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9"/>
  </p:notesMasterIdLst>
  <p:sldIdLst>
    <p:sldId id="2057" r:id="rId3"/>
    <p:sldId id="2058" r:id="rId4"/>
    <p:sldId id="2059" r:id="rId5"/>
    <p:sldId id="2060" r:id="rId6"/>
    <p:sldId id="2061" r:id="rId7"/>
    <p:sldId id="20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7F7F7F"/>
    <a:srgbClr val="898F97"/>
    <a:srgbClr val="96CB00"/>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84860" autoAdjust="0"/>
  </p:normalViewPr>
  <p:slideViewPr>
    <p:cSldViewPr snapToGrid="0">
      <p:cViewPr varScale="1">
        <p:scale>
          <a:sx n="97" d="100"/>
          <a:sy n="97" d="100"/>
        </p:scale>
        <p:origin x="116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05.12.2022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367574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228551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77282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88742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6</a:t>
            </a:fld>
            <a:endParaRPr lang="ru-RU"/>
          </a:p>
        </p:txBody>
      </p:sp>
    </p:spTree>
    <p:extLst>
      <p:ext uri="{BB962C8B-B14F-4D97-AF65-F5344CB8AC3E}">
        <p14:creationId xmlns:p14="http://schemas.microsoft.com/office/powerpoint/2010/main" val="9350507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05.12.2022</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29.jpg"/><Relationship Id="rId3" Type="http://schemas.openxmlformats.org/officeDocument/2006/relationships/hyperlink" Target="https://www.rkw-kompetenzzentrum.de/gruendung/studie/gruendungen-scheitern-nicht-am-team-sondern-im-team/" TargetMode="External"/><Relationship Id="rId7" Type="http://schemas.openxmlformats.org/officeDocument/2006/relationships/image" Target="../media/image328.png"/><Relationship Id="rId12" Type="http://schemas.openxmlformats.org/officeDocument/2006/relationships/image" Target="../media/image33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7.jpg"/><Relationship Id="rId11" Type="http://schemas.openxmlformats.org/officeDocument/2006/relationships/image" Target="../media/image332.png"/><Relationship Id="rId5" Type="http://schemas.openxmlformats.org/officeDocument/2006/relationships/image" Target="../media/image326.jpg"/><Relationship Id="rId10" Type="http://schemas.openxmlformats.org/officeDocument/2006/relationships/image" Target="../media/image331.png"/><Relationship Id="rId4" Type="http://schemas.openxmlformats.org/officeDocument/2006/relationships/image" Target="../media/image325.png"/><Relationship Id="rId9" Type="http://schemas.openxmlformats.org/officeDocument/2006/relationships/image" Target="../media/image3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5F39CD-B720-456F-AEAD-33D969C2D362}"/>
              </a:ext>
            </a:extLst>
          </p:cNvPr>
          <p:cNvSpPr>
            <a:spLocks noGrp="1"/>
          </p:cNvSpPr>
          <p:nvPr>
            <p:ph type="title"/>
          </p:nvPr>
        </p:nvSpPr>
        <p:spPr>
          <a:xfrm>
            <a:off x="656935" y="2530506"/>
            <a:ext cx="5164406" cy="1343397"/>
          </a:xfrm>
        </p:spPr>
        <p:txBody>
          <a:bodyPr>
            <a:noAutofit/>
          </a:bodyPr>
          <a:lstStyle/>
          <a:p>
            <a:r>
              <a:rPr lang="de-CH" sz="3600" dirty="0">
                <a:solidFill>
                  <a:srgbClr val="96CB00"/>
                </a:solidFill>
              </a:rPr>
              <a:t>Teil 3: Gründerteams: Bedeutung, Vorteile, Herausforderungen</a:t>
            </a:r>
          </a:p>
        </p:txBody>
      </p:sp>
      <p:sp>
        <p:nvSpPr>
          <p:cNvPr id="8" name="Textplatzhalter 7">
            <a:extLst>
              <a:ext uri="{FF2B5EF4-FFF2-40B4-BE49-F238E27FC236}">
                <a16:creationId xmlns:a16="http://schemas.microsoft.com/office/drawing/2014/main" id="{2A3D2EF8-0A72-4378-ABAB-D2C7C77D1F4D}"/>
              </a:ext>
            </a:extLst>
          </p:cNvPr>
          <p:cNvSpPr>
            <a:spLocks noGrp="1"/>
          </p:cNvSpPr>
          <p:nvPr>
            <p:ph type="body" idx="1"/>
          </p:nvPr>
        </p:nvSpPr>
        <p:spPr>
          <a:xfrm>
            <a:off x="942077" y="4002194"/>
            <a:ext cx="4594123" cy="1500187"/>
          </a:xfrm>
        </p:spPr>
        <p:txBody>
          <a:bodyPr>
            <a:noAutofit/>
          </a:bodyPr>
          <a:lstStyle/>
          <a:p>
            <a:r>
              <a:rPr lang="de-CH" dirty="0">
                <a:solidFill>
                  <a:srgbClr val="686868"/>
                </a:solidFill>
              </a:rPr>
              <a:t>Wirtschaftswissenschaftliche Zusatzinformationen</a:t>
            </a:r>
          </a:p>
        </p:txBody>
      </p:sp>
      <p:pic>
        <p:nvPicPr>
          <p:cNvPr id="3" name="Grafik 2">
            <a:extLst>
              <a:ext uri="{FF2B5EF4-FFF2-40B4-BE49-F238E27FC236}">
                <a16:creationId xmlns:a16="http://schemas.microsoft.com/office/drawing/2014/main" id="{686D1E6A-53F5-4510-BBE8-A03463AE7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296" y="206864"/>
            <a:ext cx="2008970" cy="963176"/>
          </a:xfrm>
          <a:prstGeom prst="rect">
            <a:avLst/>
          </a:prstGeom>
        </p:spPr>
      </p:pic>
    </p:spTree>
    <p:extLst>
      <p:ext uri="{BB962C8B-B14F-4D97-AF65-F5344CB8AC3E}">
        <p14:creationId xmlns:p14="http://schemas.microsoft.com/office/powerpoint/2010/main" val="4316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357CA7-1329-F445-A6D0-7031BE89EB4F}"/>
              </a:ext>
            </a:extLst>
          </p:cNvPr>
          <p:cNvSpPr>
            <a:spLocks noGrp="1"/>
          </p:cNvSpPr>
          <p:nvPr>
            <p:ph type="sldNum" sz="quarter" idx="12"/>
          </p:nvPr>
        </p:nvSpPr>
        <p:spPr/>
        <p:txBody>
          <a:bodyPr/>
          <a:lstStyle/>
          <a:p>
            <a:fld id="{B7E6CA31-DA56-47CF-9891-B6D0296B6AEC}" type="slidenum">
              <a:rPr lang="ru-RU" smtClean="0"/>
              <a:t>2</a:t>
            </a:fld>
            <a:endParaRPr lang="ru-RU"/>
          </a:p>
        </p:txBody>
      </p:sp>
      <p:sp>
        <p:nvSpPr>
          <p:cNvPr id="7" name="Inhalt">
            <a:extLst>
              <a:ext uri="{FF2B5EF4-FFF2-40B4-BE49-F238E27FC236}">
                <a16:creationId xmlns:a16="http://schemas.microsoft.com/office/drawing/2014/main" id="{8A448C78-9E5E-486D-868C-5414F256B999}"/>
              </a:ext>
            </a:extLst>
          </p:cNvPr>
          <p:cNvSpPr txBox="1">
            <a:spLocks/>
          </p:cNvSpPr>
          <p:nvPr/>
        </p:nvSpPr>
        <p:spPr>
          <a:xfrm>
            <a:off x="1237788" y="2528116"/>
            <a:ext cx="9713946" cy="2429184"/>
          </a:xfrm>
          <a:prstGeom prst="rect">
            <a:avLst/>
          </a:prstGeom>
        </p:spPr>
        <p:txBody>
          <a:bodyPr/>
          <a:lstStyle/>
          <a:p>
            <a:pPr marL="457200" lvl="0" indent="-457200" algn="ctr">
              <a:lnSpc>
                <a:spcPct val="90000"/>
              </a:lnSpc>
              <a:spcAft>
                <a:spcPts val="1000"/>
              </a:spcAft>
              <a:buClr>
                <a:schemeClr val="accent1"/>
              </a:buClr>
            </a:pPr>
            <a:r>
              <a:rPr lang="en-US" sz="3000" dirty="0">
                <a:solidFill>
                  <a:srgbClr val="686868"/>
                </a:solidFill>
              </a:rPr>
              <a:t>«No business is so good that the wrong people can't mess it up. And no business is so bad that the right people can't fix it.»</a:t>
            </a:r>
          </a:p>
          <a:p>
            <a:pPr marL="457200" lvl="0" indent="-457200" algn="r">
              <a:lnSpc>
                <a:spcPct val="90000"/>
              </a:lnSpc>
              <a:spcAft>
                <a:spcPts val="1000"/>
              </a:spcAft>
              <a:buClr>
                <a:schemeClr val="accent1"/>
              </a:buClr>
            </a:pPr>
            <a:r>
              <a:rPr lang="de-DE" sz="3000" dirty="0">
                <a:solidFill>
                  <a:srgbClr val="7F7F7F"/>
                </a:solidFill>
              </a:rPr>
              <a:t> </a:t>
            </a:r>
            <a:br>
              <a:rPr lang="de-DE" sz="3000" dirty="0">
                <a:solidFill>
                  <a:srgbClr val="7F7F7F"/>
                </a:solidFill>
              </a:rPr>
            </a:br>
            <a:r>
              <a:rPr lang="de-DE" i="1" dirty="0">
                <a:solidFill>
                  <a:srgbClr val="686868"/>
                </a:solidFill>
              </a:rPr>
              <a:t>Fred Wilson (2007)</a:t>
            </a:r>
            <a:endParaRPr kumimoji="0" lang="de-DE" i="1" u="none" strike="noStrike" kern="1200" cap="none" spc="0" normalizeH="0" baseline="0" noProof="0" dirty="0">
              <a:ln>
                <a:noFill/>
              </a:ln>
              <a:solidFill>
                <a:srgbClr val="686868"/>
              </a:solidFill>
              <a:effectLst/>
              <a:uLnTx/>
              <a:uFillTx/>
            </a:endParaRPr>
          </a:p>
        </p:txBody>
      </p:sp>
      <p:cxnSp>
        <p:nvCxnSpPr>
          <p:cNvPr id="9" name="Linie">
            <a:extLst>
              <a:ext uri="{FF2B5EF4-FFF2-40B4-BE49-F238E27FC236}">
                <a16:creationId xmlns:a16="http://schemas.microsoft.com/office/drawing/2014/main" id="{3B06BF66-B1A4-48B7-B30B-C5EEDE159B7F}"/>
              </a:ext>
            </a:extLst>
          </p:cNvPr>
          <p:cNvCxnSpPr/>
          <p:nvPr/>
        </p:nvCxnSpPr>
        <p:spPr bwMode="gray">
          <a:xfrm>
            <a:off x="3738627" y="2116565"/>
            <a:ext cx="1620000"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 name="Linie">
            <a:extLst>
              <a:ext uri="{FF2B5EF4-FFF2-40B4-BE49-F238E27FC236}">
                <a16:creationId xmlns:a16="http://schemas.microsoft.com/office/drawing/2014/main" id="{86BF7FA6-F35A-4452-AE37-97651A4A08FD}"/>
              </a:ext>
            </a:extLst>
          </p:cNvPr>
          <p:cNvCxnSpPr/>
          <p:nvPr/>
        </p:nvCxnSpPr>
        <p:spPr bwMode="gray">
          <a:xfrm>
            <a:off x="6798627" y="2116565"/>
            <a:ext cx="1620000"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1" name="Quotation">
            <a:extLst>
              <a:ext uri="{FF2B5EF4-FFF2-40B4-BE49-F238E27FC236}">
                <a16:creationId xmlns:a16="http://schemas.microsoft.com/office/drawing/2014/main" id="{5F519818-B288-4A9E-AA74-272BF0982665}"/>
              </a:ext>
            </a:extLst>
          </p:cNvPr>
          <p:cNvGrpSpPr>
            <a:grpSpLocks noChangeAspect="1"/>
          </p:cNvGrpSpPr>
          <p:nvPr/>
        </p:nvGrpSpPr>
        <p:grpSpPr bwMode="gray">
          <a:xfrm>
            <a:off x="5754591" y="1790928"/>
            <a:ext cx="648072" cy="543406"/>
            <a:chOff x="537029" y="1572196"/>
            <a:chExt cx="1010860" cy="847602"/>
          </a:xfrm>
          <a:solidFill>
            <a:srgbClr val="94CA2C"/>
          </a:solidFill>
        </p:grpSpPr>
        <p:sp>
          <p:nvSpPr>
            <p:cNvPr id="12" name="Apostrophe">
              <a:extLst>
                <a:ext uri="{FF2B5EF4-FFF2-40B4-BE49-F238E27FC236}">
                  <a16:creationId xmlns:a16="http://schemas.microsoft.com/office/drawing/2014/main" id="{BA60A65E-1FC3-4B67-9EFE-DCE13C66E673}"/>
                </a:ext>
              </a:extLst>
            </p:cNvPr>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13" name="Apostrophe">
              <a:extLst>
                <a:ext uri="{FF2B5EF4-FFF2-40B4-BE49-F238E27FC236}">
                  <a16:creationId xmlns:a16="http://schemas.microsoft.com/office/drawing/2014/main" id="{3F7E8FAB-E1EF-4D9E-902E-EE00BAD00169}"/>
                </a:ext>
              </a:extLst>
            </p:cNvPr>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spTree>
    <p:extLst>
      <p:ext uri="{BB962C8B-B14F-4D97-AF65-F5344CB8AC3E}">
        <p14:creationId xmlns:p14="http://schemas.microsoft.com/office/powerpoint/2010/main" val="232986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64F1CD3F-34FD-4F37-AD27-34E7F308F7CD}"/>
              </a:ext>
            </a:extLst>
          </p:cNvPr>
          <p:cNvSpPr txBox="1">
            <a:spLocks/>
          </p:cNvSpPr>
          <p:nvPr/>
        </p:nvSpPr>
        <p:spPr>
          <a:xfrm>
            <a:off x="948686" y="223413"/>
            <a:ext cx="6856708" cy="48103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Teamgründungen: Fakten im Überblick</a:t>
            </a:r>
          </a:p>
        </p:txBody>
      </p:sp>
      <p:sp>
        <p:nvSpPr>
          <p:cNvPr id="11" name="Inhaltsplatzhalter 3">
            <a:extLst>
              <a:ext uri="{FF2B5EF4-FFF2-40B4-BE49-F238E27FC236}">
                <a16:creationId xmlns:a16="http://schemas.microsoft.com/office/drawing/2014/main" id="{7ED95A41-74BF-4FAA-88B5-B5DDCB078D97}"/>
              </a:ext>
            </a:extLst>
          </p:cNvPr>
          <p:cNvSpPr txBox="1">
            <a:spLocks/>
          </p:cNvSpPr>
          <p:nvPr/>
        </p:nvSpPr>
        <p:spPr>
          <a:xfrm>
            <a:off x="926756" y="3219501"/>
            <a:ext cx="720080" cy="1512168"/>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7188" indent="-357188">
              <a:spcBef>
                <a:spcPts val="800"/>
              </a:spcBef>
              <a:buClr>
                <a:srgbClr val="00802F"/>
              </a:buClr>
            </a:pPr>
            <a:r>
              <a:rPr lang="de-CH" sz="8800" b="0" dirty="0">
                <a:solidFill>
                  <a:srgbClr val="96CB00"/>
                </a:solidFill>
                <a:latin typeface="+mj-lt"/>
              </a:rPr>
              <a:t>?</a:t>
            </a:r>
            <a:endParaRPr lang="de-CH" sz="1200" b="0" dirty="0">
              <a:solidFill>
                <a:srgbClr val="96CB00"/>
              </a:solidFill>
              <a:latin typeface="+mj-lt"/>
            </a:endParaRPr>
          </a:p>
        </p:txBody>
      </p:sp>
      <p:sp>
        <p:nvSpPr>
          <p:cNvPr id="12" name="Rectangle 1">
            <a:extLst>
              <a:ext uri="{FF2B5EF4-FFF2-40B4-BE49-F238E27FC236}">
                <a16:creationId xmlns:a16="http://schemas.microsoft.com/office/drawing/2014/main" id="{C760FE21-618B-4EB2-BDF3-3394A990BD70}"/>
              </a:ext>
            </a:extLst>
          </p:cNvPr>
          <p:cNvSpPr>
            <a:spLocks noChangeArrowheads="1"/>
          </p:cNvSpPr>
          <p:nvPr/>
        </p:nvSpPr>
        <p:spPr bwMode="auto">
          <a:xfrm>
            <a:off x="966512" y="5715242"/>
            <a:ext cx="98273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de-CH" sz="1000" b="1" i="0" u="none" strike="noStrike" cap="none" normalizeH="0" baseline="0" dirty="0">
                <a:ln>
                  <a:noFill/>
                </a:ln>
                <a:solidFill>
                  <a:srgbClr val="686868"/>
                </a:solidFill>
                <a:effectLst/>
                <a:ea typeface="Calibri" pitchFamily="34" charset="0"/>
                <a:cs typeface="Arial" pitchFamily="34" charset="0"/>
              </a:rPr>
              <a:t>Quellen</a:t>
            </a:r>
            <a:r>
              <a:rPr kumimoji="0" lang="en-US" sz="1000" b="1" i="0" u="none" strike="noStrike" cap="none" normalizeH="0" baseline="0" dirty="0">
                <a:ln>
                  <a:noFill/>
                </a:ln>
                <a:solidFill>
                  <a:srgbClr val="686868"/>
                </a:solidFill>
                <a:effectLst/>
                <a:ea typeface="Calibri" pitchFamily="34" charset="0"/>
                <a:cs typeface="Arial" pitchFamily="34" charset="0"/>
              </a:rPr>
              <a:t>: </a:t>
            </a:r>
            <a:endParaRPr kumimoji="0" lang="de-DE" sz="1000" b="0" i="0" u="none" strike="noStrike" cap="none" normalizeH="0" baseline="0" dirty="0">
              <a:ln>
                <a:noFill/>
              </a:ln>
              <a:solidFill>
                <a:srgbClr val="686868"/>
              </a:solidFill>
              <a:effectLst/>
              <a:cs typeface="Arial" pitchFamily="34" charset="0"/>
            </a:endParaRPr>
          </a:p>
          <a:p>
            <a:pPr>
              <a:spcBef>
                <a:spcPts val="400"/>
              </a:spcBef>
            </a:pPr>
            <a:r>
              <a:rPr lang="de-CH" sz="1000" dirty="0">
                <a:solidFill>
                  <a:srgbClr val="686868"/>
                </a:solidFill>
              </a:rPr>
              <a:t>Aldrich, H.E. &amp; Kim, P.H. (2007). </a:t>
            </a:r>
            <a:r>
              <a:rPr lang="en-US" sz="1000" dirty="0">
                <a:solidFill>
                  <a:srgbClr val="686868"/>
                </a:solidFill>
              </a:rPr>
              <a:t>Small Worlds, Infinite Possibilities? How Social Networks Affect Entrepreneurial Team Formation and Search. </a:t>
            </a:r>
            <a:r>
              <a:rPr lang="de-CH" sz="1000" i="1" dirty="0">
                <a:solidFill>
                  <a:srgbClr val="686868"/>
                </a:solidFill>
              </a:rPr>
              <a:t>Strategic Entrepreneurship Journal, 1</a:t>
            </a:r>
            <a:r>
              <a:rPr lang="de-CH" sz="1000" dirty="0">
                <a:solidFill>
                  <a:srgbClr val="686868"/>
                </a:solidFill>
              </a:rPr>
              <a:t>, 147–165.</a:t>
            </a:r>
          </a:p>
          <a:p>
            <a:pPr>
              <a:spcBef>
                <a:spcPts val="400"/>
              </a:spcBef>
            </a:pPr>
            <a:r>
              <a:rPr lang="de-CH" sz="1000" dirty="0">
                <a:solidFill>
                  <a:srgbClr val="686868"/>
                </a:solidFill>
              </a:rPr>
              <a:t>Kollmann, T., Stöckmann, C., Hensellek, S. &amp; Kensbock, J. </a:t>
            </a:r>
            <a:r>
              <a:rPr lang="de-CH" sz="1000" i="1" dirty="0">
                <a:solidFill>
                  <a:srgbClr val="686868"/>
                </a:solidFill>
              </a:rPr>
              <a:t>European Startup Monitor 2016.</a:t>
            </a:r>
            <a:r>
              <a:rPr lang="de-CH" sz="1000" dirty="0">
                <a:solidFill>
                  <a:srgbClr val="686868"/>
                </a:solidFill>
              </a:rPr>
              <a:t> </a:t>
            </a:r>
            <a:r>
              <a:rPr lang="de-DE" sz="1000" dirty="0">
                <a:solidFill>
                  <a:srgbClr val="686868"/>
                </a:solidFill>
              </a:rPr>
              <a:t>URL: https://europeanstartupmonitor.com/esm/esm-2016/</a:t>
            </a:r>
          </a:p>
          <a:p>
            <a:pPr>
              <a:spcBef>
                <a:spcPts val="400"/>
              </a:spcBef>
            </a:pPr>
            <a:r>
              <a:rPr lang="en-US" sz="1000" dirty="0">
                <a:solidFill>
                  <a:srgbClr val="686868"/>
                </a:solidFill>
              </a:rPr>
              <a:t>Witt, P. (2018). </a:t>
            </a:r>
            <a:r>
              <a:rPr lang="de-CH" sz="1000" dirty="0">
                <a:solidFill>
                  <a:srgbClr val="686868"/>
                </a:solidFill>
              </a:rPr>
              <a:t>Gründerteams. In G. Faltin (Hrsg.), </a:t>
            </a:r>
            <a:r>
              <a:rPr lang="de-CH" sz="1000" i="1" dirty="0">
                <a:solidFill>
                  <a:srgbClr val="686868"/>
                </a:solidFill>
              </a:rPr>
              <a:t>Handbuch Entrepreneurship</a:t>
            </a:r>
            <a:r>
              <a:rPr lang="de-CH" sz="1000" dirty="0">
                <a:solidFill>
                  <a:srgbClr val="686868"/>
                </a:solidFill>
              </a:rPr>
              <a:t> </a:t>
            </a:r>
            <a:r>
              <a:rPr lang="en-US" sz="1000" dirty="0">
                <a:solidFill>
                  <a:srgbClr val="686868"/>
                </a:solidFill>
              </a:rPr>
              <a:t>(S. 381-393). </a:t>
            </a:r>
            <a:r>
              <a:rPr lang="de-CH" sz="1000" dirty="0">
                <a:solidFill>
                  <a:srgbClr val="686868"/>
                </a:solidFill>
              </a:rPr>
              <a:t>Wiesbaden: Springer Gabler.</a:t>
            </a:r>
            <a:endParaRPr lang="de-DE" sz="1000" dirty="0">
              <a:solidFill>
                <a:srgbClr val="686868"/>
              </a:solidFill>
            </a:endParaRPr>
          </a:p>
        </p:txBody>
      </p:sp>
      <p:sp>
        <p:nvSpPr>
          <p:cNvPr id="13" name="Textfeld 12">
            <a:extLst>
              <a:ext uri="{FF2B5EF4-FFF2-40B4-BE49-F238E27FC236}">
                <a16:creationId xmlns:a16="http://schemas.microsoft.com/office/drawing/2014/main" id="{8DCA45CC-A00A-491D-A0ED-A35B70D2B1A1}"/>
              </a:ext>
            </a:extLst>
          </p:cNvPr>
          <p:cNvSpPr txBox="1"/>
          <p:nvPr/>
        </p:nvSpPr>
        <p:spPr>
          <a:xfrm>
            <a:off x="1014262" y="1514678"/>
            <a:ext cx="914400" cy="914400"/>
          </a:xfrm>
          <a:prstGeom prst="rect">
            <a:avLst/>
          </a:prstGeom>
          <a:solidFill>
            <a:schemeClr val="bg1"/>
          </a:solidFill>
        </p:spPr>
        <p:txBody>
          <a:bodyPr wrap="none" lIns="0" tIns="0" rIns="0" bIns="0" rtlCol="0">
            <a:noAutofit/>
          </a:bodyPr>
          <a:lstStyle/>
          <a:p>
            <a:pPr>
              <a:lnSpc>
                <a:spcPct val="90000"/>
              </a:lnSpc>
              <a:spcAft>
                <a:spcPts val="1000"/>
              </a:spcAft>
            </a:pPr>
            <a:r>
              <a:rPr lang="de-DE" sz="8800" dirty="0">
                <a:solidFill>
                  <a:srgbClr val="96CB00"/>
                </a:solidFill>
              </a:rPr>
              <a:t>¾</a:t>
            </a:r>
            <a:endParaRPr lang="de-DE" sz="1600" dirty="0">
              <a:solidFill>
                <a:srgbClr val="96CB00"/>
              </a:solidFill>
            </a:endParaRPr>
          </a:p>
        </p:txBody>
      </p:sp>
      <p:sp>
        <p:nvSpPr>
          <p:cNvPr id="14" name="Rechteck 13">
            <a:extLst>
              <a:ext uri="{FF2B5EF4-FFF2-40B4-BE49-F238E27FC236}">
                <a16:creationId xmlns:a16="http://schemas.microsoft.com/office/drawing/2014/main" id="{D7D9C75D-581E-4ED1-ABE1-0B470A9BA72B}"/>
              </a:ext>
            </a:extLst>
          </p:cNvPr>
          <p:cNvSpPr/>
          <p:nvPr/>
        </p:nvSpPr>
        <p:spPr>
          <a:xfrm>
            <a:off x="996329" y="2235928"/>
            <a:ext cx="4320480" cy="840230"/>
          </a:xfrm>
          <a:prstGeom prst="rect">
            <a:avLst/>
          </a:prstGeom>
        </p:spPr>
        <p:txBody>
          <a:bodyPr wrap="square">
            <a:spAutoFit/>
          </a:bodyPr>
          <a:lstStyle/>
          <a:p>
            <a:pPr indent="1163638">
              <a:lnSpc>
                <a:spcPct val="90000"/>
              </a:lnSpc>
              <a:spcAft>
                <a:spcPts val="1000"/>
              </a:spcAft>
            </a:pPr>
            <a:r>
              <a:rPr lang="de-DE" dirty="0">
                <a:solidFill>
                  <a:srgbClr val="686868"/>
                </a:solidFill>
              </a:rPr>
              <a:t>aller innovativen, wachstumsorientierten Startups werden von Teams gegründet.</a:t>
            </a:r>
          </a:p>
        </p:txBody>
      </p:sp>
      <p:sp>
        <p:nvSpPr>
          <p:cNvPr id="15" name="Rechteck 14">
            <a:extLst>
              <a:ext uri="{FF2B5EF4-FFF2-40B4-BE49-F238E27FC236}">
                <a16:creationId xmlns:a16="http://schemas.microsoft.com/office/drawing/2014/main" id="{7CCFA94E-08D6-40CA-B571-5015DC54E975}"/>
              </a:ext>
            </a:extLst>
          </p:cNvPr>
          <p:cNvSpPr/>
          <p:nvPr/>
        </p:nvSpPr>
        <p:spPr>
          <a:xfrm>
            <a:off x="6404636" y="4257111"/>
            <a:ext cx="5230519" cy="1200329"/>
          </a:xfrm>
          <a:prstGeom prst="rect">
            <a:avLst/>
          </a:prstGeom>
        </p:spPr>
        <p:txBody>
          <a:bodyPr wrap="square">
            <a:spAutoFit/>
          </a:bodyPr>
          <a:lstStyle/>
          <a:p>
            <a:pPr indent="893763">
              <a:spcBef>
                <a:spcPts val="800"/>
              </a:spcBef>
              <a:spcAft>
                <a:spcPts val="0"/>
              </a:spcAft>
              <a:buClr>
                <a:srgbClr val="00802F"/>
              </a:buClr>
            </a:pPr>
            <a:r>
              <a:rPr lang="de-CH" dirty="0">
                <a:solidFill>
                  <a:srgbClr val="686868"/>
                </a:solidFill>
              </a:rPr>
              <a:t>Gründerteams sind mit höherer Wahrscheinlichkeit erfolgreicher als Einzelgründungen; dies gilt insbesondere für technologiebasierte Gründungen.</a:t>
            </a:r>
          </a:p>
        </p:txBody>
      </p:sp>
      <p:sp>
        <p:nvSpPr>
          <p:cNvPr id="16" name="Rechteck 15">
            <a:extLst>
              <a:ext uri="{FF2B5EF4-FFF2-40B4-BE49-F238E27FC236}">
                <a16:creationId xmlns:a16="http://schemas.microsoft.com/office/drawing/2014/main" id="{8922FFBA-16D9-439F-9D8C-36D831881C22}"/>
              </a:ext>
            </a:extLst>
          </p:cNvPr>
          <p:cNvSpPr/>
          <p:nvPr/>
        </p:nvSpPr>
        <p:spPr>
          <a:xfrm>
            <a:off x="6375261" y="2177143"/>
            <a:ext cx="3646935" cy="1446550"/>
          </a:xfrm>
          <a:prstGeom prst="rect">
            <a:avLst/>
          </a:prstGeom>
        </p:spPr>
        <p:txBody>
          <a:bodyPr wrap="square">
            <a:spAutoFit/>
          </a:bodyPr>
          <a:lstStyle/>
          <a:p>
            <a:pPr>
              <a:spcAft>
                <a:spcPts val="0"/>
              </a:spcAft>
              <a:buClr>
                <a:srgbClr val="00802F"/>
              </a:buClr>
            </a:pPr>
            <a:r>
              <a:rPr lang="de-CH" sz="8800" dirty="0">
                <a:solidFill>
                  <a:srgbClr val="96CB00"/>
                </a:solidFill>
              </a:rPr>
              <a:t>2</a:t>
            </a:r>
            <a:r>
              <a:rPr lang="de-CH" dirty="0">
                <a:solidFill>
                  <a:srgbClr val="7F7F7F"/>
                </a:solidFill>
              </a:rPr>
              <a:t> </a:t>
            </a:r>
            <a:r>
              <a:rPr lang="de-CH" dirty="0">
                <a:solidFill>
                  <a:srgbClr val="686868"/>
                </a:solidFill>
              </a:rPr>
              <a:t>bis</a:t>
            </a:r>
            <a:r>
              <a:rPr lang="de-CH" dirty="0">
                <a:solidFill>
                  <a:srgbClr val="7F7F7F"/>
                </a:solidFill>
              </a:rPr>
              <a:t> </a:t>
            </a:r>
            <a:r>
              <a:rPr lang="de-CH" sz="8800" dirty="0">
                <a:solidFill>
                  <a:srgbClr val="96CB00"/>
                </a:solidFill>
              </a:rPr>
              <a:t>4</a:t>
            </a:r>
            <a:r>
              <a:rPr lang="de-CH" dirty="0">
                <a:solidFill>
                  <a:srgbClr val="7F7F7F"/>
                </a:solidFill>
              </a:rPr>
              <a:t> </a:t>
            </a:r>
            <a:r>
              <a:rPr lang="de-CH" dirty="0">
                <a:solidFill>
                  <a:srgbClr val="686868"/>
                </a:solidFill>
              </a:rPr>
              <a:t>GründerInnen.</a:t>
            </a:r>
          </a:p>
        </p:txBody>
      </p:sp>
      <p:sp>
        <p:nvSpPr>
          <p:cNvPr id="17" name="Rechteck 16">
            <a:extLst>
              <a:ext uri="{FF2B5EF4-FFF2-40B4-BE49-F238E27FC236}">
                <a16:creationId xmlns:a16="http://schemas.microsoft.com/office/drawing/2014/main" id="{2A3A8AE6-33F4-4EFB-8AE1-34866431FDD7}"/>
              </a:ext>
            </a:extLst>
          </p:cNvPr>
          <p:cNvSpPr/>
          <p:nvPr/>
        </p:nvSpPr>
        <p:spPr>
          <a:xfrm>
            <a:off x="6396642" y="1633653"/>
            <a:ext cx="5136688" cy="840230"/>
          </a:xfrm>
          <a:prstGeom prst="rect">
            <a:avLst/>
          </a:prstGeom>
        </p:spPr>
        <p:txBody>
          <a:bodyPr wrap="square">
            <a:spAutoFit/>
          </a:bodyPr>
          <a:lstStyle/>
          <a:p>
            <a:pPr>
              <a:lnSpc>
                <a:spcPct val="90000"/>
              </a:lnSpc>
              <a:spcAft>
                <a:spcPts val="1000"/>
              </a:spcAft>
            </a:pPr>
            <a:r>
              <a:rPr lang="de-CH" dirty="0">
                <a:solidFill>
                  <a:srgbClr val="686868"/>
                </a:solidFill>
              </a:rPr>
              <a:t>Die «richtige» Teamgrösse für ein Gründerteam gibt es nicht, aber typisch ist eine Anzahl von</a:t>
            </a:r>
          </a:p>
        </p:txBody>
      </p:sp>
      <p:sp>
        <p:nvSpPr>
          <p:cNvPr id="18" name="Rechteck 17">
            <a:extLst>
              <a:ext uri="{FF2B5EF4-FFF2-40B4-BE49-F238E27FC236}">
                <a16:creationId xmlns:a16="http://schemas.microsoft.com/office/drawing/2014/main" id="{945CE94B-BA03-4BF3-AD45-82D7139AB1CB}"/>
              </a:ext>
            </a:extLst>
          </p:cNvPr>
          <p:cNvSpPr/>
          <p:nvPr/>
        </p:nvSpPr>
        <p:spPr>
          <a:xfrm>
            <a:off x="996329" y="4183608"/>
            <a:ext cx="4680520" cy="1200329"/>
          </a:xfrm>
          <a:prstGeom prst="rect">
            <a:avLst/>
          </a:prstGeom>
        </p:spPr>
        <p:txBody>
          <a:bodyPr wrap="square">
            <a:spAutoFit/>
          </a:bodyPr>
          <a:lstStyle/>
          <a:p>
            <a:pPr indent="357188">
              <a:spcBef>
                <a:spcPts val="800"/>
              </a:spcBef>
              <a:spcAft>
                <a:spcPts val="0"/>
              </a:spcAft>
              <a:buClr>
                <a:srgbClr val="00802F"/>
              </a:buClr>
            </a:pPr>
            <a:r>
              <a:rPr lang="de-CH" dirty="0">
                <a:solidFill>
                  <a:srgbClr val="686868"/>
                </a:solidFill>
              </a:rPr>
              <a:t>   Die Frage ob Heterogenität oder Homogenität von Gründerteams für den Erfolg eine Rolle spielt, lässt sich aus der Literatur nicht eindeutig beantworten.</a:t>
            </a:r>
            <a:endParaRPr lang="de-DE" dirty="0">
              <a:solidFill>
                <a:srgbClr val="686868"/>
              </a:solidFill>
            </a:endParaRPr>
          </a:p>
        </p:txBody>
      </p:sp>
      <p:pic>
        <p:nvPicPr>
          <p:cNvPr id="19" name="Picture 9">
            <a:extLst>
              <a:ext uri="{FF2B5EF4-FFF2-40B4-BE49-F238E27FC236}">
                <a16:creationId xmlns:a16="http://schemas.microsoft.com/office/drawing/2014/main" id="{6CD00C28-6A86-4300-8925-F527FCFA59A0}"/>
              </a:ext>
            </a:extLst>
          </p:cNvPr>
          <p:cNvPicPr>
            <a:picLocks noChangeAspect="1" noChangeArrowheads="1"/>
          </p:cNvPicPr>
          <p:nvPr/>
        </p:nvPicPr>
        <p:blipFill>
          <a:blip r:embed="rId3"/>
          <a:srcRect/>
          <a:stretch>
            <a:fillRect/>
          </a:stretch>
        </p:blipFill>
        <p:spPr bwMode="auto">
          <a:xfrm>
            <a:off x="6548652" y="3657240"/>
            <a:ext cx="828092" cy="834107"/>
          </a:xfrm>
          <a:prstGeom prst="rect">
            <a:avLst/>
          </a:prstGeom>
          <a:noFill/>
          <a:ln w="9525">
            <a:noFill/>
            <a:miter lim="800000"/>
            <a:headEnd/>
            <a:tailEnd/>
          </a:ln>
        </p:spPr>
      </p:pic>
      <p:sp>
        <p:nvSpPr>
          <p:cNvPr id="20" name="Foliennummernplatzhalter 1">
            <a:extLst>
              <a:ext uri="{FF2B5EF4-FFF2-40B4-BE49-F238E27FC236}">
                <a16:creationId xmlns:a16="http://schemas.microsoft.com/office/drawing/2014/main" id="{9C159B8F-FDDE-4E20-B068-D2DB65BA820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a:p>
        </p:txBody>
      </p:sp>
    </p:spTree>
    <p:extLst>
      <p:ext uri="{BB962C8B-B14F-4D97-AF65-F5344CB8AC3E}">
        <p14:creationId xmlns:p14="http://schemas.microsoft.com/office/powerpoint/2010/main" val="267961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8F6FF481-454D-44DA-8FD1-8B0FB416A2B6}"/>
              </a:ext>
            </a:extLst>
          </p:cNvPr>
          <p:cNvSpPr txBox="1">
            <a:spLocks/>
          </p:cNvSpPr>
          <p:nvPr/>
        </p:nvSpPr>
        <p:spPr>
          <a:xfrm>
            <a:off x="943150" y="232842"/>
            <a:ext cx="5659811" cy="48103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Vorteile von Gründungsteams</a:t>
            </a:r>
          </a:p>
        </p:txBody>
      </p:sp>
      <p:sp>
        <p:nvSpPr>
          <p:cNvPr id="21" name="New shape">
            <a:extLst>
              <a:ext uri="{FF2B5EF4-FFF2-40B4-BE49-F238E27FC236}">
                <a16:creationId xmlns:a16="http://schemas.microsoft.com/office/drawing/2014/main" id="{6CE01D27-E774-4DF9-950F-6BBBACC6585C}"/>
              </a:ext>
            </a:extLst>
          </p:cNvPr>
          <p:cNvSpPr/>
          <p:nvPr/>
        </p:nvSpPr>
        <p:spPr>
          <a:xfrm>
            <a:off x="933277" y="1358770"/>
            <a:ext cx="9572488" cy="414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lstStyle/>
          <a:p>
            <a:pPr marL="357188" indent="-357188">
              <a:spcBef>
                <a:spcPts val="800"/>
              </a:spcBef>
              <a:buClr>
                <a:srgbClr val="FFC424"/>
              </a:buClr>
              <a:buFont typeface="Century Gothic" panose="020B0502020202020204" pitchFamily="34" charset="0"/>
              <a:buChar char="●"/>
            </a:pPr>
            <a:r>
              <a:rPr lang="de-DE" sz="2000" dirty="0">
                <a:solidFill>
                  <a:srgbClr val="686868"/>
                </a:solidFill>
                <a:latin typeface="+mj-lt"/>
              </a:rPr>
              <a:t>Teams verfügen über </a:t>
            </a:r>
          </a:p>
          <a:p>
            <a:pPr marL="814388" lvl="1" indent="-357188">
              <a:spcBef>
                <a:spcPts val="800"/>
              </a:spcBef>
              <a:buClr>
                <a:srgbClr val="FFC424"/>
              </a:buClr>
              <a:buFont typeface="Symbol" panose="05050102010706020507" pitchFamily="18" charset="2"/>
              <a:buChar char=""/>
            </a:pPr>
            <a:r>
              <a:rPr lang="de-DE" sz="2000" dirty="0">
                <a:solidFill>
                  <a:srgbClr val="686868"/>
                </a:solidFill>
                <a:latin typeface="+mj-lt"/>
              </a:rPr>
              <a:t>eine </a:t>
            </a:r>
            <a:r>
              <a:rPr lang="de-DE" sz="2000" dirty="0" err="1">
                <a:solidFill>
                  <a:srgbClr val="686868"/>
                </a:solidFill>
                <a:latin typeface="+mj-lt"/>
              </a:rPr>
              <a:t>grössere</a:t>
            </a:r>
            <a:r>
              <a:rPr lang="de-DE" sz="2000" dirty="0">
                <a:solidFill>
                  <a:srgbClr val="686868"/>
                </a:solidFill>
                <a:latin typeface="+mj-lt"/>
              </a:rPr>
              <a:t> Problemlösungskapazität,</a:t>
            </a:r>
          </a:p>
          <a:p>
            <a:pPr marL="814388" lvl="1" indent="-357188">
              <a:spcBef>
                <a:spcPts val="800"/>
              </a:spcBef>
              <a:buClr>
                <a:srgbClr val="FFC424"/>
              </a:buClr>
              <a:buFont typeface="Symbol" panose="05050102010706020507" pitchFamily="18" charset="2"/>
              <a:buChar char=""/>
            </a:pPr>
            <a:r>
              <a:rPr lang="de-DE" sz="2000" dirty="0">
                <a:solidFill>
                  <a:srgbClr val="686868"/>
                </a:solidFill>
                <a:latin typeface="+mj-lt"/>
              </a:rPr>
              <a:t>einen breiteren Erfahrungshorizont und </a:t>
            </a:r>
          </a:p>
          <a:p>
            <a:pPr marL="814388" lvl="1" indent="-357188">
              <a:spcBef>
                <a:spcPts val="800"/>
              </a:spcBef>
              <a:buClr>
                <a:srgbClr val="FFC424"/>
              </a:buClr>
              <a:buFont typeface="Symbol" panose="05050102010706020507" pitchFamily="18" charset="2"/>
              <a:buChar char=""/>
            </a:pPr>
            <a:r>
              <a:rPr lang="de-DE" sz="2000" dirty="0">
                <a:solidFill>
                  <a:srgbClr val="686868"/>
                </a:solidFill>
                <a:latin typeface="+mj-lt"/>
              </a:rPr>
              <a:t>ein </a:t>
            </a:r>
            <a:r>
              <a:rPr lang="de-DE" sz="2000" dirty="0" err="1">
                <a:solidFill>
                  <a:srgbClr val="686868"/>
                </a:solidFill>
                <a:latin typeface="+mj-lt"/>
              </a:rPr>
              <a:t>grösseres</a:t>
            </a:r>
            <a:r>
              <a:rPr lang="de-DE" sz="2000" dirty="0">
                <a:solidFill>
                  <a:srgbClr val="686868"/>
                </a:solidFill>
                <a:latin typeface="+mj-lt"/>
              </a:rPr>
              <a:t> Wissensspektrum.</a:t>
            </a:r>
          </a:p>
          <a:p>
            <a:pPr marL="357188" indent="-357188">
              <a:spcBef>
                <a:spcPts val="800"/>
              </a:spcBef>
              <a:buClr>
                <a:srgbClr val="FFC424"/>
              </a:buClr>
              <a:buFont typeface="Century Gothic" panose="020B0502020202020204" pitchFamily="34" charset="0"/>
              <a:buChar char="●"/>
            </a:pPr>
            <a:r>
              <a:rPr lang="de-DE" sz="2000" dirty="0">
                <a:solidFill>
                  <a:srgbClr val="686868"/>
                </a:solidFill>
                <a:latin typeface="+mj-lt"/>
              </a:rPr>
              <a:t>Einzelne Teammitglieder können sich gegenseitig persönlich und fachlich weiterbringen. </a:t>
            </a:r>
          </a:p>
          <a:p>
            <a:pPr marL="357188" indent="-357188">
              <a:spcBef>
                <a:spcPts val="800"/>
              </a:spcBef>
              <a:buClr>
                <a:srgbClr val="FFC424"/>
              </a:buClr>
              <a:buFont typeface="Century Gothic" panose="020B0502020202020204" pitchFamily="34" charset="0"/>
              <a:buChar char="●"/>
            </a:pPr>
            <a:r>
              <a:rPr lang="de-DE" sz="2000" dirty="0">
                <a:solidFill>
                  <a:srgbClr val="686868"/>
                </a:solidFill>
                <a:latin typeface="+mj-lt"/>
              </a:rPr>
              <a:t>Das Gefühl, allein zu sein, mit dem GründerInnen häufig zu kämpfen haben, taucht weniger häufig auf.</a:t>
            </a:r>
          </a:p>
          <a:p>
            <a:pPr marL="357188" indent="-357188">
              <a:spcBef>
                <a:spcPts val="800"/>
              </a:spcBef>
              <a:buClr>
                <a:srgbClr val="FFC424"/>
              </a:buClr>
              <a:buFont typeface="Century Gothic" panose="020B0502020202020204" pitchFamily="34" charset="0"/>
              <a:buChar char="●"/>
            </a:pPr>
            <a:r>
              <a:rPr lang="de-DE" sz="2000" dirty="0">
                <a:solidFill>
                  <a:srgbClr val="686868"/>
                </a:solidFill>
                <a:latin typeface="+mj-lt"/>
              </a:rPr>
              <a:t>Während einer Gründung kommt es immer wieder zu Rückschlägen und Schwierigkeiten. Hier können sich Teammitglieder unterstützen und gegenseitig motivieren.</a:t>
            </a:r>
          </a:p>
        </p:txBody>
      </p:sp>
      <p:sp>
        <p:nvSpPr>
          <p:cNvPr id="22" name="Rectangle 1">
            <a:extLst>
              <a:ext uri="{FF2B5EF4-FFF2-40B4-BE49-F238E27FC236}">
                <a16:creationId xmlns:a16="http://schemas.microsoft.com/office/drawing/2014/main" id="{76D09609-C762-4033-A824-0BE89681B52B}"/>
              </a:ext>
            </a:extLst>
          </p:cNvPr>
          <p:cNvSpPr>
            <a:spLocks noChangeArrowheads="1"/>
          </p:cNvSpPr>
          <p:nvPr/>
        </p:nvSpPr>
        <p:spPr bwMode="auto">
          <a:xfrm>
            <a:off x="963726" y="6119948"/>
            <a:ext cx="101891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ts val="200"/>
              </a:spcBef>
              <a:spcAft>
                <a:spcPct val="0"/>
              </a:spcAft>
            </a:pPr>
            <a:r>
              <a:rPr kumimoji="0" lang="de-CH" sz="1000" b="1" i="0" u="none" strike="noStrike" cap="none" normalizeH="0" baseline="0" dirty="0">
                <a:ln>
                  <a:noFill/>
                </a:ln>
                <a:solidFill>
                  <a:srgbClr val="686868"/>
                </a:solidFill>
                <a:effectLst/>
                <a:latin typeface="+mj-lt"/>
                <a:ea typeface="Calibri" panose="020F0502020204030204" pitchFamily="34" charset="0"/>
                <a:cs typeface="Calibri" panose="020F0502020204030204" pitchFamily="34" charset="0"/>
              </a:rPr>
              <a:t>Quelle</a:t>
            </a:r>
            <a:r>
              <a:rPr kumimoji="0" lang="en-US" sz="1000" b="1" i="0" u="none" strike="noStrike" cap="none" normalizeH="0" baseline="0" dirty="0">
                <a:ln>
                  <a:noFill/>
                </a:ln>
                <a:solidFill>
                  <a:srgbClr val="686868"/>
                </a:solidFill>
                <a:effectLst/>
                <a:latin typeface="+mj-lt"/>
                <a:ea typeface="Calibri" panose="020F0502020204030204" pitchFamily="34" charset="0"/>
                <a:cs typeface="Calibri" panose="020F0502020204030204" pitchFamily="34" charset="0"/>
              </a:rPr>
              <a:t>: </a:t>
            </a:r>
            <a:r>
              <a:rPr lang="de-CH" sz="1000" dirty="0">
                <a:solidFill>
                  <a:srgbClr val="686868"/>
                </a:solidFill>
                <a:latin typeface="+mj-lt"/>
                <a:cs typeface="Calibri" panose="020F0502020204030204" pitchFamily="34" charset="0"/>
              </a:rPr>
              <a:t>Fueglistaller, U., Fust, A., Müller, C., Müller, S. &amp; Zellweger, T. (2019). </a:t>
            </a:r>
            <a:r>
              <a:rPr lang="de-CH" sz="1000" i="1" dirty="0">
                <a:solidFill>
                  <a:srgbClr val="686868"/>
                </a:solidFill>
                <a:latin typeface="+mj-lt"/>
                <a:cs typeface="Calibri" panose="020F0502020204030204" pitchFamily="34" charset="0"/>
              </a:rPr>
              <a:t>Entrepreneurship. Modelle – Umsetzung – Perspektiven. Mit Fallbeispielen aus Deutschland, Österreich und der Schweiz</a:t>
            </a:r>
            <a:r>
              <a:rPr lang="de-CH" sz="1000" dirty="0">
                <a:solidFill>
                  <a:srgbClr val="686868"/>
                </a:solidFill>
                <a:latin typeface="+mj-lt"/>
                <a:cs typeface="Calibri" panose="020F0502020204030204" pitchFamily="34" charset="0"/>
              </a:rPr>
              <a:t> (5., überarb. Aufl.). Wiesbaden: Springer Gabler.</a:t>
            </a:r>
            <a:endParaRPr lang="de-DE" sz="1000" dirty="0">
              <a:solidFill>
                <a:srgbClr val="686868"/>
              </a:solidFill>
              <a:latin typeface="+mj-lt"/>
              <a:cs typeface="Calibri" panose="020F0502020204030204" pitchFamily="34" charset="0"/>
            </a:endParaRPr>
          </a:p>
        </p:txBody>
      </p:sp>
      <p:sp>
        <p:nvSpPr>
          <p:cNvPr id="5" name="Foliennummernplatzhalter 1">
            <a:extLst>
              <a:ext uri="{FF2B5EF4-FFF2-40B4-BE49-F238E27FC236}">
                <a16:creationId xmlns:a16="http://schemas.microsoft.com/office/drawing/2014/main" id="{E258C852-735A-49D1-8547-2E93E23C9D7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extLst>
      <p:ext uri="{BB962C8B-B14F-4D97-AF65-F5344CB8AC3E}">
        <p14:creationId xmlns:p14="http://schemas.microsoft.com/office/powerpoint/2010/main" val="3995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8F6FF481-454D-44DA-8FD1-8B0FB416A2B6}"/>
              </a:ext>
            </a:extLst>
          </p:cNvPr>
          <p:cNvSpPr txBox="1">
            <a:spLocks/>
          </p:cNvSpPr>
          <p:nvPr/>
        </p:nvSpPr>
        <p:spPr>
          <a:xfrm>
            <a:off x="915787" y="183802"/>
            <a:ext cx="10818223" cy="48103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300" dirty="0">
                <a:solidFill>
                  <a:srgbClr val="96CB00"/>
                </a:solidFill>
              </a:rPr>
              <a:t>Herausforderungsbereiche von Gründerteams: </a:t>
            </a:r>
            <a:br>
              <a:rPr lang="de-CH" sz="2300" dirty="0">
                <a:solidFill>
                  <a:srgbClr val="96CB00"/>
                </a:solidFill>
              </a:rPr>
            </a:br>
            <a:r>
              <a:rPr lang="de-CH" sz="2300" dirty="0">
                <a:solidFill>
                  <a:srgbClr val="96CB00"/>
                </a:solidFill>
              </a:rPr>
              <a:t>Verantwortungszuteilung und Zielsetzung als grösste Herausforderung</a:t>
            </a:r>
          </a:p>
        </p:txBody>
      </p:sp>
      <p:sp>
        <p:nvSpPr>
          <p:cNvPr id="4" name="Textplatzhalter 2">
            <a:extLst>
              <a:ext uri="{FF2B5EF4-FFF2-40B4-BE49-F238E27FC236}">
                <a16:creationId xmlns:a16="http://schemas.microsoft.com/office/drawing/2014/main" id="{C6B87315-8234-4AC9-97F5-A118428B1E9F}"/>
              </a:ext>
            </a:extLst>
          </p:cNvPr>
          <p:cNvSpPr txBox="1">
            <a:spLocks/>
          </p:cNvSpPr>
          <p:nvPr/>
        </p:nvSpPr>
        <p:spPr>
          <a:xfrm>
            <a:off x="950577" y="5942067"/>
            <a:ext cx="9721079" cy="504056"/>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CH" dirty="0">
              <a:solidFill>
                <a:schemeClr val="tx1"/>
              </a:solidFill>
            </a:endParaRPr>
          </a:p>
          <a:p>
            <a:endParaRPr lang="de-CH" dirty="0">
              <a:solidFill>
                <a:schemeClr val="tx1"/>
              </a:solidFill>
            </a:endParaRPr>
          </a:p>
          <a:p>
            <a:pPr algn="l"/>
            <a:r>
              <a:rPr lang="de-CH" sz="1000" b="1" dirty="0">
                <a:solidFill>
                  <a:srgbClr val="686868"/>
                </a:solidFill>
                <a:latin typeface="+mj-lt"/>
              </a:rPr>
              <a:t>Quelle: </a:t>
            </a:r>
            <a:r>
              <a:rPr lang="de-CH" sz="1000" dirty="0">
                <a:solidFill>
                  <a:srgbClr val="686868"/>
                </a:solidFill>
              </a:rPr>
              <a:t>Kummer, J., Funke, T., Amrhein, A. &amp; Müller, M. (2016) </a:t>
            </a:r>
            <a:r>
              <a:rPr lang="de-CH" sz="1000" i="1" dirty="0">
                <a:solidFill>
                  <a:srgbClr val="686868"/>
                </a:solidFill>
              </a:rPr>
              <a:t>Gründungen scheitern nicht am Team, sondern im Team. Studie zu Herausforderungen für Startup-Teams. </a:t>
            </a:r>
            <a:r>
              <a:rPr lang="de-CH" sz="1000" dirty="0">
                <a:solidFill>
                  <a:srgbClr val="686868"/>
                </a:solidFill>
              </a:rPr>
              <a:t>RKW Rationalisierungs- und Innovationszentrum der Deutschen Wirtschaft e. V. URL: </a:t>
            </a:r>
            <a:r>
              <a:rPr lang="de-CH" sz="1000" dirty="0">
                <a:solidFill>
                  <a:srgbClr val="686868"/>
                </a:solidFill>
                <a:hlinkClick r:id="rId3">
                  <a:extLst>
                    <a:ext uri="{A12FA001-AC4F-418D-AE19-62706E023703}">
                      <ahyp:hlinkClr xmlns:ahyp="http://schemas.microsoft.com/office/drawing/2018/hyperlinkcolor" val="tx"/>
                    </a:ext>
                  </a:extLst>
                </a:hlinkClick>
              </a:rPr>
              <a:t>https://www.rkw-kompetenzzentrum.de/gruendung/studie/gruendungen-scheitern-nicht-am-team-sondern-im-team/</a:t>
            </a:r>
            <a:endParaRPr lang="de-DE" sz="1000" dirty="0">
              <a:solidFill>
                <a:srgbClr val="686868"/>
              </a:solidFill>
            </a:endParaRPr>
          </a:p>
        </p:txBody>
      </p:sp>
      <p:sp>
        <p:nvSpPr>
          <p:cNvPr id="5" name="Rechteck 4">
            <a:extLst>
              <a:ext uri="{FF2B5EF4-FFF2-40B4-BE49-F238E27FC236}">
                <a16:creationId xmlns:a16="http://schemas.microsoft.com/office/drawing/2014/main" id="{57584F08-6378-4B90-B1F0-36735B50B8E6}"/>
              </a:ext>
            </a:extLst>
          </p:cNvPr>
          <p:cNvSpPr/>
          <p:nvPr/>
        </p:nvSpPr>
        <p:spPr>
          <a:xfrm>
            <a:off x="944299" y="5486531"/>
            <a:ext cx="10045116" cy="461665"/>
          </a:xfrm>
          <a:prstGeom prst="rect">
            <a:avLst/>
          </a:prstGeom>
        </p:spPr>
        <p:txBody>
          <a:bodyPr wrap="square">
            <a:spAutoFit/>
          </a:bodyPr>
          <a:lstStyle/>
          <a:p>
            <a:r>
              <a:rPr lang="de-CH" sz="1200" dirty="0">
                <a:solidFill>
                  <a:srgbClr val="686868"/>
                </a:solidFill>
              </a:rPr>
              <a:t>Die Studie basiert auf 100 jungen Gründerteams von Startups im Bereich der Informations- und Kommunikationstechnologie mit Unternehmenssitz in Deutschland, Österreich oder der Schweiz. </a:t>
            </a:r>
          </a:p>
        </p:txBody>
      </p:sp>
      <p:grpSp>
        <p:nvGrpSpPr>
          <p:cNvPr id="6" name="Gruppieren 5">
            <a:extLst>
              <a:ext uri="{FF2B5EF4-FFF2-40B4-BE49-F238E27FC236}">
                <a16:creationId xmlns:a16="http://schemas.microsoft.com/office/drawing/2014/main" id="{FCAE7DFF-4306-4236-BF25-417A049B4136}"/>
              </a:ext>
            </a:extLst>
          </p:cNvPr>
          <p:cNvGrpSpPr/>
          <p:nvPr/>
        </p:nvGrpSpPr>
        <p:grpSpPr>
          <a:xfrm>
            <a:off x="1051337" y="1762304"/>
            <a:ext cx="9288948" cy="3510340"/>
            <a:chOff x="1045102" y="1663343"/>
            <a:chExt cx="9288948" cy="3510340"/>
          </a:xfrm>
        </p:grpSpPr>
        <p:pic>
          <p:nvPicPr>
            <p:cNvPr id="7" name="Picture 7">
              <a:extLst>
                <a:ext uri="{FF2B5EF4-FFF2-40B4-BE49-F238E27FC236}">
                  <a16:creationId xmlns:a16="http://schemas.microsoft.com/office/drawing/2014/main" id="{C80560E0-3C42-4056-97B3-0834DBBE6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282068" y="2269717"/>
              <a:ext cx="389994" cy="389994"/>
            </a:xfrm>
            <a:prstGeom prst="rect">
              <a:avLst/>
            </a:prstGeom>
            <a:noFill/>
            <a:ln w="9525">
              <a:noFill/>
              <a:miter lim="800000"/>
              <a:headEnd/>
              <a:tailEnd/>
            </a:ln>
          </p:spPr>
        </p:pic>
        <p:pic>
          <p:nvPicPr>
            <p:cNvPr id="8" name="Picture 6">
              <a:extLst>
                <a:ext uri="{FF2B5EF4-FFF2-40B4-BE49-F238E27FC236}">
                  <a16:creationId xmlns:a16="http://schemas.microsoft.com/office/drawing/2014/main" id="{BC05119C-047C-4651-8AF5-64C08570C4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279225" y="3510636"/>
              <a:ext cx="397225" cy="422504"/>
            </a:xfrm>
            <a:prstGeom prst="rect">
              <a:avLst/>
            </a:prstGeom>
            <a:noFill/>
            <a:ln w="9525">
              <a:noFill/>
              <a:miter lim="800000"/>
              <a:headEnd/>
              <a:tailEnd/>
            </a:ln>
          </p:spPr>
        </p:pic>
        <p:pic>
          <p:nvPicPr>
            <p:cNvPr id="9" name="Picture 5">
              <a:extLst>
                <a:ext uri="{FF2B5EF4-FFF2-40B4-BE49-F238E27FC236}">
                  <a16:creationId xmlns:a16="http://schemas.microsoft.com/office/drawing/2014/main" id="{CF3E48D3-8FD0-40BE-A2CA-EF566734DE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292559" y="4149080"/>
              <a:ext cx="369014" cy="395610"/>
            </a:xfrm>
            <a:prstGeom prst="rect">
              <a:avLst/>
            </a:prstGeom>
            <a:noFill/>
            <a:ln w="9525">
              <a:noFill/>
              <a:miter lim="800000"/>
              <a:headEnd/>
              <a:tailEnd/>
            </a:ln>
          </p:spPr>
        </p:pic>
        <p:pic>
          <p:nvPicPr>
            <p:cNvPr id="11" name="Picture 3">
              <a:extLst>
                <a:ext uri="{FF2B5EF4-FFF2-40B4-BE49-F238E27FC236}">
                  <a16:creationId xmlns:a16="http://schemas.microsoft.com/office/drawing/2014/main" id="{72FDD549-04F3-4DB0-A6EF-F13801D405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299437" y="1666193"/>
              <a:ext cx="461606" cy="425636"/>
            </a:xfrm>
            <a:prstGeom prst="rect">
              <a:avLst/>
            </a:prstGeom>
            <a:noFill/>
            <a:ln w="9525">
              <a:noFill/>
              <a:miter lim="800000"/>
              <a:headEnd/>
              <a:tailEnd/>
            </a:ln>
          </p:spPr>
        </p:pic>
        <p:pic>
          <p:nvPicPr>
            <p:cNvPr id="12" name="Picture 2">
              <a:extLst>
                <a:ext uri="{FF2B5EF4-FFF2-40B4-BE49-F238E27FC236}">
                  <a16:creationId xmlns:a16="http://schemas.microsoft.com/office/drawing/2014/main" id="{C2AA67EC-1980-4AD6-A6CA-BAC2CBD8FF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294870" y="4732475"/>
              <a:ext cx="453825" cy="430750"/>
            </a:xfrm>
            <a:prstGeom prst="rect">
              <a:avLst/>
            </a:prstGeom>
            <a:noFill/>
            <a:ln w="9525">
              <a:noFill/>
              <a:miter lim="800000"/>
              <a:headEnd/>
              <a:tailEnd/>
            </a:ln>
          </p:spPr>
        </p:pic>
        <p:sp>
          <p:nvSpPr>
            <p:cNvPr id="13" name="Abgerundetes Rechteck 11">
              <a:extLst>
                <a:ext uri="{FF2B5EF4-FFF2-40B4-BE49-F238E27FC236}">
                  <a16:creationId xmlns:a16="http://schemas.microsoft.com/office/drawing/2014/main" id="{458D7A6A-F507-4D74-9176-6D43F9D06EA5}"/>
                </a:ext>
              </a:extLst>
            </p:cNvPr>
            <p:cNvSpPr/>
            <p:nvPr/>
          </p:nvSpPr>
          <p:spPr>
            <a:xfrm>
              <a:off x="2054050" y="1663343"/>
              <a:ext cx="828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300" kern="0" dirty="0" err="1">
                <a:solidFill>
                  <a:prstClr val="black"/>
                </a:solidFill>
                <a:latin typeface="Malgun Gothic"/>
                <a:ea typeface="+mn-ea"/>
                <a:cs typeface="+mn-cs"/>
              </a:endParaRPr>
            </a:p>
          </p:txBody>
        </p:sp>
        <p:sp>
          <p:nvSpPr>
            <p:cNvPr id="14" name="Rechteck 13">
              <a:extLst>
                <a:ext uri="{FF2B5EF4-FFF2-40B4-BE49-F238E27FC236}">
                  <a16:creationId xmlns:a16="http://schemas.microsoft.com/office/drawing/2014/main" id="{7AC94EC2-8F72-4227-8D20-53DEEE30946F}"/>
                </a:ext>
              </a:extLst>
            </p:cNvPr>
            <p:cNvSpPr/>
            <p:nvPr/>
          </p:nvSpPr>
          <p:spPr>
            <a:xfrm>
              <a:off x="2197146" y="1766999"/>
              <a:ext cx="7613428" cy="292388"/>
            </a:xfrm>
            <a:prstGeom prst="rect">
              <a:avLst/>
            </a:prstGeom>
          </p:spPr>
          <p:txBody>
            <a:bodyPr wrap="square">
              <a:spAutoFit/>
            </a:bodyPr>
            <a:lstStyle/>
            <a:p>
              <a:r>
                <a:rPr lang="de-CH" sz="1300" b="1" dirty="0">
                  <a:solidFill>
                    <a:srgbClr val="686868"/>
                  </a:solidFill>
                </a:rPr>
                <a:t>1. Verantwortungszuteilung und Zielsetzung</a:t>
              </a:r>
              <a:endParaRPr lang="de-CH" sz="1300" dirty="0">
                <a:solidFill>
                  <a:srgbClr val="686868"/>
                </a:solidFill>
              </a:endParaRPr>
            </a:p>
          </p:txBody>
        </p:sp>
        <p:sp>
          <p:nvSpPr>
            <p:cNvPr id="15" name="Abgerundetes Rechteck 28">
              <a:extLst>
                <a:ext uri="{FF2B5EF4-FFF2-40B4-BE49-F238E27FC236}">
                  <a16:creationId xmlns:a16="http://schemas.microsoft.com/office/drawing/2014/main" id="{A12050B6-17AA-491F-8206-77CEF0FD2A51}"/>
                </a:ext>
              </a:extLst>
            </p:cNvPr>
            <p:cNvSpPr/>
            <p:nvPr/>
          </p:nvSpPr>
          <p:spPr>
            <a:xfrm>
              <a:off x="1045102" y="1663343"/>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600" kern="0" dirty="0" err="1">
                <a:solidFill>
                  <a:prstClr val="black"/>
                </a:solidFill>
                <a:latin typeface="Malgun Gothic"/>
              </a:endParaRPr>
            </a:p>
          </p:txBody>
        </p:sp>
        <p:sp>
          <p:nvSpPr>
            <p:cNvPr id="16" name="Abgerundetes Rechteck 32">
              <a:extLst>
                <a:ext uri="{FF2B5EF4-FFF2-40B4-BE49-F238E27FC236}">
                  <a16:creationId xmlns:a16="http://schemas.microsoft.com/office/drawing/2014/main" id="{5160B36D-EFBC-42E5-9850-227D898E1A20}"/>
                </a:ext>
              </a:extLst>
            </p:cNvPr>
            <p:cNvSpPr/>
            <p:nvPr/>
          </p:nvSpPr>
          <p:spPr>
            <a:xfrm>
              <a:off x="1045102" y="2275411"/>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600" kern="0" dirty="0" err="1">
                <a:solidFill>
                  <a:prstClr val="black"/>
                </a:solidFill>
                <a:latin typeface="Malgun Gothic"/>
              </a:endParaRPr>
            </a:p>
          </p:txBody>
        </p:sp>
        <p:sp>
          <p:nvSpPr>
            <p:cNvPr id="17" name="Abgerundetes Rechteck 33">
              <a:extLst>
                <a:ext uri="{FF2B5EF4-FFF2-40B4-BE49-F238E27FC236}">
                  <a16:creationId xmlns:a16="http://schemas.microsoft.com/office/drawing/2014/main" id="{3DC99603-E128-4735-8D11-334D1A6845B9}"/>
                </a:ext>
              </a:extLst>
            </p:cNvPr>
            <p:cNvSpPr/>
            <p:nvPr/>
          </p:nvSpPr>
          <p:spPr>
            <a:xfrm>
              <a:off x="2054050" y="2275411"/>
              <a:ext cx="756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300" kern="0" dirty="0" err="1">
                <a:solidFill>
                  <a:prstClr val="black"/>
                </a:solidFill>
                <a:latin typeface="Malgun Gothic"/>
              </a:endParaRPr>
            </a:p>
          </p:txBody>
        </p:sp>
        <p:sp>
          <p:nvSpPr>
            <p:cNvPr id="18" name="Abgerundetes Rechteck 34">
              <a:extLst>
                <a:ext uri="{FF2B5EF4-FFF2-40B4-BE49-F238E27FC236}">
                  <a16:creationId xmlns:a16="http://schemas.microsoft.com/office/drawing/2014/main" id="{CC078CAA-C2BD-4BEE-A257-505DC29AD258}"/>
                </a:ext>
              </a:extLst>
            </p:cNvPr>
            <p:cNvSpPr/>
            <p:nvPr/>
          </p:nvSpPr>
          <p:spPr>
            <a:xfrm>
              <a:off x="2054050" y="2887479"/>
              <a:ext cx="72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300" kern="0" dirty="0" err="1">
                <a:solidFill>
                  <a:prstClr val="black"/>
                </a:solidFill>
                <a:latin typeface="Malgun Gothic"/>
              </a:endParaRPr>
            </a:p>
          </p:txBody>
        </p:sp>
        <p:sp>
          <p:nvSpPr>
            <p:cNvPr id="19" name="Abgerundetes Rechteck 35">
              <a:extLst>
                <a:ext uri="{FF2B5EF4-FFF2-40B4-BE49-F238E27FC236}">
                  <a16:creationId xmlns:a16="http://schemas.microsoft.com/office/drawing/2014/main" id="{2A86E88F-A661-491E-A0A5-840A22EEEE49}"/>
                </a:ext>
              </a:extLst>
            </p:cNvPr>
            <p:cNvSpPr/>
            <p:nvPr/>
          </p:nvSpPr>
          <p:spPr>
            <a:xfrm>
              <a:off x="2054050" y="3499547"/>
              <a:ext cx="684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300" kern="0" dirty="0" err="1">
                <a:solidFill>
                  <a:prstClr val="black"/>
                </a:solidFill>
                <a:latin typeface="Malgun Gothic"/>
              </a:endParaRPr>
            </a:p>
          </p:txBody>
        </p:sp>
        <p:sp>
          <p:nvSpPr>
            <p:cNvPr id="22" name="Abgerundetes Rechteck 37">
              <a:extLst>
                <a:ext uri="{FF2B5EF4-FFF2-40B4-BE49-F238E27FC236}">
                  <a16:creationId xmlns:a16="http://schemas.microsoft.com/office/drawing/2014/main" id="{4E568DAE-AB3C-43B2-B64E-9F00AA6FC18A}"/>
                </a:ext>
              </a:extLst>
            </p:cNvPr>
            <p:cNvSpPr/>
            <p:nvPr/>
          </p:nvSpPr>
          <p:spPr>
            <a:xfrm>
              <a:off x="2054050" y="4111615"/>
              <a:ext cx="648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300" kern="0" dirty="0" err="1">
                <a:solidFill>
                  <a:prstClr val="black"/>
                </a:solidFill>
                <a:latin typeface="Malgun Gothic"/>
              </a:endParaRPr>
            </a:p>
          </p:txBody>
        </p:sp>
        <p:sp>
          <p:nvSpPr>
            <p:cNvPr id="23" name="Abgerundetes Rechteck 38">
              <a:extLst>
                <a:ext uri="{FF2B5EF4-FFF2-40B4-BE49-F238E27FC236}">
                  <a16:creationId xmlns:a16="http://schemas.microsoft.com/office/drawing/2014/main" id="{6BDB97C3-D4A5-451F-A6B0-F457ACC44B59}"/>
                </a:ext>
              </a:extLst>
            </p:cNvPr>
            <p:cNvSpPr/>
            <p:nvPr/>
          </p:nvSpPr>
          <p:spPr>
            <a:xfrm>
              <a:off x="2054050" y="4723683"/>
              <a:ext cx="612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300" kern="0" dirty="0" err="1">
                <a:solidFill>
                  <a:prstClr val="black"/>
                </a:solidFill>
                <a:latin typeface="Malgun Gothic"/>
              </a:endParaRPr>
            </a:p>
          </p:txBody>
        </p:sp>
        <p:sp>
          <p:nvSpPr>
            <p:cNvPr id="24" name="Abgerundetes Rechteck 39">
              <a:extLst>
                <a:ext uri="{FF2B5EF4-FFF2-40B4-BE49-F238E27FC236}">
                  <a16:creationId xmlns:a16="http://schemas.microsoft.com/office/drawing/2014/main" id="{F03F2159-3C19-4930-8B31-6F9545519302}"/>
                </a:ext>
              </a:extLst>
            </p:cNvPr>
            <p:cNvSpPr/>
            <p:nvPr/>
          </p:nvSpPr>
          <p:spPr>
            <a:xfrm>
              <a:off x="1045102" y="2887479"/>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fontAlgn="auto">
                <a:lnSpc>
                  <a:spcPct val="90000"/>
                </a:lnSpc>
                <a:spcBef>
                  <a:spcPts val="0"/>
                </a:spcBef>
                <a:spcAft>
                  <a:spcPts val="1000"/>
                </a:spcAft>
                <a:buClr>
                  <a:srgbClr val="5F5F5F"/>
                </a:buClr>
              </a:pPr>
              <a:endParaRPr lang="de-DE" sz="1600" kern="0" dirty="0" err="1">
                <a:solidFill>
                  <a:prstClr val="black"/>
                </a:solidFill>
                <a:latin typeface="Malgun Gothic"/>
              </a:endParaRPr>
            </a:p>
          </p:txBody>
        </p:sp>
        <p:sp>
          <p:nvSpPr>
            <p:cNvPr id="25" name="Abgerundetes Rechteck 40">
              <a:extLst>
                <a:ext uri="{FF2B5EF4-FFF2-40B4-BE49-F238E27FC236}">
                  <a16:creationId xmlns:a16="http://schemas.microsoft.com/office/drawing/2014/main" id="{9861CDBB-81A2-41D4-BB7E-285AFA8BEA05}"/>
                </a:ext>
              </a:extLst>
            </p:cNvPr>
            <p:cNvSpPr/>
            <p:nvPr/>
          </p:nvSpPr>
          <p:spPr>
            <a:xfrm>
              <a:off x="1045102" y="3499547"/>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600" kern="0" dirty="0" err="1">
                <a:solidFill>
                  <a:prstClr val="black"/>
                </a:solidFill>
                <a:latin typeface="Malgun Gothic"/>
              </a:endParaRPr>
            </a:p>
          </p:txBody>
        </p:sp>
        <p:sp>
          <p:nvSpPr>
            <p:cNvPr id="26" name="Abgerundetes Rechteck 41">
              <a:extLst>
                <a:ext uri="{FF2B5EF4-FFF2-40B4-BE49-F238E27FC236}">
                  <a16:creationId xmlns:a16="http://schemas.microsoft.com/office/drawing/2014/main" id="{CBBE9249-D741-4A97-8861-CCA9267F048B}"/>
                </a:ext>
              </a:extLst>
            </p:cNvPr>
            <p:cNvSpPr/>
            <p:nvPr/>
          </p:nvSpPr>
          <p:spPr>
            <a:xfrm>
              <a:off x="1045102" y="4111615"/>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DE" sz="1600" kern="0" dirty="0" err="1">
                <a:solidFill>
                  <a:prstClr val="black"/>
                </a:solidFill>
                <a:latin typeface="Malgun Gothic"/>
              </a:endParaRPr>
            </a:p>
          </p:txBody>
        </p:sp>
        <p:sp>
          <p:nvSpPr>
            <p:cNvPr id="27" name="Abgerundetes Rechteck 42">
              <a:extLst>
                <a:ext uri="{FF2B5EF4-FFF2-40B4-BE49-F238E27FC236}">
                  <a16:creationId xmlns:a16="http://schemas.microsoft.com/office/drawing/2014/main" id="{893872EB-791E-492C-BC61-4796829C8591}"/>
                </a:ext>
              </a:extLst>
            </p:cNvPr>
            <p:cNvSpPr/>
            <p:nvPr/>
          </p:nvSpPr>
          <p:spPr>
            <a:xfrm>
              <a:off x="1045102" y="4723683"/>
              <a:ext cx="900000" cy="450000"/>
            </a:xfrm>
            <a:prstGeom prst="roundRect">
              <a:avLst/>
            </a:prstGeom>
            <a:noFill/>
            <a:ln>
              <a:solidFill>
                <a:schemeClr val="accent3">
                  <a:lumMod val="50000"/>
                </a:schemeClr>
              </a:solidFill>
            </a:ln>
            <a:effectLst>
              <a:outerShdw blurRad="50800" dist="38100" algn="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28" name="Rechteck 27">
              <a:extLst>
                <a:ext uri="{FF2B5EF4-FFF2-40B4-BE49-F238E27FC236}">
                  <a16:creationId xmlns:a16="http://schemas.microsoft.com/office/drawing/2014/main" id="{81084555-959D-4864-BF29-4D31D1D30A07}"/>
                </a:ext>
              </a:extLst>
            </p:cNvPr>
            <p:cNvSpPr/>
            <p:nvPr/>
          </p:nvSpPr>
          <p:spPr>
            <a:xfrm>
              <a:off x="2197146" y="2364167"/>
              <a:ext cx="6192688" cy="292388"/>
            </a:xfrm>
            <a:prstGeom prst="rect">
              <a:avLst/>
            </a:prstGeom>
          </p:spPr>
          <p:txBody>
            <a:bodyPr wrap="square">
              <a:spAutoFit/>
            </a:bodyPr>
            <a:lstStyle/>
            <a:p>
              <a:r>
                <a:rPr lang="de-CH" sz="1300" b="1" dirty="0">
                  <a:solidFill>
                    <a:srgbClr val="686868"/>
                  </a:solidFill>
                </a:rPr>
                <a:t>2. Kompensation fehlender Kompetenzen und Erfahrungen</a:t>
              </a:r>
            </a:p>
          </p:txBody>
        </p:sp>
        <p:sp>
          <p:nvSpPr>
            <p:cNvPr id="29" name="Rechteck 28">
              <a:extLst>
                <a:ext uri="{FF2B5EF4-FFF2-40B4-BE49-F238E27FC236}">
                  <a16:creationId xmlns:a16="http://schemas.microsoft.com/office/drawing/2014/main" id="{4F382EA6-A1F0-4FF8-AFF0-97669177B595}"/>
                </a:ext>
              </a:extLst>
            </p:cNvPr>
            <p:cNvSpPr/>
            <p:nvPr/>
          </p:nvSpPr>
          <p:spPr>
            <a:xfrm>
              <a:off x="2197146" y="2975735"/>
              <a:ext cx="6192688" cy="292388"/>
            </a:xfrm>
            <a:prstGeom prst="rect">
              <a:avLst/>
            </a:prstGeom>
          </p:spPr>
          <p:txBody>
            <a:bodyPr wrap="square">
              <a:spAutoFit/>
            </a:bodyPr>
            <a:lstStyle/>
            <a:p>
              <a:r>
                <a:rPr lang="de-CH" sz="1300" b="1" dirty="0">
                  <a:solidFill>
                    <a:srgbClr val="686868"/>
                  </a:solidFill>
                </a:rPr>
                <a:t>3. Kommunikation und Koordination</a:t>
              </a:r>
            </a:p>
          </p:txBody>
        </p:sp>
        <p:sp>
          <p:nvSpPr>
            <p:cNvPr id="30" name="Rechteck 29">
              <a:extLst>
                <a:ext uri="{FF2B5EF4-FFF2-40B4-BE49-F238E27FC236}">
                  <a16:creationId xmlns:a16="http://schemas.microsoft.com/office/drawing/2014/main" id="{1C8CBE44-EFD6-4D45-B59E-E2680AE4CB16}"/>
                </a:ext>
              </a:extLst>
            </p:cNvPr>
            <p:cNvSpPr/>
            <p:nvPr/>
          </p:nvSpPr>
          <p:spPr>
            <a:xfrm>
              <a:off x="2197146" y="3581183"/>
              <a:ext cx="6192688" cy="292388"/>
            </a:xfrm>
            <a:prstGeom prst="rect">
              <a:avLst/>
            </a:prstGeom>
          </p:spPr>
          <p:txBody>
            <a:bodyPr wrap="square">
              <a:spAutoFit/>
            </a:bodyPr>
            <a:lstStyle/>
            <a:p>
              <a:r>
                <a:rPr lang="de-CH" sz="1300" b="1" dirty="0">
                  <a:solidFill>
                    <a:srgbClr val="686868"/>
                  </a:solidFill>
                </a:rPr>
                <a:t>4. Entscheidungsfindung und -durchsetzung</a:t>
              </a:r>
            </a:p>
          </p:txBody>
        </p:sp>
        <p:sp>
          <p:nvSpPr>
            <p:cNvPr id="31" name="Rechteck 30">
              <a:extLst>
                <a:ext uri="{FF2B5EF4-FFF2-40B4-BE49-F238E27FC236}">
                  <a16:creationId xmlns:a16="http://schemas.microsoft.com/office/drawing/2014/main" id="{4AA1F0CC-D8D9-4464-B435-A44800647C9C}"/>
                </a:ext>
              </a:extLst>
            </p:cNvPr>
            <p:cNvSpPr/>
            <p:nvPr/>
          </p:nvSpPr>
          <p:spPr>
            <a:xfrm>
              <a:off x="2197146" y="4202668"/>
              <a:ext cx="6192688" cy="292388"/>
            </a:xfrm>
            <a:prstGeom prst="rect">
              <a:avLst/>
            </a:prstGeom>
          </p:spPr>
          <p:txBody>
            <a:bodyPr wrap="square">
              <a:spAutoFit/>
            </a:bodyPr>
            <a:lstStyle/>
            <a:p>
              <a:r>
                <a:rPr lang="de-CH" sz="1300" b="1" dirty="0">
                  <a:solidFill>
                    <a:srgbClr val="686868"/>
                  </a:solidFill>
                </a:rPr>
                <a:t>5. Persönliche Konflikte</a:t>
              </a:r>
            </a:p>
          </p:txBody>
        </p:sp>
        <p:sp>
          <p:nvSpPr>
            <p:cNvPr id="32" name="Rechteck 31">
              <a:extLst>
                <a:ext uri="{FF2B5EF4-FFF2-40B4-BE49-F238E27FC236}">
                  <a16:creationId xmlns:a16="http://schemas.microsoft.com/office/drawing/2014/main" id="{AD119834-673D-499A-9D30-90BF32F000BF}"/>
                </a:ext>
              </a:extLst>
            </p:cNvPr>
            <p:cNvSpPr/>
            <p:nvPr/>
          </p:nvSpPr>
          <p:spPr>
            <a:xfrm>
              <a:off x="2197146" y="4805319"/>
              <a:ext cx="6192688" cy="292388"/>
            </a:xfrm>
            <a:prstGeom prst="rect">
              <a:avLst/>
            </a:prstGeom>
          </p:spPr>
          <p:txBody>
            <a:bodyPr wrap="square">
              <a:spAutoFit/>
            </a:bodyPr>
            <a:lstStyle/>
            <a:p>
              <a:r>
                <a:rPr lang="de-CH" sz="1300" b="1" dirty="0">
                  <a:solidFill>
                    <a:srgbClr val="686868"/>
                  </a:solidFill>
                </a:rPr>
                <a:t>6. Verteilung von Unternehmensanteilen</a:t>
              </a:r>
            </a:p>
          </p:txBody>
        </p:sp>
      </p:grpSp>
      <p:sp>
        <p:nvSpPr>
          <p:cNvPr id="33" name="Rechteck 32">
            <a:extLst>
              <a:ext uri="{FF2B5EF4-FFF2-40B4-BE49-F238E27FC236}">
                <a16:creationId xmlns:a16="http://schemas.microsoft.com/office/drawing/2014/main" id="{D07846C1-C3CA-4E25-B611-829769643C82}"/>
              </a:ext>
            </a:extLst>
          </p:cNvPr>
          <p:cNvSpPr/>
          <p:nvPr/>
        </p:nvSpPr>
        <p:spPr>
          <a:xfrm>
            <a:off x="965113" y="1040005"/>
            <a:ext cx="9829092" cy="523220"/>
          </a:xfrm>
          <a:prstGeom prst="rect">
            <a:avLst/>
          </a:prstGeom>
        </p:spPr>
        <p:txBody>
          <a:bodyPr wrap="square">
            <a:spAutoFit/>
          </a:bodyPr>
          <a:lstStyle/>
          <a:p>
            <a:r>
              <a:rPr lang="de-DE" sz="1400" b="1" dirty="0">
                <a:solidFill>
                  <a:srgbClr val="686868"/>
                </a:solidFill>
              </a:rPr>
              <a:t>Selbsteinschätzung von 100 jungen Gründungsteams </a:t>
            </a:r>
            <a:r>
              <a:rPr lang="de-CH" sz="1400" b="1" dirty="0">
                <a:solidFill>
                  <a:srgbClr val="686868"/>
                </a:solidFill>
              </a:rPr>
              <a:t>zum Thema «Herausforderungen im Gründerteam» ergab folgendes Ranking: </a:t>
            </a:r>
            <a:endParaRPr lang="de-DE" sz="1400" b="1" dirty="0">
              <a:solidFill>
                <a:srgbClr val="686868"/>
              </a:solidFill>
            </a:endParaRPr>
          </a:p>
        </p:txBody>
      </p:sp>
      <p:sp>
        <p:nvSpPr>
          <p:cNvPr id="34" name="Foliennummernplatzhalter 1">
            <a:extLst>
              <a:ext uri="{FF2B5EF4-FFF2-40B4-BE49-F238E27FC236}">
                <a16:creationId xmlns:a16="http://schemas.microsoft.com/office/drawing/2014/main" id="{C80924ED-BCDA-4F08-977C-6EBC8D0E89F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pic>
        <p:nvPicPr>
          <p:cNvPr id="35" name="Picture 4">
            <a:extLst>
              <a:ext uri="{FF2B5EF4-FFF2-40B4-BE49-F238E27FC236}">
                <a16:creationId xmlns:a16="http://schemas.microsoft.com/office/drawing/2014/main" id="{A84781E7-6648-4BA2-9401-408DA1008CC3}"/>
              </a:ext>
            </a:extLst>
          </p:cNvPr>
          <p:cNvPicPr>
            <a:picLocks noChangeAspect="1" noChangeArrowheads="1"/>
          </p:cNvPicPr>
          <p:nvPr/>
        </p:nvPicPr>
        <p:blipFill>
          <a:blip r:embed="rId9"/>
          <a:srcRect/>
          <a:stretch>
            <a:fillRect/>
          </a:stretch>
        </p:blipFill>
        <p:spPr bwMode="auto">
          <a:xfrm>
            <a:off x="1170293" y="2988391"/>
            <a:ext cx="626015" cy="429123"/>
          </a:xfrm>
          <a:prstGeom prst="rect">
            <a:avLst/>
          </a:prstGeom>
          <a:noFill/>
          <a:ln w="9525">
            <a:noFill/>
            <a:miter lim="800000"/>
            <a:headEnd/>
            <a:tailEnd/>
          </a:ln>
        </p:spPr>
      </p:pic>
      <p:pic>
        <p:nvPicPr>
          <p:cNvPr id="37" name="Picture 6">
            <a:extLst>
              <a:ext uri="{FF2B5EF4-FFF2-40B4-BE49-F238E27FC236}">
                <a16:creationId xmlns:a16="http://schemas.microsoft.com/office/drawing/2014/main" id="{1822DE2A-03CB-41D9-B065-75BAF97C1F68}"/>
              </a:ext>
            </a:extLst>
          </p:cNvPr>
          <p:cNvPicPr>
            <a:picLocks noChangeAspect="1" noChangeArrowheads="1"/>
          </p:cNvPicPr>
          <p:nvPr/>
        </p:nvPicPr>
        <p:blipFill>
          <a:blip r:embed="rId10"/>
          <a:srcRect/>
          <a:stretch>
            <a:fillRect/>
          </a:stretch>
        </p:blipFill>
        <p:spPr bwMode="auto">
          <a:xfrm>
            <a:off x="1276915" y="3609597"/>
            <a:ext cx="414316" cy="422504"/>
          </a:xfrm>
          <a:prstGeom prst="rect">
            <a:avLst/>
          </a:prstGeom>
          <a:noFill/>
          <a:ln w="9525">
            <a:noFill/>
            <a:miter lim="800000"/>
            <a:headEnd/>
            <a:tailEnd/>
          </a:ln>
        </p:spPr>
      </p:pic>
      <p:pic>
        <p:nvPicPr>
          <p:cNvPr id="38" name="Picture 5">
            <a:extLst>
              <a:ext uri="{FF2B5EF4-FFF2-40B4-BE49-F238E27FC236}">
                <a16:creationId xmlns:a16="http://schemas.microsoft.com/office/drawing/2014/main" id="{4B96599D-348B-46CA-B15A-67B364658CEF}"/>
              </a:ext>
            </a:extLst>
          </p:cNvPr>
          <p:cNvPicPr>
            <a:picLocks noChangeAspect="1" noChangeArrowheads="1"/>
          </p:cNvPicPr>
          <p:nvPr/>
        </p:nvPicPr>
        <p:blipFill>
          <a:blip r:embed="rId11"/>
          <a:srcRect/>
          <a:stretch>
            <a:fillRect/>
          </a:stretch>
        </p:blipFill>
        <p:spPr bwMode="auto">
          <a:xfrm>
            <a:off x="1267277" y="4248041"/>
            <a:ext cx="432048" cy="395610"/>
          </a:xfrm>
          <a:prstGeom prst="rect">
            <a:avLst/>
          </a:prstGeom>
          <a:noFill/>
          <a:ln w="9525">
            <a:noFill/>
            <a:miter lim="800000"/>
            <a:headEnd/>
            <a:tailEnd/>
          </a:ln>
        </p:spPr>
      </p:pic>
      <p:pic>
        <p:nvPicPr>
          <p:cNvPr id="39" name="Picture 2">
            <a:extLst>
              <a:ext uri="{FF2B5EF4-FFF2-40B4-BE49-F238E27FC236}">
                <a16:creationId xmlns:a16="http://schemas.microsoft.com/office/drawing/2014/main" id="{6BCEC3EC-8675-4F63-B787-7134E925664C}"/>
              </a:ext>
            </a:extLst>
          </p:cNvPr>
          <p:cNvPicPr>
            <a:picLocks noChangeAspect="1" noChangeArrowheads="1"/>
          </p:cNvPicPr>
          <p:nvPr/>
        </p:nvPicPr>
        <p:blipFill>
          <a:blip r:embed="rId12"/>
          <a:srcRect/>
          <a:stretch>
            <a:fillRect/>
          </a:stretch>
        </p:blipFill>
        <p:spPr bwMode="auto">
          <a:xfrm>
            <a:off x="1239985" y="4831436"/>
            <a:ext cx="576064" cy="430750"/>
          </a:xfrm>
          <a:prstGeom prst="rect">
            <a:avLst/>
          </a:prstGeom>
          <a:noFill/>
          <a:ln w="9525">
            <a:noFill/>
            <a:miter lim="800000"/>
            <a:headEnd/>
            <a:tailEnd/>
          </a:ln>
        </p:spPr>
      </p:pic>
    </p:spTree>
    <p:extLst>
      <p:ext uri="{BB962C8B-B14F-4D97-AF65-F5344CB8AC3E}">
        <p14:creationId xmlns:p14="http://schemas.microsoft.com/office/powerpoint/2010/main" val="138218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1">
            <a:extLst>
              <a:ext uri="{FF2B5EF4-FFF2-40B4-BE49-F238E27FC236}">
                <a16:creationId xmlns:a16="http://schemas.microsoft.com/office/drawing/2014/main" id="{13C7E12B-B3D3-4CBC-B8F6-8ECC5FD6CADB}"/>
              </a:ext>
            </a:extLst>
          </p:cNvPr>
          <p:cNvSpPr txBox="1">
            <a:spLocks/>
          </p:cNvSpPr>
          <p:nvPr/>
        </p:nvSpPr>
        <p:spPr>
          <a:xfrm>
            <a:off x="931760" y="937002"/>
            <a:ext cx="9279092" cy="792088"/>
          </a:xfrm>
          <a:prstGeom prst="rect">
            <a:avLst/>
          </a:prstGeom>
        </p:spPr>
        <p:txBody>
          <a:bodyPr>
            <a:normAutofit fontScale="92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Das Thema «Gründerteam» im Rahmen des myidea-Programms:</a:t>
            </a:r>
            <a:br>
              <a:rPr lang="de-CH" sz="2400" dirty="0">
                <a:solidFill>
                  <a:srgbClr val="96CB00"/>
                </a:solidFill>
              </a:rPr>
            </a:br>
            <a:r>
              <a:rPr lang="de-CH" sz="2400" dirty="0">
                <a:solidFill>
                  <a:srgbClr val="96CB00"/>
                </a:solidFill>
              </a:rPr>
              <a:t>Zweierteams als bevorzugte Teamgrösse</a:t>
            </a:r>
            <a:endParaRPr lang="de-DE" sz="2400" dirty="0">
              <a:solidFill>
                <a:srgbClr val="96CB00"/>
              </a:solidFill>
            </a:endParaRPr>
          </a:p>
        </p:txBody>
      </p:sp>
      <p:sp>
        <p:nvSpPr>
          <p:cNvPr id="35" name="New shape">
            <a:extLst>
              <a:ext uri="{FF2B5EF4-FFF2-40B4-BE49-F238E27FC236}">
                <a16:creationId xmlns:a16="http://schemas.microsoft.com/office/drawing/2014/main" id="{72E8B931-DF45-48E2-93D8-C8FD7E2328A9}"/>
              </a:ext>
            </a:extLst>
          </p:cNvPr>
          <p:cNvSpPr/>
          <p:nvPr/>
        </p:nvSpPr>
        <p:spPr>
          <a:xfrm>
            <a:off x="931760" y="2045454"/>
            <a:ext cx="10225136" cy="2484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lstStyle/>
          <a:p>
            <a:pPr marL="357188" indent="-357188">
              <a:spcBef>
                <a:spcPts val="800"/>
              </a:spcBef>
              <a:buClr>
                <a:srgbClr val="0E6E36"/>
              </a:buClr>
            </a:pPr>
            <a:r>
              <a:rPr lang="de-CH" sz="2000" b="1" dirty="0">
                <a:solidFill>
                  <a:srgbClr val="686868"/>
                </a:solidFill>
              </a:rPr>
              <a:t>Wir empfehlen Zweierteams weil …</a:t>
            </a:r>
          </a:p>
          <a:p>
            <a:pPr marL="357188" indent="-357188">
              <a:spcBef>
                <a:spcPts val="800"/>
              </a:spcBef>
              <a:buClr>
                <a:srgbClr val="FFC424"/>
              </a:buClr>
              <a:buFont typeface="Century Gothic" panose="020B0502020202020204" pitchFamily="34" charset="0"/>
              <a:buChar char="●"/>
            </a:pPr>
            <a:r>
              <a:rPr lang="de-CH" sz="2000" dirty="0">
                <a:solidFill>
                  <a:srgbClr val="686868"/>
                </a:solidFill>
              </a:rPr>
              <a:t>Gründerteams mit höherer Wahrscheinlichkeit erfolgreich sind. </a:t>
            </a:r>
          </a:p>
          <a:p>
            <a:pPr marL="357188" indent="-357188">
              <a:spcBef>
                <a:spcPts val="800"/>
              </a:spcBef>
              <a:buClr>
                <a:srgbClr val="FFC424"/>
              </a:buClr>
              <a:buFont typeface="Century Gothic" panose="020B0502020202020204" pitchFamily="34" charset="0"/>
              <a:buChar char="●"/>
            </a:pPr>
            <a:r>
              <a:rPr lang="de-CH" sz="2000" dirty="0">
                <a:solidFill>
                  <a:srgbClr val="686868"/>
                </a:solidFill>
              </a:rPr>
              <a:t>der für den ABU relevante Lernbereich «Sprache und Kommunikation» abgedeckt werden kann. </a:t>
            </a:r>
          </a:p>
          <a:p>
            <a:pPr marL="357188" indent="-357188">
              <a:spcBef>
                <a:spcPts val="800"/>
              </a:spcBef>
              <a:buClr>
                <a:srgbClr val="FFC424"/>
              </a:buClr>
              <a:buFont typeface="Century Gothic" panose="020B0502020202020204" pitchFamily="34" charset="0"/>
              <a:buChar char="●"/>
            </a:pPr>
            <a:r>
              <a:rPr lang="de-CH" sz="2000" dirty="0">
                <a:solidFill>
                  <a:srgbClr val="686868"/>
                </a:solidFill>
              </a:rPr>
              <a:t>Dreierteams die Gefahr bergen, dass sich eine Person «ausklinkt» oder sich Koalitionen bilden (zwei gegen eine/n).</a:t>
            </a:r>
          </a:p>
          <a:p>
            <a:pPr marL="357188" indent="-357188">
              <a:spcBef>
                <a:spcPts val="800"/>
              </a:spcBef>
              <a:buClr>
                <a:srgbClr val="0E6E36"/>
              </a:buClr>
            </a:pPr>
            <a:endParaRPr lang="de-CH" sz="2000" dirty="0">
              <a:solidFill>
                <a:srgbClr val="7F7F7F"/>
              </a:solidFill>
            </a:endParaRPr>
          </a:p>
        </p:txBody>
      </p:sp>
      <p:sp>
        <p:nvSpPr>
          <p:cNvPr id="36" name="Rechteck 35">
            <a:extLst>
              <a:ext uri="{FF2B5EF4-FFF2-40B4-BE49-F238E27FC236}">
                <a16:creationId xmlns:a16="http://schemas.microsoft.com/office/drawing/2014/main" id="{98AD1BA5-6E8B-4ACC-8E21-FB6AE072B13E}"/>
              </a:ext>
            </a:extLst>
          </p:cNvPr>
          <p:cNvSpPr/>
          <p:nvPr/>
        </p:nvSpPr>
        <p:spPr>
          <a:xfrm>
            <a:off x="967764" y="4621079"/>
            <a:ext cx="10189132" cy="1015663"/>
          </a:xfrm>
          <a:prstGeom prst="rect">
            <a:avLst/>
          </a:prstGeom>
        </p:spPr>
        <p:txBody>
          <a:bodyPr wrap="square">
            <a:spAutoFit/>
          </a:bodyPr>
          <a:lstStyle/>
          <a:p>
            <a:pPr>
              <a:spcBef>
                <a:spcPts val="800"/>
              </a:spcBef>
              <a:buClr>
                <a:srgbClr val="0E6E36"/>
              </a:buClr>
            </a:pPr>
            <a:r>
              <a:rPr lang="de-CH" sz="2000" b="1" dirty="0">
                <a:solidFill>
                  <a:srgbClr val="686868"/>
                </a:solidFill>
              </a:rPr>
              <a:t>Wir empfehlen Lernende zu ermutigen sich für </a:t>
            </a:r>
            <a:r>
              <a:rPr lang="de-CH" b="1" dirty="0">
                <a:solidFill>
                  <a:srgbClr val="686868"/>
                </a:solidFill>
              </a:rPr>
              <a:t>eine </a:t>
            </a:r>
            <a:r>
              <a:rPr lang="de-CH" sz="2000" b="1" u="sng" dirty="0">
                <a:solidFill>
                  <a:srgbClr val="686868"/>
                </a:solidFill>
              </a:rPr>
              <a:t>Idee</a:t>
            </a:r>
            <a:r>
              <a:rPr lang="de-CH" sz="2000" b="1" dirty="0">
                <a:solidFill>
                  <a:srgbClr val="686868"/>
                </a:solidFill>
              </a:rPr>
              <a:t> zu entscheiden anstatt für eine Teamkollegin/einen Teamkollegen, die/den sie schon kennen. myidea lebt von der Eigeninitiative und der Begeisterung für eine Idee!</a:t>
            </a:r>
          </a:p>
        </p:txBody>
      </p:sp>
      <p:sp>
        <p:nvSpPr>
          <p:cNvPr id="5" name="Foliennummernplatzhalter 1">
            <a:extLst>
              <a:ext uri="{FF2B5EF4-FFF2-40B4-BE49-F238E27FC236}">
                <a16:creationId xmlns:a16="http://schemas.microsoft.com/office/drawing/2014/main" id="{0A040080-75FA-414D-AA48-8CE7289712D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spTree>
    <p:extLst>
      <p:ext uri="{BB962C8B-B14F-4D97-AF65-F5344CB8AC3E}">
        <p14:creationId xmlns:p14="http://schemas.microsoft.com/office/powerpoint/2010/main" val="3553909077"/>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619</Words>
  <Application>Microsoft Office PowerPoint</Application>
  <PresentationFormat>Breitbild</PresentationFormat>
  <Paragraphs>53</Paragraphs>
  <Slides>6</Slides>
  <Notes>5</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6</vt:i4>
      </vt:variant>
    </vt:vector>
  </HeadingPairs>
  <TitlesOfParts>
    <vt:vector size="14" baseType="lpstr">
      <vt:lpstr>Malgun Gothic</vt:lpstr>
      <vt:lpstr>Arial</vt:lpstr>
      <vt:lpstr>Calibri</vt:lpstr>
      <vt:lpstr>Century Gothic</vt:lpstr>
      <vt:lpstr>Symbol</vt:lpstr>
      <vt:lpstr>Wingdings</vt:lpstr>
      <vt:lpstr>myidea</vt:lpstr>
      <vt:lpstr>KMU-HSG</vt:lpstr>
      <vt:lpstr>Teil 3: Gründerteams: Bedeutung, Vorteile, Herausforderungen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Kramer Pia</cp:lastModifiedBy>
  <cp:revision>814</cp:revision>
  <dcterms:created xsi:type="dcterms:W3CDTF">2020-11-11T18:04:37Z</dcterms:created>
  <dcterms:modified xsi:type="dcterms:W3CDTF">2022-12-05T08:09:43Z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