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20"/>
  </p:notesMasterIdLst>
  <p:sldIdLst>
    <p:sldId id="265" r:id="rId3"/>
    <p:sldId id="268" r:id="rId4"/>
    <p:sldId id="276" r:id="rId5"/>
    <p:sldId id="277" r:id="rId6"/>
    <p:sldId id="275" r:id="rId7"/>
    <p:sldId id="285" r:id="rId8"/>
    <p:sldId id="266" r:id="rId9"/>
    <p:sldId id="284" r:id="rId10"/>
    <p:sldId id="281" r:id="rId11"/>
    <p:sldId id="286" r:id="rId12"/>
    <p:sldId id="279" r:id="rId13"/>
    <p:sldId id="287" r:id="rId14"/>
    <p:sldId id="280" r:id="rId15"/>
    <p:sldId id="288" r:id="rId16"/>
    <p:sldId id="278" r:id="rId17"/>
    <p:sldId id="282" r:id="rId18"/>
    <p:sldId id="28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Gutzwiller" initials="EG" lastIdx="5" clrIdx="0">
    <p:extLst>
      <p:ext uri="{19B8F6BF-5375-455C-9EA6-DF929625EA0E}">
        <p15:presenceInfo xmlns:p15="http://schemas.microsoft.com/office/powerpoint/2012/main" userId="8d34d96c0307f392" providerId="Windows Live"/>
      </p:ext>
    </p:extLst>
  </p:cmAuthor>
  <p:cmAuthor id="2" name="Müller Susan" initials="MS" lastIdx="13" clrIdx="1">
    <p:extLst>
      <p:ext uri="{19B8F6BF-5375-455C-9EA6-DF929625EA0E}">
        <p15:presenceInfo xmlns:p15="http://schemas.microsoft.com/office/powerpoint/2012/main" userId="S::mls9@bfh.ch::130eb5c5-9aed-44bf-b216-64bd859fac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F97"/>
    <a:srgbClr val="96CB00"/>
    <a:srgbClr val="686868"/>
    <a:srgbClr val="0B4874"/>
    <a:srgbClr val="738D05"/>
    <a:srgbClr val="B11B96"/>
    <a:srgbClr val="FFC424"/>
    <a:srgbClr val="FFEBB3"/>
    <a:srgbClr val="F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6" autoAdjust="0"/>
    <p:restoredTop sz="94628" autoAdjust="0"/>
  </p:normalViewPr>
  <p:slideViewPr>
    <p:cSldViewPr snapToGrid="0">
      <p:cViewPr varScale="1">
        <p:scale>
          <a:sx n="72" d="100"/>
          <a:sy n="72" d="100"/>
        </p:scale>
        <p:origin x="882"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3D0C0-5BDE-495E-A54C-EA63650EE5ED}" type="datetimeFigureOut">
              <a:rPr lang="ru-RU" smtClean="0"/>
              <a:t>05.12.2022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2985BD-394C-4249-9520-F7128BE881DD}" type="slidenum">
              <a:rPr lang="ru-RU" smtClean="0"/>
              <a:t>3</a:t>
            </a:fld>
            <a:endParaRPr lang="ru-RU"/>
          </a:p>
        </p:txBody>
      </p:sp>
    </p:spTree>
    <p:extLst>
      <p:ext uri="{BB962C8B-B14F-4D97-AF65-F5344CB8AC3E}">
        <p14:creationId xmlns:p14="http://schemas.microsoft.com/office/powerpoint/2010/main" val="324594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52985BD-394C-4249-9520-F7128BE881DD}" type="slidenum">
              <a:rPr lang="ru-RU" smtClean="0"/>
              <a:t>17</a:t>
            </a:fld>
            <a:endParaRPr lang="ru-RU"/>
          </a:p>
        </p:txBody>
      </p:sp>
    </p:spTree>
    <p:extLst>
      <p:ext uri="{BB962C8B-B14F-4D97-AF65-F5344CB8AC3E}">
        <p14:creationId xmlns:p14="http://schemas.microsoft.com/office/powerpoint/2010/main" val="33773976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7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5.png"/><Relationship Id="rId7" Type="http://schemas.openxmlformats.org/officeDocument/2006/relationships/image" Target="../media/image81.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8.png"/><Relationship Id="rId9" Type="http://schemas.openxmlformats.org/officeDocument/2006/relationships/image" Target="../media/image8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4" Type="http://schemas.openxmlformats.org/officeDocument/2006/relationships/image" Target="../media/image7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78.png"/><Relationship Id="rId5" Type="http://schemas.openxmlformats.org/officeDocument/2006/relationships/image" Target="../media/image45.png"/><Relationship Id="rId4" Type="http://schemas.openxmlformats.org/officeDocument/2006/relationships/image" Target="../media/image9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5.png"/><Relationship Id="rId7"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5.png"/><Relationship Id="rId7"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5.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5.png"/><Relationship Id="rId7" Type="http://schemas.openxmlformats.org/officeDocument/2006/relationships/image" Target="../media/image10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0.png"/><Relationship Id="rId10" Type="http://schemas.openxmlformats.org/officeDocument/2006/relationships/image" Target="../media/image110.png"/><Relationship Id="rId4" Type="http://schemas.openxmlformats.org/officeDocument/2006/relationships/image" Target="../media/image78.png"/><Relationship Id="rId9" Type="http://schemas.openxmlformats.org/officeDocument/2006/relationships/image" Target="../media/image10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113.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0.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8.png"/><Relationship Id="rId1" Type="http://schemas.openxmlformats.org/officeDocument/2006/relationships/slideMaster" Target="../slideMasters/slideMaster1.xml"/><Relationship Id="rId6" Type="http://schemas.openxmlformats.org/officeDocument/2006/relationships/image" Target="../media/image116.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4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5.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2.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23.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32.png"/><Relationship Id="rId10" Type="http://schemas.openxmlformats.org/officeDocument/2006/relationships/image" Target="../media/image135.png"/><Relationship Id="rId4" Type="http://schemas.openxmlformats.org/officeDocument/2006/relationships/image" Target="../media/image122.png"/><Relationship Id="rId9" Type="http://schemas.openxmlformats.org/officeDocument/2006/relationships/image" Target="../media/image13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7.png"/><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22.png"/><Relationship Id="rId4" Type="http://schemas.openxmlformats.org/officeDocument/2006/relationships/image" Target="../media/image45.png"/><Relationship Id="rId9" Type="http://schemas.openxmlformats.org/officeDocument/2006/relationships/image" Target="../media/image14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38.png"/><Relationship Id="rId7" Type="http://schemas.openxmlformats.org/officeDocument/2006/relationships/image" Target="../media/image122.png"/><Relationship Id="rId2" Type="http://schemas.openxmlformats.org/officeDocument/2006/relationships/image" Target="../media/image1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21.png"/><Relationship Id="rId10" Type="http://schemas.openxmlformats.org/officeDocument/2006/relationships/image" Target="../media/image142.png"/><Relationship Id="rId4" Type="http://schemas.openxmlformats.org/officeDocument/2006/relationships/image" Target="../media/image31.png"/><Relationship Id="rId9" Type="http://schemas.openxmlformats.org/officeDocument/2006/relationships/image" Target="../media/image13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3.png"/><Relationship Id="rId7" Type="http://schemas.openxmlformats.org/officeDocument/2006/relationships/image" Target="../media/image130.png"/><Relationship Id="rId2" Type="http://schemas.openxmlformats.org/officeDocument/2006/relationships/image" Target="../media/image70.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6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Master" Target="../slideMasters/slideMaster1.xml"/><Relationship Id="rId6" Type="http://schemas.openxmlformats.org/officeDocument/2006/relationships/image" Target="../media/image149.png"/><Relationship Id="rId5" Type="http://schemas.openxmlformats.org/officeDocument/2006/relationships/image" Target="../media/image130.png"/><Relationship Id="rId4" Type="http://schemas.openxmlformats.org/officeDocument/2006/relationships/image" Target="../media/image45.png"/><Relationship Id="rId9"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53.png"/><Relationship Id="rId2" Type="http://schemas.openxmlformats.org/officeDocument/2006/relationships/image" Target="../media/image124.png"/><Relationship Id="rId1" Type="http://schemas.openxmlformats.org/officeDocument/2006/relationships/slideMaster" Target="../slideMasters/slideMaster1.xml"/><Relationship Id="rId6" Type="http://schemas.openxmlformats.org/officeDocument/2006/relationships/image" Target="../media/image123.png"/><Relationship Id="rId5" Type="http://schemas.openxmlformats.org/officeDocument/2006/relationships/image" Target="../media/image152.png"/><Relationship Id="rId4" Type="http://schemas.openxmlformats.org/officeDocument/2006/relationships/image" Target="../media/image13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5.png"/><Relationship Id="rId7" Type="http://schemas.openxmlformats.org/officeDocument/2006/relationships/image" Target="../media/image156.png"/><Relationship Id="rId2" Type="http://schemas.openxmlformats.org/officeDocument/2006/relationships/image" Target="../media/image154.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45.png"/><Relationship Id="rId4" Type="http://schemas.openxmlformats.org/officeDocument/2006/relationships/image" Target="../media/image12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59.png"/><Relationship Id="rId2" Type="http://schemas.openxmlformats.org/officeDocument/2006/relationships/image" Target="../media/image137.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0.png"/><Relationship Id="rId4"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Master" Target="../slideMasters/slideMaster1.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45.png"/><Relationship Id="rId4" Type="http://schemas.openxmlformats.org/officeDocument/2006/relationships/image" Target="../media/image162.png"/><Relationship Id="rId9" Type="http://schemas.openxmlformats.org/officeDocument/2006/relationships/image" Target="../media/image6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10" Type="http://schemas.openxmlformats.org/officeDocument/2006/relationships/image" Target="../media/image172.png"/><Relationship Id="rId4" Type="http://schemas.openxmlformats.org/officeDocument/2006/relationships/image" Target="../media/image45.png"/><Relationship Id="rId9" Type="http://schemas.openxmlformats.org/officeDocument/2006/relationships/image" Target="../media/image17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45.png"/><Relationship Id="rId7" Type="http://schemas.openxmlformats.org/officeDocument/2006/relationships/image" Target="../media/image175.png"/><Relationship Id="rId2" Type="http://schemas.openxmlformats.org/officeDocument/2006/relationships/image" Target="../media/image173.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63.png"/><Relationship Id="rId4" Type="http://schemas.openxmlformats.org/officeDocument/2006/relationships/image" Target="../media/image16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38.png"/><Relationship Id="rId7" Type="http://schemas.openxmlformats.org/officeDocument/2006/relationships/image" Target="../media/image104.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7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04.png"/><Relationship Id="rId2" Type="http://schemas.openxmlformats.org/officeDocument/2006/relationships/image" Target="../media/image178.png"/><Relationship Id="rId1" Type="http://schemas.openxmlformats.org/officeDocument/2006/relationships/slideMaster" Target="../slideMasters/slideMaster1.xml"/><Relationship Id="rId6" Type="http://schemas.openxmlformats.org/officeDocument/2006/relationships/image" Target="../media/image163.png"/><Relationship Id="rId11" Type="http://schemas.openxmlformats.org/officeDocument/2006/relationships/image" Target="../media/image180.png"/><Relationship Id="rId5" Type="http://schemas.openxmlformats.org/officeDocument/2006/relationships/image" Target="../media/image169.png"/><Relationship Id="rId10" Type="http://schemas.openxmlformats.org/officeDocument/2006/relationships/image" Target="../media/image179.png"/><Relationship Id="rId4" Type="http://schemas.openxmlformats.org/officeDocument/2006/relationships/image" Target="../media/image45.png"/><Relationship Id="rId9" Type="http://schemas.openxmlformats.org/officeDocument/2006/relationships/image" Target="../media/image17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2.png"/><Relationship Id="rId7" Type="http://schemas.openxmlformats.org/officeDocument/2006/relationships/image" Target="../media/image183.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63.png"/><Relationship Id="rId4" Type="http://schemas.openxmlformats.org/officeDocument/2006/relationships/image" Target="../media/image45.png"/><Relationship Id="rId9" Type="http://schemas.openxmlformats.org/officeDocument/2006/relationships/image" Target="../media/image18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61.png"/><Relationship Id="rId7" Type="http://schemas.openxmlformats.org/officeDocument/2006/relationships/image" Target="../media/image188.png"/><Relationship Id="rId2" Type="http://schemas.openxmlformats.org/officeDocument/2006/relationships/image" Target="../media/image186.png"/><Relationship Id="rId1" Type="http://schemas.openxmlformats.org/officeDocument/2006/relationships/slideMaster" Target="../slideMasters/slideMaster1.xml"/><Relationship Id="rId6" Type="http://schemas.openxmlformats.org/officeDocument/2006/relationships/image" Target="../media/image187.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7.png"/><Relationship Id="rId7" Type="http://schemas.openxmlformats.org/officeDocument/2006/relationships/image" Target="../media/image192.png"/><Relationship Id="rId2" Type="http://schemas.openxmlformats.org/officeDocument/2006/relationships/image" Target="../media/image190.png"/><Relationship Id="rId1" Type="http://schemas.openxmlformats.org/officeDocument/2006/relationships/slideMaster" Target="../slideMasters/slideMaster1.xml"/><Relationship Id="rId6" Type="http://schemas.openxmlformats.org/officeDocument/2006/relationships/image" Target="../media/image191.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9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45.png"/><Relationship Id="rId7" Type="http://schemas.openxmlformats.org/officeDocument/2006/relationships/image" Target="../media/image104.png"/><Relationship Id="rId2" Type="http://schemas.openxmlformats.org/officeDocument/2006/relationships/image" Target="../media/image194.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96.png"/><Relationship Id="rId4" Type="http://schemas.openxmlformats.org/officeDocument/2006/relationships/image" Target="../media/image19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8.png"/><Relationship Id="rId7" Type="http://schemas.openxmlformats.org/officeDocument/2006/relationships/image" Target="../media/image104.png"/><Relationship Id="rId2" Type="http://schemas.openxmlformats.org/officeDocument/2006/relationships/image" Target="../media/image198.png"/><Relationship Id="rId1" Type="http://schemas.openxmlformats.org/officeDocument/2006/relationships/slideMaster" Target="../slideMasters/slideMaster1.xml"/><Relationship Id="rId6" Type="http://schemas.openxmlformats.org/officeDocument/2006/relationships/image" Target="../media/image199.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0.png"/><Relationship Id="rId7" Type="http://schemas.openxmlformats.org/officeDocument/2006/relationships/image" Target="../media/image205.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45.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6.png"/><Relationship Id="rId7" Type="http://schemas.openxmlformats.org/officeDocument/2006/relationships/image" Target="../media/image208.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45.png"/><Relationship Id="rId10" Type="http://schemas.openxmlformats.org/officeDocument/2006/relationships/image" Target="../media/image211.png"/><Relationship Id="rId4" Type="http://schemas.openxmlformats.org/officeDocument/2006/relationships/image" Target="../media/image207.png"/><Relationship Id="rId9" Type="http://schemas.openxmlformats.org/officeDocument/2006/relationships/image" Target="../media/image210.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3.png"/><Relationship Id="rId7" Type="http://schemas.openxmlformats.org/officeDocument/2006/relationships/image" Target="../media/image209.png"/><Relationship Id="rId2" Type="http://schemas.openxmlformats.org/officeDocument/2006/relationships/image" Target="../media/image212.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10" Type="http://schemas.openxmlformats.org/officeDocument/2006/relationships/image" Target="../media/image160.png"/><Relationship Id="rId4" Type="http://schemas.openxmlformats.org/officeDocument/2006/relationships/image" Target="../media/image214.png"/><Relationship Id="rId9" Type="http://schemas.openxmlformats.org/officeDocument/2006/relationships/image" Target="../media/image20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104.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19.png"/><Relationship Id="rId7" Type="http://schemas.openxmlformats.org/officeDocument/2006/relationships/image" Target="../media/image180.png"/><Relationship Id="rId2" Type="http://schemas.openxmlformats.org/officeDocument/2006/relationships/image" Target="../media/image218.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22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1.png"/><Relationship Id="rId7" Type="http://schemas.openxmlformats.org/officeDocument/2006/relationships/image" Target="../media/image160.png"/><Relationship Id="rId2"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222.png"/><Relationship Id="rId5" Type="http://schemas.openxmlformats.org/officeDocument/2006/relationships/image" Target="../media/image209.png"/><Relationship Id="rId4" Type="http://schemas.openxmlformats.org/officeDocument/2006/relationships/image" Target="../media/image45.png"/><Relationship Id="rId9" Type="http://schemas.openxmlformats.org/officeDocument/2006/relationships/image" Target="../media/image10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24.png"/><Relationship Id="rId7" Type="http://schemas.openxmlformats.org/officeDocument/2006/relationships/image" Target="../media/image204.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22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45.png"/><Relationship Id="rId7" Type="http://schemas.openxmlformats.org/officeDocument/2006/relationships/image" Target="../media/image220.png"/><Relationship Id="rId2" Type="http://schemas.openxmlformats.org/officeDocument/2006/relationships/image" Target="../media/image226.png"/><Relationship Id="rId1" Type="http://schemas.openxmlformats.org/officeDocument/2006/relationships/slideMaster" Target="../slideMasters/slideMaster1.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09.png"/><Relationship Id="rId9" Type="http://schemas.openxmlformats.org/officeDocument/2006/relationships/image" Target="../media/image16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31.png"/><Relationship Id="rId7" Type="http://schemas.openxmlformats.org/officeDocument/2006/relationships/image" Target="../media/image160.png"/><Relationship Id="rId2" Type="http://schemas.openxmlformats.org/officeDocument/2006/relationships/image" Target="../media/image23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6.png"/><Relationship Id="rId2" Type="http://schemas.openxmlformats.org/officeDocument/2006/relationships/image" Target="../media/image233.png"/><Relationship Id="rId1" Type="http://schemas.openxmlformats.org/officeDocument/2006/relationships/slideMaster" Target="../slideMasters/slideMaster1.xml"/><Relationship Id="rId6" Type="http://schemas.openxmlformats.org/officeDocument/2006/relationships/image" Target="../media/image23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8.png"/><Relationship Id="rId7" Type="http://schemas.openxmlformats.org/officeDocument/2006/relationships/image" Target="../media/image5.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165.png"/><Relationship Id="rId10" Type="http://schemas.openxmlformats.org/officeDocument/2006/relationships/image" Target="../media/image241.png"/><Relationship Id="rId4" Type="http://schemas.openxmlformats.org/officeDocument/2006/relationships/image" Target="../media/image45.png"/><Relationship Id="rId9" Type="http://schemas.openxmlformats.org/officeDocument/2006/relationships/image" Target="../media/image24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3.png"/><Relationship Id="rId7" Type="http://schemas.openxmlformats.org/officeDocument/2006/relationships/image" Target="../media/image245.png"/><Relationship Id="rId2" Type="http://schemas.openxmlformats.org/officeDocument/2006/relationships/image" Target="../media/image242.png"/><Relationship Id="rId1" Type="http://schemas.openxmlformats.org/officeDocument/2006/relationships/slideMaster" Target="../slideMasters/slideMaster1.xml"/><Relationship Id="rId6" Type="http://schemas.openxmlformats.org/officeDocument/2006/relationships/image" Target="../media/image244.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24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48.png"/><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0.png"/><Relationship Id="rId10" Type="http://schemas.openxmlformats.org/officeDocument/2006/relationships/image" Target="../media/image45.png"/><Relationship Id="rId4" Type="http://schemas.openxmlformats.org/officeDocument/2006/relationships/image" Target="../media/image249.png"/><Relationship Id="rId9" Type="http://schemas.openxmlformats.org/officeDocument/2006/relationships/image" Target="../media/image8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1.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15.png"/><Relationship Id="rId7" Type="http://schemas.openxmlformats.org/officeDocument/2006/relationships/image" Target="../media/image257.png"/><Relationship Id="rId2" Type="http://schemas.openxmlformats.org/officeDocument/2006/relationships/image" Target="../media/image25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256.png"/><Relationship Id="rId4" Type="http://schemas.openxmlformats.org/officeDocument/2006/relationships/image" Target="../media/image45.png"/><Relationship Id="rId9" Type="http://schemas.openxmlformats.org/officeDocument/2006/relationships/image" Target="../media/image25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3" Type="http://schemas.openxmlformats.org/officeDocument/2006/relationships/image" Target="../media/image45.png"/><Relationship Id="rId7" Type="http://schemas.openxmlformats.org/officeDocument/2006/relationships/image" Target="../media/image262.png"/><Relationship Id="rId12" Type="http://schemas.openxmlformats.org/officeDocument/2006/relationships/image" Target="../media/image267.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261.png"/><Relationship Id="rId11" Type="http://schemas.openxmlformats.org/officeDocument/2006/relationships/image" Target="../media/image266.png"/><Relationship Id="rId5" Type="http://schemas.openxmlformats.org/officeDocument/2006/relationships/image" Target="../media/image260.png"/><Relationship Id="rId10" Type="http://schemas.openxmlformats.org/officeDocument/2006/relationships/image" Target="../media/image265.png"/><Relationship Id="rId4" Type="http://schemas.openxmlformats.org/officeDocument/2006/relationships/image" Target="../media/image1.png"/><Relationship Id="rId9" Type="http://schemas.openxmlformats.org/officeDocument/2006/relationships/image" Target="../media/image26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5.png"/><Relationship Id="rId7" Type="http://schemas.openxmlformats.org/officeDocument/2006/relationships/image" Target="../media/image270.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66.png"/><Relationship Id="rId10" Type="http://schemas.openxmlformats.org/officeDocument/2006/relationships/image" Target="../media/image1.png"/><Relationship Id="rId4" Type="http://schemas.openxmlformats.org/officeDocument/2006/relationships/image" Target="../media/image269.png"/><Relationship Id="rId9" Type="http://schemas.openxmlformats.org/officeDocument/2006/relationships/image" Target="../media/image271.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68.png"/><Relationship Id="rId7" Type="http://schemas.openxmlformats.org/officeDocument/2006/relationships/image" Target="../media/image77.png"/><Relationship Id="rId2" Type="http://schemas.openxmlformats.org/officeDocument/2006/relationships/image" Target="../media/image272.png"/><Relationship Id="rId1" Type="http://schemas.openxmlformats.org/officeDocument/2006/relationships/slideMaster" Target="../slideMasters/slideMaster1.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 Id="rId9" Type="http://schemas.openxmlformats.org/officeDocument/2006/relationships/image" Target="../media/image4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8.png"/><Relationship Id="rId11" Type="http://schemas.openxmlformats.org/officeDocument/2006/relationships/image" Target="../media/image4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51.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3" Type="http://schemas.openxmlformats.org/officeDocument/2006/relationships/image" Target="../media/image278.png"/><Relationship Id="rId7" Type="http://schemas.openxmlformats.org/officeDocument/2006/relationships/image" Target="../media/image282.png"/><Relationship Id="rId12" Type="http://schemas.openxmlformats.org/officeDocument/2006/relationships/image" Target="../media/image287.png"/><Relationship Id="rId2" Type="http://schemas.openxmlformats.org/officeDocument/2006/relationships/image" Target="../media/image277.png"/><Relationship Id="rId1" Type="http://schemas.openxmlformats.org/officeDocument/2006/relationships/slideMaster" Target="../slideMasters/slideMaster1.xml"/><Relationship Id="rId6" Type="http://schemas.openxmlformats.org/officeDocument/2006/relationships/image" Target="../media/image281.png"/><Relationship Id="rId11" Type="http://schemas.openxmlformats.org/officeDocument/2006/relationships/image" Target="../media/image286.png"/><Relationship Id="rId5" Type="http://schemas.openxmlformats.org/officeDocument/2006/relationships/image" Target="../media/image280.png"/><Relationship Id="rId10" Type="http://schemas.openxmlformats.org/officeDocument/2006/relationships/image" Target="../media/image285.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4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9.png"/><Relationship Id="rId7" Type="http://schemas.openxmlformats.org/officeDocument/2006/relationships/image" Target="../media/image213.png"/><Relationship Id="rId2" Type="http://schemas.openxmlformats.org/officeDocument/2006/relationships/image" Target="../media/image22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50.png"/><Relationship Id="rId4" Type="http://schemas.openxmlformats.org/officeDocument/2006/relationships/image" Target="../media/image204.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93.png"/><Relationship Id="rId13" Type="http://schemas.openxmlformats.org/officeDocument/2006/relationships/image" Target="../media/image296.png"/><Relationship Id="rId3" Type="http://schemas.openxmlformats.org/officeDocument/2006/relationships/image" Target="../media/image15.png"/><Relationship Id="rId7" Type="http://schemas.openxmlformats.org/officeDocument/2006/relationships/image" Target="../media/image292.png"/><Relationship Id="rId12" Type="http://schemas.openxmlformats.org/officeDocument/2006/relationships/image" Target="../media/image39.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291.png"/><Relationship Id="rId10" Type="http://schemas.openxmlformats.org/officeDocument/2006/relationships/image" Target="../media/image295.png"/><Relationship Id="rId4" Type="http://schemas.openxmlformats.org/officeDocument/2006/relationships/image" Target="../media/image290.png"/><Relationship Id="rId9" Type="http://schemas.openxmlformats.org/officeDocument/2006/relationships/image" Target="../media/image29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9.png"/><Relationship Id="rId3" Type="http://schemas.openxmlformats.org/officeDocument/2006/relationships/image" Target="../media/image53.png"/><Relationship Id="rId7" Type="http://schemas.openxmlformats.org/officeDocument/2006/relationships/image" Target="../media/image298.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297.png"/><Relationship Id="rId5" Type="http://schemas.openxmlformats.org/officeDocument/2006/relationships/image" Target="../media/image45.png"/><Relationship Id="rId4" Type="http://schemas.openxmlformats.org/officeDocument/2006/relationships/image" Target="../media/image82.png"/><Relationship Id="rId9" Type="http://schemas.openxmlformats.org/officeDocument/2006/relationships/image" Target="../media/image85.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48.png"/><Relationship Id="rId7" Type="http://schemas.openxmlformats.org/officeDocument/2006/relationships/image" Target="../media/image302.png"/><Relationship Id="rId2" Type="http://schemas.openxmlformats.org/officeDocument/2006/relationships/image" Target="../media/image30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1.png"/><Relationship Id="rId4" Type="http://schemas.openxmlformats.org/officeDocument/2006/relationships/image" Target="../media/image45.png"/><Relationship Id="rId9" Type="http://schemas.openxmlformats.org/officeDocument/2006/relationships/image" Target="../media/image30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305.png"/><Relationship Id="rId7" Type="http://schemas.openxmlformats.org/officeDocument/2006/relationships/image" Target="../media/image30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300.png"/><Relationship Id="rId9" Type="http://schemas.openxmlformats.org/officeDocument/2006/relationships/image" Target="../media/image30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0.png"/><Relationship Id="rId5" Type="http://schemas.openxmlformats.org/officeDocument/2006/relationships/image" Target="../media/image45.png"/><Relationship Id="rId4" Type="http://schemas.openxmlformats.org/officeDocument/2006/relationships/image" Target="../media/image26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2.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1.png"/><Relationship Id="rId5" Type="http://schemas.openxmlformats.org/officeDocument/2006/relationships/image" Target="../media/image45.png"/><Relationship Id="rId4" Type="http://schemas.openxmlformats.org/officeDocument/2006/relationships/image" Target="../media/image5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204.png"/><Relationship Id="rId4" Type="http://schemas.openxmlformats.org/officeDocument/2006/relationships/image" Target="../media/image45.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6.png"/><Relationship Id="rId7" Type="http://schemas.openxmlformats.org/officeDocument/2006/relationships/image" Target="../media/image5.png"/><Relationship Id="rId2" Type="http://schemas.openxmlformats.org/officeDocument/2006/relationships/image" Target="../media/image315.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3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5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38.png"/><Relationship Id="rId4" Type="http://schemas.openxmlformats.org/officeDocument/2006/relationships/image" Target="../media/image62.png"/><Relationship Id="rId9" Type="http://schemas.openxmlformats.org/officeDocument/2006/relationships/image" Target="../media/image6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05.12.2022</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3138251" y="0"/>
            <a:ext cx="9059505" cy="6868237"/>
            <a:chOff x="3138251" y="0"/>
            <a:chExt cx="9059505"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Tree>
    <p:extLst>
      <p:ext uri="{BB962C8B-B14F-4D97-AF65-F5344CB8AC3E}">
        <p14:creationId xmlns:p14="http://schemas.microsoft.com/office/powerpoint/2010/main" val="322638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2271860"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21416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Заголовок раздела">
    <p:spTree>
      <p:nvGrpSpPr>
        <p:cNvPr id="1" name=""/>
        <p:cNvGrpSpPr/>
        <p:nvPr/>
      </p:nvGrpSpPr>
      <p:grpSpPr>
        <a:xfrm>
          <a:off x="0" y="0"/>
          <a:ext cx="0" cy="0"/>
          <a:chOff x="0" y="0"/>
          <a:chExt cx="0" cy="0"/>
        </a:xfrm>
      </p:grpSpPr>
      <p:grpSp>
        <p:nvGrpSpPr>
          <p:cNvPr id="26" name="Группа 25"/>
          <p:cNvGrpSpPr/>
          <p:nvPr userDrawn="1"/>
        </p:nvGrpSpPr>
        <p:grpSpPr>
          <a:xfrm>
            <a:off x="-241498" y="-23548"/>
            <a:ext cx="12438453" cy="6881548"/>
            <a:chOff x="-241498" y="-23548"/>
            <a:chExt cx="12438453" cy="6881548"/>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834" y="3383366"/>
              <a:ext cx="4762500" cy="24765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 y="3150"/>
              <a:ext cx="12186402" cy="6854850"/>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17" y="721422"/>
              <a:ext cx="4068452" cy="4404099"/>
            </a:xfrm>
            <a:prstGeom prst="rect">
              <a:avLst/>
            </a:prstGeom>
          </p:spPr>
        </p:pic>
        <p:pic>
          <p:nvPicPr>
            <p:cNvPr id="21" name="Рисунок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1474" y="-23548"/>
              <a:ext cx="4250215" cy="3339455"/>
            </a:xfrm>
            <a:prstGeom prst="rect">
              <a:avLst/>
            </a:prstGeom>
          </p:spPr>
        </p:pic>
        <p:pic>
          <p:nvPicPr>
            <p:cNvPr id="22" name="Рисунок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98" y="5607344"/>
              <a:ext cx="5724636" cy="381642"/>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8873" y="3227981"/>
              <a:ext cx="404242" cy="404242"/>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6467823" y="5040357"/>
              <a:ext cx="3326341" cy="221756"/>
            </a:xfrm>
            <a:prstGeom prst="rect">
              <a:avLst/>
            </a:prstGeom>
          </p:spPr>
        </p:pic>
        <p:pic>
          <p:nvPicPr>
            <p:cNvPr id="25" name="Рисунок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18742" y="1"/>
              <a:ext cx="10271671" cy="6417092"/>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6690314" y="3975159"/>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4506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3">
            <a:extLs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949577" y="1782777"/>
            <a:ext cx="5021907" cy="1456353"/>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Заголовок раздела">
    <p:spTree>
      <p:nvGrpSpPr>
        <p:cNvPr id="1" name=""/>
        <p:cNvGrpSpPr/>
        <p:nvPr/>
      </p:nvGrpSpPr>
      <p:grpSpPr>
        <a:xfrm>
          <a:off x="0" y="0"/>
          <a:ext cx="0" cy="0"/>
          <a:chOff x="0" y="0"/>
          <a:chExt cx="0" cy="0"/>
        </a:xfrm>
      </p:grpSpPr>
      <p:grpSp>
        <p:nvGrpSpPr>
          <p:cNvPr id="8" name="Группа 7"/>
          <p:cNvGrpSpPr/>
          <p:nvPr userDrawn="1"/>
        </p:nvGrpSpPr>
        <p:grpSpPr>
          <a:xfrm>
            <a:off x="-308080" y="0"/>
            <a:ext cx="12517880" cy="6858000"/>
            <a:chOff x="-308080" y="0"/>
            <a:chExt cx="12517880" cy="685800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9342"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30"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622"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8080" y="6139499"/>
              <a:ext cx="5976664" cy="216654"/>
            </a:xfrm>
            <a:prstGeom prst="rect">
              <a:avLst/>
            </a:prstGeom>
          </p:spPr>
        </p:pic>
        <p:pic>
          <p:nvPicPr>
            <p:cNvPr id="30" name="Рисунок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8299" y="5230704"/>
              <a:ext cx="3166874" cy="114799"/>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6532" y="3422628"/>
              <a:ext cx="330408" cy="330408"/>
            </a:xfrm>
            <a:prstGeom prst="rect">
              <a:avLst/>
            </a:prstGeom>
          </p:spPr>
        </p:pic>
        <p:pic>
          <p:nvPicPr>
            <p:cNvPr id="32" name="Рисунок 3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6050" y="0"/>
              <a:ext cx="2712926" cy="907323"/>
            </a:xfrm>
            <a:prstGeom prst="rect">
              <a:avLst/>
            </a:prstGeom>
          </p:spPr>
        </p:pic>
        <p:pic>
          <p:nvPicPr>
            <p:cNvPr id="33" name="Рисунок 3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10024087" y="3387077"/>
              <a:ext cx="2185713" cy="359647"/>
            </a:xfrm>
            <a:prstGeom prst="rect">
              <a:avLst/>
            </a:prstGeom>
          </p:spPr>
        </p:pic>
      </p:grpSp>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389655" y="3992973"/>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Tree>
    <p:extLst>
      <p:ext uri="{BB962C8B-B14F-4D97-AF65-F5344CB8AC3E}">
        <p14:creationId xmlns:p14="http://schemas.microsoft.com/office/powerpoint/2010/main" val="12615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4013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2933388" y="6134294"/>
            <a:ext cx="6125690" cy="222056"/>
          </a:xfrm>
          <a:prstGeom prst="rect">
            <a:avLst/>
          </a:prstGeom>
        </p:spPr>
      </p:pic>
      <p:sp>
        <p:nvSpPr>
          <p:cNvPr id="22"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99842" y="1690006"/>
            <a:ext cx="592158" cy="3224893"/>
          </a:xfrm>
          <a:prstGeom prst="rect">
            <a:avLst/>
          </a:prstGeom>
        </p:spPr>
      </p:pic>
      <p:pic>
        <p:nvPicPr>
          <p:cNvPr id="8" name="Рисунок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955" y="4212772"/>
            <a:ext cx="450396" cy="450396"/>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84183" y="2843445"/>
            <a:ext cx="387804" cy="387804"/>
          </a:xfrm>
          <a:prstGeom prst="rect">
            <a:avLst/>
          </a:prstGeom>
        </p:spPr>
      </p:pic>
    </p:spTree>
    <p:extLst>
      <p:ext uri="{BB962C8B-B14F-4D97-AF65-F5344CB8AC3E}">
        <p14:creationId xmlns:p14="http://schemas.microsoft.com/office/powerpoint/2010/main" val="148881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59836"/>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691" y="3359837"/>
            <a:ext cx="3106621" cy="3494315"/>
          </a:xfrm>
          <a:prstGeom prst="rect">
            <a:avLst/>
          </a:prstGeom>
        </p:spPr>
      </p:pic>
      <p:grpSp>
        <p:nvGrpSpPr>
          <p:cNvPr id="3" name="Группа 2"/>
          <p:cNvGrpSpPr/>
          <p:nvPr userDrawn="1"/>
        </p:nvGrpSpPr>
        <p:grpSpPr>
          <a:xfrm>
            <a:off x="114206" y="-3848"/>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72967" y="2710791"/>
            <a:ext cx="504825" cy="504825"/>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115" y="2710791"/>
            <a:ext cx="504825" cy="504825"/>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15011" y="366726"/>
            <a:ext cx="561975" cy="561975"/>
          </a:xfrm>
          <a:prstGeom prst="rect">
            <a:avLst/>
          </a:prstGeom>
        </p:spPr>
      </p:pic>
    </p:spTree>
    <p:extLst>
      <p:ext uri="{BB962C8B-B14F-4D97-AF65-F5344CB8AC3E}">
        <p14:creationId xmlns:p14="http://schemas.microsoft.com/office/powerpoint/2010/main" val="295804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55931" y="599115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4656" y="5081886"/>
            <a:ext cx="504825" cy="504825"/>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45660" y="1186062"/>
            <a:ext cx="504825" cy="504825"/>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0" y="1008225"/>
            <a:ext cx="3095625" cy="313002"/>
          </a:xfrm>
          <a:prstGeom prst="rect">
            <a:avLst/>
          </a:prstGeom>
        </p:spPr>
      </p:pic>
      <p:pic>
        <p:nvPicPr>
          <p:cNvPr id="13" name="Рисунок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9215" y="630739"/>
            <a:ext cx="1634833" cy="1638300"/>
          </a:xfrm>
          <a:prstGeom prst="rect">
            <a:avLst/>
          </a:prstGeom>
        </p:spPr>
      </p:pic>
      <p:pic>
        <p:nvPicPr>
          <p:cNvPr id="30" name="Рисунок 29"/>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697"/>
          <a:stretch/>
        </p:blipFill>
        <p:spPr>
          <a:xfrm>
            <a:off x="2057295" y="-10948"/>
            <a:ext cx="862052" cy="652756"/>
          </a:xfrm>
          <a:prstGeom prst="rect">
            <a:avLst/>
          </a:prstGeom>
        </p:spPr>
      </p:pic>
      <p:pic>
        <p:nvPicPr>
          <p:cNvPr id="31" name="Рисунок 3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Tree>
    <p:extLst>
      <p:ext uri="{BB962C8B-B14F-4D97-AF65-F5344CB8AC3E}">
        <p14:creationId xmlns:p14="http://schemas.microsoft.com/office/powerpoint/2010/main" val="306906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33155" y="6029833"/>
            <a:ext cx="6125690" cy="222056"/>
          </a:xfrm>
          <a:prstGeom prst="rect">
            <a:avLst/>
          </a:prstGeom>
        </p:spPr>
      </p:pic>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9">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Tree>
    <p:extLst>
      <p:ext uri="{BB962C8B-B14F-4D97-AF65-F5344CB8AC3E}">
        <p14:creationId xmlns:p14="http://schemas.microsoft.com/office/powerpoint/2010/main" val="2639549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Tree>
    <p:extLst>
      <p:ext uri="{BB962C8B-B14F-4D97-AF65-F5344CB8AC3E}">
        <p14:creationId xmlns:p14="http://schemas.microsoft.com/office/powerpoint/2010/main" val="119252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Tree>
    <p:extLst>
      <p:ext uri="{BB962C8B-B14F-4D97-AF65-F5344CB8AC3E}">
        <p14:creationId xmlns:p14="http://schemas.microsoft.com/office/powerpoint/2010/main" val="3664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7210" y="1721802"/>
            <a:ext cx="332086" cy="3025302"/>
          </a:xfrm>
          <a:prstGeom prst="rect">
            <a:avLst/>
          </a:prstGeom>
        </p:spPr>
      </p:pic>
      <p:pic>
        <p:nvPicPr>
          <p:cNvPr id="15" name="Рисунок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415336" y="1372686"/>
            <a:ext cx="332086" cy="3025302"/>
          </a:xfrm>
          <a:prstGeom prst="rect">
            <a:avLst/>
          </a:prstGeom>
        </p:spPr>
      </p:pic>
      <p:pic>
        <p:nvPicPr>
          <p:cNvPr id="14" name="Рисунок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33044"/>
          <a:stretch/>
        </p:blipFill>
        <p:spPr>
          <a:xfrm rot="5400000">
            <a:off x="9756364" y="4936789"/>
            <a:ext cx="1547205" cy="231569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9" name="Рисунок 18"/>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a:off x="11819765" y="4948798"/>
            <a:ext cx="378720" cy="744470"/>
          </a:xfrm>
          <a:prstGeom prst="rect">
            <a:avLst/>
          </a:prstGeom>
        </p:spPr>
      </p:pic>
      <p:pic>
        <p:nvPicPr>
          <p:cNvPr id="20" name="Рисунок 19"/>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rot="16200000">
            <a:off x="2585607" y="-182876"/>
            <a:ext cx="378720" cy="744470"/>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Tree>
    <p:extLst>
      <p:ext uri="{BB962C8B-B14F-4D97-AF65-F5344CB8AC3E}">
        <p14:creationId xmlns:p14="http://schemas.microsoft.com/office/powerpoint/2010/main" val="388100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Tree>
    <p:extLst>
      <p:ext uri="{BB962C8B-B14F-4D97-AF65-F5344CB8AC3E}">
        <p14:creationId xmlns:p14="http://schemas.microsoft.com/office/powerpoint/2010/main" val="2518480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12183228" cy="5568978"/>
            <a:chOff x="7185" y="1103455"/>
            <a:chExt cx="12183228" cy="5568978"/>
          </a:xfrm>
        </p:grpSpPr>
        <p:pic>
          <p:nvPicPr>
            <p:cNvPr id="25" name="Рисунок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076" y="4477004"/>
              <a:ext cx="2846041" cy="218196"/>
            </a:xfrm>
            <a:prstGeom prst="rect">
              <a:avLst/>
            </a:prstGeom>
          </p:spPr>
        </p:pic>
        <p:pic>
          <p:nvPicPr>
            <p:cNvPr id="26" name="Рисунок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310" y="5032159"/>
              <a:ext cx="3370220" cy="202213"/>
            </a:xfrm>
            <a:prstGeom prst="rect">
              <a:avLst/>
            </a:prstGeom>
          </p:spPr>
        </p:pic>
        <p:pic>
          <p:nvPicPr>
            <p:cNvPr id="34" name="Рисунок 3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5" name="Рисунок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73545" y="3204192"/>
              <a:ext cx="285750" cy="285750"/>
            </a:xfrm>
            <a:prstGeom prst="rect">
              <a:avLst/>
            </a:prstGeom>
          </p:spPr>
        </p:pic>
        <p:pic>
          <p:nvPicPr>
            <p:cNvPr id="36" name="Рисунок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pic>
          <p:nvPicPr>
            <p:cNvPr id="38" name="Рисунок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331475" y="5234372"/>
              <a:ext cx="2858938" cy="446057"/>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205233" y="1641126"/>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246149" y="420944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14431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38107" y="6048972"/>
            <a:ext cx="4289653" cy="264957"/>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078" y="4938927"/>
            <a:ext cx="504825" cy="504825"/>
          </a:xfrm>
          <a:prstGeom prst="rect">
            <a:avLst/>
          </a:prstGeom>
        </p:spPr>
      </p:pic>
    </p:spTree>
    <p:extLst>
      <p:ext uri="{BB962C8B-B14F-4D97-AF65-F5344CB8AC3E}">
        <p14:creationId xmlns:p14="http://schemas.microsoft.com/office/powerpoint/2010/main" val="55379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05.12.2022</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pic>
        <p:nvPicPr>
          <p:cNvPr id="21" name="Рисунок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49002" y="5934162"/>
            <a:ext cx="4367314" cy="334827"/>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r="44462"/>
          <a:stretch/>
        </p:blipFill>
        <p:spPr>
          <a:xfrm>
            <a:off x="9691991" y="2291422"/>
            <a:ext cx="2500009" cy="2762401"/>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0677DD9B-16CA-464A-A3D4-4D175F1ACCD1}" type="datetimeFigureOut">
              <a:rPr lang="ru-RU" smtClean="0"/>
              <a:t>05.12.2022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3509013">
            <a:off x="11647456" y="1216478"/>
            <a:ext cx="261257" cy="245582"/>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4112" y="6101888"/>
            <a:ext cx="10058400" cy="13830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05.12.2022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05.12.2022</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05.12.2022</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05.12.2022</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1158598" y="113790"/>
            <a:ext cx="10534314" cy="719970"/>
          </a:xfrm>
          <a:prstGeom prst="rect">
            <a:avLst/>
          </a:prstGeom>
        </p:spPr>
        <p:txBody>
          <a:bodyPr anchor="ctr">
            <a:normAutofit/>
          </a:bodyPr>
          <a:lstStyle>
            <a:lvl1pPr>
              <a:defRPr sz="2000">
                <a:solidFill>
                  <a:schemeClr val="tx1"/>
                </a:solidFill>
              </a:defRPr>
            </a:lvl1pPr>
          </a:lstStyle>
          <a:p>
            <a:r>
              <a:rPr lang="de-DE" dirty="0"/>
              <a:t>Agenda 1</a:t>
            </a:r>
            <a:endParaRPr lang="de-CH" dirty="0"/>
          </a:p>
        </p:txBody>
      </p:sp>
      <p:sp>
        <p:nvSpPr>
          <p:cNvPr id="11" name="Textplatzhalter 15"/>
          <p:cNvSpPr>
            <a:spLocks noGrp="1"/>
          </p:cNvSpPr>
          <p:nvPr>
            <p:ph type="body" sz="quarter" idx="11" hasCustomPrompt="1"/>
          </p:nvPr>
        </p:nvSpPr>
        <p:spPr>
          <a:xfrm>
            <a:off x="228944" y="6159502"/>
            <a:ext cx="10843684" cy="271463"/>
          </a:xfrm>
          <a:prstGeom prst="rect">
            <a:avLst/>
          </a:prstGeom>
        </p:spPr>
        <p:txBody>
          <a:bodyPr vert="horz" anchor="b" anchorCtr="0"/>
          <a:lstStyle>
            <a:lvl1pPr marL="0" indent="0" algn="l">
              <a:buNone/>
              <a:defRPr sz="1000" baseline="0">
                <a:solidFill>
                  <a:schemeClr val="bg1">
                    <a:lumMod val="50000"/>
                  </a:schemeClr>
                </a:solidFill>
                <a:latin typeface="Arial"/>
                <a:cs typeface="Arial"/>
              </a:defRPr>
            </a:lvl1pPr>
          </a:lstStyle>
          <a:p>
            <a:pPr lvl="0"/>
            <a:r>
              <a:rPr lang="de-CH" dirty="0"/>
              <a:t>Quellen einfügen</a:t>
            </a:r>
          </a:p>
        </p:txBody>
      </p:sp>
      <p:sp>
        <p:nvSpPr>
          <p:cNvPr id="13" name="Inhaltsplatzhalter 12"/>
          <p:cNvSpPr>
            <a:spLocks noGrp="1"/>
          </p:cNvSpPr>
          <p:nvPr>
            <p:ph sz="quarter" idx="12" hasCustomPrompt="1"/>
          </p:nvPr>
        </p:nvSpPr>
        <p:spPr>
          <a:xfrm>
            <a:off x="1155701" y="1491803"/>
            <a:ext cx="9931400" cy="4243567"/>
          </a:xfrm>
          <a:prstGeom prst="rect">
            <a:avLst/>
          </a:prstGeom>
        </p:spPr>
        <p:txBody>
          <a:bodyPr vert="horz" anchor="ctr"/>
          <a:lstStyle>
            <a:lvl1pPr marL="0" indent="0" algn="l">
              <a:lnSpc>
                <a:spcPct val="120000"/>
              </a:lnSpc>
              <a:buClrTx/>
              <a:buFontTx/>
              <a:buNone/>
              <a:defRPr sz="2000" b="1" baseline="0">
                <a:solidFill>
                  <a:schemeClr val="bg1">
                    <a:lumMod val="65000"/>
                  </a:schemeClr>
                </a:solidFill>
                <a:latin typeface="Arial"/>
                <a:cs typeface="Arial"/>
              </a:defRPr>
            </a:lvl1pPr>
            <a:lvl2pPr marL="577850" indent="-342900">
              <a:lnSpc>
                <a:spcPct val="120000"/>
              </a:lnSpc>
              <a:buClrTx/>
              <a:buFont typeface="Wingdings" charset="2"/>
              <a:buAutoNum type="arabicPlain"/>
              <a:defRPr sz="1800" b="1">
                <a:solidFill>
                  <a:srgbClr val="7F7F7F"/>
                </a:solidFill>
                <a:latin typeface="Arial"/>
                <a:cs typeface="Arial"/>
              </a:defRPr>
            </a:lvl2pPr>
          </a:lstStyle>
          <a:p>
            <a:pPr lvl="0"/>
            <a:r>
              <a:rPr lang="de-CH" dirty="0"/>
              <a:t>Besprechungspunkt 1 einfügen </a:t>
            </a:r>
          </a:p>
          <a:p>
            <a:pPr lvl="0"/>
            <a:r>
              <a:rPr lang="de-CH" dirty="0"/>
              <a:t>Besprechungspunkt 2 einfügen</a:t>
            </a:r>
          </a:p>
          <a:p>
            <a:pPr lvl="0"/>
            <a:r>
              <a:rPr lang="de-CH" dirty="0"/>
              <a:t>Besprechungspunkt 3 einfügen</a:t>
            </a:r>
          </a:p>
          <a:p>
            <a:pPr lvl="0"/>
            <a:r>
              <a:rPr lang="de-CH" dirty="0"/>
              <a:t>Besprechungspunkt 4 einfügen</a:t>
            </a:r>
          </a:p>
          <a:p>
            <a:pPr lvl="0"/>
            <a:r>
              <a:rPr lang="de-CH" dirty="0"/>
              <a:t>Bemerkung: Aktueller Punkt manuell grün einfärben!</a:t>
            </a:r>
          </a:p>
        </p:txBody>
      </p:sp>
    </p:spTree>
    <p:extLst>
      <p:ext uri="{BB962C8B-B14F-4D97-AF65-F5344CB8AC3E}">
        <p14:creationId xmlns:p14="http://schemas.microsoft.com/office/powerpoint/2010/main" val="759691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1188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dirty="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9654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24373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18683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28589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29158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42406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24493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0776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79079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38903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37893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19537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35583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28255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dirty="0"/>
          </a:p>
        </p:txBody>
      </p:sp>
    </p:spTree>
    <p:extLst>
      <p:ext uri="{BB962C8B-B14F-4D97-AF65-F5344CB8AC3E}">
        <p14:creationId xmlns:p14="http://schemas.microsoft.com/office/powerpoint/2010/main" val="1092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9182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67311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5" name="Рисунок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7" name="Рисунок 2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11"/>
          </p:nvPr>
        </p:nvSpPr>
        <p:spPr>
          <a:xfrm>
            <a:off x="4038600" y="5703723"/>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36359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4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9280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6108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41360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186499811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image" Target="../media/image3.png"/><Relationship Id="rId79" Type="http://schemas.openxmlformats.org/officeDocument/2006/relationships/image" Target="../media/image8.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6.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80" Type="http://schemas.openxmlformats.org/officeDocument/2006/relationships/image" Target="../media/image9.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4.png"/><Relationship Id="rId83"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78" Type="http://schemas.openxmlformats.org/officeDocument/2006/relationships/image" Target="../media/image7.png"/><Relationship Id="rId81"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5.png"/><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2.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DD9B-16CA-464A-A3D4-4D175F1ACCD1}" type="datetimeFigureOut">
              <a:rPr lang="ru-RU" smtClean="0"/>
              <a:t>05.12.2022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682" r:id="rId3"/>
    <p:sldLayoutId id="2147483683" r:id="rId4"/>
    <p:sldLayoutId id="2147483661" r:id="rId5"/>
    <p:sldLayoutId id="2147483672" r:id="rId6"/>
    <p:sldLayoutId id="2147483673" r:id="rId7"/>
    <p:sldLayoutId id="2147483662" r:id="rId8"/>
    <p:sldLayoutId id="2147483677" r:id="rId9"/>
    <p:sldLayoutId id="2147483663" r:id="rId10"/>
    <p:sldLayoutId id="2147483688" r:id="rId11"/>
    <p:sldLayoutId id="2147483691" r:id="rId12"/>
    <p:sldLayoutId id="2147483718" r:id="rId13"/>
    <p:sldLayoutId id="2147483729" r:id="rId14"/>
    <p:sldLayoutId id="2147483689" r:id="rId15"/>
    <p:sldLayoutId id="2147483690" r:id="rId16"/>
    <p:sldLayoutId id="2147483692" r:id="rId17"/>
    <p:sldLayoutId id="2147483693" r:id="rId18"/>
    <p:sldLayoutId id="2147483712" r:id="rId19"/>
    <p:sldLayoutId id="2147483723" r:id="rId20"/>
    <p:sldLayoutId id="2147483730" r:id="rId21"/>
    <p:sldLayoutId id="2147483674"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00" r:id="rId33"/>
    <p:sldLayoutId id="2147483720" r:id="rId34"/>
    <p:sldLayoutId id="2147483701" r:id="rId35"/>
    <p:sldLayoutId id="2147483702" r:id="rId36"/>
    <p:sldLayoutId id="2147483703" r:id="rId37"/>
    <p:sldLayoutId id="2147483704" r:id="rId38"/>
    <p:sldLayoutId id="2147483705" r:id="rId39"/>
    <p:sldLayoutId id="2147483714" r:id="rId40"/>
    <p:sldLayoutId id="2147483725" r:id="rId41"/>
    <p:sldLayoutId id="2147483676" r:id="rId42"/>
    <p:sldLayoutId id="2147483706" r:id="rId43"/>
    <p:sldLayoutId id="2147483707" r:id="rId44"/>
    <p:sldLayoutId id="2147483721" r:id="rId45"/>
    <p:sldLayoutId id="2147483708" r:id="rId46"/>
    <p:sldLayoutId id="2147483709" r:id="rId47"/>
    <p:sldLayoutId id="2147483710" r:id="rId48"/>
    <p:sldLayoutId id="2147483711" r:id="rId49"/>
    <p:sldLayoutId id="2147483715" r:id="rId50"/>
    <p:sldLayoutId id="2147483726" r:id="rId51"/>
    <p:sldLayoutId id="2147483664" r:id="rId52"/>
    <p:sldLayoutId id="2147483665" r:id="rId53"/>
    <p:sldLayoutId id="2147483666" r:id="rId54"/>
    <p:sldLayoutId id="2147483722" r:id="rId55"/>
    <p:sldLayoutId id="2147483727" r:id="rId56"/>
    <p:sldLayoutId id="2147483686" r:id="rId57"/>
    <p:sldLayoutId id="2147483687" r:id="rId58"/>
    <p:sldLayoutId id="2147483678" r:id="rId59"/>
    <p:sldLayoutId id="2147483680" r:id="rId60"/>
    <p:sldLayoutId id="2147483667" r:id="rId61"/>
    <p:sldLayoutId id="2147483679" r:id="rId62"/>
    <p:sldLayoutId id="2147483684" r:id="rId63"/>
    <p:sldLayoutId id="2147483685" r:id="rId64"/>
    <p:sldLayoutId id="2147483668" r:id="rId65"/>
    <p:sldLayoutId id="2147483669" r:id="rId66"/>
    <p:sldLayoutId id="2147483716" r:id="rId67"/>
    <p:sldLayoutId id="2147483670" r:id="rId68"/>
    <p:sldLayoutId id="2147483671" r:id="rId69"/>
    <p:sldLayoutId id="2147483728" r:id="rId7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
        <p:nvSpPr>
          <p:cNvPr id="27" name="Rechtwinkliges Dreieck 26"/>
          <p:cNvSpPr/>
          <p:nvPr/>
        </p:nvSpPr>
        <p:spPr>
          <a:xfrm flipH="1">
            <a:off x="11569620" y="6235702"/>
            <a:ext cx="622380" cy="6222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GB" sz="1800" dirty="0" err="1"/>
          </a:p>
        </p:txBody>
      </p:sp>
      <p:sp>
        <p:nvSpPr>
          <p:cNvPr id="29" name="Foliennummer"/>
          <p:cNvSpPr txBox="1">
            <a:spLocks/>
          </p:cNvSpPr>
          <p:nvPr/>
        </p:nvSpPr>
        <p:spPr bwMode="gray">
          <a:xfrm>
            <a:off x="11781540" y="6201308"/>
            <a:ext cx="501766" cy="525542"/>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2CEFE82-39F2-4F47-8A0C-D5AB3496FA5C}" type="slidenum">
              <a:rPr lang="de-DE" sz="1200" smtClean="0">
                <a:solidFill>
                  <a:schemeClr val="bg1"/>
                </a:solidFill>
              </a:rPr>
              <a:pPr algn="ctr"/>
              <a:t>‹Nr.›</a:t>
            </a:fld>
            <a:endParaRPr lang="de-DE" sz="1200" dirty="0">
              <a:solidFill>
                <a:schemeClr val="bg1"/>
              </a:solidFill>
            </a:endParaRPr>
          </a:p>
        </p:txBody>
      </p:sp>
    </p:spTree>
    <p:extLst>
      <p:ext uri="{BB962C8B-B14F-4D97-AF65-F5344CB8AC3E}">
        <p14:creationId xmlns:p14="http://schemas.microsoft.com/office/powerpoint/2010/main" val="24938933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2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3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3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3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25.png"/><Relationship Id="rId2" Type="http://schemas.openxmlformats.org/officeDocument/2006/relationships/image" Target="../media/image3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2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28.jpeg"/><Relationship Id="rId2" Type="http://schemas.openxmlformats.org/officeDocument/2006/relationships/image" Target="../media/image32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2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AA9F5-FFE2-4BE7-99FD-EE1A8C8B79C8}"/>
              </a:ext>
            </a:extLst>
          </p:cNvPr>
          <p:cNvSpPr>
            <a:spLocks noGrp="1"/>
          </p:cNvSpPr>
          <p:nvPr>
            <p:ph type="title"/>
          </p:nvPr>
        </p:nvSpPr>
        <p:spPr>
          <a:xfrm>
            <a:off x="485290" y="1990725"/>
            <a:ext cx="5686910" cy="2128788"/>
          </a:xfrm>
          <a:solidFill>
            <a:schemeClr val="bg1"/>
          </a:solidFill>
        </p:spPr>
        <p:txBody>
          <a:bodyPr>
            <a:noAutofit/>
          </a:bodyPr>
          <a:lstStyle/>
          <a:p>
            <a:br>
              <a:rPr lang="de-DE" sz="3800" dirty="0"/>
            </a:br>
            <a:br>
              <a:rPr lang="de-DE" sz="3800" dirty="0"/>
            </a:br>
            <a:r>
              <a:rPr lang="de-DE" sz="3600" dirty="0">
                <a:solidFill>
                  <a:srgbClr val="96CB00"/>
                </a:solidFill>
              </a:rPr>
              <a:t>Teil 5: «Effectuation» und «Causation» </a:t>
            </a:r>
            <a:r>
              <a:rPr lang="de-CH" sz="3600" dirty="0">
                <a:solidFill>
                  <a:srgbClr val="96CB00"/>
                </a:solidFill>
              </a:rPr>
              <a:t>–</a:t>
            </a:r>
            <a:br>
              <a:rPr lang="de-DE" sz="3600" dirty="0">
                <a:solidFill>
                  <a:srgbClr val="96CB00"/>
                </a:solidFill>
              </a:rPr>
            </a:br>
            <a:r>
              <a:rPr lang="de-DE" sz="3600" dirty="0">
                <a:solidFill>
                  <a:srgbClr val="96CB00"/>
                </a:solidFill>
              </a:rPr>
              <a:t>Zwei verschiedene Entscheidungslogiken</a:t>
            </a:r>
            <a:endParaRPr lang="de-CH" sz="3600" dirty="0">
              <a:solidFill>
                <a:srgbClr val="96CB00"/>
              </a:solidFill>
            </a:endParaRPr>
          </a:p>
        </p:txBody>
      </p:sp>
      <p:sp>
        <p:nvSpPr>
          <p:cNvPr id="5" name="Textplatzhalter 7">
            <a:extLst>
              <a:ext uri="{FF2B5EF4-FFF2-40B4-BE49-F238E27FC236}">
                <a16:creationId xmlns:a16="http://schemas.microsoft.com/office/drawing/2014/main" id="{3FB15C96-8F32-4439-90E7-287B01345B5B}"/>
              </a:ext>
            </a:extLst>
          </p:cNvPr>
          <p:cNvSpPr>
            <a:spLocks noGrp="1"/>
          </p:cNvSpPr>
          <p:nvPr>
            <p:ph type="body" idx="1"/>
          </p:nvPr>
        </p:nvSpPr>
        <p:spPr>
          <a:xfrm>
            <a:off x="942077" y="4407546"/>
            <a:ext cx="4594123" cy="758343"/>
          </a:xfrm>
        </p:spPr>
        <p:txBody>
          <a:bodyPr>
            <a:noAutofit/>
          </a:bodyPr>
          <a:lstStyle/>
          <a:p>
            <a:r>
              <a:rPr lang="de-CH" dirty="0">
                <a:solidFill>
                  <a:srgbClr val="686868"/>
                </a:solidFill>
              </a:rPr>
              <a:t>Wirtschaftswissenschaftliche Zusatzinformationen</a:t>
            </a:r>
          </a:p>
        </p:txBody>
      </p:sp>
      <p:pic>
        <p:nvPicPr>
          <p:cNvPr id="4" name="Grafik 3">
            <a:extLst>
              <a:ext uri="{FF2B5EF4-FFF2-40B4-BE49-F238E27FC236}">
                <a16:creationId xmlns:a16="http://schemas.microsoft.com/office/drawing/2014/main" id="{A8412F79-179C-4316-9E90-D7A80FAE7C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7517" y="323569"/>
            <a:ext cx="1785166" cy="855876"/>
          </a:xfrm>
          <a:prstGeom prst="rect">
            <a:avLst/>
          </a:prstGeom>
        </p:spPr>
      </p:pic>
    </p:spTree>
    <p:extLst>
      <p:ext uri="{BB962C8B-B14F-4D97-AF65-F5344CB8AC3E}">
        <p14:creationId xmlns:p14="http://schemas.microsoft.com/office/powerpoint/2010/main" val="125485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3118874" y="196972"/>
            <a:ext cx="8014182" cy="657225"/>
          </a:xfrm>
          <a:prstGeom prst="rect">
            <a:avLst/>
          </a:prstGeom>
          <a:noFill/>
          <a:ln w="9525">
            <a:noFill/>
            <a:miter lim="800000"/>
            <a:headEnd/>
            <a:tailEnd/>
          </a:ln>
        </p:spPr>
        <p:txBody>
          <a:bodyPr anchor="ctr"/>
          <a:lstStyle/>
          <a:p>
            <a:pPr>
              <a:defRPr/>
            </a:pPr>
            <a:r>
              <a:rPr lang="de-DE" altLang="fr-FR" sz="2400" b="1" dirty="0">
                <a:solidFill>
                  <a:srgbClr val="96CB00"/>
                </a:solidFill>
                <a:latin typeface="+mj-lt"/>
                <a:ea typeface="ＭＳ Ｐゴシック" charset="0"/>
                <a:cs typeface="Arial"/>
              </a:rPr>
              <a:t>Effectuation: </a:t>
            </a:r>
            <a:r>
              <a:rPr lang="de-CH" sz="2400" b="1" dirty="0">
                <a:solidFill>
                  <a:srgbClr val="96CB00"/>
                </a:solidFill>
              </a:rPr>
              <a:t>Das «Leistbarer-Verlust-Prinzip»</a:t>
            </a:r>
            <a:endParaRPr lang="de-DE" sz="2400" b="1" dirty="0">
              <a:solidFill>
                <a:srgbClr val="96CB00"/>
              </a:solidFill>
              <a:latin typeface="+mj-lt"/>
              <a:ea typeface="ＭＳ Ｐゴシック" charset="0"/>
              <a:cs typeface="Arial"/>
            </a:endParaRPr>
          </a:p>
          <a:p>
            <a:pPr>
              <a:defRPr/>
            </a:pPr>
            <a:r>
              <a:rPr lang="de-DE" sz="2400" b="1" dirty="0">
                <a:solidFill>
                  <a:srgbClr val="96CB00"/>
                </a:solidFill>
                <a:latin typeface="+mj-lt"/>
                <a:ea typeface="ＭＳ Ｐゴシック" charset="0"/>
                <a:cs typeface="Arial"/>
                <a:sym typeface="Wingdings" panose="05000000000000000000" pitchFamily="2" charset="2"/>
              </a:rPr>
              <a:t> </a:t>
            </a:r>
            <a:r>
              <a:rPr lang="de-DE" sz="2400" b="1" dirty="0">
                <a:solidFill>
                  <a:srgbClr val="96CB00"/>
                </a:solidFill>
                <a:latin typeface="+mj-lt"/>
                <a:ea typeface="ＭＳ Ｐゴシック" charset="0"/>
                <a:cs typeface="Arial"/>
              </a:rPr>
              <a:t>Ideen für die Integration im Rahmen von myidea</a:t>
            </a:r>
            <a:endParaRPr lang="de-CH" sz="2400" b="1" dirty="0">
              <a:solidFill>
                <a:srgbClr val="96CB00"/>
              </a:solidFill>
            </a:endParaRPr>
          </a:p>
        </p:txBody>
      </p:sp>
      <p:sp>
        <p:nvSpPr>
          <p:cNvPr id="9" name="Rectangle 2">
            <a:extLst>
              <a:ext uri="{FF2B5EF4-FFF2-40B4-BE49-F238E27FC236}">
                <a16:creationId xmlns:a16="http://schemas.microsoft.com/office/drawing/2014/main" id="{8B0DBC68-82DE-4499-AA6E-23D7BB9C97AE}"/>
              </a:ext>
            </a:extLst>
          </p:cNvPr>
          <p:cNvSpPr txBox="1">
            <a:spLocks noChangeArrowheads="1"/>
          </p:cNvSpPr>
          <p:nvPr/>
        </p:nvSpPr>
        <p:spPr bwMode="auto">
          <a:xfrm>
            <a:off x="3118874" y="1965489"/>
            <a:ext cx="6543600" cy="2804474"/>
          </a:xfrm>
          <a:prstGeom prst="rect">
            <a:avLst/>
          </a:prstGeom>
          <a:noFill/>
          <a:ln w="9525">
            <a:noFill/>
            <a:miter lim="800000"/>
            <a:headEnd/>
            <a:tailEnd/>
          </a:ln>
        </p:spPr>
        <p:txBody>
          <a:bodyPr anchor="t"/>
          <a:lstStyle/>
          <a:p>
            <a:pPr>
              <a:spcBef>
                <a:spcPts val="1000"/>
              </a:spcBef>
              <a:buClr>
                <a:srgbClr val="FFC424"/>
              </a:buClr>
              <a:buSzPct val="100000"/>
            </a:pPr>
            <a:r>
              <a:rPr lang="de-DE" b="1" dirty="0">
                <a:solidFill>
                  <a:srgbClr val="686868"/>
                </a:solidFill>
                <a:ea typeface="ＭＳ Ｐゴシック" panose="020B0600070205080204" pitchFamily="34" charset="-128"/>
              </a:rPr>
              <a:t>Beispiele</a:t>
            </a:r>
          </a:p>
          <a:p>
            <a:pPr marL="357188" indent="-357188">
              <a:spcBef>
                <a:spcPts val="1000"/>
              </a:spcBef>
              <a:buClr>
                <a:srgbClr val="FFC424"/>
              </a:buClr>
              <a:buSzPct val="100000"/>
              <a:buFont typeface="Century Gothic" panose="020B0502020202020204" pitchFamily="34" charset="0"/>
              <a:buChar char="●"/>
            </a:pPr>
            <a:r>
              <a:rPr lang="de-CH" dirty="0">
                <a:solidFill>
                  <a:srgbClr val="686868"/>
                </a:solidFill>
                <a:ea typeface="ＭＳ Ｐゴシック" panose="020B0600070205080204" pitchFamily="34" charset="-128"/>
              </a:rPr>
              <a:t>Die Lernenden können sich überlegen, </a:t>
            </a:r>
            <a:r>
              <a:rPr lang="de-CH" dirty="0">
                <a:solidFill>
                  <a:srgbClr val="686868"/>
                </a:solidFill>
              </a:rPr>
              <a:t>wie viel Zeit und ggf. auch Geld sie während des Programms myidea investieren wollen. Dies kann auch eine kleine Summe sein.</a:t>
            </a:r>
          </a:p>
          <a:p>
            <a:pPr marL="357188" indent="-357188">
              <a:spcBef>
                <a:spcPts val="1000"/>
              </a:spcBef>
              <a:buClr>
                <a:srgbClr val="FFC424"/>
              </a:buClr>
              <a:buSzPct val="100000"/>
              <a:buFont typeface="Century Gothic" panose="020B0502020202020204" pitchFamily="34" charset="0"/>
              <a:buChar char="●"/>
            </a:pPr>
            <a:r>
              <a:rPr lang="de-CH" dirty="0">
                <a:solidFill>
                  <a:srgbClr val="686868"/>
                </a:solidFill>
              </a:rPr>
              <a:t>Für die Erstellung eines Minimum Viable Products oder Prototypen kann Geld von Freunden oder der Familie akquiriert werden, um so die Ressourcenbasis zu erhöhen.</a:t>
            </a:r>
            <a:endParaRPr lang="de-DE" dirty="0">
              <a:solidFill>
                <a:srgbClr val="686868"/>
              </a:solidFill>
              <a:ea typeface="ＭＳ Ｐゴシック" panose="020B0600070205080204" pitchFamily="34" charset="-128"/>
            </a:endParaRP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ndParaRPr>
          </a:p>
        </p:txBody>
      </p:sp>
      <p:sp>
        <p:nvSpPr>
          <p:cNvPr id="5" name="Foliennummernplatzhalter 1">
            <a:extLst>
              <a:ext uri="{FF2B5EF4-FFF2-40B4-BE49-F238E27FC236}">
                <a16:creationId xmlns:a16="http://schemas.microsoft.com/office/drawing/2014/main" id="{22174D55-6504-46C3-98A5-FB40C401801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10</a:t>
            </a:fld>
            <a:endParaRPr lang="ru-RU" dirty="0"/>
          </a:p>
        </p:txBody>
      </p:sp>
    </p:spTree>
    <p:extLst>
      <p:ext uri="{BB962C8B-B14F-4D97-AF65-F5344CB8AC3E}">
        <p14:creationId xmlns:p14="http://schemas.microsoft.com/office/powerpoint/2010/main" val="343016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FD9FC03-C694-4C2D-ABE3-51799236EF81}"/>
              </a:ext>
            </a:extLst>
          </p:cNvPr>
          <p:cNvPicPr>
            <a:picLocks noChangeAspect="1" noChangeArrowheads="1"/>
          </p:cNvPicPr>
          <p:nvPr/>
        </p:nvPicPr>
        <p:blipFill>
          <a:blip r:embed="rId2"/>
          <a:srcRect/>
          <a:stretch>
            <a:fillRect/>
          </a:stretch>
        </p:blipFill>
        <p:spPr bwMode="auto">
          <a:xfrm>
            <a:off x="3224696" y="1270876"/>
            <a:ext cx="2758180" cy="1151526"/>
          </a:xfrm>
          <a:prstGeom prst="rect">
            <a:avLst/>
          </a:prstGeom>
          <a:noFill/>
          <a:ln w="9525">
            <a:solidFill>
              <a:schemeClr val="bg1">
                <a:lumMod val="50000"/>
              </a:schemeClr>
            </a:solidFill>
            <a:miter lim="800000"/>
            <a:headEnd/>
            <a:tailEnd/>
          </a:ln>
          <a:effectLst>
            <a:outerShdw blurRad="50800" dist="38100" algn="l" rotWithShape="0">
              <a:prstClr val="black">
                <a:alpha val="40000"/>
              </a:prstClr>
            </a:outerShdw>
          </a:effectLst>
        </p:spPr>
      </p:pic>
      <p:sp>
        <p:nvSpPr>
          <p:cNvPr id="6" name="Rectangle 2">
            <a:extLst>
              <a:ext uri="{FF2B5EF4-FFF2-40B4-BE49-F238E27FC236}">
                <a16:creationId xmlns:a16="http://schemas.microsoft.com/office/drawing/2014/main" id="{016F51ED-BA2F-44BB-81A9-489591098F98}"/>
              </a:ext>
            </a:extLst>
          </p:cNvPr>
          <p:cNvSpPr txBox="1">
            <a:spLocks noChangeArrowheads="1"/>
          </p:cNvSpPr>
          <p:nvPr/>
        </p:nvSpPr>
        <p:spPr bwMode="auto">
          <a:xfrm>
            <a:off x="3074584" y="116833"/>
            <a:ext cx="9406555" cy="657225"/>
          </a:xfrm>
          <a:prstGeom prst="rect">
            <a:avLst/>
          </a:prstGeom>
          <a:noFill/>
          <a:ln w="9525">
            <a:noFill/>
            <a:miter lim="800000"/>
            <a:headEnd/>
            <a:tailEnd/>
          </a:ln>
        </p:spPr>
        <p:txBody>
          <a:bodyPr anchor="ctr"/>
          <a:lstStyle/>
          <a:p>
            <a:pPr>
              <a:defRPr/>
            </a:pPr>
            <a:r>
              <a:rPr lang="de-DE" altLang="fr-FR" sz="2400" b="1" dirty="0">
                <a:solidFill>
                  <a:srgbClr val="96CB00"/>
                </a:solidFill>
                <a:latin typeface="+mj-lt"/>
                <a:ea typeface="ＭＳ Ｐゴシック" charset="0"/>
                <a:cs typeface="Arial"/>
              </a:rPr>
              <a:t>Effectuation: </a:t>
            </a:r>
            <a:r>
              <a:rPr lang="de-CH" sz="2400" b="1" dirty="0">
                <a:solidFill>
                  <a:srgbClr val="96CB00"/>
                </a:solidFill>
                <a:latin typeface="+mj-lt"/>
                <a:ea typeface="ＭＳ Ｐゴシック" charset="0"/>
                <a:cs typeface="Arial"/>
              </a:rPr>
              <a:t>Das «Limonaden-Prinzip»</a:t>
            </a:r>
            <a:endParaRPr lang="de-DE" altLang="fr-FR" sz="2400" b="1" dirty="0">
              <a:solidFill>
                <a:srgbClr val="96CB00"/>
              </a:solidFill>
              <a:latin typeface="+mj-lt"/>
              <a:ea typeface="ＭＳ Ｐゴシック" charset="0"/>
              <a:cs typeface="Arial"/>
            </a:endParaRPr>
          </a:p>
        </p:txBody>
      </p:sp>
      <p:sp>
        <p:nvSpPr>
          <p:cNvPr id="8" name="Textplatzhalter 2">
            <a:extLst>
              <a:ext uri="{FF2B5EF4-FFF2-40B4-BE49-F238E27FC236}">
                <a16:creationId xmlns:a16="http://schemas.microsoft.com/office/drawing/2014/main" id="{DF87773F-DE11-4C6B-974B-2F32B5DC4872}"/>
              </a:ext>
            </a:extLst>
          </p:cNvPr>
          <p:cNvSpPr txBox="1">
            <a:spLocks/>
          </p:cNvSpPr>
          <p:nvPr/>
        </p:nvSpPr>
        <p:spPr>
          <a:xfrm>
            <a:off x="3844332" y="6216961"/>
            <a:ext cx="7590381" cy="440690"/>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000" b="1" dirty="0">
                <a:solidFill>
                  <a:srgbClr val="898F97"/>
                </a:solidFill>
                <a:latin typeface="+mj-lt"/>
              </a:rPr>
              <a:t>Quelle: </a:t>
            </a:r>
            <a:r>
              <a:rPr lang="en-US" sz="1000" dirty="0">
                <a:solidFill>
                  <a:srgbClr val="898F97"/>
                </a:solidFill>
                <a:latin typeface="+mj-lt"/>
              </a:rPr>
              <a:t>Society for Effectual Action (2018). Lemonade Principle. https://www.effectuation.org/?page_id=4055&amp;principle=lemonade</a:t>
            </a:r>
            <a:endParaRPr lang="de-DE" sz="1000" dirty="0">
              <a:solidFill>
                <a:srgbClr val="898F97"/>
              </a:solidFill>
              <a:latin typeface="+mj-lt"/>
            </a:endParaRPr>
          </a:p>
        </p:txBody>
      </p:sp>
      <p:sp>
        <p:nvSpPr>
          <p:cNvPr id="9" name="Foliennummernplatzhalter 1">
            <a:extLst>
              <a:ext uri="{FF2B5EF4-FFF2-40B4-BE49-F238E27FC236}">
                <a16:creationId xmlns:a16="http://schemas.microsoft.com/office/drawing/2014/main" id="{87C39A85-566E-469B-AA51-916C603AB18F}"/>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11</a:t>
            </a:fld>
            <a:endParaRPr lang="ru-RU" dirty="0"/>
          </a:p>
        </p:txBody>
      </p:sp>
      <p:sp>
        <p:nvSpPr>
          <p:cNvPr id="12" name="Rectangle 2">
            <a:extLst>
              <a:ext uri="{FF2B5EF4-FFF2-40B4-BE49-F238E27FC236}">
                <a16:creationId xmlns:a16="http://schemas.microsoft.com/office/drawing/2014/main" id="{6AACA7C9-9303-49B0-BB00-66DA069F3189}"/>
              </a:ext>
            </a:extLst>
          </p:cNvPr>
          <p:cNvSpPr txBox="1">
            <a:spLocks noChangeArrowheads="1"/>
          </p:cNvSpPr>
          <p:nvPr/>
        </p:nvSpPr>
        <p:spPr bwMode="auto">
          <a:xfrm>
            <a:off x="3116164" y="2751468"/>
            <a:ext cx="7327054" cy="3330460"/>
          </a:xfrm>
          <a:prstGeom prst="rect">
            <a:avLst/>
          </a:prstGeom>
          <a:noFill/>
          <a:ln w="9525">
            <a:noFill/>
            <a:miter lim="800000"/>
            <a:headEnd/>
            <a:tailEnd/>
          </a:ln>
        </p:spPr>
        <p:txBody>
          <a:bodyPr anchor="t"/>
          <a:lstStyle/>
          <a:p>
            <a:pPr marL="357188" indent="-357188">
              <a:spcBef>
                <a:spcPts val="300"/>
              </a:spcBef>
              <a:buClr>
                <a:srgbClr val="FFC424"/>
              </a:buClr>
              <a:buSzPct val="100000"/>
              <a:buFont typeface="Century Gothic" panose="020B0502020202020204" pitchFamily="34" charset="0"/>
              <a:buChar char="●"/>
            </a:pPr>
            <a:r>
              <a:rPr lang="de-CH" dirty="0">
                <a:solidFill>
                  <a:srgbClr val="686868"/>
                </a:solidFill>
                <a:ea typeface="ＭＳ Ｐゴシック" panose="020B0600070205080204" pitchFamily="34" charset="-128"/>
              </a:rPr>
              <a:t>Erfahrene UnternehmerInnen stehen dem Überraschungsfaktor positiv gegenüber und versuchen aus Unerwartetem einen Vorteil zu ziehen. </a:t>
            </a:r>
          </a:p>
          <a:p>
            <a:pPr marL="357188" indent="-357188">
              <a:spcBef>
                <a:spcPts val="300"/>
              </a:spcBef>
              <a:buClr>
                <a:srgbClr val="FFC424"/>
              </a:buClr>
              <a:buSzPct val="100000"/>
              <a:buFont typeface="Century Gothic" panose="020B0502020202020204" pitchFamily="34" charset="0"/>
              <a:buChar char="●"/>
            </a:pPr>
            <a:r>
              <a:rPr lang="de-CH" dirty="0">
                <a:solidFill>
                  <a:srgbClr val="686868"/>
                </a:solidFill>
                <a:ea typeface="ＭＳ Ｐゴシック" panose="020B0600070205080204" pitchFamily="34" charset="-128"/>
              </a:rPr>
              <a:t>Beispiel: In vermeintlich schlechten Nachrichten können hilfreiche Hinweise enthalten sein. Wenn KundInnen etwas kritisieren, stecken darin möglicherweise Hinweise auf die eigentlichen Kundenbedürfnisse.</a:t>
            </a:r>
          </a:p>
          <a:p>
            <a:pPr marL="357188" indent="-357188">
              <a:spcBef>
                <a:spcPts val="300"/>
              </a:spcBef>
              <a:buClr>
                <a:srgbClr val="FFC424"/>
              </a:buClr>
              <a:buSzPct val="100000"/>
              <a:buFont typeface="Century Gothic" panose="020B0502020202020204" pitchFamily="34" charset="0"/>
              <a:buChar char="●"/>
            </a:pPr>
            <a:r>
              <a:rPr lang="de-CH" dirty="0">
                <a:solidFill>
                  <a:srgbClr val="686868"/>
                </a:solidFill>
                <a:ea typeface="ＭＳ Ｐゴシック" panose="020B0600070205080204" pitchFamily="34" charset="-128"/>
              </a:rPr>
              <a:t>Gerade wenn man sich noch nicht auf einen ganz bestimmten Zielmarkt oder eine ganz bestimmte Idee festlegt, kann man sich eher auf Unvorhergesehenes einlassen.</a:t>
            </a: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ndParaRPr>
          </a:p>
        </p:txBody>
      </p:sp>
    </p:spTree>
    <p:extLst>
      <p:ext uri="{BB962C8B-B14F-4D97-AF65-F5344CB8AC3E}">
        <p14:creationId xmlns:p14="http://schemas.microsoft.com/office/powerpoint/2010/main" val="411498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3118873" y="222007"/>
            <a:ext cx="9406555" cy="657225"/>
          </a:xfrm>
          <a:prstGeom prst="rect">
            <a:avLst/>
          </a:prstGeom>
          <a:noFill/>
          <a:ln w="9525">
            <a:noFill/>
            <a:miter lim="800000"/>
            <a:headEnd/>
            <a:tailEnd/>
          </a:ln>
        </p:spPr>
        <p:txBody>
          <a:bodyPr anchor="ctr"/>
          <a:lstStyle/>
          <a:p>
            <a:pPr>
              <a:defRPr/>
            </a:pPr>
            <a:r>
              <a:rPr lang="de-DE" altLang="fr-FR" sz="2400" b="1" dirty="0">
                <a:solidFill>
                  <a:srgbClr val="96CB00"/>
                </a:solidFill>
                <a:latin typeface="+mj-lt"/>
                <a:ea typeface="ＭＳ Ｐゴシック" charset="0"/>
                <a:cs typeface="Arial"/>
              </a:rPr>
              <a:t>Effectuation: </a:t>
            </a:r>
            <a:r>
              <a:rPr lang="de-CH" sz="2400" b="1" dirty="0">
                <a:solidFill>
                  <a:srgbClr val="96CB00"/>
                </a:solidFill>
              </a:rPr>
              <a:t>Das «Limonaden-Prinzip»</a:t>
            </a:r>
            <a:endParaRPr lang="de-DE" sz="2400" b="1" dirty="0">
              <a:solidFill>
                <a:srgbClr val="96CB00"/>
              </a:solidFill>
              <a:latin typeface="+mj-lt"/>
              <a:ea typeface="ＭＳ Ｐゴシック" charset="0"/>
              <a:cs typeface="Arial"/>
            </a:endParaRPr>
          </a:p>
          <a:p>
            <a:pPr>
              <a:defRPr/>
            </a:pPr>
            <a:r>
              <a:rPr lang="de-DE" sz="2400" b="1" dirty="0">
                <a:solidFill>
                  <a:srgbClr val="96CB00"/>
                </a:solidFill>
                <a:latin typeface="+mj-lt"/>
                <a:ea typeface="ＭＳ Ｐゴシック" charset="0"/>
                <a:cs typeface="Arial"/>
                <a:sym typeface="Wingdings" panose="05000000000000000000" pitchFamily="2" charset="2"/>
              </a:rPr>
              <a:t> </a:t>
            </a:r>
            <a:r>
              <a:rPr lang="de-DE" sz="2400" b="1" dirty="0">
                <a:solidFill>
                  <a:srgbClr val="96CB00"/>
                </a:solidFill>
                <a:latin typeface="+mj-lt"/>
                <a:ea typeface="ＭＳ Ｐゴシック" charset="0"/>
                <a:cs typeface="Arial"/>
              </a:rPr>
              <a:t>Ideen für die Integration im Rahmen von myidea</a:t>
            </a:r>
            <a:endParaRPr lang="de-CH" sz="2400" b="1" dirty="0">
              <a:solidFill>
                <a:srgbClr val="96CB00"/>
              </a:solidFill>
            </a:endParaRPr>
          </a:p>
        </p:txBody>
      </p:sp>
      <p:sp>
        <p:nvSpPr>
          <p:cNvPr id="9" name="Rectangle 2">
            <a:extLst>
              <a:ext uri="{FF2B5EF4-FFF2-40B4-BE49-F238E27FC236}">
                <a16:creationId xmlns:a16="http://schemas.microsoft.com/office/drawing/2014/main" id="{8B0DBC68-82DE-4499-AA6E-23D7BB9C97AE}"/>
              </a:ext>
            </a:extLst>
          </p:cNvPr>
          <p:cNvSpPr txBox="1">
            <a:spLocks noChangeArrowheads="1"/>
          </p:cNvSpPr>
          <p:nvPr/>
        </p:nvSpPr>
        <p:spPr bwMode="auto">
          <a:xfrm>
            <a:off x="3118874" y="1487975"/>
            <a:ext cx="6647296" cy="4490793"/>
          </a:xfrm>
          <a:prstGeom prst="rect">
            <a:avLst/>
          </a:prstGeom>
          <a:noFill/>
          <a:ln w="9525">
            <a:noFill/>
            <a:miter lim="800000"/>
            <a:headEnd/>
            <a:tailEnd/>
          </a:ln>
        </p:spPr>
        <p:txBody>
          <a:bodyPr anchor="t"/>
          <a:lstStyle/>
          <a:p>
            <a:pPr>
              <a:spcBef>
                <a:spcPts val="1000"/>
              </a:spcBef>
              <a:buClr>
                <a:srgbClr val="FFC424"/>
              </a:buClr>
              <a:buSzPct val="100000"/>
            </a:pPr>
            <a:r>
              <a:rPr lang="de-DE" b="1" dirty="0">
                <a:solidFill>
                  <a:srgbClr val="686868"/>
                </a:solidFill>
                <a:ea typeface="ＭＳ Ｐゴシック" panose="020B0600070205080204" pitchFamily="34" charset="-128"/>
              </a:rPr>
              <a:t>Beispiele</a:t>
            </a:r>
          </a:p>
          <a:p>
            <a:pPr marL="357188" indent="-357188">
              <a:spcBef>
                <a:spcPts val="1000"/>
              </a:spcBef>
              <a:buClr>
                <a:srgbClr val="FFC424"/>
              </a:buClr>
              <a:buSzPct val="100000"/>
              <a:buFont typeface="Century Gothic" panose="020B0502020202020204" pitchFamily="34" charset="0"/>
              <a:buChar char="●"/>
            </a:pPr>
            <a:r>
              <a:rPr lang="de-CH" dirty="0">
                <a:solidFill>
                  <a:srgbClr val="686868"/>
                </a:solidFill>
              </a:rPr>
              <a:t>Wenn Lernende negatives Feedback erhalten, können sie sich fragen, welche Botschaften darin enthalten sind: Was sagen die Rückmeldungen darüber aus, was KundInnen eigentlich haben möchten?  Dies kann auch im Unterricht thematisiert werden. </a:t>
            </a:r>
          </a:p>
          <a:p>
            <a:pPr marL="357188" indent="-357188">
              <a:spcBef>
                <a:spcPts val="1000"/>
              </a:spcBef>
              <a:buClr>
                <a:srgbClr val="FFC424"/>
              </a:buClr>
              <a:buSzPct val="100000"/>
              <a:buFont typeface="Century Gothic" panose="020B0502020202020204" pitchFamily="34" charset="0"/>
              <a:buChar char="●"/>
            </a:pPr>
            <a:r>
              <a:rPr lang="de-CH" dirty="0">
                <a:solidFill>
                  <a:srgbClr val="686868"/>
                </a:solidFill>
              </a:rPr>
              <a:t>Es kann passieren, dass die Deckungsbeitragsrechnung und die Break-Even-Analyse den Lernenden vor Augen führen, dass die Rechnung eben nicht «aufgeht». </a:t>
            </a:r>
            <a:br>
              <a:rPr lang="de-CH" dirty="0">
                <a:solidFill>
                  <a:srgbClr val="686868"/>
                </a:solidFill>
              </a:rPr>
            </a:br>
            <a:r>
              <a:rPr lang="de-CH" dirty="0">
                <a:solidFill>
                  <a:srgbClr val="686868"/>
                </a:solidFill>
              </a:rPr>
              <a:t>Lernende können sich fragen, was sie tun können, damit die Herstellungskosten massiv gesenkt werden? Oder wie können sie mit anderen Mitteln einen vergleichbaren Wert für ihre Zielgruppe schaffen?</a:t>
            </a:r>
          </a:p>
          <a:p>
            <a:pPr marL="363538" indent="-363538">
              <a:spcBef>
                <a:spcPts val="1000"/>
              </a:spcBef>
              <a:buClr>
                <a:srgbClr val="FFC424"/>
              </a:buClr>
              <a:buSzPct val="100000"/>
            </a:pPr>
            <a:r>
              <a:rPr lang="de-CH" b="1" dirty="0">
                <a:solidFill>
                  <a:srgbClr val="69CB00"/>
                </a:solidFill>
              </a:rPr>
              <a:t>	</a:t>
            </a:r>
            <a:r>
              <a:rPr lang="de-CH" b="1" dirty="0">
                <a:solidFill>
                  <a:srgbClr val="96CB00"/>
                </a:solidFill>
              </a:rPr>
              <a:t>Tipp: «</a:t>
            </a:r>
            <a:r>
              <a:rPr lang="en-US" b="1" dirty="0">
                <a:solidFill>
                  <a:srgbClr val="96CB00"/>
                </a:solidFill>
              </a:rPr>
              <a:t>Fall in love with the problem, not the solution.</a:t>
            </a:r>
            <a:r>
              <a:rPr lang="de-CH" b="1" dirty="0">
                <a:solidFill>
                  <a:srgbClr val="96CB00"/>
                </a:solidFill>
              </a:rPr>
              <a:t>»</a:t>
            </a:r>
            <a:endParaRPr lang="en-US" b="1" dirty="0">
              <a:solidFill>
                <a:srgbClr val="96CB00"/>
              </a:solidFill>
            </a:endParaRPr>
          </a:p>
          <a:p>
            <a:pPr marL="357188" indent="-357188">
              <a:spcBef>
                <a:spcPts val="1000"/>
              </a:spcBef>
              <a:buClr>
                <a:srgbClr val="FFC424"/>
              </a:buClr>
              <a:buSzPct val="100000"/>
              <a:buFont typeface="Century Gothic" panose="020B0502020202020204" pitchFamily="34" charset="0"/>
              <a:buChar char="●"/>
            </a:pPr>
            <a:endParaRPr lang="de-CH" dirty="0">
              <a:solidFill>
                <a:srgbClr val="686868"/>
              </a:solidFill>
            </a:endParaRP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a typeface="ＭＳ Ｐゴシック" panose="020B0600070205080204" pitchFamily="34" charset="-128"/>
            </a:endParaRP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ndParaRPr>
          </a:p>
        </p:txBody>
      </p:sp>
      <p:sp>
        <p:nvSpPr>
          <p:cNvPr id="5" name="Foliennummernplatzhalter 1">
            <a:extLst>
              <a:ext uri="{FF2B5EF4-FFF2-40B4-BE49-F238E27FC236}">
                <a16:creationId xmlns:a16="http://schemas.microsoft.com/office/drawing/2014/main" id="{92D7B3FD-DD49-4F39-A22A-CB02FA60B8BD}"/>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12</a:t>
            </a:fld>
            <a:endParaRPr lang="ru-RU" dirty="0"/>
          </a:p>
        </p:txBody>
      </p:sp>
    </p:spTree>
    <p:extLst>
      <p:ext uri="{BB962C8B-B14F-4D97-AF65-F5344CB8AC3E}">
        <p14:creationId xmlns:p14="http://schemas.microsoft.com/office/powerpoint/2010/main" val="62710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13A1A17-89E9-41F8-8C7A-40C25D1A5060}"/>
              </a:ext>
            </a:extLst>
          </p:cNvPr>
          <p:cNvSpPr/>
          <p:nvPr/>
        </p:nvSpPr>
        <p:spPr>
          <a:xfrm>
            <a:off x="3109042" y="2578186"/>
            <a:ext cx="6496871" cy="2898787"/>
          </a:xfrm>
          <a:prstGeom prst="rect">
            <a:avLst/>
          </a:prstGeom>
        </p:spPr>
        <p:txBody>
          <a:bodyPr wrap="square">
            <a:spAutoFit/>
          </a:bodyPr>
          <a:lstStyle/>
          <a:p>
            <a:r>
              <a:rPr lang="de-DE" dirty="0">
                <a:solidFill>
                  <a:srgbClr val="686868"/>
                </a:solidFill>
              </a:rPr>
              <a:t>Erfahrene UnternehmerInnen legen ihren Fokus auf den Aufbau von Partnerschaften und nicht auf das Überbieten der Konkurrenz. </a:t>
            </a:r>
            <a:r>
              <a:rPr lang="de-CH" dirty="0">
                <a:solidFill>
                  <a:srgbClr val="686868"/>
                </a:solidFill>
              </a:rPr>
              <a:t>Partnerunternehmen können Zeit, Geld oder andere Ressourcen zur Verfügung stellen und mithelfen, die unternehmerische Idee weiterzuentwickeln. </a:t>
            </a:r>
          </a:p>
          <a:p>
            <a:endParaRPr lang="de-CH" dirty="0">
              <a:solidFill>
                <a:srgbClr val="686868"/>
              </a:solidFill>
            </a:endParaRPr>
          </a:p>
          <a:p>
            <a:r>
              <a:rPr lang="de-CH" dirty="0">
                <a:solidFill>
                  <a:srgbClr val="686868"/>
                </a:solidFill>
              </a:rPr>
              <a:t>Letztlich verändert sich mit jeder neuen Partnerschaft die Ressourcenbasis und damit auch die Möglichkeiten für die weitere Unternehmensentwicklung.</a:t>
            </a:r>
            <a:endParaRPr lang="de-DE" dirty="0">
              <a:solidFill>
                <a:srgbClr val="686868"/>
              </a:solidFill>
            </a:endParaRPr>
          </a:p>
        </p:txBody>
      </p:sp>
      <p:pic>
        <p:nvPicPr>
          <p:cNvPr id="6" name="Picture 2">
            <a:extLst>
              <a:ext uri="{FF2B5EF4-FFF2-40B4-BE49-F238E27FC236}">
                <a16:creationId xmlns:a16="http://schemas.microsoft.com/office/drawing/2014/main" id="{670792B4-6A2F-4647-9510-88C92FE24FC8}"/>
              </a:ext>
            </a:extLst>
          </p:cNvPr>
          <p:cNvPicPr>
            <a:picLocks noChangeAspect="1" noChangeArrowheads="1"/>
          </p:cNvPicPr>
          <p:nvPr/>
        </p:nvPicPr>
        <p:blipFill>
          <a:blip r:embed="rId2"/>
          <a:srcRect/>
          <a:stretch>
            <a:fillRect/>
          </a:stretch>
        </p:blipFill>
        <p:spPr bwMode="auto">
          <a:xfrm>
            <a:off x="3224368" y="1268804"/>
            <a:ext cx="2324949" cy="1082466"/>
          </a:xfrm>
          <a:prstGeom prst="rect">
            <a:avLst/>
          </a:prstGeom>
          <a:noFill/>
          <a:ln w="9525">
            <a:solidFill>
              <a:schemeClr val="bg1">
                <a:lumMod val="50000"/>
              </a:schemeClr>
            </a:solidFill>
            <a:miter lim="800000"/>
            <a:headEnd/>
            <a:tailEnd/>
          </a:ln>
          <a:effectLst>
            <a:outerShdw blurRad="50800" dist="38100" algn="l" rotWithShape="0">
              <a:prstClr val="black">
                <a:alpha val="40000"/>
              </a:prstClr>
            </a:outerShdw>
          </a:effectLst>
        </p:spPr>
      </p:pic>
      <p:sp>
        <p:nvSpPr>
          <p:cNvPr id="7" name="Rectangle 2">
            <a:extLst>
              <a:ext uri="{FF2B5EF4-FFF2-40B4-BE49-F238E27FC236}">
                <a16:creationId xmlns:a16="http://schemas.microsoft.com/office/drawing/2014/main" id="{8028B89A-72B4-4606-A55D-C854725FF9D5}"/>
              </a:ext>
            </a:extLst>
          </p:cNvPr>
          <p:cNvSpPr txBox="1">
            <a:spLocks noChangeArrowheads="1"/>
          </p:cNvSpPr>
          <p:nvPr/>
        </p:nvSpPr>
        <p:spPr bwMode="auto">
          <a:xfrm>
            <a:off x="3109042" y="108244"/>
            <a:ext cx="9406555" cy="657225"/>
          </a:xfrm>
          <a:prstGeom prst="rect">
            <a:avLst/>
          </a:prstGeom>
          <a:noFill/>
          <a:ln w="9525">
            <a:noFill/>
            <a:miter lim="800000"/>
            <a:headEnd/>
            <a:tailEnd/>
          </a:ln>
        </p:spPr>
        <p:txBody>
          <a:bodyPr anchor="ctr"/>
          <a:lstStyle/>
          <a:p>
            <a:pPr>
              <a:defRPr/>
            </a:pPr>
            <a:r>
              <a:rPr lang="de-DE" altLang="fr-FR" sz="2400" b="1" dirty="0">
                <a:solidFill>
                  <a:srgbClr val="96CB00"/>
                </a:solidFill>
                <a:latin typeface="+mj-lt"/>
                <a:ea typeface="ＭＳ Ｐゴシック" charset="0"/>
                <a:cs typeface="Arial"/>
              </a:rPr>
              <a:t>Effectuation: </a:t>
            </a:r>
            <a:r>
              <a:rPr lang="de-CH" sz="2400" b="1" dirty="0">
                <a:solidFill>
                  <a:srgbClr val="96CB00"/>
                </a:solidFill>
              </a:rPr>
              <a:t>Das «Flickenteppich-Prinzip»</a:t>
            </a:r>
            <a:endParaRPr lang="de-DE" altLang="fr-FR" sz="2400" b="1" dirty="0">
              <a:solidFill>
                <a:srgbClr val="96CB00"/>
              </a:solidFill>
              <a:latin typeface="+mj-lt"/>
              <a:ea typeface="ＭＳ Ｐゴシック" charset="0"/>
              <a:cs typeface="Arial"/>
            </a:endParaRPr>
          </a:p>
        </p:txBody>
      </p:sp>
      <p:sp>
        <p:nvSpPr>
          <p:cNvPr id="8" name="Textplatzhalter 2">
            <a:extLst>
              <a:ext uri="{FF2B5EF4-FFF2-40B4-BE49-F238E27FC236}">
                <a16:creationId xmlns:a16="http://schemas.microsoft.com/office/drawing/2014/main" id="{3C42F595-72D2-423D-88DD-4DA36D82FCC9}"/>
              </a:ext>
            </a:extLst>
          </p:cNvPr>
          <p:cNvSpPr txBox="1">
            <a:spLocks/>
          </p:cNvSpPr>
          <p:nvPr/>
        </p:nvSpPr>
        <p:spPr>
          <a:xfrm>
            <a:off x="3834906" y="6097790"/>
            <a:ext cx="6280818" cy="440690"/>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000" b="1" dirty="0">
                <a:solidFill>
                  <a:srgbClr val="898F97"/>
                </a:solidFill>
              </a:rPr>
              <a:t>Quelle: </a:t>
            </a:r>
            <a:r>
              <a:rPr lang="en-US" sz="1000" dirty="0">
                <a:solidFill>
                  <a:srgbClr val="898F97"/>
                </a:solidFill>
              </a:rPr>
              <a:t>Society for Effectual Action (2018). </a:t>
            </a:r>
            <a:r>
              <a:rPr lang="en-US" sz="1000" i="1" dirty="0">
                <a:solidFill>
                  <a:srgbClr val="898F97"/>
                </a:solidFill>
              </a:rPr>
              <a:t>Crazy Quilt Principle</a:t>
            </a:r>
            <a:r>
              <a:rPr lang="en-US" sz="1000" dirty="0">
                <a:solidFill>
                  <a:srgbClr val="898F97"/>
                </a:solidFill>
              </a:rPr>
              <a:t>. https://www.effectuation.org/?page_id=4055&amp;principle=crazy-quilts</a:t>
            </a:r>
            <a:endParaRPr lang="de-CH" sz="1000" dirty="0">
              <a:solidFill>
                <a:srgbClr val="898F97"/>
              </a:solidFill>
            </a:endParaRPr>
          </a:p>
        </p:txBody>
      </p:sp>
      <p:sp>
        <p:nvSpPr>
          <p:cNvPr id="9" name="Foliennummernplatzhalter 1">
            <a:extLst>
              <a:ext uri="{FF2B5EF4-FFF2-40B4-BE49-F238E27FC236}">
                <a16:creationId xmlns:a16="http://schemas.microsoft.com/office/drawing/2014/main" id="{027E61F1-8E9E-4029-8C0D-D7E7F7ADE875}"/>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13</a:t>
            </a:fld>
            <a:endParaRPr lang="ru-RU" dirty="0"/>
          </a:p>
        </p:txBody>
      </p:sp>
    </p:spTree>
    <p:extLst>
      <p:ext uri="{BB962C8B-B14F-4D97-AF65-F5344CB8AC3E}">
        <p14:creationId xmlns:p14="http://schemas.microsoft.com/office/powerpoint/2010/main" val="35097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3090591" y="211941"/>
            <a:ext cx="9406555" cy="657225"/>
          </a:xfrm>
          <a:prstGeom prst="rect">
            <a:avLst/>
          </a:prstGeom>
          <a:noFill/>
          <a:ln w="9525">
            <a:noFill/>
            <a:miter lim="800000"/>
            <a:headEnd/>
            <a:tailEnd/>
          </a:ln>
        </p:spPr>
        <p:txBody>
          <a:bodyPr anchor="ctr"/>
          <a:lstStyle/>
          <a:p>
            <a:pPr>
              <a:defRPr/>
            </a:pPr>
            <a:r>
              <a:rPr lang="de-DE" altLang="fr-FR" sz="2400" b="1" dirty="0">
                <a:solidFill>
                  <a:srgbClr val="96CB00"/>
                </a:solidFill>
                <a:latin typeface="+mj-lt"/>
                <a:ea typeface="ＭＳ Ｐゴシック" charset="0"/>
                <a:cs typeface="Arial"/>
              </a:rPr>
              <a:t>Effectuation: </a:t>
            </a:r>
            <a:r>
              <a:rPr lang="de-CH" sz="2400" b="1" dirty="0">
                <a:solidFill>
                  <a:srgbClr val="96CB00"/>
                </a:solidFill>
              </a:rPr>
              <a:t>Das «Flickenteppich-Prinzip»</a:t>
            </a:r>
            <a:endParaRPr lang="de-DE" sz="2400" b="1" dirty="0">
              <a:solidFill>
                <a:srgbClr val="96CB00"/>
              </a:solidFill>
              <a:latin typeface="+mj-lt"/>
              <a:ea typeface="ＭＳ Ｐゴシック" charset="0"/>
              <a:cs typeface="Arial"/>
            </a:endParaRPr>
          </a:p>
          <a:p>
            <a:pPr>
              <a:defRPr/>
            </a:pPr>
            <a:r>
              <a:rPr lang="de-DE" sz="2400" b="1" dirty="0">
                <a:solidFill>
                  <a:srgbClr val="96CB00"/>
                </a:solidFill>
                <a:latin typeface="+mj-lt"/>
                <a:ea typeface="ＭＳ Ｐゴシック" charset="0"/>
                <a:cs typeface="Arial"/>
                <a:sym typeface="Wingdings" panose="05000000000000000000" pitchFamily="2" charset="2"/>
              </a:rPr>
              <a:t> </a:t>
            </a:r>
            <a:r>
              <a:rPr lang="de-DE" sz="2400" b="1" dirty="0">
                <a:solidFill>
                  <a:srgbClr val="96CB00"/>
                </a:solidFill>
                <a:latin typeface="+mj-lt"/>
                <a:ea typeface="ＭＳ Ｐゴシック" charset="0"/>
                <a:cs typeface="Arial"/>
              </a:rPr>
              <a:t>Ideen für die Integration im Rahmen von myidea</a:t>
            </a:r>
            <a:endParaRPr lang="de-CH" sz="2400" b="1" dirty="0">
              <a:solidFill>
                <a:srgbClr val="96CB00"/>
              </a:solidFill>
            </a:endParaRPr>
          </a:p>
        </p:txBody>
      </p:sp>
      <p:sp>
        <p:nvSpPr>
          <p:cNvPr id="9" name="Rectangle 2">
            <a:extLst>
              <a:ext uri="{FF2B5EF4-FFF2-40B4-BE49-F238E27FC236}">
                <a16:creationId xmlns:a16="http://schemas.microsoft.com/office/drawing/2014/main" id="{8B0DBC68-82DE-4499-AA6E-23D7BB9C97AE}"/>
              </a:ext>
            </a:extLst>
          </p:cNvPr>
          <p:cNvSpPr txBox="1">
            <a:spLocks noChangeArrowheads="1"/>
          </p:cNvSpPr>
          <p:nvPr/>
        </p:nvSpPr>
        <p:spPr bwMode="auto">
          <a:xfrm>
            <a:off x="3090591" y="1426999"/>
            <a:ext cx="7043223" cy="4794691"/>
          </a:xfrm>
          <a:prstGeom prst="rect">
            <a:avLst/>
          </a:prstGeom>
          <a:noFill/>
          <a:ln w="9525">
            <a:noFill/>
            <a:miter lim="800000"/>
            <a:headEnd/>
            <a:tailEnd/>
          </a:ln>
        </p:spPr>
        <p:txBody>
          <a:bodyPr anchor="t"/>
          <a:lstStyle/>
          <a:p>
            <a:pPr>
              <a:spcBef>
                <a:spcPts val="1000"/>
              </a:spcBef>
              <a:buClr>
                <a:srgbClr val="FFC424"/>
              </a:buClr>
              <a:buSzPct val="100000"/>
            </a:pPr>
            <a:r>
              <a:rPr lang="de-DE" b="1" dirty="0">
                <a:solidFill>
                  <a:srgbClr val="686868"/>
                </a:solidFill>
                <a:ea typeface="ＭＳ Ｐゴシック" panose="020B0600070205080204" pitchFamily="34" charset="-128"/>
              </a:rPr>
              <a:t>Beispiele</a:t>
            </a:r>
          </a:p>
          <a:p>
            <a:pPr marL="357188" indent="-357188">
              <a:spcBef>
                <a:spcPts val="1000"/>
              </a:spcBef>
              <a:buClr>
                <a:srgbClr val="FFC424"/>
              </a:buClr>
              <a:buSzPct val="100000"/>
              <a:buFont typeface="Century Gothic" panose="020B0502020202020204" pitchFamily="34" charset="0"/>
              <a:buChar char="●"/>
            </a:pPr>
            <a:r>
              <a:rPr lang="de-CH" dirty="0">
                <a:solidFill>
                  <a:srgbClr val="686868"/>
                </a:solidFill>
              </a:rPr>
              <a:t>Lernende können bewusst mit Personen oder Unternehmen Kontakt aufnehmen, die in einem ähnlichen Gebiet agieren, um herauszufinden, wie etwaige Partnerschaften aussehen könnten. </a:t>
            </a:r>
            <a:br>
              <a:rPr lang="de-CH" dirty="0">
                <a:solidFill>
                  <a:srgbClr val="686868"/>
                </a:solidFill>
              </a:rPr>
            </a:br>
            <a:r>
              <a:rPr lang="de-CH" dirty="0">
                <a:solidFill>
                  <a:srgbClr val="686868"/>
                </a:solidFill>
              </a:rPr>
              <a:t>Auch wenn diese Überlegungen «nur» fiktiv sind, sollten die Lernenden erkennen, dass sich durch jede neue mögliche Partnerschaft die Ausgangsressourcen und damit die Möglichkeiten zur Weiterentwicklung der unternehmerischen Gelegenheit verändern.</a:t>
            </a:r>
          </a:p>
          <a:p>
            <a:pPr marL="357188" indent="-357188">
              <a:spcBef>
                <a:spcPts val="1000"/>
              </a:spcBef>
              <a:buClr>
                <a:srgbClr val="FFC424"/>
              </a:buClr>
              <a:buSzPct val="100000"/>
              <a:buFont typeface="Century Gothic" panose="020B0502020202020204" pitchFamily="34" charset="0"/>
              <a:buChar char="●"/>
            </a:pPr>
            <a:r>
              <a:rPr lang="de-CH" dirty="0">
                <a:solidFill>
                  <a:srgbClr val="686868"/>
                </a:solidFill>
              </a:rPr>
              <a:t>Lernende können erste Erfahrungen mit sogenannten «Pre-Commitments» (Vorverpflichtungen) sammeln. </a:t>
            </a:r>
            <a:br>
              <a:rPr lang="de-CH" dirty="0">
                <a:solidFill>
                  <a:srgbClr val="686868"/>
                </a:solidFill>
              </a:rPr>
            </a:br>
            <a:r>
              <a:rPr lang="de-CH" dirty="0">
                <a:solidFill>
                  <a:srgbClr val="686868"/>
                </a:solidFill>
              </a:rPr>
              <a:t>Beispiel: Wenn das Team in der Lage ist das Produkt tatsächlich in einer ersten Version zu erstellen: Wer ist bereit es zu einem bestimmten Preis zu kaufen?</a:t>
            </a:r>
          </a:p>
          <a:p>
            <a:pPr marL="357188" indent="-357188">
              <a:spcBef>
                <a:spcPts val="1000"/>
              </a:spcBef>
              <a:buClr>
                <a:srgbClr val="FFC424"/>
              </a:buClr>
              <a:buSzPct val="100000"/>
              <a:buFont typeface="Century Gothic" panose="020B0502020202020204" pitchFamily="34" charset="0"/>
              <a:buChar char="●"/>
            </a:pPr>
            <a:endParaRPr lang="de-CH" dirty="0">
              <a:solidFill>
                <a:srgbClr val="686868"/>
              </a:solidFill>
            </a:endParaRP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a typeface="ＭＳ Ｐゴシック" panose="020B0600070205080204" pitchFamily="34" charset="-128"/>
            </a:endParaRP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ndParaRPr>
          </a:p>
        </p:txBody>
      </p:sp>
      <p:sp>
        <p:nvSpPr>
          <p:cNvPr id="5" name="Foliennummernplatzhalter 1">
            <a:extLst>
              <a:ext uri="{FF2B5EF4-FFF2-40B4-BE49-F238E27FC236}">
                <a16:creationId xmlns:a16="http://schemas.microsoft.com/office/drawing/2014/main" id="{ADC83A74-0292-4E35-B71A-974FCDE66E20}"/>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14</a:t>
            </a:fld>
            <a:endParaRPr lang="ru-RU" dirty="0"/>
          </a:p>
        </p:txBody>
      </p:sp>
    </p:spTree>
    <p:extLst>
      <p:ext uri="{BB962C8B-B14F-4D97-AF65-F5344CB8AC3E}">
        <p14:creationId xmlns:p14="http://schemas.microsoft.com/office/powerpoint/2010/main" val="1516845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3116815" y="212107"/>
            <a:ext cx="9406555" cy="657225"/>
          </a:xfrm>
          <a:prstGeom prst="rect">
            <a:avLst/>
          </a:prstGeom>
          <a:noFill/>
          <a:ln w="9525">
            <a:noFill/>
            <a:miter lim="800000"/>
            <a:headEnd/>
            <a:tailEnd/>
          </a:ln>
        </p:spPr>
        <p:txBody>
          <a:bodyPr anchor="ctr"/>
          <a:lstStyle/>
          <a:p>
            <a:pPr>
              <a:defRPr/>
            </a:pPr>
            <a:r>
              <a:rPr lang="de-DE" altLang="fr-FR" sz="2400" b="1" dirty="0">
                <a:solidFill>
                  <a:srgbClr val="96CB00"/>
                </a:solidFill>
                <a:latin typeface="+mj-lt"/>
                <a:ea typeface="ＭＳ Ｐゴシック" charset="0"/>
                <a:cs typeface="Arial"/>
              </a:rPr>
              <a:t>Das übergreifende </a:t>
            </a:r>
            <a:r>
              <a:rPr lang="de-DE" altLang="fr-FR" sz="2400" b="1" dirty="0" err="1">
                <a:solidFill>
                  <a:srgbClr val="96CB00"/>
                </a:solidFill>
                <a:latin typeface="+mj-lt"/>
                <a:ea typeface="ＭＳ Ｐゴシック" charset="0"/>
                <a:cs typeface="Arial"/>
              </a:rPr>
              <a:t>Effectuation</a:t>
            </a:r>
            <a:r>
              <a:rPr lang="de-DE" altLang="fr-FR" sz="2400" b="1" dirty="0">
                <a:solidFill>
                  <a:srgbClr val="96CB00"/>
                </a:solidFill>
                <a:latin typeface="+mj-lt"/>
                <a:ea typeface="ＭＳ Ｐゴシック" charset="0"/>
                <a:cs typeface="Arial"/>
              </a:rPr>
              <a:t>-Prinzip: </a:t>
            </a:r>
            <a:br>
              <a:rPr lang="de-DE" altLang="fr-FR" sz="2400" b="1" dirty="0">
                <a:solidFill>
                  <a:srgbClr val="96CB00"/>
                </a:solidFill>
                <a:latin typeface="+mj-lt"/>
                <a:ea typeface="ＭＳ Ｐゴシック" charset="0"/>
                <a:cs typeface="Arial"/>
              </a:rPr>
            </a:br>
            <a:r>
              <a:rPr lang="de-DE" altLang="fr-FR" sz="2400" b="1" dirty="0">
                <a:solidFill>
                  <a:srgbClr val="96CB00"/>
                </a:solidFill>
                <a:latin typeface="+mj-lt"/>
                <a:ea typeface="ＭＳ Ｐゴシック" charset="0"/>
                <a:cs typeface="Arial"/>
              </a:rPr>
              <a:t>«Pilot-im-Flugzeug-Prinzip»</a:t>
            </a:r>
          </a:p>
        </p:txBody>
      </p:sp>
      <p:sp>
        <p:nvSpPr>
          <p:cNvPr id="9" name="Rectangle 2">
            <a:extLst>
              <a:ext uri="{FF2B5EF4-FFF2-40B4-BE49-F238E27FC236}">
                <a16:creationId xmlns:a16="http://schemas.microsoft.com/office/drawing/2014/main" id="{8B0DBC68-82DE-4499-AA6E-23D7BB9C97AE}"/>
              </a:ext>
            </a:extLst>
          </p:cNvPr>
          <p:cNvSpPr txBox="1">
            <a:spLocks noChangeArrowheads="1"/>
          </p:cNvSpPr>
          <p:nvPr/>
        </p:nvSpPr>
        <p:spPr bwMode="auto">
          <a:xfrm>
            <a:off x="3116815" y="3163484"/>
            <a:ext cx="7162800" cy="2628900"/>
          </a:xfrm>
          <a:prstGeom prst="rect">
            <a:avLst/>
          </a:prstGeom>
          <a:noFill/>
          <a:ln w="9525">
            <a:noFill/>
            <a:miter lim="800000"/>
            <a:headEnd/>
            <a:tailEnd/>
          </a:ln>
        </p:spPr>
        <p:txBody>
          <a:bodyPr anchor="ctr"/>
          <a:lstStyle/>
          <a:p>
            <a:endParaRPr lang="de-DE" dirty="0">
              <a:solidFill>
                <a:srgbClr val="686868"/>
              </a:solidFill>
            </a:endParaRPr>
          </a:p>
        </p:txBody>
      </p:sp>
      <p:pic>
        <p:nvPicPr>
          <p:cNvPr id="6" name="Picture 3">
            <a:extLst>
              <a:ext uri="{FF2B5EF4-FFF2-40B4-BE49-F238E27FC236}">
                <a16:creationId xmlns:a16="http://schemas.microsoft.com/office/drawing/2014/main" id="{C0E2DFCD-684C-431F-ACF9-A0C842B20319}"/>
              </a:ext>
            </a:extLst>
          </p:cNvPr>
          <p:cNvPicPr>
            <a:picLocks noChangeAspect="1" noChangeArrowheads="1"/>
          </p:cNvPicPr>
          <p:nvPr/>
        </p:nvPicPr>
        <p:blipFill>
          <a:blip r:embed="rId2"/>
          <a:srcRect/>
          <a:stretch>
            <a:fillRect/>
          </a:stretch>
        </p:blipFill>
        <p:spPr bwMode="auto">
          <a:xfrm>
            <a:off x="3228130" y="1292243"/>
            <a:ext cx="2343111" cy="1025420"/>
          </a:xfrm>
          <a:prstGeom prst="rect">
            <a:avLst/>
          </a:prstGeom>
          <a:noFill/>
          <a:ln w="9525">
            <a:solidFill>
              <a:schemeClr val="bg1">
                <a:lumMod val="50000"/>
              </a:schemeClr>
            </a:solidFill>
            <a:miter lim="800000"/>
            <a:headEnd/>
            <a:tailEnd/>
          </a:ln>
          <a:effectLst>
            <a:outerShdw blurRad="50800" dist="38100" algn="l" rotWithShape="0">
              <a:prstClr val="black">
                <a:alpha val="40000"/>
              </a:prstClr>
            </a:outerShdw>
          </a:effectLst>
        </p:spPr>
      </p:pic>
      <p:sp>
        <p:nvSpPr>
          <p:cNvPr id="8" name="Rechteck 7">
            <a:extLst>
              <a:ext uri="{FF2B5EF4-FFF2-40B4-BE49-F238E27FC236}">
                <a16:creationId xmlns:a16="http://schemas.microsoft.com/office/drawing/2014/main" id="{A922189F-598A-436B-9FF5-9653868A64C5}"/>
              </a:ext>
            </a:extLst>
          </p:cNvPr>
          <p:cNvSpPr/>
          <p:nvPr/>
        </p:nvSpPr>
        <p:spPr>
          <a:xfrm>
            <a:off x="3838451" y="6226791"/>
            <a:ext cx="5625258" cy="246221"/>
          </a:xfrm>
          <a:prstGeom prst="rect">
            <a:avLst/>
          </a:prstGeom>
        </p:spPr>
        <p:txBody>
          <a:bodyPr wrap="none">
            <a:spAutoFit/>
          </a:bodyPr>
          <a:lstStyle/>
          <a:p>
            <a:r>
              <a:rPr lang="de-CH" sz="1000" b="1" dirty="0">
                <a:solidFill>
                  <a:srgbClr val="686868"/>
                </a:solidFill>
              </a:rPr>
              <a:t>Quelle:</a:t>
            </a:r>
            <a:r>
              <a:rPr lang="de-CH" sz="1000" dirty="0">
                <a:solidFill>
                  <a:srgbClr val="686868"/>
                </a:solidFill>
              </a:rPr>
              <a:t> </a:t>
            </a:r>
            <a:r>
              <a:rPr lang="en-US" sz="1000" dirty="0">
                <a:solidFill>
                  <a:srgbClr val="898F97"/>
                </a:solidFill>
              </a:rPr>
              <a:t>Society for Effectual Action (2018). </a:t>
            </a:r>
            <a:r>
              <a:rPr lang="de-CH" sz="1000" dirty="0">
                <a:solidFill>
                  <a:srgbClr val="898F97"/>
                </a:solidFill>
              </a:rPr>
              <a:t>https://www.effectuation.org/?page_id=207</a:t>
            </a:r>
          </a:p>
        </p:txBody>
      </p:sp>
      <p:sp>
        <p:nvSpPr>
          <p:cNvPr id="7" name="Foliennummernplatzhalter 1">
            <a:extLst>
              <a:ext uri="{FF2B5EF4-FFF2-40B4-BE49-F238E27FC236}">
                <a16:creationId xmlns:a16="http://schemas.microsoft.com/office/drawing/2014/main" id="{8ABBE4A2-D3C6-44A2-A771-09477D22F7F8}"/>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15</a:t>
            </a:fld>
            <a:endParaRPr lang="ru-RU" dirty="0"/>
          </a:p>
        </p:txBody>
      </p:sp>
      <p:sp>
        <p:nvSpPr>
          <p:cNvPr id="10" name="Rectangle 2">
            <a:extLst>
              <a:ext uri="{FF2B5EF4-FFF2-40B4-BE49-F238E27FC236}">
                <a16:creationId xmlns:a16="http://schemas.microsoft.com/office/drawing/2014/main" id="{6B02FA77-44F0-4A6D-80C3-8D1E2683AB1F}"/>
              </a:ext>
            </a:extLst>
          </p:cNvPr>
          <p:cNvSpPr txBox="1">
            <a:spLocks noChangeArrowheads="1"/>
          </p:cNvSpPr>
          <p:nvPr/>
        </p:nvSpPr>
        <p:spPr bwMode="auto">
          <a:xfrm>
            <a:off x="3116816" y="2689518"/>
            <a:ext cx="6668208" cy="3053880"/>
          </a:xfrm>
          <a:prstGeom prst="rect">
            <a:avLst/>
          </a:prstGeom>
          <a:noFill/>
          <a:ln w="9525">
            <a:noFill/>
            <a:miter lim="800000"/>
            <a:headEnd/>
            <a:tailEnd/>
          </a:ln>
        </p:spPr>
        <p:txBody>
          <a:bodyPr anchor="t"/>
          <a:lstStyle/>
          <a:p>
            <a:pPr marL="357188" indent="-357188">
              <a:spcBef>
                <a:spcPts val="1000"/>
              </a:spcBef>
              <a:buClr>
                <a:srgbClr val="FFC424"/>
              </a:buClr>
              <a:buSzPct val="100000"/>
              <a:buFont typeface="Century Gothic" panose="020B0502020202020204" pitchFamily="34" charset="0"/>
              <a:buChar char="●"/>
            </a:pPr>
            <a:r>
              <a:rPr lang="de-CH" dirty="0">
                <a:solidFill>
                  <a:srgbClr val="686868"/>
                </a:solidFill>
              </a:rPr>
              <a:t>Beim Effectuation-Ansatz geht man davon aus, dass die Zukunft nicht festgelegt ist und nicht vorausgesagt werden kann. Zukunft wird gestaltet.</a:t>
            </a:r>
          </a:p>
          <a:p>
            <a:pPr marL="357188" indent="-357188">
              <a:spcBef>
                <a:spcPts val="1000"/>
              </a:spcBef>
              <a:buClr>
                <a:srgbClr val="FFC424"/>
              </a:buClr>
              <a:buSzPct val="100000"/>
              <a:buFont typeface="Century Gothic" panose="020B0502020202020204" pitchFamily="34" charset="0"/>
              <a:buChar char="●"/>
            </a:pPr>
            <a:r>
              <a:rPr lang="de-CH" dirty="0">
                <a:solidFill>
                  <a:srgbClr val="686868"/>
                </a:solidFill>
              </a:rPr>
              <a:t>Daher konzentrieren sich erfahrene EntrepreneurInnen auf Aktivitäten, die sie kontrollieren können. </a:t>
            </a:r>
          </a:p>
          <a:p>
            <a:pPr marL="357188" indent="-357188">
              <a:spcBef>
                <a:spcPts val="1000"/>
              </a:spcBef>
              <a:buClr>
                <a:srgbClr val="FFC424"/>
              </a:buClr>
              <a:buSzPct val="100000"/>
              <a:buFont typeface="Century Gothic" panose="020B0502020202020204" pitchFamily="34" charset="0"/>
              <a:buChar char="●"/>
            </a:pPr>
            <a:r>
              <a:rPr lang="de-CH" dirty="0">
                <a:solidFill>
                  <a:srgbClr val="686868"/>
                </a:solidFill>
              </a:rPr>
              <a:t>Alle vier genannten Prinzipien zielen genau darauf ab: Das zu kontrollieren, was sich tatsächlich kontrollieren lässt, beispielsweise den konkreten nächsten Schritt oder das Festlegen eines maximalen eigenen Investments.</a:t>
            </a:r>
          </a:p>
        </p:txBody>
      </p:sp>
    </p:spTree>
    <p:extLst>
      <p:ext uri="{BB962C8B-B14F-4D97-AF65-F5344CB8AC3E}">
        <p14:creationId xmlns:p14="http://schemas.microsoft.com/office/powerpoint/2010/main" val="757620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ubtitle 3">
            <a:extLst>
              <a:ext uri="{FF2B5EF4-FFF2-40B4-BE49-F238E27FC236}">
                <a16:creationId xmlns:a16="http://schemas.microsoft.com/office/drawing/2014/main" id="{EB9DFAF7-74E5-417F-A4C0-40434284CA34}"/>
              </a:ext>
            </a:extLst>
          </p:cNvPr>
          <p:cNvSpPr txBox="1">
            <a:spLocks/>
          </p:cNvSpPr>
          <p:nvPr/>
        </p:nvSpPr>
        <p:spPr>
          <a:xfrm>
            <a:off x="1037113" y="4477418"/>
            <a:ext cx="9966767" cy="1287380"/>
          </a:xfrm>
          <a:prstGeom prst="rect">
            <a:avLst/>
          </a:prstGeom>
        </p:spPr>
        <p:txBody>
          <a:bodyPr vert="horz" lIns="0" tIns="0" rIns="0" bIns="0" rtlCol="0">
            <a:noAutofit/>
          </a:bodyPr>
          <a:lstStyle>
            <a:lvl1pPr marL="0" indent="0" algn="l" defTabSz="914400" rtl="0" eaLnBrk="1" latinLnBrk="0" hangingPunct="1">
              <a:lnSpc>
                <a:spcPct val="114000"/>
              </a:lnSpc>
              <a:spcBef>
                <a:spcPts val="0"/>
              </a:spcBef>
              <a:buFont typeface="Arial" panose="020B0604020202020204" pitchFamily="34" charset="0"/>
              <a:buNone/>
              <a:defRPr sz="2200" b="0" kern="1200">
                <a:solidFill>
                  <a:schemeClr val="accent1"/>
                </a:solidFill>
                <a:latin typeface="+mn-lt"/>
                <a:ea typeface="+mn-ea"/>
                <a:cs typeface="+mn-cs"/>
              </a:defRPr>
            </a:lvl1pPr>
            <a:lvl2pPr marL="271463" indent="-271463" algn="l" defTabSz="914400" rtl="0" eaLnBrk="1" latinLnBrk="0" hangingPunct="1">
              <a:lnSpc>
                <a:spcPct val="114000"/>
              </a:lnSpc>
              <a:spcBef>
                <a:spcPts val="0"/>
              </a:spcBef>
              <a:buClr>
                <a:schemeClr val="accent3"/>
              </a:buClr>
              <a:buFont typeface="MS PGothic" panose="020B0600070205080204" pitchFamily="34" charset="-128"/>
              <a:buChar char="▶"/>
              <a:defRPr sz="2200" kern="1200">
                <a:solidFill>
                  <a:schemeClr val="accent1"/>
                </a:solidFill>
                <a:latin typeface="+mn-lt"/>
                <a:ea typeface="+mn-ea"/>
                <a:cs typeface="+mn-cs"/>
              </a:defRPr>
            </a:lvl2pPr>
            <a:lvl3pPr marL="533400" indent="-261938" algn="l" defTabSz="914400" rtl="0" eaLnBrk="1" latinLnBrk="0" hangingPunct="1">
              <a:lnSpc>
                <a:spcPct val="114000"/>
              </a:lnSpc>
              <a:spcBef>
                <a:spcPts val="0"/>
              </a:spcBef>
              <a:buClr>
                <a:schemeClr val="accent3"/>
              </a:buClr>
              <a:buFont typeface="MS PGothic" panose="020B0600070205080204" pitchFamily="34" charset="-128"/>
              <a:buChar char="▶"/>
              <a:defRPr sz="2000" kern="1200">
                <a:solidFill>
                  <a:schemeClr val="accent1"/>
                </a:solidFill>
                <a:latin typeface="+mn-lt"/>
                <a:ea typeface="+mn-ea"/>
                <a:cs typeface="+mn-cs"/>
              </a:defRPr>
            </a:lvl3pPr>
            <a:lvl4pPr marL="806450" indent="-273050" algn="l" defTabSz="914400" rtl="0" eaLnBrk="1" latinLnBrk="0" hangingPunct="1">
              <a:lnSpc>
                <a:spcPct val="110000"/>
              </a:lnSpc>
              <a:spcBef>
                <a:spcPts val="0"/>
              </a:spcBef>
              <a:buClr>
                <a:schemeClr val="accent3"/>
              </a:buClr>
              <a:buFont typeface="MS PGothic" panose="020B0600070205080204" pitchFamily="34" charset="-128"/>
              <a:buChar char="▶"/>
              <a:defRPr sz="1800" kern="1200">
                <a:solidFill>
                  <a:schemeClr val="accent1"/>
                </a:solidFill>
                <a:latin typeface="+mn-lt"/>
                <a:ea typeface="+mn-ea"/>
                <a:cs typeface="+mn-cs"/>
              </a:defRPr>
            </a:lvl4pPr>
            <a:lvl5pPr marL="1077913" indent="-274638" algn="l" defTabSz="914400" rtl="0" eaLnBrk="1" latinLnBrk="0" hangingPunct="1">
              <a:lnSpc>
                <a:spcPct val="110000"/>
              </a:lnSpc>
              <a:spcBef>
                <a:spcPts val="0"/>
              </a:spcBef>
              <a:buClr>
                <a:schemeClr val="accent3"/>
              </a:buClr>
              <a:buFont typeface="MS PGothic" panose="020B0600070205080204" pitchFamily="34" charset="-128"/>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rgbClr val="686868"/>
                </a:solidFill>
              </a:rPr>
              <a:t>«</a:t>
            </a:r>
            <a:r>
              <a:rPr lang="de-CH" sz="1400" b="1" dirty="0">
                <a:solidFill>
                  <a:srgbClr val="686868"/>
                </a:solidFill>
              </a:rPr>
              <a:t>Kausale Logik</a:t>
            </a:r>
            <a:r>
              <a:rPr lang="de-CH" sz="1400" dirty="0">
                <a:solidFill>
                  <a:srgbClr val="686868"/>
                </a:solidFill>
              </a:rPr>
              <a:t> beginnt bei Ideen über die Zukunft. Die Idee ist der Kontext für Analyse und Vorhersagen der Zukunft. Gute Analysen sind die Voraussetzung für die Positionierung eines Vorhabens: Was genau möchte ich für wen genau umsetzen? Dann wird geplant, wie sich das Vorhaben optimal umsetzen lässt. Das Ergebnis der Planung sind Ressourcen, die zur Umsetzung des Vorhabens benötigt werden. Kann man die Ressourcen bereitstellen, wird das Vorhaben laut Plan umgesetzt. Der Ablauf: Denken, denken, denken, handeln.»</a:t>
            </a:r>
          </a:p>
          <a:p>
            <a:endParaRPr lang="en-US" sz="1400" dirty="0">
              <a:solidFill>
                <a:srgbClr val="686868"/>
              </a:solidFill>
            </a:endParaRPr>
          </a:p>
        </p:txBody>
      </p:sp>
      <p:sp>
        <p:nvSpPr>
          <p:cNvPr id="59" name="Titel 1">
            <a:extLst>
              <a:ext uri="{FF2B5EF4-FFF2-40B4-BE49-F238E27FC236}">
                <a16:creationId xmlns:a16="http://schemas.microsoft.com/office/drawing/2014/main" id="{642594A1-14FF-4B41-B0FE-A2259CBCB525}"/>
              </a:ext>
            </a:extLst>
          </p:cNvPr>
          <p:cNvSpPr txBox="1">
            <a:spLocks/>
          </p:cNvSpPr>
          <p:nvPr/>
        </p:nvSpPr>
        <p:spPr>
          <a:xfrm>
            <a:off x="1027281" y="250252"/>
            <a:ext cx="10815264" cy="61775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tabLst>
                <a:tab pos="1792288" algn="l"/>
              </a:tabLst>
              <a:defRPr sz="3600" kern="1200">
                <a:solidFill>
                  <a:schemeClr val="accent1"/>
                </a:solidFill>
                <a:latin typeface="+mj-lt"/>
                <a:ea typeface="+mj-ea"/>
                <a:cs typeface="+mj-cs"/>
              </a:defRPr>
            </a:lvl1pPr>
          </a:lstStyle>
          <a:p>
            <a:r>
              <a:rPr lang="de-CH" sz="2400" b="1" dirty="0">
                <a:solidFill>
                  <a:srgbClr val="96CB00"/>
                </a:solidFill>
                <a:ea typeface="ＭＳ Ｐゴシック" charset="0"/>
                <a:cs typeface="Arial"/>
              </a:rPr>
              <a:t>Der Prozess: Kausale Logik</a:t>
            </a:r>
          </a:p>
        </p:txBody>
      </p:sp>
      <p:sp>
        <p:nvSpPr>
          <p:cNvPr id="60" name="Rechteck 59">
            <a:extLst>
              <a:ext uri="{FF2B5EF4-FFF2-40B4-BE49-F238E27FC236}">
                <a16:creationId xmlns:a16="http://schemas.microsoft.com/office/drawing/2014/main" id="{ED55F118-47CD-42CD-A9DC-E0B5B4ECDBD8}"/>
              </a:ext>
            </a:extLst>
          </p:cNvPr>
          <p:cNvSpPr/>
          <p:nvPr/>
        </p:nvSpPr>
        <p:spPr>
          <a:xfrm>
            <a:off x="962781" y="6217459"/>
            <a:ext cx="10070433" cy="415498"/>
          </a:xfrm>
          <a:prstGeom prst="rect">
            <a:avLst/>
          </a:prstGeom>
        </p:spPr>
        <p:txBody>
          <a:bodyPr wrap="square">
            <a:spAutoFit/>
          </a:bodyPr>
          <a:lstStyle/>
          <a:p>
            <a:r>
              <a:rPr lang="de-CH" sz="1000" b="1" dirty="0">
                <a:solidFill>
                  <a:srgbClr val="686868"/>
                </a:solidFill>
              </a:rPr>
              <a:t>Quelle: </a:t>
            </a:r>
            <a:r>
              <a:rPr lang="en-US" sz="1000" dirty="0">
                <a:solidFill>
                  <a:srgbClr val="898F97"/>
                </a:solidFill>
              </a:rPr>
              <a:t>Effectuation </a:t>
            </a:r>
            <a:r>
              <a:rPr lang="de-CH" sz="1000" dirty="0">
                <a:solidFill>
                  <a:srgbClr val="898F97"/>
                </a:solidFill>
              </a:rPr>
              <a:t>Forschung</a:t>
            </a:r>
            <a:r>
              <a:rPr lang="en-US" sz="1000" dirty="0">
                <a:solidFill>
                  <a:srgbClr val="898F97"/>
                </a:solidFill>
              </a:rPr>
              <a:t> &amp; Praxis. (o. J.). </a:t>
            </a:r>
            <a:r>
              <a:rPr lang="de-CH" sz="1000" i="1" dirty="0">
                <a:solidFill>
                  <a:srgbClr val="898F97"/>
                </a:solidFill>
              </a:rPr>
              <a:t>Effectuation – was ist das?</a:t>
            </a:r>
            <a:r>
              <a:rPr lang="de-CH" sz="1000" dirty="0">
                <a:solidFill>
                  <a:srgbClr val="898F97"/>
                </a:solidFill>
              </a:rPr>
              <a:t> https://www.effectuation.at/ueber-effectuation/prinzipien-und-prozess/</a:t>
            </a:r>
          </a:p>
          <a:p>
            <a:pPr algn="r"/>
            <a:endParaRPr lang="de-CH" sz="1100" dirty="0">
              <a:solidFill>
                <a:srgbClr val="686868"/>
              </a:solidFill>
            </a:endParaRPr>
          </a:p>
        </p:txBody>
      </p:sp>
      <p:grpSp>
        <p:nvGrpSpPr>
          <p:cNvPr id="63" name="Gruppieren 62">
            <a:extLst>
              <a:ext uri="{FF2B5EF4-FFF2-40B4-BE49-F238E27FC236}">
                <a16:creationId xmlns:a16="http://schemas.microsoft.com/office/drawing/2014/main" id="{71AC1059-B643-4C9C-B9DF-40330EBD4576}"/>
              </a:ext>
            </a:extLst>
          </p:cNvPr>
          <p:cNvGrpSpPr/>
          <p:nvPr/>
        </p:nvGrpSpPr>
        <p:grpSpPr>
          <a:xfrm>
            <a:off x="1843291" y="896291"/>
            <a:ext cx="9228221" cy="3477126"/>
            <a:chOff x="1756612" y="1251286"/>
            <a:chExt cx="9228221" cy="3477126"/>
          </a:xfrm>
        </p:grpSpPr>
        <p:sp>
          <p:nvSpPr>
            <p:cNvPr id="46" name="Pfeil: nach rechts 45">
              <a:extLst>
                <a:ext uri="{FF2B5EF4-FFF2-40B4-BE49-F238E27FC236}">
                  <a16:creationId xmlns:a16="http://schemas.microsoft.com/office/drawing/2014/main" id="{010A97C0-E6D3-46D9-B549-CB795ABB7DEA}"/>
                </a:ext>
              </a:extLst>
            </p:cNvPr>
            <p:cNvSpPr/>
            <p:nvPr/>
          </p:nvSpPr>
          <p:spPr>
            <a:xfrm>
              <a:off x="1756612" y="1251286"/>
              <a:ext cx="9228221" cy="3477126"/>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Rechteck: abgerundete Ecken 1">
              <a:extLst>
                <a:ext uri="{FF2B5EF4-FFF2-40B4-BE49-F238E27FC236}">
                  <a16:creationId xmlns:a16="http://schemas.microsoft.com/office/drawing/2014/main" id="{61687CB5-B865-49EE-9338-4D8D6B51268E}"/>
                </a:ext>
              </a:extLst>
            </p:cNvPr>
            <p:cNvSpPr/>
            <p:nvPr/>
          </p:nvSpPr>
          <p:spPr>
            <a:xfrm>
              <a:off x="2225842" y="2370219"/>
              <a:ext cx="1407695" cy="1287379"/>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Rechteck: abgerundete Ecken 35">
              <a:extLst>
                <a:ext uri="{FF2B5EF4-FFF2-40B4-BE49-F238E27FC236}">
                  <a16:creationId xmlns:a16="http://schemas.microsoft.com/office/drawing/2014/main" id="{F13008E2-50E4-4BEE-B656-1B03E690A6CA}"/>
                </a:ext>
              </a:extLst>
            </p:cNvPr>
            <p:cNvSpPr/>
            <p:nvPr/>
          </p:nvSpPr>
          <p:spPr>
            <a:xfrm>
              <a:off x="3793541" y="2370219"/>
              <a:ext cx="1407695" cy="1287379"/>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Rechteck: abgerundete Ecken 36">
              <a:extLst>
                <a:ext uri="{FF2B5EF4-FFF2-40B4-BE49-F238E27FC236}">
                  <a16:creationId xmlns:a16="http://schemas.microsoft.com/office/drawing/2014/main" id="{873FC972-4F92-430C-BAFB-9062CD170187}"/>
                </a:ext>
              </a:extLst>
            </p:cNvPr>
            <p:cNvSpPr/>
            <p:nvPr/>
          </p:nvSpPr>
          <p:spPr>
            <a:xfrm>
              <a:off x="5361240" y="2370219"/>
              <a:ext cx="1407695" cy="1287379"/>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Rechteck: abgerundete Ecken 37">
              <a:extLst>
                <a:ext uri="{FF2B5EF4-FFF2-40B4-BE49-F238E27FC236}">
                  <a16:creationId xmlns:a16="http://schemas.microsoft.com/office/drawing/2014/main" id="{51587C1C-EA72-45FA-8CA6-05116D086C29}"/>
                </a:ext>
              </a:extLst>
            </p:cNvPr>
            <p:cNvSpPr/>
            <p:nvPr/>
          </p:nvSpPr>
          <p:spPr>
            <a:xfrm>
              <a:off x="6928939" y="2370219"/>
              <a:ext cx="1407695" cy="1287379"/>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Rechteck: abgerundete Ecken 38">
              <a:extLst>
                <a:ext uri="{FF2B5EF4-FFF2-40B4-BE49-F238E27FC236}">
                  <a16:creationId xmlns:a16="http://schemas.microsoft.com/office/drawing/2014/main" id="{F7F6E12B-6059-4400-B1BE-79D3B4D91703}"/>
                </a:ext>
              </a:extLst>
            </p:cNvPr>
            <p:cNvSpPr/>
            <p:nvPr/>
          </p:nvSpPr>
          <p:spPr>
            <a:xfrm>
              <a:off x="8496638" y="2370219"/>
              <a:ext cx="1407695" cy="1287379"/>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0" name="Textfeld 39">
              <a:extLst>
                <a:ext uri="{FF2B5EF4-FFF2-40B4-BE49-F238E27FC236}">
                  <a16:creationId xmlns:a16="http://schemas.microsoft.com/office/drawing/2014/main" id="{74C32F6A-48E6-4A5E-8EDA-CEFC5F34D72B}"/>
                </a:ext>
              </a:extLst>
            </p:cNvPr>
            <p:cNvSpPr txBox="1"/>
            <p:nvPr/>
          </p:nvSpPr>
          <p:spPr>
            <a:xfrm>
              <a:off x="2089904" y="2819035"/>
              <a:ext cx="1672389" cy="353943"/>
            </a:xfrm>
            <a:prstGeom prst="rect">
              <a:avLst/>
            </a:prstGeom>
            <a:noFill/>
          </p:spPr>
          <p:txBody>
            <a:bodyPr wrap="square" rtlCol="0">
              <a:spAutoFit/>
            </a:bodyPr>
            <a:lstStyle/>
            <a:p>
              <a:pPr algn="ctr"/>
              <a:r>
                <a:rPr lang="de-CH" sz="1700" dirty="0">
                  <a:solidFill>
                    <a:schemeClr val="bg1"/>
                  </a:solidFill>
                </a:rPr>
                <a:t>Analysieren</a:t>
              </a:r>
            </a:p>
          </p:txBody>
        </p:sp>
        <p:sp>
          <p:nvSpPr>
            <p:cNvPr id="41" name="Textfeld 40">
              <a:extLst>
                <a:ext uri="{FF2B5EF4-FFF2-40B4-BE49-F238E27FC236}">
                  <a16:creationId xmlns:a16="http://schemas.microsoft.com/office/drawing/2014/main" id="{4B38E5E6-F3ED-420B-B848-AFA66BBE20F6}"/>
                </a:ext>
              </a:extLst>
            </p:cNvPr>
            <p:cNvSpPr txBox="1"/>
            <p:nvPr/>
          </p:nvSpPr>
          <p:spPr>
            <a:xfrm>
              <a:off x="3662028" y="2802993"/>
              <a:ext cx="1672389" cy="353943"/>
            </a:xfrm>
            <a:prstGeom prst="rect">
              <a:avLst/>
            </a:prstGeom>
            <a:noFill/>
          </p:spPr>
          <p:txBody>
            <a:bodyPr wrap="square" rtlCol="0">
              <a:spAutoFit/>
            </a:bodyPr>
            <a:lstStyle/>
            <a:p>
              <a:pPr algn="ctr"/>
              <a:r>
                <a:rPr lang="de-CH" sz="1700" dirty="0">
                  <a:solidFill>
                    <a:schemeClr val="bg1"/>
                  </a:solidFill>
                </a:rPr>
                <a:t>Entscheiden</a:t>
              </a:r>
            </a:p>
          </p:txBody>
        </p:sp>
        <p:sp>
          <p:nvSpPr>
            <p:cNvPr id="42" name="Textfeld 41">
              <a:extLst>
                <a:ext uri="{FF2B5EF4-FFF2-40B4-BE49-F238E27FC236}">
                  <a16:creationId xmlns:a16="http://schemas.microsoft.com/office/drawing/2014/main" id="{324D115B-EB4A-4775-B441-AB1D9ABA03F1}"/>
                </a:ext>
              </a:extLst>
            </p:cNvPr>
            <p:cNvSpPr txBox="1"/>
            <p:nvPr/>
          </p:nvSpPr>
          <p:spPr>
            <a:xfrm>
              <a:off x="5246191" y="2823045"/>
              <a:ext cx="1672389" cy="353943"/>
            </a:xfrm>
            <a:prstGeom prst="rect">
              <a:avLst/>
            </a:prstGeom>
            <a:noFill/>
          </p:spPr>
          <p:txBody>
            <a:bodyPr wrap="square" rtlCol="0">
              <a:spAutoFit/>
            </a:bodyPr>
            <a:lstStyle/>
            <a:p>
              <a:pPr algn="ctr"/>
              <a:r>
                <a:rPr lang="de-CH" sz="1700" dirty="0">
                  <a:solidFill>
                    <a:schemeClr val="bg1"/>
                  </a:solidFill>
                </a:rPr>
                <a:t>Planen</a:t>
              </a:r>
            </a:p>
          </p:txBody>
        </p:sp>
        <p:sp>
          <p:nvSpPr>
            <p:cNvPr id="44" name="Textfeld 43">
              <a:extLst>
                <a:ext uri="{FF2B5EF4-FFF2-40B4-BE49-F238E27FC236}">
                  <a16:creationId xmlns:a16="http://schemas.microsoft.com/office/drawing/2014/main" id="{A807F6D2-C35C-4794-875E-E33E60A83F6E}"/>
                </a:ext>
              </a:extLst>
            </p:cNvPr>
            <p:cNvSpPr txBox="1"/>
            <p:nvPr/>
          </p:nvSpPr>
          <p:spPr>
            <a:xfrm>
              <a:off x="6817067" y="2676474"/>
              <a:ext cx="1672389" cy="615553"/>
            </a:xfrm>
            <a:prstGeom prst="rect">
              <a:avLst/>
            </a:prstGeom>
            <a:noFill/>
          </p:spPr>
          <p:txBody>
            <a:bodyPr wrap="square" rtlCol="0">
              <a:spAutoFit/>
            </a:bodyPr>
            <a:lstStyle/>
            <a:p>
              <a:pPr algn="ctr"/>
              <a:r>
                <a:rPr lang="de-CH" sz="1700" dirty="0">
                  <a:solidFill>
                    <a:schemeClr val="bg1"/>
                  </a:solidFill>
                </a:rPr>
                <a:t>Ressourcen akquirieren</a:t>
              </a:r>
            </a:p>
          </p:txBody>
        </p:sp>
        <p:sp>
          <p:nvSpPr>
            <p:cNvPr id="45" name="Textfeld 44">
              <a:extLst>
                <a:ext uri="{FF2B5EF4-FFF2-40B4-BE49-F238E27FC236}">
                  <a16:creationId xmlns:a16="http://schemas.microsoft.com/office/drawing/2014/main" id="{CA40090B-D146-4265-B2A2-F5CCDA110711}"/>
                </a:ext>
              </a:extLst>
            </p:cNvPr>
            <p:cNvSpPr txBox="1"/>
            <p:nvPr/>
          </p:nvSpPr>
          <p:spPr>
            <a:xfrm>
              <a:off x="8389199" y="2816845"/>
              <a:ext cx="1672389" cy="353943"/>
            </a:xfrm>
            <a:prstGeom prst="rect">
              <a:avLst/>
            </a:prstGeom>
            <a:noFill/>
          </p:spPr>
          <p:txBody>
            <a:bodyPr wrap="square" rtlCol="0">
              <a:spAutoFit/>
            </a:bodyPr>
            <a:lstStyle/>
            <a:p>
              <a:pPr algn="ctr"/>
              <a:r>
                <a:rPr lang="de-CH" sz="1700" dirty="0">
                  <a:solidFill>
                    <a:schemeClr val="bg1"/>
                  </a:solidFill>
                </a:rPr>
                <a:t>Handeln</a:t>
              </a:r>
            </a:p>
          </p:txBody>
        </p:sp>
      </p:grpSp>
      <p:pic>
        <p:nvPicPr>
          <p:cNvPr id="66" name="Рисунок 9">
            <a:extLst>
              <a:ext uri="{FF2B5EF4-FFF2-40B4-BE49-F238E27FC236}">
                <a16:creationId xmlns:a16="http://schemas.microsoft.com/office/drawing/2014/main" id="{5F7E672A-0E5C-4694-BA3D-F30AC4F03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781" y="1905315"/>
            <a:ext cx="737391" cy="1457083"/>
          </a:xfrm>
          <a:prstGeom prst="rect">
            <a:avLst/>
          </a:prstGeom>
        </p:spPr>
      </p:pic>
      <p:sp>
        <p:nvSpPr>
          <p:cNvPr id="19" name="Foliennummernplatzhalter 1">
            <a:extLst>
              <a:ext uri="{FF2B5EF4-FFF2-40B4-BE49-F238E27FC236}">
                <a16:creationId xmlns:a16="http://schemas.microsoft.com/office/drawing/2014/main" id="{428E3A2D-C054-4DC4-94E2-A50313418FF7}"/>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16</a:t>
            </a:fld>
            <a:endParaRPr lang="ru-RU" dirty="0"/>
          </a:p>
        </p:txBody>
      </p:sp>
    </p:spTree>
    <p:extLst>
      <p:ext uri="{BB962C8B-B14F-4D97-AF65-F5344CB8AC3E}">
        <p14:creationId xmlns:p14="http://schemas.microsoft.com/office/powerpoint/2010/main" val="225021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el 1">
            <a:extLst>
              <a:ext uri="{FF2B5EF4-FFF2-40B4-BE49-F238E27FC236}">
                <a16:creationId xmlns:a16="http://schemas.microsoft.com/office/drawing/2014/main" id="{642594A1-14FF-4B41-B0FE-A2259CBCB525}"/>
              </a:ext>
            </a:extLst>
          </p:cNvPr>
          <p:cNvSpPr txBox="1">
            <a:spLocks/>
          </p:cNvSpPr>
          <p:nvPr/>
        </p:nvSpPr>
        <p:spPr>
          <a:xfrm>
            <a:off x="1027281" y="250252"/>
            <a:ext cx="10815264" cy="61775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tabLst>
                <a:tab pos="1792288" algn="l"/>
              </a:tabLst>
              <a:defRPr sz="3600" kern="1200">
                <a:solidFill>
                  <a:schemeClr val="accent1"/>
                </a:solidFill>
                <a:latin typeface="+mj-lt"/>
                <a:ea typeface="+mj-ea"/>
                <a:cs typeface="+mj-cs"/>
              </a:defRPr>
            </a:lvl1pPr>
          </a:lstStyle>
          <a:p>
            <a:r>
              <a:rPr lang="de-CH" sz="2400" b="1" dirty="0">
                <a:solidFill>
                  <a:srgbClr val="96CB00"/>
                </a:solidFill>
                <a:ea typeface="ＭＳ Ｐゴシック" charset="0"/>
                <a:cs typeface="Arial"/>
              </a:rPr>
              <a:t>Der Prozess: Effectuation</a:t>
            </a:r>
          </a:p>
        </p:txBody>
      </p:sp>
      <p:sp>
        <p:nvSpPr>
          <p:cNvPr id="15" name="Subtitle 3">
            <a:extLst>
              <a:ext uri="{FF2B5EF4-FFF2-40B4-BE49-F238E27FC236}">
                <a16:creationId xmlns:a16="http://schemas.microsoft.com/office/drawing/2014/main" id="{7876815A-FD43-430E-9FD2-9A75B5099A8A}"/>
              </a:ext>
            </a:extLst>
          </p:cNvPr>
          <p:cNvSpPr txBox="1">
            <a:spLocks/>
          </p:cNvSpPr>
          <p:nvPr/>
        </p:nvSpPr>
        <p:spPr>
          <a:xfrm>
            <a:off x="1063453" y="4690072"/>
            <a:ext cx="9966767" cy="1260000"/>
          </a:xfrm>
          <a:prstGeom prst="rect">
            <a:avLst/>
          </a:prstGeom>
        </p:spPr>
        <p:txBody>
          <a:bodyPr vert="horz" lIns="0" tIns="0" rIns="0" bIns="0" rtlCol="0">
            <a:noAutofit/>
          </a:bodyPr>
          <a:lstStyle>
            <a:lvl1pPr marL="0" indent="0" algn="l" defTabSz="914400" rtl="0" eaLnBrk="1" latinLnBrk="0" hangingPunct="1">
              <a:lnSpc>
                <a:spcPct val="114000"/>
              </a:lnSpc>
              <a:spcBef>
                <a:spcPts val="0"/>
              </a:spcBef>
              <a:buFont typeface="Arial" panose="020B0604020202020204" pitchFamily="34" charset="0"/>
              <a:buNone/>
              <a:defRPr sz="2200" b="0" kern="1200">
                <a:solidFill>
                  <a:schemeClr val="accent1"/>
                </a:solidFill>
                <a:latin typeface="+mn-lt"/>
                <a:ea typeface="+mn-ea"/>
                <a:cs typeface="+mn-cs"/>
              </a:defRPr>
            </a:lvl1pPr>
            <a:lvl2pPr marL="271463" indent="-271463" algn="l" defTabSz="914400" rtl="0" eaLnBrk="1" latinLnBrk="0" hangingPunct="1">
              <a:lnSpc>
                <a:spcPct val="114000"/>
              </a:lnSpc>
              <a:spcBef>
                <a:spcPts val="0"/>
              </a:spcBef>
              <a:buClr>
                <a:schemeClr val="accent3"/>
              </a:buClr>
              <a:buFont typeface="MS PGothic" panose="020B0600070205080204" pitchFamily="34" charset="-128"/>
              <a:buChar char="▶"/>
              <a:defRPr sz="2200" kern="1200">
                <a:solidFill>
                  <a:schemeClr val="accent1"/>
                </a:solidFill>
                <a:latin typeface="+mn-lt"/>
                <a:ea typeface="+mn-ea"/>
                <a:cs typeface="+mn-cs"/>
              </a:defRPr>
            </a:lvl2pPr>
            <a:lvl3pPr marL="533400" indent="-261938" algn="l" defTabSz="914400" rtl="0" eaLnBrk="1" latinLnBrk="0" hangingPunct="1">
              <a:lnSpc>
                <a:spcPct val="114000"/>
              </a:lnSpc>
              <a:spcBef>
                <a:spcPts val="0"/>
              </a:spcBef>
              <a:buClr>
                <a:schemeClr val="accent3"/>
              </a:buClr>
              <a:buFont typeface="MS PGothic" panose="020B0600070205080204" pitchFamily="34" charset="-128"/>
              <a:buChar char="▶"/>
              <a:defRPr sz="2000" kern="1200">
                <a:solidFill>
                  <a:schemeClr val="accent1"/>
                </a:solidFill>
                <a:latin typeface="+mn-lt"/>
                <a:ea typeface="+mn-ea"/>
                <a:cs typeface="+mn-cs"/>
              </a:defRPr>
            </a:lvl3pPr>
            <a:lvl4pPr marL="806450" indent="-273050" algn="l" defTabSz="914400" rtl="0" eaLnBrk="1" latinLnBrk="0" hangingPunct="1">
              <a:lnSpc>
                <a:spcPct val="110000"/>
              </a:lnSpc>
              <a:spcBef>
                <a:spcPts val="0"/>
              </a:spcBef>
              <a:buClr>
                <a:schemeClr val="accent3"/>
              </a:buClr>
              <a:buFont typeface="MS PGothic" panose="020B0600070205080204" pitchFamily="34" charset="-128"/>
              <a:buChar char="▶"/>
              <a:defRPr sz="1800" kern="1200">
                <a:solidFill>
                  <a:schemeClr val="accent1"/>
                </a:solidFill>
                <a:latin typeface="+mn-lt"/>
                <a:ea typeface="+mn-ea"/>
                <a:cs typeface="+mn-cs"/>
              </a:defRPr>
            </a:lvl4pPr>
            <a:lvl5pPr marL="1077913" indent="-274638" algn="l" defTabSz="914400" rtl="0" eaLnBrk="1" latinLnBrk="0" hangingPunct="1">
              <a:lnSpc>
                <a:spcPct val="110000"/>
              </a:lnSpc>
              <a:spcBef>
                <a:spcPts val="0"/>
              </a:spcBef>
              <a:buClr>
                <a:schemeClr val="accent3"/>
              </a:buClr>
              <a:buFont typeface="MS PGothic" panose="020B0600070205080204" pitchFamily="34" charset="-128"/>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000"/>
              </a:lnSpc>
            </a:pPr>
            <a:r>
              <a:rPr lang="de-CH" sz="1400" dirty="0">
                <a:solidFill>
                  <a:srgbClr val="686868"/>
                </a:solidFill>
              </a:rPr>
              <a:t>«</a:t>
            </a:r>
            <a:r>
              <a:rPr lang="de-CH" sz="1400" b="1" dirty="0">
                <a:solidFill>
                  <a:srgbClr val="686868"/>
                </a:solidFill>
              </a:rPr>
              <a:t>Effectuation </a:t>
            </a:r>
            <a:r>
              <a:rPr lang="de-CH" sz="1400" dirty="0">
                <a:solidFill>
                  <a:srgbClr val="686868"/>
                </a:solidFill>
              </a:rPr>
              <a:t>beginnt bei einem beliebigen Anlass zum Handeln und dem Blick auf vorhandene Mittel. Was kann ich mit den vorhandenen Mitteln sofort tun? Handeln bedeutet, seine noch vagen Vorhaben zu exponieren und andere zu finden, die bereit sind, mitzumachen. Wer ins Boot kommt, bringt weitere Mittel ein und beeinflusst die Zielrichtung des Vorhabens. Mit jedem neuen Partner erweitern sich die Möglichkeiten zum Handeln. Über jeden Zyklus werden aber auch die Ziele klarer. Über mehrere Runden wird so das Neue kreiert: Produkte, Dienstleistungen, Firmen, Märkte oder – ganz allgemein – neue Problemlösungen. Der Ablauf: Denken, handeln, denken, handeln …»</a:t>
            </a:r>
          </a:p>
          <a:p>
            <a:pPr>
              <a:lnSpc>
                <a:spcPct val="113000"/>
              </a:lnSpc>
            </a:pPr>
            <a:endParaRPr lang="en-US" sz="1400" dirty="0">
              <a:solidFill>
                <a:srgbClr val="686868"/>
              </a:solidFill>
            </a:endParaRPr>
          </a:p>
        </p:txBody>
      </p:sp>
      <p:cxnSp>
        <p:nvCxnSpPr>
          <p:cNvPr id="51" name="Gerade Verbindung mit Pfeil 50">
            <a:extLst>
              <a:ext uri="{FF2B5EF4-FFF2-40B4-BE49-F238E27FC236}">
                <a16:creationId xmlns:a16="http://schemas.microsoft.com/office/drawing/2014/main" id="{810B3596-D5C3-460A-8FC6-EB64825BCDC5}"/>
              </a:ext>
            </a:extLst>
          </p:cNvPr>
          <p:cNvCxnSpPr/>
          <p:nvPr/>
        </p:nvCxnSpPr>
        <p:spPr>
          <a:xfrm>
            <a:off x="4889961" y="2337191"/>
            <a:ext cx="387577" cy="0"/>
          </a:xfrm>
          <a:prstGeom prst="straightConnector1">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58E6A8F0-4BC2-4248-8FB9-1E322B9B6A02}"/>
              </a:ext>
            </a:extLst>
          </p:cNvPr>
          <p:cNvCxnSpPr/>
          <p:nvPr/>
        </p:nvCxnSpPr>
        <p:spPr>
          <a:xfrm>
            <a:off x="6636530" y="2347507"/>
            <a:ext cx="387577" cy="0"/>
          </a:xfrm>
          <a:prstGeom prst="straightConnector1">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2D50BCEE-28E5-4190-A1DD-ABD0D97C0026}"/>
              </a:ext>
            </a:extLst>
          </p:cNvPr>
          <p:cNvCxnSpPr/>
          <p:nvPr/>
        </p:nvCxnSpPr>
        <p:spPr>
          <a:xfrm>
            <a:off x="3119490" y="2342347"/>
            <a:ext cx="387577" cy="0"/>
          </a:xfrm>
          <a:prstGeom prst="straightConnector1">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sp>
        <p:nvSpPr>
          <p:cNvPr id="30" name="Rechteck: abgerundete Ecken 29">
            <a:extLst>
              <a:ext uri="{FF2B5EF4-FFF2-40B4-BE49-F238E27FC236}">
                <a16:creationId xmlns:a16="http://schemas.microsoft.com/office/drawing/2014/main" id="{F8F6EF7C-5E2C-4689-A0EA-D9851D78B989}"/>
              </a:ext>
            </a:extLst>
          </p:cNvPr>
          <p:cNvSpPr/>
          <p:nvPr/>
        </p:nvSpPr>
        <p:spPr>
          <a:xfrm>
            <a:off x="5262227" y="1950271"/>
            <a:ext cx="1398205" cy="794472"/>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Rechteck: abgerundete Ecken 17">
            <a:extLst>
              <a:ext uri="{FF2B5EF4-FFF2-40B4-BE49-F238E27FC236}">
                <a16:creationId xmlns:a16="http://schemas.microsoft.com/office/drawing/2014/main" id="{822AE84C-A74D-48AC-8895-4AE1A0E248DE}"/>
              </a:ext>
            </a:extLst>
          </p:cNvPr>
          <p:cNvSpPr/>
          <p:nvPr/>
        </p:nvSpPr>
        <p:spPr>
          <a:xfrm>
            <a:off x="1745186" y="1950271"/>
            <a:ext cx="1398205" cy="794472"/>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Textfeld 18">
            <a:extLst>
              <a:ext uri="{FF2B5EF4-FFF2-40B4-BE49-F238E27FC236}">
                <a16:creationId xmlns:a16="http://schemas.microsoft.com/office/drawing/2014/main" id="{0E736BB7-E9BA-482C-95DA-A81BADED5F67}"/>
              </a:ext>
            </a:extLst>
          </p:cNvPr>
          <p:cNvSpPr txBox="1"/>
          <p:nvPr/>
        </p:nvSpPr>
        <p:spPr>
          <a:xfrm>
            <a:off x="1624697" y="1970943"/>
            <a:ext cx="1661115" cy="633451"/>
          </a:xfrm>
          <a:prstGeom prst="rect">
            <a:avLst/>
          </a:prstGeom>
          <a:noFill/>
        </p:spPr>
        <p:txBody>
          <a:bodyPr wrap="square" rtlCol="0">
            <a:spAutoFit/>
          </a:bodyPr>
          <a:lstStyle/>
          <a:p>
            <a:pPr algn="ctr"/>
            <a:r>
              <a:rPr lang="de-CH" sz="1400" dirty="0">
                <a:solidFill>
                  <a:schemeClr val="bg1"/>
                </a:solidFill>
              </a:rPr>
              <a:t>Wer bin ich?</a:t>
            </a:r>
          </a:p>
          <a:p>
            <a:pPr algn="ctr"/>
            <a:r>
              <a:rPr lang="de-CH" sz="1400" dirty="0">
                <a:solidFill>
                  <a:schemeClr val="bg1"/>
                </a:solidFill>
              </a:rPr>
              <a:t>Was weiss ich?</a:t>
            </a:r>
          </a:p>
          <a:p>
            <a:pPr algn="ctr"/>
            <a:r>
              <a:rPr lang="de-CH" sz="1400" dirty="0">
                <a:solidFill>
                  <a:schemeClr val="bg1"/>
                </a:solidFill>
              </a:rPr>
              <a:t>Wen kenne ich?</a:t>
            </a:r>
          </a:p>
        </p:txBody>
      </p:sp>
      <p:sp>
        <p:nvSpPr>
          <p:cNvPr id="21" name="Rechteck: abgerundete Ecken 20">
            <a:extLst>
              <a:ext uri="{FF2B5EF4-FFF2-40B4-BE49-F238E27FC236}">
                <a16:creationId xmlns:a16="http://schemas.microsoft.com/office/drawing/2014/main" id="{F1CBD062-DE66-4F2A-9115-BD9B3434DBBB}"/>
              </a:ext>
            </a:extLst>
          </p:cNvPr>
          <p:cNvSpPr/>
          <p:nvPr/>
        </p:nvSpPr>
        <p:spPr>
          <a:xfrm>
            <a:off x="3503707" y="1950271"/>
            <a:ext cx="1398205" cy="794472"/>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Textfeld 21">
            <a:extLst>
              <a:ext uri="{FF2B5EF4-FFF2-40B4-BE49-F238E27FC236}">
                <a16:creationId xmlns:a16="http://schemas.microsoft.com/office/drawing/2014/main" id="{FD19AFE1-4093-4104-A117-0C190F99DD84}"/>
              </a:ext>
            </a:extLst>
          </p:cNvPr>
          <p:cNvSpPr txBox="1"/>
          <p:nvPr/>
        </p:nvSpPr>
        <p:spPr>
          <a:xfrm>
            <a:off x="3363252" y="2128321"/>
            <a:ext cx="1661115" cy="448694"/>
          </a:xfrm>
          <a:prstGeom prst="rect">
            <a:avLst/>
          </a:prstGeom>
          <a:noFill/>
        </p:spPr>
        <p:txBody>
          <a:bodyPr wrap="square" rtlCol="0">
            <a:spAutoFit/>
          </a:bodyPr>
          <a:lstStyle/>
          <a:p>
            <a:pPr algn="ctr"/>
            <a:r>
              <a:rPr lang="de-CH" sz="1400" dirty="0">
                <a:solidFill>
                  <a:schemeClr val="bg1"/>
                </a:solidFill>
              </a:rPr>
              <a:t>Was kann ich TUN?</a:t>
            </a:r>
          </a:p>
        </p:txBody>
      </p:sp>
      <p:sp>
        <p:nvSpPr>
          <p:cNvPr id="24" name="Textfeld 23">
            <a:extLst>
              <a:ext uri="{FF2B5EF4-FFF2-40B4-BE49-F238E27FC236}">
                <a16:creationId xmlns:a16="http://schemas.microsoft.com/office/drawing/2014/main" id="{A4004E89-171C-4F9F-8FFD-FD5CC0271977}"/>
              </a:ext>
            </a:extLst>
          </p:cNvPr>
          <p:cNvSpPr txBox="1"/>
          <p:nvPr/>
        </p:nvSpPr>
        <p:spPr>
          <a:xfrm>
            <a:off x="5119807" y="2108590"/>
            <a:ext cx="1661115" cy="448694"/>
          </a:xfrm>
          <a:prstGeom prst="rect">
            <a:avLst/>
          </a:prstGeom>
          <a:noFill/>
        </p:spPr>
        <p:txBody>
          <a:bodyPr wrap="square" rtlCol="0">
            <a:spAutoFit/>
          </a:bodyPr>
          <a:lstStyle/>
          <a:p>
            <a:pPr algn="ctr"/>
            <a:r>
              <a:rPr lang="de-CH" sz="1400" dirty="0">
                <a:solidFill>
                  <a:schemeClr val="bg1"/>
                </a:solidFill>
              </a:rPr>
              <a:t>Vorhaben exponieren</a:t>
            </a:r>
          </a:p>
        </p:txBody>
      </p:sp>
      <p:sp>
        <p:nvSpPr>
          <p:cNvPr id="25" name="Rechteck: abgerundete Ecken 24">
            <a:extLst>
              <a:ext uri="{FF2B5EF4-FFF2-40B4-BE49-F238E27FC236}">
                <a16:creationId xmlns:a16="http://schemas.microsoft.com/office/drawing/2014/main" id="{70F66743-506A-4939-8DF2-382EC5013447}"/>
              </a:ext>
            </a:extLst>
          </p:cNvPr>
          <p:cNvSpPr/>
          <p:nvPr/>
        </p:nvSpPr>
        <p:spPr>
          <a:xfrm>
            <a:off x="7020747" y="1950271"/>
            <a:ext cx="1398205" cy="794472"/>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Textfeld 25">
            <a:extLst>
              <a:ext uri="{FF2B5EF4-FFF2-40B4-BE49-F238E27FC236}">
                <a16:creationId xmlns:a16="http://schemas.microsoft.com/office/drawing/2014/main" id="{9CAF3F85-51BD-4B1C-9AFC-547D7F3CED5D}"/>
              </a:ext>
            </a:extLst>
          </p:cNvPr>
          <p:cNvSpPr txBox="1"/>
          <p:nvPr/>
        </p:nvSpPr>
        <p:spPr>
          <a:xfrm>
            <a:off x="6876361" y="2118000"/>
            <a:ext cx="1661115" cy="448694"/>
          </a:xfrm>
          <a:prstGeom prst="rect">
            <a:avLst/>
          </a:prstGeom>
          <a:noFill/>
        </p:spPr>
        <p:txBody>
          <a:bodyPr wrap="square" rtlCol="0">
            <a:spAutoFit/>
          </a:bodyPr>
          <a:lstStyle/>
          <a:p>
            <a:pPr algn="ctr"/>
            <a:r>
              <a:rPr lang="de-CH" sz="1400" dirty="0">
                <a:solidFill>
                  <a:schemeClr val="bg1"/>
                </a:solidFill>
              </a:rPr>
              <a:t>Vereinbarung eingehen</a:t>
            </a:r>
          </a:p>
        </p:txBody>
      </p:sp>
      <p:sp>
        <p:nvSpPr>
          <p:cNvPr id="50" name="Raute 49">
            <a:extLst>
              <a:ext uri="{FF2B5EF4-FFF2-40B4-BE49-F238E27FC236}">
                <a16:creationId xmlns:a16="http://schemas.microsoft.com/office/drawing/2014/main" id="{81775A6A-B421-4884-9872-DCE506EF34A4}"/>
              </a:ext>
            </a:extLst>
          </p:cNvPr>
          <p:cNvSpPr/>
          <p:nvPr/>
        </p:nvSpPr>
        <p:spPr>
          <a:xfrm>
            <a:off x="9071922" y="1163319"/>
            <a:ext cx="1251506" cy="1080529"/>
          </a:xfrm>
          <a:prstGeom prst="diamond">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4" name="Raute 53">
            <a:extLst>
              <a:ext uri="{FF2B5EF4-FFF2-40B4-BE49-F238E27FC236}">
                <a16:creationId xmlns:a16="http://schemas.microsoft.com/office/drawing/2014/main" id="{ABCD6DE6-24BB-470E-A6FD-67036B5BF82A}"/>
              </a:ext>
            </a:extLst>
          </p:cNvPr>
          <p:cNvSpPr/>
          <p:nvPr/>
        </p:nvSpPr>
        <p:spPr>
          <a:xfrm>
            <a:off x="9071922" y="2393631"/>
            <a:ext cx="1251506" cy="1080529"/>
          </a:xfrm>
          <a:prstGeom prst="diamond">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5" name="Textfeld 54">
            <a:extLst>
              <a:ext uri="{FF2B5EF4-FFF2-40B4-BE49-F238E27FC236}">
                <a16:creationId xmlns:a16="http://schemas.microsoft.com/office/drawing/2014/main" id="{02413598-E41C-4F28-8056-FB0EFFB24D0F}"/>
              </a:ext>
            </a:extLst>
          </p:cNvPr>
          <p:cNvSpPr txBox="1"/>
          <p:nvPr/>
        </p:nvSpPr>
        <p:spPr>
          <a:xfrm>
            <a:off x="8855166" y="1458600"/>
            <a:ext cx="1661115" cy="448694"/>
          </a:xfrm>
          <a:prstGeom prst="rect">
            <a:avLst/>
          </a:prstGeom>
          <a:noFill/>
        </p:spPr>
        <p:txBody>
          <a:bodyPr wrap="square" rtlCol="0">
            <a:spAutoFit/>
          </a:bodyPr>
          <a:lstStyle/>
          <a:p>
            <a:pPr algn="ctr"/>
            <a:r>
              <a:rPr lang="de-CH" sz="1400" dirty="0">
                <a:solidFill>
                  <a:schemeClr val="bg1"/>
                </a:solidFill>
              </a:rPr>
              <a:t>Neue </a:t>
            </a:r>
          </a:p>
          <a:p>
            <a:pPr algn="ctr"/>
            <a:r>
              <a:rPr lang="de-CH" sz="1400" dirty="0">
                <a:solidFill>
                  <a:schemeClr val="bg1"/>
                </a:solidFill>
              </a:rPr>
              <a:t>Mittel</a:t>
            </a:r>
          </a:p>
        </p:txBody>
      </p:sp>
      <p:sp>
        <p:nvSpPr>
          <p:cNvPr id="56" name="Textfeld 55">
            <a:extLst>
              <a:ext uri="{FF2B5EF4-FFF2-40B4-BE49-F238E27FC236}">
                <a16:creationId xmlns:a16="http://schemas.microsoft.com/office/drawing/2014/main" id="{B278181E-2A85-4489-8474-024570C11B74}"/>
              </a:ext>
            </a:extLst>
          </p:cNvPr>
          <p:cNvSpPr txBox="1"/>
          <p:nvPr/>
        </p:nvSpPr>
        <p:spPr>
          <a:xfrm>
            <a:off x="8879067" y="2714634"/>
            <a:ext cx="1661115" cy="448694"/>
          </a:xfrm>
          <a:prstGeom prst="rect">
            <a:avLst/>
          </a:prstGeom>
          <a:noFill/>
        </p:spPr>
        <p:txBody>
          <a:bodyPr wrap="square" rtlCol="0">
            <a:spAutoFit/>
          </a:bodyPr>
          <a:lstStyle/>
          <a:p>
            <a:pPr algn="ctr"/>
            <a:r>
              <a:rPr lang="de-CH" sz="1400" dirty="0">
                <a:solidFill>
                  <a:schemeClr val="bg1"/>
                </a:solidFill>
              </a:rPr>
              <a:t>Neue </a:t>
            </a:r>
          </a:p>
          <a:p>
            <a:pPr algn="ctr"/>
            <a:r>
              <a:rPr lang="de-CH" sz="1400" dirty="0">
                <a:solidFill>
                  <a:schemeClr val="bg1"/>
                </a:solidFill>
              </a:rPr>
              <a:t>Ziele</a:t>
            </a:r>
          </a:p>
        </p:txBody>
      </p:sp>
      <p:cxnSp>
        <p:nvCxnSpPr>
          <p:cNvPr id="57" name="Verbinder: gewinkelt 56">
            <a:extLst>
              <a:ext uri="{FF2B5EF4-FFF2-40B4-BE49-F238E27FC236}">
                <a16:creationId xmlns:a16="http://schemas.microsoft.com/office/drawing/2014/main" id="{9D7449D2-9300-4890-9EAE-D58AED666515}"/>
              </a:ext>
            </a:extLst>
          </p:cNvPr>
          <p:cNvCxnSpPr>
            <a:cxnSpLocks/>
            <a:stCxn id="50" idx="0"/>
            <a:endCxn id="18" idx="0"/>
          </p:cNvCxnSpPr>
          <p:nvPr/>
        </p:nvCxnSpPr>
        <p:spPr>
          <a:xfrm rot="16200000" flipH="1" flipV="1">
            <a:off x="5677505" y="-2069897"/>
            <a:ext cx="786953" cy="7253385"/>
          </a:xfrm>
          <a:prstGeom prst="bentConnector3">
            <a:avLst>
              <a:gd name="adj1" fmla="val -18355"/>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cxnSp>
        <p:nvCxnSpPr>
          <p:cNvPr id="60" name="Verbinder: gewinkelt 59">
            <a:extLst>
              <a:ext uri="{FF2B5EF4-FFF2-40B4-BE49-F238E27FC236}">
                <a16:creationId xmlns:a16="http://schemas.microsoft.com/office/drawing/2014/main" id="{A69A348B-6AF9-46D7-AE2A-AF8A8FC8FD65}"/>
              </a:ext>
            </a:extLst>
          </p:cNvPr>
          <p:cNvCxnSpPr>
            <a:cxnSpLocks/>
            <a:stCxn id="54" idx="2"/>
            <a:endCxn id="21" idx="2"/>
          </p:cNvCxnSpPr>
          <p:nvPr/>
        </p:nvCxnSpPr>
        <p:spPr>
          <a:xfrm rot="5400000" flipH="1">
            <a:off x="6585533" y="362020"/>
            <a:ext cx="729417" cy="5494865"/>
          </a:xfrm>
          <a:prstGeom prst="bentConnector3">
            <a:avLst>
              <a:gd name="adj1" fmla="val -15560"/>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sp>
        <p:nvSpPr>
          <p:cNvPr id="66" name="Rechteck 65">
            <a:extLst>
              <a:ext uri="{FF2B5EF4-FFF2-40B4-BE49-F238E27FC236}">
                <a16:creationId xmlns:a16="http://schemas.microsoft.com/office/drawing/2014/main" id="{77143463-BD74-4A54-97B9-18B151BF8AEB}"/>
              </a:ext>
            </a:extLst>
          </p:cNvPr>
          <p:cNvSpPr/>
          <p:nvPr/>
        </p:nvSpPr>
        <p:spPr>
          <a:xfrm>
            <a:off x="4056825" y="727586"/>
            <a:ext cx="3754647" cy="338554"/>
          </a:xfrm>
          <a:prstGeom prst="rect">
            <a:avLst/>
          </a:prstGeom>
        </p:spPr>
        <p:txBody>
          <a:bodyPr wrap="square">
            <a:spAutoFit/>
          </a:bodyPr>
          <a:lstStyle/>
          <a:p>
            <a:pPr algn="ctr"/>
            <a:r>
              <a:rPr lang="de-CH" sz="1600" b="1" dirty="0">
                <a:solidFill>
                  <a:srgbClr val="686868"/>
                </a:solidFill>
              </a:rPr>
              <a:t>Neue Mittel (mehr Ressourcen)</a:t>
            </a:r>
          </a:p>
        </p:txBody>
      </p:sp>
      <p:sp>
        <p:nvSpPr>
          <p:cNvPr id="67" name="Rechteck 66">
            <a:extLst>
              <a:ext uri="{FF2B5EF4-FFF2-40B4-BE49-F238E27FC236}">
                <a16:creationId xmlns:a16="http://schemas.microsoft.com/office/drawing/2014/main" id="{DA32C8B1-B7DF-460C-B315-00DFCD30948B}"/>
              </a:ext>
            </a:extLst>
          </p:cNvPr>
          <p:cNvSpPr/>
          <p:nvPr/>
        </p:nvSpPr>
        <p:spPr>
          <a:xfrm>
            <a:off x="5116452" y="3273060"/>
            <a:ext cx="3754647" cy="338554"/>
          </a:xfrm>
          <a:prstGeom prst="rect">
            <a:avLst/>
          </a:prstGeom>
        </p:spPr>
        <p:txBody>
          <a:bodyPr wrap="square">
            <a:spAutoFit/>
          </a:bodyPr>
          <a:lstStyle/>
          <a:p>
            <a:pPr algn="ctr"/>
            <a:r>
              <a:rPr lang="de-CH" sz="1600" b="1" dirty="0">
                <a:solidFill>
                  <a:srgbClr val="686868"/>
                </a:solidFill>
              </a:rPr>
              <a:t>Neue Richtung (Ziele konvergieren)</a:t>
            </a:r>
          </a:p>
        </p:txBody>
      </p:sp>
      <p:sp>
        <p:nvSpPr>
          <p:cNvPr id="74" name="Rechteck 73">
            <a:extLst>
              <a:ext uri="{FF2B5EF4-FFF2-40B4-BE49-F238E27FC236}">
                <a16:creationId xmlns:a16="http://schemas.microsoft.com/office/drawing/2014/main" id="{38FAC879-2538-4723-BD0C-B18FB97157BD}"/>
              </a:ext>
            </a:extLst>
          </p:cNvPr>
          <p:cNvSpPr/>
          <p:nvPr/>
        </p:nvSpPr>
        <p:spPr>
          <a:xfrm>
            <a:off x="3155342" y="1661700"/>
            <a:ext cx="2061055" cy="290331"/>
          </a:xfrm>
          <a:prstGeom prst="rect">
            <a:avLst/>
          </a:prstGeom>
        </p:spPr>
        <p:txBody>
          <a:bodyPr wrap="square">
            <a:spAutoFit/>
          </a:bodyPr>
          <a:lstStyle/>
          <a:p>
            <a:pPr algn="ctr"/>
            <a:r>
              <a:rPr lang="de-CH" sz="1600" b="1" dirty="0">
                <a:solidFill>
                  <a:srgbClr val="686868"/>
                </a:solidFill>
              </a:rPr>
              <a:t>Alternativen</a:t>
            </a:r>
            <a:endParaRPr lang="de-CH" sz="1600" b="1" dirty="0"/>
          </a:p>
        </p:txBody>
      </p:sp>
      <p:sp>
        <p:nvSpPr>
          <p:cNvPr id="75" name="Pfeil: nach unten 74">
            <a:extLst>
              <a:ext uri="{FF2B5EF4-FFF2-40B4-BE49-F238E27FC236}">
                <a16:creationId xmlns:a16="http://schemas.microsoft.com/office/drawing/2014/main" id="{BD00D0A8-2348-41AD-BC72-EC663E250B59}"/>
              </a:ext>
            </a:extLst>
          </p:cNvPr>
          <p:cNvSpPr/>
          <p:nvPr/>
        </p:nvSpPr>
        <p:spPr>
          <a:xfrm>
            <a:off x="6292966" y="3705700"/>
            <a:ext cx="499906" cy="358080"/>
          </a:xfrm>
          <a:prstGeom prst="downArrow">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7" name="Rechteck 76">
            <a:extLst>
              <a:ext uri="{FF2B5EF4-FFF2-40B4-BE49-F238E27FC236}">
                <a16:creationId xmlns:a16="http://schemas.microsoft.com/office/drawing/2014/main" id="{4B3D63A2-226D-41DE-A303-E551110A7139}"/>
              </a:ext>
            </a:extLst>
          </p:cNvPr>
          <p:cNvSpPr/>
          <p:nvPr/>
        </p:nvSpPr>
        <p:spPr>
          <a:xfrm>
            <a:off x="4678550" y="4072149"/>
            <a:ext cx="3754647" cy="338554"/>
          </a:xfrm>
          <a:prstGeom prst="rect">
            <a:avLst/>
          </a:prstGeom>
        </p:spPr>
        <p:txBody>
          <a:bodyPr wrap="square">
            <a:spAutoFit/>
          </a:bodyPr>
          <a:lstStyle/>
          <a:p>
            <a:pPr algn="ctr"/>
            <a:r>
              <a:rPr lang="de-CH" sz="1600" b="1" dirty="0">
                <a:solidFill>
                  <a:srgbClr val="686868"/>
                </a:solidFill>
              </a:rPr>
              <a:t>etwas Neues entsteht</a:t>
            </a:r>
          </a:p>
        </p:txBody>
      </p:sp>
      <p:sp>
        <p:nvSpPr>
          <p:cNvPr id="78" name="Rechteck 77">
            <a:extLst>
              <a:ext uri="{FF2B5EF4-FFF2-40B4-BE49-F238E27FC236}">
                <a16:creationId xmlns:a16="http://schemas.microsoft.com/office/drawing/2014/main" id="{32837682-DF18-464F-B83A-B2C81A0561BF}"/>
              </a:ext>
            </a:extLst>
          </p:cNvPr>
          <p:cNvSpPr/>
          <p:nvPr/>
        </p:nvSpPr>
        <p:spPr>
          <a:xfrm>
            <a:off x="7081883" y="3701964"/>
            <a:ext cx="3058433" cy="244592"/>
          </a:xfrm>
          <a:prstGeom prst="rect">
            <a:avLst/>
          </a:prstGeom>
        </p:spPr>
        <p:txBody>
          <a:bodyPr wrap="square">
            <a:spAutoFit/>
          </a:bodyPr>
          <a:lstStyle/>
          <a:p>
            <a:pPr algn="ctr"/>
            <a:r>
              <a:rPr lang="de-CH" sz="1200" dirty="0">
                <a:solidFill>
                  <a:srgbClr val="686868"/>
                </a:solidFill>
              </a:rPr>
              <a:t>nach Sarasvathy &amp; Dew (2005)</a:t>
            </a:r>
            <a:endParaRPr lang="de-CH" sz="1200" dirty="0"/>
          </a:p>
        </p:txBody>
      </p:sp>
      <p:cxnSp>
        <p:nvCxnSpPr>
          <p:cNvPr id="79" name="Gerade Verbindung mit Pfeil 78">
            <a:extLst>
              <a:ext uri="{FF2B5EF4-FFF2-40B4-BE49-F238E27FC236}">
                <a16:creationId xmlns:a16="http://schemas.microsoft.com/office/drawing/2014/main" id="{8934AF98-0E67-4CDE-9465-A16038533638}"/>
              </a:ext>
            </a:extLst>
          </p:cNvPr>
          <p:cNvCxnSpPr>
            <a:cxnSpLocks/>
          </p:cNvCxnSpPr>
          <p:nvPr/>
        </p:nvCxnSpPr>
        <p:spPr>
          <a:xfrm flipV="1">
            <a:off x="8459970" y="1719166"/>
            <a:ext cx="591226" cy="513051"/>
          </a:xfrm>
          <a:prstGeom prst="straightConnector1">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cxnSp>
        <p:nvCxnSpPr>
          <p:cNvPr id="91" name="Gerade Verbindung mit Pfeil 90">
            <a:extLst>
              <a:ext uri="{FF2B5EF4-FFF2-40B4-BE49-F238E27FC236}">
                <a16:creationId xmlns:a16="http://schemas.microsoft.com/office/drawing/2014/main" id="{49307F8D-EB29-4343-933B-5207506AE19F}"/>
              </a:ext>
            </a:extLst>
          </p:cNvPr>
          <p:cNvCxnSpPr>
            <a:cxnSpLocks/>
          </p:cNvCxnSpPr>
          <p:nvPr/>
        </p:nvCxnSpPr>
        <p:spPr>
          <a:xfrm>
            <a:off x="8455981" y="2345123"/>
            <a:ext cx="591226" cy="513051"/>
          </a:xfrm>
          <a:prstGeom prst="straightConnector1">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1911C241-03E5-48D1-866B-093838620EAE}"/>
              </a:ext>
            </a:extLst>
          </p:cNvPr>
          <p:cNvSpPr/>
          <p:nvPr/>
        </p:nvSpPr>
        <p:spPr>
          <a:xfrm>
            <a:off x="959787" y="6307809"/>
            <a:ext cx="10070433" cy="415498"/>
          </a:xfrm>
          <a:prstGeom prst="rect">
            <a:avLst/>
          </a:prstGeom>
        </p:spPr>
        <p:txBody>
          <a:bodyPr wrap="square">
            <a:spAutoFit/>
          </a:bodyPr>
          <a:lstStyle/>
          <a:p>
            <a:r>
              <a:rPr lang="de-CH" sz="1000" b="1" dirty="0">
                <a:solidFill>
                  <a:srgbClr val="686868"/>
                </a:solidFill>
              </a:rPr>
              <a:t>Quelle: </a:t>
            </a:r>
            <a:r>
              <a:rPr lang="en-US" sz="1000" dirty="0">
                <a:solidFill>
                  <a:srgbClr val="898F97"/>
                </a:solidFill>
              </a:rPr>
              <a:t>Effectuation </a:t>
            </a:r>
            <a:r>
              <a:rPr lang="de-CH" sz="1000" dirty="0">
                <a:solidFill>
                  <a:srgbClr val="898F97"/>
                </a:solidFill>
              </a:rPr>
              <a:t>Forschung</a:t>
            </a:r>
            <a:r>
              <a:rPr lang="en-US" sz="1000" dirty="0">
                <a:solidFill>
                  <a:srgbClr val="898F97"/>
                </a:solidFill>
              </a:rPr>
              <a:t> &amp; Praxis. (o. J.). </a:t>
            </a:r>
            <a:r>
              <a:rPr lang="de-CH" sz="1000" i="1" dirty="0">
                <a:solidFill>
                  <a:srgbClr val="898F97"/>
                </a:solidFill>
              </a:rPr>
              <a:t>Effectuation – was ist das? https://www.effectuation.at/ueber-effectuation/prinzipien-und-prozess/</a:t>
            </a:r>
          </a:p>
          <a:p>
            <a:pPr algn="r"/>
            <a:endParaRPr lang="de-CH" sz="1100" dirty="0">
              <a:solidFill>
                <a:srgbClr val="686868"/>
              </a:solidFill>
            </a:endParaRPr>
          </a:p>
        </p:txBody>
      </p:sp>
      <p:sp>
        <p:nvSpPr>
          <p:cNvPr id="34" name="Foliennummernplatzhalter 1">
            <a:extLst>
              <a:ext uri="{FF2B5EF4-FFF2-40B4-BE49-F238E27FC236}">
                <a16:creationId xmlns:a16="http://schemas.microsoft.com/office/drawing/2014/main" id="{05135165-726E-4191-9DE4-0BE1AF27DA37}"/>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17</a:t>
            </a:fld>
            <a:endParaRPr lang="ru-RU" dirty="0"/>
          </a:p>
        </p:txBody>
      </p:sp>
    </p:spTree>
    <p:extLst>
      <p:ext uri="{BB962C8B-B14F-4D97-AF65-F5344CB8AC3E}">
        <p14:creationId xmlns:p14="http://schemas.microsoft.com/office/powerpoint/2010/main" val="164970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39505737-ECBC-48B3-9613-8CACED3F2AB4}"/>
              </a:ext>
            </a:extLst>
          </p:cNvPr>
          <p:cNvSpPr/>
          <p:nvPr/>
        </p:nvSpPr>
        <p:spPr>
          <a:xfrm>
            <a:off x="1590675" y="5607168"/>
            <a:ext cx="2263120" cy="246221"/>
          </a:xfrm>
          <a:prstGeom prst="rect">
            <a:avLst/>
          </a:prstGeom>
        </p:spPr>
        <p:txBody>
          <a:bodyPr wrap="square">
            <a:spAutoFit/>
          </a:bodyPr>
          <a:lstStyle/>
          <a:p>
            <a:pPr algn="ctr">
              <a:defRPr/>
            </a:pPr>
            <a:r>
              <a:rPr lang="de-CH" sz="1000" dirty="0">
                <a:solidFill>
                  <a:srgbClr val="686868"/>
                </a:solidFill>
                <a:ea typeface="ＭＳ Ｐゴシック" panose="020B0600070205080204" pitchFamily="34" charset="-128"/>
              </a:rPr>
              <a:t>http://freshfoo.com/blog/fib-quilt</a:t>
            </a:r>
          </a:p>
        </p:txBody>
      </p:sp>
      <p:pic>
        <p:nvPicPr>
          <p:cNvPr id="16" name="Grafik 6">
            <a:extLst>
              <a:ext uri="{FF2B5EF4-FFF2-40B4-BE49-F238E27FC236}">
                <a16:creationId xmlns:a16="http://schemas.microsoft.com/office/drawing/2014/main" id="{6DD813D5-7419-40B6-A701-7BB60A4461D1}"/>
              </a:ext>
            </a:extLst>
          </p:cNvPr>
          <p:cNvPicPr>
            <a:picLocks noChangeAspect="1"/>
          </p:cNvPicPr>
          <p:nvPr/>
        </p:nvPicPr>
        <p:blipFill>
          <a:blip r:embed="rId2"/>
          <a:srcRect/>
          <a:stretch>
            <a:fillRect/>
          </a:stretch>
        </p:blipFill>
        <p:spPr bwMode="auto">
          <a:xfrm>
            <a:off x="5725407" y="2474820"/>
            <a:ext cx="4788532" cy="3089618"/>
          </a:xfrm>
          <a:prstGeom prst="rect">
            <a:avLst/>
          </a:prstGeom>
          <a:noFill/>
          <a:ln w="9525">
            <a:noFill/>
            <a:miter lim="800000"/>
            <a:headEnd/>
            <a:tailEnd/>
          </a:ln>
        </p:spPr>
      </p:pic>
      <p:pic>
        <p:nvPicPr>
          <p:cNvPr id="17" name="Grafik 8">
            <a:extLst>
              <a:ext uri="{FF2B5EF4-FFF2-40B4-BE49-F238E27FC236}">
                <a16:creationId xmlns:a16="http://schemas.microsoft.com/office/drawing/2014/main" id="{63870942-407F-4BEC-9FC1-0A04140A60DC}"/>
              </a:ext>
            </a:extLst>
          </p:cNvPr>
          <p:cNvPicPr>
            <a:picLocks noChangeAspect="1"/>
          </p:cNvPicPr>
          <p:nvPr/>
        </p:nvPicPr>
        <p:blipFill>
          <a:blip r:embed="rId3"/>
          <a:srcRect/>
          <a:stretch>
            <a:fillRect/>
          </a:stretch>
        </p:blipFill>
        <p:spPr bwMode="auto">
          <a:xfrm>
            <a:off x="1044391" y="2474820"/>
            <a:ext cx="3996940" cy="3120968"/>
          </a:xfrm>
          <a:prstGeom prst="rect">
            <a:avLst/>
          </a:prstGeom>
          <a:noFill/>
          <a:ln w="9525">
            <a:noFill/>
            <a:miter lim="800000"/>
            <a:headEnd/>
            <a:tailEnd/>
          </a:ln>
        </p:spPr>
      </p:pic>
      <p:sp>
        <p:nvSpPr>
          <p:cNvPr id="18" name="Rechteck 17">
            <a:extLst>
              <a:ext uri="{FF2B5EF4-FFF2-40B4-BE49-F238E27FC236}">
                <a16:creationId xmlns:a16="http://schemas.microsoft.com/office/drawing/2014/main" id="{ABC3E764-63DE-4919-B3B0-23AD3911694D}"/>
              </a:ext>
            </a:extLst>
          </p:cNvPr>
          <p:cNvSpPr/>
          <p:nvPr/>
        </p:nvSpPr>
        <p:spPr>
          <a:xfrm>
            <a:off x="5887149" y="5592731"/>
            <a:ext cx="4664890" cy="246221"/>
          </a:xfrm>
          <a:prstGeom prst="rect">
            <a:avLst/>
          </a:prstGeom>
        </p:spPr>
        <p:txBody>
          <a:bodyPr wrap="square">
            <a:spAutoFit/>
          </a:bodyPr>
          <a:lstStyle/>
          <a:p>
            <a:pPr algn="ctr">
              <a:defRPr/>
            </a:pPr>
            <a:r>
              <a:rPr lang="de-CH" sz="1000" dirty="0">
                <a:solidFill>
                  <a:srgbClr val="686868"/>
                </a:solidFill>
                <a:ea typeface="ＭＳ Ｐゴシック" panose="020B0600070205080204" pitchFamily="34" charset="-128"/>
              </a:rPr>
              <a:t>http://cdn.gametop.com/download-free-games/jigsaw/b1.jpg</a:t>
            </a:r>
          </a:p>
        </p:txBody>
      </p:sp>
      <p:sp>
        <p:nvSpPr>
          <p:cNvPr id="19" name="Textfeld 18">
            <a:extLst>
              <a:ext uri="{FF2B5EF4-FFF2-40B4-BE49-F238E27FC236}">
                <a16:creationId xmlns:a16="http://schemas.microsoft.com/office/drawing/2014/main" id="{9CA5C043-4628-4A25-9ECC-FBC320473920}"/>
              </a:ext>
            </a:extLst>
          </p:cNvPr>
          <p:cNvSpPr txBox="1"/>
          <p:nvPr/>
        </p:nvSpPr>
        <p:spPr>
          <a:xfrm>
            <a:off x="794397" y="1042316"/>
            <a:ext cx="4462958" cy="1246495"/>
          </a:xfrm>
          <a:prstGeom prst="rect">
            <a:avLst/>
          </a:prstGeom>
          <a:noFill/>
        </p:spPr>
        <p:txBody>
          <a:bodyPr wrap="square">
            <a:spAutoFit/>
          </a:bodyPr>
          <a:lstStyle/>
          <a:p>
            <a:pPr algn="ctr">
              <a:defRPr/>
            </a:pPr>
            <a:r>
              <a:rPr lang="de-CH" sz="1500" b="1" dirty="0" err="1">
                <a:solidFill>
                  <a:srgbClr val="686868"/>
                </a:solidFill>
                <a:ea typeface="ＭＳ Ｐゴシック" panose="020B0600070205080204" pitchFamily="34" charset="-128"/>
              </a:rPr>
              <a:t>Effectuation</a:t>
            </a:r>
            <a:endParaRPr lang="de-CH" sz="1500" b="1" dirty="0">
              <a:solidFill>
                <a:srgbClr val="686868"/>
              </a:solidFill>
              <a:ea typeface="ＭＳ Ｐゴシック" panose="020B0600070205080204" pitchFamily="34" charset="-128"/>
            </a:endParaRPr>
          </a:p>
          <a:p>
            <a:pPr algn="ctr">
              <a:defRPr/>
            </a:pPr>
            <a:r>
              <a:rPr lang="de-CH" sz="1500" dirty="0">
                <a:solidFill>
                  <a:srgbClr val="686868"/>
                </a:solidFill>
                <a:ea typeface="ＭＳ Ｐゴシック" panose="020B0600070205080204" pitchFamily="34" charset="-128"/>
              </a:rPr>
              <a:t>Die Übung mit Stoffstücken oder anderen Elementen, die beliebig kombiniert werden können, steht für einen ressourcenorientierten Ansatz mit offenem Ausgang.</a:t>
            </a:r>
          </a:p>
        </p:txBody>
      </p:sp>
      <p:sp>
        <p:nvSpPr>
          <p:cNvPr id="20" name="Textfeld 19">
            <a:extLst>
              <a:ext uri="{FF2B5EF4-FFF2-40B4-BE49-F238E27FC236}">
                <a16:creationId xmlns:a16="http://schemas.microsoft.com/office/drawing/2014/main" id="{BF44827B-AD29-4054-B74F-51D53F310D21}"/>
              </a:ext>
            </a:extLst>
          </p:cNvPr>
          <p:cNvSpPr txBox="1"/>
          <p:nvPr/>
        </p:nvSpPr>
        <p:spPr>
          <a:xfrm>
            <a:off x="6434616" y="1052148"/>
            <a:ext cx="3527425" cy="784830"/>
          </a:xfrm>
          <a:prstGeom prst="rect">
            <a:avLst/>
          </a:prstGeom>
          <a:noFill/>
        </p:spPr>
        <p:txBody>
          <a:bodyPr>
            <a:spAutoFit/>
          </a:bodyPr>
          <a:lstStyle/>
          <a:p>
            <a:pPr algn="ctr">
              <a:defRPr/>
            </a:pPr>
            <a:r>
              <a:rPr lang="de-CH" sz="1500" b="1" dirty="0" err="1">
                <a:solidFill>
                  <a:srgbClr val="686868"/>
                </a:solidFill>
                <a:ea typeface="ＭＳ Ｐゴシック" panose="020B0600070205080204" pitchFamily="34" charset="-128"/>
              </a:rPr>
              <a:t>Causation</a:t>
            </a:r>
            <a:endParaRPr lang="de-CH" sz="1500" b="1" dirty="0">
              <a:solidFill>
                <a:srgbClr val="686868"/>
              </a:solidFill>
              <a:ea typeface="ＭＳ Ｐゴシック" panose="020B0600070205080204" pitchFamily="34" charset="-128"/>
            </a:endParaRPr>
          </a:p>
          <a:p>
            <a:pPr algn="ctr">
              <a:defRPr/>
            </a:pPr>
            <a:r>
              <a:rPr lang="de-CH" sz="1500" dirty="0">
                <a:solidFill>
                  <a:srgbClr val="686868"/>
                </a:solidFill>
                <a:ea typeface="ＭＳ Ｐゴシック" panose="020B0600070205080204" pitchFamily="34" charset="-128"/>
              </a:rPr>
              <a:t>Das Puzzle steht für Planbarkeit und kausales Denken.</a:t>
            </a:r>
          </a:p>
        </p:txBody>
      </p:sp>
      <p:sp>
        <p:nvSpPr>
          <p:cNvPr id="21" name="Rechteck 20">
            <a:extLst>
              <a:ext uri="{FF2B5EF4-FFF2-40B4-BE49-F238E27FC236}">
                <a16:creationId xmlns:a16="http://schemas.microsoft.com/office/drawing/2014/main" id="{1B54BE59-95A8-4F5A-ADF0-0F48B8FB313C}"/>
              </a:ext>
            </a:extLst>
          </p:cNvPr>
          <p:cNvSpPr/>
          <p:nvPr/>
        </p:nvSpPr>
        <p:spPr>
          <a:xfrm>
            <a:off x="936802" y="6256362"/>
            <a:ext cx="10329700" cy="246221"/>
          </a:xfrm>
          <a:prstGeom prst="rect">
            <a:avLst/>
          </a:prstGeom>
        </p:spPr>
        <p:txBody>
          <a:bodyPr wrap="square">
            <a:spAutoFit/>
          </a:bodyPr>
          <a:lstStyle/>
          <a:p>
            <a:pPr>
              <a:defRPr/>
            </a:pPr>
            <a:r>
              <a:rPr lang="de-CH" sz="1000" b="1" dirty="0">
                <a:solidFill>
                  <a:srgbClr val="686868"/>
                </a:solidFill>
                <a:ea typeface="ＭＳ Ｐゴシック" panose="020B0600070205080204" pitchFamily="34" charset="-128"/>
              </a:rPr>
              <a:t>Quelle:</a:t>
            </a:r>
            <a:r>
              <a:rPr lang="de-CH" sz="1000" dirty="0">
                <a:solidFill>
                  <a:srgbClr val="686868"/>
                </a:solidFill>
                <a:ea typeface="ＭＳ Ｐゴシック" panose="020B0600070205080204" pitchFamily="34" charset="-128"/>
              </a:rPr>
              <a:t> </a:t>
            </a:r>
            <a:r>
              <a:rPr lang="de-CH" sz="1000" dirty="0">
                <a:solidFill>
                  <a:srgbClr val="898F97"/>
                </a:solidFill>
                <a:ea typeface="ＭＳ Ｐゴシック" panose="020B0600070205080204" pitchFamily="34" charset="-128"/>
              </a:rPr>
              <a:t>http://www.babson.edu/executive-education/thought-leadership/education/Pages/learning-to-think-like-an-entrepreneurial-leader.aspx</a:t>
            </a:r>
          </a:p>
        </p:txBody>
      </p:sp>
      <p:sp>
        <p:nvSpPr>
          <p:cNvPr id="22" name="Rectangle 2">
            <a:extLst>
              <a:ext uri="{FF2B5EF4-FFF2-40B4-BE49-F238E27FC236}">
                <a16:creationId xmlns:a16="http://schemas.microsoft.com/office/drawing/2014/main" id="{02F99D55-2246-48E3-9526-1046502E5703}"/>
              </a:ext>
            </a:extLst>
          </p:cNvPr>
          <p:cNvSpPr txBox="1">
            <a:spLocks noChangeArrowheads="1"/>
          </p:cNvSpPr>
          <p:nvPr/>
        </p:nvSpPr>
        <p:spPr bwMode="auto">
          <a:xfrm>
            <a:off x="936802" y="87815"/>
            <a:ext cx="9406555" cy="657225"/>
          </a:xfrm>
          <a:prstGeom prst="rect">
            <a:avLst/>
          </a:prstGeom>
          <a:noFill/>
          <a:ln w="9525">
            <a:noFill/>
            <a:miter lim="800000"/>
            <a:headEnd/>
            <a:tailEnd/>
          </a:ln>
        </p:spPr>
        <p:txBody>
          <a:bodyPr anchor="ctr"/>
          <a:lstStyle/>
          <a:p>
            <a:pPr>
              <a:defRPr/>
            </a:pPr>
            <a:r>
              <a:rPr lang="de-CH" altLang="fr-FR" sz="2400" b="1" dirty="0">
                <a:solidFill>
                  <a:srgbClr val="96CB00"/>
                </a:solidFill>
                <a:latin typeface="+mj-lt"/>
                <a:ea typeface="+mj-ea"/>
                <a:cs typeface="+mj-cs"/>
              </a:rPr>
              <a:t>«</a:t>
            </a:r>
            <a:r>
              <a:rPr lang="de-CH" altLang="fr-FR" sz="2400" b="1" dirty="0" err="1">
                <a:solidFill>
                  <a:srgbClr val="96CB00"/>
                </a:solidFill>
                <a:latin typeface="+mj-lt"/>
                <a:ea typeface="+mj-ea"/>
                <a:cs typeface="+mj-cs"/>
              </a:rPr>
              <a:t>Effectuation</a:t>
            </a:r>
            <a:r>
              <a:rPr lang="de-CH" altLang="fr-FR" sz="2400" b="1" dirty="0">
                <a:solidFill>
                  <a:srgbClr val="96CB00"/>
                </a:solidFill>
                <a:latin typeface="+mj-lt"/>
                <a:ea typeface="+mj-ea"/>
                <a:cs typeface="+mj-cs"/>
              </a:rPr>
              <a:t>» versus «</a:t>
            </a:r>
            <a:r>
              <a:rPr lang="de-CH" altLang="fr-FR" sz="2400" b="1" dirty="0" err="1">
                <a:solidFill>
                  <a:srgbClr val="96CB00"/>
                </a:solidFill>
                <a:latin typeface="+mj-lt"/>
                <a:ea typeface="+mj-ea"/>
                <a:cs typeface="+mj-cs"/>
              </a:rPr>
              <a:t>Causation</a:t>
            </a:r>
            <a:r>
              <a:rPr lang="de-CH" altLang="fr-FR" sz="2400" b="1" dirty="0">
                <a:solidFill>
                  <a:srgbClr val="96CB00"/>
                </a:solidFill>
                <a:latin typeface="+mj-lt"/>
                <a:ea typeface="+mj-ea"/>
                <a:cs typeface="+mj-cs"/>
              </a:rPr>
              <a:t>» oder Quilt versus Puzzle </a:t>
            </a:r>
          </a:p>
        </p:txBody>
      </p:sp>
      <p:sp>
        <p:nvSpPr>
          <p:cNvPr id="10" name="Foliennummernplatzhalter 1">
            <a:extLst>
              <a:ext uri="{FF2B5EF4-FFF2-40B4-BE49-F238E27FC236}">
                <a16:creationId xmlns:a16="http://schemas.microsoft.com/office/drawing/2014/main" id="{272FE52E-FB03-4972-9092-6C5F81FE941B}"/>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2</a:t>
            </a:fld>
            <a:endParaRPr lang="ru-RU" dirty="0"/>
          </a:p>
        </p:txBody>
      </p:sp>
    </p:spTree>
    <p:extLst>
      <p:ext uri="{BB962C8B-B14F-4D97-AF65-F5344CB8AC3E}">
        <p14:creationId xmlns:p14="http://schemas.microsoft.com/office/powerpoint/2010/main" val="346085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61AEB7-5DD0-456B-ACA9-65B5C7AAFF38}"/>
              </a:ext>
            </a:extLst>
          </p:cNvPr>
          <p:cNvSpPr txBox="1">
            <a:spLocks noChangeArrowheads="1"/>
          </p:cNvSpPr>
          <p:nvPr/>
        </p:nvSpPr>
        <p:spPr bwMode="auto">
          <a:xfrm>
            <a:off x="4691049" y="211582"/>
            <a:ext cx="6996125" cy="1138876"/>
          </a:xfrm>
          <a:prstGeom prst="rect">
            <a:avLst/>
          </a:prstGeom>
          <a:noFill/>
          <a:ln w="9525">
            <a:noFill/>
            <a:miter lim="800000"/>
            <a:headEnd/>
            <a:tailEnd/>
          </a:ln>
        </p:spPr>
        <p:txBody>
          <a:bodyPr anchor="ctr"/>
          <a:lstStyle/>
          <a:p>
            <a:pPr>
              <a:defRPr/>
            </a:pPr>
            <a:r>
              <a:rPr lang="de-DE" sz="2200" b="1" dirty="0">
                <a:solidFill>
                  <a:srgbClr val="96CB00"/>
                </a:solidFill>
                <a:latin typeface="+mj-lt"/>
                <a:ea typeface="ＭＳ Ｐゴシック" charset="0"/>
                <a:cs typeface="Arial"/>
              </a:rPr>
              <a:t>Die Wissenschaftlerin Saras D. Sarasvathy stellte gemeinsam mit ihren Kolleginnen und Kollegen die Managementtheorie auf den Kopf</a:t>
            </a:r>
            <a:endParaRPr lang="de-DE" altLang="fr-FR" sz="2200" b="1" dirty="0">
              <a:solidFill>
                <a:srgbClr val="96CB00"/>
              </a:solidFill>
              <a:latin typeface="+mj-lt"/>
              <a:ea typeface="ＭＳ Ｐゴシック" charset="0"/>
              <a:cs typeface="Arial"/>
            </a:endParaRPr>
          </a:p>
        </p:txBody>
      </p:sp>
      <p:pic>
        <p:nvPicPr>
          <p:cNvPr id="4" name="Picture 2" descr="https://www.darden.virginia.edu/uploadedImages/Darden_Web/Content/Faculty_Research/Directory/saras%20sarasvathy%20e%20conference.jpg">
            <a:extLst>
              <a:ext uri="{FF2B5EF4-FFF2-40B4-BE49-F238E27FC236}">
                <a16:creationId xmlns:a16="http://schemas.microsoft.com/office/drawing/2014/main" id="{5A3BAC3C-4704-42AB-BE56-EC7F3218806E}"/>
              </a:ext>
            </a:extLst>
          </p:cNvPr>
          <p:cNvPicPr>
            <a:picLocks noChangeAspect="1" noChangeArrowheads="1"/>
          </p:cNvPicPr>
          <p:nvPr/>
        </p:nvPicPr>
        <p:blipFill>
          <a:blip r:embed="rId3"/>
          <a:srcRect l="53022" r="12236" b="4361"/>
          <a:stretch>
            <a:fillRect/>
          </a:stretch>
        </p:blipFill>
        <p:spPr bwMode="auto">
          <a:xfrm>
            <a:off x="0" y="0"/>
            <a:ext cx="4464651" cy="6896782"/>
          </a:xfrm>
          <a:prstGeom prst="rect">
            <a:avLst/>
          </a:prstGeom>
          <a:noFill/>
        </p:spPr>
      </p:pic>
      <p:sp>
        <p:nvSpPr>
          <p:cNvPr id="5" name="Rectangle 2">
            <a:extLst>
              <a:ext uri="{FF2B5EF4-FFF2-40B4-BE49-F238E27FC236}">
                <a16:creationId xmlns:a16="http://schemas.microsoft.com/office/drawing/2014/main" id="{50DE2E2F-13FC-44A1-B487-34ABE28A614E}"/>
              </a:ext>
            </a:extLst>
          </p:cNvPr>
          <p:cNvSpPr txBox="1">
            <a:spLocks noChangeArrowheads="1"/>
          </p:cNvSpPr>
          <p:nvPr/>
        </p:nvSpPr>
        <p:spPr bwMode="auto">
          <a:xfrm>
            <a:off x="4691049" y="1628800"/>
            <a:ext cx="6996125" cy="4390974"/>
          </a:xfrm>
          <a:prstGeom prst="rect">
            <a:avLst/>
          </a:prstGeom>
          <a:noFill/>
          <a:ln w="9525">
            <a:noFill/>
            <a:miter lim="800000"/>
            <a:headEnd/>
            <a:tailEnd/>
          </a:ln>
        </p:spPr>
        <p:txBody>
          <a:bodyPr anchor="ctr"/>
          <a:lstStyle/>
          <a:p>
            <a:pPr marL="357188" indent="-357188">
              <a:spcBef>
                <a:spcPts val="400"/>
              </a:spcBef>
              <a:buClr>
                <a:srgbClr val="FFC424"/>
              </a:buClr>
              <a:buSzPct val="100000"/>
              <a:buFont typeface="Century Gothic" panose="020B0502020202020204" pitchFamily="34" charset="0"/>
              <a:buChar char="●"/>
            </a:pPr>
            <a:r>
              <a:rPr lang="de-CH" sz="1600" dirty="0">
                <a:solidFill>
                  <a:srgbClr val="686868"/>
                </a:solidFill>
                <a:ea typeface="ＭＳ Ｐゴシック" panose="020B0600070205080204" pitchFamily="34" charset="-128"/>
              </a:rPr>
              <a:t>Eine klassische Managementidee lautet: Es braucht klare Ziele, um erfolgreich zu sein.</a:t>
            </a:r>
          </a:p>
          <a:p>
            <a:pPr marL="357188" indent="-357188">
              <a:spcBef>
                <a:spcPts val="400"/>
              </a:spcBef>
              <a:buClr>
                <a:srgbClr val="FFC424"/>
              </a:buClr>
              <a:buSzPct val="100000"/>
              <a:buFont typeface="Century Gothic" panose="020B0502020202020204" pitchFamily="34" charset="0"/>
              <a:buChar char="●"/>
            </a:pPr>
            <a:r>
              <a:rPr lang="de-CH" sz="1600" dirty="0">
                <a:solidFill>
                  <a:srgbClr val="686868"/>
                </a:solidFill>
                <a:ea typeface="ＭＳ Ｐゴシック" panose="020B0600070205080204" pitchFamily="34" charset="-128"/>
              </a:rPr>
              <a:t>Saras Sarasvathy legte erfahrenen EntrepreneurInnen und ManagerInnen eine Fallstudie eines Startups vor und liess sie «laut denken».</a:t>
            </a:r>
          </a:p>
          <a:p>
            <a:pPr marL="357188" indent="-357188">
              <a:spcBef>
                <a:spcPts val="400"/>
              </a:spcBef>
              <a:buClr>
                <a:srgbClr val="FFC424"/>
              </a:buClr>
              <a:buSzPct val="100000"/>
              <a:buFont typeface="Century Gothic" panose="020B0502020202020204" pitchFamily="34" charset="0"/>
              <a:buChar char="●"/>
            </a:pPr>
            <a:r>
              <a:rPr lang="de-CH" sz="1600" dirty="0">
                <a:solidFill>
                  <a:srgbClr val="686868"/>
                </a:solidFill>
                <a:ea typeface="ＭＳ Ｐゴシック" panose="020B0600070205080204" pitchFamily="34" charset="-128"/>
              </a:rPr>
              <a:t>Sie stellte fest, dass erfahrene EntrepreneurInnen und Managerinnen im Startup-Prozess grundsätzlich anders vorgehen.</a:t>
            </a:r>
          </a:p>
          <a:p>
            <a:pPr marL="357188" indent="-357188">
              <a:spcBef>
                <a:spcPts val="400"/>
              </a:spcBef>
              <a:buClr>
                <a:srgbClr val="FFC424"/>
              </a:buClr>
              <a:buSzPct val="100000"/>
              <a:buFont typeface="Century Gothic" panose="020B0502020202020204" pitchFamily="34" charset="0"/>
              <a:buChar char="●"/>
            </a:pPr>
            <a:r>
              <a:rPr lang="de-CH" sz="1600" dirty="0">
                <a:solidFill>
                  <a:srgbClr val="686868"/>
                </a:solidFill>
                <a:ea typeface="ＭＳ Ｐゴシック" panose="020B0600070205080204" pitchFamily="34" charset="-128"/>
              </a:rPr>
              <a:t>ManagerInnen bevorzugten eine kausale Vorgehensweise: Ausgehend von einem festgelegten Ziel überlegten sie, welche Mittel und Schritte notwendige waren, um diese Ziele zu erreichen.</a:t>
            </a:r>
          </a:p>
          <a:p>
            <a:pPr marL="357188" indent="-357188">
              <a:spcBef>
                <a:spcPts val="400"/>
              </a:spcBef>
              <a:buClr>
                <a:srgbClr val="FFC424"/>
              </a:buClr>
              <a:buSzPct val="100000"/>
              <a:buFont typeface="Century Gothic" panose="020B0502020202020204" pitchFamily="34" charset="0"/>
              <a:buChar char="●"/>
            </a:pPr>
            <a:r>
              <a:rPr lang="de-CH" sz="1600" dirty="0">
                <a:solidFill>
                  <a:srgbClr val="686868"/>
                </a:solidFill>
                <a:ea typeface="ＭＳ Ｐゴシック" panose="020B0600070205080204" pitchFamily="34" charset="-128"/>
              </a:rPr>
              <a:t>Erfahrene EntrepreneurInnen nutzten die ihnen zur Verfügung stehenden Ressourcen und Kompetenzen und kamen «erkundend ins Handeln». Ziele und Visionen veränderten sich im Prozess.</a:t>
            </a:r>
          </a:p>
          <a:p>
            <a:pPr marL="357188" indent="-357188">
              <a:spcBef>
                <a:spcPts val="400"/>
              </a:spcBef>
              <a:buClr>
                <a:srgbClr val="FFC424"/>
              </a:buClr>
              <a:buSzPct val="100000"/>
              <a:buFont typeface="Century Gothic" panose="020B0502020202020204" pitchFamily="34" charset="0"/>
              <a:buChar char="●"/>
            </a:pPr>
            <a:r>
              <a:rPr lang="de-CH" sz="1600" dirty="0">
                <a:solidFill>
                  <a:srgbClr val="686868"/>
                </a:solidFill>
                <a:ea typeface="ＭＳ Ｐゴシック" panose="020B0600070205080204" pitchFamily="34" charset="-128"/>
              </a:rPr>
              <a:t>Diesen ressourcenorientierten Ansatz für Entscheidungsprozesse nannte Sarasvathy «Effectuation».</a:t>
            </a:r>
          </a:p>
        </p:txBody>
      </p:sp>
      <p:sp>
        <p:nvSpPr>
          <p:cNvPr id="6" name="Rechteck 5">
            <a:extLst>
              <a:ext uri="{FF2B5EF4-FFF2-40B4-BE49-F238E27FC236}">
                <a16:creationId xmlns:a16="http://schemas.microsoft.com/office/drawing/2014/main" id="{796456FB-5E70-4273-B534-FBD5AABA3E9E}"/>
              </a:ext>
            </a:extLst>
          </p:cNvPr>
          <p:cNvSpPr/>
          <p:nvPr/>
        </p:nvSpPr>
        <p:spPr>
          <a:xfrm>
            <a:off x="4805771" y="6281384"/>
            <a:ext cx="6092825" cy="400110"/>
          </a:xfrm>
          <a:prstGeom prst="rect">
            <a:avLst/>
          </a:prstGeom>
        </p:spPr>
        <p:txBody>
          <a:bodyPr>
            <a:spAutoFit/>
          </a:bodyPr>
          <a:lstStyle/>
          <a:p>
            <a:r>
              <a:rPr lang="de-DE" sz="1000" b="1" dirty="0">
                <a:solidFill>
                  <a:srgbClr val="686868"/>
                </a:solidFill>
              </a:rPr>
              <a:t>Quelle: </a:t>
            </a:r>
            <a:r>
              <a:rPr lang="de-DE" sz="1000" dirty="0">
                <a:solidFill>
                  <a:srgbClr val="898F97"/>
                </a:solidFill>
              </a:rPr>
              <a:t>https://blog.frankfurt-school.de/effectuation-approach-makes-entrepreneurs-entrepreneurial/?lang=de</a:t>
            </a:r>
          </a:p>
        </p:txBody>
      </p:sp>
      <p:sp>
        <p:nvSpPr>
          <p:cNvPr id="7" name="Rechteck 6">
            <a:extLst>
              <a:ext uri="{FF2B5EF4-FFF2-40B4-BE49-F238E27FC236}">
                <a16:creationId xmlns:a16="http://schemas.microsoft.com/office/drawing/2014/main" id="{E1CBF2AA-7F11-4878-96FA-A919D60657CF}"/>
              </a:ext>
            </a:extLst>
          </p:cNvPr>
          <p:cNvSpPr/>
          <p:nvPr/>
        </p:nvSpPr>
        <p:spPr>
          <a:xfrm>
            <a:off x="240484" y="6019774"/>
            <a:ext cx="3888432" cy="461665"/>
          </a:xfrm>
          <a:prstGeom prst="rect">
            <a:avLst/>
          </a:prstGeom>
        </p:spPr>
        <p:txBody>
          <a:bodyPr wrap="square">
            <a:spAutoFit/>
          </a:bodyPr>
          <a:lstStyle/>
          <a:p>
            <a:r>
              <a:rPr lang="de-DE" sz="1200" b="1" dirty="0">
                <a:solidFill>
                  <a:schemeClr val="bg1"/>
                </a:solidFill>
              </a:rPr>
              <a:t>Quelle Bild: </a:t>
            </a:r>
            <a:r>
              <a:rPr lang="de-DE" sz="1200" dirty="0">
                <a:solidFill>
                  <a:schemeClr val="bg1"/>
                </a:solidFill>
              </a:rPr>
              <a:t>https://www.darden.virginia.edu/faculty-research/directory/saras-d-sarasvathy/</a:t>
            </a:r>
          </a:p>
        </p:txBody>
      </p:sp>
      <p:sp>
        <p:nvSpPr>
          <p:cNvPr id="8" name="Foliennummernplatzhalter 1">
            <a:extLst>
              <a:ext uri="{FF2B5EF4-FFF2-40B4-BE49-F238E27FC236}">
                <a16:creationId xmlns:a16="http://schemas.microsoft.com/office/drawing/2014/main" id="{8E2F823C-7496-410F-A688-CB4384D1DE40}"/>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3</a:t>
            </a:fld>
            <a:endParaRPr lang="ru-RU" dirty="0"/>
          </a:p>
        </p:txBody>
      </p:sp>
    </p:spTree>
    <p:extLst>
      <p:ext uri="{BB962C8B-B14F-4D97-AF65-F5344CB8AC3E}">
        <p14:creationId xmlns:p14="http://schemas.microsoft.com/office/powerpoint/2010/main" val="426882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33B0930F-5499-48D4-B2D0-EC780F32DF4E}"/>
              </a:ext>
            </a:extLst>
          </p:cNvPr>
          <p:cNvSpPr txBox="1">
            <a:spLocks/>
          </p:cNvSpPr>
          <p:nvPr/>
        </p:nvSpPr>
        <p:spPr>
          <a:xfrm>
            <a:off x="950627" y="1028380"/>
            <a:ext cx="4644516" cy="3600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DE" sz="2000" dirty="0">
                <a:solidFill>
                  <a:srgbClr val="96CB00"/>
                </a:solidFill>
                <a:latin typeface="+mn-lt"/>
                <a:ea typeface="ＭＳ Ｐゴシック" charset="0"/>
                <a:cs typeface="Arial"/>
              </a:rPr>
              <a:t>Causation</a:t>
            </a:r>
          </a:p>
        </p:txBody>
      </p:sp>
      <p:sp>
        <p:nvSpPr>
          <p:cNvPr id="4" name="Ellipse 3">
            <a:extLst>
              <a:ext uri="{FF2B5EF4-FFF2-40B4-BE49-F238E27FC236}">
                <a16:creationId xmlns:a16="http://schemas.microsoft.com/office/drawing/2014/main" id="{92742653-6620-49A9-9E3F-C52D1916259A}"/>
              </a:ext>
            </a:extLst>
          </p:cNvPr>
          <p:cNvSpPr/>
          <p:nvPr/>
        </p:nvSpPr>
        <p:spPr>
          <a:xfrm>
            <a:off x="4367174" y="3599241"/>
            <a:ext cx="1403996" cy="1331988"/>
          </a:xfrm>
          <a:prstGeom prst="ellipse">
            <a:avLst/>
          </a:prstGeom>
          <a:solidFill>
            <a:srgbClr val="8EB403"/>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5" name="Ellipse 4">
            <a:extLst>
              <a:ext uri="{FF2B5EF4-FFF2-40B4-BE49-F238E27FC236}">
                <a16:creationId xmlns:a16="http://schemas.microsoft.com/office/drawing/2014/main" id="{6CCF9130-6E7E-4502-A346-DDBBC976BD43}"/>
              </a:ext>
            </a:extLst>
          </p:cNvPr>
          <p:cNvSpPr/>
          <p:nvPr/>
        </p:nvSpPr>
        <p:spPr>
          <a:xfrm>
            <a:off x="6487658" y="3609180"/>
            <a:ext cx="1403996" cy="1331988"/>
          </a:xfrm>
          <a:prstGeom prst="ellipse">
            <a:avLst/>
          </a:prstGeom>
          <a:solidFill>
            <a:srgbClr val="8EB403"/>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6" name="Textfeld 5">
            <a:extLst>
              <a:ext uri="{FF2B5EF4-FFF2-40B4-BE49-F238E27FC236}">
                <a16:creationId xmlns:a16="http://schemas.microsoft.com/office/drawing/2014/main" id="{4B1BC6BF-FF14-4A11-8AD5-6067B7CB4E27}"/>
              </a:ext>
            </a:extLst>
          </p:cNvPr>
          <p:cNvSpPr txBox="1"/>
          <p:nvPr/>
        </p:nvSpPr>
        <p:spPr>
          <a:xfrm>
            <a:off x="1550639" y="2600908"/>
            <a:ext cx="756084" cy="360040"/>
          </a:xfrm>
          <a:prstGeom prst="rect">
            <a:avLst/>
          </a:prstGeom>
          <a:solidFill>
            <a:schemeClr val="bg1"/>
          </a:solidFill>
        </p:spPr>
        <p:txBody>
          <a:bodyPr wrap="none" lIns="0" tIns="0" rIns="0" bIns="0" rtlCol="0" anchor="ctr">
            <a:noAutofit/>
          </a:bodyPr>
          <a:lstStyle/>
          <a:p>
            <a:pPr algn="ctr">
              <a:lnSpc>
                <a:spcPct val="90000"/>
              </a:lnSpc>
              <a:spcAft>
                <a:spcPts val="1000"/>
              </a:spcAft>
            </a:pPr>
            <a:r>
              <a:rPr lang="de-DE" b="1" dirty="0">
                <a:solidFill>
                  <a:srgbClr val="686868"/>
                </a:solidFill>
              </a:rPr>
              <a:t>M1</a:t>
            </a:r>
          </a:p>
        </p:txBody>
      </p:sp>
      <p:sp>
        <p:nvSpPr>
          <p:cNvPr id="7" name="Textfeld 6">
            <a:extLst>
              <a:ext uri="{FF2B5EF4-FFF2-40B4-BE49-F238E27FC236}">
                <a16:creationId xmlns:a16="http://schemas.microsoft.com/office/drawing/2014/main" id="{A9A62080-4A09-48A4-B500-450FFC75DADE}"/>
              </a:ext>
            </a:extLst>
          </p:cNvPr>
          <p:cNvSpPr txBox="1"/>
          <p:nvPr/>
        </p:nvSpPr>
        <p:spPr>
          <a:xfrm>
            <a:off x="1550639" y="3347991"/>
            <a:ext cx="756084" cy="360040"/>
          </a:xfrm>
          <a:prstGeom prst="rect">
            <a:avLst/>
          </a:prstGeom>
          <a:solidFill>
            <a:schemeClr val="bg1"/>
          </a:solidFill>
        </p:spPr>
        <p:txBody>
          <a:bodyPr wrap="none" lIns="0" tIns="0" rIns="0" bIns="0" rtlCol="0" anchor="ctr">
            <a:noAutofit/>
          </a:bodyPr>
          <a:lstStyle/>
          <a:p>
            <a:pPr algn="ctr">
              <a:lnSpc>
                <a:spcPct val="90000"/>
              </a:lnSpc>
              <a:spcAft>
                <a:spcPts val="1000"/>
              </a:spcAft>
            </a:pPr>
            <a:r>
              <a:rPr lang="de-DE" b="1" dirty="0">
                <a:solidFill>
                  <a:srgbClr val="686868"/>
                </a:solidFill>
              </a:rPr>
              <a:t>M2</a:t>
            </a:r>
          </a:p>
        </p:txBody>
      </p:sp>
      <p:sp>
        <p:nvSpPr>
          <p:cNvPr id="8" name="Textfeld 7">
            <a:extLst>
              <a:ext uri="{FF2B5EF4-FFF2-40B4-BE49-F238E27FC236}">
                <a16:creationId xmlns:a16="http://schemas.microsoft.com/office/drawing/2014/main" id="{5AD77FE4-F87A-40B2-8EC4-A62CC00F24E4}"/>
              </a:ext>
            </a:extLst>
          </p:cNvPr>
          <p:cNvSpPr txBox="1"/>
          <p:nvPr/>
        </p:nvSpPr>
        <p:spPr>
          <a:xfrm>
            <a:off x="1550639" y="4095074"/>
            <a:ext cx="756084" cy="360040"/>
          </a:xfrm>
          <a:prstGeom prst="rect">
            <a:avLst/>
          </a:prstGeom>
          <a:solidFill>
            <a:schemeClr val="bg1"/>
          </a:solidFill>
        </p:spPr>
        <p:txBody>
          <a:bodyPr wrap="none" lIns="0" tIns="0" rIns="0" bIns="0" rtlCol="0" anchor="ctr">
            <a:noAutofit/>
          </a:bodyPr>
          <a:lstStyle/>
          <a:p>
            <a:pPr algn="ctr">
              <a:lnSpc>
                <a:spcPct val="90000"/>
              </a:lnSpc>
              <a:spcAft>
                <a:spcPts val="1000"/>
              </a:spcAft>
            </a:pPr>
            <a:r>
              <a:rPr lang="de-DE" b="1" dirty="0">
                <a:solidFill>
                  <a:srgbClr val="686868"/>
                </a:solidFill>
              </a:rPr>
              <a:t>M3</a:t>
            </a:r>
          </a:p>
        </p:txBody>
      </p:sp>
      <p:sp>
        <p:nvSpPr>
          <p:cNvPr id="9" name="Textfeld 8">
            <a:extLst>
              <a:ext uri="{FF2B5EF4-FFF2-40B4-BE49-F238E27FC236}">
                <a16:creationId xmlns:a16="http://schemas.microsoft.com/office/drawing/2014/main" id="{558B99CF-FF82-432C-9E40-E2505E041A80}"/>
              </a:ext>
            </a:extLst>
          </p:cNvPr>
          <p:cNvSpPr txBox="1"/>
          <p:nvPr/>
        </p:nvSpPr>
        <p:spPr>
          <a:xfrm>
            <a:off x="1550639" y="4842157"/>
            <a:ext cx="756084" cy="360040"/>
          </a:xfrm>
          <a:prstGeom prst="rect">
            <a:avLst/>
          </a:prstGeom>
          <a:solidFill>
            <a:schemeClr val="bg1"/>
          </a:solidFill>
        </p:spPr>
        <p:txBody>
          <a:bodyPr wrap="none" lIns="0" tIns="0" rIns="0" bIns="0" rtlCol="0" anchor="ctr">
            <a:noAutofit/>
          </a:bodyPr>
          <a:lstStyle/>
          <a:p>
            <a:pPr algn="ctr">
              <a:lnSpc>
                <a:spcPct val="90000"/>
              </a:lnSpc>
              <a:spcAft>
                <a:spcPts val="1000"/>
              </a:spcAft>
            </a:pPr>
            <a:r>
              <a:rPr lang="de-DE" b="1" dirty="0">
                <a:solidFill>
                  <a:srgbClr val="686868"/>
                </a:solidFill>
              </a:rPr>
              <a:t>M4</a:t>
            </a:r>
          </a:p>
        </p:txBody>
      </p:sp>
      <p:sp>
        <p:nvSpPr>
          <p:cNvPr id="10" name="Textfeld 9">
            <a:extLst>
              <a:ext uri="{FF2B5EF4-FFF2-40B4-BE49-F238E27FC236}">
                <a16:creationId xmlns:a16="http://schemas.microsoft.com/office/drawing/2014/main" id="{BE6BD499-D371-4C96-9609-007D67E9CD8A}"/>
              </a:ext>
            </a:extLst>
          </p:cNvPr>
          <p:cNvSpPr txBox="1"/>
          <p:nvPr/>
        </p:nvSpPr>
        <p:spPr>
          <a:xfrm>
            <a:off x="1550639" y="5589240"/>
            <a:ext cx="756084" cy="360040"/>
          </a:xfrm>
          <a:prstGeom prst="rect">
            <a:avLst/>
          </a:prstGeom>
          <a:solidFill>
            <a:schemeClr val="bg1"/>
          </a:solidFill>
        </p:spPr>
        <p:txBody>
          <a:bodyPr wrap="none" lIns="0" tIns="0" rIns="0" bIns="0" rtlCol="0" anchor="ctr">
            <a:noAutofit/>
          </a:bodyPr>
          <a:lstStyle/>
          <a:p>
            <a:pPr algn="ctr">
              <a:lnSpc>
                <a:spcPct val="90000"/>
              </a:lnSpc>
              <a:spcAft>
                <a:spcPts val="1000"/>
              </a:spcAft>
            </a:pPr>
            <a:r>
              <a:rPr lang="de-DE" b="1" dirty="0">
                <a:solidFill>
                  <a:srgbClr val="686868"/>
                </a:solidFill>
              </a:rPr>
              <a:t>M5</a:t>
            </a:r>
          </a:p>
        </p:txBody>
      </p:sp>
      <p:cxnSp>
        <p:nvCxnSpPr>
          <p:cNvPr id="11" name="Gerade Verbindung mit Pfeil 10">
            <a:extLst>
              <a:ext uri="{FF2B5EF4-FFF2-40B4-BE49-F238E27FC236}">
                <a16:creationId xmlns:a16="http://schemas.microsoft.com/office/drawing/2014/main" id="{2032E2A0-E608-47FC-971E-E6886ADF162B}"/>
              </a:ext>
            </a:extLst>
          </p:cNvPr>
          <p:cNvCxnSpPr>
            <a:stCxn id="6" idx="3"/>
          </p:cNvCxnSpPr>
          <p:nvPr/>
        </p:nvCxnSpPr>
        <p:spPr>
          <a:xfrm>
            <a:off x="2306723" y="2780928"/>
            <a:ext cx="1880271" cy="1116124"/>
          </a:xfrm>
          <a:prstGeom prst="straightConnector1">
            <a:avLst/>
          </a:prstGeom>
          <a:ln w="28575">
            <a:solidFill>
              <a:srgbClr val="686868"/>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8B02C87D-6CF5-4B3D-A0E7-82AB832BBCA6}"/>
              </a:ext>
            </a:extLst>
          </p:cNvPr>
          <p:cNvCxnSpPr/>
          <p:nvPr/>
        </p:nvCxnSpPr>
        <p:spPr>
          <a:xfrm>
            <a:off x="2306402" y="3528628"/>
            <a:ext cx="1808584" cy="548444"/>
          </a:xfrm>
          <a:prstGeom prst="straightConnector1">
            <a:avLst/>
          </a:prstGeom>
          <a:ln w="28575">
            <a:solidFill>
              <a:srgbClr val="686868"/>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6FF3DB6E-1F8E-48C7-ADBB-8C9686E10AB0}"/>
              </a:ext>
            </a:extLst>
          </p:cNvPr>
          <p:cNvCxnSpPr>
            <a:stCxn id="8" idx="3"/>
          </p:cNvCxnSpPr>
          <p:nvPr/>
        </p:nvCxnSpPr>
        <p:spPr>
          <a:xfrm>
            <a:off x="2306723" y="4275094"/>
            <a:ext cx="1736255" cy="8063"/>
          </a:xfrm>
          <a:prstGeom prst="straightConnector1">
            <a:avLst/>
          </a:prstGeom>
          <a:ln w="28575">
            <a:solidFill>
              <a:srgbClr val="686868"/>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1E37D1D-73BE-4BA2-8380-7A072595F8BB}"/>
              </a:ext>
            </a:extLst>
          </p:cNvPr>
          <p:cNvCxnSpPr>
            <a:stCxn id="9" idx="3"/>
          </p:cNvCxnSpPr>
          <p:nvPr/>
        </p:nvCxnSpPr>
        <p:spPr>
          <a:xfrm flipV="1">
            <a:off x="2306723" y="4535185"/>
            <a:ext cx="1772259" cy="486992"/>
          </a:xfrm>
          <a:prstGeom prst="straightConnector1">
            <a:avLst/>
          </a:prstGeom>
          <a:ln w="28575">
            <a:solidFill>
              <a:srgbClr val="686868"/>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DA67CB73-A8E5-4BA9-AA9A-743AD6558DEC}"/>
              </a:ext>
            </a:extLst>
          </p:cNvPr>
          <p:cNvCxnSpPr>
            <a:stCxn id="10" idx="3"/>
          </p:cNvCxnSpPr>
          <p:nvPr/>
        </p:nvCxnSpPr>
        <p:spPr>
          <a:xfrm flipV="1">
            <a:off x="2306723" y="4787214"/>
            <a:ext cx="1808263" cy="982046"/>
          </a:xfrm>
          <a:prstGeom prst="straightConnector1">
            <a:avLst/>
          </a:prstGeom>
          <a:ln w="28575">
            <a:solidFill>
              <a:srgbClr val="686868"/>
            </a:solidFill>
            <a:tailEnd type="arrow"/>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FC7A5A93-FA6E-44F4-B555-1A87401CAEEE}"/>
              </a:ext>
            </a:extLst>
          </p:cNvPr>
          <p:cNvSpPr/>
          <p:nvPr/>
        </p:nvSpPr>
        <p:spPr>
          <a:xfrm>
            <a:off x="4540521" y="3848910"/>
            <a:ext cx="1112805" cy="840230"/>
          </a:xfrm>
          <a:prstGeom prst="rect">
            <a:avLst/>
          </a:prstGeom>
        </p:spPr>
        <p:txBody>
          <a:bodyPr wrap="none">
            <a:spAutoFit/>
          </a:bodyPr>
          <a:lstStyle/>
          <a:p>
            <a:pPr algn="ctr">
              <a:lnSpc>
                <a:spcPct val="90000"/>
              </a:lnSpc>
              <a:spcAft>
                <a:spcPts val="1000"/>
              </a:spcAft>
              <a:buClr>
                <a:srgbClr val="5F5F5F"/>
              </a:buClr>
            </a:pPr>
            <a:r>
              <a:rPr lang="de-DE" b="1" kern="0" dirty="0">
                <a:solidFill>
                  <a:schemeClr val="bg1"/>
                </a:solidFill>
              </a:rPr>
              <a:t>Fest-</a:t>
            </a:r>
            <a:br>
              <a:rPr lang="de-DE" b="1" kern="0" dirty="0">
                <a:solidFill>
                  <a:schemeClr val="bg1"/>
                </a:solidFill>
              </a:rPr>
            </a:br>
            <a:r>
              <a:rPr lang="de-DE" b="1" kern="0" dirty="0">
                <a:solidFill>
                  <a:schemeClr val="bg1"/>
                </a:solidFill>
              </a:rPr>
              <a:t>gelegtes</a:t>
            </a:r>
            <a:br>
              <a:rPr lang="de-DE" b="1" kern="0" dirty="0">
                <a:solidFill>
                  <a:schemeClr val="bg1"/>
                </a:solidFill>
              </a:rPr>
            </a:br>
            <a:r>
              <a:rPr lang="de-DE" b="1" kern="0" dirty="0">
                <a:solidFill>
                  <a:schemeClr val="bg1"/>
                </a:solidFill>
              </a:rPr>
              <a:t>Ziel</a:t>
            </a:r>
          </a:p>
        </p:txBody>
      </p:sp>
      <p:sp>
        <p:nvSpPr>
          <p:cNvPr id="17" name="Rechteck 16">
            <a:extLst>
              <a:ext uri="{FF2B5EF4-FFF2-40B4-BE49-F238E27FC236}">
                <a16:creationId xmlns:a16="http://schemas.microsoft.com/office/drawing/2014/main" id="{36620C95-1992-46F2-AE4E-3D5BAF4C1927}"/>
              </a:ext>
            </a:extLst>
          </p:cNvPr>
          <p:cNvSpPr/>
          <p:nvPr/>
        </p:nvSpPr>
        <p:spPr>
          <a:xfrm>
            <a:off x="6841351" y="3753036"/>
            <a:ext cx="586003" cy="313932"/>
          </a:xfrm>
          <a:prstGeom prst="rect">
            <a:avLst/>
          </a:prstGeom>
        </p:spPr>
        <p:txBody>
          <a:bodyPr wrap="square">
            <a:spAutoFit/>
          </a:bodyPr>
          <a:lstStyle/>
          <a:p>
            <a:pPr algn="ctr">
              <a:lnSpc>
                <a:spcPct val="90000"/>
              </a:lnSpc>
              <a:spcAft>
                <a:spcPts val="1000"/>
              </a:spcAft>
              <a:buClr>
                <a:srgbClr val="5F5F5F"/>
              </a:buClr>
            </a:pPr>
            <a:r>
              <a:rPr lang="de-DE" sz="1600" b="1" kern="0" dirty="0">
                <a:solidFill>
                  <a:schemeClr val="bg1"/>
                </a:solidFill>
              </a:rPr>
              <a:t>M1</a:t>
            </a:r>
          </a:p>
        </p:txBody>
      </p:sp>
      <p:sp>
        <p:nvSpPr>
          <p:cNvPr id="18" name="Titel 1">
            <a:extLst>
              <a:ext uri="{FF2B5EF4-FFF2-40B4-BE49-F238E27FC236}">
                <a16:creationId xmlns:a16="http://schemas.microsoft.com/office/drawing/2014/main" id="{E11597F1-F823-4CD5-82DE-C7D7D6089179}"/>
              </a:ext>
            </a:extLst>
          </p:cNvPr>
          <p:cNvSpPr txBox="1">
            <a:spLocks/>
          </p:cNvSpPr>
          <p:nvPr/>
        </p:nvSpPr>
        <p:spPr bwMode="gray">
          <a:xfrm>
            <a:off x="6260615" y="963009"/>
            <a:ext cx="5040560" cy="466521"/>
          </a:xfrm>
          <a:prstGeom prst="rect">
            <a:avLst/>
          </a:prstGeom>
        </p:spPr>
        <p:txBody>
          <a:bodyPr vert="horz" lIns="0" tIns="0" rIns="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000" b="1" dirty="0">
                <a:solidFill>
                  <a:srgbClr val="96CB00"/>
                </a:solidFill>
                <a:ea typeface="ＭＳ Ｐゴシック" charset="0"/>
                <a:cs typeface="Arial"/>
              </a:rPr>
              <a:t>Effectuation-Ansatz</a:t>
            </a:r>
          </a:p>
        </p:txBody>
      </p:sp>
      <p:cxnSp>
        <p:nvCxnSpPr>
          <p:cNvPr id="19" name="Gerade Verbindung mit Pfeil 18">
            <a:extLst>
              <a:ext uri="{FF2B5EF4-FFF2-40B4-BE49-F238E27FC236}">
                <a16:creationId xmlns:a16="http://schemas.microsoft.com/office/drawing/2014/main" id="{E37FF09F-C6AE-41DF-AFCF-AC42E2439BD0}"/>
              </a:ext>
            </a:extLst>
          </p:cNvPr>
          <p:cNvCxnSpPr/>
          <p:nvPr/>
        </p:nvCxnSpPr>
        <p:spPr>
          <a:xfrm flipH="1">
            <a:off x="8075426" y="2780928"/>
            <a:ext cx="1872208" cy="1116124"/>
          </a:xfrm>
          <a:prstGeom prst="straightConnector1">
            <a:avLst/>
          </a:prstGeom>
          <a:ln w="28575">
            <a:solidFill>
              <a:srgbClr val="6868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B414BA00-1137-49D7-81DF-1F6048B1E093}"/>
              </a:ext>
            </a:extLst>
          </p:cNvPr>
          <p:cNvCxnSpPr/>
          <p:nvPr/>
        </p:nvCxnSpPr>
        <p:spPr>
          <a:xfrm flipH="1">
            <a:off x="8067042" y="3528628"/>
            <a:ext cx="1808584" cy="548444"/>
          </a:xfrm>
          <a:prstGeom prst="straightConnector1">
            <a:avLst/>
          </a:prstGeom>
          <a:ln w="28575">
            <a:solidFill>
              <a:srgbClr val="6868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46043E91-4C2F-42FE-9AC7-DEE6279A30EC}"/>
              </a:ext>
            </a:extLst>
          </p:cNvPr>
          <p:cNvCxnSpPr/>
          <p:nvPr/>
        </p:nvCxnSpPr>
        <p:spPr>
          <a:xfrm flipH="1">
            <a:off x="8063052" y="4275094"/>
            <a:ext cx="1740566" cy="8063"/>
          </a:xfrm>
          <a:prstGeom prst="straightConnector1">
            <a:avLst/>
          </a:prstGeom>
          <a:ln w="28575">
            <a:solidFill>
              <a:srgbClr val="6868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8C804BE8-004D-473C-9B09-39F9D3DBEE86}"/>
              </a:ext>
            </a:extLst>
          </p:cNvPr>
          <p:cNvCxnSpPr/>
          <p:nvPr/>
        </p:nvCxnSpPr>
        <p:spPr>
          <a:xfrm flipH="1" flipV="1">
            <a:off x="8075426" y="4535185"/>
            <a:ext cx="1764196" cy="486992"/>
          </a:xfrm>
          <a:prstGeom prst="straightConnector1">
            <a:avLst/>
          </a:prstGeom>
          <a:ln w="28575">
            <a:solidFill>
              <a:srgbClr val="6868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E794C34F-414D-49DE-AA52-91CDD8D9A596}"/>
              </a:ext>
            </a:extLst>
          </p:cNvPr>
          <p:cNvCxnSpPr/>
          <p:nvPr/>
        </p:nvCxnSpPr>
        <p:spPr>
          <a:xfrm flipH="1" flipV="1">
            <a:off x="8075426" y="4787213"/>
            <a:ext cx="1800200" cy="982047"/>
          </a:xfrm>
          <a:prstGeom prst="straightConnector1">
            <a:avLst/>
          </a:prstGeom>
          <a:ln w="28575">
            <a:solidFill>
              <a:srgbClr val="6868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B45CE2AF-27AD-49F1-9439-A0F0CD8E7C4E}"/>
              </a:ext>
            </a:extLst>
          </p:cNvPr>
          <p:cNvSpPr/>
          <p:nvPr/>
        </p:nvSpPr>
        <p:spPr>
          <a:xfrm>
            <a:off x="6563258" y="4077072"/>
            <a:ext cx="586003" cy="313932"/>
          </a:xfrm>
          <a:prstGeom prst="rect">
            <a:avLst/>
          </a:prstGeom>
        </p:spPr>
        <p:txBody>
          <a:bodyPr wrap="square">
            <a:spAutoFit/>
          </a:bodyPr>
          <a:lstStyle/>
          <a:p>
            <a:pPr algn="ctr">
              <a:lnSpc>
                <a:spcPct val="90000"/>
              </a:lnSpc>
              <a:spcAft>
                <a:spcPts val="1000"/>
              </a:spcAft>
              <a:buClr>
                <a:srgbClr val="5F5F5F"/>
              </a:buClr>
            </a:pPr>
            <a:r>
              <a:rPr lang="de-DE" sz="1600" b="1" kern="0" dirty="0">
                <a:solidFill>
                  <a:schemeClr val="bg1"/>
                </a:solidFill>
              </a:rPr>
              <a:t>M2</a:t>
            </a:r>
          </a:p>
        </p:txBody>
      </p:sp>
      <p:sp>
        <p:nvSpPr>
          <p:cNvPr id="25" name="Rechteck 24">
            <a:extLst>
              <a:ext uri="{FF2B5EF4-FFF2-40B4-BE49-F238E27FC236}">
                <a16:creationId xmlns:a16="http://schemas.microsoft.com/office/drawing/2014/main" id="{02C3E3ED-BD67-4C4A-BD46-475454E12739}"/>
              </a:ext>
            </a:extLst>
          </p:cNvPr>
          <p:cNvSpPr/>
          <p:nvPr/>
        </p:nvSpPr>
        <p:spPr>
          <a:xfrm>
            <a:off x="7237395" y="4005064"/>
            <a:ext cx="586003" cy="313932"/>
          </a:xfrm>
          <a:prstGeom prst="rect">
            <a:avLst/>
          </a:prstGeom>
        </p:spPr>
        <p:txBody>
          <a:bodyPr wrap="square">
            <a:spAutoFit/>
          </a:bodyPr>
          <a:lstStyle/>
          <a:p>
            <a:pPr algn="ctr">
              <a:lnSpc>
                <a:spcPct val="90000"/>
              </a:lnSpc>
              <a:spcAft>
                <a:spcPts val="1000"/>
              </a:spcAft>
              <a:buClr>
                <a:srgbClr val="5F5F5F"/>
              </a:buClr>
            </a:pPr>
            <a:r>
              <a:rPr lang="de-DE" sz="1600" b="1" kern="0" dirty="0">
                <a:solidFill>
                  <a:schemeClr val="bg1"/>
                </a:solidFill>
              </a:rPr>
              <a:t>M3</a:t>
            </a:r>
          </a:p>
        </p:txBody>
      </p:sp>
      <p:sp>
        <p:nvSpPr>
          <p:cNvPr id="26" name="Rechteck 25">
            <a:extLst>
              <a:ext uri="{FF2B5EF4-FFF2-40B4-BE49-F238E27FC236}">
                <a16:creationId xmlns:a16="http://schemas.microsoft.com/office/drawing/2014/main" id="{04B06F89-D2F2-4F26-AC9A-773DA93C8B75}"/>
              </a:ext>
            </a:extLst>
          </p:cNvPr>
          <p:cNvSpPr/>
          <p:nvPr/>
        </p:nvSpPr>
        <p:spPr>
          <a:xfrm>
            <a:off x="6635266" y="4447216"/>
            <a:ext cx="586003" cy="313932"/>
          </a:xfrm>
          <a:prstGeom prst="rect">
            <a:avLst/>
          </a:prstGeom>
        </p:spPr>
        <p:txBody>
          <a:bodyPr wrap="square">
            <a:spAutoFit/>
          </a:bodyPr>
          <a:lstStyle/>
          <a:p>
            <a:pPr algn="ctr">
              <a:lnSpc>
                <a:spcPct val="90000"/>
              </a:lnSpc>
              <a:spcAft>
                <a:spcPts val="1000"/>
              </a:spcAft>
              <a:buClr>
                <a:srgbClr val="5F5F5F"/>
              </a:buClr>
            </a:pPr>
            <a:r>
              <a:rPr lang="de-DE" sz="1600" b="1" kern="0" dirty="0">
                <a:solidFill>
                  <a:schemeClr val="bg1"/>
                </a:solidFill>
              </a:rPr>
              <a:t>M4</a:t>
            </a:r>
          </a:p>
        </p:txBody>
      </p:sp>
      <p:sp>
        <p:nvSpPr>
          <p:cNvPr id="27" name="Rechteck 26">
            <a:extLst>
              <a:ext uri="{FF2B5EF4-FFF2-40B4-BE49-F238E27FC236}">
                <a16:creationId xmlns:a16="http://schemas.microsoft.com/office/drawing/2014/main" id="{00803862-6119-4AAF-88D0-B15CC59157C0}"/>
              </a:ext>
            </a:extLst>
          </p:cNvPr>
          <p:cNvSpPr/>
          <p:nvPr/>
        </p:nvSpPr>
        <p:spPr>
          <a:xfrm>
            <a:off x="7165387" y="4365104"/>
            <a:ext cx="586003" cy="313932"/>
          </a:xfrm>
          <a:prstGeom prst="rect">
            <a:avLst/>
          </a:prstGeom>
        </p:spPr>
        <p:txBody>
          <a:bodyPr wrap="square">
            <a:spAutoFit/>
          </a:bodyPr>
          <a:lstStyle/>
          <a:p>
            <a:pPr algn="ctr">
              <a:lnSpc>
                <a:spcPct val="90000"/>
              </a:lnSpc>
              <a:spcAft>
                <a:spcPts val="1000"/>
              </a:spcAft>
              <a:buClr>
                <a:srgbClr val="5F5F5F"/>
              </a:buClr>
            </a:pPr>
            <a:r>
              <a:rPr lang="de-DE" sz="1600" b="1" kern="0" dirty="0">
                <a:solidFill>
                  <a:schemeClr val="bg1"/>
                </a:solidFill>
              </a:rPr>
              <a:t>M5</a:t>
            </a:r>
          </a:p>
        </p:txBody>
      </p:sp>
      <p:sp>
        <p:nvSpPr>
          <p:cNvPr id="28" name="Rechteck 27">
            <a:extLst>
              <a:ext uri="{FF2B5EF4-FFF2-40B4-BE49-F238E27FC236}">
                <a16:creationId xmlns:a16="http://schemas.microsoft.com/office/drawing/2014/main" id="{CDBFB8E6-9511-4D23-9AA0-6DB32771598B}"/>
              </a:ext>
            </a:extLst>
          </p:cNvPr>
          <p:cNvSpPr/>
          <p:nvPr/>
        </p:nvSpPr>
        <p:spPr>
          <a:xfrm>
            <a:off x="3148735" y="5358349"/>
            <a:ext cx="1500732" cy="590931"/>
          </a:xfrm>
          <a:prstGeom prst="rect">
            <a:avLst/>
          </a:prstGeom>
        </p:spPr>
        <p:txBody>
          <a:bodyPr wrap="none">
            <a:spAutoFit/>
          </a:bodyPr>
          <a:lstStyle/>
          <a:p>
            <a:pPr algn="ctr">
              <a:lnSpc>
                <a:spcPct val="90000"/>
              </a:lnSpc>
              <a:spcAft>
                <a:spcPts val="1000"/>
              </a:spcAft>
              <a:buClr>
                <a:srgbClr val="5F5F5F"/>
              </a:buClr>
            </a:pPr>
            <a:r>
              <a:rPr lang="de-DE" b="1" kern="0" dirty="0">
                <a:solidFill>
                  <a:srgbClr val="686868"/>
                </a:solidFill>
              </a:rPr>
              <a:t>Abgeleitete</a:t>
            </a:r>
            <a:br>
              <a:rPr lang="de-DE" b="1" kern="0" dirty="0">
                <a:solidFill>
                  <a:srgbClr val="686868"/>
                </a:solidFill>
              </a:rPr>
            </a:br>
            <a:r>
              <a:rPr lang="de-DE" b="1" kern="0" dirty="0">
                <a:solidFill>
                  <a:srgbClr val="686868"/>
                </a:solidFill>
              </a:rPr>
              <a:t>Mittel</a:t>
            </a:r>
          </a:p>
        </p:txBody>
      </p:sp>
      <p:sp>
        <p:nvSpPr>
          <p:cNvPr id="29" name="Rechteck 28">
            <a:extLst>
              <a:ext uri="{FF2B5EF4-FFF2-40B4-BE49-F238E27FC236}">
                <a16:creationId xmlns:a16="http://schemas.microsoft.com/office/drawing/2014/main" id="{4C519394-AAA0-420E-BFF2-A64FF1AA7A42}"/>
              </a:ext>
            </a:extLst>
          </p:cNvPr>
          <p:cNvSpPr/>
          <p:nvPr/>
        </p:nvSpPr>
        <p:spPr>
          <a:xfrm>
            <a:off x="6375329" y="5348657"/>
            <a:ext cx="1772105" cy="590931"/>
          </a:xfrm>
          <a:prstGeom prst="rect">
            <a:avLst/>
          </a:prstGeom>
        </p:spPr>
        <p:txBody>
          <a:bodyPr wrap="square">
            <a:spAutoFit/>
          </a:bodyPr>
          <a:lstStyle/>
          <a:p>
            <a:pPr algn="ctr">
              <a:lnSpc>
                <a:spcPct val="90000"/>
              </a:lnSpc>
              <a:spcAft>
                <a:spcPts val="1000"/>
              </a:spcAft>
              <a:buClr>
                <a:srgbClr val="5F5F5F"/>
              </a:buClr>
            </a:pPr>
            <a:r>
              <a:rPr lang="de-DE" b="1" kern="0" dirty="0">
                <a:solidFill>
                  <a:srgbClr val="686868"/>
                </a:solidFill>
              </a:rPr>
              <a:t>Vorhandene Mittel</a:t>
            </a:r>
          </a:p>
        </p:txBody>
      </p:sp>
      <p:sp>
        <p:nvSpPr>
          <p:cNvPr id="30" name="Rechteck 29">
            <a:extLst>
              <a:ext uri="{FF2B5EF4-FFF2-40B4-BE49-F238E27FC236}">
                <a16:creationId xmlns:a16="http://schemas.microsoft.com/office/drawing/2014/main" id="{32DAD5E6-273C-4D50-8B33-D6EB29BAF7A4}"/>
              </a:ext>
            </a:extLst>
          </p:cNvPr>
          <p:cNvSpPr/>
          <p:nvPr/>
        </p:nvSpPr>
        <p:spPr>
          <a:xfrm>
            <a:off x="9659602" y="2384884"/>
            <a:ext cx="1772105" cy="590931"/>
          </a:xfrm>
          <a:prstGeom prst="rect">
            <a:avLst/>
          </a:prstGeom>
        </p:spPr>
        <p:txBody>
          <a:bodyPr wrap="square">
            <a:spAutoFit/>
          </a:bodyPr>
          <a:lstStyle/>
          <a:p>
            <a:pPr algn="ctr">
              <a:lnSpc>
                <a:spcPct val="90000"/>
              </a:lnSpc>
              <a:spcAft>
                <a:spcPts val="1000"/>
              </a:spcAft>
              <a:buClr>
                <a:srgbClr val="5F5F5F"/>
              </a:buClr>
            </a:pPr>
            <a:r>
              <a:rPr lang="de-DE" b="1" kern="0" dirty="0">
                <a:solidFill>
                  <a:srgbClr val="686868"/>
                </a:solidFill>
              </a:rPr>
              <a:t>Mögliche</a:t>
            </a:r>
            <a:br>
              <a:rPr lang="de-DE" b="1" kern="0" dirty="0">
                <a:solidFill>
                  <a:srgbClr val="686868"/>
                </a:solidFill>
              </a:rPr>
            </a:br>
            <a:r>
              <a:rPr lang="de-DE" b="1" kern="0" dirty="0">
                <a:solidFill>
                  <a:srgbClr val="686868"/>
                </a:solidFill>
              </a:rPr>
              <a:t>Ziele</a:t>
            </a:r>
          </a:p>
        </p:txBody>
      </p:sp>
      <p:sp>
        <p:nvSpPr>
          <p:cNvPr id="31" name="Rectangle 2">
            <a:extLst>
              <a:ext uri="{FF2B5EF4-FFF2-40B4-BE49-F238E27FC236}">
                <a16:creationId xmlns:a16="http://schemas.microsoft.com/office/drawing/2014/main" id="{96483B54-CE25-43A2-BC79-72872B61170F}"/>
              </a:ext>
            </a:extLst>
          </p:cNvPr>
          <p:cNvSpPr txBox="1">
            <a:spLocks noChangeArrowheads="1"/>
          </p:cNvSpPr>
          <p:nvPr/>
        </p:nvSpPr>
        <p:spPr bwMode="auto">
          <a:xfrm>
            <a:off x="936802" y="97647"/>
            <a:ext cx="9406555" cy="657225"/>
          </a:xfrm>
          <a:prstGeom prst="rect">
            <a:avLst/>
          </a:prstGeom>
          <a:noFill/>
          <a:ln w="9525">
            <a:noFill/>
            <a:miter lim="800000"/>
            <a:headEnd/>
            <a:tailEnd/>
          </a:ln>
        </p:spPr>
        <p:txBody>
          <a:bodyPr anchor="ctr"/>
          <a:lstStyle/>
          <a:p>
            <a:pPr>
              <a:defRPr/>
            </a:pPr>
            <a:r>
              <a:rPr lang="de-CH" altLang="fr-FR" sz="2400" b="1" dirty="0">
                <a:solidFill>
                  <a:srgbClr val="96CB00"/>
                </a:solidFill>
                <a:latin typeface="+mj-lt"/>
                <a:ea typeface="ＭＳ Ｐゴシック" charset="0"/>
                <a:cs typeface="Arial"/>
              </a:rPr>
              <a:t>«</a:t>
            </a:r>
            <a:r>
              <a:rPr lang="de-DE" altLang="fr-FR" sz="2400" b="1" dirty="0">
                <a:solidFill>
                  <a:srgbClr val="96CB00"/>
                </a:solidFill>
                <a:latin typeface="+mj-lt"/>
                <a:ea typeface="ＭＳ Ｐゴシック" charset="0"/>
                <a:cs typeface="Arial"/>
              </a:rPr>
              <a:t>Causation» versus «Effectuation»</a:t>
            </a:r>
          </a:p>
        </p:txBody>
      </p:sp>
      <p:sp>
        <p:nvSpPr>
          <p:cNvPr id="32" name="Rechteck 31">
            <a:extLst>
              <a:ext uri="{FF2B5EF4-FFF2-40B4-BE49-F238E27FC236}">
                <a16:creationId xmlns:a16="http://schemas.microsoft.com/office/drawing/2014/main" id="{09E97EFD-AE72-422E-8433-64E5F220A649}"/>
              </a:ext>
            </a:extLst>
          </p:cNvPr>
          <p:cNvSpPr/>
          <p:nvPr/>
        </p:nvSpPr>
        <p:spPr>
          <a:xfrm>
            <a:off x="936802" y="6257661"/>
            <a:ext cx="9652824" cy="430887"/>
          </a:xfrm>
          <a:prstGeom prst="rect">
            <a:avLst/>
          </a:prstGeom>
        </p:spPr>
        <p:txBody>
          <a:bodyPr wrap="square">
            <a:spAutoFit/>
          </a:bodyPr>
          <a:lstStyle/>
          <a:p>
            <a:r>
              <a:rPr lang="en-US" sz="1000" b="1" dirty="0" err="1">
                <a:solidFill>
                  <a:srgbClr val="686868"/>
                </a:solidFill>
              </a:rPr>
              <a:t>Quelle</a:t>
            </a:r>
            <a:r>
              <a:rPr lang="en-US" sz="1000" b="1" dirty="0">
                <a:solidFill>
                  <a:srgbClr val="686868"/>
                </a:solidFill>
              </a:rPr>
              <a:t>: </a:t>
            </a:r>
            <a:r>
              <a:rPr lang="en-US" sz="1000" dirty="0">
                <a:solidFill>
                  <a:srgbClr val="898F97"/>
                </a:solidFill>
              </a:rPr>
              <a:t>Society for Effectual Action, </a:t>
            </a:r>
            <a:r>
              <a:rPr lang="en-US" sz="1000" dirty="0" err="1">
                <a:solidFill>
                  <a:srgbClr val="898F97"/>
                </a:solidFill>
              </a:rPr>
              <a:t>zitiert</a:t>
            </a:r>
            <a:r>
              <a:rPr lang="en-US" sz="1000" dirty="0">
                <a:solidFill>
                  <a:srgbClr val="898F97"/>
                </a:solidFill>
              </a:rPr>
              <a:t> </a:t>
            </a:r>
            <a:r>
              <a:rPr lang="en-US" sz="1000" dirty="0" err="1">
                <a:solidFill>
                  <a:srgbClr val="898F97"/>
                </a:solidFill>
              </a:rPr>
              <a:t>bei</a:t>
            </a:r>
            <a:r>
              <a:rPr lang="en-US" sz="1000" dirty="0">
                <a:solidFill>
                  <a:srgbClr val="898F97"/>
                </a:solidFill>
              </a:rPr>
              <a:t>: </a:t>
            </a:r>
            <a:r>
              <a:rPr lang="de-DE" sz="1000" dirty="0">
                <a:solidFill>
                  <a:srgbClr val="898F97"/>
                </a:solidFill>
              </a:rPr>
              <a:t>https://blog.frankfurt-school.de/effectuation-approach-makes-entrepreneurs-entrepreneurial/?lang=de</a:t>
            </a:r>
          </a:p>
          <a:p>
            <a:endParaRPr lang="de-DE" sz="1200" dirty="0"/>
          </a:p>
        </p:txBody>
      </p:sp>
      <p:sp>
        <p:nvSpPr>
          <p:cNvPr id="33" name="Rechteck 32">
            <a:extLst>
              <a:ext uri="{FF2B5EF4-FFF2-40B4-BE49-F238E27FC236}">
                <a16:creationId xmlns:a16="http://schemas.microsoft.com/office/drawing/2014/main" id="{CA82621C-60CC-4975-82B4-75B926771569}"/>
              </a:ext>
            </a:extLst>
          </p:cNvPr>
          <p:cNvSpPr/>
          <p:nvPr/>
        </p:nvSpPr>
        <p:spPr>
          <a:xfrm>
            <a:off x="956466" y="1515447"/>
            <a:ext cx="4657531" cy="923330"/>
          </a:xfrm>
          <a:prstGeom prst="rect">
            <a:avLst/>
          </a:prstGeom>
        </p:spPr>
        <p:txBody>
          <a:bodyPr wrap="square">
            <a:spAutoFit/>
          </a:bodyPr>
          <a:lstStyle/>
          <a:p>
            <a:r>
              <a:rPr lang="de-DE" b="1" dirty="0">
                <a:solidFill>
                  <a:srgbClr val="686868"/>
                </a:solidFill>
              </a:rPr>
              <a:t>Zielorientierung: </a:t>
            </a:r>
            <a:r>
              <a:rPr lang="de-DE" dirty="0">
                <a:solidFill>
                  <a:srgbClr val="686868"/>
                </a:solidFill>
              </a:rPr>
              <a:t>	Das Ziel steht fest, dann legt man die erforderlichen Mittel fest und treibt diese auf.</a:t>
            </a:r>
          </a:p>
        </p:txBody>
      </p:sp>
      <p:sp>
        <p:nvSpPr>
          <p:cNvPr id="34" name="Rechteck 33">
            <a:extLst>
              <a:ext uri="{FF2B5EF4-FFF2-40B4-BE49-F238E27FC236}">
                <a16:creationId xmlns:a16="http://schemas.microsoft.com/office/drawing/2014/main" id="{1A9ADFEF-B559-4F1C-9CF6-BB0F91BE8E72}"/>
              </a:ext>
            </a:extLst>
          </p:cNvPr>
          <p:cNvSpPr/>
          <p:nvPr/>
        </p:nvSpPr>
        <p:spPr>
          <a:xfrm>
            <a:off x="6184493" y="1494884"/>
            <a:ext cx="6096000" cy="840230"/>
          </a:xfrm>
          <a:prstGeom prst="rect">
            <a:avLst/>
          </a:prstGeom>
        </p:spPr>
        <p:txBody>
          <a:bodyPr>
            <a:spAutoFit/>
          </a:bodyPr>
          <a:lstStyle/>
          <a:p>
            <a:pPr lvl="0">
              <a:lnSpc>
                <a:spcPct val="90000"/>
              </a:lnSpc>
              <a:spcBef>
                <a:spcPct val="0"/>
              </a:spcBef>
              <a:defRPr/>
            </a:pPr>
            <a:r>
              <a:rPr lang="de-DE" b="1" dirty="0">
                <a:solidFill>
                  <a:srgbClr val="686868"/>
                </a:solidFill>
              </a:rPr>
              <a:t>Mittelorientierung: </a:t>
            </a:r>
            <a:r>
              <a:rPr lang="de-DE" dirty="0">
                <a:solidFill>
                  <a:srgbClr val="686868"/>
                </a:solidFill>
              </a:rPr>
              <a:t>Ausgangspunkt sind vorhandene Ressourcen, mit denen man dann verschiedene, mögliche Ziele verfolgen kann.</a:t>
            </a:r>
          </a:p>
        </p:txBody>
      </p:sp>
      <p:sp>
        <p:nvSpPr>
          <p:cNvPr id="35" name="Foliennummernplatzhalter 1">
            <a:extLst>
              <a:ext uri="{FF2B5EF4-FFF2-40B4-BE49-F238E27FC236}">
                <a16:creationId xmlns:a16="http://schemas.microsoft.com/office/drawing/2014/main" id="{F18779E7-3B5A-4D54-BCF6-19D073E0223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dirty="0"/>
          </a:p>
        </p:txBody>
      </p:sp>
    </p:spTree>
    <p:extLst>
      <p:ext uri="{BB962C8B-B14F-4D97-AF65-F5344CB8AC3E}">
        <p14:creationId xmlns:p14="http://schemas.microsoft.com/office/powerpoint/2010/main" val="2980721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92AC280-24E9-4663-8436-043A4AA9679C}"/>
              </a:ext>
            </a:extLst>
          </p:cNvPr>
          <p:cNvSpPr/>
          <p:nvPr/>
        </p:nvSpPr>
        <p:spPr>
          <a:xfrm>
            <a:off x="1162658" y="4365104"/>
            <a:ext cx="4392488" cy="400110"/>
          </a:xfrm>
          <a:prstGeom prst="rect">
            <a:avLst/>
          </a:prstGeom>
        </p:spPr>
        <p:txBody>
          <a:bodyPr wrap="square">
            <a:spAutoFit/>
          </a:bodyPr>
          <a:lstStyle/>
          <a:p>
            <a:pPr algn="ctr"/>
            <a:r>
              <a:rPr lang="de-DE" sz="1000" dirty="0"/>
              <a:t>https://www.istockphoto.com/ch/foto/mann-im-supermarkt-gm87306353-18683926</a:t>
            </a:r>
          </a:p>
        </p:txBody>
      </p:sp>
      <p:sp>
        <p:nvSpPr>
          <p:cNvPr id="5" name="Rectangle 2">
            <a:extLst>
              <a:ext uri="{FF2B5EF4-FFF2-40B4-BE49-F238E27FC236}">
                <a16:creationId xmlns:a16="http://schemas.microsoft.com/office/drawing/2014/main" id="{1F543140-D595-4EED-AF5B-3A43335AA5E8}"/>
              </a:ext>
            </a:extLst>
          </p:cNvPr>
          <p:cNvSpPr txBox="1">
            <a:spLocks noChangeArrowheads="1"/>
          </p:cNvSpPr>
          <p:nvPr/>
        </p:nvSpPr>
        <p:spPr bwMode="auto">
          <a:xfrm>
            <a:off x="956377" y="112519"/>
            <a:ext cx="9406555" cy="657225"/>
          </a:xfrm>
          <a:prstGeom prst="rect">
            <a:avLst/>
          </a:prstGeom>
          <a:noFill/>
          <a:ln w="9525">
            <a:noFill/>
            <a:miter lim="800000"/>
            <a:headEnd/>
            <a:tailEnd/>
          </a:ln>
        </p:spPr>
        <p:txBody>
          <a:bodyPr anchor="ctr"/>
          <a:lstStyle/>
          <a:p>
            <a:pPr>
              <a:defRPr/>
            </a:pPr>
            <a:r>
              <a:rPr lang="de-DE" altLang="fr-FR" sz="2400" b="1" dirty="0">
                <a:solidFill>
                  <a:srgbClr val="96CB00"/>
                </a:solidFill>
                <a:latin typeface="+mj-lt"/>
                <a:ea typeface="ＭＳ Ｐゴシック" charset="0"/>
                <a:cs typeface="Arial"/>
              </a:rPr>
              <a:t>Wie kommt das Essen auf den Tisch? </a:t>
            </a:r>
          </a:p>
        </p:txBody>
      </p:sp>
      <p:sp>
        <p:nvSpPr>
          <p:cNvPr id="6" name="Rectangle 2">
            <a:extLst>
              <a:ext uri="{FF2B5EF4-FFF2-40B4-BE49-F238E27FC236}">
                <a16:creationId xmlns:a16="http://schemas.microsoft.com/office/drawing/2014/main" id="{256F710D-9CEC-4A09-A713-017898AB777E}"/>
              </a:ext>
            </a:extLst>
          </p:cNvPr>
          <p:cNvSpPr txBox="1">
            <a:spLocks noChangeArrowheads="1"/>
          </p:cNvSpPr>
          <p:nvPr/>
        </p:nvSpPr>
        <p:spPr bwMode="auto">
          <a:xfrm>
            <a:off x="783140" y="1441990"/>
            <a:ext cx="5096042" cy="657225"/>
          </a:xfrm>
          <a:prstGeom prst="rect">
            <a:avLst/>
          </a:prstGeom>
          <a:noFill/>
          <a:ln w="9525">
            <a:noFill/>
            <a:miter lim="800000"/>
            <a:headEnd/>
            <a:tailEnd/>
          </a:ln>
        </p:spPr>
        <p:txBody>
          <a:bodyPr anchor="ctr"/>
          <a:lstStyle/>
          <a:p>
            <a:pPr algn="ctr">
              <a:defRPr/>
            </a:pPr>
            <a:r>
              <a:rPr lang="de-DE" altLang="fr-FR" sz="2000" b="1" dirty="0">
                <a:solidFill>
                  <a:srgbClr val="96CB00"/>
                </a:solidFill>
                <a:latin typeface="+mj-lt"/>
                <a:ea typeface="ＭＳ Ｐゴシック" charset="0"/>
                <a:cs typeface="Arial"/>
              </a:rPr>
              <a:t>Causation: </a:t>
            </a:r>
            <a:r>
              <a:rPr lang="de-DE" altLang="fr-FR" sz="2000" dirty="0">
                <a:solidFill>
                  <a:srgbClr val="686868"/>
                </a:solidFill>
                <a:latin typeface="+mj-lt"/>
                <a:ea typeface="ＭＳ Ｐゴシック" charset="0"/>
                <a:cs typeface="Arial"/>
              </a:rPr>
              <a:t>Ich entscheide, was ich koche und mache eine Einkaufsliste.</a:t>
            </a:r>
          </a:p>
        </p:txBody>
      </p:sp>
      <p:sp>
        <p:nvSpPr>
          <p:cNvPr id="7" name="Rectangle 2">
            <a:extLst>
              <a:ext uri="{FF2B5EF4-FFF2-40B4-BE49-F238E27FC236}">
                <a16:creationId xmlns:a16="http://schemas.microsoft.com/office/drawing/2014/main" id="{2DA4FEC2-6B60-435A-9F84-3FFFE7F71C83}"/>
              </a:ext>
            </a:extLst>
          </p:cNvPr>
          <p:cNvSpPr txBox="1">
            <a:spLocks noChangeArrowheads="1"/>
          </p:cNvSpPr>
          <p:nvPr/>
        </p:nvSpPr>
        <p:spPr bwMode="auto">
          <a:xfrm>
            <a:off x="6377051" y="1422321"/>
            <a:ext cx="4716524" cy="657225"/>
          </a:xfrm>
          <a:prstGeom prst="rect">
            <a:avLst/>
          </a:prstGeom>
          <a:noFill/>
          <a:ln w="9525">
            <a:noFill/>
            <a:miter lim="800000"/>
            <a:headEnd/>
            <a:tailEnd/>
          </a:ln>
        </p:spPr>
        <p:txBody>
          <a:bodyPr anchor="ctr"/>
          <a:lstStyle/>
          <a:p>
            <a:pPr algn="ctr">
              <a:defRPr/>
            </a:pPr>
            <a:r>
              <a:rPr lang="de-DE" altLang="fr-FR" sz="2000" b="1" dirty="0">
                <a:solidFill>
                  <a:srgbClr val="96CB00"/>
                </a:solidFill>
                <a:latin typeface="+mj-lt"/>
                <a:ea typeface="ＭＳ Ｐゴシック" charset="0"/>
                <a:cs typeface="Arial"/>
              </a:rPr>
              <a:t>Effectuation: </a:t>
            </a:r>
            <a:r>
              <a:rPr lang="de-DE" altLang="fr-FR" sz="2000" dirty="0">
                <a:solidFill>
                  <a:srgbClr val="686868"/>
                </a:solidFill>
                <a:latin typeface="+mj-lt"/>
                <a:ea typeface="ＭＳ Ｐゴシック" charset="0"/>
                <a:cs typeface="Arial"/>
              </a:rPr>
              <a:t>Ich schaue mir an was da ist und entscheide dann.</a:t>
            </a:r>
          </a:p>
        </p:txBody>
      </p:sp>
      <p:pic>
        <p:nvPicPr>
          <p:cNvPr id="9" name="Grafik 8">
            <a:extLst>
              <a:ext uri="{FF2B5EF4-FFF2-40B4-BE49-F238E27FC236}">
                <a16:creationId xmlns:a16="http://schemas.microsoft.com/office/drawing/2014/main" id="{3C43368C-52FD-4133-BA8B-D1545921E9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219" y="2421994"/>
            <a:ext cx="4803216" cy="3202144"/>
          </a:xfrm>
          <a:prstGeom prst="rect">
            <a:avLst/>
          </a:prstGeom>
          <a:solidFill>
            <a:schemeClr val="bg1">
              <a:lumMod val="50000"/>
            </a:schemeClr>
          </a:solidFill>
          <a:effectLst>
            <a:outerShdw blurRad="50800" dist="38100" algn="l" rotWithShape="0">
              <a:prstClr val="black">
                <a:alpha val="40000"/>
              </a:prstClr>
            </a:outerShdw>
          </a:effectLst>
        </p:spPr>
      </p:pic>
      <p:pic>
        <p:nvPicPr>
          <p:cNvPr id="10" name="Grafik 9">
            <a:extLst>
              <a:ext uri="{FF2B5EF4-FFF2-40B4-BE49-F238E27FC236}">
                <a16:creationId xmlns:a16="http://schemas.microsoft.com/office/drawing/2014/main" id="{A5FE7329-D57B-4D1D-B135-2C5D946F62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30699" y="2420888"/>
            <a:ext cx="4769659" cy="3182774"/>
          </a:xfrm>
          <a:prstGeom prst="rect">
            <a:avLst/>
          </a:prstGeom>
          <a:solidFill>
            <a:schemeClr val="bg1">
              <a:lumMod val="50000"/>
            </a:schemeClr>
          </a:solidFill>
          <a:effectLst>
            <a:outerShdw blurRad="50800" dist="38100" algn="l" rotWithShape="0">
              <a:prstClr val="black">
                <a:alpha val="40000"/>
              </a:prstClr>
            </a:outerShdw>
          </a:effectLst>
        </p:spPr>
      </p:pic>
      <p:sp>
        <p:nvSpPr>
          <p:cNvPr id="11" name="Rechteck 10">
            <a:extLst>
              <a:ext uri="{FF2B5EF4-FFF2-40B4-BE49-F238E27FC236}">
                <a16:creationId xmlns:a16="http://schemas.microsoft.com/office/drawing/2014/main" id="{A2F34CCB-5782-4596-AE2B-AEAAF152C90C}"/>
              </a:ext>
            </a:extLst>
          </p:cNvPr>
          <p:cNvSpPr/>
          <p:nvPr/>
        </p:nvSpPr>
        <p:spPr>
          <a:xfrm>
            <a:off x="6075550" y="1250247"/>
            <a:ext cx="45719" cy="4525416"/>
          </a:xfrm>
          <a:prstGeom prst="rect">
            <a:avLst/>
          </a:prstGeom>
          <a:solidFill>
            <a:schemeClr val="bg1">
              <a:lumMod val="75000"/>
            </a:schemeClr>
          </a:solidFill>
          <a:ln>
            <a:noFill/>
          </a:ln>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12" name="Rechteck 11">
            <a:extLst>
              <a:ext uri="{FF2B5EF4-FFF2-40B4-BE49-F238E27FC236}">
                <a16:creationId xmlns:a16="http://schemas.microsoft.com/office/drawing/2014/main" id="{0C0BA651-9B22-425D-A7FE-8E709F4F281C}"/>
              </a:ext>
            </a:extLst>
          </p:cNvPr>
          <p:cNvSpPr/>
          <p:nvPr/>
        </p:nvSpPr>
        <p:spPr>
          <a:xfrm>
            <a:off x="1041219" y="5760107"/>
            <a:ext cx="4580719" cy="400110"/>
          </a:xfrm>
          <a:prstGeom prst="rect">
            <a:avLst/>
          </a:prstGeom>
        </p:spPr>
        <p:txBody>
          <a:bodyPr wrap="square">
            <a:spAutoFit/>
          </a:bodyPr>
          <a:lstStyle/>
          <a:p>
            <a:pPr algn="ctr"/>
            <a:r>
              <a:rPr lang="de-DE" sz="1000" dirty="0"/>
              <a:t>https://www.istockphoto.com/ch/foto/mann-im-supermarkt-gm87306353-18683926</a:t>
            </a:r>
          </a:p>
        </p:txBody>
      </p:sp>
      <p:sp>
        <p:nvSpPr>
          <p:cNvPr id="13" name="Rechteck 12">
            <a:extLst>
              <a:ext uri="{FF2B5EF4-FFF2-40B4-BE49-F238E27FC236}">
                <a16:creationId xmlns:a16="http://schemas.microsoft.com/office/drawing/2014/main" id="{CBFF04C8-071F-4873-BE66-BA8910ECCBC2}"/>
              </a:ext>
            </a:extLst>
          </p:cNvPr>
          <p:cNvSpPr/>
          <p:nvPr/>
        </p:nvSpPr>
        <p:spPr>
          <a:xfrm>
            <a:off x="6435087" y="5775663"/>
            <a:ext cx="5123099" cy="400110"/>
          </a:xfrm>
          <a:prstGeom prst="rect">
            <a:avLst/>
          </a:prstGeom>
        </p:spPr>
        <p:txBody>
          <a:bodyPr wrap="square">
            <a:spAutoFit/>
          </a:bodyPr>
          <a:lstStyle/>
          <a:p>
            <a:pPr algn="ctr"/>
            <a:r>
              <a:rPr lang="de-DE" sz="1000" dirty="0"/>
              <a:t>https://www.istockphoto.com/ch/foto/glückliche-frau-öffnen-kühlschrank-und-mit-obst-gemüse-gm481067398-69126519</a:t>
            </a:r>
          </a:p>
        </p:txBody>
      </p:sp>
      <p:sp>
        <p:nvSpPr>
          <p:cNvPr id="15" name="Foliennummernplatzhalter 1">
            <a:extLst>
              <a:ext uri="{FF2B5EF4-FFF2-40B4-BE49-F238E27FC236}">
                <a16:creationId xmlns:a16="http://schemas.microsoft.com/office/drawing/2014/main" id="{23CCEB78-7381-416E-910F-491945A588F7}"/>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dirty="0"/>
          </a:p>
        </p:txBody>
      </p:sp>
    </p:spTree>
    <p:extLst>
      <p:ext uri="{BB962C8B-B14F-4D97-AF65-F5344CB8AC3E}">
        <p14:creationId xmlns:p14="http://schemas.microsoft.com/office/powerpoint/2010/main" val="236581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2397304" y="210762"/>
            <a:ext cx="9406555" cy="657225"/>
          </a:xfrm>
          <a:prstGeom prst="rect">
            <a:avLst/>
          </a:prstGeom>
          <a:noFill/>
          <a:ln w="9525">
            <a:noFill/>
            <a:miter lim="800000"/>
            <a:headEnd/>
            <a:tailEnd/>
          </a:ln>
        </p:spPr>
        <p:txBody>
          <a:bodyPr anchor="ctr"/>
          <a:lstStyle/>
          <a:p>
            <a:pPr>
              <a:defRPr/>
            </a:pPr>
            <a:r>
              <a:rPr lang="de-CH" altLang="fr-FR" sz="2400" b="1" dirty="0">
                <a:solidFill>
                  <a:srgbClr val="96CB00"/>
                </a:solidFill>
                <a:latin typeface="+mj-lt"/>
                <a:ea typeface="ＭＳ Ｐゴシック" charset="0"/>
                <a:cs typeface="Arial"/>
              </a:rPr>
              <a:t>Effectuation zeigt sich in vier Heuristiken und </a:t>
            </a:r>
          </a:p>
          <a:p>
            <a:pPr>
              <a:defRPr/>
            </a:pPr>
            <a:r>
              <a:rPr lang="de-CH" altLang="fr-FR" sz="2400" b="1" dirty="0">
                <a:solidFill>
                  <a:srgbClr val="96CB00"/>
                </a:solidFill>
                <a:latin typeface="+mj-lt"/>
                <a:ea typeface="ＭＳ Ｐゴシック" charset="0"/>
                <a:cs typeface="Arial"/>
              </a:rPr>
              <a:t>einem übergreifenden Prinzip</a:t>
            </a:r>
            <a:endParaRPr lang="de-DE" altLang="fr-FR" sz="2400" b="1" dirty="0">
              <a:solidFill>
                <a:srgbClr val="96CB00"/>
              </a:solidFill>
              <a:latin typeface="+mj-lt"/>
              <a:ea typeface="ＭＳ Ｐゴシック" charset="0"/>
              <a:cs typeface="Arial"/>
            </a:endParaRPr>
          </a:p>
        </p:txBody>
      </p:sp>
      <p:sp>
        <p:nvSpPr>
          <p:cNvPr id="5" name="Rectangle 2">
            <a:extLst>
              <a:ext uri="{FF2B5EF4-FFF2-40B4-BE49-F238E27FC236}">
                <a16:creationId xmlns:a16="http://schemas.microsoft.com/office/drawing/2014/main" id="{C9E5B31C-4327-4FFD-A48B-C62A1D064364}"/>
              </a:ext>
            </a:extLst>
          </p:cNvPr>
          <p:cNvSpPr txBox="1">
            <a:spLocks noChangeArrowheads="1"/>
          </p:cNvSpPr>
          <p:nvPr/>
        </p:nvSpPr>
        <p:spPr bwMode="auto">
          <a:xfrm>
            <a:off x="2397304" y="1761084"/>
            <a:ext cx="8002290" cy="2975214"/>
          </a:xfrm>
          <a:prstGeom prst="rect">
            <a:avLst/>
          </a:prstGeom>
          <a:noFill/>
          <a:ln w="9525">
            <a:noFill/>
            <a:miter lim="800000"/>
            <a:headEnd/>
            <a:tailEnd/>
          </a:ln>
        </p:spPr>
        <p:txBody>
          <a:bodyPr anchor="ctr"/>
          <a:lstStyle/>
          <a:p>
            <a:pPr marL="357188" indent="-357188">
              <a:spcBef>
                <a:spcPts val="1000"/>
              </a:spcBef>
              <a:buClr>
                <a:srgbClr val="FFC424"/>
              </a:buClr>
              <a:buSzPct val="100000"/>
              <a:buFont typeface="Century Gothic" panose="020B0502020202020204" pitchFamily="34" charset="0"/>
              <a:buChar char="●"/>
            </a:pPr>
            <a:r>
              <a:rPr lang="de-CH" b="1" dirty="0">
                <a:solidFill>
                  <a:srgbClr val="686868"/>
                </a:solidFill>
              </a:rPr>
              <a:t>Spatz-in-der-Hand-Prinzip: </a:t>
            </a:r>
            <a:r>
              <a:rPr lang="de-CH" dirty="0">
                <a:solidFill>
                  <a:srgbClr val="686868"/>
                </a:solidFill>
              </a:rPr>
              <a:t>Aus den eigenen Ressourcen möglichst viel machen. Sich fragen: Wer bin ich? Was weiss ich? Wen kenne ich?</a:t>
            </a:r>
          </a:p>
          <a:p>
            <a:pPr marL="357188" indent="-357188">
              <a:spcBef>
                <a:spcPts val="1000"/>
              </a:spcBef>
              <a:buClr>
                <a:srgbClr val="FFC424"/>
              </a:buClr>
              <a:buSzPct val="100000"/>
              <a:buFont typeface="Century Gothic" panose="020B0502020202020204" pitchFamily="34" charset="0"/>
              <a:buChar char="●"/>
            </a:pPr>
            <a:r>
              <a:rPr lang="de-CH" b="1" dirty="0">
                <a:solidFill>
                  <a:srgbClr val="686868"/>
                </a:solidFill>
              </a:rPr>
              <a:t>Das Leistbarer-Verlust-Prinzip: </a:t>
            </a:r>
            <a:r>
              <a:rPr lang="de-CH" dirty="0">
                <a:solidFill>
                  <a:srgbClr val="686868"/>
                </a:solidFill>
              </a:rPr>
              <a:t>Sich im Vorfeld darüber klar werden, welche Verluste verkraftbar sind.</a:t>
            </a:r>
          </a:p>
          <a:p>
            <a:pPr marL="357188" indent="-357188">
              <a:spcBef>
                <a:spcPts val="1000"/>
              </a:spcBef>
              <a:buClr>
                <a:srgbClr val="FFC424"/>
              </a:buClr>
              <a:buSzPct val="100000"/>
              <a:buFont typeface="Century Gothic" panose="020B0502020202020204" pitchFamily="34" charset="0"/>
              <a:buChar char="●"/>
            </a:pPr>
            <a:r>
              <a:rPr lang="de-CH" b="1" dirty="0">
                <a:solidFill>
                  <a:srgbClr val="686868"/>
                </a:solidFill>
              </a:rPr>
              <a:t>Das Limonaden-Prinzip: </a:t>
            </a:r>
            <a:r>
              <a:rPr lang="de-CH" dirty="0">
                <a:solidFill>
                  <a:srgbClr val="686868"/>
                </a:solidFill>
              </a:rPr>
              <a:t>Unerwartetes und vermeintlich schlechte Nachrichten positiv nutzen.</a:t>
            </a:r>
          </a:p>
          <a:p>
            <a:pPr marL="357188" indent="-357188">
              <a:spcBef>
                <a:spcPts val="1000"/>
              </a:spcBef>
              <a:buClr>
                <a:srgbClr val="FFC424"/>
              </a:buClr>
              <a:buSzPct val="100000"/>
              <a:buFont typeface="Century Gothic" panose="020B0502020202020204" pitchFamily="34" charset="0"/>
              <a:buChar char="●"/>
            </a:pPr>
            <a:r>
              <a:rPr lang="de-CH" b="1" dirty="0">
                <a:solidFill>
                  <a:srgbClr val="686868"/>
                </a:solidFill>
              </a:rPr>
              <a:t>Das Flickenteppich-Prinzip: </a:t>
            </a:r>
            <a:r>
              <a:rPr lang="de-CH" dirty="0">
                <a:solidFill>
                  <a:srgbClr val="686868"/>
                </a:solidFill>
              </a:rPr>
              <a:t>Durch Partnerschaften Unsicherheiten reduzieren und gemeinsam neue Märkte schaffen.</a:t>
            </a:r>
            <a:endParaRPr lang="de-DE" dirty="0">
              <a:solidFill>
                <a:srgbClr val="686868"/>
              </a:solidFill>
            </a:endParaRPr>
          </a:p>
        </p:txBody>
      </p:sp>
      <p:sp>
        <p:nvSpPr>
          <p:cNvPr id="2" name="Rechteck 1">
            <a:extLst>
              <a:ext uri="{FF2B5EF4-FFF2-40B4-BE49-F238E27FC236}">
                <a16:creationId xmlns:a16="http://schemas.microsoft.com/office/drawing/2014/main" id="{E293FFB3-5D9D-407A-9644-86F703F73FAE}"/>
              </a:ext>
            </a:extLst>
          </p:cNvPr>
          <p:cNvSpPr/>
          <p:nvPr/>
        </p:nvSpPr>
        <p:spPr>
          <a:xfrm>
            <a:off x="4003110" y="5067742"/>
            <a:ext cx="6382833" cy="646331"/>
          </a:xfrm>
          <a:prstGeom prst="rect">
            <a:avLst/>
          </a:prstGeom>
        </p:spPr>
        <p:txBody>
          <a:bodyPr wrap="square">
            <a:spAutoFit/>
          </a:bodyPr>
          <a:lstStyle/>
          <a:p>
            <a:r>
              <a:rPr lang="de-CH" b="1" dirty="0">
                <a:solidFill>
                  <a:srgbClr val="686868"/>
                </a:solidFill>
                <a:ea typeface="Calibri" panose="020F0502020204030204" pitchFamily="34" charset="0"/>
              </a:rPr>
              <a:t>Übergreifendes Prinzip: </a:t>
            </a:r>
            <a:r>
              <a:rPr lang="de-CH" b="1" dirty="0">
                <a:solidFill>
                  <a:srgbClr val="686868"/>
                </a:solidFill>
                <a:ea typeface="Calibri" panose="020F0502020204030204" pitchFamily="34" charset="0"/>
                <a:cs typeface="Times New Roman" panose="02020603050405020304" pitchFamily="18" charset="0"/>
              </a:rPr>
              <a:t>Pilot-im-Flugzeug-Prinzip</a:t>
            </a:r>
            <a:r>
              <a:rPr lang="de-CH" b="1" dirty="0">
                <a:solidFill>
                  <a:srgbClr val="686868"/>
                </a:solidFill>
                <a:ea typeface="Calibri" panose="020F0502020204030204" pitchFamily="34" charset="0"/>
              </a:rPr>
              <a:t> </a:t>
            </a:r>
          </a:p>
          <a:p>
            <a:r>
              <a:rPr lang="de-CH" dirty="0">
                <a:solidFill>
                  <a:srgbClr val="686868"/>
                </a:solidFill>
              </a:rPr>
              <a:t>«</a:t>
            </a:r>
            <a:r>
              <a:rPr lang="en-US" dirty="0">
                <a:solidFill>
                  <a:srgbClr val="686868"/>
                </a:solidFill>
              </a:rPr>
              <a:t>If I can control the future, I do not need to predict it.</a:t>
            </a:r>
            <a:r>
              <a:rPr lang="de-CH" dirty="0">
                <a:solidFill>
                  <a:srgbClr val="686868"/>
                </a:solidFill>
              </a:rPr>
              <a:t>»</a:t>
            </a:r>
            <a:r>
              <a:rPr lang="de-CH" dirty="0">
                <a:solidFill>
                  <a:srgbClr val="686868"/>
                </a:solidFill>
                <a:ea typeface="Calibri" panose="020F0502020204030204" pitchFamily="34" charset="0"/>
                <a:cs typeface="Times New Roman" panose="02020603050405020304" pitchFamily="18" charset="0"/>
              </a:rPr>
              <a:t> </a:t>
            </a:r>
            <a:endParaRPr lang="de-CH" dirty="0">
              <a:solidFill>
                <a:srgbClr val="686868"/>
              </a:solidFill>
            </a:endParaRPr>
          </a:p>
        </p:txBody>
      </p:sp>
      <p:sp>
        <p:nvSpPr>
          <p:cNvPr id="3" name="Gleichschenkliges Dreieck 2">
            <a:extLst>
              <a:ext uri="{FF2B5EF4-FFF2-40B4-BE49-F238E27FC236}">
                <a16:creationId xmlns:a16="http://schemas.microsoft.com/office/drawing/2014/main" id="{25BE591B-D6A0-4AA2-B430-25118FDC074A}"/>
              </a:ext>
            </a:extLst>
          </p:cNvPr>
          <p:cNvSpPr/>
          <p:nvPr/>
        </p:nvSpPr>
        <p:spPr>
          <a:xfrm rot="5400000">
            <a:off x="3060825" y="5115604"/>
            <a:ext cx="830997" cy="550606"/>
          </a:xfrm>
          <a:prstGeom prst="triangle">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a:extLst>
              <a:ext uri="{FF2B5EF4-FFF2-40B4-BE49-F238E27FC236}">
                <a16:creationId xmlns:a16="http://schemas.microsoft.com/office/drawing/2014/main" id="{6197C062-F80A-4418-B023-BB5CB2716A5D}"/>
              </a:ext>
            </a:extLst>
          </p:cNvPr>
          <p:cNvSpPr/>
          <p:nvPr/>
        </p:nvSpPr>
        <p:spPr>
          <a:xfrm>
            <a:off x="3828147" y="6192293"/>
            <a:ext cx="5625258" cy="246221"/>
          </a:xfrm>
          <a:prstGeom prst="rect">
            <a:avLst/>
          </a:prstGeom>
        </p:spPr>
        <p:txBody>
          <a:bodyPr wrap="none">
            <a:spAutoFit/>
          </a:bodyPr>
          <a:lstStyle/>
          <a:p>
            <a:r>
              <a:rPr lang="de-CH" sz="1000" b="1" dirty="0">
                <a:solidFill>
                  <a:srgbClr val="686868"/>
                </a:solidFill>
              </a:rPr>
              <a:t>Quelle:</a:t>
            </a:r>
            <a:r>
              <a:rPr lang="de-CH" sz="1000" dirty="0">
                <a:solidFill>
                  <a:srgbClr val="686868"/>
                </a:solidFill>
              </a:rPr>
              <a:t> </a:t>
            </a:r>
            <a:r>
              <a:rPr lang="en-US" sz="1000" dirty="0">
                <a:solidFill>
                  <a:srgbClr val="898F97"/>
                </a:solidFill>
              </a:rPr>
              <a:t>Society for Effectual Action. (2018). </a:t>
            </a:r>
            <a:r>
              <a:rPr lang="de-CH" sz="1000" dirty="0">
                <a:solidFill>
                  <a:srgbClr val="898F97"/>
                </a:solidFill>
              </a:rPr>
              <a:t>https://www.effectuation.org/?page_id=207</a:t>
            </a:r>
          </a:p>
        </p:txBody>
      </p:sp>
      <p:sp>
        <p:nvSpPr>
          <p:cNvPr id="7" name="Foliennummernplatzhalter 1">
            <a:extLst>
              <a:ext uri="{FF2B5EF4-FFF2-40B4-BE49-F238E27FC236}">
                <a16:creationId xmlns:a16="http://schemas.microsoft.com/office/drawing/2014/main" id="{360FB3AA-F41F-4C15-9B79-C9BF7A457E78}"/>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6</a:t>
            </a:fld>
            <a:endParaRPr lang="ru-RU" dirty="0"/>
          </a:p>
        </p:txBody>
      </p:sp>
    </p:spTree>
    <p:extLst>
      <p:ext uri="{BB962C8B-B14F-4D97-AF65-F5344CB8AC3E}">
        <p14:creationId xmlns:p14="http://schemas.microsoft.com/office/powerpoint/2010/main" val="195917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3109042" y="114168"/>
            <a:ext cx="9406555" cy="657225"/>
          </a:xfrm>
          <a:prstGeom prst="rect">
            <a:avLst/>
          </a:prstGeom>
          <a:noFill/>
          <a:ln w="9525">
            <a:noFill/>
            <a:miter lim="800000"/>
            <a:headEnd/>
            <a:tailEnd/>
          </a:ln>
        </p:spPr>
        <p:txBody>
          <a:bodyPr anchor="ctr"/>
          <a:lstStyle/>
          <a:p>
            <a:pPr>
              <a:defRPr/>
            </a:pPr>
            <a:r>
              <a:rPr lang="de-DE" altLang="fr-FR" sz="2400" b="1" dirty="0">
                <a:solidFill>
                  <a:srgbClr val="96CB00"/>
                </a:solidFill>
                <a:latin typeface="+mj-lt"/>
                <a:ea typeface="ＭＳ Ｐゴシック" charset="0"/>
                <a:cs typeface="Arial"/>
              </a:rPr>
              <a:t>Effectuation: </a:t>
            </a:r>
            <a:r>
              <a:rPr lang="de-CH" sz="2400" b="1" dirty="0">
                <a:solidFill>
                  <a:srgbClr val="96CB00"/>
                </a:solidFill>
              </a:rPr>
              <a:t>Das «Spatz-in-der-Hand-Prinzip»</a:t>
            </a:r>
            <a:endParaRPr lang="de-DE" altLang="fr-FR" sz="2400" b="1" dirty="0">
              <a:solidFill>
                <a:srgbClr val="96CB00"/>
              </a:solidFill>
              <a:latin typeface="+mj-lt"/>
              <a:ea typeface="ＭＳ Ｐゴシック" charset="0"/>
              <a:cs typeface="Arial"/>
            </a:endParaRPr>
          </a:p>
        </p:txBody>
      </p:sp>
      <p:pic>
        <p:nvPicPr>
          <p:cNvPr id="8" name="Picture 2">
            <a:extLst>
              <a:ext uri="{FF2B5EF4-FFF2-40B4-BE49-F238E27FC236}">
                <a16:creationId xmlns:a16="http://schemas.microsoft.com/office/drawing/2014/main" id="{62C3DA10-39F5-412B-B863-9EC262968D0A}"/>
              </a:ext>
            </a:extLst>
          </p:cNvPr>
          <p:cNvPicPr>
            <a:picLocks noChangeAspect="1" noChangeArrowheads="1"/>
          </p:cNvPicPr>
          <p:nvPr/>
        </p:nvPicPr>
        <p:blipFill>
          <a:blip r:embed="rId2"/>
          <a:srcRect/>
          <a:stretch>
            <a:fillRect/>
          </a:stretch>
        </p:blipFill>
        <p:spPr bwMode="auto">
          <a:xfrm>
            <a:off x="3223336" y="1270876"/>
            <a:ext cx="2990350" cy="1151526"/>
          </a:xfrm>
          <a:prstGeom prst="rect">
            <a:avLst/>
          </a:prstGeom>
          <a:noFill/>
          <a:ln w="9525">
            <a:solidFill>
              <a:schemeClr val="bg1">
                <a:lumMod val="50000"/>
              </a:schemeClr>
            </a:solidFill>
            <a:miter lim="800000"/>
            <a:headEnd/>
            <a:tailEnd/>
          </a:ln>
          <a:effectLst>
            <a:outerShdw blurRad="50800" dist="38100" algn="l" rotWithShape="0">
              <a:prstClr val="black">
                <a:alpha val="40000"/>
              </a:prstClr>
            </a:outerShdw>
          </a:effectLst>
        </p:spPr>
      </p:pic>
      <p:sp>
        <p:nvSpPr>
          <p:cNvPr id="9" name="Rectangle 2">
            <a:extLst>
              <a:ext uri="{FF2B5EF4-FFF2-40B4-BE49-F238E27FC236}">
                <a16:creationId xmlns:a16="http://schemas.microsoft.com/office/drawing/2014/main" id="{8B0DBC68-82DE-4499-AA6E-23D7BB9C97AE}"/>
              </a:ext>
            </a:extLst>
          </p:cNvPr>
          <p:cNvSpPr txBox="1">
            <a:spLocks noChangeArrowheads="1"/>
          </p:cNvSpPr>
          <p:nvPr/>
        </p:nvSpPr>
        <p:spPr bwMode="auto">
          <a:xfrm>
            <a:off x="3111631" y="2840588"/>
            <a:ext cx="7162800" cy="2628900"/>
          </a:xfrm>
          <a:prstGeom prst="rect">
            <a:avLst/>
          </a:prstGeom>
          <a:noFill/>
          <a:ln w="9525">
            <a:noFill/>
            <a:miter lim="800000"/>
            <a:headEnd/>
            <a:tailEnd/>
          </a:ln>
        </p:spPr>
        <p:txBody>
          <a:bodyPr anchor="ctr"/>
          <a:lstStyle/>
          <a:p>
            <a:pPr>
              <a:spcBef>
                <a:spcPts val="400"/>
              </a:spcBef>
              <a:buClr>
                <a:srgbClr val="FFC424"/>
              </a:buClr>
              <a:buSzPct val="100000"/>
            </a:pPr>
            <a:r>
              <a:rPr lang="de-DE" dirty="0">
                <a:solidFill>
                  <a:srgbClr val="686868"/>
                </a:solidFill>
              </a:rPr>
              <a:t>Wenn erfahrene UnternehmerInnen ein Unternehmen aufbauen, starten sie mit den ihnen zur Verfügung stehenden Mitteln. Sie fragen sich: </a:t>
            </a:r>
            <a:endParaRPr lang="de-DE" dirty="0">
              <a:solidFill>
                <a:srgbClr val="686868"/>
              </a:solidFill>
              <a:ea typeface="ＭＳ Ｐゴシック" panose="020B0600070205080204" pitchFamily="34" charset="-128"/>
            </a:endParaRPr>
          </a:p>
          <a:p>
            <a:pPr marL="357188" indent="-357188">
              <a:spcBef>
                <a:spcPts val="1000"/>
              </a:spcBef>
              <a:buClr>
                <a:srgbClr val="FFC424"/>
              </a:buClr>
              <a:buSzPct val="100000"/>
              <a:buFont typeface="Century Gothic" panose="020B0502020202020204" pitchFamily="34" charset="0"/>
              <a:buChar char="●"/>
            </a:pPr>
            <a:r>
              <a:rPr lang="de-DE" dirty="0">
                <a:solidFill>
                  <a:srgbClr val="686868"/>
                </a:solidFill>
                <a:ea typeface="ＭＳ Ｐゴシック" panose="020B0600070205080204" pitchFamily="34" charset="-128"/>
              </a:rPr>
              <a:t>Wer bin ich?</a:t>
            </a:r>
          </a:p>
          <a:p>
            <a:pPr marL="357188" indent="-357188">
              <a:spcBef>
                <a:spcPts val="400"/>
              </a:spcBef>
              <a:buClr>
                <a:srgbClr val="FFC424"/>
              </a:buClr>
              <a:buSzPct val="100000"/>
              <a:buFont typeface="Century Gothic" panose="020B0502020202020204" pitchFamily="34" charset="0"/>
              <a:buChar char="●"/>
            </a:pPr>
            <a:r>
              <a:rPr lang="de-DE" dirty="0">
                <a:solidFill>
                  <a:srgbClr val="686868"/>
                </a:solidFill>
                <a:ea typeface="ＭＳ Ｐゴシック" panose="020B0600070205080204" pitchFamily="34" charset="-128"/>
              </a:rPr>
              <a:t>Was </a:t>
            </a:r>
            <a:r>
              <a:rPr lang="de-DE" dirty="0" err="1">
                <a:solidFill>
                  <a:srgbClr val="686868"/>
                </a:solidFill>
                <a:ea typeface="ＭＳ Ｐゴシック" panose="020B0600070205080204" pitchFamily="34" charset="-128"/>
              </a:rPr>
              <a:t>weiss</a:t>
            </a:r>
            <a:r>
              <a:rPr lang="de-DE" dirty="0">
                <a:solidFill>
                  <a:srgbClr val="686868"/>
                </a:solidFill>
                <a:ea typeface="ＭＳ Ｐゴシック" panose="020B0600070205080204" pitchFamily="34" charset="-128"/>
              </a:rPr>
              <a:t> ich?</a:t>
            </a:r>
          </a:p>
          <a:p>
            <a:pPr marL="357188" indent="-357188">
              <a:spcBef>
                <a:spcPts val="400"/>
              </a:spcBef>
              <a:buClr>
                <a:srgbClr val="FFC424"/>
              </a:buClr>
              <a:buSzPct val="100000"/>
              <a:buFont typeface="Century Gothic" panose="020B0502020202020204" pitchFamily="34" charset="0"/>
              <a:buChar char="●"/>
            </a:pPr>
            <a:r>
              <a:rPr lang="de-DE" dirty="0">
                <a:solidFill>
                  <a:srgbClr val="686868"/>
                </a:solidFill>
                <a:ea typeface="ＭＳ Ｐゴシック" panose="020B0600070205080204" pitchFamily="34" charset="-128"/>
              </a:rPr>
              <a:t>Wen kenne ich?</a:t>
            </a:r>
            <a:endParaRPr lang="de-DE" dirty="0">
              <a:solidFill>
                <a:srgbClr val="686868"/>
              </a:solidFill>
            </a:endParaRPr>
          </a:p>
          <a:p>
            <a:pPr>
              <a:spcBef>
                <a:spcPts val="1000"/>
              </a:spcBef>
            </a:pPr>
            <a:r>
              <a:rPr lang="de-DE" dirty="0">
                <a:solidFill>
                  <a:srgbClr val="686868"/>
                </a:solidFill>
              </a:rPr>
              <a:t>Dann stellen sie sich vor, was aus den ihnen zur Verfügung stehenden Mitteln entstehen könnte und beginnen zu handeln.</a:t>
            </a:r>
          </a:p>
        </p:txBody>
      </p:sp>
      <p:sp>
        <p:nvSpPr>
          <p:cNvPr id="10" name="Textplatzhalter 2">
            <a:extLst>
              <a:ext uri="{FF2B5EF4-FFF2-40B4-BE49-F238E27FC236}">
                <a16:creationId xmlns:a16="http://schemas.microsoft.com/office/drawing/2014/main" id="{7F70C8E3-806A-42ED-BEF6-27649F7D217E}"/>
              </a:ext>
            </a:extLst>
          </p:cNvPr>
          <p:cNvSpPr txBox="1">
            <a:spLocks/>
          </p:cNvSpPr>
          <p:nvPr/>
        </p:nvSpPr>
        <p:spPr>
          <a:xfrm>
            <a:off x="3109042" y="5953010"/>
            <a:ext cx="6280818" cy="440690"/>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000" b="1" dirty="0">
                <a:solidFill>
                  <a:srgbClr val="686868"/>
                </a:solidFill>
                <a:latin typeface="+mj-lt"/>
              </a:rPr>
              <a:t>Quelle: </a:t>
            </a:r>
            <a:r>
              <a:rPr lang="en-US" sz="1000" dirty="0">
                <a:solidFill>
                  <a:srgbClr val="898F97"/>
                </a:solidFill>
                <a:latin typeface="+mj-lt"/>
              </a:rPr>
              <a:t>Society for Effectual Action. (2018). Bird in Hand Principle. https://www.effectuation.org/?page_id=4055&amp;principle=bird-in-hand</a:t>
            </a:r>
            <a:endParaRPr lang="de-DE" sz="1000" dirty="0">
              <a:solidFill>
                <a:srgbClr val="898F97"/>
              </a:solidFill>
              <a:latin typeface="+mj-lt"/>
            </a:endParaRPr>
          </a:p>
        </p:txBody>
      </p:sp>
      <p:sp>
        <p:nvSpPr>
          <p:cNvPr id="7" name="Foliennummernplatzhalter 1">
            <a:extLst>
              <a:ext uri="{FF2B5EF4-FFF2-40B4-BE49-F238E27FC236}">
                <a16:creationId xmlns:a16="http://schemas.microsoft.com/office/drawing/2014/main" id="{5AEF7559-1089-431A-A590-3FF3ED8EB4B6}"/>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7</a:t>
            </a:fld>
            <a:endParaRPr lang="ru-RU" dirty="0"/>
          </a:p>
        </p:txBody>
      </p:sp>
    </p:spTree>
    <p:extLst>
      <p:ext uri="{BB962C8B-B14F-4D97-AF65-F5344CB8AC3E}">
        <p14:creationId xmlns:p14="http://schemas.microsoft.com/office/powerpoint/2010/main" val="213738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3109041" y="225252"/>
            <a:ext cx="9406555" cy="657225"/>
          </a:xfrm>
          <a:prstGeom prst="rect">
            <a:avLst/>
          </a:prstGeom>
          <a:noFill/>
          <a:ln w="9525">
            <a:noFill/>
            <a:miter lim="800000"/>
            <a:headEnd/>
            <a:tailEnd/>
          </a:ln>
        </p:spPr>
        <p:txBody>
          <a:bodyPr anchor="ctr"/>
          <a:lstStyle/>
          <a:p>
            <a:pPr>
              <a:defRPr/>
            </a:pPr>
            <a:r>
              <a:rPr lang="de-DE" altLang="fr-FR" sz="2400" b="1" dirty="0">
                <a:solidFill>
                  <a:srgbClr val="96CB00"/>
                </a:solidFill>
                <a:latin typeface="+mj-lt"/>
                <a:ea typeface="ＭＳ Ｐゴシック" charset="0"/>
                <a:cs typeface="Arial"/>
              </a:rPr>
              <a:t>Effectuation: </a:t>
            </a:r>
            <a:r>
              <a:rPr lang="de-CH" sz="2400" b="1" dirty="0">
                <a:solidFill>
                  <a:srgbClr val="96CB00"/>
                </a:solidFill>
              </a:rPr>
              <a:t>Das «Spatz-in-der-Hand-Prinzip»</a:t>
            </a:r>
            <a:endParaRPr lang="de-DE" sz="2400" b="1" dirty="0">
              <a:solidFill>
                <a:srgbClr val="96CB00"/>
              </a:solidFill>
              <a:latin typeface="+mj-lt"/>
              <a:ea typeface="ＭＳ Ｐゴシック" charset="0"/>
              <a:cs typeface="Arial"/>
            </a:endParaRPr>
          </a:p>
          <a:p>
            <a:pPr>
              <a:defRPr/>
            </a:pPr>
            <a:r>
              <a:rPr lang="de-DE" sz="2400" b="1" dirty="0">
                <a:solidFill>
                  <a:srgbClr val="96CB00"/>
                </a:solidFill>
                <a:latin typeface="+mj-lt"/>
                <a:ea typeface="ＭＳ Ｐゴシック" charset="0"/>
                <a:cs typeface="Arial"/>
                <a:sym typeface="Wingdings" panose="05000000000000000000" pitchFamily="2" charset="2"/>
              </a:rPr>
              <a:t> </a:t>
            </a:r>
            <a:r>
              <a:rPr lang="de-DE" sz="2400" b="1" dirty="0">
                <a:solidFill>
                  <a:srgbClr val="96CB00"/>
                </a:solidFill>
                <a:latin typeface="+mj-lt"/>
                <a:ea typeface="ＭＳ Ｐゴシック" charset="0"/>
                <a:cs typeface="Arial"/>
              </a:rPr>
              <a:t>Ideen für die Integration im Rahmen von myidea</a:t>
            </a:r>
            <a:endParaRPr lang="de-CH" sz="2400" b="1" dirty="0">
              <a:solidFill>
                <a:srgbClr val="96CB00"/>
              </a:solidFill>
            </a:endParaRPr>
          </a:p>
        </p:txBody>
      </p:sp>
      <p:sp>
        <p:nvSpPr>
          <p:cNvPr id="9" name="Rectangle 2">
            <a:extLst>
              <a:ext uri="{FF2B5EF4-FFF2-40B4-BE49-F238E27FC236}">
                <a16:creationId xmlns:a16="http://schemas.microsoft.com/office/drawing/2014/main" id="{8B0DBC68-82DE-4499-AA6E-23D7BB9C97AE}"/>
              </a:ext>
            </a:extLst>
          </p:cNvPr>
          <p:cNvSpPr txBox="1">
            <a:spLocks noChangeArrowheads="1"/>
          </p:cNvSpPr>
          <p:nvPr/>
        </p:nvSpPr>
        <p:spPr bwMode="auto">
          <a:xfrm>
            <a:off x="3109041" y="1149229"/>
            <a:ext cx="7213310" cy="6125028"/>
          </a:xfrm>
          <a:prstGeom prst="rect">
            <a:avLst/>
          </a:prstGeom>
          <a:noFill/>
          <a:ln w="9525">
            <a:noFill/>
            <a:miter lim="800000"/>
            <a:headEnd/>
            <a:tailEnd/>
          </a:ln>
        </p:spPr>
        <p:txBody>
          <a:bodyPr anchor="ctr"/>
          <a:lstStyle/>
          <a:p>
            <a:pPr>
              <a:spcBef>
                <a:spcPts val="1000"/>
              </a:spcBef>
              <a:buClr>
                <a:srgbClr val="FFC424"/>
              </a:buClr>
              <a:buSzPct val="100000"/>
            </a:pPr>
            <a:r>
              <a:rPr lang="de-DE" b="1" dirty="0">
                <a:solidFill>
                  <a:srgbClr val="686868"/>
                </a:solidFill>
                <a:ea typeface="ＭＳ Ｐゴシック" panose="020B0600070205080204" pitchFamily="34" charset="-128"/>
              </a:rPr>
              <a:t>Beispiele</a:t>
            </a:r>
          </a:p>
          <a:p>
            <a:pPr marL="357188" indent="-357188">
              <a:spcBef>
                <a:spcPts val="1000"/>
              </a:spcBef>
              <a:buClr>
                <a:srgbClr val="FFC424"/>
              </a:buClr>
              <a:buSzPct val="100000"/>
              <a:buFont typeface="Century Gothic" panose="020B0502020202020204" pitchFamily="34" charset="0"/>
              <a:buChar char="●"/>
            </a:pPr>
            <a:r>
              <a:rPr lang="de-DE" dirty="0">
                <a:solidFill>
                  <a:srgbClr val="686868"/>
                </a:solidFill>
                <a:ea typeface="ＭＳ Ｐゴシック" panose="020B0600070205080204" pitchFamily="34" charset="-128"/>
              </a:rPr>
              <a:t>Ideengenerierung unter Berücksichtigung der Stärken und Ressourcen der Lernenden. Die Ideengenerierungsmethode </a:t>
            </a:r>
            <a:br>
              <a:rPr lang="de-DE" dirty="0">
                <a:solidFill>
                  <a:srgbClr val="686868"/>
                </a:solidFill>
                <a:ea typeface="ＭＳ Ｐゴシック" panose="020B0600070205080204" pitchFamily="34" charset="-128"/>
              </a:rPr>
            </a:br>
            <a:r>
              <a:rPr lang="de-CH" dirty="0">
                <a:solidFill>
                  <a:srgbClr val="686868"/>
                </a:solidFill>
                <a:ea typeface="ＭＳ Ｐゴシック" panose="020B0600070205080204" pitchFamily="34" charset="-128"/>
              </a:rPr>
              <a:t>«Die eigenen Stärken nutzen» setzt hier ebenfalls an.</a:t>
            </a:r>
          </a:p>
          <a:p>
            <a:pPr marL="357188" indent="-357188">
              <a:spcBef>
                <a:spcPts val="1000"/>
              </a:spcBef>
              <a:buClr>
                <a:srgbClr val="FFC424"/>
              </a:buClr>
              <a:buSzPct val="100000"/>
              <a:buFont typeface="Century Gothic" panose="020B0502020202020204" pitchFamily="34" charset="0"/>
              <a:buChar char="●"/>
            </a:pPr>
            <a:r>
              <a:rPr lang="de-DE" dirty="0">
                <a:solidFill>
                  <a:srgbClr val="686868"/>
                </a:solidFill>
                <a:ea typeface="ＭＳ Ｐゴシック" panose="020B0600070205080204" pitchFamily="34" charset="-128"/>
              </a:rPr>
              <a:t>Auch die Ausgestaltung der Geschäftsidee kann unter Berücksichtigung der Stärken und Ressourcen der Lernenden erfolgen, z. B.</a:t>
            </a:r>
          </a:p>
          <a:p>
            <a:pPr marL="814388" lvl="1" indent="-357188">
              <a:spcBef>
                <a:spcPts val="1000"/>
              </a:spcBef>
              <a:buClr>
                <a:srgbClr val="FFC424"/>
              </a:buClr>
              <a:buSzPct val="100000"/>
              <a:buFont typeface="Century Gothic" panose="020B0502020202020204" pitchFamily="34" charset="0"/>
              <a:buChar char="●"/>
            </a:pPr>
            <a:r>
              <a:rPr lang="de-DE" sz="1600" dirty="0">
                <a:solidFill>
                  <a:srgbClr val="686868"/>
                </a:solidFill>
                <a:ea typeface="ＭＳ Ｐゴシック" panose="020B0600070205080204" pitchFamily="34" charset="-128"/>
              </a:rPr>
              <a:t>Was wird selbst gemacht? Was erledigen Partner?</a:t>
            </a:r>
          </a:p>
          <a:p>
            <a:pPr marL="814388" lvl="1" indent="-357188">
              <a:spcBef>
                <a:spcPts val="1000"/>
              </a:spcBef>
              <a:buClr>
                <a:srgbClr val="FFC424"/>
              </a:buClr>
              <a:buSzPct val="100000"/>
              <a:buFont typeface="Century Gothic" panose="020B0502020202020204" pitchFamily="34" charset="0"/>
              <a:buChar char="●"/>
            </a:pPr>
            <a:r>
              <a:rPr lang="de-DE" sz="1600" dirty="0">
                <a:solidFill>
                  <a:srgbClr val="686868"/>
                </a:solidFill>
                <a:ea typeface="ＭＳ Ｐゴシック" panose="020B0600070205080204" pitchFamily="34" charset="-128"/>
              </a:rPr>
              <a:t>Wofür stehe ich? Und wofür steht mein Unternehmen? </a:t>
            </a:r>
            <a:br>
              <a:rPr lang="de-DE" sz="1600" dirty="0">
                <a:solidFill>
                  <a:srgbClr val="686868"/>
                </a:solidFill>
                <a:ea typeface="ＭＳ Ｐゴシック" panose="020B0600070205080204" pitchFamily="34" charset="-128"/>
              </a:rPr>
            </a:br>
            <a:r>
              <a:rPr lang="de-DE" sz="1600" dirty="0">
                <a:solidFill>
                  <a:srgbClr val="686868"/>
                </a:solidFill>
                <a:ea typeface="ＭＳ Ｐゴシック" panose="020B0600070205080204" pitchFamily="34" charset="-128"/>
              </a:rPr>
              <a:t>Im besten Fall fällt beides zusammen.</a:t>
            </a:r>
          </a:p>
          <a:p>
            <a:pPr marL="357188" indent="-357188">
              <a:spcBef>
                <a:spcPts val="1000"/>
              </a:spcBef>
              <a:buClr>
                <a:srgbClr val="FFC424"/>
              </a:buClr>
              <a:buSzPct val="100000"/>
              <a:buFont typeface="Century Gothic" panose="020B0502020202020204" pitchFamily="34" charset="0"/>
              <a:buChar char="●"/>
            </a:pPr>
            <a:r>
              <a:rPr lang="de-DE" dirty="0">
                <a:solidFill>
                  <a:srgbClr val="686868"/>
                </a:solidFill>
                <a:ea typeface="ＭＳ Ｐゴシック" panose="020B0600070205080204" pitchFamily="34" charset="-128"/>
              </a:rPr>
              <a:t>Erstellen und Testen des Minimum Viable Products (MVP) oder des Prototyps unter Ausnutzung des eigenen Netzwerks, z. B.</a:t>
            </a:r>
          </a:p>
          <a:p>
            <a:pPr marL="814388" lvl="1" indent="-357188">
              <a:spcBef>
                <a:spcPts val="1000"/>
              </a:spcBef>
              <a:buClr>
                <a:srgbClr val="FFC424"/>
              </a:buClr>
              <a:buSzPct val="100000"/>
              <a:buFont typeface="Century Gothic" panose="020B0502020202020204" pitchFamily="34" charset="0"/>
              <a:buChar char="●"/>
            </a:pPr>
            <a:r>
              <a:rPr lang="de-DE" sz="1600" dirty="0">
                <a:solidFill>
                  <a:srgbClr val="686868"/>
                </a:solidFill>
                <a:ea typeface="ＭＳ Ｐゴシック" panose="020B0600070205080204" pitchFamily="34" charset="-128"/>
              </a:rPr>
              <a:t>Kann der Prototyp im Ausbildungsbetrieb erstellt werden?</a:t>
            </a:r>
          </a:p>
          <a:p>
            <a:pPr marL="814388" lvl="1" indent="-357188">
              <a:spcBef>
                <a:spcPts val="1000"/>
              </a:spcBef>
              <a:buClr>
                <a:srgbClr val="FFC424"/>
              </a:buClr>
              <a:buSzPct val="100000"/>
              <a:buFont typeface="Century Gothic" panose="020B0502020202020204" pitchFamily="34" charset="0"/>
              <a:buChar char="●"/>
            </a:pPr>
            <a:r>
              <a:rPr lang="de-DE" sz="1600" dirty="0">
                <a:solidFill>
                  <a:srgbClr val="686868"/>
                </a:solidFill>
                <a:ea typeface="ＭＳ Ｐゴシック" panose="020B0600070205080204" pitchFamily="34" charset="-128"/>
              </a:rPr>
              <a:t>Könnte mein Produkt in einem lokalen Geschäft angeboten werden, mit dessen Eigentümerin oder Eigentümer ich befreundet bin?</a:t>
            </a:r>
          </a:p>
          <a:p>
            <a:pPr marL="814388" lvl="1" indent="-357188">
              <a:spcBef>
                <a:spcPts val="1000"/>
              </a:spcBef>
              <a:buClr>
                <a:srgbClr val="FFC424"/>
              </a:buClr>
              <a:buSzPct val="100000"/>
              <a:buFont typeface="Century Gothic" panose="020B0502020202020204" pitchFamily="34" charset="0"/>
              <a:buChar char="●"/>
            </a:pPr>
            <a:endParaRPr lang="de-DE" sz="1600" dirty="0">
              <a:solidFill>
                <a:srgbClr val="686868"/>
              </a:solidFill>
              <a:ea typeface="ＭＳ Ｐゴシック" panose="020B0600070205080204" pitchFamily="34" charset="-128"/>
            </a:endParaRP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ndParaRPr>
          </a:p>
        </p:txBody>
      </p:sp>
      <p:sp>
        <p:nvSpPr>
          <p:cNvPr id="5" name="Foliennummernplatzhalter 1">
            <a:extLst>
              <a:ext uri="{FF2B5EF4-FFF2-40B4-BE49-F238E27FC236}">
                <a16:creationId xmlns:a16="http://schemas.microsoft.com/office/drawing/2014/main" id="{50D86447-D057-493A-9068-BCF802664D0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8</a:t>
            </a:fld>
            <a:endParaRPr lang="ru-RU" dirty="0"/>
          </a:p>
        </p:txBody>
      </p:sp>
    </p:spTree>
    <p:extLst>
      <p:ext uri="{BB962C8B-B14F-4D97-AF65-F5344CB8AC3E}">
        <p14:creationId xmlns:p14="http://schemas.microsoft.com/office/powerpoint/2010/main" val="218013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2">
            <a:extLst>
              <a:ext uri="{FF2B5EF4-FFF2-40B4-BE49-F238E27FC236}">
                <a16:creationId xmlns:a16="http://schemas.microsoft.com/office/drawing/2014/main" id="{7F70C8E3-806A-42ED-BEF6-27649F7D217E}"/>
              </a:ext>
            </a:extLst>
          </p:cNvPr>
          <p:cNvSpPr txBox="1">
            <a:spLocks/>
          </p:cNvSpPr>
          <p:nvPr/>
        </p:nvSpPr>
        <p:spPr>
          <a:xfrm>
            <a:off x="3105408" y="5953500"/>
            <a:ext cx="6536456" cy="440690"/>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000" b="1" dirty="0">
                <a:solidFill>
                  <a:srgbClr val="686868"/>
                </a:solidFill>
                <a:latin typeface="+mj-lt"/>
              </a:rPr>
              <a:t>Quelle: </a:t>
            </a:r>
            <a:r>
              <a:rPr lang="en-US" sz="1000" dirty="0">
                <a:solidFill>
                  <a:srgbClr val="898F97"/>
                </a:solidFill>
                <a:latin typeface="+mj-lt"/>
              </a:rPr>
              <a:t>Society for Effectual Action (2018). Affordable Loss Principle. https://www.effectuation.org/?page_id=4055&amp;principle=affordable-loss</a:t>
            </a:r>
            <a:endParaRPr lang="de-DE" sz="1000" dirty="0">
              <a:solidFill>
                <a:srgbClr val="898F97"/>
              </a:solidFill>
              <a:latin typeface="+mj-lt"/>
            </a:endParaRPr>
          </a:p>
        </p:txBody>
      </p:sp>
      <p:pic>
        <p:nvPicPr>
          <p:cNvPr id="7" name="Picture 4">
            <a:extLst>
              <a:ext uri="{FF2B5EF4-FFF2-40B4-BE49-F238E27FC236}">
                <a16:creationId xmlns:a16="http://schemas.microsoft.com/office/drawing/2014/main" id="{54B6AF01-6C62-4A05-AA73-B7862A67A9C8}"/>
              </a:ext>
            </a:extLst>
          </p:cNvPr>
          <p:cNvPicPr>
            <a:picLocks noChangeAspect="1" noChangeArrowheads="1"/>
          </p:cNvPicPr>
          <p:nvPr/>
        </p:nvPicPr>
        <p:blipFill>
          <a:blip r:embed="rId2"/>
          <a:srcRect t="16584"/>
          <a:stretch>
            <a:fillRect/>
          </a:stretch>
        </p:blipFill>
        <p:spPr bwMode="auto">
          <a:xfrm>
            <a:off x="3217263" y="1282602"/>
            <a:ext cx="2335125" cy="1098688"/>
          </a:xfrm>
          <a:prstGeom prst="rect">
            <a:avLst/>
          </a:prstGeom>
          <a:noFill/>
          <a:ln w="9525">
            <a:solidFill>
              <a:schemeClr val="bg1">
                <a:lumMod val="50000"/>
              </a:schemeClr>
            </a:solidFill>
            <a:miter lim="800000"/>
            <a:headEnd/>
            <a:tailEnd/>
          </a:ln>
          <a:effectLst>
            <a:outerShdw blurRad="50800" dist="38100" algn="l" rotWithShape="0">
              <a:prstClr val="black">
                <a:alpha val="40000"/>
              </a:prstClr>
            </a:outerShdw>
          </a:effectLst>
        </p:spPr>
      </p:pic>
      <p:sp>
        <p:nvSpPr>
          <p:cNvPr id="6" name="Rectangle 2">
            <a:extLst>
              <a:ext uri="{FF2B5EF4-FFF2-40B4-BE49-F238E27FC236}">
                <a16:creationId xmlns:a16="http://schemas.microsoft.com/office/drawing/2014/main" id="{474F637B-CAC6-4517-8687-73944159713A}"/>
              </a:ext>
            </a:extLst>
          </p:cNvPr>
          <p:cNvSpPr txBox="1">
            <a:spLocks noChangeArrowheads="1"/>
          </p:cNvSpPr>
          <p:nvPr/>
        </p:nvSpPr>
        <p:spPr bwMode="auto">
          <a:xfrm>
            <a:off x="3105408" y="106916"/>
            <a:ext cx="9406555" cy="657225"/>
          </a:xfrm>
          <a:prstGeom prst="rect">
            <a:avLst/>
          </a:prstGeom>
          <a:noFill/>
          <a:ln w="9525">
            <a:noFill/>
            <a:miter lim="800000"/>
            <a:headEnd/>
            <a:tailEnd/>
          </a:ln>
        </p:spPr>
        <p:txBody>
          <a:bodyPr anchor="ctr"/>
          <a:lstStyle/>
          <a:p>
            <a:pPr>
              <a:defRPr/>
            </a:pPr>
            <a:r>
              <a:rPr lang="de-DE" altLang="fr-FR" sz="2400" b="1" dirty="0">
                <a:solidFill>
                  <a:srgbClr val="96CB00"/>
                </a:solidFill>
                <a:latin typeface="+mj-lt"/>
                <a:ea typeface="ＭＳ Ｐゴシック" charset="0"/>
                <a:cs typeface="Arial"/>
              </a:rPr>
              <a:t>Effectuation: </a:t>
            </a:r>
            <a:r>
              <a:rPr lang="de-CH" sz="2400" b="1" dirty="0">
                <a:solidFill>
                  <a:srgbClr val="96CB00"/>
                </a:solidFill>
              </a:rPr>
              <a:t>Das «Leistbarer-Verlust-Prinzip»</a:t>
            </a:r>
            <a:endParaRPr lang="de-DE" altLang="fr-FR" sz="2400" b="1" dirty="0">
              <a:solidFill>
                <a:srgbClr val="96CB00"/>
              </a:solidFill>
              <a:latin typeface="+mj-lt"/>
              <a:ea typeface="ＭＳ Ｐゴシック" charset="0"/>
              <a:cs typeface="Arial"/>
            </a:endParaRPr>
          </a:p>
        </p:txBody>
      </p:sp>
      <p:sp>
        <p:nvSpPr>
          <p:cNvPr id="8" name="Foliennummernplatzhalter 1">
            <a:extLst>
              <a:ext uri="{FF2B5EF4-FFF2-40B4-BE49-F238E27FC236}">
                <a16:creationId xmlns:a16="http://schemas.microsoft.com/office/drawing/2014/main" id="{E3E9BBA8-6C9C-45E6-86AA-2815EF6E0CF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9</a:t>
            </a:fld>
            <a:endParaRPr lang="ru-RU" dirty="0"/>
          </a:p>
        </p:txBody>
      </p:sp>
      <p:sp>
        <p:nvSpPr>
          <p:cNvPr id="9" name="Rechteck 8">
            <a:extLst>
              <a:ext uri="{FF2B5EF4-FFF2-40B4-BE49-F238E27FC236}">
                <a16:creationId xmlns:a16="http://schemas.microsoft.com/office/drawing/2014/main" id="{7ED3D0B1-4E20-4BBF-9ED9-BD51BDC28CC7}"/>
              </a:ext>
            </a:extLst>
          </p:cNvPr>
          <p:cNvSpPr/>
          <p:nvPr/>
        </p:nvSpPr>
        <p:spPr>
          <a:xfrm>
            <a:off x="3105408" y="2814066"/>
            <a:ext cx="6971846" cy="2369880"/>
          </a:xfrm>
          <a:prstGeom prst="rect">
            <a:avLst/>
          </a:prstGeom>
        </p:spPr>
        <p:txBody>
          <a:bodyPr wrap="square">
            <a:spAutoFit/>
          </a:bodyPr>
          <a:lstStyle/>
          <a:p>
            <a:pPr>
              <a:spcBef>
                <a:spcPts val="600"/>
              </a:spcBef>
              <a:buClr>
                <a:srgbClr val="FFC424"/>
              </a:buClr>
            </a:pPr>
            <a:r>
              <a:rPr lang="de-CH" sz="1900" dirty="0">
                <a:solidFill>
                  <a:srgbClr val="686868"/>
                </a:solidFill>
              </a:rPr>
              <a:t>Erfahrene UnternehmerInnen begrenzen ihr Risiko: </a:t>
            </a:r>
          </a:p>
          <a:p>
            <a:pPr marL="285750" indent="-285750">
              <a:spcBef>
                <a:spcPts val="600"/>
              </a:spcBef>
              <a:buClr>
                <a:srgbClr val="FFC424"/>
              </a:buClr>
              <a:buFont typeface="Century Gothic" panose="020B0502020202020204" pitchFamily="34" charset="0"/>
              <a:buChar char="●"/>
            </a:pPr>
            <a:r>
              <a:rPr lang="de-CH" sz="1900" dirty="0">
                <a:solidFill>
                  <a:srgbClr val="686868"/>
                </a:solidFill>
              </a:rPr>
              <a:t>Sie überlegen, wie viel Zeit, Geld und andere Ressourcen sie maximal investieren möchten.</a:t>
            </a:r>
          </a:p>
          <a:p>
            <a:pPr marL="285750" indent="-285750">
              <a:spcBef>
                <a:spcPts val="600"/>
              </a:spcBef>
              <a:buClr>
                <a:srgbClr val="FFC424"/>
              </a:buClr>
              <a:buFont typeface="Century Gothic" panose="020B0502020202020204" pitchFamily="34" charset="0"/>
              <a:buChar char="●"/>
            </a:pPr>
            <a:r>
              <a:rPr lang="de-CH" sz="1900" dirty="0">
                <a:solidFill>
                  <a:srgbClr val="686868"/>
                </a:solidFill>
              </a:rPr>
              <a:t>Dies kann jede/r für sich selbst festlegen und damit kontrollieren.</a:t>
            </a:r>
          </a:p>
          <a:p>
            <a:pPr marL="285750" indent="-285750">
              <a:spcBef>
                <a:spcPts val="600"/>
              </a:spcBef>
              <a:buClr>
                <a:srgbClr val="FFC424"/>
              </a:buClr>
              <a:buFont typeface="Century Gothic" panose="020B0502020202020204" pitchFamily="34" charset="0"/>
              <a:buChar char="●"/>
            </a:pPr>
            <a:r>
              <a:rPr lang="de-CH" sz="1900" dirty="0">
                <a:solidFill>
                  <a:srgbClr val="686868"/>
                </a:solidFill>
              </a:rPr>
              <a:t>Risiko-Rendite-Berechnungen unter Unsicherheit halten der Realität dagegen meist nicht stand.</a:t>
            </a:r>
          </a:p>
        </p:txBody>
      </p:sp>
    </p:spTree>
    <p:extLst>
      <p:ext uri="{BB962C8B-B14F-4D97-AF65-F5344CB8AC3E}">
        <p14:creationId xmlns:p14="http://schemas.microsoft.com/office/powerpoint/2010/main" val="591843187"/>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1835</Words>
  <Application>Microsoft Office PowerPoint</Application>
  <PresentationFormat>Breitbild</PresentationFormat>
  <Paragraphs>154</Paragraphs>
  <Slides>17</Slides>
  <Notes>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17</vt:i4>
      </vt:variant>
    </vt:vector>
  </HeadingPairs>
  <TitlesOfParts>
    <vt:vector size="24" baseType="lpstr">
      <vt:lpstr>Malgun Gothic</vt:lpstr>
      <vt:lpstr>Arial</vt:lpstr>
      <vt:lpstr>Calibri</vt:lpstr>
      <vt:lpstr>Century Gothic</vt:lpstr>
      <vt:lpstr>Wingdings</vt:lpstr>
      <vt:lpstr>myidea</vt:lpstr>
      <vt:lpstr>KMU-HSG</vt:lpstr>
      <vt:lpstr>  Teil 5: «Effectuation» und «Causation» – Zwei verschiedene Entscheidungslogiken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Вертинская Елена</dc:creator>
  <cp:lastModifiedBy>Kramer Pia</cp:lastModifiedBy>
  <cp:revision>812</cp:revision>
  <dcterms:created xsi:type="dcterms:W3CDTF">2020-11-11T18:04:37Z</dcterms:created>
  <dcterms:modified xsi:type="dcterms:W3CDTF">2022-12-05T08:14:11Z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2021-02-20T21:05:04Z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a6852517-cd03-438d-9f3e-39c89f736e15</vt:lpwstr>
  </property>
  <property fmtid="{D5CDD505-2E9C-101B-9397-08002B2CF9AE}" pid="8" name="MSIP_Label_89eb5799-d0fd-4e27-b9df-61ef8d68c68c_ContentBits">
    <vt:lpwstr>0</vt:lpwstr>
  </property>
</Properties>
</file>