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14"/>
  </p:notesMasterIdLst>
  <p:sldIdLst>
    <p:sldId id="1619" r:id="rId3"/>
    <p:sldId id="2037" r:id="rId4"/>
    <p:sldId id="2036" r:id="rId5"/>
    <p:sldId id="1631" r:id="rId6"/>
    <p:sldId id="2072" r:id="rId7"/>
    <p:sldId id="2070" r:id="rId8"/>
    <p:sldId id="2071" r:id="rId9"/>
    <p:sldId id="1625" r:id="rId10"/>
    <p:sldId id="1626" r:id="rId11"/>
    <p:sldId id="2038" r:id="rId12"/>
    <p:sldId id="164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extLst>
      <p:ext uri="{19B8F6BF-5375-455C-9EA6-DF929625EA0E}">
        <p15:presenceInfo xmlns:p15="http://schemas.microsoft.com/office/powerpoint/2012/main" userId="8d34d96c0307f392" providerId="Windows Live"/>
      </p:ext>
    </p:extLst>
  </p:cmAuthor>
  <p:cmAuthor id="2" name="Müller Susan" initials="MS" lastIdx="13" clrIdx="1">
    <p:extLst>
      <p:ext uri="{19B8F6BF-5375-455C-9EA6-DF929625EA0E}">
        <p15:presenceInfo xmlns:p15="http://schemas.microsoft.com/office/powerpoint/2012/main" userId="S::mls9@bfh.ch::130eb5c5-9aed-44bf-b216-64bd859fac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F97"/>
    <a:srgbClr val="96CB00"/>
    <a:srgbClr val="686868"/>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6" autoAdjust="0"/>
    <p:restoredTop sz="94628" autoAdjust="0"/>
  </p:normalViewPr>
  <p:slideViewPr>
    <p:cSldViewPr snapToGrid="0">
      <p:cViewPr varScale="1">
        <p:scale>
          <a:sx n="60" d="100"/>
          <a:sy n="60" d="100"/>
        </p:scale>
        <p:origin x="879" y="42"/>
      </p:cViewPr>
      <p:guideLst/>
    </p:cSldViewPr>
  </p:slideViewPr>
  <p:notesTextViewPr>
    <p:cViewPr>
      <p:scale>
        <a:sx n="1" d="1"/>
        <a:sy n="1" d="1"/>
      </p:scale>
      <p:origin x="0" y="0"/>
    </p:cViewPr>
  </p:notesTextViewPr>
  <p:sorterViewPr>
    <p:cViewPr varScale="1">
      <p:scale>
        <a:sx n="100" d="100"/>
        <a:sy n="100" d="100"/>
      </p:scale>
      <p:origin x="0" y="-89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01.07.2021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2713" y="482600"/>
            <a:ext cx="6873875" cy="386715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2DA5471-CC57-402A-9527-36A1D012F698}" type="slidenum">
              <a:rPr lang="de-DE" smtClean="0"/>
              <a:pPr/>
              <a:t>11</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01.07.2021</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01.07.2021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01.07.2021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01.07.2021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01.07.2021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01.07.2021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01.07.2021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01.07.2021</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01.07.2021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01.07.2021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01.07.2021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01.07.2021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err="1"/>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‹Nr.›</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2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3507601" y="3087961"/>
            <a:ext cx="5176795" cy="1002589"/>
          </a:xfrm>
          <a:noFill/>
        </p:spPr>
        <p:txBody>
          <a:bodyPr>
            <a:noAutofit/>
          </a:bodyPr>
          <a:lstStyle/>
          <a:p>
            <a:pPr marL="0" indent="0" algn="ctr">
              <a:buNone/>
            </a:pPr>
            <a:r>
              <a:rPr lang="de-CH" sz="3200" b="1" dirty="0">
                <a:solidFill>
                  <a:srgbClr val="0B4874"/>
                </a:solidFill>
                <a:latin typeface="+mj-lt"/>
              </a:rPr>
              <a:t>Das Lehr-Lernprogramm myidea im Überblick</a:t>
            </a:r>
          </a:p>
        </p:txBody>
      </p:sp>
      <p:pic>
        <p:nvPicPr>
          <p:cNvPr id="3" name="Рисунок 28">
            <a:extLst>
              <a:ext uri="{FF2B5EF4-FFF2-40B4-BE49-F238E27FC236}">
                <a16:creationId xmlns:a16="http://schemas.microsoft.com/office/drawing/2014/main" id="{133B2606-BED0-4447-BEDB-EDEE9B08E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166653" y="4168259"/>
            <a:ext cx="3858692" cy="192935"/>
          </a:xfrm>
          <a:prstGeom prst="rect">
            <a:avLst/>
          </a:prstGeom>
        </p:spPr>
      </p:pic>
      <p:sp>
        <p:nvSpPr>
          <p:cNvPr id="5" name="Foliennummernplatzhalter 1">
            <a:extLst>
              <a:ext uri="{FF2B5EF4-FFF2-40B4-BE49-F238E27FC236}">
                <a16:creationId xmlns:a16="http://schemas.microsoft.com/office/drawing/2014/main" id="{ABD15D23-C88A-4A6C-BE8F-1EEB17326BEF}"/>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type="body" idx="1"/>
          </p:nvPr>
        </p:nvSpPr>
        <p:spPr>
          <a:xfrm>
            <a:off x="943156" y="1139843"/>
            <a:ext cx="10532359" cy="5610173"/>
          </a:xfrm>
          <a:prstGeom prst="rect">
            <a:avLst/>
          </a:prstGeom>
        </p:spPr>
        <p:txBody>
          <a:bodyPr>
            <a:noAutofit/>
          </a:bodyPr>
          <a:lstStyle/>
          <a:p>
            <a:pPr marL="0" indent="0" algn="l">
              <a:spcAft>
                <a:spcPts val="400"/>
              </a:spcAft>
              <a:buNone/>
            </a:pPr>
            <a:endParaRPr lang="de-CH" sz="1800" b="1" dirty="0">
              <a:solidFill>
                <a:srgbClr val="96CB00"/>
              </a:solidFill>
              <a:latin typeface="+mj-lt"/>
              <a:cs typeface="Arial" panose="020B0604020202020204" pitchFamily="34" charset="0"/>
            </a:endParaRPr>
          </a:p>
          <a:p>
            <a:pPr marL="0" indent="0" algn="l">
              <a:spcAft>
                <a:spcPts val="400"/>
              </a:spcAft>
              <a:buNone/>
            </a:pPr>
            <a:r>
              <a:rPr lang="de-CH" sz="2000" b="1" dirty="0">
                <a:solidFill>
                  <a:srgbClr val="96CB00"/>
                </a:solidFill>
                <a:latin typeface="+mj-lt"/>
                <a:cs typeface="Arial" panose="020B0604020202020204" pitchFamily="34" charset="0"/>
              </a:rPr>
              <a:t>ABU-Schullehrpläne: </a:t>
            </a:r>
            <a:endParaRPr lang="de-CH" sz="2000" b="1" dirty="0">
              <a:latin typeface="+mj-lt"/>
              <a:cs typeface="Arial" panose="020B0604020202020204" pitchFamily="34" charset="0"/>
            </a:endParaRPr>
          </a:p>
          <a:p>
            <a:pPr marL="285750" indent="-285750" algn="l">
              <a:spcAft>
                <a:spcPts val="400"/>
              </a:spcAft>
              <a:buClr>
                <a:srgbClr val="96CB00"/>
              </a:buClr>
              <a:buFont typeface="Arial" panose="020B0604020202020204" pitchFamily="34" charset="0"/>
              <a:buChar char="•"/>
            </a:pPr>
            <a:r>
              <a:rPr lang="de-CH" sz="1800" dirty="0">
                <a:solidFill>
                  <a:srgbClr val="686868"/>
                </a:solidFill>
                <a:latin typeface="+mj-lt"/>
                <a:cs typeface="Arial" panose="020B0604020202020204" pitchFamily="34" charset="0"/>
              </a:rPr>
              <a:t>In vielen ABU-Schullehrplänen finden sich Themen wie bspw. «Markt», «Kaufen» oder «Konsum»</a:t>
            </a:r>
          </a:p>
          <a:p>
            <a:pPr marL="285750" indent="-285750" algn="l">
              <a:spcAft>
                <a:spcPts val="400"/>
              </a:spcAft>
              <a:buClr>
                <a:srgbClr val="96CB00"/>
              </a:buClr>
              <a:buFont typeface="Arial" panose="020B0604020202020204" pitchFamily="34" charset="0"/>
              <a:buChar char="•"/>
            </a:pPr>
            <a:r>
              <a:rPr lang="de-CH" sz="1800" dirty="0">
                <a:solidFill>
                  <a:srgbClr val="686868"/>
                </a:solidFill>
                <a:latin typeface="+mj-lt"/>
                <a:cs typeface="Arial" panose="020B0604020202020204" pitchFamily="34" charset="0"/>
              </a:rPr>
              <a:t>Häufig wird dabei ein volkswirtschaftlicher Ansatz verfolgt.</a:t>
            </a:r>
          </a:p>
          <a:p>
            <a:pPr marL="285750" indent="-285750" algn="l">
              <a:spcAft>
                <a:spcPts val="400"/>
              </a:spcAft>
              <a:buClr>
                <a:srgbClr val="96CB00"/>
              </a:buClr>
              <a:buFont typeface="Wingdings" panose="05000000000000000000" pitchFamily="2" charset="2"/>
              <a:buChar char="à"/>
            </a:pPr>
            <a:r>
              <a:rPr lang="de-CH" sz="2000" b="1" dirty="0">
                <a:solidFill>
                  <a:srgbClr val="96CB00"/>
                </a:solidFill>
                <a:latin typeface="+mj-lt"/>
                <a:cs typeface="Arial" panose="020B0604020202020204" pitchFamily="34" charset="0"/>
                <a:sym typeface="Wingdings" panose="05000000000000000000" pitchFamily="2" charset="2"/>
              </a:rPr>
              <a:t>Das Programm ermöglicht mit seinem innovativen Ansatz neue Denkweisen.</a:t>
            </a:r>
          </a:p>
          <a:p>
            <a:pPr marL="285750" indent="-285750" algn="l">
              <a:spcAft>
                <a:spcPts val="400"/>
              </a:spcAft>
              <a:buClr>
                <a:srgbClr val="117613"/>
              </a:buClr>
              <a:buFont typeface="Wingdings" panose="05000000000000000000" pitchFamily="2" charset="2"/>
              <a:buChar char="à"/>
            </a:pPr>
            <a:endParaRPr lang="de-CH" sz="2000" b="1" dirty="0">
              <a:solidFill>
                <a:srgbClr val="96CB00"/>
              </a:solidFill>
              <a:latin typeface="+mj-lt"/>
              <a:cs typeface="Arial" panose="020B0604020202020204" pitchFamily="34" charset="0"/>
            </a:endParaRPr>
          </a:p>
          <a:p>
            <a:pPr marL="0" indent="0" algn="l">
              <a:spcAft>
                <a:spcPts val="400"/>
              </a:spcAft>
              <a:buClr>
                <a:srgbClr val="117613"/>
              </a:buClr>
              <a:buNone/>
            </a:pPr>
            <a:r>
              <a:rPr lang="de-CH" sz="2000" b="1" dirty="0">
                <a:solidFill>
                  <a:srgbClr val="96CB00"/>
                </a:solidFill>
                <a:latin typeface="+mj-lt"/>
                <a:cs typeface="Arial" panose="020B0604020202020204" pitchFamily="34" charset="0"/>
              </a:rPr>
              <a:t>Umsetzung</a:t>
            </a:r>
            <a:r>
              <a:rPr lang="de-CH" sz="2000" b="1" dirty="0">
                <a:latin typeface="+mj-lt"/>
                <a:cs typeface="Arial" panose="020B0604020202020204" pitchFamily="34" charset="0"/>
              </a:rPr>
              <a:t>:</a:t>
            </a:r>
          </a:p>
          <a:p>
            <a:pPr algn="l">
              <a:spcAft>
                <a:spcPts val="400"/>
              </a:spcAft>
              <a:buClr>
                <a:srgbClr val="96CB00"/>
              </a:buClr>
            </a:pPr>
            <a:r>
              <a:rPr lang="de-CH" sz="1800" dirty="0">
                <a:solidFill>
                  <a:srgbClr val="686868"/>
                </a:solidFill>
                <a:latin typeface="+mj-lt"/>
                <a:cs typeface="Arial" panose="020B0604020202020204" pitchFamily="34" charset="0"/>
              </a:rPr>
              <a:t>Im Rahmen des ABU bietet sich eine Umsetzung des Themas über einen Zeitraum von sechs bis acht Wochen (ca. 18 bis 24 Lektionen) an.</a:t>
            </a:r>
          </a:p>
          <a:p>
            <a:pPr algn="l">
              <a:spcAft>
                <a:spcPts val="400"/>
              </a:spcAft>
              <a:buClr>
                <a:srgbClr val="96CB00"/>
              </a:buClr>
            </a:pPr>
            <a:endParaRPr lang="de-CH" sz="1600" dirty="0">
              <a:solidFill>
                <a:srgbClr val="96CB00"/>
              </a:solidFill>
              <a:latin typeface="+mj-lt"/>
              <a:cs typeface="Arial" panose="020B0604020202020204" pitchFamily="34" charset="0"/>
            </a:endParaRPr>
          </a:p>
        </p:txBody>
      </p:sp>
      <p:sp>
        <p:nvSpPr>
          <p:cNvPr id="8" name="Titel 1">
            <a:extLst>
              <a:ext uri="{FF2B5EF4-FFF2-40B4-BE49-F238E27FC236}">
                <a16:creationId xmlns:a16="http://schemas.microsoft.com/office/drawing/2014/main" id="{A8360520-00E7-4004-A67E-081A4EBE4D35}"/>
              </a:ext>
            </a:extLst>
          </p:cNvPr>
          <p:cNvSpPr txBox="1">
            <a:spLocks/>
          </p:cNvSpPr>
          <p:nvPr/>
        </p:nvSpPr>
        <p:spPr>
          <a:xfrm>
            <a:off x="877168" y="9099"/>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400" dirty="0">
                <a:solidFill>
                  <a:srgbClr val="96CB00"/>
                </a:solidFill>
              </a:rPr>
              <a:t>Unternehmerisches Denken und Handeln im ABU</a:t>
            </a:r>
          </a:p>
        </p:txBody>
      </p:sp>
      <p:sp>
        <p:nvSpPr>
          <p:cNvPr id="4" name="Foliennummernplatzhalter 1">
            <a:extLst>
              <a:ext uri="{FF2B5EF4-FFF2-40B4-BE49-F238E27FC236}">
                <a16:creationId xmlns:a16="http://schemas.microsoft.com/office/drawing/2014/main" id="{14B70024-02CA-4677-A034-CF639F1DA621}"/>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10</a:t>
            </a:fld>
            <a:endParaRPr lang="ru-RU"/>
          </a:p>
        </p:txBody>
      </p:sp>
    </p:spTree>
    <p:extLst>
      <p:ext uri="{BB962C8B-B14F-4D97-AF65-F5344CB8AC3E}">
        <p14:creationId xmlns:p14="http://schemas.microsoft.com/office/powerpoint/2010/main" val="372718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1379168" y="866607"/>
            <a:ext cx="8873538" cy="5436604"/>
          </a:xfrm>
          <a:prstGeom prst="rect">
            <a:avLst/>
          </a:prstGeom>
        </p:spPr>
      </p:pic>
      <p:sp>
        <p:nvSpPr>
          <p:cNvPr id="6" name="Titel 1">
            <a:extLst>
              <a:ext uri="{FF2B5EF4-FFF2-40B4-BE49-F238E27FC236}">
                <a16:creationId xmlns:a16="http://schemas.microsoft.com/office/drawing/2014/main" id="{4E75BBB8-62C5-43C7-B467-2533C9A268C3}"/>
              </a:ext>
            </a:extLst>
          </p:cNvPr>
          <p:cNvSpPr txBox="1">
            <a:spLocks/>
          </p:cNvSpPr>
          <p:nvPr/>
        </p:nvSpPr>
        <p:spPr>
          <a:xfrm>
            <a:off x="877168" y="9099"/>
            <a:ext cx="9809029"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400" dirty="0">
                <a:solidFill>
                  <a:srgbClr val="96CB00"/>
                </a:solidFill>
              </a:rPr>
              <a:t>Verortung der Inhalte im ABU-Rahmenlehrplan (Symbolbild)</a:t>
            </a:r>
          </a:p>
        </p:txBody>
      </p:sp>
      <p:sp>
        <p:nvSpPr>
          <p:cNvPr id="4" name="Foliennummernplatzhalter 1">
            <a:extLst>
              <a:ext uri="{FF2B5EF4-FFF2-40B4-BE49-F238E27FC236}">
                <a16:creationId xmlns:a16="http://schemas.microsoft.com/office/drawing/2014/main" id="{8D748340-C6A8-4E40-8935-F7F86640A788}"/>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11</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5AC632-FABE-4C7A-BA87-D7844A5F0BC8}"/>
              </a:ext>
            </a:extLst>
          </p:cNvPr>
          <p:cNvSpPr>
            <a:spLocks noGrp="1"/>
          </p:cNvSpPr>
          <p:nvPr>
            <p:ph type="title"/>
          </p:nvPr>
        </p:nvSpPr>
        <p:spPr/>
        <p:txBody>
          <a:bodyPr>
            <a:normAutofit/>
          </a:bodyPr>
          <a:lstStyle/>
          <a:p>
            <a:r>
              <a:rPr lang="de-CH" sz="2800" dirty="0">
                <a:solidFill>
                  <a:srgbClr val="0B4874"/>
                </a:solidFill>
              </a:rPr>
              <a:t>Die Bestandteile Ihrer Weiterbildung</a:t>
            </a:r>
          </a:p>
        </p:txBody>
      </p:sp>
      <p:sp>
        <p:nvSpPr>
          <p:cNvPr id="4" name="Textplatzhalter 3">
            <a:extLst>
              <a:ext uri="{FF2B5EF4-FFF2-40B4-BE49-F238E27FC236}">
                <a16:creationId xmlns:a16="http://schemas.microsoft.com/office/drawing/2014/main" id="{0CA21BBC-1995-4BCB-900F-4FCDF9452447}"/>
              </a:ext>
            </a:extLst>
          </p:cNvPr>
          <p:cNvSpPr>
            <a:spLocks noGrp="1"/>
          </p:cNvSpPr>
          <p:nvPr>
            <p:ph type="body" sz="quarter" idx="13"/>
          </p:nvPr>
        </p:nvSpPr>
        <p:spPr>
          <a:xfrm>
            <a:off x="6767513" y="1057702"/>
            <a:ext cx="4662487" cy="1023582"/>
          </a:xfrm>
        </p:spPr>
        <p:txBody>
          <a:bodyPr>
            <a:normAutofit/>
          </a:bodyPr>
          <a:lstStyle/>
          <a:p>
            <a:r>
              <a:rPr lang="de-CH" dirty="0"/>
              <a:t>Wissensinhalte bzw. Handwerkszeug für die eigene Unternehmensgründung.</a:t>
            </a:r>
          </a:p>
          <a:p>
            <a:r>
              <a:rPr lang="de-CH" dirty="0"/>
              <a:t>Die Wissensinhalte werden entlang der Unternehmensphasen präsentiert.</a:t>
            </a:r>
          </a:p>
          <a:p>
            <a:endParaRPr lang="de-CH" dirty="0"/>
          </a:p>
        </p:txBody>
      </p:sp>
      <p:sp>
        <p:nvSpPr>
          <p:cNvPr id="5" name="Textplatzhalter 4">
            <a:extLst>
              <a:ext uri="{FF2B5EF4-FFF2-40B4-BE49-F238E27FC236}">
                <a16:creationId xmlns:a16="http://schemas.microsoft.com/office/drawing/2014/main" id="{5C9AB761-6CA4-434D-A775-7E8B5AD0E989}"/>
              </a:ext>
            </a:extLst>
          </p:cNvPr>
          <p:cNvSpPr>
            <a:spLocks noGrp="1"/>
          </p:cNvSpPr>
          <p:nvPr>
            <p:ph type="body" sz="quarter" idx="14"/>
          </p:nvPr>
        </p:nvSpPr>
        <p:spPr/>
        <p:txBody>
          <a:bodyPr>
            <a:normAutofit lnSpcReduction="10000"/>
          </a:bodyPr>
          <a:lstStyle/>
          <a:p>
            <a:r>
              <a:rPr lang="de-CH" dirty="0"/>
              <a:t>Sie entwickeln Ihre eigene Geschäftsidee </a:t>
            </a:r>
          </a:p>
          <a:p>
            <a:r>
              <a:rPr lang="de-CH" dirty="0"/>
              <a:t>Dabei können Sie das gelernte Handwerkszeug jeweils direkt anwenden.</a:t>
            </a:r>
          </a:p>
          <a:p>
            <a:endParaRPr lang="de-CH" dirty="0"/>
          </a:p>
        </p:txBody>
      </p:sp>
      <p:sp>
        <p:nvSpPr>
          <p:cNvPr id="6" name="Textplatzhalter 5">
            <a:extLst>
              <a:ext uri="{FF2B5EF4-FFF2-40B4-BE49-F238E27FC236}">
                <a16:creationId xmlns:a16="http://schemas.microsoft.com/office/drawing/2014/main" id="{C100C0F6-0E7F-4703-B113-9D4399DD52BD}"/>
              </a:ext>
            </a:extLst>
          </p:cNvPr>
          <p:cNvSpPr>
            <a:spLocks noGrp="1"/>
          </p:cNvSpPr>
          <p:nvPr>
            <p:ph type="body" sz="quarter" idx="15"/>
          </p:nvPr>
        </p:nvSpPr>
        <p:spPr>
          <a:xfrm>
            <a:off x="6767512" y="3954327"/>
            <a:ext cx="4662487" cy="776287"/>
          </a:xfrm>
        </p:spPr>
        <p:txBody>
          <a:bodyPr/>
          <a:lstStyle/>
          <a:p>
            <a:r>
              <a:rPr lang="de-CH" dirty="0"/>
              <a:t>Anhand von Fallstudien lernen Sie entscheidende Themen des Unternehmertums kennen</a:t>
            </a:r>
          </a:p>
        </p:txBody>
      </p:sp>
      <p:sp>
        <p:nvSpPr>
          <p:cNvPr id="7" name="Textplatzhalter 6">
            <a:extLst>
              <a:ext uri="{FF2B5EF4-FFF2-40B4-BE49-F238E27FC236}">
                <a16:creationId xmlns:a16="http://schemas.microsoft.com/office/drawing/2014/main" id="{DA9C2B61-2DE9-4A33-B9CB-142F33DBAA8A}"/>
              </a:ext>
            </a:extLst>
          </p:cNvPr>
          <p:cNvSpPr>
            <a:spLocks noGrp="1"/>
          </p:cNvSpPr>
          <p:nvPr>
            <p:ph type="body" sz="quarter" idx="16"/>
          </p:nvPr>
        </p:nvSpPr>
        <p:spPr/>
        <p:txBody>
          <a:bodyPr>
            <a:normAutofit lnSpcReduction="10000"/>
          </a:bodyPr>
          <a:lstStyle/>
          <a:p>
            <a:r>
              <a:rPr lang="de-CH" dirty="0"/>
              <a:t>Zusätzliche Informationen, die von methodisch-didaktischer Bedeutung sind</a:t>
            </a:r>
          </a:p>
          <a:p>
            <a:r>
              <a:rPr lang="de-CH" dirty="0"/>
              <a:t>Reflexionsmöglichkeiten</a:t>
            </a:r>
          </a:p>
          <a:p>
            <a:endParaRPr lang="de-CH" dirty="0"/>
          </a:p>
        </p:txBody>
      </p:sp>
      <p:sp>
        <p:nvSpPr>
          <p:cNvPr id="8" name="Textplatzhalter 7">
            <a:extLst>
              <a:ext uri="{FF2B5EF4-FFF2-40B4-BE49-F238E27FC236}">
                <a16:creationId xmlns:a16="http://schemas.microsoft.com/office/drawing/2014/main" id="{9CC2F3A7-F2FA-49B8-9978-D66B00363616}"/>
              </a:ext>
            </a:extLst>
          </p:cNvPr>
          <p:cNvSpPr>
            <a:spLocks noGrp="1"/>
          </p:cNvSpPr>
          <p:nvPr>
            <p:ph type="body" sz="quarter" idx="17"/>
          </p:nvPr>
        </p:nvSpPr>
        <p:spPr>
          <a:xfrm>
            <a:off x="143355" y="2480271"/>
            <a:ext cx="1869799" cy="729000"/>
          </a:xfrm>
        </p:spPr>
        <p:txBody>
          <a:bodyPr/>
          <a:lstStyle/>
          <a:p>
            <a:pPr marL="0" indent="0">
              <a:buNone/>
            </a:pPr>
            <a:r>
              <a:rPr lang="de-CH" dirty="0"/>
              <a:t>Bestandteile von </a:t>
            </a:r>
            <a:r>
              <a:rPr lang="de-CH" dirty="0" err="1"/>
              <a:t>myidea</a:t>
            </a:r>
            <a:endParaRPr lang="de-CH" dirty="0"/>
          </a:p>
        </p:txBody>
      </p:sp>
      <p:sp>
        <p:nvSpPr>
          <p:cNvPr id="9" name="Textplatzhalter 8">
            <a:extLst>
              <a:ext uri="{FF2B5EF4-FFF2-40B4-BE49-F238E27FC236}">
                <a16:creationId xmlns:a16="http://schemas.microsoft.com/office/drawing/2014/main" id="{203476E2-224D-4189-81CD-112CEC498119}"/>
              </a:ext>
            </a:extLst>
          </p:cNvPr>
          <p:cNvSpPr>
            <a:spLocks noGrp="1"/>
          </p:cNvSpPr>
          <p:nvPr>
            <p:ph type="body" sz="quarter" idx="18"/>
          </p:nvPr>
        </p:nvSpPr>
        <p:spPr>
          <a:xfrm>
            <a:off x="143356" y="5189146"/>
            <a:ext cx="1766560" cy="795276"/>
          </a:xfrm>
        </p:spPr>
        <p:txBody>
          <a:bodyPr>
            <a:normAutofit/>
          </a:bodyPr>
          <a:lstStyle/>
          <a:p>
            <a:pPr marL="0" indent="0">
              <a:buNone/>
            </a:pPr>
            <a:r>
              <a:rPr lang="de-CH" dirty="0"/>
              <a:t>Zusätzliche Informationen für Lehrpersonen</a:t>
            </a:r>
          </a:p>
        </p:txBody>
      </p:sp>
      <p:sp>
        <p:nvSpPr>
          <p:cNvPr id="10" name="Textplatzhalter 9">
            <a:extLst>
              <a:ext uri="{FF2B5EF4-FFF2-40B4-BE49-F238E27FC236}">
                <a16:creationId xmlns:a16="http://schemas.microsoft.com/office/drawing/2014/main" id="{ADA7B766-023B-49AF-A7B4-90D953F5E329}"/>
              </a:ext>
            </a:extLst>
          </p:cNvPr>
          <p:cNvSpPr>
            <a:spLocks noGrp="1"/>
          </p:cNvSpPr>
          <p:nvPr>
            <p:ph type="body" sz="quarter" idx="19"/>
          </p:nvPr>
        </p:nvSpPr>
        <p:spPr>
          <a:xfrm>
            <a:off x="4262284" y="1198225"/>
            <a:ext cx="1833716" cy="729000"/>
          </a:xfrm>
        </p:spPr>
        <p:txBody>
          <a:bodyPr/>
          <a:lstStyle/>
          <a:p>
            <a:pPr marL="0" indent="0" algn="ctr">
              <a:buNone/>
            </a:pPr>
            <a:r>
              <a:rPr lang="de-CH" dirty="0"/>
              <a:t>Wissen und Handwerkszeug</a:t>
            </a:r>
          </a:p>
        </p:txBody>
      </p:sp>
      <p:sp>
        <p:nvSpPr>
          <p:cNvPr id="11" name="Textplatzhalter 10">
            <a:extLst>
              <a:ext uri="{FF2B5EF4-FFF2-40B4-BE49-F238E27FC236}">
                <a16:creationId xmlns:a16="http://schemas.microsoft.com/office/drawing/2014/main" id="{610546A6-9FDA-4075-A275-E63C2A9C09CC}"/>
              </a:ext>
            </a:extLst>
          </p:cNvPr>
          <p:cNvSpPr>
            <a:spLocks noGrp="1"/>
          </p:cNvSpPr>
          <p:nvPr>
            <p:ph type="body" sz="quarter" idx="20"/>
          </p:nvPr>
        </p:nvSpPr>
        <p:spPr>
          <a:xfrm>
            <a:off x="4262284" y="2480270"/>
            <a:ext cx="1833716" cy="729000"/>
          </a:xfrm>
        </p:spPr>
        <p:txBody>
          <a:bodyPr/>
          <a:lstStyle/>
          <a:p>
            <a:pPr marL="0" indent="0" algn="ctr">
              <a:buNone/>
            </a:pPr>
            <a:r>
              <a:rPr lang="de-CH" dirty="0"/>
              <a:t>Entwicklung Ihrer eigenen Geschäftsidee</a:t>
            </a:r>
          </a:p>
        </p:txBody>
      </p:sp>
      <p:sp>
        <p:nvSpPr>
          <p:cNvPr id="12" name="Textplatzhalter 11">
            <a:extLst>
              <a:ext uri="{FF2B5EF4-FFF2-40B4-BE49-F238E27FC236}">
                <a16:creationId xmlns:a16="http://schemas.microsoft.com/office/drawing/2014/main" id="{7F170F20-AD94-457A-ABA1-6878F5E12600}"/>
              </a:ext>
            </a:extLst>
          </p:cNvPr>
          <p:cNvSpPr>
            <a:spLocks noGrp="1"/>
          </p:cNvSpPr>
          <p:nvPr>
            <p:ph type="body" sz="quarter" idx="21"/>
          </p:nvPr>
        </p:nvSpPr>
        <p:spPr>
          <a:xfrm>
            <a:off x="4262283" y="3791491"/>
            <a:ext cx="1833715" cy="729000"/>
          </a:xfrm>
        </p:spPr>
        <p:txBody>
          <a:bodyPr>
            <a:normAutofit/>
          </a:bodyPr>
          <a:lstStyle/>
          <a:p>
            <a:pPr marL="0" indent="0" algn="ctr">
              <a:buNone/>
            </a:pPr>
            <a:r>
              <a:rPr lang="de-CH" dirty="0"/>
              <a:t>Fallstudien über UnternehmerInnen</a:t>
            </a:r>
          </a:p>
        </p:txBody>
      </p:sp>
      <p:sp>
        <p:nvSpPr>
          <p:cNvPr id="13" name="Textplatzhalter 12">
            <a:extLst>
              <a:ext uri="{FF2B5EF4-FFF2-40B4-BE49-F238E27FC236}">
                <a16:creationId xmlns:a16="http://schemas.microsoft.com/office/drawing/2014/main" id="{C8AB3870-8C3A-46F5-8DBB-D47C9E433327}"/>
              </a:ext>
            </a:extLst>
          </p:cNvPr>
          <p:cNvSpPr>
            <a:spLocks noGrp="1"/>
          </p:cNvSpPr>
          <p:nvPr>
            <p:ph type="body" sz="quarter" idx="22"/>
          </p:nvPr>
        </p:nvSpPr>
        <p:spPr>
          <a:xfrm>
            <a:off x="4262283" y="5146956"/>
            <a:ext cx="1954162" cy="776287"/>
          </a:xfrm>
        </p:spPr>
        <p:txBody>
          <a:bodyPr>
            <a:normAutofit/>
          </a:bodyPr>
          <a:lstStyle/>
          <a:p>
            <a:pPr marL="0" indent="0" algn="ctr">
              <a:buNone/>
            </a:pPr>
            <a:r>
              <a:rPr lang="de-CH" dirty="0"/>
              <a:t>Zusatzinformationen (Pädagogik, Wirtschaft)</a:t>
            </a:r>
          </a:p>
        </p:txBody>
      </p:sp>
      <p:sp>
        <p:nvSpPr>
          <p:cNvPr id="14" name="Foliennummernplatzhalter 1">
            <a:extLst>
              <a:ext uri="{FF2B5EF4-FFF2-40B4-BE49-F238E27FC236}">
                <a16:creationId xmlns:a16="http://schemas.microsoft.com/office/drawing/2014/main" id="{651807EA-4FF8-4530-BCE4-8D2FC70BCDF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2</a:t>
            </a:fld>
            <a:endParaRPr lang="ru-RU"/>
          </a:p>
        </p:txBody>
      </p:sp>
    </p:spTree>
    <p:extLst>
      <p:ext uri="{BB962C8B-B14F-4D97-AF65-F5344CB8AC3E}">
        <p14:creationId xmlns:p14="http://schemas.microsoft.com/office/powerpoint/2010/main" val="301146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DCB3FB3-9799-4F1D-9FA7-94D15B4D05DF}"/>
              </a:ext>
            </a:extLst>
          </p:cNvPr>
          <p:cNvSpPr>
            <a:spLocks noGrp="1"/>
          </p:cNvSpPr>
          <p:nvPr>
            <p:ph type="sldNum" sz="quarter" idx="12"/>
          </p:nvPr>
        </p:nvSpPr>
        <p:spPr/>
        <p:txBody>
          <a:bodyPr/>
          <a:lstStyle/>
          <a:p>
            <a:fld id="{B7E6CA31-DA56-47CF-9891-B6D0296B6AEC}" type="slidenum">
              <a:rPr lang="ru-RU" smtClean="0"/>
              <a:t>3</a:t>
            </a:fld>
            <a:endParaRPr lang="ru-RU"/>
          </a:p>
        </p:txBody>
      </p:sp>
      <p:sp>
        <p:nvSpPr>
          <p:cNvPr id="92" name="Rechteck 91">
            <a:extLst>
              <a:ext uri="{FF2B5EF4-FFF2-40B4-BE49-F238E27FC236}">
                <a16:creationId xmlns:a16="http://schemas.microsoft.com/office/drawing/2014/main" id="{95BFF870-078C-4907-B737-014885314308}"/>
              </a:ext>
            </a:extLst>
          </p:cNvPr>
          <p:cNvSpPr/>
          <p:nvPr/>
        </p:nvSpPr>
        <p:spPr>
          <a:xfrm>
            <a:off x="6057346"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3" name="Rechteck 92">
            <a:extLst>
              <a:ext uri="{FF2B5EF4-FFF2-40B4-BE49-F238E27FC236}">
                <a16:creationId xmlns:a16="http://schemas.microsoft.com/office/drawing/2014/main" id="{F689427A-70EB-4F39-909C-1D59C3AF19ED}"/>
              </a:ext>
            </a:extLst>
          </p:cNvPr>
          <p:cNvSpPr/>
          <p:nvPr/>
        </p:nvSpPr>
        <p:spPr>
          <a:xfrm>
            <a:off x="9595193" y="1897486"/>
            <a:ext cx="1620000" cy="451587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4" name="Rechteck 93">
            <a:extLst>
              <a:ext uri="{FF2B5EF4-FFF2-40B4-BE49-F238E27FC236}">
                <a16:creationId xmlns:a16="http://schemas.microsoft.com/office/drawing/2014/main" id="{A94663DF-FE1F-44F8-A659-A91FBAE799B0}"/>
              </a:ext>
            </a:extLst>
          </p:cNvPr>
          <p:cNvSpPr/>
          <p:nvPr/>
        </p:nvSpPr>
        <p:spPr>
          <a:xfrm>
            <a:off x="7826270"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5" name="Rechteck 94">
            <a:extLst>
              <a:ext uri="{FF2B5EF4-FFF2-40B4-BE49-F238E27FC236}">
                <a16:creationId xmlns:a16="http://schemas.microsoft.com/office/drawing/2014/main" id="{21111346-EF23-4D0F-AA17-25BBE00390F4}"/>
              </a:ext>
            </a:extLst>
          </p:cNvPr>
          <p:cNvSpPr/>
          <p:nvPr/>
        </p:nvSpPr>
        <p:spPr>
          <a:xfrm>
            <a:off x="4288422"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6" name="Rechteck 95">
            <a:extLst>
              <a:ext uri="{FF2B5EF4-FFF2-40B4-BE49-F238E27FC236}">
                <a16:creationId xmlns:a16="http://schemas.microsoft.com/office/drawing/2014/main" id="{1A87148B-1574-4E14-A699-7DE36BCEF5F4}"/>
              </a:ext>
            </a:extLst>
          </p:cNvPr>
          <p:cNvSpPr/>
          <p:nvPr/>
        </p:nvSpPr>
        <p:spPr>
          <a:xfrm>
            <a:off x="2519498"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7" name="Rechteck 96">
            <a:extLst>
              <a:ext uri="{FF2B5EF4-FFF2-40B4-BE49-F238E27FC236}">
                <a16:creationId xmlns:a16="http://schemas.microsoft.com/office/drawing/2014/main" id="{77F5A6DA-4FA0-4F0D-BAA3-E0A755ED2BEF}"/>
              </a:ext>
            </a:extLst>
          </p:cNvPr>
          <p:cNvSpPr/>
          <p:nvPr/>
        </p:nvSpPr>
        <p:spPr>
          <a:xfrm>
            <a:off x="751946" y="1897486"/>
            <a:ext cx="1620000" cy="4788000"/>
          </a:xfrm>
          <a:prstGeom prst="rect">
            <a:avLst/>
          </a:prstGeom>
          <a:solidFill>
            <a:sysClr val="window" lastClr="FFFFFF">
              <a:lumMod val="95000"/>
            </a:sysClr>
          </a:solidFill>
          <a:ln>
            <a:solidFill>
              <a:sysClr val="window" lastClr="FFFFFF">
                <a:lumMod val="50000"/>
              </a:sysClr>
            </a:solid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8" name="Rechteck 97">
            <a:extLst>
              <a:ext uri="{FF2B5EF4-FFF2-40B4-BE49-F238E27FC236}">
                <a16:creationId xmlns:a16="http://schemas.microsoft.com/office/drawing/2014/main" id="{77E1D313-8C39-4110-B038-485ED0970601}"/>
              </a:ext>
            </a:extLst>
          </p:cNvPr>
          <p:cNvSpPr/>
          <p:nvPr/>
        </p:nvSpPr>
        <p:spPr>
          <a:xfrm>
            <a:off x="751946" y="907454"/>
            <a:ext cx="1620000" cy="900898"/>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marL="0" marR="0" lvl="0" indent="0" algn="l" defTabSz="914400" eaLnBrk="1" fontAlgn="auto" latinLnBrk="0" hangingPunct="1">
              <a:lnSpc>
                <a:spcPct val="90000"/>
              </a:lnSpc>
              <a:spcBef>
                <a:spcPts val="0"/>
              </a:spcBef>
              <a:spcAft>
                <a:spcPts val="1000"/>
              </a:spcAft>
              <a:buClr>
                <a:srgbClr val="5F5F5F"/>
              </a:buClr>
              <a:buSzTx/>
              <a:buFontTx/>
              <a:buNone/>
              <a:tabLst/>
              <a:defRPr/>
            </a:pPr>
            <a:endParaRPr kumimoji="0" lang="de-DE" sz="1600" b="0" i="0" u="none" strike="noStrike" kern="0" cap="none" spc="0" normalizeH="0" baseline="0" noProof="0" dirty="0" err="1">
              <a:ln>
                <a:noFill/>
              </a:ln>
              <a:solidFill>
                <a:prstClr val="black"/>
              </a:solidFill>
              <a:effectLst/>
              <a:uLnTx/>
              <a:uFillTx/>
              <a:latin typeface="Malgun Gothic"/>
              <a:ea typeface="+mn-ea"/>
              <a:cs typeface="+mn-cs"/>
            </a:endParaRPr>
          </a:p>
        </p:txBody>
      </p:sp>
      <p:sp>
        <p:nvSpPr>
          <p:cNvPr id="99" name="Rechteck 98">
            <a:extLst>
              <a:ext uri="{FF2B5EF4-FFF2-40B4-BE49-F238E27FC236}">
                <a16:creationId xmlns:a16="http://schemas.microsoft.com/office/drawing/2014/main" id="{F2F41201-B2DF-4B57-9B13-BE83BA2F5FAA}"/>
              </a:ext>
            </a:extLst>
          </p:cNvPr>
          <p:cNvSpPr/>
          <p:nvPr/>
        </p:nvSpPr>
        <p:spPr>
          <a:xfrm>
            <a:off x="725210" y="944724"/>
            <a:ext cx="1603664" cy="78483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de-DE" sz="2000" b="1" dirty="0">
                <a:solidFill>
                  <a:prstClr val="white"/>
                </a:solidFill>
                <a:latin typeface="Malgun Gothic"/>
                <a:ea typeface="+mn-ea"/>
                <a:cs typeface="+mn-cs"/>
              </a:rPr>
              <a:t>Modul 1</a:t>
            </a:r>
            <a:br>
              <a:rPr lang="de-DE" sz="2000" b="1" dirty="0">
                <a:solidFill>
                  <a:prstClr val="white"/>
                </a:solidFill>
                <a:latin typeface="Malgun Gothic"/>
                <a:ea typeface="+mn-ea"/>
                <a:cs typeface="+mn-cs"/>
              </a:rPr>
            </a:br>
            <a:r>
              <a:rPr lang="de-DE" sz="1500" dirty="0">
                <a:solidFill>
                  <a:prstClr val="white"/>
                </a:solidFill>
                <a:latin typeface="Malgun Gothic"/>
                <a:ea typeface="+mn-ea"/>
                <a:cs typeface="+mn-cs"/>
              </a:rPr>
              <a:t>Ideen entwickeln</a:t>
            </a:r>
          </a:p>
        </p:txBody>
      </p:sp>
      <p:sp>
        <p:nvSpPr>
          <p:cNvPr id="100" name="Rechteck 99">
            <a:extLst>
              <a:ext uri="{FF2B5EF4-FFF2-40B4-BE49-F238E27FC236}">
                <a16:creationId xmlns:a16="http://schemas.microsoft.com/office/drawing/2014/main" id="{3E0EA590-16CC-47C4-B709-B28369006039}"/>
              </a:ext>
            </a:extLst>
          </p:cNvPr>
          <p:cNvSpPr/>
          <p:nvPr/>
        </p:nvSpPr>
        <p:spPr>
          <a:xfrm>
            <a:off x="2520184" y="919725"/>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01" name="Rechteck 100">
            <a:extLst>
              <a:ext uri="{FF2B5EF4-FFF2-40B4-BE49-F238E27FC236}">
                <a16:creationId xmlns:a16="http://schemas.microsoft.com/office/drawing/2014/main" id="{D94C59F1-1204-442E-B697-AF6117ADD893}"/>
              </a:ext>
            </a:extLst>
          </p:cNvPr>
          <p:cNvSpPr/>
          <p:nvPr/>
        </p:nvSpPr>
        <p:spPr>
          <a:xfrm>
            <a:off x="2538339" y="944724"/>
            <a:ext cx="1607251" cy="892552"/>
          </a:xfrm>
          <a:prstGeom prst="rect">
            <a:avLst/>
          </a:prstGeom>
        </p:spPr>
        <p:txBody>
          <a:bodyPr wrap="square">
            <a:spAutoFit/>
          </a:bodyPr>
          <a:lstStyle/>
          <a:p>
            <a:pPr algn="ctr" eaLnBrk="1" fontAlgn="auto" hangingPunct="1">
              <a:lnSpc>
                <a:spcPct val="80000"/>
              </a:lnSpc>
              <a:spcBef>
                <a:spcPts val="0"/>
              </a:spcBef>
              <a:spcAft>
                <a:spcPts val="0"/>
              </a:spcAft>
              <a:buClr>
                <a:srgbClr val="5F5F5F"/>
              </a:buClr>
            </a:pPr>
            <a:r>
              <a:rPr lang="de-DE" sz="2000" b="1" dirty="0">
                <a:solidFill>
                  <a:prstClr val="white"/>
                </a:solidFill>
                <a:latin typeface="Malgun Gothic"/>
                <a:ea typeface="+mn-ea"/>
                <a:cs typeface="+mn-cs"/>
              </a:rPr>
              <a:t>Modul 2</a:t>
            </a:r>
            <a:br>
              <a:rPr lang="de-DE" sz="2000" b="1" dirty="0">
                <a:solidFill>
                  <a:prstClr val="white"/>
                </a:solidFill>
                <a:latin typeface="Malgun Gothic"/>
                <a:ea typeface="+mn-ea"/>
                <a:cs typeface="+mn-cs"/>
              </a:rPr>
            </a:br>
            <a:r>
              <a:rPr lang="de-DE" sz="1500" dirty="0">
                <a:solidFill>
                  <a:prstClr val="white"/>
                </a:solidFill>
                <a:latin typeface="Malgun Gothic"/>
                <a:ea typeface="+mn-ea"/>
                <a:cs typeface="+mn-cs"/>
              </a:rPr>
              <a:t>Ideen testen und weiterentwickeln</a:t>
            </a:r>
          </a:p>
        </p:txBody>
      </p:sp>
      <p:sp>
        <p:nvSpPr>
          <p:cNvPr id="102" name="Rechteck 101">
            <a:extLst>
              <a:ext uri="{FF2B5EF4-FFF2-40B4-BE49-F238E27FC236}">
                <a16:creationId xmlns:a16="http://schemas.microsoft.com/office/drawing/2014/main" id="{80CAF2B8-0842-4FE5-A714-E10F345025C4}"/>
              </a:ext>
            </a:extLst>
          </p:cNvPr>
          <p:cNvSpPr/>
          <p:nvPr/>
        </p:nvSpPr>
        <p:spPr>
          <a:xfrm>
            <a:off x="4288422"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03" name="Rechteck 102">
            <a:extLst>
              <a:ext uri="{FF2B5EF4-FFF2-40B4-BE49-F238E27FC236}">
                <a16:creationId xmlns:a16="http://schemas.microsoft.com/office/drawing/2014/main" id="{B56453B9-D031-495F-8040-06D491F5DBE3}"/>
              </a:ext>
            </a:extLst>
          </p:cNvPr>
          <p:cNvSpPr/>
          <p:nvPr/>
        </p:nvSpPr>
        <p:spPr>
          <a:xfrm>
            <a:off x="4288272" y="944724"/>
            <a:ext cx="1620150" cy="78483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de-DE" sz="2000" b="1" dirty="0">
                <a:solidFill>
                  <a:prstClr val="white"/>
                </a:solidFill>
                <a:latin typeface="Malgun Gothic"/>
                <a:ea typeface="+mn-ea"/>
                <a:cs typeface="+mn-cs"/>
              </a:rPr>
              <a:t>Modul 3</a:t>
            </a:r>
            <a:br>
              <a:rPr lang="de-DE" sz="2000" b="1" dirty="0">
                <a:solidFill>
                  <a:prstClr val="white"/>
                </a:solidFill>
                <a:latin typeface="Malgun Gothic"/>
                <a:ea typeface="+mn-ea"/>
                <a:cs typeface="+mn-cs"/>
              </a:rPr>
            </a:br>
            <a:r>
              <a:rPr lang="de-DE" sz="1400" dirty="0">
                <a:solidFill>
                  <a:prstClr val="white"/>
                </a:solidFill>
                <a:latin typeface="Malgun Gothic"/>
                <a:ea typeface="+mn-ea"/>
                <a:cs typeface="+mn-cs"/>
              </a:rPr>
              <a:t>Geschäftsmodelle </a:t>
            </a:r>
            <a:r>
              <a:rPr lang="de-DE" sz="1500" dirty="0">
                <a:solidFill>
                  <a:prstClr val="white"/>
                </a:solidFill>
                <a:latin typeface="Malgun Gothic"/>
                <a:ea typeface="+mn-ea"/>
                <a:cs typeface="+mn-cs"/>
              </a:rPr>
              <a:t>entwickeln</a:t>
            </a:r>
            <a:endParaRPr lang="de-DE" sz="1600" dirty="0">
              <a:solidFill>
                <a:prstClr val="white"/>
              </a:solidFill>
              <a:latin typeface="Malgun Gothic"/>
              <a:ea typeface="+mn-ea"/>
              <a:cs typeface="+mn-cs"/>
            </a:endParaRPr>
          </a:p>
        </p:txBody>
      </p:sp>
      <p:sp>
        <p:nvSpPr>
          <p:cNvPr id="104" name="Rechteck 103">
            <a:extLst>
              <a:ext uri="{FF2B5EF4-FFF2-40B4-BE49-F238E27FC236}">
                <a16:creationId xmlns:a16="http://schemas.microsoft.com/office/drawing/2014/main" id="{9BF48AB7-534B-4155-98E8-1DB1DEC780C3}"/>
              </a:ext>
            </a:extLst>
          </p:cNvPr>
          <p:cNvSpPr/>
          <p:nvPr/>
        </p:nvSpPr>
        <p:spPr>
          <a:xfrm>
            <a:off x="7826270"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05" name="Rechteck 104">
            <a:extLst>
              <a:ext uri="{FF2B5EF4-FFF2-40B4-BE49-F238E27FC236}">
                <a16:creationId xmlns:a16="http://schemas.microsoft.com/office/drawing/2014/main" id="{B442DAD3-F9B2-4D24-8BAA-F04DE05CE2C1}"/>
              </a:ext>
            </a:extLst>
          </p:cNvPr>
          <p:cNvSpPr/>
          <p:nvPr/>
        </p:nvSpPr>
        <p:spPr>
          <a:xfrm>
            <a:off x="7779657" y="944724"/>
            <a:ext cx="1622517" cy="78483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de-DE" sz="2000" b="1" dirty="0">
                <a:solidFill>
                  <a:prstClr val="white"/>
                </a:solidFill>
                <a:latin typeface="Malgun Gothic"/>
                <a:ea typeface="+mn-ea"/>
                <a:cs typeface="+mn-cs"/>
              </a:rPr>
              <a:t>Modul 5</a:t>
            </a:r>
            <a:br>
              <a:rPr lang="de-DE" sz="2000" b="1" dirty="0">
                <a:solidFill>
                  <a:prstClr val="white"/>
                </a:solidFill>
                <a:latin typeface="Malgun Gothic"/>
                <a:ea typeface="+mn-ea"/>
                <a:cs typeface="+mn-cs"/>
              </a:rPr>
            </a:br>
            <a:r>
              <a:rPr lang="de-DE" sz="1500" dirty="0">
                <a:solidFill>
                  <a:prstClr val="white"/>
                </a:solidFill>
                <a:latin typeface="Malgun Gothic"/>
                <a:ea typeface="+mn-ea"/>
                <a:cs typeface="+mn-cs"/>
              </a:rPr>
              <a:t>Finanzen für GründerInnen</a:t>
            </a:r>
          </a:p>
        </p:txBody>
      </p:sp>
      <p:sp>
        <p:nvSpPr>
          <p:cNvPr id="106" name="Rechteck 105">
            <a:extLst>
              <a:ext uri="{FF2B5EF4-FFF2-40B4-BE49-F238E27FC236}">
                <a16:creationId xmlns:a16="http://schemas.microsoft.com/office/drawing/2014/main" id="{2643BEBA-51EF-4655-BADF-67DC14B0F357}"/>
              </a:ext>
            </a:extLst>
          </p:cNvPr>
          <p:cNvSpPr/>
          <p:nvPr/>
        </p:nvSpPr>
        <p:spPr>
          <a:xfrm>
            <a:off x="9595193"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07" name="Rechteck 106">
            <a:extLst>
              <a:ext uri="{FF2B5EF4-FFF2-40B4-BE49-F238E27FC236}">
                <a16:creationId xmlns:a16="http://schemas.microsoft.com/office/drawing/2014/main" id="{BC59E389-EEBB-4E37-A326-C14D1BEC1B6A}"/>
              </a:ext>
            </a:extLst>
          </p:cNvPr>
          <p:cNvSpPr/>
          <p:nvPr/>
        </p:nvSpPr>
        <p:spPr>
          <a:xfrm>
            <a:off x="9618914" y="944724"/>
            <a:ext cx="1512879" cy="78483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de-DE" sz="2000" b="1" dirty="0">
                <a:solidFill>
                  <a:prstClr val="white"/>
                </a:solidFill>
                <a:latin typeface="Malgun Gothic"/>
                <a:ea typeface="+mn-ea"/>
                <a:cs typeface="+mn-cs"/>
              </a:rPr>
              <a:t>Modul 6</a:t>
            </a:r>
            <a:br>
              <a:rPr lang="de-DE" sz="2000" b="1" dirty="0">
                <a:solidFill>
                  <a:prstClr val="white"/>
                </a:solidFill>
                <a:latin typeface="Malgun Gothic"/>
                <a:ea typeface="+mn-ea"/>
                <a:cs typeface="+mn-cs"/>
              </a:rPr>
            </a:br>
            <a:r>
              <a:rPr lang="de-DE" sz="1500" dirty="0">
                <a:solidFill>
                  <a:prstClr val="white"/>
                </a:solidFill>
                <a:latin typeface="Malgun Gothic"/>
              </a:rPr>
              <a:t>Geschäftsideen präsentieren</a:t>
            </a:r>
            <a:endParaRPr lang="de-DE" sz="1500" dirty="0">
              <a:solidFill>
                <a:prstClr val="white"/>
              </a:solidFill>
              <a:latin typeface="Malgun Gothic"/>
              <a:ea typeface="+mn-ea"/>
              <a:cs typeface="+mn-cs"/>
            </a:endParaRPr>
          </a:p>
        </p:txBody>
      </p:sp>
      <p:sp>
        <p:nvSpPr>
          <p:cNvPr id="108" name="Text 4">
            <a:extLst>
              <a:ext uri="{FF2B5EF4-FFF2-40B4-BE49-F238E27FC236}">
                <a16:creationId xmlns:a16="http://schemas.microsoft.com/office/drawing/2014/main" id="{7A5A08F9-E799-460B-A944-192B0945D3C1}"/>
              </a:ext>
            </a:extLst>
          </p:cNvPr>
          <p:cNvSpPr txBox="1">
            <a:spLocks/>
          </p:cNvSpPr>
          <p:nvPr/>
        </p:nvSpPr>
        <p:spPr bwMode="gray">
          <a:xfrm>
            <a:off x="830175" y="3832763"/>
            <a:ext cx="10300192" cy="808464"/>
          </a:xfrm>
          <a:prstGeom prst="rect">
            <a:avLst/>
          </a:prstGeom>
          <a:solidFill>
            <a:srgbClr val="FF9E61"/>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baseline="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indent="0" algn="ctr" fontAlgn="auto">
              <a:lnSpc>
                <a:spcPct val="100000"/>
              </a:lnSpc>
              <a:spcBef>
                <a:spcPts val="0"/>
              </a:spcBef>
              <a:spcAft>
                <a:spcPts val="1000"/>
              </a:spcAft>
              <a:buClr>
                <a:srgbClr val="00802F"/>
              </a:buClr>
              <a:buSzTx/>
              <a:buFont typeface="Arial" panose="020B0604020202020204" pitchFamily="34" charset="0"/>
              <a:buNone/>
              <a:tabLst/>
              <a:defRPr/>
            </a:pPr>
            <a:r>
              <a:rPr lang="de-DE" sz="1600" b="1" dirty="0">
                <a:solidFill>
                  <a:schemeClr val="lt1"/>
                </a:solidFill>
              </a:rPr>
              <a:t>Kontinuierliche Arbeit an der eigenen Geschäftsidee: </a:t>
            </a:r>
            <a:r>
              <a:rPr lang="de-DE" sz="1600" dirty="0">
                <a:solidFill>
                  <a:schemeClr val="lt1"/>
                </a:solidFill>
              </a:rPr>
              <a:t>Auswahl einer Idee, Teamfindung, </a:t>
            </a:r>
            <a:br>
              <a:rPr lang="de-DE" sz="1600" dirty="0">
                <a:solidFill>
                  <a:schemeClr val="lt1"/>
                </a:solidFill>
              </a:rPr>
            </a:br>
            <a:r>
              <a:rPr lang="de-DE" sz="1600" dirty="0">
                <a:solidFill>
                  <a:schemeClr val="lt1"/>
                </a:solidFill>
              </a:rPr>
              <a:t>Erstellen einer Demoversion/eines Minimum Viable Products, Entwicklung Geschäftsmodell, Einholen von Markt-Feedback usw.</a:t>
            </a:r>
          </a:p>
        </p:txBody>
      </p:sp>
      <p:grpSp>
        <p:nvGrpSpPr>
          <p:cNvPr id="109" name="Gruppieren 121">
            <a:extLst>
              <a:ext uri="{FF2B5EF4-FFF2-40B4-BE49-F238E27FC236}">
                <a16:creationId xmlns:a16="http://schemas.microsoft.com/office/drawing/2014/main" id="{BA3CD39D-FCD5-47F7-BD9B-FDBE313F1ED3}"/>
              </a:ext>
            </a:extLst>
          </p:cNvPr>
          <p:cNvGrpSpPr/>
          <p:nvPr/>
        </p:nvGrpSpPr>
        <p:grpSpPr>
          <a:xfrm>
            <a:off x="9602999" y="4701740"/>
            <a:ext cx="1599375" cy="1593909"/>
            <a:chOff x="9091344" y="4701740"/>
            <a:chExt cx="1599375" cy="1593909"/>
          </a:xfrm>
        </p:grpSpPr>
        <p:sp>
          <p:nvSpPr>
            <p:cNvPr id="110" name="Textplatzhalter 35">
              <a:extLst>
                <a:ext uri="{FF2B5EF4-FFF2-40B4-BE49-F238E27FC236}">
                  <a16:creationId xmlns:a16="http://schemas.microsoft.com/office/drawing/2014/main" id="{6566B2D5-8E68-44BC-9522-923BD0B2E3A2}"/>
                </a:ext>
              </a:extLst>
            </p:cNvPr>
            <p:cNvSpPr txBox="1">
              <a:spLocks/>
            </p:cNvSpPr>
            <p:nvPr/>
          </p:nvSpPr>
          <p:spPr bwMode="gray">
            <a:xfrm>
              <a:off x="9165788" y="4701740"/>
              <a:ext cx="1440000" cy="1593909"/>
            </a:xfrm>
            <a:prstGeom prst="rect">
              <a:avLst/>
            </a:prstGeom>
            <a:solidFill>
              <a:srgbClr val="738D05"/>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baseline="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1"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11" name="Rechteck 110">
              <a:extLst>
                <a:ext uri="{FF2B5EF4-FFF2-40B4-BE49-F238E27FC236}">
                  <a16:creationId xmlns:a16="http://schemas.microsoft.com/office/drawing/2014/main" id="{7614FE28-51E3-4698-9871-5EC3D5280DB1}"/>
                </a:ext>
              </a:extLst>
            </p:cNvPr>
            <p:cNvSpPr/>
            <p:nvPr/>
          </p:nvSpPr>
          <p:spPr>
            <a:xfrm>
              <a:off x="9091344" y="4857871"/>
              <a:ext cx="1599375" cy="1092607"/>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300" b="1" dirty="0">
                  <a:solidFill>
                    <a:sysClr val="window" lastClr="FFFFFF"/>
                  </a:solidFill>
                  <a:latin typeface="Malgun Gothic"/>
                </a:rPr>
                <a:t>Abschluss-veranstaltung: Präsentation der Geschäftsideen und Feedback</a:t>
              </a:r>
            </a:p>
          </p:txBody>
        </p:sp>
      </p:grpSp>
      <p:sp>
        <p:nvSpPr>
          <p:cNvPr id="112" name="Text 2">
            <a:extLst>
              <a:ext uri="{FF2B5EF4-FFF2-40B4-BE49-F238E27FC236}">
                <a16:creationId xmlns:a16="http://schemas.microsoft.com/office/drawing/2014/main" id="{148BF66A-E52C-4020-B9FD-3E64D7B00B2E}"/>
              </a:ext>
            </a:extLst>
          </p:cNvPr>
          <p:cNvSpPr txBox="1">
            <a:spLocks/>
          </p:cNvSpPr>
          <p:nvPr/>
        </p:nvSpPr>
        <p:spPr bwMode="gray">
          <a:xfrm>
            <a:off x="830175" y="2852936"/>
            <a:ext cx="1440000" cy="91793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indent="0" algn="ctr" fontAlgn="auto">
              <a:lnSpc>
                <a:spcPct val="100000"/>
              </a:lnSpc>
              <a:spcBef>
                <a:spcPts val="0"/>
              </a:spcBef>
              <a:spcAft>
                <a:spcPts val="1000"/>
              </a:spcAft>
              <a:buClr>
                <a:srgbClr val="00802F"/>
              </a:buClr>
              <a:buSzTx/>
              <a:buFont typeface="Arial" panose="020B0604020202020204" pitchFamily="34" charset="0"/>
              <a:buNone/>
              <a:tabLst/>
              <a:defRPr/>
            </a:pPr>
            <a:endParaRPr lang="de-DE" sz="1600" dirty="0">
              <a:solidFill>
                <a:schemeClr val="lt1"/>
              </a:solidFill>
            </a:endParaRPr>
          </a:p>
        </p:txBody>
      </p:sp>
      <p:sp>
        <p:nvSpPr>
          <p:cNvPr id="113" name="Rechteck 112">
            <a:extLst>
              <a:ext uri="{FF2B5EF4-FFF2-40B4-BE49-F238E27FC236}">
                <a16:creationId xmlns:a16="http://schemas.microsoft.com/office/drawing/2014/main" id="{3E9A5955-45E5-4027-9F43-CCCB17DD03A7}"/>
              </a:ext>
            </a:extLst>
          </p:cNvPr>
          <p:cNvSpPr/>
          <p:nvPr/>
        </p:nvSpPr>
        <p:spPr>
          <a:xfrm>
            <a:off x="784158" y="2852936"/>
            <a:ext cx="1489224" cy="892552"/>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300" b="1" dirty="0">
                <a:solidFill>
                  <a:sysClr val="window" lastClr="FFFFFF"/>
                </a:solidFill>
                <a:latin typeface="Malgun Gothic"/>
              </a:rPr>
              <a:t>Ideen-</a:t>
            </a:r>
            <a:br>
              <a:rPr lang="de-DE" sz="1300" b="1" dirty="0">
                <a:solidFill>
                  <a:sysClr val="window" lastClr="FFFFFF"/>
                </a:solidFill>
                <a:latin typeface="Malgun Gothic"/>
              </a:rPr>
            </a:br>
            <a:r>
              <a:rPr lang="de-DE" sz="1300" b="1" dirty="0" err="1">
                <a:solidFill>
                  <a:sysClr val="window" lastClr="FFFFFF"/>
                </a:solidFill>
                <a:latin typeface="Malgun Gothic"/>
              </a:rPr>
              <a:t>entwicklung</a:t>
            </a:r>
            <a:r>
              <a:rPr lang="de-DE" sz="1300" b="1" dirty="0">
                <a:solidFill>
                  <a:sysClr val="window" lastClr="FFFFFF"/>
                </a:solidFill>
                <a:latin typeface="Malgun Gothic"/>
              </a:rPr>
              <a:t>,</a:t>
            </a:r>
            <a:br>
              <a:rPr lang="de-DE" sz="1300" b="1" dirty="0">
                <a:solidFill>
                  <a:sysClr val="window" lastClr="FFFFFF"/>
                </a:solidFill>
                <a:latin typeface="Malgun Gothic"/>
              </a:rPr>
            </a:br>
            <a:r>
              <a:rPr lang="de-DE" sz="1300" b="1" dirty="0">
                <a:solidFill>
                  <a:sysClr val="window" lastClr="FFFFFF"/>
                </a:solidFill>
                <a:latin typeface="Malgun Gothic"/>
              </a:rPr>
              <a:t> -bewertung &amp;</a:t>
            </a:r>
            <a:br>
              <a:rPr lang="de-DE" sz="1300" b="1" dirty="0">
                <a:solidFill>
                  <a:sysClr val="window" lastClr="FFFFFF"/>
                </a:solidFill>
                <a:latin typeface="Malgun Gothic"/>
              </a:rPr>
            </a:br>
            <a:r>
              <a:rPr lang="de-DE" sz="1300" b="1" dirty="0">
                <a:solidFill>
                  <a:sysClr val="window" lastClr="FFFFFF"/>
                </a:solidFill>
                <a:latin typeface="Malgun Gothic"/>
              </a:rPr>
              <a:t>-auswahl</a:t>
            </a:r>
            <a:endParaRPr lang="de-DE" sz="1300" dirty="0">
              <a:solidFill>
                <a:sysClr val="window" lastClr="FFFFFF"/>
              </a:solidFill>
              <a:latin typeface="Malgun Gothic"/>
            </a:endParaRPr>
          </a:p>
        </p:txBody>
      </p:sp>
      <p:sp>
        <p:nvSpPr>
          <p:cNvPr id="114" name="Text 2">
            <a:extLst>
              <a:ext uri="{FF2B5EF4-FFF2-40B4-BE49-F238E27FC236}">
                <a16:creationId xmlns:a16="http://schemas.microsoft.com/office/drawing/2014/main" id="{91D33842-1507-44C3-94FA-2BB1FD3D084D}"/>
              </a:ext>
            </a:extLst>
          </p:cNvPr>
          <p:cNvSpPr txBox="1">
            <a:spLocks/>
          </p:cNvSpPr>
          <p:nvPr/>
        </p:nvSpPr>
        <p:spPr bwMode="gray">
          <a:xfrm>
            <a:off x="2583279" y="2041832"/>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15" name="Rechteck 114">
            <a:extLst>
              <a:ext uri="{FF2B5EF4-FFF2-40B4-BE49-F238E27FC236}">
                <a16:creationId xmlns:a16="http://schemas.microsoft.com/office/drawing/2014/main" id="{640BEB79-B0BE-4EDE-A6C5-EA409B12A37A}"/>
              </a:ext>
            </a:extLst>
          </p:cNvPr>
          <p:cNvSpPr/>
          <p:nvPr/>
        </p:nvSpPr>
        <p:spPr>
          <a:xfrm>
            <a:off x="2545288" y="2105817"/>
            <a:ext cx="1476164"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Lean </a:t>
            </a:r>
            <a:br>
              <a:rPr lang="de-DE" sz="1400" b="1" dirty="0">
                <a:solidFill>
                  <a:sysClr val="window" lastClr="FFFFFF"/>
                </a:solidFill>
                <a:latin typeface="Malgun Gothic"/>
              </a:rPr>
            </a:br>
            <a:r>
              <a:rPr lang="de-DE" sz="1400" b="1" dirty="0">
                <a:solidFill>
                  <a:sysClr val="window" lastClr="FFFFFF"/>
                </a:solidFill>
                <a:latin typeface="Malgun Gothic"/>
              </a:rPr>
              <a:t>Startup</a:t>
            </a:r>
            <a:endParaRPr lang="de-DE" sz="1400" dirty="0">
              <a:solidFill>
                <a:sysClr val="window" lastClr="FFFFFF"/>
              </a:solidFill>
              <a:latin typeface="Malgun Gothic"/>
            </a:endParaRPr>
          </a:p>
        </p:txBody>
      </p:sp>
      <p:sp>
        <p:nvSpPr>
          <p:cNvPr id="116" name="Text 2">
            <a:extLst>
              <a:ext uri="{FF2B5EF4-FFF2-40B4-BE49-F238E27FC236}">
                <a16:creationId xmlns:a16="http://schemas.microsoft.com/office/drawing/2014/main" id="{D734DC25-85BD-41B3-AFA8-42AA37289DB1}"/>
              </a:ext>
            </a:extLst>
          </p:cNvPr>
          <p:cNvSpPr txBox="1">
            <a:spLocks/>
          </p:cNvSpPr>
          <p:nvPr/>
        </p:nvSpPr>
        <p:spPr bwMode="gray">
          <a:xfrm>
            <a:off x="2597578" y="3011730"/>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algn="ctr" fontAlgn="auto">
              <a:buClr>
                <a:srgbClr val="00802F"/>
              </a:buClr>
              <a:buSzTx/>
              <a:tabLst/>
              <a:defRPr/>
            </a:pPr>
            <a:endParaRPr lang="de-DE" sz="1600" dirty="0">
              <a:solidFill>
                <a:schemeClr val="lt1"/>
              </a:solidFill>
            </a:endParaRPr>
          </a:p>
        </p:txBody>
      </p:sp>
      <p:sp>
        <p:nvSpPr>
          <p:cNvPr id="117" name="Rechteck 116">
            <a:extLst>
              <a:ext uri="{FF2B5EF4-FFF2-40B4-BE49-F238E27FC236}">
                <a16:creationId xmlns:a16="http://schemas.microsoft.com/office/drawing/2014/main" id="{6800B0C9-B0B0-4DFE-B72D-169DA9434433}"/>
              </a:ext>
            </a:extLst>
          </p:cNvPr>
          <p:cNvSpPr/>
          <p:nvPr/>
        </p:nvSpPr>
        <p:spPr>
          <a:xfrm>
            <a:off x="2805492" y="3208572"/>
            <a:ext cx="1016062" cy="307777"/>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MVP</a:t>
            </a:r>
            <a:endParaRPr lang="de-DE" sz="1400" dirty="0">
              <a:solidFill>
                <a:sysClr val="window" lastClr="FFFFFF"/>
              </a:solidFill>
              <a:latin typeface="Malgun Gothic"/>
            </a:endParaRPr>
          </a:p>
        </p:txBody>
      </p:sp>
      <p:sp>
        <p:nvSpPr>
          <p:cNvPr id="118" name="Text 2">
            <a:extLst>
              <a:ext uri="{FF2B5EF4-FFF2-40B4-BE49-F238E27FC236}">
                <a16:creationId xmlns:a16="http://schemas.microsoft.com/office/drawing/2014/main" id="{099E391A-9227-4838-9910-CD183CAA91FB}"/>
              </a:ext>
            </a:extLst>
          </p:cNvPr>
          <p:cNvSpPr txBox="1">
            <a:spLocks/>
          </p:cNvSpPr>
          <p:nvPr/>
        </p:nvSpPr>
        <p:spPr bwMode="gray">
          <a:xfrm>
            <a:off x="4396315" y="2041832"/>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de-DE" sz="1600" dirty="0">
              <a:solidFill>
                <a:schemeClr val="lt1"/>
              </a:solidFill>
            </a:endParaRPr>
          </a:p>
        </p:txBody>
      </p:sp>
      <p:sp>
        <p:nvSpPr>
          <p:cNvPr id="119" name="Rechteck 118">
            <a:extLst>
              <a:ext uri="{FF2B5EF4-FFF2-40B4-BE49-F238E27FC236}">
                <a16:creationId xmlns:a16="http://schemas.microsoft.com/office/drawing/2014/main" id="{B349C3A5-5127-43D6-A77D-34B2FE6E02DD}"/>
              </a:ext>
            </a:extLst>
          </p:cNvPr>
          <p:cNvSpPr/>
          <p:nvPr/>
        </p:nvSpPr>
        <p:spPr>
          <a:xfrm>
            <a:off x="4417395" y="2105817"/>
            <a:ext cx="1397631"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Geschäfts-modell</a:t>
            </a:r>
            <a:endParaRPr lang="de-DE" sz="1400" dirty="0">
              <a:solidFill>
                <a:sysClr val="window" lastClr="FFFFFF"/>
              </a:solidFill>
              <a:latin typeface="Malgun Gothic"/>
            </a:endParaRPr>
          </a:p>
        </p:txBody>
      </p:sp>
      <p:sp>
        <p:nvSpPr>
          <p:cNvPr id="120" name="Text 2">
            <a:extLst>
              <a:ext uri="{FF2B5EF4-FFF2-40B4-BE49-F238E27FC236}">
                <a16:creationId xmlns:a16="http://schemas.microsoft.com/office/drawing/2014/main" id="{D298D0AF-CB6E-44C5-85AA-DA34A44C109B}"/>
              </a:ext>
            </a:extLst>
          </p:cNvPr>
          <p:cNvSpPr txBox="1">
            <a:spLocks/>
          </p:cNvSpPr>
          <p:nvPr/>
        </p:nvSpPr>
        <p:spPr bwMode="gray">
          <a:xfrm>
            <a:off x="6161814" y="3023876"/>
            <a:ext cx="1440000" cy="721612"/>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21" name="Rechteck 120">
            <a:extLst>
              <a:ext uri="{FF2B5EF4-FFF2-40B4-BE49-F238E27FC236}">
                <a16:creationId xmlns:a16="http://schemas.microsoft.com/office/drawing/2014/main" id="{6AD0880C-591C-4A4B-A69A-BA54CF544800}"/>
              </a:ext>
            </a:extLst>
          </p:cNvPr>
          <p:cNvSpPr/>
          <p:nvPr/>
        </p:nvSpPr>
        <p:spPr>
          <a:xfrm>
            <a:off x="6166603" y="3014372"/>
            <a:ext cx="1399367" cy="738664"/>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Entre-</a:t>
            </a:r>
            <a:br>
              <a:rPr lang="de-DE" sz="1400" b="1" dirty="0">
                <a:solidFill>
                  <a:sysClr val="window" lastClr="FFFFFF"/>
                </a:solidFill>
                <a:latin typeface="Malgun Gothic"/>
              </a:rPr>
            </a:br>
            <a:r>
              <a:rPr lang="de-DE" sz="1400" b="1" dirty="0" err="1">
                <a:solidFill>
                  <a:sysClr val="window" lastClr="FFFFFF"/>
                </a:solidFill>
                <a:latin typeface="Malgun Gothic"/>
              </a:rPr>
              <a:t>preneurial</a:t>
            </a:r>
            <a:r>
              <a:rPr lang="de-DE" sz="1400" b="1" dirty="0">
                <a:solidFill>
                  <a:sysClr val="window" lastClr="FFFFFF"/>
                </a:solidFill>
                <a:latin typeface="Malgun Gothic"/>
              </a:rPr>
              <a:t> Marketing</a:t>
            </a:r>
            <a:endParaRPr lang="de-DE" sz="1400" dirty="0">
              <a:solidFill>
                <a:sysClr val="window" lastClr="FFFFFF"/>
              </a:solidFill>
              <a:latin typeface="Malgun Gothic"/>
            </a:endParaRPr>
          </a:p>
        </p:txBody>
      </p:sp>
      <p:sp>
        <p:nvSpPr>
          <p:cNvPr id="122" name="Text 2">
            <a:extLst>
              <a:ext uri="{FF2B5EF4-FFF2-40B4-BE49-F238E27FC236}">
                <a16:creationId xmlns:a16="http://schemas.microsoft.com/office/drawing/2014/main" id="{F850A4A9-EBBC-4C8B-8AD7-82CBE8408076}"/>
              </a:ext>
            </a:extLst>
          </p:cNvPr>
          <p:cNvSpPr txBox="1">
            <a:spLocks/>
          </p:cNvSpPr>
          <p:nvPr/>
        </p:nvSpPr>
        <p:spPr bwMode="gray">
          <a:xfrm>
            <a:off x="9690206" y="2041832"/>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23" name="Rechteck 122">
            <a:extLst>
              <a:ext uri="{FF2B5EF4-FFF2-40B4-BE49-F238E27FC236}">
                <a16:creationId xmlns:a16="http://schemas.microsoft.com/office/drawing/2014/main" id="{D1E5EC00-5318-449C-971F-C71D8BE1A721}"/>
              </a:ext>
            </a:extLst>
          </p:cNvPr>
          <p:cNvSpPr/>
          <p:nvPr/>
        </p:nvSpPr>
        <p:spPr>
          <a:xfrm>
            <a:off x="9599525" y="2015081"/>
            <a:ext cx="1599374" cy="738664"/>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Was macht einen guten Pitch aus?</a:t>
            </a:r>
            <a:endParaRPr lang="de-DE" sz="1400" dirty="0">
              <a:solidFill>
                <a:sysClr val="window" lastClr="FFFFFF"/>
              </a:solidFill>
              <a:latin typeface="Malgun Gothic"/>
            </a:endParaRPr>
          </a:p>
        </p:txBody>
      </p:sp>
      <p:sp>
        <p:nvSpPr>
          <p:cNvPr id="124" name="Rechteck 123">
            <a:extLst>
              <a:ext uri="{FF2B5EF4-FFF2-40B4-BE49-F238E27FC236}">
                <a16:creationId xmlns:a16="http://schemas.microsoft.com/office/drawing/2014/main" id="{6F418A98-8B39-493A-820A-A6C906F6ACDB}"/>
              </a:ext>
            </a:extLst>
          </p:cNvPr>
          <p:cNvSpPr/>
          <p:nvPr/>
        </p:nvSpPr>
        <p:spPr>
          <a:xfrm>
            <a:off x="6057346" y="907454"/>
            <a:ext cx="1620000" cy="900000"/>
          </a:xfrm>
          <a:prstGeom prst="rect">
            <a:avLst/>
          </a:prstGeom>
          <a:solidFill>
            <a:srgbClr val="5F5F5F"/>
          </a:solidFill>
          <a:ln>
            <a:noFill/>
          </a:ln>
          <a:effectLst>
            <a:outerShdw blurRad="50800" dist="38100" dir="2700000" algn="tl" rotWithShape="0">
              <a:prstClr val="black">
                <a:alpha val="40000"/>
              </a:prstClr>
            </a:outerShdw>
          </a:effectLst>
        </p:spPr>
        <p:txBody>
          <a:bodyPr vert="horz" lIns="252000" tIns="252000" rIns="252000" bIns="252000" rtlCol="0">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25" name="Rechteck 124">
            <a:extLst>
              <a:ext uri="{FF2B5EF4-FFF2-40B4-BE49-F238E27FC236}">
                <a16:creationId xmlns:a16="http://schemas.microsoft.com/office/drawing/2014/main" id="{78589FAC-E9C7-4245-8CDE-81749A84DA5A}"/>
              </a:ext>
            </a:extLst>
          </p:cNvPr>
          <p:cNvSpPr/>
          <p:nvPr/>
        </p:nvSpPr>
        <p:spPr>
          <a:xfrm>
            <a:off x="6032864" y="944724"/>
            <a:ext cx="1607251" cy="784830"/>
          </a:xfrm>
          <a:prstGeom prst="rect">
            <a:avLst/>
          </a:prstGeom>
        </p:spPr>
        <p:txBody>
          <a:bodyPr wrap="square">
            <a:spAutoFit/>
          </a:bodyPr>
          <a:lstStyle/>
          <a:p>
            <a:pPr algn="ctr" eaLnBrk="1" fontAlgn="auto" hangingPunct="1">
              <a:lnSpc>
                <a:spcPct val="90000"/>
              </a:lnSpc>
              <a:spcBef>
                <a:spcPts val="0"/>
              </a:spcBef>
              <a:spcAft>
                <a:spcPts val="0"/>
              </a:spcAft>
              <a:buClr>
                <a:srgbClr val="5F5F5F"/>
              </a:buClr>
            </a:pPr>
            <a:r>
              <a:rPr lang="de-DE" sz="2000" b="1" dirty="0">
                <a:solidFill>
                  <a:prstClr val="white"/>
                </a:solidFill>
                <a:latin typeface="Malgun Gothic"/>
                <a:ea typeface="+mn-ea"/>
                <a:cs typeface="+mn-cs"/>
              </a:rPr>
              <a:t>Modul 4</a:t>
            </a:r>
            <a:br>
              <a:rPr lang="de-DE" sz="2000" b="1" dirty="0">
                <a:solidFill>
                  <a:prstClr val="white"/>
                </a:solidFill>
                <a:latin typeface="Malgun Gothic"/>
                <a:ea typeface="+mn-ea"/>
                <a:cs typeface="+mn-cs"/>
              </a:rPr>
            </a:br>
            <a:r>
              <a:rPr lang="de-DE" sz="1500" dirty="0">
                <a:solidFill>
                  <a:prstClr val="white"/>
                </a:solidFill>
                <a:latin typeface="Malgun Gothic"/>
                <a:ea typeface="+mn-ea"/>
                <a:cs typeface="+mn-cs"/>
              </a:rPr>
              <a:t>Marketing für GründerInnen</a:t>
            </a:r>
          </a:p>
        </p:txBody>
      </p:sp>
      <p:sp>
        <p:nvSpPr>
          <p:cNvPr id="126" name="Text 2">
            <a:extLst>
              <a:ext uri="{FF2B5EF4-FFF2-40B4-BE49-F238E27FC236}">
                <a16:creationId xmlns:a16="http://schemas.microsoft.com/office/drawing/2014/main" id="{0D156090-A478-4B45-8531-C9858189134E}"/>
              </a:ext>
            </a:extLst>
          </p:cNvPr>
          <p:cNvSpPr txBox="1">
            <a:spLocks/>
          </p:cNvSpPr>
          <p:nvPr/>
        </p:nvSpPr>
        <p:spPr bwMode="gray">
          <a:xfrm>
            <a:off x="837513" y="5782148"/>
            <a:ext cx="1440000" cy="749383"/>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de-DE" sz="1600" dirty="0">
              <a:solidFill>
                <a:schemeClr val="lt1"/>
              </a:solidFill>
            </a:endParaRPr>
          </a:p>
        </p:txBody>
      </p:sp>
      <p:sp>
        <p:nvSpPr>
          <p:cNvPr id="127" name="Rechteck 126">
            <a:extLst>
              <a:ext uri="{FF2B5EF4-FFF2-40B4-BE49-F238E27FC236}">
                <a16:creationId xmlns:a16="http://schemas.microsoft.com/office/drawing/2014/main" id="{FC3762D9-E584-4C12-BAF4-BF478836D450}"/>
              </a:ext>
            </a:extLst>
          </p:cNvPr>
          <p:cNvSpPr/>
          <p:nvPr/>
        </p:nvSpPr>
        <p:spPr>
          <a:xfrm>
            <a:off x="794494" y="5904472"/>
            <a:ext cx="1473503"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Mini-Businessplan</a:t>
            </a:r>
            <a:endParaRPr lang="de-DE" sz="1400" dirty="0">
              <a:solidFill>
                <a:sysClr val="window" lastClr="FFFFFF"/>
              </a:solidFill>
              <a:latin typeface="Malgun Gothic"/>
            </a:endParaRPr>
          </a:p>
        </p:txBody>
      </p:sp>
      <p:sp>
        <p:nvSpPr>
          <p:cNvPr id="128" name="Text 2">
            <a:extLst>
              <a:ext uri="{FF2B5EF4-FFF2-40B4-BE49-F238E27FC236}">
                <a16:creationId xmlns:a16="http://schemas.microsoft.com/office/drawing/2014/main" id="{F1127E5B-C2C3-464A-81D6-A1F3A91F0798}"/>
              </a:ext>
            </a:extLst>
          </p:cNvPr>
          <p:cNvSpPr txBox="1">
            <a:spLocks/>
          </p:cNvSpPr>
          <p:nvPr/>
        </p:nvSpPr>
        <p:spPr bwMode="gray">
          <a:xfrm>
            <a:off x="7890006" y="5811531"/>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29" name="Rechteck 128">
            <a:extLst>
              <a:ext uri="{FF2B5EF4-FFF2-40B4-BE49-F238E27FC236}">
                <a16:creationId xmlns:a16="http://schemas.microsoft.com/office/drawing/2014/main" id="{C29F039A-715D-47E9-97A2-F385507E0624}"/>
              </a:ext>
            </a:extLst>
          </p:cNvPr>
          <p:cNvSpPr/>
          <p:nvPr/>
        </p:nvSpPr>
        <p:spPr>
          <a:xfrm>
            <a:off x="7813451" y="5913276"/>
            <a:ext cx="1520129"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Exkurs: Rechts-formen</a:t>
            </a:r>
            <a:endParaRPr lang="de-DE" sz="1400" dirty="0">
              <a:solidFill>
                <a:sysClr val="window" lastClr="FFFFFF"/>
              </a:solidFill>
              <a:latin typeface="Malgun Gothic"/>
            </a:endParaRPr>
          </a:p>
        </p:txBody>
      </p:sp>
      <p:sp>
        <p:nvSpPr>
          <p:cNvPr id="130" name="Text 2">
            <a:extLst>
              <a:ext uri="{FF2B5EF4-FFF2-40B4-BE49-F238E27FC236}">
                <a16:creationId xmlns:a16="http://schemas.microsoft.com/office/drawing/2014/main" id="{F30F21F1-6A06-4124-B023-0827B6C5F6B0}"/>
              </a:ext>
            </a:extLst>
          </p:cNvPr>
          <p:cNvSpPr txBox="1">
            <a:spLocks/>
          </p:cNvSpPr>
          <p:nvPr/>
        </p:nvSpPr>
        <p:spPr bwMode="gray">
          <a:xfrm>
            <a:off x="7926010" y="3033036"/>
            <a:ext cx="1404156"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1"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31" name="Rechteck 130">
            <a:extLst>
              <a:ext uri="{FF2B5EF4-FFF2-40B4-BE49-F238E27FC236}">
                <a16:creationId xmlns:a16="http://schemas.microsoft.com/office/drawing/2014/main" id="{3C16736A-B4A5-41A7-8FBC-7270AF1876CF}"/>
              </a:ext>
            </a:extLst>
          </p:cNvPr>
          <p:cNvSpPr/>
          <p:nvPr/>
        </p:nvSpPr>
        <p:spPr>
          <a:xfrm>
            <a:off x="7926010" y="3136480"/>
            <a:ext cx="1410224" cy="523220"/>
          </a:xfrm>
          <a:prstGeom prst="rect">
            <a:avLst/>
          </a:prstGeom>
          <a:solidFill>
            <a:srgbClr val="135B87"/>
          </a:solidFill>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DB &amp; Break-Even-Point</a:t>
            </a:r>
          </a:p>
        </p:txBody>
      </p:sp>
      <p:sp>
        <p:nvSpPr>
          <p:cNvPr id="132" name="Text 2">
            <a:extLst>
              <a:ext uri="{FF2B5EF4-FFF2-40B4-BE49-F238E27FC236}">
                <a16:creationId xmlns:a16="http://schemas.microsoft.com/office/drawing/2014/main" id="{9AD80842-7CBA-4A52-A2B8-4FFC573227CB}"/>
              </a:ext>
            </a:extLst>
          </p:cNvPr>
          <p:cNvSpPr txBox="1">
            <a:spLocks/>
          </p:cNvSpPr>
          <p:nvPr/>
        </p:nvSpPr>
        <p:spPr bwMode="gray">
          <a:xfrm>
            <a:off x="7926010" y="2041832"/>
            <a:ext cx="1404156"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33" name="Rechteck 132">
            <a:extLst>
              <a:ext uri="{FF2B5EF4-FFF2-40B4-BE49-F238E27FC236}">
                <a16:creationId xmlns:a16="http://schemas.microsoft.com/office/drawing/2014/main" id="{98BD1252-ED05-4E33-A8A4-7F5F702934EB}"/>
              </a:ext>
            </a:extLst>
          </p:cNvPr>
          <p:cNvSpPr/>
          <p:nvPr/>
        </p:nvSpPr>
        <p:spPr>
          <a:xfrm>
            <a:off x="7890006" y="2105817"/>
            <a:ext cx="1426254"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Finanzierungs-quellen</a:t>
            </a:r>
          </a:p>
        </p:txBody>
      </p:sp>
      <p:sp>
        <p:nvSpPr>
          <p:cNvPr id="134" name="Text 2">
            <a:extLst>
              <a:ext uri="{FF2B5EF4-FFF2-40B4-BE49-F238E27FC236}">
                <a16:creationId xmlns:a16="http://schemas.microsoft.com/office/drawing/2014/main" id="{274A9249-DE4A-4C38-AE1A-993953E73B33}"/>
              </a:ext>
            </a:extLst>
          </p:cNvPr>
          <p:cNvSpPr txBox="1">
            <a:spLocks/>
          </p:cNvSpPr>
          <p:nvPr/>
        </p:nvSpPr>
        <p:spPr bwMode="gray">
          <a:xfrm>
            <a:off x="9690366" y="3025488"/>
            <a:ext cx="1440000" cy="720000"/>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de-DE" sz="1400" dirty="0">
              <a:solidFill>
                <a:sysClr val="window" lastClr="FFFFFF"/>
              </a:solidFill>
              <a:latin typeface="Malgun Gothic"/>
            </a:endParaRPr>
          </a:p>
        </p:txBody>
      </p:sp>
      <p:sp>
        <p:nvSpPr>
          <p:cNvPr id="135" name="Rechteck 134">
            <a:extLst>
              <a:ext uri="{FF2B5EF4-FFF2-40B4-BE49-F238E27FC236}">
                <a16:creationId xmlns:a16="http://schemas.microsoft.com/office/drawing/2014/main" id="{DA514244-68DB-4A60-9D3D-3F70D0BCD4C6}"/>
              </a:ext>
            </a:extLst>
          </p:cNvPr>
          <p:cNvSpPr/>
          <p:nvPr/>
        </p:nvSpPr>
        <p:spPr>
          <a:xfrm>
            <a:off x="9726210" y="3229235"/>
            <a:ext cx="1404156" cy="307777"/>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Präsentieren</a:t>
            </a:r>
            <a:endParaRPr lang="de-DE" sz="1400" dirty="0">
              <a:solidFill>
                <a:sysClr val="window" lastClr="FFFFFF"/>
              </a:solidFill>
              <a:latin typeface="Malgun Gothic"/>
            </a:endParaRPr>
          </a:p>
        </p:txBody>
      </p:sp>
      <p:sp>
        <p:nvSpPr>
          <p:cNvPr id="136" name="Text 2">
            <a:extLst>
              <a:ext uri="{FF2B5EF4-FFF2-40B4-BE49-F238E27FC236}">
                <a16:creationId xmlns:a16="http://schemas.microsoft.com/office/drawing/2014/main" id="{36B9A015-2FB9-4567-99C5-D61488A37513}"/>
              </a:ext>
            </a:extLst>
          </p:cNvPr>
          <p:cNvSpPr txBox="1">
            <a:spLocks/>
          </p:cNvSpPr>
          <p:nvPr/>
        </p:nvSpPr>
        <p:spPr bwMode="gray">
          <a:xfrm>
            <a:off x="6125810" y="2041832"/>
            <a:ext cx="1440000" cy="721612"/>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de-DE" sz="1600" dirty="0">
              <a:solidFill>
                <a:schemeClr val="lt1"/>
              </a:solidFill>
            </a:endParaRPr>
          </a:p>
        </p:txBody>
      </p:sp>
      <p:sp>
        <p:nvSpPr>
          <p:cNvPr id="137" name="Rechteck 136">
            <a:extLst>
              <a:ext uri="{FF2B5EF4-FFF2-40B4-BE49-F238E27FC236}">
                <a16:creationId xmlns:a16="http://schemas.microsoft.com/office/drawing/2014/main" id="{425E9BE0-3E35-405A-BBFC-E19B9A0349A6}"/>
              </a:ext>
            </a:extLst>
          </p:cNvPr>
          <p:cNvSpPr/>
          <p:nvPr/>
        </p:nvSpPr>
        <p:spPr>
          <a:xfrm>
            <a:off x="6103560" y="2105817"/>
            <a:ext cx="1399367"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4P des  Marketing</a:t>
            </a:r>
            <a:endParaRPr lang="de-DE" sz="1400" dirty="0">
              <a:solidFill>
                <a:sysClr val="window" lastClr="FFFFFF"/>
              </a:solidFill>
              <a:latin typeface="Malgun Gothic"/>
            </a:endParaRPr>
          </a:p>
        </p:txBody>
      </p:sp>
      <p:sp>
        <p:nvSpPr>
          <p:cNvPr id="138" name="Pfeil: nach unten 137">
            <a:extLst>
              <a:ext uri="{FF2B5EF4-FFF2-40B4-BE49-F238E27FC236}">
                <a16:creationId xmlns:a16="http://schemas.microsoft.com/office/drawing/2014/main" id="{15234F76-2C33-4217-8F32-7555ACB5F062}"/>
              </a:ext>
            </a:extLst>
          </p:cNvPr>
          <p:cNvSpPr/>
          <p:nvPr/>
        </p:nvSpPr>
        <p:spPr>
          <a:xfrm>
            <a:off x="967835" y="5608168"/>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39" name="Pfeil: nach unten 138">
            <a:extLst>
              <a:ext uri="{FF2B5EF4-FFF2-40B4-BE49-F238E27FC236}">
                <a16:creationId xmlns:a16="http://schemas.microsoft.com/office/drawing/2014/main" id="{0D15E5A3-BE4F-4D8E-A77A-272E1A85F497}"/>
              </a:ext>
            </a:extLst>
          </p:cNvPr>
          <p:cNvSpPr/>
          <p:nvPr/>
        </p:nvSpPr>
        <p:spPr>
          <a:xfrm>
            <a:off x="980750" y="351993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40" name="Pfeil: nach unten 139">
            <a:extLst>
              <a:ext uri="{FF2B5EF4-FFF2-40B4-BE49-F238E27FC236}">
                <a16:creationId xmlns:a16="http://schemas.microsoft.com/office/drawing/2014/main" id="{5DA4490C-E6B7-4F2D-B142-ADF300DA535D}"/>
              </a:ext>
            </a:extLst>
          </p:cNvPr>
          <p:cNvSpPr/>
          <p:nvPr/>
        </p:nvSpPr>
        <p:spPr>
          <a:xfrm>
            <a:off x="2708942" y="2672916"/>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42" name="Pfeil: nach unten 141">
            <a:extLst>
              <a:ext uri="{FF2B5EF4-FFF2-40B4-BE49-F238E27FC236}">
                <a16:creationId xmlns:a16="http://schemas.microsoft.com/office/drawing/2014/main" id="{C99D2F51-9C4D-4848-A9FC-29F77EB225EC}"/>
              </a:ext>
            </a:extLst>
          </p:cNvPr>
          <p:cNvSpPr/>
          <p:nvPr/>
        </p:nvSpPr>
        <p:spPr>
          <a:xfrm>
            <a:off x="4437134" y="267291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44" name="Pfeil: nach unten 143">
            <a:extLst>
              <a:ext uri="{FF2B5EF4-FFF2-40B4-BE49-F238E27FC236}">
                <a16:creationId xmlns:a16="http://schemas.microsoft.com/office/drawing/2014/main" id="{F23A1D0F-F890-4703-B302-7AFD897703AB}"/>
              </a:ext>
            </a:extLst>
          </p:cNvPr>
          <p:cNvSpPr/>
          <p:nvPr/>
        </p:nvSpPr>
        <p:spPr>
          <a:xfrm>
            <a:off x="7921739" y="2618698"/>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45" name="Pfeil: nach unten 144">
            <a:extLst>
              <a:ext uri="{FF2B5EF4-FFF2-40B4-BE49-F238E27FC236}">
                <a16:creationId xmlns:a16="http://schemas.microsoft.com/office/drawing/2014/main" id="{9E174D4E-C82B-47E5-B590-316365D61313}"/>
              </a:ext>
            </a:extLst>
          </p:cNvPr>
          <p:cNvSpPr/>
          <p:nvPr/>
        </p:nvSpPr>
        <p:spPr>
          <a:xfrm>
            <a:off x="7938769" y="347936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46" name="Pfeil: nach unten 145">
            <a:extLst>
              <a:ext uri="{FF2B5EF4-FFF2-40B4-BE49-F238E27FC236}">
                <a16:creationId xmlns:a16="http://schemas.microsoft.com/office/drawing/2014/main" id="{A480CB0C-A9E1-49B6-AFB1-69C4582AD3D3}"/>
              </a:ext>
            </a:extLst>
          </p:cNvPr>
          <p:cNvSpPr/>
          <p:nvPr/>
        </p:nvSpPr>
        <p:spPr>
          <a:xfrm>
            <a:off x="6192668" y="2615548"/>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cxnSp>
        <p:nvCxnSpPr>
          <p:cNvPr id="147" name="Gerader Verbinder 146">
            <a:extLst>
              <a:ext uri="{FF2B5EF4-FFF2-40B4-BE49-F238E27FC236}">
                <a16:creationId xmlns:a16="http://schemas.microsoft.com/office/drawing/2014/main" id="{4FB746CF-D992-4AA2-B0BC-D0ED05E83898}"/>
              </a:ext>
            </a:extLst>
          </p:cNvPr>
          <p:cNvCxnSpPr>
            <a:cxnSpLocks/>
          </p:cNvCxnSpPr>
          <p:nvPr/>
        </p:nvCxnSpPr>
        <p:spPr>
          <a:xfrm flipV="1">
            <a:off x="2355301" y="2420848"/>
            <a:ext cx="0" cy="1321938"/>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48" name="Gerade Verbindung mit Pfeil 147">
            <a:extLst>
              <a:ext uri="{FF2B5EF4-FFF2-40B4-BE49-F238E27FC236}">
                <a16:creationId xmlns:a16="http://schemas.microsoft.com/office/drawing/2014/main" id="{EF8C5038-F692-49E8-AF33-8BD74B17B5C8}"/>
              </a:ext>
            </a:extLst>
          </p:cNvPr>
          <p:cNvCxnSpPr>
            <a:cxnSpLocks/>
          </p:cNvCxnSpPr>
          <p:nvPr/>
        </p:nvCxnSpPr>
        <p:spPr>
          <a:xfrm flipV="1">
            <a:off x="2320590" y="2447019"/>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Gerader Verbinder 148">
            <a:extLst>
              <a:ext uri="{FF2B5EF4-FFF2-40B4-BE49-F238E27FC236}">
                <a16:creationId xmlns:a16="http://schemas.microsoft.com/office/drawing/2014/main" id="{26377454-E719-472D-B192-55122B9AFF7E}"/>
              </a:ext>
            </a:extLst>
          </p:cNvPr>
          <p:cNvCxnSpPr>
            <a:cxnSpLocks/>
          </p:cNvCxnSpPr>
          <p:nvPr/>
        </p:nvCxnSpPr>
        <p:spPr>
          <a:xfrm flipV="1">
            <a:off x="4053924" y="2420888"/>
            <a:ext cx="0" cy="962235"/>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50" name="Gerade Verbindung mit Pfeil 149">
            <a:extLst>
              <a:ext uri="{FF2B5EF4-FFF2-40B4-BE49-F238E27FC236}">
                <a16:creationId xmlns:a16="http://schemas.microsoft.com/office/drawing/2014/main" id="{AF18C3E0-CF8F-4464-A17F-1E79E0C481AE}"/>
              </a:ext>
            </a:extLst>
          </p:cNvPr>
          <p:cNvCxnSpPr>
            <a:cxnSpLocks/>
          </p:cNvCxnSpPr>
          <p:nvPr/>
        </p:nvCxnSpPr>
        <p:spPr>
          <a:xfrm flipV="1">
            <a:off x="4014427" y="2447059"/>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Gerade Verbindung mit Pfeil 150">
            <a:extLst>
              <a:ext uri="{FF2B5EF4-FFF2-40B4-BE49-F238E27FC236}">
                <a16:creationId xmlns:a16="http://schemas.microsoft.com/office/drawing/2014/main" id="{E7E1FDF7-76F2-4AD4-860B-3D70AA07DF48}"/>
              </a:ext>
            </a:extLst>
          </p:cNvPr>
          <p:cNvCxnSpPr>
            <a:cxnSpLocks/>
          </p:cNvCxnSpPr>
          <p:nvPr/>
        </p:nvCxnSpPr>
        <p:spPr>
          <a:xfrm flipV="1">
            <a:off x="7542965" y="2374253"/>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Gerade Verbindung mit Pfeil 152">
            <a:extLst>
              <a:ext uri="{FF2B5EF4-FFF2-40B4-BE49-F238E27FC236}">
                <a16:creationId xmlns:a16="http://schemas.microsoft.com/office/drawing/2014/main" id="{83589A21-43FA-406A-B5C5-618D0F5353A1}"/>
              </a:ext>
            </a:extLst>
          </p:cNvPr>
          <p:cNvCxnSpPr>
            <a:cxnSpLocks/>
          </p:cNvCxnSpPr>
          <p:nvPr/>
        </p:nvCxnSpPr>
        <p:spPr>
          <a:xfrm flipV="1">
            <a:off x="5760470" y="2387371"/>
            <a:ext cx="360186" cy="9832"/>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54" name="Text 2">
            <a:extLst>
              <a:ext uri="{FF2B5EF4-FFF2-40B4-BE49-F238E27FC236}">
                <a16:creationId xmlns:a16="http://schemas.microsoft.com/office/drawing/2014/main" id="{D4D556EC-8882-4524-827B-706D27417EAD}"/>
              </a:ext>
            </a:extLst>
          </p:cNvPr>
          <p:cNvSpPr txBox="1">
            <a:spLocks/>
          </p:cNvSpPr>
          <p:nvPr/>
        </p:nvSpPr>
        <p:spPr bwMode="gray">
          <a:xfrm>
            <a:off x="4361614" y="4833156"/>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R="0" lvl="0" algn="ctr" fontAlgn="auto">
              <a:buClr>
                <a:srgbClr val="00802F"/>
              </a:buClr>
              <a:buSzTx/>
              <a:tabLst/>
              <a:defRPr/>
            </a:pPr>
            <a:endParaRPr lang="de-DE" sz="1600" dirty="0">
              <a:solidFill>
                <a:schemeClr val="lt1"/>
              </a:solidFill>
            </a:endParaRPr>
          </a:p>
        </p:txBody>
      </p:sp>
      <p:sp>
        <p:nvSpPr>
          <p:cNvPr id="155" name="Rechteck 154">
            <a:extLst>
              <a:ext uri="{FF2B5EF4-FFF2-40B4-BE49-F238E27FC236}">
                <a16:creationId xmlns:a16="http://schemas.microsoft.com/office/drawing/2014/main" id="{0A6FBE00-D4A4-4E8A-A234-7D4269CF6BE6}"/>
              </a:ext>
            </a:extLst>
          </p:cNvPr>
          <p:cNvSpPr/>
          <p:nvPr/>
        </p:nvSpPr>
        <p:spPr>
          <a:xfrm>
            <a:off x="4338862" y="4944042"/>
            <a:ext cx="1512168"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Alleinstellungs-</a:t>
            </a:r>
            <a:r>
              <a:rPr lang="de-DE" sz="1400" b="1" dirty="0" err="1">
                <a:solidFill>
                  <a:sysClr val="window" lastClr="FFFFFF"/>
                </a:solidFill>
                <a:latin typeface="Malgun Gothic"/>
              </a:rPr>
              <a:t>merkmal</a:t>
            </a:r>
            <a:endParaRPr lang="de-DE" sz="1400" dirty="0">
              <a:solidFill>
                <a:sysClr val="window" lastClr="FFFFFF"/>
              </a:solidFill>
              <a:latin typeface="Malgun Gothic"/>
            </a:endParaRPr>
          </a:p>
        </p:txBody>
      </p:sp>
      <p:sp>
        <p:nvSpPr>
          <p:cNvPr id="156" name="Text 2">
            <a:extLst>
              <a:ext uri="{FF2B5EF4-FFF2-40B4-BE49-F238E27FC236}">
                <a16:creationId xmlns:a16="http://schemas.microsoft.com/office/drawing/2014/main" id="{E79B51B2-66D5-425F-85B9-EBB983A1E0F6}"/>
              </a:ext>
            </a:extLst>
          </p:cNvPr>
          <p:cNvSpPr txBox="1">
            <a:spLocks/>
          </p:cNvSpPr>
          <p:nvPr/>
        </p:nvSpPr>
        <p:spPr bwMode="gray">
          <a:xfrm>
            <a:off x="6130599" y="5809919"/>
            <a:ext cx="1440000" cy="721612"/>
          </a:xfrm>
          <a:prstGeom prst="rect">
            <a:avLst/>
          </a:prstGeom>
          <a:solidFill>
            <a:srgbClr val="135B87"/>
          </a:solidFill>
        </p:spPr>
        <p:txBody>
          <a:bodyPr vert="horz" lIns="252000" tIns="0" rIns="144000" bIns="0" rtlCol="0" anchor="ctr">
            <a:no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000"/>
              </a:spcAft>
              <a:buClr>
                <a:srgbClr val="00802F"/>
              </a:buClr>
              <a:buSzTx/>
              <a:buFont typeface="Arial" panose="020B0604020202020204" pitchFamily="34" charset="0"/>
              <a:buNone/>
              <a:tabLst/>
              <a:defRPr/>
            </a:pPr>
            <a:endParaRPr kumimoji="0" lang="de-DE" sz="1400" b="0" i="0" u="none" strike="noStrike" kern="1200" cap="none" spc="0" normalizeH="0" baseline="0" noProof="0" dirty="0">
              <a:ln>
                <a:noFill/>
              </a:ln>
              <a:solidFill>
                <a:sysClr val="window" lastClr="FFFFFF"/>
              </a:solidFill>
              <a:effectLst/>
              <a:uLnTx/>
              <a:uFillTx/>
              <a:latin typeface="Malgun Gothic"/>
              <a:ea typeface="+mn-ea"/>
              <a:cs typeface="+mn-cs"/>
            </a:endParaRPr>
          </a:p>
        </p:txBody>
      </p:sp>
      <p:sp>
        <p:nvSpPr>
          <p:cNvPr id="157" name="Rechteck 156">
            <a:extLst>
              <a:ext uri="{FF2B5EF4-FFF2-40B4-BE49-F238E27FC236}">
                <a16:creationId xmlns:a16="http://schemas.microsoft.com/office/drawing/2014/main" id="{145CAB7B-4F45-494B-9392-453C08A6278F}"/>
              </a:ext>
            </a:extLst>
          </p:cNvPr>
          <p:cNvSpPr/>
          <p:nvPr/>
        </p:nvSpPr>
        <p:spPr>
          <a:xfrm>
            <a:off x="6140538" y="5799077"/>
            <a:ext cx="1399367" cy="738664"/>
          </a:xfrm>
          <a:prstGeom prst="rect">
            <a:avLst/>
          </a:prstGeom>
        </p:spPr>
        <p:txBody>
          <a:bodyPr wrap="square">
            <a:spAutoFit/>
          </a:bodyPr>
          <a:lstStyle/>
          <a:p>
            <a:pPr algn="ctr">
              <a:spcAft>
                <a:spcPts val="1000"/>
              </a:spcAft>
              <a:buClr>
                <a:srgbClr val="00802F"/>
              </a:buClr>
              <a:defRPr/>
            </a:pPr>
            <a:r>
              <a:rPr lang="de-DE" sz="1400" b="1" dirty="0">
                <a:solidFill>
                  <a:sysClr val="window" lastClr="FFFFFF"/>
                </a:solidFill>
                <a:latin typeface="Malgun Gothic"/>
              </a:rPr>
              <a:t>Social Media für GründerInnen</a:t>
            </a:r>
          </a:p>
        </p:txBody>
      </p:sp>
      <p:sp>
        <p:nvSpPr>
          <p:cNvPr id="158" name="Rechteck 157">
            <a:extLst>
              <a:ext uri="{FF2B5EF4-FFF2-40B4-BE49-F238E27FC236}">
                <a16:creationId xmlns:a16="http://schemas.microsoft.com/office/drawing/2014/main" id="{167BB368-A871-47B1-B642-C98F4046053A}"/>
              </a:ext>
            </a:extLst>
          </p:cNvPr>
          <p:cNvSpPr/>
          <p:nvPr/>
        </p:nvSpPr>
        <p:spPr>
          <a:xfrm>
            <a:off x="833221" y="2041832"/>
            <a:ext cx="1440000" cy="720080"/>
          </a:xfrm>
          <a:prstGeom prst="rect">
            <a:avLst/>
          </a:prstGeom>
          <a:solidFill>
            <a:srgbClr val="135B87"/>
          </a:solidFill>
        </p:spPr>
        <p:txBody>
          <a:bodyPr vert="horz" lIns="252000" tIns="0" rIns="144000" bIns="0" rtlCol="0" anchor="ctr">
            <a:noAutofit/>
          </a:bodyPr>
          <a:lstStyle/>
          <a:p>
            <a:pPr algn="ctr">
              <a:spcAft>
                <a:spcPts val="1000"/>
              </a:spcAft>
              <a:buClr>
                <a:srgbClr val="00802F"/>
              </a:buClr>
              <a:defRPr/>
            </a:pPr>
            <a:endParaRPr lang="de-DE" sz="1400" dirty="0">
              <a:solidFill>
                <a:sysClr val="window" lastClr="FFFFFF"/>
              </a:solidFill>
              <a:latin typeface="Malgun Gothic"/>
            </a:endParaRPr>
          </a:p>
        </p:txBody>
      </p:sp>
      <p:sp>
        <p:nvSpPr>
          <p:cNvPr id="159" name="Rechteck 158">
            <a:extLst>
              <a:ext uri="{FF2B5EF4-FFF2-40B4-BE49-F238E27FC236}">
                <a16:creationId xmlns:a16="http://schemas.microsoft.com/office/drawing/2014/main" id="{1FCF7246-27C2-41E7-BD51-0E1EE9CE727A}"/>
              </a:ext>
            </a:extLst>
          </p:cNvPr>
          <p:cNvSpPr/>
          <p:nvPr/>
        </p:nvSpPr>
        <p:spPr>
          <a:xfrm>
            <a:off x="831789" y="4833156"/>
            <a:ext cx="1441487"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de-DE" sz="1400" b="1" dirty="0">
              <a:solidFill>
                <a:prstClr val="white"/>
              </a:solidFill>
              <a:latin typeface="Malgun Gothic"/>
              <a:ea typeface="+mn-ea"/>
              <a:cs typeface="+mn-cs"/>
            </a:endParaRPr>
          </a:p>
        </p:txBody>
      </p:sp>
      <p:sp>
        <p:nvSpPr>
          <p:cNvPr id="160" name="Rechteck 159">
            <a:extLst>
              <a:ext uri="{FF2B5EF4-FFF2-40B4-BE49-F238E27FC236}">
                <a16:creationId xmlns:a16="http://schemas.microsoft.com/office/drawing/2014/main" id="{8EF55DC1-0926-4900-8133-5D1E00645641}"/>
              </a:ext>
            </a:extLst>
          </p:cNvPr>
          <p:cNvSpPr/>
          <p:nvPr/>
        </p:nvSpPr>
        <p:spPr>
          <a:xfrm>
            <a:off x="817592" y="4925756"/>
            <a:ext cx="1399908" cy="523220"/>
          </a:xfrm>
          <a:prstGeom prst="rect">
            <a:avLst/>
          </a:prstGeom>
        </p:spPr>
        <p:txBody>
          <a:bodyPr wrap="square">
            <a:spAutoFit/>
          </a:bodyPr>
          <a:lstStyle/>
          <a:p>
            <a:pPr algn="ctr" eaLnBrk="1" fontAlgn="auto" hangingPunct="1">
              <a:spcBef>
                <a:spcPts val="0"/>
              </a:spcBef>
              <a:spcAft>
                <a:spcPts val="1000"/>
              </a:spcAft>
              <a:buClr>
                <a:srgbClr val="00802F"/>
              </a:buClr>
            </a:pPr>
            <a:r>
              <a:rPr lang="de-DE" sz="1400" b="1" dirty="0">
                <a:solidFill>
                  <a:prstClr val="white"/>
                </a:solidFill>
                <a:latin typeface="Malgun Gothic"/>
              </a:rPr>
              <a:t>Fallstudie Teamkonflikt</a:t>
            </a:r>
          </a:p>
        </p:txBody>
      </p:sp>
      <p:sp>
        <p:nvSpPr>
          <p:cNvPr id="163" name="Rechteck 162">
            <a:extLst>
              <a:ext uri="{FF2B5EF4-FFF2-40B4-BE49-F238E27FC236}">
                <a16:creationId xmlns:a16="http://schemas.microsoft.com/office/drawing/2014/main" id="{AA1D47AE-3F0B-4C6B-B3A6-794B219E054C}"/>
              </a:ext>
            </a:extLst>
          </p:cNvPr>
          <p:cNvSpPr/>
          <p:nvPr/>
        </p:nvSpPr>
        <p:spPr>
          <a:xfrm>
            <a:off x="6168338" y="4833156"/>
            <a:ext cx="1440000"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de-DE" sz="1400" b="1" dirty="0">
              <a:solidFill>
                <a:prstClr val="white"/>
              </a:solidFill>
              <a:latin typeface="Malgun Gothic"/>
              <a:ea typeface="+mn-ea"/>
              <a:cs typeface="+mn-cs"/>
            </a:endParaRPr>
          </a:p>
        </p:txBody>
      </p:sp>
      <p:sp>
        <p:nvSpPr>
          <p:cNvPr id="164" name="Rechteck 163">
            <a:extLst>
              <a:ext uri="{FF2B5EF4-FFF2-40B4-BE49-F238E27FC236}">
                <a16:creationId xmlns:a16="http://schemas.microsoft.com/office/drawing/2014/main" id="{82601DD6-5FA3-4DD9-9E8E-4DACE49807F8}"/>
              </a:ext>
            </a:extLst>
          </p:cNvPr>
          <p:cNvSpPr/>
          <p:nvPr/>
        </p:nvSpPr>
        <p:spPr>
          <a:xfrm>
            <a:off x="6175257" y="4938130"/>
            <a:ext cx="1380774" cy="523220"/>
          </a:xfrm>
          <a:prstGeom prst="rect">
            <a:avLst/>
          </a:prstGeom>
        </p:spPr>
        <p:txBody>
          <a:bodyPr wrap="square">
            <a:spAutoFit/>
          </a:bodyPr>
          <a:lstStyle/>
          <a:p>
            <a:pPr algn="ctr" eaLnBrk="1" fontAlgn="auto" hangingPunct="1">
              <a:spcBef>
                <a:spcPts val="0"/>
              </a:spcBef>
              <a:spcAft>
                <a:spcPts val="1000"/>
              </a:spcAft>
              <a:buClr>
                <a:srgbClr val="00802F"/>
              </a:buClr>
            </a:pPr>
            <a:r>
              <a:rPr lang="de-DE" sz="1400" b="1" dirty="0">
                <a:solidFill>
                  <a:prstClr val="white"/>
                </a:solidFill>
                <a:latin typeface="Malgun Gothic"/>
              </a:rPr>
              <a:t>Fallstudie Marketing</a:t>
            </a:r>
          </a:p>
        </p:txBody>
      </p:sp>
      <p:sp>
        <p:nvSpPr>
          <p:cNvPr id="165" name="Rechteck 164">
            <a:extLst>
              <a:ext uri="{FF2B5EF4-FFF2-40B4-BE49-F238E27FC236}">
                <a16:creationId xmlns:a16="http://schemas.microsoft.com/office/drawing/2014/main" id="{C3A751FB-7B45-4BD9-B76A-CFA15618D7A3}"/>
              </a:ext>
            </a:extLst>
          </p:cNvPr>
          <p:cNvSpPr/>
          <p:nvPr/>
        </p:nvSpPr>
        <p:spPr>
          <a:xfrm>
            <a:off x="7926010" y="4833156"/>
            <a:ext cx="1440000"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de-DE" sz="1400" b="1" dirty="0">
              <a:solidFill>
                <a:prstClr val="white"/>
              </a:solidFill>
              <a:latin typeface="Malgun Gothic"/>
              <a:ea typeface="+mn-ea"/>
              <a:cs typeface="+mn-cs"/>
            </a:endParaRPr>
          </a:p>
        </p:txBody>
      </p:sp>
      <p:sp>
        <p:nvSpPr>
          <p:cNvPr id="166" name="Rechteck 165">
            <a:extLst>
              <a:ext uri="{FF2B5EF4-FFF2-40B4-BE49-F238E27FC236}">
                <a16:creationId xmlns:a16="http://schemas.microsoft.com/office/drawing/2014/main" id="{7AF172F3-4AD8-481D-91DE-31FB8B8F93B1}"/>
              </a:ext>
            </a:extLst>
          </p:cNvPr>
          <p:cNvSpPr/>
          <p:nvPr/>
        </p:nvSpPr>
        <p:spPr>
          <a:xfrm>
            <a:off x="7870128" y="4922004"/>
            <a:ext cx="1547969" cy="523220"/>
          </a:xfrm>
          <a:prstGeom prst="rect">
            <a:avLst/>
          </a:prstGeom>
        </p:spPr>
        <p:txBody>
          <a:bodyPr wrap="square">
            <a:spAutoFit/>
          </a:bodyPr>
          <a:lstStyle/>
          <a:p>
            <a:pPr algn="ctr" eaLnBrk="1" fontAlgn="auto" hangingPunct="1">
              <a:spcBef>
                <a:spcPts val="0"/>
              </a:spcBef>
              <a:spcAft>
                <a:spcPts val="1000"/>
              </a:spcAft>
              <a:buClr>
                <a:srgbClr val="00802F"/>
              </a:buClr>
            </a:pPr>
            <a:r>
              <a:rPr lang="de-DE" sz="1400" b="1" dirty="0">
                <a:solidFill>
                  <a:prstClr val="white"/>
                </a:solidFill>
                <a:latin typeface="Malgun Gothic"/>
              </a:rPr>
              <a:t>Fallstudie Fixkosten</a:t>
            </a:r>
          </a:p>
        </p:txBody>
      </p:sp>
      <p:sp>
        <p:nvSpPr>
          <p:cNvPr id="171" name="Pfeil: nach unten 170">
            <a:extLst>
              <a:ext uri="{FF2B5EF4-FFF2-40B4-BE49-F238E27FC236}">
                <a16:creationId xmlns:a16="http://schemas.microsoft.com/office/drawing/2014/main" id="{32F687E6-B9F3-457E-B977-58F17D63B9C7}"/>
              </a:ext>
            </a:extLst>
          </p:cNvPr>
          <p:cNvSpPr/>
          <p:nvPr/>
        </p:nvSpPr>
        <p:spPr>
          <a:xfrm>
            <a:off x="980750" y="4600056"/>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cxnSp>
        <p:nvCxnSpPr>
          <p:cNvPr id="177" name="Verbinder: gewinkelt 201">
            <a:extLst>
              <a:ext uri="{FF2B5EF4-FFF2-40B4-BE49-F238E27FC236}">
                <a16:creationId xmlns:a16="http://schemas.microsoft.com/office/drawing/2014/main" id="{A7284A8C-9BAB-48D0-9CED-0067FCF0D241}"/>
              </a:ext>
            </a:extLst>
          </p:cNvPr>
          <p:cNvCxnSpPr>
            <a:cxnSpLocks/>
          </p:cNvCxnSpPr>
          <p:nvPr/>
        </p:nvCxnSpPr>
        <p:spPr>
          <a:xfrm flipV="1">
            <a:off x="5664651" y="4571229"/>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Verbinder: gewinkelt 177">
            <a:extLst>
              <a:ext uri="{FF2B5EF4-FFF2-40B4-BE49-F238E27FC236}">
                <a16:creationId xmlns:a16="http://schemas.microsoft.com/office/drawing/2014/main" id="{970393D8-00BD-4F9E-900D-1939EB7454A2}"/>
              </a:ext>
            </a:extLst>
          </p:cNvPr>
          <p:cNvCxnSpPr>
            <a:cxnSpLocks/>
          </p:cNvCxnSpPr>
          <p:nvPr/>
        </p:nvCxnSpPr>
        <p:spPr>
          <a:xfrm flipV="1">
            <a:off x="2178369" y="4581128"/>
            <a:ext cx="176932" cy="140138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Verbinder: gewinkelt 178">
            <a:extLst>
              <a:ext uri="{FF2B5EF4-FFF2-40B4-BE49-F238E27FC236}">
                <a16:creationId xmlns:a16="http://schemas.microsoft.com/office/drawing/2014/main" id="{70A8F9E7-6D3E-4FC9-A29A-7B818C4EE851}"/>
              </a:ext>
            </a:extLst>
          </p:cNvPr>
          <p:cNvCxnSpPr>
            <a:cxnSpLocks/>
          </p:cNvCxnSpPr>
          <p:nvPr/>
        </p:nvCxnSpPr>
        <p:spPr>
          <a:xfrm flipV="1">
            <a:off x="2221266" y="4581168"/>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Verbinder: gewinkelt 201">
            <a:extLst>
              <a:ext uri="{FF2B5EF4-FFF2-40B4-BE49-F238E27FC236}">
                <a16:creationId xmlns:a16="http://schemas.microsoft.com/office/drawing/2014/main" id="{DCC7C138-F482-4499-AFDD-B3006F5EF4B2}"/>
              </a:ext>
            </a:extLst>
          </p:cNvPr>
          <p:cNvCxnSpPr>
            <a:cxnSpLocks/>
          </p:cNvCxnSpPr>
          <p:nvPr/>
        </p:nvCxnSpPr>
        <p:spPr>
          <a:xfrm flipV="1">
            <a:off x="7449829" y="4571884"/>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Verbinder: gewinkelt 9">
            <a:extLst>
              <a:ext uri="{FF2B5EF4-FFF2-40B4-BE49-F238E27FC236}">
                <a16:creationId xmlns:a16="http://schemas.microsoft.com/office/drawing/2014/main" id="{67803F27-574C-423C-BCD1-4C9568606E40}"/>
              </a:ext>
            </a:extLst>
          </p:cNvPr>
          <p:cNvCxnSpPr>
            <a:cxnSpLocks/>
          </p:cNvCxnSpPr>
          <p:nvPr/>
        </p:nvCxnSpPr>
        <p:spPr>
          <a:xfrm rot="5400000" flipH="1" flipV="1">
            <a:off x="6676909" y="5296628"/>
            <a:ext cx="1620180" cy="180020"/>
          </a:xfrm>
          <a:prstGeom prst="bentConnector3">
            <a:avLst>
              <a:gd name="adj1" fmla="val 1537"/>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Verbinder: gewinkelt 9">
            <a:extLst>
              <a:ext uri="{FF2B5EF4-FFF2-40B4-BE49-F238E27FC236}">
                <a16:creationId xmlns:a16="http://schemas.microsoft.com/office/drawing/2014/main" id="{32F59A45-0BE5-43DE-AAA5-F6EAF7909EC8}"/>
              </a:ext>
            </a:extLst>
          </p:cNvPr>
          <p:cNvCxnSpPr>
            <a:cxnSpLocks/>
          </p:cNvCxnSpPr>
          <p:nvPr/>
        </p:nvCxnSpPr>
        <p:spPr>
          <a:xfrm flipV="1">
            <a:off x="9153234" y="4581128"/>
            <a:ext cx="176932" cy="140138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83" name="Rechteck 182">
            <a:extLst>
              <a:ext uri="{FF2B5EF4-FFF2-40B4-BE49-F238E27FC236}">
                <a16:creationId xmlns:a16="http://schemas.microsoft.com/office/drawing/2014/main" id="{B3E4B486-EB9F-4B53-ADDA-DBD2DD37BDA9}"/>
              </a:ext>
            </a:extLst>
          </p:cNvPr>
          <p:cNvSpPr/>
          <p:nvPr/>
        </p:nvSpPr>
        <p:spPr>
          <a:xfrm>
            <a:off x="833222" y="2042918"/>
            <a:ext cx="720000" cy="720080"/>
          </a:xfrm>
          <a:prstGeom prst="rect">
            <a:avLst/>
          </a:prstGeom>
          <a:solidFill>
            <a:srgbClr val="90117E"/>
          </a:solidFill>
        </p:spPr>
        <p:txBody>
          <a:bodyPr vert="horz" lIns="252000" tIns="0" rIns="144000" bIns="0" rtlCol="0" anchor="ctr">
            <a:noAutofit/>
          </a:bodyPr>
          <a:lstStyle/>
          <a:p>
            <a:pPr eaLnBrk="1" fontAlgn="auto" hangingPunct="1">
              <a:spcBef>
                <a:spcPts val="0"/>
              </a:spcBef>
              <a:spcAft>
                <a:spcPts val="1000"/>
              </a:spcAft>
              <a:buClr>
                <a:srgbClr val="00802F"/>
              </a:buClr>
            </a:pPr>
            <a:endParaRPr lang="de-DE" sz="1400" b="1" dirty="0">
              <a:solidFill>
                <a:prstClr val="white"/>
              </a:solidFill>
              <a:latin typeface="Malgun Gothic"/>
              <a:ea typeface="+mn-ea"/>
              <a:cs typeface="+mn-cs"/>
            </a:endParaRPr>
          </a:p>
        </p:txBody>
      </p:sp>
      <p:cxnSp>
        <p:nvCxnSpPr>
          <p:cNvPr id="184" name="Verbinder: gewinkelt 201">
            <a:extLst>
              <a:ext uri="{FF2B5EF4-FFF2-40B4-BE49-F238E27FC236}">
                <a16:creationId xmlns:a16="http://schemas.microsoft.com/office/drawing/2014/main" id="{85FDEE6D-170F-4C1B-9573-5265A618A68D}"/>
              </a:ext>
            </a:extLst>
          </p:cNvPr>
          <p:cNvCxnSpPr>
            <a:cxnSpLocks/>
          </p:cNvCxnSpPr>
          <p:nvPr/>
        </p:nvCxnSpPr>
        <p:spPr>
          <a:xfrm flipV="1">
            <a:off x="9196131" y="4581168"/>
            <a:ext cx="124124" cy="57602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85" name="Rechteck 184">
            <a:extLst>
              <a:ext uri="{FF2B5EF4-FFF2-40B4-BE49-F238E27FC236}">
                <a16:creationId xmlns:a16="http://schemas.microsoft.com/office/drawing/2014/main" id="{B7153F64-E625-4258-92C7-B53E7F9795B0}"/>
              </a:ext>
            </a:extLst>
          </p:cNvPr>
          <p:cNvSpPr/>
          <p:nvPr/>
        </p:nvSpPr>
        <p:spPr>
          <a:xfrm>
            <a:off x="886475" y="2139871"/>
            <a:ext cx="1291894" cy="523220"/>
          </a:xfrm>
          <a:prstGeom prst="rect">
            <a:avLst/>
          </a:prstGeom>
        </p:spPr>
        <p:txBody>
          <a:bodyPr wrap="square">
            <a:spAutoFit/>
          </a:bodyPr>
          <a:lstStyle/>
          <a:p>
            <a:pPr algn="ctr" eaLnBrk="1" fontAlgn="auto" hangingPunct="1">
              <a:spcBef>
                <a:spcPts val="0"/>
              </a:spcBef>
              <a:spcAft>
                <a:spcPts val="1000"/>
              </a:spcAft>
              <a:buClr>
                <a:srgbClr val="00802F"/>
              </a:buClr>
              <a:tabLst>
                <a:tab pos="990600" algn="l"/>
              </a:tabLst>
            </a:pPr>
            <a:r>
              <a:rPr lang="de-DE" sz="1400" b="1" dirty="0">
                <a:solidFill>
                  <a:prstClr val="white"/>
                </a:solidFill>
                <a:latin typeface="Malgun Gothic"/>
              </a:rPr>
              <a:t>Film «Die Schrippe»</a:t>
            </a:r>
          </a:p>
        </p:txBody>
      </p:sp>
      <p:sp>
        <p:nvSpPr>
          <p:cNvPr id="143" name="Pfeil: nach unten 142">
            <a:extLst>
              <a:ext uri="{FF2B5EF4-FFF2-40B4-BE49-F238E27FC236}">
                <a16:creationId xmlns:a16="http://schemas.microsoft.com/office/drawing/2014/main" id="{5F495394-263F-414A-9A38-D5074B05A266}"/>
              </a:ext>
            </a:extLst>
          </p:cNvPr>
          <p:cNvSpPr/>
          <p:nvPr/>
        </p:nvSpPr>
        <p:spPr>
          <a:xfrm>
            <a:off x="4437134" y="346500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87" name="Pfeil: nach unten 186">
            <a:extLst>
              <a:ext uri="{FF2B5EF4-FFF2-40B4-BE49-F238E27FC236}">
                <a16:creationId xmlns:a16="http://schemas.microsoft.com/office/drawing/2014/main" id="{6CD4BEF3-0FC0-4CF9-9D6E-000DFFD8E0ED}"/>
              </a:ext>
            </a:extLst>
          </p:cNvPr>
          <p:cNvSpPr/>
          <p:nvPr/>
        </p:nvSpPr>
        <p:spPr>
          <a:xfrm>
            <a:off x="6200946" y="347481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88" name="Pfeil: nach unten 187">
            <a:extLst>
              <a:ext uri="{FF2B5EF4-FFF2-40B4-BE49-F238E27FC236}">
                <a16:creationId xmlns:a16="http://schemas.microsoft.com/office/drawing/2014/main" id="{E8E87456-FD9E-4385-965F-476A45A6FC4A}"/>
              </a:ext>
            </a:extLst>
          </p:cNvPr>
          <p:cNvSpPr/>
          <p:nvPr/>
        </p:nvSpPr>
        <p:spPr>
          <a:xfrm>
            <a:off x="6214595" y="4607582"/>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89" name="Pfeil: nach unten 188">
            <a:extLst>
              <a:ext uri="{FF2B5EF4-FFF2-40B4-BE49-F238E27FC236}">
                <a16:creationId xmlns:a16="http://schemas.microsoft.com/office/drawing/2014/main" id="{0709631E-8B30-4BBB-986F-5594B3D3E17F}"/>
              </a:ext>
            </a:extLst>
          </p:cNvPr>
          <p:cNvSpPr/>
          <p:nvPr/>
        </p:nvSpPr>
        <p:spPr>
          <a:xfrm>
            <a:off x="6241888" y="5549280"/>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0" name="Pfeil: nach unten 189">
            <a:extLst>
              <a:ext uri="{FF2B5EF4-FFF2-40B4-BE49-F238E27FC236}">
                <a16:creationId xmlns:a16="http://schemas.microsoft.com/office/drawing/2014/main" id="{1AA14BC0-C9C8-43F5-B1DE-CD0089B87972}"/>
              </a:ext>
            </a:extLst>
          </p:cNvPr>
          <p:cNvSpPr/>
          <p:nvPr/>
        </p:nvSpPr>
        <p:spPr>
          <a:xfrm>
            <a:off x="9670931" y="262779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1" name="Pfeil: nach unten 190">
            <a:extLst>
              <a:ext uri="{FF2B5EF4-FFF2-40B4-BE49-F238E27FC236}">
                <a16:creationId xmlns:a16="http://schemas.microsoft.com/office/drawing/2014/main" id="{34995EFA-46F4-43BB-B6DC-4D2407362B07}"/>
              </a:ext>
            </a:extLst>
          </p:cNvPr>
          <p:cNvSpPr/>
          <p:nvPr/>
        </p:nvSpPr>
        <p:spPr>
          <a:xfrm>
            <a:off x="9687961" y="347481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2" name="Pfeil: nach unten 191">
            <a:extLst>
              <a:ext uri="{FF2B5EF4-FFF2-40B4-BE49-F238E27FC236}">
                <a16:creationId xmlns:a16="http://schemas.microsoft.com/office/drawing/2014/main" id="{FED150B9-936F-4633-8523-047FC6942A18}"/>
              </a:ext>
            </a:extLst>
          </p:cNvPr>
          <p:cNvSpPr/>
          <p:nvPr/>
        </p:nvSpPr>
        <p:spPr>
          <a:xfrm>
            <a:off x="991598" y="2661540"/>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3" name="Pfeil: nach unten 192">
            <a:extLst>
              <a:ext uri="{FF2B5EF4-FFF2-40B4-BE49-F238E27FC236}">
                <a16:creationId xmlns:a16="http://schemas.microsoft.com/office/drawing/2014/main" id="{05EFFA79-33AA-459D-A0BC-8D98D3EFC5D7}"/>
              </a:ext>
            </a:extLst>
          </p:cNvPr>
          <p:cNvSpPr/>
          <p:nvPr/>
        </p:nvSpPr>
        <p:spPr>
          <a:xfrm>
            <a:off x="4437662" y="4613173"/>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5" name="Pfeil: nach unten 194">
            <a:extLst>
              <a:ext uri="{FF2B5EF4-FFF2-40B4-BE49-F238E27FC236}">
                <a16:creationId xmlns:a16="http://schemas.microsoft.com/office/drawing/2014/main" id="{B1FB82CB-B6AE-439A-A050-0B3A3F520BD9}"/>
              </a:ext>
            </a:extLst>
          </p:cNvPr>
          <p:cNvSpPr/>
          <p:nvPr/>
        </p:nvSpPr>
        <p:spPr>
          <a:xfrm>
            <a:off x="7922840" y="4609854"/>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6" name="Pfeil: nach unten 195">
            <a:extLst>
              <a:ext uri="{FF2B5EF4-FFF2-40B4-BE49-F238E27FC236}">
                <a16:creationId xmlns:a16="http://schemas.microsoft.com/office/drawing/2014/main" id="{0E79FAC2-5935-4400-81CB-59AD00743EA9}"/>
              </a:ext>
            </a:extLst>
          </p:cNvPr>
          <p:cNvSpPr/>
          <p:nvPr/>
        </p:nvSpPr>
        <p:spPr>
          <a:xfrm>
            <a:off x="7950133" y="5565200"/>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sp>
        <p:nvSpPr>
          <p:cNvPr id="197" name="Pfeil: nach unten 196">
            <a:extLst>
              <a:ext uri="{FF2B5EF4-FFF2-40B4-BE49-F238E27FC236}">
                <a16:creationId xmlns:a16="http://schemas.microsoft.com/office/drawing/2014/main" id="{1B479749-D347-49B8-870E-B92B7EAAFF17}"/>
              </a:ext>
            </a:extLst>
          </p:cNvPr>
          <p:cNvSpPr/>
          <p:nvPr/>
        </p:nvSpPr>
        <p:spPr>
          <a:xfrm>
            <a:off x="9733448" y="4598478"/>
            <a:ext cx="189507" cy="305108"/>
          </a:xfrm>
          <a:prstGeom prst="downArrow">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cxnSp>
        <p:nvCxnSpPr>
          <p:cNvPr id="167" name="Gerader Verbinder 166">
            <a:extLst>
              <a:ext uri="{FF2B5EF4-FFF2-40B4-BE49-F238E27FC236}">
                <a16:creationId xmlns:a16="http://schemas.microsoft.com/office/drawing/2014/main" id="{1E2E9BFF-6E11-40D0-81C5-45D8A818A1F2}"/>
              </a:ext>
            </a:extLst>
          </p:cNvPr>
          <p:cNvCxnSpPr>
            <a:cxnSpLocks/>
          </p:cNvCxnSpPr>
          <p:nvPr/>
        </p:nvCxnSpPr>
        <p:spPr>
          <a:xfrm flipV="1">
            <a:off x="7584040" y="2417270"/>
            <a:ext cx="0" cy="962235"/>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72" name="Gerader Verbinder 171">
            <a:extLst>
              <a:ext uri="{FF2B5EF4-FFF2-40B4-BE49-F238E27FC236}">
                <a16:creationId xmlns:a16="http://schemas.microsoft.com/office/drawing/2014/main" id="{D1505FD7-48AD-4680-B23D-76AE79C797EB}"/>
              </a:ext>
            </a:extLst>
          </p:cNvPr>
          <p:cNvCxnSpPr>
            <a:cxnSpLocks/>
          </p:cNvCxnSpPr>
          <p:nvPr/>
        </p:nvCxnSpPr>
        <p:spPr>
          <a:xfrm flipH="1">
            <a:off x="3896139" y="3349916"/>
            <a:ext cx="196153" cy="3547"/>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74" name="Gerade Verbindung mit Pfeil 173">
            <a:extLst>
              <a:ext uri="{FF2B5EF4-FFF2-40B4-BE49-F238E27FC236}">
                <a16:creationId xmlns:a16="http://schemas.microsoft.com/office/drawing/2014/main" id="{E90EF573-1659-4BE4-8720-BBAB368A30BC}"/>
              </a:ext>
            </a:extLst>
          </p:cNvPr>
          <p:cNvCxnSpPr>
            <a:cxnSpLocks/>
          </p:cNvCxnSpPr>
          <p:nvPr/>
        </p:nvCxnSpPr>
        <p:spPr>
          <a:xfrm flipV="1">
            <a:off x="9303155" y="2370642"/>
            <a:ext cx="360186" cy="9833"/>
          </a:xfrm>
          <a:prstGeom prst="straightConnector1">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Gerader Verbinder 185">
            <a:extLst>
              <a:ext uri="{FF2B5EF4-FFF2-40B4-BE49-F238E27FC236}">
                <a16:creationId xmlns:a16="http://schemas.microsoft.com/office/drawing/2014/main" id="{08AE5CCE-1F73-47C3-BFE9-D566C43009C9}"/>
              </a:ext>
            </a:extLst>
          </p:cNvPr>
          <p:cNvCxnSpPr>
            <a:cxnSpLocks/>
          </p:cNvCxnSpPr>
          <p:nvPr/>
        </p:nvCxnSpPr>
        <p:spPr>
          <a:xfrm flipV="1">
            <a:off x="9344230" y="2413659"/>
            <a:ext cx="0" cy="962235"/>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43A643BC-2C2D-473A-89E9-4865D055F883}"/>
              </a:ext>
            </a:extLst>
          </p:cNvPr>
          <p:cNvCxnSpPr>
            <a:cxnSpLocks/>
          </p:cNvCxnSpPr>
          <p:nvPr/>
        </p:nvCxnSpPr>
        <p:spPr>
          <a:xfrm flipV="1">
            <a:off x="5795181" y="2361202"/>
            <a:ext cx="0" cy="954424"/>
          </a:xfrm>
          <a:prstGeom prst="line">
            <a:avLst/>
          </a:prstGeom>
          <a:ln w="76200">
            <a:solidFill>
              <a:srgbClr val="96CB00"/>
            </a:solidFill>
            <a:tailEnd type="none"/>
          </a:ln>
        </p:spPr>
        <p:style>
          <a:lnRef idx="1">
            <a:schemeClr val="accent1"/>
          </a:lnRef>
          <a:fillRef idx="0">
            <a:schemeClr val="accent1"/>
          </a:fillRef>
          <a:effectRef idx="0">
            <a:schemeClr val="accent1"/>
          </a:effectRef>
          <a:fontRef idx="minor">
            <a:schemeClr val="tx1"/>
          </a:fontRef>
        </p:style>
      </p:cxnSp>
      <p:sp>
        <p:nvSpPr>
          <p:cNvPr id="198" name="Rechteck 197">
            <a:extLst>
              <a:ext uri="{FF2B5EF4-FFF2-40B4-BE49-F238E27FC236}">
                <a16:creationId xmlns:a16="http://schemas.microsoft.com/office/drawing/2014/main" id="{1B65ABF6-6CA9-43CD-A7E5-8C9065ABA8AE}"/>
              </a:ext>
            </a:extLst>
          </p:cNvPr>
          <p:cNvSpPr/>
          <p:nvPr/>
        </p:nvSpPr>
        <p:spPr>
          <a:xfrm>
            <a:off x="4360283" y="5844837"/>
            <a:ext cx="1461449" cy="692497"/>
          </a:xfrm>
          <a:prstGeom prst="rect">
            <a:avLst/>
          </a:prstGeom>
          <a:solidFill>
            <a:srgbClr val="90117E"/>
          </a:solidFill>
        </p:spPr>
        <p:txBody>
          <a:bodyPr wrap="square">
            <a:spAutoFit/>
          </a:bodyPr>
          <a:lstStyle/>
          <a:p>
            <a:pPr algn="ctr" eaLnBrk="1" fontAlgn="auto" hangingPunct="1">
              <a:spcBef>
                <a:spcPts val="0"/>
              </a:spcBef>
              <a:spcAft>
                <a:spcPts val="1000"/>
              </a:spcAft>
              <a:buClr>
                <a:srgbClr val="00802F"/>
              </a:buClr>
              <a:tabLst>
                <a:tab pos="990600" algn="l"/>
              </a:tabLst>
            </a:pPr>
            <a:r>
              <a:rPr lang="de-DE" sz="1300" b="1" dirty="0">
                <a:solidFill>
                  <a:prstClr val="white"/>
                </a:solidFill>
                <a:latin typeface="Malgun Gothic"/>
              </a:rPr>
              <a:t>Fallstudie Alleinstellungs-</a:t>
            </a:r>
            <a:r>
              <a:rPr lang="de-DE" sz="1300" b="1" dirty="0" err="1">
                <a:solidFill>
                  <a:prstClr val="white"/>
                </a:solidFill>
                <a:latin typeface="Malgun Gothic"/>
              </a:rPr>
              <a:t>merkmal</a:t>
            </a:r>
            <a:endParaRPr lang="de-DE" sz="1300" b="1" dirty="0">
              <a:solidFill>
                <a:prstClr val="white"/>
              </a:solidFill>
              <a:latin typeface="Malgun Gothic"/>
            </a:endParaRPr>
          </a:p>
        </p:txBody>
      </p:sp>
      <p:sp>
        <p:nvSpPr>
          <p:cNvPr id="194" name="Pfeil: nach unten 193">
            <a:extLst>
              <a:ext uri="{FF2B5EF4-FFF2-40B4-BE49-F238E27FC236}">
                <a16:creationId xmlns:a16="http://schemas.microsoft.com/office/drawing/2014/main" id="{2E8B955E-4E9D-4D50-9944-7AE2360032F5}"/>
              </a:ext>
            </a:extLst>
          </p:cNvPr>
          <p:cNvSpPr/>
          <p:nvPr/>
        </p:nvSpPr>
        <p:spPr>
          <a:xfrm>
            <a:off x="4458135" y="5602647"/>
            <a:ext cx="189507" cy="305108"/>
          </a:xfrm>
          <a:prstGeom prst="downArrow">
            <a:avLst/>
          </a:prstGeom>
          <a:solidFill>
            <a:srgbClr val="96CB00"/>
          </a:solidFill>
          <a:ln>
            <a:solidFill>
              <a:srgbClr val="96CB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CH" dirty="0" err="1"/>
          </a:p>
        </p:txBody>
      </p:sp>
      <p:cxnSp>
        <p:nvCxnSpPr>
          <p:cNvPr id="176" name="Verbinder: gewinkelt 9">
            <a:extLst>
              <a:ext uri="{FF2B5EF4-FFF2-40B4-BE49-F238E27FC236}">
                <a16:creationId xmlns:a16="http://schemas.microsoft.com/office/drawing/2014/main" id="{74EA04A1-FBFD-44D7-A966-CEA7B3772B67}"/>
              </a:ext>
            </a:extLst>
          </p:cNvPr>
          <p:cNvCxnSpPr>
            <a:cxnSpLocks/>
          </p:cNvCxnSpPr>
          <p:nvPr/>
        </p:nvCxnSpPr>
        <p:spPr>
          <a:xfrm flipV="1">
            <a:off x="5621754" y="4571189"/>
            <a:ext cx="176932" cy="1401384"/>
          </a:xfrm>
          <a:prstGeom prst="bentConnector2">
            <a:avLst/>
          </a:prstGeom>
          <a:ln w="76200">
            <a:solidFill>
              <a:srgbClr val="96CB00"/>
            </a:solidFill>
            <a:tailEnd type="triangle"/>
          </a:ln>
        </p:spPr>
        <p:style>
          <a:lnRef idx="1">
            <a:schemeClr val="accent1"/>
          </a:lnRef>
          <a:fillRef idx="0">
            <a:schemeClr val="accent1"/>
          </a:fillRef>
          <a:effectRef idx="0">
            <a:schemeClr val="accent1"/>
          </a:effectRef>
          <a:fontRef idx="minor">
            <a:schemeClr val="tx1"/>
          </a:fontRef>
        </p:style>
      </p:cxnSp>
      <p:sp>
        <p:nvSpPr>
          <p:cNvPr id="199" name="Text 2">
            <a:extLst>
              <a:ext uri="{FF2B5EF4-FFF2-40B4-BE49-F238E27FC236}">
                <a16:creationId xmlns:a16="http://schemas.microsoft.com/office/drawing/2014/main" id="{9495AEB7-F168-4B0B-AF0E-573F3DE01376}"/>
              </a:ext>
            </a:extLst>
          </p:cNvPr>
          <p:cNvSpPr txBox="1">
            <a:spLocks/>
          </p:cNvSpPr>
          <p:nvPr/>
        </p:nvSpPr>
        <p:spPr bwMode="gray">
          <a:xfrm>
            <a:off x="4419059" y="2999454"/>
            <a:ext cx="1440000" cy="720000"/>
          </a:xfrm>
          <a:prstGeom prst="rect">
            <a:avLst/>
          </a:prstGeom>
          <a:solidFill>
            <a:srgbClr val="135B87"/>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2000" b="0" kern="1200">
                <a:solidFill>
                  <a:schemeClr val="bg1"/>
                </a:solidFill>
                <a:latin typeface="+mj-lt"/>
                <a:ea typeface="+mn-ea"/>
                <a:cs typeface="+mn-cs"/>
              </a:defRPr>
            </a:lvl1pPr>
            <a:lvl2pPr marL="4572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0"/>
              </a:spcBef>
              <a:spcAft>
                <a:spcPts val="1000"/>
              </a:spcAft>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buClr>
                <a:srgbClr val="00802F"/>
              </a:buClr>
              <a:defRPr/>
            </a:pPr>
            <a:endParaRPr lang="de-DE" sz="1600" dirty="0">
              <a:solidFill>
                <a:schemeClr val="lt1"/>
              </a:solidFill>
            </a:endParaRPr>
          </a:p>
        </p:txBody>
      </p:sp>
      <p:sp>
        <p:nvSpPr>
          <p:cNvPr id="200" name="Rechteck 199">
            <a:extLst>
              <a:ext uri="{FF2B5EF4-FFF2-40B4-BE49-F238E27FC236}">
                <a16:creationId xmlns:a16="http://schemas.microsoft.com/office/drawing/2014/main" id="{B058B789-AAB2-409F-9E74-6927C1BC0B8F}"/>
              </a:ext>
            </a:extLst>
          </p:cNvPr>
          <p:cNvSpPr/>
          <p:nvPr/>
        </p:nvSpPr>
        <p:spPr>
          <a:xfrm>
            <a:off x="4460611" y="3070262"/>
            <a:ext cx="1397631" cy="523220"/>
          </a:xfrm>
          <a:prstGeom prst="rect">
            <a:avLst/>
          </a:prstGeom>
        </p:spPr>
        <p:txBody>
          <a:bodyPr wrap="square">
            <a:spAutoFit/>
          </a:bodyPr>
          <a:lstStyle/>
          <a:p>
            <a:pPr lvl="0" algn="ctr" eaLnBrk="1" fontAlgn="auto" hangingPunct="1">
              <a:spcBef>
                <a:spcPts val="0"/>
              </a:spcBef>
              <a:spcAft>
                <a:spcPts val="1000"/>
              </a:spcAft>
              <a:buClr>
                <a:srgbClr val="00802F"/>
              </a:buClr>
              <a:defRPr/>
            </a:pPr>
            <a:r>
              <a:rPr lang="de-DE" sz="1400" b="1" dirty="0">
                <a:solidFill>
                  <a:sysClr val="window" lastClr="FFFFFF"/>
                </a:solidFill>
                <a:latin typeface="Malgun Gothic"/>
              </a:rPr>
              <a:t>Businessplan &amp; Pitch Deck</a:t>
            </a:r>
            <a:endParaRPr lang="de-DE" sz="1400" dirty="0">
              <a:solidFill>
                <a:sysClr val="window" lastClr="FFFFFF"/>
              </a:solidFill>
              <a:latin typeface="Malgun Gothic"/>
            </a:endParaRPr>
          </a:p>
        </p:txBody>
      </p:sp>
      <p:sp>
        <p:nvSpPr>
          <p:cNvPr id="141" name="Rectangle 2">
            <a:extLst>
              <a:ext uri="{FF2B5EF4-FFF2-40B4-BE49-F238E27FC236}">
                <a16:creationId xmlns:a16="http://schemas.microsoft.com/office/drawing/2014/main" id="{D5976081-A24A-4FA6-805D-26DEF6F31D8F}"/>
              </a:ext>
            </a:extLst>
          </p:cNvPr>
          <p:cNvSpPr txBox="1">
            <a:spLocks noChangeArrowheads="1"/>
          </p:cNvSpPr>
          <p:nvPr/>
        </p:nvSpPr>
        <p:spPr bwMode="auto">
          <a:xfrm>
            <a:off x="679222" y="168992"/>
            <a:ext cx="10573279" cy="657225"/>
          </a:xfrm>
          <a:prstGeom prst="rect">
            <a:avLst/>
          </a:prstGeom>
          <a:noFill/>
          <a:ln w="9525">
            <a:noFill/>
            <a:miter lim="800000"/>
            <a:headEnd/>
            <a:tailEnd/>
          </a:ln>
        </p:spPr>
        <p:txBody>
          <a:bodyPr anchor="ctr"/>
          <a:lstStyle/>
          <a:p>
            <a:pPr>
              <a:defRPr/>
            </a:pPr>
            <a:r>
              <a:rPr lang="de-CH" altLang="fr-FR" sz="2000" b="1" dirty="0">
                <a:solidFill>
                  <a:srgbClr val="0B4874"/>
                </a:solidFill>
                <a:latin typeface="+mj-lt"/>
                <a:ea typeface="ＭＳ Ｐゴシック" charset="0"/>
                <a:cs typeface="Arial"/>
              </a:rPr>
              <a:t>Das Programm für die Lernenden im Überblick: Kombination von Wissensaufbau und kontinuierlicher Arbeit an einer Geschäftsidee</a:t>
            </a:r>
          </a:p>
        </p:txBody>
      </p:sp>
    </p:spTree>
    <p:extLst>
      <p:ext uri="{BB962C8B-B14F-4D97-AF65-F5344CB8AC3E}">
        <p14:creationId xmlns:p14="http://schemas.microsoft.com/office/powerpoint/2010/main" val="391904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type="body" idx="1"/>
          </p:nvPr>
        </p:nvSpPr>
        <p:spPr>
          <a:xfrm>
            <a:off x="675571" y="4060216"/>
            <a:ext cx="5631511" cy="718115"/>
          </a:xfrm>
        </p:spPr>
        <p:txBody>
          <a:bodyPr>
            <a:noAutofit/>
          </a:bodyPr>
          <a:lstStyle/>
          <a:p>
            <a:pPr>
              <a:lnSpc>
                <a:spcPct val="100000"/>
              </a:lnSpc>
              <a:spcAft>
                <a:spcPts val="600"/>
              </a:spcAft>
            </a:pPr>
            <a:r>
              <a:rPr lang="de-CH" sz="1800" b="0" dirty="0">
                <a:solidFill>
                  <a:srgbClr val="686868"/>
                </a:solidFill>
                <a:latin typeface="+mj-lt"/>
              </a:rPr>
              <a:t>Es werden didaktische und methodische Aspekte diskutiert, die für die Umsetzung des Themas relevant sind</a:t>
            </a:r>
            <a:endParaRPr lang="de-DE" sz="1800" b="0" dirty="0">
              <a:solidFill>
                <a:srgbClr val="686868"/>
              </a:solidFill>
            </a:endParaRPr>
          </a:p>
          <a:p>
            <a:endParaRPr lang="de-DE" sz="1800" b="0" dirty="0">
              <a:solidFill>
                <a:srgbClr val="898F97"/>
              </a:solidFill>
            </a:endParaRPr>
          </a:p>
        </p:txBody>
      </p:sp>
      <p:sp>
        <p:nvSpPr>
          <p:cNvPr id="6" name="Rechteck 5"/>
          <p:cNvSpPr/>
          <p:nvPr/>
        </p:nvSpPr>
        <p:spPr>
          <a:xfrm>
            <a:off x="6780077" y="2310728"/>
            <a:ext cx="4886013" cy="3293209"/>
          </a:xfrm>
          <a:prstGeom prst="rect">
            <a:avLst/>
          </a:prstGeom>
        </p:spPr>
        <p:txBody>
          <a:bodyPr wrap="square">
            <a:spAutoFit/>
          </a:bodyPr>
          <a:lstStyle/>
          <a:p>
            <a:pPr marL="357188" indent="-357188">
              <a:spcBef>
                <a:spcPts val="600"/>
              </a:spcBef>
              <a:buClr>
                <a:srgbClr val="96CB00"/>
              </a:buClr>
              <a:buFont typeface="Century Gothic" panose="020B0502020202020204" pitchFamily="34" charset="0"/>
              <a:buChar char="●"/>
            </a:pPr>
            <a:r>
              <a:rPr lang="de-CH" dirty="0">
                <a:solidFill>
                  <a:srgbClr val="686868"/>
                </a:solidFill>
              </a:rPr>
              <a:t>Sie sind in der Lage das myidea-Programm im ABU so durchzuführen, dass die Lernenden unternehmerisches Wissen und die dazugehörigen Kompetenzen erfolgreich erwerben können.</a:t>
            </a:r>
            <a:endParaRPr lang="de-DE" dirty="0">
              <a:solidFill>
                <a:srgbClr val="686868"/>
              </a:solidFill>
            </a:endParaRPr>
          </a:p>
          <a:p>
            <a:pPr marL="357188" indent="-357188">
              <a:spcBef>
                <a:spcPts val="600"/>
              </a:spcBef>
              <a:buClr>
                <a:srgbClr val="96CB00"/>
              </a:buClr>
              <a:buFont typeface="Century Gothic" panose="020B0502020202020204" pitchFamily="34" charset="0"/>
              <a:buChar char="●"/>
            </a:pPr>
            <a:r>
              <a:rPr lang="de-CH" dirty="0">
                <a:solidFill>
                  <a:srgbClr val="686868"/>
                </a:solidFill>
              </a:rPr>
              <a:t>Sie lernen spezifische, innovative </a:t>
            </a:r>
            <a:br>
              <a:rPr lang="de-CH" dirty="0">
                <a:solidFill>
                  <a:srgbClr val="686868"/>
                </a:solidFill>
              </a:rPr>
            </a:br>
            <a:r>
              <a:rPr lang="de-CH" dirty="0">
                <a:solidFill>
                  <a:srgbClr val="686868"/>
                </a:solidFill>
              </a:rPr>
              <a:t>Lehr-/Lernmitteln kennen.</a:t>
            </a:r>
            <a:endParaRPr lang="de-DE" dirty="0">
              <a:solidFill>
                <a:srgbClr val="686868"/>
              </a:solidFill>
            </a:endParaRPr>
          </a:p>
          <a:p>
            <a:pPr marL="357188" indent="-357188">
              <a:spcBef>
                <a:spcPts val="600"/>
              </a:spcBef>
              <a:buClr>
                <a:srgbClr val="96CB00"/>
              </a:buClr>
              <a:buFont typeface="Century Gothic" panose="020B0502020202020204" pitchFamily="34" charset="0"/>
              <a:buChar char="●"/>
            </a:pPr>
            <a:r>
              <a:rPr lang="de-CH" dirty="0">
                <a:solidFill>
                  <a:srgbClr val="686868"/>
                </a:solidFill>
              </a:rPr>
              <a:t>Sie verstehen, wie das Thema sinnvoll in den Schullehrplänen verankert werden kann</a:t>
            </a:r>
            <a:r>
              <a:rPr lang="de-CH" sz="1600" dirty="0">
                <a:solidFill>
                  <a:srgbClr val="686868"/>
                </a:solidFill>
              </a:rPr>
              <a:t>.</a:t>
            </a:r>
            <a:endParaRPr lang="de-DE" sz="1600" dirty="0">
              <a:solidFill>
                <a:srgbClr val="686868"/>
              </a:solidFill>
            </a:endParaRPr>
          </a:p>
        </p:txBody>
      </p:sp>
      <p:sp>
        <p:nvSpPr>
          <p:cNvPr id="7" name="Rectangle 5"/>
          <p:cNvSpPr>
            <a:spLocks noChangeArrowheads="1"/>
          </p:cNvSpPr>
          <p:nvPr/>
        </p:nvSpPr>
        <p:spPr bwMode="auto">
          <a:xfrm>
            <a:off x="1052152" y="2414357"/>
            <a:ext cx="2160000" cy="900000"/>
          </a:xfrm>
          <a:prstGeom prst="rect">
            <a:avLst/>
          </a:prstGeom>
          <a:solidFill>
            <a:srgbClr val="96CB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solidFill>
                <a:schemeClr val="bg1"/>
              </a:solidFill>
            </a:endParaRPr>
          </a:p>
        </p:txBody>
      </p:sp>
      <p:sp>
        <p:nvSpPr>
          <p:cNvPr id="9" name="Rectangle 13"/>
          <p:cNvSpPr>
            <a:spLocks noChangeArrowheads="1"/>
          </p:cNvSpPr>
          <p:nvPr/>
        </p:nvSpPr>
        <p:spPr bwMode="auto">
          <a:xfrm>
            <a:off x="3908360" y="2414357"/>
            <a:ext cx="2160000" cy="900000"/>
          </a:xfrm>
          <a:prstGeom prst="rect">
            <a:avLst/>
          </a:prstGeom>
          <a:solidFill>
            <a:srgbClr val="96CB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solidFill>
                <a:schemeClr val="bg1"/>
              </a:solidFill>
            </a:endParaRPr>
          </a:p>
        </p:txBody>
      </p:sp>
      <p:sp>
        <p:nvSpPr>
          <p:cNvPr id="14" name="Textfeld 13"/>
          <p:cNvSpPr txBox="1"/>
          <p:nvPr/>
        </p:nvSpPr>
        <p:spPr>
          <a:xfrm>
            <a:off x="1595500" y="2531074"/>
            <a:ext cx="1075802" cy="551865"/>
          </a:xfrm>
          <a:prstGeom prst="rect">
            <a:avLst/>
          </a:prstGeom>
          <a:noFill/>
        </p:spPr>
        <p:txBody>
          <a:bodyPr wrap="none" lIns="0" tIns="0" rIns="0" bIns="0" rtlCol="0">
            <a:noAutofit/>
          </a:bodyPr>
          <a:lstStyle/>
          <a:p>
            <a:pPr algn="ctr">
              <a:lnSpc>
                <a:spcPct val="90000"/>
              </a:lnSpc>
              <a:spcAft>
                <a:spcPts val="1000"/>
              </a:spcAft>
            </a:pPr>
            <a:r>
              <a:rPr lang="de-DE" b="1" dirty="0">
                <a:solidFill>
                  <a:schemeClr val="bg1"/>
                </a:solidFill>
              </a:rPr>
              <a:t>Selbst den </a:t>
            </a:r>
            <a:br>
              <a:rPr lang="de-DE" b="1" dirty="0">
                <a:solidFill>
                  <a:schemeClr val="bg1"/>
                </a:solidFill>
              </a:rPr>
            </a:br>
            <a:r>
              <a:rPr lang="de-DE" b="1" dirty="0">
                <a:solidFill>
                  <a:schemeClr val="bg1"/>
                </a:solidFill>
              </a:rPr>
              <a:t>Gründungsprozess </a:t>
            </a:r>
            <a:br>
              <a:rPr lang="de-DE" b="1" dirty="0">
                <a:solidFill>
                  <a:schemeClr val="bg1"/>
                </a:solidFill>
              </a:rPr>
            </a:br>
            <a:r>
              <a:rPr lang="de-DE" b="1" dirty="0">
                <a:solidFill>
                  <a:schemeClr val="bg1"/>
                </a:solidFill>
              </a:rPr>
              <a:t>erfahren</a:t>
            </a:r>
          </a:p>
        </p:txBody>
      </p:sp>
      <p:sp>
        <p:nvSpPr>
          <p:cNvPr id="15" name="Textfeld 14"/>
          <p:cNvSpPr txBox="1"/>
          <p:nvPr/>
        </p:nvSpPr>
        <p:spPr>
          <a:xfrm>
            <a:off x="3981703" y="2603082"/>
            <a:ext cx="1980220" cy="551865"/>
          </a:xfrm>
          <a:prstGeom prst="rect">
            <a:avLst/>
          </a:prstGeom>
          <a:noFill/>
        </p:spPr>
        <p:txBody>
          <a:bodyPr wrap="none" lIns="0" tIns="0" rIns="0" bIns="0" rtlCol="0">
            <a:noAutofit/>
          </a:bodyPr>
          <a:lstStyle/>
          <a:p>
            <a:pPr algn="ctr">
              <a:lnSpc>
                <a:spcPct val="90000"/>
              </a:lnSpc>
              <a:spcAft>
                <a:spcPts val="1000"/>
              </a:spcAft>
            </a:pPr>
            <a:r>
              <a:rPr lang="de-DE" b="1" dirty="0">
                <a:solidFill>
                  <a:schemeClr val="bg1"/>
                </a:solidFill>
              </a:rPr>
              <a:t>Das Erfahrene </a:t>
            </a:r>
            <a:br>
              <a:rPr lang="de-DE" b="1" dirty="0">
                <a:solidFill>
                  <a:schemeClr val="bg1"/>
                </a:solidFill>
              </a:rPr>
            </a:br>
            <a:r>
              <a:rPr lang="de-DE" b="1" dirty="0">
                <a:solidFill>
                  <a:schemeClr val="bg1"/>
                </a:solidFill>
              </a:rPr>
              <a:t>weitergeben</a:t>
            </a:r>
          </a:p>
        </p:txBody>
      </p:sp>
      <p:sp>
        <p:nvSpPr>
          <p:cNvPr id="18" name="Freeform 15"/>
          <p:cNvSpPr>
            <a:spLocks/>
          </p:cNvSpPr>
          <p:nvPr/>
        </p:nvSpPr>
        <p:spPr bwMode="auto">
          <a:xfrm>
            <a:off x="3348422" y="2502329"/>
            <a:ext cx="449140" cy="481337"/>
          </a:xfrm>
          <a:custGeom>
            <a:avLst/>
            <a:gdLst/>
            <a:ahLst/>
            <a:cxnLst>
              <a:cxn ang="0">
                <a:pos x="0" y="63"/>
              </a:cxn>
              <a:cxn ang="0">
                <a:pos x="321" y="63"/>
              </a:cxn>
              <a:cxn ang="0">
                <a:pos x="321" y="0"/>
              </a:cxn>
              <a:cxn ang="0">
                <a:pos x="489" y="126"/>
              </a:cxn>
              <a:cxn ang="0">
                <a:pos x="321" y="252"/>
              </a:cxn>
              <a:cxn ang="0">
                <a:pos x="321" y="189"/>
              </a:cxn>
              <a:cxn ang="0">
                <a:pos x="0" y="189"/>
              </a:cxn>
              <a:cxn ang="0">
                <a:pos x="0" y="63"/>
              </a:cxn>
            </a:cxnLst>
            <a:rect l="0" t="0" r="r" b="b"/>
            <a:pathLst>
              <a:path w="489" h="252">
                <a:moveTo>
                  <a:pt x="0" y="63"/>
                </a:moveTo>
                <a:lnTo>
                  <a:pt x="321" y="63"/>
                </a:lnTo>
                <a:lnTo>
                  <a:pt x="321" y="0"/>
                </a:lnTo>
                <a:lnTo>
                  <a:pt x="489" y="126"/>
                </a:lnTo>
                <a:lnTo>
                  <a:pt x="321" y="252"/>
                </a:lnTo>
                <a:lnTo>
                  <a:pt x="321" y="189"/>
                </a:lnTo>
                <a:lnTo>
                  <a:pt x="0" y="189"/>
                </a:lnTo>
                <a:lnTo>
                  <a:pt x="0" y="63"/>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cxnSp>
        <p:nvCxnSpPr>
          <p:cNvPr id="28" name="Gerade Verbindung 27"/>
          <p:cNvCxnSpPr>
            <a:cxnSpLocks/>
          </p:cNvCxnSpPr>
          <p:nvPr/>
        </p:nvCxnSpPr>
        <p:spPr>
          <a:xfrm>
            <a:off x="6571862" y="1571932"/>
            <a:ext cx="0" cy="4189863"/>
          </a:xfrm>
          <a:prstGeom prst="line">
            <a:avLst/>
          </a:prstGeom>
          <a:ln w="38100">
            <a:solidFill>
              <a:schemeClr val="accent1"/>
            </a:solidFill>
            <a:tailEnd type="none"/>
          </a:ln>
          <a:effectLst/>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937489" y="1590649"/>
            <a:ext cx="1478290" cy="430887"/>
          </a:xfrm>
          <a:prstGeom prst="rect">
            <a:avLst/>
          </a:prstGeom>
        </p:spPr>
        <p:txBody>
          <a:bodyPr wrap="none">
            <a:spAutoFit/>
          </a:bodyPr>
          <a:lstStyle/>
          <a:p>
            <a:pPr>
              <a:spcAft>
                <a:spcPts val="600"/>
              </a:spcAft>
            </a:pPr>
            <a:r>
              <a:rPr lang="de-CH" sz="2200" b="1" dirty="0">
                <a:solidFill>
                  <a:srgbClr val="686868"/>
                </a:solidFill>
              </a:rPr>
              <a:t>Methodik</a:t>
            </a:r>
          </a:p>
        </p:txBody>
      </p:sp>
      <p:sp>
        <p:nvSpPr>
          <p:cNvPr id="20" name="Rechteck 19"/>
          <p:cNvSpPr/>
          <p:nvPr/>
        </p:nvSpPr>
        <p:spPr>
          <a:xfrm>
            <a:off x="6694048" y="1571932"/>
            <a:ext cx="1382173" cy="430887"/>
          </a:xfrm>
          <a:prstGeom prst="rect">
            <a:avLst/>
          </a:prstGeom>
        </p:spPr>
        <p:txBody>
          <a:bodyPr wrap="none">
            <a:spAutoFit/>
          </a:bodyPr>
          <a:lstStyle/>
          <a:p>
            <a:r>
              <a:rPr lang="de-CH" sz="2200" b="1" dirty="0">
                <a:solidFill>
                  <a:srgbClr val="686868"/>
                </a:solidFill>
              </a:rPr>
              <a:t>Kursziele</a:t>
            </a:r>
            <a:endParaRPr lang="de-DE" sz="2200" b="1" dirty="0">
              <a:solidFill>
                <a:srgbClr val="686868"/>
              </a:solidFill>
            </a:endParaRPr>
          </a:p>
        </p:txBody>
      </p:sp>
      <p:sp>
        <p:nvSpPr>
          <p:cNvPr id="13" name="Titel 1">
            <a:extLst>
              <a:ext uri="{FF2B5EF4-FFF2-40B4-BE49-F238E27FC236}">
                <a16:creationId xmlns:a16="http://schemas.microsoft.com/office/drawing/2014/main" id="{5F4DFE03-6AAA-4F63-A307-D5EFC96F0F17}"/>
              </a:ext>
            </a:extLst>
          </p:cNvPr>
          <p:cNvSpPr txBox="1">
            <a:spLocks/>
          </p:cNvSpPr>
          <p:nvPr/>
        </p:nvSpPr>
        <p:spPr>
          <a:xfrm>
            <a:off x="877169" y="55411"/>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400" dirty="0">
                <a:solidFill>
                  <a:srgbClr val="96CB00"/>
                </a:solidFill>
              </a:rPr>
              <a:t>Das </a:t>
            </a:r>
            <a:r>
              <a:rPr lang="de-CH" sz="2400" dirty="0" err="1">
                <a:solidFill>
                  <a:srgbClr val="96CB00"/>
                </a:solidFill>
              </a:rPr>
              <a:t>Teach</a:t>
            </a:r>
            <a:r>
              <a:rPr lang="de-CH" sz="2400" dirty="0">
                <a:solidFill>
                  <a:srgbClr val="96CB00"/>
                </a:solidFill>
              </a:rPr>
              <a:t>-</a:t>
            </a:r>
            <a:r>
              <a:rPr lang="de-CH" sz="2400" dirty="0" err="1">
                <a:solidFill>
                  <a:srgbClr val="96CB00"/>
                </a:solidFill>
              </a:rPr>
              <a:t>the</a:t>
            </a:r>
            <a:r>
              <a:rPr lang="de-CH" sz="2400" dirty="0">
                <a:solidFill>
                  <a:srgbClr val="96CB00"/>
                </a:solidFill>
              </a:rPr>
              <a:t>-Teacher Konzept</a:t>
            </a:r>
          </a:p>
        </p:txBody>
      </p:sp>
      <p:sp>
        <p:nvSpPr>
          <p:cNvPr id="16" name="Foliennummernplatzhalter 1">
            <a:extLst>
              <a:ext uri="{FF2B5EF4-FFF2-40B4-BE49-F238E27FC236}">
                <a16:creationId xmlns:a16="http://schemas.microsoft.com/office/drawing/2014/main" id="{4AC429B4-74E0-43AE-8318-2E914CA721E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3507601" y="2689741"/>
            <a:ext cx="5176795" cy="1430241"/>
          </a:xfrm>
          <a:noFill/>
        </p:spPr>
        <p:txBody>
          <a:bodyPr>
            <a:noAutofit/>
          </a:bodyPr>
          <a:lstStyle/>
          <a:p>
            <a:pPr marL="0" indent="0" algn="ctr">
              <a:buNone/>
            </a:pPr>
            <a:r>
              <a:rPr lang="de-CH" sz="3200" b="1" dirty="0">
                <a:solidFill>
                  <a:srgbClr val="0B4874"/>
                </a:solidFill>
                <a:latin typeface="+mj-lt"/>
              </a:rPr>
              <a:t>Hinweise zum Abschlussevent</a:t>
            </a:r>
            <a:endParaRPr lang="de-DE" sz="3200" b="1" dirty="0">
              <a:solidFill>
                <a:srgbClr val="0B4874"/>
              </a:solidFill>
              <a:latin typeface="+mj-lt"/>
            </a:endParaRPr>
          </a:p>
        </p:txBody>
      </p:sp>
      <p:pic>
        <p:nvPicPr>
          <p:cNvPr id="3" name="Рисунок 28">
            <a:extLst>
              <a:ext uri="{FF2B5EF4-FFF2-40B4-BE49-F238E27FC236}">
                <a16:creationId xmlns:a16="http://schemas.microsoft.com/office/drawing/2014/main" id="{3D29F353-AA11-435A-84BE-82CF88BEE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166653" y="4168259"/>
            <a:ext cx="3858692" cy="192935"/>
          </a:xfrm>
          <a:prstGeom prst="rect">
            <a:avLst/>
          </a:prstGeom>
        </p:spPr>
      </p:pic>
      <p:sp>
        <p:nvSpPr>
          <p:cNvPr id="5" name="Foliennummernplatzhalter 1">
            <a:extLst>
              <a:ext uri="{FF2B5EF4-FFF2-40B4-BE49-F238E27FC236}">
                <a16:creationId xmlns:a16="http://schemas.microsoft.com/office/drawing/2014/main" id="{E08842CC-F72E-4F07-AEC4-AA2D599F2254}"/>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a:p>
        </p:txBody>
      </p:sp>
    </p:spTree>
    <p:extLst>
      <p:ext uri="{BB962C8B-B14F-4D97-AF65-F5344CB8AC3E}">
        <p14:creationId xmlns:p14="http://schemas.microsoft.com/office/powerpoint/2010/main" val="26639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5F4DFE03-6AAA-4F63-A307-D5EFC96F0F17}"/>
              </a:ext>
            </a:extLst>
          </p:cNvPr>
          <p:cNvSpPr txBox="1">
            <a:spLocks/>
          </p:cNvSpPr>
          <p:nvPr/>
        </p:nvSpPr>
        <p:spPr>
          <a:xfrm>
            <a:off x="877169" y="55411"/>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400" dirty="0">
                <a:solidFill>
                  <a:srgbClr val="96CB00"/>
                </a:solidFill>
              </a:rPr>
              <a:t>Der Abschlussevent krönt die Arbeit</a:t>
            </a:r>
          </a:p>
        </p:txBody>
      </p:sp>
      <p:sp>
        <p:nvSpPr>
          <p:cNvPr id="2" name="Textfeld 1">
            <a:extLst>
              <a:ext uri="{FF2B5EF4-FFF2-40B4-BE49-F238E27FC236}">
                <a16:creationId xmlns:a16="http://schemas.microsoft.com/office/drawing/2014/main" id="{B9BF4652-3366-4419-A4DA-C49EF3AA9CF6}"/>
              </a:ext>
            </a:extLst>
          </p:cNvPr>
          <p:cNvSpPr txBox="1"/>
          <p:nvPr/>
        </p:nvSpPr>
        <p:spPr>
          <a:xfrm>
            <a:off x="1165123" y="1010265"/>
            <a:ext cx="10028903" cy="6196568"/>
          </a:xfrm>
          <a:prstGeom prst="rect">
            <a:avLst/>
          </a:prstGeom>
          <a:noFill/>
        </p:spPr>
        <p:txBody>
          <a:bodyPr wrap="square" rtlCol="0">
            <a:spAutoFit/>
          </a:bodyPr>
          <a:lstStyle/>
          <a:p>
            <a:r>
              <a:rPr lang="de-CH" sz="2000" b="1" dirty="0">
                <a:solidFill>
                  <a:srgbClr val="898F97"/>
                </a:solidFill>
              </a:rPr>
              <a:t>Ziele der Abschlussveranstaltung</a:t>
            </a:r>
          </a:p>
          <a:p>
            <a:endParaRPr lang="de-CH" sz="800" dirty="0">
              <a:solidFill>
                <a:srgbClr val="898F97"/>
              </a:solidFill>
            </a:endParaRPr>
          </a:p>
          <a:p>
            <a:pPr marL="285750" indent="-285750">
              <a:buClr>
                <a:srgbClr val="96CB00"/>
              </a:buClr>
              <a:buFont typeface="Arial" panose="020B0604020202020204" pitchFamily="34" charset="0"/>
              <a:buChar char="•"/>
            </a:pPr>
            <a:r>
              <a:rPr lang="de-CH" dirty="0">
                <a:solidFill>
                  <a:srgbClr val="898F97"/>
                </a:solidFill>
              </a:rPr>
              <a:t>Anerkennung, </a:t>
            </a:r>
          </a:p>
          <a:p>
            <a:pPr marL="285750" indent="-285750">
              <a:buClr>
                <a:srgbClr val="96CB00"/>
              </a:buClr>
              <a:buFont typeface="Arial" panose="020B0604020202020204" pitchFamily="34" charset="0"/>
              <a:buChar char="•"/>
            </a:pPr>
            <a:r>
              <a:rPr lang="de-CH" dirty="0">
                <a:solidFill>
                  <a:srgbClr val="898F97"/>
                </a:solidFill>
              </a:rPr>
              <a:t>Qualifiziertes Feedback, </a:t>
            </a:r>
          </a:p>
          <a:p>
            <a:pPr marL="285750" indent="-285750">
              <a:buClr>
                <a:srgbClr val="96CB00"/>
              </a:buClr>
              <a:buFont typeface="Arial" panose="020B0604020202020204" pitchFamily="34" charset="0"/>
              <a:buChar char="•"/>
            </a:pPr>
            <a:r>
              <a:rPr lang="de-CH" dirty="0">
                <a:solidFill>
                  <a:srgbClr val="898F97"/>
                </a:solidFill>
              </a:rPr>
              <a:t>Ein Highlight, auf das es sich lohnt, hinzuarbeiten</a:t>
            </a:r>
          </a:p>
          <a:p>
            <a:pPr marL="285750" indent="-285750">
              <a:buClr>
                <a:srgbClr val="96CB00"/>
              </a:buClr>
              <a:buFont typeface="Arial" panose="020B0604020202020204" pitchFamily="34" charset="0"/>
              <a:buChar char="•"/>
            </a:pPr>
            <a:endParaRPr lang="de-CH" dirty="0">
              <a:solidFill>
                <a:srgbClr val="898F97"/>
              </a:solidFill>
            </a:endParaRPr>
          </a:p>
          <a:p>
            <a:pPr>
              <a:buClr>
                <a:srgbClr val="96CB00"/>
              </a:buClr>
            </a:pPr>
            <a:r>
              <a:rPr lang="de-CH" sz="2000" b="1" dirty="0">
                <a:solidFill>
                  <a:srgbClr val="898F97"/>
                </a:solidFill>
              </a:rPr>
              <a:t>Rahmen und Organisation</a:t>
            </a:r>
          </a:p>
          <a:p>
            <a:pPr>
              <a:buClr>
                <a:srgbClr val="96CB00"/>
              </a:buClr>
            </a:pPr>
            <a:endParaRPr lang="de-CH" sz="800" dirty="0">
              <a:solidFill>
                <a:srgbClr val="898F97"/>
              </a:solidFill>
            </a:endParaRPr>
          </a:p>
          <a:p>
            <a:pPr marL="285750" indent="-285750">
              <a:spcBef>
                <a:spcPts val="400"/>
              </a:spcBef>
              <a:buClr>
                <a:srgbClr val="96CB00"/>
              </a:buClr>
              <a:buFont typeface="Arial" panose="020B0604020202020204" pitchFamily="34" charset="0"/>
              <a:buChar char="•"/>
            </a:pPr>
            <a:r>
              <a:rPr lang="de-CH" b="1" dirty="0">
                <a:solidFill>
                  <a:srgbClr val="96CB00"/>
                </a:solidFill>
              </a:rPr>
              <a:t>Publikum:</a:t>
            </a:r>
            <a:r>
              <a:rPr lang="de-CH" dirty="0">
                <a:solidFill>
                  <a:srgbClr val="898F97"/>
                </a:solidFill>
              </a:rPr>
              <a:t> Die Lernenden sollen die Chance bekommen, ihre Ideen vor einem möglichst grossen Publikum zu präsentieren:  Lernende aus anderen Klassen, Lehrerschaft, UnternehmerInnen, PolitikerInnen, Eltern.</a:t>
            </a:r>
          </a:p>
          <a:p>
            <a:pPr marL="285750" indent="-285750">
              <a:spcBef>
                <a:spcPts val="400"/>
              </a:spcBef>
              <a:buClr>
                <a:srgbClr val="96CB00"/>
              </a:buClr>
              <a:buFont typeface="Arial" panose="020B0604020202020204" pitchFamily="34" charset="0"/>
              <a:buChar char="•"/>
            </a:pPr>
            <a:r>
              <a:rPr lang="de-CH" b="1" dirty="0">
                <a:solidFill>
                  <a:srgbClr val="96CB00"/>
                </a:solidFill>
              </a:rPr>
              <a:t>Jury:</a:t>
            </a:r>
            <a:r>
              <a:rPr lang="de-CH" dirty="0">
                <a:solidFill>
                  <a:srgbClr val="898F97"/>
                </a:solidFill>
              </a:rPr>
              <a:t> Eine Jury aus UnternehmerInnen oder InvestorInnen, die allen Teams qualifiziertes Feedback geben kann, sodass ersichtlich wird, weshalb die jeweiligen SiegerInnen ausgewählt wurden.</a:t>
            </a:r>
          </a:p>
          <a:p>
            <a:pPr marL="285750" indent="-285750">
              <a:spcBef>
                <a:spcPts val="400"/>
              </a:spcBef>
              <a:buClr>
                <a:srgbClr val="96CB00"/>
              </a:buClr>
              <a:buFont typeface="Arial" panose="020B0604020202020204" pitchFamily="34" charset="0"/>
              <a:buChar char="•"/>
            </a:pPr>
            <a:r>
              <a:rPr lang="de-CH" b="1" dirty="0">
                <a:solidFill>
                  <a:srgbClr val="96CB00"/>
                </a:solidFill>
              </a:rPr>
              <a:t>Preise</a:t>
            </a:r>
            <a:r>
              <a:rPr lang="de-CH" dirty="0">
                <a:solidFill>
                  <a:srgbClr val="898F97"/>
                </a:solidFill>
              </a:rPr>
              <a:t>: Möglich sind Sach- oder Geldpreise. Hierfür lassen sich durchaus Sponsoren finden. Wichtig ist, dass die Preise einen echten Ansporn darstellen.</a:t>
            </a:r>
          </a:p>
          <a:p>
            <a:pPr marL="285750" indent="-285750">
              <a:spcBef>
                <a:spcPts val="400"/>
              </a:spcBef>
              <a:buClr>
                <a:srgbClr val="96CB00"/>
              </a:buClr>
              <a:buFont typeface="Arial" panose="020B0604020202020204" pitchFamily="34" charset="0"/>
              <a:buChar char="•"/>
            </a:pPr>
            <a:r>
              <a:rPr lang="de-CH" b="1" dirty="0">
                <a:solidFill>
                  <a:srgbClr val="96CB00"/>
                </a:solidFill>
              </a:rPr>
              <a:t>Vorauswahl:</a:t>
            </a:r>
            <a:r>
              <a:rPr lang="de-CH" dirty="0">
                <a:solidFill>
                  <a:srgbClr val="898F97"/>
                </a:solidFill>
              </a:rPr>
              <a:t> Falls aus Zeitgründen nicht alle Teams an der Abschlussveranstaltung teilnehmen können, kann eine Vorauswahl in der Klasse stattfinden. </a:t>
            </a:r>
          </a:p>
          <a:p>
            <a:pPr marL="285750" indent="-285750">
              <a:spcBef>
                <a:spcPts val="400"/>
              </a:spcBef>
              <a:buClr>
                <a:srgbClr val="96CB00"/>
              </a:buClr>
              <a:buFont typeface="Arial" panose="020B0604020202020204" pitchFamily="34" charset="0"/>
              <a:buChar char="•"/>
            </a:pPr>
            <a:r>
              <a:rPr lang="de-CH" b="1" dirty="0">
                <a:solidFill>
                  <a:srgbClr val="96CB00"/>
                </a:solidFill>
              </a:rPr>
              <a:t>Beteiligung:</a:t>
            </a:r>
            <a:r>
              <a:rPr lang="de-CH" dirty="0">
                <a:solidFill>
                  <a:srgbClr val="898F97"/>
                </a:solidFill>
              </a:rPr>
              <a:t> An der Vorauswahl sollten unbedingt die Lernenden beteiligt sein. Ein oder zwei Teams können aber auch durch die Lehrperson ausgewählt werden.</a:t>
            </a:r>
          </a:p>
          <a:p>
            <a:pPr>
              <a:buClr>
                <a:srgbClr val="96CB00"/>
              </a:buClr>
            </a:pPr>
            <a:endParaRPr lang="de-CH" dirty="0">
              <a:solidFill>
                <a:srgbClr val="898F97"/>
              </a:solidFill>
            </a:endParaRPr>
          </a:p>
          <a:p>
            <a:pPr marL="285750" indent="-285750">
              <a:buClr>
                <a:srgbClr val="96CB00"/>
              </a:buClr>
              <a:buFont typeface="Arial" panose="020B0604020202020204" pitchFamily="34" charset="0"/>
              <a:buChar char="•"/>
            </a:pPr>
            <a:endParaRPr lang="de-CH" dirty="0">
              <a:solidFill>
                <a:srgbClr val="898F97"/>
              </a:solidFill>
            </a:endParaRPr>
          </a:p>
        </p:txBody>
      </p:sp>
      <p:pic>
        <p:nvPicPr>
          <p:cNvPr id="5" name="Inhaltsplatzhalter 4" descr="DSC_0889_klein.jpg">
            <a:extLst>
              <a:ext uri="{FF2B5EF4-FFF2-40B4-BE49-F238E27FC236}">
                <a16:creationId xmlns:a16="http://schemas.microsoft.com/office/drawing/2014/main" id="{F008763E-C2BB-404C-9859-7D52391C35AF}"/>
              </a:ext>
            </a:extLst>
          </p:cNvPr>
          <p:cNvPicPr>
            <a:picLocks noChangeAspect="1"/>
          </p:cNvPicPr>
          <p:nvPr/>
        </p:nvPicPr>
        <p:blipFill>
          <a:blip r:embed="rId2"/>
          <a:stretch>
            <a:fillRect/>
          </a:stretch>
        </p:blipFill>
        <p:spPr>
          <a:xfrm>
            <a:off x="7272855" y="711967"/>
            <a:ext cx="3754022" cy="2127097"/>
          </a:xfrm>
          <a:prstGeom prst="rect">
            <a:avLst/>
          </a:prstGeom>
        </p:spPr>
      </p:pic>
      <p:sp>
        <p:nvSpPr>
          <p:cNvPr id="7" name="Foliennummernplatzhalter 1">
            <a:extLst>
              <a:ext uri="{FF2B5EF4-FFF2-40B4-BE49-F238E27FC236}">
                <a16:creationId xmlns:a16="http://schemas.microsoft.com/office/drawing/2014/main" id="{1F46E851-E2A2-483E-99FE-5D58C6643482}"/>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6</a:t>
            </a:fld>
            <a:endParaRPr lang="ru-RU"/>
          </a:p>
        </p:txBody>
      </p:sp>
    </p:spTree>
    <p:extLst>
      <p:ext uri="{BB962C8B-B14F-4D97-AF65-F5344CB8AC3E}">
        <p14:creationId xmlns:p14="http://schemas.microsoft.com/office/powerpoint/2010/main" val="225687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38ABC5-7FF8-40FD-9FB7-3B1460BDA3B4}"/>
              </a:ext>
            </a:extLst>
          </p:cNvPr>
          <p:cNvPicPr>
            <a:picLocks noChangeAspect="1"/>
          </p:cNvPicPr>
          <p:nvPr/>
        </p:nvPicPr>
        <p:blipFill>
          <a:blip r:embed="rId2"/>
          <a:stretch>
            <a:fillRect/>
          </a:stretch>
        </p:blipFill>
        <p:spPr>
          <a:xfrm>
            <a:off x="1416914" y="1320618"/>
            <a:ext cx="9358171" cy="5035732"/>
          </a:xfrm>
          <a:prstGeom prst="rect">
            <a:avLst/>
          </a:prstGeom>
        </p:spPr>
      </p:pic>
      <p:sp>
        <p:nvSpPr>
          <p:cNvPr id="4" name="Rechteck 3">
            <a:extLst>
              <a:ext uri="{FF2B5EF4-FFF2-40B4-BE49-F238E27FC236}">
                <a16:creationId xmlns:a16="http://schemas.microsoft.com/office/drawing/2014/main" id="{0B8E5B0E-80E5-42E7-9C07-1F314D66FD73}"/>
              </a:ext>
            </a:extLst>
          </p:cNvPr>
          <p:cNvSpPr/>
          <p:nvPr/>
        </p:nvSpPr>
        <p:spPr>
          <a:xfrm>
            <a:off x="2314786" y="2414738"/>
            <a:ext cx="7776864" cy="3554819"/>
          </a:xfrm>
          <a:prstGeom prst="rect">
            <a:avLst/>
          </a:prstGeom>
        </p:spPr>
        <p:txBody>
          <a:bodyPr wrap="square">
            <a:spAutoFit/>
          </a:bodyPr>
          <a:lstStyle/>
          <a:p>
            <a:pPr lvl="0" fontAlgn="base">
              <a:spcBef>
                <a:spcPct val="0"/>
              </a:spcBef>
              <a:spcAft>
                <a:spcPct val="0"/>
              </a:spcAft>
            </a:pPr>
            <a:r>
              <a:rPr lang="de-CH" sz="2200" b="1" dirty="0">
                <a:solidFill>
                  <a:srgbClr val="96CB00"/>
                </a:solidFill>
                <a:latin typeface="+mj-lt"/>
                <a:ea typeface="Calibri" pitchFamily="34" charset="0"/>
                <a:cs typeface="Times New Roman" pitchFamily="18" charset="0"/>
              </a:rPr>
              <a:t>Ablauf am BBZ Olten</a:t>
            </a:r>
          </a:p>
          <a:p>
            <a:pPr lvl="0" fontAlgn="base">
              <a:spcBef>
                <a:spcPct val="0"/>
              </a:spcBef>
              <a:spcAft>
                <a:spcPct val="0"/>
              </a:spcAft>
            </a:pPr>
            <a:endParaRPr lang="de-DE" sz="800" dirty="0">
              <a:solidFill>
                <a:srgbClr val="96CB00"/>
              </a:solidFill>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de-CH" sz="2000" dirty="0">
                <a:solidFill>
                  <a:srgbClr val="000000"/>
                </a:solidFill>
                <a:latin typeface="+mj-lt"/>
                <a:ea typeface="Times New Roman" pitchFamily="18" charset="0"/>
                <a:cs typeface="Times New Roman" pitchFamily="18" charset="0"/>
              </a:rPr>
              <a:t>Begrüssung Georg Berger, Direktor BBZ Olten (5 Min.)</a:t>
            </a:r>
            <a:endParaRPr lang="de-DE" sz="2000" dirty="0">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de-CH" sz="2000" dirty="0">
                <a:solidFill>
                  <a:srgbClr val="000000"/>
                </a:solidFill>
                <a:latin typeface="+mj-lt"/>
                <a:ea typeface="Times New Roman" pitchFamily="18" charset="0"/>
                <a:cs typeface="Times New Roman" pitchFamily="18" charset="0"/>
              </a:rPr>
              <a:t>Begrüssung Stefan </a:t>
            </a:r>
            <a:r>
              <a:rPr lang="de-CH" sz="2000" dirty="0" err="1">
                <a:solidFill>
                  <a:srgbClr val="000000"/>
                </a:solidFill>
                <a:latin typeface="+mj-lt"/>
                <a:ea typeface="Times New Roman" pitchFamily="18" charset="0"/>
                <a:cs typeface="Times New Roman" pitchFamily="18" charset="0"/>
              </a:rPr>
              <a:t>Ruchti</a:t>
            </a:r>
            <a:r>
              <a:rPr lang="de-CH" sz="2000" dirty="0">
                <a:solidFill>
                  <a:srgbClr val="000000"/>
                </a:solidFill>
                <a:latin typeface="+mj-lt"/>
                <a:ea typeface="Times New Roman" pitchFamily="18" charset="0"/>
                <a:cs typeface="Times New Roman" pitchFamily="18" charset="0"/>
              </a:rPr>
              <a:t>, Amtsvorsteher ABMH (5 Min.)</a:t>
            </a:r>
            <a:endParaRPr lang="de-DE" sz="2000" dirty="0">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de-CH" sz="2000" dirty="0">
                <a:solidFill>
                  <a:srgbClr val="000000"/>
                </a:solidFill>
                <a:latin typeface="+mj-lt"/>
                <a:ea typeface="Times New Roman" pitchFamily="18" charset="0"/>
                <a:cs typeface="Times New Roman" pitchFamily="18" charset="0"/>
              </a:rPr>
              <a:t>Rückblick, Prof. Dr. Fritz Oser, Prof. Dr. Susan Müller (10 Min.)</a:t>
            </a:r>
            <a:endParaRPr lang="de-DE" sz="2000" dirty="0">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de-CH" sz="2000" dirty="0">
                <a:solidFill>
                  <a:srgbClr val="000000"/>
                </a:solidFill>
                <a:latin typeface="+mj-lt"/>
                <a:ea typeface="Times New Roman" pitchFamily="18" charset="0"/>
                <a:cs typeface="Times New Roman" pitchFamily="18" charset="0"/>
              </a:rPr>
              <a:t>Präsentationen Lernende (45 Min.)</a:t>
            </a:r>
            <a:endParaRPr lang="de-DE" sz="2000" dirty="0">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de-CH" sz="2000" dirty="0">
                <a:solidFill>
                  <a:srgbClr val="000000"/>
                </a:solidFill>
                <a:latin typeface="+mj-lt"/>
                <a:ea typeface="Times New Roman" pitchFamily="18" charset="0"/>
                <a:cs typeface="Times New Roman" pitchFamily="18" charset="0"/>
              </a:rPr>
              <a:t>Ausgabe Zertifikate, Kursleiterteam (15 Min.)</a:t>
            </a:r>
            <a:endParaRPr lang="de-DE" sz="2000" dirty="0">
              <a:latin typeface="+mj-lt"/>
              <a:cs typeface="Arial" pitchFamily="34" charset="0"/>
            </a:endParaRPr>
          </a:p>
          <a:p>
            <a:pPr marL="357188" lvl="0" indent="-357188" eaLnBrk="0" fontAlgn="base" hangingPunct="0">
              <a:spcBef>
                <a:spcPts val="600"/>
              </a:spcBef>
              <a:spcAft>
                <a:spcPct val="0"/>
              </a:spcAft>
              <a:buClr>
                <a:srgbClr val="96CB00"/>
              </a:buClr>
              <a:buFont typeface="Arial" panose="020B0604020202020204" pitchFamily="34" charset="0"/>
              <a:buChar char="•"/>
            </a:pPr>
            <a:r>
              <a:rPr lang="de-CH" sz="2000" dirty="0">
                <a:solidFill>
                  <a:srgbClr val="000000"/>
                </a:solidFill>
                <a:latin typeface="+mj-lt"/>
                <a:ea typeface="Times New Roman" pitchFamily="18" charset="0"/>
                <a:cs typeface="Times New Roman" pitchFamily="18" charset="0"/>
              </a:rPr>
              <a:t>Preisübergabe an Gewinner, Christine </a:t>
            </a:r>
            <a:r>
              <a:rPr lang="de-CH" sz="2000" dirty="0" err="1">
                <a:solidFill>
                  <a:srgbClr val="000000"/>
                </a:solidFill>
                <a:latin typeface="+mj-lt"/>
                <a:ea typeface="Times New Roman" pitchFamily="18" charset="0"/>
                <a:cs typeface="Times New Roman" pitchFamily="18" charset="0"/>
              </a:rPr>
              <a:t>Davatz</a:t>
            </a:r>
            <a:r>
              <a:rPr lang="de-CH" sz="2000" dirty="0">
                <a:solidFill>
                  <a:srgbClr val="000000"/>
                </a:solidFill>
                <a:latin typeface="+mj-lt"/>
                <a:ea typeface="Times New Roman" pitchFamily="18" charset="0"/>
                <a:cs typeface="Times New Roman" pitchFamily="18" charset="0"/>
              </a:rPr>
              <a:t>, SGV (5 Min.)</a:t>
            </a:r>
          </a:p>
          <a:p>
            <a:pPr marL="357188" indent="-357188" eaLnBrk="0" fontAlgn="base" hangingPunct="0">
              <a:spcBef>
                <a:spcPts val="600"/>
              </a:spcBef>
              <a:spcAft>
                <a:spcPct val="0"/>
              </a:spcAft>
              <a:buClr>
                <a:srgbClr val="96CB00"/>
              </a:buClr>
              <a:buFont typeface="Arial" panose="020B0604020202020204" pitchFamily="34" charset="0"/>
              <a:buChar char="•"/>
            </a:pPr>
            <a:r>
              <a:rPr lang="de-CH" sz="2000" dirty="0">
                <a:solidFill>
                  <a:srgbClr val="000000"/>
                </a:solidFill>
                <a:latin typeface="+mj-lt"/>
                <a:ea typeface="Times New Roman" pitchFamily="18" charset="0"/>
                <a:cs typeface="Times New Roman" pitchFamily="18" charset="0"/>
              </a:rPr>
              <a:t>Grussbotschaft, Regierungsrat Dr. Remo </a:t>
            </a:r>
            <a:r>
              <a:rPr lang="de-CH" sz="2000" dirty="0" err="1">
                <a:solidFill>
                  <a:srgbClr val="000000"/>
                </a:solidFill>
                <a:latin typeface="+mj-lt"/>
                <a:ea typeface="Times New Roman" pitchFamily="18" charset="0"/>
                <a:cs typeface="Times New Roman" pitchFamily="18" charset="0"/>
              </a:rPr>
              <a:t>Ankli</a:t>
            </a:r>
            <a:r>
              <a:rPr lang="de-CH" sz="2000" dirty="0">
                <a:solidFill>
                  <a:srgbClr val="000000"/>
                </a:solidFill>
                <a:latin typeface="+mj-lt"/>
                <a:ea typeface="Times New Roman" pitchFamily="18" charset="0"/>
                <a:cs typeface="Times New Roman" pitchFamily="18" charset="0"/>
              </a:rPr>
              <a:t> (</a:t>
            </a:r>
            <a:r>
              <a:rPr lang="de-CH" sz="2000" dirty="0">
                <a:solidFill>
                  <a:srgbClr val="000000"/>
                </a:solidFill>
                <a:latin typeface="+mj-lt"/>
                <a:cs typeface="Times New Roman" pitchFamily="18" charset="0"/>
              </a:rPr>
              <a:t>5–</a:t>
            </a:r>
            <a:r>
              <a:rPr lang="de-CH" sz="2000" dirty="0">
                <a:solidFill>
                  <a:srgbClr val="000000"/>
                </a:solidFill>
                <a:latin typeface="+mj-lt"/>
                <a:ea typeface="Times New Roman" pitchFamily="18" charset="0"/>
                <a:cs typeface="Times New Roman" pitchFamily="18" charset="0"/>
              </a:rPr>
              <a:t>8 Min.)</a:t>
            </a:r>
            <a:endParaRPr lang="de-DE" sz="2000" dirty="0">
              <a:latin typeface="+mj-lt"/>
              <a:cs typeface="Arial" pitchFamily="34" charset="0"/>
            </a:endParaRPr>
          </a:p>
          <a:p>
            <a:pPr lvl="0" eaLnBrk="0" fontAlgn="base" hangingPunct="0">
              <a:spcBef>
                <a:spcPct val="0"/>
              </a:spcBef>
              <a:spcAft>
                <a:spcPct val="0"/>
              </a:spcAft>
              <a:buFontTx/>
              <a:buChar char="•"/>
            </a:pPr>
            <a:endParaRPr lang="de-CH" sz="2000" dirty="0">
              <a:latin typeface="+mj-lt"/>
              <a:cs typeface="Arial" pitchFamily="34" charset="0"/>
            </a:endParaRPr>
          </a:p>
        </p:txBody>
      </p:sp>
      <p:sp>
        <p:nvSpPr>
          <p:cNvPr id="6" name="Titel 1">
            <a:extLst>
              <a:ext uri="{FF2B5EF4-FFF2-40B4-BE49-F238E27FC236}">
                <a16:creationId xmlns:a16="http://schemas.microsoft.com/office/drawing/2014/main" id="{98B8247F-D426-4AEA-BA47-DD6D23A21DC3}"/>
              </a:ext>
            </a:extLst>
          </p:cNvPr>
          <p:cNvSpPr txBox="1">
            <a:spLocks/>
          </p:cNvSpPr>
          <p:nvPr/>
        </p:nvSpPr>
        <p:spPr>
          <a:xfrm>
            <a:off x="877169" y="55411"/>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400" dirty="0">
                <a:solidFill>
                  <a:srgbClr val="96CB00"/>
                </a:solidFill>
              </a:rPr>
              <a:t>Der Abschlussevent: Beispiel für eine Agenda</a:t>
            </a:r>
          </a:p>
        </p:txBody>
      </p:sp>
      <p:sp>
        <p:nvSpPr>
          <p:cNvPr id="7" name="Foliennummernplatzhalter 1">
            <a:extLst>
              <a:ext uri="{FF2B5EF4-FFF2-40B4-BE49-F238E27FC236}">
                <a16:creationId xmlns:a16="http://schemas.microsoft.com/office/drawing/2014/main" id="{E6DFADB2-2EFF-419A-BA1B-40DFC2453603}"/>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7</a:t>
            </a:fld>
            <a:endParaRPr lang="ru-RU"/>
          </a:p>
        </p:txBody>
      </p:sp>
    </p:spTree>
    <p:extLst>
      <p:ext uri="{BB962C8B-B14F-4D97-AF65-F5344CB8AC3E}">
        <p14:creationId xmlns:p14="http://schemas.microsoft.com/office/powerpoint/2010/main" val="316487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3507601" y="2689741"/>
            <a:ext cx="5176795" cy="1430241"/>
          </a:xfrm>
          <a:noFill/>
        </p:spPr>
        <p:txBody>
          <a:bodyPr>
            <a:noAutofit/>
          </a:bodyPr>
          <a:lstStyle/>
          <a:p>
            <a:pPr marL="0" indent="0" algn="ctr">
              <a:buNone/>
            </a:pPr>
            <a:r>
              <a:rPr lang="de-CH" sz="3200" b="1" dirty="0">
                <a:solidFill>
                  <a:srgbClr val="0B4874"/>
                </a:solidFill>
                <a:latin typeface="+mj-lt"/>
              </a:rPr>
              <a:t>«</a:t>
            </a:r>
            <a:r>
              <a:rPr lang="de-DE" sz="3200" b="1" dirty="0">
                <a:solidFill>
                  <a:srgbClr val="0B4874"/>
                </a:solidFill>
                <a:latin typeface="+mj-lt"/>
              </a:rPr>
              <a:t>Unternehmerisches Denken und Handeln</a:t>
            </a:r>
            <a:r>
              <a:rPr lang="de-CH" sz="3200" b="1" dirty="0">
                <a:solidFill>
                  <a:srgbClr val="0B4874"/>
                </a:solidFill>
                <a:latin typeface="+mj-lt"/>
              </a:rPr>
              <a:t>»</a:t>
            </a:r>
            <a:r>
              <a:rPr lang="de-DE" sz="3200" b="1" dirty="0">
                <a:solidFill>
                  <a:srgbClr val="0B4874"/>
                </a:solidFill>
                <a:latin typeface="+mj-lt"/>
              </a:rPr>
              <a:t> als Thema im ABU</a:t>
            </a:r>
          </a:p>
        </p:txBody>
      </p:sp>
      <p:pic>
        <p:nvPicPr>
          <p:cNvPr id="3" name="Рисунок 28">
            <a:extLst>
              <a:ext uri="{FF2B5EF4-FFF2-40B4-BE49-F238E27FC236}">
                <a16:creationId xmlns:a16="http://schemas.microsoft.com/office/drawing/2014/main" id="{3D29F353-AA11-435A-84BE-82CF88BEE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166653" y="4168259"/>
            <a:ext cx="3858692" cy="1929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Ãhnliches Foto">
            <a:extLst>
              <a:ext uri="{FF2B5EF4-FFF2-40B4-BE49-F238E27FC236}">
                <a16:creationId xmlns:a16="http://schemas.microsoft.com/office/drawing/2014/main" id="{760771A9-4591-4D4A-B7A0-B82611739E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8621" y="4517678"/>
            <a:ext cx="855539" cy="85553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Inhaltsplatzhalter 2"/>
          <p:cNvSpPr>
            <a:spLocks noGrp="1"/>
          </p:cNvSpPr>
          <p:nvPr>
            <p:ph type="body" idx="1"/>
          </p:nvPr>
        </p:nvSpPr>
        <p:spPr>
          <a:xfrm>
            <a:off x="952585" y="1139843"/>
            <a:ext cx="10532359" cy="5610173"/>
          </a:xfrm>
          <a:prstGeom prst="rect">
            <a:avLst/>
          </a:prstGeom>
        </p:spPr>
        <p:txBody>
          <a:bodyPr>
            <a:noAutofit/>
          </a:bodyPr>
          <a:lstStyle/>
          <a:p>
            <a:pPr marL="0" indent="0" algn="l">
              <a:spcAft>
                <a:spcPts val="400"/>
              </a:spcAft>
              <a:buNone/>
            </a:pPr>
            <a:r>
              <a:rPr lang="de-CH" sz="1800" b="1" dirty="0">
                <a:solidFill>
                  <a:srgbClr val="96CB00"/>
                </a:solidFill>
                <a:latin typeface="+mj-lt"/>
                <a:cs typeface="Arial" panose="020B0604020202020204" pitchFamily="34" charset="0"/>
              </a:rPr>
              <a:t>ABU-Rahmenlehrplan: </a:t>
            </a:r>
          </a:p>
          <a:p>
            <a:pPr marL="0" indent="0" algn="l">
              <a:spcAft>
                <a:spcPts val="400"/>
              </a:spcAft>
              <a:buNone/>
            </a:pPr>
            <a:r>
              <a:rPr lang="de-CH" sz="1600" b="1" dirty="0">
                <a:solidFill>
                  <a:srgbClr val="686868"/>
                </a:solidFill>
                <a:latin typeface="+mj-lt"/>
                <a:cs typeface="Arial" panose="020B0604020202020204" pitchFamily="34" charset="0"/>
              </a:rPr>
              <a:t>A. Der ABU-RLP nennt explizit folgende pädagogisch-didaktische Konzepte: </a:t>
            </a:r>
          </a:p>
          <a:p>
            <a:pPr marL="285750" indent="-285750" algn="l">
              <a:spcAft>
                <a:spcPts val="400"/>
              </a:spcAft>
              <a:buClr>
                <a:srgbClr val="96CB00"/>
              </a:buClr>
              <a:buFont typeface="Century Gothic" panose="020B0502020202020204" pitchFamily="34" charset="0"/>
              <a:buChar char="●"/>
            </a:pPr>
            <a:r>
              <a:rPr lang="de-CH" sz="1600" dirty="0">
                <a:solidFill>
                  <a:srgbClr val="686868"/>
                </a:solidFill>
                <a:latin typeface="+mj-lt"/>
                <a:cs typeface="Arial" panose="020B0604020202020204" pitchFamily="34" charset="0"/>
              </a:rPr>
              <a:t>Themenorientierung</a:t>
            </a:r>
          </a:p>
          <a:p>
            <a:pPr marL="285750" indent="-285750" algn="l">
              <a:spcAft>
                <a:spcPts val="400"/>
              </a:spcAft>
              <a:buClr>
                <a:srgbClr val="96CB00"/>
              </a:buClr>
              <a:buFont typeface="Century Gothic" panose="020B0502020202020204" pitchFamily="34" charset="0"/>
              <a:buChar char="●"/>
            </a:pPr>
            <a:r>
              <a:rPr lang="de-CH" sz="1600" dirty="0">
                <a:solidFill>
                  <a:srgbClr val="686868"/>
                </a:solidFill>
                <a:latin typeface="+mj-lt"/>
                <a:cs typeface="Arial" panose="020B0604020202020204" pitchFamily="34" charset="0"/>
              </a:rPr>
              <a:t>Handlungsorientierung</a:t>
            </a:r>
          </a:p>
          <a:p>
            <a:pPr marL="285750" indent="-285750" algn="l">
              <a:spcAft>
                <a:spcPts val="400"/>
              </a:spcAft>
              <a:buClr>
                <a:srgbClr val="96CB00"/>
              </a:buClr>
              <a:buFont typeface="Century Gothic" panose="020B0502020202020204" pitchFamily="34" charset="0"/>
              <a:buChar char="●"/>
            </a:pPr>
            <a:r>
              <a:rPr lang="de-CH" sz="1600" dirty="0">
                <a:solidFill>
                  <a:srgbClr val="686868"/>
                </a:solidFill>
                <a:latin typeface="+mj-lt"/>
                <a:cs typeface="Arial" panose="020B0604020202020204" pitchFamily="34" charset="0"/>
              </a:rPr>
              <a:t>Kompetenzorientierung (Fach-, Methoden-, Sozial-, Selbstkompetenz)</a:t>
            </a:r>
          </a:p>
          <a:p>
            <a:pPr marL="285750" indent="-285750" algn="l">
              <a:spcAft>
                <a:spcPts val="400"/>
              </a:spcAft>
              <a:buClr>
                <a:srgbClr val="96CB00"/>
              </a:buClr>
              <a:buFont typeface="Century Gothic" panose="020B0502020202020204" pitchFamily="34" charset="0"/>
              <a:buChar char="●"/>
            </a:pPr>
            <a:r>
              <a:rPr lang="de-CH" sz="1600" b="1" dirty="0">
                <a:solidFill>
                  <a:srgbClr val="96CB00"/>
                </a:solidFill>
                <a:latin typeface="+mj-lt"/>
                <a:cs typeface="Arial" panose="020B0604020202020204" pitchFamily="34" charset="0"/>
                <a:sym typeface="Wingdings" panose="05000000000000000000" pitchFamily="2" charset="2"/>
              </a:rPr>
              <a:t>Das Programm </a:t>
            </a:r>
            <a:r>
              <a:rPr lang="de-CH" sz="1600" b="1" dirty="0" err="1">
                <a:solidFill>
                  <a:srgbClr val="96CB00"/>
                </a:solidFill>
                <a:latin typeface="+mj-lt"/>
                <a:cs typeface="Arial" panose="020B0604020202020204" pitchFamily="34" charset="0"/>
                <a:sym typeface="Wingdings" panose="05000000000000000000" pitchFamily="2" charset="2"/>
              </a:rPr>
              <a:t>myidea</a:t>
            </a:r>
            <a:r>
              <a:rPr lang="de-CH" sz="1600" b="1" dirty="0">
                <a:solidFill>
                  <a:srgbClr val="96CB00"/>
                </a:solidFill>
                <a:latin typeface="+mj-lt"/>
                <a:cs typeface="Arial" panose="020B0604020202020204" pitchFamily="34" charset="0"/>
                <a:sym typeface="Wingdings" panose="05000000000000000000" pitchFamily="2" charset="2"/>
              </a:rPr>
              <a:t> deckt alle genannten Konzepte optimal ab.</a:t>
            </a:r>
          </a:p>
          <a:p>
            <a:pPr marL="285750" indent="-285750" algn="l">
              <a:spcAft>
                <a:spcPts val="400"/>
              </a:spcAft>
              <a:buClr>
                <a:srgbClr val="117613"/>
              </a:buClr>
              <a:buFont typeface="Wingdings" panose="05000000000000000000" pitchFamily="2" charset="2"/>
              <a:buChar char="à"/>
            </a:pPr>
            <a:endParaRPr lang="de-CH" sz="200" b="1" dirty="0">
              <a:solidFill>
                <a:srgbClr val="96CB00"/>
              </a:solidFill>
              <a:latin typeface="+mj-lt"/>
              <a:cs typeface="Arial" panose="020B0604020202020204" pitchFamily="34" charset="0"/>
            </a:endParaRPr>
          </a:p>
          <a:p>
            <a:pPr marL="0" indent="0" algn="l">
              <a:spcAft>
                <a:spcPts val="400"/>
              </a:spcAft>
              <a:buClr>
                <a:srgbClr val="117613"/>
              </a:buClr>
              <a:buNone/>
            </a:pPr>
            <a:r>
              <a:rPr lang="de-CH" sz="1600" b="1" dirty="0">
                <a:solidFill>
                  <a:srgbClr val="686868"/>
                </a:solidFill>
                <a:latin typeface="+mj-lt"/>
                <a:cs typeface="Arial" panose="020B0604020202020204" pitchFamily="34" charset="0"/>
              </a:rPr>
              <a:t>B. Der ABU-RLP verlangt die Verknüpfung der Lernbereiche:</a:t>
            </a:r>
          </a:p>
          <a:p>
            <a:pPr marL="285750" indent="-285750" algn="l">
              <a:spcAft>
                <a:spcPts val="400"/>
              </a:spcAft>
              <a:buClr>
                <a:srgbClr val="96CB00"/>
              </a:buClr>
              <a:buFont typeface="Century Gothic" panose="020B0502020202020204" pitchFamily="34" charset="0"/>
              <a:buChar char="●"/>
            </a:pPr>
            <a:r>
              <a:rPr lang="de-CH" sz="1600" dirty="0">
                <a:solidFill>
                  <a:srgbClr val="686868"/>
                </a:solidFill>
                <a:latin typeface="+mj-lt"/>
                <a:cs typeface="Arial" panose="020B0604020202020204" pitchFamily="34" charset="0"/>
              </a:rPr>
              <a:t>«Gesellschaft»</a:t>
            </a:r>
          </a:p>
          <a:p>
            <a:pPr marL="742950" lvl="1" indent="-285750">
              <a:lnSpc>
                <a:spcPct val="120000"/>
              </a:lnSpc>
              <a:spcAft>
                <a:spcPts val="400"/>
              </a:spcAft>
              <a:buClr>
                <a:srgbClr val="96CB00"/>
              </a:buClr>
              <a:buFont typeface="Century Gothic" panose="020B0502020202020204" pitchFamily="34" charset="0"/>
              <a:buChar char="●"/>
            </a:pPr>
            <a:r>
              <a:rPr lang="de-CH" sz="1500" dirty="0">
                <a:solidFill>
                  <a:srgbClr val="686868"/>
                </a:solidFill>
                <a:latin typeface="+mj-lt"/>
                <a:cs typeface="Arial" panose="020B0604020202020204" pitchFamily="34" charset="0"/>
              </a:rPr>
              <a:t>Aspekte: Ethik, Identität und Sozialisation, Kultur, Ökologie, Politik, Recht, Technologie, </a:t>
            </a:r>
            <a:br>
              <a:rPr lang="de-CH" sz="1500" dirty="0">
                <a:solidFill>
                  <a:srgbClr val="686868"/>
                </a:solidFill>
                <a:latin typeface="+mj-lt"/>
                <a:cs typeface="Arial" panose="020B0604020202020204" pitchFamily="34" charset="0"/>
              </a:rPr>
            </a:br>
            <a:r>
              <a:rPr lang="de-CH" sz="1500" dirty="0">
                <a:solidFill>
                  <a:srgbClr val="686868"/>
                </a:solidFill>
                <a:latin typeface="+mj-lt"/>
                <a:cs typeface="Arial" panose="020B0604020202020204" pitchFamily="34" charset="0"/>
              </a:rPr>
              <a:t>Wirtschaft</a:t>
            </a:r>
          </a:p>
          <a:p>
            <a:pPr marL="285750" indent="-285750" algn="l">
              <a:spcAft>
                <a:spcPts val="400"/>
              </a:spcAft>
              <a:buClr>
                <a:srgbClr val="96CB00"/>
              </a:buClr>
              <a:buFont typeface="Century Gothic" panose="020B0502020202020204" pitchFamily="34" charset="0"/>
              <a:buChar char="●"/>
            </a:pPr>
            <a:r>
              <a:rPr lang="de-CH" sz="1600" dirty="0">
                <a:solidFill>
                  <a:srgbClr val="686868"/>
                </a:solidFill>
                <a:latin typeface="+mj-lt"/>
                <a:cs typeface="Arial" panose="020B0604020202020204" pitchFamily="34" charset="0"/>
              </a:rPr>
              <a:t>«Sprache und Kommunikation»</a:t>
            </a:r>
          </a:p>
          <a:p>
            <a:pPr marL="742950" lvl="1" indent="-285750">
              <a:spcAft>
                <a:spcPts val="400"/>
              </a:spcAft>
              <a:buClr>
                <a:srgbClr val="96CB00"/>
              </a:buClr>
              <a:buFont typeface="Century Gothic" panose="020B0502020202020204" pitchFamily="34" charset="0"/>
              <a:buChar char="●"/>
            </a:pPr>
            <a:r>
              <a:rPr lang="de-CH" sz="1500" dirty="0">
                <a:solidFill>
                  <a:srgbClr val="686868"/>
                </a:solidFill>
                <a:latin typeface="+mj-lt"/>
                <a:cs typeface="Arial" panose="020B0604020202020204" pitchFamily="34" charset="0"/>
              </a:rPr>
              <a:t>Rezeptive Sprachkompetenz, Produktive Sprachkompetenz, Normative Sprachkompetenz</a:t>
            </a:r>
          </a:p>
          <a:p>
            <a:pPr marL="0" indent="0" algn="l">
              <a:spcAft>
                <a:spcPts val="400"/>
              </a:spcAft>
              <a:buClr>
                <a:srgbClr val="117613"/>
              </a:buClr>
              <a:buNone/>
            </a:pPr>
            <a:r>
              <a:rPr lang="de-CH" sz="1600" b="1" dirty="0">
                <a:solidFill>
                  <a:srgbClr val="96CB00"/>
                </a:solidFill>
                <a:latin typeface="+mj-lt"/>
                <a:cs typeface="Arial" panose="020B0604020202020204" pitchFamily="34" charset="0"/>
                <a:sym typeface="Wingdings" panose="05000000000000000000" pitchFamily="2" charset="2"/>
              </a:rPr>
              <a:t> Das Programm eröffnet hervorragende Verknüpfungsmöglichkeiten.</a:t>
            </a:r>
            <a:endParaRPr lang="de-CH" sz="1600" dirty="0">
              <a:solidFill>
                <a:srgbClr val="96CB00"/>
              </a:solidFill>
              <a:latin typeface="+mj-lt"/>
              <a:cs typeface="Arial" panose="020B0604020202020204" pitchFamily="34" charset="0"/>
            </a:endParaRPr>
          </a:p>
        </p:txBody>
      </p:sp>
      <p:pic>
        <p:nvPicPr>
          <p:cNvPr id="1026" name="Picture 2" descr="Ãhnliches Foto">
            <a:extLst>
              <a:ext uri="{FF2B5EF4-FFF2-40B4-BE49-F238E27FC236}">
                <a16:creationId xmlns:a16="http://schemas.microsoft.com/office/drawing/2014/main" id="{8E6FDC83-F130-4D2A-BB07-33020F2C35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8622" y="1880829"/>
            <a:ext cx="855539" cy="855539"/>
          </a:xfrm>
          <a:prstGeom prst="rect">
            <a:avLst/>
          </a:prstGeom>
          <a:solidFill>
            <a:srgbClr val="96CB00"/>
          </a:solidFill>
          <a:extLst>
            <a:ext uri="{909E8E84-426E-40dd-AFC4-6F175D3DCCD1}">
              <a14:hiddenFill xmlns=""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A8360520-00E7-4004-A67E-081A4EBE4D35}"/>
              </a:ext>
            </a:extLst>
          </p:cNvPr>
          <p:cNvSpPr txBox="1">
            <a:spLocks/>
          </p:cNvSpPr>
          <p:nvPr/>
        </p:nvSpPr>
        <p:spPr>
          <a:xfrm>
            <a:off x="877168" y="9099"/>
            <a:ext cx="121920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400" dirty="0">
                <a:solidFill>
                  <a:srgbClr val="96CB00"/>
                </a:solidFill>
              </a:rPr>
              <a:t>Unternehmerisches Denken und Handeln im ABU</a:t>
            </a:r>
          </a:p>
        </p:txBody>
      </p:sp>
      <p:sp>
        <p:nvSpPr>
          <p:cNvPr id="9" name="Foliennummernplatzhalter 1">
            <a:extLst>
              <a:ext uri="{FF2B5EF4-FFF2-40B4-BE49-F238E27FC236}">
                <a16:creationId xmlns:a16="http://schemas.microsoft.com/office/drawing/2014/main" id="{3907FEE3-107B-4413-968F-2F89D4497802}"/>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a:p>
        </p:txBody>
      </p:sp>
    </p:spTree>
    <p:extLst>
      <p:ext uri="{BB962C8B-B14F-4D97-AF65-F5344CB8AC3E}">
        <p14:creationId xmlns:p14="http://schemas.microsoft.com/office/powerpoint/2010/main" val="3202836572"/>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762</Words>
  <Application>Microsoft Office PowerPoint</Application>
  <PresentationFormat>Breitbild</PresentationFormat>
  <Paragraphs>114</Paragraphs>
  <Slides>11</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11</vt:i4>
      </vt:variant>
    </vt:vector>
  </HeadingPairs>
  <TitlesOfParts>
    <vt:vector size="18" baseType="lpstr">
      <vt:lpstr>Malgun Gothic</vt:lpstr>
      <vt:lpstr>Arial</vt:lpstr>
      <vt:lpstr>Calibri</vt:lpstr>
      <vt:lpstr>Century Gothic</vt:lpstr>
      <vt:lpstr>Wingdings</vt:lpstr>
      <vt:lpstr>myidea</vt:lpstr>
      <vt:lpstr>KMU-HSG</vt:lpstr>
      <vt:lpstr>PowerPoint-Präsentation</vt:lpstr>
      <vt:lpstr>Die Bestandteile Ihrer Weiterbildung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Eveline Gutzwiller</cp:lastModifiedBy>
  <cp:revision>810</cp:revision>
  <dcterms:created xsi:type="dcterms:W3CDTF">2020-11-11T18:04:37Z</dcterms:created>
  <dcterms:modified xsi:type="dcterms:W3CDTF">2021-07-01T07:29:16Z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