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9"/>
  </p:notesMasterIdLst>
  <p:sldIdLst>
    <p:sldId id="2043" r:id="rId3"/>
    <p:sldId id="1826" r:id="rId4"/>
    <p:sldId id="1827" r:id="rId5"/>
    <p:sldId id="1828" r:id="rId6"/>
    <p:sldId id="2042" r:id="rId7"/>
    <p:sldId id="1824"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extLst>
      <p:ext uri="{19B8F6BF-5375-455C-9EA6-DF929625EA0E}">
        <p15:presenceInfo xmlns:p15="http://schemas.microsoft.com/office/powerpoint/2012/main" userId="8d34d96c0307f392" providerId="Windows Live"/>
      </p:ext>
    </p:extLst>
  </p:cmAuthor>
  <p:cmAuthor id="2" name="Müller Susan" initials="MS" lastIdx="13" clrIdx="1">
    <p:extLst>
      <p:ext uri="{19B8F6BF-5375-455C-9EA6-DF929625EA0E}">
        <p15:presenceInfo xmlns:p15="http://schemas.microsoft.com/office/powerpoint/2012/main" userId="S::mls9@bfh.ch::130eb5c5-9aed-44bf-b216-64bd859fac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F97"/>
    <a:srgbClr val="96CB00"/>
    <a:srgbClr val="686868"/>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6" autoAdjust="0"/>
    <p:restoredTop sz="94628" autoAdjust="0"/>
  </p:normalViewPr>
  <p:slideViewPr>
    <p:cSldViewPr snapToGrid="0">
      <p:cViewPr varScale="1">
        <p:scale>
          <a:sx n="108" d="100"/>
          <a:sy n="108" d="100"/>
        </p:scale>
        <p:origin x="768"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05.07.2021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05.07.2021</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05.07.2021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05.07.2021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err="1"/>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‹Nr.›</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5F39CD-B720-456F-AEAD-33D969C2D362}"/>
              </a:ext>
            </a:extLst>
          </p:cNvPr>
          <p:cNvSpPr>
            <a:spLocks noGrp="1"/>
          </p:cNvSpPr>
          <p:nvPr>
            <p:ph type="title"/>
          </p:nvPr>
        </p:nvSpPr>
        <p:spPr>
          <a:xfrm>
            <a:off x="619229" y="2387814"/>
            <a:ext cx="5164406" cy="1343397"/>
          </a:xfrm>
        </p:spPr>
        <p:txBody>
          <a:bodyPr>
            <a:noAutofit/>
          </a:bodyPr>
          <a:lstStyle/>
          <a:p>
            <a:r>
              <a:rPr lang="de-CH" sz="3600" dirty="0">
                <a:solidFill>
                  <a:srgbClr val="96CB00"/>
                </a:solidFill>
              </a:rPr>
              <a:t>Teil 2: Sich selbst erfüllende Prophezeiungen</a:t>
            </a:r>
          </a:p>
        </p:txBody>
      </p:sp>
      <p:sp>
        <p:nvSpPr>
          <p:cNvPr id="8" name="Textplatzhalter 7">
            <a:extLst>
              <a:ext uri="{FF2B5EF4-FFF2-40B4-BE49-F238E27FC236}">
                <a16:creationId xmlns:a16="http://schemas.microsoft.com/office/drawing/2014/main" id="{2A3D2EF8-0A72-4378-ABAB-D2C7C77D1F4D}"/>
              </a:ext>
            </a:extLst>
          </p:cNvPr>
          <p:cNvSpPr>
            <a:spLocks noGrp="1"/>
          </p:cNvSpPr>
          <p:nvPr>
            <p:ph type="body" idx="1"/>
          </p:nvPr>
        </p:nvSpPr>
        <p:spPr>
          <a:xfrm>
            <a:off x="913798" y="3836195"/>
            <a:ext cx="4594123" cy="764085"/>
          </a:xfrm>
        </p:spPr>
        <p:txBody>
          <a:bodyPr>
            <a:noAutofit/>
          </a:bodyPr>
          <a:lstStyle/>
          <a:p>
            <a:r>
              <a:rPr lang="de-CH" dirty="0">
                <a:solidFill>
                  <a:srgbClr val="686868"/>
                </a:solidFill>
              </a:rPr>
              <a:t>Pädagogisch-psychologische Zusatzinformationen</a:t>
            </a:r>
          </a:p>
        </p:txBody>
      </p:sp>
    </p:spTree>
    <p:extLst>
      <p:ext uri="{BB962C8B-B14F-4D97-AF65-F5344CB8AC3E}">
        <p14:creationId xmlns:p14="http://schemas.microsoft.com/office/powerpoint/2010/main" val="230367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1BED2101-3E3C-49BA-99FE-D975AC1556D3}"/>
              </a:ext>
            </a:extLst>
          </p:cNvPr>
          <p:cNvSpPr>
            <a:spLocks noGrp="1"/>
          </p:cNvSpPr>
          <p:nvPr>
            <p:ph type="body" idx="1"/>
          </p:nvPr>
        </p:nvSpPr>
        <p:spPr>
          <a:xfrm>
            <a:off x="2379405" y="1183997"/>
            <a:ext cx="7570839" cy="4469551"/>
          </a:xfrm>
        </p:spPr>
        <p:txBody>
          <a:bodyPr>
            <a:noAutofit/>
          </a:bodyPr>
          <a:lstStyle/>
          <a:p>
            <a:pPr marL="361950" lvl="3" indent="-361950">
              <a:lnSpc>
                <a:spcPct val="100000"/>
              </a:lnSpc>
              <a:spcBef>
                <a:spcPts val="200"/>
              </a:spcBef>
              <a:spcAft>
                <a:spcPts val="600"/>
              </a:spcAft>
              <a:buClr>
                <a:srgbClr val="96CB00"/>
              </a:buClr>
              <a:buFont typeface="Century Gothic" panose="020B0502020202020204" pitchFamily="34" charset="0"/>
              <a:buChar char="●"/>
            </a:pPr>
            <a:r>
              <a:rPr lang="de-CH" sz="2000" dirty="0">
                <a:solidFill>
                  <a:srgbClr val="686868"/>
                </a:solidFill>
              </a:rPr>
              <a:t>Wissen und Überzeugungen von Lehrpersonen beeinflussen die Art und Weise, wie sie unterrichten und mit ihren Schülerinnen und Schülern interagieren.</a:t>
            </a:r>
          </a:p>
          <a:p>
            <a:pPr marL="361950" lvl="3" indent="-361950">
              <a:lnSpc>
                <a:spcPct val="100000"/>
              </a:lnSpc>
              <a:spcBef>
                <a:spcPts val="200"/>
              </a:spcBef>
              <a:spcAft>
                <a:spcPts val="600"/>
              </a:spcAft>
              <a:buClr>
                <a:srgbClr val="96CB00"/>
              </a:buClr>
              <a:buFont typeface="Century Gothic" panose="020B0502020202020204" pitchFamily="34" charset="0"/>
              <a:buChar char="●"/>
            </a:pPr>
            <a:r>
              <a:rPr lang="de-CH" sz="2000" dirty="0">
                <a:solidFill>
                  <a:srgbClr val="686868"/>
                </a:solidFill>
              </a:rPr>
              <a:t>Überzeugungen von Lehrpersonen gegenüber bestimmten Schülerinnen und Schülern werden unter dem Begriff der «Erwartungseffekte» gefasst und erforscht (Kunter &amp; Pohlmann, 2015).</a:t>
            </a:r>
          </a:p>
          <a:p>
            <a:pPr marL="361950" lvl="3" indent="-361950">
              <a:lnSpc>
                <a:spcPct val="100000"/>
              </a:lnSpc>
              <a:spcBef>
                <a:spcPts val="200"/>
              </a:spcBef>
              <a:spcAft>
                <a:spcPts val="600"/>
              </a:spcAft>
              <a:buClr>
                <a:srgbClr val="96CB00"/>
              </a:buClr>
              <a:buFont typeface="Century Gothic" panose="020B0502020202020204" pitchFamily="34" charset="0"/>
              <a:buChar char="●"/>
            </a:pPr>
            <a:r>
              <a:rPr lang="de-CH" sz="2000" dirty="0">
                <a:solidFill>
                  <a:srgbClr val="686868"/>
                </a:solidFill>
              </a:rPr>
              <a:t>Self-</a:t>
            </a:r>
            <a:r>
              <a:rPr lang="de-CH" sz="2000" dirty="0" err="1">
                <a:solidFill>
                  <a:srgbClr val="686868"/>
                </a:solidFill>
              </a:rPr>
              <a:t>fulfilling</a:t>
            </a:r>
            <a:r>
              <a:rPr lang="de-CH" sz="2000" dirty="0">
                <a:solidFill>
                  <a:srgbClr val="686868"/>
                </a:solidFill>
              </a:rPr>
              <a:t> Prophecies (sich selbst erfüllende Prophezeiungen; Merton, 1957) sind Vorhersagen über ein bevorstehendes Ereignis, also auf die Zukunft bezogene Erwartungen. Die Menschen passen ihr Verhalten diesen Erwartungen an, sodass sie das, was sie erwarten, letztlich selbst herbeiführen.</a:t>
            </a:r>
          </a:p>
        </p:txBody>
      </p:sp>
      <p:sp>
        <p:nvSpPr>
          <p:cNvPr id="7" name="Rectangle 1">
            <a:extLst>
              <a:ext uri="{FF2B5EF4-FFF2-40B4-BE49-F238E27FC236}">
                <a16:creationId xmlns:a16="http://schemas.microsoft.com/office/drawing/2014/main" id="{9B051C70-71E1-4968-A05C-DD5E896B61B8}"/>
              </a:ext>
            </a:extLst>
          </p:cNvPr>
          <p:cNvSpPr>
            <a:spLocks noChangeArrowheads="1"/>
          </p:cNvSpPr>
          <p:nvPr/>
        </p:nvSpPr>
        <p:spPr bwMode="auto">
          <a:xfrm>
            <a:off x="3854245" y="5952517"/>
            <a:ext cx="6853084" cy="7591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ts val="200"/>
              </a:spcBef>
              <a:spcAft>
                <a:spcPct val="0"/>
              </a:spcAft>
            </a:pPr>
            <a:r>
              <a:rPr lang="en-US" sz="1000" b="1" dirty="0">
                <a:solidFill>
                  <a:srgbClr val="686868"/>
                </a:solidFill>
                <a:ea typeface="Calibri" pitchFamily="34" charset="0"/>
                <a:cs typeface="Arial" pitchFamily="34" charset="0"/>
              </a:rPr>
              <a:t>Quellen: </a:t>
            </a:r>
            <a:endParaRPr lang="de-DE" sz="1000" dirty="0">
              <a:solidFill>
                <a:srgbClr val="686868"/>
              </a:solidFill>
              <a:cs typeface="Arial" pitchFamily="34" charset="0"/>
            </a:endParaRPr>
          </a:p>
          <a:p>
            <a:pPr eaLnBrk="0" fontAlgn="base" hangingPunct="0">
              <a:spcBef>
                <a:spcPts val="200"/>
              </a:spcBef>
              <a:spcAft>
                <a:spcPct val="0"/>
              </a:spcAft>
            </a:pPr>
            <a:r>
              <a:rPr lang="en-US" sz="1000" dirty="0">
                <a:solidFill>
                  <a:srgbClr val="898F97"/>
                </a:solidFill>
                <a:ea typeface="Calibri" pitchFamily="34" charset="0"/>
                <a:cs typeface="Arial" pitchFamily="34" charset="0"/>
              </a:rPr>
              <a:t>Merton, R. (1957). Social Theory and Social Structure. Glencoe: The Free Press.</a:t>
            </a:r>
          </a:p>
          <a:p>
            <a:pPr eaLnBrk="0" fontAlgn="base" hangingPunct="0">
              <a:spcBef>
                <a:spcPts val="200"/>
              </a:spcBef>
              <a:spcAft>
                <a:spcPct val="0"/>
              </a:spcAft>
            </a:pPr>
            <a:r>
              <a:rPr lang="de-CH" sz="1000" dirty="0">
                <a:solidFill>
                  <a:srgbClr val="898F97"/>
                </a:solidFill>
                <a:cs typeface="Arial" pitchFamily="34" charset="0"/>
              </a:rPr>
              <a:t>Kunter, M. &amp; Pohlmann, M. (2015). Lehrer. In E. Wild, J. Möller (Hrsg.), Pädagogische Psychologie. Berlin Heidelberg: Springer. </a:t>
            </a:r>
            <a:r>
              <a:rPr lang="de-CH" sz="1000" dirty="0" err="1">
                <a:solidFill>
                  <a:srgbClr val="898F97"/>
                </a:solidFill>
                <a:cs typeface="Arial" pitchFamily="34" charset="0"/>
              </a:rPr>
              <a:t>doi</a:t>
            </a:r>
            <a:r>
              <a:rPr lang="de-CH" sz="1000" dirty="0">
                <a:solidFill>
                  <a:srgbClr val="898F97"/>
                </a:solidFill>
                <a:cs typeface="Arial" pitchFamily="34" charset="0"/>
              </a:rPr>
              <a:t>: 10.1007/978-3-642-41291-2_11</a:t>
            </a:r>
            <a:endParaRPr lang="en-US" sz="1000" dirty="0">
              <a:solidFill>
                <a:srgbClr val="898F97"/>
              </a:solidFill>
              <a:cs typeface="Arial" pitchFamily="34" charset="0"/>
            </a:endParaRPr>
          </a:p>
        </p:txBody>
      </p:sp>
      <p:sp>
        <p:nvSpPr>
          <p:cNvPr id="8" name="Titel 1">
            <a:extLst>
              <a:ext uri="{FF2B5EF4-FFF2-40B4-BE49-F238E27FC236}">
                <a16:creationId xmlns:a16="http://schemas.microsoft.com/office/drawing/2014/main" id="{B7F77968-1C64-467B-A2EC-1CFD57637785}"/>
              </a:ext>
            </a:extLst>
          </p:cNvPr>
          <p:cNvSpPr txBox="1">
            <a:spLocks/>
          </p:cNvSpPr>
          <p:nvPr/>
        </p:nvSpPr>
        <p:spPr>
          <a:xfrm>
            <a:off x="2379406" y="-3746"/>
            <a:ext cx="8622891" cy="957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de-CH" sz="2400" dirty="0">
                <a:solidFill>
                  <a:srgbClr val="96CB00"/>
                </a:solidFill>
              </a:rPr>
              <a:t>Sich selbst erfüllende Prophezeiungen </a:t>
            </a:r>
            <a:br>
              <a:rPr lang="de-CH" sz="2400" dirty="0">
                <a:solidFill>
                  <a:srgbClr val="96CB00"/>
                </a:solidFill>
              </a:rPr>
            </a:br>
            <a:r>
              <a:rPr lang="de-CH" sz="2400" dirty="0">
                <a:solidFill>
                  <a:srgbClr val="96CB00"/>
                </a:solidFill>
              </a:rPr>
              <a:t>(«Self-</a:t>
            </a:r>
            <a:r>
              <a:rPr lang="de-CH" sz="2400" dirty="0" err="1">
                <a:solidFill>
                  <a:srgbClr val="96CB00"/>
                </a:solidFill>
              </a:rPr>
              <a:t>fulfilling</a:t>
            </a:r>
            <a:r>
              <a:rPr lang="de-CH" sz="2400" dirty="0">
                <a:solidFill>
                  <a:srgbClr val="96CB00"/>
                </a:solidFill>
              </a:rPr>
              <a:t> </a:t>
            </a:r>
            <a:r>
              <a:rPr lang="de-CH" sz="2400" dirty="0" err="1">
                <a:solidFill>
                  <a:srgbClr val="96CB00"/>
                </a:solidFill>
              </a:rPr>
              <a:t>Prophecies</a:t>
            </a:r>
            <a:r>
              <a:rPr lang="de-CH" sz="2400" dirty="0">
                <a:solidFill>
                  <a:srgbClr val="96CB00"/>
                </a:solidFill>
              </a:rPr>
              <a:t>»)</a:t>
            </a:r>
          </a:p>
        </p:txBody>
      </p:sp>
      <p:sp>
        <p:nvSpPr>
          <p:cNvPr id="5" name="Foliennummernplatzhalter 1">
            <a:extLst>
              <a:ext uri="{FF2B5EF4-FFF2-40B4-BE49-F238E27FC236}">
                <a16:creationId xmlns:a16="http://schemas.microsoft.com/office/drawing/2014/main" id="{21C6C49F-6F69-49E9-A4FE-31F4532ACC9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2</a:t>
            </a:fld>
            <a:endParaRPr lang="ru-RU"/>
          </a:p>
        </p:txBody>
      </p:sp>
    </p:spTree>
    <p:extLst>
      <p:ext uri="{BB962C8B-B14F-4D97-AF65-F5344CB8AC3E}">
        <p14:creationId xmlns:p14="http://schemas.microsoft.com/office/powerpoint/2010/main" val="303354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3">
            <a:extLst>
              <a:ext uri="{FF2B5EF4-FFF2-40B4-BE49-F238E27FC236}">
                <a16:creationId xmlns:a16="http://schemas.microsoft.com/office/drawing/2014/main" id="{C976BAA7-3341-4152-8858-EF777CD10A16}"/>
              </a:ext>
            </a:extLst>
          </p:cNvPr>
          <p:cNvSpPr>
            <a:spLocks noGrp="1"/>
          </p:cNvSpPr>
          <p:nvPr>
            <p:ph type="body" idx="1"/>
          </p:nvPr>
        </p:nvSpPr>
        <p:spPr>
          <a:xfrm>
            <a:off x="2384174" y="1335535"/>
            <a:ext cx="7429129" cy="4075451"/>
          </a:xfrm>
        </p:spPr>
        <p:txBody>
          <a:bodyPr>
            <a:noAutofit/>
          </a:bodyPr>
          <a:lstStyle/>
          <a:p>
            <a:pPr marL="361950" lvl="3" indent="-361950">
              <a:lnSpc>
                <a:spcPct val="100000"/>
              </a:lnSpc>
              <a:spcBef>
                <a:spcPts val="200"/>
              </a:spcBef>
              <a:spcAft>
                <a:spcPts val="600"/>
              </a:spcAft>
              <a:buClr>
                <a:srgbClr val="96CB00"/>
              </a:buClr>
              <a:buFont typeface="Century Gothic" panose="020B0502020202020204" pitchFamily="34" charset="0"/>
              <a:buChar char="●"/>
            </a:pPr>
            <a:r>
              <a:rPr lang="de-CH" sz="2000" dirty="0">
                <a:solidFill>
                  <a:srgbClr val="686868"/>
                </a:solidFill>
              </a:rPr>
              <a:t>Eine viel beforschte Ausprägung der Self-fulfilling Prophecies ist der so genannte Pygmalion-Effekt.</a:t>
            </a:r>
          </a:p>
          <a:p>
            <a:pPr marL="361950" lvl="3" indent="-361950">
              <a:lnSpc>
                <a:spcPct val="100000"/>
              </a:lnSpc>
              <a:spcBef>
                <a:spcPts val="200"/>
              </a:spcBef>
              <a:spcAft>
                <a:spcPts val="600"/>
              </a:spcAft>
              <a:buClr>
                <a:srgbClr val="96CB00"/>
              </a:buClr>
              <a:buFont typeface="Century Gothic" panose="020B0502020202020204" pitchFamily="34" charset="0"/>
              <a:buChar char="●"/>
            </a:pPr>
            <a:r>
              <a:rPr lang="de-CH" sz="2000" dirty="0">
                <a:solidFill>
                  <a:srgbClr val="686868"/>
                </a:solidFill>
              </a:rPr>
              <a:t>Der Pygmalion-Effekt ist auch als Effekt der sozialen Erwartung bekannt. </a:t>
            </a:r>
          </a:p>
          <a:p>
            <a:pPr marL="361950" lvl="3" indent="-361950">
              <a:lnSpc>
                <a:spcPct val="100000"/>
              </a:lnSpc>
              <a:spcBef>
                <a:spcPts val="200"/>
              </a:spcBef>
              <a:spcAft>
                <a:spcPts val="600"/>
              </a:spcAft>
              <a:buClr>
                <a:srgbClr val="96CB00"/>
              </a:buClr>
              <a:buFont typeface="Century Gothic" panose="020B0502020202020204" pitchFamily="34" charset="0"/>
              <a:buChar char="●"/>
            </a:pPr>
            <a:r>
              <a:rPr lang="de-CH" sz="2000" dirty="0">
                <a:solidFill>
                  <a:srgbClr val="686868"/>
                </a:solidFill>
              </a:rPr>
              <a:t>In einer klassischen Untersuchung konnten Rosenthal und Jacobsen (1968) zeigen, dass sich die Intelligenzleistungen von Schülerinnen und Schülern gemäss den jeweiligen Erwartungen der Lehrpersonen an sie entwickelten. Diese Studie löste eine grosse Anzahl an Folgestudien aus. Der Pygmalion-Effekt wurde in vielen unterschiedlichen Kontexten untersucht, z. B. auch im Management-Bereich.</a:t>
            </a:r>
          </a:p>
        </p:txBody>
      </p:sp>
      <p:sp>
        <p:nvSpPr>
          <p:cNvPr id="7" name="Rectangle 1">
            <a:extLst>
              <a:ext uri="{FF2B5EF4-FFF2-40B4-BE49-F238E27FC236}">
                <a16:creationId xmlns:a16="http://schemas.microsoft.com/office/drawing/2014/main" id="{F5A90FB1-9B68-4427-9031-8C9820D956C3}"/>
              </a:ext>
            </a:extLst>
          </p:cNvPr>
          <p:cNvSpPr>
            <a:spLocks noChangeArrowheads="1"/>
          </p:cNvSpPr>
          <p:nvPr/>
        </p:nvSpPr>
        <p:spPr bwMode="auto">
          <a:xfrm>
            <a:off x="3820551" y="6182488"/>
            <a:ext cx="742912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ts val="200"/>
              </a:spcBef>
              <a:spcAft>
                <a:spcPct val="0"/>
              </a:spcAft>
            </a:pPr>
            <a:r>
              <a:rPr lang="en-US" sz="1000" b="1" dirty="0">
                <a:solidFill>
                  <a:srgbClr val="898F97"/>
                </a:solidFill>
                <a:ea typeface="Calibri" pitchFamily="34" charset="0"/>
                <a:cs typeface="Arial" pitchFamily="34" charset="0"/>
              </a:rPr>
              <a:t>Quelle: </a:t>
            </a:r>
            <a:r>
              <a:rPr lang="en-US" sz="1000" dirty="0">
                <a:solidFill>
                  <a:srgbClr val="898F97"/>
                </a:solidFill>
                <a:ea typeface="Calibri" pitchFamily="34" charset="0"/>
                <a:cs typeface="Arial" pitchFamily="34" charset="0"/>
              </a:rPr>
              <a:t>Rosenthal, R. (1974). On the Social Psychology of the Self-Fulfilling Prophecy: Further Evidence for Pygmalion Effects and their Mediating Mechanisms. MSS Modular Publications, New York, Module 53, pp. 1</a:t>
            </a:r>
            <a:r>
              <a:rPr lang="de-CH" sz="1000" dirty="0">
                <a:solidFill>
                  <a:srgbClr val="898F97"/>
                </a:solidFill>
              </a:rPr>
              <a:t>–</a:t>
            </a:r>
            <a:r>
              <a:rPr lang="en-US" sz="1000" dirty="0">
                <a:solidFill>
                  <a:srgbClr val="898F97"/>
                </a:solidFill>
                <a:ea typeface="Calibri" pitchFamily="34" charset="0"/>
                <a:cs typeface="Arial" pitchFamily="34" charset="0"/>
              </a:rPr>
              <a:t>28.</a:t>
            </a:r>
            <a:endParaRPr lang="en-US" sz="1000" dirty="0">
              <a:solidFill>
                <a:srgbClr val="898F97"/>
              </a:solidFill>
              <a:cs typeface="Arial" pitchFamily="34" charset="0"/>
            </a:endParaRPr>
          </a:p>
        </p:txBody>
      </p:sp>
      <p:sp>
        <p:nvSpPr>
          <p:cNvPr id="9" name="Titel 1">
            <a:extLst>
              <a:ext uri="{FF2B5EF4-FFF2-40B4-BE49-F238E27FC236}">
                <a16:creationId xmlns:a16="http://schemas.microsoft.com/office/drawing/2014/main" id="{EC656948-FFE7-43F2-B2D6-B4DD2F068058}"/>
              </a:ext>
            </a:extLst>
          </p:cNvPr>
          <p:cNvSpPr txBox="1">
            <a:spLocks/>
          </p:cNvSpPr>
          <p:nvPr/>
        </p:nvSpPr>
        <p:spPr>
          <a:xfrm>
            <a:off x="2384173" y="-85931"/>
            <a:ext cx="8107025" cy="980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de-CH" sz="2400" dirty="0">
                <a:solidFill>
                  <a:srgbClr val="96CB00"/>
                </a:solidFill>
              </a:rPr>
              <a:t>Der Pygmalion-Effekt als eine Ausprägung der sich selbst erfüllenden Prophezeiung</a:t>
            </a:r>
          </a:p>
        </p:txBody>
      </p:sp>
      <p:sp>
        <p:nvSpPr>
          <p:cNvPr id="5" name="Foliennummernplatzhalter 1">
            <a:extLst>
              <a:ext uri="{FF2B5EF4-FFF2-40B4-BE49-F238E27FC236}">
                <a16:creationId xmlns:a16="http://schemas.microsoft.com/office/drawing/2014/main" id="{B4B7BE8B-B6DA-41FB-9490-3E1D2FEF6B1B}"/>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a:p>
        </p:txBody>
      </p:sp>
    </p:spTree>
    <p:extLst>
      <p:ext uri="{BB962C8B-B14F-4D97-AF65-F5344CB8AC3E}">
        <p14:creationId xmlns:p14="http://schemas.microsoft.com/office/powerpoint/2010/main" val="347655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3">
            <a:extLst>
              <a:ext uri="{FF2B5EF4-FFF2-40B4-BE49-F238E27FC236}">
                <a16:creationId xmlns:a16="http://schemas.microsoft.com/office/drawing/2014/main" id="{C976BAA7-3341-4152-8858-EF777CD10A16}"/>
              </a:ext>
            </a:extLst>
          </p:cNvPr>
          <p:cNvSpPr>
            <a:spLocks noGrp="1"/>
          </p:cNvSpPr>
          <p:nvPr>
            <p:ph type="body" idx="1"/>
          </p:nvPr>
        </p:nvSpPr>
        <p:spPr>
          <a:xfrm>
            <a:off x="944373" y="887648"/>
            <a:ext cx="10319657" cy="5610173"/>
          </a:xfrm>
        </p:spPr>
        <p:txBody>
          <a:bodyPr>
            <a:noAutofit/>
          </a:bodyPr>
          <a:lstStyle/>
          <a:p>
            <a:pPr marL="0" lvl="3" indent="0">
              <a:lnSpc>
                <a:spcPct val="100000"/>
              </a:lnSpc>
              <a:spcBef>
                <a:spcPts val="200"/>
              </a:spcBef>
              <a:spcAft>
                <a:spcPts val="600"/>
              </a:spcAft>
              <a:buNone/>
            </a:pPr>
            <a:r>
              <a:rPr lang="de-CH" sz="2000" dirty="0">
                <a:solidFill>
                  <a:srgbClr val="686868"/>
                </a:solidFill>
              </a:rPr>
              <a:t>Eine Gruppe von Lehrpersonen in Boston wurden zu Schuljahresbeginn informiert, dass bestimmte Kinder in ihren Klassen ein hohes Potenzial aufwiesen, was ein Intelligenztest gezeigt habe. Tatsächlich waren diese «Blüher» (so wurden sie in der Studie genannt) zufällig ausgewählt worden. </a:t>
            </a:r>
            <a:endParaRPr lang="de-CH" sz="2000" dirty="0">
              <a:solidFill>
                <a:srgbClr val="686868"/>
              </a:solidFill>
              <a:highlight>
                <a:srgbClr val="FFFF00"/>
              </a:highlight>
            </a:endParaRPr>
          </a:p>
          <a:p>
            <a:pPr marL="0" lvl="3" indent="0">
              <a:lnSpc>
                <a:spcPct val="100000"/>
              </a:lnSpc>
              <a:spcBef>
                <a:spcPts val="200"/>
              </a:spcBef>
              <a:spcAft>
                <a:spcPts val="600"/>
              </a:spcAft>
              <a:buNone/>
            </a:pPr>
            <a:r>
              <a:rPr lang="de-CH" sz="2000" dirty="0">
                <a:solidFill>
                  <a:srgbClr val="686868"/>
                </a:solidFill>
              </a:rPr>
              <a:t>Am Ende des Schuljahres, nach einem weiteren Intelligenztest, zeigte sich folgendes Bild:</a:t>
            </a:r>
          </a:p>
          <a:p>
            <a:pPr marL="358775" lvl="3" indent="-358775">
              <a:lnSpc>
                <a:spcPct val="100000"/>
              </a:lnSpc>
              <a:spcBef>
                <a:spcPts val="200"/>
              </a:spcBef>
              <a:spcAft>
                <a:spcPts val="600"/>
              </a:spcAft>
              <a:buClr>
                <a:srgbClr val="96CB00"/>
              </a:buClr>
              <a:buFont typeface="Century Gothic" panose="020B0502020202020204" pitchFamily="34" charset="0"/>
              <a:buChar char="●"/>
            </a:pPr>
            <a:r>
              <a:rPr lang="de-CH" sz="1800" dirty="0">
                <a:solidFill>
                  <a:srgbClr val="686868"/>
                </a:solidFill>
              </a:rPr>
              <a:t>30% dieser willkürlich ausgewählten Blüher wiesen im Durchschnitt 22 IQ-Punkte mehr auf.</a:t>
            </a:r>
          </a:p>
          <a:p>
            <a:pPr marL="358775" lvl="3" indent="-358775">
              <a:lnSpc>
                <a:spcPct val="100000"/>
              </a:lnSpc>
              <a:spcBef>
                <a:spcPts val="200"/>
              </a:spcBef>
              <a:spcAft>
                <a:spcPts val="600"/>
              </a:spcAft>
              <a:buClr>
                <a:srgbClr val="96CB00"/>
              </a:buClr>
              <a:buFont typeface="Century Gothic" panose="020B0502020202020204" pitchFamily="34" charset="0"/>
              <a:buChar char="●"/>
            </a:pPr>
            <a:r>
              <a:rPr lang="de-CH" sz="1800" dirty="0">
                <a:solidFill>
                  <a:srgbClr val="686868"/>
                </a:solidFill>
              </a:rPr>
              <a:t>Fast alle Blüher hatten mindestens 10 IQ-Punkte mehr als zu Schuljahresbeginn.</a:t>
            </a:r>
          </a:p>
          <a:p>
            <a:pPr marL="358775" lvl="3" indent="-358775">
              <a:lnSpc>
                <a:spcPct val="100000"/>
              </a:lnSpc>
              <a:spcBef>
                <a:spcPts val="200"/>
              </a:spcBef>
              <a:spcAft>
                <a:spcPts val="600"/>
              </a:spcAft>
              <a:buClr>
                <a:srgbClr val="96CB00"/>
              </a:buClr>
              <a:buFont typeface="Century Gothic" panose="020B0502020202020204" pitchFamily="34" charset="0"/>
              <a:buChar char="●"/>
            </a:pPr>
            <a:r>
              <a:rPr lang="de-CH" sz="1800" dirty="0">
                <a:solidFill>
                  <a:srgbClr val="686868"/>
                </a:solidFill>
              </a:rPr>
              <a:t>Der Zugewinn bezgl. der intellektuellen Leistung war signifikant höher als der einer Kontrollgruppe von Klassenkameraden, die mit dem gleichen durchschnittlichen IQ gestartet waren.</a:t>
            </a:r>
          </a:p>
          <a:p>
            <a:pPr marL="0" lvl="3" indent="0">
              <a:lnSpc>
                <a:spcPct val="100000"/>
              </a:lnSpc>
              <a:spcBef>
                <a:spcPts val="200"/>
              </a:spcBef>
              <a:spcAft>
                <a:spcPts val="600"/>
              </a:spcAft>
              <a:buNone/>
            </a:pPr>
            <a:r>
              <a:rPr lang="de-CH" sz="2000" dirty="0">
                <a:solidFill>
                  <a:srgbClr val="686868"/>
                </a:solidFill>
              </a:rPr>
              <a:t>Die Lehrpersonen hatten tatsächlich die Blüher anders gefördert, z. B. mehr unmittelbares Feedback gegeben, mehr soziale Wärme gezeigt und höhere Anforderungen gestellt.</a:t>
            </a:r>
          </a:p>
        </p:txBody>
      </p:sp>
      <p:sp>
        <p:nvSpPr>
          <p:cNvPr id="7" name="Rectangle 1">
            <a:extLst>
              <a:ext uri="{FF2B5EF4-FFF2-40B4-BE49-F238E27FC236}">
                <a16:creationId xmlns:a16="http://schemas.microsoft.com/office/drawing/2014/main" id="{F5A90FB1-9B68-4427-9031-8C9820D956C3}"/>
              </a:ext>
            </a:extLst>
          </p:cNvPr>
          <p:cNvSpPr>
            <a:spLocks noChangeArrowheads="1"/>
          </p:cNvSpPr>
          <p:nvPr/>
        </p:nvSpPr>
        <p:spPr bwMode="auto">
          <a:xfrm>
            <a:off x="947428" y="6241500"/>
            <a:ext cx="1018913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ts val="200"/>
              </a:spcBef>
              <a:spcAft>
                <a:spcPct val="0"/>
              </a:spcAft>
            </a:pPr>
            <a:r>
              <a:rPr lang="en-US" sz="1000" b="1" dirty="0">
                <a:solidFill>
                  <a:srgbClr val="898F97"/>
                </a:solidFill>
                <a:ea typeface="Calibri" pitchFamily="34" charset="0"/>
                <a:cs typeface="Arial" pitchFamily="34" charset="0"/>
              </a:rPr>
              <a:t>Quelle: </a:t>
            </a:r>
            <a:r>
              <a:rPr lang="en-US" sz="1000" dirty="0">
                <a:solidFill>
                  <a:srgbClr val="898F97"/>
                </a:solidFill>
                <a:ea typeface="Calibri" pitchFamily="34" charset="0"/>
                <a:cs typeface="Arial" pitchFamily="34" charset="0"/>
              </a:rPr>
              <a:t>Rosenthal, R., &amp; Jacobson, L. (1968). Pygmalion in the Classroom. New York: Holt, Rinehart, &amp; Winston.</a:t>
            </a:r>
            <a:endParaRPr lang="en-US" sz="1000" dirty="0">
              <a:solidFill>
                <a:srgbClr val="898F97"/>
              </a:solidFill>
              <a:cs typeface="Arial" pitchFamily="34" charset="0"/>
            </a:endParaRPr>
          </a:p>
        </p:txBody>
      </p:sp>
      <p:sp>
        <p:nvSpPr>
          <p:cNvPr id="10" name="Titel 1">
            <a:extLst>
              <a:ext uri="{FF2B5EF4-FFF2-40B4-BE49-F238E27FC236}">
                <a16:creationId xmlns:a16="http://schemas.microsoft.com/office/drawing/2014/main" id="{9C8B89ED-2C3F-429C-9943-EE7301E3DE5E}"/>
              </a:ext>
            </a:extLst>
          </p:cNvPr>
          <p:cNvSpPr txBox="1">
            <a:spLocks/>
          </p:cNvSpPr>
          <p:nvPr/>
        </p:nvSpPr>
        <p:spPr>
          <a:xfrm>
            <a:off x="933730" y="-28609"/>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400" dirty="0">
                <a:solidFill>
                  <a:srgbClr val="96CB00"/>
                </a:solidFill>
              </a:rPr>
              <a:t>Die Studie von Rosenthal und Jacobsen (1968)</a:t>
            </a:r>
          </a:p>
        </p:txBody>
      </p:sp>
      <p:sp>
        <p:nvSpPr>
          <p:cNvPr id="5" name="Foliennummernplatzhalter 1">
            <a:extLst>
              <a:ext uri="{FF2B5EF4-FFF2-40B4-BE49-F238E27FC236}">
                <a16:creationId xmlns:a16="http://schemas.microsoft.com/office/drawing/2014/main" id="{B7C709FE-6F35-402B-9670-AAC099C410FB}"/>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a:p>
        </p:txBody>
      </p:sp>
    </p:spTree>
    <p:extLst>
      <p:ext uri="{BB962C8B-B14F-4D97-AF65-F5344CB8AC3E}">
        <p14:creationId xmlns:p14="http://schemas.microsoft.com/office/powerpoint/2010/main" val="375975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523493" y="908720"/>
            <a:ext cx="2879945" cy="1512168"/>
          </a:xfrm>
          <a:prstGeom prst="rect">
            <a:avLst/>
          </a:prstGeom>
          <a:solidFill>
            <a:srgbClr val="FFFFFF"/>
          </a:solidFill>
          <a:ln w="38100" cmpd="sng">
            <a:solidFill>
              <a:srgbClr val="0B4874"/>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CH" dirty="0">
                <a:solidFill>
                  <a:srgbClr val="686868"/>
                </a:solidFill>
              </a:rPr>
              <a:t>Die Lehrperson hat/ entwickelt Erwartungen</a:t>
            </a:r>
          </a:p>
        </p:txBody>
      </p:sp>
      <p:sp>
        <p:nvSpPr>
          <p:cNvPr id="6" name="Rechteck 5"/>
          <p:cNvSpPr/>
          <p:nvPr/>
        </p:nvSpPr>
        <p:spPr>
          <a:xfrm>
            <a:off x="6899390" y="876821"/>
            <a:ext cx="3167940" cy="158417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de-CH" dirty="0">
                <a:solidFill>
                  <a:srgbClr val="686868"/>
                </a:solidFill>
              </a:rPr>
              <a:t>Die Lehrperson behandelt Lernende gemäss ihrer Erwartungen</a:t>
            </a:r>
          </a:p>
        </p:txBody>
      </p:sp>
      <p:sp>
        <p:nvSpPr>
          <p:cNvPr id="7" name="Rechteck 6"/>
          <p:cNvSpPr/>
          <p:nvPr/>
        </p:nvSpPr>
        <p:spPr>
          <a:xfrm>
            <a:off x="6899390" y="3068960"/>
            <a:ext cx="3167940" cy="1512168"/>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de-CH" dirty="0">
                <a:solidFill>
                  <a:srgbClr val="686868"/>
                </a:solidFill>
              </a:rPr>
              <a:t>Die Lernenden verhalten sich anders, eben</a:t>
            </a:r>
          </a:p>
          <a:p>
            <a:pPr algn="ctr"/>
            <a:r>
              <a:rPr lang="de-CH" dirty="0">
                <a:solidFill>
                  <a:srgbClr val="686868"/>
                </a:solidFill>
              </a:rPr>
              <a:t>gemäss der Erwartungen</a:t>
            </a:r>
          </a:p>
        </p:txBody>
      </p:sp>
      <p:sp>
        <p:nvSpPr>
          <p:cNvPr id="8" name="Rechteck 7"/>
          <p:cNvSpPr/>
          <p:nvPr/>
        </p:nvSpPr>
        <p:spPr>
          <a:xfrm>
            <a:off x="6899390" y="5144009"/>
            <a:ext cx="3167940" cy="158417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de-CH" dirty="0">
                <a:solidFill>
                  <a:srgbClr val="686868"/>
                </a:solidFill>
              </a:rPr>
              <a:t>Lehrperson wird durch die erwartungsgemässen Handlungen der Lernenden bestärkt</a:t>
            </a:r>
          </a:p>
        </p:txBody>
      </p:sp>
      <p:sp>
        <p:nvSpPr>
          <p:cNvPr id="9" name="Rechteck 8"/>
          <p:cNvSpPr/>
          <p:nvPr/>
        </p:nvSpPr>
        <p:spPr>
          <a:xfrm>
            <a:off x="1523493" y="3068960"/>
            <a:ext cx="2879010" cy="144016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de-CH" dirty="0">
                <a:solidFill>
                  <a:srgbClr val="686868"/>
                </a:solidFill>
              </a:rPr>
              <a:t>Die Prophezeiung erfüllt sich selbst</a:t>
            </a:r>
          </a:p>
          <a:p>
            <a:pPr algn="ctr"/>
            <a:r>
              <a:rPr lang="de-CH" dirty="0">
                <a:solidFill>
                  <a:srgbClr val="686868"/>
                </a:solidFill>
              </a:rPr>
              <a:t>(</a:t>
            </a:r>
            <a:r>
              <a:rPr lang="en-US" dirty="0">
                <a:solidFill>
                  <a:srgbClr val="686868"/>
                </a:solidFill>
              </a:rPr>
              <a:t>Self-fulfilling</a:t>
            </a:r>
            <a:r>
              <a:rPr lang="de-CH" dirty="0">
                <a:solidFill>
                  <a:srgbClr val="686868"/>
                </a:solidFill>
              </a:rPr>
              <a:t> Prophecy)</a:t>
            </a:r>
          </a:p>
        </p:txBody>
      </p:sp>
      <p:cxnSp>
        <p:nvCxnSpPr>
          <p:cNvPr id="14" name="Gerade Verbindung mit Pfeil 13"/>
          <p:cNvCxnSpPr>
            <a:stCxn id="6" idx="2"/>
            <a:endCxn id="7" idx="0"/>
          </p:cNvCxnSpPr>
          <p:nvPr/>
        </p:nvCxnSpPr>
        <p:spPr>
          <a:xfrm>
            <a:off x="8483360" y="2460998"/>
            <a:ext cx="0" cy="607963"/>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Gerade Verbindung mit Pfeil 15"/>
          <p:cNvCxnSpPr>
            <a:stCxn id="7" idx="2"/>
            <a:endCxn id="8" idx="0"/>
          </p:cNvCxnSpPr>
          <p:nvPr/>
        </p:nvCxnSpPr>
        <p:spPr>
          <a:xfrm>
            <a:off x="8483360" y="4581128"/>
            <a:ext cx="0" cy="5628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2" name="Gerade Verbindung mit Pfeil 21"/>
          <p:cNvCxnSpPr>
            <a:stCxn id="5" idx="3"/>
            <a:endCxn id="6" idx="1"/>
          </p:cNvCxnSpPr>
          <p:nvPr/>
        </p:nvCxnSpPr>
        <p:spPr>
          <a:xfrm>
            <a:off x="4403438" y="1664805"/>
            <a:ext cx="2495953" cy="4105"/>
          </a:xfrm>
          <a:prstGeom prst="straightConnector1">
            <a:avLst/>
          </a:prstGeom>
          <a:ln w="38100" cmpd="sng">
            <a:solidFill>
              <a:srgbClr val="0B4874"/>
            </a:solidFill>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a:cxnSpLocks/>
          </p:cNvCxnSpPr>
          <p:nvPr/>
        </p:nvCxnSpPr>
        <p:spPr>
          <a:xfrm flipV="1">
            <a:off x="2963465" y="4509120"/>
            <a:ext cx="187" cy="142541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a:cxnSpLocks/>
            <a:stCxn id="9" idx="0"/>
            <a:endCxn id="5" idx="2"/>
          </p:cNvCxnSpPr>
          <p:nvPr/>
        </p:nvCxnSpPr>
        <p:spPr>
          <a:xfrm flipV="1">
            <a:off x="2962998" y="2420888"/>
            <a:ext cx="468" cy="648072"/>
          </a:xfrm>
          <a:prstGeom prst="straightConnector1">
            <a:avLst/>
          </a:prstGeom>
          <a:ln w="38100" cmpd="sng">
            <a:solidFill>
              <a:srgbClr val="0B4874"/>
            </a:solidFill>
            <a:tailEnd type="arrow"/>
          </a:ln>
        </p:spPr>
        <p:style>
          <a:lnRef idx="2">
            <a:schemeClr val="accent1"/>
          </a:lnRef>
          <a:fillRef idx="0">
            <a:schemeClr val="accent1"/>
          </a:fillRef>
          <a:effectRef idx="1">
            <a:schemeClr val="accent1"/>
          </a:effectRef>
          <a:fontRef idx="minor">
            <a:schemeClr val="tx1"/>
          </a:fontRef>
        </p:style>
      </p:cxnSp>
      <p:sp>
        <p:nvSpPr>
          <p:cNvPr id="17" name="Titel 1"/>
          <p:cNvSpPr txBox="1">
            <a:spLocks/>
          </p:cNvSpPr>
          <p:nvPr/>
        </p:nvSpPr>
        <p:spPr bwMode="gray">
          <a:xfrm>
            <a:off x="1045502" y="79934"/>
            <a:ext cx="9236799" cy="719970"/>
          </a:xfrm>
          <a:prstGeom prst="rect">
            <a:avLst/>
          </a:prstGeom>
        </p:spPr>
        <p:txBody>
          <a:bodyPr vert="horz" lIns="0" tIns="0" rIns="0" bIns="0" rtlCol="0" anchor="ctr">
            <a:normAutofit/>
          </a:bodyPr>
          <a:lstStyle/>
          <a:p>
            <a:pPr>
              <a:lnSpc>
                <a:spcPct val="90000"/>
              </a:lnSpc>
              <a:spcBef>
                <a:spcPct val="0"/>
              </a:spcBef>
              <a:defRPr/>
            </a:pPr>
            <a:r>
              <a:rPr lang="de-CH" sz="2600" b="1" dirty="0">
                <a:solidFill>
                  <a:srgbClr val="96CB00"/>
                </a:solidFill>
                <a:latin typeface="+mj-lt"/>
                <a:cs typeface="Arial"/>
              </a:rPr>
              <a:t>Der Pygmalion-Effekt</a:t>
            </a:r>
          </a:p>
        </p:txBody>
      </p:sp>
      <p:sp>
        <p:nvSpPr>
          <p:cNvPr id="15" name="Foliennummernplatzhalter 1">
            <a:extLst>
              <a:ext uri="{FF2B5EF4-FFF2-40B4-BE49-F238E27FC236}">
                <a16:creationId xmlns:a16="http://schemas.microsoft.com/office/drawing/2014/main" id="{55B6246D-BBEF-4E5A-8081-A2D152EAE1D8}"/>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a:p>
        </p:txBody>
      </p:sp>
      <p:cxnSp>
        <p:nvCxnSpPr>
          <p:cNvPr id="11" name="Gerader Verbinder 10">
            <a:extLst>
              <a:ext uri="{FF2B5EF4-FFF2-40B4-BE49-F238E27FC236}">
                <a16:creationId xmlns:a16="http://schemas.microsoft.com/office/drawing/2014/main" id="{2F128942-1F5D-44B0-8CBA-9CD52B8C6335}"/>
              </a:ext>
            </a:extLst>
          </p:cNvPr>
          <p:cNvCxnSpPr>
            <a:cxnSpLocks/>
          </p:cNvCxnSpPr>
          <p:nvPr/>
        </p:nvCxnSpPr>
        <p:spPr>
          <a:xfrm>
            <a:off x="2941735" y="5921349"/>
            <a:ext cx="3936392" cy="1474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16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type="body" idx="1"/>
          </p:nvPr>
        </p:nvSpPr>
        <p:spPr>
          <a:xfrm>
            <a:off x="2187348" y="1615695"/>
            <a:ext cx="7691943" cy="4115802"/>
          </a:xfrm>
        </p:spPr>
        <p:txBody>
          <a:bodyPr>
            <a:noAutofit/>
          </a:bodyPr>
          <a:lstStyle/>
          <a:p>
            <a:pPr marL="609600" indent="-342900" algn="l">
              <a:lnSpc>
                <a:spcPct val="100000"/>
              </a:lnSpc>
              <a:spcAft>
                <a:spcPts val="800"/>
              </a:spcAft>
              <a:buClr>
                <a:srgbClr val="96CB00"/>
              </a:buClr>
              <a:buFont typeface="Century Gothic" panose="020B0502020202020204" pitchFamily="34" charset="0"/>
              <a:buChar char="●"/>
            </a:pPr>
            <a:r>
              <a:rPr lang="de-CH" sz="2000" dirty="0">
                <a:solidFill>
                  <a:srgbClr val="686868"/>
                </a:solidFill>
              </a:rPr>
              <a:t>myidea lebt davon, dass die Lernenden ihre eigenen Ideen entwickeln, sie diese selbstständig testen und auch ihre eigenen Fehler machen. </a:t>
            </a:r>
          </a:p>
          <a:p>
            <a:pPr marL="609600" indent="-342900" algn="l">
              <a:lnSpc>
                <a:spcPct val="100000"/>
              </a:lnSpc>
              <a:spcAft>
                <a:spcPts val="800"/>
              </a:spcAft>
              <a:buClr>
                <a:srgbClr val="96CB00"/>
              </a:buClr>
              <a:buFont typeface="Century Gothic" panose="020B0502020202020204" pitchFamily="34" charset="0"/>
              <a:buChar char="●"/>
            </a:pPr>
            <a:r>
              <a:rPr lang="de-CH" sz="2000" dirty="0">
                <a:solidFill>
                  <a:srgbClr val="686868"/>
                </a:solidFill>
              </a:rPr>
              <a:t>Für den Erfolg des Programms ist es essenziell, dass Sie Ihren Lernenden zu-muten und zu-trauen, dass sie erfolgreich eine eigene Geschäftsidee entwickeln können.</a:t>
            </a:r>
          </a:p>
          <a:p>
            <a:pPr marL="609600" indent="-342900" algn="l">
              <a:lnSpc>
                <a:spcPct val="100000"/>
              </a:lnSpc>
              <a:spcAft>
                <a:spcPts val="800"/>
              </a:spcAft>
              <a:buClr>
                <a:srgbClr val="96CB00"/>
              </a:buClr>
              <a:buFont typeface="Century Gothic" panose="020B0502020202020204" pitchFamily="34" charset="0"/>
              <a:buChar char="●"/>
            </a:pPr>
            <a:r>
              <a:rPr lang="de-CH" sz="2000" dirty="0">
                <a:solidFill>
                  <a:srgbClr val="686868"/>
                </a:solidFill>
              </a:rPr>
              <a:t>Viele Lernende können im Rahmen von myidea Seiten und Potenziale zeigen, die im regulären Unterricht nicht (genügend) zum Vorschein kommen.</a:t>
            </a:r>
          </a:p>
          <a:p>
            <a:pPr marL="342900" indent="-342900" algn="l">
              <a:lnSpc>
                <a:spcPct val="100000"/>
              </a:lnSpc>
              <a:spcAft>
                <a:spcPts val="800"/>
              </a:spcAft>
              <a:buFont typeface="Arial" panose="020B0604020202020204" pitchFamily="34" charset="0"/>
              <a:buChar char="•"/>
            </a:pPr>
            <a:endParaRPr lang="de-CH" sz="2000" dirty="0"/>
          </a:p>
        </p:txBody>
      </p:sp>
      <p:sp>
        <p:nvSpPr>
          <p:cNvPr id="9" name="Titel 1">
            <a:extLst>
              <a:ext uri="{FF2B5EF4-FFF2-40B4-BE49-F238E27FC236}">
                <a16:creationId xmlns:a16="http://schemas.microsoft.com/office/drawing/2014/main" id="{65AF4108-3573-404A-91FF-0C75E8B69C02}"/>
              </a:ext>
            </a:extLst>
          </p:cNvPr>
          <p:cNvSpPr txBox="1">
            <a:spLocks/>
          </p:cNvSpPr>
          <p:nvPr/>
        </p:nvSpPr>
        <p:spPr>
          <a:xfrm>
            <a:off x="2390986" y="-56562"/>
            <a:ext cx="9905071" cy="980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de-CH" sz="2400" dirty="0">
                <a:solidFill>
                  <a:srgbClr val="96CB00"/>
                </a:solidFill>
              </a:rPr>
              <a:t>Der Pygmalion-Effekt im Rahmen von myidea: </a:t>
            </a:r>
            <a:br>
              <a:rPr lang="de-CH" sz="2400" dirty="0">
                <a:solidFill>
                  <a:srgbClr val="96CB00"/>
                </a:solidFill>
              </a:rPr>
            </a:br>
            <a:r>
              <a:rPr lang="de-CH" sz="2400" dirty="0">
                <a:solidFill>
                  <a:srgbClr val="96CB00"/>
                </a:solidFill>
              </a:rPr>
              <a:t>Ihre Erwartungen an die Lernenden sind wichtig</a:t>
            </a:r>
          </a:p>
        </p:txBody>
      </p:sp>
      <p:sp>
        <p:nvSpPr>
          <p:cNvPr id="4" name="Foliennummernplatzhalter 1">
            <a:extLst>
              <a:ext uri="{FF2B5EF4-FFF2-40B4-BE49-F238E27FC236}">
                <a16:creationId xmlns:a16="http://schemas.microsoft.com/office/drawing/2014/main" id="{68AB8D88-E85C-41EF-B59A-FBC54FEF45F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6</a:t>
            </a:fld>
            <a:endParaRPr lang="ru-RU"/>
          </a:p>
        </p:txBody>
      </p:sp>
    </p:spTree>
    <p:extLst>
      <p:ext uri="{BB962C8B-B14F-4D97-AF65-F5344CB8AC3E}">
        <p14:creationId xmlns:p14="http://schemas.microsoft.com/office/powerpoint/2010/main" val="2714695603"/>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621</Words>
  <Application>Microsoft Office PowerPoint</Application>
  <PresentationFormat>Breitbild</PresentationFormat>
  <Paragraphs>39</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6</vt:i4>
      </vt:variant>
    </vt:vector>
  </HeadingPairs>
  <TitlesOfParts>
    <vt:vector size="13" baseType="lpstr">
      <vt:lpstr>Malgun Gothic</vt:lpstr>
      <vt:lpstr>Arial</vt:lpstr>
      <vt:lpstr>Calibri</vt:lpstr>
      <vt:lpstr>Century Gothic</vt:lpstr>
      <vt:lpstr>Wingdings</vt:lpstr>
      <vt:lpstr>myidea</vt:lpstr>
      <vt:lpstr>KMU-HSG</vt:lpstr>
      <vt:lpstr>Teil 2: Sich selbst erfüllende Prophezeiungen</vt:lpstr>
      <vt:lpstr>PowerPoint-Präsentation</vt:lpstr>
      <vt:lpstr>PowerPoint-Präsentation</vt:lpstr>
      <vt:lpstr>PowerPoint-Präsentation</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Prenner Samuel</cp:lastModifiedBy>
  <cp:revision>811</cp:revision>
  <dcterms:created xsi:type="dcterms:W3CDTF">2020-11-11T18:04:37Z</dcterms:created>
  <dcterms:modified xsi:type="dcterms:W3CDTF">2021-07-05T11:51:08Z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