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2"/>
  </p:notesMasterIdLst>
  <p:sldIdLst>
    <p:sldId id="2039" r:id="rId3"/>
    <p:sldId id="1801" r:id="rId4"/>
    <p:sldId id="1813" r:id="rId5"/>
    <p:sldId id="1803" r:id="rId6"/>
    <p:sldId id="1661" r:id="rId7"/>
    <p:sldId id="1816" r:id="rId8"/>
    <p:sldId id="1812" r:id="rId9"/>
    <p:sldId id="1815" r:id="rId10"/>
    <p:sldId id="181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ext uri="{19B8F6BF-5375-455C-9EA6-DF929625EA0E}">
        <p15:presenceInfo xmlns:p15="http://schemas.microsoft.com/office/powerpoint/2012/main" userId="8d34d96c0307f392" providerId="Windows Live"/>
      </p:ext>
    </p:extLst>
  </p:cmAuthor>
  <p:cmAuthor id="2" name="Müller Susan" initials="MS" lastIdx="13" clrIdx="1">
    <p:extLst>
      <p:ext uri="{19B8F6BF-5375-455C-9EA6-DF929625EA0E}">
        <p15:presenceInfo xmlns:p15="http://schemas.microsoft.com/office/powerpoint/2012/main" userId="S::mls9@bfh.ch::130eb5c5-9aed-44bf-b216-64bd859fac5e" providerId="AD"/>
      </p:ext>
    </p:extLst>
  </p:cmAuthor>
  <p:cmAuthor id="3" name="Butti Rosa (DOCENTE)" initials="BR(" lastIdx="2" clrIdx="2">
    <p:extLst>
      <p:ext uri="{19B8F6BF-5375-455C-9EA6-DF929625EA0E}">
        <p15:presenceInfo xmlns:p15="http://schemas.microsoft.com/office/powerpoint/2012/main" userId="S::mfb251@edu.ti.ch::a2beeb8c-db89-4899-aec4-c795057938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898F97"/>
    <a:srgbClr val="96CB00"/>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4665" autoAdjust="0"/>
  </p:normalViewPr>
  <p:slideViewPr>
    <p:cSldViewPr snapToGrid="0">
      <p:cViewPr varScale="1">
        <p:scale>
          <a:sx n="78" d="100"/>
          <a:sy n="78" d="100"/>
        </p:scale>
        <p:origin x="1090" y="5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8-31T19:08:06.770"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DD8AC-A610-450C-A016-B1AC92DFC1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de-CH"/>
        </a:p>
      </dgm:t>
    </dgm:pt>
    <dgm:pt modelId="{E761838C-C7AA-437A-8026-90DB2B20D31C}">
      <dgm:prSet phldrT="[Text]" custT="1"/>
      <dgm:spPr>
        <a:solidFill>
          <a:srgbClr val="96CB00"/>
        </a:solidFill>
      </dgm:spPr>
      <dgm:t>
        <a:bodyPr/>
        <a:lstStyle/>
        <a:p>
          <a:r>
            <a:rPr lang="it-CH" sz="1800" kern="1200" dirty="0"/>
            <a:t>91 studenti</a:t>
          </a:r>
        </a:p>
        <a:p>
          <a:r>
            <a:rPr lang="it-CH" sz="1800" kern="1200" dirty="0"/>
            <a:t>Struttura: escursione in gruppi di 12-16 persone </a:t>
          </a:r>
        </a:p>
        <a:p>
          <a:r>
            <a:rPr lang="it-CH" sz="1800" kern="1200" dirty="0"/>
            <a:t>Durata = 75-90 giorni</a:t>
          </a:r>
        </a:p>
        <a:p>
          <a:r>
            <a:rPr lang="it-CH" sz="1800" kern="1200" dirty="0">
              <a:solidFill>
                <a:schemeClr val="bg1"/>
              </a:solidFill>
            </a:rPr>
            <a:t>Corso </a:t>
          </a:r>
          <a:r>
            <a:rPr lang="it-CH" sz="1800" kern="1200" dirty="0"/>
            <a:t>di leadership</a:t>
          </a:r>
        </a:p>
        <a:p>
          <a:r>
            <a:rPr lang="it-CH" sz="1800" kern="1200" dirty="0"/>
            <a:t>Molti problemi mal strutturati (ad esempio, allestire un campo funzionante in qualsiasi condizione meteorologica)</a:t>
          </a:r>
        </a:p>
        <a:p>
          <a:r>
            <a:rPr lang="it-CH" sz="1800" kern="1200" dirty="0"/>
            <a:t>Pre-test - post-test</a:t>
          </a:r>
          <a:endParaRPr lang="de-CH" sz="1800" kern="1200" dirty="0"/>
        </a:p>
      </dgm:t>
    </dgm:pt>
    <dgm:pt modelId="{A127C392-0A04-42BC-8298-8769D9E1F293}" type="parTrans" cxnId="{CE6A39FF-73A2-4B33-B002-E3085634C015}">
      <dgm:prSet/>
      <dgm:spPr/>
      <dgm:t>
        <a:bodyPr/>
        <a:lstStyle/>
        <a:p>
          <a:endParaRPr lang="de-CH"/>
        </a:p>
      </dgm:t>
    </dgm:pt>
    <dgm:pt modelId="{5A4D1583-121A-44A7-A94D-EA2A70F263FC}" type="sibTrans" cxnId="{CE6A39FF-73A2-4B33-B002-E3085634C015}">
      <dgm:prSet/>
      <dgm:spPr/>
      <dgm:t>
        <a:bodyPr/>
        <a:lstStyle/>
        <a:p>
          <a:endParaRPr lang="de-CH"/>
        </a:p>
      </dgm:t>
    </dgm:pt>
    <dgm:pt modelId="{BD9014AC-C5B3-4F7A-A81E-BA346A229BCE}">
      <dgm:prSet phldrT="[Text]" custT="1"/>
      <dgm:spPr>
        <a:solidFill>
          <a:srgbClr val="738D05"/>
        </a:solidFill>
      </dgm:spPr>
      <dgm:t>
        <a:bodyPr/>
        <a:lstStyle/>
        <a:p>
          <a:r>
            <a:rPr lang="it-CH" sz="1800" kern="1200" dirty="0"/>
            <a:t>65 studenti</a:t>
          </a:r>
        </a:p>
        <a:p>
          <a:r>
            <a:rPr lang="it-CH" sz="1800" kern="1200" dirty="0"/>
            <a:t>Struttura: Insegnamento universitario classico in classi seminariali</a:t>
          </a:r>
        </a:p>
        <a:p>
          <a:r>
            <a:rPr lang="it-CH" sz="1800" kern="1200" dirty="0"/>
            <a:t>Solo il </a:t>
          </a:r>
          <a:r>
            <a:rPr lang="it-CH" sz="1800" kern="1200" dirty="0">
              <a:solidFill>
                <a:schemeClr val="bg1"/>
              </a:solidFill>
            </a:rPr>
            <a:t>corso</a:t>
          </a:r>
          <a:r>
            <a:rPr lang="it-CH" sz="1800" kern="1200" dirty="0"/>
            <a:t> di leadership</a:t>
          </a:r>
        </a:p>
        <a:p>
          <a:r>
            <a:rPr lang="it-CH" sz="1800" kern="1200" dirty="0"/>
            <a:t>Solo problemi ben strutturati</a:t>
          </a:r>
        </a:p>
        <a:p>
          <a:endParaRPr lang="it-CH" sz="1800" kern="1200" dirty="0"/>
        </a:p>
        <a:p>
          <a:endParaRPr lang="it-CH" sz="1800" kern="1200" dirty="0"/>
        </a:p>
        <a:p>
          <a:endParaRPr lang="it-CH" sz="1800" kern="1200" dirty="0"/>
        </a:p>
        <a:p>
          <a:endParaRPr lang="it-CH" sz="1800" kern="1200" dirty="0"/>
        </a:p>
        <a:p>
          <a:r>
            <a:rPr lang="it-CH" sz="1800" kern="1200" dirty="0"/>
            <a:t>Pre-test - post-test</a:t>
          </a:r>
          <a:endParaRPr lang="de-CH" sz="1800" kern="1200" dirty="0">
            <a:solidFill>
              <a:prstClr val="white"/>
            </a:solidFill>
            <a:latin typeface="Century Gothic"/>
            <a:ea typeface="+mn-ea"/>
            <a:cs typeface="+mn-cs"/>
          </a:endParaRPr>
        </a:p>
      </dgm:t>
    </dgm:pt>
    <dgm:pt modelId="{7792A3E9-7EE9-4948-935F-3623528C557F}" type="parTrans" cxnId="{CAF4FAD8-464C-42C5-A779-FAD858569DE5}">
      <dgm:prSet/>
      <dgm:spPr/>
      <dgm:t>
        <a:bodyPr/>
        <a:lstStyle/>
        <a:p>
          <a:endParaRPr lang="de-CH"/>
        </a:p>
      </dgm:t>
    </dgm:pt>
    <dgm:pt modelId="{ADA416BE-8175-436D-B7D3-104D9EC84AE5}" type="sibTrans" cxnId="{CAF4FAD8-464C-42C5-A779-FAD858569DE5}">
      <dgm:prSet/>
      <dgm:spPr/>
      <dgm:t>
        <a:bodyPr/>
        <a:lstStyle/>
        <a:p>
          <a:endParaRPr lang="de-CH"/>
        </a:p>
      </dgm:t>
    </dgm:pt>
    <dgm:pt modelId="{D0681BDD-BBA1-41B2-A7D7-3A2FF215F9BA}" type="pres">
      <dgm:prSet presAssocID="{4F5DD8AC-A610-450C-A016-B1AC92DFC1FC}" presName="diagram" presStyleCnt="0">
        <dgm:presLayoutVars>
          <dgm:dir/>
          <dgm:resizeHandles val="exact"/>
        </dgm:presLayoutVars>
      </dgm:prSet>
      <dgm:spPr/>
    </dgm:pt>
    <dgm:pt modelId="{EFC5BF6D-F49B-41AF-9941-31DD6976AD06}" type="pres">
      <dgm:prSet presAssocID="{E761838C-C7AA-437A-8026-90DB2B20D31C}" presName="node" presStyleLbl="node1" presStyleIdx="0" presStyleCnt="2" custScaleY="235598" custLinFactNeighborX="-8084" custLinFactNeighborY="-1022">
        <dgm:presLayoutVars>
          <dgm:bulletEnabled val="1"/>
        </dgm:presLayoutVars>
      </dgm:prSet>
      <dgm:spPr/>
    </dgm:pt>
    <dgm:pt modelId="{656D6C82-13F9-40A8-B9C1-A47C0AC703D2}" type="pres">
      <dgm:prSet presAssocID="{5A4D1583-121A-44A7-A94D-EA2A70F263FC}" presName="sibTrans" presStyleCnt="0"/>
      <dgm:spPr/>
    </dgm:pt>
    <dgm:pt modelId="{8FAEABAC-3772-4806-9346-04FCE806B8AE}" type="pres">
      <dgm:prSet presAssocID="{BD9014AC-C5B3-4F7A-A81E-BA346A229BCE}" presName="node" presStyleLbl="node1" presStyleIdx="1" presStyleCnt="2" custScaleY="235598" custLinFactNeighborX="-911" custLinFactNeighborY="17638">
        <dgm:presLayoutVars>
          <dgm:bulletEnabled val="1"/>
        </dgm:presLayoutVars>
      </dgm:prSet>
      <dgm:spPr/>
    </dgm:pt>
  </dgm:ptLst>
  <dgm:cxnLst>
    <dgm:cxn modelId="{157A2A44-F9F5-49AB-9F00-BB8FCB27368A}" type="presOf" srcId="{4F5DD8AC-A610-450C-A016-B1AC92DFC1FC}" destId="{D0681BDD-BBA1-41B2-A7D7-3A2FF215F9BA}" srcOrd="0" destOrd="0" presId="urn:microsoft.com/office/officeart/2005/8/layout/default"/>
    <dgm:cxn modelId="{2C7C4258-9AB1-4518-85DC-49DB53D81ECC}" type="presOf" srcId="{E761838C-C7AA-437A-8026-90DB2B20D31C}" destId="{EFC5BF6D-F49B-41AF-9941-31DD6976AD06}" srcOrd="0" destOrd="0" presId="urn:microsoft.com/office/officeart/2005/8/layout/default"/>
    <dgm:cxn modelId="{CAF4FAD8-464C-42C5-A779-FAD858569DE5}" srcId="{4F5DD8AC-A610-450C-A016-B1AC92DFC1FC}" destId="{BD9014AC-C5B3-4F7A-A81E-BA346A229BCE}" srcOrd="1" destOrd="0" parTransId="{7792A3E9-7EE9-4948-935F-3623528C557F}" sibTransId="{ADA416BE-8175-436D-B7D3-104D9EC84AE5}"/>
    <dgm:cxn modelId="{1F7849F0-14B3-44C8-9C8D-0BEC0D9E5426}" type="presOf" srcId="{BD9014AC-C5B3-4F7A-A81E-BA346A229BCE}" destId="{8FAEABAC-3772-4806-9346-04FCE806B8AE}" srcOrd="0" destOrd="0" presId="urn:microsoft.com/office/officeart/2005/8/layout/default"/>
    <dgm:cxn modelId="{CE6A39FF-73A2-4B33-B002-E3085634C015}" srcId="{4F5DD8AC-A610-450C-A016-B1AC92DFC1FC}" destId="{E761838C-C7AA-437A-8026-90DB2B20D31C}" srcOrd="0" destOrd="0" parTransId="{A127C392-0A04-42BC-8298-8769D9E1F293}" sibTransId="{5A4D1583-121A-44A7-A94D-EA2A70F263FC}"/>
    <dgm:cxn modelId="{23510523-4179-4EB3-8D80-48699581EF6E}" type="presParOf" srcId="{D0681BDD-BBA1-41B2-A7D7-3A2FF215F9BA}" destId="{EFC5BF6D-F49B-41AF-9941-31DD6976AD06}" srcOrd="0" destOrd="0" presId="urn:microsoft.com/office/officeart/2005/8/layout/default"/>
    <dgm:cxn modelId="{4F503D4C-2B60-4A75-997A-7112DAEA4F6B}" type="presParOf" srcId="{D0681BDD-BBA1-41B2-A7D7-3A2FF215F9BA}" destId="{656D6C82-13F9-40A8-B9C1-A47C0AC703D2}" srcOrd="1" destOrd="0" presId="urn:microsoft.com/office/officeart/2005/8/layout/default"/>
    <dgm:cxn modelId="{1527FC1C-3494-4DB9-B459-D1813B173B77}" type="presParOf" srcId="{D0681BDD-BBA1-41B2-A7D7-3A2FF215F9BA}" destId="{8FAEABAC-3772-4806-9346-04FCE806B8A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64A28-A32D-4DEE-A570-6E3D7FEE2D0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CH"/>
        </a:p>
      </dgm:t>
    </dgm:pt>
    <dgm:pt modelId="{D929B673-599B-4A72-B6F1-31B5CEE538E8}">
      <dgm:prSet phldrT="[Text]"/>
      <dgm:spPr>
        <a:solidFill>
          <a:srgbClr val="96CB00"/>
        </a:solidFill>
      </dgm:spPr>
      <dgm:t>
        <a:bodyPr/>
        <a:lstStyle/>
        <a:p>
          <a:r>
            <a:rPr lang="it-CH" b="1" noProof="0"/>
            <a:t>Sviluppare l’idea imprenditoriale</a:t>
          </a:r>
        </a:p>
        <a:p>
          <a:r>
            <a:rPr lang="it-CH" b="1" noProof="0"/>
            <a:t>Trovare il team </a:t>
          </a:r>
        </a:p>
        <a:p>
          <a:r>
            <a:rPr lang="it-CH" b="1" noProof="0"/>
            <a:t>Sviluppare il logo</a:t>
          </a:r>
        </a:p>
      </dgm:t>
    </dgm:pt>
    <dgm:pt modelId="{539CC13C-BF8E-4BC6-B3B0-217CEA16CFCF}" type="parTrans" cxnId="{CDC469DF-628A-40EB-A6CC-8F8C78A74875}">
      <dgm:prSet/>
      <dgm:spPr/>
      <dgm:t>
        <a:bodyPr/>
        <a:lstStyle/>
        <a:p>
          <a:endParaRPr lang="de-CH"/>
        </a:p>
      </dgm:t>
    </dgm:pt>
    <dgm:pt modelId="{4F29354A-0B6F-4E96-883D-1EBF60E5A889}" type="sibTrans" cxnId="{CDC469DF-628A-40EB-A6CC-8F8C78A74875}">
      <dgm:prSet/>
      <dgm:spPr/>
      <dgm:t>
        <a:bodyPr/>
        <a:lstStyle/>
        <a:p>
          <a:endParaRPr lang="de-CH"/>
        </a:p>
      </dgm:t>
    </dgm:pt>
    <dgm:pt modelId="{EBA14601-B94A-4395-AF7E-313F557CE32F}">
      <dgm:prSet phldrT="[Text]"/>
      <dgm:spPr>
        <a:solidFill>
          <a:srgbClr val="96CB00"/>
        </a:solidFill>
      </dgm:spPr>
      <dgm:t>
        <a:bodyPr/>
        <a:lstStyle/>
        <a:p>
          <a:r>
            <a:rPr lang="it-IT" b="1" noProof="0">
              <a:solidFill>
                <a:schemeClr val="bg1"/>
              </a:solidFill>
            </a:rPr>
            <a:t>Sviluppare il MVP</a:t>
          </a:r>
        </a:p>
        <a:p>
          <a:r>
            <a:rPr lang="it-IT" b="1" noProof="0">
              <a:solidFill>
                <a:srgbClr val="B11B96"/>
              </a:solidFill>
            </a:rPr>
            <a:t>Testare il MVP</a:t>
          </a:r>
        </a:p>
      </dgm:t>
    </dgm:pt>
    <dgm:pt modelId="{AC8F1FD5-839E-430D-BF9D-5AD429AB8B6F}" type="parTrans" cxnId="{3DD572AC-E6EA-4849-A478-6CEFB977EB0F}">
      <dgm:prSet/>
      <dgm:spPr/>
      <dgm:t>
        <a:bodyPr/>
        <a:lstStyle/>
        <a:p>
          <a:endParaRPr lang="de-CH"/>
        </a:p>
      </dgm:t>
    </dgm:pt>
    <dgm:pt modelId="{414247D2-071A-4560-A299-CD2E782C8818}" type="sibTrans" cxnId="{3DD572AC-E6EA-4849-A478-6CEFB977EB0F}">
      <dgm:prSet/>
      <dgm:spPr/>
      <dgm:t>
        <a:bodyPr/>
        <a:lstStyle/>
        <a:p>
          <a:endParaRPr lang="de-CH"/>
        </a:p>
      </dgm:t>
    </dgm:pt>
    <dgm:pt modelId="{ED567B52-B629-4D3E-A6CD-287C991F0CC5}">
      <dgm:prSet phldrT="[Text]"/>
      <dgm:spPr>
        <a:solidFill>
          <a:srgbClr val="96CB00"/>
        </a:solidFill>
      </dgm:spPr>
      <dgm:t>
        <a:bodyPr/>
        <a:lstStyle/>
        <a:p>
          <a:r>
            <a:rPr lang="it-CH" b="1" noProof="0" dirty="0"/>
            <a:t>Sviluppare il modello aziendale</a:t>
          </a:r>
        </a:p>
        <a:p>
          <a:r>
            <a:rPr lang="it-CH" b="1" noProof="0" dirty="0"/>
            <a:t>Elaborare un Mini-</a:t>
          </a:r>
          <a:r>
            <a:rPr lang="it-CH" b="1" noProof="0" dirty="0" err="1"/>
            <a:t>Businessplan</a:t>
          </a:r>
          <a:endParaRPr lang="it-CH" b="1" noProof="0" dirty="0"/>
        </a:p>
        <a:p>
          <a:r>
            <a:rPr lang="it-CH" b="1" noProof="0" dirty="0">
              <a:solidFill>
                <a:srgbClr val="B11B96"/>
              </a:solidFill>
            </a:rPr>
            <a:t>Chiedere con successo delle risorse</a:t>
          </a:r>
        </a:p>
      </dgm:t>
    </dgm:pt>
    <dgm:pt modelId="{BD6B6046-76BF-4011-8E7A-A14EF0969C6E}" type="parTrans" cxnId="{88610645-AFA6-49B5-B39B-C9AB655A85B1}">
      <dgm:prSet/>
      <dgm:spPr/>
      <dgm:t>
        <a:bodyPr/>
        <a:lstStyle/>
        <a:p>
          <a:endParaRPr lang="de-CH"/>
        </a:p>
      </dgm:t>
    </dgm:pt>
    <dgm:pt modelId="{5DFE54F5-68B9-4816-8F38-30CCA084E077}" type="sibTrans" cxnId="{88610645-AFA6-49B5-B39B-C9AB655A85B1}">
      <dgm:prSet/>
      <dgm:spPr/>
      <dgm:t>
        <a:bodyPr/>
        <a:lstStyle/>
        <a:p>
          <a:endParaRPr lang="de-CH"/>
        </a:p>
      </dgm:t>
    </dgm:pt>
    <dgm:pt modelId="{397397FC-46D0-41AC-AF8D-AF12108BDFCE}">
      <dgm:prSet/>
      <dgm:spPr>
        <a:solidFill>
          <a:srgbClr val="96CB00"/>
        </a:solidFill>
      </dgm:spPr>
      <dgm:t>
        <a:bodyPr/>
        <a:lstStyle/>
        <a:p>
          <a:r>
            <a:rPr lang="it-CH" b="1" noProof="0">
              <a:solidFill>
                <a:schemeClr val="bg1"/>
              </a:solidFill>
            </a:rPr>
            <a:t>Presentare brevemente le idee imprenditoriali* </a:t>
          </a:r>
        </a:p>
        <a:p>
          <a:r>
            <a:rPr lang="it-CH" b="1" noProof="0">
              <a:solidFill>
                <a:srgbClr val="B11B96"/>
              </a:solidFill>
            </a:rPr>
            <a:t>Ottenere un feedback dal mercato</a:t>
          </a:r>
          <a:endParaRPr lang="it-CH" noProof="0">
            <a:solidFill>
              <a:srgbClr val="B11B96"/>
            </a:solidFill>
          </a:endParaRPr>
        </a:p>
        <a:p>
          <a:r>
            <a:rPr lang="it-CH" b="1" noProof="0"/>
            <a:t>Elaborare il Marketing-Mix</a:t>
          </a:r>
        </a:p>
      </dgm:t>
    </dgm:pt>
    <dgm:pt modelId="{B42D12CF-1E9A-4B0E-8C86-5C4824B88C4A}" type="parTrans" cxnId="{07711985-BE10-45CF-B2F3-0D83BA397CBD}">
      <dgm:prSet/>
      <dgm:spPr/>
      <dgm:t>
        <a:bodyPr/>
        <a:lstStyle/>
        <a:p>
          <a:endParaRPr lang="de-CH"/>
        </a:p>
      </dgm:t>
    </dgm:pt>
    <dgm:pt modelId="{72077772-C667-4A06-B382-ED771C4BB72F}" type="sibTrans" cxnId="{07711985-BE10-45CF-B2F3-0D83BA397CBD}">
      <dgm:prSet/>
      <dgm:spPr/>
      <dgm:t>
        <a:bodyPr/>
        <a:lstStyle/>
        <a:p>
          <a:endParaRPr lang="de-CH"/>
        </a:p>
      </dgm:t>
    </dgm:pt>
    <dgm:pt modelId="{BB29AD35-CD5E-4C79-9CD2-FCF5932E26F9}">
      <dgm:prSet/>
      <dgm:spPr>
        <a:solidFill>
          <a:srgbClr val="96CB00"/>
        </a:solidFill>
      </dgm:spPr>
      <dgm:t>
        <a:bodyPr/>
        <a:lstStyle/>
        <a:p>
          <a:r>
            <a:rPr lang="it-CH" b="1" noProof="0"/>
            <a:t>Calcolare il margine di contribuzione e il Break-Even-Point</a:t>
          </a:r>
        </a:p>
      </dgm:t>
    </dgm:pt>
    <dgm:pt modelId="{EA36BECF-F577-406A-A46B-3ACC8EB322DF}" type="parTrans" cxnId="{4CFB2B4B-FE33-4A8C-9E8C-1C0D97691E63}">
      <dgm:prSet/>
      <dgm:spPr/>
      <dgm:t>
        <a:bodyPr/>
        <a:lstStyle/>
        <a:p>
          <a:endParaRPr lang="de-CH"/>
        </a:p>
      </dgm:t>
    </dgm:pt>
    <dgm:pt modelId="{35D4289D-2429-47F8-BF98-851D41DDDE72}" type="sibTrans" cxnId="{4CFB2B4B-FE33-4A8C-9E8C-1C0D97691E63}">
      <dgm:prSet/>
      <dgm:spPr/>
      <dgm:t>
        <a:bodyPr/>
        <a:lstStyle/>
        <a:p>
          <a:endParaRPr lang="de-CH"/>
        </a:p>
      </dgm:t>
    </dgm:pt>
    <dgm:pt modelId="{04E1D029-A200-4815-BC64-8D8BE5DD6E5A}">
      <dgm:prSet/>
      <dgm:spPr>
        <a:solidFill>
          <a:srgbClr val="96CB00"/>
        </a:solidFill>
      </dgm:spPr>
      <dgm:t>
        <a:bodyPr/>
        <a:lstStyle/>
        <a:p>
          <a:r>
            <a:rPr lang="it-CH" b="1">
              <a:solidFill>
                <a:srgbClr val="B11B96"/>
              </a:solidFill>
            </a:rPr>
            <a:t>Presentare l'idea imprenditoriale e ottenere un feedback</a:t>
          </a:r>
          <a:endParaRPr lang="de-CH" b="1">
            <a:solidFill>
              <a:srgbClr val="B11B96"/>
            </a:solidFill>
          </a:endParaRPr>
        </a:p>
      </dgm:t>
    </dgm:pt>
    <dgm:pt modelId="{443CFCEB-EE95-404E-A466-B611365CA867}" type="parTrans" cxnId="{8601C484-7FB3-47AE-9AF7-6A1EC4B28036}">
      <dgm:prSet/>
      <dgm:spPr/>
      <dgm:t>
        <a:bodyPr/>
        <a:lstStyle/>
        <a:p>
          <a:endParaRPr lang="de-CH"/>
        </a:p>
      </dgm:t>
    </dgm:pt>
    <dgm:pt modelId="{249C3F78-3F74-456A-9FD7-7724D6E52F15}" type="sibTrans" cxnId="{8601C484-7FB3-47AE-9AF7-6A1EC4B28036}">
      <dgm:prSet/>
      <dgm:spPr/>
      <dgm:t>
        <a:bodyPr/>
        <a:lstStyle/>
        <a:p>
          <a:endParaRPr lang="de-CH"/>
        </a:p>
      </dgm:t>
    </dgm:pt>
    <dgm:pt modelId="{0B464B2D-EBB9-4E09-84B4-4D20ABDEDCFB}" type="pres">
      <dgm:prSet presAssocID="{05764A28-A32D-4DEE-A570-6E3D7FEE2D00}" presName="CompostProcess" presStyleCnt="0">
        <dgm:presLayoutVars>
          <dgm:dir/>
          <dgm:resizeHandles val="exact"/>
        </dgm:presLayoutVars>
      </dgm:prSet>
      <dgm:spPr/>
    </dgm:pt>
    <dgm:pt modelId="{7CDCBE82-E23A-42F6-8100-04C750779173}" type="pres">
      <dgm:prSet presAssocID="{05764A28-A32D-4DEE-A570-6E3D7FEE2D00}" presName="arrow" presStyleLbl="bgShp" presStyleIdx="0" presStyleCnt="1" custLinFactNeighborX="207" custLinFactNeighborY="-3228"/>
      <dgm:spPr/>
    </dgm:pt>
    <dgm:pt modelId="{436EC57B-9555-4AD9-9C97-2B3CCB5FDE6B}" type="pres">
      <dgm:prSet presAssocID="{05764A28-A32D-4DEE-A570-6E3D7FEE2D00}" presName="linearProcess" presStyleCnt="0"/>
      <dgm:spPr/>
    </dgm:pt>
    <dgm:pt modelId="{E7CCBC2E-5BD0-4E9D-BF1E-9DFCFE3647AC}" type="pres">
      <dgm:prSet presAssocID="{D929B673-599B-4A72-B6F1-31B5CEE538E8}" presName="textNode" presStyleLbl="node1" presStyleIdx="0" presStyleCnt="6" custLinFactNeighborX="-11720">
        <dgm:presLayoutVars>
          <dgm:bulletEnabled val="1"/>
        </dgm:presLayoutVars>
      </dgm:prSet>
      <dgm:spPr/>
    </dgm:pt>
    <dgm:pt modelId="{774B5D88-BD4D-403B-9CB7-B96D444A51E0}" type="pres">
      <dgm:prSet presAssocID="{4F29354A-0B6F-4E96-883D-1EBF60E5A889}" presName="sibTrans" presStyleCnt="0"/>
      <dgm:spPr/>
    </dgm:pt>
    <dgm:pt modelId="{DEB40538-C731-4175-BA3D-B81E7A299B73}" type="pres">
      <dgm:prSet presAssocID="{EBA14601-B94A-4395-AF7E-313F557CE32F}" presName="textNode" presStyleLbl="node1" presStyleIdx="1" presStyleCnt="6">
        <dgm:presLayoutVars>
          <dgm:bulletEnabled val="1"/>
        </dgm:presLayoutVars>
      </dgm:prSet>
      <dgm:spPr/>
    </dgm:pt>
    <dgm:pt modelId="{3A864E0B-6DE7-4373-8D19-05C84AB49A2A}" type="pres">
      <dgm:prSet presAssocID="{414247D2-071A-4560-A299-CD2E782C8818}" presName="sibTrans" presStyleCnt="0"/>
      <dgm:spPr/>
    </dgm:pt>
    <dgm:pt modelId="{F258AF3D-6151-400A-B4DB-5D11FAED7E3D}" type="pres">
      <dgm:prSet presAssocID="{ED567B52-B629-4D3E-A6CD-287C991F0CC5}" presName="textNode" presStyleLbl="node1" presStyleIdx="2" presStyleCnt="6">
        <dgm:presLayoutVars>
          <dgm:bulletEnabled val="1"/>
        </dgm:presLayoutVars>
      </dgm:prSet>
      <dgm:spPr/>
    </dgm:pt>
    <dgm:pt modelId="{B18B2BC8-930D-4D0A-89BF-3C781B3D52BA}" type="pres">
      <dgm:prSet presAssocID="{5DFE54F5-68B9-4816-8F38-30CCA084E077}" presName="sibTrans" presStyleCnt="0"/>
      <dgm:spPr/>
    </dgm:pt>
    <dgm:pt modelId="{BB5B2271-3934-4890-8424-19D55FA9EB3A}" type="pres">
      <dgm:prSet presAssocID="{397397FC-46D0-41AC-AF8D-AF12108BDFCE}" presName="textNode" presStyleLbl="node1" presStyleIdx="3" presStyleCnt="6">
        <dgm:presLayoutVars>
          <dgm:bulletEnabled val="1"/>
        </dgm:presLayoutVars>
      </dgm:prSet>
      <dgm:spPr/>
    </dgm:pt>
    <dgm:pt modelId="{208B989E-44F5-4C9C-8ADD-50C8C09C98F1}" type="pres">
      <dgm:prSet presAssocID="{72077772-C667-4A06-B382-ED771C4BB72F}" presName="sibTrans" presStyleCnt="0"/>
      <dgm:spPr/>
    </dgm:pt>
    <dgm:pt modelId="{28A7BA99-4B92-442D-B5BD-C65DD137463D}" type="pres">
      <dgm:prSet presAssocID="{BB29AD35-CD5E-4C79-9CD2-FCF5932E26F9}" presName="textNode" presStyleLbl="node1" presStyleIdx="4" presStyleCnt="6" custLinFactNeighborX="24960" custLinFactNeighborY="2199">
        <dgm:presLayoutVars>
          <dgm:bulletEnabled val="1"/>
        </dgm:presLayoutVars>
      </dgm:prSet>
      <dgm:spPr/>
    </dgm:pt>
    <dgm:pt modelId="{194FF795-BAA3-4703-869A-6E2570BB3FC3}" type="pres">
      <dgm:prSet presAssocID="{35D4289D-2429-47F8-BF98-851D41DDDE72}" presName="sibTrans" presStyleCnt="0"/>
      <dgm:spPr/>
    </dgm:pt>
    <dgm:pt modelId="{28ED5D16-4645-47BF-9CC6-ABDB95B633B5}" type="pres">
      <dgm:prSet presAssocID="{04E1D029-A200-4815-BC64-8D8BE5DD6E5A}" presName="textNode" presStyleLbl="node1" presStyleIdx="5" presStyleCnt="6">
        <dgm:presLayoutVars>
          <dgm:bulletEnabled val="1"/>
        </dgm:presLayoutVars>
      </dgm:prSet>
      <dgm:spPr/>
    </dgm:pt>
  </dgm:ptLst>
  <dgm:cxnLst>
    <dgm:cxn modelId="{4964301D-0091-4CB9-BA3D-DB062C0AF27E}" type="presOf" srcId="{05764A28-A32D-4DEE-A570-6E3D7FEE2D00}" destId="{0B464B2D-EBB9-4E09-84B4-4D20ABDEDCFB}" srcOrd="0" destOrd="0" presId="urn:microsoft.com/office/officeart/2005/8/layout/hProcess9"/>
    <dgm:cxn modelId="{BCF00428-98B2-4DBF-853A-1F12728BC721}" type="presOf" srcId="{EBA14601-B94A-4395-AF7E-313F557CE32F}" destId="{DEB40538-C731-4175-BA3D-B81E7A299B73}" srcOrd="0" destOrd="0" presId="urn:microsoft.com/office/officeart/2005/8/layout/hProcess9"/>
    <dgm:cxn modelId="{D73BFB36-6BCF-432C-B515-3E8741D7152F}" type="presOf" srcId="{BB29AD35-CD5E-4C79-9CD2-FCF5932E26F9}" destId="{28A7BA99-4B92-442D-B5BD-C65DD137463D}" srcOrd="0" destOrd="0" presId="urn:microsoft.com/office/officeart/2005/8/layout/hProcess9"/>
    <dgm:cxn modelId="{88610645-AFA6-49B5-B39B-C9AB655A85B1}" srcId="{05764A28-A32D-4DEE-A570-6E3D7FEE2D00}" destId="{ED567B52-B629-4D3E-A6CD-287C991F0CC5}" srcOrd="2" destOrd="0" parTransId="{BD6B6046-76BF-4011-8E7A-A14EF0969C6E}" sibTransId="{5DFE54F5-68B9-4816-8F38-30CCA084E077}"/>
    <dgm:cxn modelId="{4CFB2B4B-FE33-4A8C-9E8C-1C0D97691E63}" srcId="{05764A28-A32D-4DEE-A570-6E3D7FEE2D00}" destId="{BB29AD35-CD5E-4C79-9CD2-FCF5932E26F9}" srcOrd="4" destOrd="0" parTransId="{EA36BECF-F577-406A-A46B-3ACC8EB322DF}" sibTransId="{35D4289D-2429-47F8-BF98-851D41DDDE72}"/>
    <dgm:cxn modelId="{C9021771-3742-4237-B299-35A74318FFE6}" type="presOf" srcId="{397397FC-46D0-41AC-AF8D-AF12108BDFCE}" destId="{BB5B2271-3934-4890-8424-19D55FA9EB3A}" srcOrd="0" destOrd="0" presId="urn:microsoft.com/office/officeart/2005/8/layout/hProcess9"/>
    <dgm:cxn modelId="{A8EA767C-B389-4055-B7F0-B19911761627}" type="presOf" srcId="{ED567B52-B629-4D3E-A6CD-287C991F0CC5}" destId="{F258AF3D-6151-400A-B4DB-5D11FAED7E3D}" srcOrd="0" destOrd="0" presId="urn:microsoft.com/office/officeart/2005/8/layout/hProcess9"/>
    <dgm:cxn modelId="{FE545C7F-F2C2-4797-BB82-CCC6539693CA}" type="presOf" srcId="{04E1D029-A200-4815-BC64-8D8BE5DD6E5A}" destId="{28ED5D16-4645-47BF-9CC6-ABDB95B633B5}" srcOrd="0" destOrd="0" presId="urn:microsoft.com/office/officeart/2005/8/layout/hProcess9"/>
    <dgm:cxn modelId="{8601C484-7FB3-47AE-9AF7-6A1EC4B28036}" srcId="{05764A28-A32D-4DEE-A570-6E3D7FEE2D00}" destId="{04E1D029-A200-4815-BC64-8D8BE5DD6E5A}" srcOrd="5" destOrd="0" parTransId="{443CFCEB-EE95-404E-A466-B611365CA867}" sibTransId="{249C3F78-3F74-456A-9FD7-7724D6E52F15}"/>
    <dgm:cxn modelId="{07711985-BE10-45CF-B2F3-0D83BA397CBD}" srcId="{05764A28-A32D-4DEE-A570-6E3D7FEE2D00}" destId="{397397FC-46D0-41AC-AF8D-AF12108BDFCE}" srcOrd="3" destOrd="0" parTransId="{B42D12CF-1E9A-4B0E-8C86-5C4824B88C4A}" sibTransId="{72077772-C667-4A06-B382-ED771C4BB72F}"/>
    <dgm:cxn modelId="{0EB81A99-FE17-474F-9E84-8D9315DB6E45}" type="presOf" srcId="{D929B673-599B-4A72-B6F1-31B5CEE538E8}" destId="{E7CCBC2E-5BD0-4E9D-BF1E-9DFCFE3647AC}" srcOrd="0" destOrd="0" presId="urn:microsoft.com/office/officeart/2005/8/layout/hProcess9"/>
    <dgm:cxn modelId="{3DD572AC-E6EA-4849-A478-6CEFB977EB0F}" srcId="{05764A28-A32D-4DEE-A570-6E3D7FEE2D00}" destId="{EBA14601-B94A-4395-AF7E-313F557CE32F}" srcOrd="1" destOrd="0" parTransId="{AC8F1FD5-839E-430D-BF9D-5AD429AB8B6F}" sibTransId="{414247D2-071A-4560-A299-CD2E782C8818}"/>
    <dgm:cxn modelId="{CDC469DF-628A-40EB-A6CC-8F8C78A74875}" srcId="{05764A28-A32D-4DEE-A570-6E3D7FEE2D00}" destId="{D929B673-599B-4A72-B6F1-31B5CEE538E8}" srcOrd="0" destOrd="0" parTransId="{539CC13C-BF8E-4BC6-B3B0-217CEA16CFCF}" sibTransId="{4F29354A-0B6F-4E96-883D-1EBF60E5A889}"/>
    <dgm:cxn modelId="{B36C08C5-F17E-4C1D-828D-5E122889350F}" type="presParOf" srcId="{0B464B2D-EBB9-4E09-84B4-4D20ABDEDCFB}" destId="{7CDCBE82-E23A-42F6-8100-04C750779173}" srcOrd="0" destOrd="0" presId="urn:microsoft.com/office/officeart/2005/8/layout/hProcess9"/>
    <dgm:cxn modelId="{0BD6503B-BDF5-4BA2-8B68-09F986990108}" type="presParOf" srcId="{0B464B2D-EBB9-4E09-84B4-4D20ABDEDCFB}" destId="{436EC57B-9555-4AD9-9C97-2B3CCB5FDE6B}" srcOrd="1" destOrd="0" presId="urn:microsoft.com/office/officeart/2005/8/layout/hProcess9"/>
    <dgm:cxn modelId="{3B4A7766-F4F7-48C8-881C-F09BE783CCEE}" type="presParOf" srcId="{436EC57B-9555-4AD9-9C97-2B3CCB5FDE6B}" destId="{E7CCBC2E-5BD0-4E9D-BF1E-9DFCFE3647AC}" srcOrd="0" destOrd="0" presId="urn:microsoft.com/office/officeart/2005/8/layout/hProcess9"/>
    <dgm:cxn modelId="{DBEA00B4-1B59-4794-BE75-53131BA33808}" type="presParOf" srcId="{436EC57B-9555-4AD9-9C97-2B3CCB5FDE6B}" destId="{774B5D88-BD4D-403B-9CB7-B96D444A51E0}" srcOrd="1" destOrd="0" presId="urn:microsoft.com/office/officeart/2005/8/layout/hProcess9"/>
    <dgm:cxn modelId="{DEBC0118-39AF-4A6B-9444-B37E34904D6F}" type="presParOf" srcId="{436EC57B-9555-4AD9-9C97-2B3CCB5FDE6B}" destId="{DEB40538-C731-4175-BA3D-B81E7A299B73}" srcOrd="2" destOrd="0" presId="urn:microsoft.com/office/officeart/2005/8/layout/hProcess9"/>
    <dgm:cxn modelId="{51FD8912-BA4F-4EA0-B537-99DFA1AE4E7E}" type="presParOf" srcId="{436EC57B-9555-4AD9-9C97-2B3CCB5FDE6B}" destId="{3A864E0B-6DE7-4373-8D19-05C84AB49A2A}" srcOrd="3" destOrd="0" presId="urn:microsoft.com/office/officeart/2005/8/layout/hProcess9"/>
    <dgm:cxn modelId="{7F5267F3-3BF7-45F1-A375-50FBB5C524DC}" type="presParOf" srcId="{436EC57B-9555-4AD9-9C97-2B3CCB5FDE6B}" destId="{F258AF3D-6151-400A-B4DB-5D11FAED7E3D}" srcOrd="4" destOrd="0" presId="urn:microsoft.com/office/officeart/2005/8/layout/hProcess9"/>
    <dgm:cxn modelId="{98CF0964-3951-4A1F-BC48-BC7F2675B094}" type="presParOf" srcId="{436EC57B-9555-4AD9-9C97-2B3CCB5FDE6B}" destId="{B18B2BC8-930D-4D0A-89BF-3C781B3D52BA}" srcOrd="5" destOrd="0" presId="urn:microsoft.com/office/officeart/2005/8/layout/hProcess9"/>
    <dgm:cxn modelId="{993E5174-2248-4481-8490-D433A4D9E66B}" type="presParOf" srcId="{436EC57B-9555-4AD9-9C97-2B3CCB5FDE6B}" destId="{BB5B2271-3934-4890-8424-19D55FA9EB3A}" srcOrd="6" destOrd="0" presId="urn:microsoft.com/office/officeart/2005/8/layout/hProcess9"/>
    <dgm:cxn modelId="{0FCD6BC9-F715-4519-A3EC-05B64BA3E1A4}" type="presParOf" srcId="{436EC57B-9555-4AD9-9C97-2B3CCB5FDE6B}" destId="{208B989E-44F5-4C9C-8ADD-50C8C09C98F1}" srcOrd="7" destOrd="0" presId="urn:microsoft.com/office/officeart/2005/8/layout/hProcess9"/>
    <dgm:cxn modelId="{A904DF77-BA67-498A-9258-693A10CD7F4A}" type="presParOf" srcId="{436EC57B-9555-4AD9-9C97-2B3CCB5FDE6B}" destId="{28A7BA99-4B92-442D-B5BD-C65DD137463D}" srcOrd="8" destOrd="0" presId="urn:microsoft.com/office/officeart/2005/8/layout/hProcess9"/>
    <dgm:cxn modelId="{148CEB8F-0C58-4E83-B1AC-6922FB8C63DC}" type="presParOf" srcId="{436EC57B-9555-4AD9-9C97-2B3CCB5FDE6B}" destId="{194FF795-BAA3-4703-869A-6E2570BB3FC3}" srcOrd="9" destOrd="0" presId="urn:microsoft.com/office/officeart/2005/8/layout/hProcess9"/>
    <dgm:cxn modelId="{6404D1AD-FDCF-43D4-8353-524FD86D604D}" type="presParOf" srcId="{436EC57B-9555-4AD9-9C97-2B3CCB5FDE6B}" destId="{28ED5D16-4645-47BF-9CC6-ABDB95B633B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BF6D-F49B-41AF-9941-31DD6976AD06}">
      <dsp:nvSpPr>
        <dsp:cNvPr id="0" name=""/>
        <dsp:cNvSpPr/>
      </dsp:nvSpPr>
      <dsp:spPr>
        <a:xfrm>
          <a:off x="0" y="0"/>
          <a:ext cx="3158353" cy="4464610"/>
        </a:xfrm>
        <a:prstGeom prst="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CH" sz="1800" kern="1200" dirty="0"/>
            <a:t>91 studenti</a:t>
          </a:r>
        </a:p>
        <a:p>
          <a:pPr marL="0" lvl="0" indent="0" algn="ctr" defTabSz="800100">
            <a:lnSpc>
              <a:spcPct val="90000"/>
            </a:lnSpc>
            <a:spcBef>
              <a:spcPct val="0"/>
            </a:spcBef>
            <a:spcAft>
              <a:spcPct val="35000"/>
            </a:spcAft>
            <a:buNone/>
          </a:pPr>
          <a:r>
            <a:rPr lang="it-CH" sz="1800" kern="1200" dirty="0"/>
            <a:t>Struttura: escursione in gruppi di 12-16 persone </a:t>
          </a:r>
        </a:p>
        <a:p>
          <a:pPr marL="0" lvl="0" indent="0" algn="ctr" defTabSz="800100">
            <a:lnSpc>
              <a:spcPct val="90000"/>
            </a:lnSpc>
            <a:spcBef>
              <a:spcPct val="0"/>
            </a:spcBef>
            <a:spcAft>
              <a:spcPct val="35000"/>
            </a:spcAft>
            <a:buNone/>
          </a:pPr>
          <a:r>
            <a:rPr lang="it-CH" sz="1800" kern="1200" dirty="0"/>
            <a:t>Durata = 75-90 giorni</a:t>
          </a:r>
        </a:p>
        <a:p>
          <a:pPr marL="0" lvl="0" indent="0" algn="ctr" defTabSz="800100">
            <a:lnSpc>
              <a:spcPct val="90000"/>
            </a:lnSpc>
            <a:spcBef>
              <a:spcPct val="0"/>
            </a:spcBef>
            <a:spcAft>
              <a:spcPct val="35000"/>
            </a:spcAft>
            <a:buNone/>
          </a:pPr>
          <a:r>
            <a:rPr lang="it-CH" sz="1800" kern="1200" dirty="0">
              <a:solidFill>
                <a:schemeClr val="bg1"/>
              </a:solidFill>
            </a:rPr>
            <a:t>Corso </a:t>
          </a:r>
          <a:r>
            <a:rPr lang="it-CH" sz="1800" kern="1200" dirty="0"/>
            <a:t>di leadership</a:t>
          </a:r>
        </a:p>
        <a:p>
          <a:pPr marL="0" lvl="0" indent="0" algn="ctr" defTabSz="800100">
            <a:lnSpc>
              <a:spcPct val="90000"/>
            </a:lnSpc>
            <a:spcBef>
              <a:spcPct val="0"/>
            </a:spcBef>
            <a:spcAft>
              <a:spcPct val="35000"/>
            </a:spcAft>
            <a:buNone/>
          </a:pPr>
          <a:r>
            <a:rPr lang="it-CH" sz="1800" kern="1200" dirty="0"/>
            <a:t>Molti problemi mal strutturati (ad esempio, allestire un campo funzionante in qualsiasi condizione meteorologica)</a:t>
          </a:r>
        </a:p>
        <a:p>
          <a:pPr marL="0" lvl="0" indent="0" algn="ctr" defTabSz="800100">
            <a:lnSpc>
              <a:spcPct val="90000"/>
            </a:lnSpc>
            <a:spcBef>
              <a:spcPct val="0"/>
            </a:spcBef>
            <a:spcAft>
              <a:spcPct val="35000"/>
            </a:spcAft>
            <a:buNone/>
          </a:pPr>
          <a:r>
            <a:rPr lang="it-CH" sz="1800" kern="1200" dirty="0"/>
            <a:t>Pre-test - post-test</a:t>
          </a:r>
          <a:endParaRPr lang="de-CH" sz="1800" kern="1200" dirty="0"/>
        </a:p>
      </dsp:txBody>
      <dsp:txXfrm>
        <a:off x="0" y="0"/>
        <a:ext cx="3158353" cy="4464610"/>
      </dsp:txXfrm>
    </dsp:sp>
    <dsp:sp modelId="{8FAEABAC-3772-4806-9346-04FCE806B8AE}">
      <dsp:nvSpPr>
        <dsp:cNvPr id="0" name=""/>
        <dsp:cNvSpPr/>
      </dsp:nvSpPr>
      <dsp:spPr>
        <a:xfrm>
          <a:off x="3446226" y="1026"/>
          <a:ext cx="3158353" cy="4464610"/>
        </a:xfrm>
        <a:prstGeom prst="rect">
          <a:avLst/>
        </a:prstGeom>
        <a:solidFill>
          <a:srgbClr val="738D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CH" sz="1800" kern="1200" dirty="0"/>
            <a:t>65 studenti</a:t>
          </a:r>
        </a:p>
        <a:p>
          <a:pPr marL="0" lvl="0" indent="0" algn="ctr" defTabSz="800100">
            <a:lnSpc>
              <a:spcPct val="90000"/>
            </a:lnSpc>
            <a:spcBef>
              <a:spcPct val="0"/>
            </a:spcBef>
            <a:spcAft>
              <a:spcPct val="35000"/>
            </a:spcAft>
            <a:buNone/>
          </a:pPr>
          <a:r>
            <a:rPr lang="it-CH" sz="1800" kern="1200" dirty="0"/>
            <a:t>Struttura: Insegnamento universitario classico in classi seminariali</a:t>
          </a:r>
        </a:p>
        <a:p>
          <a:pPr marL="0" lvl="0" indent="0" algn="ctr" defTabSz="800100">
            <a:lnSpc>
              <a:spcPct val="90000"/>
            </a:lnSpc>
            <a:spcBef>
              <a:spcPct val="0"/>
            </a:spcBef>
            <a:spcAft>
              <a:spcPct val="35000"/>
            </a:spcAft>
            <a:buNone/>
          </a:pPr>
          <a:r>
            <a:rPr lang="it-CH" sz="1800" kern="1200" dirty="0"/>
            <a:t>Solo il </a:t>
          </a:r>
          <a:r>
            <a:rPr lang="it-CH" sz="1800" kern="1200" dirty="0">
              <a:solidFill>
                <a:schemeClr val="bg1"/>
              </a:solidFill>
            </a:rPr>
            <a:t>corso</a:t>
          </a:r>
          <a:r>
            <a:rPr lang="it-CH" sz="1800" kern="1200" dirty="0"/>
            <a:t> di leadership</a:t>
          </a:r>
        </a:p>
        <a:p>
          <a:pPr marL="0" lvl="0" indent="0" algn="ctr" defTabSz="800100">
            <a:lnSpc>
              <a:spcPct val="90000"/>
            </a:lnSpc>
            <a:spcBef>
              <a:spcPct val="0"/>
            </a:spcBef>
            <a:spcAft>
              <a:spcPct val="35000"/>
            </a:spcAft>
            <a:buNone/>
          </a:pPr>
          <a:r>
            <a:rPr lang="it-CH" sz="1800" kern="1200" dirty="0"/>
            <a:t>Solo problemi ben strutturati</a:t>
          </a:r>
        </a:p>
        <a:p>
          <a:pPr marL="0" lvl="0" indent="0" algn="ctr" defTabSz="800100">
            <a:lnSpc>
              <a:spcPct val="90000"/>
            </a:lnSpc>
            <a:spcBef>
              <a:spcPct val="0"/>
            </a:spcBef>
            <a:spcAft>
              <a:spcPct val="35000"/>
            </a:spcAft>
            <a:buNone/>
          </a:pPr>
          <a:endParaRPr lang="it-CH" sz="1800" kern="1200" dirty="0"/>
        </a:p>
        <a:p>
          <a:pPr marL="0" lvl="0" indent="0" algn="ctr" defTabSz="800100">
            <a:lnSpc>
              <a:spcPct val="90000"/>
            </a:lnSpc>
            <a:spcBef>
              <a:spcPct val="0"/>
            </a:spcBef>
            <a:spcAft>
              <a:spcPct val="35000"/>
            </a:spcAft>
            <a:buNone/>
          </a:pPr>
          <a:endParaRPr lang="it-CH" sz="1800" kern="1200" dirty="0"/>
        </a:p>
        <a:p>
          <a:pPr marL="0" lvl="0" indent="0" algn="ctr" defTabSz="800100">
            <a:lnSpc>
              <a:spcPct val="90000"/>
            </a:lnSpc>
            <a:spcBef>
              <a:spcPct val="0"/>
            </a:spcBef>
            <a:spcAft>
              <a:spcPct val="35000"/>
            </a:spcAft>
            <a:buNone/>
          </a:pPr>
          <a:endParaRPr lang="it-CH" sz="1800" kern="1200" dirty="0"/>
        </a:p>
        <a:p>
          <a:pPr marL="0" lvl="0" indent="0" algn="ctr" defTabSz="800100">
            <a:lnSpc>
              <a:spcPct val="90000"/>
            </a:lnSpc>
            <a:spcBef>
              <a:spcPct val="0"/>
            </a:spcBef>
            <a:spcAft>
              <a:spcPct val="35000"/>
            </a:spcAft>
            <a:buNone/>
          </a:pPr>
          <a:endParaRPr lang="it-CH" sz="1800" kern="1200" dirty="0"/>
        </a:p>
        <a:p>
          <a:pPr marL="0" lvl="0" indent="0" algn="ctr" defTabSz="800100">
            <a:lnSpc>
              <a:spcPct val="90000"/>
            </a:lnSpc>
            <a:spcBef>
              <a:spcPct val="0"/>
            </a:spcBef>
            <a:spcAft>
              <a:spcPct val="35000"/>
            </a:spcAft>
            <a:buNone/>
          </a:pPr>
          <a:r>
            <a:rPr lang="it-CH" sz="1800" kern="1200" dirty="0"/>
            <a:t>Pre-test - post-test</a:t>
          </a:r>
          <a:endParaRPr lang="de-CH" sz="1800" kern="1200" dirty="0">
            <a:solidFill>
              <a:prstClr val="white"/>
            </a:solidFill>
            <a:latin typeface="Century Gothic"/>
            <a:ea typeface="+mn-ea"/>
            <a:cs typeface="+mn-cs"/>
          </a:endParaRPr>
        </a:p>
      </dsp:txBody>
      <dsp:txXfrm>
        <a:off x="3446226" y="1026"/>
        <a:ext cx="3158353" cy="4464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CBE82-E23A-42F6-8100-04C750779173}">
      <dsp:nvSpPr>
        <dsp:cNvPr id="0" name=""/>
        <dsp:cNvSpPr/>
      </dsp:nvSpPr>
      <dsp:spPr>
        <a:xfrm>
          <a:off x="846571" y="0"/>
          <a:ext cx="9374553" cy="48215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CBC2E-5BD0-4E9D-BF1E-9DFCFE3647AC}">
      <dsp:nvSpPr>
        <dsp:cNvPr id="0" name=""/>
        <dsp:cNvSpPr/>
      </dsp:nvSpPr>
      <dsp:spPr>
        <a:xfrm>
          <a:off x="0" y="1446468"/>
          <a:ext cx="1763652" cy="1928625"/>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b="1" kern="1200" noProof="0"/>
            <a:t>Sviluppare l’idea imprenditoriale</a:t>
          </a:r>
        </a:p>
        <a:p>
          <a:pPr marL="0" lvl="0" indent="0" algn="ctr" defTabSz="533400">
            <a:lnSpc>
              <a:spcPct val="90000"/>
            </a:lnSpc>
            <a:spcBef>
              <a:spcPct val="0"/>
            </a:spcBef>
            <a:spcAft>
              <a:spcPct val="35000"/>
            </a:spcAft>
            <a:buNone/>
          </a:pPr>
          <a:r>
            <a:rPr lang="it-CH" sz="1200" b="1" kern="1200" noProof="0"/>
            <a:t>Trovare il team </a:t>
          </a:r>
        </a:p>
        <a:p>
          <a:pPr marL="0" lvl="0" indent="0" algn="ctr" defTabSz="533400">
            <a:lnSpc>
              <a:spcPct val="90000"/>
            </a:lnSpc>
            <a:spcBef>
              <a:spcPct val="0"/>
            </a:spcBef>
            <a:spcAft>
              <a:spcPct val="35000"/>
            </a:spcAft>
            <a:buNone/>
          </a:pPr>
          <a:r>
            <a:rPr lang="it-CH" sz="1200" b="1" kern="1200" noProof="0"/>
            <a:t>Sviluppare il logo</a:t>
          </a:r>
        </a:p>
      </dsp:txBody>
      <dsp:txXfrm>
        <a:off x="86094" y="1532562"/>
        <a:ext cx="1591464" cy="1756437"/>
      </dsp:txXfrm>
    </dsp:sp>
    <dsp:sp modelId="{DEB40538-C731-4175-BA3D-B81E7A299B73}">
      <dsp:nvSpPr>
        <dsp:cNvPr id="0" name=""/>
        <dsp:cNvSpPr/>
      </dsp:nvSpPr>
      <dsp:spPr>
        <a:xfrm>
          <a:off x="1854864" y="1446468"/>
          <a:ext cx="1763652" cy="1928625"/>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noProof="0">
              <a:solidFill>
                <a:schemeClr val="bg1"/>
              </a:solidFill>
            </a:rPr>
            <a:t>Sviluppare il MVP</a:t>
          </a:r>
        </a:p>
        <a:p>
          <a:pPr marL="0" lvl="0" indent="0" algn="ctr" defTabSz="533400">
            <a:lnSpc>
              <a:spcPct val="90000"/>
            </a:lnSpc>
            <a:spcBef>
              <a:spcPct val="0"/>
            </a:spcBef>
            <a:spcAft>
              <a:spcPct val="35000"/>
            </a:spcAft>
            <a:buNone/>
          </a:pPr>
          <a:r>
            <a:rPr lang="it-IT" sz="1200" b="1" kern="1200" noProof="0">
              <a:solidFill>
                <a:srgbClr val="B11B96"/>
              </a:solidFill>
            </a:rPr>
            <a:t>Testare il MVP</a:t>
          </a:r>
        </a:p>
      </dsp:txBody>
      <dsp:txXfrm>
        <a:off x="1940958" y="1532562"/>
        <a:ext cx="1591464" cy="1756437"/>
      </dsp:txXfrm>
    </dsp:sp>
    <dsp:sp modelId="{F258AF3D-6151-400A-B4DB-5D11FAED7E3D}">
      <dsp:nvSpPr>
        <dsp:cNvPr id="0" name=""/>
        <dsp:cNvSpPr/>
      </dsp:nvSpPr>
      <dsp:spPr>
        <a:xfrm>
          <a:off x="3706699" y="1446468"/>
          <a:ext cx="1763652" cy="1928625"/>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b="1" kern="1200" noProof="0" dirty="0"/>
            <a:t>Sviluppare il modello aziendale</a:t>
          </a:r>
        </a:p>
        <a:p>
          <a:pPr marL="0" lvl="0" indent="0" algn="ctr" defTabSz="533400">
            <a:lnSpc>
              <a:spcPct val="90000"/>
            </a:lnSpc>
            <a:spcBef>
              <a:spcPct val="0"/>
            </a:spcBef>
            <a:spcAft>
              <a:spcPct val="35000"/>
            </a:spcAft>
            <a:buNone/>
          </a:pPr>
          <a:r>
            <a:rPr lang="it-CH" sz="1200" b="1" kern="1200" noProof="0" dirty="0"/>
            <a:t>Elaborare un Mini-</a:t>
          </a:r>
          <a:r>
            <a:rPr lang="it-CH" sz="1200" b="1" kern="1200" noProof="0" dirty="0" err="1"/>
            <a:t>Businessplan</a:t>
          </a:r>
          <a:endParaRPr lang="it-CH" sz="1200" b="1" kern="1200" noProof="0" dirty="0"/>
        </a:p>
        <a:p>
          <a:pPr marL="0" lvl="0" indent="0" algn="ctr" defTabSz="533400">
            <a:lnSpc>
              <a:spcPct val="90000"/>
            </a:lnSpc>
            <a:spcBef>
              <a:spcPct val="0"/>
            </a:spcBef>
            <a:spcAft>
              <a:spcPct val="35000"/>
            </a:spcAft>
            <a:buNone/>
          </a:pPr>
          <a:r>
            <a:rPr lang="it-CH" sz="1200" b="1" kern="1200" noProof="0" dirty="0">
              <a:solidFill>
                <a:srgbClr val="B11B96"/>
              </a:solidFill>
            </a:rPr>
            <a:t>Chiedere con successo delle risorse</a:t>
          </a:r>
        </a:p>
      </dsp:txBody>
      <dsp:txXfrm>
        <a:off x="3792793" y="1532562"/>
        <a:ext cx="1591464" cy="1756437"/>
      </dsp:txXfrm>
    </dsp:sp>
    <dsp:sp modelId="{BB5B2271-3934-4890-8424-19D55FA9EB3A}">
      <dsp:nvSpPr>
        <dsp:cNvPr id="0" name=""/>
        <dsp:cNvSpPr/>
      </dsp:nvSpPr>
      <dsp:spPr>
        <a:xfrm>
          <a:off x="5558534" y="1446468"/>
          <a:ext cx="1763652" cy="1928625"/>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b="1" kern="1200" noProof="0">
              <a:solidFill>
                <a:schemeClr val="bg1"/>
              </a:solidFill>
            </a:rPr>
            <a:t>Presentare brevemente le idee imprenditoriali* </a:t>
          </a:r>
        </a:p>
        <a:p>
          <a:pPr marL="0" lvl="0" indent="0" algn="ctr" defTabSz="533400">
            <a:lnSpc>
              <a:spcPct val="90000"/>
            </a:lnSpc>
            <a:spcBef>
              <a:spcPct val="0"/>
            </a:spcBef>
            <a:spcAft>
              <a:spcPct val="35000"/>
            </a:spcAft>
            <a:buNone/>
          </a:pPr>
          <a:r>
            <a:rPr lang="it-CH" sz="1200" b="1" kern="1200" noProof="0">
              <a:solidFill>
                <a:srgbClr val="B11B96"/>
              </a:solidFill>
            </a:rPr>
            <a:t>Ottenere un feedback dal mercato</a:t>
          </a:r>
          <a:endParaRPr lang="it-CH" sz="1200" kern="1200" noProof="0">
            <a:solidFill>
              <a:srgbClr val="B11B96"/>
            </a:solidFill>
          </a:endParaRPr>
        </a:p>
        <a:p>
          <a:pPr marL="0" lvl="0" indent="0" algn="ctr" defTabSz="533400">
            <a:lnSpc>
              <a:spcPct val="90000"/>
            </a:lnSpc>
            <a:spcBef>
              <a:spcPct val="0"/>
            </a:spcBef>
            <a:spcAft>
              <a:spcPct val="35000"/>
            </a:spcAft>
            <a:buNone/>
          </a:pPr>
          <a:r>
            <a:rPr lang="it-CH" sz="1200" b="1" kern="1200" noProof="0"/>
            <a:t>Elaborare il Marketing-Mix</a:t>
          </a:r>
        </a:p>
      </dsp:txBody>
      <dsp:txXfrm>
        <a:off x="5644628" y="1532562"/>
        <a:ext cx="1591464" cy="1756437"/>
      </dsp:txXfrm>
    </dsp:sp>
    <dsp:sp modelId="{28A7BA99-4B92-442D-B5BD-C65DD137463D}">
      <dsp:nvSpPr>
        <dsp:cNvPr id="0" name=""/>
        <dsp:cNvSpPr/>
      </dsp:nvSpPr>
      <dsp:spPr>
        <a:xfrm>
          <a:off x="7432380" y="1488879"/>
          <a:ext cx="1763652" cy="1928625"/>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b="1" kern="1200" noProof="0"/>
            <a:t>Calcolare il margine di contribuzione e il Break-Even-Point</a:t>
          </a:r>
        </a:p>
      </dsp:txBody>
      <dsp:txXfrm>
        <a:off x="7518474" y="1574973"/>
        <a:ext cx="1591464" cy="1756437"/>
      </dsp:txXfrm>
    </dsp:sp>
    <dsp:sp modelId="{28ED5D16-4645-47BF-9CC6-ABDB95B633B5}">
      <dsp:nvSpPr>
        <dsp:cNvPr id="0" name=""/>
        <dsp:cNvSpPr/>
      </dsp:nvSpPr>
      <dsp:spPr>
        <a:xfrm>
          <a:off x="9262205" y="1446468"/>
          <a:ext cx="1763652" cy="1928625"/>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b="1" kern="1200">
              <a:solidFill>
                <a:srgbClr val="B11B96"/>
              </a:solidFill>
            </a:rPr>
            <a:t>Presentare l'idea imprenditoriale e ottenere un feedback</a:t>
          </a:r>
          <a:endParaRPr lang="de-CH" sz="1200" b="1" kern="1200">
            <a:solidFill>
              <a:srgbClr val="B11B96"/>
            </a:solidFill>
          </a:endParaRPr>
        </a:p>
      </dsp:txBody>
      <dsp:txXfrm>
        <a:off x="9348299" y="1532562"/>
        <a:ext cx="1591464" cy="17564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08.11.2021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Ev. bei Modul 3 noch</a:t>
            </a:r>
            <a:r>
              <a:rPr lang="de-CH" baseline="0" dirty="0"/>
              <a:t> Konkurrenzanalyse einfügen</a:t>
            </a:r>
            <a:endParaRPr lang="de-CH" dirty="0"/>
          </a:p>
        </p:txBody>
      </p:sp>
      <p:sp>
        <p:nvSpPr>
          <p:cNvPr id="4" name="Foliennummernplatzhalter 3"/>
          <p:cNvSpPr>
            <a:spLocks noGrp="1"/>
          </p:cNvSpPr>
          <p:nvPr>
            <p:ph type="sldNum" sz="quarter" idx="5"/>
          </p:nvPr>
        </p:nvSpPr>
        <p:spPr/>
        <p:txBody>
          <a:bodyPr/>
          <a:lstStyle/>
          <a:p>
            <a:fld id="{92DA5471-CC57-402A-9527-36A1D012F698}" type="slidenum">
              <a:rPr lang="de-DE" smtClean="0"/>
              <a:pPr/>
              <a:t>9</a:t>
            </a:fld>
            <a:endParaRPr lang="de-DE" dirty="0"/>
          </a:p>
        </p:txBody>
      </p:sp>
    </p:spTree>
    <p:extLst>
      <p:ext uri="{BB962C8B-B14F-4D97-AF65-F5344CB8AC3E}">
        <p14:creationId xmlns:p14="http://schemas.microsoft.com/office/powerpoint/2010/main" val="20410609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08.11.2021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dirty="0"/>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dirty="0"/>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dirty="0"/>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8" name="Таблица 7"/>
          <p:cNvSpPr>
            <a:spLocks noGrp="1"/>
          </p:cNvSpPr>
          <p:nvPr>
            <p:ph type="tbl" sz="quarter" idx="13"/>
          </p:nvPr>
        </p:nvSpPr>
        <p:spPr>
          <a:xfrm>
            <a:off x="904875" y="447597"/>
            <a:ext cx="10382250" cy="5573713"/>
          </a:xfrm>
        </p:spPr>
        <p:txBody>
          <a:bodyPr/>
          <a:lstStyle/>
          <a:p>
            <a:endParaRPr lang="ru-RU" dirty="0"/>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14" name="Диаграмма 2"/>
          <p:cNvSpPr>
            <a:spLocks noGrp="1"/>
          </p:cNvSpPr>
          <p:nvPr>
            <p:ph type="chart" sz="quarter" idx="13"/>
          </p:nvPr>
        </p:nvSpPr>
        <p:spPr>
          <a:xfrm>
            <a:off x="865867" y="1314449"/>
            <a:ext cx="4449763" cy="4138613"/>
          </a:xfrm>
        </p:spPr>
        <p:txBody>
          <a:bodyPr/>
          <a:lstStyle/>
          <a:p>
            <a:endParaRPr lang="ru-RU" dirty="0"/>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8" name="Таблица 7"/>
          <p:cNvSpPr>
            <a:spLocks noGrp="1"/>
          </p:cNvSpPr>
          <p:nvPr>
            <p:ph type="tbl" sz="quarter" idx="13"/>
          </p:nvPr>
        </p:nvSpPr>
        <p:spPr>
          <a:xfrm>
            <a:off x="904875" y="447597"/>
            <a:ext cx="10382250" cy="5573713"/>
          </a:xfrm>
        </p:spPr>
        <p:txBody>
          <a:bodyPr/>
          <a:lstStyle/>
          <a:p>
            <a:endParaRPr lang="ru-RU" dirty="0"/>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14" name="Диаграмма 2"/>
          <p:cNvSpPr>
            <a:spLocks noGrp="1"/>
          </p:cNvSpPr>
          <p:nvPr>
            <p:ph type="chart" sz="quarter" idx="13"/>
          </p:nvPr>
        </p:nvSpPr>
        <p:spPr>
          <a:xfrm>
            <a:off x="865867" y="1314449"/>
            <a:ext cx="4449763" cy="4138613"/>
          </a:xfrm>
        </p:spPr>
        <p:txBody>
          <a:bodyPr/>
          <a:lstStyle/>
          <a:p>
            <a:endParaRPr lang="ru-RU" dirty="0"/>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8" name="Таблица 7"/>
          <p:cNvSpPr>
            <a:spLocks noGrp="1"/>
          </p:cNvSpPr>
          <p:nvPr>
            <p:ph type="tbl" sz="quarter" idx="13"/>
          </p:nvPr>
        </p:nvSpPr>
        <p:spPr>
          <a:xfrm>
            <a:off x="904875" y="447597"/>
            <a:ext cx="10382250" cy="5573713"/>
          </a:xfrm>
        </p:spPr>
        <p:txBody>
          <a:bodyPr/>
          <a:lstStyle/>
          <a:p>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dirty="0"/>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dirty="0"/>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08.11.2021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dirty="0"/>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dirty="0"/>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08.11.2021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08.11.2021</a:t>
            </a:fld>
            <a:endParaRPr lang="ru-RU" dirty="0"/>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dirty="0"/>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08.11.2021</a:t>
            </a:fld>
            <a:endParaRPr lang="ru-RU" dirty="0"/>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08.11.2021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08.11.2021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dirty="0"/>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08.11.2021</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2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5F39CD-B720-456F-AEAD-33D969C2D362}"/>
              </a:ext>
            </a:extLst>
          </p:cNvPr>
          <p:cNvSpPr>
            <a:spLocks noGrp="1"/>
          </p:cNvSpPr>
          <p:nvPr>
            <p:ph type="title"/>
          </p:nvPr>
        </p:nvSpPr>
        <p:spPr>
          <a:xfrm>
            <a:off x="405353" y="2713594"/>
            <a:ext cx="6004873" cy="1500187"/>
          </a:xfrm>
        </p:spPr>
        <p:txBody>
          <a:bodyPr>
            <a:noAutofit/>
          </a:bodyPr>
          <a:lstStyle/>
          <a:p>
            <a:r>
              <a:rPr lang="it-CH" sz="3600">
                <a:solidFill>
                  <a:srgbClr val="96CB00"/>
                </a:solidFill>
              </a:rPr>
              <a:t>Parte 4: Apprendimento attraverso l’esperienza personale</a:t>
            </a:r>
          </a:p>
        </p:txBody>
      </p:sp>
      <p:sp>
        <p:nvSpPr>
          <p:cNvPr id="8" name="Textplatzhalter 7">
            <a:extLst>
              <a:ext uri="{FF2B5EF4-FFF2-40B4-BE49-F238E27FC236}">
                <a16:creationId xmlns:a16="http://schemas.microsoft.com/office/drawing/2014/main" id="{2A3D2EF8-0A72-4378-ABAB-D2C7C77D1F4D}"/>
              </a:ext>
            </a:extLst>
          </p:cNvPr>
          <p:cNvSpPr>
            <a:spLocks noGrp="1"/>
          </p:cNvSpPr>
          <p:nvPr>
            <p:ph type="body" idx="1"/>
          </p:nvPr>
        </p:nvSpPr>
        <p:spPr>
          <a:xfrm>
            <a:off x="854110" y="4718399"/>
            <a:ext cx="4594123" cy="1500187"/>
          </a:xfrm>
        </p:spPr>
        <p:txBody>
          <a:bodyPr>
            <a:noAutofit/>
          </a:bodyPr>
          <a:lstStyle/>
          <a:p>
            <a:r>
              <a:rPr lang="it-CH" dirty="0">
                <a:solidFill>
                  <a:srgbClr val="686868"/>
                </a:solidFill>
              </a:rPr>
              <a:t>Informazioni psicologiche e pedagogiche complementari</a:t>
            </a:r>
          </a:p>
        </p:txBody>
      </p:sp>
    </p:spTree>
    <p:extLst>
      <p:ext uri="{BB962C8B-B14F-4D97-AF65-F5344CB8AC3E}">
        <p14:creationId xmlns:p14="http://schemas.microsoft.com/office/powerpoint/2010/main" val="217142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idx="1"/>
          </p:nvPr>
        </p:nvSpPr>
        <p:spPr>
          <a:xfrm>
            <a:off x="792328" y="882455"/>
            <a:ext cx="10331301" cy="4890607"/>
          </a:xfrm>
        </p:spPr>
        <p:txBody>
          <a:bodyPr>
            <a:noAutofit/>
          </a:bodyPr>
          <a:lstStyle/>
          <a:p>
            <a:pPr marL="342900" indent="-342900" algn="l">
              <a:lnSpc>
                <a:spcPct val="120000"/>
              </a:lnSpc>
              <a:buClr>
                <a:srgbClr val="96CB00"/>
              </a:buClr>
              <a:buFont typeface="Century Gothic" panose="020B0502020202020204" pitchFamily="34" charset="0"/>
              <a:buChar char="●"/>
            </a:pPr>
            <a:r>
              <a:rPr lang="it-CH" sz="2000" dirty="0">
                <a:solidFill>
                  <a:srgbClr val="686868"/>
                </a:solidFill>
              </a:rPr>
              <a:t>Si può leggere, sentire e vedere molto in merito al tema della fondazione. Ma queste conoscenze diventano veramente rilevanti solo attraverso l'applicazione pratica.</a:t>
            </a:r>
          </a:p>
          <a:p>
            <a:pPr marL="342900" indent="-342900" algn="l">
              <a:lnSpc>
                <a:spcPct val="120000"/>
              </a:lnSpc>
              <a:buClr>
                <a:srgbClr val="96CB00"/>
              </a:buClr>
              <a:buFont typeface="Century Gothic" panose="020B0502020202020204" pitchFamily="34" charset="0"/>
              <a:buChar char="●"/>
            </a:pPr>
            <a:r>
              <a:rPr lang="it-CH" sz="2000" dirty="0">
                <a:solidFill>
                  <a:srgbClr val="686868"/>
                </a:solidFill>
              </a:rPr>
              <a:t>È per questo che nel nostro corso procediamo in modo inverso: mettiamo al primo posto l'applicazione pratica. Ogni gruppo compie i primi passi di una fondazione. Questo fare attivo, provare ed esplorare mette al centro le esperienze personali delle persone in formazione.  </a:t>
            </a:r>
          </a:p>
          <a:p>
            <a:pPr marL="342900" indent="-342900" algn="l">
              <a:lnSpc>
                <a:spcPct val="120000"/>
              </a:lnSpc>
              <a:buClr>
                <a:srgbClr val="96CB00"/>
              </a:buClr>
              <a:buFont typeface="Century Gothic" panose="020B0502020202020204" pitchFamily="34" charset="0"/>
              <a:buChar char="●"/>
            </a:pPr>
            <a:r>
              <a:rPr lang="it-CH" sz="2000" dirty="0">
                <a:solidFill>
                  <a:srgbClr val="686868"/>
                </a:solidFill>
              </a:rPr>
              <a:t>Attraverso questo processo, le procedure diventano concrete, le difficoltà possono essere sperimentate e le assurdità diventano evidenti (costruendo la conoscenza procedurale/conoscenza pratica).</a:t>
            </a:r>
          </a:p>
          <a:p>
            <a:pPr marL="342900" indent="-342900" algn="l">
              <a:lnSpc>
                <a:spcPct val="120000"/>
              </a:lnSpc>
              <a:buClr>
                <a:srgbClr val="96CB00"/>
              </a:buClr>
              <a:buFont typeface="Century Gothic" panose="020B0502020202020204" pitchFamily="34" charset="0"/>
              <a:buChar char="●"/>
            </a:pPr>
            <a:r>
              <a:rPr lang="it-CH" sz="2000" dirty="0">
                <a:solidFill>
                  <a:srgbClr val="686868"/>
                </a:solidFill>
              </a:rPr>
              <a:t>L'insegnante diventa un coordinatore e un mediatore di esperienze significative orientate ai bisogni individuali delle persone in formazione.</a:t>
            </a:r>
            <a:endParaRPr lang="de-CH" sz="2000" dirty="0">
              <a:solidFill>
                <a:srgbClr val="686868"/>
              </a:solidFill>
            </a:endParaRPr>
          </a:p>
        </p:txBody>
      </p:sp>
      <p:sp>
        <p:nvSpPr>
          <p:cNvPr id="6" name="Номер слайда 5">
            <a:extLst>
              <a:ext uri="{FF2B5EF4-FFF2-40B4-BE49-F238E27FC236}">
                <a16:creationId xmlns:a16="http://schemas.microsoft.com/office/drawing/2014/main" id="{9F7F11DF-F68C-4683-9D9F-413720A19BB0}"/>
              </a:ext>
            </a:extLst>
          </p:cNvPr>
          <p:cNvSpPr>
            <a:spLocks noGrp="1"/>
          </p:cNvSpPr>
          <p:nvPr>
            <p:ph type="sldNum" sz="quarter" idx="12"/>
          </p:nvPr>
        </p:nvSpPr>
        <p:spPr/>
        <p:txBody>
          <a:bodyPr/>
          <a:lstStyle/>
          <a:p>
            <a:fld id="{B7E6CA31-DA56-47CF-9891-B6D0296B6AEC}" type="slidenum">
              <a:rPr lang="ru-RU" smtClean="0"/>
              <a:t>2</a:t>
            </a:fld>
            <a:endParaRPr lang="ru-RU" dirty="0"/>
          </a:p>
        </p:txBody>
      </p:sp>
      <p:sp>
        <p:nvSpPr>
          <p:cNvPr id="2" name="Titel 1"/>
          <p:cNvSpPr>
            <a:spLocks noGrp="1"/>
          </p:cNvSpPr>
          <p:nvPr>
            <p:ph type="title" idx="4294967295"/>
          </p:nvPr>
        </p:nvSpPr>
        <p:spPr>
          <a:xfrm>
            <a:off x="943157" y="-20001"/>
            <a:ext cx="6570006" cy="902456"/>
          </a:xfrm>
        </p:spPr>
        <p:txBody>
          <a:bodyPr/>
          <a:lstStyle/>
          <a:p>
            <a:pPr algn="l"/>
            <a:r>
              <a:rPr lang="it-CH" sz="2400">
                <a:solidFill>
                  <a:srgbClr val="96CB00"/>
                </a:solidFill>
              </a:rPr>
              <a:t>Sperimentare il processo di fondazione</a:t>
            </a:r>
            <a:endParaRPr lang="de-CH" sz="2400" dirty="0">
              <a:solidFill>
                <a:srgbClr val="96CB00"/>
              </a:solidFill>
            </a:endParaRPr>
          </a:p>
        </p:txBody>
      </p:sp>
    </p:spTree>
    <p:extLst>
      <p:ext uri="{BB962C8B-B14F-4D97-AF65-F5344CB8AC3E}">
        <p14:creationId xmlns:p14="http://schemas.microsoft.com/office/powerpoint/2010/main" val="258783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Zwei Lehrlinge bei der Arbeit; Rechte: dp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3336" b="13336"/>
          <a:stretch>
            <a:fillRect/>
          </a:stretch>
        </p:blipFill>
        <p:spPr>
          <a:xfrm>
            <a:off x="2374106" y="1174853"/>
            <a:ext cx="7443788" cy="42989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Номер слайда 5">
            <a:extLst>
              <a:ext uri="{FF2B5EF4-FFF2-40B4-BE49-F238E27FC236}">
                <a16:creationId xmlns:a16="http://schemas.microsoft.com/office/drawing/2014/main" id="{9E5DBBC1-6F2A-46BB-BCC9-AD1D51A0592D}"/>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dirty="0"/>
          </a:p>
        </p:txBody>
      </p:sp>
    </p:spTree>
    <p:extLst>
      <p:ext uri="{BB962C8B-B14F-4D97-AF65-F5344CB8AC3E}">
        <p14:creationId xmlns:p14="http://schemas.microsoft.com/office/powerpoint/2010/main" val="300235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0414" y="162978"/>
            <a:ext cx="8059994" cy="509144"/>
          </a:xfrm>
        </p:spPr>
        <p:txBody>
          <a:bodyPr/>
          <a:lstStyle/>
          <a:p>
            <a:pPr algn="l"/>
            <a:r>
              <a:rPr lang="it-IT" sz="2400" dirty="0">
                <a:solidFill>
                  <a:srgbClr val="96CB00"/>
                </a:solidFill>
              </a:rPr>
              <a:t>Ancorato nella vicina realtà </a:t>
            </a:r>
          </a:p>
        </p:txBody>
      </p:sp>
      <p:sp>
        <p:nvSpPr>
          <p:cNvPr id="3" name="Inhaltsplatzhalter 2"/>
          <p:cNvSpPr>
            <a:spLocks noGrp="1"/>
          </p:cNvSpPr>
          <p:nvPr>
            <p:ph type="body" idx="1"/>
          </p:nvPr>
        </p:nvSpPr>
        <p:spPr>
          <a:xfrm>
            <a:off x="2400413" y="1286764"/>
            <a:ext cx="7629707" cy="4482439"/>
          </a:xfrm>
        </p:spPr>
        <p:txBody>
          <a:bodyPr>
            <a:noAutofit/>
          </a:bodyPr>
          <a:lstStyle/>
          <a:p>
            <a:pPr marL="358775" indent="-358775" algn="l">
              <a:lnSpc>
                <a:spcPct val="120000"/>
              </a:lnSpc>
              <a:buClr>
                <a:srgbClr val="96CB00"/>
              </a:buClr>
              <a:buFont typeface="Century Gothic" panose="020B0502020202020204" pitchFamily="34" charset="0"/>
              <a:buChar char="●"/>
            </a:pPr>
            <a:r>
              <a:rPr lang="it-CH" sz="1800" dirty="0">
                <a:solidFill>
                  <a:srgbClr val="686868"/>
                </a:solidFill>
              </a:rPr>
              <a:t>La teoria dell'apprendimento basato sull'esperienza secondo </a:t>
            </a:r>
            <a:r>
              <a:rPr lang="it-CH" sz="1800" dirty="0" err="1">
                <a:solidFill>
                  <a:srgbClr val="686868"/>
                </a:solidFill>
              </a:rPr>
              <a:t>Kolb</a:t>
            </a:r>
            <a:r>
              <a:rPr lang="it-CH" sz="1800" dirty="0">
                <a:solidFill>
                  <a:srgbClr val="686868"/>
                </a:solidFill>
              </a:rPr>
              <a:t> (es. </a:t>
            </a:r>
            <a:r>
              <a:rPr lang="it-CH" sz="1800" dirty="0" err="1">
                <a:solidFill>
                  <a:srgbClr val="686868"/>
                </a:solidFill>
              </a:rPr>
              <a:t>Kolb</a:t>
            </a:r>
            <a:r>
              <a:rPr lang="it-CH" sz="1800" dirty="0">
                <a:solidFill>
                  <a:srgbClr val="686868"/>
                </a:solidFill>
              </a:rPr>
              <a:t> &amp; </a:t>
            </a:r>
            <a:r>
              <a:rPr lang="it-CH" sz="1800" dirty="0" err="1">
                <a:solidFill>
                  <a:srgbClr val="686868"/>
                </a:solidFill>
              </a:rPr>
              <a:t>Kolb</a:t>
            </a:r>
            <a:r>
              <a:rPr lang="it-CH" sz="1800" dirty="0">
                <a:solidFill>
                  <a:srgbClr val="686868"/>
                </a:solidFill>
              </a:rPr>
              <a:t>, 2008) comprende l'apprendimento come un processo continuo e olistico basato sull'esperienza. Non riguarda solo il pensiero, ma anche il sentire, l'agire, l'auto-percezione, ecc. </a:t>
            </a:r>
          </a:p>
          <a:p>
            <a:pPr marL="358775" indent="-358775" algn="l">
              <a:lnSpc>
                <a:spcPct val="120000"/>
              </a:lnSpc>
              <a:buClr>
                <a:srgbClr val="96CB00"/>
              </a:buClr>
              <a:buFont typeface="Century Gothic" panose="020B0502020202020204" pitchFamily="34" charset="0"/>
              <a:buChar char="●"/>
            </a:pPr>
            <a:r>
              <a:rPr lang="it-CH" sz="1800" dirty="0">
                <a:solidFill>
                  <a:srgbClr val="686868"/>
                </a:solidFill>
              </a:rPr>
              <a:t>La conoscenza esperienziale acquisita attraverso il coinvolgimento in situazioni di vita reale è particolarmente preziosa. Chi si prende cura dei malati, partecipa a scavi archeologici, costruisce uno strumento musicale per analizzarne le vibrazioni, ecc., impara in modo diverso rispetto a quando acquisisce semplicemente una conoscenza esplicita da applicare. Vivono pienamente e profondamente le situazioni.</a:t>
            </a:r>
            <a:endParaRPr lang="de-CH" sz="1800" dirty="0"/>
          </a:p>
          <a:p>
            <a:pPr marL="285750" indent="-285750" algn="l">
              <a:lnSpc>
                <a:spcPct val="120000"/>
              </a:lnSpc>
              <a:buFont typeface="Arial" panose="020B0604020202020204" pitchFamily="34" charset="0"/>
              <a:buChar char="•"/>
            </a:pPr>
            <a:endParaRPr lang="de-CH" sz="1800" dirty="0"/>
          </a:p>
        </p:txBody>
      </p:sp>
      <p:sp>
        <p:nvSpPr>
          <p:cNvPr id="6" name="Rechteck 5">
            <a:extLst>
              <a:ext uri="{FF2B5EF4-FFF2-40B4-BE49-F238E27FC236}">
                <a16:creationId xmlns:a16="http://schemas.microsoft.com/office/drawing/2014/main" id="{B8B760BE-FCDA-4C0D-A0C7-7203AFA377C8}"/>
              </a:ext>
            </a:extLst>
          </p:cNvPr>
          <p:cNvSpPr/>
          <p:nvPr/>
        </p:nvSpPr>
        <p:spPr>
          <a:xfrm>
            <a:off x="3826051" y="6141024"/>
            <a:ext cx="7130388" cy="553998"/>
          </a:xfrm>
          <a:prstGeom prst="rect">
            <a:avLst/>
          </a:prstGeom>
        </p:spPr>
        <p:txBody>
          <a:bodyPr wrap="square">
            <a:spAutoFit/>
          </a:bodyPr>
          <a:lstStyle/>
          <a:p>
            <a:pPr>
              <a:defRPr/>
            </a:pPr>
            <a:r>
              <a:rPr lang="de-CH" sz="1000" b="1" dirty="0">
                <a:solidFill>
                  <a:srgbClr val="686868"/>
                </a:solidFill>
                <a:ea typeface="ＭＳ Ｐゴシック" panose="020B0600070205080204" pitchFamily="34" charset="-128"/>
              </a:rPr>
              <a:t>Fonte : </a:t>
            </a:r>
            <a:r>
              <a:rPr lang="de-CH" sz="1000" dirty="0">
                <a:solidFill>
                  <a:srgbClr val="898F97"/>
                </a:solidFill>
                <a:ea typeface="Calibri" panose="020F0502020204030204" pitchFamily="34" charset="0"/>
              </a:rPr>
              <a:t>Kolb, A. Y., &amp; Kolb, D. A. (2008). </a:t>
            </a:r>
            <a:r>
              <a:rPr lang="en-US" sz="1000" dirty="0">
                <a:solidFill>
                  <a:srgbClr val="898F97"/>
                </a:solidFill>
                <a:ea typeface="Calibri" panose="020F0502020204030204" pitchFamily="34" charset="0"/>
              </a:rPr>
              <a:t>Experiential Learning Theory: A Dynamic, Holistic Approach to Management Learning, Education and Development. In S. J. Armstrong &amp; C. V. </a:t>
            </a:r>
            <a:r>
              <a:rPr lang="en-US" sz="1000" dirty="0" err="1">
                <a:solidFill>
                  <a:srgbClr val="898F97"/>
                </a:solidFill>
                <a:ea typeface="Calibri" panose="020F0502020204030204" pitchFamily="34" charset="0"/>
              </a:rPr>
              <a:t>Fukami</a:t>
            </a:r>
            <a:r>
              <a:rPr lang="en-US" sz="1000">
                <a:solidFill>
                  <a:srgbClr val="898F97"/>
                </a:solidFill>
                <a:ea typeface="Calibri" panose="020F0502020204030204" pitchFamily="34" charset="0"/>
              </a:rPr>
              <a:t> (eds.), </a:t>
            </a:r>
            <a:r>
              <a:rPr lang="en-US" sz="1000" i="1">
                <a:solidFill>
                  <a:srgbClr val="898F97"/>
                </a:solidFill>
                <a:ea typeface="Calibri" panose="020F0502020204030204" pitchFamily="34" charset="0"/>
              </a:rPr>
              <a:t>The SAGE Handbook of Management Learning, Education and Development</a:t>
            </a:r>
            <a:r>
              <a:rPr lang="en-US" sz="1000">
                <a:solidFill>
                  <a:srgbClr val="898F97"/>
                </a:solidFill>
                <a:ea typeface="Calibri" panose="020F0502020204030204" pitchFamily="34" charset="0"/>
              </a:rPr>
              <a:t> (pp. 42</a:t>
            </a:r>
            <a:r>
              <a:rPr lang="de-CH" sz="1000">
                <a:solidFill>
                  <a:srgbClr val="898F97"/>
                </a:solidFill>
              </a:rPr>
              <a:t>–</a:t>
            </a:r>
            <a:r>
              <a:rPr lang="en-US" sz="1000">
                <a:solidFill>
                  <a:srgbClr val="898F97"/>
                </a:solidFill>
                <a:ea typeface="Calibri" panose="020F0502020204030204" pitchFamily="34" charset="0"/>
              </a:rPr>
              <a:t>68). Los Angeles: SAGE.</a:t>
            </a:r>
            <a:endParaRPr lang="de-CH" sz="1000">
              <a:solidFill>
                <a:srgbClr val="898F97"/>
              </a:solidFill>
              <a:ea typeface="ＭＳ Ｐゴシック" panose="020B0600070205080204" pitchFamily="34" charset="-128"/>
            </a:endParaRPr>
          </a:p>
        </p:txBody>
      </p:sp>
      <p:sp>
        <p:nvSpPr>
          <p:cNvPr id="7" name="Номер слайда 5">
            <a:extLst>
              <a:ext uri="{FF2B5EF4-FFF2-40B4-BE49-F238E27FC236}">
                <a16:creationId xmlns:a16="http://schemas.microsoft.com/office/drawing/2014/main" id="{C8AD2EAB-6F04-4E15-948E-62907C4B4BBE}"/>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a:p>
        </p:txBody>
      </p:sp>
    </p:spTree>
    <p:extLst>
      <p:ext uri="{BB962C8B-B14F-4D97-AF65-F5344CB8AC3E}">
        <p14:creationId xmlns:p14="http://schemas.microsoft.com/office/powerpoint/2010/main" val="24961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txBox="1">
            <a:spLocks noChangeArrowheads="1"/>
          </p:cNvSpPr>
          <p:nvPr/>
        </p:nvSpPr>
        <p:spPr bwMode="auto">
          <a:xfrm>
            <a:off x="937597" y="107480"/>
            <a:ext cx="9406555" cy="657225"/>
          </a:xfrm>
          <a:prstGeom prst="rect">
            <a:avLst/>
          </a:prstGeom>
          <a:noFill/>
          <a:ln w="9525">
            <a:noFill/>
            <a:miter lim="800000"/>
            <a:headEnd/>
            <a:tailEnd/>
          </a:ln>
        </p:spPr>
        <p:txBody>
          <a:bodyPr anchor="ctr"/>
          <a:lstStyle/>
          <a:p>
            <a:pPr>
              <a:defRPr/>
            </a:pPr>
            <a:r>
              <a:rPr lang="it-CH" altLang="fr-FR" sz="2400" b="1">
                <a:solidFill>
                  <a:srgbClr val="96CB00"/>
                </a:solidFill>
                <a:latin typeface="+mj-lt"/>
                <a:ea typeface="ＭＳ Ｐゴシック" charset="0"/>
                <a:cs typeface="Arial"/>
              </a:rPr>
              <a:t>Apprendimento esperienziale come processo ciclico </a:t>
            </a:r>
          </a:p>
        </p:txBody>
      </p:sp>
      <p:sp>
        <p:nvSpPr>
          <p:cNvPr id="7" name="Textfeld 6"/>
          <p:cNvSpPr txBox="1"/>
          <p:nvPr/>
        </p:nvSpPr>
        <p:spPr>
          <a:xfrm>
            <a:off x="937597" y="5619217"/>
            <a:ext cx="10207125" cy="523220"/>
          </a:xfrm>
          <a:prstGeom prst="rect">
            <a:avLst/>
          </a:prstGeom>
          <a:noFill/>
        </p:spPr>
        <p:txBody>
          <a:bodyPr wrap="square">
            <a:spAutoFit/>
          </a:bodyPr>
          <a:lstStyle/>
          <a:p>
            <a:pPr algn="ctr">
              <a:defRPr/>
            </a:pPr>
            <a:r>
              <a:rPr lang="it-CH" sz="1400" b="1" dirty="0">
                <a:effectLst/>
                <a:latin typeface="Century Gothic" panose="020B0502020202020204" pitchFamily="34" charset="0"/>
                <a:ea typeface="Times New Roman" panose="02020603050405020304" pitchFamily="18" charset="0"/>
                <a:cs typeface="Calibri" panose="020F0502020204030204" pitchFamily="34" charset="0"/>
              </a:rPr>
              <a:t>Il modello ciclico dell'apprendimento esperienziale come ciclo di apprendimento basato su esperienze</a:t>
            </a:r>
            <a:r>
              <a:rPr lang="de-CH" sz="1050" b="1" dirty="0">
                <a:solidFill>
                  <a:srgbClr val="686868"/>
                </a:solidFill>
                <a:ea typeface="ＭＳ Ｐゴシック" panose="020B0600070205080204" pitchFamily="34" charset="-128"/>
              </a:rPr>
              <a:t> </a:t>
            </a:r>
          </a:p>
          <a:p>
            <a:pPr algn="ctr">
              <a:defRPr/>
            </a:pPr>
            <a:r>
              <a:rPr lang="de-CH" sz="1200" dirty="0">
                <a:solidFill>
                  <a:srgbClr val="686868"/>
                </a:solidFill>
                <a:ea typeface="ＭＳ Ｐゴシック" panose="020B0600070205080204" pitchFamily="34" charset="-128"/>
              </a:rPr>
              <a:t>(</a:t>
            </a:r>
            <a:r>
              <a:rPr lang="it-CH" sz="14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secondo Morris, 2019,p. 7; traduzione effettuata per questa presentazione</a:t>
            </a:r>
            <a:r>
              <a:rPr lang="de-CH" sz="1200" dirty="0">
                <a:solidFill>
                  <a:srgbClr val="686868"/>
                </a:solidFill>
                <a:ea typeface="ＭＳ Ｐゴシック" panose="020B0600070205080204" pitchFamily="34" charset="-128"/>
              </a:rPr>
              <a:t>)</a:t>
            </a:r>
          </a:p>
        </p:txBody>
      </p:sp>
      <p:sp>
        <p:nvSpPr>
          <p:cNvPr id="9" name="Rechteck 8"/>
          <p:cNvSpPr/>
          <p:nvPr/>
        </p:nvSpPr>
        <p:spPr>
          <a:xfrm>
            <a:off x="1232557" y="6356350"/>
            <a:ext cx="10329700" cy="400110"/>
          </a:xfrm>
          <a:prstGeom prst="rect">
            <a:avLst/>
          </a:prstGeom>
        </p:spPr>
        <p:txBody>
          <a:bodyPr wrap="square">
            <a:spAutoFit/>
          </a:bodyPr>
          <a:lstStyle/>
          <a:p>
            <a:pPr>
              <a:defRPr/>
            </a:pPr>
            <a:r>
              <a:rPr lang="de-CH" sz="1000" b="1" err="1">
                <a:solidFill>
                  <a:srgbClr val="686868"/>
                </a:solidFill>
                <a:latin typeface="+mj-lt"/>
                <a:ea typeface="ＭＳ Ｐゴシック" panose="020B0600070205080204" pitchFamily="34" charset="-128"/>
              </a:rPr>
              <a:t>Fonte</a:t>
            </a:r>
            <a:r>
              <a:rPr lang="de-CH" sz="1000" b="1">
                <a:solidFill>
                  <a:srgbClr val="686868"/>
                </a:solidFill>
                <a:latin typeface="+mj-lt"/>
                <a:ea typeface="ＭＳ Ｐゴシック" panose="020B0600070205080204" pitchFamily="34" charset="-128"/>
              </a:rPr>
              <a:t>: </a:t>
            </a:r>
            <a:r>
              <a:rPr lang="de-CH" sz="1000">
                <a:solidFill>
                  <a:srgbClr val="898F97"/>
                </a:solidFill>
                <a:latin typeface="+mj-lt"/>
                <a:ea typeface="ＭＳ Ｐゴシック" panose="020B0600070205080204" pitchFamily="34" charset="-128"/>
              </a:rPr>
              <a:t>Morris, T. H. (2019). </a:t>
            </a:r>
            <a:r>
              <a:rPr lang="de-CH" sz="1000" err="1">
                <a:solidFill>
                  <a:srgbClr val="898F97"/>
                </a:solidFill>
                <a:latin typeface="+mj-lt"/>
                <a:ea typeface="ＭＳ Ｐゴシック" panose="020B0600070205080204" pitchFamily="34" charset="-128"/>
              </a:rPr>
              <a:t>Experiential</a:t>
            </a:r>
            <a:r>
              <a:rPr lang="de-CH" sz="1000">
                <a:solidFill>
                  <a:srgbClr val="898F97"/>
                </a:solidFill>
                <a:latin typeface="+mj-lt"/>
                <a:ea typeface="ＭＳ Ｐゴシック" panose="020B0600070205080204" pitchFamily="34" charset="-128"/>
              </a:rPr>
              <a:t> Learning – a </a:t>
            </a:r>
            <a:r>
              <a:rPr lang="de-CH" sz="1000" err="1">
                <a:solidFill>
                  <a:srgbClr val="898F97"/>
                </a:solidFill>
                <a:latin typeface="+mj-lt"/>
                <a:ea typeface="ＭＳ Ｐゴシック" panose="020B0600070205080204" pitchFamily="34" charset="-128"/>
              </a:rPr>
              <a:t>Systematic</a:t>
            </a:r>
            <a:r>
              <a:rPr lang="de-CH" sz="1000">
                <a:solidFill>
                  <a:srgbClr val="898F97"/>
                </a:solidFill>
                <a:latin typeface="+mj-lt"/>
                <a:ea typeface="ＭＳ Ｐゴシック" panose="020B0600070205080204" pitchFamily="34" charset="-128"/>
              </a:rPr>
              <a:t> Review and Revision of </a:t>
            </a:r>
            <a:r>
              <a:rPr lang="de-CH" sz="1000" err="1">
                <a:solidFill>
                  <a:srgbClr val="898F97"/>
                </a:solidFill>
                <a:latin typeface="+mj-lt"/>
                <a:ea typeface="ＭＳ Ｐゴシック" panose="020B0600070205080204" pitchFamily="34" charset="-128"/>
              </a:rPr>
              <a:t>Kolb’s</a:t>
            </a:r>
            <a:r>
              <a:rPr lang="de-CH" sz="1000">
                <a:solidFill>
                  <a:srgbClr val="898F97"/>
                </a:solidFill>
                <a:latin typeface="+mj-lt"/>
                <a:ea typeface="ＭＳ Ｐゴシック" panose="020B0600070205080204" pitchFamily="34" charset="-128"/>
              </a:rPr>
              <a:t> Model. </a:t>
            </a:r>
            <a:r>
              <a:rPr lang="de-CH" sz="1000" i="1">
                <a:solidFill>
                  <a:srgbClr val="898F97"/>
                </a:solidFill>
                <a:latin typeface="+mj-lt"/>
                <a:ea typeface="ＭＳ Ｐゴシック" panose="020B0600070205080204" pitchFamily="34" charset="-128"/>
              </a:rPr>
              <a:t>Interactive Learning Environments.</a:t>
            </a:r>
            <a:r>
              <a:rPr lang="de-CH" sz="1000">
                <a:solidFill>
                  <a:srgbClr val="898F97"/>
                </a:solidFill>
                <a:latin typeface="+mj-lt"/>
                <a:ea typeface="ＭＳ Ｐゴシック" panose="020B0600070205080204" pitchFamily="34" charset="-128"/>
              </a:rPr>
              <a:t> </a:t>
            </a:r>
            <a:r>
              <a:rPr lang="de-CH" sz="1000" err="1">
                <a:solidFill>
                  <a:srgbClr val="898F97"/>
                </a:solidFill>
                <a:latin typeface="+mj-lt"/>
                <a:ea typeface="ＭＳ Ｐゴシック" panose="020B0600070205080204" pitchFamily="34" charset="-128"/>
              </a:rPr>
              <a:t>doi</a:t>
            </a:r>
            <a:r>
              <a:rPr lang="de-CH" sz="1000">
                <a:solidFill>
                  <a:srgbClr val="898F97"/>
                </a:solidFill>
                <a:latin typeface="+mj-lt"/>
                <a:ea typeface="ＭＳ Ｐゴシック" panose="020B0600070205080204" pitchFamily="34" charset="-128"/>
              </a:rPr>
              <a:t>: 10.1080/10494820.2019.1570279</a:t>
            </a:r>
            <a:r>
              <a:rPr lang="de-CH" sz="1000" b="1">
                <a:solidFill>
                  <a:srgbClr val="898F97"/>
                </a:solidFill>
                <a:latin typeface="+mj-lt"/>
                <a:ea typeface="ＭＳ Ｐゴシック" panose="020B0600070205080204" pitchFamily="34" charset="-128"/>
              </a:rPr>
              <a:t> </a:t>
            </a:r>
            <a:endParaRPr lang="de-CH" sz="1000">
              <a:solidFill>
                <a:srgbClr val="898F97"/>
              </a:solidFill>
              <a:latin typeface="+mj-lt"/>
              <a:ea typeface="ＭＳ Ｐゴシック" panose="020B0600070205080204" pitchFamily="34" charset="-128"/>
            </a:endParaRPr>
          </a:p>
        </p:txBody>
      </p:sp>
      <p:sp>
        <p:nvSpPr>
          <p:cNvPr id="11" name="Ellipse 10">
            <a:extLst>
              <a:ext uri="{FF2B5EF4-FFF2-40B4-BE49-F238E27FC236}">
                <a16:creationId xmlns:a16="http://schemas.microsoft.com/office/drawing/2014/main" id="{89421862-25A5-4943-8A7F-7EEB0CCDFA25}"/>
              </a:ext>
            </a:extLst>
          </p:cNvPr>
          <p:cNvSpPr/>
          <p:nvPr/>
        </p:nvSpPr>
        <p:spPr>
          <a:xfrm>
            <a:off x="2862568" y="1579998"/>
            <a:ext cx="6444716" cy="3181150"/>
          </a:xfrm>
          <a:prstGeom prst="ellipse">
            <a:avLst/>
          </a:prstGeom>
          <a:noFill/>
          <a:ln w="28575">
            <a:solidFill>
              <a:srgbClr val="96CB00"/>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CH" sz="1600" kern="0" err="1">
              <a:solidFill>
                <a:prstClr val="black"/>
              </a:solidFill>
              <a:latin typeface="Malgun Gothic"/>
            </a:endParaRPr>
          </a:p>
        </p:txBody>
      </p:sp>
      <p:cxnSp>
        <p:nvCxnSpPr>
          <p:cNvPr id="19" name="Gerader Verbinder 18">
            <a:extLst>
              <a:ext uri="{FF2B5EF4-FFF2-40B4-BE49-F238E27FC236}">
                <a16:creationId xmlns:a16="http://schemas.microsoft.com/office/drawing/2014/main" id="{13B2EA5B-EC42-4D36-837F-EA9AC6F64676}"/>
              </a:ext>
            </a:extLst>
          </p:cNvPr>
          <p:cNvCxnSpPr>
            <a:cxnSpLocks/>
          </p:cNvCxnSpPr>
          <p:nvPr/>
        </p:nvCxnSpPr>
        <p:spPr>
          <a:xfrm>
            <a:off x="7779600" y="1814400"/>
            <a:ext cx="293342" cy="102432"/>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1F71AA9-D3C2-487F-8775-E6065542D3BA}"/>
              </a:ext>
            </a:extLst>
          </p:cNvPr>
          <p:cNvCxnSpPr>
            <a:cxnSpLocks/>
            <a:stCxn id="11" idx="5"/>
          </p:cNvCxnSpPr>
          <p:nvPr/>
        </p:nvCxnSpPr>
        <p:spPr>
          <a:xfrm flipH="1">
            <a:off x="8029705" y="4295279"/>
            <a:ext cx="333772" cy="141833"/>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578D14B-919B-4C29-B173-652249830CB0}"/>
              </a:ext>
            </a:extLst>
          </p:cNvPr>
          <p:cNvCxnSpPr>
            <a:cxnSpLocks/>
          </p:cNvCxnSpPr>
          <p:nvPr/>
        </p:nvCxnSpPr>
        <p:spPr>
          <a:xfrm flipH="1" flipV="1">
            <a:off x="4022240" y="4391541"/>
            <a:ext cx="276160" cy="99577"/>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53031DAC-7243-4FD1-B7E5-33D5E1B6DAC9}"/>
              </a:ext>
            </a:extLst>
          </p:cNvPr>
          <p:cNvCxnSpPr>
            <a:cxnSpLocks/>
          </p:cNvCxnSpPr>
          <p:nvPr/>
        </p:nvCxnSpPr>
        <p:spPr>
          <a:xfrm flipV="1">
            <a:off x="4351200" y="1748402"/>
            <a:ext cx="289200" cy="87598"/>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B02F6925-A061-4526-A532-891FAF10B750}"/>
              </a:ext>
            </a:extLst>
          </p:cNvPr>
          <p:cNvCxnSpPr>
            <a:cxnSpLocks/>
          </p:cNvCxnSpPr>
          <p:nvPr/>
        </p:nvCxnSpPr>
        <p:spPr>
          <a:xfrm>
            <a:off x="8127892" y="1932432"/>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3D2E7308-575B-4B45-8E28-180E9D15D50A}"/>
              </a:ext>
            </a:extLst>
          </p:cNvPr>
          <p:cNvCxnSpPr>
            <a:cxnSpLocks/>
          </p:cNvCxnSpPr>
          <p:nvPr/>
        </p:nvCxnSpPr>
        <p:spPr>
          <a:xfrm>
            <a:off x="7953880" y="4473116"/>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4C262D3A-CF91-4137-ADEC-3A363A2C9A19}"/>
              </a:ext>
            </a:extLst>
          </p:cNvPr>
          <p:cNvCxnSpPr>
            <a:cxnSpLocks/>
          </p:cNvCxnSpPr>
          <p:nvPr/>
        </p:nvCxnSpPr>
        <p:spPr>
          <a:xfrm flipH="1" flipV="1">
            <a:off x="4700400" y="1719600"/>
            <a:ext cx="22748" cy="9172"/>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1767730C-9A31-423E-BEEA-C747B1F274AE}"/>
              </a:ext>
            </a:extLst>
          </p:cNvPr>
          <p:cNvCxnSpPr>
            <a:cxnSpLocks/>
          </p:cNvCxnSpPr>
          <p:nvPr/>
        </p:nvCxnSpPr>
        <p:spPr>
          <a:xfrm>
            <a:off x="3957436" y="4365104"/>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1412C335-3920-4629-ABDC-6DC6DF9D75B4}"/>
              </a:ext>
            </a:extLst>
          </p:cNvPr>
          <p:cNvSpPr txBox="1"/>
          <p:nvPr/>
        </p:nvSpPr>
        <p:spPr>
          <a:xfrm>
            <a:off x="4711121" y="969760"/>
            <a:ext cx="2747610" cy="452250"/>
          </a:xfrm>
          <a:prstGeom prst="rect">
            <a:avLst/>
          </a:prstGeom>
          <a:solidFill>
            <a:schemeClr val="bg1"/>
          </a:solidFill>
        </p:spPr>
        <p:txBody>
          <a:bodyPr wrap="square" lIns="0" tIns="0" rIns="0" bIns="0" rtlCol="0">
            <a:noAutofit/>
          </a:bodyPr>
          <a:lstStyle/>
          <a:p>
            <a:pPr algn="ctr">
              <a:lnSpc>
                <a:spcPct val="90000"/>
              </a:lnSpc>
              <a:spcAft>
                <a:spcPts val="1000"/>
              </a:spcAft>
            </a:pPr>
            <a:r>
              <a:rPr lang="it-CH" b="1" dirty="0">
                <a:solidFill>
                  <a:srgbClr val="686868"/>
                </a:solidFill>
              </a:rPr>
              <a:t>Esperienza concreta </a:t>
            </a:r>
            <a:r>
              <a:rPr lang="it-CH" dirty="0">
                <a:solidFill>
                  <a:srgbClr val="686868"/>
                </a:solidFill>
              </a:rPr>
              <a:t>contestualmente ricca</a:t>
            </a:r>
            <a:endParaRPr lang="it-CH" b="1" dirty="0">
              <a:solidFill>
                <a:srgbClr val="686868"/>
              </a:solidFill>
            </a:endParaRPr>
          </a:p>
        </p:txBody>
      </p:sp>
      <p:sp>
        <p:nvSpPr>
          <p:cNvPr id="67" name="Textfeld 66">
            <a:extLst>
              <a:ext uri="{FF2B5EF4-FFF2-40B4-BE49-F238E27FC236}">
                <a16:creationId xmlns:a16="http://schemas.microsoft.com/office/drawing/2014/main" id="{1CE4C5E4-AAE9-4369-9E2E-D9BD14B843F9}"/>
              </a:ext>
            </a:extLst>
          </p:cNvPr>
          <p:cNvSpPr txBox="1"/>
          <p:nvPr/>
        </p:nvSpPr>
        <p:spPr>
          <a:xfrm>
            <a:off x="4459093" y="4938583"/>
            <a:ext cx="3251665" cy="468052"/>
          </a:xfrm>
          <a:prstGeom prst="rect">
            <a:avLst/>
          </a:prstGeom>
          <a:solidFill>
            <a:schemeClr val="bg1"/>
          </a:solidFill>
        </p:spPr>
        <p:txBody>
          <a:bodyPr wrap="square" lIns="0" tIns="0" rIns="0" bIns="0" rtlCol="0">
            <a:noAutofit/>
          </a:bodyPr>
          <a:lstStyle/>
          <a:p>
            <a:pPr algn="ctr">
              <a:lnSpc>
                <a:spcPct val="90000"/>
              </a:lnSpc>
              <a:spcAft>
                <a:spcPts val="1000"/>
              </a:spcAft>
            </a:pPr>
            <a:r>
              <a:rPr lang="it-CH" b="1">
                <a:solidFill>
                  <a:srgbClr val="686868"/>
                </a:solidFill>
              </a:rPr>
              <a:t>Concettualizzazione astratta </a:t>
            </a:r>
            <a:r>
              <a:rPr lang="it-CH">
                <a:solidFill>
                  <a:srgbClr val="686868"/>
                </a:solidFill>
              </a:rPr>
              <a:t>specifica del contesto</a:t>
            </a:r>
            <a:endParaRPr lang="de-CH" b="1">
              <a:solidFill>
                <a:srgbClr val="686868"/>
              </a:solidFill>
            </a:endParaRPr>
          </a:p>
        </p:txBody>
      </p:sp>
      <p:sp>
        <p:nvSpPr>
          <p:cNvPr id="69" name="Textfeld 68">
            <a:extLst>
              <a:ext uri="{FF2B5EF4-FFF2-40B4-BE49-F238E27FC236}">
                <a16:creationId xmlns:a16="http://schemas.microsoft.com/office/drawing/2014/main" id="{7253C5E7-AB97-4998-B954-983D08484013}"/>
              </a:ext>
            </a:extLst>
          </p:cNvPr>
          <p:cNvSpPr txBox="1"/>
          <p:nvPr/>
        </p:nvSpPr>
        <p:spPr>
          <a:xfrm>
            <a:off x="9371051" y="2936547"/>
            <a:ext cx="2151645" cy="657225"/>
          </a:xfrm>
          <a:prstGeom prst="rect">
            <a:avLst/>
          </a:prstGeom>
          <a:solidFill>
            <a:schemeClr val="bg1"/>
          </a:solidFill>
        </p:spPr>
        <p:txBody>
          <a:bodyPr wrap="square" lIns="0" tIns="0" rIns="0" bIns="0" rtlCol="0">
            <a:noAutofit/>
          </a:bodyPr>
          <a:lstStyle/>
          <a:p>
            <a:pPr algn="ctr">
              <a:lnSpc>
                <a:spcPct val="90000"/>
              </a:lnSpc>
              <a:spcAft>
                <a:spcPts val="1000"/>
              </a:spcAft>
            </a:pPr>
            <a:r>
              <a:rPr lang="it-CH" b="1">
                <a:solidFill>
                  <a:srgbClr val="686868"/>
                </a:solidFill>
              </a:rPr>
              <a:t>Osservazione riflessiva </a:t>
            </a:r>
            <a:r>
              <a:rPr lang="it-CH">
                <a:solidFill>
                  <a:srgbClr val="686868"/>
                </a:solidFill>
              </a:rPr>
              <a:t>critica</a:t>
            </a:r>
            <a:endParaRPr lang="it-CH" b="1">
              <a:solidFill>
                <a:srgbClr val="686868"/>
              </a:solidFill>
            </a:endParaRPr>
          </a:p>
        </p:txBody>
      </p:sp>
      <p:sp>
        <p:nvSpPr>
          <p:cNvPr id="71" name="Textfeld 70">
            <a:extLst>
              <a:ext uri="{FF2B5EF4-FFF2-40B4-BE49-F238E27FC236}">
                <a16:creationId xmlns:a16="http://schemas.microsoft.com/office/drawing/2014/main" id="{D33B96FF-C2C1-4957-9C0D-A0A25CA86C4F}"/>
              </a:ext>
            </a:extLst>
          </p:cNvPr>
          <p:cNvSpPr txBox="1"/>
          <p:nvPr/>
        </p:nvSpPr>
        <p:spPr>
          <a:xfrm>
            <a:off x="669303" y="2974594"/>
            <a:ext cx="2149021" cy="454406"/>
          </a:xfrm>
          <a:prstGeom prst="rect">
            <a:avLst/>
          </a:prstGeom>
          <a:solidFill>
            <a:schemeClr val="bg1"/>
          </a:solidFill>
        </p:spPr>
        <p:txBody>
          <a:bodyPr wrap="square" lIns="0" tIns="0" rIns="0" bIns="0" rtlCol="0">
            <a:noAutofit/>
          </a:bodyPr>
          <a:lstStyle/>
          <a:p>
            <a:pPr algn="ctr">
              <a:lnSpc>
                <a:spcPct val="90000"/>
              </a:lnSpc>
              <a:spcAft>
                <a:spcPts val="1000"/>
              </a:spcAft>
            </a:pPr>
            <a:r>
              <a:rPr lang="it-CH" b="1">
                <a:solidFill>
                  <a:srgbClr val="686868"/>
                </a:solidFill>
              </a:rPr>
              <a:t>Sperimentazione attiva </a:t>
            </a:r>
            <a:r>
              <a:rPr lang="it-CH">
                <a:solidFill>
                  <a:srgbClr val="686868"/>
                </a:solidFill>
              </a:rPr>
              <a:t>pragmatica</a:t>
            </a:r>
            <a:endParaRPr lang="it-CH" b="1">
              <a:solidFill>
                <a:srgbClr val="686868"/>
              </a:solidFill>
            </a:endParaRPr>
          </a:p>
        </p:txBody>
      </p:sp>
      <p:sp>
        <p:nvSpPr>
          <p:cNvPr id="21" name="Номер слайда 5">
            <a:extLst>
              <a:ext uri="{FF2B5EF4-FFF2-40B4-BE49-F238E27FC236}">
                <a16:creationId xmlns:a16="http://schemas.microsoft.com/office/drawing/2014/main" id="{B557B90E-B586-4993-87C7-B35DAEECD0C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idx="1"/>
          </p:nvPr>
        </p:nvSpPr>
        <p:spPr>
          <a:xfrm>
            <a:off x="5090744" y="1189702"/>
            <a:ext cx="6071459" cy="2450091"/>
          </a:xfrm>
        </p:spPr>
        <p:txBody>
          <a:bodyPr>
            <a:normAutofit fontScale="70000" lnSpcReduction="20000"/>
          </a:bodyPr>
          <a:lstStyle/>
          <a:p>
            <a:pPr marL="0" indent="0" algn="l">
              <a:lnSpc>
                <a:spcPct val="120000"/>
              </a:lnSpc>
              <a:spcBef>
                <a:spcPts val="600"/>
              </a:spcBef>
              <a:buNone/>
            </a:pPr>
            <a:r>
              <a:rPr lang="it-CH" sz="2200" dirty="0">
                <a:solidFill>
                  <a:srgbClr val="686868"/>
                </a:solidFill>
              </a:rPr>
              <a:t>Problemi mal strutturati...</a:t>
            </a:r>
          </a:p>
          <a:p>
            <a:pPr marL="342900" indent="-342900" algn="l">
              <a:lnSpc>
                <a:spcPct val="120000"/>
              </a:lnSpc>
              <a:spcBef>
                <a:spcPts val="600"/>
              </a:spcBef>
              <a:buClr>
                <a:srgbClr val="96CB00"/>
              </a:buClr>
              <a:buSzPct val="120000"/>
              <a:buFont typeface="Arial" panose="020B0604020202020204" pitchFamily="34" charset="0"/>
              <a:buChar char="•"/>
            </a:pPr>
            <a:r>
              <a:rPr lang="it-CH" sz="2200" dirty="0">
                <a:solidFill>
                  <a:srgbClr val="686868"/>
                </a:solidFill>
              </a:rPr>
              <a:t>non sono definiti chiaramente </a:t>
            </a:r>
          </a:p>
          <a:p>
            <a:pPr marL="342900" indent="-342900" algn="l">
              <a:lnSpc>
                <a:spcPct val="120000"/>
              </a:lnSpc>
              <a:spcBef>
                <a:spcPts val="600"/>
              </a:spcBef>
              <a:buClr>
                <a:srgbClr val="96CB00"/>
              </a:buClr>
              <a:buSzPct val="120000"/>
              <a:buFont typeface="Arial" panose="020B0604020202020204" pitchFamily="34" charset="0"/>
              <a:buChar char="•"/>
            </a:pPr>
            <a:r>
              <a:rPr lang="it-CH" sz="2200" dirty="0">
                <a:solidFill>
                  <a:srgbClr val="686868"/>
                </a:solidFill>
              </a:rPr>
              <a:t>non c'è una sola soluzione possibile</a:t>
            </a:r>
          </a:p>
          <a:p>
            <a:pPr marL="342900" indent="-342900" algn="l">
              <a:lnSpc>
                <a:spcPct val="120000"/>
              </a:lnSpc>
              <a:spcBef>
                <a:spcPts val="600"/>
              </a:spcBef>
              <a:buClr>
                <a:srgbClr val="96CB00"/>
              </a:buClr>
              <a:buSzPct val="120000"/>
              <a:buFont typeface="Arial" panose="020B0604020202020204" pitchFamily="34" charset="0"/>
              <a:buChar char="•"/>
            </a:pPr>
            <a:r>
              <a:rPr lang="it-CH" sz="2200" dirty="0">
                <a:solidFill>
                  <a:srgbClr val="686868"/>
                </a:solidFill>
              </a:rPr>
              <a:t>ci sono diversi criteri in base ai quali si può valutare una soluzione</a:t>
            </a:r>
          </a:p>
          <a:p>
            <a:pPr marL="342900" indent="-342900" algn="l">
              <a:lnSpc>
                <a:spcPct val="120000"/>
              </a:lnSpc>
              <a:spcBef>
                <a:spcPts val="600"/>
              </a:spcBef>
              <a:buClr>
                <a:srgbClr val="96CB00"/>
              </a:buClr>
              <a:buSzPct val="120000"/>
              <a:buFont typeface="Arial" panose="020B0604020202020204" pitchFamily="34" charset="0"/>
              <a:buChar char="•"/>
            </a:pPr>
            <a:r>
              <a:rPr lang="it-CH" sz="2200" dirty="0">
                <a:solidFill>
                  <a:srgbClr val="686868"/>
                </a:solidFill>
              </a:rPr>
              <a:t>sono rilevanti e dipendenti dal contesto</a:t>
            </a:r>
          </a:p>
          <a:p>
            <a:pPr marL="342900" indent="-342900" algn="l">
              <a:lnSpc>
                <a:spcPct val="120000"/>
              </a:lnSpc>
              <a:spcBef>
                <a:spcPts val="600"/>
              </a:spcBef>
              <a:buClr>
                <a:srgbClr val="96CB00"/>
              </a:buClr>
              <a:buSzPct val="120000"/>
              <a:buFont typeface="Arial" panose="020B0604020202020204" pitchFamily="34" charset="0"/>
              <a:buChar char="•"/>
            </a:pPr>
            <a:r>
              <a:rPr lang="it-CH" sz="2200" dirty="0">
                <a:solidFill>
                  <a:srgbClr val="686868"/>
                </a:solidFill>
              </a:rPr>
              <a:t>L’obiettivo e i passi per raggiungerlo (</a:t>
            </a:r>
            <a:r>
              <a:rPr lang="it-CH" sz="2200" dirty="0" err="1">
                <a:solidFill>
                  <a:srgbClr val="686868"/>
                </a:solidFill>
              </a:rPr>
              <a:t>Zielzustand</a:t>
            </a:r>
            <a:r>
              <a:rPr lang="it-CH" sz="2200" dirty="0">
                <a:solidFill>
                  <a:srgbClr val="686868"/>
                </a:solidFill>
              </a:rPr>
              <a:t>) sono solo vagamente definiti (Collins, </a:t>
            </a:r>
            <a:r>
              <a:rPr lang="it-CH" sz="2200" dirty="0" err="1">
                <a:solidFill>
                  <a:srgbClr val="686868"/>
                </a:solidFill>
              </a:rPr>
              <a:t>Sibthorp</a:t>
            </a:r>
            <a:r>
              <a:rPr lang="it-CH" sz="2200" dirty="0">
                <a:solidFill>
                  <a:srgbClr val="686868"/>
                </a:solidFill>
              </a:rPr>
              <a:t>, &amp; </a:t>
            </a:r>
            <a:r>
              <a:rPr lang="it-CH" sz="2200" dirty="0" err="1">
                <a:solidFill>
                  <a:srgbClr val="686868"/>
                </a:solidFill>
              </a:rPr>
              <a:t>Gookin</a:t>
            </a:r>
            <a:r>
              <a:rPr lang="it-CH" sz="2200" dirty="0">
                <a:solidFill>
                  <a:srgbClr val="686868"/>
                </a:solidFill>
              </a:rPr>
              <a:t>, 2016)</a:t>
            </a:r>
            <a:endParaRPr lang="de-CH" dirty="0"/>
          </a:p>
        </p:txBody>
      </p:sp>
      <p:sp>
        <p:nvSpPr>
          <p:cNvPr id="8" name="Номер слайда 5">
            <a:extLst>
              <a:ext uri="{FF2B5EF4-FFF2-40B4-BE49-F238E27FC236}">
                <a16:creationId xmlns:a16="http://schemas.microsoft.com/office/drawing/2014/main" id="{FE3C3712-677E-4379-BB02-9A540E61BC34}"/>
              </a:ext>
            </a:extLst>
          </p:cNvPr>
          <p:cNvSpPr>
            <a:spLocks noGrp="1"/>
          </p:cNvSpPr>
          <p:nvPr>
            <p:ph type="sldNum" sz="quarter" idx="12"/>
          </p:nvPr>
        </p:nvSpPr>
        <p:spPr/>
        <p:txBody>
          <a:bodyPr/>
          <a:lstStyle/>
          <a:p>
            <a:fld id="{B7E6CA31-DA56-47CF-9891-B6D0296B6AEC}" type="slidenum">
              <a:rPr lang="ru-RU" smtClean="0"/>
              <a:t>6</a:t>
            </a:fld>
            <a:endParaRPr lang="ru-RU"/>
          </a:p>
        </p:txBody>
      </p:sp>
      <p:sp>
        <p:nvSpPr>
          <p:cNvPr id="2" name="Titel 1"/>
          <p:cNvSpPr>
            <a:spLocks noGrp="1"/>
          </p:cNvSpPr>
          <p:nvPr>
            <p:ph type="title" idx="4294967295"/>
          </p:nvPr>
        </p:nvSpPr>
        <p:spPr>
          <a:xfrm>
            <a:off x="950876" y="71416"/>
            <a:ext cx="10403407" cy="981075"/>
          </a:xfrm>
        </p:spPr>
        <p:txBody>
          <a:bodyPr>
            <a:normAutofit/>
          </a:bodyPr>
          <a:lstStyle/>
          <a:p>
            <a:pPr algn="l"/>
            <a:r>
              <a:rPr lang="it-CH" sz="2400">
                <a:solidFill>
                  <a:srgbClr val="96CB00"/>
                </a:solidFill>
              </a:rPr>
              <a:t>L'apprendimento basato sull'esperienza aiuta a risolvere problemi poco strutturati - esempio: apprendimento all'aperto</a:t>
            </a:r>
            <a:endParaRPr lang="de-CH" sz="2400">
              <a:solidFill>
                <a:srgbClr val="96CB00"/>
              </a:solidFill>
            </a:endParaRPr>
          </a:p>
        </p:txBody>
      </p:sp>
      <p:sp>
        <p:nvSpPr>
          <p:cNvPr id="5" name="Rechteck 4">
            <a:extLst>
              <a:ext uri="{FF2B5EF4-FFF2-40B4-BE49-F238E27FC236}">
                <a16:creationId xmlns:a16="http://schemas.microsoft.com/office/drawing/2014/main" id="{5C9D49E5-38B2-442E-823E-88A4079D773B}"/>
              </a:ext>
            </a:extLst>
          </p:cNvPr>
          <p:cNvSpPr/>
          <p:nvPr/>
        </p:nvSpPr>
        <p:spPr>
          <a:xfrm>
            <a:off x="950876" y="6273316"/>
            <a:ext cx="10329700" cy="400110"/>
          </a:xfrm>
          <a:prstGeom prst="rect">
            <a:avLst/>
          </a:prstGeom>
        </p:spPr>
        <p:txBody>
          <a:bodyPr wrap="square">
            <a:spAutoFit/>
          </a:bodyPr>
          <a:lstStyle/>
          <a:p>
            <a:pPr>
              <a:defRPr/>
            </a:pPr>
            <a:r>
              <a:rPr lang="de-CH" sz="1000" b="1" err="1">
                <a:solidFill>
                  <a:srgbClr val="686868"/>
                </a:solidFill>
                <a:latin typeface="+mj-lt"/>
                <a:ea typeface="ＭＳ Ｐゴシック" panose="020B0600070205080204" pitchFamily="34" charset="-128"/>
              </a:rPr>
              <a:t>Fonte</a:t>
            </a:r>
            <a:r>
              <a:rPr lang="de-CH" sz="1000" b="1">
                <a:solidFill>
                  <a:srgbClr val="686868"/>
                </a:solidFill>
                <a:latin typeface="+mj-lt"/>
                <a:ea typeface="ＭＳ Ｐゴシック" panose="020B0600070205080204" pitchFamily="34" charset="-128"/>
              </a:rPr>
              <a:t>: </a:t>
            </a:r>
            <a:r>
              <a:rPr lang="en-US" sz="1000">
                <a:solidFill>
                  <a:srgbClr val="898F97"/>
                </a:solidFill>
                <a:latin typeface="+mj-lt"/>
                <a:ea typeface="ＭＳ Ｐゴシック" panose="020B0600070205080204" pitchFamily="34" charset="-128"/>
              </a:rPr>
              <a:t>Collins, R. H., </a:t>
            </a:r>
            <a:r>
              <a:rPr lang="en-US" sz="1000" err="1">
                <a:solidFill>
                  <a:srgbClr val="898F97"/>
                </a:solidFill>
                <a:latin typeface="+mj-lt"/>
                <a:ea typeface="ＭＳ Ｐゴシック" panose="020B0600070205080204" pitchFamily="34" charset="-128"/>
              </a:rPr>
              <a:t>Sibthorp</a:t>
            </a:r>
            <a:r>
              <a:rPr lang="en-US" sz="1000">
                <a:solidFill>
                  <a:srgbClr val="898F97"/>
                </a:solidFill>
                <a:latin typeface="+mj-lt"/>
                <a:ea typeface="ＭＳ Ｐゴシック" panose="020B0600070205080204" pitchFamily="34" charset="-128"/>
              </a:rPr>
              <a:t>, J., &amp; Gookin, J. (2016). Developing Ill-Structured Problem-Solving Skills Through Wilderness Education. </a:t>
            </a:r>
            <a:r>
              <a:rPr lang="en-US" sz="1000" i="1">
                <a:solidFill>
                  <a:srgbClr val="898F97"/>
                </a:solidFill>
                <a:latin typeface="+mj-lt"/>
                <a:ea typeface="ＭＳ Ｐゴシック" panose="020B0600070205080204" pitchFamily="34" charset="-128"/>
              </a:rPr>
              <a:t>Journal of Experiential Education, 39</a:t>
            </a:r>
            <a:r>
              <a:rPr lang="en-US" sz="1000">
                <a:solidFill>
                  <a:srgbClr val="898F97"/>
                </a:solidFill>
                <a:latin typeface="+mj-lt"/>
                <a:ea typeface="ＭＳ Ｐゴシック" panose="020B0600070205080204" pitchFamily="34" charset="-128"/>
              </a:rPr>
              <a:t>(2), 179–195. doi:10.1177/1053825916639611</a:t>
            </a:r>
            <a:endParaRPr lang="de-CH" sz="1000">
              <a:solidFill>
                <a:srgbClr val="898F97"/>
              </a:solidFill>
              <a:latin typeface="+mj-lt"/>
              <a:ea typeface="ＭＳ Ｐゴシック" panose="020B0600070205080204" pitchFamily="34" charset="-128"/>
            </a:endParaRPr>
          </a:p>
        </p:txBody>
      </p:sp>
      <p:pic>
        <p:nvPicPr>
          <p:cNvPr id="6" name="Grafik 5">
            <a:extLst>
              <a:ext uri="{FF2B5EF4-FFF2-40B4-BE49-F238E27FC236}">
                <a16:creationId xmlns:a16="http://schemas.microsoft.com/office/drawing/2014/main" id="{10E8177F-2890-4091-8C5A-0BA8FA7A84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29797" y="1302713"/>
            <a:ext cx="3695006" cy="2245708"/>
          </a:xfrm>
          <a:prstGeom prst="rect">
            <a:avLst/>
          </a:prstGeom>
        </p:spPr>
      </p:pic>
      <p:sp>
        <p:nvSpPr>
          <p:cNvPr id="7" name="Textfeld 6">
            <a:extLst>
              <a:ext uri="{FF2B5EF4-FFF2-40B4-BE49-F238E27FC236}">
                <a16:creationId xmlns:a16="http://schemas.microsoft.com/office/drawing/2014/main" id="{E0A6FD69-7CA1-4386-A3FE-16159E319B60}"/>
              </a:ext>
            </a:extLst>
          </p:cNvPr>
          <p:cNvSpPr txBox="1"/>
          <p:nvPr/>
        </p:nvSpPr>
        <p:spPr>
          <a:xfrm>
            <a:off x="912437" y="3890015"/>
            <a:ext cx="10480284" cy="1942120"/>
          </a:xfrm>
          <a:prstGeom prst="rect">
            <a:avLst/>
          </a:prstGeom>
          <a:solidFill>
            <a:schemeClr val="bg1"/>
          </a:solidFill>
        </p:spPr>
        <p:txBody>
          <a:bodyPr wrap="square" lIns="0" tIns="0" rIns="0" bIns="0" rtlCol="0">
            <a:noAutofit/>
          </a:bodyPr>
          <a:lstStyle/>
          <a:p>
            <a:pPr marL="342900" indent="-342900">
              <a:lnSpc>
                <a:spcPct val="90000"/>
              </a:lnSpc>
              <a:spcAft>
                <a:spcPts val="1000"/>
              </a:spcAft>
              <a:buClr>
                <a:srgbClr val="96CB00"/>
              </a:buClr>
              <a:buFont typeface="Arial" panose="020B0604020202020204" pitchFamily="34" charset="0"/>
              <a:buChar char="•"/>
            </a:pPr>
            <a:r>
              <a:rPr lang="it-CH" sz="2000" dirty="0">
                <a:solidFill>
                  <a:srgbClr val="686868"/>
                </a:solidFill>
              </a:rPr>
              <a:t>Imparare a risolvere problemi poco strutturati richiede contesti significativi che stimolano la risoluzione pratica di problemi reali </a:t>
            </a:r>
          </a:p>
          <a:p>
            <a:pPr marL="342900" indent="-342900">
              <a:lnSpc>
                <a:spcPct val="90000"/>
              </a:lnSpc>
              <a:spcAft>
                <a:spcPts val="1000"/>
              </a:spcAft>
              <a:buClr>
                <a:srgbClr val="96CB00"/>
              </a:buClr>
              <a:buFont typeface="Arial" panose="020B0604020202020204" pitchFamily="34" charset="0"/>
              <a:buChar char="•"/>
            </a:pPr>
            <a:r>
              <a:rPr lang="it-CH" sz="2000" dirty="0">
                <a:solidFill>
                  <a:srgbClr val="686868"/>
                </a:solidFill>
              </a:rPr>
              <a:t>l'instaurazione di uno squilibrio cognitivo e </a:t>
            </a:r>
          </a:p>
          <a:p>
            <a:pPr marL="342900" indent="-342900">
              <a:lnSpc>
                <a:spcPct val="90000"/>
              </a:lnSpc>
              <a:spcAft>
                <a:spcPts val="1000"/>
              </a:spcAft>
              <a:buClr>
                <a:srgbClr val="96CB00"/>
              </a:buClr>
              <a:buFont typeface="Arial" panose="020B0604020202020204" pitchFamily="34" charset="0"/>
              <a:buChar char="•"/>
            </a:pPr>
            <a:r>
              <a:rPr lang="it-CH" sz="2000" dirty="0">
                <a:solidFill>
                  <a:srgbClr val="686868"/>
                </a:solidFill>
              </a:rPr>
              <a:t>contesti di apprendimento di sostegno e collaborativi (Collins et al., 2016).</a:t>
            </a:r>
          </a:p>
          <a:p>
            <a:pPr marL="342900" indent="-342900">
              <a:lnSpc>
                <a:spcPct val="90000"/>
              </a:lnSpc>
              <a:spcAft>
                <a:spcPts val="1000"/>
              </a:spcAft>
              <a:buClr>
                <a:srgbClr val="96CB00"/>
              </a:buClr>
              <a:buFont typeface="Arial" panose="020B0604020202020204" pitchFamily="34" charset="0"/>
              <a:buChar char="•"/>
            </a:pPr>
            <a:r>
              <a:rPr lang="de-CH" sz="2000" dirty="0">
                <a:solidFill>
                  <a:srgbClr val="686868"/>
                </a:solidFill>
              </a:rPr>
              <a:t>«Wilderness </a:t>
            </a:r>
            <a:r>
              <a:rPr lang="de-CH" sz="2000" dirty="0" err="1">
                <a:solidFill>
                  <a:srgbClr val="686868"/>
                </a:solidFill>
              </a:rPr>
              <a:t>education</a:t>
            </a:r>
            <a:r>
              <a:rPr lang="de-CH" sz="2000" dirty="0">
                <a:solidFill>
                  <a:srgbClr val="686868"/>
                </a:solidFill>
              </a:rPr>
              <a:t>» (</a:t>
            </a:r>
            <a:r>
              <a:rPr lang="it-IT" sz="2000" dirty="0">
                <a:solidFill>
                  <a:srgbClr val="686868"/>
                </a:solidFill>
              </a:rPr>
              <a:t>esperienze di apprendimento all’aperto) fornisce tali condizioni</a:t>
            </a:r>
          </a:p>
        </p:txBody>
      </p:sp>
    </p:spTree>
    <p:extLst>
      <p:ext uri="{BB962C8B-B14F-4D97-AF65-F5344CB8AC3E}">
        <p14:creationId xmlns:p14="http://schemas.microsoft.com/office/powerpoint/2010/main" val="427499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a:extLst>
              <a:ext uri="{FF2B5EF4-FFF2-40B4-BE49-F238E27FC236}">
                <a16:creationId xmlns:a16="http://schemas.microsoft.com/office/drawing/2014/main" id="{6B2A99C4-4221-4E9B-AE1B-FEE7B7C0C2B8}"/>
              </a:ext>
            </a:extLst>
          </p:cNvPr>
          <p:cNvSpPr>
            <a:spLocks noGrp="1"/>
          </p:cNvSpPr>
          <p:nvPr>
            <p:ph type="sldNum" sz="quarter" idx="12"/>
          </p:nvPr>
        </p:nvSpPr>
        <p:spPr/>
        <p:txBody>
          <a:bodyPr/>
          <a:lstStyle/>
          <a:p>
            <a:fld id="{B7E6CA31-DA56-47CF-9891-B6D0296B6AEC}" type="slidenum">
              <a:rPr lang="ru-RU" smtClean="0"/>
              <a:t>7</a:t>
            </a:fld>
            <a:endParaRPr lang="ru-RU"/>
          </a:p>
        </p:txBody>
      </p:sp>
      <p:sp>
        <p:nvSpPr>
          <p:cNvPr id="2" name="Titel 1"/>
          <p:cNvSpPr>
            <a:spLocks noGrp="1"/>
          </p:cNvSpPr>
          <p:nvPr>
            <p:ph type="title" idx="4294967295"/>
          </p:nvPr>
        </p:nvSpPr>
        <p:spPr>
          <a:xfrm>
            <a:off x="884904" y="144463"/>
            <a:ext cx="9242425" cy="547687"/>
          </a:xfrm>
        </p:spPr>
        <p:txBody>
          <a:bodyPr>
            <a:noAutofit/>
          </a:bodyPr>
          <a:lstStyle/>
          <a:p>
            <a:pPr algn="l"/>
            <a:r>
              <a:rPr lang="it-CH" sz="2400">
                <a:solidFill>
                  <a:srgbClr val="686868"/>
                </a:solidFill>
              </a:rPr>
              <a:t>L'apprendimento basato sull'esperienza aiuta a risolvere problemi poco strutturati - lo studio di Collins et al. (2016)</a:t>
            </a:r>
            <a:endParaRPr lang="de-CH" sz="2400">
              <a:solidFill>
                <a:srgbClr val="686868"/>
              </a:solidFill>
            </a:endParaRPr>
          </a:p>
        </p:txBody>
      </p:sp>
      <p:graphicFrame>
        <p:nvGraphicFramePr>
          <p:cNvPr id="8" name="Inhaltsplatzhalter 7">
            <a:extLst>
              <a:ext uri="{FF2B5EF4-FFF2-40B4-BE49-F238E27FC236}">
                <a16:creationId xmlns:a16="http://schemas.microsoft.com/office/drawing/2014/main" id="{5EC45D5A-8D40-46EE-BF7A-7B2B6DFADDE1}"/>
              </a:ext>
            </a:extLst>
          </p:cNvPr>
          <p:cNvGraphicFramePr>
            <a:graphicFrameLocks noGrp="1"/>
          </p:cNvGraphicFramePr>
          <p:nvPr>
            <p:ph idx="4294967295"/>
            <p:extLst>
              <p:ext uri="{D42A27DB-BD31-4B8C-83A1-F6EECF244321}">
                <p14:modId xmlns:p14="http://schemas.microsoft.com/office/powerpoint/2010/main" val="3722521693"/>
              </p:ext>
            </p:extLst>
          </p:nvPr>
        </p:nvGraphicFramePr>
        <p:xfrm>
          <a:off x="4905508" y="1545008"/>
          <a:ext cx="6634162" cy="446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eck 4">
            <a:extLst>
              <a:ext uri="{FF2B5EF4-FFF2-40B4-BE49-F238E27FC236}">
                <a16:creationId xmlns:a16="http://schemas.microsoft.com/office/drawing/2014/main" id="{5C9D49E5-38B2-442E-823E-88A4079D773B}"/>
              </a:ext>
            </a:extLst>
          </p:cNvPr>
          <p:cNvSpPr/>
          <p:nvPr/>
        </p:nvSpPr>
        <p:spPr>
          <a:xfrm>
            <a:off x="931150" y="6190586"/>
            <a:ext cx="10329700" cy="400110"/>
          </a:xfrm>
          <a:prstGeom prst="rect">
            <a:avLst/>
          </a:prstGeom>
        </p:spPr>
        <p:txBody>
          <a:bodyPr wrap="square">
            <a:spAutoFit/>
          </a:bodyPr>
          <a:lstStyle/>
          <a:p>
            <a:pPr>
              <a:defRPr/>
            </a:pPr>
            <a:r>
              <a:rPr lang="de-CH" sz="1000" b="1" err="1">
                <a:solidFill>
                  <a:srgbClr val="686868"/>
                </a:solidFill>
                <a:latin typeface="+mj-lt"/>
                <a:ea typeface="ＭＳ Ｐゴシック" panose="020B0600070205080204" pitchFamily="34" charset="-128"/>
              </a:rPr>
              <a:t>Fonte</a:t>
            </a:r>
            <a:r>
              <a:rPr lang="de-CH" sz="1000" b="1">
                <a:solidFill>
                  <a:srgbClr val="686868"/>
                </a:solidFill>
                <a:latin typeface="+mj-lt"/>
                <a:ea typeface="ＭＳ Ｐゴシック" panose="020B0600070205080204" pitchFamily="34" charset="-128"/>
              </a:rPr>
              <a:t>: </a:t>
            </a:r>
            <a:r>
              <a:rPr lang="en-US" sz="1000">
                <a:solidFill>
                  <a:srgbClr val="898F97"/>
                </a:solidFill>
                <a:latin typeface="+mj-lt"/>
                <a:ea typeface="ＭＳ Ｐゴシック" panose="020B0600070205080204" pitchFamily="34" charset="-128"/>
              </a:rPr>
              <a:t>Collins, R. H., </a:t>
            </a:r>
            <a:r>
              <a:rPr lang="en-US" sz="1000" err="1">
                <a:solidFill>
                  <a:srgbClr val="898F97"/>
                </a:solidFill>
                <a:latin typeface="+mj-lt"/>
                <a:ea typeface="ＭＳ Ｐゴシック" panose="020B0600070205080204" pitchFamily="34" charset="-128"/>
              </a:rPr>
              <a:t>Sibthorp</a:t>
            </a:r>
            <a:r>
              <a:rPr lang="en-US" sz="1000">
                <a:solidFill>
                  <a:srgbClr val="898F97"/>
                </a:solidFill>
                <a:latin typeface="+mj-lt"/>
                <a:ea typeface="ＭＳ Ｐゴシック" panose="020B0600070205080204" pitchFamily="34" charset="-128"/>
              </a:rPr>
              <a:t>, J., &amp; Gookin, J. (2016). Developing Ill-Structured Problem-Solving Skills Through Wilderness Education. </a:t>
            </a:r>
            <a:r>
              <a:rPr lang="en-US" sz="1000" i="1">
                <a:solidFill>
                  <a:srgbClr val="898F97"/>
                </a:solidFill>
                <a:latin typeface="+mj-lt"/>
                <a:ea typeface="ＭＳ Ｐゴシック" panose="020B0600070205080204" pitchFamily="34" charset="-128"/>
              </a:rPr>
              <a:t>Journal of Experiential Education, 39</a:t>
            </a:r>
            <a:r>
              <a:rPr lang="en-US" sz="1000">
                <a:solidFill>
                  <a:srgbClr val="898F97"/>
                </a:solidFill>
                <a:latin typeface="+mj-lt"/>
                <a:ea typeface="ＭＳ Ｐゴシック" panose="020B0600070205080204" pitchFamily="34" charset="-128"/>
              </a:rPr>
              <a:t>(2), 179–195. doi:10.1177/1053825916639611</a:t>
            </a:r>
            <a:endParaRPr lang="de-CH" sz="1000">
              <a:solidFill>
                <a:srgbClr val="898F97"/>
              </a:solidFill>
              <a:latin typeface="+mj-lt"/>
              <a:ea typeface="ＭＳ Ｐゴシック" panose="020B0600070205080204" pitchFamily="34" charset="-128"/>
            </a:endParaRPr>
          </a:p>
        </p:txBody>
      </p:sp>
      <p:sp>
        <p:nvSpPr>
          <p:cNvPr id="7" name="Textfeld 6">
            <a:extLst>
              <a:ext uri="{FF2B5EF4-FFF2-40B4-BE49-F238E27FC236}">
                <a16:creationId xmlns:a16="http://schemas.microsoft.com/office/drawing/2014/main" id="{E0A6FD69-7CA1-4386-A3FE-16159E319B60}"/>
              </a:ext>
            </a:extLst>
          </p:cNvPr>
          <p:cNvSpPr txBox="1"/>
          <p:nvPr/>
        </p:nvSpPr>
        <p:spPr>
          <a:xfrm>
            <a:off x="1038335" y="1365068"/>
            <a:ext cx="3867173" cy="4465637"/>
          </a:xfrm>
          <a:prstGeom prst="rect">
            <a:avLst/>
          </a:prstGeom>
          <a:solidFill>
            <a:schemeClr val="bg1"/>
          </a:solidFill>
        </p:spPr>
        <p:txBody>
          <a:bodyPr wrap="square" lIns="0" tIns="0" rIns="0" bIns="0" rtlCol="0">
            <a:noAutofit/>
          </a:bodyPr>
          <a:lstStyle/>
          <a:p>
            <a:pPr>
              <a:lnSpc>
                <a:spcPct val="90000"/>
              </a:lnSpc>
              <a:spcAft>
                <a:spcPts val="1000"/>
              </a:spcAft>
            </a:pPr>
            <a:r>
              <a:rPr lang="it-CH" sz="1700" b="1" dirty="0">
                <a:solidFill>
                  <a:srgbClr val="686868"/>
                </a:solidFill>
              </a:rPr>
              <a:t>Domanda di ricerca: </a:t>
            </a:r>
          </a:p>
          <a:p>
            <a:pPr>
              <a:lnSpc>
                <a:spcPct val="90000"/>
              </a:lnSpc>
              <a:spcAft>
                <a:spcPts val="1000"/>
              </a:spcAft>
            </a:pPr>
            <a:r>
              <a:rPr lang="it-CH" sz="1700" dirty="0">
                <a:solidFill>
                  <a:srgbClr val="686868"/>
                </a:solidFill>
              </a:rPr>
              <a:t>Le/gli studenti che completano un programma di "leadership" all'aperto possono risolvere problemi strutturati meglio delle e degli studenti che completano lo stesso programma "classicamente" in un'aula universitaria? Il contenuto e la durata sono</a:t>
            </a:r>
            <a:r>
              <a:rPr lang="it-CH" sz="1700" dirty="0">
                <a:solidFill>
                  <a:srgbClr val="FF0000"/>
                </a:solidFill>
              </a:rPr>
              <a:t> </a:t>
            </a:r>
            <a:r>
              <a:rPr lang="it-CH" sz="1700" dirty="0">
                <a:solidFill>
                  <a:srgbClr val="686868"/>
                </a:solidFill>
              </a:rPr>
              <a:t>gli stessi per entrambi i gruppi.</a:t>
            </a:r>
          </a:p>
          <a:p>
            <a:pPr>
              <a:lnSpc>
                <a:spcPct val="90000"/>
              </a:lnSpc>
              <a:spcAft>
                <a:spcPts val="1000"/>
              </a:spcAft>
            </a:pPr>
            <a:r>
              <a:rPr lang="it-CH" sz="1700" dirty="0">
                <a:solidFill>
                  <a:srgbClr val="686868"/>
                </a:solidFill>
              </a:rPr>
              <a:t>Le/gli studenti del gruppo sperimentale hanno mostrato prestazioni significativamente migliori nella risoluzione di problemi poco strutturati nel post-test </a:t>
            </a:r>
          </a:p>
          <a:p>
            <a:pPr marL="285750" indent="-285750">
              <a:lnSpc>
                <a:spcPct val="90000"/>
              </a:lnSpc>
              <a:spcAft>
                <a:spcPts val="1000"/>
              </a:spcAft>
              <a:buFont typeface="Century Gothic" panose="020B0502020202020204" pitchFamily="34" charset="0"/>
              <a:buChar char="→"/>
            </a:pPr>
            <a:r>
              <a:rPr lang="it-CH" sz="1700" dirty="0">
                <a:solidFill>
                  <a:srgbClr val="686868"/>
                </a:solidFill>
              </a:rPr>
              <a:t>Effetto dell'apprendimento esperienziale</a:t>
            </a:r>
            <a:endParaRPr lang="de-CH" sz="1700" dirty="0">
              <a:solidFill>
                <a:srgbClr val="898F97"/>
              </a:solidFill>
            </a:endParaRPr>
          </a:p>
          <a:p>
            <a:pPr marL="457200" indent="-457200">
              <a:lnSpc>
                <a:spcPct val="90000"/>
              </a:lnSpc>
              <a:spcAft>
                <a:spcPts val="1000"/>
              </a:spcAft>
              <a:buFont typeface="Wingdings" panose="05000000000000000000" pitchFamily="2" charset="2"/>
              <a:buChar char="§"/>
            </a:pPr>
            <a:endParaRPr lang="de-CH" sz="1700" dirty="0">
              <a:solidFill>
                <a:srgbClr val="898F97"/>
              </a:solidFill>
            </a:endParaRPr>
          </a:p>
        </p:txBody>
      </p:sp>
      <p:sp>
        <p:nvSpPr>
          <p:cNvPr id="9" name="Textfeld 8">
            <a:extLst>
              <a:ext uri="{FF2B5EF4-FFF2-40B4-BE49-F238E27FC236}">
                <a16:creationId xmlns:a16="http://schemas.microsoft.com/office/drawing/2014/main" id="{17699B1F-BB5F-4CAF-B97B-04B33EA5D2FD}"/>
              </a:ext>
            </a:extLst>
          </p:cNvPr>
          <p:cNvSpPr txBox="1"/>
          <p:nvPr/>
        </p:nvSpPr>
        <p:spPr>
          <a:xfrm>
            <a:off x="5423982" y="1156143"/>
            <a:ext cx="2387249" cy="288032"/>
          </a:xfrm>
          <a:prstGeom prst="rect">
            <a:avLst/>
          </a:prstGeom>
          <a:solidFill>
            <a:schemeClr val="bg1"/>
          </a:solidFill>
        </p:spPr>
        <p:txBody>
          <a:bodyPr wrap="square" lIns="0" tIns="0" rIns="0" bIns="0" rtlCol="0">
            <a:noAutofit/>
          </a:bodyPr>
          <a:lstStyle/>
          <a:p>
            <a:pPr algn="ctr">
              <a:lnSpc>
                <a:spcPct val="90000"/>
              </a:lnSpc>
              <a:spcAft>
                <a:spcPts val="1000"/>
              </a:spcAft>
            </a:pPr>
            <a:r>
              <a:rPr lang="it-CH" b="1">
                <a:solidFill>
                  <a:srgbClr val="686868"/>
                </a:solidFill>
              </a:rPr>
              <a:t>Gruppo sperimentale</a:t>
            </a:r>
          </a:p>
        </p:txBody>
      </p:sp>
      <p:sp>
        <p:nvSpPr>
          <p:cNvPr id="10" name="Textfeld 9">
            <a:extLst>
              <a:ext uri="{FF2B5EF4-FFF2-40B4-BE49-F238E27FC236}">
                <a16:creationId xmlns:a16="http://schemas.microsoft.com/office/drawing/2014/main" id="{21F37BDF-788D-4013-BB56-AF2578F41073}"/>
              </a:ext>
            </a:extLst>
          </p:cNvPr>
          <p:cNvSpPr txBox="1"/>
          <p:nvPr/>
        </p:nvSpPr>
        <p:spPr>
          <a:xfrm>
            <a:off x="8921417" y="1156143"/>
            <a:ext cx="2232248" cy="288032"/>
          </a:xfrm>
          <a:prstGeom prst="rect">
            <a:avLst/>
          </a:prstGeom>
          <a:solidFill>
            <a:schemeClr val="bg1"/>
          </a:solidFill>
        </p:spPr>
        <p:txBody>
          <a:bodyPr wrap="square" lIns="0" tIns="0" rIns="0" bIns="0" rtlCol="0">
            <a:noAutofit/>
          </a:bodyPr>
          <a:lstStyle/>
          <a:p>
            <a:pPr algn="ctr">
              <a:lnSpc>
                <a:spcPct val="90000"/>
              </a:lnSpc>
              <a:spcAft>
                <a:spcPts val="1000"/>
              </a:spcAft>
            </a:pPr>
            <a:r>
              <a:rPr lang="it-CH" b="1">
                <a:solidFill>
                  <a:srgbClr val="686868"/>
                </a:solidFill>
              </a:rPr>
              <a:t>Gruppo di controllo</a:t>
            </a:r>
          </a:p>
        </p:txBody>
      </p:sp>
    </p:spTree>
    <p:extLst>
      <p:ext uri="{BB962C8B-B14F-4D97-AF65-F5344CB8AC3E}">
        <p14:creationId xmlns:p14="http://schemas.microsoft.com/office/powerpoint/2010/main" val="104944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9961" y="207173"/>
            <a:ext cx="9770157" cy="466843"/>
          </a:xfrm>
        </p:spPr>
        <p:txBody>
          <a:bodyPr/>
          <a:lstStyle/>
          <a:p>
            <a:pPr algn="l"/>
            <a:r>
              <a:rPr lang="it-CH" sz="2400">
                <a:solidFill>
                  <a:srgbClr val="96CB00"/>
                </a:solidFill>
              </a:rPr>
              <a:t>Importanza per il programma myidea</a:t>
            </a:r>
          </a:p>
        </p:txBody>
      </p:sp>
      <p:sp>
        <p:nvSpPr>
          <p:cNvPr id="3" name="Inhaltsplatzhalter 2"/>
          <p:cNvSpPr>
            <a:spLocks noGrp="1"/>
          </p:cNvSpPr>
          <p:nvPr>
            <p:ph type="body" idx="1"/>
          </p:nvPr>
        </p:nvSpPr>
        <p:spPr>
          <a:xfrm>
            <a:off x="2389961" y="1139138"/>
            <a:ext cx="7485559" cy="5044846"/>
          </a:xfrm>
        </p:spPr>
        <p:txBody>
          <a:bodyPr>
            <a:noAutofit/>
          </a:bodyPr>
          <a:lstStyle/>
          <a:p>
            <a:pPr marL="342900" indent="-342900" algn="l">
              <a:lnSpc>
                <a:spcPct val="120000"/>
              </a:lnSpc>
              <a:spcBef>
                <a:spcPts val="600"/>
              </a:spcBef>
              <a:buClr>
                <a:srgbClr val="96CB00"/>
              </a:buClr>
              <a:buFont typeface="Century Gothic" panose="020B0502020202020204" pitchFamily="34" charset="0"/>
              <a:buChar char="●"/>
            </a:pPr>
            <a:r>
              <a:rPr lang="it-CH" sz="2000" dirty="0">
                <a:solidFill>
                  <a:srgbClr val="686868"/>
                </a:solidFill>
              </a:rPr>
              <a:t>È essenziale che fin dall'inizio le/gli studenti passino attraverso diversi momenti di «auto-esperienza».</a:t>
            </a:r>
          </a:p>
          <a:p>
            <a:pPr marL="342900" indent="-342900" algn="l">
              <a:lnSpc>
                <a:spcPct val="120000"/>
              </a:lnSpc>
              <a:spcBef>
                <a:spcPts val="600"/>
              </a:spcBef>
              <a:buClr>
                <a:srgbClr val="96CB00"/>
              </a:buClr>
              <a:buFont typeface="Century Gothic" panose="020B0502020202020204" pitchFamily="34" charset="0"/>
              <a:buChar char="●"/>
            </a:pPr>
            <a:r>
              <a:rPr lang="it-CH" sz="2000" dirty="0">
                <a:solidFill>
                  <a:srgbClr val="686868"/>
                </a:solidFill>
              </a:rPr>
              <a:t>Alcune di queste esperienze dovrebbero avere luogo al di fuori della classe e della scuola, cioè nell'ambiente reale in cui si inserisce la loro idea imprenditoriale e la loro (possibile) start-up.</a:t>
            </a:r>
          </a:p>
          <a:p>
            <a:pPr marL="342900" indent="-342900" algn="l">
              <a:lnSpc>
                <a:spcPct val="120000"/>
              </a:lnSpc>
              <a:spcBef>
                <a:spcPts val="600"/>
              </a:spcBef>
              <a:buClr>
                <a:srgbClr val="96CB00"/>
              </a:buClr>
              <a:buFont typeface="Century Gothic" panose="020B0502020202020204" pitchFamily="34" charset="0"/>
              <a:buChar char="●"/>
            </a:pPr>
            <a:r>
              <a:rPr lang="it-CH" sz="2000" dirty="0">
                <a:solidFill>
                  <a:srgbClr val="686868"/>
                </a:solidFill>
              </a:rPr>
              <a:t>Solo se possono testare ripetutamente le loro idee, considerazioni e realizzazioni «all'esterno», cioè con potenziali clienti, partner commerciali, ecc. e ottenere un feedback, il loro lavoro non diventerà un esercizio «che gira a vuoto».</a:t>
            </a:r>
            <a:r>
              <a:rPr lang="it-CH" sz="2000" dirty="0">
                <a:solidFill>
                  <a:srgbClr val="FF0000"/>
                </a:solidFill>
              </a:rPr>
              <a:t> </a:t>
            </a:r>
            <a:endParaRPr lang="de-CH" sz="2000" dirty="0">
              <a:solidFill>
                <a:srgbClr val="FF0000"/>
              </a:solidFill>
            </a:endParaRPr>
          </a:p>
        </p:txBody>
      </p:sp>
      <p:sp>
        <p:nvSpPr>
          <p:cNvPr id="5" name="Номер слайда 5">
            <a:extLst>
              <a:ext uri="{FF2B5EF4-FFF2-40B4-BE49-F238E27FC236}">
                <a16:creationId xmlns:a16="http://schemas.microsoft.com/office/drawing/2014/main" id="{1D930630-3D88-4D71-96D6-0EB201C5FB56}"/>
              </a:ext>
            </a:extLst>
          </p:cNvPr>
          <p:cNvSpPr>
            <a:spLocks noGrp="1"/>
          </p:cNvSpPr>
          <p:nvPr>
            <p:ph type="sldNum" sz="quarter" idx="12"/>
          </p:nvPr>
        </p:nvSpPr>
        <p:spPr/>
        <p:txBody>
          <a:bodyPr/>
          <a:lstStyle/>
          <a:p>
            <a:fld id="{B7E6CA31-DA56-47CF-9891-B6D0296B6AEC}" type="slidenum">
              <a:rPr lang="ru-RU" smtClean="0"/>
              <a:t>8</a:t>
            </a:fld>
            <a:endParaRPr lang="ru-RU"/>
          </a:p>
        </p:txBody>
      </p:sp>
    </p:spTree>
    <p:extLst>
      <p:ext uri="{BB962C8B-B14F-4D97-AF65-F5344CB8AC3E}">
        <p14:creationId xmlns:p14="http://schemas.microsoft.com/office/powerpoint/2010/main" val="137683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C5EA88D-D95A-45E2-B3B1-FACE620739DF}"/>
              </a:ext>
            </a:extLst>
          </p:cNvPr>
          <p:cNvSpPr txBox="1">
            <a:spLocks noChangeArrowheads="1"/>
          </p:cNvSpPr>
          <p:nvPr/>
        </p:nvSpPr>
        <p:spPr bwMode="auto">
          <a:xfrm>
            <a:off x="937597" y="107480"/>
            <a:ext cx="9406555" cy="657225"/>
          </a:xfrm>
          <a:prstGeom prst="rect">
            <a:avLst/>
          </a:prstGeom>
          <a:noFill/>
          <a:ln w="9525">
            <a:noFill/>
            <a:miter lim="800000"/>
            <a:headEnd/>
            <a:tailEnd/>
          </a:ln>
        </p:spPr>
        <p:txBody>
          <a:bodyPr anchor="ctr"/>
          <a:lstStyle/>
          <a:p>
            <a:pPr>
              <a:defRPr/>
            </a:pPr>
            <a:r>
              <a:rPr lang="it-CH" altLang="fr-FR" sz="2400" b="1" dirty="0">
                <a:solidFill>
                  <a:srgbClr val="96CB00"/>
                </a:solidFill>
                <a:latin typeface="+mj-lt"/>
                <a:ea typeface="ＭＳ Ｐゴシック" charset="0"/>
                <a:cs typeface="Arial"/>
              </a:rPr>
              <a:t>Esperienza personale continua</a:t>
            </a:r>
            <a:r>
              <a:rPr lang="de-CH" altLang="fr-FR" sz="2400" b="1" dirty="0">
                <a:solidFill>
                  <a:srgbClr val="96CB00"/>
                </a:solidFill>
                <a:latin typeface="+mj-lt"/>
                <a:ea typeface="ＭＳ Ｐゴシック" charset="0"/>
                <a:cs typeface="Arial"/>
              </a:rPr>
              <a:t>: </a:t>
            </a:r>
            <a:r>
              <a:rPr lang="it-CH" altLang="fr-FR" sz="2400" b="1" dirty="0">
                <a:solidFill>
                  <a:srgbClr val="96CB00"/>
                </a:solidFill>
                <a:latin typeface="+mj-lt"/>
                <a:ea typeface="ＭＳ Ｐゴシック" charset="0"/>
                <a:cs typeface="Arial"/>
              </a:rPr>
              <a:t>momenti centrali del programma </a:t>
            </a:r>
            <a:r>
              <a:rPr lang="it-CH" altLang="fr-FR" sz="2400" b="1" dirty="0" err="1">
                <a:solidFill>
                  <a:srgbClr val="96CB00"/>
                </a:solidFill>
                <a:latin typeface="+mj-lt"/>
                <a:ea typeface="ＭＳ Ｐゴシック" charset="0"/>
                <a:cs typeface="Arial"/>
              </a:rPr>
              <a:t>myidea</a:t>
            </a:r>
            <a:r>
              <a:rPr lang="it-CH" altLang="fr-FR" sz="2400" b="1" dirty="0">
                <a:solidFill>
                  <a:srgbClr val="96CB00"/>
                </a:solidFill>
                <a:latin typeface="+mj-lt"/>
                <a:ea typeface="ＭＳ Ｐゴシック" charset="0"/>
                <a:cs typeface="Arial"/>
              </a:rPr>
              <a:t> per modulo</a:t>
            </a:r>
            <a:endParaRPr lang="de-CH" altLang="fr-FR" sz="2400" b="1" dirty="0">
              <a:solidFill>
                <a:srgbClr val="96CB00"/>
              </a:solidFill>
              <a:latin typeface="+mj-lt"/>
              <a:ea typeface="ＭＳ Ｐゴシック" charset="0"/>
              <a:cs typeface="Arial"/>
            </a:endParaRPr>
          </a:p>
        </p:txBody>
      </p:sp>
      <p:graphicFrame>
        <p:nvGraphicFramePr>
          <p:cNvPr id="5" name="Inhaltsplatzhalter 4">
            <a:extLst>
              <a:ext uri="{FF2B5EF4-FFF2-40B4-BE49-F238E27FC236}">
                <a16:creationId xmlns:a16="http://schemas.microsoft.com/office/drawing/2014/main" id="{977B4603-959C-434B-9D8B-40826E821E5E}"/>
              </a:ext>
            </a:extLst>
          </p:cNvPr>
          <p:cNvGraphicFramePr>
            <a:graphicFrameLocks noGrp="1"/>
          </p:cNvGraphicFramePr>
          <p:nvPr>
            <p:ph sz="quarter" idx="4294967295"/>
            <p:extLst>
              <p:ext uri="{D42A27DB-BD31-4B8C-83A1-F6EECF244321}">
                <p14:modId xmlns:p14="http://schemas.microsoft.com/office/powerpoint/2010/main" val="4124360582"/>
              </p:ext>
            </p:extLst>
          </p:nvPr>
        </p:nvGraphicFramePr>
        <p:xfrm>
          <a:off x="581556" y="1274697"/>
          <a:ext cx="11028887" cy="482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0ABB533A-4875-4C56-A0D1-4C2E8358EC55}"/>
              </a:ext>
            </a:extLst>
          </p:cNvPr>
          <p:cNvSpPr txBox="1"/>
          <p:nvPr/>
        </p:nvSpPr>
        <p:spPr>
          <a:xfrm>
            <a:off x="731404" y="5217277"/>
            <a:ext cx="7092788" cy="509600"/>
          </a:xfrm>
          <a:prstGeom prst="rect">
            <a:avLst/>
          </a:prstGeom>
          <a:solidFill>
            <a:schemeClr val="bg1"/>
          </a:solidFill>
        </p:spPr>
        <p:txBody>
          <a:bodyPr wrap="square" lIns="0" tIns="0" rIns="0" bIns="0" rtlCol="0">
            <a:noAutofit/>
          </a:bodyPr>
          <a:lstStyle/>
          <a:p>
            <a:pPr>
              <a:lnSpc>
                <a:spcPct val="90000"/>
              </a:lnSpc>
              <a:spcAft>
                <a:spcPts val="1000"/>
              </a:spcAft>
            </a:pPr>
            <a:r>
              <a:rPr lang="it-IT" sz="1600" b="1">
                <a:solidFill>
                  <a:srgbClr val="B11B96"/>
                </a:solidFill>
              </a:rPr>
              <a:t>Colore</a:t>
            </a:r>
            <a:r>
              <a:rPr lang="de-CH" sz="1600" b="1">
                <a:solidFill>
                  <a:srgbClr val="B11B96"/>
                </a:solidFill>
              </a:rPr>
              <a:t> </a:t>
            </a:r>
            <a:r>
              <a:rPr lang="de-CH" sz="1600" b="1" dirty="0">
                <a:solidFill>
                  <a:srgbClr val="B11B96"/>
                </a:solidFill>
              </a:rPr>
              <a:t>pink: </a:t>
            </a:r>
            <a:r>
              <a:rPr lang="it-CH" sz="1600" dirty="0">
                <a:solidFill>
                  <a:srgbClr val="686868"/>
                </a:solidFill>
              </a:rPr>
              <a:t>esperienza al di fuori della scuola o della classe; interazione con nuove persone.</a:t>
            </a:r>
            <a:endParaRPr lang="de-CH" sz="1600" dirty="0">
              <a:solidFill>
                <a:srgbClr val="686868"/>
              </a:solidFill>
            </a:endParaRPr>
          </a:p>
        </p:txBody>
      </p:sp>
      <p:sp>
        <p:nvSpPr>
          <p:cNvPr id="8" name="Rechteck: abgerundete Ecken 7">
            <a:extLst>
              <a:ext uri="{FF2B5EF4-FFF2-40B4-BE49-F238E27FC236}">
                <a16:creationId xmlns:a16="http://schemas.microsoft.com/office/drawing/2014/main" id="{CB57BBB4-E867-4DB6-890D-7245C0BE95AC}"/>
              </a:ext>
            </a:extLst>
          </p:cNvPr>
          <p:cNvSpPr/>
          <p:nvPr/>
        </p:nvSpPr>
        <p:spPr>
          <a:xfrm>
            <a:off x="2455636" y="1828800"/>
            <a:ext cx="1725167" cy="7001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200" b="1" kern="0" dirty="0">
                <a:solidFill>
                  <a:prstClr val="black"/>
                </a:solidFill>
                <a:latin typeface="Malgun Gothic"/>
              </a:rPr>
              <a:t>M2</a:t>
            </a:r>
            <a:br>
              <a:rPr lang="de-CH" sz="1400" b="1" kern="0" dirty="0">
                <a:solidFill>
                  <a:prstClr val="black"/>
                </a:solidFill>
                <a:latin typeface="Malgun Gothic"/>
              </a:rPr>
            </a:br>
            <a:r>
              <a:rPr lang="it-CH" sz="1000" b="1" kern="0" dirty="0">
                <a:solidFill>
                  <a:prstClr val="black"/>
                </a:solidFill>
                <a:latin typeface="Malgun Gothic"/>
              </a:rPr>
              <a:t>Testare le idee e svilupparle</a:t>
            </a:r>
          </a:p>
        </p:txBody>
      </p:sp>
      <p:sp>
        <p:nvSpPr>
          <p:cNvPr id="10" name="Rechteck: abgerundete Ecken 9">
            <a:extLst>
              <a:ext uri="{FF2B5EF4-FFF2-40B4-BE49-F238E27FC236}">
                <a16:creationId xmlns:a16="http://schemas.microsoft.com/office/drawing/2014/main" id="{FF2E1DA3-8E8A-408C-91C8-8CAC069EBE9D}"/>
              </a:ext>
            </a:extLst>
          </p:cNvPr>
          <p:cNvSpPr/>
          <p:nvPr/>
        </p:nvSpPr>
        <p:spPr>
          <a:xfrm>
            <a:off x="711740" y="1828800"/>
            <a:ext cx="1604882" cy="7001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it-IT" sz="1200" b="1" kern="0" dirty="0">
                <a:solidFill>
                  <a:prstClr val="black"/>
                </a:solidFill>
                <a:latin typeface="Malgun Gothic"/>
              </a:rPr>
              <a:t>M1</a:t>
            </a:r>
            <a:br>
              <a:rPr lang="it-IT" sz="1400" b="1" kern="0" dirty="0">
                <a:solidFill>
                  <a:prstClr val="black"/>
                </a:solidFill>
                <a:latin typeface="Malgun Gothic"/>
              </a:rPr>
            </a:br>
            <a:r>
              <a:rPr lang="it-IT" sz="1000" b="1" kern="0" dirty="0">
                <a:solidFill>
                  <a:prstClr val="black"/>
                </a:solidFill>
                <a:latin typeface="Malgun Gothic"/>
              </a:rPr>
              <a:t>Sviluppare le idee</a:t>
            </a:r>
          </a:p>
        </p:txBody>
      </p:sp>
      <p:sp>
        <p:nvSpPr>
          <p:cNvPr id="12" name="Rechteck: abgerundete Ecken 11">
            <a:extLst>
              <a:ext uri="{FF2B5EF4-FFF2-40B4-BE49-F238E27FC236}">
                <a16:creationId xmlns:a16="http://schemas.microsoft.com/office/drawing/2014/main" id="{4A6EFE21-0994-4FA6-9D59-D5A51700B06F}"/>
              </a:ext>
            </a:extLst>
          </p:cNvPr>
          <p:cNvSpPr/>
          <p:nvPr/>
        </p:nvSpPr>
        <p:spPr>
          <a:xfrm>
            <a:off x="4319817" y="1828800"/>
            <a:ext cx="1812081" cy="7001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it-CH" sz="1200" b="1" kern="0" dirty="0">
                <a:solidFill>
                  <a:prstClr val="black"/>
                </a:solidFill>
                <a:latin typeface="Malgun Gothic"/>
              </a:rPr>
              <a:t>M3</a:t>
            </a:r>
            <a:br>
              <a:rPr lang="it-CH" sz="1400" b="1" kern="0" dirty="0">
                <a:solidFill>
                  <a:prstClr val="black"/>
                </a:solidFill>
                <a:latin typeface="Malgun Gothic"/>
              </a:rPr>
            </a:br>
            <a:r>
              <a:rPr lang="it-CH" sz="1000" b="1" kern="0" dirty="0">
                <a:solidFill>
                  <a:prstClr val="black"/>
                </a:solidFill>
                <a:latin typeface="Malgun Gothic"/>
              </a:rPr>
              <a:t>Sviluppare il modello di business</a:t>
            </a:r>
          </a:p>
        </p:txBody>
      </p:sp>
      <p:sp>
        <p:nvSpPr>
          <p:cNvPr id="14" name="Rechteck: abgerundete Ecken 13">
            <a:extLst>
              <a:ext uri="{FF2B5EF4-FFF2-40B4-BE49-F238E27FC236}">
                <a16:creationId xmlns:a16="http://schemas.microsoft.com/office/drawing/2014/main" id="{0F5BB301-AC9F-4DF7-902C-CC8A29921FA2}"/>
              </a:ext>
            </a:extLst>
          </p:cNvPr>
          <p:cNvSpPr/>
          <p:nvPr/>
        </p:nvSpPr>
        <p:spPr>
          <a:xfrm>
            <a:off x="6290970" y="1828800"/>
            <a:ext cx="1647156" cy="7001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200" b="1" kern="0" dirty="0">
                <a:solidFill>
                  <a:prstClr val="black"/>
                </a:solidFill>
                <a:latin typeface="Malgun Gothic"/>
              </a:rPr>
              <a:t>M4</a:t>
            </a:r>
            <a:br>
              <a:rPr lang="de-CH" sz="1400" b="1" kern="0" dirty="0">
                <a:solidFill>
                  <a:prstClr val="black"/>
                </a:solidFill>
                <a:latin typeface="Malgun Gothic"/>
              </a:rPr>
            </a:br>
            <a:r>
              <a:rPr lang="it-CH" sz="1000" b="1" kern="0" dirty="0">
                <a:solidFill>
                  <a:prstClr val="black"/>
                </a:solidFill>
                <a:latin typeface="Malgun Gothic"/>
              </a:rPr>
              <a:t>Marketing per imprenditori</a:t>
            </a:r>
          </a:p>
        </p:txBody>
      </p:sp>
      <p:sp>
        <p:nvSpPr>
          <p:cNvPr id="16" name="Rechteck: abgerundete Ecken 15">
            <a:extLst>
              <a:ext uri="{FF2B5EF4-FFF2-40B4-BE49-F238E27FC236}">
                <a16:creationId xmlns:a16="http://schemas.microsoft.com/office/drawing/2014/main" id="{074C94C8-1B95-4437-A07C-5186BE9960CD}"/>
              </a:ext>
            </a:extLst>
          </p:cNvPr>
          <p:cNvSpPr/>
          <p:nvPr/>
        </p:nvSpPr>
        <p:spPr>
          <a:xfrm>
            <a:off x="8097198" y="1828800"/>
            <a:ext cx="1707462" cy="7001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200" b="1" kern="0" dirty="0">
                <a:solidFill>
                  <a:prstClr val="black"/>
                </a:solidFill>
                <a:latin typeface="Malgun Gothic"/>
              </a:rPr>
              <a:t>M5</a:t>
            </a:r>
            <a:br>
              <a:rPr lang="de-CH" sz="1400" b="1" kern="0" dirty="0">
                <a:solidFill>
                  <a:prstClr val="black"/>
                </a:solidFill>
                <a:latin typeface="Malgun Gothic"/>
              </a:rPr>
            </a:br>
            <a:r>
              <a:rPr lang="it-CH" sz="1000" b="1" kern="0" dirty="0">
                <a:solidFill>
                  <a:prstClr val="black"/>
                </a:solidFill>
                <a:latin typeface="Malgun Gothic"/>
              </a:rPr>
              <a:t>Finanze per imprenditori</a:t>
            </a:r>
          </a:p>
        </p:txBody>
      </p:sp>
      <p:sp>
        <p:nvSpPr>
          <p:cNvPr id="18" name="Rechteck: abgerundete Ecken 17">
            <a:extLst>
              <a:ext uri="{FF2B5EF4-FFF2-40B4-BE49-F238E27FC236}">
                <a16:creationId xmlns:a16="http://schemas.microsoft.com/office/drawing/2014/main" id="{C72F445C-BBD5-4833-A6FD-715B3282B3CD}"/>
              </a:ext>
            </a:extLst>
          </p:cNvPr>
          <p:cNvSpPr/>
          <p:nvPr/>
        </p:nvSpPr>
        <p:spPr>
          <a:xfrm>
            <a:off x="9963732" y="1828800"/>
            <a:ext cx="1707462" cy="7001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ctr">
              <a:lnSpc>
                <a:spcPct val="90000"/>
              </a:lnSpc>
              <a:spcAft>
                <a:spcPts val="1000"/>
              </a:spcAft>
              <a:buClr>
                <a:srgbClr val="5F5F5F"/>
              </a:buClr>
            </a:pPr>
            <a:r>
              <a:rPr lang="de-CH" sz="1200" b="1" kern="0" dirty="0">
                <a:solidFill>
                  <a:prstClr val="black"/>
                </a:solidFill>
                <a:latin typeface="Malgun Gothic"/>
              </a:rPr>
              <a:t>M6</a:t>
            </a:r>
            <a:br>
              <a:rPr lang="de-CH" sz="1400" b="1" kern="0" dirty="0">
                <a:solidFill>
                  <a:prstClr val="black"/>
                </a:solidFill>
                <a:latin typeface="Malgun Gothic"/>
              </a:rPr>
            </a:br>
            <a:r>
              <a:rPr lang="it-CH" sz="1000" b="1" kern="0" dirty="0">
                <a:solidFill>
                  <a:prstClr val="black"/>
                </a:solidFill>
                <a:latin typeface="Malgun Gothic"/>
              </a:rPr>
              <a:t>Presentare le idee imprenditoriali</a:t>
            </a:r>
          </a:p>
        </p:txBody>
      </p:sp>
      <p:sp>
        <p:nvSpPr>
          <p:cNvPr id="13" name="Номер слайда 5">
            <a:extLst>
              <a:ext uri="{FF2B5EF4-FFF2-40B4-BE49-F238E27FC236}">
                <a16:creationId xmlns:a16="http://schemas.microsoft.com/office/drawing/2014/main" id="{5450EFED-8BAA-4D59-B05D-899D591AFA6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dirty="0"/>
          </a:p>
        </p:txBody>
      </p:sp>
      <p:sp>
        <p:nvSpPr>
          <p:cNvPr id="3" name="Rechteck 2">
            <a:extLst>
              <a:ext uri="{FF2B5EF4-FFF2-40B4-BE49-F238E27FC236}">
                <a16:creationId xmlns:a16="http://schemas.microsoft.com/office/drawing/2014/main" id="{6A844EAD-5245-45C0-8ECD-6A1E49C3B3CD}"/>
              </a:ext>
            </a:extLst>
          </p:cNvPr>
          <p:cNvSpPr/>
          <p:nvPr/>
        </p:nvSpPr>
        <p:spPr>
          <a:xfrm>
            <a:off x="652744" y="5851163"/>
            <a:ext cx="7285382" cy="923330"/>
          </a:xfrm>
          <a:prstGeom prst="rect">
            <a:avLst/>
          </a:prstGeom>
        </p:spPr>
        <p:txBody>
          <a:bodyPr wrap="square">
            <a:spAutoFit/>
          </a:bodyPr>
          <a:lstStyle/>
          <a:p>
            <a:pPr>
              <a:lnSpc>
                <a:spcPct val="90000"/>
              </a:lnSpc>
              <a:spcAft>
                <a:spcPts val="1000"/>
              </a:spcAft>
            </a:pPr>
            <a:r>
              <a:rPr lang="it-CH" sz="1200">
                <a:solidFill>
                  <a:srgbClr val="686868"/>
                </a:solidFill>
              </a:rPr>
              <a:t>* È utile che durante il processo le persone in formazione presentino le loro idee imprenditoriali alla classe, al fine di esercitarsi a presentare un'idea di fronte a un pubblico. Inoltre, i team possono imparare gli uni dagli altri e scambiarsi esperienze e consigli. Queste presentazioni "intermedie" possono essere fatte ad esempio nel Modulo 4 o in altri moduli in un momento appropriato.</a:t>
            </a:r>
            <a:endParaRPr lang="de-CH" sz="1200" dirty="0">
              <a:solidFill>
                <a:srgbClr val="686868"/>
              </a:solidFill>
            </a:endParaRPr>
          </a:p>
        </p:txBody>
      </p:sp>
    </p:spTree>
    <p:extLst>
      <p:ext uri="{BB962C8B-B14F-4D97-AF65-F5344CB8AC3E}">
        <p14:creationId xmlns:p14="http://schemas.microsoft.com/office/powerpoint/2010/main" val="87361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1061</Words>
  <Application>Microsoft Office PowerPoint</Application>
  <PresentationFormat>Breitbild</PresentationFormat>
  <Paragraphs>90</Paragraphs>
  <Slides>9</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9</vt:i4>
      </vt:variant>
    </vt:vector>
  </HeadingPairs>
  <TitlesOfParts>
    <vt:vector size="16" baseType="lpstr">
      <vt:lpstr>Malgun Gothic</vt:lpstr>
      <vt:lpstr>Arial</vt:lpstr>
      <vt:lpstr>Calibri</vt:lpstr>
      <vt:lpstr>Century Gothic</vt:lpstr>
      <vt:lpstr>Wingdings</vt:lpstr>
      <vt:lpstr>myidea</vt:lpstr>
      <vt:lpstr>KMU-HSG</vt:lpstr>
      <vt:lpstr>Parte 4: Apprendimento attraverso l’esperienza personale</vt:lpstr>
      <vt:lpstr>Sperimentare il processo di fondazione</vt:lpstr>
      <vt:lpstr>PowerPoint-Präsentation</vt:lpstr>
      <vt:lpstr>Ancorato nella vicina realtà </vt:lpstr>
      <vt:lpstr>PowerPoint-Präsentation</vt:lpstr>
      <vt:lpstr>L'apprendimento basato sull'esperienza aiuta a risolvere problemi poco strutturati - esempio: apprendimento all'aperto</vt:lpstr>
      <vt:lpstr>L'apprendimento basato sull'esperienza aiuta a risolvere problemi poco strutturati - lo studio di Collins et al. (2016)</vt:lpstr>
      <vt:lpstr>Importanza per il programma myidea</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Eveline Gutzwiller</cp:lastModifiedBy>
  <cp:revision>839</cp:revision>
  <dcterms:created xsi:type="dcterms:W3CDTF">2020-11-11T18:04:37Z</dcterms:created>
  <dcterms:modified xsi:type="dcterms:W3CDTF">2021-11-08T17:20:23Z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