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2"/>
  </p:notesMasterIdLst>
  <p:sldIdLst>
    <p:sldId id="1881" r:id="rId2"/>
    <p:sldId id="2156" r:id="rId3"/>
    <p:sldId id="2157" r:id="rId4"/>
    <p:sldId id="1884" r:id="rId5"/>
    <p:sldId id="2110" r:id="rId6"/>
    <p:sldId id="1886" r:id="rId7"/>
    <p:sldId id="2116" r:id="rId8"/>
    <p:sldId id="2113" r:id="rId9"/>
    <p:sldId id="2111" r:id="rId10"/>
    <p:sldId id="2114" r:id="rId11"/>
    <p:sldId id="2115" r:id="rId12"/>
    <p:sldId id="2153" r:id="rId13"/>
    <p:sldId id="2154" r:id="rId14"/>
    <p:sldId id="2155" r:id="rId15"/>
    <p:sldId id="259" r:id="rId16"/>
    <p:sldId id="260" r:id="rId17"/>
    <p:sldId id="2024" r:id="rId18"/>
    <p:sldId id="2119" r:id="rId19"/>
    <p:sldId id="2025" r:id="rId20"/>
    <p:sldId id="2011" r:id="rId21"/>
    <p:sldId id="2013" r:id="rId22"/>
    <p:sldId id="1898" r:id="rId23"/>
    <p:sldId id="1899" r:id="rId24"/>
    <p:sldId id="1840" r:id="rId25"/>
    <p:sldId id="2112" r:id="rId26"/>
    <p:sldId id="2117" r:id="rId27"/>
    <p:sldId id="1903" r:id="rId28"/>
    <p:sldId id="1905" r:id="rId29"/>
    <p:sldId id="1906" r:id="rId30"/>
    <p:sldId id="1907" r:id="rId31"/>
    <p:sldId id="1908" r:id="rId32"/>
    <p:sldId id="1960" r:id="rId33"/>
    <p:sldId id="1961" r:id="rId34"/>
    <p:sldId id="1963" r:id="rId35"/>
    <p:sldId id="1962" r:id="rId36"/>
    <p:sldId id="2018" r:id="rId37"/>
    <p:sldId id="2118" r:id="rId38"/>
    <p:sldId id="2019" r:id="rId39"/>
    <p:sldId id="2022" r:id="rId40"/>
    <p:sldId id="2101" r:id="rId41"/>
    <p:sldId id="2015" r:id="rId42"/>
    <p:sldId id="1964" r:id="rId43"/>
    <p:sldId id="2120" r:id="rId44"/>
    <p:sldId id="2121" r:id="rId45"/>
    <p:sldId id="2082" r:id="rId46"/>
    <p:sldId id="2084" r:id="rId47"/>
    <p:sldId id="2083" r:id="rId48"/>
    <p:sldId id="2085" r:id="rId49"/>
    <p:sldId id="2086" r:id="rId50"/>
    <p:sldId id="2087" r:id="rId51"/>
    <p:sldId id="2088" r:id="rId52"/>
    <p:sldId id="2089" r:id="rId53"/>
    <p:sldId id="2090" r:id="rId54"/>
    <p:sldId id="2092" r:id="rId55"/>
    <p:sldId id="2091" r:id="rId56"/>
    <p:sldId id="2093" r:id="rId57"/>
    <p:sldId id="2094" r:id="rId58"/>
    <p:sldId id="2095" r:id="rId59"/>
    <p:sldId id="2096" r:id="rId60"/>
    <p:sldId id="2097" r:id="rId61"/>
    <p:sldId id="2098" r:id="rId62"/>
    <p:sldId id="2099" r:id="rId63"/>
    <p:sldId id="2147" r:id="rId64"/>
    <p:sldId id="1974" r:id="rId65"/>
    <p:sldId id="1972" r:id="rId66"/>
    <p:sldId id="1980" r:id="rId67"/>
    <p:sldId id="1975" r:id="rId68"/>
    <p:sldId id="1976" r:id="rId69"/>
    <p:sldId id="1977" r:id="rId70"/>
    <p:sldId id="1978" r:id="rId71"/>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D04712-6E14-8F35-AF62-9C642AEBA134}" name="Gauss Joël" initials="GJ" userId="S::joel.gauss@hep-verlag.ch::184f1392-360a-4d42-b7e2-5266ec87ba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extLst>
      <p:ext uri="{19B8F6BF-5375-455C-9EA6-DF929625EA0E}">
        <p15:presenceInfo xmlns:p15="http://schemas.microsoft.com/office/powerpoint/2012/main" userId="S::mls9@bfh.ch::130eb5c5-9aed-44bf-b216-64bd859fac5e" providerId="AD"/>
      </p:ext>
    </p:extLst>
  </p:cmAuthor>
  <p:cmAuthor id="2" name="Eveline Gutzwiller" initials="EG" lastIdx="25" clrIdx="1">
    <p:extLst>
      <p:ext uri="{19B8F6BF-5375-455C-9EA6-DF929625EA0E}">
        <p15:presenceInfo xmlns:p15="http://schemas.microsoft.com/office/powerpoint/2012/main" userId="8d34d96c0307f392" providerId="Windows Live"/>
      </p:ext>
    </p:extLst>
  </p:cmAuthor>
  <p:cmAuthor id="3" name="Jossen Bettina" initials="JB" lastIdx="1" clrIdx="2">
    <p:extLst>
      <p:ext uri="{19B8F6BF-5375-455C-9EA6-DF929625EA0E}">
        <p15:presenceInfo xmlns:p15="http://schemas.microsoft.com/office/powerpoint/2012/main" userId="S::bettina.jossen@hep-verlag.ch::6f1b67fc-60ee-4bfb-9fc4-dead9e2958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B96"/>
    <a:srgbClr val="6C0A63"/>
    <a:srgbClr val="909090"/>
    <a:srgbClr val="0B4874"/>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22" autoAdjust="0"/>
    <p:restoredTop sz="93775" autoAdjust="0"/>
  </p:normalViewPr>
  <p:slideViewPr>
    <p:cSldViewPr snapToGrid="0">
      <p:cViewPr varScale="1">
        <p:scale>
          <a:sx n="114" d="100"/>
          <a:sy n="114" d="100"/>
        </p:scale>
        <p:origin x="348" y="108"/>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1196"/>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29.11.2023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p1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6" name="Google Shape;1136;p1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12</a:t>
            </a:fld>
            <a:endParaRPr/>
          </a:p>
        </p:txBody>
      </p:sp>
    </p:spTree>
    <p:extLst>
      <p:ext uri="{BB962C8B-B14F-4D97-AF65-F5344CB8AC3E}">
        <p14:creationId xmlns:p14="http://schemas.microsoft.com/office/powerpoint/2010/main" val="309724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p1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6" name="Google Shape;1136;p1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13</a:t>
            </a:fld>
            <a:endParaRPr/>
          </a:p>
        </p:txBody>
      </p:sp>
    </p:spTree>
    <p:extLst>
      <p:ext uri="{BB962C8B-B14F-4D97-AF65-F5344CB8AC3E}">
        <p14:creationId xmlns:p14="http://schemas.microsoft.com/office/powerpoint/2010/main" val="160211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p1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6" name="Google Shape;1136;p1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14</a:t>
            </a:fld>
            <a:endParaRPr/>
          </a:p>
        </p:txBody>
      </p:sp>
    </p:spTree>
    <p:extLst>
      <p:ext uri="{BB962C8B-B14F-4D97-AF65-F5344CB8AC3E}">
        <p14:creationId xmlns:p14="http://schemas.microsoft.com/office/powerpoint/2010/main" val="783941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p1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6" name="Google Shape;1136;p1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15</a:t>
            </a:fld>
            <a:endParaRPr/>
          </a:p>
        </p:txBody>
      </p:sp>
    </p:spTree>
    <p:extLst>
      <p:ext uri="{BB962C8B-B14F-4D97-AF65-F5344CB8AC3E}">
        <p14:creationId xmlns:p14="http://schemas.microsoft.com/office/powerpoint/2010/main" val="2915945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p1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3" name="Google Shape;1153;p1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16</a:t>
            </a:fld>
            <a:endParaRPr/>
          </a:p>
        </p:txBody>
      </p:sp>
    </p:spTree>
    <p:extLst>
      <p:ext uri="{BB962C8B-B14F-4D97-AF65-F5344CB8AC3E}">
        <p14:creationId xmlns:p14="http://schemas.microsoft.com/office/powerpoint/2010/main" val="3679950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17</a:t>
            </a:fld>
            <a:endParaRPr lang="ru-RU"/>
          </a:p>
        </p:txBody>
      </p:sp>
    </p:spTree>
    <p:extLst>
      <p:ext uri="{BB962C8B-B14F-4D97-AF65-F5344CB8AC3E}">
        <p14:creationId xmlns:p14="http://schemas.microsoft.com/office/powerpoint/2010/main" val="3533054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19</a:t>
            </a:fld>
            <a:endParaRPr lang="ru-RU"/>
          </a:p>
        </p:txBody>
      </p:sp>
    </p:spTree>
    <p:extLst>
      <p:ext uri="{BB962C8B-B14F-4D97-AF65-F5344CB8AC3E}">
        <p14:creationId xmlns:p14="http://schemas.microsoft.com/office/powerpoint/2010/main" val="1647936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20</a:t>
            </a:fld>
            <a:endParaRPr lang="ru-RU"/>
          </a:p>
        </p:txBody>
      </p:sp>
    </p:spTree>
    <p:extLst>
      <p:ext uri="{BB962C8B-B14F-4D97-AF65-F5344CB8AC3E}">
        <p14:creationId xmlns:p14="http://schemas.microsoft.com/office/powerpoint/2010/main" val="1469544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21</a:t>
            </a:fld>
            <a:endParaRPr lang="ru-RU"/>
          </a:p>
        </p:txBody>
      </p:sp>
    </p:spTree>
    <p:extLst>
      <p:ext uri="{BB962C8B-B14F-4D97-AF65-F5344CB8AC3E}">
        <p14:creationId xmlns:p14="http://schemas.microsoft.com/office/powerpoint/2010/main" val="2175184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22</a:t>
            </a:fld>
            <a:endParaRPr lang="ru-RU"/>
          </a:p>
        </p:txBody>
      </p:sp>
    </p:spTree>
    <p:extLst>
      <p:ext uri="{BB962C8B-B14F-4D97-AF65-F5344CB8AC3E}">
        <p14:creationId xmlns:p14="http://schemas.microsoft.com/office/powerpoint/2010/main" val="11602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23</a:t>
            </a:fld>
            <a:endParaRPr lang="ru-RU"/>
          </a:p>
        </p:txBody>
      </p:sp>
    </p:spTree>
    <p:extLst>
      <p:ext uri="{BB962C8B-B14F-4D97-AF65-F5344CB8AC3E}">
        <p14:creationId xmlns:p14="http://schemas.microsoft.com/office/powerpoint/2010/main" val="1462416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211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25</a:t>
            </a:fld>
            <a:endParaRPr lang="ru-RU"/>
          </a:p>
        </p:txBody>
      </p:sp>
    </p:spTree>
    <p:extLst>
      <p:ext uri="{BB962C8B-B14F-4D97-AF65-F5344CB8AC3E}">
        <p14:creationId xmlns:p14="http://schemas.microsoft.com/office/powerpoint/2010/main" val="2788943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27</a:t>
            </a:fld>
            <a:endParaRPr lang="ru-RU"/>
          </a:p>
        </p:txBody>
      </p:sp>
    </p:spTree>
    <p:extLst>
      <p:ext uri="{BB962C8B-B14F-4D97-AF65-F5344CB8AC3E}">
        <p14:creationId xmlns:p14="http://schemas.microsoft.com/office/powerpoint/2010/main" val="317103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28</a:t>
            </a:fld>
            <a:endParaRPr lang="ru-RU"/>
          </a:p>
        </p:txBody>
      </p:sp>
    </p:spTree>
    <p:extLst>
      <p:ext uri="{BB962C8B-B14F-4D97-AF65-F5344CB8AC3E}">
        <p14:creationId xmlns:p14="http://schemas.microsoft.com/office/powerpoint/2010/main" val="1475562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29</a:t>
            </a:fld>
            <a:endParaRPr lang="ru-RU"/>
          </a:p>
        </p:txBody>
      </p:sp>
    </p:spTree>
    <p:extLst>
      <p:ext uri="{BB962C8B-B14F-4D97-AF65-F5344CB8AC3E}">
        <p14:creationId xmlns:p14="http://schemas.microsoft.com/office/powerpoint/2010/main" val="3799977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30</a:t>
            </a:fld>
            <a:endParaRPr lang="ru-RU"/>
          </a:p>
        </p:txBody>
      </p:sp>
    </p:spTree>
    <p:extLst>
      <p:ext uri="{BB962C8B-B14F-4D97-AF65-F5344CB8AC3E}">
        <p14:creationId xmlns:p14="http://schemas.microsoft.com/office/powerpoint/2010/main" val="1397460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31</a:t>
            </a:fld>
            <a:endParaRPr lang="ru-RU"/>
          </a:p>
        </p:txBody>
      </p:sp>
    </p:spTree>
    <p:extLst>
      <p:ext uri="{BB962C8B-B14F-4D97-AF65-F5344CB8AC3E}">
        <p14:creationId xmlns:p14="http://schemas.microsoft.com/office/powerpoint/2010/main" val="3032394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32</a:t>
            </a:fld>
            <a:endParaRPr lang="ru-RU"/>
          </a:p>
        </p:txBody>
      </p:sp>
    </p:spTree>
    <p:extLst>
      <p:ext uri="{BB962C8B-B14F-4D97-AF65-F5344CB8AC3E}">
        <p14:creationId xmlns:p14="http://schemas.microsoft.com/office/powerpoint/2010/main" val="2295936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33</a:t>
            </a:fld>
            <a:endParaRPr lang="ru-RU"/>
          </a:p>
        </p:txBody>
      </p:sp>
    </p:spTree>
    <p:extLst>
      <p:ext uri="{BB962C8B-B14F-4D97-AF65-F5344CB8AC3E}">
        <p14:creationId xmlns:p14="http://schemas.microsoft.com/office/powerpoint/2010/main" val="301042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34</a:t>
            </a:fld>
            <a:endParaRPr lang="ru-RU"/>
          </a:p>
        </p:txBody>
      </p:sp>
    </p:spTree>
    <p:extLst>
      <p:ext uri="{BB962C8B-B14F-4D97-AF65-F5344CB8AC3E}">
        <p14:creationId xmlns:p14="http://schemas.microsoft.com/office/powerpoint/2010/main" val="2305936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35</a:t>
            </a:fld>
            <a:endParaRPr lang="ru-RU"/>
          </a:p>
        </p:txBody>
      </p:sp>
    </p:spTree>
    <p:extLst>
      <p:ext uri="{BB962C8B-B14F-4D97-AF65-F5344CB8AC3E}">
        <p14:creationId xmlns:p14="http://schemas.microsoft.com/office/powerpoint/2010/main" val="3820022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36</a:t>
            </a:fld>
            <a:endParaRPr lang="ru-RU"/>
          </a:p>
        </p:txBody>
      </p:sp>
    </p:spTree>
    <p:extLst>
      <p:ext uri="{BB962C8B-B14F-4D97-AF65-F5344CB8AC3E}">
        <p14:creationId xmlns:p14="http://schemas.microsoft.com/office/powerpoint/2010/main" val="3850339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38</a:t>
            </a:fld>
            <a:endParaRPr lang="ru-RU"/>
          </a:p>
        </p:txBody>
      </p:sp>
    </p:spTree>
    <p:extLst>
      <p:ext uri="{BB962C8B-B14F-4D97-AF65-F5344CB8AC3E}">
        <p14:creationId xmlns:p14="http://schemas.microsoft.com/office/powerpoint/2010/main" val="956856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39</a:t>
            </a:fld>
            <a:endParaRPr lang="ru-RU"/>
          </a:p>
        </p:txBody>
      </p:sp>
    </p:spTree>
    <p:extLst>
      <p:ext uri="{BB962C8B-B14F-4D97-AF65-F5344CB8AC3E}">
        <p14:creationId xmlns:p14="http://schemas.microsoft.com/office/powerpoint/2010/main" val="429579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40</a:t>
            </a:fld>
            <a:endParaRPr lang="ru-RU"/>
          </a:p>
        </p:txBody>
      </p:sp>
    </p:spTree>
    <p:extLst>
      <p:ext uri="{BB962C8B-B14F-4D97-AF65-F5344CB8AC3E}">
        <p14:creationId xmlns:p14="http://schemas.microsoft.com/office/powerpoint/2010/main" val="2022446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41</a:t>
            </a:fld>
            <a:endParaRPr lang="ru-RU"/>
          </a:p>
        </p:txBody>
      </p:sp>
    </p:spTree>
    <p:extLst>
      <p:ext uri="{BB962C8B-B14F-4D97-AF65-F5344CB8AC3E}">
        <p14:creationId xmlns:p14="http://schemas.microsoft.com/office/powerpoint/2010/main" val="2164565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42</a:t>
            </a:fld>
            <a:endParaRPr lang="ru-RU"/>
          </a:p>
        </p:txBody>
      </p:sp>
    </p:spTree>
    <p:extLst>
      <p:ext uri="{BB962C8B-B14F-4D97-AF65-F5344CB8AC3E}">
        <p14:creationId xmlns:p14="http://schemas.microsoft.com/office/powerpoint/2010/main" val="3386569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44</a:t>
            </a:fld>
            <a:endParaRPr lang="ru-RU"/>
          </a:p>
        </p:txBody>
      </p:sp>
    </p:spTree>
    <p:extLst>
      <p:ext uri="{BB962C8B-B14F-4D97-AF65-F5344CB8AC3E}">
        <p14:creationId xmlns:p14="http://schemas.microsoft.com/office/powerpoint/2010/main" val="36414761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63</a:t>
            </a:fld>
            <a:endParaRPr lang="ru-RU"/>
          </a:p>
        </p:txBody>
      </p:sp>
    </p:spTree>
    <p:extLst>
      <p:ext uri="{BB962C8B-B14F-4D97-AF65-F5344CB8AC3E}">
        <p14:creationId xmlns:p14="http://schemas.microsoft.com/office/powerpoint/2010/main" val="84912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a:t>
            </a:fld>
            <a:endParaRPr lang="ru-RU"/>
          </a:p>
        </p:txBody>
      </p:sp>
    </p:spTree>
    <p:extLst>
      <p:ext uri="{BB962C8B-B14F-4D97-AF65-F5344CB8AC3E}">
        <p14:creationId xmlns:p14="http://schemas.microsoft.com/office/powerpoint/2010/main" val="127673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6</a:t>
            </a:fld>
            <a:endParaRPr lang="ru-RU"/>
          </a:p>
        </p:txBody>
      </p:sp>
    </p:spTree>
    <p:extLst>
      <p:ext uri="{BB962C8B-B14F-4D97-AF65-F5344CB8AC3E}">
        <p14:creationId xmlns:p14="http://schemas.microsoft.com/office/powerpoint/2010/main" val="271130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8</a:t>
            </a:fld>
            <a:endParaRPr lang="ru-RU"/>
          </a:p>
        </p:txBody>
      </p:sp>
    </p:spTree>
    <p:extLst>
      <p:ext uri="{BB962C8B-B14F-4D97-AF65-F5344CB8AC3E}">
        <p14:creationId xmlns:p14="http://schemas.microsoft.com/office/powerpoint/2010/main" val="1854175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9</a:t>
            </a:fld>
            <a:endParaRPr lang="ru-RU"/>
          </a:p>
        </p:txBody>
      </p:sp>
    </p:spTree>
    <p:extLst>
      <p:ext uri="{BB962C8B-B14F-4D97-AF65-F5344CB8AC3E}">
        <p14:creationId xmlns:p14="http://schemas.microsoft.com/office/powerpoint/2010/main" val="594539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10</a:t>
            </a:fld>
            <a:endParaRPr lang="ru-RU"/>
          </a:p>
        </p:txBody>
      </p:sp>
    </p:spTree>
    <p:extLst>
      <p:ext uri="{BB962C8B-B14F-4D97-AF65-F5344CB8AC3E}">
        <p14:creationId xmlns:p14="http://schemas.microsoft.com/office/powerpoint/2010/main" val="3526231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11</a:t>
            </a:fld>
            <a:endParaRPr lang="ru-RU"/>
          </a:p>
        </p:txBody>
      </p:sp>
    </p:spTree>
    <p:extLst>
      <p:ext uri="{BB962C8B-B14F-4D97-AF65-F5344CB8AC3E}">
        <p14:creationId xmlns:p14="http://schemas.microsoft.com/office/powerpoint/2010/main" val="358329033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1.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4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29.11.2023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29.11.2023</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29.11.2023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29.11.2023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29.11.2023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29.11.2023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29.11.2023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29.11.2023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29.11.2023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29.11.2023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29.11.2023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29.11.2023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29.11.2023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29.11.2023</a:t>
            </a:fld>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29.11.2023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29.11.2023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29.11.2023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29.11.2023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29.11.2023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29.11.2023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29.11.2023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29.11.2023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29.11.2023</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29.11.2023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29.11.2023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29.11.2023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29.11.2023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29.11.2023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29.11.2023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29.11.2023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29.11.2023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29.11.2023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29.11.2023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29.11.2023</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29.11.2023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29.11.2023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29.11.2023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29.11.2023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29.11.2023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bullet_points_purple">
  <p:cSld name="1_bullet_points_purple">
    <p:spTree>
      <p:nvGrpSpPr>
        <p:cNvPr id="1" name="Shape 35"/>
        <p:cNvGrpSpPr/>
        <p:nvPr/>
      </p:nvGrpSpPr>
      <p:grpSpPr>
        <a:xfrm>
          <a:off x="0" y="0"/>
          <a:ext cx="0" cy="0"/>
          <a:chOff x="0" y="0"/>
          <a:chExt cx="0" cy="0"/>
        </a:xfrm>
      </p:grpSpPr>
      <p:pic>
        <p:nvPicPr>
          <p:cNvPr id="36" name="Google Shape;36;p31"/>
          <p:cNvPicPr preferRelativeResize="0"/>
          <p:nvPr/>
        </p:nvPicPr>
        <p:blipFill rotWithShape="1">
          <a:blip r:embed="rId2">
            <a:alphaModFix/>
          </a:blip>
          <a:srcRect/>
          <a:stretch/>
        </p:blipFill>
        <p:spPr>
          <a:xfrm rot="5400000">
            <a:off x="9362875" y="3653944"/>
            <a:ext cx="4930936" cy="727313"/>
          </a:xfrm>
          <a:prstGeom prst="rect">
            <a:avLst/>
          </a:prstGeom>
          <a:noFill/>
          <a:ln>
            <a:noFill/>
          </a:ln>
        </p:spPr>
      </p:pic>
      <p:pic>
        <p:nvPicPr>
          <p:cNvPr id="37" name="Google Shape;37;p31"/>
          <p:cNvPicPr preferRelativeResize="0"/>
          <p:nvPr/>
        </p:nvPicPr>
        <p:blipFill rotWithShape="1">
          <a:blip r:embed="rId3">
            <a:alphaModFix/>
          </a:blip>
          <a:srcRect/>
          <a:stretch/>
        </p:blipFill>
        <p:spPr>
          <a:xfrm rot="10800000">
            <a:off x="0" y="3836631"/>
            <a:ext cx="3192236" cy="3021369"/>
          </a:xfrm>
          <a:prstGeom prst="rect">
            <a:avLst/>
          </a:prstGeom>
          <a:noFill/>
          <a:ln>
            <a:noFill/>
          </a:ln>
        </p:spPr>
      </p:pic>
      <p:pic>
        <p:nvPicPr>
          <p:cNvPr id="38" name="Google Shape;38;p31"/>
          <p:cNvPicPr preferRelativeResize="0"/>
          <p:nvPr/>
        </p:nvPicPr>
        <p:blipFill rotWithShape="1">
          <a:blip r:embed="rId4">
            <a:alphaModFix/>
          </a:blip>
          <a:srcRect/>
          <a:stretch/>
        </p:blipFill>
        <p:spPr>
          <a:xfrm>
            <a:off x="11228860" y="6059209"/>
            <a:ext cx="968896" cy="809028"/>
          </a:xfrm>
          <a:prstGeom prst="rect">
            <a:avLst/>
          </a:prstGeom>
          <a:noFill/>
          <a:ln>
            <a:noFill/>
          </a:ln>
        </p:spPr>
      </p:pic>
      <p:sp>
        <p:nvSpPr>
          <p:cNvPr id="39" name="Google Shape;39;p31"/>
          <p:cNvSpPr txBox="1">
            <a:spLocks noGrp="1"/>
          </p:cNvSpPr>
          <p:nvPr>
            <p:ph type="dt" idx="10"/>
          </p:nvPr>
        </p:nvSpPr>
        <p:spPr>
          <a:xfrm>
            <a:off x="1379764"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ftr" idx="11"/>
          </p:nvPr>
        </p:nvSpPr>
        <p:spPr>
          <a:xfrm>
            <a:off x="5949723"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1"/>
          <p:cNvSpPr txBox="1">
            <a:spLocks noGrp="1"/>
          </p:cNvSpPr>
          <p:nvPr>
            <p:ph type="sldNum" idx="12"/>
          </p:nvPr>
        </p:nvSpPr>
        <p:spPr>
          <a:xfrm>
            <a:off x="11510081" y="6356350"/>
            <a:ext cx="53600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CH"/>
              <a:t>‹Nr.›</a:t>
            </a:fld>
            <a:endParaRPr/>
          </a:p>
        </p:txBody>
      </p:sp>
      <p:sp>
        <p:nvSpPr>
          <p:cNvPr id="42" name="Google Shape;42;p31"/>
          <p:cNvSpPr txBox="1">
            <a:spLocks noGrp="1"/>
          </p:cNvSpPr>
          <p:nvPr>
            <p:ph type="body" idx="1"/>
          </p:nvPr>
        </p:nvSpPr>
        <p:spPr>
          <a:xfrm>
            <a:off x="1851559" y="2289619"/>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31"/>
          <p:cNvPicPr preferRelativeResize="0"/>
          <p:nvPr/>
        </p:nvPicPr>
        <p:blipFill rotWithShape="1">
          <a:blip r:embed="rId5">
            <a:alphaModFix/>
          </a:blip>
          <a:srcRect/>
          <a:stretch/>
        </p:blipFill>
        <p:spPr>
          <a:xfrm flipH="1">
            <a:off x="11302844" y="0"/>
            <a:ext cx="889156" cy="738000"/>
          </a:xfrm>
          <a:prstGeom prst="rect">
            <a:avLst/>
          </a:prstGeom>
          <a:noFill/>
          <a:ln>
            <a:noFill/>
          </a:ln>
        </p:spPr>
      </p:pic>
      <p:sp>
        <p:nvSpPr>
          <p:cNvPr id="44" name="Google Shape;44;p31"/>
          <p:cNvSpPr txBox="1">
            <a:spLocks noGrp="1"/>
          </p:cNvSpPr>
          <p:nvPr>
            <p:ph type="body" idx="2"/>
          </p:nvPr>
        </p:nvSpPr>
        <p:spPr>
          <a:xfrm>
            <a:off x="1851559" y="1350158"/>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1"/>
          <p:cNvSpPr txBox="1">
            <a:spLocks noGrp="1"/>
          </p:cNvSpPr>
          <p:nvPr>
            <p:ph type="body" idx="3"/>
          </p:nvPr>
        </p:nvSpPr>
        <p:spPr>
          <a:xfrm>
            <a:off x="1851559" y="3229080"/>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1"/>
          <p:cNvSpPr txBox="1">
            <a:spLocks noGrp="1"/>
          </p:cNvSpPr>
          <p:nvPr>
            <p:ph type="body" idx="4"/>
          </p:nvPr>
        </p:nvSpPr>
        <p:spPr>
          <a:xfrm>
            <a:off x="1851559" y="4104551"/>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 name="Google Shape;47;p31"/>
          <p:cNvPicPr preferRelativeResize="0"/>
          <p:nvPr/>
        </p:nvPicPr>
        <p:blipFill rotWithShape="1">
          <a:blip r:embed="rId6">
            <a:alphaModFix/>
          </a:blip>
          <a:srcRect/>
          <a:stretch/>
        </p:blipFill>
        <p:spPr>
          <a:xfrm>
            <a:off x="-10556" y="4664734"/>
            <a:ext cx="1268847" cy="1925346"/>
          </a:xfrm>
          <a:prstGeom prst="rect">
            <a:avLst/>
          </a:prstGeom>
          <a:noFill/>
          <a:ln>
            <a:noFill/>
          </a:ln>
        </p:spPr>
      </p:pic>
    </p:spTree>
    <p:extLst>
      <p:ext uri="{BB962C8B-B14F-4D97-AF65-F5344CB8AC3E}">
        <p14:creationId xmlns:p14="http://schemas.microsoft.com/office/powerpoint/2010/main" val="22357573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63797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29.11.2023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5.png"/><Relationship Id="rId89" Type="http://schemas.openxmlformats.org/officeDocument/2006/relationships/image" Target="../media/image10.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image" Target="../media/image11.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1.png"/><Relationship Id="rId85" Type="http://schemas.openxmlformats.org/officeDocument/2006/relationships/image" Target="../media/image6.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4.png"/><Relationship Id="rId88" Type="http://schemas.openxmlformats.org/officeDocument/2006/relationships/image" Target="../media/image9.png"/><Relationship Id="rId91"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image" Target="../media/image2.png"/><Relationship Id="rId86"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8.png"/><Relationship Id="rId61" Type="http://schemas.openxmlformats.org/officeDocument/2006/relationships/slideLayout" Target="../slideLayouts/slideLayout61.xml"/><Relationship Id="rId82" Type="http://schemas.openxmlformats.org/officeDocument/2006/relationships/image" Target="../media/image3.png"/><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80">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3"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4">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80">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1"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1"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29.11.2023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 id="2147483871" r:id="rId78"/>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hyperlink" Target="https://www.carvolution.com/de/magazin/medienmitteilung-12022019" TargetMode="External"/><Relationship Id="rId2" Type="http://schemas.openxmlformats.org/officeDocument/2006/relationships/notesSlide" Target="../notesSlides/notesSlide14.xml"/><Relationship Id="rId1" Type="http://schemas.openxmlformats.org/officeDocument/2006/relationships/slideLayout" Target="../slideLayouts/slideLayout77.xml"/><Relationship Id="rId5" Type="http://schemas.openxmlformats.org/officeDocument/2006/relationships/hyperlink" Target="https://www.carvolution.com/de/magazin/carvolution-erhaelt-50-millionen-franken" TargetMode="External"/><Relationship Id="rId4" Type="http://schemas.openxmlformats.org/officeDocument/2006/relationships/hyperlink" Target="https://www.carvolution.com/de/magazin/medienmitteilung-21112019"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329.jp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21.xml"/><Relationship Id="rId1" Type="http://schemas.openxmlformats.org/officeDocument/2006/relationships/slideLayout" Target="../slideLayouts/slideLayout60.xml"/><Relationship Id="rId4" Type="http://schemas.openxmlformats.org/officeDocument/2006/relationships/image" Target="../media/image33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336.jp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8" Type="http://schemas.openxmlformats.org/officeDocument/2006/relationships/image" Target="../media/image342.png"/><Relationship Id="rId3" Type="http://schemas.openxmlformats.org/officeDocument/2006/relationships/image" Target="../media/image337.png"/><Relationship Id="rId7" Type="http://schemas.openxmlformats.org/officeDocument/2006/relationships/image" Target="../media/image341.jpeg"/><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image" Target="../media/image340.jpeg"/><Relationship Id="rId5" Type="http://schemas.openxmlformats.org/officeDocument/2006/relationships/image" Target="../media/image339.png"/><Relationship Id="rId4" Type="http://schemas.openxmlformats.org/officeDocument/2006/relationships/image" Target="../media/image3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35.xml"/><Relationship Id="rId1" Type="http://schemas.openxmlformats.org/officeDocument/2006/relationships/slideLayout" Target="../slideLayouts/slideLayout48.xml"/><Relationship Id="rId4" Type="http://schemas.openxmlformats.org/officeDocument/2006/relationships/image" Target="../media/image334.png"/></Relationships>
</file>

<file path=ppt/slides/_rels/slide41.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44.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346.jp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168410" cy="636104"/>
          </a:xfrm>
        </p:spPr>
        <p:txBody>
          <a:bodyPr>
            <a:noAutofit/>
          </a:bodyPr>
          <a:lstStyle/>
          <a:p>
            <a:pPr algn="l"/>
            <a:r>
              <a:rPr lang="de-CH" sz="2800" b="0" dirty="0">
                <a:solidFill>
                  <a:srgbClr val="8EB403"/>
                </a:solidFill>
              </a:rPr>
              <a:t>Unternehmerisches Denken und Handeln</a:t>
            </a: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pic>
        <p:nvPicPr>
          <p:cNvPr id="25" name="Grafik 24">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spTree>
    <p:extLst>
      <p:ext uri="{BB962C8B-B14F-4D97-AF65-F5344CB8AC3E}">
        <p14:creationId xmlns:p14="http://schemas.microsoft.com/office/powerpoint/2010/main" val="33291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923344" y="186021"/>
            <a:ext cx="9406555" cy="657225"/>
          </a:xfrm>
          <a:prstGeom prst="rect">
            <a:avLst/>
          </a:prstGeom>
          <a:noFill/>
          <a:ln w="9525">
            <a:noFill/>
            <a:miter lim="800000"/>
            <a:headEnd/>
            <a:tailEnd/>
          </a:ln>
        </p:spPr>
        <p:txBody>
          <a:bodyPr anchor="ctr"/>
          <a:lstStyle/>
          <a:p>
            <a:pPr>
              <a:defRPr/>
            </a:pPr>
            <a:r>
              <a:rPr lang="de-CH" sz="2400" b="1" dirty="0">
                <a:solidFill>
                  <a:srgbClr val="8EB403"/>
                </a:solidFill>
                <a:latin typeface="Century Gothic" panose="020B0502020202020204" pitchFamily="34" charset="0"/>
                <a:ea typeface="ＭＳ Ｐゴシック" charset="0"/>
                <a:cs typeface="Arial"/>
              </a:rPr>
              <a:t>Fortsetzung: </a:t>
            </a:r>
            <a:r>
              <a:rPr lang="de-CH" sz="2400" b="1" dirty="0">
                <a:solidFill>
                  <a:srgbClr val="0B4874"/>
                </a:solidFill>
                <a:latin typeface="Century Gothic" panose="020B0502020202020204" pitchFamily="34" charset="0"/>
                <a:ea typeface="ＭＳ Ｐゴシック" charset="0"/>
                <a:cs typeface="Arial"/>
              </a:rPr>
              <a:t>Die wichtigsten Finanzierungsquellen für </a:t>
            </a:r>
            <a:br>
              <a:rPr lang="de-CH" sz="2400" b="1" dirty="0">
                <a:solidFill>
                  <a:srgbClr val="0B4874"/>
                </a:solidFill>
                <a:latin typeface="Century Gothic" panose="020B0502020202020204" pitchFamily="34" charset="0"/>
                <a:ea typeface="ＭＳ Ｐゴシック" charset="0"/>
                <a:cs typeface="Arial"/>
              </a:rPr>
            </a:br>
            <a:r>
              <a:rPr lang="de-CH" sz="2400" b="1" dirty="0">
                <a:solidFill>
                  <a:srgbClr val="0B4874"/>
                </a:solidFill>
                <a:latin typeface="Century Gothic" panose="020B0502020202020204" pitchFamily="34" charset="0"/>
                <a:ea typeface="ＭＳ Ｐゴシック" charset="0"/>
                <a:cs typeface="Arial"/>
              </a:rPr>
              <a:t>Gründerinnen und Gründer im Überblick</a:t>
            </a:r>
          </a:p>
        </p:txBody>
      </p:sp>
      <p:sp>
        <p:nvSpPr>
          <p:cNvPr id="26" name="New shape">
            <a:extLst>
              <a:ext uri="{FF2B5EF4-FFF2-40B4-BE49-F238E27FC236}">
                <a16:creationId xmlns:a16="http://schemas.microsoft.com/office/drawing/2014/main" id="{42F77B0A-FEB1-42BE-B701-0C304FE4C911}"/>
              </a:ext>
            </a:extLst>
          </p:cNvPr>
          <p:cNvSpPr txBox="1">
            <a:spLocks/>
          </p:cNvSpPr>
          <p:nvPr/>
        </p:nvSpPr>
        <p:spPr bwMode="gray">
          <a:xfrm>
            <a:off x="1443133" y="1742134"/>
            <a:ext cx="9592014" cy="3952084"/>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285750" lvl="0" indent="-285750">
              <a:lnSpc>
                <a:spcPct val="110000"/>
              </a:lnSpc>
              <a:spcBef>
                <a:spcPts val="1200"/>
              </a:spcBef>
              <a:spcAft>
                <a:spcPts val="600"/>
              </a:spcAft>
              <a:buClr>
                <a:srgbClr val="8EB403"/>
              </a:buClr>
              <a:buFont typeface="Century Gothic" panose="020B0502020202020204" pitchFamily="34" charset="0"/>
              <a:buChar char="●"/>
            </a:pPr>
            <a:r>
              <a:rPr lang="de-CH" b="1" dirty="0">
                <a:solidFill>
                  <a:srgbClr val="8EB403"/>
                </a:solidFill>
              </a:rPr>
              <a:t>Staatliche Fördermittel: </a:t>
            </a:r>
            <a:r>
              <a:rPr lang="de-CH" dirty="0">
                <a:solidFill>
                  <a:schemeClr val="accent6">
                    <a:lumMod val="50000"/>
                  </a:schemeClr>
                </a:solidFill>
              </a:rPr>
              <a:t>Es gibt verschieden Quellen für staatliche Fördermittel in der Schweiz. So werden beispielsweise besonders innovative Vorhaben, die noch dazu sehr risikoreich sind, besonders gefördert. </a:t>
            </a:r>
          </a:p>
          <a:p>
            <a:pPr marL="285750" lvl="0" indent="-285750">
              <a:lnSpc>
                <a:spcPct val="110000"/>
              </a:lnSpc>
              <a:spcBef>
                <a:spcPts val="1200"/>
              </a:spcBef>
              <a:spcAft>
                <a:spcPts val="600"/>
              </a:spcAft>
              <a:buClr>
                <a:srgbClr val="8EB403"/>
              </a:buClr>
              <a:buFont typeface="Century Gothic" panose="020B0502020202020204" pitchFamily="34" charset="0"/>
              <a:buChar char="●"/>
            </a:pPr>
            <a:r>
              <a:rPr lang="de-CH" b="1" dirty="0">
                <a:solidFill>
                  <a:srgbClr val="8EB403"/>
                </a:solidFill>
              </a:rPr>
              <a:t>Darlehen von Banken: </a:t>
            </a:r>
            <a:r>
              <a:rPr lang="de-CH" dirty="0">
                <a:solidFill>
                  <a:schemeClr val="accent6">
                    <a:lumMod val="50000"/>
                  </a:schemeClr>
                </a:solidFill>
              </a:rPr>
              <a:t>Banken können Gründerinnen und Gründern Geld in Form von Bankdarlehen zur Verfügung stellen. Allerdings verlangen Banken entweder Sicherheiten und/oder ein etabliertes Unternehmen, bevor sie Darlehen vergeben.</a:t>
            </a:r>
          </a:p>
          <a:p>
            <a:pPr marL="285750" indent="-285750">
              <a:lnSpc>
                <a:spcPct val="110000"/>
              </a:lnSpc>
              <a:spcBef>
                <a:spcPts val="1200"/>
              </a:spcBef>
              <a:spcAft>
                <a:spcPts val="600"/>
              </a:spcAft>
              <a:buClr>
                <a:srgbClr val="8EB403"/>
              </a:buClr>
              <a:buFont typeface="Century Gothic" panose="020B0502020202020204" pitchFamily="34" charset="0"/>
              <a:buChar char="●"/>
            </a:pPr>
            <a:r>
              <a:rPr lang="de-CH" b="1" dirty="0">
                <a:solidFill>
                  <a:srgbClr val="8EB403"/>
                </a:solidFill>
              </a:rPr>
              <a:t>Business Angels und Risikokapitalgeber («Venture Capitalists»): </a:t>
            </a:r>
            <a:r>
              <a:rPr lang="de-CH" dirty="0">
                <a:solidFill>
                  <a:schemeClr val="accent6">
                    <a:lumMod val="50000"/>
                  </a:schemeClr>
                </a:solidFill>
              </a:rPr>
              <a:t>Business Angels und Risikokapitalgeber stellen Unternehmen in einer frühen Phase Eigenkapital zur Verfügung. Sie erhalten dafür Unternehmensanteile. Diese Form der Finanzierung kommt jedoch meist nur für sehr innovative und wachstumsorientierte Unternehmen in Frage.</a:t>
            </a:r>
          </a:p>
          <a:p>
            <a:pPr marL="285750" indent="-285750">
              <a:lnSpc>
                <a:spcPct val="110000"/>
              </a:lnSpc>
              <a:spcAft>
                <a:spcPts val="600"/>
              </a:spcAft>
              <a:buClr>
                <a:srgbClr val="8EB403"/>
              </a:buClr>
              <a:buFont typeface="Century Gothic" panose="020B0502020202020204" pitchFamily="34" charset="0"/>
              <a:buChar char="●"/>
            </a:pPr>
            <a:endParaRPr lang="de-CH" b="1" dirty="0">
              <a:solidFill>
                <a:schemeClr val="accent1"/>
              </a:solidFill>
            </a:endParaRPr>
          </a:p>
          <a:p>
            <a:pPr marL="357188" lvl="0" indent="-357188">
              <a:lnSpc>
                <a:spcPct val="110000"/>
              </a:lnSpc>
              <a:spcAft>
                <a:spcPts val="1000"/>
              </a:spcAft>
              <a:buClr>
                <a:srgbClr val="0B4874"/>
              </a:buClr>
              <a:buFont typeface="Century Gothic" panose="020B0502020202020204" pitchFamily="34" charset="0"/>
              <a:buChar char="●"/>
            </a:pPr>
            <a:endParaRPr lang="de-CH" dirty="0">
              <a:solidFill>
                <a:srgbClr val="7F7F7F"/>
              </a:solidFill>
            </a:endParaRPr>
          </a:p>
        </p:txBody>
      </p:sp>
      <p:sp>
        <p:nvSpPr>
          <p:cNvPr id="4" name="Rechteck 3">
            <a:extLst>
              <a:ext uri="{FF2B5EF4-FFF2-40B4-BE49-F238E27FC236}">
                <a16:creationId xmlns:a16="http://schemas.microsoft.com/office/drawing/2014/main" id="{F027C77D-1410-4B5E-B489-92728B58B0B6}"/>
              </a:ext>
            </a:extLst>
          </p:cNvPr>
          <p:cNvSpPr/>
          <p:nvPr/>
        </p:nvSpPr>
        <p:spPr>
          <a:xfrm>
            <a:off x="3442857" y="6169936"/>
            <a:ext cx="6096000" cy="707886"/>
          </a:xfrm>
          <a:prstGeom prst="rect">
            <a:avLst/>
          </a:prstGeom>
        </p:spPr>
        <p:txBody>
          <a:bodyPr>
            <a:spAutoFit/>
          </a:bodyPr>
          <a:lstStyle/>
          <a:p>
            <a:r>
              <a:rPr lang="de-CH" sz="1000" b="1" dirty="0">
                <a:solidFill>
                  <a:schemeClr val="accent6">
                    <a:lumMod val="50000"/>
                  </a:schemeClr>
                </a:solidFill>
              </a:rPr>
              <a:t>Quellen: </a:t>
            </a:r>
          </a:p>
          <a:p>
            <a:r>
              <a:rPr lang="de-CH" sz="1000" dirty="0">
                <a:solidFill>
                  <a:schemeClr val="accent6">
                    <a:lumMod val="50000"/>
                  </a:schemeClr>
                </a:solidFill>
              </a:rPr>
              <a:t>https://www.deutschland-startet.de/die-top-10-finanzierungsquellen/ https://blog.startups.ch/finanzierung-von-start-ups-eine-uebersicht/</a:t>
            </a:r>
          </a:p>
          <a:p>
            <a:endParaRPr lang="de-CH" sz="1000" dirty="0">
              <a:solidFill>
                <a:srgbClr val="898F97"/>
              </a:solidFill>
            </a:endParaRPr>
          </a:p>
        </p:txBody>
      </p:sp>
      <p:sp>
        <p:nvSpPr>
          <p:cNvPr id="6" name="Foliennummernplatzhalter 1">
            <a:extLst>
              <a:ext uri="{FF2B5EF4-FFF2-40B4-BE49-F238E27FC236}">
                <a16:creationId xmlns:a16="http://schemas.microsoft.com/office/drawing/2014/main" id="{63476F10-8E54-4DFC-9EDD-EF1D3E553497}"/>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10</a:t>
            </a:fld>
            <a:endParaRPr lang="ru-RU" dirty="0"/>
          </a:p>
        </p:txBody>
      </p:sp>
    </p:spTree>
    <p:extLst>
      <p:ext uri="{BB962C8B-B14F-4D97-AF65-F5344CB8AC3E}">
        <p14:creationId xmlns:p14="http://schemas.microsoft.com/office/powerpoint/2010/main" val="1758766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923344" y="186021"/>
            <a:ext cx="9406555" cy="657225"/>
          </a:xfrm>
          <a:prstGeom prst="rect">
            <a:avLst/>
          </a:prstGeom>
          <a:noFill/>
          <a:ln w="9525">
            <a:noFill/>
            <a:miter lim="800000"/>
            <a:headEnd/>
            <a:tailEnd/>
          </a:ln>
        </p:spPr>
        <p:txBody>
          <a:bodyPr anchor="ctr"/>
          <a:lstStyle/>
          <a:p>
            <a:pPr>
              <a:defRPr/>
            </a:pPr>
            <a:r>
              <a:rPr lang="de-CH" sz="2400" b="1" dirty="0">
                <a:solidFill>
                  <a:srgbClr val="8EB403"/>
                </a:solidFill>
                <a:latin typeface="Century Gothic" panose="020B0502020202020204" pitchFamily="34" charset="0"/>
                <a:ea typeface="ＭＳ Ｐゴシック" charset="0"/>
                <a:cs typeface="Arial"/>
              </a:rPr>
              <a:t>Fortsetzung: </a:t>
            </a:r>
            <a:r>
              <a:rPr lang="de-CH" sz="2400" b="1" dirty="0">
                <a:solidFill>
                  <a:srgbClr val="0B4874"/>
                </a:solidFill>
                <a:latin typeface="Century Gothic" panose="020B0502020202020204" pitchFamily="34" charset="0"/>
                <a:ea typeface="ＭＳ Ｐゴシック" charset="0"/>
                <a:cs typeface="Arial"/>
              </a:rPr>
              <a:t>Die wichtigsten Finanzierungsquellen für </a:t>
            </a:r>
            <a:br>
              <a:rPr lang="de-CH" sz="2400" b="1" dirty="0">
                <a:solidFill>
                  <a:srgbClr val="0B4874"/>
                </a:solidFill>
                <a:latin typeface="Century Gothic" panose="020B0502020202020204" pitchFamily="34" charset="0"/>
                <a:ea typeface="ＭＳ Ｐゴシック" charset="0"/>
                <a:cs typeface="Arial"/>
              </a:rPr>
            </a:br>
            <a:r>
              <a:rPr lang="de-CH" sz="2400" b="1" dirty="0">
                <a:solidFill>
                  <a:srgbClr val="0B4874"/>
                </a:solidFill>
                <a:latin typeface="Century Gothic" panose="020B0502020202020204" pitchFamily="34" charset="0"/>
                <a:ea typeface="ＭＳ Ｐゴシック" charset="0"/>
                <a:cs typeface="Arial"/>
              </a:rPr>
              <a:t>Gründerinnen und Gründer im Überblick</a:t>
            </a:r>
          </a:p>
        </p:txBody>
      </p:sp>
      <p:sp>
        <p:nvSpPr>
          <p:cNvPr id="26" name="New shape">
            <a:extLst>
              <a:ext uri="{FF2B5EF4-FFF2-40B4-BE49-F238E27FC236}">
                <a16:creationId xmlns:a16="http://schemas.microsoft.com/office/drawing/2014/main" id="{42F77B0A-FEB1-42BE-B701-0C304FE4C911}"/>
              </a:ext>
            </a:extLst>
          </p:cNvPr>
          <p:cNvSpPr txBox="1">
            <a:spLocks/>
          </p:cNvSpPr>
          <p:nvPr/>
        </p:nvSpPr>
        <p:spPr bwMode="gray">
          <a:xfrm>
            <a:off x="1372729" y="1825534"/>
            <a:ext cx="9592014" cy="3279957"/>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285750" indent="-285750">
              <a:lnSpc>
                <a:spcPct val="110000"/>
              </a:lnSpc>
              <a:spcBef>
                <a:spcPts val="1200"/>
              </a:spcBef>
              <a:spcAft>
                <a:spcPts val="600"/>
              </a:spcAft>
              <a:buClr>
                <a:srgbClr val="8EB403"/>
              </a:buClr>
              <a:buFont typeface="Century Gothic" panose="020B0502020202020204" pitchFamily="34" charset="0"/>
              <a:buChar char="●"/>
            </a:pPr>
            <a:r>
              <a:rPr lang="de-CH" b="1" dirty="0">
                <a:solidFill>
                  <a:srgbClr val="8EB403"/>
                </a:solidFill>
              </a:rPr>
              <a:t>Innenfinanzierung: </a:t>
            </a:r>
            <a:r>
              <a:rPr lang="de-CH" dirty="0">
                <a:solidFill>
                  <a:schemeClr val="accent6">
                    <a:lumMod val="50000"/>
                  </a:schemeClr>
                </a:solidFill>
              </a:rPr>
              <a:t>Wenn Gründerinnen und Gründer früh Gewinne erwirtschaften, können sie sich aus diesen Gewinnen finanzieren. Diese können dann ganz oder teilweise im Unternehmen belassen werden. Bei einer kompletten Neugründung ist dies jedoch eher die Ausnahme als die Regel.</a:t>
            </a:r>
          </a:p>
          <a:p>
            <a:pPr marL="285750" indent="-285750">
              <a:lnSpc>
                <a:spcPct val="110000"/>
              </a:lnSpc>
              <a:spcBef>
                <a:spcPts val="1200"/>
              </a:spcBef>
              <a:spcAft>
                <a:spcPts val="600"/>
              </a:spcAft>
              <a:buClr>
                <a:srgbClr val="8EB403"/>
              </a:buClr>
              <a:buFont typeface="Century Gothic" panose="020B0502020202020204" pitchFamily="34" charset="0"/>
              <a:buChar char="●"/>
            </a:pPr>
            <a:r>
              <a:rPr lang="de-CH" b="1" dirty="0">
                <a:solidFill>
                  <a:srgbClr val="8EB403"/>
                </a:solidFill>
              </a:rPr>
              <a:t>Crowdfunding (</a:t>
            </a:r>
            <a:r>
              <a:rPr lang="de-CH" b="1" dirty="0">
                <a:solidFill>
                  <a:srgbClr val="8EB403"/>
                </a:solidFill>
                <a:sym typeface="Wingdings" panose="05000000000000000000" pitchFamily="2" charset="2"/>
              </a:rPr>
              <a:t> siehe Exkurs)</a:t>
            </a:r>
            <a:r>
              <a:rPr lang="de-CH" b="1" dirty="0">
                <a:solidFill>
                  <a:srgbClr val="8EB403"/>
                </a:solidFill>
              </a:rPr>
              <a:t>: </a:t>
            </a:r>
            <a:r>
              <a:rPr lang="de-CH" dirty="0">
                <a:solidFill>
                  <a:schemeClr val="accent6">
                    <a:lumMod val="50000"/>
                  </a:schemeClr>
                </a:solidFill>
              </a:rPr>
              <a:t>Die Finanzierung über eine Crowdfunding-Plattform kann Jungunternehmen bei der Finanzierung helfen und dafür sorgen, das Unternehmen und seine Angebote bekannter zu machen.</a:t>
            </a:r>
          </a:p>
          <a:p>
            <a:pPr marL="285750" indent="-285750">
              <a:lnSpc>
                <a:spcPct val="110000"/>
              </a:lnSpc>
              <a:spcAft>
                <a:spcPts val="600"/>
              </a:spcAft>
              <a:buClr>
                <a:srgbClr val="8EB403"/>
              </a:buClr>
              <a:buFont typeface="Century Gothic" panose="020B0502020202020204" pitchFamily="34" charset="0"/>
              <a:buChar char="●"/>
            </a:pPr>
            <a:endParaRPr lang="de-CH" b="1" dirty="0">
              <a:solidFill>
                <a:schemeClr val="accent1"/>
              </a:solidFill>
            </a:endParaRPr>
          </a:p>
          <a:p>
            <a:pPr marL="357188" lvl="0" indent="-357188">
              <a:lnSpc>
                <a:spcPct val="110000"/>
              </a:lnSpc>
              <a:spcAft>
                <a:spcPts val="1000"/>
              </a:spcAft>
              <a:buClr>
                <a:srgbClr val="0B4874"/>
              </a:buClr>
              <a:buFont typeface="Century Gothic" panose="020B0502020202020204" pitchFamily="34" charset="0"/>
              <a:buChar char="●"/>
            </a:pPr>
            <a:endParaRPr lang="de-CH" dirty="0">
              <a:solidFill>
                <a:srgbClr val="7F7F7F"/>
              </a:solidFill>
            </a:endParaRPr>
          </a:p>
        </p:txBody>
      </p:sp>
      <p:sp>
        <p:nvSpPr>
          <p:cNvPr id="4" name="Rechteck 3">
            <a:extLst>
              <a:ext uri="{FF2B5EF4-FFF2-40B4-BE49-F238E27FC236}">
                <a16:creationId xmlns:a16="http://schemas.microsoft.com/office/drawing/2014/main" id="{F027C77D-1410-4B5E-B489-92728B58B0B6}"/>
              </a:ext>
            </a:extLst>
          </p:cNvPr>
          <p:cNvSpPr/>
          <p:nvPr/>
        </p:nvSpPr>
        <p:spPr>
          <a:xfrm>
            <a:off x="3442857" y="6169936"/>
            <a:ext cx="6096000" cy="707886"/>
          </a:xfrm>
          <a:prstGeom prst="rect">
            <a:avLst/>
          </a:prstGeom>
        </p:spPr>
        <p:txBody>
          <a:bodyPr>
            <a:spAutoFit/>
          </a:bodyPr>
          <a:lstStyle/>
          <a:p>
            <a:r>
              <a:rPr lang="de-CH" sz="1000" b="1" dirty="0">
                <a:solidFill>
                  <a:schemeClr val="accent6">
                    <a:lumMod val="50000"/>
                  </a:schemeClr>
                </a:solidFill>
              </a:rPr>
              <a:t>Quellen: </a:t>
            </a:r>
          </a:p>
          <a:p>
            <a:r>
              <a:rPr lang="de-CH" sz="1000" dirty="0">
                <a:solidFill>
                  <a:schemeClr val="accent6">
                    <a:lumMod val="50000"/>
                  </a:schemeClr>
                </a:solidFill>
              </a:rPr>
              <a:t>deutschland-startet.de/die-top-10-finanzierungsquellen</a:t>
            </a:r>
          </a:p>
          <a:p>
            <a:r>
              <a:rPr lang="de-CH" sz="1000" dirty="0">
                <a:solidFill>
                  <a:schemeClr val="accent6">
                    <a:lumMod val="50000"/>
                  </a:schemeClr>
                </a:solidFill>
              </a:rPr>
              <a:t>blog.startups.ch/finanzierung-von-</a:t>
            </a:r>
            <a:r>
              <a:rPr lang="de-CH" sz="1000" dirty="0" err="1">
                <a:solidFill>
                  <a:schemeClr val="accent6">
                    <a:lumMod val="50000"/>
                  </a:schemeClr>
                </a:solidFill>
              </a:rPr>
              <a:t>start-ups</a:t>
            </a:r>
            <a:r>
              <a:rPr lang="de-CH" sz="1000" dirty="0">
                <a:solidFill>
                  <a:schemeClr val="accent6">
                    <a:lumMod val="50000"/>
                  </a:schemeClr>
                </a:solidFill>
              </a:rPr>
              <a:t>-eine-</a:t>
            </a:r>
            <a:r>
              <a:rPr lang="de-CH" sz="1000" dirty="0" err="1">
                <a:solidFill>
                  <a:schemeClr val="accent6">
                    <a:lumMod val="50000"/>
                  </a:schemeClr>
                </a:solidFill>
              </a:rPr>
              <a:t>uebersicht</a:t>
            </a:r>
            <a:endParaRPr lang="de-CH" sz="1000" dirty="0">
              <a:solidFill>
                <a:schemeClr val="accent6">
                  <a:lumMod val="50000"/>
                </a:schemeClr>
              </a:solidFill>
            </a:endParaRPr>
          </a:p>
          <a:p>
            <a:endParaRPr lang="de-CH" sz="1000" dirty="0">
              <a:solidFill>
                <a:srgbClr val="898F97"/>
              </a:solidFill>
            </a:endParaRPr>
          </a:p>
        </p:txBody>
      </p:sp>
      <p:sp>
        <p:nvSpPr>
          <p:cNvPr id="6" name="Foliennummernplatzhalter 1">
            <a:extLst>
              <a:ext uri="{FF2B5EF4-FFF2-40B4-BE49-F238E27FC236}">
                <a16:creationId xmlns:a16="http://schemas.microsoft.com/office/drawing/2014/main" id="{D39F295B-B9CB-4CAD-8551-C74FCFCECE32}"/>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11</a:t>
            </a:fld>
            <a:endParaRPr lang="ru-RU" dirty="0"/>
          </a:p>
        </p:txBody>
      </p:sp>
    </p:spTree>
    <p:extLst>
      <p:ext uri="{BB962C8B-B14F-4D97-AF65-F5344CB8AC3E}">
        <p14:creationId xmlns:p14="http://schemas.microsoft.com/office/powerpoint/2010/main" val="466898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8" name="Titel 1">
            <a:extLst>
              <a:ext uri="{FF2B5EF4-FFF2-40B4-BE49-F238E27FC236}">
                <a16:creationId xmlns:a16="http://schemas.microsoft.com/office/drawing/2014/main" id="{4FF088FE-EFCE-43A9-BC93-F5A63A47C504}"/>
              </a:ext>
            </a:extLst>
          </p:cNvPr>
          <p:cNvSpPr txBox="1">
            <a:spLocks/>
          </p:cNvSpPr>
          <p:nvPr/>
        </p:nvSpPr>
        <p:spPr>
          <a:xfrm>
            <a:off x="946634" y="259872"/>
            <a:ext cx="3024336" cy="71997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CH" altLang="fr-FR" sz="2400" dirty="0">
                <a:solidFill>
                  <a:srgbClr val="B11B96"/>
                </a:solidFill>
                <a:ea typeface="ＭＳ Ｐゴシック" charset="0"/>
                <a:cs typeface="Arial"/>
              </a:rPr>
              <a:t>Beispiel: mymuesli</a:t>
            </a:r>
          </a:p>
        </p:txBody>
      </p:sp>
      <p:pic>
        <p:nvPicPr>
          <p:cNvPr id="19" name="Picture 2" descr="die Jungs">
            <a:extLst>
              <a:ext uri="{FF2B5EF4-FFF2-40B4-BE49-F238E27FC236}">
                <a16:creationId xmlns:a16="http://schemas.microsoft.com/office/drawing/2014/main" id="{D8B941AC-7D82-411C-990F-B6592447C8E9}"/>
              </a:ext>
            </a:extLst>
          </p:cNvPr>
          <p:cNvPicPr>
            <a:picLocks noChangeAspect="1" noChangeArrowheads="1"/>
          </p:cNvPicPr>
          <p:nvPr/>
        </p:nvPicPr>
        <p:blipFill>
          <a:blip r:embed="rId3" cstate="print"/>
          <a:srcRect/>
          <a:stretch>
            <a:fillRect/>
          </a:stretch>
        </p:blipFill>
        <p:spPr bwMode="auto">
          <a:xfrm>
            <a:off x="5591150" y="1102617"/>
            <a:ext cx="5328591" cy="4342607"/>
          </a:xfrm>
          <a:prstGeom prst="rect">
            <a:avLst/>
          </a:prstGeom>
          <a:noFill/>
          <a:ln w="9525">
            <a:noFill/>
            <a:miter lim="800000"/>
            <a:headEnd/>
            <a:tailEnd/>
          </a:ln>
        </p:spPr>
      </p:pic>
      <p:sp>
        <p:nvSpPr>
          <p:cNvPr id="20" name="Textfeld 16">
            <a:extLst>
              <a:ext uri="{FF2B5EF4-FFF2-40B4-BE49-F238E27FC236}">
                <a16:creationId xmlns:a16="http://schemas.microsoft.com/office/drawing/2014/main" id="{EA1597F4-CCCA-473E-8725-A322D5340F3C}"/>
              </a:ext>
            </a:extLst>
          </p:cNvPr>
          <p:cNvSpPr txBox="1">
            <a:spLocks noChangeArrowheads="1"/>
          </p:cNvSpPr>
          <p:nvPr/>
        </p:nvSpPr>
        <p:spPr bwMode="auto">
          <a:xfrm>
            <a:off x="946634" y="2478362"/>
            <a:ext cx="4529077" cy="1446550"/>
          </a:xfrm>
          <a:prstGeom prst="rect">
            <a:avLst/>
          </a:prstGeom>
          <a:noFill/>
          <a:ln w="9525">
            <a:noFill/>
            <a:miter lim="800000"/>
            <a:headEnd/>
            <a:tailEnd/>
          </a:ln>
        </p:spPr>
        <p:txBody>
          <a:bodyPr>
            <a:spAutoFit/>
          </a:bodyPr>
          <a:lstStyle/>
          <a:p>
            <a:r>
              <a:rPr lang="de-CH" sz="2200" dirty="0">
                <a:solidFill>
                  <a:schemeClr val="accent6">
                    <a:lumMod val="50000"/>
                  </a:schemeClr>
                </a:solidFill>
                <a:latin typeface="+mj-lt"/>
                <a:cs typeface="Arial" pitchFamily="34" charset="0"/>
              </a:rPr>
              <a:t>Wie finanzierte sich mymuesli – das massgeschneiderte </a:t>
            </a:r>
            <a:br>
              <a:rPr lang="de-CH" sz="2200" dirty="0">
                <a:solidFill>
                  <a:schemeClr val="accent6">
                    <a:lumMod val="50000"/>
                  </a:schemeClr>
                </a:solidFill>
                <a:latin typeface="+mj-lt"/>
                <a:cs typeface="Arial" pitchFamily="34" charset="0"/>
              </a:rPr>
            </a:br>
            <a:r>
              <a:rPr lang="de-CH" sz="2200" dirty="0">
                <a:solidFill>
                  <a:schemeClr val="accent6">
                    <a:lumMod val="50000"/>
                  </a:schemeClr>
                </a:solidFill>
                <a:latin typeface="+mj-lt"/>
                <a:cs typeface="Arial" pitchFamily="34" charset="0"/>
              </a:rPr>
              <a:t>Bio-Müesli aus dem Internet – in der Anfangsphase?</a:t>
            </a:r>
          </a:p>
        </p:txBody>
      </p:sp>
      <p:sp>
        <p:nvSpPr>
          <p:cNvPr id="21" name="Textfeld 1">
            <a:extLst>
              <a:ext uri="{FF2B5EF4-FFF2-40B4-BE49-F238E27FC236}">
                <a16:creationId xmlns:a16="http://schemas.microsoft.com/office/drawing/2014/main" id="{7CFD9DD9-3369-4C4A-B3E6-D5A8463C20A1}"/>
              </a:ext>
            </a:extLst>
          </p:cNvPr>
          <p:cNvSpPr txBox="1">
            <a:spLocks noChangeArrowheads="1"/>
          </p:cNvSpPr>
          <p:nvPr/>
        </p:nvSpPr>
        <p:spPr bwMode="auto">
          <a:xfrm>
            <a:off x="9335566" y="5481228"/>
            <a:ext cx="974947" cy="215444"/>
          </a:xfrm>
          <a:prstGeom prst="rect">
            <a:avLst/>
          </a:prstGeom>
          <a:noFill/>
          <a:ln w="9525">
            <a:noFill/>
            <a:miter lim="800000"/>
            <a:headEnd/>
            <a:tailEnd/>
          </a:ln>
        </p:spPr>
        <p:txBody>
          <a:bodyPr wrap="none">
            <a:spAutoFit/>
          </a:bodyPr>
          <a:lstStyle/>
          <a:p>
            <a:r>
              <a:rPr lang="de-CH" sz="800" dirty="0">
                <a:solidFill>
                  <a:schemeClr val="accent6">
                    <a:lumMod val="50000"/>
                  </a:schemeClr>
                </a:solidFill>
                <a:cs typeface="Arial" pitchFamily="34" charset="0"/>
              </a:rPr>
              <a:t>mymuesli.com/</a:t>
            </a:r>
          </a:p>
        </p:txBody>
      </p:sp>
      <p:sp>
        <p:nvSpPr>
          <p:cNvPr id="7" name="Foliennummernplatzhalter 1">
            <a:extLst>
              <a:ext uri="{FF2B5EF4-FFF2-40B4-BE49-F238E27FC236}">
                <a16:creationId xmlns:a16="http://schemas.microsoft.com/office/drawing/2014/main" id="{DE238A0C-0BAE-4431-9082-7846C4FC62B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12</a:t>
            </a:fld>
            <a:endParaRPr lang="ru-RU" dirty="0"/>
          </a:p>
        </p:txBody>
      </p:sp>
    </p:spTree>
    <p:extLst>
      <p:ext uri="{BB962C8B-B14F-4D97-AF65-F5344CB8AC3E}">
        <p14:creationId xmlns:p14="http://schemas.microsoft.com/office/powerpoint/2010/main" val="3841591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6" name="Titel 1">
            <a:extLst>
              <a:ext uri="{FF2B5EF4-FFF2-40B4-BE49-F238E27FC236}">
                <a16:creationId xmlns:a16="http://schemas.microsoft.com/office/drawing/2014/main" id="{5243A0F9-A524-48DB-941F-32E7E135608F}"/>
              </a:ext>
            </a:extLst>
          </p:cNvPr>
          <p:cNvSpPr txBox="1">
            <a:spLocks/>
          </p:cNvSpPr>
          <p:nvPr/>
        </p:nvSpPr>
        <p:spPr>
          <a:xfrm>
            <a:off x="946343" y="250901"/>
            <a:ext cx="8301822" cy="71997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DE" altLang="fr-FR" sz="2400" dirty="0">
                <a:solidFill>
                  <a:srgbClr val="B11B96"/>
                </a:solidFill>
                <a:ea typeface="ＭＳ Ｐゴシック" charset="0"/>
                <a:cs typeface="Arial"/>
              </a:rPr>
              <a:t>mymuesli finanzierte sich aus Eigenmitteln</a:t>
            </a:r>
          </a:p>
        </p:txBody>
      </p:sp>
      <p:sp>
        <p:nvSpPr>
          <p:cNvPr id="7" name="Textfeld 6">
            <a:extLst>
              <a:ext uri="{FF2B5EF4-FFF2-40B4-BE49-F238E27FC236}">
                <a16:creationId xmlns:a16="http://schemas.microsoft.com/office/drawing/2014/main" id="{7D864EA4-DAB6-48AD-8789-213FC34A92CE}"/>
              </a:ext>
            </a:extLst>
          </p:cNvPr>
          <p:cNvSpPr txBox="1">
            <a:spLocks noChangeArrowheads="1"/>
          </p:cNvSpPr>
          <p:nvPr/>
        </p:nvSpPr>
        <p:spPr bwMode="auto">
          <a:xfrm flipH="1">
            <a:off x="1142851" y="1316039"/>
            <a:ext cx="4285693" cy="708025"/>
          </a:xfrm>
          <a:prstGeom prst="rect">
            <a:avLst/>
          </a:prstGeom>
          <a:noFill/>
          <a:ln w="9525">
            <a:noFill/>
            <a:miter lim="800000"/>
            <a:headEnd/>
            <a:tailEnd/>
          </a:ln>
        </p:spPr>
        <p:txBody>
          <a:bodyPr>
            <a:spAutoFit/>
          </a:bodyPr>
          <a:lstStyle/>
          <a:p>
            <a:pPr marL="355600" indent="-355600"/>
            <a:r>
              <a:rPr lang="de-DE" sz="2000" b="1" dirty="0">
                <a:solidFill>
                  <a:srgbClr val="B11B96"/>
                </a:solidFill>
                <a:latin typeface="+mj-lt"/>
                <a:cs typeface="Arial" pitchFamily="34" charset="0"/>
              </a:rPr>
              <a:t>Start-up Finanzierung</a:t>
            </a:r>
          </a:p>
          <a:p>
            <a:pPr marL="355600" indent="-355600"/>
            <a:endParaRPr lang="de-DE" sz="2000" b="1" dirty="0">
              <a:latin typeface="+mj-lt"/>
              <a:cs typeface="Arial" pitchFamily="34" charset="0"/>
            </a:endParaRPr>
          </a:p>
        </p:txBody>
      </p:sp>
      <p:sp>
        <p:nvSpPr>
          <p:cNvPr id="8" name="Textfeld 7">
            <a:extLst>
              <a:ext uri="{FF2B5EF4-FFF2-40B4-BE49-F238E27FC236}">
                <a16:creationId xmlns:a16="http://schemas.microsoft.com/office/drawing/2014/main" id="{D0AF5076-EAFD-4685-9EEF-185E2D78DDCB}"/>
              </a:ext>
            </a:extLst>
          </p:cNvPr>
          <p:cNvSpPr txBox="1">
            <a:spLocks noChangeArrowheads="1"/>
          </p:cNvSpPr>
          <p:nvPr/>
        </p:nvSpPr>
        <p:spPr bwMode="auto">
          <a:xfrm flipH="1">
            <a:off x="6857107" y="1338263"/>
            <a:ext cx="4285693" cy="400050"/>
          </a:xfrm>
          <a:prstGeom prst="rect">
            <a:avLst/>
          </a:prstGeom>
          <a:noFill/>
          <a:ln w="9525">
            <a:noFill/>
            <a:miter lim="800000"/>
            <a:headEnd/>
            <a:tailEnd/>
          </a:ln>
        </p:spPr>
        <p:txBody>
          <a:bodyPr>
            <a:spAutoFit/>
          </a:bodyPr>
          <a:lstStyle/>
          <a:p>
            <a:r>
              <a:rPr lang="de-DE" sz="2000" b="1" dirty="0">
                <a:solidFill>
                  <a:srgbClr val="B11B96"/>
                </a:solidFill>
                <a:latin typeface="+mj-lt"/>
                <a:cs typeface="Arial" pitchFamily="34" charset="0"/>
              </a:rPr>
              <a:t>Hauptausgaben</a:t>
            </a:r>
            <a:endParaRPr lang="de-DE" sz="2000" dirty="0">
              <a:solidFill>
                <a:srgbClr val="B11B96"/>
              </a:solidFill>
              <a:latin typeface="+mj-lt"/>
              <a:cs typeface="Arial" pitchFamily="34" charset="0"/>
            </a:endParaRPr>
          </a:p>
        </p:txBody>
      </p:sp>
      <p:cxnSp>
        <p:nvCxnSpPr>
          <p:cNvPr id="9" name="Gerade Verbindung 12">
            <a:extLst>
              <a:ext uri="{FF2B5EF4-FFF2-40B4-BE49-F238E27FC236}">
                <a16:creationId xmlns:a16="http://schemas.microsoft.com/office/drawing/2014/main" id="{C090AC5D-9E04-4BA6-83DC-F83C61692846}"/>
              </a:ext>
            </a:extLst>
          </p:cNvPr>
          <p:cNvCxnSpPr>
            <a:cxnSpLocks/>
          </p:cNvCxnSpPr>
          <p:nvPr/>
        </p:nvCxnSpPr>
        <p:spPr>
          <a:xfrm>
            <a:off x="1057670" y="1865313"/>
            <a:ext cx="10315180" cy="0"/>
          </a:xfrm>
          <a:prstGeom prst="line">
            <a:avLst/>
          </a:prstGeom>
          <a:ln w="28575">
            <a:solidFill>
              <a:srgbClr val="B11B96"/>
            </a:solidFill>
          </a:ln>
        </p:spPr>
        <p:style>
          <a:lnRef idx="1">
            <a:schemeClr val="accent1"/>
          </a:lnRef>
          <a:fillRef idx="0">
            <a:schemeClr val="accent1"/>
          </a:fillRef>
          <a:effectRef idx="0">
            <a:schemeClr val="accent1"/>
          </a:effectRef>
          <a:fontRef idx="minor">
            <a:schemeClr val="tx1"/>
          </a:fontRef>
        </p:style>
      </p:cxnSp>
      <p:sp>
        <p:nvSpPr>
          <p:cNvPr id="10" name="New shape">
            <a:extLst>
              <a:ext uri="{FF2B5EF4-FFF2-40B4-BE49-F238E27FC236}">
                <a16:creationId xmlns:a16="http://schemas.microsoft.com/office/drawing/2014/main" id="{444C2176-AD62-47C0-92EE-310E0CF78A3D}"/>
              </a:ext>
            </a:extLst>
          </p:cNvPr>
          <p:cNvSpPr txBox="1">
            <a:spLocks/>
          </p:cNvSpPr>
          <p:nvPr/>
        </p:nvSpPr>
        <p:spPr bwMode="gray">
          <a:xfrm>
            <a:off x="1086245" y="2128381"/>
            <a:ext cx="4248649" cy="1750149"/>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357188" lvl="0" indent="-357188">
              <a:lnSpc>
                <a:spcPct val="110000"/>
              </a:lnSpc>
              <a:spcAft>
                <a:spcPts val="1000"/>
              </a:spcAft>
              <a:buClr>
                <a:srgbClr val="B11B96"/>
              </a:buClr>
              <a:buFont typeface="Century Gothic" panose="020B0502020202020204" pitchFamily="34" charset="0"/>
              <a:buChar char="●"/>
            </a:pPr>
            <a:r>
              <a:rPr lang="de-CH" dirty="0">
                <a:solidFill>
                  <a:schemeClr val="accent6">
                    <a:lumMod val="50000"/>
                  </a:schemeClr>
                </a:solidFill>
              </a:rPr>
              <a:t>10‘000 EUR aus dem Verkauf eines vorher gegründeten Unternehmens</a:t>
            </a:r>
          </a:p>
          <a:p>
            <a:pPr marL="357188" lvl="0" indent="-357188">
              <a:lnSpc>
                <a:spcPct val="110000"/>
              </a:lnSpc>
              <a:spcAft>
                <a:spcPts val="1000"/>
              </a:spcAft>
              <a:buClr>
                <a:srgbClr val="B11B96"/>
              </a:buClr>
              <a:buFont typeface="Century Gothic" panose="020B0502020202020204" pitchFamily="34" charset="0"/>
              <a:buChar char="●"/>
            </a:pPr>
            <a:r>
              <a:rPr lang="de-CH" dirty="0">
                <a:solidFill>
                  <a:schemeClr val="accent6">
                    <a:lumMod val="50000"/>
                  </a:schemeClr>
                </a:solidFill>
              </a:rPr>
              <a:t>Das Wachstum konnten die drei Gründer aus dem laufenden Geschäft finanzieren</a:t>
            </a:r>
          </a:p>
          <a:p>
            <a:pPr marL="357188" lvl="0" indent="-357188">
              <a:lnSpc>
                <a:spcPct val="110000"/>
              </a:lnSpc>
              <a:spcAft>
                <a:spcPts val="1000"/>
              </a:spcAft>
              <a:buClr>
                <a:srgbClr val="B11B96"/>
              </a:buClr>
              <a:buFont typeface="Century Gothic" panose="020B0502020202020204" pitchFamily="34" charset="0"/>
              <a:buChar char="●"/>
            </a:pPr>
            <a:r>
              <a:rPr lang="de-CH" dirty="0">
                <a:solidFill>
                  <a:schemeClr val="accent6">
                    <a:lumMod val="50000"/>
                  </a:schemeClr>
                </a:solidFill>
              </a:rPr>
              <a:t>70‘000 EUR Preisgelder (Businessplanwettbewerbe)</a:t>
            </a:r>
          </a:p>
          <a:p>
            <a:pPr marL="357188" lvl="0" indent="-357188">
              <a:lnSpc>
                <a:spcPct val="110000"/>
              </a:lnSpc>
              <a:spcAft>
                <a:spcPts val="1000"/>
              </a:spcAft>
              <a:buClr>
                <a:srgbClr val="0B4874"/>
              </a:buClr>
              <a:buFont typeface="Century Gothic" panose="020B0502020202020204" pitchFamily="34" charset="0"/>
              <a:buChar char="●"/>
            </a:pPr>
            <a:endParaRPr lang="de-CH" dirty="0">
              <a:solidFill>
                <a:srgbClr val="7F7F7F"/>
              </a:solidFill>
            </a:endParaRPr>
          </a:p>
        </p:txBody>
      </p:sp>
      <p:sp>
        <p:nvSpPr>
          <p:cNvPr id="11" name="New shape">
            <a:extLst>
              <a:ext uri="{FF2B5EF4-FFF2-40B4-BE49-F238E27FC236}">
                <a16:creationId xmlns:a16="http://schemas.microsoft.com/office/drawing/2014/main" id="{9CB6C712-E2F3-4839-8F70-BEACC15C8D18}"/>
              </a:ext>
            </a:extLst>
          </p:cNvPr>
          <p:cNvSpPr txBox="1">
            <a:spLocks/>
          </p:cNvSpPr>
          <p:nvPr/>
        </p:nvSpPr>
        <p:spPr bwMode="gray">
          <a:xfrm>
            <a:off x="6857107" y="2122489"/>
            <a:ext cx="4398904" cy="1750149"/>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357188" indent="-357188">
              <a:lnSpc>
                <a:spcPct val="110000"/>
              </a:lnSpc>
              <a:spcAft>
                <a:spcPts val="1000"/>
              </a:spcAft>
              <a:buClr>
                <a:srgbClr val="B11B96"/>
              </a:buClr>
              <a:buFont typeface="Century Gothic" panose="020B0502020202020204" pitchFamily="34" charset="0"/>
              <a:buChar char="●"/>
            </a:pPr>
            <a:r>
              <a:rPr lang="de-CH" dirty="0">
                <a:solidFill>
                  <a:schemeClr val="accent6">
                    <a:lumMod val="50000"/>
                  </a:schemeClr>
                </a:solidFill>
              </a:rPr>
              <a:t>Miete für einen Raum in Passau, um dort die Zutaten zu lagern und die bestellten Müeslis zu mixen</a:t>
            </a:r>
          </a:p>
          <a:p>
            <a:pPr marL="357188" indent="-357188">
              <a:lnSpc>
                <a:spcPct val="110000"/>
              </a:lnSpc>
              <a:spcAft>
                <a:spcPts val="1000"/>
              </a:spcAft>
              <a:buClr>
                <a:srgbClr val="B11B96"/>
              </a:buClr>
              <a:buFont typeface="Century Gothic" panose="020B0502020202020204" pitchFamily="34" charset="0"/>
              <a:buChar char="●"/>
            </a:pPr>
            <a:r>
              <a:rPr lang="de-CH" dirty="0">
                <a:solidFill>
                  <a:schemeClr val="accent6">
                    <a:lumMod val="50000"/>
                  </a:schemeClr>
                </a:solidFill>
              </a:rPr>
              <a:t>Zutaten</a:t>
            </a:r>
          </a:p>
          <a:p>
            <a:pPr marL="357188" indent="-357188">
              <a:lnSpc>
                <a:spcPct val="110000"/>
              </a:lnSpc>
              <a:spcAft>
                <a:spcPts val="1000"/>
              </a:spcAft>
              <a:buClr>
                <a:srgbClr val="B11B96"/>
              </a:buClr>
              <a:buFont typeface="Century Gothic" panose="020B0502020202020204" pitchFamily="34" charset="0"/>
              <a:buChar char="●"/>
            </a:pPr>
            <a:r>
              <a:rPr lang="de-CH" dirty="0">
                <a:solidFill>
                  <a:schemeClr val="accent6">
                    <a:lumMod val="50000"/>
                  </a:schemeClr>
                </a:solidFill>
              </a:rPr>
              <a:t>Verpackungs- und Versandkosten</a:t>
            </a:r>
          </a:p>
          <a:p>
            <a:pPr marL="357188" lvl="0" indent="-357188">
              <a:lnSpc>
                <a:spcPct val="110000"/>
              </a:lnSpc>
              <a:spcAft>
                <a:spcPts val="1000"/>
              </a:spcAft>
              <a:buClr>
                <a:srgbClr val="0B4874"/>
              </a:buClr>
              <a:buFont typeface="Century Gothic" panose="020B0502020202020204" pitchFamily="34" charset="0"/>
              <a:buChar char="●"/>
            </a:pPr>
            <a:endParaRPr lang="de-CH" dirty="0">
              <a:solidFill>
                <a:srgbClr val="7F7F7F"/>
              </a:solidFill>
            </a:endParaRPr>
          </a:p>
        </p:txBody>
      </p:sp>
      <p:sp>
        <p:nvSpPr>
          <p:cNvPr id="12" name="Pfeil nach rechts 3">
            <a:extLst>
              <a:ext uri="{FF2B5EF4-FFF2-40B4-BE49-F238E27FC236}">
                <a16:creationId xmlns:a16="http://schemas.microsoft.com/office/drawing/2014/main" id="{FA03240C-BBBC-49E2-9454-24D5B241E9B5}"/>
              </a:ext>
            </a:extLst>
          </p:cNvPr>
          <p:cNvSpPr/>
          <p:nvPr/>
        </p:nvSpPr>
        <p:spPr>
          <a:xfrm>
            <a:off x="5693462" y="3202434"/>
            <a:ext cx="903267" cy="453132"/>
          </a:xfrm>
          <a:prstGeom prst="rightArrow">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latin typeface="+mj-lt"/>
              <a:cs typeface="Arial" pitchFamily="34" charset="0"/>
            </a:endParaRPr>
          </a:p>
        </p:txBody>
      </p:sp>
      <p:sp>
        <p:nvSpPr>
          <p:cNvPr id="13" name="Rechteck 12">
            <a:extLst>
              <a:ext uri="{FF2B5EF4-FFF2-40B4-BE49-F238E27FC236}">
                <a16:creationId xmlns:a16="http://schemas.microsoft.com/office/drawing/2014/main" id="{92FE36A2-380D-4EB7-81B0-C6962C8AA421}"/>
              </a:ext>
            </a:extLst>
          </p:cNvPr>
          <p:cNvSpPr>
            <a:spLocks noChangeArrowheads="1"/>
          </p:cNvSpPr>
          <p:nvPr/>
        </p:nvSpPr>
        <p:spPr bwMode="auto">
          <a:xfrm>
            <a:off x="1683589" y="5848215"/>
            <a:ext cx="9432755" cy="523875"/>
          </a:xfrm>
          <a:prstGeom prst="rect">
            <a:avLst/>
          </a:prstGeom>
          <a:noFill/>
          <a:ln w="9525">
            <a:noFill/>
            <a:miter lim="800000"/>
            <a:headEnd/>
            <a:tailEnd/>
          </a:ln>
        </p:spPr>
        <p:txBody>
          <a:bodyPr>
            <a:spAutoFit/>
          </a:bodyPr>
          <a:lstStyle/>
          <a:p>
            <a:pPr algn="r"/>
            <a:r>
              <a:rPr lang="de-CH" sz="1400" dirty="0">
                <a:solidFill>
                  <a:schemeClr val="accent6">
                    <a:lumMod val="50000"/>
                  </a:schemeClr>
                </a:solidFill>
                <a:latin typeface="+mj-lt"/>
              </a:rPr>
              <a:t>Bei den Finanzierungsbausteinen und Beträgen handelt es sich um grobe Angaben, </a:t>
            </a:r>
            <a:br>
              <a:rPr lang="de-CH" sz="1400" dirty="0">
                <a:solidFill>
                  <a:schemeClr val="accent6">
                    <a:lumMod val="50000"/>
                  </a:schemeClr>
                </a:solidFill>
                <a:latin typeface="+mj-lt"/>
              </a:rPr>
            </a:br>
            <a:r>
              <a:rPr lang="de-CH" sz="1400" dirty="0">
                <a:solidFill>
                  <a:schemeClr val="accent6">
                    <a:lumMod val="50000"/>
                  </a:schemeClr>
                </a:solidFill>
                <a:latin typeface="+mj-lt"/>
              </a:rPr>
              <a:t>die von den Gründern in ihrer Grössenordnung bestätigt wurden.</a:t>
            </a:r>
          </a:p>
        </p:txBody>
      </p:sp>
      <p:sp>
        <p:nvSpPr>
          <p:cNvPr id="14" name="Foliennummernplatzhalter 1">
            <a:extLst>
              <a:ext uri="{FF2B5EF4-FFF2-40B4-BE49-F238E27FC236}">
                <a16:creationId xmlns:a16="http://schemas.microsoft.com/office/drawing/2014/main" id="{5E2AA0C1-DCED-4D20-AB97-3E4D6403A942}"/>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13</a:t>
            </a:fld>
            <a:endParaRPr lang="ru-RU" dirty="0"/>
          </a:p>
        </p:txBody>
      </p:sp>
    </p:spTree>
    <p:extLst>
      <p:ext uri="{BB962C8B-B14F-4D97-AF65-F5344CB8AC3E}">
        <p14:creationId xmlns:p14="http://schemas.microsoft.com/office/powerpoint/2010/main" val="2041004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4" name="Titel 1">
            <a:extLst>
              <a:ext uri="{FF2B5EF4-FFF2-40B4-BE49-F238E27FC236}">
                <a16:creationId xmlns:a16="http://schemas.microsoft.com/office/drawing/2014/main" id="{F2A9DC18-E6E8-418E-8A06-44EF2DF47D62}"/>
              </a:ext>
            </a:extLst>
          </p:cNvPr>
          <p:cNvSpPr txBox="1">
            <a:spLocks/>
          </p:cNvSpPr>
          <p:nvPr/>
        </p:nvSpPr>
        <p:spPr>
          <a:xfrm>
            <a:off x="949457" y="244632"/>
            <a:ext cx="9212876" cy="71997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DE" altLang="fr-FR" sz="2400" dirty="0">
                <a:solidFill>
                  <a:srgbClr val="B11B96"/>
                </a:solidFill>
                <a:ea typeface="ＭＳ Ｐゴシック" charset="0"/>
                <a:cs typeface="Arial"/>
              </a:rPr>
              <a:t>mymuesli: Wachstum kann auch aus selbst erwirtschafteten Mitteln finanziert werden</a:t>
            </a:r>
          </a:p>
        </p:txBody>
      </p:sp>
      <p:sp>
        <p:nvSpPr>
          <p:cNvPr id="15" name="Textfeld 14">
            <a:extLst>
              <a:ext uri="{FF2B5EF4-FFF2-40B4-BE49-F238E27FC236}">
                <a16:creationId xmlns:a16="http://schemas.microsoft.com/office/drawing/2014/main" id="{96D85567-9286-418D-A6F1-6F37F44039DB}"/>
              </a:ext>
            </a:extLst>
          </p:cNvPr>
          <p:cNvSpPr txBox="1">
            <a:spLocks noChangeArrowheads="1"/>
          </p:cNvSpPr>
          <p:nvPr/>
        </p:nvSpPr>
        <p:spPr bwMode="auto">
          <a:xfrm>
            <a:off x="1337984" y="1573849"/>
            <a:ext cx="1428596" cy="369332"/>
          </a:xfrm>
          <a:prstGeom prst="rect">
            <a:avLst/>
          </a:prstGeom>
          <a:solidFill>
            <a:schemeClr val="bg1">
              <a:lumMod val="85000"/>
            </a:schemeClr>
          </a:solidFill>
          <a:ln w="9525">
            <a:noFill/>
            <a:miter lim="800000"/>
            <a:headEnd/>
            <a:tailEnd/>
          </a:ln>
        </p:spPr>
        <p:txBody>
          <a:bodyPr wrap="none">
            <a:spAutoFit/>
          </a:bodyPr>
          <a:lstStyle/>
          <a:p>
            <a:r>
              <a:rPr lang="de-DE" b="1" dirty="0">
                <a:solidFill>
                  <a:srgbClr val="B11B96"/>
                </a:solidFill>
                <a:latin typeface="+mj-lt"/>
                <a:cs typeface="Arial" pitchFamily="34" charset="0"/>
              </a:rPr>
              <a:t>Eigenmittel</a:t>
            </a:r>
          </a:p>
        </p:txBody>
      </p:sp>
      <p:sp>
        <p:nvSpPr>
          <p:cNvPr id="16" name="Textfeld 15">
            <a:extLst>
              <a:ext uri="{FF2B5EF4-FFF2-40B4-BE49-F238E27FC236}">
                <a16:creationId xmlns:a16="http://schemas.microsoft.com/office/drawing/2014/main" id="{45D4E68C-393F-4243-B35F-1505D3A2ADB3}"/>
              </a:ext>
            </a:extLst>
          </p:cNvPr>
          <p:cNvSpPr txBox="1">
            <a:spLocks noChangeArrowheads="1"/>
          </p:cNvSpPr>
          <p:nvPr/>
        </p:nvSpPr>
        <p:spPr bwMode="auto">
          <a:xfrm>
            <a:off x="2148137" y="2061211"/>
            <a:ext cx="1830950" cy="369332"/>
          </a:xfrm>
          <a:prstGeom prst="rect">
            <a:avLst/>
          </a:prstGeom>
          <a:solidFill>
            <a:schemeClr val="bg1">
              <a:lumMod val="85000"/>
            </a:schemeClr>
          </a:solidFill>
          <a:ln w="9525">
            <a:noFill/>
            <a:miter lim="800000"/>
            <a:headEnd/>
            <a:tailEnd/>
          </a:ln>
        </p:spPr>
        <p:txBody>
          <a:bodyPr wrap="none">
            <a:spAutoFit/>
          </a:bodyPr>
          <a:lstStyle/>
          <a:p>
            <a:r>
              <a:rPr lang="de-DE" b="1" dirty="0">
                <a:solidFill>
                  <a:srgbClr val="B11B96"/>
                </a:solidFill>
                <a:latin typeface="+mj-lt"/>
                <a:cs typeface="Arial" pitchFamily="34" charset="0"/>
              </a:rPr>
              <a:t>Business Angel</a:t>
            </a:r>
          </a:p>
        </p:txBody>
      </p:sp>
      <p:cxnSp>
        <p:nvCxnSpPr>
          <p:cNvPr id="18" name="Gerade Verbindung 30">
            <a:extLst>
              <a:ext uri="{FF2B5EF4-FFF2-40B4-BE49-F238E27FC236}">
                <a16:creationId xmlns:a16="http://schemas.microsoft.com/office/drawing/2014/main" id="{A80259CC-0B87-4D9A-9755-1F54562345D5}"/>
              </a:ext>
            </a:extLst>
          </p:cNvPr>
          <p:cNvCxnSpPr>
            <a:cxnSpLocks/>
          </p:cNvCxnSpPr>
          <p:nvPr/>
        </p:nvCxnSpPr>
        <p:spPr>
          <a:xfrm>
            <a:off x="1198662" y="1592796"/>
            <a:ext cx="0" cy="2954973"/>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Gerade Verbindung 31">
            <a:extLst>
              <a:ext uri="{FF2B5EF4-FFF2-40B4-BE49-F238E27FC236}">
                <a16:creationId xmlns:a16="http://schemas.microsoft.com/office/drawing/2014/main" id="{0DBA68AE-1F81-4D22-B1DE-81E3F9DBDEBE}"/>
              </a:ext>
            </a:extLst>
          </p:cNvPr>
          <p:cNvCxnSpPr>
            <a:cxnSpLocks/>
          </p:cNvCxnSpPr>
          <p:nvPr/>
        </p:nvCxnSpPr>
        <p:spPr>
          <a:xfrm>
            <a:off x="4395747" y="1592796"/>
            <a:ext cx="0" cy="2954973"/>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 Verbindung 32">
            <a:extLst>
              <a:ext uri="{FF2B5EF4-FFF2-40B4-BE49-F238E27FC236}">
                <a16:creationId xmlns:a16="http://schemas.microsoft.com/office/drawing/2014/main" id="{8CFCEE7E-4160-4E32-BFDB-13AF2B139278}"/>
              </a:ext>
            </a:extLst>
          </p:cNvPr>
          <p:cNvCxnSpPr>
            <a:cxnSpLocks/>
          </p:cNvCxnSpPr>
          <p:nvPr/>
        </p:nvCxnSpPr>
        <p:spPr>
          <a:xfrm>
            <a:off x="7530967" y="1592796"/>
            <a:ext cx="0" cy="2952328"/>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FD28513E-4776-4EFC-B482-154647034CEE}"/>
              </a:ext>
            </a:extLst>
          </p:cNvPr>
          <p:cNvCxnSpPr>
            <a:cxnSpLocks/>
          </p:cNvCxnSpPr>
          <p:nvPr/>
        </p:nvCxnSpPr>
        <p:spPr>
          <a:xfrm>
            <a:off x="10626403" y="1573849"/>
            <a:ext cx="0" cy="297392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Textfeld 15">
            <a:extLst>
              <a:ext uri="{FF2B5EF4-FFF2-40B4-BE49-F238E27FC236}">
                <a16:creationId xmlns:a16="http://schemas.microsoft.com/office/drawing/2014/main" id="{34F52EA1-A51D-478F-81FC-E39DCDCBC1C8}"/>
              </a:ext>
            </a:extLst>
          </p:cNvPr>
          <p:cNvSpPr txBox="1">
            <a:spLocks noChangeArrowheads="1"/>
          </p:cNvSpPr>
          <p:nvPr/>
        </p:nvSpPr>
        <p:spPr bwMode="auto">
          <a:xfrm>
            <a:off x="1782002" y="2578736"/>
            <a:ext cx="1422184" cy="369332"/>
          </a:xfrm>
          <a:prstGeom prst="rect">
            <a:avLst/>
          </a:prstGeom>
          <a:solidFill>
            <a:schemeClr val="bg1">
              <a:lumMod val="85000"/>
            </a:schemeClr>
          </a:solidFill>
          <a:ln w="9525">
            <a:noFill/>
            <a:miter lim="800000"/>
            <a:headEnd/>
            <a:tailEnd/>
          </a:ln>
        </p:spPr>
        <p:txBody>
          <a:bodyPr wrap="none">
            <a:spAutoFit/>
          </a:bodyPr>
          <a:lstStyle/>
          <a:p>
            <a:r>
              <a:rPr lang="de-DE" b="1" dirty="0">
                <a:solidFill>
                  <a:srgbClr val="B11B96"/>
                </a:solidFill>
                <a:latin typeface="+mj-lt"/>
                <a:cs typeface="Arial" pitchFamily="34" charset="0"/>
              </a:rPr>
              <a:t>Preisgelder</a:t>
            </a:r>
          </a:p>
        </p:txBody>
      </p:sp>
      <p:sp>
        <p:nvSpPr>
          <p:cNvPr id="24" name="Textfeld 16">
            <a:extLst>
              <a:ext uri="{FF2B5EF4-FFF2-40B4-BE49-F238E27FC236}">
                <a16:creationId xmlns:a16="http://schemas.microsoft.com/office/drawing/2014/main" id="{23A8E588-A698-4953-A34B-26B1A8334E53}"/>
              </a:ext>
            </a:extLst>
          </p:cNvPr>
          <p:cNvSpPr txBox="1">
            <a:spLocks noChangeArrowheads="1"/>
          </p:cNvSpPr>
          <p:nvPr/>
        </p:nvSpPr>
        <p:spPr bwMode="auto">
          <a:xfrm>
            <a:off x="2666653" y="3129598"/>
            <a:ext cx="6380920" cy="584775"/>
          </a:xfrm>
          <a:prstGeom prst="rect">
            <a:avLst/>
          </a:prstGeom>
          <a:solidFill>
            <a:schemeClr val="bg1">
              <a:lumMod val="85000"/>
            </a:schemeClr>
          </a:solidFill>
          <a:ln w="9525">
            <a:noFill/>
            <a:miter lim="800000"/>
            <a:headEnd/>
            <a:tailEnd/>
          </a:ln>
        </p:spPr>
        <p:txBody>
          <a:bodyPr>
            <a:spAutoFit/>
          </a:bodyPr>
          <a:lstStyle/>
          <a:p>
            <a:r>
              <a:rPr lang="de-DE" b="1" dirty="0">
                <a:solidFill>
                  <a:srgbClr val="B11B96"/>
                </a:solidFill>
                <a:latin typeface="+mj-lt"/>
                <a:cs typeface="Arial" pitchFamily="34" charset="0"/>
              </a:rPr>
              <a:t>Cashflow </a:t>
            </a:r>
            <a:r>
              <a:rPr lang="de-DE" sz="1400" b="1" dirty="0">
                <a:solidFill>
                  <a:srgbClr val="B11B96"/>
                </a:solidFill>
                <a:latin typeface="+mj-lt"/>
                <a:cs typeface="Arial" pitchFamily="34" charset="0"/>
              </a:rPr>
              <a:t>(Nettozufluss liquider Mittel </a:t>
            </a:r>
            <a:br>
              <a:rPr lang="de-DE" sz="1400" b="1" dirty="0">
                <a:solidFill>
                  <a:srgbClr val="B11B96"/>
                </a:solidFill>
                <a:latin typeface="+mj-lt"/>
                <a:cs typeface="Arial" pitchFamily="34" charset="0"/>
              </a:rPr>
            </a:br>
            <a:r>
              <a:rPr lang="de-DE" sz="1400" b="1" dirty="0">
                <a:solidFill>
                  <a:srgbClr val="B11B96"/>
                </a:solidFill>
                <a:latin typeface="+mj-lt"/>
                <a:cs typeface="Arial" pitchFamily="34" charset="0"/>
              </a:rPr>
              <a:t>während einer bestimmten Periode)</a:t>
            </a:r>
          </a:p>
        </p:txBody>
      </p:sp>
      <p:sp>
        <p:nvSpPr>
          <p:cNvPr id="25" name="Textfeld 17">
            <a:extLst>
              <a:ext uri="{FF2B5EF4-FFF2-40B4-BE49-F238E27FC236}">
                <a16:creationId xmlns:a16="http://schemas.microsoft.com/office/drawing/2014/main" id="{D9D7D7A6-202C-4556-B316-BD389FBBB4F4}"/>
              </a:ext>
            </a:extLst>
          </p:cNvPr>
          <p:cNvSpPr txBox="1">
            <a:spLocks noChangeArrowheads="1"/>
          </p:cNvSpPr>
          <p:nvPr/>
        </p:nvSpPr>
        <p:spPr bwMode="auto">
          <a:xfrm>
            <a:off x="3512473" y="3898793"/>
            <a:ext cx="2315057" cy="646331"/>
          </a:xfrm>
          <a:prstGeom prst="rect">
            <a:avLst/>
          </a:prstGeom>
          <a:solidFill>
            <a:schemeClr val="bg1">
              <a:lumMod val="85000"/>
            </a:schemeClr>
          </a:solidFill>
          <a:ln w="9525">
            <a:noFill/>
            <a:miter lim="800000"/>
            <a:headEnd/>
            <a:tailEnd/>
          </a:ln>
        </p:spPr>
        <p:txBody>
          <a:bodyPr wrap="none">
            <a:spAutoFit/>
          </a:bodyPr>
          <a:lstStyle/>
          <a:p>
            <a:pPr algn="ctr"/>
            <a:r>
              <a:rPr lang="de-DE" b="1" dirty="0">
                <a:solidFill>
                  <a:srgbClr val="B11B96"/>
                </a:solidFill>
                <a:latin typeface="+mj-lt"/>
                <a:cs typeface="Arial" pitchFamily="34" charset="0"/>
              </a:rPr>
              <a:t>Nicht entnommene</a:t>
            </a:r>
          </a:p>
          <a:p>
            <a:pPr algn="ctr"/>
            <a:r>
              <a:rPr lang="de-DE" b="1" dirty="0">
                <a:solidFill>
                  <a:srgbClr val="B11B96"/>
                </a:solidFill>
                <a:latin typeface="+mj-lt"/>
                <a:cs typeface="Arial" pitchFamily="34" charset="0"/>
              </a:rPr>
              <a:t>Gewinne</a:t>
            </a:r>
          </a:p>
        </p:txBody>
      </p:sp>
      <p:sp>
        <p:nvSpPr>
          <p:cNvPr id="26" name="Eingekerbter Richtungspfeil 16">
            <a:extLst>
              <a:ext uri="{FF2B5EF4-FFF2-40B4-BE49-F238E27FC236}">
                <a16:creationId xmlns:a16="http://schemas.microsoft.com/office/drawing/2014/main" id="{73A6693C-EDE0-40BF-A667-BE33F1AA2180}"/>
              </a:ext>
            </a:extLst>
          </p:cNvPr>
          <p:cNvSpPr/>
          <p:nvPr/>
        </p:nvSpPr>
        <p:spPr>
          <a:xfrm>
            <a:off x="1238090" y="4636136"/>
            <a:ext cx="3358712" cy="720725"/>
          </a:xfrm>
          <a:prstGeom prst="chevron">
            <a:avLst/>
          </a:prstGeom>
          <a:solidFill>
            <a:srgbClr val="B11B9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DE" b="1" dirty="0">
                <a:solidFill>
                  <a:schemeClr val="bg1"/>
                </a:solidFill>
                <a:latin typeface="+mj-lt"/>
                <a:cs typeface="Arial" pitchFamily="34" charset="0"/>
              </a:rPr>
              <a:t>Gründungsphase</a:t>
            </a:r>
          </a:p>
        </p:txBody>
      </p:sp>
      <p:sp>
        <p:nvSpPr>
          <p:cNvPr id="27" name="Eingekerbter Richtungspfeil 9">
            <a:extLst>
              <a:ext uri="{FF2B5EF4-FFF2-40B4-BE49-F238E27FC236}">
                <a16:creationId xmlns:a16="http://schemas.microsoft.com/office/drawing/2014/main" id="{1B8034C9-17C0-4F31-8673-B85F152821CD}"/>
              </a:ext>
            </a:extLst>
          </p:cNvPr>
          <p:cNvSpPr/>
          <p:nvPr/>
        </p:nvSpPr>
        <p:spPr>
          <a:xfrm>
            <a:off x="4475026" y="4636136"/>
            <a:ext cx="3358713" cy="720725"/>
          </a:xfrm>
          <a:prstGeom prst="chevron">
            <a:avLst/>
          </a:prstGeom>
          <a:solidFill>
            <a:srgbClr val="B11B9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DE" b="1" dirty="0">
                <a:solidFill>
                  <a:schemeClr val="bg1"/>
                </a:solidFill>
                <a:latin typeface="+mj-lt"/>
                <a:cs typeface="Arial" pitchFamily="34" charset="0"/>
              </a:rPr>
              <a:t>Wachstumsphase</a:t>
            </a:r>
          </a:p>
        </p:txBody>
      </p:sp>
      <p:sp>
        <p:nvSpPr>
          <p:cNvPr id="28" name="Eingekerbter Richtungspfeil 10">
            <a:extLst>
              <a:ext uri="{FF2B5EF4-FFF2-40B4-BE49-F238E27FC236}">
                <a16:creationId xmlns:a16="http://schemas.microsoft.com/office/drawing/2014/main" id="{02FF99B5-7202-46FD-9B2F-8586F073017A}"/>
              </a:ext>
            </a:extLst>
          </p:cNvPr>
          <p:cNvSpPr/>
          <p:nvPr/>
        </p:nvSpPr>
        <p:spPr>
          <a:xfrm>
            <a:off x="7714246" y="4636136"/>
            <a:ext cx="3358712" cy="720725"/>
          </a:xfrm>
          <a:prstGeom prst="chevron">
            <a:avLst/>
          </a:prstGeom>
          <a:solidFill>
            <a:srgbClr val="B11B9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e-DE" b="1" dirty="0">
                <a:solidFill>
                  <a:schemeClr val="bg1"/>
                </a:solidFill>
                <a:latin typeface="+mj-lt"/>
                <a:cs typeface="Arial" pitchFamily="34" charset="0"/>
              </a:rPr>
              <a:t>Spätere </a:t>
            </a:r>
          </a:p>
          <a:p>
            <a:pPr algn="ctr"/>
            <a:r>
              <a:rPr lang="de-DE" b="1" dirty="0">
                <a:solidFill>
                  <a:schemeClr val="bg1"/>
                </a:solidFill>
                <a:latin typeface="+mj-lt"/>
                <a:cs typeface="Arial" pitchFamily="34" charset="0"/>
              </a:rPr>
              <a:t>Phase</a:t>
            </a:r>
          </a:p>
        </p:txBody>
      </p:sp>
      <p:sp>
        <p:nvSpPr>
          <p:cNvPr id="29" name="Rechteck 12">
            <a:extLst>
              <a:ext uri="{FF2B5EF4-FFF2-40B4-BE49-F238E27FC236}">
                <a16:creationId xmlns:a16="http://schemas.microsoft.com/office/drawing/2014/main" id="{F12CC2DB-0951-4983-938E-B982A74246E8}"/>
              </a:ext>
            </a:extLst>
          </p:cNvPr>
          <p:cNvSpPr>
            <a:spLocks noChangeArrowheads="1"/>
          </p:cNvSpPr>
          <p:nvPr/>
        </p:nvSpPr>
        <p:spPr bwMode="auto">
          <a:xfrm>
            <a:off x="1683589" y="5848215"/>
            <a:ext cx="9432755" cy="523875"/>
          </a:xfrm>
          <a:prstGeom prst="rect">
            <a:avLst/>
          </a:prstGeom>
          <a:noFill/>
          <a:ln w="9525">
            <a:noFill/>
            <a:miter lim="800000"/>
            <a:headEnd/>
            <a:tailEnd/>
          </a:ln>
        </p:spPr>
        <p:txBody>
          <a:bodyPr>
            <a:spAutoFit/>
          </a:bodyPr>
          <a:lstStyle/>
          <a:p>
            <a:pPr algn="r"/>
            <a:r>
              <a:rPr lang="de-CH" sz="1400" dirty="0">
                <a:solidFill>
                  <a:schemeClr val="accent6">
                    <a:lumMod val="50000"/>
                  </a:schemeClr>
                </a:solidFill>
                <a:latin typeface="+mj-lt"/>
              </a:rPr>
              <a:t>Bei den Finanzierungsbausteinen und Beträgen handelt es sich um grobe Angaben, </a:t>
            </a:r>
            <a:br>
              <a:rPr lang="de-CH" sz="1400" dirty="0">
                <a:solidFill>
                  <a:schemeClr val="accent6">
                    <a:lumMod val="50000"/>
                  </a:schemeClr>
                </a:solidFill>
                <a:latin typeface="+mj-lt"/>
              </a:rPr>
            </a:br>
            <a:r>
              <a:rPr lang="de-CH" sz="1400" dirty="0">
                <a:solidFill>
                  <a:schemeClr val="accent6">
                    <a:lumMod val="50000"/>
                  </a:schemeClr>
                </a:solidFill>
                <a:latin typeface="+mj-lt"/>
              </a:rPr>
              <a:t>die von den Gründern in ihrer Grössenordnung bestätigt wurden.</a:t>
            </a:r>
          </a:p>
        </p:txBody>
      </p:sp>
      <p:sp>
        <p:nvSpPr>
          <p:cNvPr id="22" name="Foliennummernplatzhalter 1">
            <a:extLst>
              <a:ext uri="{FF2B5EF4-FFF2-40B4-BE49-F238E27FC236}">
                <a16:creationId xmlns:a16="http://schemas.microsoft.com/office/drawing/2014/main" id="{4074E7E4-B46E-4F98-BA11-D8F7CCC8453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14</a:t>
            </a:fld>
            <a:endParaRPr lang="ru-RU" dirty="0"/>
          </a:p>
        </p:txBody>
      </p:sp>
    </p:spTree>
    <p:extLst>
      <p:ext uri="{BB962C8B-B14F-4D97-AF65-F5344CB8AC3E}">
        <p14:creationId xmlns:p14="http://schemas.microsoft.com/office/powerpoint/2010/main" val="2734827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9" name="Google Shape;1139;p18"/>
          <p:cNvSpPr txBox="1"/>
          <p:nvPr/>
        </p:nvSpPr>
        <p:spPr>
          <a:xfrm>
            <a:off x="946343" y="250901"/>
            <a:ext cx="8301822" cy="7199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B11B96"/>
              </a:buClr>
              <a:buSzPts val="2400"/>
              <a:buFont typeface="Century Gothic"/>
              <a:buNone/>
            </a:pPr>
            <a:r>
              <a:rPr lang="de-CH" sz="2400" b="1" i="0" u="none" strike="noStrike" cap="none" dirty="0">
                <a:solidFill>
                  <a:srgbClr val="B11B96"/>
                </a:solidFill>
                <a:latin typeface="Century Gothic"/>
                <a:ea typeface="Century Gothic"/>
                <a:cs typeface="Century Gothic"/>
                <a:sym typeface="Century Gothic"/>
              </a:rPr>
              <a:t>Carvolution finanzierte sich zu einem grossen Teil mithilfe von </a:t>
            </a:r>
            <a:r>
              <a:rPr lang="de-CH" sz="2400" b="1" i="0" u="none" strike="noStrike" cap="none" dirty="0" err="1">
                <a:solidFill>
                  <a:srgbClr val="B11B96"/>
                </a:solidFill>
                <a:latin typeface="Century Gothic"/>
                <a:ea typeface="Century Gothic"/>
                <a:cs typeface="Century Gothic"/>
                <a:sym typeface="Century Gothic"/>
              </a:rPr>
              <a:t>RisikokapitalgeberInnen</a:t>
            </a:r>
            <a:endParaRPr sz="1400" b="0" i="0" u="none" strike="noStrike" cap="none" dirty="0">
              <a:solidFill>
                <a:srgbClr val="000000"/>
              </a:solidFill>
              <a:highlight>
                <a:srgbClr val="FFFF00"/>
              </a:highlight>
              <a:latin typeface="Arial"/>
              <a:ea typeface="Arial"/>
              <a:cs typeface="Arial"/>
              <a:sym typeface="Arial"/>
            </a:endParaRPr>
          </a:p>
        </p:txBody>
      </p:sp>
      <p:sp>
        <p:nvSpPr>
          <p:cNvPr id="1140" name="Google Shape;1140;p18"/>
          <p:cNvSpPr txBox="1"/>
          <p:nvPr/>
        </p:nvSpPr>
        <p:spPr>
          <a:xfrm flipH="1">
            <a:off x="1142851" y="1316039"/>
            <a:ext cx="4285693" cy="708025"/>
          </a:xfrm>
          <a:prstGeom prst="rect">
            <a:avLst/>
          </a:prstGeom>
          <a:noFill/>
          <a:ln>
            <a:noFill/>
          </a:ln>
        </p:spPr>
        <p:txBody>
          <a:bodyPr spcFirstLastPara="1" wrap="square" lIns="91425" tIns="45700" rIns="91425" bIns="45700" anchor="t" anchorCtr="0">
            <a:spAutoFit/>
          </a:bodyPr>
          <a:lstStyle/>
          <a:p>
            <a:pPr marL="355600" marR="0" lvl="0" indent="-355600" algn="l" rtl="0">
              <a:lnSpc>
                <a:spcPct val="100000"/>
              </a:lnSpc>
              <a:spcBef>
                <a:spcPts val="0"/>
              </a:spcBef>
              <a:spcAft>
                <a:spcPts val="0"/>
              </a:spcAft>
              <a:buClr>
                <a:srgbClr val="000000"/>
              </a:buClr>
              <a:buSzPts val="2000"/>
              <a:buFont typeface="Arial"/>
              <a:buNone/>
            </a:pPr>
            <a:r>
              <a:rPr lang="de-CH" sz="2000" b="1" i="0" u="none" strike="noStrike" cap="none">
                <a:solidFill>
                  <a:srgbClr val="B11B96"/>
                </a:solidFill>
                <a:latin typeface="Century Gothic"/>
                <a:ea typeface="Century Gothic"/>
                <a:cs typeface="Century Gothic"/>
                <a:sym typeface="Century Gothic"/>
              </a:rPr>
              <a:t>Start-up Finanzierung</a:t>
            </a:r>
            <a:endParaRPr sz="1400" b="0" i="0" u="none" strike="noStrike" cap="none">
              <a:solidFill>
                <a:srgbClr val="000000"/>
              </a:solidFill>
              <a:latin typeface="Arial"/>
              <a:ea typeface="Arial"/>
              <a:cs typeface="Arial"/>
              <a:sym typeface="Arial"/>
            </a:endParaRPr>
          </a:p>
          <a:p>
            <a:pPr marL="355600" marR="0" lvl="0" indent="-35560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entury Gothic"/>
              <a:ea typeface="Century Gothic"/>
              <a:cs typeface="Century Gothic"/>
              <a:sym typeface="Century Gothic"/>
            </a:endParaRPr>
          </a:p>
        </p:txBody>
      </p:sp>
      <p:sp>
        <p:nvSpPr>
          <p:cNvPr id="1141" name="Google Shape;1141;p18"/>
          <p:cNvSpPr txBox="1"/>
          <p:nvPr/>
        </p:nvSpPr>
        <p:spPr>
          <a:xfrm flipH="1">
            <a:off x="6857107" y="1338263"/>
            <a:ext cx="4285693"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CH" sz="2000" b="1" i="0" u="none" strike="noStrike" cap="none">
                <a:solidFill>
                  <a:srgbClr val="B11B96"/>
                </a:solidFill>
                <a:latin typeface="Century Gothic"/>
                <a:ea typeface="Century Gothic"/>
                <a:cs typeface="Century Gothic"/>
                <a:sym typeface="Century Gothic"/>
              </a:rPr>
              <a:t>Hauptausgaben</a:t>
            </a:r>
            <a:endParaRPr sz="2000" b="0" i="0" u="none" strike="noStrike" cap="none">
              <a:solidFill>
                <a:srgbClr val="B11B96"/>
              </a:solidFill>
              <a:latin typeface="Century Gothic"/>
              <a:ea typeface="Century Gothic"/>
              <a:cs typeface="Century Gothic"/>
              <a:sym typeface="Century Gothic"/>
            </a:endParaRPr>
          </a:p>
        </p:txBody>
      </p:sp>
      <p:sp>
        <p:nvSpPr>
          <p:cNvPr id="1142" name="Google Shape;1142;p18"/>
          <p:cNvSpPr txBox="1"/>
          <p:nvPr/>
        </p:nvSpPr>
        <p:spPr>
          <a:xfrm>
            <a:off x="1086245" y="2271156"/>
            <a:ext cx="4619230" cy="617325"/>
          </a:xfrm>
          <a:prstGeom prst="rect">
            <a:avLst/>
          </a:prstGeom>
          <a:noFill/>
          <a:ln>
            <a:noFill/>
          </a:ln>
        </p:spPr>
        <p:txBody>
          <a:bodyPr spcFirstLastPara="1" wrap="square" lIns="0" tIns="0" rIns="0" bIns="0" anchor="t" anchorCtr="0">
            <a:noAutofit/>
          </a:bodyPr>
          <a:lstStyle/>
          <a:p>
            <a:pPr marL="357187" marR="0" lvl="0" indent="-357187" algn="l" rtl="0">
              <a:lnSpc>
                <a:spcPct val="110000"/>
              </a:lnSpc>
              <a:spcBef>
                <a:spcPts val="0"/>
              </a:spcBef>
              <a:spcAft>
                <a:spcPts val="0"/>
              </a:spcAft>
              <a:buClr>
                <a:srgbClr val="B11B96"/>
              </a:buClr>
              <a:buSzPts val="1800"/>
              <a:buFont typeface="Century Gothic"/>
              <a:buChar char="●"/>
            </a:pPr>
            <a:r>
              <a:rPr lang="de-CH" sz="1500" b="0" i="0" u="none" strike="noStrike" cap="none" dirty="0">
                <a:solidFill>
                  <a:srgbClr val="686868"/>
                </a:solidFill>
                <a:latin typeface="Century Gothic"/>
                <a:ea typeface="Century Gothic"/>
                <a:cs typeface="Century Gothic"/>
                <a:sym typeface="Century Gothic"/>
              </a:rPr>
              <a:t>Eigenmittel der Gründerin un</a:t>
            </a:r>
            <a:r>
              <a:rPr lang="de-CH" sz="1500" dirty="0">
                <a:solidFill>
                  <a:srgbClr val="686868"/>
                </a:solidFill>
                <a:latin typeface="Century Gothic"/>
                <a:ea typeface="Century Gothic"/>
                <a:cs typeface="Century Gothic"/>
                <a:sym typeface="Century Gothic"/>
              </a:rPr>
              <a:t>d der Gründer</a:t>
            </a:r>
            <a:endParaRPr sz="1500" b="0" i="0" u="none" strike="noStrike" cap="none" dirty="0">
              <a:solidFill>
                <a:srgbClr val="686868"/>
              </a:solidFill>
              <a:latin typeface="Century Gothic"/>
              <a:ea typeface="Century Gothic"/>
              <a:cs typeface="Century Gothic"/>
              <a:sym typeface="Century Gothic"/>
            </a:endParaRPr>
          </a:p>
          <a:p>
            <a:pPr marL="357187" marR="0" lvl="0" indent="-357187" algn="l" rtl="0">
              <a:lnSpc>
                <a:spcPct val="110000"/>
              </a:lnSpc>
              <a:spcBef>
                <a:spcPts val="0"/>
              </a:spcBef>
              <a:spcAft>
                <a:spcPts val="0"/>
              </a:spcAft>
              <a:buClr>
                <a:srgbClr val="B11B96"/>
              </a:buClr>
              <a:buSzPts val="1800"/>
              <a:buFont typeface="Century Gothic"/>
              <a:buChar char="●"/>
            </a:pPr>
            <a:r>
              <a:rPr lang="de-CH" sz="1500" b="0" i="0" u="none" strike="noStrike" cap="none" dirty="0">
                <a:solidFill>
                  <a:srgbClr val="686868"/>
                </a:solidFill>
                <a:latin typeface="Century Gothic"/>
                <a:ea typeface="Century Gothic"/>
                <a:cs typeface="Century Gothic"/>
                <a:sym typeface="Century Gothic"/>
              </a:rPr>
              <a:t>Business Angels (Smart </a:t>
            </a:r>
            <a:r>
              <a:rPr lang="en-US" sz="1500" b="0" i="0" u="none" strike="noStrike" cap="none" dirty="0">
                <a:solidFill>
                  <a:srgbClr val="686868"/>
                </a:solidFill>
                <a:latin typeface="Century Gothic"/>
                <a:ea typeface="Century Gothic"/>
                <a:cs typeface="Century Gothic"/>
                <a:sym typeface="Century Gothic"/>
              </a:rPr>
              <a:t>Money</a:t>
            </a:r>
            <a:r>
              <a:rPr lang="de-CH" sz="1500" b="0" i="0" u="none" strike="noStrike" cap="none" dirty="0">
                <a:solidFill>
                  <a:srgbClr val="686868"/>
                </a:solidFill>
                <a:latin typeface="Century Gothic"/>
                <a:ea typeface="Century Gothic"/>
                <a:cs typeface="Century Gothic"/>
                <a:sym typeface="Century Gothic"/>
              </a:rPr>
              <a:t>*)</a:t>
            </a:r>
            <a:endParaRPr sz="1500" b="0" i="0" u="none" strike="noStrike" cap="none" dirty="0">
              <a:solidFill>
                <a:srgbClr val="686868"/>
              </a:solidFill>
              <a:latin typeface="Century Gothic"/>
              <a:ea typeface="Century Gothic"/>
              <a:cs typeface="Century Gothic"/>
              <a:sym typeface="Century Gothic"/>
            </a:endParaRPr>
          </a:p>
          <a:p>
            <a:pPr marL="0" marR="0" lvl="0" indent="0" algn="l" rtl="0">
              <a:lnSpc>
                <a:spcPct val="110000"/>
              </a:lnSpc>
              <a:spcBef>
                <a:spcPts val="0"/>
              </a:spcBef>
              <a:spcAft>
                <a:spcPts val="0"/>
              </a:spcAft>
              <a:buClr>
                <a:srgbClr val="000000"/>
              </a:buClr>
              <a:buSzPts val="1800"/>
              <a:buFont typeface="Arial"/>
              <a:buNone/>
            </a:pPr>
            <a:endParaRPr sz="1800" b="0" i="0" u="none" strike="noStrike" cap="none" dirty="0">
              <a:solidFill>
                <a:srgbClr val="898F97"/>
              </a:solidFill>
              <a:latin typeface="Century Gothic"/>
              <a:ea typeface="Century Gothic"/>
              <a:cs typeface="Century Gothic"/>
              <a:sym typeface="Century Gothic"/>
            </a:endParaRPr>
          </a:p>
        </p:txBody>
      </p:sp>
      <p:sp>
        <p:nvSpPr>
          <p:cNvPr id="1143" name="Google Shape;1143;p18"/>
          <p:cNvSpPr/>
          <p:nvPr/>
        </p:nvSpPr>
        <p:spPr>
          <a:xfrm>
            <a:off x="5531537" y="2231583"/>
            <a:ext cx="903267" cy="521137"/>
          </a:xfrm>
          <a:prstGeom prst="rightArrow">
            <a:avLst>
              <a:gd name="adj1" fmla="val 50000"/>
              <a:gd name="adj2" fmla="val 50000"/>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cxnSp>
        <p:nvCxnSpPr>
          <p:cNvPr id="1144" name="Google Shape;1144;p18"/>
          <p:cNvCxnSpPr/>
          <p:nvPr/>
        </p:nvCxnSpPr>
        <p:spPr>
          <a:xfrm>
            <a:off x="1057670" y="1865313"/>
            <a:ext cx="10315180" cy="0"/>
          </a:xfrm>
          <a:prstGeom prst="straightConnector1">
            <a:avLst/>
          </a:prstGeom>
          <a:noFill/>
          <a:ln w="28575" cap="flat" cmpd="sng">
            <a:solidFill>
              <a:srgbClr val="B11B96"/>
            </a:solidFill>
            <a:prstDash val="solid"/>
            <a:miter lim="800000"/>
            <a:headEnd type="none" w="sm" len="sm"/>
            <a:tailEnd type="none" w="sm" len="sm"/>
          </a:ln>
        </p:spPr>
      </p:cxnSp>
      <p:sp>
        <p:nvSpPr>
          <p:cNvPr id="1145" name="Google Shape;1145;p18"/>
          <p:cNvSpPr txBox="1"/>
          <p:nvPr/>
        </p:nvSpPr>
        <p:spPr>
          <a:xfrm>
            <a:off x="6890055" y="2207665"/>
            <a:ext cx="4248649" cy="927462"/>
          </a:xfrm>
          <a:prstGeom prst="rect">
            <a:avLst/>
          </a:prstGeom>
          <a:noFill/>
          <a:ln>
            <a:noFill/>
          </a:ln>
        </p:spPr>
        <p:txBody>
          <a:bodyPr spcFirstLastPara="1" wrap="square" lIns="0" tIns="0" rIns="0" bIns="0" anchor="t" anchorCtr="0">
            <a:noAutofit/>
          </a:bodyPr>
          <a:lstStyle/>
          <a:p>
            <a:pPr marL="357187" marR="0" lvl="0" indent="-357187" algn="l" rtl="0">
              <a:lnSpc>
                <a:spcPct val="110000"/>
              </a:lnSpc>
              <a:spcBef>
                <a:spcPts val="0"/>
              </a:spcBef>
              <a:spcAft>
                <a:spcPts val="0"/>
              </a:spcAft>
              <a:buClr>
                <a:srgbClr val="B11B96"/>
              </a:buClr>
              <a:buSzPts val="1800"/>
              <a:buFont typeface="Century Gothic"/>
              <a:buChar char="●"/>
            </a:pPr>
            <a:r>
              <a:rPr lang="de-CH" sz="1500" b="0" i="0" u="none" strike="noStrike" cap="none" dirty="0">
                <a:solidFill>
                  <a:srgbClr val="686868"/>
                </a:solidFill>
                <a:latin typeface="Century Gothic"/>
                <a:ea typeface="Century Gothic"/>
                <a:cs typeface="Century Gothic"/>
                <a:sym typeface="Century Gothic"/>
              </a:rPr>
              <a:t>Personal</a:t>
            </a:r>
            <a:endParaRPr sz="1500" dirty="0">
              <a:solidFill>
                <a:srgbClr val="686868"/>
              </a:solidFill>
            </a:endParaRPr>
          </a:p>
          <a:p>
            <a:pPr marL="357187" marR="0" lvl="0" indent="-357187" algn="l" rtl="0">
              <a:lnSpc>
                <a:spcPct val="110000"/>
              </a:lnSpc>
              <a:spcBef>
                <a:spcPts val="0"/>
              </a:spcBef>
              <a:spcAft>
                <a:spcPts val="0"/>
              </a:spcAft>
              <a:buClr>
                <a:srgbClr val="B11B96"/>
              </a:buClr>
              <a:buSzPts val="1800"/>
              <a:buFont typeface="Century Gothic"/>
              <a:buChar char="●"/>
            </a:pPr>
            <a:r>
              <a:rPr lang="de-CH" sz="1500" b="0" i="0" u="none" strike="noStrike" cap="none" dirty="0">
                <a:solidFill>
                  <a:srgbClr val="686868"/>
                </a:solidFill>
                <a:latin typeface="Century Gothic"/>
                <a:ea typeface="Century Gothic"/>
                <a:cs typeface="Century Gothic"/>
                <a:sym typeface="Century Gothic"/>
              </a:rPr>
              <a:t>IT-Infrastruktur</a:t>
            </a:r>
            <a:endParaRPr sz="1500" dirty="0">
              <a:solidFill>
                <a:srgbClr val="686868"/>
              </a:solidFill>
            </a:endParaRPr>
          </a:p>
          <a:p>
            <a:pPr marL="0" marR="0" lvl="0" indent="0" algn="l" rtl="0">
              <a:lnSpc>
                <a:spcPct val="110000"/>
              </a:lnSpc>
              <a:spcBef>
                <a:spcPts val="0"/>
              </a:spcBef>
              <a:spcAft>
                <a:spcPts val="0"/>
              </a:spcAft>
              <a:buClr>
                <a:srgbClr val="000000"/>
              </a:buClr>
              <a:buSzPts val="1800"/>
              <a:buFont typeface="Arial"/>
              <a:buNone/>
            </a:pPr>
            <a:endParaRPr sz="1500" b="0" i="0" u="none" strike="noStrike" cap="none" dirty="0">
              <a:solidFill>
                <a:srgbClr val="898F97"/>
              </a:solidFill>
              <a:latin typeface="Century Gothic"/>
              <a:ea typeface="Century Gothic"/>
              <a:cs typeface="Century Gothic"/>
              <a:sym typeface="Century Gothic"/>
            </a:endParaRPr>
          </a:p>
          <a:p>
            <a:pPr marL="357188" marR="0" lvl="0" indent="-242888" algn="l" rtl="0">
              <a:lnSpc>
                <a:spcPct val="110000"/>
              </a:lnSpc>
              <a:spcBef>
                <a:spcPts val="1000"/>
              </a:spcBef>
              <a:spcAft>
                <a:spcPts val="0"/>
              </a:spcAft>
              <a:buClr>
                <a:srgbClr val="0B4874"/>
              </a:buClr>
              <a:buSzPts val="1800"/>
              <a:buFont typeface="Century Gothic"/>
              <a:buNone/>
            </a:pPr>
            <a:endParaRPr sz="1800" b="0" i="0" u="none" strike="noStrike" cap="none" dirty="0">
              <a:solidFill>
                <a:srgbClr val="7F7F7F"/>
              </a:solidFill>
              <a:latin typeface="Century Gothic"/>
              <a:ea typeface="Century Gothic"/>
              <a:cs typeface="Century Gothic"/>
              <a:sym typeface="Century Gothic"/>
            </a:endParaRPr>
          </a:p>
        </p:txBody>
      </p:sp>
      <p:sp>
        <p:nvSpPr>
          <p:cNvPr id="1146" name="Google Shape;1146;p18"/>
          <p:cNvSpPr txBox="1"/>
          <p:nvPr/>
        </p:nvSpPr>
        <p:spPr>
          <a:xfrm>
            <a:off x="1062822" y="3208280"/>
            <a:ext cx="4248649" cy="1750147"/>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de-CH" sz="1800" b="1" i="0" u="none" strike="noStrike" cap="none" dirty="0">
                <a:solidFill>
                  <a:srgbClr val="B11B96"/>
                </a:solidFill>
                <a:latin typeface="Century Gothic"/>
                <a:ea typeface="Century Gothic"/>
                <a:cs typeface="Century Gothic"/>
                <a:sym typeface="Century Gothic"/>
              </a:rPr>
              <a:t>später</a:t>
            </a:r>
            <a:endParaRPr dirty="0"/>
          </a:p>
          <a:p>
            <a:pPr marL="357187" marR="0" lvl="0" indent="-357187" algn="l" rtl="0">
              <a:lnSpc>
                <a:spcPct val="110000"/>
              </a:lnSpc>
              <a:spcBef>
                <a:spcPts val="0"/>
              </a:spcBef>
              <a:spcAft>
                <a:spcPts val="0"/>
              </a:spcAft>
              <a:buClr>
                <a:srgbClr val="B11B96"/>
              </a:buClr>
              <a:buSzPts val="1800"/>
              <a:buFont typeface="Century Gothic"/>
              <a:buChar char="●"/>
            </a:pPr>
            <a:r>
              <a:rPr lang="de-CH" sz="1500" dirty="0">
                <a:solidFill>
                  <a:srgbClr val="686868"/>
                </a:solidFill>
                <a:latin typeface="Century Gothic"/>
                <a:sym typeface="Century Gothic"/>
              </a:rPr>
              <a:t>Risikokapital («Venture Capital»)</a:t>
            </a:r>
            <a:endParaRPr sz="1500" dirty="0">
              <a:solidFill>
                <a:srgbClr val="686868"/>
              </a:solidFill>
              <a:latin typeface="Century Gothic"/>
            </a:endParaRPr>
          </a:p>
          <a:p>
            <a:pPr marL="357187" marR="0" lvl="0" indent="-357187" algn="l" rtl="0">
              <a:lnSpc>
                <a:spcPct val="110000"/>
              </a:lnSpc>
              <a:spcBef>
                <a:spcPts val="0"/>
              </a:spcBef>
              <a:spcAft>
                <a:spcPts val="0"/>
              </a:spcAft>
              <a:buClr>
                <a:srgbClr val="B11B96"/>
              </a:buClr>
              <a:buSzPts val="1800"/>
              <a:buFont typeface="Century Gothic"/>
              <a:buChar char="●"/>
            </a:pPr>
            <a:r>
              <a:rPr lang="de-CH" sz="1500" dirty="0">
                <a:solidFill>
                  <a:srgbClr val="686868"/>
                </a:solidFill>
                <a:latin typeface="Century Gothic"/>
                <a:sym typeface="Century Gothic"/>
              </a:rPr>
              <a:t>Finanzierung im Rahmen einer strategischen Partnerschaft</a:t>
            </a:r>
            <a:endParaRPr lang="de-CH" sz="1500" dirty="0">
              <a:solidFill>
                <a:srgbClr val="686868"/>
              </a:solidFill>
              <a:latin typeface="Century Gothic"/>
            </a:endParaRPr>
          </a:p>
          <a:p>
            <a:pPr marL="357187" marR="0" lvl="0" indent="-357187" algn="l" rtl="0">
              <a:lnSpc>
                <a:spcPct val="110000"/>
              </a:lnSpc>
              <a:spcBef>
                <a:spcPts val="0"/>
              </a:spcBef>
              <a:spcAft>
                <a:spcPts val="0"/>
              </a:spcAft>
              <a:buClr>
                <a:srgbClr val="B11B96"/>
              </a:buClr>
              <a:buSzPts val="1800"/>
              <a:buFont typeface="Century Gothic"/>
              <a:buChar char="●"/>
            </a:pPr>
            <a:r>
              <a:rPr lang="de-CH" sz="1500" dirty="0">
                <a:solidFill>
                  <a:srgbClr val="686868"/>
                </a:solidFill>
                <a:latin typeface="Century Gothic"/>
                <a:sym typeface="Century Gothic"/>
              </a:rPr>
              <a:t>Investment von 50 Mio. CHF (Mobiliar), für den Aufbau einer eigenen Finanzierungs-lösung für die Fahrzeugflotte</a:t>
            </a:r>
          </a:p>
          <a:p>
            <a:pPr marL="0" marR="0" lvl="0" indent="0" algn="l" rtl="0">
              <a:lnSpc>
                <a:spcPct val="110000"/>
              </a:lnSpc>
              <a:spcBef>
                <a:spcPts val="0"/>
              </a:spcBef>
              <a:spcAft>
                <a:spcPts val="0"/>
              </a:spcAft>
              <a:buClr>
                <a:srgbClr val="000000"/>
              </a:buClr>
              <a:buSzPts val="1800"/>
              <a:buFont typeface="Arial"/>
              <a:buNone/>
            </a:pPr>
            <a:endParaRPr sz="1800" b="0" i="0" u="none" strike="noStrike" cap="none" dirty="0">
              <a:solidFill>
                <a:srgbClr val="898F97"/>
              </a:solidFill>
              <a:latin typeface="Century Gothic"/>
              <a:ea typeface="Century Gothic"/>
              <a:cs typeface="Century Gothic"/>
              <a:sym typeface="Century Gothic"/>
            </a:endParaRPr>
          </a:p>
          <a:p>
            <a:pPr marL="357188" marR="0" lvl="0" indent="-242888" algn="l" rtl="0">
              <a:lnSpc>
                <a:spcPct val="110000"/>
              </a:lnSpc>
              <a:spcBef>
                <a:spcPts val="1000"/>
              </a:spcBef>
              <a:spcAft>
                <a:spcPts val="0"/>
              </a:spcAft>
              <a:buClr>
                <a:srgbClr val="0B4874"/>
              </a:buClr>
              <a:buSzPts val="1800"/>
              <a:buFont typeface="Century Gothic"/>
              <a:buNone/>
            </a:pPr>
            <a:endParaRPr sz="1800" b="0" i="0" u="none" strike="noStrike" cap="none" dirty="0">
              <a:solidFill>
                <a:srgbClr val="7F7F7F"/>
              </a:solidFill>
              <a:latin typeface="Century Gothic"/>
              <a:ea typeface="Century Gothic"/>
              <a:cs typeface="Century Gothic"/>
              <a:sym typeface="Century Gothic"/>
            </a:endParaRPr>
          </a:p>
        </p:txBody>
      </p:sp>
      <p:sp>
        <p:nvSpPr>
          <p:cNvPr id="1147" name="Google Shape;1147;p18"/>
          <p:cNvSpPr/>
          <p:nvPr/>
        </p:nvSpPr>
        <p:spPr>
          <a:xfrm>
            <a:off x="5530350" y="4131680"/>
            <a:ext cx="903267" cy="521137"/>
          </a:xfrm>
          <a:prstGeom prst="rightArrow">
            <a:avLst>
              <a:gd name="adj1" fmla="val 50000"/>
              <a:gd name="adj2" fmla="val 50000"/>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48" name="Google Shape;1148;p18"/>
          <p:cNvSpPr txBox="1"/>
          <p:nvPr/>
        </p:nvSpPr>
        <p:spPr>
          <a:xfrm>
            <a:off x="6880530" y="3765649"/>
            <a:ext cx="4082646" cy="449218"/>
          </a:xfrm>
          <a:prstGeom prst="rect">
            <a:avLst/>
          </a:prstGeom>
          <a:noFill/>
          <a:ln>
            <a:noFill/>
          </a:ln>
        </p:spPr>
        <p:txBody>
          <a:bodyPr spcFirstLastPara="1" wrap="square" lIns="0" tIns="0" rIns="0" bIns="0" anchor="t" anchorCtr="0">
            <a:noAutofit/>
          </a:bodyPr>
          <a:lstStyle/>
          <a:p>
            <a:pPr marL="357187" marR="0" lvl="0" indent="-357187" algn="l" rtl="0">
              <a:lnSpc>
                <a:spcPct val="110000"/>
              </a:lnSpc>
              <a:spcBef>
                <a:spcPts val="0"/>
              </a:spcBef>
              <a:spcAft>
                <a:spcPts val="0"/>
              </a:spcAft>
              <a:buClr>
                <a:srgbClr val="B11B96"/>
              </a:buClr>
              <a:buSzPts val="1800"/>
              <a:buFont typeface="Century Gothic"/>
              <a:buChar char="●"/>
            </a:pPr>
            <a:r>
              <a:rPr lang="de-CH" sz="1500" b="0" i="0" u="none" strike="noStrike" cap="none" dirty="0">
                <a:solidFill>
                  <a:srgbClr val="686868"/>
                </a:solidFill>
                <a:latin typeface="Century Gothic"/>
                <a:ea typeface="Century Gothic"/>
                <a:cs typeface="Century Gothic"/>
                <a:sym typeface="Century Gothic"/>
              </a:rPr>
              <a:t>Finanzierung des Wachstums: </a:t>
            </a:r>
            <a:r>
              <a:rPr lang="de-CH" sz="1500" dirty="0">
                <a:solidFill>
                  <a:srgbClr val="686868"/>
                </a:solidFill>
                <a:latin typeface="Century Gothic"/>
                <a:ea typeface="Century Gothic"/>
                <a:cs typeface="Century Gothic"/>
                <a:sym typeface="Century Gothic"/>
              </a:rPr>
              <a:t>Personal, IT, Marketing, Infrastruktur</a:t>
            </a:r>
            <a:endParaRPr lang="de-CH" sz="1500" b="0" i="0" u="none" strike="noStrike" cap="none" dirty="0">
              <a:solidFill>
                <a:srgbClr val="686868"/>
              </a:solidFill>
              <a:latin typeface="Century Gothic"/>
              <a:ea typeface="Century Gothic"/>
              <a:cs typeface="Century Gothic"/>
              <a:sym typeface="Century Gothic"/>
            </a:endParaRPr>
          </a:p>
          <a:p>
            <a:pPr marR="0" lvl="0" algn="l" rtl="0">
              <a:lnSpc>
                <a:spcPct val="110000"/>
              </a:lnSpc>
              <a:spcBef>
                <a:spcPts val="0"/>
              </a:spcBef>
              <a:spcAft>
                <a:spcPts val="0"/>
              </a:spcAft>
              <a:buClr>
                <a:srgbClr val="B11B96"/>
              </a:buClr>
              <a:buSzPts val="1800"/>
            </a:pPr>
            <a:endParaRPr sz="1500" b="0" i="0" u="none" strike="noStrike" cap="none" dirty="0">
              <a:solidFill>
                <a:srgbClr val="7F7F7F"/>
              </a:solidFill>
              <a:latin typeface="Century Gothic"/>
              <a:ea typeface="Century Gothic"/>
              <a:cs typeface="Century Gothic"/>
              <a:sym typeface="Century Gothic"/>
            </a:endParaRPr>
          </a:p>
        </p:txBody>
      </p:sp>
      <p:sp>
        <p:nvSpPr>
          <p:cNvPr id="1149" name="Google Shape;1149;p18"/>
          <p:cNvSpPr txBox="1"/>
          <p:nvPr/>
        </p:nvSpPr>
        <p:spPr>
          <a:xfrm>
            <a:off x="1064193" y="5397381"/>
            <a:ext cx="10105252" cy="617324"/>
          </a:xfrm>
          <a:prstGeom prst="rect">
            <a:avLst/>
          </a:prstGeom>
          <a:noFill/>
          <a:ln>
            <a:noFill/>
          </a:ln>
        </p:spPr>
        <p:txBody>
          <a:bodyPr spcFirstLastPara="1" wrap="square" lIns="0" tIns="0" rIns="0" bIns="0" anchor="t" anchorCtr="0">
            <a:noAutofit/>
          </a:bodyPr>
          <a:lstStyle/>
          <a:p>
            <a:pPr lvl="0">
              <a:lnSpc>
                <a:spcPct val="110000"/>
              </a:lnSpc>
            </a:pPr>
            <a:r>
              <a:rPr lang="de-CH" sz="1600" dirty="0">
                <a:solidFill>
                  <a:srgbClr val="686868"/>
                </a:solidFill>
                <a:latin typeface="Century Gothic"/>
                <a:sym typeface="Century Gothic"/>
              </a:rPr>
              <a:t>*«Smart Money» bedeutet, dass nicht nur Kapital investiert wird, sondern dass die InvestorInnen – in diesem Falle Business Angels </a:t>
            </a:r>
            <a:r>
              <a:rPr lang="de-CH" sz="1600" dirty="0">
                <a:solidFill>
                  <a:srgbClr val="686868"/>
                </a:solidFill>
                <a:sym typeface="Century Gothic"/>
              </a:rPr>
              <a:t>– </a:t>
            </a:r>
            <a:r>
              <a:rPr lang="de-CH" sz="1600" dirty="0">
                <a:solidFill>
                  <a:srgbClr val="686868"/>
                </a:solidFill>
                <a:latin typeface="Century Gothic"/>
                <a:sym typeface="Century Gothic"/>
              </a:rPr>
              <a:t>dem Unternehmen auch Wissen, Erfahrungen und Kontakte zur Verfügung stellen.</a:t>
            </a:r>
            <a:endParaRPr sz="1600" dirty="0">
              <a:solidFill>
                <a:srgbClr val="686868"/>
              </a:solidFill>
              <a:latin typeface="Century Gothic"/>
              <a:sym typeface="Century Gothic"/>
            </a:endParaRPr>
          </a:p>
          <a:p>
            <a:pPr marL="0" marR="0" lvl="0" indent="0" algn="l" rtl="0">
              <a:lnSpc>
                <a:spcPct val="110000"/>
              </a:lnSpc>
              <a:spcBef>
                <a:spcPts val="0"/>
              </a:spcBef>
              <a:spcAft>
                <a:spcPts val="0"/>
              </a:spcAft>
              <a:buClr>
                <a:srgbClr val="000000"/>
              </a:buClr>
              <a:buSzPts val="1400"/>
              <a:buFont typeface="Arial"/>
              <a:buNone/>
            </a:pPr>
            <a:endParaRPr sz="1600" b="0" i="0" u="none" strike="noStrike" cap="none" dirty="0">
              <a:solidFill>
                <a:srgbClr val="898F97"/>
              </a:solidFill>
              <a:latin typeface="Century Gothic"/>
              <a:ea typeface="Century Gothic"/>
              <a:cs typeface="Century Gothic"/>
              <a:sym typeface="Century Gothic"/>
            </a:endParaRPr>
          </a:p>
        </p:txBody>
      </p:sp>
      <p:sp>
        <p:nvSpPr>
          <p:cNvPr id="15" name="Google Shape;1148;p18">
            <a:extLst>
              <a:ext uri="{FF2B5EF4-FFF2-40B4-BE49-F238E27FC236}">
                <a16:creationId xmlns:a16="http://schemas.microsoft.com/office/drawing/2014/main" id="{1CEC920E-CFA8-4707-B81D-5F763986F95C}"/>
              </a:ext>
            </a:extLst>
          </p:cNvPr>
          <p:cNvSpPr txBox="1"/>
          <p:nvPr/>
        </p:nvSpPr>
        <p:spPr>
          <a:xfrm>
            <a:off x="6868946" y="4505599"/>
            <a:ext cx="4248649" cy="449218"/>
          </a:xfrm>
          <a:prstGeom prst="rect">
            <a:avLst/>
          </a:prstGeom>
          <a:noFill/>
          <a:ln>
            <a:noFill/>
          </a:ln>
        </p:spPr>
        <p:txBody>
          <a:bodyPr spcFirstLastPara="1" wrap="square" lIns="0" tIns="0" rIns="0" bIns="0" anchor="t" anchorCtr="0">
            <a:noAutofit/>
          </a:bodyPr>
          <a:lstStyle/>
          <a:p>
            <a:pPr marL="357187" indent="-357187">
              <a:lnSpc>
                <a:spcPct val="110000"/>
              </a:lnSpc>
              <a:buClr>
                <a:srgbClr val="B11B96"/>
              </a:buClr>
              <a:buSzPts val="1800"/>
              <a:buFont typeface="Century Gothic"/>
              <a:buChar char="●"/>
            </a:pPr>
            <a:r>
              <a:rPr lang="de-CH" sz="1500" dirty="0">
                <a:solidFill>
                  <a:srgbClr val="686868"/>
                </a:solidFill>
                <a:latin typeface="Century Gothic"/>
                <a:ea typeface="Century Gothic"/>
                <a:cs typeface="Century Gothic"/>
                <a:sym typeface="Century Gothic"/>
              </a:rPr>
              <a:t>Finanzierung der Fahrzeugflotte</a:t>
            </a:r>
            <a:endParaRPr lang="de-CH" sz="1500" dirty="0">
              <a:solidFill>
                <a:srgbClr val="686868"/>
              </a:solidFill>
              <a:highlight>
                <a:srgbClr val="FFFF00"/>
              </a:highlight>
              <a:latin typeface="Century Gothic"/>
              <a:ea typeface="Century Gothic"/>
              <a:cs typeface="Century Gothic"/>
              <a:sym typeface="Century Gothic"/>
            </a:endParaRPr>
          </a:p>
          <a:p>
            <a:pPr marL="357187" marR="0" lvl="0" indent="-357187" algn="l" rtl="0">
              <a:lnSpc>
                <a:spcPct val="110000"/>
              </a:lnSpc>
              <a:spcBef>
                <a:spcPts val="0"/>
              </a:spcBef>
              <a:spcAft>
                <a:spcPts val="0"/>
              </a:spcAft>
              <a:buClr>
                <a:srgbClr val="B11B96"/>
              </a:buClr>
              <a:buSzPts val="1800"/>
              <a:buFont typeface="Century Gothic"/>
              <a:buChar char="●"/>
            </a:pPr>
            <a:endParaRPr sz="1500" b="0" i="0" u="none" strike="noStrike" cap="none" dirty="0">
              <a:solidFill>
                <a:srgbClr val="7F7F7F"/>
              </a:solidFill>
              <a:latin typeface="Century Gothic"/>
              <a:ea typeface="Century Gothic"/>
              <a:cs typeface="Century Gothic"/>
              <a:sym typeface="Century Gothic"/>
            </a:endParaRPr>
          </a:p>
        </p:txBody>
      </p:sp>
      <p:sp>
        <p:nvSpPr>
          <p:cNvPr id="16" name="Rechteck 12">
            <a:extLst>
              <a:ext uri="{FF2B5EF4-FFF2-40B4-BE49-F238E27FC236}">
                <a16:creationId xmlns:a16="http://schemas.microsoft.com/office/drawing/2014/main" id="{2BD9BE66-2CE5-4105-8888-AD7F4D140A89}"/>
              </a:ext>
            </a:extLst>
          </p:cNvPr>
          <p:cNvSpPr>
            <a:spLocks noChangeArrowheads="1"/>
          </p:cNvSpPr>
          <p:nvPr/>
        </p:nvSpPr>
        <p:spPr bwMode="auto">
          <a:xfrm>
            <a:off x="6412850" y="6534457"/>
            <a:ext cx="4758675" cy="261610"/>
          </a:xfrm>
          <a:prstGeom prst="rect">
            <a:avLst/>
          </a:prstGeom>
          <a:noFill/>
          <a:ln w="9525">
            <a:noFill/>
            <a:miter lim="800000"/>
            <a:headEnd/>
            <a:tailEnd/>
          </a:ln>
        </p:spPr>
        <p:txBody>
          <a:bodyPr wrap="square">
            <a:spAutoFit/>
          </a:bodyPr>
          <a:lstStyle/>
          <a:p>
            <a:pPr algn="r"/>
            <a:r>
              <a:rPr lang="de-CH" sz="1100" b="1" dirty="0">
                <a:solidFill>
                  <a:srgbClr val="898F97"/>
                </a:solidFill>
                <a:latin typeface="Century Gothic" panose="020B0502020202020204" pitchFamily="34" charset="0"/>
                <a:cs typeface="Calibri" panose="020F0502020204030204" pitchFamily="34" charset="0"/>
              </a:rPr>
              <a:t>Die Informationen wurden von Carvolution zur Verfügung gestellt.</a:t>
            </a:r>
          </a:p>
        </p:txBody>
      </p:sp>
      <p:sp>
        <p:nvSpPr>
          <p:cNvPr id="18" name="Foliennummernplatzhalter 1">
            <a:extLst>
              <a:ext uri="{FF2B5EF4-FFF2-40B4-BE49-F238E27FC236}">
                <a16:creationId xmlns:a16="http://schemas.microsoft.com/office/drawing/2014/main" id="{71267C5F-3DAC-4DB0-AE7D-E707C35E4A9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15</a:t>
            </a:fld>
            <a:endParaRPr lang="ru-RU" dirty="0"/>
          </a:p>
        </p:txBody>
      </p:sp>
    </p:spTree>
    <p:extLst>
      <p:ext uri="{BB962C8B-B14F-4D97-AF65-F5344CB8AC3E}">
        <p14:creationId xmlns:p14="http://schemas.microsoft.com/office/powerpoint/2010/main" val="3255709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cxnSp>
        <p:nvCxnSpPr>
          <p:cNvPr id="1155" name="Google Shape;1155;p19"/>
          <p:cNvCxnSpPr/>
          <p:nvPr/>
        </p:nvCxnSpPr>
        <p:spPr>
          <a:xfrm>
            <a:off x="7530967" y="1264638"/>
            <a:ext cx="0" cy="3445929"/>
          </a:xfrm>
          <a:prstGeom prst="straightConnector1">
            <a:avLst/>
          </a:prstGeom>
          <a:noFill/>
          <a:ln w="19050" cap="flat" cmpd="sng">
            <a:solidFill>
              <a:srgbClr val="7F7F7F"/>
            </a:solidFill>
            <a:prstDash val="dash"/>
            <a:miter lim="800000"/>
            <a:headEnd type="none" w="sm" len="sm"/>
            <a:tailEnd type="none" w="sm" len="sm"/>
          </a:ln>
        </p:spPr>
      </p:cxnSp>
      <p:cxnSp>
        <p:nvCxnSpPr>
          <p:cNvPr id="1156" name="Google Shape;1156;p19"/>
          <p:cNvCxnSpPr/>
          <p:nvPr/>
        </p:nvCxnSpPr>
        <p:spPr>
          <a:xfrm>
            <a:off x="4386222" y="1162402"/>
            <a:ext cx="0" cy="3548165"/>
          </a:xfrm>
          <a:prstGeom prst="straightConnector1">
            <a:avLst/>
          </a:prstGeom>
          <a:noFill/>
          <a:ln w="19050" cap="flat" cmpd="sng">
            <a:solidFill>
              <a:srgbClr val="7F7F7F"/>
            </a:solidFill>
            <a:prstDash val="dash"/>
            <a:miter lim="800000"/>
            <a:headEnd type="none" w="sm" len="sm"/>
            <a:tailEnd type="none" w="sm" len="sm"/>
          </a:ln>
        </p:spPr>
      </p:cxnSp>
      <p:sp>
        <p:nvSpPr>
          <p:cNvPr id="1157" name="Google Shape;1157;p19"/>
          <p:cNvSpPr txBox="1"/>
          <p:nvPr/>
        </p:nvSpPr>
        <p:spPr>
          <a:xfrm>
            <a:off x="949457" y="244632"/>
            <a:ext cx="9212876" cy="7199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B11B96"/>
              </a:buClr>
              <a:buSzPts val="2400"/>
              <a:buFont typeface="Century Gothic"/>
              <a:buNone/>
            </a:pPr>
            <a:r>
              <a:rPr lang="de-CH" sz="2400" b="1" i="0" u="none" strike="noStrike" cap="none" dirty="0">
                <a:solidFill>
                  <a:srgbClr val="B11B96"/>
                </a:solidFill>
                <a:latin typeface="Century Gothic"/>
                <a:ea typeface="Century Gothic"/>
                <a:cs typeface="Century Gothic"/>
                <a:sym typeface="Century Gothic"/>
              </a:rPr>
              <a:t>Carvolution</a:t>
            </a:r>
            <a:endParaRPr sz="2400" b="1" i="0" u="none" strike="noStrike" cap="none" dirty="0">
              <a:solidFill>
                <a:srgbClr val="B11B96"/>
              </a:solidFill>
              <a:latin typeface="Century Gothic"/>
              <a:ea typeface="Century Gothic"/>
              <a:cs typeface="Century Gothic"/>
              <a:sym typeface="Century Gothic"/>
            </a:endParaRPr>
          </a:p>
        </p:txBody>
      </p:sp>
      <p:sp>
        <p:nvSpPr>
          <p:cNvPr id="1158" name="Google Shape;1158;p19"/>
          <p:cNvSpPr/>
          <p:nvPr/>
        </p:nvSpPr>
        <p:spPr>
          <a:xfrm>
            <a:off x="4475026" y="4770658"/>
            <a:ext cx="3358713" cy="586203"/>
          </a:xfrm>
          <a:prstGeom prst="chevron">
            <a:avLst>
              <a:gd name="adj" fmla="val 50000"/>
            </a:avLst>
          </a:prstGeom>
          <a:solidFill>
            <a:srgbClr val="B11B9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a:solidFill>
                  <a:schemeClr val="lt1"/>
                </a:solidFill>
                <a:latin typeface="Century Gothic"/>
                <a:ea typeface="Century Gothic"/>
                <a:cs typeface="Century Gothic"/>
                <a:sym typeface="Century Gothic"/>
              </a:rPr>
              <a:t>Wachstumsphase</a:t>
            </a:r>
            <a:endParaRPr sz="1400" b="0" i="0" u="none" strike="noStrike" cap="none">
              <a:solidFill>
                <a:srgbClr val="000000"/>
              </a:solidFill>
              <a:latin typeface="Arial"/>
              <a:ea typeface="Arial"/>
              <a:cs typeface="Arial"/>
              <a:sym typeface="Arial"/>
            </a:endParaRPr>
          </a:p>
        </p:txBody>
      </p:sp>
      <p:sp>
        <p:nvSpPr>
          <p:cNvPr id="1159" name="Google Shape;1159;p19"/>
          <p:cNvSpPr/>
          <p:nvPr/>
        </p:nvSpPr>
        <p:spPr>
          <a:xfrm>
            <a:off x="7714246" y="4770658"/>
            <a:ext cx="3358712" cy="586203"/>
          </a:xfrm>
          <a:prstGeom prst="chevron">
            <a:avLst>
              <a:gd name="adj" fmla="val 50000"/>
            </a:avLst>
          </a:prstGeom>
          <a:solidFill>
            <a:srgbClr val="B11B9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a:solidFill>
                  <a:schemeClr val="lt1"/>
                </a:solidFill>
                <a:latin typeface="Century Gothic"/>
                <a:ea typeface="Century Gothic"/>
                <a:cs typeface="Century Gothic"/>
                <a:sym typeface="Century Gothic"/>
              </a:rPr>
              <a:t>Spätere Phase</a:t>
            </a:r>
            <a:endParaRPr sz="1400" b="0" i="0" u="none" strike="noStrike" cap="none">
              <a:solidFill>
                <a:srgbClr val="000000"/>
              </a:solidFill>
              <a:latin typeface="Arial"/>
              <a:ea typeface="Arial"/>
              <a:cs typeface="Arial"/>
              <a:sym typeface="Arial"/>
            </a:endParaRPr>
          </a:p>
        </p:txBody>
      </p:sp>
      <p:sp>
        <p:nvSpPr>
          <p:cNvPr id="1160" name="Google Shape;1160;p19"/>
          <p:cNvSpPr/>
          <p:nvPr/>
        </p:nvSpPr>
        <p:spPr>
          <a:xfrm>
            <a:off x="1238090" y="4770659"/>
            <a:ext cx="3358712" cy="586202"/>
          </a:xfrm>
          <a:prstGeom prst="chevron">
            <a:avLst>
              <a:gd name="adj" fmla="val 50000"/>
            </a:avLst>
          </a:prstGeom>
          <a:solidFill>
            <a:srgbClr val="B11B9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a:solidFill>
                  <a:schemeClr val="lt1"/>
                </a:solidFill>
                <a:latin typeface="Century Gothic"/>
                <a:ea typeface="Century Gothic"/>
                <a:cs typeface="Century Gothic"/>
                <a:sym typeface="Century Gothic"/>
              </a:rPr>
              <a:t>Gründungsphase</a:t>
            </a:r>
            <a:endParaRPr sz="1400" b="0" i="0" u="none" strike="noStrike" cap="none">
              <a:solidFill>
                <a:srgbClr val="000000"/>
              </a:solidFill>
              <a:latin typeface="Arial"/>
              <a:ea typeface="Arial"/>
              <a:cs typeface="Arial"/>
              <a:sym typeface="Arial"/>
            </a:endParaRPr>
          </a:p>
        </p:txBody>
      </p:sp>
      <p:sp>
        <p:nvSpPr>
          <p:cNvPr id="1161" name="Google Shape;1161;p19"/>
          <p:cNvSpPr txBox="1"/>
          <p:nvPr/>
        </p:nvSpPr>
        <p:spPr>
          <a:xfrm>
            <a:off x="1337948" y="1040711"/>
            <a:ext cx="1453800" cy="292347"/>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de-CH" sz="1300" b="1" i="0" u="none" strike="noStrike" cap="none">
                <a:solidFill>
                  <a:srgbClr val="B11B96"/>
                </a:solidFill>
                <a:latin typeface="Century Gothic"/>
                <a:ea typeface="Century Gothic"/>
                <a:cs typeface="Century Gothic"/>
                <a:sym typeface="Century Gothic"/>
              </a:rPr>
              <a:t>Eigenmittel</a:t>
            </a:r>
            <a:endParaRPr sz="1300" b="0" i="0" u="none" strike="noStrike" cap="none">
              <a:solidFill>
                <a:srgbClr val="000000"/>
              </a:solidFill>
              <a:latin typeface="Arial"/>
              <a:ea typeface="Arial"/>
              <a:cs typeface="Arial"/>
              <a:sym typeface="Arial"/>
            </a:endParaRPr>
          </a:p>
        </p:txBody>
      </p:sp>
      <p:sp>
        <p:nvSpPr>
          <p:cNvPr id="1162" name="Google Shape;1162;p19"/>
          <p:cNvSpPr txBox="1"/>
          <p:nvPr/>
        </p:nvSpPr>
        <p:spPr>
          <a:xfrm>
            <a:off x="1782001" y="1430911"/>
            <a:ext cx="5457900" cy="292347"/>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de-CH" sz="1300" b="1" i="0" u="none" strike="noStrike" cap="none">
                <a:solidFill>
                  <a:srgbClr val="B11B96"/>
                </a:solidFill>
                <a:latin typeface="Century Gothic"/>
                <a:ea typeface="Century Gothic"/>
                <a:cs typeface="Century Gothic"/>
                <a:sym typeface="Century Gothic"/>
              </a:rPr>
              <a:t>Business Angels</a:t>
            </a:r>
            <a:endParaRPr sz="1300" b="0" i="0" u="none" strike="noStrike" cap="none">
              <a:solidFill>
                <a:srgbClr val="000000"/>
              </a:solidFill>
              <a:latin typeface="Arial"/>
              <a:ea typeface="Arial"/>
              <a:cs typeface="Arial"/>
              <a:sym typeface="Arial"/>
            </a:endParaRPr>
          </a:p>
        </p:txBody>
      </p:sp>
      <p:sp>
        <p:nvSpPr>
          <p:cNvPr id="1163" name="Google Shape;1163;p19"/>
          <p:cNvSpPr txBox="1"/>
          <p:nvPr/>
        </p:nvSpPr>
        <p:spPr>
          <a:xfrm>
            <a:off x="3232276" y="1821111"/>
            <a:ext cx="3104727" cy="292347"/>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de-CH" sz="1300" b="1" i="0" u="none" strike="noStrike" cap="none">
                <a:solidFill>
                  <a:srgbClr val="B11B96"/>
                </a:solidFill>
                <a:latin typeface="Century Gothic"/>
                <a:ea typeface="Century Gothic"/>
                <a:cs typeface="Century Gothic"/>
                <a:sym typeface="Century Gothic"/>
              </a:rPr>
              <a:t>Risikokapital («Venture Capital»)</a:t>
            </a:r>
            <a:endParaRPr sz="1300" b="0" i="0" u="none" strike="noStrike" cap="none">
              <a:solidFill>
                <a:srgbClr val="000000"/>
              </a:solidFill>
              <a:latin typeface="Arial"/>
              <a:ea typeface="Arial"/>
              <a:cs typeface="Arial"/>
              <a:sym typeface="Arial"/>
            </a:endParaRPr>
          </a:p>
        </p:txBody>
      </p:sp>
      <p:cxnSp>
        <p:nvCxnSpPr>
          <p:cNvPr id="1164" name="Google Shape;1164;p19"/>
          <p:cNvCxnSpPr/>
          <p:nvPr/>
        </p:nvCxnSpPr>
        <p:spPr>
          <a:xfrm>
            <a:off x="1198662" y="1264638"/>
            <a:ext cx="0" cy="3445929"/>
          </a:xfrm>
          <a:prstGeom prst="straightConnector1">
            <a:avLst/>
          </a:prstGeom>
          <a:noFill/>
          <a:ln w="19050" cap="flat" cmpd="sng">
            <a:solidFill>
              <a:srgbClr val="7F7F7F"/>
            </a:solidFill>
            <a:prstDash val="dash"/>
            <a:miter lim="800000"/>
            <a:headEnd type="none" w="sm" len="sm"/>
            <a:tailEnd type="none" w="sm" len="sm"/>
          </a:ln>
        </p:spPr>
      </p:cxnSp>
      <p:cxnSp>
        <p:nvCxnSpPr>
          <p:cNvPr id="1165" name="Google Shape;1165;p19"/>
          <p:cNvCxnSpPr/>
          <p:nvPr/>
        </p:nvCxnSpPr>
        <p:spPr>
          <a:xfrm>
            <a:off x="10626403" y="1245691"/>
            <a:ext cx="0" cy="3464876"/>
          </a:xfrm>
          <a:prstGeom prst="straightConnector1">
            <a:avLst/>
          </a:prstGeom>
          <a:noFill/>
          <a:ln w="19050" cap="flat" cmpd="sng">
            <a:solidFill>
              <a:srgbClr val="7F7F7F"/>
            </a:solidFill>
            <a:prstDash val="dash"/>
            <a:miter lim="800000"/>
            <a:headEnd type="none" w="sm" len="sm"/>
            <a:tailEnd type="none" w="sm" len="sm"/>
          </a:ln>
        </p:spPr>
      </p:cxnSp>
      <p:sp>
        <p:nvSpPr>
          <p:cNvPr id="1167" name="Google Shape;1167;p19"/>
          <p:cNvSpPr txBox="1"/>
          <p:nvPr/>
        </p:nvSpPr>
        <p:spPr>
          <a:xfrm>
            <a:off x="4465674" y="3001621"/>
            <a:ext cx="2973167" cy="692457"/>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de-CH" sz="1300" b="1" i="0" u="none" strike="noStrike" cap="none" dirty="0">
                <a:solidFill>
                  <a:srgbClr val="B11B96"/>
                </a:solidFill>
                <a:latin typeface="Century Gothic"/>
                <a:ea typeface="Century Gothic"/>
                <a:cs typeface="Century Gothic"/>
                <a:sym typeface="Century Gothic"/>
              </a:rPr>
              <a:t>Strategische Partnerschaft: Investment der Mobiliar Versicherung</a:t>
            </a:r>
            <a:endParaRPr sz="1300" b="0" i="0" u="none" strike="noStrike" cap="none" dirty="0">
              <a:solidFill>
                <a:srgbClr val="000000"/>
              </a:solidFill>
              <a:latin typeface="Arial"/>
              <a:ea typeface="Arial"/>
              <a:cs typeface="Arial"/>
              <a:sym typeface="Arial"/>
            </a:endParaRPr>
          </a:p>
        </p:txBody>
      </p:sp>
      <p:sp>
        <p:nvSpPr>
          <p:cNvPr id="1168" name="Google Shape;1168;p19"/>
          <p:cNvSpPr txBox="1"/>
          <p:nvPr/>
        </p:nvSpPr>
        <p:spPr>
          <a:xfrm>
            <a:off x="4475026" y="2211311"/>
            <a:ext cx="2963813" cy="692457"/>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de-CH" sz="1300" b="1" i="0" u="none" strike="noStrike" cap="none">
                <a:solidFill>
                  <a:srgbClr val="B11B96"/>
                </a:solidFill>
                <a:latin typeface="Century Gothic"/>
                <a:ea typeface="Century Gothic"/>
                <a:cs typeface="Century Gothic"/>
                <a:sym typeface="Century Gothic"/>
              </a:rPr>
              <a:t>Risikokapital für die Finanzierung des Unternehmenswachstums: </a:t>
            </a:r>
            <a:br>
              <a:rPr lang="de-CH" sz="1300" b="1" i="0" u="none" strike="noStrike" cap="none">
                <a:solidFill>
                  <a:srgbClr val="B11B96"/>
                </a:solidFill>
                <a:latin typeface="Century Gothic"/>
                <a:ea typeface="Century Gothic"/>
                <a:cs typeface="Century Gothic"/>
                <a:sym typeface="Century Gothic"/>
              </a:rPr>
            </a:br>
            <a:r>
              <a:rPr lang="de-CH" sz="1300" b="1" i="0" u="none" strike="noStrike" cap="none">
                <a:solidFill>
                  <a:srgbClr val="B11B96"/>
                </a:solidFill>
                <a:latin typeface="Century Gothic"/>
                <a:ea typeface="Century Gothic"/>
                <a:cs typeface="Century Gothic"/>
                <a:sym typeface="Century Gothic"/>
              </a:rPr>
              <a:t>11.25 Mio. CHF</a:t>
            </a:r>
            <a:endParaRPr sz="1300" b="0" i="0" u="none" strike="noStrike" cap="none">
              <a:solidFill>
                <a:srgbClr val="000000"/>
              </a:solidFill>
              <a:latin typeface="Arial"/>
              <a:ea typeface="Arial"/>
              <a:cs typeface="Arial"/>
              <a:sym typeface="Arial"/>
            </a:endParaRPr>
          </a:p>
        </p:txBody>
      </p:sp>
      <p:sp>
        <p:nvSpPr>
          <p:cNvPr id="1169" name="Google Shape;1169;p19"/>
          <p:cNvSpPr/>
          <p:nvPr/>
        </p:nvSpPr>
        <p:spPr>
          <a:xfrm>
            <a:off x="1337948" y="5463775"/>
            <a:ext cx="8844088" cy="10310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CH" sz="1200" b="1" i="0" u="none" strike="noStrike" cap="none" dirty="0">
                <a:solidFill>
                  <a:srgbClr val="686868"/>
                </a:solidFill>
                <a:ea typeface="Arial"/>
                <a:cs typeface="Arial"/>
                <a:sym typeface="Arial"/>
              </a:rPr>
              <a:t>Medienmitteilungen zu den Finanzierungsrunden</a:t>
            </a:r>
            <a:endParaRPr sz="1200" dirty="0">
              <a:solidFill>
                <a:srgbClr val="686868"/>
              </a:solidFill>
            </a:endParaRPr>
          </a:p>
          <a:p>
            <a:pPr marL="285750" marR="0" lvl="0" indent="-285750" algn="l" rtl="0">
              <a:lnSpc>
                <a:spcPct val="100000"/>
              </a:lnSpc>
              <a:spcBef>
                <a:spcPts val="0"/>
              </a:spcBef>
              <a:spcAft>
                <a:spcPts val="0"/>
              </a:spcAft>
              <a:buClr>
                <a:srgbClr val="7F7F7F"/>
              </a:buClr>
              <a:buSzPts val="1300"/>
              <a:buFont typeface="Arial"/>
              <a:buChar char="•"/>
            </a:pPr>
            <a:r>
              <a:rPr lang="de-CH" sz="1200" b="0" i="0" u="none" strike="noStrike" cap="none" dirty="0">
                <a:solidFill>
                  <a:srgbClr val="686868"/>
                </a:solidFill>
                <a:ea typeface="Arial"/>
                <a:cs typeface="Arial"/>
                <a:sym typeface="Arial"/>
              </a:rPr>
              <a:t>Erste Finanzierungsrunde: </a:t>
            </a:r>
            <a:r>
              <a:rPr lang="de-CH" sz="1200" b="0" i="0" u="sng" strike="noStrike" cap="none" dirty="0">
                <a:solidFill>
                  <a:srgbClr val="686868"/>
                </a:solidFill>
                <a:ea typeface="Arial"/>
                <a:cs typeface="Arial"/>
                <a:sym typeface="Arial"/>
                <a:hlinkClick r:id="rId3">
                  <a:extLst>
                    <a:ext uri="{A12FA001-AC4F-418D-AE19-62706E023703}">
                      <ahyp:hlinkClr xmlns:ahyp="http://schemas.microsoft.com/office/drawing/2018/hyperlinkcolor" val="tx"/>
                    </a:ext>
                  </a:extLst>
                </a:hlinkClick>
              </a:rPr>
              <a:t>carvolution.com/de/magazin/medienmitteilung-12022019</a:t>
            </a:r>
            <a:endParaRPr sz="1200" b="0" i="0" u="none" strike="noStrike" cap="none" dirty="0">
              <a:solidFill>
                <a:srgbClr val="686868"/>
              </a:solidFill>
              <a:ea typeface="Arial"/>
              <a:cs typeface="Arial"/>
              <a:sym typeface="Arial"/>
            </a:endParaRPr>
          </a:p>
          <a:p>
            <a:pPr marL="285750" marR="0" lvl="0" indent="-285750" algn="l" rtl="0">
              <a:lnSpc>
                <a:spcPct val="100000"/>
              </a:lnSpc>
              <a:spcBef>
                <a:spcPts val="0"/>
              </a:spcBef>
              <a:spcAft>
                <a:spcPts val="0"/>
              </a:spcAft>
              <a:buClr>
                <a:srgbClr val="7F7F7F"/>
              </a:buClr>
              <a:buSzPts val="1300"/>
              <a:buFont typeface="Arial"/>
              <a:buChar char="•"/>
            </a:pPr>
            <a:r>
              <a:rPr lang="de-CH" sz="1200" b="0" i="0" u="none" strike="noStrike" cap="none" dirty="0">
                <a:solidFill>
                  <a:srgbClr val="686868"/>
                </a:solidFill>
                <a:ea typeface="Arial"/>
                <a:cs typeface="Arial"/>
                <a:sym typeface="Arial"/>
              </a:rPr>
              <a:t>Zweite Finanzierungsrunde: </a:t>
            </a:r>
            <a:r>
              <a:rPr lang="de-CH" sz="1200" b="0" i="0" u="sng" strike="noStrike" cap="none" dirty="0">
                <a:solidFill>
                  <a:srgbClr val="686868"/>
                </a:solidFill>
                <a:ea typeface="Arial"/>
                <a:cs typeface="Arial"/>
                <a:sym typeface="Arial"/>
                <a:hlinkClick r:id="rId4">
                  <a:extLst>
                    <a:ext uri="{A12FA001-AC4F-418D-AE19-62706E023703}">
                      <ahyp:hlinkClr xmlns:ahyp="http://schemas.microsoft.com/office/drawing/2018/hyperlinkcolor" val="tx"/>
                    </a:ext>
                  </a:extLst>
                </a:hlinkClick>
              </a:rPr>
              <a:t>carvolution.com/de/magazin/medienmitteilung-21112019</a:t>
            </a:r>
            <a:endParaRPr sz="1200" b="0" i="0" u="none" strike="noStrike" cap="none" dirty="0">
              <a:solidFill>
                <a:srgbClr val="686868"/>
              </a:solidFill>
              <a:ea typeface="Arial"/>
              <a:cs typeface="Arial"/>
              <a:sym typeface="Arial"/>
            </a:endParaRPr>
          </a:p>
          <a:p>
            <a:pPr marL="285750" marR="0" lvl="0" indent="-285750" algn="l" rtl="0">
              <a:lnSpc>
                <a:spcPct val="100000"/>
              </a:lnSpc>
              <a:spcBef>
                <a:spcPts val="0"/>
              </a:spcBef>
              <a:spcAft>
                <a:spcPts val="0"/>
              </a:spcAft>
              <a:buClr>
                <a:srgbClr val="7F7F7F"/>
              </a:buClr>
              <a:buSzPts val="1300"/>
              <a:buFont typeface="Arial"/>
              <a:buChar char="•"/>
            </a:pPr>
            <a:r>
              <a:rPr lang="de-CH" sz="1200" b="0" i="0" u="none" strike="noStrike" cap="none" dirty="0">
                <a:solidFill>
                  <a:srgbClr val="686868"/>
                </a:solidFill>
                <a:ea typeface="Arial"/>
                <a:cs typeface="Arial"/>
                <a:sym typeface="Arial"/>
              </a:rPr>
              <a:t>Erweiterung der Fahrzeugflotte: </a:t>
            </a:r>
            <a:r>
              <a:rPr lang="de-CH" sz="1200" b="0" i="0" u="sng" strike="noStrike" cap="none" dirty="0">
                <a:solidFill>
                  <a:srgbClr val="686868"/>
                </a:solidFill>
                <a:ea typeface="Arial"/>
                <a:cs typeface="Arial"/>
                <a:sym typeface="Arial"/>
                <a:hlinkClick r:id="rId5">
                  <a:extLst>
                    <a:ext uri="{A12FA001-AC4F-418D-AE19-62706E023703}">
                      <ahyp:hlinkClr xmlns:ahyp="http://schemas.microsoft.com/office/drawing/2018/hyperlinkcolor" val="tx"/>
                    </a:ext>
                  </a:extLst>
                </a:hlinkClick>
              </a:rPr>
              <a:t>carvolution.com/de/magazin/carvolution-erhaelt-50-millionen-franken</a:t>
            </a:r>
            <a:endParaRPr sz="1200" b="0" i="0" u="none" strike="noStrike" cap="none" dirty="0">
              <a:solidFill>
                <a:srgbClr val="686868"/>
              </a:solidFill>
              <a:ea typeface="Arial"/>
              <a:cs typeface="Arial"/>
              <a:sym typeface="Arial"/>
            </a:endParaRPr>
          </a:p>
          <a:p>
            <a:pPr marL="0" marR="0" lvl="0" indent="0" algn="l" rtl="0">
              <a:lnSpc>
                <a:spcPct val="100000"/>
              </a:lnSpc>
              <a:spcBef>
                <a:spcPts val="0"/>
              </a:spcBef>
              <a:spcAft>
                <a:spcPts val="0"/>
              </a:spcAft>
              <a:buNone/>
            </a:pPr>
            <a:endParaRPr sz="1300" b="0" i="0" u="none" strike="noStrike" cap="none" dirty="0">
              <a:solidFill>
                <a:srgbClr val="A5A5A5"/>
              </a:solidFill>
              <a:latin typeface="Arial"/>
              <a:ea typeface="Arial"/>
              <a:cs typeface="Arial"/>
              <a:sym typeface="Arial"/>
            </a:endParaRPr>
          </a:p>
        </p:txBody>
      </p:sp>
      <p:sp>
        <p:nvSpPr>
          <p:cNvPr id="1170" name="Google Shape;1170;p19"/>
          <p:cNvSpPr txBox="1"/>
          <p:nvPr/>
        </p:nvSpPr>
        <p:spPr>
          <a:xfrm>
            <a:off x="4972175" y="3791930"/>
            <a:ext cx="2466668" cy="830956"/>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CH" sz="1200" b="1" i="0" u="none" strike="noStrike" cap="none" dirty="0">
                <a:solidFill>
                  <a:srgbClr val="B11B96"/>
                </a:solidFill>
                <a:latin typeface="Century Gothic"/>
                <a:ea typeface="Century Gothic"/>
                <a:cs typeface="Century Gothic"/>
                <a:sym typeface="Century Gothic"/>
              </a:rPr>
              <a:t>50-Millionen-Investment der Mobiliar für den Aufbau einer eigenen Finanzierungslösung für die Fahrzeugflotte</a:t>
            </a:r>
            <a:endParaRPr sz="1200" b="1" i="0" u="none" strike="noStrike" cap="none" dirty="0">
              <a:solidFill>
                <a:srgbClr val="B11B96"/>
              </a:solidFill>
              <a:latin typeface="Century Gothic"/>
              <a:ea typeface="Century Gothic"/>
              <a:cs typeface="Century Gothic"/>
              <a:sym typeface="Century Gothic"/>
            </a:endParaRPr>
          </a:p>
        </p:txBody>
      </p:sp>
      <p:sp>
        <p:nvSpPr>
          <p:cNvPr id="19" name="Rechteck 12">
            <a:extLst>
              <a:ext uri="{FF2B5EF4-FFF2-40B4-BE49-F238E27FC236}">
                <a16:creationId xmlns:a16="http://schemas.microsoft.com/office/drawing/2014/main" id="{9D69B110-4A37-43E5-A6F2-8F899691B90D}"/>
              </a:ext>
            </a:extLst>
          </p:cNvPr>
          <p:cNvSpPr>
            <a:spLocks noChangeArrowheads="1"/>
          </p:cNvSpPr>
          <p:nvPr/>
        </p:nvSpPr>
        <p:spPr bwMode="auto">
          <a:xfrm>
            <a:off x="6412850" y="6534457"/>
            <a:ext cx="4758675" cy="261610"/>
          </a:xfrm>
          <a:prstGeom prst="rect">
            <a:avLst/>
          </a:prstGeom>
          <a:noFill/>
          <a:ln w="9525">
            <a:noFill/>
            <a:miter lim="800000"/>
            <a:headEnd/>
            <a:tailEnd/>
          </a:ln>
        </p:spPr>
        <p:txBody>
          <a:bodyPr wrap="square">
            <a:spAutoFit/>
          </a:bodyPr>
          <a:lstStyle/>
          <a:p>
            <a:pPr algn="r"/>
            <a:r>
              <a:rPr lang="de-CH" sz="1100" b="1" dirty="0">
                <a:solidFill>
                  <a:srgbClr val="898F97"/>
                </a:solidFill>
                <a:latin typeface="Century Gothic" panose="020B0502020202020204" pitchFamily="34" charset="0"/>
                <a:cs typeface="Calibri" panose="020F0502020204030204" pitchFamily="34" charset="0"/>
              </a:rPr>
              <a:t>Die Informationen wurden von Carvolution zur Verfügung gestellt.</a:t>
            </a:r>
          </a:p>
        </p:txBody>
      </p:sp>
      <p:sp>
        <p:nvSpPr>
          <p:cNvPr id="21" name="Foliennummernplatzhalter 1">
            <a:extLst>
              <a:ext uri="{FF2B5EF4-FFF2-40B4-BE49-F238E27FC236}">
                <a16:creationId xmlns:a16="http://schemas.microsoft.com/office/drawing/2014/main" id="{F87FF2DE-E594-4AA2-B218-7F0589BB644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16</a:t>
            </a:fld>
            <a:endParaRPr lang="ru-RU" dirty="0"/>
          </a:p>
        </p:txBody>
      </p:sp>
    </p:spTree>
    <p:extLst>
      <p:ext uri="{BB962C8B-B14F-4D97-AF65-F5344CB8AC3E}">
        <p14:creationId xmlns:p14="http://schemas.microsoft.com/office/powerpoint/2010/main" val="2595111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1F0562-6412-4D46-8C75-2BA1B5ED5F38}"/>
              </a:ext>
            </a:extLst>
          </p:cNvPr>
          <p:cNvSpPr>
            <a:spLocks noGrp="1"/>
          </p:cNvSpPr>
          <p:nvPr>
            <p:ph type="body" idx="1"/>
          </p:nvPr>
        </p:nvSpPr>
        <p:spPr>
          <a:xfrm>
            <a:off x="2240511" y="2358304"/>
            <a:ext cx="7700932" cy="953042"/>
          </a:xfrm>
        </p:spPr>
        <p:txBody>
          <a:bodyPr>
            <a:normAutofit/>
          </a:bodyPr>
          <a:lstStyle/>
          <a:p>
            <a:r>
              <a:rPr lang="de-CH" sz="2800" b="1" dirty="0">
                <a:solidFill>
                  <a:srgbClr val="0B4874"/>
                </a:solidFill>
              </a:rPr>
              <a:t>Exkurs: Crowdfunding</a:t>
            </a:r>
            <a:endParaRPr lang="de-CH" sz="2800" dirty="0">
              <a:solidFill>
                <a:srgbClr val="0B4874"/>
              </a:solidFill>
            </a:endParaRPr>
          </a:p>
        </p:txBody>
      </p:sp>
      <p:sp>
        <p:nvSpPr>
          <p:cNvPr id="4" name="Foliennummernplatzhalter 1">
            <a:extLst>
              <a:ext uri="{FF2B5EF4-FFF2-40B4-BE49-F238E27FC236}">
                <a16:creationId xmlns:a16="http://schemas.microsoft.com/office/drawing/2014/main" id="{B92CAD1D-B355-440C-84E4-F6FED2488E3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17</a:t>
            </a:fld>
            <a:endParaRPr lang="ru-RU" dirty="0"/>
          </a:p>
        </p:txBody>
      </p:sp>
    </p:spTree>
    <p:extLst>
      <p:ext uri="{BB962C8B-B14F-4D97-AF65-F5344CB8AC3E}">
        <p14:creationId xmlns:p14="http://schemas.microsoft.com/office/powerpoint/2010/main" val="957754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472F7B0-E01C-47EB-8B3C-1A46B386A266}"/>
              </a:ext>
            </a:extLst>
          </p:cNvPr>
          <p:cNvSpPr txBox="1">
            <a:spLocks/>
          </p:cNvSpPr>
          <p:nvPr/>
        </p:nvSpPr>
        <p:spPr>
          <a:xfrm>
            <a:off x="946833" y="220485"/>
            <a:ext cx="6921464" cy="11231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2400" dirty="0">
                <a:solidFill>
                  <a:srgbClr val="0B4874"/>
                </a:solidFill>
                <a:cs typeface="Arial" pitchFamily="34" charset="0"/>
              </a:rPr>
              <a:t>Im Modul </a:t>
            </a:r>
            <a:r>
              <a:rPr lang="de-CH" sz="2400" dirty="0">
                <a:solidFill>
                  <a:srgbClr val="0B4874"/>
                </a:solidFill>
                <a:cs typeface="Arial" pitchFamily="34" charset="0"/>
              </a:rPr>
              <a:t>«Finanzen für GründerInnen» werden vor allem drei Fragen beantwortet: </a:t>
            </a:r>
          </a:p>
          <a:p>
            <a:pPr algn="ctr">
              <a:lnSpc>
                <a:spcPct val="100000"/>
              </a:lnSpc>
              <a:spcBef>
                <a:spcPts val="600"/>
              </a:spcBef>
              <a:spcAft>
                <a:spcPts val="1200"/>
              </a:spcAft>
            </a:pPr>
            <a:endParaRPr lang="de-DE" altLang="fr-FR" sz="2400" dirty="0">
              <a:solidFill>
                <a:srgbClr val="0B4874"/>
              </a:solidFill>
              <a:cs typeface="Arial" pitchFamily="34" charset="0"/>
            </a:endParaRPr>
          </a:p>
          <a:p>
            <a:pPr algn="ctr">
              <a:lnSpc>
                <a:spcPct val="100000"/>
              </a:lnSpc>
              <a:spcBef>
                <a:spcPts val="600"/>
              </a:spcBef>
              <a:spcAft>
                <a:spcPts val="1200"/>
              </a:spcAft>
            </a:pPr>
            <a:endParaRPr lang="de-CH" sz="2400" dirty="0">
              <a:solidFill>
                <a:srgbClr val="0B4874"/>
              </a:solidFill>
            </a:endParaRPr>
          </a:p>
        </p:txBody>
      </p:sp>
      <p:sp>
        <p:nvSpPr>
          <p:cNvPr id="4" name="Titel 1">
            <a:extLst>
              <a:ext uri="{FF2B5EF4-FFF2-40B4-BE49-F238E27FC236}">
                <a16:creationId xmlns:a16="http://schemas.microsoft.com/office/drawing/2014/main" id="{29A6F66F-9D46-4BDF-B982-537FFDA3786F}"/>
              </a:ext>
            </a:extLst>
          </p:cNvPr>
          <p:cNvSpPr txBox="1">
            <a:spLocks/>
          </p:cNvSpPr>
          <p:nvPr/>
        </p:nvSpPr>
        <p:spPr>
          <a:xfrm>
            <a:off x="3946730" y="1970768"/>
            <a:ext cx="4225516" cy="11231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1600" dirty="0">
                <a:solidFill>
                  <a:srgbClr val="8EB403"/>
                </a:solidFill>
                <a:cs typeface="Arial" pitchFamily="34" charset="0"/>
              </a:rPr>
              <a:t>Wie können Gründerinnen und Gründer die Anfangsphase Ihres Unternehmens finanzieren?</a:t>
            </a:r>
          </a:p>
          <a:p>
            <a:pPr>
              <a:lnSpc>
                <a:spcPct val="100000"/>
              </a:lnSpc>
              <a:spcBef>
                <a:spcPts val="600"/>
              </a:spcBef>
              <a:spcAft>
                <a:spcPts val="1200"/>
              </a:spcAft>
            </a:pPr>
            <a:endParaRPr lang="de-CH" sz="1600" dirty="0">
              <a:solidFill>
                <a:srgbClr val="0B4874"/>
              </a:solidFill>
            </a:endParaRPr>
          </a:p>
        </p:txBody>
      </p:sp>
      <p:sp>
        <p:nvSpPr>
          <p:cNvPr id="5" name="Titel 1">
            <a:extLst>
              <a:ext uri="{FF2B5EF4-FFF2-40B4-BE49-F238E27FC236}">
                <a16:creationId xmlns:a16="http://schemas.microsoft.com/office/drawing/2014/main" id="{C15DF22C-5026-4E7A-82F2-0B8BBEA888A8}"/>
              </a:ext>
            </a:extLst>
          </p:cNvPr>
          <p:cNvSpPr txBox="1">
            <a:spLocks/>
          </p:cNvSpPr>
          <p:nvPr/>
        </p:nvSpPr>
        <p:spPr>
          <a:xfrm>
            <a:off x="3956904" y="3192139"/>
            <a:ext cx="4382629" cy="100808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1600" b="0" dirty="0">
                <a:solidFill>
                  <a:schemeClr val="accent6">
                    <a:lumMod val="50000"/>
                  </a:schemeClr>
                </a:solidFill>
                <a:cs typeface="Arial" pitchFamily="34" charset="0"/>
              </a:rPr>
              <a:t>Wie können Gründerinnen und Gründer ihr Unternehmen mit möglichst wenig Ressourcen aufbauen?</a:t>
            </a:r>
          </a:p>
          <a:p>
            <a:pPr algn="ctr">
              <a:lnSpc>
                <a:spcPct val="100000"/>
              </a:lnSpc>
              <a:spcBef>
                <a:spcPts val="600"/>
              </a:spcBef>
              <a:spcAft>
                <a:spcPts val="1200"/>
              </a:spcAft>
            </a:pPr>
            <a:endParaRPr lang="de-CH" sz="3200" dirty="0">
              <a:solidFill>
                <a:srgbClr val="0B4874"/>
              </a:solidFill>
            </a:endParaRPr>
          </a:p>
        </p:txBody>
      </p:sp>
      <p:sp>
        <p:nvSpPr>
          <p:cNvPr id="14" name="Rechteck 13">
            <a:extLst>
              <a:ext uri="{FF2B5EF4-FFF2-40B4-BE49-F238E27FC236}">
                <a16:creationId xmlns:a16="http://schemas.microsoft.com/office/drawing/2014/main" id="{9E83512E-2BB1-438F-A932-237E0638A1E2}"/>
              </a:ext>
            </a:extLst>
          </p:cNvPr>
          <p:cNvSpPr/>
          <p:nvPr/>
        </p:nvSpPr>
        <p:spPr>
          <a:xfrm>
            <a:off x="3043861" y="1888539"/>
            <a:ext cx="923651" cy="892552"/>
          </a:xfrm>
          <a:prstGeom prst="rect">
            <a:avLst/>
          </a:prstGeom>
        </p:spPr>
        <p:txBody>
          <a:bodyPr wrap="none">
            <a:spAutoFit/>
          </a:bodyPr>
          <a:lstStyle/>
          <a:p>
            <a:pPr algn="just"/>
            <a:r>
              <a:rPr lang="de-DE" altLang="fr-FR" sz="5200" b="1" dirty="0">
                <a:solidFill>
                  <a:schemeClr val="accent1"/>
                </a:solidFill>
                <a:cs typeface="Arial" pitchFamily="34" charset="0"/>
              </a:rPr>
              <a:t>1. </a:t>
            </a:r>
            <a:endParaRPr lang="de-CH" sz="5200" b="1" dirty="0">
              <a:solidFill>
                <a:schemeClr val="accent1"/>
              </a:solidFill>
            </a:endParaRPr>
          </a:p>
        </p:txBody>
      </p:sp>
      <p:sp>
        <p:nvSpPr>
          <p:cNvPr id="15" name="Rechteck 14">
            <a:extLst>
              <a:ext uri="{FF2B5EF4-FFF2-40B4-BE49-F238E27FC236}">
                <a16:creationId xmlns:a16="http://schemas.microsoft.com/office/drawing/2014/main" id="{9CDA8547-99A2-4BE9-8793-4622ED8FA3F7}"/>
              </a:ext>
            </a:extLst>
          </p:cNvPr>
          <p:cNvSpPr/>
          <p:nvPr/>
        </p:nvSpPr>
        <p:spPr>
          <a:xfrm>
            <a:off x="3096409" y="3155165"/>
            <a:ext cx="923651" cy="892552"/>
          </a:xfrm>
          <a:prstGeom prst="rect">
            <a:avLst/>
          </a:prstGeom>
        </p:spPr>
        <p:txBody>
          <a:bodyPr wrap="none">
            <a:spAutoFit/>
          </a:bodyPr>
          <a:lstStyle/>
          <a:p>
            <a:pPr algn="ctr"/>
            <a:r>
              <a:rPr lang="de-DE" altLang="fr-FR" sz="5200" b="1" dirty="0">
                <a:solidFill>
                  <a:schemeClr val="accent6">
                    <a:lumMod val="50000"/>
                  </a:schemeClr>
                </a:solidFill>
                <a:cs typeface="Arial" pitchFamily="34" charset="0"/>
              </a:rPr>
              <a:t>2. </a:t>
            </a:r>
            <a:endParaRPr lang="de-CH" sz="5200" b="1" dirty="0">
              <a:solidFill>
                <a:schemeClr val="accent6">
                  <a:lumMod val="50000"/>
                </a:schemeClr>
              </a:solidFill>
            </a:endParaRPr>
          </a:p>
        </p:txBody>
      </p:sp>
      <p:sp>
        <p:nvSpPr>
          <p:cNvPr id="16" name="Titel 1">
            <a:extLst>
              <a:ext uri="{FF2B5EF4-FFF2-40B4-BE49-F238E27FC236}">
                <a16:creationId xmlns:a16="http://schemas.microsoft.com/office/drawing/2014/main" id="{51CD9380-81BC-4C74-8C6A-BABA50304477}"/>
              </a:ext>
            </a:extLst>
          </p:cNvPr>
          <p:cNvSpPr txBox="1">
            <a:spLocks/>
          </p:cNvSpPr>
          <p:nvPr/>
        </p:nvSpPr>
        <p:spPr>
          <a:xfrm>
            <a:off x="3926541" y="4547345"/>
            <a:ext cx="4225516" cy="112312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sz="1600" b="0" dirty="0">
                <a:solidFill>
                  <a:schemeClr val="accent6">
                    <a:lumMod val="50000"/>
                  </a:schemeClr>
                </a:solidFill>
                <a:cs typeface="Arial" pitchFamily="34" charset="0"/>
              </a:rPr>
              <a:t>Lässt sich aus der Geschäftsidee voraussichtlich ein profitables Unternehmen entwickeln?</a:t>
            </a:r>
            <a:endParaRPr lang="de-CH" sz="3200" b="0" dirty="0">
              <a:solidFill>
                <a:schemeClr val="accent6">
                  <a:lumMod val="50000"/>
                </a:schemeClr>
              </a:solidFill>
            </a:endParaRPr>
          </a:p>
        </p:txBody>
      </p:sp>
      <p:sp>
        <p:nvSpPr>
          <p:cNvPr id="17" name="Rechteck 16">
            <a:extLst>
              <a:ext uri="{FF2B5EF4-FFF2-40B4-BE49-F238E27FC236}">
                <a16:creationId xmlns:a16="http://schemas.microsoft.com/office/drawing/2014/main" id="{9D878045-637E-47FC-9DD6-443D1A862EC1}"/>
              </a:ext>
            </a:extLst>
          </p:cNvPr>
          <p:cNvSpPr/>
          <p:nvPr/>
        </p:nvSpPr>
        <p:spPr>
          <a:xfrm>
            <a:off x="3096408" y="4474608"/>
            <a:ext cx="923651" cy="892552"/>
          </a:xfrm>
          <a:prstGeom prst="rect">
            <a:avLst/>
          </a:prstGeom>
        </p:spPr>
        <p:txBody>
          <a:bodyPr wrap="none">
            <a:spAutoFit/>
          </a:bodyPr>
          <a:lstStyle/>
          <a:p>
            <a:pPr algn="ctr"/>
            <a:r>
              <a:rPr lang="de-DE" altLang="fr-FR" sz="5200" b="1" dirty="0">
                <a:solidFill>
                  <a:schemeClr val="accent6">
                    <a:lumMod val="50000"/>
                  </a:schemeClr>
                </a:solidFill>
                <a:cs typeface="Arial" pitchFamily="34" charset="0"/>
              </a:rPr>
              <a:t>3. </a:t>
            </a:r>
            <a:endParaRPr lang="de-CH" sz="5200" b="1" dirty="0">
              <a:solidFill>
                <a:schemeClr val="accent6">
                  <a:lumMod val="50000"/>
                </a:schemeClr>
              </a:solidFill>
            </a:endParaRPr>
          </a:p>
        </p:txBody>
      </p:sp>
      <p:sp>
        <p:nvSpPr>
          <p:cNvPr id="10" name="Foliennummernplatzhalter 1">
            <a:extLst>
              <a:ext uri="{FF2B5EF4-FFF2-40B4-BE49-F238E27FC236}">
                <a16:creationId xmlns:a16="http://schemas.microsoft.com/office/drawing/2014/main" id="{F14CCF7B-7577-4E51-8A4F-0F66D519331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18</a:t>
            </a:fld>
            <a:endParaRPr lang="ru-RU" dirty="0"/>
          </a:p>
        </p:txBody>
      </p:sp>
    </p:spTree>
    <p:extLst>
      <p:ext uri="{BB962C8B-B14F-4D97-AF65-F5344CB8AC3E}">
        <p14:creationId xmlns:p14="http://schemas.microsoft.com/office/powerpoint/2010/main" val="1256104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Platz enthält.&#10;&#10;Automatisch generierte Beschreibung">
            <a:extLst>
              <a:ext uri="{FF2B5EF4-FFF2-40B4-BE49-F238E27FC236}">
                <a16:creationId xmlns:a16="http://schemas.microsoft.com/office/drawing/2014/main" id="{056A8620-95EF-4795-9C1B-B8EE81E9122E}"/>
              </a:ext>
            </a:extLst>
          </p:cNvPr>
          <p:cNvPicPr>
            <a:picLocks noChangeAspect="1"/>
          </p:cNvPicPr>
          <p:nvPr/>
        </p:nvPicPr>
        <p:blipFill rotWithShape="1">
          <a:blip r:embed="rId3"/>
          <a:srcRect l="13672" t="6611" r="13511" b="6868"/>
          <a:stretch/>
        </p:blipFill>
        <p:spPr>
          <a:xfrm>
            <a:off x="837126" y="2917243"/>
            <a:ext cx="10507149" cy="2989781"/>
          </a:xfrm>
          <a:prstGeom prst="rect">
            <a:avLst/>
          </a:prstGeom>
        </p:spPr>
      </p:pic>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1131162" y="102893"/>
            <a:ext cx="94065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Finanzierungsquelle Crowdfunding: Eine vergleichsweise junge Alternative zur traditionellen Startup-Finanzierung</a:t>
            </a:r>
          </a:p>
        </p:txBody>
      </p:sp>
      <p:sp>
        <p:nvSpPr>
          <p:cNvPr id="24" name="Rechteck 23">
            <a:extLst>
              <a:ext uri="{FF2B5EF4-FFF2-40B4-BE49-F238E27FC236}">
                <a16:creationId xmlns:a16="http://schemas.microsoft.com/office/drawing/2014/main" id="{9A3320BD-F08D-4188-8762-54828BA2940A}"/>
              </a:ext>
            </a:extLst>
          </p:cNvPr>
          <p:cNvSpPr/>
          <p:nvPr/>
        </p:nvSpPr>
        <p:spPr>
          <a:xfrm>
            <a:off x="3552826" y="6138802"/>
            <a:ext cx="6191249" cy="400110"/>
          </a:xfrm>
          <a:prstGeom prst="rect">
            <a:avLst/>
          </a:prstGeom>
        </p:spPr>
        <p:txBody>
          <a:bodyPr wrap="square">
            <a:spAutoFit/>
          </a:bodyPr>
          <a:lstStyle/>
          <a:p>
            <a:r>
              <a:rPr lang="de-CH" sz="1000" b="1" dirty="0">
                <a:solidFill>
                  <a:schemeClr val="accent6">
                    <a:lumMod val="50000"/>
                  </a:schemeClr>
                </a:solidFill>
                <a:cs typeface="Arial" panose="020B0604020202020204" pitchFamily="34" charset="0"/>
              </a:rPr>
              <a:t>Quelle: </a:t>
            </a:r>
            <a:r>
              <a:rPr lang="de-CH" sz="1000" dirty="0">
                <a:solidFill>
                  <a:schemeClr val="accent6">
                    <a:lumMod val="50000"/>
                  </a:schemeClr>
                </a:solidFill>
                <a:cs typeface="Arial" panose="020B0604020202020204" pitchFamily="34" charset="0"/>
              </a:rPr>
              <a:t>Dietrich und Amrein (2020) Crowdfunding Monitoring Schweiz 2020. Institut für Finanzdienstleistungen Zug IFZ. URL: blog.hslu.ch/retailbanking/</a:t>
            </a:r>
            <a:r>
              <a:rPr lang="de-CH" sz="1000" dirty="0" err="1">
                <a:solidFill>
                  <a:schemeClr val="accent6">
                    <a:lumMod val="50000"/>
                  </a:schemeClr>
                </a:solidFill>
                <a:cs typeface="Arial" panose="020B0604020202020204" pitchFamily="34" charset="0"/>
              </a:rPr>
              <a:t>crowdfunding</a:t>
            </a:r>
            <a:endParaRPr lang="de-CH" sz="1000" dirty="0">
              <a:solidFill>
                <a:schemeClr val="accent6">
                  <a:lumMod val="50000"/>
                </a:schemeClr>
              </a:solidFill>
              <a:cs typeface="Arial" panose="020B0604020202020204" pitchFamily="34" charset="0"/>
            </a:endParaRPr>
          </a:p>
        </p:txBody>
      </p:sp>
      <p:sp>
        <p:nvSpPr>
          <p:cNvPr id="26" name="New shape">
            <a:extLst>
              <a:ext uri="{FF2B5EF4-FFF2-40B4-BE49-F238E27FC236}">
                <a16:creationId xmlns:a16="http://schemas.microsoft.com/office/drawing/2014/main" id="{42F77B0A-FEB1-42BE-B701-0C304FE4C911}"/>
              </a:ext>
            </a:extLst>
          </p:cNvPr>
          <p:cNvSpPr txBox="1">
            <a:spLocks/>
          </p:cNvSpPr>
          <p:nvPr/>
        </p:nvSpPr>
        <p:spPr bwMode="gray">
          <a:xfrm>
            <a:off x="1245704" y="1167094"/>
            <a:ext cx="9700591" cy="1750149"/>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lvl="0">
              <a:lnSpc>
                <a:spcPct val="110000"/>
              </a:lnSpc>
              <a:spcAft>
                <a:spcPts val="1000"/>
              </a:spcAft>
              <a:buClr>
                <a:srgbClr val="0B4874"/>
              </a:buClr>
            </a:pPr>
            <a:r>
              <a:rPr lang="de-CH" b="1" dirty="0">
                <a:solidFill>
                  <a:srgbClr val="0B4874"/>
                </a:solidFill>
              </a:rPr>
              <a:t>Was ist Crowdfunding?</a:t>
            </a:r>
          </a:p>
          <a:p>
            <a:pPr marL="357188" lvl="0" indent="-357188">
              <a:lnSpc>
                <a:spcPct val="110000"/>
              </a:lnSpc>
              <a:spcAft>
                <a:spcPts val="600"/>
              </a:spcAft>
              <a:buClr>
                <a:srgbClr val="0B4874"/>
              </a:buClr>
              <a:buFont typeface="Century Gothic" panose="020B0502020202020204" pitchFamily="34" charset="0"/>
              <a:buChar char="●"/>
            </a:pPr>
            <a:r>
              <a:rPr lang="de-CH" sz="1500" dirty="0">
                <a:solidFill>
                  <a:schemeClr val="accent6">
                    <a:lumMod val="50000"/>
                  </a:schemeClr>
                </a:solidFill>
              </a:rPr>
              <a:t>Viele Personen stellen einen – oftmals kleinen – Betrag zur Verfügung, um so die Realisierung eines Projekts zu ermöglichen.</a:t>
            </a:r>
          </a:p>
          <a:p>
            <a:pPr marL="357188" lvl="0" indent="-357188">
              <a:lnSpc>
                <a:spcPct val="110000"/>
              </a:lnSpc>
              <a:spcAft>
                <a:spcPts val="600"/>
              </a:spcAft>
              <a:buClr>
                <a:srgbClr val="0B4874"/>
              </a:buClr>
              <a:buFont typeface="Century Gothic" panose="020B0502020202020204" pitchFamily="34" charset="0"/>
              <a:buChar char="●"/>
            </a:pPr>
            <a:r>
              <a:rPr lang="de-CH" sz="1500" dirty="0">
                <a:solidFill>
                  <a:schemeClr val="accent6">
                    <a:lumMod val="50000"/>
                  </a:schemeClr>
                </a:solidFill>
              </a:rPr>
              <a:t>Zentrales Element ist die direkte, internetbasierte Kommunikation zwischen den Initiatoren des Projektes und den Geldgebern.</a:t>
            </a:r>
          </a:p>
          <a:p>
            <a:pPr marL="357188" lvl="0" indent="-357188">
              <a:lnSpc>
                <a:spcPct val="110000"/>
              </a:lnSpc>
              <a:spcAft>
                <a:spcPts val="1000"/>
              </a:spcAft>
              <a:buClr>
                <a:srgbClr val="0B4874"/>
              </a:buClr>
              <a:buFont typeface="Century Gothic" panose="020B0502020202020204" pitchFamily="34" charset="0"/>
              <a:buChar char="●"/>
            </a:pPr>
            <a:endParaRPr lang="de-CH" sz="1500" dirty="0">
              <a:solidFill>
                <a:srgbClr val="898F97"/>
              </a:solidFill>
            </a:endParaRPr>
          </a:p>
          <a:p>
            <a:pPr marL="357188" lvl="0" indent="-357188">
              <a:lnSpc>
                <a:spcPct val="110000"/>
              </a:lnSpc>
              <a:spcAft>
                <a:spcPts val="1000"/>
              </a:spcAft>
              <a:buClr>
                <a:srgbClr val="0B4874"/>
              </a:buClr>
              <a:buFont typeface="Century Gothic" panose="020B0502020202020204" pitchFamily="34" charset="0"/>
              <a:buChar char="●"/>
            </a:pPr>
            <a:endParaRPr lang="de-CH" dirty="0">
              <a:solidFill>
                <a:srgbClr val="7F7F7F"/>
              </a:solidFill>
            </a:endParaRPr>
          </a:p>
        </p:txBody>
      </p:sp>
      <p:sp>
        <p:nvSpPr>
          <p:cNvPr id="27" name="New shape">
            <a:extLst>
              <a:ext uri="{FF2B5EF4-FFF2-40B4-BE49-F238E27FC236}">
                <a16:creationId xmlns:a16="http://schemas.microsoft.com/office/drawing/2014/main" id="{3A817884-EF59-4AA5-8B4A-7D153CDD31A2}"/>
              </a:ext>
            </a:extLst>
          </p:cNvPr>
          <p:cNvSpPr txBox="1">
            <a:spLocks/>
          </p:cNvSpPr>
          <p:nvPr/>
        </p:nvSpPr>
        <p:spPr bwMode="gray">
          <a:xfrm>
            <a:off x="1245704" y="3148067"/>
            <a:ext cx="9700591" cy="2542839"/>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lvl="0">
              <a:lnSpc>
                <a:spcPct val="110000"/>
              </a:lnSpc>
              <a:spcAft>
                <a:spcPts val="1000"/>
              </a:spcAft>
              <a:buClr>
                <a:srgbClr val="0B4874"/>
              </a:buClr>
            </a:pPr>
            <a:r>
              <a:rPr lang="de-CH" b="1" dirty="0">
                <a:solidFill>
                  <a:srgbClr val="0B4874"/>
                </a:solidFill>
              </a:rPr>
              <a:t>Crowdfunding in der Schweiz:</a:t>
            </a:r>
          </a:p>
          <a:p>
            <a:pPr marL="357188" lvl="0" indent="-357188">
              <a:lnSpc>
                <a:spcPct val="110000"/>
              </a:lnSpc>
              <a:spcAft>
                <a:spcPts val="600"/>
              </a:spcAft>
              <a:buClr>
                <a:srgbClr val="0B4874"/>
              </a:buClr>
              <a:buFont typeface="Century Gothic" panose="020B0502020202020204" pitchFamily="34" charset="0"/>
              <a:buChar char="●"/>
            </a:pPr>
            <a:r>
              <a:rPr lang="de-CH" sz="1500" i="1" dirty="0">
                <a:solidFill>
                  <a:schemeClr val="accent6">
                    <a:lumMod val="50000"/>
                  </a:schemeClr>
                </a:solidFill>
              </a:rPr>
              <a:t>«In der Schweiz wurden im Jahr 2019 CHF 597.1 Millionen (+16%) vermittelt.»</a:t>
            </a:r>
          </a:p>
          <a:p>
            <a:pPr marL="357188" lvl="0" indent="-357188">
              <a:lnSpc>
                <a:spcPct val="110000"/>
              </a:lnSpc>
              <a:spcAft>
                <a:spcPts val="600"/>
              </a:spcAft>
              <a:buClr>
                <a:srgbClr val="0B4874"/>
              </a:buClr>
              <a:buFont typeface="Century Gothic" panose="020B0502020202020204" pitchFamily="34" charset="0"/>
              <a:buChar char="●"/>
            </a:pPr>
            <a:r>
              <a:rPr lang="de-CH" sz="1500" i="1" dirty="0">
                <a:solidFill>
                  <a:schemeClr val="accent6">
                    <a:lumMod val="50000"/>
                  </a:schemeClr>
                </a:solidFill>
              </a:rPr>
              <a:t>«Seit der Gründung der ersten Crowdfunding-Plattform in der Schweiz vor zwölf Jahren wurden mittels Crowdfunding CHF 1.68 Milliarden vermittelt.»</a:t>
            </a:r>
          </a:p>
          <a:p>
            <a:pPr marL="357188" lvl="0" indent="-357188">
              <a:lnSpc>
                <a:spcPct val="110000"/>
              </a:lnSpc>
              <a:spcAft>
                <a:spcPts val="600"/>
              </a:spcAft>
              <a:buClr>
                <a:srgbClr val="0B4874"/>
              </a:buClr>
              <a:buFont typeface="Century Gothic" panose="020B0502020202020204" pitchFamily="34" charset="0"/>
              <a:buChar char="●"/>
            </a:pPr>
            <a:r>
              <a:rPr lang="de-CH" sz="1500" i="1" dirty="0">
                <a:solidFill>
                  <a:schemeClr val="accent6">
                    <a:lumMod val="50000"/>
                  </a:schemeClr>
                </a:solidFill>
              </a:rPr>
              <a:t>«Etwa 180‘000 Personen haben im Jahr 2019 in der Schweiz ein Crowdfunding-Projekt unterstützt.»</a:t>
            </a:r>
          </a:p>
          <a:p>
            <a:pPr marL="357188" lvl="0" indent="-357188">
              <a:lnSpc>
                <a:spcPct val="110000"/>
              </a:lnSpc>
              <a:spcAft>
                <a:spcPts val="600"/>
              </a:spcAft>
              <a:buClr>
                <a:srgbClr val="0B4874"/>
              </a:buClr>
              <a:buFont typeface="Century Gothic" panose="020B0502020202020204" pitchFamily="34" charset="0"/>
              <a:buChar char="●"/>
            </a:pPr>
            <a:r>
              <a:rPr lang="de-CH" sz="1500" i="1" dirty="0">
                <a:solidFill>
                  <a:schemeClr val="accent6">
                    <a:lumMod val="50000"/>
                  </a:schemeClr>
                </a:solidFill>
              </a:rPr>
              <a:t>«39 Crowdfunding Plattformen waren in der Schweiz per Ende April 2020 aktiv (Sitz Schweiz). Jedoch wurden im Jahr 2019 lediglich auf 29 Schweizer Plattformen aktive Finanzierungs-Kampagnen verzeichnet.»</a:t>
            </a:r>
          </a:p>
        </p:txBody>
      </p:sp>
      <p:sp>
        <p:nvSpPr>
          <p:cNvPr id="9" name="Foliennummernplatzhalter 1">
            <a:extLst>
              <a:ext uri="{FF2B5EF4-FFF2-40B4-BE49-F238E27FC236}">
                <a16:creationId xmlns:a16="http://schemas.microsoft.com/office/drawing/2014/main" id="{52DE765F-11E2-4C54-92DC-0094FB4ED82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19</a:t>
            </a:fld>
            <a:endParaRPr lang="ru-RU" dirty="0"/>
          </a:p>
        </p:txBody>
      </p:sp>
    </p:spTree>
    <p:extLst>
      <p:ext uri="{BB962C8B-B14F-4D97-AF65-F5344CB8AC3E}">
        <p14:creationId xmlns:p14="http://schemas.microsoft.com/office/powerpoint/2010/main" val="2065425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4"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 name="Rechteck 5">
            <a:extLst>
              <a:ext uri="{FF2B5EF4-FFF2-40B4-BE49-F238E27FC236}">
                <a16:creationId xmlns:a16="http://schemas.microsoft.com/office/drawing/2014/main" id="{CC7AFCA9-CDEE-495A-94C9-2B28397C51CF}"/>
              </a:ext>
            </a:extLst>
          </p:cNvPr>
          <p:cNvSpPr/>
          <p:nvPr/>
        </p:nvSpPr>
        <p:spPr>
          <a:xfrm>
            <a:off x="7217763" y="1085667"/>
            <a:ext cx="120577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a:t>
            </a:r>
          </a:p>
        </p:txBody>
      </p:sp>
      <p:sp>
        <p:nvSpPr>
          <p:cNvPr id="7"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2.1</a:t>
            </a:r>
          </a:p>
        </p:txBody>
      </p:sp>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Inhaltsverzeichnis – Modul 1 bis 4</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2856631"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1: Ideen entwickeln </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26200" y="72985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2: Ideen testen und weiterentwickeln</a:t>
            </a:r>
          </a:p>
        </p:txBody>
      </p:sp>
      <p:sp>
        <p:nvSpPr>
          <p:cNvPr id="19"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 name="Rechteck 20">
            <a:extLst>
              <a:ext uri="{FF2B5EF4-FFF2-40B4-BE49-F238E27FC236}">
                <a16:creationId xmlns:a16="http://schemas.microsoft.com/office/drawing/2014/main" id="{EA65CA46-ECE9-486F-891D-6A353B804A28}"/>
              </a:ext>
            </a:extLst>
          </p:cNvPr>
          <p:cNvSpPr/>
          <p:nvPr/>
        </p:nvSpPr>
        <p:spPr>
          <a:xfrm>
            <a:off x="7211139" y="1407858"/>
            <a:ext cx="237597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 und Ihre Idee </a:t>
            </a:r>
          </a:p>
        </p:txBody>
      </p:sp>
      <p:sp>
        <p:nvSpPr>
          <p:cNvPr id="22"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2.2</a:t>
            </a:r>
          </a:p>
        </p:txBody>
      </p:sp>
      <p:sp>
        <p:nvSpPr>
          <p:cNvPr id="23"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4" name="Pfeil: Chevron 23">
            <a:extLst>
              <a:ext uri="{FF2B5EF4-FFF2-40B4-BE49-F238E27FC236}">
                <a16:creationId xmlns:a16="http://schemas.microsoft.com/office/drawing/2014/main" id="{F0F4B13A-B7FB-4275-83D3-6239A3F71A1C}"/>
              </a:ext>
            </a:extLst>
          </p:cNvPr>
          <p:cNvSpPr/>
          <p:nvPr/>
        </p:nvSpPr>
        <p:spPr>
          <a:xfrm>
            <a:off x="7049832" y="171202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5" name="Rechteck 24">
            <a:extLst>
              <a:ext uri="{FF2B5EF4-FFF2-40B4-BE49-F238E27FC236}">
                <a16:creationId xmlns:a16="http://schemas.microsoft.com/office/drawing/2014/main" id="{938213C0-FC05-4568-85FC-8C0C1AA94DC5}"/>
              </a:ext>
            </a:extLst>
          </p:cNvPr>
          <p:cNvSpPr/>
          <p:nvPr/>
        </p:nvSpPr>
        <p:spPr>
          <a:xfrm>
            <a:off x="7204513" y="1730049"/>
            <a:ext cx="382348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 am Beispiel von MyBambooBike</a:t>
            </a:r>
          </a:p>
        </p:txBody>
      </p:sp>
      <p:sp>
        <p:nvSpPr>
          <p:cNvPr id="26"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2.3</a:t>
            </a:r>
          </a:p>
        </p:txBody>
      </p:sp>
      <p:sp>
        <p:nvSpPr>
          <p:cNvPr id="27"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8"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9" name="Rechteck 28">
            <a:extLst>
              <a:ext uri="{FF2B5EF4-FFF2-40B4-BE49-F238E27FC236}">
                <a16:creationId xmlns:a16="http://schemas.microsoft.com/office/drawing/2014/main" id="{2B4A0ABD-683B-4802-9B10-2ECBD15FB9FB}"/>
              </a:ext>
            </a:extLst>
          </p:cNvPr>
          <p:cNvSpPr/>
          <p:nvPr/>
        </p:nvSpPr>
        <p:spPr>
          <a:xfrm>
            <a:off x="1887065" y="3240411"/>
            <a:ext cx="160172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Geschäftsmodell </a:t>
            </a:r>
          </a:p>
        </p:txBody>
      </p:sp>
      <p:sp>
        <p:nvSpPr>
          <p:cNvPr id="30"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3.1</a:t>
            </a:r>
          </a:p>
        </p:txBody>
      </p:sp>
      <p:sp>
        <p:nvSpPr>
          <p:cNvPr id="31"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52746" y="290110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3: Geschäftsmodelle entwickeln</a:t>
            </a:r>
          </a:p>
        </p:txBody>
      </p:sp>
      <p:sp>
        <p:nvSpPr>
          <p:cNvPr id="32"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3"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4" name="Rechteck 33">
            <a:extLst>
              <a:ext uri="{FF2B5EF4-FFF2-40B4-BE49-F238E27FC236}">
                <a16:creationId xmlns:a16="http://schemas.microsoft.com/office/drawing/2014/main" id="{2FE9DA82-B29D-4C6A-ADEC-F14451D38DBF}"/>
              </a:ext>
            </a:extLst>
          </p:cNvPr>
          <p:cNvSpPr/>
          <p:nvPr/>
        </p:nvSpPr>
        <p:spPr>
          <a:xfrm>
            <a:off x="1872490" y="4232173"/>
            <a:ext cx="226696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Businessplan &amp; Pitch Deck</a:t>
            </a:r>
          </a:p>
        </p:txBody>
      </p:sp>
      <p:sp>
        <p:nvSpPr>
          <p:cNvPr id="35"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3.4</a:t>
            </a:r>
          </a:p>
        </p:txBody>
      </p:sp>
      <p:sp>
        <p:nvSpPr>
          <p:cNvPr id="36"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7"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8" name="Rechteck 37">
            <a:extLst>
              <a:ext uri="{FF2B5EF4-FFF2-40B4-BE49-F238E27FC236}">
                <a16:creationId xmlns:a16="http://schemas.microsoft.com/office/drawing/2014/main" id="{8DF23D67-1A9A-450F-AE0F-C4E60A2F508B}"/>
              </a:ext>
            </a:extLst>
          </p:cNvPr>
          <p:cNvSpPr/>
          <p:nvPr/>
        </p:nvSpPr>
        <p:spPr>
          <a:xfrm>
            <a:off x="1873815" y="3892745"/>
            <a:ext cx="17908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Geschäftsmodell</a:t>
            </a:r>
          </a:p>
        </p:txBody>
      </p:sp>
      <p:sp>
        <p:nvSpPr>
          <p:cNvPr id="39"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3.3</a:t>
            </a:r>
          </a:p>
        </p:txBody>
      </p:sp>
      <p:sp>
        <p:nvSpPr>
          <p:cNvPr id="48"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49"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50" name="Rechteck 49">
            <a:extLst>
              <a:ext uri="{FF2B5EF4-FFF2-40B4-BE49-F238E27FC236}">
                <a16:creationId xmlns:a16="http://schemas.microsoft.com/office/drawing/2014/main" id="{E4D71184-53F7-4774-BDE7-9C2519C373A9}"/>
              </a:ext>
            </a:extLst>
          </p:cNvPr>
          <p:cNvSpPr/>
          <p:nvPr/>
        </p:nvSpPr>
        <p:spPr>
          <a:xfrm>
            <a:off x="1873350" y="4554224"/>
            <a:ext cx="19976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Alleinstellungsmerkmal</a:t>
            </a:r>
          </a:p>
        </p:txBody>
      </p:sp>
      <p:sp>
        <p:nvSpPr>
          <p:cNvPr id="51"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3.5</a:t>
            </a:r>
          </a:p>
        </p:txBody>
      </p:sp>
      <p:sp>
        <p:nvSpPr>
          <p:cNvPr id="52"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3"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4" name="Rechteck 53">
            <a:extLst>
              <a:ext uri="{FF2B5EF4-FFF2-40B4-BE49-F238E27FC236}">
                <a16:creationId xmlns:a16="http://schemas.microsoft.com/office/drawing/2014/main" id="{A234BBAF-62A5-4B03-A167-FA39BEF37DCD}"/>
              </a:ext>
            </a:extLst>
          </p:cNvPr>
          <p:cNvSpPr/>
          <p:nvPr/>
        </p:nvSpPr>
        <p:spPr>
          <a:xfrm>
            <a:off x="1873815" y="3568479"/>
            <a:ext cx="321594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Geschäftsmodell von MyBambooBike</a:t>
            </a:r>
          </a:p>
        </p:txBody>
      </p:sp>
      <p:sp>
        <p:nvSpPr>
          <p:cNvPr id="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2" name="Rechteck 61">
            <a:extLst>
              <a:ext uri="{FF2B5EF4-FFF2-40B4-BE49-F238E27FC236}">
                <a16:creationId xmlns:a16="http://schemas.microsoft.com/office/drawing/2014/main" id="{72E38848-83DF-49E5-AA9B-6F4C095365FB}"/>
              </a:ext>
            </a:extLst>
          </p:cNvPr>
          <p:cNvSpPr/>
          <p:nvPr/>
        </p:nvSpPr>
        <p:spPr>
          <a:xfrm>
            <a:off x="1874834" y="4873461"/>
            <a:ext cx="37673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Alleinstellungsmerkmale von MyBambooBike</a:t>
            </a:r>
          </a:p>
        </p:txBody>
      </p:sp>
      <p:sp>
        <p:nvSpPr>
          <p:cNvPr id="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3.6</a:t>
            </a:r>
          </a:p>
        </p:txBody>
      </p:sp>
      <p:sp>
        <p:nvSpPr>
          <p:cNvPr id="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6" name="Rechteck 65">
            <a:extLst>
              <a:ext uri="{FF2B5EF4-FFF2-40B4-BE49-F238E27FC236}">
                <a16:creationId xmlns:a16="http://schemas.microsoft.com/office/drawing/2014/main" id="{C9546D9E-85A0-4EB7-BDEC-F8B0B16F5C01}"/>
              </a:ext>
            </a:extLst>
          </p:cNvPr>
          <p:cNvSpPr/>
          <p:nvPr/>
        </p:nvSpPr>
        <p:spPr>
          <a:xfrm>
            <a:off x="1883092" y="5213342"/>
            <a:ext cx="223330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Alleinstellungsmerkmal</a:t>
            </a:r>
          </a:p>
        </p:txBody>
      </p:sp>
      <p:sp>
        <p:nvSpPr>
          <p:cNvPr id="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3.7</a:t>
            </a:r>
          </a:p>
        </p:txBody>
      </p:sp>
      <p:sp>
        <p:nvSpPr>
          <p:cNvPr id="72"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431531" y="2897917"/>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4: Marketing für GründerInnen</a:t>
            </a:r>
          </a:p>
        </p:txBody>
      </p:sp>
      <p:sp>
        <p:nvSpPr>
          <p:cNvPr id="46"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3.2</a:t>
            </a:r>
          </a:p>
        </p:txBody>
      </p:sp>
      <p:sp>
        <p:nvSpPr>
          <p:cNvPr id="47"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5"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6" name="Rechteck 55">
            <a:extLst>
              <a:ext uri="{FF2B5EF4-FFF2-40B4-BE49-F238E27FC236}">
                <a16:creationId xmlns:a16="http://schemas.microsoft.com/office/drawing/2014/main" id="{5DCDE093-C8D8-4E8F-8AFF-D089F5F17745}"/>
              </a:ext>
            </a:extLst>
          </p:cNvPr>
          <p:cNvSpPr/>
          <p:nvPr/>
        </p:nvSpPr>
        <p:spPr>
          <a:xfrm>
            <a:off x="7211474" y="3558313"/>
            <a:ext cx="190468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Die 4P des Marketing</a:t>
            </a:r>
          </a:p>
        </p:txBody>
      </p:sp>
      <p:sp>
        <p:nvSpPr>
          <p:cNvPr id="57"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4.2</a:t>
            </a:r>
          </a:p>
        </p:txBody>
      </p:sp>
      <p:sp>
        <p:nvSpPr>
          <p:cNvPr id="59"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8"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9" name="Rechteck 68">
            <a:extLst>
              <a:ext uri="{FF2B5EF4-FFF2-40B4-BE49-F238E27FC236}">
                <a16:creationId xmlns:a16="http://schemas.microsoft.com/office/drawing/2014/main" id="{3C9C0480-126A-46A9-B40D-D559AB48904F}"/>
              </a:ext>
            </a:extLst>
          </p:cNvPr>
          <p:cNvSpPr/>
          <p:nvPr/>
        </p:nvSpPr>
        <p:spPr>
          <a:xfrm>
            <a:off x="7214789" y="4225319"/>
            <a:ext cx="187583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Marketingkonzept</a:t>
            </a:r>
          </a:p>
        </p:txBody>
      </p:sp>
      <p:sp>
        <p:nvSpPr>
          <p:cNvPr id="70"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4.4</a:t>
            </a:r>
          </a:p>
        </p:txBody>
      </p:sp>
      <p:sp>
        <p:nvSpPr>
          <p:cNvPr id="71"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73"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4" name="Rechteck 73">
            <a:extLst>
              <a:ext uri="{FF2B5EF4-FFF2-40B4-BE49-F238E27FC236}">
                <a16:creationId xmlns:a16="http://schemas.microsoft.com/office/drawing/2014/main" id="{51F9A5DE-6D24-442B-868C-A7ECA454DFE7}"/>
              </a:ext>
            </a:extLst>
          </p:cNvPr>
          <p:cNvSpPr/>
          <p:nvPr/>
        </p:nvSpPr>
        <p:spPr>
          <a:xfrm>
            <a:off x="7208890" y="3249877"/>
            <a:ext cx="25587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Marketing für MyBambooBike</a:t>
            </a:r>
          </a:p>
        </p:txBody>
      </p:sp>
      <p:sp>
        <p:nvSpPr>
          <p:cNvPr id="75"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4.1</a:t>
            </a:r>
          </a:p>
        </p:txBody>
      </p:sp>
      <p:sp>
        <p:nvSpPr>
          <p:cNvPr id="80"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1"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82" name="Rechteck 81">
            <a:extLst>
              <a:ext uri="{FF2B5EF4-FFF2-40B4-BE49-F238E27FC236}">
                <a16:creationId xmlns:a16="http://schemas.microsoft.com/office/drawing/2014/main" id="{DE8BF1DB-9C4D-4BD1-99BC-E94D8A5DEC52}"/>
              </a:ext>
            </a:extLst>
          </p:cNvPr>
          <p:cNvSpPr/>
          <p:nvPr/>
        </p:nvSpPr>
        <p:spPr>
          <a:xfrm>
            <a:off x="7217763" y="4568015"/>
            <a:ext cx="232948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«Coffee Circle»</a:t>
            </a:r>
          </a:p>
        </p:txBody>
      </p:sp>
      <p:sp>
        <p:nvSpPr>
          <p:cNvPr id="83"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4.5</a:t>
            </a:r>
          </a:p>
        </p:txBody>
      </p:sp>
      <p:sp>
        <p:nvSpPr>
          <p:cNvPr id="7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26408" y="1098048"/>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874834" y="1116075"/>
            <a:ext cx="174759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Film: «Die Schrippe»</a:t>
            </a:r>
          </a:p>
        </p:txBody>
      </p:sp>
      <p:sp>
        <p:nvSpPr>
          <p:cNvPr id="79"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1.1</a:t>
            </a:r>
          </a:p>
        </p:txBody>
      </p:sp>
      <p:sp>
        <p:nvSpPr>
          <p:cNvPr id="85"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6"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7" name="Rechteck 86">
            <a:extLst>
              <a:ext uri="{FF2B5EF4-FFF2-40B4-BE49-F238E27FC236}">
                <a16:creationId xmlns:a16="http://schemas.microsoft.com/office/drawing/2014/main" id="{9B0009CD-6256-42ED-BEF9-04006BB48F81}"/>
              </a:ext>
            </a:extLst>
          </p:cNvPr>
          <p:cNvSpPr/>
          <p:nvPr/>
        </p:nvSpPr>
        <p:spPr>
          <a:xfrm>
            <a:off x="1868210" y="1438266"/>
            <a:ext cx="16321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Ideenentwicklung</a:t>
            </a:r>
          </a:p>
        </p:txBody>
      </p:sp>
      <p:sp>
        <p:nvSpPr>
          <p:cNvPr id="88"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1.2</a:t>
            </a:r>
          </a:p>
        </p:txBody>
      </p:sp>
      <p:sp>
        <p:nvSpPr>
          <p:cNvPr id="89"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0"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1" name="Rechteck 90">
            <a:extLst>
              <a:ext uri="{FF2B5EF4-FFF2-40B4-BE49-F238E27FC236}">
                <a16:creationId xmlns:a16="http://schemas.microsoft.com/office/drawing/2014/main" id="{410C3AA3-1F43-436E-882E-B89783DF9DA5}"/>
              </a:ext>
            </a:extLst>
          </p:cNvPr>
          <p:cNvSpPr/>
          <p:nvPr/>
        </p:nvSpPr>
        <p:spPr>
          <a:xfrm>
            <a:off x="1861584" y="1760457"/>
            <a:ext cx="29770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Bewertung und Auswahl der Ideen</a:t>
            </a:r>
          </a:p>
        </p:txBody>
      </p:sp>
      <p:sp>
        <p:nvSpPr>
          <p:cNvPr id="92"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1.3</a:t>
            </a:r>
          </a:p>
        </p:txBody>
      </p:sp>
      <p:sp>
        <p:nvSpPr>
          <p:cNvPr id="93"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4"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5" name="Rechteck 94">
            <a:extLst>
              <a:ext uri="{FF2B5EF4-FFF2-40B4-BE49-F238E27FC236}">
                <a16:creationId xmlns:a16="http://schemas.microsoft.com/office/drawing/2014/main" id="{62B5C79F-EFA7-493C-9B40-799E9F07B241}"/>
              </a:ext>
            </a:extLst>
          </p:cNvPr>
          <p:cNvSpPr/>
          <p:nvPr/>
        </p:nvSpPr>
        <p:spPr>
          <a:xfrm>
            <a:off x="1861584" y="2095202"/>
            <a:ext cx="332655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Gruppenfindung und Logoentwicklung</a:t>
            </a:r>
          </a:p>
        </p:txBody>
      </p:sp>
      <p:sp>
        <p:nvSpPr>
          <p:cNvPr id="96"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1.4</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74834" y="2432093"/>
            <a:ext cx="25010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a:t>
            </a:r>
            <a:r>
              <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rPr>
              <a:t>Meublogramm</a:t>
            </a: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100"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1.5</a:t>
            </a:r>
          </a:p>
        </p:txBody>
      </p:sp>
      <p:sp>
        <p:nvSpPr>
          <p:cNvPr id="103"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4"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05" name="Rechteck 104">
            <a:extLst>
              <a:ext uri="{FF2B5EF4-FFF2-40B4-BE49-F238E27FC236}">
                <a16:creationId xmlns:a16="http://schemas.microsoft.com/office/drawing/2014/main" id="{1969B82E-A24E-4521-9C04-EF3F52B3BCCE}"/>
              </a:ext>
            </a:extLst>
          </p:cNvPr>
          <p:cNvSpPr/>
          <p:nvPr/>
        </p:nvSpPr>
        <p:spPr>
          <a:xfrm>
            <a:off x="1881954" y="5557519"/>
            <a:ext cx="3979913"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«Traum des eigenen Cafés»</a:t>
            </a:r>
          </a:p>
        </p:txBody>
      </p:sp>
      <p:sp>
        <p:nvSpPr>
          <p:cNvPr id="106"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3.8</a:t>
            </a:r>
          </a:p>
        </p:txBody>
      </p:sp>
      <p:sp>
        <p:nvSpPr>
          <p:cNvPr id="111"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2"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3"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Social Media</a:t>
            </a:r>
          </a:p>
        </p:txBody>
      </p:sp>
      <p:sp>
        <p:nvSpPr>
          <p:cNvPr id="114"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4.3</a:t>
            </a:r>
          </a:p>
        </p:txBody>
      </p:sp>
      <p:sp>
        <p:nvSpPr>
          <p:cNvPr id="10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7"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8"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09" name="Rechteck 108">
            <a:extLst>
              <a:ext uri="{FF2B5EF4-FFF2-40B4-BE49-F238E27FC236}">
                <a16:creationId xmlns:a16="http://schemas.microsoft.com/office/drawing/2014/main" id="{34C3D619-3ECF-4B0D-A3EA-B82D16E25700}"/>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Fallstudien über UnternehmerInnen</a:t>
            </a:r>
          </a:p>
        </p:txBody>
      </p:sp>
      <p:sp>
        <p:nvSpPr>
          <p:cNvPr id="115"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6"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7" name="Rechteck 116">
            <a:extLst>
              <a:ext uri="{FF2B5EF4-FFF2-40B4-BE49-F238E27FC236}">
                <a16:creationId xmlns:a16="http://schemas.microsoft.com/office/drawing/2014/main" id="{FA449FF2-430D-4333-BD39-A64C82282AA8}"/>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Entwicklung Ihrer eigenen Geschäftsidee</a:t>
            </a:r>
          </a:p>
        </p:txBody>
      </p:sp>
      <p:sp>
        <p:nvSpPr>
          <p:cNvPr id="1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1" name="Rechteck 120">
            <a:extLst>
              <a:ext uri="{FF2B5EF4-FFF2-40B4-BE49-F238E27FC236}">
                <a16:creationId xmlns:a16="http://schemas.microsoft.com/office/drawing/2014/main" id="{9E6ABDB2-38C4-4345-A8AA-335B6F7F9A46}"/>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Beispiel MyBambooBike</a:t>
            </a:r>
          </a:p>
        </p:txBody>
      </p:sp>
      <p:sp>
        <p:nvSpPr>
          <p:cNvPr id="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0"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8"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2"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3" name="Rechteck 122">
            <a:extLst>
              <a:ext uri="{FF2B5EF4-FFF2-40B4-BE49-F238E27FC236}">
                <a16:creationId xmlns:a16="http://schemas.microsoft.com/office/drawing/2014/main" id="{58891002-D965-4EC5-8BB3-E761141CA19C}"/>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de-CH" sz="1300" kern="0" dirty="0">
                <a:solidFill>
                  <a:prstClr val="white"/>
                </a:solidFill>
                <a:latin typeface="Century Gothic" panose="020B0502020202020204" pitchFamily="34" charset="0"/>
              </a:rPr>
              <a:t>Wissen und Handwerkszeug</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12947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AD245E7-4EDD-48BE-AD5B-F1D553B04E78}"/>
              </a:ext>
            </a:extLst>
          </p:cNvPr>
          <p:cNvPicPr>
            <a:picLocks noChangeAspect="1"/>
          </p:cNvPicPr>
          <p:nvPr/>
        </p:nvPicPr>
        <p:blipFill>
          <a:blip r:embed="rId3"/>
          <a:stretch>
            <a:fillRect/>
          </a:stretch>
        </p:blipFill>
        <p:spPr>
          <a:xfrm>
            <a:off x="950187" y="1494040"/>
            <a:ext cx="6405622" cy="3314700"/>
          </a:xfrm>
          <a:prstGeom prst="rect">
            <a:avLst/>
          </a:prstGeom>
        </p:spPr>
      </p:pic>
      <p:sp>
        <p:nvSpPr>
          <p:cNvPr id="9" name="Rechteck 8">
            <a:extLst>
              <a:ext uri="{FF2B5EF4-FFF2-40B4-BE49-F238E27FC236}">
                <a16:creationId xmlns:a16="http://schemas.microsoft.com/office/drawing/2014/main" id="{54C6041F-92F6-4DD1-AFDB-280C31EA911D}"/>
              </a:ext>
            </a:extLst>
          </p:cNvPr>
          <p:cNvSpPr/>
          <p:nvPr/>
        </p:nvSpPr>
        <p:spPr>
          <a:xfrm>
            <a:off x="7581900" y="1575268"/>
            <a:ext cx="4186428" cy="3898503"/>
          </a:xfrm>
          <a:prstGeom prst="rect">
            <a:avLst/>
          </a:prstGeom>
        </p:spPr>
        <p:txBody>
          <a:bodyPr wrap="square">
            <a:spAutoFit/>
          </a:bodyPr>
          <a:lstStyle/>
          <a:p>
            <a:pPr>
              <a:spcBef>
                <a:spcPts val="200"/>
              </a:spcBef>
              <a:spcAft>
                <a:spcPts val="200"/>
              </a:spcAft>
            </a:pPr>
            <a:r>
              <a:rPr lang="en-US" sz="1300" b="1" dirty="0" err="1">
                <a:solidFill>
                  <a:srgbClr val="0B4874"/>
                </a:solidFill>
                <a:latin typeface="+mj-lt"/>
                <a:cs typeface="Arial" panose="020B0604020202020204" pitchFamily="34" charset="0"/>
              </a:rPr>
              <a:t>Crowdsupporting</a:t>
            </a:r>
            <a:r>
              <a:rPr lang="de-CH" sz="1300" b="1" dirty="0">
                <a:latin typeface="+mj-lt"/>
                <a:cs typeface="Arial" panose="020B0604020202020204" pitchFamily="34" charset="0"/>
              </a:rPr>
              <a:t>:</a:t>
            </a:r>
            <a:r>
              <a:rPr lang="de-CH" sz="1300" b="1" dirty="0">
                <a:solidFill>
                  <a:srgbClr val="B11B96"/>
                </a:solidFill>
                <a:latin typeface="+mj-lt"/>
                <a:cs typeface="Arial" panose="020B0604020202020204" pitchFamily="34" charset="0"/>
              </a:rPr>
              <a:t> </a:t>
            </a:r>
            <a:r>
              <a:rPr lang="de-CH" sz="1300" dirty="0">
                <a:solidFill>
                  <a:schemeClr val="accent6">
                    <a:lumMod val="50000"/>
                  </a:schemeClr>
                </a:solidFill>
                <a:latin typeface="+mj-lt"/>
                <a:cs typeface="Arial" panose="020B0604020202020204" pitchFamily="34" charset="0"/>
              </a:rPr>
              <a:t>Wird häufig für kreative, kulturelle oder kommerzielle Projekte verwendet. Der Investor erhält i.d.R. eine einmalige Gegenleistung in Form von Produkten, Dienstleistungen oder künstlerischen Werken.</a:t>
            </a:r>
          </a:p>
          <a:p>
            <a:pPr>
              <a:spcBef>
                <a:spcPts val="200"/>
              </a:spcBef>
              <a:spcAft>
                <a:spcPts val="200"/>
              </a:spcAft>
            </a:pPr>
            <a:r>
              <a:rPr lang="en-US" sz="1300" b="1" dirty="0" err="1">
                <a:solidFill>
                  <a:srgbClr val="0B4874"/>
                </a:solidFill>
                <a:latin typeface="+mj-lt"/>
                <a:cs typeface="Arial" panose="020B0604020202020204" pitchFamily="34" charset="0"/>
              </a:rPr>
              <a:t>Crowddonating</a:t>
            </a:r>
            <a:r>
              <a:rPr lang="de-CH" sz="1300" b="1" dirty="0">
                <a:solidFill>
                  <a:srgbClr val="0B4874"/>
                </a:solidFill>
                <a:latin typeface="+mj-lt"/>
                <a:cs typeface="Arial" panose="020B0604020202020204" pitchFamily="34" charset="0"/>
              </a:rPr>
              <a:t>: </a:t>
            </a:r>
            <a:r>
              <a:rPr lang="de-CH" sz="1300" dirty="0">
                <a:solidFill>
                  <a:schemeClr val="accent6">
                    <a:lumMod val="50000"/>
                  </a:schemeClr>
                </a:solidFill>
                <a:latin typeface="+mj-lt"/>
                <a:cs typeface="Arial" panose="020B0604020202020204" pitchFamily="34" charset="0"/>
              </a:rPr>
              <a:t>Unterstützungsbeiträge sind reine Spenden, die i.d.R. nicht mit Gegenleistungen verknüpft sind. Oft werden hiermit soziale, karitative oder kulturelle Projekte unterstützt.</a:t>
            </a:r>
          </a:p>
          <a:p>
            <a:pPr>
              <a:spcBef>
                <a:spcPts val="200"/>
              </a:spcBef>
              <a:spcAft>
                <a:spcPts val="200"/>
              </a:spcAft>
            </a:pPr>
            <a:r>
              <a:rPr lang="de-CH" sz="1300" b="1" dirty="0">
                <a:solidFill>
                  <a:srgbClr val="0B4874"/>
                </a:solidFill>
                <a:latin typeface="+mj-lt"/>
                <a:cs typeface="Arial" panose="020B0604020202020204" pitchFamily="34" charset="0"/>
              </a:rPr>
              <a:t>Crowdinvesting: </a:t>
            </a:r>
            <a:r>
              <a:rPr lang="de-CH" sz="1300" dirty="0">
                <a:solidFill>
                  <a:schemeClr val="accent6">
                    <a:lumMod val="50000"/>
                  </a:schemeClr>
                </a:solidFill>
                <a:latin typeface="+mj-lt"/>
                <a:cs typeface="Arial" panose="020B0604020202020204" pitchFamily="34" charset="0"/>
              </a:rPr>
              <a:t>Hier geht es meist um Jungunternehmen, die Geld in einer Frühphase der Unternehmensentwicklung benötigen. Wer investiert, erhält Unternehmensanteile.</a:t>
            </a:r>
          </a:p>
          <a:p>
            <a:pPr>
              <a:spcBef>
                <a:spcPts val="200"/>
              </a:spcBef>
              <a:spcAft>
                <a:spcPts val="200"/>
              </a:spcAft>
            </a:pPr>
            <a:r>
              <a:rPr lang="de-CH" sz="1300" b="1" dirty="0">
                <a:solidFill>
                  <a:srgbClr val="0B4874"/>
                </a:solidFill>
                <a:latin typeface="+mj-lt"/>
                <a:cs typeface="Arial" panose="020B0604020202020204" pitchFamily="34" charset="0"/>
              </a:rPr>
              <a:t>Crowdlending: </a:t>
            </a:r>
            <a:r>
              <a:rPr lang="de-CH" sz="1300" dirty="0">
                <a:solidFill>
                  <a:schemeClr val="accent6">
                    <a:lumMod val="50000"/>
                  </a:schemeClr>
                </a:solidFill>
                <a:latin typeface="+mj-lt"/>
                <a:cs typeface="Arial" panose="020B0604020202020204" pitchFamily="34" charset="0"/>
              </a:rPr>
              <a:t>Finanzierung von Unternehmen oder Privaten durch Kredite (Fremdkapital). </a:t>
            </a:r>
          </a:p>
          <a:p>
            <a:pPr>
              <a:spcBef>
                <a:spcPts val="200"/>
              </a:spcBef>
              <a:spcAft>
                <a:spcPts val="200"/>
              </a:spcAft>
            </a:pPr>
            <a:r>
              <a:rPr lang="de-CH" sz="1300" b="1" dirty="0" err="1">
                <a:solidFill>
                  <a:srgbClr val="0B4874"/>
                </a:solidFill>
                <a:latin typeface="+mj-lt"/>
                <a:cs typeface="Arial" panose="020B0604020202020204" pitchFamily="34" charset="0"/>
              </a:rPr>
              <a:t>Invoice</a:t>
            </a:r>
            <a:r>
              <a:rPr lang="de-CH" sz="1300" b="1" dirty="0">
                <a:solidFill>
                  <a:srgbClr val="0B4874"/>
                </a:solidFill>
                <a:latin typeface="+mj-lt"/>
                <a:cs typeface="Arial" panose="020B0604020202020204" pitchFamily="34" charset="0"/>
              </a:rPr>
              <a:t> Trading: </a:t>
            </a:r>
            <a:r>
              <a:rPr lang="de-CH" sz="1300" dirty="0">
                <a:solidFill>
                  <a:schemeClr val="accent6">
                    <a:lumMod val="50000"/>
                  </a:schemeClr>
                </a:solidFill>
                <a:latin typeface="+mj-lt"/>
                <a:cs typeface="Arial" panose="020B0604020202020204" pitchFamily="34" charset="0"/>
              </a:rPr>
              <a:t>Investoren kaufen offene Rechnungen von Unternehmen gegen einen Abschlag.</a:t>
            </a:r>
          </a:p>
        </p:txBody>
      </p:sp>
      <p:sp>
        <p:nvSpPr>
          <p:cNvPr id="10" name="Rectangle 2">
            <a:extLst>
              <a:ext uri="{FF2B5EF4-FFF2-40B4-BE49-F238E27FC236}">
                <a16:creationId xmlns:a16="http://schemas.microsoft.com/office/drawing/2014/main" id="{8EC94561-A63B-4956-A33C-5498071DA95C}"/>
              </a:ext>
            </a:extLst>
          </p:cNvPr>
          <p:cNvSpPr txBox="1">
            <a:spLocks noChangeArrowheads="1"/>
          </p:cNvSpPr>
          <p:nvPr/>
        </p:nvSpPr>
        <p:spPr bwMode="auto">
          <a:xfrm>
            <a:off x="950187" y="201940"/>
            <a:ext cx="94065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Crowdfunding Kategorien und damit verbundene Gegenleistungen im Überblick</a:t>
            </a:r>
          </a:p>
        </p:txBody>
      </p:sp>
      <p:sp>
        <p:nvSpPr>
          <p:cNvPr id="11" name="Rechteck 10">
            <a:extLst>
              <a:ext uri="{FF2B5EF4-FFF2-40B4-BE49-F238E27FC236}">
                <a16:creationId xmlns:a16="http://schemas.microsoft.com/office/drawing/2014/main" id="{BFD1BCDD-3C7A-408E-BEFD-8D0978E83381}"/>
              </a:ext>
            </a:extLst>
          </p:cNvPr>
          <p:cNvSpPr/>
          <p:nvPr/>
        </p:nvSpPr>
        <p:spPr>
          <a:xfrm>
            <a:off x="3162301" y="6138802"/>
            <a:ext cx="6191249" cy="400110"/>
          </a:xfrm>
          <a:prstGeom prst="rect">
            <a:avLst/>
          </a:prstGeom>
        </p:spPr>
        <p:txBody>
          <a:bodyPr wrap="square">
            <a:spAutoFit/>
          </a:bodyPr>
          <a:lstStyle/>
          <a:p>
            <a:r>
              <a:rPr lang="de-CH" sz="1000" b="1" dirty="0">
                <a:solidFill>
                  <a:schemeClr val="accent6">
                    <a:lumMod val="50000"/>
                  </a:schemeClr>
                </a:solidFill>
                <a:cs typeface="Arial" panose="020B0604020202020204" pitchFamily="34" charset="0"/>
              </a:rPr>
              <a:t>Quelle: </a:t>
            </a:r>
            <a:r>
              <a:rPr lang="de-CH" sz="1000" dirty="0">
                <a:solidFill>
                  <a:schemeClr val="accent6">
                    <a:lumMod val="50000"/>
                  </a:schemeClr>
                </a:solidFill>
                <a:cs typeface="Arial" panose="020B0604020202020204" pitchFamily="34" charset="0"/>
              </a:rPr>
              <a:t>Dietrich und Amrein (2020) Crowdfunding Monitoring Schweiz 2020. Institut für Finanzdienstleistungen Zug IFZ. Seite 3. URL: blog.hslu.ch/retailbanking/</a:t>
            </a:r>
            <a:r>
              <a:rPr lang="de-CH" sz="1000" dirty="0" err="1">
                <a:solidFill>
                  <a:schemeClr val="accent6">
                    <a:lumMod val="50000"/>
                  </a:schemeClr>
                </a:solidFill>
                <a:cs typeface="Arial" panose="020B0604020202020204" pitchFamily="34" charset="0"/>
              </a:rPr>
              <a:t>crowdfunding</a:t>
            </a:r>
            <a:endParaRPr lang="de-CH" sz="1000" dirty="0">
              <a:solidFill>
                <a:schemeClr val="accent6">
                  <a:lumMod val="50000"/>
                </a:schemeClr>
              </a:solidFill>
              <a:cs typeface="Arial" panose="020B0604020202020204" pitchFamily="34" charset="0"/>
            </a:endParaRPr>
          </a:p>
        </p:txBody>
      </p:sp>
      <p:sp>
        <p:nvSpPr>
          <p:cNvPr id="7" name="Foliennummernplatzhalter 1">
            <a:extLst>
              <a:ext uri="{FF2B5EF4-FFF2-40B4-BE49-F238E27FC236}">
                <a16:creationId xmlns:a16="http://schemas.microsoft.com/office/drawing/2014/main" id="{48613DB7-AFD6-417C-A340-C702045CD52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20</a:t>
            </a:fld>
            <a:endParaRPr lang="ru-RU" dirty="0"/>
          </a:p>
        </p:txBody>
      </p:sp>
    </p:spTree>
    <p:extLst>
      <p:ext uri="{BB962C8B-B14F-4D97-AF65-F5344CB8AC3E}">
        <p14:creationId xmlns:p14="http://schemas.microsoft.com/office/powerpoint/2010/main" val="2112138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e 3">
            <a:extLst>
              <a:ext uri="{FF2B5EF4-FFF2-40B4-BE49-F238E27FC236}">
                <a16:creationId xmlns:a16="http://schemas.microsoft.com/office/drawing/2014/main" id="{8A772286-AF77-4C27-A30A-277AF2E08DA9}"/>
              </a:ext>
            </a:extLst>
          </p:cNvPr>
          <p:cNvGraphicFramePr>
            <a:graphicFrameLocks noGrp="1"/>
          </p:cNvGraphicFramePr>
          <p:nvPr>
            <p:extLst>
              <p:ext uri="{D42A27DB-BD31-4B8C-83A1-F6EECF244321}">
                <p14:modId xmlns:p14="http://schemas.microsoft.com/office/powerpoint/2010/main" val="471698692"/>
              </p:ext>
            </p:extLst>
          </p:nvPr>
        </p:nvGraphicFramePr>
        <p:xfrm>
          <a:off x="1770934" y="1231118"/>
          <a:ext cx="8890042" cy="4617720"/>
        </p:xfrm>
        <a:graphic>
          <a:graphicData uri="http://schemas.openxmlformats.org/drawingml/2006/table">
            <a:tbl>
              <a:tblPr firstRow="1" bandRow="1">
                <a:tableStyleId>{93296810-A885-4BE3-A3E7-6D5BEEA58F35}</a:tableStyleId>
              </a:tblPr>
              <a:tblGrid>
                <a:gridCol w="2286717">
                  <a:extLst>
                    <a:ext uri="{9D8B030D-6E8A-4147-A177-3AD203B41FA5}">
                      <a16:colId xmlns:a16="http://schemas.microsoft.com/office/drawing/2014/main" val="629976718"/>
                    </a:ext>
                  </a:extLst>
                </a:gridCol>
                <a:gridCol w="6603325">
                  <a:extLst>
                    <a:ext uri="{9D8B030D-6E8A-4147-A177-3AD203B41FA5}">
                      <a16:colId xmlns:a16="http://schemas.microsoft.com/office/drawing/2014/main" val="1833206773"/>
                    </a:ext>
                  </a:extLst>
                </a:gridCol>
              </a:tblGrid>
              <a:tr h="370840">
                <a:tc rowSpan="2">
                  <a:txBody>
                    <a:bodyPr/>
                    <a:lstStyle/>
                    <a:p>
                      <a:pPr>
                        <a:lnSpc>
                          <a:spcPts val="3200"/>
                        </a:lnSpc>
                        <a:spcBef>
                          <a:spcPts val="400"/>
                        </a:spcBef>
                        <a:spcAft>
                          <a:spcPts val="400"/>
                        </a:spcAft>
                      </a:pPr>
                      <a:r>
                        <a:rPr lang="de-CH" sz="1500" b="1" i="0" u="none" strike="noStrike" kern="1200" baseline="0" dirty="0">
                          <a:solidFill>
                            <a:schemeClr val="bg1"/>
                          </a:solidFill>
                          <a:latin typeface="+mn-lt"/>
                          <a:ea typeface="+mn-ea"/>
                          <a:cs typeface="+mn-cs"/>
                        </a:rPr>
                        <a:t>Crowdinvesting</a:t>
                      </a:r>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0B4874"/>
                    </a:solidFill>
                  </a:tcPr>
                </a:tc>
                <a:tc>
                  <a:txBody>
                    <a:bodyPr/>
                    <a:lstStyle/>
                    <a:p>
                      <a:r>
                        <a:rPr lang="de-CH" sz="1500" b="1" i="0" u="none" strike="noStrike" kern="1200" baseline="0" dirty="0">
                          <a:solidFill>
                            <a:schemeClr val="dk1"/>
                          </a:solidFill>
                          <a:latin typeface="+mn-lt"/>
                          <a:ea typeface="+mn-ea"/>
                          <a:cs typeface="+mn-cs"/>
                        </a:rPr>
                        <a:t>Business/Start-up</a:t>
                      </a:r>
                    </a:p>
                    <a:p>
                      <a:r>
                        <a:rPr lang="de-CH" sz="1500" b="0" i="0" u="none" strike="noStrike" kern="1200" baseline="0" dirty="0">
                          <a:solidFill>
                            <a:schemeClr val="dk1"/>
                          </a:solidFill>
                          <a:latin typeface="+mn-lt"/>
                          <a:ea typeface="+mn-ea"/>
                          <a:cs typeface="+mn-cs"/>
                        </a:rPr>
                        <a:t>investiere, </a:t>
                      </a:r>
                      <a:r>
                        <a:rPr lang="en-US" sz="1500" b="0" i="0" u="none" strike="noStrike" kern="1200" baseline="0" noProof="0" dirty="0">
                          <a:solidFill>
                            <a:schemeClr val="dk1"/>
                          </a:solidFill>
                          <a:latin typeface="+mn-lt"/>
                          <a:ea typeface="+mn-ea"/>
                          <a:cs typeface="+mn-cs"/>
                        </a:rPr>
                        <a:t>Raizers</a:t>
                      </a:r>
                      <a:endParaRPr lang="en-US" sz="1500" noProof="0" dirty="0">
                        <a:latin typeface="+mj-lt"/>
                        <a:cs typeface="Arial" pitchFamily="34" charset="0"/>
                      </a:endParaRPr>
                    </a:p>
                  </a:txBody>
                  <a:tcP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83422338"/>
                  </a:ext>
                </a:extLst>
              </a:tr>
              <a:tr h="370840">
                <a:tc vMerge="1">
                  <a:txBody>
                    <a:bodyPr/>
                    <a:lstStyle/>
                    <a:p>
                      <a:pPr>
                        <a:lnSpc>
                          <a:spcPts val="3200"/>
                        </a:lnSpc>
                        <a:spcBef>
                          <a:spcPts val="400"/>
                        </a:spcBef>
                        <a:spcAft>
                          <a:spcPts val="400"/>
                        </a:spcAft>
                      </a:pPr>
                      <a:endParaRPr lang="de-CH" sz="2000" b="1" kern="1200" baseline="0" dirty="0">
                        <a:solidFill>
                          <a:schemeClr val="lt1"/>
                        </a:solidFill>
                        <a:latin typeface="+mn-lt"/>
                        <a:ea typeface="+mn-ea"/>
                        <a:cs typeface="+mn-cs"/>
                      </a:endParaRPr>
                    </a:p>
                  </a:txBody>
                  <a:tcPr marL="121904" marR="121904">
                    <a:solidFill>
                      <a:srgbClr val="0B4874"/>
                    </a:solidFill>
                  </a:tcPr>
                </a:tc>
                <a:tc>
                  <a:txBody>
                    <a:bodyPr/>
                    <a:lstStyle/>
                    <a:p>
                      <a:r>
                        <a:rPr lang="de-CH" sz="1500" b="1" i="0" u="none" strike="noStrike" kern="1200" baseline="0" dirty="0">
                          <a:solidFill>
                            <a:schemeClr val="dk1"/>
                          </a:solidFill>
                          <a:latin typeface="+mn-lt"/>
                          <a:ea typeface="+mn-ea"/>
                          <a:cs typeface="+mn-cs"/>
                        </a:rPr>
                        <a:t>Real Estate</a:t>
                      </a:r>
                    </a:p>
                    <a:p>
                      <a:r>
                        <a:rPr lang="de-CH" sz="1500" b="0" i="0" u="none" strike="noStrike" kern="1200" baseline="0" dirty="0">
                          <a:solidFill>
                            <a:schemeClr val="dk1"/>
                          </a:solidFill>
                          <a:latin typeface="+mn-lt"/>
                          <a:ea typeface="+mn-ea"/>
                          <a:cs typeface="+mn-cs"/>
                        </a:rPr>
                        <a:t>Crowdhouse, </a:t>
                      </a:r>
                      <a:r>
                        <a:rPr lang="en-US" sz="1500" b="0" i="0" u="none" strike="noStrike" kern="1200" baseline="0" noProof="0" dirty="0">
                          <a:solidFill>
                            <a:schemeClr val="dk1"/>
                          </a:solidFill>
                          <a:latin typeface="+mn-lt"/>
                          <a:ea typeface="+mn-ea"/>
                          <a:cs typeface="+mn-cs"/>
                        </a:rPr>
                        <a:t>Crowdli, Foxstone, Imvesters</a:t>
                      </a:r>
                      <a:endParaRPr lang="en-US" sz="1500" noProof="0" dirty="0">
                        <a:latin typeface="+mj-lt"/>
                        <a:cs typeface="Arial" pitchFamily="34" charset="0"/>
                      </a:endParaRPr>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365398869"/>
                  </a:ext>
                </a:extLst>
              </a:tr>
              <a:tr h="370840">
                <a:tc rowSpan="4">
                  <a:txBody>
                    <a:bodyPr/>
                    <a:lstStyle/>
                    <a:p>
                      <a:pPr>
                        <a:lnSpc>
                          <a:spcPts val="3200"/>
                        </a:lnSpc>
                        <a:spcBef>
                          <a:spcPts val="400"/>
                        </a:spcBef>
                        <a:spcAft>
                          <a:spcPts val="400"/>
                        </a:spcAft>
                      </a:pPr>
                      <a:r>
                        <a:rPr lang="de-CH" sz="1500" b="1" i="0" u="none" strike="noStrike" kern="1200" baseline="0" dirty="0">
                          <a:solidFill>
                            <a:schemeClr val="bg1"/>
                          </a:solidFill>
                          <a:latin typeface="+mn-lt"/>
                          <a:ea typeface="+mn-ea"/>
                          <a:cs typeface="+mn-cs"/>
                        </a:rPr>
                        <a:t>Crowdlending</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B4874"/>
                    </a:solidFill>
                  </a:tcPr>
                </a:tc>
                <a:tc>
                  <a:txBody>
                    <a:bodyPr/>
                    <a:lstStyle/>
                    <a:p>
                      <a:r>
                        <a:rPr lang="de-CH" sz="1500" b="1" i="0" u="none" strike="noStrike" kern="1200" baseline="0" dirty="0">
                          <a:solidFill>
                            <a:schemeClr val="dk1"/>
                          </a:solidFill>
                          <a:latin typeface="+mn-lt"/>
                          <a:ea typeface="+mn-ea"/>
                          <a:cs typeface="+mn-cs"/>
                        </a:rPr>
                        <a:t>Business und Consumer</a:t>
                      </a:r>
                    </a:p>
                    <a:p>
                      <a:r>
                        <a:rPr lang="en-US" sz="1500" b="0" i="0" u="none" strike="noStrike" kern="1200" baseline="0" noProof="0" dirty="0">
                          <a:solidFill>
                            <a:schemeClr val="dk1"/>
                          </a:solidFill>
                          <a:latin typeface="+mn-lt"/>
                          <a:ea typeface="+mn-ea"/>
                          <a:cs typeface="+mn-cs"/>
                        </a:rPr>
                        <a:t>Cashare, CreditGate24, Crowd4Cash, Lend, Lendora</a:t>
                      </a:r>
                      <a:endParaRPr lang="en-US" sz="1500" noProof="0" dirty="0">
                        <a:latin typeface="+mj-lt"/>
                        <a:cs typeface="Arial" pitchFamily="34" charset="0"/>
                      </a:endParaRPr>
                    </a:p>
                  </a:txBody>
                  <a:tcPr/>
                </a:tc>
                <a:extLst>
                  <a:ext uri="{0D108BD9-81ED-4DB2-BD59-A6C34878D82A}">
                    <a16:rowId xmlns:a16="http://schemas.microsoft.com/office/drawing/2014/main" val="2247568897"/>
                  </a:ext>
                </a:extLst>
              </a:tr>
              <a:tr h="370840">
                <a:tc vMerge="1">
                  <a:txBody>
                    <a:bodyPr/>
                    <a:lstStyle/>
                    <a:p>
                      <a:pPr>
                        <a:lnSpc>
                          <a:spcPts val="3200"/>
                        </a:lnSpc>
                        <a:spcBef>
                          <a:spcPts val="400"/>
                        </a:spcBef>
                        <a:spcAft>
                          <a:spcPts val="400"/>
                        </a:spcAft>
                      </a:pPr>
                      <a:endParaRPr lang="de-CH" sz="2000" b="1" kern="1200" baseline="0" dirty="0">
                        <a:solidFill>
                          <a:schemeClr val="lt1"/>
                        </a:solidFill>
                        <a:latin typeface="+mn-lt"/>
                        <a:ea typeface="+mn-ea"/>
                        <a:cs typeface="+mn-cs"/>
                      </a:endParaRPr>
                    </a:p>
                  </a:txBody>
                  <a:tcPr marL="121904" marR="121904">
                    <a:solidFill>
                      <a:srgbClr val="0B4874"/>
                    </a:solidFill>
                  </a:tcPr>
                </a:tc>
                <a:tc>
                  <a:txBody>
                    <a:bodyPr/>
                    <a:lstStyle/>
                    <a:p>
                      <a:r>
                        <a:rPr lang="de-CH" sz="1500" b="1" i="0" u="none" strike="noStrike" kern="1200" baseline="0" dirty="0">
                          <a:solidFill>
                            <a:schemeClr val="dk1"/>
                          </a:solidFill>
                          <a:latin typeface="+mn-lt"/>
                          <a:ea typeface="+mn-ea"/>
                          <a:cs typeface="+mn-cs"/>
                        </a:rPr>
                        <a:t>Nur Business</a:t>
                      </a:r>
                    </a:p>
                    <a:p>
                      <a:r>
                        <a:rPr lang="en-US" sz="1500" b="0" i="0" u="none" strike="noStrike" kern="1200" baseline="0" noProof="0" dirty="0">
                          <a:solidFill>
                            <a:schemeClr val="dk1"/>
                          </a:solidFill>
                          <a:latin typeface="+mn-lt"/>
                          <a:ea typeface="+mn-ea"/>
                          <a:cs typeface="+mn-cs"/>
                        </a:rPr>
                        <a:t>Creditworld, Funders, Neocredit, swisspeers</a:t>
                      </a:r>
                      <a:endParaRPr lang="en-US" sz="1500" noProof="0" dirty="0">
                        <a:latin typeface="+mj-lt"/>
                        <a:cs typeface="Arial" pitchFamily="34" charset="0"/>
                      </a:endParaRPr>
                    </a:p>
                  </a:txBody>
                  <a:tcPr/>
                </a:tc>
                <a:extLst>
                  <a:ext uri="{0D108BD9-81ED-4DB2-BD59-A6C34878D82A}">
                    <a16:rowId xmlns:a16="http://schemas.microsoft.com/office/drawing/2014/main" val="782431309"/>
                  </a:ext>
                </a:extLst>
              </a:tr>
              <a:tr h="370840">
                <a:tc vMerge="1">
                  <a:txBody>
                    <a:bodyPr/>
                    <a:lstStyle/>
                    <a:p>
                      <a:pPr>
                        <a:lnSpc>
                          <a:spcPts val="3200"/>
                        </a:lnSpc>
                        <a:spcBef>
                          <a:spcPts val="400"/>
                        </a:spcBef>
                        <a:spcAft>
                          <a:spcPts val="400"/>
                        </a:spcAft>
                      </a:pPr>
                      <a:endParaRPr lang="de-CH" sz="2000" b="1" kern="1200" baseline="0" dirty="0">
                        <a:solidFill>
                          <a:schemeClr val="lt1"/>
                        </a:solidFill>
                        <a:latin typeface="+mn-lt"/>
                        <a:ea typeface="+mn-ea"/>
                        <a:cs typeface="+mn-cs"/>
                      </a:endParaRPr>
                    </a:p>
                  </a:txBody>
                  <a:tcPr marL="121904" marR="121904">
                    <a:solidFill>
                      <a:srgbClr val="0B4874"/>
                    </a:solidFill>
                  </a:tcPr>
                </a:tc>
                <a:tc>
                  <a:txBody>
                    <a:bodyPr/>
                    <a:lstStyle/>
                    <a:p>
                      <a:r>
                        <a:rPr lang="de-CH" sz="1500" b="1" i="0" u="none" strike="noStrike" kern="1200" baseline="0" dirty="0">
                          <a:solidFill>
                            <a:schemeClr val="dk1"/>
                          </a:solidFill>
                          <a:latin typeface="+mn-lt"/>
                          <a:ea typeface="+mn-ea"/>
                          <a:cs typeface="+mn-cs"/>
                        </a:rPr>
                        <a:t>Nur Consumer</a:t>
                      </a:r>
                    </a:p>
                    <a:p>
                      <a:r>
                        <a:rPr lang="de-CH" sz="1500" b="0" i="0" u="none" strike="noStrike" kern="1200" baseline="0" dirty="0">
                          <a:solidFill>
                            <a:schemeClr val="dk1"/>
                          </a:solidFill>
                          <a:latin typeface="+mn-lt"/>
                          <a:ea typeface="+mn-ea"/>
                          <a:cs typeface="+mn-cs"/>
                        </a:rPr>
                        <a:t>Creditfolio, Splendit</a:t>
                      </a:r>
                      <a:endParaRPr lang="de-CH" sz="1500" dirty="0">
                        <a:latin typeface="+mj-lt"/>
                        <a:cs typeface="Arial" pitchFamily="34" charset="0"/>
                      </a:endParaRPr>
                    </a:p>
                  </a:txBody>
                  <a:tcPr/>
                </a:tc>
                <a:extLst>
                  <a:ext uri="{0D108BD9-81ED-4DB2-BD59-A6C34878D82A}">
                    <a16:rowId xmlns:a16="http://schemas.microsoft.com/office/drawing/2014/main" val="3936963329"/>
                  </a:ext>
                </a:extLst>
              </a:tr>
              <a:tr h="370840">
                <a:tc vMerge="1">
                  <a:txBody>
                    <a:bodyPr/>
                    <a:lstStyle/>
                    <a:p>
                      <a:pPr>
                        <a:lnSpc>
                          <a:spcPts val="3200"/>
                        </a:lnSpc>
                        <a:spcBef>
                          <a:spcPts val="400"/>
                        </a:spcBef>
                        <a:spcAft>
                          <a:spcPts val="400"/>
                        </a:spcAft>
                      </a:pPr>
                      <a:endParaRPr lang="de-CH" sz="2000" b="1" kern="1200" baseline="0" dirty="0">
                        <a:solidFill>
                          <a:schemeClr val="lt1"/>
                        </a:solidFill>
                        <a:latin typeface="+mn-lt"/>
                        <a:ea typeface="+mn-ea"/>
                        <a:cs typeface="+mn-cs"/>
                      </a:endParaRPr>
                    </a:p>
                  </a:txBody>
                  <a:tcPr marL="121904" marR="121904">
                    <a:solidFill>
                      <a:srgbClr val="0B4874"/>
                    </a:solidFill>
                  </a:tcPr>
                </a:tc>
                <a:tc>
                  <a:txBody>
                    <a:bodyPr/>
                    <a:lstStyle/>
                    <a:p>
                      <a:r>
                        <a:rPr lang="de-CH" sz="1500" b="1" i="0" u="none" strike="noStrike" kern="1200" baseline="0" dirty="0">
                          <a:solidFill>
                            <a:schemeClr val="dk1"/>
                          </a:solidFill>
                          <a:latin typeface="+mn-lt"/>
                          <a:ea typeface="+mn-ea"/>
                          <a:cs typeface="+mn-cs"/>
                        </a:rPr>
                        <a:t>Real Estate</a:t>
                      </a:r>
                    </a:p>
                    <a:p>
                      <a:r>
                        <a:rPr lang="de-CH" sz="1500" b="0" i="0" u="none" strike="noStrike" kern="1200" baseline="0" dirty="0">
                          <a:solidFill>
                            <a:schemeClr val="dk1"/>
                          </a:solidFill>
                          <a:latin typeface="+mn-lt"/>
                          <a:ea typeface="+mn-ea"/>
                          <a:cs typeface="+mn-cs"/>
                        </a:rPr>
                        <a:t>Cashare, CreditGate24, Swisslending</a:t>
                      </a:r>
                      <a:endParaRPr lang="de-CH" sz="1500" dirty="0">
                        <a:latin typeface="+mj-lt"/>
                        <a:cs typeface="Arial" pitchFamily="34" charset="0"/>
                      </a:endParaRPr>
                    </a:p>
                  </a:txBody>
                  <a:tcP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08082436"/>
                  </a:ext>
                </a:extLst>
              </a:tr>
              <a:tr h="370840">
                <a:tc>
                  <a:txBody>
                    <a:bodyPr/>
                    <a:lstStyle/>
                    <a:p>
                      <a:r>
                        <a:rPr lang="en-US" sz="1500" b="1" i="0" u="none" strike="noStrike" kern="1200" baseline="0" noProof="0" dirty="0">
                          <a:solidFill>
                            <a:schemeClr val="bg1"/>
                          </a:solidFill>
                          <a:latin typeface="+mn-lt"/>
                          <a:ea typeface="+mn-ea"/>
                          <a:cs typeface="+mn-cs"/>
                        </a:rPr>
                        <a:t>Invoice</a:t>
                      </a:r>
                    </a:p>
                    <a:p>
                      <a:r>
                        <a:rPr lang="en-US" sz="1500" b="1" i="0" u="none" strike="noStrike" kern="1200" baseline="0" noProof="0" dirty="0">
                          <a:solidFill>
                            <a:schemeClr val="bg1"/>
                          </a:solidFill>
                          <a:latin typeface="+mn-lt"/>
                          <a:ea typeface="+mn-ea"/>
                          <a:cs typeface="+mn-cs"/>
                        </a:rPr>
                        <a:t>Trading</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B4874"/>
                    </a:solidFill>
                  </a:tcPr>
                </a:tc>
                <a:tc>
                  <a:txBody>
                    <a:bodyPr/>
                    <a:lstStyle/>
                    <a:p>
                      <a:pPr>
                        <a:lnSpc>
                          <a:spcPts val="3200"/>
                        </a:lnSpc>
                        <a:spcBef>
                          <a:spcPts val="400"/>
                        </a:spcBef>
                        <a:spcAft>
                          <a:spcPts val="400"/>
                        </a:spcAft>
                      </a:pPr>
                      <a:r>
                        <a:rPr lang="de-CH" sz="2200" dirty="0">
                          <a:latin typeface="+mj-lt"/>
                          <a:cs typeface="Arial" pitchFamily="34" charset="0"/>
                        </a:rPr>
                        <a:t>-</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88665723"/>
                  </a:ext>
                </a:extLst>
              </a:tr>
              <a:tr h="370840">
                <a:tc>
                  <a:txBody>
                    <a:bodyPr/>
                    <a:lstStyle/>
                    <a:p>
                      <a:r>
                        <a:rPr lang="en-US" sz="1500" b="1" i="0" u="none" strike="noStrike" kern="1200" baseline="0" noProof="0" dirty="0" err="1">
                          <a:solidFill>
                            <a:schemeClr val="bg1"/>
                          </a:solidFill>
                          <a:latin typeface="+mn-lt"/>
                          <a:ea typeface="+mn-ea"/>
                          <a:cs typeface="+mn-cs"/>
                        </a:rPr>
                        <a:t>Crowdsupporting</a:t>
                      </a:r>
                      <a:endParaRPr lang="en-US" sz="1500" b="1" i="0" u="none" strike="noStrike" kern="1200" baseline="0" noProof="0" dirty="0">
                        <a:solidFill>
                          <a:schemeClr val="bg1"/>
                        </a:solidFill>
                        <a:latin typeface="+mn-lt"/>
                        <a:ea typeface="+mn-ea"/>
                        <a:cs typeface="+mn-cs"/>
                      </a:endParaRPr>
                    </a:p>
                    <a:p>
                      <a:r>
                        <a:rPr lang="en-US" sz="1500" b="1" i="0" u="none" strike="noStrike" kern="1200" baseline="0" noProof="0" dirty="0" err="1">
                          <a:solidFill>
                            <a:schemeClr val="bg1"/>
                          </a:solidFill>
                          <a:latin typeface="+mn-lt"/>
                          <a:ea typeface="+mn-ea"/>
                          <a:cs typeface="+mn-cs"/>
                        </a:rPr>
                        <a:t>Crowddonating</a:t>
                      </a:r>
                      <a:endParaRPr lang="en-US" sz="1500" b="1" i="0" u="none" strike="noStrike" kern="1200" baseline="0" noProof="0" dirty="0">
                        <a:solidFill>
                          <a:schemeClr val="bg1"/>
                        </a:solidFill>
                        <a:latin typeface="+mn-lt"/>
                        <a:ea typeface="+mn-ea"/>
                        <a:cs typeface="+mn-cs"/>
                      </a:endParaRPr>
                    </a:p>
                  </a:txBody>
                  <a:tcPr>
                    <a:lnT w="19050" cap="flat" cmpd="sng" algn="ctr">
                      <a:solidFill>
                        <a:schemeClr val="bg1"/>
                      </a:solidFill>
                      <a:prstDash val="solid"/>
                      <a:round/>
                      <a:headEnd type="none" w="med" len="med"/>
                      <a:tailEnd type="none" w="med" len="med"/>
                    </a:lnT>
                    <a:solidFill>
                      <a:srgbClr val="0B4874"/>
                    </a:solidFill>
                  </a:tcPr>
                </a:tc>
                <a:tc>
                  <a:txBody>
                    <a:bodyPr/>
                    <a:lstStyle/>
                    <a:p>
                      <a:r>
                        <a:rPr lang="en-US" sz="1500" b="0" i="0" u="none" strike="noStrike" kern="1200" baseline="0" dirty="0">
                          <a:solidFill>
                            <a:schemeClr val="dk1"/>
                          </a:solidFill>
                          <a:latin typeface="+mn-lt"/>
                          <a:ea typeface="+mn-ea"/>
                          <a:cs typeface="+mn-cs"/>
                        </a:rPr>
                        <a:t>Crowdify, </a:t>
                      </a:r>
                      <a:r>
                        <a:rPr lang="en-US" sz="1500" b="0" i="0" u="none" strike="noStrike" kern="1200" baseline="0" noProof="0" dirty="0">
                          <a:solidFill>
                            <a:schemeClr val="dk1"/>
                          </a:solidFill>
                          <a:latin typeface="+mn-lt"/>
                          <a:ea typeface="+mn-ea"/>
                          <a:cs typeface="+mn-cs"/>
                        </a:rPr>
                        <a:t>Crowdly</a:t>
                      </a:r>
                      <a:r>
                        <a:rPr lang="en-US" sz="1500" b="0" i="0" u="none" strike="noStrike" kern="1200" baseline="0" dirty="0">
                          <a:solidFill>
                            <a:schemeClr val="dk1"/>
                          </a:solidFill>
                          <a:latin typeface="+mn-lt"/>
                          <a:ea typeface="+mn-ea"/>
                          <a:cs typeface="+mn-cs"/>
                        </a:rPr>
                        <a:t>, Funders, </a:t>
                      </a:r>
                      <a:r>
                        <a:rPr lang="en-US" sz="1500" b="0" i="0" u="none" strike="noStrike" kern="1200" baseline="0" noProof="0" dirty="0">
                          <a:solidFill>
                            <a:schemeClr val="dk1"/>
                          </a:solidFill>
                          <a:latin typeface="+mn-lt"/>
                          <a:ea typeface="+mn-ea"/>
                          <a:cs typeface="+mn-cs"/>
                        </a:rPr>
                        <a:t>GivenGain</a:t>
                      </a:r>
                      <a:r>
                        <a:rPr lang="en-US" sz="1500" b="0" i="0" u="none" strike="noStrike" kern="1200" baseline="0" dirty="0">
                          <a:solidFill>
                            <a:schemeClr val="dk1"/>
                          </a:solidFill>
                          <a:latin typeface="+mn-lt"/>
                          <a:ea typeface="+mn-ea"/>
                          <a:cs typeface="+mn-cs"/>
                        </a:rPr>
                        <a:t>, I believe in you, I care for you, Lokalhelden.</a:t>
                      </a:r>
                      <a:r>
                        <a:rPr lang="de-CH" sz="1500" b="0" i="0" u="none" strike="noStrike" kern="1200" baseline="0" dirty="0">
                          <a:solidFill>
                            <a:schemeClr val="dk1"/>
                          </a:solidFill>
                          <a:latin typeface="+mn-lt"/>
                          <a:ea typeface="+mn-ea"/>
                          <a:cs typeface="+mn-cs"/>
                        </a:rPr>
                        <a:t>ch, Progettiamo, </a:t>
                      </a:r>
                      <a:r>
                        <a:rPr lang="en-US" sz="1500" b="0" i="0" u="none" strike="noStrike" kern="1200" baseline="0" noProof="0" dirty="0">
                          <a:solidFill>
                            <a:schemeClr val="dk1"/>
                          </a:solidFill>
                          <a:latin typeface="+mn-lt"/>
                          <a:ea typeface="+mn-ea"/>
                          <a:cs typeface="+mn-cs"/>
                        </a:rPr>
                        <a:t>ProjektStarter</a:t>
                      </a:r>
                      <a:r>
                        <a:rPr lang="de-CH" sz="1500" b="0" i="0" u="none" strike="noStrike" kern="1200" baseline="0" dirty="0">
                          <a:solidFill>
                            <a:schemeClr val="dk1"/>
                          </a:solidFill>
                          <a:latin typeface="+mn-lt"/>
                          <a:ea typeface="+mn-ea"/>
                          <a:cs typeface="+mn-cs"/>
                        </a:rPr>
                        <a:t>, SIG Impact, Wemakeit, Yeswefarm</a:t>
                      </a:r>
                    </a:p>
                  </a:txBody>
                  <a:tcP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275581670"/>
                  </a:ext>
                </a:extLst>
              </a:tr>
            </a:tbl>
          </a:graphicData>
        </a:graphic>
      </p:graphicFrame>
      <p:sp>
        <p:nvSpPr>
          <p:cNvPr id="10" name="Titel 1">
            <a:extLst>
              <a:ext uri="{FF2B5EF4-FFF2-40B4-BE49-F238E27FC236}">
                <a16:creationId xmlns:a16="http://schemas.microsoft.com/office/drawing/2014/main" id="{1FE4053C-6C09-4149-9007-2D31F9B8A1A6}"/>
              </a:ext>
            </a:extLst>
          </p:cNvPr>
          <p:cNvSpPr txBox="1">
            <a:spLocks/>
          </p:cNvSpPr>
          <p:nvPr/>
        </p:nvSpPr>
        <p:spPr>
          <a:xfrm>
            <a:off x="1650978" y="275517"/>
            <a:ext cx="9009998" cy="733645"/>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CH" sz="2400" dirty="0">
                <a:solidFill>
                  <a:srgbClr val="0B4874"/>
                </a:solidFill>
                <a:latin typeface="Century Gothic" panose="020B0502020202020204" pitchFamily="34" charset="0"/>
              </a:rPr>
              <a:t>Plattformen mit aktiven Kampagnen in der Schweiz im </a:t>
            </a:r>
            <a:br>
              <a:rPr lang="de-CH" sz="2400" dirty="0">
                <a:solidFill>
                  <a:srgbClr val="0B4874"/>
                </a:solidFill>
                <a:latin typeface="Century Gothic" panose="020B0502020202020204" pitchFamily="34" charset="0"/>
              </a:rPr>
            </a:br>
            <a:r>
              <a:rPr lang="de-CH" sz="2400" dirty="0">
                <a:solidFill>
                  <a:srgbClr val="0B4874"/>
                </a:solidFill>
                <a:latin typeface="Century Gothic" panose="020B0502020202020204" pitchFamily="34" charset="0"/>
              </a:rPr>
              <a:t>Jahr 2019</a:t>
            </a:r>
          </a:p>
        </p:txBody>
      </p:sp>
      <p:sp>
        <p:nvSpPr>
          <p:cNvPr id="11" name="Rechteck 10">
            <a:extLst>
              <a:ext uri="{FF2B5EF4-FFF2-40B4-BE49-F238E27FC236}">
                <a16:creationId xmlns:a16="http://schemas.microsoft.com/office/drawing/2014/main" id="{5F79591F-1F10-4858-B911-8F8844BAE11B}"/>
              </a:ext>
            </a:extLst>
          </p:cNvPr>
          <p:cNvSpPr/>
          <p:nvPr/>
        </p:nvSpPr>
        <p:spPr>
          <a:xfrm>
            <a:off x="3162301" y="6138802"/>
            <a:ext cx="6191249" cy="400110"/>
          </a:xfrm>
          <a:prstGeom prst="rect">
            <a:avLst/>
          </a:prstGeom>
        </p:spPr>
        <p:txBody>
          <a:bodyPr wrap="square">
            <a:spAutoFit/>
          </a:bodyPr>
          <a:lstStyle/>
          <a:p>
            <a:r>
              <a:rPr lang="de-CH" sz="1000" b="1" dirty="0">
                <a:solidFill>
                  <a:schemeClr val="accent6">
                    <a:lumMod val="50000"/>
                  </a:schemeClr>
                </a:solidFill>
                <a:cs typeface="Arial" panose="020B0604020202020204" pitchFamily="34" charset="0"/>
              </a:rPr>
              <a:t>Quelle: </a:t>
            </a:r>
            <a:r>
              <a:rPr lang="de-CH" sz="1000" dirty="0">
                <a:solidFill>
                  <a:schemeClr val="accent6">
                    <a:lumMod val="50000"/>
                  </a:schemeClr>
                </a:solidFill>
                <a:cs typeface="Arial" panose="020B0604020202020204" pitchFamily="34" charset="0"/>
              </a:rPr>
              <a:t>Dietrich und Amrein (2020) Crowdfunding Monitoring Schweiz 2020. Institut für Finanzdienstleistungen Zug IFZ. Seite 7. URL: blog.hslu.ch/retailbanking/</a:t>
            </a:r>
            <a:r>
              <a:rPr lang="de-CH" sz="1000" dirty="0" err="1">
                <a:solidFill>
                  <a:schemeClr val="accent6">
                    <a:lumMod val="50000"/>
                  </a:schemeClr>
                </a:solidFill>
                <a:cs typeface="Arial" panose="020B0604020202020204" pitchFamily="34" charset="0"/>
              </a:rPr>
              <a:t>crowdfunding</a:t>
            </a:r>
            <a:endParaRPr lang="de-CH" sz="1000" dirty="0">
              <a:solidFill>
                <a:schemeClr val="accent6">
                  <a:lumMod val="50000"/>
                </a:schemeClr>
              </a:solidFill>
              <a:cs typeface="Arial" panose="020B0604020202020204" pitchFamily="34" charset="0"/>
            </a:endParaRPr>
          </a:p>
        </p:txBody>
      </p:sp>
      <p:sp>
        <p:nvSpPr>
          <p:cNvPr id="6" name="Foliennummernplatzhalter 1">
            <a:extLst>
              <a:ext uri="{FF2B5EF4-FFF2-40B4-BE49-F238E27FC236}">
                <a16:creationId xmlns:a16="http://schemas.microsoft.com/office/drawing/2014/main" id="{A529F3CF-9D2F-47C8-9CD9-FB108C3C1F67}"/>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21</a:t>
            </a:fld>
            <a:endParaRPr lang="ru-RU" dirty="0"/>
          </a:p>
        </p:txBody>
      </p:sp>
    </p:spTree>
    <p:extLst>
      <p:ext uri="{BB962C8B-B14F-4D97-AF65-F5344CB8AC3E}">
        <p14:creationId xmlns:p14="http://schemas.microsoft.com/office/powerpoint/2010/main" val="1547951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946634" y="268615"/>
            <a:ext cx="9406555" cy="657225"/>
          </a:xfrm>
          <a:prstGeom prst="rect">
            <a:avLst/>
          </a:prstGeom>
          <a:noFill/>
          <a:ln w="9525">
            <a:noFill/>
            <a:miter lim="800000"/>
            <a:headEnd/>
            <a:tailEnd/>
          </a:ln>
        </p:spPr>
        <p:txBody>
          <a:bodyPr anchor="ctr"/>
          <a:lstStyle/>
          <a:p>
            <a:pPr>
              <a:defRPr/>
            </a:pPr>
            <a:r>
              <a:rPr lang="de-CH" sz="2400" b="1">
                <a:solidFill>
                  <a:srgbClr val="0B4874"/>
                </a:solidFill>
                <a:latin typeface="Century Gothic" panose="020B0502020202020204" pitchFamily="34" charset="0"/>
                <a:ea typeface="ＭＳ Ｐゴシック" charset="0"/>
                <a:cs typeface="Arial"/>
              </a:rPr>
              <a:t>Eine der grössten Crowdfunding-Plattformen ist die amerikanische Plattform «Kickstarter»</a:t>
            </a:r>
            <a:endParaRPr lang="de-AT" sz="2400" b="1" dirty="0">
              <a:solidFill>
                <a:srgbClr val="0B4874"/>
              </a:solidFill>
              <a:latin typeface="Century Gothic" panose="020B0502020202020204" pitchFamily="34" charset="0"/>
              <a:ea typeface="ＭＳ Ｐゴシック" charset="0"/>
              <a:cs typeface="Arial"/>
            </a:endParaRPr>
          </a:p>
        </p:txBody>
      </p:sp>
      <p:pic>
        <p:nvPicPr>
          <p:cNvPr id="4" name="Grafik 3">
            <a:extLst>
              <a:ext uri="{FF2B5EF4-FFF2-40B4-BE49-F238E27FC236}">
                <a16:creationId xmlns:a16="http://schemas.microsoft.com/office/drawing/2014/main" id="{70B5B0FB-144C-4DC9-8F8C-DC5AC8263C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264" y="2111088"/>
            <a:ext cx="3446647" cy="323165"/>
          </a:xfrm>
          <a:prstGeom prst="rect">
            <a:avLst/>
          </a:prstGeom>
        </p:spPr>
      </p:pic>
      <p:sp>
        <p:nvSpPr>
          <p:cNvPr id="7" name="New shape">
            <a:extLst>
              <a:ext uri="{FF2B5EF4-FFF2-40B4-BE49-F238E27FC236}">
                <a16:creationId xmlns:a16="http://schemas.microsoft.com/office/drawing/2014/main" id="{E0ADA91E-7538-47AA-A2D1-F23DD188FAD0}"/>
              </a:ext>
            </a:extLst>
          </p:cNvPr>
          <p:cNvSpPr txBox="1">
            <a:spLocks/>
          </p:cNvSpPr>
          <p:nvPr/>
        </p:nvSpPr>
        <p:spPr bwMode="gray">
          <a:xfrm>
            <a:off x="2222226" y="2712590"/>
            <a:ext cx="7798073" cy="2926210"/>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Start der Plattform: 2009</a:t>
            </a:r>
          </a:p>
          <a:p>
            <a:pPr marL="357188" lvl="0" indent="-357188">
              <a:lnSpc>
                <a:spcPct val="110000"/>
              </a:lnSpc>
              <a:spcAft>
                <a:spcPts val="1000"/>
              </a:spcAft>
              <a:buClr>
                <a:srgbClr val="0B4874"/>
              </a:buClr>
              <a:buFont typeface="Century Gothic" panose="020B0502020202020204" pitchFamily="34" charset="0"/>
              <a:buChar char="●"/>
            </a:pPr>
            <a:r>
              <a:rPr lang="de-CH" dirty="0">
                <a:solidFill>
                  <a:schemeClr val="accent6">
                    <a:lumMod val="50000"/>
                  </a:schemeClr>
                </a:solidFill>
              </a:rPr>
              <a:t>Fokus: Umsetzung kreativer Projekte, z. B. Filme, Videos, Designprodukte, Mode</a:t>
            </a:r>
          </a:p>
          <a:p>
            <a:pPr marL="357188" indent="-357188">
              <a:lnSpc>
                <a:spcPct val="110000"/>
              </a:lnSpc>
              <a:spcAft>
                <a:spcPts val="1000"/>
              </a:spcAft>
              <a:buClr>
                <a:srgbClr val="0B4874"/>
              </a:buClr>
              <a:buFont typeface="Century Gothic" panose="020B0502020202020204" pitchFamily="34" charset="0"/>
              <a:buChar char="●"/>
            </a:pPr>
            <a:r>
              <a:rPr lang="de-CH" dirty="0">
                <a:solidFill>
                  <a:schemeClr val="accent6">
                    <a:lumMod val="50000"/>
                  </a:schemeClr>
                </a:solidFill>
              </a:rPr>
              <a:t>Erfolgreich finanzierte Projekte: 194’877</a:t>
            </a:r>
          </a:p>
          <a:p>
            <a:pPr marL="357188" indent="-357188">
              <a:lnSpc>
                <a:spcPct val="110000"/>
              </a:lnSpc>
              <a:spcAft>
                <a:spcPts val="1000"/>
              </a:spcAft>
              <a:buClr>
                <a:srgbClr val="0B4874"/>
              </a:buClr>
              <a:buFont typeface="Century Gothic" panose="020B0502020202020204" pitchFamily="34" charset="0"/>
              <a:buChar char="●"/>
            </a:pPr>
            <a:r>
              <a:rPr lang="de-CH" dirty="0">
                <a:solidFill>
                  <a:schemeClr val="accent6">
                    <a:lumMod val="50000"/>
                  </a:schemeClr>
                </a:solidFill>
              </a:rPr>
              <a:t>Anzahl Unterstützer insgesamt: 19’066’349</a:t>
            </a:r>
          </a:p>
          <a:p>
            <a:pPr marL="357188" lvl="0" indent="-357188">
              <a:lnSpc>
                <a:spcPct val="110000"/>
              </a:lnSpc>
              <a:spcAft>
                <a:spcPts val="1000"/>
              </a:spcAft>
              <a:buClr>
                <a:srgbClr val="0B4874"/>
              </a:buClr>
              <a:buFont typeface="Century Gothic" panose="020B0502020202020204" pitchFamily="34" charset="0"/>
              <a:buChar char="●"/>
            </a:pPr>
            <a:r>
              <a:rPr lang="de-CH" dirty="0">
                <a:solidFill>
                  <a:schemeClr val="accent6">
                    <a:lumMod val="50000"/>
                  </a:schemeClr>
                </a:solidFill>
              </a:rPr>
              <a:t>Bisher investiertes Geld: ca. 3,5 Milliarden USD</a:t>
            </a:r>
          </a:p>
          <a:p>
            <a:pPr marL="357188" lvl="0" indent="-357188">
              <a:lnSpc>
                <a:spcPct val="110000"/>
              </a:lnSpc>
              <a:spcAft>
                <a:spcPts val="1000"/>
              </a:spcAft>
              <a:buClr>
                <a:srgbClr val="0B4874"/>
              </a:buClr>
              <a:buFont typeface="Century Gothic" panose="020B0502020202020204" pitchFamily="34" charset="0"/>
              <a:buChar char="●"/>
            </a:pPr>
            <a:r>
              <a:rPr lang="de-CH" dirty="0">
                <a:solidFill>
                  <a:schemeClr val="accent6">
                    <a:lumMod val="50000"/>
                  </a:schemeClr>
                </a:solidFill>
              </a:rPr>
              <a:t>Erfolgsquote: 38,36%</a:t>
            </a:r>
          </a:p>
          <a:p>
            <a:pPr marL="357188" lvl="0" indent="-357188">
              <a:lnSpc>
                <a:spcPct val="110000"/>
              </a:lnSpc>
              <a:spcAft>
                <a:spcPts val="1000"/>
              </a:spcAft>
              <a:buClr>
                <a:srgbClr val="0B4874"/>
              </a:buClr>
              <a:buFont typeface="Century Gothic" panose="020B0502020202020204" pitchFamily="34" charset="0"/>
              <a:buChar char="●"/>
            </a:pPr>
            <a:endParaRPr lang="de-CH" dirty="0">
              <a:solidFill>
                <a:srgbClr val="7F7F7F"/>
              </a:solidFill>
            </a:endParaRPr>
          </a:p>
        </p:txBody>
      </p:sp>
      <p:sp>
        <p:nvSpPr>
          <p:cNvPr id="3" name="Rechteck 2">
            <a:extLst>
              <a:ext uri="{FF2B5EF4-FFF2-40B4-BE49-F238E27FC236}">
                <a16:creationId xmlns:a16="http://schemas.microsoft.com/office/drawing/2014/main" id="{9E8764A0-D548-4601-809D-9F0A5C84F4A2}"/>
              </a:ext>
            </a:extLst>
          </p:cNvPr>
          <p:cNvSpPr/>
          <p:nvPr/>
        </p:nvSpPr>
        <p:spPr>
          <a:xfrm>
            <a:off x="3659186" y="6195473"/>
            <a:ext cx="6096000" cy="246221"/>
          </a:xfrm>
          <a:prstGeom prst="rect">
            <a:avLst/>
          </a:prstGeom>
        </p:spPr>
        <p:txBody>
          <a:bodyPr>
            <a:spAutoFit/>
          </a:bodyPr>
          <a:lstStyle/>
          <a:p>
            <a:r>
              <a:rPr lang="de-CH" sz="1000" b="1" dirty="0">
                <a:solidFill>
                  <a:schemeClr val="accent6">
                    <a:lumMod val="50000"/>
                  </a:schemeClr>
                </a:solidFill>
              </a:rPr>
              <a:t>Quelle: </a:t>
            </a:r>
            <a:r>
              <a:rPr lang="de-CH" sz="1000" dirty="0">
                <a:solidFill>
                  <a:schemeClr val="accent6">
                    <a:lumMod val="50000"/>
                  </a:schemeClr>
                </a:solidFill>
              </a:rPr>
              <a:t>kickstarter.com/help/stats?ref=global-footer, abgerufen 11.01.2021</a:t>
            </a:r>
          </a:p>
        </p:txBody>
      </p:sp>
      <p:sp>
        <p:nvSpPr>
          <p:cNvPr id="9" name="Foliennummernplatzhalter 1">
            <a:extLst>
              <a:ext uri="{FF2B5EF4-FFF2-40B4-BE49-F238E27FC236}">
                <a16:creationId xmlns:a16="http://schemas.microsoft.com/office/drawing/2014/main" id="{0848C8D8-9708-4C42-88BA-497B2D7382E9}"/>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22</a:t>
            </a:fld>
            <a:endParaRPr lang="ru-RU" dirty="0"/>
          </a:p>
        </p:txBody>
      </p:sp>
    </p:spTree>
    <p:extLst>
      <p:ext uri="{BB962C8B-B14F-4D97-AF65-F5344CB8AC3E}">
        <p14:creationId xmlns:p14="http://schemas.microsoft.com/office/powerpoint/2010/main" val="2447977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950187" y="185374"/>
            <a:ext cx="94065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Eine Beispielfinanzierung auf der </a:t>
            </a:r>
            <a:br>
              <a:rPr lang="de-CH" sz="2400" b="1" dirty="0">
                <a:solidFill>
                  <a:srgbClr val="0B4874"/>
                </a:solidFill>
                <a:latin typeface="Century Gothic" panose="020B0502020202020204" pitchFamily="34" charset="0"/>
                <a:ea typeface="ＭＳ Ｐゴシック" charset="0"/>
                <a:cs typeface="Arial"/>
              </a:rPr>
            </a:br>
            <a:r>
              <a:rPr lang="de-CH" sz="2400" b="1" dirty="0">
                <a:solidFill>
                  <a:srgbClr val="0B4874"/>
                </a:solidFill>
                <a:latin typeface="Century Gothic" panose="020B0502020202020204" pitchFamily="34" charset="0"/>
                <a:ea typeface="ＭＳ Ｐゴシック" charset="0"/>
                <a:cs typeface="Arial"/>
              </a:rPr>
              <a:t>Crowdfunding-Plattform Kickstarter</a:t>
            </a:r>
            <a:endParaRPr lang="de-AT" sz="2400" b="1" dirty="0">
              <a:solidFill>
                <a:srgbClr val="0B4874"/>
              </a:solidFill>
              <a:latin typeface="Century Gothic" panose="020B0502020202020204" pitchFamily="34" charset="0"/>
              <a:ea typeface="ＭＳ Ｐゴシック" charset="0"/>
              <a:cs typeface="Arial"/>
            </a:endParaRPr>
          </a:p>
        </p:txBody>
      </p:sp>
      <p:pic>
        <p:nvPicPr>
          <p:cNvPr id="3" name="Picture 2">
            <a:extLst>
              <a:ext uri="{FF2B5EF4-FFF2-40B4-BE49-F238E27FC236}">
                <a16:creationId xmlns:a16="http://schemas.microsoft.com/office/drawing/2014/main" id="{44E27EC6-6908-432A-824A-A156BA3E6979}"/>
              </a:ext>
            </a:extLst>
          </p:cNvPr>
          <p:cNvPicPr>
            <a:picLocks noChangeAspect="1" noChangeArrowheads="1"/>
          </p:cNvPicPr>
          <p:nvPr/>
        </p:nvPicPr>
        <p:blipFill>
          <a:blip r:embed="rId3"/>
          <a:srcRect/>
          <a:stretch>
            <a:fillRect/>
          </a:stretch>
        </p:blipFill>
        <p:spPr bwMode="auto">
          <a:xfrm>
            <a:off x="1792714" y="1673132"/>
            <a:ext cx="4930343" cy="3745305"/>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p:spPr>
      </p:pic>
      <p:sp>
        <p:nvSpPr>
          <p:cNvPr id="4" name="Rechteck 3">
            <a:extLst>
              <a:ext uri="{FF2B5EF4-FFF2-40B4-BE49-F238E27FC236}">
                <a16:creationId xmlns:a16="http://schemas.microsoft.com/office/drawing/2014/main" id="{5BD42D69-0082-4E5E-90E9-3F31ED3C1510}"/>
              </a:ext>
            </a:extLst>
          </p:cNvPr>
          <p:cNvSpPr/>
          <p:nvPr/>
        </p:nvSpPr>
        <p:spPr>
          <a:xfrm>
            <a:off x="7047643" y="3545785"/>
            <a:ext cx="4656677" cy="1200329"/>
          </a:xfrm>
          <a:prstGeom prst="rect">
            <a:avLst/>
          </a:prstGeom>
        </p:spPr>
        <p:txBody>
          <a:bodyPr wrap="square">
            <a:spAutoFit/>
          </a:bodyPr>
          <a:lstStyle/>
          <a:p>
            <a:r>
              <a:rPr lang="de-CH" b="1" dirty="0"/>
              <a:t>Video zur Idee: </a:t>
            </a:r>
            <a:r>
              <a:rPr lang="de-DE" dirty="0"/>
              <a:t>kickstarter.com/projects/885698542/dusty-brush-the-new-way-to-clean-0?lang=de</a:t>
            </a:r>
          </a:p>
        </p:txBody>
      </p:sp>
      <p:sp>
        <p:nvSpPr>
          <p:cNvPr id="5" name="Rechteck 4">
            <a:extLst>
              <a:ext uri="{FF2B5EF4-FFF2-40B4-BE49-F238E27FC236}">
                <a16:creationId xmlns:a16="http://schemas.microsoft.com/office/drawing/2014/main" id="{455730D3-C2C1-41A6-AFD4-44AF2E2CCB48}"/>
              </a:ext>
            </a:extLst>
          </p:cNvPr>
          <p:cNvSpPr/>
          <p:nvPr/>
        </p:nvSpPr>
        <p:spPr>
          <a:xfrm>
            <a:off x="7047643" y="2171700"/>
            <a:ext cx="3517759" cy="923330"/>
          </a:xfrm>
          <a:prstGeom prst="rect">
            <a:avLst/>
          </a:prstGeom>
        </p:spPr>
        <p:txBody>
          <a:bodyPr wrap="square">
            <a:spAutoFit/>
          </a:bodyPr>
          <a:lstStyle/>
          <a:p>
            <a:r>
              <a:rPr lang="de-CH" b="1" dirty="0"/>
              <a:t>«5.530 Unterstützer</a:t>
            </a:r>
            <a:r>
              <a:rPr lang="de-CH" dirty="0"/>
              <a:t> trugen 427.323 CHF bei, um dieses Projekt zu verwirklichen.»</a:t>
            </a:r>
          </a:p>
        </p:txBody>
      </p:sp>
      <p:sp>
        <p:nvSpPr>
          <p:cNvPr id="7" name="Foliennummernplatzhalter 1">
            <a:extLst>
              <a:ext uri="{FF2B5EF4-FFF2-40B4-BE49-F238E27FC236}">
                <a16:creationId xmlns:a16="http://schemas.microsoft.com/office/drawing/2014/main" id="{F51568E7-C3F8-4281-9708-8CAFA1FE25F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23</a:t>
            </a:fld>
            <a:endParaRPr lang="ru-RU" dirty="0"/>
          </a:p>
        </p:txBody>
      </p:sp>
    </p:spTree>
    <p:extLst>
      <p:ext uri="{BB962C8B-B14F-4D97-AF65-F5344CB8AC3E}">
        <p14:creationId xmlns:p14="http://schemas.microsoft.com/office/powerpoint/2010/main" val="3729704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A1C952A1-0EFC-45C5-A1E1-1C147B7A49A7}"/>
              </a:ext>
            </a:extLst>
          </p:cNvPr>
          <p:cNvSpPr txBox="1">
            <a:spLocks/>
          </p:cNvSpPr>
          <p:nvPr/>
        </p:nvSpPr>
        <p:spPr>
          <a:xfrm>
            <a:off x="4565795" y="224644"/>
            <a:ext cx="7092788"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600" b="1" i="0" u="none" strike="noStrike" kern="1200" cap="none" spc="0" normalizeH="0" baseline="0" noProof="0" dirty="0">
                <a:ln>
                  <a:noFill/>
                </a:ln>
                <a:solidFill>
                  <a:srgbClr val="8EB403"/>
                </a:solidFill>
                <a:effectLst/>
                <a:uLnTx/>
                <a:uFillTx/>
                <a:latin typeface="Century Gothic"/>
                <a:ea typeface="+mn-ea"/>
                <a:cs typeface="+mn-cs"/>
              </a:rPr>
              <a:t>Aktivität!!!</a:t>
            </a:r>
            <a:br>
              <a:rPr kumimoji="0" lang="de-DE" sz="2600" b="0" i="0" u="none" strike="noStrike" kern="1200" cap="none" spc="0" normalizeH="0" baseline="0" noProof="0" dirty="0">
                <a:ln>
                  <a:noFill/>
                </a:ln>
                <a:solidFill>
                  <a:srgbClr val="8EB403"/>
                </a:solidFill>
                <a:effectLst/>
                <a:uLnTx/>
                <a:uFillTx/>
                <a:latin typeface="Century Gothic"/>
                <a:ea typeface="+mn-ea"/>
                <a:cs typeface="+mn-cs"/>
              </a:rPr>
            </a:br>
            <a:r>
              <a:rPr kumimoji="0" lang="de-DE" sz="2600" b="0" i="0" u="none" strike="noStrike" kern="1200" cap="none" spc="0" normalizeH="0" baseline="0" noProof="0" dirty="0">
                <a:ln>
                  <a:noFill/>
                </a:ln>
                <a:solidFill>
                  <a:srgbClr val="8EB403"/>
                </a:solidFill>
                <a:effectLst/>
                <a:uLnTx/>
                <a:uFillTx/>
                <a:latin typeface="Century Gothic"/>
                <a:ea typeface="+mn-ea"/>
                <a:cs typeface="+mn-cs"/>
              </a:rPr>
              <a:t>Analyse von </a:t>
            </a:r>
            <a:r>
              <a:rPr kumimoji="0" lang="de-DE" sz="2600" b="0" i="0" u="none" strike="noStrike" kern="1200" cap="none" spc="0" normalizeH="0" baseline="0" noProof="0" dirty="0" err="1">
                <a:ln>
                  <a:noFill/>
                </a:ln>
                <a:solidFill>
                  <a:srgbClr val="8EB403"/>
                </a:solidFill>
                <a:effectLst/>
                <a:uLnTx/>
                <a:uFillTx/>
                <a:latin typeface="Century Gothic"/>
                <a:ea typeface="+mn-ea"/>
                <a:cs typeface="+mn-cs"/>
              </a:rPr>
              <a:t>Crowdfundingaktivitäten</a:t>
            </a:r>
            <a:endParaRPr kumimoji="0" lang="de-DE" sz="2600" b="0" i="0" u="none" strike="noStrike" kern="1200" cap="none" spc="0" normalizeH="0" baseline="0" noProof="0" dirty="0">
              <a:ln>
                <a:noFill/>
              </a:ln>
              <a:solidFill>
                <a:srgbClr val="8EB403"/>
              </a:solidFill>
              <a:effectLst/>
              <a:uLnTx/>
              <a:uFillTx/>
              <a:latin typeface="Century Gothic"/>
              <a:ea typeface="+mn-ea"/>
              <a:cs typeface="+mn-cs"/>
            </a:endParaRPr>
          </a:p>
        </p:txBody>
      </p:sp>
      <p:sp>
        <p:nvSpPr>
          <p:cNvPr id="9" name="Rechteck 8">
            <a:extLst>
              <a:ext uri="{FF2B5EF4-FFF2-40B4-BE49-F238E27FC236}">
                <a16:creationId xmlns:a16="http://schemas.microsoft.com/office/drawing/2014/main" id="{E2AE77B3-768F-4469-81BB-6E35686DFFB9}"/>
              </a:ext>
            </a:extLst>
          </p:cNvPr>
          <p:cNvSpPr/>
          <p:nvPr/>
        </p:nvSpPr>
        <p:spPr>
          <a:xfrm>
            <a:off x="4571536" y="1177641"/>
            <a:ext cx="6680431" cy="21852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700" dirty="0">
                <a:solidFill>
                  <a:srgbClr val="D0D0D0">
                    <a:lumMod val="50000"/>
                  </a:srgbClr>
                </a:solidFill>
                <a:latin typeface="Century Gothic"/>
              </a:rPr>
              <a:t>Auf der Crowdfunding-Plattform Kickstarter werden verschiedene Arten von Projekten vorgestellt (Kunst, Comics und Illustration, Design und Technologie, Film etc.). Suchen Sie sich zunächst eine Kategorie aus, die Sie interessiert. Schauen Sie sich drei Videos von Crowdfunding-Kampagnen an, die ihr Finanzierungsziel erreicht haben und drei Videos von Kampagnen, die ihr Ziel nicht erreicht haben. Vergleichen Sie die Kampagnen.</a:t>
            </a:r>
          </a:p>
        </p:txBody>
      </p:sp>
      <p:pic>
        <p:nvPicPr>
          <p:cNvPr id="5" name="Grafik 4">
            <a:extLst>
              <a:ext uri="{FF2B5EF4-FFF2-40B4-BE49-F238E27FC236}">
                <a16:creationId xmlns:a16="http://schemas.microsoft.com/office/drawing/2014/main" id="{69B4E84C-26F5-4F87-ADE5-7FF54CC01B10}"/>
              </a:ext>
            </a:extLst>
          </p:cNvPr>
          <p:cNvPicPr>
            <a:picLocks noChangeAspect="1"/>
          </p:cNvPicPr>
          <p:nvPr/>
        </p:nvPicPr>
        <p:blipFill>
          <a:blip r:embed="rId3">
            <a:extLst>
              <a:ext uri="{28A0092B-C50C-407E-A947-70E740481C1C}">
                <a14:useLocalDpi xmlns:a14="http://schemas.microsoft.com/office/drawing/2010/main" val="0"/>
              </a:ext>
            </a:extLst>
          </a:blip>
          <a:srcRect l="30131" r="30131"/>
          <a:stretch/>
        </p:blipFill>
        <p:spPr>
          <a:xfrm>
            <a:off x="-579830" y="0"/>
            <a:ext cx="4703250" cy="6858000"/>
          </a:xfrm>
          <a:prstGeom prst="rect">
            <a:avLst/>
          </a:prstGeom>
        </p:spPr>
      </p:pic>
      <p:sp>
        <p:nvSpPr>
          <p:cNvPr id="10" name="Rechteck 9">
            <a:extLst>
              <a:ext uri="{FF2B5EF4-FFF2-40B4-BE49-F238E27FC236}">
                <a16:creationId xmlns:a16="http://schemas.microsoft.com/office/drawing/2014/main" id="{501072DF-45A5-4176-B346-040FE4D0DE34}"/>
              </a:ext>
            </a:extLst>
          </p:cNvPr>
          <p:cNvSpPr/>
          <p:nvPr/>
        </p:nvSpPr>
        <p:spPr>
          <a:xfrm>
            <a:off x="4557086" y="3587925"/>
            <a:ext cx="7092788" cy="21852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E6E36"/>
              </a:buClr>
              <a:buSzTx/>
              <a:buFontTx/>
              <a:buNone/>
              <a:tabLst/>
              <a:defRPr/>
            </a:pPr>
            <a:r>
              <a:rPr kumimoji="0" lang="de-DE" sz="1700" b="0" i="0" u="none" strike="noStrike" kern="1200" cap="none" spc="0" normalizeH="0" baseline="0" noProof="0" dirty="0">
                <a:ln>
                  <a:noFill/>
                </a:ln>
                <a:solidFill>
                  <a:srgbClr val="D0D0D0">
                    <a:lumMod val="50000"/>
                  </a:srgbClr>
                </a:solidFill>
                <a:effectLst/>
                <a:uLnTx/>
                <a:uFillTx/>
                <a:latin typeface="Century Gothic"/>
                <a:ea typeface="+mn-ea"/>
                <a:cs typeface="+mn-cs"/>
              </a:rPr>
              <a:t>Mögliche Reflexionsfragen:</a:t>
            </a:r>
          </a:p>
          <a:p>
            <a:pPr marL="357188" marR="0" lvl="0" indent="-357188" algn="l" defTabSz="914400" rtl="0" eaLnBrk="1" fontAlgn="auto" latinLnBrk="0" hangingPunct="1">
              <a:lnSpc>
                <a:spcPct val="100000"/>
              </a:lnSpc>
              <a:spcBef>
                <a:spcPts val="0"/>
              </a:spcBef>
              <a:spcAft>
                <a:spcPts val="0"/>
              </a:spcAft>
              <a:buClr>
                <a:srgbClr val="8EB403"/>
              </a:buClr>
              <a:buSzTx/>
              <a:buFont typeface="Century Gothic" panose="020B0502020202020204" pitchFamily="34" charset="0"/>
              <a:buChar char="●"/>
              <a:tabLst/>
              <a:defRPr/>
            </a:pPr>
            <a:r>
              <a:rPr kumimoji="0" lang="de-CH" sz="1700" b="0" i="0" u="none" strike="noStrike" kern="1200" cap="none" spc="0" normalizeH="0" baseline="0" noProof="0" dirty="0">
                <a:ln>
                  <a:noFill/>
                </a:ln>
                <a:solidFill>
                  <a:srgbClr val="D0D0D0">
                    <a:lumMod val="50000"/>
                  </a:srgbClr>
                </a:solidFill>
                <a:effectLst/>
                <a:uLnTx/>
                <a:uFillTx/>
                <a:latin typeface="Century Gothic"/>
                <a:ea typeface="+mn-ea"/>
                <a:cs typeface="+mn-cs"/>
              </a:rPr>
              <a:t>Welche Gemeinsamkeiten haben die Projekte, die ihr Finanzierungsziel erreicht haben?</a:t>
            </a:r>
          </a:p>
          <a:p>
            <a:pPr marL="357188" marR="0" lvl="0" indent="-357188" algn="l" defTabSz="914400" rtl="0" eaLnBrk="1" fontAlgn="auto" latinLnBrk="0" hangingPunct="1">
              <a:lnSpc>
                <a:spcPct val="100000"/>
              </a:lnSpc>
              <a:spcBef>
                <a:spcPts val="0"/>
              </a:spcBef>
              <a:spcAft>
                <a:spcPts val="0"/>
              </a:spcAft>
              <a:buClr>
                <a:srgbClr val="8EB403"/>
              </a:buClr>
              <a:buSzTx/>
              <a:buFont typeface="Century Gothic" panose="020B0502020202020204" pitchFamily="34" charset="0"/>
              <a:buChar char="●"/>
              <a:tabLst/>
              <a:defRPr/>
            </a:pPr>
            <a:r>
              <a:rPr kumimoji="0" lang="de-CH" sz="1700" b="0" i="0" u="none" strike="noStrike" kern="1200" cap="none" spc="0" normalizeH="0" baseline="0" noProof="0" dirty="0">
                <a:ln>
                  <a:noFill/>
                </a:ln>
                <a:solidFill>
                  <a:srgbClr val="D0D0D0">
                    <a:lumMod val="50000"/>
                  </a:srgbClr>
                </a:solidFill>
                <a:effectLst/>
                <a:uLnTx/>
                <a:uFillTx/>
                <a:latin typeface="Century Gothic"/>
                <a:ea typeface="+mn-ea"/>
                <a:cs typeface="+mn-cs"/>
              </a:rPr>
              <a:t>Welche Gemeinsamkeiten haben die Projekte, die ihr Finanzierungsziel nicht erreicht haben?</a:t>
            </a:r>
          </a:p>
          <a:p>
            <a:pPr marL="357188" marR="0" lvl="0" indent="-357188" algn="l" defTabSz="914400" rtl="0" eaLnBrk="1" fontAlgn="auto" latinLnBrk="0" hangingPunct="1">
              <a:lnSpc>
                <a:spcPct val="100000"/>
              </a:lnSpc>
              <a:spcBef>
                <a:spcPts val="0"/>
              </a:spcBef>
              <a:spcAft>
                <a:spcPts val="0"/>
              </a:spcAft>
              <a:buClr>
                <a:srgbClr val="8EB403"/>
              </a:buClr>
              <a:buSzTx/>
              <a:buFont typeface="Century Gothic" panose="020B0502020202020204" pitchFamily="34" charset="0"/>
              <a:buChar char="●"/>
              <a:tabLst/>
              <a:defRPr/>
            </a:pPr>
            <a:r>
              <a:rPr kumimoji="0" lang="de-CH" sz="1700" b="0" i="0" u="none" strike="noStrike" kern="1200" cap="none" spc="0" normalizeH="0" baseline="0" noProof="0" dirty="0">
                <a:ln>
                  <a:noFill/>
                </a:ln>
                <a:solidFill>
                  <a:srgbClr val="D0D0D0">
                    <a:lumMod val="50000"/>
                  </a:srgbClr>
                </a:solidFill>
                <a:effectLst/>
                <a:uLnTx/>
                <a:uFillTx/>
                <a:latin typeface="Century Gothic"/>
                <a:ea typeface="+mn-ea"/>
                <a:cs typeface="+mn-cs"/>
              </a:rPr>
              <a:t>Welches Projekt hat Sie am meisten angesprochen? Weshalb? Hätten Sie es anders gepitcht? Begründen Sie.</a:t>
            </a:r>
          </a:p>
          <a:p>
            <a:pPr marL="357188" marR="0" lvl="0" indent="-357188" algn="l" defTabSz="914400" rtl="0" eaLnBrk="1" fontAlgn="auto" latinLnBrk="0" hangingPunct="1">
              <a:lnSpc>
                <a:spcPct val="100000"/>
              </a:lnSpc>
              <a:spcBef>
                <a:spcPts val="0"/>
              </a:spcBef>
              <a:spcAft>
                <a:spcPts val="0"/>
              </a:spcAft>
              <a:buClr>
                <a:srgbClr val="0E6E36"/>
              </a:buClr>
              <a:buSzTx/>
              <a:buFontTx/>
              <a:buNone/>
              <a:tabLst/>
              <a:defRPr/>
            </a:pPr>
            <a:endParaRPr kumimoji="0" lang="de-DE" sz="1700" b="0" i="0" u="none" strike="noStrike" kern="1200" cap="none" spc="0" normalizeH="0" baseline="0" noProof="0" dirty="0">
              <a:ln>
                <a:noFill/>
              </a:ln>
              <a:solidFill>
                <a:srgbClr val="073450"/>
              </a:solidFill>
              <a:effectLst/>
              <a:uLnTx/>
              <a:uFillTx/>
              <a:latin typeface="Century Gothic"/>
              <a:ea typeface="+mn-ea"/>
              <a:cs typeface="+mn-cs"/>
            </a:endParaRPr>
          </a:p>
        </p:txBody>
      </p:sp>
      <p:sp>
        <p:nvSpPr>
          <p:cNvPr id="7" name="Foliennummernplatzhalter 1">
            <a:extLst>
              <a:ext uri="{FF2B5EF4-FFF2-40B4-BE49-F238E27FC236}">
                <a16:creationId xmlns:a16="http://schemas.microsoft.com/office/drawing/2014/main" id="{E6265F51-C5E8-46B8-92B7-0ACD94D17F0A}"/>
              </a:ext>
            </a:extLst>
          </p:cNvPr>
          <p:cNvSpPr>
            <a:spLocks noGrp="1"/>
          </p:cNvSpPr>
          <p:nvPr>
            <p:ph type="sldNum" sz="quarter" idx="12"/>
          </p:nvPr>
        </p:nvSpPr>
        <p:spPr>
          <a:xfrm>
            <a:off x="11295529" y="6356351"/>
            <a:ext cx="75056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11" name="Gruppieren 10">
            <a:extLst>
              <a:ext uri="{FF2B5EF4-FFF2-40B4-BE49-F238E27FC236}">
                <a16:creationId xmlns:a16="http://schemas.microsoft.com/office/drawing/2014/main" id="{EF0CE65B-8411-6A23-223A-CD6ACE1515BC}"/>
              </a:ext>
            </a:extLst>
          </p:cNvPr>
          <p:cNvGrpSpPr/>
          <p:nvPr/>
        </p:nvGrpSpPr>
        <p:grpSpPr>
          <a:xfrm>
            <a:off x="10737669" y="0"/>
            <a:ext cx="1454331" cy="2490651"/>
            <a:chOff x="10737669" y="0"/>
            <a:chExt cx="1454331" cy="2490651"/>
          </a:xfrm>
        </p:grpSpPr>
        <p:grpSp>
          <p:nvGrpSpPr>
            <p:cNvPr id="2" name="Gruppieren 1">
              <a:extLst>
                <a:ext uri="{FF2B5EF4-FFF2-40B4-BE49-F238E27FC236}">
                  <a16:creationId xmlns:a16="http://schemas.microsoft.com/office/drawing/2014/main" id="{94BA72AE-77A1-0181-A533-8AEB8290ABB3}"/>
                </a:ext>
              </a:extLst>
            </p:cNvPr>
            <p:cNvGrpSpPr/>
            <p:nvPr/>
          </p:nvGrpSpPr>
          <p:grpSpPr>
            <a:xfrm>
              <a:off x="10737669" y="0"/>
              <a:ext cx="1454331" cy="1277285"/>
              <a:chOff x="10737669" y="0"/>
              <a:chExt cx="1454331" cy="1277285"/>
            </a:xfrm>
          </p:grpSpPr>
          <p:sp>
            <p:nvSpPr>
              <p:cNvPr id="3" name="Rechteck 2">
                <a:extLst>
                  <a:ext uri="{FF2B5EF4-FFF2-40B4-BE49-F238E27FC236}">
                    <a16:creationId xmlns:a16="http://schemas.microsoft.com/office/drawing/2014/main" id="{660B8F51-41C6-6674-B4F7-1D34A630A1D6}"/>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 name="Grafik 3">
                <a:extLst>
                  <a:ext uri="{FF2B5EF4-FFF2-40B4-BE49-F238E27FC236}">
                    <a16:creationId xmlns:a16="http://schemas.microsoft.com/office/drawing/2014/main" id="{FD9913EA-5BA7-8902-53C6-5F02CFB13143}"/>
                  </a:ext>
                </a:extLst>
              </p:cNvPr>
              <p:cNvPicPr>
                <a:picLocks noChangeAspect="1"/>
              </p:cNvPicPr>
              <p:nvPr/>
            </p:nvPicPr>
            <p:blipFill>
              <a:blip r:embed="rId4"/>
              <a:stretch>
                <a:fillRect/>
              </a:stretch>
            </p:blipFill>
            <p:spPr>
              <a:xfrm>
                <a:off x="10906137" y="197285"/>
                <a:ext cx="1080000" cy="1080000"/>
              </a:xfrm>
              <a:prstGeom prst="rect">
                <a:avLst/>
              </a:prstGeom>
            </p:spPr>
          </p:pic>
        </p:grpSp>
        <p:sp>
          <p:nvSpPr>
            <p:cNvPr id="6" name="Rechteck 5">
              <a:extLst>
                <a:ext uri="{FF2B5EF4-FFF2-40B4-BE49-F238E27FC236}">
                  <a16:creationId xmlns:a16="http://schemas.microsoft.com/office/drawing/2014/main" id="{17A9B5A3-B014-ADE6-AC89-5D190D257514}"/>
                </a:ext>
              </a:extLst>
            </p:cNvPr>
            <p:cNvSpPr/>
            <p:nvPr/>
          </p:nvSpPr>
          <p:spPr>
            <a:xfrm>
              <a:off x="11700083" y="1213366"/>
              <a:ext cx="491917"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13" name="Textfeld 12">
            <a:extLst>
              <a:ext uri="{FF2B5EF4-FFF2-40B4-BE49-F238E27FC236}">
                <a16:creationId xmlns:a16="http://schemas.microsoft.com/office/drawing/2014/main" id="{3BA1BFA7-B436-C3B5-C521-AEF3255DB745}"/>
              </a:ext>
            </a:extLst>
          </p:cNvPr>
          <p:cNvSpPr txBox="1"/>
          <p:nvPr/>
        </p:nvSpPr>
        <p:spPr>
          <a:xfrm>
            <a:off x="4565795" y="6141675"/>
            <a:ext cx="6392090" cy="553998"/>
          </a:xfrm>
          <a:prstGeom prst="rect">
            <a:avLst/>
          </a:prstGeom>
          <a:noFill/>
        </p:spPr>
        <p:txBody>
          <a:bodyPr wrap="square">
            <a:spAutoFit/>
          </a:bodyPr>
          <a:lstStyle/>
          <a:p>
            <a:pPr>
              <a:spcBef>
                <a:spcPts val="600"/>
              </a:spcBef>
              <a:spcAft>
                <a:spcPts val="200"/>
              </a:spcAft>
            </a:pPr>
            <a:r>
              <a:rPr lang="de-CH" sz="1000" b="1" dirty="0">
                <a:solidFill>
                  <a:srgbClr val="D0D0D0">
                    <a:lumMod val="50000"/>
                  </a:srgbClr>
                </a:solidFill>
                <a:latin typeface="Century Gothic"/>
              </a:rPr>
              <a:t>Quelle: </a:t>
            </a:r>
            <a:r>
              <a:rPr lang="de-CH" sz="1000" dirty="0">
                <a:solidFill>
                  <a:srgbClr val="D0D0D0">
                    <a:lumMod val="50000"/>
                  </a:srgbClr>
                </a:solidFill>
                <a:latin typeface="Century Gothic"/>
              </a:rPr>
              <a:t>Fueglistaller, U., Fust, A., Müller, C., Müller, S., Zellweger, T. (2019). Entrepreneurship. Modelle – Umsetzungen – Perspektiven. Mit Fallbeispielen aus Deutschland, Österreich und der Schweiz. </a:t>
            </a:r>
            <a:r>
              <a:rPr lang="fr-CH" sz="1000" dirty="0">
                <a:solidFill>
                  <a:srgbClr val="D0D0D0">
                    <a:lumMod val="50000"/>
                  </a:srgbClr>
                </a:solidFill>
                <a:latin typeface="Century Gothic"/>
              </a:rPr>
              <a:t>Wiesbaden: Springer </a:t>
            </a:r>
            <a:r>
              <a:rPr lang="fr-CH" sz="1000" dirty="0" err="1">
                <a:solidFill>
                  <a:srgbClr val="D0D0D0">
                    <a:lumMod val="50000"/>
                  </a:srgbClr>
                </a:solidFill>
                <a:latin typeface="Century Gothic"/>
              </a:rPr>
              <a:t>Gabler</a:t>
            </a:r>
            <a:r>
              <a:rPr lang="fr-CH" sz="1000" dirty="0">
                <a:solidFill>
                  <a:srgbClr val="D0D0D0">
                    <a:lumMod val="50000"/>
                  </a:srgbClr>
                </a:solidFill>
                <a:latin typeface="Century Gothic"/>
              </a:rPr>
              <a:t>.</a:t>
            </a:r>
            <a:endParaRPr lang="de-CH" sz="1000" dirty="0">
              <a:solidFill>
                <a:srgbClr val="D0D0D0">
                  <a:lumMod val="50000"/>
                </a:srgbClr>
              </a:solidFill>
              <a:latin typeface="Century Gothic"/>
            </a:endParaRPr>
          </a:p>
        </p:txBody>
      </p:sp>
    </p:spTree>
    <p:extLst>
      <p:ext uri="{BB962C8B-B14F-4D97-AF65-F5344CB8AC3E}">
        <p14:creationId xmlns:p14="http://schemas.microsoft.com/office/powerpoint/2010/main" val="1567889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A8942-B28D-46FC-A94A-CA5AFAD0A1ED}"/>
              </a:ext>
            </a:extLst>
          </p:cNvPr>
          <p:cNvSpPr>
            <a:spLocks noGrp="1"/>
          </p:cNvSpPr>
          <p:nvPr>
            <p:ph type="title"/>
          </p:nvPr>
        </p:nvSpPr>
        <p:spPr>
          <a:xfrm>
            <a:off x="5363401" y="1620073"/>
            <a:ext cx="6921464" cy="2236305"/>
          </a:xfrm>
        </p:spPr>
        <p:txBody>
          <a:bodyPr>
            <a:noAutofit/>
          </a:bodyPr>
          <a:lstStyle/>
          <a:p>
            <a:pP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5.2</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Wissen und Handwerkszeug</a:t>
            </a:r>
            <a:br>
              <a:rPr lang="de-DE" altLang="fr-FR" sz="3200" b="0" dirty="0">
                <a:solidFill>
                  <a:srgbClr val="898F97"/>
                </a:solidFill>
                <a:cs typeface="Arial" pitchFamily="34" charset="0"/>
              </a:rPr>
            </a:br>
            <a:r>
              <a:rPr lang="de-DE" altLang="fr-FR" sz="3200" dirty="0">
                <a:solidFill>
                  <a:srgbClr val="0B4874"/>
                </a:solidFill>
                <a:cs typeface="Arial" pitchFamily="34" charset="0"/>
              </a:rPr>
              <a:t>Bootstrapping</a:t>
            </a:r>
            <a:endParaRPr lang="de-CH" sz="3200" dirty="0">
              <a:solidFill>
                <a:srgbClr val="0B4874"/>
              </a:solidFill>
            </a:endParaRPr>
          </a:p>
        </p:txBody>
      </p:sp>
      <p:sp>
        <p:nvSpPr>
          <p:cNvPr id="4" name="Foliennummernplatzhalter 1">
            <a:extLst>
              <a:ext uri="{FF2B5EF4-FFF2-40B4-BE49-F238E27FC236}">
                <a16:creationId xmlns:a16="http://schemas.microsoft.com/office/drawing/2014/main" id="{60CE6FC4-6753-43B2-BC3B-1200934FA3FD}"/>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25</a:t>
            </a:fld>
            <a:endParaRPr lang="ru-RU" dirty="0"/>
          </a:p>
        </p:txBody>
      </p:sp>
      <p:pic>
        <p:nvPicPr>
          <p:cNvPr id="5" name="Grafik 4">
            <a:extLst>
              <a:ext uri="{FF2B5EF4-FFF2-40B4-BE49-F238E27FC236}">
                <a16:creationId xmlns:a16="http://schemas.microsoft.com/office/drawing/2014/main" id="{70EB9BB3-E86C-4156-819F-990EC9D20E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2302229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472F7B0-E01C-47EB-8B3C-1A46B386A266}"/>
              </a:ext>
            </a:extLst>
          </p:cNvPr>
          <p:cNvSpPr txBox="1">
            <a:spLocks/>
          </p:cNvSpPr>
          <p:nvPr/>
        </p:nvSpPr>
        <p:spPr>
          <a:xfrm>
            <a:off x="946833" y="220485"/>
            <a:ext cx="6921464" cy="11231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2400" dirty="0">
                <a:solidFill>
                  <a:srgbClr val="0B4874"/>
                </a:solidFill>
                <a:cs typeface="Arial" pitchFamily="34" charset="0"/>
              </a:rPr>
              <a:t>Im Modul </a:t>
            </a:r>
            <a:r>
              <a:rPr lang="de-CH" sz="2400" dirty="0">
                <a:solidFill>
                  <a:srgbClr val="0B4874"/>
                </a:solidFill>
                <a:cs typeface="Arial" pitchFamily="34" charset="0"/>
              </a:rPr>
              <a:t>«Finanzen für GründerInnen» werden vor allem drei Fragen beantwortet: </a:t>
            </a:r>
          </a:p>
          <a:p>
            <a:pPr algn="ctr">
              <a:lnSpc>
                <a:spcPct val="100000"/>
              </a:lnSpc>
              <a:spcBef>
                <a:spcPts val="600"/>
              </a:spcBef>
              <a:spcAft>
                <a:spcPts val="1200"/>
              </a:spcAft>
            </a:pPr>
            <a:endParaRPr lang="de-DE" altLang="fr-FR" sz="2400" dirty="0">
              <a:solidFill>
                <a:srgbClr val="0B4874"/>
              </a:solidFill>
              <a:cs typeface="Arial" pitchFamily="34" charset="0"/>
            </a:endParaRPr>
          </a:p>
          <a:p>
            <a:pPr algn="ctr">
              <a:lnSpc>
                <a:spcPct val="100000"/>
              </a:lnSpc>
              <a:spcBef>
                <a:spcPts val="600"/>
              </a:spcBef>
              <a:spcAft>
                <a:spcPts val="1200"/>
              </a:spcAft>
            </a:pPr>
            <a:endParaRPr lang="de-CH" sz="2400" dirty="0">
              <a:solidFill>
                <a:srgbClr val="0B4874"/>
              </a:solidFill>
            </a:endParaRPr>
          </a:p>
        </p:txBody>
      </p:sp>
      <p:sp>
        <p:nvSpPr>
          <p:cNvPr id="4" name="Titel 1">
            <a:extLst>
              <a:ext uri="{FF2B5EF4-FFF2-40B4-BE49-F238E27FC236}">
                <a16:creationId xmlns:a16="http://schemas.microsoft.com/office/drawing/2014/main" id="{29A6F66F-9D46-4BDF-B982-537FFDA3786F}"/>
              </a:ext>
            </a:extLst>
          </p:cNvPr>
          <p:cNvSpPr txBox="1">
            <a:spLocks/>
          </p:cNvSpPr>
          <p:nvPr/>
        </p:nvSpPr>
        <p:spPr>
          <a:xfrm>
            <a:off x="3946730" y="1970768"/>
            <a:ext cx="4225516" cy="11231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1600" b="0" dirty="0">
                <a:solidFill>
                  <a:schemeClr val="accent6">
                    <a:lumMod val="50000"/>
                  </a:schemeClr>
                </a:solidFill>
                <a:cs typeface="Arial" pitchFamily="34" charset="0"/>
              </a:rPr>
              <a:t>Wie können Gründerinnen und Gründer die Anfangsphase Ihres Unternehmens finanzieren?</a:t>
            </a:r>
          </a:p>
          <a:p>
            <a:pPr>
              <a:lnSpc>
                <a:spcPct val="100000"/>
              </a:lnSpc>
              <a:spcBef>
                <a:spcPts val="600"/>
              </a:spcBef>
              <a:spcAft>
                <a:spcPts val="1200"/>
              </a:spcAft>
            </a:pPr>
            <a:endParaRPr lang="de-CH" sz="1600" dirty="0">
              <a:solidFill>
                <a:srgbClr val="0B4874"/>
              </a:solidFill>
            </a:endParaRPr>
          </a:p>
        </p:txBody>
      </p:sp>
      <p:sp>
        <p:nvSpPr>
          <p:cNvPr id="5" name="Titel 1">
            <a:extLst>
              <a:ext uri="{FF2B5EF4-FFF2-40B4-BE49-F238E27FC236}">
                <a16:creationId xmlns:a16="http://schemas.microsoft.com/office/drawing/2014/main" id="{C15DF22C-5026-4E7A-82F2-0B8BBEA888A8}"/>
              </a:ext>
            </a:extLst>
          </p:cNvPr>
          <p:cNvSpPr txBox="1">
            <a:spLocks/>
          </p:cNvSpPr>
          <p:nvPr/>
        </p:nvSpPr>
        <p:spPr>
          <a:xfrm>
            <a:off x="3956904" y="3192139"/>
            <a:ext cx="4382629" cy="100808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1600" dirty="0">
                <a:solidFill>
                  <a:srgbClr val="8EB403"/>
                </a:solidFill>
                <a:cs typeface="Arial" pitchFamily="34" charset="0"/>
              </a:rPr>
              <a:t>Wie können Gründerinnen und Gründer ihr Unternehmen mit möglichst wenig Ressourcen aufbauen?</a:t>
            </a:r>
          </a:p>
          <a:p>
            <a:pPr algn="ctr">
              <a:lnSpc>
                <a:spcPct val="100000"/>
              </a:lnSpc>
              <a:spcBef>
                <a:spcPts val="600"/>
              </a:spcBef>
              <a:spcAft>
                <a:spcPts val="1200"/>
              </a:spcAft>
            </a:pPr>
            <a:endParaRPr lang="de-CH" sz="3200" dirty="0">
              <a:solidFill>
                <a:srgbClr val="0B4874"/>
              </a:solidFill>
            </a:endParaRPr>
          </a:p>
        </p:txBody>
      </p:sp>
      <p:sp>
        <p:nvSpPr>
          <p:cNvPr id="14" name="Rechteck 13">
            <a:extLst>
              <a:ext uri="{FF2B5EF4-FFF2-40B4-BE49-F238E27FC236}">
                <a16:creationId xmlns:a16="http://schemas.microsoft.com/office/drawing/2014/main" id="{9E83512E-2BB1-438F-A932-237E0638A1E2}"/>
              </a:ext>
            </a:extLst>
          </p:cNvPr>
          <p:cNvSpPr/>
          <p:nvPr/>
        </p:nvSpPr>
        <p:spPr>
          <a:xfrm>
            <a:off x="3043861" y="1888539"/>
            <a:ext cx="923651" cy="892552"/>
          </a:xfrm>
          <a:prstGeom prst="rect">
            <a:avLst/>
          </a:prstGeom>
        </p:spPr>
        <p:txBody>
          <a:bodyPr wrap="none">
            <a:spAutoFit/>
          </a:bodyPr>
          <a:lstStyle/>
          <a:p>
            <a:pPr algn="just"/>
            <a:r>
              <a:rPr lang="de-DE" altLang="fr-FR" sz="5200" b="1" dirty="0">
                <a:solidFill>
                  <a:schemeClr val="accent6">
                    <a:lumMod val="50000"/>
                  </a:schemeClr>
                </a:solidFill>
                <a:cs typeface="Arial" pitchFamily="34" charset="0"/>
              </a:rPr>
              <a:t>1. </a:t>
            </a:r>
            <a:endParaRPr lang="de-CH" sz="5200" b="1" dirty="0">
              <a:solidFill>
                <a:schemeClr val="accent6">
                  <a:lumMod val="50000"/>
                </a:schemeClr>
              </a:solidFill>
            </a:endParaRPr>
          </a:p>
        </p:txBody>
      </p:sp>
      <p:sp>
        <p:nvSpPr>
          <p:cNvPr id="15" name="Rechteck 14">
            <a:extLst>
              <a:ext uri="{FF2B5EF4-FFF2-40B4-BE49-F238E27FC236}">
                <a16:creationId xmlns:a16="http://schemas.microsoft.com/office/drawing/2014/main" id="{9CDA8547-99A2-4BE9-8793-4622ED8FA3F7}"/>
              </a:ext>
            </a:extLst>
          </p:cNvPr>
          <p:cNvSpPr/>
          <p:nvPr/>
        </p:nvSpPr>
        <p:spPr>
          <a:xfrm>
            <a:off x="3096409" y="3155165"/>
            <a:ext cx="923651" cy="892552"/>
          </a:xfrm>
          <a:prstGeom prst="rect">
            <a:avLst/>
          </a:prstGeom>
        </p:spPr>
        <p:txBody>
          <a:bodyPr wrap="none">
            <a:spAutoFit/>
          </a:bodyPr>
          <a:lstStyle/>
          <a:p>
            <a:pPr algn="ctr"/>
            <a:r>
              <a:rPr lang="de-DE" altLang="fr-FR" sz="5200" b="1" dirty="0">
                <a:solidFill>
                  <a:srgbClr val="8EB403"/>
                </a:solidFill>
                <a:cs typeface="Arial" pitchFamily="34" charset="0"/>
              </a:rPr>
              <a:t>2. </a:t>
            </a:r>
            <a:endParaRPr lang="de-CH" sz="5200" b="1" dirty="0">
              <a:solidFill>
                <a:srgbClr val="8EB403"/>
              </a:solidFill>
            </a:endParaRPr>
          </a:p>
        </p:txBody>
      </p:sp>
      <p:sp>
        <p:nvSpPr>
          <p:cNvPr id="16" name="Titel 1">
            <a:extLst>
              <a:ext uri="{FF2B5EF4-FFF2-40B4-BE49-F238E27FC236}">
                <a16:creationId xmlns:a16="http://schemas.microsoft.com/office/drawing/2014/main" id="{51CD9380-81BC-4C74-8C6A-BABA50304477}"/>
              </a:ext>
            </a:extLst>
          </p:cNvPr>
          <p:cNvSpPr txBox="1">
            <a:spLocks/>
          </p:cNvSpPr>
          <p:nvPr/>
        </p:nvSpPr>
        <p:spPr>
          <a:xfrm>
            <a:off x="3926541" y="4547345"/>
            <a:ext cx="4225516" cy="112312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sz="1600" b="0" dirty="0">
                <a:solidFill>
                  <a:schemeClr val="accent6">
                    <a:lumMod val="50000"/>
                  </a:schemeClr>
                </a:solidFill>
                <a:cs typeface="Arial" pitchFamily="34" charset="0"/>
              </a:rPr>
              <a:t>Lässt sich aus der Geschäftsidee voraussichtlich ein profitables Unternehmen entwickeln?</a:t>
            </a:r>
            <a:endParaRPr lang="de-CH" sz="3200" b="0" dirty="0">
              <a:solidFill>
                <a:schemeClr val="accent6">
                  <a:lumMod val="50000"/>
                </a:schemeClr>
              </a:solidFill>
            </a:endParaRPr>
          </a:p>
        </p:txBody>
      </p:sp>
      <p:sp>
        <p:nvSpPr>
          <p:cNvPr id="17" name="Rechteck 16">
            <a:extLst>
              <a:ext uri="{FF2B5EF4-FFF2-40B4-BE49-F238E27FC236}">
                <a16:creationId xmlns:a16="http://schemas.microsoft.com/office/drawing/2014/main" id="{9D878045-637E-47FC-9DD6-443D1A862EC1}"/>
              </a:ext>
            </a:extLst>
          </p:cNvPr>
          <p:cNvSpPr/>
          <p:nvPr/>
        </p:nvSpPr>
        <p:spPr>
          <a:xfrm>
            <a:off x="3096408" y="4474608"/>
            <a:ext cx="923651" cy="892552"/>
          </a:xfrm>
          <a:prstGeom prst="rect">
            <a:avLst/>
          </a:prstGeom>
        </p:spPr>
        <p:txBody>
          <a:bodyPr wrap="none">
            <a:spAutoFit/>
          </a:bodyPr>
          <a:lstStyle/>
          <a:p>
            <a:pPr algn="ctr"/>
            <a:r>
              <a:rPr lang="de-DE" altLang="fr-FR" sz="5200" b="1" dirty="0">
                <a:solidFill>
                  <a:schemeClr val="accent6">
                    <a:lumMod val="50000"/>
                  </a:schemeClr>
                </a:solidFill>
                <a:cs typeface="Arial" pitchFamily="34" charset="0"/>
              </a:rPr>
              <a:t>3. </a:t>
            </a:r>
            <a:endParaRPr lang="de-CH" sz="5200" b="1" dirty="0">
              <a:solidFill>
                <a:schemeClr val="accent6">
                  <a:lumMod val="50000"/>
                </a:schemeClr>
              </a:solidFill>
            </a:endParaRPr>
          </a:p>
        </p:txBody>
      </p:sp>
      <p:sp>
        <p:nvSpPr>
          <p:cNvPr id="10" name="Foliennummernplatzhalter 1">
            <a:extLst>
              <a:ext uri="{FF2B5EF4-FFF2-40B4-BE49-F238E27FC236}">
                <a16:creationId xmlns:a16="http://schemas.microsoft.com/office/drawing/2014/main" id="{D2A58950-41CE-4F33-A420-AEBA93102B9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26</a:t>
            </a:fld>
            <a:endParaRPr lang="ru-RU" dirty="0"/>
          </a:p>
        </p:txBody>
      </p:sp>
    </p:spTree>
    <p:extLst>
      <p:ext uri="{BB962C8B-B14F-4D97-AF65-F5344CB8AC3E}">
        <p14:creationId xmlns:p14="http://schemas.microsoft.com/office/powerpoint/2010/main" val="4071281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CC062AE-6C72-43FD-BDB3-A3642DE25097}"/>
              </a:ext>
            </a:extLst>
          </p:cNvPr>
          <p:cNvSpPr>
            <a:spLocks noGrp="1"/>
          </p:cNvSpPr>
          <p:nvPr>
            <p:ph type="title"/>
          </p:nvPr>
        </p:nvSpPr>
        <p:spPr>
          <a:xfrm>
            <a:off x="1664208" y="524380"/>
            <a:ext cx="6625028" cy="719970"/>
          </a:xfrm>
        </p:spPr>
        <p:txBody>
          <a:bodyPr>
            <a:noAutofit/>
          </a:bodyPr>
          <a:lstStyle/>
          <a:p>
            <a:pPr algn="l"/>
            <a:r>
              <a:rPr lang="de-DE" altLang="fr-FR" sz="2400" dirty="0">
                <a:solidFill>
                  <a:srgbClr val="0B4874"/>
                </a:solidFill>
                <a:latin typeface="Century Gothic" panose="020B0502020202020204" pitchFamily="34" charset="0"/>
                <a:ea typeface="ＭＳ Ｐゴシック" charset="0"/>
                <a:cs typeface="Arial"/>
              </a:rPr>
              <a:t>Bootstrapping: Ein Unternehmen mit möglichst geringen Mitteln aufbauen</a:t>
            </a:r>
          </a:p>
        </p:txBody>
      </p:sp>
      <p:sp>
        <p:nvSpPr>
          <p:cNvPr id="7" name="Textfeld 6">
            <a:extLst>
              <a:ext uri="{FF2B5EF4-FFF2-40B4-BE49-F238E27FC236}">
                <a16:creationId xmlns:a16="http://schemas.microsoft.com/office/drawing/2014/main" id="{0BD85C4D-2473-494C-A13F-E550C37E1674}"/>
              </a:ext>
            </a:extLst>
          </p:cNvPr>
          <p:cNvSpPr txBox="1">
            <a:spLocks noChangeArrowheads="1"/>
          </p:cNvSpPr>
          <p:nvPr/>
        </p:nvSpPr>
        <p:spPr bwMode="auto">
          <a:xfrm>
            <a:off x="1674147" y="1903151"/>
            <a:ext cx="9258896" cy="2108269"/>
          </a:xfrm>
          <a:prstGeom prst="rect">
            <a:avLst/>
          </a:prstGeom>
          <a:noFill/>
          <a:ln w="9525">
            <a:noFill/>
            <a:miter lim="800000"/>
            <a:headEnd/>
            <a:tailEnd/>
          </a:ln>
        </p:spPr>
        <p:txBody>
          <a:bodyPr wrap="square">
            <a:spAutoFit/>
          </a:bodyPr>
          <a:lstStyle/>
          <a:p>
            <a:pPr>
              <a:spcAft>
                <a:spcPts val="600"/>
              </a:spcAft>
            </a:pPr>
            <a:r>
              <a:rPr lang="de-CH" sz="1800" b="1" dirty="0">
                <a:solidFill>
                  <a:srgbClr val="0B4874"/>
                </a:solidFill>
                <a:latin typeface="+mj-lt"/>
                <a:cs typeface="Arial" pitchFamily="34" charset="0"/>
              </a:rPr>
              <a:t>Bootstrapping</a:t>
            </a:r>
            <a:r>
              <a:rPr lang="de-CH" sz="1800" b="1" dirty="0">
                <a:solidFill>
                  <a:srgbClr val="0E6E36"/>
                </a:solidFill>
                <a:latin typeface="+mj-lt"/>
                <a:cs typeface="Arial" pitchFamily="34" charset="0"/>
              </a:rPr>
              <a:t> </a:t>
            </a:r>
            <a:r>
              <a:rPr lang="de-CH" sz="1800" dirty="0">
                <a:solidFill>
                  <a:schemeClr val="accent6">
                    <a:lumMod val="50000"/>
                  </a:schemeClr>
                </a:solidFill>
                <a:latin typeface="+mj-lt"/>
                <a:cs typeface="Arial" pitchFamily="34" charset="0"/>
              </a:rPr>
              <a:t>(von englisch </a:t>
            </a:r>
            <a:r>
              <a:rPr lang="de-CH" sz="1800" i="1" dirty="0" err="1">
                <a:solidFill>
                  <a:schemeClr val="accent6">
                    <a:lumMod val="50000"/>
                  </a:schemeClr>
                </a:solidFill>
                <a:latin typeface="+mj-lt"/>
                <a:cs typeface="Arial" pitchFamily="34" charset="0"/>
              </a:rPr>
              <a:t>bootstrap</a:t>
            </a:r>
            <a:r>
              <a:rPr lang="de-CH" sz="1800" dirty="0">
                <a:solidFill>
                  <a:schemeClr val="accent6">
                    <a:lumMod val="50000"/>
                  </a:schemeClr>
                </a:solidFill>
                <a:latin typeface="+mj-lt"/>
                <a:cs typeface="Arial" pitchFamily="34" charset="0"/>
              </a:rPr>
              <a:t> </a:t>
            </a:r>
            <a:r>
              <a:rPr lang="de-CH" dirty="0">
                <a:solidFill>
                  <a:schemeClr val="accent6">
                    <a:lumMod val="50000"/>
                  </a:schemeClr>
                </a:solidFill>
                <a:latin typeface="+mj-lt"/>
                <a:cs typeface="Arial" pitchFamily="34" charset="0"/>
              </a:rPr>
              <a:t>‹Stiefelschlaufe›) bedeutet sinngemäss‚ sich wie Baron Münchhausen an den eigenen Haaren (im Englischen Äquivalent: Stiefelschlaufen) «</a:t>
            </a:r>
            <a:r>
              <a:rPr lang="de-CH" sz="1800" dirty="0">
                <a:solidFill>
                  <a:schemeClr val="accent6">
                    <a:lumMod val="50000"/>
                  </a:schemeClr>
                </a:solidFill>
                <a:latin typeface="+mj-lt"/>
                <a:cs typeface="Arial" pitchFamily="34" charset="0"/>
              </a:rPr>
              <a:t>aus dem Sumpf» herauszuziehen. </a:t>
            </a:r>
          </a:p>
          <a:p>
            <a:pPr>
              <a:spcAft>
                <a:spcPts val="600"/>
              </a:spcAft>
            </a:pPr>
            <a:r>
              <a:rPr lang="de-CH" sz="1800" b="1" dirty="0">
                <a:solidFill>
                  <a:srgbClr val="0B4874"/>
                </a:solidFill>
                <a:latin typeface="+mj-lt"/>
                <a:cs typeface="Arial" pitchFamily="34" charset="0"/>
              </a:rPr>
              <a:t>Bootstrapping bei</a:t>
            </a:r>
            <a:r>
              <a:rPr lang="de-CH" b="1" dirty="0">
                <a:solidFill>
                  <a:srgbClr val="0B4874"/>
                </a:solidFill>
                <a:latin typeface="+mj-lt"/>
                <a:cs typeface="Arial" pitchFamily="34" charset="0"/>
              </a:rPr>
              <a:t> Jungunternehmen</a:t>
            </a:r>
            <a:r>
              <a:rPr lang="de-CH" sz="1800" b="1" dirty="0">
                <a:solidFill>
                  <a:srgbClr val="0B4874"/>
                </a:solidFill>
                <a:latin typeface="+mj-lt"/>
                <a:cs typeface="Arial" pitchFamily="34" charset="0"/>
              </a:rPr>
              <a:t>: </a:t>
            </a:r>
            <a:r>
              <a:rPr lang="de-CH" sz="1800" dirty="0">
                <a:solidFill>
                  <a:schemeClr val="accent6">
                    <a:lumMod val="50000"/>
                  </a:schemeClr>
                </a:solidFill>
                <a:latin typeface="+mj-lt"/>
                <a:cs typeface="Arial" pitchFamily="34" charset="0"/>
              </a:rPr>
              <a:t>eine Methode zum Aufbau eines Unternehmens mit eigenen und nur sehr geringen finanziellen Mitteln. Jungunternehmen, die «Bootstrapping» nutzen, finanzieren sich durch eigene Cashflows und versuchen ihre Ausgaben niedrig zu halten.</a:t>
            </a:r>
          </a:p>
        </p:txBody>
      </p:sp>
      <p:sp>
        <p:nvSpPr>
          <p:cNvPr id="8" name="Rechteck 7">
            <a:extLst>
              <a:ext uri="{FF2B5EF4-FFF2-40B4-BE49-F238E27FC236}">
                <a16:creationId xmlns:a16="http://schemas.microsoft.com/office/drawing/2014/main" id="{C74D5436-C113-4225-A7A7-8D102517C14F}"/>
              </a:ext>
            </a:extLst>
          </p:cNvPr>
          <p:cNvSpPr>
            <a:spLocks noChangeArrowheads="1"/>
          </p:cNvSpPr>
          <p:nvPr/>
        </p:nvSpPr>
        <p:spPr bwMode="auto">
          <a:xfrm>
            <a:off x="1684086" y="6196870"/>
            <a:ext cx="3861950" cy="400110"/>
          </a:xfrm>
          <a:prstGeom prst="rect">
            <a:avLst/>
          </a:prstGeom>
          <a:noFill/>
          <a:ln w="9525">
            <a:noFill/>
            <a:miter lim="800000"/>
            <a:headEnd/>
            <a:tailEnd/>
          </a:ln>
        </p:spPr>
        <p:txBody>
          <a:bodyPr wrap="square">
            <a:spAutoFit/>
          </a:bodyPr>
          <a:lstStyle/>
          <a:p>
            <a:r>
              <a:rPr lang="de-DE" sz="1000" b="1" dirty="0">
                <a:solidFill>
                  <a:schemeClr val="accent6">
                    <a:lumMod val="50000"/>
                  </a:schemeClr>
                </a:solidFill>
                <a:cs typeface="Arial" pitchFamily="34" charset="0"/>
              </a:rPr>
              <a:t>Quelle: </a:t>
            </a:r>
            <a:r>
              <a:rPr lang="de-DE" sz="1000" dirty="0">
                <a:solidFill>
                  <a:schemeClr val="accent6">
                    <a:lumMod val="50000"/>
                  </a:schemeClr>
                </a:solidFill>
                <a:cs typeface="Arial" pitchFamily="34" charset="0"/>
              </a:rPr>
              <a:t>de.wikipedia.org/wiki/Bootstrap</a:t>
            </a:r>
          </a:p>
          <a:p>
            <a:r>
              <a:rPr lang="de-DE" sz="1000" dirty="0">
                <a:solidFill>
                  <a:schemeClr val="accent6">
                    <a:lumMod val="50000"/>
                  </a:schemeClr>
                </a:solidFill>
                <a:cs typeface="Arial" pitchFamily="34" charset="0"/>
              </a:rPr>
              <a:t>en.wikipedia.org/wiki/Bootstrapping#Business</a:t>
            </a:r>
          </a:p>
        </p:txBody>
      </p:sp>
      <p:pic>
        <p:nvPicPr>
          <p:cNvPr id="5" name="Grafik 4" descr="Ein Bild, das Schuhe enthält.&#10;&#10;Automatisch generierte Beschreibung">
            <a:extLst>
              <a:ext uri="{FF2B5EF4-FFF2-40B4-BE49-F238E27FC236}">
                <a16:creationId xmlns:a16="http://schemas.microsoft.com/office/drawing/2014/main" id="{F5CF8D62-9D97-4CC4-90AE-D80B594E0A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3412" y="4044619"/>
            <a:ext cx="1565248" cy="2352306"/>
          </a:xfrm>
          <a:prstGeom prst="rect">
            <a:avLst/>
          </a:prstGeom>
        </p:spPr>
      </p:pic>
      <p:sp>
        <p:nvSpPr>
          <p:cNvPr id="9" name="Foliennummernplatzhalter 1">
            <a:extLst>
              <a:ext uri="{FF2B5EF4-FFF2-40B4-BE49-F238E27FC236}">
                <a16:creationId xmlns:a16="http://schemas.microsoft.com/office/drawing/2014/main" id="{B920EEBC-31C4-45FE-B05A-671503EAFD15}"/>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27</a:t>
            </a:fld>
            <a:endParaRPr lang="ru-RU" dirty="0"/>
          </a:p>
        </p:txBody>
      </p:sp>
    </p:spTree>
    <p:extLst>
      <p:ext uri="{BB962C8B-B14F-4D97-AF65-F5344CB8AC3E}">
        <p14:creationId xmlns:p14="http://schemas.microsoft.com/office/powerpoint/2010/main" val="4065861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38DA0C-536F-4966-B6F2-0FB1BFD2BA8F}"/>
              </a:ext>
            </a:extLst>
          </p:cNvPr>
          <p:cNvSpPr>
            <a:spLocks noGrp="1"/>
          </p:cNvSpPr>
          <p:nvPr>
            <p:ph type="title"/>
          </p:nvPr>
        </p:nvSpPr>
        <p:spPr>
          <a:xfrm>
            <a:off x="1758423" y="2216426"/>
            <a:ext cx="8675153" cy="1727786"/>
          </a:xfrm>
        </p:spPr>
        <p:txBody>
          <a:bodyPr>
            <a:noAutofit/>
          </a:bodyPr>
          <a:lstStyle/>
          <a:p>
            <a:r>
              <a:rPr lang="de-DE" altLang="fr-FR" sz="3600" b="1" dirty="0">
                <a:solidFill>
                  <a:srgbClr val="0B4874"/>
                </a:solidFill>
                <a:ea typeface="ＭＳ Ｐゴシック" charset="0"/>
              </a:rPr>
              <a:t>Tipp #1: </a:t>
            </a:r>
            <a:br>
              <a:rPr lang="de-DE" altLang="fr-FR" sz="3600" b="1" dirty="0">
                <a:solidFill>
                  <a:srgbClr val="0B4874"/>
                </a:solidFill>
                <a:ea typeface="ＭＳ Ｐゴシック" charset="0"/>
              </a:rPr>
            </a:br>
            <a:r>
              <a:rPr lang="de-DE" altLang="fr-FR" sz="3600" b="1" dirty="0">
                <a:solidFill>
                  <a:schemeClr val="accent6">
                    <a:lumMod val="50000"/>
                  </a:schemeClr>
                </a:solidFill>
                <a:ea typeface="ＭＳ Ｐゴシック" charset="0"/>
              </a:rPr>
              <a:t>In der Anfangsphase ist Cash wichtiger als Profitabilität!</a:t>
            </a:r>
          </a:p>
        </p:txBody>
      </p:sp>
      <p:sp>
        <p:nvSpPr>
          <p:cNvPr id="4" name="Foliennummernplatzhalter 1">
            <a:extLst>
              <a:ext uri="{FF2B5EF4-FFF2-40B4-BE49-F238E27FC236}">
                <a16:creationId xmlns:a16="http://schemas.microsoft.com/office/drawing/2014/main" id="{91FC7C17-AF37-481D-BBA5-0C913E01BC8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28</a:t>
            </a:fld>
            <a:endParaRPr lang="ru-RU" dirty="0"/>
          </a:p>
        </p:txBody>
      </p:sp>
    </p:spTree>
    <p:extLst>
      <p:ext uri="{BB962C8B-B14F-4D97-AF65-F5344CB8AC3E}">
        <p14:creationId xmlns:p14="http://schemas.microsoft.com/office/powerpoint/2010/main" val="3483148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2F037D7-661B-4F3E-B66B-A3E1A71E1AE6}"/>
              </a:ext>
            </a:extLst>
          </p:cNvPr>
          <p:cNvSpPr txBox="1">
            <a:spLocks/>
          </p:cNvSpPr>
          <p:nvPr/>
        </p:nvSpPr>
        <p:spPr>
          <a:xfrm>
            <a:off x="1683258" y="276730"/>
            <a:ext cx="6625028" cy="7199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de-CH" altLang="fr-FR" sz="2400" dirty="0">
                <a:solidFill>
                  <a:srgbClr val="0B4874"/>
                </a:solidFill>
                <a:latin typeface="Century Gothic" panose="020B0502020202020204" pitchFamily="34" charset="0"/>
                <a:ea typeface="ＭＳ Ｐゴシック" charset="0"/>
                <a:cs typeface="Arial"/>
              </a:rPr>
              <a:t>Tipp #1: In der Anfangsphase ist Cash wichtiger als Profitabilität</a:t>
            </a:r>
            <a:endParaRPr lang="de-DE" altLang="fr-FR" sz="2400" dirty="0">
              <a:solidFill>
                <a:srgbClr val="0B4874"/>
              </a:solidFill>
              <a:latin typeface="Century Gothic" panose="020B0502020202020204" pitchFamily="34" charset="0"/>
              <a:ea typeface="ＭＳ Ｐゴシック" charset="0"/>
              <a:cs typeface="Arial"/>
            </a:endParaRPr>
          </a:p>
        </p:txBody>
      </p:sp>
      <p:sp>
        <p:nvSpPr>
          <p:cNvPr id="5" name="New shape">
            <a:extLst>
              <a:ext uri="{FF2B5EF4-FFF2-40B4-BE49-F238E27FC236}">
                <a16:creationId xmlns:a16="http://schemas.microsoft.com/office/drawing/2014/main" id="{51069AA6-9661-44D5-8C18-81B7923FC2FC}"/>
              </a:ext>
            </a:extLst>
          </p:cNvPr>
          <p:cNvSpPr txBox="1">
            <a:spLocks/>
          </p:cNvSpPr>
          <p:nvPr/>
        </p:nvSpPr>
        <p:spPr bwMode="gray">
          <a:xfrm>
            <a:off x="1764425" y="1680381"/>
            <a:ext cx="8979775" cy="3186894"/>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a:lnSpc>
                <a:spcPct val="110000"/>
              </a:lnSpc>
              <a:spcAft>
                <a:spcPts val="600"/>
              </a:spcAft>
              <a:buClr>
                <a:srgbClr val="0B4874"/>
              </a:buClr>
            </a:pPr>
            <a:r>
              <a:rPr lang="de-CH" dirty="0">
                <a:solidFill>
                  <a:schemeClr val="accent6">
                    <a:lumMod val="50000"/>
                  </a:schemeClr>
                </a:solidFill>
                <a:cs typeface="Arial" pitchFamily="34" charset="0"/>
              </a:rPr>
              <a:t>Laut Theorie ist Profit der Schlüssel zum Erfolg … Rechnungen müssen aber mit Cash bezahlt werden, daher sollten sich GründerInnen auch auf den Cashflow</a:t>
            </a:r>
            <a:r>
              <a:rPr lang="de-CH" b="1" dirty="0">
                <a:solidFill>
                  <a:schemeClr val="accent6">
                    <a:lumMod val="50000"/>
                  </a:schemeClr>
                </a:solidFill>
                <a:cs typeface="Arial" pitchFamily="34" charset="0"/>
              </a:rPr>
              <a:t> </a:t>
            </a:r>
            <a:r>
              <a:rPr lang="de-CH" dirty="0">
                <a:solidFill>
                  <a:schemeClr val="accent6">
                    <a:lumMod val="50000"/>
                  </a:schemeClr>
                </a:solidFill>
                <a:cs typeface="Arial" pitchFamily="34" charset="0"/>
              </a:rPr>
              <a:t>konzentrieren:</a:t>
            </a:r>
            <a:endParaRPr lang="de-CH" dirty="0">
              <a:solidFill>
                <a:schemeClr val="accent6">
                  <a:lumMod val="50000"/>
                </a:schemeClr>
              </a:solidFill>
            </a:endParaRP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Keine teuren Anfangsinvestitionen</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Kurze Verkaufszyklen</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Kurze Zahlungsfristen</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Wiederkehrende Einnahmen</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Auf grosse Verkäufe, die erst nach einem Jahr abgeschlossen werden, verzichten</a:t>
            </a:r>
          </a:p>
          <a:p>
            <a:pPr marL="357188" lvl="0" indent="-357188">
              <a:lnSpc>
                <a:spcPct val="110000"/>
              </a:lnSpc>
              <a:spcAft>
                <a:spcPts val="1000"/>
              </a:spcAft>
              <a:buClr>
                <a:srgbClr val="0B4874"/>
              </a:buClr>
              <a:buFont typeface="Century Gothic" panose="020B0502020202020204" pitchFamily="34" charset="0"/>
              <a:buChar char="●"/>
            </a:pPr>
            <a:endParaRPr lang="de-CH" dirty="0">
              <a:solidFill>
                <a:srgbClr val="7F7F7F"/>
              </a:solidFill>
            </a:endParaRPr>
          </a:p>
        </p:txBody>
      </p:sp>
      <p:sp>
        <p:nvSpPr>
          <p:cNvPr id="7" name="Rechteck 6">
            <a:extLst>
              <a:ext uri="{FF2B5EF4-FFF2-40B4-BE49-F238E27FC236}">
                <a16:creationId xmlns:a16="http://schemas.microsoft.com/office/drawing/2014/main" id="{96B98680-E621-4F83-BBEF-1A31728C32A0}"/>
              </a:ext>
            </a:extLst>
          </p:cNvPr>
          <p:cNvSpPr/>
          <p:nvPr/>
        </p:nvSpPr>
        <p:spPr>
          <a:xfrm>
            <a:off x="2686713" y="4991691"/>
            <a:ext cx="5790537" cy="1015663"/>
          </a:xfrm>
          <a:prstGeom prst="rect">
            <a:avLst/>
          </a:prstGeom>
        </p:spPr>
        <p:txBody>
          <a:bodyPr wrap="square">
            <a:spAutoFit/>
          </a:bodyPr>
          <a:lstStyle/>
          <a:p>
            <a:r>
              <a:rPr lang="de-CH" sz="2000" b="1" dirty="0">
                <a:solidFill>
                  <a:srgbClr val="6C0A63"/>
                </a:solidFill>
                <a:latin typeface="+mj-lt"/>
                <a:cs typeface="Arial" pitchFamily="34" charset="0"/>
              </a:rPr>
              <a:t>Fallbeispiel «Traum des eigenen Cafés»: </a:t>
            </a:r>
            <a:br>
              <a:rPr lang="de-CH" sz="2000" b="1" dirty="0">
                <a:solidFill>
                  <a:srgbClr val="6C0A63"/>
                </a:solidFill>
                <a:latin typeface="+mj-lt"/>
                <a:cs typeface="Arial" pitchFamily="34" charset="0"/>
              </a:rPr>
            </a:br>
            <a:r>
              <a:rPr lang="de-CH" sz="2000" b="1" dirty="0">
                <a:solidFill>
                  <a:srgbClr val="6C0A63"/>
                </a:solidFill>
                <a:latin typeface="+mj-lt"/>
                <a:cs typeface="Arial" pitchFamily="34" charset="0"/>
              </a:rPr>
              <a:t>Der Verzicht auf eine teure Einrichtung hilft, die Liquidität zu schonen</a:t>
            </a:r>
          </a:p>
        </p:txBody>
      </p:sp>
      <p:sp>
        <p:nvSpPr>
          <p:cNvPr id="9" name="Pfeil: nach rechts 8">
            <a:extLst>
              <a:ext uri="{FF2B5EF4-FFF2-40B4-BE49-F238E27FC236}">
                <a16:creationId xmlns:a16="http://schemas.microsoft.com/office/drawing/2014/main" id="{D0688475-EE6C-4B30-9E4B-358FCE57D721}"/>
              </a:ext>
            </a:extLst>
          </p:cNvPr>
          <p:cNvSpPr/>
          <p:nvPr/>
        </p:nvSpPr>
        <p:spPr>
          <a:xfrm>
            <a:off x="1764425" y="5125041"/>
            <a:ext cx="809625" cy="733425"/>
          </a:xfrm>
          <a:prstGeom prst="rightArrow">
            <a:avLst/>
          </a:prstGeom>
          <a:solidFill>
            <a:srgbClr val="6C0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5">
            <a:extLst>
              <a:ext uri="{FF2B5EF4-FFF2-40B4-BE49-F238E27FC236}">
                <a16:creationId xmlns:a16="http://schemas.microsoft.com/office/drawing/2014/main" id="{9B5C8396-2949-4850-AD93-BBF5F15067E0}"/>
              </a:ext>
            </a:extLst>
          </p:cNvPr>
          <p:cNvSpPr txBox="1">
            <a:spLocks noChangeArrowheads="1"/>
          </p:cNvSpPr>
          <p:nvPr/>
        </p:nvSpPr>
        <p:spPr bwMode="auto">
          <a:xfrm>
            <a:off x="1683258" y="6220772"/>
            <a:ext cx="7094982" cy="400110"/>
          </a:xfrm>
          <a:prstGeom prst="rect">
            <a:avLst/>
          </a:prstGeom>
          <a:noFill/>
          <a:ln w="9525">
            <a:noFill/>
            <a:miter lim="800000"/>
            <a:headEnd/>
            <a:tailEnd/>
          </a:ln>
        </p:spPr>
        <p:txBody>
          <a:bodyPr wrap="square">
            <a:spAutoFit/>
          </a:bodyPr>
          <a:lstStyle/>
          <a:p>
            <a:r>
              <a:rPr lang="de-DE" sz="1000" b="1" dirty="0">
                <a:solidFill>
                  <a:schemeClr val="accent6">
                    <a:lumMod val="50000"/>
                  </a:schemeClr>
                </a:solidFill>
                <a:cs typeface="Arial" pitchFamily="34" charset="0"/>
              </a:rPr>
              <a:t>Quelle: </a:t>
            </a:r>
            <a:r>
              <a:rPr lang="de-DE" sz="1000" dirty="0">
                <a:solidFill>
                  <a:schemeClr val="accent6">
                    <a:lumMod val="50000"/>
                  </a:schemeClr>
                </a:solidFill>
                <a:cs typeface="Arial" pitchFamily="34" charset="0"/>
              </a:rPr>
              <a:t>Kawasaki, G. (2009). 10 </a:t>
            </a:r>
            <a:r>
              <a:rPr lang="en-US" sz="1000" dirty="0">
                <a:solidFill>
                  <a:schemeClr val="accent6">
                    <a:lumMod val="50000"/>
                  </a:schemeClr>
                </a:solidFill>
                <a:cs typeface="Arial" pitchFamily="34" charset="0"/>
              </a:rPr>
              <a:t>Tips for Successful Bootstrapping</a:t>
            </a:r>
            <a:r>
              <a:rPr lang="de-DE" sz="1000" dirty="0">
                <a:solidFill>
                  <a:schemeClr val="accent6">
                    <a:lumMod val="50000"/>
                  </a:schemeClr>
                </a:solidFill>
                <a:cs typeface="Arial" pitchFamily="34" charset="0"/>
              </a:rPr>
              <a:t>. URL: entrepreneur.com/magazine/entrepreneur/2009/may/201102.html, abgerufen 11.01.2021.</a:t>
            </a:r>
          </a:p>
        </p:txBody>
      </p:sp>
      <p:sp>
        <p:nvSpPr>
          <p:cNvPr id="8" name="Foliennummernplatzhalter 1">
            <a:extLst>
              <a:ext uri="{FF2B5EF4-FFF2-40B4-BE49-F238E27FC236}">
                <a16:creationId xmlns:a16="http://schemas.microsoft.com/office/drawing/2014/main" id="{00A1A53B-4A44-4E2F-A4B5-70B00193D70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29</a:t>
            </a:fld>
            <a:endParaRPr lang="ru-RU" dirty="0"/>
          </a:p>
        </p:txBody>
      </p:sp>
    </p:spTree>
    <p:extLst>
      <p:ext uri="{BB962C8B-B14F-4D97-AF65-F5344CB8AC3E}">
        <p14:creationId xmlns:p14="http://schemas.microsoft.com/office/powerpoint/2010/main" val="3844201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Inhaltsverzeichnis – Modul 5 und 6</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3812205"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5: Finanzen für GründerInnen</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6: </a:t>
            </a:r>
            <a:r>
              <a:rPr kumimoji="0" lang="de-DE"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Geschäftsideen präsentieren</a:t>
            </a:r>
            <a:endPar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endParaRPr>
          </a:p>
        </p:txBody>
      </p:sp>
      <p:sp>
        <p:nvSpPr>
          <p:cNvPr id="76"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905141" y="1286198"/>
            <a:ext cx="19030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Finanzierungsquellen </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9"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5.1</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85443" y="3098069"/>
            <a:ext cx="201689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DB &amp; Break-Even-Point</a:t>
            </a:r>
          </a:p>
        </p:txBody>
      </p:sp>
      <p:sp>
        <p:nvSpPr>
          <p:cNvPr id="100"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5.5</a:t>
            </a:r>
          </a:p>
        </p:txBody>
      </p:sp>
      <p:sp>
        <p:nvSpPr>
          <p:cNvPr id="117"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8"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19" name="Rechteck 118">
            <a:extLst>
              <a:ext uri="{FF2B5EF4-FFF2-40B4-BE49-F238E27FC236}">
                <a16:creationId xmlns:a16="http://schemas.microsoft.com/office/drawing/2014/main" id="{DACF2F8E-5807-482D-A01C-507CCD49B86E}"/>
              </a:ext>
            </a:extLst>
          </p:cNvPr>
          <p:cNvSpPr/>
          <p:nvPr/>
        </p:nvSpPr>
        <p:spPr>
          <a:xfrm>
            <a:off x="1894811" y="2724464"/>
            <a:ext cx="204895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«RatioDrink»</a:t>
            </a:r>
          </a:p>
        </p:txBody>
      </p:sp>
      <p:sp>
        <p:nvSpPr>
          <p:cNvPr id="120"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5.4</a:t>
            </a:r>
          </a:p>
        </p:txBody>
      </p:sp>
      <p:sp>
        <p:nvSpPr>
          <p:cNvPr id="25"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27"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8"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9"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30" name="Rechteck 29">
            <a:extLst>
              <a:ext uri="{FF2B5EF4-FFF2-40B4-BE49-F238E27FC236}">
                <a16:creationId xmlns:a16="http://schemas.microsoft.com/office/drawing/2014/main" id="{AB2B8423-E4A6-403C-AAB3-09070E4E72B4}"/>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Fallstudien über UnternehmerInnen</a:t>
            </a:r>
          </a:p>
        </p:txBody>
      </p:sp>
      <p:sp>
        <p:nvSpPr>
          <p:cNvPr id="3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3" name="Rechteck 32">
            <a:extLst>
              <a:ext uri="{FF2B5EF4-FFF2-40B4-BE49-F238E27FC236}">
                <a16:creationId xmlns:a16="http://schemas.microsoft.com/office/drawing/2014/main" id="{F7C4E79D-285A-4E3F-9874-66F624FA828A}"/>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Entwicklung Ihrer eigenen Geschäftsidee</a:t>
            </a:r>
          </a:p>
        </p:txBody>
      </p:sp>
      <p:sp>
        <p:nvSpPr>
          <p:cNvPr id="3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6" name="Rechteck 35">
            <a:extLst>
              <a:ext uri="{FF2B5EF4-FFF2-40B4-BE49-F238E27FC236}">
                <a16:creationId xmlns:a16="http://schemas.microsoft.com/office/drawing/2014/main" id="{914365C0-932C-4456-AFE5-2DD0DA59355E}"/>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Beispiel MyBambooBike</a:t>
            </a:r>
          </a:p>
        </p:txBody>
      </p:sp>
      <p:sp>
        <p:nvSpPr>
          <p:cNvPr id="3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3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9" name="Rechteck 38">
            <a:extLst>
              <a:ext uri="{FF2B5EF4-FFF2-40B4-BE49-F238E27FC236}">
                <a16:creationId xmlns:a16="http://schemas.microsoft.com/office/drawing/2014/main" id="{4D83D5F1-6B6A-4B42-9B9A-4A27C33C9E60}"/>
              </a:ext>
            </a:extLst>
          </p:cNvPr>
          <p:cNvSpPr/>
          <p:nvPr/>
        </p:nvSpPr>
        <p:spPr>
          <a:xfrm>
            <a:off x="1906805" y="2351225"/>
            <a:ext cx="240963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Gründen mit Komponenten</a:t>
            </a:r>
          </a:p>
        </p:txBody>
      </p:sp>
      <p:sp>
        <p:nvSpPr>
          <p:cNvPr id="4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5.3</a:t>
            </a:r>
          </a:p>
        </p:txBody>
      </p:sp>
      <p:sp>
        <p:nvSpPr>
          <p:cNvPr id="45"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46"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47" name="Rechteck 46">
            <a:extLst>
              <a:ext uri="{FF2B5EF4-FFF2-40B4-BE49-F238E27FC236}">
                <a16:creationId xmlns:a16="http://schemas.microsoft.com/office/drawing/2014/main" id="{29BBA47A-02A0-4542-8877-B982DEA0B122}"/>
              </a:ext>
            </a:extLst>
          </p:cNvPr>
          <p:cNvSpPr/>
          <p:nvPr/>
        </p:nvSpPr>
        <p:spPr>
          <a:xfrm>
            <a:off x="7289033" y="1279573"/>
            <a:ext cx="24689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Pitchen von Geschäftsideen</a:t>
            </a:r>
          </a:p>
        </p:txBody>
      </p:sp>
      <p:sp>
        <p:nvSpPr>
          <p:cNvPr id="48"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6.1</a:t>
            </a:r>
          </a:p>
        </p:txBody>
      </p:sp>
      <p:sp>
        <p:nvSpPr>
          <p:cNvPr id="49"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50"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1" name="Rechteck 50">
            <a:extLst>
              <a:ext uri="{FF2B5EF4-FFF2-40B4-BE49-F238E27FC236}">
                <a16:creationId xmlns:a16="http://schemas.microsoft.com/office/drawing/2014/main" id="{6142E3C6-CA7F-4418-A223-EEBBF9F0408B}"/>
              </a:ext>
            </a:extLst>
          </p:cNvPr>
          <p:cNvSpPr/>
          <p:nvPr/>
        </p:nvSpPr>
        <p:spPr>
          <a:xfrm>
            <a:off x="7271828" y="1655605"/>
            <a:ext cx="282801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Vorbereitung der Präsentationen</a:t>
            </a:r>
          </a:p>
        </p:txBody>
      </p:sp>
      <p:sp>
        <p:nvSpPr>
          <p:cNvPr id="5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6.2</a:t>
            </a:r>
          </a:p>
        </p:txBody>
      </p:sp>
      <p:sp>
        <p:nvSpPr>
          <p:cNvPr id="5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5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5" name="Rechteck 54">
            <a:extLst>
              <a:ext uri="{FF2B5EF4-FFF2-40B4-BE49-F238E27FC236}">
                <a16:creationId xmlns:a16="http://schemas.microsoft.com/office/drawing/2014/main" id="{382C75CC-B224-4FFC-943B-BB18291BEF2A}"/>
              </a:ext>
            </a:extLst>
          </p:cNvPr>
          <p:cNvSpPr/>
          <p:nvPr/>
        </p:nvSpPr>
        <p:spPr>
          <a:xfrm>
            <a:off x="7280392" y="2043583"/>
            <a:ext cx="210346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Präsentation Ihrer Ideen</a:t>
            </a:r>
          </a:p>
        </p:txBody>
      </p:sp>
      <p:sp>
        <p:nvSpPr>
          <p:cNvPr id="5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6.3</a:t>
            </a:r>
          </a:p>
        </p:txBody>
      </p:sp>
      <p:sp>
        <p:nvSpPr>
          <p:cNvPr id="58" name="Pfeil: Chevron 57">
            <a:extLst>
              <a:ext uri="{FF2B5EF4-FFF2-40B4-BE49-F238E27FC236}">
                <a16:creationId xmlns:a16="http://schemas.microsoft.com/office/drawing/2014/main" id="{F5B84AA4-15A4-4E06-AFC4-E6B1E0BC80EE}"/>
              </a:ext>
            </a:extLst>
          </p:cNvPr>
          <p:cNvSpPr/>
          <p:nvPr/>
        </p:nvSpPr>
        <p:spPr>
          <a:xfrm>
            <a:off x="4970688" y="3077634"/>
            <a:ext cx="1107881" cy="286191"/>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9" name="Pfeil: Chevron 58">
            <a:extLst>
              <a:ext uri="{FF2B5EF4-FFF2-40B4-BE49-F238E27FC236}">
                <a16:creationId xmlns:a16="http://schemas.microsoft.com/office/drawing/2014/main" id="{6D36C8BE-5E8F-4514-B906-2F80363ABEE6}"/>
              </a:ext>
            </a:extLst>
          </p:cNvPr>
          <p:cNvSpPr/>
          <p:nvPr/>
        </p:nvSpPr>
        <p:spPr>
          <a:xfrm>
            <a:off x="4008172" y="3077715"/>
            <a:ext cx="1107881"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3"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4"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5"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Crowdfunding</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2" name="Rechteck 81">
            <a:extLst>
              <a:ext uri="{FF2B5EF4-FFF2-40B4-BE49-F238E27FC236}">
                <a16:creationId xmlns:a16="http://schemas.microsoft.com/office/drawing/2014/main" id="{46C95F1D-19F2-470D-9D98-95EFA8DCE3C4}"/>
              </a:ext>
            </a:extLst>
          </p:cNvPr>
          <p:cNvSpPr/>
          <p:nvPr/>
        </p:nvSpPr>
        <p:spPr>
          <a:xfrm>
            <a:off x="1103649" y="1639793"/>
            <a:ext cx="66075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Exkurs</a:t>
            </a:r>
          </a:p>
        </p:txBody>
      </p:sp>
      <p:sp>
        <p:nvSpPr>
          <p:cNvPr id="8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8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Bootstrapping</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5.2</a:t>
            </a:r>
          </a:p>
        </p:txBody>
      </p:sp>
      <p:sp>
        <p:nvSpPr>
          <p:cNvPr id="91"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2"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3" name="Rechteck 92">
            <a:extLst>
              <a:ext uri="{FF2B5EF4-FFF2-40B4-BE49-F238E27FC236}">
                <a16:creationId xmlns:a16="http://schemas.microsoft.com/office/drawing/2014/main" id="{5CFA127A-8D82-4280-8FEA-03D8BF41E7BD}"/>
              </a:ext>
            </a:extLst>
          </p:cNvPr>
          <p:cNvSpPr/>
          <p:nvPr/>
        </p:nvSpPr>
        <p:spPr>
          <a:xfrm>
            <a:off x="1897433" y="3447899"/>
            <a:ext cx="249138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Rechtsformen in der Schweiz</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4" name="Rechteck 93">
            <a:extLst>
              <a:ext uri="{FF2B5EF4-FFF2-40B4-BE49-F238E27FC236}">
                <a16:creationId xmlns:a16="http://schemas.microsoft.com/office/drawing/2014/main" id="{F47C8FE2-9E1A-4719-824E-3994142134E9}"/>
              </a:ext>
            </a:extLst>
          </p:cNvPr>
          <p:cNvSpPr/>
          <p:nvPr/>
        </p:nvSpPr>
        <p:spPr>
          <a:xfrm>
            <a:off x="1099406" y="3451665"/>
            <a:ext cx="66075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Exkurs</a:t>
            </a:r>
          </a:p>
        </p:txBody>
      </p:sp>
      <p:sp>
        <p:nvSpPr>
          <p:cNvPr id="60"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1" name="Rechteck 60">
            <a:extLst>
              <a:ext uri="{FF2B5EF4-FFF2-40B4-BE49-F238E27FC236}">
                <a16:creationId xmlns:a16="http://schemas.microsoft.com/office/drawing/2014/main" id="{61F928A7-2285-43B6-A33E-9972ED210659}"/>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de-CH" sz="1300" kern="0" dirty="0">
                <a:solidFill>
                  <a:prstClr val="white"/>
                </a:solidFill>
                <a:latin typeface="Century Gothic" panose="020B0502020202020204" pitchFamily="34" charset="0"/>
              </a:rPr>
              <a:t>Wissen und Handwerkszeug</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228833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E5EBF5C0-0A4D-4D38-8025-5207F6604701}"/>
              </a:ext>
            </a:extLst>
          </p:cNvPr>
          <p:cNvSpPr txBox="1">
            <a:spLocks/>
          </p:cNvSpPr>
          <p:nvPr/>
        </p:nvSpPr>
        <p:spPr>
          <a:xfrm>
            <a:off x="1758423" y="2216426"/>
            <a:ext cx="8675153" cy="17277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DE" altLang="fr-FR" sz="3600" dirty="0">
                <a:solidFill>
                  <a:srgbClr val="0B4874"/>
                </a:solidFill>
                <a:ea typeface="ＭＳ Ｐゴシック" charset="0"/>
              </a:rPr>
              <a:t>Tipp #2: </a:t>
            </a:r>
            <a:br>
              <a:rPr lang="de-DE" altLang="fr-FR" sz="3600" dirty="0">
                <a:solidFill>
                  <a:srgbClr val="0B4874"/>
                </a:solidFill>
                <a:ea typeface="ＭＳ Ｐゴシック" charset="0"/>
              </a:rPr>
            </a:br>
            <a:r>
              <a:rPr lang="de-CH" sz="3600" dirty="0">
                <a:solidFill>
                  <a:schemeClr val="accent6">
                    <a:lumMod val="50000"/>
                  </a:schemeClr>
                </a:solidFill>
                <a:ea typeface="ＭＳ Ｐゴシック" charset="0"/>
              </a:rPr>
              <a:t>Gehen Sie schnell an den Markt!</a:t>
            </a:r>
            <a:endParaRPr lang="de-DE" altLang="fr-FR" sz="3600" dirty="0">
              <a:solidFill>
                <a:schemeClr val="accent6">
                  <a:lumMod val="50000"/>
                </a:schemeClr>
              </a:solidFill>
              <a:ea typeface="ＭＳ Ｐゴシック" charset="0"/>
            </a:endParaRPr>
          </a:p>
        </p:txBody>
      </p:sp>
      <p:sp>
        <p:nvSpPr>
          <p:cNvPr id="4" name="Foliennummernplatzhalter 1">
            <a:extLst>
              <a:ext uri="{FF2B5EF4-FFF2-40B4-BE49-F238E27FC236}">
                <a16:creationId xmlns:a16="http://schemas.microsoft.com/office/drawing/2014/main" id="{E1BD2EC2-9A9E-4136-B747-158E550A4A3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30</a:t>
            </a:fld>
            <a:endParaRPr lang="ru-RU" dirty="0"/>
          </a:p>
        </p:txBody>
      </p:sp>
    </p:spTree>
    <p:extLst>
      <p:ext uri="{BB962C8B-B14F-4D97-AF65-F5344CB8AC3E}">
        <p14:creationId xmlns:p14="http://schemas.microsoft.com/office/powerpoint/2010/main" val="1535184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FA6312E-E570-4F28-B68B-90072B0406F4}"/>
              </a:ext>
            </a:extLst>
          </p:cNvPr>
          <p:cNvSpPr txBox="1">
            <a:spLocks/>
          </p:cNvSpPr>
          <p:nvPr/>
        </p:nvSpPr>
        <p:spPr>
          <a:xfrm>
            <a:off x="1683258" y="105280"/>
            <a:ext cx="6625028" cy="5614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de-CH" altLang="fr-FR" sz="2400" dirty="0">
                <a:solidFill>
                  <a:srgbClr val="0B4874"/>
                </a:solidFill>
                <a:latin typeface="Century Gothic" panose="020B0502020202020204" pitchFamily="34" charset="0"/>
                <a:ea typeface="ＭＳ Ｐゴシック" charset="0"/>
                <a:cs typeface="Arial"/>
              </a:rPr>
              <a:t>Tipp #2: Gehen Sie schnell an den Markt</a:t>
            </a:r>
            <a:endParaRPr lang="de-DE" altLang="fr-FR" sz="2400" dirty="0">
              <a:solidFill>
                <a:srgbClr val="0B4874"/>
              </a:solidFill>
              <a:latin typeface="Century Gothic" panose="020B0502020202020204" pitchFamily="34" charset="0"/>
              <a:ea typeface="ＭＳ Ｐゴシック" charset="0"/>
              <a:cs typeface="Arial"/>
            </a:endParaRPr>
          </a:p>
        </p:txBody>
      </p:sp>
      <p:sp>
        <p:nvSpPr>
          <p:cNvPr id="8" name="Textfeld 7">
            <a:extLst>
              <a:ext uri="{FF2B5EF4-FFF2-40B4-BE49-F238E27FC236}">
                <a16:creationId xmlns:a16="http://schemas.microsoft.com/office/drawing/2014/main" id="{BD664382-6A35-44EA-B14C-B9C17379C2D0}"/>
              </a:ext>
            </a:extLst>
          </p:cNvPr>
          <p:cNvSpPr txBox="1">
            <a:spLocks noChangeArrowheads="1"/>
          </p:cNvSpPr>
          <p:nvPr/>
        </p:nvSpPr>
        <p:spPr bwMode="auto">
          <a:xfrm>
            <a:off x="1663834" y="1625563"/>
            <a:ext cx="8861291" cy="2554545"/>
          </a:xfrm>
          <a:prstGeom prst="rect">
            <a:avLst/>
          </a:prstGeom>
          <a:noFill/>
          <a:ln w="9525">
            <a:noFill/>
            <a:miter lim="800000"/>
            <a:headEnd/>
            <a:tailEnd/>
          </a:ln>
        </p:spPr>
        <p:txBody>
          <a:bodyPr wrap="square">
            <a:spAutoFit/>
          </a:bodyPr>
          <a:lstStyle/>
          <a:p>
            <a:r>
              <a:rPr lang="de-CH" sz="2000" dirty="0">
                <a:solidFill>
                  <a:schemeClr val="accent6">
                    <a:lumMod val="50000"/>
                  </a:schemeClr>
                </a:solidFill>
                <a:latin typeface="+mj-lt"/>
                <a:cs typeface="Arial" pitchFamily="34" charset="0"/>
              </a:rPr>
              <a:t>Wenn das Produkt «gut genug» ist, sollte man es auf den Markt bringen. Cashflow beginnt erst dann zu fliessen, wenn man damit beginnt, ein Produkt oder eine Dienstleistung zu verkaufen.</a:t>
            </a:r>
          </a:p>
          <a:p>
            <a:endParaRPr lang="de-CH" sz="2000" dirty="0">
              <a:solidFill>
                <a:schemeClr val="accent6">
                  <a:lumMod val="50000"/>
                </a:schemeClr>
              </a:solidFill>
              <a:latin typeface="+mj-lt"/>
              <a:cs typeface="Arial" pitchFamily="34" charset="0"/>
            </a:endParaRPr>
          </a:p>
          <a:p>
            <a:r>
              <a:rPr lang="de-CH" sz="2000" dirty="0">
                <a:solidFill>
                  <a:schemeClr val="accent6">
                    <a:lumMod val="50000"/>
                  </a:schemeClr>
                </a:solidFill>
                <a:latin typeface="+mj-lt"/>
                <a:cs typeface="Arial" pitchFamily="34" charset="0"/>
              </a:rPr>
              <a:t>Wer mit dem Verkaufen früh anfängt, lernt, welche Produktprobleme aus Kundensicht tatsächlich relevant sind und daher behoben werden müssen.</a:t>
            </a:r>
          </a:p>
          <a:p>
            <a:endParaRPr lang="de-CH" sz="2000" dirty="0">
              <a:latin typeface="+mj-lt"/>
              <a:cs typeface="Arial" pitchFamily="34" charset="0"/>
            </a:endParaRPr>
          </a:p>
        </p:txBody>
      </p:sp>
      <p:sp>
        <p:nvSpPr>
          <p:cNvPr id="9" name="Rechteck 8">
            <a:extLst>
              <a:ext uri="{FF2B5EF4-FFF2-40B4-BE49-F238E27FC236}">
                <a16:creationId xmlns:a16="http://schemas.microsoft.com/office/drawing/2014/main" id="{7DCF6F36-5E8E-4B9B-ABF4-2284411CFEE1}"/>
              </a:ext>
            </a:extLst>
          </p:cNvPr>
          <p:cNvSpPr/>
          <p:nvPr/>
        </p:nvSpPr>
        <p:spPr>
          <a:xfrm>
            <a:off x="2578608" y="4423777"/>
            <a:ext cx="6895437" cy="707886"/>
          </a:xfrm>
          <a:prstGeom prst="rect">
            <a:avLst/>
          </a:prstGeom>
        </p:spPr>
        <p:txBody>
          <a:bodyPr wrap="square">
            <a:spAutoFit/>
          </a:bodyPr>
          <a:lstStyle/>
          <a:p>
            <a:r>
              <a:rPr lang="de-CH" sz="2000" b="1" dirty="0">
                <a:solidFill>
                  <a:srgbClr val="6C0A63"/>
                </a:solidFill>
                <a:latin typeface="+mj-lt"/>
                <a:cs typeface="Arial" pitchFamily="34" charset="0"/>
              </a:rPr>
              <a:t>Denken Sie an das Lean Startup-Prinzip und </a:t>
            </a:r>
            <a:br>
              <a:rPr lang="de-CH" sz="2000" b="1" dirty="0">
                <a:solidFill>
                  <a:srgbClr val="6C0A63"/>
                </a:solidFill>
                <a:latin typeface="+mj-lt"/>
                <a:cs typeface="Arial" pitchFamily="34" charset="0"/>
              </a:rPr>
            </a:br>
            <a:r>
              <a:rPr lang="de-CH" sz="2000" b="1" dirty="0">
                <a:solidFill>
                  <a:srgbClr val="6C0A63"/>
                </a:solidFill>
                <a:latin typeface="+mj-lt"/>
                <a:cs typeface="Arial" pitchFamily="34" charset="0"/>
              </a:rPr>
              <a:t>das Vorgehen des Zappos-Gründers Nick Swinmurn</a:t>
            </a:r>
            <a:endParaRPr lang="de-CH" sz="2000" dirty="0">
              <a:solidFill>
                <a:srgbClr val="6C0A63"/>
              </a:solidFill>
            </a:endParaRPr>
          </a:p>
        </p:txBody>
      </p:sp>
      <p:sp>
        <p:nvSpPr>
          <p:cNvPr id="10" name="Pfeil: nach rechts 9">
            <a:extLst>
              <a:ext uri="{FF2B5EF4-FFF2-40B4-BE49-F238E27FC236}">
                <a16:creationId xmlns:a16="http://schemas.microsoft.com/office/drawing/2014/main" id="{15FB482C-94A6-49F7-9616-C9C6D81FD6F5}"/>
              </a:ext>
            </a:extLst>
          </p:cNvPr>
          <p:cNvSpPr/>
          <p:nvPr/>
        </p:nvSpPr>
        <p:spPr>
          <a:xfrm>
            <a:off x="1768983" y="4456333"/>
            <a:ext cx="809625" cy="733425"/>
          </a:xfrm>
          <a:prstGeom prst="rightArrow">
            <a:avLst/>
          </a:prstGeom>
          <a:solidFill>
            <a:srgbClr val="6C0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Textfeld 5">
            <a:extLst>
              <a:ext uri="{FF2B5EF4-FFF2-40B4-BE49-F238E27FC236}">
                <a16:creationId xmlns:a16="http://schemas.microsoft.com/office/drawing/2014/main" id="{A0F41DAE-0A78-448F-BFB9-A15C39A1724C}"/>
              </a:ext>
            </a:extLst>
          </p:cNvPr>
          <p:cNvSpPr txBox="1">
            <a:spLocks noChangeArrowheads="1"/>
          </p:cNvSpPr>
          <p:nvPr/>
        </p:nvSpPr>
        <p:spPr bwMode="auto">
          <a:xfrm>
            <a:off x="1683258" y="6220772"/>
            <a:ext cx="7094982" cy="400110"/>
          </a:xfrm>
          <a:prstGeom prst="rect">
            <a:avLst/>
          </a:prstGeom>
          <a:noFill/>
          <a:ln w="9525">
            <a:noFill/>
            <a:miter lim="800000"/>
            <a:headEnd/>
            <a:tailEnd/>
          </a:ln>
        </p:spPr>
        <p:txBody>
          <a:bodyPr wrap="square">
            <a:spAutoFit/>
          </a:bodyPr>
          <a:lstStyle/>
          <a:p>
            <a:r>
              <a:rPr lang="de-DE" sz="1000" b="1" dirty="0">
                <a:solidFill>
                  <a:schemeClr val="accent6">
                    <a:lumMod val="50000"/>
                  </a:schemeClr>
                </a:solidFill>
                <a:cs typeface="Arial" pitchFamily="34" charset="0"/>
              </a:rPr>
              <a:t>Quelle: </a:t>
            </a:r>
            <a:r>
              <a:rPr lang="de-DE" sz="1000" dirty="0">
                <a:solidFill>
                  <a:schemeClr val="accent6">
                    <a:lumMod val="50000"/>
                  </a:schemeClr>
                </a:solidFill>
                <a:cs typeface="Arial" pitchFamily="34" charset="0"/>
              </a:rPr>
              <a:t>Kawasaki, G. (2009). 10 </a:t>
            </a:r>
            <a:r>
              <a:rPr lang="en-US" sz="1000" dirty="0">
                <a:solidFill>
                  <a:schemeClr val="accent6">
                    <a:lumMod val="50000"/>
                  </a:schemeClr>
                </a:solidFill>
                <a:cs typeface="Arial" pitchFamily="34" charset="0"/>
              </a:rPr>
              <a:t>Tips for Successful Bootstrapping</a:t>
            </a:r>
            <a:r>
              <a:rPr lang="de-DE" sz="1000" dirty="0">
                <a:solidFill>
                  <a:schemeClr val="accent6">
                    <a:lumMod val="50000"/>
                  </a:schemeClr>
                </a:solidFill>
                <a:cs typeface="Arial" pitchFamily="34" charset="0"/>
              </a:rPr>
              <a:t>. URL: entrepreneur.com/magazine/entrepreneur/2009/may/201102.html, abgerufen 11.01.2021.</a:t>
            </a:r>
          </a:p>
        </p:txBody>
      </p:sp>
      <p:sp>
        <p:nvSpPr>
          <p:cNvPr id="11" name="Foliennummernplatzhalter 1">
            <a:extLst>
              <a:ext uri="{FF2B5EF4-FFF2-40B4-BE49-F238E27FC236}">
                <a16:creationId xmlns:a16="http://schemas.microsoft.com/office/drawing/2014/main" id="{0D315D1D-010D-45B1-922F-936D0682B91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31</a:t>
            </a:fld>
            <a:endParaRPr lang="ru-RU" dirty="0"/>
          </a:p>
        </p:txBody>
      </p:sp>
    </p:spTree>
    <p:extLst>
      <p:ext uri="{BB962C8B-B14F-4D97-AF65-F5344CB8AC3E}">
        <p14:creationId xmlns:p14="http://schemas.microsoft.com/office/powerpoint/2010/main" val="2243247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2">
            <a:extLst>
              <a:ext uri="{FF2B5EF4-FFF2-40B4-BE49-F238E27FC236}">
                <a16:creationId xmlns:a16="http://schemas.microsoft.com/office/drawing/2014/main" id="{C1885581-101D-4B84-86D9-FF80E8416362}"/>
              </a:ext>
            </a:extLst>
          </p:cNvPr>
          <p:cNvSpPr txBox="1">
            <a:spLocks/>
          </p:cNvSpPr>
          <p:nvPr/>
        </p:nvSpPr>
        <p:spPr>
          <a:xfrm>
            <a:off x="4028248" y="3986077"/>
            <a:ext cx="4273374" cy="7448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lgn="ctr">
              <a:spcBef>
                <a:spcPts val="0"/>
              </a:spcBef>
              <a:buFont typeface="+mj-lt"/>
              <a:buNone/>
            </a:pPr>
            <a:r>
              <a:rPr lang="de-DE" altLang="fr-FR" sz="1700" dirty="0">
                <a:solidFill>
                  <a:schemeClr val="accent6">
                    <a:lumMod val="50000"/>
                  </a:schemeClr>
                </a:solidFill>
                <a:latin typeface="+mj-lt"/>
                <a:ea typeface="ＭＳ Ｐゴシック" charset="0"/>
                <a:cs typeface="+mj-cs"/>
              </a:rPr>
              <a:t>Understaff = Personelle Unterbesetzung</a:t>
            </a:r>
          </a:p>
          <a:p>
            <a:pPr marL="355600" indent="-355600" algn="ctr">
              <a:spcBef>
                <a:spcPts val="0"/>
              </a:spcBef>
              <a:buFont typeface="+mj-lt"/>
              <a:buNone/>
            </a:pPr>
            <a:r>
              <a:rPr lang="de-DE" altLang="fr-FR" sz="1700" dirty="0">
                <a:solidFill>
                  <a:schemeClr val="accent6">
                    <a:lumMod val="50000"/>
                  </a:schemeClr>
                </a:solidFill>
                <a:latin typeface="+mj-lt"/>
                <a:ea typeface="ＭＳ Ｐゴシック" charset="0"/>
                <a:cs typeface="+mj-cs"/>
              </a:rPr>
              <a:t>Overstaff = Personelle Überbesetzung</a:t>
            </a:r>
          </a:p>
          <a:p>
            <a:pPr marL="355600" indent="-355600">
              <a:buFont typeface="Gill Alt One MT" pitchFamily="50" charset="0"/>
              <a:buChar char="•"/>
            </a:pPr>
            <a:endParaRPr lang="de-DE" dirty="0"/>
          </a:p>
        </p:txBody>
      </p:sp>
      <p:sp>
        <p:nvSpPr>
          <p:cNvPr id="13" name="Titel 1">
            <a:extLst>
              <a:ext uri="{FF2B5EF4-FFF2-40B4-BE49-F238E27FC236}">
                <a16:creationId xmlns:a16="http://schemas.microsoft.com/office/drawing/2014/main" id="{3A3D4C94-AFD7-4C8F-8D42-644784D54578}"/>
              </a:ext>
            </a:extLst>
          </p:cNvPr>
          <p:cNvSpPr txBox="1">
            <a:spLocks/>
          </p:cNvSpPr>
          <p:nvPr/>
        </p:nvSpPr>
        <p:spPr>
          <a:xfrm>
            <a:off x="1758423" y="2800350"/>
            <a:ext cx="8675153" cy="11438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DE" altLang="fr-FR" sz="3600" dirty="0">
                <a:solidFill>
                  <a:srgbClr val="0B4874"/>
                </a:solidFill>
                <a:ea typeface="ＭＳ Ｐゴシック" charset="0"/>
              </a:rPr>
              <a:t>Tipp #3: </a:t>
            </a:r>
            <a:br>
              <a:rPr lang="de-DE" altLang="fr-FR" sz="3600" dirty="0">
                <a:solidFill>
                  <a:srgbClr val="0B4874"/>
                </a:solidFill>
                <a:ea typeface="ＭＳ Ｐゴシック" charset="0"/>
              </a:rPr>
            </a:br>
            <a:r>
              <a:rPr lang="de-CH" altLang="fr-FR" sz="3600" dirty="0" err="1">
                <a:solidFill>
                  <a:schemeClr val="accent6">
                    <a:lumMod val="50000"/>
                  </a:schemeClr>
                </a:solidFill>
                <a:ea typeface="ＭＳ Ｐゴシック" charset="0"/>
              </a:rPr>
              <a:t>Understaff</a:t>
            </a:r>
            <a:r>
              <a:rPr lang="de-CH" altLang="fr-FR" sz="3600" dirty="0">
                <a:solidFill>
                  <a:schemeClr val="accent6">
                    <a:lumMod val="50000"/>
                  </a:schemeClr>
                </a:solidFill>
                <a:ea typeface="ＭＳ Ｐゴシック" charset="0"/>
              </a:rPr>
              <a:t>, not Overstaff</a:t>
            </a:r>
            <a:endParaRPr lang="de-DE" altLang="fr-FR" sz="3600" dirty="0">
              <a:solidFill>
                <a:schemeClr val="accent6">
                  <a:lumMod val="50000"/>
                </a:schemeClr>
              </a:solidFill>
              <a:ea typeface="ＭＳ Ｐゴシック" charset="0"/>
            </a:endParaRPr>
          </a:p>
        </p:txBody>
      </p:sp>
      <p:sp>
        <p:nvSpPr>
          <p:cNvPr id="5" name="Foliennummernplatzhalter 1">
            <a:extLst>
              <a:ext uri="{FF2B5EF4-FFF2-40B4-BE49-F238E27FC236}">
                <a16:creationId xmlns:a16="http://schemas.microsoft.com/office/drawing/2014/main" id="{F50A2267-264C-47DB-BD7E-3596637D342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32</a:t>
            </a:fld>
            <a:endParaRPr lang="ru-RU" dirty="0"/>
          </a:p>
        </p:txBody>
      </p:sp>
    </p:spTree>
    <p:extLst>
      <p:ext uri="{BB962C8B-B14F-4D97-AF65-F5344CB8AC3E}">
        <p14:creationId xmlns:p14="http://schemas.microsoft.com/office/powerpoint/2010/main" val="4259432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C8D4DA6-8F75-4512-98B1-D6582F704241}"/>
              </a:ext>
            </a:extLst>
          </p:cNvPr>
          <p:cNvSpPr txBox="1">
            <a:spLocks/>
          </p:cNvSpPr>
          <p:nvPr/>
        </p:nvSpPr>
        <p:spPr>
          <a:xfrm>
            <a:off x="1683258" y="105280"/>
            <a:ext cx="6625028" cy="5614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de-CH" altLang="fr-FR" sz="2400" dirty="0">
                <a:solidFill>
                  <a:srgbClr val="0B4874"/>
                </a:solidFill>
                <a:latin typeface="Century Gothic" panose="020B0502020202020204" pitchFamily="34" charset="0"/>
                <a:ea typeface="ＭＳ Ｐゴシック" charset="0"/>
                <a:cs typeface="Arial"/>
              </a:rPr>
              <a:t>Tipp #3: Understaff, not Overstaff</a:t>
            </a:r>
            <a:endParaRPr lang="de-DE" altLang="fr-FR" sz="2400" dirty="0">
              <a:solidFill>
                <a:srgbClr val="0B4874"/>
              </a:solidFill>
              <a:latin typeface="Century Gothic" panose="020B0502020202020204" pitchFamily="34" charset="0"/>
              <a:ea typeface="ＭＳ Ｐゴシック" charset="0"/>
              <a:cs typeface="Arial"/>
            </a:endParaRPr>
          </a:p>
        </p:txBody>
      </p:sp>
      <p:sp>
        <p:nvSpPr>
          <p:cNvPr id="8" name="New shape">
            <a:extLst>
              <a:ext uri="{FF2B5EF4-FFF2-40B4-BE49-F238E27FC236}">
                <a16:creationId xmlns:a16="http://schemas.microsoft.com/office/drawing/2014/main" id="{F72161B7-AF30-4FB6-9C7C-8B26BC3025AD}"/>
              </a:ext>
            </a:extLst>
          </p:cNvPr>
          <p:cNvSpPr txBox="1">
            <a:spLocks/>
          </p:cNvSpPr>
          <p:nvPr/>
        </p:nvSpPr>
        <p:spPr bwMode="gray">
          <a:xfrm>
            <a:off x="1764425" y="1680381"/>
            <a:ext cx="8979775" cy="2218494"/>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Viele GründerInnen stellen Mitarbeitende für Arbeit ein, die im besten Falle auf das Unternehmen zukommen könnte (</a:t>
            </a:r>
            <a:r>
              <a:rPr lang="de-CH" dirty="0">
                <a:solidFill>
                  <a:schemeClr val="accent6">
                    <a:lumMod val="50000"/>
                  </a:schemeClr>
                </a:solidFill>
                <a:sym typeface="Wingdings" panose="05000000000000000000" pitchFamily="2" charset="2"/>
              </a:rPr>
              <a:t></a:t>
            </a:r>
            <a:r>
              <a:rPr lang="de-CH" dirty="0">
                <a:solidFill>
                  <a:schemeClr val="accent6">
                    <a:lumMod val="50000"/>
                  </a:schemeClr>
                </a:solidFill>
              </a:rPr>
              <a:t> </a:t>
            </a:r>
            <a:r>
              <a:rPr lang="en-US" dirty="0">
                <a:solidFill>
                  <a:schemeClr val="accent6">
                    <a:lumMod val="50000"/>
                  </a:schemeClr>
                </a:solidFill>
              </a:rPr>
              <a:t>Overstaffing</a:t>
            </a:r>
            <a:r>
              <a:rPr lang="de-CH" dirty="0">
                <a:solidFill>
                  <a:schemeClr val="accent6">
                    <a:lumMod val="50000"/>
                  </a:schemeClr>
                </a:solidFill>
              </a:rPr>
              <a:t>).</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«Bootstrapper» stellen lieber wenig Mitarbeitende im Vergleich zu der vorhandenen Arbeit ein (</a:t>
            </a:r>
            <a:r>
              <a:rPr lang="de-CH" dirty="0">
                <a:solidFill>
                  <a:schemeClr val="accent6">
                    <a:lumMod val="50000"/>
                  </a:schemeClr>
                </a:solidFill>
                <a:sym typeface="Wingdings" panose="05000000000000000000" pitchFamily="2" charset="2"/>
              </a:rPr>
              <a:t></a:t>
            </a:r>
            <a:r>
              <a:rPr lang="de-CH" dirty="0">
                <a:solidFill>
                  <a:schemeClr val="accent6">
                    <a:lumMod val="50000"/>
                  </a:schemeClr>
                </a:solidFill>
              </a:rPr>
              <a:t> </a:t>
            </a:r>
            <a:r>
              <a:rPr lang="en-US" dirty="0">
                <a:solidFill>
                  <a:schemeClr val="accent6">
                    <a:lumMod val="50000"/>
                  </a:schemeClr>
                </a:solidFill>
              </a:rPr>
              <a:t>Understaffing</a:t>
            </a:r>
            <a:r>
              <a:rPr lang="de-CH" dirty="0">
                <a:solidFill>
                  <a:schemeClr val="accent6">
                    <a:lumMod val="50000"/>
                  </a:schemeClr>
                </a:solidFill>
              </a:rPr>
              <a:t>).</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Eine Alternative sind Mitarbeitende, die zunächst als freie Mitarbeitende oder geringfügig beschäftigte Mitarbeitende angestellt werden.</a:t>
            </a:r>
          </a:p>
          <a:p>
            <a:pPr lvl="0">
              <a:lnSpc>
                <a:spcPct val="110000"/>
              </a:lnSpc>
              <a:spcAft>
                <a:spcPts val="1000"/>
              </a:spcAft>
              <a:buClr>
                <a:srgbClr val="0B4874"/>
              </a:buClr>
            </a:pPr>
            <a:endParaRPr lang="de-CH" dirty="0">
              <a:solidFill>
                <a:srgbClr val="7F7F7F"/>
              </a:solidFill>
            </a:endParaRPr>
          </a:p>
        </p:txBody>
      </p:sp>
      <p:sp>
        <p:nvSpPr>
          <p:cNvPr id="9" name="Rechteck 8">
            <a:extLst>
              <a:ext uri="{FF2B5EF4-FFF2-40B4-BE49-F238E27FC236}">
                <a16:creationId xmlns:a16="http://schemas.microsoft.com/office/drawing/2014/main" id="{7B5D351B-E3AF-43D1-A485-743AD131C2B9}"/>
              </a:ext>
            </a:extLst>
          </p:cNvPr>
          <p:cNvSpPr/>
          <p:nvPr/>
        </p:nvSpPr>
        <p:spPr>
          <a:xfrm>
            <a:off x="2578608" y="4423777"/>
            <a:ext cx="7575042" cy="1323439"/>
          </a:xfrm>
          <a:prstGeom prst="rect">
            <a:avLst/>
          </a:prstGeom>
        </p:spPr>
        <p:txBody>
          <a:bodyPr wrap="square">
            <a:spAutoFit/>
          </a:bodyPr>
          <a:lstStyle/>
          <a:p>
            <a:r>
              <a:rPr lang="de-CH" sz="2000" b="1" dirty="0">
                <a:solidFill>
                  <a:srgbClr val="6C0A63"/>
                </a:solidFill>
                <a:latin typeface="+mj-lt"/>
                <a:cs typeface="Arial" pitchFamily="34" charset="0"/>
              </a:rPr>
              <a:t>Beispiel: mymuesli arbeitete zunächst vor allem mit wenigen Angestellten, die die Müesli-Bestellungen individuell zusammenstellten.</a:t>
            </a:r>
          </a:p>
          <a:p>
            <a:endParaRPr lang="de-CH" sz="2000" dirty="0"/>
          </a:p>
        </p:txBody>
      </p:sp>
      <p:sp>
        <p:nvSpPr>
          <p:cNvPr id="10" name="Pfeil: nach rechts 9">
            <a:extLst>
              <a:ext uri="{FF2B5EF4-FFF2-40B4-BE49-F238E27FC236}">
                <a16:creationId xmlns:a16="http://schemas.microsoft.com/office/drawing/2014/main" id="{608196AF-C2FB-4137-8685-D95A881CCB9D}"/>
              </a:ext>
            </a:extLst>
          </p:cNvPr>
          <p:cNvSpPr/>
          <p:nvPr/>
        </p:nvSpPr>
        <p:spPr>
          <a:xfrm>
            <a:off x="1768983" y="4456333"/>
            <a:ext cx="809625" cy="733425"/>
          </a:xfrm>
          <a:prstGeom prst="rightArrow">
            <a:avLst/>
          </a:prstGeom>
          <a:solidFill>
            <a:srgbClr val="6C0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Textfeld 5">
            <a:extLst>
              <a:ext uri="{FF2B5EF4-FFF2-40B4-BE49-F238E27FC236}">
                <a16:creationId xmlns:a16="http://schemas.microsoft.com/office/drawing/2014/main" id="{E793EFF4-7C4B-4ECD-BD29-FEA4E98B8F0D}"/>
              </a:ext>
            </a:extLst>
          </p:cNvPr>
          <p:cNvSpPr txBox="1">
            <a:spLocks noChangeArrowheads="1"/>
          </p:cNvSpPr>
          <p:nvPr/>
        </p:nvSpPr>
        <p:spPr bwMode="auto">
          <a:xfrm>
            <a:off x="1683258" y="6220772"/>
            <a:ext cx="7094982" cy="400110"/>
          </a:xfrm>
          <a:prstGeom prst="rect">
            <a:avLst/>
          </a:prstGeom>
          <a:noFill/>
          <a:ln w="9525">
            <a:noFill/>
            <a:miter lim="800000"/>
            <a:headEnd/>
            <a:tailEnd/>
          </a:ln>
        </p:spPr>
        <p:txBody>
          <a:bodyPr wrap="square">
            <a:spAutoFit/>
          </a:bodyPr>
          <a:lstStyle/>
          <a:p>
            <a:r>
              <a:rPr lang="de-DE" sz="1000" b="1" dirty="0">
                <a:solidFill>
                  <a:schemeClr val="accent6">
                    <a:lumMod val="50000"/>
                  </a:schemeClr>
                </a:solidFill>
                <a:cs typeface="Arial" pitchFamily="34" charset="0"/>
              </a:rPr>
              <a:t>Quelle: </a:t>
            </a:r>
            <a:r>
              <a:rPr lang="de-DE" sz="1000" dirty="0">
                <a:solidFill>
                  <a:schemeClr val="accent6">
                    <a:lumMod val="50000"/>
                  </a:schemeClr>
                </a:solidFill>
                <a:cs typeface="Arial" pitchFamily="34" charset="0"/>
              </a:rPr>
              <a:t>Kawasaki, G. (2009). 10 </a:t>
            </a:r>
            <a:r>
              <a:rPr lang="en-US" sz="1000" dirty="0">
                <a:solidFill>
                  <a:schemeClr val="accent6">
                    <a:lumMod val="50000"/>
                  </a:schemeClr>
                </a:solidFill>
                <a:cs typeface="Arial" pitchFamily="34" charset="0"/>
              </a:rPr>
              <a:t>Tips for Successful Bootstrapping</a:t>
            </a:r>
            <a:r>
              <a:rPr lang="de-DE" sz="1000" dirty="0">
                <a:solidFill>
                  <a:schemeClr val="accent6">
                    <a:lumMod val="50000"/>
                  </a:schemeClr>
                </a:solidFill>
                <a:cs typeface="Arial" pitchFamily="34" charset="0"/>
              </a:rPr>
              <a:t>. URL: entrepreneur.com/magazine/entrepreneur/2009/may/201102.html, abgerufen 11.01.2021.</a:t>
            </a:r>
          </a:p>
        </p:txBody>
      </p:sp>
      <p:sp>
        <p:nvSpPr>
          <p:cNvPr id="11" name="Foliennummernplatzhalter 1">
            <a:extLst>
              <a:ext uri="{FF2B5EF4-FFF2-40B4-BE49-F238E27FC236}">
                <a16:creationId xmlns:a16="http://schemas.microsoft.com/office/drawing/2014/main" id="{63179103-54F5-47D7-98C3-12CEF34CE92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33</a:t>
            </a:fld>
            <a:endParaRPr lang="ru-RU" dirty="0"/>
          </a:p>
        </p:txBody>
      </p:sp>
    </p:spTree>
    <p:extLst>
      <p:ext uri="{BB962C8B-B14F-4D97-AF65-F5344CB8AC3E}">
        <p14:creationId xmlns:p14="http://schemas.microsoft.com/office/powerpoint/2010/main" val="1890849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3A3D4C94-AFD7-4C8F-8D42-644784D54578}"/>
              </a:ext>
            </a:extLst>
          </p:cNvPr>
          <p:cNvSpPr txBox="1">
            <a:spLocks/>
          </p:cNvSpPr>
          <p:nvPr/>
        </p:nvSpPr>
        <p:spPr>
          <a:xfrm>
            <a:off x="1562100" y="2276475"/>
            <a:ext cx="9071501" cy="1667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DE" altLang="fr-FR" sz="3600" dirty="0">
                <a:solidFill>
                  <a:srgbClr val="0B4874"/>
                </a:solidFill>
                <a:ea typeface="ＭＳ Ｐゴシック" charset="0"/>
              </a:rPr>
              <a:t>Tipp #4: </a:t>
            </a:r>
            <a:br>
              <a:rPr lang="de-DE" altLang="fr-FR" sz="3600" dirty="0">
                <a:solidFill>
                  <a:srgbClr val="0B4874"/>
                </a:solidFill>
                <a:ea typeface="ＭＳ Ｐゴシック" charset="0"/>
              </a:rPr>
            </a:br>
            <a:r>
              <a:rPr lang="de-CH" altLang="fr-FR" sz="3600" dirty="0">
                <a:solidFill>
                  <a:schemeClr val="accent6">
                    <a:lumMod val="50000"/>
                  </a:schemeClr>
                </a:solidFill>
                <a:ea typeface="ＭＳ Ｐゴシック" charset="0"/>
              </a:rPr>
              <a:t>Verkaufen Sie direkt!</a:t>
            </a:r>
            <a:endParaRPr lang="de-DE" altLang="fr-FR" sz="3600" dirty="0">
              <a:solidFill>
                <a:schemeClr val="accent6">
                  <a:lumMod val="50000"/>
                </a:schemeClr>
              </a:solidFill>
              <a:ea typeface="ＭＳ Ｐゴシック" charset="0"/>
            </a:endParaRPr>
          </a:p>
        </p:txBody>
      </p:sp>
      <p:sp>
        <p:nvSpPr>
          <p:cNvPr id="4" name="Foliennummernplatzhalter 1">
            <a:extLst>
              <a:ext uri="{FF2B5EF4-FFF2-40B4-BE49-F238E27FC236}">
                <a16:creationId xmlns:a16="http://schemas.microsoft.com/office/drawing/2014/main" id="{F5FDBF10-D1C3-42C1-B44C-BF4B708D88E5}"/>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34</a:t>
            </a:fld>
            <a:endParaRPr lang="ru-RU" dirty="0"/>
          </a:p>
        </p:txBody>
      </p:sp>
    </p:spTree>
    <p:extLst>
      <p:ext uri="{BB962C8B-B14F-4D97-AF65-F5344CB8AC3E}">
        <p14:creationId xmlns:p14="http://schemas.microsoft.com/office/powerpoint/2010/main" val="2789823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feil: nach rechts 7">
            <a:extLst>
              <a:ext uri="{FF2B5EF4-FFF2-40B4-BE49-F238E27FC236}">
                <a16:creationId xmlns:a16="http://schemas.microsoft.com/office/drawing/2014/main" id="{AB931219-617B-43EE-BA5D-3A8437F72A6C}"/>
              </a:ext>
            </a:extLst>
          </p:cNvPr>
          <p:cNvSpPr/>
          <p:nvPr/>
        </p:nvSpPr>
        <p:spPr>
          <a:xfrm>
            <a:off x="1804298" y="4133528"/>
            <a:ext cx="809625" cy="733425"/>
          </a:xfrm>
          <a:prstGeom prst="rightArrow">
            <a:avLst/>
          </a:prstGeom>
          <a:solidFill>
            <a:srgbClr val="6C0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extLst>
              <a:ext uri="{FF2B5EF4-FFF2-40B4-BE49-F238E27FC236}">
                <a16:creationId xmlns:a16="http://schemas.microsoft.com/office/drawing/2014/main" id="{8102A32A-350B-4BB3-972E-B1898ED6A836}"/>
              </a:ext>
            </a:extLst>
          </p:cNvPr>
          <p:cNvSpPr/>
          <p:nvPr/>
        </p:nvSpPr>
        <p:spPr>
          <a:xfrm>
            <a:off x="2680598" y="4151211"/>
            <a:ext cx="7575042" cy="1015663"/>
          </a:xfrm>
          <a:prstGeom prst="rect">
            <a:avLst/>
          </a:prstGeom>
        </p:spPr>
        <p:txBody>
          <a:bodyPr wrap="square">
            <a:spAutoFit/>
          </a:bodyPr>
          <a:lstStyle/>
          <a:p>
            <a:r>
              <a:rPr lang="de-CH" sz="2000" b="1" dirty="0">
                <a:solidFill>
                  <a:srgbClr val="6C0A63"/>
                </a:solidFill>
                <a:latin typeface="+mj-lt"/>
                <a:cs typeface="Arial" pitchFamily="34" charset="0"/>
              </a:rPr>
              <a:t>Beispiel: RatioDrink verkauft sein Produkt übers Internet</a:t>
            </a:r>
            <a:br>
              <a:rPr lang="de-CH" sz="2000" b="1" dirty="0">
                <a:solidFill>
                  <a:srgbClr val="6C0A63"/>
                </a:solidFill>
                <a:latin typeface="+mj-lt"/>
                <a:cs typeface="Arial" pitchFamily="34" charset="0"/>
              </a:rPr>
            </a:br>
            <a:r>
              <a:rPr lang="de-CH" sz="2000" b="1" dirty="0">
                <a:solidFill>
                  <a:srgbClr val="6C0A63"/>
                </a:solidFill>
                <a:latin typeface="+mj-lt"/>
                <a:cs typeface="Arial" pitchFamily="34" charset="0"/>
              </a:rPr>
              <a:t>direkt an seine Kunden.</a:t>
            </a:r>
          </a:p>
          <a:p>
            <a:endParaRPr lang="de-CH" sz="2000" dirty="0"/>
          </a:p>
        </p:txBody>
      </p:sp>
      <p:sp>
        <p:nvSpPr>
          <p:cNvPr id="11" name="New shape">
            <a:extLst>
              <a:ext uri="{FF2B5EF4-FFF2-40B4-BE49-F238E27FC236}">
                <a16:creationId xmlns:a16="http://schemas.microsoft.com/office/drawing/2014/main" id="{3081AA34-95CF-478A-8F76-A9CD71031134}"/>
              </a:ext>
            </a:extLst>
          </p:cNvPr>
          <p:cNvSpPr txBox="1">
            <a:spLocks/>
          </p:cNvSpPr>
          <p:nvPr/>
        </p:nvSpPr>
        <p:spPr bwMode="gray">
          <a:xfrm>
            <a:off x="1759458" y="2072234"/>
            <a:ext cx="9150623" cy="1750149"/>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Die optimale Anzahl an Handelsstufen zwischen dem Bootstrapper und dem Kunden sind: NULL. </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Natürlich erreichen Ladengeschäfte viele Kunden und Grosshändler garantieren die Distribution, aber oftmals gibt es auch die Möglichkeit, direkt an den KundInnen zu verkaufen und höhere Margen zu erzielen.</a:t>
            </a:r>
          </a:p>
          <a:p>
            <a:pPr marL="357188" lvl="0" indent="-357188">
              <a:lnSpc>
                <a:spcPct val="110000"/>
              </a:lnSpc>
              <a:spcAft>
                <a:spcPts val="1000"/>
              </a:spcAft>
              <a:buClr>
                <a:srgbClr val="0B4874"/>
              </a:buClr>
              <a:buFont typeface="Century Gothic" panose="020B0502020202020204" pitchFamily="34" charset="0"/>
              <a:buChar char="●"/>
            </a:pPr>
            <a:endParaRPr lang="de-CH" dirty="0">
              <a:solidFill>
                <a:srgbClr val="7F7F7F"/>
              </a:solidFill>
            </a:endParaRPr>
          </a:p>
        </p:txBody>
      </p:sp>
      <p:sp>
        <p:nvSpPr>
          <p:cNvPr id="12" name="Titel 1">
            <a:extLst>
              <a:ext uri="{FF2B5EF4-FFF2-40B4-BE49-F238E27FC236}">
                <a16:creationId xmlns:a16="http://schemas.microsoft.com/office/drawing/2014/main" id="{4EED23E0-34A8-495A-ABAB-30C401E51072}"/>
              </a:ext>
            </a:extLst>
          </p:cNvPr>
          <p:cNvSpPr txBox="1">
            <a:spLocks/>
          </p:cNvSpPr>
          <p:nvPr/>
        </p:nvSpPr>
        <p:spPr>
          <a:xfrm>
            <a:off x="1683258" y="105280"/>
            <a:ext cx="6625028" cy="5614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de-CH" altLang="fr-FR" sz="2400" dirty="0">
                <a:solidFill>
                  <a:srgbClr val="0B4874"/>
                </a:solidFill>
                <a:latin typeface="Century Gothic" panose="020B0502020202020204" pitchFamily="34" charset="0"/>
                <a:ea typeface="ＭＳ Ｐゴシック" charset="0"/>
                <a:cs typeface="Arial"/>
              </a:rPr>
              <a:t>Tipp #4: Verkaufen Sie direkt!</a:t>
            </a:r>
            <a:endParaRPr lang="de-DE" altLang="fr-FR" sz="2400" dirty="0">
              <a:solidFill>
                <a:srgbClr val="0B4874"/>
              </a:solidFill>
              <a:latin typeface="Century Gothic" panose="020B0502020202020204" pitchFamily="34" charset="0"/>
              <a:ea typeface="ＭＳ Ｐゴシック" charset="0"/>
              <a:cs typeface="Arial"/>
            </a:endParaRPr>
          </a:p>
        </p:txBody>
      </p:sp>
      <p:sp>
        <p:nvSpPr>
          <p:cNvPr id="10" name="Textfeld 5">
            <a:extLst>
              <a:ext uri="{FF2B5EF4-FFF2-40B4-BE49-F238E27FC236}">
                <a16:creationId xmlns:a16="http://schemas.microsoft.com/office/drawing/2014/main" id="{F8BD6195-DB0A-4815-899C-C44202F453BD}"/>
              </a:ext>
            </a:extLst>
          </p:cNvPr>
          <p:cNvSpPr txBox="1">
            <a:spLocks noChangeArrowheads="1"/>
          </p:cNvSpPr>
          <p:nvPr/>
        </p:nvSpPr>
        <p:spPr bwMode="auto">
          <a:xfrm>
            <a:off x="1683258" y="6220772"/>
            <a:ext cx="7094982" cy="400110"/>
          </a:xfrm>
          <a:prstGeom prst="rect">
            <a:avLst/>
          </a:prstGeom>
          <a:noFill/>
          <a:ln w="9525">
            <a:noFill/>
            <a:miter lim="800000"/>
            <a:headEnd/>
            <a:tailEnd/>
          </a:ln>
        </p:spPr>
        <p:txBody>
          <a:bodyPr wrap="square">
            <a:spAutoFit/>
          </a:bodyPr>
          <a:lstStyle/>
          <a:p>
            <a:r>
              <a:rPr lang="de-DE" sz="1000" b="1" dirty="0">
                <a:solidFill>
                  <a:schemeClr val="accent6">
                    <a:lumMod val="50000"/>
                  </a:schemeClr>
                </a:solidFill>
                <a:cs typeface="Arial" pitchFamily="34" charset="0"/>
              </a:rPr>
              <a:t>Quelle: </a:t>
            </a:r>
            <a:r>
              <a:rPr lang="de-DE" sz="1000" dirty="0">
                <a:solidFill>
                  <a:schemeClr val="accent6">
                    <a:lumMod val="50000"/>
                  </a:schemeClr>
                </a:solidFill>
                <a:cs typeface="Arial" pitchFamily="34" charset="0"/>
              </a:rPr>
              <a:t>Kawasaki, G. (2009). 10 </a:t>
            </a:r>
            <a:r>
              <a:rPr lang="en-US" sz="1000" dirty="0">
                <a:solidFill>
                  <a:schemeClr val="accent6">
                    <a:lumMod val="50000"/>
                  </a:schemeClr>
                </a:solidFill>
                <a:cs typeface="Arial" pitchFamily="34" charset="0"/>
              </a:rPr>
              <a:t>Tips for Successful Bootstrapping</a:t>
            </a:r>
            <a:r>
              <a:rPr lang="de-DE" sz="1000" dirty="0">
                <a:solidFill>
                  <a:schemeClr val="accent6">
                    <a:lumMod val="50000"/>
                  </a:schemeClr>
                </a:solidFill>
                <a:cs typeface="Arial" pitchFamily="34" charset="0"/>
              </a:rPr>
              <a:t>. URL: entrepreneur.com/magazine/entrepreneur/2009/may/201102.html, abgerufen 11.01.2021.</a:t>
            </a:r>
          </a:p>
        </p:txBody>
      </p:sp>
      <p:sp>
        <p:nvSpPr>
          <p:cNvPr id="13" name="Foliennummernplatzhalter 1">
            <a:extLst>
              <a:ext uri="{FF2B5EF4-FFF2-40B4-BE49-F238E27FC236}">
                <a16:creationId xmlns:a16="http://schemas.microsoft.com/office/drawing/2014/main" id="{CFB519CE-CBE7-4D6A-A372-AD66F8F777C2}"/>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35</a:t>
            </a:fld>
            <a:endParaRPr lang="ru-RU" dirty="0"/>
          </a:p>
        </p:txBody>
      </p:sp>
    </p:spTree>
    <p:extLst>
      <p:ext uri="{BB962C8B-B14F-4D97-AF65-F5344CB8AC3E}">
        <p14:creationId xmlns:p14="http://schemas.microsoft.com/office/powerpoint/2010/main" val="2801753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94D299B-FDB9-4E96-A2A9-01CC71280AE0}"/>
              </a:ext>
            </a:extLst>
          </p:cNvPr>
          <p:cNvSpPr txBox="1">
            <a:spLocks/>
          </p:cNvSpPr>
          <p:nvPr/>
        </p:nvSpPr>
        <p:spPr>
          <a:xfrm>
            <a:off x="5124626" y="1838325"/>
            <a:ext cx="6921464" cy="18573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5.3</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Wissen und Handwerkszeug</a:t>
            </a:r>
            <a:br>
              <a:rPr lang="de-DE" altLang="fr-FR" sz="3200" dirty="0">
                <a:solidFill>
                  <a:srgbClr val="0B4874"/>
                </a:solidFill>
                <a:cs typeface="Arial" pitchFamily="34" charset="0"/>
              </a:rPr>
            </a:br>
            <a:r>
              <a:rPr lang="de-DE" altLang="fr-FR" sz="3200" dirty="0">
                <a:solidFill>
                  <a:srgbClr val="0B4874"/>
                </a:solidFill>
                <a:cs typeface="Arial" pitchFamily="34" charset="0"/>
              </a:rPr>
              <a:t>Gründen mit Komponenten</a:t>
            </a:r>
            <a:endParaRPr lang="de-CH" sz="3200" dirty="0">
              <a:solidFill>
                <a:srgbClr val="0B4874"/>
              </a:solidFill>
            </a:endParaRPr>
          </a:p>
        </p:txBody>
      </p:sp>
      <p:sp>
        <p:nvSpPr>
          <p:cNvPr id="5" name="Foliennummernplatzhalter 1">
            <a:extLst>
              <a:ext uri="{FF2B5EF4-FFF2-40B4-BE49-F238E27FC236}">
                <a16:creationId xmlns:a16="http://schemas.microsoft.com/office/drawing/2014/main" id="{D1F09B79-8B38-4218-B6CC-19C2E30124D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36</a:t>
            </a:fld>
            <a:endParaRPr lang="ru-RU" dirty="0"/>
          </a:p>
        </p:txBody>
      </p:sp>
    </p:spTree>
    <p:extLst>
      <p:ext uri="{BB962C8B-B14F-4D97-AF65-F5344CB8AC3E}">
        <p14:creationId xmlns:p14="http://schemas.microsoft.com/office/powerpoint/2010/main" val="3236720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472F7B0-E01C-47EB-8B3C-1A46B386A266}"/>
              </a:ext>
            </a:extLst>
          </p:cNvPr>
          <p:cNvSpPr txBox="1">
            <a:spLocks/>
          </p:cNvSpPr>
          <p:nvPr/>
        </p:nvSpPr>
        <p:spPr>
          <a:xfrm>
            <a:off x="946833" y="220485"/>
            <a:ext cx="6921464" cy="11231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2400" dirty="0">
                <a:solidFill>
                  <a:srgbClr val="0B4874"/>
                </a:solidFill>
                <a:cs typeface="Arial" pitchFamily="34" charset="0"/>
              </a:rPr>
              <a:t>Im Modul </a:t>
            </a:r>
            <a:r>
              <a:rPr lang="de-CH" sz="2400" dirty="0">
                <a:solidFill>
                  <a:srgbClr val="0B4874"/>
                </a:solidFill>
                <a:cs typeface="Arial" pitchFamily="34" charset="0"/>
              </a:rPr>
              <a:t>«Finanzen für GründerInnen» werden vor allem drei Fragen beantwortet: </a:t>
            </a:r>
          </a:p>
          <a:p>
            <a:pPr algn="ctr">
              <a:lnSpc>
                <a:spcPct val="100000"/>
              </a:lnSpc>
              <a:spcBef>
                <a:spcPts val="600"/>
              </a:spcBef>
              <a:spcAft>
                <a:spcPts val="1200"/>
              </a:spcAft>
            </a:pPr>
            <a:endParaRPr lang="de-DE" altLang="fr-FR" sz="2400" dirty="0">
              <a:solidFill>
                <a:srgbClr val="0B4874"/>
              </a:solidFill>
              <a:cs typeface="Arial" pitchFamily="34" charset="0"/>
            </a:endParaRPr>
          </a:p>
          <a:p>
            <a:pPr algn="ctr">
              <a:lnSpc>
                <a:spcPct val="100000"/>
              </a:lnSpc>
              <a:spcBef>
                <a:spcPts val="600"/>
              </a:spcBef>
              <a:spcAft>
                <a:spcPts val="1200"/>
              </a:spcAft>
            </a:pPr>
            <a:endParaRPr lang="de-CH" sz="2400" dirty="0">
              <a:solidFill>
                <a:srgbClr val="0B4874"/>
              </a:solidFill>
            </a:endParaRPr>
          </a:p>
        </p:txBody>
      </p:sp>
      <p:sp>
        <p:nvSpPr>
          <p:cNvPr id="4" name="Titel 1">
            <a:extLst>
              <a:ext uri="{FF2B5EF4-FFF2-40B4-BE49-F238E27FC236}">
                <a16:creationId xmlns:a16="http://schemas.microsoft.com/office/drawing/2014/main" id="{29A6F66F-9D46-4BDF-B982-537FFDA3786F}"/>
              </a:ext>
            </a:extLst>
          </p:cNvPr>
          <p:cNvSpPr txBox="1">
            <a:spLocks/>
          </p:cNvSpPr>
          <p:nvPr/>
        </p:nvSpPr>
        <p:spPr>
          <a:xfrm>
            <a:off x="3946730" y="1970768"/>
            <a:ext cx="4225516" cy="11231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1600" b="0" dirty="0">
                <a:solidFill>
                  <a:schemeClr val="accent6">
                    <a:lumMod val="50000"/>
                  </a:schemeClr>
                </a:solidFill>
                <a:cs typeface="Arial" pitchFamily="34" charset="0"/>
              </a:rPr>
              <a:t>Wie können Gründerinnen und Gründer die Anfangsphase Ihres Unternehmens finanzieren?</a:t>
            </a:r>
          </a:p>
          <a:p>
            <a:pPr>
              <a:lnSpc>
                <a:spcPct val="100000"/>
              </a:lnSpc>
              <a:spcBef>
                <a:spcPts val="600"/>
              </a:spcBef>
              <a:spcAft>
                <a:spcPts val="1200"/>
              </a:spcAft>
            </a:pPr>
            <a:endParaRPr lang="de-CH" sz="1600" dirty="0">
              <a:solidFill>
                <a:srgbClr val="0B4874"/>
              </a:solidFill>
            </a:endParaRPr>
          </a:p>
        </p:txBody>
      </p:sp>
      <p:sp>
        <p:nvSpPr>
          <p:cNvPr id="5" name="Titel 1">
            <a:extLst>
              <a:ext uri="{FF2B5EF4-FFF2-40B4-BE49-F238E27FC236}">
                <a16:creationId xmlns:a16="http://schemas.microsoft.com/office/drawing/2014/main" id="{C15DF22C-5026-4E7A-82F2-0B8BBEA888A8}"/>
              </a:ext>
            </a:extLst>
          </p:cNvPr>
          <p:cNvSpPr txBox="1">
            <a:spLocks/>
          </p:cNvSpPr>
          <p:nvPr/>
        </p:nvSpPr>
        <p:spPr>
          <a:xfrm>
            <a:off x="3956904" y="3192139"/>
            <a:ext cx="4382629" cy="100808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1600" dirty="0">
                <a:solidFill>
                  <a:srgbClr val="8EB403"/>
                </a:solidFill>
                <a:cs typeface="Arial" pitchFamily="34" charset="0"/>
              </a:rPr>
              <a:t>Wie können Gründerinnen und Gründer ihr Unternehmen mit möglichst wenig Ressourcen aufbauen?</a:t>
            </a:r>
          </a:p>
          <a:p>
            <a:pPr algn="ctr">
              <a:lnSpc>
                <a:spcPct val="100000"/>
              </a:lnSpc>
              <a:spcBef>
                <a:spcPts val="600"/>
              </a:spcBef>
              <a:spcAft>
                <a:spcPts val="1200"/>
              </a:spcAft>
            </a:pPr>
            <a:endParaRPr lang="de-CH" sz="3200" dirty="0">
              <a:solidFill>
                <a:srgbClr val="0B4874"/>
              </a:solidFill>
            </a:endParaRPr>
          </a:p>
        </p:txBody>
      </p:sp>
      <p:sp>
        <p:nvSpPr>
          <p:cNvPr id="14" name="Rechteck 13">
            <a:extLst>
              <a:ext uri="{FF2B5EF4-FFF2-40B4-BE49-F238E27FC236}">
                <a16:creationId xmlns:a16="http://schemas.microsoft.com/office/drawing/2014/main" id="{9E83512E-2BB1-438F-A932-237E0638A1E2}"/>
              </a:ext>
            </a:extLst>
          </p:cNvPr>
          <p:cNvSpPr/>
          <p:nvPr/>
        </p:nvSpPr>
        <p:spPr>
          <a:xfrm>
            <a:off x="3043861" y="1888539"/>
            <a:ext cx="923651" cy="892552"/>
          </a:xfrm>
          <a:prstGeom prst="rect">
            <a:avLst/>
          </a:prstGeom>
        </p:spPr>
        <p:txBody>
          <a:bodyPr wrap="none">
            <a:spAutoFit/>
          </a:bodyPr>
          <a:lstStyle/>
          <a:p>
            <a:pPr algn="just"/>
            <a:r>
              <a:rPr lang="de-DE" altLang="fr-FR" sz="5200" b="1" dirty="0">
                <a:solidFill>
                  <a:schemeClr val="accent6">
                    <a:lumMod val="50000"/>
                  </a:schemeClr>
                </a:solidFill>
                <a:cs typeface="Arial" pitchFamily="34" charset="0"/>
              </a:rPr>
              <a:t>1. </a:t>
            </a:r>
            <a:endParaRPr lang="de-CH" sz="5200" b="1" dirty="0">
              <a:solidFill>
                <a:schemeClr val="accent6">
                  <a:lumMod val="50000"/>
                </a:schemeClr>
              </a:solidFill>
            </a:endParaRPr>
          </a:p>
        </p:txBody>
      </p:sp>
      <p:sp>
        <p:nvSpPr>
          <p:cNvPr id="15" name="Rechteck 14">
            <a:extLst>
              <a:ext uri="{FF2B5EF4-FFF2-40B4-BE49-F238E27FC236}">
                <a16:creationId xmlns:a16="http://schemas.microsoft.com/office/drawing/2014/main" id="{9CDA8547-99A2-4BE9-8793-4622ED8FA3F7}"/>
              </a:ext>
            </a:extLst>
          </p:cNvPr>
          <p:cNvSpPr/>
          <p:nvPr/>
        </p:nvSpPr>
        <p:spPr>
          <a:xfrm>
            <a:off x="3096409" y="3155165"/>
            <a:ext cx="923651" cy="892552"/>
          </a:xfrm>
          <a:prstGeom prst="rect">
            <a:avLst/>
          </a:prstGeom>
        </p:spPr>
        <p:txBody>
          <a:bodyPr wrap="none">
            <a:spAutoFit/>
          </a:bodyPr>
          <a:lstStyle/>
          <a:p>
            <a:pPr algn="ctr"/>
            <a:r>
              <a:rPr lang="de-DE" altLang="fr-FR" sz="5200" b="1" dirty="0">
                <a:solidFill>
                  <a:srgbClr val="8EB403"/>
                </a:solidFill>
                <a:cs typeface="Arial" pitchFamily="34" charset="0"/>
              </a:rPr>
              <a:t>2. </a:t>
            </a:r>
            <a:endParaRPr lang="de-CH" sz="5200" b="1" dirty="0">
              <a:solidFill>
                <a:srgbClr val="8EB403"/>
              </a:solidFill>
            </a:endParaRPr>
          </a:p>
        </p:txBody>
      </p:sp>
      <p:sp>
        <p:nvSpPr>
          <p:cNvPr id="16" name="Titel 1">
            <a:extLst>
              <a:ext uri="{FF2B5EF4-FFF2-40B4-BE49-F238E27FC236}">
                <a16:creationId xmlns:a16="http://schemas.microsoft.com/office/drawing/2014/main" id="{51CD9380-81BC-4C74-8C6A-BABA50304477}"/>
              </a:ext>
            </a:extLst>
          </p:cNvPr>
          <p:cNvSpPr txBox="1">
            <a:spLocks/>
          </p:cNvSpPr>
          <p:nvPr/>
        </p:nvSpPr>
        <p:spPr>
          <a:xfrm>
            <a:off x="3926541" y="4547345"/>
            <a:ext cx="4225516" cy="112312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sz="1600" b="0" dirty="0">
                <a:solidFill>
                  <a:schemeClr val="accent6">
                    <a:lumMod val="50000"/>
                  </a:schemeClr>
                </a:solidFill>
                <a:cs typeface="Arial" pitchFamily="34" charset="0"/>
              </a:rPr>
              <a:t>Lässt sich aus der Geschäftsidee voraussichtlich ein profitables Unternehmen entwickeln?</a:t>
            </a:r>
            <a:endParaRPr lang="de-CH" sz="3200" b="0" dirty="0">
              <a:solidFill>
                <a:schemeClr val="accent6">
                  <a:lumMod val="50000"/>
                </a:schemeClr>
              </a:solidFill>
            </a:endParaRPr>
          </a:p>
        </p:txBody>
      </p:sp>
      <p:sp>
        <p:nvSpPr>
          <p:cNvPr id="17" name="Rechteck 16">
            <a:extLst>
              <a:ext uri="{FF2B5EF4-FFF2-40B4-BE49-F238E27FC236}">
                <a16:creationId xmlns:a16="http://schemas.microsoft.com/office/drawing/2014/main" id="{9D878045-637E-47FC-9DD6-443D1A862EC1}"/>
              </a:ext>
            </a:extLst>
          </p:cNvPr>
          <p:cNvSpPr/>
          <p:nvPr/>
        </p:nvSpPr>
        <p:spPr>
          <a:xfrm>
            <a:off x="3096408" y="4474608"/>
            <a:ext cx="923651" cy="892552"/>
          </a:xfrm>
          <a:prstGeom prst="rect">
            <a:avLst/>
          </a:prstGeom>
        </p:spPr>
        <p:txBody>
          <a:bodyPr wrap="none">
            <a:spAutoFit/>
          </a:bodyPr>
          <a:lstStyle/>
          <a:p>
            <a:pPr algn="ctr"/>
            <a:r>
              <a:rPr lang="de-DE" altLang="fr-FR" sz="5200" b="1" dirty="0">
                <a:solidFill>
                  <a:schemeClr val="accent6">
                    <a:lumMod val="50000"/>
                  </a:schemeClr>
                </a:solidFill>
                <a:cs typeface="Arial" pitchFamily="34" charset="0"/>
              </a:rPr>
              <a:t>3. </a:t>
            </a:r>
            <a:endParaRPr lang="de-CH" sz="5200" b="1" dirty="0">
              <a:solidFill>
                <a:schemeClr val="accent6">
                  <a:lumMod val="50000"/>
                </a:schemeClr>
              </a:solidFill>
            </a:endParaRPr>
          </a:p>
        </p:txBody>
      </p:sp>
      <p:sp>
        <p:nvSpPr>
          <p:cNvPr id="10" name="Foliennummernplatzhalter 1">
            <a:extLst>
              <a:ext uri="{FF2B5EF4-FFF2-40B4-BE49-F238E27FC236}">
                <a16:creationId xmlns:a16="http://schemas.microsoft.com/office/drawing/2014/main" id="{8FC6E308-2F6A-45B0-8D67-753316B30D2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37</a:t>
            </a:fld>
            <a:endParaRPr lang="ru-RU" dirty="0"/>
          </a:p>
        </p:txBody>
      </p:sp>
    </p:spTree>
    <p:extLst>
      <p:ext uri="{BB962C8B-B14F-4D97-AF65-F5344CB8AC3E}">
        <p14:creationId xmlns:p14="http://schemas.microsoft.com/office/powerpoint/2010/main" val="2571307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7134A49-5FF2-48B8-A9E2-146A29807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686" y="1200520"/>
            <a:ext cx="4826627" cy="4826627"/>
          </a:xfrm>
          <a:prstGeom prst="rect">
            <a:avLst/>
          </a:prstGeom>
        </p:spPr>
      </p:pic>
      <p:sp>
        <p:nvSpPr>
          <p:cNvPr id="7" name="Rechteck 6">
            <a:extLst>
              <a:ext uri="{FF2B5EF4-FFF2-40B4-BE49-F238E27FC236}">
                <a16:creationId xmlns:a16="http://schemas.microsoft.com/office/drawing/2014/main" id="{F5494FF1-5CE8-49D2-9637-50B78502524D}"/>
              </a:ext>
            </a:extLst>
          </p:cNvPr>
          <p:cNvSpPr/>
          <p:nvPr/>
        </p:nvSpPr>
        <p:spPr>
          <a:xfrm>
            <a:off x="6727468" y="6251201"/>
            <a:ext cx="4524853" cy="246221"/>
          </a:xfrm>
          <a:prstGeom prst="rect">
            <a:avLst/>
          </a:prstGeom>
        </p:spPr>
        <p:txBody>
          <a:bodyPr wrap="square">
            <a:spAutoFit/>
          </a:bodyPr>
          <a:lstStyle/>
          <a:p>
            <a:r>
              <a:rPr lang="de-DE" sz="1000" b="1" dirty="0">
                <a:solidFill>
                  <a:schemeClr val="accent6">
                    <a:lumMod val="50000"/>
                  </a:schemeClr>
                </a:solidFill>
              </a:rPr>
              <a:t>Bild: </a:t>
            </a:r>
            <a:r>
              <a:rPr lang="de-DE" sz="1000" dirty="0">
                <a:solidFill>
                  <a:schemeClr val="accent6">
                    <a:lumMod val="50000"/>
                  </a:schemeClr>
                </a:solidFill>
              </a:rPr>
              <a:t>ratiodrink.de/produkt/bio-</a:t>
            </a:r>
            <a:r>
              <a:rPr lang="de-DE" sz="1000" dirty="0" err="1">
                <a:solidFill>
                  <a:schemeClr val="accent6">
                    <a:lumMod val="50000"/>
                  </a:schemeClr>
                </a:solidFill>
              </a:rPr>
              <a:t>apfelsaftkonzentrat</a:t>
            </a:r>
            <a:r>
              <a:rPr lang="de-DE" sz="1000" dirty="0">
                <a:solidFill>
                  <a:schemeClr val="accent6">
                    <a:lumMod val="50000"/>
                  </a:schemeClr>
                </a:solidFill>
              </a:rPr>
              <a:t>-klar</a:t>
            </a:r>
          </a:p>
        </p:txBody>
      </p:sp>
      <p:sp>
        <p:nvSpPr>
          <p:cNvPr id="10" name="Titel 1">
            <a:extLst>
              <a:ext uri="{FF2B5EF4-FFF2-40B4-BE49-F238E27FC236}">
                <a16:creationId xmlns:a16="http://schemas.microsoft.com/office/drawing/2014/main" id="{96065672-70D5-4DC7-9914-CD86F065E2F2}"/>
              </a:ext>
            </a:extLst>
          </p:cNvPr>
          <p:cNvSpPr txBox="1">
            <a:spLocks/>
          </p:cNvSpPr>
          <p:nvPr/>
        </p:nvSpPr>
        <p:spPr>
          <a:xfrm>
            <a:off x="929587" y="260758"/>
            <a:ext cx="7770034" cy="71997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DE" altLang="fr-FR" sz="2400" dirty="0">
                <a:solidFill>
                  <a:srgbClr val="0B4874"/>
                </a:solidFill>
                <a:ea typeface="ＭＳ Ｐゴシック" charset="0"/>
                <a:cs typeface="Arial"/>
              </a:rPr>
              <a:t>Das Beispiel RatioDrink</a:t>
            </a:r>
          </a:p>
        </p:txBody>
      </p:sp>
      <p:sp>
        <p:nvSpPr>
          <p:cNvPr id="6" name="Foliennummernplatzhalter 1">
            <a:extLst>
              <a:ext uri="{FF2B5EF4-FFF2-40B4-BE49-F238E27FC236}">
                <a16:creationId xmlns:a16="http://schemas.microsoft.com/office/drawing/2014/main" id="{B10BEB1C-1ACF-4C46-B32D-58A531EFF74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38</a:t>
            </a:fld>
            <a:endParaRPr lang="ru-RU" dirty="0"/>
          </a:p>
        </p:txBody>
      </p:sp>
    </p:spTree>
    <p:extLst>
      <p:ext uri="{BB962C8B-B14F-4D97-AF65-F5344CB8AC3E}">
        <p14:creationId xmlns:p14="http://schemas.microsoft.com/office/powerpoint/2010/main" val="4292377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96065672-70D5-4DC7-9914-CD86F065E2F2}"/>
              </a:ext>
            </a:extLst>
          </p:cNvPr>
          <p:cNvSpPr txBox="1">
            <a:spLocks/>
          </p:cNvSpPr>
          <p:nvPr/>
        </p:nvSpPr>
        <p:spPr>
          <a:xfrm>
            <a:off x="929586" y="260758"/>
            <a:ext cx="9566963" cy="71997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DE" altLang="fr-FR" sz="2400" dirty="0">
                <a:solidFill>
                  <a:srgbClr val="0B4874"/>
                </a:solidFill>
                <a:ea typeface="ＭＳ Ｐゴシック" charset="0"/>
                <a:cs typeface="Arial"/>
              </a:rPr>
              <a:t>RatioDrink nutzt das Konzept </a:t>
            </a:r>
            <a:r>
              <a:rPr lang="de-CH" sz="2400" dirty="0">
                <a:solidFill>
                  <a:srgbClr val="0B4874"/>
                </a:solidFill>
                <a:ea typeface="ＭＳ Ｐゴシック" charset="0"/>
                <a:cs typeface="Arial"/>
              </a:rPr>
              <a:t>«</a:t>
            </a:r>
            <a:r>
              <a:rPr lang="de-DE" altLang="fr-FR" sz="2400" dirty="0">
                <a:solidFill>
                  <a:srgbClr val="0B4874"/>
                </a:solidFill>
                <a:ea typeface="ＭＳ Ｐゴシック" charset="0"/>
                <a:cs typeface="Arial"/>
              </a:rPr>
              <a:t>Gründen mit Komponenten</a:t>
            </a:r>
            <a:r>
              <a:rPr lang="de-CH" sz="2400" dirty="0">
                <a:solidFill>
                  <a:srgbClr val="0B4874"/>
                </a:solidFill>
                <a:ea typeface="ＭＳ Ｐゴシック" charset="0"/>
                <a:cs typeface="Arial"/>
              </a:rPr>
              <a:t>»</a:t>
            </a:r>
            <a:r>
              <a:rPr lang="de-DE" altLang="fr-FR" sz="2400" dirty="0">
                <a:solidFill>
                  <a:srgbClr val="0B4874"/>
                </a:solidFill>
                <a:ea typeface="ＭＳ Ｐゴシック" charset="0"/>
                <a:cs typeface="Arial"/>
              </a:rPr>
              <a:t>: </a:t>
            </a:r>
            <a:br>
              <a:rPr lang="de-DE" altLang="fr-FR" sz="2400" dirty="0">
                <a:solidFill>
                  <a:srgbClr val="0B4874"/>
                </a:solidFill>
                <a:ea typeface="ＭＳ Ｐゴシック" charset="0"/>
                <a:cs typeface="Arial"/>
              </a:rPr>
            </a:br>
            <a:r>
              <a:rPr lang="de-DE" altLang="fr-FR" sz="2400" dirty="0">
                <a:solidFill>
                  <a:srgbClr val="0B4874"/>
                </a:solidFill>
                <a:ea typeface="ＭＳ Ｐゴシック" charset="0"/>
                <a:cs typeface="Arial"/>
              </a:rPr>
              <a:t>Der Gründer hat das Ideenkonzept entwickelt und koordiniert sämtliche Dienstleister.</a:t>
            </a:r>
          </a:p>
        </p:txBody>
      </p:sp>
      <p:pic>
        <p:nvPicPr>
          <p:cNvPr id="6" name="Picture 2">
            <a:extLst>
              <a:ext uri="{FF2B5EF4-FFF2-40B4-BE49-F238E27FC236}">
                <a16:creationId xmlns:a16="http://schemas.microsoft.com/office/drawing/2014/main" id="{330101B1-5559-49EC-8A27-4E5DDE2B96F5}"/>
              </a:ext>
            </a:extLst>
          </p:cNvPr>
          <p:cNvPicPr>
            <a:picLocks noChangeAspect="1" noChangeArrowheads="1"/>
          </p:cNvPicPr>
          <p:nvPr/>
        </p:nvPicPr>
        <p:blipFill>
          <a:blip r:embed="rId3" cstate="print"/>
          <a:srcRect/>
          <a:stretch>
            <a:fillRect/>
          </a:stretch>
        </p:blipFill>
        <p:spPr bwMode="auto">
          <a:xfrm>
            <a:off x="5014515" y="5431169"/>
            <a:ext cx="2091415" cy="1068600"/>
          </a:xfrm>
          <a:prstGeom prst="rect">
            <a:avLst/>
          </a:prstGeom>
          <a:noFill/>
          <a:ln w="9525">
            <a:noFill/>
            <a:miter lim="800000"/>
            <a:headEnd/>
            <a:tailEnd/>
          </a:ln>
        </p:spPr>
      </p:pic>
      <p:grpSp>
        <p:nvGrpSpPr>
          <p:cNvPr id="8" name="Group 3">
            <a:extLst>
              <a:ext uri="{FF2B5EF4-FFF2-40B4-BE49-F238E27FC236}">
                <a16:creationId xmlns:a16="http://schemas.microsoft.com/office/drawing/2014/main" id="{AF3EA1C3-562E-4407-BB1F-2A0CF9C994FB}"/>
              </a:ext>
            </a:extLst>
          </p:cNvPr>
          <p:cNvGrpSpPr>
            <a:grpSpLocks/>
          </p:cNvGrpSpPr>
          <p:nvPr/>
        </p:nvGrpSpPr>
        <p:grpSpPr bwMode="auto">
          <a:xfrm>
            <a:off x="8332735" y="1319468"/>
            <a:ext cx="2880409" cy="1938337"/>
            <a:chOff x="4241" y="1480"/>
            <a:chExt cx="1361" cy="1221"/>
          </a:xfrm>
        </p:grpSpPr>
        <p:pic>
          <p:nvPicPr>
            <p:cNvPr id="9" name="Picture 4">
              <a:extLst>
                <a:ext uri="{FF2B5EF4-FFF2-40B4-BE49-F238E27FC236}">
                  <a16:creationId xmlns:a16="http://schemas.microsoft.com/office/drawing/2014/main" id="{9867182B-D0B5-481C-81CA-89AC46D5B194}"/>
                </a:ext>
              </a:extLst>
            </p:cNvPr>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241" y="1480"/>
              <a:ext cx="1361" cy="1221"/>
            </a:xfrm>
            <a:prstGeom prst="rect">
              <a:avLst/>
            </a:prstGeom>
            <a:noFill/>
            <a:ln w="9525">
              <a:noFill/>
              <a:miter lim="800000"/>
              <a:headEnd/>
              <a:tailEnd/>
            </a:ln>
          </p:spPr>
        </p:pic>
        <p:sp>
          <p:nvSpPr>
            <p:cNvPr id="11" name="Rectangle 5">
              <a:extLst>
                <a:ext uri="{FF2B5EF4-FFF2-40B4-BE49-F238E27FC236}">
                  <a16:creationId xmlns:a16="http://schemas.microsoft.com/office/drawing/2014/main" id="{9E68F0A4-E071-4B59-B043-889F15BA82E0}"/>
                </a:ext>
              </a:extLst>
            </p:cNvPr>
            <p:cNvSpPr>
              <a:spLocks noChangeArrowheads="1"/>
            </p:cNvSpPr>
            <p:nvPr/>
          </p:nvSpPr>
          <p:spPr bwMode="auto">
            <a:xfrm>
              <a:off x="4468" y="1616"/>
              <a:ext cx="907" cy="544"/>
            </a:xfrm>
            <a:prstGeom prst="rect">
              <a:avLst/>
            </a:prstGeom>
            <a:solidFill>
              <a:srgbClr val="009900"/>
            </a:solidFill>
            <a:ln w="9525">
              <a:noFill/>
              <a:miter lim="800000"/>
              <a:headEnd/>
              <a:tailEnd/>
            </a:ln>
          </p:spPr>
          <p:txBody>
            <a:bodyPr wrap="none" anchor="ctr"/>
            <a:lstStyle/>
            <a:p>
              <a:r>
                <a:rPr lang="de-DE" sz="1300" dirty="0">
                  <a:solidFill>
                    <a:schemeClr val="bg1"/>
                  </a:solidFill>
                  <a:latin typeface="Arial Unicode MS" pitchFamily="34" charset="-128"/>
                </a:rPr>
                <a:t>Business </a:t>
              </a:r>
            </a:p>
            <a:p>
              <a:r>
                <a:rPr lang="de-DE" sz="1300" dirty="0">
                  <a:solidFill>
                    <a:schemeClr val="bg1"/>
                  </a:solidFill>
                  <a:latin typeface="Arial Unicode MS" pitchFamily="34" charset="-128"/>
                </a:rPr>
                <a:t>Administration</a:t>
              </a:r>
            </a:p>
            <a:p>
              <a:endParaRPr lang="de-DE" sz="1400" dirty="0">
                <a:solidFill>
                  <a:schemeClr val="bg1"/>
                </a:solidFill>
                <a:latin typeface="Arial Unicode MS" pitchFamily="34" charset="-128"/>
              </a:endParaRPr>
            </a:p>
            <a:p>
              <a:r>
                <a:rPr lang="de-DE" sz="1000" dirty="0">
                  <a:solidFill>
                    <a:schemeClr val="bg1"/>
                  </a:solidFill>
                  <a:latin typeface="Arial Unicode MS" pitchFamily="34" charset="-128"/>
                </a:rPr>
                <a:t>Projektwerkstatt GmbH</a:t>
              </a:r>
            </a:p>
          </p:txBody>
        </p:sp>
      </p:grpSp>
      <p:pic>
        <p:nvPicPr>
          <p:cNvPr id="12" name="Picture 6">
            <a:extLst>
              <a:ext uri="{FF2B5EF4-FFF2-40B4-BE49-F238E27FC236}">
                <a16:creationId xmlns:a16="http://schemas.microsoft.com/office/drawing/2014/main" id="{1D636E9F-F571-4012-B761-7BE871E0BB9B}"/>
              </a:ext>
            </a:extLst>
          </p:cNvPr>
          <p:cNvPicPr>
            <a:picLocks noChangeAspect="1" noChangeArrowheads="1"/>
          </p:cNvPicPr>
          <p:nvPr/>
        </p:nvPicPr>
        <p:blipFill>
          <a:blip r:embed="rId5" cstate="print"/>
          <a:srcRect/>
          <a:stretch>
            <a:fillRect/>
          </a:stretch>
        </p:blipFill>
        <p:spPr bwMode="auto">
          <a:xfrm>
            <a:off x="1710249" y="5431169"/>
            <a:ext cx="2306634" cy="398744"/>
          </a:xfrm>
          <a:prstGeom prst="rect">
            <a:avLst/>
          </a:prstGeom>
          <a:noFill/>
          <a:ln w="9525">
            <a:noFill/>
            <a:miter lim="800000"/>
            <a:headEnd/>
            <a:tailEnd/>
          </a:ln>
        </p:spPr>
      </p:pic>
      <p:pic>
        <p:nvPicPr>
          <p:cNvPr id="13" name="Picture 8" descr="Apfelabfüllanlage">
            <a:extLst>
              <a:ext uri="{FF2B5EF4-FFF2-40B4-BE49-F238E27FC236}">
                <a16:creationId xmlns:a16="http://schemas.microsoft.com/office/drawing/2014/main" id="{448F52EA-575B-4004-B3F8-FF2A6E1BF1BE}"/>
              </a:ext>
            </a:extLst>
          </p:cNvPr>
          <p:cNvPicPr>
            <a:picLocks noChangeAspect="1" noChangeArrowheads="1"/>
          </p:cNvPicPr>
          <p:nvPr/>
        </p:nvPicPr>
        <p:blipFill>
          <a:blip r:embed="rId6" cstate="print"/>
          <a:srcRect/>
          <a:stretch>
            <a:fillRect/>
          </a:stretch>
        </p:blipFill>
        <p:spPr bwMode="auto">
          <a:xfrm>
            <a:off x="990807" y="2760918"/>
            <a:ext cx="2884640" cy="1619250"/>
          </a:xfrm>
          <a:prstGeom prst="rect">
            <a:avLst/>
          </a:prstGeom>
          <a:noFill/>
          <a:ln w="9525">
            <a:noFill/>
            <a:miter lim="800000"/>
            <a:headEnd/>
            <a:tailEnd/>
          </a:ln>
        </p:spPr>
      </p:pic>
      <p:pic>
        <p:nvPicPr>
          <p:cNvPr id="15" name="Picture 7" descr="Ratiodrink">
            <a:extLst>
              <a:ext uri="{FF2B5EF4-FFF2-40B4-BE49-F238E27FC236}">
                <a16:creationId xmlns:a16="http://schemas.microsoft.com/office/drawing/2014/main" id="{0C5F835D-B3C1-40EC-8743-75610EA75FD9}"/>
              </a:ext>
            </a:extLst>
          </p:cNvPr>
          <p:cNvPicPr>
            <a:picLocks noChangeAspect="1" noChangeArrowheads="1"/>
          </p:cNvPicPr>
          <p:nvPr/>
        </p:nvPicPr>
        <p:blipFill>
          <a:blip r:embed="rId7" cstate="print"/>
          <a:srcRect/>
          <a:stretch>
            <a:fillRect/>
          </a:stretch>
        </p:blipFill>
        <p:spPr bwMode="auto">
          <a:xfrm>
            <a:off x="5192810" y="1073486"/>
            <a:ext cx="1734829" cy="1706563"/>
          </a:xfrm>
          <a:prstGeom prst="rect">
            <a:avLst/>
          </a:prstGeom>
          <a:noFill/>
          <a:ln w="9525">
            <a:noFill/>
            <a:miter lim="800000"/>
            <a:headEnd/>
            <a:tailEnd/>
          </a:ln>
        </p:spPr>
      </p:pic>
      <p:sp>
        <p:nvSpPr>
          <p:cNvPr id="16" name="Rechteck 15">
            <a:extLst>
              <a:ext uri="{FF2B5EF4-FFF2-40B4-BE49-F238E27FC236}">
                <a16:creationId xmlns:a16="http://schemas.microsoft.com/office/drawing/2014/main" id="{2B2A7D19-2EA0-470D-B246-DE0C3C681FA3}"/>
              </a:ext>
            </a:extLst>
          </p:cNvPr>
          <p:cNvSpPr/>
          <p:nvPr/>
        </p:nvSpPr>
        <p:spPr>
          <a:xfrm>
            <a:off x="7550476" y="3724810"/>
            <a:ext cx="4108354" cy="2231380"/>
          </a:xfrm>
          <a:prstGeom prst="rect">
            <a:avLst/>
          </a:prstGeom>
          <a:noFill/>
          <a:ln w="19050">
            <a:solidFill>
              <a:srgbClr val="135B87"/>
            </a:solidFill>
          </a:ln>
        </p:spPr>
        <p:txBody>
          <a:bodyPr wrap="square">
            <a:spAutoFit/>
          </a:bodyPr>
          <a:lstStyle/>
          <a:p>
            <a:pPr marL="180975" indent="-180975">
              <a:spcBef>
                <a:spcPts val="600"/>
              </a:spcBef>
              <a:buClr>
                <a:srgbClr val="117613"/>
              </a:buClr>
              <a:buSzPct val="100000"/>
              <a:buFont typeface="Wingdings" pitchFamily="2" charset="2"/>
              <a:buChar char="§"/>
            </a:pPr>
            <a:endParaRPr lang="de-CH" altLang="de-DE" sz="600" dirty="0">
              <a:solidFill>
                <a:schemeClr val="bg1"/>
              </a:solidFill>
              <a:latin typeface="+mj-lt"/>
              <a:ea typeface="Lucida Sans Unicode" panose="020B0602030504020204" pitchFamily="34" charset="0"/>
              <a:cs typeface="Arial" pitchFamily="34" charset="0"/>
            </a:endParaRPr>
          </a:p>
          <a:p>
            <a:pPr marL="358775" indent="-358775">
              <a:spcBef>
                <a:spcPts val="600"/>
              </a:spcBef>
              <a:buSzPct val="100000"/>
              <a:buFont typeface="Century Gothic" panose="020B0502020202020204" pitchFamily="34" charset="0"/>
              <a:buChar char="●"/>
            </a:pPr>
            <a:r>
              <a:rPr lang="de-CH" altLang="de-DE" sz="1600" dirty="0">
                <a:solidFill>
                  <a:srgbClr val="135B87"/>
                </a:solidFill>
                <a:latin typeface="+mj-lt"/>
                <a:ea typeface="Lucida Sans Unicode" panose="020B0602030504020204" pitchFamily="34" charset="0"/>
                <a:cs typeface="Arial" pitchFamily="34" charset="0"/>
              </a:rPr>
              <a:t>Professionelle und spezialisierte Dienstleistende können mitunter grosse Teile der Leistungserbringung übernehmen.</a:t>
            </a:r>
          </a:p>
          <a:p>
            <a:pPr marL="358775" indent="-358775">
              <a:spcBef>
                <a:spcPts val="600"/>
              </a:spcBef>
              <a:buSzPct val="100000"/>
              <a:buFont typeface="Century Gothic" panose="020B0502020202020204" pitchFamily="34" charset="0"/>
              <a:buChar char="●"/>
            </a:pPr>
            <a:r>
              <a:rPr lang="de-CH" altLang="de-DE" sz="1600" dirty="0">
                <a:solidFill>
                  <a:srgbClr val="135B87"/>
                </a:solidFill>
                <a:latin typeface="+mj-lt"/>
                <a:ea typeface="Lucida Sans Unicode" panose="020B0602030504020204" pitchFamily="34" charset="0"/>
                <a:cs typeface="Arial" pitchFamily="34" charset="0"/>
              </a:rPr>
              <a:t>Auch Verwaltungsaufgaben können teilweise an professionelle Dienstleistende delegiert werden.</a:t>
            </a:r>
          </a:p>
          <a:p>
            <a:pPr marL="180975" indent="-180975">
              <a:spcBef>
                <a:spcPts val="600"/>
              </a:spcBef>
              <a:buClr>
                <a:srgbClr val="117613"/>
              </a:buClr>
              <a:buSzPct val="100000"/>
              <a:buFont typeface="Wingdings" pitchFamily="2" charset="2"/>
              <a:buChar char="§"/>
            </a:pPr>
            <a:endParaRPr lang="de-CH" altLang="de-DE" sz="600" dirty="0">
              <a:solidFill>
                <a:schemeClr val="bg1"/>
              </a:solidFill>
              <a:latin typeface="+mj-lt"/>
              <a:ea typeface="Lucida Sans Unicode" panose="020B0602030504020204" pitchFamily="34" charset="0"/>
              <a:cs typeface="Arial" pitchFamily="34" charset="0"/>
            </a:endParaRPr>
          </a:p>
        </p:txBody>
      </p:sp>
      <p:cxnSp>
        <p:nvCxnSpPr>
          <p:cNvPr id="17" name="Gerade Verbindung mit Pfeil 16">
            <a:extLst>
              <a:ext uri="{FF2B5EF4-FFF2-40B4-BE49-F238E27FC236}">
                <a16:creationId xmlns:a16="http://schemas.microsoft.com/office/drawing/2014/main" id="{4653B599-0337-47E9-8A63-12195523908E}"/>
              </a:ext>
            </a:extLst>
          </p:cNvPr>
          <p:cNvCxnSpPr/>
          <p:nvPr/>
        </p:nvCxnSpPr>
        <p:spPr>
          <a:xfrm flipV="1">
            <a:off x="3936887" y="3620266"/>
            <a:ext cx="749202" cy="1"/>
          </a:xfrm>
          <a:prstGeom prst="straightConnector1">
            <a:avLst/>
          </a:prstGeom>
          <a:ln w="28575">
            <a:solidFill>
              <a:srgbClr val="135B87"/>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8" name="Gerade Verbindung mit Pfeil 17">
            <a:extLst>
              <a:ext uri="{FF2B5EF4-FFF2-40B4-BE49-F238E27FC236}">
                <a16:creationId xmlns:a16="http://schemas.microsoft.com/office/drawing/2014/main" id="{60BDB21C-423D-40B6-8EC7-897777FF5111}"/>
              </a:ext>
            </a:extLst>
          </p:cNvPr>
          <p:cNvCxnSpPr>
            <a:cxnSpLocks/>
          </p:cNvCxnSpPr>
          <p:nvPr/>
        </p:nvCxnSpPr>
        <p:spPr>
          <a:xfrm flipV="1">
            <a:off x="4224210" y="4598939"/>
            <a:ext cx="660076" cy="512574"/>
          </a:xfrm>
          <a:prstGeom prst="straightConnector1">
            <a:avLst/>
          </a:prstGeom>
          <a:ln w="28575">
            <a:solidFill>
              <a:srgbClr val="135B87"/>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9" name="Gerade Verbindung mit Pfeil 18">
            <a:extLst>
              <a:ext uri="{FF2B5EF4-FFF2-40B4-BE49-F238E27FC236}">
                <a16:creationId xmlns:a16="http://schemas.microsoft.com/office/drawing/2014/main" id="{4321E7AC-DEAC-4507-9139-A14235F788F0}"/>
              </a:ext>
            </a:extLst>
          </p:cNvPr>
          <p:cNvCxnSpPr/>
          <p:nvPr/>
        </p:nvCxnSpPr>
        <p:spPr>
          <a:xfrm flipV="1">
            <a:off x="7200043" y="2919123"/>
            <a:ext cx="1041264" cy="304800"/>
          </a:xfrm>
          <a:prstGeom prst="straightConnector1">
            <a:avLst/>
          </a:prstGeom>
          <a:ln w="28575">
            <a:solidFill>
              <a:srgbClr val="135B87"/>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0" name="Gerade Verbindung mit Pfeil 19">
            <a:extLst>
              <a:ext uri="{FF2B5EF4-FFF2-40B4-BE49-F238E27FC236}">
                <a16:creationId xmlns:a16="http://schemas.microsoft.com/office/drawing/2014/main" id="{5D1090F0-E025-4485-A6B4-5DAC0D441D5F}"/>
              </a:ext>
            </a:extLst>
          </p:cNvPr>
          <p:cNvCxnSpPr>
            <a:cxnSpLocks/>
          </p:cNvCxnSpPr>
          <p:nvPr/>
        </p:nvCxnSpPr>
        <p:spPr>
          <a:xfrm flipH="1" flipV="1">
            <a:off x="6044501" y="4686583"/>
            <a:ext cx="15722" cy="609317"/>
          </a:xfrm>
          <a:prstGeom prst="straightConnector1">
            <a:avLst/>
          </a:prstGeom>
          <a:ln w="28575">
            <a:solidFill>
              <a:srgbClr val="135B87"/>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2" name="Gerade Verbindung mit Pfeil 21">
            <a:extLst>
              <a:ext uri="{FF2B5EF4-FFF2-40B4-BE49-F238E27FC236}">
                <a16:creationId xmlns:a16="http://schemas.microsoft.com/office/drawing/2014/main" id="{64BE16DD-C25C-4180-846F-9FE407D8BDF0}"/>
              </a:ext>
            </a:extLst>
          </p:cNvPr>
          <p:cNvCxnSpPr>
            <a:cxnSpLocks/>
          </p:cNvCxnSpPr>
          <p:nvPr/>
        </p:nvCxnSpPr>
        <p:spPr>
          <a:xfrm>
            <a:off x="6050699" y="2566355"/>
            <a:ext cx="0" cy="319720"/>
          </a:xfrm>
          <a:prstGeom prst="straightConnector1">
            <a:avLst/>
          </a:prstGeom>
          <a:ln w="28575">
            <a:solidFill>
              <a:srgbClr val="135B87"/>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26" name="Grafik 25">
            <a:extLst>
              <a:ext uri="{FF2B5EF4-FFF2-40B4-BE49-F238E27FC236}">
                <a16:creationId xmlns:a16="http://schemas.microsoft.com/office/drawing/2014/main" id="{4A57658A-B8E5-4167-AC8E-FFBE2B48128B}"/>
              </a:ext>
            </a:extLst>
          </p:cNvPr>
          <p:cNvPicPr>
            <a:picLocks noChangeAspect="1"/>
          </p:cNvPicPr>
          <p:nvPr/>
        </p:nvPicPr>
        <p:blipFill>
          <a:blip r:embed="rId8"/>
          <a:stretch>
            <a:fillRect/>
          </a:stretch>
        </p:blipFill>
        <p:spPr>
          <a:xfrm>
            <a:off x="5208728" y="2972582"/>
            <a:ext cx="1774544" cy="1578732"/>
          </a:xfrm>
          <a:prstGeom prst="rect">
            <a:avLst/>
          </a:prstGeom>
        </p:spPr>
      </p:pic>
      <p:sp>
        <p:nvSpPr>
          <p:cNvPr id="27" name="Rechteck 26">
            <a:extLst>
              <a:ext uri="{FF2B5EF4-FFF2-40B4-BE49-F238E27FC236}">
                <a16:creationId xmlns:a16="http://schemas.microsoft.com/office/drawing/2014/main" id="{BCF3FB17-789C-484F-9296-D1603F62E7D3}"/>
              </a:ext>
            </a:extLst>
          </p:cNvPr>
          <p:cNvSpPr/>
          <p:nvPr/>
        </p:nvSpPr>
        <p:spPr>
          <a:xfrm>
            <a:off x="7426651" y="6146196"/>
            <a:ext cx="3803324" cy="400110"/>
          </a:xfrm>
          <a:prstGeom prst="rect">
            <a:avLst/>
          </a:prstGeom>
        </p:spPr>
        <p:txBody>
          <a:bodyPr wrap="square">
            <a:spAutoFit/>
          </a:bodyPr>
          <a:lstStyle/>
          <a:p>
            <a:r>
              <a:rPr lang="de-CH" sz="1000" b="1" dirty="0">
                <a:solidFill>
                  <a:schemeClr val="accent6">
                    <a:lumMod val="50000"/>
                  </a:schemeClr>
                </a:solidFill>
              </a:rPr>
              <a:t>Bild: </a:t>
            </a:r>
            <a:r>
              <a:rPr lang="de-CH" sz="1000" dirty="0">
                <a:solidFill>
                  <a:schemeClr val="accent6">
                    <a:lumMod val="50000"/>
                  </a:schemeClr>
                </a:solidFill>
              </a:rPr>
              <a:t>rafaelkugel.de/blog/wp-content/uploads/RatioDrink-Kugel-Birnensaftkonzentrat.jpg</a:t>
            </a:r>
          </a:p>
        </p:txBody>
      </p:sp>
      <p:sp>
        <p:nvSpPr>
          <p:cNvPr id="21" name="Foliennummernplatzhalter 1">
            <a:extLst>
              <a:ext uri="{FF2B5EF4-FFF2-40B4-BE49-F238E27FC236}">
                <a16:creationId xmlns:a16="http://schemas.microsoft.com/office/drawing/2014/main" id="{F4B39FDD-8AAB-457E-8A88-2638AD2C401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39</a:t>
            </a:fld>
            <a:endParaRPr lang="ru-RU" dirty="0"/>
          </a:p>
        </p:txBody>
      </p:sp>
    </p:spTree>
    <p:extLst>
      <p:ext uri="{BB962C8B-B14F-4D97-AF65-F5344CB8AC3E}">
        <p14:creationId xmlns:p14="http://schemas.microsoft.com/office/powerpoint/2010/main" val="3943427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lstStyle/>
          <a:p>
            <a:r>
              <a:rPr lang="de-CH" dirty="0">
                <a:solidFill>
                  <a:schemeClr val="bg1"/>
                </a:solidFill>
              </a:rPr>
              <a:t>Modul 5</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5" y="4204009"/>
            <a:ext cx="3599300" cy="644216"/>
          </a:xfrm>
        </p:spPr>
        <p:txBody>
          <a:bodyPr>
            <a:normAutofit/>
          </a:bodyPr>
          <a:lstStyle/>
          <a:p>
            <a:pPr marL="0" indent="0">
              <a:buNone/>
            </a:pPr>
            <a:r>
              <a:rPr lang="de-CH" sz="2000" b="1" dirty="0">
                <a:solidFill>
                  <a:schemeClr val="bg1"/>
                </a:solidFill>
              </a:rPr>
              <a:t>Finanzen für GründerInnen</a:t>
            </a: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1602635" cy="1073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2000" dirty="0">
                <a:solidFill>
                  <a:schemeClr val="accent6">
                    <a:lumMod val="50000"/>
                  </a:schemeClr>
                </a:solidFill>
                <a:latin typeface="+mj-lt"/>
              </a:rPr>
              <a:t>Modul 1: Ideen entwickeln | Modul 2: Ideen testen und weiterentwickeln | </a:t>
            </a:r>
            <a:br>
              <a:rPr lang="de-CH" sz="2000" dirty="0">
                <a:solidFill>
                  <a:schemeClr val="accent6">
                    <a:lumMod val="50000"/>
                  </a:schemeClr>
                </a:solidFill>
                <a:latin typeface="+mj-lt"/>
              </a:rPr>
            </a:br>
            <a:r>
              <a:rPr lang="de-CH" sz="2000" dirty="0">
                <a:solidFill>
                  <a:schemeClr val="accent6">
                    <a:lumMod val="50000"/>
                  </a:schemeClr>
                </a:solidFill>
                <a:latin typeface="+mj-lt"/>
              </a:rPr>
              <a:t>Modul 3: </a:t>
            </a:r>
            <a:r>
              <a:rPr lang="de-DE" sz="2000" dirty="0">
                <a:solidFill>
                  <a:schemeClr val="accent6">
                    <a:lumMod val="50000"/>
                  </a:schemeClr>
                </a:solidFill>
                <a:latin typeface="+mj-lt"/>
              </a:rPr>
              <a:t>Geschäftsmodelle entwickeln </a:t>
            </a:r>
            <a:r>
              <a:rPr lang="de-CH" sz="2000" dirty="0">
                <a:solidFill>
                  <a:schemeClr val="accent6">
                    <a:lumMod val="50000"/>
                  </a:schemeClr>
                </a:solidFill>
                <a:latin typeface="+mj-lt"/>
              </a:rPr>
              <a:t>| Modul 4: </a:t>
            </a:r>
            <a:r>
              <a:rPr lang="de-DE" sz="2000" dirty="0">
                <a:solidFill>
                  <a:schemeClr val="accent6">
                    <a:lumMod val="50000"/>
                  </a:schemeClr>
                </a:solidFill>
                <a:latin typeface="+mj-lt"/>
              </a:rPr>
              <a:t>Marketing für GründerInnen </a:t>
            </a:r>
            <a:r>
              <a:rPr lang="de-CH" sz="2000" dirty="0">
                <a:solidFill>
                  <a:schemeClr val="accent6">
                    <a:lumMod val="50000"/>
                  </a:schemeClr>
                </a:solidFill>
                <a:latin typeface="+mj-lt"/>
              </a:rPr>
              <a:t>| </a:t>
            </a:r>
            <a:br>
              <a:rPr lang="de-CH" sz="2000" dirty="0">
                <a:solidFill>
                  <a:schemeClr val="bg1">
                    <a:lumMod val="50000"/>
                  </a:schemeClr>
                </a:solidFill>
                <a:latin typeface="+mj-lt"/>
              </a:rPr>
            </a:br>
            <a:r>
              <a:rPr lang="de-CH" sz="2000" b="1" dirty="0">
                <a:solidFill>
                  <a:srgbClr val="B11B96"/>
                </a:solidFill>
                <a:latin typeface="+mj-lt"/>
              </a:rPr>
              <a:t>Modul 5: </a:t>
            </a:r>
            <a:r>
              <a:rPr lang="de-DE" sz="2000" b="1" dirty="0">
                <a:solidFill>
                  <a:srgbClr val="B11B96"/>
                </a:solidFill>
                <a:latin typeface="+mj-lt"/>
              </a:rPr>
              <a:t>Finanzen für GründerInnen </a:t>
            </a:r>
            <a:r>
              <a:rPr lang="de-CH" sz="2000" dirty="0">
                <a:solidFill>
                  <a:schemeClr val="accent6">
                    <a:lumMod val="50000"/>
                  </a:schemeClr>
                </a:solidFill>
                <a:latin typeface="+mj-lt"/>
              </a:rPr>
              <a:t>| Modul 6: </a:t>
            </a:r>
            <a:r>
              <a:rPr lang="de-DE" sz="2000" dirty="0">
                <a:solidFill>
                  <a:schemeClr val="accent6">
                    <a:lumMod val="50000"/>
                  </a:schemeClr>
                </a:solidFill>
                <a:latin typeface="+mj-lt"/>
              </a:rPr>
              <a:t>Geschäftsideen präsentieren</a:t>
            </a:r>
            <a:endParaRPr lang="de-CH" sz="2000" dirty="0">
              <a:solidFill>
                <a:schemeClr val="accent6">
                  <a:lumMod val="50000"/>
                </a:schemeClr>
              </a:solidFill>
              <a:latin typeface="+mj-lt"/>
            </a:endParaRPr>
          </a:p>
        </p:txBody>
      </p:sp>
      <p:sp>
        <p:nvSpPr>
          <p:cNvPr id="5" name="Foliennummernplatzhalter 4">
            <a:extLst>
              <a:ext uri="{FF2B5EF4-FFF2-40B4-BE49-F238E27FC236}">
                <a16:creationId xmlns:a16="http://schemas.microsoft.com/office/drawing/2014/main" id="{A35F409C-0461-476A-AB3C-23423F631DC5}"/>
              </a:ext>
            </a:extLst>
          </p:cNvPr>
          <p:cNvSpPr>
            <a:spLocks noGrp="1"/>
          </p:cNvSpPr>
          <p:nvPr>
            <p:ph type="sldNum" sz="quarter" idx="12"/>
          </p:nvPr>
        </p:nvSpPr>
        <p:spPr/>
        <p:txBody>
          <a:bodyPr/>
          <a:lstStyle/>
          <a:p>
            <a:fld id="{B7E6CA31-DA56-47CF-9891-B6D0296B6AEC}" type="slidenum">
              <a:rPr lang="ru-RU" smtClean="0"/>
              <a:pPr/>
              <a:t>4</a:t>
            </a:fld>
            <a:endParaRPr lang="ru-RU" dirty="0"/>
          </a:p>
        </p:txBody>
      </p:sp>
    </p:spTree>
    <p:extLst>
      <p:ext uri="{BB962C8B-B14F-4D97-AF65-F5344CB8AC3E}">
        <p14:creationId xmlns:p14="http://schemas.microsoft.com/office/powerpoint/2010/main" val="3381815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C5BD5BF-E81E-4FA3-8D63-1A0DA07F3309}"/>
              </a:ext>
            </a:extLst>
          </p:cNvPr>
          <p:cNvSpPr txBox="1">
            <a:spLocks/>
          </p:cNvSpPr>
          <p:nvPr/>
        </p:nvSpPr>
        <p:spPr>
          <a:xfrm>
            <a:off x="1513299" y="2181225"/>
            <a:ext cx="9930107" cy="2575263"/>
          </a:xfrm>
          <a:prstGeom prst="rect">
            <a:avLst/>
          </a:prstGeom>
        </p:spPr>
        <p:txBody>
          <a:bodyPr vert="horz" lIns="91440" tIns="45720" rIns="91440" bIns="45720" rtlCol="0" anchor="t"/>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dirty="0">
                <a:solidFill>
                  <a:schemeClr val="accent6">
                    <a:lumMod val="50000"/>
                  </a:schemeClr>
                </a:solidFill>
                <a:latin typeface="+mj-lt"/>
                <a:cs typeface="Arial" pitchFamily="34" charset="0"/>
              </a:rPr>
              <a:t>Aufgaben</a:t>
            </a:r>
          </a:p>
          <a:p>
            <a:pPr marL="357188" indent="-357188" algn="l">
              <a:spcBef>
                <a:spcPts val="600"/>
              </a:spcBef>
              <a:buClr>
                <a:srgbClr val="D17930"/>
              </a:buClr>
              <a:buFont typeface="Century Gothic" panose="020B0502020202020204" pitchFamily="34" charset="0"/>
              <a:buChar char="●"/>
            </a:pPr>
            <a:r>
              <a:rPr lang="de-CH" sz="2000" b="0" dirty="0">
                <a:solidFill>
                  <a:schemeClr val="accent6">
                    <a:lumMod val="50000"/>
                  </a:schemeClr>
                </a:solidFill>
                <a:latin typeface="+mj-lt"/>
                <a:cs typeface="Arial" pitchFamily="34" charset="0"/>
              </a:rPr>
              <a:t>Wie könnten Sie das Konzept «Gründen mit Komponenten» nutzen? Überlegen Sie, welche Aufgaben </a:t>
            </a:r>
            <a:r>
              <a:rPr lang="de-CH" sz="2000" b="0" dirty="0" err="1">
                <a:solidFill>
                  <a:schemeClr val="accent6">
                    <a:lumMod val="50000"/>
                  </a:schemeClr>
                </a:solidFill>
                <a:latin typeface="+mj-lt"/>
                <a:cs typeface="Arial" pitchFamily="34" charset="0"/>
              </a:rPr>
              <a:t>DienstleisterInnen</a:t>
            </a:r>
            <a:r>
              <a:rPr lang="de-CH" sz="2000" b="0" dirty="0">
                <a:solidFill>
                  <a:schemeClr val="accent6">
                    <a:lumMod val="50000"/>
                  </a:schemeClr>
                </a:solidFill>
                <a:latin typeface="+mj-lt"/>
                <a:cs typeface="Arial" pitchFamily="34" charset="0"/>
              </a:rPr>
              <a:t> ohnehin besser und kostengünstiger erledigen könnten als Sie selbst.</a:t>
            </a:r>
          </a:p>
          <a:p>
            <a:pPr marL="357188" indent="-357188" algn="l">
              <a:spcBef>
                <a:spcPts val="600"/>
              </a:spcBef>
              <a:buClr>
                <a:srgbClr val="D17930"/>
              </a:buClr>
              <a:buFont typeface="Century Gothic" panose="020B0502020202020204" pitchFamily="34" charset="0"/>
              <a:buChar char="●"/>
            </a:pPr>
            <a:r>
              <a:rPr lang="de-CH" sz="2000" b="0" dirty="0">
                <a:solidFill>
                  <a:schemeClr val="accent6">
                    <a:lumMod val="50000"/>
                  </a:schemeClr>
                </a:solidFill>
                <a:latin typeface="+mj-lt"/>
                <a:cs typeface="Arial" pitchFamily="34" charset="0"/>
              </a:rPr>
              <a:t>Erarbeiten Sie zwei konkrete Vorschläge, welche Teile der Leistungserstellung von Dienstleistern übernommen werden könnten. </a:t>
            </a:r>
          </a:p>
          <a:p>
            <a:pPr marL="357188" indent="-357188" algn="l">
              <a:spcBef>
                <a:spcPts val="600"/>
              </a:spcBef>
              <a:buClr>
                <a:srgbClr val="D17930"/>
              </a:buClr>
              <a:buFont typeface="Century Gothic" panose="020B0502020202020204" pitchFamily="34" charset="0"/>
              <a:buChar char="●"/>
            </a:pPr>
            <a:r>
              <a:rPr lang="de-CH" sz="2000" b="0" dirty="0">
                <a:solidFill>
                  <a:schemeClr val="accent6">
                    <a:lumMod val="50000"/>
                  </a:schemeClr>
                </a:solidFill>
                <a:latin typeface="+mj-lt"/>
                <a:cs typeface="Arial" pitchFamily="34" charset="0"/>
              </a:rPr>
              <a:t>Nehmen Sie ggf. Änderungen an der Berechnung Ihrer variablen und fixen Kosten vor.</a:t>
            </a:r>
          </a:p>
          <a:p>
            <a:pPr marL="357188" indent="-357188" algn="l">
              <a:buClr>
                <a:srgbClr val="D17930"/>
              </a:buClr>
              <a:buFont typeface="Century Gothic" panose="020B0502020202020204" pitchFamily="34" charset="0"/>
              <a:buChar char="●"/>
            </a:pPr>
            <a:endParaRPr lang="de-CH" b="0" dirty="0">
              <a:solidFill>
                <a:srgbClr val="7F7F7F"/>
              </a:solidFill>
              <a:latin typeface="+mj-lt"/>
              <a:cs typeface="Arial" pitchFamily="34" charset="0"/>
            </a:endParaRPr>
          </a:p>
        </p:txBody>
      </p:sp>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238" y="915593"/>
            <a:ext cx="3073128" cy="1185920"/>
          </a:xfrm>
          <a:prstGeom prst="rect">
            <a:avLst/>
          </a:prstGeom>
        </p:spPr>
      </p:pic>
      <p:sp>
        <p:nvSpPr>
          <p:cNvPr id="6" name="Foliennummernplatzhalter 1">
            <a:extLst>
              <a:ext uri="{FF2B5EF4-FFF2-40B4-BE49-F238E27FC236}">
                <a16:creationId xmlns:a16="http://schemas.microsoft.com/office/drawing/2014/main" id="{E520CD87-6217-45C1-858E-1C3789CBA6B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40</a:t>
            </a:fld>
            <a:endParaRPr lang="ru-RU" dirty="0"/>
          </a:p>
        </p:txBody>
      </p:sp>
      <p:grpSp>
        <p:nvGrpSpPr>
          <p:cNvPr id="2" name="Gruppieren 1">
            <a:extLst>
              <a:ext uri="{FF2B5EF4-FFF2-40B4-BE49-F238E27FC236}">
                <a16:creationId xmlns:a16="http://schemas.microsoft.com/office/drawing/2014/main" id="{BA26EA94-A565-72DD-3BD8-7A688387DAD7}"/>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7EA23564-D3EC-A179-901D-493CC56693B4}"/>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4CE32B39-20A1-6FF4-A438-B8AC9B5ABEA8}"/>
                </a:ext>
              </a:extLst>
            </p:cNvPr>
            <p:cNvPicPr>
              <a:picLocks noChangeAspect="1"/>
            </p:cNvPicPr>
            <p:nvPr/>
          </p:nvPicPr>
          <p:blipFill>
            <a:blip r:embed="rId4"/>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4206314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DFF1DDD-363E-4C2F-8CEB-CE53982E831B}"/>
              </a:ext>
            </a:extLst>
          </p:cNvPr>
          <p:cNvSpPr/>
          <p:nvPr/>
        </p:nvSpPr>
        <p:spPr>
          <a:xfrm>
            <a:off x="5421569" y="2069187"/>
            <a:ext cx="5287615" cy="3416320"/>
          </a:xfrm>
          <a:prstGeom prst="rect">
            <a:avLst/>
          </a:prstGeom>
          <a:noFill/>
        </p:spPr>
        <p:txBody>
          <a:bodyPr wrap="square">
            <a:spAutoFit/>
          </a:bodyPr>
          <a:lstStyle/>
          <a:p>
            <a:pPr algn="ctr">
              <a:spcBef>
                <a:spcPts val="200"/>
              </a:spcBef>
              <a:spcAft>
                <a:spcPts val="600"/>
              </a:spcAft>
              <a:buClr>
                <a:srgbClr val="117613"/>
              </a:buClr>
            </a:pPr>
            <a:r>
              <a:rPr lang="de-DE" altLang="fr-FR" sz="2800" dirty="0">
                <a:solidFill>
                  <a:schemeClr val="accent6">
                    <a:lumMod val="50000"/>
                  </a:schemeClr>
                </a:solidFill>
                <a:cs typeface="Arial" pitchFamily="34" charset="0"/>
              </a:rPr>
              <a:t>Lerneinheit M 5.4</a:t>
            </a:r>
          </a:p>
          <a:p>
            <a:pPr algn="ctr">
              <a:spcBef>
                <a:spcPts val="200"/>
              </a:spcBef>
              <a:spcAft>
                <a:spcPts val="600"/>
              </a:spcAft>
              <a:buClr>
                <a:srgbClr val="117613"/>
              </a:buClr>
            </a:pPr>
            <a:r>
              <a:rPr lang="de-DE" altLang="fr-FR" sz="2800" dirty="0">
                <a:solidFill>
                  <a:schemeClr val="accent6">
                    <a:lumMod val="50000"/>
                  </a:schemeClr>
                </a:solidFill>
                <a:cs typeface="Arial" pitchFamily="34" charset="0"/>
              </a:rPr>
              <a:t>Fallstudien über UnternehmerInnen</a:t>
            </a:r>
            <a:br>
              <a:rPr lang="de-DE" altLang="fr-FR" sz="2800" dirty="0">
                <a:solidFill>
                  <a:srgbClr val="898F97"/>
                </a:solidFill>
                <a:cs typeface="Arial" pitchFamily="34" charset="0"/>
              </a:rPr>
            </a:br>
            <a:r>
              <a:rPr lang="de-CH" sz="2800" b="1" kern="0" dirty="0">
                <a:solidFill>
                  <a:srgbClr val="6C0A63"/>
                </a:solidFill>
              </a:rPr>
              <a:t>Fallstudie «</a:t>
            </a:r>
            <a:r>
              <a:rPr lang="en-US" sz="2800" b="1" kern="0" dirty="0" err="1">
                <a:solidFill>
                  <a:srgbClr val="6C0A63"/>
                </a:solidFill>
              </a:rPr>
              <a:t>RatioDrink</a:t>
            </a:r>
            <a:r>
              <a:rPr lang="de-CH" sz="2800" b="1" kern="0" dirty="0">
                <a:solidFill>
                  <a:srgbClr val="6C0A63"/>
                </a:solidFill>
              </a:rPr>
              <a:t>»</a:t>
            </a:r>
          </a:p>
          <a:p>
            <a:pPr algn="ctr">
              <a:spcBef>
                <a:spcPts val="200"/>
              </a:spcBef>
              <a:spcAft>
                <a:spcPts val="600"/>
              </a:spcAft>
              <a:buClr>
                <a:srgbClr val="117613"/>
              </a:buClr>
            </a:pPr>
            <a:r>
              <a:rPr lang="de-CH" sz="2800" b="1" kern="0" dirty="0">
                <a:solidFill>
                  <a:srgbClr val="6C0A63"/>
                </a:solidFill>
              </a:rPr>
              <a:t>Thema: Gründen mit Komponenten</a:t>
            </a:r>
          </a:p>
          <a:p>
            <a:pPr algn="ctr">
              <a:spcBef>
                <a:spcPts val="200"/>
              </a:spcBef>
              <a:spcAft>
                <a:spcPts val="600"/>
              </a:spcAft>
              <a:buClr>
                <a:srgbClr val="117613"/>
              </a:buClr>
            </a:pPr>
            <a:endParaRPr lang="de-DE" altLang="fr-FR" sz="2800" b="1" dirty="0">
              <a:solidFill>
                <a:srgbClr val="B11B96"/>
              </a:solidFill>
              <a:cs typeface="Arial" pitchFamily="34" charset="0"/>
            </a:endParaRPr>
          </a:p>
        </p:txBody>
      </p:sp>
      <p:sp>
        <p:nvSpPr>
          <p:cNvPr id="5" name="Foliennummernplatzhalter 1">
            <a:extLst>
              <a:ext uri="{FF2B5EF4-FFF2-40B4-BE49-F238E27FC236}">
                <a16:creationId xmlns:a16="http://schemas.microsoft.com/office/drawing/2014/main" id="{D9F8115C-BF14-4570-BEB6-09A5E2F00769}"/>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41</a:t>
            </a:fld>
            <a:endParaRPr lang="ru-RU" dirty="0"/>
          </a:p>
        </p:txBody>
      </p:sp>
      <p:grpSp>
        <p:nvGrpSpPr>
          <p:cNvPr id="2" name="Gruppieren 1">
            <a:extLst>
              <a:ext uri="{FF2B5EF4-FFF2-40B4-BE49-F238E27FC236}">
                <a16:creationId xmlns:a16="http://schemas.microsoft.com/office/drawing/2014/main" id="{20F3468A-9C9D-1000-60AE-EC60421A4DB3}"/>
              </a:ext>
            </a:extLst>
          </p:cNvPr>
          <p:cNvGrpSpPr/>
          <p:nvPr/>
        </p:nvGrpSpPr>
        <p:grpSpPr>
          <a:xfrm>
            <a:off x="9266050" y="689099"/>
            <a:ext cx="1454331" cy="1277285"/>
            <a:chOff x="10737669" y="0"/>
            <a:chExt cx="1454331" cy="1277285"/>
          </a:xfrm>
        </p:grpSpPr>
        <p:sp>
          <p:nvSpPr>
            <p:cNvPr id="3" name="Rechteck 2">
              <a:extLst>
                <a:ext uri="{FF2B5EF4-FFF2-40B4-BE49-F238E27FC236}">
                  <a16:creationId xmlns:a16="http://schemas.microsoft.com/office/drawing/2014/main" id="{59B03DD5-FBA7-1ABF-BA82-91E586503FD5}"/>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270DD7D6-43C8-CE57-611B-9EDD8EDB333A}"/>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884065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07DF22B-BC3F-4CA9-BD06-E33A79B33DAD}"/>
              </a:ext>
            </a:extLst>
          </p:cNvPr>
          <p:cNvSpPr>
            <a:spLocks noGrp="1"/>
          </p:cNvSpPr>
          <p:nvPr>
            <p:ph type="title"/>
          </p:nvPr>
        </p:nvSpPr>
        <p:spPr>
          <a:xfrm>
            <a:off x="3857260" y="1030967"/>
            <a:ext cx="5371097" cy="1478852"/>
          </a:xfrm>
        </p:spPr>
        <p:txBody>
          <a:bodyPr>
            <a:noAutofit/>
          </a:bodyPr>
          <a:lstStyle/>
          <a:p>
            <a:pPr>
              <a:lnSpc>
                <a:spcPct val="100000"/>
              </a:lnSpc>
              <a:spcBef>
                <a:spcPts val="600"/>
              </a:spcBef>
              <a:spcAft>
                <a:spcPts val="1200"/>
              </a:spcAft>
            </a:pPr>
            <a:r>
              <a:rPr lang="de-DE" altLang="fr-FR" sz="2400" dirty="0">
                <a:solidFill>
                  <a:schemeClr val="accent6">
                    <a:lumMod val="50000"/>
                  </a:schemeClr>
                </a:solidFill>
                <a:cs typeface="Arial" pitchFamily="34" charset="0"/>
              </a:rPr>
              <a:t>Lerneinheit M 5.5</a:t>
            </a:r>
            <a:br>
              <a:rPr lang="de-DE" altLang="fr-FR" sz="2400" b="0" dirty="0">
                <a:solidFill>
                  <a:srgbClr val="898F97"/>
                </a:solidFill>
                <a:cs typeface="Arial" pitchFamily="34" charset="0"/>
              </a:rPr>
            </a:br>
            <a:br>
              <a:rPr lang="de-DE" altLang="fr-FR" sz="2400" b="0" dirty="0">
                <a:solidFill>
                  <a:srgbClr val="898F97"/>
                </a:solidFill>
                <a:cs typeface="Arial" pitchFamily="34" charset="0"/>
              </a:rPr>
            </a:br>
            <a:r>
              <a:rPr lang="de-DE" altLang="fr-FR" sz="2400" b="0" dirty="0">
                <a:solidFill>
                  <a:schemeClr val="accent6">
                    <a:lumMod val="50000"/>
                  </a:schemeClr>
                </a:solidFill>
                <a:cs typeface="Arial" pitchFamily="34" charset="0"/>
              </a:rPr>
              <a:t>Wissen und Handwerkszeug </a:t>
            </a:r>
            <a:br>
              <a:rPr lang="de-DE" altLang="fr-FR" sz="2400" dirty="0">
                <a:solidFill>
                  <a:srgbClr val="0B4874"/>
                </a:solidFill>
                <a:cs typeface="Arial" pitchFamily="34" charset="0"/>
              </a:rPr>
            </a:br>
            <a:r>
              <a:rPr lang="de-DE" altLang="fr-FR" sz="2400" dirty="0">
                <a:solidFill>
                  <a:srgbClr val="0B4874"/>
                </a:solidFill>
                <a:cs typeface="Arial" pitchFamily="34" charset="0"/>
              </a:rPr>
              <a:t>Deckungsbeitrag und </a:t>
            </a:r>
            <a:br>
              <a:rPr lang="de-DE" altLang="fr-FR" sz="2400" dirty="0">
                <a:solidFill>
                  <a:srgbClr val="0B4874"/>
                </a:solidFill>
                <a:cs typeface="Arial" pitchFamily="34" charset="0"/>
              </a:rPr>
            </a:br>
            <a:r>
              <a:rPr lang="de-DE" altLang="fr-FR" sz="2400" dirty="0">
                <a:solidFill>
                  <a:srgbClr val="0B4874"/>
                </a:solidFill>
                <a:cs typeface="Arial" pitchFamily="34" charset="0"/>
              </a:rPr>
              <a:t>Break-Even-Point</a:t>
            </a:r>
            <a:endParaRPr lang="de-CH" sz="2400" dirty="0">
              <a:solidFill>
                <a:srgbClr val="0B4874"/>
              </a:solidFill>
            </a:endParaRPr>
          </a:p>
        </p:txBody>
      </p:sp>
      <p:sp>
        <p:nvSpPr>
          <p:cNvPr id="6" name="Rechteck 5">
            <a:extLst>
              <a:ext uri="{FF2B5EF4-FFF2-40B4-BE49-F238E27FC236}">
                <a16:creationId xmlns:a16="http://schemas.microsoft.com/office/drawing/2014/main" id="{A1CE5377-74F4-404F-8CE3-F7C254635EC0}"/>
              </a:ext>
            </a:extLst>
          </p:cNvPr>
          <p:cNvSpPr/>
          <p:nvPr/>
        </p:nvSpPr>
        <p:spPr>
          <a:xfrm>
            <a:off x="5769783" y="2731280"/>
            <a:ext cx="5371097" cy="1672253"/>
          </a:xfrm>
          <a:prstGeom prst="rect">
            <a:avLst/>
          </a:prstGeom>
          <a:noFill/>
        </p:spPr>
        <p:txBody>
          <a:bodyPr wrap="square">
            <a:spAutoFit/>
          </a:bodyPr>
          <a:lstStyle/>
          <a:p>
            <a:pPr algn="ctr">
              <a:spcBef>
                <a:spcPts val="200"/>
              </a:spcBef>
              <a:spcAft>
                <a:spcPts val="600"/>
              </a:spcAft>
              <a:buClr>
                <a:srgbClr val="117613"/>
              </a:buClr>
            </a:pPr>
            <a:r>
              <a:rPr lang="de-DE" altLang="fr-FR" sz="2400" dirty="0">
                <a:solidFill>
                  <a:schemeClr val="accent6">
                    <a:lumMod val="50000"/>
                  </a:schemeClr>
                </a:solidFill>
                <a:latin typeface="+mj-lt"/>
                <a:ea typeface="+mj-ea"/>
                <a:cs typeface="Arial" pitchFamily="34" charset="0"/>
              </a:rPr>
              <a:t>Beispiel </a:t>
            </a:r>
            <a:r>
              <a:rPr lang="de-DE" altLang="fr-FR" sz="2400" dirty="0" err="1">
                <a:solidFill>
                  <a:schemeClr val="accent6">
                    <a:lumMod val="50000"/>
                  </a:schemeClr>
                </a:solidFill>
                <a:latin typeface="+mj-lt"/>
                <a:ea typeface="+mj-ea"/>
                <a:cs typeface="Arial" pitchFamily="34" charset="0"/>
              </a:rPr>
              <a:t>MyBambooBike</a:t>
            </a:r>
            <a:endParaRPr lang="de-DE" altLang="fr-FR" sz="2400" dirty="0">
              <a:solidFill>
                <a:schemeClr val="accent6">
                  <a:lumMod val="50000"/>
                </a:schemeClr>
              </a:solidFill>
              <a:latin typeface="+mj-lt"/>
              <a:ea typeface="+mj-ea"/>
              <a:cs typeface="Arial" pitchFamily="34" charset="0"/>
            </a:endParaRPr>
          </a:p>
          <a:p>
            <a:pPr algn="ctr">
              <a:spcBef>
                <a:spcPts val="200"/>
              </a:spcBef>
              <a:spcAft>
                <a:spcPts val="600"/>
              </a:spcAft>
              <a:buClr>
                <a:srgbClr val="117613"/>
              </a:buClr>
            </a:pPr>
            <a:r>
              <a:rPr lang="de-DE" altLang="fr-FR" sz="2400" b="1" dirty="0">
                <a:solidFill>
                  <a:srgbClr val="B11B96"/>
                </a:solidFill>
                <a:cs typeface="Arial" pitchFamily="34" charset="0"/>
              </a:rPr>
              <a:t>Deckungsbeitrag- und </a:t>
            </a:r>
            <a:br>
              <a:rPr lang="de-DE" altLang="fr-FR" sz="2400" b="1" dirty="0">
                <a:solidFill>
                  <a:srgbClr val="B11B96"/>
                </a:solidFill>
                <a:cs typeface="Arial" pitchFamily="34" charset="0"/>
              </a:rPr>
            </a:br>
            <a:r>
              <a:rPr lang="de-DE" altLang="fr-FR" sz="2400" b="1" dirty="0">
                <a:solidFill>
                  <a:srgbClr val="B11B96"/>
                </a:solidFill>
                <a:cs typeface="Arial" pitchFamily="34" charset="0"/>
              </a:rPr>
              <a:t>Break-Even-Point-Berechnung für MyBambooBike</a:t>
            </a:r>
          </a:p>
        </p:txBody>
      </p:sp>
      <p:sp>
        <p:nvSpPr>
          <p:cNvPr id="7" name="Titel 1">
            <a:extLst>
              <a:ext uri="{FF2B5EF4-FFF2-40B4-BE49-F238E27FC236}">
                <a16:creationId xmlns:a16="http://schemas.microsoft.com/office/drawing/2014/main" id="{51CFC479-9B62-4B6C-9FB7-598C39451756}"/>
              </a:ext>
            </a:extLst>
          </p:cNvPr>
          <p:cNvSpPr txBox="1">
            <a:spLocks/>
          </p:cNvSpPr>
          <p:nvPr/>
        </p:nvSpPr>
        <p:spPr>
          <a:xfrm>
            <a:off x="6956750" y="4153070"/>
            <a:ext cx="5447901" cy="1819275"/>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br>
              <a:rPr lang="de-DE" altLang="fr-FR" sz="2400" b="0" dirty="0">
                <a:solidFill>
                  <a:srgbClr val="898F97"/>
                </a:solidFill>
                <a:cs typeface="Arial" pitchFamily="34" charset="0"/>
              </a:rPr>
            </a:br>
            <a:r>
              <a:rPr lang="de-DE" altLang="fr-FR" sz="2400" b="0" dirty="0">
                <a:solidFill>
                  <a:schemeClr val="accent6">
                    <a:lumMod val="50000"/>
                  </a:schemeClr>
                </a:solidFill>
                <a:cs typeface="Arial" pitchFamily="34" charset="0"/>
              </a:rPr>
              <a:t>Entwicklung Ihrer eigenen Geschäftsidee</a:t>
            </a:r>
            <a:br>
              <a:rPr lang="de-DE" altLang="fr-FR" sz="2400" b="0" dirty="0">
                <a:solidFill>
                  <a:schemeClr val="accent6">
                    <a:lumMod val="50000"/>
                  </a:schemeClr>
                </a:solidFill>
                <a:cs typeface="Arial" pitchFamily="34" charset="0"/>
              </a:rPr>
            </a:br>
            <a:r>
              <a:rPr lang="de-CH" sz="2400" dirty="0">
                <a:solidFill>
                  <a:srgbClr val="D17930"/>
                </a:solidFill>
                <a:cs typeface="Arial" pitchFamily="34" charset="0"/>
              </a:rPr>
              <a:t>Deckungsbeitrag und </a:t>
            </a:r>
            <a:br>
              <a:rPr lang="de-CH" sz="2400" dirty="0">
                <a:solidFill>
                  <a:srgbClr val="D17930"/>
                </a:solidFill>
                <a:cs typeface="Arial" pitchFamily="34" charset="0"/>
              </a:rPr>
            </a:br>
            <a:r>
              <a:rPr lang="de-CH" sz="2400" dirty="0">
                <a:solidFill>
                  <a:srgbClr val="D17930"/>
                </a:solidFill>
                <a:cs typeface="Arial" pitchFamily="34" charset="0"/>
              </a:rPr>
              <a:t>Break-Even-Point für Ihre Idee</a:t>
            </a:r>
          </a:p>
          <a:p>
            <a:pPr algn="ctr">
              <a:lnSpc>
                <a:spcPct val="100000"/>
              </a:lnSpc>
              <a:spcBef>
                <a:spcPts val="600"/>
              </a:spcBef>
              <a:spcAft>
                <a:spcPts val="1200"/>
              </a:spcAft>
            </a:pPr>
            <a:br>
              <a:rPr lang="de-DE" altLang="fr-FR" sz="2400" dirty="0">
                <a:solidFill>
                  <a:srgbClr val="D17930"/>
                </a:solidFill>
                <a:cs typeface="Arial" pitchFamily="34" charset="0"/>
              </a:rPr>
            </a:br>
            <a:endParaRPr lang="de-CH" sz="2400" dirty="0">
              <a:solidFill>
                <a:srgbClr val="D17930"/>
              </a:solidFill>
              <a:cs typeface="Arial" pitchFamily="34" charset="0"/>
            </a:endParaRPr>
          </a:p>
        </p:txBody>
      </p:sp>
      <p:sp>
        <p:nvSpPr>
          <p:cNvPr id="8" name="Foliennummernplatzhalter 1">
            <a:extLst>
              <a:ext uri="{FF2B5EF4-FFF2-40B4-BE49-F238E27FC236}">
                <a16:creationId xmlns:a16="http://schemas.microsoft.com/office/drawing/2014/main" id="{0AF9EC79-85CD-4F25-8F72-E3BCF94A1087}"/>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42</a:t>
            </a:fld>
            <a:endParaRPr lang="ru-RU" dirty="0"/>
          </a:p>
        </p:txBody>
      </p:sp>
    </p:spTree>
    <p:extLst>
      <p:ext uri="{BB962C8B-B14F-4D97-AF65-F5344CB8AC3E}">
        <p14:creationId xmlns:p14="http://schemas.microsoft.com/office/powerpoint/2010/main" val="3561098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472F7B0-E01C-47EB-8B3C-1A46B386A266}"/>
              </a:ext>
            </a:extLst>
          </p:cNvPr>
          <p:cNvSpPr txBox="1">
            <a:spLocks/>
          </p:cNvSpPr>
          <p:nvPr/>
        </p:nvSpPr>
        <p:spPr>
          <a:xfrm>
            <a:off x="946833" y="220485"/>
            <a:ext cx="6921464" cy="11231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2400" dirty="0">
                <a:solidFill>
                  <a:srgbClr val="0B4874"/>
                </a:solidFill>
                <a:cs typeface="Arial" pitchFamily="34" charset="0"/>
              </a:rPr>
              <a:t>Im Modul </a:t>
            </a:r>
            <a:r>
              <a:rPr lang="de-CH" sz="2400" dirty="0">
                <a:solidFill>
                  <a:srgbClr val="0B4874"/>
                </a:solidFill>
                <a:cs typeface="Arial" pitchFamily="34" charset="0"/>
              </a:rPr>
              <a:t>«Finanzen für GründerInnen» werden vor allem drei Fragen beantwortet: </a:t>
            </a:r>
          </a:p>
          <a:p>
            <a:pPr algn="ctr">
              <a:lnSpc>
                <a:spcPct val="100000"/>
              </a:lnSpc>
              <a:spcBef>
                <a:spcPts val="600"/>
              </a:spcBef>
              <a:spcAft>
                <a:spcPts val="1200"/>
              </a:spcAft>
            </a:pPr>
            <a:endParaRPr lang="de-DE" altLang="fr-FR" sz="2400" dirty="0">
              <a:solidFill>
                <a:srgbClr val="0B4874"/>
              </a:solidFill>
              <a:cs typeface="Arial" pitchFamily="34" charset="0"/>
            </a:endParaRPr>
          </a:p>
          <a:p>
            <a:pPr algn="ctr">
              <a:lnSpc>
                <a:spcPct val="100000"/>
              </a:lnSpc>
              <a:spcBef>
                <a:spcPts val="600"/>
              </a:spcBef>
              <a:spcAft>
                <a:spcPts val="1200"/>
              </a:spcAft>
            </a:pPr>
            <a:endParaRPr lang="de-CH" sz="2400" dirty="0">
              <a:solidFill>
                <a:srgbClr val="0B4874"/>
              </a:solidFill>
            </a:endParaRPr>
          </a:p>
        </p:txBody>
      </p:sp>
      <p:sp>
        <p:nvSpPr>
          <p:cNvPr id="4" name="Titel 1">
            <a:extLst>
              <a:ext uri="{FF2B5EF4-FFF2-40B4-BE49-F238E27FC236}">
                <a16:creationId xmlns:a16="http://schemas.microsoft.com/office/drawing/2014/main" id="{29A6F66F-9D46-4BDF-B982-537FFDA3786F}"/>
              </a:ext>
            </a:extLst>
          </p:cNvPr>
          <p:cNvSpPr txBox="1">
            <a:spLocks/>
          </p:cNvSpPr>
          <p:nvPr/>
        </p:nvSpPr>
        <p:spPr>
          <a:xfrm>
            <a:off x="3946730" y="1970768"/>
            <a:ext cx="4225516" cy="11231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1600" b="0" dirty="0">
                <a:solidFill>
                  <a:schemeClr val="accent6">
                    <a:lumMod val="50000"/>
                  </a:schemeClr>
                </a:solidFill>
                <a:cs typeface="Arial" pitchFamily="34" charset="0"/>
              </a:rPr>
              <a:t>Wie können Gründerinnen und Gründer die Anfangsphase Ihres Unternehmens finanzieren?</a:t>
            </a:r>
          </a:p>
          <a:p>
            <a:pPr>
              <a:lnSpc>
                <a:spcPct val="100000"/>
              </a:lnSpc>
              <a:spcBef>
                <a:spcPts val="600"/>
              </a:spcBef>
              <a:spcAft>
                <a:spcPts val="1200"/>
              </a:spcAft>
            </a:pPr>
            <a:endParaRPr lang="de-CH" sz="1600" dirty="0">
              <a:solidFill>
                <a:srgbClr val="0B4874"/>
              </a:solidFill>
            </a:endParaRPr>
          </a:p>
        </p:txBody>
      </p:sp>
      <p:sp>
        <p:nvSpPr>
          <p:cNvPr id="5" name="Titel 1">
            <a:extLst>
              <a:ext uri="{FF2B5EF4-FFF2-40B4-BE49-F238E27FC236}">
                <a16:creationId xmlns:a16="http://schemas.microsoft.com/office/drawing/2014/main" id="{C15DF22C-5026-4E7A-82F2-0B8BBEA888A8}"/>
              </a:ext>
            </a:extLst>
          </p:cNvPr>
          <p:cNvSpPr txBox="1">
            <a:spLocks/>
          </p:cNvSpPr>
          <p:nvPr/>
        </p:nvSpPr>
        <p:spPr>
          <a:xfrm>
            <a:off x="3956904" y="3192139"/>
            <a:ext cx="4382629" cy="100808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1600" b="0" dirty="0">
                <a:solidFill>
                  <a:schemeClr val="accent6">
                    <a:lumMod val="50000"/>
                  </a:schemeClr>
                </a:solidFill>
                <a:cs typeface="Arial" pitchFamily="34" charset="0"/>
              </a:rPr>
              <a:t>Wie können Gründerinnen und Gründer ihr Unternehmen mit möglichst wenig Ressourcen aufbauen?</a:t>
            </a:r>
          </a:p>
          <a:p>
            <a:pPr algn="ctr">
              <a:lnSpc>
                <a:spcPct val="100000"/>
              </a:lnSpc>
              <a:spcBef>
                <a:spcPts val="600"/>
              </a:spcBef>
              <a:spcAft>
                <a:spcPts val="1200"/>
              </a:spcAft>
            </a:pPr>
            <a:endParaRPr lang="de-CH" sz="3200" dirty="0">
              <a:solidFill>
                <a:srgbClr val="0B4874"/>
              </a:solidFill>
            </a:endParaRPr>
          </a:p>
        </p:txBody>
      </p:sp>
      <p:sp>
        <p:nvSpPr>
          <p:cNvPr id="14" name="Rechteck 13">
            <a:extLst>
              <a:ext uri="{FF2B5EF4-FFF2-40B4-BE49-F238E27FC236}">
                <a16:creationId xmlns:a16="http://schemas.microsoft.com/office/drawing/2014/main" id="{9E83512E-2BB1-438F-A932-237E0638A1E2}"/>
              </a:ext>
            </a:extLst>
          </p:cNvPr>
          <p:cNvSpPr/>
          <p:nvPr/>
        </p:nvSpPr>
        <p:spPr>
          <a:xfrm>
            <a:off x="3043861" y="1888539"/>
            <a:ext cx="923651" cy="892552"/>
          </a:xfrm>
          <a:prstGeom prst="rect">
            <a:avLst/>
          </a:prstGeom>
        </p:spPr>
        <p:txBody>
          <a:bodyPr wrap="none">
            <a:spAutoFit/>
          </a:bodyPr>
          <a:lstStyle/>
          <a:p>
            <a:pPr algn="just"/>
            <a:r>
              <a:rPr lang="de-DE" altLang="fr-FR" sz="5200" b="1" dirty="0">
                <a:solidFill>
                  <a:schemeClr val="accent6">
                    <a:lumMod val="50000"/>
                  </a:schemeClr>
                </a:solidFill>
                <a:cs typeface="Arial" pitchFamily="34" charset="0"/>
              </a:rPr>
              <a:t>1. </a:t>
            </a:r>
            <a:endParaRPr lang="de-CH" sz="5200" b="1" dirty="0">
              <a:solidFill>
                <a:schemeClr val="accent6">
                  <a:lumMod val="50000"/>
                </a:schemeClr>
              </a:solidFill>
            </a:endParaRPr>
          </a:p>
        </p:txBody>
      </p:sp>
      <p:sp>
        <p:nvSpPr>
          <p:cNvPr id="15" name="Rechteck 14">
            <a:extLst>
              <a:ext uri="{FF2B5EF4-FFF2-40B4-BE49-F238E27FC236}">
                <a16:creationId xmlns:a16="http://schemas.microsoft.com/office/drawing/2014/main" id="{9CDA8547-99A2-4BE9-8793-4622ED8FA3F7}"/>
              </a:ext>
            </a:extLst>
          </p:cNvPr>
          <p:cNvSpPr/>
          <p:nvPr/>
        </p:nvSpPr>
        <p:spPr>
          <a:xfrm>
            <a:off x="3096409" y="3155165"/>
            <a:ext cx="923651" cy="892552"/>
          </a:xfrm>
          <a:prstGeom prst="rect">
            <a:avLst/>
          </a:prstGeom>
        </p:spPr>
        <p:txBody>
          <a:bodyPr wrap="none">
            <a:spAutoFit/>
          </a:bodyPr>
          <a:lstStyle/>
          <a:p>
            <a:pPr algn="ctr"/>
            <a:r>
              <a:rPr lang="de-DE" altLang="fr-FR" sz="5200" b="1" dirty="0">
                <a:solidFill>
                  <a:schemeClr val="accent6">
                    <a:lumMod val="50000"/>
                  </a:schemeClr>
                </a:solidFill>
                <a:cs typeface="Arial" pitchFamily="34" charset="0"/>
              </a:rPr>
              <a:t>2. </a:t>
            </a:r>
            <a:endParaRPr lang="de-CH" sz="5200" b="1" dirty="0">
              <a:solidFill>
                <a:schemeClr val="accent6">
                  <a:lumMod val="50000"/>
                </a:schemeClr>
              </a:solidFill>
            </a:endParaRPr>
          </a:p>
        </p:txBody>
      </p:sp>
      <p:sp>
        <p:nvSpPr>
          <p:cNvPr id="16" name="Titel 1">
            <a:extLst>
              <a:ext uri="{FF2B5EF4-FFF2-40B4-BE49-F238E27FC236}">
                <a16:creationId xmlns:a16="http://schemas.microsoft.com/office/drawing/2014/main" id="{51CD9380-81BC-4C74-8C6A-BABA50304477}"/>
              </a:ext>
            </a:extLst>
          </p:cNvPr>
          <p:cNvSpPr txBox="1">
            <a:spLocks/>
          </p:cNvSpPr>
          <p:nvPr/>
        </p:nvSpPr>
        <p:spPr>
          <a:xfrm>
            <a:off x="3926541" y="4547345"/>
            <a:ext cx="4225516" cy="112312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sz="1600" dirty="0">
                <a:solidFill>
                  <a:srgbClr val="8EB403"/>
                </a:solidFill>
                <a:cs typeface="Arial" pitchFamily="34" charset="0"/>
              </a:rPr>
              <a:t>Lässt sich aus der Geschäftsidee voraussichtlich ein profitables Unternehmen entwickeln?</a:t>
            </a:r>
            <a:endParaRPr lang="de-CH" sz="1600" dirty="0">
              <a:solidFill>
                <a:srgbClr val="8EB403"/>
              </a:solidFill>
              <a:cs typeface="Arial" pitchFamily="34" charset="0"/>
            </a:endParaRPr>
          </a:p>
        </p:txBody>
      </p:sp>
      <p:sp>
        <p:nvSpPr>
          <p:cNvPr id="17" name="Rechteck 16">
            <a:extLst>
              <a:ext uri="{FF2B5EF4-FFF2-40B4-BE49-F238E27FC236}">
                <a16:creationId xmlns:a16="http://schemas.microsoft.com/office/drawing/2014/main" id="{9D878045-637E-47FC-9DD6-443D1A862EC1}"/>
              </a:ext>
            </a:extLst>
          </p:cNvPr>
          <p:cNvSpPr/>
          <p:nvPr/>
        </p:nvSpPr>
        <p:spPr>
          <a:xfrm>
            <a:off x="3096408" y="4474608"/>
            <a:ext cx="923651" cy="892552"/>
          </a:xfrm>
          <a:prstGeom prst="rect">
            <a:avLst/>
          </a:prstGeom>
        </p:spPr>
        <p:txBody>
          <a:bodyPr wrap="none">
            <a:spAutoFit/>
          </a:bodyPr>
          <a:lstStyle/>
          <a:p>
            <a:pPr algn="ctr"/>
            <a:r>
              <a:rPr lang="de-DE" altLang="fr-FR" sz="5200" b="1" dirty="0">
                <a:solidFill>
                  <a:srgbClr val="8EB403"/>
                </a:solidFill>
                <a:cs typeface="Arial" pitchFamily="34" charset="0"/>
              </a:rPr>
              <a:t>3. </a:t>
            </a:r>
            <a:endParaRPr lang="de-CH" sz="5200" b="1" dirty="0">
              <a:solidFill>
                <a:srgbClr val="8EB403"/>
              </a:solidFill>
            </a:endParaRPr>
          </a:p>
        </p:txBody>
      </p:sp>
      <p:sp>
        <p:nvSpPr>
          <p:cNvPr id="10" name="Foliennummernplatzhalter 1">
            <a:extLst>
              <a:ext uri="{FF2B5EF4-FFF2-40B4-BE49-F238E27FC236}">
                <a16:creationId xmlns:a16="http://schemas.microsoft.com/office/drawing/2014/main" id="{07A2F84C-051F-4312-944E-B15FE32CDF4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43</a:t>
            </a:fld>
            <a:endParaRPr lang="ru-RU" dirty="0"/>
          </a:p>
        </p:txBody>
      </p:sp>
    </p:spTree>
    <p:extLst>
      <p:ext uri="{BB962C8B-B14F-4D97-AF65-F5344CB8AC3E}">
        <p14:creationId xmlns:p14="http://schemas.microsoft.com/office/powerpoint/2010/main" val="2960349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27336-D55E-4FE8-9BA6-E7C43D820E0E}"/>
              </a:ext>
            </a:extLst>
          </p:cNvPr>
          <p:cNvSpPr txBox="1">
            <a:spLocks noChangeArrowheads="1"/>
          </p:cNvSpPr>
          <p:nvPr/>
        </p:nvSpPr>
        <p:spPr bwMode="auto">
          <a:xfrm>
            <a:off x="902636" y="110926"/>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Wird mein Unternehmen einmal profitabel sein? </a:t>
            </a:r>
          </a:p>
        </p:txBody>
      </p:sp>
      <p:sp>
        <p:nvSpPr>
          <p:cNvPr id="4" name="New shape">
            <a:extLst>
              <a:ext uri="{FF2B5EF4-FFF2-40B4-BE49-F238E27FC236}">
                <a16:creationId xmlns:a16="http://schemas.microsoft.com/office/drawing/2014/main" id="{EC40F066-6662-452D-942E-595ED3BF2D89}"/>
              </a:ext>
            </a:extLst>
          </p:cNvPr>
          <p:cNvSpPr txBox="1">
            <a:spLocks/>
          </p:cNvSpPr>
          <p:nvPr/>
        </p:nvSpPr>
        <p:spPr bwMode="gray">
          <a:xfrm>
            <a:off x="1529575" y="1199044"/>
            <a:ext cx="9132849" cy="4459912"/>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357188" lvl="0" indent="-357188">
              <a:lnSpc>
                <a:spcPct val="110000"/>
              </a:lnSpc>
              <a:spcAft>
                <a:spcPts val="600"/>
              </a:spcAft>
              <a:buClr>
                <a:srgbClr val="0B4874"/>
              </a:buClr>
              <a:buFont typeface="Century Gothic" panose="020B0502020202020204" pitchFamily="34" charset="0"/>
              <a:buChar char="●"/>
            </a:pPr>
            <a:r>
              <a:rPr lang="de-CH" sz="1600" dirty="0">
                <a:solidFill>
                  <a:schemeClr val="accent6">
                    <a:lumMod val="50000"/>
                  </a:schemeClr>
                </a:solidFill>
              </a:rPr>
              <a:t>Mit absoluter Sicherheit lässt sich diese Frage nicht beantworten. Schliesslich kann niemand in die Zukunft schauen, um vorauszusagen, wie sich KundInnen und Mitbewerbende verhalten oder wie sich bestimmte Preise für Rohstoffe usw. entwickeln.</a:t>
            </a:r>
          </a:p>
          <a:p>
            <a:pPr marL="357188" lvl="0" indent="-357188">
              <a:lnSpc>
                <a:spcPct val="110000"/>
              </a:lnSpc>
              <a:spcAft>
                <a:spcPts val="600"/>
              </a:spcAft>
              <a:buClr>
                <a:srgbClr val="0B4874"/>
              </a:buClr>
              <a:buFont typeface="Century Gothic" panose="020B0502020202020204" pitchFamily="34" charset="0"/>
              <a:buChar char="●"/>
            </a:pPr>
            <a:r>
              <a:rPr lang="de-CH" sz="1600" dirty="0">
                <a:solidFill>
                  <a:schemeClr val="accent6">
                    <a:lumMod val="50000"/>
                  </a:schemeClr>
                </a:solidFill>
              </a:rPr>
              <a:t>Man kann jedoch versuchen, möglichst plausible Annahmen zu treffen und diese nach Möglichkeit mit Expertinnen und Experten zu verifizieren.</a:t>
            </a:r>
          </a:p>
          <a:p>
            <a:pPr marL="357188" lvl="0" indent="-357188">
              <a:lnSpc>
                <a:spcPct val="110000"/>
              </a:lnSpc>
              <a:spcAft>
                <a:spcPts val="600"/>
              </a:spcAft>
              <a:buClr>
                <a:srgbClr val="0B4874"/>
              </a:buClr>
              <a:buFont typeface="Century Gothic" panose="020B0502020202020204" pitchFamily="34" charset="0"/>
              <a:buChar char="●"/>
            </a:pPr>
            <a:r>
              <a:rPr lang="de-CH" sz="1600" dirty="0">
                <a:solidFill>
                  <a:schemeClr val="accent6">
                    <a:lumMod val="50000"/>
                  </a:schemeClr>
                </a:solidFill>
              </a:rPr>
              <a:t>Nun sind Schätzungen des gesamten Marktvolumens und des möglichen eigenen Anteils daran meist schwierig, vor allem wenn man sich in einem Markt bewegt, von dem man kaum Kenntnisse hat oder der sehr dynamisch ist.</a:t>
            </a:r>
          </a:p>
          <a:p>
            <a:pPr marL="357188" lvl="0" indent="-357188">
              <a:lnSpc>
                <a:spcPct val="110000"/>
              </a:lnSpc>
              <a:spcAft>
                <a:spcPts val="600"/>
              </a:spcAft>
              <a:buClr>
                <a:srgbClr val="0B4874"/>
              </a:buClr>
              <a:buFont typeface="Century Gothic" panose="020B0502020202020204" pitchFamily="34" charset="0"/>
              <a:buChar char="●"/>
            </a:pPr>
            <a:r>
              <a:rPr lang="de-CH" sz="1600" dirty="0">
                <a:solidFill>
                  <a:schemeClr val="accent6">
                    <a:lumMod val="50000"/>
                  </a:schemeClr>
                </a:solidFill>
              </a:rPr>
              <a:t>In einem ersten Schritt ist es daher meist aufschlussreicher herauszufinden, wie viel Geld mit einer einzelnen verkauften Einheit («Unit») des Produktes oder der Dienstleistung verdient werden kann. </a:t>
            </a:r>
          </a:p>
          <a:p>
            <a:pPr marL="357188" lvl="0" indent="-357188">
              <a:lnSpc>
                <a:spcPct val="110000"/>
              </a:lnSpc>
              <a:spcAft>
                <a:spcPts val="600"/>
              </a:spcAft>
              <a:buClr>
                <a:srgbClr val="0B4874"/>
              </a:buClr>
              <a:buFont typeface="Century Gothic" panose="020B0502020202020204" pitchFamily="34" charset="0"/>
              <a:buChar char="●"/>
            </a:pPr>
            <a:r>
              <a:rPr lang="de-CH" sz="1600" b="1" dirty="0">
                <a:solidFill>
                  <a:srgbClr val="B11B96"/>
                </a:solidFill>
              </a:rPr>
              <a:t>Nur wenn pro verkaufter Einheit genügend Geld übrig bleibt, um einen Teil der Fixkosten zu decken und Gewinn zu erwirtschaften, kann sich ein Unternehmen lohnen!</a:t>
            </a:r>
          </a:p>
          <a:p>
            <a:pPr marL="357188" lvl="0" indent="-357188">
              <a:lnSpc>
                <a:spcPct val="110000"/>
              </a:lnSpc>
              <a:spcAft>
                <a:spcPts val="600"/>
              </a:spcAft>
              <a:buClr>
                <a:srgbClr val="0B4874"/>
              </a:buClr>
              <a:buFont typeface="Century Gothic" panose="020B0502020202020204" pitchFamily="34" charset="0"/>
              <a:buChar char="●"/>
            </a:pPr>
            <a:r>
              <a:rPr lang="de-CH" sz="1600" dirty="0">
                <a:solidFill>
                  <a:schemeClr val="accent6">
                    <a:lumMod val="50000"/>
                  </a:schemeClr>
                </a:solidFill>
              </a:rPr>
              <a:t>Im Folgenden lernen Sie, wie man diese Berechnungen schrittweise vornehmen kann.</a:t>
            </a:r>
          </a:p>
          <a:p>
            <a:pPr marL="357188" lvl="0" indent="-357188">
              <a:lnSpc>
                <a:spcPct val="110000"/>
              </a:lnSpc>
              <a:spcAft>
                <a:spcPts val="600"/>
              </a:spcAft>
              <a:buClr>
                <a:srgbClr val="0B4874"/>
              </a:buClr>
              <a:buFont typeface="Century Gothic" panose="020B0502020202020204" pitchFamily="34" charset="0"/>
              <a:buChar char="●"/>
            </a:pPr>
            <a:endParaRPr lang="de-CH" sz="1600" dirty="0">
              <a:solidFill>
                <a:srgbClr val="898F97"/>
              </a:solidFill>
            </a:endParaRPr>
          </a:p>
        </p:txBody>
      </p:sp>
      <p:sp>
        <p:nvSpPr>
          <p:cNvPr id="5" name="Foliennummernplatzhalter 1">
            <a:extLst>
              <a:ext uri="{FF2B5EF4-FFF2-40B4-BE49-F238E27FC236}">
                <a16:creationId xmlns:a16="http://schemas.microsoft.com/office/drawing/2014/main" id="{94B2CEA2-623D-4FDE-9558-88D1F597F14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44</a:t>
            </a:fld>
            <a:endParaRPr lang="ru-RU" dirty="0"/>
          </a:p>
        </p:txBody>
      </p:sp>
    </p:spTree>
    <p:extLst>
      <p:ext uri="{BB962C8B-B14F-4D97-AF65-F5344CB8AC3E}">
        <p14:creationId xmlns:p14="http://schemas.microsoft.com/office/powerpoint/2010/main" val="3449804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ew shape">
            <a:extLst>
              <a:ext uri="{FF2B5EF4-FFF2-40B4-BE49-F238E27FC236}">
                <a16:creationId xmlns:a16="http://schemas.microsoft.com/office/drawing/2014/main" id="{54B2E5D0-AE21-4176-8E3F-AB0235EA627D}"/>
              </a:ext>
            </a:extLst>
          </p:cNvPr>
          <p:cNvSpPr txBox="1">
            <a:spLocks/>
          </p:cNvSpPr>
          <p:nvPr/>
        </p:nvSpPr>
        <p:spPr bwMode="gray">
          <a:xfrm>
            <a:off x="1761324" y="2894282"/>
            <a:ext cx="9370963" cy="2768608"/>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lvl="0">
              <a:lnSpc>
                <a:spcPct val="110000"/>
              </a:lnSpc>
              <a:spcAft>
                <a:spcPts val="600"/>
              </a:spcAft>
              <a:buClr>
                <a:srgbClr val="0B4874"/>
              </a:buClr>
            </a:pPr>
            <a:r>
              <a:rPr lang="de-CH" b="1" dirty="0">
                <a:solidFill>
                  <a:schemeClr val="accent6">
                    <a:lumMod val="50000"/>
                  </a:schemeClr>
                </a:solidFill>
              </a:rPr>
              <a:t>Im Folgenden werden die Berechnungen des Deckungsbeitrags und des Break-Even-Points Schritt für Schritt erklärt. </a:t>
            </a:r>
          </a:p>
          <a:p>
            <a:pPr marL="357188" lvl="0" indent="-357188">
              <a:lnSpc>
                <a:spcPct val="110000"/>
              </a:lnSpc>
              <a:spcAft>
                <a:spcPts val="600"/>
              </a:spcAft>
              <a:buClr>
                <a:srgbClr val="0B4874"/>
              </a:buClr>
              <a:buFont typeface="Century Gothic" panose="020B0502020202020204" pitchFamily="34" charset="0"/>
              <a:buChar char="●"/>
            </a:pPr>
            <a:endParaRPr lang="de-CH" b="1" dirty="0">
              <a:solidFill>
                <a:srgbClr val="898F97"/>
              </a:solidFill>
            </a:endParaRPr>
          </a:p>
        </p:txBody>
      </p:sp>
      <p:sp>
        <p:nvSpPr>
          <p:cNvPr id="6" name="Pfeil: Chevron 5">
            <a:extLst>
              <a:ext uri="{FF2B5EF4-FFF2-40B4-BE49-F238E27FC236}">
                <a16:creationId xmlns:a16="http://schemas.microsoft.com/office/drawing/2014/main" id="{051D2417-3790-44E6-9B37-67B464682A7E}"/>
              </a:ext>
            </a:extLst>
          </p:cNvPr>
          <p:cNvSpPr/>
          <p:nvPr/>
        </p:nvSpPr>
        <p:spPr>
          <a:xfrm>
            <a:off x="2715521" y="960908"/>
            <a:ext cx="2010060" cy="1339436"/>
          </a:xfrm>
          <a:prstGeom prst="chevron">
            <a:avLst>
              <a:gd name="adj" fmla="val 33855"/>
            </a:avLst>
          </a:prstGeom>
          <a:solidFill>
            <a:srgbClr val="FF99FF"/>
          </a:solidFill>
          <a:ln>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7" name="Pfeil: Chevron 6">
            <a:extLst>
              <a:ext uri="{FF2B5EF4-FFF2-40B4-BE49-F238E27FC236}">
                <a16:creationId xmlns:a16="http://schemas.microsoft.com/office/drawing/2014/main" id="{F4EEC2B1-99B3-4E25-B65F-783564B95F62}"/>
              </a:ext>
            </a:extLst>
          </p:cNvPr>
          <p:cNvSpPr/>
          <p:nvPr/>
        </p:nvSpPr>
        <p:spPr>
          <a:xfrm>
            <a:off x="4275556" y="960908"/>
            <a:ext cx="2010060" cy="1339436"/>
          </a:xfrm>
          <a:prstGeom prst="chevron">
            <a:avLst>
              <a:gd name="adj" fmla="val 33855"/>
            </a:avLst>
          </a:prstGeom>
          <a:solidFill>
            <a:srgbClr val="FF66CC"/>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8" name="Pfeil: Chevron 7">
            <a:extLst>
              <a:ext uri="{FF2B5EF4-FFF2-40B4-BE49-F238E27FC236}">
                <a16:creationId xmlns:a16="http://schemas.microsoft.com/office/drawing/2014/main" id="{1E25DF6F-2D98-4628-BB22-20DBC3012B2C}"/>
              </a:ext>
            </a:extLst>
          </p:cNvPr>
          <p:cNvSpPr/>
          <p:nvPr/>
        </p:nvSpPr>
        <p:spPr>
          <a:xfrm>
            <a:off x="5730670" y="960907"/>
            <a:ext cx="2010060" cy="1339436"/>
          </a:xfrm>
          <a:prstGeom prst="chevron">
            <a:avLst>
              <a:gd name="adj" fmla="val 33855"/>
            </a:avLst>
          </a:prstGeom>
          <a:solidFill>
            <a:srgbClr val="B11B96"/>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9" name="Pfeil: Chevron 8">
            <a:extLst>
              <a:ext uri="{FF2B5EF4-FFF2-40B4-BE49-F238E27FC236}">
                <a16:creationId xmlns:a16="http://schemas.microsoft.com/office/drawing/2014/main" id="{61F469B9-F83B-44BA-AE47-4B2810A78698}"/>
              </a:ext>
            </a:extLst>
          </p:cNvPr>
          <p:cNvSpPr/>
          <p:nvPr/>
        </p:nvSpPr>
        <p:spPr>
          <a:xfrm>
            <a:off x="7182860" y="960906"/>
            <a:ext cx="2010060" cy="1339436"/>
          </a:xfrm>
          <a:prstGeom prst="chevron">
            <a:avLst>
              <a:gd name="adj" fmla="val 33855"/>
            </a:avLst>
          </a:prstGeom>
          <a:solidFill>
            <a:srgbClr val="90117E"/>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10" name="Pfeil: Fünfeck 9">
            <a:extLst>
              <a:ext uri="{FF2B5EF4-FFF2-40B4-BE49-F238E27FC236}">
                <a16:creationId xmlns:a16="http://schemas.microsoft.com/office/drawing/2014/main" id="{7EB7D7BC-42CA-4413-880C-8FB354393332}"/>
              </a:ext>
            </a:extLst>
          </p:cNvPr>
          <p:cNvSpPr/>
          <p:nvPr/>
        </p:nvSpPr>
        <p:spPr>
          <a:xfrm>
            <a:off x="1386348" y="960905"/>
            <a:ext cx="1874594" cy="1339439"/>
          </a:xfrm>
          <a:prstGeom prst="homePlate">
            <a:avLst>
              <a:gd name="adj" fmla="val 33045"/>
            </a:avLst>
          </a:prstGeom>
          <a:solidFill>
            <a:srgbClr val="FFCCFF"/>
          </a:solidFill>
          <a:ln>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11" name="Pfeil: Chevron 10">
            <a:extLst>
              <a:ext uri="{FF2B5EF4-FFF2-40B4-BE49-F238E27FC236}">
                <a16:creationId xmlns:a16="http://schemas.microsoft.com/office/drawing/2014/main" id="{4C700A26-8614-46AB-945E-CD9F3786E845}"/>
              </a:ext>
            </a:extLst>
          </p:cNvPr>
          <p:cNvSpPr/>
          <p:nvPr/>
        </p:nvSpPr>
        <p:spPr>
          <a:xfrm>
            <a:off x="8647498" y="960905"/>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12" name="Freeform 5">
            <a:extLst>
              <a:ext uri="{FF2B5EF4-FFF2-40B4-BE49-F238E27FC236}">
                <a16:creationId xmlns:a16="http://schemas.microsoft.com/office/drawing/2014/main" id="{F36ADC4A-4E2E-46E8-98F0-C1B5F7B3F292}"/>
              </a:ext>
            </a:extLst>
          </p:cNvPr>
          <p:cNvSpPr>
            <a:spLocks/>
          </p:cNvSpPr>
          <p:nvPr/>
        </p:nvSpPr>
        <p:spPr bwMode="auto">
          <a:xfrm>
            <a:off x="1946663" y="689341"/>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13" name="Freeform 5">
            <a:extLst>
              <a:ext uri="{FF2B5EF4-FFF2-40B4-BE49-F238E27FC236}">
                <a16:creationId xmlns:a16="http://schemas.microsoft.com/office/drawing/2014/main" id="{AC2D6A89-A4A3-4940-8980-EE837449D849}"/>
              </a:ext>
            </a:extLst>
          </p:cNvPr>
          <p:cNvSpPr>
            <a:spLocks/>
          </p:cNvSpPr>
          <p:nvPr/>
        </p:nvSpPr>
        <p:spPr bwMode="auto">
          <a:xfrm>
            <a:off x="3332210" y="689341"/>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14" name="Freeform 5">
            <a:extLst>
              <a:ext uri="{FF2B5EF4-FFF2-40B4-BE49-F238E27FC236}">
                <a16:creationId xmlns:a16="http://schemas.microsoft.com/office/drawing/2014/main" id="{A5DB9DEE-8039-499E-9B02-4C6B155E67A5}"/>
              </a:ext>
            </a:extLst>
          </p:cNvPr>
          <p:cNvSpPr>
            <a:spLocks/>
          </p:cNvSpPr>
          <p:nvPr/>
        </p:nvSpPr>
        <p:spPr bwMode="auto">
          <a:xfrm>
            <a:off x="4885823" y="689341"/>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15" name="Freeform 5">
            <a:extLst>
              <a:ext uri="{FF2B5EF4-FFF2-40B4-BE49-F238E27FC236}">
                <a16:creationId xmlns:a16="http://schemas.microsoft.com/office/drawing/2014/main" id="{85AB3B01-83AB-4EAF-AAB6-885C2D78AD70}"/>
              </a:ext>
            </a:extLst>
          </p:cNvPr>
          <p:cNvSpPr>
            <a:spLocks/>
          </p:cNvSpPr>
          <p:nvPr/>
        </p:nvSpPr>
        <p:spPr bwMode="auto">
          <a:xfrm>
            <a:off x="6345932" y="7087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16" name="Freeform 5">
            <a:extLst>
              <a:ext uri="{FF2B5EF4-FFF2-40B4-BE49-F238E27FC236}">
                <a16:creationId xmlns:a16="http://schemas.microsoft.com/office/drawing/2014/main" id="{94A8D04A-12DC-489A-84F4-B6F9A5B4E7DA}"/>
              </a:ext>
            </a:extLst>
          </p:cNvPr>
          <p:cNvSpPr>
            <a:spLocks/>
          </p:cNvSpPr>
          <p:nvPr/>
        </p:nvSpPr>
        <p:spPr bwMode="auto">
          <a:xfrm>
            <a:off x="9441197" y="689341"/>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17" name="Freeform 5">
            <a:extLst>
              <a:ext uri="{FF2B5EF4-FFF2-40B4-BE49-F238E27FC236}">
                <a16:creationId xmlns:a16="http://schemas.microsoft.com/office/drawing/2014/main" id="{8E4D782D-A032-4079-9217-B775DC77F805}"/>
              </a:ext>
            </a:extLst>
          </p:cNvPr>
          <p:cNvSpPr>
            <a:spLocks/>
          </p:cNvSpPr>
          <p:nvPr/>
        </p:nvSpPr>
        <p:spPr bwMode="auto">
          <a:xfrm>
            <a:off x="7846712" y="68498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90117E"/>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18" name="Freeform 5">
            <a:extLst>
              <a:ext uri="{FF2B5EF4-FFF2-40B4-BE49-F238E27FC236}">
                <a16:creationId xmlns:a16="http://schemas.microsoft.com/office/drawing/2014/main" id="{E8DD2A43-7BCB-45DC-B9C4-BF41CE7A0B97}"/>
              </a:ext>
            </a:extLst>
          </p:cNvPr>
          <p:cNvSpPr>
            <a:spLocks/>
          </p:cNvSpPr>
          <p:nvPr/>
        </p:nvSpPr>
        <p:spPr bwMode="auto">
          <a:xfrm>
            <a:off x="6346789" y="71328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19" name="Freeform 5">
            <a:extLst>
              <a:ext uri="{FF2B5EF4-FFF2-40B4-BE49-F238E27FC236}">
                <a16:creationId xmlns:a16="http://schemas.microsoft.com/office/drawing/2014/main" id="{FE142E00-D21E-4341-841C-1D9BD9ABCDE9}"/>
              </a:ext>
            </a:extLst>
          </p:cNvPr>
          <p:cNvSpPr>
            <a:spLocks/>
          </p:cNvSpPr>
          <p:nvPr/>
        </p:nvSpPr>
        <p:spPr bwMode="auto">
          <a:xfrm>
            <a:off x="9402464" y="689340"/>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20" name="Freeform 5">
            <a:extLst>
              <a:ext uri="{FF2B5EF4-FFF2-40B4-BE49-F238E27FC236}">
                <a16:creationId xmlns:a16="http://schemas.microsoft.com/office/drawing/2014/main" id="{8A6596D1-412E-43AC-91EE-500027197138}"/>
              </a:ext>
            </a:extLst>
          </p:cNvPr>
          <p:cNvSpPr>
            <a:spLocks/>
          </p:cNvSpPr>
          <p:nvPr/>
        </p:nvSpPr>
        <p:spPr bwMode="auto">
          <a:xfrm>
            <a:off x="7846085" y="707430"/>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21" name="Freeform 5">
            <a:extLst>
              <a:ext uri="{FF2B5EF4-FFF2-40B4-BE49-F238E27FC236}">
                <a16:creationId xmlns:a16="http://schemas.microsoft.com/office/drawing/2014/main" id="{C9DCEFAD-4D95-45E4-8955-0EA3DEBC9A5B}"/>
              </a:ext>
            </a:extLst>
          </p:cNvPr>
          <p:cNvSpPr>
            <a:spLocks/>
          </p:cNvSpPr>
          <p:nvPr/>
        </p:nvSpPr>
        <p:spPr bwMode="auto">
          <a:xfrm>
            <a:off x="9475162" y="704926"/>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22" name="Freeform 5">
            <a:extLst>
              <a:ext uri="{FF2B5EF4-FFF2-40B4-BE49-F238E27FC236}">
                <a16:creationId xmlns:a16="http://schemas.microsoft.com/office/drawing/2014/main" id="{B7BF412E-4045-4750-9AE7-4B5B776E6039}"/>
              </a:ext>
            </a:extLst>
          </p:cNvPr>
          <p:cNvSpPr>
            <a:spLocks/>
          </p:cNvSpPr>
          <p:nvPr/>
        </p:nvSpPr>
        <p:spPr bwMode="auto">
          <a:xfrm>
            <a:off x="4900975" y="714607"/>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23" name="Freeform 5">
            <a:extLst>
              <a:ext uri="{FF2B5EF4-FFF2-40B4-BE49-F238E27FC236}">
                <a16:creationId xmlns:a16="http://schemas.microsoft.com/office/drawing/2014/main" id="{70AB61F9-37EF-4C7A-B579-2CE05ACAA571}"/>
              </a:ext>
            </a:extLst>
          </p:cNvPr>
          <p:cNvSpPr>
            <a:spLocks/>
          </p:cNvSpPr>
          <p:nvPr/>
        </p:nvSpPr>
        <p:spPr bwMode="auto">
          <a:xfrm>
            <a:off x="3338748" y="714607"/>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24" name="Freeform 5">
            <a:extLst>
              <a:ext uri="{FF2B5EF4-FFF2-40B4-BE49-F238E27FC236}">
                <a16:creationId xmlns:a16="http://schemas.microsoft.com/office/drawing/2014/main" id="{657A15EC-32FE-430A-98B7-648801820896}"/>
              </a:ext>
            </a:extLst>
          </p:cNvPr>
          <p:cNvSpPr>
            <a:spLocks/>
          </p:cNvSpPr>
          <p:nvPr/>
        </p:nvSpPr>
        <p:spPr bwMode="auto">
          <a:xfrm>
            <a:off x="1969737" y="70743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25" name="ZoneTexte 23">
            <a:extLst>
              <a:ext uri="{FF2B5EF4-FFF2-40B4-BE49-F238E27FC236}">
                <a16:creationId xmlns:a16="http://schemas.microsoft.com/office/drawing/2014/main" id="{CAA39965-B2CE-482F-BD0B-601F00DE4C4C}"/>
              </a:ext>
            </a:extLst>
          </p:cNvPr>
          <p:cNvSpPr txBox="1"/>
          <p:nvPr/>
        </p:nvSpPr>
        <p:spPr>
          <a:xfrm>
            <a:off x="1454327" y="1255188"/>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26" name="ZoneTexte 24">
            <a:extLst>
              <a:ext uri="{FF2B5EF4-FFF2-40B4-BE49-F238E27FC236}">
                <a16:creationId xmlns:a16="http://schemas.microsoft.com/office/drawing/2014/main" id="{5C3917E1-ECED-467A-930A-BD3E826455C8}"/>
              </a:ext>
            </a:extLst>
          </p:cNvPr>
          <p:cNvSpPr txBox="1"/>
          <p:nvPr/>
        </p:nvSpPr>
        <p:spPr>
          <a:xfrm>
            <a:off x="3174223" y="1139760"/>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27" name="ZoneTexte 25">
            <a:extLst>
              <a:ext uri="{FF2B5EF4-FFF2-40B4-BE49-F238E27FC236}">
                <a16:creationId xmlns:a16="http://schemas.microsoft.com/office/drawing/2014/main" id="{F59A8569-3D1D-48B3-9581-BE623B58EEF6}"/>
              </a:ext>
            </a:extLst>
          </p:cNvPr>
          <p:cNvSpPr txBox="1"/>
          <p:nvPr/>
        </p:nvSpPr>
        <p:spPr>
          <a:xfrm>
            <a:off x="4647629" y="1242503"/>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28" name="ZoneTexte 26">
            <a:extLst>
              <a:ext uri="{FF2B5EF4-FFF2-40B4-BE49-F238E27FC236}">
                <a16:creationId xmlns:a16="http://schemas.microsoft.com/office/drawing/2014/main" id="{54A80865-5551-402F-A2ED-676AA866270F}"/>
              </a:ext>
            </a:extLst>
          </p:cNvPr>
          <p:cNvSpPr txBox="1"/>
          <p:nvPr/>
        </p:nvSpPr>
        <p:spPr>
          <a:xfrm>
            <a:off x="5977723" y="1252335"/>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29" name="ZoneTexte 27">
            <a:extLst>
              <a:ext uri="{FF2B5EF4-FFF2-40B4-BE49-F238E27FC236}">
                <a16:creationId xmlns:a16="http://schemas.microsoft.com/office/drawing/2014/main" id="{BA32347B-6EE6-4288-8C2B-627B08C9D7A5}"/>
              </a:ext>
            </a:extLst>
          </p:cNvPr>
          <p:cNvSpPr txBox="1"/>
          <p:nvPr/>
        </p:nvSpPr>
        <p:spPr>
          <a:xfrm>
            <a:off x="9095991" y="1242504"/>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30" name="ZoneTexte 26">
            <a:extLst>
              <a:ext uri="{FF2B5EF4-FFF2-40B4-BE49-F238E27FC236}">
                <a16:creationId xmlns:a16="http://schemas.microsoft.com/office/drawing/2014/main" id="{648853F5-BC17-4805-89B0-0BDF84AFAB4F}"/>
              </a:ext>
            </a:extLst>
          </p:cNvPr>
          <p:cNvSpPr txBox="1"/>
          <p:nvPr/>
        </p:nvSpPr>
        <p:spPr>
          <a:xfrm>
            <a:off x="7555969" y="1355010"/>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pic>
        <p:nvPicPr>
          <p:cNvPr id="31" name="Grafik 30">
            <a:extLst>
              <a:ext uri="{FF2B5EF4-FFF2-40B4-BE49-F238E27FC236}">
                <a16:creationId xmlns:a16="http://schemas.microsoft.com/office/drawing/2014/main" id="{3B6127BE-8E40-4C04-B8B5-BCE4D04D2024}"/>
              </a:ext>
            </a:extLst>
          </p:cNvPr>
          <p:cNvPicPr>
            <a:picLocks noChangeAspect="1"/>
          </p:cNvPicPr>
          <p:nvPr/>
        </p:nvPicPr>
        <p:blipFill>
          <a:blip r:embed="rId2"/>
          <a:stretch>
            <a:fillRect/>
          </a:stretch>
        </p:blipFill>
        <p:spPr>
          <a:xfrm>
            <a:off x="9962489" y="3429000"/>
            <a:ext cx="934805" cy="881062"/>
          </a:xfrm>
          <a:prstGeom prst="rect">
            <a:avLst/>
          </a:prstGeom>
        </p:spPr>
      </p:pic>
      <p:pic>
        <p:nvPicPr>
          <p:cNvPr id="32" name="Grafik 31">
            <a:extLst>
              <a:ext uri="{FF2B5EF4-FFF2-40B4-BE49-F238E27FC236}">
                <a16:creationId xmlns:a16="http://schemas.microsoft.com/office/drawing/2014/main" id="{621206D3-11B0-4A01-94FA-06637172A616}"/>
              </a:ext>
            </a:extLst>
          </p:cNvPr>
          <p:cNvPicPr>
            <a:picLocks noChangeAspect="1"/>
          </p:cNvPicPr>
          <p:nvPr/>
        </p:nvPicPr>
        <p:blipFill>
          <a:blip r:embed="rId2"/>
          <a:stretch>
            <a:fillRect/>
          </a:stretch>
        </p:blipFill>
        <p:spPr>
          <a:xfrm>
            <a:off x="10007947" y="4404249"/>
            <a:ext cx="934805" cy="881062"/>
          </a:xfrm>
          <a:prstGeom prst="rect">
            <a:avLst/>
          </a:prstGeom>
        </p:spPr>
      </p:pic>
      <p:sp>
        <p:nvSpPr>
          <p:cNvPr id="34" name="Rechteck 33">
            <a:extLst>
              <a:ext uri="{FF2B5EF4-FFF2-40B4-BE49-F238E27FC236}">
                <a16:creationId xmlns:a16="http://schemas.microsoft.com/office/drawing/2014/main" id="{0D75B675-5599-4A87-9EB9-1B985E68F1C2}"/>
              </a:ext>
            </a:extLst>
          </p:cNvPr>
          <p:cNvSpPr/>
          <p:nvPr/>
        </p:nvSpPr>
        <p:spPr>
          <a:xfrm>
            <a:off x="1666774" y="3525691"/>
            <a:ext cx="8151638" cy="1971630"/>
          </a:xfrm>
          <a:prstGeom prst="rect">
            <a:avLst/>
          </a:prstGeom>
        </p:spPr>
        <p:txBody>
          <a:bodyPr wrap="square">
            <a:spAutoFit/>
          </a:bodyPr>
          <a:lstStyle/>
          <a:p>
            <a:pPr lvl="0">
              <a:lnSpc>
                <a:spcPct val="110000"/>
              </a:lnSpc>
              <a:spcAft>
                <a:spcPts val="600"/>
              </a:spcAft>
              <a:buClr>
                <a:srgbClr val="0B4874"/>
              </a:buClr>
            </a:pPr>
            <a:r>
              <a:rPr lang="de-CH" b="1" dirty="0">
                <a:solidFill>
                  <a:srgbClr val="B11B96"/>
                </a:solidFill>
              </a:rPr>
              <a:t>Jeder Schritt wird zudem anhand von MyBambooBike vorgestellt. Die detaillierten Berechnungen finden Sie in der Excel-Tabelle «MyBambooBike – Deckungsbeitrag und Break-Even-Point».</a:t>
            </a:r>
          </a:p>
          <a:p>
            <a:pPr lvl="0">
              <a:lnSpc>
                <a:spcPct val="110000"/>
              </a:lnSpc>
              <a:spcAft>
                <a:spcPts val="600"/>
              </a:spcAft>
              <a:buClr>
                <a:srgbClr val="0B4874"/>
              </a:buClr>
            </a:pPr>
            <a:r>
              <a:rPr lang="de-CH" b="1" dirty="0">
                <a:solidFill>
                  <a:srgbClr val="D17930"/>
                </a:solidFill>
              </a:rPr>
              <a:t>Sie können jeden Schritt direkt für Ihre eigene Idee umsetzen und die Ergebnisse in der Excel-Tabelle «MyIdea – Deckungsbeitrag und Break-Even-Point» festhalten.</a:t>
            </a:r>
          </a:p>
        </p:txBody>
      </p:sp>
      <p:sp>
        <p:nvSpPr>
          <p:cNvPr id="33" name="Foliennummernplatzhalter 1">
            <a:extLst>
              <a:ext uri="{FF2B5EF4-FFF2-40B4-BE49-F238E27FC236}">
                <a16:creationId xmlns:a16="http://schemas.microsoft.com/office/drawing/2014/main" id="{C8D4BEE4-343C-4A64-9230-FA5E0E970FE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45</a:t>
            </a:fld>
            <a:endParaRPr lang="ru-RU" dirty="0"/>
          </a:p>
        </p:txBody>
      </p:sp>
      <p:grpSp>
        <p:nvGrpSpPr>
          <p:cNvPr id="2" name="Gruppieren 1">
            <a:extLst>
              <a:ext uri="{FF2B5EF4-FFF2-40B4-BE49-F238E27FC236}">
                <a16:creationId xmlns:a16="http://schemas.microsoft.com/office/drawing/2014/main" id="{AAC643F8-D615-FF63-7382-30F90AF01CC3}"/>
              </a:ext>
            </a:extLst>
          </p:cNvPr>
          <p:cNvGrpSpPr/>
          <p:nvPr/>
        </p:nvGrpSpPr>
        <p:grpSpPr>
          <a:xfrm>
            <a:off x="10737669" y="0"/>
            <a:ext cx="1454331" cy="1277285"/>
            <a:chOff x="10737669" y="0"/>
            <a:chExt cx="1454331" cy="1277285"/>
          </a:xfrm>
        </p:grpSpPr>
        <p:sp>
          <p:nvSpPr>
            <p:cNvPr id="3" name="Rechteck 2">
              <a:extLst>
                <a:ext uri="{FF2B5EF4-FFF2-40B4-BE49-F238E27FC236}">
                  <a16:creationId xmlns:a16="http://schemas.microsoft.com/office/drawing/2014/main" id="{ABC0F2F6-834E-7D2B-E622-029019DF3D87}"/>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Grafik 3">
              <a:extLst>
                <a:ext uri="{FF2B5EF4-FFF2-40B4-BE49-F238E27FC236}">
                  <a16:creationId xmlns:a16="http://schemas.microsoft.com/office/drawing/2014/main" id="{2117FC85-C6AF-4710-0697-CB987F851CC7}"/>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41141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0B8D84C-0AF6-4341-8C8E-F7B7145E233A}"/>
              </a:ext>
            </a:extLst>
          </p:cNvPr>
          <p:cNvSpPr/>
          <p:nvPr/>
        </p:nvSpPr>
        <p:spPr>
          <a:xfrm>
            <a:off x="1679173" y="2135332"/>
            <a:ext cx="9264129" cy="2108269"/>
          </a:xfrm>
          <a:prstGeom prst="rect">
            <a:avLst/>
          </a:prstGeom>
        </p:spPr>
        <p:txBody>
          <a:bodyPr wrap="square">
            <a:spAutoFit/>
          </a:bodyPr>
          <a:lstStyle/>
          <a:p>
            <a:pPr>
              <a:spcAft>
                <a:spcPts val="600"/>
              </a:spcAft>
              <a:buClr>
                <a:srgbClr val="B11B96"/>
              </a:buClr>
            </a:pPr>
            <a:r>
              <a:rPr lang="de-CH" sz="1500" dirty="0">
                <a:solidFill>
                  <a:schemeClr val="accent6">
                    <a:lumMod val="50000"/>
                  </a:schemeClr>
                </a:solidFill>
              </a:rPr>
              <a:t>Wie viel verdiene ich mit einer verkauften Einheit? Um diese Frage zu beantworten, muss zunächst die relevante Einheit festgelegt werden. Hilfreiche Fragen um die «richtige» Unit zu finden, lauten:</a:t>
            </a:r>
          </a:p>
          <a:p>
            <a:pPr marL="742950" lvl="1" indent="-285750">
              <a:spcAft>
                <a:spcPts val="600"/>
              </a:spcAft>
              <a:buClr>
                <a:srgbClr val="B11B96"/>
              </a:buClr>
              <a:buFont typeface="Century Gothic" panose="020B0502020202020204" pitchFamily="34" charset="0"/>
              <a:buChar char="●"/>
            </a:pPr>
            <a:r>
              <a:rPr lang="de-CH" sz="1500" dirty="0">
                <a:solidFill>
                  <a:schemeClr val="accent6">
                    <a:lumMod val="50000"/>
                  </a:schemeClr>
                </a:solidFill>
              </a:rPr>
              <a:t>Womit verdiene ich das Geld?</a:t>
            </a:r>
          </a:p>
          <a:p>
            <a:pPr marL="742950" lvl="1" indent="-285750">
              <a:spcAft>
                <a:spcPts val="600"/>
              </a:spcAft>
              <a:buClr>
                <a:srgbClr val="B11B96"/>
              </a:buClr>
              <a:buFont typeface="Century Gothic" panose="020B0502020202020204" pitchFamily="34" charset="0"/>
              <a:buChar char="●"/>
            </a:pPr>
            <a:r>
              <a:rPr lang="de-CH" sz="1500" dirty="0">
                <a:solidFill>
                  <a:schemeClr val="accent6">
                    <a:lumMod val="50000"/>
                  </a:schemeClr>
                </a:solidFill>
              </a:rPr>
              <a:t>Was ist die Einheit, mit der wirtschaftlicher Wert generiert wird?</a:t>
            </a:r>
          </a:p>
          <a:p>
            <a:pPr marL="742950" lvl="1" indent="-285750">
              <a:spcAft>
                <a:spcPts val="600"/>
              </a:spcAft>
              <a:buClr>
                <a:srgbClr val="B11B96"/>
              </a:buClr>
              <a:buFont typeface="Century Gothic" panose="020B0502020202020204" pitchFamily="34" charset="0"/>
              <a:buChar char="●"/>
            </a:pPr>
            <a:r>
              <a:rPr lang="de-CH" sz="1500" dirty="0">
                <a:solidFill>
                  <a:schemeClr val="accent6">
                    <a:lumMod val="50000"/>
                  </a:schemeClr>
                </a:solidFill>
              </a:rPr>
              <a:t>Was ist die kleinste Einheit, der variable Kosten sinnvoll zugeordnet werden können?</a:t>
            </a:r>
          </a:p>
          <a:p>
            <a:pPr marL="285750" indent="-285750">
              <a:spcAft>
                <a:spcPts val="600"/>
              </a:spcAft>
              <a:buClr>
                <a:srgbClr val="B11B96"/>
              </a:buClr>
              <a:buFont typeface="Century Gothic" panose="020B0502020202020204" pitchFamily="34" charset="0"/>
              <a:buChar char="●"/>
            </a:pPr>
            <a:endParaRPr lang="de-CH" sz="1500" dirty="0">
              <a:solidFill>
                <a:srgbClr val="898F97"/>
              </a:solidFill>
            </a:endParaRPr>
          </a:p>
          <a:p>
            <a:pPr marL="742950" lvl="1" indent="-285750">
              <a:spcAft>
                <a:spcPts val="600"/>
              </a:spcAft>
              <a:buClr>
                <a:srgbClr val="B11B96"/>
              </a:buClr>
              <a:buFont typeface="Century Gothic" panose="020B0502020202020204" pitchFamily="34" charset="0"/>
              <a:buChar char="●"/>
            </a:pPr>
            <a:endParaRPr lang="de-CH" sz="1600" dirty="0">
              <a:solidFill>
                <a:srgbClr val="898F97"/>
              </a:solidFill>
            </a:endParaRPr>
          </a:p>
        </p:txBody>
      </p:sp>
      <p:sp>
        <p:nvSpPr>
          <p:cNvPr id="4" name="Rechteck 3">
            <a:extLst>
              <a:ext uri="{FF2B5EF4-FFF2-40B4-BE49-F238E27FC236}">
                <a16:creationId xmlns:a16="http://schemas.microsoft.com/office/drawing/2014/main" id="{86867858-CD78-4CD9-952C-9C77DC52CB25}"/>
              </a:ext>
            </a:extLst>
          </p:cNvPr>
          <p:cNvSpPr/>
          <p:nvPr/>
        </p:nvSpPr>
        <p:spPr>
          <a:xfrm>
            <a:off x="1679173" y="3882990"/>
            <a:ext cx="8931975" cy="2369880"/>
          </a:xfrm>
          <a:prstGeom prst="rect">
            <a:avLst/>
          </a:prstGeom>
        </p:spPr>
        <p:txBody>
          <a:bodyPr wrap="square">
            <a:spAutoFit/>
          </a:bodyPr>
          <a:lstStyle/>
          <a:p>
            <a:pPr>
              <a:spcAft>
                <a:spcPts val="600"/>
              </a:spcAft>
              <a:buClr>
                <a:srgbClr val="B11B96"/>
              </a:buClr>
            </a:pPr>
            <a:r>
              <a:rPr lang="de-CH" sz="1500" dirty="0">
                <a:solidFill>
                  <a:schemeClr val="accent6">
                    <a:lumMod val="50000"/>
                  </a:schemeClr>
                </a:solidFill>
              </a:rPr>
              <a:t>Hier einige Beispiele sinnvoller Units:</a:t>
            </a:r>
          </a:p>
          <a:p>
            <a:pPr marL="742950" lvl="1" indent="-285750">
              <a:spcAft>
                <a:spcPts val="600"/>
              </a:spcAft>
              <a:buClr>
                <a:srgbClr val="B11B96"/>
              </a:buClr>
              <a:buFont typeface="Century Gothic" panose="020B0502020202020204" pitchFamily="34" charset="0"/>
              <a:buChar char="●"/>
            </a:pPr>
            <a:r>
              <a:rPr lang="de-CH" sz="1400" b="1" dirty="0">
                <a:solidFill>
                  <a:schemeClr val="accent6">
                    <a:lumMod val="50000"/>
                  </a:schemeClr>
                </a:solidFill>
              </a:rPr>
              <a:t>Restaurant: </a:t>
            </a:r>
            <a:r>
              <a:rPr lang="de-CH" sz="1400" dirty="0">
                <a:solidFill>
                  <a:schemeClr val="accent6">
                    <a:lumMod val="50000"/>
                  </a:schemeClr>
                </a:solidFill>
              </a:rPr>
              <a:t>ein verkauftes Menü oder ein Kunde oder eine Kundin</a:t>
            </a:r>
          </a:p>
          <a:p>
            <a:pPr marL="742950" lvl="1" indent="-285750">
              <a:spcAft>
                <a:spcPts val="600"/>
              </a:spcAft>
              <a:buClr>
                <a:srgbClr val="B11B96"/>
              </a:buClr>
              <a:buFont typeface="Century Gothic" panose="020B0502020202020204" pitchFamily="34" charset="0"/>
              <a:buChar char="●"/>
            </a:pPr>
            <a:r>
              <a:rPr lang="de-CH" sz="1400" b="1" dirty="0">
                <a:solidFill>
                  <a:schemeClr val="accent6">
                    <a:lumMod val="50000"/>
                  </a:schemeClr>
                </a:solidFill>
              </a:rPr>
              <a:t>Systemgastronom:</a:t>
            </a:r>
            <a:r>
              <a:rPr lang="de-CH" sz="1400" dirty="0">
                <a:solidFill>
                  <a:schemeClr val="accent6">
                    <a:lumMod val="50000"/>
                  </a:schemeClr>
                </a:solidFill>
              </a:rPr>
              <a:t> eine einzelne Filiale</a:t>
            </a:r>
          </a:p>
          <a:p>
            <a:pPr marL="742950" lvl="1" indent="-285750">
              <a:spcAft>
                <a:spcPts val="600"/>
              </a:spcAft>
              <a:buClr>
                <a:srgbClr val="B11B96"/>
              </a:buClr>
              <a:buFont typeface="Century Gothic" panose="020B0502020202020204" pitchFamily="34" charset="0"/>
              <a:buChar char="●"/>
            </a:pPr>
            <a:r>
              <a:rPr lang="de-CH" sz="1400" b="1" dirty="0">
                <a:solidFill>
                  <a:schemeClr val="accent6">
                    <a:lumMod val="50000"/>
                  </a:schemeClr>
                </a:solidFill>
              </a:rPr>
              <a:t>Software:</a:t>
            </a:r>
            <a:r>
              <a:rPr lang="de-CH" sz="1400" dirty="0">
                <a:solidFill>
                  <a:schemeClr val="accent6">
                    <a:lumMod val="50000"/>
                  </a:schemeClr>
                </a:solidFill>
              </a:rPr>
              <a:t> eine verkaufte Lizenz</a:t>
            </a:r>
          </a:p>
          <a:p>
            <a:pPr marL="742950" lvl="1" indent="-285750">
              <a:spcAft>
                <a:spcPts val="600"/>
              </a:spcAft>
              <a:buClr>
                <a:srgbClr val="B11B96"/>
              </a:buClr>
              <a:buFont typeface="Century Gothic" panose="020B0502020202020204" pitchFamily="34" charset="0"/>
              <a:buChar char="●"/>
            </a:pPr>
            <a:r>
              <a:rPr lang="de-CH" sz="1400" b="1" dirty="0">
                <a:solidFill>
                  <a:schemeClr val="accent6">
                    <a:lumMod val="50000"/>
                  </a:schemeClr>
                </a:solidFill>
              </a:rPr>
              <a:t>T-Shirt-Laden:</a:t>
            </a:r>
            <a:r>
              <a:rPr lang="de-CH" sz="1400" dirty="0">
                <a:solidFill>
                  <a:schemeClr val="accent6">
                    <a:lumMod val="50000"/>
                  </a:schemeClr>
                </a:solidFill>
              </a:rPr>
              <a:t> ein verkauftes T-Shirt</a:t>
            </a:r>
          </a:p>
          <a:p>
            <a:pPr marL="742950" lvl="1" indent="-285750">
              <a:spcAft>
                <a:spcPts val="600"/>
              </a:spcAft>
              <a:buClr>
                <a:srgbClr val="B11B96"/>
              </a:buClr>
              <a:buFont typeface="Century Gothic" panose="020B0502020202020204" pitchFamily="34" charset="0"/>
              <a:buChar char="●"/>
            </a:pPr>
            <a:r>
              <a:rPr lang="de-CH" sz="1400" b="1" dirty="0">
                <a:solidFill>
                  <a:schemeClr val="accent6">
                    <a:lumMod val="50000"/>
                  </a:schemeClr>
                </a:solidFill>
              </a:rPr>
              <a:t>Schreinerei, die sich auf Küchen spezialisiert hat: </a:t>
            </a:r>
            <a:r>
              <a:rPr lang="de-CH" sz="1400" dirty="0">
                <a:solidFill>
                  <a:schemeClr val="accent6">
                    <a:lumMod val="50000"/>
                  </a:schemeClr>
                </a:solidFill>
              </a:rPr>
              <a:t>Fertigung und Installation einer Küche</a:t>
            </a:r>
          </a:p>
          <a:p>
            <a:pPr marL="742950" lvl="1" indent="-285750">
              <a:spcAft>
                <a:spcPts val="600"/>
              </a:spcAft>
              <a:buClr>
                <a:srgbClr val="B11B96"/>
              </a:buClr>
              <a:buFont typeface="Century Gothic" panose="020B0502020202020204" pitchFamily="34" charset="0"/>
              <a:buChar char="●"/>
            </a:pPr>
            <a:r>
              <a:rPr lang="de-CH" sz="1400" b="1" dirty="0">
                <a:solidFill>
                  <a:schemeClr val="accent6">
                    <a:lumMod val="50000"/>
                  </a:schemeClr>
                </a:solidFill>
              </a:rPr>
              <a:t>Personal Trainer: </a:t>
            </a:r>
            <a:r>
              <a:rPr lang="de-CH" sz="1400" dirty="0">
                <a:solidFill>
                  <a:schemeClr val="accent6">
                    <a:lumMod val="50000"/>
                  </a:schemeClr>
                </a:solidFill>
              </a:rPr>
              <a:t>Betreuung eines Privatkunden, einer Privatkundin</a:t>
            </a:r>
          </a:p>
          <a:p>
            <a:pPr marL="742950" lvl="1" indent="-285750">
              <a:spcAft>
                <a:spcPts val="600"/>
              </a:spcAft>
              <a:buClr>
                <a:srgbClr val="B11B96"/>
              </a:buClr>
              <a:buFont typeface="Century Gothic" panose="020B0502020202020204" pitchFamily="34" charset="0"/>
              <a:buChar char="●"/>
            </a:pPr>
            <a:r>
              <a:rPr lang="de-CH" sz="1400" b="1" dirty="0">
                <a:solidFill>
                  <a:schemeClr val="accent6">
                    <a:lumMod val="50000"/>
                  </a:schemeClr>
                </a:solidFill>
              </a:rPr>
              <a:t>Coiffeursalon: </a:t>
            </a:r>
            <a:r>
              <a:rPr lang="de-CH" sz="1400" dirty="0">
                <a:solidFill>
                  <a:schemeClr val="accent6">
                    <a:lumMod val="50000"/>
                  </a:schemeClr>
                </a:solidFill>
              </a:rPr>
              <a:t>Haarschnitt für einen Kunden/eine Kundin</a:t>
            </a:r>
          </a:p>
        </p:txBody>
      </p:sp>
      <p:sp>
        <p:nvSpPr>
          <p:cNvPr id="30" name="Pfeil: Chevron 29">
            <a:extLst>
              <a:ext uri="{FF2B5EF4-FFF2-40B4-BE49-F238E27FC236}">
                <a16:creationId xmlns:a16="http://schemas.microsoft.com/office/drawing/2014/main" id="{839CA3E1-6F28-4DCD-9716-D8D9529CC2A0}"/>
              </a:ext>
            </a:extLst>
          </p:cNvPr>
          <p:cNvSpPr/>
          <p:nvPr/>
        </p:nvSpPr>
        <p:spPr>
          <a:xfrm>
            <a:off x="2715521" y="494183"/>
            <a:ext cx="2010060" cy="1339436"/>
          </a:xfrm>
          <a:prstGeom prst="chevron">
            <a:avLst>
              <a:gd name="adj" fmla="val 33855"/>
            </a:avLst>
          </a:prstGeom>
          <a:solidFill>
            <a:srgbClr val="FF99FF"/>
          </a:solidFill>
          <a:ln>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1" name="Pfeil: Chevron 30">
            <a:extLst>
              <a:ext uri="{FF2B5EF4-FFF2-40B4-BE49-F238E27FC236}">
                <a16:creationId xmlns:a16="http://schemas.microsoft.com/office/drawing/2014/main" id="{AF09D7D7-460D-4BE2-A1BC-B71E1720B336}"/>
              </a:ext>
            </a:extLst>
          </p:cNvPr>
          <p:cNvSpPr/>
          <p:nvPr/>
        </p:nvSpPr>
        <p:spPr>
          <a:xfrm>
            <a:off x="4275556" y="494183"/>
            <a:ext cx="2010060" cy="1339436"/>
          </a:xfrm>
          <a:prstGeom prst="chevron">
            <a:avLst>
              <a:gd name="adj" fmla="val 33855"/>
            </a:avLst>
          </a:prstGeom>
          <a:solidFill>
            <a:srgbClr val="FF66CC"/>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2" name="Pfeil: Chevron 31">
            <a:extLst>
              <a:ext uri="{FF2B5EF4-FFF2-40B4-BE49-F238E27FC236}">
                <a16:creationId xmlns:a16="http://schemas.microsoft.com/office/drawing/2014/main" id="{98C054BB-E61B-43E3-B752-BCB6DF490FF8}"/>
              </a:ext>
            </a:extLst>
          </p:cNvPr>
          <p:cNvSpPr/>
          <p:nvPr/>
        </p:nvSpPr>
        <p:spPr>
          <a:xfrm>
            <a:off x="5730670" y="494182"/>
            <a:ext cx="2010060" cy="1339436"/>
          </a:xfrm>
          <a:prstGeom prst="chevron">
            <a:avLst>
              <a:gd name="adj" fmla="val 33855"/>
            </a:avLst>
          </a:prstGeom>
          <a:solidFill>
            <a:srgbClr val="B11B96"/>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3" name="Pfeil: Chevron 32">
            <a:extLst>
              <a:ext uri="{FF2B5EF4-FFF2-40B4-BE49-F238E27FC236}">
                <a16:creationId xmlns:a16="http://schemas.microsoft.com/office/drawing/2014/main" id="{8B97F4D4-B109-4A88-AC90-F96B2027E834}"/>
              </a:ext>
            </a:extLst>
          </p:cNvPr>
          <p:cNvSpPr/>
          <p:nvPr/>
        </p:nvSpPr>
        <p:spPr>
          <a:xfrm>
            <a:off x="7182860" y="494181"/>
            <a:ext cx="2010060" cy="1339436"/>
          </a:xfrm>
          <a:prstGeom prst="chevron">
            <a:avLst>
              <a:gd name="adj" fmla="val 33855"/>
            </a:avLst>
          </a:prstGeom>
          <a:solidFill>
            <a:srgbClr val="90117E"/>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4" name="Pfeil: Fünfeck 33">
            <a:extLst>
              <a:ext uri="{FF2B5EF4-FFF2-40B4-BE49-F238E27FC236}">
                <a16:creationId xmlns:a16="http://schemas.microsoft.com/office/drawing/2014/main" id="{DBCF5C49-2A11-4CA9-BEF9-2B0BF1C051E8}"/>
              </a:ext>
            </a:extLst>
          </p:cNvPr>
          <p:cNvSpPr/>
          <p:nvPr/>
        </p:nvSpPr>
        <p:spPr>
          <a:xfrm>
            <a:off x="1386348" y="494180"/>
            <a:ext cx="1874594" cy="1339439"/>
          </a:xfrm>
          <a:prstGeom prst="homePlate">
            <a:avLst>
              <a:gd name="adj" fmla="val 33045"/>
            </a:avLst>
          </a:prstGeom>
          <a:solidFill>
            <a:srgbClr val="FFCCFF"/>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5" name="Pfeil: Chevron 34">
            <a:extLst>
              <a:ext uri="{FF2B5EF4-FFF2-40B4-BE49-F238E27FC236}">
                <a16:creationId xmlns:a16="http://schemas.microsoft.com/office/drawing/2014/main" id="{A3DF3F72-3306-4943-BCF9-3778DC74E765}"/>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6" name="Freeform 5">
            <a:extLst>
              <a:ext uri="{FF2B5EF4-FFF2-40B4-BE49-F238E27FC236}">
                <a16:creationId xmlns:a16="http://schemas.microsoft.com/office/drawing/2014/main" id="{82F3B271-3452-4300-8F75-5A8C56ED37E4}"/>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37" name="Freeform 5">
            <a:extLst>
              <a:ext uri="{FF2B5EF4-FFF2-40B4-BE49-F238E27FC236}">
                <a16:creationId xmlns:a16="http://schemas.microsoft.com/office/drawing/2014/main" id="{2A664B2E-2B9D-4684-AB87-B6A08E5E99C6}"/>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38" name="Freeform 5">
            <a:extLst>
              <a:ext uri="{FF2B5EF4-FFF2-40B4-BE49-F238E27FC236}">
                <a16:creationId xmlns:a16="http://schemas.microsoft.com/office/drawing/2014/main" id="{76B30AD9-135C-4453-9D87-D90F78DB0404}"/>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39" name="Freeform 5">
            <a:extLst>
              <a:ext uri="{FF2B5EF4-FFF2-40B4-BE49-F238E27FC236}">
                <a16:creationId xmlns:a16="http://schemas.microsoft.com/office/drawing/2014/main" id="{75F60A66-0677-4974-BA94-B0C320CA30C8}"/>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40" name="Freeform 5">
            <a:extLst>
              <a:ext uri="{FF2B5EF4-FFF2-40B4-BE49-F238E27FC236}">
                <a16:creationId xmlns:a16="http://schemas.microsoft.com/office/drawing/2014/main" id="{65E0D709-FFF4-4D09-8FFE-BF4DEF5D42F0}"/>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41" name="Freeform 5">
            <a:extLst>
              <a:ext uri="{FF2B5EF4-FFF2-40B4-BE49-F238E27FC236}">
                <a16:creationId xmlns:a16="http://schemas.microsoft.com/office/drawing/2014/main" id="{6865D092-30AF-4FBC-A01B-283C2542D62C}"/>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90117E"/>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42" name="Freeform 5">
            <a:extLst>
              <a:ext uri="{FF2B5EF4-FFF2-40B4-BE49-F238E27FC236}">
                <a16:creationId xmlns:a16="http://schemas.microsoft.com/office/drawing/2014/main" id="{AB922B2C-CE6C-4785-9D1F-C06EAE0343C0}"/>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43" name="Freeform 5">
            <a:extLst>
              <a:ext uri="{FF2B5EF4-FFF2-40B4-BE49-F238E27FC236}">
                <a16:creationId xmlns:a16="http://schemas.microsoft.com/office/drawing/2014/main" id="{D610AFF9-7D1D-4BE4-8E34-A559A80940F3}"/>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44" name="Freeform 5">
            <a:extLst>
              <a:ext uri="{FF2B5EF4-FFF2-40B4-BE49-F238E27FC236}">
                <a16:creationId xmlns:a16="http://schemas.microsoft.com/office/drawing/2014/main" id="{F955A826-3738-4BBB-B50E-642FC95F03E4}"/>
              </a:ext>
            </a:extLst>
          </p:cNvPr>
          <p:cNvSpPr>
            <a:spLocks/>
          </p:cNvSpPr>
          <p:nvPr/>
        </p:nvSpPr>
        <p:spPr bwMode="auto">
          <a:xfrm>
            <a:off x="7846085"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45" name="Freeform 5">
            <a:extLst>
              <a:ext uri="{FF2B5EF4-FFF2-40B4-BE49-F238E27FC236}">
                <a16:creationId xmlns:a16="http://schemas.microsoft.com/office/drawing/2014/main" id="{DA67E003-1451-46D1-A966-812A4BDEE136}"/>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46" name="Freeform 5">
            <a:extLst>
              <a:ext uri="{FF2B5EF4-FFF2-40B4-BE49-F238E27FC236}">
                <a16:creationId xmlns:a16="http://schemas.microsoft.com/office/drawing/2014/main" id="{5FF05B57-7D27-495E-8A0A-F7D10611D6E4}"/>
              </a:ext>
            </a:extLst>
          </p:cNvPr>
          <p:cNvSpPr>
            <a:spLocks/>
          </p:cNvSpPr>
          <p:nvPr/>
        </p:nvSpPr>
        <p:spPr bwMode="auto">
          <a:xfrm>
            <a:off x="4900975"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47" name="Freeform 5">
            <a:extLst>
              <a:ext uri="{FF2B5EF4-FFF2-40B4-BE49-F238E27FC236}">
                <a16:creationId xmlns:a16="http://schemas.microsoft.com/office/drawing/2014/main" id="{B4585C3E-F9DF-460C-A2D9-C00FF9789D00}"/>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48" name="Freeform 5">
            <a:extLst>
              <a:ext uri="{FF2B5EF4-FFF2-40B4-BE49-F238E27FC236}">
                <a16:creationId xmlns:a16="http://schemas.microsoft.com/office/drawing/2014/main" id="{60CDE7AF-B42B-4880-AD70-CFD4DB2C2C92}"/>
              </a:ext>
            </a:extLst>
          </p:cNvPr>
          <p:cNvSpPr>
            <a:spLocks/>
          </p:cNvSpPr>
          <p:nvPr/>
        </p:nvSpPr>
        <p:spPr bwMode="auto">
          <a:xfrm>
            <a:off x="1969737" y="24070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38100">
            <a:solidFill>
              <a:srgbClr val="898F97"/>
            </a:solid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49" name="ZoneTexte 23">
            <a:extLst>
              <a:ext uri="{FF2B5EF4-FFF2-40B4-BE49-F238E27FC236}">
                <a16:creationId xmlns:a16="http://schemas.microsoft.com/office/drawing/2014/main" id="{E3CCD07D-FAD1-496D-8A4B-DB7836A348ED}"/>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50" name="ZoneTexte 24">
            <a:extLst>
              <a:ext uri="{FF2B5EF4-FFF2-40B4-BE49-F238E27FC236}">
                <a16:creationId xmlns:a16="http://schemas.microsoft.com/office/drawing/2014/main" id="{11B149B0-02EF-48C1-B13C-D74923EF5FE8}"/>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51" name="ZoneTexte 25">
            <a:extLst>
              <a:ext uri="{FF2B5EF4-FFF2-40B4-BE49-F238E27FC236}">
                <a16:creationId xmlns:a16="http://schemas.microsoft.com/office/drawing/2014/main" id="{776A6A4D-139F-471F-BE10-59DDFB759657}"/>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52" name="ZoneTexte 26">
            <a:extLst>
              <a:ext uri="{FF2B5EF4-FFF2-40B4-BE49-F238E27FC236}">
                <a16:creationId xmlns:a16="http://schemas.microsoft.com/office/drawing/2014/main" id="{71C28B8E-BB7C-41A1-89EC-3284864DE62D}"/>
              </a:ext>
            </a:extLst>
          </p:cNvPr>
          <p:cNvSpPr txBox="1"/>
          <p:nvPr/>
        </p:nvSpPr>
        <p:spPr>
          <a:xfrm>
            <a:off x="5977723"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53" name="ZoneTexte 27">
            <a:extLst>
              <a:ext uri="{FF2B5EF4-FFF2-40B4-BE49-F238E27FC236}">
                <a16:creationId xmlns:a16="http://schemas.microsoft.com/office/drawing/2014/main" id="{754AB1EC-766A-4614-AA7A-6693FB3C87CD}"/>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54" name="ZoneTexte 26">
            <a:extLst>
              <a:ext uri="{FF2B5EF4-FFF2-40B4-BE49-F238E27FC236}">
                <a16:creationId xmlns:a16="http://schemas.microsoft.com/office/drawing/2014/main" id="{9CBDDAAC-4A98-4D09-8324-903411A5AF3C}"/>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55" name="Foliennummernplatzhalter 1">
            <a:extLst>
              <a:ext uri="{FF2B5EF4-FFF2-40B4-BE49-F238E27FC236}">
                <a16:creationId xmlns:a16="http://schemas.microsoft.com/office/drawing/2014/main" id="{3DF8652F-7EF2-4F9A-B0F4-BCD7CB3D469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46</a:t>
            </a:fld>
            <a:endParaRPr lang="ru-RU" dirty="0"/>
          </a:p>
        </p:txBody>
      </p:sp>
    </p:spTree>
    <p:extLst>
      <p:ext uri="{BB962C8B-B14F-4D97-AF65-F5344CB8AC3E}">
        <p14:creationId xmlns:p14="http://schemas.microsoft.com/office/powerpoint/2010/main" val="1670488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hteck 59">
            <a:extLst>
              <a:ext uri="{FF2B5EF4-FFF2-40B4-BE49-F238E27FC236}">
                <a16:creationId xmlns:a16="http://schemas.microsoft.com/office/drawing/2014/main" id="{43BD7FAB-275E-4598-A2C5-E5A064F0122B}"/>
              </a:ext>
            </a:extLst>
          </p:cNvPr>
          <p:cNvSpPr/>
          <p:nvPr/>
        </p:nvSpPr>
        <p:spPr>
          <a:xfrm>
            <a:off x="1775180" y="2329711"/>
            <a:ext cx="3600000" cy="341385"/>
          </a:xfrm>
          <a:prstGeom prst="rect">
            <a:avLst/>
          </a:prstGeom>
          <a:solidFill>
            <a:srgbClr val="6C0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t>Beispiel MyBambooBike</a:t>
            </a:r>
          </a:p>
        </p:txBody>
      </p:sp>
      <p:sp>
        <p:nvSpPr>
          <p:cNvPr id="61" name="Rechteck 60">
            <a:extLst>
              <a:ext uri="{FF2B5EF4-FFF2-40B4-BE49-F238E27FC236}">
                <a16:creationId xmlns:a16="http://schemas.microsoft.com/office/drawing/2014/main" id="{F802C73B-7108-40A7-A892-4A61F121E2FC}"/>
              </a:ext>
            </a:extLst>
          </p:cNvPr>
          <p:cNvSpPr/>
          <p:nvPr/>
        </p:nvSpPr>
        <p:spPr>
          <a:xfrm>
            <a:off x="1769806" y="2671096"/>
            <a:ext cx="3600000" cy="3461259"/>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2" name="Rechteck 61">
            <a:extLst>
              <a:ext uri="{FF2B5EF4-FFF2-40B4-BE49-F238E27FC236}">
                <a16:creationId xmlns:a16="http://schemas.microsoft.com/office/drawing/2014/main" id="{D613CAD1-485A-49BB-B609-A24A2F1640BA}"/>
              </a:ext>
            </a:extLst>
          </p:cNvPr>
          <p:cNvSpPr/>
          <p:nvPr/>
        </p:nvSpPr>
        <p:spPr>
          <a:xfrm>
            <a:off x="2019600" y="2882584"/>
            <a:ext cx="3024349" cy="830997"/>
          </a:xfrm>
          <a:prstGeom prst="rect">
            <a:avLst/>
          </a:prstGeom>
        </p:spPr>
        <p:txBody>
          <a:bodyPr wrap="square">
            <a:spAutoFit/>
          </a:bodyPr>
          <a:lstStyle/>
          <a:p>
            <a:pPr>
              <a:spcBef>
                <a:spcPts val="600"/>
              </a:spcBef>
            </a:pPr>
            <a:r>
              <a:rPr lang="de-CH" sz="1600" dirty="0">
                <a:solidFill>
                  <a:srgbClr val="B11B96"/>
                </a:solidFill>
              </a:rPr>
              <a:t>Die relevante Einheit für MyBambooBike ist ein verkauftes Bike. </a:t>
            </a:r>
          </a:p>
        </p:txBody>
      </p:sp>
      <p:sp>
        <p:nvSpPr>
          <p:cNvPr id="63" name="Rechteck 62">
            <a:extLst>
              <a:ext uri="{FF2B5EF4-FFF2-40B4-BE49-F238E27FC236}">
                <a16:creationId xmlns:a16="http://schemas.microsoft.com/office/drawing/2014/main" id="{40893EAC-9DCF-44BE-8ADA-54BEDB0535E1}"/>
              </a:ext>
            </a:extLst>
          </p:cNvPr>
          <p:cNvSpPr/>
          <p:nvPr/>
        </p:nvSpPr>
        <p:spPr>
          <a:xfrm>
            <a:off x="6405428" y="2338553"/>
            <a:ext cx="3600000" cy="341385"/>
          </a:xfrm>
          <a:prstGeom prst="rect">
            <a:avLst/>
          </a:prstGeom>
          <a:solidFill>
            <a:srgbClr val="D17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t>Ihre Aufgabe</a:t>
            </a:r>
          </a:p>
        </p:txBody>
      </p:sp>
      <p:sp>
        <p:nvSpPr>
          <p:cNvPr id="64" name="Rechteck 63">
            <a:extLst>
              <a:ext uri="{FF2B5EF4-FFF2-40B4-BE49-F238E27FC236}">
                <a16:creationId xmlns:a16="http://schemas.microsoft.com/office/drawing/2014/main" id="{FD6EFAD7-FE88-409F-A6C7-F76895CE3323}"/>
              </a:ext>
            </a:extLst>
          </p:cNvPr>
          <p:cNvSpPr/>
          <p:nvPr/>
        </p:nvSpPr>
        <p:spPr>
          <a:xfrm>
            <a:off x="6413616" y="2675451"/>
            <a:ext cx="3600000" cy="3461259"/>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5" name="Rechteck 64">
            <a:extLst>
              <a:ext uri="{FF2B5EF4-FFF2-40B4-BE49-F238E27FC236}">
                <a16:creationId xmlns:a16="http://schemas.microsoft.com/office/drawing/2014/main" id="{E3ABB357-2708-4E23-809C-57136D88E44B}"/>
              </a:ext>
            </a:extLst>
          </p:cNvPr>
          <p:cNvSpPr/>
          <p:nvPr/>
        </p:nvSpPr>
        <p:spPr>
          <a:xfrm>
            <a:off x="6573294" y="2841724"/>
            <a:ext cx="3254643" cy="2139047"/>
          </a:xfrm>
          <a:prstGeom prst="rect">
            <a:avLst/>
          </a:prstGeom>
        </p:spPr>
        <p:txBody>
          <a:bodyPr wrap="square">
            <a:spAutoFit/>
          </a:bodyPr>
          <a:lstStyle/>
          <a:p>
            <a:pPr>
              <a:spcBef>
                <a:spcPts val="600"/>
              </a:spcBef>
            </a:pPr>
            <a:r>
              <a:rPr lang="de-CH" sz="1600" dirty="0">
                <a:solidFill>
                  <a:srgbClr val="D17930"/>
                </a:solidFill>
              </a:rPr>
              <a:t>Legen Sie die relevante Einheit für Ihre Geschäftsidee fest!</a:t>
            </a:r>
          </a:p>
          <a:p>
            <a:pPr>
              <a:spcBef>
                <a:spcPts val="600"/>
              </a:spcBef>
            </a:pPr>
            <a:r>
              <a:rPr lang="de-CH" sz="1600" dirty="0">
                <a:solidFill>
                  <a:srgbClr val="D17930"/>
                </a:solidFill>
              </a:rPr>
              <a:t>Falls Sie Schwierigkeiten mit der Identifizierung der relevanten Einheit haben, tauschen Sie sich mit anderen Teams aus und helfen Sie sich gegenseitig.</a:t>
            </a:r>
          </a:p>
        </p:txBody>
      </p:sp>
      <p:pic>
        <p:nvPicPr>
          <p:cNvPr id="66" name="Рисунок 41">
            <a:extLst>
              <a:ext uri="{FF2B5EF4-FFF2-40B4-BE49-F238E27FC236}">
                <a16:creationId xmlns:a16="http://schemas.microsoft.com/office/drawing/2014/main" id="{2C1C14AB-A18E-47C5-9B30-DA4132C4D2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5878" y="2080973"/>
            <a:ext cx="828000" cy="836463"/>
          </a:xfrm>
          <a:prstGeom prst="rect">
            <a:avLst/>
          </a:prstGeom>
        </p:spPr>
      </p:pic>
      <p:pic>
        <p:nvPicPr>
          <p:cNvPr id="67" name="Рисунок 42">
            <a:extLst>
              <a:ext uri="{FF2B5EF4-FFF2-40B4-BE49-F238E27FC236}">
                <a16:creationId xmlns:a16="http://schemas.microsoft.com/office/drawing/2014/main" id="{424E50E8-03A0-4488-B8D9-A6027786A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6648" y="2094274"/>
            <a:ext cx="828000" cy="836463"/>
          </a:xfrm>
          <a:prstGeom prst="rect">
            <a:avLst/>
          </a:prstGeom>
        </p:spPr>
      </p:pic>
      <p:sp>
        <p:nvSpPr>
          <p:cNvPr id="68" name="Pfeil: Chevron 67">
            <a:extLst>
              <a:ext uri="{FF2B5EF4-FFF2-40B4-BE49-F238E27FC236}">
                <a16:creationId xmlns:a16="http://schemas.microsoft.com/office/drawing/2014/main" id="{F28F5561-2487-45FD-9DD0-920F99F4C220}"/>
              </a:ext>
            </a:extLst>
          </p:cNvPr>
          <p:cNvSpPr/>
          <p:nvPr/>
        </p:nvSpPr>
        <p:spPr>
          <a:xfrm>
            <a:off x="2715521" y="494183"/>
            <a:ext cx="2010060" cy="1339436"/>
          </a:xfrm>
          <a:prstGeom prst="chevron">
            <a:avLst>
              <a:gd name="adj" fmla="val 33855"/>
            </a:avLst>
          </a:prstGeom>
          <a:solidFill>
            <a:srgbClr val="FF99FF"/>
          </a:solidFill>
          <a:ln>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69" name="Pfeil: Chevron 68">
            <a:extLst>
              <a:ext uri="{FF2B5EF4-FFF2-40B4-BE49-F238E27FC236}">
                <a16:creationId xmlns:a16="http://schemas.microsoft.com/office/drawing/2014/main" id="{E9C98CC7-12FB-41EF-924A-9764003E863F}"/>
              </a:ext>
            </a:extLst>
          </p:cNvPr>
          <p:cNvSpPr/>
          <p:nvPr/>
        </p:nvSpPr>
        <p:spPr>
          <a:xfrm>
            <a:off x="4275556" y="494183"/>
            <a:ext cx="2010060" cy="1339436"/>
          </a:xfrm>
          <a:prstGeom prst="chevron">
            <a:avLst>
              <a:gd name="adj" fmla="val 33855"/>
            </a:avLst>
          </a:prstGeom>
          <a:solidFill>
            <a:srgbClr val="FF66CC"/>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70" name="Pfeil: Chevron 69">
            <a:extLst>
              <a:ext uri="{FF2B5EF4-FFF2-40B4-BE49-F238E27FC236}">
                <a16:creationId xmlns:a16="http://schemas.microsoft.com/office/drawing/2014/main" id="{131E1EB9-9876-4DF9-9CE2-4C9A12EC4A51}"/>
              </a:ext>
            </a:extLst>
          </p:cNvPr>
          <p:cNvSpPr/>
          <p:nvPr/>
        </p:nvSpPr>
        <p:spPr>
          <a:xfrm>
            <a:off x="5730670" y="494182"/>
            <a:ext cx="2010060" cy="1339436"/>
          </a:xfrm>
          <a:prstGeom prst="chevron">
            <a:avLst>
              <a:gd name="adj" fmla="val 33855"/>
            </a:avLst>
          </a:prstGeom>
          <a:solidFill>
            <a:srgbClr val="B11B96"/>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71" name="Pfeil: Chevron 70">
            <a:extLst>
              <a:ext uri="{FF2B5EF4-FFF2-40B4-BE49-F238E27FC236}">
                <a16:creationId xmlns:a16="http://schemas.microsoft.com/office/drawing/2014/main" id="{47437897-98BC-469D-A796-420242B345DD}"/>
              </a:ext>
            </a:extLst>
          </p:cNvPr>
          <p:cNvSpPr/>
          <p:nvPr/>
        </p:nvSpPr>
        <p:spPr>
          <a:xfrm>
            <a:off x="7182860" y="494181"/>
            <a:ext cx="2010060" cy="1339436"/>
          </a:xfrm>
          <a:prstGeom prst="chevron">
            <a:avLst>
              <a:gd name="adj" fmla="val 33855"/>
            </a:avLst>
          </a:prstGeom>
          <a:solidFill>
            <a:srgbClr val="90117E"/>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72" name="Pfeil: Fünfeck 71">
            <a:extLst>
              <a:ext uri="{FF2B5EF4-FFF2-40B4-BE49-F238E27FC236}">
                <a16:creationId xmlns:a16="http://schemas.microsoft.com/office/drawing/2014/main" id="{86A41245-8EBF-4F92-9534-49C494907946}"/>
              </a:ext>
            </a:extLst>
          </p:cNvPr>
          <p:cNvSpPr/>
          <p:nvPr/>
        </p:nvSpPr>
        <p:spPr>
          <a:xfrm>
            <a:off x="1386348" y="494180"/>
            <a:ext cx="1874594" cy="1339439"/>
          </a:xfrm>
          <a:prstGeom prst="homePlate">
            <a:avLst>
              <a:gd name="adj" fmla="val 33045"/>
            </a:avLst>
          </a:prstGeom>
          <a:solidFill>
            <a:srgbClr val="FFCCFF"/>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73" name="Pfeil: Chevron 72">
            <a:extLst>
              <a:ext uri="{FF2B5EF4-FFF2-40B4-BE49-F238E27FC236}">
                <a16:creationId xmlns:a16="http://schemas.microsoft.com/office/drawing/2014/main" id="{43BD6A7A-9400-4205-BCC6-22FE9ECA0296}"/>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74" name="Freeform 5">
            <a:extLst>
              <a:ext uri="{FF2B5EF4-FFF2-40B4-BE49-F238E27FC236}">
                <a16:creationId xmlns:a16="http://schemas.microsoft.com/office/drawing/2014/main" id="{1BDA77A6-089A-45C1-9681-7D288444465B}"/>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75" name="Freeform 5">
            <a:extLst>
              <a:ext uri="{FF2B5EF4-FFF2-40B4-BE49-F238E27FC236}">
                <a16:creationId xmlns:a16="http://schemas.microsoft.com/office/drawing/2014/main" id="{C539FA9C-3C8C-48B6-84DC-CD314F1E38A5}"/>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76" name="Freeform 5">
            <a:extLst>
              <a:ext uri="{FF2B5EF4-FFF2-40B4-BE49-F238E27FC236}">
                <a16:creationId xmlns:a16="http://schemas.microsoft.com/office/drawing/2014/main" id="{8DC63AE7-8833-41E6-9979-57ACC43230DB}"/>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77" name="Freeform 5">
            <a:extLst>
              <a:ext uri="{FF2B5EF4-FFF2-40B4-BE49-F238E27FC236}">
                <a16:creationId xmlns:a16="http://schemas.microsoft.com/office/drawing/2014/main" id="{1B42DE7D-A076-4A9E-B5AD-C856E949A084}"/>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78" name="Freeform 5">
            <a:extLst>
              <a:ext uri="{FF2B5EF4-FFF2-40B4-BE49-F238E27FC236}">
                <a16:creationId xmlns:a16="http://schemas.microsoft.com/office/drawing/2014/main" id="{6A7FC808-A72F-473E-8428-81E610C9EB53}"/>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79" name="Freeform 5">
            <a:extLst>
              <a:ext uri="{FF2B5EF4-FFF2-40B4-BE49-F238E27FC236}">
                <a16:creationId xmlns:a16="http://schemas.microsoft.com/office/drawing/2014/main" id="{9BAE5049-FEED-4DE8-8DC2-024D7F8B61C4}"/>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90117E"/>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80" name="Freeform 5">
            <a:extLst>
              <a:ext uri="{FF2B5EF4-FFF2-40B4-BE49-F238E27FC236}">
                <a16:creationId xmlns:a16="http://schemas.microsoft.com/office/drawing/2014/main" id="{B96F8F6F-7FD5-43E9-BD65-95E9343219AF}"/>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81" name="Freeform 5">
            <a:extLst>
              <a:ext uri="{FF2B5EF4-FFF2-40B4-BE49-F238E27FC236}">
                <a16:creationId xmlns:a16="http://schemas.microsoft.com/office/drawing/2014/main" id="{B83E0402-7DC8-4CEF-AC30-EBDBFDD3EA18}"/>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82" name="Freeform 5">
            <a:extLst>
              <a:ext uri="{FF2B5EF4-FFF2-40B4-BE49-F238E27FC236}">
                <a16:creationId xmlns:a16="http://schemas.microsoft.com/office/drawing/2014/main" id="{49CDAD52-1264-4F76-B1D9-D01546B219A9}"/>
              </a:ext>
            </a:extLst>
          </p:cNvPr>
          <p:cNvSpPr>
            <a:spLocks/>
          </p:cNvSpPr>
          <p:nvPr/>
        </p:nvSpPr>
        <p:spPr bwMode="auto">
          <a:xfrm>
            <a:off x="7846085"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83" name="Freeform 5">
            <a:extLst>
              <a:ext uri="{FF2B5EF4-FFF2-40B4-BE49-F238E27FC236}">
                <a16:creationId xmlns:a16="http://schemas.microsoft.com/office/drawing/2014/main" id="{A9E212A4-97AD-4E70-8E50-E4F12811E59C}"/>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84" name="Freeform 5">
            <a:extLst>
              <a:ext uri="{FF2B5EF4-FFF2-40B4-BE49-F238E27FC236}">
                <a16:creationId xmlns:a16="http://schemas.microsoft.com/office/drawing/2014/main" id="{5A858684-5DB8-48F1-A026-1D8A080280E5}"/>
              </a:ext>
            </a:extLst>
          </p:cNvPr>
          <p:cNvSpPr>
            <a:spLocks/>
          </p:cNvSpPr>
          <p:nvPr/>
        </p:nvSpPr>
        <p:spPr bwMode="auto">
          <a:xfrm>
            <a:off x="4900975"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85" name="Freeform 5">
            <a:extLst>
              <a:ext uri="{FF2B5EF4-FFF2-40B4-BE49-F238E27FC236}">
                <a16:creationId xmlns:a16="http://schemas.microsoft.com/office/drawing/2014/main" id="{3A46F428-FCA0-49D1-9475-16914104B01B}"/>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86" name="Freeform 5">
            <a:extLst>
              <a:ext uri="{FF2B5EF4-FFF2-40B4-BE49-F238E27FC236}">
                <a16:creationId xmlns:a16="http://schemas.microsoft.com/office/drawing/2014/main" id="{62E3C8D3-F2CE-4D9E-A271-4A99868B410D}"/>
              </a:ext>
            </a:extLst>
          </p:cNvPr>
          <p:cNvSpPr>
            <a:spLocks/>
          </p:cNvSpPr>
          <p:nvPr/>
        </p:nvSpPr>
        <p:spPr bwMode="auto">
          <a:xfrm>
            <a:off x="1969737" y="24070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38100">
            <a:solidFill>
              <a:srgbClr val="898F97"/>
            </a:solid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87" name="ZoneTexte 23">
            <a:extLst>
              <a:ext uri="{FF2B5EF4-FFF2-40B4-BE49-F238E27FC236}">
                <a16:creationId xmlns:a16="http://schemas.microsoft.com/office/drawing/2014/main" id="{33A858D6-202D-455F-8EBB-7FF53A670053}"/>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88" name="ZoneTexte 24">
            <a:extLst>
              <a:ext uri="{FF2B5EF4-FFF2-40B4-BE49-F238E27FC236}">
                <a16:creationId xmlns:a16="http://schemas.microsoft.com/office/drawing/2014/main" id="{A482F6C2-E2EF-4D41-B05A-16A7EE767586}"/>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89" name="ZoneTexte 25">
            <a:extLst>
              <a:ext uri="{FF2B5EF4-FFF2-40B4-BE49-F238E27FC236}">
                <a16:creationId xmlns:a16="http://schemas.microsoft.com/office/drawing/2014/main" id="{AFA41FCF-24E1-4E4C-9C18-FEAFE1D0A8A3}"/>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90" name="ZoneTexte 26">
            <a:extLst>
              <a:ext uri="{FF2B5EF4-FFF2-40B4-BE49-F238E27FC236}">
                <a16:creationId xmlns:a16="http://schemas.microsoft.com/office/drawing/2014/main" id="{6684E03A-78C2-427A-A964-F20CB9CD685A}"/>
              </a:ext>
            </a:extLst>
          </p:cNvPr>
          <p:cNvSpPr txBox="1"/>
          <p:nvPr/>
        </p:nvSpPr>
        <p:spPr>
          <a:xfrm>
            <a:off x="5977723"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91" name="ZoneTexte 27">
            <a:extLst>
              <a:ext uri="{FF2B5EF4-FFF2-40B4-BE49-F238E27FC236}">
                <a16:creationId xmlns:a16="http://schemas.microsoft.com/office/drawing/2014/main" id="{E54DD7EE-6F77-43B0-873E-4CF8F6B37F04}"/>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92" name="ZoneTexte 26">
            <a:extLst>
              <a:ext uri="{FF2B5EF4-FFF2-40B4-BE49-F238E27FC236}">
                <a16:creationId xmlns:a16="http://schemas.microsoft.com/office/drawing/2014/main" id="{503A0EA6-3B63-4DCF-B790-372CDA33611E}"/>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36" name="Foliennummernplatzhalter 1">
            <a:extLst>
              <a:ext uri="{FF2B5EF4-FFF2-40B4-BE49-F238E27FC236}">
                <a16:creationId xmlns:a16="http://schemas.microsoft.com/office/drawing/2014/main" id="{7B14A03E-4B16-44D7-B8DA-31683F8A802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47</a:t>
            </a:fld>
            <a:endParaRPr lang="ru-RU" dirty="0"/>
          </a:p>
        </p:txBody>
      </p:sp>
    </p:spTree>
    <p:extLst>
      <p:ext uri="{BB962C8B-B14F-4D97-AF65-F5344CB8AC3E}">
        <p14:creationId xmlns:p14="http://schemas.microsoft.com/office/powerpoint/2010/main" val="2956598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F2032D9-E9E6-4170-A55E-6FC57389085C}"/>
              </a:ext>
            </a:extLst>
          </p:cNvPr>
          <p:cNvSpPr/>
          <p:nvPr/>
        </p:nvSpPr>
        <p:spPr>
          <a:xfrm>
            <a:off x="1534201" y="2133820"/>
            <a:ext cx="9326232" cy="3888244"/>
          </a:xfrm>
          <a:prstGeom prst="rect">
            <a:avLst/>
          </a:prstGeom>
        </p:spPr>
        <p:txBody>
          <a:bodyPr wrap="square">
            <a:spAutoFit/>
          </a:bodyPr>
          <a:lstStyle/>
          <a:p>
            <a:pPr marL="285750" indent="-285750">
              <a:spcBef>
                <a:spcPts val="400"/>
              </a:spcBef>
              <a:buClr>
                <a:srgbClr val="B11B96"/>
              </a:buClr>
              <a:buFont typeface="Century Gothic" panose="020B0502020202020204" pitchFamily="34" charset="0"/>
              <a:buChar char="●"/>
            </a:pPr>
            <a:r>
              <a:rPr lang="de-CH" dirty="0">
                <a:solidFill>
                  <a:schemeClr val="accent6">
                    <a:lumMod val="50000"/>
                  </a:schemeClr>
                </a:solidFill>
              </a:rPr>
              <a:t>In diesem Schritt werden der ausgewählten Einheit die variablen Kosten zugeordnet. Variable Kosten (man spricht auch von «direkten Kosten») sind die Kosten, die entstehen, wenn eine weitere Einheit produziert und verkauft wird.</a:t>
            </a:r>
          </a:p>
          <a:p>
            <a:pPr marL="285750" indent="-285750">
              <a:spcBef>
                <a:spcPts val="400"/>
              </a:spcBef>
              <a:buClr>
                <a:srgbClr val="B11B96"/>
              </a:buClr>
              <a:buFont typeface="Century Gothic" panose="020B0502020202020204" pitchFamily="34" charset="0"/>
              <a:buChar char="●"/>
            </a:pPr>
            <a:r>
              <a:rPr lang="de-CH" dirty="0">
                <a:solidFill>
                  <a:schemeClr val="accent6">
                    <a:lumMod val="50000"/>
                  </a:schemeClr>
                </a:solidFill>
              </a:rPr>
              <a:t>Denken Sie vor allem an folgende Posten:</a:t>
            </a:r>
          </a:p>
          <a:p>
            <a:pPr marL="742950" lvl="1" indent="-285750">
              <a:spcBef>
                <a:spcPts val="400"/>
              </a:spcBef>
              <a:buClr>
                <a:srgbClr val="B11B96"/>
              </a:buClr>
              <a:buFont typeface="Century Gothic" panose="020B0502020202020204" pitchFamily="34" charset="0"/>
              <a:buChar char="●"/>
            </a:pPr>
            <a:r>
              <a:rPr lang="de-CH" sz="1600" dirty="0">
                <a:solidFill>
                  <a:schemeClr val="accent6">
                    <a:lumMod val="50000"/>
                  </a:schemeClr>
                </a:solidFill>
              </a:rPr>
              <a:t>Materialkosten (Rohstoffe, Betriebsstoffe, Hilfsstoffe)</a:t>
            </a:r>
          </a:p>
          <a:p>
            <a:pPr marL="742950" lvl="1" indent="-285750">
              <a:spcBef>
                <a:spcPts val="400"/>
              </a:spcBef>
              <a:buClr>
                <a:srgbClr val="B11B96"/>
              </a:buClr>
              <a:buFont typeface="Century Gothic" panose="020B0502020202020204" pitchFamily="34" charset="0"/>
              <a:buChar char="●"/>
            </a:pPr>
            <a:r>
              <a:rPr lang="de-CH" sz="1600" dirty="0">
                <a:solidFill>
                  <a:schemeClr val="accent6">
                    <a:lumMod val="50000"/>
                  </a:schemeClr>
                </a:solidFill>
              </a:rPr>
              <a:t>Fertigungslöhne</a:t>
            </a:r>
          </a:p>
          <a:p>
            <a:pPr marL="742950" lvl="1" indent="-285750">
              <a:spcBef>
                <a:spcPts val="400"/>
              </a:spcBef>
              <a:buClr>
                <a:srgbClr val="B11B96"/>
              </a:buClr>
              <a:buFont typeface="Century Gothic" panose="020B0502020202020204" pitchFamily="34" charset="0"/>
              <a:buChar char="●"/>
            </a:pPr>
            <a:r>
              <a:rPr lang="de-CH" sz="1600" dirty="0">
                <a:solidFill>
                  <a:schemeClr val="accent6">
                    <a:lumMod val="50000"/>
                  </a:schemeClr>
                </a:solidFill>
              </a:rPr>
              <a:t>Verkaufsprovisionen</a:t>
            </a:r>
          </a:p>
          <a:p>
            <a:pPr marL="742950" lvl="1" indent="-285750">
              <a:spcBef>
                <a:spcPts val="400"/>
              </a:spcBef>
              <a:buClr>
                <a:srgbClr val="B11B96"/>
              </a:buClr>
              <a:buFont typeface="Century Gothic" panose="020B0502020202020204" pitchFamily="34" charset="0"/>
              <a:buChar char="●"/>
            </a:pPr>
            <a:r>
              <a:rPr lang="de-CH" sz="1600" dirty="0">
                <a:solidFill>
                  <a:schemeClr val="accent6">
                    <a:lumMod val="50000"/>
                  </a:schemeClr>
                </a:solidFill>
              </a:rPr>
              <a:t>Direkt zuordenbare Werbekosten (z. B. Kosten, um einen neuen Kunden über Social Media-Massnahmen zu gewinnen)</a:t>
            </a:r>
          </a:p>
          <a:p>
            <a:pPr marL="742950" lvl="1" indent="-285750">
              <a:spcBef>
                <a:spcPts val="400"/>
              </a:spcBef>
              <a:buClr>
                <a:srgbClr val="B11B96"/>
              </a:buClr>
              <a:buFont typeface="Century Gothic" panose="020B0502020202020204" pitchFamily="34" charset="0"/>
              <a:buChar char="●"/>
            </a:pPr>
            <a:r>
              <a:rPr lang="de-CH" sz="1600" dirty="0">
                <a:solidFill>
                  <a:schemeClr val="accent6">
                    <a:lumMod val="50000"/>
                  </a:schemeClr>
                </a:solidFill>
              </a:rPr>
              <a:t>Direkt zuordenbare Verkaufskosten (z. B. ein Beratungsgespräch)</a:t>
            </a:r>
          </a:p>
          <a:p>
            <a:pPr marL="742950" lvl="1" indent="-285750">
              <a:spcBef>
                <a:spcPts val="400"/>
              </a:spcBef>
              <a:buClr>
                <a:srgbClr val="B11B96"/>
              </a:buClr>
              <a:buFont typeface="Century Gothic" panose="020B0502020202020204" pitchFamily="34" charset="0"/>
              <a:buChar char="●"/>
            </a:pPr>
            <a:r>
              <a:rPr lang="de-CH" sz="1600" dirty="0">
                <a:solidFill>
                  <a:schemeClr val="accent6">
                    <a:lumMod val="50000"/>
                  </a:schemeClr>
                </a:solidFill>
              </a:rPr>
              <a:t>Verpackungskosten</a:t>
            </a:r>
          </a:p>
          <a:p>
            <a:pPr marL="285750" indent="-285750">
              <a:spcBef>
                <a:spcPts val="400"/>
              </a:spcBef>
              <a:buClr>
                <a:srgbClr val="B11B96"/>
              </a:buClr>
              <a:buFont typeface="Century Gothic" panose="020B0502020202020204" pitchFamily="34" charset="0"/>
              <a:buChar char="●"/>
            </a:pPr>
            <a:r>
              <a:rPr lang="de-CH" b="1" dirty="0">
                <a:solidFill>
                  <a:srgbClr val="B11B96"/>
                </a:solidFill>
              </a:rPr>
              <a:t>Wichtig: </a:t>
            </a:r>
            <a:r>
              <a:rPr lang="de-CH" dirty="0">
                <a:solidFill>
                  <a:srgbClr val="B11B96"/>
                </a:solidFill>
              </a:rPr>
              <a:t>Es geht immer um Kosten, die der Unit </a:t>
            </a:r>
            <a:r>
              <a:rPr lang="de-CH" u="sng" dirty="0">
                <a:solidFill>
                  <a:srgbClr val="B11B96"/>
                </a:solidFill>
              </a:rPr>
              <a:t>direkt</a:t>
            </a:r>
            <a:r>
              <a:rPr lang="de-CH" dirty="0">
                <a:solidFill>
                  <a:srgbClr val="B11B96"/>
                </a:solidFill>
              </a:rPr>
              <a:t> zugeordnet </a:t>
            </a:r>
            <a:br>
              <a:rPr lang="de-CH" dirty="0">
                <a:solidFill>
                  <a:srgbClr val="B11B96"/>
                </a:solidFill>
              </a:rPr>
            </a:br>
            <a:r>
              <a:rPr lang="de-CH" dirty="0">
                <a:solidFill>
                  <a:srgbClr val="B11B96"/>
                </a:solidFill>
              </a:rPr>
              <a:t>werden können.</a:t>
            </a:r>
          </a:p>
        </p:txBody>
      </p:sp>
      <p:sp>
        <p:nvSpPr>
          <p:cNvPr id="30" name="Pfeil: Chevron 29">
            <a:extLst>
              <a:ext uri="{FF2B5EF4-FFF2-40B4-BE49-F238E27FC236}">
                <a16:creationId xmlns:a16="http://schemas.microsoft.com/office/drawing/2014/main" id="{55D7FB60-4C55-4074-9A08-2ADC8301E861}"/>
              </a:ext>
            </a:extLst>
          </p:cNvPr>
          <p:cNvSpPr/>
          <p:nvPr/>
        </p:nvSpPr>
        <p:spPr>
          <a:xfrm>
            <a:off x="4275556" y="494183"/>
            <a:ext cx="2010060" cy="1339436"/>
          </a:xfrm>
          <a:prstGeom prst="chevron">
            <a:avLst>
              <a:gd name="adj" fmla="val 33855"/>
            </a:avLst>
          </a:prstGeom>
          <a:solidFill>
            <a:srgbClr val="FF66CC"/>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1" name="Pfeil: Chevron 30">
            <a:extLst>
              <a:ext uri="{FF2B5EF4-FFF2-40B4-BE49-F238E27FC236}">
                <a16:creationId xmlns:a16="http://schemas.microsoft.com/office/drawing/2014/main" id="{41B72505-2EC7-4763-A83B-09A620DFD9D9}"/>
              </a:ext>
            </a:extLst>
          </p:cNvPr>
          <p:cNvSpPr/>
          <p:nvPr/>
        </p:nvSpPr>
        <p:spPr>
          <a:xfrm>
            <a:off x="5730670" y="494182"/>
            <a:ext cx="2010060" cy="1339436"/>
          </a:xfrm>
          <a:prstGeom prst="chevron">
            <a:avLst>
              <a:gd name="adj" fmla="val 33855"/>
            </a:avLst>
          </a:prstGeom>
          <a:solidFill>
            <a:srgbClr val="B11B96"/>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2" name="Pfeil: Chevron 31">
            <a:extLst>
              <a:ext uri="{FF2B5EF4-FFF2-40B4-BE49-F238E27FC236}">
                <a16:creationId xmlns:a16="http://schemas.microsoft.com/office/drawing/2014/main" id="{2C319CB7-0D43-4E02-BFE9-2E4CA09C21BA}"/>
              </a:ext>
            </a:extLst>
          </p:cNvPr>
          <p:cNvSpPr/>
          <p:nvPr/>
        </p:nvSpPr>
        <p:spPr>
          <a:xfrm>
            <a:off x="7182860" y="494181"/>
            <a:ext cx="2010060" cy="1339436"/>
          </a:xfrm>
          <a:prstGeom prst="chevron">
            <a:avLst>
              <a:gd name="adj" fmla="val 33855"/>
            </a:avLst>
          </a:prstGeom>
          <a:solidFill>
            <a:srgbClr val="90117E"/>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3" name="Pfeil: Fünfeck 32">
            <a:extLst>
              <a:ext uri="{FF2B5EF4-FFF2-40B4-BE49-F238E27FC236}">
                <a16:creationId xmlns:a16="http://schemas.microsoft.com/office/drawing/2014/main" id="{F9F93F3C-FE4B-4949-B7CE-8D0FE522482D}"/>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4" name="Pfeil: Chevron 33">
            <a:extLst>
              <a:ext uri="{FF2B5EF4-FFF2-40B4-BE49-F238E27FC236}">
                <a16:creationId xmlns:a16="http://schemas.microsoft.com/office/drawing/2014/main" id="{FA3E6098-D429-469D-97AF-980EF04D3D10}"/>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5" name="Freeform 5">
            <a:extLst>
              <a:ext uri="{FF2B5EF4-FFF2-40B4-BE49-F238E27FC236}">
                <a16:creationId xmlns:a16="http://schemas.microsoft.com/office/drawing/2014/main" id="{FCEEB99D-9C73-4583-8859-52B853EBF2C2}"/>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37" name="Freeform 5">
            <a:extLst>
              <a:ext uri="{FF2B5EF4-FFF2-40B4-BE49-F238E27FC236}">
                <a16:creationId xmlns:a16="http://schemas.microsoft.com/office/drawing/2014/main" id="{1FF7C46E-5BBC-4232-87E7-DF5C69C5DC09}"/>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38" name="Freeform 5">
            <a:extLst>
              <a:ext uri="{FF2B5EF4-FFF2-40B4-BE49-F238E27FC236}">
                <a16:creationId xmlns:a16="http://schemas.microsoft.com/office/drawing/2014/main" id="{B9DF065D-BAE1-4CD2-85AD-EF7428323B6D}"/>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39" name="Freeform 5">
            <a:extLst>
              <a:ext uri="{FF2B5EF4-FFF2-40B4-BE49-F238E27FC236}">
                <a16:creationId xmlns:a16="http://schemas.microsoft.com/office/drawing/2014/main" id="{959CD558-1FE8-4150-B371-FE6108725D75}"/>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40" name="Freeform 5">
            <a:extLst>
              <a:ext uri="{FF2B5EF4-FFF2-40B4-BE49-F238E27FC236}">
                <a16:creationId xmlns:a16="http://schemas.microsoft.com/office/drawing/2014/main" id="{EB45313F-AFF1-4486-B784-199DAFD2AC6C}"/>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90117E"/>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41" name="Freeform 5">
            <a:extLst>
              <a:ext uri="{FF2B5EF4-FFF2-40B4-BE49-F238E27FC236}">
                <a16:creationId xmlns:a16="http://schemas.microsoft.com/office/drawing/2014/main" id="{83D1132C-7686-4AB4-B351-7A7C12A2D145}"/>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42" name="Freeform 5">
            <a:extLst>
              <a:ext uri="{FF2B5EF4-FFF2-40B4-BE49-F238E27FC236}">
                <a16:creationId xmlns:a16="http://schemas.microsoft.com/office/drawing/2014/main" id="{5E31EC4F-624F-42C4-8A88-5BD0D283BDD7}"/>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43" name="Freeform 5">
            <a:extLst>
              <a:ext uri="{FF2B5EF4-FFF2-40B4-BE49-F238E27FC236}">
                <a16:creationId xmlns:a16="http://schemas.microsoft.com/office/drawing/2014/main" id="{B09DC21D-3171-42FF-B24A-4082D30A9E0C}"/>
              </a:ext>
            </a:extLst>
          </p:cNvPr>
          <p:cNvSpPr>
            <a:spLocks/>
          </p:cNvSpPr>
          <p:nvPr/>
        </p:nvSpPr>
        <p:spPr bwMode="auto">
          <a:xfrm>
            <a:off x="7846085"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44" name="Freeform 5">
            <a:extLst>
              <a:ext uri="{FF2B5EF4-FFF2-40B4-BE49-F238E27FC236}">
                <a16:creationId xmlns:a16="http://schemas.microsoft.com/office/drawing/2014/main" id="{A739F8CA-16EB-4B85-A226-8C33ECCF1AA7}"/>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45" name="Freeform 5">
            <a:extLst>
              <a:ext uri="{FF2B5EF4-FFF2-40B4-BE49-F238E27FC236}">
                <a16:creationId xmlns:a16="http://schemas.microsoft.com/office/drawing/2014/main" id="{A56E4308-55AF-4DCC-B3CD-1DCB5580C5C7}"/>
              </a:ext>
            </a:extLst>
          </p:cNvPr>
          <p:cNvSpPr>
            <a:spLocks/>
          </p:cNvSpPr>
          <p:nvPr/>
        </p:nvSpPr>
        <p:spPr bwMode="auto">
          <a:xfrm>
            <a:off x="4900975"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a:solidFill>
                  <a:schemeClr val="bg1"/>
                </a:solidFill>
              </a:rPr>
              <a:t>3</a:t>
            </a:r>
            <a:endParaRPr lang="fr-FR" sz="2418" dirty="0">
              <a:solidFill>
                <a:schemeClr val="bg1"/>
              </a:solidFill>
            </a:endParaRPr>
          </a:p>
        </p:txBody>
      </p:sp>
      <p:sp>
        <p:nvSpPr>
          <p:cNvPr id="47" name="Freeform 5">
            <a:extLst>
              <a:ext uri="{FF2B5EF4-FFF2-40B4-BE49-F238E27FC236}">
                <a16:creationId xmlns:a16="http://schemas.microsoft.com/office/drawing/2014/main" id="{9CBDFF05-98BD-450F-AA1C-2AA8FEF45EDA}"/>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48" name="ZoneTexte 23">
            <a:extLst>
              <a:ext uri="{FF2B5EF4-FFF2-40B4-BE49-F238E27FC236}">
                <a16:creationId xmlns:a16="http://schemas.microsoft.com/office/drawing/2014/main" id="{14EE05E2-5DB8-4BD7-9C43-D4EBB60DBA6C}"/>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50" name="ZoneTexte 25">
            <a:extLst>
              <a:ext uri="{FF2B5EF4-FFF2-40B4-BE49-F238E27FC236}">
                <a16:creationId xmlns:a16="http://schemas.microsoft.com/office/drawing/2014/main" id="{4C8F49E2-164A-4559-A64C-B7487B9896FF}"/>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51" name="ZoneTexte 26">
            <a:extLst>
              <a:ext uri="{FF2B5EF4-FFF2-40B4-BE49-F238E27FC236}">
                <a16:creationId xmlns:a16="http://schemas.microsoft.com/office/drawing/2014/main" id="{8A8A0668-666E-4A76-8B35-9489465A9274}"/>
              </a:ext>
            </a:extLst>
          </p:cNvPr>
          <p:cNvSpPr txBox="1"/>
          <p:nvPr/>
        </p:nvSpPr>
        <p:spPr>
          <a:xfrm>
            <a:off x="5977723"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52" name="ZoneTexte 27">
            <a:extLst>
              <a:ext uri="{FF2B5EF4-FFF2-40B4-BE49-F238E27FC236}">
                <a16:creationId xmlns:a16="http://schemas.microsoft.com/office/drawing/2014/main" id="{E3A94238-9AAC-4CC2-B130-DD830594C646}"/>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53" name="ZoneTexte 26">
            <a:extLst>
              <a:ext uri="{FF2B5EF4-FFF2-40B4-BE49-F238E27FC236}">
                <a16:creationId xmlns:a16="http://schemas.microsoft.com/office/drawing/2014/main" id="{A45C62F1-83C7-403E-B424-239369691546}"/>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29" name="Pfeil: Chevron 28">
            <a:extLst>
              <a:ext uri="{FF2B5EF4-FFF2-40B4-BE49-F238E27FC236}">
                <a16:creationId xmlns:a16="http://schemas.microsoft.com/office/drawing/2014/main" id="{6C29D16D-E4F4-4B07-AF88-3AF183B010A4}"/>
              </a:ext>
            </a:extLst>
          </p:cNvPr>
          <p:cNvSpPr/>
          <p:nvPr/>
        </p:nvSpPr>
        <p:spPr>
          <a:xfrm>
            <a:off x="2715521" y="494183"/>
            <a:ext cx="2010060" cy="1339436"/>
          </a:xfrm>
          <a:prstGeom prst="chevron">
            <a:avLst>
              <a:gd name="adj" fmla="val 33855"/>
            </a:avLst>
          </a:prstGeom>
          <a:solidFill>
            <a:srgbClr val="FF99FF"/>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6" name="Freeform 5">
            <a:extLst>
              <a:ext uri="{FF2B5EF4-FFF2-40B4-BE49-F238E27FC236}">
                <a16:creationId xmlns:a16="http://schemas.microsoft.com/office/drawing/2014/main" id="{5992C3BE-2C47-4773-8666-620A7D76EA24}"/>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38100">
            <a:solidFill>
              <a:srgbClr val="898F97"/>
            </a:solidFill>
          </a:ln>
        </p:spPr>
        <p:txBody>
          <a:bodyPr vert="horz" wrap="square" lIns="68572" tIns="34286" rIns="68572" bIns="34286" numCol="1" anchor="t" anchorCtr="0" compatLnSpc="1">
            <a:prstTxWarp prst="textNoShape">
              <a:avLst/>
            </a:prstTxWarp>
          </a:bodyPr>
          <a:lstStyle/>
          <a:p>
            <a:endParaRPr lang="fr-FR" sz="2418" dirty="0"/>
          </a:p>
        </p:txBody>
      </p:sp>
      <p:sp>
        <p:nvSpPr>
          <p:cNvPr id="46" name="Freeform 5">
            <a:extLst>
              <a:ext uri="{FF2B5EF4-FFF2-40B4-BE49-F238E27FC236}">
                <a16:creationId xmlns:a16="http://schemas.microsoft.com/office/drawing/2014/main" id="{CF61D4B6-8241-48C5-947C-DA62F4AA943D}"/>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49" name="ZoneTexte 24">
            <a:extLst>
              <a:ext uri="{FF2B5EF4-FFF2-40B4-BE49-F238E27FC236}">
                <a16:creationId xmlns:a16="http://schemas.microsoft.com/office/drawing/2014/main" id="{AF35A404-86EB-4EAF-88B6-251FDF178943}"/>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54" name="Foliennummernplatzhalter 1">
            <a:extLst>
              <a:ext uri="{FF2B5EF4-FFF2-40B4-BE49-F238E27FC236}">
                <a16:creationId xmlns:a16="http://schemas.microsoft.com/office/drawing/2014/main" id="{E60B8DA4-B0F4-42F2-9FF7-087284A7350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48</a:t>
            </a:fld>
            <a:endParaRPr lang="ru-RU" dirty="0"/>
          </a:p>
        </p:txBody>
      </p:sp>
    </p:spTree>
    <p:extLst>
      <p:ext uri="{BB962C8B-B14F-4D97-AF65-F5344CB8AC3E}">
        <p14:creationId xmlns:p14="http://schemas.microsoft.com/office/powerpoint/2010/main" val="4161164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39938F6-8CD6-4993-9026-FC6429DDBA3E}"/>
              </a:ext>
            </a:extLst>
          </p:cNvPr>
          <p:cNvSpPr/>
          <p:nvPr/>
        </p:nvSpPr>
        <p:spPr>
          <a:xfrm>
            <a:off x="1648705" y="2184822"/>
            <a:ext cx="6267449" cy="341385"/>
          </a:xfrm>
          <a:prstGeom prst="rect">
            <a:avLst/>
          </a:prstGeom>
          <a:solidFill>
            <a:srgbClr val="6C0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3B69DE0B-DB3C-4F23-BC24-D770F9AA3891}"/>
              </a:ext>
            </a:extLst>
          </p:cNvPr>
          <p:cNvSpPr/>
          <p:nvPr/>
        </p:nvSpPr>
        <p:spPr>
          <a:xfrm>
            <a:off x="1648705" y="2537833"/>
            <a:ext cx="6274256" cy="401779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1">
            <a:extLst>
              <a:ext uri="{FF2B5EF4-FFF2-40B4-BE49-F238E27FC236}">
                <a16:creationId xmlns:a16="http://schemas.microsoft.com/office/drawing/2014/main" id="{2E57BAAE-207F-428F-9194-F1390A9DF230}"/>
              </a:ext>
            </a:extLst>
          </p:cNvPr>
          <p:cNvSpPr txBox="1">
            <a:spLocks/>
          </p:cNvSpPr>
          <p:nvPr/>
        </p:nvSpPr>
        <p:spPr>
          <a:xfrm>
            <a:off x="8647497" y="2581829"/>
            <a:ext cx="3048868" cy="3420744"/>
          </a:xfrm>
          <a:prstGeom prst="rect">
            <a:avLst/>
          </a:prstGeom>
        </p:spPr>
        <p:txBody>
          <a:bodyPr vert="horz" lIns="91440" tIns="45720" rIns="91440" bIns="45720" rtlCol="0" anchor="t"/>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CH" sz="1600" b="0" dirty="0">
                <a:solidFill>
                  <a:schemeClr val="accent6">
                    <a:lumMod val="50000"/>
                  </a:schemeClr>
                </a:solidFill>
              </a:rPr>
              <a:t>Beim Beispiel MyBambooBike hängt die Höhe der variablen Kosten wesentlich vom ausgewählten Vertriebsweg (Online-Verkauf versus Händler) ab. </a:t>
            </a:r>
          </a:p>
          <a:p>
            <a:pPr algn="l"/>
            <a:endParaRPr lang="de-CH" sz="1600" b="0" dirty="0">
              <a:solidFill>
                <a:srgbClr val="898F97"/>
              </a:solidFill>
            </a:endParaRPr>
          </a:p>
          <a:p>
            <a:pPr algn="l"/>
            <a:r>
              <a:rPr lang="de-CH" sz="1600" b="0" dirty="0">
                <a:solidFill>
                  <a:schemeClr val="accent6">
                    <a:lumMod val="50000"/>
                  </a:schemeClr>
                </a:solidFill>
              </a:rPr>
              <a:t>Dafür verantwortlich ist die Händlermarge (geschätzte 35 % vom Verkaufspreis), die beim Verkauf über Händler hinzukommt.</a:t>
            </a:r>
            <a:endParaRPr lang="ru-RU" sz="1600" b="0" dirty="0">
              <a:solidFill>
                <a:schemeClr val="accent6">
                  <a:lumMod val="50000"/>
                </a:schemeClr>
              </a:solidFill>
            </a:endParaRPr>
          </a:p>
        </p:txBody>
      </p:sp>
      <p:sp>
        <p:nvSpPr>
          <p:cNvPr id="6" name="Content Placeholder 4">
            <a:extLst>
              <a:ext uri="{FF2B5EF4-FFF2-40B4-BE49-F238E27FC236}">
                <a16:creationId xmlns:a16="http://schemas.microsoft.com/office/drawing/2014/main" id="{227B1A25-1F74-4410-A0DA-4A67120088FC}"/>
              </a:ext>
            </a:extLst>
          </p:cNvPr>
          <p:cNvSpPr txBox="1">
            <a:spLocks/>
          </p:cNvSpPr>
          <p:nvPr/>
        </p:nvSpPr>
        <p:spPr>
          <a:xfrm>
            <a:off x="1724370" y="2730281"/>
            <a:ext cx="6382284" cy="380863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20000"/>
              </a:lnSpc>
              <a:spcBef>
                <a:spcPts val="0"/>
              </a:spcBef>
            </a:pPr>
            <a:r>
              <a:rPr lang="de-CH" sz="1600" b="1" dirty="0">
                <a:solidFill>
                  <a:srgbClr val="B11B96"/>
                </a:solidFill>
              </a:rPr>
              <a:t>Variable Kosten für ein Bike</a:t>
            </a:r>
          </a:p>
          <a:p>
            <a:pPr algn="l">
              <a:lnSpc>
                <a:spcPct val="120000"/>
              </a:lnSpc>
              <a:spcBef>
                <a:spcPts val="1200"/>
              </a:spcBef>
            </a:pPr>
            <a:r>
              <a:rPr lang="de-CH" sz="1600" dirty="0">
                <a:solidFill>
                  <a:srgbClr val="B11B96"/>
                </a:solidFill>
              </a:rPr>
              <a:t>Variable Materialkosten ………………………………..… </a:t>
            </a:r>
          </a:p>
          <a:p>
            <a:pPr algn="l">
              <a:lnSpc>
                <a:spcPct val="120000"/>
              </a:lnSpc>
              <a:spcBef>
                <a:spcPts val="0"/>
              </a:spcBef>
            </a:pPr>
            <a:r>
              <a:rPr lang="de-CH" sz="1300" dirty="0">
                <a:solidFill>
                  <a:schemeClr val="accent6">
                    <a:lumMod val="50000"/>
                  </a:schemeClr>
                </a:solidFill>
              </a:rPr>
              <a:t>Rahmen, Antrieb, Lenker, Räder usw.</a:t>
            </a:r>
          </a:p>
          <a:p>
            <a:pPr algn="l">
              <a:lnSpc>
                <a:spcPct val="120000"/>
              </a:lnSpc>
              <a:spcBef>
                <a:spcPts val="1200"/>
              </a:spcBef>
            </a:pPr>
            <a:r>
              <a:rPr lang="de-CH" sz="1600" dirty="0">
                <a:solidFill>
                  <a:srgbClr val="B11B96"/>
                </a:solidFill>
              </a:rPr>
              <a:t>Variable Arbeitskosten …………………………….……....</a:t>
            </a:r>
          </a:p>
          <a:p>
            <a:pPr algn="l">
              <a:lnSpc>
                <a:spcPct val="120000"/>
              </a:lnSpc>
              <a:spcBef>
                <a:spcPts val="0"/>
              </a:spcBef>
            </a:pPr>
            <a:r>
              <a:rPr lang="de-CH" sz="1300" dirty="0">
                <a:solidFill>
                  <a:schemeClr val="accent6">
                    <a:lumMod val="50000"/>
                  </a:schemeClr>
                </a:solidFill>
              </a:rPr>
              <a:t>Montage, Gravur, Administrative Arbeiten usw.</a:t>
            </a:r>
          </a:p>
          <a:p>
            <a:pPr algn="l">
              <a:lnSpc>
                <a:spcPct val="120000"/>
              </a:lnSpc>
              <a:spcBef>
                <a:spcPts val="1200"/>
              </a:spcBef>
            </a:pPr>
            <a:r>
              <a:rPr lang="de-CH" sz="1600" dirty="0">
                <a:solidFill>
                  <a:srgbClr val="B11B96"/>
                </a:solidFill>
              </a:rPr>
              <a:t>Variable Verkaufskosten, Online-Verkauf ……………..</a:t>
            </a:r>
          </a:p>
          <a:p>
            <a:pPr algn="l">
              <a:lnSpc>
                <a:spcPct val="120000"/>
              </a:lnSpc>
              <a:spcBef>
                <a:spcPts val="0"/>
              </a:spcBef>
            </a:pPr>
            <a:r>
              <a:rPr lang="de-CH" sz="1300" dirty="0">
                <a:solidFill>
                  <a:schemeClr val="accent6">
                    <a:lumMod val="50000"/>
                  </a:schemeClr>
                </a:solidFill>
              </a:rPr>
              <a:t>Zahlungsgebühren Webshop, Zeit für Kundenberatung</a:t>
            </a:r>
            <a:r>
              <a:rPr lang="de-CH" sz="1300" dirty="0"/>
              <a:t>	</a:t>
            </a:r>
            <a:endParaRPr lang="de-CH" sz="1600" dirty="0">
              <a:solidFill>
                <a:srgbClr val="B11B96"/>
              </a:solidFill>
            </a:endParaRPr>
          </a:p>
          <a:p>
            <a:pPr algn="l">
              <a:lnSpc>
                <a:spcPct val="120000"/>
              </a:lnSpc>
              <a:spcBef>
                <a:spcPts val="1200"/>
              </a:spcBef>
            </a:pPr>
            <a:r>
              <a:rPr lang="de-CH" sz="1600" dirty="0">
                <a:solidFill>
                  <a:srgbClr val="B11B96"/>
                </a:solidFill>
              </a:rPr>
              <a:t>Variable Verkaufskosten, Verkauf über Händler ……</a:t>
            </a:r>
          </a:p>
          <a:p>
            <a:pPr algn="l">
              <a:lnSpc>
                <a:spcPct val="120000"/>
              </a:lnSpc>
              <a:spcBef>
                <a:spcPts val="0"/>
              </a:spcBef>
            </a:pPr>
            <a:r>
              <a:rPr lang="de-CH" sz="1300" dirty="0">
                <a:solidFill>
                  <a:schemeClr val="accent6">
                    <a:lumMod val="50000"/>
                  </a:schemeClr>
                </a:solidFill>
              </a:rPr>
              <a:t>Händlermarge</a:t>
            </a:r>
            <a:r>
              <a:rPr lang="de-CH" sz="1300" dirty="0"/>
              <a:t>				</a:t>
            </a:r>
            <a:r>
              <a:rPr lang="de-CH" sz="1400" dirty="0">
                <a:solidFill>
                  <a:srgbClr val="B11B96"/>
                </a:solidFill>
              </a:rPr>
              <a:t> 	</a:t>
            </a:r>
          </a:p>
          <a:p>
            <a:pPr algn="l">
              <a:lnSpc>
                <a:spcPct val="120000"/>
              </a:lnSpc>
              <a:spcBef>
                <a:spcPts val="1200"/>
              </a:spcBef>
            </a:pPr>
            <a:r>
              <a:rPr lang="de-CH" sz="1500" b="1" dirty="0">
                <a:solidFill>
                  <a:srgbClr val="B11B96"/>
                </a:solidFill>
              </a:rPr>
              <a:t>Gesamte Variable Kosten bei Online-Verkauf</a:t>
            </a:r>
          </a:p>
          <a:p>
            <a:pPr algn="l">
              <a:lnSpc>
                <a:spcPct val="120000"/>
              </a:lnSpc>
              <a:spcBef>
                <a:spcPts val="0"/>
              </a:spcBef>
            </a:pPr>
            <a:r>
              <a:rPr lang="de-CH" sz="1500" b="1" dirty="0">
                <a:solidFill>
                  <a:srgbClr val="B11B96"/>
                </a:solidFill>
              </a:rPr>
              <a:t>Gesamte Variable Kosten bei Verkauf über Händler</a:t>
            </a:r>
            <a:endParaRPr lang="de-CH" sz="1500" dirty="0">
              <a:solidFill>
                <a:srgbClr val="B11B96"/>
              </a:solidFill>
            </a:endParaRPr>
          </a:p>
          <a:p>
            <a:pPr algn="l">
              <a:spcBef>
                <a:spcPts val="0"/>
              </a:spcBef>
            </a:pPr>
            <a:endParaRPr lang="de-CH" sz="1500" dirty="0"/>
          </a:p>
        </p:txBody>
      </p:sp>
      <p:sp>
        <p:nvSpPr>
          <p:cNvPr id="7" name="Rechteck 6">
            <a:extLst>
              <a:ext uri="{FF2B5EF4-FFF2-40B4-BE49-F238E27FC236}">
                <a16:creationId xmlns:a16="http://schemas.microsoft.com/office/drawing/2014/main" id="{757DAC75-E0A5-4F19-83F2-B7ED93E637F8}"/>
              </a:ext>
            </a:extLst>
          </p:cNvPr>
          <p:cNvSpPr/>
          <p:nvPr/>
        </p:nvSpPr>
        <p:spPr>
          <a:xfrm>
            <a:off x="1782573" y="2190757"/>
            <a:ext cx="2422458" cy="323165"/>
          </a:xfrm>
          <a:prstGeom prst="rect">
            <a:avLst/>
          </a:prstGeom>
        </p:spPr>
        <p:txBody>
          <a:bodyPr wrap="none">
            <a:spAutoFit/>
          </a:bodyPr>
          <a:lstStyle/>
          <a:p>
            <a:r>
              <a:rPr lang="de-CH" sz="1500" b="1" dirty="0">
                <a:solidFill>
                  <a:schemeClr val="bg1"/>
                </a:solidFill>
              </a:rPr>
              <a:t>Beispiel MyBambooBike</a:t>
            </a:r>
          </a:p>
        </p:txBody>
      </p:sp>
      <p:sp>
        <p:nvSpPr>
          <p:cNvPr id="8" name="Rechteck 7">
            <a:extLst>
              <a:ext uri="{FF2B5EF4-FFF2-40B4-BE49-F238E27FC236}">
                <a16:creationId xmlns:a16="http://schemas.microsoft.com/office/drawing/2014/main" id="{377E69FA-E74D-4A06-B551-E41309704B61}"/>
              </a:ext>
            </a:extLst>
          </p:cNvPr>
          <p:cNvSpPr/>
          <p:nvPr/>
        </p:nvSpPr>
        <p:spPr>
          <a:xfrm>
            <a:off x="6977704" y="3131024"/>
            <a:ext cx="941283" cy="323165"/>
          </a:xfrm>
          <a:prstGeom prst="rect">
            <a:avLst/>
          </a:prstGeom>
        </p:spPr>
        <p:txBody>
          <a:bodyPr wrap="none">
            <a:spAutoFit/>
          </a:bodyPr>
          <a:lstStyle/>
          <a:p>
            <a:r>
              <a:rPr lang="de-CH" sz="1500" dirty="0">
                <a:solidFill>
                  <a:srgbClr val="B11B96"/>
                </a:solidFill>
              </a:rPr>
              <a:t>670 CHF</a:t>
            </a:r>
            <a:endParaRPr lang="de-CH" sz="1500" dirty="0"/>
          </a:p>
        </p:txBody>
      </p:sp>
      <p:sp>
        <p:nvSpPr>
          <p:cNvPr id="9" name="Rechteck 8">
            <a:extLst>
              <a:ext uri="{FF2B5EF4-FFF2-40B4-BE49-F238E27FC236}">
                <a16:creationId xmlns:a16="http://schemas.microsoft.com/office/drawing/2014/main" id="{D61A0B9C-062B-46CF-9E90-67CE277ED86A}"/>
              </a:ext>
            </a:extLst>
          </p:cNvPr>
          <p:cNvSpPr/>
          <p:nvPr/>
        </p:nvSpPr>
        <p:spPr>
          <a:xfrm>
            <a:off x="6987229" y="3794108"/>
            <a:ext cx="941283" cy="323165"/>
          </a:xfrm>
          <a:prstGeom prst="rect">
            <a:avLst/>
          </a:prstGeom>
        </p:spPr>
        <p:txBody>
          <a:bodyPr wrap="none">
            <a:spAutoFit/>
          </a:bodyPr>
          <a:lstStyle/>
          <a:p>
            <a:r>
              <a:rPr lang="de-CH" sz="1500" dirty="0">
                <a:solidFill>
                  <a:srgbClr val="B11B96"/>
                </a:solidFill>
              </a:rPr>
              <a:t>250 CHF</a:t>
            </a:r>
            <a:endParaRPr lang="de-CH" sz="1500" dirty="0"/>
          </a:p>
        </p:txBody>
      </p:sp>
      <p:sp>
        <p:nvSpPr>
          <p:cNvPr id="10" name="Rechteck 9">
            <a:extLst>
              <a:ext uri="{FF2B5EF4-FFF2-40B4-BE49-F238E27FC236}">
                <a16:creationId xmlns:a16="http://schemas.microsoft.com/office/drawing/2014/main" id="{E925845B-EF5A-4136-BC5E-6E7286CBC444}"/>
              </a:ext>
            </a:extLst>
          </p:cNvPr>
          <p:cNvSpPr/>
          <p:nvPr/>
        </p:nvSpPr>
        <p:spPr>
          <a:xfrm>
            <a:off x="6802976" y="5077984"/>
            <a:ext cx="1116011" cy="323165"/>
          </a:xfrm>
          <a:prstGeom prst="rect">
            <a:avLst/>
          </a:prstGeom>
        </p:spPr>
        <p:txBody>
          <a:bodyPr wrap="none">
            <a:spAutoFit/>
          </a:bodyPr>
          <a:lstStyle/>
          <a:p>
            <a:r>
              <a:rPr lang="de-CH" sz="1500" dirty="0">
                <a:solidFill>
                  <a:srgbClr val="B11B96"/>
                </a:solidFill>
              </a:rPr>
              <a:t>1’050 CHF</a:t>
            </a:r>
          </a:p>
        </p:txBody>
      </p:sp>
      <p:sp>
        <p:nvSpPr>
          <p:cNvPr id="11" name="Rechteck 10">
            <a:extLst>
              <a:ext uri="{FF2B5EF4-FFF2-40B4-BE49-F238E27FC236}">
                <a16:creationId xmlns:a16="http://schemas.microsoft.com/office/drawing/2014/main" id="{80B9DF46-2FAA-44E6-B85D-6A670B3D0FAE}"/>
              </a:ext>
            </a:extLst>
          </p:cNvPr>
          <p:cNvSpPr/>
          <p:nvPr/>
        </p:nvSpPr>
        <p:spPr>
          <a:xfrm>
            <a:off x="7094629" y="4394183"/>
            <a:ext cx="833883" cy="323165"/>
          </a:xfrm>
          <a:prstGeom prst="rect">
            <a:avLst/>
          </a:prstGeom>
        </p:spPr>
        <p:txBody>
          <a:bodyPr wrap="none">
            <a:spAutoFit/>
          </a:bodyPr>
          <a:lstStyle/>
          <a:p>
            <a:r>
              <a:rPr lang="de-CH" sz="1500" dirty="0">
                <a:solidFill>
                  <a:srgbClr val="B11B96"/>
                </a:solidFill>
              </a:rPr>
              <a:t>63 CHF</a:t>
            </a:r>
          </a:p>
        </p:txBody>
      </p:sp>
      <p:sp>
        <p:nvSpPr>
          <p:cNvPr id="12" name="Rechteck 11">
            <a:extLst>
              <a:ext uri="{FF2B5EF4-FFF2-40B4-BE49-F238E27FC236}">
                <a16:creationId xmlns:a16="http://schemas.microsoft.com/office/drawing/2014/main" id="{5DF6A0B6-A968-4EA6-96F3-8A83ED54A8F7}"/>
              </a:ext>
            </a:extLst>
          </p:cNvPr>
          <p:cNvSpPr/>
          <p:nvPr/>
        </p:nvSpPr>
        <p:spPr>
          <a:xfrm>
            <a:off x="6987229" y="5684818"/>
            <a:ext cx="941283" cy="323165"/>
          </a:xfrm>
          <a:prstGeom prst="rect">
            <a:avLst/>
          </a:prstGeom>
        </p:spPr>
        <p:txBody>
          <a:bodyPr wrap="none">
            <a:spAutoFit/>
          </a:bodyPr>
          <a:lstStyle/>
          <a:p>
            <a:pPr>
              <a:spcBef>
                <a:spcPts val="1200"/>
              </a:spcBef>
            </a:pPr>
            <a:r>
              <a:rPr lang="de-CH" sz="1500" b="1" dirty="0">
                <a:solidFill>
                  <a:srgbClr val="B11B96"/>
                </a:solidFill>
              </a:rPr>
              <a:t>983 CHF</a:t>
            </a:r>
          </a:p>
        </p:txBody>
      </p:sp>
      <p:sp>
        <p:nvSpPr>
          <p:cNvPr id="13" name="Rechteck 12">
            <a:extLst>
              <a:ext uri="{FF2B5EF4-FFF2-40B4-BE49-F238E27FC236}">
                <a16:creationId xmlns:a16="http://schemas.microsoft.com/office/drawing/2014/main" id="{3C7C7E13-D7CF-4587-8DEE-B570B05CA572}"/>
              </a:ext>
            </a:extLst>
          </p:cNvPr>
          <p:cNvSpPr/>
          <p:nvPr/>
        </p:nvSpPr>
        <p:spPr>
          <a:xfrm>
            <a:off x="6812501" y="5954573"/>
            <a:ext cx="1116011" cy="323165"/>
          </a:xfrm>
          <a:prstGeom prst="rect">
            <a:avLst/>
          </a:prstGeom>
        </p:spPr>
        <p:txBody>
          <a:bodyPr wrap="none">
            <a:spAutoFit/>
          </a:bodyPr>
          <a:lstStyle/>
          <a:p>
            <a:pPr>
              <a:spcBef>
                <a:spcPts val="1200"/>
              </a:spcBef>
            </a:pPr>
            <a:r>
              <a:rPr lang="de-CH" sz="1500" b="1" dirty="0">
                <a:solidFill>
                  <a:srgbClr val="B11B96"/>
                </a:solidFill>
              </a:rPr>
              <a:t>1’970 CHF</a:t>
            </a:r>
          </a:p>
        </p:txBody>
      </p:sp>
      <p:cxnSp>
        <p:nvCxnSpPr>
          <p:cNvPr id="14" name="Gerader Verbinder 13">
            <a:extLst>
              <a:ext uri="{FF2B5EF4-FFF2-40B4-BE49-F238E27FC236}">
                <a16:creationId xmlns:a16="http://schemas.microsoft.com/office/drawing/2014/main" id="{CF3D995E-7C30-41E9-9A9D-E9ED5FE32CA5}"/>
              </a:ext>
            </a:extLst>
          </p:cNvPr>
          <p:cNvCxnSpPr>
            <a:cxnSpLocks/>
          </p:cNvCxnSpPr>
          <p:nvPr/>
        </p:nvCxnSpPr>
        <p:spPr>
          <a:xfrm>
            <a:off x="7957087" y="5865451"/>
            <a:ext cx="234757" cy="1"/>
          </a:xfrm>
          <a:prstGeom prst="line">
            <a:avLst/>
          </a:prstGeom>
          <a:ln w="1270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7894FF0E-F5E4-423E-82F5-2FE233C7A498}"/>
              </a:ext>
            </a:extLst>
          </p:cNvPr>
          <p:cNvCxnSpPr>
            <a:cxnSpLocks/>
          </p:cNvCxnSpPr>
          <p:nvPr/>
        </p:nvCxnSpPr>
        <p:spPr>
          <a:xfrm flipH="1" flipV="1">
            <a:off x="8182854" y="3292606"/>
            <a:ext cx="9526" cy="2572846"/>
          </a:xfrm>
          <a:prstGeom prst="line">
            <a:avLst/>
          </a:prstGeom>
          <a:ln w="1270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6A8F8E44-48A0-49FE-926A-E3E11E91B71F}"/>
              </a:ext>
            </a:extLst>
          </p:cNvPr>
          <p:cNvCxnSpPr>
            <a:cxnSpLocks/>
          </p:cNvCxnSpPr>
          <p:nvPr/>
        </p:nvCxnSpPr>
        <p:spPr>
          <a:xfrm>
            <a:off x="7957087" y="3292606"/>
            <a:ext cx="234757" cy="1"/>
          </a:xfrm>
          <a:prstGeom prst="line">
            <a:avLst/>
          </a:prstGeom>
          <a:ln w="1270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58455DAF-EA8E-4EEE-BECA-FF89A25BFA19}"/>
              </a:ext>
            </a:extLst>
          </p:cNvPr>
          <p:cNvCxnSpPr>
            <a:cxnSpLocks/>
          </p:cNvCxnSpPr>
          <p:nvPr/>
        </p:nvCxnSpPr>
        <p:spPr>
          <a:xfrm>
            <a:off x="7939649" y="3944437"/>
            <a:ext cx="234757" cy="1"/>
          </a:xfrm>
          <a:prstGeom prst="line">
            <a:avLst/>
          </a:prstGeom>
          <a:ln w="1270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9F2B6D3-029E-42FD-BA4A-CF842C82B635}"/>
              </a:ext>
            </a:extLst>
          </p:cNvPr>
          <p:cNvCxnSpPr>
            <a:cxnSpLocks/>
          </p:cNvCxnSpPr>
          <p:nvPr/>
        </p:nvCxnSpPr>
        <p:spPr>
          <a:xfrm>
            <a:off x="7947562" y="4551001"/>
            <a:ext cx="234757" cy="1"/>
          </a:xfrm>
          <a:prstGeom prst="line">
            <a:avLst/>
          </a:prstGeom>
          <a:ln w="1270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600BEEE-C757-46E1-BA8D-51B53F787D61}"/>
              </a:ext>
            </a:extLst>
          </p:cNvPr>
          <p:cNvCxnSpPr>
            <a:cxnSpLocks/>
          </p:cNvCxnSpPr>
          <p:nvPr/>
        </p:nvCxnSpPr>
        <p:spPr>
          <a:xfrm>
            <a:off x="7989275" y="6151025"/>
            <a:ext cx="489283" cy="7639"/>
          </a:xfrm>
          <a:prstGeom prst="line">
            <a:avLst/>
          </a:prstGeom>
          <a:ln w="1270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8AB7816E-EE39-4ADB-A720-BFD677AA7704}"/>
              </a:ext>
            </a:extLst>
          </p:cNvPr>
          <p:cNvCxnSpPr>
            <a:cxnSpLocks/>
          </p:cNvCxnSpPr>
          <p:nvPr/>
        </p:nvCxnSpPr>
        <p:spPr>
          <a:xfrm flipV="1">
            <a:off x="8478558" y="3288054"/>
            <a:ext cx="0" cy="2865243"/>
          </a:xfrm>
          <a:prstGeom prst="line">
            <a:avLst/>
          </a:prstGeom>
          <a:ln w="1270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61BB9E62-ADE0-4E56-845F-858CB4882E39}"/>
              </a:ext>
            </a:extLst>
          </p:cNvPr>
          <p:cNvCxnSpPr>
            <a:cxnSpLocks/>
          </p:cNvCxnSpPr>
          <p:nvPr/>
        </p:nvCxnSpPr>
        <p:spPr>
          <a:xfrm>
            <a:off x="8242158" y="3288054"/>
            <a:ext cx="234757" cy="1"/>
          </a:xfrm>
          <a:prstGeom prst="line">
            <a:avLst/>
          </a:prstGeom>
          <a:ln w="1270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4FC11E6D-9D5B-4B75-A7B5-BDE5D2972E01}"/>
              </a:ext>
            </a:extLst>
          </p:cNvPr>
          <p:cNvCxnSpPr>
            <a:cxnSpLocks/>
          </p:cNvCxnSpPr>
          <p:nvPr/>
        </p:nvCxnSpPr>
        <p:spPr>
          <a:xfrm>
            <a:off x="8227459" y="3955690"/>
            <a:ext cx="234757" cy="1"/>
          </a:xfrm>
          <a:prstGeom prst="line">
            <a:avLst/>
          </a:prstGeom>
          <a:ln w="12700">
            <a:solidFill>
              <a:srgbClr val="B11B96"/>
            </a:solidFill>
          </a:ln>
        </p:spPr>
        <p:style>
          <a:lnRef idx="1">
            <a:schemeClr val="accent1"/>
          </a:lnRef>
          <a:fillRef idx="0">
            <a:schemeClr val="accent1"/>
          </a:fillRef>
          <a:effectRef idx="0">
            <a:schemeClr val="accent1"/>
          </a:effectRef>
          <a:fontRef idx="minor">
            <a:schemeClr val="tx1"/>
          </a:fontRef>
        </p:style>
      </p:cxnSp>
      <p:pic>
        <p:nvPicPr>
          <p:cNvPr id="49" name="Рисунок 42">
            <a:extLst>
              <a:ext uri="{FF2B5EF4-FFF2-40B4-BE49-F238E27FC236}">
                <a16:creationId xmlns:a16="http://schemas.microsoft.com/office/drawing/2014/main" id="{D4170231-EAA8-49A8-A85B-4596B5AB72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2154" y="1906943"/>
            <a:ext cx="828000" cy="836463"/>
          </a:xfrm>
          <a:prstGeom prst="rect">
            <a:avLst/>
          </a:prstGeom>
        </p:spPr>
      </p:pic>
      <p:sp>
        <p:nvSpPr>
          <p:cNvPr id="50" name="Pfeil: Chevron 49">
            <a:extLst>
              <a:ext uri="{FF2B5EF4-FFF2-40B4-BE49-F238E27FC236}">
                <a16:creationId xmlns:a16="http://schemas.microsoft.com/office/drawing/2014/main" id="{781A9501-60BE-417D-92E3-C3691D32E238}"/>
              </a:ext>
            </a:extLst>
          </p:cNvPr>
          <p:cNvSpPr/>
          <p:nvPr/>
        </p:nvSpPr>
        <p:spPr>
          <a:xfrm>
            <a:off x="4275556" y="494183"/>
            <a:ext cx="2010060" cy="1339436"/>
          </a:xfrm>
          <a:prstGeom prst="chevron">
            <a:avLst>
              <a:gd name="adj" fmla="val 33855"/>
            </a:avLst>
          </a:prstGeom>
          <a:solidFill>
            <a:srgbClr val="FF66CC"/>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51" name="Pfeil: Chevron 50">
            <a:extLst>
              <a:ext uri="{FF2B5EF4-FFF2-40B4-BE49-F238E27FC236}">
                <a16:creationId xmlns:a16="http://schemas.microsoft.com/office/drawing/2014/main" id="{13AFD0AC-3396-46E1-A4DF-50B0F951F4DA}"/>
              </a:ext>
            </a:extLst>
          </p:cNvPr>
          <p:cNvSpPr/>
          <p:nvPr/>
        </p:nvSpPr>
        <p:spPr>
          <a:xfrm>
            <a:off x="5730670" y="494182"/>
            <a:ext cx="2010060" cy="1339436"/>
          </a:xfrm>
          <a:prstGeom prst="chevron">
            <a:avLst>
              <a:gd name="adj" fmla="val 33855"/>
            </a:avLst>
          </a:prstGeom>
          <a:solidFill>
            <a:srgbClr val="B11B96"/>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52" name="Pfeil: Chevron 51">
            <a:extLst>
              <a:ext uri="{FF2B5EF4-FFF2-40B4-BE49-F238E27FC236}">
                <a16:creationId xmlns:a16="http://schemas.microsoft.com/office/drawing/2014/main" id="{151402A4-743E-433C-A313-F073A7668995}"/>
              </a:ext>
            </a:extLst>
          </p:cNvPr>
          <p:cNvSpPr/>
          <p:nvPr/>
        </p:nvSpPr>
        <p:spPr>
          <a:xfrm>
            <a:off x="7182860" y="494181"/>
            <a:ext cx="2010060" cy="1339436"/>
          </a:xfrm>
          <a:prstGeom prst="chevron">
            <a:avLst>
              <a:gd name="adj" fmla="val 33855"/>
            </a:avLst>
          </a:prstGeom>
          <a:solidFill>
            <a:srgbClr val="90117E"/>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53" name="Pfeil: Fünfeck 52">
            <a:extLst>
              <a:ext uri="{FF2B5EF4-FFF2-40B4-BE49-F238E27FC236}">
                <a16:creationId xmlns:a16="http://schemas.microsoft.com/office/drawing/2014/main" id="{4D1DC714-6905-4586-8F87-7F7D0DB8F6D6}"/>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54" name="Pfeil: Chevron 53">
            <a:extLst>
              <a:ext uri="{FF2B5EF4-FFF2-40B4-BE49-F238E27FC236}">
                <a16:creationId xmlns:a16="http://schemas.microsoft.com/office/drawing/2014/main" id="{08B50CF7-7BDC-45D0-8BC5-EAC94EDB9263}"/>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55" name="Freeform 5">
            <a:extLst>
              <a:ext uri="{FF2B5EF4-FFF2-40B4-BE49-F238E27FC236}">
                <a16:creationId xmlns:a16="http://schemas.microsoft.com/office/drawing/2014/main" id="{161591F2-E52B-44B2-8D0C-45DD3CF8B99F}"/>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56" name="Freeform 5">
            <a:extLst>
              <a:ext uri="{FF2B5EF4-FFF2-40B4-BE49-F238E27FC236}">
                <a16:creationId xmlns:a16="http://schemas.microsoft.com/office/drawing/2014/main" id="{2F704CA0-557C-4F01-9780-D86B9DE7D3EF}"/>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57" name="Freeform 5">
            <a:extLst>
              <a:ext uri="{FF2B5EF4-FFF2-40B4-BE49-F238E27FC236}">
                <a16:creationId xmlns:a16="http://schemas.microsoft.com/office/drawing/2014/main" id="{0A739424-4C29-4AD1-9C7A-E7CC2BC919C6}"/>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58" name="Freeform 5">
            <a:extLst>
              <a:ext uri="{FF2B5EF4-FFF2-40B4-BE49-F238E27FC236}">
                <a16:creationId xmlns:a16="http://schemas.microsoft.com/office/drawing/2014/main" id="{544A54A5-8267-45F4-AE07-C0744279D15C}"/>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59" name="Freeform 5">
            <a:extLst>
              <a:ext uri="{FF2B5EF4-FFF2-40B4-BE49-F238E27FC236}">
                <a16:creationId xmlns:a16="http://schemas.microsoft.com/office/drawing/2014/main" id="{02ED5756-3450-45F3-913F-1C083657A007}"/>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90117E"/>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60" name="Freeform 5">
            <a:extLst>
              <a:ext uri="{FF2B5EF4-FFF2-40B4-BE49-F238E27FC236}">
                <a16:creationId xmlns:a16="http://schemas.microsoft.com/office/drawing/2014/main" id="{722E2667-BA57-4EB1-9FC6-9EB256C8F7EB}"/>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61" name="Freeform 5">
            <a:extLst>
              <a:ext uri="{FF2B5EF4-FFF2-40B4-BE49-F238E27FC236}">
                <a16:creationId xmlns:a16="http://schemas.microsoft.com/office/drawing/2014/main" id="{672BE584-3685-42B2-8572-A4FB34D9A011}"/>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62" name="Freeform 5">
            <a:extLst>
              <a:ext uri="{FF2B5EF4-FFF2-40B4-BE49-F238E27FC236}">
                <a16:creationId xmlns:a16="http://schemas.microsoft.com/office/drawing/2014/main" id="{A664751D-AD89-4977-8AE3-D1553275C3FF}"/>
              </a:ext>
            </a:extLst>
          </p:cNvPr>
          <p:cNvSpPr>
            <a:spLocks/>
          </p:cNvSpPr>
          <p:nvPr/>
        </p:nvSpPr>
        <p:spPr bwMode="auto">
          <a:xfrm>
            <a:off x="7846085"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63" name="Freeform 5">
            <a:extLst>
              <a:ext uri="{FF2B5EF4-FFF2-40B4-BE49-F238E27FC236}">
                <a16:creationId xmlns:a16="http://schemas.microsoft.com/office/drawing/2014/main" id="{695EE3C0-82D2-4D3E-A434-526599EB45B2}"/>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64" name="Freeform 5">
            <a:extLst>
              <a:ext uri="{FF2B5EF4-FFF2-40B4-BE49-F238E27FC236}">
                <a16:creationId xmlns:a16="http://schemas.microsoft.com/office/drawing/2014/main" id="{C5DEA5D3-1310-4D5A-BE84-431B429B01BC}"/>
              </a:ext>
            </a:extLst>
          </p:cNvPr>
          <p:cNvSpPr>
            <a:spLocks/>
          </p:cNvSpPr>
          <p:nvPr/>
        </p:nvSpPr>
        <p:spPr bwMode="auto">
          <a:xfrm>
            <a:off x="4900975"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a:solidFill>
                  <a:schemeClr val="bg1"/>
                </a:solidFill>
              </a:rPr>
              <a:t>3</a:t>
            </a:r>
            <a:endParaRPr lang="fr-FR" sz="2418" dirty="0">
              <a:solidFill>
                <a:schemeClr val="bg1"/>
              </a:solidFill>
            </a:endParaRPr>
          </a:p>
        </p:txBody>
      </p:sp>
      <p:sp>
        <p:nvSpPr>
          <p:cNvPr id="65" name="Freeform 5">
            <a:extLst>
              <a:ext uri="{FF2B5EF4-FFF2-40B4-BE49-F238E27FC236}">
                <a16:creationId xmlns:a16="http://schemas.microsoft.com/office/drawing/2014/main" id="{05D2120E-C91B-4704-90D1-724BF0756E05}"/>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66" name="ZoneTexte 23">
            <a:extLst>
              <a:ext uri="{FF2B5EF4-FFF2-40B4-BE49-F238E27FC236}">
                <a16:creationId xmlns:a16="http://schemas.microsoft.com/office/drawing/2014/main" id="{82B1ADE9-BA92-410F-8FFA-D99BD6249832}"/>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67" name="ZoneTexte 25">
            <a:extLst>
              <a:ext uri="{FF2B5EF4-FFF2-40B4-BE49-F238E27FC236}">
                <a16:creationId xmlns:a16="http://schemas.microsoft.com/office/drawing/2014/main" id="{7BA317EE-BE6C-4E1A-A2EC-9581DE73D2E5}"/>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68" name="ZoneTexte 26">
            <a:extLst>
              <a:ext uri="{FF2B5EF4-FFF2-40B4-BE49-F238E27FC236}">
                <a16:creationId xmlns:a16="http://schemas.microsoft.com/office/drawing/2014/main" id="{4A75998A-1FB2-4B72-BE45-BFD085DD54BC}"/>
              </a:ext>
            </a:extLst>
          </p:cNvPr>
          <p:cNvSpPr txBox="1"/>
          <p:nvPr/>
        </p:nvSpPr>
        <p:spPr>
          <a:xfrm>
            <a:off x="5977723"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69" name="ZoneTexte 27">
            <a:extLst>
              <a:ext uri="{FF2B5EF4-FFF2-40B4-BE49-F238E27FC236}">
                <a16:creationId xmlns:a16="http://schemas.microsoft.com/office/drawing/2014/main" id="{F2A6B4E3-3206-4203-9E5A-28FB456B6327}"/>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70" name="ZoneTexte 26">
            <a:extLst>
              <a:ext uri="{FF2B5EF4-FFF2-40B4-BE49-F238E27FC236}">
                <a16:creationId xmlns:a16="http://schemas.microsoft.com/office/drawing/2014/main" id="{80B42C78-40E0-47E3-81C5-7F927287EEEE}"/>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71" name="Pfeil: Chevron 70">
            <a:extLst>
              <a:ext uri="{FF2B5EF4-FFF2-40B4-BE49-F238E27FC236}">
                <a16:creationId xmlns:a16="http://schemas.microsoft.com/office/drawing/2014/main" id="{5D0CEE4E-4C6F-4849-9DAF-720A7223EBDC}"/>
              </a:ext>
            </a:extLst>
          </p:cNvPr>
          <p:cNvSpPr/>
          <p:nvPr/>
        </p:nvSpPr>
        <p:spPr>
          <a:xfrm>
            <a:off x="2715521" y="494183"/>
            <a:ext cx="2010060" cy="1339436"/>
          </a:xfrm>
          <a:prstGeom prst="chevron">
            <a:avLst>
              <a:gd name="adj" fmla="val 33855"/>
            </a:avLst>
          </a:prstGeom>
          <a:solidFill>
            <a:srgbClr val="FF99FF"/>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72" name="Freeform 5">
            <a:extLst>
              <a:ext uri="{FF2B5EF4-FFF2-40B4-BE49-F238E27FC236}">
                <a16:creationId xmlns:a16="http://schemas.microsoft.com/office/drawing/2014/main" id="{14A0320F-F949-48E9-B4CC-5FC4B49FE512}"/>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38100">
            <a:solidFill>
              <a:srgbClr val="898F97"/>
            </a:solidFill>
          </a:ln>
        </p:spPr>
        <p:txBody>
          <a:bodyPr vert="horz" wrap="square" lIns="68572" tIns="34286" rIns="68572" bIns="34286" numCol="1" anchor="t" anchorCtr="0" compatLnSpc="1">
            <a:prstTxWarp prst="textNoShape">
              <a:avLst/>
            </a:prstTxWarp>
          </a:bodyPr>
          <a:lstStyle/>
          <a:p>
            <a:endParaRPr lang="fr-FR" sz="2418" dirty="0"/>
          </a:p>
        </p:txBody>
      </p:sp>
      <p:sp>
        <p:nvSpPr>
          <p:cNvPr id="73" name="Freeform 5">
            <a:extLst>
              <a:ext uri="{FF2B5EF4-FFF2-40B4-BE49-F238E27FC236}">
                <a16:creationId xmlns:a16="http://schemas.microsoft.com/office/drawing/2014/main" id="{C9215469-1B81-4101-9B2B-16897929E0DA}"/>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74" name="ZoneTexte 24">
            <a:extLst>
              <a:ext uri="{FF2B5EF4-FFF2-40B4-BE49-F238E27FC236}">
                <a16:creationId xmlns:a16="http://schemas.microsoft.com/office/drawing/2014/main" id="{F0D39CD0-1345-498A-866C-66441218ECF6}"/>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cxnSp>
        <p:nvCxnSpPr>
          <p:cNvPr id="75" name="Gerader Verbinder 74">
            <a:extLst>
              <a:ext uri="{FF2B5EF4-FFF2-40B4-BE49-F238E27FC236}">
                <a16:creationId xmlns:a16="http://schemas.microsoft.com/office/drawing/2014/main" id="{3F4DC491-898E-429F-A226-DE5FABD4EE06}"/>
              </a:ext>
            </a:extLst>
          </p:cNvPr>
          <p:cNvCxnSpPr>
            <a:cxnSpLocks/>
          </p:cNvCxnSpPr>
          <p:nvPr/>
        </p:nvCxnSpPr>
        <p:spPr>
          <a:xfrm>
            <a:off x="8232689" y="5234344"/>
            <a:ext cx="234757" cy="1"/>
          </a:xfrm>
          <a:prstGeom prst="line">
            <a:avLst/>
          </a:prstGeom>
          <a:ln w="12700">
            <a:solidFill>
              <a:srgbClr val="B11B96"/>
            </a:solidFill>
          </a:ln>
        </p:spPr>
        <p:style>
          <a:lnRef idx="1">
            <a:schemeClr val="accent1"/>
          </a:lnRef>
          <a:fillRef idx="0">
            <a:schemeClr val="accent1"/>
          </a:fillRef>
          <a:effectRef idx="0">
            <a:schemeClr val="accent1"/>
          </a:effectRef>
          <a:fontRef idx="minor">
            <a:schemeClr val="tx1"/>
          </a:fontRef>
        </p:style>
      </p:cxnSp>
      <p:sp>
        <p:nvSpPr>
          <p:cNvPr id="76" name="Foliennummernplatzhalter 1">
            <a:extLst>
              <a:ext uri="{FF2B5EF4-FFF2-40B4-BE49-F238E27FC236}">
                <a16:creationId xmlns:a16="http://schemas.microsoft.com/office/drawing/2014/main" id="{494C1FBC-291C-42DA-9B41-CABF879F0D25}"/>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49</a:t>
            </a:fld>
            <a:endParaRPr lang="ru-RU" dirty="0"/>
          </a:p>
        </p:txBody>
      </p:sp>
    </p:spTree>
    <p:extLst>
      <p:ext uri="{BB962C8B-B14F-4D97-AF65-F5344CB8AC3E}">
        <p14:creationId xmlns:p14="http://schemas.microsoft.com/office/powerpoint/2010/main" val="3098392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472F7B0-E01C-47EB-8B3C-1A46B386A266}"/>
              </a:ext>
            </a:extLst>
          </p:cNvPr>
          <p:cNvSpPr txBox="1">
            <a:spLocks/>
          </p:cNvSpPr>
          <p:nvPr/>
        </p:nvSpPr>
        <p:spPr>
          <a:xfrm>
            <a:off x="946833" y="220485"/>
            <a:ext cx="6921464" cy="11231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2400" dirty="0">
                <a:solidFill>
                  <a:srgbClr val="0B4874"/>
                </a:solidFill>
                <a:cs typeface="Arial" pitchFamily="34" charset="0"/>
              </a:rPr>
              <a:t>Im Modul </a:t>
            </a:r>
            <a:r>
              <a:rPr lang="de-CH" sz="2400" dirty="0">
                <a:solidFill>
                  <a:srgbClr val="0B4874"/>
                </a:solidFill>
                <a:cs typeface="Arial" pitchFamily="34" charset="0"/>
              </a:rPr>
              <a:t>«Finanzen für GründerInnen» werden vor allem drei Fragen beantwortet: </a:t>
            </a:r>
          </a:p>
          <a:p>
            <a:pPr algn="ctr">
              <a:lnSpc>
                <a:spcPct val="100000"/>
              </a:lnSpc>
              <a:spcBef>
                <a:spcPts val="600"/>
              </a:spcBef>
              <a:spcAft>
                <a:spcPts val="1200"/>
              </a:spcAft>
            </a:pPr>
            <a:endParaRPr lang="de-DE" altLang="fr-FR" sz="2400" dirty="0">
              <a:solidFill>
                <a:srgbClr val="0B4874"/>
              </a:solidFill>
              <a:cs typeface="Arial" pitchFamily="34" charset="0"/>
            </a:endParaRPr>
          </a:p>
          <a:p>
            <a:pPr algn="ctr">
              <a:lnSpc>
                <a:spcPct val="100000"/>
              </a:lnSpc>
              <a:spcBef>
                <a:spcPts val="600"/>
              </a:spcBef>
              <a:spcAft>
                <a:spcPts val="1200"/>
              </a:spcAft>
            </a:pPr>
            <a:endParaRPr lang="de-CH" sz="2400" dirty="0">
              <a:solidFill>
                <a:srgbClr val="0B4874"/>
              </a:solidFill>
            </a:endParaRPr>
          </a:p>
        </p:txBody>
      </p:sp>
      <p:sp>
        <p:nvSpPr>
          <p:cNvPr id="4" name="Titel 1">
            <a:extLst>
              <a:ext uri="{FF2B5EF4-FFF2-40B4-BE49-F238E27FC236}">
                <a16:creationId xmlns:a16="http://schemas.microsoft.com/office/drawing/2014/main" id="{29A6F66F-9D46-4BDF-B982-537FFDA3786F}"/>
              </a:ext>
            </a:extLst>
          </p:cNvPr>
          <p:cNvSpPr txBox="1">
            <a:spLocks/>
          </p:cNvSpPr>
          <p:nvPr/>
        </p:nvSpPr>
        <p:spPr>
          <a:xfrm>
            <a:off x="2051150" y="1981919"/>
            <a:ext cx="4225516" cy="11231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1600" dirty="0">
                <a:solidFill>
                  <a:schemeClr val="accent6">
                    <a:lumMod val="50000"/>
                  </a:schemeClr>
                </a:solidFill>
                <a:cs typeface="Arial" pitchFamily="34" charset="0"/>
              </a:rPr>
              <a:t>Wie können Gründerinnen und Gründer die Anfangsphase Ihres Unternehmens finanzieren?</a:t>
            </a:r>
          </a:p>
          <a:p>
            <a:pPr>
              <a:lnSpc>
                <a:spcPct val="100000"/>
              </a:lnSpc>
              <a:spcBef>
                <a:spcPts val="600"/>
              </a:spcBef>
              <a:spcAft>
                <a:spcPts val="1200"/>
              </a:spcAft>
            </a:pPr>
            <a:endParaRPr lang="de-CH" sz="1600" dirty="0">
              <a:solidFill>
                <a:srgbClr val="0B4874"/>
              </a:solidFill>
            </a:endParaRPr>
          </a:p>
        </p:txBody>
      </p:sp>
      <p:sp>
        <p:nvSpPr>
          <p:cNvPr id="5" name="Titel 1">
            <a:extLst>
              <a:ext uri="{FF2B5EF4-FFF2-40B4-BE49-F238E27FC236}">
                <a16:creationId xmlns:a16="http://schemas.microsoft.com/office/drawing/2014/main" id="{C15DF22C-5026-4E7A-82F2-0B8BBEA888A8}"/>
              </a:ext>
            </a:extLst>
          </p:cNvPr>
          <p:cNvSpPr txBox="1">
            <a:spLocks/>
          </p:cNvSpPr>
          <p:nvPr/>
        </p:nvSpPr>
        <p:spPr>
          <a:xfrm>
            <a:off x="2061324" y="3203290"/>
            <a:ext cx="4382629" cy="100808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1600" dirty="0">
                <a:solidFill>
                  <a:schemeClr val="accent6">
                    <a:lumMod val="50000"/>
                  </a:schemeClr>
                </a:solidFill>
                <a:cs typeface="Arial" pitchFamily="34" charset="0"/>
              </a:rPr>
              <a:t>Wie können Gründerinnen und Gründer ihr Unternehmen mit möglichst wenig Ressourcen aufbauen?</a:t>
            </a:r>
          </a:p>
          <a:p>
            <a:pPr algn="ctr">
              <a:lnSpc>
                <a:spcPct val="100000"/>
              </a:lnSpc>
              <a:spcBef>
                <a:spcPts val="600"/>
              </a:spcBef>
              <a:spcAft>
                <a:spcPts val="1200"/>
              </a:spcAft>
            </a:pPr>
            <a:endParaRPr lang="de-CH" sz="3200" dirty="0">
              <a:solidFill>
                <a:srgbClr val="0B4874"/>
              </a:solidFill>
            </a:endParaRPr>
          </a:p>
        </p:txBody>
      </p:sp>
      <p:sp>
        <p:nvSpPr>
          <p:cNvPr id="14" name="Rechteck 13">
            <a:extLst>
              <a:ext uri="{FF2B5EF4-FFF2-40B4-BE49-F238E27FC236}">
                <a16:creationId xmlns:a16="http://schemas.microsoft.com/office/drawing/2014/main" id="{9E83512E-2BB1-438F-A932-237E0638A1E2}"/>
              </a:ext>
            </a:extLst>
          </p:cNvPr>
          <p:cNvSpPr/>
          <p:nvPr/>
        </p:nvSpPr>
        <p:spPr>
          <a:xfrm>
            <a:off x="1148281" y="1899690"/>
            <a:ext cx="923651" cy="892552"/>
          </a:xfrm>
          <a:prstGeom prst="rect">
            <a:avLst/>
          </a:prstGeom>
        </p:spPr>
        <p:txBody>
          <a:bodyPr wrap="none">
            <a:spAutoFit/>
          </a:bodyPr>
          <a:lstStyle/>
          <a:p>
            <a:pPr algn="just"/>
            <a:r>
              <a:rPr lang="de-DE" altLang="fr-FR" sz="5200" b="1" dirty="0">
                <a:solidFill>
                  <a:schemeClr val="accent1"/>
                </a:solidFill>
                <a:cs typeface="Arial" pitchFamily="34" charset="0"/>
              </a:rPr>
              <a:t>1. </a:t>
            </a:r>
            <a:endParaRPr lang="de-CH" sz="5200" b="1" dirty="0">
              <a:solidFill>
                <a:schemeClr val="accent1"/>
              </a:solidFill>
            </a:endParaRPr>
          </a:p>
        </p:txBody>
      </p:sp>
      <p:sp>
        <p:nvSpPr>
          <p:cNvPr id="15" name="Rechteck 14">
            <a:extLst>
              <a:ext uri="{FF2B5EF4-FFF2-40B4-BE49-F238E27FC236}">
                <a16:creationId xmlns:a16="http://schemas.microsoft.com/office/drawing/2014/main" id="{9CDA8547-99A2-4BE9-8793-4622ED8FA3F7}"/>
              </a:ext>
            </a:extLst>
          </p:cNvPr>
          <p:cNvSpPr/>
          <p:nvPr/>
        </p:nvSpPr>
        <p:spPr>
          <a:xfrm>
            <a:off x="1200829" y="3166316"/>
            <a:ext cx="923651" cy="892552"/>
          </a:xfrm>
          <a:prstGeom prst="rect">
            <a:avLst/>
          </a:prstGeom>
        </p:spPr>
        <p:txBody>
          <a:bodyPr wrap="none">
            <a:spAutoFit/>
          </a:bodyPr>
          <a:lstStyle/>
          <a:p>
            <a:pPr algn="ctr"/>
            <a:r>
              <a:rPr lang="de-DE" altLang="fr-FR" sz="5200" b="1" dirty="0">
                <a:solidFill>
                  <a:schemeClr val="accent1"/>
                </a:solidFill>
                <a:cs typeface="Arial" pitchFamily="34" charset="0"/>
              </a:rPr>
              <a:t>2. </a:t>
            </a:r>
            <a:endParaRPr lang="de-CH" sz="5200" b="1" dirty="0">
              <a:solidFill>
                <a:schemeClr val="accent1"/>
              </a:solidFill>
            </a:endParaRPr>
          </a:p>
        </p:txBody>
      </p:sp>
      <p:sp>
        <p:nvSpPr>
          <p:cNvPr id="16" name="Titel 1">
            <a:extLst>
              <a:ext uri="{FF2B5EF4-FFF2-40B4-BE49-F238E27FC236}">
                <a16:creationId xmlns:a16="http://schemas.microsoft.com/office/drawing/2014/main" id="{51CD9380-81BC-4C74-8C6A-BABA50304477}"/>
              </a:ext>
            </a:extLst>
          </p:cNvPr>
          <p:cNvSpPr txBox="1">
            <a:spLocks/>
          </p:cNvSpPr>
          <p:nvPr/>
        </p:nvSpPr>
        <p:spPr>
          <a:xfrm>
            <a:off x="2030961" y="4558496"/>
            <a:ext cx="4225516" cy="112312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sz="1600" dirty="0">
                <a:solidFill>
                  <a:schemeClr val="accent6">
                    <a:lumMod val="50000"/>
                  </a:schemeClr>
                </a:solidFill>
                <a:cs typeface="Arial" pitchFamily="34" charset="0"/>
              </a:rPr>
              <a:t>Lässt sich aus der Geschäftsidee voraussichtlich ein profitables Unternehmen entwickeln?</a:t>
            </a:r>
            <a:endParaRPr lang="de-CH" sz="3200" dirty="0">
              <a:solidFill>
                <a:schemeClr val="accent6">
                  <a:lumMod val="50000"/>
                </a:schemeClr>
              </a:solidFill>
            </a:endParaRPr>
          </a:p>
        </p:txBody>
      </p:sp>
      <p:sp>
        <p:nvSpPr>
          <p:cNvPr id="17" name="Rechteck 16">
            <a:extLst>
              <a:ext uri="{FF2B5EF4-FFF2-40B4-BE49-F238E27FC236}">
                <a16:creationId xmlns:a16="http://schemas.microsoft.com/office/drawing/2014/main" id="{9D878045-637E-47FC-9DD6-443D1A862EC1}"/>
              </a:ext>
            </a:extLst>
          </p:cNvPr>
          <p:cNvSpPr/>
          <p:nvPr/>
        </p:nvSpPr>
        <p:spPr>
          <a:xfrm>
            <a:off x="1200828" y="4485759"/>
            <a:ext cx="923651" cy="892552"/>
          </a:xfrm>
          <a:prstGeom prst="rect">
            <a:avLst/>
          </a:prstGeom>
        </p:spPr>
        <p:txBody>
          <a:bodyPr wrap="none">
            <a:spAutoFit/>
          </a:bodyPr>
          <a:lstStyle/>
          <a:p>
            <a:pPr algn="ctr"/>
            <a:r>
              <a:rPr lang="de-DE" altLang="fr-FR" sz="5200" b="1" dirty="0">
                <a:solidFill>
                  <a:schemeClr val="accent1"/>
                </a:solidFill>
                <a:cs typeface="Arial" pitchFamily="34" charset="0"/>
              </a:rPr>
              <a:t>3. </a:t>
            </a:r>
            <a:endParaRPr lang="de-CH" sz="5200" b="1" dirty="0">
              <a:solidFill>
                <a:schemeClr val="accent1"/>
              </a:solidFill>
            </a:endParaRPr>
          </a:p>
        </p:txBody>
      </p:sp>
      <p:sp>
        <p:nvSpPr>
          <p:cNvPr id="18" name="Pfeil: Fünfeck 17">
            <a:extLst>
              <a:ext uri="{FF2B5EF4-FFF2-40B4-BE49-F238E27FC236}">
                <a16:creationId xmlns:a16="http://schemas.microsoft.com/office/drawing/2014/main" id="{6BAECA6A-E910-4646-BAFD-AA417924451B}"/>
              </a:ext>
            </a:extLst>
          </p:cNvPr>
          <p:cNvSpPr/>
          <p:nvPr/>
        </p:nvSpPr>
        <p:spPr>
          <a:xfrm>
            <a:off x="6923382" y="1899691"/>
            <a:ext cx="781879" cy="288000"/>
          </a:xfrm>
          <a:prstGeom prst="homePlate">
            <a:avLst/>
          </a:prstGeom>
          <a:solidFill>
            <a:srgbClr val="0B4874"/>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300" b="1" kern="0" dirty="0" err="1">
              <a:solidFill>
                <a:schemeClr val="bg1"/>
              </a:solidFill>
              <a:latin typeface="Malgun Gothic"/>
            </a:endParaRPr>
          </a:p>
        </p:txBody>
      </p:sp>
      <p:sp>
        <p:nvSpPr>
          <p:cNvPr id="19" name="Pfeil: Chevron 18">
            <a:extLst>
              <a:ext uri="{FF2B5EF4-FFF2-40B4-BE49-F238E27FC236}">
                <a16:creationId xmlns:a16="http://schemas.microsoft.com/office/drawing/2014/main" id="{9A9ABE4D-4A0F-4977-9F90-153C10823B1C}"/>
              </a:ext>
            </a:extLst>
          </p:cNvPr>
          <p:cNvSpPr/>
          <p:nvPr/>
        </p:nvSpPr>
        <p:spPr>
          <a:xfrm>
            <a:off x="7606796" y="1899690"/>
            <a:ext cx="4320000" cy="288000"/>
          </a:xfrm>
          <a:prstGeom prst="chevron">
            <a:avLst/>
          </a:prstGeom>
          <a:solidFill>
            <a:srgbClr val="0B4874"/>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300" kern="0" dirty="0">
              <a:solidFill>
                <a:schemeClr val="bg1"/>
              </a:solidFill>
              <a:latin typeface="Malgun Gothic"/>
            </a:endParaRPr>
          </a:p>
        </p:txBody>
      </p:sp>
      <p:sp>
        <p:nvSpPr>
          <p:cNvPr id="20" name="Rechteck 19">
            <a:extLst>
              <a:ext uri="{FF2B5EF4-FFF2-40B4-BE49-F238E27FC236}">
                <a16:creationId xmlns:a16="http://schemas.microsoft.com/office/drawing/2014/main" id="{4A1BE2D7-17E0-4C07-9D4B-043C468AE8D1}"/>
              </a:ext>
            </a:extLst>
          </p:cNvPr>
          <p:cNvSpPr/>
          <p:nvPr/>
        </p:nvSpPr>
        <p:spPr>
          <a:xfrm>
            <a:off x="7755222" y="1917717"/>
            <a:ext cx="1877437" cy="272382"/>
          </a:xfrm>
          <a:prstGeom prst="rect">
            <a:avLst/>
          </a:prstGeom>
        </p:spPr>
        <p:txBody>
          <a:bodyPr wrap="none">
            <a:spAutoFit/>
          </a:bodyPr>
          <a:lstStyle/>
          <a:p>
            <a:pPr>
              <a:lnSpc>
                <a:spcPct val="90000"/>
              </a:lnSpc>
              <a:spcAft>
                <a:spcPts val="1000"/>
              </a:spcAft>
              <a:buClr>
                <a:srgbClr val="5F5F5F"/>
              </a:buClr>
            </a:pPr>
            <a:r>
              <a:rPr lang="de-DE" altLang="fr-FR" sz="1300" kern="0" dirty="0">
                <a:solidFill>
                  <a:schemeClr val="bg1"/>
                </a:solidFill>
              </a:rPr>
              <a:t>Finanzierungsquellen </a:t>
            </a:r>
            <a:endParaRPr lang="de-CH" sz="1300" kern="0" dirty="0">
              <a:solidFill>
                <a:schemeClr val="bg1"/>
              </a:solidFill>
            </a:endParaRPr>
          </a:p>
        </p:txBody>
      </p:sp>
      <p:sp>
        <p:nvSpPr>
          <p:cNvPr id="21" name="Rechteck 20">
            <a:extLst>
              <a:ext uri="{FF2B5EF4-FFF2-40B4-BE49-F238E27FC236}">
                <a16:creationId xmlns:a16="http://schemas.microsoft.com/office/drawing/2014/main" id="{B12BD0DC-65B7-48A6-940C-51352A1133CD}"/>
              </a:ext>
            </a:extLst>
          </p:cNvPr>
          <p:cNvSpPr/>
          <p:nvPr/>
        </p:nvSpPr>
        <p:spPr>
          <a:xfrm>
            <a:off x="6957195" y="1911092"/>
            <a:ext cx="615874" cy="272382"/>
          </a:xfrm>
          <a:prstGeom prst="rect">
            <a:avLst/>
          </a:prstGeom>
        </p:spPr>
        <p:txBody>
          <a:bodyPr wrap="none">
            <a:spAutoFit/>
          </a:bodyPr>
          <a:lstStyle/>
          <a:p>
            <a:pPr>
              <a:lnSpc>
                <a:spcPct val="90000"/>
              </a:lnSpc>
              <a:spcAft>
                <a:spcPts val="1000"/>
              </a:spcAft>
              <a:buClr>
                <a:srgbClr val="5F5F5F"/>
              </a:buClr>
            </a:pPr>
            <a:r>
              <a:rPr lang="de-CH" sz="1300" b="1" kern="0" dirty="0">
                <a:solidFill>
                  <a:schemeClr val="bg1"/>
                </a:solidFill>
              </a:rPr>
              <a:t>M 5.1</a:t>
            </a:r>
          </a:p>
        </p:txBody>
      </p:sp>
      <p:sp>
        <p:nvSpPr>
          <p:cNvPr id="22" name="Pfeil: Fünfeck 21">
            <a:extLst>
              <a:ext uri="{FF2B5EF4-FFF2-40B4-BE49-F238E27FC236}">
                <a16:creationId xmlns:a16="http://schemas.microsoft.com/office/drawing/2014/main" id="{67D79BD8-56CE-42D7-B31D-B113968246E6}"/>
              </a:ext>
            </a:extLst>
          </p:cNvPr>
          <p:cNvSpPr/>
          <p:nvPr/>
        </p:nvSpPr>
        <p:spPr>
          <a:xfrm>
            <a:off x="6893294" y="4935720"/>
            <a:ext cx="781879" cy="288000"/>
          </a:xfrm>
          <a:prstGeom prst="homePlate">
            <a:avLst/>
          </a:prstGeom>
          <a:solidFill>
            <a:srgbClr val="0B4874"/>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300" b="1" kern="0" dirty="0" err="1">
              <a:solidFill>
                <a:schemeClr val="bg1"/>
              </a:solidFill>
              <a:latin typeface="Malgun Gothic"/>
            </a:endParaRPr>
          </a:p>
        </p:txBody>
      </p:sp>
      <p:sp>
        <p:nvSpPr>
          <p:cNvPr id="23" name="Pfeil: Chevron 22">
            <a:extLst>
              <a:ext uri="{FF2B5EF4-FFF2-40B4-BE49-F238E27FC236}">
                <a16:creationId xmlns:a16="http://schemas.microsoft.com/office/drawing/2014/main" id="{9EA288A2-8D9D-4896-B909-D6C4CEB95A14}"/>
              </a:ext>
            </a:extLst>
          </p:cNvPr>
          <p:cNvSpPr/>
          <p:nvPr/>
        </p:nvSpPr>
        <p:spPr>
          <a:xfrm>
            <a:off x="7576708" y="4935720"/>
            <a:ext cx="4320000" cy="288000"/>
          </a:xfrm>
          <a:prstGeom prst="chevron">
            <a:avLst/>
          </a:prstGeom>
          <a:solidFill>
            <a:srgbClr val="0B4874"/>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300" kern="0" dirty="0">
              <a:solidFill>
                <a:schemeClr val="bg1"/>
              </a:solidFill>
              <a:latin typeface="Malgun Gothic"/>
            </a:endParaRPr>
          </a:p>
        </p:txBody>
      </p:sp>
      <p:sp>
        <p:nvSpPr>
          <p:cNvPr id="24" name="Rechteck 23">
            <a:extLst>
              <a:ext uri="{FF2B5EF4-FFF2-40B4-BE49-F238E27FC236}">
                <a16:creationId xmlns:a16="http://schemas.microsoft.com/office/drawing/2014/main" id="{A986CD89-9132-4A8D-8BEB-3E5B6463CDB2}"/>
              </a:ext>
            </a:extLst>
          </p:cNvPr>
          <p:cNvSpPr/>
          <p:nvPr/>
        </p:nvSpPr>
        <p:spPr>
          <a:xfrm>
            <a:off x="7711884" y="4953746"/>
            <a:ext cx="2016899" cy="272382"/>
          </a:xfrm>
          <a:prstGeom prst="rect">
            <a:avLst/>
          </a:prstGeom>
        </p:spPr>
        <p:txBody>
          <a:bodyPr wrap="none">
            <a:spAutoFit/>
          </a:bodyPr>
          <a:lstStyle/>
          <a:p>
            <a:pPr>
              <a:lnSpc>
                <a:spcPct val="90000"/>
              </a:lnSpc>
              <a:spcAft>
                <a:spcPts val="1000"/>
              </a:spcAft>
              <a:buClr>
                <a:srgbClr val="5F5F5F"/>
              </a:buClr>
            </a:pPr>
            <a:r>
              <a:rPr lang="de-CH" sz="1300" kern="0" dirty="0">
                <a:solidFill>
                  <a:schemeClr val="bg1"/>
                </a:solidFill>
              </a:rPr>
              <a:t>DB &amp; Break-Even-Point</a:t>
            </a:r>
          </a:p>
        </p:txBody>
      </p:sp>
      <p:sp>
        <p:nvSpPr>
          <p:cNvPr id="25" name="Rechteck 24">
            <a:extLst>
              <a:ext uri="{FF2B5EF4-FFF2-40B4-BE49-F238E27FC236}">
                <a16:creationId xmlns:a16="http://schemas.microsoft.com/office/drawing/2014/main" id="{4279EACE-A10F-4707-90B4-DC66A017F398}"/>
              </a:ext>
            </a:extLst>
          </p:cNvPr>
          <p:cNvSpPr/>
          <p:nvPr/>
        </p:nvSpPr>
        <p:spPr>
          <a:xfrm>
            <a:off x="6923382" y="4947121"/>
            <a:ext cx="615874" cy="272382"/>
          </a:xfrm>
          <a:prstGeom prst="rect">
            <a:avLst/>
          </a:prstGeom>
        </p:spPr>
        <p:txBody>
          <a:bodyPr wrap="none">
            <a:spAutoFit/>
          </a:bodyPr>
          <a:lstStyle/>
          <a:p>
            <a:pPr>
              <a:lnSpc>
                <a:spcPct val="90000"/>
              </a:lnSpc>
              <a:spcAft>
                <a:spcPts val="1000"/>
              </a:spcAft>
              <a:buClr>
                <a:srgbClr val="5F5F5F"/>
              </a:buClr>
            </a:pPr>
            <a:r>
              <a:rPr lang="de-CH" sz="1300" b="1" kern="0" dirty="0">
                <a:solidFill>
                  <a:schemeClr val="bg1"/>
                </a:solidFill>
              </a:rPr>
              <a:t>M 5.5</a:t>
            </a:r>
          </a:p>
        </p:txBody>
      </p:sp>
      <p:sp>
        <p:nvSpPr>
          <p:cNvPr id="26" name="Pfeil: Fünfeck 25">
            <a:extLst>
              <a:ext uri="{FF2B5EF4-FFF2-40B4-BE49-F238E27FC236}">
                <a16:creationId xmlns:a16="http://schemas.microsoft.com/office/drawing/2014/main" id="{313F3048-9FFC-4589-B248-E6ED494EC0BD}"/>
              </a:ext>
            </a:extLst>
          </p:cNvPr>
          <p:cNvSpPr/>
          <p:nvPr/>
        </p:nvSpPr>
        <p:spPr>
          <a:xfrm>
            <a:off x="6904982" y="3805632"/>
            <a:ext cx="781879" cy="288000"/>
          </a:xfrm>
          <a:prstGeom prst="homePlate">
            <a:avLst/>
          </a:prstGeom>
          <a:solidFill>
            <a:srgbClr val="6C0A63"/>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300" b="1" kern="0" dirty="0" err="1">
              <a:solidFill>
                <a:prstClr val="black"/>
              </a:solidFill>
              <a:latin typeface="Malgun Gothic"/>
            </a:endParaRPr>
          </a:p>
        </p:txBody>
      </p:sp>
      <p:sp>
        <p:nvSpPr>
          <p:cNvPr id="27" name="Pfeil: Chevron 26">
            <a:extLst>
              <a:ext uri="{FF2B5EF4-FFF2-40B4-BE49-F238E27FC236}">
                <a16:creationId xmlns:a16="http://schemas.microsoft.com/office/drawing/2014/main" id="{7B1CD1E6-3B7C-4738-8D61-DED4B498FE14}"/>
              </a:ext>
            </a:extLst>
          </p:cNvPr>
          <p:cNvSpPr/>
          <p:nvPr/>
        </p:nvSpPr>
        <p:spPr>
          <a:xfrm>
            <a:off x="7580843" y="3805631"/>
            <a:ext cx="4320000" cy="288000"/>
          </a:xfrm>
          <a:prstGeom prst="chevron">
            <a:avLst/>
          </a:prstGeom>
          <a:solidFill>
            <a:srgbClr val="6C0A63"/>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300" kern="0" dirty="0">
              <a:solidFill>
                <a:prstClr val="black"/>
              </a:solidFill>
              <a:latin typeface="Malgun Gothic"/>
            </a:endParaRPr>
          </a:p>
        </p:txBody>
      </p:sp>
      <p:sp>
        <p:nvSpPr>
          <p:cNvPr id="28" name="Rechteck 27">
            <a:extLst>
              <a:ext uri="{FF2B5EF4-FFF2-40B4-BE49-F238E27FC236}">
                <a16:creationId xmlns:a16="http://schemas.microsoft.com/office/drawing/2014/main" id="{5FF74CFB-FA40-4D6F-9BCA-BF3704EB2C8D}"/>
              </a:ext>
            </a:extLst>
          </p:cNvPr>
          <p:cNvSpPr/>
          <p:nvPr/>
        </p:nvSpPr>
        <p:spPr>
          <a:xfrm>
            <a:off x="7735524" y="3823658"/>
            <a:ext cx="2012089" cy="272382"/>
          </a:xfrm>
          <a:prstGeom prst="rect">
            <a:avLst/>
          </a:prstGeom>
        </p:spPr>
        <p:txBody>
          <a:bodyPr wrap="none">
            <a:spAutoFit/>
          </a:bodyPr>
          <a:lstStyle/>
          <a:p>
            <a:pPr>
              <a:lnSpc>
                <a:spcPct val="90000"/>
              </a:lnSpc>
              <a:spcAft>
                <a:spcPts val="1000"/>
              </a:spcAft>
              <a:buClr>
                <a:srgbClr val="5F5F5F"/>
              </a:buClr>
            </a:pPr>
            <a:r>
              <a:rPr lang="de-CH" sz="1300" kern="0" dirty="0">
                <a:solidFill>
                  <a:schemeClr val="bg1"/>
                </a:solidFill>
              </a:rPr>
              <a:t>Fallbeispiel «RatioDrink»</a:t>
            </a:r>
          </a:p>
        </p:txBody>
      </p:sp>
      <p:sp>
        <p:nvSpPr>
          <p:cNvPr id="29" name="Rechteck 28">
            <a:extLst>
              <a:ext uri="{FF2B5EF4-FFF2-40B4-BE49-F238E27FC236}">
                <a16:creationId xmlns:a16="http://schemas.microsoft.com/office/drawing/2014/main" id="{5EAD7A4F-7979-4582-AB09-D6E3606CC476}"/>
              </a:ext>
            </a:extLst>
          </p:cNvPr>
          <p:cNvSpPr/>
          <p:nvPr/>
        </p:nvSpPr>
        <p:spPr>
          <a:xfrm>
            <a:off x="6947022" y="3817033"/>
            <a:ext cx="615874" cy="272382"/>
          </a:xfrm>
          <a:prstGeom prst="rect">
            <a:avLst/>
          </a:prstGeom>
        </p:spPr>
        <p:txBody>
          <a:bodyPr wrap="none">
            <a:spAutoFit/>
          </a:bodyPr>
          <a:lstStyle/>
          <a:p>
            <a:pPr>
              <a:lnSpc>
                <a:spcPct val="90000"/>
              </a:lnSpc>
              <a:spcAft>
                <a:spcPts val="1000"/>
              </a:spcAft>
              <a:buClr>
                <a:srgbClr val="5F5F5F"/>
              </a:buClr>
            </a:pPr>
            <a:r>
              <a:rPr lang="de-CH" sz="1300" b="1" kern="0" dirty="0">
                <a:solidFill>
                  <a:schemeClr val="bg1"/>
                </a:solidFill>
              </a:rPr>
              <a:t>M 5.4</a:t>
            </a:r>
          </a:p>
        </p:txBody>
      </p:sp>
      <p:sp>
        <p:nvSpPr>
          <p:cNvPr id="30" name="Pfeil: Fünfeck 29">
            <a:extLst>
              <a:ext uri="{FF2B5EF4-FFF2-40B4-BE49-F238E27FC236}">
                <a16:creationId xmlns:a16="http://schemas.microsoft.com/office/drawing/2014/main" id="{33F27CDB-B19F-4B29-A689-4168751DA507}"/>
              </a:ext>
            </a:extLst>
          </p:cNvPr>
          <p:cNvSpPr/>
          <p:nvPr/>
        </p:nvSpPr>
        <p:spPr>
          <a:xfrm>
            <a:off x="6919917" y="3432140"/>
            <a:ext cx="781879" cy="288000"/>
          </a:xfrm>
          <a:prstGeom prst="homePlate">
            <a:avLst/>
          </a:prstGeom>
          <a:solidFill>
            <a:srgbClr val="0B4874"/>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300" b="1" kern="0" dirty="0" err="1">
              <a:solidFill>
                <a:schemeClr val="bg1"/>
              </a:solidFill>
              <a:latin typeface="Malgun Gothic"/>
            </a:endParaRPr>
          </a:p>
        </p:txBody>
      </p:sp>
      <p:sp>
        <p:nvSpPr>
          <p:cNvPr id="31" name="Pfeil: Chevron 30">
            <a:extLst>
              <a:ext uri="{FF2B5EF4-FFF2-40B4-BE49-F238E27FC236}">
                <a16:creationId xmlns:a16="http://schemas.microsoft.com/office/drawing/2014/main" id="{64E330DE-DCC2-495B-99F1-7066903C6A75}"/>
              </a:ext>
            </a:extLst>
          </p:cNvPr>
          <p:cNvSpPr/>
          <p:nvPr/>
        </p:nvSpPr>
        <p:spPr>
          <a:xfrm>
            <a:off x="7603331" y="3432139"/>
            <a:ext cx="4320000" cy="288000"/>
          </a:xfrm>
          <a:prstGeom prst="chevron">
            <a:avLst/>
          </a:prstGeom>
          <a:solidFill>
            <a:srgbClr val="0B4874"/>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300" kern="0" dirty="0">
              <a:solidFill>
                <a:schemeClr val="bg1"/>
              </a:solidFill>
              <a:latin typeface="Malgun Gothic"/>
            </a:endParaRPr>
          </a:p>
        </p:txBody>
      </p:sp>
      <p:sp>
        <p:nvSpPr>
          <p:cNvPr id="32" name="Rechteck 31">
            <a:extLst>
              <a:ext uri="{FF2B5EF4-FFF2-40B4-BE49-F238E27FC236}">
                <a16:creationId xmlns:a16="http://schemas.microsoft.com/office/drawing/2014/main" id="{65B90257-085A-4BA7-B7E8-E0593D5DBBDF}"/>
              </a:ext>
            </a:extLst>
          </p:cNvPr>
          <p:cNvSpPr/>
          <p:nvPr/>
        </p:nvSpPr>
        <p:spPr>
          <a:xfrm>
            <a:off x="7756886" y="3439948"/>
            <a:ext cx="2274982" cy="272382"/>
          </a:xfrm>
          <a:prstGeom prst="rect">
            <a:avLst/>
          </a:prstGeom>
        </p:spPr>
        <p:txBody>
          <a:bodyPr wrap="none">
            <a:spAutoFit/>
          </a:bodyPr>
          <a:lstStyle/>
          <a:p>
            <a:pPr>
              <a:lnSpc>
                <a:spcPct val="90000"/>
              </a:lnSpc>
              <a:spcAft>
                <a:spcPts val="1000"/>
              </a:spcAft>
              <a:buClr>
                <a:srgbClr val="5F5F5F"/>
              </a:buClr>
            </a:pPr>
            <a:r>
              <a:rPr lang="de-CH" sz="1300" kern="0" dirty="0">
                <a:solidFill>
                  <a:schemeClr val="bg1"/>
                </a:solidFill>
              </a:rPr>
              <a:t>Gründen mit Komponenten</a:t>
            </a:r>
          </a:p>
        </p:txBody>
      </p:sp>
      <p:sp>
        <p:nvSpPr>
          <p:cNvPr id="33" name="Rechteck 32">
            <a:extLst>
              <a:ext uri="{FF2B5EF4-FFF2-40B4-BE49-F238E27FC236}">
                <a16:creationId xmlns:a16="http://schemas.microsoft.com/office/drawing/2014/main" id="{3C46592B-785A-4858-8C9D-06625AAAB0B7}"/>
              </a:ext>
            </a:extLst>
          </p:cNvPr>
          <p:cNvSpPr/>
          <p:nvPr/>
        </p:nvSpPr>
        <p:spPr>
          <a:xfrm>
            <a:off x="6938059" y="3427923"/>
            <a:ext cx="615874" cy="272382"/>
          </a:xfrm>
          <a:prstGeom prst="rect">
            <a:avLst/>
          </a:prstGeom>
        </p:spPr>
        <p:txBody>
          <a:bodyPr wrap="none">
            <a:spAutoFit/>
          </a:bodyPr>
          <a:lstStyle/>
          <a:p>
            <a:pPr>
              <a:lnSpc>
                <a:spcPct val="90000"/>
              </a:lnSpc>
              <a:spcAft>
                <a:spcPts val="1000"/>
              </a:spcAft>
              <a:buClr>
                <a:srgbClr val="5F5F5F"/>
              </a:buClr>
            </a:pPr>
            <a:r>
              <a:rPr lang="de-CH" sz="1300" b="1" kern="0" dirty="0">
                <a:solidFill>
                  <a:schemeClr val="bg1"/>
                </a:solidFill>
              </a:rPr>
              <a:t>M 5.3</a:t>
            </a:r>
          </a:p>
        </p:txBody>
      </p:sp>
      <p:sp>
        <p:nvSpPr>
          <p:cNvPr id="34" name="Pfeil: Chevron 33">
            <a:extLst>
              <a:ext uri="{FF2B5EF4-FFF2-40B4-BE49-F238E27FC236}">
                <a16:creationId xmlns:a16="http://schemas.microsoft.com/office/drawing/2014/main" id="{AF2A8E42-ECE1-458A-92B1-F1049BE99A48}"/>
              </a:ext>
            </a:extLst>
          </p:cNvPr>
          <p:cNvSpPr/>
          <p:nvPr/>
        </p:nvSpPr>
        <p:spPr>
          <a:xfrm>
            <a:off x="10797129" y="4933312"/>
            <a:ext cx="1107881" cy="292736"/>
          </a:xfrm>
          <a:prstGeom prst="chevron">
            <a:avLst/>
          </a:prstGeom>
          <a:solidFill>
            <a:srgbClr val="B11B96"/>
          </a:solidFill>
          <a:ln>
            <a:noFill/>
          </a:ln>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300" kern="0" dirty="0">
              <a:solidFill>
                <a:schemeClr val="bg1"/>
              </a:solidFill>
              <a:latin typeface="Malgun Gothic"/>
              <a:ea typeface="+mn-ea"/>
              <a:cs typeface="+mn-cs"/>
            </a:endParaRPr>
          </a:p>
        </p:txBody>
      </p:sp>
      <p:sp>
        <p:nvSpPr>
          <p:cNvPr id="35" name="Pfeil: Chevron 34">
            <a:extLst>
              <a:ext uri="{FF2B5EF4-FFF2-40B4-BE49-F238E27FC236}">
                <a16:creationId xmlns:a16="http://schemas.microsoft.com/office/drawing/2014/main" id="{6EB41930-DF2B-4204-9148-D0218D77F116}"/>
              </a:ext>
            </a:extLst>
          </p:cNvPr>
          <p:cNvSpPr/>
          <p:nvPr/>
        </p:nvSpPr>
        <p:spPr>
          <a:xfrm>
            <a:off x="9834613" y="4933392"/>
            <a:ext cx="1107881" cy="292736"/>
          </a:xfrm>
          <a:prstGeom prst="chevron">
            <a:avLst/>
          </a:prstGeom>
          <a:solidFill>
            <a:srgbClr val="D17930"/>
          </a:solidFill>
          <a:ln>
            <a:noFill/>
          </a:ln>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300" kern="0" dirty="0">
              <a:solidFill>
                <a:schemeClr val="bg1"/>
              </a:solidFill>
              <a:latin typeface="Malgun Gothic"/>
              <a:ea typeface="+mn-ea"/>
              <a:cs typeface="+mn-cs"/>
            </a:endParaRPr>
          </a:p>
        </p:txBody>
      </p:sp>
      <p:sp>
        <p:nvSpPr>
          <p:cNvPr id="36" name="Pfeil: Fünfeck 35">
            <a:extLst>
              <a:ext uri="{FF2B5EF4-FFF2-40B4-BE49-F238E27FC236}">
                <a16:creationId xmlns:a16="http://schemas.microsoft.com/office/drawing/2014/main" id="{3ACF73EE-AC41-45B5-9AC3-B55D4EE75665}"/>
              </a:ext>
            </a:extLst>
          </p:cNvPr>
          <p:cNvSpPr/>
          <p:nvPr/>
        </p:nvSpPr>
        <p:spPr>
          <a:xfrm>
            <a:off x="6919917" y="2249520"/>
            <a:ext cx="781879" cy="288000"/>
          </a:xfrm>
          <a:prstGeom prst="homePlate">
            <a:avLst/>
          </a:prstGeom>
          <a:solidFill>
            <a:srgbClr val="0B4874"/>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300" b="1" kern="0" dirty="0" err="1">
              <a:solidFill>
                <a:schemeClr val="bg1"/>
              </a:solidFill>
              <a:latin typeface="Malgun Gothic"/>
            </a:endParaRPr>
          </a:p>
        </p:txBody>
      </p:sp>
      <p:sp>
        <p:nvSpPr>
          <p:cNvPr id="37" name="Pfeil: Chevron 36">
            <a:extLst>
              <a:ext uri="{FF2B5EF4-FFF2-40B4-BE49-F238E27FC236}">
                <a16:creationId xmlns:a16="http://schemas.microsoft.com/office/drawing/2014/main" id="{46F6D930-4120-45EF-B06F-43451F080CEF}"/>
              </a:ext>
            </a:extLst>
          </p:cNvPr>
          <p:cNvSpPr/>
          <p:nvPr/>
        </p:nvSpPr>
        <p:spPr>
          <a:xfrm>
            <a:off x="7603331" y="2249519"/>
            <a:ext cx="4320000" cy="288000"/>
          </a:xfrm>
          <a:prstGeom prst="chevron">
            <a:avLst/>
          </a:prstGeom>
          <a:solidFill>
            <a:srgbClr val="0B4874"/>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300" kern="0" dirty="0">
              <a:solidFill>
                <a:schemeClr val="bg1"/>
              </a:solidFill>
              <a:latin typeface="Malgun Gothic"/>
            </a:endParaRPr>
          </a:p>
        </p:txBody>
      </p:sp>
      <p:sp>
        <p:nvSpPr>
          <p:cNvPr id="38" name="Rechteck 37">
            <a:extLst>
              <a:ext uri="{FF2B5EF4-FFF2-40B4-BE49-F238E27FC236}">
                <a16:creationId xmlns:a16="http://schemas.microsoft.com/office/drawing/2014/main" id="{201E397F-89DB-4B6B-8777-834BD97E5AD3}"/>
              </a:ext>
            </a:extLst>
          </p:cNvPr>
          <p:cNvSpPr/>
          <p:nvPr/>
        </p:nvSpPr>
        <p:spPr>
          <a:xfrm>
            <a:off x="7751757" y="2267546"/>
            <a:ext cx="1258678" cy="272382"/>
          </a:xfrm>
          <a:prstGeom prst="rect">
            <a:avLst/>
          </a:prstGeom>
        </p:spPr>
        <p:txBody>
          <a:bodyPr wrap="none">
            <a:spAutoFit/>
          </a:bodyPr>
          <a:lstStyle/>
          <a:p>
            <a:pPr>
              <a:lnSpc>
                <a:spcPct val="90000"/>
              </a:lnSpc>
              <a:spcAft>
                <a:spcPts val="1000"/>
              </a:spcAft>
              <a:buClr>
                <a:srgbClr val="5F5F5F"/>
              </a:buClr>
            </a:pPr>
            <a:r>
              <a:rPr lang="de-DE" altLang="fr-FR" sz="1300" kern="0" dirty="0">
                <a:solidFill>
                  <a:schemeClr val="bg1"/>
                </a:solidFill>
              </a:rPr>
              <a:t>Crowdfunding</a:t>
            </a:r>
            <a:endParaRPr lang="de-CH" sz="1300" kern="0" dirty="0">
              <a:solidFill>
                <a:schemeClr val="bg1"/>
              </a:solidFill>
            </a:endParaRPr>
          </a:p>
        </p:txBody>
      </p:sp>
      <p:sp>
        <p:nvSpPr>
          <p:cNvPr id="39" name="Rechteck 38">
            <a:extLst>
              <a:ext uri="{FF2B5EF4-FFF2-40B4-BE49-F238E27FC236}">
                <a16:creationId xmlns:a16="http://schemas.microsoft.com/office/drawing/2014/main" id="{A7B88847-F74E-45E0-B1BF-DF1AD3BA3F58}"/>
              </a:ext>
            </a:extLst>
          </p:cNvPr>
          <p:cNvSpPr/>
          <p:nvPr/>
        </p:nvSpPr>
        <p:spPr>
          <a:xfrm>
            <a:off x="6953730" y="2271312"/>
            <a:ext cx="686406" cy="272382"/>
          </a:xfrm>
          <a:prstGeom prst="rect">
            <a:avLst/>
          </a:prstGeom>
        </p:spPr>
        <p:txBody>
          <a:bodyPr wrap="none">
            <a:spAutoFit/>
          </a:bodyPr>
          <a:lstStyle/>
          <a:p>
            <a:pPr>
              <a:lnSpc>
                <a:spcPct val="90000"/>
              </a:lnSpc>
              <a:spcAft>
                <a:spcPts val="1000"/>
              </a:spcAft>
              <a:buClr>
                <a:srgbClr val="5F5F5F"/>
              </a:buClr>
            </a:pPr>
            <a:r>
              <a:rPr lang="de-CH" sz="1300" b="1" kern="0" dirty="0">
                <a:solidFill>
                  <a:schemeClr val="bg1"/>
                </a:solidFill>
              </a:rPr>
              <a:t>Exkurs</a:t>
            </a:r>
          </a:p>
        </p:txBody>
      </p:sp>
      <p:sp>
        <p:nvSpPr>
          <p:cNvPr id="40" name="Pfeil: Fünfeck 39">
            <a:extLst>
              <a:ext uri="{FF2B5EF4-FFF2-40B4-BE49-F238E27FC236}">
                <a16:creationId xmlns:a16="http://schemas.microsoft.com/office/drawing/2014/main" id="{33901013-8C17-4254-848E-E938641A9198}"/>
              </a:ext>
            </a:extLst>
          </p:cNvPr>
          <p:cNvSpPr/>
          <p:nvPr/>
        </p:nvSpPr>
        <p:spPr>
          <a:xfrm>
            <a:off x="6916452" y="3066944"/>
            <a:ext cx="781879" cy="288000"/>
          </a:xfrm>
          <a:prstGeom prst="homePlate">
            <a:avLst/>
          </a:prstGeom>
          <a:solidFill>
            <a:srgbClr val="0B4874"/>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300" b="1" kern="0" dirty="0" err="1">
              <a:solidFill>
                <a:schemeClr val="bg1"/>
              </a:solidFill>
              <a:latin typeface="Malgun Gothic"/>
            </a:endParaRPr>
          </a:p>
        </p:txBody>
      </p:sp>
      <p:sp>
        <p:nvSpPr>
          <p:cNvPr id="41" name="Pfeil: Chevron 40">
            <a:extLst>
              <a:ext uri="{FF2B5EF4-FFF2-40B4-BE49-F238E27FC236}">
                <a16:creationId xmlns:a16="http://schemas.microsoft.com/office/drawing/2014/main" id="{3C43CE34-0160-4871-A8C1-D1476B49B30E}"/>
              </a:ext>
            </a:extLst>
          </p:cNvPr>
          <p:cNvSpPr/>
          <p:nvPr/>
        </p:nvSpPr>
        <p:spPr>
          <a:xfrm>
            <a:off x="7599866" y="3066943"/>
            <a:ext cx="4320000" cy="288000"/>
          </a:xfrm>
          <a:prstGeom prst="chevron">
            <a:avLst/>
          </a:prstGeom>
          <a:solidFill>
            <a:srgbClr val="0B4874"/>
          </a:solidFill>
          <a:ln>
            <a:noFill/>
          </a:ln>
          <a:effectLst/>
        </p:spPr>
        <p:txBody>
          <a:bodyPr vert="horz" lIns="252000" tIns="252000" rIns="252000" bIns="252000" rtlCol="0" anchor="ctr">
            <a:noAutofit/>
          </a:bodyPr>
          <a:lstStyle/>
          <a:p>
            <a:pPr>
              <a:lnSpc>
                <a:spcPct val="90000"/>
              </a:lnSpc>
              <a:spcAft>
                <a:spcPts val="1000"/>
              </a:spcAft>
              <a:buClr>
                <a:srgbClr val="5F5F5F"/>
              </a:buClr>
            </a:pPr>
            <a:endParaRPr lang="de-CH" sz="1300" kern="0" dirty="0">
              <a:solidFill>
                <a:schemeClr val="bg1"/>
              </a:solidFill>
              <a:latin typeface="Malgun Gothic"/>
            </a:endParaRPr>
          </a:p>
        </p:txBody>
      </p:sp>
      <p:sp>
        <p:nvSpPr>
          <p:cNvPr id="42" name="Rechteck 41">
            <a:extLst>
              <a:ext uri="{FF2B5EF4-FFF2-40B4-BE49-F238E27FC236}">
                <a16:creationId xmlns:a16="http://schemas.microsoft.com/office/drawing/2014/main" id="{97C43088-36CC-4569-B01A-685180F0BB15}"/>
              </a:ext>
            </a:extLst>
          </p:cNvPr>
          <p:cNvSpPr/>
          <p:nvPr/>
        </p:nvSpPr>
        <p:spPr>
          <a:xfrm>
            <a:off x="7748292" y="3084970"/>
            <a:ext cx="1252266" cy="272382"/>
          </a:xfrm>
          <a:prstGeom prst="rect">
            <a:avLst/>
          </a:prstGeom>
        </p:spPr>
        <p:txBody>
          <a:bodyPr wrap="none">
            <a:spAutoFit/>
          </a:bodyPr>
          <a:lstStyle/>
          <a:p>
            <a:pPr>
              <a:lnSpc>
                <a:spcPct val="90000"/>
              </a:lnSpc>
              <a:spcAft>
                <a:spcPts val="1000"/>
              </a:spcAft>
              <a:buClr>
                <a:srgbClr val="5F5F5F"/>
              </a:buClr>
            </a:pPr>
            <a:r>
              <a:rPr lang="de-DE" altLang="fr-FR" sz="1300" kern="0" dirty="0">
                <a:solidFill>
                  <a:schemeClr val="bg1"/>
                </a:solidFill>
              </a:rPr>
              <a:t>Bootstrapping</a:t>
            </a:r>
            <a:endParaRPr lang="de-CH" sz="1300" kern="0" dirty="0">
              <a:solidFill>
                <a:schemeClr val="bg1"/>
              </a:solidFill>
            </a:endParaRPr>
          </a:p>
        </p:txBody>
      </p:sp>
      <p:sp>
        <p:nvSpPr>
          <p:cNvPr id="43" name="Rechteck 42">
            <a:extLst>
              <a:ext uri="{FF2B5EF4-FFF2-40B4-BE49-F238E27FC236}">
                <a16:creationId xmlns:a16="http://schemas.microsoft.com/office/drawing/2014/main" id="{32CACC4E-F4BD-4F60-B4CA-332D4B32F433}"/>
              </a:ext>
            </a:extLst>
          </p:cNvPr>
          <p:cNvSpPr/>
          <p:nvPr/>
        </p:nvSpPr>
        <p:spPr>
          <a:xfrm>
            <a:off x="6950265" y="3088736"/>
            <a:ext cx="615874" cy="272382"/>
          </a:xfrm>
          <a:prstGeom prst="rect">
            <a:avLst/>
          </a:prstGeom>
        </p:spPr>
        <p:txBody>
          <a:bodyPr wrap="none">
            <a:spAutoFit/>
          </a:bodyPr>
          <a:lstStyle/>
          <a:p>
            <a:pPr>
              <a:lnSpc>
                <a:spcPct val="90000"/>
              </a:lnSpc>
              <a:spcAft>
                <a:spcPts val="1000"/>
              </a:spcAft>
              <a:buClr>
                <a:srgbClr val="5F5F5F"/>
              </a:buClr>
            </a:pPr>
            <a:r>
              <a:rPr lang="de-CH" sz="1300" b="1" kern="0" dirty="0">
                <a:solidFill>
                  <a:schemeClr val="bg1"/>
                </a:solidFill>
              </a:rPr>
              <a:t>M 5.2</a:t>
            </a:r>
          </a:p>
        </p:txBody>
      </p:sp>
      <p:sp>
        <p:nvSpPr>
          <p:cNvPr id="44" name="Foliennummernplatzhalter 1">
            <a:extLst>
              <a:ext uri="{FF2B5EF4-FFF2-40B4-BE49-F238E27FC236}">
                <a16:creationId xmlns:a16="http://schemas.microsoft.com/office/drawing/2014/main" id="{C200F98C-D93C-40E5-AF2F-C461E59C8CB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a:t>
            </a:fld>
            <a:endParaRPr lang="ru-RU" dirty="0"/>
          </a:p>
        </p:txBody>
      </p:sp>
    </p:spTree>
    <p:extLst>
      <p:ext uri="{BB962C8B-B14F-4D97-AF65-F5344CB8AC3E}">
        <p14:creationId xmlns:p14="http://schemas.microsoft.com/office/powerpoint/2010/main" val="56200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172F5EA1-5079-4B01-9D3D-9BBC94BC3C54}"/>
              </a:ext>
            </a:extLst>
          </p:cNvPr>
          <p:cNvSpPr/>
          <p:nvPr/>
        </p:nvSpPr>
        <p:spPr>
          <a:xfrm>
            <a:off x="3052456" y="2338553"/>
            <a:ext cx="6105788" cy="341385"/>
          </a:xfrm>
          <a:prstGeom prst="rect">
            <a:avLst/>
          </a:prstGeom>
          <a:solidFill>
            <a:srgbClr val="D17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t>Ihre Aufgabe</a:t>
            </a:r>
          </a:p>
        </p:txBody>
      </p:sp>
      <p:sp>
        <p:nvSpPr>
          <p:cNvPr id="29" name="Rechteck 28">
            <a:extLst>
              <a:ext uri="{FF2B5EF4-FFF2-40B4-BE49-F238E27FC236}">
                <a16:creationId xmlns:a16="http://schemas.microsoft.com/office/drawing/2014/main" id="{3A3F70D3-45ED-4D7C-A681-5FF2F76A5E6D}"/>
              </a:ext>
            </a:extLst>
          </p:cNvPr>
          <p:cNvSpPr/>
          <p:nvPr/>
        </p:nvSpPr>
        <p:spPr>
          <a:xfrm>
            <a:off x="3060644" y="2675450"/>
            <a:ext cx="6105788" cy="3680899"/>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Rechteck 29">
            <a:extLst>
              <a:ext uri="{FF2B5EF4-FFF2-40B4-BE49-F238E27FC236}">
                <a16:creationId xmlns:a16="http://schemas.microsoft.com/office/drawing/2014/main" id="{76BCC1F8-57E5-4FC1-984F-5A21CD99A5B2}"/>
              </a:ext>
            </a:extLst>
          </p:cNvPr>
          <p:cNvSpPr/>
          <p:nvPr/>
        </p:nvSpPr>
        <p:spPr>
          <a:xfrm>
            <a:off x="3189883" y="2950642"/>
            <a:ext cx="5957728" cy="3370153"/>
          </a:xfrm>
          <a:prstGeom prst="rect">
            <a:avLst/>
          </a:prstGeom>
        </p:spPr>
        <p:txBody>
          <a:bodyPr wrap="square">
            <a:spAutoFit/>
          </a:bodyPr>
          <a:lstStyle/>
          <a:p>
            <a:pPr marL="342900" indent="-342900">
              <a:spcBef>
                <a:spcPts val="600"/>
              </a:spcBef>
              <a:buFont typeface="+mj-lt"/>
              <a:buAutoNum type="arabicPeriod"/>
            </a:pPr>
            <a:r>
              <a:rPr lang="de-CH" dirty="0">
                <a:solidFill>
                  <a:srgbClr val="D17930"/>
                </a:solidFill>
              </a:rPr>
              <a:t>Tragen Sie die wichtigsten variablen Kosten für Ihre Produkteinheit in die Excel-Tabelle ein.</a:t>
            </a:r>
          </a:p>
          <a:p>
            <a:pPr marL="342900" indent="-342900">
              <a:spcBef>
                <a:spcPts val="600"/>
              </a:spcBef>
              <a:buFont typeface="+mj-lt"/>
              <a:buAutoNum type="arabicPeriod"/>
            </a:pPr>
            <a:r>
              <a:rPr lang="de-CH" dirty="0">
                <a:solidFill>
                  <a:srgbClr val="D17930"/>
                </a:solidFill>
              </a:rPr>
              <a:t>Schätzen Sie die Höhe der einzelnen Kosten.</a:t>
            </a:r>
          </a:p>
          <a:p>
            <a:pPr marL="342900" indent="-342900">
              <a:spcBef>
                <a:spcPts val="600"/>
              </a:spcBef>
              <a:buFont typeface="+mj-lt"/>
              <a:buAutoNum type="arabicPeriod"/>
            </a:pPr>
            <a:r>
              <a:rPr lang="de-CH" dirty="0">
                <a:solidFill>
                  <a:srgbClr val="D17930"/>
                </a:solidFill>
              </a:rPr>
              <a:t>Falls Sie unsicher sind: Machen Sie konkrete Vorschläge, wo Sie für die genauere Einschätzung der jeweiligen Kosten Hilfe holen könnten. </a:t>
            </a:r>
          </a:p>
          <a:p>
            <a:pPr>
              <a:spcBef>
                <a:spcPts val="600"/>
              </a:spcBef>
            </a:pPr>
            <a:r>
              <a:rPr lang="de-CH" b="1" dirty="0">
                <a:solidFill>
                  <a:srgbClr val="D17930"/>
                </a:solidFill>
              </a:rPr>
              <a:t>Tipp: </a:t>
            </a:r>
            <a:r>
              <a:rPr lang="de-CH" dirty="0">
                <a:solidFill>
                  <a:srgbClr val="D17930"/>
                </a:solidFill>
              </a:rPr>
              <a:t>Überprüfen Sie Ihre gesamten Überlegungen mit einer Expertin oder einem Experten mit Branchenkenntnissen und passen Sie Ihre Schätzungen entsprechend an.</a:t>
            </a:r>
          </a:p>
        </p:txBody>
      </p:sp>
      <p:pic>
        <p:nvPicPr>
          <p:cNvPr id="31" name="Рисунок 41">
            <a:extLst>
              <a:ext uri="{FF2B5EF4-FFF2-40B4-BE49-F238E27FC236}">
                <a16:creationId xmlns:a16="http://schemas.microsoft.com/office/drawing/2014/main" id="{13E26306-C17D-401F-A6DD-AF58CC931B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463" y="2080973"/>
            <a:ext cx="828000" cy="836463"/>
          </a:xfrm>
          <a:prstGeom prst="rect">
            <a:avLst/>
          </a:prstGeom>
        </p:spPr>
      </p:pic>
      <p:sp>
        <p:nvSpPr>
          <p:cNvPr id="32" name="Pfeil: Chevron 31">
            <a:extLst>
              <a:ext uri="{FF2B5EF4-FFF2-40B4-BE49-F238E27FC236}">
                <a16:creationId xmlns:a16="http://schemas.microsoft.com/office/drawing/2014/main" id="{51070A72-7E34-4491-B2D5-A7742215ECCC}"/>
              </a:ext>
            </a:extLst>
          </p:cNvPr>
          <p:cNvSpPr/>
          <p:nvPr/>
        </p:nvSpPr>
        <p:spPr>
          <a:xfrm>
            <a:off x="4275556" y="494183"/>
            <a:ext cx="2010060" cy="1339436"/>
          </a:xfrm>
          <a:prstGeom prst="chevron">
            <a:avLst>
              <a:gd name="adj" fmla="val 33855"/>
            </a:avLst>
          </a:prstGeom>
          <a:solidFill>
            <a:srgbClr val="FF66CC"/>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3" name="Pfeil: Chevron 32">
            <a:extLst>
              <a:ext uri="{FF2B5EF4-FFF2-40B4-BE49-F238E27FC236}">
                <a16:creationId xmlns:a16="http://schemas.microsoft.com/office/drawing/2014/main" id="{C9FE1A31-738E-404A-8018-812F8D5FF7BF}"/>
              </a:ext>
            </a:extLst>
          </p:cNvPr>
          <p:cNvSpPr/>
          <p:nvPr/>
        </p:nvSpPr>
        <p:spPr>
          <a:xfrm>
            <a:off x="5730670" y="494182"/>
            <a:ext cx="2010060" cy="1339436"/>
          </a:xfrm>
          <a:prstGeom prst="chevron">
            <a:avLst>
              <a:gd name="adj" fmla="val 33855"/>
            </a:avLst>
          </a:prstGeom>
          <a:solidFill>
            <a:srgbClr val="B11B96"/>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4" name="Pfeil: Chevron 33">
            <a:extLst>
              <a:ext uri="{FF2B5EF4-FFF2-40B4-BE49-F238E27FC236}">
                <a16:creationId xmlns:a16="http://schemas.microsoft.com/office/drawing/2014/main" id="{ECFFF5A4-5594-4570-8D2A-4BF27F4AEF07}"/>
              </a:ext>
            </a:extLst>
          </p:cNvPr>
          <p:cNvSpPr/>
          <p:nvPr/>
        </p:nvSpPr>
        <p:spPr>
          <a:xfrm>
            <a:off x="7182860" y="494181"/>
            <a:ext cx="2010060" cy="1339436"/>
          </a:xfrm>
          <a:prstGeom prst="chevron">
            <a:avLst>
              <a:gd name="adj" fmla="val 33855"/>
            </a:avLst>
          </a:prstGeom>
          <a:solidFill>
            <a:srgbClr val="90117E"/>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5" name="Pfeil: Fünfeck 34">
            <a:extLst>
              <a:ext uri="{FF2B5EF4-FFF2-40B4-BE49-F238E27FC236}">
                <a16:creationId xmlns:a16="http://schemas.microsoft.com/office/drawing/2014/main" id="{D381A93B-1247-4E75-940B-DA8FA6016C59}"/>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6" name="Pfeil: Chevron 35">
            <a:extLst>
              <a:ext uri="{FF2B5EF4-FFF2-40B4-BE49-F238E27FC236}">
                <a16:creationId xmlns:a16="http://schemas.microsoft.com/office/drawing/2014/main" id="{553E347F-A1AF-45E1-B11D-E9D51BDBC763}"/>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7" name="Freeform 5">
            <a:extLst>
              <a:ext uri="{FF2B5EF4-FFF2-40B4-BE49-F238E27FC236}">
                <a16:creationId xmlns:a16="http://schemas.microsoft.com/office/drawing/2014/main" id="{6A0FC154-6818-4741-B1A1-A861644EA9E7}"/>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38" name="Freeform 5">
            <a:extLst>
              <a:ext uri="{FF2B5EF4-FFF2-40B4-BE49-F238E27FC236}">
                <a16:creationId xmlns:a16="http://schemas.microsoft.com/office/drawing/2014/main" id="{790024CF-5BC9-4F6E-AF16-C213C93CBFB2}"/>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39" name="Freeform 5">
            <a:extLst>
              <a:ext uri="{FF2B5EF4-FFF2-40B4-BE49-F238E27FC236}">
                <a16:creationId xmlns:a16="http://schemas.microsoft.com/office/drawing/2014/main" id="{E9E1FD98-F18D-41FB-847A-5E06D7CF8662}"/>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40" name="Freeform 5">
            <a:extLst>
              <a:ext uri="{FF2B5EF4-FFF2-40B4-BE49-F238E27FC236}">
                <a16:creationId xmlns:a16="http://schemas.microsoft.com/office/drawing/2014/main" id="{41992E46-6E69-4630-A196-E3C547D86E5B}"/>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41" name="Freeform 5">
            <a:extLst>
              <a:ext uri="{FF2B5EF4-FFF2-40B4-BE49-F238E27FC236}">
                <a16:creationId xmlns:a16="http://schemas.microsoft.com/office/drawing/2014/main" id="{77198D34-7F53-42FB-A1C4-1DFA3E9DD157}"/>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90117E"/>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42" name="Freeform 5">
            <a:extLst>
              <a:ext uri="{FF2B5EF4-FFF2-40B4-BE49-F238E27FC236}">
                <a16:creationId xmlns:a16="http://schemas.microsoft.com/office/drawing/2014/main" id="{C620A473-93BC-489C-A387-8EE4D1B66B52}"/>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43" name="Freeform 5">
            <a:extLst>
              <a:ext uri="{FF2B5EF4-FFF2-40B4-BE49-F238E27FC236}">
                <a16:creationId xmlns:a16="http://schemas.microsoft.com/office/drawing/2014/main" id="{5F7C11B6-E174-4C02-A406-E1FCE223B730}"/>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44" name="Freeform 5">
            <a:extLst>
              <a:ext uri="{FF2B5EF4-FFF2-40B4-BE49-F238E27FC236}">
                <a16:creationId xmlns:a16="http://schemas.microsoft.com/office/drawing/2014/main" id="{2967F72D-3C2C-4DA5-AD66-0F3FEA07E5C6}"/>
              </a:ext>
            </a:extLst>
          </p:cNvPr>
          <p:cNvSpPr>
            <a:spLocks/>
          </p:cNvSpPr>
          <p:nvPr/>
        </p:nvSpPr>
        <p:spPr bwMode="auto">
          <a:xfrm>
            <a:off x="7846085"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45" name="Freeform 5">
            <a:extLst>
              <a:ext uri="{FF2B5EF4-FFF2-40B4-BE49-F238E27FC236}">
                <a16:creationId xmlns:a16="http://schemas.microsoft.com/office/drawing/2014/main" id="{25D14A53-EB5D-4FC7-9FF4-D3C8069CC2CC}"/>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46" name="Freeform 5">
            <a:extLst>
              <a:ext uri="{FF2B5EF4-FFF2-40B4-BE49-F238E27FC236}">
                <a16:creationId xmlns:a16="http://schemas.microsoft.com/office/drawing/2014/main" id="{BE663768-A0F6-468D-BC85-4B087F6D192D}"/>
              </a:ext>
            </a:extLst>
          </p:cNvPr>
          <p:cNvSpPr>
            <a:spLocks/>
          </p:cNvSpPr>
          <p:nvPr/>
        </p:nvSpPr>
        <p:spPr bwMode="auto">
          <a:xfrm>
            <a:off x="4900975"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a:solidFill>
                  <a:schemeClr val="bg1"/>
                </a:solidFill>
              </a:rPr>
              <a:t>3</a:t>
            </a:r>
            <a:endParaRPr lang="fr-FR" sz="2418" dirty="0">
              <a:solidFill>
                <a:schemeClr val="bg1"/>
              </a:solidFill>
            </a:endParaRPr>
          </a:p>
        </p:txBody>
      </p:sp>
      <p:sp>
        <p:nvSpPr>
          <p:cNvPr id="47" name="Freeform 5">
            <a:extLst>
              <a:ext uri="{FF2B5EF4-FFF2-40B4-BE49-F238E27FC236}">
                <a16:creationId xmlns:a16="http://schemas.microsoft.com/office/drawing/2014/main" id="{B715CA13-8FDF-4B31-8F4D-18F540973455}"/>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48" name="ZoneTexte 23">
            <a:extLst>
              <a:ext uri="{FF2B5EF4-FFF2-40B4-BE49-F238E27FC236}">
                <a16:creationId xmlns:a16="http://schemas.microsoft.com/office/drawing/2014/main" id="{58F4B1ED-F865-49FA-9DCF-399520D914F5}"/>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49" name="ZoneTexte 25">
            <a:extLst>
              <a:ext uri="{FF2B5EF4-FFF2-40B4-BE49-F238E27FC236}">
                <a16:creationId xmlns:a16="http://schemas.microsoft.com/office/drawing/2014/main" id="{190F4382-9A2E-47F9-8920-09D12108C294}"/>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50" name="ZoneTexte 26">
            <a:extLst>
              <a:ext uri="{FF2B5EF4-FFF2-40B4-BE49-F238E27FC236}">
                <a16:creationId xmlns:a16="http://schemas.microsoft.com/office/drawing/2014/main" id="{2D5E0EEF-CD80-484D-BB7A-09D27D5B60EC}"/>
              </a:ext>
            </a:extLst>
          </p:cNvPr>
          <p:cNvSpPr txBox="1"/>
          <p:nvPr/>
        </p:nvSpPr>
        <p:spPr>
          <a:xfrm>
            <a:off x="5977723"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51" name="ZoneTexte 27">
            <a:extLst>
              <a:ext uri="{FF2B5EF4-FFF2-40B4-BE49-F238E27FC236}">
                <a16:creationId xmlns:a16="http://schemas.microsoft.com/office/drawing/2014/main" id="{43DE3EB7-BADA-4CCF-98F3-7296652E56A0}"/>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52" name="ZoneTexte 26">
            <a:extLst>
              <a:ext uri="{FF2B5EF4-FFF2-40B4-BE49-F238E27FC236}">
                <a16:creationId xmlns:a16="http://schemas.microsoft.com/office/drawing/2014/main" id="{1C71C3ED-841C-4E2C-ADE4-932A1B5CD567}"/>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53" name="Pfeil: Chevron 52">
            <a:extLst>
              <a:ext uri="{FF2B5EF4-FFF2-40B4-BE49-F238E27FC236}">
                <a16:creationId xmlns:a16="http://schemas.microsoft.com/office/drawing/2014/main" id="{E10612D5-75E3-41AE-8AF6-B0DE78DF1999}"/>
              </a:ext>
            </a:extLst>
          </p:cNvPr>
          <p:cNvSpPr/>
          <p:nvPr/>
        </p:nvSpPr>
        <p:spPr>
          <a:xfrm>
            <a:off x="2715521" y="494183"/>
            <a:ext cx="2010060" cy="1339436"/>
          </a:xfrm>
          <a:prstGeom prst="chevron">
            <a:avLst>
              <a:gd name="adj" fmla="val 33855"/>
            </a:avLst>
          </a:prstGeom>
          <a:solidFill>
            <a:srgbClr val="FF99FF"/>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54" name="Freeform 5">
            <a:extLst>
              <a:ext uri="{FF2B5EF4-FFF2-40B4-BE49-F238E27FC236}">
                <a16:creationId xmlns:a16="http://schemas.microsoft.com/office/drawing/2014/main" id="{8D053ECD-7D88-44FC-9B91-B3E35E43431B}"/>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38100">
            <a:solidFill>
              <a:srgbClr val="898F97"/>
            </a:solidFill>
          </a:ln>
        </p:spPr>
        <p:txBody>
          <a:bodyPr vert="horz" wrap="square" lIns="68572" tIns="34286" rIns="68572" bIns="34286" numCol="1" anchor="t" anchorCtr="0" compatLnSpc="1">
            <a:prstTxWarp prst="textNoShape">
              <a:avLst/>
            </a:prstTxWarp>
          </a:bodyPr>
          <a:lstStyle/>
          <a:p>
            <a:endParaRPr lang="fr-FR" sz="2418" dirty="0"/>
          </a:p>
        </p:txBody>
      </p:sp>
      <p:sp>
        <p:nvSpPr>
          <p:cNvPr id="55" name="Freeform 5">
            <a:extLst>
              <a:ext uri="{FF2B5EF4-FFF2-40B4-BE49-F238E27FC236}">
                <a16:creationId xmlns:a16="http://schemas.microsoft.com/office/drawing/2014/main" id="{B7C329FB-341C-4EB0-BF5F-76610D65A8BF}"/>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56" name="ZoneTexte 24">
            <a:extLst>
              <a:ext uri="{FF2B5EF4-FFF2-40B4-BE49-F238E27FC236}">
                <a16:creationId xmlns:a16="http://schemas.microsoft.com/office/drawing/2014/main" id="{EC67766B-63FE-4FE4-B76A-2C07BF280B77}"/>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57" name="Foliennummernplatzhalter 1">
            <a:extLst>
              <a:ext uri="{FF2B5EF4-FFF2-40B4-BE49-F238E27FC236}">
                <a16:creationId xmlns:a16="http://schemas.microsoft.com/office/drawing/2014/main" id="{7317FB10-F7DF-44BE-B295-33D7ABB4073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50</a:t>
            </a:fld>
            <a:endParaRPr lang="ru-RU" dirty="0"/>
          </a:p>
        </p:txBody>
      </p:sp>
    </p:spTree>
    <p:extLst>
      <p:ext uri="{BB962C8B-B14F-4D97-AF65-F5344CB8AC3E}">
        <p14:creationId xmlns:p14="http://schemas.microsoft.com/office/powerpoint/2010/main" val="2395765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4">
            <a:extLst>
              <a:ext uri="{FF2B5EF4-FFF2-40B4-BE49-F238E27FC236}">
                <a16:creationId xmlns:a16="http://schemas.microsoft.com/office/drawing/2014/main" id="{20A980E7-2E21-40C0-96D5-B47DDBD4F3C0}"/>
              </a:ext>
            </a:extLst>
          </p:cNvPr>
          <p:cNvSpPr txBox="1">
            <a:spLocks/>
          </p:cNvSpPr>
          <p:nvPr/>
        </p:nvSpPr>
        <p:spPr>
          <a:xfrm>
            <a:off x="8220373" y="3218868"/>
            <a:ext cx="2807778" cy="21962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endParaRPr lang="de-CH" sz="1600" dirty="0"/>
          </a:p>
          <a:p>
            <a:pPr marL="0" indent="0">
              <a:buNone/>
            </a:pPr>
            <a:r>
              <a:rPr lang="de-CH" sz="1500" b="1" dirty="0">
                <a:solidFill>
                  <a:srgbClr val="B11B96"/>
                </a:solidFill>
              </a:rPr>
              <a:t>Zahlungsbereitschaft</a:t>
            </a:r>
            <a:endParaRPr lang="de-CH" sz="1500" dirty="0">
              <a:solidFill>
                <a:srgbClr val="898F97"/>
              </a:solidFill>
            </a:endParaRPr>
          </a:p>
          <a:p>
            <a:pPr marL="0" indent="0">
              <a:buFont typeface="Arial" panose="020B0604020202020204" pitchFamily="34" charset="0"/>
              <a:buNone/>
            </a:pPr>
            <a:r>
              <a:rPr lang="de-CH" sz="1500" dirty="0">
                <a:solidFill>
                  <a:schemeClr val="accent6">
                    <a:lumMod val="50000"/>
                  </a:schemeClr>
                </a:solidFill>
              </a:rPr>
              <a:t>Was kann ich für mein Produkt verlangen? Sprich, was sind Kundinnen und Kunden bereit, für mein Produkt oder für meine Dienstleistung zu bezahlen? </a:t>
            </a:r>
            <a:endParaRPr lang="de-CH" sz="1500" b="1" dirty="0">
              <a:solidFill>
                <a:schemeClr val="accent6">
                  <a:lumMod val="50000"/>
                </a:schemeClr>
              </a:solidFill>
            </a:endParaRPr>
          </a:p>
          <a:p>
            <a:pPr lvl="1"/>
            <a:endParaRPr lang="de-CH" sz="1500" b="1" dirty="0"/>
          </a:p>
          <a:p>
            <a:pPr lvl="1" algn="just"/>
            <a:endParaRPr lang="de-CH" sz="1600" b="1" dirty="0"/>
          </a:p>
        </p:txBody>
      </p:sp>
      <p:sp>
        <p:nvSpPr>
          <p:cNvPr id="33" name="Gleichschenkliges Dreieck 32">
            <a:extLst>
              <a:ext uri="{FF2B5EF4-FFF2-40B4-BE49-F238E27FC236}">
                <a16:creationId xmlns:a16="http://schemas.microsoft.com/office/drawing/2014/main" id="{CA5B0705-046C-4F15-AA28-492059D6D137}"/>
              </a:ext>
            </a:extLst>
          </p:cNvPr>
          <p:cNvSpPr/>
          <p:nvPr/>
        </p:nvSpPr>
        <p:spPr>
          <a:xfrm rot="5400000">
            <a:off x="3981658" y="4392134"/>
            <a:ext cx="1071653" cy="540060"/>
          </a:xfrm>
          <a:prstGeom prst="triangle">
            <a:avLst/>
          </a:prstGeom>
          <a:solidFill>
            <a:schemeClr val="bg1">
              <a:lumMod val="75000"/>
            </a:schemeClr>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a:solidFill>
                <a:schemeClr val="accent6">
                  <a:lumMod val="50000"/>
                </a:schemeClr>
              </a:solidFill>
              <a:latin typeface="Malgun Gothic"/>
              <a:ea typeface="+mn-ea"/>
              <a:cs typeface="+mn-cs"/>
            </a:endParaRPr>
          </a:p>
        </p:txBody>
      </p:sp>
      <p:sp>
        <p:nvSpPr>
          <p:cNvPr id="34" name="Content Placeholder 4">
            <a:extLst>
              <a:ext uri="{FF2B5EF4-FFF2-40B4-BE49-F238E27FC236}">
                <a16:creationId xmlns:a16="http://schemas.microsoft.com/office/drawing/2014/main" id="{6C747F61-E7D8-4770-8346-5E51C70B8EEE}"/>
              </a:ext>
            </a:extLst>
          </p:cNvPr>
          <p:cNvSpPr txBox="1">
            <a:spLocks/>
          </p:cNvSpPr>
          <p:nvPr/>
        </p:nvSpPr>
        <p:spPr bwMode="gray">
          <a:xfrm>
            <a:off x="1454327" y="3522174"/>
            <a:ext cx="2546731" cy="213414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1500" b="1" dirty="0">
                <a:solidFill>
                  <a:srgbClr val="B11B96"/>
                </a:solidFill>
              </a:rPr>
              <a:t>Variable Kosten pro Einheit</a:t>
            </a:r>
          </a:p>
          <a:p>
            <a:pPr marL="0" indent="0">
              <a:buFont typeface="Arial" panose="020B0604020202020204" pitchFamily="34" charset="0"/>
              <a:buNone/>
            </a:pPr>
            <a:r>
              <a:rPr lang="de-CH" sz="1500" dirty="0">
                <a:solidFill>
                  <a:schemeClr val="accent6">
                    <a:lumMod val="50000"/>
                  </a:schemeClr>
                </a:solidFill>
              </a:rPr>
              <a:t>Der Preis, den Sie verlangen, muss zwingend über den variablen Kosten einer Einheit liegen. Ansonsten verlieren Sie mit jeder verkauften Einheit Geld und können nie die Gewinnzone (Break-Even-Point) erreichen.</a:t>
            </a:r>
          </a:p>
        </p:txBody>
      </p:sp>
      <p:sp>
        <p:nvSpPr>
          <p:cNvPr id="35" name="Gleichschenkliges Dreieck 34">
            <a:extLst>
              <a:ext uri="{FF2B5EF4-FFF2-40B4-BE49-F238E27FC236}">
                <a16:creationId xmlns:a16="http://schemas.microsoft.com/office/drawing/2014/main" id="{88C265A1-66FC-446C-9473-865BAB141861}"/>
              </a:ext>
            </a:extLst>
          </p:cNvPr>
          <p:cNvSpPr/>
          <p:nvPr/>
        </p:nvSpPr>
        <p:spPr>
          <a:xfrm rot="16200000">
            <a:off x="7165959" y="4307646"/>
            <a:ext cx="1071653" cy="540060"/>
          </a:xfrm>
          <a:prstGeom prst="triangle">
            <a:avLst/>
          </a:prstGeom>
          <a:solidFill>
            <a:schemeClr val="bg1">
              <a:lumMod val="75000"/>
            </a:schemeClr>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a:solidFill>
                <a:prstClr val="black"/>
              </a:solidFill>
              <a:latin typeface="Malgun Gothic"/>
              <a:ea typeface="+mn-ea"/>
              <a:cs typeface="+mn-cs"/>
            </a:endParaRPr>
          </a:p>
        </p:txBody>
      </p:sp>
      <p:sp>
        <p:nvSpPr>
          <p:cNvPr id="36" name="Content Placeholder 4">
            <a:extLst>
              <a:ext uri="{FF2B5EF4-FFF2-40B4-BE49-F238E27FC236}">
                <a16:creationId xmlns:a16="http://schemas.microsoft.com/office/drawing/2014/main" id="{57496DC3-AF4A-47C7-9CC9-BCD12D3348D7}"/>
              </a:ext>
            </a:extLst>
          </p:cNvPr>
          <p:cNvSpPr txBox="1">
            <a:spLocks/>
          </p:cNvSpPr>
          <p:nvPr/>
        </p:nvSpPr>
        <p:spPr bwMode="gray">
          <a:xfrm>
            <a:off x="2946320" y="2651751"/>
            <a:ext cx="6423220" cy="684076"/>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CH" sz="2200" b="1" dirty="0">
                <a:solidFill>
                  <a:schemeClr val="accent6">
                    <a:lumMod val="50000"/>
                  </a:schemeClr>
                </a:solidFill>
              </a:rPr>
              <a:t>Die Preisermittlung sollten Sie von </a:t>
            </a:r>
            <a:br>
              <a:rPr lang="de-CH" sz="2200" b="1" dirty="0">
                <a:solidFill>
                  <a:schemeClr val="accent6">
                    <a:lumMod val="50000"/>
                  </a:schemeClr>
                </a:solidFill>
              </a:rPr>
            </a:br>
            <a:r>
              <a:rPr lang="de-CH" sz="2200" b="1" dirty="0">
                <a:solidFill>
                  <a:schemeClr val="accent6">
                    <a:lumMod val="50000"/>
                  </a:schemeClr>
                </a:solidFill>
              </a:rPr>
              <a:t>zwei Seiten aus betrachten:</a:t>
            </a:r>
          </a:p>
          <a:p>
            <a:pPr lvl="1" algn="ctr"/>
            <a:endParaRPr lang="de-CH" sz="1600" dirty="0"/>
          </a:p>
        </p:txBody>
      </p:sp>
      <p:pic>
        <p:nvPicPr>
          <p:cNvPr id="37" name="Grafik 36">
            <a:extLst>
              <a:ext uri="{FF2B5EF4-FFF2-40B4-BE49-F238E27FC236}">
                <a16:creationId xmlns:a16="http://schemas.microsoft.com/office/drawing/2014/main" id="{85988542-4049-4EC5-B170-D7B5A50624BC}"/>
              </a:ext>
            </a:extLst>
          </p:cNvPr>
          <p:cNvPicPr>
            <a:picLocks noChangeAspect="1"/>
          </p:cNvPicPr>
          <p:nvPr/>
        </p:nvPicPr>
        <p:blipFill>
          <a:blip r:embed="rId2"/>
          <a:stretch>
            <a:fillRect/>
          </a:stretch>
        </p:blipFill>
        <p:spPr>
          <a:xfrm>
            <a:off x="5385895" y="3970635"/>
            <a:ext cx="1449711" cy="1383058"/>
          </a:xfrm>
          <a:prstGeom prst="rect">
            <a:avLst/>
          </a:prstGeom>
        </p:spPr>
      </p:pic>
      <p:sp>
        <p:nvSpPr>
          <p:cNvPr id="38" name="Textfeld 37">
            <a:extLst>
              <a:ext uri="{FF2B5EF4-FFF2-40B4-BE49-F238E27FC236}">
                <a16:creationId xmlns:a16="http://schemas.microsoft.com/office/drawing/2014/main" id="{166E32F8-8BFC-44D4-B172-F23120B32214}"/>
              </a:ext>
            </a:extLst>
          </p:cNvPr>
          <p:cNvSpPr txBox="1"/>
          <p:nvPr/>
        </p:nvSpPr>
        <p:spPr>
          <a:xfrm>
            <a:off x="5758397" y="4430463"/>
            <a:ext cx="503664" cy="738664"/>
          </a:xfrm>
          <a:prstGeom prst="rect">
            <a:avLst/>
          </a:prstGeom>
          <a:noFill/>
        </p:spPr>
        <p:txBody>
          <a:bodyPr wrap="none" rtlCol="0">
            <a:spAutoFit/>
          </a:bodyPr>
          <a:lstStyle/>
          <a:p>
            <a:r>
              <a:rPr lang="de-CH" sz="4200" dirty="0">
                <a:solidFill>
                  <a:schemeClr val="bg1"/>
                </a:solidFill>
              </a:rPr>
              <a:t>?</a:t>
            </a:r>
          </a:p>
        </p:txBody>
      </p:sp>
      <p:sp>
        <p:nvSpPr>
          <p:cNvPr id="65" name="Pfeil: Chevron 64">
            <a:extLst>
              <a:ext uri="{FF2B5EF4-FFF2-40B4-BE49-F238E27FC236}">
                <a16:creationId xmlns:a16="http://schemas.microsoft.com/office/drawing/2014/main" id="{D60C8585-FD63-4269-A79F-806443F39C7D}"/>
              </a:ext>
            </a:extLst>
          </p:cNvPr>
          <p:cNvSpPr/>
          <p:nvPr/>
        </p:nvSpPr>
        <p:spPr>
          <a:xfrm>
            <a:off x="5730670" y="494182"/>
            <a:ext cx="2010060" cy="1339436"/>
          </a:xfrm>
          <a:prstGeom prst="chevron">
            <a:avLst>
              <a:gd name="adj" fmla="val 33855"/>
            </a:avLst>
          </a:prstGeom>
          <a:solidFill>
            <a:srgbClr val="B11B96"/>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66" name="Pfeil: Chevron 65">
            <a:extLst>
              <a:ext uri="{FF2B5EF4-FFF2-40B4-BE49-F238E27FC236}">
                <a16:creationId xmlns:a16="http://schemas.microsoft.com/office/drawing/2014/main" id="{296DC09A-A568-43DE-8F37-9068340F6A8B}"/>
              </a:ext>
            </a:extLst>
          </p:cNvPr>
          <p:cNvSpPr/>
          <p:nvPr/>
        </p:nvSpPr>
        <p:spPr>
          <a:xfrm>
            <a:off x="7182860" y="494181"/>
            <a:ext cx="2010060" cy="1339436"/>
          </a:xfrm>
          <a:prstGeom prst="chevron">
            <a:avLst>
              <a:gd name="adj" fmla="val 33855"/>
            </a:avLst>
          </a:prstGeom>
          <a:solidFill>
            <a:srgbClr val="90117E"/>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67" name="Pfeil: Fünfeck 66">
            <a:extLst>
              <a:ext uri="{FF2B5EF4-FFF2-40B4-BE49-F238E27FC236}">
                <a16:creationId xmlns:a16="http://schemas.microsoft.com/office/drawing/2014/main" id="{C168906A-8BF0-44CA-B920-382B54E83E14}"/>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68" name="Pfeil: Chevron 67">
            <a:extLst>
              <a:ext uri="{FF2B5EF4-FFF2-40B4-BE49-F238E27FC236}">
                <a16:creationId xmlns:a16="http://schemas.microsoft.com/office/drawing/2014/main" id="{2B50CD3A-106C-42F1-9259-D61A013B1BFD}"/>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69" name="Freeform 5">
            <a:extLst>
              <a:ext uri="{FF2B5EF4-FFF2-40B4-BE49-F238E27FC236}">
                <a16:creationId xmlns:a16="http://schemas.microsoft.com/office/drawing/2014/main" id="{C9F16CCB-4BAD-4B16-9FF8-52C0D41086E6}"/>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71" name="Freeform 5">
            <a:extLst>
              <a:ext uri="{FF2B5EF4-FFF2-40B4-BE49-F238E27FC236}">
                <a16:creationId xmlns:a16="http://schemas.microsoft.com/office/drawing/2014/main" id="{70987BA9-69AB-43A5-9AE4-7F11311A9625}"/>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72" name="Freeform 5">
            <a:extLst>
              <a:ext uri="{FF2B5EF4-FFF2-40B4-BE49-F238E27FC236}">
                <a16:creationId xmlns:a16="http://schemas.microsoft.com/office/drawing/2014/main" id="{993A7B4C-82AC-4EB2-A229-162A16AB65B5}"/>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73" name="Freeform 5">
            <a:extLst>
              <a:ext uri="{FF2B5EF4-FFF2-40B4-BE49-F238E27FC236}">
                <a16:creationId xmlns:a16="http://schemas.microsoft.com/office/drawing/2014/main" id="{A04C195C-B01A-436B-8317-E9394F073BAA}"/>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90117E"/>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74" name="Freeform 5">
            <a:extLst>
              <a:ext uri="{FF2B5EF4-FFF2-40B4-BE49-F238E27FC236}">
                <a16:creationId xmlns:a16="http://schemas.microsoft.com/office/drawing/2014/main" id="{E45CB592-97A4-41C8-A738-5A6B2922860F}"/>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75" name="Freeform 5">
            <a:extLst>
              <a:ext uri="{FF2B5EF4-FFF2-40B4-BE49-F238E27FC236}">
                <a16:creationId xmlns:a16="http://schemas.microsoft.com/office/drawing/2014/main" id="{CA89546F-9C2B-422F-92CC-D4F49B0EDA26}"/>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76" name="Freeform 5">
            <a:extLst>
              <a:ext uri="{FF2B5EF4-FFF2-40B4-BE49-F238E27FC236}">
                <a16:creationId xmlns:a16="http://schemas.microsoft.com/office/drawing/2014/main" id="{A8CAC63B-3AD2-44FF-8D5B-D977D49F58A5}"/>
              </a:ext>
            </a:extLst>
          </p:cNvPr>
          <p:cNvSpPr>
            <a:spLocks/>
          </p:cNvSpPr>
          <p:nvPr/>
        </p:nvSpPr>
        <p:spPr bwMode="auto">
          <a:xfrm>
            <a:off x="7846085"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77" name="Freeform 5">
            <a:extLst>
              <a:ext uri="{FF2B5EF4-FFF2-40B4-BE49-F238E27FC236}">
                <a16:creationId xmlns:a16="http://schemas.microsoft.com/office/drawing/2014/main" id="{6D5EE7B8-83FA-491C-9330-C90EDED09A33}"/>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79" name="Freeform 5">
            <a:extLst>
              <a:ext uri="{FF2B5EF4-FFF2-40B4-BE49-F238E27FC236}">
                <a16:creationId xmlns:a16="http://schemas.microsoft.com/office/drawing/2014/main" id="{F45C6AC1-E01A-4AA6-92AB-D80CAAAE6852}"/>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80" name="ZoneTexte 23">
            <a:extLst>
              <a:ext uri="{FF2B5EF4-FFF2-40B4-BE49-F238E27FC236}">
                <a16:creationId xmlns:a16="http://schemas.microsoft.com/office/drawing/2014/main" id="{97B228C2-2094-47F6-AA25-B20448DFD316}"/>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82" name="ZoneTexte 26">
            <a:extLst>
              <a:ext uri="{FF2B5EF4-FFF2-40B4-BE49-F238E27FC236}">
                <a16:creationId xmlns:a16="http://schemas.microsoft.com/office/drawing/2014/main" id="{5151C494-4B6B-4B00-9C22-33CE0E6B031A}"/>
              </a:ext>
            </a:extLst>
          </p:cNvPr>
          <p:cNvSpPr txBox="1"/>
          <p:nvPr/>
        </p:nvSpPr>
        <p:spPr>
          <a:xfrm>
            <a:off x="6012559"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83" name="ZoneTexte 27">
            <a:extLst>
              <a:ext uri="{FF2B5EF4-FFF2-40B4-BE49-F238E27FC236}">
                <a16:creationId xmlns:a16="http://schemas.microsoft.com/office/drawing/2014/main" id="{8343495D-9722-4AA2-876D-73427A25CBF1}"/>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84" name="ZoneTexte 26">
            <a:extLst>
              <a:ext uri="{FF2B5EF4-FFF2-40B4-BE49-F238E27FC236}">
                <a16:creationId xmlns:a16="http://schemas.microsoft.com/office/drawing/2014/main" id="{3ED45DFD-E38B-4196-AAF9-237E683E78B5}"/>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85" name="Pfeil: Chevron 84">
            <a:extLst>
              <a:ext uri="{FF2B5EF4-FFF2-40B4-BE49-F238E27FC236}">
                <a16:creationId xmlns:a16="http://schemas.microsoft.com/office/drawing/2014/main" id="{015A7B6D-4FE3-4DE4-9FF6-2BF7D9EA1FEC}"/>
              </a:ext>
            </a:extLst>
          </p:cNvPr>
          <p:cNvSpPr/>
          <p:nvPr/>
        </p:nvSpPr>
        <p:spPr>
          <a:xfrm>
            <a:off x="2715521" y="494183"/>
            <a:ext cx="2010060" cy="1339436"/>
          </a:xfrm>
          <a:prstGeom prst="chevron">
            <a:avLst>
              <a:gd name="adj" fmla="val 33855"/>
            </a:avLst>
          </a:prstGeom>
          <a:solidFill>
            <a:srgbClr val="FF99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86" name="Freeform 5">
            <a:extLst>
              <a:ext uri="{FF2B5EF4-FFF2-40B4-BE49-F238E27FC236}">
                <a16:creationId xmlns:a16="http://schemas.microsoft.com/office/drawing/2014/main" id="{5F2F1575-C4D9-4DFE-BF7E-0CEC9D1EBC19}"/>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solidFill>
                <a:schemeClr val="bg1"/>
              </a:solidFill>
            </a:endParaRPr>
          </a:p>
        </p:txBody>
      </p:sp>
      <p:sp>
        <p:nvSpPr>
          <p:cNvPr id="87" name="Freeform 5">
            <a:extLst>
              <a:ext uri="{FF2B5EF4-FFF2-40B4-BE49-F238E27FC236}">
                <a16:creationId xmlns:a16="http://schemas.microsoft.com/office/drawing/2014/main" id="{9861B5B1-FFE8-415F-AAEC-A5BD38E7E3C3}"/>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88" name="ZoneTexte 24">
            <a:extLst>
              <a:ext uri="{FF2B5EF4-FFF2-40B4-BE49-F238E27FC236}">
                <a16:creationId xmlns:a16="http://schemas.microsoft.com/office/drawing/2014/main" id="{2518F910-20AD-4135-8930-46C4CD7DEE0F}"/>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64" name="Pfeil: Chevron 63">
            <a:extLst>
              <a:ext uri="{FF2B5EF4-FFF2-40B4-BE49-F238E27FC236}">
                <a16:creationId xmlns:a16="http://schemas.microsoft.com/office/drawing/2014/main" id="{09AE855F-CC0F-47E9-8AA2-2F60AA15C49C}"/>
              </a:ext>
            </a:extLst>
          </p:cNvPr>
          <p:cNvSpPr/>
          <p:nvPr/>
        </p:nvSpPr>
        <p:spPr>
          <a:xfrm>
            <a:off x="4275556" y="494183"/>
            <a:ext cx="2010060" cy="1339436"/>
          </a:xfrm>
          <a:prstGeom prst="chevron">
            <a:avLst>
              <a:gd name="adj" fmla="val 33855"/>
            </a:avLst>
          </a:prstGeom>
          <a:solidFill>
            <a:srgbClr val="FF66CC"/>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p>
        </p:txBody>
      </p:sp>
      <p:sp>
        <p:nvSpPr>
          <p:cNvPr id="81" name="ZoneTexte 25">
            <a:extLst>
              <a:ext uri="{FF2B5EF4-FFF2-40B4-BE49-F238E27FC236}">
                <a16:creationId xmlns:a16="http://schemas.microsoft.com/office/drawing/2014/main" id="{CAEAE1D5-CC28-4418-8DD7-59AF59B5D89A}"/>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70" name="Freeform 5">
            <a:extLst>
              <a:ext uri="{FF2B5EF4-FFF2-40B4-BE49-F238E27FC236}">
                <a16:creationId xmlns:a16="http://schemas.microsoft.com/office/drawing/2014/main" id="{90DC5B67-F050-4D4F-B1BE-26DD911AB275}"/>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38100">
            <a:solidFill>
              <a:srgbClr val="898F97"/>
            </a:solidFill>
          </a:ln>
        </p:spPr>
        <p:txBody>
          <a:bodyPr vert="horz" wrap="square" lIns="68572" tIns="34286" rIns="68572" bIns="34286" numCol="1" anchor="t" anchorCtr="0" compatLnSpc="1">
            <a:prstTxWarp prst="textNoShape">
              <a:avLst/>
            </a:prstTxWarp>
          </a:bodyPr>
          <a:lstStyle/>
          <a:p>
            <a:endParaRPr lang="fr-FR" sz="2418" dirty="0"/>
          </a:p>
        </p:txBody>
      </p:sp>
      <p:sp>
        <p:nvSpPr>
          <p:cNvPr id="78" name="Freeform 5">
            <a:extLst>
              <a:ext uri="{FF2B5EF4-FFF2-40B4-BE49-F238E27FC236}">
                <a16:creationId xmlns:a16="http://schemas.microsoft.com/office/drawing/2014/main" id="{0B0C63BD-3F71-4001-B3DC-DA68CB574A1C}"/>
              </a:ext>
            </a:extLst>
          </p:cNvPr>
          <p:cNvSpPr>
            <a:spLocks/>
          </p:cNvSpPr>
          <p:nvPr/>
        </p:nvSpPr>
        <p:spPr bwMode="auto">
          <a:xfrm>
            <a:off x="4900975" y="25659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39" name="Foliennummernplatzhalter 1">
            <a:extLst>
              <a:ext uri="{FF2B5EF4-FFF2-40B4-BE49-F238E27FC236}">
                <a16:creationId xmlns:a16="http://schemas.microsoft.com/office/drawing/2014/main" id="{4AA1B5E0-6CFD-4F43-A0BB-10992560207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51</a:t>
            </a:fld>
            <a:endParaRPr lang="ru-RU" dirty="0"/>
          </a:p>
        </p:txBody>
      </p:sp>
    </p:spTree>
    <p:extLst>
      <p:ext uri="{BB962C8B-B14F-4D97-AF65-F5344CB8AC3E}">
        <p14:creationId xmlns:p14="http://schemas.microsoft.com/office/powerpoint/2010/main" val="1092053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1">
            <a:extLst>
              <a:ext uri="{FF2B5EF4-FFF2-40B4-BE49-F238E27FC236}">
                <a16:creationId xmlns:a16="http://schemas.microsoft.com/office/drawing/2014/main" id="{8A1D5255-1DF2-44DA-9DC7-E3A8122F1E2E}"/>
              </a:ext>
            </a:extLst>
          </p:cNvPr>
          <p:cNvSpPr txBox="1">
            <a:spLocks/>
          </p:cNvSpPr>
          <p:nvPr/>
        </p:nvSpPr>
        <p:spPr>
          <a:xfrm>
            <a:off x="7880503" y="6230683"/>
            <a:ext cx="743681"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smtClean="0"/>
              <a:pPr/>
              <a:t>52</a:t>
            </a:fld>
            <a:endParaRPr lang="ru-RU" dirty="0"/>
          </a:p>
        </p:txBody>
      </p:sp>
      <p:sp>
        <p:nvSpPr>
          <p:cNvPr id="4" name="Rechteck 3">
            <a:extLst>
              <a:ext uri="{FF2B5EF4-FFF2-40B4-BE49-F238E27FC236}">
                <a16:creationId xmlns:a16="http://schemas.microsoft.com/office/drawing/2014/main" id="{A8F8A85F-5AB1-46DC-A1C4-E990197B2EF1}"/>
              </a:ext>
            </a:extLst>
          </p:cNvPr>
          <p:cNvSpPr/>
          <p:nvPr/>
        </p:nvSpPr>
        <p:spPr>
          <a:xfrm>
            <a:off x="1868131" y="2146888"/>
            <a:ext cx="5352635" cy="351376"/>
          </a:xfrm>
          <a:prstGeom prst="rect">
            <a:avLst/>
          </a:prstGeom>
          <a:solidFill>
            <a:srgbClr val="6C0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t>Beispiel MyBambooBike</a:t>
            </a:r>
          </a:p>
        </p:txBody>
      </p:sp>
      <p:sp>
        <p:nvSpPr>
          <p:cNvPr id="5" name="Rechteck 4">
            <a:extLst>
              <a:ext uri="{FF2B5EF4-FFF2-40B4-BE49-F238E27FC236}">
                <a16:creationId xmlns:a16="http://schemas.microsoft.com/office/drawing/2014/main" id="{50137BD6-A7CB-4744-B03B-6805CE6EE159}"/>
              </a:ext>
            </a:extLst>
          </p:cNvPr>
          <p:cNvSpPr/>
          <p:nvPr/>
        </p:nvSpPr>
        <p:spPr>
          <a:xfrm>
            <a:off x="1868131" y="2498263"/>
            <a:ext cx="5388973" cy="37679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Content Placeholder 4">
            <a:extLst>
              <a:ext uri="{FF2B5EF4-FFF2-40B4-BE49-F238E27FC236}">
                <a16:creationId xmlns:a16="http://schemas.microsoft.com/office/drawing/2014/main" id="{003E9B2F-8B80-4CE3-B17B-3BFBBC773E11}"/>
              </a:ext>
            </a:extLst>
          </p:cNvPr>
          <p:cNvSpPr txBox="1">
            <a:spLocks/>
          </p:cNvSpPr>
          <p:nvPr/>
        </p:nvSpPr>
        <p:spPr>
          <a:xfrm>
            <a:off x="1966453" y="2623978"/>
            <a:ext cx="5064167" cy="35214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20000"/>
              </a:lnSpc>
              <a:spcBef>
                <a:spcPts val="1200"/>
              </a:spcBef>
            </a:pPr>
            <a:r>
              <a:rPr lang="de-CH" sz="1400" dirty="0">
                <a:solidFill>
                  <a:srgbClr val="B11B96"/>
                </a:solidFill>
              </a:rPr>
              <a:t>MyBambooBike nimmt einen durchschnittlichen Verkaufspreis von 3’000 CHF an. Dieser Preis liegt über den ermittelten variablen Kosten (sowohl für den Online-Verkauf als auch den Verkauf über Händler).</a:t>
            </a:r>
          </a:p>
          <a:p>
            <a:pPr algn="l">
              <a:lnSpc>
                <a:spcPct val="120000"/>
              </a:lnSpc>
              <a:spcBef>
                <a:spcPts val="1200"/>
              </a:spcBef>
            </a:pPr>
            <a:r>
              <a:rPr lang="de-CH" sz="1400" dirty="0">
                <a:solidFill>
                  <a:srgbClr val="B11B96"/>
                </a:solidFill>
              </a:rPr>
              <a:t>MyBambooBike geht davon aus, dass sich dieser Preis für ein Bike, das sich durch einen besonderen Stil sowie hochwertiges und besonderes Material auszeichnet, rechtfertigen lässt und dass die Zielgruppe (Fahrradenthusiasten mit einem Faible für Design) bereit ist, diesen Preis zu bezahlen. </a:t>
            </a:r>
          </a:p>
          <a:p>
            <a:pPr algn="l">
              <a:lnSpc>
                <a:spcPct val="120000"/>
              </a:lnSpc>
              <a:spcBef>
                <a:spcPts val="1200"/>
              </a:spcBef>
            </a:pPr>
            <a:r>
              <a:rPr lang="de-CH" sz="1400" dirty="0">
                <a:solidFill>
                  <a:srgbClr val="B11B96"/>
                </a:solidFill>
              </a:rPr>
              <a:t>Der Preis ist zudem vergleichbar mit dem Preis anderer qualitativ hochwertiger Fahrräder.</a:t>
            </a:r>
            <a:r>
              <a:rPr lang="de-CH" sz="1500" dirty="0">
                <a:solidFill>
                  <a:srgbClr val="B11B96"/>
                </a:solidFill>
              </a:rPr>
              <a:t> </a:t>
            </a:r>
            <a:endParaRPr lang="de-CH" sz="1400" dirty="0">
              <a:solidFill>
                <a:srgbClr val="B11B96"/>
              </a:solidFill>
            </a:endParaRPr>
          </a:p>
        </p:txBody>
      </p:sp>
      <p:pic>
        <p:nvPicPr>
          <p:cNvPr id="7" name="Grafik 6" descr="Ein Bild, das Fahrrad, draußen, geparkt, Kette enthält.&#10;&#10;Automatisch generierte Beschreibung">
            <a:extLst>
              <a:ext uri="{FF2B5EF4-FFF2-40B4-BE49-F238E27FC236}">
                <a16:creationId xmlns:a16="http://schemas.microsoft.com/office/drawing/2014/main" id="{055A8291-2FCB-42B4-9D42-6A7BFEA296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5920" y="2146887"/>
            <a:ext cx="2749677" cy="4119281"/>
          </a:xfrm>
          <a:prstGeom prst="rect">
            <a:avLst/>
          </a:prstGeom>
        </p:spPr>
      </p:pic>
      <p:pic>
        <p:nvPicPr>
          <p:cNvPr id="32" name="Рисунок 42">
            <a:extLst>
              <a:ext uri="{FF2B5EF4-FFF2-40B4-BE49-F238E27FC236}">
                <a16:creationId xmlns:a16="http://schemas.microsoft.com/office/drawing/2014/main" id="{82FCF01A-8DDA-4DA4-87EE-A62466C25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7969" y="1878174"/>
            <a:ext cx="828000" cy="836463"/>
          </a:xfrm>
          <a:prstGeom prst="rect">
            <a:avLst/>
          </a:prstGeom>
        </p:spPr>
      </p:pic>
      <p:sp>
        <p:nvSpPr>
          <p:cNvPr id="34" name="Pfeil: Chevron 33">
            <a:extLst>
              <a:ext uri="{FF2B5EF4-FFF2-40B4-BE49-F238E27FC236}">
                <a16:creationId xmlns:a16="http://schemas.microsoft.com/office/drawing/2014/main" id="{4051FDB6-EF90-433C-813E-C0638DE1FD87}"/>
              </a:ext>
            </a:extLst>
          </p:cNvPr>
          <p:cNvSpPr/>
          <p:nvPr/>
        </p:nvSpPr>
        <p:spPr>
          <a:xfrm>
            <a:off x="5730670" y="494182"/>
            <a:ext cx="2010060" cy="1339436"/>
          </a:xfrm>
          <a:prstGeom prst="chevron">
            <a:avLst>
              <a:gd name="adj" fmla="val 33855"/>
            </a:avLst>
          </a:prstGeom>
          <a:solidFill>
            <a:srgbClr val="B11B96"/>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5" name="Pfeil: Chevron 34">
            <a:extLst>
              <a:ext uri="{FF2B5EF4-FFF2-40B4-BE49-F238E27FC236}">
                <a16:creationId xmlns:a16="http://schemas.microsoft.com/office/drawing/2014/main" id="{1FEAB810-95AD-4768-B7BA-012097AA8D50}"/>
              </a:ext>
            </a:extLst>
          </p:cNvPr>
          <p:cNvSpPr/>
          <p:nvPr/>
        </p:nvSpPr>
        <p:spPr>
          <a:xfrm>
            <a:off x="7182860" y="494181"/>
            <a:ext cx="2010060" cy="1339436"/>
          </a:xfrm>
          <a:prstGeom prst="chevron">
            <a:avLst>
              <a:gd name="adj" fmla="val 33855"/>
            </a:avLst>
          </a:prstGeom>
          <a:solidFill>
            <a:srgbClr val="90117E"/>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6" name="Pfeil: Fünfeck 35">
            <a:extLst>
              <a:ext uri="{FF2B5EF4-FFF2-40B4-BE49-F238E27FC236}">
                <a16:creationId xmlns:a16="http://schemas.microsoft.com/office/drawing/2014/main" id="{7795DD1D-0CC7-4C78-A0CB-3AAFF14D7DDC}"/>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7" name="Pfeil: Chevron 36">
            <a:extLst>
              <a:ext uri="{FF2B5EF4-FFF2-40B4-BE49-F238E27FC236}">
                <a16:creationId xmlns:a16="http://schemas.microsoft.com/office/drawing/2014/main" id="{94810ECC-0362-4196-949F-2C3629DE22D0}"/>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8" name="Freeform 5">
            <a:extLst>
              <a:ext uri="{FF2B5EF4-FFF2-40B4-BE49-F238E27FC236}">
                <a16:creationId xmlns:a16="http://schemas.microsoft.com/office/drawing/2014/main" id="{8C34A8D3-2BE9-4C22-BB0A-053DCF13DE4C}"/>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39" name="Freeform 5">
            <a:extLst>
              <a:ext uri="{FF2B5EF4-FFF2-40B4-BE49-F238E27FC236}">
                <a16:creationId xmlns:a16="http://schemas.microsoft.com/office/drawing/2014/main" id="{B429BEE4-AA51-4783-B3AB-2A88F0CA6364}"/>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40" name="Freeform 5">
            <a:extLst>
              <a:ext uri="{FF2B5EF4-FFF2-40B4-BE49-F238E27FC236}">
                <a16:creationId xmlns:a16="http://schemas.microsoft.com/office/drawing/2014/main" id="{EB0F2D0B-E604-4D6C-B36C-32E59CBAD7EF}"/>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41" name="Freeform 5">
            <a:extLst>
              <a:ext uri="{FF2B5EF4-FFF2-40B4-BE49-F238E27FC236}">
                <a16:creationId xmlns:a16="http://schemas.microsoft.com/office/drawing/2014/main" id="{5768553A-88E8-4240-9CEC-CCDD22B8EA90}"/>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90117E"/>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42" name="Freeform 5">
            <a:extLst>
              <a:ext uri="{FF2B5EF4-FFF2-40B4-BE49-F238E27FC236}">
                <a16:creationId xmlns:a16="http://schemas.microsoft.com/office/drawing/2014/main" id="{5CD572D9-3939-48CC-BBB4-452AAF506A0D}"/>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43" name="Freeform 5">
            <a:extLst>
              <a:ext uri="{FF2B5EF4-FFF2-40B4-BE49-F238E27FC236}">
                <a16:creationId xmlns:a16="http://schemas.microsoft.com/office/drawing/2014/main" id="{FB2D68F9-3B56-4DC7-B29F-0E31A63C0116}"/>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44" name="Freeform 5">
            <a:extLst>
              <a:ext uri="{FF2B5EF4-FFF2-40B4-BE49-F238E27FC236}">
                <a16:creationId xmlns:a16="http://schemas.microsoft.com/office/drawing/2014/main" id="{4096D03C-2B3F-4FF1-9351-DDF79396658D}"/>
              </a:ext>
            </a:extLst>
          </p:cNvPr>
          <p:cNvSpPr>
            <a:spLocks/>
          </p:cNvSpPr>
          <p:nvPr/>
        </p:nvSpPr>
        <p:spPr bwMode="auto">
          <a:xfrm>
            <a:off x="7846085"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45" name="Freeform 5">
            <a:extLst>
              <a:ext uri="{FF2B5EF4-FFF2-40B4-BE49-F238E27FC236}">
                <a16:creationId xmlns:a16="http://schemas.microsoft.com/office/drawing/2014/main" id="{DB98C8E3-9DDB-43DC-B7E6-EDB5F14FC7DD}"/>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46" name="Freeform 5">
            <a:extLst>
              <a:ext uri="{FF2B5EF4-FFF2-40B4-BE49-F238E27FC236}">
                <a16:creationId xmlns:a16="http://schemas.microsoft.com/office/drawing/2014/main" id="{B04D420F-C62A-42BA-8A2A-F8E8071138FA}"/>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47" name="ZoneTexte 23">
            <a:extLst>
              <a:ext uri="{FF2B5EF4-FFF2-40B4-BE49-F238E27FC236}">
                <a16:creationId xmlns:a16="http://schemas.microsoft.com/office/drawing/2014/main" id="{311007E6-9905-478B-AC9A-349CA97872F0}"/>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49" name="ZoneTexte 27">
            <a:extLst>
              <a:ext uri="{FF2B5EF4-FFF2-40B4-BE49-F238E27FC236}">
                <a16:creationId xmlns:a16="http://schemas.microsoft.com/office/drawing/2014/main" id="{970C2E10-B04F-409C-BC12-CD1A1CD07228}"/>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50" name="ZoneTexte 26">
            <a:extLst>
              <a:ext uri="{FF2B5EF4-FFF2-40B4-BE49-F238E27FC236}">
                <a16:creationId xmlns:a16="http://schemas.microsoft.com/office/drawing/2014/main" id="{95B3ECE1-3341-4DB9-8FA2-176A970F3710}"/>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51" name="Pfeil: Chevron 50">
            <a:extLst>
              <a:ext uri="{FF2B5EF4-FFF2-40B4-BE49-F238E27FC236}">
                <a16:creationId xmlns:a16="http://schemas.microsoft.com/office/drawing/2014/main" id="{D4C7983F-AE24-4724-8755-1FEB733395B2}"/>
              </a:ext>
            </a:extLst>
          </p:cNvPr>
          <p:cNvSpPr/>
          <p:nvPr/>
        </p:nvSpPr>
        <p:spPr>
          <a:xfrm>
            <a:off x="2715521" y="494183"/>
            <a:ext cx="2010060" cy="1339436"/>
          </a:xfrm>
          <a:prstGeom prst="chevron">
            <a:avLst>
              <a:gd name="adj" fmla="val 33855"/>
            </a:avLst>
          </a:prstGeom>
          <a:solidFill>
            <a:srgbClr val="FF99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52" name="Freeform 5">
            <a:extLst>
              <a:ext uri="{FF2B5EF4-FFF2-40B4-BE49-F238E27FC236}">
                <a16:creationId xmlns:a16="http://schemas.microsoft.com/office/drawing/2014/main" id="{7D647AB1-4A0E-44DD-8BF3-433D36019B11}"/>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solidFill>
                <a:schemeClr val="bg1"/>
              </a:solidFill>
            </a:endParaRPr>
          </a:p>
        </p:txBody>
      </p:sp>
      <p:sp>
        <p:nvSpPr>
          <p:cNvPr id="53" name="Freeform 5">
            <a:extLst>
              <a:ext uri="{FF2B5EF4-FFF2-40B4-BE49-F238E27FC236}">
                <a16:creationId xmlns:a16="http://schemas.microsoft.com/office/drawing/2014/main" id="{3AB5D6C2-5A4D-4370-AA69-8BED618ED4C6}"/>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54" name="ZoneTexte 24">
            <a:extLst>
              <a:ext uri="{FF2B5EF4-FFF2-40B4-BE49-F238E27FC236}">
                <a16:creationId xmlns:a16="http://schemas.microsoft.com/office/drawing/2014/main" id="{EEBDF0F9-8A5A-4FCA-B7BA-5E0EB8B4B177}"/>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55" name="Pfeil: Chevron 54">
            <a:extLst>
              <a:ext uri="{FF2B5EF4-FFF2-40B4-BE49-F238E27FC236}">
                <a16:creationId xmlns:a16="http://schemas.microsoft.com/office/drawing/2014/main" id="{63FF27FF-FD51-467B-B46E-F924FE03F7CC}"/>
              </a:ext>
            </a:extLst>
          </p:cNvPr>
          <p:cNvSpPr/>
          <p:nvPr/>
        </p:nvSpPr>
        <p:spPr>
          <a:xfrm>
            <a:off x="4275556" y="494183"/>
            <a:ext cx="2010060" cy="1339436"/>
          </a:xfrm>
          <a:prstGeom prst="chevron">
            <a:avLst>
              <a:gd name="adj" fmla="val 33855"/>
            </a:avLst>
          </a:prstGeom>
          <a:solidFill>
            <a:srgbClr val="FF66CC"/>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p>
        </p:txBody>
      </p:sp>
      <p:sp>
        <p:nvSpPr>
          <p:cNvPr id="56" name="ZoneTexte 25">
            <a:extLst>
              <a:ext uri="{FF2B5EF4-FFF2-40B4-BE49-F238E27FC236}">
                <a16:creationId xmlns:a16="http://schemas.microsoft.com/office/drawing/2014/main" id="{AD367488-A48F-41BD-8900-0118E4A99E22}"/>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57" name="Freeform 5">
            <a:extLst>
              <a:ext uri="{FF2B5EF4-FFF2-40B4-BE49-F238E27FC236}">
                <a16:creationId xmlns:a16="http://schemas.microsoft.com/office/drawing/2014/main" id="{D7FCC604-DBD0-402F-B2E5-5A6D26406AC3}"/>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38100">
            <a:solidFill>
              <a:srgbClr val="898F97"/>
            </a:solidFill>
          </a:ln>
        </p:spPr>
        <p:txBody>
          <a:bodyPr vert="horz" wrap="square" lIns="68572" tIns="34286" rIns="68572" bIns="34286" numCol="1" anchor="t" anchorCtr="0" compatLnSpc="1">
            <a:prstTxWarp prst="textNoShape">
              <a:avLst/>
            </a:prstTxWarp>
          </a:bodyPr>
          <a:lstStyle/>
          <a:p>
            <a:endParaRPr lang="fr-FR" sz="2418" dirty="0"/>
          </a:p>
        </p:txBody>
      </p:sp>
      <p:sp>
        <p:nvSpPr>
          <p:cNvPr id="58" name="Freeform 5">
            <a:extLst>
              <a:ext uri="{FF2B5EF4-FFF2-40B4-BE49-F238E27FC236}">
                <a16:creationId xmlns:a16="http://schemas.microsoft.com/office/drawing/2014/main" id="{67190273-5D07-4D33-AB14-E2E51D74DE35}"/>
              </a:ext>
            </a:extLst>
          </p:cNvPr>
          <p:cNvSpPr>
            <a:spLocks/>
          </p:cNvSpPr>
          <p:nvPr/>
        </p:nvSpPr>
        <p:spPr bwMode="auto">
          <a:xfrm>
            <a:off x="4900975" y="25659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59" name="ZoneTexte 26">
            <a:extLst>
              <a:ext uri="{FF2B5EF4-FFF2-40B4-BE49-F238E27FC236}">
                <a16:creationId xmlns:a16="http://schemas.microsoft.com/office/drawing/2014/main" id="{7B3F298A-DFAD-4965-92CC-8EA6C1E1F7D0}"/>
              </a:ext>
            </a:extLst>
          </p:cNvPr>
          <p:cNvSpPr txBox="1"/>
          <p:nvPr/>
        </p:nvSpPr>
        <p:spPr>
          <a:xfrm>
            <a:off x="6012559"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48" name="Foliennummernplatzhalter 1">
            <a:extLst>
              <a:ext uri="{FF2B5EF4-FFF2-40B4-BE49-F238E27FC236}">
                <a16:creationId xmlns:a16="http://schemas.microsoft.com/office/drawing/2014/main" id="{39CC7892-6E01-46AA-8DAD-480BFD1BC85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52</a:t>
            </a:fld>
            <a:endParaRPr lang="ru-RU" dirty="0"/>
          </a:p>
        </p:txBody>
      </p:sp>
    </p:spTree>
    <p:extLst>
      <p:ext uri="{BB962C8B-B14F-4D97-AF65-F5344CB8AC3E}">
        <p14:creationId xmlns:p14="http://schemas.microsoft.com/office/powerpoint/2010/main" val="3101543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58913947-D917-43D9-8F34-FDD49B7F3BFA}"/>
              </a:ext>
            </a:extLst>
          </p:cNvPr>
          <p:cNvSpPr/>
          <p:nvPr/>
        </p:nvSpPr>
        <p:spPr>
          <a:xfrm>
            <a:off x="2689796" y="2476205"/>
            <a:ext cx="6743751" cy="410231"/>
          </a:xfrm>
          <a:prstGeom prst="rect">
            <a:avLst/>
          </a:prstGeom>
          <a:solidFill>
            <a:srgbClr val="D17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t>Ihre Aufgabe</a:t>
            </a:r>
          </a:p>
        </p:txBody>
      </p:sp>
      <p:sp>
        <p:nvSpPr>
          <p:cNvPr id="28" name="Rechteck 27">
            <a:extLst>
              <a:ext uri="{FF2B5EF4-FFF2-40B4-BE49-F238E27FC236}">
                <a16:creationId xmlns:a16="http://schemas.microsoft.com/office/drawing/2014/main" id="{02E77D62-360C-4CE6-AED5-BE2265370E44}"/>
              </a:ext>
            </a:extLst>
          </p:cNvPr>
          <p:cNvSpPr/>
          <p:nvPr/>
        </p:nvSpPr>
        <p:spPr>
          <a:xfrm>
            <a:off x="2697984" y="2891761"/>
            <a:ext cx="6743751" cy="306750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9" name="Рисунок 41">
            <a:extLst>
              <a:ext uri="{FF2B5EF4-FFF2-40B4-BE49-F238E27FC236}">
                <a16:creationId xmlns:a16="http://schemas.microsoft.com/office/drawing/2014/main" id="{CDFDBB96-DC4C-4FB3-988A-649D45278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7786" y="2218625"/>
            <a:ext cx="994980" cy="1005150"/>
          </a:xfrm>
          <a:prstGeom prst="rect">
            <a:avLst/>
          </a:prstGeom>
        </p:spPr>
      </p:pic>
      <p:sp>
        <p:nvSpPr>
          <p:cNvPr id="31" name="Rechteck 30">
            <a:extLst>
              <a:ext uri="{FF2B5EF4-FFF2-40B4-BE49-F238E27FC236}">
                <a16:creationId xmlns:a16="http://schemas.microsoft.com/office/drawing/2014/main" id="{B4B4F9DC-3A52-4D8A-8E4A-C6C3A04C017E}"/>
              </a:ext>
            </a:extLst>
          </p:cNvPr>
          <p:cNvSpPr/>
          <p:nvPr/>
        </p:nvSpPr>
        <p:spPr>
          <a:xfrm>
            <a:off x="2812937" y="3093325"/>
            <a:ext cx="6625789" cy="3067506"/>
          </a:xfrm>
          <a:prstGeom prst="rect">
            <a:avLst/>
          </a:prstGeom>
        </p:spPr>
        <p:txBody>
          <a:bodyPr wrap="square">
            <a:spAutoFit/>
          </a:bodyPr>
          <a:lstStyle/>
          <a:p>
            <a:pPr>
              <a:spcBef>
                <a:spcPts val="600"/>
              </a:spcBef>
            </a:pPr>
            <a:r>
              <a:rPr lang="de-CH" dirty="0">
                <a:solidFill>
                  <a:srgbClr val="D17930"/>
                </a:solidFill>
              </a:rPr>
              <a:t>Treffen Sie eine Annahme bezüglich des Verkaufspreises für Ihr Produkt bzw. Ihre Dienstleistung. </a:t>
            </a:r>
          </a:p>
          <a:p>
            <a:pPr>
              <a:spcBef>
                <a:spcPts val="600"/>
              </a:spcBef>
            </a:pPr>
            <a:r>
              <a:rPr lang="de-CH" b="1" dirty="0">
                <a:solidFill>
                  <a:srgbClr val="D17930"/>
                </a:solidFill>
              </a:rPr>
              <a:t>Nicht vergessen: </a:t>
            </a:r>
            <a:r>
              <a:rPr lang="de-CH" dirty="0">
                <a:solidFill>
                  <a:srgbClr val="D17930"/>
                </a:solidFill>
              </a:rPr>
              <a:t>Der Verkaufspreis muss über den variablen Kosten liegen und Ihre Zielgruppe muss bereit sein, den Preis zu bezahlen! </a:t>
            </a:r>
          </a:p>
          <a:p>
            <a:pPr>
              <a:spcBef>
                <a:spcPts val="600"/>
              </a:spcBef>
            </a:pPr>
            <a:r>
              <a:rPr lang="de-CH" b="1" dirty="0">
                <a:solidFill>
                  <a:srgbClr val="D17930"/>
                </a:solidFill>
              </a:rPr>
              <a:t>Tipp: </a:t>
            </a:r>
            <a:r>
              <a:rPr lang="de-CH" dirty="0">
                <a:solidFill>
                  <a:srgbClr val="D17930"/>
                </a:solidFill>
              </a:rPr>
              <a:t>Orientieren Sie sich auch an Preisen von Produkten oder Dienstleistungen, die sich an eine ähnliche Zielgruppe richten, eine ähnliche Produkt- oder Servicequalität und ein ähnliches Image aufweisen.</a:t>
            </a:r>
          </a:p>
          <a:p>
            <a:pPr>
              <a:spcBef>
                <a:spcPts val="400"/>
              </a:spcBef>
            </a:pPr>
            <a:endParaRPr lang="de-CH" dirty="0">
              <a:solidFill>
                <a:srgbClr val="D17930"/>
              </a:solidFill>
            </a:endParaRPr>
          </a:p>
        </p:txBody>
      </p:sp>
      <p:sp>
        <p:nvSpPr>
          <p:cNvPr id="32" name="Pfeil: Chevron 31">
            <a:extLst>
              <a:ext uri="{FF2B5EF4-FFF2-40B4-BE49-F238E27FC236}">
                <a16:creationId xmlns:a16="http://schemas.microsoft.com/office/drawing/2014/main" id="{6D600F1A-E14B-4D54-811F-469CD8C549C6}"/>
              </a:ext>
            </a:extLst>
          </p:cNvPr>
          <p:cNvSpPr/>
          <p:nvPr/>
        </p:nvSpPr>
        <p:spPr>
          <a:xfrm>
            <a:off x="5730670" y="494182"/>
            <a:ext cx="2010060" cy="1339436"/>
          </a:xfrm>
          <a:prstGeom prst="chevron">
            <a:avLst>
              <a:gd name="adj" fmla="val 33855"/>
            </a:avLst>
          </a:prstGeom>
          <a:solidFill>
            <a:srgbClr val="B11B96"/>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3" name="Pfeil: Chevron 32">
            <a:extLst>
              <a:ext uri="{FF2B5EF4-FFF2-40B4-BE49-F238E27FC236}">
                <a16:creationId xmlns:a16="http://schemas.microsoft.com/office/drawing/2014/main" id="{145DF66C-1591-439D-8748-38243EFB8E41}"/>
              </a:ext>
            </a:extLst>
          </p:cNvPr>
          <p:cNvSpPr/>
          <p:nvPr/>
        </p:nvSpPr>
        <p:spPr>
          <a:xfrm>
            <a:off x="7182860" y="494181"/>
            <a:ext cx="2010060" cy="1339436"/>
          </a:xfrm>
          <a:prstGeom prst="chevron">
            <a:avLst>
              <a:gd name="adj" fmla="val 33855"/>
            </a:avLst>
          </a:prstGeom>
          <a:solidFill>
            <a:srgbClr val="90117E"/>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4" name="Pfeil: Fünfeck 33">
            <a:extLst>
              <a:ext uri="{FF2B5EF4-FFF2-40B4-BE49-F238E27FC236}">
                <a16:creationId xmlns:a16="http://schemas.microsoft.com/office/drawing/2014/main" id="{8A23D85F-C250-413C-927D-D4F27C70B35B}"/>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5" name="Pfeil: Chevron 34">
            <a:extLst>
              <a:ext uri="{FF2B5EF4-FFF2-40B4-BE49-F238E27FC236}">
                <a16:creationId xmlns:a16="http://schemas.microsoft.com/office/drawing/2014/main" id="{62FCC715-0635-460B-8DCB-8CD4CED9C2D7}"/>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6" name="Freeform 5">
            <a:extLst>
              <a:ext uri="{FF2B5EF4-FFF2-40B4-BE49-F238E27FC236}">
                <a16:creationId xmlns:a16="http://schemas.microsoft.com/office/drawing/2014/main" id="{137962F1-4E21-4C65-8AA9-988A23D69696}"/>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37" name="Freeform 5">
            <a:extLst>
              <a:ext uri="{FF2B5EF4-FFF2-40B4-BE49-F238E27FC236}">
                <a16:creationId xmlns:a16="http://schemas.microsoft.com/office/drawing/2014/main" id="{3A9C5836-5D98-4437-9688-BB842AFCA617}"/>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38" name="Freeform 5">
            <a:extLst>
              <a:ext uri="{FF2B5EF4-FFF2-40B4-BE49-F238E27FC236}">
                <a16:creationId xmlns:a16="http://schemas.microsoft.com/office/drawing/2014/main" id="{4FAAD721-0FCA-46A7-90E7-3D536D3E7565}"/>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39" name="Freeform 5">
            <a:extLst>
              <a:ext uri="{FF2B5EF4-FFF2-40B4-BE49-F238E27FC236}">
                <a16:creationId xmlns:a16="http://schemas.microsoft.com/office/drawing/2014/main" id="{0110757C-9EDD-42B3-953F-5878C2BD5B4F}"/>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90117E"/>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40" name="Freeform 5">
            <a:extLst>
              <a:ext uri="{FF2B5EF4-FFF2-40B4-BE49-F238E27FC236}">
                <a16:creationId xmlns:a16="http://schemas.microsoft.com/office/drawing/2014/main" id="{FE411FE8-F9AE-4737-8E2A-C88E6D59254D}"/>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41" name="Freeform 5">
            <a:extLst>
              <a:ext uri="{FF2B5EF4-FFF2-40B4-BE49-F238E27FC236}">
                <a16:creationId xmlns:a16="http://schemas.microsoft.com/office/drawing/2014/main" id="{92B07463-16FF-498E-B54F-A0E327E45403}"/>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42" name="Freeform 5">
            <a:extLst>
              <a:ext uri="{FF2B5EF4-FFF2-40B4-BE49-F238E27FC236}">
                <a16:creationId xmlns:a16="http://schemas.microsoft.com/office/drawing/2014/main" id="{11742B84-DB36-4F83-BB7E-0B283742DFDE}"/>
              </a:ext>
            </a:extLst>
          </p:cNvPr>
          <p:cNvSpPr>
            <a:spLocks/>
          </p:cNvSpPr>
          <p:nvPr/>
        </p:nvSpPr>
        <p:spPr bwMode="auto">
          <a:xfrm>
            <a:off x="7846085"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43" name="Freeform 5">
            <a:extLst>
              <a:ext uri="{FF2B5EF4-FFF2-40B4-BE49-F238E27FC236}">
                <a16:creationId xmlns:a16="http://schemas.microsoft.com/office/drawing/2014/main" id="{9DB942EE-5089-4D4F-91B1-EC5826DBBBF3}"/>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44" name="Freeform 5">
            <a:extLst>
              <a:ext uri="{FF2B5EF4-FFF2-40B4-BE49-F238E27FC236}">
                <a16:creationId xmlns:a16="http://schemas.microsoft.com/office/drawing/2014/main" id="{46EB6771-4B16-4CA5-87CF-B996A89DA112}"/>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45" name="ZoneTexte 23">
            <a:extLst>
              <a:ext uri="{FF2B5EF4-FFF2-40B4-BE49-F238E27FC236}">
                <a16:creationId xmlns:a16="http://schemas.microsoft.com/office/drawing/2014/main" id="{51FF3738-F9AB-4293-BFA4-6D958A4DECFE}"/>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47" name="ZoneTexte 27">
            <a:extLst>
              <a:ext uri="{FF2B5EF4-FFF2-40B4-BE49-F238E27FC236}">
                <a16:creationId xmlns:a16="http://schemas.microsoft.com/office/drawing/2014/main" id="{18DCEFD9-AAFA-4D9A-BFF2-BE81A722811E}"/>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48" name="ZoneTexte 26">
            <a:extLst>
              <a:ext uri="{FF2B5EF4-FFF2-40B4-BE49-F238E27FC236}">
                <a16:creationId xmlns:a16="http://schemas.microsoft.com/office/drawing/2014/main" id="{A16B40E1-22A4-497C-AD23-4730241AE706}"/>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49" name="Pfeil: Chevron 48">
            <a:extLst>
              <a:ext uri="{FF2B5EF4-FFF2-40B4-BE49-F238E27FC236}">
                <a16:creationId xmlns:a16="http://schemas.microsoft.com/office/drawing/2014/main" id="{317568F6-85B3-4BF1-A935-624FB7C35F48}"/>
              </a:ext>
            </a:extLst>
          </p:cNvPr>
          <p:cNvSpPr/>
          <p:nvPr/>
        </p:nvSpPr>
        <p:spPr>
          <a:xfrm>
            <a:off x="2715521" y="494183"/>
            <a:ext cx="2010060" cy="1339436"/>
          </a:xfrm>
          <a:prstGeom prst="chevron">
            <a:avLst>
              <a:gd name="adj" fmla="val 33855"/>
            </a:avLst>
          </a:prstGeom>
          <a:solidFill>
            <a:srgbClr val="FF99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50" name="Freeform 5">
            <a:extLst>
              <a:ext uri="{FF2B5EF4-FFF2-40B4-BE49-F238E27FC236}">
                <a16:creationId xmlns:a16="http://schemas.microsoft.com/office/drawing/2014/main" id="{F5E952D4-2990-4C1B-ABED-7B6A5DE14B4D}"/>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solidFill>
                <a:schemeClr val="bg1"/>
              </a:solidFill>
            </a:endParaRPr>
          </a:p>
        </p:txBody>
      </p:sp>
      <p:sp>
        <p:nvSpPr>
          <p:cNvPr id="51" name="Freeform 5">
            <a:extLst>
              <a:ext uri="{FF2B5EF4-FFF2-40B4-BE49-F238E27FC236}">
                <a16:creationId xmlns:a16="http://schemas.microsoft.com/office/drawing/2014/main" id="{6A3D4401-098E-49DF-B9E4-3323F630198D}"/>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52" name="ZoneTexte 24">
            <a:extLst>
              <a:ext uri="{FF2B5EF4-FFF2-40B4-BE49-F238E27FC236}">
                <a16:creationId xmlns:a16="http://schemas.microsoft.com/office/drawing/2014/main" id="{0B2F7998-E512-4422-AE0D-833D4EC8CC8D}"/>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53" name="Pfeil: Chevron 52">
            <a:extLst>
              <a:ext uri="{FF2B5EF4-FFF2-40B4-BE49-F238E27FC236}">
                <a16:creationId xmlns:a16="http://schemas.microsoft.com/office/drawing/2014/main" id="{26AC643C-37EF-43AE-935F-C6BD768EBB98}"/>
              </a:ext>
            </a:extLst>
          </p:cNvPr>
          <p:cNvSpPr/>
          <p:nvPr/>
        </p:nvSpPr>
        <p:spPr>
          <a:xfrm>
            <a:off x="4275556" y="494183"/>
            <a:ext cx="2010060" cy="1339436"/>
          </a:xfrm>
          <a:prstGeom prst="chevron">
            <a:avLst>
              <a:gd name="adj" fmla="val 33855"/>
            </a:avLst>
          </a:prstGeom>
          <a:solidFill>
            <a:srgbClr val="FF66CC"/>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p>
        </p:txBody>
      </p:sp>
      <p:sp>
        <p:nvSpPr>
          <p:cNvPr id="54" name="ZoneTexte 25">
            <a:extLst>
              <a:ext uri="{FF2B5EF4-FFF2-40B4-BE49-F238E27FC236}">
                <a16:creationId xmlns:a16="http://schemas.microsoft.com/office/drawing/2014/main" id="{1CC384A9-E727-4207-936B-4F4956BCA1E9}"/>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55" name="Freeform 5">
            <a:extLst>
              <a:ext uri="{FF2B5EF4-FFF2-40B4-BE49-F238E27FC236}">
                <a16:creationId xmlns:a16="http://schemas.microsoft.com/office/drawing/2014/main" id="{29208BCA-A82E-453E-BA56-9976D906C627}"/>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38100">
            <a:solidFill>
              <a:srgbClr val="898F97"/>
            </a:solidFill>
          </a:ln>
        </p:spPr>
        <p:txBody>
          <a:bodyPr vert="horz" wrap="square" lIns="68572" tIns="34286" rIns="68572" bIns="34286" numCol="1" anchor="t" anchorCtr="0" compatLnSpc="1">
            <a:prstTxWarp prst="textNoShape">
              <a:avLst/>
            </a:prstTxWarp>
          </a:bodyPr>
          <a:lstStyle/>
          <a:p>
            <a:endParaRPr lang="fr-FR" sz="2418" dirty="0"/>
          </a:p>
        </p:txBody>
      </p:sp>
      <p:sp>
        <p:nvSpPr>
          <p:cNvPr id="56" name="Freeform 5">
            <a:extLst>
              <a:ext uri="{FF2B5EF4-FFF2-40B4-BE49-F238E27FC236}">
                <a16:creationId xmlns:a16="http://schemas.microsoft.com/office/drawing/2014/main" id="{F0DEE563-02E7-43DF-A5A0-2A5C947E4B82}"/>
              </a:ext>
            </a:extLst>
          </p:cNvPr>
          <p:cNvSpPr>
            <a:spLocks/>
          </p:cNvSpPr>
          <p:nvPr/>
        </p:nvSpPr>
        <p:spPr bwMode="auto">
          <a:xfrm>
            <a:off x="4900975" y="25659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57" name="ZoneTexte 26">
            <a:extLst>
              <a:ext uri="{FF2B5EF4-FFF2-40B4-BE49-F238E27FC236}">
                <a16:creationId xmlns:a16="http://schemas.microsoft.com/office/drawing/2014/main" id="{7BEFEEC2-7038-4271-A82D-C65A71493041}"/>
              </a:ext>
            </a:extLst>
          </p:cNvPr>
          <p:cNvSpPr txBox="1"/>
          <p:nvPr/>
        </p:nvSpPr>
        <p:spPr>
          <a:xfrm>
            <a:off x="6012559"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46" name="Foliennummernplatzhalter 1">
            <a:extLst>
              <a:ext uri="{FF2B5EF4-FFF2-40B4-BE49-F238E27FC236}">
                <a16:creationId xmlns:a16="http://schemas.microsoft.com/office/drawing/2014/main" id="{0477DE5A-9871-4515-BF4F-359677C3E12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53</a:t>
            </a:fld>
            <a:endParaRPr lang="ru-RU" dirty="0"/>
          </a:p>
        </p:txBody>
      </p:sp>
    </p:spTree>
    <p:extLst>
      <p:ext uri="{BB962C8B-B14F-4D97-AF65-F5344CB8AC3E}">
        <p14:creationId xmlns:p14="http://schemas.microsoft.com/office/powerpoint/2010/main" val="1548685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C6A323ED-8A43-41DC-9E29-C648C7DA22E4}"/>
              </a:ext>
            </a:extLst>
          </p:cNvPr>
          <p:cNvSpPr txBox="1">
            <a:spLocks/>
          </p:cNvSpPr>
          <p:nvPr/>
        </p:nvSpPr>
        <p:spPr bwMode="gray">
          <a:xfrm>
            <a:off x="1754338" y="2654477"/>
            <a:ext cx="4501068" cy="285690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B11B96"/>
              </a:buClr>
              <a:buFont typeface="Century Gothic" panose="020B0502020202020204" pitchFamily="34" charset="0"/>
              <a:buChar char="●"/>
            </a:pPr>
            <a:r>
              <a:rPr lang="de-CH" sz="1800" dirty="0">
                <a:solidFill>
                  <a:schemeClr val="accent6">
                    <a:lumMod val="50000"/>
                  </a:schemeClr>
                </a:solidFill>
              </a:rPr>
              <a:t>Der Deckungsbeitrag wird berechnet, indem vom angenommenen durchschnittlichen Verkaufspreis die variablen Kosten subtrahiert werden.</a:t>
            </a:r>
          </a:p>
          <a:p>
            <a:pPr>
              <a:lnSpc>
                <a:spcPct val="100000"/>
              </a:lnSpc>
              <a:buClr>
                <a:srgbClr val="B11B96"/>
              </a:buClr>
              <a:buFont typeface="Century Gothic" panose="020B0502020202020204" pitchFamily="34" charset="0"/>
              <a:buChar char="●"/>
            </a:pPr>
            <a:r>
              <a:rPr lang="de-CH" sz="1800" dirty="0">
                <a:solidFill>
                  <a:schemeClr val="accent6">
                    <a:lumMod val="50000"/>
                  </a:schemeClr>
                </a:solidFill>
              </a:rPr>
              <a:t>Der Deckungsbeitrag ist der Betrag, der pro verkaufte Einheit anteilig zur Deckung der fixen Kosten und des Gewinns (sofern der Break-Even-Point überschritten wird) zur Verfügung steht.</a:t>
            </a:r>
            <a:endParaRPr lang="de-CH" sz="1800" dirty="0">
              <a:solidFill>
                <a:schemeClr val="accent6">
                  <a:lumMod val="50000"/>
                </a:schemeClr>
              </a:solidFill>
              <a:highlight>
                <a:srgbClr val="FFFF00"/>
              </a:highlight>
            </a:endParaRPr>
          </a:p>
        </p:txBody>
      </p:sp>
      <p:sp>
        <p:nvSpPr>
          <p:cNvPr id="25" name="Content Placeholder 4">
            <a:extLst>
              <a:ext uri="{FF2B5EF4-FFF2-40B4-BE49-F238E27FC236}">
                <a16:creationId xmlns:a16="http://schemas.microsoft.com/office/drawing/2014/main" id="{991DC6C2-BB4B-42F0-8C71-291343D1810F}"/>
              </a:ext>
            </a:extLst>
          </p:cNvPr>
          <p:cNvSpPr txBox="1">
            <a:spLocks/>
          </p:cNvSpPr>
          <p:nvPr/>
        </p:nvSpPr>
        <p:spPr bwMode="gray">
          <a:xfrm>
            <a:off x="7515851" y="2976713"/>
            <a:ext cx="3733897" cy="1558411"/>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800" b="1" dirty="0">
                <a:solidFill>
                  <a:schemeClr val="accent6">
                    <a:lumMod val="50000"/>
                  </a:schemeClr>
                </a:solidFill>
              </a:rPr>
              <a:t>Verkaufspreis pro Einheit</a:t>
            </a:r>
          </a:p>
          <a:p>
            <a:pPr marL="0" indent="0">
              <a:lnSpc>
                <a:spcPct val="100000"/>
              </a:lnSpc>
              <a:buClr>
                <a:srgbClr val="B11B96"/>
              </a:buClr>
              <a:buNone/>
            </a:pPr>
            <a:r>
              <a:rPr lang="de-CH" sz="1800" b="1" dirty="0">
                <a:solidFill>
                  <a:schemeClr val="accent6">
                    <a:lumMod val="50000"/>
                  </a:schemeClr>
                </a:solidFill>
              </a:rPr>
              <a:t>Variable Kosten pro Einheit</a:t>
            </a:r>
          </a:p>
          <a:p>
            <a:pPr>
              <a:lnSpc>
                <a:spcPct val="100000"/>
              </a:lnSpc>
              <a:buClr>
                <a:srgbClr val="B11B96"/>
              </a:buClr>
              <a:buFont typeface="Century Gothic" panose="020B0502020202020204" pitchFamily="34" charset="0"/>
              <a:buChar char="●"/>
            </a:pPr>
            <a:endParaRPr lang="de-CH" sz="1800" dirty="0">
              <a:solidFill>
                <a:srgbClr val="898F97"/>
              </a:solidFill>
            </a:endParaRPr>
          </a:p>
        </p:txBody>
      </p:sp>
      <p:cxnSp>
        <p:nvCxnSpPr>
          <p:cNvPr id="26" name="Gerader Verbinder 25">
            <a:extLst>
              <a:ext uri="{FF2B5EF4-FFF2-40B4-BE49-F238E27FC236}">
                <a16:creationId xmlns:a16="http://schemas.microsoft.com/office/drawing/2014/main" id="{32E725DF-B3AE-4674-852B-9B43631F2B8A}"/>
              </a:ext>
            </a:extLst>
          </p:cNvPr>
          <p:cNvCxnSpPr>
            <a:cxnSpLocks/>
          </p:cNvCxnSpPr>
          <p:nvPr/>
        </p:nvCxnSpPr>
        <p:spPr>
          <a:xfrm>
            <a:off x="6921910" y="3755919"/>
            <a:ext cx="3497922"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Content Placeholder 4">
            <a:extLst>
              <a:ext uri="{FF2B5EF4-FFF2-40B4-BE49-F238E27FC236}">
                <a16:creationId xmlns:a16="http://schemas.microsoft.com/office/drawing/2014/main" id="{4735EA08-91BD-489A-9D38-86A8313B3465}"/>
              </a:ext>
            </a:extLst>
          </p:cNvPr>
          <p:cNvSpPr txBox="1">
            <a:spLocks/>
          </p:cNvSpPr>
          <p:nvPr/>
        </p:nvSpPr>
        <p:spPr bwMode="gray">
          <a:xfrm>
            <a:off x="7413525" y="3898490"/>
            <a:ext cx="2008010" cy="526024"/>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Clr>
                <a:srgbClr val="B11B96"/>
              </a:buClr>
              <a:buNone/>
            </a:pPr>
            <a:r>
              <a:rPr lang="de-CH" sz="1800" b="1" dirty="0">
                <a:solidFill>
                  <a:schemeClr val="accent6">
                    <a:lumMod val="50000"/>
                  </a:schemeClr>
                </a:solidFill>
              </a:rPr>
              <a:t>Deckungsbeitrag</a:t>
            </a:r>
          </a:p>
          <a:p>
            <a:pPr algn="r">
              <a:lnSpc>
                <a:spcPct val="100000"/>
              </a:lnSpc>
              <a:buClr>
                <a:srgbClr val="B11B96"/>
              </a:buClr>
              <a:buFont typeface="Century Gothic" panose="020B0502020202020204" pitchFamily="34" charset="0"/>
              <a:buChar char="●"/>
            </a:pPr>
            <a:endParaRPr lang="de-CH" sz="1800" dirty="0">
              <a:solidFill>
                <a:srgbClr val="898F97"/>
              </a:solidFill>
            </a:endParaRPr>
          </a:p>
        </p:txBody>
      </p:sp>
      <p:sp>
        <p:nvSpPr>
          <p:cNvPr id="28" name="Content Placeholder 4">
            <a:extLst>
              <a:ext uri="{FF2B5EF4-FFF2-40B4-BE49-F238E27FC236}">
                <a16:creationId xmlns:a16="http://schemas.microsoft.com/office/drawing/2014/main" id="{4ACD6672-A890-4E0F-8A53-CE954E89902B}"/>
              </a:ext>
            </a:extLst>
          </p:cNvPr>
          <p:cNvSpPr txBox="1">
            <a:spLocks/>
          </p:cNvSpPr>
          <p:nvPr/>
        </p:nvSpPr>
        <p:spPr bwMode="gray">
          <a:xfrm>
            <a:off x="7015732" y="3144235"/>
            <a:ext cx="386633" cy="526024"/>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Clr>
                <a:srgbClr val="B11B96"/>
              </a:buClr>
              <a:buNone/>
            </a:pPr>
            <a:r>
              <a:rPr lang="de-CH" sz="4200" b="1" dirty="0">
                <a:solidFill>
                  <a:schemeClr val="accent6">
                    <a:lumMod val="50000"/>
                  </a:schemeClr>
                </a:solidFill>
              </a:rPr>
              <a:t>-</a:t>
            </a:r>
          </a:p>
          <a:p>
            <a:pPr algn="r">
              <a:lnSpc>
                <a:spcPct val="100000"/>
              </a:lnSpc>
              <a:buClr>
                <a:srgbClr val="B11B96"/>
              </a:buClr>
              <a:buFont typeface="Century Gothic" panose="020B0502020202020204" pitchFamily="34" charset="0"/>
              <a:buChar char="●"/>
            </a:pPr>
            <a:endParaRPr lang="de-CH" sz="1800" dirty="0">
              <a:solidFill>
                <a:srgbClr val="898F97"/>
              </a:solidFill>
            </a:endParaRPr>
          </a:p>
        </p:txBody>
      </p:sp>
      <p:sp>
        <p:nvSpPr>
          <p:cNvPr id="29" name="Content Placeholder 4">
            <a:extLst>
              <a:ext uri="{FF2B5EF4-FFF2-40B4-BE49-F238E27FC236}">
                <a16:creationId xmlns:a16="http://schemas.microsoft.com/office/drawing/2014/main" id="{34FABC92-71F4-405D-94CF-859333BD216A}"/>
              </a:ext>
            </a:extLst>
          </p:cNvPr>
          <p:cNvSpPr txBox="1">
            <a:spLocks/>
          </p:cNvSpPr>
          <p:nvPr/>
        </p:nvSpPr>
        <p:spPr bwMode="gray">
          <a:xfrm>
            <a:off x="7040313" y="3719422"/>
            <a:ext cx="386633" cy="526024"/>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Clr>
                <a:srgbClr val="B11B96"/>
              </a:buClr>
              <a:buNone/>
            </a:pPr>
            <a:r>
              <a:rPr lang="de-CH" sz="4200" b="1" dirty="0">
                <a:solidFill>
                  <a:schemeClr val="accent6">
                    <a:lumMod val="50000"/>
                  </a:schemeClr>
                </a:solidFill>
              </a:rPr>
              <a:t>=</a:t>
            </a:r>
          </a:p>
          <a:p>
            <a:pPr algn="r">
              <a:lnSpc>
                <a:spcPct val="100000"/>
              </a:lnSpc>
              <a:buClr>
                <a:srgbClr val="B11B96"/>
              </a:buClr>
              <a:buFont typeface="Century Gothic" panose="020B0502020202020204" pitchFamily="34" charset="0"/>
              <a:buChar char="●"/>
            </a:pPr>
            <a:endParaRPr lang="de-CH" sz="1800" dirty="0">
              <a:solidFill>
                <a:srgbClr val="898F97"/>
              </a:solidFill>
            </a:endParaRPr>
          </a:p>
        </p:txBody>
      </p:sp>
      <p:sp>
        <p:nvSpPr>
          <p:cNvPr id="30" name="Rechteck 29">
            <a:extLst>
              <a:ext uri="{FF2B5EF4-FFF2-40B4-BE49-F238E27FC236}">
                <a16:creationId xmlns:a16="http://schemas.microsoft.com/office/drawing/2014/main" id="{ACE3BB91-ECA4-402A-BC9B-E90C569B976A}"/>
              </a:ext>
            </a:extLst>
          </p:cNvPr>
          <p:cNvSpPr/>
          <p:nvPr/>
        </p:nvSpPr>
        <p:spPr>
          <a:xfrm>
            <a:off x="6656439" y="2683973"/>
            <a:ext cx="4203994" cy="1851151"/>
          </a:xfrm>
          <a:prstGeom prst="rect">
            <a:avLst/>
          </a:prstGeom>
          <a:noFill/>
          <a:ln w="38100">
            <a:solidFill>
              <a:srgbClr val="898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 name="Pfeil: Chevron 35">
            <a:extLst>
              <a:ext uri="{FF2B5EF4-FFF2-40B4-BE49-F238E27FC236}">
                <a16:creationId xmlns:a16="http://schemas.microsoft.com/office/drawing/2014/main" id="{5832973B-6FE5-42DD-A619-B8B4D2341D66}"/>
              </a:ext>
            </a:extLst>
          </p:cNvPr>
          <p:cNvSpPr/>
          <p:nvPr/>
        </p:nvSpPr>
        <p:spPr>
          <a:xfrm>
            <a:off x="7182860" y="494181"/>
            <a:ext cx="2010060" cy="1339436"/>
          </a:xfrm>
          <a:prstGeom prst="chevron">
            <a:avLst>
              <a:gd name="adj" fmla="val 33855"/>
            </a:avLst>
          </a:prstGeom>
          <a:solidFill>
            <a:srgbClr val="90117E"/>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7" name="Pfeil: Fünfeck 36">
            <a:extLst>
              <a:ext uri="{FF2B5EF4-FFF2-40B4-BE49-F238E27FC236}">
                <a16:creationId xmlns:a16="http://schemas.microsoft.com/office/drawing/2014/main" id="{EC4A4C8B-7622-4227-AACA-846564F8D41C}"/>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8" name="Pfeil: Chevron 37">
            <a:extLst>
              <a:ext uri="{FF2B5EF4-FFF2-40B4-BE49-F238E27FC236}">
                <a16:creationId xmlns:a16="http://schemas.microsoft.com/office/drawing/2014/main" id="{F7FC4BE5-5032-4727-91D9-8E0C8026D4F2}"/>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9" name="Freeform 5">
            <a:extLst>
              <a:ext uri="{FF2B5EF4-FFF2-40B4-BE49-F238E27FC236}">
                <a16:creationId xmlns:a16="http://schemas.microsoft.com/office/drawing/2014/main" id="{7F3DB3AE-1110-4A3F-B862-1CC003895BA3}"/>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41" name="Freeform 5">
            <a:extLst>
              <a:ext uri="{FF2B5EF4-FFF2-40B4-BE49-F238E27FC236}">
                <a16:creationId xmlns:a16="http://schemas.microsoft.com/office/drawing/2014/main" id="{0839EA47-E39B-4ECB-9B85-F7CE89F7A9E7}"/>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42" name="Freeform 5">
            <a:extLst>
              <a:ext uri="{FF2B5EF4-FFF2-40B4-BE49-F238E27FC236}">
                <a16:creationId xmlns:a16="http://schemas.microsoft.com/office/drawing/2014/main" id="{5515C42B-4804-4936-BC5F-B0C148084E49}"/>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90117E"/>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44" name="Freeform 5">
            <a:extLst>
              <a:ext uri="{FF2B5EF4-FFF2-40B4-BE49-F238E27FC236}">
                <a16:creationId xmlns:a16="http://schemas.microsoft.com/office/drawing/2014/main" id="{3D173164-3703-4CB9-A742-FF6C153AFA7D}"/>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45" name="Freeform 5">
            <a:extLst>
              <a:ext uri="{FF2B5EF4-FFF2-40B4-BE49-F238E27FC236}">
                <a16:creationId xmlns:a16="http://schemas.microsoft.com/office/drawing/2014/main" id="{8262AADC-F105-4D3F-8FDF-B152812CEA37}"/>
              </a:ext>
            </a:extLst>
          </p:cNvPr>
          <p:cNvSpPr>
            <a:spLocks/>
          </p:cNvSpPr>
          <p:nvPr/>
        </p:nvSpPr>
        <p:spPr bwMode="auto">
          <a:xfrm>
            <a:off x="7846085"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46" name="Freeform 5">
            <a:extLst>
              <a:ext uri="{FF2B5EF4-FFF2-40B4-BE49-F238E27FC236}">
                <a16:creationId xmlns:a16="http://schemas.microsoft.com/office/drawing/2014/main" id="{DBF2C5D3-A5B6-4584-89C7-1CDC5D577134}"/>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47" name="Freeform 5">
            <a:extLst>
              <a:ext uri="{FF2B5EF4-FFF2-40B4-BE49-F238E27FC236}">
                <a16:creationId xmlns:a16="http://schemas.microsoft.com/office/drawing/2014/main" id="{BC8AF05F-2B42-4CA4-B904-792E7FAC31D7}"/>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48" name="ZoneTexte 23">
            <a:extLst>
              <a:ext uri="{FF2B5EF4-FFF2-40B4-BE49-F238E27FC236}">
                <a16:creationId xmlns:a16="http://schemas.microsoft.com/office/drawing/2014/main" id="{B0185558-3961-495C-873D-BF6E5562CFEE}"/>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49" name="ZoneTexte 27">
            <a:extLst>
              <a:ext uri="{FF2B5EF4-FFF2-40B4-BE49-F238E27FC236}">
                <a16:creationId xmlns:a16="http://schemas.microsoft.com/office/drawing/2014/main" id="{E1BCB2A3-8D62-4631-9722-17BCFD9FEDC1}"/>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50" name="ZoneTexte 26">
            <a:extLst>
              <a:ext uri="{FF2B5EF4-FFF2-40B4-BE49-F238E27FC236}">
                <a16:creationId xmlns:a16="http://schemas.microsoft.com/office/drawing/2014/main" id="{29B286F8-FD2A-4881-98B2-5F126A39713C}"/>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51" name="Pfeil: Chevron 50">
            <a:extLst>
              <a:ext uri="{FF2B5EF4-FFF2-40B4-BE49-F238E27FC236}">
                <a16:creationId xmlns:a16="http://schemas.microsoft.com/office/drawing/2014/main" id="{5B6A9573-97F7-454B-BA8C-C364FF04A300}"/>
              </a:ext>
            </a:extLst>
          </p:cNvPr>
          <p:cNvSpPr/>
          <p:nvPr/>
        </p:nvSpPr>
        <p:spPr>
          <a:xfrm>
            <a:off x="2715521" y="494183"/>
            <a:ext cx="2010060" cy="1339436"/>
          </a:xfrm>
          <a:prstGeom prst="chevron">
            <a:avLst>
              <a:gd name="adj" fmla="val 33855"/>
            </a:avLst>
          </a:prstGeom>
          <a:solidFill>
            <a:srgbClr val="FF99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52" name="Freeform 5">
            <a:extLst>
              <a:ext uri="{FF2B5EF4-FFF2-40B4-BE49-F238E27FC236}">
                <a16:creationId xmlns:a16="http://schemas.microsoft.com/office/drawing/2014/main" id="{026DCA3E-0A35-4482-A29F-5515B23DDAB1}"/>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solidFill>
                <a:schemeClr val="bg1"/>
              </a:solidFill>
            </a:endParaRPr>
          </a:p>
        </p:txBody>
      </p:sp>
      <p:sp>
        <p:nvSpPr>
          <p:cNvPr id="53" name="Freeform 5">
            <a:extLst>
              <a:ext uri="{FF2B5EF4-FFF2-40B4-BE49-F238E27FC236}">
                <a16:creationId xmlns:a16="http://schemas.microsoft.com/office/drawing/2014/main" id="{951B6675-7910-4658-A098-F754A2DA9B64}"/>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54" name="ZoneTexte 24">
            <a:extLst>
              <a:ext uri="{FF2B5EF4-FFF2-40B4-BE49-F238E27FC236}">
                <a16:creationId xmlns:a16="http://schemas.microsoft.com/office/drawing/2014/main" id="{04DCDFFA-309A-40F3-A3B3-78C4AB5871F0}"/>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55" name="Pfeil: Chevron 54">
            <a:extLst>
              <a:ext uri="{FF2B5EF4-FFF2-40B4-BE49-F238E27FC236}">
                <a16:creationId xmlns:a16="http://schemas.microsoft.com/office/drawing/2014/main" id="{7BFD2FD9-9753-45D5-B63A-3E15D1E7C8CA}"/>
              </a:ext>
            </a:extLst>
          </p:cNvPr>
          <p:cNvSpPr/>
          <p:nvPr/>
        </p:nvSpPr>
        <p:spPr>
          <a:xfrm>
            <a:off x="4275556" y="494183"/>
            <a:ext cx="2010060" cy="1339436"/>
          </a:xfrm>
          <a:prstGeom prst="chevron">
            <a:avLst>
              <a:gd name="adj" fmla="val 33855"/>
            </a:avLst>
          </a:prstGeom>
          <a:solidFill>
            <a:srgbClr val="FF66CC"/>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56" name="ZoneTexte 25">
            <a:extLst>
              <a:ext uri="{FF2B5EF4-FFF2-40B4-BE49-F238E27FC236}">
                <a16:creationId xmlns:a16="http://schemas.microsoft.com/office/drawing/2014/main" id="{737CFE92-27FA-4671-B7BE-FF6DBA72ECAA}"/>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57" name="Freeform 5">
            <a:extLst>
              <a:ext uri="{FF2B5EF4-FFF2-40B4-BE49-F238E27FC236}">
                <a16:creationId xmlns:a16="http://schemas.microsoft.com/office/drawing/2014/main" id="{20D6445A-3008-4B1C-9D23-4846DE66FFFA}"/>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58" name="Freeform 5">
            <a:extLst>
              <a:ext uri="{FF2B5EF4-FFF2-40B4-BE49-F238E27FC236}">
                <a16:creationId xmlns:a16="http://schemas.microsoft.com/office/drawing/2014/main" id="{1652164C-5787-41BD-B783-DBB96C717FC4}"/>
              </a:ext>
            </a:extLst>
          </p:cNvPr>
          <p:cNvSpPr>
            <a:spLocks/>
          </p:cNvSpPr>
          <p:nvPr/>
        </p:nvSpPr>
        <p:spPr bwMode="auto">
          <a:xfrm>
            <a:off x="4900975" y="25659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35" name="Pfeil: Chevron 34">
            <a:extLst>
              <a:ext uri="{FF2B5EF4-FFF2-40B4-BE49-F238E27FC236}">
                <a16:creationId xmlns:a16="http://schemas.microsoft.com/office/drawing/2014/main" id="{C1610517-28C3-4868-9CB7-D13B1C041E4A}"/>
              </a:ext>
            </a:extLst>
          </p:cNvPr>
          <p:cNvSpPr/>
          <p:nvPr/>
        </p:nvSpPr>
        <p:spPr>
          <a:xfrm>
            <a:off x="5730670" y="494182"/>
            <a:ext cx="2010060" cy="1339436"/>
          </a:xfrm>
          <a:prstGeom prst="chevron">
            <a:avLst>
              <a:gd name="adj" fmla="val 33855"/>
            </a:avLst>
          </a:prstGeom>
          <a:solidFill>
            <a:srgbClr val="B11B96"/>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p>
        </p:txBody>
      </p:sp>
      <p:sp>
        <p:nvSpPr>
          <p:cNvPr id="40" name="Freeform 5">
            <a:extLst>
              <a:ext uri="{FF2B5EF4-FFF2-40B4-BE49-F238E27FC236}">
                <a16:creationId xmlns:a16="http://schemas.microsoft.com/office/drawing/2014/main" id="{A9B0D8A3-E30F-405A-B4AE-3046CCB82D73}"/>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38100">
            <a:solidFill>
              <a:srgbClr val="898F97"/>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43" name="Freeform 5">
            <a:extLst>
              <a:ext uri="{FF2B5EF4-FFF2-40B4-BE49-F238E27FC236}">
                <a16:creationId xmlns:a16="http://schemas.microsoft.com/office/drawing/2014/main" id="{3A5502B3-96B1-44AF-A4E3-74B853D485BC}"/>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59" name="ZoneTexte 26">
            <a:extLst>
              <a:ext uri="{FF2B5EF4-FFF2-40B4-BE49-F238E27FC236}">
                <a16:creationId xmlns:a16="http://schemas.microsoft.com/office/drawing/2014/main" id="{0EDD7652-6B58-4BC8-8CE3-25D4E812AA13}"/>
              </a:ext>
            </a:extLst>
          </p:cNvPr>
          <p:cNvSpPr txBox="1"/>
          <p:nvPr/>
        </p:nvSpPr>
        <p:spPr>
          <a:xfrm>
            <a:off x="6012559"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60" name="Foliennummernplatzhalter 1">
            <a:extLst>
              <a:ext uri="{FF2B5EF4-FFF2-40B4-BE49-F238E27FC236}">
                <a16:creationId xmlns:a16="http://schemas.microsoft.com/office/drawing/2014/main" id="{B99CF791-C4FE-42BA-8D15-410202956C1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54</a:t>
            </a:fld>
            <a:endParaRPr lang="ru-RU" dirty="0"/>
          </a:p>
        </p:txBody>
      </p:sp>
    </p:spTree>
    <p:extLst>
      <p:ext uri="{BB962C8B-B14F-4D97-AF65-F5344CB8AC3E}">
        <p14:creationId xmlns:p14="http://schemas.microsoft.com/office/powerpoint/2010/main" val="3956036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4C024CC9-3853-46FE-966F-CB1825DCD9C1}"/>
              </a:ext>
            </a:extLst>
          </p:cNvPr>
          <p:cNvSpPr/>
          <p:nvPr/>
        </p:nvSpPr>
        <p:spPr>
          <a:xfrm>
            <a:off x="2698064" y="2184822"/>
            <a:ext cx="6716625" cy="341385"/>
          </a:xfrm>
          <a:prstGeom prst="rect">
            <a:avLst/>
          </a:prstGeom>
          <a:solidFill>
            <a:srgbClr val="6C0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227B3835-F478-4C10-BBFD-3EAD1BFE54C3}"/>
              </a:ext>
            </a:extLst>
          </p:cNvPr>
          <p:cNvSpPr/>
          <p:nvPr/>
        </p:nvSpPr>
        <p:spPr>
          <a:xfrm>
            <a:off x="2698064" y="2519527"/>
            <a:ext cx="6716625" cy="3919373"/>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Rechteck 4">
            <a:extLst>
              <a:ext uri="{FF2B5EF4-FFF2-40B4-BE49-F238E27FC236}">
                <a16:creationId xmlns:a16="http://schemas.microsoft.com/office/drawing/2014/main" id="{4B679EA5-6533-4778-8592-F446B07A1F13}"/>
              </a:ext>
            </a:extLst>
          </p:cNvPr>
          <p:cNvSpPr/>
          <p:nvPr/>
        </p:nvSpPr>
        <p:spPr>
          <a:xfrm>
            <a:off x="2833433" y="2190757"/>
            <a:ext cx="2422458" cy="323165"/>
          </a:xfrm>
          <a:prstGeom prst="rect">
            <a:avLst/>
          </a:prstGeom>
        </p:spPr>
        <p:txBody>
          <a:bodyPr wrap="none">
            <a:spAutoFit/>
          </a:bodyPr>
          <a:lstStyle/>
          <a:p>
            <a:r>
              <a:rPr lang="de-CH" sz="1500" b="1" dirty="0">
                <a:solidFill>
                  <a:schemeClr val="bg1"/>
                </a:solidFill>
              </a:rPr>
              <a:t>Beispiel MyBambooBike</a:t>
            </a:r>
          </a:p>
        </p:txBody>
      </p:sp>
      <p:sp>
        <p:nvSpPr>
          <p:cNvPr id="6" name="Content Placeholder 4">
            <a:extLst>
              <a:ext uri="{FF2B5EF4-FFF2-40B4-BE49-F238E27FC236}">
                <a16:creationId xmlns:a16="http://schemas.microsoft.com/office/drawing/2014/main" id="{8079FD35-4B04-4677-9AD2-0319458B1F77}"/>
              </a:ext>
            </a:extLst>
          </p:cNvPr>
          <p:cNvSpPr txBox="1">
            <a:spLocks/>
          </p:cNvSpPr>
          <p:nvPr/>
        </p:nvSpPr>
        <p:spPr>
          <a:xfrm>
            <a:off x="2833433" y="2705890"/>
            <a:ext cx="6445885" cy="15327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20000"/>
              </a:lnSpc>
              <a:spcBef>
                <a:spcPts val="0"/>
              </a:spcBef>
            </a:pPr>
            <a:r>
              <a:rPr lang="de-CH" sz="1600" b="1" dirty="0">
                <a:solidFill>
                  <a:srgbClr val="B11B96"/>
                </a:solidFill>
              </a:rPr>
              <a:t>Deckungsbeitrag pro Fahrrad bei Online-Verkauf</a:t>
            </a:r>
            <a:endParaRPr lang="de-CH" sz="1600" u="sng" dirty="0">
              <a:solidFill>
                <a:srgbClr val="B11B96"/>
              </a:solidFill>
            </a:endParaRPr>
          </a:p>
          <a:p>
            <a:pPr algn="l">
              <a:lnSpc>
                <a:spcPct val="120000"/>
              </a:lnSpc>
              <a:spcBef>
                <a:spcPts val="0"/>
              </a:spcBef>
            </a:pPr>
            <a:r>
              <a:rPr lang="de-CH" sz="1500" dirty="0">
                <a:solidFill>
                  <a:srgbClr val="B11B96"/>
                </a:solidFill>
              </a:rPr>
              <a:t>Angenommener durchschnittlicher </a:t>
            </a:r>
            <a:r>
              <a:rPr lang="de-CH" sz="1500">
                <a:solidFill>
                  <a:srgbClr val="B11B96"/>
                </a:solidFill>
              </a:rPr>
              <a:t>Verkaufspreis …………..</a:t>
            </a:r>
            <a:endParaRPr lang="de-CH" sz="1500" dirty="0">
              <a:solidFill>
                <a:srgbClr val="B11B96"/>
              </a:solidFill>
            </a:endParaRPr>
          </a:p>
          <a:p>
            <a:pPr algn="l">
              <a:lnSpc>
                <a:spcPct val="120000"/>
              </a:lnSpc>
              <a:spcBef>
                <a:spcPts val="0"/>
              </a:spcBef>
            </a:pPr>
            <a:r>
              <a:rPr lang="de-CH" sz="1500" b="1" dirty="0">
                <a:solidFill>
                  <a:srgbClr val="B11B96"/>
                </a:solidFill>
                <a:sym typeface="Symbol" panose="05050102010706020507" pitchFamily="18" charset="2"/>
              </a:rPr>
              <a:t></a:t>
            </a:r>
            <a:r>
              <a:rPr lang="de-CH" sz="1500" dirty="0">
                <a:solidFill>
                  <a:srgbClr val="B11B96"/>
                </a:solidFill>
              </a:rPr>
              <a:t>  Gesamte variable Kosten bei Online-Verkauf ………….....</a:t>
            </a:r>
          </a:p>
          <a:p>
            <a:pPr algn="l">
              <a:lnSpc>
                <a:spcPct val="120000"/>
              </a:lnSpc>
              <a:spcBef>
                <a:spcPts val="0"/>
              </a:spcBef>
            </a:pPr>
            <a:r>
              <a:rPr lang="de-CH" sz="1600" b="1" dirty="0">
                <a:solidFill>
                  <a:srgbClr val="B11B96"/>
                </a:solidFill>
              </a:rPr>
              <a:t>Deckungsbeitrag </a:t>
            </a:r>
            <a:r>
              <a:rPr lang="de-CH" sz="1600" dirty="0">
                <a:solidFill>
                  <a:srgbClr val="B11B96"/>
                </a:solidFill>
              </a:rPr>
              <a:t>………………………………………………</a:t>
            </a:r>
          </a:p>
          <a:p>
            <a:pPr algn="l">
              <a:lnSpc>
                <a:spcPct val="120000"/>
              </a:lnSpc>
              <a:spcBef>
                <a:spcPts val="0"/>
              </a:spcBef>
            </a:pPr>
            <a:endParaRPr lang="de-CH" sz="1600" dirty="0">
              <a:solidFill>
                <a:srgbClr val="B11B96"/>
              </a:solidFill>
            </a:endParaRPr>
          </a:p>
          <a:p>
            <a:pPr marL="180975" indent="-180975" algn="l">
              <a:spcBef>
                <a:spcPts val="0"/>
              </a:spcBef>
              <a:buFont typeface="Arial" panose="020B0604020202020204" pitchFamily="34" charset="0"/>
              <a:buChar char="•"/>
            </a:pPr>
            <a:endParaRPr lang="de-CH" sz="1300" dirty="0"/>
          </a:p>
          <a:p>
            <a:pPr lvl="1"/>
            <a:endParaRPr lang="de-CH" sz="1600" dirty="0"/>
          </a:p>
        </p:txBody>
      </p:sp>
      <p:sp>
        <p:nvSpPr>
          <p:cNvPr id="7" name="Rechteck 6">
            <a:extLst>
              <a:ext uri="{FF2B5EF4-FFF2-40B4-BE49-F238E27FC236}">
                <a16:creationId xmlns:a16="http://schemas.microsoft.com/office/drawing/2014/main" id="{0D6737D0-2676-468A-984D-618A8AE547C7}"/>
              </a:ext>
            </a:extLst>
          </p:cNvPr>
          <p:cNvSpPr/>
          <p:nvPr/>
        </p:nvSpPr>
        <p:spPr>
          <a:xfrm>
            <a:off x="8302642" y="3001403"/>
            <a:ext cx="1116011" cy="323165"/>
          </a:xfrm>
          <a:prstGeom prst="rect">
            <a:avLst/>
          </a:prstGeom>
        </p:spPr>
        <p:txBody>
          <a:bodyPr wrap="none">
            <a:spAutoFit/>
          </a:bodyPr>
          <a:lstStyle/>
          <a:p>
            <a:r>
              <a:rPr lang="de-CH" sz="1500" dirty="0">
                <a:solidFill>
                  <a:srgbClr val="B11B96"/>
                </a:solidFill>
              </a:rPr>
              <a:t>3’000 CHF</a:t>
            </a:r>
            <a:endParaRPr lang="de-CH" sz="1500" dirty="0"/>
          </a:p>
        </p:txBody>
      </p:sp>
      <p:sp>
        <p:nvSpPr>
          <p:cNvPr id="8" name="Rechteck 7">
            <a:extLst>
              <a:ext uri="{FF2B5EF4-FFF2-40B4-BE49-F238E27FC236}">
                <a16:creationId xmlns:a16="http://schemas.microsoft.com/office/drawing/2014/main" id="{11CBA8CD-C72F-476F-88B2-2F8D37431643}"/>
              </a:ext>
            </a:extLst>
          </p:cNvPr>
          <p:cNvSpPr/>
          <p:nvPr/>
        </p:nvSpPr>
        <p:spPr>
          <a:xfrm>
            <a:off x="8461860" y="3287391"/>
            <a:ext cx="941283" cy="323165"/>
          </a:xfrm>
          <a:prstGeom prst="rect">
            <a:avLst/>
          </a:prstGeom>
        </p:spPr>
        <p:txBody>
          <a:bodyPr wrap="none">
            <a:spAutoFit/>
          </a:bodyPr>
          <a:lstStyle/>
          <a:p>
            <a:r>
              <a:rPr lang="de-CH" sz="1500" dirty="0">
                <a:solidFill>
                  <a:srgbClr val="B11B96"/>
                </a:solidFill>
              </a:rPr>
              <a:t>983 CHF</a:t>
            </a:r>
            <a:endParaRPr lang="de-CH" sz="1500" dirty="0"/>
          </a:p>
        </p:txBody>
      </p:sp>
      <p:sp>
        <p:nvSpPr>
          <p:cNvPr id="9" name="Rechteck 8">
            <a:extLst>
              <a:ext uri="{FF2B5EF4-FFF2-40B4-BE49-F238E27FC236}">
                <a16:creationId xmlns:a16="http://schemas.microsoft.com/office/drawing/2014/main" id="{DE6D591B-EBB4-46A2-A49D-C1674CB86402}"/>
              </a:ext>
            </a:extLst>
          </p:cNvPr>
          <p:cNvSpPr/>
          <p:nvPr/>
        </p:nvSpPr>
        <p:spPr>
          <a:xfrm>
            <a:off x="8299364" y="3573826"/>
            <a:ext cx="1116011" cy="323165"/>
          </a:xfrm>
          <a:prstGeom prst="rect">
            <a:avLst/>
          </a:prstGeom>
        </p:spPr>
        <p:txBody>
          <a:bodyPr wrap="none">
            <a:spAutoFit/>
          </a:bodyPr>
          <a:lstStyle/>
          <a:p>
            <a:r>
              <a:rPr lang="de-CH" sz="1500" b="1" dirty="0">
                <a:solidFill>
                  <a:srgbClr val="B11B96"/>
                </a:solidFill>
              </a:rPr>
              <a:t>2’017 CHF</a:t>
            </a:r>
            <a:endParaRPr lang="de-CH" sz="1500" b="1" dirty="0"/>
          </a:p>
        </p:txBody>
      </p:sp>
      <p:cxnSp>
        <p:nvCxnSpPr>
          <p:cNvPr id="10" name="Gerader Verbinder 9">
            <a:extLst>
              <a:ext uri="{FF2B5EF4-FFF2-40B4-BE49-F238E27FC236}">
                <a16:creationId xmlns:a16="http://schemas.microsoft.com/office/drawing/2014/main" id="{DF94A0E9-840D-4EBA-8B4D-07AD2C3F1F0A}"/>
              </a:ext>
            </a:extLst>
          </p:cNvPr>
          <p:cNvCxnSpPr>
            <a:cxnSpLocks/>
          </p:cNvCxnSpPr>
          <p:nvPr/>
        </p:nvCxnSpPr>
        <p:spPr>
          <a:xfrm>
            <a:off x="3289103" y="4305300"/>
            <a:ext cx="5424561"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ontent Placeholder 4">
            <a:extLst>
              <a:ext uri="{FF2B5EF4-FFF2-40B4-BE49-F238E27FC236}">
                <a16:creationId xmlns:a16="http://schemas.microsoft.com/office/drawing/2014/main" id="{30765807-3212-4223-9EE4-1C5DE1456F0F}"/>
              </a:ext>
            </a:extLst>
          </p:cNvPr>
          <p:cNvSpPr txBox="1">
            <a:spLocks/>
          </p:cNvSpPr>
          <p:nvPr/>
        </p:nvSpPr>
        <p:spPr>
          <a:xfrm>
            <a:off x="2905705" y="4713821"/>
            <a:ext cx="6445885" cy="15327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20000"/>
              </a:lnSpc>
              <a:spcBef>
                <a:spcPts val="0"/>
              </a:spcBef>
            </a:pPr>
            <a:r>
              <a:rPr lang="de-CH" sz="1600" b="1" dirty="0">
                <a:solidFill>
                  <a:srgbClr val="B11B96"/>
                </a:solidFill>
              </a:rPr>
              <a:t>Deckungsbeitrag pro Fahrrad bei Verkauf über Händler</a:t>
            </a:r>
            <a:endParaRPr lang="de-CH" sz="1600" dirty="0">
              <a:solidFill>
                <a:srgbClr val="B11B96"/>
              </a:solidFill>
            </a:endParaRPr>
          </a:p>
          <a:p>
            <a:pPr algn="l">
              <a:lnSpc>
                <a:spcPct val="120000"/>
              </a:lnSpc>
              <a:spcBef>
                <a:spcPts val="0"/>
              </a:spcBef>
            </a:pPr>
            <a:r>
              <a:rPr lang="de-CH" sz="1500" dirty="0">
                <a:solidFill>
                  <a:srgbClr val="B11B96"/>
                </a:solidFill>
              </a:rPr>
              <a:t>Angenommener durchschnittlicher Verkaufspreis ………….</a:t>
            </a:r>
          </a:p>
          <a:p>
            <a:pPr algn="l">
              <a:lnSpc>
                <a:spcPct val="120000"/>
              </a:lnSpc>
              <a:spcBef>
                <a:spcPts val="0"/>
              </a:spcBef>
            </a:pPr>
            <a:r>
              <a:rPr lang="de-CH" sz="1500" b="1" dirty="0">
                <a:solidFill>
                  <a:srgbClr val="B11B96"/>
                </a:solidFill>
                <a:sym typeface="Symbol" panose="05050102010706020507" pitchFamily="18" charset="2"/>
              </a:rPr>
              <a:t> </a:t>
            </a:r>
            <a:r>
              <a:rPr lang="de-CH" sz="1500" dirty="0">
                <a:solidFill>
                  <a:srgbClr val="B11B96"/>
                </a:solidFill>
              </a:rPr>
              <a:t> Gesamte variable Kosten bei Verkauf über Händler ......</a:t>
            </a:r>
          </a:p>
          <a:p>
            <a:pPr algn="l">
              <a:lnSpc>
                <a:spcPct val="120000"/>
              </a:lnSpc>
              <a:spcBef>
                <a:spcPts val="0"/>
              </a:spcBef>
            </a:pPr>
            <a:r>
              <a:rPr lang="de-CH" sz="1600" b="1" dirty="0">
                <a:solidFill>
                  <a:srgbClr val="B11B96"/>
                </a:solidFill>
              </a:rPr>
              <a:t>Deckungsbeitrag </a:t>
            </a:r>
            <a:r>
              <a:rPr lang="de-CH" sz="1600" dirty="0">
                <a:solidFill>
                  <a:srgbClr val="B11B96"/>
                </a:solidFill>
              </a:rPr>
              <a:t>…………………………………………..…</a:t>
            </a:r>
          </a:p>
          <a:p>
            <a:pPr algn="l">
              <a:lnSpc>
                <a:spcPct val="120000"/>
              </a:lnSpc>
              <a:spcBef>
                <a:spcPts val="0"/>
              </a:spcBef>
            </a:pPr>
            <a:endParaRPr lang="de-CH" sz="1600" dirty="0">
              <a:solidFill>
                <a:srgbClr val="B11B96"/>
              </a:solidFill>
            </a:endParaRPr>
          </a:p>
          <a:p>
            <a:pPr marL="180975" indent="-180975" algn="l">
              <a:spcBef>
                <a:spcPts val="0"/>
              </a:spcBef>
              <a:buFont typeface="Arial" panose="020B0604020202020204" pitchFamily="34" charset="0"/>
              <a:buChar char="•"/>
            </a:pPr>
            <a:endParaRPr lang="de-CH" sz="1300" dirty="0"/>
          </a:p>
          <a:p>
            <a:pPr lvl="1"/>
            <a:endParaRPr lang="de-CH" sz="1600" dirty="0"/>
          </a:p>
        </p:txBody>
      </p:sp>
      <p:sp>
        <p:nvSpPr>
          <p:cNvPr id="12" name="Rechteck 11">
            <a:extLst>
              <a:ext uri="{FF2B5EF4-FFF2-40B4-BE49-F238E27FC236}">
                <a16:creationId xmlns:a16="http://schemas.microsoft.com/office/drawing/2014/main" id="{27DDB107-17A2-4099-8A44-3308EEDBBD2C}"/>
              </a:ext>
            </a:extLst>
          </p:cNvPr>
          <p:cNvSpPr/>
          <p:nvPr/>
        </p:nvSpPr>
        <p:spPr>
          <a:xfrm>
            <a:off x="8283592" y="5009556"/>
            <a:ext cx="1116011" cy="323165"/>
          </a:xfrm>
          <a:prstGeom prst="rect">
            <a:avLst/>
          </a:prstGeom>
        </p:spPr>
        <p:txBody>
          <a:bodyPr wrap="none">
            <a:spAutoFit/>
          </a:bodyPr>
          <a:lstStyle/>
          <a:p>
            <a:r>
              <a:rPr lang="de-CH" sz="1500" dirty="0">
                <a:solidFill>
                  <a:srgbClr val="B11B96"/>
                </a:solidFill>
              </a:rPr>
              <a:t>3’000 CHF</a:t>
            </a:r>
            <a:endParaRPr lang="de-CH" sz="1500" dirty="0"/>
          </a:p>
        </p:txBody>
      </p:sp>
      <p:sp>
        <p:nvSpPr>
          <p:cNvPr id="13" name="Rechteck 12">
            <a:extLst>
              <a:ext uri="{FF2B5EF4-FFF2-40B4-BE49-F238E27FC236}">
                <a16:creationId xmlns:a16="http://schemas.microsoft.com/office/drawing/2014/main" id="{B7DA0F5B-97A9-414C-89B0-5E5BFA888986}"/>
              </a:ext>
            </a:extLst>
          </p:cNvPr>
          <p:cNvSpPr/>
          <p:nvPr/>
        </p:nvSpPr>
        <p:spPr>
          <a:xfrm>
            <a:off x="8280314" y="5285781"/>
            <a:ext cx="1116011" cy="323165"/>
          </a:xfrm>
          <a:prstGeom prst="rect">
            <a:avLst/>
          </a:prstGeom>
        </p:spPr>
        <p:txBody>
          <a:bodyPr wrap="none">
            <a:spAutoFit/>
          </a:bodyPr>
          <a:lstStyle/>
          <a:p>
            <a:r>
              <a:rPr lang="de-CH" sz="1500" dirty="0">
                <a:solidFill>
                  <a:srgbClr val="B11B96"/>
                </a:solidFill>
              </a:rPr>
              <a:t>1’970 CHF</a:t>
            </a:r>
            <a:endParaRPr lang="de-CH" sz="1500" dirty="0"/>
          </a:p>
        </p:txBody>
      </p:sp>
      <p:sp>
        <p:nvSpPr>
          <p:cNvPr id="14" name="Rechteck 13">
            <a:extLst>
              <a:ext uri="{FF2B5EF4-FFF2-40B4-BE49-F238E27FC236}">
                <a16:creationId xmlns:a16="http://schemas.microsoft.com/office/drawing/2014/main" id="{FDA7F9E6-6317-475A-B7C1-5AD4BC284DE1}"/>
              </a:ext>
            </a:extLst>
          </p:cNvPr>
          <p:cNvSpPr/>
          <p:nvPr/>
        </p:nvSpPr>
        <p:spPr>
          <a:xfrm>
            <a:off x="8280314" y="5581979"/>
            <a:ext cx="1098378" cy="323165"/>
          </a:xfrm>
          <a:prstGeom prst="rect">
            <a:avLst/>
          </a:prstGeom>
        </p:spPr>
        <p:txBody>
          <a:bodyPr wrap="none">
            <a:spAutoFit/>
          </a:bodyPr>
          <a:lstStyle/>
          <a:p>
            <a:r>
              <a:rPr lang="de-CH" sz="1500" b="1" dirty="0">
                <a:solidFill>
                  <a:srgbClr val="B11B96"/>
                </a:solidFill>
              </a:rPr>
              <a:t>1’030 CHF</a:t>
            </a:r>
            <a:endParaRPr lang="de-CH" sz="1500" b="1" dirty="0"/>
          </a:p>
        </p:txBody>
      </p:sp>
      <p:pic>
        <p:nvPicPr>
          <p:cNvPr id="40" name="Рисунок 42">
            <a:extLst>
              <a:ext uri="{FF2B5EF4-FFF2-40B4-BE49-F238E27FC236}">
                <a16:creationId xmlns:a16="http://schemas.microsoft.com/office/drawing/2014/main" id="{48A85F39-0C9F-45B7-BB9A-6BBB07EAD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5965" y="1812462"/>
            <a:ext cx="828000" cy="836463"/>
          </a:xfrm>
          <a:prstGeom prst="rect">
            <a:avLst/>
          </a:prstGeom>
        </p:spPr>
      </p:pic>
      <p:sp>
        <p:nvSpPr>
          <p:cNvPr id="66" name="Pfeil: Chevron 65">
            <a:extLst>
              <a:ext uri="{FF2B5EF4-FFF2-40B4-BE49-F238E27FC236}">
                <a16:creationId xmlns:a16="http://schemas.microsoft.com/office/drawing/2014/main" id="{A634DA4E-2057-4EB2-ABAC-3215ADF5FB0A}"/>
              </a:ext>
            </a:extLst>
          </p:cNvPr>
          <p:cNvSpPr/>
          <p:nvPr/>
        </p:nvSpPr>
        <p:spPr>
          <a:xfrm>
            <a:off x="7182860" y="494181"/>
            <a:ext cx="2010060" cy="1339436"/>
          </a:xfrm>
          <a:prstGeom prst="chevron">
            <a:avLst>
              <a:gd name="adj" fmla="val 33855"/>
            </a:avLst>
          </a:prstGeom>
          <a:solidFill>
            <a:srgbClr val="90117E"/>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67" name="Pfeil: Fünfeck 66">
            <a:extLst>
              <a:ext uri="{FF2B5EF4-FFF2-40B4-BE49-F238E27FC236}">
                <a16:creationId xmlns:a16="http://schemas.microsoft.com/office/drawing/2014/main" id="{006D5F63-F417-46BE-9F57-D39F02BA3290}"/>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68" name="Pfeil: Chevron 67">
            <a:extLst>
              <a:ext uri="{FF2B5EF4-FFF2-40B4-BE49-F238E27FC236}">
                <a16:creationId xmlns:a16="http://schemas.microsoft.com/office/drawing/2014/main" id="{CDF4CB66-B185-4DB6-810E-7CC65937B110}"/>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69" name="Freeform 5">
            <a:extLst>
              <a:ext uri="{FF2B5EF4-FFF2-40B4-BE49-F238E27FC236}">
                <a16:creationId xmlns:a16="http://schemas.microsoft.com/office/drawing/2014/main" id="{98ABBB22-4E6C-4F2C-B3AB-7C22AC2C1B48}"/>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70" name="Freeform 5">
            <a:extLst>
              <a:ext uri="{FF2B5EF4-FFF2-40B4-BE49-F238E27FC236}">
                <a16:creationId xmlns:a16="http://schemas.microsoft.com/office/drawing/2014/main" id="{83A8FC73-4F52-4EBE-B50F-3F5F844A7751}"/>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71" name="Freeform 5">
            <a:extLst>
              <a:ext uri="{FF2B5EF4-FFF2-40B4-BE49-F238E27FC236}">
                <a16:creationId xmlns:a16="http://schemas.microsoft.com/office/drawing/2014/main" id="{09D0FDE9-F117-4A50-BA4E-7DFBEA9679DF}"/>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90117E"/>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72" name="Freeform 5">
            <a:extLst>
              <a:ext uri="{FF2B5EF4-FFF2-40B4-BE49-F238E27FC236}">
                <a16:creationId xmlns:a16="http://schemas.microsoft.com/office/drawing/2014/main" id="{7D971907-E5C8-4EFD-95F6-D7B2953E008E}"/>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73" name="Freeform 5">
            <a:extLst>
              <a:ext uri="{FF2B5EF4-FFF2-40B4-BE49-F238E27FC236}">
                <a16:creationId xmlns:a16="http://schemas.microsoft.com/office/drawing/2014/main" id="{977FB050-95E2-4ACD-BBAE-1D568A1C03C7}"/>
              </a:ext>
            </a:extLst>
          </p:cNvPr>
          <p:cNvSpPr>
            <a:spLocks/>
          </p:cNvSpPr>
          <p:nvPr/>
        </p:nvSpPr>
        <p:spPr bwMode="auto">
          <a:xfrm>
            <a:off x="7846085"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74" name="Freeform 5">
            <a:extLst>
              <a:ext uri="{FF2B5EF4-FFF2-40B4-BE49-F238E27FC236}">
                <a16:creationId xmlns:a16="http://schemas.microsoft.com/office/drawing/2014/main" id="{07788A1B-5FF6-4BEB-AD4B-656006BF26B5}"/>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75" name="Freeform 5">
            <a:extLst>
              <a:ext uri="{FF2B5EF4-FFF2-40B4-BE49-F238E27FC236}">
                <a16:creationId xmlns:a16="http://schemas.microsoft.com/office/drawing/2014/main" id="{8E4D2AC0-156A-4852-8622-B80B36138342}"/>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76" name="ZoneTexte 23">
            <a:extLst>
              <a:ext uri="{FF2B5EF4-FFF2-40B4-BE49-F238E27FC236}">
                <a16:creationId xmlns:a16="http://schemas.microsoft.com/office/drawing/2014/main" id="{C76E63B2-723D-410E-BBC1-2A251B01FD60}"/>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77" name="ZoneTexte 27">
            <a:extLst>
              <a:ext uri="{FF2B5EF4-FFF2-40B4-BE49-F238E27FC236}">
                <a16:creationId xmlns:a16="http://schemas.microsoft.com/office/drawing/2014/main" id="{74E525E0-8C5F-4420-97F5-72F6BA9BAB76}"/>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78" name="ZoneTexte 26">
            <a:extLst>
              <a:ext uri="{FF2B5EF4-FFF2-40B4-BE49-F238E27FC236}">
                <a16:creationId xmlns:a16="http://schemas.microsoft.com/office/drawing/2014/main" id="{07AE79EC-30B5-468E-B857-DFF75F7DD0BA}"/>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79" name="Pfeil: Chevron 78">
            <a:extLst>
              <a:ext uri="{FF2B5EF4-FFF2-40B4-BE49-F238E27FC236}">
                <a16:creationId xmlns:a16="http://schemas.microsoft.com/office/drawing/2014/main" id="{7B84F9EB-CB62-4B98-831F-E71A0536BE04}"/>
              </a:ext>
            </a:extLst>
          </p:cNvPr>
          <p:cNvSpPr/>
          <p:nvPr/>
        </p:nvSpPr>
        <p:spPr>
          <a:xfrm>
            <a:off x="2715521" y="494183"/>
            <a:ext cx="2010060" cy="1339436"/>
          </a:xfrm>
          <a:prstGeom prst="chevron">
            <a:avLst>
              <a:gd name="adj" fmla="val 33855"/>
            </a:avLst>
          </a:prstGeom>
          <a:solidFill>
            <a:srgbClr val="FF99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80" name="Freeform 5">
            <a:extLst>
              <a:ext uri="{FF2B5EF4-FFF2-40B4-BE49-F238E27FC236}">
                <a16:creationId xmlns:a16="http://schemas.microsoft.com/office/drawing/2014/main" id="{7CFFA913-03E3-444F-A326-DA6582354909}"/>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solidFill>
                <a:schemeClr val="bg1"/>
              </a:solidFill>
            </a:endParaRPr>
          </a:p>
        </p:txBody>
      </p:sp>
      <p:sp>
        <p:nvSpPr>
          <p:cNvPr id="81" name="Freeform 5">
            <a:extLst>
              <a:ext uri="{FF2B5EF4-FFF2-40B4-BE49-F238E27FC236}">
                <a16:creationId xmlns:a16="http://schemas.microsoft.com/office/drawing/2014/main" id="{13DB11D9-4534-44B6-BC09-A1DBA8006D26}"/>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82" name="ZoneTexte 24">
            <a:extLst>
              <a:ext uri="{FF2B5EF4-FFF2-40B4-BE49-F238E27FC236}">
                <a16:creationId xmlns:a16="http://schemas.microsoft.com/office/drawing/2014/main" id="{E5FE3C70-68BF-4F82-86E9-1C571C2A35D6}"/>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83" name="Pfeil: Chevron 82">
            <a:extLst>
              <a:ext uri="{FF2B5EF4-FFF2-40B4-BE49-F238E27FC236}">
                <a16:creationId xmlns:a16="http://schemas.microsoft.com/office/drawing/2014/main" id="{CA548C2E-15DA-4743-B4B5-FBB861BA880D}"/>
              </a:ext>
            </a:extLst>
          </p:cNvPr>
          <p:cNvSpPr/>
          <p:nvPr/>
        </p:nvSpPr>
        <p:spPr>
          <a:xfrm>
            <a:off x="4275556" y="494183"/>
            <a:ext cx="2010060" cy="1339436"/>
          </a:xfrm>
          <a:prstGeom prst="chevron">
            <a:avLst>
              <a:gd name="adj" fmla="val 33855"/>
            </a:avLst>
          </a:prstGeom>
          <a:solidFill>
            <a:srgbClr val="FF66CC"/>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84" name="ZoneTexte 25">
            <a:extLst>
              <a:ext uri="{FF2B5EF4-FFF2-40B4-BE49-F238E27FC236}">
                <a16:creationId xmlns:a16="http://schemas.microsoft.com/office/drawing/2014/main" id="{02ACCBF5-8F30-4B71-A5FE-660A8E6EDC34}"/>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85" name="Freeform 5">
            <a:extLst>
              <a:ext uri="{FF2B5EF4-FFF2-40B4-BE49-F238E27FC236}">
                <a16:creationId xmlns:a16="http://schemas.microsoft.com/office/drawing/2014/main" id="{EDD9FB48-8201-452D-AAD8-401152714F61}"/>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86" name="Freeform 5">
            <a:extLst>
              <a:ext uri="{FF2B5EF4-FFF2-40B4-BE49-F238E27FC236}">
                <a16:creationId xmlns:a16="http://schemas.microsoft.com/office/drawing/2014/main" id="{CC7AEC4F-2B0F-490F-86FD-6A6D358B0F74}"/>
              </a:ext>
            </a:extLst>
          </p:cNvPr>
          <p:cNvSpPr>
            <a:spLocks/>
          </p:cNvSpPr>
          <p:nvPr/>
        </p:nvSpPr>
        <p:spPr bwMode="auto">
          <a:xfrm>
            <a:off x="4900975" y="25659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87" name="Pfeil: Chevron 86">
            <a:extLst>
              <a:ext uri="{FF2B5EF4-FFF2-40B4-BE49-F238E27FC236}">
                <a16:creationId xmlns:a16="http://schemas.microsoft.com/office/drawing/2014/main" id="{B2A119D7-E62F-4DDF-804B-57C9F297F143}"/>
              </a:ext>
            </a:extLst>
          </p:cNvPr>
          <p:cNvSpPr/>
          <p:nvPr/>
        </p:nvSpPr>
        <p:spPr>
          <a:xfrm>
            <a:off x="5730670" y="494182"/>
            <a:ext cx="2010060" cy="1339436"/>
          </a:xfrm>
          <a:prstGeom prst="chevron">
            <a:avLst>
              <a:gd name="adj" fmla="val 33855"/>
            </a:avLst>
          </a:prstGeom>
          <a:solidFill>
            <a:srgbClr val="B11B96"/>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p>
        </p:txBody>
      </p:sp>
      <p:sp>
        <p:nvSpPr>
          <p:cNvPr id="88" name="Freeform 5">
            <a:extLst>
              <a:ext uri="{FF2B5EF4-FFF2-40B4-BE49-F238E27FC236}">
                <a16:creationId xmlns:a16="http://schemas.microsoft.com/office/drawing/2014/main" id="{20320ABB-F7DF-4D82-A502-4769C974B4A3}"/>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38100">
            <a:solidFill>
              <a:srgbClr val="898F97"/>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89" name="Freeform 5">
            <a:extLst>
              <a:ext uri="{FF2B5EF4-FFF2-40B4-BE49-F238E27FC236}">
                <a16:creationId xmlns:a16="http://schemas.microsoft.com/office/drawing/2014/main" id="{88C1D67B-ADDB-4C5E-A6BF-1458CE8DAD44}"/>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90" name="ZoneTexte 26">
            <a:extLst>
              <a:ext uri="{FF2B5EF4-FFF2-40B4-BE49-F238E27FC236}">
                <a16:creationId xmlns:a16="http://schemas.microsoft.com/office/drawing/2014/main" id="{03B4A7E8-0703-4355-A327-2B8AE7C44546}"/>
              </a:ext>
            </a:extLst>
          </p:cNvPr>
          <p:cNvSpPr txBox="1"/>
          <p:nvPr/>
        </p:nvSpPr>
        <p:spPr>
          <a:xfrm>
            <a:off x="6012559"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41" name="Foliennummernplatzhalter 1">
            <a:extLst>
              <a:ext uri="{FF2B5EF4-FFF2-40B4-BE49-F238E27FC236}">
                <a16:creationId xmlns:a16="http://schemas.microsoft.com/office/drawing/2014/main" id="{9D440474-BBF1-4D08-B0B8-06C11FD9432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55</a:t>
            </a:fld>
            <a:endParaRPr lang="ru-RU" dirty="0"/>
          </a:p>
        </p:txBody>
      </p:sp>
    </p:spTree>
    <p:extLst>
      <p:ext uri="{BB962C8B-B14F-4D97-AF65-F5344CB8AC3E}">
        <p14:creationId xmlns:p14="http://schemas.microsoft.com/office/powerpoint/2010/main" val="27223588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A54EBF5F-D685-4193-BB9D-260B1A4C99B8}"/>
              </a:ext>
            </a:extLst>
          </p:cNvPr>
          <p:cNvSpPr/>
          <p:nvPr/>
        </p:nvSpPr>
        <p:spPr>
          <a:xfrm>
            <a:off x="3052456" y="2338553"/>
            <a:ext cx="6105788" cy="341385"/>
          </a:xfrm>
          <a:prstGeom prst="rect">
            <a:avLst/>
          </a:prstGeom>
          <a:solidFill>
            <a:srgbClr val="D17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t>Ihre Aufgabe</a:t>
            </a:r>
          </a:p>
        </p:txBody>
      </p:sp>
      <p:sp>
        <p:nvSpPr>
          <p:cNvPr id="29" name="Rechteck 28">
            <a:extLst>
              <a:ext uri="{FF2B5EF4-FFF2-40B4-BE49-F238E27FC236}">
                <a16:creationId xmlns:a16="http://schemas.microsoft.com/office/drawing/2014/main" id="{5AC13683-78F3-4922-BBAC-11AF71ED4F4E}"/>
              </a:ext>
            </a:extLst>
          </p:cNvPr>
          <p:cNvSpPr/>
          <p:nvPr/>
        </p:nvSpPr>
        <p:spPr>
          <a:xfrm>
            <a:off x="3060644" y="2675451"/>
            <a:ext cx="6105788" cy="2614304"/>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Rechteck 29">
            <a:extLst>
              <a:ext uri="{FF2B5EF4-FFF2-40B4-BE49-F238E27FC236}">
                <a16:creationId xmlns:a16="http://schemas.microsoft.com/office/drawing/2014/main" id="{52148EDA-A010-4A03-A2FC-B24C86882E28}"/>
              </a:ext>
            </a:extLst>
          </p:cNvPr>
          <p:cNvSpPr/>
          <p:nvPr/>
        </p:nvSpPr>
        <p:spPr>
          <a:xfrm>
            <a:off x="3332210" y="2979465"/>
            <a:ext cx="5753227" cy="646331"/>
          </a:xfrm>
          <a:prstGeom prst="rect">
            <a:avLst/>
          </a:prstGeom>
        </p:spPr>
        <p:txBody>
          <a:bodyPr wrap="square">
            <a:spAutoFit/>
          </a:bodyPr>
          <a:lstStyle/>
          <a:p>
            <a:pPr>
              <a:spcBef>
                <a:spcPts val="600"/>
              </a:spcBef>
            </a:pPr>
            <a:r>
              <a:rPr lang="de-CH" dirty="0">
                <a:solidFill>
                  <a:srgbClr val="D17930"/>
                </a:solidFill>
              </a:rPr>
              <a:t>Berechnen Sie den Deckungsbeitrag für Ihr Produkt bzw. Ihre Dienstleistung.</a:t>
            </a:r>
          </a:p>
        </p:txBody>
      </p:sp>
      <p:pic>
        <p:nvPicPr>
          <p:cNvPr id="31" name="Рисунок 41">
            <a:extLst>
              <a:ext uri="{FF2B5EF4-FFF2-40B4-BE49-F238E27FC236}">
                <a16:creationId xmlns:a16="http://schemas.microsoft.com/office/drawing/2014/main" id="{9B426060-82F3-4828-BEFB-81EC8D4261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463" y="2080973"/>
            <a:ext cx="828000" cy="836463"/>
          </a:xfrm>
          <a:prstGeom prst="rect">
            <a:avLst/>
          </a:prstGeom>
        </p:spPr>
      </p:pic>
      <p:sp>
        <p:nvSpPr>
          <p:cNvPr id="32" name="Rechteck 31">
            <a:extLst>
              <a:ext uri="{FF2B5EF4-FFF2-40B4-BE49-F238E27FC236}">
                <a16:creationId xmlns:a16="http://schemas.microsoft.com/office/drawing/2014/main" id="{566AB3B9-A84C-4394-9476-22055BFF2608}"/>
              </a:ext>
            </a:extLst>
          </p:cNvPr>
          <p:cNvSpPr/>
          <p:nvPr/>
        </p:nvSpPr>
        <p:spPr>
          <a:xfrm>
            <a:off x="3344303" y="3762978"/>
            <a:ext cx="5730651" cy="1200329"/>
          </a:xfrm>
          <a:prstGeom prst="rect">
            <a:avLst/>
          </a:prstGeom>
        </p:spPr>
        <p:txBody>
          <a:bodyPr wrap="square">
            <a:spAutoFit/>
          </a:bodyPr>
          <a:lstStyle/>
          <a:p>
            <a:pPr>
              <a:lnSpc>
                <a:spcPct val="100000"/>
              </a:lnSpc>
              <a:buClr>
                <a:srgbClr val="B11B96"/>
              </a:buClr>
            </a:pPr>
            <a:r>
              <a:rPr lang="de-CH" b="1" dirty="0">
                <a:solidFill>
                  <a:srgbClr val="D17930"/>
                </a:solidFill>
              </a:rPr>
              <a:t>Tipp: </a:t>
            </a:r>
            <a:r>
              <a:rPr lang="de-CH" dirty="0">
                <a:solidFill>
                  <a:srgbClr val="D17930"/>
                </a:solidFill>
              </a:rPr>
              <a:t>Falls Sie unterschiedliche Produkte/ Dienstleistungen oder Varianten verkaufen, führen Sie die Schritte 1 bis 4 für die </a:t>
            </a:r>
            <a:r>
              <a:rPr lang="de-CH" b="1" dirty="0">
                <a:solidFill>
                  <a:srgbClr val="D17930"/>
                </a:solidFill>
              </a:rPr>
              <a:t>wichtigsten</a:t>
            </a:r>
            <a:r>
              <a:rPr lang="de-CH" dirty="0">
                <a:solidFill>
                  <a:srgbClr val="D17930"/>
                </a:solidFill>
              </a:rPr>
              <a:t> Produkte/Dienstleistungen bzw. Varianten durch.</a:t>
            </a:r>
          </a:p>
        </p:txBody>
      </p:sp>
      <p:sp>
        <p:nvSpPr>
          <p:cNvPr id="33" name="Pfeil: Chevron 32">
            <a:extLst>
              <a:ext uri="{FF2B5EF4-FFF2-40B4-BE49-F238E27FC236}">
                <a16:creationId xmlns:a16="http://schemas.microsoft.com/office/drawing/2014/main" id="{E77A3765-7B2F-4BF1-8116-45E96A5E66A4}"/>
              </a:ext>
            </a:extLst>
          </p:cNvPr>
          <p:cNvSpPr/>
          <p:nvPr/>
        </p:nvSpPr>
        <p:spPr>
          <a:xfrm>
            <a:off x="7182860" y="494181"/>
            <a:ext cx="2010060" cy="1339436"/>
          </a:xfrm>
          <a:prstGeom prst="chevron">
            <a:avLst>
              <a:gd name="adj" fmla="val 33855"/>
            </a:avLst>
          </a:prstGeom>
          <a:solidFill>
            <a:srgbClr val="90117E"/>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4" name="Pfeil: Fünfeck 33">
            <a:extLst>
              <a:ext uri="{FF2B5EF4-FFF2-40B4-BE49-F238E27FC236}">
                <a16:creationId xmlns:a16="http://schemas.microsoft.com/office/drawing/2014/main" id="{10EBABDC-2C67-4BE4-A16A-D80DFC3A9B23}"/>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5" name="Pfeil: Chevron 34">
            <a:extLst>
              <a:ext uri="{FF2B5EF4-FFF2-40B4-BE49-F238E27FC236}">
                <a16:creationId xmlns:a16="http://schemas.microsoft.com/office/drawing/2014/main" id="{42C93D87-E298-4919-8444-8651EAF22E62}"/>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6" name="Freeform 5">
            <a:extLst>
              <a:ext uri="{FF2B5EF4-FFF2-40B4-BE49-F238E27FC236}">
                <a16:creationId xmlns:a16="http://schemas.microsoft.com/office/drawing/2014/main" id="{03C32C20-4A23-4216-B25C-B1E1F6EF4C2F}"/>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37" name="Freeform 5">
            <a:extLst>
              <a:ext uri="{FF2B5EF4-FFF2-40B4-BE49-F238E27FC236}">
                <a16:creationId xmlns:a16="http://schemas.microsoft.com/office/drawing/2014/main" id="{D34CDE69-672D-4EA4-841D-B5F0E8ABBB3B}"/>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38" name="Freeform 5">
            <a:extLst>
              <a:ext uri="{FF2B5EF4-FFF2-40B4-BE49-F238E27FC236}">
                <a16:creationId xmlns:a16="http://schemas.microsoft.com/office/drawing/2014/main" id="{83803F01-0BDE-4CED-9448-BF52883146F4}"/>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90117E"/>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39" name="Freeform 5">
            <a:extLst>
              <a:ext uri="{FF2B5EF4-FFF2-40B4-BE49-F238E27FC236}">
                <a16:creationId xmlns:a16="http://schemas.microsoft.com/office/drawing/2014/main" id="{8B8AB08D-2E13-4933-B685-0924AE613A75}"/>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40" name="Freeform 5">
            <a:extLst>
              <a:ext uri="{FF2B5EF4-FFF2-40B4-BE49-F238E27FC236}">
                <a16:creationId xmlns:a16="http://schemas.microsoft.com/office/drawing/2014/main" id="{F69B7237-92E1-486A-8ABF-B8CF2A386735}"/>
              </a:ext>
            </a:extLst>
          </p:cNvPr>
          <p:cNvSpPr>
            <a:spLocks/>
          </p:cNvSpPr>
          <p:nvPr/>
        </p:nvSpPr>
        <p:spPr bwMode="auto">
          <a:xfrm>
            <a:off x="7846085"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41" name="Freeform 5">
            <a:extLst>
              <a:ext uri="{FF2B5EF4-FFF2-40B4-BE49-F238E27FC236}">
                <a16:creationId xmlns:a16="http://schemas.microsoft.com/office/drawing/2014/main" id="{4B57B455-FC36-4E72-A5E9-0BA06601025E}"/>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42" name="Freeform 5">
            <a:extLst>
              <a:ext uri="{FF2B5EF4-FFF2-40B4-BE49-F238E27FC236}">
                <a16:creationId xmlns:a16="http://schemas.microsoft.com/office/drawing/2014/main" id="{59209F6C-DFAE-4BDF-94DD-28D53D6B2300}"/>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43" name="ZoneTexte 23">
            <a:extLst>
              <a:ext uri="{FF2B5EF4-FFF2-40B4-BE49-F238E27FC236}">
                <a16:creationId xmlns:a16="http://schemas.microsoft.com/office/drawing/2014/main" id="{CF40B14F-0DE9-4F42-83AB-2FEFCCFEAF21}"/>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44" name="ZoneTexte 27">
            <a:extLst>
              <a:ext uri="{FF2B5EF4-FFF2-40B4-BE49-F238E27FC236}">
                <a16:creationId xmlns:a16="http://schemas.microsoft.com/office/drawing/2014/main" id="{8CBA1A0A-DC91-409C-A8AA-0DB3BD3337FA}"/>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45" name="ZoneTexte 26">
            <a:extLst>
              <a:ext uri="{FF2B5EF4-FFF2-40B4-BE49-F238E27FC236}">
                <a16:creationId xmlns:a16="http://schemas.microsoft.com/office/drawing/2014/main" id="{88AB9CCE-F250-45F1-AA21-F031DB86BA22}"/>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46" name="Pfeil: Chevron 45">
            <a:extLst>
              <a:ext uri="{FF2B5EF4-FFF2-40B4-BE49-F238E27FC236}">
                <a16:creationId xmlns:a16="http://schemas.microsoft.com/office/drawing/2014/main" id="{7FA7071A-9D30-405F-813D-A2DAC5048B10}"/>
              </a:ext>
            </a:extLst>
          </p:cNvPr>
          <p:cNvSpPr/>
          <p:nvPr/>
        </p:nvSpPr>
        <p:spPr>
          <a:xfrm>
            <a:off x="2715521" y="494183"/>
            <a:ext cx="2010060" cy="1339436"/>
          </a:xfrm>
          <a:prstGeom prst="chevron">
            <a:avLst>
              <a:gd name="adj" fmla="val 33855"/>
            </a:avLst>
          </a:prstGeom>
          <a:solidFill>
            <a:srgbClr val="FF99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47" name="Freeform 5">
            <a:extLst>
              <a:ext uri="{FF2B5EF4-FFF2-40B4-BE49-F238E27FC236}">
                <a16:creationId xmlns:a16="http://schemas.microsoft.com/office/drawing/2014/main" id="{EDAD8375-EF5E-41EB-B198-C839FB6C2903}"/>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solidFill>
                <a:schemeClr val="bg1"/>
              </a:solidFill>
            </a:endParaRPr>
          </a:p>
        </p:txBody>
      </p:sp>
      <p:sp>
        <p:nvSpPr>
          <p:cNvPr id="48" name="Freeform 5">
            <a:extLst>
              <a:ext uri="{FF2B5EF4-FFF2-40B4-BE49-F238E27FC236}">
                <a16:creationId xmlns:a16="http://schemas.microsoft.com/office/drawing/2014/main" id="{E0ADFB17-F938-4C8E-9F21-65EDEEA46ED2}"/>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49" name="ZoneTexte 24">
            <a:extLst>
              <a:ext uri="{FF2B5EF4-FFF2-40B4-BE49-F238E27FC236}">
                <a16:creationId xmlns:a16="http://schemas.microsoft.com/office/drawing/2014/main" id="{6342271B-0A58-4057-B0D3-A3318C70AFC3}"/>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50" name="Pfeil: Chevron 49">
            <a:extLst>
              <a:ext uri="{FF2B5EF4-FFF2-40B4-BE49-F238E27FC236}">
                <a16:creationId xmlns:a16="http://schemas.microsoft.com/office/drawing/2014/main" id="{DABF8D3E-2EF5-40BB-8A85-9A5316733FF3}"/>
              </a:ext>
            </a:extLst>
          </p:cNvPr>
          <p:cNvSpPr/>
          <p:nvPr/>
        </p:nvSpPr>
        <p:spPr>
          <a:xfrm>
            <a:off x="4275556" y="494183"/>
            <a:ext cx="2010060" cy="1339436"/>
          </a:xfrm>
          <a:prstGeom prst="chevron">
            <a:avLst>
              <a:gd name="adj" fmla="val 33855"/>
            </a:avLst>
          </a:prstGeom>
          <a:solidFill>
            <a:srgbClr val="FF66CC"/>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51" name="ZoneTexte 25">
            <a:extLst>
              <a:ext uri="{FF2B5EF4-FFF2-40B4-BE49-F238E27FC236}">
                <a16:creationId xmlns:a16="http://schemas.microsoft.com/office/drawing/2014/main" id="{13C6CCA9-43A2-4779-846C-D47752FFF0DF}"/>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52" name="Freeform 5">
            <a:extLst>
              <a:ext uri="{FF2B5EF4-FFF2-40B4-BE49-F238E27FC236}">
                <a16:creationId xmlns:a16="http://schemas.microsoft.com/office/drawing/2014/main" id="{A35DF168-66D7-4B20-9DD4-EBC8C257863D}"/>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53" name="Freeform 5">
            <a:extLst>
              <a:ext uri="{FF2B5EF4-FFF2-40B4-BE49-F238E27FC236}">
                <a16:creationId xmlns:a16="http://schemas.microsoft.com/office/drawing/2014/main" id="{D8221D3A-A9A5-4B8E-B7B3-0616DE9A10E6}"/>
              </a:ext>
            </a:extLst>
          </p:cNvPr>
          <p:cNvSpPr>
            <a:spLocks/>
          </p:cNvSpPr>
          <p:nvPr/>
        </p:nvSpPr>
        <p:spPr bwMode="auto">
          <a:xfrm>
            <a:off x="4900975" y="25659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54" name="Pfeil: Chevron 53">
            <a:extLst>
              <a:ext uri="{FF2B5EF4-FFF2-40B4-BE49-F238E27FC236}">
                <a16:creationId xmlns:a16="http://schemas.microsoft.com/office/drawing/2014/main" id="{58B526C2-BE94-425F-B0F0-941E8DD8AD28}"/>
              </a:ext>
            </a:extLst>
          </p:cNvPr>
          <p:cNvSpPr/>
          <p:nvPr/>
        </p:nvSpPr>
        <p:spPr>
          <a:xfrm>
            <a:off x="5730670" y="494182"/>
            <a:ext cx="2010060" cy="1339436"/>
          </a:xfrm>
          <a:prstGeom prst="chevron">
            <a:avLst>
              <a:gd name="adj" fmla="val 33855"/>
            </a:avLst>
          </a:prstGeom>
          <a:solidFill>
            <a:srgbClr val="B11B96"/>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p>
        </p:txBody>
      </p:sp>
      <p:sp>
        <p:nvSpPr>
          <p:cNvPr id="55" name="Freeform 5">
            <a:extLst>
              <a:ext uri="{FF2B5EF4-FFF2-40B4-BE49-F238E27FC236}">
                <a16:creationId xmlns:a16="http://schemas.microsoft.com/office/drawing/2014/main" id="{40202C7B-B478-4FF5-A44C-FFD5F0570702}"/>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38100">
            <a:solidFill>
              <a:srgbClr val="898F97"/>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56" name="Freeform 5">
            <a:extLst>
              <a:ext uri="{FF2B5EF4-FFF2-40B4-BE49-F238E27FC236}">
                <a16:creationId xmlns:a16="http://schemas.microsoft.com/office/drawing/2014/main" id="{0208994E-2CD7-4EFE-BA37-CCAB0F103BE3}"/>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57" name="ZoneTexte 26">
            <a:extLst>
              <a:ext uri="{FF2B5EF4-FFF2-40B4-BE49-F238E27FC236}">
                <a16:creationId xmlns:a16="http://schemas.microsoft.com/office/drawing/2014/main" id="{51F5AF3A-6311-4A48-A2E7-1C6162340477}"/>
              </a:ext>
            </a:extLst>
          </p:cNvPr>
          <p:cNvSpPr txBox="1"/>
          <p:nvPr/>
        </p:nvSpPr>
        <p:spPr>
          <a:xfrm>
            <a:off x="6012559"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58" name="Foliennummernplatzhalter 1">
            <a:extLst>
              <a:ext uri="{FF2B5EF4-FFF2-40B4-BE49-F238E27FC236}">
                <a16:creationId xmlns:a16="http://schemas.microsoft.com/office/drawing/2014/main" id="{388BB6D6-6BB7-442D-BD18-2C3818E9CC1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56</a:t>
            </a:fld>
            <a:endParaRPr lang="ru-RU" dirty="0"/>
          </a:p>
        </p:txBody>
      </p:sp>
    </p:spTree>
    <p:extLst>
      <p:ext uri="{BB962C8B-B14F-4D97-AF65-F5344CB8AC3E}">
        <p14:creationId xmlns:p14="http://schemas.microsoft.com/office/powerpoint/2010/main" val="3620813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39E28E24-0367-49C4-A6FB-0ADE3D3DCC91}"/>
              </a:ext>
            </a:extLst>
          </p:cNvPr>
          <p:cNvSpPr txBox="1">
            <a:spLocks/>
          </p:cNvSpPr>
          <p:nvPr/>
        </p:nvSpPr>
        <p:spPr bwMode="gray">
          <a:xfrm>
            <a:off x="1800284" y="2143197"/>
            <a:ext cx="9091295" cy="4294668"/>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B11B96"/>
              </a:buClr>
              <a:buFont typeface="Century Gothic" panose="020B0502020202020204" pitchFamily="34" charset="0"/>
              <a:buChar char="●"/>
            </a:pPr>
            <a:r>
              <a:rPr lang="de-CH" sz="1800" dirty="0">
                <a:solidFill>
                  <a:schemeClr val="accent6">
                    <a:lumMod val="50000"/>
                  </a:schemeClr>
                </a:solidFill>
              </a:rPr>
              <a:t>Die fixen Kosten sind diejenigen Kosten, die während einer bestimmten Rechnungsperiode konstant bleiben, unabhängig davon, wie viel Einheiten des Produktes oder der Dienstleistung hergestellt und verkauft werden.</a:t>
            </a:r>
          </a:p>
          <a:p>
            <a:pPr>
              <a:lnSpc>
                <a:spcPct val="100000"/>
              </a:lnSpc>
              <a:buClr>
                <a:srgbClr val="B11B96"/>
              </a:buClr>
              <a:buFont typeface="Century Gothic" panose="020B0502020202020204" pitchFamily="34" charset="0"/>
              <a:buChar char="●"/>
            </a:pPr>
            <a:r>
              <a:rPr lang="de-CH" sz="1800" dirty="0">
                <a:solidFill>
                  <a:schemeClr val="accent6">
                    <a:lumMod val="50000"/>
                  </a:schemeClr>
                </a:solidFill>
              </a:rPr>
              <a:t>Typische Fixkosten sind:</a:t>
            </a:r>
          </a:p>
          <a:p>
            <a:pPr lvl="1">
              <a:lnSpc>
                <a:spcPct val="100000"/>
              </a:lnSpc>
              <a:spcAft>
                <a:spcPts val="0"/>
              </a:spcAft>
              <a:buClr>
                <a:srgbClr val="B11B96"/>
              </a:buClr>
              <a:buFont typeface="Symbol" panose="05050102010706020507" pitchFamily="18" charset="2"/>
              <a:buChar char="·"/>
            </a:pPr>
            <a:r>
              <a:rPr lang="de-CH" sz="1600" dirty="0">
                <a:solidFill>
                  <a:schemeClr val="accent6">
                    <a:lumMod val="50000"/>
                  </a:schemeClr>
                </a:solidFill>
              </a:rPr>
              <a:t>Personalkosten</a:t>
            </a:r>
          </a:p>
          <a:p>
            <a:pPr lvl="2">
              <a:lnSpc>
                <a:spcPct val="100000"/>
              </a:lnSpc>
              <a:spcAft>
                <a:spcPts val="0"/>
              </a:spcAft>
              <a:buClr>
                <a:srgbClr val="B11B96"/>
              </a:buClr>
              <a:buFont typeface="Symbol" panose="05050102010706020507" pitchFamily="18" charset="2"/>
              <a:buChar char="·"/>
            </a:pPr>
            <a:r>
              <a:rPr lang="de-CH" sz="1400" dirty="0">
                <a:solidFill>
                  <a:schemeClr val="accent6">
                    <a:lumMod val="50000"/>
                  </a:schemeClr>
                </a:solidFill>
              </a:rPr>
              <a:t>Löhne inkl. Lohnnebenkosten (sind bei vielen Unternehmen der grösste Posten)</a:t>
            </a:r>
          </a:p>
          <a:p>
            <a:pPr lvl="1">
              <a:lnSpc>
                <a:spcPct val="100000"/>
              </a:lnSpc>
              <a:spcAft>
                <a:spcPts val="0"/>
              </a:spcAft>
              <a:buClr>
                <a:srgbClr val="B11B96"/>
              </a:buClr>
              <a:buFont typeface="Symbol" panose="05050102010706020507" pitchFamily="18" charset="2"/>
              <a:buChar char="·"/>
            </a:pPr>
            <a:r>
              <a:rPr lang="de-CH" sz="1600" dirty="0">
                <a:solidFill>
                  <a:schemeClr val="accent6">
                    <a:lumMod val="50000"/>
                  </a:schemeClr>
                </a:solidFill>
              </a:rPr>
              <a:t>Sachkosten</a:t>
            </a:r>
          </a:p>
          <a:p>
            <a:pPr lvl="2">
              <a:lnSpc>
                <a:spcPct val="100000"/>
              </a:lnSpc>
              <a:spcAft>
                <a:spcPts val="0"/>
              </a:spcAft>
              <a:buClr>
                <a:srgbClr val="B11B96"/>
              </a:buClr>
              <a:buFont typeface="Symbol" panose="05050102010706020507" pitchFamily="18" charset="2"/>
              <a:buChar char="·"/>
            </a:pPr>
            <a:r>
              <a:rPr lang="de-CH" sz="1400" dirty="0">
                <a:solidFill>
                  <a:schemeClr val="accent6">
                    <a:lumMod val="50000"/>
                  </a:schemeClr>
                </a:solidFill>
              </a:rPr>
              <a:t>Abschreibungen</a:t>
            </a:r>
          </a:p>
          <a:p>
            <a:pPr lvl="2">
              <a:lnSpc>
                <a:spcPct val="100000"/>
              </a:lnSpc>
              <a:spcAft>
                <a:spcPts val="0"/>
              </a:spcAft>
              <a:buClr>
                <a:srgbClr val="B11B96"/>
              </a:buClr>
              <a:buFont typeface="Symbol" panose="05050102010706020507" pitchFamily="18" charset="2"/>
              <a:buChar char="·"/>
            </a:pPr>
            <a:r>
              <a:rPr lang="de-CH" sz="1400" dirty="0">
                <a:solidFill>
                  <a:schemeClr val="accent6">
                    <a:lumMod val="50000"/>
                  </a:schemeClr>
                </a:solidFill>
              </a:rPr>
              <a:t>Wartungskosten</a:t>
            </a:r>
          </a:p>
          <a:p>
            <a:pPr lvl="2">
              <a:lnSpc>
                <a:spcPct val="100000"/>
              </a:lnSpc>
              <a:spcAft>
                <a:spcPts val="0"/>
              </a:spcAft>
              <a:buClr>
                <a:srgbClr val="B11B96"/>
              </a:buClr>
              <a:buFont typeface="Symbol" panose="05050102010706020507" pitchFamily="18" charset="2"/>
              <a:buChar char="·"/>
            </a:pPr>
            <a:r>
              <a:rPr lang="de-CH" sz="1400" dirty="0">
                <a:solidFill>
                  <a:schemeClr val="accent6">
                    <a:lumMod val="50000"/>
                  </a:schemeClr>
                </a:solidFill>
              </a:rPr>
              <a:t>Mietkosten für Büroräume, Produktionsstätten oder Lagerstätten</a:t>
            </a:r>
          </a:p>
          <a:p>
            <a:pPr lvl="2">
              <a:lnSpc>
                <a:spcPct val="100000"/>
              </a:lnSpc>
              <a:spcAft>
                <a:spcPts val="0"/>
              </a:spcAft>
              <a:buClr>
                <a:srgbClr val="B11B96"/>
              </a:buClr>
              <a:buFont typeface="Symbol" panose="05050102010706020507" pitchFamily="18" charset="2"/>
              <a:buChar char="·"/>
            </a:pPr>
            <a:r>
              <a:rPr lang="de-CH" sz="1400" dirty="0">
                <a:solidFill>
                  <a:schemeClr val="accent6">
                    <a:lumMod val="50000"/>
                  </a:schemeClr>
                </a:solidFill>
              </a:rPr>
              <a:t>Strom und Wasser</a:t>
            </a:r>
          </a:p>
          <a:p>
            <a:pPr lvl="2">
              <a:lnSpc>
                <a:spcPct val="100000"/>
              </a:lnSpc>
              <a:spcAft>
                <a:spcPts val="0"/>
              </a:spcAft>
              <a:buClr>
                <a:srgbClr val="B11B96"/>
              </a:buClr>
              <a:buFont typeface="Symbol" panose="05050102010706020507" pitchFamily="18" charset="2"/>
              <a:buChar char="·"/>
            </a:pPr>
            <a:r>
              <a:rPr lang="de-CH" sz="1400" dirty="0">
                <a:solidFill>
                  <a:schemeClr val="accent6">
                    <a:lumMod val="50000"/>
                  </a:schemeClr>
                </a:solidFill>
              </a:rPr>
              <a:t>Telefon- und Internetkosten</a:t>
            </a:r>
          </a:p>
          <a:p>
            <a:pPr lvl="2">
              <a:lnSpc>
                <a:spcPct val="100000"/>
              </a:lnSpc>
              <a:spcAft>
                <a:spcPts val="0"/>
              </a:spcAft>
              <a:buClr>
                <a:srgbClr val="B11B96"/>
              </a:buClr>
              <a:buFont typeface="Symbol" panose="05050102010706020507" pitchFamily="18" charset="2"/>
              <a:buChar char="·"/>
            </a:pPr>
            <a:r>
              <a:rPr lang="de-CH" sz="1400" dirty="0">
                <a:solidFill>
                  <a:schemeClr val="accent6">
                    <a:lumMod val="50000"/>
                  </a:schemeClr>
                </a:solidFill>
              </a:rPr>
              <a:t>IT-Kosten</a:t>
            </a:r>
          </a:p>
          <a:p>
            <a:pPr lvl="2">
              <a:lnSpc>
                <a:spcPct val="100000"/>
              </a:lnSpc>
              <a:spcAft>
                <a:spcPts val="0"/>
              </a:spcAft>
              <a:buClr>
                <a:srgbClr val="B11B96"/>
              </a:buClr>
              <a:buFont typeface="Symbol" panose="05050102010706020507" pitchFamily="18" charset="2"/>
              <a:buChar char="·"/>
            </a:pPr>
            <a:r>
              <a:rPr lang="de-CH" sz="1400" dirty="0">
                <a:solidFill>
                  <a:schemeClr val="accent6">
                    <a:lumMod val="50000"/>
                  </a:schemeClr>
                </a:solidFill>
              </a:rPr>
              <a:t>Versicherungen </a:t>
            </a:r>
          </a:p>
          <a:p>
            <a:pPr lvl="2">
              <a:lnSpc>
                <a:spcPct val="100000"/>
              </a:lnSpc>
              <a:spcAft>
                <a:spcPts val="0"/>
              </a:spcAft>
              <a:buClr>
                <a:srgbClr val="B11B96"/>
              </a:buClr>
              <a:buFont typeface="Symbol" panose="05050102010706020507" pitchFamily="18" charset="2"/>
              <a:buChar char="·"/>
            </a:pPr>
            <a:r>
              <a:rPr lang="de-CH" sz="1400" dirty="0">
                <a:solidFill>
                  <a:schemeClr val="accent6">
                    <a:lumMod val="50000"/>
                  </a:schemeClr>
                </a:solidFill>
              </a:rPr>
              <a:t>Zinsen</a:t>
            </a:r>
          </a:p>
          <a:p>
            <a:pPr lvl="2">
              <a:lnSpc>
                <a:spcPct val="100000"/>
              </a:lnSpc>
              <a:spcAft>
                <a:spcPts val="0"/>
              </a:spcAft>
              <a:buClr>
                <a:srgbClr val="B11B96"/>
              </a:buClr>
              <a:buFont typeface="Symbol" panose="05050102010706020507" pitchFamily="18" charset="2"/>
              <a:buChar char="·"/>
            </a:pPr>
            <a:r>
              <a:rPr lang="de-CH" sz="1400" dirty="0">
                <a:solidFill>
                  <a:schemeClr val="accent6">
                    <a:lumMod val="50000"/>
                  </a:schemeClr>
                </a:solidFill>
              </a:rPr>
              <a:t>Leasingkosten (z. B. für den Fuhrpark)</a:t>
            </a:r>
          </a:p>
          <a:p>
            <a:pPr marL="273350" lvl="1" indent="0">
              <a:lnSpc>
                <a:spcPct val="100000"/>
              </a:lnSpc>
              <a:spcAft>
                <a:spcPts val="0"/>
              </a:spcAft>
              <a:buClr>
                <a:srgbClr val="B11B96"/>
              </a:buClr>
              <a:buNone/>
            </a:pPr>
            <a:endParaRPr lang="de-CH" sz="1600" dirty="0">
              <a:solidFill>
                <a:srgbClr val="898F97"/>
              </a:solidFill>
            </a:endParaRPr>
          </a:p>
          <a:p>
            <a:pPr lvl="1">
              <a:lnSpc>
                <a:spcPct val="100000"/>
              </a:lnSpc>
              <a:spcAft>
                <a:spcPts val="0"/>
              </a:spcAft>
              <a:buClr>
                <a:srgbClr val="B11B96"/>
              </a:buClr>
              <a:buFont typeface="Century Gothic" panose="020B0502020202020204" pitchFamily="34" charset="0"/>
              <a:buChar char="●"/>
            </a:pPr>
            <a:endParaRPr lang="de-CH" sz="1600" dirty="0">
              <a:solidFill>
                <a:srgbClr val="898F97"/>
              </a:solidFill>
            </a:endParaRPr>
          </a:p>
          <a:p>
            <a:pPr lvl="1">
              <a:lnSpc>
                <a:spcPct val="100000"/>
              </a:lnSpc>
              <a:spcAft>
                <a:spcPts val="0"/>
              </a:spcAft>
              <a:buClr>
                <a:srgbClr val="B11B96"/>
              </a:buClr>
              <a:buFont typeface="Century Gothic" panose="020B0502020202020204" pitchFamily="34" charset="0"/>
              <a:buChar char="●"/>
            </a:pPr>
            <a:endParaRPr lang="de-CH" sz="1600" dirty="0">
              <a:solidFill>
                <a:srgbClr val="898F97"/>
              </a:solidFill>
            </a:endParaRPr>
          </a:p>
          <a:p>
            <a:pPr lvl="1">
              <a:lnSpc>
                <a:spcPct val="100000"/>
              </a:lnSpc>
              <a:buClr>
                <a:srgbClr val="B11B96"/>
              </a:buClr>
              <a:buFont typeface="Century Gothic" panose="020B0502020202020204" pitchFamily="34" charset="0"/>
              <a:buChar char="●"/>
            </a:pPr>
            <a:endParaRPr lang="de-CH" sz="1600" dirty="0">
              <a:solidFill>
                <a:srgbClr val="898F97"/>
              </a:solidFill>
            </a:endParaRPr>
          </a:p>
        </p:txBody>
      </p:sp>
      <p:sp>
        <p:nvSpPr>
          <p:cNvPr id="30" name="Pfeil: Fünfeck 29">
            <a:extLst>
              <a:ext uri="{FF2B5EF4-FFF2-40B4-BE49-F238E27FC236}">
                <a16:creationId xmlns:a16="http://schemas.microsoft.com/office/drawing/2014/main" id="{F119D931-C270-4DEA-AB7C-889C5B0ED908}"/>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1" name="Pfeil: Chevron 30">
            <a:extLst>
              <a:ext uri="{FF2B5EF4-FFF2-40B4-BE49-F238E27FC236}">
                <a16:creationId xmlns:a16="http://schemas.microsoft.com/office/drawing/2014/main" id="{006C12F0-95FD-42F1-BFA0-4C2B5E6A4AF2}"/>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2" name="Freeform 5">
            <a:extLst>
              <a:ext uri="{FF2B5EF4-FFF2-40B4-BE49-F238E27FC236}">
                <a16:creationId xmlns:a16="http://schemas.microsoft.com/office/drawing/2014/main" id="{5C188F8F-9A23-44CD-9B7B-8E3A83F53A26}"/>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33" name="Freeform 5">
            <a:extLst>
              <a:ext uri="{FF2B5EF4-FFF2-40B4-BE49-F238E27FC236}">
                <a16:creationId xmlns:a16="http://schemas.microsoft.com/office/drawing/2014/main" id="{B47E3C4D-3C8C-40EB-B5A9-0BECCBBE3399}"/>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35" name="Freeform 5">
            <a:extLst>
              <a:ext uri="{FF2B5EF4-FFF2-40B4-BE49-F238E27FC236}">
                <a16:creationId xmlns:a16="http://schemas.microsoft.com/office/drawing/2014/main" id="{78AFD179-8A27-4D90-A734-C4971ABD7DD5}"/>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37" name="Freeform 5">
            <a:extLst>
              <a:ext uri="{FF2B5EF4-FFF2-40B4-BE49-F238E27FC236}">
                <a16:creationId xmlns:a16="http://schemas.microsoft.com/office/drawing/2014/main" id="{ECE2E176-A348-464D-8569-3B6C1B7A5C7E}"/>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38" name="Freeform 5">
            <a:extLst>
              <a:ext uri="{FF2B5EF4-FFF2-40B4-BE49-F238E27FC236}">
                <a16:creationId xmlns:a16="http://schemas.microsoft.com/office/drawing/2014/main" id="{2B9C3AAF-9400-4A20-B3EF-D4639D1EAF15}"/>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39" name="ZoneTexte 23">
            <a:extLst>
              <a:ext uri="{FF2B5EF4-FFF2-40B4-BE49-F238E27FC236}">
                <a16:creationId xmlns:a16="http://schemas.microsoft.com/office/drawing/2014/main" id="{008605E0-D7D6-4B73-921B-A3A39E53FD2E}"/>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40" name="ZoneTexte 27">
            <a:extLst>
              <a:ext uri="{FF2B5EF4-FFF2-40B4-BE49-F238E27FC236}">
                <a16:creationId xmlns:a16="http://schemas.microsoft.com/office/drawing/2014/main" id="{5FCB885B-FAAD-4A00-8E0B-AD023836F521}"/>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42" name="Pfeil: Chevron 41">
            <a:extLst>
              <a:ext uri="{FF2B5EF4-FFF2-40B4-BE49-F238E27FC236}">
                <a16:creationId xmlns:a16="http://schemas.microsoft.com/office/drawing/2014/main" id="{D3ED2F72-7AE3-422A-8E2D-B784432F7BAB}"/>
              </a:ext>
            </a:extLst>
          </p:cNvPr>
          <p:cNvSpPr/>
          <p:nvPr/>
        </p:nvSpPr>
        <p:spPr>
          <a:xfrm>
            <a:off x="2715521" y="494183"/>
            <a:ext cx="2010060" cy="1339436"/>
          </a:xfrm>
          <a:prstGeom prst="chevron">
            <a:avLst>
              <a:gd name="adj" fmla="val 33855"/>
            </a:avLst>
          </a:prstGeom>
          <a:solidFill>
            <a:srgbClr val="FF99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43" name="Freeform 5">
            <a:extLst>
              <a:ext uri="{FF2B5EF4-FFF2-40B4-BE49-F238E27FC236}">
                <a16:creationId xmlns:a16="http://schemas.microsoft.com/office/drawing/2014/main" id="{4CF4309F-86D7-4B3E-88C9-6E4DCC4705A7}"/>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solidFill>
                <a:schemeClr val="bg1"/>
              </a:solidFill>
            </a:endParaRPr>
          </a:p>
        </p:txBody>
      </p:sp>
      <p:sp>
        <p:nvSpPr>
          <p:cNvPr id="44" name="Freeform 5">
            <a:extLst>
              <a:ext uri="{FF2B5EF4-FFF2-40B4-BE49-F238E27FC236}">
                <a16:creationId xmlns:a16="http://schemas.microsoft.com/office/drawing/2014/main" id="{314C3034-F4B5-488C-B466-AE6C8F435D57}"/>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45" name="ZoneTexte 24">
            <a:extLst>
              <a:ext uri="{FF2B5EF4-FFF2-40B4-BE49-F238E27FC236}">
                <a16:creationId xmlns:a16="http://schemas.microsoft.com/office/drawing/2014/main" id="{12203F0B-F506-4EB4-9A10-78924929C7D1}"/>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46" name="Pfeil: Chevron 45">
            <a:extLst>
              <a:ext uri="{FF2B5EF4-FFF2-40B4-BE49-F238E27FC236}">
                <a16:creationId xmlns:a16="http://schemas.microsoft.com/office/drawing/2014/main" id="{C81CA6AC-2081-4432-9FF0-E12FF538DBE2}"/>
              </a:ext>
            </a:extLst>
          </p:cNvPr>
          <p:cNvSpPr/>
          <p:nvPr/>
        </p:nvSpPr>
        <p:spPr>
          <a:xfrm>
            <a:off x="4275556" y="494183"/>
            <a:ext cx="2010060" cy="1339436"/>
          </a:xfrm>
          <a:prstGeom prst="chevron">
            <a:avLst>
              <a:gd name="adj" fmla="val 33855"/>
            </a:avLst>
          </a:prstGeom>
          <a:solidFill>
            <a:srgbClr val="FF66CC"/>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47" name="ZoneTexte 25">
            <a:extLst>
              <a:ext uri="{FF2B5EF4-FFF2-40B4-BE49-F238E27FC236}">
                <a16:creationId xmlns:a16="http://schemas.microsoft.com/office/drawing/2014/main" id="{022C7171-F111-432F-898F-B82BEC5A53DB}"/>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48" name="Freeform 5">
            <a:extLst>
              <a:ext uri="{FF2B5EF4-FFF2-40B4-BE49-F238E27FC236}">
                <a16:creationId xmlns:a16="http://schemas.microsoft.com/office/drawing/2014/main" id="{2C042CEB-3A53-435A-8B9F-AFA9E4CB61D8}"/>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49" name="Freeform 5">
            <a:extLst>
              <a:ext uri="{FF2B5EF4-FFF2-40B4-BE49-F238E27FC236}">
                <a16:creationId xmlns:a16="http://schemas.microsoft.com/office/drawing/2014/main" id="{12FF0932-5818-4C6F-B1F3-B904B47CBDBC}"/>
              </a:ext>
            </a:extLst>
          </p:cNvPr>
          <p:cNvSpPr>
            <a:spLocks/>
          </p:cNvSpPr>
          <p:nvPr/>
        </p:nvSpPr>
        <p:spPr bwMode="auto">
          <a:xfrm>
            <a:off x="4900975" y="25659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50" name="Pfeil: Chevron 49">
            <a:extLst>
              <a:ext uri="{FF2B5EF4-FFF2-40B4-BE49-F238E27FC236}">
                <a16:creationId xmlns:a16="http://schemas.microsoft.com/office/drawing/2014/main" id="{916F88BE-4509-48A9-9423-E66EC3FDE6DB}"/>
              </a:ext>
            </a:extLst>
          </p:cNvPr>
          <p:cNvSpPr/>
          <p:nvPr/>
        </p:nvSpPr>
        <p:spPr>
          <a:xfrm>
            <a:off x="5730670" y="494182"/>
            <a:ext cx="2010060" cy="1339436"/>
          </a:xfrm>
          <a:prstGeom prst="chevron">
            <a:avLst>
              <a:gd name="adj" fmla="val 33855"/>
            </a:avLst>
          </a:prstGeom>
          <a:solidFill>
            <a:srgbClr val="B11B96"/>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51" name="Freeform 5">
            <a:extLst>
              <a:ext uri="{FF2B5EF4-FFF2-40B4-BE49-F238E27FC236}">
                <a16:creationId xmlns:a16="http://schemas.microsoft.com/office/drawing/2014/main" id="{42208327-E0A4-4451-970F-79BD73C4A280}"/>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52" name="Freeform 5">
            <a:extLst>
              <a:ext uri="{FF2B5EF4-FFF2-40B4-BE49-F238E27FC236}">
                <a16:creationId xmlns:a16="http://schemas.microsoft.com/office/drawing/2014/main" id="{240DF699-6039-4265-AA33-20411A717A7D}"/>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53" name="ZoneTexte 26">
            <a:extLst>
              <a:ext uri="{FF2B5EF4-FFF2-40B4-BE49-F238E27FC236}">
                <a16:creationId xmlns:a16="http://schemas.microsoft.com/office/drawing/2014/main" id="{3C75688B-C13E-4D75-96C4-BE2181F5CDD2}"/>
              </a:ext>
            </a:extLst>
          </p:cNvPr>
          <p:cNvSpPr txBox="1"/>
          <p:nvPr/>
        </p:nvSpPr>
        <p:spPr>
          <a:xfrm>
            <a:off x="6012559"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29" name="Pfeil: Chevron 28">
            <a:extLst>
              <a:ext uri="{FF2B5EF4-FFF2-40B4-BE49-F238E27FC236}">
                <a16:creationId xmlns:a16="http://schemas.microsoft.com/office/drawing/2014/main" id="{E2BFE3D9-E2AB-4E5A-B6DC-3A9FA6B2A962}"/>
              </a:ext>
            </a:extLst>
          </p:cNvPr>
          <p:cNvSpPr/>
          <p:nvPr/>
        </p:nvSpPr>
        <p:spPr>
          <a:xfrm>
            <a:off x="7183336" y="494180"/>
            <a:ext cx="2010060" cy="1339436"/>
          </a:xfrm>
          <a:prstGeom prst="chevron">
            <a:avLst>
              <a:gd name="adj" fmla="val 33855"/>
            </a:avLst>
          </a:prstGeom>
          <a:solidFill>
            <a:srgbClr val="90117E"/>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p>
        </p:txBody>
      </p:sp>
      <p:sp>
        <p:nvSpPr>
          <p:cNvPr id="34" name="Freeform 5">
            <a:extLst>
              <a:ext uri="{FF2B5EF4-FFF2-40B4-BE49-F238E27FC236}">
                <a16:creationId xmlns:a16="http://schemas.microsoft.com/office/drawing/2014/main" id="{20DDB05B-A586-4DA7-B8E3-5BBDD102BFB3}"/>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38100">
            <a:solidFill>
              <a:srgbClr val="898F97"/>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36" name="Freeform 5">
            <a:extLst>
              <a:ext uri="{FF2B5EF4-FFF2-40B4-BE49-F238E27FC236}">
                <a16:creationId xmlns:a16="http://schemas.microsoft.com/office/drawing/2014/main" id="{617840A1-08F4-484D-82DD-257DE08C091E}"/>
              </a:ext>
            </a:extLst>
          </p:cNvPr>
          <p:cNvSpPr>
            <a:spLocks/>
          </p:cNvSpPr>
          <p:nvPr/>
        </p:nvSpPr>
        <p:spPr bwMode="auto">
          <a:xfrm>
            <a:off x="7846083"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41" name="ZoneTexte 26">
            <a:extLst>
              <a:ext uri="{FF2B5EF4-FFF2-40B4-BE49-F238E27FC236}">
                <a16:creationId xmlns:a16="http://schemas.microsoft.com/office/drawing/2014/main" id="{6E02FF77-701F-4C35-A7FC-2797BD2194E0}"/>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54" name="Foliennummernplatzhalter 1">
            <a:extLst>
              <a:ext uri="{FF2B5EF4-FFF2-40B4-BE49-F238E27FC236}">
                <a16:creationId xmlns:a16="http://schemas.microsoft.com/office/drawing/2014/main" id="{D6B1EB95-7FC7-4794-A840-CBE83C664C7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57</a:t>
            </a:fld>
            <a:endParaRPr lang="ru-RU" dirty="0"/>
          </a:p>
        </p:txBody>
      </p:sp>
    </p:spTree>
    <p:extLst>
      <p:ext uri="{BB962C8B-B14F-4D97-AF65-F5344CB8AC3E}">
        <p14:creationId xmlns:p14="http://schemas.microsoft.com/office/powerpoint/2010/main" val="3492799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AE70D93C-F861-4B06-8F4F-FA37DD7F4A5D}"/>
              </a:ext>
            </a:extLst>
          </p:cNvPr>
          <p:cNvSpPr/>
          <p:nvPr/>
        </p:nvSpPr>
        <p:spPr>
          <a:xfrm>
            <a:off x="1596552" y="2253776"/>
            <a:ext cx="5468143" cy="341385"/>
          </a:xfrm>
          <a:prstGeom prst="rect">
            <a:avLst/>
          </a:prstGeom>
          <a:solidFill>
            <a:srgbClr val="6C0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Rechteck 29">
            <a:extLst>
              <a:ext uri="{FF2B5EF4-FFF2-40B4-BE49-F238E27FC236}">
                <a16:creationId xmlns:a16="http://schemas.microsoft.com/office/drawing/2014/main" id="{AAF8CCC9-3396-407C-8AFE-2CA0AF1FA5E8}"/>
              </a:ext>
            </a:extLst>
          </p:cNvPr>
          <p:cNvSpPr/>
          <p:nvPr/>
        </p:nvSpPr>
        <p:spPr>
          <a:xfrm>
            <a:off x="1596552" y="2588482"/>
            <a:ext cx="5468143" cy="3557138"/>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Rechteck 30">
            <a:extLst>
              <a:ext uri="{FF2B5EF4-FFF2-40B4-BE49-F238E27FC236}">
                <a16:creationId xmlns:a16="http://schemas.microsoft.com/office/drawing/2014/main" id="{D85FC77F-3A6E-4ED3-8B80-C1246303ABC5}"/>
              </a:ext>
            </a:extLst>
          </p:cNvPr>
          <p:cNvSpPr/>
          <p:nvPr/>
        </p:nvSpPr>
        <p:spPr>
          <a:xfrm>
            <a:off x="1731921" y="2259711"/>
            <a:ext cx="2422458" cy="323165"/>
          </a:xfrm>
          <a:prstGeom prst="rect">
            <a:avLst/>
          </a:prstGeom>
        </p:spPr>
        <p:txBody>
          <a:bodyPr wrap="none">
            <a:spAutoFit/>
          </a:bodyPr>
          <a:lstStyle/>
          <a:p>
            <a:r>
              <a:rPr lang="de-CH" sz="1500" b="1" dirty="0">
                <a:solidFill>
                  <a:schemeClr val="bg1"/>
                </a:solidFill>
              </a:rPr>
              <a:t>Beispiel MyBambooBike</a:t>
            </a:r>
          </a:p>
        </p:txBody>
      </p:sp>
      <p:sp>
        <p:nvSpPr>
          <p:cNvPr id="32" name="Content Placeholder 4">
            <a:extLst>
              <a:ext uri="{FF2B5EF4-FFF2-40B4-BE49-F238E27FC236}">
                <a16:creationId xmlns:a16="http://schemas.microsoft.com/office/drawing/2014/main" id="{EF0FB68F-4993-4BDB-97C2-2A37321A3D6C}"/>
              </a:ext>
            </a:extLst>
          </p:cNvPr>
          <p:cNvSpPr txBox="1">
            <a:spLocks/>
          </p:cNvSpPr>
          <p:nvPr/>
        </p:nvSpPr>
        <p:spPr>
          <a:xfrm>
            <a:off x="1731921" y="2774844"/>
            <a:ext cx="6305031" cy="34758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20000"/>
              </a:lnSpc>
              <a:spcBef>
                <a:spcPts val="0"/>
              </a:spcBef>
            </a:pPr>
            <a:r>
              <a:rPr lang="de-CH" sz="1600" b="1" dirty="0">
                <a:solidFill>
                  <a:srgbClr val="B11B96"/>
                </a:solidFill>
              </a:rPr>
              <a:t>Fixkosten pro Jahr	</a:t>
            </a:r>
          </a:p>
          <a:p>
            <a:pPr algn="l">
              <a:lnSpc>
                <a:spcPct val="120000"/>
              </a:lnSpc>
              <a:spcBef>
                <a:spcPts val="0"/>
              </a:spcBef>
            </a:pPr>
            <a:r>
              <a:rPr lang="de-CH" sz="1600" dirty="0">
                <a:solidFill>
                  <a:srgbClr val="B11B96"/>
                </a:solidFill>
              </a:rPr>
              <a:t>Personalkosten ……………………………..</a:t>
            </a:r>
          </a:p>
          <a:p>
            <a:pPr marL="180975" indent="-180975" algn="l">
              <a:lnSpc>
                <a:spcPct val="120000"/>
              </a:lnSpc>
              <a:spcBef>
                <a:spcPts val="0"/>
              </a:spcBef>
              <a:buFont typeface="Arial" panose="020B0604020202020204" pitchFamily="34" charset="0"/>
              <a:buChar char="•"/>
            </a:pPr>
            <a:r>
              <a:rPr lang="de-CH" sz="1200" dirty="0">
                <a:solidFill>
                  <a:schemeClr val="accent6">
                    <a:lumMod val="50000"/>
                  </a:schemeClr>
                </a:solidFill>
              </a:rPr>
              <a:t>Personalkosten für Anna und Peter</a:t>
            </a:r>
          </a:p>
          <a:p>
            <a:pPr marL="180975" indent="-180975" algn="l">
              <a:lnSpc>
                <a:spcPct val="120000"/>
              </a:lnSpc>
              <a:spcBef>
                <a:spcPts val="0"/>
              </a:spcBef>
              <a:buFont typeface="Arial" panose="020B0604020202020204" pitchFamily="34" charset="0"/>
              <a:buChar char="•"/>
            </a:pPr>
            <a:r>
              <a:rPr lang="de-CH" sz="1200" dirty="0">
                <a:solidFill>
                  <a:schemeClr val="accent6">
                    <a:lumMod val="50000"/>
                  </a:schemeClr>
                </a:solidFill>
              </a:rPr>
              <a:t>Industriedesigner</a:t>
            </a:r>
          </a:p>
          <a:p>
            <a:pPr marL="180975" indent="-180975" algn="l">
              <a:lnSpc>
                <a:spcPct val="120000"/>
              </a:lnSpc>
              <a:spcBef>
                <a:spcPts val="0"/>
              </a:spcBef>
              <a:buFont typeface="Arial" panose="020B0604020202020204" pitchFamily="34" charset="0"/>
              <a:buChar char="•"/>
            </a:pPr>
            <a:r>
              <a:rPr lang="de-CH" sz="1200" dirty="0">
                <a:solidFill>
                  <a:schemeClr val="accent6">
                    <a:lumMod val="50000"/>
                  </a:schemeClr>
                </a:solidFill>
              </a:rPr>
              <a:t>…</a:t>
            </a:r>
          </a:p>
          <a:p>
            <a:pPr algn="l">
              <a:lnSpc>
                <a:spcPct val="120000"/>
              </a:lnSpc>
              <a:spcBef>
                <a:spcPts val="0"/>
              </a:spcBef>
            </a:pPr>
            <a:endParaRPr lang="de-CH" sz="1200" dirty="0"/>
          </a:p>
          <a:p>
            <a:pPr algn="l">
              <a:lnSpc>
                <a:spcPct val="120000"/>
              </a:lnSpc>
              <a:spcBef>
                <a:spcPts val="0"/>
              </a:spcBef>
            </a:pPr>
            <a:r>
              <a:rPr lang="de-CH" sz="1500" dirty="0">
                <a:solidFill>
                  <a:srgbClr val="B11B96"/>
                </a:solidFill>
              </a:rPr>
              <a:t>Sachkosten ………………………………………</a:t>
            </a:r>
          </a:p>
          <a:p>
            <a:pPr marL="180975" indent="-180975" algn="l">
              <a:lnSpc>
                <a:spcPct val="120000"/>
              </a:lnSpc>
              <a:spcBef>
                <a:spcPts val="0"/>
              </a:spcBef>
              <a:buFont typeface="Arial" panose="020B0604020202020204" pitchFamily="34" charset="0"/>
              <a:buChar char="•"/>
            </a:pPr>
            <a:r>
              <a:rPr lang="de-CH" sz="1200" dirty="0">
                <a:solidFill>
                  <a:schemeClr val="accent6">
                    <a:lumMod val="50000"/>
                  </a:schemeClr>
                </a:solidFill>
              </a:rPr>
              <a:t>Abschreibungen für die Werkstatteinrichtung</a:t>
            </a:r>
          </a:p>
          <a:p>
            <a:pPr marL="180975" indent="-180975" algn="l">
              <a:lnSpc>
                <a:spcPct val="120000"/>
              </a:lnSpc>
              <a:spcBef>
                <a:spcPts val="0"/>
              </a:spcBef>
              <a:buFont typeface="Arial" panose="020B0604020202020204" pitchFamily="34" charset="0"/>
              <a:buChar char="•"/>
            </a:pPr>
            <a:r>
              <a:rPr lang="de-CH" sz="1200" dirty="0">
                <a:solidFill>
                  <a:schemeClr val="accent6">
                    <a:lumMod val="50000"/>
                  </a:schemeClr>
                </a:solidFill>
              </a:rPr>
              <a:t>Miete für Büro</a:t>
            </a:r>
          </a:p>
          <a:p>
            <a:pPr marL="180975" indent="-180975" algn="l">
              <a:lnSpc>
                <a:spcPct val="120000"/>
              </a:lnSpc>
              <a:spcBef>
                <a:spcPts val="0"/>
              </a:spcBef>
              <a:buFont typeface="Arial" panose="020B0604020202020204" pitchFamily="34" charset="0"/>
              <a:buChar char="•"/>
            </a:pPr>
            <a:r>
              <a:rPr lang="de-CH" sz="1200" b="1" dirty="0">
                <a:solidFill>
                  <a:schemeClr val="accent6">
                    <a:lumMod val="50000"/>
                  </a:schemeClr>
                </a:solidFill>
              </a:rPr>
              <a:t>…</a:t>
            </a:r>
          </a:p>
          <a:p>
            <a:pPr algn="l">
              <a:lnSpc>
                <a:spcPct val="120000"/>
              </a:lnSpc>
              <a:spcBef>
                <a:spcPts val="0"/>
              </a:spcBef>
            </a:pPr>
            <a:endParaRPr lang="de-CH" sz="1200" dirty="0"/>
          </a:p>
          <a:p>
            <a:pPr algn="l">
              <a:lnSpc>
                <a:spcPct val="120000"/>
              </a:lnSpc>
              <a:spcBef>
                <a:spcPts val="0"/>
              </a:spcBef>
            </a:pPr>
            <a:r>
              <a:rPr lang="de-CH" sz="1600" b="1" dirty="0">
                <a:solidFill>
                  <a:srgbClr val="B11B96"/>
                </a:solidFill>
              </a:rPr>
              <a:t>Fixkosten pro Jahr Gesamt ……………….	</a:t>
            </a:r>
          </a:p>
          <a:p>
            <a:pPr lvl="1"/>
            <a:endParaRPr lang="de-CH" sz="1600" dirty="0"/>
          </a:p>
        </p:txBody>
      </p:sp>
      <p:sp>
        <p:nvSpPr>
          <p:cNvPr id="33" name="Rechteck 32">
            <a:extLst>
              <a:ext uri="{FF2B5EF4-FFF2-40B4-BE49-F238E27FC236}">
                <a16:creationId xmlns:a16="http://schemas.microsoft.com/office/drawing/2014/main" id="{B9470CCB-3CCF-44CE-B59D-CCC60B72EFDF}"/>
              </a:ext>
            </a:extLst>
          </p:cNvPr>
          <p:cNvSpPr/>
          <p:nvPr/>
        </p:nvSpPr>
        <p:spPr>
          <a:xfrm>
            <a:off x="5733881" y="3065264"/>
            <a:ext cx="1330814" cy="323165"/>
          </a:xfrm>
          <a:prstGeom prst="rect">
            <a:avLst/>
          </a:prstGeom>
        </p:spPr>
        <p:txBody>
          <a:bodyPr wrap="none">
            <a:spAutoFit/>
          </a:bodyPr>
          <a:lstStyle/>
          <a:p>
            <a:r>
              <a:rPr lang="de-CH" sz="1500" dirty="0">
                <a:solidFill>
                  <a:srgbClr val="B11B96"/>
                </a:solidFill>
              </a:rPr>
              <a:t>245’000 CHF</a:t>
            </a:r>
            <a:endParaRPr lang="de-CH" sz="1500" dirty="0"/>
          </a:p>
        </p:txBody>
      </p:sp>
      <p:sp>
        <p:nvSpPr>
          <p:cNvPr id="34" name="Rechteck 33">
            <a:extLst>
              <a:ext uri="{FF2B5EF4-FFF2-40B4-BE49-F238E27FC236}">
                <a16:creationId xmlns:a16="http://schemas.microsoft.com/office/drawing/2014/main" id="{7E078507-15F8-4AAE-8ED6-53707FA79D28}"/>
              </a:ext>
            </a:extLst>
          </p:cNvPr>
          <p:cNvSpPr/>
          <p:nvPr/>
        </p:nvSpPr>
        <p:spPr>
          <a:xfrm>
            <a:off x="5841283" y="4238975"/>
            <a:ext cx="1223412" cy="323165"/>
          </a:xfrm>
          <a:prstGeom prst="rect">
            <a:avLst/>
          </a:prstGeom>
        </p:spPr>
        <p:txBody>
          <a:bodyPr wrap="none">
            <a:spAutoFit/>
          </a:bodyPr>
          <a:lstStyle/>
          <a:p>
            <a:r>
              <a:rPr lang="de-CH" sz="1500" dirty="0">
                <a:solidFill>
                  <a:srgbClr val="B11B96"/>
                </a:solidFill>
              </a:rPr>
              <a:t>57’856 CHF</a:t>
            </a:r>
            <a:endParaRPr lang="de-CH" sz="1500" dirty="0"/>
          </a:p>
        </p:txBody>
      </p:sp>
      <p:sp>
        <p:nvSpPr>
          <p:cNvPr id="35" name="Rechteck 34">
            <a:extLst>
              <a:ext uri="{FF2B5EF4-FFF2-40B4-BE49-F238E27FC236}">
                <a16:creationId xmlns:a16="http://schemas.microsoft.com/office/drawing/2014/main" id="{74149F42-C7D3-4579-B61D-362ED7D28454}"/>
              </a:ext>
            </a:extLst>
          </p:cNvPr>
          <p:cNvSpPr/>
          <p:nvPr/>
        </p:nvSpPr>
        <p:spPr>
          <a:xfrm>
            <a:off x="5733881" y="5423319"/>
            <a:ext cx="1330814" cy="323165"/>
          </a:xfrm>
          <a:prstGeom prst="rect">
            <a:avLst/>
          </a:prstGeom>
        </p:spPr>
        <p:txBody>
          <a:bodyPr wrap="none">
            <a:spAutoFit/>
          </a:bodyPr>
          <a:lstStyle/>
          <a:p>
            <a:r>
              <a:rPr lang="de-CH" sz="1500" b="1" dirty="0">
                <a:solidFill>
                  <a:srgbClr val="B11B96"/>
                </a:solidFill>
              </a:rPr>
              <a:t>302’856 CHF</a:t>
            </a:r>
            <a:endParaRPr lang="de-CH" sz="1500" b="1" dirty="0"/>
          </a:p>
        </p:txBody>
      </p:sp>
      <p:sp>
        <p:nvSpPr>
          <p:cNvPr id="36" name="Content Placeholder 4">
            <a:extLst>
              <a:ext uri="{FF2B5EF4-FFF2-40B4-BE49-F238E27FC236}">
                <a16:creationId xmlns:a16="http://schemas.microsoft.com/office/drawing/2014/main" id="{91D30936-75BD-437F-AE4A-70DDA0CEAF4C}"/>
              </a:ext>
            </a:extLst>
          </p:cNvPr>
          <p:cNvSpPr txBox="1">
            <a:spLocks/>
          </p:cNvSpPr>
          <p:nvPr/>
        </p:nvSpPr>
        <p:spPr bwMode="gray">
          <a:xfrm>
            <a:off x="7378611" y="2499364"/>
            <a:ext cx="3955311" cy="3169543"/>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dirty="0">
                <a:solidFill>
                  <a:schemeClr val="accent6">
                    <a:lumMod val="50000"/>
                  </a:schemeClr>
                </a:solidFill>
              </a:rPr>
              <a:t>Im Falle von MyBambooBike liegen die Fixkosten pro Jahr bei etwas über 300’000 CHF. Diese Kosten entstehen auch, wenn kein einziges Fahrrad verkauft werden würde.</a:t>
            </a:r>
          </a:p>
          <a:p>
            <a:pPr marL="0" indent="0">
              <a:lnSpc>
                <a:spcPct val="100000"/>
              </a:lnSpc>
              <a:buClr>
                <a:srgbClr val="B11B96"/>
              </a:buClr>
              <a:buNone/>
            </a:pPr>
            <a:r>
              <a:rPr lang="de-CH" sz="1400" b="1" dirty="0">
                <a:solidFill>
                  <a:srgbClr val="B11B96"/>
                </a:solidFill>
              </a:rPr>
              <a:t>Wichtig: </a:t>
            </a:r>
            <a:r>
              <a:rPr lang="de-CH" sz="1400" dirty="0">
                <a:solidFill>
                  <a:schemeClr val="accent6">
                    <a:lumMod val="50000"/>
                  </a:schemeClr>
                </a:solidFill>
              </a:rPr>
              <a:t>Die Annahmen, die der Berechnung zugrunde liegen, gehen von einem laufenden Geschäft aus. Das Gründerteam zahlt sich einen vollen Lohn aus. In der Startphase können die Kosten natürlich niedriger gehallten werden, z. B. indem die Gründer sich keinen oder nur wenig Lohn ausbezahlen und nebenbei noch einer anderen Tätigkeit nachgehen.</a:t>
            </a:r>
          </a:p>
        </p:txBody>
      </p:sp>
      <p:pic>
        <p:nvPicPr>
          <p:cNvPr id="62" name="Рисунок 42">
            <a:extLst>
              <a:ext uri="{FF2B5EF4-FFF2-40B4-BE49-F238E27FC236}">
                <a16:creationId xmlns:a16="http://schemas.microsoft.com/office/drawing/2014/main" id="{49362079-6385-45CA-B494-90DE719A1F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5483" y="2035491"/>
            <a:ext cx="828000" cy="836463"/>
          </a:xfrm>
          <a:prstGeom prst="rect">
            <a:avLst/>
          </a:prstGeom>
        </p:spPr>
      </p:pic>
      <p:sp>
        <p:nvSpPr>
          <p:cNvPr id="63" name="Pfeil: Fünfeck 62">
            <a:extLst>
              <a:ext uri="{FF2B5EF4-FFF2-40B4-BE49-F238E27FC236}">
                <a16:creationId xmlns:a16="http://schemas.microsoft.com/office/drawing/2014/main" id="{20526FAB-0D4A-402C-9116-2BF66745B131}"/>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64" name="Pfeil: Chevron 63">
            <a:extLst>
              <a:ext uri="{FF2B5EF4-FFF2-40B4-BE49-F238E27FC236}">
                <a16:creationId xmlns:a16="http://schemas.microsoft.com/office/drawing/2014/main" id="{3E209EF4-826F-471F-BA70-D1A800D8474B}"/>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65" name="Freeform 5">
            <a:extLst>
              <a:ext uri="{FF2B5EF4-FFF2-40B4-BE49-F238E27FC236}">
                <a16:creationId xmlns:a16="http://schemas.microsoft.com/office/drawing/2014/main" id="{FA5AFD7D-B791-4FD3-AD6E-4F6925C08B46}"/>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66" name="Freeform 5">
            <a:extLst>
              <a:ext uri="{FF2B5EF4-FFF2-40B4-BE49-F238E27FC236}">
                <a16:creationId xmlns:a16="http://schemas.microsoft.com/office/drawing/2014/main" id="{277D091E-24BD-4FB7-86A3-F78FECBFC7B2}"/>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67" name="Freeform 5">
            <a:extLst>
              <a:ext uri="{FF2B5EF4-FFF2-40B4-BE49-F238E27FC236}">
                <a16:creationId xmlns:a16="http://schemas.microsoft.com/office/drawing/2014/main" id="{845D9FCC-0324-4B12-B23B-05EEF2015B12}"/>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68" name="Freeform 5">
            <a:extLst>
              <a:ext uri="{FF2B5EF4-FFF2-40B4-BE49-F238E27FC236}">
                <a16:creationId xmlns:a16="http://schemas.microsoft.com/office/drawing/2014/main" id="{A0BF0EC0-C846-4792-B84B-CAA82B8AC1CB}"/>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69" name="Freeform 5">
            <a:extLst>
              <a:ext uri="{FF2B5EF4-FFF2-40B4-BE49-F238E27FC236}">
                <a16:creationId xmlns:a16="http://schemas.microsoft.com/office/drawing/2014/main" id="{A084F320-4C61-45BC-A1C8-A2C2B8EA724F}"/>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70" name="ZoneTexte 23">
            <a:extLst>
              <a:ext uri="{FF2B5EF4-FFF2-40B4-BE49-F238E27FC236}">
                <a16:creationId xmlns:a16="http://schemas.microsoft.com/office/drawing/2014/main" id="{3EF47200-C31D-4369-8302-61A3C102AEC5}"/>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71" name="ZoneTexte 27">
            <a:extLst>
              <a:ext uri="{FF2B5EF4-FFF2-40B4-BE49-F238E27FC236}">
                <a16:creationId xmlns:a16="http://schemas.microsoft.com/office/drawing/2014/main" id="{E40B30B1-0447-4168-9BB7-29F2E0715BB1}"/>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72" name="Pfeil: Chevron 71">
            <a:extLst>
              <a:ext uri="{FF2B5EF4-FFF2-40B4-BE49-F238E27FC236}">
                <a16:creationId xmlns:a16="http://schemas.microsoft.com/office/drawing/2014/main" id="{8CE228A7-70E5-4CE0-8F8A-97050DA52ABA}"/>
              </a:ext>
            </a:extLst>
          </p:cNvPr>
          <p:cNvSpPr/>
          <p:nvPr/>
        </p:nvSpPr>
        <p:spPr>
          <a:xfrm>
            <a:off x="2715521" y="494183"/>
            <a:ext cx="2010060" cy="1339436"/>
          </a:xfrm>
          <a:prstGeom prst="chevron">
            <a:avLst>
              <a:gd name="adj" fmla="val 33855"/>
            </a:avLst>
          </a:prstGeom>
          <a:solidFill>
            <a:srgbClr val="FF99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73" name="Freeform 5">
            <a:extLst>
              <a:ext uri="{FF2B5EF4-FFF2-40B4-BE49-F238E27FC236}">
                <a16:creationId xmlns:a16="http://schemas.microsoft.com/office/drawing/2014/main" id="{7577D15A-2B4F-4C1D-9115-B280D741ABD1}"/>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solidFill>
                <a:schemeClr val="bg1"/>
              </a:solidFill>
            </a:endParaRPr>
          </a:p>
        </p:txBody>
      </p:sp>
      <p:sp>
        <p:nvSpPr>
          <p:cNvPr id="74" name="Freeform 5">
            <a:extLst>
              <a:ext uri="{FF2B5EF4-FFF2-40B4-BE49-F238E27FC236}">
                <a16:creationId xmlns:a16="http://schemas.microsoft.com/office/drawing/2014/main" id="{3B62C9ED-4318-448F-8B7C-5D50BF07C8EF}"/>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75" name="ZoneTexte 24">
            <a:extLst>
              <a:ext uri="{FF2B5EF4-FFF2-40B4-BE49-F238E27FC236}">
                <a16:creationId xmlns:a16="http://schemas.microsoft.com/office/drawing/2014/main" id="{1A3FA1C9-6D68-4FF9-A21C-9C8CD8455211}"/>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76" name="Pfeil: Chevron 75">
            <a:extLst>
              <a:ext uri="{FF2B5EF4-FFF2-40B4-BE49-F238E27FC236}">
                <a16:creationId xmlns:a16="http://schemas.microsoft.com/office/drawing/2014/main" id="{35BC727E-E5B3-4AE7-A88D-A0B11346C822}"/>
              </a:ext>
            </a:extLst>
          </p:cNvPr>
          <p:cNvSpPr/>
          <p:nvPr/>
        </p:nvSpPr>
        <p:spPr>
          <a:xfrm>
            <a:off x="4275556" y="494183"/>
            <a:ext cx="2010060" cy="1339436"/>
          </a:xfrm>
          <a:prstGeom prst="chevron">
            <a:avLst>
              <a:gd name="adj" fmla="val 33855"/>
            </a:avLst>
          </a:prstGeom>
          <a:solidFill>
            <a:srgbClr val="FF66CC"/>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77" name="ZoneTexte 25">
            <a:extLst>
              <a:ext uri="{FF2B5EF4-FFF2-40B4-BE49-F238E27FC236}">
                <a16:creationId xmlns:a16="http://schemas.microsoft.com/office/drawing/2014/main" id="{DE37C654-2915-40AE-AD4C-BDF0E68C2279}"/>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78" name="Freeform 5">
            <a:extLst>
              <a:ext uri="{FF2B5EF4-FFF2-40B4-BE49-F238E27FC236}">
                <a16:creationId xmlns:a16="http://schemas.microsoft.com/office/drawing/2014/main" id="{5D2F5D7E-D831-4070-A790-2467651482A5}"/>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79" name="Freeform 5">
            <a:extLst>
              <a:ext uri="{FF2B5EF4-FFF2-40B4-BE49-F238E27FC236}">
                <a16:creationId xmlns:a16="http://schemas.microsoft.com/office/drawing/2014/main" id="{DEEBB8D3-ECD2-44AC-A71C-50EFE7DCD991}"/>
              </a:ext>
            </a:extLst>
          </p:cNvPr>
          <p:cNvSpPr>
            <a:spLocks/>
          </p:cNvSpPr>
          <p:nvPr/>
        </p:nvSpPr>
        <p:spPr bwMode="auto">
          <a:xfrm>
            <a:off x="4900975" y="25659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80" name="Pfeil: Chevron 79">
            <a:extLst>
              <a:ext uri="{FF2B5EF4-FFF2-40B4-BE49-F238E27FC236}">
                <a16:creationId xmlns:a16="http://schemas.microsoft.com/office/drawing/2014/main" id="{44964021-3EF7-4F35-B8AB-5ED273712E23}"/>
              </a:ext>
            </a:extLst>
          </p:cNvPr>
          <p:cNvSpPr/>
          <p:nvPr/>
        </p:nvSpPr>
        <p:spPr>
          <a:xfrm>
            <a:off x="5730670" y="494182"/>
            <a:ext cx="2010060" cy="1339436"/>
          </a:xfrm>
          <a:prstGeom prst="chevron">
            <a:avLst>
              <a:gd name="adj" fmla="val 33855"/>
            </a:avLst>
          </a:prstGeom>
          <a:solidFill>
            <a:srgbClr val="B11B96"/>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81" name="Freeform 5">
            <a:extLst>
              <a:ext uri="{FF2B5EF4-FFF2-40B4-BE49-F238E27FC236}">
                <a16:creationId xmlns:a16="http://schemas.microsoft.com/office/drawing/2014/main" id="{6994839E-841E-438A-BD32-713DFD4CCACD}"/>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82" name="Freeform 5">
            <a:extLst>
              <a:ext uri="{FF2B5EF4-FFF2-40B4-BE49-F238E27FC236}">
                <a16:creationId xmlns:a16="http://schemas.microsoft.com/office/drawing/2014/main" id="{76FE66FF-7DE6-41B1-BD20-4EEFDC277A5D}"/>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83" name="ZoneTexte 26">
            <a:extLst>
              <a:ext uri="{FF2B5EF4-FFF2-40B4-BE49-F238E27FC236}">
                <a16:creationId xmlns:a16="http://schemas.microsoft.com/office/drawing/2014/main" id="{9392E6F9-AB8B-4209-8808-78CE05A348B9}"/>
              </a:ext>
            </a:extLst>
          </p:cNvPr>
          <p:cNvSpPr txBox="1"/>
          <p:nvPr/>
        </p:nvSpPr>
        <p:spPr>
          <a:xfrm>
            <a:off x="6012559"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84" name="Pfeil: Chevron 83">
            <a:extLst>
              <a:ext uri="{FF2B5EF4-FFF2-40B4-BE49-F238E27FC236}">
                <a16:creationId xmlns:a16="http://schemas.microsoft.com/office/drawing/2014/main" id="{0341F867-0919-4387-8AA8-127FCFA26B59}"/>
              </a:ext>
            </a:extLst>
          </p:cNvPr>
          <p:cNvSpPr/>
          <p:nvPr/>
        </p:nvSpPr>
        <p:spPr>
          <a:xfrm>
            <a:off x="7183336" y="494180"/>
            <a:ext cx="2010060" cy="1339436"/>
          </a:xfrm>
          <a:prstGeom prst="chevron">
            <a:avLst>
              <a:gd name="adj" fmla="val 33855"/>
            </a:avLst>
          </a:prstGeom>
          <a:solidFill>
            <a:srgbClr val="90117E"/>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p>
        </p:txBody>
      </p:sp>
      <p:sp>
        <p:nvSpPr>
          <p:cNvPr id="85" name="Freeform 5">
            <a:extLst>
              <a:ext uri="{FF2B5EF4-FFF2-40B4-BE49-F238E27FC236}">
                <a16:creationId xmlns:a16="http://schemas.microsoft.com/office/drawing/2014/main" id="{4D6E3C51-1A8E-4334-8EDF-F75E5C8FE80F}"/>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38100">
            <a:solidFill>
              <a:srgbClr val="898F97"/>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86" name="Freeform 5">
            <a:extLst>
              <a:ext uri="{FF2B5EF4-FFF2-40B4-BE49-F238E27FC236}">
                <a16:creationId xmlns:a16="http://schemas.microsoft.com/office/drawing/2014/main" id="{F4C9BDEE-479C-4B05-9A5A-50E935E5454B}"/>
              </a:ext>
            </a:extLst>
          </p:cNvPr>
          <p:cNvSpPr>
            <a:spLocks/>
          </p:cNvSpPr>
          <p:nvPr/>
        </p:nvSpPr>
        <p:spPr bwMode="auto">
          <a:xfrm>
            <a:off x="7846083"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87" name="ZoneTexte 26">
            <a:extLst>
              <a:ext uri="{FF2B5EF4-FFF2-40B4-BE49-F238E27FC236}">
                <a16:creationId xmlns:a16="http://schemas.microsoft.com/office/drawing/2014/main" id="{EA4F9A89-906F-4FAA-9723-BC915F34E1CC}"/>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37" name="Foliennummernplatzhalter 1">
            <a:extLst>
              <a:ext uri="{FF2B5EF4-FFF2-40B4-BE49-F238E27FC236}">
                <a16:creationId xmlns:a16="http://schemas.microsoft.com/office/drawing/2014/main" id="{9A053D48-6077-4F29-A8F1-CDE88AD62E4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58</a:t>
            </a:fld>
            <a:endParaRPr lang="ru-RU" dirty="0"/>
          </a:p>
        </p:txBody>
      </p:sp>
    </p:spTree>
    <p:extLst>
      <p:ext uri="{BB962C8B-B14F-4D97-AF65-F5344CB8AC3E}">
        <p14:creationId xmlns:p14="http://schemas.microsoft.com/office/powerpoint/2010/main" val="1721880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65C0C43F-C9BE-4CED-B910-ECFD85DE7753}"/>
              </a:ext>
            </a:extLst>
          </p:cNvPr>
          <p:cNvSpPr/>
          <p:nvPr/>
        </p:nvSpPr>
        <p:spPr>
          <a:xfrm>
            <a:off x="3052456" y="2338553"/>
            <a:ext cx="6105788" cy="341385"/>
          </a:xfrm>
          <a:prstGeom prst="rect">
            <a:avLst/>
          </a:prstGeom>
          <a:solidFill>
            <a:srgbClr val="D17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t>Ihre Aufgabe</a:t>
            </a:r>
          </a:p>
        </p:txBody>
      </p:sp>
      <p:sp>
        <p:nvSpPr>
          <p:cNvPr id="29" name="Rechteck 28">
            <a:extLst>
              <a:ext uri="{FF2B5EF4-FFF2-40B4-BE49-F238E27FC236}">
                <a16:creationId xmlns:a16="http://schemas.microsoft.com/office/drawing/2014/main" id="{799C8D69-739A-4B77-84D8-5A5130DFED72}"/>
              </a:ext>
            </a:extLst>
          </p:cNvPr>
          <p:cNvSpPr/>
          <p:nvPr/>
        </p:nvSpPr>
        <p:spPr>
          <a:xfrm>
            <a:off x="3060644" y="2675451"/>
            <a:ext cx="6105788" cy="2896674"/>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Rechteck 29">
            <a:extLst>
              <a:ext uri="{FF2B5EF4-FFF2-40B4-BE49-F238E27FC236}">
                <a16:creationId xmlns:a16="http://schemas.microsoft.com/office/drawing/2014/main" id="{3D10E1A2-3BEE-4156-BF6E-A00CBE615871}"/>
              </a:ext>
            </a:extLst>
          </p:cNvPr>
          <p:cNvSpPr/>
          <p:nvPr/>
        </p:nvSpPr>
        <p:spPr>
          <a:xfrm>
            <a:off x="3174224" y="2912790"/>
            <a:ext cx="5911214" cy="2462213"/>
          </a:xfrm>
          <a:prstGeom prst="rect">
            <a:avLst/>
          </a:prstGeom>
        </p:spPr>
        <p:txBody>
          <a:bodyPr wrap="square">
            <a:spAutoFit/>
          </a:bodyPr>
          <a:lstStyle/>
          <a:p>
            <a:pPr marL="342900" indent="-342900">
              <a:spcBef>
                <a:spcPts val="600"/>
              </a:spcBef>
              <a:buAutoNum type="arabicPeriod"/>
            </a:pPr>
            <a:r>
              <a:rPr lang="de-CH" dirty="0">
                <a:solidFill>
                  <a:srgbClr val="D17930"/>
                </a:solidFill>
              </a:rPr>
              <a:t>Tragen Sie die wichtigsten Fixkosten für Ihr Produkt/Ihre Dienstleistung in die Excel-Tabelle ein.</a:t>
            </a:r>
          </a:p>
          <a:p>
            <a:pPr marL="342900" indent="-342900">
              <a:spcBef>
                <a:spcPts val="600"/>
              </a:spcBef>
              <a:buFont typeface="+mj-lt"/>
              <a:buAutoNum type="arabicPeriod"/>
            </a:pPr>
            <a:r>
              <a:rPr lang="de-CH" dirty="0">
                <a:solidFill>
                  <a:srgbClr val="D17930"/>
                </a:solidFill>
              </a:rPr>
              <a:t>Schätzen Sie die Höhe der einzelnen Kosten.</a:t>
            </a:r>
          </a:p>
          <a:p>
            <a:pPr marL="342900" indent="-342900">
              <a:spcBef>
                <a:spcPts val="600"/>
              </a:spcBef>
              <a:buFont typeface="+mj-lt"/>
              <a:buAutoNum type="arabicPeriod"/>
            </a:pPr>
            <a:r>
              <a:rPr lang="de-CH" dirty="0">
                <a:solidFill>
                  <a:srgbClr val="D17930"/>
                </a:solidFill>
              </a:rPr>
              <a:t>Falls Sie unsicher sind: Machen Sie konkrete Vorschläge, wo Sie sich für die genauere Einschätzung der betreffenden Kosten Hilfe holen könnten.</a:t>
            </a:r>
          </a:p>
        </p:txBody>
      </p:sp>
      <p:pic>
        <p:nvPicPr>
          <p:cNvPr id="31" name="Рисунок 41">
            <a:extLst>
              <a:ext uri="{FF2B5EF4-FFF2-40B4-BE49-F238E27FC236}">
                <a16:creationId xmlns:a16="http://schemas.microsoft.com/office/drawing/2014/main" id="{601FAF01-C9F3-4603-AC5F-417C67F516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463" y="2080973"/>
            <a:ext cx="828000" cy="836463"/>
          </a:xfrm>
          <a:prstGeom prst="rect">
            <a:avLst/>
          </a:prstGeom>
        </p:spPr>
      </p:pic>
      <p:sp>
        <p:nvSpPr>
          <p:cNvPr id="32" name="Pfeil: Fünfeck 31">
            <a:extLst>
              <a:ext uri="{FF2B5EF4-FFF2-40B4-BE49-F238E27FC236}">
                <a16:creationId xmlns:a16="http://schemas.microsoft.com/office/drawing/2014/main" id="{F3C1E5D3-73E5-407B-9855-6AC481C2C36B}"/>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3" name="Pfeil: Chevron 32">
            <a:extLst>
              <a:ext uri="{FF2B5EF4-FFF2-40B4-BE49-F238E27FC236}">
                <a16:creationId xmlns:a16="http://schemas.microsoft.com/office/drawing/2014/main" id="{560A9382-6CD9-4353-A57D-706DCC61AD1A}"/>
              </a:ext>
            </a:extLst>
          </p:cNvPr>
          <p:cNvSpPr/>
          <p:nvPr/>
        </p:nvSpPr>
        <p:spPr>
          <a:xfrm>
            <a:off x="8647498" y="494180"/>
            <a:ext cx="2212935" cy="1339436"/>
          </a:xfrm>
          <a:prstGeom prst="chevron">
            <a:avLst>
              <a:gd name="adj" fmla="val 33855"/>
            </a:avLst>
          </a:prstGeom>
          <a:solidFill>
            <a:srgbClr val="6C0A63"/>
          </a:solidFill>
          <a:ln>
            <a:noFill/>
          </a:ln>
        </p:spPr>
        <p:txBody>
          <a:bodyPr vert="horz" wrap="square" lIns="68572" tIns="34286" rIns="68572" bIns="34286" numCol="1" anchor="t" anchorCtr="0" compatLnSpc="1">
            <a:prstTxWarp prst="textNoShape">
              <a:avLst/>
            </a:prstTxWarp>
          </a:bodyPr>
          <a:lstStyle/>
          <a:p>
            <a:endParaRPr lang="de-CH" sz="2418"/>
          </a:p>
        </p:txBody>
      </p:sp>
      <p:sp>
        <p:nvSpPr>
          <p:cNvPr id="34" name="Freeform 5">
            <a:extLst>
              <a:ext uri="{FF2B5EF4-FFF2-40B4-BE49-F238E27FC236}">
                <a16:creationId xmlns:a16="http://schemas.microsoft.com/office/drawing/2014/main" id="{181E57F8-2731-4C17-81E7-BEA3263A4D42}"/>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35" name="Freeform 5">
            <a:extLst>
              <a:ext uri="{FF2B5EF4-FFF2-40B4-BE49-F238E27FC236}">
                <a16:creationId xmlns:a16="http://schemas.microsoft.com/office/drawing/2014/main" id="{364F7585-ABCF-4BDE-B6AA-E725ED6F0F3B}"/>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12700">
            <a:solidFill>
              <a:srgbClr val="FFFFFF"/>
            </a:solidFill>
          </a:ln>
        </p:spPr>
        <p:txBody>
          <a:bodyPr vert="horz" wrap="square" lIns="68572" tIns="34286" rIns="68572" bIns="34286" numCol="1" anchor="t" anchorCtr="0" compatLnSpc="1">
            <a:prstTxWarp prst="textNoShape">
              <a:avLst/>
            </a:prstTxWarp>
          </a:bodyPr>
          <a:lstStyle/>
          <a:p>
            <a:endParaRPr lang="fr-FR" sz="2418" dirty="0"/>
          </a:p>
        </p:txBody>
      </p:sp>
      <p:sp>
        <p:nvSpPr>
          <p:cNvPr id="36" name="Freeform 5">
            <a:extLst>
              <a:ext uri="{FF2B5EF4-FFF2-40B4-BE49-F238E27FC236}">
                <a16:creationId xmlns:a16="http://schemas.microsoft.com/office/drawing/2014/main" id="{22F97E65-0052-4E99-AAF4-79F6D99E1A2F}"/>
              </a:ext>
            </a:extLst>
          </p:cNvPr>
          <p:cNvSpPr>
            <a:spLocks/>
          </p:cNvSpPr>
          <p:nvPr/>
        </p:nvSpPr>
        <p:spPr bwMode="auto">
          <a:xfrm>
            <a:off x="9402464" y="222615"/>
            <a:ext cx="469543"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37" name="Freeform 5">
            <a:extLst>
              <a:ext uri="{FF2B5EF4-FFF2-40B4-BE49-F238E27FC236}">
                <a16:creationId xmlns:a16="http://schemas.microsoft.com/office/drawing/2014/main" id="{E48B852D-43EB-4395-BA92-D83FBECF828E}"/>
              </a:ext>
            </a:extLst>
          </p:cNvPr>
          <p:cNvSpPr>
            <a:spLocks/>
          </p:cNvSpPr>
          <p:nvPr/>
        </p:nvSpPr>
        <p:spPr bwMode="auto">
          <a:xfrm>
            <a:off x="9475162" y="238201"/>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38" name="Freeform 5">
            <a:extLst>
              <a:ext uri="{FF2B5EF4-FFF2-40B4-BE49-F238E27FC236}">
                <a16:creationId xmlns:a16="http://schemas.microsoft.com/office/drawing/2014/main" id="{A21EA47B-BC72-4CF3-B3BE-B83BEFD064E5}"/>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39" name="ZoneTexte 23">
            <a:extLst>
              <a:ext uri="{FF2B5EF4-FFF2-40B4-BE49-F238E27FC236}">
                <a16:creationId xmlns:a16="http://schemas.microsoft.com/office/drawing/2014/main" id="{A75C39D7-AE83-4E6E-936D-D8D8637E9E16}"/>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40" name="ZoneTexte 27">
            <a:extLst>
              <a:ext uri="{FF2B5EF4-FFF2-40B4-BE49-F238E27FC236}">
                <a16:creationId xmlns:a16="http://schemas.microsoft.com/office/drawing/2014/main" id="{222D34CA-9DC3-40DE-9969-AF9484A36A48}"/>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41" name="Pfeil: Chevron 40">
            <a:extLst>
              <a:ext uri="{FF2B5EF4-FFF2-40B4-BE49-F238E27FC236}">
                <a16:creationId xmlns:a16="http://schemas.microsoft.com/office/drawing/2014/main" id="{C7F7FF87-B773-4499-83EA-A8F38BA0930E}"/>
              </a:ext>
            </a:extLst>
          </p:cNvPr>
          <p:cNvSpPr/>
          <p:nvPr/>
        </p:nvSpPr>
        <p:spPr>
          <a:xfrm>
            <a:off x="2715521" y="494183"/>
            <a:ext cx="2010060" cy="1339436"/>
          </a:xfrm>
          <a:prstGeom prst="chevron">
            <a:avLst>
              <a:gd name="adj" fmla="val 33855"/>
            </a:avLst>
          </a:prstGeom>
          <a:solidFill>
            <a:srgbClr val="FF99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42" name="Freeform 5">
            <a:extLst>
              <a:ext uri="{FF2B5EF4-FFF2-40B4-BE49-F238E27FC236}">
                <a16:creationId xmlns:a16="http://schemas.microsoft.com/office/drawing/2014/main" id="{FE0ED24C-1CFD-4098-A0EF-5D06D2CA1BA5}"/>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solidFill>
                <a:schemeClr val="bg1"/>
              </a:solidFill>
            </a:endParaRPr>
          </a:p>
        </p:txBody>
      </p:sp>
      <p:sp>
        <p:nvSpPr>
          <p:cNvPr id="43" name="Freeform 5">
            <a:extLst>
              <a:ext uri="{FF2B5EF4-FFF2-40B4-BE49-F238E27FC236}">
                <a16:creationId xmlns:a16="http://schemas.microsoft.com/office/drawing/2014/main" id="{F8C7CB7B-7043-4A51-9F0D-9B658E815D28}"/>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44" name="ZoneTexte 24">
            <a:extLst>
              <a:ext uri="{FF2B5EF4-FFF2-40B4-BE49-F238E27FC236}">
                <a16:creationId xmlns:a16="http://schemas.microsoft.com/office/drawing/2014/main" id="{2A7093AE-EAC8-4A32-A8A2-C7777A47F8F4}"/>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45" name="Pfeil: Chevron 44">
            <a:extLst>
              <a:ext uri="{FF2B5EF4-FFF2-40B4-BE49-F238E27FC236}">
                <a16:creationId xmlns:a16="http://schemas.microsoft.com/office/drawing/2014/main" id="{7B7B784E-C62C-45AB-9659-E682D372465E}"/>
              </a:ext>
            </a:extLst>
          </p:cNvPr>
          <p:cNvSpPr/>
          <p:nvPr/>
        </p:nvSpPr>
        <p:spPr>
          <a:xfrm>
            <a:off x="4275556" y="494183"/>
            <a:ext cx="2010060" cy="1339436"/>
          </a:xfrm>
          <a:prstGeom prst="chevron">
            <a:avLst>
              <a:gd name="adj" fmla="val 33855"/>
            </a:avLst>
          </a:prstGeom>
          <a:solidFill>
            <a:srgbClr val="FF66CC"/>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46" name="ZoneTexte 25">
            <a:extLst>
              <a:ext uri="{FF2B5EF4-FFF2-40B4-BE49-F238E27FC236}">
                <a16:creationId xmlns:a16="http://schemas.microsoft.com/office/drawing/2014/main" id="{23A46B48-DF0F-47F6-B28E-A2961CA51767}"/>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47" name="Freeform 5">
            <a:extLst>
              <a:ext uri="{FF2B5EF4-FFF2-40B4-BE49-F238E27FC236}">
                <a16:creationId xmlns:a16="http://schemas.microsoft.com/office/drawing/2014/main" id="{1E077117-878B-4B2C-A55A-A69952B6F005}"/>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48" name="Freeform 5">
            <a:extLst>
              <a:ext uri="{FF2B5EF4-FFF2-40B4-BE49-F238E27FC236}">
                <a16:creationId xmlns:a16="http://schemas.microsoft.com/office/drawing/2014/main" id="{A68529CC-D1C3-45F1-9C98-D710D3CBA307}"/>
              </a:ext>
            </a:extLst>
          </p:cNvPr>
          <p:cNvSpPr>
            <a:spLocks/>
          </p:cNvSpPr>
          <p:nvPr/>
        </p:nvSpPr>
        <p:spPr bwMode="auto">
          <a:xfrm>
            <a:off x="4900975" y="25659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49" name="Pfeil: Chevron 48">
            <a:extLst>
              <a:ext uri="{FF2B5EF4-FFF2-40B4-BE49-F238E27FC236}">
                <a16:creationId xmlns:a16="http://schemas.microsoft.com/office/drawing/2014/main" id="{4A9CB283-2F1E-4560-B6D3-6A6C1CCDB271}"/>
              </a:ext>
            </a:extLst>
          </p:cNvPr>
          <p:cNvSpPr/>
          <p:nvPr/>
        </p:nvSpPr>
        <p:spPr>
          <a:xfrm>
            <a:off x="5730670" y="494182"/>
            <a:ext cx="2010060" cy="1339436"/>
          </a:xfrm>
          <a:prstGeom prst="chevron">
            <a:avLst>
              <a:gd name="adj" fmla="val 33855"/>
            </a:avLst>
          </a:prstGeom>
          <a:solidFill>
            <a:srgbClr val="B11B96"/>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50" name="Freeform 5">
            <a:extLst>
              <a:ext uri="{FF2B5EF4-FFF2-40B4-BE49-F238E27FC236}">
                <a16:creationId xmlns:a16="http://schemas.microsoft.com/office/drawing/2014/main" id="{ED31BC42-CC9B-47BE-BC33-D0932DCA083B}"/>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51" name="Freeform 5">
            <a:extLst>
              <a:ext uri="{FF2B5EF4-FFF2-40B4-BE49-F238E27FC236}">
                <a16:creationId xmlns:a16="http://schemas.microsoft.com/office/drawing/2014/main" id="{3FECD72A-131E-49BE-AB19-38F153E6BE48}"/>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52" name="ZoneTexte 26">
            <a:extLst>
              <a:ext uri="{FF2B5EF4-FFF2-40B4-BE49-F238E27FC236}">
                <a16:creationId xmlns:a16="http://schemas.microsoft.com/office/drawing/2014/main" id="{9BF09F29-2B8A-45B2-81B0-E19B4862D1CD}"/>
              </a:ext>
            </a:extLst>
          </p:cNvPr>
          <p:cNvSpPr txBox="1"/>
          <p:nvPr/>
        </p:nvSpPr>
        <p:spPr>
          <a:xfrm>
            <a:off x="6012559"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53" name="Pfeil: Chevron 52">
            <a:extLst>
              <a:ext uri="{FF2B5EF4-FFF2-40B4-BE49-F238E27FC236}">
                <a16:creationId xmlns:a16="http://schemas.microsoft.com/office/drawing/2014/main" id="{FE8C608D-76E1-4814-A096-F88899ABEBE1}"/>
              </a:ext>
            </a:extLst>
          </p:cNvPr>
          <p:cNvSpPr/>
          <p:nvPr/>
        </p:nvSpPr>
        <p:spPr>
          <a:xfrm>
            <a:off x="7183336" y="494180"/>
            <a:ext cx="2010060" cy="1339436"/>
          </a:xfrm>
          <a:prstGeom prst="chevron">
            <a:avLst>
              <a:gd name="adj" fmla="val 33855"/>
            </a:avLst>
          </a:prstGeom>
          <a:solidFill>
            <a:srgbClr val="90117E"/>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p>
        </p:txBody>
      </p:sp>
      <p:sp>
        <p:nvSpPr>
          <p:cNvPr id="54" name="Freeform 5">
            <a:extLst>
              <a:ext uri="{FF2B5EF4-FFF2-40B4-BE49-F238E27FC236}">
                <a16:creationId xmlns:a16="http://schemas.microsoft.com/office/drawing/2014/main" id="{4A5A9C82-1B7E-43DE-B4E2-F2A8A17D7DF4}"/>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38100">
            <a:solidFill>
              <a:srgbClr val="898F97"/>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55" name="Freeform 5">
            <a:extLst>
              <a:ext uri="{FF2B5EF4-FFF2-40B4-BE49-F238E27FC236}">
                <a16:creationId xmlns:a16="http://schemas.microsoft.com/office/drawing/2014/main" id="{EA425BF4-299B-423C-81C8-B356A5D2726F}"/>
              </a:ext>
            </a:extLst>
          </p:cNvPr>
          <p:cNvSpPr>
            <a:spLocks/>
          </p:cNvSpPr>
          <p:nvPr/>
        </p:nvSpPr>
        <p:spPr bwMode="auto">
          <a:xfrm>
            <a:off x="7846083"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56" name="ZoneTexte 26">
            <a:extLst>
              <a:ext uri="{FF2B5EF4-FFF2-40B4-BE49-F238E27FC236}">
                <a16:creationId xmlns:a16="http://schemas.microsoft.com/office/drawing/2014/main" id="{5C38F555-FE9B-49D1-802E-74AD0E7F3195}"/>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57" name="Foliennummernplatzhalter 1">
            <a:extLst>
              <a:ext uri="{FF2B5EF4-FFF2-40B4-BE49-F238E27FC236}">
                <a16:creationId xmlns:a16="http://schemas.microsoft.com/office/drawing/2014/main" id="{9CE7282F-4B26-48DA-8A42-0DF22B9B7A3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59</a:t>
            </a:fld>
            <a:endParaRPr lang="ru-RU" dirty="0"/>
          </a:p>
        </p:txBody>
      </p:sp>
    </p:spTree>
    <p:extLst>
      <p:ext uri="{BB962C8B-B14F-4D97-AF65-F5344CB8AC3E}">
        <p14:creationId xmlns:p14="http://schemas.microsoft.com/office/powerpoint/2010/main" val="1660355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A8942-B28D-46FC-A94A-CA5AFAD0A1ED}"/>
              </a:ext>
            </a:extLst>
          </p:cNvPr>
          <p:cNvSpPr>
            <a:spLocks noGrp="1"/>
          </p:cNvSpPr>
          <p:nvPr>
            <p:ph type="title"/>
          </p:nvPr>
        </p:nvSpPr>
        <p:spPr>
          <a:xfrm>
            <a:off x="5363401" y="1620073"/>
            <a:ext cx="6921464" cy="2236305"/>
          </a:xfrm>
        </p:spPr>
        <p:txBody>
          <a:bodyPr>
            <a:noAutofit/>
          </a:bodyPr>
          <a:lstStyle/>
          <a:p>
            <a:pP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5.1</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Wissen und Handwerkszeug</a:t>
            </a:r>
            <a:br>
              <a:rPr lang="de-DE" altLang="fr-FR" sz="3200" dirty="0">
                <a:solidFill>
                  <a:srgbClr val="0B4874"/>
                </a:solidFill>
                <a:cs typeface="Arial" pitchFamily="34" charset="0"/>
              </a:rPr>
            </a:br>
            <a:r>
              <a:rPr lang="de-DE" altLang="fr-FR" sz="3200" dirty="0">
                <a:solidFill>
                  <a:srgbClr val="0B4874"/>
                </a:solidFill>
                <a:cs typeface="Arial" pitchFamily="34" charset="0"/>
              </a:rPr>
              <a:t>Finanzierungsquellen</a:t>
            </a:r>
            <a:endParaRPr lang="de-CH" sz="3200" dirty="0">
              <a:solidFill>
                <a:srgbClr val="0B4874"/>
              </a:solidFill>
            </a:endParaRPr>
          </a:p>
        </p:txBody>
      </p:sp>
      <p:sp>
        <p:nvSpPr>
          <p:cNvPr id="4" name="Foliennummernplatzhalter 1">
            <a:extLst>
              <a:ext uri="{FF2B5EF4-FFF2-40B4-BE49-F238E27FC236}">
                <a16:creationId xmlns:a16="http://schemas.microsoft.com/office/drawing/2014/main" id="{91DA57BD-3A56-4F81-A0C8-B74C4EEDAE7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a:t>
            </a:fld>
            <a:endParaRPr lang="ru-RU" dirty="0"/>
          </a:p>
        </p:txBody>
      </p:sp>
      <p:pic>
        <p:nvPicPr>
          <p:cNvPr id="5" name="Grafik 4">
            <a:extLst>
              <a:ext uri="{FF2B5EF4-FFF2-40B4-BE49-F238E27FC236}">
                <a16:creationId xmlns:a16="http://schemas.microsoft.com/office/drawing/2014/main" id="{1EBB0DC4-E79B-4BBF-A6CC-4569081370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310061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90829CB-F02F-4B66-99E7-61569FF8ECB2}"/>
              </a:ext>
            </a:extLst>
          </p:cNvPr>
          <p:cNvSpPr txBox="1">
            <a:spLocks/>
          </p:cNvSpPr>
          <p:nvPr/>
        </p:nvSpPr>
        <p:spPr bwMode="gray">
          <a:xfrm>
            <a:off x="7020974" y="3553629"/>
            <a:ext cx="3673223" cy="209651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800" dirty="0">
                <a:solidFill>
                  <a:schemeClr val="accent6">
                    <a:lumMod val="50000"/>
                  </a:schemeClr>
                </a:solidFill>
              </a:rPr>
              <a:t>Der Break-Even-Point (Gewinnschwelle), ist der Punkt, an dem Ihre Verkaufserlöse und die Gesamtkosten Ihres Produktes/Ihrer Dienstleistung gleich hoch sind. Sie machen weder Verluste noch Gewinne.</a:t>
            </a:r>
          </a:p>
        </p:txBody>
      </p:sp>
      <p:cxnSp>
        <p:nvCxnSpPr>
          <p:cNvPr id="30" name="Gerader Verbinder 29">
            <a:extLst>
              <a:ext uri="{FF2B5EF4-FFF2-40B4-BE49-F238E27FC236}">
                <a16:creationId xmlns:a16="http://schemas.microsoft.com/office/drawing/2014/main" id="{A0F48527-5733-49F1-9587-CD239386560D}"/>
              </a:ext>
            </a:extLst>
          </p:cNvPr>
          <p:cNvCxnSpPr>
            <a:cxnSpLocks/>
          </p:cNvCxnSpPr>
          <p:nvPr/>
        </p:nvCxnSpPr>
        <p:spPr>
          <a:xfrm>
            <a:off x="1613728" y="2486025"/>
            <a:ext cx="0" cy="3362325"/>
          </a:xfrm>
          <a:prstGeom prst="line">
            <a:avLst/>
          </a:prstGeom>
          <a:ln w="38100">
            <a:solidFill>
              <a:srgbClr val="6C0A6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70ABA83D-7319-473D-986D-B55D0AA33BA9}"/>
              </a:ext>
            </a:extLst>
          </p:cNvPr>
          <p:cNvCxnSpPr>
            <a:cxnSpLocks/>
          </p:cNvCxnSpPr>
          <p:nvPr/>
        </p:nvCxnSpPr>
        <p:spPr>
          <a:xfrm flipH="1">
            <a:off x="1600736" y="5847383"/>
            <a:ext cx="4670717" cy="968"/>
          </a:xfrm>
          <a:prstGeom prst="line">
            <a:avLst/>
          </a:prstGeom>
          <a:ln w="38100">
            <a:solidFill>
              <a:srgbClr val="6C0A6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01F62E68-3CDA-4FF3-8346-C07DC9F2B05D}"/>
              </a:ext>
            </a:extLst>
          </p:cNvPr>
          <p:cNvCxnSpPr>
            <a:cxnSpLocks/>
          </p:cNvCxnSpPr>
          <p:nvPr/>
        </p:nvCxnSpPr>
        <p:spPr>
          <a:xfrm>
            <a:off x="1613728" y="4880386"/>
            <a:ext cx="4629167" cy="1"/>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43066D70-0DDE-401D-93D4-44DE3B4626B3}"/>
              </a:ext>
            </a:extLst>
          </p:cNvPr>
          <p:cNvCxnSpPr>
            <a:cxnSpLocks/>
          </p:cNvCxnSpPr>
          <p:nvPr/>
        </p:nvCxnSpPr>
        <p:spPr>
          <a:xfrm flipV="1">
            <a:off x="1626721" y="2532373"/>
            <a:ext cx="4539957" cy="3315011"/>
          </a:xfrm>
          <a:prstGeom prst="line">
            <a:avLst/>
          </a:prstGeom>
          <a:ln w="38100">
            <a:solidFill>
              <a:srgbClr val="738D05"/>
            </a:solidFill>
          </a:ln>
        </p:spPr>
        <p:style>
          <a:lnRef idx="1">
            <a:schemeClr val="accent1"/>
          </a:lnRef>
          <a:fillRef idx="0">
            <a:schemeClr val="accent1"/>
          </a:fillRef>
          <a:effectRef idx="0">
            <a:schemeClr val="accent1"/>
          </a:effectRef>
          <a:fontRef idx="minor">
            <a:schemeClr val="tx1"/>
          </a:fontRef>
        </p:style>
      </p:cxnSp>
      <p:sp>
        <p:nvSpPr>
          <p:cNvPr id="34" name="Content Placeholder 4">
            <a:extLst>
              <a:ext uri="{FF2B5EF4-FFF2-40B4-BE49-F238E27FC236}">
                <a16:creationId xmlns:a16="http://schemas.microsoft.com/office/drawing/2014/main" id="{C404834E-BBB4-4C44-879B-3214DE12E9A8}"/>
              </a:ext>
            </a:extLst>
          </p:cNvPr>
          <p:cNvSpPr txBox="1">
            <a:spLocks/>
          </p:cNvSpPr>
          <p:nvPr/>
        </p:nvSpPr>
        <p:spPr bwMode="gray">
          <a:xfrm rot="19420397">
            <a:off x="4948577" y="2682965"/>
            <a:ext cx="1231923"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rgbClr val="738D05"/>
                </a:solidFill>
              </a:rPr>
              <a:t>Umsatzerlöse</a:t>
            </a:r>
          </a:p>
        </p:txBody>
      </p:sp>
      <p:sp>
        <p:nvSpPr>
          <p:cNvPr id="35" name="Content Placeholder 4">
            <a:extLst>
              <a:ext uri="{FF2B5EF4-FFF2-40B4-BE49-F238E27FC236}">
                <a16:creationId xmlns:a16="http://schemas.microsoft.com/office/drawing/2014/main" id="{62BB8677-6B27-43F0-82B7-FD821FCD28DB}"/>
              </a:ext>
            </a:extLst>
          </p:cNvPr>
          <p:cNvSpPr txBox="1">
            <a:spLocks/>
          </p:cNvSpPr>
          <p:nvPr/>
        </p:nvSpPr>
        <p:spPr bwMode="gray">
          <a:xfrm>
            <a:off x="5253567" y="4630363"/>
            <a:ext cx="1231923"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chemeClr val="accent6">
                    <a:lumMod val="50000"/>
                  </a:schemeClr>
                </a:solidFill>
              </a:rPr>
              <a:t>Fixe Kosten</a:t>
            </a:r>
          </a:p>
        </p:txBody>
      </p:sp>
      <p:sp>
        <p:nvSpPr>
          <p:cNvPr id="36" name="Content Placeholder 4">
            <a:extLst>
              <a:ext uri="{FF2B5EF4-FFF2-40B4-BE49-F238E27FC236}">
                <a16:creationId xmlns:a16="http://schemas.microsoft.com/office/drawing/2014/main" id="{4515127F-C09A-403F-BC80-5DAE039DD3E9}"/>
              </a:ext>
            </a:extLst>
          </p:cNvPr>
          <p:cNvSpPr txBox="1">
            <a:spLocks/>
          </p:cNvSpPr>
          <p:nvPr/>
        </p:nvSpPr>
        <p:spPr bwMode="gray">
          <a:xfrm>
            <a:off x="3873398" y="5936370"/>
            <a:ext cx="2636334"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rgbClr val="B11B96"/>
                </a:solidFill>
              </a:rPr>
              <a:t>Anzahl verkaufter Einheiten</a:t>
            </a:r>
          </a:p>
        </p:txBody>
      </p:sp>
      <p:sp>
        <p:nvSpPr>
          <p:cNvPr id="37" name="Content Placeholder 4">
            <a:extLst>
              <a:ext uri="{FF2B5EF4-FFF2-40B4-BE49-F238E27FC236}">
                <a16:creationId xmlns:a16="http://schemas.microsoft.com/office/drawing/2014/main" id="{AB932974-7CAB-411A-ADEC-EE4748A9F5DD}"/>
              </a:ext>
            </a:extLst>
          </p:cNvPr>
          <p:cNvSpPr txBox="1">
            <a:spLocks/>
          </p:cNvSpPr>
          <p:nvPr/>
        </p:nvSpPr>
        <p:spPr bwMode="gray">
          <a:xfrm rot="16200000">
            <a:off x="754783" y="2873034"/>
            <a:ext cx="1544342"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rgbClr val="738D05"/>
                </a:solidFill>
              </a:rPr>
              <a:t>Umsatz</a:t>
            </a:r>
            <a:r>
              <a:rPr lang="de-CH" sz="1400" b="1" dirty="0">
                <a:solidFill>
                  <a:srgbClr val="6C0A63"/>
                </a:solidFill>
              </a:rPr>
              <a:t>/</a:t>
            </a:r>
            <a:r>
              <a:rPr lang="de-CH" sz="1400" b="1" dirty="0">
                <a:solidFill>
                  <a:schemeClr val="accent6">
                    <a:lumMod val="50000"/>
                  </a:schemeClr>
                </a:solidFill>
              </a:rPr>
              <a:t>Kosten</a:t>
            </a:r>
          </a:p>
        </p:txBody>
      </p:sp>
      <p:cxnSp>
        <p:nvCxnSpPr>
          <p:cNvPr id="38" name="Gerader Verbinder 37">
            <a:extLst>
              <a:ext uri="{FF2B5EF4-FFF2-40B4-BE49-F238E27FC236}">
                <a16:creationId xmlns:a16="http://schemas.microsoft.com/office/drawing/2014/main" id="{4075E7B8-1817-46BF-89BA-D613FD2D1AD3}"/>
              </a:ext>
            </a:extLst>
          </p:cNvPr>
          <p:cNvCxnSpPr>
            <a:cxnSpLocks/>
          </p:cNvCxnSpPr>
          <p:nvPr/>
        </p:nvCxnSpPr>
        <p:spPr>
          <a:xfrm flipV="1">
            <a:off x="1613728" y="3732628"/>
            <a:ext cx="4657725" cy="1147759"/>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9" name="Content Placeholder 4">
            <a:extLst>
              <a:ext uri="{FF2B5EF4-FFF2-40B4-BE49-F238E27FC236}">
                <a16:creationId xmlns:a16="http://schemas.microsoft.com/office/drawing/2014/main" id="{A25BEA16-1E85-49FC-9CCE-67B63731169C}"/>
              </a:ext>
            </a:extLst>
          </p:cNvPr>
          <p:cNvSpPr txBox="1">
            <a:spLocks/>
          </p:cNvSpPr>
          <p:nvPr/>
        </p:nvSpPr>
        <p:spPr bwMode="gray">
          <a:xfrm rot="20758794">
            <a:off x="5038970" y="3911308"/>
            <a:ext cx="1546455"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chemeClr val="accent6">
                    <a:lumMod val="50000"/>
                  </a:schemeClr>
                </a:solidFill>
              </a:rPr>
              <a:t>Gesamtkosten</a:t>
            </a:r>
          </a:p>
        </p:txBody>
      </p:sp>
      <p:cxnSp>
        <p:nvCxnSpPr>
          <p:cNvPr id="40" name="Gerader Verbinder 39">
            <a:extLst>
              <a:ext uri="{FF2B5EF4-FFF2-40B4-BE49-F238E27FC236}">
                <a16:creationId xmlns:a16="http://schemas.microsoft.com/office/drawing/2014/main" id="{18629422-5276-45A2-8B29-DCAA151B48B1}"/>
              </a:ext>
            </a:extLst>
          </p:cNvPr>
          <p:cNvCxnSpPr/>
          <p:nvPr/>
        </p:nvCxnSpPr>
        <p:spPr>
          <a:xfrm>
            <a:off x="1626721" y="4358304"/>
            <a:ext cx="2032367" cy="0"/>
          </a:xfrm>
          <a:prstGeom prst="line">
            <a:avLst/>
          </a:prstGeom>
          <a:ln w="28575">
            <a:solidFill>
              <a:srgbClr val="6C0A63"/>
            </a:solidFill>
            <a:prstDash val="sysDot"/>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70D95944-DB8C-4F12-9685-660252005563}"/>
              </a:ext>
            </a:extLst>
          </p:cNvPr>
          <p:cNvCxnSpPr>
            <a:cxnSpLocks/>
          </p:cNvCxnSpPr>
          <p:nvPr/>
        </p:nvCxnSpPr>
        <p:spPr>
          <a:xfrm flipV="1">
            <a:off x="3659088" y="4367829"/>
            <a:ext cx="0" cy="1489080"/>
          </a:xfrm>
          <a:prstGeom prst="line">
            <a:avLst/>
          </a:prstGeom>
          <a:ln w="28575">
            <a:solidFill>
              <a:srgbClr val="6C0A63"/>
            </a:solidFill>
            <a:prstDash val="sysDot"/>
          </a:ln>
        </p:spPr>
        <p:style>
          <a:lnRef idx="1">
            <a:schemeClr val="accent1"/>
          </a:lnRef>
          <a:fillRef idx="0">
            <a:schemeClr val="accent1"/>
          </a:fillRef>
          <a:effectRef idx="0">
            <a:schemeClr val="accent1"/>
          </a:effectRef>
          <a:fontRef idx="minor">
            <a:schemeClr val="tx1"/>
          </a:fontRef>
        </p:style>
      </p:cxnSp>
      <p:sp>
        <p:nvSpPr>
          <p:cNvPr id="42" name="Content Placeholder 4">
            <a:extLst>
              <a:ext uri="{FF2B5EF4-FFF2-40B4-BE49-F238E27FC236}">
                <a16:creationId xmlns:a16="http://schemas.microsoft.com/office/drawing/2014/main" id="{1E00639C-C1A7-452C-ADA3-A22E26FF3B2B}"/>
              </a:ext>
            </a:extLst>
          </p:cNvPr>
          <p:cNvSpPr txBox="1">
            <a:spLocks/>
          </p:cNvSpPr>
          <p:nvPr/>
        </p:nvSpPr>
        <p:spPr bwMode="gray">
          <a:xfrm>
            <a:off x="2481017" y="3609630"/>
            <a:ext cx="2636334"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rgbClr val="B11B96"/>
                </a:solidFill>
              </a:rPr>
              <a:t>Break-Even-Point</a:t>
            </a:r>
          </a:p>
        </p:txBody>
      </p:sp>
      <p:cxnSp>
        <p:nvCxnSpPr>
          <p:cNvPr id="43" name="Gerader Verbinder 42">
            <a:extLst>
              <a:ext uri="{FF2B5EF4-FFF2-40B4-BE49-F238E27FC236}">
                <a16:creationId xmlns:a16="http://schemas.microsoft.com/office/drawing/2014/main" id="{F0559C1B-F5E6-46AC-A0FF-7F165DB810E5}"/>
              </a:ext>
            </a:extLst>
          </p:cNvPr>
          <p:cNvCxnSpPr>
            <a:cxnSpLocks/>
          </p:cNvCxnSpPr>
          <p:nvPr/>
        </p:nvCxnSpPr>
        <p:spPr>
          <a:xfrm flipH="1" flipV="1">
            <a:off x="3236885" y="3873413"/>
            <a:ext cx="363616" cy="423570"/>
          </a:xfrm>
          <a:prstGeom prst="line">
            <a:avLst/>
          </a:prstGeom>
          <a:ln w="38100">
            <a:solidFill>
              <a:srgbClr val="B11B9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1786E813-F25A-48E5-967B-7A5DDF3FE359}"/>
              </a:ext>
            </a:extLst>
          </p:cNvPr>
          <p:cNvCxnSpPr>
            <a:cxnSpLocks/>
          </p:cNvCxnSpPr>
          <p:nvPr/>
        </p:nvCxnSpPr>
        <p:spPr>
          <a:xfrm>
            <a:off x="2813878" y="4636757"/>
            <a:ext cx="276225" cy="9403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C78ECD4F-4B2B-4E48-AD8B-31AFBA5EF379}"/>
              </a:ext>
            </a:extLst>
          </p:cNvPr>
          <p:cNvCxnSpPr>
            <a:cxnSpLocks/>
          </p:cNvCxnSpPr>
          <p:nvPr/>
        </p:nvCxnSpPr>
        <p:spPr>
          <a:xfrm>
            <a:off x="2675764" y="4703432"/>
            <a:ext cx="276225" cy="9403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0360BA13-5762-4714-930F-D373F4A80342}"/>
              </a:ext>
            </a:extLst>
          </p:cNvPr>
          <p:cNvCxnSpPr>
            <a:cxnSpLocks/>
          </p:cNvCxnSpPr>
          <p:nvPr/>
        </p:nvCxnSpPr>
        <p:spPr>
          <a:xfrm>
            <a:off x="2405519" y="4748483"/>
            <a:ext cx="365495" cy="12518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80B25D0D-CF41-4E0F-BBF8-098329CC0A3A}"/>
              </a:ext>
            </a:extLst>
          </p:cNvPr>
          <p:cNvCxnSpPr>
            <a:cxnSpLocks/>
          </p:cNvCxnSpPr>
          <p:nvPr/>
        </p:nvCxnSpPr>
        <p:spPr>
          <a:xfrm>
            <a:off x="2053780" y="4826650"/>
            <a:ext cx="655323" cy="1994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1DFB0654-AA45-4946-BEA8-C2F9EDA109DA}"/>
              </a:ext>
            </a:extLst>
          </p:cNvPr>
          <p:cNvCxnSpPr>
            <a:cxnSpLocks/>
          </p:cNvCxnSpPr>
          <p:nvPr/>
        </p:nvCxnSpPr>
        <p:spPr>
          <a:xfrm>
            <a:off x="1768030" y="4912375"/>
            <a:ext cx="655323" cy="1994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2C3BEF5D-A8CF-4BD7-A312-A564664E7C75}"/>
              </a:ext>
            </a:extLst>
          </p:cNvPr>
          <p:cNvCxnSpPr>
            <a:cxnSpLocks/>
          </p:cNvCxnSpPr>
          <p:nvPr/>
        </p:nvCxnSpPr>
        <p:spPr>
          <a:xfrm>
            <a:off x="1682305" y="5045725"/>
            <a:ext cx="655323" cy="1994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64914650-D3C4-4EC6-A00F-306117A712F3}"/>
              </a:ext>
            </a:extLst>
          </p:cNvPr>
          <p:cNvCxnSpPr>
            <a:cxnSpLocks/>
          </p:cNvCxnSpPr>
          <p:nvPr/>
        </p:nvCxnSpPr>
        <p:spPr>
          <a:xfrm>
            <a:off x="1672780" y="5226700"/>
            <a:ext cx="427674" cy="15060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10075EF2-BA47-4BA1-BB50-0D943988519E}"/>
              </a:ext>
            </a:extLst>
          </p:cNvPr>
          <p:cNvCxnSpPr>
            <a:cxnSpLocks/>
          </p:cNvCxnSpPr>
          <p:nvPr/>
        </p:nvCxnSpPr>
        <p:spPr>
          <a:xfrm>
            <a:off x="1691830" y="5398150"/>
            <a:ext cx="237791" cy="940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AB922973-757F-4CB7-A336-72B22288C9DC}"/>
              </a:ext>
            </a:extLst>
          </p:cNvPr>
          <p:cNvCxnSpPr>
            <a:cxnSpLocks/>
          </p:cNvCxnSpPr>
          <p:nvPr/>
        </p:nvCxnSpPr>
        <p:spPr>
          <a:xfrm>
            <a:off x="2337628" y="5045725"/>
            <a:ext cx="0" cy="945778"/>
          </a:xfrm>
          <a:prstGeom prst="line">
            <a:avLst/>
          </a:prstGeom>
          <a:ln w="38100">
            <a:solidFill>
              <a:srgbClr val="B11B9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Content Placeholder 4">
            <a:extLst>
              <a:ext uri="{FF2B5EF4-FFF2-40B4-BE49-F238E27FC236}">
                <a16:creationId xmlns:a16="http://schemas.microsoft.com/office/drawing/2014/main" id="{14462D16-0030-4F93-A713-830D089DA95D}"/>
              </a:ext>
            </a:extLst>
          </p:cNvPr>
          <p:cNvSpPr txBox="1">
            <a:spLocks/>
          </p:cNvSpPr>
          <p:nvPr/>
        </p:nvSpPr>
        <p:spPr bwMode="gray">
          <a:xfrm>
            <a:off x="1744710" y="6059269"/>
            <a:ext cx="1195484" cy="311819"/>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B11B96"/>
              </a:buClr>
              <a:buNone/>
            </a:pPr>
            <a:r>
              <a:rPr lang="de-CH" sz="1400" b="1" dirty="0">
                <a:solidFill>
                  <a:srgbClr val="B11B96"/>
                </a:solidFill>
              </a:rPr>
              <a:t>Verlustzone</a:t>
            </a:r>
          </a:p>
        </p:txBody>
      </p:sp>
      <p:cxnSp>
        <p:nvCxnSpPr>
          <p:cNvPr id="55" name="Gerader Verbinder 54">
            <a:extLst>
              <a:ext uri="{FF2B5EF4-FFF2-40B4-BE49-F238E27FC236}">
                <a16:creationId xmlns:a16="http://schemas.microsoft.com/office/drawing/2014/main" id="{06590FA1-9C11-4134-B99B-A3F0D1B02CB5}"/>
              </a:ext>
            </a:extLst>
          </p:cNvPr>
          <p:cNvCxnSpPr>
            <a:cxnSpLocks/>
          </p:cNvCxnSpPr>
          <p:nvPr/>
        </p:nvCxnSpPr>
        <p:spPr>
          <a:xfrm flipV="1">
            <a:off x="4825338" y="2886506"/>
            <a:ext cx="1044190" cy="109433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414E5FC2-2803-4829-BDF1-FC8128435DC9}"/>
              </a:ext>
            </a:extLst>
          </p:cNvPr>
          <p:cNvCxnSpPr>
            <a:cxnSpLocks/>
          </p:cNvCxnSpPr>
          <p:nvPr/>
        </p:nvCxnSpPr>
        <p:spPr>
          <a:xfrm flipV="1">
            <a:off x="5031248" y="2761858"/>
            <a:ext cx="1135430" cy="12122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6AC66225-F496-45FD-9837-D6590E55B6F7}"/>
              </a:ext>
            </a:extLst>
          </p:cNvPr>
          <p:cNvCxnSpPr>
            <a:cxnSpLocks/>
          </p:cNvCxnSpPr>
          <p:nvPr/>
        </p:nvCxnSpPr>
        <p:spPr>
          <a:xfrm flipV="1">
            <a:off x="5581347" y="3132580"/>
            <a:ext cx="627510" cy="69294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66D7C52D-034D-409C-8984-A27D128AD912}"/>
              </a:ext>
            </a:extLst>
          </p:cNvPr>
          <p:cNvCxnSpPr>
            <a:cxnSpLocks/>
          </p:cNvCxnSpPr>
          <p:nvPr/>
        </p:nvCxnSpPr>
        <p:spPr>
          <a:xfrm flipV="1">
            <a:off x="5326786" y="2964046"/>
            <a:ext cx="831582" cy="93043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9D89745C-C388-4043-ABEE-2ECA9DA25D80}"/>
              </a:ext>
            </a:extLst>
          </p:cNvPr>
          <p:cNvCxnSpPr>
            <a:cxnSpLocks/>
          </p:cNvCxnSpPr>
          <p:nvPr/>
        </p:nvCxnSpPr>
        <p:spPr>
          <a:xfrm flipV="1">
            <a:off x="5840562" y="3365973"/>
            <a:ext cx="355954" cy="37531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44889B03-6C24-40C6-A6D1-82243C338FEC}"/>
              </a:ext>
            </a:extLst>
          </p:cNvPr>
          <p:cNvCxnSpPr>
            <a:cxnSpLocks/>
          </p:cNvCxnSpPr>
          <p:nvPr/>
        </p:nvCxnSpPr>
        <p:spPr>
          <a:xfrm flipV="1">
            <a:off x="4602045" y="3508146"/>
            <a:ext cx="466136" cy="50337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39AD98F2-5EC0-47F0-B27F-6E131EF86316}"/>
              </a:ext>
            </a:extLst>
          </p:cNvPr>
          <p:cNvCxnSpPr>
            <a:cxnSpLocks/>
          </p:cNvCxnSpPr>
          <p:nvPr/>
        </p:nvCxnSpPr>
        <p:spPr>
          <a:xfrm flipV="1">
            <a:off x="5581347" y="3181244"/>
            <a:ext cx="506894" cy="464355"/>
          </a:xfrm>
          <a:prstGeom prst="line">
            <a:avLst/>
          </a:prstGeom>
          <a:ln w="38100">
            <a:solidFill>
              <a:srgbClr val="B11B9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FE2EFAB6-3D9A-4BA4-90EA-FDBC3D1352F1}"/>
              </a:ext>
            </a:extLst>
          </p:cNvPr>
          <p:cNvCxnSpPr>
            <a:cxnSpLocks/>
          </p:cNvCxnSpPr>
          <p:nvPr/>
        </p:nvCxnSpPr>
        <p:spPr>
          <a:xfrm flipV="1">
            <a:off x="4297246" y="3635607"/>
            <a:ext cx="466136" cy="50337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3" name="Pfeil: Fünfeck 62">
            <a:extLst>
              <a:ext uri="{FF2B5EF4-FFF2-40B4-BE49-F238E27FC236}">
                <a16:creationId xmlns:a16="http://schemas.microsoft.com/office/drawing/2014/main" id="{D0F48113-2DDE-4E4A-A178-586088A1EE20}"/>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65" name="Freeform 5">
            <a:extLst>
              <a:ext uri="{FF2B5EF4-FFF2-40B4-BE49-F238E27FC236}">
                <a16:creationId xmlns:a16="http://schemas.microsoft.com/office/drawing/2014/main" id="{92E4EC52-455C-4113-96F1-6C7E1A949F66}"/>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69" name="Freeform 5">
            <a:extLst>
              <a:ext uri="{FF2B5EF4-FFF2-40B4-BE49-F238E27FC236}">
                <a16:creationId xmlns:a16="http://schemas.microsoft.com/office/drawing/2014/main" id="{B0EAB80A-7387-4A9D-A023-0CDEEBE1ADB8}"/>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70" name="ZoneTexte 23">
            <a:extLst>
              <a:ext uri="{FF2B5EF4-FFF2-40B4-BE49-F238E27FC236}">
                <a16:creationId xmlns:a16="http://schemas.microsoft.com/office/drawing/2014/main" id="{79EB4FFB-A0A6-4374-8F4C-696813A5C63F}"/>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72" name="Pfeil: Chevron 71">
            <a:extLst>
              <a:ext uri="{FF2B5EF4-FFF2-40B4-BE49-F238E27FC236}">
                <a16:creationId xmlns:a16="http://schemas.microsoft.com/office/drawing/2014/main" id="{2B0B10D6-63D0-4C5E-8629-4A5B46A113D0}"/>
              </a:ext>
            </a:extLst>
          </p:cNvPr>
          <p:cNvSpPr/>
          <p:nvPr/>
        </p:nvSpPr>
        <p:spPr>
          <a:xfrm>
            <a:off x="2715521" y="494183"/>
            <a:ext cx="2010060" cy="1339436"/>
          </a:xfrm>
          <a:prstGeom prst="chevron">
            <a:avLst>
              <a:gd name="adj" fmla="val 33855"/>
            </a:avLst>
          </a:prstGeom>
          <a:solidFill>
            <a:srgbClr val="FF99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73" name="Freeform 5">
            <a:extLst>
              <a:ext uri="{FF2B5EF4-FFF2-40B4-BE49-F238E27FC236}">
                <a16:creationId xmlns:a16="http://schemas.microsoft.com/office/drawing/2014/main" id="{D93E2FFB-6071-4DAD-8EE1-14D59BB77448}"/>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solidFill>
                <a:schemeClr val="bg1"/>
              </a:solidFill>
            </a:endParaRPr>
          </a:p>
        </p:txBody>
      </p:sp>
      <p:sp>
        <p:nvSpPr>
          <p:cNvPr id="74" name="Freeform 5">
            <a:extLst>
              <a:ext uri="{FF2B5EF4-FFF2-40B4-BE49-F238E27FC236}">
                <a16:creationId xmlns:a16="http://schemas.microsoft.com/office/drawing/2014/main" id="{B108AC21-9033-4175-BDDA-A90691E826EF}"/>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75" name="ZoneTexte 24">
            <a:extLst>
              <a:ext uri="{FF2B5EF4-FFF2-40B4-BE49-F238E27FC236}">
                <a16:creationId xmlns:a16="http://schemas.microsoft.com/office/drawing/2014/main" id="{FA116466-5A89-49A5-A1EC-3D532E81EC9D}"/>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76" name="Pfeil: Chevron 75">
            <a:extLst>
              <a:ext uri="{FF2B5EF4-FFF2-40B4-BE49-F238E27FC236}">
                <a16:creationId xmlns:a16="http://schemas.microsoft.com/office/drawing/2014/main" id="{9A384C95-7C38-45A1-8420-C6E61D101033}"/>
              </a:ext>
            </a:extLst>
          </p:cNvPr>
          <p:cNvSpPr/>
          <p:nvPr/>
        </p:nvSpPr>
        <p:spPr>
          <a:xfrm>
            <a:off x="4275556" y="494183"/>
            <a:ext cx="2010060" cy="1339436"/>
          </a:xfrm>
          <a:prstGeom prst="chevron">
            <a:avLst>
              <a:gd name="adj" fmla="val 33855"/>
            </a:avLst>
          </a:prstGeom>
          <a:solidFill>
            <a:srgbClr val="FF66CC"/>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77" name="ZoneTexte 25">
            <a:extLst>
              <a:ext uri="{FF2B5EF4-FFF2-40B4-BE49-F238E27FC236}">
                <a16:creationId xmlns:a16="http://schemas.microsoft.com/office/drawing/2014/main" id="{BAE902E7-085A-4426-BD08-A766AF97220C}"/>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78" name="Freeform 5">
            <a:extLst>
              <a:ext uri="{FF2B5EF4-FFF2-40B4-BE49-F238E27FC236}">
                <a16:creationId xmlns:a16="http://schemas.microsoft.com/office/drawing/2014/main" id="{C449C987-20F6-43AF-978D-C1A18CE94F7B}"/>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79" name="Freeform 5">
            <a:extLst>
              <a:ext uri="{FF2B5EF4-FFF2-40B4-BE49-F238E27FC236}">
                <a16:creationId xmlns:a16="http://schemas.microsoft.com/office/drawing/2014/main" id="{EB747681-2DDF-4453-97AE-FA8CC80827BA}"/>
              </a:ext>
            </a:extLst>
          </p:cNvPr>
          <p:cNvSpPr>
            <a:spLocks/>
          </p:cNvSpPr>
          <p:nvPr/>
        </p:nvSpPr>
        <p:spPr bwMode="auto">
          <a:xfrm>
            <a:off x="4900975" y="25659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80" name="Pfeil: Chevron 79">
            <a:extLst>
              <a:ext uri="{FF2B5EF4-FFF2-40B4-BE49-F238E27FC236}">
                <a16:creationId xmlns:a16="http://schemas.microsoft.com/office/drawing/2014/main" id="{BF61CF79-CAF7-4EF6-AECD-2469E002CA94}"/>
              </a:ext>
            </a:extLst>
          </p:cNvPr>
          <p:cNvSpPr/>
          <p:nvPr/>
        </p:nvSpPr>
        <p:spPr>
          <a:xfrm>
            <a:off x="5730670" y="494182"/>
            <a:ext cx="2010060" cy="1339436"/>
          </a:xfrm>
          <a:prstGeom prst="chevron">
            <a:avLst>
              <a:gd name="adj" fmla="val 33855"/>
            </a:avLst>
          </a:prstGeom>
          <a:solidFill>
            <a:srgbClr val="B11B96"/>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81" name="Freeform 5">
            <a:extLst>
              <a:ext uri="{FF2B5EF4-FFF2-40B4-BE49-F238E27FC236}">
                <a16:creationId xmlns:a16="http://schemas.microsoft.com/office/drawing/2014/main" id="{2E5CF464-9451-4CFC-859E-ED3D124AFF3D}"/>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82" name="Freeform 5">
            <a:extLst>
              <a:ext uri="{FF2B5EF4-FFF2-40B4-BE49-F238E27FC236}">
                <a16:creationId xmlns:a16="http://schemas.microsoft.com/office/drawing/2014/main" id="{10A1BC79-AA7C-4A7B-9932-9FA74B6E7F2D}"/>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83" name="ZoneTexte 26">
            <a:extLst>
              <a:ext uri="{FF2B5EF4-FFF2-40B4-BE49-F238E27FC236}">
                <a16:creationId xmlns:a16="http://schemas.microsoft.com/office/drawing/2014/main" id="{2BB27A9F-A9FB-4C6D-BBE9-96E9F86DEDA6}"/>
              </a:ext>
            </a:extLst>
          </p:cNvPr>
          <p:cNvSpPr txBox="1"/>
          <p:nvPr/>
        </p:nvSpPr>
        <p:spPr>
          <a:xfrm>
            <a:off x="6012559"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84" name="Pfeil: Chevron 83">
            <a:extLst>
              <a:ext uri="{FF2B5EF4-FFF2-40B4-BE49-F238E27FC236}">
                <a16:creationId xmlns:a16="http://schemas.microsoft.com/office/drawing/2014/main" id="{4DB749F3-55DE-4468-9B19-2E65EBF745B1}"/>
              </a:ext>
            </a:extLst>
          </p:cNvPr>
          <p:cNvSpPr/>
          <p:nvPr/>
        </p:nvSpPr>
        <p:spPr>
          <a:xfrm>
            <a:off x="7183336" y="494180"/>
            <a:ext cx="2010060" cy="1339436"/>
          </a:xfrm>
          <a:prstGeom prst="chevron">
            <a:avLst>
              <a:gd name="adj" fmla="val 33855"/>
            </a:avLst>
          </a:prstGeom>
          <a:solidFill>
            <a:srgbClr val="90117E"/>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85" name="Freeform 5">
            <a:extLst>
              <a:ext uri="{FF2B5EF4-FFF2-40B4-BE49-F238E27FC236}">
                <a16:creationId xmlns:a16="http://schemas.microsoft.com/office/drawing/2014/main" id="{3441EE72-C3FD-4D57-9ADD-EBF841A4C576}"/>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86" name="Freeform 5">
            <a:extLst>
              <a:ext uri="{FF2B5EF4-FFF2-40B4-BE49-F238E27FC236}">
                <a16:creationId xmlns:a16="http://schemas.microsoft.com/office/drawing/2014/main" id="{8E9C71D3-10D4-42E7-AAF9-4734D0220AFA}"/>
              </a:ext>
            </a:extLst>
          </p:cNvPr>
          <p:cNvSpPr>
            <a:spLocks/>
          </p:cNvSpPr>
          <p:nvPr/>
        </p:nvSpPr>
        <p:spPr bwMode="auto">
          <a:xfrm>
            <a:off x="7846083"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87" name="ZoneTexte 26">
            <a:extLst>
              <a:ext uri="{FF2B5EF4-FFF2-40B4-BE49-F238E27FC236}">
                <a16:creationId xmlns:a16="http://schemas.microsoft.com/office/drawing/2014/main" id="{A0960AF9-9288-40BB-A347-4D34A5C71970}"/>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64" name="Pfeil: Chevron 63">
            <a:extLst>
              <a:ext uri="{FF2B5EF4-FFF2-40B4-BE49-F238E27FC236}">
                <a16:creationId xmlns:a16="http://schemas.microsoft.com/office/drawing/2014/main" id="{C0823F61-8E24-4C52-AA8E-41038BB724B5}"/>
              </a:ext>
            </a:extLst>
          </p:cNvPr>
          <p:cNvSpPr/>
          <p:nvPr/>
        </p:nvSpPr>
        <p:spPr>
          <a:xfrm>
            <a:off x="8647498" y="494180"/>
            <a:ext cx="2212935" cy="1339436"/>
          </a:xfrm>
          <a:prstGeom prst="chevron">
            <a:avLst>
              <a:gd name="adj" fmla="val 33855"/>
            </a:avLst>
          </a:prstGeom>
          <a:solidFill>
            <a:srgbClr val="6C0A63"/>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p>
        </p:txBody>
      </p:sp>
      <p:sp>
        <p:nvSpPr>
          <p:cNvPr id="71" name="ZoneTexte 27">
            <a:extLst>
              <a:ext uri="{FF2B5EF4-FFF2-40B4-BE49-F238E27FC236}">
                <a16:creationId xmlns:a16="http://schemas.microsoft.com/office/drawing/2014/main" id="{77A51EE8-18E9-4A9D-BEA3-D50FB5DAC775}"/>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66" name="Freeform 5">
            <a:extLst>
              <a:ext uri="{FF2B5EF4-FFF2-40B4-BE49-F238E27FC236}">
                <a16:creationId xmlns:a16="http://schemas.microsoft.com/office/drawing/2014/main" id="{90FCC111-C185-4FA9-9B45-4BB8454E59FA}"/>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38100">
            <a:solidFill>
              <a:srgbClr val="898F97"/>
            </a:solidFill>
          </a:ln>
        </p:spPr>
        <p:txBody>
          <a:bodyPr vert="horz" wrap="square" lIns="68572" tIns="34286" rIns="68572" bIns="34286" numCol="1" anchor="t" anchorCtr="0" compatLnSpc="1">
            <a:prstTxWarp prst="textNoShape">
              <a:avLst/>
            </a:prstTxWarp>
          </a:bodyPr>
          <a:lstStyle/>
          <a:p>
            <a:endParaRPr lang="fr-FR" sz="2418" dirty="0"/>
          </a:p>
        </p:txBody>
      </p:sp>
      <p:sp>
        <p:nvSpPr>
          <p:cNvPr id="68" name="Freeform 5">
            <a:extLst>
              <a:ext uri="{FF2B5EF4-FFF2-40B4-BE49-F238E27FC236}">
                <a16:creationId xmlns:a16="http://schemas.microsoft.com/office/drawing/2014/main" id="{1640D5B1-E9BA-45FD-BB73-6C72C0A173D2}"/>
              </a:ext>
            </a:extLst>
          </p:cNvPr>
          <p:cNvSpPr>
            <a:spLocks/>
          </p:cNvSpPr>
          <p:nvPr/>
        </p:nvSpPr>
        <p:spPr bwMode="auto">
          <a:xfrm>
            <a:off x="9475162" y="246909"/>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67" name="Foliennummernplatzhalter 1">
            <a:extLst>
              <a:ext uri="{FF2B5EF4-FFF2-40B4-BE49-F238E27FC236}">
                <a16:creationId xmlns:a16="http://schemas.microsoft.com/office/drawing/2014/main" id="{86F900F0-3533-4804-8793-A4F1F140658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60</a:t>
            </a:fld>
            <a:endParaRPr lang="ru-RU" dirty="0"/>
          </a:p>
        </p:txBody>
      </p:sp>
      <p:sp>
        <p:nvSpPr>
          <p:cNvPr id="54" name="Content Placeholder 4">
            <a:extLst>
              <a:ext uri="{FF2B5EF4-FFF2-40B4-BE49-F238E27FC236}">
                <a16:creationId xmlns:a16="http://schemas.microsoft.com/office/drawing/2014/main" id="{016B1D5A-A218-44B3-A970-BAAFB7BE22C5}"/>
              </a:ext>
            </a:extLst>
          </p:cNvPr>
          <p:cNvSpPr txBox="1">
            <a:spLocks/>
          </p:cNvSpPr>
          <p:nvPr/>
        </p:nvSpPr>
        <p:spPr bwMode="gray">
          <a:xfrm>
            <a:off x="5864474" y="2874424"/>
            <a:ext cx="1195484" cy="311819"/>
          </a:xfrm>
          <a:prstGeom prst="rect">
            <a:avLst/>
          </a:prstGeom>
          <a:solidFill>
            <a:schemeClr val="bg1"/>
          </a:solidFill>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B11B96"/>
              </a:buClr>
              <a:buNone/>
            </a:pPr>
            <a:r>
              <a:rPr lang="de-CH" sz="1400" b="1" dirty="0">
                <a:solidFill>
                  <a:srgbClr val="B11B96"/>
                </a:solidFill>
              </a:rPr>
              <a:t>Gewinnzone</a:t>
            </a:r>
          </a:p>
        </p:txBody>
      </p:sp>
    </p:spTree>
    <p:extLst>
      <p:ext uri="{BB962C8B-B14F-4D97-AF65-F5344CB8AC3E}">
        <p14:creationId xmlns:p14="http://schemas.microsoft.com/office/powerpoint/2010/main" val="3233922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EDBE395E-67D2-4459-A5A6-4FB123FF1568}"/>
              </a:ext>
            </a:extLst>
          </p:cNvPr>
          <p:cNvSpPr/>
          <p:nvPr/>
        </p:nvSpPr>
        <p:spPr>
          <a:xfrm>
            <a:off x="1781217" y="2291149"/>
            <a:ext cx="8411028" cy="341385"/>
          </a:xfrm>
          <a:prstGeom prst="rect">
            <a:avLst/>
          </a:prstGeom>
          <a:solidFill>
            <a:srgbClr val="6C0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Rechteck 4">
            <a:extLst>
              <a:ext uri="{FF2B5EF4-FFF2-40B4-BE49-F238E27FC236}">
                <a16:creationId xmlns:a16="http://schemas.microsoft.com/office/drawing/2014/main" id="{2F5493D3-60E8-4799-846E-B7598D47231B}"/>
              </a:ext>
            </a:extLst>
          </p:cNvPr>
          <p:cNvSpPr/>
          <p:nvPr/>
        </p:nvSpPr>
        <p:spPr>
          <a:xfrm>
            <a:off x="1781217" y="2625855"/>
            <a:ext cx="8411028" cy="216484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hteck 5">
            <a:extLst>
              <a:ext uri="{FF2B5EF4-FFF2-40B4-BE49-F238E27FC236}">
                <a16:creationId xmlns:a16="http://schemas.microsoft.com/office/drawing/2014/main" id="{91D7BB37-9D72-4796-AF1B-CAE893833E1C}"/>
              </a:ext>
            </a:extLst>
          </p:cNvPr>
          <p:cNvSpPr/>
          <p:nvPr/>
        </p:nvSpPr>
        <p:spPr>
          <a:xfrm>
            <a:off x="4787801" y="2283297"/>
            <a:ext cx="2422458" cy="323165"/>
          </a:xfrm>
          <a:prstGeom prst="rect">
            <a:avLst/>
          </a:prstGeom>
        </p:spPr>
        <p:txBody>
          <a:bodyPr wrap="none">
            <a:spAutoFit/>
          </a:bodyPr>
          <a:lstStyle/>
          <a:p>
            <a:r>
              <a:rPr lang="de-CH" sz="1500" b="1" dirty="0">
                <a:solidFill>
                  <a:schemeClr val="bg1"/>
                </a:solidFill>
              </a:rPr>
              <a:t>Beispiel MyBambooBike</a:t>
            </a:r>
          </a:p>
        </p:txBody>
      </p:sp>
      <p:sp>
        <p:nvSpPr>
          <p:cNvPr id="7" name="Content Placeholder 4">
            <a:extLst>
              <a:ext uri="{FF2B5EF4-FFF2-40B4-BE49-F238E27FC236}">
                <a16:creationId xmlns:a16="http://schemas.microsoft.com/office/drawing/2014/main" id="{E1351356-95B6-4F7F-8BCE-F6ABFA63B586}"/>
              </a:ext>
            </a:extLst>
          </p:cNvPr>
          <p:cNvSpPr txBox="1">
            <a:spLocks/>
          </p:cNvSpPr>
          <p:nvPr/>
        </p:nvSpPr>
        <p:spPr>
          <a:xfrm>
            <a:off x="1975244" y="2824433"/>
            <a:ext cx="8047573" cy="19662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20000"/>
              </a:lnSpc>
              <a:spcBef>
                <a:spcPts val="600"/>
              </a:spcBef>
            </a:pPr>
            <a:r>
              <a:rPr lang="de-CH" sz="1600" b="1" dirty="0">
                <a:solidFill>
                  <a:srgbClr val="B11B96"/>
                </a:solidFill>
              </a:rPr>
              <a:t>Wie viele Fahrräder müssten Anna und Peter über ihren Online-Shop verkaufen, um den Break-Even-Point zu erreichen?</a:t>
            </a:r>
          </a:p>
          <a:p>
            <a:pPr algn="l">
              <a:lnSpc>
                <a:spcPct val="130000"/>
              </a:lnSpc>
              <a:spcBef>
                <a:spcPts val="600"/>
              </a:spcBef>
            </a:pPr>
            <a:r>
              <a:rPr lang="de-CH" sz="1500" dirty="0">
                <a:solidFill>
                  <a:srgbClr val="B11B96"/>
                </a:solidFill>
              </a:rPr>
              <a:t>Fixkosten pro Jahr…………………………………………………………………..</a:t>
            </a:r>
          </a:p>
          <a:p>
            <a:pPr algn="l">
              <a:lnSpc>
                <a:spcPct val="130000"/>
              </a:lnSpc>
              <a:spcBef>
                <a:spcPts val="0"/>
              </a:spcBef>
            </a:pPr>
            <a:r>
              <a:rPr lang="de-CH" sz="1500" dirty="0">
                <a:solidFill>
                  <a:srgbClr val="B11B96"/>
                </a:solidFill>
              </a:rPr>
              <a:t>./. Deckungsbeitrag pro Fahrrad bei Online-Verkauf………………………..</a:t>
            </a:r>
          </a:p>
          <a:p>
            <a:pPr algn="l">
              <a:lnSpc>
                <a:spcPct val="130000"/>
              </a:lnSpc>
              <a:spcBef>
                <a:spcPts val="0"/>
              </a:spcBef>
            </a:pPr>
            <a:r>
              <a:rPr lang="de-CH" sz="1600" b="1" dirty="0">
                <a:solidFill>
                  <a:srgbClr val="B11B96"/>
                </a:solidFill>
              </a:rPr>
              <a:t>Anzahl Fahrräder </a:t>
            </a:r>
            <a:r>
              <a:rPr lang="de-CH" sz="1600" dirty="0">
                <a:solidFill>
                  <a:srgbClr val="B11B96"/>
                </a:solidFill>
              </a:rPr>
              <a:t>………………………………………………………….…</a:t>
            </a:r>
          </a:p>
          <a:p>
            <a:pPr algn="l">
              <a:lnSpc>
                <a:spcPct val="120000"/>
              </a:lnSpc>
              <a:spcBef>
                <a:spcPts val="0"/>
              </a:spcBef>
            </a:pPr>
            <a:endParaRPr lang="de-CH" sz="1600" dirty="0">
              <a:solidFill>
                <a:srgbClr val="B11B96"/>
              </a:solidFill>
            </a:endParaRPr>
          </a:p>
          <a:p>
            <a:pPr marL="180975" indent="-180975" algn="l">
              <a:spcBef>
                <a:spcPts val="0"/>
              </a:spcBef>
              <a:buFont typeface="Arial" panose="020B0604020202020204" pitchFamily="34" charset="0"/>
              <a:buChar char="•"/>
            </a:pPr>
            <a:endParaRPr lang="de-CH" sz="1300" dirty="0"/>
          </a:p>
          <a:p>
            <a:pPr lvl="1"/>
            <a:endParaRPr lang="de-CH" sz="1600" dirty="0"/>
          </a:p>
        </p:txBody>
      </p:sp>
      <p:sp>
        <p:nvSpPr>
          <p:cNvPr id="8" name="Rechteck 7">
            <a:extLst>
              <a:ext uri="{FF2B5EF4-FFF2-40B4-BE49-F238E27FC236}">
                <a16:creationId xmlns:a16="http://schemas.microsoft.com/office/drawing/2014/main" id="{47E38C5D-25E6-4A14-ACB4-9D2A429C7FD5}"/>
              </a:ext>
            </a:extLst>
          </p:cNvPr>
          <p:cNvSpPr/>
          <p:nvPr/>
        </p:nvSpPr>
        <p:spPr>
          <a:xfrm>
            <a:off x="8681031" y="3486943"/>
            <a:ext cx="1330814" cy="323165"/>
          </a:xfrm>
          <a:prstGeom prst="rect">
            <a:avLst/>
          </a:prstGeom>
        </p:spPr>
        <p:txBody>
          <a:bodyPr wrap="none">
            <a:spAutoFit/>
          </a:bodyPr>
          <a:lstStyle/>
          <a:p>
            <a:r>
              <a:rPr lang="de-CH" sz="1500" dirty="0">
                <a:solidFill>
                  <a:srgbClr val="B11B96"/>
                </a:solidFill>
              </a:rPr>
              <a:t>302’856 CHF</a:t>
            </a:r>
            <a:endParaRPr lang="de-CH" sz="1500" dirty="0"/>
          </a:p>
        </p:txBody>
      </p:sp>
      <p:sp>
        <p:nvSpPr>
          <p:cNvPr id="9" name="Rechteck 8">
            <a:extLst>
              <a:ext uri="{FF2B5EF4-FFF2-40B4-BE49-F238E27FC236}">
                <a16:creationId xmlns:a16="http://schemas.microsoft.com/office/drawing/2014/main" id="{E0593D1C-2B0F-4FBC-B428-FB9126FF6D6E}"/>
              </a:ext>
            </a:extLst>
          </p:cNvPr>
          <p:cNvSpPr/>
          <p:nvPr/>
        </p:nvSpPr>
        <p:spPr>
          <a:xfrm>
            <a:off x="8881540" y="3804507"/>
            <a:ext cx="1116011" cy="323165"/>
          </a:xfrm>
          <a:prstGeom prst="rect">
            <a:avLst/>
          </a:prstGeom>
        </p:spPr>
        <p:txBody>
          <a:bodyPr wrap="none">
            <a:spAutoFit/>
          </a:bodyPr>
          <a:lstStyle/>
          <a:p>
            <a:r>
              <a:rPr lang="de-CH" sz="1500" dirty="0">
                <a:solidFill>
                  <a:srgbClr val="B11B96"/>
                </a:solidFill>
              </a:rPr>
              <a:t>2’018 CHF</a:t>
            </a:r>
            <a:endParaRPr lang="de-CH" sz="1500" dirty="0"/>
          </a:p>
        </p:txBody>
      </p:sp>
      <p:sp>
        <p:nvSpPr>
          <p:cNvPr id="10" name="Rechteck 9">
            <a:extLst>
              <a:ext uri="{FF2B5EF4-FFF2-40B4-BE49-F238E27FC236}">
                <a16:creationId xmlns:a16="http://schemas.microsoft.com/office/drawing/2014/main" id="{B8FAE265-674E-459E-BA39-F90E24D8DD43}"/>
              </a:ext>
            </a:extLst>
          </p:cNvPr>
          <p:cNvSpPr/>
          <p:nvPr/>
        </p:nvSpPr>
        <p:spPr>
          <a:xfrm>
            <a:off x="8541703" y="4119647"/>
            <a:ext cx="1455848" cy="323165"/>
          </a:xfrm>
          <a:prstGeom prst="rect">
            <a:avLst/>
          </a:prstGeom>
        </p:spPr>
        <p:txBody>
          <a:bodyPr wrap="none">
            <a:spAutoFit/>
          </a:bodyPr>
          <a:lstStyle/>
          <a:p>
            <a:r>
              <a:rPr lang="de-CH" sz="1500" b="1" dirty="0">
                <a:solidFill>
                  <a:srgbClr val="B11B96"/>
                </a:solidFill>
              </a:rPr>
              <a:t>150 Fahrräder</a:t>
            </a:r>
            <a:endParaRPr lang="de-CH" sz="1500" b="1" dirty="0"/>
          </a:p>
        </p:txBody>
      </p:sp>
      <p:sp>
        <p:nvSpPr>
          <p:cNvPr id="11" name="Content Placeholder 4">
            <a:extLst>
              <a:ext uri="{FF2B5EF4-FFF2-40B4-BE49-F238E27FC236}">
                <a16:creationId xmlns:a16="http://schemas.microsoft.com/office/drawing/2014/main" id="{68DC4BE4-3DD9-4D69-91D1-1297965E0F79}"/>
              </a:ext>
            </a:extLst>
          </p:cNvPr>
          <p:cNvSpPr txBox="1">
            <a:spLocks/>
          </p:cNvSpPr>
          <p:nvPr/>
        </p:nvSpPr>
        <p:spPr bwMode="gray">
          <a:xfrm>
            <a:off x="1969737" y="5031927"/>
            <a:ext cx="7898317" cy="1324423"/>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dirty="0">
                <a:solidFill>
                  <a:schemeClr val="accent6">
                    <a:lumMod val="50000"/>
                  </a:schemeClr>
                </a:solidFill>
              </a:rPr>
              <a:t>MyBambooBike müsste also 150 Fahrräder verkaufen, um den Break-Even-Point zu erreichen. Das bedeutet: Mit dem Verkauf des 150. Fahrrad sind alle Fixkosten gedeckt. Ab dem 151. Fahrrad erwirtschaftet das Unternehmen Gewinn. </a:t>
            </a:r>
          </a:p>
        </p:txBody>
      </p:sp>
      <p:sp>
        <p:nvSpPr>
          <p:cNvPr id="36" name="Rechteck 35">
            <a:extLst>
              <a:ext uri="{FF2B5EF4-FFF2-40B4-BE49-F238E27FC236}">
                <a16:creationId xmlns:a16="http://schemas.microsoft.com/office/drawing/2014/main" id="{30212161-B1AE-421D-AF51-ED235A685292}"/>
              </a:ext>
            </a:extLst>
          </p:cNvPr>
          <p:cNvSpPr/>
          <p:nvPr/>
        </p:nvSpPr>
        <p:spPr>
          <a:xfrm>
            <a:off x="2681813" y="5858918"/>
            <a:ext cx="6096000" cy="738664"/>
          </a:xfrm>
          <a:prstGeom prst="rect">
            <a:avLst/>
          </a:prstGeom>
        </p:spPr>
        <p:txBody>
          <a:bodyPr>
            <a:spAutoFit/>
          </a:bodyPr>
          <a:lstStyle/>
          <a:p>
            <a:pPr>
              <a:buClr>
                <a:srgbClr val="B11B96"/>
              </a:buClr>
            </a:pPr>
            <a:r>
              <a:rPr lang="de-CH" sz="1400" b="1" dirty="0">
                <a:solidFill>
                  <a:srgbClr val="B11B96"/>
                </a:solidFill>
                <a:sym typeface="Wingdings" panose="05000000000000000000" pitchFamily="2" charset="2"/>
              </a:rPr>
              <a:t>Achtung:</a:t>
            </a:r>
            <a:r>
              <a:rPr lang="de-CH" sz="1400" dirty="0">
                <a:solidFill>
                  <a:srgbClr val="898F97"/>
                </a:solidFill>
                <a:sym typeface="Wingdings" panose="05000000000000000000" pitchFamily="2" charset="2"/>
              </a:rPr>
              <a:t> </a:t>
            </a:r>
            <a:r>
              <a:rPr lang="de-CH" sz="1400" dirty="0">
                <a:solidFill>
                  <a:schemeClr val="accent6">
                    <a:lumMod val="50000"/>
                  </a:schemeClr>
                </a:solidFill>
                <a:sym typeface="Wingdings" panose="05000000000000000000" pitchFamily="2" charset="2"/>
              </a:rPr>
              <a:t>Dieser Rechnung liegt die Annahme zugrunde, dass die beiden ausschliesslich Fahrräder online verkaufen würden. In der Excel-Tabelle wird auch der Verkauf über Händler berücksichtigt.</a:t>
            </a:r>
            <a:endParaRPr lang="de-CH" sz="1400" dirty="0">
              <a:solidFill>
                <a:schemeClr val="accent6">
                  <a:lumMod val="50000"/>
                </a:schemeClr>
              </a:solidFill>
            </a:endParaRPr>
          </a:p>
        </p:txBody>
      </p:sp>
      <p:sp>
        <p:nvSpPr>
          <p:cNvPr id="37" name="Pfeil: Fünfeck 36">
            <a:extLst>
              <a:ext uri="{FF2B5EF4-FFF2-40B4-BE49-F238E27FC236}">
                <a16:creationId xmlns:a16="http://schemas.microsoft.com/office/drawing/2014/main" id="{27644771-1468-4863-B436-C92A609F8F9A}"/>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8" name="Freeform 5">
            <a:extLst>
              <a:ext uri="{FF2B5EF4-FFF2-40B4-BE49-F238E27FC236}">
                <a16:creationId xmlns:a16="http://schemas.microsoft.com/office/drawing/2014/main" id="{83195445-5835-43BE-A49C-288D5C05C1A4}"/>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39" name="Freeform 5">
            <a:extLst>
              <a:ext uri="{FF2B5EF4-FFF2-40B4-BE49-F238E27FC236}">
                <a16:creationId xmlns:a16="http://schemas.microsoft.com/office/drawing/2014/main" id="{F4726882-7DC0-4A70-9786-E504BA14C2F2}"/>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40" name="ZoneTexte 23">
            <a:extLst>
              <a:ext uri="{FF2B5EF4-FFF2-40B4-BE49-F238E27FC236}">
                <a16:creationId xmlns:a16="http://schemas.microsoft.com/office/drawing/2014/main" id="{E07C019B-F91D-4A06-8ED9-E154B42AD032}"/>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41" name="Pfeil: Chevron 40">
            <a:extLst>
              <a:ext uri="{FF2B5EF4-FFF2-40B4-BE49-F238E27FC236}">
                <a16:creationId xmlns:a16="http://schemas.microsoft.com/office/drawing/2014/main" id="{4931CC55-FBB0-466D-8C68-AF571CBCA9D8}"/>
              </a:ext>
            </a:extLst>
          </p:cNvPr>
          <p:cNvSpPr/>
          <p:nvPr/>
        </p:nvSpPr>
        <p:spPr>
          <a:xfrm>
            <a:off x="2715521" y="494183"/>
            <a:ext cx="2010060" cy="1339436"/>
          </a:xfrm>
          <a:prstGeom prst="chevron">
            <a:avLst>
              <a:gd name="adj" fmla="val 33855"/>
            </a:avLst>
          </a:prstGeom>
          <a:solidFill>
            <a:srgbClr val="FF99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42" name="Freeform 5">
            <a:extLst>
              <a:ext uri="{FF2B5EF4-FFF2-40B4-BE49-F238E27FC236}">
                <a16:creationId xmlns:a16="http://schemas.microsoft.com/office/drawing/2014/main" id="{3043C0CE-5EE1-4175-A44D-3DCF88E5949C}"/>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solidFill>
                <a:schemeClr val="bg1"/>
              </a:solidFill>
            </a:endParaRPr>
          </a:p>
        </p:txBody>
      </p:sp>
      <p:sp>
        <p:nvSpPr>
          <p:cNvPr id="43" name="Freeform 5">
            <a:extLst>
              <a:ext uri="{FF2B5EF4-FFF2-40B4-BE49-F238E27FC236}">
                <a16:creationId xmlns:a16="http://schemas.microsoft.com/office/drawing/2014/main" id="{05970A76-403A-421E-8664-D461883D9D6F}"/>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44" name="ZoneTexte 24">
            <a:extLst>
              <a:ext uri="{FF2B5EF4-FFF2-40B4-BE49-F238E27FC236}">
                <a16:creationId xmlns:a16="http://schemas.microsoft.com/office/drawing/2014/main" id="{834DED51-519A-404E-A60C-B34202E0177D}"/>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45" name="Pfeil: Chevron 44">
            <a:extLst>
              <a:ext uri="{FF2B5EF4-FFF2-40B4-BE49-F238E27FC236}">
                <a16:creationId xmlns:a16="http://schemas.microsoft.com/office/drawing/2014/main" id="{78022C38-8201-4049-95E8-223FAF241E53}"/>
              </a:ext>
            </a:extLst>
          </p:cNvPr>
          <p:cNvSpPr/>
          <p:nvPr/>
        </p:nvSpPr>
        <p:spPr>
          <a:xfrm>
            <a:off x="4275556" y="494183"/>
            <a:ext cx="2010060" cy="1339436"/>
          </a:xfrm>
          <a:prstGeom prst="chevron">
            <a:avLst>
              <a:gd name="adj" fmla="val 33855"/>
            </a:avLst>
          </a:prstGeom>
          <a:solidFill>
            <a:srgbClr val="FF66CC"/>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46" name="ZoneTexte 25">
            <a:extLst>
              <a:ext uri="{FF2B5EF4-FFF2-40B4-BE49-F238E27FC236}">
                <a16:creationId xmlns:a16="http://schemas.microsoft.com/office/drawing/2014/main" id="{84EE9B0E-15A2-45D0-BC82-D96D5F229C39}"/>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47" name="Freeform 5">
            <a:extLst>
              <a:ext uri="{FF2B5EF4-FFF2-40B4-BE49-F238E27FC236}">
                <a16:creationId xmlns:a16="http://schemas.microsoft.com/office/drawing/2014/main" id="{1BB113B9-83E8-4F59-9763-23B1C7AA57A9}"/>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48" name="Freeform 5">
            <a:extLst>
              <a:ext uri="{FF2B5EF4-FFF2-40B4-BE49-F238E27FC236}">
                <a16:creationId xmlns:a16="http://schemas.microsoft.com/office/drawing/2014/main" id="{8403EDEB-600F-425B-A4E3-ED8FD0B031B7}"/>
              </a:ext>
            </a:extLst>
          </p:cNvPr>
          <p:cNvSpPr>
            <a:spLocks/>
          </p:cNvSpPr>
          <p:nvPr/>
        </p:nvSpPr>
        <p:spPr bwMode="auto">
          <a:xfrm>
            <a:off x="4900975" y="25659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49" name="Pfeil: Chevron 48">
            <a:extLst>
              <a:ext uri="{FF2B5EF4-FFF2-40B4-BE49-F238E27FC236}">
                <a16:creationId xmlns:a16="http://schemas.microsoft.com/office/drawing/2014/main" id="{519964D8-3157-4469-884C-B1D050F3653C}"/>
              </a:ext>
            </a:extLst>
          </p:cNvPr>
          <p:cNvSpPr/>
          <p:nvPr/>
        </p:nvSpPr>
        <p:spPr>
          <a:xfrm>
            <a:off x="5730670" y="494182"/>
            <a:ext cx="2010060" cy="1339436"/>
          </a:xfrm>
          <a:prstGeom prst="chevron">
            <a:avLst>
              <a:gd name="adj" fmla="val 33855"/>
            </a:avLst>
          </a:prstGeom>
          <a:solidFill>
            <a:srgbClr val="B11B96"/>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50" name="Freeform 5">
            <a:extLst>
              <a:ext uri="{FF2B5EF4-FFF2-40B4-BE49-F238E27FC236}">
                <a16:creationId xmlns:a16="http://schemas.microsoft.com/office/drawing/2014/main" id="{AB1696F0-99A9-41E1-8AC0-F29F7572CC20}"/>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51" name="Freeform 5">
            <a:extLst>
              <a:ext uri="{FF2B5EF4-FFF2-40B4-BE49-F238E27FC236}">
                <a16:creationId xmlns:a16="http://schemas.microsoft.com/office/drawing/2014/main" id="{594ABDE4-CD79-495C-841B-40E45763A96E}"/>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52" name="ZoneTexte 26">
            <a:extLst>
              <a:ext uri="{FF2B5EF4-FFF2-40B4-BE49-F238E27FC236}">
                <a16:creationId xmlns:a16="http://schemas.microsoft.com/office/drawing/2014/main" id="{E7AE96FF-72D7-4F46-B79B-469091DD90C1}"/>
              </a:ext>
            </a:extLst>
          </p:cNvPr>
          <p:cNvSpPr txBox="1"/>
          <p:nvPr/>
        </p:nvSpPr>
        <p:spPr>
          <a:xfrm>
            <a:off x="6012559"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53" name="Pfeil: Chevron 52">
            <a:extLst>
              <a:ext uri="{FF2B5EF4-FFF2-40B4-BE49-F238E27FC236}">
                <a16:creationId xmlns:a16="http://schemas.microsoft.com/office/drawing/2014/main" id="{24E31E25-9AB4-41FC-80B7-B1A9B62F5410}"/>
              </a:ext>
            </a:extLst>
          </p:cNvPr>
          <p:cNvSpPr/>
          <p:nvPr/>
        </p:nvSpPr>
        <p:spPr>
          <a:xfrm>
            <a:off x="7183336" y="494180"/>
            <a:ext cx="2010060" cy="1339436"/>
          </a:xfrm>
          <a:prstGeom prst="chevron">
            <a:avLst>
              <a:gd name="adj" fmla="val 33855"/>
            </a:avLst>
          </a:prstGeom>
          <a:solidFill>
            <a:srgbClr val="90117E"/>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54" name="Freeform 5">
            <a:extLst>
              <a:ext uri="{FF2B5EF4-FFF2-40B4-BE49-F238E27FC236}">
                <a16:creationId xmlns:a16="http://schemas.microsoft.com/office/drawing/2014/main" id="{0E84C022-2C5D-4F19-8190-3270613EBB5A}"/>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55" name="Freeform 5">
            <a:extLst>
              <a:ext uri="{FF2B5EF4-FFF2-40B4-BE49-F238E27FC236}">
                <a16:creationId xmlns:a16="http://schemas.microsoft.com/office/drawing/2014/main" id="{14D40F00-2E25-4B00-8285-8FB8C62C48E7}"/>
              </a:ext>
            </a:extLst>
          </p:cNvPr>
          <p:cNvSpPr>
            <a:spLocks/>
          </p:cNvSpPr>
          <p:nvPr/>
        </p:nvSpPr>
        <p:spPr bwMode="auto">
          <a:xfrm>
            <a:off x="7846083"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56" name="ZoneTexte 26">
            <a:extLst>
              <a:ext uri="{FF2B5EF4-FFF2-40B4-BE49-F238E27FC236}">
                <a16:creationId xmlns:a16="http://schemas.microsoft.com/office/drawing/2014/main" id="{CBC22A09-3C28-4DC8-9CCB-79E5F1CBAE79}"/>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57" name="Pfeil: Chevron 56">
            <a:extLst>
              <a:ext uri="{FF2B5EF4-FFF2-40B4-BE49-F238E27FC236}">
                <a16:creationId xmlns:a16="http://schemas.microsoft.com/office/drawing/2014/main" id="{2626DFF9-ABB6-4F45-A232-66302F404380}"/>
              </a:ext>
            </a:extLst>
          </p:cNvPr>
          <p:cNvSpPr/>
          <p:nvPr/>
        </p:nvSpPr>
        <p:spPr>
          <a:xfrm>
            <a:off x="8647498" y="494180"/>
            <a:ext cx="2212935" cy="1339436"/>
          </a:xfrm>
          <a:prstGeom prst="chevron">
            <a:avLst>
              <a:gd name="adj" fmla="val 33855"/>
            </a:avLst>
          </a:prstGeom>
          <a:solidFill>
            <a:srgbClr val="6C0A63"/>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p>
        </p:txBody>
      </p:sp>
      <p:sp>
        <p:nvSpPr>
          <p:cNvPr id="58" name="ZoneTexte 27">
            <a:extLst>
              <a:ext uri="{FF2B5EF4-FFF2-40B4-BE49-F238E27FC236}">
                <a16:creationId xmlns:a16="http://schemas.microsoft.com/office/drawing/2014/main" id="{A042EED9-CC74-480A-956F-96CAC7E178D1}"/>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59" name="Freeform 5">
            <a:extLst>
              <a:ext uri="{FF2B5EF4-FFF2-40B4-BE49-F238E27FC236}">
                <a16:creationId xmlns:a16="http://schemas.microsoft.com/office/drawing/2014/main" id="{87532142-00B1-441A-B7CB-3B42A136BBDF}"/>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38100">
            <a:solidFill>
              <a:srgbClr val="898F97"/>
            </a:solidFill>
          </a:ln>
        </p:spPr>
        <p:txBody>
          <a:bodyPr vert="horz" wrap="square" lIns="68572" tIns="34286" rIns="68572" bIns="34286" numCol="1" anchor="t" anchorCtr="0" compatLnSpc="1">
            <a:prstTxWarp prst="textNoShape">
              <a:avLst/>
            </a:prstTxWarp>
          </a:bodyPr>
          <a:lstStyle/>
          <a:p>
            <a:endParaRPr lang="fr-FR" sz="2418" dirty="0"/>
          </a:p>
        </p:txBody>
      </p:sp>
      <p:sp>
        <p:nvSpPr>
          <p:cNvPr id="60" name="Freeform 5">
            <a:extLst>
              <a:ext uri="{FF2B5EF4-FFF2-40B4-BE49-F238E27FC236}">
                <a16:creationId xmlns:a16="http://schemas.microsoft.com/office/drawing/2014/main" id="{466F07D7-39BE-4631-9644-293473DDE03A}"/>
              </a:ext>
            </a:extLst>
          </p:cNvPr>
          <p:cNvSpPr>
            <a:spLocks/>
          </p:cNvSpPr>
          <p:nvPr/>
        </p:nvSpPr>
        <p:spPr bwMode="auto">
          <a:xfrm>
            <a:off x="9475162" y="246909"/>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61" name="Foliennummernplatzhalter 1">
            <a:extLst>
              <a:ext uri="{FF2B5EF4-FFF2-40B4-BE49-F238E27FC236}">
                <a16:creationId xmlns:a16="http://schemas.microsoft.com/office/drawing/2014/main" id="{33C948CF-99E3-4818-BF62-DE0888D7101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61</a:t>
            </a:fld>
            <a:endParaRPr lang="ru-RU" dirty="0"/>
          </a:p>
        </p:txBody>
      </p:sp>
    </p:spTree>
    <p:extLst>
      <p:ext uri="{BB962C8B-B14F-4D97-AF65-F5344CB8AC3E}">
        <p14:creationId xmlns:p14="http://schemas.microsoft.com/office/powerpoint/2010/main" val="2848927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20E529C9-3D92-486A-BFDE-FBB4BAE9819A}"/>
              </a:ext>
            </a:extLst>
          </p:cNvPr>
          <p:cNvSpPr/>
          <p:nvPr/>
        </p:nvSpPr>
        <p:spPr>
          <a:xfrm>
            <a:off x="2373520" y="2338553"/>
            <a:ext cx="6784724" cy="341385"/>
          </a:xfrm>
          <a:prstGeom prst="rect">
            <a:avLst/>
          </a:prstGeom>
          <a:solidFill>
            <a:srgbClr val="D17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t>Ihre Aufgabe</a:t>
            </a:r>
          </a:p>
        </p:txBody>
      </p:sp>
      <p:sp>
        <p:nvSpPr>
          <p:cNvPr id="29" name="Rechteck 28">
            <a:extLst>
              <a:ext uri="{FF2B5EF4-FFF2-40B4-BE49-F238E27FC236}">
                <a16:creationId xmlns:a16="http://schemas.microsoft.com/office/drawing/2014/main" id="{AF97924A-FF32-4ED2-8CBF-B0D06BFEF8C8}"/>
              </a:ext>
            </a:extLst>
          </p:cNvPr>
          <p:cNvSpPr/>
          <p:nvPr/>
        </p:nvSpPr>
        <p:spPr>
          <a:xfrm>
            <a:off x="2373520" y="2675451"/>
            <a:ext cx="6792912" cy="2594381"/>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Rechteck 29">
            <a:extLst>
              <a:ext uri="{FF2B5EF4-FFF2-40B4-BE49-F238E27FC236}">
                <a16:creationId xmlns:a16="http://schemas.microsoft.com/office/drawing/2014/main" id="{76E2A1E0-CD25-46E6-B226-293A9615BC21}"/>
              </a:ext>
            </a:extLst>
          </p:cNvPr>
          <p:cNvSpPr/>
          <p:nvPr/>
        </p:nvSpPr>
        <p:spPr>
          <a:xfrm>
            <a:off x="2458280" y="2851916"/>
            <a:ext cx="6847927" cy="2339102"/>
          </a:xfrm>
          <a:prstGeom prst="rect">
            <a:avLst/>
          </a:prstGeom>
        </p:spPr>
        <p:txBody>
          <a:bodyPr wrap="square">
            <a:spAutoFit/>
          </a:bodyPr>
          <a:lstStyle/>
          <a:p>
            <a:pPr marL="342900" indent="-342900">
              <a:spcBef>
                <a:spcPts val="600"/>
              </a:spcBef>
              <a:buAutoNum type="arabicPeriod"/>
            </a:pPr>
            <a:r>
              <a:rPr lang="de-CH" dirty="0">
                <a:solidFill>
                  <a:srgbClr val="D17930"/>
                </a:solidFill>
              </a:rPr>
              <a:t>Berechnen Sie den Break-Even-Point für Ihr Vorhaben.</a:t>
            </a:r>
          </a:p>
          <a:p>
            <a:pPr marL="342900" indent="-342900">
              <a:spcBef>
                <a:spcPts val="600"/>
              </a:spcBef>
              <a:buAutoNum type="arabicPeriod"/>
            </a:pPr>
            <a:r>
              <a:rPr lang="de-CH" dirty="0">
                <a:solidFill>
                  <a:srgbClr val="D17930"/>
                </a:solidFill>
              </a:rPr>
              <a:t>Analysieren Sie, wie sich der Break-Even-Point verändert, wenn Sie …</a:t>
            </a:r>
          </a:p>
          <a:p>
            <a:pPr marL="742950" lvl="1" indent="-285750">
              <a:spcBef>
                <a:spcPts val="600"/>
              </a:spcBef>
              <a:buClr>
                <a:srgbClr val="D17930"/>
              </a:buClr>
              <a:buFont typeface="Arial" panose="020B0604020202020204" pitchFamily="34" charset="0"/>
              <a:buChar char="•"/>
            </a:pPr>
            <a:r>
              <a:rPr lang="de-CH" dirty="0">
                <a:solidFill>
                  <a:srgbClr val="D17930"/>
                </a:solidFill>
              </a:rPr>
              <a:t>den Verkaufspreis erhöhen/senken.</a:t>
            </a:r>
          </a:p>
          <a:p>
            <a:pPr marL="742950" lvl="1" indent="-285750">
              <a:spcBef>
                <a:spcPts val="600"/>
              </a:spcBef>
              <a:buClr>
                <a:srgbClr val="D17930"/>
              </a:buClr>
              <a:buFont typeface="Arial" panose="020B0604020202020204" pitchFamily="34" charset="0"/>
              <a:buChar char="•"/>
            </a:pPr>
            <a:r>
              <a:rPr lang="de-CH" dirty="0">
                <a:solidFill>
                  <a:srgbClr val="D17930"/>
                </a:solidFill>
              </a:rPr>
              <a:t>die höchsten Posten der variablen Kosten erhöhen/ senken.</a:t>
            </a:r>
          </a:p>
          <a:p>
            <a:pPr marL="742950" lvl="1" indent="-285750">
              <a:spcBef>
                <a:spcPts val="600"/>
              </a:spcBef>
              <a:buClr>
                <a:srgbClr val="D17930"/>
              </a:buClr>
              <a:buFont typeface="Arial" panose="020B0604020202020204" pitchFamily="34" charset="0"/>
              <a:buChar char="•"/>
            </a:pPr>
            <a:r>
              <a:rPr lang="de-CH" dirty="0">
                <a:solidFill>
                  <a:srgbClr val="D17930"/>
                </a:solidFill>
              </a:rPr>
              <a:t>die höchsten Fixkosten-Posten erhöhen/senken.</a:t>
            </a:r>
          </a:p>
        </p:txBody>
      </p:sp>
      <p:pic>
        <p:nvPicPr>
          <p:cNvPr id="31" name="Рисунок 41">
            <a:extLst>
              <a:ext uri="{FF2B5EF4-FFF2-40B4-BE49-F238E27FC236}">
                <a16:creationId xmlns:a16="http://schemas.microsoft.com/office/drawing/2014/main" id="{5EBEB33D-25A2-4455-BE17-DB52307390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463" y="2080973"/>
            <a:ext cx="828000" cy="836463"/>
          </a:xfrm>
          <a:prstGeom prst="rect">
            <a:avLst/>
          </a:prstGeom>
        </p:spPr>
      </p:pic>
      <p:sp>
        <p:nvSpPr>
          <p:cNvPr id="32" name="Pfeil: Fünfeck 31">
            <a:extLst>
              <a:ext uri="{FF2B5EF4-FFF2-40B4-BE49-F238E27FC236}">
                <a16:creationId xmlns:a16="http://schemas.microsoft.com/office/drawing/2014/main" id="{E5C70D33-BB31-4081-85AA-4E42A3EA1EAF}"/>
              </a:ext>
            </a:extLst>
          </p:cNvPr>
          <p:cNvSpPr/>
          <p:nvPr/>
        </p:nvSpPr>
        <p:spPr>
          <a:xfrm>
            <a:off x="1386348" y="494180"/>
            <a:ext cx="1874594" cy="1339439"/>
          </a:xfrm>
          <a:prstGeom prst="homePlate">
            <a:avLst>
              <a:gd name="adj" fmla="val 33045"/>
            </a:avLst>
          </a:prstGeom>
          <a:solidFill>
            <a:srgbClr val="FFCC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3" name="Freeform 5">
            <a:extLst>
              <a:ext uri="{FF2B5EF4-FFF2-40B4-BE49-F238E27FC236}">
                <a16:creationId xmlns:a16="http://schemas.microsoft.com/office/drawing/2014/main" id="{F61D607F-4712-44BF-A26C-CCAEE88CF71F}"/>
              </a:ext>
            </a:extLst>
          </p:cNvPr>
          <p:cNvSpPr>
            <a:spLocks/>
          </p:cNvSpPr>
          <p:nvPr/>
        </p:nvSpPr>
        <p:spPr bwMode="auto">
          <a:xfrm>
            <a:off x="194666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CC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34" name="Freeform 5">
            <a:extLst>
              <a:ext uri="{FF2B5EF4-FFF2-40B4-BE49-F238E27FC236}">
                <a16:creationId xmlns:a16="http://schemas.microsoft.com/office/drawing/2014/main" id="{36F3466A-EF0B-4F08-A878-6ED8E086581B}"/>
              </a:ext>
            </a:extLst>
          </p:cNvPr>
          <p:cNvSpPr>
            <a:spLocks/>
          </p:cNvSpPr>
          <p:nvPr/>
        </p:nvSpPr>
        <p:spPr bwMode="auto">
          <a:xfrm>
            <a:off x="1961934" y="265570"/>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1</a:t>
            </a:r>
          </a:p>
        </p:txBody>
      </p:sp>
      <p:sp>
        <p:nvSpPr>
          <p:cNvPr id="35" name="ZoneTexte 23">
            <a:extLst>
              <a:ext uri="{FF2B5EF4-FFF2-40B4-BE49-F238E27FC236}">
                <a16:creationId xmlns:a16="http://schemas.microsoft.com/office/drawing/2014/main" id="{99E2DE53-7188-4F3B-A4CE-05E1FF74CDED}"/>
              </a:ext>
            </a:extLst>
          </p:cNvPr>
          <p:cNvSpPr txBox="1"/>
          <p:nvPr/>
        </p:nvSpPr>
        <p:spPr>
          <a:xfrm>
            <a:off x="1454327" y="788463"/>
            <a:ext cx="1476598" cy="738664"/>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Festlegen der relevanten Einheit («Unit»)</a:t>
            </a:r>
            <a:endParaRPr lang="fr-FR" sz="1400" dirty="0">
              <a:solidFill>
                <a:srgbClr val="6C0A63"/>
              </a:solidFill>
              <a:ea typeface="Roboto Light" pitchFamily="2" charset="0"/>
            </a:endParaRPr>
          </a:p>
        </p:txBody>
      </p:sp>
      <p:sp>
        <p:nvSpPr>
          <p:cNvPr id="36" name="Pfeil: Chevron 35">
            <a:extLst>
              <a:ext uri="{FF2B5EF4-FFF2-40B4-BE49-F238E27FC236}">
                <a16:creationId xmlns:a16="http://schemas.microsoft.com/office/drawing/2014/main" id="{4C78E5E6-AE76-4F2A-9ABC-88E81ED02618}"/>
              </a:ext>
            </a:extLst>
          </p:cNvPr>
          <p:cNvSpPr/>
          <p:nvPr/>
        </p:nvSpPr>
        <p:spPr>
          <a:xfrm>
            <a:off x="2715521" y="494183"/>
            <a:ext cx="2010060" cy="1339436"/>
          </a:xfrm>
          <a:prstGeom prst="chevron">
            <a:avLst>
              <a:gd name="adj" fmla="val 33855"/>
            </a:avLst>
          </a:prstGeom>
          <a:solidFill>
            <a:srgbClr val="FF99FF"/>
          </a:solidFill>
          <a:ln w="57150">
            <a:noFill/>
          </a:ln>
        </p:spPr>
        <p:txBody>
          <a:bodyPr vert="horz" wrap="square" lIns="68572" tIns="34286" rIns="68572" bIns="34286" numCol="1" anchor="t" anchorCtr="0" compatLnSpc="1">
            <a:prstTxWarp prst="textNoShape">
              <a:avLst/>
            </a:prstTxWarp>
          </a:bodyPr>
          <a:lstStyle/>
          <a:p>
            <a:endParaRPr lang="de-CH" sz="2418">
              <a:solidFill>
                <a:schemeClr val="tx1"/>
              </a:solidFill>
            </a:endParaRPr>
          </a:p>
        </p:txBody>
      </p:sp>
      <p:sp>
        <p:nvSpPr>
          <p:cNvPr id="37" name="Freeform 5">
            <a:extLst>
              <a:ext uri="{FF2B5EF4-FFF2-40B4-BE49-F238E27FC236}">
                <a16:creationId xmlns:a16="http://schemas.microsoft.com/office/drawing/2014/main" id="{0992E477-B800-4170-88F0-E0DF2F58EC79}"/>
              </a:ext>
            </a:extLst>
          </p:cNvPr>
          <p:cNvSpPr>
            <a:spLocks/>
          </p:cNvSpPr>
          <p:nvPr/>
        </p:nvSpPr>
        <p:spPr bwMode="auto">
          <a:xfrm>
            <a:off x="3332210"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99FF"/>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solidFill>
                <a:schemeClr val="bg1"/>
              </a:solidFill>
            </a:endParaRPr>
          </a:p>
        </p:txBody>
      </p:sp>
      <p:sp>
        <p:nvSpPr>
          <p:cNvPr id="38" name="Freeform 5">
            <a:extLst>
              <a:ext uri="{FF2B5EF4-FFF2-40B4-BE49-F238E27FC236}">
                <a16:creationId xmlns:a16="http://schemas.microsoft.com/office/drawing/2014/main" id="{D6D6075A-6FF7-4CA5-BD17-9F42D7EDB5DF}"/>
              </a:ext>
            </a:extLst>
          </p:cNvPr>
          <p:cNvSpPr>
            <a:spLocks/>
          </p:cNvSpPr>
          <p:nvPr/>
        </p:nvSpPr>
        <p:spPr bwMode="auto">
          <a:xfrm>
            <a:off x="3338748" y="24788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2</a:t>
            </a:r>
          </a:p>
        </p:txBody>
      </p:sp>
      <p:sp>
        <p:nvSpPr>
          <p:cNvPr id="39" name="ZoneTexte 24">
            <a:extLst>
              <a:ext uri="{FF2B5EF4-FFF2-40B4-BE49-F238E27FC236}">
                <a16:creationId xmlns:a16="http://schemas.microsoft.com/office/drawing/2014/main" id="{275E48BA-327F-4B7F-8972-5E93034F5A60}"/>
              </a:ext>
            </a:extLst>
          </p:cNvPr>
          <p:cNvSpPr txBox="1"/>
          <p:nvPr/>
        </p:nvSpPr>
        <p:spPr>
          <a:xfrm>
            <a:off x="3174223" y="673035"/>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Berechnen der variablen Kosten pro Einheit</a:t>
            </a:r>
            <a:endParaRPr lang="fr-FR" sz="1400" dirty="0">
              <a:solidFill>
                <a:srgbClr val="6C0A63"/>
              </a:solidFill>
              <a:ea typeface="Roboto Light" pitchFamily="2" charset="0"/>
            </a:endParaRPr>
          </a:p>
        </p:txBody>
      </p:sp>
      <p:sp>
        <p:nvSpPr>
          <p:cNvPr id="40" name="Pfeil: Chevron 39">
            <a:extLst>
              <a:ext uri="{FF2B5EF4-FFF2-40B4-BE49-F238E27FC236}">
                <a16:creationId xmlns:a16="http://schemas.microsoft.com/office/drawing/2014/main" id="{6ED75E02-8D10-4DC6-BC60-DF83FC4B5450}"/>
              </a:ext>
            </a:extLst>
          </p:cNvPr>
          <p:cNvSpPr/>
          <p:nvPr/>
        </p:nvSpPr>
        <p:spPr>
          <a:xfrm>
            <a:off x="4275556" y="494183"/>
            <a:ext cx="2010060" cy="1339436"/>
          </a:xfrm>
          <a:prstGeom prst="chevron">
            <a:avLst>
              <a:gd name="adj" fmla="val 33855"/>
            </a:avLst>
          </a:prstGeom>
          <a:solidFill>
            <a:srgbClr val="FF66CC"/>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41" name="ZoneTexte 25">
            <a:extLst>
              <a:ext uri="{FF2B5EF4-FFF2-40B4-BE49-F238E27FC236}">
                <a16:creationId xmlns:a16="http://schemas.microsoft.com/office/drawing/2014/main" id="{D3E0FFDA-22C6-41A0-AF23-71E9FEC09560}"/>
              </a:ext>
            </a:extLst>
          </p:cNvPr>
          <p:cNvSpPr txBox="1"/>
          <p:nvPr/>
        </p:nvSpPr>
        <p:spPr>
          <a:xfrm>
            <a:off x="4647629" y="775778"/>
            <a:ext cx="1357937" cy="954107"/>
          </a:xfrm>
          <a:prstGeom prst="rect">
            <a:avLst/>
          </a:prstGeom>
          <a:noFill/>
        </p:spPr>
        <p:txBody>
          <a:bodyPr wrap="square" rtlCol="0">
            <a:spAutoFit/>
          </a:bodyPr>
          <a:lstStyle/>
          <a:p>
            <a:pPr algn="ctr"/>
            <a:r>
              <a:rPr lang="de-CH" sz="1400" dirty="0">
                <a:solidFill>
                  <a:srgbClr val="6C0A63"/>
                </a:solidFill>
                <a:ea typeface="Roboto Bold" pitchFamily="2" charset="0"/>
                <a:cs typeface="Arial" charset="0"/>
              </a:rPr>
              <a:t>Schätzen des Verkaufs-preises pro Einheit</a:t>
            </a:r>
            <a:endParaRPr lang="fr-FR" sz="1400" dirty="0">
              <a:solidFill>
                <a:srgbClr val="6C0A63"/>
              </a:solidFill>
              <a:ea typeface="Roboto Light" pitchFamily="2" charset="0"/>
            </a:endParaRPr>
          </a:p>
        </p:txBody>
      </p:sp>
      <p:sp>
        <p:nvSpPr>
          <p:cNvPr id="42" name="Freeform 5">
            <a:extLst>
              <a:ext uri="{FF2B5EF4-FFF2-40B4-BE49-F238E27FC236}">
                <a16:creationId xmlns:a16="http://schemas.microsoft.com/office/drawing/2014/main" id="{C62680FF-BB22-4418-9A72-809904DBBBEA}"/>
              </a:ext>
            </a:extLst>
          </p:cNvPr>
          <p:cNvSpPr>
            <a:spLocks/>
          </p:cNvSpPr>
          <p:nvPr/>
        </p:nvSpPr>
        <p:spPr bwMode="auto">
          <a:xfrm>
            <a:off x="4885823"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FF66CC"/>
          </a:solidFill>
          <a:ln w="12700">
            <a:solidFill>
              <a:schemeClr val="bg1"/>
            </a:solidFill>
          </a:ln>
        </p:spPr>
        <p:txBody>
          <a:bodyPr vert="horz" wrap="square" lIns="68572" tIns="34286" rIns="68572" bIns="34286" numCol="1" anchor="t" anchorCtr="0" compatLnSpc="1">
            <a:prstTxWarp prst="textNoShape">
              <a:avLst/>
            </a:prstTxWarp>
          </a:bodyPr>
          <a:lstStyle/>
          <a:p>
            <a:endParaRPr lang="fr-FR" sz="2418" dirty="0"/>
          </a:p>
        </p:txBody>
      </p:sp>
      <p:sp>
        <p:nvSpPr>
          <p:cNvPr id="43" name="Freeform 5">
            <a:extLst>
              <a:ext uri="{FF2B5EF4-FFF2-40B4-BE49-F238E27FC236}">
                <a16:creationId xmlns:a16="http://schemas.microsoft.com/office/drawing/2014/main" id="{5E7BE35B-32A2-4F7C-BA31-D14431935E66}"/>
              </a:ext>
            </a:extLst>
          </p:cNvPr>
          <p:cNvSpPr>
            <a:spLocks/>
          </p:cNvSpPr>
          <p:nvPr/>
        </p:nvSpPr>
        <p:spPr bwMode="auto">
          <a:xfrm>
            <a:off x="4900975" y="256592"/>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3</a:t>
            </a:r>
          </a:p>
        </p:txBody>
      </p:sp>
      <p:sp>
        <p:nvSpPr>
          <p:cNvPr id="44" name="Pfeil: Chevron 43">
            <a:extLst>
              <a:ext uri="{FF2B5EF4-FFF2-40B4-BE49-F238E27FC236}">
                <a16:creationId xmlns:a16="http://schemas.microsoft.com/office/drawing/2014/main" id="{46D08553-9E1C-4F0B-99DA-97D6126CD313}"/>
              </a:ext>
            </a:extLst>
          </p:cNvPr>
          <p:cNvSpPr/>
          <p:nvPr/>
        </p:nvSpPr>
        <p:spPr>
          <a:xfrm>
            <a:off x="5730670" y="494182"/>
            <a:ext cx="2010060" cy="1339436"/>
          </a:xfrm>
          <a:prstGeom prst="chevron">
            <a:avLst>
              <a:gd name="adj" fmla="val 33855"/>
            </a:avLst>
          </a:prstGeom>
          <a:solidFill>
            <a:srgbClr val="B11B96"/>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45" name="Freeform 5">
            <a:extLst>
              <a:ext uri="{FF2B5EF4-FFF2-40B4-BE49-F238E27FC236}">
                <a16:creationId xmlns:a16="http://schemas.microsoft.com/office/drawing/2014/main" id="{9985BC10-01B6-40A0-B86C-6688D201895A}"/>
              </a:ext>
            </a:extLst>
          </p:cNvPr>
          <p:cNvSpPr>
            <a:spLocks/>
          </p:cNvSpPr>
          <p:nvPr/>
        </p:nvSpPr>
        <p:spPr bwMode="auto">
          <a:xfrm>
            <a:off x="6345932" y="242034"/>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46" name="Freeform 5">
            <a:extLst>
              <a:ext uri="{FF2B5EF4-FFF2-40B4-BE49-F238E27FC236}">
                <a16:creationId xmlns:a16="http://schemas.microsoft.com/office/drawing/2014/main" id="{5CC11251-4035-44D6-ADAC-79964C1591CF}"/>
              </a:ext>
            </a:extLst>
          </p:cNvPr>
          <p:cNvSpPr>
            <a:spLocks/>
          </p:cNvSpPr>
          <p:nvPr/>
        </p:nvSpPr>
        <p:spPr bwMode="auto">
          <a:xfrm>
            <a:off x="6346789" y="246555"/>
            <a:ext cx="388054"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4</a:t>
            </a:r>
          </a:p>
        </p:txBody>
      </p:sp>
      <p:sp>
        <p:nvSpPr>
          <p:cNvPr id="47" name="ZoneTexte 26">
            <a:extLst>
              <a:ext uri="{FF2B5EF4-FFF2-40B4-BE49-F238E27FC236}">
                <a16:creationId xmlns:a16="http://schemas.microsoft.com/office/drawing/2014/main" id="{F287DCB9-70AA-40E4-B4D7-CC4538F0097D}"/>
              </a:ext>
            </a:extLst>
          </p:cNvPr>
          <p:cNvSpPr txBox="1"/>
          <p:nvPr/>
        </p:nvSpPr>
        <p:spPr>
          <a:xfrm>
            <a:off x="6012559" y="785610"/>
            <a:ext cx="1575180" cy="892552"/>
          </a:xfrm>
          <a:prstGeom prst="rect">
            <a:avLst/>
          </a:prstGeom>
          <a:noFill/>
        </p:spPr>
        <p:txBody>
          <a:bodyPr wrap="square" rtlCol="0">
            <a:spAutoFit/>
          </a:bodyPr>
          <a:lstStyle/>
          <a:p>
            <a:pPr algn="ctr"/>
            <a:r>
              <a:rPr lang="de-CH" sz="1300" dirty="0">
                <a:solidFill>
                  <a:schemeClr val="bg1"/>
                </a:solidFill>
                <a:ea typeface="Roboto Bold" pitchFamily="2" charset="0"/>
                <a:cs typeface="Arial" charset="0"/>
              </a:rPr>
              <a:t>Berechnen des Deckungs-beitrags pro Einheit</a:t>
            </a:r>
            <a:endParaRPr lang="fr-FR" sz="1300" dirty="0">
              <a:solidFill>
                <a:schemeClr val="bg1"/>
              </a:solidFill>
              <a:ea typeface="Roboto Light" pitchFamily="2" charset="0"/>
            </a:endParaRPr>
          </a:p>
        </p:txBody>
      </p:sp>
      <p:sp>
        <p:nvSpPr>
          <p:cNvPr id="48" name="Pfeil: Chevron 47">
            <a:extLst>
              <a:ext uri="{FF2B5EF4-FFF2-40B4-BE49-F238E27FC236}">
                <a16:creationId xmlns:a16="http://schemas.microsoft.com/office/drawing/2014/main" id="{F52533A3-A678-4753-9D98-B1E207BE31B5}"/>
              </a:ext>
            </a:extLst>
          </p:cNvPr>
          <p:cNvSpPr/>
          <p:nvPr/>
        </p:nvSpPr>
        <p:spPr>
          <a:xfrm>
            <a:off x="7183336" y="494180"/>
            <a:ext cx="2010060" cy="1339436"/>
          </a:xfrm>
          <a:prstGeom prst="chevron">
            <a:avLst>
              <a:gd name="adj" fmla="val 33855"/>
            </a:avLst>
          </a:prstGeom>
          <a:solidFill>
            <a:srgbClr val="90117E"/>
          </a:solidFill>
          <a:ln w="57150">
            <a:noFill/>
          </a:ln>
        </p:spPr>
        <p:txBody>
          <a:bodyPr vert="horz" wrap="square" lIns="68572" tIns="34286" rIns="68572" bIns="34286" numCol="1" anchor="t" anchorCtr="0" compatLnSpc="1">
            <a:prstTxWarp prst="textNoShape">
              <a:avLst/>
            </a:prstTxWarp>
          </a:bodyPr>
          <a:lstStyle/>
          <a:p>
            <a:endParaRPr lang="de-CH" sz="2418"/>
          </a:p>
        </p:txBody>
      </p:sp>
      <p:sp>
        <p:nvSpPr>
          <p:cNvPr id="49" name="Freeform 5">
            <a:extLst>
              <a:ext uri="{FF2B5EF4-FFF2-40B4-BE49-F238E27FC236}">
                <a16:creationId xmlns:a16="http://schemas.microsoft.com/office/drawing/2014/main" id="{27436168-3AFF-4E70-B27F-F01098A89C9C}"/>
              </a:ext>
            </a:extLst>
          </p:cNvPr>
          <p:cNvSpPr>
            <a:spLocks/>
          </p:cNvSpPr>
          <p:nvPr/>
        </p:nvSpPr>
        <p:spPr bwMode="auto">
          <a:xfrm>
            <a:off x="7846712" y="218259"/>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B11B96"/>
          </a:solidFill>
          <a:ln w="12700">
            <a:solidFill>
              <a:schemeClr val="bg1"/>
            </a:solidFill>
          </a:ln>
        </p:spPr>
        <p:txBody>
          <a:bodyPr vert="horz" wrap="square" lIns="68572" tIns="34286" rIns="68572" bIns="34286" numCol="1" anchor="t" anchorCtr="0" compatLnSpc="1">
            <a:prstTxWarp prst="textNoShape">
              <a:avLst/>
            </a:prstTxWarp>
          </a:bodyPr>
          <a:lstStyle/>
          <a:p>
            <a:pPr algn="ctr"/>
            <a:endParaRPr lang="fr-FR" sz="2418" dirty="0">
              <a:solidFill>
                <a:schemeClr val="bg1"/>
              </a:solidFill>
            </a:endParaRPr>
          </a:p>
        </p:txBody>
      </p:sp>
      <p:sp>
        <p:nvSpPr>
          <p:cNvPr id="50" name="Freeform 5">
            <a:extLst>
              <a:ext uri="{FF2B5EF4-FFF2-40B4-BE49-F238E27FC236}">
                <a16:creationId xmlns:a16="http://schemas.microsoft.com/office/drawing/2014/main" id="{9C2A3214-957A-47D7-A650-7C76FB4B77F4}"/>
              </a:ext>
            </a:extLst>
          </p:cNvPr>
          <p:cNvSpPr>
            <a:spLocks/>
          </p:cNvSpPr>
          <p:nvPr/>
        </p:nvSpPr>
        <p:spPr bwMode="auto">
          <a:xfrm>
            <a:off x="7846083" y="240705"/>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5</a:t>
            </a:r>
          </a:p>
        </p:txBody>
      </p:sp>
      <p:sp>
        <p:nvSpPr>
          <p:cNvPr id="51" name="ZoneTexte 26">
            <a:extLst>
              <a:ext uri="{FF2B5EF4-FFF2-40B4-BE49-F238E27FC236}">
                <a16:creationId xmlns:a16="http://schemas.microsoft.com/office/drawing/2014/main" id="{52FDF527-9A91-4FD8-9200-5FAA4C7ACDAD}"/>
              </a:ext>
            </a:extLst>
          </p:cNvPr>
          <p:cNvSpPr txBox="1"/>
          <p:nvPr/>
        </p:nvSpPr>
        <p:spPr>
          <a:xfrm>
            <a:off x="7555969" y="888285"/>
            <a:ext cx="1431972"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der Fixkosten pro Jahr</a:t>
            </a:r>
            <a:endParaRPr lang="fr-FR" sz="1400" dirty="0">
              <a:solidFill>
                <a:schemeClr val="bg1"/>
              </a:solidFill>
              <a:ea typeface="Roboto Light" pitchFamily="2" charset="0"/>
            </a:endParaRPr>
          </a:p>
        </p:txBody>
      </p:sp>
      <p:sp>
        <p:nvSpPr>
          <p:cNvPr id="52" name="Pfeil: Chevron 51">
            <a:extLst>
              <a:ext uri="{FF2B5EF4-FFF2-40B4-BE49-F238E27FC236}">
                <a16:creationId xmlns:a16="http://schemas.microsoft.com/office/drawing/2014/main" id="{FAC367AE-D3BE-44F0-BCC4-7370D3511ED5}"/>
              </a:ext>
            </a:extLst>
          </p:cNvPr>
          <p:cNvSpPr/>
          <p:nvPr/>
        </p:nvSpPr>
        <p:spPr>
          <a:xfrm>
            <a:off x="8647498" y="494180"/>
            <a:ext cx="2212935" cy="1339436"/>
          </a:xfrm>
          <a:prstGeom prst="chevron">
            <a:avLst>
              <a:gd name="adj" fmla="val 33855"/>
            </a:avLst>
          </a:prstGeom>
          <a:solidFill>
            <a:srgbClr val="6C0A63"/>
          </a:solidFill>
          <a:ln w="57150">
            <a:solidFill>
              <a:srgbClr val="898F97"/>
            </a:solidFill>
          </a:ln>
        </p:spPr>
        <p:txBody>
          <a:bodyPr vert="horz" wrap="square" lIns="68572" tIns="34286" rIns="68572" bIns="34286" numCol="1" anchor="t" anchorCtr="0" compatLnSpc="1">
            <a:prstTxWarp prst="textNoShape">
              <a:avLst/>
            </a:prstTxWarp>
          </a:bodyPr>
          <a:lstStyle/>
          <a:p>
            <a:endParaRPr lang="de-CH" sz="2418"/>
          </a:p>
        </p:txBody>
      </p:sp>
      <p:sp>
        <p:nvSpPr>
          <p:cNvPr id="53" name="ZoneTexte 27">
            <a:extLst>
              <a:ext uri="{FF2B5EF4-FFF2-40B4-BE49-F238E27FC236}">
                <a16:creationId xmlns:a16="http://schemas.microsoft.com/office/drawing/2014/main" id="{067AD463-8910-43DA-99E6-980B59502D57}"/>
              </a:ext>
            </a:extLst>
          </p:cNvPr>
          <p:cNvSpPr txBox="1"/>
          <p:nvPr/>
        </p:nvSpPr>
        <p:spPr>
          <a:xfrm>
            <a:off x="9095991" y="775779"/>
            <a:ext cx="1333901" cy="738664"/>
          </a:xfrm>
          <a:prstGeom prst="rect">
            <a:avLst/>
          </a:prstGeom>
          <a:noFill/>
        </p:spPr>
        <p:txBody>
          <a:bodyPr wrap="square" rtlCol="0">
            <a:spAutoFit/>
          </a:bodyPr>
          <a:lstStyle/>
          <a:p>
            <a:pPr algn="ctr"/>
            <a:r>
              <a:rPr lang="de-CH" sz="1400" dirty="0">
                <a:solidFill>
                  <a:schemeClr val="bg1"/>
                </a:solidFill>
                <a:ea typeface="Roboto Bold" pitchFamily="2" charset="0"/>
                <a:cs typeface="Arial" charset="0"/>
              </a:rPr>
              <a:t>Berechnen des Break-Even-Points</a:t>
            </a:r>
            <a:endParaRPr lang="fr-FR" sz="1400" dirty="0">
              <a:solidFill>
                <a:schemeClr val="bg1"/>
              </a:solidFill>
              <a:ea typeface="Roboto Bold" pitchFamily="2" charset="0"/>
              <a:cs typeface="Arial" charset="0"/>
            </a:endParaRPr>
          </a:p>
        </p:txBody>
      </p:sp>
      <p:sp>
        <p:nvSpPr>
          <p:cNvPr id="54" name="Freeform 5">
            <a:extLst>
              <a:ext uri="{FF2B5EF4-FFF2-40B4-BE49-F238E27FC236}">
                <a16:creationId xmlns:a16="http://schemas.microsoft.com/office/drawing/2014/main" id="{F39B05AF-13A3-4098-95B9-0875E24DDE36}"/>
              </a:ext>
            </a:extLst>
          </p:cNvPr>
          <p:cNvSpPr>
            <a:spLocks/>
          </p:cNvSpPr>
          <p:nvPr/>
        </p:nvSpPr>
        <p:spPr bwMode="auto">
          <a:xfrm>
            <a:off x="9441197" y="222616"/>
            <a:ext cx="426857" cy="485991"/>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solidFill>
            <a:srgbClr val="6C0A63"/>
          </a:solidFill>
          <a:ln w="38100">
            <a:solidFill>
              <a:srgbClr val="898F97"/>
            </a:solidFill>
          </a:ln>
        </p:spPr>
        <p:txBody>
          <a:bodyPr vert="horz" wrap="square" lIns="68572" tIns="34286" rIns="68572" bIns="34286" numCol="1" anchor="t" anchorCtr="0" compatLnSpc="1">
            <a:prstTxWarp prst="textNoShape">
              <a:avLst/>
            </a:prstTxWarp>
          </a:bodyPr>
          <a:lstStyle/>
          <a:p>
            <a:endParaRPr lang="fr-FR" sz="2418" dirty="0"/>
          </a:p>
        </p:txBody>
      </p:sp>
      <p:sp>
        <p:nvSpPr>
          <p:cNvPr id="55" name="Freeform 5">
            <a:extLst>
              <a:ext uri="{FF2B5EF4-FFF2-40B4-BE49-F238E27FC236}">
                <a16:creationId xmlns:a16="http://schemas.microsoft.com/office/drawing/2014/main" id="{4D4334B1-F012-496F-A85F-BC397B39DADB}"/>
              </a:ext>
            </a:extLst>
          </p:cNvPr>
          <p:cNvSpPr>
            <a:spLocks/>
          </p:cNvSpPr>
          <p:nvPr/>
        </p:nvSpPr>
        <p:spPr bwMode="auto">
          <a:xfrm>
            <a:off x="9475162" y="246909"/>
            <a:ext cx="352775" cy="401645"/>
          </a:xfrm>
          <a:custGeom>
            <a:avLst/>
            <a:gdLst>
              <a:gd name="T0" fmla="*/ 1166 w 1202"/>
              <a:gd name="T1" fmla="*/ 325 h 1340"/>
              <a:gd name="T2" fmla="*/ 1109 w 1202"/>
              <a:gd name="T3" fmla="*/ 269 h 1340"/>
              <a:gd name="T4" fmla="*/ 825 w 1202"/>
              <a:gd name="T5" fmla="*/ 105 h 1340"/>
              <a:gd name="T6" fmla="*/ 694 w 1202"/>
              <a:gd name="T7" fmla="*/ 30 h 1340"/>
              <a:gd name="T8" fmla="*/ 508 w 1202"/>
              <a:gd name="T9" fmla="*/ 30 h 1340"/>
              <a:gd name="T10" fmla="*/ 381 w 1202"/>
              <a:gd name="T11" fmla="*/ 103 h 1340"/>
              <a:gd name="T12" fmla="*/ 93 w 1202"/>
              <a:gd name="T13" fmla="*/ 269 h 1340"/>
              <a:gd name="T14" fmla="*/ 38 w 1202"/>
              <a:gd name="T15" fmla="*/ 323 h 1340"/>
              <a:gd name="T16" fmla="*/ 0 w 1202"/>
              <a:gd name="T17" fmla="*/ 431 h 1340"/>
              <a:gd name="T18" fmla="*/ 0 w 1202"/>
              <a:gd name="T19" fmla="*/ 877 h 1340"/>
              <a:gd name="T20" fmla="*/ 0 w 1202"/>
              <a:gd name="T21" fmla="*/ 909 h 1340"/>
              <a:gd name="T22" fmla="*/ 93 w 1202"/>
              <a:gd name="T23" fmla="*/ 1071 h 1340"/>
              <a:gd name="T24" fmla="*/ 93 w 1202"/>
              <a:gd name="T25" fmla="*/ 1071 h 1340"/>
              <a:gd name="T26" fmla="*/ 277 w 1202"/>
              <a:gd name="T27" fmla="*/ 1177 h 1340"/>
              <a:gd name="T28" fmla="*/ 508 w 1202"/>
              <a:gd name="T29" fmla="*/ 1310 h 1340"/>
              <a:gd name="T30" fmla="*/ 694 w 1202"/>
              <a:gd name="T31" fmla="*/ 1310 h 1340"/>
              <a:gd name="T32" fmla="*/ 927 w 1202"/>
              <a:gd name="T33" fmla="*/ 1175 h 1340"/>
              <a:gd name="T34" fmla="*/ 1109 w 1202"/>
              <a:gd name="T35" fmla="*/ 1071 h 1340"/>
              <a:gd name="T36" fmla="*/ 1111 w 1202"/>
              <a:gd name="T37" fmla="*/ 1069 h 1340"/>
              <a:gd name="T38" fmla="*/ 1202 w 1202"/>
              <a:gd name="T39" fmla="*/ 909 h 1340"/>
              <a:gd name="T40" fmla="*/ 1202 w 1202"/>
              <a:gd name="T41" fmla="*/ 874 h 1340"/>
              <a:gd name="T42" fmla="*/ 1202 w 1202"/>
              <a:gd name="T43" fmla="*/ 431 h 1340"/>
              <a:gd name="T44" fmla="*/ 1166 w 1202"/>
              <a:gd name="T45" fmla="*/ 325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340">
                <a:moveTo>
                  <a:pt x="1166" y="325"/>
                </a:moveTo>
                <a:cubicBezTo>
                  <a:pt x="1150" y="301"/>
                  <a:pt x="1130" y="281"/>
                  <a:pt x="1109" y="269"/>
                </a:cubicBezTo>
                <a:cubicBezTo>
                  <a:pt x="825" y="105"/>
                  <a:pt x="825" y="105"/>
                  <a:pt x="825" y="105"/>
                </a:cubicBezTo>
                <a:cubicBezTo>
                  <a:pt x="694" y="30"/>
                  <a:pt x="694" y="30"/>
                  <a:pt x="694" y="30"/>
                </a:cubicBezTo>
                <a:cubicBezTo>
                  <a:pt x="643" y="0"/>
                  <a:pt x="559" y="0"/>
                  <a:pt x="508" y="30"/>
                </a:cubicBezTo>
                <a:cubicBezTo>
                  <a:pt x="381" y="103"/>
                  <a:pt x="381" y="103"/>
                  <a:pt x="381" y="103"/>
                </a:cubicBezTo>
                <a:cubicBezTo>
                  <a:pt x="93" y="269"/>
                  <a:pt x="93" y="269"/>
                  <a:pt x="93" y="269"/>
                </a:cubicBezTo>
                <a:cubicBezTo>
                  <a:pt x="72" y="281"/>
                  <a:pt x="53" y="300"/>
                  <a:pt x="38" y="323"/>
                </a:cubicBezTo>
                <a:cubicBezTo>
                  <a:pt x="15" y="356"/>
                  <a:pt x="0" y="396"/>
                  <a:pt x="0" y="431"/>
                </a:cubicBezTo>
                <a:cubicBezTo>
                  <a:pt x="0" y="877"/>
                  <a:pt x="0" y="877"/>
                  <a:pt x="0" y="877"/>
                </a:cubicBezTo>
                <a:cubicBezTo>
                  <a:pt x="0" y="909"/>
                  <a:pt x="0" y="909"/>
                  <a:pt x="0" y="909"/>
                </a:cubicBezTo>
                <a:cubicBezTo>
                  <a:pt x="0" y="968"/>
                  <a:pt x="42" y="1041"/>
                  <a:pt x="93" y="1071"/>
                </a:cubicBezTo>
                <a:cubicBezTo>
                  <a:pt x="93" y="1071"/>
                  <a:pt x="93" y="1071"/>
                  <a:pt x="93" y="1071"/>
                </a:cubicBezTo>
                <a:cubicBezTo>
                  <a:pt x="277" y="1177"/>
                  <a:pt x="277" y="1177"/>
                  <a:pt x="277" y="1177"/>
                </a:cubicBezTo>
                <a:cubicBezTo>
                  <a:pt x="508" y="1310"/>
                  <a:pt x="508" y="1310"/>
                  <a:pt x="508" y="1310"/>
                </a:cubicBezTo>
                <a:cubicBezTo>
                  <a:pt x="559" y="1340"/>
                  <a:pt x="643" y="1340"/>
                  <a:pt x="694" y="1310"/>
                </a:cubicBezTo>
                <a:cubicBezTo>
                  <a:pt x="927" y="1175"/>
                  <a:pt x="927" y="1175"/>
                  <a:pt x="927" y="1175"/>
                </a:cubicBezTo>
                <a:cubicBezTo>
                  <a:pt x="1109" y="1071"/>
                  <a:pt x="1109" y="1071"/>
                  <a:pt x="1109" y="1071"/>
                </a:cubicBezTo>
                <a:cubicBezTo>
                  <a:pt x="1109" y="1070"/>
                  <a:pt x="1110" y="1070"/>
                  <a:pt x="1111" y="1069"/>
                </a:cubicBezTo>
                <a:cubicBezTo>
                  <a:pt x="1161" y="1039"/>
                  <a:pt x="1202" y="968"/>
                  <a:pt x="1202" y="909"/>
                </a:cubicBezTo>
                <a:cubicBezTo>
                  <a:pt x="1202" y="874"/>
                  <a:pt x="1202" y="874"/>
                  <a:pt x="1202" y="874"/>
                </a:cubicBezTo>
                <a:cubicBezTo>
                  <a:pt x="1202" y="431"/>
                  <a:pt x="1202" y="431"/>
                  <a:pt x="1202" y="431"/>
                </a:cubicBezTo>
                <a:cubicBezTo>
                  <a:pt x="1202" y="396"/>
                  <a:pt x="1188" y="357"/>
                  <a:pt x="1166" y="325"/>
                </a:cubicBezTo>
                <a:close/>
              </a:path>
            </a:pathLst>
          </a:custGeom>
          <a:noFill/>
          <a:ln w="12700">
            <a:noFill/>
          </a:ln>
        </p:spPr>
        <p:txBody>
          <a:bodyPr vert="horz" wrap="square" lIns="68572" tIns="34286" rIns="68572" bIns="34286" numCol="1" anchor="t" anchorCtr="0" compatLnSpc="1">
            <a:prstTxWarp prst="textNoShape">
              <a:avLst/>
            </a:prstTxWarp>
          </a:bodyPr>
          <a:lstStyle/>
          <a:p>
            <a:pPr algn="ctr"/>
            <a:r>
              <a:rPr lang="fr-FR" sz="2418" dirty="0">
                <a:solidFill>
                  <a:schemeClr val="bg1"/>
                </a:solidFill>
              </a:rPr>
              <a:t>6</a:t>
            </a:r>
          </a:p>
        </p:txBody>
      </p:sp>
      <p:sp>
        <p:nvSpPr>
          <p:cNvPr id="56" name="Foliennummernplatzhalter 1">
            <a:extLst>
              <a:ext uri="{FF2B5EF4-FFF2-40B4-BE49-F238E27FC236}">
                <a16:creationId xmlns:a16="http://schemas.microsoft.com/office/drawing/2014/main" id="{F04590A5-53CF-4F32-AFBE-12C9398F9E37}"/>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62</a:t>
            </a:fld>
            <a:endParaRPr lang="ru-RU" dirty="0"/>
          </a:p>
        </p:txBody>
      </p:sp>
    </p:spTree>
    <p:extLst>
      <p:ext uri="{BB962C8B-B14F-4D97-AF65-F5344CB8AC3E}">
        <p14:creationId xmlns:p14="http://schemas.microsoft.com/office/powerpoint/2010/main" val="11537789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2">
            <a:extLst>
              <a:ext uri="{FF2B5EF4-FFF2-40B4-BE49-F238E27FC236}">
                <a16:creationId xmlns:a16="http://schemas.microsoft.com/office/drawing/2014/main" id="{065C21A6-BA0D-4FFC-9C1A-99C1ECEB1015}"/>
              </a:ext>
            </a:extLst>
          </p:cNvPr>
          <p:cNvSpPr txBox="1">
            <a:spLocks noChangeArrowheads="1"/>
          </p:cNvSpPr>
          <p:nvPr/>
        </p:nvSpPr>
        <p:spPr bwMode="auto">
          <a:xfrm>
            <a:off x="902636" y="110926"/>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Deckungsbeitrags- und Break-Even-Point-Berechnungen sind keine Garantien und ersetzen keine Liquiditätsplanung!</a:t>
            </a:r>
          </a:p>
        </p:txBody>
      </p:sp>
      <p:sp>
        <p:nvSpPr>
          <p:cNvPr id="72" name="Google Shape;1142;p18">
            <a:extLst>
              <a:ext uri="{FF2B5EF4-FFF2-40B4-BE49-F238E27FC236}">
                <a16:creationId xmlns:a16="http://schemas.microsoft.com/office/drawing/2014/main" id="{8D682193-C322-4A39-93C8-77DECFF89200}"/>
              </a:ext>
            </a:extLst>
          </p:cNvPr>
          <p:cNvSpPr txBox="1"/>
          <p:nvPr/>
        </p:nvSpPr>
        <p:spPr>
          <a:xfrm>
            <a:off x="1377865" y="1260937"/>
            <a:ext cx="4783409" cy="1090898"/>
          </a:xfrm>
          <a:prstGeom prst="rect">
            <a:avLst/>
          </a:prstGeom>
          <a:noFill/>
          <a:ln>
            <a:noFill/>
          </a:ln>
        </p:spPr>
        <p:txBody>
          <a:bodyPr spcFirstLastPara="1" wrap="square" lIns="0" tIns="0" rIns="0" bIns="0" anchor="t" anchorCtr="0">
            <a:noAutofit/>
          </a:bodyPr>
          <a:lstStyle/>
          <a:p>
            <a:pPr marR="0" lvl="0" algn="l" rtl="0">
              <a:lnSpc>
                <a:spcPct val="110000"/>
              </a:lnSpc>
              <a:spcBef>
                <a:spcPts val="0"/>
              </a:spcBef>
              <a:spcAft>
                <a:spcPts val="0"/>
              </a:spcAft>
              <a:buClr>
                <a:srgbClr val="8EB403"/>
              </a:buClr>
              <a:buSzPts val="1800"/>
            </a:pPr>
            <a:r>
              <a:rPr lang="de-CH" sz="1200" dirty="0">
                <a:solidFill>
                  <a:srgbClr val="686868"/>
                </a:solidFill>
                <a:sym typeface="Century Gothic"/>
              </a:rPr>
              <a:t>Die Deckungsbeitrag- und Break-Even-Point-Berechnungen, die Sie durchgeführt haben, helfen Ihnen dabei, besser zu beurteilen, ob ihre Geschäftsidee mittel- bis langfristig tragfähig sein könnte. Zwei Punkte sind hier besonders wichtig:</a:t>
            </a:r>
          </a:p>
          <a:p>
            <a:pPr>
              <a:lnSpc>
                <a:spcPct val="110000"/>
              </a:lnSpc>
              <a:buClr>
                <a:srgbClr val="8EB403"/>
              </a:buClr>
              <a:buSzPts val="1800"/>
            </a:pPr>
            <a:endParaRPr lang="de-CH" sz="1200" dirty="0">
              <a:solidFill>
                <a:srgbClr val="686868"/>
              </a:solidFill>
              <a:latin typeface="+mj-lt"/>
              <a:ea typeface="Century Gothic"/>
              <a:cs typeface="Century Gothic"/>
              <a:sym typeface="Century Gothic"/>
            </a:endParaRPr>
          </a:p>
          <a:p>
            <a:pPr marL="176213" indent="-176213">
              <a:lnSpc>
                <a:spcPct val="110000"/>
              </a:lnSpc>
              <a:spcBef>
                <a:spcPts val="400"/>
              </a:spcBef>
              <a:buClr>
                <a:srgbClr val="8EB403"/>
              </a:buClr>
              <a:buSzPts val="1800"/>
            </a:pPr>
            <a:r>
              <a:rPr lang="de-CH" sz="1200" dirty="0">
                <a:solidFill>
                  <a:srgbClr val="686868"/>
                </a:solidFill>
                <a:latin typeface="+mj-lt"/>
                <a:ea typeface="Century Gothic"/>
                <a:cs typeface="Century Gothic"/>
                <a:sym typeface="Century Gothic"/>
              </a:rPr>
              <a:t>	</a:t>
            </a:r>
            <a:endParaRPr sz="1200" b="0" i="0" u="none" strike="noStrike" cap="none" dirty="0">
              <a:solidFill>
                <a:srgbClr val="898F97"/>
              </a:solidFill>
              <a:latin typeface="+mj-lt"/>
              <a:ea typeface="Century Gothic"/>
              <a:cs typeface="Century Gothic"/>
              <a:sym typeface="Century Gothic"/>
            </a:endParaRPr>
          </a:p>
        </p:txBody>
      </p:sp>
      <p:grpSp>
        <p:nvGrpSpPr>
          <p:cNvPr id="7" name="Gruppieren 6">
            <a:extLst>
              <a:ext uri="{FF2B5EF4-FFF2-40B4-BE49-F238E27FC236}">
                <a16:creationId xmlns:a16="http://schemas.microsoft.com/office/drawing/2014/main" id="{130218E4-945E-495B-9013-7F3793BD6B2C}"/>
              </a:ext>
            </a:extLst>
          </p:cNvPr>
          <p:cNvGrpSpPr/>
          <p:nvPr/>
        </p:nvGrpSpPr>
        <p:grpSpPr>
          <a:xfrm>
            <a:off x="6480760" y="1339593"/>
            <a:ext cx="5396607" cy="4377903"/>
            <a:chOff x="6254619" y="1574216"/>
            <a:chExt cx="5762122" cy="4064624"/>
          </a:xfrm>
        </p:grpSpPr>
        <p:cxnSp>
          <p:nvCxnSpPr>
            <p:cNvPr id="73" name="Gerader Verbinder 72">
              <a:extLst>
                <a:ext uri="{FF2B5EF4-FFF2-40B4-BE49-F238E27FC236}">
                  <a16:creationId xmlns:a16="http://schemas.microsoft.com/office/drawing/2014/main" id="{C72722BD-8ACF-4747-8FB3-9398504C693F}"/>
                </a:ext>
              </a:extLst>
            </p:cNvPr>
            <p:cNvCxnSpPr>
              <a:cxnSpLocks/>
            </p:cNvCxnSpPr>
            <p:nvPr/>
          </p:nvCxnSpPr>
          <p:spPr>
            <a:xfrm>
              <a:off x="6570511" y="1730260"/>
              <a:ext cx="0" cy="3362325"/>
            </a:xfrm>
            <a:prstGeom prst="line">
              <a:avLst/>
            </a:prstGeom>
            <a:ln w="38100">
              <a:solidFill>
                <a:srgbClr val="6C0A6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5CE3426D-59FA-4C27-8229-21D6C9AF9AF7}"/>
                </a:ext>
              </a:extLst>
            </p:cNvPr>
            <p:cNvCxnSpPr>
              <a:cxnSpLocks/>
            </p:cNvCxnSpPr>
            <p:nvPr/>
          </p:nvCxnSpPr>
          <p:spPr>
            <a:xfrm flipH="1">
              <a:off x="6557519" y="5091618"/>
              <a:ext cx="4670717" cy="968"/>
            </a:xfrm>
            <a:prstGeom prst="line">
              <a:avLst/>
            </a:prstGeom>
            <a:ln w="38100">
              <a:solidFill>
                <a:srgbClr val="6C0A6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EB4673DD-63ED-47A3-BBE3-DEAAFBFDE3D5}"/>
                </a:ext>
              </a:extLst>
            </p:cNvPr>
            <p:cNvCxnSpPr>
              <a:cxnSpLocks/>
            </p:cNvCxnSpPr>
            <p:nvPr/>
          </p:nvCxnSpPr>
          <p:spPr>
            <a:xfrm>
              <a:off x="6570511" y="4124621"/>
              <a:ext cx="4629167" cy="1"/>
            </a:xfrm>
            <a:prstGeom prst="line">
              <a:avLst/>
            </a:prstGeom>
            <a:ln w="38100">
              <a:solidFill>
                <a:srgbClr val="898F97"/>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85A018F0-CDE5-483B-AF62-305A28BF70C2}"/>
                </a:ext>
              </a:extLst>
            </p:cNvPr>
            <p:cNvCxnSpPr>
              <a:cxnSpLocks/>
            </p:cNvCxnSpPr>
            <p:nvPr/>
          </p:nvCxnSpPr>
          <p:spPr>
            <a:xfrm flipV="1">
              <a:off x="6583504" y="1776608"/>
              <a:ext cx="4539957" cy="3315011"/>
            </a:xfrm>
            <a:prstGeom prst="line">
              <a:avLst/>
            </a:prstGeom>
            <a:ln w="38100">
              <a:solidFill>
                <a:srgbClr val="738D05"/>
              </a:solidFill>
            </a:ln>
          </p:spPr>
          <p:style>
            <a:lnRef idx="1">
              <a:schemeClr val="accent1"/>
            </a:lnRef>
            <a:fillRef idx="0">
              <a:schemeClr val="accent1"/>
            </a:fillRef>
            <a:effectRef idx="0">
              <a:schemeClr val="accent1"/>
            </a:effectRef>
            <a:fontRef idx="minor">
              <a:schemeClr val="tx1"/>
            </a:fontRef>
          </p:style>
        </p:cxnSp>
        <p:sp>
          <p:nvSpPr>
            <p:cNvPr id="77" name="Content Placeholder 4">
              <a:extLst>
                <a:ext uri="{FF2B5EF4-FFF2-40B4-BE49-F238E27FC236}">
                  <a16:creationId xmlns:a16="http://schemas.microsoft.com/office/drawing/2014/main" id="{5896B763-83F3-4F47-BABD-B14F9B0A7FB4}"/>
                </a:ext>
              </a:extLst>
            </p:cNvPr>
            <p:cNvSpPr txBox="1">
              <a:spLocks/>
            </p:cNvSpPr>
            <p:nvPr/>
          </p:nvSpPr>
          <p:spPr bwMode="gray">
            <a:xfrm rot="19420397">
              <a:off x="9905360" y="1927200"/>
              <a:ext cx="1231923"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rgbClr val="738D05"/>
                  </a:solidFill>
                </a:rPr>
                <a:t>Umsatzerlöse</a:t>
              </a:r>
            </a:p>
          </p:txBody>
        </p:sp>
        <p:sp>
          <p:nvSpPr>
            <p:cNvPr id="78" name="Content Placeholder 4">
              <a:extLst>
                <a:ext uri="{FF2B5EF4-FFF2-40B4-BE49-F238E27FC236}">
                  <a16:creationId xmlns:a16="http://schemas.microsoft.com/office/drawing/2014/main" id="{0F9AB472-E1C4-42CF-9CD5-03BC5FFEC2D3}"/>
                </a:ext>
              </a:extLst>
            </p:cNvPr>
            <p:cNvSpPr txBox="1">
              <a:spLocks/>
            </p:cNvSpPr>
            <p:nvPr/>
          </p:nvSpPr>
          <p:spPr bwMode="gray">
            <a:xfrm>
              <a:off x="10210350" y="3874598"/>
              <a:ext cx="1231923"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chemeClr val="accent6">
                      <a:lumMod val="50000"/>
                    </a:schemeClr>
                  </a:solidFill>
                </a:rPr>
                <a:t>Fixe Kosten</a:t>
              </a:r>
            </a:p>
          </p:txBody>
        </p:sp>
        <p:sp>
          <p:nvSpPr>
            <p:cNvPr id="79" name="Content Placeholder 4">
              <a:extLst>
                <a:ext uri="{FF2B5EF4-FFF2-40B4-BE49-F238E27FC236}">
                  <a16:creationId xmlns:a16="http://schemas.microsoft.com/office/drawing/2014/main" id="{252C2C93-BF14-439C-89A1-099F6E8D7DDA}"/>
                </a:ext>
              </a:extLst>
            </p:cNvPr>
            <p:cNvSpPr txBox="1">
              <a:spLocks/>
            </p:cNvSpPr>
            <p:nvPr/>
          </p:nvSpPr>
          <p:spPr bwMode="gray">
            <a:xfrm>
              <a:off x="8830181" y="5180605"/>
              <a:ext cx="2636334"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rgbClr val="6C0A63"/>
                  </a:solidFill>
                </a:rPr>
                <a:t>Anzahl verkaufter Einheiten</a:t>
              </a:r>
            </a:p>
          </p:txBody>
        </p:sp>
        <p:sp>
          <p:nvSpPr>
            <p:cNvPr id="80" name="Content Placeholder 4">
              <a:extLst>
                <a:ext uri="{FF2B5EF4-FFF2-40B4-BE49-F238E27FC236}">
                  <a16:creationId xmlns:a16="http://schemas.microsoft.com/office/drawing/2014/main" id="{61FC8B5E-65C5-4CF7-8E00-336FE4B5E7B1}"/>
                </a:ext>
              </a:extLst>
            </p:cNvPr>
            <p:cNvSpPr txBox="1">
              <a:spLocks/>
            </p:cNvSpPr>
            <p:nvPr/>
          </p:nvSpPr>
          <p:spPr bwMode="gray">
            <a:xfrm rot="16200000">
              <a:off x="5711566" y="2117269"/>
              <a:ext cx="1544342"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rgbClr val="738D05"/>
                  </a:solidFill>
                </a:rPr>
                <a:t>Umsatz</a:t>
              </a:r>
              <a:r>
                <a:rPr lang="de-CH" sz="1400" b="1" dirty="0">
                  <a:solidFill>
                    <a:srgbClr val="6C0A63"/>
                  </a:solidFill>
                </a:rPr>
                <a:t>/</a:t>
              </a:r>
              <a:r>
                <a:rPr lang="de-CH" sz="1400" b="1" dirty="0">
                  <a:solidFill>
                    <a:schemeClr val="accent6">
                      <a:lumMod val="50000"/>
                    </a:schemeClr>
                  </a:solidFill>
                </a:rPr>
                <a:t>Kosten</a:t>
              </a:r>
            </a:p>
          </p:txBody>
        </p:sp>
        <p:cxnSp>
          <p:nvCxnSpPr>
            <p:cNvPr id="81" name="Gerader Verbinder 80">
              <a:extLst>
                <a:ext uri="{FF2B5EF4-FFF2-40B4-BE49-F238E27FC236}">
                  <a16:creationId xmlns:a16="http://schemas.microsoft.com/office/drawing/2014/main" id="{3ADBA6C4-67C9-4ECF-8988-3A14C70D0082}"/>
                </a:ext>
              </a:extLst>
            </p:cNvPr>
            <p:cNvCxnSpPr>
              <a:cxnSpLocks/>
            </p:cNvCxnSpPr>
            <p:nvPr/>
          </p:nvCxnSpPr>
          <p:spPr>
            <a:xfrm flipV="1">
              <a:off x="6570511" y="2976863"/>
              <a:ext cx="4657725" cy="1147759"/>
            </a:xfrm>
            <a:prstGeom prst="line">
              <a:avLst/>
            </a:prstGeom>
            <a:ln w="38100">
              <a:solidFill>
                <a:srgbClr val="898F97"/>
              </a:solidFill>
            </a:ln>
          </p:spPr>
          <p:style>
            <a:lnRef idx="1">
              <a:schemeClr val="accent1"/>
            </a:lnRef>
            <a:fillRef idx="0">
              <a:schemeClr val="accent1"/>
            </a:fillRef>
            <a:effectRef idx="0">
              <a:schemeClr val="accent1"/>
            </a:effectRef>
            <a:fontRef idx="minor">
              <a:schemeClr val="tx1"/>
            </a:fontRef>
          </p:style>
        </p:cxnSp>
        <p:sp>
          <p:nvSpPr>
            <p:cNvPr id="82" name="Content Placeholder 4">
              <a:extLst>
                <a:ext uri="{FF2B5EF4-FFF2-40B4-BE49-F238E27FC236}">
                  <a16:creationId xmlns:a16="http://schemas.microsoft.com/office/drawing/2014/main" id="{D7D1E626-9EC7-431B-B0FA-3FFF885769C4}"/>
                </a:ext>
              </a:extLst>
            </p:cNvPr>
            <p:cNvSpPr txBox="1">
              <a:spLocks/>
            </p:cNvSpPr>
            <p:nvPr/>
          </p:nvSpPr>
          <p:spPr bwMode="gray">
            <a:xfrm rot="20758794">
              <a:off x="9995753" y="3155543"/>
              <a:ext cx="1546455"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chemeClr val="accent6">
                      <a:lumMod val="50000"/>
                    </a:schemeClr>
                  </a:solidFill>
                </a:rPr>
                <a:t>Gesamtkosten</a:t>
              </a:r>
            </a:p>
          </p:txBody>
        </p:sp>
        <p:cxnSp>
          <p:nvCxnSpPr>
            <p:cNvPr id="83" name="Gerader Verbinder 82">
              <a:extLst>
                <a:ext uri="{FF2B5EF4-FFF2-40B4-BE49-F238E27FC236}">
                  <a16:creationId xmlns:a16="http://schemas.microsoft.com/office/drawing/2014/main" id="{C1F50018-09B4-4277-BD99-E5507F8FF5EC}"/>
                </a:ext>
              </a:extLst>
            </p:cNvPr>
            <p:cNvCxnSpPr/>
            <p:nvPr/>
          </p:nvCxnSpPr>
          <p:spPr>
            <a:xfrm>
              <a:off x="6583504" y="3602539"/>
              <a:ext cx="2032367" cy="0"/>
            </a:xfrm>
            <a:prstGeom prst="line">
              <a:avLst/>
            </a:prstGeom>
            <a:ln w="28575">
              <a:solidFill>
                <a:srgbClr val="6C0A63"/>
              </a:solidFill>
              <a:prstDash val="sysDot"/>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4EE30BA8-A73A-4B94-9267-921EC7819966}"/>
                </a:ext>
              </a:extLst>
            </p:cNvPr>
            <p:cNvCxnSpPr>
              <a:cxnSpLocks/>
            </p:cNvCxnSpPr>
            <p:nvPr/>
          </p:nvCxnSpPr>
          <p:spPr>
            <a:xfrm flipV="1">
              <a:off x="8615871" y="3612064"/>
              <a:ext cx="0" cy="1489080"/>
            </a:xfrm>
            <a:prstGeom prst="line">
              <a:avLst/>
            </a:prstGeom>
            <a:ln w="28575">
              <a:solidFill>
                <a:srgbClr val="6C0A63"/>
              </a:solidFill>
              <a:prstDash val="sysDot"/>
            </a:ln>
          </p:spPr>
          <p:style>
            <a:lnRef idx="1">
              <a:schemeClr val="accent1"/>
            </a:lnRef>
            <a:fillRef idx="0">
              <a:schemeClr val="accent1"/>
            </a:fillRef>
            <a:effectRef idx="0">
              <a:schemeClr val="accent1"/>
            </a:effectRef>
            <a:fontRef idx="minor">
              <a:schemeClr val="tx1"/>
            </a:fontRef>
          </p:style>
        </p:cxnSp>
        <p:sp>
          <p:nvSpPr>
            <p:cNvPr id="85" name="Content Placeholder 4">
              <a:extLst>
                <a:ext uri="{FF2B5EF4-FFF2-40B4-BE49-F238E27FC236}">
                  <a16:creationId xmlns:a16="http://schemas.microsoft.com/office/drawing/2014/main" id="{695A7787-3530-45C7-B7FC-AA2E548140E9}"/>
                </a:ext>
              </a:extLst>
            </p:cNvPr>
            <p:cNvSpPr txBox="1">
              <a:spLocks/>
            </p:cNvSpPr>
            <p:nvPr/>
          </p:nvSpPr>
          <p:spPr bwMode="gray">
            <a:xfrm>
              <a:off x="7437800" y="2853865"/>
              <a:ext cx="2636334"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rgbClr val="6C0A63"/>
                  </a:solidFill>
                </a:rPr>
                <a:t>Break-Even-Point</a:t>
              </a:r>
            </a:p>
          </p:txBody>
        </p:sp>
        <p:cxnSp>
          <p:nvCxnSpPr>
            <p:cNvPr id="86" name="Gerader Verbinder 85">
              <a:extLst>
                <a:ext uri="{FF2B5EF4-FFF2-40B4-BE49-F238E27FC236}">
                  <a16:creationId xmlns:a16="http://schemas.microsoft.com/office/drawing/2014/main" id="{48BE7126-1BD3-4083-B19E-7A6327DB2131}"/>
                </a:ext>
              </a:extLst>
            </p:cNvPr>
            <p:cNvCxnSpPr>
              <a:cxnSpLocks/>
            </p:cNvCxnSpPr>
            <p:nvPr/>
          </p:nvCxnSpPr>
          <p:spPr>
            <a:xfrm flipH="1" flipV="1">
              <a:off x="8193668" y="3117648"/>
              <a:ext cx="363616" cy="423570"/>
            </a:xfrm>
            <a:prstGeom prst="line">
              <a:avLst/>
            </a:prstGeom>
            <a:ln w="38100">
              <a:solidFill>
                <a:srgbClr val="6C0A6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FE609712-7A4C-4C64-8FD5-0A633CFC1E16}"/>
                </a:ext>
              </a:extLst>
            </p:cNvPr>
            <p:cNvCxnSpPr>
              <a:cxnSpLocks/>
            </p:cNvCxnSpPr>
            <p:nvPr/>
          </p:nvCxnSpPr>
          <p:spPr>
            <a:xfrm>
              <a:off x="7770661" y="3880992"/>
              <a:ext cx="276225" cy="9403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55F94BC9-938E-4238-880A-927A08188F0F}"/>
                </a:ext>
              </a:extLst>
            </p:cNvPr>
            <p:cNvCxnSpPr>
              <a:cxnSpLocks/>
            </p:cNvCxnSpPr>
            <p:nvPr/>
          </p:nvCxnSpPr>
          <p:spPr>
            <a:xfrm>
              <a:off x="7632547" y="3947667"/>
              <a:ext cx="276225" cy="9403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4446B592-5602-4236-8D6F-D541BFFCC46C}"/>
                </a:ext>
              </a:extLst>
            </p:cNvPr>
            <p:cNvCxnSpPr>
              <a:cxnSpLocks/>
            </p:cNvCxnSpPr>
            <p:nvPr/>
          </p:nvCxnSpPr>
          <p:spPr>
            <a:xfrm>
              <a:off x="7362302" y="3992718"/>
              <a:ext cx="365495" cy="12518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C564935F-DA28-4F8F-98E1-67335FD120C4}"/>
                </a:ext>
              </a:extLst>
            </p:cNvPr>
            <p:cNvCxnSpPr>
              <a:cxnSpLocks/>
            </p:cNvCxnSpPr>
            <p:nvPr/>
          </p:nvCxnSpPr>
          <p:spPr>
            <a:xfrm>
              <a:off x="7010563" y="4070885"/>
              <a:ext cx="655323" cy="1994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6F9FFC2C-D2B7-4831-BF9A-AF9C92660874}"/>
                </a:ext>
              </a:extLst>
            </p:cNvPr>
            <p:cNvCxnSpPr>
              <a:cxnSpLocks/>
            </p:cNvCxnSpPr>
            <p:nvPr/>
          </p:nvCxnSpPr>
          <p:spPr>
            <a:xfrm>
              <a:off x="6724813" y="4156610"/>
              <a:ext cx="655323" cy="1994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BFB47481-4E8C-4E34-B670-FC4E647EB809}"/>
                </a:ext>
              </a:extLst>
            </p:cNvPr>
            <p:cNvCxnSpPr>
              <a:cxnSpLocks/>
            </p:cNvCxnSpPr>
            <p:nvPr/>
          </p:nvCxnSpPr>
          <p:spPr>
            <a:xfrm>
              <a:off x="6639088" y="4289960"/>
              <a:ext cx="655323" cy="1994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CAFFFD7D-8397-47FF-A268-7D32D22D24E0}"/>
                </a:ext>
              </a:extLst>
            </p:cNvPr>
            <p:cNvCxnSpPr>
              <a:cxnSpLocks/>
            </p:cNvCxnSpPr>
            <p:nvPr/>
          </p:nvCxnSpPr>
          <p:spPr>
            <a:xfrm>
              <a:off x="6629563" y="4470935"/>
              <a:ext cx="427674" cy="15060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6B49ED09-B5A3-462F-A994-1431B508979F}"/>
                </a:ext>
              </a:extLst>
            </p:cNvPr>
            <p:cNvCxnSpPr>
              <a:cxnSpLocks/>
            </p:cNvCxnSpPr>
            <p:nvPr/>
          </p:nvCxnSpPr>
          <p:spPr>
            <a:xfrm>
              <a:off x="6648613" y="4642385"/>
              <a:ext cx="237791" cy="940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4D029EDC-D661-4E5C-9532-5CFA2D4CA9B9}"/>
                </a:ext>
              </a:extLst>
            </p:cNvPr>
            <p:cNvCxnSpPr>
              <a:cxnSpLocks/>
            </p:cNvCxnSpPr>
            <p:nvPr/>
          </p:nvCxnSpPr>
          <p:spPr>
            <a:xfrm>
              <a:off x="7294411" y="4289960"/>
              <a:ext cx="0" cy="945778"/>
            </a:xfrm>
            <a:prstGeom prst="line">
              <a:avLst/>
            </a:prstGeom>
            <a:ln w="38100">
              <a:solidFill>
                <a:srgbClr val="6C0A6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Content Placeholder 4">
              <a:extLst>
                <a:ext uri="{FF2B5EF4-FFF2-40B4-BE49-F238E27FC236}">
                  <a16:creationId xmlns:a16="http://schemas.microsoft.com/office/drawing/2014/main" id="{D9AD22C4-C1C5-41E4-8888-7F83F3AF3B6D}"/>
                </a:ext>
              </a:extLst>
            </p:cNvPr>
            <p:cNvSpPr txBox="1">
              <a:spLocks/>
            </p:cNvSpPr>
            <p:nvPr/>
          </p:nvSpPr>
          <p:spPr bwMode="gray">
            <a:xfrm>
              <a:off x="6701493" y="5303504"/>
              <a:ext cx="1195484" cy="311819"/>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B11B96"/>
                </a:buClr>
                <a:buNone/>
              </a:pPr>
              <a:r>
                <a:rPr lang="de-CH" sz="1400" b="1" dirty="0">
                  <a:solidFill>
                    <a:srgbClr val="6C0A63"/>
                  </a:solidFill>
                </a:rPr>
                <a:t>Verlustzone</a:t>
              </a:r>
            </a:p>
          </p:txBody>
        </p:sp>
        <p:cxnSp>
          <p:nvCxnSpPr>
            <p:cNvPr id="98" name="Gerader Verbinder 97">
              <a:extLst>
                <a:ext uri="{FF2B5EF4-FFF2-40B4-BE49-F238E27FC236}">
                  <a16:creationId xmlns:a16="http://schemas.microsoft.com/office/drawing/2014/main" id="{340AAB98-9E48-49FD-896B-1B9DAD263BC0}"/>
                </a:ext>
              </a:extLst>
            </p:cNvPr>
            <p:cNvCxnSpPr>
              <a:cxnSpLocks/>
            </p:cNvCxnSpPr>
            <p:nvPr/>
          </p:nvCxnSpPr>
          <p:spPr>
            <a:xfrm flipV="1">
              <a:off x="9782121" y="2130741"/>
              <a:ext cx="1044190" cy="109433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EA09C900-01F3-4145-8C4B-8E71CFA32D30}"/>
                </a:ext>
              </a:extLst>
            </p:cNvPr>
            <p:cNvCxnSpPr>
              <a:cxnSpLocks/>
            </p:cNvCxnSpPr>
            <p:nvPr/>
          </p:nvCxnSpPr>
          <p:spPr>
            <a:xfrm flipV="1">
              <a:off x="9988031" y="2006093"/>
              <a:ext cx="1135430" cy="12122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24DE6B73-2956-45C9-A37F-97FAE17AF14D}"/>
                </a:ext>
              </a:extLst>
            </p:cNvPr>
            <p:cNvCxnSpPr>
              <a:cxnSpLocks/>
            </p:cNvCxnSpPr>
            <p:nvPr/>
          </p:nvCxnSpPr>
          <p:spPr>
            <a:xfrm flipV="1">
              <a:off x="10538130" y="2376815"/>
              <a:ext cx="627510" cy="69294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A2B997D8-72C4-441D-B596-5FAEC86492A7}"/>
                </a:ext>
              </a:extLst>
            </p:cNvPr>
            <p:cNvCxnSpPr>
              <a:cxnSpLocks/>
            </p:cNvCxnSpPr>
            <p:nvPr/>
          </p:nvCxnSpPr>
          <p:spPr>
            <a:xfrm flipV="1">
              <a:off x="10283569" y="2208281"/>
              <a:ext cx="831582" cy="93043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BAEEE34E-81F1-4368-8652-9DC6B324EC19}"/>
                </a:ext>
              </a:extLst>
            </p:cNvPr>
            <p:cNvCxnSpPr>
              <a:cxnSpLocks/>
            </p:cNvCxnSpPr>
            <p:nvPr/>
          </p:nvCxnSpPr>
          <p:spPr>
            <a:xfrm flipV="1">
              <a:off x="10797345" y="2610208"/>
              <a:ext cx="355954" cy="37531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A2CBA0B0-F6F5-45CF-BB06-4AC4D10B6B23}"/>
                </a:ext>
              </a:extLst>
            </p:cNvPr>
            <p:cNvCxnSpPr>
              <a:cxnSpLocks/>
            </p:cNvCxnSpPr>
            <p:nvPr/>
          </p:nvCxnSpPr>
          <p:spPr>
            <a:xfrm flipV="1">
              <a:off x="9558828" y="2752381"/>
              <a:ext cx="466136" cy="50337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57439153-0864-4596-961E-B1C53A47EA0B}"/>
                </a:ext>
              </a:extLst>
            </p:cNvPr>
            <p:cNvCxnSpPr>
              <a:cxnSpLocks/>
            </p:cNvCxnSpPr>
            <p:nvPr/>
          </p:nvCxnSpPr>
          <p:spPr>
            <a:xfrm flipV="1">
              <a:off x="10538130" y="2425479"/>
              <a:ext cx="506894" cy="464355"/>
            </a:xfrm>
            <a:prstGeom prst="line">
              <a:avLst/>
            </a:prstGeom>
            <a:ln w="38100">
              <a:solidFill>
                <a:srgbClr val="6C0A6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05A98F62-8EA2-4C85-87FF-6D79C7D3C31F}"/>
                </a:ext>
              </a:extLst>
            </p:cNvPr>
            <p:cNvCxnSpPr>
              <a:cxnSpLocks/>
            </p:cNvCxnSpPr>
            <p:nvPr/>
          </p:nvCxnSpPr>
          <p:spPr>
            <a:xfrm flipV="1">
              <a:off x="9254029" y="2879842"/>
              <a:ext cx="466136" cy="50337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7" name="Content Placeholder 4">
              <a:extLst>
                <a:ext uri="{FF2B5EF4-FFF2-40B4-BE49-F238E27FC236}">
                  <a16:creationId xmlns:a16="http://schemas.microsoft.com/office/drawing/2014/main" id="{7F14A691-CCC6-45BF-926D-FDA62D96F5B2}"/>
                </a:ext>
              </a:extLst>
            </p:cNvPr>
            <p:cNvSpPr txBox="1">
              <a:spLocks/>
            </p:cNvSpPr>
            <p:nvPr/>
          </p:nvSpPr>
          <p:spPr bwMode="gray">
            <a:xfrm>
              <a:off x="10821257" y="2118659"/>
              <a:ext cx="1195484" cy="311819"/>
            </a:xfrm>
            <a:prstGeom prst="rect">
              <a:avLst/>
            </a:prstGeom>
            <a:solidFill>
              <a:schemeClr val="bg1"/>
            </a:solidFill>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B11B96"/>
                </a:buClr>
                <a:buNone/>
              </a:pPr>
              <a:r>
                <a:rPr lang="de-CH" sz="1400" b="1" dirty="0">
                  <a:solidFill>
                    <a:srgbClr val="6C0A63"/>
                  </a:solidFill>
                </a:rPr>
                <a:t>Gewinnzone</a:t>
              </a:r>
            </a:p>
          </p:txBody>
        </p:sp>
      </p:grpSp>
      <p:sp>
        <p:nvSpPr>
          <p:cNvPr id="4" name="Rechteck 3">
            <a:extLst>
              <a:ext uri="{FF2B5EF4-FFF2-40B4-BE49-F238E27FC236}">
                <a16:creationId xmlns:a16="http://schemas.microsoft.com/office/drawing/2014/main" id="{52B1D526-CB8D-4293-8E0F-15B381830942}"/>
              </a:ext>
            </a:extLst>
          </p:cNvPr>
          <p:cNvSpPr/>
          <p:nvPr/>
        </p:nvSpPr>
        <p:spPr>
          <a:xfrm>
            <a:off x="856650" y="920094"/>
            <a:ext cx="958071" cy="1631216"/>
          </a:xfrm>
          <a:prstGeom prst="rect">
            <a:avLst/>
          </a:prstGeom>
        </p:spPr>
        <p:txBody>
          <a:bodyPr wrap="square">
            <a:spAutoFit/>
          </a:bodyPr>
          <a:lstStyle/>
          <a:p>
            <a:r>
              <a:rPr lang="de-CH" altLang="fr-FR" sz="10000" b="1" dirty="0">
                <a:solidFill>
                  <a:srgbClr val="8EB403"/>
                </a:solidFill>
                <a:ea typeface="ＭＳ Ｐゴシック" charset="0"/>
                <a:cs typeface="Arial"/>
              </a:rPr>
              <a:t>!</a:t>
            </a:r>
            <a:endParaRPr lang="de-CH" sz="10000" dirty="0"/>
          </a:p>
        </p:txBody>
      </p:sp>
      <p:sp>
        <p:nvSpPr>
          <p:cNvPr id="5" name="Rechteck 4">
            <a:extLst>
              <a:ext uri="{FF2B5EF4-FFF2-40B4-BE49-F238E27FC236}">
                <a16:creationId xmlns:a16="http://schemas.microsoft.com/office/drawing/2014/main" id="{69F55E07-324B-4CF4-9C90-B12B65C4709C}"/>
              </a:ext>
            </a:extLst>
          </p:cNvPr>
          <p:cNvSpPr/>
          <p:nvPr/>
        </p:nvSpPr>
        <p:spPr>
          <a:xfrm>
            <a:off x="1300777" y="4319515"/>
            <a:ext cx="5062585" cy="1752083"/>
          </a:xfrm>
          <a:prstGeom prst="rect">
            <a:avLst/>
          </a:prstGeom>
        </p:spPr>
        <p:txBody>
          <a:bodyPr wrap="square">
            <a:spAutoFit/>
          </a:bodyPr>
          <a:lstStyle/>
          <a:p>
            <a:pPr>
              <a:lnSpc>
                <a:spcPct val="110000"/>
              </a:lnSpc>
              <a:spcBef>
                <a:spcPts val="400"/>
              </a:spcBef>
              <a:buClr>
                <a:srgbClr val="8EB403"/>
              </a:buClr>
              <a:buSzPts val="1800"/>
            </a:pPr>
            <a:r>
              <a:rPr lang="de-CH" sz="1200" dirty="0">
                <a:solidFill>
                  <a:srgbClr val="686868"/>
                </a:solidFill>
                <a:ea typeface="Century Gothic"/>
                <a:cs typeface="Century Gothic"/>
                <a:sym typeface="Century Gothic"/>
              </a:rPr>
              <a:t>Die Phase bis zum Break-Even-Point muss «vorfinanziert» werden, entweder mit eigenen Mitteln oder mit Fremdkapital.</a:t>
            </a:r>
          </a:p>
          <a:p>
            <a:pPr>
              <a:lnSpc>
                <a:spcPct val="110000"/>
              </a:lnSpc>
              <a:spcBef>
                <a:spcPts val="400"/>
              </a:spcBef>
              <a:buClr>
                <a:srgbClr val="8EB403"/>
              </a:buClr>
              <a:buSzPts val="1800"/>
            </a:pPr>
            <a:r>
              <a:rPr lang="de-CH" sz="1200" dirty="0">
                <a:solidFill>
                  <a:srgbClr val="686868"/>
                </a:solidFill>
                <a:ea typeface="Century Gothic"/>
                <a:cs typeface="Century Gothic"/>
                <a:sym typeface="Century Gothic"/>
              </a:rPr>
              <a:t>Zudem muss jederzeit die Zahlungsbereitschaft sichergestellt werden. Falls Sie daher tatsächlich einmal gründen: Erstellen Sie unbedingt auch eine Liquiditätsplanung! Diese stellt </a:t>
            </a:r>
            <a:r>
              <a:rPr lang="de-CH" sz="1200" dirty="0">
                <a:solidFill>
                  <a:srgbClr val="686868"/>
                </a:solidFill>
              </a:rPr>
              <a:t>sämtliche erwarteten Einzahlungen und Auszahlungen einer Planungsperiode gegenüber und zeigt damit auf, ob das Unternehmen jederzeit zahlungsfähig ist. </a:t>
            </a:r>
            <a:endParaRPr lang="de-CH" sz="1200" dirty="0">
              <a:solidFill>
                <a:srgbClr val="686868"/>
              </a:solidFill>
              <a:ea typeface="Century Gothic"/>
              <a:cs typeface="Century Gothic"/>
              <a:sym typeface="Century Gothic"/>
            </a:endParaRPr>
          </a:p>
        </p:txBody>
      </p:sp>
      <p:sp>
        <p:nvSpPr>
          <p:cNvPr id="6" name="Rechteck 5">
            <a:extLst>
              <a:ext uri="{FF2B5EF4-FFF2-40B4-BE49-F238E27FC236}">
                <a16:creationId xmlns:a16="http://schemas.microsoft.com/office/drawing/2014/main" id="{96002768-2772-4ED5-8694-A81D5FD5A3CA}"/>
              </a:ext>
            </a:extLst>
          </p:cNvPr>
          <p:cNvSpPr/>
          <p:nvPr/>
        </p:nvSpPr>
        <p:spPr>
          <a:xfrm>
            <a:off x="1267571" y="2126991"/>
            <a:ext cx="4949091" cy="1950790"/>
          </a:xfrm>
          <a:prstGeom prst="rect">
            <a:avLst/>
          </a:prstGeom>
        </p:spPr>
        <p:txBody>
          <a:bodyPr wrap="square">
            <a:spAutoFit/>
          </a:bodyPr>
          <a:lstStyle/>
          <a:p>
            <a:pPr lvl="0">
              <a:lnSpc>
                <a:spcPct val="110000"/>
              </a:lnSpc>
              <a:spcBef>
                <a:spcPts val="400"/>
              </a:spcBef>
              <a:buClr>
                <a:srgbClr val="8EB403"/>
              </a:buClr>
              <a:buSzPts val="1800"/>
            </a:pPr>
            <a:endParaRPr lang="de-CH" sz="1500" dirty="0">
              <a:solidFill>
                <a:srgbClr val="686868"/>
              </a:solidFill>
              <a:ea typeface="Century Gothic"/>
              <a:cs typeface="Century Gothic"/>
              <a:sym typeface="Century Gothic"/>
            </a:endParaRPr>
          </a:p>
          <a:p>
            <a:pPr marL="228600" indent="-228600">
              <a:lnSpc>
                <a:spcPct val="110000"/>
              </a:lnSpc>
              <a:spcBef>
                <a:spcPts val="400"/>
              </a:spcBef>
              <a:buClr>
                <a:srgbClr val="8EB403"/>
              </a:buClr>
              <a:buSzPts val="1800"/>
              <a:buFont typeface="+mj-lt"/>
              <a:buAutoNum type="arabicPeriod"/>
            </a:pPr>
            <a:r>
              <a:rPr lang="de-CH" sz="1500" b="1" dirty="0">
                <a:solidFill>
                  <a:srgbClr val="8EB403"/>
                </a:solidFill>
                <a:ea typeface="Century Gothic"/>
                <a:cs typeface="Century Gothic"/>
                <a:sym typeface="Century Gothic"/>
              </a:rPr>
              <a:t>Die Berechnungen basieren auf vielen Annahmen und stellen keine Garantie dar, dass ein Unternehmen tatsächlich profitabel sein wird. </a:t>
            </a:r>
          </a:p>
          <a:p>
            <a:pPr marL="228600" indent="-228600">
              <a:lnSpc>
                <a:spcPct val="110000"/>
              </a:lnSpc>
              <a:spcBef>
                <a:spcPts val="400"/>
              </a:spcBef>
              <a:buClr>
                <a:srgbClr val="8EB403"/>
              </a:buClr>
              <a:buSzPts val="1800"/>
              <a:buFont typeface="+mj-lt"/>
              <a:buAutoNum type="arabicPeriod"/>
            </a:pPr>
            <a:r>
              <a:rPr lang="de-CH" sz="1500" b="1" dirty="0">
                <a:solidFill>
                  <a:srgbClr val="8EB403"/>
                </a:solidFill>
                <a:ea typeface="Century Gothic"/>
                <a:cs typeface="Century Gothic"/>
                <a:sym typeface="Century Gothic"/>
              </a:rPr>
              <a:t>Bis zum Break-Even-Point befindet sich das Unternehmen in einer Verlustzone (siehe Grafik rechts). Diese muss finanziert werden.</a:t>
            </a:r>
          </a:p>
        </p:txBody>
      </p:sp>
      <p:sp>
        <p:nvSpPr>
          <p:cNvPr id="42" name="Foliennummernplatzhalter 1">
            <a:extLst>
              <a:ext uri="{FF2B5EF4-FFF2-40B4-BE49-F238E27FC236}">
                <a16:creationId xmlns:a16="http://schemas.microsoft.com/office/drawing/2014/main" id="{507F8121-1C0C-4615-8E57-C5784E08893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63</a:t>
            </a:fld>
            <a:endParaRPr lang="ru-RU" dirty="0"/>
          </a:p>
        </p:txBody>
      </p:sp>
    </p:spTree>
    <p:extLst>
      <p:ext uri="{BB962C8B-B14F-4D97-AF65-F5344CB8AC3E}">
        <p14:creationId xmlns:p14="http://schemas.microsoft.com/office/powerpoint/2010/main" val="296082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85B85B3-AD8E-4FE1-A99D-B1C2BC61C0DE}"/>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de-DE" altLang="fr-FR" sz="3200" b="0" dirty="0">
                <a:solidFill>
                  <a:schemeClr val="accent6">
                    <a:lumMod val="50000"/>
                  </a:schemeClr>
                </a:solidFill>
                <a:cs typeface="Arial" pitchFamily="34" charset="0"/>
              </a:rPr>
              <a:t>Exkurs:</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Wissen und Handwerksze</a:t>
            </a:r>
            <a:r>
              <a:rPr lang="de-DE" altLang="fr-FR" sz="3200" b="0" dirty="0">
                <a:solidFill>
                  <a:srgbClr val="898F97"/>
                </a:solidFill>
                <a:cs typeface="Arial" pitchFamily="34" charset="0"/>
              </a:rPr>
              <a:t>ug </a:t>
            </a:r>
            <a:br>
              <a:rPr lang="de-DE" altLang="fr-FR" sz="3200" dirty="0">
                <a:solidFill>
                  <a:srgbClr val="0B4874"/>
                </a:solidFill>
                <a:cs typeface="Arial" pitchFamily="34" charset="0"/>
              </a:rPr>
            </a:br>
            <a:r>
              <a:rPr lang="de-DE" altLang="fr-FR" sz="3200" b="1" dirty="0">
                <a:solidFill>
                  <a:srgbClr val="0B4874"/>
                </a:solidFill>
                <a:cs typeface="Arial" pitchFamily="34" charset="0"/>
              </a:rPr>
              <a:t>Rechtsformen in der Schweiz</a:t>
            </a:r>
            <a:endParaRPr lang="de-CH" sz="3200" b="1" dirty="0">
              <a:solidFill>
                <a:srgbClr val="0B4874"/>
              </a:solidFill>
            </a:endParaRPr>
          </a:p>
        </p:txBody>
      </p:sp>
      <p:sp>
        <p:nvSpPr>
          <p:cNvPr id="5" name="Foliennummernplatzhalter 1">
            <a:extLst>
              <a:ext uri="{FF2B5EF4-FFF2-40B4-BE49-F238E27FC236}">
                <a16:creationId xmlns:a16="http://schemas.microsoft.com/office/drawing/2014/main" id="{E8F5DBDF-A988-4337-9C98-DB84594A002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64</a:t>
            </a:fld>
            <a:endParaRPr lang="ru-RU" dirty="0"/>
          </a:p>
        </p:txBody>
      </p:sp>
    </p:spTree>
    <p:extLst>
      <p:ext uri="{BB962C8B-B14F-4D97-AF65-F5344CB8AC3E}">
        <p14:creationId xmlns:p14="http://schemas.microsoft.com/office/powerpoint/2010/main" val="31951486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FA817B1E-934F-45E2-830C-735C316C89E7}"/>
              </a:ext>
            </a:extLst>
          </p:cNvPr>
          <p:cNvSpPr txBox="1">
            <a:spLocks/>
          </p:cNvSpPr>
          <p:nvPr/>
        </p:nvSpPr>
        <p:spPr>
          <a:xfrm>
            <a:off x="929587" y="260758"/>
            <a:ext cx="7770034" cy="71997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DE" altLang="fr-FR" sz="2400" dirty="0">
                <a:solidFill>
                  <a:srgbClr val="0B4874"/>
                </a:solidFill>
                <a:ea typeface="ＭＳ Ｐゴシック" charset="0"/>
                <a:cs typeface="Arial"/>
              </a:rPr>
              <a:t>Rechtsformen in der Schweiz: Grundsätzliches</a:t>
            </a:r>
          </a:p>
        </p:txBody>
      </p:sp>
      <p:sp>
        <p:nvSpPr>
          <p:cNvPr id="5" name="New shape">
            <a:extLst>
              <a:ext uri="{FF2B5EF4-FFF2-40B4-BE49-F238E27FC236}">
                <a16:creationId xmlns:a16="http://schemas.microsoft.com/office/drawing/2014/main" id="{D3B22368-4E16-4E84-989C-51261AFDF91B}"/>
              </a:ext>
            </a:extLst>
          </p:cNvPr>
          <p:cNvSpPr txBox="1">
            <a:spLocks/>
          </p:cNvSpPr>
          <p:nvPr/>
        </p:nvSpPr>
        <p:spPr bwMode="gray">
          <a:xfrm>
            <a:off x="1040193" y="1424380"/>
            <a:ext cx="9827832" cy="3445391"/>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Von der Rechtsform eines Unternehmers hängen sowohl die Rechte und Pflichten eines Unternehmers/einer Unternehmerin wie auch die Haftung und die steuerliche Belastung ab. </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Mit der Rechtsform definiert sich ein Unternehmen nach aussen.</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Jede Rechtsform bringt Nachteile und Vorteile mit sich.</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Die Rechtsform eines Unternehmens kann resp. muss gegebenenfalls im Zuge des Wachstums des Unternehmens angepasst werden.</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Änderungen der Rechtsform sind jedoch immer mit Kosten und Aufwand verbunden, daher lohnt es sich, sich mit dem Thema der geeigneten Rechtsform bei einer tatsächlich Gründung intensiv zu beschäftigen.</a:t>
            </a:r>
          </a:p>
        </p:txBody>
      </p:sp>
      <p:sp>
        <p:nvSpPr>
          <p:cNvPr id="7" name="Pfeil: nach rechts 6">
            <a:extLst>
              <a:ext uri="{FF2B5EF4-FFF2-40B4-BE49-F238E27FC236}">
                <a16:creationId xmlns:a16="http://schemas.microsoft.com/office/drawing/2014/main" id="{C26404C1-DF2C-4ABC-94FA-3D893A011CD6}"/>
              </a:ext>
            </a:extLst>
          </p:cNvPr>
          <p:cNvSpPr/>
          <p:nvPr/>
        </p:nvSpPr>
        <p:spPr>
          <a:xfrm>
            <a:off x="1357054" y="5313423"/>
            <a:ext cx="809625" cy="733425"/>
          </a:xfrm>
          <a:prstGeom prst="rightArrow">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extLst>
              <a:ext uri="{FF2B5EF4-FFF2-40B4-BE49-F238E27FC236}">
                <a16:creationId xmlns:a16="http://schemas.microsoft.com/office/drawing/2014/main" id="{5E0990DE-EBD0-43A0-BA81-4DE33E3F7CE9}"/>
              </a:ext>
            </a:extLst>
          </p:cNvPr>
          <p:cNvSpPr/>
          <p:nvPr/>
        </p:nvSpPr>
        <p:spPr>
          <a:xfrm>
            <a:off x="2261929" y="5133653"/>
            <a:ext cx="8253671" cy="1631216"/>
          </a:xfrm>
          <a:prstGeom prst="rect">
            <a:avLst/>
          </a:prstGeom>
        </p:spPr>
        <p:txBody>
          <a:bodyPr wrap="square">
            <a:spAutoFit/>
          </a:bodyPr>
          <a:lstStyle/>
          <a:p>
            <a:r>
              <a:rPr lang="de-CH" sz="2000" b="1" dirty="0">
                <a:solidFill>
                  <a:srgbClr val="0B4874"/>
                </a:solidFill>
                <a:latin typeface="+mj-lt"/>
                <a:cs typeface="Arial" pitchFamily="34" charset="0"/>
              </a:rPr>
              <a:t>Wichtig: Gründerinnen und Gründer sollten sich auf jeden Fall professionell beraten lassen, wenn sie ein Unternehmen formal gründen (z. B. bei den Industrie- und Handelskammern vor Ort oder von professionellen Gründungsberatungen).</a:t>
            </a:r>
          </a:p>
          <a:p>
            <a:endParaRPr lang="de-CH" sz="2000" dirty="0"/>
          </a:p>
        </p:txBody>
      </p:sp>
      <p:sp>
        <p:nvSpPr>
          <p:cNvPr id="9" name="Foliennummernplatzhalter 1">
            <a:extLst>
              <a:ext uri="{FF2B5EF4-FFF2-40B4-BE49-F238E27FC236}">
                <a16:creationId xmlns:a16="http://schemas.microsoft.com/office/drawing/2014/main" id="{7109EE77-8817-4E72-B4A2-5A2FD2CCF2B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65</a:t>
            </a:fld>
            <a:endParaRPr lang="ru-RU" dirty="0"/>
          </a:p>
        </p:txBody>
      </p:sp>
    </p:spTree>
    <p:extLst>
      <p:ext uri="{BB962C8B-B14F-4D97-AF65-F5344CB8AC3E}">
        <p14:creationId xmlns:p14="http://schemas.microsoft.com/office/powerpoint/2010/main" val="2661632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3AE3A597-1B9E-4241-8A0A-6A8B485FF48A}"/>
              </a:ext>
            </a:extLst>
          </p:cNvPr>
          <p:cNvSpPr txBox="1">
            <a:spLocks/>
          </p:cNvSpPr>
          <p:nvPr/>
        </p:nvSpPr>
        <p:spPr>
          <a:xfrm>
            <a:off x="939111" y="279808"/>
            <a:ext cx="10481364" cy="71997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CH" altLang="fr-FR" sz="2200" dirty="0">
                <a:solidFill>
                  <a:srgbClr val="0B4874"/>
                </a:solidFill>
                <a:ea typeface="ＭＳ Ｐゴシック" charset="0"/>
                <a:cs typeface="Arial"/>
              </a:rPr>
              <a:t>Welche Fragen sollten man sich stellen, </a:t>
            </a:r>
            <a:br>
              <a:rPr lang="de-CH" altLang="fr-FR" sz="2200" dirty="0">
                <a:solidFill>
                  <a:srgbClr val="0B4874"/>
                </a:solidFill>
                <a:ea typeface="ＭＳ Ｐゴシック" charset="0"/>
                <a:cs typeface="Arial"/>
              </a:rPr>
            </a:br>
            <a:r>
              <a:rPr lang="de-CH" altLang="fr-FR" sz="2200" dirty="0">
                <a:solidFill>
                  <a:srgbClr val="0B4874"/>
                </a:solidFill>
                <a:ea typeface="ＭＳ Ｐゴシック" charset="0"/>
                <a:cs typeface="Arial"/>
              </a:rPr>
              <a:t>um die richtige Rechtsform zu finden?</a:t>
            </a:r>
            <a:endParaRPr lang="de-DE" altLang="fr-FR" sz="2200" dirty="0">
              <a:solidFill>
                <a:srgbClr val="0B4874"/>
              </a:solidFill>
              <a:ea typeface="ＭＳ Ｐゴシック" charset="0"/>
              <a:cs typeface="Arial"/>
            </a:endParaRPr>
          </a:p>
        </p:txBody>
      </p:sp>
      <p:sp>
        <p:nvSpPr>
          <p:cNvPr id="5" name="Rectangle 1">
            <a:extLst>
              <a:ext uri="{FF2B5EF4-FFF2-40B4-BE49-F238E27FC236}">
                <a16:creationId xmlns:a16="http://schemas.microsoft.com/office/drawing/2014/main" id="{E88C423F-FD36-4367-BDF9-97F324A167CC}"/>
              </a:ext>
            </a:extLst>
          </p:cNvPr>
          <p:cNvSpPr>
            <a:spLocks noChangeArrowheads="1"/>
          </p:cNvSpPr>
          <p:nvPr/>
        </p:nvSpPr>
        <p:spPr bwMode="auto">
          <a:xfrm>
            <a:off x="961812" y="6224175"/>
            <a:ext cx="10189132" cy="6104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ts val="200"/>
              </a:spcBef>
              <a:spcAft>
                <a:spcPct val="0"/>
              </a:spcAft>
            </a:pPr>
            <a:r>
              <a:rPr lang="en-US" sz="1000" b="1" dirty="0">
                <a:solidFill>
                  <a:schemeClr val="accent6">
                    <a:lumMod val="50000"/>
                  </a:schemeClr>
                </a:solidFill>
                <a:cs typeface="Arial" pitchFamily="34" charset="0"/>
              </a:rPr>
              <a:t>Quelle: </a:t>
            </a:r>
            <a:r>
              <a:rPr lang="de-CH" sz="1000" dirty="0">
                <a:solidFill>
                  <a:schemeClr val="accent6">
                    <a:lumMod val="50000"/>
                  </a:schemeClr>
                </a:solidFill>
                <a:cs typeface="Arial" pitchFamily="34" charset="0"/>
              </a:rPr>
              <a:t>Fueglistaller, U., Fust, A., Müller, C., Müller, S. &amp; Zellweger, T. (2019). Entrepreneurship. Modelle – Umsetzung – Perspektiven. Mit Fallbeispielen aus Deutschland, Österreich und der Schweiz (5., überarb. Aufl.). Wiesbaden: Springer Gabler. Seite 264 -265.</a:t>
            </a:r>
          </a:p>
          <a:p>
            <a:pPr fontAlgn="base">
              <a:spcBef>
                <a:spcPts val="200"/>
              </a:spcBef>
              <a:spcAft>
                <a:spcPct val="0"/>
              </a:spcAft>
            </a:pPr>
            <a:endParaRPr lang="en-US" sz="1200" dirty="0">
              <a:solidFill>
                <a:srgbClr val="898F97"/>
              </a:solidFill>
              <a:latin typeface="Malgun Gothic"/>
              <a:cs typeface="Arial" pitchFamily="34" charset="0"/>
            </a:endParaRPr>
          </a:p>
        </p:txBody>
      </p:sp>
      <p:sp>
        <p:nvSpPr>
          <p:cNvPr id="6" name="New shape">
            <a:extLst>
              <a:ext uri="{FF2B5EF4-FFF2-40B4-BE49-F238E27FC236}">
                <a16:creationId xmlns:a16="http://schemas.microsoft.com/office/drawing/2014/main" id="{AD2A338A-D22F-4A52-BA19-6A00B42738E3}"/>
              </a:ext>
            </a:extLst>
          </p:cNvPr>
          <p:cNvSpPr txBox="1">
            <a:spLocks/>
          </p:cNvSpPr>
          <p:nvPr/>
        </p:nvSpPr>
        <p:spPr bwMode="gray">
          <a:xfrm>
            <a:off x="1837649" y="1889282"/>
            <a:ext cx="9129971" cy="2711294"/>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Will man alleine oder mit anderen zusammen ein Unternehmen gründen?</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Wie viel Gründungskapital kann aufgebracht werden?</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Wie umfangreich dürfen die Formalitäten bei der Gründung sein?</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Wie umfangreich soll die Haftung sein?</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Welche Steuerbelastung muss in Kauf genommen werden?</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Welchen Aufwand möchte man für die Verwaltung betreiben?</a:t>
            </a:r>
          </a:p>
          <a:p>
            <a:pPr marL="357188" lvl="0" indent="-357188">
              <a:lnSpc>
                <a:spcPct val="110000"/>
              </a:lnSpc>
              <a:spcAft>
                <a:spcPts val="600"/>
              </a:spcAft>
              <a:buClr>
                <a:srgbClr val="0B4874"/>
              </a:buClr>
              <a:buFont typeface="Century Gothic" panose="020B0502020202020204" pitchFamily="34" charset="0"/>
              <a:buChar char="●"/>
            </a:pPr>
            <a:r>
              <a:rPr lang="de-CH" dirty="0">
                <a:solidFill>
                  <a:schemeClr val="accent6">
                    <a:lumMod val="50000"/>
                  </a:schemeClr>
                </a:solidFill>
              </a:rPr>
              <a:t>Wie hoch sind die Gründungskosten?</a:t>
            </a:r>
          </a:p>
        </p:txBody>
      </p:sp>
      <p:sp>
        <p:nvSpPr>
          <p:cNvPr id="7" name="Foliennummernplatzhalter 1">
            <a:extLst>
              <a:ext uri="{FF2B5EF4-FFF2-40B4-BE49-F238E27FC236}">
                <a16:creationId xmlns:a16="http://schemas.microsoft.com/office/drawing/2014/main" id="{0E6CFAD3-DF8E-43E5-97FD-DFB35B0ECCE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66</a:t>
            </a:fld>
            <a:endParaRPr lang="ru-RU" dirty="0"/>
          </a:p>
        </p:txBody>
      </p:sp>
    </p:spTree>
    <p:extLst>
      <p:ext uri="{BB962C8B-B14F-4D97-AF65-F5344CB8AC3E}">
        <p14:creationId xmlns:p14="http://schemas.microsoft.com/office/powerpoint/2010/main" val="147929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3AE3A597-1B9E-4241-8A0A-6A8B485FF48A}"/>
              </a:ext>
            </a:extLst>
          </p:cNvPr>
          <p:cNvSpPr txBox="1">
            <a:spLocks/>
          </p:cNvSpPr>
          <p:nvPr/>
        </p:nvSpPr>
        <p:spPr>
          <a:xfrm>
            <a:off x="929587" y="260758"/>
            <a:ext cx="7770034" cy="71997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DE" altLang="fr-FR" sz="2400" dirty="0">
                <a:solidFill>
                  <a:srgbClr val="0B4874"/>
                </a:solidFill>
                <a:ea typeface="ＭＳ Ｐゴシック" charset="0"/>
                <a:cs typeface="Arial"/>
              </a:rPr>
              <a:t>Rechtsformen im Überblick</a:t>
            </a:r>
          </a:p>
        </p:txBody>
      </p:sp>
      <p:sp>
        <p:nvSpPr>
          <p:cNvPr id="10" name="Abgerundetes Rechteck 12">
            <a:extLst>
              <a:ext uri="{FF2B5EF4-FFF2-40B4-BE49-F238E27FC236}">
                <a16:creationId xmlns:a16="http://schemas.microsoft.com/office/drawing/2014/main" id="{AAA9AC97-721E-4ABB-8622-FEB2D83CB29F}"/>
              </a:ext>
            </a:extLst>
          </p:cNvPr>
          <p:cNvSpPr/>
          <p:nvPr/>
        </p:nvSpPr>
        <p:spPr>
          <a:xfrm>
            <a:off x="2261924" y="1173893"/>
            <a:ext cx="2699951"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Rechtsformen</a:t>
            </a:r>
          </a:p>
        </p:txBody>
      </p:sp>
      <p:sp>
        <p:nvSpPr>
          <p:cNvPr id="11" name="Abgerundetes Rechteck 13">
            <a:extLst>
              <a:ext uri="{FF2B5EF4-FFF2-40B4-BE49-F238E27FC236}">
                <a16:creationId xmlns:a16="http://schemas.microsoft.com/office/drawing/2014/main" id="{33B9187F-005C-4693-9112-B02FA94D8156}"/>
              </a:ext>
            </a:extLst>
          </p:cNvPr>
          <p:cNvSpPr/>
          <p:nvPr/>
        </p:nvSpPr>
        <p:spPr>
          <a:xfrm>
            <a:off x="3845635" y="1962936"/>
            <a:ext cx="2699951"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a:solidFill>
                  <a:srgbClr val="0B4874"/>
                </a:solidFill>
                <a:latin typeface="Malgun Gothic"/>
              </a:rPr>
              <a:t>Gesellschaften</a:t>
            </a:r>
            <a:endParaRPr lang="de-DE" sz="1600" b="1" dirty="0">
              <a:solidFill>
                <a:srgbClr val="0B4874"/>
              </a:solidFill>
              <a:latin typeface="Malgun Gothic"/>
            </a:endParaRPr>
          </a:p>
        </p:txBody>
      </p:sp>
      <p:sp>
        <p:nvSpPr>
          <p:cNvPr id="12" name="Abgerundetes Rechteck 14">
            <a:extLst>
              <a:ext uri="{FF2B5EF4-FFF2-40B4-BE49-F238E27FC236}">
                <a16:creationId xmlns:a16="http://schemas.microsoft.com/office/drawing/2014/main" id="{2C8BD7DF-2E88-432F-B1EE-C795943DB844}"/>
              </a:ext>
            </a:extLst>
          </p:cNvPr>
          <p:cNvSpPr/>
          <p:nvPr/>
        </p:nvSpPr>
        <p:spPr>
          <a:xfrm>
            <a:off x="360428" y="1962936"/>
            <a:ext cx="2699951"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Einzelunternehmung</a:t>
            </a:r>
          </a:p>
        </p:txBody>
      </p:sp>
      <p:cxnSp>
        <p:nvCxnSpPr>
          <p:cNvPr id="13" name="Gewinkelte Verbindung 6">
            <a:extLst>
              <a:ext uri="{FF2B5EF4-FFF2-40B4-BE49-F238E27FC236}">
                <a16:creationId xmlns:a16="http://schemas.microsoft.com/office/drawing/2014/main" id="{8072001A-5D03-49A4-AAE7-90AC615CA285}"/>
              </a:ext>
            </a:extLst>
          </p:cNvPr>
          <p:cNvCxnSpPr>
            <a:cxnSpLocks/>
            <a:stCxn id="10" idx="2"/>
            <a:endCxn id="12" idx="0"/>
          </p:cNvCxnSpPr>
          <p:nvPr/>
        </p:nvCxnSpPr>
        <p:spPr>
          <a:xfrm rot="5400000">
            <a:off x="2500631" y="851666"/>
            <a:ext cx="321043" cy="1901496"/>
          </a:xfrm>
          <a:prstGeom prst="bentConnector3">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14" name="Gewinkelte Verbindung 18">
            <a:extLst>
              <a:ext uri="{FF2B5EF4-FFF2-40B4-BE49-F238E27FC236}">
                <a16:creationId xmlns:a16="http://schemas.microsoft.com/office/drawing/2014/main" id="{C49B05A2-4F9B-43B2-987D-4C436F146DEF}"/>
              </a:ext>
            </a:extLst>
          </p:cNvPr>
          <p:cNvCxnSpPr>
            <a:cxnSpLocks/>
            <a:stCxn id="10" idx="2"/>
            <a:endCxn id="11" idx="0"/>
          </p:cNvCxnSpPr>
          <p:nvPr/>
        </p:nvCxnSpPr>
        <p:spPr>
          <a:xfrm rot="16200000" flipH="1">
            <a:off x="4243234" y="1010558"/>
            <a:ext cx="321043" cy="1583711"/>
          </a:xfrm>
          <a:prstGeom prst="bentConnector3">
            <a:avLst>
              <a:gd name="adj1" fmla="val 50000"/>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sp>
        <p:nvSpPr>
          <p:cNvPr id="15" name="Abgerundetes Rechteck 20">
            <a:extLst>
              <a:ext uri="{FF2B5EF4-FFF2-40B4-BE49-F238E27FC236}">
                <a16:creationId xmlns:a16="http://schemas.microsoft.com/office/drawing/2014/main" id="{E9BB7B0F-8985-422E-B32C-311EF8EF16EC}"/>
              </a:ext>
            </a:extLst>
          </p:cNvPr>
          <p:cNvSpPr/>
          <p:nvPr/>
        </p:nvSpPr>
        <p:spPr>
          <a:xfrm>
            <a:off x="2131685" y="2838826"/>
            <a:ext cx="2699951"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a:solidFill>
                  <a:srgbClr val="0B4874"/>
                </a:solidFill>
                <a:latin typeface="Malgun Gothic"/>
              </a:rPr>
              <a:t>Genossenschaft</a:t>
            </a:r>
            <a:endParaRPr lang="de-DE" sz="1600" b="1" dirty="0">
              <a:solidFill>
                <a:srgbClr val="0B4874"/>
              </a:solidFill>
              <a:latin typeface="Malgun Gothic"/>
            </a:endParaRPr>
          </a:p>
        </p:txBody>
      </p:sp>
      <p:sp>
        <p:nvSpPr>
          <p:cNvPr id="16" name="Abgerundetes Rechteck 21">
            <a:extLst>
              <a:ext uri="{FF2B5EF4-FFF2-40B4-BE49-F238E27FC236}">
                <a16:creationId xmlns:a16="http://schemas.microsoft.com/office/drawing/2014/main" id="{5F30C6D5-1AFE-4614-944D-6CAF8FEB263D}"/>
              </a:ext>
            </a:extLst>
          </p:cNvPr>
          <p:cNvSpPr/>
          <p:nvPr/>
        </p:nvSpPr>
        <p:spPr>
          <a:xfrm>
            <a:off x="5569751" y="2838825"/>
            <a:ext cx="3387436"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Handelsgesellschaften</a:t>
            </a:r>
          </a:p>
        </p:txBody>
      </p:sp>
      <p:sp>
        <p:nvSpPr>
          <p:cNvPr id="17" name="Abgerundetes Rechteck 22">
            <a:extLst>
              <a:ext uri="{FF2B5EF4-FFF2-40B4-BE49-F238E27FC236}">
                <a16:creationId xmlns:a16="http://schemas.microsoft.com/office/drawing/2014/main" id="{531721FD-3F27-48CF-93E2-F4BEBBAFFA5F}"/>
              </a:ext>
            </a:extLst>
          </p:cNvPr>
          <p:cNvSpPr/>
          <p:nvPr/>
        </p:nvSpPr>
        <p:spPr>
          <a:xfrm>
            <a:off x="1253151" y="3705191"/>
            <a:ext cx="3834886"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Personengesellschaften</a:t>
            </a:r>
          </a:p>
        </p:txBody>
      </p:sp>
      <p:sp>
        <p:nvSpPr>
          <p:cNvPr id="18" name="Abgerundetes Rechteck 23">
            <a:extLst>
              <a:ext uri="{FF2B5EF4-FFF2-40B4-BE49-F238E27FC236}">
                <a16:creationId xmlns:a16="http://schemas.microsoft.com/office/drawing/2014/main" id="{AAE714AE-13C8-47AC-BE20-F3B989F56135}"/>
              </a:ext>
            </a:extLst>
          </p:cNvPr>
          <p:cNvSpPr/>
          <p:nvPr/>
        </p:nvSpPr>
        <p:spPr>
          <a:xfrm>
            <a:off x="7509139" y="3705191"/>
            <a:ext cx="3255842"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Kapitalgesellschaften</a:t>
            </a:r>
          </a:p>
        </p:txBody>
      </p:sp>
      <p:sp>
        <p:nvSpPr>
          <p:cNvPr id="19" name="Abgerundetes Rechteck 24">
            <a:extLst>
              <a:ext uri="{FF2B5EF4-FFF2-40B4-BE49-F238E27FC236}">
                <a16:creationId xmlns:a16="http://schemas.microsoft.com/office/drawing/2014/main" id="{59292AD3-4F50-4ABD-BBEE-B631EE631F93}"/>
              </a:ext>
            </a:extLst>
          </p:cNvPr>
          <p:cNvSpPr/>
          <p:nvPr/>
        </p:nvSpPr>
        <p:spPr>
          <a:xfrm>
            <a:off x="403149" y="4676332"/>
            <a:ext cx="2699951" cy="720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Kollektivgesellschaft</a:t>
            </a:r>
          </a:p>
        </p:txBody>
      </p:sp>
      <p:sp>
        <p:nvSpPr>
          <p:cNvPr id="20" name="Abgerundetes Rechteck 25">
            <a:extLst>
              <a:ext uri="{FF2B5EF4-FFF2-40B4-BE49-F238E27FC236}">
                <a16:creationId xmlns:a16="http://schemas.microsoft.com/office/drawing/2014/main" id="{E770FD0C-BA56-4568-908B-C09C38654874}"/>
              </a:ext>
            </a:extLst>
          </p:cNvPr>
          <p:cNvSpPr/>
          <p:nvPr/>
        </p:nvSpPr>
        <p:spPr>
          <a:xfrm>
            <a:off x="3215975" y="4676332"/>
            <a:ext cx="2699951" cy="720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Kommanditgesellschaft</a:t>
            </a:r>
          </a:p>
        </p:txBody>
      </p:sp>
      <p:sp>
        <p:nvSpPr>
          <p:cNvPr id="21" name="Abgerundetes Rechteck 26">
            <a:extLst>
              <a:ext uri="{FF2B5EF4-FFF2-40B4-BE49-F238E27FC236}">
                <a16:creationId xmlns:a16="http://schemas.microsoft.com/office/drawing/2014/main" id="{D12E3755-F100-4437-99A5-08CFBFA19556}"/>
              </a:ext>
            </a:extLst>
          </p:cNvPr>
          <p:cNvSpPr/>
          <p:nvPr/>
        </p:nvSpPr>
        <p:spPr>
          <a:xfrm>
            <a:off x="9226783" y="4676331"/>
            <a:ext cx="2699951" cy="720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b="1" dirty="0">
                <a:solidFill>
                  <a:srgbClr val="0B4874"/>
                </a:solidFill>
                <a:latin typeface="Malgun Gothic"/>
              </a:rPr>
              <a:t>Gesellschaft mit beschränkter Haftung (GmbH)</a:t>
            </a:r>
          </a:p>
        </p:txBody>
      </p:sp>
      <p:sp>
        <p:nvSpPr>
          <p:cNvPr id="22" name="Abgerundetes Rechteck 27">
            <a:extLst>
              <a:ext uri="{FF2B5EF4-FFF2-40B4-BE49-F238E27FC236}">
                <a16:creationId xmlns:a16="http://schemas.microsoft.com/office/drawing/2014/main" id="{419FFC16-FF01-47EE-909E-33908E7B5FB4}"/>
              </a:ext>
            </a:extLst>
          </p:cNvPr>
          <p:cNvSpPr/>
          <p:nvPr/>
        </p:nvSpPr>
        <p:spPr>
          <a:xfrm>
            <a:off x="6383052" y="4676331"/>
            <a:ext cx="2699951" cy="720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Aktiengesellschaft (AG)</a:t>
            </a:r>
          </a:p>
        </p:txBody>
      </p:sp>
      <p:cxnSp>
        <p:nvCxnSpPr>
          <p:cNvPr id="23" name="Gewinkelte Verbindung 29">
            <a:extLst>
              <a:ext uri="{FF2B5EF4-FFF2-40B4-BE49-F238E27FC236}">
                <a16:creationId xmlns:a16="http://schemas.microsoft.com/office/drawing/2014/main" id="{42CC3DEB-6416-4775-A9ED-E28FB6AB02EC}"/>
              </a:ext>
            </a:extLst>
          </p:cNvPr>
          <p:cNvCxnSpPr>
            <a:cxnSpLocks/>
            <a:endCxn id="16" idx="0"/>
          </p:cNvCxnSpPr>
          <p:nvPr/>
        </p:nvCxnSpPr>
        <p:spPr>
          <a:xfrm>
            <a:off x="5205776" y="2634881"/>
            <a:ext cx="2057693" cy="203944"/>
          </a:xfrm>
          <a:prstGeom prst="bentConnector2">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24" name="Gewinkelte Verbindung 32">
            <a:extLst>
              <a:ext uri="{FF2B5EF4-FFF2-40B4-BE49-F238E27FC236}">
                <a16:creationId xmlns:a16="http://schemas.microsoft.com/office/drawing/2014/main" id="{73F908F2-4565-4887-8A45-436A4723A0DB}"/>
              </a:ext>
            </a:extLst>
          </p:cNvPr>
          <p:cNvCxnSpPr>
            <a:cxnSpLocks/>
            <a:stCxn id="11" idx="2"/>
            <a:endCxn id="15" idx="0"/>
          </p:cNvCxnSpPr>
          <p:nvPr/>
        </p:nvCxnSpPr>
        <p:spPr>
          <a:xfrm rot="5400000">
            <a:off x="4134691" y="1777906"/>
            <a:ext cx="407890" cy="1713950"/>
          </a:xfrm>
          <a:prstGeom prst="bentConnector3">
            <a:avLst>
              <a:gd name="adj1" fmla="val 52335"/>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25" name="Gewinkelte Verbindung 35">
            <a:extLst>
              <a:ext uri="{FF2B5EF4-FFF2-40B4-BE49-F238E27FC236}">
                <a16:creationId xmlns:a16="http://schemas.microsoft.com/office/drawing/2014/main" id="{138E9128-EB2D-4C7C-9D1F-00F0BC2FD1F4}"/>
              </a:ext>
            </a:extLst>
          </p:cNvPr>
          <p:cNvCxnSpPr>
            <a:cxnSpLocks/>
            <a:stCxn id="16" idx="2"/>
            <a:endCxn id="18" idx="1"/>
          </p:cNvCxnSpPr>
          <p:nvPr/>
        </p:nvCxnSpPr>
        <p:spPr>
          <a:xfrm rot="16200000" flipH="1">
            <a:off x="7070121" y="3500173"/>
            <a:ext cx="632366" cy="245670"/>
          </a:xfrm>
          <a:prstGeom prst="bentConnector2">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26" name="Gewinkelte Verbindung 38">
            <a:extLst>
              <a:ext uri="{FF2B5EF4-FFF2-40B4-BE49-F238E27FC236}">
                <a16:creationId xmlns:a16="http://schemas.microsoft.com/office/drawing/2014/main" id="{CA55B646-7F17-4037-BA95-03142410BAC8}"/>
              </a:ext>
            </a:extLst>
          </p:cNvPr>
          <p:cNvCxnSpPr>
            <a:cxnSpLocks/>
            <a:stCxn id="16" idx="2"/>
            <a:endCxn id="17" idx="3"/>
          </p:cNvCxnSpPr>
          <p:nvPr/>
        </p:nvCxnSpPr>
        <p:spPr>
          <a:xfrm rot="5400000">
            <a:off x="5859570" y="2535292"/>
            <a:ext cx="632366" cy="2175432"/>
          </a:xfrm>
          <a:prstGeom prst="bentConnector2">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27" name="Gewinkelte Verbindung 41">
            <a:extLst>
              <a:ext uri="{FF2B5EF4-FFF2-40B4-BE49-F238E27FC236}">
                <a16:creationId xmlns:a16="http://schemas.microsoft.com/office/drawing/2014/main" id="{73491966-3746-42ED-93DE-10DA454CC681}"/>
              </a:ext>
            </a:extLst>
          </p:cNvPr>
          <p:cNvCxnSpPr>
            <a:cxnSpLocks/>
            <a:stCxn id="17" idx="2"/>
            <a:endCxn id="19" idx="0"/>
          </p:cNvCxnSpPr>
          <p:nvPr/>
        </p:nvCxnSpPr>
        <p:spPr>
          <a:xfrm rot="5400000">
            <a:off x="2210290" y="3716027"/>
            <a:ext cx="503141" cy="1417469"/>
          </a:xfrm>
          <a:prstGeom prst="bentConnector3">
            <a:avLst>
              <a:gd name="adj1" fmla="val 50000"/>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28" name="Gewinkelte Verbindung 44">
            <a:extLst>
              <a:ext uri="{FF2B5EF4-FFF2-40B4-BE49-F238E27FC236}">
                <a16:creationId xmlns:a16="http://schemas.microsoft.com/office/drawing/2014/main" id="{7B4523D2-A781-4AB8-B880-E209AF4C28B5}"/>
              </a:ext>
            </a:extLst>
          </p:cNvPr>
          <p:cNvCxnSpPr>
            <a:cxnSpLocks/>
            <a:stCxn id="17" idx="2"/>
            <a:endCxn id="20" idx="0"/>
          </p:cNvCxnSpPr>
          <p:nvPr/>
        </p:nvCxnSpPr>
        <p:spPr>
          <a:xfrm rot="16200000" flipH="1">
            <a:off x="3616702" y="3727082"/>
            <a:ext cx="503141" cy="1395357"/>
          </a:xfrm>
          <a:prstGeom prst="bentConnector3">
            <a:avLst>
              <a:gd name="adj1" fmla="val 50000"/>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29" name="Gewinkelte Verbindung 47">
            <a:extLst>
              <a:ext uri="{FF2B5EF4-FFF2-40B4-BE49-F238E27FC236}">
                <a16:creationId xmlns:a16="http://schemas.microsoft.com/office/drawing/2014/main" id="{4A8C9535-5FE6-430B-B02E-962EF5E46922}"/>
              </a:ext>
            </a:extLst>
          </p:cNvPr>
          <p:cNvCxnSpPr>
            <a:cxnSpLocks/>
            <a:stCxn id="18" idx="2"/>
            <a:endCxn id="22" idx="0"/>
          </p:cNvCxnSpPr>
          <p:nvPr/>
        </p:nvCxnSpPr>
        <p:spPr>
          <a:xfrm rot="5400000">
            <a:off x="8183474" y="3722745"/>
            <a:ext cx="503140" cy="1404032"/>
          </a:xfrm>
          <a:prstGeom prst="bentConnector3">
            <a:avLst>
              <a:gd name="adj1" fmla="val 50000"/>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30" name="Gewinkelte Verbindung 50">
            <a:extLst>
              <a:ext uri="{FF2B5EF4-FFF2-40B4-BE49-F238E27FC236}">
                <a16:creationId xmlns:a16="http://schemas.microsoft.com/office/drawing/2014/main" id="{E2931FFF-54B2-40FD-AC53-AB33A5FD9EDE}"/>
              </a:ext>
            </a:extLst>
          </p:cNvPr>
          <p:cNvCxnSpPr>
            <a:cxnSpLocks/>
            <a:stCxn id="18" idx="2"/>
            <a:endCxn id="21" idx="0"/>
          </p:cNvCxnSpPr>
          <p:nvPr/>
        </p:nvCxnSpPr>
        <p:spPr>
          <a:xfrm rot="16200000" flipH="1">
            <a:off x="9605339" y="3704911"/>
            <a:ext cx="503140" cy="1439699"/>
          </a:xfrm>
          <a:prstGeom prst="bentConnector3">
            <a:avLst>
              <a:gd name="adj1" fmla="val 50000"/>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sp>
        <p:nvSpPr>
          <p:cNvPr id="31" name="Rechteck 30">
            <a:extLst>
              <a:ext uri="{FF2B5EF4-FFF2-40B4-BE49-F238E27FC236}">
                <a16:creationId xmlns:a16="http://schemas.microsoft.com/office/drawing/2014/main" id="{95C3A0A5-872C-4942-8BC0-F8DE6A07C696}"/>
              </a:ext>
            </a:extLst>
          </p:cNvPr>
          <p:cNvSpPr/>
          <p:nvPr/>
        </p:nvSpPr>
        <p:spPr>
          <a:xfrm>
            <a:off x="548587" y="5720938"/>
            <a:ext cx="5205701" cy="830997"/>
          </a:xfrm>
          <a:prstGeom prst="rect">
            <a:avLst/>
          </a:prstGeom>
        </p:spPr>
        <p:txBody>
          <a:bodyPr wrap="square">
            <a:spAutoFit/>
          </a:bodyPr>
          <a:lstStyle/>
          <a:p>
            <a:pPr algn="ctr">
              <a:spcBef>
                <a:spcPts val="600"/>
              </a:spcBef>
            </a:pPr>
            <a:r>
              <a:rPr lang="de-CH" sz="1600" b="1" dirty="0">
                <a:solidFill>
                  <a:srgbClr val="0B4874"/>
                </a:solidFill>
                <a:latin typeface="Malgun Gothic"/>
              </a:rPr>
              <a:t>Personengesellschaften: </a:t>
            </a:r>
            <a:r>
              <a:rPr lang="de-CH" sz="1600" dirty="0">
                <a:solidFill>
                  <a:schemeClr val="accent6">
                    <a:lumMod val="50000"/>
                  </a:schemeClr>
                </a:solidFill>
                <a:latin typeface="Malgun Gothic"/>
              </a:rPr>
              <a:t>Die Gesellschafter haften gegenüber den Gläubigern persönlich</a:t>
            </a:r>
          </a:p>
          <a:p>
            <a:pPr algn="ctr"/>
            <a:endParaRPr lang="de-CH" sz="1600" dirty="0">
              <a:solidFill>
                <a:prstClr val="black"/>
              </a:solidFill>
              <a:latin typeface="Malgun Gothic"/>
            </a:endParaRPr>
          </a:p>
        </p:txBody>
      </p:sp>
      <p:sp>
        <p:nvSpPr>
          <p:cNvPr id="54" name="Abgerundetes Rechteck 24">
            <a:extLst>
              <a:ext uri="{FF2B5EF4-FFF2-40B4-BE49-F238E27FC236}">
                <a16:creationId xmlns:a16="http://schemas.microsoft.com/office/drawing/2014/main" id="{A80500FC-C3C7-49E7-BE29-1CA5469D85D7}"/>
              </a:ext>
            </a:extLst>
          </p:cNvPr>
          <p:cNvSpPr/>
          <p:nvPr/>
        </p:nvSpPr>
        <p:spPr>
          <a:xfrm>
            <a:off x="206876" y="3574508"/>
            <a:ext cx="5889124" cy="1985773"/>
          </a:xfrm>
          <a:prstGeom prst="roundRect">
            <a:avLst/>
          </a:prstGeom>
          <a:noFill/>
          <a:ln w="19050">
            <a:solidFill>
              <a:srgbClr val="8EB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b="1" dirty="0">
              <a:solidFill>
                <a:srgbClr val="0B4874"/>
              </a:solidFill>
              <a:latin typeface="Malgun Gothic"/>
            </a:endParaRPr>
          </a:p>
        </p:txBody>
      </p:sp>
      <p:sp>
        <p:nvSpPr>
          <p:cNvPr id="6" name="Rechteck 5">
            <a:extLst>
              <a:ext uri="{FF2B5EF4-FFF2-40B4-BE49-F238E27FC236}">
                <a16:creationId xmlns:a16="http://schemas.microsoft.com/office/drawing/2014/main" id="{03AFE844-5A3C-45E6-A8EF-875CC6F8F719}"/>
              </a:ext>
            </a:extLst>
          </p:cNvPr>
          <p:cNvSpPr/>
          <p:nvPr/>
        </p:nvSpPr>
        <p:spPr>
          <a:xfrm>
            <a:off x="6544313" y="5668784"/>
            <a:ext cx="5319043" cy="646331"/>
          </a:xfrm>
          <a:prstGeom prst="rect">
            <a:avLst/>
          </a:prstGeom>
        </p:spPr>
        <p:txBody>
          <a:bodyPr wrap="square">
            <a:spAutoFit/>
          </a:bodyPr>
          <a:lstStyle/>
          <a:p>
            <a:pPr algn="ctr">
              <a:spcBef>
                <a:spcPts val="600"/>
              </a:spcBef>
            </a:pPr>
            <a:r>
              <a:rPr lang="de-CH" b="1" dirty="0">
                <a:solidFill>
                  <a:srgbClr val="0B4874"/>
                </a:solidFill>
                <a:latin typeface="Malgun Gothic"/>
              </a:rPr>
              <a:t>Kapitalgesellschaften: </a:t>
            </a:r>
            <a:r>
              <a:rPr lang="de-CH" dirty="0">
                <a:solidFill>
                  <a:schemeClr val="accent6">
                    <a:lumMod val="50000"/>
                  </a:schemeClr>
                </a:solidFill>
                <a:latin typeface="Malgun Gothic"/>
              </a:rPr>
              <a:t>Die Gesellschafter haften nur mit dem Gesellschaftsvermögen.</a:t>
            </a:r>
          </a:p>
        </p:txBody>
      </p:sp>
      <p:sp>
        <p:nvSpPr>
          <p:cNvPr id="57" name="Abgerundetes Rechteck 24">
            <a:extLst>
              <a:ext uri="{FF2B5EF4-FFF2-40B4-BE49-F238E27FC236}">
                <a16:creationId xmlns:a16="http://schemas.microsoft.com/office/drawing/2014/main" id="{6161FC6C-F290-41ED-AE47-80E9FD8BB35B}"/>
              </a:ext>
            </a:extLst>
          </p:cNvPr>
          <p:cNvSpPr/>
          <p:nvPr/>
        </p:nvSpPr>
        <p:spPr>
          <a:xfrm>
            <a:off x="6183395" y="3538177"/>
            <a:ext cx="5889124" cy="1985773"/>
          </a:xfrm>
          <a:prstGeom prst="roundRect">
            <a:avLst/>
          </a:prstGeom>
          <a:noFill/>
          <a:ln w="19050">
            <a:solidFill>
              <a:srgbClr val="8EB4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b="1" dirty="0">
              <a:solidFill>
                <a:srgbClr val="0B4874"/>
              </a:solidFill>
              <a:latin typeface="Malgun Gothic"/>
            </a:endParaRPr>
          </a:p>
        </p:txBody>
      </p:sp>
      <p:sp>
        <p:nvSpPr>
          <p:cNvPr id="32" name="Foliennummernplatzhalter 1">
            <a:extLst>
              <a:ext uri="{FF2B5EF4-FFF2-40B4-BE49-F238E27FC236}">
                <a16:creationId xmlns:a16="http://schemas.microsoft.com/office/drawing/2014/main" id="{F367F6A4-436F-4A45-BFED-1BF80BBFE7C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67</a:t>
            </a:fld>
            <a:endParaRPr lang="ru-RU" dirty="0"/>
          </a:p>
        </p:txBody>
      </p:sp>
    </p:spTree>
    <p:extLst>
      <p:ext uri="{BB962C8B-B14F-4D97-AF65-F5344CB8AC3E}">
        <p14:creationId xmlns:p14="http://schemas.microsoft.com/office/powerpoint/2010/main" val="31191113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3AE3A597-1B9E-4241-8A0A-6A8B485FF48A}"/>
              </a:ext>
            </a:extLst>
          </p:cNvPr>
          <p:cNvSpPr txBox="1">
            <a:spLocks/>
          </p:cNvSpPr>
          <p:nvPr/>
        </p:nvSpPr>
        <p:spPr>
          <a:xfrm>
            <a:off x="929586" y="260758"/>
            <a:ext cx="8690663" cy="71997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DE" altLang="fr-FR" sz="2400" dirty="0">
                <a:solidFill>
                  <a:srgbClr val="0B4874"/>
                </a:solidFill>
                <a:ea typeface="ＭＳ Ｐゴシック" charset="0"/>
                <a:cs typeface="Arial"/>
              </a:rPr>
              <a:t>Welche Rechtsformen werden am häufigsten gewählt?</a:t>
            </a:r>
          </a:p>
        </p:txBody>
      </p:sp>
      <p:sp>
        <p:nvSpPr>
          <p:cNvPr id="10" name="Abgerundetes Rechteck 12">
            <a:extLst>
              <a:ext uri="{FF2B5EF4-FFF2-40B4-BE49-F238E27FC236}">
                <a16:creationId xmlns:a16="http://schemas.microsoft.com/office/drawing/2014/main" id="{AAA9AC97-721E-4ABB-8622-FEB2D83CB29F}"/>
              </a:ext>
            </a:extLst>
          </p:cNvPr>
          <p:cNvSpPr/>
          <p:nvPr/>
        </p:nvSpPr>
        <p:spPr>
          <a:xfrm>
            <a:off x="2261924" y="1954943"/>
            <a:ext cx="2699951"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Rechtsformen</a:t>
            </a:r>
          </a:p>
        </p:txBody>
      </p:sp>
      <p:sp>
        <p:nvSpPr>
          <p:cNvPr id="11" name="Abgerundetes Rechteck 13">
            <a:extLst>
              <a:ext uri="{FF2B5EF4-FFF2-40B4-BE49-F238E27FC236}">
                <a16:creationId xmlns:a16="http://schemas.microsoft.com/office/drawing/2014/main" id="{33B9187F-005C-4693-9112-B02FA94D8156}"/>
              </a:ext>
            </a:extLst>
          </p:cNvPr>
          <p:cNvSpPr/>
          <p:nvPr/>
        </p:nvSpPr>
        <p:spPr>
          <a:xfrm>
            <a:off x="3845635" y="2743986"/>
            <a:ext cx="2699951"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a:solidFill>
                  <a:srgbClr val="0B4874"/>
                </a:solidFill>
                <a:latin typeface="Malgun Gothic"/>
              </a:rPr>
              <a:t>Gesellschaften</a:t>
            </a:r>
            <a:endParaRPr lang="de-DE" sz="1600" b="1" dirty="0">
              <a:solidFill>
                <a:srgbClr val="0B4874"/>
              </a:solidFill>
              <a:latin typeface="Malgun Gothic"/>
            </a:endParaRPr>
          </a:p>
        </p:txBody>
      </p:sp>
      <p:sp>
        <p:nvSpPr>
          <p:cNvPr id="12" name="Abgerundetes Rechteck 14">
            <a:extLst>
              <a:ext uri="{FF2B5EF4-FFF2-40B4-BE49-F238E27FC236}">
                <a16:creationId xmlns:a16="http://schemas.microsoft.com/office/drawing/2014/main" id="{2C8BD7DF-2E88-432F-B1EE-C795943DB844}"/>
              </a:ext>
            </a:extLst>
          </p:cNvPr>
          <p:cNvSpPr/>
          <p:nvPr/>
        </p:nvSpPr>
        <p:spPr>
          <a:xfrm>
            <a:off x="360428" y="2743986"/>
            <a:ext cx="2699951" cy="468000"/>
          </a:xfrm>
          <a:prstGeom prst="roundRect">
            <a:avLst/>
          </a:prstGeom>
          <a:solidFill>
            <a:schemeClr val="bg1"/>
          </a:solidFill>
          <a:ln w="28575">
            <a:solidFill>
              <a:srgbClr val="B11B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Einzelunternehmung</a:t>
            </a:r>
          </a:p>
        </p:txBody>
      </p:sp>
      <p:cxnSp>
        <p:nvCxnSpPr>
          <p:cNvPr id="13" name="Gewinkelte Verbindung 6">
            <a:extLst>
              <a:ext uri="{FF2B5EF4-FFF2-40B4-BE49-F238E27FC236}">
                <a16:creationId xmlns:a16="http://schemas.microsoft.com/office/drawing/2014/main" id="{8072001A-5D03-49A4-AAE7-90AC615CA285}"/>
              </a:ext>
            </a:extLst>
          </p:cNvPr>
          <p:cNvCxnSpPr>
            <a:cxnSpLocks/>
            <a:stCxn id="10" idx="2"/>
            <a:endCxn id="12" idx="0"/>
          </p:cNvCxnSpPr>
          <p:nvPr/>
        </p:nvCxnSpPr>
        <p:spPr>
          <a:xfrm rot="5400000">
            <a:off x="2500631" y="1632716"/>
            <a:ext cx="321043" cy="1901496"/>
          </a:xfrm>
          <a:prstGeom prst="bentConnector3">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14" name="Gewinkelte Verbindung 18">
            <a:extLst>
              <a:ext uri="{FF2B5EF4-FFF2-40B4-BE49-F238E27FC236}">
                <a16:creationId xmlns:a16="http://schemas.microsoft.com/office/drawing/2014/main" id="{C49B05A2-4F9B-43B2-987D-4C436F146DEF}"/>
              </a:ext>
            </a:extLst>
          </p:cNvPr>
          <p:cNvCxnSpPr>
            <a:cxnSpLocks/>
            <a:stCxn id="10" idx="2"/>
            <a:endCxn id="11" idx="0"/>
          </p:cNvCxnSpPr>
          <p:nvPr/>
        </p:nvCxnSpPr>
        <p:spPr>
          <a:xfrm rot="16200000" flipH="1">
            <a:off x="4243234" y="1791608"/>
            <a:ext cx="321043" cy="1583711"/>
          </a:xfrm>
          <a:prstGeom prst="bentConnector3">
            <a:avLst>
              <a:gd name="adj1" fmla="val 50000"/>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sp>
        <p:nvSpPr>
          <p:cNvPr id="15" name="Abgerundetes Rechteck 20">
            <a:extLst>
              <a:ext uri="{FF2B5EF4-FFF2-40B4-BE49-F238E27FC236}">
                <a16:creationId xmlns:a16="http://schemas.microsoft.com/office/drawing/2014/main" id="{E9BB7B0F-8985-422E-B32C-311EF8EF16EC}"/>
              </a:ext>
            </a:extLst>
          </p:cNvPr>
          <p:cNvSpPr/>
          <p:nvPr/>
        </p:nvSpPr>
        <p:spPr>
          <a:xfrm>
            <a:off x="2131685" y="3619876"/>
            <a:ext cx="2699951"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a:solidFill>
                  <a:srgbClr val="0B4874"/>
                </a:solidFill>
                <a:latin typeface="Malgun Gothic"/>
              </a:rPr>
              <a:t>Genossenschaft</a:t>
            </a:r>
            <a:endParaRPr lang="de-DE" sz="1600" b="1" dirty="0">
              <a:solidFill>
                <a:srgbClr val="0B4874"/>
              </a:solidFill>
              <a:latin typeface="Malgun Gothic"/>
            </a:endParaRPr>
          </a:p>
        </p:txBody>
      </p:sp>
      <p:sp>
        <p:nvSpPr>
          <p:cNvPr id="16" name="Abgerundetes Rechteck 21">
            <a:extLst>
              <a:ext uri="{FF2B5EF4-FFF2-40B4-BE49-F238E27FC236}">
                <a16:creationId xmlns:a16="http://schemas.microsoft.com/office/drawing/2014/main" id="{5F30C6D5-1AFE-4614-944D-6CAF8FEB263D}"/>
              </a:ext>
            </a:extLst>
          </p:cNvPr>
          <p:cNvSpPr/>
          <p:nvPr/>
        </p:nvSpPr>
        <p:spPr>
          <a:xfrm>
            <a:off x="5569751" y="3619875"/>
            <a:ext cx="3387436"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Handelsgesellschaften</a:t>
            </a:r>
          </a:p>
        </p:txBody>
      </p:sp>
      <p:sp>
        <p:nvSpPr>
          <p:cNvPr id="17" name="Abgerundetes Rechteck 22">
            <a:extLst>
              <a:ext uri="{FF2B5EF4-FFF2-40B4-BE49-F238E27FC236}">
                <a16:creationId xmlns:a16="http://schemas.microsoft.com/office/drawing/2014/main" id="{531721FD-3F27-48CF-93E2-F4BEBBAFFA5F}"/>
              </a:ext>
            </a:extLst>
          </p:cNvPr>
          <p:cNvSpPr/>
          <p:nvPr/>
        </p:nvSpPr>
        <p:spPr>
          <a:xfrm>
            <a:off x="1253151" y="4486241"/>
            <a:ext cx="3834886"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Personengesellschaften</a:t>
            </a:r>
          </a:p>
        </p:txBody>
      </p:sp>
      <p:sp>
        <p:nvSpPr>
          <p:cNvPr id="18" name="Abgerundetes Rechteck 23">
            <a:extLst>
              <a:ext uri="{FF2B5EF4-FFF2-40B4-BE49-F238E27FC236}">
                <a16:creationId xmlns:a16="http://schemas.microsoft.com/office/drawing/2014/main" id="{AAE714AE-13C8-47AC-BE20-F3B989F56135}"/>
              </a:ext>
            </a:extLst>
          </p:cNvPr>
          <p:cNvSpPr/>
          <p:nvPr/>
        </p:nvSpPr>
        <p:spPr>
          <a:xfrm>
            <a:off x="7509139" y="4486241"/>
            <a:ext cx="3255842" cy="468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Kapitalgesellschaften</a:t>
            </a:r>
          </a:p>
        </p:txBody>
      </p:sp>
      <p:sp>
        <p:nvSpPr>
          <p:cNvPr id="19" name="Abgerundetes Rechteck 24">
            <a:extLst>
              <a:ext uri="{FF2B5EF4-FFF2-40B4-BE49-F238E27FC236}">
                <a16:creationId xmlns:a16="http://schemas.microsoft.com/office/drawing/2014/main" id="{59292AD3-4F50-4ABD-BBEE-B631EE631F93}"/>
              </a:ext>
            </a:extLst>
          </p:cNvPr>
          <p:cNvSpPr/>
          <p:nvPr/>
        </p:nvSpPr>
        <p:spPr>
          <a:xfrm>
            <a:off x="403149" y="5457382"/>
            <a:ext cx="2699951" cy="720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Kollektivgesellschaft</a:t>
            </a:r>
          </a:p>
        </p:txBody>
      </p:sp>
      <p:sp>
        <p:nvSpPr>
          <p:cNvPr id="20" name="Abgerundetes Rechteck 25">
            <a:extLst>
              <a:ext uri="{FF2B5EF4-FFF2-40B4-BE49-F238E27FC236}">
                <a16:creationId xmlns:a16="http://schemas.microsoft.com/office/drawing/2014/main" id="{E770FD0C-BA56-4568-908B-C09C38654874}"/>
              </a:ext>
            </a:extLst>
          </p:cNvPr>
          <p:cNvSpPr/>
          <p:nvPr/>
        </p:nvSpPr>
        <p:spPr>
          <a:xfrm>
            <a:off x="3215975" y="5457382"/>
            <a:ext cx="2699951" cy="720000"/>
          </a:xfrm>
          <a:prstGeom prst="roundRect">
            <a:avLst/>
          </a:prstGeom>
          <a:solidFill>
            <a:schemeClr val="bg1"/>
          </a:solidFill>
          <a:ln w="19050">
            <a:solidFill>
              <a:srgbClr val="0B487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rgbClr val="0B4874"/>
                </a:solidFill>
                <a:latin typeface="Malgun Gothic"/>
              </a:rPr>
              <a:t>Kommanditgesellschaft</a:t>
            </a:r>
          </a:p>
        </p:txBody>
      </p:sp>
      <p:sp>
        <p:nvSpPr>
          <p:cNvPr id="21" name="Abgerundetes Rechteck 26">
            <a:extLst>
              <a:ext uri="{FF2B5EF4-FFF2-40B4-BE49-F238E27FC236}">
                <a16:creationId xmlns:a16="http://schemas.microsoft.com/office/drawing/2014/main" id="{D12E3755-F100-4437-99A5-08CFBFA19556}"/>
              </a:ext>
            </a:extLst>
          </p:cNvPr>
          <p:cNvSpPr/>
          <p:nvPr/>
        </p:nvSpPr>
        <p:spPr>
          <a:xfrm>
            <a:off x="9226783" y="5457381"/>
            <a:ext cx="2699951" cy="720000"/>
          </a:xfrm>
          <a:prstGeom prst="roundRect">
            <a:avLst/>
          </a:prstGeom>
          <a:solidFill>
            <a:schemeClr val="bg1"/>
          </a:solidFill>
          <a:ln w="28575">
            <a:solidFill>
              <a:srgbClr val="B11B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b="1" dirty="0">
                <a:solidFill>
                  <a:srgbClr val="0B4874"/>
                </a:solidFill>
                <a:latin typeface="Malgun Gothic"/>
              </a:rPr>
              <a:t>Gesellschaft mit beschränkter Haftung (GmbH)</a:t>
            </a:r>
          </a:p>
        </p:txBody>
      </p:sp>
      <p:sp>
        <p:nvSpPr>
          <p:cNvPr id="22" name="Abgerundetes Rechteck 27">
            <a:extLst>
              <a:ext uri="{FF2B5EF4-FFF2-40B4-BE49-F238E27FC236}">
                <a16:creationId xmlns:a16="http://schemas.microsoft.com/office/drawing/2014/main" id="{419FFC16-FF01-47EE-909E-33908E7B5FB4}"/>
              </a:ext>
            </a:extLst>
          </p:cNvPr>
          <p:cNvSpPr/>
          <p:nvPr/>
        </p:nvSpPr>
        <p:spPr>
          <a:xfrm>
            <a:off x="6383052" y="5457381"/>
            <a:ext cx="2699951" cy="720000"/>
          </a:xfrm>
          <a:prstGeom prst="roundRect">
            <a:avLst/>
          </a:prstGeom>
          <a:solidFill>
            <a:schemeClr val="bg1"/>
          </a:solidFill>
          <a:ln w="28575">
            <a:solidFill>
              <a:srgbClr val="B11B9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a:solidFill>
                  <a:srgbClr val="0B4874"/>
                </a:solidFill>
                <a:latin typeface="Malgun Gothic"/>
              </a:rPr>
              <a:t>Aktiengesellschaft (AG)</a:t>
            </a:r>
            <a:endParaRPr lang="de-DE" sz="1600" b="1" dirty="0">
              <a:solidFill>
                <a:srgbClr val="0B4874"/>
              </a:solidFill>
              <a:latin typeface="Malgun Gothic"/>
            </a:endParaRPr>
          </a:p>
        </p:txBody>
      </p:sp>
      <p:cxnSp>
        <p:nvCxnSpPr>
          <p:cNvPr id="23" name="Gewinkelte Verbindung 29">
            <a:extLst>
              <a:ext uri="{FF2B5EF4-FFF2-40B4-BE49-F238E27FC236}">
                <a16:creationId xmlns:a16="http://schemas.microsoft.com/office/drawing/2014/main" id="{42CC3DEB-6416-4775-A9ED-E28FB6AB02EC}"/>
              </a:ext>
            </a:extLst>
          </p:cNvPr>
          <p:cNvCxnSpPr>
            <a:cxnSpLocks/>
            <a:endCxn id="16" idx="0"/>
          </p:cNvCxnSpPr>
          <p:nvPr/>
        </p:nvCxnSpPr>
        <p:spPr>
          <a:xfrm>
            <a:off x="5205776" y="3415931"/>
            <a:ext cx="2057693" cy="203944"/>
          </a:xfrm>
          <a:prstGeom prst="bentConnector2">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24" name="Gewinkelte Verbindung 32">
            <a:extLst>
              <a:ext uri="{FF2B5EF4-FFF2-40B4-BE49-F238E27FC236}">
                <a16:creationId xmlns:a16="http://schemas.microsoft.com/office/drawing/2014/main" id="{73F908F2-4565-4887-8A45-436A4723A0DB}"/>
              </a:ext>
            </a:extLst>
          </p:cNvPr>
          <p:cNvCxnSpPr>
            <a:cxnSpLocks/>
            <a:stCxn id="11" idx="2"/>
            <a:endCxn id="15" idx="0"/>
          </p:cNvCxnSpPr>
          <p:nvPr/>
        </p:nvCxnSpPr>
        <p:spPr>
          <a:xfrm rot="5400000">
            <a:off x="4134691" y="2558956"/>
            <a:ext cx="407890" cy="1713950"/>
          </a:xfrm>
          <a:prstGeom prst="bentConnector3">
            <a:avLst>
              <a:gd name="adj1" fmla="val 52335"/>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25" name="Gewinkelte Verbindung 35">
            <a:extLst>
              <a:ext uri="{FF2B5EF4-FFF2-40B4-BE49-F238E27FC236}">
                <a16:creationId xmlns:a16="http://schemas.microsoft.com/office/drawing/2014/main" id="{138E9128-EB2D-4C7C-9D1F-00F0BC2FD1F4}"/>
              </a:ext>
            </a:extLst>
          </p:cNvPr>
          <p:cNvCxnSpPr>
            <a:cxnSpLocks/>
            <a:stCxn id="16" idx="2"/>
            <a:endCxn id="18" idx="1"/>
          </p:cNvCxnSpPr>
          <p:nvPr/>
        </p:nvCxnSpPr>
        <p:spPr>
          <a:xfrm rot="16200000" flipH="1">
            <a:off x="7070121" y="4281223"/>
            <a:ext cx="632366" cy="245670"/>
          </a:xfrm>
          <a:prstGeom prst="bentConnector2">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26" name="Gewinkelte Verbindung 38">
            <a:extLst>
              <a:ext uri="{FF2B5EF4-FFF2-40B4-BE49-F238E27FC236}">
                <a16:creationId xmlns:a16="http://schemas.microsoft.com/office/drawing/2014/main" id="{CA55B646-7F17-4037-BA95-03142410BAC8}"/>
              </a:ext>
            </a:extLst>
          </p:cNvPr>
          <p:cNvCxnSpPr>
            <a:cxnSpLocks/>
            <a:stCxn id="16" idx="2"/>
            <a:endCxn id="17" idx="3"/>
          </p:cNvCxnSpPr>
          <p:nvPr/>
        </p:nvCxnSpPr>
        <p:spPr>
          <a:xfrm rot="5400000">
            <a:off x="5859570" y="3316342"/>
            <a:ext cx="632366" cy="2175432"/>
          </a:xfrm>
          <a:prstGeom prst="bentConnector2">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27" name="Gewinkelte Verbindung 41">
            <a:extLst>
              <a:ext uri="{FF2B5EF4-FFF2-40B4-BE49-F238E27FC236}">
                <a16:creationId xmlns:a16="http://schemas.microsoft.com/office/drawing/2014/main" id="{73491966-3746-42ED-93DE-10DA454CC681}"/>
              </a:ext>
            </a:extLst>
          </p:cNvPr>
          <p:cNvCxnSpPr>
            <a:cxnSpLocks/>
            <a:stCxn id="17" idx="2"/>
            <a:endCxn id="19" idx="0"/>
          </p:cNvCxnSpPr>
          <p:nvPr/>
        </p:nvCxnSpPr>
        <p:spPr>
          <a:xfrm rot="5400000">
            <a:off x="2210290" y="4497077"/>
            <a:ext cx="503141" cy="1417469"/>
          </a:xfrm>
          <a:prstGeom prst="bentConnector3">
            <a:avLst>
              <a:gd name="adj1" fmla="val 50000"/>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28" name="Gewinkelte Verbindung 44">
            <a:extLst>
              <a:ext uri="{FF2B5EF4-FFF2-40B4-BE49-F238E27FC236}">
                <a16:creationId xmlns:a16="http://schemas.microsoft.com/office/drawing/2014/main" id="{7B4523D2-A781-4AB8-B880-E209AF4C28B5}"/>
              </a:ext>
            </a:extLst>
          </p:cNvPr>
          <p:cNvCxnSpPr>
            <a:cxnSpLocks/>
            <a:stCxn id="17" idx="2"/>
            <a:endCxn id="20" idx="0"/>
          </p:cNvCxnSpPr>
          <p:nvPr/>
        </p:nvCxnSpPr>
        <p:spPr>
          <a:xfrm rot="16200000" flipH="1">
            <a:off x="3616702" y="4508132"/>
            <a:ext cx="503141" cy="1395357"/>
          </a:xfrm>
          <a:prstGeom prst="bentConnector3">
            <a:avLst>
              <a:gd name="adj1" fmla="val 50000"/>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29" name="Gewinkelte Verbindung 47">
            <a:extLst>
              <a:ext uri="{FF2B5EF4-FFF2-40B4-BE49-F238E27FC236}">
                <a16:creationId xmlns:a16="http://schemas.microsoft.com/office/drawing/2014/main" id="{4A8C9535-5FE6-430B-B02E-962EF5E46922}"/>
              </a:ext>
            </a:extLst>
          </p:cNvPr>
          <p:cNvCxnSpPr>
            <a:cxnSpLocks/>
            <a:stCxn id="18" idx="2"/>
            <a:endCxn id="22" idx="0"/>
          </p:cNvCxnSpPr>
          <p:nvPr/>
        </p:nvCxnSpPr>
        <p:spPr>
          <a:xfrm rot="5400000">
            <a:off x="8183474" y="4503795"/>
            <a:ext cx="503140" cy="1404032"/>
          </a:xfrm>
          <a:prstGeom prst="bentConnector3">
            <a:avLst>
              <a:gd name="adj1" fmla="val 50000"/>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cxnSp>
        <p:nvCxnSpPr>
          <p:cNvPr id="30" name="Gewinkelte Verbindung 50">
            <a:extLst>
              <a:ext uri="{FF2B5EF4-FFF2-40B4-BE49-F238E27FC236}">
                <a16:creationId xmlns:a16="http://schemas.microsoft.com/office/drawing/2014/main" id="{E2931FFF-54B2-40FD-AC53-AB33A5FD9EDE}"/>
              </a:ext>
            </a:extLst>
          </p:cNvPr>
          <p:cNvCxnSpPr>
            <a:cxnSpLocks/>
            <a:stCxn id="18" idx="2"/>
            <a:endCxn id="21" idx="0"/>
          </p:cNvCxnSpPr>
          <p:nvPr/>
        </p:nvCxnSpPr>
        <p:spPr>
          <a:xfrm rot="16200000" flipH="1">
            <a:off x="9605339" y="4485961"/>
            <a:ext cx="503140" cy="1439699"/>
          </a:xfrm>
          <a:prstGeom prst="bentConnector3">
            <a:avLst>
              <a:gd name="adj1" fmla="val 50000"/>
            </a:avLst>
          </a:prstGeom>
          <a:ln w="28575">
            <a:solidFill>
              <a:srgbClr val="0B4874"/>
            </a:solidFill>
          </a:ln>
        </p:spPr>
        <p:style>
          <a:lnRef idx="2">
            <a:schemeClr val="accent1"/>
          </a:lnRef>
          <a:fillRef idx="0">
            <a:schemeClr val="accent1"/>
          </a:fillRef>
          <a:effectRef idx="1">
            <a:schemeClr val="accent1"/>
          </a:effectRef>
          <a:fontRef idx="minor">
            <a:schemeClr val="tx1"/>
          </a:fontRef>
        </p:style>
      </p:cxnSp>
      <p:sp>
        <p:nvSpPr>
          <p:cNvPr id="33" name="New shape">
            <a:extLst>
              <a:ext uri="{FF2B5EF4-FFF2-40B4-BE49-F238E27FC236}">
                <a16:creationId xmlns:a16="http://schemas.microsoft.com/office/drawing/2014/main" id="{459D0070-6D20-4204-A124-57DB22F1B434}"/>
              </a:ext>
            </a:extLst>
          </p:cNvPr>
          <p:cNvSpPr txBox="1">
            <a:spLocks/>
          </p:cNvSpPr>
          <p:nvPr/>
        </p:nvSpPr>
        <p:spPr bwMode="gray">
          <a:xfrm>
            <a:off x="7382614" y="980728"/>
            <a:ext cx="4448958" cy="2296836"/>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lvl="0">
              <a:lnSpc>
                <a:spcPct val="110000"/>
              </a:lnSpc>
              <a:spcAft>
                <a:spcPts val="600"/>
              </a:spcAft>
              <a:buClr>
                <a:srgbClr val="0B4874"/>
              </a:buClr>
            </a:pPr>
            <a:r>
              <a:rPr lang="de-CH" sz="1600" dirty="0">
                <a:solidFill>
                  <a:schemeClr val="accent6">
                    <a:lumMod val="50000"/>
                  </a:schemeClr>
                </a:solidFill>
              </a:rPr>
              <a:t>In der Schweiz findet man bei Klein- und Mittelunternehmen (KMU) am häufigsten die folgenden drei Rechtsformen:</a:t>
            </a:r>
          </a:p>
          <a:p>
            <a:pPr marL="357188" lvl="0" indent="-357188">
              <a:lnSpc>
                <a:spcPct val="110000"/>
              </a:lnSpc>
              <a:spcAft>
                <a:spcPts val="600"/>
              </a:spcAft>
              <a:buClr>
                <a:srgbClr val="0B4874"/>
              </a:buClr>
              <a:buFont typeface="Century Gothic" panose="020B0502020202020204" pitchFamily="34" charset="0"/>
              <a:buChar char="●"/>
            </a:pPr>
            <a:r>
              <a:rPr lang="de-CH" sz="1600" dirty="0">
                <a:solidFill>
                  <a:schemeClr val="accent6">
                    <a:lumMod val="50000"/>
                  </a:schemeClr>
                </a:solidFill>
              </a:rPr>
              <a:t>Einzelfirma </a:t>
            </a:r>
          </a:p>
          <a:p>
            <a:pPr marL="357188" lvl="0" indent="-357188">
              <a:lnSpc>
                <a:spcPct val="110000"/>
              </a:lnSpc>
              <a:spcAft>
                <a:spcPts val="600"/>
              </a:spcAft>
              <a:buClr>
                <a:srgbClr val="0B4874"/>
              </a:buClr>
              <a:buFont typeface="Century Gothic" panose="020B0502020202020204" pitchFamily="34" charset="0"/>
              <a:buChar char="●"/>
            </a:pPr>
            <a:r>
              <a:rPr lang="de-CH" sz="1600" dirty="0">
                <a:solidFill>
                  <a:schemeClr val="accent6">
                    <a:lumMod val="50000"/>
                  </a:schemeClr>
                </a:solidFill>
              </a:rPr>
              <a:t>Aktiengesellschaft (AG) </a:t>
            </a:r>
          </a:p>
          <a:p>
            <a:pPr marL="357188" lvl="0" indent="-357188">
              <a:lnSpc>
                <a:spcPct val="110000"/>
              </a:lnSpc>
              <a:spcAft>
                <a:spcPts val="600"/>
              </a:spcAft>
              <a:buClr>
                <a:srgbClr val="0B4874"/>
              </a:buClr>
              <a:buFont typeface="Century Gothic" panose="020B0502020202020204" pitchFamily="34" charset="0"/>
              <a:buChar char="●"/>
            </a:pPr>
            <a:r>
              <a:rPr lang="de-CH" sz="1600" dirty="0">
                <a:solidFill>
                  <a:schemeClr val="accent6">
                    <a:lumMod val="50000"/>
                  </a:schemeClr>
                </a:solidFill>
                <a:sym typeface="Wingdings" panose="05000000000000000000" pitchFamily="2" charset="2"/>
              </a:rPr>
              <a:t>GmbH</a:t>
            </a:r>
            <a:endParaRPr lang="de-CH" sz="1600" dirty="0">
              <a:solidFill>
                <a:schemeClr val="accent6">
                  <a:lumMod val="50000"/>
                </a:schemeClr>
              </a:solidFill>
            </a:endParaRPr>
          </a:p>
          <a:p>
            <a:pPr marL="357188" lvl="0" indent="-357188">
              <a:lnSpc>
                <a:spcPct val="110000"/>
              </a:lnSpc>
              <a:spcAft>
                <a:spcPts val="600"/>
              </a:spcAft>
              <a:buClr>
                <a:srgbClr val="0B4874"/>
              </a:buClr>
              <a:buFont typeface="Century Gothic" panose="020B0502020202020204" pitchFamily="34" charset="0"/>
              <a:buChar char="●"/>
            </a:pPr>
            <a:endParaRPr lang="de-CH" sz="1600" dirty="0">
              <a:solidFill>
                <a:srgbClr val="898F97"/>
              </a:solidFill>
            </a:endParaRPr>
          </a:p>
        </p:txBody>
      </p:sp>
      <p:sp>
        <p:nvSpPr>
          <p:cNvPr id="3" name="Rechteck 2">
            <a:extLst>
              <a:ext uri="{FF2B5EF4-FFF2-40B4-BE49-F238E27FC236}">
                <a16:creationId xmlns:a16="http://schemas.microsoft.com/office/drawing/2014/main" id="{4815A949-6B95-46C6-8AD7-99119D0B3A51}"/>
              </a:ext>
            </a:extLst>
          </p:cNvPr>
          <p:cNvSpPr/>
          <p:nvPr/>
        </p:nvSpPr>
        <p:spPr>
          <a:xfrm>
            <a:off x="7263468" y="2877454"/>
            <a:ext cx="4258260" cy="400110"/>
          </a:xfrm>
          <a:prstGeom prst="rect">
            <a:avLst/>
          </a:prstGeom>
        </p:spPr>
        <p:txBody>
          <a:bodyPr wrap="square">
            <a:spAutoFit/>
          </a:bodyPr>
          <a:lstStyle/>
          <a:p>
            <a:r>
              <a:rPr lang="de-CH" sz="1000" b="1" dirty="0">
                <a:solidFill>
                  <a:schemeClr val="accent6">
                    <a:lumMod val="50000"/>
                  </a:schemeClr>
                </a:solidFill>
              </a:rPr>
              <a:t>Quelle: </a:t>
            </a:r>
            <a:r>
              <a:rPr lang="de-CH" sz="1000" dirty="0">
                <a:solidFill>
                  <a:schemeClr val="accent6">
                    <a:lumMod val="50000"/>
                  </a:schemeClr>
                </a:solidFill>
              </a:rPr>
              <a:t>https://www.kmu.admin.ch/kmu/de/home/praktisches-wissen/kmu-gruenden/firmengruendung/auswahl-rechtsform.html</a:t>
            </a:r>
          </a:p>
        </p:txBody>
      </p:sp>
      <p:sp>
        <p:nvSpPr>
          <p:cNvPr id="31" name="Foliennummernplatzhalter 1">
            <a:extLst>
              <a:ext uri="{FF2B5EF4-FFF2-40B4-BE49-F238E27FC236}">
                <a16:creationId xmlns:a16="http://schemas.microsoft.com/office/drawing/2014/main" id="{5DB6E625-0206-41A5-A2DC-0916111894B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68</a:t>
            </a:fld>
            <a:endParaRPr lang="ru-RU" dirty="0"/>
          </a:p>
        </p:txBody>
      </p:sp>
    </p:spTree>
    <p:extLst>
      <p:ext uri="{BB962C8B-B14F-4D97-AF65-F5344CB8AC3E}">
        <p14:creationId xmlns:p14="http://schemas.microsoft.com/office/powerpoint/2010/main" val="41244359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3AE3A597-1B9E-4241-8A0A-6A8B485FF48A}"/>
              </a:ext>
            </a:extLst>
          </p:cNvPr>
          <p:cNvSpPr txBox="1">
            <a:spLocks/>
          </p:cNvSpPr>
          <p:nvPr/>
        </p:nvSpPr>
        <p:spPr>
          <a:xfrm>
            <a:off x="929586" y="260758"/>
            <a:ext cx="9176439" cy="71997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DE" altLang="fr-FR" sz="2400" dirty="0">
                <a:solidFill>
                  <a:srgbClr val="0B4874"/>
                </a:solidFill>
                <a:ea typeface="ＭＳ Ｐゴシック" charset="0"/>
                <a:cs typeface="Arial"/>
              </a:rPr>
              <a:t>Einzelfirma, GmbH und Aktiengesellschaft im Vergleich</a:t>
            </a:r>
          </a:p>
        </p:txBody>
      </p:sp>
      <p:graphicFrame>
        <p:nvGraphicFramePr>
          <p:cNvPr id="31" name="Tabelle 3">
            <a:extLst>
              <a:ext uri="{FF2B5EF4-FFF2-40B4-BE49-F238E27FC236}">
                <a16:creationId xmlns:a16="http://schemas.microsoft.com/office/drawing/2014/main" id="{E9A363AB-4C61-4223-A8C6-5C1BB0521152}"/>
              </a:ext>
            </a:extLst>
          </p:cNvPr>
          <p:cNvGraphicFramePr>
            <a:graphicFrameLocks noGrp="1"/>
          </p:cNvGraphicFramePr>
          <p:nvPr>
            <p:extLst>
              <p:ext uri="{D42A27DB-BD31-4B8C-83A1-F6EECF244321}">
                <p14:modId xmlns:p14="http://schemas.microsoft.com/office/powerpoint/2010/main" val="331543931"/>
              </p:ext>
            </p:extLst>
          </p:nvPr>
        </p:nvGraphicFramePr>
        <p:xfrm>
          <a:off x="1060106" y="999778"/>
          <a:ext cx="10071788" cy="4997297"/>
        </p:xfrm>
        <a:graphic>
          <a:graphicData uri="http://schemas.openxmlformats.org/drawingml/2006/table">
            <a:tbl>
              <a:tblPr firstRow="1" bandRow="1">
                <a:tableStyleId>{93296810-A885-4BE3-A3E7-6D5BEEA58F35}</a:tableStyleId>
              </a:tblPr>
              <a:tblGrid>
                <a:gridCol w="2517947">
                  <a:extLst>
                    <a:ext uri="{9D8B030D-6E8A-4147-A177-3AD203B41FA5}">
                      <a16:colId xmlns:a16="http://schemas.microsoft.com/office/drawing/2014/main" val="629976718"/>
                    </a:ext>
                  </a:extLst>
                </a:gridCol>
                <a:gridCol w="2517947">
                  <a:extLst>
                    <a:ext uri="{9D8B030D-6E8A-4147-A177-3AD203B41FA5}">
                      <a16:colId xmlns:a16="http://schemas.microsoft.com/office/drawing/2014/main" val="1833206773"/>
                    </a:ext>
                  </a:extLst>
                </a:gridCol>
                <a:gridCol w="2517947">
                  <a:extLst>
                    <a:ext uri="{9D8B030D-6E8A-4147-A177-3AD203B41FA5}">
                      <a16:colId xmlns:a16="http://schemas.microsoft.com/office/drawing/2014/main" val="1458830907"/>
                    </a:ext>
                  </a:extLst>
                </a:gridCol>
                <a:gridCol w="2517947">
                  <a:extLst>
                    <a:ext uri="{9D8B030D-6E8A-4147-A177-3AD203B41FA5}">
                      <a16:colId xmlns:a16="http://schemas.microsoft.com/office/drawing/2014/main" val="1779138100"/>
                    </a:ext>
                  </a:extLst>
                </a:gridCol>
              </a:tblGrid>
              <a:tr h="669145">
                <a:tc>
                  <a:txBody>
                    <a:bodyPr/>
                    <a:lstStyle/>
                    <a:p>
                      <a:pPr algn="ctr">
                        <a:lnSpc>
                          <a:spcPct val="100000"/>
                        </a:lnSpc>
                        <a:spcBef>
                          <a:spcPts val="0"/>
                        </a:spcBef>
                        <a:spcAft>
                          <a:spcPts val="0"/>
                        </a:spcAft>
                      </a:pPr>
                      <a:endParaRPr lang="de-CH" sz="1200" dirty="0">
                        <a:solidFill>
                          <a:schemeClr val="bg1"/>
                        </a:solidFill>
                        <a:latin typeface="+mn-lt"/>
                        <a:cs typeface="Arial" pitchFamily="34" charset="0"/>
                      </a:endParaRPr>
                    </a:p>
                  </a:txBody>
                  <a:tcPr marL="121904" marR="121904" anchor="ctr">
                    <a:solidFill>
                      <a:srgbClr val="0B4874"/>
                    </a:solidFill>
                  </a:tcPr>
                </a:tc>
                <a:tc>
                  <a:txBody>
                    <a:bodyPr/>
                    <a:lstStyle/>
                    <a:p>
                      <a:pPr algn="ctr">
                        <a:lnSpc>
                          <a:spcPct val="100000"/>
                        </a:lnSpc>
                        <a:spcBef>
                          <a:spcPts val="400"/>
                        </a:spcBef>
                        <a:spcAft>
                          <a:spcPts val="400"/>
                        </a:spcAft>
                      </a:pPr>
                      <a:r>
                        <a:rPr lang="de-CH" sz="1200" dirty="0">
                          <a:solidFill>
                            <a:schemeClr val="bg1"/>
                          </a:solidFill>
                          <a:latin typeface="+mn-lt"/>
                          <a:cs typeface="Arial" pitchFamily="34" charset="0"/>
                        </a:rPr>
                        <a:t>Einzelfirma</a:t>
                      </a:r>
                    </a:p>
                  </a:txBody>
                  <a:tcPr marL="121904" marR="121904" anchor="ctr">
                    <a:solidFill>
                      <a:srgbClr val="0B4874"/>
                    </a:solidFill>
                  </a:tcPr>
                </a:tc>
                <a:tc>
                  <a:txBody>
                    <a:bodyPr/>
                    <a:lstStyle/>
                    <a:p>
                      <a:pPr algn="ctr">
                        <a:lnSpc>
                          <a:spcPct val="100000"/>
                        </a:lnSpc>
                        <a:spcBef>
                          <a:spcPts val="400"/>
                        </a:spcBef>
                        <a:spcAft>
                          <a:spcPts val="400"/>
                        </a:spcAft>
                      </a:pPr>
                      <a:r>
                        <a:rPr lang="de-CH" sz="1200" dirty="0">
                          <a:solidFill>
                            <a:schemeClr val="bg1"/>
                          </a:solidFill>
                          <a:latin typeface="+mn-lt"/>
                          <a:cs typeface="Arial" pitchFamily="34" charset="0"/>
                        </a:rPr>
                        <a:t>GmbH</a:t>
                      </a:r>
                    </a:p>
                  </a:txBody>
                  <a:tcPr marL="121904" marR="121904" anchor="ctr">
                    <a:solidFill>
                      <a:srgbClr val="0B4874"/>
                    </a:solidFill>
                  </a:tcPr>
                </a:tc>
                <a:tc>
                  <a:txBody>
                    <a:bodyPr/>
                    <a:lstStyle/>
                    <a:p>
                      <a:pPr algn="ctr">
                        <a:lnSpc>
                          <a:spcPct val="100000"/>
                        </a:lnSpc>
                        <a:spcBef>
                          <a:spcPts val="400"/>
                        </a:spcBef>
                        <a:spcAft>
                          <a:spcPts val="400"/>
                        </a:spcAft>
                      </a:pPr>
                      <a:r>
                        <a:rPr lang="de-CH" sz="1200" dirty="0">
                          <a:solidFill>
                            <a:schemeClr val="bg1"/>
                          </a:solidFill>
                          <a:latin typeface="+mn-lt"/>
                          <a:cs typeface="Arial" pitchFamily="34" charset="0"/>
                        </a:rPr>
                        <a:t>AG</a:t>
                      </a:r>
                    </a:p>
                  </a:txBody>
                  <a:tcPr marL="121904" marR="121904" anchor="ctr">
                    <a:solidFill>
                      <a:srgbClr val="0B4874"/>
                    </a:solidFill>
                  </a:tcPr>
                </a:tc>
                <a:extLst>
                  <a:ext uri="{0D108BD9-81ED-4DB2-BD59-A6C34878D82A}">
                    <a16:rowId xmlns:a16="http://schemas.microsoft.com/office/drawing/2014/main" val="630534217"/>
                  </a:ext>
                </a:extLst>
              </a:tr>
              <a:tr h="670558">
                <a:tc>
                  <a:txBody>
                    <a:bodyPr/>
                    <a:lstStyle/>
                    <a:p>
                      <a:pPr algn="l">
                        <a:lnSpc>
                          <a:spcPct val="100000"/>
                        </a:lnSpc>
                        <a:spcBef>
                          <a:spcPts val="400"/>
                        </a:spcBef>
                        <a:spcAft>
                          <a:spcPts val="400"/>
                        </a:spcAft>
                      </a:pPr>
                      <a:r>
                        <a:rPr lang="de-CH" sz="1200" b="1" dirty="0" err="1">
                          <a:solidFill>
                            <a:schemeClr val="bg1"/>
                          </a:solidFill>
                          <a:latin typeface="+mn-lt"/>
                          <a:cs typeface="Arial" pitchFamily="34" charset="0"/>
                        </a:rPr>
                        <a:t>GründerIn</a:t>
                      </a:r>
                      <a:endParaRPr lang="de-CH" sz="1200" b="1" dirty="0">
                        <a:solidFill>
                          <a:schemeClr val="bg1"/>
                        </a:solidFill>
                        <a:latin typeface="+mn-lt"/>
                        <a:cs typeface="Arial" pitchFamily="34" charset="0"/>
                      </a:endParaRPr>
                    </a:p>
                  </a:txBody>
                  <a:tcPr marL="121904" marR="121904" anchor="ctr">
                    <a:solidFill>
                      <a:srgbClr val="0B4874"/>
                    </a:solidFill>
                  </a:tcPr>
                </a:tc>
                <a:tc>
                  <a:txBody>
                    <a:bodyPr/>
                    <a:lstStyle/>
                    <a:p>
                      <a:pPr algn="ctr">
                        <a:lnSpc>
                          <a:spcPct val="100000"/>
                        </a:lnSpc>
                        <a:spcBef>
                          <a:spcPts val="400"/>
                        </a:spcBef>
                        <a:spcAft>
                          <a:spcPts val="400"/>
                        </a:spcAft>
                      </a:pPr>
                      <a:r>
                        <a:rPr lang="de-CH" sz="1200" b="0" i="0" u="none" strike="noStrike" kern="1200" baseline="0" dirty="0">
                          <a:solidFill>
                            <a:schemeClr val="dk1"/>
                          </a:solidFill>
                          <a:latin typeface="+mn-lt"/>
                          <a:ea typeface="+mn-ea"/>
                          <a:cs typeface="+mn-cs"/>
                        </a:rPr>
                        <a:t>Eine Person</a:t>
                      </a:r>
                      <a:endParaRPr lang="de-CH" sz="1200" dirty="0">
                        <a:latin typeface="+mn-lt"/>
                        <a:cs typeface="Arial" pitchFamily="34" charset="0"/>
                      </a:endParaRPr>
                    </a:p>
                  </a:txBody>
                  <a:tcPr marL="121904" marR="121904" anchor="ctr"/>
                </a:tc>
                <a:tc>
                  <a:txBody>
                    <a:bodyPr/>
                    <a:lstStyle/>
                    <a:p>
                      <a:pPr algn="ctr">
                        <a:lnSpc>
                          <a:spcPct val="100000"/>
                        </a:lnSpc>
                        <a:spcBef>
                          <a:spcPts val="400"/>
                        </a:spcBef>
                        <a:spcAft>
                          <a:spcPts val="400"/>
                        </a:spcAft>
                      </a:pPr>
                      <a:r>
                        <a:rPr lang="de-CH" sz="1200" b="0" i="0" u="none" strike="noStrike" kern="1200" baseline="0" dirty="0">
                          <a:solidFill>
                            <a:schemeClr val="dk1"/>
                          </a:solidFill>
                          <a:latin typeface="+mn-lt"/>
                          <a:ea typeface="+mn-ea"/>
                          <a:cs typeface="+mn-cs"/>
                        </a:rPr>
                        <a:t>Mindestens eine Person</a:t>
                      </a:r>
                      <a:endParaRPr lang="de-CH" sz="1200" dirty="0">
                        <a:latin typeface="+mn-lt"/>
                        <a:cs typeface="Arial" pitchFamily="34" charset="0"/>
                      </a:endParaRPr>
                    </a:p>
                  </a:txBody>
                  <a:tcPr marL="121904" marR="121904" anchor="ctr"/>
                </a:tc>
                <a:tc>
                  <a:txBody>
                    <a:bodyPr/>
                    <a:lstStyle/>
                    <a:p>
                      <a:pPr algn="ctr">
                        <a:lnSpc>
                          <a:spcPct val="100000"/>
                        </a:lnSpc>
                      </a:pPr>
                      <a:r>
                        <a:rPr lang="de-CH" sz="1200" b="0" i="0" u="none" strike="noStrike" kern="1200" baseline="0" dirty="0">
                          <a:solidFill>
                            <a:schemeClr val="dk1"/>
                          </a:solidFill>
                          <a:latin typeface="+mn-lt"/>
                          <a:ea typeface="+mn-ea"/>
                          <a:cs typeface="+mn-cs"/>
                        </a:rPr>
                        <a:t>Mindestens eine</a:t>
                      </a:r>
                    </a:p>
                    <a:p>
                      <a:pPr algn="ctr">
                        <a:lnSpc>
                          <a:spcPct val="100000"/>
                        </a:lnSpc>
                      </a:pPr>
                      <a:r>
                        <a:rPr lang="de-CH" sz="1200" b="0" i="0" u="none" strike="noStrike" kern="1200" baseline="0" dirty="0">
                          <a:solidFill>
                            <a:schemeClr val="dk1"/>
                          </a:solidFill>
                          <a:latin typeface="+mn-lt"/>
                          <a:ea typeface="+mn-ea"/>
                          <a:cs typeface="+mn-cs"/>
                        </a:rPr>
                        <a:t>Person</a:t>
                      </a:r>
                      <a:endParaRPr lang="de-CH" sz="1200" dirty="0">
                        <a:latin typeface="+mn-lt"/>
                        <a:cs typeface="Arial" pitchFamily="34" charset="0"/>
                      </a:endParaRPr>
                    </a:p>
                  </a:txBody>
                  <a:tcPr marL="121904" marR="121904" anchor="ctr"/>
                </a:tc>
                <a:extLst>
                  <a:ext uri="{0D108BD9-81ED-4DB2-BD59-A6C34878D82A}">
                    <a16:rowId xmlns:a16="http://schemas.microsoft.com/office/drawing/2014/main" val="4236530896"/>
                  </a:ext>
                </a:extLst>
              </a:tr>
              <a:tr h="670558">
                <a:tc>
                  <a:txBody>
                    <a:bodyPr/>
                    <a:lstStyle/>
                    <a:p>
                      <a:pPr algn="l">
                        <a:lnSpc>
                          <a:spcPct val="100000"/>
                        </a:lnSpc>
                      </a:pPr>
                      <a:r>
                        <a:rPr lang="de-CH" sz="1200" b="1" i="0" u="none" strike="noStrike" kern="1200" baseline="0" dirty="0">
                          <a:solidFill>
                            <a:schemeClr val="bg1"/>
                          </a:solidFill>
                          <a:latin typeface="+mn-lt"/>
                          <a:ea typeface="+mn-ea"/>
                          <a:cs typeface="+mn-cs"/>
                        </a:rPr>
                        <a:t>Stamm- bzw.</a:t>
                      </a:r>
                    </a:p>
                    <a:p>
                      <a:pPr algn="l">
                        <a:lnSpc>
                          <a:spcPct val="100000"/>
                        </a:lnSpc>
                      </a:pPr>
                      <a:r>
                        <a:rPr lang="de-CH" sz="1200" b="1" i="0" u="none" strike="noStrike" kern="1200" baseline="0" dirty="0">
                          <a:solidFill>
                            <a:schemeClr val="bg1"/>
                          </a:solidFill>
                          <a:latin typeface="+mn-lt"/>
                          <a:ea typeface="+mn-ea"/>
                          <a:cs typeface="+mn-cs"/>
                        </a:rPr>
                        <a:t>Grundkapital</a:t>
                      </a:r>
                    </a:p>
                  </a:txBody>
                  <a:tcPr marL="121904" marR="121904" anchor="ctr">
                    <a:solidFill>
                      <a:srgbClr val="0B4874"/>
                    </a:solidFill>
                  </a:tcPr>
                </a:tc>
                <a:tc>
                  <a:txBody>
                    <a:bodyPr/>
                    <a:lstStyle/>
                    <a:p>
                      <a:pPr algn="ctr">
                        <a:lnSpc>
                          <a:spcPct val="100000"/>
                        </a:lnSpc>
                        <a:spcBef>
                          <a:spcPts val="400"/>
                        </a:spcBef>
                        <a:spcAft>
                          <a:spcPts val="400"/>
                        </a:spcAft>
                      </a:pPr>
                      <a:r>
                        <a:rPr lang="de-CH" sz="1200" b="0" i="0" u="none" strike="noStrike" kern="1200" baseline="0" dirty="0">
                          <a:solidFill>
                            <a:schemeClr val="dk1"/>
                          </a:solidFill>
                          <a:latin typeface="+mn-lt"/>
                          <a:ea typeface="+mn-ea"/>
                          <a:cs typeface="+mn-cs"/>
                        </a:rPr>
                        <a:t>Keines</a:t>
                      </a:r>
                    </a:p>
                  </a:txBody>
                  <a:tcPr marL="121904" marR="121904" anchor="ctr"/>
                </a:tc>
                <a:tc>
                  <a:txBody>
                    <a:bodyPr/>
                    <a:lstStyle/>
                    <a:p>
                      <a:pPr algn="ctr">
                        <a:lnSpc>
                          <a:spcPct val="100000"/>
                        </a:lnSpc>
                      </a:pPr>
                      <a:r>
                        <a:rPr lang="de-CH" sz="1200" b="0" i="0" u="none" strike="noStrike" kern="1200" baseline="0" dirty="0">
                          <a:solidFill>
                            <a:schemeClr val="dk1"/>
                          </a:solidFill>
                          <a:latin typeface="+mn-lt"/>
                          <a:ea typeface="+mn-ea"/>
                          <a:cs typeface="+mn-cs"/>
                        </a:rPr>
                        <a:t>Mindestens 20’000 CHF, </a:t>
                      </a:r>
                      <a:br>
                        <a:rPr lang="de-CH" sz="1200" b="0" i="0" u="none" strike="noStrike" kern="1200" baseline="0" dirty="0">
                          <a:solidFill>
                            <a:schemeClr val="dk1"/>
                          </a:solidFill>
                          <a:latin typeface="+mn-lt"/>
                          <a:ea typeface="+mn-ea"/>
                          <a:cs typeface="+mn-cs"/>
                        </a:rPr>
                      </a:br>
                      <a:r>
                        <a:rPr lang="de-CH" sz="1200" b="0" i="0" u="none" strike="noStrike" kern="1200" baseline="0" dirty="0">
                          <a:solidFill>
                            <a:schemeClr val="dk1"/>
                          </a:solidFill>
                          <a:latin typeface="+mn-lt"/>
                          <a:ea typeface="+mn-ea"/>
                          <a:cs typeface="+mn-cs"/>
                        </a:rPr>
                        <a:t>voll eingezahlt</a:t>
                      </a:r>
                    </a:p>
                  </a:txBody>
                  <a:tcPr marL="121904" marR="121904" anchor="ctr"/>
                </a:tc>
                <a:tc>
                  <a:txBody>
                    <a:bodyPr/>
                    <a:lstStyle/>
                    <a:p>
                      <a:pPr algn="ctr">
                        <a:lnSpc>
                          <a:spcPct val="100000"/>
                        </a:lnSpc>
                      </a:pPr>
                      <a:r>
                        <a:rPr lang="de-CH" sz="1200" b="0" i="0" u="none" strike="noStrike" kern="1200" baseline="0" dirty="0">
                          <a:solidFill>
                            <a:schemeClr val="dk1"/>
                          </a:solidFill>
                          <a:latin typeface="+mn-lt"/>
                          <a:ea typeface="+mn-ea"/>
                          <a:cs typeface="+mn-cs"/>
                        </a:rPr>
                        <a:t>Mindestens 100’000 CHF, wobei 50’000 CHF zu Anfang</a:t>
                      </a:r>
                    </a:p>
                    <a:p>
                      <a:pPr algn="ctr">
                        <a:lnSpc>
                          <a:spcPct val="100000"/>
                        </a:lnSpc>
                      </a:pPr>
                      <a:r>
                        <a:rPr lang="de-CH" sz="1200" b="0" i="0" u="none" strike="noStrike" kern="1200" baseline="0" dirty="0">
                          <a:solidFill>
                            <a:schemeClr val="dk1"/>
                          </a:solidFill>
                          <a:latin typeface="+mn-lt"/>
                          <a:ea typeface="+mn-ea"/>
                          <a:cs typeface="+mn-cs"/>
                        </a:rPr>
                        <a:t>eingezahlt sein müssen</a:t>
                      </a:r>
                    </a:p>
                  </a:txBody>
                  <a:tcPr marL="121904" marR="121904" anchor="ctr"/>
                </a:tc>
                <a:extLst>
                  <a:ext uri="{0D108BD9-81ED-4DB2-BD59-A6C34878D82A}">
                    <a16:rowId xmlns:a16="http://schemas.microsoft.com/office/drawing/2014/main" val="1829898589"/>
                  </a:ext>
                </a:extLst>
              </a:tr>
              <a:tr h="670558">
                <a:tc>
                  <a:txBody>
                    <a:bodyPr/>
                    <a:lstStyle/>
                    <a:p>
                      <a:pPr algn="l">
                        <a:lnSpc>
                          <a:spcPct val="100000"/>
                        </a:lnSpc>
                        <a:spcBef>
                          <a:spcPts val="400"/>
                        </a:spcBef>
                        <a:spcAft>
                          <a:spcPts val="400"/>
                        </a:spcAft>
                      </a:pPr>
                      <a:r>
                        <a:rPr lang="de-CH" sz="1200" b="1" i="0" u="none" strike="noStrike" kern="1200" baseline="0" dirty="0">
                          <a:solidFill>
                            <a:schemeClr val="bg1"/>
                          </a:solidFill>
                          <a:latin typeface="+mn-lt"/>
                          <a:ea typeface="+mn-ea"/>
                          <a:cs typeface="+mn-cs"/>
                        </a:rPr>
                        <a:t>Handelsregistereintrag</a:t>
                      </a:r>
                    </a:p>
                  </a:txBody>
                  <a:tcPr marL="121904" marR="121904" anchor="ctr">
                    <a:solidFill>
                      <a:srgbClr val="0B4874"/>
                    </a:solidFill>
                  </a:tcPr>
                </a:tc>
                <a:tc>
                  <a:txBody>
                    <a:bodyPr/>
                    <a:lstStyle/>
                    <a:p>
                      <a:pPr algn="ctr"/>
                      <a:r>
                        <a:rPr lang="de-CH" sz="1200" b="0" i="0" u="none" strike="noStrike" kern="1200" baseline="0" dirty="0">
                          <a:solidFill>
                            <a:schemeClr val="dk1"/>
                          </a:solidFill>
                          <a:latin typeface="+mn-lt"/>
                          <a:ea typeface="+mn-ea"/>
                          <a:cs typeface="+mn-cs"/>
                        </a:rPr>
                        <a:t>Ab 100’000 CHF Jahresumsatz</a:t>
                      </a:r>
                    </a:p>
                  </a:txBody>
                  <a:tcPr marL="121904" marR="121904" anchor="ctr"/>
                </a:tc>
                <a:tc>
                  <a:txBody>
                    <a:bodyPr/>
                    <a:lstStyle/>
                    <a:p>
                      <a:pPr algn="ctr"/>
                      <a:r>
                        <a:rPr lang="de-CH" sz="1200" b="0" i="0" u="none" strike="noStrike" kern="1200" baseline="0" dirty="0">
                          <a:solidFill>
                            <a:schemeClr val="dk1"/>
                          </a:solidFill>
                          <a:latin typeface="+mn-lt"/>
                          <a:ea typeface="+mn-ea"/>
                          <a:cs typeface="+mn-cs"/>
                        </a:rPr>
                        <a:t>Vorgeschrieben,</a:t>
                      </a:r>
                    </a:p>
                    <a:p>
                      <a:pPr algn="ctr"/>
                      <a:r>
                        <a:rPr lang="de-CH" sz="1200" b="0" i="0" u="none" strike="noStrike" kern="1200" baseline="0" dirty="0">
                          <a:solidFill>
                            <a:schemeClr val="dk1"/>
                          </a:solidFill>
                          <a:latin typeface="+mn-lt"/>
                          <a:ea typeface="+mn-ea"/>
                          <a:cs typeface="+mn-cs"/>
                        </a:rPr>
                        <a:t>konstitutiv</a:t>
                      </a:r>
                    </a:p>
                  </a:txBody>
                  <a:tcPr marL="121904" marR="121904" anchor="ctr"/>
                </a:tc>
                <a:tc>
                  <a:txBody>
                    <a:bodyPr/>
                    <a:lstStyle/>
                    <a:p>
                      <a:pPr algn="ctr"/>
                      <a:r>
                        <a:rPr lang="de-CH" sz="1200" b="0" i="0" u="none" strike="noStrike" kern="1200" baseline="0" dirty="0">
                          <a:solidFill>
                            <a:schemeClr val="dk1"/>
                          </a:solidFill>
                          <a:latin typeface="+mn-lt"/>
                          <a:ea typeface="+mn-ea"/>
                          <a:cs typeface="+mn-cs"/>
                        </a:rPr>
                        <a:t>Vorgeschrieben,</a:t>
                      </a:r>
                    </a:p>
                    <a:p>
                      <a:pPr algn="ctr"/>
                      <a:r>
                        <a:rPr lang="de-CH" sz="1200" b="0" i="0" u="none" strike="noStrike" kern="1200" baseline="0" dirty="0">
                          <a:solidFill>
                            <a:schemeClr val="dk1"/>
                          </a:solidFill>
                          <a:latin typeface="+mn-lt"/>
                          <a:ea typeface="+mn-ea"/>
                          <a:cs typeface="+mn-cs"/>
                        </a:rPr>
                        <a:t>konstitutiv</a:t>
                      </a:r>
                    </a:p>
                  </a:txBody>
                  <a:tcPr marL="121904" marR="121904" anchor="ctr"/>
                </a:tc>
                <a:extLst>
                  <a:ext uri="{0D108BD9-81ED-4DB2-BD59-A6C34878D82A}">
                    <a16:rowId xmlns:a16="http://schemas.microsoft.com/office/drawing/2014/main" val="1383422338"/>
                  </a:ext>
                </a:extLst>
              </a:tr>
              <a:tr h="670558">
                <a:tc>
                  <a:txBody>
                    <a:bodyPr/>
                    <a:lstStyle/>
                    <a:p>
                      <a:pPr algn="l">
                        <a:lnSpc>
                          <a:spcPct val="100000"/>
                        </a:lnSpc>
                        <a:spcBef>
                          <a:spcPts val="400"/>
                        </a:spcBef>
                        <a:spcAft>
                          <a:spcPts val="400"/>
                        </a:spcAft>
                      </a:pPr>
                      <a:r>
                        <a:rPr lang="de-CH" sz="1200" b="1" i="0" u="none" strike="noStrike" kern="1200" baseline="0" dirty="0">
                          <a:solidFill>
                            <a:schemeClr val="bg1"/>
                          </a:solidFill>
                          <a:latin typeface="+mn-lt"/>
                          <a:ea typeface="+mn-ea"/>
                          <a:cs typeface="+mn-cs"/>
                        </a:rPr>
                        <a:t>Rechtspersönlichkeit</a:t>
                      </a:r>
                    </a:p>
                  </a:txBody>
                  <a:tcPr marL="121904" marR="121904" anchor="ctr">
                    <a:solidFill>
                      <a:srgbClr val="0B4874"/>
                    </a:solidFill>
                  </a:tcPr>
                </a:tc>
                <a:tc>
                  <a:txBody>
                    <a:bodyPr/>
                    <a:lstStyle/>
                    <a:p>
                      <a:pPr algn="ctr">
                        <a:lnSpc>
                          <a:spcPct val="100000"/>
                        </a:lnSpc>
                        <a:spcBef>
                          <a:spcPts val="400"/>
                        </a:spcBef>
                        <a:spcAft>
                          <a:spcPts val="400"/>
                        </a:spcAft>
                      </a:pPr>
                      <a:r>
                        <a:rPr lang="de-CH" sz="1200" b="0" i="0" u="none" strike="noStrike" kern="1200" baseline="0" dirty="0">
                          <a:solidFill>
                            <a:schemeClr val="dk1"/>
                          </a:solidFill>
                          <a:latin typeface="+mn-lt"/>
                          <a:ea typeface="+mn-ea"/>
                          <a:cs typeface="+mn-cs"/>
                        </a:rPr>
                        <a:t>Nein</a:t>
                      </a:r>
                    </a:p>
                  </a:txBody>
                  <a:tcPr marL="121904" marR="121904" anchor="ctr"/>
                </a:tc>
                <a:tc>
                  <a:txBody>
                    <a:bodyPr/>
                    <a:lstStyle/>
                    <a:p>
                      <a:pPr algn="ctr"/>
                      <a:r>
                        <a:rPr lang="de-CH" sz="1200" b="0" i="0" u="none" strike="noStrike" kern="1200" baseline="0" dirty="0">
                          <a:solidFill>
                            <a:schemeClr val="dk1"/>
                          </a:solidFill>
                          <a:latin typeface="+mn-lt"/>
                          <a:ea typeface="+mn-ea"/>
                          <a:cs typeface="+mn-cs"/>
                        </a:rPr>
                        <a:t>Ja, ab Eintragung ins Handelsregister</a:t>
                      </a:r>
                    </a:p>
                  </a:txBody>
                  <a:tcPr marL="121904" marR="121904" anchor="ctr"/>
                </a:tc>
                <a:tc>
                  <a:txBody>
                    <a:bodyPr/>
                    <a:lstStyle/>
                    <a:p>
                      <a:pPr algn="ctr"/>
                      <a:r>
                        <a:rPr lang="de-CH" sz="1200" b="0" i="0" u="none" strike="noStrike" kern="1200" baseline="0" dirty="0">
                          <a:solidFill>
                            <a:schemeClr val="dk1"/>
                          </a:solidFill>
                          <a:latin typeface="+mn-lt"/>
                          <a:ea typeface="+mn-ea"/>
                          <a:cs typeface="+mn-cs"/>
                        </a:rPr>
                        <a:t>Ja, ab Eintragung ins Handelsregister</a:t>
                      </a:r>
                    </a:p>
                  </a:txBody>
                  <a:tcPr marL="121904" marR="121904" anchor="ctr"/>
                </a:tc>
                <a:extLst>
                  <a:ext uri="{0D108BD9-81ED-4DB2-BD59-A6C34878D82A}">
                    <a16:rowId xmlns:a16="http://schemas.microsoft.com/office/drawing/2014/main" val="2365398869"/>
                  </a:ext>
                </a:extLst>
              </a:tr>
              <a:tr h="670558">
                <a:tc>
                  <a:txBody>
                    <a:bodyPr/>
                    <a:lstStyle/>
                    <a:p>
                      <a:pPr algn="l">
                        <a:lnSpc>
                          <a:spcPct val="100000"/>
                        </a:lnSpc>
                        <a:spcBef>
                          <a:spcPts val="400"/>
                        </a:spcBef>
                        <a:spcAft>
                          <a:spcPts val="400"/>
                        </a:spcAft>
                      </a:pPr>
                      <a:r>
                        <a:rPr lang="de-CH" sz="1200" b="1" i="0" u="none" strike="noStrike" kern="1200" baseline="0" dirty="0">
                          <a:solidFill>
                            <a:schemeClr val="bg1"/>
                          </a:solidFill>
                          <a:latin typeface="+mn-lt"/>
                          <a:ea typeface="+mn-ea"/>
                          <a:cs typeface="+mn-cs"/>
                        </a:rPr>
                        <a:t>Firma</a:t>
                      </a:r>
                    </a:p>
                  </a:txBody>
                  <a:tcPr marL="121904" marR="121904" anchor="ctr">
                    <a:solidFill>
                      <a:srgbClr val="0B4874"/>
                    </a:solidFill>
                  </a:tcPr>
                </a:tc>
                <a:tc>
                  <a:txBody>
                    <a:bodyPr/>
                    <a:lstStyle/>
                    <a:p>
                      <a:pPr algn="ctr"/>
                      <a:r>
                        <a:rPr lang="de-CH" sz="1200" b="0" i="0" u="none" strike="noStrike" kern="1200" baseline="0" dirty="0">
                          <a:solidFill>
                            <a:schemeClr val="dk1"/>
                          </a:solidFill>
                          <a:latin typeface="+mn-lt"/>
                          <a:ea typeface="+mn-ea"/>
                          <a:cs typeface="+mn-cs"/>
                        </a:rPr>
                        <a:t>Familienname des Inhabers/ der Inhaberin, falls gewünscht Zusatz der Tätigkeit oder eines Fantasienamens</a:t>
                      </a:r>
                    </a:p>
                  </a:txBody>
                  <a:tcPr marL="121904" marR="121904" anchor="ctr"/>
                </a:tc>
                <a:tc>
                  <a:txBody>
                    <a:bodyPr/>
                    <a:lstStyle/>
                    <a:p>
                      <a:pPr algn="ctr"/>
                      <a:r>
                        <a:rPr lang="de-CH" sz="1200" b="0" i="0" u="none" strike="noStrike" kern="1200" baseline="0" dirty="0">
                          <a:solidFill>
                            <a:schemeClr val="dk1"/>
                          </a:solidFill>
                          <a:latin typeface="+mn-lt"/>
                          <a:ea typeface="+mn-ea"/>
                          <a:cs typeface="+mn-cs"/>
                        </a:rPr>
                        <a:t>Personen-, Sach- oder Fantasiename, Rechtsform muss angegeben werden</a:t>
                      </a:r>
                    </a:p>
                  </a:txBody>
                  <a:tcPr marL="121904" marR="121904" anchor="ctr"/>
                </a:tc>
                <a:tc>
                  <a:txBody>
                    <a:bodyPr/>
                    <a:lstStyle/>
                    <a:p>
                      <a:pPr algn="ctr"/>
                      <a:r>
                        <a:rPr lang="de-CH" sz="1200" b="0" i="0" u="none" strike="noStrike" kern="1200" baseline="0" dirty="0">
                          <a:solidFill>
                            <a:schemeClr val="dk1"/>
                          </a:solidFill>
                          <a:latin typeface="+mn-lt"/>
                          <a:ea typeface="+mn-ea"/>
                          <a:cs typeface="+mn-cs"/>
                        </a:rPr>
                        <a:t>Personen-, Sach- oder</a:t>
                      </a:r>
                    </a:p>
                    <a:p>
                      <a:pPr algn="ctr"/>
                      <a:r>
                        <a:rPr lang="de-CH" sz="1200" b="0" i="0" u="none" strike="noStrike" kern="1200" baseline="0" dirty="0">
                          <a:solidFill>
                            <a:schemeClr val="dk1"/>
                          </a:solidFill>
                          <a:latin typeface="+mn-lt"/>
                          <a:ea typeface="+mn-ea"/>
                          <a:cs typeface="+mn-cs"/>
                        </a:rPr>
                        <a:t>Fantasiename, Rechtsform muss angegeben werden</a:t>
                      </a:r>
                    </a:p>
                  </a:txBody>
                  <a:tcPr marL="121904" marR="121904" anchor="ctr"/>
                </a:tc>
                <a:extLst>
                  <a:ext uri="{0D108BD9-81ED-4DB2-BD59-A6C34878D82A}">
                    <a16:rowId xmlns:a16="http://schemas.microsoft.com/office/drawing/2014/main" val="2247568897"/>
                  </a:ext>
                </a:extLst>
              </a:tr>
              <a:tr h="670558">
                <a:tc>
                  <a:txBody>
                    <a:bodyPr/>
                    <a:lstStyle/>
                    <a:p>
                      <a:pPr algn="l">
                        <a:lnSpc>
                          <a:spcPct val="100000"/>
                        </a:lnSpc>
                        <a:spcBef>
                          <a:spcPts val="400"/>
                        </a:spcBef>
                        <a:spcAft>
                          <a:spcPts val="400"/>
                        </a:spcAft>
                      </a:pPr>
                      <a:r>
                        <a:rPr lang="de-CH" sz="1200" b="1" i="0" u="none" strike="noStrike" kern="1200" baseline="0" dirty="0">
                          <a:solidFill>
                            <a:schemeClr val="bg1"/>
                          </a:solidFill>
                          <a:latin typeface="+mn-lt"/>
                          <a:ea typeface="+mn-ea"/>
                          <a:cs typeface="+mn-cs"/>
                        </a:rPr>
                        <a:t>Geschäftsführung</a:t>
                      </a:r>
                    </a:p>
                  </a:txBody>
                  <a:tcPr marL="121904" marR="121904" anchor="ctr">
                    <a:solidFill>
                      <a:srgbClr val="0B4874"/>
                    </a:solidFill>
                  </a:tcPr>
                </a:tc>
                <a:tc>
                  <a:txBody>
                    <a:bodyPr/>
                    <a:lstStyle/>
                    <a:p>
                      <a:pPr algn="ctr"/>
                      <a:r>
                        <a:rPr lang="de-CH" sz="1200" b="0" i="0" u="none" strike="noStrike" kern="1200" baseline="0" dirty="0">
                          <a:solidFill>
                            <a:schemeClr val="dk1"/>
                          </a:solidFill>
                          <a:latin typeface="+mn-lt"/>
                          <a:ea typeface="+mn-ea"/>
                          <a:cs typeface="+mn-cs"/>
                        </a:rPr>
                        <a:t>EinzelunternehmerIn</a:t>
                      </a:r>
                    </a:p>
                  </a:txBody>
                  <a:tcPr marL="121904" marR="121904" anchor="ctr"/>
                </a:tc>
                <a:tc>
                  <a:txBody>
                    <a:bodyPr/>
                    <a:lstStyle/>
                    <a:p>
                      <a:pPr algn="ctr"/>
                      <a:r>
                        <a:rPr lang="de-CH" sz="1200" b="0" i="0" u="none" strike="noStrike" kern="1200" baseline="0" dirty="0">
                          <a:solidFill>
                            <a:schemeClr val="dk1"/>
                          </a:solidFill>
                          <a:latin typeface="+mn-lt"/>
                          <a:ea typeface="+mn-ea"/>
                          <a:cs typeface="+mn-cs"/>
                        </a:rPr>
                        <a:t>Per Gesetz alle InhaberInnen, Statuten können aber die Geschäftsführung Einzelnen oder Dritten übertragen</a:t>
                      </a:r>
                    </a:p>
                  </a:txBody>
                  <a:tcPr marL="121904" marR="121904" anchor="ctr"/>
                </a:tc>
                <a:tc>
                  <a:txBody>
                    <a:bodyPr/>
                    <a:lstStyle/>
                    <a:p>
                      <a:pPr algn="ctr"/>
                      <a:r>
                        <a:rPr lang="de-CH" sz="1200" b="0" i="0" u="none" strike="noStrike" kern="1200" baseline="0" dirty="0">
                          <a:solidFill>
                            <a:schemeClr val="dk1"/>
                          </a:solidFill>
                          <a:latin typeface="+mn-lt"/>
                          <a:ea typeface="+mn-ea"/>
                          <a:cs typeface="+mn-cs"/>
                        </a:rPr>
                        <a:t>Gesamtverwaltungsrat,</a:t>
                      </a:r>
                    </a:p>
                    <a:p>
                      <a:pPr algn="ctr"/>
                      <a:r>
                        <a:rPr lang="de-CH" sz="1200" b="0" i="0" u="none" strike="noStrike" kern="1200" baseline="0" dirty="0">
                          <a:solidFill>
                            <a:schemeClr val="dk1"/>
                          </a:solidFill>
                          <a:latin typeface="+mn-lt"/>
                          <a:ea typeface="+mn-ea"/>
                          <a:cs typeface="+mn-cs"/>
                        </a:rPr>
                        <a:t>falls keine Übertragung</a:t>
                      </a:r>
                    </a:p>
                    <a:p>
                      <a:pPr algn="ctr"/>
                      <a:r>
                        <a:rPr lang="de-CH" sz="1200" b="0" i="0" u="none" strike="noStrike" kern="1200" baseline="0" dirty="0">
                          <a:solidFill>
                            <a:schemeClr val="dk1"/>
                          </a:solidFill>
                          <a:latin typeface="+mn-lt"/>
                          <a:ea typeface="+mn-ea"/>
                          <a:cs typeface="+mn-cs"/>
                        </a:rPr>
                        <a:t>erfolgt</a:t>
                      </a:r>
                    </a:p>
                  </a:txBody>
                  <a:tcPr marL="121904" marR="121904" anchor="ctr"/>
                </a:tc>
                <a:extLst>
                  <a:ext uri="{0D108BD9-81ED-4DB2-BD59-A6C34878D82A}">
                    <a16:rowId xmlns:a16="http://schemas.microsoft.com/office/drawing/2014/main" val="3512156786"/>
                  </a:ext>
                </a:extLst>
              </a:tr>
            </a:tbl>
          </a:graphicData>
        </a:graphic>
      </p:graphicFrame>
      <p:sp>
        <p:nvSpPr>
          <p:cNvPr id="34" name="Rectangle 1">
            <a:extLst>
              <a:ext uri="{FF2B5EF4-FFF2-40B4-BE49-F238E27FC236}">
                <a16:creationId xmlns:a16="http://schemas.microsoft.com/office/drawing/2014/main" id="{09382537-9037-48A3-BE02-67D11504739F}"/>
              </a:ext>
            </a:extLst>
          </p:cNvPr>
          <p:cNvSpPr>
            <a:spLocks noChangeArrowheads="1"/>
          </p:cNvSpPr>
          <p:nvPr/>
        </p:nvSpPr>
        <p:spPr bwMode="auto">
          <a:xfrm>
            <a:off x="952287" y="6219079"/>
            <a:ext cx="10189132" cy="579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ts val="200"/>
              </a:spcBef>
              <a:spcAft>
                <a:spcPct val="0"/>
              </a:spcAft>
            </a:pPr>
            <a:r>
              <a:rPr lang="en-US" sz="1000" b="1" dirty="0">
                <a:solidFill>
                  <a:schemeClr val="accent6">
                    <a:lumMod val="50000"/>
                  </a:schemeClr>
                </a:solidFill>
                <a:cs typeface="Arial" pitchFamily="34" charset="0"/>
              </a:rPr>
              <a:t>Quelle: </a:t>
            </a:r>
            <a:r>
              <a:rPr lang="de-CH" sz="1000" dirty="0">
                <a:solidFill>
                  <a:schemeClr val="accent6">
                    <a:lumMod val="50000"/>
                  </a:schemeClr>
                </a:solidFill>
                <a:cs typeface="Arial" pitchFamily="34" charset="0"/>
              </a:rPr>
              <a:t>Fueglistaller, U., Fust, A., Müller, C., Müller, S. &amp; Zellweger, T. (2019). Entrepreneurship. Modelle – Umsetzung – Perspektiven. Mit Fallbeispielen aus Deutschland, Österreich und der Schweiz (5., überarb. Aufl.). Wiesbaden: Springer Gabler. Seite 282 -283.</a:t>
            </a:r>
          </a:p>
          <a:p>
            <a:pPr fontAlgn="base">
              <a:spcBef>
                <a:spcPts val="200"/>
              </a:spcBef>
              <a:spcAft>
                <a:spcPct val="0"/>
              </a:spcAft>
            </a:pPr>
            <a:endParaRPr lang="en-US" sz="1000" dirty="0">
              <a:solidFill>
                <a:srgbClr val="898F97"/>
              </a:solidFill>
              <a:latin typeface="Malgun Gothic"/>
              <a:cs typeface="Arial" pitchFamily="34" charset="0"/>
            </a:endParaRPr>
          </a:p>
        </p:txBody>
      </p:sp>
      <p:sp>
        <p:nvSpPr>
          <p:cNvPr id="6" name="Foliennummernplatzhalter 1">
            <a:extLst>
              <a:ext uri="{FF2B5EF4-FFF2-40B4-BE49-F238E27FC236}">
                <a16:creationId xmlns:a16="http://schemas.microsoft.com/office/drawing/2014/main" id="{7533CF16-9C5F-422B-9937-2A9EABB97909}"/>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69</a:t>
            </a:fld>
            <a:endParaRPr lang="ru-RU" dirty="0"/>
          </a:p>
        </p:txBody>
      </p:sp>
    </p:spTree>
    <p:extLst>
      <p:ext uri="{BB962C8B-B14F-4D97-AF65-F5344CB8AC3E}">
        <p14:creationId xmlns:p14="http://schemas.microsoft.com/office/powerpoint/2010/main" val="4003597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472F7B0-E01C-47EB-8B3C-1A46B386A266}"/>
              </a:ext>
            </a:extLst>
          </p:cNvPr>
          <p:cNvSpPr txBox="1">
            <a:spLocks/>
          </p:cNvSpPr>
          <p:nvPr/>
        </p:nvSpPr>
        <p:spPr>
          <a:xfrm>
            <a:off x="946833" y="220485"/>
            <a:ext cx="6921464" cy="11231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2400" dirty="0">
                <a:solidFill>
                  <a:srgbClr val="0B4874"/>
                </a:solidFill>
                <a:cs typeface="Arial" pitchFamily="34" charset="0"/>
              </a:rPr>
              <a:t>Im Modul </a:t>
            </a:r>
            <a:r>
              <a:rPr lang="de-CH" sz="2400" dirty="0">
                <a:solidFill>
                  <a:srgbClr val="0B4874"/>
                </a:solidFill>
                <a:cs typeface="Arial" pitchFamily="34" charset="0"/>
              </a:rPr>
              <a:t>«Finanzen für GründerInnen» werden vor allem drei Fragen beantwortet: </a:t>
            </a:r>
          </a:p>
          <a:p>
            <a:pPr algn="ctr">
              <a:lnSpc>
                <a:spcPct val="100000"/>
              </a:lnSpc>
              <a:spcBef>
                <a:spcPts val="600"/>
              </a:spcBef>
              <a:spcAft>
                <a:spcPts val="1200"/>
              </a:spcAft>
            </a:pPr>
            <a:endParaRPr lang="de-DE" altLang="fr-FR" sz="2400" dirty="0">
              <a:solidFill>
                <a:srgbClr val="0B4874"/>
              </a:solidFill>
              <a:cs typeface="Arial" pitchFamily="34" charset="0"/>
            </a:endParaRPr>
          </a:p>
          <a:p>
            <a:pPr algn="ctr">
              <a:lnSpc>
                <a:spcPct val="100000"/>
              </a:lnSpc>
              <a:spcBef>
                <a:spcPts val="600"/>
              </a:spcBef>
              <a:spcAft>
                <a:spcPts val="1200"/>
              </a:spcAft>
            </a:pPr>
            <a:endParaRPr lang="de-CH" sz="2400" dirty="0">
              <a:solidFill>
                <a:srgbClr val="0B4874"/>
              </a:solidFill>
            </a:endParaRPr>
          </a:p>
        </p:txBody>
      </p:sp>
      <p:sp>
        <p:nvSpPr>
          <p:cNvPr id="4" name="Titel 1">
            <a:extLst>
              <a:ext uri="{FF2B5EF4-FFF2-40B4-BE49-F238E27FC236}">
                <a16:creationId xmlns:a16="http://schemas.microsoft.com/office/drawing/2014/main" id="{29A6F66F-9D46-4BDF-B982-537FFDA3786F}"/>
              </a:ext>
            </a:extLst>
          </p:cNvPr>
          <p:cNvSpPr txBox="1">
            <a:spLocks/>
          </p:cNvSpPr>
          <p:nvPr/>
        </p:nvSpPr>
        <p:spPr>
          <a:xfrm>
            <a:off x="3946730" y="1970768"/>
            <a:ext cx="4225516" cy="11231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1600" dirty="0">
                <a:solidFill>
                  <a:srgbClr val="8EB403"/>
                </a:solidFill>
                <a:cs typeface="Arial" pitchFamily="34" charset="0"/>
              </a:rPr>
              <a:t>Wie können Gründerinnen und Gründer die Anfangsphase Ihres Unternehmens finanzieren?</a:t>
            </a:r>
          </a:p>
          <a:p>
            <a:pPr>
              <a:lnSpc>
                <a:spcPct val="100000"/>
              </a:lnSpc>
              <a:spcBef>
                <a:spcPts val="600"/>
              </a:spcBef>
              <a:spcAft>
                <a:spcPts val="1200"/>
              </a:spcAft>
            </a:pPr>
            <a:endParaRPr lang="de-CH" sz="1600" dirty="0">
              <a:solidFill>
                <a:srgbClr val="0B4874"/>
              </a:solidFill>
            </a:endParaRPr>
          </a:p>
        </p:txBody>
      </p:sp>
      <p:sp>
        <p:nvSpPr>
          <p:cNvPr id="5" name="Titel 1">
            <a:extLst>
              <a:ext uri="{FF2B5EF4-FFF2-40B4-BE49-F238E27FC236}">
                <a16:creationId xmlns:a16="http://schemas.microsoft.com/office/drawing/2014/main" id="{C15DF22C-5026-4E7A-82F2-0B8BBEA888A8}"/>
              </a:ext>
            </a:extLst>
          </p:cNvPr>
          <p:cNvSpPr txBox="1">
            <a:spLocks/>
          </p:cNvSpPr>
          <p:nvPr/>
        </p:nvSpPr>
        <p:spPr>
          <a:xfrm>
            <a:off x="3956904" y="3192139"/>
            <a:ext cx="4382629" cy="100808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altLang="fr-FR" sz="1600" b="0" dirty="0">
                <a:solidFill>
                  <a:schemeClr val="accent6">
                    <a:lumMod val="50000"/>
                  </a:schemeClr>
                </a:solidFill>
                <a:cs typeface="Arial" pitchFamily="34" charset="0"/>
              </a:rPr>
              <a:t>Wie können Gründerinnen und Gründer ihr Unternehmen mit möglichst wenig Ressourcen aufbauen?</a:t>
            </a:r>
          </a:p>
          <a:p>
            <a:pPr algn="ctr">
              <a:lnSpc>
                <a:spcPct val="100000"/>
              </a:lnSpc>
              <a:spcBef>
                <a:spcPts val="600"/>
              </a:spcBef>
              <a:spcAft>
                <a:spcPts val="1200"/>
              </a:spcAft>
            </a:pPr>
            <a:endParaRPr lang="de-CH" sz="3200" dirty="0">
              <a:solidFill>
                <a:srgbClr val="0B4874"/>
              </a:solidFill>
            </a:endParaRPr>
          </a:p>
        </p:txBody>
      </p:sp>
      <p:sp>
        <p:nvSpPr>
          <p:cNvPr id="14" name="Rechteck 13">
            <a:extLst>
              <a:ext uri="{FF2B5EF4-FFF2-40B4-BE49-F238E27FC236}">
                <a16:creationId xmlns:a16="http://schemas.microsoft.com/office/drawing/2014/main" id="{9E83512E-2BB1-438F-A932-237E0638A1E2}"/>
              </a:ext>
            </a:extLst>
          </p:cNvPr>
          <p:cNvSpPr/>
          <p:nvPr/>
        </p:nvSpPr>
        <p:spPr>
          <a:xfrm>
            <a:off x="3043861" y="1888539"/>
            <a:ext cx="923651" cy="892552"/>
          </a:xfrm>
          <a:prstGeom prst="rect">
            <a:avLst/>
          </a:prstGeom>
        </p:spPr>
        <p:txBody>
          <a:bodyPr wrap="none">
            <a:spAutoFit/>
          </a:bodyPr>
          <a:lstStyle/>
          <a:p>
            <a:pPr algn="just"/>
            <a:r>
              <a:rPr lang="de-DE" altLang="fr-FR" sz="5200" b="1" dirty="0">
                <a:solidFill>
                  <a:schemeClr val="accent1"/>
                </a:solidFill>
                <a:cs typeface="Arial" pitchFamily="34" charset="0"/>
              </a:rPr>
              <a:t>1. </a:t>
            </a:r>
            <a:endParaRPr lang="de-CH" sz="5200" b="1" dirty="0">
              <a:solidFill>
                <a:schemeClr val="accent1"/>
              </a:solidFill>
            </a:endParaRPr>
          </a:p>
        </p:txBody>
      </p:sp>
      <p:sp>
        <p:nvSpPr>
          <p:cNvPr id="15" name="Rechteck 14">
            <a:extLst>
              <a:ext uri="{FF2B5EF4-FFF2-40B4-BE49-F238E27FC236}">
                <a16:creationId xmlns:a16="http://schemas.microsoft.com/office/drawing/2014/main" id="{9CDA8547-99A2-4BE9-8793-4622ED8FA3F7}"/>
              </a:ext>
            </a:extLst>
          </p:cNvPr>
          <p:cNvSpPr/>
          <p:nvPr/>
        </p:nvSpPr>
        <p:spPr>
          <a:xfrm>
            <a:off x="3096409" y="3155165"/>
            <a:ext cx="923651" cy="892552"/>
          </a:xfrm>
          <a:prstGeom prst="rect">
            <a:avLst/>
          </a:prstGeom>
        </p:spPr>
        <p:txBody>
          <a:bodyPr wrap="none">
            <a:spAutoFit/>
          </a:bodyPr>
          <a:lstStyle/>
          <a:p>
            <a:pPr algn="ctr"/>
            <a:r>
              <a:rPr lang="de-DE" altLang="fr-FR" sz="5200" b="1" dirty="0">
                <a:solidFill>
                  <a:schemeClr val="accent6">
                    <a:lumMod val="50000"/>
                  </a:schemeClr>
                </a:solidFill>
                <a:cs typeface="Arial" pitchFamily="34" charset="0"/>
              </a:rPr>
              <a:t>2. </a:t>
            </a:r>
            <a:endParaRPr lang="de-CH" sz="5200" b="1" dirty="0">
              <a:solidFill>
                <a:schemeClr val="accent6">
                  <a:lumMod val="50000"/>
                </a:schemeClr>
              </a:solidFill>
            </a:endParaRPr>
          </a:p>
        </p:txBody>
      </p:sp>
      <p:sp>
        <p:nvSpPr>
          <p:cNvPr id="16" name="Titel 1">
            <a:extLst>
              <a:ext uri="{FF2B5EF4-FFF2-40B4-BE49-F238E27FC236}">
                <a16:creationId xmlns:a16="http://schemas.microsoft.com/office/drawing/2014/main" id="{51CD9380-81BC-4C74-8C6A-BABA50304477}"/>
              </a:ext>
            </a:extLst>
          </p:cNvPr>
          <p:cNvSpPr txBox="1">
            <a:spLocks/>
          </p:cNvSpPr>
          <p:nvPr/>
        </p:nvSpPr>
        <p:spPr>
          <a:xfrm>
            <a:off x="3926541" y="4547345"/>
            <a:ext cx="4225516" cy="112312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spcBef>
                <a:spcPts val="600"/>
              </a:spcBef>
              <a:spcAft>
                <a:spcPts val="1200"/>
              </a:spcAft>
            </a:pPr>
            <a:r>
              <a:rPr lang="de-DE" sz="1600" b="0" dirty="0">
                <a:solidFill>
                  <a:schemeClr val="accent6">
                    <a:lumMod val="50000"/>
                  </a:schemeClr>
                </a:solidFill>
                <a:cs typeface="Arial" pitchFamily="34" charset="0"/>
              </a:rPr>
              <a:t>Lässt sich aus der Geschäftsidee voraussichtlich ein profitables Unternehmen entwickeln?</a:t>
            </a:r>
            <a:endParaRPr lang="de-CH" sz="3200" b="0" dirty="0">
              <a:solidFill>
                <a:schemeClr val="accent6">
                  <a:lumMod val="50000"/>
                </a:schemeClr>
              </a:solidFill>
            </a:endParaRPr>
          </a:p>
        </p:txBody>
      </p:sp>
      <p:sp>
        <p:nvSpPr>
          <p:cNvPr id="17" name="Rechteck 16">
            <a:extLst>
              <a:ext uri="{FF2B5EF4-FFF2-40B4-BE49-F238E27FC236}">
                <a16:creationId xmlns:a16="http://schemas.microsoft.com/office/drawing/2014/main" id="{9D878045-637E-47FC-9DD6-443D1A862EC1}"/>
              </a:ext>
            </a:extLst>
          </p:cNvPr>
          <p:cNvSpPr/>
          <p:nvPr/>
        </p:nvSpPr>
        <p:spPr>
          <a:xfrm>
            <a:off x="3096408" y="4474608"/>
            <a:ext cx="923651" cy="892552"/>
          </a:xfrm>
          <a:prstGeom prst="rect">
            <a:avLst/>
          </a:prstGeom>
        </p:spPr>
        <p:txBody>
          <a:bodyPr wrap="none">
            <a:spAutoFit/>
          </a:bodyPr>
          <a:lstStyle/>
          <a:p>
            <a:pPr algn="ctr"/>
            <a:r>
              <a:rPr lang="de-DE" altLang="fr-FR" sz="5200" b="1" dirty="0">
                <a:solidFill>
                  <a:schemeClr val="accent6">
                    <a:lumMod val="50000"/>
                  </a:schemeClr>
                </a:solidFill>
                <a:cs typeface="Arial" pitchFamily="34" charset="0"/>
              </a:rPr>
              <a:t>3. </a:t>
            </a:r>
            <a:endParaRPr lang="de-CH" sz="5200" b="1" dirty="0">
              <a:solidFill>
                <a:schemeClr val="accent6">
                  <a:lumMod val="50000"/>
                </a:schemeClr>
              </a:solidFill>
            </a:endParaRPr>
          </a:p>
        </p:txBody>
      </p:sp>
      <p:sp>
        <p:nvSpPr>
          <p:cNvPr id="10" name="Foliennummernplatzhalter 1">
            <a:extLst>
              <a:ext uri="{FF2B5EF4-FFF2-40B4-BE49-F238E27FC236}">
                <a16:creationId xmlns:a16="http://schemas.microsoft.com/office/drawing/2014/main" id="{DFC60105-2AE5-41B7-BD80-A4E17216DFF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7</a:t>
            </a:fld>
            <a:endParaRPr lang="ru-RU" dirty="0"/>
          </a:p>
        </p:txBody>
      </p:sp>
    </p:spTree>
    <p:extLst>
      <p:ext uri="{BB962C8B-B14F-4D97-AF65-F5344CB8AC3E}">
        <p14:creationId xmlns:p14="http://schemas.microsoft.com/office/powerpoint/2010/main" val="4027509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3AE3A597-1B9E-4241-8A0A-6A8B485FF48A}"/>
              </a:ext>
            </a:extLst>
          </p:cNvPr>
          <p:cNvSpPr txBox="1">
            <a:spLocks/>
          </p:cNvSpPr>
          <p:nvPr/>
        </p:nvSpPr>
        <p:spPr>
          <a:xfrm>
            <a:off x="939111" y="279808"/>
            <a:ext cx="10481364" cy="71997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DE" altLang="fr-FR" sz="2200" dirty="0">
                <a:solidFill>
                  <a:srgbClr val="0B4874"/>
                </a:solidFill>
                <a:ea typeface="ＭＳ Ｐゴシック" charset="0"/>
                <a:cs typeface="Arial"/>
              </a:rPr>
              <a:t>Fortsetzung: Einzelfirma, GmbH und Aktiengesellschaft im Vergleich</a:t>
            </a:r>
          </a:p>
        </p:txBody>
      </p:sp>
      <p:graphicFrame>
        <p:nvGraphicFramePr>
          <p:cNvPr id="31" name="Tabelle 3">
            <a:extLst>
              <a:ext uri="{FF2B5EF4-FFF2-40B4-BE49-F238E27FC236}">
                <a16:creationId xmlns:a16="http://schemas.microsoft.com/office/drawing/2014/main" id="{E9A363AB-4C61-4223-A8C6-5C1BB0521152}"/>
              </a:ext>
            </a:extLst>
          </p:cNvPr>
          <p:cNvGraphicFramePr>
            <a:graphicFrameLocks noGrp="1"/>
          </p:cNvGraphicFramePr>
          <p:nvPr>
            <p:extLst>
              <p:ext uri="{D42A27DB-BD31-4B8C-83A1-F6EECF244321}">
                <p14:modId xmlns:p14="http://schemas.microsoft.com/office/powerpoint/2010/main" val="3294954142"/>
              </p:ext>
            </p:extLst>
          </p:nvPr>
        </p:nvGraphicFramePr>
        <p:xfrm>
          <a:off x="1060106" y="980728"/>
          <a:ext cx="10071788" cy="3351377"/>
        </p:xfrm>
        <a:graphic>
          <a:graphicData uri="http://schemas.openxmlformats.org/drawingml/2006/table">
            <a:tbl>
              <a:tblPr firstRow="1" bandRow="1">
                <a:tableStyleId>{93296810-A885-4BE3-A3E7-6D5BEEA58F35}</a:tableStyleId>
              </a:tblPr>
              <a:tblGrid>
                <a:gridCol w="2517947">
                  <a:extLst>
                    <a:ext uri="{9D8B030D-6E8A-4147-A177-3AD203B41FA5}">
                      <a16:colId xmlns:a16="http://schemas.microsoft.com/office/drawing/2014/main" val="629976718"/>
                    </a:ext>
                  </a:extLst>
                </a:gridCol>
                <a:gridCol w="2517947">
                  <a:extLst>
                    <a:ext uri="{9D8B030D-6E8A-4147-A177-3AD203B41FA5}">
                      <a16:colId xmlns:a16="http://schemas.microsoft.com/office/drawing/2014/main" val="1833206773"/>
                    </a:ext>
                  </a:extLst>
                </a:gridCol>
                <a:gridCol w="2517947">
                  <a:extLst>
                    <a:ext uri="{9D8B030D-6E8A-4147-A177-3AD203B41FA5}">
                      <a16:colId xmlns:a16="http://schemas.microsoft.com/office/drawing/2014/main" val="1458830907"/>
                    </a:ext>
                  </a:extLst>
                </a:gridCol>
                <a:gridCol w="2517947">
                  <a:extLst>
                    <a:ext uri="{9D8B030D-6E8A-4147-A177-3AD203B41FA5}">
                      <a16:colId xmlns:a16="http://schemas.microsoft.com/office/drawing/2014/main" val="1779138100"/>
                    </a:ext>
                  </a:extLst>
                </a:gridCol>
              </a:tblGrid>
              <a:tr h="669145">
                <a:tc>
                  <a:txBody>
                    <a:bodyPr/>
                    <a:lstStyle/>
                    <a:p>
                      <a:pPr algn="ctr">
                        <a:lnSpc>
                          <a:spcPct val="100000"/>
                        </a:lnSpc>
                        <a:spcBef>
                          <a:spcPts val="0"/>
                        </a:spcBef>
                        <a:spcAft>
                          <a:spcPts val="0"/>
                        </a:spcAft>
                      </a:pPr>
                      <a:endParaRPr lang="de-CH" sz="1200" b="1" dirty="0">
                        <a:solidFill>
                          <a:schemeClr val="bg1"/>
                        </a:solidFill>
                        <a:latin typeface="+mn-lt"/>
                        <a:cs typeface="Arial" pitchFamily="34" charset="0"/>
                      </a:endParaRPr>
                    </a:p>
                  </a:txBody>
                  <a:tcPr marL="121904" marR="121904">
                    <a:solidFill>
                      <a:srgbClr val="0B4874"/>
                    </a:solidFill>
                  </a:tcPr>
                </a:tc>
                <a:tc>
                  <a:txBody>
                    <a:bodyPr/>
                    <a:lstStyle/>
                    <a:p>
                      <a:pPr algn="ctr">
                        <a:lnSpc>
                          <a:spcPct val="100000"/>
                        </a:lnSpc>
                        <a:spcBef>
                          <a:spcPts val="400"/>
                        </a:spcBef>
                        <a:spcAft>
                          <a:spcPts val="400"/>
                        </a:spcAft>
                      </a:pPr>
                      <a:r>
                        <a:rPr lang="de-CH" sz="1200" dirty="0">
                          <a:solidFill>
                            <a:schemeClr val="bg1"/>
                          </a:solidFill>
                          <a:latin typeface="+mn-lt"/>
                          <a:cs typeface="Arial" pitchFamily="34" charset="0"/>
                        </a:rPr>
                        <a:t>Einzelfirma</a:t>
                      </a:r>
                    </a:p>
                  </a:txBody>
                  <a:tcPr marL="121904" marR="121904" anchor="ctr">
                    <a:solidFill>
                      <a:srgbClr val="0B4874"/>
                    </a:solidFill>
                  </a:tcPr>
                </a:tc>
                <a:tc>
                  <a:txBody>
                    <a:bodyPr/>
                    <a:lstStyle/>
                    <a:p>
                      <a:pPr algn="ctr">
                        <a:lnSpc>
                          <a:spcPct val="100000"/>
                        </a:lnSpc>
                        <a:spcBef>
                          <a:spcPts val="400"/>
                        </a:spcBef>
                        <a:spcAft>
                          <a:spcPts val="400"/>
                        </a:spcAft>
                      </a:pPr>
                      <a:r>
                        <a:rPr lang="de-CH" sz="1200" dirty="0">
                          <a:solidFill>
                            <a:schemeClr val="bg1"/>
                          </a:solidFill>
                          <a:latin typeface="+mn-lt"/>
                          <a:cs typeface="Arial" pitchFamily="34" charset="0"/>
                        </a:rPr>
                        <a:t>GmbH</a:t>
                      </a:r>
                    </a:p>
                  </a:txBody>
                  <a:tcPr marL="121904" marR="121904" anchor="ctr">
                    <a:solidFill>
                      <a:srgbClr val="0B4874"/>
                    </a:solidFill>
                  </a:tcPr>
                </a:tc>
                <a:tc>
                  <a:txBody>
                    <a:bodyPr/>
                    <a:lstStyle/>
                    <a:p>
                      <a:pPr algn="ctr">
                        <a:lnSpc>
                          <a:spcPct val="100000"/>
                        </a:lnSpc>
                        <a:spcBef>
                          <a:spcPts val="400"/>
                        </a:spcBef>
                        <a:spcAft>
                          <a:spcPts val="400"/>
                        </a:spcAft>
                      </a:pPr>
                      <a:r>
                        <a:rPr lang="de-CH" sz="1200" dirty="0">
                          <a:solidFill>
                            <a:schemeClr val="bg1"/>
                          </a:solidFill>
                          <a:latin typeface="+mn-lt"/>
                          <a:cs typeface="Arial" pitchFamily="34" charset="0"/>
                        </a:rPr>
                        <a:t>AG</a:t>
                      </a:r>
                    </a:p>
                  </a:txBody>
                  <a:tcPr marL="121904" marR="121904" anchor="ctr">
                    <a:solidFill>
                      <a:srgbClr val="0B4874"/>
                    </a:solidFill>
                  </a:tcPr>
                </a:tc>
                <a:extLst>
                  <a:ext uri="{0D108BD9-81ED-4DB2-BD59-A6C34878D82A}">
                    <a16:rowId xmlns:a16="http://schemas.microsoft.com/office/drawing/2014/main" val="630534217"/>
                  </a:ext>
                </a:extLst>
              </a:tr>
              <a:tr h="670558">
                <a:tc>
                  <a:txBody>
                    <a:bodyPr/>
                    <a:lstStyle/>
                    <a:p>
                      <a:pPr>
                        <a:lnSpc>
                          <a:spcPct val="100000"/>
                        </a:lnSpc>
                        <a:spcBef>
                          <a:spcPts val="400"/>
                        </a:spcBef>
                        <a:spcAft>
                          <a:spcPts val="400"/>
                        </a:spcAft>
                      </a:pPr>
                      <a:r>
                        <a:rPr lang="de-CH" sz="1200" b="1" i="0" u="none" strike="noStrike" kern="1200" baseline="0" dirty="0">
                          <a:solidFill>
                            <a:schemeClr val="bg1"/>
                          </a:solidFill>
                          <a:latin typeface="+mn-lt"/>
                          <a:ea typeface="+mn-ea"/>
                          <a:cs typeface="+mn-cs"/>
                        </a:rPr>
                        <a:t>Haftung</a:t>
                      </a:r>
                    </a:p>
                  </a:txBody>
                  <a:tcPr marL="121904" marR="121904" anchor="ctr">
                    <a:solidFill>
                      <a:srgbClr val="0B4874"/>
                    </a:solidFill>
                  </a:tcPr>
                </a:tc>
                <a:tc>
                  <a:txBody>
                    <a:bodyPr/>
                    <a:lstStyle/>
                    <a:p>
                      <a:pPr algn="ctr">
                        <a:lnSpc>
                          <a:spcPct val="100000"/>
                        </a:lnSpc>
                        <a:spcBef>
                          <a:spcPts val="400"/>
                        </a:spcBef>
                        <a:spcAft>
                          <a:spcPts val="400"/>
                        </a:spcAft>
                      </a:pPr>
                      <a:r>
                        <a:rPr lang="de-CH" sz="1200" b="0" i="0" u="none" strike="noStrike" kern="1200" baseline="0" dirty="0">
                          <a:solidFill>
                            <a:schemeClr val="dk1"/>
                          </a:solidFill>
                          <a:latin typeface="+mn-lt"/>
                          <a:ea typeface="+mn-ea"/>
                          <a:cs typeface="+mn-cs"/>
                        </a:rPr>
                        <a:t>Persönlich</a:t>
                      </a:r>
                      <a:endParaRPr lang="de-CH" sz="1200" dirty="0">
                        <a:latin typeface="+mn-lt"/>
                        <a:cs typeface="Arial" pitchFamily="34" charset="0"/>
                      </a:endParaRPr>
                    </a:p>
                  </a:txBody>
                  <a:tcPr marL="121904" marR="121904" anchor="ctr"/>
                </a:tc>
                <a:tc>
                  <a:txBody>
                    <a:bodyPr/>
                    <a:lstStyle/>
                    <a:p>
                      <a:pPr algn="ctr">
                        <a:lnSpc>
                          <a:spcPct val="100000"/>
                        </a:lnSpc>
                        <a:spcBef>
                          <a:spcPts val="400"/>
                        </a:spcBef>
                        <a:spcAft>
                          <a:spcPts val="400"/>
                        </a:spcAft>
                      </a:pPr>
                      <a:r>
                        <a:rPr lang="de-CH" sz="1200" b="0" i="0" u="none" strike="noStrike" kern="1200" baseline="0" dirty="0">
                          <a:solidFill>
                            <a:schemeClr val="dk1"/>
                          </a:solidFill>
                          <a:latin typeface="+mn-lt"/>
                          <a:ea typeface="+mn-ea"/>
                          <a:cs typeface="+mn-cs"/>
                        </a:rPr>
                        <a:t>Gesellschaftsvermögen</a:t>
                      </a:r>
                      <a:endParaRPr lang="de-CH" sz="1200" dirty="0">
                        <a:latin typeface="+mn-lt"/>
                        <a:cs typeface="Arial" pitchFamily="34" charset="0"/>
                      </a:endParaRPr>
                    </a:p>
                  </a:txBody>
                  <a:tcPr marL="121904" marR="121904" anchor="ctr"/>
                </a:tc>
                <a:tc>
                  <a:txBody>
                    <a:bodyPr/>
                    <a:lstStyle/>
                    <a:p>
                      <a:pPr algn="ctr">
                        <a:lnSpc>
                          <a:spcPct val="100000"/>
                        </a:lnSpc>
                      </a:pPr>
                      <a:r>
                        <a:rPr lang="de-CH" sz="1200" b="0" i="0" u="none" strike="noStrike" kern="1200" baseline="0" dirty="0">
                          <a:solidFill>
                            <a:schemeClr val="dk1"/>
                          </a:solidFill>
                          <a:latin typeface="+mn-lt"/>
                          <a:ea typeface="+mn-ea"/>
                          <a:cs typeface="+mn-cs"/>
                        </a:rPr>
                        <a:t>Gesellschaftsvermögen</a:t>
                      </a:r>
                      <a:endParaRPr lang="de-CH" sz="1200" dirty="0">
                        <a:latin typeface="+mn-lt"/>
                        <a:cs typeface="Arial" pitchFamily="34" charset="0"/>
                      </a:endParaRPr>
                    </a:p>
                  </a:txBody>
                  <a:tcPr marL="121904" marR="121904" anchor="ctr"/>
                </a:tc>
                <a:extLst>
                  <a:ext uri="{0D108BD9-81ED-4DB2-BD59-A6C34878D82A}">
                    <a16:rowId xmlns:a16="http://schemas.microsoft.com/office/drawing/2014/main" val="4236530896"/>
                  </a:ext>
                </a:extLst>
              </a:tr>
              <a:tr h="670558">
                <a:tc>
                  <a:txBody>
                    <a:bodyPr/>
                    <a:lstStyle/>
                    <a:p>
                      <a:pPr>
                        <a:lnSpc>
                          <a:spcPct val="100000"/>
                        </a:lnSpc>
                      </a:pPr>
                      <a:r>
                        <a:rPr lang="de-CH" sz="1200" b="1" i="0" u="none" strike="noStrike" kern="1200" baseline="0" dirty="0">
                          <a:solidFill>
                            <a:schemeClr val="bg1"/>
                          </a:solidFill>
                          <a:latin typeface="+mn-lt"/>
                          <a:ea typeface="+mn-ea"/>
                          <a:cs typeface="+mn-cs"/>
                        </a:rPr>
                        <a:t>Buchführungspflicht</a:t>
                      </a:r>
                    </a:p>
                  </a:txBody>
                  <a:tcPr marL="121904" marR="121904" anchor="ctr">
                    <a:solidFill>
                      <a:srgbClr val="0B4874"/>
                    </a:solidFill>
                  </a:tcPr>
                </a:tc>
                <a:tc>
                  <a:txBody>
                    <a:bodyPr/>
                    <a:lstStyle/>
                    <a:p>
                      <a:pPr algn="ctr"/>
                      <a:r>
                        <a:rPr lang="de-CH" sz="1200" b="0" i="0" u="none" strike="noStrike" kern="1200" baseline="0" dirty="0">
                          <a:solidFill>
                            <a:schemeClr val="dk1"/>
                          </a:solidFill>
                          <a:latin typeface="+mn-lt"/>
                          <a:ea typeface="+mn-ea"/>
                          <a:cs typeface="+mn-cs"/>
                        </a:rPr>
                        <a:t>Nein, erst Pflicht mit</a:t>
                      </a:r>
                    </a:p>
                    <a:p>
                      <a:pPr algn="ctr"/>
                      <a:r>
                        <a:rPr lang="de-CH" sz="1200" b="0" i="0" u="none" strike="noStrike" kern="1200" baseline="0" dirty="0">
                          <a:solidFill>
                            <a:schemeClr val="dk1"/>
                          </a:solidFill>
                          <a:latin typeface="+mn-lt"/>
                          <a:ea typeface="+mn-ea"/>
                          <a:cs typeface="+mn-cs"/>
                        </a:rPr>
                        <a:t>Handelsregistereintrag</a:t>
                      </a:r>
                    </a:p>
                  </a:txBody>
                  <a:tcPr marL="121904" marR="121904" anchor="ctr"/>
                </a:tc>
                <a:tc>
                  <a:txBody>
                    <a:bodyPr/>
                    <a:lstStyle/>
                    <a:p>
                      <a:pPr algn="ctr">
                        <a:lnSpc>
                          <a:spcPct val="100000"/>
                        </a:lnSpc>
                      </a:pPr>
                      <a:r>
                        <a:rPr lang="de-CH" sz="1200" b="0" i="0" u="none" strike="noStrike" kern="1200" baseline="0" dirty="0">
                          <a:solidFill>
                            <a:schemeClr val="dk1"/>
                          </a:solidFill>
                          <a:latin typeface="+mn-lt"/>
                          <a:ea typeface="+mn-ea"/>
                          <a:cs typeface="+mn-cs"/>
                        </a:rPr>
                        <a:t>Ja</a:t>
                      </a:r>
                    </a:p>
                  </a:txBody>
                  <a:tcPr marL="121904" marR="121904" anchor="ctr"/>
                </a:tc>
                <a:tc>
                  <a:txBody>
                    <a:bodyPr/>
                    <a:lstStyle/>
                    <a:p>
                      <a:pPr algn="ctr">
                        <a:lnSpc>
                          <a:spcPct val="100000"/>
                        </a:lnSpc>
                      </a:pPr>
                      <a:r>
                        <a:rPr lang="de-CH" sz="1200" b="0" i="0" u="none" strike="noStrike" kern="1200" baseline="0" dirty="0">
                          <a:solidFill>
                            <a:schemeClr val="dk1"/>
                          </a:solidFill>
                          <a:latin typeface="+mn-lt"/>
                          <a:ea typeface="+mn-ea"/>
                          <a:cs typeface="+mn-cs"/>
                        </a:rPr>
                        <a:t>Ja</a:t>
                      </a:r>
                    </a:p>
                  </a:txBody>
                  <a:tcPr marL="121904" marR="121904" anchor="ctr"/>
                </a:tc>
                <a:extLst>
                  <a:ext uri="{0D108BD9-81ED-4DB2-BD59-A6C34878D82A}">
                    <a16:rowId xmlns:a16="http://schemas.microsoft.com/office/drawing/2014/main" val="1829898589"/>
                  </a:ext>
                </a:extLst>
              </a:tr>
              <a:tr h="670558">
                <a:tc>
                  <a:txBody>
                    <a:bodyPr/>
                    <a:lstStyle/>
                    <a:p>
                      <a:pPr>
                        <a:lnSpc>
                          <a:spcPct val="100000"/>
                        </a:lnSpc>
                        <a:spcBef>
                          <a:spcPts val="400"/>
                        </a:spcBef>
                        <a:spcAft>
                          <a:spcPts val="400"/>
                        </a:spcAft>
                      </a:pPr>
                      <a:r>
                        <a:rPr lang="de-CH" sz="1200" b="1" i="0" u="none" strike="noStrike" kern="1200" baseline="0" dirty="0">
                          <a:solidFill>
                            <a:schemeClr val="bg1"/>
                          </a:solidFill>
                          <a:latin typeface="+mn-lt"/>
                          <a:ea typeface="+mn-ea"/>
                          <a:cs typeface="+mn-cs"/>
                        </a:rPr>
                        <a:t>Übertragung</a:t>
                      </a:r>
                    </a:p>
                  </a:txBody>
                  <a:tcPr marL="121904" marR="121904" anchor="ctr">
                    <a:solidFill>
                      <a:srgbClr val="0B4874"/>
                    </a:solidFill>
                  </a:tcPr>
                </a:tc>
                <a:tc>
                  <a:txBody>
                    <a:bodyPr/>
                    <a:lstStyle/>
                    <a:p>
                      <a:pPr algn="ctr"/>
                      <a:r>
                        <a:rPr lang="de-CH" sz="1200" b="0" i="0" u="none" strike="noStrike" kern="1200" baseline="0" dirty="0">
                          <a:solidFill>
                            <a:schemeClr val="dk1"/>
                          </a:solidFill>
                          <a:latin typeface="+mn-lt"/>
                          <a:ea typeface="+mn-ea"/>
                          <a:cs typeface="+mn-cs"/>
                        </a:rPr>
                        <a:t>Nicht möglich</a:t>
                      </a:r>
                    </a:p>
                  </a:txBody>
                  <a:tcPr marL="121904" marR="121904" anchor="ctr"/>
                </a:tc>
                <a:tc>
                  <a:txBody>
                    <a:bodyPr/>
                    <a:lstStyle/>
                    <a:p>
                      <a:pPr algn="ctr"/>
                      <a:r>
                        <a:rPr lang="de-CH" sz="1200" b="0" i="0" u="none" strike="noStrike" kern="1200" baseline="0" dirty="0">
                          <a:solidFill>
                            <a:schemeClr val="dk1"/>
                          </a:solidFill>
                          <a:latin typeface="+mn-lt"/>
                          <a:ea typeface="+mn-ea"/>
                          <a:cs typeface="+mn-cs"/>
                        </a:rPr>
                        <a:t>Erschwert</a:t>
                      </a:r>
                    </a:p>
                  </a:txBody>
                  <a:tcPr marL="121904" marR="121904" anchor="ctr"/>
                </a:tc>
                <a:tc>
                  <a:txBody>
                    <a:bodyPr/>
                    <a:lstStyle/>
                    <a:p>
                      <a:pPr algn="ctr"/>
                      <a:r>
                        <a:rPr lang="de-CH" sz="1200" b="0" i="0" u="none" strike="noStrike" kern="1200" baseline="0" dirty="0">
                          <a:solidFill>
                            <a:schemeClr val="dk1"/>
                          </a:solidFill>
                          <a:latin typeface="+mn-lt"/>
                          <a:ea typeface="+mn-ea"/>
                          <a:cs typeface="+mn-cs"/>
                        </a:rPr>
                        <a:t>Einfach</a:t>
                      </a:r>
                    </a:p>
                  </a:txBody>
                  <a:tcPr marL="121904" marR="121904" anchor="ctr"/>
                </a:tc>
                <a:extLst>
                  <a:ext uri="{0D108BD9-81ED-4DB2-BD59-A6C34878D82A}">
                    <a16:rowId xmlns:a16="http://schemas.microsoft.com/office/drawing/2014/main" val="1383422338"/>
                  </a:ext>
                </a:extLst>
              </a:tr>
              <a:tr h="670558">
                <a:tc>
                  <a:txBody>
                    <a:bodyPr/>
                    <a:lstStyle/>
                    <a:p>
                      <a:r>
                        <a:rPr lang="de-CH" sz="1200" b="1" i="0" u="none" strike="noStrike" kern="1200" baseline="0" dirty="0">
                          <a:solidFill>
                            <a:schemeClr val="bg1"/>
                          </a:solidFill>
                          <a:latin typeface="+mn-lt"/>
                          <a:ea typeface="+mn-ea"/>
                          <a:cs typeface="+mn-cs"/>
                        </a:rPr>
                        <a:t>Gesetzliche</a:t>
                      </a:r>
                    </a:p>
                    <a:p>
                      <a:r>
                        <a:rPr lang="de-CH" sz="1200" b="1" i="0" u="none" strike="noStrike" kern="1200" baseline="0" dirty="0">
                          <a:solidFill>
                            <a:schemeClr val="bg1"/>
                          </a:solidFill>
                          <a:latin typeface="+mn-lt"/>
                          <a:ea typeface="+mn-ea"/>
                          <a:cs typeface="+mn-cs"/>
                        </a:rPr>
                        <a:t>Grundlagen</a:t>
                      </a:r>
                    </a:p>
                  </a:txBody>
                  <a:tcPr marL="121904" marR="121904" anchor="ctr">
                    <a:solidFill>
                      <a:srgbClr val="0B4874"/>
                    </a:solidFill>
                  </a:tcPr>
                </a:tc>
                <a:tc>
                  <a:txBody>
                    <a:bodyPr/>
                    <a:lstStyle/>
                    <a:p>
                      <a:pPr algn="ctr"/>
                      <a:r>
                        <a:rPr lang="de-CH" sz="1200" b="0" i="0" u="none" strike="noStrike" kern="1200" baseline="0">
                          <a:solidFill>
                            <a:schemeClr val="dk1"/>
                          </a:solidFill>
                          <a:latin typeface="+mn-lt"/>
                          <a:ea typeface="+mn-ea"/>
                          <a:cs typeface="+mn-cs"/>
                        </a:rPr>
                        <a:t>Im Obligationenrecht</a:t>
                      </a:r>
                    </a:p>
                    <a:p>
                      <a:pPr algn="ctr"/>
                      <a:r>
                        <a:rPr lang="de-CH" sz="1200" b="0" i="0" u="none" strike="noStrike" kern="1200" baseline="0">
                          <a:solidFill>
                            <a:schemeClr val="dk1"/>
                          </a:solidFill>
                          <a:latin typeface="+mn-lt"/>
                          <a:ea typeface="+mn-ea"/>
                          <a:cs typeface="+mn-cs"/>
                        </a:rPr>
                        <a:t>nicht separat geregelt</a:t>
                      </a:r>
                      <a:endParaRPr lang="de-CH" sz="1200" b="0" i="0" u="none" strike="noStrike" kern="1200" baseline="0" dirty="0">
                        <a:solidFill>
                          <a:schemeClr val="dk1"/>
                        </a:solidFill>
                        <a:latin typeface="+mn-lt"/>
                        <a:ea typeface="+mn-ea"/>
                        <a:cs typeface="+mn-cs"/>
                      </a:endParaRPr>
                    </a:p>
                  </a:txBody>
                  <a:tcPr marL="121904" marR="121904" anchor="ctr"/>
                </a:tc>
                <a:tc>
                  <a:txBody>
                    <a:bodyPr/>
                    <a:lstStyle/>
                    <a:p>
                      <a:pPr algn="ctr"/>
                      <a:r>
                        <a:rPr lang="de-CH" sz="1200" b="0" i="0" u="none" strike="noStrike" kern="1200" baseline="0" dirty="0">
                          <a:solidFill>
                            <a:schemeClr val="dk1"/>
                          </a:solidFill>
                          <a:latin typeface="+mn-lt"/>
                          <a:ea typeface="+mn-ea"/>
                          <a:cs typeface="+mn-cs"/>
                        </a:rPr>
                        <a:t>Obligationenrecht,</a:t>
                      </a:r>
                    </a:p>
                    <a:p>
                      <a:pPr algn="ctr"/>
                      <a:r>
                        <a:rPr lang="de-CH" sz="1200" b="0" i="0" u="none" strike="noStrike" kern="1200" baseline="0" dirty="0">
                          <a:solidFill>
                            <a:schemeClr val="dk1"/>
                          </a:solidFill>
                          <a:latin typeface="+mn-lt"/>
                          <a:ea typeface="+mn-ea"/>
                          <a:cs typeface="+mn-cs"/>
                        </a:rPr>
                        <a:t>Art. 772–827</a:t>
                      </a:r>
                    </a:p>
                  </a:txBody>
                  <a:tcPr marL="121904" marR="121904" anchor="ctr"/>
                </a:tc>
                <a:tc>
                  <a:txBody>
                    <a:bodyPr/>
                    <a:lstStyle/>
                    <a:p>
                      <a:pPr algn="ctr"/>
                      <a:r>
                        <a:rPr lang="de-CH" sz="1200" b="0" i="0" u="none" strike="noStrike" kern="1200" baseline="0" dirty="0">
                          <a:solidFill>
                            <a:schemeClr val="dk1"/>
                          </a:solidFill>
                          <a:latin typeface="+mn-lt"/>
                          <a:ea typeface="+mn-ea"/>
                          <a:cs typeface="+mn-cs"/>
                        </a:rPr>
                        <a:t>Obligationenrecht,</a:t>
                      </a:r>
                    </a:p>
                    <a:p>
                      <a:pPr algn="ctr"/>
                      <a:r>
                        <a:rPr lang="de-CH" sz="1200" b="0" i="0" u="none" strike="noStrike" kern="1200" baseline="0" dirty="0">
                          <a:solidFill>
                            <a:schemeClr val="dk1"/>
                          </a:solidFill>
                          <a:latin typeface="+mn-lt"/>
                          <a:ea typeface="+mn-ea"/>
                          <a:cs typeface="+mn-cs"/>
                        </a:rPr>
                        <a:t>Art. 620–763</a:t>
                      </a:r>
                    </a:p>
                  </a:txBody>
                  <a:tcPr marL="121904" marR="121904" anchor="ctr"/>
                </a:tc>
                <a:extLst>
                  <a:ext uri="{0D108BD9-81ED-4DB2-BD59-A6C34878D82A}">
                    <a16:rowId xmlns:a16="http://schemas.microsoft.com/office/drawing/2014/main" val="2365398869"/>
                  </a:ext>
                </a:extLst>
              </a:tr>
            </a:tbl>
          </a:graphicData>
        </a:graphic>
      </p:graphicFrame>
      <p:sp>
        <p:nvSpPr>
          <p:cNvPr id="5" name="Rectangle 1">
            <a:extLst>
              <a:ext uri="{FF2B5EF4-FFF2-40B4-BE49-F238E27FC236}">
                <a16:creationId xmlns:a16="http://schemas.microsoft.com/office/drawing/2014/main" id="{E88C423F-FD36-4367-BDF9-97F324A167CC}"/>
              </a:ext>
            </a:extLst>
          </p:cNvPr>
          <p:cNvSpPr>
            <a:spLocks noChangeArrowheads="1"/>
          </p:cNvSpPr>
          <p:nvPr/>
        </p:nvSpPr>
        <p:spPr bwMode="auto">
          <a:xfrm>
            <a:off x="961812" y="6224175"/>
            <a:ext cx="10189132" cy="6104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ts val="200"/>
              </a:spcBef>
              <a:spcAft>
                <a:spcPct val="0"/>
              </a:spcAft>
            </a:pPr>
            <a:r>
              <a:rPr lang="en-US" sz="1000" b="1" dirty="0">
                <a:solidFill>
                  <a:schemeClr val="accent6">
                    <a:lumMod val="50000"/>
                  </a:schemeClr>
                </a:solidFill>
                <a:cs typeface="Arial" pitchFamily="34" charset="0"/>
              </a:rPr>
              <a:t>Quelle: </a:t>
            </a:r>
            <a:r>
              <a:rPr lang="de-CH" sz="1000" dirty="0">
                <a:solidFill>
                  <a:schemeClr val="accent6">
                    <a:lumMod val="50000"/>
                  </a:schemeClr>
                </a:solidFill>
                <a:cs typeface="Arial" pitchFamily="34" charset="0"/>
              </a:rPr>
              <a:t>Fueglistaller, U., Fust, A., Müller, C., Müller, S. &amp; Zellweger, T. (2019). Entrepreneurship. Modelle – Umsetzung – Perspektiven. Mit Fallbeispielen aus Deutschland, Österreich und der Schweiz (5., überarb. Aufl.). Wiesbaden: Springer Gabler. Seite 282-283.</a:t>
            </a:r>
          </a:p>
          <a:p>
            <a:pPr fontAlgn="base">
              <a:spcBef>
                <a:spcPts val="200"/>
              </a:spcBef>
              <a:spcAft>
                <a:spcPct val="0"/>
              </a:spcAft>
            </a:pPr>
            <a:endParaRPr lang="en-US" sz="1200" dirty="0">
              <a:solidFill>
                <a:srgbClr val="898F97"/>
              </a:solidFill>
              <a:latin typeface="Malgun Gothic"/>
              <a:cs typeface="Arial" pitchFamily="34" charset="0"/>
            </a:endParaRPr>
          </a:p>
        </p:txBody>
      </p:sp>
      <p:sp>
        <p:nvSpPr>
          <p:cNvPr id="6" name="Foliennummernplatzhalter 1">
            <a:extLst>
              <a:ext uri="{FF2B5EF4-FFF2-40B4-BE49-F238E27FC236}">
                <a16:creationId xmlns:a16="http://schemas.microsoft.com/office/drawing/2014/main" id="{A73923A1-E5B0-416C-9C2E-32B797FC7A5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70</a:t>
            </a:fld>
            <a:endParaRPr lang="ru-RU" dirty="0"/>
          </a:p>
        </p:txBody>
      </p:sp>
    </p:spTree>
    <p:extLst>
      <p:ext uri="{BB962C8B-B14F-4D97-AF65-F5344CB8AC3E}">
        <p14:creationId xmlns:p14="http://schemas.microsoft.com/office/powerpoint/2010/main" val="820363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944126" y="123675"/>
            <a:ext cx="94065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Warum muss man am Anfang Geld (eigenes oder das von anderen) ins Unternehmen «stecken»?</a:t>
            </a:r>
          </a:p>
        </p:txBody>
      </p:sp>
      <p:sp>
        <p:nvSpPr>
          <p:cNvPr id="20" name="Content Placeholder 4">
            <a:extLst>
              <a:ext uri="{FF2B5EF4-FFF2-40B4-BE49-F238E27FC236}">
                <a16:creationId xmlns:a16="http://schemas.microsoft.com/office/drawing/2014/main" id="{A3D00EC8-5BE6-4648-B18C-170F3867F75C}"/>
              </a:ext>
            </a:extLst>
          </p:cNvPr>
          <p:cNvSpPr txBox="1">
            <a:spLocks/>
          </p:cNvSpPr>
          <p:nvPr/>
        </p:nvSpPr>
        <p:spPr bwMode="gray">
          <a:xfrm>
            <a:off x="1461724" y="1426731"/>
            <a:ext cx="3673223" cy="4033624"/>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800" dirty="0">
                <a:solidFill>
                  <a:schemeClr val="accent6">
                    <a:lumMod val="50000"/>
                  </a:schemeClr>
                </a:solidFill>
              </a:rPr>
              <a:t>Jungunternehmer*innen brauchen Monate oder Jahre, bis die Umsatzerlöse höher sind als die Kosten (variable und fixe Kosten). Erst wenn diese Gewinnzone erreicht ist, verdient das Unternehmen Geld.</a:t>
            </a:r>
          </a:p>
          <a:p>
            <a:pPr marL="0" indent="0">
              <a:lnSpc>
                <a:spcPct val="100000"/>
              </a:lnSpc>
              <a:buClr>
                <a:srgbClr val="B11B96"/>
              </a:buClr>
              <a:buNone/>
            </a:pPr>
            <a:r>
              <a:rPr lang="de-CH" sz="1800" dirty="0">
                <a:solidFill>
                  <a:schemeClr val="accent6">
                    <a:lumMod val="50000"/>
                  </a:schemeClr>
                </a:solidFill>
              </a:rPr>
              <a:t>Bis dahin muss sich das Unternehmen also aus anderen Quellen finanzieren.</a:t>
            </a:r>
          </a:p>
          <a:p>
            <a:pPr marL="0" indent="0">
              <a:lnSpc>
                <a:spcPct val="100000"/>
              </a:lnSpc>
              <a:buClr>
                <a:srgbClr val="B11B96"/>
              </a:buClr>
              <a:buNone/>
            </a:pPr>
            <a:r>
              <a:rPr lang="de-CH" sz="1800" dirty="0">
                <a:solidFill>
                  <a:schemeClr val="accent6">
                    <a:lumMod val="50000"/>
                  </a:schemeClr>
                </a:solidFill>
              </a:rPr>
              <a:t>Sprich: Die Dauer bis zum Break-Even-Point muss finanziert werden.</a:t>
            </a:r>
          </a:p>
        </p:txBody>
      </p:sp>
      <p:cxnSp>
        <p:nvCxnSpPr>
          <p:cNvPr id="21" name="Gerader Verbinder 20">
            <a:extLst>
              <a:ext uri="{FF2B5EF4-FFF2-40B4-BE49-F238E27FC236}">
                <a16:creationId xmlns:a16="http://schemas.microsoft.com/office/drawing/2014/main" id="{AF95C864-CECF-483D-A7E9-D5597053D8E2}"/>
              </a:ext>
            </a:extLst>
          </p:cNvPr>
          <p:cNvCxnSpPr>
            <a:cxnSpLocks/>
          </p:cNvCxnSpPr>
          <p:nvPr/>
        </p:nvCxnSpPr>
        <p:spPr>
          <a:xfrm>
            <a:off x="6196885" y="1582776"/>
            <a:ext cx="0" cy="3362325"/>
          </a:xfrm>
          <a:prstGeom prst="line">
            <a:avLst/>
          </a:prstGeom>
          <a:ln w="38100">
            <a:solidFill>
              <a:srgbClr val="6C0A6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66E6D672-D455-4555-B2FD-8093A0F47D6F}"/>
              </a:ext>
            </a:extLst>
          </p:cNvPr>
          <p:cNvCxnSpPr>
            <a:cxnSpLocks/>
          </p:cNvCxnSpPr>
          <p:nvPr/>
        </p:nvCxnSpPr>
        <p:spPr>
          <a:xfrm flipH="1">
            <a:off x="6183893" y="4944134"/>
            <a:ext cx="4670717" cy="968"/>
          </a:xfrm>
          <a:prstGeom prst="line">
            <a:avLst/>
          </a:prstGeom>
          <a:ln w="38100">
            <a:solidFill>
              <a:srgbClr val="6C0A6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36633CEC-6615-445B-8CFB-8EA18D573765}"/>
              </a:ext>
            </a:extLst>
          </p:cNvPr>
          <p:cNvCxnSpPr>
            <a:cxnSpLocks/>
          </p:cNvCxnSpPr>
          <p:nvPr/>
        </p:nvCxnSpPr>
        <p:spPr>
          <a:xfrm>
            <a:off x="6196885" y="3977137"/>
            <a:ext cx="4629167" cy="1"/>
          </a:xfrm>
          <a:prstGeom prst="line">
            <a:avLst/>
          </a:prstGeom>
          <a:ln w="38100">
            <a:solidFill>
              <a:srgbClr val="898F97"/>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1D30AC80-2FC2-4124-8188-6B9CD6BD23A8}"/>
              </a:ext>
            </a:extLst>
          </p:cNvPr>
          <p:cNvCxnSpPr>
            <a:cxnSpLocks/>
          </p:cNvCxnSpPr>
          <p:nvPr/>
        </p:nvCxnSpPr>
        <p:spPr>
          <a:xfrm flipV="1">
            <a:off x="6209878" y="1629124"/>
            <a:ext cx="4539957" cy="3315011"/>
          </a:xfrm>
          <a:prstGeom prst="line">
            <a:avLst/>
          </a:prstGeom>
          <a:ln w="38100">
            <a:solidFill>
              <a:srgbClr val="738D05"/>
            </a:solidFill>
          </a:ln>
        </p:spPr>
        <p:style>
          <a:lnRef idx="1">
            <a:schemeClr val="accent1"/>
          </a:lnRef>
          <a:fillRef idx="0">
            <a:schemeClr val="accent1"/>
          </a:fillRef>
          <a:effectRef idx="0">
            <a:schemeClr val="accent1"/>
          </a:effectRef>
          <a:fontRef idx="minor">
            <a:schemeClr val="tx1"/>
          </a:fontRef>
        </p:style>
      </p:cxnSp>
      <p:sp>
        <p:nvSpPr>
          <p:cNvPr id="25" name="Content Placeholder 4">
            <a:extLst>
              <a:ext uri="{FF2B5EF4-FFF2-40B4-BE49-F238E27FC236}">
                <a16:creationId xmlns:a16="http://schemas.microsoft.com/office/drawing/2014/main" id="{2DB13FFC-B0FD-4B61-8A36-E1D5605C1193}"/>
              </a:ext>
            </a:extLst>
          </p:cNvPr>
          <p:cNvSpPr txBox="1">
            <a:spLocks/>
          </p:cNvSpPr>
          <p:nvPr/>
        </p:nvSpPr>
        <p:spPr bwMode="gray">
          <a:xfrm rot="19420397">
            <a:off x="9531734" y="1779716"/>
            <a:ext cx="1231923"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rgbClr val="738D05"/>
                </a:solidFill>
              </a:rPr>
              <a:t>Umsatzerlöse</a:t>
            </a:r>
          </a:p>
        </p:txBody>
      </p:sp>
      <p:sp>
        <p:nvSpPr>
          <p:cNvPr id="27" name="Content Placeholder 4">
            <a:extLst>
              <a:ext uri="{FF2B5EF4-FFF2-40B4-BE49-F238E27FC236}">
                <a16:creationId xmlns:a16="http://schemas.microsoft.com/office/drawing/2014/main" id="{44A65EDB-F638-440D-8250-D227490BD00E}"/>
              </a:ext>
            </a:extLst>
          </p:cNvPr>
          <p:cNvSpPr txBox="1">
            <a:spLocks/>
          </p:cNvSpPr>
          <p:nvPr/>
        </p:nvSpPr>
        <p:spPr bwMode="gray">
          <a:xfrm>
            <a:off x="9836724" y="3727114"/>
            <a:ext cx="1231923"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chemeClr val="accent6">
                    <a:lumMod val="50000"/>
                  </a:schemeClr>
                </a:solidFill>
              </a:rPr>
              <a:t>Fixe Kosten</a:t>
            </a:r>
          </a:p>
        </p:txBody>
      </p:sp>
      <p:sp>
        <p:nvSpPr>
          <p:cNvPr id="28" name="Content Placeholder 4">
            <a:extLst>
              <a:ext uri="{FF2B5EF4-FFF2-40B4-BE49-F238E27FC236}">
                <a16:creationId xmlns:a16="http://schemas.microsoft.com/office/drawing/2014/main" id="{FF68198A-0170-4B7E-A8B1-A9510ACD81AC}"/>
              </a:ext>
            </a:extLst>
          </p:cNvPr>
          <p:cNvSpPr txBox="1">
            <a:spLocks/>
          </p:cNvSpPr>
          <p:nvPr/>
        </p:nvSpPr>
        <p:spPr bwMode="gray">
          <a:xfrm>
            <a:off x="8456555" y="5033121"/>
            <a:ext cx="2636334"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rgbClr val="6C0A63"/>
                </a:solidFill>
              </a:rPr>
              <a:t>Anzahl verkaufter Einheiten</a:t>
            </a:r>
          </a:p>
        </p:txBody>
      </p:sp>
      <p:sp>
        <p:nvSpPr>
          <p:cNvPr id="29" name="Content Placeholder 4">
            <a:extLst>
              <a:ext uri="{FF2B5EF4-FFF2-40B4-BE49-F238E27FC236}">
                <a16:creationId xmlns:a16="http://schemas.microsoft.com/office/drawing/2014/main" id="{1FC1D3CC-83C9-4109-8CE8-22F58986A04E}"/>
              </a:ext>
            </a:extLst>
          </p:cNvPr>
          <p:cNvSpPr txBox="1">
            <a:spLocks/>
          </p:cNvSpPr>
          <p:nvPr/>
        </p:nvSpPr>
        <p:spPr bwMode="gray">
          <a:xfrm rot="16200000">
            <a:off x="5337940" y="1969785"/>
            <a:ext cx="1544342"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rgbClr val="738D05"/>
                </a:solidFill>
              </a:rPr>
              <a:t>Umsatz</a:t>
            </a:r>
            <a:r>
              <a:rPr lang="de-CH" sz="1400" b="1" dirty="0">
                <a:solidFill>
                  <a:srgbClr val="6C0A63"/>
                </a:solidFill>
              </a:rPr>
              <a:t>/</a:t>
            </a:r>
            <a:r>
              <a:rPr lang="de-CH" sz="1400" b="1" dirty="0">
                <a:solidFill>
                  <a:schemeClr val="accent6">
                    <a:lumMod val="50000"/>
                  </a:schemeClr>
                </a:solidFill>
              </a:rPr>
              <a:t>Kosten</a:t>
            </a:r>
          </a:p>
        </p:txBody>
      </p:sp>
      <p:cxnSp>
        <p:nvCxnSpPr>
          <p:cNvPr id="30" name="Gerader Verbinder 29">
            <a:extLst>
              <a:ext uri="{FF2B5EF4-FFF2-40B4-BE49-F238E27FC236}">
                <a16:creationId xmlns:a16="http://schemas.microsoft.com/office/drawing/2014/main" id="{0B2E68CD-6025-4505-9185-37F24E943F78}"/>
              </a:ext>
            </a:extLst>
          </p:cNvPr>
          <p:cNvCxnSpPr>
            <a:cxnSpLocks/>
          </p:cNvCxnSpPr>
          <p:nvPr/>
        </p:nvCxnSpPr>
        <p:spPr>
          <a:xfrm flipV="1">
            <a:off x="6196885" y="2829379"/>
            <a:ext cx="4657725" cy="1147759"/>
          </a:xfrm>
          <a:prstGeom prst="line">
            <a:avLst/>
          </a:prstGeom>
          <a:ln w="38100">
            <a:solidFill>
              <a:srgbClr val="898F97"/>
            </a:solidFill>
          </a:ln>
        </p:spPr>
        <p:style>
          <a:lnRef idx="1">
            <a:schemeClr val="accent1"/>
          </a:lnRef>
          <a:fillRef idx="0">
            <a:schemeClr val="accent1"/>
          </a:fillRef>
          <a:effectRef idx="0">
            <a:schemeClr val="accent1"/>
          </a:effectRef>
          <a:fontRef idx="minor">
            <a:schemeClr val="tx1"/>
          </a:fontRef>
        </p:style>
      </p:cxnSp>
      <p:sp>
        <p:nvSpPr>
          <p:cNvPr id="31" name="Content Placeholder 4">
            <a:extLst>
              <a:ext uri="{FF2B5EF4-FFF2-40B4-BE49-F238E27FC236}">
                <a16:creationId xmlns:a16="http://schemas.microsoft.com/office/drawing/2014/main" id="{325FFFC6-9255-4379-87C0-AB54E20C5F6E}"/>
              </a:ext>
            </a:extLst>
          </p:cNvPr>
          <p:cNvSpPr txBox="1">
            <a:spLocks/>
          </p:cNvSpPr>
          <p:nvPr/>
        </p:nvSpPr>
        <p:spPr bwMode="gray">
          <a:xfrm rot="20758794">
            <a:off x="9622127" y="3008059"/>
            <a:ext cx="1546455"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chemeClr val="accent6">
                    <a:lumMod val="50000"/>
                  </a:schemeClr>
                </a:solidFill>
              </a:rPr>
              <a:t>Gesamtkosten</a:t>
            </a:r>
          </a:p>
        </p:txBody>
      </p:sp>
      <p:cxnSp>
        <p:nvCxnSpPr>
          <p:cNvPr id="32" name="Gerader Verbinder 31">
            <a:extLst>
              <a:ext uri="{FF2B5EF4-FFF2-40B4-BE49-F238E27FC236}">
                <a16:creationId xmlns:a16="http://schemas.microsoft.com/office/drawing/2014/main" id="{AD9E2DE1-D719-4C3D-A93E-9880CB23EE85}"/>
              </a:ext>
            </a:extLst>
          </p:cNvPr>
          <p:cNvCxnSpPr/>
          <p:nvPr/>
        </p:nvCxnSpPr>
        <p:spPr>
          <a:xfrm>
            <a:off x="6209878" y="3455055"/>
            <a:ext cx="2032367" cy="0"/>
          </a:xfrm>
          <a:prstGeom prst="line">
            <a:avLst/>
          </a:prstGeom>
          <a:ln w="28575">
            <a:solidFill>
              <a:srgbClr val="6C0A63"/>
            </a:solidFill>
            <a:prstDash val="sysDot"/>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922D1309-0216-4955-8DC1-86C769EFFBF9}"/>
              </a:ext>
            </a:extLst>
          </p:cNvPr>
          <p:cNvCxnSpPr>
            <a:cxnSpLocks/>
          </p:cNvCxnSpPr>
          <p:nvPr/>
        </p:nvCxnSpPr>
        <p:spPr>
          <a:xfrm flipV="1">
            <a:off x="8242245" y="3464580"/>
            <a:ext cx="0" cy="1489080"/>
          </a:xfrm>
          <a:prstGeom prst="line">
            <a:avLst/>
          </a:prstGeom>
          <a:ln w="28575">
            <a:solidFill>
              <a:srgbClr val="6C0A63"/>
            </a:solidFill>
            <a:prstDash val="sysDot"/>
          </a:ln>
        </p:spPr>
        <p:style>
          <a:lnRef idx="1">
            <a:schemeClr val="accent1"/>
          </a:lnRef>
          <a:fillRef idx="0">
            <a:schemeClr val="accent1"/>
          </a:fillRef>
          <a:effectRef idx="0">
            <a:schemeClr val="accent1"/>
          </a:effectRef>
          <a:fontRef idx="minor">
            <a:schemeClr val="tx1"/>
          </a:fontRef>
        </p:style>
      </p:cxnSp>
      <p:sp>
        <p:nvSpPr>
          <p:cNvPr id="34" name="Content Placeholder 4">
            <a:extLst>
              <a:ext uri="{FF2B5EF4-FFF2-40B4-BE49-F238E27FC236}">
                <a16:creationId xmlns:a16="http://schemas.microsoft.com/office/drawing/2014/main" id="{039B5AC3-B7B2-47B0-BD8E-B284CB677164}"/>
              </a:ext>
            </a:extLst>
          </p:cNvPr>
          <p:cNvSpPr txBox="1">
            <a:spLocks/>
          </p:cNvSpPr>
          <p:nvPr/>
        </p:nvSpPr>
        <p:spPr bwMode="gray">
          <a:xfrm>
            <a:off x="7064174" y="2706381"/>
            <a:ext cx="2636334" cy="4582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B11B96"/>
              </a:buClr>
              <a:buNone/>
            </a:pPr>
            <a:r>
              <a:rPr lang="de-CH" sz="1400" b="1" dirty="0">
                <a:solidFill>
                  <a:srgbClr val="6C0A63"/>
                </a:solidFill>
              </a:rPr>
              <a:t>Break-Even-Point</a:t>
            </a:r>
          </a:p>
        </p:txBody>
      </p:sp>
      <p:cxnSp>
        <p:nvCxnSpPr>
          <p:cNvPr id="35" name="Gerader Verbinder 34">
            <a:extLst>
              <a:ext uri="{FF2B5EF4-FFF2-40B4-BE49-F238E27FC236}">
                <a16:creationId xmlns:a16="http://schemas.microsoft.com/office/drawing/2014/main" id="{600CB3A4-AFA5-4CDD-8C18-93083E398C25}"/>
              </a:ext>
            </a:extLst>
          </p:cNvPr>
          <p:cNvCxnSpPr>
            <a:cxnSpLocks/>
          </p:cNvCxnSpPr>
          <p:nvPr/>
        </p:nvCxnSpPr>
        <p:spPr>
          <a:xfrm flipH="1" flipV="1">
            <a:off x="7820042" y="2970164"/>
            <a:ext cx="363616" cy="423570"/>
          </a:xfrm>
          <a:prstGeom prst="line">
            <a:avLst/>
          </a:prstGeom>
          <a:ln w="38100">
            <a:solidFill>
              <a:srgbClr val="6C0A6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08D7E7E6-2356-4B3D-A30B-7CFFADA42B44}"/>
              </a:ext>
            </a:extLst>
          </p:cNvPr>
          <p:cNvCxnSpPr>
            <a:cxnSpLocks/>
          </p:cNvCxnSpPr>
          <p:nvPr/>
        </p:nvCxnSpPr>
        <p:spPr>
          <a:xfrm>
            <a:off x="7397035" y="3733508"/>
            <a:ext cx="276225" cy="9403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6AC0F864-9F39-4994-AA70-F08DE3B18264}"/>
              </a:ext>
            </a:extLst>
          </p:cNvPr>
          <p:cNvCxnSpPr>
            <a:cxnSpLocks/>
          </p:cNvCxnSpPr>
          <p:nvPr/>
        </p:nvCxnSpPr>
        <p:spPr>
          <a:xfrm>
            <a:off x="7258921" y="3800183"/>
            <a:ext cx="276225" cy="9403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181D6484-2E47-47B5-85E2-79A588A48CD5}"/>
              </a:ext>
            </a:extLst>
          </p:cNvPr>
          <p:cNvCxnSpPr>
            <a:cxnSpLocks/>
          </p:cNvCxnSpPr>
          <p:nvPr/>
        </p:nvCxnSpPr>
        <p:spPr>
          <a:xfrm>
            <a:off x="6988676" y="3845234"/>
            <a:ext cx="365495" cy="12518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54ED8147-8FA6-4DED-8129-B4CF813C7AC9}"/>
              </a:ext>
            </a:extLst>
          </p:cNvPr>
          <p:cNvCxnSpPr>
            <a:cxnSpLocks/>
          </p:cNvCxnSpPr>
          <p:nvPr/>
        </p:nvCxnSpPr>
        <p:spPr>
          <a:xfrm>
            <a:off x="6636937" y="3923401"/>
            <a:ext cx="655323" cy="1994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06FAE561-FB8E-4C8B-AACB-4E0DEA3B34E5}"/>
              </a:ext>
            </a:extLst>
          </p:cNvPr>
          <p:cNvCxnSpPr>
            <a:cxnSpLocks/>
          </p:cNvCxnSpPr>
          <p:nvPr/>
        </p:nvCxnSpPr>
        <p:spPr>
          <a:xfrm>
            <a:off x="6351187" y="4009126"/>
            <a:ext cx="655323" cy="1994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24D0F9AC-A89B-4638-B7F2-C4DDBF433FC0}"/>
              </a:ext>
            </a:extLst>
          </p:cNvPr>
          <p:cNvCxnSpPr>
            <a:cxnSpLocks/>
          </p:cNvCxnSpPr>
          <p:nvPr/>
        </p:nvCxnSpPr>
        <p:spPr>
          <a:xfrm>
            <a:off x="6265462" y="4142476"/>
            <a:ext cx="655323" cy="1994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40AA276-1A11-453B-B7AB-D49CE517B968}"/>
              </a:ext>
            </a:extLst>
          </p:cNvPr>
          <p:cNvCxnSpPr>
            <a:cxnSpLocks/>
          </p:cNvCxnSpPr>
          <p:nvPr/>
        </p:nvCxnSpPr>
        <p:spPr>
          <a:xfrm>
            <a:off x="6255937" y="4323451"/>
            <a:ext cx="427674" cy="15060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B5445E57-39D9-4974-941B-8975A9E65099}"/>
              </a:ext>
            </a:extLst>
          </p:cNvPr>
          <p:cNvCxnSpPr>
            <a:cxnSpLocks/>
          </p:cNvCxnSpPr>
          <p:nvPr/>
        </p:nvCxnSpPr>
        <p:spPr>
          <a:xfrm>
            <a:off x="6274987" y="4494901"/>
            <a:ext cx="237791" cy="940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301C2A2A-BF97-4321-A63A-31F7C895517B}"/>
              </a:ext>
            </a:extLst>
          </p:cNvPr>
          <p:cNvCxnSpPr>
            <a:cxnSpLocks/>
          </p:cNvCxnSpPr>
          <p:nvPr/>
        </p:nvCxnSpPr>
        <p:spPr>
          <a:xfrm>
            <a:off x="6920785" y="4142476"/>
            <a:ext cx="0" cy="945778"/>
          </a:xfrm>
          <a:prstGeom prst="line">
            <a:avLst/>
          </a:prstGeom>
          <a:ln w="38100">
            <a:solidFill>
              <a:srgbClr val="6C0A6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Content Placeholder 4">
            <a:extLst>
              <a:ext uri="{FF2B5EF4-FFF2-40B4-BE49-F238E27FC236}">
                <a16:creationId xmlns:a16="http://schemas.microsoft.com/office/drawing/2014/main" id="{0C289A93-C1A8-4DB2-90D1-5ADD5DDEAFEC}"/>
              </a:ext>
            </a:extLst>
          </p:cNvPr>
          <p:cNvSpPr txBox="1">
            <a:spLocks/>
          </p:cNvSpPr>
          <p:nvPr/>
        </p:nvSpPr>
        <p:spPr bwMode="gray">
          <a:xfrm>
            <a:off x="6327867" y="5156020"/>
            <a:ext cx="1195484" cy="311819"/>
          </a:xfrm>
          <a:prstGeom prst="rect">
            <a:avLst/>
          </a:prstGeom>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B11B96"/>
              </a:buClr>
              <a:buNone/>
            </a:pPr>
            <a:r>
              <a:rPr lang="de-CH" sz="1400" b="1" dirty="0">
                <a:solidFill>
                  <a:srgbClr val="6C0A63"/>
                </a:solidFill>
              </a:rPr>
              <a:t>Verlustzone</a:t>
            </a:r>
          </a:p>
        </p:txBody>
      </p:sp>
      <p:sp>
        <p:nvSpPr>
          <p:cNvPr id="46" name="Content Placeholder 4">
            <a:extLst>
              <a:ext uri="{FF2B5EF4-FFF2-40B4-BE49-F238E27FC236}">
                <a16:creationId xmlns:a16="http://schemas.microsoft.com/office/drawing/2014/main" id="{B63D8381-EBC7-4B54-AAAC-DBC132F72257}"/>
              </a:ext>
            </a:extLst>
          </p:cNvPr>
          <p:cNvSpPr txBox="1">
            <a:spLocks/>
          </p:cNvSpPr>
          <p:nvPr/>
        </p:nvSpPr>
        <p:spPr bwMode="gray">
          <a:xfrm>
            <a:off x="10447631" y="1971175"/>
            <a:ext cx="1195484" cy="311819"/>
          </a:xfrm>
          <a:prstGeom prst="rect">
            <a:avLst/>
          </a:prstGeom>
          <a:solidFill>
            <a:schemeClr val="bg1"/>
          </a:solidFill>
        </p:spPr>
        <p:txBody>
          <a:bodyPr vert="horz" lIns="0" tIns="0" rIns="0" bIns="0" rtlCol="0">
            <a:noAutofit/>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B11B96"/>
              </a:buClr>
              <a:buNone/>
            </a:pPr>
            <a:r>
              <a:rPr lang="de-CH" sz="1400" b="1" dirty="0">
                <a:solidFill>
                  <a:srgbClr val="6C0A63"/>
                </a:solidFill>
              </a:rPr>
              <a:t>Gewinnzone</a:t>
            </a:r>
          </a:p>
        </p:txBody>
      </p:sp>
      <p:cxnSp>
        <p:nvCxnSpPr>
          <p:cNvPr id="47" name="Gerader Verbinder 46">
            <a:extLst>
              <a:ext uri="{FF2B5EF4-FFF2-40B4-BE49-F238E27FC236}">
                <a16:creationId xmlns:a16="http://schemas.microsoft.com/office/drawing/2014/main" id="{3C796C8B-A626-43A4-B0D4-05A4C226C2CD}"/>
              </a:ext>
            </a:extLst>
          </p:cNvPr>
          <p:cNvCxnSpPr>
            <a:cxnSpLocks/>
          </p:cNvCxnSpPr>
          <p:nvPr/>
        </p:nvCxnSpPr>
        <p:spPr>
          <a:xfrm flipV="1">
            <a:off x="9408495" y="1983257"/>
            <a:ext cx="1044190" cy="109433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64527544-0978-48EB-A69C-12B4F6F41305}"/>
              </a:ext>
            </a:extLst>
          </p:cNvPr>
          <p:cNvCxnSpPr>
            <a:cxnSpLocks/>
          </p:cNvCxnSpPr>
          <p:nvPr/>
        </p:nvCxnSpPr>
        <p:spPr>
          <a:xfrm flipV="1">
            <a:off x="9614405" y="1858609"/>
            <a:ext cx="1135430" cy="121226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D9661140-BDB1-4874-94CB-96FE165C0678}"/>
              </a:ext>
            </a:extLst>
          </p:cNvPr>
          <p:cNvCxnSpPr>
            <a:cxnSpLocks/>
          </p:cNvCxnSpPr>
          <p:nvPr/>
        </p:nvCxnSpPr>
        <p:spPr>
          <a:xfrm flipV="1">
            <a:off x="10164504" y="2229331"/>
            <a:ext cx="627510" cy="69294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C3EDFE33-3A27-4E74-83AF-963F7E342C2F}"/>
              </a:ext>
            </a:extLst>
          </p:cNvPr>
          <p:cNvCxnSpPr>
            <a:cxnSpLocks/>
          </p:cNvCxnSpPr>
          <p:nvPr/>
        </p:nvCxnSpPr>
        <p:spPr>
          <a:xfrm flipV="1">
            <a:off x="9909943" y="2060797"/>
            <a:ext cx="831582" cy="93043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9F9CB00E-2AB1-4B53-9ABB-E0238D3DCA32}"/>
              </a:ext>
            </a:extLst>
          </p:cNvPr>
          <p:cNvCxnSpPr>
            <a:cxnSpLocks/>
          </p:cNvCxnSpPr>
          <p:nvPr/>
        </p:nvCxnSpPr>
        <p:spPr>
          <a:xfrm flipV="1">
            <a:off x="10423719" y="2462724"/>
            <a:ext cx="355954" cy="37531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9D9E1EBC-A83C-4888-B27E-BCBC7CCDBDA8}"/>
              </a:ext>
            </a:extLst>
          </p:cNvPr>
          <p:cNvCxnSpPr>
            <a:cxnSpLocks/>
          </p:cNvCxnSpPr>
          <p:nvPr/>
        </p:nvCxnSpPr>
        <p:spPr>
          <a:xfrm flipV="1">
            <a:off x="9185202" y="2604897"/>
            <a:ext cx="466136" cy="50337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173EB2FF-A1B2-46E8-A512-D502EA65A713}"/>
              </a:ext>
            </a:extLst>
          </p:cNvPr>
          <p:cNvCxnSpPr>
            <a:cxnSpLocks/>
          </p:cNvCxnSpPr>
          <p:nvPr/>
        </p:nvCxnSpPr>
        <p:spPr>
          <a:xfrm flipV="1">
            <a:off x="10164504" y="2277995"/>
            <a:ext cx="506894" cy="464355"/>
          </a:xfrm>
          <a:prstGeom prst="line">
            <a:avLst/>
          </a:prstGeom>
          <a:ln w="38100">
            <a:solidFill>
              <a:srgbClr val="6C0A6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91822CDB-0B1D-418E-BCBF-26BB1D36AADC}"/>
              </a:ext>
            </a:extLst>
          </p:cNvPr>
          <p:cNvCxnSpPr>
            <a:cxnSpLocks/>
          </p:cNvCxnSpPr>
          <p:nvPr/>
        </p:nvCxnSpPr>
        <p:spPr>
          <a:xfrm flipV="1">
            <a:off x="8880403" y="2732358"/>
            <a:ext cx="466136" cy="50337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6" name="Foliennummernplatzhalter 1">
            <a:extLst>
              <a:ext uri="{FF2B5EF4-FFF2-40B4-BE49-F238E27FC236}">
                <a16:creationId xmlns:a16="http://schemas.microsoft.com/office/drawing/2014/main" id="{44A2CD49-84D1-4042-83F3-0E523130D16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8</a:t>
            </a:fld>
            <a:endParaRPr lang="ru-RU" dirty="0"/>
          </a:p>
        </p:txBody>
      </p:sp>
    </p:spTree>
    <p:extLst>
      <p:ext uri="{BB962C8B-B14F-4D97-AF65-F5344CB8AC3E}">
        <p14:creationId xmlns:p14="http://schemas.microsoft.com/office/powerpoint/2010/main" val="178329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923344" y="186021"/>
            <a:ext cx="94065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Die wichtigsten Finanzierungsquellen für </a:t>
            </a:r>
            <a:br>
              <a:rPr lang="de-CH" sz="2400" b="1" dirty="0">
                <a:solidFill>
                  <a:srgbClr val="0B4874"/>
                </a:solidFill>
                <a:latin typeface="Century Gothic" panose="020B0502020202020204" pitchFamily="34" charset="0"/>
                <a:ea typeface="ＭＳ Ｐゴシック" charset="0"/>
                <a:cs typeface="Arial"/>
              </a:rPr>
            </a:br>
            <a:r>
              <a:rPr lang="de-CH" sz="2400" b="1" dirty="0">
                <a:solidFill>
                  <a:srgbClr val="0B4874"/>
                </a:solidFill>
                <a:latin typeface="Century Gothic" panose="020B0502020202020204" pitchFamily="34" charset="0"/>
                <a:ea typeface="ＭＳ Ｐゴシック" charset="0"/>
                <a:cs typeface="Arial"/>
              </a:rPr>
              <a:t>Gründerinnen und Gründer im Überblick</a:t>
            </a:r>
          </a:p>
        </p:txBody>
      </p:sp>
      <p:sp>
        <p:nvSpPr>
          <p:cNvPr id="26" name="New shape">
            <a:extLst>
              <a:ext uri="{FF2B5EF4-FFF2-40B4-BE49-F238E27FC236}">
                <a16:creationId xmlns:a16="http://schemas.microsoft.com/office/drawing/2014/main" id="{42F77B0A-FEB1-42BE-B701-0C304FE4C911}"/>
              </a:ext>
            </a:extLst>
          </p:cNvPr>
          <p:cNvSpPr txBox="1">
            <a:spLocks/>
          </p:cNvSpPr>
          <p:nvPr/>
        </p:nvSpPr>
        <p:spPr bwMode="gray">
          <a:xfrm>
            <a:off x="1380786" y="1478821"/>
            <a:ext cx="9700591" cy="3664679"/>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oAutofit/>
          </a:bodyPr>
          <a:lstStyle/>
          <a:p>
            <a:pPr marL="285750" lvl="0" indent="-285750">
              <a:lnSpc>
                <a:spcPct val="110000"/>
              </a:lnSpc>
              <a:spcBef>
                <a:spcPts val="1200"/>
              </a:spcBef>
              <a:spcAft>
                <a:spcPts val="600"/>
              </a:spcAft>
              <a:buClr>
                <a:srgbClr val="8EB403"/>
              </a:buClr>
              <a:buFont typeface="Century Gothic" panose="020B0502020202020204" pitchFamily="34" charset="0"/>
              <a:buChar char="●"/>
            </a:pPr>
            <a:r>
              <a:rPr lang="de-CH" b="1" dirty="0">
                <a:solidFill>
                  <a:srgbClr val="8EB403"/>
                </a:solidFill>
              </a:rPr>
              <a:t>Eigene Ersparnisse: </a:t>
            </a:r>
            <a:r>
              <a:rPr lang="de-CH" dirty="0">
                <a:solidFill>
                  <a:schemeClr val="accent6">
                    <a:lumMod val="50000"/>
                  </a:schemeClr>
                </a:solidFill>
              </a:rPr>
              <a:t>Die meisten Gründerinnen und Gründer finanzieren sich aus eigener Kraft und nutzen ihre Ersparnisse. Zudem arbeiten Gründerinnen und Gründer in der Anfangsphase ihres Unternehmens häufig als Angestellte weiter und finanzieren damit ihren Lebensunterhalt.</a:t>
            </a:r>
          </a:p>
          <a:p>
            <a:pPr marL="285750" lvl="0" indent="-285750">
              <a:lnSpc>
                <a:spcPct val="110000"/>
              </a:lnSpc>
              <a:spcBef>
                <a:spcPts val="1200"/>
              </a:spcBef>
              <a:spcAft>
                <a:spcPts val="600"/>
              </a:spcAft>
              <a:buClr>
                <a:srgbClr val="8EB403"/>
              </a:buClr>
              <a:buFont typeface="Century Gothic" panose="020B0502020202020204" pitchFamily="34" charset="0"/>
              <a:buChar char="●"/>
            </a:pPr>
            <a:r>
              <a:rPr lang="de-CH" b="1" dirty="0">
                <a:solidFill>
                  <a:srgbClr val="8EB403"/>
                </a:solidFill>
              </a:rPr>
              <a:t>Familie und Freunde: </a:t>
            </a:r>
            <a:r>
              <a:rPr lang="de-CH" dirty="0">
                <a:solidFill>
                  <a:schemeClr val="accent6">
                    <a:lumMod val="50000"/>
                  </a:schemeClr>
                </a:solidFill>
              </a:rPr>
              <a:t>Viele </a:t>
            </a:r>
            <a:r>
              <a:rPr lang="de-CH" dirty="0" err="1">
                <a:solidFill>
                  <a:schemeClr val="accent6">
                    <a:lumMod val="50000"/>
                  </a:schemeClr>
                </a:solidFill>
              </a:rPr>
              <a:t>JungunternehmerInnen</a:t>
            </a:r>
            <a:r>
              <a:rPr lang="de-CH" dirty="0">
                <a:solidFill>
                  <a:schemeClr val="accent6">
                    <a:lumMod val="50000"/>
                  </a:schemeClr>
                </a:solidFill>
              </a:rPr>
              <a:t> erhalten Geld von Familienmitgliedern oder Freundinnen und Freunden. Dieses kann z. B. in Form von zinslosen Darlehen zur Verfügung gestellt werden.</a:t>
            </a:r>
          </a:p>
          <a:p>
            <a:pPr marL="285750" indent="-285750">
              <a:lnSpc>
                <a:spcPct val="110000"/>
              </a:lnSpc>
              <a:spcBef>
                <a:spcPts val="1200"/>
              </a:spcBef>
              <a:spcAft>
                <a:spcPts val="600"/>
              </a:spcAft>
              <a:buClr>
                <a:srgbClr val="8EB403"/>
              </a:buClr>
              <a:buFont typeface="Century Gothic" panose="020B0502020202020204" pitchFamily="34" charset="0"/>
              <a:buChar char="●"/>
            </a:pPr>
            <a:r>
              <a:rPr lang="de-CH" b="1" dirty="0">
                <a:solidFill>
                  <a:srgbClr val="8EB403"/>
                </a:solidFill>
              </a:rPr>
              <a:t>Teilnahme an Wettbewerben für Gründerinnen und Gründer: </a:t>
            </a:r>
            <a:r>
              <a:rPr lang="de-CH" dirty="0">
                <a:solidFill>
                  <a:schemeClr val="accent6">
                    <a:lumMod val="50000"/>
                  </a:schemeClr>
                </a:solidFill>
              </a:rPr>
              <a:t>In der Schweiz gibt es eine Vielzahl von Awards für junge Unternehmen. Gründerinnen und Gründer stellen ihre Geschäftsidee vor einer Expertenjury vor und erhalten – wenn die Idee überzeugt – Preisgelder und/oder Unterstützung. Eine Übersicht findet sich hier: https://www.jungunternehmerpreise.ch/</a:t>
            </a:r>
          </a:p>
          <a:p>
            <a:pPr marL="342900" lvl="0" indent="-342900">
              <a:lnSpc>
                <a:spcPct val="110000"/>
              </a:lnSpc>
              <a:spcBef>
                <a:spcPts val="1200"/>
              </a:spcBef>
              <a:spcAft>
                <a:spcPts val="600"/>
              </a:spcAft>
              <a:buClr>
                <a:srgbClr val="0B4874"/>
              </a:buClr>
              <a:buAutoNum type="arabicPeriod"/>
            </a:pPr>
            <a:endParaRPr lang="de-CH" b="1" dirty="0">
              <a:solidFill>
                <a:schemeClr val="accent1"/>
              </a:solidFill>
            </a:endParaRPr>
          </a:p>
          <a:p>
            <a:pPr marL="357188" lvl="0" indent="-357188">
              <a:lnSpc>
                <a:spcPct val="110000"/>
              </a:lnSpc>
              <a:spcAft>
                <a:spcPts val="1000"/>
              </a:spcAft>
              <a:buClr>
                <a:srgbClr val="0B4874"/>
              </a:buClr>
              <a:buFont typeface="Century Gothic" panose="020B0502020202020204" pitchFamily="34" charset="0"/>
              <a:buChar char="●"/>
            </a:pPr>
            <a:endParaRPr lang="de-CH" dirty="0">
              <a:solidFill>
                <a:srgbClr val="7F7F7F"/>
              </a:solidFill>
            </a:endParaRPr>
          </a:p>
        </p:txBody>
      </p:sp>
      <p:sp>
        <p:nvSpPr>
          <p:cNvPr id="4" name="Rechteck 3">
            <a:extLst>
              <a:ext uri="{FF2B5EF4-FFF2-40B4-BE49-F238E27FC236}">
                <a16:creationId xmlns:a16="http://schemas.microsoft.com/office/drawing/2014/main" id="{F027C77D-1410-4B5E-B489-92728B58B0B6}"/>
              </a:ext>
            </a:extLst>
          </p:cNvPr>
          <p:cNvSpPr/>
          <p:nvPr/>
        </p:nvSpPr>
        <p:spPr>
          <a:xfrm>
            <a:off x="3442857" y="6169936"/>
            <a:ext cx="6096000" cy="707886"/>
          </a:xfrm>
          <a:prstGeom prst="rect">
            <a:avLst/>
          </a:prstGeom>
        </p:spPr>
        <p:txBody>
          <a:bodyPr>
            <a:spAutoFit/>
          </a:bodyPr>
          <a:lstStyle/>
          <a:p>
            <a:r>
              <a:rPr lang="de-CH" sz="1000" b="1" dirty="0">
                <a:solidFill>
                  <a:schemeClr val="accent6">
                    <a:lumMod val="50000"/>
                  </a:schemeClr>
                </a:solidFill>
              </a:rPr>
              <a:t>Quellen: </a:t>
            </a:r>
          </a:p>
          <a:p>
            <a:r>
              <a:rPr lang="de-CH" sz="1000" dirty="0">
                <a:solidFill>
                  <a:schemeClr val="accent6">
                    <a:lumMod val="50000"/>
                  </a:schemeClr>
                </a:solidFill>
              </a:rPr>
              <a:t>deutschland-startet.de/die-top-10-finanzierungsquellen</a:t>
            </a:r>
          </a:p>
          <a:p>
            <a:r>
              <a:rPr lang="de-CH" sz="1000" dirty="0">
                <a:solidFill>
                  <a:schemeClr val="accent6">
                    <a:lumMod val="50000"/>
                  </a:schemeClr>
                </a:solidFill>
              </a:rPr>
              <a:t>blog.startups.ch/finanzierung-von-start-ups-eine-uebersicht</a:t>
            </a:r>
          </a:p>
          <a:p>
            <a:endParaRPr lang="de-CH" sz="1000" dirty="0">
              <a:solidFill>
                <a:srgbClr val="898F97"/>
              </a:solidFill>
            </a:endParaRPr>
          </a:p>
        </p:txBody>
      </p:sp>
      <p:sp>
        <p:nvSpPr>
          <p:cNvPr id="6" name="Foliennummernplatzhalter 1">
            <a:extLst>
              <a:ext uri="{FF2B5EF4-FFF2-40B4-BE49-F238E27FC236}">
                <a16:creationId xmlns:a16="http://schemas.microsoft.com/office/drawing/2014/main" id="{7BCE1E24-9181-46C0-B86B-B8987E44200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9</a:t>
            </a:fld>
            <a:endParaRPr lang="ru-RU" dirty="0"/>
          </a:p>
        </p:txBody>
      </p:sp>
    </p:spTree>
    <p:extLst>
      <p:ext uri="{BB962C8B-B14F-4D97-AF65-F5344CB8AC3E}">
        <p14:creationId xmlns:p14="http://schemas.microsoft.com/office/powerpoint/2010/main" val="2605190364"/>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6249</Words>
  <Application>Microsoft Office PowerPoint</Application>
  <PresentationFormat>Breitbild</PresentationFormat>
  <Paragraphs>965</Paragraphs>
  <Slides>70</Slides>
  <Notes>39</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70</vt:i4>
      </vt:variant>
    </vt:vector>
  </HeadingPairs>
  <TitlesOfParts>
    <vt:vector size="79" baseType="lpstr">
      <vt:lpstr>Malgun Gothic</vt:lpstr>
      <vt:lpstr>Arial</vt:lpstr>
      <vt:lpstr>Arial Unicode MS</vt:lpstr>
      <vt:lpstr>Calibri</vt:lpstr>
      <vt:lpstr>Century Gothic</vt:lpstr>
      <vt:lpstr>Gill Alt One MT</vt:lpstr>
      <vt:lpstr>Symbol</vt:lpstr>
      <vt:lpstr>Wingdings</vt:lpstr>
      <vt:lpstr>myidea</vt:lpstr>
      <vt:lpstr>Unternehmerisches Denken und Handeln</vt:lpstr>
      <vt:lpstr>PowerPoint-Präsentation</vt:lpstr>
      <vt:lpstr>PowerPoint-Präsentation</vt:lpstr>
      <vt:lpstr>Modul 5</vt:lpstr>
      <vt:lpstr>PowerPoint-Präsentation</vt:lpstr>
      <vt:lpstr>Lerneinheit M 5.1 Wissen und Handwerkszeug Finanzierungsquellen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Lerneinheit M 5.2 Wissen und Handwerkszeug Bootstrapping</vt:lpstr>
      <vt:lpstr>PowerPoint-Präsentation</vt:lpstr>
      <vt:lpstr>Bootstrapping: Ein Unternehmen mit möglichst geringen Mitteln aufbauen</vt:lpstr>
      <vt:lpstr>Tipp #1:  In der Anfangsphase ist Cash wichtiger als Profitabilität!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Lerneinheit M 5.5  Wissen und Handwerkszeug  Deckungsbeitrag und  Break-Even-Point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Exkurs: Wissen und Handwerkszeug  Rechtsformen in der Schweiz</vt:lpstr>
      <vt:lpstr>PowerPoint-Präsentation</vt:lpstr>
      <vt:lpstr>PowerPoint-Präsentation</vt:lpstr>
      <vt:lpstr>PowerPoint-Präsentation</vt:lpstr>
      <vt:lpstr>PowerPoint-Präsentation</vt:lpstr>
      <vt:lpstr>PowerPoint-Präsentation</vt:lpstr>
      <vt:lpstr>PowerPoint-Präsentation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Вертинская Елена</dc:creator>
  <cp:lastModifiedBy>Kramer Pia</cp:lastModifiedBy>
  <cp:revision>1297</cp:revision>
  <cp:lastPrinted>2021-01-20T19:01:33Z</cp:lastPrinted>
  <dcterms:created xsi:type="dcterms:W3CDTF">2020-11-11T18:04:37Z</dcterms:created>
  <dcterms:modified xsi:type="dcterms:W3CDTF">2023-11-29T09:06:57Z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