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9C_B9D1565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43_2B4DB51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4F_F9E0274D.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34"/>
  </p:notesMasterIdLst>
  <p:sldIdLst>
    <p:sldId id="1881" r:id="rId3"/>
    <p:sldId id="2137" r:id="rId4"/>
    <p:sldId id="2138" r:id="rId5"/>
    <p:sldId id="1846" r:id="rId6"/>
    <p:sldId id="2125" r:id="rId7"/>
    <p:sldId id="1983" r:id="rId8"/>
    <p:sldId id="1945" r:id="rId9"/>
    <p:sldId id="1955" r:id="rId10"/>
    <p:sldId id="1956" r:id="rId11"/>
    <p:sldId id="1957" r:id="rId12"/>
    <p:sldId id="1948" r:id="rId13"/>
    <p:sldId id="1848" r:id="rId14"/>
    <p:sldId id="1850" r:id="rId15"/>
    <p:sldId id="1851" r:id="rId16"/>
    <p:sldId id="1852" r:id="rId17"/>
    <p:sldId id="1854" r:id="rId18"/>
    <p:sldId id="1855" r:id="rId19"/>
    <p:sldId id="1856" r:id="rId20"/>
    <p:sldId id="1857" r:id="rId21"/>
    <p:sldId id="1858" r:id="rId22"/>
    <p:sldId id="1859" r:id="rId23"/>
    <p:sldId id="1950" r:id="rId24"/>
    <p:sldId id="1946" r:id="rId25"/>
    <p:sldId id="1871" r:id="rId26"/>
    <p:sldId id="1872" r:id="rId27"/>
    <p:sldId id="1867" r:id="rId28"/>
    <p:sldId id="1869" r:id="rId29"/>
    <p:sldId id="1870" r:id="rId30"/>
    <p:sldId id="1873" r:id="rId31"/>
    <p:sldId id="1874" r:id="rId32"/>
    <p:sldId id="1875" r:id="rId33"/>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cmAuthor id="2" name="Eveline Gutzwiller" initials="EG" lastIdx="25" clrIdx="1"/>
  <p:cmAuthor id="3" name="Jossen Bettina" initials="J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3775" autoAdjust="0"/>
  </p:normalViewPr>
  <p:slideViewPr>
    <p:cSldViewPr snapToGrid="0">
      <p:cViewPr varScale="1">
        <p:scale>
          <a:sx n="60" d="100"/>
          <a:sy n="60" d="100"/>
        </p:scale>
        <p:origin x="138" y="129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omments/modernComment_743_2B4DB510.xml><?xml version="1.0" encoding="utf-8"?>
<p188:cmLst xmlns:a="http://schemas.openxmlformats.org/drawingml/2006/main" xmlns:r="http://schemas.openxmlformats.org/officeDocument/2006/relationships" xmlns:p188="http://schemas.microsoft.com/office/powerpoint/2018/8/main">
  <p188:cm id="{E12AE151-8CED-4EA8-B035-ADAB413D6526}" authorId="{2ED04712-6E14-8F35-AF62-9C642AEBA134}" created="2023-09-19T15:03:05.465">
    <ac:deMkLst xmlns:ac="http://schemas.microsoft.com/office/drawing/2013/main/command">
      <pc:docMk xmlns:pc="http://schemas.microsoft.com/office/powerpoint/2013/main/command"/>
      <pc:sldMk xmlns:pc="http://schemas.microsoft.com/office/powerpoint/2013/main/command" cId="726512912" sldId="1859"/>
      <ac:picMk id="16" creationId="{695D7AB5-DF23-4080-A4BB-4C475996374A}"/>
    </ac:deMkLst>
    <p188:txBody>
      <a:bodyPr/>
      <a:lstStyle/>
      <a:p>
        <a:r>
          <a:rPr lang="de-CH"/>
          <a:t>((Abbildungen in Französisch einsetzen?))</a:t>
        </a:r>
      </a:p>
    </p188:txBody>
  </p188:cm>
</p188:cmLst>
</file>

<file path=ppt/comments/modernComment_74F_F9E0274D.xml><?xml version="1.0" encoding="utf-8"?>
<p188:cmLst xmlns:a="http://schemas.openxmlformats.org/drawingml/2006/main" xmlns:r="http://schemas.openxmlformats.org/officeDocument/2006/relationships" xmlns:p188="http://schemas.microsoft.com/office/powerpoint/2018/8/main">
  <p188:cm id="{E9A9FFD5-60B1-47A4-9A8C-5AB7B8D4DB25}" authorId="{2ED04712-6E14-8F35-AF62-9C642AEBA134}" created="2023-09-19T15:05:04.149">
    <ac:deMkLst xmlns:ac="http://schemas.microsoft.com/office/drawing/2013/main/command">
      <pc:docMk xmlns:pc="http://schemas.microsoft.com/office/powerpoint/2013/main/command"/>
      <pc:sldMk xmlns:pc="http://schemas.microsoft.com/office/powerpoint/2013/main/command" cId="4192216909" sldId="1871"/>
      <ac:picMk id="6" creationId="{D0A5859A-24B4-4913-930B-65142FFFC319}"/>
    </ac:deMkLst>
    <p188:txBody>
      <a:bodyPr/>
      <a:lstStyle/>
      <a:p>
        <a:r>
          <a:rPr lang="de-CH"/>
          <a:t>((Müsste wohl übersetzt werden, um den damit verbundenen Auftrag angehen zu können.))</a:t>
        </a:r>
      </a:p>
    </p188:txBody>
  </p188:cm>
</p188:cmLst>
</file>

<file path=ppt/comments/modernComment_79C_B9D15659.xml><?xml version="1.0" encoding="utf-8"?>
<p188:cmLst xmlns:a="http://schemas.openxmlformats.org/drawingml/2006/main" xmlns:r="http://schemas.openxmlformats.org/officeDocument/2006/relationships" xmlns:p188="http://schemas.microsoft.com/office/powerpoint/2018/8/main">
  <p188:cm id="{1186148A-62EE-44A5-854D-B8D61F41041E}" authorId="{2ED04712-6E14-8F35-AF62-9C642AEBA134}" created="2023-09-20T07:16:00.721">
    <ac:deMkLst xmlns:ac="http://schemas.microsoft.com/office/drawing/2013/main/command">
      <pc:docMk xmlns:pc="http://schemas.microsoft.com/office/powerpoint/2013/main/command"/>
      <pc:sldMk xmlns:pc="http://schemas.microsoft.com/office/powerpoint/2013/main/command" cId="3117504089" sldId="1948"/>
      <ac:picMk id="10" creationId="{C157A7B2-4689-4467-A99F-8C04564B202E}"/>
    </ac:deMkLst>
    <p188:txBody>
      <a:bodyPr/>
      <a:lstStyle/>
      <a:p>
        <a:r>
          <a:rPr lang="de-CH"/>
          <a:t>((Übersetzte Grafiken einsetzen?))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20.09.2023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107169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317242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399918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196287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a:p>
        </p:txBody>
      </p:sp>
    </p:spTree>
    <p:extLst>
      <p:ext uri="{BB962C8B-B14F-4D97-AF65-F5344CB8AC3E}">
        <p14:creationId xmlns:p14="http://schemas.microsoft.com/office/powerpoint/2010/main" val="3479526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197075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2053464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21</a:t>
            </a:fld>
            <a:endParaRPr lang="ru-RU"/>
          </a:p>
        </p:txBody>
      </p:sp>
    </p:spTree>
    <p:extLst>
      <p:ext uri="{BB962C8B-B14F-4D97-AF65-F5344CB8AC3E}">
        <p14:creationId xmlns:p14="http://schemas.microsoft.com/office/powerpoint/2010/main" val="16372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22</a:t>
            </a:fld>
            <a:endParaRPr lang="ru-RU"/>
          </a:p>
        </p:txBody>
      </p:sp>
    </p:spTree>
    <p:extLst>
      <p:ext uri="{BB962C8B-B14F-4D97-AF65-F5344CB8AC3E}">
        <p14:creationId xmlns:p14="http://schemas.microsoft.com/office/powerpoint/2010/main" val="314697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23</a:t>
            </a:fld>
            <a:endParaRPr lang="ru-RU"/>
          </a:p>
        </p:txBody>
      </p:sp>
    </p:spTree>
    <p:extLst>
      <p:ext uri="{BB962C8B-B14F-4D97-AF65-F5344CB8AC3E}">
        <p14:creationId xmlns:p14="http://schemas.microsoft.com/office/powerpoint/2010/main" val="282785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a:p>
        </p:txBody>
      </p:sp>
    </p:spTree>
    <p:extLst>
      <p:ext uri="{BB962C8B-B14F-4D97-AF65-F5344CB8AC3E}">
        <p14:creationId xmlns:p14="http://schemas.microsoft.com/office/powerpoint/2010/main" val="1067143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53068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26</a:t>
            </a:fld>
            <a:endParaRPr lang="ru-RU"/>
          </a:p>
        </p:txBody>
      </p:sp>
    </p:spTree>
    <p:extLst>
      <p:ext uri="{BB962C8B-B14F-4D97-AF65-F5344CB8AC3E}">
        <p14:creationId xmlns:p14="http://schemas.microsoft.com/office/powerpoint/2010/main" val="2840692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993607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28</a:t>
            </a:fld>
            <a:endParaRPr lang="ru-RU"/>
          </a:p>
        </p:txBody>
      </p:sp>
    </p:spTree>
    <p:extLst>
      <p:ext uri="{BB962C8B-B14F-4D97-AF65-F5344CB8AC3E}">
        <p14:creationId xmlns:p14="http://schemas.microsoft.com/office/powerpoint/2010/main" val="3953423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29</a:t>
            </a:fld>
            <a:endParaRPr lang="ru-RU"/>
          </a:p>
        </p:txBody>
      </p:sp>
    </p:spTree>
    <p:extLst>
      <p:ext uri="{BB962C8B-B14F-4D97-AF65-F5344CB8AC3E}">
        <p14:creationId xmlns:p14="http://schemas.microsoft.com/office/powerpoint/2010/main" val="369110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30</a:t>
            </a:fld>
            <a:endParaRPr lang="ru-RU"/>
          </a:p>
        </p:txBody>
      </p:sp>
    </p:spTree>
    <p:extLst>
      <p:ext uri="{BB962C8B-B14F-4D97-AF65-F5344CB8AC3E}">
        <p14:creationId xmlns:p14="http://schemas.microsoft.com/office/powerpoint/2010/main" val="3452532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15336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9891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0877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290047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11</a:t>
            </a:fld>
            <a:endParaRPr lang="ru-RU"/>
          </a:p>
        </p:txBody>
      </p:sp>
    </p:spTree>
    <p:extLst>
      <p:ext uri="{BB962C8B-B14F-4D97-AF65-F5344CB8AC3E}">
        <p14:creationId xmlns:p14="http://schemas.microsoft.com/office/powerpoint/2010/main" val="66851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12</a:t>
            </a:fld>
            <a:endParaRPr lang="ru-RU"/>
          </a:p>
        </p:txBody>
      </p:sp>
    </p:spTree>
    <p:extLst>
      <p:ext uri="{BB962C8B-B14F-4D97-AF65-F5344CB8AC3E}">
        <p14:creationId xmlns:p14="http://schemas.microsoft.com/office/powerpoint/2010/main" val="928847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13</a:t>
            </a:fld>
            <a:endParaRPr lang="ru-RU"/>
          </a:p>
        </p:txBody>
      </p:sp>
    </p:spTree>
    <p:extLst>
      <p:ext uri="{BB962C8B-B14F-4D97-AF65-F5344CB8AC3E}">
        <p14:creationId xmlns:p14="http://schemas.microsoft.com/office/powerpoint/2010/main" val="21754956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20.09.2023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20.09.2023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20.09.2023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20.09.2023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20.09.2023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20.09.2023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20.09.2023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20.09.2023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20.09.2023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20.09.2023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20.09.2023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20.09.2023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20.09.2023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20.09.2023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20.09.2023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20.09.2023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20.09.2023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20.09.2023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20.09.2023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20.09.2023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20.09.2023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20.09.2023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20.09.2023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20.09.2023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20.09.2023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20.09.2023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20.09.2023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20.09.2023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20.09.2023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20.09.2023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7.png"/><Relationship Id="rId89" Type="http://schemas.openxmlformats.org/officeDocument/2006/relationships/image" Target="../media/image12.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2.png"/><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3.png"/><Relationship Id="rId85" Type="http://schemas.openxmlformats.org/officeDocument/2006/relationships/image" Target="../media/image8.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6.png"/><Relationship Id="rId88"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81" Type="http://schemas.openxmlformats.org/officeDocument/2006/relationships/image" Target="../media/image4.png"/><Relationship Id="rId86"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10.png"/><Relationship Id="rId61" Type="http://schemas.openxmlformats.org/officeDocument/2006/relationships/slideLayout" Target="../slideLayouts/slideLayout61.xml"/><Relationship Id="rId82" Type="http://schemas.openxmlformats.org/officeDocument/2006/relationships/image" Target="../media/image5.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2">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20.09.2023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image" Target="../media/image332.jpeg"/><Relationship Id="rId3" Type="http://schemas.microsoft.com/office/2018/10/relationships/comments" Target="../comments/modernComment_79C_B9D15659.xml"/><Relationship Id="rId7" Type="http://schemas.openxmlformats.org/officeDocument/2006/relationships/image" Target="../media/image331.jpe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30.jpeg"/><Relationship Id="rId11" Type="http://schemas.openxmlformats.org/officeDocument/2006/relationships/image" Target="../media/image335.png"/><Relationship Id="rId5" Type="http://schemas.openxmlformats.org/officeDocument/2006/relationships/image" Target="../media/image329.jpeg"/><Relationship Id="rId10" Type="http://schemas.openxmlformats.org/officeDocument/2006/relationships/image" Target="../media/image334.png"/><Relationship Id="rId4" Type="http://schemas.openxmlformats.org/officeDocument/2006/relationships/image" Target="../media/image328.jpeg"/><Relationship Id="rId9" Type="http://schemas.openxmlformats.org/officeDocument/2006/relationships/image" Target="../media/image3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3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341.png"/><Relationship Id="rId4" Type="http://schemas.openxmlformats.org/officeDocument/2006/relationships/image" Target="../media/image340.png"/></Relationships>
</file>

<file path=ppt/slides/_rels/slide18.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344.png"/><Relationship Id="rId4" Type="http://schemas.openxmlformats.org/officeDocument/2006/relationships/image" Target="../media/image343.png"/></Relationships>
</file>

<file path=ppt/slides/_rels/slide1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43_2B4DB510.xml"/><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4F_F9E0274D.xml"/><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347.png"/></Relationships>
</file>

<file path=ppt/slides/_rels/slide2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049670" cy="636104"/>
          </a:xfrm>
        </p:spPr>
        <p:txBody>
          <a:bodyPr>
            <a:noAutofit/>
          </a:bodyPr>
          <a:lstStyle/>
          <a:p>
            <a:pPr algn="l"/>
            <a:r>
              <a:rPr lang="fr-CH" sz="2800" b="0" dirty="0">
                <a:solidFill>
                  <a:srgbClr val="8EB403"/>
                </a:solidFill>
              </a:rPr>
              <a:t>Pensée et action entrepreneuriales</a:t>
            </a:r>
            <a:endParaRPr lang="de-CH" sz="2800" b="0" dirty="0">
              <a:solidFill>
                <a:srgbClr val="8EB403"/>
              </a:solidFill>
            </a:endParaRP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5D7F26-425F-44A2-82D3-DF60A147C365}"/>
              </a:ext>
            </a:extLst>
          </p:cNvPr>
          <p:cNvSpPr txBox="1">
            <a:spLocks noChangeArrowheads="1"/>
          </p:cNvSpPr>
          <p:nvPr/>
        </p:nvSpPr>
        <p:spPr bwMode="auto">
          <a:xfrm>
            <a:off x="1645134" y="247649"/>
            <a:ext cx="6270142" cy="7715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Marketing entrepreneurial: des questions importantes doivent être clarifiées en ce qui concerne les start-up</a:t>
            </a:r>
          </a:p>
        </p:txBody>
      </p:sp>
      <p:sp>
        <p:nvSpPr>
          <p:cNvPr id="8" name="Inhaltsplatzhalter 2">
            <a:extLst>
              <a:ext uri="{FF2B5EF4-FFF2-40B4-BE49-F238E27FC236}">
                <a16:creationId xmlns:a16="http://schemas.microsoft.com/office/drawing/2014/main" id="{4B106B21-9B7E-434C-88E6-C83B00BBB7C9}"/>
              </a:ext>
            </a:extLst>
          </p:cNvPr>
          <p:cNvSpPr txBox="1">
            <a:spLocks/>
          </p:cNvSpPr>
          <p:nvPr/>
        </p:nvSpPr>
        <p:spPr>
          <a:xfrm>
            <a:off x="1757449" y="1868867"/>
            <a:ext cx="9082002" cy="363658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599"/>
              </a:spcBef>
              <a:buClr>
                <a:srgbClr val="0B4874"/>
              </a:buClr>
              <a:buNone/>
            </a:pPr>
            <a:r>
              <a:rPr lang="fr-CH" b="1">
                <a:solidFill>
                  <a:srgbClr val="0B4874"/>
                </a:solidFill>
              </a:rPr>
              <a:t>Les fondateurs/-trices doivent répondre aux questions suivantes:</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rPr>
              <a:t>Comment planifier notre entrée sur le marché?</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rPr>
              <a:t>Comment obtenir la meilleure visibilité possible auprès des clients et clientes (potentiels) avec nos ressources limitées?</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rPr>
              <a:t>Comment voulons-nous nous positionner?</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rPr>
              <a:t>Quelle image voulons-nous avoir?</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rPr>
              <a:t>Que voulons-nous représenter?</a:t>
            </a:r>
          </a:p>
          <a:p>
            <a:pPr marL="0" lvl="1" indent="0">
              <a:spcBef>
                <a:spcPts val="599"/>
              </a:spcBef>
              <a:buNone/>
            </a:pPr>
            <a:endParaRPr lang="de-CH" sz="2597" dirty="0">
              <a:solidFill>
                <a:srgbClr val="697D91"/>
              </a:solidFill>
            </a:endParaRPr>
          </a:p>
        </p:txBody>
      </p:sp>
      <p:sp>
        <p:nvSpPr>
          <p:cNvPr id="5" name="Foliennummernplatzhalter 12">
            <a:extLst>
              <a:ext uri="{FF2B5EF4-FFF2-40B4-BE49-F238E27FC236}">
                <a16:creationId xmlns:a16="http://schemas.microsoft.com/office/drawing/2014/main" id="{F43F69C8-A857-4828-9AFF-E21284FBFB5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a:p>
        </p:txBody>
      </p:sp>
    </p:spTree>
    <p:extLst>
      <p:ext uri="{BB962C8B-B14F-4D97-AF65-F5344CB8AC3E}">
        <p14:creationId xmlns:p14="http://schemas.microsoft.com/office/powerpoint/2010/main" val="214748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ergebnis für cola">
            <a:extLst>
              <a:ext uri="{FF2B5EF4-FFF2-40B4-BE49-F238E27FC236}">
                <a16:creationId xmlns:a16="http://schemas.microsoft.com/office/drawing/2014/main" id="{9ED7E634-12BA-482C-A628-F74E3E8B7D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24960" y="4442873"/>
            <a:ext cx="1643828" cy="2111400"/>
          </a:xfrm>
          <a:prstGeom prst="rect">
            <a:avLst/>
          </a:prstGeom>
          <a:noFill/>
          <a:ln>
            <a:noFill/>
          </a:ln>
        </p:spPr>
      </p:pic>
      <p:pic>
        <p:nvPicPr>
          <p:cNvPr id="5" name="Bild 3" descr="Bildergebnis für ikea garantie">
            <a:extLst>
              <a:ext uri="{FF2B5EF4-FFF2-40B4-BE49-F238E27FC236}">
                <a16:creationId xmlns:a16="http://schemas.microsoft.com/office/drawing/2014/main" id="{CCAC64E9-C1F1-4110-829E-2690CE14823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68788" y="5629417"/>
            <a:ext cx="1858884" cy="1080000"/>
          </a:xfrm>
          <a:prstGeom prst="rect">
            <a:avLst/>
          </a:prstGeom>
          <a:noFill/>
          <a:ln>
            <a:noFill/>
          </a:ln>
        </p:spPr>
      </p:pic>
      <p:pic>
        <p:nvPicPr>
          <p:cNvPr id="6" name="Bild 5" descr="Bildergebnis für Migros">
            <a:extLst>
              <a:ext uri="{FF2B5EF4-FFF2-40B4-BE49-F238E27FC236}">
                <a16:creationId xmlns:a16="http://schemas.microsoft.com/office/drawing/2014/main" id="{72209F80-AE3E-4B54-84D8-F6E6E7498FB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8776" y="5103054"/>
            <a:ext cx="1893135" cy="1110453"/>
          </a:xfrm>
          <a:prstGeom prst="rect">
            <a:avLst/>
          </a:prstGeom>
          <a:noFill/>
          <a:ln>
            <a:noFill/>
          </a:ln>
        </p:spPr>
      </p:pic>
      <p:pic>
        <p:nvPicPr>
          <p:cNvPr id="7" name="Bild 6" descr="Bildergebnis für zalando zustellung">
            <a:extLst>
              <a:ext uri="{FF2B5EF4-FFF2-40B4-BE49-F238E27FC236}">
                <a16:creationId xmlns:a16="http://schemas.microsoft.com/office/drawing/2014/main" id="{4C308EAF-C380-40D6-BEB6-10E98EEF0AD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318" y="5431387"/>
            <a:ext cx="1804617" cy="1249864"/>
          </a:xfrm>
          <a:prstGeom prst="rect">
            <a:avLst/>
          </a:prstGeom>
          <a:noFill/>
          <a:ln>
            <a:noFill/>
          </a:ln>
        </p:spPr>
      </p:pic>
      <p:pic>
        <p:nvPicPr>
          <p:cNvPr id="8" name="Bild 8" descr="Bildergebnis für werbeplakat">
            <a:extLst>
              <a:ext uri="{FF2B5EF4-FFF2-40B4-BE49-F238E27FC236}">
                <a16:creationId xmlns:a16="http://schemas.microsoft.com/office/drawing/2014/main" id="{B65E7B5C-D2A8-4378-BBB3-F210CE4A738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86640" y="4622543"/>
            <a:ext cx="2160000" cy="1292110"/>
          </a:xfrm>
          <a:prstGeom prst="rect">
            <a:avLst/>
          </a:prstGeom>
          <a:noFill/>
          <a:ln>
            <a:noFill/>
          </a:ln>
        </p:spPr>
      </p:pic>
      <p:pic>
        <p:nvPicPr>
          <p:cNvPr id="9" name="Bild 2">
            <a:extLst>
              <a:ext uri="{FF2B5EF4-FFF2-40B4-BE49-F238E27FC236}">
                <a16:creationId xmlns:a16="http://schemas.microsoft.com/office/drawing/2014/main" id="{9A6FF8F1-8A3F-4BA3-B842-6D9E71AA245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5871" y="4293447"/>
            <a:ext cx="1516322" cy="1033796"/>
          </a:xfrm>
          <a:prstGeom prst="rect">
            <a:avLst/>
          </a:prstGeom>
          <a:noFill/>
          <a:ln>
            <a:noFill/>
          </a:ln>
        </p:spPr>
      </p:pic>
      <p:pic>
        <p:nvPicPr>
          <p:cNvPr id="10" name="Bild 10" descr="Bildergebnis für preisschild">
            <a:extLst>
              <a:ext uri="{FF2B5EF4-FFF2-40B4-BE49-F238E27FC236}">
                <a16:creationId xmlns:a16="http://schemas.microsoft.com/office/drawing/2014/main" id="{C157A7B2-4689-4467-A99F-8C04564B202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9195" y="4392564"/>
            <a:ext cx="1741311" cy="1335422"/>
          </a:xfrm>
          <a:prstGeom prst="rect">
            <a:avLst/>
          </a:prstGeom>
          <a:noFill/>
          <a:ln>
            <a:noFill/>
          </a:ln>
        </p:spPr>
      </p:pic>
      <p:pic>
        <p:nvPicPr>
          <p:cNvPr id="11" name="Bild 11" descr="Bildergebnis für rabatt">
            <a:extLst>
              <a:ext uri="{FF2B5EF4-FFF2-40B4-BE49-F238E27FC236}">
                <a16:creationId xmlns:a16="http://schemas.microsoft.com/office/drawing/2014/main" id="{5CF9CBE0-1A08-4D75-9FD2-453429903DC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841" y="4392564"/>
            <a:ext cx="1318813" cy="1025555"/>
          </a:xfrm>
          <a:prstGeom prst="rect">
            <a:avLst/>
          </a:prstGeom>
          <a:noFill/>
          <a:ln>
            <a:noFill/>
          </a:ln>
        </p:spPr>
      </p:pic>
      <p:sp>
        <p:nvSpPr>
          <p:cNvPr id="12" name="Rechteck 11">
            <a:extLst>
              <a:ext uri="{FF2B5EF4-FFF2-40B4-BE49-F238E27FC236}">
                <a16:creationId xmlns:a16="http://schemas.microsoft.com/office/drawing/2014/main" id="{6D6E91C1-F0FB-4D75-9F7A-18A3CE863888}"/>
              </a:ext>
            </a:extLst>
          </p:cNvPr>
          <p:cNvSpPr/>
          <p:nvPr/>
        </p:nvSpPr>
        <p:spPr>
          <a:xfrm>
            <a:off x="6273193" y="2378909"/>
            <a:ext cx="5106843" cy="707886"/>
          </a:xfrm>
          <a:prstGeom prst="rect">
            <a:avLst/>
          </a:prstGeom>
        </p:spPr>
        <p:txBody>
          <a:bodyPr wrap="square">
            <a:spAutoFit/>
          </a:bodyPr>
          <a:lstStyle/>
          <a:p>
            <a:pPr>
              <a:spcBef>
                <a:spcPts val="600"/>
              </a:spcBef>
              <a:buClr>
                <a:srgbClr val="117613"/>
              </a:buClr>
            </a:pPr>
            <a:r>
              <a:rPr lang="fr-CH" sz="2000" b="1">
                <a:solidFill>
                  <a:srgbClr val="0B4874"/>
                </a:solidFill>
                <a:latin typeface="+mj-lt"/>
                <a:cs typeface="Arial" pitchFamily="34" charset="0"/>
              </a:rPr>
              <a:t>Exercice: </a:t>
            </a:r>
            <a:r>
              <a:rPr lang="fr-CH" sz="2000">
                <a:solidFill>
                  <a:schemeClr val="accent6">
                    <a:lumMod val="50000"/>
                  </a:schemeClr>
                </a:solidFill>
                <a:latin typeface="+mj-lt"/>
                <a:cs typeface="Arial" pitchFamily="34" charset="0"/>
              </a:rPr>
              <a:t>attribuez chacune des huit images au P correspondant.</a:t>
            </a:r>
          </a:p>
        </p:txBody>
      </p:sp>
      <p:sp>
        <p:nvSpPr>
          <p:cNvPr id="14" name="Abgerundetes Rechteck 8">
            <a:extLst>
              <a:ext uri="{FF2B5EF4-FFF2-40B4-BE49-F238E27FC236}">
                <a16:creationId xmlns:a16="http://schemas.microsoft.com/office/drawing/2014/main" id="{0217EE08-94AD-420D-8A7E-C7D914F293FF}"/>
              </a:ext>
            </a:extLst>
          </p:cNvPr>
          <p:cNvSpPr/>
          <p:nvPr/>
        </p:nvSpPr>
        <p:spPr>
          <a:xfrm>
            <a:off x="2689125" y="187895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5" name="Abgerundetes Rechteck 17">
            <a:extLst>
              <a:ext uri="{FF2B5EF4-FFF2-40B4-BE49-F238E27FC236}">
                <a16:creationId xmlns:a16="http://schemas.microsoft.com/office/drawing/2014/main" id="{DD0E1A23-B03C-4330-B68C-9A75091F0492}"/>
              </a:ext>
            </a:extLst>
          </p:cNvPr>
          <p:cNvSpPr/>
          <p:nvPr/>
        </p:nvSpPr>
        <p:spPr>
          <a:xfrm>
            <a:off x="2677994" y="2707782"/>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6" name="Abgerundetes Rechteck 18">
            <a:extLst>
              <a:ext uri="{FF2B5EF4-FFF2-40B4-BE49-F238E27FC236}">
                <a16:creationId xmlns:a16="http://schemas.microsoft.com/office/drawing/2014/main" id="{E3D6A104-63EC-4F33-B813-8EBC2063D2E0}"/>
              </a:ext>
            </a:extLst>
          </p:cNvPr>
          <p:cNvSpPr/>
          <p:nvPr/>
        </p:nvSpPr>
        <p:spPr>
          <a:xfrm>
            <a:off x="4456212" y="1864757"/>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7" name="Abgerundetes Rechteck 19">
            <a:extLst>
              <a:ext uri="{FF2B5EF4-FFF2-40B4-BE49-F238E27FC236}">
                <a16:creationId xmlns:a16="http://schemas.microsoft.com/office/drawing/2014/main" id="{3E354D83-F212-4248-B74A-074EB2D3BF00}"/>
              </a:ext>
            </a:extLst>
          </p:cNvPr>
          <p:cNvSpPr/>
          <p:nvPr/>
        </p:nvSpPr>
        <p:spPr>
          <a:xfrm>
            <a:off x="4456212" y="2707782"/>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8" name="Textfeld 17">
            <a:extLst>
              <a:ext uri="{FF2B5EF4-FFF2-40B4-BE49-F238E27FC236}">
                <a16:creationId xmlns:a16="http://schemas.microsoft.com/office/drawing/2014/main" id="{88F552C9-D487-4D3A-9D04-45C5B789530F}"/>
              </a:ext>
            </a:extLst>
          </p:cNvPr>
          <p:cNvSpPr txBox="1"/>
          <p:nvPr/>
        </p:nvSpPr>
        <p:spPr>
          <a:xfrm>
            <a:off x="2979104" y="2061239"/>
            <a:ext cx="958916"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Produit</a:t>
            </a:r>
          </a:p>
        </p:txBody>
      </p:sp>
      <p:sp>
        <p:nvSpPr>
          <p:cNvPr id="19" name="Textfeld 18">
            <a:extLst>
              <a:ext uri="{FF2B5EF4-FFF2-40B4-BE49-F238E27FC236}">
                <a16:creationId xmlns:a16="http://schemas.microsoft.com/office/drawing/2014/main" id="{B8B41C16-0143-44BC-BC5A-4584DAC30EE6}"/>
              </a:ext>
            </a:extLst>
          </p:cNvPr>
          <p:cNvSpPr txBox="1"/>
          <p:nvPr/>
        </p:nvSpPr>
        <p:spPr>
          <a:xfrm>
            <a:off x="4879737" y="2061239"/>
            <a:ext cx="691215"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Place</a:t>
            </a:r>
          </a:p>
        </p:txBody>
      </p:sp>
      <p:sp>
        <p:nvSpPr>
          <p:cNvPr id="20" name="Textfeld 19">
            <a:extLst>
              <a:ext uri="{FF2B5EF4-FFF2-40B4-BE49-F238E27FC236}">
                <a16:creationId xmlns:a16="http://schemas.microsoft.com/office/drawing/2014/main" id="{50A8C514-3772-454E-A369-662277554FBB}"/>
              </a:ext>
            </a:extLst>
          </p:cNvPr>
          <p:cNvSpPr txBox="1"/>
          <p:nvPr/>
        </p:nvSpPr>
        <p:spPr>
          <a:xfrm>
            <a:off x="3125029" y="2902411"/>
            <a:ext cx="659860" cy="338554"/>
          </a:xfrm>
          <a:prstGeom prst="rect">
            <a:avLst/>
          </a:prstGeom>
          <a:noFill/>
        </p:spPr>
        <p:txBody>
          <a:bodyPr wrap="none" rtlCol="0">
            <a:spAutoFit/>
          </a:bodyPr>
          <a:lstStyle/>
          <a:p>
            <a:pPr algn="ctr"/>
            <a:r>
              <a:rPr lang="fr-CH" sz="1600" b="1" dirty="0">
                <a:solidFill>
                  <a:schemeClr val="bg1"/>
                </a:solidFill>
                <a:latin typeface="+mj-lt"/>
                <a:cs typeface="Arial" pitchFamily="34" charset="0"/>
              </a:rPr>
              <a:t>Prix</a:t>
            </a:r>
          </a:p>
        </p:txBody>
      </p:sp>
      <p:sp>
        <p:nvSpPr>
          <p:cNvPr id="21" name="Textfeld 20">
            <a:extLst>
              <a:ext uri="{FF2B5EF4-FFF2-40B4-BE49-F238E27FC236}">
                <a16:creationId xmlns:a16="http://schemas.microsoft.com/office/drawing/2014/main" id="{690F2855-0D03-4AFA-B718-2101B2E0C8EA}"/>
              </a:ext>
            </a:extLst>
          </p:cNvPr>
          <p:cNvSpPr txBox="1"/>
          <p:nvPr/>
        </p:nvSpPr>
        <p:spPr>
          <a:xfrm>
            <a:off x="4639080" y="2902411"/>
            <a:ext cx="1210588"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Promotion</a:t>
            </a:r>
          </a:p>
        </p:txBody>
      </p:sp>
      <p:sp>
        <p:nvSpPr>
          <p:cNvPr id="22" name="Rectangle 2">
            <a:extLst>
              <a:ext uri="{FF2B5EF4-FFF2-40B4-BE49-F238E27FC236}">
                <a16:creationId xmlns:a16="http://schemas.microsoft.com/office/drawing/2014/main" id="{EFDF9EF9-5182-4EC0-9C5A-76774907A4EC}"/>
              </a:ext>
            </a:extLst>
          </p:cNvPr>
          <p:cNvSpPr txBox="1">
            <a:spLocks noChangeArrowheads="1"/>
          </p:cNvSpPr>
          <p:nvPr/>
        </p:nvSpPr>
        <p:spPr bwMode="auto">
          <a:xfrm>
            <a:off x="950187" y="125740"/>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Exercice sur les 4 P du marketing</a:t>
            </a:r>
          </a:p>
        </p:txBody>
      </p:sp>
      <p:sp>
        <p:nvSpPr>
          <p:cNvPr id="23" name="Foliennummernplatzhalter 12">
            <a:extLst>
              <a:ext uri="{FF2B5EF4-FFF2-40B4-BE49-F238E27FC236}">
                <a16:creationId xmlns:a16="http://schemas.microsoft.com/office/drawing/2014/main" id="{5BCBE46D-2CDE-40D8-BD7F-857BCAEE39F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11</a:t>
            </a:fld>
            <a:endParaRPr lang="ru-RU"/>
          </a:p>
        </p:txBody>
      </p:sp>
    </p:spTree>
    <p:extLst>
      <p:ext uri="{BB962C8B-B14F-4D97-AF65-F5344CB8AC3E}">
        <p14:creationId xmlns:p14="http://schemas.microsoft.com/office/powerpoint/2010/main" val="311750408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bgerundetes Rechteck 25">
            <a:extLst>
              <a:ext uri="{FF2B5EF4-FFF2-40B4-BE49-F238E27FC236}">
                <a16:creationId xmlns:a16="http://schemas.microsoft.com/office/drawing/2014/main" id="{99E7C50E-940D-4E57-8EA3-961187C481F6}"/>
              </a:ext>
            </a:extLst>
          </p:cNvPr>
          <p:cNvSpPr/>
          <p:nvPr/>
        </p:nvSpPr>
        <p:spPr>
          <a:xfrm>
            <a:off x="6320517" y="4042946"/>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0" name="Abgerundetes Rechteck 25">
            <a:extLst>
              <a:ext uri="{FF2B5EF4-FFF2-40B4-BE49-F238E27FC236}">
                <a16:creationId xmlns:a16="http://schemas.microsoft.com/office/drawing/2014/main" id="{A2FEDC5B-61D4-4563-A659-666ACF57AD89}"/>
              </a:ext>
            </a:extLst>
          </p:cNvPr>
          <p:cNvSpPr/>
          <p:nvPr/>
        </p:nvSpPr>
        <p:spPr>
          <a:xfrm>
            <a:off x="3774205" y="4042946"/>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19" name="Abgerundetes Rechteck 25">
            <a:extLst>
              <a:ext uri="{FF2B5EF4-FFF2-40B4-BE49-F238E27FC236}">
                <a16:creationId xmlns:a16="http://schemas.microsoft.com/office/drawing/2014/main" id="{FE5AC625-9189-4210-B8B2-F65B2618C94D}"/>
              </a:ext>
            </a:extLst>
          </p:cNvPr>
          <p:cNvSpPr/>
          <p:nvPr/>
        </p:nvSpPr>
        <p:spPr>
          <a:xfrm>
            <a:off x="6320517" y="2576400"/>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50187" y="125740"/>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p:txBody>
      </p:sp>
      <p:sp>
        <p:nvSpPr>
          <p:cNvPr id="5" name="Rechteck 4">
            <a:extLst>
              <a:ext uri="{FF2B5EF4-FFF2-40B4-BE49-F238E27FC236}">
                <a16:creationId xmlns:a16="http://schemas.microsoft.com/office/drawing/2014/main" id="{C143198B-EE7D-413D-A52D-48654E3F3423}"/>
              </a:ext>
            </a:extLst>
          </p:cNvPr>
          <p:cNvSpPr/>
          <p:nvPr/>
        </p:nvSpPr>
        <p:spPr>
          <a:xfrm>
            <a:off x="950187" y="1265523"/>
            <a:ext cx="10300912" cy="923330"/>
          </a:xfrm>
          <a:prstGeom prst="rect">
            <a:avLst/>
          </a:prstGeom>
        </p:spPr>
        <p:txBody>
          <a:bodyPr wrap="square">
            <a:spAutoFit/>
          </a:bodyPr>
          <a:lstStyle/>
          <a:p>
            <a:pPr algn="ctr">
              <a:spcBef>
                <a:spcPts val="600"/>
              </a:spcBef>
              <a:buClr>
                <a:srgbClr val="117613"/>
              </a:buClr>
            </a:pPr>
            <a:r>
              <a:rPr lang="fr-CH">
                <a:solidFill>
                  <a:srgbClr val="0B4874"/>
                </a:solidFill>
              </a:rPr>
              <a:t>Les quatre outils classiques du marketing mix sont les «quatre P»: Produit, Prix, Place, Promotion. </a:t>
            </a:r>
            <a:r>
              <a:rPr lang="fr-CH">
                <a:solidFill>
                  <a:srgbClr val="0B4874"/>
                </a:solidFill>
                <a:cs typeface="Arial" pitchFamily="34" charset="0"/>
              </a:rPr>
              <a:t>Les 4 P du marketing sont un outil utile pour structurer, hiérarchiser et planifier concrètement les différentes activités de marketing.</a:t>
            </a:r>
          </a:p>
        </p:txBody>
      </p:sp>
      <p:sp>
        <p:nvSpPr>
          <p:cNvPr id="12" name="Abgerundetes Rechteck 25">
            <a:extLst>
              <a:ext uri="{FF2B5EF4-FFF2-40B4-BE49-F238E27FC236}">
                <a16:creationId xmlns:a16="http://schemas.microsoft.com/office/drawing/2014/main" id="{79F61DB1-C004-4AFA-B938-9A51B7E4869A}"/>
              </a:ext>
            </a:extLst>
          </p:cNvPr>
          <p:cNvSpPr/>
          <p:nvPr/>
        </p:nvSpPr>
        <p:spPr>
          <a:xfrm>
            <a:off x="3749511" y="2576400"/>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13" name="Textfeld 12">
            <a:extLst>
              <a:ext uri="{FF2B5EF4-FFF2-40B4-BE49-F238E27FC236}">
                <a16:creationId xmlns:a16="http://schemas.microsoft.com/office/drawing/2014/main" id="{8A9D199B-F8C3-4F89-AF66-1729BDC2E180}"/>
              </a:ext>
            </a:extLst>
          </p:cNvPr>
          <p:cNvSpPr txBox="1"/>
          <p:nvPr/>
        </p:nvSpPr>
        <p:spPr>
          <a:xfrm>
            <a:off x="4160538" y="2878525"/>
            <a:ext cx="1346844" cy="461665"/>
          </a:xfrm>
          <a:prstGeom prst="rect">
            <a:avLst/>
          </a:prstGeom>
          <a:noFill/>
        </p:spPr>
        <p:txBody>
          <a:bodyPr wrap="none" rtlCol="0">
            <a:spAutoFit/>
          </a:bodyPr>
          <a:lstStyle/>
          <a:p>
            <a:r>
              <a:rPr lang="fr-CH" sz="2400" b="1">
                <a:solidFill>
                  <a:schemeClr val="bg1"/>
                </a:solidFill>
                <a:latin typeface="+mj-lt"/>
                <a:cs typeface="Arial" pitchFamily="34" charset="0"/>
              </a:rPr>
              <a:t>Produit</a:t>
            </a:r>
          </a:p>
        </p:txBody>
      </p:sp>
      <p:sp>
        <p:nvSpPr>
          <p:cNvPr id="14" name="Textfeld 13">
            <a:extLst>
              <a:ext uri="{FF2B5EF4-FFF2-40B4-BE49-F238E27FC236}">
                <a16:creationId xmlns:a16="http://schemas.microsoft.com/office/drawing/2014/main" id="{C76C3CB7-25F7-4BF6-BF46-5AFC00483E8F}"/>
              </a:ext>
            </a:extLst>
          </p:cNvPr>
          <p:cNvSpPr txBox="1"/>
          <p:nvPr/>
        </p:nvSpPr>
        <p:spPr>
          <a:xfrm>
            <a:off x="6947349" y="2878525"/>
            <a:ext cx="946093" cy="461665"/>
          </a:xfrm>
          <a:prstGeom prst="rect">
            <a:avLst/>
          </a:prstGeom>
          <a:noFill/>
        </p:spPr>
        <p:txBody>
          <a:bodyPr wrap="none" rtlCol="0">
            <a:spAutoFit/>
          </a:bodyPr>
          <a:lstStyle/>
          <a:p>
            <a:pPr algn="ctr"/>
            <a:r>
              <a:rPr lang="fr-CH" sz="2400" b="1">
                <a:solidFill>
                  <a:schemeClr val="bg1"/>
                </a:solidFill>
                <a:latin typeface="+mj-lt"/>
                <a:cs typeface="Arial" pitchFamily="34" charset="0"/>
              </a:rPr>
              <a:t>Place</a:t>
            </a:r>
          </a:p>
        </p:txBody>
      </p:sp>
      <p:sp>
        <p:nvSpPr>
          <p:cNvPr id="15" name="Textfeld 14">
            <a:extLst>
              <a:ext uri="{FF2B5EF4-FFF2-40B4-BE49-F238E27FC236}">
                <a16:creationId xmlns:a16="http://schemas.microsoft.com/office/drawing/2014/main" id="{A85975F0-408C-4630-A781-7859EF5C5EF7}"/>
              </a:ext>
            </a:extLst>
          </p:cNvPr>
          <p:cNvSpPr txBox="1"/>
          <p:nvPr/>
        </p:nvSpPr>
        <p:spPr>
          <a:xfrm>
            <a:off x="4349379" y="4374768"/>
            <a:ext cx="938077" cy="461665"/>
          </a:xfrm>
          <a:prstGeom prst="rect">
            <a:avLst/>
          </a:prstGeom>
          <a:noFill/>
        </p:spPr>
        <p:txBody>
          <a:bodyPr wrap="none" rtlCol="0">
            <a:spAutoFit/>
          </a:bodyPr>
          <a:lstStyle/>
          <a:p>
            <a:r>
              <a:rPr lang="fr-CH" sz="2400" b="1">
                <a:solidFill>
                  <a:schemeClr val="bg1"/>
                </a:solidFill>
                <a:latin typeface="+mj-lt"/>
                <a:cs typeface="Arial" pitchFamily="34" charset="0"/>
              </a:rPr>
              <a:t>Prix</a:t>
            </a:r>
          </a:p>
        </p:txBody>
      </p:sp>
      <p:sp>
        <p:nvSpPr>
          <p:cNvPr id="16" name="Textfeld 15">
            <a:extLst>
              <a:ext uri="{FF2B5EF4-FFF2-40B4-BE49-F238E27FC236}">
                <a16:creationId xmlns:a16="http://schemas.microsoft.com/office/drawing/2014/main" id="{06CD781C-66AC-4611-AB1E-A3D420565E4C}"/>
              </a:ext>
            </a:extLst>
          </p:cNvPr>
          <p:cNvSpPr txBox="1"/>
          <p:nvPr/>
        </p:nvSpPr>
        <p:spPr>
          <a:xfrm>
            <a:off x="6592932" y="4374768"/>
            <a:ext cx="1741311" cy="461665"/>
          </a:xfrm>
          <a:prstGeom prst="rect">
            <a:avLst/>
          </a:prstGeom>
          <a:noFill/>
        </p:spPr>
        <p:txBody>
          <a:bodyPr wrap="none" rtlCol="0">
            <a:spAutoFit/>
          </a:bodyPr>
          <a:lstStyle/>
          <a:p>
            <a:r>
              <a:rPr lang="fr-CH" sz="2400" b="1">
                <a:solidFill>
                  <a:schemeClr val="bg1"/>
                </a:solidFill>
                <a:latin typeface="+mj-lt"/>
                <a:cs typeface="Arial" pitchFamily="34" charset="0"/>
              </a:rPr>
              <a:t>Promotion</a:t>
            </a:r>
          </a:p>
        </p:txBody>
      </p:sp>
      <p:sp>
        <p:nvSpPr>
          <p:cNvPr id="17" name="Ellipse 16">
            <a:extLst>
              <a:ext uri="{FF2B5EF4-FFF2-40B4-BE49-F238E27FC236}">
                <a16:creationId xmlns:a16="http://schemas.microsoft.com/office/drawing/2014/main" id="{5D19A92D-4E80-4F1A-8214-20618C68AF50}"/>
              </a:ext>
            </a:extLst>
          </p:cNvPr>
          <p:cNvSpPr/>
          <p:nvPr/>
        </p:nvSpPr>
        <p:spPr>
          <a:xfrm>
            <a:off x="5257533" y="3338908"/>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18" name="Textfeld 17">
            <a:extLst>
              <a:ext uri="{FF2B5EF4-FFF2-40B4-BE49-F238E27FC236}">
                <a16:creationId xmlns:a16="http://schemas.microsoft.com/office/drawing/2014/main" id="{A2109B1C-7821-4CDD-9BCB-D2018F6D7772}"/>
              </a:ext>
            </a:extLst>
          </p:cNvPr>
          <p:cNvSpPr txBox="1"/>
          <p:nvPr/>
        </p:nvSpPr>
        <p:spPr>
          <a:xfrm>
            <a:off x="5424015" y="3646461"/>
            <a:ext cx="1541576" cy="707886"/>
          </a:xfrm>
          <a:prstGeom prst="rect">
            <a:avLst/>
          </a:prstGeom>
          <a:noFill/>
        </p:spPr>
        <p:txBody>
          <a:bodyPr wrap="none" rtlCol="0">
            <a:spAutoFit/>
          </a:bodyPr>
          <a:lstStyle/>
          <a:p>
            <a:pPr algn="ctr"/>
            <a:r>
              <a:rPr lang="fr-CH" sz="2000" b="1">
                <a:latin typeface="+mj-lt"/>
                <a:cs typeface="Arial" pitchFamily="34" charset="0"/>
              </a:rPr>
              <a:t>Marketing</a:t>
            </a:r>
          </a:p>
          <a:p>
            <a:pPr algn="ctr"/>
            <a:r>
              <a:rPr lang="fr-CH" sz="2000" b="1">
                <a:latin typeface="+mj-lt"/>
                <a:cs typeface="Arial" pitchFamily="34" charset="0"/>
              </a:rPr>
              <a:t>mix</a:t>
            </a:r>
          </a:p>
        </p:txBody>
      </p:sp>
      <p:sp>
        <p:nvSpPr>
          <p:cNvPr id="22" name="Foliennummernplatzhalter 12">
            <a:extLst>
              <a:ext uri="{FF2B5EF4-FFF2-40B4-BE49-F238E27FC236}">
                <a16:creationId xmlns:a16="http://schemas.microsoft.com/office/drawing/2014/main" id="{E0A58B60-84D9-4708-A73C-83838EFC3F7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12</a:t>
            </a:fld>
            <a:endParaRPr lang="ru-RU"/>
          </a:p>
        </p:txBody>
      </p:sp>
    </p:spTree>
    <p:extLst>
      <p:ext uri="{BB962C8B-B14F-4D97-AF65-F5344CB8AC3E}">
        <p14:creationId xmlns:p14="http://schemas.microsoft.com/office/powerpoint/2010/main" val="128078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90455"/>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118800"/>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 produit = conception du produit</a:t>
            </a: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12357"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Produit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Prix</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2185214"/>
          </a:xfrm>
          <a:prstGeom prst="rect">
            <a:avLst/>
          </a:prstGeom>
        </p:spPr>
        <p:txBody>
          <a:bodyPr wrap="square">
            <a:spAutoFit/>
          </a:bodyPr>
          <a:lstStyle/>
          <a:p>
            <a:r>
              <a:rPr lang="fr-CH" sz="2000" b="1">
                <a:solidFill>
                  <a:srgbClr val="0B4874"/>
                </a:solidFill>
                <a:latin typeface="+mj-lt"/>
                <a:cs typeface="Arial" pitchFamily="34" charset="0"/>
              </a:rPr>
              <a:t>Produit:</a:t>
            </a:r>
            <a:r>
              <a:rPr lang="fr-CH" sz="2000" b="1">
                <a:latin typeface="+mj-lt"/>
                <a:cs typeface="Arial" pitchFamily="34" charset="0"/>
              </a:rPr>
              <a:t> </a:t>
            </a:r>
            <a:r>
              <a:rPr lang="fr-CH" sz="2000">
                <a:solidFill>
                  <a:schemeClr val="accent6">
                    <a:lumMod val="50000"/>
                  </a:schemeClr>
                </a:solidFill>
                <a:latin typeface="+mj-lt"/>
                <a:cs typeface="Arial" pitchFamily="34" charset="0"/>
              </a:rPr>
              <a:t>comprend toutes les mesures en lien direct avec le produit, p. ex.:</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Produit</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Emballage</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Service</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Garantie</a:t>
            </a:r>
          </a:p>
        </p:txBody>
      </p:sp>
      <p:sp>
        <p:nvSpPr>
          <p:cNvPr id="17" name="Rechteck 16">
            <a:extLst>
              <a:ext uri="{FF2B5EF4-FFF2-40B4-BE49-F238E27FC236}">
                <a16:creationId xmlns:a16="http://schemas.microsoft.com/office/drawing/2014/main" id="{0380A183-FF9E-47AA-9A9E-FEC160DDE7D2}"/>
              </a:ext>
            </a:extLst>
          </p:cNvPr>
          <p:cNvSpPr/>
          <p:nvPr/>
        </p:nvSpPr>
        <p:spPr>
          <a:xfrm>
            <a:off x="959009" y="4621414"/>
            <a:ext cx="3539752" cy="599770"/>
          </a:xfrm>
          <a:prstGeom prst="rect">
            <a:avLst/>
          </a:prstGeom>
        </p:spPr>
        <p:txBody>
          <a:bodyPr wrap="none">
            <a:spAutoFit/>
          </a:bodyPr>
          <a:lstStyle/>
          <a:p>
            <a:r>
              <a:rPr lang="fr-CH" sz="1600" b="1">
                <a:solidFill>
                  <a:schemeClr val="bg1"/>
                </a:solidFill>
                <a:latin typeface="+mj-lt"/>
                <a:cs typeface="Arial" panose="020B0604020202020204" pitchFamily="34" charset="0"/>
              </a:rPr>
              <a:t>Exemple: le magasin en ligne Galaxus</a:t>
            </a:r>
            <a:r>
              <a:rPr lang="fr-CH" sz="1600" b="1">
                <a:latin typeface="+mj-lt"/>
                <a:cs typeface="Arial" panose="020B0604020202020204" pitchFamily="34" charset="0"/>
              </a:rPr>
              <a:t> </a:t>
            </a:r>
          </a:p>
        </p:txBody>
      </p:sp>
      <p:pic>
        <p:nvPicPr>
          <p:cNvPr id="18" name="Grafik 17">
            <a:extLst>
              <a:ext uri="{FF2B5EF4-FFF2-40B4-BE49-F238E27FC236}">
                <a16:creationId xmlns:a16="http://schemas.microsoft.com/office/drawing/2014/main" id="{2075B7BB-2BA3-461C-B5B0-9C56B56D11BF}"/>
              </a:ext>
            </a:extLst>
          </p:cNvPr>
          <p:cNvPicPr>
            <a:picLocks noChangeAspect="1"/>
          </p:cNvPicPr>
          <p:nvPr/>
        </p:nvPicPr>
        <p:blipFill>
          <a:blip r:embed="rId3" cstate="print"/>
          <a:stretch>
            <a:fillRect/>
          </a:stretch>
        </p:blipFill>
        <p:spPr>
          <a:xfrm>
            <a:off x="7124199" y="4660799"/>
            <a:ext cx="4253044" cy="2016224"/>
          </a:xfrm>
          <a:prstGeom prst="rect">
            <a:avLst/>
          </a:prstGeom>
          <a:effectLst>
            <a:outerShdw blurRad="50800" dist="38100" dir="2700000" algn="tl" rotWithShape="0">
              <a:prstClr val="black">
                <a:alpha val="40000"/>
              </a:prstClr>
            </a:outerShdw>
          </a:effectLst>
        </p:spPr>
      </p:pic>
      <p:sp>
        <p:nvSpPr>
          <p:cNvPr id="19" name="Rechteck 18">
            <a:extLst>
              <a:ext uri="{FF2B5EF4-FFF2-40B4-BE49-F238E27FC236}">
                <a16:creationId xmlns:a16="http://schemas.microsoft.com/office/drawing/2014/main" id="{BF4B8195-1C5D-4611-A217-08E59151F2CD}"/>
              </a:ext>
            </a:extLst>
          </p:cNvPr>
          <p:cNvSpPr/>
          <p:nvPr/>
        </p:nvSpPr>
        <p:spPr>
          <a:xfrm>
            <a:off x="939130" y="5074468"/>
            <a:ext cx="5849562" cy="1620957"/>
          </a:xfrm>
          <a:prstGeom prst="rect">
            <a:avLst/>
          </a:prstGeom>
        </p:spPr>
        <p:txBody>
          <a:bodyPr wrap="square">
            <a:spAutoFit/>
          </a:bodyPr>
          <a:lstStyle/>
          <a:p>
            <a:pPr marL="358775" indent="-358775">
              <a:spcBef>
                <a:spcPts val="200"/>
              </a:spcBef>
              <a:buFont typeface="Century Gothic" panose="020B0502020202020204" pitchFamily="34" charset="0"/>
              <a:buChar char="●"/>
              <a:tabLst>
                <a:tab pos="358775" algn="l"/>
              </a:tabLst>
            </a:pPr>
            <a:r>
              <a:rPr lang="fr-CH" sz="1600">
                <a:solidFill>
                  <a:schemeClr val="bg1"/>
                </a:solidFill>
                <a:latin typeface="+mj-lt"/>
                <a:cs typeface="Arial" panose="020B0604020202020204" pitchFamily="34" charset="0"/>
              </a:rPr>
              <a:t>Commerce en ligne avec un très grand assortiment</a:t>
            </a:r>
          </a:p>
          <a:p>
            <a:pPr marL="358775" indent="-358775">
              <a:spcBef>
                <a:spcPts val="200"/>
              </a:spcBef>
              <a:buFont typeface="Century Gothic" panose="020B0502020202020204" pitchFamily="34" charset="0"/>
              <a:buChar char="●"/>
              <a:tabLst>
                <a:tab pos="358775" algn="l"/>
              </a:tabLst>
            </a:pPr>
            <a:r>
              <a:rPr lang="fr-CH" sz="1600">
                <a:solidFill>
                  <a:schemeClr val="bg1"/>
                </a:solidFill>
                <a:latin typeface="+mj-lt"/>
                <a:cs typeface="Arial" panose="020B0604020202020204" pitchFamily="34" charset="0"/>
              </a:rPr>
              <a:t>Extrêmement convivial. Dans sa recherche de câble, on peut p. ex. spécifier la longueur; dans le cas d’un ordinateur, on peut préciser la capacité de mémoire.</a:t>
            </a:r>
          </a:p>
          <a:p>
            <a:pPr marL="358775" indent="-358775">
              <a:spcBef>
                <a:spcPts val="200"/>
              </a:spcBef>
              <a:buFont typeface="Century Gothic" panose="020B0502020202020204" pitchFamily="34" charset="0"/>
              <a:buChar char="●"/>
              <a:tabLst>
                <a:tab pos="358775" algn="l"/>
              </a:tabLst>
            </a:pPr>
            <a:r>
              <a:rPr lang="fr-CH" sz="1600">
                <a:solidFill>
                  <a:schemeClr val="bg1"/>
                </a:solidFill>
                <a:latin typeface="+mj-lt"/>
                <a:cs typeface="Arial" panose="020B0604020202020204" pitchFamily="34" charset="0"/>
              </a:rPr>
              <a:t>Le retour des vêtements et des chaussures est gratuit.</a:t>
            </a:r>
          </a:p>
        </p:txBody>
      </p:sp>
      <p:sp>
        <p:nvSpPr>
          <p:cNvPr id="20" name="Foliennummernplatzhalter 12">
            <a:extLst>
              <a:ext uri="{FF2B5EF4-FFF2-40B4-BE49-F238E27FC236}">
                <a16:creationId xmlns:a16="http://schemas.microsoft.com/office/drawing/2014/main" id="{883AE97C-D682-48AF-A9CC-D8F09DFADBA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13</a:t>
            </a:fld>
            <a:endParaRPr lang="ru-RU"/>
          </a:p>
        </p:txBody>
      </p:sp>
    </p:spTree>
    <p:extLst>
      <p:ext uri="{BB962C8B-B14F-4D97-AF65-F5344CB8AC3E}">
        <p14:creationId xmlns:p14="http://schemas.microsoft.com/office/powerpoint/2010/main" val="2797904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37229" y="118804"/>
            <a:ext cx="8089811"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 place = politique de distribution</a:t>
            </a: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Produit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Prix</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2739211"/>
          </a:xfrm>
          <a:prstGeom prst="rect">
            <a:avLst/>
          </a:prstGeom>
        </p:spPr>
        <p:txBody>
          <a:bodyPr wrap="square">
            <a:spAutoFit/>
          </a:bodyPr>
          <a:lstStyle/>
          <a:p>
            <a:r>
              <a:rPr lang="fr-CH" sz="2000" b="1">
                <a:solidFill>
                  <a:srgbClr val="0B4874"/>
                </a:solidFill>
                <a:latin typeface="+mj-lt"/>
                <a:cs typeface="Arial" pitchFamily="34" charset="0"/>
              </a:rPr>
              <a:t>Place: </a:t>
            </a:r>
            <a:r>
              <a:rPr lang="fr-CH" sz="2000">
                <a:solidFill>
                  <a:schemeClr val="accent6">
                    <a:lumMod val="50000"/>
                  </a:schemeClr>
                </a:solidFill>
                <a:latin typeface="+mj-lt"/>
                <a:cs typeface="Arial" pitchFamily="34" charset="0"/>
              </a:rPr>
              <a:t>répond à la question de savoir comment le produit fini arrive chez les clients-e-s. Quels sont les canaux de distribution utilisés?</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Vente directe (p. ex. commande sur Internet puis expédition)</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Vente indirecte via les intermédiaires (grossistes)</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Franchisage (p. ex. McDonald’s)</a:t>
            </a:r>
          </a:p>
        </p:txBody>
      </p:sp>
      <p:sp>
        <p:nvSpPr>
          <p:cNvPr id="19" name="Rechteck 18">
            <a:extLst>
              <a:ext uri="{FF2B5EF4-FFF2-40B4-BE49-F238E27FC236}">
                <a16:creationId xmlns:a16="http://schemas.microsoft.com/office/drawing/2014/main" id="{BF4B8195-1C5D-4611-A217-08E59151F2CD}"/>
              </a:ext>
            </a:extLst>
          </p:cNvPr>
          <p:cNvSpPr/>
          <p:nvPr/>
        </p:nvSpPr>
        <p:spPr>
          <a:xfrm>
            <a:off x="939129" y="5074468"/>
            <a:ext cx="8781341" cy="1128514"/>
          </a:xfrm>
          <a:prstGeom prst="rect">
            <a:avLst/>
          </a:prstGeom>
        </p:spPr>
        <p:txBody>
          <a:bodyPr wrap="square">
            <a:spAutoFit/>
          </a:bodyPr>
          <a:lstStyle/>
          <a:p>
            <a:pPr marL="358775" indent="-358775">
              <a:spcBef>
                <a:spcPts val="200"/>
              </a:spcBef>
              <a:buFont typeface="Century Gothic" panose="020B0502020202020204" pitchFamily="34" charset="0"/>
              <a:buChar char="●"/>
              <a:tabLst>
                <a:tab pos="358775" algn="l"/>
              </a:tabLst>
            </a:pPr>
            <a:r>
              <a:rPr lang="fr-CH" sz="1600" dirty="0">
                <a:solidFill>
                  <a:schemeClr val="bg1"/>
                </a:solidFill>
                <a:latin typeface="+mj-lt"/>
                <a:cs typeface="Arial" panose="020B0604020202020204" pitchFamily="34" charset="0"/>
              </a:rPr>
              <a:t>Envoi gratuit dans toute la Suisse</a:t>
            </a:r>
          </a:p>
          <a:p>
            <a:pPr marL="358775" indent="-358775">
              <a:spcBef>
                <a:spcPts val="200"/>
              </a:spcBef>
              <a:buFont typeface="Century Gothic" panose="020B0502020202020204" pitchFamily="34" charset="0"/>
              <a:buChar char="●"/>
              <a:tabLst>
                <a:tab pos="358775" algn="l"/>
              </a:tabLst>
            </a:pPr>
            <a:r>
              <a:rPr lang="fr-CH" sz="1600" dirty="0">
                <a:solidFill>
                  <a:schemeClr val="bg1"/>
                </a:solidFill>
                <a:latin typeface="+mj-lt"/>
                <a:cs typeface="Arial" panose="020B0604020202020204" pitchFamily="34" charset="0"/>
              </a:rPr>
              <a:t>Les produits en stock commandés avant 17 h sont livrés le lendemain matin.</a:t>
            </a:r>
          </a:p>
          <a:p>
            <a:pPr marL="358775" indent="-358775">
              <a:spcBef>
                <a:spcPts val="200"/>
              </a:spcBef>
              <a:buFont typeface="Century Gothic" panose="020B0502020202020204" pitchFamily="34" charset="0"/>
              <a:buChar char="●"/>
              <a:tabLst>
                <a:tab pos="358775" algn="l"/>
              </a:tabLst>
            </a:pPr>
            <a:r>
              <a:rPr lang="fr-CH" sz="1600" dirty="0">
                <a:solidFill>
                  <a:schemeClr val="bg1"/>
                </a:solidFill>
                <a:latin typeface="+mj-lt"/>
                <a:cs typeface="Arial" panose="020B0604020202020204" pitchFamily="34" charset="0"/>
              </a:rPr>
              <a:t>Les commandes peuvent être retirées à différents endroits dans toute la Suisse, y compris dans les filiales Migros (réseau </a:t>
            </a:r>
            <a:r>
              <a:rPr lang="fr-CH" sz="1600" dirty="0" err="1">
                <a:solidFill>
                  <a:schemeClr val="bg1"/>
                </a:solidFill>
                <a:latin typeface="+mj-lt"/>
                <a:cs typeface="Arial" panose="020B0604020202020204" pitchFamily="34" charset="0"/>
              </a:rPr>
              <a:t>PickMup</a:t>
            </a:r>
            <a:r>
              <a:rPr lang="fr-CH" sz="1600" dirty="0">
                <a:solidFill>
                  <a:schemeClr val="bg1"/>
                </a:solidFill>
                <a:latin typeface="+mj-lt"/>
                <a:cs typeface="Arial" panose="020B0604020202020204" pitchFamily="34" charset="0"/>
              </a:rPr>
              <a:t>).</a:t>
            </a:r>
          </a:p>
        </p:txBody>
      </p:sp>
      <p:sp>
        <p:nvSpPr>
          <p:cNvPr id="20" name="Rechteck 19">
            <a:extLst>
              <a:ext uri="{FF2B5EF4-FFF2-40B4-BE49-F238E27FC236}">
                <a16:creationId xmlns:a16="http://schemas.microsoft.com/office/drawing/2014/main" id="{23AF549B-9C95-493C-87A6-231DF2814082}"/>
              </a:ext>
            </a:extLst>
          </p:cNvPr>
          <p:cNvSpPr/>
          <p:nvPr/>
        </p:nvSpPr>
        <p:spPr>
          <a:xfrm>
            <a:off x="959009" y="4621414"/>
            <a:ext cx="3539752" cy="599770"/>
          </a:xfrm>
          <a:prstGeom prst="rect">
            <a:avLst/>
          </a:prstGeom>
        </p:spPr>
        <p:txBody>
          <a:bodyPr wrap="none">
            <a:spAutoFit/>
          </a:bodyPr>
          <a:lstStyle/>
          <a:p>
            <a:r>
              <a:rPr lang="fr-CH" sz="1600" b="1">
                <a:solidFill>
                  <a:schemeClr val="bg1"/>
                </a:solidFill>
                <a:latin typeface="+mj-lt"/>
                <a:cs typeface="Arial" panose="020B0604020202020204" pitchFamily="34" charset="0"/>
              </a:rPr>
              <a:t>Exemple: le magasin en ligne Galaxus</a:t>
            </a:r>
            <a:r>
              <a:rPr lang="fr-CH" sz="1600" b="1">
                <a:latin typeface="+mj-lt"/>
                <a:cs typeface="Arial" panose="020B0604020202020204" pitchFamily="34" charset="0"/>
              </a:rPr>
              <a:t> </a:t>
            </a:r>
          </a:p>
        </p:txBody>
      </p:sp>
      <p:sp>
        <p:nvSpPr>
          <p:cNvPr id="17" name="Foliennummernplatzhalter 12">
            <a:extLst>
              <a:ext uri="{FF2B5EF4-FFF2-40B4-BE49-F238E27FC236}">
                <a16:creationId xmlns:a16="http://schemas.microsoft.com/office/drawing/2014/main" id="{1B47E758-E858-4481-88A0-D1482C91BFA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331029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140067"/>
            <a:ext cx="689896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 prix = politique de prix</a:t>
            </a: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Produit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Prix</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2" y="1457996"/>
            <a:ext cx="6158616" cy="1815882"/>
          </a:xfrm>
          <a:prstGeom prst="rect">
            <a:avLst/>
          </a:prstGeom>
        </p:spPr>
        <p:txBody>
          <a:bodyPr wrap="square">
            <a:spAutoFit/>
          </a:bodyPr>
          <a:lstStyle/>
          <a:p>
            <a:r>
              <a:rPr lang="fr-CH" sz="2000" b="1">
                <a:solidFill>
                  <a:srgbClr val="0B4874"/>
                </a:solidFill>
                <a:latin typeface="+mj-lt"/>
                <a:cs typeface="Arial" pitchFamily="34" charset="0"/>
              </a:rPr>
              <a:t>Prix: </a:t>
            </a:r>
            <a:r>
              <a:rPr lang="fr-CH" sz="2000">
                <a:solidFill>
                  <a:schemeClr val="accent6">
                    <a:lumMod val="50000"/>
                  </a:schemeClr>
                </a:solidFill>
                <a:latin typeface="+mj-lt"/>
                <a:cs typeface="Arial" pitchFamily="34" charset="0"/>
              </a:rPr>
              <a:t>comporte la fixation du prix réel et des conditions relatives au prix, p. ex. </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Prix</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Escomptes</a:t>
            </a:r>
          </a:p>
          <a:p>
            <a:pPr marL="815975" lvl="1" indent="-358775">
              <a:spcBef>
                <a:spcPct val="20000"/>
              </a:spcBef>
              <a:buClr>
                <a:srgbClr val="0B4874"/>
              </a:buClr>
              <a:buFont typeface="Century Gothic" panose="020B0502020202020204" pitchFamily="34" charset="0"/>
              <a:buChar char="●"/>
            </a:pPr>
            <a:r>
              <a:rPr lang="fr-CH" sz="2000">
                <a:solidFill>
                  <a:schemeClr val="accent6">
                    <a:lumMod val="50000"/>
                  </a:schemeClr>
                </a:solidFill>
                <a:latin typeface="+mj-lt"/>
                <a:cs typeface="Arial" pitchFamily="34" charset="0"/>
              </a:rPr>
              <a:t>Rabais</a:t>
            </a:r>
          </a:p>
        </p:txBody>
      </p:sp>
      <p:pic>
        <p:nvPicPr>
          <p:cNvPr id="18" name="Grafik 17">
            <a:extLst>
              <a:ext uri="{FF2B5EF4-FFF2-40B4-BE49-F238E27FC236}">
                <a16:creationId xmlns:a16="http://schemas.microsoft.com/office/drawing/2014/main" id="{B4B1560A-02BF-4F79-9E9F-A728C58A5E91}"/>
              </a:ext>
            </a:extLst>
          </p:cNvPr>
          <p:cNvPicPr>
            <a:picLocks noChangeAspect="1"/>
          </p:cNvPicPr>
          <p:nvPr/>
        </p:nvPicPr>
        <p:blipFill>
          <a:blip r:embed="rId3" cstate="print"/>
          <a:stretch>
            <a:fillRect/>
          </a:stretch>
        </p:blipFill>
        <p:spPr>
          <a:xfrm>
            <a:off x="1031291" y="4960906"/>
            <a:ext cx="4530597" cy="1690906"/>
          </a:xfrm>
          <a:prstGeom prst="rect">
            <a:avLst/>
          </a:prstGeom>
          <a:effectLst>
            <a:outerShdw blurRad="50800" dist="38100" dir="5400000" algn="t" rotWithShape="0">
              <a:prstClr val="black">
                <a:alpha val="40000"/>
              </a:prstClr>
            </a:outerShdw>
          </a:effectLst>
        </p:spPr>
      </p:pic>
      <p:pic>
        <p:nvPicPr>
          <p:cNvPr id="20" name="Grafik 19">
            <a:extLst>
              <a:ext uri="{FF2B5EF4-FFF2-40B4-BE49-F238E27FC236}">
                <a16:creationId xmlns:a16="http://schemas.microsoft.com/office/drawing/2014/main" id="{896A3D37-DB16-4B25-AE04-07C38C5BDD83}"/>
              </a:ext>
            </a:extLst>
          </p:cNvPr>
          <p:cNvPicPr>
            <a:picLocks noChangeAspect="1"/>
          </p:cNvPicPr>
          <p:nvPr/>
        </p:nvPicPr>
        <p:blipFill>
          <a:blip r:embed="rId4" cstate="print"/>
          <a:stretch>
            <a:fillRect/>
          </a:stretch>
        </p:blipFill>
        <p:spPr>
          <a:xfrm>
            <a:off x="6107902" y="5164532"/>
            <a:ext cx="4631820" cy="1282617"/>
          </a:xfrm>
          <a:prstGeom prst="rect">
            <a:avLst/>
          </a:prstGeom>
          <a:effectLst>
            <a:outerShdw blurRad="50800" dist="38100" dir="5400000" algn="t" rotWithShape="0">
              <a:prstClr val="black">
                <a:alpha val="40000"/>
              </a:prstClr>
            </a:outerShdw>
          </a:effectLst>
        </p:spPr>
      </p:pic>
      <p:sp>
        <p:nvSpPr>
          <p:cNvPr id="21" name="Rechteck 20">
            <a:extLst>
              <a:ext uri="{FF2B5EF4-FFF2-40B4-BE49-F238E27FC236}">
                <a16:creationId xmlns:a16="http://schemas.microsoft.com/office/drawing/2014/main" id="{BB6B45C3-4ED5-4AAE-A07F-D46A67887E71}"/>
              </a:ext>
            </a:extLst>
          </p:cNvPr>
          <p:cNvSpPr/>
          <p:nvPr/>
        </p:nvSpPr>
        <p:spPr>
          <a:xfrm>
            <a:off x="959009" y="4621414"/>
            <a:ext cx="3539752" cy="599770"/>
          </a:xfrm>
          <a:prstGeom prst="rect">
            <a:avLst/>
          </a:prstGeom>
        </p:spPr>
        <p:txBody>
          <a:bodyPr wrap="none">
            <a:spAutoFit/>
          </a:bodyPr>
          <a:lstStyle/>
          <a:p>
            <a:r>
              <a:rPr lang="fr-CH" sz="1600" b="1">
                <a:solidFill>
                  <a:schemeClr val="bg1"/>
                </a:solidFill>
                <a:latin typeface="+mj-lt"/>
                <a:cs typeface="Arial" panose="020B0604020202020204" pitchFamily="34" charset="0"/>
              </a:rPr>
              <a:t>Exemple: le magasin en ligne Galaxus</a:t>
            </a:r>
            <a:r>
              <a:rPr lang="fr-CH" sz="1600" b="1">
                <a:latin typeface="+mj-lt"/>
                <a:cs typeface="Arial" panose="020B0604020202020204" pitchFamily="34" charset="0"/>
              </a:rPr>
              <a:t> </a:t>
            </a:r>
          </a:p>
        </p:txBody>
      </p:sp>
      <p:sp>
        <p:nvSpPr>
          <p:cNvPr id="17" name="Foliennummernplatzhalter 12">
            <a:extLst>
              <a:ext uri="{FF2B5EF4-FFF2-40B4-BE49-F238E27FC236}">
                <a16:creationId xmlns:a16="http://schemas.microsoft.com/office/drawing/2014/main" id="{93EADB59-A858-4452-A0D2-DAFF7E67181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a:p>
        </p:txBody>
      </p:sp>
    </p:spTree>
    <p:extLst>
      <p:ext uri="{BB962C8B-B14F-4D97-AF65-F5344CB8AC3E}">
        <p14:creationId xmlns:p14="http://schemas.microsoft.com/office/powerpoint/2010/main" val="39263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30344" y="135930"/>
            <a:ext cx="9575317"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 prix = stratégies de prix</a:t>
            </a:r>
          </a:p>
        </p:txBody>
      </p:sp>
      <p:sp>
        <p:nvSpPr>
          <p:cNvPr id="17" name="Rechteck 16">
            <a:extLst>
              <a:ext uri="{FF2B5EF4-FFF2-40B4-BE49-F238E27FC236}">
                <a16:creationId xmlns:a16="http://schemas.microsoft.com/office/drawing/2014/main" id="{48C0EE2C-CA31-476B-AAAD-57D8CD28E970}"/>
              </a:ext>
            </a:extLst>
          </p:cNvPr>
          <p:cNvSpPr/>
          <p:nvPr/>
        </p:nvSpPr>
        <p:spPr>
          <a:xfrm>
            <a:off x="930344" y="1556792"/>
            <a:ext cx="9644891" cy="646331"/>
          </a:xfrm>
          <a:prstGeom prst="rect">
            <a:avLst/>
          </a:prstGeom>
        </p:spPr>
        <p:txBody>
          <a:bodyPr wrap="square">
            <a:spAutoFit/>
          </a:bodyPr>
          <a:lstStyle/>
          <a:p>
            <a:pPr>
              <a:spcBef>
                <a:spcPct val="20000"/>
              </a:spcBef>
            </a:pPr>
            <a:r>
              <a:rPr lang="fr-CH" b="1">
                <a:solidFill>
                  <a:srgbClr val="0B4874"/>
                </a:solidFill>
                <a:latin typeface="+mj-lt"/>
                <a:cs typeface="Arial" panose="020B0604020202020204" pitchFamily="34" charset="0"/>
              </a:rPr>
              <a:t>Stratégie de prix élevés:</a:t>
            </a:r>
            <a:r>
              <a:rPr lang="fr-CH">
                <a:solidFill>
                  <a:srgbClr val="0B4874"/>
                </a:solidFill>
                <a:latin typeface="+mj-lt"/>
                <a:cs typeface="Arial" panose="020B0604020202020204" pitchFamily="34" charset="0"/>
              </a:rPr>
              <a:t> </a:t>
            </a:r>
            <a:r>
              <a:rPr lang="fr-CH">
                <a:solidFill>
                  <a:schemeClr val="accent6">
                    <a:lumMod val="50000"/>
                  </a:schemeClr>
                </a:solidFill>
                <a:latin typeface="+mj-lt"/>
                <a:cs typeface="Arial" panose="020B0604020202020204" pitchFamily="34" charset="0"/>
              </a:rPr>
              <a:t>le prix est supérieur à la moyenne du marché. Si l’entreprise choisit cette stratégie, la qualité doit toutefois être à la hauteur du prix.</a:t>
            </a:r>
          </a:p>
        </p:txBody>
      </p:sp>
      <p:sp>
        <p:nvSpPr>
          <p:cNvPr id="19" name="Rechteck 18">
            <a:extLst>
              <a:ext uri="{FF2B5EF4-FFF2-40B4-BE49-F238E27FC236}">
                <a16:creationId xmlns:a16="http://schemas.microsoft.com/office/drawing/2014/main" id="{3F428268-2734-4F6D-ADB7-085597C952BE}"/>
              </a:ext>
            </a:extLst>
          </p:cNvPr>
          <p:cNvSpPr/>
          <p:nvPr/>
        </p:nvSpPr>
        <p:spPr>
          <a:xfrm>
            <a:off x="923210" y="3781273"/>
            <a:ext cx="9741478" cy="1528624"/>
          </a:xfrm>
          <a:prstGeom prst="rect">
            <a:avLst/>
          </a:prstGeom>
        </p:spPr>
        <p:txBody>
          <a:bodyPr wrap="square">
            <a:spAutoFit/>
          </a:bodyPr>
          <a:lstStyle/>
          <a:p>
            <a:pPr>
              <a:spcAft>
                <a:spcPts val="400"/>
              </a:spcAft>
            </a:pPr>
            <a:r>
              <a:rPr lang="fr-CH" b="1">
                <a:solidFill>
                  <a:srgbClr val="0B4874"/>
                </a:solidFill>
                <a:latin typeface="+mj-lt"/>
                <a:cs typeface="Arial" panose="020B0604020202020204" pitchFamily="34" charset="0"/>
              </a:rPr>
              <a:t>Différenciation des prix: </a:t>
            </a:r>
            <a:r>
              <a:rPr lang="fr-CH">
                <a:solidFill>
                  <a:schemeClr val="accent6">
                    <a:lumMod val="50000"/>
                  </a:schemeClr>
                </a:solidFill>
                <a:latin typeface="+mj-lt"/>
                <a:cs typeface="Arial" panose="020B0604020202020204" pitchFamily="34" charset="0"/>
              </a:rPr>
              <a:t>l’entreprise pratique des prix différents pour le même service. Il existe trois types de méthodes de différenciation des prix:</a:t>
            </a:r>
          </a:p>
          <a:p>
            <a:pPr marL="815975" lvl="1" indent="-358775">
              <a:buClr>
                <a:srgbClr val="0B4874"/>
              </a:buClr>
              <a:buFont typeface="Century Gothic" panose="020B0502020202020204" pitchFamily="34" charset="0"/>
              <a:buChar char="●"/>
            </a:pPr>
            <a:r>
              <a:rPr lang="fr-CH">
                <a:solidFill>
                  <a:schemeClr val="accent6">
                    <a:lumMod val="50000"/>
                  </a:schemeClr>
                </a:solidFill>
                <a:latin typeface="+mj-lt"/>
                <a:cs typeface="Arial" panose="020B0604020202020204" pitchFamily="34" charset="0"/>
              </a:rPr>
              <a:t>Différenciation spatiale des prix (p. ex. prix plus élevés en Suisse)</a:t>
            </a:r>
          </a:p>
          <a:p>
            <a:pPr marL="815975" lvl="1" indent="-358775">
              <a:buClr>
                <a:srgbClr val="0B4874"/>
              </a:buClr>
              <a:buFont typeface="Century Gothic" panose="020B0502020202020204" pitchFamily="34" charset="0"/>
              <a:buChar char="●"/>
            </a:pPr>
            <a:r>
              <a:rPr lang="fr-CH">
                <a:solidFill>
                  <a:schemeClr val="accent6">
                    <a:lumMod val="50000"/>
                  </a:schemeClr>
                </a:solidFill>
                <a:latin typeface="+mj-lt"/>
                <a:cs typeface="Arial" panose="020B0604020202020204" pitchFamily="34" charset="0"/>
              </a:rPr>
              <a:t>Différenciation temporelle des prix (p. ex. voyages à prix bas en basse saison)</a:t>
            </a:r>
          </a:p>
          <a:p>
            <a:pPr marL="815975" lvl="1" indent="-358775">
              <a:buClr>
                <a:srgbClr val="0B4874"/>
              </a:buClr>
              <a:buFont typeface="Century Gothic" panose="020B0502020202020204" pitchFamily="34" charset="0"/>
              <a:buChar char="●"/>
            </a:pPr>
            <a:r>
              <a:rPr lang="fr-CH">
                <a:solidFill>
                  <a:schemeClr val="accent6">
                    <a:lumMod val="50000"/>
                  </a:schemeClr>
                </a:solidFill>
                <a:latin typeface="+mj-lt"/>
                <a:cs typeface="Arial" panose="020B0604020202020204" pitchFamily="34" charset="0"/>
              </a:rPr>
              <a:t>Différenciation des prix en fonction des catégories de clients (p. ex. rabais pour les jeunes)</a:t>
            </a:r>
          </a:p>
        </p:txBody>
      </p:sp>
      <p:sp>
        <p:nvSpPr>
          <p:cNvPr id="21" name="Rechteck 20">
            <a:extLst>
              <a:ext uri="{FF2B5EF4-FFF2-40B4-BE49-F238E27FC236}">
                <a16:creationId xmlns:a16="http://schemas.microsoft.com/office/drawing/2014/main" id="{1F6B4B3B-B807-4300-84AE-AD2AE65E6E9F}"/>
              </a:ext>
            </a:extLst>
          </p:cNvPr>
          <p:cNvSpPr/>
          <p:nvPr/>
        </p:nvSpPr>
        <p:spPr>
          <a:xfrm>
            <a:off x="6281515" y="6247251"/>
            <a:ext cx="5193013" cy="246221"/>
          </a:xfrm>
          <a:prstGeom prst="rect">
            <a:avLst/>
          </a:prstGeom>
        </p:spPr>
        <p:txBody>
          <a:bodyPr wrap="square">
            <a:spAutoFit/>
          </a:bodyPr>
          <a:lstStyle/>
          <a:p>
            <a:r>
              <a:rPr lang="fr-CH" sz="1000" b="1">
                <a:solidFill>
                  <a:schemeClr val="accent6">
                    <a:lumMod val="50000"/>
                  </a:schemeClr>
                </a:solidFill>
                <a:latin typeface="+mj-lt"/>
                <a:cs typeface="Arial" panose="020B0604020202020204" pitchFamily="34" charset="0"/>
              </a:rPr>
              <a:t>Source: </a:t>
            </a:r>
            <a:r>
              <a:rPr lang="fr-CH" sz="1000">
                <a:solidFill>
                  <a:schemeClr val="accent6">
                    <a:lumMod val="50000"/>
                  </a:schemeClr>
                </a:solidFill>
                <a:latin typeface="+mj-lt"/>
                <a:cs typeface="Arial" panose="020B0604020202020204" pitchFamily="34" charset="0"/>
              </a:rPr>
              <a:t>betriebswirtschaft-lernen.net/erklaerung/preisstrategien/</a:t>
            </a:r>
          </a:p>
        </p:txBody>
      </p:sp>
      <p:sp>
        <p:nvSpPr>
          <p:cNvPr id="22" name="Rechteck 21">
            <a:extLst>
              <a:ext uri="{FF2B5EF4-FFF2-40B4-BE49-F238E27FC236}">
                <a16:creationId xmlns:a16="http://schemas.microsoft.com/office/drawing/2014/main" id="{D00380C6-32CC-4098-92D7-D9EB41DD729A}"/>
              </a:ext>
            </a:extLst>
          </p:cNvPr>
          <p:cNvSpPr/>
          <p:nvPr/>
        </p:nvSpPr>
        <p:spPr>
          <a:xfrm>
            <a:off x="930508" y="2549628"/>
            <a:ext cx="9644728" cy="923330"/>
          </a:xfrm>
          <a:prstGeom prst="rect">
            <a:avLst/>
          </a:prstGeom>
        </p:spPr>
        <p:txBody>
          <a:bodyPr wrap="square">
            <a:spAutoFit/>
          </a:bodyPr>
          <a:lstStyle/>
          <a:p>
            <a:r>
              <a:rPr lang="fr-CH" b="1">
                <a:solidFill>
                  <a:srgbClr val="0B4874"/>
                </a:solidFill>
                <a:latin typeface="+mj-lt"/>
                <a:cs typeface="Arial" panose="020B0604020202020204" pitchFamily="34" charset="0"/>
              </a:rPr>
              <a:t>Stratégie de prix bas:</a:t>
            </a:r>
            <a:r>
              <a:rPr lang="fr-CH">
                <a:solidFill>
                  <a:srgbClr val="117613"/>
                </a:solidFill>
                <a:latin typeface="+mj-lt"/>
                <a:cs typeface="Arial" panose="020B0604020202020204" pitchFamily="34" charset="0"/>
              </a:rPr>
              <a:t> </a:t>
            </a:r>
            <a:r>
              <a:rPr lang="fr-CH">
                <a:solidFill>
                  <a:schemeClr val="accent6">
                    <a:lumMod val="50000"/>
                  </a:schemeClr>
                </a:solidFill>
                <a:latin typeface="+mj-lt"/>
                <a:cs typeface="Arial" panose="020B0604020202020204" pitchFamily="34" charset="0"/>
              </a:rPr>
              <a:t>l’entreprise fixe un prix bas en faisant des économies et en optimisant les coûts. L’entreprise attire alors les client-e-s principalement grâce au prix bas et tente ainsi de supplanter la concurrence. </a:t>
            </a:r>
          </a:p>
        </p:txBody>
      </p:sp>
      <p:sp>
        <p:nvSpPr>
          <p:cNvPr id="8" name="Foliennummernplatzhalter 12">
            <a:extLst>
              <a:ext uri="{FF2B5EF4-FFF2-40B4-BE49-F238E27FC236}">
                <a16:creationId xmlns:a16="http://schemas.microsoft.com/office/drawing/2014/main" id="{EB7E2BDB-DF29-4CF6-8E7C-EB7A267B9F7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a:p>
        </p:txBody>
      </p:sp>
    </p:spTree>
    <p:extLst>
      <p:ext uri="{BB962C8B-B14F-4D97-AF65-F5344CB8AC3E}">
        <p14:creationId xmlns:p14="http://schemas.microsoft.com/office/powerpoint/2010/main" val="424473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89117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a:p>
            <a:pPr>
              <a:defRPr/>
            </a:pPr>
            <a:r>
              <a:rPr lang="fr-CH" sz="2400" b="1">
                <a:solidFill>
                  <a:srgbClr val="0B4874"/>
                </a:solidFill>
                <a:latin typeface="Century Gothic" panose="020B0502020202020204" pitchFamily="34" charset="0"/>
                <a:ea typeface="ＭＳ Ｐゴシック" charset="0"/>
                <a:cs typeface="Arial"/>
              </a:rPr>
              <a:t>Prix | Exemples de modèles de prix: freemium</a:t>
            </a:r>
          </a:p>
        </p:txBody>
      </p:sp>
      <p:sp>
        <p:nvSpPr>
          <p:cNvPr id="24" name="Rechteck 23">
            <a:extLst>
              <a:ext uri="{FF2B5EF4-FFF2-40B4-BE49-F238E27FC236}">
                <a16:creationId xmlns:a16="http://schemas.microsoft.com/office/drawing/2014/main" id="{EACC6C3A-2DB0-48F7-9BD3-1CFF909F29D6}"/>
              </a:ext>
            </a:extLst>
          </p:cNvPr>
          <p:cNvSpPr/>
          <p:nvPr/>
        </p:nvSpPr>
        <p:spPr>
          <a:xfrm>
            <a:off x="921033" y="1726378"/>
            <a:ext cx="9843045" cy="707886"/>
          </a:xfrm>
          <a:prstGeom prst="rect">
            <a:avLst/>
          </a:prstGeom>
        </p:spPr>
        <p:txBody>
          <a:bodyPr wrap="square">
            <a:spAutoFit/>
          </a:bodyPr>
          <a:lstStyle/>
          <a:p>
            <a:pPr>
              <a:spcBef>
                <a:spcPct val="20000"/>
              </a:spcBef>
            </a:pPr>
            <a:r>
              <a:rPr lang="fr-CH" sz="2000" b="1">
                <a:solidFill>
                  <a:srgbClr val="0B4874"/>
                </a:solidFill>
                <a:latin typeface="+mj-lt"/>
                <a:cs typeface="Arial" panose="020B0604020202020204" pitchFamily="34" charset="0"/>
              </a:rPr>
              <a:t>Freemium: </a:t>
            </a:r>
            <a:r>
              <a:rPr lang="fr-CH" sz="2000">
                <a:solidFill>
                  <a:schemeClr val="accent6">
                    <a:lumMod val="50000"/>
                  </a:schemeClr>
                </a:solidFill>
                <a:latin typeface="+mj-lt"/>
                <a:cs typeface="Arial" panose="020B0604020202020204" pitchFamily="34" charset="0"/>
              </a:rPr>
              <a:t>le produit de base est proposé gratuitement. Les client-e-s qui souhaitent utiliser d’autres fonctions ou toutes les fonctions doivent payer. </a:t>
            </a:r>
          </a:p>
        </p:txBody>
      </p:sp>
      <p:pic>
        <p:nvPicPr>
          <p:cNvPr id="26" name="Grafik 25">
            <a:extLst>
              <a:ext uri="{FF2B5EF4-FFF2-40B4-BE49-F238E27FC236}">
                <a16:creationId xmlns:a16="http://schemas.microsoft.com/office/drawing/2014/main" id="{BE1C49B8-61E4-41A6-8704-1DFEBF14EDCA}"/>
              </a:ext>
            </a:extLst>
          </p:cNvPr>
          <p:cNvPicPr>
            <a:picLocks noChangeAspect="1"/>
          </p:cNvPicPr>
          <p:nvPr/>
        </p:nvPicPr>
        <p:blipFill>
          <a:blip r:embed="rId3" cstate="print"/>
          <a:stretch>
            <a:fillRect/>
          </a:stretch>
        </p:blipFill>
        <p:spPr>
          <a:xfrm>
            <a:off x="7335281" y="3241973"/>
            <a:ext cx="2297312" cy="439249"/>
          </a:xfrm>
          <a:prstGeom prst="rect">
            <a:avLst/>
          </a:prstGeom>
        </p:spPr>
      </p:pic>
      <p:pic>
        <p:nvPicPr>
          <p:cNvPr id="27" name="Grafik 26">
            <a:extLst>
              <a:ext uri="{FF2B5EF4-FFF2-40B4-BE49-F238E27FC236}">
                <a16:creationId xmlns:a16="http://schemas.microsoft.com/office/drawing/2014/main" id="{F154C23B-F140-4B66-9EBF-93DD3A5C6262}"/>
              </a:ext>
            </a:extLst>
          </p:cNvPr>
          <p:cNvPicPr>
            <a:picLocks noChangeAspect="1"/>
          </p:cNvPicPr>
          <p:nvPr/>
        </p:nvPicPr>
        <p:blipFill>
          <a:blip r:embed="rId4" cstate="print"/>
          <a:stretch>
            <a:fillRect/>
          </a:stretch>
        </p:blipFill>
        <p:spPr>
          <a:xfrm>
            <a:off x="7335281" y="3966568"/>
            <a:ext cx="2113630" cy="685591"/>
          </a:xfrm>
          <a:prstGeom prst="rect">
            <a:avLst/>
          </a:prstGeom>
        </p:spPr>
      </p:pic>
      <p:pic>
        <p:nvPicPr>
          <p:cNvPr id="28" name="Grafik 27">
            <a:extLst>
              <a:ext uri="{FF2B5EF4-FFF2-40B4-BE49-F238E27FC236}">
                <a16:creationId xmlns:a16="http://schemas.microsoft.com/office/drawing/2014/main" id="{CBD14E13-F5AB-42B5-AFCD-B84DD16943EB}"/>
              </a:ext>
            </a:extLst>
          </p:cNvPr>
          <p:cNvPicPr>
            <a:picLocks noChangeAspect="1"/>
          </p:cNvPicPr>
          <p:nvPr/>
        </p:nvPicPr>
        <p:blipFill>
          <a:blip r:embed="rId5" cstate="print"/>
          <a:stretch>
            <a:fillRect/>
          </a:stretch>
        </p:blipFill>
        <p:spPr>
          <a:xfrm>
            <a:off x="7413173" y="5145275"/>
            <a:ext cx="1771084" cy="414215"/>
          </a:xfrm>
          <a:prstGeom prst="rect">
            <a:avLst/>
          </a:prstGeom>
        </p:spPr>
      </p:pic>
      <p:sp>
        <p:nvSpPr>
          <p:cNvPr id="29" name="Textfeld 28">
            <a:extLst>
              <a:ext uri="{FF2B5EF4-FFF2-40B4-BE49-F238E27FC236}">
                <a16:creationId xmlns:a16="http://schemas.microsoft.com/office/drawing/2014/main" id="{D2713DBD-B18C-4D75-AF85-1B00F81A1A5B}"/>
              </a:ext>
            </a:extLst>
          </p:cNvPr>
          <p:cNvSpPr txBox="1"/>
          <p:nvPr/>
        </p:nvSpPr>
        <p:spPr>
          <a:xfrm>
            <a:off x="930972" y="2623551"/>
            <a:ext cx="3655168" cy="400110"/>
          </a:xfrm>
          <a:prstGeom prst="rect">
            <a:avLst/>
          </a:prstGeom>
          <a:noFill/>
        </p:spPr>
        <p:txBody>
          <a:bodyPr wrap="none" rtlCol="0">
            <a:spAutoFit/>
          </a:bodyPr>
          <a:lstStyle/>
          <a:p>
            <a:r>
              <a:rPr lang="fr-CH" sz="2000" b="1">
                <a:solidFill>
                  <a:srgbClr val="0B4874"/>
                </a:solidFill>
                <a:latin typeface="+mj-lt"/>
                <a:cs typeface="Arial" panose="020B0604020202020204" pitchFamily="34" charset="0"/>
              </a:rPr>
              <a:t>Par exemple, celui/celle qui paie...</a:t>
            </a:r>
          </a:p>
        </p:txBody>
      </p:sp>
      <p:sp>
        <p:nvSpPr>
          <p:cNvPr id="30" name="Textfeld 29">
            <a:extLst>
              <a:ext uri="{FF2B5EF4-FFF2-40B4-BE49-F238E27FC236}">
                <a16:creationId xmlns:a16="http://schemas.microsoft.com/office/drawing/2014/main" id="{E09D242F-2BA6-4B38-A368-AFC545459CB6}"/>
              </a:ext>
            </a:extLst>
          </p:cNvPr>
          <p:cNvSpPr txBox="1"/>
          <p:nvPr/>
        </p:nvSpPr>
        <p:spPr>
          <a:xfrm>
            <a:off x="946134" y="3225741"/>
            <a:ext cx="3347570"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fr-CH" sz="2000">
                <a:solidFill>
                  <a:schemeClr val="accent6">
                    <a:lumMod val="50000"/>
                  </a:schemeClr>
                </a:solidFill>
                <a:latin typeface="+mj-lt"/>
                <a:cs typeface="Arial" panose="020B0604020202020204" pitchFamily="34" charset="0"/>
              </a:rPr>
              <a:t>obtient plus de capacité demémoire</a:t>
            </a:r>
          </a:p>
        </p:txBody>
      </p:sp>
      <p:sp>
        <p:nvSpPr>
          <p:cNvPr id="31" name="Textfeld 30">
            <a:extLst>
              <a:ext uri="{FF2B5EF4-FFF2-40B4-BE49-F238E27FC236}">
                <a16:creationId xmlns:a16="http://schemas.microsoft.com/office/drawing/2014/main" id="{546C1BF4-72DC-42F1-9CC5-96CB8EB019AC}"/>
              </a:ext>
            </a:extLst>
          </p:cNvPr>
          <p:cNvSpPr txBox="1"/>
          <p:nvPr/>
        </p:nvSpPr>
        <p:spPr>
          <a:xfrm>
            <a:off x="930508" y="4109309"/>
            <a:ext cx="6146153"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fr-CH" sz="2000">
                <a:solidFill>
                  <a:schemeClr val="accent6">
                    <a:lumMod val="50000"/>
                  </a:schemeClr>
                </a:solidFill>
                <a:latin typeface="+mj-lt"/>
                <a:cs typeface="Arial" panose="020B0604020202020204" pitchFamily="34" charset="0"/>
              </a:rPr>
              <a:t>peut utiliser des fonctions de recherche avancée</a:t>
            </a:r>
          </a:p>
        </p:txBody>
      </p:sp>
      <p:sp>
        <p:nvSpPr>
          <p:cNvPr id="32" name="Textfeld 31">
            <a:extLst>
              <a:ext uri="{FF2B5EF4-FFF2-40B4-BE49-F238E27FC236}">
                <a16:creationId xmlns:a16="http://schemas.microsoft.com/office/drawing/2014/main" id="{A9E495E0-6BD5-4B98-843A-2ED35A9FF1D0}"/>
              </a:ext>
            </a:extLst>
          </p:cNvPr>
          <p:cNvSpPr txBox="1"/>
          <p:nvPr/>
        </p:nvSpPr>
        <p:spPr>
          <a:xfrm>
            <a:off x="930508" y="5104898"/>
            <a:ext cx="3919787"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fr-CH" sz="2000">
                <a:solidFill>
                  <a:schemeClr val="accent6">
                    <a:lumMod val="50000"/>
                  </a:schemeClr>
                </a:solidFill>
                <a:latin typeface="+mj-lt"/>
                <a:cs typeface="Arial" panose="020B0604020202020204" pitchFamily="34" charset="0"/>
              </a:rPr>
              <a:t>peut ignorer la publicité</a:t>
            </a:r>
          </a:p>
        </p:txBody>
      </p:sp>
      <p:sp>
        <p:nvSpPr>
          <p:cNvPr id="12" name="Foliennummernplatzhalter 12">
            <a:extLst>
              <a:ext uri="{FF2B5EF4-FFF2-40B4-BE49-F238E27FC236}">
                <a16:creationId xmlns:a16="http://schemas.microsoft.com/office/drawing/2014/main" id="{655DF215-09C9-4B37-B3C3-5E83DAFD630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17</a:t>
            </a:fld>
            <a:endParaRPr lang="ru-RU"/>
          </a:p>
        </p:txBody>
      </p:sp>
    </p:spTree>
    <p:extLst>
      <p:ext uri="{BB962C8B-B14F-4D97-AF65-F5344CB8AC3E}">
        <p14:creationId xmlns:p14="http://schemas.microsoft.com/office/powerpoint/2010/main" val="126724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89117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a:p>
            <a:pPr>
              <a:defRPr/>
            </a:pPr>
            <a:r>
              <a:rPr lang="fr-CH" sz="2400" b="1">
                <a:solidFill>
                  <a:srgbClr val="0B4874"/>
                </a:solidFill>
                <a:latin typeface="Century Gothic" panose="020B0502020202020204" pitchFamily="34" charset="0"/>
                <a:ea typeface="ＭＳ Ｐゴシック" charset="0"/>
                <a:cs typeface="Arial"/>
              </a:rPr>
              <a:t>Prix | Exemples de modèles de prix: abonnement</a:t>
            </a:r>
          </a:p>
        </p:txBody>
      </p:sp>
      <p:sp>
        <p:nvSpPr>
          <p:cNvPr id="24" name="Rechteck 23">
            <a:extLst>
              <a:ext uri="{FF2B5EF4-FFF2-40B4-BE49-F238E27FC236}">
                <a16:creationId xmlns:a16="http://schemas.microsoft.com/office/drawing/2014/main" id="{EACC6C3A-2DB0-48F7-9BD3-1CFF909F29D6}"/>
              </a:ext>
            </a:extLst>
          </p:cNvPr>
          <p:cNvSpPr/>
          <p:nvPr/>
        </p:nvSpPr>
        <p:spPr>
          <a:xfrm>
            <a:off x="921033" y="1471192"/>
            <a:ext cx="9843045" cy="707886"/>
          </a:xfrm>
          <a:prstGeom prst="rect">
            <a:avLst/>
          </a:prstGeom>
        </p:spPr>
        <p:txBody>
          <a:bodyPr wrap="square">
            <a:spAutoFit/>
          </a:bodyPr>
          <a:lstStyle/>
          <a:p>
            <a:pPr>
              <a:spcBef>
                <a:spcPct val="20000"/>
              </a:spcBef>
            </a:pPr>
            <a:r>
              <a:rPr lang="fr-CH" sz="2000" b="1">
                <a:solidFill>
                  <a:srgbClr val="0B4874"/>
                </a:solidFill>
                <a:latin typeface="+mj-lt"/>
                <a:cs typeface="Arial" panose="020B0604020202020204" pitchFamily="34" charset="0"/>
              </a:rPr>
              <a:t>Abonnement: </a:t>
            </a:r>
            <a:r>
              <a:rPr lang="fr-CH" sz="2000">
                <a:latin typeface="+mj-lt"/>
                <a:cs typeface="Arial" panose="020B0604020202020204" pitchFamily="34" charset="0"/>
              </a:rPr>
              <a:t>les client-e-s bénéficient d’un service sur une base régulière. Souvent, plus la durée de l’abonnement est longue, plus le prix par unité de temps est avantageux.</a:t>
            </a:r>
          </a:p>
        </p:txBody>
      </p:sp>
      <p:pic>
        <p:nvPicPr>
          <p:cNvPr id="11" name="Grafik 10">
            <a:extLst>
              <a:ext uri="{FF2B5EF4-FFF2-40B4-BE49-F238E27FC236}">
                <a16:creationId xmlns:a16="http://schemas.microsoft.com/office/drawing/2014/main" id="{C11B9823-CDF4-432C-AB2C-EF20FF9044A0}"/>
              </a:ext>
            </a:extLst>
          </p:cNvPr>
          <p:cNvPicPr>
            <a:picLocks noChangeAspect="1"/>
          </p:cNvPicPr>
          <p:nvPr/>
        </p:nvPicPr>
        <p:blipFill>
          <a:blip r:embed="rId3" cstate="print"/>
          <a:stretch>
            <a:fillRect/>
          </a:stretch>
        </p:blipFill>
        <p:spPr>
          <a:xfrm>
            <a:off x="4546756" y="3102714"/>
            <a:ext cx="3265403" cy="526918"/>
          </a:xfrm>
          <a:prstGeom prst="rect">
            <a:avLst/>
          </a:prstGeom>
        </p:spPr>
      </p:pic>
      <p:pic>
        <p:nvPicPr>
          <p:cNvPr id="14" name="Picture 2">
            <a:extLst>
              <a:ext uri="{FF2B5EF4-FFF2-40B4-BE49-F238E27FC236}">
                <a16:creationId xmlns:a16="http://schemas.microsoft.com/office/drawing/2014/main" id="{C5FBC181-B2A9-4463-8F3A-0C3E6A386244}"/>
              </a:ext>
            </a:extLst>
          </p:cNvPr>
          <p:cNvPicPr>
            <a:picLocks noChangeAspect="1" noChangeArrowheads="1"/>
          </p:cNvPicPr>
          <p:nvPr/>
        </p:nvPicPr>
        <p:blipFill>
          <a:blip r:embed="rId4"/>
          <a:srcRect/>
          <a:stretch>
            <a:fillRect/>
          </a:stretch>
        </p:blipFill>
        <p:spPr bwMode="auto">
          <a:xfrm>
            <a:off x="6334540" y="4058969"/>
            <a:ext cx="4429538" cy="2562684"/>
          </a:xfrm>
          <a:prstGeom prst="rect">
            <a:avLst/>
          </a:prstGeom>
          <a:noFill/>
          <a:ln w="9525">
            <a:noFill/>
            <a:miter lim="800000"/>
            <a:headEnd/>
            <a:tailEnd/>
          </a:ln>
        </p:spPr>
      </p:pic>
      <p:pic>
        <p:nvPicPr>
          <p:cNvPr id="15" name="Picture 3">
            <a:extLst>
              <a:ext uri="{FF2B5EF4-FFF2-40B4-BE49-F238E27FC236}">
                <a16:creationId xmlns:a16="http://schemas.microsoft.com/office/drawing/2014/main" id="{0706CAEB-C4BD-4901-80D3-4C9B78602EA8}"/>
              </a:ext>
            </a:extLst>
          </p:cNvPr>
          <p:cNvPicPr>
            <a:picLocks noChangeAspect="1" noChangeArrowheads="1"/>
          </p:cNvPicPr>
          <p:nvPr/>
        </p:nvPicPr>
        <p:blipFill>
          <a:blip r:embed="rId5"/>
          <a:srcRect/>
          <a:stretch>
            <a:fillRect/>
          </a:stretch>
        </p:blipFill>
        <p:spPr bwMode="auto">
          <a:xfrm>
            <a:off x="4705952" y="4243363"/>
            <a:ext cx="1395574" cy="701600"/>
          </a:xfrm>
          <a:prstGeom prst="rect">
            <a:avLst/>
          </a:prstGeom>
          <a:noFill/>
          <a:ln w="9525">
            <a:noFill/>
            <a:miter lim="800000"/>
            <a:headEnd/>
            <a:tailEnd/>
          </a:ln>
        </p:spPr>
      </p:pic>
      <p:sp>
        <p:nvSpPr>
          <p:cNvPr id="16" name="Textfeld 15">
            <a:extLst>
              <a:ext uri="{FF2B5EF4-FFF2-40B4-BE49-F238E27FC236}">
                <a16:creationId xmlns:a16="http://schemas.microsoft.com/office/drawing/2014/main" id="{FD632A78-D46E-49E1-8B9B-3FCFE19937DF}"/>
              </a:ext>
            </a:extLst>
          </p:cNvPr>
          <p:cNvSpPr txBox="1"/>
          <p:nvPr/>
        </p:nvSpPr>
        <p:spPr>
          <a:xfrm>
            <a:off x="930972" y="2623551"/>
            <a:ext cx="1720343" cy="400110"/>
          </a:xfrm>
          <a:prstGeom prst="rect">
            <a:avLst/>
          </a:prstGeom>
          <a:noFill/>
        </p:spPr>
        <p:txBody>
          <a:bodyPr wrap="none" rtlCol="0">
            <a:spAutoFit/>
          </a:bodyPr>
          <a:lstStyle/>
          <a:p>
            <a:r>
              <a:rPr lang="fr-CH" sz="2000" b="1">
                <a:solidFill>
                  <a:srgbClr val="0B4874"/>
                </a:solidFill>
                <a:latin typeface="+mj-lt"/>
                <a:cs typeface="Arial" panose="020B0604020202020204" pitchFamily="34" charset="0"/>
              </a:rPr>
              <a:t>Par exemple</a:t>
            </a:r>
          </a:p>
        </p:txBody>
      </p:sp>
      <p:sp>
        <p:nvSpPr>
          <p:cNvPr id="17" name="Textfeld 16">
            <a:extLst>
              <a:ext uri="{FF2B5EF4-FFF2-40B4-BE49-F238E27FC236}">
                <a16:creationId xmlns:a16="http://schemas.microsoft.com/office/drawing/2014/main" id="{574C64B1-D78A-4F55-817E-3598292A3749}"/>
              </a:ext>
            </a:extLst>
          </p:cNvPr>
          <p:cNvSpPr txBox="1"/>
          <p:nvPr/>
        </p:nvSpPr>
        <p:spPr>
          <a:xfrm>
            <a:off x="946134" y="3225741"/>
            <a:ext cx="3347570" cy="400110"/>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fr-CH" sz="2000">
                <a:solidFill>
                  <a:schemeClr val="accent6">
                    <a:lumMod val="50000"/>
                  </a:schemeClr>
                </a:solidFill>
                <a:latin typeface="+mj-lt"/>
                <a:cs typeface="Arial" panose="020B0604020202020204" pitchFamily="34" charset="0"/>
              </a:rPr>
              <a:t>Abonnement de chaussettes</a:t>
            </a:r>
          </a:p>
        </p:txBody>
      </p:sp>
      <p:sp>
        <p:nvSpPr>
          <p:cNvPr id="18" name="Textfeld 17">
            <a:extLst>
              <a:ext uri="{FF2B5EF4-FFF2-40B4-BE49-F238E27FC236}">
                <a16:creationId xmlns:a16="http://schemas.microsoft.com/office/drawing/2014/main" id="{DB6191BA-388E-4701-AC6B-49D004355636}"/>
              </a:ext>
            </a:extLst>
          </p:cNvPr>
          <p:cNvSpPr txBox="1"/>
          <p:nvPr/>
        </p:nvSpPr>
        <p:spPr>
          <a:xfrm>
            <a:off x="946134" y="4754255"/>
            <a:ext cx="3347570" cy="707886"/>
          </a:xfrm>
          <a:prstGeom prst="rect">
            <a:avLst/>
          </a:prstGeom>
          <a:noFill/>
        </p:spPr>
        <p:txBody>
          <a:bodyPr wrap="square" rtlCol="0">
            <a:spAutoFit/>
          </a:bodyPr>
          <a:lstStyle/>
          <a:p>
            <a:pPr marL="285750" indent="-285750">
              <a:buClr>
                <a:srgbClr val="0B4874"/>
              </a:buClr>
              <a:buFont typeface="Century Gothic" panose="020B0502020202020204" pitchFamily="34" charset="0"/>
              <a:buChar char="●"/>
            </a:pPr>
            <a:r>
              <a:rPr lang="fr-CH" sz="2000">
                <a:solidFill>
                  <a:schemeClr val="accent6">
                    <a:lumMod val="50000"/>
                  </a:schemeClr>
                </a:solidFill>
                <a:latin typeface="+mj-lt"/>
                <a:cs typeface="Arial" panose="020B0604020202020204" pitchFamily="34" charset="0"/>
              </a:rPr>
              <a:t>Abonnement de fruits et légumes</a:t>
            </a:r>
          </a:p>
        </p:txBody>
      </p:sp>
      <p:sp>
        <p:nvSpPr>
          <p:cNvPr id="3" name="Rechteck 2">
            <a:extLst>
              <a:ext uri="{FF2B5EF4-FFF2-40B4-BE49-F238E27FC236}">
                <a16:creationId xmlns:a16="http://schemas.microsoft.com/office/drawing/2014/main" id="{ECB10882-C331-4025-815E-96A3E539D88C}"/>
              </a:ext>
            </a:extLst>
          </p:cNvPr>
          <p:cNvSpPr/>
          <p:nvPr/>
        </p:nvSpPr>
        <p:spPr>
          <a:xfrm>
            <a:off x="8549309" y="6498542"/>
            <a:ext cx="1228221" cy="246221"/>
          </a:xfrm>
          <a:prstGeom prst="rect">
            <a:avLst/>
          </a:prstGeom>
        </p:spPr>
        <p:txBody>
          <a:bodyPr wrap="none">
            <a:spAutoFit/>
          </a:bodyPr>
          <a:lstStyle/>
          <a:p>
            <a:r>
              <a:rPr lang="fr-CH" sz="1000" dirty="0">
                <a:solidFill>
                  <a:srgbClr val="7F7F7F"/>
                </a:solidFill>
              </a:rPr>
              <a:t>mahlerundco.ch</a:t>
            </a:r>
          </a:p>
        </p:txBody>
      </p:sp>
      <p:sp>
        <p:nvSpPr>
          <p:cNvPr id="4" name="Rechteck 3">
            <a:extLst>
              <a:ext uri="{FF2B5EF4-FFF2-40B4-BE49-F238E27FC236}">
                <a16:creationId xmlns:a16="http://schemas.microsoft.com/office/drawing/2014/main" id="{B0364165-35A4-44B7-A9B2-B5B0301C4431}"/>
              </a:ext>
            </a:extLst>
          </p:cNvPr>
          <p:cNvSpPr/>
          <p:nvPr/>
        </p:nvSpPr>
        <p:spPr>
          <a:xfrm>
            <a:off x="5403739" y="3599176"/>
            <a:ext cx="2273379" cy="246221"/>
          </a:xfrm>
          <a:prstGeom prst="rect">
            <a:avLst/>
          </a:prstGeom>
        </p:spPr>
        <p:txBody>
          <a:bodyPr wrap="none">
            <a:spAutoFit/>
          </a:bodyPr>
          <a:lstStyle/>
          <a:p>
            <a:r>
              <a:rPr lang="fr-CH" sz="1000">
                <a:solidFill>
                  <a:srgbClr val="7F7F7F"/>
                </a:solidFill>
              </a:rPr>
              <a:t>https://www.blacksocks.com/fr/</a:t>
            </a:r>
          </a:p>
        </p:txBody>
      </p:sp>
      <p:sp>
        <p:nvSpPr>
          <p:cNvPr id="13" name="Foliennummernplatzhalter 12">
            <a:extLst>
              <a:ext uri="{FF2B5EF4-FFF2-40B4-BE49-F238E27FC236}">
                <a16:creationId xmlns:a16="http://schemas.microsoft.com/office/drawing/2014/main" id="{23BBE6C6-F43D-4560-9CA9-CB271EC9F88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18</a:t>
            </a:fld>
            <a:endParaRPr lang="ru-RU"/>
          </a:p>
        </p:txBody>
      </p:sp>
    </p:spTree>
    <p:extLst>
      <p:ext uri="{BB962C8B-B14F-4D97-AF65-F5344CB8AC3E}">
        <p14:creationId xmlns:p14="http://schemas.microsoft.com/office/powerpoint/2010/main" val="217077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DB228BA-2ACF-4021-99B7-EC2214C124F0}"/>
              </a:ext>
            </a:extLst>
          </p:cNvPr>
          <p:cNvSpPr/>
          <p:nvPr/>
        </p:nvSpPr>
        <p:spPr>
          <a:xfrm>
            <a:off x="0" y="4479822"/>
            <a:ext cx="12192001" cy="2378178"/>
          </a:xfrm>
          <a:prstGeom prst="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atin typeface="+mj-lt"/>
            </a:endParaRPr>
          </a:p>
        </p:txBody>
      </p:sp>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7862" y="225130"/>
            <a:ext cx="6546241"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a:p>
            <a:pPr>
              <a:defRPr/>
            </a:pPr>
            <a:r>
              <a:rPr lang="fr-CH" sz="2400" b="1">
                <a:solidFill>
                  <a:srgbClr val="0B4874"/>
                </a:solidFill>
                <a:latin typeface="Century Gothic" panose="020B0502020202020204" pitchFamily="34" charset="0"/>
                <a:ea typeface="ＭＳ Ｐゴシック" charset="0"/>
                <a:cs typeface="Arial"/>
              </a:rPr>
              <a:t>Promotion = politique de communication</a:t>
            </a:r>
          </a:p>
        </p:txBody>
      </p:sp>
      <p:sp>
        <p:nvSpPr>
          <p:cNvPr id="3" name="Abgerundetes Rechteck 8">
            <a:extLst>
              <a:ext uri="{FF2B5EF4-FFF2-40B4-BE49-F238E27FC236}">
                <a16:creationId xmlns:a16="http://schemas.microsoft.com/office/drawing/2014/main" id="{162983C2-6A5B-4A45-8367-C08A704F2434}"/>
              </a:ext>
            </a:extLst>
          </p:cNvPr>
          <p:cNvSpPr/>
          <p:nvPr/>
        </p:nvSpPr>
        <p:spPr>
          <a:xfrm>
            <a:off x="8023488" y="1589728"/>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4" name="Abgerundetes Rechteck 17">
            <a:extLst>
              <a:ext uri="{FF2B5EF4-FFF2-40B4-BE49-F238E27FC236}">
                <a16:creationId xmlns:a16="http://schemas.microsoft.com/office/drawing/2014/main" id="{F17D6EC3-371A-4732-8DD1-DE35248B0D5C}"/>
              </a:ext>
            </a:extLst>
          </p:cNvPr>
          <p:cNvSpPr/>
          <p:nvPr/>
        </p:nvSpPr>
        <p:spPr>
          <a:xfrm>
            <a:off x="8023488" y="2418560"/>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5" name="Abgerundetes Rechteck 18">
            <a:extLst>
              <a:ext uri="{FF2B5EF4-FFF2-40B4-BE49-F238E27FC236}">
                <a16:creationId xmlns:a16="http://schemas.microsoft.com/office/drawing/2014/main" id="{FA5344A2-4721-4F15-9B68-ED3D97497FC7}"/>
              </a:ext>
            </a:extLst>
          </p:cNvPr>
          <p:cNvSpPr/>
          <p:nvPr/>
        </p:nvSpPr>
        <p:spPr>
          <a:xfrm>
            <a:off x="9790575" y="1575535"/>
            <a:ext cx="1616360" cy="731517"/>
          </a:xfrm>
          <a:prstGeom prst="roundRect">
            <a:avLst/>
          </a:prstGeom>
          <a:solidFill>
            <a:srgbClr val="898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6" name="Abgerundetes Rechteck 19">
            <a:extLst>
              <a:ext uri="{FF2B5EF4-FFF2-40B4-BE49-F238E27FC236}">
                <a16:creationId xmlns:a16="http://schemas.microsoft.com/office/drawing/2014/main" id="{952476BB-AAA6-470B-8E31-287E27715342}"/>
              </a:ext>
            </a:extLst>
          </p:cNvPr>
          <p:cNvSpPr/>
          <p:nvPr/>
        </p:nvSpPr>
        <p:spPr>
          <a:xfrm>
            <a:off x="9790575" y="2418560"/>
            <a:ext cx="1616360" cy="731517"/>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7" name="Textfeld 6">
            <a:extLst>
              <a:ext uri="{FF2B5EF4-FFF2-40B4-BE49-F238E27FC236}">
                <a16:creationId xmlns:a16="http://schemas.microsoft.com/office/drawing/2014/main" id="{33663A8A-630E-4127-90EB-8B52C7EAEB2F}"/>
              </a:ext>
            </a:extLst>
          </p:cNvPr>
          <p:cNvSpPr txBox="1"/>
          <p:nvPr/>
        </p:nvSpPr>
        <p:spPr>
          <a:xfrm>
            <a:off x="8313467" y="1772017"/>
            <a:ext cx="958916"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Produit</a:t>
            </a:r>
          </a:p>
        </p:txBody>
      </p:sp>
      <p:sp>
        <p:nvSpPr>
          <p:cNvPr id="8" name="Textfeld 7">
            <a:extLst>
              <a:ext uri="{FF2B5EF4-FFF2-40B4-BE49-F238E27FC236}">
                <a16:creationId xmlns:a16="http://schemas.microsoft.com/office/drawing/2014/main" id="{EAB67018-9C39-49D1-B846-F390F6596CC3}"/>
              </a:ext>
            </a:extLst>
          </p:cNvPr>
          <p:cNvSpPr txBox="1"/>
          <p:nvPr/>
        </p:nvSpPr>
        <p:spPr>
          <a:xfrm>
            <a:off x="10214100" y="1772017"/>
            <a:ext cx="691215"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Place</a:t>
            </a:r>
          </a:p>
        </p:txBody>
      </p:sp>
      <p:sp>
        <p:nvSpPr>
          <p:cNvPr id="9" name="Textfeld 8">
            <a:extLst>
              <a:ext uri="{FF2B5EF4-FFF2-40B4-BE49-F238E27FC236}">
                <a16:creationId xmlns:a16="http://schemas.microsoft.com/office/drawing/2014/main" id="{F61296F4-4160-4652-B08C-51EFA3D8A726}"/>
              </a:ext>
            </a:extLst>
          </p:cNvPr>
          <p:cNvSpPr txBox="1"/>
          <p:nvPr/>
        </p:nvSpPr>
        <p:spPr>
          <a:xfrm>
            <a:off x="8459392" y="2613189"/>
            <a:ext cx="659860"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Prix</a:t>
            </a:r>
          </a:p>
        </p:txBody>
      </p:sp>
      <p:sp>
        <p:nvSpPr>
          <p:cNvPr id="10" name="Textfeld 9">
            <a:extLst>
              <a:ext uri="{FF2B5EF4-FFF2-40B4-BE49-F238E27FC236}">
                <a16:creationId xmlns:a16="http://schemas.microsoft.com/office/drawing/2014/main" id="{F9B215C5-F87B-49B3-ACA4-ACB3E3B7F35F}"/>
              </a:ext>
            </a:extLst>
          </p:cNvPr>
          <p:cNvSpPr txBox="1"/>
          <p:nvPr/>
        </p:nvSpPr>
        <p:spPr>
          <a:xfrm>
            <a:off x="9973443" y="2613189"/>
            <a:ext cx="1210588" cy="338554"/>
          </a:xfrm>
          <a:prstGeom prst="rect">
            <a:avLst/>
          </a:prstGeom>
          <a:noFill/>
        </p:spPr>
        <p:txBody>
          <a:bodyPr wrap="none" rtlCol="0">
            <a:spAutoFit/>
          </a:bodyPr>
          <a:lstStyle/>
          <a:p>
            <a:pPr algn="ctr"/>
            <a:r>
              <a:rPr lang="fr-CH" sz="1600" b="1">
                <a:solidFill>
                  <a:schemeClr val="bg1"/>
                </a:solidFill>
                <a:latin typeface="+mj-lt"/>
                <a:cs typeface="Arial" pitchFamily="34" charset="0"/>
              </a:rPr>
              <a:t>Promotion</a:t>
            </a:r>
          </a:p>
        </p:txBody>
      </p:sp>
      <p:sp>
        <p:nvSpPr>
          <p:cNvPr id="11" name="Rechteck 10">
            <a:extLst>
              <a:ext uri="{FF2B5EF4-FFF2-40B4-BE49-F238E27FC236}">
                <a16:creationId xmlns:a16="http://schemas.microsoft.com/office/drawing/2014/main" id="{C7A6AC32-74B4-424D-B58E-AD1A694B15A9}"/>
              </a:ext>
            </a:extLst>
          </p:cNvPr>
          <p:cNvSpPr/>
          <p:nvPr/>
        </p:nvSpPr>
        <p:spPr>
          <a:xfrm>
            <a:off x="947861" y="1194476"/>
            <a:ext cx="6708161" cy="2800767"/>
          </a:xfrm>
          <a:prstGeom prst="rect">
            <a:avLst/>
          </a:prstGeom>
        </p:spPr>
        <p:txBody>
          <a:bodyPr wrap="square">
            <a:spAutoFit/>
          </a:bodyPr>
          <a:lstStyle/>
          <a:p>
            <a:r>
              <a:rPr lang="fr-CH" sz="1600" b="1">
                <a:solidFill>
                  <a:srgbClr val="0B4874"/>
                </a:solidFill>
                <a:latin typeface="+mj-lt"/>
                <a:cs typeface="Arial" pitchFamily="34" charset="0"/>
              </a:rPr>
              <a:t>Promotion: </a:t>
            </a:r>
            <a:r>
              <a:rPr lang="fr-CH" sz="1600">
                <a:solidFill>
                  <a:schemeClr val="accent6">
                    <a:lumMod val="50000"/>
                  </a:schemeClr>
                </a:solidFill>
                <a:latin typeface="+mj-lt"/>
                <a:cs typeface="Arial" panose="020B0604020202020204" pitchFamily="34" charset="0"/>
              </a:rPr>
              <a:t>concerne l’ensemble de la communication interne et externe de l’entreprise, p. ex.: </a:t>
            </a:r>
          </a:p>
          <a:p>
            <a:pPr marL="815975" lvl="1" indent="-358775">
              <a:spcBef>
                <a:spcPct val="20000"/>
              </a:spcBef>
              <a:buClr>
                <a:srgbClr val="0B4874"/>
              </a:buClr>
              <a:buFont typeface="Century Gothic" panose="020B0502020202020204" pitchFamily="34" charset="0"/>
              <a:buChar char="●"/>
            </a:pPr>
            <a:r>
              <a:rPr lang="fr-CH" sz="1600">
                <a:solidFill>
                  <a:schemeClr val="accent6">
                    <a:lumMod val="50000"/>
                  </a:schemeClr>
                </a:solidFill>
                <a:latin typeface="+mj-lt"/>
                <a:cs typeface="Arial" panose="020B0604020202020204" pitchFamily="34" charset="0"/>
              </a:rPr>
              <a:t>Publicité (en ligne)</a:t>
            </a:r>
          </a:p>
          <a:p>
            <a:pPr marL="815975" lvl="1" indent="-358775">
              <a:spcBef>
                <a:spcPct val="20000"/>
              </a:spcBef>
              <a:buClr>
                <a:srgbClr val="0B4874"/>
              </a:buClr>
              <a:buFont typeface="Century Gothic" panose="020B0502020202020204" pitchFamily="34" charset="0"/>
              <a:buChar char="●"/>
            </a:pPr>
            <a:r>
              <a:rPr lang="fr-CH" sz="1600">
                <a:solidFill>
                  <a:schemeClr val="accent6">
                    <a:lumMod val="50000"/>
                  </a:schemeClr>
                </a:solidFill>
                <a:latin typeface="+mj-lt"/>
                <a:cs typeface="Arial" panose="020B0604020202020204" pitchFamily="34" charset="0"/>
              </a:rPr>
              <a:t>Promotion des ventes (activités promotionnelles temporaires)</a:t>
            </a:r>
          </a:p>
          <a:p>
            <a:pPr marL="815975" lvl="1" indent="-358775">
              <a:spcBef>
                <a:spcPct val="20000"/>
              </a:spcBef>
              <a:buClr>
                <a:srgbClr val="0B4874"/>
              </a:buClr>
              <a:buFont typeface="Century Gothic" panose="020B0502020202020204" pitchFamily="34" charset="0"/>
              <a:buChar char="●"/>
            </a:pPr>
            <a:r>
              <a:rPr lang="fr-CH" sz="1600">
                <a:solidFill>
                  <a:schemeClr val="accent6">
                    <a:lumMod val="50000"/>
                  </a:schemeClr>
                </a:solidFill>
                <a:latin typeface="+mj-lt"/>
                <a:cs typeface="Arial" panose="020B0604020202020204" pitchFamily="34" charset="0"/>
              </a:rPr>
              <a:t>Relations publiques (RP) = travail de relations publiques qui n’est pas lié à un produit spécifique, mais vise à construire une image positive de l’entreprise en général</a:t>
            </a:r>
          </a:p>
          <a:p>
            <a:pPr marL="815975" lvl="1" indent="-358775">
              <a:spcBef>
                <a:spcPct val="20000"/>
              </a:spcBef>
              <a:buClr>
                <a:srgbClr val="0B4874"/>
              </a:buClr>
              <a:buFont typeface="Century Gothic" panose="020B0502020202020204" pitchFamily="34" charset="0"/>
              <a:buChar char="●"/>
            </a:pPr>
            <a:r>
              <a:rPr lang="fr-CH" sz="1600">
                <a:solidFill>
                  <a:schemeClr val="accent6">
                    <a:lumMod val="50000"/>
                  </a:schemeClr>
                </a:solidFill>
                <a:latin typeface="+mj-lt"/>
                <a:cs typeface="Arial" panose="020B0604020202020204" pitchFamily="34" charset="0"/>
              </a:rPr>
              <a:t>Vente personnelle</a:t>
            </a:r>
          </a:p>
          <a:p>
            <a:pPr marL="815975" lvl="1" indent="-358775">
              <a:spcBef>
                <a:spcPct val="20000"/>
              </a:spcBef>
              <a:buClr>
                <a:srgbClr val="0B4874"/>
              </a:buClr>
              <a:buFont typeface="Century Gothic" panose="020B0502020202020204" pitchFamily="34" charset="0"/>
              <a:buChar char="●"/>
            </a:pPr>
            <a:r>
              <a:rPr lang="fr-CH" sz="1600">
                <a:solidFill>
                  <a:schemeClr val="accent6">
                    <a:lumMod val="50000"/>
                  </a:schemeClr>
                </a:solidFill>
                <a:latin typeface="+mj-lt"/>
                <a:cs typeface="Arial" panose="020B0604020202020204" pitchFamily="34" charset="0"/>
              </a:rPr>
              <a:t>Participation à des salons professionnels</a:t>
            </a:r>
          </a:p>
        </p:txBody>
      </p:sp>
      <p:sp>
        <p:nvSpPr>
          <p:cNvPr id="17" name="Rechteck 16">
            <a:extLst>
              <a:ext uri="{FF2B5EF4-FFF2-40B4-BE49-F238E27FC236}">
                <a16:creationId xmlns:a16="http://schemas.microsoft.com/office/drawing/2014/main" id="{5A634211-9422-4900-9832-186700FAB8BF}"/>
              </a:ext>
            </a:extLst>
          </p:cNvPr>
          <p:cNvSpPr/>
          <p:nvPr/>
        </p:nvSpPr>
        <p:spPr>
          <a:xfrm>
            <a:off x="942466" y="5007220"/>
            <a:ext cx="5153533" cy="1620957"/>
          </a:xfrm>
          <a:prstGeom prst="rect">
            <a:avLst/>
          </a:prstGeom>
        </p:spPr>
        <p:txBody>
          <a:bodyPr wrap="square">
            <a:spAutoFit/>
          </a:bodyPr>
          <a:lstStyle/>
          <a:p>
            <a:pPr>
              <a:spcAft>
                <a:spcPts val="400"/>
              </a:spcAft>
            </a:pPr>
            <a:r>
              <a:rPr lang="fr-CH" sz="1600" b="1">
                <a:solidFill>
                  <a:schemeClr val="bg1"/>
                </a:solidFill>
                <a:latin typeface="+mj-lt"/>
                <a:cs typeface="Arial" panose="020B0604020202020204" pitchFamily="34" charset="0"/>
              </a:rPr>
              <a:t>Campagne Galaxus Live: </a:t>
            </a:r>
          </a:p>
          <a:p>
            <a:r>
              <a:rPr lang="fr-CH" sz="1600">
                <a:solidFill>
                  <a:schemeClr val="bg1"/>
                </a:solidFill>
                <a:latin typeface="+mj-lt"/>
                <a:cs typeface="Arial" pitchFamily="34" charset="0"/>
              </a:rPr>
              <a:t>Les client-e-s peuvent se prendre en photo ou se filmer en train d’utiliser un produit. Si l’entreprise choisit d’utiliser la photo ou la vidéo, le/la client-e reçoit un bon d’achat de CHF 1000 (photo) ou de CHF 2000 (vidéo).</a:t>
            </a:r>
          </a:p>
        </p:txBody>
      </p:sp>
      <p:pic>
        <p:nvPicPr>
          <p:cNvPr id="19" name="Grafik 18">
            <a:extLst>
              <a:ext uri="{FF2B5EF4-FFF2-40B4-BE49-F238E27FC236}">
                <a16:creationId xmlns:a16="http://schemas.microsoft.com/office/drawing/2014/main" id="{B8389528-A3D5-47AB-9EE2-25B2815BF6C7}"/>
              </a:ext>
            </a:extLst>
          </p:cNvPr>
          <p:cNvPicPr>
            <a:picLocks noChangeAspect="1"/>
          </p:cNvPicPr>
          <p:nvPr/>
        </p:nvPicPr>
        <p:blipFill>
          <a:blip r:embed="rId3" cstate="print"/>
          <a:stretch>
            <a:fillRect/>
          </a:stretch>
        </p:blipFill>
        <p:spPr>
          <a:xfrm>
            <a:off x="6450898" y="4667906"/>
            <a:ext cx="4733133" cy="1995132"/>
          </a:xfrm>
          <a:prstGeom prst="rect">
            <a:avLst/>
          </a:prstGeom>
          <a:ln>
            <a:noFill/>
          </a:ln>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122FADE-85EA-45F2-A7E7-A41C04F57AEB}"/>
              </a:ext>
            </a:extLst>
          </p:cNvPr>
          <p:cNvSpPr/>
          <p:nvPr/>
        </p:nvSpPr>
        <p:spPr>
          <a:xfrm>
            <a:off x="959009" y="4621414"/>
            <a:ext cx="3539752" cy="599770"/>
          </a:xfrm>
          <a:prstGeom prst="rect">
            <a:avLst/>
          </a:prstGeom>
        </p:spPr>
        <p:txBody>
          <a:bodyPr wrap="none">
            <a:spAutoFit/>
          </a:bodyPr>
          <a:lstStyle/>
          <a:p>
            <a:r>
              <a:rPr lang="fr-CH" sz="1600" b="1">
                <a:solidFill>
                  <a:schemeClr val="bg1"/>
                </a:solidFill>
                <a:latin typeface="+mj-lt"/>
                <a:cs typeface="Arial" panose="020B0604020202020204" pitchFamily="34" charset="0"/>
              </a:rPr>
              <a:t>Exemple: le magasin en ligne Galaxus</a:t>
            </a:r>
            <a:r>
              <a:rPr lang="fr-CH" sz="1600" b="1">
                <a:latin typeface="+mj-lt"/>
                <a:cs typeface="Arial" panose="020B0604020202020204" pitchFamily="34" charset="0"/>
              </a:rPr>
              <a:t> </a:t>
            </a:r>
          </a:p>
        </p:txBody>
      </p:sp>
      <p:sp>
        <p:nvSpPr>
          <p:cNvPr id="18" name="Foliennummernplatzhalter 12">
            <a:extLst>
              <a:ext uri="{FF2B5EF4-FFF2-40B4-BE49-F238E27FC236}">
                <a16:creationId xmlns:a16="http://schemas.microsoft.com/office/drawing/2014/main" id="{D45BC03D-E346-403D-8D88-B140E087485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19</a:t>
            </a:fld>
            <a:endParaRPr lang="ru-RU"/>
          </a:p>
        </p:txBody>
      </p:sp>
    </p:spTree>
    <p:extLst>
      <p:ext uri="{BB962C8B-B14F-4D97-AF65-F5344CB8AC3E}">
        <p14:creationId xmlns:p14="http://schemas.microsoft.com/office/powerpoint/2010/main" val="4048644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25"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6"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7" name="Rechteck 5">
            <a:extLst>
              <a:ext uri="{FF2B5EF4-FFF2-40B4-BE49-F238E27FC236}">
                <a16:creationId xmlns:a16="http://schemas.microsoft.com/office/drawing/2014/main" id="{CC7AFCA9-CDEE-495A-94C9-2B28397C51CF}"/>
              </a:ext>
            </a:extLst>
          </p:cNvPr>
          <p:cNvSpPr/>
          <p:nvPr/>
        </p:nvSpPr>
        <p:spPr>
          <a:xfrm>
            <a:off x="7217763" y="1085667"/>
            <a:ext cx="149432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a:t>
            </a:r>
          </a:p>
        </p:txBody>
      </p:sp>
      <p:sp>
        <p:nvSpPr>
          <p:cNvPr id="128"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2.1</a:t>
            </a:r>
          </a:p>
        </p:txBody>
      </p:sp>
      <p:sp>
        <p:nvSpPr>
          <p:cNvPr id="129"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1 à 4</a:t>
            </a:r>
          </a:p>
        </p:txBody>
      </p:sp>
      <p:sp>
        <p:nvSpPr>
          <p:cNvPr id="130"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4910116" cy="2871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1: Développement d’idées </a:t>
            </a:r>
          </a:p>
        </p:txBody>
      </p:sp>
      <p:sp>
        <p:nvSpPr>
          <p:cNvPr id="131"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2: Test et perfectionnement des idées</a:t>
            </a:r>
          </a:p>
        </p:txBody>
      </p:sp>
      <p:sp>
        <p:nvSpPr>
          <p:cNvPr id="132"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3"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4" name="Rechteck 20">
            <a:extLst>
              <a:ext uri="{FF2B5EF4-FFF2-40B4-BE49-F238E27FC236}">
                <a16:creationId xmlns:a16="http://schemas.microsoft.com/office/drawing/2014/main" id="{EA65CA46-ECE9-486F-891D-6A353B804A28}"/>
              </a:ext>
            </a:extLst>
          </p:cNvPr>
          <p:cNvSpPr/>
          <p:nvPr/>
        </p:nvSpPr>
        <p:spPr>
          <a:xfrm>
            <a:off x="7211139" y="1407858"/>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et votre idée </a:t>
            </a:r>
          </a:p>
        </p:txBody>
      </p:sp>
      <p:sp>
        <p:nvSpPr>
          <p:cNvPr id="135"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2.2</a:t>
            </a:r>
          </a:p>
        </p:txBody>
      </p:sp>
      <p:sp>
        <p:nvSpPr>
          <p:cNvPr id="136"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7"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8" name="Rechteck 24">
            <a:extLst>
              <a:ext uri="{FF2B5EF4-FFF2-40B4-BE49-F238E27FC236}">
                <a16:creationId xmlns:a16="http://schemas.microsoft.com/office/drawing/2014/main" id="{938213C0-FC05-4568-85FC-8C0C1AA94DC5}"/>
              </a:ext>
            </a:extLst>
          </p:cNvPr>
          <p:cNvSpPr/>
          <p:nvPr/>
        </p:nvSpPr>
        <p:spPr>
          <a:xfrm>
            <a:off x="7204513" y="1730049"/>
            <a:ext cx="4185761" cy="272382"/>
          </a:xfrm>
          <a:prstGeom prst="rect">
            <a:avLst/>
          </a:prstGeom>
        </p:spPr>
        <p:txBody>
          <a:bodyPr wrap="none">
            <a:spAutoFit/>
          </a:bodyPr>
          <a:lstStyle/>
          <a:p>
            <a:pPr lvl="0">
              <a:lnSpc>
                <a:spcPct val="90000"/>
              </a:lnSpc>
              <a:spcAft>
                <a:spcPts val="1000"/>
              </a:spcAft>
              <a:buClr>
                <a:srgbClr val="5F5F5F"/>
              </a:buClr>
              <a:defRPr/>
            </a:pPr>
            <a:r>
              <a:rPr lang="fr-CH" sz="1300" dirty="0">
                <a:solidFill>
                  <a:prstClr val="white"/>
                </a:solidFill>
                <a:latin typeface="Century Gothic" panose="020B0502020202020204" pitchFamily="34" charset="0"/>
              </a:rPr>
              <a:t>Le Lean Startup </a:t>
            </a:r>
            <a:r>
              <a:rPr lang="fr-CH" sz="1300" spc="-40" dirty="0">
                <a:solidFill>
                  <a:prstClr val="white"/>
                </a:solidFill>
                <a:latin typeface="Century Gothic" panose="020B0502020202020204" pitchFamily="34" charset="0"/>
              </a:rPr>
              <a:t>avec l’exemple de </a:t>
            </a:r>
            <a:r>
              <a:rPr lang="fr-CH" sz="1300" spc="-40" dirty="0" err="1">
                <a:solidFill>
                  <a:prstClr val="white"/>
                </a:solidFill>
                <a:latin typeface="Century Gothic" panose="020B0502020202020204" pitchFamily="34" charset="0"/>
              </a:rPr>
              <a:t>MyBambooBike</a:t>
            </a:r>
            <a:endParaRPr lang="fr-CH" sz="1300" spc="-40" dirty="0">
              <a:solidFill>
                <a:prstClr val="white"/>
              </a:solidFill>
              <a:latin typeface="Century Gothic" panose="020B0502020202020204" pitchFamily="34" charset="0"/>
            </a:endParaRPr>
          </a:p>
        </p:txBody>
      </p:sp>
      <p:sp>
        <p:nvSpPr>
          <p:cNvPr id="139"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2.3</a:t>
            </a:r>
          </a:p>
        </p:txBody>
      </p:sp>
      <p:sp>
        <p:nvSpPr>
          <p:cNvPr id="140"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1"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a:t>
            </a:r>
          </a:p>
        </p:txBody>
      </p:sp>
      <p:sp>
        <p:nvSpPr>
          <p:cNvPr id="143"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3.1</a:t>
            </a:r>
          </a:p>
        </p:txBody>
      </p:sp>
      <p:sp>
        <p:nvSpPr>
          <p:cNvPr id="144"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5043254" cy="277811"/>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3: Développement de modèles d’entreprise</a:t>
            </a:r>
          </a:p>
        </p:txBody>
      </p:sp>
      <p:sp>
        <p:nvSpPr>
          <p:cNvPr id="145"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6"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7"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Business plan et pitch deck</a:t>
            </a:r>
          </a:p>
        </p:txBody>
      </p:sp>
      <p:sp>
        <p:nvSpPr>
          <p:cNvPr id="148"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3.4</a:t>
            </a:r>
          </a:p>
        </p:txBody>
      </p:sp>
      <p:sp>
        <p:nvSpPr>
          <p:cNvPr id="149"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0"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1"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modèle d’entreprise</a:t>
            </a:r>
          </a:p>
        </p:txBody>
      </p:sp>
      <p:sp>
        <p:nvSpPr>
          <p:cNvPr id="152"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3.3</a:t>
            </a:r>
          </a:p>
        </p:txBody>
      </p:sp>
      <p:sp>
        <p:nvSpPr>
          <p:cNvPr id="153"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4"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5"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 distinctive</a:t>
            </a:r>
          </a:p>
        </p:txBody>
      </p:sp>
      <p:sp>
        <p:nvSpPr>
          <p:cNvPr id="156"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3.5</a:t>
            </a:r>
          </a:p>
        </p:txBody>
      </p:sp>
      <p:sp>
        <p:nvSpPr>
          <p:cNvPr id="157"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8"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9"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de MyBambooBike</a:t>
            </a:r>
          </a:p>
        </p:txBody>
      </p:sp>
      <p:sp>
        <p:nvSpPr>
          <p:cNvPr id="1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Caractéristiques distinctives de MyBambooBike</a:t>
            </a:r>
          </a:p>
        </p:txBody>
      </p:sp>
      <p:sp>
        <p:nvSpPr>
          <p:cNvPr id="1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3.6</a:t>
            </a:r>
          </a:p>
        </p:txBody>
      </p:sp>
      <p:sp>
        <p:nvSpPr>
          <p:cNvPr id="1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caractéristique distinctive</a:t>
            </a:r>
          </a:p>
        </p:txBody>
      </p:sp>
      <p:sp>
        <p:nvSpPr>
          <p:cNvPr id="1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3.7</a:t>
            </a:r>
          </a:p>
        </p:txBody>
      </p:sp>
      <p:sp>
        <p:nvSpPr>
          <p:cNvPr id="168"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4: Marketing pour fondateurs/-trices</a:t>
            </a:r>
          </a:p>
        </p:txBody>
      </p:sp>
      <p:sp>
        <p:nvSpPr>
          <p:cNvPr id="169"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3.2</a:t>
            </a:r>
          </a:p>
        </p:txBody>
      </p:sp>
      <p:sp>
        <p:nvSpPr>
          <p:cNvPr id="170"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1"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2"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Les 4 P du marketing</a:t>
            </a:r>
          </a:p>
        </p:txBody>
      </p:sp>
      <p:sp>
        <p:nvSpPr>
          <p:cNvPr id="173"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4.2</a:t>
            </a:r>
          </a:p>
        </p:txBody>
      </p:sp>
      <p:sp>
        <p:nvSpPr>
          <p:cNvPr id="174"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5"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6"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concept de marketing</a:t>
            </a:r>
          </a:p>
        </p:txBody>
      </p:sp>
      <p:sp>
        <p:nvSpPr>
          <p:cNvPr id="177"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4.4</a:t>
            </a:r>
          </a:p>
        </p:txBody>
      </p:sp>
      <p:sp>
        <p:nvSpPr>
          <p:cNvPr id="178"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9"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0"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Marketing pour MyBambooBike</a:t>
            </a:r>
          </a:p>
        </p:txBody>
      </p:sp>
      <p:sp>
        <p:nvSpPr>
          <p:cNvPr id="181"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4.1</a:t>
            </a:r>
          </a:p>
        </p:txBody>
      </p:sp>
      <p:sp>
        <p:nvSpPr>
          <p:cNvPr id="182"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3"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4"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Coffee Circle: étude de cas</a:t>
            </a:r>
          </a:p>
        </p:txBody>
      </p:sp>
      <p:sp>
        <p:nvSpPr>
          <p:cNvPr id="185"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4.5</a:t>
            </a:r>
          </a:p>
        </p:txBody>
      </p:sp>
      <p:sp>
        <p:nvSpPr>
          <p:cNvPr id="18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8"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1.1</a:t>
            </a:r>
          </a:p>
        </p:txBody>
      </p:sp>
      <p:sp>
        <p:nvSpPr>
          <p:cNvPr id="189"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90"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1"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1.2</a:t>
            </a:r>
          </a:p>
        </p:txBody>
      </p:sp>
      <p:sp>
        <p:nvSpPr>
          <p:cNvPr id="192"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3"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4"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Évaluation et sélection d’idées</a:t>
            </a:r>
          </a:p>
        </p:txBody>
      </p:sp>
      <p:sp>
        <p:nvSpPr>
          <p:cNvPr id="195"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1.3</a:t>
            </a:r>
          </a:p>
        </p:txBody>
      </p:sp>
      <p:sp>
        <p:nvSpPr>
          <p:cNvPr id="196"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7"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8"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Formation de groupes et création de logo</a:t>
            </a:r>
          </a:p>
        </p:txBody>
      </p:sp>
      <p:sp>
        <p:nvSpPr>
          <p:cNvPr id="199"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1.4</a:t>
            </a:r>
          </a:p>
        </p:txBody>
      </p:sp>
      <p:sp>
        <p:nvSpPr>
          <p:cNvPr id="200"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1"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2"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Meublogramm: étude de cas</a:t>
            </a:r>
          </a:p>
        </p:txBody>
      </p:sp>
      <p:sp>
        <p:nvSpPr>
          <p:cNvPr id="203"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1.5</a:t>
            </a:r>
          </a:p>
        </p:txBody>
      </p:sp>
      <p:sp>
        <p:nvSpPr>
          <p:cNvPr id="204"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5"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6"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 café de leurs rêves: étude de cas</a:t>
            </a:r>
          </a:p>
        </p:txBody>
      </p:sp>
      <p:sp>
        <p:nvSpPr>
          <p:cNvPr id="207"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3.8</a:t>
            </a:r>
          </a:p>
        </p:txBody>
      </p:sp>
      <p:sp>
        <p:nvSpPr>
          <p:cNvPr id="208"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9"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0"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Réseaux sociaux</a:t>
            </a:r>
          </a:p>
        </p:txBody>
      </p:sp>
      <p:sp>
        <p:nvSpPr>
          <p:cNvPr id="211"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4.3</a:t>
            </a:r>
          </a:p>
        </p:txBody>
      </p:sp>
      <p:sp>
        <p:nvSpPr>
          <p:cNvPr id="21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3"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4"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5"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216"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7"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8"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Développement de votre propre idée entrepreneuriale</a:t>
            </a:r>
          </a:p>
        </p:txBody>
      </p:sp>
      <p:sp>
        <p:nvSpPr>
          <p:cNvPr id="2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22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3"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4"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5"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6"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7"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Film: Die </a:t>
            </a:r>
            <a:r>
              <a:rPr kumimoji="0" lang="fr-CH" sz="1300" b="0" i="0" u="none" strike="noStrike" cap="none" normalizeH="0" baseline="0" noProof="0" dirty="0" err="1">
                <a:ln>
                  <a:noFill/>
                </a:ln>
                <a:solidFill>
                  <a:prstClr val="white"/>
                </a:solidFill>
                <a:uLnTx/>
                <a:uFillTx/>
                <a:latin typeface="Century Gothic" panose="020B0502020202020204" pitchFamily="34" charset="0"/>
              </a:rPr>
              <a:t>Schrippe</a:t>
            </a:r>
            <a:r>
              <a:rPr kumimoji="0" lang="fr-CH" sz="1300" b="0" i="0" u="none" strike="noStrike" cap="none" normalizeH="0" baseline="0" noProof="0" dirty="0">
                <a:ln>
                  <a:noFill/>
                </a:ln>
                <a:solidFill>
                  <a:prstClr val="white"/>
                </a:solidFill>
                <a:uLnTx/>
                <a:uFillTx/>
                <a:latin typeface="Century Gothic" panose="020B0502020202020204" pitchFamily="34" charset="0"/>
              </a:rPr>
              <a:t> (Le sandwich)</a:t>
            </a:r>
          </a:p>
        </p:txBody>
      </p:sp>
      <p:sp>
        <p:nvSpPr>
          <p:cNvPr id="229"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Développement d’idées</a:t>
            </a:r>
          </a:p>
        </p:txBody>
      </p:sp>
    </p:spTree>
    <p:extLst>
      <p:ext uri="{BB962C8B-B14F-4D97-AF65-F5344CB8AC3E}">
        <p14:creationId xmlns:p14="http://schemas.microsoft.com/office/powerpoint/2010/main" val="108874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0283" y="111664"/>
            <a:ext cx="9575317"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p:txBody>
      </p:sp>
      <p:sp>
        <p:nvSpPr>
          <p:cNvPr id="7" name="Rechteck 6">
            <a:extLst>
              <a:ext uri="{FF2B5EF4-FFF2-40B4-BE49-F238E27FC236}">
                <a16:creationId xmlns:a16="http://schemas.microsoft.com/office/drawing/2014/main" id="{BE4E3109-38D7-4C5D-9425-A845F589FF37}"/>
              </a:ext>
            </a:extLst>
          </p:cNvPr>
          <p:cNvSpPr/>
          <p:nvPr/>
        </p:nvSpPr>
        <p:spPr>
          <a:xfrm>
            <a:off x="2564135" y="4565117"/>
            <a:ext cx="8388787" cy="1631216"/>
          </a:xfrm>
          <a:prstGeom prst="rect">
            <a:avLst/>
          </a:prstGeom>
        </p:spPr>
        <p:txBody>
          <a:bodyPr wrap="square">
            <a:spAutoFit/>
          </a:bodyPr>
          <a:lstStyle/>
          <a:p>
            <a:pPr marL="361950" indent="-361950">
              <a:spcBef>
                <a:spcPts val="1200"/>
              </a:spcBef>
              <a:buClr>
                <a:srgbClr val="0B4874"/>
              </a:buClr>
              <a:buFont typeface="Century Gothic" panose="020B0502020202020204" pitchFamily="34" charset="0"/>
              <a:buChar char="●"/>
            </a:pPr>
            <a:r>
              <a:rPr lang="fr-CH">
                <a:solidFill>
                  <a:schemeClr val="accent6">
                    <a:lumMod val="50000"/>
                  </a:schemeClr>
                </a:solidFill>
                <a:latin typeface="+mj-lt"/>
                <a:cs typeface="Arial" panose="020B0604020202020204" pitchFamily="34" charset="0"/>
              </a:rPr>
              <a:t>Le</a:t>
            </a:r>
            <a:r>
              <a:rPr lang="fr-CH">
                <a:solidFill>
                  <a:srgbClr val="898F97"/>
                </a:solidFill>
                <a:latin typeface="+mj-lt"/>
                <a:cs typeface="Arial" panose="020B0604020202020204" pitchFamily="34" charset="0"/>
              </a:rPr>
              <a:t> </a:t>
            </a:r>
            <a:r>
              <a:rPr lang="fr-CH" b="1">
                <a:solidFill>
                  <a:srgbClr val="0B4874"/>
                </a:solidFill>
                <a:latin typeface="+mj-lt"/>
                <a:cs typeface="Arial" panose="020B0604020202020204" pitchFamily="34" charset="0"/>
              </a:rPr>
              <a:t>marketing mix </a:t>
            </a:r>
            <a:r>
              <a:rPr lang="fr-CH">
                <a:solidFill>
                  <a:schemeClr val="accent6">
                    <a:lumMod val="50000"/>
                  </a:schemeClr>
                </a:solidFill>
                <a:latin typeface="+mj-lt"/>
                <a:cs typeface="Arial" panose="020B0604020202020204" pitchFamily="34" charset="0"/>
              </a:rPr>
              <a:t>détermine quels outils il faut utiliser dans quelle configuration pour atteindre les objectifs d’une entreprise.</a:t>
            </a:r>
          </a:p>
          <a:p>
            <a:pPr marL="361950" indent="-361950">
              <a:spcBef>
                <a:spcPts val="1200"/>
              </a:spcBef>
              <a:buClr>
                <a:srgbClr val="0B4874"/>
              </a:buClr>
              <a:buFont typeface="Century Gothic" panose="020B0502020202020204" pitchFamily="34" charset="0"/>
              <a:buChar char="●"/>
            </a:pPr>
            <a:r>
              <a:rPr lang="fr-CH">
                <a:solidFill>
                  <a:schemeClr val="accent6">
                    <a:lumMod val="50000"/>
                  </a:schemeClr>
                </a:solidFill>
                <a:latin typeface="+mj-lt"/>
                <a:cs typeface="Arial" panose="020B0604020202020204" pitchFamily="34" charset="0"/>
              </a:rPr>
              <a:t>L’important est de former un </a:t>
            </a:r>
            <a:r>
              <a:rPr lang="fr-CH" b="1">
                <a:solidFill>
                  <a:srgbClr val="0B4874"/>
                </a:solidFill>
                <a:latin typeface="+mj-lt"/>
                <a:cs typeface="Arial" panose="020B0604020202020204" pitchFamily="34" charset="0"/>
              </a:rPr>
              <a:t>ensemble cohérent avec les différents outils.</a:t>
            </a:r>
            <a:r>
              <a:rPr lang="fr-CH">
                <a:solidFill>
                  <a:schemeClr val="accent6">
                    <a:lumMod val="50000"/>
                  </a:schemeClr>
                </a:solidFill>
                <a:latin typeface="+mj-lt"/>
                <a:cs typeface="Arial" panose="020B0604020202020204" pitchFamily="34" charset="0"/>
              </a:rPr>
              <a:t> Les client-e-s perçoivent les outils comme un tout.</a:t>
            </a:r>
          </a:p>
        </p:txBody>
      </p:sp>
      <p:sp>
        <p:nvSpPr>
          <p:cNvPr id="20" name="Abgerundetes Rechteck 25">
            <a:extLst>
              <a:ext uri="{FF2B5EF4-FFF2-40B4-BE49-F238E27FC236}">
                <a16:creationId xmlns:a16="http://schemas.microsoft.com/office/drawing/2014/main" id="{5FC43EB3-2622-447E-A629-B3E273FC0784}"/>
              </a:ext>
            </a:extLst>
          </p:cNvPr>
          <p:cNvSpPr/>
          <p:nvPr/>
        </p:nvSpPr>
        <p:spPr>
          <a:xfrm>
            <a:off x="3627013"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3" name="Abgerundetes Rechteck 25">
            <a:extLst>
              <a:ext uri="{FF2B5EF4-FFF2-40B4-BE49-F238E27FC236}">
                <a16:creationId xmlns:a16="http://schemas.microsoft.com/office/drawing/2014/main" id="{F0D7B3AE-EB1D-47DB-93A0-DAF3106DCFD8}"/>
              </a:ext>
            </a:extLst>
          </p:cNvPr>
          <p:cNvSpPr/>
          <p:nvPr/>
        </p:nvSpPr>
        <p:spPr>
          <a:xfrm>
            <a:off x="1080701"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4" name="Abgerundetes Rechteck 25">
            <a:extLst>
              <a:ext uri="{FF2B5EF4-FFF2-40B4-BE49-F238E27FC236}">
                <a16:creationId xmlns:a16="http://schemas.microsoft.com/office/drawing/2014/main" id="{70F3C793-1B3B-4D5C-8E68-D978CC5EB2EF}"/>
              </a:ext>
            </a:extLst>
          </p:cNvPr>
          <p:cNvSpPr/>
          <p:nvPr/>
        </p:nvSpPr>
        <p:spPr>
          <a:xfrm>
            <a:off x="3627013"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5" name="Abgerundetes Rechteck 25">
            <a:extLst>
              <a:ext uri="{FF2B5EF4-FFF2-40B4-BE49-F238E27FC236}">
                <a16:creationId xmlns:a16="http://schemas.microsoft.com/office/drawing/2014/main" id="{7A518E2E-4287-43BC-BB1A-E95C805F49B0}"/>
              </a:ext>
            </a:extLst>
          </p:cNvPr>
          <p:cNvSpPr/>
          <p:nvPr/>
        </p:nvSpPr>
        <p:spPr>
          <a:xfrm>
            <a:off x="1056007"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6" name="Textfeld 25">
            <a:extLst>
              <a:ext uri="{FF2B5EF4-FFF2-40B4-BE49-F238E27FC236}">
                <a16:creationId xmlns:a16="http://schemas.microsoft.com/office/drawing/2014/main" id="{CC51CC21-071A-4016-B2F4-1E353E838B66}"/>
              </a:ext>
            </a:extLst>
          </p:cNvPr>
          <p:cNvSpPr txBox="1"/>
          <p:nvPr/>
        </p:nvSpPr>
        <p:spPr>
          <a:xfrm>
            <a:off x="1467034" y="1615774"/>
            <a:ext cx="1346844" cy="461665"/>
          </a:xfrm>
          <a:prstGeom prst="rect">
            <a:avLst/>
          </a:prstGeom>
          <a:noFill/>
        </p:spPr>
        <p:txBody>
          <a:bodyPr wrap="none" rtlCol="0">
            <a:spAutoFit/>
          </a:bodyPr>
          <a:lstStyle/>
          <a:p>
            <a:r>
              <a:rPr lang="fr-CH" sz="2400" b="1">
                <a:solidFill>
                  <a:schemeClr val="bg1"/>
                </a:solidFill>
                <a:latin typeface="+mj-lt"/>
                <a:cs typeface="Arial" pitchFamily="34" charset="0"/>
              </a:rPr>
              <a:t>Produit</a:t>
            </a:r>
          </a:p>
        </p:txBody>
      </p:sp>
      <p:sp>
        <p:nvSpPr>
          <p:cNvPr id="27" name="Textfeld 26">
            <a:extLst>
              <a:ext uri="{FF2B5EF4-FFF2-40B4-BE49-F238E27FC236}">
                <a16:creationId xmlns:a16="http://schemas.microsoft.com/office/drawing/2014/main" id="{408B7635-C695-4251-B809-A9BB0F70624E}"/>
              </a:ext>
            </a:extLst>
          </p:cNvPr>
          <p:cNvSpPr txBox="1"/>
          <p:nvPr/>
        </p:nvSpPr>
        <p:spPr>
          <a:xfrm>
            <a:off x="4253845" y="1615774"/>
            <a:ext cx="946093" cy="461665"/>
          </a:xfrm>
          <a:prstGeom prst="rect">
            <a:avLst/>
          </a:prstGeom>
          <a:noFill/>
        </p:spPr>
        <p:txBody>
          <a:bodyPr wrap="none" rtlCol="0">
            <a:spAutoFit/>
          </a:bodyPr>
          <a:lstStyle/>
          <a:p>
            <a:pPr algn="ctr"/>
            <a:r>
              <a:rPr lang="fr-CH" sz="2400" b="1">
                <a:solidFill>
                  <a:schemeClr val="bg1"/>
                </a:solidFill>
                <a:latin typeface="+mj-lt"/>
                <a:cs typeface="Arial" pitchFamily="34" charset="0"/>
              </a:rPr>
              <a:t>Place</a:t>
            </a:r>
          </a:p>
        </p:txBody>
      </p:sp>
      <p:sp>
        <p:nvSpPr>
          <p:cNvPr id="28" name="Textfeld 27">
            <a:extLst>
              <a:ext uri="{FF2B5EF4-FFF2-40B4-BE49-F238E27FC236}">
                <a16:creationId xmlns:a16="http://schemas.microsoft.com/office/drawing/2014/main" id="{A5523203-36FF-4C2E-B3CC-B3F85FF0F75C}"/>
              </a:ext>
            </a:extLst>
          </p:cNvPr>
          <p:cNvSpPr txBox="1"/>
          <p:nvPr/>
        </p:nvSpPr>
        <p:spPr>
          <a:xfrm>
            <a:off x="1655875" y="3112017"/>
            <a:ext cx="938077" cy="461665"/>
          </a:xfrm>
          <a:prstGeom prst="rect">
            <a:avLst/>
          </a:prstGeom>
          <a:noFill/>
        </p:spPr>
        <p:txBody>
          <a:bodyPr wrap="none" rtlCol="0">
            <a:spAutoFit/>
          </a:bodyPr>
          <a:lstStyle/>
          <a:p>
            <a:r>
              <a:rPr lang="fr-CH" sz="2400" b="1">
                <a:solidFill>
                  <a:schemeClr val="bg1"/>
                </a:solidFill>
                <a:latin typeface="+mj-lt"/>
                <a:cs typeface="Arial" pitchFamily="34" charset="0"/>
              </a:rPr>
              <a:t>Prix</a:t>
            </a:r>
          </a:p>
        </p:txBody>
      </p:sp>
      <p:sp>
        <p:nvSpPr>
          <p:cNvPr id="29" name="Textfeld 28">
            <a:extLst>
              <a:ext uri="{FF2B5EF4-FFF2-40B4-BE49-F238E27FC236}">
                <a16:creationId xmlns:a16="http://schemas.microsoft.com/office/drawing/2014/main" id="{113B5447-F641-4CC8-A04C-B32B236E7BF5}"/>
              </a:ext>
            </a:extLst>
          </p:cNvPr>
          <p:cNvSpPr txBox="1"/>
          <p:nvPr/>
        </p:nvSpPr>
        <p:spPr>
          <a:xfrm>
            <a:off x="3899428" y="3112017"/>
            <a:ext cx="1741311" cy="461665"/>
          </a:xfrm>
          <a:prstGeom prst="rect">
            <a:avLst/>
          </a:prstGeom>
          <a:noFill/>
        </p:spPr>
        <p:txBody>
          <a:bodyPr wrap="none" rtlCol="0">
            <a:spAutoFit/>
          </a:bodyPr>
          <a:lstStyle/>
          <a:p>
            <a:r>
              <a:rPr lang="fr-CH" sz="2400" b="1">
                <a:solidFill>
                  <a:schemeClr val="bg1"/>
                </a:solidFill>
                <a:latin typeface="+mj-lt"/>
                <a:cs typeface="Arial" pitchFamily="34" charset="0"/>
              </a:rPr>
              <a:t>Promotion</a:t>
            </a:r>
          </a:p>
        </p:txBody>
      </p:sp>
      <p:sp>
        <p:nvSpPr>
          <p:cNvPr id="30" name="Ellipse 29">
            <a:extLst>
              <a:ext uri="{FF2B5EF4-FFF2-40B4-BE49-F238E27FC236}">
                <a16:creationId xmlns:a16="http://schemas.microsoft.com/office/drawing/2014/main" id="{C9B4682A-34C8-40E6-9D4A-CF6F7A6CB311}"/>
              </a:ext>
            </a:extLst>
          </p:cNvPr>
          <p:cNvSpPr/>
          <p:nvPr/>
        </p:nvSpPr>
        <p:spPr>
          <a:xfrm>
            <a:off x="2564029" y="2076157"/>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31" name="Textfeld 30">
            <a:extLst>
              <a:ext uri="{FF2B5EF4-FFF2-40B4-BE49-F238E27FC236}">
                <a16:creationId xmlns:a16="http://schemas.microsoft.com/office/drawing/2014/main" id="{7CCEEC63-3FAB-4496-AC61-1F0F83AC6AD8}"/>
              </a:ext>
            </a:extLst>
          </p:cNvPr>
          <p:cNvSpPr txBox="1"/>
          <p:nvPr/>
        </p:nvSpPr>
        <p:spPr>
          <a:xfrm>
            <a:off x="2730511" y="2383710"/>
            <a:ext cx="1541576" cy="707886"/>
          </a:xfrm>
          <a:prstGeom prst="rect">
            <a:avLst/>
          </a:prstGeom>
          <a:noFill/>
        </p:spPr>
        <p:txBody>
          <a:bodyPr wrap="none" rtlCol="0">
            <a:spAutoFit/>
          </a:bodyPr>
          <a:lstStyle/>
          <a:p>
            <a:pPr algn="ctr"/>
            <a:r>
              <a:rPr lang="fr-CH" sz="2000" b="1">
                <a:latin typeface="+mj-lt"/>
                <a:cs typeface="Arial" pitchFamily="34" charset="0"/>
              </a:rPr>
              <a:t>Marketing</a:t>
            </a:r>
          </a:p>
          <a:p>
            <a:pPr algn="ctr"/>
            <a:r>
              <a:rPr lang="fr-CH" sz="2000" b="1">
                <a:latin typeface="+mj-lt"/>
                <a:cs typeface="Arial" pitchFamily="34" charset="0"/>
              </a:rPr>
              <a:t>mix</a:t>
            </a:r>
          </a:p>
        </p:txBody>
      </p:sp>
      <p:sp>
        <p:nvSpPr>
          <p:cNvPr id="15" name="Foliennummernplatzhalter 12">
            <a:extLst>
              <a:ext uri="{FF2B5EF4-FFF2-40B4-BE49-F238E27FC236}">
                <a16:creationId xmlns:a16="http://schemas.microsoft.com/office/drawing/2014/main" id="{8FCC4364-3E25-43C0-981D-FCAEBDD4FBC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20</a:t>
            </a:fld>
            <a:endParaRPr lang="ru-RU"/>
          </a:p>
        </p:txBody>
      </p:sp>
    </p:spTree>
    <p:extLst>
      <p:ext uri="{BB962C8B-B14F-4D97-AF65-F5344CB8AC3E}">
        <p14:creationId xmlns:p14="http://schemas.microsoft.com/office/powerpoint/2010/main" val="393011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BFB44-AA92-43EE-872D-7FC96DB28D88}"/>
              </a:ext>
            </a:extLst>
          </p:cNvPr>
          <p:cNvSpPr txBox="1">
            <a:spLocks noChangeArrowheads="1"/>
          </p:cNvSpPr>
          <p:nvPr/>
        </p:nvSpPr>
        <p:spPr bwMode="auto">
          <a:xfrm>
            <a:off x="940283" y="111664"/>
            <a:ext cx="9575317"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4 P du marketing</a:t>
            </a:r>
          </a:p>
        </p:txBody>
      </p:sp>
      <p:sp>
        <p:nvSpPr>
          <p:cNvPr id="7" name="Rechteck 6">
            <a:extLst>
              <a:ext uri="{FF2B5EF4-FFF2-40B4-BE49-F238E27FC236}">
                <a16:creationId xmlns:a16="http://schemas.microsoft.com/office/drawing/2014/main" id="{BE4E3109-38D7-4C5D-9425-A845F589FF37}"/>
              </a:ext>
            </a:extLst>
          </p:cNvPr>
          <p:cNvSpPr/>
          <p:nvPr/>
        </p:nvSpPr>
        <p:spPr>
          <a:xfrm>
            <a:off x="2848255" y="5148259"/>
            <a:ext cx="7587832" cy="369332"/>
          </a:xfrm>
          <a:prstGeom prst="rect">
            <a:avLst/>
          </a:prstGeom>
        </p:spPr>
        <p:txBody>
          <a:bodyPr wrap="square">
            <a:spAutoFit/>
          </a:bodyPr>
          <a:lstStyle/>
          <a:p>
            <a:pPr>
              <a:spcBef>
                <a:spcPts val="1200"/>
              </a:spcBef>
              <a:buClr>
                <a:srgbClr val="0B4874"/>
              </a:buClr>
            </a:pPr>
            <a:r>
              <a:rPr lang="fr-CH">
                <a:solidFill>
                  <a:schemeClr val="accent6">
                    <a:lumMod val="50000"/>
                  </a:schemeClr>
                </a:solidFill>
                <a:cs typeface="Arial" panose="020B0604020202020204" pitchFamily="34" charset="0"/>
              </a:rPr>
              <a:t>Y a-t-il à présent des images que vous attribueriez différemment aux 4 P?</a:t>
            </a:r>
          </a:p>
        </p:txBody>
      </p:sp>
      <p:sp>
        <p:nvSpPr>
          <p:cNvPr id="19" name="Abgerundetes Rechteck 25">
            <a:extLst>
              <a:ext uri="{FF2B5EF4-FFF2-40B4-BE49-F238E27FC236}">
                <a16:creationId xmlns:a16="http://schemas.microsoft.com/office/drawing/2014/main" id="{6517237F-0D66-445F-8CAE-FA1053CA7195}"/>
              </a:ext>
            </a:extLst>
          </p:cNvPr>
          <p:cNvSpPr/>
          <p:nvPr/>
        </p:nvSpPr>
        <p:spPr>
          <a:xfrm>
            <a:off x="3627013"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0" name="Abgerundetes Rechteck 25">
            <a:extLst>
              <a:ext uri="{FF2B5EF4-FFF2-40B4-BE49-F238E27FC236}">
                <a16:creationId xmlns:a16="http://schemas.microsoft.com/office/drawing/2014/main" id="{EFE1BE11-02C8-473C-AE43-501693EBA8BB}"/>
              </a:ext>
            </a:extLst>
          </p:cNvPr>
          <p:cNvSpPr/>
          <p:nvPr/>
        </p:nvSpPr>
        <p:spPr>
          <a:xfrm>
            <a:off x="1080701" y="2780195"/>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1" name="Abgerundetes Rechteck 25">
            <a:extLst>
              <a:ext uri="{FF2B5EF4-FFF2-40B4-BE49-F238E27FC236}">
                <a16:creationId xmlns:a16="http://schemas.microsoft.com/office/drawing/2014/main" id="{B0B67B56-8DCF-4EDB-978E-D5D5A66A2B38}"/>
              </a:ext>
            </a:extLst>
          </p:cNvPr>
          <p:cNvSpPr/>
          <p:nvPr/>
        </p:nvSpPr>
        <p:spPr>
          <a:xfrm>
            <a:off x="3627013"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2" name="Abgerundetes Rechteck 25">
            <a:extLst>
              <a:ext uri="{FF2B5EF4-FFF2-40B4-BE49-F238E27FC236}">
                <a16:creationId xmlns:a16="http://schemas.microsoft.com/office/drawing/2014/main" id="{FA34D463-D28E-401B-9E9A-19AC1A585691}"/>
              </a:ext>
            </a:extLst>
          </p:cNvPr>
          <p:cNvSpPr/>
          <p:nvPr/>
        </p:nvSpPr>
        <p:spPr>
          <a:xfrm>
            <a:off x="1056007" y="1313649"/>
            <a:ext cx="2160000" cy="1080000"/>
          </a:xfrm>
          <a:prstGeom prst="roundRect">
            <a:avLst/>
          </a:prstGeom>
          <a:solidFill>
            <a:srgbClr val="0B48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solidFill>
              <a:latin typeface="+mj-lt"/>
            </a:endParaRPr>
          </a:p>
        </p:txBody>
      </p:sp>
      <p:sp>
        <p:nvSpPr>
          <p:cNvPr id="23" name="Textfeld 22">
            <a:extLst>
              <a:ext uri="{FF2B5EF4-FFF2-40B4-BE49-F238E27FC236}">
                <a16:creationId xmlns:a16="http://schemas.microsoft.com/office/drawing/2014/main" id="{533E9112-8252-4036-98E9-7B62821D8B05}"/>
              </a:ext>
            </a:extLst>
          </p:cNvPr>
          <p:cNvSpPr txBox="1"/>
          <p:nvPr/>
        </p:nvSpPr>
        <p:spPr>
          <a:xfrm>
            <a:off x="1467034" y="1615774"/>
            <a:ext cx="1346844" cy="461665"/>
          </a:xfrm>
          <a:prstGeom prst="rect">
            <a:avLst/>
          </a:prstGeom>
          <a:noFill/>
        </p:spPr>
        <p:txBody>
          <a:bodyPr wrap="none" rtlCol="0">
            <a:spAutoFit/>
          </a:bodyPr>
          <a:lstStyle/>
          <a:p>
            <a:r>
              <a:rPr lang="fr-CH" sz="2400" b="1">
                <a:solidFill>
                  <a:schemeClr val="bg1"/>
                </a:solidFill>
                <a:latin typeface="+mj-lt"/>
                <a:cs typeface="Arial" pitchFamily="34" charset="0"/>
              </a:rPr>
              <a:t>Produit</a:t>
            </a:r>
          </a:p>
        </p:txBody>
      </p:sp>
      <p:sp>
        <p:nvSpPr>
          <p:cNvPr id="24" name="Textfeld 23">
            <a:extLst>
              <a:ext uri="{FF2B5EF4-FFF2-40B4-BE49-F238E27FC236}">
                <a16:creationId xmlns:a16="http://schemas.microsoft.com/office/drawing/2014/main" id="{3C2DEBCD-FCC7-4997-95ED-FEBDB3C9AB42}"/>
              </a:ext>
            </a:extLst>
          </p:cNvPr>
          <p:cNvSpPr txBox="1"/>
          <p:nvPr/>
        </p:nvSpPr>
        <p:spPr>
          <a:xfrm>
            <a:off x="4253845" y="1615774"/>
            <a:ext cx="946093" cy="461665"/>
          </a:xfrm>
          <a:prstGeom prst="rect">
            <a:avLst/>
          </a:prstGeom>
          <a:noFill/>
        </p:spPr>
        <p:txBody>
          <a:bodyPr wrap="none" rtlCol="0">
            <a:spAutoFit/>
          </a:bodyPr>
          <a:lstStyle/>
          <a:p>
            <a:pPr algn="ctr"/>
            <a:r>
              <a:rPr lang="fr-CH" sz="2400" b="1">
                <a:solidFill>
                  <a:schemeClr val="bg1"/>
                </a:solidFill>
                <a:latin typeface="+mj-lt"/>
                <a:cs typeface="Arial" pitchFamily="34" charset="0"/>
              </a:rPr>
              <a:t>Place</a:t>
            </a:r>
          </a:p>
        </p:txBody>
      </p:sp>
      <p:sp>
        <p:nvSpPr>
          <p:cNvPr id="25" name="Textfeld 24">
            <a:extLst>
              <a:ext uri="{FF2B5EF4-FFF2-40B4-BE49-F238E27FC236}">
                <a16:creationId xmlns:a16="http://schemas.microsoft.com/office/drawing/2014/main" id="{91623561-DEC4-4AB3-B8C1-AB25C11B25D0}"/>
              </a:ext>
            </a:extLst>
          </p:cNvPr>
          <p:cNvSpPr txBox="1"/>
          <p:nvPr/>
        </p:nvSpPr>
        <p:spPr>
          <a:xfrm>
            <a:off x="1655875" y="3112017"/>
            <a:ext cx="938077" cy="461665"/>
          </a:xfrm>
          <a:prstGeom prst="rect">
            <a:avLst/>
          </a:prstGeom>
          <a:noFill/>
        </p:spPr>
        <p:txBody>
          <a:bodyPr wrap="none" rtlCol="0">
            <a:spAutoFit/>
          </a:bodyPr>
          <a:lstStyle/>
          <a:p>
            <a:r>
              <a:rPr lang="fr-CH" sz="2400" b="1">
                <a:solidFill>
                  <a:schemeClr val="bg1"/>
                </a:solidFill>
                <a:latin typeface="+mj-lt"/>
                <a:cs typeface="Arial" pitchFamily="34" charset="0"/>
              </a:rPr>
              <a:t>Prix</a:t>
            </a:r>
          </a:p>
        </p:txBody>
      </p:sp>
      <p:sp>
        <p:nvSpPr>
          <p:cNvPr id="26" name="Textfeld 25">
            <a:extLst>
              <a:ext uri="{FF2B5EF4-FFF2-40B4-BE49-F238E27FC236}">
                <a16:creationId xmlns:a16="http://schemas.microsoft.com/office/drawing/2014/main" id="{B945D1CD-9A71-4E57-A8D1-5AC4948F18F2}"/>
              </a:ext>
            </a:extLst>
          </p:cNvPr>
          <p:cNvSpPr txBox="1"/>
          <p:nvPr/>
        </p:nvSpPr>
        <p:spPr>
          <a:xfrm>
            <a:off x="3899428" y="3112017"/>
            <a:ext cx="1741311" cy="461665"/>
          </a:xfrm>
          <a:prstGeom prst="rect">
            <a:avLst/>
          </a:prstGeom>
          <a:noFill/>
        </p:spPr>
        <p:txBody>
          <a:bodyPr wrap="none" rtlCol="0">
            <a:spAutoFit/>
          </a:bodyPr>
          <a:lstStyle/>
          <a:p>
            <a:r>
              <a:rPr lang="fr-CH" sz="2400" b="1">
                <a:solidFill>
                  <a:schemeClr val="bg1"/>
                </a:solidFill>
                <a:latin typeface="+mj-lt"/>
                <a:cs typeface="Arial" pitchFamily="34" charset="0"/>
              </a:rPr>
              <a:t>Promotion</a:t>
            </a:r>
          </a:p>
        </p:txBody>
      </p:sp>
      <p:sp>
        <p:nvSpPr>
          <p:cNvPr id="27" name="Ellipse 26">
            <a:extLst>
              <a:ext uri="{FF2B5EF4-FFF2-40B4-BE49-F238E27FC236}">
                <a16:creationId xmlns:a16="http://schemas.microsoft.com/office/drawing/2014/main" id="{827EBA71-1257-482D-90CE-74A6571540AD}"/>
              </a:ext>
            </a:extLst>
          </p:cNvPr>
          <p:cNvSpPr/>
          <p:nvPr/>
        </p:nvSpPr>
        <p:spPr>
          <a:xfrm>
            <a:off x="2564029" y="2076157"/>
            <a:ext cx="1858884" cy="121753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28" name="Textfeld 27">
            <a:extLst>
              <a:ext uri="{FF2B5EF4-FFF2-40B4-BE49-F238E27FC236}">
                <a16:creationId xmlns:a16="http://schemas.microsoft.com/office/drawing/2014/main" id="{222BD61C-EF28-4BC4-A8D1-B901AD6C9673}"/>
              </a:ext>
            </a:extLst>
          </p:cNvPr>
          <p:cNvSpPr txBox="1"/>
          <p:nvPr/>
        </p:nvSpPr>
        <p:spPr>
          <a:xfrm>
            <a:off x="2730511" y="2383710"/>
            <a:ext cx="1541576" cy="707886"/>
          </a:xfrm>
          <a:prstGeom prst="rect">
            <a:avLst/>
          </a:prstGeom>
          <a:noFill/>
        </p:spPr>
        <p:txBody>
          <a:bodyPr wrap="none" rtlCol="0">
            <a:spAutoFit/>
          </a:bodyPr>
          <a:lstStyle/>
          <a:p>
            <a:pPr algn="ctr"/>
            <a:r>
              <a:rPr lang="fr-CH" sz="2000" b="1">
                <a:latin typeface="+mj-lt"/>
                <a:cs typeface="Arial" pitchFamily="34" charset="0"/>
              </a:rPr>
              <a:t>Marketing</a:t>
            </a:r>
          </a:p>
          <a:p>
            <a:pPr algn="ctr"/>
            <a:r>
              <a:rPr lang="fr-CH" sz="2000" b="1">
                <a:latin typeface="+mj-lt"/>
                <a:cs typeface="Arial" pitchFamily="34" charset="0"/>
              </a:rPr>
              <a:t>mix</a:t>
            </a:r>
          </a:p>
        </p:txBody>
      </p:sp>
      <p:pic>
        <p:nvPicPr>
          <p:cNvPr id="15" name="Bild 2" descr="Bildergebnis für cola">
            <a:extLst>
              <a:ext uri="{FF2B5EF4-FFF2-40B4-BE49-F238E27FC236}">
                <a16:creationId xmlns:a16="http://schemas.microsoft.com/office/drawing/2014/main" id="{1C81BAEC-0F83-4BAC-B271-0BC2C047D7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04831" y="1605121"/>
            <a:ext cx="1643828" cy="2111400"/>
          </a:xfrm>
          <a:prstGeom prst="rect">
            <a:avLst/>
          </a:prstGeom>
          <a:noFill/>
          <a:ln>
            <a:noFill/>
          </a:ln>
        </p:spPr>
      </p:pic>
      <p:pic>
        <p:nvPicPr>
          <p:cNvPr id="16" name="Bild 10" descr="Bildergebnis für preisschild">
            <a:extLst>
              <a:ext uri="{FF2B5EF4-FFF2-40B4-BE49-F238E27FC236}">
                <a16:creationId xmlns:a16="http://schemas.microsoft.com/office/drawing/2014/main" id="{695D7AB5-DF23-4080-A4BB-4C475996374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1400" y="1797262"/>
            <a:ext cx="1741311" cy="1335422"/>
          </a:xfrm>
          <a:prstGeom prst="rect">
            <a:avLst/>
          </a:prstGeom>
          <a:noFill/>
          <a:ln>
            <a:noFill/>
          </a:ln>
        </p:spPr>
      </p:pic>
      <p:pic>
        <p:nvPicPr>
          <p:cNvPr id="17" name="Bild 11" descr="Bildergebnis für rabatt">
            <a:extLst>
              <a:ext uri="{FF2B5EF4-FFF2-40B4-BE49-F238E27FC236}">
                <a16:creationId xmlns:a16="http://schemas.microsoft.com/office/drawing/2014/main" id="{11CC40FA-37F2-403D-A4D6-1CF4E54EBB6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1894" y="3258177"/>
            <a:ext cx="1318813" cy="1025555"/>
          </a:xfrm>
          <a:prstGeom prst="rect">
            <a:avLst/>
          </a:prstGeom>
          <a:noFill/>
          <a:ln>
            <a:noFill/>
          </a:ln>
        </p:spPr>
      </p:pic>
      <p:sp>
        <p:nvSpPr>
          <p:cNvPr id="18" name="Foliennummernplatzhalter 12">
            <a:extLst>
              <a:ext uri="{FF2B5EF4-FFF2-40B4-BE49-F238E27FC236}">
                <a16:creationId xmlns:a16="http://schemas.microsoft.com/office/drawing/2014/main" id="{D5A193F1-B747-4690-90FB-DD4CE6DADFA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21</a:t>
            </a:fld>
            <a:endParaRPr lang="ru-RU"/>
          </a:p>
        </p:txBody>
      </p:sp>
    </p:spTree>
    <p:extLst>
      <p:ext uri="{BB962C8B-B14F-4D97-AF65-F5344CB8AC3E}">
        <p14:creationId xmlns:p14="http://schemas.microsoft.com/office/powerpoint/2010/main" val="72651291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5882207D-70D9-430D-967C-7887C6E5309C}"/>
              </a:ext>
            </a:extLst>
          </p:cNvPr>
          <p:cNvSpPr txBox="1">
            <a:spLocks/>
          </p:cNvSpPr>
          <p:nvPr/>
        </p:nvSpPr>
        <p:spPr>
          <a:xfrm>
            <a:off x="1800353" y="2615315"/>
            <a:ext cx="9294943"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H">
                <a:solidFill>
                  <a:srgbClr val="0B4874"/>
                </a:solidFill>
                <a:latin typeface="+mj-lt"/>
                <a:cs typeface="Arial" pitchFamily="34" charset="0"/>
              </a:rPr>
              <a:t>Exercice: </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Quels sont les 4 P de Red Bull? En d’autres termes: Quel est le marketing mix de Red Bull?</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Vous pouvez également analyser le marketing mix d’un autre produit.</a:t>
            </a:r>
          </a:p>
        </p:txBody>
      </p:sp>
      <p:sp>
        <p:nvSpPr>
          <p:cNvPr id="4" name="Foliennummernplatzhalter 12">
            <a:extLst>
              <a:ext uri="{FF2B5EF4-FFF2-40B4-BE49-F238E27FC236}">
                <a16:creationId xmlns:a16="http://schemas.microsoft.com/office/drawing/2014/main" id="{11B10FAC-FD58-45CA-8DE0-C480E70CEA1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22</a:t>
            </a:fld>
            <a:endParaRPr lang="ru-RU"/>
          </a:p>
        </p:txBody>
      </p:sp>
      <p:grpSp>
        <p:nvGrpSpPr>
          <p:cNvPr id="2" name="Gruppieren 1">
            <a:extLst>
              <a:ext uri="{FF2B5EF4-FFF2-40B4-BE49-F238E27FC236}">
                <a16:creationId xmlns:a16="http://schemas.microsoft.com/office/drawing/2014/main" id="{CB66C9CB-CEB4-36E0-D947-47720568FE2D}"/>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44E87829-7ECB-DA16-DE24-3295084756F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635B0229-5D84-4BD2-4D7B-017C567D4644}"/>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71536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94D299B-FDB9-4E96-A2A9-01CC71280AE0}"/>
              </a:ext>
            </a:extLst>
          </p:cNvPr>
          <p:cNvSpPr txBox="1">
            <a:spLocks/>
          </p:cNvSpPr>
          <p:nvPr/>
        </p:nvSpPr>
        <p:spPr>
          <a:xfrm>
            <a:off x="5124864" y="2532550"/>
            <a:ext cx="6921464" cy="15906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600"/>
              </a:spcBef>
              <a:spcAft>
                <a:spcPts val="1200"/>
              </a:spcAft>
            </a:pPr>
            <a:r>
              <a:rPr lang="fr-CH" sz="3200" b="0" dirty="0">
                <a:solidFill>
                  <a:schemeClr val="accent6">
                    <a:lumMod val="50000"/>
                  </a:schemeClr>
                </a:solidFill>
                <a:cs typeface="Arial" pitchFamily="34" charset="0"/>
              </a:rPr>
              <a:t>Module de formation M 4.3</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Connaissances et outils</a:t>
            </a:r>
            <a:br>
              <a:rPr lang="fr-CH" sz="3200" dirty="0">
                <a:solidFill>
                  <a:srgbClr val="0B4874"/>
                </a:solidFill>
                <a:cs typeface="Arial" pitchFamily="34" charset="0"/>
              </a:rPr>
            </a:br>
            <a:r>
              <a:rPr lang="fr-CH" sz="3200" dirty="0">
                <a:solidFill>
                  <a:srgbClr val="0B4874"/>
                </a:solidFill>
                <a:cs typeface="Arial" pitchFamily="34" charset="0"/>
              </a:rPr>
              <a:t>Réseaux sociaux</a:t>
            </a:r>
          </a:p>
        </p:txBody>
      </p:sp>
      <p:sp>
        <p:nvSpPr>
          <p:cNvPr id="5" name="Foliennummernplatzhalter 12">
            <a:extLst>
              <a:ext uri="{FF2B5EF4-FFF2-40B4-BE49-F238E27FC236}">
                <a16:creationId xmlns:a16="http://schemas.microsoft.com/office/drawing/2014/main" id="{2CD2C382-CE6A-4AFD-9212-2409751503B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23</a:t>
            </a:fld>
            <a:endParaRPr lang="ru-RU"/>
          </a:p>
        </p:txBody>
      </p:sp>
      <p:grpSp>
        <p:nvGrpSpPr>
          <p:cNvPr id="2" name="Gruppieren 1">
            <a:extLst>
              <a:ext uri="{FF2B5EF4-FFF2-40B4-BE49-F238E27FC236}">
                <a16:creationId xmlns:a16="http://schemas.microsoft.com/office/drawing/2014/main" id="{9B57160E-3537-B1E6-5394-A1785323FAFD}"/>
              </a:ext>
            </a:extLst>
          </p:cNvPr>
          <p:cNvGrpSpPr/>
          <p:nvPr/>
        </p:nvGrpSpPr>
        <p:grpSpPr>
          <a:xfrm>
            <a:off x="10691476" y="888274"/>
            <a:ext cx="1454331" cy="1277285"/>
            <a:chOff x="10737669" y="0"/>
            <a:chExt cx="1454331" cy="1277285"/>
          </a:xfrm>
        </p:grpSpPr>
        <p:sp>
          <p:nvSpPr>
            <p:cNvPr id="3" name="Rechteck 2">
              <a:extLst>
                <a:ext uri="{FF2B5EF4-FFF2-40B4-BE49-F238E27FC236}">
                  <a16:creationId xmlns:a16="http://schemas.microsoft.com/office/drawing/2014/main" id="{E42D3CA4-E7A4-B44E-D40F-66AD2186FAA5}"/>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7634C608-C814-612A-1880-D4BFFA822DF1}"/>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792085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62327" y="107983"/>
            <a:ext cx="9883661"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Quels sont les points positifs de ce post Facebook? Quels sont les points négatifs?</a:t>
            </a:r>
          </a:p>
        </p:txBody>
      </p:sp>
      <p:sp>
        <p:nvSpPr>
          <p:cNvPr id="8" name="Rechteck 7">
            <a:extLst>
              <a:ext uri="{FF2B5EF4-FFF2-40B4-BE49-F238E27FC236}">
                <a16:creationId xmlns:a16="http://schemas.microsoft.com/office/drawing/2014/main" id="{0BC291CD-A4A2-4A3B-A1DD-6192BB951619}"/>
              </a:ext>
            </a:extLst>
          </p:cNvPr>
          <p:cNvSpPr/>
          <p:nvPr/>
        </p:nvSpPr>
        <p:spPr>
          <a:xfrm>
            <a:off x="6286104" y="6465067"/>
            <a:ext cx="5419185" cy="246221"/>
          </a:xfrm>
          <a:prstGeom prst="rect">
            <a:avLst/>
          </a:prstGeom>
        </p:spPr>
        <p:txBody>
          <a:bodyPr wrap="square">
            <a:spAutoFit/>
          </a:bodyPr>
          <a:lstStyle/>
          <a:p>
            <a:r>
              <a:rPr lang="fr-CH" sz="1000" b="1">
                <a:solidFill>
                  <a:schemeClr val="accent6">
                    <a:lumMod val="50000"/>
                  </a:schemeClr>
                </a:solidFill>
              </a:rPr>
              <a:t>Source: </a:t>
            </a:r>
            <a:r>
              <a:rPr lang="fr-CH" sz="1000">
                <a:solidFill>
                  <a:schemeClr val="accent6">
                    <a:lumMod val="50000"/>
                  </a:schemeClr>
                </a:solidFill>
              </a:rPr>
              <a:t>startplatz.de/facebook_besser_einsetzen/</a:t>
            </a:r>
          </a:p>
        </p:txBody>
      </p:sp>
      <p:pic>
        <p:nvPicPr>
          <p:cNvPr id="6" name="Picture 2">
            <a:extLst>
              <a:ext uri="{FF2B5EF4-FFF2-40B4-BE49-F238E27FC236}">
                <a16:creationId xmlns:a16="http://schemas.microsoft.com/office/drawing/2014/main" id="{D0A5859A-24B4-4913-930B-65142FFFC319}"/>
              </a:ext>
            </a:extLst>
          </p:cNvPr>
          <p:cNvPicPr>
            <a:picLocks noChangeAspect="1" noChangeArrowheads="1"/>
          </p:cNvPicPr>
          <p:nvPr/>
        </p:nvPicPr>
        <p:blipFill>
          <a:blip r:embed="rId4"/>
          <a:srcRect/>
          <a:stretch>
            <a:fillRect/>
          </a:stretch>
        </p:blipFill>
        <p:spPr bwMode="auto">
          <a:xfrm>
            <a:off x="1065973" y="1029785"/>
            <a:ext cx="5051293" cy="5297077"/>
          </a:xfrm>
          <a:prstGeom prst="rect">
            <a:avLst/>
          </a:prstGeom>
          <a:solidFill>
            <a:schemeClr val="bg1">
              <a:lumMod val="50000"/>
            </a:schemeClr>
          </a:solid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2">
            <a:extLst>
              <a:ext uri="{FF2B5EF4-FFF2-40B4-BE49-F238E27FC236}">
                <a16:creationId xmlns:a16="http://schemas.microsoft.com/office/drawing/2014/main" id="{0BDE5A95-030C-4C20-92E9-12F72DE27AF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24</a:t>
            </a:fld>
            <a:endParaRPr lang="ru-RU"/>
          </a:p>
        </p:txBody>
      </p:sp>
    </p:spTree>
    <p:extLst>
      <p:ext uri="{BB962C8B-B14F-4D97-AF65-F5344CB8AC3E}">
        <p14:creationId xmlns:p14="http://schemas.microsoft.com/office/powerpoint/2010/main" val="419221690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6B6664AD-807F-43A0-95EE-1EFF6CDE97F3}"/>
              </a:ext>
            </a:extLst>
          </p:cNvPr>
          <p:cNvPicPr>
            <a:picLocks noChangeAspect="1" noChangeArrowheads="1"/>
          </p:cNvPicPr>
          <p:nvPr/>
        </p:nvPicPr>
        <p:blipFill>
          <a:blip r:embed="rId3"/>
          <a:srcRect/>
          <a:stretch>
            <a:fillRect/>
          </a:stretch>
        </p:blipFill>
        <p:spPr bwMode="auto">
          <a:xfrm>
            <a:off x="1065973" y="1029785"/>
            <a:ext cx="5051293" cy="5297077"/>
          </a:xfrm>
          <a:prstGeom prst="rect">
            <a:avLst/>
          </a:prstGeom>
          <a:solidFill>
            <a:schemeClr val="bg1">
              <a:lumMod val="50000"/>
            </a:schemeClr>
          </a:solid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61547" y="112057"/>
            <a:ext cx="9883661"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Quels sont les points positifs de ce post Facebook? Quels sont les points négatifs?</a:t>
            </a:r>
          </a:p>
        </p:txBody>
      </p:sp>
      <p:sp>
        <p:nvSpPr>
          <p:cNvPr id="7" name="Rechteck 6">
            <a:extLst>
              <a:ext uri="{FF2B5EF4-FFF2-40B4-BE49-F238E27FC236}">
                <a16:creationId xmlns:a16="http://schemas.microsoft.com/office/drawing/2014/main" id="{122F6BA7-ED35-4744-8BD9-F9F5E808E8DB}"/>
              </a:ext>
            </a:extLst>
          </p:cNvPr>
          <p:cNvSpPr/>
          <p:nvPr/>
        </p:nvSpPr>
        <p:spPr>
          <a:xfrm>
            <a:off x="766614" y="1530727"/>
            <a:ext cx="5832648" cy="360040"/>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A784D88B-A0E7-44E1-B367-F85D2C36B16A}"/>
              </a:ext>
            </a:extLst>
          </p:cNvPr>
          <p:cNvSpPr/>
          <p:nvPr/>
        </p:nvSpPr>
        <p:spPr>
          <a:xfrm>
            <a:off x="6995306" y="1302106"/>
            <a:ext cx="4788532" cy="1089529"/>
          </a:xfrm>
          <a:prstGeom prst="rect">
            <a:avLst/>
          </a:prstGeom>
        </p:spPr>
        <p:txBody>
          <a:bodyPr wrap="square">
            <a:spAutoFit/>
          </a:bodyPr>
          <a:lstStyle/>
          <a:p>
            <a:pPr>
              <a:lnSpc>
                <a:spcPct val="90000"/>
              </a:lnSpc>
              <a:spcAft>
                <a:spcPts val="1000"/>
              </a:spcAft>
            </a:pPr>
            <a:r>
              <a:rPr lang="fr-CH" b="1" dirty="0">
                <a:solidFill>
                  <a:srgbClr val="0B4874"/>
                </a:solidFill>
              </a:rPr>
              <a:t>Texte publicitaire: </a:t>
            </a:r>
            <a:r>
              <a:rPr lang="fr-CH" dirty="0">
                <a:solidFill>
                  <a:schemeClr val="accent6">
                    <a:lumMod val="50000"/>
                  </a:schemeClr>
                </a:solidFill>
              </a:rPr>
              <a:t>n’explique pas clairement pour quels produits le rabais de 20% est valable. Les maillots? Les chaussures?</a:t>
            </a:r>
          </a:p>
        </p:txBody>
      </p:sp>
      <p:sp>
        <p:nvSpPr>
          <p:cNvPr id="10" name="Gleichschenkliges Dreieck 9">
            <a:extLst>
              <a:ext uri="{FF2B5EF4-FFF2-40B4-BE49-F238E27FC236}">
                <a16:creationId xmlns:a16="http://schemas.microsoft.com/office/drawing/2014/main" id="{A66A65AF-6443-4E05-BD76-1FC62C751AF3}"/>
              </a:ext>
            </a:extLst>
          </p:cNvPr>
          <p:cNvSpPr/>
          <p:nvPr/>
        </p:nvSpPr>
        <p:spPr>
          <a:xfrm rot="5400000">
            <a:off x="6656264" y="1535794"/>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1" name="Rechteck 10">
            <a:extLst>
              <a:ext uri="{FF2B5EF4-FFF2-40B4-BE49-F238E27FC236}">
                <a16:creationId xmlns:a16="http://schemas.microsoft.com/office/drawing/2014/main" id="{AD6659D7-EB65-444E-B6ED-D2351DAE85ED}"/>
              </a:ext>
            </a:extLst>
          </p:cNvPr>
          <p:cNvSpPr/>
          <p:nvPr/>
        </p:nvSpPr>
        <p:spPr>
          <a:xfrm>
            <a:off x="7067314" y="2731045"/>
            <a:ext cx="4716524" cy="1338828"/>
          </a:xfrm>
          <a:prstGeom prst="rect">
            <a:avLst/>
          </a:prstGeom>
        </p:spPr>
        <p:txBody>
          <a:bodyPr wrap="square">
            <a:spAutoFit/>
          </a:bodyPr>
          <a:lstStyle/>
          <a:p>
            <a:pPr>
              <a:lnSpc>
                <a:spcPct val="90000"/>
              </a:lnSpc>
              <a:spcAft>
                <a:spcPts val="1000"/>
              </a:spcAft>
            </a:pPr>
            <a:r>
              <a:rPr lang="fr-CH" b="1" dirty="0">
                <a:solidFill>
                  <a:srgbClr val="0B4874"/>
                </a:solidFill>
              </a:rPr>
              <a:t>Photo: </a:t>
            </a:r>
            <a:r>
              <a:rPr lang="fr-CH" dirty="0">
                <a:solidFill>
                  <a:schemeClr val="accent6">
                    <a:lumMod val="50000"/>
                  </a:schemeClr>
                </a:solidFill>
              </a:rPr>
              <a:t>l’image n’est pas assez accrocheuse. Il s’agit d’une photo très banale. De plus, la police jaune sur fond gris est difficile à déchiffrer.</a:t>
            </a:r>
          </a:p>
        </p:txBody>
      </p:sp>
      <p:sp>
        <p:nvSpPr>
          <p:cNvPr id="12" name="Rechteck 11">
            <a:extLst>
              <a:ext uri="{FF2B5EF4-FFF2-40B4-BE49-F238E27FC236}">
                <a16:creationId xmlns:a16="http://schemas.microsoft.com/office/drawing/2014/main" id="{CE1F8FE7-0DE0-4AF7-881C-EDD1B2389151}"/>
              </a:ext>
            </a:extLst>
          </p:cNvPr>
          <p:cNvSpPr/>
          <p:nvPr/>
        </p:nvSpPr>
        <p:spPr>
          <a:xfrm>
            <a:off x="766614" y="1968348"/>
            <a:ext cx="5832648" cy="2435937"/>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3" name="Gleichschenkliges Dreieck 12">
            <a:extLst>
              <a:ext uri="{FF2B5EF4-FFF2-40B4-BE49-F238E27FC236}">
                <a16:creationId xmlns:a16="http://schemas.microsoft.com/office/drawing/2014/main" id="{59055893-4DFF-4721-A737-393C8CD77486}"/>
              </a:ext>
            </a:extLst>
          </p:cNvPr>
          <p:cNvSpPr/>
          <p:nvPr/>
        </p:nvSpPr>
        <p:spPr>
          <a:xfrm rot="5400000">
            <a:off x="6656265" y="2975953"/>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4" name="Rechteck 13">
            <a:extLst>
              <a:ext uri="{FF2B5EF4-FFF2-40B4-BE49-F238E27FC236}">
                <a16:creationId xmlns:a16="http://schemas.microsoft.com/office/drawing/2014/main" id="{D91AFBC6-D1C9-41C7-B2A6-7AD1F1664C87}"/>
              </a:ext>
            </a:extLst>
          </p:cNvPr>
          <p:cNvSpPr/>
          <p:nvPr/>
        </p:nvSpPr>
        <p:spPr>
          <a:xfrm>
            <a:off x="7103318" y="4193014"/>
            <a:ext cx="4680520" cy="840230"/>
          </a:xfrm>
          <a:prstGeom prst="rect">
            <a:avLst/>
          </a:prstGeom>
        </p:spPr>
        <p:txBody>
          <a:bodyPr wrap="square">
            <a:spAutoFit/>
          </a:bodyPr>
          <a:lstStyle/>
          <a:p>
            <a:pPr>
              <a:lnSpc>
                <a:spcPct val="90000"/>
              </a:lnSpc>
              <a:spcAft>
                <a:spcPts val="1000"/>
              </a:spcAft>
            </a:pPr>
            <a:r>
              <a:rPr lang="fr-CH" b="1">
                <a:solidFill>
                  <a:srgbClr val="0B4874"/>
                </a:solidFill>
              </a:rPr>
              <a:t>Titre:</a:t>
            </a:r>
            <a:r>
              <a:rPr lang="fr-CH">
                <a:solidFill>
                  <a:srgbClr val="0B4874"/>
                </a:solidFill>
              </a:rPr>
              <a:t> </a:t>
            </a:r>
            <a:r>
              <a:rPr lang="fr-CH">
                <a:solidFill>
                  <a:schemeClr val="accent6">
                    <a:lumMod val="50000"/>
                  </a:schemeClr>
                </a:solidFill>
              </a:rPr>
              <a:t>«Double bravo!» </a:t>
            </a:r>
            <a:br>
              <a:rPr lang="fr-CH">
                <a:solidFill>
                  <a:schemeClr val="accent6">
                    <a:lumMod val="50000"/>
                  </a:schemeClr>
                </a:solidFill>
              </a:rPr>
            </a:br>
            <a:r>
              <a:rPr lang="fr-CH">
                <a:solidFill>
                  <a:schemeClr val="accent6">
                    <a:lumMod val="50000"/>
                  </a:schemeClr>
                </a:solidFill>
              </a:rPr>
              <a:t>Potentiel inexploité. Le titre n’est pas particulièrement créatif ni surprenant. </a:t>
            </a:r>
          </a:p>
        </p:txBody>
      </p:sp>
      <p:sp>
        <p:nvSpPr>
          <p:cNvPr id="15" name="Rechteck 14">
            <a:extLst>
              <a:ext uri="{FF2B5EF4-FFF2-40B4-BE49-F238E27FC236}">
                <a16:creationId xmlns:a16="http://schemas.microsoft.com/office/drawing/2014/main" id="{8D975327-723F-46C1-A30B-5FFF44C493CA}"/>
              </a:ext>
            </a:extLst>
          </p:cNvPr>
          <p:cNvSpPr/>
          <p:nvPr/>
        </p:nvSpPr>
        <p:spPr>
          <a:xfrm>
            <a:off x="766614" y="4455956"/>
            <a:ext cx="5832648" cy="325719"/>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6" name="Gleichschenkliges Dreieck 15">
            <a:extLst>
              <a:ext uri="{FF2B5EF4-FFF2-40B4-BE49-F238E27FC236}">
                <a16:creationId xmlns:a16="http://schemas.microsoft.com/office/drawing/2014/main" id="{E55B894F-6364-408C-B3CF-AA55670ACDC6}"/>
              </a:ext>
            </a:extLst>
          </p:cNvPr>
          <p:cNvSpPr/>
          <p:nvPr/>
        </p:nvSpPr>
        <p:spPr>
          <a:xfrm rot="5400000">
            <a:off x="6728273" y="4439063"/>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7" name="Rechteck 16">
            <a:extLst>
              <a:ext uri="{FF2B5EF4-FFF2-40B4-BE49-F238E27FC236}">
                <a16:creationId xmlns:a16="http://schemas.microsoft.com/office/drawing/2014/main" id="{D904AB98-347C-49FD-B05E-FA8D96A1ACA0}"/>
              </a:ext>
            </a:extLst>
          </p:cNvPr>
          <p:cNvSpPr/>
          <p:nvPr/>
        </p:nvSpPr>
        <p:spPr>
          <a:xfrm>
            <a:off x="766614" y="5916942"/>
            <a:ext cx="5832648" cy="325719"/>
          </a:xfrm>
          <a:prstGeom prst="rect">
            <a:avLst/>
          </a:prstGeom>
          <a:noFill/>
          <a:ln w="19050">
            <a:solidFill>
              <a:srgbClr val="0B4874"/>
            </a:solid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8" name="Rechteck 17">
            <a:extLst>
              <a:ext uri="{FF2B5EF4-FFF2-40B4-BE49-F238E27FC236}">
                <a16:creationId xmlns:a16="http://schemas.microsoft.com/office/drawing/2014/main" id="{3C7529CF-1A1E-4E23-9B4B-63CF3CDF5726}"/>
              </a:ext>
            </a:extLst>
          </p:cNvPr>
          <p:cNvSpPr/>
          <p:nvPr/>
        </p:nvSpPr>
        <p:spPr>
          <a:xfrm>
            <a:off x="7175326" y="5722059"/>
            <a:ext cx="4394882" cy="590931"/>
          </a:xfrm>
          <a:prstGeom prst="rect">
            <a:avLst/>
          </a:prstGeom>
        </p:spPr>
        <p:txBody>
          <a:bodyPr wrap="square">
            <a:spAutoFit/>
          </a:bodyPr>
          <a:lstStyle/>
          <a:p>
            <a:pPr>
              <a:lnSpc>
                <a:spcPct val="90000"/>
              </a:lnSpc>
              <a:spcAft>
                <a:spcPts val="1000"/>
              </a:spcAft>
            </a:pPr>
            <a:r>
              <a:rPr lang="fr-CH" b="1" dirty="0">
                <a:solidFill>
                  <a:srgbClr val="0B4874"/>
                </a:solidFill>
              </a:rPr>
              <a:t>Résultat:</a:t>
            </a:r>
            <a:r>
              <a:rPr lang="fr-CH" dirty="0">
                <a:solidFill>
                  <a:srgbClr val="0B4874"/>
                </a:solidFill>
              </a:rPr>
              <a:t> </a:t>
            </a:r>
            <a:r>
              <a:rPr lang="fr-CH" dirty="0">
                <a:solidFill>
                  <a:schemeClr val="accent6">
                    <a:lumMod val="50000"/>
                  </a:schemeClr>
                </a:solidFill>
              </a:rPr>
              <a:t>le post n’a recueilli que deux J’aime dans les premiers trois jours. </a:t>
            </a:r>
          </a:p>
        </p:txBody>
      </p:sp>
      <p:sp>
        <p:nvSpPr>
          <p:cNvPr id="19" name="Gleichschenkliges Dreieck 18">
            <a:extLst>
              <a:ext uri="{FF2B5EF4-FFF2-40B4-BE49-F238E27FC236}">
                <a16:creationId xmlns:a16="http://schemas.microsoft.com/office/drawing/2014/main" id="{D48D40DC-C989-41E3-9894-74FDBD136FDE}"/>
              </a:ext>
            </a:extLst>
          </p:cNvPr>
          <p:cNvSpPr/>
          <p:nvPr/>
        </p:nvSpPr>
        <p:spPr>
          <a:xfrm rot="5400000">
            <a:off x="6728273" y="5876069"/>
            <a:ext cx="360040" cy="330029"/>
          </a:xfrm>
          <a:prstGeom prst="triangle">
            <a:avLst/>
          </a:prstGeom>
          <a:solidFill>
            <a:srgbClr val="0B487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20" name="Rechteck 19">
            <a:extLst>
              <a:ext uri="{FF2B5EF4-FFF2-40B4-BE49-F238E27FC236}">
                <a16:creationId xmlns:a16="http://schemas.microsoft.com/office/drawing/2014/main" id="{D700E6C6-0D41-41F9-AC43-EC39BF874E44}"/>
              </a:ext>
            </a:extLst>
          </p:cNvPr>
          <p:cNvSpPr/>
          <p:nvPr/>
        </p:nvSpPr>
        <p:spPr>
          <a:xfrm>
            <a:off x="6286104" y="6465067"/>
            <a:ext cx="5419185" cy="246221"/>
          </a:xfrm>
          <a:prstGeom prst="rect">
            <a:avLst/>
          </a:prstGeom>
        </p:spPr>
        <p:txBody>
          <a:bodyPr wrap="square">
            <a:spAutoFit/>
          </a:bodyPr>
          <a:lstStyle/>
          <a:p>
            <a:r>
              <a:rPr lang="fr-CH" sz="1000" b="1">
                <a:solidFill>
                  <a:schemeClr val="accent6">
                    <a:lumMod val="50000"/>
                  </a:schemeClr>
                </a:solidFill>
              </a:rPr>
              <a:t>Source: </a:t>
            </a:r>
            <a:r>
              <a:rPr lang="fr-CH" sz="1000">
                <a:solidFill>
                  <a:schemeClr val="accent6">
                    <a:lumMod val="50000"/>
                  </a:schemeClr>
                </a:solidFill>
              </a:rPr>
              <a:t>startplatz.de/facebook_besser_einsetzen/</a:t>
            </a:r>
          </a:p>
        </p:txBody>
      </p:sp>
      <p:sp>
        <p:nvSpPr>
          <p:cNvPr id="23" name="Foliennummernplatzhalter 12">
            <a:extLst>
              <a:ext uri="{FF2B5EF4-FFF2-40B4-BE49-F238E27FC236}">
                <a16:creationId xmlns:a16="http://schemas.microsoft.com/office/drawing/2014/main" id="{8EDC51DC-3123-4495-8CD1-A5589DFB18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25</a:t>
            </a:fld>
            <a:endParaRPr lang="ru-RU"/>
          </a:p>
        </p:txBody>
      </p:sp>
    </p:spTree>
    <p:extLst>
      <p:ext uri="{BB962C8B-B14F-4D97-AF65-F5344CB8AC3E}">
        <p14:creationId xmlns:p14="http://schemas.microsoft.com/office/powerpoint/2010/main" val="18510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animBg="1"/>
      <p:bldP spid="14" grpId="0"/>
      <p:bldP spid="15" grpId="0" animBg="1"/>
      <p:bldP spid="16" grpId="0" animBg="1"/>
      <p:bldP spid="17" grpId="0" animBg="1"/>
      <p:bldP spid="18"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23156DE-756E-442C-8812-EE9FEED072D7}"/>
              </a:ext>
            </a:extLst>
          </p:cNvPr>
          <p:cNvPicPr>
            <a:picLocks noChangeAspect="1" noChangeArrowheads="1"/>
          </p:cNvPicPr>
          <p:nvPr/>
        </p:nvPicPr>
        <p:blipFill>
          <a:blip r:embed="rId3"/>
          <a:srcRect/>
          <a:stretch>
            <a:fillRect/>
          </a:stretch>
        </p:blipFill>
        <p:spPr bwMode="auto">
          <a:xfrm>
            <a:off x="716999" y="762586"/>
            <a:ext cx="6389145" cy="5823951"/>
          </a:xfrm>
          <a:prstGeom prst="rect">
            <a:avLst/>
          </a:prstGeom>
          <a:noFill/>
          <a:ln w="9525">
            <a:noFill/>
            <a:miter lim="800000"/>
            <a:headEnd/>
            <a:tailEnd/>
          </a:ln>
        </p:spPr>
      </p:pic>
      <p:sp>
        <p:nvSpPr>
          <p:cNvPr id="7" name="Textplatzhalter 2">
            <a:extLst>
              <a:ext uri="{FF2B5EF4-FFF2-40B4-BE49-F238E27FC236}">
                <a16:creationId xmlns:a16="http://schemas.microsoft.com/office/drawing/2014/main" id="{DB1A1218-2868-4759-A14E-726BC1F5970A}"/>
              </a:ext>
            </a:extLst>
          </p:cNvPr>
          <p:cNvSpPr txBox="1">
            <a:spLocks/>
          </p:cNvSpPr>
          <p:nvPr/>
        </p:nvSpPr>
        <p:spPr>
          <a:xfrm>
            <a:off x="6930548" y="6267449"/>
            <a:ext cx="4361553" cy="271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000" b="1" dirty="0">
                <a:solidFill>
                  <a:schemeClr val="accent6">
                    <a:lumMod val="50000"/>
                  </a:schemeClr>
                </a:solidFill>
                <a:latin typeface="+mj-lt"/>
              </a:rPr>
              <a:t>Source: </a:t>
            </a:r>
            <a:r>
              <a:rPr lang="fr-CH" sz="1000" dirty="0">
                <a:solidFill>
                  <a:schemeClr val="accent6">
                    <a:lumMod val="50000"/>
                  </a:schemeClr>
                </a:solidFill>
                <a:latin typeface="+mj-lt"/>
              </a:rPr>
              <a:t>thority.de/social-media-</a:t>
            </a:r>
            <a:r>
              <a:rPr lang="fr-CH" sz="1000" dirty="0" err="1">
                <a:solidFill>
                  <a:schemeClr val="accent6">
                    <a:lumMod val="50000"/>
                  </a:schemeClr>
                </a:solidFill>
                <a:latin typeface="+mj-lt"/>
              </a:rPr>
              <a:t>prisma</a:t>
            </a:r>
            <a:endParaRPr lang="fr-CH" sz="1000" dirty="0">
              <a:solidFill>
                <a:schemeClr val="accent6">
                  <a:lumMod val="50000"/>
                </a:schemeClr>
              </a:solidFill>
              <a:latin typeface="+mj-lt"/>
            </a:endParaRPr>
          </a:p>
        </p:txBody>
      </p:sp>
      <p:sp>
        <p:nvSpPr>
          <p:cNvPr id="8" name="Foliennummernplatzhalter 12">
            <a:extLst>
              <a:ext uri="{FF2B5EF4-FFF2-40B4-BE49-F238E27FC236}">
                <a16:creationId xmlns:a16="http://schemas.microsoft.com/office/drawing/2014/main" id="{BDE7A788-5A78-4236-BD6C-D94ABB17856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a:p>
        </p:txBody>
      </p:sp>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40283" y="313685"/>
            <a:ext cx="8086760" cy="657225"/>
          </a:xfrm>
          <a:prstGeom prst="rect">
            <a:avLst/>
          </a:prstGeom>
          <a:noFill/>
          <a:ln w="9525">
            <a:noFill/>
            <a:miter lim="800000"/>
            <a:headEnd/>
            <a:tailEnd/>
          </a:ln>
        </p:spPr>
        <p:txBody>
          <a:bodyPr anchor="ctr"/>
          <a:lstStyle/>
          <a:p>
            <a:pPr>
              <a:defRPr/>
            </a:pPr>
            <a:r>
              <a:rPr lang="fr-CH" sz="2400" b="1" dirty="0">
                <a:solidFill>
                  <a:srgbClr val="0B4874"/>
                </a:solidFill>
                <a:latin typeface="Century Gothic" panose="020B0502020202020204" pitchFamily="34" charset="0"/>
                <a:ea typeface="ＭＳ Ｐゴシック" charset="0"/>
                <a:cs typeface="Arial"/>
              </a:rPr>
              <a:t>La multitude de canaux de médias sociaux ne facilite pas le choix </a:t>
            </a:r>
          </a:p>
          <a:p>
            <a:pPr>
              <a:defRPr/>
            </a:pPr>
            <a:endParaRPr lang="de-CH" sz="2400" b="1" dirty="0">
              <a:solidFill>
                <a:schemeClr val="bg1">
                  <a:lumMod val="50000"/>
                </a:schemeClr>
              </a:solidFill>
              <a:latin typeface="Century Gothic" panose="020B0502020202020204" pitchFamily="34" charset="0"/>
              <a:ea typeface="ＭＳ Ｐゴシック" charset="0"/>
              <a:cs typeface="Arial"/>
            </a:endParaRPr>
          </a:p>
        </p:txBody>
      </p:sp>
    </p:spTree>
    <p:extLst>
      <p:ext uri="{BB962C8B-B14F-4D97-AF65-F5344CB8AC3E}">
        <p14:creationId xmlns:p14="http://schemas.microsoft.com/office/powerpoint/2010/main" val="131533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ED1E94-52E6-4F6B-86F2-DBC982741BE9}"/>
              </a:ext>
            </a:extLst>
          </p:cNvPr>
          <p:cNvSpPr txBox="1">
            <a:spLocks noChangeArrowheads="1"/>
          </p:cNvSpPr>
          <p:nvPr/>
        </p:nvSpPr>
        <p:spPr bwMode="auto">
          <a:xfrm>
            <a:off x="940282" y="26604"/>
            <a:ext cx="9224443" cy="1291831"/>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 marketing sur les réseaux sociaux pour les start-up: </a:t>
            </a:r>
            <a:br>
              <a:rPr lang="fr-CH" sz="2400" b="1">
                <a:solidFill>
                  <a:srgbClr val="0B4874"/>
                </a:solidFill>
                <a:latin typeface="Century Gothic" panose="020B0502020202020204" pitchFamily="34" charset="0"/>
                <a:ea typeface="ＭＳ Ｐゴシック" charset="0"/>
                <a:cs typeface="Arial"/>
              </a:rPr>
            </a:br>
            <a:r>
              <a:rPr lang="fr-CH" sz="2400" b="1">
                <a:solidFill>
                  <a:srgbClr val="0B4874"/>
                </a:solidFill>
                <a:latin typeface="Century Gothic" panose="020B0502020202020204" pitchFamily="34" charset="0"/>
                <a:ea typeface="ＭＳ Ｐゴシック" charset="0"/>
                <a:cs typeface="Arial"/>
              </a:rPr>
              <a:t>une stratégie et un objectif clairs sont indispensables</a:t>
            </a:r>
          </a:p>
          <a:p>
            <a:pPr>
              <a:defRPr/>
            </a:pPr>
            <a:endParaRPr lang="de-CH" sz="2400" b="1" dirty="0">
              <a:solidFill>
                <a:schemeClr val="bg1">
                  <a:lumMod val="50000"/>
                </a:schemeClr>
              </a:solidFill>
              <a:latin typeface="Century Gothic" panose="020B0502020202020204" pitchFamily="34" charset="0"/>
              <a:ea typeface="ＭＳ Ｐゴシック" charset="0"/>
              <a:cs typeface="Arial"/>
            </a:endParaRPr>
          </a:p>
        </p:txBody>
      </p:sp>
      <p:sp>
        <p:nvSpPr>
          <p:cNvPr id="5" name="New shape">
            <a:extLst>
              <a:ext uri="{FF2B5EF4-FFF2-40B4-BE49-F238E27FC236}">
                <a16:creationId xmlns:a16="http://schemas.microsoft.com/office/drawing/2014/main" id="{710A9755-363A-4FE3-95F1-1F1C55E611BA}"/>
              </a:ext>
            </a:extLst>
          </p:cNvPr>
          <p:cNvSpPr txBox="1">
            <a:spLocks/>
          </p:cNvSpPr>
          <p:nvPr/>
        </p:nvSpPr>
        <p:spPr bwMode="gray">
          <a:xfrm>
            <a:off x="1519065" y="2367506"/>
            <a:ext cx="9721080" cy="2844316"/>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1000"/>
              </a:spcAft>
              <a:buClr>
                <a:srgbClr val="0B4874"/>
              </a:buClr>
              <a:buFont typeface="Century Gothic" panose="020B0502020202020204" pitchFamily="34" charset="0"/>
              <a:buChar char="●"/>
            </a:pPr>
            <a:r>
              <a:rPr lang="fr-CH" sz="2000" b="1">
                <a:solidFill>
                  <a:srgbClr val="0B4874"/>
                </a:solidFill>
              </a:rPr>
              <a:t>Adéquation avec la stratégie globale: </a:t>
            </a:r>
            <a:r>
              <a:rPr lang="fr-CH" sz="2000">
                <a:solidFill>
                  <a:schemeClr val="accent6">
                    <a:lumMod val="50000"/>
                  </a:schemeClr>
                </a:solidFill>
              </a:rPr>
              <a:t>le marketing sur les réseaux sociaux doit faire partie d’une stratégie de communication globale.</a:t>
            </a:r>
          </a:p>
          <a:p>
            <a:pPr marL="357188" lvl="0" indent="-357188">
              <a:lnSpc>
                <a:spcPct val="110000"/>
              </a:lnSpc>
              <a:spcAft>
                <a:spcPts val="1000"/>
              </a:spcAft>
              <a:buClr>
                <a:srgbClr val="0B4874"/>
              </a:buClr>
              <a:buFont typeface="Century Gothic" panose="020B0502020202020204" pitchFamily="34" charset="0"/>
              <a:buChar char="●"/>
            </a:pPr>
            <a:r>
              <a:rPr lang="fr-CH" sz="2000" b="1">
                <a:solidFill>
                  <a:srgbClr val="0B4874"/>
                </a:solidFill>
              </a:rPr>
              <a:t>Objectif clairement défini: </a:t>
            </a:r>
            <a:r>
              <a:rPr lang="fr-CH" sz="2000">
                <a:solidFill>
                  <a:schemeClr val="accent6">
                    <a:lumMod val="50000"/>
                  </a:schemeClr>
                </a:solidFill>
              </a:rPr>
              <a:t>pour commencer, il faut répondre à la question: Quels contenus et quels messages doivent permettre d’atteindre quels objectifs auprès de quels groupes cibles?</a:t>
            </a:r>
          </a:p>
          <a:p>
            <a:pPr marL="357188" lvl="0" indent="-357188">
              <a:lnSpc>
                <a:spcPct val="110000"/>
              </a:lnSpc>
              <a:spcAft>
                <a:spcPts val="1000"/>
              </a:spcAft>
              <a:buClr>
                <a:srgbClr val="0B4874"/>
              </a:buClr>
              <a:buFont typeface="Century Gothic" panose="020B0502020202020204" pitchFamily="34" charset="0"/>
              <a:buChar char="●"/>
            </a:pPr>
            <a:r>
              <a:rPr lang="fr-CH" sz="2000" b="1">
                <a:solidFill>
                  <a:srgbClr val="0B4874"/>
                </a:solidFill>
              </a:rPr>
              <a:t>La qualité avant la quantité: </a:t>
            </a:r>
            <a:r>
              <a:rPr lang="fr-CH" sz="2000">
                <a:solidFill>
                  <a:schemeClr val="accent6">
                    <a:lumMod val="50000"/>
                  </a:schemeClr>
                </a:solidFill>
              </a:rPr>
              <a:t>il existe une multitude de plate-formes de réseaux sociaux. Cependant, il importe de faire un choix: il vaut mieux utiliser une à trois plate-formes de manière globale et permanente que de s’éparpiller.</a:t>
            </a:r>
          </a:p>
        </p:txBody>
      </p:sp>
      <p:sp>
        <p:nvSpPr>
          <p:cNvPr id="6" name="Foliennummernplatzhalter 12">
            <a:extLst>
              <a:ext uri="{FF2B5EF4-FFF2-40B4-BE49-F238E27FC236}">
                <a16:creationId xmlns:a16="http://schemas.microsoft.com/office/drawing/2014/main" id="{0A3A4749-1D24-4608-B680-8EDCCB8BDCC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a:p>
        </p:txBody>
      </p:sp>
    </p:spTree>
    <p:extLst>
      <p:ext uri="{BB962C8B-B14F-4D97-AF65-F5344CB8AC3E}">
        <p14:creationId xmlns:p14="http://schemas.microsoft.com/office/powerpoint/2010/main" val="403293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SEO_iStock-952187048.jpg">
            <a:extLst>
              <a:ext uri="{FF2B5EF4-FFF2-40B4-BE49-F238E27FC236}">
                <a16:creationId xmlns:a16="http://schemas.microsoft.com/office/drawing/2014/main" id="{B1564BF6-BA9B-437E-A734-B97C28E312AA}"/>
              </a:ext>
            </a:extLst>
          </p:cNvPr>
          <p:cNvPicPr>
            <a:picLocks noChangeAspect="1"/>
          </p:cNvPicPr>
          <p:nvPr/>
        </p:nvPicPr>
        <p:blipFill>
          <a:blip r:embed="rId3"/>
          <a:srcRect l="16314" r="42415"/>
          <a:stretch>
            <a:fillRect/>
          </a:stretch>
        </p:blipFill>
        <p:spPr>
          <a:xfrm>
            <a:off x="591" y="0"/>
            <a:ext cx="4242626" cy="6858000"/>
          </a:xfrm>
          <a:prstGeom prst="rect">
            <a:avLst/>
          </a:prstGeom>
        </p:spPr>
      </p:pic>
      <p:sp>
        <p:nvSpPr>
          <p:cNvPr id="7" name="Rechteck 6">
            <a:extLst>
              <a:ext uri="{FF2B5EF4-FFF2-40B4-BE49-F238E27FC236}">
                <a16:creationId xmlns:a16="http://schemas.microsoft.com/office/drawing/2014/main" id="{BEE8CC4F-DD79-4D0D-8D24-285C0B981DD7}"/>
              </a:ext>
            </a:extLst>
          </p:cNvPr>
          <p:cNvSpPr/>
          <p:nvPr/>
        </p:nvSpPr>
        <p:spPr>
          <a:xfrm>
            <a:off x="4532296" y="1416418"/>
            <a:ext cx="7293943" cy="5293757"/>
          </a:xfrm>
          <a:prstGeom prst="rect">
            <a:avLst/>
          </a:prstGeom>
        </p:spPr>
        <p:txBody>
          <a:bodyPr wrap="square">
            <a:spAutoFit/>
          </a:bodyPr>
          <a:lstStyle/>
          <a:p>
            <a:pPr>
              <a:spcBef>
                <a:spcPts val="200"/>
              </a:spcBef>
            </a:pPr>
            <a:r>
              <a:rPr lang="fr-CH" sz="1700" dirty="0">
                <a:solidFill>
                  <a:schemeClr val="accent6">
                    <a:lumMod val="50000"/>
                  </a:schemeClr>
                </a:solidFill>
              </a:rPr>
              <a:t>Travaillez en équipe: analysez les activités de marketing d’une start-up (pas plus de 3,5 ans après sa fondation). Parlez à l’un/une de ses fondateurs/-</a:t>
            </a:r>
            <a:r>
              <a:rPr lang="fr-CH" sz="1700" dirty="0" err="1">
                <a:solidFill>
                  <a:schemeClr val="accent6">
                    <a:lumMod val="50000"/>
                  </a:schemeClr>
                </a:solidFill>
              </a:rPr>
              <a:t>trices</a:t>
            </a:r>
            <a:r>
              <a:rPr lang="fr-CH" sz="1700" dirty="0">
                <a:solidFill>
                  <a:schemeClr val="accent6">
                    <a:lumMod val="50000"/>
                  </a:schemeClr>
                </a:solidFill>
              </a:rPr>
              <a:t> ou à toute l’équipe fondatrice.</a:t>
            </a:r>
          </a:p>
          <a:p>
            <a:pPr>
              <a:spcBef>
                <a:spcPts val="200"/>
              </a:spcBef>
            </a:pPr>
            <a:endParaRPr lang="de-CH" sz="1700" dirty="0">
              <a:solidFill>
                <a:schemeClr val="accent6">
                  <a:lumMod val="50000"/>
                </a:schemeClr>
              </a:solidFill>
            </a:endParaRPr>
          </a:p>
          <a:p>
            <a:pPr>
              <a:spcBef>
                <a:spcPts val="200"/>
              </a:spcBef>
            </a:pPr>
            <a:r>
              <a:rPr lang="fr-CH" sz="1700" dirty="0">
                <a:solidFill>
                  <a:schemeClr val="accent6">
                    <a:lumMod val="50000"/>
                  </a:schemeClr>
                </a:solidFill>
              </a:rPr>
              <a:t>Posez-leur/lui les questions suivantes et consignez vos réponses par écrit:</a:t>
            </a:r>
          </a:p>
          <a:p>
            <a:pPr marL="360363" indent="-360363">
              <a:spcBef>
                <a:spcPts val="200"/>
              </a:spcBef>
              <a:buClr>
                <a:srgbClr val="8EB403"/>
              </a:buClr>
              <a:buFont typeface="Century Gothic" panose="020B0502020202020204" pitchFamily="34" charset="0"/>
              <a:buChar char="●"/>
              <a:tabLst>
                <a:tab pos="360363" algn="l"/>
              </a:tabLst>
            </a:pPr>
            <a:r>
              <a:rPr lang="fr-CH" sz="1700" dirty="0">
                <a:solidFill>
                  <a:schemeClr val="accent6">
                    <a:lumMod val="50000"/>
                  </a:schemeClr>
                </a:solidFill>
              </a:rPr>
              <a:t>Quels canaux l’entreprise utilise-t-elle pour s’adresser à ses clients?</a:t>
            </a:r>
          </a:p>
          <a:p>
            <a:pPr marL="360363" indent="-360363">
              <a:spcBef>
                <a:spcPts val="200"/>
              </a:spcBef>
              <a:buClr>
                <a:srgbClr val="8EB403"/>
              </a:buClr>
              <a:buFont typeface="Century Gothic" panose="020B0502020202020204" pitchFamily="34" charset="0"/>
              <a:buChar char="●"/>
              <a:tabLst>
                <a:tab pos="360363" algn="l"/>
              </a:tabLst>
            </a:pPr>
            <a:r>
              <a:rPr lang="fr-CH" sz="1700" dirty="0">
                <a:solidFill>
                  <a:schemeClr val="accent6">
                    <a:lumMod val="50000"/>
                  </a:schemeClr>
                </a:solidFill>
              </a:rPr>
              <a:t>Quelles sont ses principales activités de marketing?</a:t>
            </a:r>
          </a:p>
          <a:p>
            <a:pPr marL="360363" indent="-360363">
              <a:spcBef>
                <a:spcPts val="200"/>
              </a:spcBef>
              <a:buClr>
                <a:srgbClr val="8EB403"/>
              </a:buClr>
              <a:buFont typeface="Century Gothic" panose="020B0502020202020204" pitchFamily="34" charset="0"/>
              <a:buChar char="●"/>
              <a:tabLst>
                <a:tab pos="360363" algn="l"/>
              </a:tabLst>
            </a:pPr>
            <a:r>
              <a:rPr lang="fr-CH" sz="1700" dirty="0">
                <a:solidFill>
                  <a:schemeClr val="accent6">
                    <a:lumMod val="50000"/>
                  </a:schemeClr>
                </a:solidFill>
              </a:rPr>
              <a:t>Quelles sont les activités de marketing qui portent/ont porté leurs fruits?</a:t>
            </a:r>
          </a:p>
          <a:p>
            <a:pPr marL="360363" indent="-360363">
              <a:spcBef>
                <a:spcPts val="200"/>
              </a:spcBef>
              <a:buClr>
                <a:srgbClr val="8EB403"/>
              </a:buClr>
              <a:buFont typeface="Century Gothic" panose="020B0502020202020204" pitchFamily="34" charset="0"/>
              <a:buChar char="●"/>
              <a:tabLst>
                <a:tab pos="360363" algn="l"/>
              </a:tabLst>
            </a:pPr>
            <a:r>
              <a:rPr lang="fr-CH" sz="1700" dirty="0">
                <a:solidFill>
                  <a:schemeClr val="accent6">
                    <a:lumMod val="50000"/>
                  </a:schemeClr>
                </a:solidFill>
              </a:rPr>
              <a:t>Quelles sont les activités de marketing qui ne portent pas/n’ont pas porté leurs fruits?</a:t>
            </a:r>
          </a:p>
          <a:p>
            <a:pPr marL="360363" indent="-360363">
              <a:spcBef>
                <a:spcPts val="200"/>
              </a:spcBef>
              <a:buClr>
                <a:srgbClr val="8EB403"/>
              </a:buClr>
              <a:buFont typeface="Century Gothic" panose="020B0502020202020204" pitchFamily="34" charset="0"/>
              <a:buChar char="●"/>
              <a:tabLst>
                <a:tab pos="360363" algn="l"/>
              </a:tabLst>
            </a:pPr>
            <a:r>
              <a:rPr lang="fr-CH" sz="1700" dirty="0">
                <a:solidFill>
                  <a:schemeClr val="accent6">
                    <a:lumMod val="50000"/>
                  </a:schemeClr>
                </a:solidFill>
              </a:rPr>
              <a:t>Comment l’entreprise a-t-elle acquis son/sa premier/première </a:t>
            </a:r>
            <a:r>
              <a:rPr lang="fr-CH" sz="1700" dirty="0" err="1">
                <a:solidFill>
                  <a:schemeClr val="accent6">
                    <a:lumMod val="50000"/>
                  </a:schemeClr>
                </a:solidFill>
              </a:rPr>
              <a:t>client-e</a:t>
            </a:r>
            <a:r>
              <a:rPr lang="fr-CH" sz="1700" dirty="0">
                <a:solidFill>
                  <a:schemeClr val="accent6">
                    <a:lumMod val="50000"/>
                  </a:schemeClr>
                </a:solidFill>
              </a:rPr>
              <a:t>? Par quels moyens et avec quels arguments?</a:t>
            </a:r>
          </a:p>
          <a:p>
            <a:pPr>
              <a:spcBef>
                <a:spcPts val="200"/>
              </a:spcBef>
            </a:pPr>
            <a:endParaRPr lang="de-CH" sz="1700" dirty="0">
              <a:solidFill>
                <a:srgbClr val="8EB403"/>
              </a:solidFill>
            </a:endParaRPr>
          </a:p>
          <a:p>
            <a:pPr>
              <a:spcBef>
                <a:spcPts val="200"/>
              </a:spcBef>
            </a:pPr>
            <a:r>
              <a:rPr lang="fr-CH" sz="1700" b="1" dirty="0">
                <a:solidFill>
                  <a:srgbClr val="8EB403"/>
                </a:solidFill>
              </a:rPr>
              <a:t>Pour le prochain cours: </a:t>
            </a:r>
            <a:r>
              <a:rPr lang="fr-CH" sz="1700" dirty="0">
                <a:solidFill>
                  <a:schemeClr val="accent6">
                    <a:lumMod val="50000"/>
                  </a:schemeClr>
                </a:solidFill>
              </a:rPr>
              <a:t>présentez les résultats de vos investigations. Réfléchissez à la façon de présenter un compte rendu le plus </a:t>
            </a:r>
            <a:br>
              <a:rPr lang="fr-CH" sz="1700" dirty="0">
                <a:solidFill>
                  <a:schemeClr val="accent6">
                    <a:lumMod val="50000"/>
                  </a:schemeClr>
                </a:solidFill>
              </a:rPr>
            </a:br>
            <a:r>
              <a:rPr lang="fr-CH" sz="1700" dirty="0">
                <a:solidFill>
                  <a:schemeClr val="accent6">
                    <a:lumMod val="50000"/>
                  </a:schemeClr>
                </a:solidFill>
              </a:rPr>
              <a:t>clair possible. Si possible, donnez des exemples.</a:t>
            </a:r>
          </a:p>
        </p:txBody>
      </p:sp>
      <p:sp>
        <p:nvSpPr>
          <p:cNvPr id="8" name="New shape">
            <a:extLst>
              <a:ext uri="{FF2B5EF4-FFF2-40B4-BE49-F238E27FC236}">
                <a16:creationId xmlns:a16="http://schemas.microsoft.com/office/drawing/2014/main" id="{FD75077F-549F-427D-8675-62EFAD6E26CC}"/>
              </a:ext>
            </a:extLst>
          </p:cNvPr>
          <p:cNvSpPr txBox="1">
            <a:spLocks/>
          </p:cNvSpPr>
          <p:nvPr/>
        </p:nvSpPr>
        <p:spPr>
          <a:xfrm>
            <a:off x="4565793" y="147825"/>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fr-CH" sz="2600" b="1">
                <a:solidFill>
                  <a:srgbClr val="8EB403"/>
                </a:solidFill>
              </a:rPr>
              <a:t>Activité!!!</a:t>
            </a:r>
            <a:br>
              <a:rPr lang="fr-CH" sz="2600">
                <a:solidFill>
                  <a:srgbClr val="8EB403"/>
                </a:solidFill>
              </a:rPr>
            </a:br>
            <a:r>
              <a:rPr lang="fr-CH" sz="2600">
                <a:solidFill>
                  <a:srgbClr val="8EB403"/>
                </a:solidFill>
              </a:rPr>
              <a:t>Analysez le concept  marketing d’une start-up existante</a:t>
            </a:r>
          </a:p>
        </p:txBody>
      </p:sp>
      <p:sp>
        <p:nvSpPr>
          <p:cNvPr id="9" name="Foliennummernplatzhalter 12">
            <a:extLst>
              <a:ext uri="{FF2B5EF4-FFF2-40B4-BE49-F238E27FC236}">
                <a16:creationId xmlns:a16="http://schemas.microsoft.com/office/drawing/2014/main" id="{411CF921-11E7-4DCE-86F1-BFA3D53B413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a:p>
        </p:txBody>
      </p:sp>
    </p:spTree>
    <p:extLst>
      <p:ext uri="{BB962C8B-B14F-4D97-AF65-F5344CB8AC3E}">
        <p14:creationId xmlns:p14="http://schemas.microsoft.com/office/powerpoint/2010/main" val="321354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71338" y="3014256"/>
            <a:ext cx="6921464" cy="26222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4.4</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D17930"/>
                </a:solidFill>
                <a:cs typeface="Arial" pitchFamily="34" charset="0"/>
              </a:rPr>
            </a:br>
            <a:r>
              <a:rPr lang="fr-CH" sz="3200" dirty="0">
                <a:solidFill>
                  <a:srgbClr val="D17930"/>
                </a:solidFill>
                <a:cs typeface="Arial" pitchFamily="34" charset="0"/>
              </a:rPr>
              <a:t>Votre concept marketing</a:t>
            </a:r>
            <a:br>
              <a:rPr lang="fr-CH" sz="3200" dirty="0">
                <a:solidFill>
                  <a:srgbClr val="D17930"/>
                </a:solidFill>
                <a:cs typeface="Arial" pitchFamily="34" charset="0"/>
              </a:rPr>
            </a:br>
            <a:endParaRPr lang="fr-CH" sz="3200" dirty="0">
              <a:solidFill>
                <a:srgbClr val="D17930"/>
              </a:solidFill>
              <a:cs typeface="Arial" pitchFamily="34" charset="0"/>
            </a:endParaRPr>
          </a:p>
        </p:txBody>
      </p:sp>
      <p:sp>
        <p:nvSpPr>
          <p:cNvPr id="5" name="Foliennummernplatzhalter 12">
            <a:extLst>
              <a:ext uri="{FF2B5EF4-FFF2-40B4-BE49-F238E27FC236}">
                <a16:creationId xmlns:a16="http://schemas.microsoft.com/office/drawing/2014/main" id="{42660A7B-9B7A-480F-9AC8-89C479A4686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29</a:t>
            </a:fld>
            <a:endParaRPr lang="ru-RU"/>
          </a:p>
        </p:txBody>
      </p:sp>
      <p:grpSp>
        <p:nvGrpSpPr>
          <p:cNvPr id="2" name="Gruppieren 1">
            <a:extLst>
              <a:ext uri="{FF2B5EF4-FFF2-40B4-BE49-F238E27FC236}">
                <a16:creationId xmlns:a16="http://schemas.microsoft.com/office/drawing/2014/main" id="{75EE4870-9916-E376-76C0-F0251D9BF403}"/>
              </a:ext>
            </a:extLst>
          </p:cNvPr>
          <p:cNvGrpSpPr/>
          <p:nvPr/>
        </p:nvGrpSpPr>
        <p:grpSpPr>
          <a:xfrm>
            <a:off x="9698697" y="1053734"/>
            <a:ext cx="1454331" cy="1277285"/>
            <a:chOff x="10737669" y="0"/>
            <a:chExt cx="1454331" cy="1277285"/>
          </a:xfrm>
        </p:grpSpPr>
        <p:sp>
          <p:nvSpPr>
            <p:cNvPr id="3" name="Rechteck 2">
              <a:extLst>
                <a:ext uri="{FF2B5EF4-FFF2-40B4-BE49-F238E27FC236}">
                  <a16:creationId xmlns:a16="http://schemas.microsoft.com/office/drawing/2014/main" id="{4D61B10B-CA1A-8B81-EC1C-E10BFB7CEE46}"/>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8CF07C0B-CAAF-6F6E-B1A0-433B67EA0961}"/>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25507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5 et 6</a:t>
            </a:r>
          </a:p>
        </p:txBody>
      </p:sp>
      <p:sp>
        <p:nvSpPr>
          <p:cNvPr id="63"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5014214"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5: Finances pour fondateurs/-</a:t>
            </a:r>
            <a:r>
              <a:rPr kumimoji="0" lang="fr-CH" sz="1400" b="1" i="0" u="none" strike="noStrike" cap="none" normalizeH="0" baseline="0" noProof="0" dirty="0" err="1">
                <a:ln>
                  <a:noFill/>
                </a:ln>
                <a:solidFill>
                  <a:srgbClr val="FFFFFF">
                    <a:lumMod val="50000"/>
                  </a:srgbClr>
                </a:solidFill>
                <a:uLnTx/>
                <a:uFillTx/>
                <a:latin typeface="Century Gothic" panose="020B0502020202020204" pitchFamily="34" charset="0"/>
                <a:ea typeface="ＭＳ Ｐゴシック" charset="0"/>
                <a:cs typeface="Arial"/>
              </a:rPr>
              <a:t>trices</a:t>
            </a:r>
            <a:endPar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endParaRPr>
          </a:p>
        </p:txBody>
      </p:sp>
      <p:sp>
        <p:nvSpPr>
          <p:cNvPr id="64"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5239801" cy="2747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6: Présentation des idées entrepreneuriales</a:t>
            </a:r>
          </a:p>
        </p:txBody>
      </p:sp>
      <p:sp>
        <p:nvSpPr>
          <p:cNvPr id="65"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66"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7"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Sources de financement </a:t>
            </a:r>
          </a:p>
        </p:txBody>
      </p:sp>
      <p:sp>
        <p:nvSpPr>
          <p:cNvPr id="68"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5.1</a:t>
            </a:r>
          </a:p>
        </p:txBody>
      </p:sp>
      <p:sp>
        <p:nvSpPr>
          <p:cNvPr id="69"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0"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1"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5.5</a:t>
            </a:r>
          </a:p>
        </p:txBody>
      </p:sp>
      <p:sp>
        <p:nvSpPr>
          <p:cNvPr id="72"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0"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1"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RatioDrink: étude de cas</a:t>
            </a:r>
          </a:p>
        </p:txBody>
      </p:sp>
      <p:sp>
        <p:nvSpPr>
          <p:cNvPr id="87"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5.4</a:t>
            </a:r>
          </a:p>
        </p:txBody>
      </p:sp>
      <p:sp>
        <p:nvSpPr>
          <p:cNvPr id="88"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89"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0"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5"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6"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10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Développement de votre propre idée entrepreneuriale</a:t>
            </a:r>
          </a:p>
        </p:txBody>
      </p:sp>
      <p:sp>
        <p:nvSpPr>
          <p:cNvPr id="10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10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0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9" name="Rechteck 38">
            <a:extLst>
              <a:ext uri="{FF2B5EF4-FFF2-40B4-BE49-F238E27FC236}">
                <a16:creationId xmlns:a16="http://schemas.microsoft.com/office/drawing/2014/main" id="{4D83D5F1-6B6A-4B42-9B9A-4A27C33C9E60}"/>
              </a:ext>
            </a:extLst>
          </p:cNvPr>
          <p:cNvSpPr/>
          <p:nvPr/>
        </p:nvSpPr>
        <p:spPr>
          <a:xfrm>
            <a:off x="1906805" y="2351225"/>
            <a:ext cx="40911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Création d’entreprise avec des composants </a:t>
            </a:r>
            <a:r>
              <a:rPr kumimoji="0" lang="fr-CH" sz="1300" b="0" i="0" u="none" strike="noStrike" cap="none" normalizeH="0" baseline="0" noProof="0" dirty="0" err="1">
                <a:ln>
                  <a:noFill/>
                </a:ln>
                <a:solidFill>
                  <a:prstClr val="white"/>
                </a:solidFill>
                <a:uLnTx/>
                <a:uFillTx/>
                <a:latin typeface="Century Gothic" panose="020B0502020202020204" pitchFamily="34" charset="0"/>
              </a:rPr>
              <a:t>ext</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1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5.3</a:t>
            </a:r>
          </a:p>
        </p:txBody>
      </p:sp>
      <p:sp>
        <p:nvSpPr>
          <p:cNvPr id="111"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12"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Pitcher des idées entrepreneuriales</a:t>
            </a:r>
          </a:p>
        </p:txBody>
      </p:sp>
      <p:sp>
        <p:nvSpPr>
          <p:cNvPr id="114"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6.1</a:t>
            </a:r>
          </a:p>
        </p:txBody>
      </p:sp>
      <p:sp>
        <p:nvSpPr>
          <p:cNvPr id="115"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16"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Préparation des présentations</a:t>
            </a:r>
          </a:p>
        </p:txBody>
      </p:sp>
      <p:sp>
        <p:nvSpPr>
          <p:cNvPr id="12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6.2</a:t>
            </a:r>
          </a:p>
        </p:txBody>
      </p:sp>
      <p:sp>
        <p:nvSpPr>
          <p:cNvPr id="12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2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Présentation de vos idées</a:t>
            </a:r>
          </a:p>
        </p:txBody>
      </p:sp>
      <p:sp>
        <p:nvSpPr>
          <p:cNvPr id="12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6.3</a:t>
            </a:r>
          </a:p>
        </p:txBody>
      </p:sp>
      <p:sp>
        <p:nvSpPr>
          <p:cNvPr id="127"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8"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9"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0"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1"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Crowdfunding</a:t>
            </a:r>
          </a:p>
        </p:txBody>
      </p:sp>
      <p:sp>
        <p:nvSpPr>
          <p:cNvPr id="132" name="Rechteck 81">
            <a:extLst>
              <a:ext uri="{FF2B5EF4-FFF2-40B4-BE49-F238E27FC236}">
                <a16:creationId xmlns:a16="http://schemas.microsoft.com/office/drawing/2014/main" id="{46C95F1D-19F2-470D-9D98-95EFA8DCE3C4}"/>
              </a:ext>
            </a:extLst>
          </p:cNvPr>
          <p:cNvSpPr/>
          <p:nvPr/>
        </p:nvSpPr>
        <p:spPr>
          <a:xfrm>
            <a:off x="1103649" y="1639793"/>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3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Bootstrapping</a:t>
            </a:r>
          </a:p>
        </p:txBody>
      </p:sp>
      <p:sp>
        <p:nvSpPr>
          <p:cNvPr id="13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5.2</a:t>
            </a:r>
          </a:p>
        </p:txBody>
      </p:sp>
      <p:sp>
        <p:nvSpPr>
          <p:cNvPr id="137"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8"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9"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Formes juridiques en Suisse</a:t>
            </a:r>
          </a:p>
        </p:txBody>
      </p:sp>
      <p:sp>
        <p:nvSpPr>
          <p:cNvPr id="140" name="Rechteck 93">
            <a:extLst>
              <a:ext uri="{FF2B5EF4-FFF2-40B4-BE49-F238E27FC236}">
                <a16:creationId xmlns:a16="http://schemas.microsoft.com/office/drawing/2014/main" id="{F47C8FE2-9E1A-4719-824E-3994142134E9}"/>
              </a:ext>
            </a:extLst>
          </p:cNvPr>
          <p:cNvSpPr/>
          <p:nvPr/>
        </p:nvSpPr>
        <p:spPr>
          <a:xfrm>
            <a:off x="1099406" y="3451665"/>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41"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3" name="Rechteck 98">
            <a:extLst>
              <a:ext uri="{FF2B5EF4-FFF2-40B4-BE49-F238E27FC236}">
                <a16:creationId xmlns:a16="http://schemas.microsoft.com/office/drawing/2014/main" id="{D4C08B9B-E005-4C34-8A3B-74782DE122CB}"/>
              </a:ext>
            </a:extLst>
          </p:cNvPr>
          <p:cNvSpPr/>
          <p:nvPr/>
        </p:nvSpPr>
        <p:spPr>
          <a:xfrm>
            <a:off x="1885443" y="3098069"/>
            <a:ext cx="3209533" cy="286232"/>
          </a:xfrm>
          <a:prstGeom prst="rect">
            <a:avLst/>
          </a:prstGeom>
        </p:spPr>
        <p:txBody>
          <a:bodyPr wrap="none">
            <a:spAutoFit/>
          </a:bodyPr>
          <a:lstStyle/>
          <a:p>
            <a:pPr lvl="0">
              <a:lnSpc>
                <a:spcPct val="90000"/>
              </a:lnSpc>
              <a:spcAft>
                <a:spcPts val="1000"/>
              </a:spcAft>
              <a:buClr>
                <a:srgbClr val="5F5F5F"/>
              </a:buClr>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Marge sur </a:t>
            </a:r>
            <a:r>
              <a:rPr lang="fr-FR" sz="1300" dirty="0">
                <a:solidFill>
                  <a:prstClr val="white"/>
                </a:solidFill>
                <a:latin typeface="Century Gothic" panose="020B0502020202020204" pitchFamily="34" charset="0"/>
              </a:rPr>
              <a:t>coûts</a:t>
            </a:r>
            <a:r>
              <a:rPr lang="fr-FR" sz="1400" dirty="0"/>
              <a:t> </a:t>
            </a:r>
            <a:r>
              <a:rPr kumimoji="0" lang="fr-CH" sz="1300" b="0" i="0" u="none" strike="noStrike" cap="none" normalizeH="0" baseline="0" noProof="0" dirty="0">
                <a:ln>
                  <a:noFill/>
                </a:ln>
                <a:solidFill>
                  <a:prstClr val="white"/>
                </a:solidFill>
                <a:uLnTx/>
                <a:uFillTx/>
                <a:latin typeface="Century Gothic" panose="020B0502020202020204" pitchFamily="34" charset="0"/>
              </a:rPr>
              <a:t>et seuil de rentabilité</a:t>
            </a:r>
          </a:p>
        </p:txBody>
      </p:sp>
    </p:spTree>
    <p:extLst>
      <p:ext uri="{BB962C8B-B14F-4D97-AF65-F5344CB8AC3E}">
        <p14:creationId xmlns:p14="http://schemas.microsoft.com/office/powerpoint/2010/main" val="28064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C5BD5BF-E81E-4FA3-8D63-1A0DA07F3309}"/>
              </a:ext>
            </a:extLst>
          </p:cNvPr>
          <p:cNvSpPr txBox="1">
            <a:spLocks/>
          </p:cNvSpPr>
          <p:nvPr/>
        </p:nvSpPr>
        <p:spPr>
          <a:xfrm>
            <a:off x="1579974" y="2320970"/>
            <a:ext cx="9930107" cy="3337252"/>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H">
                <a:solidFill>
                  <a:schemeClr val="accent6">
                    <a:lumMod val="50000"/>
                  </a:schemeClr>
                </a:solidFill>
                <a:latin typeface="+mj-lt"/>
                <a:cs typeface="Arial" pitchFamily="34" charset="0"/>
              </a:rPr>
              <a:t>Exercices</a:t>
            </a:r>
          </a:p>
          <a:p>
            <a:pPr marL="357188" indent="-357188" algn="l">
              <a:spcBef>
                <a:spcPts val="600"/>
              </a:spcBef>
              <a:buClr>
                <a:srgbClr val="D17930"/>
              </a:buClr>
              <a:buFont typeface="Century Gothic" panose="020B0502020202020204" pitchFamily="34" charset="0"/>
              <a:buChar char="●"/>
            </a:pPr>
            <a:r>
              <a:rPr lang="fr-CH" sz="2000" b="0">
                <a:solidFill>
                  <a:schemeClr val="accent6">
                    <a:lumMod val="50000"/>
                  </a:schemeClr>
                </a:solidFill>
                <a:latin typeface="+mj-lt"/>
                <a:cs typeface="Arial" pitchFamily="34" charset="0"/>
              </a:rPr>
              <a:t>Comment voulez-vous concevoir les 4 P de votre produit ou service? </a:t>
            </a:r>
          </a:p>
          <a:p>
            <a:pPr marL="357188" indent="-357188" algn="l">
              <a:spcBef>
                <a:spcPts val="600"/>
              </a:spcBef>
              <a:buClr>
                <a:srgbClr val="D17930"/>
              </a:buClr>
              <a:buFont typeface="Century Gothic" panose="020B0502020202020204" pitchFamily="34" charset="0"/>
              <a:buChar char="●"/>
            </a:pPr>
            <a:r>
              <a:rPr lang="fr-CH" sz="2000" b="0">
                <a:solidFill>
                  <a:schemeClr val="accent6">
                    <a:lumMod val="50000"/>
                  </a:schemeClr>
                </a:solidFill>
                <a:latin typeface="+mj-lt"/>
                <a:cs typeface="Arial" pitchFamily="34" charset="0"/>
              </a:rPr>
              <a:t>Réfléchissez aux mesures de marketing qui conviennent à votre start-up et que vous pouvez mettre en œuvre avec le moins de ressources possible.</a:t>
            </a:r>
          </a:p>
          <a:p>
            <a:pPr marL="357188" indent="-357188" algn="l">
              <a:spcBef>
                <a:spcPts val="600"/>
              </a:spcBef>
              <a:buClr>
                <a:srgbClr val="D17930"/>
              </a:buClr>
              <a:buFont typeface="Century Gothic" panose="020B0502020202020204" pitchFamily="34" charset="0"/>
              <a:buChar char="●"/>
            </a:pPr>
            <a:r>
              <a:rPr lang="fr-CH" sz="2000" b="0">
                <a:solidFill>
                  <a:schemeClr val="accent6">
                    <a:lumMod val="50000"/>
                  </a:schemeClr>
                </a:solidFill>
                <a:latin typeface="+mj-lt"/>
                <a:cs typeface="Arial" pitchFamily="34" charset="0"/>
              </a:rPr>
              <a:t>Consignez les résultats de vos réflexions par écrit dans votre mini-business plan/journal d’apprentissage.</a:t>
            </a:r>
          </a:p>
          <a:p>
            <a:pPr marL="357188" indent="-357188" algn="l">
              <a:buClr>
                <a:srgbClr val="D17930"/>
              </a:buClr>
              <a:buFont typeface="Century Gothic" panose="020B0502020202020204" pitchFamily="34" charset="0"/>
              <a:buChar char="●"/>
            </a:pPr>
            <a:endParaRPr lang="de-CH" b="0" dirty="0">
              <a:solidFill>
                <a:srgbClr val="7F7F7F"/>
              </a:solidFill>
              <a:latin typeface="+mj-lt"/>
              <a:cs typeface="Arial" pitchFamily="34" charset="0"/>
            </a:endParaRPr>
          </a:p>
        </p:txBody>
      </p:sp>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238" y="915593"/>
            <a:ext cx="3073128" cy="1185920"/>
          </a:xfrm>
          <a:prstGeom prst="rect">
            <a:avLst/>
          </a:prstGeom>
        </p:spPr>
      </p:pic>
      <p:sp>
        <p:nvSpPr>
          <p:cNvPr id="6" name="Foliennummernplatzhalter 12">
            <a:extLst>
              <a:ext uri="{FF2B5EF4-FFF2-40B4-BE49-F238E27FC236}">
                <a16:creationId xmlns:a16="http://schemas.microsoft.com/office/drawing/2014/main" id="{09F8F65D-7A82-4D96-8888-25628C44785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30</a:t>
            </a:fld>
            <a:endParaRPr lang="ru-RU"/>
          </a:p>
        </p:txBody>
      </p:sp>
    </p:spTree>
    <p:extLst>
      <p:ext uri="{BB962C8B-B14F-4D97-AF65-F5344CB8AC3E}">
        <p14:creationId xmlns:p14="http://schemas.microsoft.com/office/powerpoint/2010/main" val="2162433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446645" y="2097150"/>
            <a:ext cx="5287615" cy="2882840"/>
          </a:xfrm>
          <a:prstGeom prst="rect">
            <a:avLst/>
          </a:prstGeom>
          <a:noFill/>
        </p:spPr>
        <p:txBody>
          <a:bodyPr wrap="square">
            <a:spAutoFit/>
          </a:bodyPr>
          <a:lstStyle/>
          <a:p>
            <a:pPr algn="ctr">
              <a:spcBef>
                <a:spcPts val="200"/>
              </a:spcBef>
              <a:spcAft>
                <a:spcPts val="600"/>
              </a:spcAft>
              <a:buClr>
                <a:srgbClr val="117613"/>
              </a:buClr>
            </a:pPr>
            <a:r>
              <a:rPr lang="fr-CH" sz="2800" dirty="0">
                <a:solidFill>
                  <a:schemeClr val="accent6">
                    <a:lumMod val="50000"/>
                  </a:schemeClr>
                </a:solidFill>
                <a:cs typeface="Arial" pitchFamily="34" charset="0"/>
              </a:rPr>
              <a:t>Module de formation M 4.5</a:t>
            </a:r>
          </a:p>
          <a:p>
            <a:pPr algn="ctr">
              <a:spcBef>
                <a:spcPts val="200"/>
              </a:spcBef>
              <a:spcAft>
                <a:spcPts val="600"/>
              </a:spcAft>
              <a:buClr>
                <a:srgbClr val="117613"/>
              </a:buClr>
            </a:pPr>
            <a:r>
              <a:rPr lang="fr-CH" sz="2800" dirty="0">
                <a:solidFill>
                  <a:schemeClr val="accent6">
                    <a:lumMod val="50000"/>
                  </a:schemeClr>
                </a:solidFill>
                <a:cs typeface="Arial" pitchFamily="34" charset="0"/>
              </a:rPr>
              <a:t>Études de cas sur les entrepreneurs/-ses</a:t>
            </a:r>
            <a:br>
              <a:rPr lang="fr-CH" sz="2800" dirty="0">
                <a:solidFill>
                  <a:srgbClr val="898F97"/>
                </a:solidFill>
                <a:cs typeface="Arial" pitchFamily="34" charset="0"/>
              </a:rPr>
            </a:br>
            <a:r>
              <a:rPr lang="fr-CH" sz="2800" b="1" dirty="0">
                <a:solidFill>
                  <a:srgbClr val="B11B96"/>
                </a:solidFill>
                <a:cs typeface="Arial" pitchFamily="34" charset="0"/>
              </a:rPr>
              <a:t>Coffee Circle: </a:t>
            </a:r>
            <a:br>
              <a:rPr lang="fr-CH" sz="2800" b="1" dirty="0">
                <a:solidFill>
                  <a:srgbClr val="B11B96"/>
                </a:solidFill>
                <a:cs typeface="Arial" pitchFamily="34" charset="0"/>
              </a:rPr>
            </a:br>
            <a:r>
              <a:rPr lang="fr-CH" sz="2800" b="1" dirty="0">
                <a:solidFill>
                  <a:srgbClr val="B11B96"/>
                </a:solidFill>
                <a:cs typeface="Arial" pitchFamily="34" charset="0"/>
              </a:rPr>
              <a:t>étude de cas</a:t>
            </a:r>
          </a:p>
          <a:p>
            <a:pPr algn="ctr">
              <a:spcBef>
                <a:spcPts val="200"/>
              </a:spcBef>
              <a:spcAft>
                <a:spcPts val="600"/>
              </a:spcAft>
              <a:buClr>
                <a:srgbClr val="117613"/>
              </a:buClr>
            </a:pPr>
            <a:r>
              <a:rPr lang="fr-CH" sz="2800" b="1" dirty="0">
                <a:solidFill>
                  <a:srgbClr val="B11B96"/>
                </a:solidFill>
                <a:cs typeface="Arial" pitchFamily="34" charset="0"/>
              </a:rPr>
              <a:t>Sujet: marketing</a:t>
            </a:r>
          </a:p>
        </p:txBody>
      </p:sp>
      <p:sp>
        <p:nvSpPr>
          <p:cNvPr id="5" name="Foliennummernplatzhalter 12">
            <a:extLst>
              <a:ext uri="{FF2B5EF4-FFF2-40B4-BE49-F238E27FC236}">
                <a16:creationId xmlns:a16="http://schemas.microsoft.com/office/drawing/2014/main" id="{8B0A5A1C-F4CC-4674-912E-C193D814506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31</a:t>
            </a:fld>
            <a:endParaRPr lang="ru-RU"/>
          </a:p>
        </p:txBody>
      </p:sp>
      <p:grpSp>
        <p:nvGrpSpPr>
          <p:cNvPr id="2" name="Gruppieren 1">
            <a:extLst>
              <a:ext uri="{FF2B5EF4-FFF2-40B4-BE49-F238E27FC236}">
                <a16:creationId xmlns:a16="http://schemas.microsoft.com/office/drawing/2014/main" id="{3579853F-61B1-EEFE-EF9D-C19B7A130835}"/>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75B5043E-34EA-C7BC-6322-2FCCE2DC1FC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97737A27-A10C-ACE7-1CDD-B7D112B28BEF}"/>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64478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Module 4</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fr-CH" sz="2000" b="1" dirty="0">
                <a:solidFill>
                  <a:schemeClr val="bg1"/>
                </a:solidFill>
              </a:rPr>
              <a:t>Marketing pour fondateurs/-</a:t>
            </a:r>
            <a:r>
              <a:rPr lang="fr-CH" sz="2000" b="1" dirty="0" err="1">
                <a:solidFill>
                  <a:schemeClr val="bg1"/>
                </a:solidFill>
              </a:rPr>
              <a:t>trices</a:t>
            </a:r>
            <a:endParaRPr lang="de-CH" sz="2000" b="1" dirty="0">
              <a:solidFill>
                <a:schemeClr val="bg1"/>
              </a:solidFill>
            </a:endParaRP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80416" y="5584165"/>
            <a:ext cx="12240768"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900" dirty="0">
                <a:solidFill>
                  <a:schemeClr val="accent6">
                    <a:lumMod val="50000"/>
                  </a:schemeClr>
                </a:solidFill>
              </a:rPr>
              <a:t>Module 1: Développement d’idées | Module 2: Test et perfectionnement des idées | </a:t>
            </a:r>
            <a:br>
              <a:rPr lang="fr-CH" sz="1900" dirty="0">
                <a:solidFill>
                  <a:schemeClr val="accent6">
                    <a:lumMod val="50000"/>
                  </a:schemeClr>
                </a:solidFill>
              </a:rPr>
            </a:br>
            <a:r>
              <a:rPr lang="fr-CH" sz="1900" dirty="0">
                <a:solidFill>
                  <a:schemeClr val="accent6">
                    <a:lumMod val="50000"/>
                  </a:schemeClr>
                </a:solidFill>
              </a:rPr>
              <a:t>Module 3: Développement de modèles d’entreprise | </a:t>
            </a:r>
            <a:r>
              <a:rPr lang="fr-CH" sz="1900" b="1" dirty="0">
                <a:solidFill>
                  <a:srgbClr val="B11B96"/>
                </a:solidFill>
              </a:rPr>
              <a:t>Module 4: Marketing pour fondateurs/-</a:t>
            </a:r>
            <a:r>
              <a:rPr lang="fr-CH" sz="1900" b="1" dirty="0" err="1">
                <a:solidFill>
                  <a:srgbClr val="B11B96"/>
                </a:solidFill>
              </a:rPr>
              <a:t>trices</a:t>
            </a:r>
            <a:r>
              <a:rPr lang="fr-CH" sz="1900" b="1" dirty="0">
                <a:solidFill>
                  <a:srgbClr val="B11B96"/>
                </a:solidFill>
              </a:rPr>
              <a:t> | </a:t>
            </a:r>
            <a:br>
              <a:rPr lang="fr-CH" sz="1900" dirty="0">
                <a:solidFill>
                  <a:schemeClr val="accent6">
                    <a:lumMod val="50000"/>
                  </a:schemeClr>
                </a:solidFill>
              </a:rPr>
            </a:br>
            <a:r>
              <a:rPr lang="fr-CH" sz="1900" dirty="0">
                <a:solidFill>
                  <a:schemeClr val="accent6">
                    <a:lumMod val="50000"/>
                  </a:schemeClr>
                </a:solidFill>
              </a:rPr>
              <a:t>Module 5: Finances pour fondateurs/-</a:t>
            </a:r>
            <a:r>
              <a:rPr lang="fr-CH" sz="1900" dirty="0" err="1">
                <a:solidFill>
                  <a:schemeClr val="accent6">
                    <a:lumMod val="50000"/>
                  </a:schemeClr>
                </a:solidFill>
              </a:rPr>
              <a:t>trices</a:t>
            </a:r>
            <a:r>
              <a:rPr lang="fr-CH" sz="1900" dirty="0">
                <a:solidFill>
                  <a:schemeClr val="accent6">
                    <a:lumMod val="50000"/>
                  </a:schemeClr>
                </a:solidFill>
              </a:rPr>
              <a:t> | Module 6: Présentation des idées entrepreneuriales</a:t>
            </a:r>
          </a:p>
        </p:txBody>
      </p:sp>
      <p:sp>
        <p:nvSpPr>
          <p:cNvPr id="5" name="Foliennummernplatzhalter 4">
            <a:extLst>
              <a:ext uri="{FF2B5EF4-FFF2-40B4-BE49-F238E27FC236}">
                <a16:creationId xmlns:a16="http://schemas.microsoft.com/office/drawing/2014/main" id="{1A3E4E18-D591-4C62-A713-8562A2ED7031}"/>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36195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A4E10C0-8453-4650-94ED-75942840B975}"/>
              </a:ext>
            </a:extLst>
          </p:cNvPr>
          <p:cNvSpPr>
            <a:spLocks noGrp="1"/>
          </p:cNvSpPr>
          <p:nvPr>
            <p:ph type="title"/>
          </p:nvPr>
        </p:nvSpPr>
        <p:spPr>
          <a:xfrm>
            <a:off x="5596356" y="2081668"/>
            <a:ext cx="5165725" cy="1643527"/>
          </a:xfrm>
          <a:prstGeom prst="rect">
            <a:avLst/>
          </a:prstGeom>
          <a:noFill/>
        </p:spPr>
        <p:txBody>
          <a:bodyPr wrap="square">
            <a:spAutoFit/>
          </a:bodyPr>
          <a:lstStyle/>
          <a:p>
            <a:pPr algn="ctr">
              <a:spcBef>
                <a:spcPts val="200"/>
              </a:spcBef>
              <a:spcAft>
                <a:spcPts val="600"/>
              </a:spcAft>
              <a:buClr>
                <a:srgbClr val="117613"/>
              </a:buClr>
            </a:pPr>
            <a:r>
              <a:rPr lang="fr-CH" sz="2800" b="0" dirty="0">
                <a:solidFill>
                  <a:schemeClr val="accent6">
                    <a:lumMod val="50000"/>
                  </a:schemeClr>
                </a:solidFill>
                <a:latin typeface="+mn-lt"/>
                <a:ea typeface="+mn-ea"/>
                <a:cs typeface="Arial" pitchFamily="34" charset="0"/>
              </a:rPr>
              <a:t>Module de formation M 4.1</a:t>
            </a:r>
            <a:br>
              <a:rPr lang="fr-CH" sz="2800" b="0" dirty="0">
                <a:solidFill>
                  <a:schemeClr val="accent6">
                    <a:lumMod val="50000"/>
                  </a:schemeClr>
                </a:solidFill>
                <a:latin typeface="+mn-lt"/>
                <a:ea typeface="+mn-ea"/>
                <a:cs typeface="Arial" pitchFamily="34" charset="0"/>
              </a:rPr>
            </a:br>
            <a:r>
              <a:rPr lang="fr-CH" sz="2800" b="0" dirty="0">
                <a:solidFill>
                  <a:schemeClr val="accent6">
                    <a:lumMod val="50000"/>
                  </a:schemeClr>
                </a:solidFill>
                <a:latin typeface="+mn-lt"/>
                <a:ea typeface="+mn-ea"/>
                <a:cs typeface="Arial" pitchFamily="34" charset="0"/>
              </a:rPr>
              <a:t>Exemple de </a:t>
            </a:r>
            <a:r>
              <a:rPr lang="fr-CH" sz="2800" b="0" dirty="0" err="1">
                <a:solidFill>
                  <a:schemeClr val="accent6">
                    <a:lumMod val="50000"/>
                  </a:schemeClr>
                </a:solidFill>
                <a:latin typeface="+mn-lt"/>
                <a:ea typeface="+mn-ea"/>
                <a:cs typeface="Arial" pitchFamily="34" charset="0"/>
              </a:rPr>
              <a:t>MyBambooBike</a:t>
            </a:r>
            <a:br>
              <a:rPr lang="fr-CH" sz="2800" dirty="0">
                <a:solidFill>
                  <a:srgbClr val="898F97"/>
                </a:solidFill>
                <a:latin typeface="+mn-lt"/>
                <a:ea typeface="+mn-ea"/>
                <a:cs typeface="Arial" pitchFamily="34" charset="0"/>
              </a:rPr>
            </a:br>
            <a:r>
              <a:rPr lang="fr-CH" sz="2800" dirty="0">
                <a:solidFill>
                  <a:srgbClr val="B11B96"/>
                </a:solidFill>
                <a:latin typeface="+mn-lt"/>
                <a:ea typeface="+mn-ea"/>
                <a:cs typeface="Arial" pitchFamily="34" charset="0"/>
              </a:rPr>
              <a:t>Marketing pour</a:t>
            </a:r>
            <a:br>
              <a:rPr lang="fr-CH" sz="2800" dirty="0">
                <a:solidFill>
                  <a:srgbClr val="B11B96"/>
                </a:solidFill>
                <a:latin typeface="+mn-lt"/>
                <a:ea typeface="+mn-ea"/>
                <a:cs typeface="Arial" pitchFamily="34" charset="0"/>
              </a:rPr>
            </a:br>
            <a:r>
              <a:rPr lang="fr-CH" sz="2800" dirty="0" err="1">
                <a:solidFill>
                  <a:srgbClr val="B11B96"/>
                </a:solidFill>
                <a:latin typeface="+mn-lt"/>
                <a:ea typeface="+mn-ea"/>
                <a:cs typeface="Arial" pitchFamily="34" charset="0"/>
              </a:rPr>
              <a:t>MyBambooBike</a:t>
            </a:r>
            <a:endParaRPr lang="fr-CH" sz="2800" dirty="0">
              <a:solidFill>
                <a:srgbClr val="B11B96"/>
              </a:solidFill>
              <a:latin typeface="+mn-lt"/>
              <a:ea typeface="+mn-ea"/>
              <a:cs typeface="Arial" pitchFamily="34" charset="0"/>
            </a:endParaRPr>
          </a:p>
        </p:txBody>
      </p:sp>
      <p:sp>
        <p:nvSpPr>
          <p:cNvPr id="5" name="Foliennummernplatzhalter 12">
            <a:extLst>
              <a:ext uri="{FF2B5EF4-FFF2-40B4-BE49-F238E27FC236}">
                <a16:creationId xmlns:a16="http://schemas.microsoft.com/office/drawing/2014/main" id="{D24EBDCC-6064-4D22-AB67-BC2700EEA97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Tree>
    <p:extLst>
      <p:ext uri="{BB962C8B-B14F-4D97-AF65-F5344CB8AC3E}">
        <p14:creationId xmlns:p14="http://schemas.microsoft.com/office/powerpoint/2010/main" val="239800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hnee, draußen, bedeckt, Transport enthält.&#10;&#10;Automatisch generierte Beschreibung">
            <a:extLst>
              <a:ext uri="{FF2B5EF4-FFF2-40B4-BE49-F238E27FC236}">
                <a16:creationId xmlns:a16="http://schemas.microsoft.com/office/drawing/2014/main" id="{DF6D9C31-AC69-4F52-A5AF-EDFD316B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992986" cy="8672996"/>
          </a:xfrm>
          <a:prstGeom prst="rect">
            <a:avLst/>
          </a:prstGeom>
        </p:spPr>
      </p:pic>
      <p:sp>
        <p:nvSpPr>
          <p:cNvPr id="4" name="Rechteck 3">
            <a:extLst>
              <a:ext uri="{FF2B5EF4-FFF2-40B4-BE49-F238E27FC236}">
                <a16:creationId xmlns:a16="http://schemas.microsoft.com/office/drawing/2014/main" id="{DA2FC6ED-4BEA-4D9B-A0CD-8EB081B3FAE5}"/>
              </a:ext>
            </a:extLst>
          </p:cNvPr>
          <p:cNvSpPr/>
          <p:nvPr/>
        </p:nvSpPr>
        <p:spPr>
          <a:xfrm>
            <a:off x="-54363" y="3436131"/>
            <a:ext cx="5144125" cy="19120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6">
                  <a:lumMod val="10000"/>
                </a:schemeClr>
              </a:solidFill>
            </a:endParaRPr>
          </a:p>
        </p:txBody>
      </p:sp>
      <p:sp>
        <p:nvSpPr>
          <p:cNvPr id="5" name="Rechteck 4">
            <a:extLst>
              <a:ext uri="{FF2B5EF4-FFF2-40B4-BE49-F238E27FC236}">
                <a16:creationId xmlns:a16="http://schemas.microsoft.com/office/drawing/2014/main" id="{BD0D91DF-20CB-49E0-B349-9D404C27BB09}"/>
              </a:ext>
            </a:extLst>
          </p:cNvPr>
          <p:cNvSpPr/>
          <p:nvPr/>
        </p:nvSpPr>
        <p:spPr>
          <a:xfrm>
            <a:off x="55660" y="3570937"/>
            <a:ext cx="4930436" cy="2046714"/>
          </a:xfrm>
          <a:prstGeom prst="rect">
            <a:avLst/>
          </a:prstGeom>
        </p:spPr>
        <p:txBody>
          <a:bodyPr wrap="square">
            <a:spAutoFit/>
          </a:bodyPr>
          <a:lstStyle/>
          <a:p>
            <a:pPr fontAlgn="auto">
              <a:spcBef>
                <a:spcPts val="1200"/>
              </a:spcBef>
              <a:spcAft>
                <a:spcPts val="0"/>
              </a:spcAft>
              <a:buClr>
                <a:srgbClr val="B11B96"/>
              </a:buClr>
              <a:defRPr/>
            </a:pPr>
            <a:r>
              <a:rPr lang="fr-CH" sz="1600">
                <a:solidFill>
                  <a:schemeClr val="accent6">
                    <a:lumMod val="10000"/>
                  </a:schemeClr>
                </a:solidFill>
                <a:cs typeface="Arial" panose="020B0604020202020204" pitchFamily="34" charset="0"/>
              </a:rPr>
              <a:t>Découvrez dans le chapitre 7 du mini-business plan/journal d’apprentissage les activités de marketing qu’Anna et Pierre souhaitent mettre en œuvre afin de faire connaître leurs vélos en bambou et d’attirer la clientèle.</a:t>
            </a:r>
          </a:p>
          <a:p>
            <a:pPr>
              <a:spcBef>
                <a:spcPts val="1200"/>
              </a:spcBef>
              <a:buClr>
                <a:srgbClr val="B11B96"/>
              </a:buClr>
              <a:defRPr/>
            </a:pPr>
            <a:r>
              <a:rPr lang="fr-CH" sz="1100" b="1">
                <a:solidFill>
                  <a:schemeClr val="accent6">
                    <a:lumMod val="10000"/>
                  </a:schemeClr>
                </a:solidFill>
                <a:cs typeface="Arial" panose="020B0604020202020204" pitchFamily="34" charset="0"/>
              </a:rPr>
              <a:t>Photo: </a:t>
            </a:r>
            <a:r>
              <a:rPr lang="fr-CH" sz="1100">
                <a:solidFill>
                  <a:schemeClr val="accent6">
                    <a:lumMod val="10000"/>
                  </a:schemeClr>
                </a:solidFill>
                <a:cs typeface="Arial" panose="020B0604020202020204" pitchFamily="34" charset="0"/>
              </a:rPr>
              <a:t>mise à disposition par Drehmoment-Bikes.</a:t>
            </a:r>
          </a:p>
          <a:p>
            <a:pPr fontAlgn="auto">
              <a:spcBef>
                <a:spcPts val="1200"/>
              </a:spcBef>
              <a:spcAft>
                <a:spcPts val="0"/>
              </a:spcAft>
              <a:buClr>
                <a:srgbClr val="B11B96"/>
              </a:buClr>
              <a:defRPr/>
            </a:pPr>
            <a:endParaRPr lang="de-CH" sz="1600" dirty="0">
              <a:solidFill>
                <a:schemeClr val="accent6">
                  <a:lumMod val="10000"/>
                </a:schemeClr>
              </a:solidFill>
              <a:cs typeface="Arial" panose="020B0604020202020204" pitchFamily="34" charset="0"/>
            </a:endParaRPr>
          </a:p>
        </p:txBody>
      </p:sp>
    </p:spTree>
    <p:extLst>
      <p:ext uri="{BB962C8B-B14F-4D97-AF65-F5344CB8AC3E}">
        <p14:creationId xmlns:p14="http://schemas.microsoft.com/office/powerpoint/2010/main" val="191842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94D299B-FDB9-4E96-A2A9-01CC71280AE0}"/>
              </a:ext>
            </a:extLst>
          </p:cNvPr>
          <p:cNvSpPr txBox="1">
            <a:spLocks/>
          </p:cNvSpPr>
          <p:nvPr/>
        </p:nvSpPr>
        <p:spPr>
          <a:xfrm>
            <a:off x="5124626" y="1838325"/>
            <a:ext cx="6921464" cy="1857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4.2</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a:solidFill>
                  <a:srgbClr val="0B4874"/>
                </a:solidFill>
                <a:cs typeface="Arial" pitchFamily="34" charset="0"/>
              </a:rPr>
            </a:br>
            <a:r>
              <a:rPr lang="fr-CH" sz="3200">
                <a:solidFill>
                  <a:srgbClr val="0B4874"/>
                </a:solidFill>
                <a:cs typeface="Arial" pitchFamily="34" charset="0"/>
              </a:rPr>
              <a:t>Les 4 P du marketing</a:t>
            </a:r>
          </a:p>
        </p:txBody>
      </p:sp>
      <p:sp>
        <p:nvSpPr>
          <p:cNvPr id="5" name="Foliennummernplatzhalter 12">
            <a:extLst>
              <a:ext uri="{FF2B5EF4-FFF2-40B4-BE49-F238E27FC236}">
                <a16:creationId xmlns:a16="http://schemas.microsoft.com/office/drawing/2014/main" id="{44549880-AF70-4B4C-8761-5E65457A182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7</a:t>
            </a:fld>
            <a:endParaRPr lang="ru-RU"/>
          </a:p>
        </p:txBody>
      </p:sp>
    </p:spTree>
    <p:extLst>
      <p:ext uri="{BB962C8B-B14F-4D97-AF65-F5344CB8AC3E}">
        <p14:creationId xmlns:p14="http://schemas.microsoft.com/office/powerpoint/2010/main" val="42805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2CAF24-494D-4352-B614-B8A300D923DF}"/>
              </a:ext>
            </a:extLst>
          </p:cNvPr>
          <p:cNvSpPr/>
          <p:nvPr/>
        </p:nvSpPr>
        <p:spPr>
          <a:xfrm>
            <a:off x="2485526" y="2697659"/>
            <a:ext cx="7220947" cy="1261884"/>
          </a:xfrm>
          <a:prstGeom prst="rect">
            <a:avLst/>
          </a:prstGeom>
        </p:spPr>
        <p:txBody>
          <a:bodyPr wrap="square">
            <a:spAutoFit/>
          </a:bodyPr>
          <a:lstStyle/>
          <a:p>
            <a:pPr algn="ctr">
              <a:spcBef>
                <a:spcPts val="800"/>
              </a:spcBef>
              <a:buClr>
                <a:srgbClr val="0B4874"/>
              </a:buClr>
              <a:defRPr/>
            </a:pPr>
            <a:r>
              <a:rPr lang="fr-CH" sz="3800">
                <a:solidFill>
                  <a:srgbClr val="0B4874"/>
                </a:solidFill>
                <a:cs typeface="Arial" panose="020B0604020202020204" pitchFamily="34" charset="0"/>
              </a:rPr>
              <a:t>Discussion: </a:t>
            </a:r>
            <a:br>
              <a:rPr lang="fr-CH" sz="3800" b="1">
                <a:solidFill>
                  <a:srgbClr val="0B4874"/>
                </a:solidFill>
                <a:cs typeface="Arial" panose="020B0604020202020204" pitchFamily="34" charset="0"/>
              </a:rPr>
            </a:br>
            <a:r>
              <a:rPr lang="fr-CH" sz="3800" b="1">
                <a:solidFill>
                  <a:srgbClr val="0B4874"/>
                </a:solidFill>
                <a:cs typeface="Arial" panose="020B0604020202020204" pitchFamily="34" charset="0"/>
              </a:rPr>
              <a:t>Qu’est-ce que le marketing?</a:t>
            </a:r>
          </a:p>
        </p:txBody>
      </p:sp>
      <p:sp>
        <p:nvSpPr>
          <p:cNvPr id="4" name="Foliennummernplatzhalter 12">
            <a:extLst>
              <a:ext uri="{FF2B5EF4-FFF2-40B4-BE49-F238E27FC236}">
                <a16:creationId xmlns:a16="http://schemas.microsoft.com/office/drawing/2014/main" id="{53A3B1DF-C7A4-41B7-ABBA-59CBB94AD37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Tree>
    <p:extLst>
      <p:ext uri="{BB962C8B-B14F-4D97-AF65-F5344CB8AC3E}">
        <p14:creationId xmlns:p14="http://schemas.microsoft.com/office/powerpoint/2010/main" val="982311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5D7F26-425F-44A2-82D3-DF60A147C365}"/>
              </a:ext>
            </a:extLst>
          </p:cNvPr>
          <p:cNvSpPr txBox="1">
            <a:spLocks noChangeArrowheads="1"/>
          </p:cNvSpPr>
          <p:nvPr/>
        </p:nvSpPr>
        <p:spPr bwMode="auto">
          <a:xfrm>
            <a:off x="1645134" y="247649"/>
            <a:ext cx="6270142" cy="7715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défis des start-up dans le domaine du marketing</a:t>
            </a:r>
          </a:p>
        </p:txBody>
      </p:sp>
      <p:sp>
        <p:nvSpPr>
          <p:cNvPr id="6" name="Inhaltsplatzhalter 2">
            <a:extLst>
              <a:ext uri="{FF2B5EF4-FFF2-40B4-BE49-F238E27FC236}">
                <a16:creationId xmlns:a16="http://schemas.microsoft.com/office/drawing/2014/main" id="{07861E8E-E19A-45B0-B858-60C854B200A5}"/>
              </a:ext>
            </a:extLst>
          </p:cNvPr>
          <p:cNvSpPr txBox="1">
            <a:spLocks/>
          </p:cNvSpPr>
          <p:nvPr/>
        </p:nvSpPr>
        <p:spPr>
          <a:xfrm>
            <a:off x="1663618" y="1828800"/>
            <a:ext cx="4107966" cy="34290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7188" indent="-357188" algn="l">
              <a:lnSpc>
                <a:spcPts val="2600"/>
              </a:lnSpc>
              <a:buClr>
                <a:srgbClr val="0B4874"/>
              </a:buClr>
              <a:buFont typeface="Century Gothic" panose="020B0502020202020204" pitchFamily="34" charset="0"/>
              <a:buChar char="●"/>
            </a:pPr>
            <a:r>
              <a:rPr lang="fr-CH" sz="1800">
                <a:solidFill>
                  <a:schemeClr val="accent6">
                    <a:lumMod val="50000"/>
                  </a:schemeClr>
                </a:solidFill>
                <a:latin typeface="+mj-lt"/>
                <a:cs typeface="Arial" pitchFamily="34" charset="0"/>
              </a:rPr>
              <a:t>Aucune donnée empirique sur...</a:t>
            </a:r>
          </a:p>
          <a:p>
            <a:pPr marL="814388" lvl="1" indent="-357188">
              <a:lnSpc>
                <a:spcPts val="2600"/>
              </a:lnSpc>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les réactions des client-e-s</a:t>
            </a:r>
          </a:p>
          <a:p>
            <a:pPr marL="814388" lvl="1" indent="-357188">
              <a:lnSpc>
                <a:spcPts val="2600"/>
              </a:lnSpc>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le volume des ventes</a:t>
            </a:r>
          </a:p>
          <a:p>
            <a:pPr marL="814388" lvl="1" indent="-357188">
              <a:lnSpc>
                <a:spcPts val="2600"/>
              </a:lnSpc>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les réactions des client-e-s face aux changements de prix</a:t>
            </a:r>
          </a:p>
          <a:p>
            <a:pPr marL="814388" lvl="1" indent="-357188">
              <a:lnSpc>
                <a:spcPts val="2600"/>
              </a:lnSpc>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les réactions des client-e-s face aux mesures de marketing existantes</a:t>
            </a:r>
          </a:p>
          <a:p>
            <a:pPr marL="357188" indent="-357188" algn="l">
              <a:lnSpc>
                <a:spcPts val="2600"/>
              </a:lnSpc>
              <a:buClr>
                <a:srgbClr val="0B4874"/>
              </a:buClr>
              <a:buFont typeface="Century Gothic" panose="020B0502020202020204" pitchFamily="34" charset="0"/>
              <a:buChar char="●"/>
            </a:pPr>
            <a:r>
              <a:rPr lang="fr-CH" sz="1800">
                <a:solidFill>
                  <a:schemeClr val="accent6">
                    <a:lumMod val="50000"/>
                  </a:schemeClr>
                </a:solidFill>
                <a:latin typeface="+mj-lt"/>
                <a:cs typeface="Arial" pitchFamily="34" charset="0"/>
              </a:rPr>
              <a:t>Ressources limitées</a:t>
            </a:r>
          </a:p>
          <a:p>
            <a:pPr marL="357188" indent="-357188" algn="l">
              <a:lnSpc>
                <a:spcPts val="2600"/>
              </a:lnSpc>
              <a:buClr>
                <a:srgbClr val="0B4874"/>
              </a:buClr>
              <a:buFont typeface="Century Gothic" panose="020B0502020202020204" pitchFamily="34" charset="0"/>
              <a:buChar char="●"/>
            </a:pPr>
            <a:r>
              <a:rPr lang="fr-CH" sz="1800">
                <a:solidFill>
                  <a:schemeClr val="accent6">
                    <a:lumMod val="50000"/>
                  </a:schemeClr>
                </a:solidFill>
                <a:latin typeface="+mj-lt"/>
                <a:cs typeface="Arial" pitchFamily="34" charset="0"/>
              </a:rPr>
              <a:t>Manque de crédibilité sur le marché</a:t>
            </a:r>
          </a:p>
        </p:txBody>
      </p:sp>
      <p:sp>
        <p:nvSpPr>
          <p:cNvPr id="7" name="Gleichschenkliges Dreieck 10">
            <a:extLst>
              <a:ext uri="{FF2B5EF4-FFF2-40B4-BE49-F238E27FC236}">
                <a16:creationId xmlns:a16="http://schemas.microsoft.com/office/drawing/2014/main" id="{0C02F075-7739-46EB-97E9-A87D8DD3402A}"/>
              </a:ext>
            </a:extLst>
          </p:cNvPr>
          <p:cNvSpPr>
            <a:spLocks noChangeArrowheads="1"/>
          </p:cNvSpPr>
          <p:nvPr/>
        </p:nvSpPr>
        <p:spPr bwMode="auto">
          <a:xfrm rot="5400000">
            <a:off x="4577292" y="3470308"/>
            <a:ext cx="3564397" cy="526982"/>
          </a:xfrm>
          <a:prstGeom prst="triangle">
            <a:avLst>
              <a:gd name="adj" fmla="val 50000"/>
            </a:avLst>
          </a:prstGeom>
          <a:solidFill>
            <a:srgbClr val="96CB00"/>
          </a:solidFill>
          <a:ln w="28575" algn="ctr">
            <a:noFill/>
            <a:round/>
            <a:headEnd/>
            <a:tailEnd/>
          </a:ln>
        </p:spPr>
        <p:txBody>
          <a:bodyPr wrap="none" anchor="ctr"/>
          <a:lstStyle/>
          <a:p>
            <a:pPr algn="ctr" eaLnBrk="0" hangingPunct="0"/>
            <a:endParaRPr lang="de-DE" sz="2200">
              <a:latin typeface="+mj-lt"/>
            </a:endParaRPr>
          </a:p>
        </p:txBody>
      </p:sp>
      <p:sp>
        <p:nvSpPr>
          <p:cNvPr id="9" name="Inhaltsplatzhalter 2">
            <a:extLst>
              <a:ext uri="{FF2B5EF4-FFF2-40B4-BE49-F238E27FC236}">
                <a16:creationId xmlns:a16="http://schemas.microsoft.com/office/drawing/2014/main" id="{53648C4F-5B1A-42DA-896F-781693F79535}"/>
              </a:ext>
            </a:extLst>
          </p:cNvPr>
          <p:cNvSpPr txBox="1">
            <a:spLocks/>
          </p:cNvSpPr>
          <p:nvPr/>
        </p:nvSpPr>
        <p:spPr>
          <a:xfrm>
            <a:off x="6965881" y="1214438"/>
            <a:ext cx="3749744" cy="4024312"/>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600"/>
              </a:lnSpc>
              <a:buClr>
                <a:srgbClr val="0B4874"/>
              </a:buClr>
            </a:pPr>
            <a:r>
              <a:rPr lang="fr-CH" sz="1800">
                <a:solidFill>
                  <a:schemeClr val="accent6">
                    <a:lumMod val="50000"/>
                  </a:schemeClr>
                </a:solidFill>
                <a:latin typeface="+mj-lt"/>
                <a:cs typeface="Arial" pitchFamily="34" charset="0"/>
              </a:rPr>
              <a:t>Les mesures de marketing...</a:t>
            </a:r>
          </a:p>
          <a:p>
            <a:pPr marL="361950" lvl="1" indent="-361950">
              <a:lnSpc>
                <a:spcPts val="2600"/>
              </a:lnSpc>
              <a:buClr>
                <a:srgbClr val="0B4874"/>
              </a:buClr>
              <a:buFont typeface="Century Gothic" panose="020B0502020202020204" pitchFamily="34" charset="0"/>
              <a:buChar char="●"/>
            </a:pPr>
            <a:r>
              <a:rPr lang="fr-CH">
                <a:solidFill>
                  <a:schemeClr val="accent6">
                    <a:lumMod val="50000"/>
                  </a:schemeClr>
                </a:solidFill>
                <a:latin typeface="+mj-lt"/>
                <a:cs typeface="Arial" pitchFamily="34" charset="0"/>
              </a:rPr>
              <a:t>doivent généralement être mises en œuvre avec peu de moyens</a:t>
            </a:r>
          </a:p>
          <a:p>
            <a:pPr marL="361950" lvl="1" indent="-361950">
              <a:lnSpc>
                <a:spcPts val="2600"/>
              </a:lnSpc>
              <a:buClr>
                <a:srgbClr val="0B4874"/>
              </a:buClr>
              <a:buFont typeface="Century Gothic" panose="020B0502020202020204" pitchFamily="34" charset="0"/>
              <a:buChar char="●"/>
            </a:pPr>
            <a:r>
              <a:rPr lang="fr-CH">
                <a:solidFill>
                  <a:schemeClr val="accent6">
                    <a:lumMod val="50000"/>
                  </a:schemeClr>
                </a:solidFill>
                <a:latin typeface="+mj-lt"/>
                <a:cs typeface="Arial" pitchFamily="34" charset="0"/>
              </a:rPr>
              <a:t>doivent être innovantes et authentiques </a:t>
            </a:r>
          </a:p>
          <a:p>
            <a:pPr marL="361950" lvl="1" indent="-361950">
              <a:lnSpc>
                <a:spcPts val="2600"/>
              </a:lnSpc>
              <a:buClr>
                <a:srgbClr val="0B4874"/>
              </a:buClr>
              <a:buFont typeface="Century Gothic" panose="020B0502020202020204" pitchFamily="34" charset="0"/>
              <a:buChar char="●"/>
            </a:pPr>
            <a:r>
              <a:rPr lang="fr-CH">
                <a:solidFill>
                  <a:schemeClr val="accent6">
                    <a:lumMod val="50000"/>
                  </a:schemeClr>
                </a:solidFill>
                <a:latin typeface="+mj-lt"/>
                <a:cs typeface="Arial" pitchFamily="34" charset="0"/>
              </a:rPr>
              <a:t>doivent conférer de la crédibilité</a:t>
            </a:r>
          </a:p>
        </p:txBody>
      </p:sp>
      <p:sp>
        <p:nvSpPr>
          <p:cNvPr id="8" name="Foliennummernplatzhalter 12">
            <a:extLst>
              <a:ext uri="{FF2B5EF4-FFF2-40B4-BE49-F238E27FC236}">
                <a16:creationId xmlns:a16="http://schemas.microsoft.com/office/drawing/2014/main" id="{5629DB15-3CD6-43DC-A7B1-7D62DADD961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9</a:t>
            </a:fld>
            <a:endParaRPr lang="ru-RU"/>
          </a:p>
        </p:txBody>
      </p:sp>
    </p:spTree>
    <p:extLst>
      <p:ext uri="{BB962C8B-B14F-4D97-AF65-F5344CB8AC3E}">
        <p14:creationId xmlns:p14="http://schemas.microsoft.com/office/powerpoint/2010/main" val="2170859015"/>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2058</Words>
  <Application>Microsoft Office PowerPoint</Application>
  <PresentationFormat>Breitbild</PresentationFormat>
  <Paragraphs>305</Paragraphs>
  <Slides>31</Slides>
  <Notes>27</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31</vt:i4>
      </vt:variant>
    </vt:vector>
  </HeadingPairs>
  <TitlesOfParts>
    <vt:vector size="40" baseType="lpstr">
      <vt:lpstr>Malgun Gothic</vt:lpstr>
      <vt:lpstr>MS PGothic</vt:lpstr>
      <vt:lpstr>Arial</vt:lpstr>
      <vt:lpstr>Calibri</vt:lpstr>
      <vt:lpstr>Century Gothic</vt:lpstr>
      <vt:lpstr>Symbol</vt:lpstr>
      <vt:lpstr>Wingdings</vt:lpstr>
      <vt:lpstr>myidea</vt:lpstr>
      <vt:lpstr>KMU-HSG</vt:lpstr>
      <vt:lpstr>Pensée et action entrepreneuriales</vt:lpstr>
      <vt:lpstr>PowerPoint-Präsentation</vt:lpstr>
      <vt:lpstr>PowerPoint-Präsentation</vt:lpstr>
      <vt:lpstr>Module 4</vt:lpstr>
      <vt:lpstr>Module de formation M 4.1 Exemple de MyBambooBike Marketing pour MyBambooBike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Semantis Translation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01-4 Slides Lernende Modul 4.pptx</dc:title>
  <dc:subject>210657_1</dc:subject>
  <dc:creator>Ramon Wittwer</dc:creator>
  <cp:keywords>avril 21</cp:keywords>
  <dc:description>1</dc:description>
  <cp:lastModifiedBy>Gauss Joël</cp:lastModifiedBy>
  <cp:revision>10</cp:revision>
  <cp:lastPrinted>2021-01-20T19:01:33Z</cp:lastPrinted>
  <dcterms:created xsi:type="dcterms:W3CDTF">2020-11-11T18:04:37Z</dcterms:created>
  <dcterms:modified xsi:type="dcterms:W3CDTF">2023-09-20T07:20:00Z</dcterms:modified>
  <cp:category>210657</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