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5D4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78F_89CCEFA6.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844" r:id="rId2"/>
    <p:sldMasterId id="2147483871" r:id="rId3"/>
  </p:sldMasterIdLst>
  <p:notesMasterIdLst>
    <p:notesMasterId r:id="rId62"/>
  </p:notesMasterIdLst>
  <p:sldIdLst>
    <p:sldId id="2141" r:id="rId4"/>
    <p:sldId id="2163" r:id="rId5"/>
    <p:sldId id="2165" r:id="rId6"/>
    <p:sldId id="290" r:id="rId7"/>
    <p:sldId id="1913" r:id="rId8"/>
    <p:sldId id="1915" r:id="rId9"/>
    <p:sldId id="1795" r:id="rId10"/>
    <p:sldId id="1796" r:id="rId11"/>
    <p:sldId id="258" r:id="rId12"/>
    <p:sldId id="2157" r:id="rId13"/>
    <p:sldId id="256" r:id="rId14"/>
    <p:sldId id="257" r:id="rId15"/>
    <p:sldId id="2148" r:id="rId16"/>
    <p:sldId id="1916" r:id="rId17"/>
    <p:sldId id="1918" r:id="rId18"/>
    <p:sldId id="1492" r:id="rId19"/>
    <p:sldId id="1940" r:id="rId20"/>
    <p:sldId id="1920" r:id="rId21"/>
    <p:sldId id="2140" r:id="rId22"/>
    <p:sldId id="2081" r:id="rId23"/>
    <p:sldId id="2149" r:id="rId24"/>
    <p:sldId id="2150" r:id="rId25"/>
    <p:sldId id="2151" r:id="rId26"/>
    <p:sldId id="2142" r:id="rId27"/>
    <p:sldId id="2143" r:id="rId28"/>
    <p:sldId id="2144" r:id="rId29"/>
    <p:sldId id="2145" r:id="rId30"/>
    <p:sldId id="2066" r:id="rId31"/>
    <p:sldId id="2122" r:id="rId32"/>
    <p:sldId id="1981" r:id="rId33"/>
    <p:sldId id="1936" r:id="rId34"/>
    <p:sldId id="1937" r:id="rId35"/>
    <p:sldId id="1929" r:id="rId36"/>
    <p:sldId id="1791" r:id="rId37"/>
    <p:sldId id="1930" r:id="rId38"/>
    <p:sldId id="1939" r:id="rId39"/>
    <p:sldId id="1941" r:id="rId40"/>
    <p:sldId id="1931" r:id="rId41"/>
    <p:sldId id="1932" r:id="rId42"/>
    <p:sldId id="1933" r:id="rId43"/>
    <p:sldId id="1935" r:id="rId44"/>
    <p:sldId id="1817" r:id="rId45"/>
    <p:sldId id="1826" r:id="rId46"/>
    <p:sldId id="1827" r:id="rId47"/>
    <p:sldId id="1828" r:id="rId48"/>
    <p:sldId id="1829" r:id="rId49"/>
    <p:sldId id="1830" r:id="rId50"/>
    <p:sldId id="1831" r:id="rId51"/>
    <p:sldId id="1832" r:id="rId52"/>
    <p:sldId id="1834" r:id="rId53"/>
    <p:sldId id="1942" r:id="rId54"/>
    <p:sldId id="1836" r:id="rId55"/>
    <p:sldId id="1840" r:id="rId56"/>
    <p:sldId id="2123" r:id="rId57"/>
    <p:sldId id="1954" r:id="rId58"/>
    <p:sldId id="1837" r:id="rId59"/>
    <p:sldId id="1839" r:id="rId60"/>
    <p:sldId id="2156" r:id="rId61"/>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04712-6E14-8F35-AF62-9C642AEBA134}" name="Gauss Joël" initials="GJ" userId="S::joel.gauss@hep-verlag.ch::184f1392-360a-4d42-b7e2-5266ec87b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üller Susan" initials="MS" lastIdx="1" clrIdx="0">
    <p:extLst>
      <p:ext uri="{19B8F6BF-5375-455C-9EA6-DF929625EA0E}">
        <p15:presenceInfo xmlns:p15="http://schemas.microsoft.com/office/powerpoint/2012/main" userId="S::mls9@bfh.ch::130eb5c5-9aed-44bf-b216-64bd859fac5e" providerId="AD"/>
      </p:ext>
    </p:extLst>
  </p:cmAuthor>
  <p:cmAuthor id="2" name="Eveline Gutzwiller" initials="EG" lastIdx="25" clrIdx="1">
    <p:extLst>
      <p:ext uri="{19B8F6BF-5375-455C-9EA6-DF929625EA0E}">
        <p15:presenceInfo xmlns:p15="http://schemas.microsoft.com/office/powerpoint/2012/main" userId="8d34d96c0307f392" providerId="Windows Live"/>
      </p:ext>
    </p:extLst>
  </p:cmAuthor>
  <p:cmAuthor id="3" name="Jossen Bettina" initials="JB" lastIdx="1" clrIdx="2">
    <p:extLst>
      <p:ext uri="{19B8F6BF-5375-455C-9EA6-DF929625EA0E}">
        <p15:presenceInfo xmlns:p15="http://schemas.microsoft.com/office/powerpoint/2012/main" userId="S::bettina.jossen@hep-verlag.ch::6f1b67fc-60ee-4bfb-9fc4-dead9e29589e" providerId="AD"/>
      </p:ext>
    </p:extLst>
  </p:cmAuthor>
  <p:cmAuthor id="4" name="Butti Rosa (DOCENTE)" initials="BR(" lastIdx="6" clrIdx="3">
    <p:extLst>
      <p:ext uri="{19B8F6BF-5375-455C-9EA6-DF929625EA0E}">
        <p15:presenceInfo xmlns:p15="http://schemas.microsoft.com/office/powerpoint/2012/main" userId="S::mfb251@edu.ti.ch::a2beeb8c-db89-4899-aec4-c7950579380e" providerId="AD"/>
      </p:ext>
    </p:extLst>
  </p:cmAuthor>
  <p:cmAuthor id="5" name="Leandro Bitetti" initials="LB" lastIdx="25" clrIdx="4">
    <p:extLst>
      <p:ext uri="{19B8F6BF-5375-455C-9EA6-DF929625EA0E}">
        <p15:presenceInfo xmlns:p15="http://schemas.microsoft.com/office/powerpoint/2012/main" userId="VnnWZ16OMh6B8RnzymEXBnX7EHUEEWvWwPlVNE62Sp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03"/>
    <a:srgbClr val="B11B96"/>
    <a:srgbClr val="6C0A63"/>
    <a:srgbClr val="0B4874"/>
    <a:srgbClr val="135B87"/>
    <a:srgbClr val="909090"/>
    <a:srgbClr val="FFFF99"/>
    <a:srgbClr val="898F97"/>
    <a:srgbClr val="738D05"/>
    <a:srgbClr val="D179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21" autoAdjust="0"/>
    <p:restoredTop sz="93775" autoAdjust="0"/>
  </p:normalViewPr>
  <p:slideViewPr>
    <p:cSldViewPr snapToGrid="0">
      <p:cViewPr varScale="1">
        <p:scale>
          <a:sx n="56" d="100"/>
          <a:sy n="56" d="100"/>
        </p:scale>
        <p:origin x="72" y="1386"/>
      </p:cViewPr>
      <p:guideLst>
        <p:guide orient="horz" pos="2183"/>
        <p:guide pos="3817"/>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1808"/>
    </p:cViewPr>
  </p:sorterViewPr>
  <p:notesViewPr>
    <p:cSldViewPr snapToGrid="0">
      <p:cViewPr>
        <p:scale>
          <a:sx n="100" d="100"/>
          <a:sy n="100" d="100"/>
        </p:scale>
        <p:origin x="3486" y="-8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omments/modernComment_5D4_0.xml><?xml version="1.0" encoding="utf-8"?>
<p188:cmLst xmlns:a="http://schemas.openxmlformats.org/drawingml/2006/main" xmlns:r="http://schemas.openxmlformats.org/officeDocument/2006/relationships" xmlns:p188="http://schemas.microsoft.com/office/powerpoint/2018/8/main">
  <p188:cm id="{7C784CAF-7C9A-48EC-9D6E-B27735C521F1}" authorId="{2ED04712-6E14-8F35-AF62-9C642AEBA134}" created="2023-09-19T14:20:39.759">
    <pc:sldMkLst xmlns:pc="http://schemas.microsoft.com/office/powerpoint/2013/main/command">
      <pc:docMk/>
      <pc:sldMk cId="0" sldId="1492"/>
    </pc:sldMkLst>
    <p188:txBody>
      <a:bodyPr/>
      <a:lstStyle/>
      <a:p>
        <a:r>
          <a:rPr lang="de-CH"/>
          <a:t>((Uneinheitliche Umrandung der Zellen))</a:t>
        </a:r>
      </a:p>
    </p188:txBody>
  </p188:cm>
</p188:cmLst>
</file>

<file path=ppt/comments/modernComment_78F_89CCEFA6.xml><?xml version="1.0" encoding="utf-8"?>
<p188:cmLst xmlns:a="http://schemas.openxmlformats.org/drawingml/2006/main" xmlns:r="http://schemas.openxmlformats.org/officeDocument/2006/relationships" xmlns:p188="http://schemas.microsoft.com/office/powerpoint/2018/8/main">
  <p188:cm id="{2CCE3BC5-5202-43FB-8475-826F1A5BA152}" authorId="{2ED04712-6E14-8F35-AF62-9C642AEBA134}" created="2023-09-19T14:22:33.778">
    <ac:deMkLst xmlns:ac="http://schemas.microsoft.com/office/drawing/2013/main/command">
      <pc:docMk xmlns:pc="http://schemas.microsoft.com/office/powerpoint/2013/main/command"/>
      <pc:sldMk xmlns:pc="http://schemas.microsoft.com/office/powerpoint/2013/main/command" cId="2311909286" sldId="1935"/>
      <ac:picMk id="6" creationId="{7E51ADF7-2488-4C5E-837D-078F63F23C9B}"/>
    </ac:deMkLst>
    <p188:txBody>
      <a:bodyPr/>
      <a:lstStyle/>
      <a:p>
        <a:r>
          <a:rPr lang="de-CH"/>
          <a:t>((Slogan müsste noch übersetzt oder Grafik ersetzt werden.))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A63D0C0-5BDE-495E-A54C-EA63650EE5ED}" type="datetimeFigureOut">
              <a:rPr lang="ru-RU" smtClean="0"/>
              <a:t>19.09.2023</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endParaRPr lang="ru-RU" dirty="0"/>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a:t>
            </a:fld>
            <a:endParaRPr lang="ru-RU" dirty="0"/>
          </a:p>
        </p:txBody>
      </p:sp>
    </p:spTree>
    <p:extLst>
      <p:ext uri="{BB962C8B-B14F-4D97-AF65-F5344CB8AC3E}">
        <p14:creationId xmlns:p14="http://schemas.microsoft.com/office/powerpoint/2010/main" val="25424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10</a:t>
            </a:fld>
            <a:endParaRPr dirty="0"/>
          </a:p>
        </p:txBody>
      </p:sp>
    </p:spTree>
    <p:extLst>
      <p:ext uri="{BB962C8B-B14F-4D97-AF65-F5344CB8AC3E}">
        <p14:creationId xmlns:p14="http://schemas.microsoft.com/office/powerpoint/2010/main" val="334927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1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88" name="Google Shape;1088;p1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11</a:t>
            </a:fld>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12</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13</a:t>
            </a:fld>
            <a:endParaRPr dirty="0"/>
          </a:p>
        </p:txBody>
      </p:sp>
    </p:spTree>
    <p:extLst>
      <p:ext uri="{BB962C8B-B14F-4D97-AF65-F5344CB8AC3E}">
        <p14:creationId xmlns:p14="http://schemas.microsoft.com/office/powerpoint/2010/main" val="3004649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14</a:t>
            </a:fld>
            <a:endParaRPr lang="ru-RU" dirty="0"/>
          </a:p>
        </p:txBody>
      </p:sp>
    </p:spTree>
    <p:extLst>
      <p:ext uri="{BB962C8B-B14F-4D97-AF65-F5344CB8AC3E}">
        <p14:creationId xmlns:p14="http://schemas.microsoft.com/office/powerpoint/2010/main" val="2193827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15</a:t>
            </a:fld>
            <a:endParaRPr lang="ru-RU" dirty="0"/>
          </a:p>
        </p:txBody>
      </p:sp>
    </p:spTree>
    <p:extLst>
      <p:ext uri="{BB962C8B-B14F-4D97-AF65-F5344CB8AC3E}">
        <p14:creationId xmlns:p14="http://schemas.microsoft.com/office/powerpoint/2010/main" val="85100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17</a:t>
            </a:fld>
            <a:endParaRPr lang="ru-RU" dirty="0"/>
          </a:p>
        </p:txBody>
      </p:sp>
    </p:spTree>
    <p:extLst>
      <p:ext uri="{BB962C8B-B14F-4D97-AF65-F5344CB8AC3E}">
        <p14:creationId xmlns:p14="http://schemas.microsoft.com/office/powerpoint/2010/main" val="1051782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18</a:t>
            </a:fld>
            <a:endParaRPr lang="ru-RU" dirty="0"/>
          </a:p>
        </p:txBody>
      </p:sp>
    </p:spTree>
    <p:extLst>
      <p:ext uri="{BB962C8B-B14F-4D97-AF65-F5344CB8AC3E}">
        <p14:creationId xmlns:p14="http://schemas.microsoft.com/office/powerpoint/2010/main" val="3188240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19</a:t>
            </a:fld>
            <a:endParaRPr lang="ru-RU" dirty="0"/>
          </a:p>
        </p:txBody>
      </p:sp>
    </p:spTree>
    <p:extLst>
      <p:ext uri="{BB962C8B-B14F-4D97-AF65-F5344CB8AC3E}">
        <p14:creationId xmlns:p14="http://schemas.microsoft.com/office/powerpoint/2010/main" val="272215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52985BD-394C-4249-9520-F7128BE881DD}" type="slidenum">
              <a:rPr lang="ru-RU" smtClean="0"/>
              <a:t>20</a:t>
            </a:fld>
            <a:endParaRPr lang="ru-RU" dirty="0"/>
          </a:p>
        </p:txBody>
      </p:sp>
    </p:spTree>
    <p:extLst>
      <p:ext uri="{BB962C8B-B14F-4D97-AF65-F5344CB8AC3E}">
        <p14:creationId xmlns:p14="http://schemas.microsoft.com/office/powerpoint/2010/main" val="69638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48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21</a:t>
            </a:fld>
            <a:endParaRPr dirty="0"/>
          </a:p>
        </p:txBody>
      </p:sp>
    </p:spTree>
    <p:extLst>
      <p:ext uri="{BB962C8B-B14F-4D97-AF65-F5344CB8AC3E}">
        <p14:creationId xmlns:p14="http://schemas.microsoft.com/office/powerpoint/2010/main" val="1556687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22</a:t>
            </a:fld>
            <a:endParaRPr dirty="0"/>
          </a:p>
        </p:txBody>
      </p:sp>
    </p:spTree>
    <p:extLst>
      <p:ext uri="{BB962C8B-B14F-4D97-AF65-F5344CB8AC3E}">
        <p14:creationId xmlns:p14="http://schemas.microsoft.com/office/powerpoint/2010/main" val="2341977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9" name="Google Shape;1099;p1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23</a:t>
            </a:fld>
            <a:endParaRPr dirty="0"/>
          </a:p>
        </p:txBody>
      </p:sp>
    </p:spTree>
    <p:extLst>
      <p:ext uri="{BB962C8B-B14F-4D97-AF65-F5344CB8AC3E}">
        <p14:creationId xmlns:p14="http://schemas.microsoft.com/office/powerpoint/2010/main" val="229159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24</a:t>
            </a:fld>
            <a:endParaRPr lang="ru-RU" dirty="0"/>
          </a:p>
        </p:txBody>
      </p:sp>
    </p:spTree>
    <p:extLst>
      <p:ext uri="{BB962C8B-B14F-4D97-AF65-F5344CB8AC3E}">
        <p14:creationId xmlns:p14="http://schemas.microsoft.com/office/powerpoint/2010/main" val="3315427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25</a:t>
            </a:fld>
            <a:endParaRPr lang="ru-RU" dirty="0"/>
          </a:p>
        </p:txBody>
      </p:sp>
    </p:spTree>
    <p:extLst>
      <p:ext uri="{BB962C8B-B14F-4D97-AF65-F5344CB8AC3E}">
        <p14:creationId xmlns:p14="http://schemas.microsoft.com/office/powerpoint/2010/main" val="1193264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27</a:t>
            </a:fld>
            <a:endParaRPr lang="ru-RU" dirty="0"/>
          </a:p>
        </p:txBody>
      </p:sp>
    </p:spTree>
    <p:extLst>
      <p:ext uri="{BB962C8B-B14F-4D97-AF65-F5344CB8AC3E}">
        <p14:creationId xmlns:p14="http://schemas.microsoft.com/office/powerpoint/2010/main" val="3982380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31</a:t>
            </a:fld>
            <a:endParaRPr lang="ru-RU" dirty="0"/>
          </a:p>
        </p:txBody>
      </p:sp>
    </p:spTree>
    <p:extLst>
      <p:ext uri="{BB962C8B-B14F-4D97-AF65-F5344CB8AC3E}">
        <p14:creationId xmlns:p14="http://schemas.microsoft.com/office/powerpoint/2010/main" val="3954745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32</a:t>
            </a:fld>
            <a:endParaRPr lang="ru-RU" dirty="0"/>
          </a:p>
        </p:txBody>
      </p:sp>
    </p:spTree>
    <p:extLst>
      <p:ext uri="{BB962C8B-B14F-4D97-AF65-F5344CB8AC3E}">
        <p14:creationId xmlns:p14="http://schemas.microsoft.com/office/powerpoint/2010/main" val="34389247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33</a:t>
            </a:fld>
            <a:endParaRPr lang="ru-RU" dirty="0"/>
          </a:p>
        </p:txBody>
      </p:sp>
    </p:spTree>
    <p:extLst>
      <p:ext uri="{BB962C8B-B14F-4D97-AF65-F5344CB8AC3E}">
        <p14:creationId xmlns:p14="http://schemas.microsoft.com/office/powerpoint/2010/main" val="2374689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34</a:t>
            </a:fld>
            <a:endParaRPr lang="ru-RU" dirty="0"/>
          </a:p>
        </p:txBody>
      </p:sp>
    </p:spTree>
    <p:extLst>
      <p:ext uri="{BB962C8B-B14F-4D97-AF65-F5344CB8AC3E}">
        <p14:creationId xmlns:p14="http://schemas.microsoft.com/office/powerpoint/2010/main" val="273716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369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35</a:t>
            </a:fld>
            <a:endParaRPr lang="ru-RU" dirty="0"/>
          </a:p>
        </p:txBody>
      </p:sp>
    </p:spTree>
    <p:extLst>
      <p:ext uri="{BB962C8B-B14F-4D97-AF65-F5344CB8AC3E}">
        <p14:creationId xmlns:p14="http://schemas.microsoft.com/office/powerpoint/2010/main" val="3018347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36</a:t>
            </a:fld>
            <a:endParaRPr lang="ru-RU" dirty="0"/>
          </a:p>
        </p:txBody>
      </p:sp>
    </p:spTree>
    <p:extLst>
      <p:ext uri="{BB962C8B-B14F-4D97-AF65-F5344CB8AC3E}">
        <p14:creationId xmlns:p14="http://schemas.microsoft.com/office/powerpoint/2010/main" val="3658602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37</a:t>
            </a:fld>
            <a:endParaRPr lang="ru-RU" dirty="0"/>
          </a:p>
        </p:txBody>
      </p:sp>
    </p:spTree>
    <p:extLst>
      <p:ext uri="{BB962C8B-B14F-4D97-AF65-F5344CB8AC3E}">
        <p14:creationId xmlns:p14="http://schemas.microsoft.com/office/powerpoint/2010/main" val="2288493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38</a:t>
            </a:fld>
            <a:endParaRPr lang="ru-RU" dirty="0"/>
          </a:p>
        </p:txBody>
      </p:sp>
    </p:spTree>
    <p:extLst>
      <p:ext uri="{BB962C8B-B14F-4D97-AF65-F5344CB8AC3E}">
        <p14:creationId xmlns:p14="http://schemas.microsoft.com/office/powerpoint/2010/main" val="3367649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39</a:t>
            </a:fld>
            <a:endParaRPr lang="ru-RU" dirty="0"/>
          </a:p>
        </p:txBody>
      </p:sp>
    </p:spTree>
    <p:extLst>
      <p:ext uri="{BB962C8B-B14F-4D97-AF65-F5344CB8AC3E}">
        <p14:creationId xmlns:p14="http://schemas.microsoft.com/office/powerpoint/2010/main" val="28718913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40</a:t>
            </a:fld>
            <a:endParaRPr lang="ru-RU" dirty="0"/>
          </a:p>
        </p:txBody>
      </p:sp>
    </p:spTree>
    <p:extLst>
      <p:ext uri="{BB962C8B-B14F-4D97-AF65-F5344CB8AC3E}">
        <p14:creationId xmlns:p14="http://schemas.microsoft.com/office/powerpoint/2010/main" val="119896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41</a:t>
            </a:fld>
            <a:endParaRPr lang="ru-RU" dirty="0"/>
          </a:p>
        </p:txBody>
      </p:sp>
    </p:spTree>
    <p:extLst>
      <p:ext uri="{BB962C8B-B14F-4D97-AF65-F5344CB8AC3E}">
        <p14:creationId xmlns:p14="http://schemas.microsoft.com/office/powerpoint/2010/main" val="2732648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42</a:t>
            </a:fld>
            <a:endParaRPr lang="ru-RU" dirty="0"/>
          </a:p>
        </p:txBody>
      </p:sp>
    </p:spTree>
    <p:extLst>
      <p:ext uri="{BB962C8B-B14F-4D97-AF65-F5344CB8AC3E}">
        <p14:creationId xmlns:p14="http://schemas.microsoft.com/office/powerpoint/2010/main" val="2191687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43</a:t>
            </a:fld>
            <a:endParaRPr lang="ru-RU" dirty="0"/>
          </a:p>
        </p:txBody>
      </p:sp>
    </p:spTree>
    <p:extLst>
      <p:ext uri="{BB962C8B-B14F-4D97-AF65-F5344CB8AC3E}">
        <p14:creationId xmlns:p14="http://schemas.microsoft.com/office/powerpoint/2010/main" val="352439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44</a:t>
            </a:fld>
            <a:endParaRPr lang="ru-RU" dirty="0"/>
          </a:p>
        </p:txBody>
      </p:sp>
    </p:spTree>
    <p:extLst>
      <p:ext uri="{BB962C8B-B14F-4D97-AF65-F5344CB8AC3E}">
        <p14:creationId xmlns:p14="http://schemas.microsoft.com/office/powerpoint/2010/main" val="200983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a:t>
            </a:fld>
            <a:endParaRPr lang="ru-RU" dirty="0"/>
          </a:p>
        </p:txBody>
      </p:sp>
    </p:spTree>
    <p:extLst>
      <p:ext uri="{BB962C8B-B14F-4D97-AF65-F5344CB8AC3E}">
        <p14:creationId xmlns:p14="http://schemas.microsoft.com/office/powerpoint/2010/main" val="838315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45</a:t>
            </a:fld>
            <a:endParaRPr lang="ru-RU" dirty="0"/>
          </a:p>
        </p:txBody>
      </p:sp>
    </p:spTree>
    <p:extLst>
      <p:ext uri="{BB962C8B-B14F-4D97-AF65-F5344CB8AC3E}">
        <p14:creationId xmlns:p14="http://schemas.microsoft.com/office/powerpoint/2010/main" val="2441580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46</a:t>
            </a:fld>
            <a:endParaRPr lang="ru-RU" dirty="0"/>
          </a:p>
        </p:txBody>
      </p:sp>
    </p:spTree>
    <p:extLst>
      <p:ext uri="{BB962C8B-B14F-4D97-AF65-F5344CB8AC3E}">
        <p14:creationId xmlns:p14="http://schemas.microsoft.com/office/powerpoint/2010/main" val="2229251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47</a:t>
            </a:fld>
            <a:endParaRPr lang="ru-RU" dirty="0"/>
          </a:p>
        </p:txBody>
      </p:sp>
    </p:spTree>
    <p:extLst>
      <p:ext uri="{BB962C8B-B14F-4D97-AF65-F5344CB8AC3E}">
        <p14:creationId xmlns:p14="http://schemas.microsoft.com/office/powerpoint/2010/main" val="38138546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48</a:t>
            </a:fld>
            <a:endParaRPr lang="ru-RU" dirty="0"/>
          </a:p>
        </p:txBody>
      </p:sp>
    </p:spTree>
    <p:extLst>
      <p:ext uri="{BB962C8B-B14F-4D97-AF65-F5344CB8AC3E}">
        <p14:creationId xmlns:p14="http://schemas.microsoft.com/office/powerpoint/2010/main" val="4284820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49</a:t>
            </a:fld>
            <a:endParaRPr lang="ru-RU" dirty="0"/>
          </a:p>
        </p:txBody>
      </p:sp>
    </p:spTree>
    <p:extLst>
      <p:ext uri="{BB962C8B-B14F-4D97-AF65-F5344CB8AC3E}">
        <p14:creationId xmlns:p14="http://schemas.microsoft.com/office/powerpoint/2010/main" val="3998124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50</a:t>
            </a:fld>
            <a:endParaRPr lang="ru-RU" dirty="0"/>
          </a:p>
        </p:txBody>
      </p:sp>
    </p:spTree>
    <p:extLst>
      <p:ext uri="{BB962C8B-B14F-4D97-AF65-F5344CB8AC3E}">
        <p14:creationId xmlns:p14="http://schemas.microsoft.com/office/powerpoint/2010/main" val="4050447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51</a:t>
            </a:fld>
            <a:endParaRPr lang="ru-RU" dirty="0"/>
          </a:p>
        </p:txBody>
      </p:sp>
    </p:spTree>
    <p:extLst>
      <p:ext uri="{BB962C8B-B14F-4D97-AF65-F5344CB8AC3E}">
        <p14:creationId xmlns:p14="http://schemas.microsoft.com/office/powerpoint/2010/main" val="3007401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52</a:t>
            </a:fld>
            <a:endParaRPr lang="ru-RU" dirty="0"/>
          </a:p>
        </p:txBody>
      </p:sp>
    </p:spTree>
    <p:extLst>
      <p:ext uri="{BB962C8B-B14F-4D97-AF65-F5344CB8AC3E}">
        <p14:creationId xmlns:p14="http://schemas.microsoft.com/office/powerpoint/2010/main" val="684678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53</a:t>
            </a:fld>
            <a:endParaRPr lang="ru-RU" dirty="0"/>
          </a:p>
        </p:txBody>
      </p:sp>
    </p:spTree>
    <p:extLst>
      <p:ext uri="{BB962C8B-B14F-4D97-AF65-F5344CB8AC3E}">
        <p14:creationId xmlns:p14="http://schemas.microsoft.com/office/powerpoint/2010/main" val="533211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55</a:t>
            </a:fld>
            <a:endParaRPr lang="ru-RU" dirty="0"/>
          </a:p>
        </p:txBody>
      </p:sp>
    </p:spTree>
    <p:extLst>
      <p:ext uri="{BB962C8B-B14F-4D97-AF65-F5344CB8AC3E}">
        <p14:creationId xmlns:p14="http://schemas.microsoft.com/office/powerpoint/2010/main" val="89844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a:t>
            </a:fld>
            <a:endParaRPr lang="ru-RU" dirty="0"/>
          </a:p>
        </p:txBody>
      </p:sp>
    </p:spTree>
    <p:extLst>
      <p:ext uri="{BB962C8B-B14F-4D97-AF65-F5344CB8AC3E}">
        <p14:creationId xmlns:p14="http://schemas.microsoft.com/office/powerpoint/2010/main" val="5161555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56</a:t>
            </a:fld>
            <a:endParaRPr lang="ru-RU" dirty="0"/>
          </a:p>
        </p:txBody>
      </p:sp>
    </p:spTree>
    <p:extLst>
      <p:ext uri="{BB962C8B-B14F-4D97-AF65-F5344CB8AC3E}">
        <p14:creationId xmlns:p14="http://schemas.microsoft.com/office/powerpoint/2010/main" val="295322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57</a:t>
            </a:fld>
            <a:endParaRPr lang="ru-RU" dirty="0"/>
          </a:p>
        </p:txBody>
      </p:sp>
    </p:spTree>
    <p:extLst>
      <p:ext uri="{BB962C8B-B14F-4D97-AF65-F5344CB8AC3E}">
        <p14:creationId xmlns:p14="http://schemas.microsoft.com/office/powerpoint/2010/main" val="1295308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58</a:t>
            </a:fld>
            <a:endParaRPr lang="ru-RU" dirty="0"/>
          </a:p>
        </p:txBody>
      </p:sp>
    </p:spTree>
    <p:extLst>
      <p:ext uri="{BB962C8B-B14F-4D97-AF65-F5344CB8AC3E}">
        <p14:creationId xmlns:p14="http://schemas.microsoft.com/office/powerpoint/2010/main" val="276820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6</a:t>
            </a:fld>
            <a:endParaRPr lang="ru-RU" dirty="0"/>
          </a:p>
        </p:txBody>
      </p:sp>
    </p:spTree>
    <p:extLst>
      <p:ext uri="{BB962C8B-B14F-4D97-AF65-F5344CB8AC3E}">
        <p14:creationId xmlns:p14="http://schemas.microsoft.com/office/powerpoint/2010/main" val="273494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7</a:t>
            </a:fld>
            <a:endParaRPr lang="ru-RU" dirty="0"/>
          </a:p>
        </p:txBody>
      </p:sp>
    </p:spTree>
    <p:extLst>
      <p:ext uri="{BB962C8B-B14F-4D97-AF65-F5344CB8AC3E}">
        <p14:creationId xmlns:p14="http://schemas.microsoft.com/office/powerpoint/2010/main" val="405578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552985BD-394C-4249-9520-F7128BE881DD}" type="slidenum">
              <a:rPr lang="ru-RU" smtClean="0"/>
              <a:t>8</a:t>
            </a:fld>
            <a:endParaRPr lang="ru-RU" dirty="0"/>
          </a:p>
        </p:txBody>
      </p:sp>
    </p:spTree>
    <p:extLst>
      <p:ext uri="{BB962C8B-B14F-4D97-AF65-F5344CB8AC3E}">
        <p14:creationId xmlns:p14="http://schemas.microsoft.com/office/powerpoint/2010/main" val="286835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6" name="Google Shape;1106;p20: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07" name="Google Shape;1107;p20: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CH"/>
              <a:t>9</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4.png"/><Relationship Id="rId15" Type="http://schemas.openxmlformats.org/officeDocument/2006/relationships/image" Target="../media/image46.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 Id="rId14" Type="http://schemas.openxmlformats.org/officeDocument/2006/relationships/image" Target="../media/image78.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0.png"/><Relationship Id="rId4" Type="http://schemas.openxmlformats.org/officeDocument/2006/relationships/image" Target="../media/image81.png"/><Relationship Id="rId9" Type="http://schemas.openxmlformats.org/officeDocument/2006/relationships/image" Target="../media/image4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46.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7.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6.png"/><Relationship Id="rId7"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77.png"/><Relationship Id="rId10" Type="http://schemas.openxmlformats.org/officeDocument/2006/relationships/image" Target="../media/image96.png"/><Relationship Id="rId4" Type="http://schemas.openxmlformats.org/officeDocument/2006/relationships/image" Target="../media/image83.png"/><Relationship Id="rId9" Type="http://schemas.openxmlformats.org/officeDocument/2006/relationships/image" Target="../media/image95.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Master" Target="../slideMasters/slideMaster1.xml"/><Relationship Id="rId6" Type="http://schemas.openxmlformats.org/officeDocument/2006/relationships/image" Target="../media/image99.png"/><Relationship Id="rId5" Type="http://schemas.openxmlformats.org/officeDocument/2006/relationships/image" Target="../media/image77.png"/><Relationship Id="rId4" Type="http://schemas.openxmlformats.org/officeDocument/2006/relationships/image" Target="../media/image8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46.png"/><Relationship Id="rId4" Type="http://schemas.openxmlformats.org/officeDocument/2006/relationships/image" Target="../media/image10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46.png"/><Relationship Id="rId7" Type="http://schemas.openxmlformats.org/officeDocument/2006/relationships/image" Target="../media/image107.png"/><Relationship Id="rId2" Type="http://schemas.openxmlformats.org/officeDocument/2006/relationships/image" Target="../media/image79.png"/><Relationship Id="rId1" Type="http://schemas.openxmlformats.org/officeDocument/2006/relationships/slideMaster" Target="../slideMasters/slideMaster1.xml"/><Relationship Id="rId6" Type="http://schemas.openxmlformats.org/officeDocument/2006/relationships/image" Target="../media/image106.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0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6.png"/><Relationship Id="rId7" Type="http://schemas.openxmlformats.org/officeDocument/2006/relationships/image" Target="../media/image11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110.png"/><Relationship Id="rId5" Type="http://schemas.openxmlformats.org/officeDocument/2006/relationships/image" Target="../media/image82.png"/><Relationship Id="rId4" Type="http://schemas.openxmlformats.org/officeDocument/2006/relationships/image" Target="../media/image83.png"/><Relationship Id="rId9" Type="http://schemas.openxmlformats.org/officeDocument/2006/relationships/image" Target="../media/image1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6.pn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82.png"/><Relationship Id="rId10" Type="http://schemas.openxmlformats.org/officeDocument/2006/relationships/image" Target="../media/image115.png"/><Relationship Id="rId4" Type="http://schemas.openxmlformats.org/officeDocument/2006/relationships/image" Target="../media/image83.png"/><Relationship Id="rId9" Type="http://schemas.openxmlformats.org/officeDocument/2006/relationships/image" Target="../media/image110.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8.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0.png"/><Relationship Id="rId7" Type="http://schemas.openxmlformats.org/officeDocument/2006/relationships/image" Target="../media/image121.png"/><Relationship Id="rId2" Type="http://schemas.openxmlformats.org/officeDocument/2006/relationships/image" Target="../media/image102.png"/><Relationship Id="rId1" Type="http://schemas.openxmlformats.org/officeDocument/2006/relationships/slideMaster" Target="../slideMasters/slideMaster1.xml"/><Relationship Id="rId6" Type="http://schemas.openxmlformats.org/officeDocument/2006/relationships/image" Target="../media/image82.png"/><Relationship Id="rId5" Type="http://schemas.openxmlformats.org/officeDocument/2006/relationships/image" Target="../media/image83.png"/><Relationship Id="rId4"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3.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22.png"/><Relationship Id="rId5" Type="http://schemas.microsoft.com/office/2007/relationships/hdphoto" Target="../media/hdphoto2.wdp"/><Relationship Id="rId10" Type="http://schemas.openxmlformats.org/officeDocument/2006/relationships/image" Target="../media/image46.png"/><Relationship Id="rId4" Type="http://schemas.openxmlformats.org/officeDocument/2006/relationships/image" Target="../media/image124.png"/><Relationship Id="rId9" Type="http://schemas.microsoft.com/office/2007/relationships/hdphoto" Target="../media/hdphoto4.wdp"/></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7.png"/><Relationship Id="rId1" Type="http://schemas.openxmlformats.org/officeDocument/2006/relationships/slideMaster" Target="../slideMasters/slideMaster1.xml"/><Relationship Id="rId6" Type="http://schemas.openxmlformats.org/officeDocument/2006/relationships/image" Target="../media/image129.png"/><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28.png"/><Relationship Id="rId9" Type="http://schemas.openxmlformats.org/officeDocument/2006/relationships/image" Target="../media/image46.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46.png"/><Relationship Id="rId7" Type="http://schemas.openxmlformats.org/officeDocument/2006/relationships/image" Target="../media/image135.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6.png"/><Relationship Id="rId7" Type="http://schemas.openxmlformats.org/officeDocument/2006/relationships/image" Target="../media/image132.png"/><Relationship Id="rId2" Type="http://schemas.openxmlformats.org/officeDocument/2006/relationships/image" Target="../media/image140.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41.png"/><Relationship Id="rId10" Type="http://schemas.openxmlformats.org/officeDocument/2006/relationships/image" Target="../media/image144.png"/><Relationship Id="rId4" Type="http://schemas.openxmlformats.org/officeDocument/2006/relationships/image" Target="../media/image133.png"/><Relationship Id="rId9" Type="http://schemas.openxmlformats.org/officeDocument/2006/relationships/image" Target="../media/image143.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133.png"/><Relationship Id="rId4" Type="http://schemas.openxmlformats.org/officeDocument/2006/relationships/image" Target="../media/image46.png"/><Relationship Id="rId9" Type="http://schemas.openxmlformats.org/officeDocument/2006/relationships/image" Target="../media/image14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9.png"/><Relationship Id="rId7" Type="http://schemas.openxmlformats.org/officeDocument/2006/relationships/image" Target="../media/image133.png"/><Relationship Id="rId2" Type="http://schemas.openxmlformats.org/officeDocument/2006/relationships/image" Target="../media/image150.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31.png"/><Relationship Id="rId10" Type="http://schemas.openxmlformats.org/officeDocument/2006/relationships/image" Target="../media/image151.png"/><Relationship Id="rId4" Type="http://schemas.openxmlformats.org/officeDocument/2006/relationships/image" Target="../media/image32.png"/><Relationship Id="rId9" Type="http://schemas.openxmlformats.org/officeDocument/2006/relationships/image" Target="../media/image13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2.png"/><Relationship Id="rId7" Type="http://schemas.openxmlformats.org/officeDocument/2006/relationships/image" Target="../media/image139.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64.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7.png"/><Relationship Id="rId7" Type="http://schemas.openxmlformats.org/officeDocument/2006/relationships/image" Target="../media/image159.png"/><Relationship Id="rId2" Type="http://schemas.openxmlformats.org/officeDocument/2006/relationships/image" Target="../media/image156.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9.png"/><Relationship Id="rId4" Type="http://schemas.openxmlformats.org/officeDocument/2006/relationships/image" Target="../media/image46.png"/><Relationship Id="rId9"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63.png"/><Relationship Id="rId2" Type="http://schemas.openxmlformats.org/officeDocument/2006/relationships/image" Target="../media/image161.png"/><Relationship Id="rId1" Type="http://schemas.openxmlformats.org/officeDocument/2006/relationships/slideMaster" Target="../slideMasters/slideMaster1.xml"/><Relationship Id="rId6" Type="http://schemas.openxmlformats.org/officeDocument/2006/relationships/image" Target="../media/image132.png"/><Relationship Id="rId5" Type="http://schemas.openxmlformats.org/officeDocument/2006/relationships/image" Target="../media/image162.png"/><Relationship Id="rId4" Type="http://schemas.openxmlformats.org/officeDocument/2006/relationships/image" Target="../media/image13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5.png"/><Relationship Id="rId7" Type="http://schemas.openxmlformats.org/officeDocument/2006/relationships/image" Target="../media/image166.png"/><Relationship Id="rId2" Type="http://schemas.openxmlformats.org/officeDocument/2006/relationships/image" Target="../media/image164.png"/><Relationship Id="rId1" Type="http://schemas.openxmlformats.org/officeDocument/2006/relationships/slideMaster" Target="../slideMasters/slideMaster1.xml"/><Relationship Id="rId6" Type="http://schemas.openxmlformats.org/officeDocument/2006/relationships/image" Target="../media/image139.png"/><Relationship Id="rId5" Type="http://schemas.openxmlformats.org/officeDocument/2006/relationships/image" Target="../media/image46.png"/><Relationship Id="rId4" Type="http://schemas.openxmlformats.org/officeDocument/2006/relationships/image" Target="../media/image13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5.wdp"/><Relationship Id="rId7"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Master" Target="../slideMasters/slideMaster1.xml"/><Relationship Id="rId6" Type="http://schemas.openxmlformats.org/officeDocument/2006/relationships/image" Target="../media/image46.png"/><Relationship Id="rId5" Type="http://schemas.microsoft.com/office/2007/relationships/hdphoto" Target="../media/hdphoto3.wdp"/><Relationship Id="rId10" Type="http://schemas.microsoft.com/office/2007/relationships/hdphoto" Target="../media/hdphoto7.wdp"/><Relationship Id="rId4" Type="http://schemas.openxmlformats.org/officeDocument/2006/relationships/image" Target="../media/image125.png"/><Relationship Id="rId9" Type="http://schemas.openxmlformats.org/officeDocument/2006/relationships/image" Target="../media/image17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46.png"/><Relationship Id="rId2" Type="http://schemas.openxmlformats.org/officeDocument/2006/relationships/image" Target="../media/image171.png"/><Relationship Id="rId1" Type="http://schemas.openxmlformats.org/officeDocument/2006/relationships/slideMaster" Target="../slideMasters/slideMaster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22.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5.png"/><Relationship Id="rId4" Type="http://schemas.openxmlformats.org/officeDocument/2006/relationships/image" Target="../media/image17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10" Type="http://schemas.openxmlformats.org/officeDocument/2006/relationships/image" Target="../media/image181.png"/><Relationship Id="rId4" Type="http://schemas.openxmlformats.org/officeDocument/2006/relationships/image" Target="../media/image46.png"/><Relationship Id="rId9" Type="http://schemas.openxmlformats.org/officeDocument/2006/relationships/image" Target="../media/image18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2.png"/><Relationship Id="rId1" Type="http://schemas.openxmlformats.org/officeDocument/2006/relationships/slideMaster" Target="../slideMasters/slideMaster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7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80.png"/><Relationship Id="rId2" Type="http://schemas.openxmlformats.org/officeDocument/2006/relationships/image" Target="../media/image176.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87.png"/><Relationship Id="rId2" Type="http://schemas.openxmlformats.org/officeDocument/2006/relationships/image" Target="../media/image185.png"/><Relationship Id="rId1" Type="http://schemas.openxmlformats.org/officeDocument/2006/relationships/slideMaster" Target="../slideMasters/slideMaster1.xml"/><Relationship Id="rId6" Type="http://schemas.openxmlformats.org/officeDocument/2006/relationships/image" Target="../media/image186.png"/><Relationship Id="rId5" Type="http://schemas.openxmlformats.org/officeDocument/2006/relationships/image" Target="../media/image180.png"/><Relationship Id="rId4" Type="http://schemas.openxmlformats.org/officeDocument/2006/relationships/image" Target="../media/image178.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Master" Target="../slideMasters/slideMaster1.xml"/><Relationship Id="rId6" Type="http://schemas.openxmlformats.org/officeDocument/2006/relationships/image" Target="../media/image190.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72.png"/><Relationship Id="rId7" Type="http://schemas.openxmlformats.org/officeDocument/2006/relationships/image" Target="../media/image195.png"/><Relationship Id="rId2" Type="http://schemas.openxmlformats.org/officeDocument/2006/relationships/image" Target="../media/image193.png"/><Relationship Id="rId1" Type="http://schemas.openxmlformats.org/officeDocument/2006/relationships/slideMaster" Target="../slideMasters/slideMaster1.xml"/><Relationship Id="rId6" Type="http://schemas.openxmlformats.org/officeDocument/2006/relationships/image" Target="../media/image194.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76.png"/><Relationship Id="rId7" Type="http://schemas.openxmlformats.org/officeDocument/2006/relationships/image" Target="../media/image199.png"/><Relationship Id="rId2" Type="http://schemas.openxmlformats.org/officeDocument/2006/relationships/image" Target="../media/image197.png"/><Relationship Id="rId1" Type="http://schemas.openxmlformats.org/officeDocument/2006/relationships/slideMaster" Target="../slideMasters/slideMaster1.xml"/><Relationship Id="rId6" Type="http://schemas.openxmlformats.org/officeDocument/2006/relationships/image" Target="../media/image198.png"/><Relationship Id="rId5" Type="http://schemas.openxmlformats.org/officeDocument/2006/relationships/image" Target="../media/image178.png"/><Relationship Id="rId4" Type="http://schemas.openxmlformats.org/officeDocument/2006/relationships/image" Target="../media/image46.png"/><Relationship Id="rId9" Type="http://schemas.openxmlformats.org/officeDocument/2006/relationships/image" Target="../media/image20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3.png"/><Relationship Id="rId5" Type="http://schemas.openxmlformats.org/officeDocument/2006/relationships/image" Target="../media/image178.png"/><Relationship Id="rId4" Type="http://schemas.openxmlformats.org/officeDocument/2006/relationships/image" Target="../media/image20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7.png"/><Relationship Id="rId7" Type="http://schemas.openxmlformats.org/officeDocument/2006/relationships/image" Target="../media/image109.png"/><Relationship Id="rId2" Type="http://schemas.openxmlformats.org/officeDocument/2006/relationships/image" Target="../media/image204.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178.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8.png"/><Relationship Id="rId7" Type="http://schemas.openxmlformats.org/officeDocument/2006/relationships/image" Target="../media/image22.png"/><Relationship Id="rId2" Type="http://schemas.openxmlformats.org/officeDocument/2006/relationships/image" Target="../media/image207.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4.png"/><Relationship Id="rId4" Type="http://schemas.openxmlformats.org/officeDocument/2006/relationships/image" Target="../media/image209.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image" Target="../media/image64.png"/><Relationship Id="rId1" Type="http://schemas.openxmlformats.org/officeDocument/2006/relationships/slideMaster" Target="../slideMasters/slideMaster1.xml"/><Relationship Id="rId6" Type="http://schemas.openxmlformats.org/officeDocument/2006/relationships/image" Target="../media/image209.png"/><Relationship Id="rId5" Type="http://schemas.openxmlformats.org/officeDocument/2006/relationships/image" Target="../media/image46.png"/><Relationship Id="rId10" Type="http://schemas.openxmlformats.org/officeDocument/2006/relationships/image" Target="../media/image215.png"/><Relationship Id="rId4" Type="http://schemas.openxmlformats.org/officeDocument/2006/relationships/image" Target="../media/image211.png"/><Relationship Id="rId9" Type="http://schemas.openxmlformats.org/officeDocument/2006/relationships/image" Target="../media/image214.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png"/><Relationship Id="rId7" Type="http://schemas.openxmlformats.org/officeDocument/2006/relationships/image" Target="../media/image213.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10" Type="http://schemas.openxmlformats.org/officeDocument/2006/relationships/image" Target="../media/image171.png"/><Relationship Id="rId4" Type="http://schemas.openxmlformats.org/officeDocument/2006/relationships/image" Target="../media/image218.png"/><Relationship Id="rId9" Type="http://schemas.openxmlformats.org/officeDocument/2006/relationships/image" Target="../media/image20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Master" Target="../slideMasters/slideMaster1.xml"/><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3.png"/><Relationship Id="rId7" Type="http://schemas.openxmlformats.org/officeDocument/2006/relationships/image" Target="../media/image187.png"/><Relationship Id="rId2" Type="http://schemas.openxmlformats.org/officeDocument/2006/relationships/image" Target="../media/image222.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2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25.png"/><Relationship Id="rId7" Type="http://schemas.openxmlformats.org/officeDocument/2006/relationships/image" Target="../media/image171.png"/><Relationship Id="rId2" Type="http://schemas.openxmlformats.org/officeDocument/2006/relationships/image" Target="../media/image210.png"/><Relationship Id="rId1" Type="http://schemas.openxmlformats.org/officeDocument/2006/relationships/slideMaster" Target="../slideMasters/slideMaster1.xml"/><Relationship Id="rId6" Type="http://schemas.openxmlformats.org/officeDocument/2006/relationships/image" Target="../media/image226.png"/><Relationship Id="rId5" Type="http://schemas.openxmlformats.org/officeDocument/2006/relationships/image" Target="../media/image213.png"/><Relationship Id="rId4" Type="http://schemas.openxmlformats.org/officeDocument/2006/relationships/image" Target="../media/image46.png"/><Relationship Id="rId9" Type="http://schemas.openxmlformats.org/officeDocument/2006/relationships/image" Target="../media/image10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22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image" Target="../media/image46.png"/><Relationship Id="rId7" Type="http://schemas.openxmlformats.org/officeDocument/2006/relationships/image" Target="../media/image224.png"/><Relationship Id="rId2" Type="http://schemas.openxmlformats.org/officeDocument/2006/relationships/image" Target="../media/image231.png"/><Relationship Id="rId1" Type="http://schemas.openxmlformats.org/officeDocument/2006/relationships/slideMaster" Target="../slideMasters/slideMaster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Master" Target="../slideMasters/slideMaster1.xml"/><Relationship Id="rId6" Type="http://schemas.openxmlformats.org/officeDocument/2006/relationships/image" Target="../media/image171.png"/><Relationship Id="rId5" Type="http://schemas.openxmlformats.org/officeDocument/2006/relationships/image" Target="../media/image212.png"/><Relationship Id="rId4" Type="http://schemas.openxmlformats.org/officeDocument/2006/relationships/image" Target="../media/image2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8.png"/><Relationship Id="rId7" Type="http://schemas.openxmlformats.org/officeDocument/2006/relationships/image" Target="../media/image240.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239.png"/><Relationship Id="rId5" Type="http://schemas.openxmlformats.org/officeDocument/2006/relationships/image" Target="../media/image213.png"/><Relationship Id="rId4" Type="http://schemas.openxmlformats.org/officeDocument/2006/relationships/image" Target="../media/image46.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42.png"/><Relationship Id="rId7" Type="http://schemas.openxmlformats.org/officeDocument/2006/relationships/image" Target="../media/image5.png"/><Relationship Id="rId2" Type="http://schemas.openxmlformats.org/officeDocument/2006/relationships/image" Target="../media/image241.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243.png"/><Relationship Id="rId10" Type="http://schemas.openxmlformats.org/officeDocument/2006/relationships/image" Target="../media/image246.png"/><Relationship Id="rId4" Type="http://schemas.openxmlformats.org/officeDocument/2006/relationships/image" Target="../media/image46.png"/><Relationship Id="rId9" Type="http://schemas.openxmlformats.org/officeDocument/2006/relationships/image" Target="../media/image24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48.png"/><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Master" Target="../slideMasters/slideMaster1.xml"/><Relationship Id="rId6" Type="http://schemas.openxmlformats.org/officeDocument/2006/relationships/image" Target="../media/image249.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252.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53.png"/><Relationship Id="rId7"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5.png"/><Relationship Id="rId10" Type="http://schemas.openxmlformats.org/officeDocument/2006/relationships/image" Target="../media/image46.png"/><Relationship Id="rId4" Type="http://schemas.openxmlformats.org/officeDocument/2006/relationships/image" Target="../media/image254.png"/><Relationship Id="rId9" Type="http://schemas.openxmlformats.org/officeDocument/2006/relationships/image" Target="../media/image8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258.png"/><Relationship Id="rId4" Type="http://schemas.openxmlformats.org/officeDocument/2006/relationships/image" Target="../media/image25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5.png"/><Relationship Id="rId7" Type="http://schemas.openxmlformats.org/officeDocument/2006/relationships/image" Target="../media/image261.png"/><Relationship Id="rId2" Type="http://schemas.openxmlformats.org/officeDocument/2006/relationships/image" Target="../media/image259.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260.png"/><Relationship Id="rId4" Type="http://schemas.openxmlformats.org/officeDocument/2006/relationships/image" Target="../media/image46.png"/><Relationship Id="rId9" Type="http://schemas.openxmlformats.org/officeDocument/2006/relationships/image" Target="../media/image26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png"/><Relationship Id="rId3" Type="http://schemas.openxmlformats.org/officeDocument/2006/relationships/image" Target="../media/image46.png"/><Relationship Id="rId7" Type="http://schemas.openxmlformats.org/officeDocument/2006/relationships/image" Target="../media/image266.png"/><Relationship Id="rId12" Type="http://schemas.openxmlformats.org/officeDocument/2006/relationships/image" Target="../media/image271.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5.pn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png"/><Relationship Id="rId4" Type="http://schemas.openxmlformats.org/officeDocument/2006/relationships/image" Target="../media/image1.png"/><Relationship Id="rId9" Type="http://schemas.openxmlformats.org/officeDocument/2006/relationships/image" Target="../media/image268.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46.png"/><Relationship Id="rId7" Type="http://schemas.openxmlformats.org/officeDocument/2006/relationships/image" Target="../media/image267.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66.png"/><Relationship Id="rId11" Type="http://schemas.openxmlformats.org/officeDocument/2006/relationships/image" Target="../media/image272.png"/><Relationship Id="rId5" Type="http://schemas.openxmlformats.org/officeDocument/2006/relationships/image" Target="../media/image265.png"/><Relationship Id="rId10" Type="http://schemas.openxmlformats.org/officeDocument/2006/relationships/image" Target="../media/image271.png"/><Relationship Id="rId4" Type="http://schemas.openxmlformats.org/officeDocument/2006/relationships/image" Target="../media/image264.png"/><Relationship Id="rId9" Type="http://schemas.openxmlformats.org/officeDocument/2006/relationships/image" Target="../media/image26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273.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8.png"/><Relationship Id="rId10" Type="http://schemas.openxmlformats.org/officeDocument/2006/relationships/image" Target="../media/image1.png"/><Relationship Id="rId4" Type="http://schemas.openxmlformats.org/officeDocument/2006/relationships/image" Target="../media/image67.png"/><Relationship Id="rId9" Type="http://schemas.openxmlformats.org/officeDocument/2006/relationships/image" Target="../media/image27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70.png"/><Relationship Id="rId7" Type="http://schemas.openxmlformats.org/officeDocument/2006/relationships/image" Target="../media/image81.png"/><Relationship Id="rId2" Type="http://schemas.openxmlformats.org/officeDocument/2006/relationships/image" Target="../media/image275.png"/><Relationship Id="rId1" Type="http://schemas.openxmlformats.org/officeDocument/2006/relationships/slideMaster" Target="../slideMasters/slideMaster1.xml"/><Relationship Id="rId6" Type="http://schemas.openxmlformats.org/officeDocument/2006/relationships/image" Target="../media/image278.png"/><Relationship Id="rId5" Type="http://schemas.openxmlformats.org/officeDocument/2006/relationships/image" Target="../media/image277.png"/><Relationship Id="rId4" Type="http://schemas.openxmlformats.org/officeDocument/2006/relationships/image" Target="../media/image276.png"/><Relationship Id="rId9" Type="http://schemas.openxmlformats.org/officeDocument/2006/relationships/image" Target="../media/image46.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Master" Target="../slideMasters/slideMaster1.xml"/><Relationship Id="rId6" Type="http://schemas.openxmlformats.org/officeDocument/2006/relationships/image" Target="../media/image284.png"/><Relationship Id="rId11" Type="http://schemas.openxmlformats.org/officeDocument/2006/relationships/image" Target="../media/image289.png"/><Relationship Id="rId5" Type="http://schemas.openxmlformats.org/officeDocument/2006/relationships/image" Target="../media/image28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 Id="rId14" Type="http://schemas.openxmlformats.org/officeDocument/2006/relationships/image" Target="../media/image46.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92.png"/><Relationship Id="rId7" Type="http://schemas.openxmlformats.org/officeDocument/2006/relationships/image" Target="../media/image217.png"/><Relationship Id="rId2" Type="http://schemas.openxmlformats.org/officeDocument/2006/relationships/image" Target="../media/image224.png"/><Relationship Id="rId1" Type="http://schemas.openxmlformats.org/officeDocument/2006/relationships/slideMaster" Target="../slideMasters/slideMaster1.xml"/><Relationship Id="rId6" Type="http://schemas.openxmlformats.org/officeDocument/2006/relationships/image" Target="../media/image212.png"/><Relationship Id="rId5" Type="http://schemas.openxmlformats.org/officeDocument/2006/relationships/image" Target="../media/image51.png"/><Relationship Id="rId4" Type="http://schemas.openxmlformats.org/officeDocument/2006/relationships/image" Target="../media/image230.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96.png"/><Relationship Id="rId13" Type="http://schemas.openxmlformats.org/officeDocument/2006/relationships/image" Target="../media/image299.png"/><Relationship Id="rId3" Type="http://schemas.openxmlformats.org/officeDocument/2006/relationships/image" Target="../media/image15.png"/><Relationship Id="rId7" Type="http://schemas.openxmlformats.org/officeDocument/2006/relationships/image" Target="../media/image295.png"/><Relationship Id="rId12" Type="http://schemas.openxmlformats.org/officeDocument/2006/relationships/image" Target="../media/image40.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6.png"/><Relationship Id="rId5" Type="http://schemas.openxmlformats.org/officeDocument/2006/relationships/image" Target="../media/image294.png"/><Relationship Id="rId10" Type="http://schemas.openxmlformats.org/officeDocument/2006/relationships/image" Target="../media/image298.png"/><Relationship Id="rId4" Type="http://schemas.openxmlformats.org/officeDocument/2006/relationships/image" Target="../media/image293.png"/><Relationship Id="rId9" Type="http://schemas.openxmlformats.org/officeDocument/2006/relationships/image" Target="../media/image297.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image" Target="../media/image54.png"/><Relationship Id="rId7" Type="http://schemas.openxmlformats.org/officeDocument/2006/relationships/image" Target="../media/image301.pn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00.png"/><Relationship Id="rId5" Type="http://schemas.openxmlformats.org/officeDocument/2006/relationships/image" Target="../media/image46.png"/><Relationship Id="rId4" Type="http://schemas.openxmlformats.org/officeDocument/2006/relationships/image" Target="../media/image89.png"/><Relationship Id="rId9" Type="http://schemas.openxmlformats.org/officeDocument/2006/relationships/image" Target="../media/image7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9.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46.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0.png"/><Relationship Id="rId9" Type="http://schemas.openxmlformats.org/officeDocument/2006/relationships/image" Target="../media/image52.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306.png"/><Relationship Id="rId3" Type="http://schemas.openxmlformats.org/officeDocument/2006/relationships/image" Target="../media/image253.png"/><Relationship Id="rId7" Type="http://schemas.openxmlformats.org/officeDocument/2006/relationships/image" Target="../media/image305.png"/><Relationship Id="rId2" Type="http://schemas.openxmlformats.org/officeDocument/2006/relationships/image" Target="../media/image30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4.png"/><Relationship Id="rId4" Type="http://schemas.openxmlformats.org/officeDocument/2006/relationships/image" Target="../media/image46.png"/><Relationship Id="rId9" Type="http://schemas.openxmlformats.org/officeDocument/2006/relationships/image" Target="../media/image307.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8.png"/><Relationship Id="rId7" Type="http://schemas.openxmlformats.org/officeDocument/2006/relationships/image" Target="../media/image309.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09.png"/><Relationship Id="rId5" Type="http://schemas.openxmlformats.org/officeDocument/2006/relationships/image" Target="../media/image46.png"/><Relationship Id="rId4" Type="http://schemas.openxmlformats.org/officeDocument/2006/relationships/image" Target="../media/image303.png"/><Relationship Id="rId9" Type="http://schemas.openxmlformats.org/officeDocument/2006/relationships/image" Target="../media/image3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0.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3.png"/><Relationship Id="rId5" Type="http://schemas.openxmlformats.org/officeDocument/2006/relationships/image" Target="../media/image46.png"/><Relationship Id="rId4" Type="http://schemas.openxmlformats.org/officeDocument/2006/relationships/image" Target="../media/image26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5.png"/><Relationship Id="rId2" Type="http://schemas.openxmlformats.org/officeDocument/2006/relationships/image" Target="../media/image312.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46.png"/><Relationship Id="rId4" Type="http://schemas.openxmlformats.org/officeDocument/2006/relationships/image" Target="../media/image5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227.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230.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319.png"/><Relationship Id="rId7" Type="http://schemas.openxmlformats.org/officeDocument/2006/relationships/image" Target="../media/image5.png"/><Relationship Id="rId2" Type="http://schemas.openxmlformats.org/officeDocument/2006/relationships/image" Target="../media/image318.png"/><Relationship Id="rId1" Type="http://schemas.openxmlformats.org/officeDocument/2006/relationships/slideMaster" Target="../slideMasters/slideMaster1.xml"/><Relationship Id="rId6" Type="http://schemas.openxmlformats.org/officeDocument/2006/relationships/image" Target="../media/image320.png"/><Relationship Id="rId5" Type="http://schemas.openxmlformats.org/officeDocument/2006/relationships/image" Target="../media/image40.png"/><Relationship Id="rId4" Type="http://schemas.openxmlformats.org/officeDocument/2006/relationships/image" Target="../media/image46.png"/><Relationship Id="rId9" Type="http://schemas.openxmlformats.org/officeDocument/2006/relationships/image" Target="../media/image32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Master" Target="../slideMasters/slideMaster1.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46.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40.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png"/><Relationship Id="rId4" Type="http://schemas.openxmlformats.org/officeDocument/2006/relationships/image" Target="../media/image56.png"/><Relationship Id="rId9" Type="http://schemas.openxmlformats.org/officeDocument/2006/relationships/image" Target="../media/image60.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39.png"/><Relationship Id="rId4" Type="http://schemas.openxmlformats.org/officeDocument/2006/relationships/image" Target="../media/image63.png"/><Relationship Id="rId9" Type="http://schemas.openxmlformats.org/officeDocument/2006/relationships/image" Target="../media/image6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B083106-A84E-4281-A585-98572AF67B47}"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19.09.2023</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ACCF059B-CE98-477A-91A0-E014015D0EA3}"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532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37362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272218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8479573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dirty="0"/>
              <a:t>Agenda 1</a:t>
            </a:r>
            <a:endParaRPr lang="de-CH" dirty="0"/>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dirty="0"/>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dirty="0"/>
              <a:t>Besprechungspunkt 1 einfügen </a:t>
            </a:r>
          </a:p>
          <a:p>
            <a:pPr lvl="0"/>
            <a:r>
              <a:rPr lang="de-CH" dirty="0"/>
              <a:t>Besprechungspunkt 2 einfügen</a:t>
            </a:r>
          </a:p>
          <a:p>
            <a:pPr lvl="0"/>
            <a:r>
              <a:rPr lang="de-CH" dirty="0"/>
              <a:t>Besprechungspunkt 3 einfügen</a:t>
            </a:r>
          </a:p>
          <a:p>
            <a:pPr lvl="0"/>
            <a:r>
              <a:rPr lang="de-CH" dirty="0"/>
              <a:t>Besprechungspunkt 4 einfügen</a:t>
            </a:r>
          </a:p>
          <a:p>
            <a:pPr lvl="0"/>
            <a:r>
              <a:rPr lang="de-CH" dirty="0"/>
              <a:t>Bemerkung: Aktueller Punkt manuell grün einfärben!</a:t>
            </a:r>
          </a:p>
        </p:txBody>
      </p:sp>
    </p:spTree>
    <p:extLst>
      <p:ext uri="{BB962C8B-B14F-4D97-AF65-F5344CB8AC3E}">
        <p14:creationId xmlns:p14="http://schemas.microsoft.com/office/powerpoint/2010/main" val="9034943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8311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46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0433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220539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0274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0" y="0"/>
            <a:ext cx="12197756" cy="6868237"/>
            <a:chOff x="0" y="0"/>
            <a:chExt cx="12197756"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598309">
              <a:off x="292020" y="6146633"/>
              <a:ext cx="484448" cy="455381"/>
            </a:xfrm>
            <a:prstGeom prst="rect">
              <a:avLst/>
            </a:prstGeom>
          </p:spPr>
        </p:pic>
        <p:pic>
          <p:nvPicPr>
            <p:cNvPr id="13" name="Рисунок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15171" y="3656060"/>
              <a:ext cx="390339" cy="39033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1404200"/>
              <a:ext cx="2098762" cy="314814"/>
            </a:xfrm>
            <a:prstGeom prst="rect">
              <a:avLst/>
            </a:prstGeom>
          </p:spPr>
        </p:pic>
        <p:pic>
          <p:nvPicPr>
            <p:cNvPr id="16" name="Рисунок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2578" y="5561664"/>
              <a:ext cx="5630831" cy="225233"/>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38681E92-CF5A-44DE-A223-5FF7178439E7}"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305652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287507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231522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30631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9929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43813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49635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75372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158097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6320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99256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8355D2B3-0EBE-4E98-9739-14C6400DA93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01042" y="5579155"/>
            <a:ext cx="6667500" cy="333375"/>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61956" y="1777869"/>
            <a:ext cx="461282" cy="461282"/>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108372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Tree>
    <p:extLst>
      <p:ext uri="{BB962C8B-B14F-4D97-AF65-F5344CB8AC3E}">
        <p14:creationId xmlns:p14="http://schemas.microsoft.com/office/powerpoint/2010/main" val="287383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428273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40061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370788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83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34459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243010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20484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530741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7ACBA8B6-FF0C-43DA-B7A5-9AE7C560BBE7}"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dirty="0"/>
              <a:t>Agenda 1</a:t>
            </a:r>
            <a:endParaRPr lang="de-CH" dirty="0"/>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dirty="0"/>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dirty="0"/>
              <a:t>Besprechungspunkt 1 einfügen </a:t>
            </a:r>
          </a:p>
          <a:p>
            <a:pPr lvl="0"/>
            <a:r>
              <a:rPr lang="de-CH" dirty="0"/>
              <a:t>Besprechungspunkt 2 einfügen</a:t>
            </a:r>
          </a:p>
          <a:p>
            <a:pPr lvl="0"/>
            <a:r>
              <a:rPr lang="de-CH" dirty="0"/>
              <a:t>Besprechungspunkt 3 einfügen</a:t>
            </a:r>
          </a:p>
          <a:p>
            <a:pPr lvl="0"/>
            <a:r>
              <a:rPr lang="de-CH" dirty="0"/>
              <a:t>Besprechungspunkt 4 einfügen</a:t>
            </a:r>
          </a:p>
          <a:p>
            <a:pPr lvl="0"/>
            <a:r>
              <a:rPr lang="de-CH" dirty="0"/>
              <a:t>Bemerkung: Aktueller Punkt manuell grün einfärben!</a:t>
            </a:r>
          </a:p>
        </p:txBody>
      </p:sp>
    </p:spTree>
    <p:extLst>
      <p:ext uri="{BB962C8B-B14F-4D97-AF65-F5344CB8AC3E}">
        <p14:creationId xmlns:p14="http://schemas.microsoft.com/office/powerpoint/2010/main" val="41641495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Datumsplatzhalter 3"/>
          <p:cNvSpPr>
            <a:spLocks noGrp="1"/>
          </p:cNvSpPr>
          <p:nvPr>
            <p:ph type="dt" sz="half" idx="10"/>
          </p:nvPr>
        </p:nvSpPr>
        <p:spPr>
          <a:xfrm>
            <a:off x="609599" y="6356352"/>
            <a:ext cx="2844800" cy="365125"/>
          </a:xfrm>
          <a:prstGeom prst="rect">
            <a:avLst/>
          </a:prstGeom>
        </p:spPr>
        <p:txBody>
          <a:bodyPr/>
          <a:lstStyle/>
          <a:p>
            <a:fld id="{B0C27FEB-1763-AF4E-BBAF-D9164D2F9ADC}" type="datetimeFigureOut">
              <a:rPr lang="de-DE" smtClean="0"/>
              <a:pPr/>
              <a:t>19.09.2023</a:t>
            </a:fld>
            <a:endParaRPr lang="de-CH"/>
          </a:p>
        </p:txBody>
      </p:sp>
      <p:sp>
        <p:nvSpPr>
          <p:cNvPr id="5" name="Fußzeilenplatzhalter 4"/>
          <p:cNvSpPr>
            <a:spLocks noGrp="1"/>
          </p:cNvSpPr>
          <p:nvPr>
            <p:ph type="ftr" sz="quarter" idx="11"/>
          </p:nvPr>
        </p:nvSpPr>
        <p:spPr>
          <a:xfrm>
            <a:off x="4165601" y="6356352"/>
            <a:ext cx="3860800" cy="365125"/>
          </a:xfrm>
          <a:prstGeom prst="rect">
            <a:avLst/>
          </a:prstGeom>
        </p:spPr>
        <p:txBody>
          <a:bodyPr/>
          <a:lstStyle/>
          <a:p>
            <a:endParaRPr lang="de-CH"/>
          </a:p>
        </p:txBody>
      </p:sp>
      <p:sp>
        <p:nvSpPr>
          <p:cNvPr id="6" name="Foliennummernplatzhalter 5"/>
          <p:cNvSpPr>
            <a:spLocks noGrp="1"/>
          </p:cNvSpPr>
          <p:nvPr>
            <p:ph type="sldNum" sz="quarter" idx="12"/>
          </p:nvPr>
        </p:nvSpPr>
        <p:spPr>
          <a:xfrm>
            <a:off x="8737601" y="6356352"/>
            <a:ext cx="2844800" cy="365125"/>
          </a:xfrm>
          <a:prstGeom prst="rect">
            <a:avLst/>
          </a:prstGeom>
        </p:spPr>
        <p:txBody>
          <a:bodyPr/>
          <a:lstStyle/>
          <a:p>
            <a:fld id="{DCBF0340-0B4F-A643-8426-8F2ECD39B604}" type="slidenum">
              <a:rPr lang="de-CH" smtClean="0"/>
              <a:pPr/>
              <a:t>‹Nr.›</a:t>
            </a:fld>
            <a:endParaRPr lang="de-CH"/>
          </a:p>
        </p:txBody>
      </p:sp>
    </p:spTree>
    <p:extLst>
      <p:ext uri="{BB962C8B-B14F-4D97-AF65-F5344CB8AC3E}">
        <p14:creationId xmlns:p14="http://schemas.microsoft.com/office/powerpoint/2010/main" val="2659590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11008D1A-76FF-4BB6-A144-A282012ABF7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4038600" y="6059209"/>
            <a:ext cx="3529495" cy="1764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B1C2B6F7-EF03-4497-B29D-CB7D612AD2DE}" type="datetime1">
              <a:rPr lang="ru-RU" smtClean="0"/>
              <a:t>19.09.2023</a:t>
            </a:fld>
            <a:endParaRPr lang="ru-RU" dirty="0"/>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DCF5F25-5CA5-4AD8-9FB2-893AB81C3556}" type="datetime1">
              <a:rPr lang="ru-RU" smtClean="0"/>
              <a:t>19.09.2023</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538A7483-B222-4158-8CAE-EB2B45992326}" type="datetime1">
              <a:rPr lang="ru-RU" smtClean="0"/>
              <a:t>19.09.2023</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dirty="0"/>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7F9650E3-60C7-40CD-8DF4-D763ED4691DB}" type="datetime1">
              <a:rPr lang="ru-RU" smtClean="0"/>
              <a:t>19.09.2023</a:t>
            </a:fld>
            <a:endParaRPr lang="ru-RU" dirty="0"/>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ACE4FB2-92A7-46F0-A41B-2443ADA8015F}"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dirty="0"/>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pic>
        <p:nvPicPr>
          <p:cNvPr id="18" name="Grafik 17">
            <a:extLst>
              <a:ext uri="{FF2B5EF4-FFF2-40B4-BE49-F238E27FC236}">
                <a16:creationId xmlns:a16="http://schemas.microsoft.com/office/drawing/2014/main" id="{FF7B1472-3DEC-4DCD-A253-94BE0B66709F}"/>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1440687"/>
            <a:ext cx="1363283" cy="653609"/>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ECD16398-92CD-437F-86EC-887C697D72E4}"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ЗBambooBike">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450665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ЗBambooBike_Pink">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3150"/>
            <a:ext cx="12186402" cy="6854850"/>
          </a:xfrm>
          <a:prstGeom prst="rect">
            <a:avLst/>
          </a:prstGeom>
        </p:spPr>
      </p:pic>
      <p:pic>
        <p:nvPicPr>
          <p:cNvPr id="20" name="Рисунок 19"/>
          <p:cNvPicPr>
            <a:picLocks noChangeAspect="1"/>
          </p:cNvPicPr>
          <p:nvPr userDrawn="1"/>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460490" y="721422"/>
            <a:ext cx="4068452" cy="4404099"/>
          </a:xfrm>
          <a:prstGeom prst="rect">
            <a:avLst/>
          </a:prstGeom>
        </p:spPr>
      </p:pic>
      <p:pic>
        <p:nvPicPr>
          <p:cNvPr id="21" name="Рисунок 20"/>
          <p:cNvPicPr>
            <a:picLocks noChangeAspect="1"/>
          </p:cNvPicPr>
          <p:nvPr userDrawn="1"/>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7941474" y="-14121"/>
            <a:ext cx="4250215" cy="3339455"/>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50925" y="5607344"/>
            <a:ext cx="5724636" cy="381642"/>
          </a:xfrm>
          <a:prstGeom prst="rect">
            <a:avLst/>
          </a:prstGeom>
        </p:spPr>
      </p:pic>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p>
            <a:fld id="{3F4D2415-C807-467F-8A8A-582CCD79BE13}"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p>
            <a:endParaRPr lang="ru-RU" dirty="0"/>
          </a:p>
        </p:txBody>
      </p:sp>
      <p:sp>
        <p:nvSpPr>
          <p:cNvPr id="6" name="Номер слайда 5"/>
          <p:cNvSpPr>
            <a:spLocks noGrp="1"/>
          </p:cNvSpPr>
          <p:nvPr userDrawn="1">
            <p:ph type="sldNum" sz="quarter" idx="12"/>
          </p:nvPr>
        </p:nvSpPr>
        <p:spPr/>
        <p:txBody>
          <a:bodyPr/>
          <a:lstStyle/>
          <a:p>
            <a:fld id="{B7E6CA31-DA56-47CF-9891-B6D0296B6AEC}" type="slidenum">
              <a:rPr lang="ru-RU" smtClean="0"/>
              <a:t>‹Nr.›</a:t>
            </a:fld>
            <a:endParaRPr lang="ru-RU" dirty="0"/>
          </a:p>
        </p:txBody>
      </p:sp>
      <p:pic>
        <p:nvPicPr>
          <p:cNvPr id="11" name="Grafik 10">
            <a:extLst>
              <a:ext uri="{FF2B5EF4-FFF2-40B4-BE49-F238E27FC236}">
                <a16:creationId xmlns:a16="http://schemas.microsoft.com/office/drawing/2014/main" id="{EACF3009-F710-4C74-98C6-C320D2B50195}"/>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561543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3D228742-3425-4956-9D94-5C60B741C40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E73A779-53A5-4CE4-AF60-1E7C4DFADBF1}"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25B5B91-2D54-42DE-856E-8ABA321A5717}"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ECD4BB71-6221-478C-9E96-2490BE563AA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1AB2FC3-EC92-4FED-A226-213A4523CE84}"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F82EB7B6-B28A-4048-9AE8-B02C5B2F72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0477826-3039-4177-A68B-27FB098EC521}"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95E497E8-5E48-411D-B632-55C12A1740B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1269024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C6846739-8583-4C1E-992E-D5AE0A7E44D2}"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C2E501A0-54C8-4CA6-847B-9F004AB5782B}"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9"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Заголовок раздела">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2448"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4DCCEF2B-8D4E-4B18-AB2C-5F967D1E39F0}"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sp>
        <p:nvSpPr>
          <p:cNvPr id="12" name="Номер слайда 5">
            <a:extLst>
              <a:ext uri="{FF2B5EF4-FFF2-40B4-BE49-F238E27FC236}">
                <a16:creationId xmlns:a16="http://schemas.microsoft.com/office/drawing/2014/main" id="{05E709D6-8460-4D56-BA89-897BE402CFD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8_Заголовок раздела">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24" y="0"/>
            <a:ext cx="7458615" cy="6858000"/>
          </a:xfrm>
          <a:prstGeom prst="rect">
            <a:avLst/>
          </a:prstGeom>
        </p:spPr>
      </p:pic>
      <p:pic>
        <p:nvPicPr>
          <p:cNvPr id="28" name="Рисунок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728" y="1355354"/>
            <a:ext cx="3683260" cy="4686240"/>
          </a:xfrm>
          <a:prstGeom prst="rect">
            <a:avLst/>
          </a:prstGeom>
        </p:spPr>
      </p:pic>
      <p:pic>
        <p:nvPicPr>
          <p:cNvPr id="29" name="Рисунок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4974" y="6139499"/>
            <a:ext cx="5976664" cy="216654"/>
          </a:xfrm>
          <a:prstGeom prst="rect">
            <a:avLst/>
          </a:prstGeom>
        </p:spPr>
      </p:pic>
      <p:pic>
        <p:nvPicPr>
          <p:cNvPr id="32" name="Рисунок 3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69156" y="0"/>
            <a:ext cx="2712926" cy="907323"/>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userDrawn="1">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4" name="Дата 3"/>
          <p:cNvSpPr>
            <a:spLocks noGrp="1"/>
          </p:cNvSpPr>
          <p:nvPr userDrawn="1">
            <p:ph type="dt" sz="half" idx="10"/>
          </p:nvPr>
        </p:nvSpPr>
        <p:spPr/>
        <p:txBody>
          <a:bodyPr/>
          <a:lstStyle>
            <a:lvl1pPr>
              <a:defRPr>
                <a:solidFill>
                  <a:schemeClr val="bg1"/>
                </a:solidFill>
              </a:defRPr>
            </a:lvl1pPr>
          </a:lstStyle>
          <a:p>
            <a:fld id="{030EDC82-0967-4745-B010-910D2EE3BBBD}" type="datetime1">
              <a:rPr lang="ru-RU" smtClean="0"/>
              <a:t>19.09.2023</a:t>
            </a:fld>
            <a:endParaRPr lang="ru-RU" dirty="0"/>
          </a:p>
        </p:txBody>
      </p:sp>
      <p:sp>
        <p:nvSpPr>
          <p:cNvPr id="5" name="Нижний колонтитул 4"/>
          <p:cNvSpPr>
            <a:spLocks noGrp="1"/>
          </p:cNvSpPr>
          <p:nvPr userDrawn="1">
            <p:ph type="ftr" sz="quarter" idx="11"/>
          </p:nvPr>
        </p:nvSpPr>
        <p:spPr/>
        <p:txBody>
          <a:bodyPr/>
          <a:lstStyle>
            <a:lvl1pPr>
              <a:defRPr>
                <a:solidFill>
                  <a:schemeClr val="bg1"/>
                </a:solidFill>
              </a:defRPr>
            </a:lvl1pPr>
          </a:lstStyle>
          <a:p>
            <a:endParaRPr lang="ru-RU" dirty="0"/>
          </a:p>
        </p:txBody>
      </p:sp>
      <p:pic>
        <p:nvPicPr>
          <p:cNvPr id="11" name="Grafik 10">
            <a:extLst>
              <a:ext uri="{FF2B5EF4-FFF2-40B4-BE49-F238E27FC236}">
                <a16:creationId xmlns:a16="http://schemas.microsoft.com/office/drawing/2014/main" id="{0397603C-DD10-4E01-A745-0F9B617653D4}"/>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
        <p:nvSpPr>
          <p:cNvPr id="12" name="Номер слайда 5">
            <a:extLst>
              <a:ext uri="{FF2B5EF4-FFF2-40B4-BE49-F238E27FC236}">
                <a16:creationId xmlns:a16="http://schemas.microsoft.com/office/drawing/2014/main" id="{0223FFBA-7918-4A10-B457-FF2D180F059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45262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7B0E277B-1919-4863-B9E7-77B57AB647E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
        <p:nvSpPr>
          <p:cNvPr id="20" name="Номер слайда 5">
            <a:extLst>
              <a:ext uri="{FF2B5EF4-FFF2-40B4-BE49-F238E27FC236}">
                <a16:creationId xmlns:a16="http://schemas.microsoft.com/office/drawing/2014/main" id="{DACEC39B-9194-4D0B-8EB0-107D8DD954F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61569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9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A4A5BC-76DF-48B0-BE7C-AD1E49CF65A6}"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sp>
        <p:nvSpPr>
          <p:cNvPr id="13" name="Номер слайда 5">
            <a:extLst>
              <a:ext uri="{FF2B5EF4-FFF2-40B4-BE49-F238E27FC236}">
                <a16:creationId xmlns:a16="http://schemas.microsoft.com/office/drawing/2014/main" id="{1AD2C02B-51A2-4AF1-9D1C-36DDDF06133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244795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2"/>
          <a:stretch/>
        </p:blipFill>
        <p:spPr>
          <a:xfrm>
            <a:off x="0" y="0"/>
            <a:ext cx="96314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3"/>
            <a:ext cx="968896" cy="809028"/>
          </a:xfrm>
          <a:prstGeom prst="rect">
            <a:avLst/>
          </a:prstGeom>
        </p:spPr>
      </p:pic>
      <p:sp>
        <p:nvSpPr>
          <p:cNvPr id="4" name="Дата 3"/>
          <p:cNvSpPr>
            <a:spLocks noGrp="1"/>
          </p:cNvSpPr>
          <p:nvPr>
            <p:ph type="dt" sz="half" idx="10"/>
          </p:nvPr>
        </p:nvSpPr>
        <p:spPr>
          <a:xfrm>
            <a:off x="838200" y="6356351"/>
            <a:ext cx="2743200" cy="365125"/>
          </a:xfrm>
        </p:spPr>
        <p:txBody>
          <a:bodyPr/>
          <a:lstStyle/>
          <a:p>
            <a:fld id="{88AC984A-D5EB-4D41-9F81-9F355C751AF1}" type="datetime1">
              <a:rPr lang="ru-RU" smtClean="0"/>
              <a:t>19.09.2023</a:t>
            </a:fld>
            <a:endParaRPr lang="ru-RU" dirty="0"/>
          </a:p>
        </p:txBody>
      </p:sp>
      <p:sp>
        <p:nvSpPr>
          <p:cNvPr id="5" name="Нижний колонтитул 4"/>
          <p:cNvSpPr>
            <a:spLocks noGrp="1"/>
          </p:cNvSpPr>
          <p:nvPr>
            <p:ph type="ftr" sz="quarter" idx="11"/>
          </p:nvPr>
        </p:nvSpPr>
        <p:spPr>
          <a:xfrm>
            <a:off x="4038600" y="6356351"/>
            <a:ext cx="4114800" cy="365125"/>
          </a:xfrm>
        </p:spPr>
        <p:txBody>
          <a:bodyPr/>
          <a:lstStyle/>
          <a:p>
            <a:endParaRPr lang="ru-RU" dirty="0"/>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0"/>
            <a:ext cx="963140" cy="801332"/>
          </a:xfrm>
          <a:prstGeom prst="rect">
            <a:avLst/>
          </a:prstGeom>
        </p:spPr>
      </p:pic>
      <p:sp>
        <p:nvSpPr>
          <p:cNvPr id="22" name="Текст 2"/>
          <p:cNvSpPr>
            <a:spLocks noGrp="1"/>
          </p:cNvSpPr>
          <p:nvPr>
            <p:ph type="body" idx="1" hasCustomPrompt="1"/>
          </p:nvPr>
        </p:nvSpPr>
        <p:spPr>
          <a:xfrm>
            <a:off x="877169" y="375557"/>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99842" y="1690007"/>
            <a:ext cx="592158" cy="3224893"/>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8955" y="4212773"/>
            <a:ext cx="450396" cy="450396"/>
          </a:xfrm>
          <a:prstGeom prst="rect">
            <a:avLst/>
          </a:prstGeom>
        </p:spPr>
      </p:pic>
      <p:sp>
        <p:nvSpPr>
          <p:cNvPr id="12" name="Номер слайда 5">
            <a:extLst>
              <a:ext uri="{FF2B5EF4-FFF2-40B4-BE49-F238E27FC236}">
                <a16:creationId xmlns:a16="http://schemas.microsoft.com/office/drawing/2014/main" id="{E7990F20-F833-45AB-B898-C8109790D124}"/>
              </a:ext>
            </a:extLst>
          </p:cNvPr>
          <p:cNvSpPr>
            <a:spLocks noGrp="1"/>
          </p:cNvSpPr>
          <p:nvPr>
            <p:ph type="sldNum" sz="quarter" idx="12"/>
          </p:nvPr>
        </p:nvSpPr>
        <p:spPr>
          <a:xfrm>
            <a:off x="10897386" y="6330754"/>
            <a:ext cx="1268493"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4888114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69263"/>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736" y="3369264"/>
            <a:ext cx="3106621" cy="3494315"/>
          </a:xfrm>
          <a:prstGeom prst="rect">
            <a:avLst/>
          </a:prstGeom>
        </p:spPr>
      </p:pic>
      <p:grpSp>
        <p:nvGrpSpPr>
          <p:cNvPr id="3" name="Группа 2"/>
          <p:cNvGrpSpPr/>
          <p:nvPr userDrawn="1"/>
        </p:nvGrpSpPr>
        <p:grpSpPr>
          <a:xfrm>
            <a:off x="114206" y="-3847"/>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C7D89DAC-95AA-43F2-BDC0-558475E472CD}"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16" name="Номер слайда 5">
            <a:extLst>
              <a:ext uri="{FF2B5EF4-FFF2-40B4-BE49-F238E27FC236}">
                <a16:creationId xmlns:a16="http://schemas.microsoft.com/office/drawing/2014/main" id="{78E9EA52-B11F-4994-812C-FE2C50EDC11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95804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37A9BE5-57A2-44D8-8F9F-1542AEE623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269039"/>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5" name="Рисунок 14"/>
          <p:cNvPicPr>
            <a:picLocks noChangeAspect="1"/>
          </p:cNvPicPr>
          <p:nvPr userDrawn="1"/>
        </p:nvPicPr>
        <p:blipFill rotWithShape="1">
          <a:blip r:embed="rId5"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8687" y="489858"/>
            <a:ext cx="1634833" cy="1638300"/>
          </a:xfrm>
          <a:prstGeom prst="rect">
            <a:avLst/>
          </a:prstGeom>
        </p:spPr>
      </p:pic>
      <p:pic>
        <p:nvPicPr>
          <p:cNvPr id="30" name="Рисунок 29"/>
          <p:cNvPicPr>
            <a:picLocks noChangeAspect="1"/>
          </p:cNvPicPr>
          <p:nvPr userDrawn="1"/>
        </p:nvPicPr>
        <p:blipFill rotWithShape="1">
          <a:blip r:embed="rId7" cstate="print">
            <a:extLst>
              <a:ext uri="{28A0092B-C50C-407E-A947-70E740481C1C}">
                <a14:useLocalDpi xmlns:a14="http://schemas.microsoft.com/office/drawing/2010/main" val="0"/>
              </a:ext>
            </a:extLst>
          </a:blip>
          <a:srcRect t="24697"/>
          <a:stretch/>
        </p:blipFill>
        <p:spPr>
          <a:xfrm>
            <a:off x="510350" y="-10948"/>
            <a:ext cx="862052" cy="652756"/>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
        <p:nvSpPr>
          <p:cNvPr id="16" name="Номер слайда 5">
            <a:extLst>
              <a:ext uri="{FF2B5EF4-FFF2-40B4-BE49-F238E27FC236}">
                <a16:creationId xmlns:a16="http://schemas.microsoft.com/office/drawing/2014/main" id="{332BE0DE-B0B1-445F-93C4-562E60D408E5}"/>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06906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66B68987-A7F8-4124-B526-5018E4966EFB}"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8">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
        <p:nvSpPr>
          <p:cNvPr id="12" name="Номер слайда 5">
            <a:extLst>
              <a:ext uri="{FF2B5EF4-FFF2-40B4-BE49-F238E27FC236}">
                <a16:creationId xmlns:a16="http://schemas.microsoft.com/office/drawing/2014/main" id="{831CE1BE-1D0C-499A-8308-30E88913B3D7}"/>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63954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391E936C-AE85-4B49-A06B-40B621270838}"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58E8E6-3485-4D26-8F3C-1D7BCE5F13FE}"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
        <p:nvSpPr>
          <p:cNvPr id="20" name="Номер слайда 5">
            <a:extLst>
              <a:ext uri="{FF2B5EF4-FFF2-40B4-BE49-F238E27FC236}">
                <a16:creationId xmlns:a16="http://schemas.microsoft.com/office/drawing/2014/main" id="{8F547336-B97F-4E4B-B2FF-0ECE69196A6F}"/>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192523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ED00DA3-BF74-471C-8744-745468C58709}"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
        <p:nvSpPr>
          <p:cNvPr id="18" name="Номер слайда 5">
            <a:extLst>
              <a:ext uri="{FF2B5EF4-FFF2-40B4-BE49-F238E27FC236}">
                <a16:creationId xmlns:a16="http://schemas.microsoft.com/office/drawing/2014/main" id="{A2DE17D8-2603-485F-B20B-6F53B672E618}"/>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66437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A20286A-6229-4348-B1D1-B0275B889723}"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33044"/>
          <a:stretch/>
        </p:blipFill>
        <p:spPr>
          <a:xfrm rot="5400000">
            <a:off x="9624386" y="4936789"/>
            <a:ext cx="1547205" cy="231569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21" name="Рисунок 20"/>
          <p:cNvPicPr>
            <a:picLocks noChangeAspect="1"/>
          </p:cNvPicPr>
          <p:nvPr userDrawn="1"/>
        </p:nvPicPr>
        <p:blipFill rotWithShape="1">
          <a:blip r:embed="rId6"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
        <p:nvSpPr>
          <p:cNvPr id="10" name="Номер слайда 5">
            <a:extLst>
              <a:ext uri="{FF2B5EF4-FFF2-40B4-BE49-F238E27FC236}">
                <a16:creationId xmlns:a16="http://schemas.microsoft.com/office/drawing/2014/main" id="{B5D41614-D43A-469A-AC4B-9B2C31344C71}"/>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388100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able_slide_blu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6" name="Номер слайда 5"/>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spTree>
    <p:extLst>
      <p:ext uri="{BB962C8B-B14F-4D97-AF65-F5344CB8AC3E}">
        <p14:creationId xmlns:p14="http://schemas.microsoft.com/office/powerpoint/2010/main" val="2627292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DAA6EB7-0D3E-4789-8E9A-916270F13517}"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
        <p:nvSpPr>
          <p:cNvPr id="17" name="Номер слайда 5">
            <a:extLst>
              <a:ext uri="{FF2B5EF4-FFF2-40B4-BE49-F238E27FC236}">
                <a16:creationId xmlns:a16="http://schemas.microsoft.com/office/drawing/2014/main" id="{B992BA25-1136-45A6-8E50-274E90DC597D}"/>
              </a:ext>
            </a:extLst>
          </p:cNvPr>
          <p:cNvSpPr>
            <a:spLocks noGrp="1"/>
          </p:cNvSpPr>
          <p:nvPr>
            <p:ph type="sldNum" sz="quarter" idx="12"/>
          </p:nvPr>
        </p:nvSpPr>
        <p:spPr>
          <a:xfrm>
            <a:off x="11304277" y="6356350"/>
            <a:ext cx="817230" cy="365125"/>
          </a:xfrm>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518480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4988476" cy="5568978"/>
            <a:chOff x="7185" y="1103455"/>
            <a:chExt cx="4988476" cy="5568978"/>
          </a:xfrm>
        </p:grpSpPr>
        <p:pic>
          <p:nvPicPr>
            <p:cNvPr id="34" name="Рисунок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6" name="Рисунок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Текст 2"/>
          <p:cNvSpPr>
            <a:spLocks noGrp="1"/>
          </p:cNvSpPr>
          <p:nvPr>
            <p:ph type="body" idx="1" hasCustomPrompt="1"/>
          </p:nvPr>
        </p:nvSpPr>
        <p:spPr>
          <a:xfrm>
            <a:off x="7246149" y="2154404"/>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8ADE0A67-336C-4C89-B66A-9FEBB1C2F3F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Grafik 11">
            <a:extLst>
              <a:ext uri="{FF2B5EF4-FFF2-40B4-BE49-F238E27FC236}">
                <a16:creationId xmlns:a16="http://schemas.microsoft.com/office/drawing/2014/main" id="{94C9A596-E182-4A6F-B34B-1274394AA66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250136" y="354837"/>
            <a:ext cx="1363283" cy="653609"/>
          </a:xfrm>
          <a:prstGeom prst="rect">
            <a:avLst/>
          </a:prstGeom>
        </p:spPr>
      </p:pic>
    </p:spTree>
    <p:extLst>
      <p:ext uri="{BB962C8B-B14F-4D97-AF65-F5344CB8AC3E}">
        <p14:creationId xmlns:p14="http://schemas.microsoft.com/office/powerpoint/2010/main" val="1144312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931CCF97-9C54-4340-AF26-C159CE15BE24}" type="datetime1">
              <a:rPr lang="ru-RU" smtClean="0"/>
              <a:t>19.09.2023</a:t>
            </a:fld>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98BF48-DE08-466B-A630-CB53ADA2B1D5}"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4CC46814-9258-48F8-8ABE-3D9EC8F7C922}"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Tree>
    <p:extLst>
      <p:ext uri="{BB962C8B-B14F-4D97-AF65-F5344CB8AC3E}">
        <p14:creationId xmlns:p14="http://schemas.microsoft.com/office/powerpoint/2010/main" val="55379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77B337C1-0B0E-4E15-AA8E-3EEBED116076}" type="datetime1">
              <a:rPr lang="ru-RU" smtClean="0"/>
              <a:t>19.09.2023</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64763719-8D50-4FF1-AFB0-D00D1CF8F0AA}"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1F56773F-F72E-4863-A220-A5176644D610}"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C3F8B517-EFB2-4893-BD81-92D9C64DAF83}"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4" name="Диаграмма 2"/>
          <p:cNvSpPr>
            <a:spLocks noGrp="1"/>
          </p:cNvSpPr>
          <p:nvPr>
            <p:ph type="chart" sz="quarter" idx="13"/>
          </p:nvPr>
        </p:nvSpPr>
        <p:spPr>
          <a:xfrm>
            <a:off x="865867" y="1314449"/>
            <a:ext cx="4449763" cy="4138613"/>
          </a:xfrm>
        </p:spPr>
        <p:txBody>
          <a:bodyPr/>
          <a:lstStyle/>
          <a:p>
            <a:endParaRPr lang="ru-RU" dirty="0"/>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376B9362-4A97-49F5-B665-165E800889AB}" type="datetime1">
              <a:rPr lang="ru-RU" smtClean="0"/>
              <a:t>19.09.2023</a:t>
            </a:fld>
            <a:endParaRPr lang="ru-RU" dirty="0"/>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0A6E113-339C-441E-8F12-4C6E49CAB16F}" type="datetime1">
              <a:rPr lang="ru-RU" smtClean="0"/>
              <a:t>19.09.2023</a:t>
            </a:fld>
            <a:endParaRPr lang="ru-RU" dirty="0"/>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8" name="Таблица 7"/>
          <p:cNvSpPr>
            <a:spLocks noGrp="1"/>
          </p:cNvSpPr>
          <p:nvPr>
            <p:ph type="tbl" sz="quarter" idx="13"/>
          </p:nvPr>
        </p:nvSpPr>
        <p:spPr>
          <a:xfrm>
            <a:off x="904875" y="447597"/>
            <a:ext cx="10382250" cy="5573713"/>
          </a:xfrm>
        </p:spPr>
        <p:txBody>
          <a:bodyPr/>
          <a:lstStyle/>
          <a:p>
            <a:endParaRPr lang="ru-RU" dirty="0"/>
          </a:p>
        </p:txBody>
      </p:sp>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D9452D10-4EEC-4235-AD57-05D9CBA0A5FD}"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F6EA1BDA-3CDB-4C7B-AA7C-60809A8B92C2}"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194259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27FAA538-FBBD-42A4-9F9B-9876A9BA225E}" type="datetime1">
              <a:rPr lang="ru-RU" smtClean="0"/>
              <a:t>19.09.2023</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3493049B-B484-4DD8-9E27-11E65D089405}" type="datetime1">
              <a:rPr lang="ru-RU" smtClean="0"/>
              <a:t>19.09.2023</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96AC89DA-DB95-4C8C-A018-9B5070FA1EC4}"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831374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48407AB-1FCE-49F7-973B-8517006C099D}"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CF5DE0BB-7D7A-4D18-A8F8-3B4EF0B743A8}"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809037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67EE2B07-EF6C-43C4-820F-4F2911601686}"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spTree>
    <p:extLst>
      <p:ext uri="{BB962C8B-B14F-4D97-AF65-F5344CB8AC3E}">
        <p14:creationId xmlns:p14="http://schemas.microsoft.com/office/powerpoint/2010/main" val="1661574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4AFDE175-ACF8-45F2-9E80-07AA6E220350}" type="datetime1">
              <a:rPr lang="ru-RU" smtClean="0"/>
              <a:t>19.09.2023</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5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0806243-1225-448D-B6F1-A4DEB3B05CA3}"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22" name="Рисунок 2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6733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19CE5A2F-420D-4626-90B2-78D9F8313110}"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4013631-498B-4A8E-A9CC-B927D28CE561}"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2035080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9FDD7BFB-E9F5-46B6-9DF2-6AF72905959C}" type="datetime1">
              <a:rPr lang="ru-RU" smtClean="0"/>
              <a:t>19.09.2023</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dirty="0"/>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E7095778-7067-4DC3-B9D2-6B63CCA6A07C}" type="datetime1">
              <a:rPr lang="ru-RU" smtClean="0"/>
              <a:t>19.09.2023</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5544033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11CF7E6-1EAD-41E7-A645-77A2A2EE6EB8}" type="datetime1">
              <a:rPr lang="ru-RU" smtClean="0"/>
              <a:t>19.09.2023</a:t>
            </a:fld>
            <a:endParaRPr lang="ru-RU" dirty="0"/>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4CF4ABBA-F61D-48A1-A3C3-CE4832F6D511}" type="datetime1">
              <a:rPr lang="ru-RU" smtClean="0"/>
              <a:t>19.09.2023</a:t>
            </a:fld>
            <a:endParaRPr lang="ru-RU" dirty="0"/>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30D48228-6AC6-46C0-BB19-24FD6348D8AE}"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1002697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78F01C-E953-4C78-A247-8B0E5ABC820D}" type="datetime1">
              <a:rPr lang="ru-RU" smtClean="0"/>
              <a:t>19.09.2023</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50161948-4C9C-4330-851D-41A393CF77C5}"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42DA9967-186C-4758-BC77-7B569BCD70AB}" type="datetime1">
              <a:rPr lang="ru-RU" smtClean="0"/>
              <a:t>19.09.2023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A0DC356-0D27-4B86-9AAA-826EA6D7ECB1}" type="datetime1">
              <a:rPr lang="ru-RU" smtClean="0"/>
              <a:t>19.09.2023</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3_Заголовок раздела">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419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119D0BFC-63F8-4B9A-B6C4-D1EA70FD334B}"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5196E87-5651-48F9-84AE-91EA7CA502E4}" type="datetime1">
              <a:rPr lang="ru-RU" smtClean="0"/>
              <a:t>19.09.2023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ullet_points_purple">
  <p:cSld name="1_bullet_points_purple">
    <p:spTree>
      <p:nvGrpSpPr>
        <p:cNvPr id="1" name="Shape 35"/>
        <p:cNvGrpSpPr/>
        <p:nvPr/>
      </p:nvGrpSpPr>
      <p:grpSpPr>
        <a:xfrm>
          <a:off x="0" y="0"/>
          <a:ext cx="0" cy="0"/>
          <a:chOff x="0" y="0"/>
          <a:chExt cx="0" cy="0"/>
        </a:xfrm>
      </p:grpSpPr>
      <p:pic>
        <p:nvPicPr>
          <p:cNvPr id="36" name="Google Shape;36;p31"/>
          <p:cNvPicPr preferRelativeResize="0"/>
          <p:nvPr/>
        </p:nvPicPr>
        <p:blipFill rotWithShape="1">
          <a:blip r:embed="rId2">
            <a:alphaModFix/>
          </a:blip>
          <a:srcRect/>
          <a:stretch/>
        </p:blipFill>
        <p:spPr>
          <a:xfrm rot="5400000">
            <a:off x="9362875" y="3653944"/>
            <a:ext cx="4930936" cy="727313"/>
          </a:xfrm>
          <a:prstGeom prst="rect">
            <a:avLst/>
          </a:prstGeom>
          <a:noFill/>
          <a:ln>
            <a:noFill/>
          </a:ln>
        </p:spPr>
      </p:pic>
      <p:pic>
        <p:nvPicPr>
          <p:cNvPr id="37" name="Google Shape;37;p31"/>
          <p:cNvPicPr preferRelativeResize="0"/>
          <p:nvPr/>
        </p:nvPicPr>
        <p:blipFill rotWithShape="1">
          <a:blip r:embed="rId3">
            <a:alphaModFix/>
          </a:blip>
          <a:srcRect/>
          <a:stretch/>
        </p:blipFill>
        <p:spPr>
          <a:xfrm rot="10800000">
            <a:off x="0" y="3836631"/>
            <a:ext cx="3192236" cy="3021369"/>
          </a:xfrm>
          <a:prstGeom prst="rect">
            <a:avLst/>
          </a:prstGeom>
          <a:noFill/>
          <a:ln>
            <a:noFill/>
          </a:ln>
        </p:spPr>
      </p:pic>
      <p:pic>
        <p:nvPicPr>
          <p:cNvPr id="38" name="Google Shape;38;p31"/>
          <p:cNvPicPr preferRelativeResize="0"/>
          <p:nvPr/>
        </p:nvPicPr>
        <p:blipFill rotWithShape="1">
          <a:blip r:embed="rId4">
            <a:alphaModFix/>
          </a:blip>
          <a:srcRect/>
          <a:stretch/>
        </p:blipFill>
        <p:spPr>
          <a:xfrm>
            <a:off x="11228860" y="6059209"/>
            <a:ext cx="968896" cy="809028"/>
          </a:xfrm>
          <a:prstGeom prst="rect">
            <a:avLst/>
          </a:prstGeom>
          <a:noFill/>
          <a:ln>
            <a:noFill/>
          </a:ln>
        </p:spPr>
      </p:pic>
      <p:sp>
        <p:nvSpPr>
          <p:cNvPr id="39" name="Google Shape;39;p31"/>
          <p:cNvSpPr txBox="1">
            <a:spLocks noGrp="1"/>
          </p:cNvSpPr>
          <p:nvPr>
            <p:ph type="dt" idx="10"/>
          </p:nvPr>
        </p:nvSpPr>
        <p:spPr>
          <a:xfrm>
            <a:off x="1379764"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ftr" idx="11"/>
          </p:nvPr>
        </p:nvSpPr>
        <p:spPr>
          <a:xfrm>
            <a:off x="5949723"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ldNum" idx="12"/>
          </p:nvPr>
        </p:nvSpPr>
        <p:spPr>
          <a:xfrm>
            <a:off x="11510081" y="6356350"/>
            <a:ext cx="53600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400"/>
              <a:buFont typeface="Arial"/>
              <a:buNone/>
              <a:defRPr sz="2400" b="1" i="0" u="none" strike="noStrike" cap="none">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CH"/>
              <a:t>‹Nr.›</a:t>
            </a:fld>
            <a:endParaRPr/>
          </a:p>
        </p:txBody>
      </p:sp>
      <p:sp>
        <p:nvSpPr>
          <p:cNvPr id="42" name="Google Shape;42;p31"/>
          <p:cNvSpPr txBox="1">
            <a:spLocks noGrp="1"/>
          </p:cNvSpPr>
          <p:nvPr>
            <p:ph type="body" idx="1"/>
          </p:nvPr>
        </p:nvSpPr>
        <p:spPr>
          <a:xfrm>
            <a:off x="1851559" y="2289619"/>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1"/>
          <p:cNvPicPr preferRelativeResize="0"/>
          <p:nvPr/>
        </p:nvPicPr>
        <p:blipFill rotWithShape="1">
          <a:blip r:embed="rId5">
            <a:alphaModFix/>
          </a:blip>
          <a:srcRect/>
          <a:stretch/>
        </p:blipFill>
        <p:spPr>
          <a:xfrm flipH="1">
            <a:off x="11302844" y="0"/>
            <a:ext cx="889156" cy="738000"/>
          </a:xfrm>
          <a:prstGeom prst="rect">
            <a:avLst/>
          </a:prstGeom>
          <a:noFill/>
          <a:ln>
            <a:noFill/>
          </a:ln>
        </p:spPr>
      </p:pic>
      <p:sp>
        <p:nvSpPr>
          <p:cNvPr id="44" name="Google Shape;44;p31"/>
          <p:cNvSpPr txBox="1">
            <a:spLocks noGrp="1"/>
          </p:cNvSpPr>
          <p:nvPr>
            <p:ph type="body" idx="2"/>
          </p:nvPr>
        </p:nvSpPr>
        <p:spPr>
          <a:xfrm>
            <a:off x="1851559" y="1350158"/>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1851559" y="3229080"/>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1"/>
          <p:cNvSpPr txBox="1">
            <a:spLocks noGrp="1"/>
          </p:cNvSpPr>
          <p:nvPr>
            <p:ph type="body" idx="4"/>
          </p:nvPr>
        </p:nvSpPr>
        <p:spPr>
          <a:xfrm>
            <a:off x="1851559" y="4104551"/>
            <a:ext cx="9456360" cy="560183"/>
          </a:xfrm>
          <a:prstGeom prst="rect">
            <a:avLst/>
          </a:prstGeom>
          <a:noFill/>
          <a:ln>
            <a:noFill/>
          </a:ln>
        </p:spPr>
        <p:txBody>
          <a:bodyPr spcFirstLastPara="1" wrap="square" lIns="91425" tIns="45700" rIns="91425" bIns="45700" anchor="t" anchorCtr="0">
            <a:normAutofit/>
          </a:bodyPr>
          <a:lstStyle>
            <a:lvl1pPr marL="457200" lvl="0" indent="-482600" algn="l">
              <a:lnSpc>
                <a:spcPct val="90000"/>
              </a:lnSpc>
              <a:spcBef>
                <a:spcPts val="1000"/>
              </a:spcBef>
              <a:spcAft>
                <a:spcPts val="0"/>
              </a:spcAft>
              <a:buClr>
                <a:srgbClr val="B11B96"/>
              </a:buClr>
              <a:buSzPts val="4000"/>
              <a:buFont typeface="Century Gothic"/>
              <a:buChar char="●"/>
              <a:defRPr sz="20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 name="Google Shape;47;p31"/>
          <p:cNvPicPr preferRelativeResize="0"/>
          <p:nvPr/>
        </p:nvPicPr>
        <p:blipFill rotWithShape="1">
          <a:blip r:embed="rId6">
            <a:alphaModFix/>
          </a:blip>
          <a:srcRect/>
          <a:stretch/>
        </p:blipFill>
        <p:spPr>
          <a:xfrm>
            <a:off x="-10556" y="4664734"/>
            <a:ext cx="1268847" cy="1925346"/>
          </a:xfrm>
          <a:prstGeom prst="rect">
            <a:avLst/>
          </a:prstGeom>
          <a:noFill/>
          <a:ln>
            <a:noFill/>
          </a:ln>
        </p:spPr>
      </p:pic>
    </p:spTree>
    <p:extLst>
      <p:ext uri="{BB962C8B-B14F-4D97-AF65-F5344CB8AC3E}">
        <p14:creationId xmlns:p14="http://schemas.microsoft.com/office/powerpoint/2010/main" val="22357573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21229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a:p>
            </p:txBody>
          </p:sp>
        </p:grpSp>
      </p:grpSp>
    </p:spTree>
    <p:extLst>
      <p:ext uri="{BB962C8B-B14F-4D97-AF65-F5344CB8AC3E}">
        <p14:creationId xmlns:p14="http://schemas.microsoft.com/office/powerpoint/2010/main" val="1714685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D958F7B9-DCC7-41C3-872C-426736F09F81}"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spTree>
    <p:extLst>
      <p:ext uri="{BB962C8B-B14F-4D97-AF65-F5344CB8AC3E}">
        <p14:creationId xmlns:p14="http://schemas.microsoft.com/office/powerpoint/2010/main" val="41620335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22120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34046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32878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99188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368595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7145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34143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37187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82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6BD8AA49-75D6-409B-8DBD-57CEB4B0E106}" type="datetime1">
              <a:rPr lang="ru-RU" smtClean="0"/>
              <a:t>19.09.2023</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dirty="0"/>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31615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21514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3875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174106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44103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Tree>
    <p:extLst>
      <p:ext uri="{BB962C8B-B14F-4D97-AF65-F5344CB8AC3E}">
        <p14:creationId xmlns:p14="http://schemas.microsoft.com/office/powerpoint/2010/main" val="23731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90925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23790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1218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4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image" Target="../media/image5.png"/><Relationship Id="rId89" Type="http://schemas.openxmlformats.org/officeDocument/2006/relationships/image" Target="../media/image10.pn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image" Target="../media/image11.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image" Target="../media/image1.png"/><Relationship Id="rId85" Type="http://schemas.openxmlformats.org/officeDocument/2006/relationships/image" Target="../media/image6.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image" Target="../media/image4.png"/><Relationship Id="rId88" Type="http://schemas.openxmlformats.org/officeDocument/2006/relationships/image" Target="../media/image9.png"/><Relationship Id="rId91"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2.png"/><Relationship Id="rId86"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8.png"/><Relationship Id="rId61" Type="http://schemas.openxmlformats.org/officeDocument/2006/relationships/slideLayout" Target="../slideLayouts/slideLayout61.xml"/><Relationship Id="rId82" Type="http://schemas.openxmlformats.org/officeDocument/2006/relationships/image" Target="../media/image3.png"/><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theme" Target="../theme/theme3.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83"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84">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85"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87"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80">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8"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9"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90"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91"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A0633-B9B7-4E2D-9024-B0FA0EAEEBBA}" type="datetime1">
              <a:rPr lang="ru-RU" smtClean="0"/>
              <a:t>19.09.2023</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839" r:id="rId3"/>
    <p:sldLayoutId id="2147483682" r:id="rId4"/>
    <p:sldLayoutId id="2147483683" r:id="rId5"/>
    <p:sldLayoutId id="2147483661" r:id="rId6"/>
    <p:sldLayoutId id="2147483672" r:id="rId7"/>
    <p:sldLayoutId id="2147483673" r:id="rId8"/>
    <p:sldLayoutId id="2147483662" r:id="rId9"/>
    <p:sldLayoutId id="2147483677" r:id="rId10"/>
    <p:sldLayoutId id="2147483663" r:id="rId11"/>
    <p:sldLayoutId id="2147483688" r:id="rId12"/>
    <p:sldLayoutId id="2147483691" r:id="rId13"/>
    <p:sldLayoutId id="2147483718" r:id="rId14"/>
    <p:sldLayoutId id="2147483689" r:id="rId15"/>
    <p:sldLayoutId id="2147483690" r:id="rId16"/>
    <p:sldLayoutId id="2147483692" r:id="rId17"/>
    <p:sldLayoutId id="2147483693" r:id="rId18"/>
    <p:sldLayoutId id="2147483712" r:id="rId19"/>
    <p:sldLayoutId id="2147483723" r:id="rId20"/>
    <p:sldLayoutId id="2147483674" r:id="rId21"/>
    <p:sldLayoutId id="2147483842"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66" r:id="rId33"/>
    <p:sldLayoutId id="2147483700" r:id="rId34"/>
    <p:sldLayoutId id="2147483767" r:id="rId35"/>
    <p:sldLayoutId id="2147483720" r:id="rId36"/>
    <p:sldLayoutId id="2147483701" r:id="rId37"/>
    <p:sldLayoutId id="2147483702" r:id="rId38"/>
    <p:sldLayoutId id="2147483703" r:id="rId39"/>
    <p:sldLayoutId id="2147483704" r:id="rId40"/>
    <p:sldLayoutId id="2147483705" r:id="rId41"/>
    <p:sldLayoutId id="2147483714" r:id="rId42"/>
    <p:sldLayoutId id="2147483765" r:id="rId43"/>
    <p:sldLayoutId id="2147483725" r:id="rId44"/>
    <p:sldLayoutId id="2147483676" r:id="rId45"/>
    <p:sldLayoutId id="2147483706" r:id="rId46"/>
    <p:sldLayoutId id="2147483707" r:id="rId47"/>
    <p:sldLayoutId id="2147483721" r:id="rId48"/>
    <p:sldLayoutId id="2147483708" r:id="rId49"/>
    <p:sldLayoutId id="2147483709" r:id="rId50"/>
    <p:sldLayoutId id="2147483710" r:id="rId51"/>
    <p:sldLayoutId id="2147483711" r:id="rId52"/>
    <p:sldLayoutId id="2147483715" r:id="rId53"/>
    <p:sldLayoutId id="2147483726" r:id="rId54"/>
    <p:sldLayoutId id="2147483728" r:id="rId55"/>
    <p:sldLayoutId id="2147483664" r:id="rId56"/>
    <p:sldLayoutId id="2147483665" r:id="rId57"/>
    <p:sldLayoutId id="2147483666" r:id="rId58"/>
    <p:sldLayoutId id="2147483722" r:id="rId59"/>
    <p:sldLayoutId id="2147483764" r:id="rId60"/>
    <p:sldLayoutId id="2147483727" r:id="rId61"/>
    <p:sldLayoutId id="2147483686" r:id="rId62"/>
    <p:sldLayoutId id="2147483841" r:id="rId63"/>
    <p:sldLayoutId id="2147483687" r:id="rId64"/>
    <p:sldLayoutId id="2147483678" r:id="rId65"/>
    <p:sldLayoutId id="2147483680" r:id="rId66"/>
    <p:sldLayoutId id="2147483667" r:id="rId67"/>
    <p:sldLayoutId id="2147483679" r:id="rId68"/>
    <p:sldLayoutId id="2147483684" r:id="rId69"/>
    <p:sldLayoutId id="2147483685" r:id="rId70"/>
    <p:sldLayoutId id="2147483668" r:id="rId71"/>
    <p:sldLayoutId id="2147483669" r:id="rId72"/>
    <p:sldLayoutId id="2147483716" r:id="rId73"/>
    <p:sldLayoutId id="2147483840" r:id="rId74"/>
    <p:sldLayoutId id="2147483670" r:id="rId75"/>
    <p:sldLayoutId id="2147483671" r:id="rId76"/>
    <p:sldLayoutId id="2147483870" r:id="rId77"/>
    <p:sldLayoutId id="2147483900" r:id="rId78"/>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Tree>
    <p:extLst>
      <p:ext uri="{BB962C8B-B14F-4D97-AF65-F5344CB8AC3E}">
        <p14:creationId xmlns:p14="http://schemas.microsoft.com/office/powerpoint/2010/main" val="29014682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99"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
        <p:nvSpPr>
          <p:cNvPr id="27" name="Rechtwinkliges Dreieck 26"/>
          <p:cNvSpPr/>
          <p:nvPr/>
        </p:nvSpPr>
        <p:spPr>
          <a:xfrm flipH="1">
            <a:off x="11569620" y="6235702"/>
            <a:ext cx="622380" cy="6222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GB" sz="1800" dirty="0"/>
          </a:p>
        </p:txBody>
      </p:sp>
      <p:sp>
        <p:nvSpPr>
          <p:cNvPr id="29" name="Foliennummer"/>
          <p:cNvSpPr txBox="1">
            <a:spLocks/>
          </p:cNvSpPr>
          <p:nvPr/>
        </p:nvSpPr>
        <p:spPr bwMode="gray">
          <a:xfrm>
            <a:off x="11781540" y="6201308"/>
            <a:ext cx="501766" cy="525542"/>
          </a:xfrm>
          <a:prstGeom prst="rect">
            <a:avLst/>
          </a:prstGeom>
        </p:spPr>
        <p:txBody>
          <a:bodyPr vert="horz" lIns="0" tIns="0" rIns="0" bIns="0" rtlCol="0" anchor="b"/>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CEFE82-39F2-4F47-8A0C-D5AB3496FA5C}" type="slidenum">
              <a:rPr lang="de-DE" sz="1200" smtClean="0">
                <a:solidFill>
                  <a:schemeClr val="bg1"/>
                </a:solidFill>
              </a:rPr>
              <a:pPr algn="ctr"/>
              <a:t>‹Nr.›</a:t>
            </a:fld>
            <a:endParaRPr lang="de-DE" sz="1200" dirty="0">
              <a:solidFill>
                <a:schemeClr val="bg1"/>
              </a:solidFill>
            </a:endParaRPr>
          </a:p>
        </p:txBody>
      </p:sp>
    </p:spTree>
    <p:extLst>
      <p:ext uri="{BB962C8B-B14F-4D97-AF65-F5344CB8AC3E}">
        <p14:creationId xmlns:p14="http://schemas.microsoft.com/office/powerpoint/2010/main" val="74645470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3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5D4_0.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340.jpe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image" Target="../media/image336.png"/><Relationship Id="rId4" Type="http://schemas.openxmlformats.org/officeDocument/2006/relationships/hyperlink" Target="https://link.springer.com/chapter/10.1007/978-3-319-91971-3_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secondbikelife.de/" TargetMode="External"/><Relationship Id="rId3" Type="http://schemas.openxmlformats.org/officeDocument/2006/relationships/hyperlink" Target="https://www.sharely.ch/" TargetMode="External"/><Relationship Id="rId7" Type="http://schemas.openxmlformats.org/officeDocument/2006/relationships/hyperlink" Target="https://revendo.ch/" TargetMode="External"/><Relationship Id="rId12" Type="http://schemas.openxmlformats.org/officeDocument/2006/relationships/hyperlink" Target="https://secondavitaupcycled.com/" TargetMode="External"/><Relationship Id="rId2" Type="http://schemas.openxmlformats.org/officeDocument/2006/relationships/image" Target="../media/image342.png"/><Relationship Id="rId1" Type="http://schemas.openxmlformats.org/officeDocument/2006/relationships/slideLayout" Target="../slideLayouts/slideLayout36.xml"/><Relationship Id="rId6" Type="http://schemas.openxmlformats.org/officeDocument/2006/relationships/hyperlink" Target="https://www.nudiejeans.com/de/" TargetMode="External"/><Relationship Id="rId11" Type="http://schemas.openxmlformats.org/officeDocument/2006/relationships/hyperlink" Target="https://de.neustark.com/" TargetMode="External"/><Relationship Id="rId5" Type="http://schemas.openxmlformats.org/officeDocument/2006/relationships/hyperlink" Target="https://www.leihbar.ch/" TargetMode="External"/><Relationship Id="rId10" Type="http://schemas.openxmlformats.org/officeDocument/2006/relationships/hyperlink" Target="https://www.depop.com/" TargetMode="External"/><Relationship Id="rId4" Type="http://schemas.openxmlformats.org/officeDocument/2006/relationships/hyperlink" Target="https://de.2em.ch/" TargetMode="External"/><Relationship Id="rId9" Type="http://schemas.openxmlformats.org/officeDocument/2006/relationships/hyperlink" Target="http://www.kleiderkorb.ch/"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2" Type="http://schemas.openxmlformats.org/officeDocument/2006/relationships/image" Target="../media/image343.jpg"/><Relationship Id="rId1" Type="http://schemas.openxmlformats.org/officeDocument/2006/relationships/slideLayout" Target="../slideLayouts/slideLayout7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7.xml"/><Relationship Id="rId1" Type="http://schemas.openxmlformats.org/officeDocument/2006/relationships/slideLayout" Target="../slideLayouts/slideLayout48.xml"/><Relationship Id="rId4" Type="http://schemas.openxmlformats.org/officeDocument/2006/relationships/image" Target="../media/image33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78F_89CCEFA6.xml"/><Relationship Id="rId2" Type="http://schemas.openxmlformats.org/officeDocument/2006/relationships/notesSlide" Target="../notesSlides/notesSlide36.xml"/><Relationship Id="rId1" Type="http://schemas.openxmlformats.org/officeDocument/2006/relationships/slideLayout" Target="../slideLayouts/slideLayout60.xml"/><Relationship Id="rId5" Type="http://schemas.openxmlformats.org/officeDocument/2006/relationships/hyperlink" Target="https://de.slideshare.net/PitchDeckCoach/airbnb-first-pitch-deck-editable" TargetMode="External"/><Relationship Id="rId4" Type="http://schemas.openxmlformats.org/officeDocument/2006/relationships/image" Target="../media/image34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50.emf"/><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8" Type="http://schemas.openxmlformats.org/officeDocument/2006/relationships/image" Target="../media/image356.png"/><Relationship Id="rId3" Type="http://schemas.openxmlformats.org/officeDocument/2006/relationships/image" Target="../media/image352.png"/><Relationship Id="rId7" Type="http://schemas.openxmlformats.org/officeDocument/2006/relationships/image" Target="../media/image355.jpeg"/><Relationship Id="rId2" Type="http://schemas.openxmlformats.org/officeDocument/2006/relationships/notesSlide" Target="../notesSlides/notesSlide44.xml"/><Relationship Id="rId1" Type="http://schemas.openxmlformats.org/officeDocument/2006/relationships/slideLayout" Target="../slideLayouts/slideLayout36.xml"/><Relationship Id="rId6" Type="http://schemas.openxmlformats.org/officeDocument/2006/relationships/image" Target="../media/image354.jpeg"/><Relationship Id="rId5" Type="http://schemas.openxmlformats.org/officeDocument/2006/relationships/image" Target="../media/image350.emf"/><Relationship Id="rId4" Type="http://schemas.openxmlformats.org/officeDocument/2006/relationships/image" Target="../media/image35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48.xml"/><Relationship Id="rId1" Type="http://schemas.openxmlformats.org/officeDocument/2006/relationships/slideLayout" Target="../slideLayouts/slideLayout60.xml"/><Relationship Id="rId4" Type="http://schemas.openxmlformats.org/officeDocument/2006/relationships/image" Target="../media/image3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358.jp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9.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769D3E-8858-4A05-B3A9-84A618532352}"/>
              </a:ext>
            </a:extLst>
          </p:cNvPr>
          <p:cNvSpPr>
            <a:spLocks noGrp="1"/>
          </p:cNvSpPr>
          <p:nvPr>
            <p:ph type="title"/>
          </p:nvPr>
        </p:nvSpPr>
        <p:spPr>
          <a:xfrm>
            <a:off x="935834" y="5933659"/>
            <a:ext cx="8168410" cy="636104"/>
          </a:xfrm>
        </p:spPr>
        <p:txBody>
          <a:bodyPr>
            <a:noAutofit/>
          </a:bodyPr>
          <a:lstStyle/>
          <a:p>
            <a:pPr algn="l"/>
            <a:r>
              <a:rPr lang="it-CH" sz="2800" b="0">
                <a:solidFill>
                  <a:srgbClr val="8EB403"/>
                </a:solidFill>
              </a:rPr>
              <a:t>Mentalità e spirito imprenditoriale</a:t>
            </a:r>
          </a:p>
        </p:txBody>
      </p:sp>
      <p:sp>
        <p:nvSpPr>
          <p:cNvPr id="4" name="Rechteck 3">
            <a:extLst>
              <a:ext uri="{FF2B5EF4-FFF2-40B4-BE49-F238E27FC236}">
                <a16:creationId xmlns:a16="http://schemas.microsoft.com/office/drawing/2014/main" id="{2B5132A5-C60A-4155-AB83-FBEB00069D1D}"/>
              </a:ext>
            </a:extLst>
          </p:cNvPr>
          <p:cNvSpPr/>
          <p:nvPr/>
        </p:nvSpPr>
        <p:spPr>
          <a:xfrm>
            <a:off x="925894" y="5322132"/>
            <a:ext cx="3009157" cy="738664"/>
          </a:xfrm>
          <a:prstGeom prst="rect">
            <a:avLst/>
          </a:prstGeom>
        </p:spPr>
        <p:txBody>
          <a:bodyPr wrap="none">
            <a:spAutoFit/>
          </a:bodyPr>
          <a:lstStyle/>
          <a:p>
            <a:r>
              <a:rPr lang="de-CH" sz="4200" dirty="0">
                <a:solidFill>
                  <a:srgbClr val="8EB403"/>
                </a:solidFill>
              </a:rPr>
              <a:t>my</a:t>
            </a:r>
            <a:r>
              <a:rPr lang="de-CH" sz="4200" b="1" dirty="0">
                <a:solidFill>
                  <a:srgbClr val="8EB403"/>
                </a:solidFill>
              </a:rPr>
              <a:t>idea.</a:t>
            </a:r>
            <a:r>
              <a:rPr lang="de-CH" sz="4200" dirty="0">
                <a:solidFill>
                  <a:srgbClr val="8EB403"/>
                </a:solidFill>
              </a:rPr>
              <a:t>ch</a:t>
            </a:r>
          </a:p>
        </p:txBody>
      </p:sp>
      <p:pic>
        <p:nvPicPr>
          <p:cNvPr id="25" name="Grafik 24">
            <a:extLst>
              <a:ext uri="{FF2B5EF4-FFF2-40B4-BE49-F238E27FC236}">
                <a16:creationId xmlns:a16="http://schemas.microsoft.com/office/drawing/2014/main" id="{8A1741F1-01FC-47F9-8DB0-9D5A9C250EE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889436" y="400858"/>
            <a:ext cx="2176672" cy="1043578"/>
          </a:xfrm>
          <a:prstGeom prst="rect">
            <a:avLst/>
          </a:prstGeom>
        </p:spPr>
      </p:pic>
      <p:sp>
        <p:nvSpPr>
          <p:cNvPr id="3" name="Foliennummernplatzhalter 2">
            <a:extLst>
              <a:ext uri="{FF2B5EF4-FFF2-40B4-BE49-F238E27FC236}">
                <a16:creationId xmlns:a16="http://schemas.microsoft.com/office/drawing/2014/main" id="{DBD4B09B-DE92-42CD-A4E8-B762702A2AD8}"/>
              </a:ext>
            </a:extLst>
          </p:cNvPr>
          <p:cNvSpPr>
            <a:spLocks noGrp="1"/>
          </p:cNvSpPr>
          <p:nvPr>
            <p:ph type="sldNum" sz="quarter" idx="12"/>
          </p:nvPr>
        </p:nvSpPr>
        <p:spPr/>
        <p:txBody>
          <a:bodyPr/>
          <a:lstStyle/>
          <a:p>
            <a:fld id="{B7E6CA31-DA56-47CF-9891-B6D0296B6AEC}" type="slidenum">
              <a:rPr lang="ru-RU" smtClean="0"/>
              <a:pPr/>
              <a:t>1</a:t>
            </a:fld>
            <a:endParaRPr lang="ru-RU" dirty="0"/>
          </a:p>
        </p:txBody>
      </p:sp>
    </p:spTree>
    <p:extLst>
      <p:ext uri="{BB962C8B-B14F-4D97-AF65-F5344CB8AC3E}">
        <p14:creationId xmlns:p14="http://schemas.microsoft.com/office/powerpoint/2010/main" val="358118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10</a:t>
            </a:fld>
            <a:endParaRPr dirty="0"/>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Zielgruppe</a:t>
            </a:r>
            <a:endParaRPr sz="1400" b="0" i="0" u="none" strike="noStrike" cap="none" dirty="0">
              <a:solidFill>
                <a:srgbClr val="000000"/>
              </a:solidFill>
              <a:sym typeface="Arial"/>
            </a:endParaRP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Nutzenversprechen</a:t>
            </a:r>
            <a:endParaRPr sz="1400" b="0" i="0" u="none" strike="noStrike" cap="none" dirty="0">
              <a:solidFill>
                <a:srgbClr val="000000"/>
              </a:solidFill>
              <a:sym typeface="Arial"/>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Leistungserstellung</a:t>
            </a:r>
            <a:endParaRPr sz="1400" b="0" i="0" u="none" strike="noStrike" cap="none" dirty="0">
              <a:solidFill>
                <a:srgbClr val="000000"/>
              </a:solidFill>
              <a:sym typeface="Arial"/>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Ertragsmodell</a:t>
            </a:r>
            <a:endParaRPr sz="1400" b="0" i="0" u="none" strike="noStrike" cap="none" dirty="0">
              <a:solidFill>
                <a:srgbClr val="000000"/>
              </a:solidFill>
              <a:sym typeface="Arial"/>
            </a:endParaRPr>
          </a:p>
        </p:txBody>
      </p:sp>
      <p:sp>
        <p:nvSpPr>
          <p:cNvPr id="27" name="Rectangle 2">
            <a:extLst>
              <a:ext uri="{FF2B5EF4-FFF2-40B4-BE49-F238E27FC236}">
                <a16:creationId xmlns:a16="http://schemas.microsoft.com/office/drawing/2014/main" id="{F5F6248A-4D1D-4B76-A6B0-D261857A9EE0}"/>
              </a:ext>
            </a:extLst>
          </p:cNvPr>
          <p:cNvSpPr txBox="1">
            <a:spLocks noChangeArrowheads="1"/>
          </p:cNvSpPr>
          <p:nvPr/>
        </p:nvSpPr>
        <p:spPr bwMode="auto">
          <a:xfrm>
            <a:off x="1064131" y="282147"/>
            <a:ext cx="10568987" cy="657225"/>
          </a:xfrm>
          <a:prstGeom prst="rect">
            <a:avLst/>
          </a:prstGeom>
          <a:noFill/>
          <a:ln w="9525">
            <a:noFill/>
            <a:miter lim="800000"/>
            <a:headEnd/>
            <a:tailEnd/>
          </a:ln>
        </p:spPr>
        <p:txBody>
          <a:bodyPr lIns="91440" tIns="45720" rIns="91440" bIns="45720" anchor="ctr"/>
          <a:lstStyle/>
          <a:p>
            <a:pPr>
              <a:defRPr/>
            </a:pPr>
            <a:r>
              <a:rPr lang="it-CH" altLang="fr-FR" sz="2400" b="1">
                <a:solidFill>
                  <a:srgbClr val="B11B96"/>
                </a:solidFill>
                <a:ea typeface="ＭＳ Ｐゴシック"/>
                <a:cs typeface="Arial"/>
              </a:rPr>
              <a:t>Esempio </a:t>
            </a:r>
            <a:r>
              <a:rPr lang="it-CH" altLang="fr-FR" sz="2400" b="1" err="1">
                <a:solidFill>
                  <a:srgbClr val="B11B96"/>
                </a:solidFill>
                <a:ea typeface="ＭＳ Ｐゴシック"/>
                <a:cs typeface="Arial"/>
              </a:rPr>
              <a:t>mymuesli</a:t>
            </a:r>
            <a:r>
              <a:rPr lang="it-CH" altLang="fr-FR" sz="2400" b="1">
                <a:solidFill>
                  <a:srgbClr val="B11B96"/>
                </a:solidFill>
                <a:ea typeface="ＭＳ Ｐゴシック"/>
                <a:cs typeface="Arial"/>
              </a:rPr>
              <a:t>: </a:t>
            </a:r>
            <a:r>
              <a:rPr lang="it-CH" altLang="fr-FR" sz="2400" b="1">
                <a:solidFill>
                  <a:srgbClr val="B11B96"/>
                </a:solidFill>
                <a:latin typeface="+mj-lt"/>
                <a:ea typeface="ＭＳ Ｐゴシック"/>
                <a:cs typeface="Arial"/>
              </a:rPr>
              <a:t>componenti del modello di business</a:t>
            </a:r>
            <a:endParaRPr lang="it-CH" altLang="fr-FR" sz="2400" b="1">
              <a:solidFill>
                <a:srgbClr val="B11B96"/>
              </a:solidFill>
              <a:highlight>
                <a:srgbClr val="FFFF00"/>
              </a:highlight>
              <a:latin typeface="+mj-lt"/>
              <a:ea typeface="ＭＳ Ｐゴシック"/>
              <a:cs typeface="Arial"/>
            </a:endParaRP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de-CH" b="1" dirty="0">
                <a:solidFill>
                  <a:schemeClr val="bg1"/>
                </a:solidFill>
              </a:rPr>
              <a:t>Leistungserstellung</a:t>
            </a:r>
          </a:p>
        </p:txBody>
      </p:sp>
      <p:sp>
        <p:nvSpPr>
          <p:cNvPr id="30" name="Rechteck 29">
            <a:extLst>
              <a:ext uri="{FF2B5EF4-FFF2-40B4-BE49-F238E27FC236}">
                <a16:creationId xmlns:a16="http://schemas.microsoft.com/office/drawing/2014/main" id="{B544D975-63F1-4E55-BD8D-B9298290A3A2}"/>
              </a:ext>
            </a:extLst>
          </p:cNvPr>
          <p:cNvSpPr/>
          <p:nvPr/>
        </p:nvSpPr>
        <p:spPr>
          <a:xfrm>
            <a:off x="4857378" y="1258243"/>
            <a:ext cx="2439306" cy="44218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1" name="Rechteck 30">
            <a:extLst>
              <a:ext uri="{FF2B5EF4-FFF2-40B4-BE49-F238E27FC236}">
                <a16:creationId xmlns:a16="http://schemas.microsoft.com/office/drawing/2014/main" id="{5C8E0275-20A4-4372-986E-B48138DE3DDA}"/>
              </a:ext>
            </a:extLst>
          </p:cNvPr>
          <p:cNvSpPr/>
          <p:nvPr/>
        </p:nvSpPr>
        <p:spPr>
          <a:xfrm>
            <a:off x="4844369" y="1893639"/>
            <a:ext cx="2426889" cy="1056700"/>
          </a:xfrm>
          <a:prstGeom prst="rect">
            <a:avLst/>
          </a:prstGeom>
        </p:spPr>
        <p:txBody>
          <a:bodyPr wrap="square">
            <a:spAutoFit/>
          </a:bodyPr>
          <a:lstStyle/>
          <a:p>
            <a:pPr marL="180975" indent="-180975">
              <a:spcBef>
                <a:spcPts val="800"/>
              </a:spcBef>
              <a:buFont typeface="Arial" panose="020B0604020202020204" pitchFamily="34" charset="0"/>
              <a:buChar char="•"/>
            </a:pPr>
            <a:r>
              <a:rPr lang="it-CH" altLang="fr-FR" sz="1400">
                <a:solidFill>
                  <a:schemeClr val="accent6">
                    <a:lumMod val="50000"/>
                  </a:schemeClr>
                </a:solidFill>
                <a:cs typeface="Arial" pitchFamily="34" charset="0"/>
              </a:rPr>
              <a:t>Ognuno riceve a casa il proprio muesli biologico personalizzato.</a:t>
            </a:r>
            <a:endParaRPr lang="de-DE" altLang="fr-FR" sz="1400" dirty="0">
              <a:solidFill>
                <a:schemeClr val="accent6">
                  <a:lumMod val="50000"/>
                </a:schemeClr>
              </a:solidFill>
              <a:cs typeface="Arial" pitchFamily="34" charset="0"/>
            </a:endParaRPr>
          </a:p>
          <a:p>
            <a:pPr>
              <a:spcBef>
                <a:spcPts val="800"/>
              </a:spcBef>
            </a:pPr>
            <a:endParaRPr lang="de-CH" sz="1400" dirty="0">
              <a:solidFill>
                <a:srgbClr val="898F97"/>
              </a:solidFill>
            </a:endParaRP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38554"/>
          </a:xfrm>
          <a:prstGeom prst="rect">
            <a:avLst/>
          </a:prstGeom>
        </p:spPr>
        <p:txBody>
          <a:bodyPr wrap="square">
            <a:spAutoFit/>
          </a:bodyPr>
          <a:lstStyle/>
          <a:p>
            <a:pPr algn="ctr"/>
            <a:r>
              <a:rPr lang="it-CH" sz="1600" b="1">
                <a:solidFill>
                  <a:schemeClr val="bg1"/>
                </a:solidFill>
              </a:rPr>
              <a:t>Proposta di valore</a:t>
            </a:r>
          </a:p>
        </p:txBody>
      </p:sp>
      <p:sp>
        <p:nvSpPr>
          <p:cNvPr id="33" name="Rechteck 32">
            <a:extLst>
              <a:ext uri="{FF2B5EF4-FFF2-40B4-BE49-F238E27FC236}">
                <a16:creationId xmlns:a16="http://schemas.microsoft.com/office/drawing/2014/main" id="{9FB774BE-2426-482C-B857-F433258ADA98}"/>
              </a:ext>
            </a:extLst>
          </p:cNvPr>
          <p:cNvSpPr/>
          <p:nvPr/>
        </p:nvSpPr>
        <p:spPr>
          <a:xfrm>
            <a:off x="7509172" y="1267460"/>
            <a:ext cx="3595577" cy="422497"/>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34" name="Rechteck 33">
            <a:extLst>
              <a:ext uri="{FF2B5EF4-FFF2-40B4-BE49-F238E27FC236}">
                <a16:creationId xmlns:a16="http://schemas.microsoft.com/office/drawing/2014/main" id="{6994CE5D-A1CD-4DAD-AF8C-201FF2CC0E66}"/>
              </a:ext>
            </a:extLst>
          </p:cNvPr>
          <p:cNvSpPr/>
          <p:nvPr/>
        </p:nvSpPr>
        <p:spPr>
          <a:xfrm>
            <a:off x="7781267" y="1276003"/>
            <a:ext cx="3111799" cy="338554"/>
          </a:xfrm>
          <a:prstGeom prst="rect">
            <a:avLst/>
          </a:prstGeom>
        </p:spPr>
        <p:txBody>
          <a:bodyPr wrap="square">
            <a:spAutoFit/>
          </a:bodyPr>
          <a:lstStyle/>
          <a:p>
            <a:pPr algn="ctr"/>
            <a:r>
              <a:rPr lang="it-CH" sz="1600" b="1" dirty="0">
                <a:solidFill>
                  <a:schemeClr val="bg1"/>
                </a:solidFill>
              </a:rPr>
              <a:t>Segmento di clientela</a:t>
            </a:r>
            <a:r>
              <a:rPr lang="de-CH" sz="1600" b="1" dirty="0">
                <a:solidFill>
                  <a:schemeClr val="bg1"/>
                </a:solidFill>
              </a:rPr>
              <a:t> target</a:t>
            </a:r>
          </a:p>
        </p:txBody>
      </p:sp>
      <p:sp>
        <p:nvSpPr>
          <p:cNvPr id="36" name="Rechteck 35">
            <a:extLst>
              <a:ext uri="{FF2B5EF4-FFF2-40B4-BE49-F238E27FC236}">
                <a16:creationId xmlns:a16="http://schemas.microsoft.com/office/drawing/2014/main" id="{B2D4061D-D5C7-46B0-848B-37F631202AD5}"/>
              </a:ext>
            </a:extLst>
          </p:cNvPr>
          <p:cNvSpPr/>
          <p:nvPr/>
        </p:nvSpPr>
        <p:spPr>
          <a:xfrm>
            <a:off x="7701521" y="1888480"/>
            <a:ext cx="3271292" cy="738664"/>
          </a:xfrm>
          <a:prstGeom prst="rect">
            <a:avLst/>
          </a:prstGeom>
        </p:spPr>
        <p:txBody>
          <a:bodyPr wrap="square">
            <a:spAutoFit/>
          </a:bodyPr>
          <a:lstStyle/>
          <a:p>
            <a:pPr marL="180975" indent="-180975">
              <a:spcBef>
                <a:spcPts val="800"/>
              </a:spcBef>
              <a:buFont typeface="Arial" panose="020B0604020202020204" pitchFamily="34" charset="0"/>
              <a:buChar char="•"/>
            </a:pPr>
            <a:r>
              <a:rPr lang="it-CH" sz="1400">
                <a:solidFill>
                  <a:schemeClr val="accent6">
                    <a:lumMod val="50000"/>
                  </a:schemeClr>
                </a:solidFill>
              </a:rPr>
              <a:t>Clienti attenti alla nutrizione e che apprezzano la possibilità di personalizzare il proprio acquisto</a:t>
            </a:r>
            <a:r>
              <a:rPr lang="de-CH" sz="1400" dirty="0">
                <a:solidFill>
                  <a:schemeClr val="accent6">
                    <a:lumMod val="50000"/>
                  </a:schemeClr>
                </a:solidFill>
              </a:rPr>
              <a:t>.</a:t>
            </a:r>
          </a:p>
        </p:txBody>
      </p:sp>
      <p:sp>
        <p:nvSpPr>
          <p:cNvPr id="38" name="Rechteck 37">
            <a:extLst>
              <a:ext uri="{FF2B5EF4-FFF2-40B4-BE49-F238E27FC236}">
                <a16:creationId xmlns:a16="http://schemas.microsoft.com/office/drawing/2014/main" id="{C772E436-4386-46A9-B701-8A17ADABFA7B}"/>
              </a:ext>
            </a:extLst>
          </p:cNvPr>
          <p:cNvSpPr/>
          <p:nvPr/>
        </p:nvSpPr>
        <p:spPr>
          <a:xfrm>
            <a:off x="4860995" y="1260894"/>
            <a:ext cx="2448000"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39" name="Rechteck 38">
            <a:extLst>
              <a:ext uri="{FF2B5EF4-FFF2-40B4-BE49-F238E27FC236}">
                <a16:creationId xmlns:a16="http://schemas.microsoft.com/office/drawing/2014/main" id="{7AA9FE4B-9A11-4FBC-BBEA-031EDC9397D7}"/>
              </a:ext>
            </a:extLst>
          </p:cNvPr>
          <p:cNvSpPr/>
          <p:nvPr/>
        </p:nvSpPr>
        <p:spPr>
          <a:xfrm>
            <a:off x="7508366" y="1262895"/>
            <a:ext cx="3600000" cy="3600000"/>
          </a:xfrm>
          <a:prstGeom prst="rect">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42" name="Rechteck 41">
            <a:extLst>
              <a:ext uri="{FF2B5EF4-FFF2-40B4-BE49-F238E27FC236}">
                <a16:creationId xmlns:a16="http://schemas.microsoft.com/office/drawing/2014/main" id="{EBFC928A-7F22-4E2D-BE55-D931549B79A1}"/>
              </a:ext>
            </a:extLst>
          </p:cNvPr>
          <p:cNvSpPr/>
          <p:nvPr/>
        </p:nvSpPr>
        <p:spPr>
          <a:xfrm>
            <a:off x="1049075" y="1265273"/>
            <a:ext cx="3600000" cy="3600000"/>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43" name="Rechteck 42">
            <a:extLst>
              <a:ext uri="{FF2B5EF4-FFF2-40B4-BE49-F238E27FC236}">
                <a16:creationId xmlns:a16="http://schemas.microsoft.com/office/drawing/2014/main" id="{99B56709-C9B8-4FCE-BB0B-FC8DD9EB28A0}"/>
              </a:ext>
            </a:extLst>
          </p:cNvPr>
          <p:cNvSpPr/>
          <p:nvPr/>
        </p:nvSpPr>
        <p:spPr>
          <a:xfrm>
            <a:off x="1064131" y="1257688"/>
            <a:ext cx="3595577" cy="411003"/>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6" name="Rechteck 45">
            <a:extLst>
              <a:ext uri="{FF2B5EF4-FFF2-40B4-BE49-F238E27FC236}">
                <a16:creationId xmlns:a16="http://schemas.microsoft.com/office/drawing/2014/main" id="{08F6189C-3709-4B73-87F8-8AD81CBF51CF}"/>
              </a:ext>
            </a:extLst>
          </p:cNvPr>
          <p:cNvSpPr/>
          <p:nvPr/>
        </p:nvSpPr>
        <p:spPr>
          <a:xfrm>
            <a:off x="941093" y="1262895"/>
            <a:ext cx="3781527" cy="369332"/>
          </a:xfrm>
          <a:prstGeom prst="rect">
            <a:avLst/>
          </a:prstGeom>
        </p:spPr>
        <p:txBody>
          <a:bodyPr wrap="square">
            <a:spAutoFit/>
          </a:bodyPr>
          <a:lstStyle/>
          <a:p>
            <a:pPr algn="ctr"/>
            <a:r>
              <a:rPr lang="it-CH" b="1">
                <a:solidFill>
                  <a:schemeClr val="bg1"/>
                </a:solidFill>
              </a:rPr>
              <a:t>Creazione di valore</a:t>
            </a:r>
          </a:p>
        </p:txBody>
      </p:sp>
      <p:sp>
        <p:nvSpPr>
          <p:cNvPr id="47" name="Rechteck 46">
            <a:extLst>
              <a:ext uri="{FF2B5EF4-FFF2-40B4-BE49-F238E27FC236}">
                <a16:creationId xmlns:a16="http://schemas.microsoft.com/office/drawing/2014/main" id="{8C73DA0E-315C-4617-87C1-B72C13973C0A}"/>
              </a:ext>
            </a:extLst>
          </p:cNvPr>
          <p:cNvSpPr/>
          <p:nvPr/>
        </p:nvSpPr>
        <p:spPr>
          <a:xfrm>
            <a:off x="1244369" y="1746383"/>
            <a:ext cx="3363436" cy="2723823"/>
          </a:xfrm>
          <a:prstGeom prst="rect">
            <a:avLst/>
          </a:prstGeom>
        </p:spPr>
        <p:txBody>
          <a:bodyPr wrap="square">
            <a:spAutoFit/>
          </a:bodyPr>
          <a:lstStyle/>
          <a:p>
            <a:pPr>
              <a:spcBef>
                <a:spcPts val="800"/>
              </a:spcBef>
            </a:pPr>
            <a:r>
              <a:rPr lang="it-CH" sz="1200" b="1">
                <a:solidFill>
                  <a:schemeClr val="accent6">
                    <a:lumMod val="50000"/>
                  </a:schemeClr>
                </a:solidFill>
              </a:rPr>
              <a:t>Attività principali</a:t>
            </a:r>
          </a:p>
          <a:p>
            <a:pPr marL="180975" indent="-180975">
              <a:spcBef>
                <a:spcPts val="200"/>
              </a:spcBef>
              <a:buFont typeface="Arial" panose="020B0604020202020204" pitchFamily="34" charset="0"/>
              <a:buChar char="•"/>
            </a:pPr>
            <a:r>
              <a:rPr lang="it-CH" sz="1200">
                <a:solidFill>
                  <a:schemeClr val="accent6">
                    <a:lumMod val="50000"/>
                  </a:schemeClr>
                </a:solidFill>
              </a:rPr>
              <a:t>Realizzazione e promozione della piattaforma online</a:t>
            </a:r>
          </a:p>
          <a:p>
            <a:pPr marL="180975" indent="-180975">
              <a:spcBef>
                <a:spcPts val="200"/>
              </a:spcBef>
              <a:buFont typeface="Arial" panose="020B0604020202020204" pitchFamily="34" charset="0"/>
              <a:buChar char="•"/>
            </a:pPr>
            <a:r>
              <a:rPr lang="it-CH" sz="1200">
                <a:solidFill>
                  <a:schemeClr val="accent6">
                    <a:lumMod val="50000"/>
                  </a:schemeClr>
                </a:solidFill>
              </a:rPr>
              <a:t>Acquisto di ingredienti di alta qualità</a:t>
            </a:r>
          </a:p>
          <a:p>
            <a:pPr marL="180975" indent="-180975">
              <a:spcBef>
                <a:spcPts val="200"/>
              </a:spcBef>
              <a:buFont typeface="Arial" panose="020B0604020202020204" pitchFamily="34" charset="0"/>
              <a:buChar char="•"/>
            </a:pPr>
            <a:r>
              <a:rPr lang="it-CH" sz="1200">
                <a:solidFill>
                  <a:schemeClr val="accent6">
                    <a:lumMod val="50000"/>
                  </a:schemeClr>
                </a:solidFill>
              </a:rPr>
              <a:t>Miscelazione dei singoli muesli</a:t>
            </a:r>
          </a:p>
          <a:p>
            <a:pPr marL="180975" indent="-180975">
              <a:spcBef>
                <a:spcPts val="200"/>
              </a:spcBef>
              <a:buFont typeface="Arial" panose="020B0604020202020204" pitchFamily="34" charset="0"/>
              <a:buChar char="•"/>
            </a:pPr>
            <a:r>
              <a:rPr lang="it-CH" sz="1200">
                <a:solidFill>
                  <a:schemeClr val="accent6">
                    <a:lumMod val="50000"/>
                  </a:schemeClr>
                </a:solidFill>
              </a:rPr>
              <a:t>Organizzazione della spedizione</a:t>
            </a:r>
          </a:p>
          <a:p>
            <a:pPr>
              <a:spcBef>
                <a:spcPts val="200"/>
              </a:spcBef>
            </a:pPr>
            <a:r>
              <a:rPr lang="it-CH" sz="1200" b="1">
                <a:solidFill>
                  <a:schemeClr val="accent6">
                    <a:lumMod val="50000"/>
                  </a:schemeClr>
                </a:solidFill>
              </a:rPr>
              <a:t>Risorse chiave</a:t>
            </a:r>
          </a:p>
          <a:p>
            <a:pPr marL="180975" indent="-180975">
              <a:spcBef>
                <a:spcPts val="200"/>
              </a:spcBef>
              <a:buFont typeface="Arial" panose="020B0604020202020204" pitchFamily="34" charset="0"/>
              <a:buChar char="•"/>
            </a:pPr>
            <a:r>
              <a:rPr lang="it-CH" sz="1200">
                <a:solidFill>
                  <a:schemeClr val="accent6">
                    <a:lumMod val="50000"/>
                  </a:schemeClr>
                </a:solidFill>
              </a:rPr>
              <a:t>Competenze online e di marketing</a:t>
            </a:r>
          </a:p>
          <a:p>
            <a:pPr marL="180975" indent="-180975">
              <a:spcBef>
                <a:spcPts val="200"/>
              </a:spcBef>
              <a:buFont typeface="Arial" panose="020B0604020202020204" pitchFamily="34" charset="0"/>
              <a:buChar char="•"/>
            </a:pPr>
            <a:r>
              <a:rPr lang="it-CH" sz="1200">
                <a:solidFill>
                  <a:schemeClr val="accent6">
                    <a:lumMod val="50000"/>
                  </a:schemeClr>
                </a:solidFill>
              </a:rPr>
              <a:t>Macchinario per miscelare il muesli per poter produrre le singole miscele in modo efficiente </a:t>
            </a:r>
          </a:p>
          <a:p>
            <a:pPr>
              <a:spcBef>
                <a:spcPts val="200"/>
              </a:spcBef>
            </a:pPr>
            <a:r>
              <a:rPr lang="it-CH" sz="1200" b="1">
                <a:solidFill>
                  <a:schemeClr val="accent6">
                    <a:lumMod val="50000"/>
                  </a:schemeClr>
                </a:solidFill>
              </a:rPr>
              <a:t>Partner chiave</a:t>
            </a:r>
          </a:p>
          <a:p>
            <a:pPr marL="180975" indent="-180975">
              <a:spcBef>
                <a:spcPts val="200"/>
              </a:spcBef>
              <a:buFont typeface="Arial" panose="020B0604020202020204" pitchFamily="34" charset="0"/>
              <a:buChar char="•"/>
            </a:pPr>
            <a:r>
              <a:rPr lang="it-CH" sz="1200">
                <a:solidFill>
                  <a:schemeClr val="accent6">
                    <a:lumMod val="50000"/>
                  </a:schemeClr>
                </a:solidFill>
              </a:rPr>
              <a:t>Fornitori degli ingredienti</a:t>
            </a:r>
            <a:endParaRPr lang="it-CH" sz="1400">
              <a:solidFill>
                <a:schemeClr val="accent6">
                  <a:lumMod val="50000"/>
                </a:schemeClr>
              </a:solidFill>
            </a:endParaRPr>
          </a:p>
        </p:txBody>
      </p:sp>
      <p:sp>
        <p:nvSpPr>
          <p:cNvPr id="48" name="Rechteck 47">
            <a:extLst>
              <a:ext uri="{FF2B5EF4-FFF2-40B4-BE49-F238E27FC236}">
                <a16:creationId xmlns:a16="http://schemas.microsoft.com/office/drawing/2014/main" id="{B289B3A6-5E58-46E3-9E68-C92AEA22A532}"/>
              </a:ext>
            </a:extLst>
          </p:cNvPr>
          <p:cNvSpPr/>
          <p:nvPr/>
        </p:nvSpPr>
        <p:spPr>
          <a:xfrm>
            <a:off x="1055722" y="5303850"/>
            <a:ext cx="10059290" cy="904738"/>
          </a:xfrm>
          <a:prstGeom prst="rect">
            <a:avLst/>
          </a:prstGeom>
          <a:solidFill>
            <a:schemeClr val="bg1"/>
          </a:solid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49" name="Rechteck 48">
            <a:extLst>
              <a:ext uri="{FF2B5EF4-FFF2-40B4-BE49-F238E27FC236}">
                <a16:creationId xmlns:a16="http://schemas.microsoft.com/office/drawing/2014/main" id="{0FC0C667-5E4C-4A8C-81DC-55BCB0ADF852}"/>
              </a:ext>
            </a:extLst>
          </p:cNvPr>
          <p:cNvSpPr/>
          <p:nvPr/>
        </p:nvSpPr>
        <p:spPr>
          <a:xfrm>
            <a:off x="1049075" y="4961307"/>
            <a:ext cx="10077969" cy="388936"/>
          </a:xfrm>
          <a:prstGeom prst="rect">
            <a:avLst/>
          </a:prstGeom>
          <a:solidFill>
            <a:srgbClr val="B11B96"/>
          </a:solidFill>
          <a:ln>
            <a:solidFill>
              <a:srgbClr val="6C0A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it-CH" b="1">
                <a:solidFill>
                  <a:schemeClr val="bg1"/>
                </a:solidFill>
              </a:rPr>
              <a:t>Logica di profitto</a:t>
            </a:r>
          </a:p>
        </p:txBody>
      </p:sp>
      <p:sp>
        <p:nvSpPr>
          <p:cNvPr id="51" name="Rechteck 50">
            <a:extLst>
              <a:ext uri="{FF2B5EF4-FFF2-40B4-BE49-F238E27FC236}">
                <a16:creationId xmlns:a16="http://schemas.microsoft.com/office/drawing/2014/main" id="{0E8FFB55-B23E-40D2-9D8A-263058399872}"/>
              </a:ext>
            </a:extLst>
          </p:cNvPr>
          <p:cNvSpPr/>
          <p:nvPr/>
        </p:nvSpPr>
        <p:spPr>
          <a:xfrm>
            <a:off x="1160704" y="5437090"/>
            <a:ext cx="4750994" cy="738664"/>
          </a:xfrm>
          <a:prstGeom prst="rect">
            <a:avLst/>
          </a:prstGeom>
        </p:spPr>
        <p:txBody>
          <a:bodyPr wrap="square">
            <a:spAutoFit/>
          </a:bodyPr>
          <a:lstStyle/>
          <a:p>
            <a:pPr algn="ctr"/>
            <a:r>
              <a:rPr lang="it-CH" altLang="fr-FR" sz="1400" b="1">
                <a:solidFill>
                  <a:schemeClr val="accent6">
                    <a:lumMod val="50000"/>
                  </a:schemeClr>
                </a:solidFill>
                <a:cs typeface="Arial" pitchFamily="34" charset="0"/>
              </a:rPr>
              <a:t>Costi principali:</a:t>
            </a:r>
            <a:r>
              <a:rPr lang="it-CH" altLang="fr-FR" sz="1400">
                <a:solidFill>
                  <a:schemeClr val="accent6">
                    <a:lumMod val="50000"/>
                  </a:schemeClr>
                </a:solidFill>
                <a:cs typeface="Arial" pitchFamily="34" charset="0"/>
              </a:rPr>
              <a:t> ingredienti, costi del personale, macchinario per miscelare il muesli, cura e sviluppo del sito web, marketing.</a:t>
            </a:r>
            <a:endParaRPr lang="it-CH" sz="1400">
              <a:solidFill>
                <a:schemeClr val="accent6">
                  <a:lumMod val="50000"/>
                </a:schemeClr>
              </a:solidFill>
              <a:cs typeface="Arial" pitchFamily="34" charset="0"/>
            </a:endParaRPr>
          </a:p>
        </p:txBody>
      </p:sp>
      <p:cxnSp>
        <p:nvCxnSpPr>
          <p:cNvPr id="52" name="Gerader Verbinder 51">
            <a:extLst>
              <a:ext uri="{FF2B5EF4-FFF2-40B4-BE49-F238E27FC236}">
                <a16:creationId xmlns:a16="http://schemas.microsoft.com/office/drawing/2014/main" id="{C0371030-3804-45D9-91AB-544E239B281E}"/>
              </a:ext>
            </a:extLst>
          </p:cNvPr>
          <p:cNvCxnSpPr>
            <a:cxnSpLocks/>
          </p:cNvCxnSpPr>
          <p:nvPr/>
        </p:nvCxnSpPr>
        <p:spPr>
          <a:xfrm>
            <a:off x="6081826" y="5455566"/>
            <a:ext cx="0" cy="752668"/>
          </a:xfrm>
          <a:prstGeom prst="line">
            <a:avLst/>
          </a:prstGeom>
          <a:noFill/>
          <a:ln w="28575">
            <a:solidFill>
              <a:srgbClr val="B11B96"/>
            </a:solidFill>
          </a:ln>
        </p:spPr>
        <p:style>
          <a:lnRef idx="2">
            <a:schemeClr val="accent1">
              <a:shade val="50000"/>
            </a:schemeClr>
          </a:lnRef>
          <a:fillRef idx="1">
            <a:schemeClr val="accent1"/>
          </a:fillRef>
          <a:effectRef idx="0">
            <a:schemeClr val="accent1"/>
          </a:effectRef>
          <a:fontRef idx="minor">
            <a:schemeClr val="lt1"/>
          </a:fontRef>
        </p:style>
      </p:cxnSp>
      <p:sp>
        <p:nvSpPr>
          <p:cNvPr id="53" name="Rechteck 52">
            <a:extLst>
              <a:ext uri="{FF2B5EF4-FFF2-40B4-BE49-F238E27FC236}">
                <a16:creationId xmlns:a16="http://schemas.microsoft.com/office/drawing/2014/main" id="{0C33F3F0-1EA6-4201-BE1A-3BE0282574A9}"/>
              </a:ext>
            </a:extLst>
          </p:cNvPr>
          <p:cNvSpPr/>
          <p:nvPr/>
        </p:nvSpPr>
        <p:spPr>
          <a:xfrm>
            <a:off x="6412840" y="5465454"/>
            <a:ext cx="4321831" cy="954107"/>
          </a:xfrm>
          <a:prstGeom prst="rect">
            <a:avLst/>
          </a:prstGeom>
        </p:spPr>
        <p:txBody>
          <a:bodyPr wrap="square" lIns="91440" tIns="45720" rIns="91440" bIns="45720" anchor="t">
            <a:spAutoFit/>
          </a:bodyPr>
          <a:lstStyle/>
          <a:p>
            <a:pPr algn="ctr"/>
            <a:r>
              <a:rPr lang="it-CH" sz="1400" b="1">
                <a:solidFill>
                  <a:schemeClr val="accent6">
                    <a:lumMod val="50000"/>
                  </a:schemeClr>
                </a:solidFill>
                <a:cs typeface="Arial"/>
              </a:rPr>
              <a:t>Modello dei ricavi</a:t>
            </a:r>
            <a:r>
              <a:rPr lang="de-CH" sz="1400" b="1" dirty="0">
                <a:solidFill>
                  <a:schemeClr val="accent6">
                    <a:lumMod val="50000"/>
                  </a:schemeClr>
                </a:solidFill>
                <a:cs typeface="Arial"/>
              </a:rPr>
              <a:t>: </a:t>
            </a:r>
            <a:r>
              <a:rPr lang="it-IT" altLang="fr-FR" sz="1400" dirty="0">
                <a:solidFill>
                  <a:schemeClr val="accent6">
                    <a:lumMod val="50000"/>
                  </a:schemeClr>
                </a:solidFill>
                <a:latin typeface="+mj-lt"/>
                <a:cs typeface="Arial"/>
              </a:rPr>
              <a:t>quali attività e risorse permettono di creare e distribuire il prodotto o servizio ai nostri clienti?</a:t>
            </a:r>
          </a:p>
          <a:p>
            <a:pPr algn="ctr"/>
            <a:endParaRPr lang="de-CH" sz="1400" dirty="0">
              <a:solidFill>
                <a:schemeClr val="accent6">
                  <a:lumMod val="50000"/>
                </a:schemeClr>
              </a:solidFill>
              <a:highlight>
                <a:srgbClr val="FFFF00"/>
              </a:highlight>
              <a:cs typeface="Arial"/>
            </a:endParaRPr>
          </a:p>
        </p:txBody>
      </p:sp>
    </p:spTree>
    <p:extLst>
      <p:ext uri="{BB962C8B-B14F-4D97-AF65-F5344CB8AC3E}">
        <p14:creationId xmlns:p14="http://schemas.microsoft.com/office/powerpoint/2010/main" val="124280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11</a:t>
            </a:fld>
            <a:endParaRPr dirty="0"/>
          </a:p>
        </p:txBody>
      </p:sp>
      <p:sp>
        <p:nvSpPr>
          <p:cNvPr id="1091" name="Google Shape;1091;p1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it-CH" sz="2400" b="1">
                <a:solidFill>
                  <a:srgbClr val="B11B96"/>
                </a:solidFill>
                <a:latin typeface="Century Gothic" panose="020B0502020202020204" pitchFamily="34" charset="0"/>
                <a:ea typeface="ＭＳ Ｐゴシック" charset="0"/>
                <a:cs typeface="Arial"/>
                <a:sym typeface="Century Gothic"/>
              </a:rPr>
              <a:t>Esempio </a:t>
            </a:r>
            <a:r>
              <a:rPr lang="it-CH" sz="2400" b="1" err="1">
                <a:solidFill>
                  <a:srgbClr val="B11B96"/>
                </a:solidFill>
                <a:latin typeface="Century Gothic" panose="020B0502020202020204" pitchFamily="34" charset="0"/>
                <a:ea typeface="ＭＳ Ｐゴシック" charset="0"/>
                <a:cs typeface="Arial"/>
                <a:sym typeface="Century Gothic"/>
              </a:rPr>
              <a:t>Carvolution</a:t>
            </a:r>
            <a:r>
              <a:rPr lang="it-CH" sz="2400" b="1">
                <a:solidFill>
                  <a:srgbClr val="B11B96"/>
                </a:solidFill>
                <a:latin typeface="Century Gothic" panose="020B0502020202020204" pitchFamily="34" charset="0"/>
                <a:ea typeface="ＭＳ Ｐゴシック" charset="0"/>
                <a:cs typeface="Arial"/>
                <a:sym typeface="Century Gothic"/>
              </a:rPr>
              <a:t>: l’abbonamento mensile per automobili</a:t>
            </a:r>
            <a:endParaRPr lang="it-CH" sz="2400" b="1">
              <a:solidFill>
                <a:srgbClr val="B11B96"/>
              </a:solidFill>
              <a:latin typeface="Century Gothic" panose="020B0502020202020204" pitchFamily="34" charset="0"/>
              <a:ea typeface="ＭＳ Ｐゴシック" charset="0"/>
              <a:cs typeface="Arial"/>
              <a:sym typeface="Arial"/>
            </a:endParaRPr>
          </a:p>
        </p:txBody>
      </p:sp>
      <p:pic>
        <p:nvPicPr>
          <p:cNvPr id="1092" name="Google Shape;1092;p10"/>
          <p:cNvPicPr preferRelativeResize="0"/>
          <p:nvPr/>
        </p:nvPicPr>
        <p:blipFill rotWithShape="1">
          <a:blip r:embed="rId3">
            <a:alphaModFix/>
          </a:blip>
          <a:srcRect/>
          <a:stretch/>
        </p:blipFill>
        <p:spPr>
          <a:xfrm>
            <a:off x="6404702" y="1611083"/>
            <a:ext cx="4790165" cy="2699399"/>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3" name="Google Shape;1093;p10"/>
          <p:cNvSpPr/>
          <p:nvPr/>
        </p:nvSpPr>
        <p:spPr>
          <a:xfrm>
            <a:off x="6485371" y="4472945"/>
            <a:ext cx="470949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it-CH" sz="1200" b="1" i="0" u="none" strike="noStrike" cap="none" dirty="0">
                <a:solidFill>
                  <a:srgbClr val="B11B96"/>
                </a:solidFill>
                <a:latin typeface="Century Gothic"/>
                <a:ea typeface="Century Gothic"/>
                <a:cs typeface="Century Gothic"/>
                <a:sym typeface="Century Gothic"/>
              </a:rPr>
              <a:t>La co-fondatrice Léa Miggiano illustra i vantaggi di </a:t>
            </a:r>
            <a:r>
              <a:rPr lang="de-CH" sz="1200" b="1" i="0" u="none" strike="noStrike" cap="none" dirty="0">
                <a:solidFill>
                  <a:srgbClr val="B11B96"/>
                </a:solidFill>
                <a:latin typeface="Century Gothic"/>
                <a:ea typeface="Century Gothic"/>
                <a:cs typeface="Century Gothic"/>
                <a:sym typeface="Century Gothic"/>
              </a:rPr>
              <a:t>Carvolution: https://vimeo.com/469134067</a:t>
            </a:r>
            <a:endParaRPr sz="1400" b="0" i="0" u="none" strike="noStrike" cap="none" dirty="0">
              <a:solidFill>
                <a:srgbClr val="000000"/>
              </a:solidFill>
              <a:latin typeface="Arial"/>
              <a:ea typeface="Arial"/>
              <a:cs typeface="Arial"/>
              <a:sym typeface="Arial"/>
            </a:endParaRPr>
          </a:p>
        </p:txBody>
      </p:sp>
      <p:pic>
        <p:nvPicPr>
          <p:cNvPr id="1094" name="Google Shape;1094;p10"/>
          <p:cNvPicPr preferRelativeResize="0"/>
          <p:nvPr/>
        </p:nvPicPr>
        <p:blipFill rotWithShape="1">
          <a:blip r:embed="rId4">
            <a:alphaModFix/>
          </a:blip>
          <a:srcRect/>
          <a:stretch/>
        </p:blipFill>
        <p:spPr>
          <a:xfrm>
            <a:off x="1064610" y="1611083"/>
            <a:ext cx="4690151" cy="2629991"/>
          </a:xfrm>
          <a:prstGeom prst="rect">
            <a:avLst/>
          </a:prstGeom>
          <a:noFill/>
          <a:ln w="9525" cap="flat" cmpd="sng">
            <a:solidFill>
              <a:srgbClr val="898F97"/>
            </a:solidFill>
            <a:prstDash val="solid"/>
            <a:round/>
            <a:headEnd type="none" w="sm" len="sm"/>
            <a:tailEnd type="none" w="sm" len="sm"/>
          </a:ln>
          <a:effectLst>
            <a:outerShdw blurRad="50800" dist="38100" dir="2700000" algn="tl" rotWithShape="0">
              <a:srgbClr val="000000">
                <a:alpha val="40000"/>
              </a:srgbClr>
            </a:outerShdw>
          </a:effectLst>
        </p:spPr>
      </p:pic>
      <p:sp>
        <p:nvSpPr>
          <p:cNvPr id="1095" name="Google Shape;1095;p10"/>
          <p:cNvSpPr/>
          <p:nvPr/>
        </p:nvSpPr>
        <p:spPr>
          <a:xfrm>
            <a:off x="1239133" y="4556876"/>
            <a:ext cx="446749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de-CH" sz="1000" b="1" i="0" u="none" strike="noStrike" cap="none" dirty="0" err="1">
                <a:solidFill>
                  <a:srgbClr val="898F97"/>
                </a:solidFill>
                <a:latin typeface="Century Gothic"/>
                <a:ea typeface="Century Gothic"/>
                <a:cs typeface="Century Gothic"/>
                <a:sym typeface="Century Gothic"/>
              </a:rPr>
              <a:t>Fonte</a:t>
            </a:r>
            <a:r>
              <a:rPr lang="de-CH" sz="1000" b="1" i="0" u="none" strike="noStrike" cap="none" dirty="0">
                <a:solidFill>
                  <a:srgbClr val="898F97"/>
                </a:solidFill>
                <a:latin typeface="Century Gothic"/>
                <a:ea typeface="Century Gothic"/>
                <a:cs typeface="Century Gothic"/>
                <a:sym typeface="Century Gothic"/>
              </a:rPr>
              <a:t>: </a:t>
            </a:r>
            <a:r>
              <a:rPr lang="de-CH" sz="1000" b="0" i="0" u="none" strike="noStrike" cap="none" dirty="0">
                <a:solidFill>
                  <a:srgbClr val="898F97"/>
                </a:solidFill>
                <a:latin typeface="Century Gothic"/>
                <a:ea typeface="Century Gothic"/>
                <a:cs typeface="Century Gothic"/>
                <a:sym typeface="Century Gothic"/>
              </a:rPr>
              <a:t>carvolution.com/de/fahrzeuge/ford-puma-hybrid?km=1850&amp;duration=6&amp;retention=1500&amp;canton=BE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12</a:t>
            </a:fld>
            <a:endParaRPr dirty="0"/>
          </a:p>
        </p:txBody>
      </p:sp>
      <p:sp>
        <p:nvSpPr>
          <p:cNvPr id="1102" name="Google Shape;1102;p11"/>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it-CH" sz="2400" b="1" i="0" u="none" strike="noStrike" cap="none">
                <a:solidFill>
                  <a:srgbClr val="B11B96"/>
                </a:solidFill>
                <a:latin typeface="Century Gothic"/>
                <a:ea typeface="Century Gothic"/>
                <a:cs typeface="Century Gothic"/>
                <a:sym typeface="Century Gothic"/>
              </a:rPr>
              <a:t>Esempio </a:t>
            </a:r>
            <a:r>
              <a:rPr lang="it-CH" sz="2400" b="1" i="0" u="none" strike="noStrike" cap="none" err="1">
                <a:solidFill>
                  <a:srgbClr val="B11B96"/>
                </a:solidFill>
                <a:latin typeface="Century Gothic"/>
                <a:ea typeface="Century Gothic"/>
                <a:cs typeface="Century Gothic"/>
                <a:sym typeface="Century Gothic"/>
              </a:rPr>
              <a:t>Carvolution</a:t>
            </a:r>
            <a:r>
              <a:rPr lang="it-CH" sz="2400" b="1" i="0" u="none" strike="noStrike" cap="none">
                <a:solidFill>
                  <a:srgbClr val="B11B96"/>
                </a:solidFill>
                <a:latin typeface="Century Gothic"/>
                <a:ea typeface="Century Gothic"/>
                <a:cs typeface="Century Gothic"/>
                <a:sym typeface="Century Gothic"/>
              </a:rPr>
              <a:t> SA: profilo dell’impresa</a:t>
            </a:r>
            <a:endParaRPr lang="it-CH" sz="1400" b="0" i="0" u="none" strike="noStrike" cap="none">
              <a:solidFill>
                <a:srgbClr val="000000"/>
              </a:solidFill>
              <a:latin typeface="Arial"/>
              <a:ea typeface="Arial"/>
              <a:cs typeface="Arial"/>
              <a:sym typeface="Arial"/>
            </a:endParaRPr>
          </a:p>
        </p:txBody>
      </p:sp>
      <p:sp>
        <p:nvSpPr>
          <p:cNvPr id="1103" name="Google Shape;1103;p11"/>
          <p:cNvSpPr txBox="1"/>
          <p:nvPr/>
        </p:nvSpPr>
        <p:spPr>
          <a:xfrm>
            <a:off x="1768407" y="2009988"/>
            <a:ext cx="8708004" cy="28380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it-CH" sz="1600" b="1" i="0" u="none" strike="noStrike" cap="none" dirty="0">
                <a:solidFill>
                  <a:srgbClr val="B11B96"/>
                </a:solidFill>
                <a:latin typeface="Century Gothic"/>
                <a:ea typeface="Century Gothic"/>
                <a:cs typeface="Century Gothic"/>
                <a:sym typeface="Century Gothic"/>
              </a:rPr>
              <a:t>Ubicazione dell’impresa</a:t>
            </a:r>
            <a:r>
              <a:rPr lang="de-CH" sz="1600" b="1" i="0" u="none" strike="noStrike" cap="none" dirty="0">
                <a:solidFill>
                  <a:srgbClr val="B11B96"/>
                </a:solidFill>
                <a:latin typeface="Century Gothic"/>
                <a:ea typeface="Century Gothic"/>
                <a:cs typeface="Century Gothic"/>
                <a:sym typeface="Century Gothic"/>
              </a:rPr>
              <a:t>: </a:t>
            </a:r>
            <a:r>
              <a:rPr lang="de-CH" sz="1600" b="0" i="0" u="none" strike="noStrike" cap="none" dirty="0">
                <a:solidFill>
                  <a:srgbClr val="898F97"/>
                </a:solidFill>
                <a:latin typeface="Century Gothic"/>
                <a:ea typeface="Century Gothic"/>
                <a:cs typeface="Century Gothic"/>
                <a:sym typeface="Century Gothic"/>
              </a:rPr>
              <a:t>Bannwil, Berna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600"/>
              <a:buFont typeface="Arial"/>
              <a:buNone/>
            </a:pPr>
            <a:r>
              <a:rPr lang="it-CH" sz="1600" b="1" dirty="0">
                <a:solidFill>
                  <a:srgbClr val="B11B96"/>
                </a:solidFill>
                <a:latin typeface="Century Gothic"/>
                <a:ea typeface="Century Gothic"/>
                <a:cs typeface="Century Gothic"/>
                <a:sym typeface="Century Gothic"/>
              </a:rPr>
              <a:t>Team fondatore</a:t>
            </a:r>
            <a:r>
              <a:rPr lang="de-CH" sz="1600" b="1" i="0" u="none" strike="noStrike" cap="none" dirty="0">
                <a:solidFill>
                  <a:srgbClr val="B11B96"/>
                </a:solidFill>
                <a:latin typeface="Century Gothic"/>
                <a:ea typeface="Century Gothic"/>
                <a:cs typeface="Century Gothic"/>
                <a:sym typeface="Century Gothic"/>
              </a:rPr>
              <a:t>: </a:t>
            </a:r>
            <a:r>
              <a:rPr lang="de-CH" sz="1600" b="0" i="0" u="none" strike="noStrike" cap="none" dirty="0">
                <a:solidFill>
                  <a:srgbClr val="898F97"/>
                </a:solidFill>
                <a:latin typeface="Century Gothic"/>
                <a:ea typeface="Century Gothic"/>
                <a:cs typeface="Century Gothic"/>
                <a:sym typeface="Century Gothic"/>
              </a:rPr>
              <a:t>Léa Miggiano (1994), Luis Wittwer (</a:t>
            </a:r>
            <a:r>
              <a:rPr lang="de-CH" sz="1600" dirty="0">
                <a:solidFill>
                  <a:srgbClr val="898F97"/>
                </a:solidFill>
                <a:latin typeface="Century Gothic"/>
                <a:ea typeface="Century Gothic"/>
                <a:cs typeface="Century Gothic"/>
                <a:sym typeface="Century Gothic"/>
              </a:rPr>
              <a:t>1985</a:t>
            </a:r>
            <a:r>
              <a:rPr lang="de-CH" sz="1600" b="0" i="0" u="none" strike="noStrike" cap="none" dirty="0">
                <a:solidFill>
                  <a:srgbClr val="898F97"/>
                </a:solidFill>
                <a:latin typeface="Century Gothic"/>
                <a:ea typeface="Century Gothic"/>
                <a:cs typeface="Century Gothic"/>
                <a:sym typeface="Century Gothic"/>
              </a:rPr>
              <a:t>), Adrian Boss (</a:t>
            </a:r>
            <a:r>
              <a:rPr lang="de-CH" sz="1600" dirty="0">
                <a:solidFill>
                  <a:srgbClr val="898F97"/>
                </a:solidFill>
                <a:latin typeface="Century Gothic"/>
                <a:ea typeface="Century Gothic"/>
                <a:cs typeface="Century Gothic"/>
                <a:sym typeface="Century Gothic"/>
              </a:rPr>
              <a:t>1994</a:t>
            </a:r>
            <a:r>
              <a:rPr lang="de-CH" sz="1600" b="0" i="0" u="none" strike="noStrike" cap="none" dirty="0">
                <a:solidFill>
                  <a:srgbClr val="898F97"/>
                </a:solidFill>
                <a:latin typeface="Century Gothic"/>
                <a:ea typeface="Century Gothic"/>
                <a:cs typeface="Century Gothic"/>
                <a:sym typeface="Century Gothic"/>
              </a:rPr>
              <a:t>), </a:t>
            </a:r>
            <a:br>
              <a:rPr lang="de-CH" sz="1600" b="0" i="0" u="none" strike="noStrike" cap="none" dirty="0">
                <a:solidFill>
                  <a:srgbClr val="898F97"/>
                </a:solidFill>
                <a:latin typeface="Century Gothic"/>
                <a:ea typeface="Century Gothic"/>
                <a:cs typeface="Century Gothic"/>
                <a:sym typeface="Century Gothic"/>
              </a:rPr>
            </a:br>
            <a:r>
              <a:rPr lang="de-CH" sz="1600" b="0" i="0" u="none" strike="noStrike" cap="none" dirty="0">
                <a:solidFill>
                  <a:srgbClr val="898F97"/>
                </a:solidFill>
                <a:latin typeface="Century Gothic"/>
                <a:ea typeface="Century Gothic"/>
                <a:cs typeface="Century Gothic"/>
                <a:sym typeface="Century Gothic"/>
              </a:rPr>
              <a:t>Bernhard Drüner (</a:t>
            </a:r>
            <a:r>
              <a:rPr lang="de-CH" sz="1600" dirty="0">
                <a:solidFill>
                  <a:srgbClr val="898F97"/>
                </a:solidFill>
                <a:latin typeface="Century Gothic"/>
                <a:ea typeface="Century Gothic"/>
                <a:cs typeface="Century Gothic"/>
                <a:sym typeface="Century Gothic"/>
              </a:rPr>
              <a:t>1963</a:t>
            </a:r>
            <a:r>
              <a:rPr lang="de-CH" sz="1600" b="0" i="0" u="none" strike="noStrike" cap="none" dirty="0">
                <a:solidFill>
                  <a:srgbClr val="898F97"/>
                </a:solidFill>
                <a:latin typeface="Century Gothic"/>
                <a:ea typeface="Century Gothic"/>
                <a:cs typeface="Century Gothic"/>
                <a:sym typeface="Century Gothic"/>
              </a:rPr>
              <a:t>), Olivier Kofler (</a:t>
            </a:r>
            <a:r>
              <a:rPr lang="de-CH" sz="1600" dirty="0">
                <a:solidFill>
                  <a:srgbClr val="898F97"/>
                </a:solidFill>
                <a:latin typeface="Century Gothic"/>
                <a:ea typeface="Century Gothic"/>
                <a:cs typeface="Century Gothic"/>
                <a:sym typeface="Century Gothic"/>
              </a:rPr>
              <a:t>1984</a:t>
            </a:r>
            <a:r>
              <a:rPr lang="de-CH" sz="1600" b="0" i="0" u="none" strike="noStrike" cap="none" dirty="0">
                <a:solidFill>
                  <a:srgbClr val="898F97"/>
                </a:solidFill>
                <a:latin typeface="Century Gothic"/>
                <a:ea typeface="Century Gothic"/>
                <a:cs typeface="Century Gothic"/>
                <a:sym typeface="Century Gothic"/>
              </a:rPr>
              <a:t>) </a:t>
            </a:r>
            <a:endParaRPr sz="1600" b="1" i="0" u="none" strike="noStrike" cap="none" dirty="0">
              <a:solidFill>
                <a:srgbClr val="B11B96"/>
              </a:solidFill>
              <a:latin typeface="Century Gothic"/>
              <a:ea typeface="Century Gothic"/>
              <a:cs typeface="Century Gothic"/>
              <a:sym typeface="Century Gothic"/>
            </a:endParaRPr>
          </a:p>
          <a:p>
            <a:pPr marL="0" marR="0" lvl="0" indent="0" algn="l" rtl="0">
              <a:lnSpc>
                <a:spcPct val="100000"/>
              </a:lnSpc>
              <a:spcBef>
                <a:spcPts val="800"/>
              </a:spcBef>
              <a:spcAft>
                <a:spcPts val="0"/>
              </a:spcAft>
              <a:buClr>
                <a:srgbClr val="000000"/>
              </a:buClr>
              <a:buSzPts val="1600"/>
              <a:buFont typeface="Arial"/>
              <a:buNone/>
            </a:pPr>
            <a:r>
              <a:rPr lang="it-CH" sz="1600" b="1" i="0" u="none" strike="noStrike" cap="none" dirty="0">
                <a:solidFill>
                  <a:srgbClr val="B11B96"/>
                </a:solidFill>
                <a:latin typeface="Century Gothic"/>
                <a:ea typeface="Century Gothic"/>
                <a:cs typeface="Century Gothic"/>
                <a:sym typeface="Century Gothic"/>
              </a:rPr>
              <a:t>Data di fondazione</a:t>
            </a:r>
            <a:r>
              <a:rPr lang="de-CH" sz="1600" b="1" i="0" u="none" strike="noStrike" cap="none" dirty="0">
                <a:solidFill>
                  <a:srgbClr val="B11B96"/>
                </a:solidFill>
                <a:latin typeface="Century Gothic"/>
                <a:ea typeface="Century Gothic"/>
                <a:cs typeface="Century Gothic"/>
                <a:sym typeface="Century Gothic"/>
              </a:rPr>
              <a:t>: </a:t>
            </a:r>
            <a:r>
              <a:rPr lang="de-CH" sz="1600" b="0" i="0" u="none" strike="noStrike" cap="none" dirty="0">
                <a:solidFill>
                  <a:srgbClr val="898F97"/>
                </a:solidFill>
                <a:latin typeface="Century Gothic"/>
                <a:ea typeface="Century Gothic"/>
                <a:cs typeface="Century Gothic"/>
                <a:sym typeface="Century Gothic"/>
              </a:rPr>
              <a:t>2018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600"/>
              <a:buFont typeface="Arial"/>
              <a:buNone/>
            </a:pPr>
            <a:r>
              <a:rPr lang="it-CH" sz="1600" b="1" i="0" u="none" strike="noStrike" cap="none" dirty="0">
                <a:solidFill>
                  <a:srgbClr val="B11B96"/>
                </a:solidFill>
                <a:latin typeface="Century Gothic"/>
                <a:ea typeface="Century Gothic"/>
                <a:cs typeface="Century Gothic"/>
                <a:sym typeface="Century Gothic"/>
              </a:rPr>
              <a:t>Numero di collaboratori (Stato dicembre 2020</a:t>
            </a:r>
            <a:r>
              <a:rPr lang="de-CH" sz="1600" b="1" i="0" u="none" strike="noStrike" cap="none" dirty="0">
                <a:solidFill>
                  <a:srgbClr val="B11B96"/>
                </a:solidFill>
                <a:latin typeface="Century Gothic"/>
                <a:ea typeface="Century Gothic"/>
                <a:cs typeface="Century Gothic"/>
                <a:sym typeface="Century Gothic"/>
              </a:rPr>
              <a:t>): </a:t>
            </a:r>
            <a:r>
              <a:rPr lang="de-CH" sz="1600" b="0" i="0" u="none" strike="noStrike" cap="none" dirty="0">
                <a:solidFill>
                  <a:srgbClr val="898F97"/>
                </a:solidFill>
                <a:latin typeface="Century Gothic"/>
                <a:ea typeface="Century Gothic"/>
                <a:cs typeface="Century Gothic"/>
                <a:sym typeface="Century Gothic"/>
              </a:rPr>
              <a:t>44</a:t>
            </a:r>
            <a:endParaRPr sz="1600" b="0"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800"/>
              </a:spcBef>
              <a:spcAft>
                <a:spcPts val="0"/>
              </a:spcAft>
              <a:buClr>
                <a:srgbClr val="000000"/>
              </a:buClr>
              <a:buSzPts val="1600"/>
              <a:buFont typeface="Arial"/>
              <a:buNone/>
            </a:pPr>
            <a:r>
              <a:rPr lang="it-CH" sz="1600" b="1" i="0" u="none" strike="noStrike" cap="none" dirty="0">
                <a:solidFill>
                  <a:srgbClr val="B11B96"/>
                </a:solidFill>
                <a:latin typeface="Century Gothic"/>
                <a:ea typeface="Century Gothic"/>
                <a:cs typeface="Century Gothic"/>
                <a:sym typeface="Century Gothic"/>
              </a:rPr>
              <a:t>Sedi</a:t>
            </a:r>
            <a:r>
              <a:rPr lang="de-CH" sz="1600" b="1" i="0" u="none" strike="noStrike" cap="none" dirty="0">
                <a:solidFill>
                  <a:srgbClr val="B11B96"/>
                </a:solidFill>
                <a:latin typeface="Century Gothic"/>
                <a:ea typeface="Century Gothic"/>
                <a:cs typeface="Century Gothic"/>
                <a:sym typeface="Century Gothic"/>
              </a:rPr>
              <a:t>: </a:t>
            </a:r>
            <a:r>
              <a:rPr lang="de-CH" sz="1600" b="0" i="0" u="none" strike="noStrike" cap="none" dirty="0">
                <a:solidFill>
                  <a:srgbClr val="898F97"/>
                </a:solidFill>
                <a:latin typeface="Century Gothic"/>
                <a:ea typeface="Century Gothic"/>
                <a:cs typeface="Century Gothic"/>
                <a:sym typeface="Century Gothic"/>
              </a:rPr>
              <a:t>Bannwil (BE), Zurigo (ZH)</a:t>
            </a:r>
            <a:endParaRPr sz="1600" b="0"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endParaRPr sz="1800" b="1" i="0" u="none" strike="noStrike" cap="none" dirty="0">
              <a:solidFill>
                <a:srgbClr val="898F97"/>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800"/>
              <a:buFont typeface="Arial"/>
              <a:buNone/>
            </a:pPr>
            <a:r>
              <a:rPr lang="de-CH" sz="1800" b="1" i="0" u="none" strike="noStrike" cap="none" dirty="0">
                <a:solidFill>
                  <a:srgbClr val="898F97"/>
                </a:solidFill>
                <a:latin typeface="Century Gothic"/>
                <a:ea typeface="Century Gothic"/>
                <a:cs typeface="Century Gothic"/>
                <a:sym typeface="Century Gothic"/>
              </a:rPr>
              <a:t> </a:t>
            </a:r>
            <a:endParaRPr sz="1400" b="0" i="0" u="none" strike="noStrike" cap="none" dirty="0">
              <a:solidFill>
                <a:srgbClr val="000000"/>
              </a:solidFill>
              <a:latin typeface="Arial"/>
              <a:ea typeface="Arial"/>
              <a:cs typeface="Arial"/>
              <a:sym typeface="Arial"/>
            </a:endParaRPr>
          </a:p>
        </p:txBody>
      </p:sp>
      <p:sp>
        <p:nvSpPr>
          <p:cNvPr id="5" name="Rechteck 12">
            <a:extLst>
              <a:ext uri="{FF2B5EF4-FFF2-40B4-BE49-F238E27FC236}">
                <a16:creationId xmlns:a16="http://schemas.microsoft.com/office/drawing/2014/main" id="{C71500C7-CEFD-45BA-BD15-E324AE549240}"/>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de-CH" sz="1100" b="1" dirty="0">
                <a:solidFill>
                  <a:srgbClr val="898F97"/>
                </a:solidFill>
                <a:latin typeface="Century Gothic" panose="020B0502020202020204" pitchFamily="34" charset="0"/>
                <a:cs typeface="Calibri" panose="020F0502020204030204" pitchFamily="34" charset="0"/>
              </a:rPr>
              <a:t>Le informazioni </a:t>
            </a:r>
            <a:r>
              <a:rPr lang="it-IT" sz="1100" b="1" dirty="0">
                <a:solidFill>
                  <a:srgbClr val="898F97"/>
                </a:solidFill>
                <a:latin typeface="Century Gothic" panose="020B0502020202020204" pitchFamily="34" charset="0"/>
                <a:cs typeface="Calibri" panose="020F0502020204030204" pitchFamily="34" charset="0"/>
              </a:rPr>
              <a:t>sono state messe a disposizione da Carvolution</a:t>
            </a:r>
            <a:r>
              <a:rPr lang="de-CH" sz="1100" b="1" dirty="0">
                <a:solidFill>
                  <a:srgbClr val="898F97"/>
                </a:solidFill>
                <a:latin typeface="Century Gothic" panose="020B0502020202020204" pitchFamily="34" charset="0"/>
                <a:cs typeface="Calibri" panose="020F0502020204030204" pitchFamily="34"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20"/>
          <p:cNvSpPr/>
          <p:nvPr/>
        </p:nvSpPr>
        <p:spPr>
          <a:xfrm>
            <a:off x="1049075" y="780800"/>
            <a:ext cx="3600000" cy="4245798"/>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rgbClr val="898F97"/>
              </a:solidFill>
              <a:latin typeface="Century Gothic"/>
              <a:ea typeface="Century Gothic"/>
              <a:cs typeface="Century Gothic"/>
              <a:sym typeface="Century Gothic"/>
            </a:endParaRPr>
          </a:p>
        </p:txBody>
      </p:sp>
      <p:sp>
        <p:nvSpPr>
          <p:cNvPr id="1110" name="Google Shape;1110;p20"/>
          <p:cNvSpPr/>
          <p:nvPr/>
        </p:nvSpPr>
        <p:spPr>
          <a:xfrm>
            <a:off x="4861000" y="776400"/>
            <a:ext cx="2503778" cy="4245799"/>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rgbClr val="898F97"/>
              </a:solidFill>
              <a:latin typeface="Century Gothic"/>
              <a:ea typeface="Century Gothic"/>
              <a:cs typeface="Century Gothic"/>
              <a:sym typeface="Century Gothic"/>
            </a:endParaRPr>
          </a:p>
        </p:txBody>
      </p:sp>
      <p:sp>
        <p:nvSpPr>
          <p:cNvPr id="1111" name="Google Shape;1111;p20"/>
          <p:cNvSpPr/>
          <p:nvPr/>
        </p:nvSpPr>
        <p:spPr>
          <a:xfrm>
            <a:off x="7508375" y="778401"/>
            <a:ext cx="3600000" cy="4243798"/>
          </a:xfrm>
          <a:prstGeom prst="rect">
            <a:avLst/>
          </a:prstGeom>
          <a:no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rgbClr val="898F97"/>
              </a:solidFill>
              <a:latin typeface="Century Gothic"/>
              <a:ea typeface="Century Gothic"/>
              <a:cs typeface="Century Gothic"/>
              <a:sym typeface="Century Gothic"/>
            </a:endParaRPr>
          </a:p>
        </p:txBody>
      </p:sp>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it-CH" smtClean="0"/>
              <a:t>13</a:t>
            </a:fld>
            <a:endParaRPr lang="it-CH"/>
          </a:p>
        </p:txBody>
      </p:sp>
      <p:sp>
        <p:nvSpPr>
          <p:cNvPr id="1113" name="Google Shape;1113;p20"/>
          <p:cNvSpPr txBox="1"/>
          <p:nvPr/>
        </p:nvSpPr>
        <p:spPr>
          <a:xfrm>
            <a:off x="941093" y="123578"/>
            <a:ext cx="10568987" cy="6572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it-CH" sz="2400" b="1" i="0" u="none" strike="noStrike" cap="none">
                <a:solidFill>
                  <a:srgbClr val="B11B96"/>
                </a:solidFill>
                <a:latin typeface="Century Gothic"/>
                <a:ea typeface="Century Gothic"/>
                <a:cs typeface="Century Gothic"/>
                <a:sym typeface="Century Gothic"/>
              </a:rPr>
              <a:t>Esempio </a:t>
            </a:r>
            <a:r>
              <a:rPr lang="it-CH" sz="2400" b="1" i="0" u="none" strike="noStrike" cap="none" err="1">
                <a:solidFill>
                  <a:srgbClr val="B11B96"/>
                </a:solidFill>
                <a:latin typeface="Century Gothic"/>
                <a:ea typeface="Century Gothic"/>
                <a:cs typeface="Century Gothic"/>
                <a:sym typeface="Century Gothic"/>
              </a:rPr>
              <a:t>Carvolution</a:t>
            </a:r>
            <a:r>
              <a:rPr lang="it-CH" sz="2400" b="1" i="0" u="none" strike="noStrike" cap="none">
                <a:solidFill>
                  <a:srgbClr val="B11B96"/>
                </a:solidFill>
                <a:latin typeface="Century Gothic"/>
                <a:ea typeface="Century Gothic"/>
                <a:cs typeface="Century Gothic"/>
                <a:sym typeface="Century Gothic"/>
              </a:rPr>
              <a:t>: </a:t>
            </a:r>
            <a:r>
              <a:rPr lang="it-CH" sz="2400" b="1">
                <a:solidFill>
                  <a:srgbClr val="B11B96"/>
                </a:solidFill>
                <a:latin typeface="Century Gothic"/>
                <a:ea typeface="Century Gothic"/>
                <a:cs typeface="Century Gothic"/>
                <a:sym typeface="Century Gothic"/>
              </a:rPr>
              <a:t>componenti del modello di business</a:t>
            </a:r>
            <a:endParaRPr lang="it-CH" sz="1400" b="0" i="0" u="none" strike="noStrike" cap="none">
              <a:solidFill>
                <a:srgbClr val="B11B96"/>
              </a:solidFill>
              <a:highlight>
                <a:srgbClr val="FFFF00"/>
              </a:highlight>
            </a:endParaRPr>
          </a:p>
        </p:txBody>
      </p:sp>
      <p:sp>
        <p:nvSpPr>
          <p:cNvPr id="1114" name="Google Shape;1114;p20"/>
          <p:cNvSpPr/>
          <p:nvPr/>
        </p:nvSpPr>
        <p:spPr>
          <a:xfrm>
            <a:off x="4857378" y="766017"/>
            <a:ext cx="2439300" cy="4422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chemeClr val="lt1"/>
              </a:solidFill>
              <a:latin typeface="Century Gothic"/>
              <a:ea typeface="Century Gothic"/>
              <a:cs typeface="Century Gothic"/>
              <a:sym typeface="Century Gothic"/>
            </a:endParaRPr>
          </a:p>
        </p:txBody>
      </p:sp>
      <p:sp>
        <p:nvSpPr>
          <p:cNvPr id="1115" name="Google Shape;1115;p20"/>
          <p:cNvSpPr/>
          <p:nvPr/>
        </p:nvSpPr>
        <p:spPr>
          <a:xfrm>
            <a:off x="7509172" y="755075"/>
            <a:ext cx="3595500" cy="4224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chemeClr val="lt1"/>
              </a:solidFill>
              <a:latin typeface="Century Gothic"/>
              <a:ea typeface="Century Gothic"/>
              <a:cs typeface="Century Gothic"/>
              <a:sym typeface="Century Gothic"/>
            </a:endParaRPr>
          </a:p>
        </p:txBody>
      </p:sp>
      <p:sp>
        <p:nvSpPr>
          <p:cNvPr id="1116" name="Google Shape;1116;p20"/>
          <p:cNvSpPr/>
          <p:nvPr/>
        </p:nvSpPr>
        <p:spPr>
          <a:xfrm>
            <a:off x="1055725" y="5424576"/>
            <a:ext cx="10059300" cy="1051457"/>
          </a:xfrm>
          <a:prstGeom prst="rect">
            <a:avLst/>
          </a:prstGeom>
          <a:solidFill>
            <a:schemeClr val="lt1"/>
          </a:solidFill>
          <a:ln w="28575"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rgbClr val="898F97"/>
              </a:solidFill>
              <a:latin typeface="Century Gothic"/>
              <a:ea typeface="Century Gothic"/>
              <a:cs typeface="Century Gothic"/>
              <a:sym typeface="Century Gothic"/>
            </a:endParaRPr>
          </a:p>
        </p:txBody>
      </p:sp>
      <p:sp>
        <p:nvSpPr>
          <p:cNvPr id="1117" name="Google Shape;1117;p20"/>
          <p:cNvSpPr/>
          <p:nvPr/>
        </p:nvSpPr>
        <p:spPr>
          <a:xfrm>
            <a:off x="7595011" y="796162"/>
            <a:ext cx="3374331"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CH" sz="1600" b="1" i="0" u="none" strike="noStrike" cap="none">
                <a:solidFill>
                  <a:schemeClr val="lt1"/>
                </a:solidFill>
                <a:latin typeface="Century Gothic"/>
                <a:ea typeface="Century Gothic"/>
                <a:cs typeface="Century Gothic"/>
                <a:sym typeface="Century Gothic"/>
              </a:rPr>
              <a:t>Segmento di clientela target</a:t>
            </a:r>
            <a:endParaRPr lang="it-CH" sz="1600" b="0" i="0" u="none" strike="noStrike" cap="none">
              <a:solidFill>
                <a:srgbClr val="000000"/>
              </a:solidFill>
              <a:sym typeface="Arial"/>
            </a:endParaRPr>
          </a:p>
        </p:txBody>
      </p:sp>
      <p:sp>
        <p:nvSpPr>
          <p:cNvPr id="1118" name="Google Shape;1118;p20"/>
          <p:cNvSpPr/>
          <p:nvPr/>
        </p:nvSpPr>
        <p:spPr>
          <a:xfrm>
            <a:off x="4803108" y="796162"/>
            <a:ext cx="25836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CH" sz="1600" b="1">
                <a:solidFill>
                  <a:schemeClr val="lt1"/>
                </a:solidFill>
                <a:latin typeface="Century Gothic"/>
                <a:sym typeface="Century Gothic"/>
              </a:rPr>
              <a:t>Proposta di valore</a:t>
            </a:r>
            <a:endParaRPr lang="it-CH" sz="1200" b="0" i="0" u="none" strike="noStrike" cap="none">
              <a:solidFill>
                <a:srgbClr val="000000"/>
              </a:solidFill>
              <a:sym typeface="Arial"/>
            </a:endParaRPr>
          </a:p>
        </p:txBody>
      </p:sp>
      <p:cxnSp>
        <p:nvCxnSpPr>
          <p:cNvPr id="1119" name="Google Shape;1119;p20"/>
          <p:cNvCxnSpPr/>
          <p:nvPr/>
        </p:nvCxnSpPr>
        <p:spPr>
          <a:xfrm>
            <a:off x="6081826" y="5633442"/>
            <a:ext cx="0" cy="752668"/>
          </a:xfrm>
          <a:prstGeom prst="straightConnector1">
            <a:avLst/>
          </a:prstGeom>
          <a:noFill/>
          <a:ln w="28575" cap="flat" cmpd="sng">
            <a:solidFill>
              <a:srgbClr val="B11B96"/>
            </a:solidFill>
            <a:prstDash val="solid"/>
            <a:miter lim="800000"/>
            <a:headEnd type="none" w="sm" len="sm"/>
            <a:tailEnd type="none" w="sm" len="sm"/>
          </a:ln>
        </p:spPr>
      </p:cxnSp>
      <p:sp>
        <p:nvSpPr>
          <p:cNvPr id="1120" name="Google Shape;1120;p20"/>
          <p:cNvSpPr/>
          <p:nvPr/>
        </p:nvSpPr>
        <p:spPr>
          <a:xfrm>
            <a:off x="1160699" y="5491188"/>
            <a:ext cx="4857085"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CH" sz="1400" b="1" i="0" u="none" strike="noStrike" cap="none">
                <a:solidFill>
                  <a:srgbClr val="B11B96"/>
                </a:solidFill>
                <a:latin typeface="Century Gothic"/>
                <a:ea typeface="Century Gothic"/>
                <a:cs typeface="Century Gothic"/>
                <a:sym typeface="Century Gothic"/>
              </a:rPr>
              <a:t>Costi principali:</a:t>
            </a:r>
            <a:r>
              <a:rPr lang="it-CH" sz="1400" b="0" i="0" u="none" strike="noStrike" cap="none">
                <a:solidFill>
                  <a:srgbClr val="B11B96"/>
                </a:solidFill>
                <a:latin typeface="Century Gothic"/>
                <a:ea typeface="Century Gothic"/>
                <a:cs typeface="Century Gothic"/>
                <a:sym typeface="Century Gothic"/>
              </a:rPr>
              <a:t> </a:t>
            </a:r>
          </a:p>
          <a:p>
            <a:pPr marL="0" marR="0" lvl="0" indent="0" algn="l" rtl="0">
              <a:lnSpc>
                <a:spcPct val="100000"/>
              </a:lnSpc>
              <a:spcBef>
                <a:spcPts val="0"/>
              </a:spcBef>
              <a:spcAft>
                <a:spcPts val="0"/>
              </a:spcAft>
              <a:buClr>
                <a:srgbClr val="000000"/>
              </a:buClr>
              <a:buSzPts val="1100"/>
              <a:buFont typeface="Arial"/>
              <a:buNone/>
            </a:pPr>
            <a:r>
              <a:rPr lang="it-CH" sz="1100" b="1" i="0" u="none" strike="noStrike" cap="none">
                <a:solidFill>
                  <a:srgbClr val="7D7D7D"/>
                </a:solidFill>
                <a:latin typeface="Century Gothic" panose="020B0502020202020204" pitchFamily="34" charset="0"/>
                <a:ea typeface="Calibri"/>
                <a:cs typeface="Calibri"/>
                <a:sym typeface="Calibri"/>
              </a:rPr>
              <a:t>Costi diretti veicoli: </a:t>
            </a:r>
            <a:r>
              <a:rPr lang="it-CH" sz="1100" b="0" i="0" u="none" strike="noStrike" cap="none">
                <a:solidFill>
                  <a:srgbClr val="7D7D7D"/>
                </a:solidFill>
                <a:latin typeface="Century Gothic" panose="020B0502020202020204" pitchFamily="34" charset="0"/>
                <a:ea typeface="Calibri"/>
                <a:cs typeface="Calibri"/>
                <a:sym typeface="Calibri"/>
              </a:rPr>
              <a:t>ammortamento, assicurazione, ecc.</a:t>
            </a:r>
          </a:p>
          <a:p>
            <a:pPr marL="0" marR="0" lvl="0" indent="0" algn="l" rtl="0">
              <a:lnSpc>
                <a:spcPct val="100000"/>
              </a:lnSpc>
              <a:spcBef>
                <a:spcPts val="0"/>
              </a:spcBef>
              <a:spcAft>
                <a:spcPts val="0"/>
              </a:spcAft>
              <a:buClr>
                <a:srgbClr val="000000"/>
              </a:buClr>
              <a:buSzPts val="1100"/>
              <a:buFont typeface="Arial"/>
              <a:buNone/>
            </a:pPr>
            <a:r>
              <a:rPr lang="it-CH" sz="1100" b="1" i="0" u="none" strike="noStrike" cap="none">
                <a:solidFill>
                  <a:srgbClr val="7D7D7D"/>
                </a:solidFill>
                <a:latin typeface="Century Gothic" panose="020B0502020202020204" pitchFamily="34" charset="0"/>
                <a:ea typeface="Calibri"/>
                <a:cs typeface="Calibri"/>
                <a:sym typeface="Calibri"/>
              </a:rPr>
              <a:t>IT: </a:t>
            </a:r>
            <a:r>
              <a:rPr lang="it-CH" sz="1100" b="0" i="0" u="none" strike="noStrike" cap="none">
                <a:solidFill>
                  <a:srgbClr val="7D7D7D"/>
                </a:solidFill>
                <a:latin typeface="Century Gothic" panose="020B0502020202020204" pitchFamily="34" charset="0"/>
                <a:ea typeface="Calibri"/>
                <a:cs typeface="Calibri"/>
                <a:sym typeface="Calibri"/>
              </a:rPr>
              <a:t>Digitale Customer Experience e gestione efficiente flotta veicoli</a:t>
            </a:r>
            <a:br>
              <a:rPr lang="it-CH" sz="1100" b="0" i="0" u="none" strike="noStrike" cap="none">
                <a:solidFill>
                  <a:srgbClr val="7D7D7D"/>
                </a:solidFill>
                <a:latin typeface="Century Gothic" panose="020B0502020202020204" pitchFamily="34" charset="0"/>
                <a:ea typeface="Calibri"/>
                <a:cs typeface="Calibri"/>
                <a:sym typeface="Calibri"/>
              </a:rPr>
            </a:br>
            <a:r>
              <a:rPr lang="it-CH" sz="1100" b="1" i="0" u="none" strike="noStrike" cap="none">
                <a:solidFill>
                  <a:srgbClr val="7D7D7D"/>
                </a:solidFill>
                <a:latin typeface="Century Gothic" panose="020B0502020202020204" pitchFamily="34" charset="0"/>
                <a:ea typeface="Calibri"/>
                <a:cs typeface="Calibri"/>
                <a:sym typeface="Calibri"/>
              </a:rPr>
              <a:t>Marketing: </a:t>
            </a:r>
            <a:r>
              <a:rPr lang="it-CH" sz="1100" b="0" i="0" u="none" strike="noStrike" cap="none">
                <a:solidFill>
                  <a:srgbClr val="7D7D7D"/>
                </a:solidFill>
                <a:latin typeface="Century Gothic" panose="020B0502020202020204" pitchFamily="34" charset="0"/>
                <a:ea typeface="Calibri"/>
                <a:cs typeface="Calibri"/>
                <a:sym typeface="Calibri"/>
              </a:rPr>
              <a:t>promozione, acquisizione e fidelizzazione clienti</a:t>
            </a:r>
            <a:br>
              <a:rPr lang="it-CH" sz="1100" b="0" i="0" u="none" strike="noStrike" cap="none">
                <a:solidFill>
                  <a:srgbClr val="7D7D7D"/>
                </a:solidFill>
                <a:latin typeface="Century Gothic" panose="020B0502020202020204" pitchFamily="34" charset="0"/>
                <a:ea typeface="Calibri"/>
                <a:cs typeface="Calibri"/>
                <a:sym typeface="Calibri"/>
              </a:rPr>
            </a:br>
            <a:r>
              <a:rPr lang="it-CH" sz="1100" b="1" i="0" u="none" strike="noStrike" cap="none">
                <a:solidFill>
                  <a:srgbClr val="7D7D7D"/>
                </a:solidFill>
                <a:latin typeface="Century Gothic" panose="020B0502020202020204" pitchFamily="34" charset="0"/>
                <a:ea typeface="Calibri"/>
                <a:cs typeface="Calibri"/>
                <a:sym typeface="Calibri"/>
              </a:rPr>
              <a:t>Personale e infrastruttura</a:t>
            </a:r>
            <a:endParaRPr lang="it-CH" sz="1100" b="0" i="0" u="none" strike="noStrike" cap="none">
              <a:solidFill>
                <a:srgbClr val="898F97"/>
              </a:solidFill>
              <a:latin typeface="Century Gothic" panose="020B0502020202020204" pitchFamily="34" charset="0"/>
              <a:ea typeface="Century Gothic"/>
              <a:cs typeface="Century Gothic"/>
              <a:sym typeface="Century Gothic"/>
            </a:endParaRPr>
          </a:p>
        </p:txBody>
      </p:sp>
      <p:sp>
        <p:nvSpPr>
          <p:cNvPr id="1121" name="Google Shape;1121;p20"/>
          <p:cNvSpPr/>
          <p:nvPr/>
        </p:nvSpPr>
        <p:spPr>
          <a:xfrm>
            <a:off x="1125794" y="1194820"/>
            <a:ext cx="3445931" cy="38317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it-CH" sz="1100" b="1" i="0" u="none" strike="noStrike" cap="none">
                <a:solidFill>
                  <a:srgbClr val="B11B96"/>
                </a:solidFill>
                <a:latin typeface="Century Gothic" panose="020B0502020202020204" pitchFamily="34" charset="0"/>
                <a:ea typeface="Century Gothic"/>
                <a:cs typeface="Calibri" panose="020F0502020204030204" pitchFamily="34" charset="0"/>
                <a:sym typeface="Century Gothic"/>
              </a:rPr>
              <a:t>Attività principali</a:t>
            </a:r>
            <a:endParaRPr lang="it-CH" sz="1100" b="0" i="0" u="none" strike="noStrike" cap="none">
              <a:solidFill>
                <a:srgbClr val="B11B96"/>
              </a:solidFill>
              <a:latin typeface="Century Gothic" panose="020B050202020202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900"/>
              <a:buFont typeface="Arial"/>
              <a:buNone/>
            </a:pPr>
            <a:r>
              <a:rPr lang="it-CH" sz="1000" b="1" i="0" u="none" strike="noStrike" cap="none">
                <a:solidFill>
                  <a:srgbClr val="7D7D7D"/>
                </a:solidFill>
                <a:latin typeface="Century Gothic" panose="020B0502020202020204" pitchFamily="34" charset="0"/>
                <a:ea typeface="Calibri"/>
                <a:cs typeface="Calibri" panose="020F0502020204030204" pitchFamily="34" charset="0"/>
                <a:sym typeface="Calibri"/>
              </a:rPr>
              <a:t>Elaborazione dell’offerta</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Acquisto di veicoli</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Gestione della flotta veicoli</a:t>
            </a:r>
          </a:p>
          <a:p>
            <a:pPr marL="0" marR="0" lvl="0" indent="0" algn="l" rtl="0">
              <a:lnSpc>
                <a:spcPct val="100000"/>
              </a:lnSpc>
              <a:spcBef>
                <a:spcPts val="0"/>
              </a:spcBef>
              <a:spcAft>
                <a:spcPts val="0"/>
              </a:spcAft>
              <a:buNone/>
            </a:pPr>
            <a:r>
              <a:rPr lang="it-CH" sz="1000" b="1" i="0" u="none" strike="noStrike" cap="none">
                <a:solidFill>
                  <a:srgbClr val="7D7D7D"/>
                </a:solidFill>
                <a:latin typeface="Century Gothic" panose="020B0502020202020204" pitchFamily="34" charset="0"/>
                <a:ea typeface="Calibri"/>
                <a:cs typeface="Calibri" panose="020F0502020204030204" pitchFamily="34" charset="0"/>
                <a:sym typeface="Calibri"/>
              </a:rPr>
              <a:t>Marketing e assistenza alla clientela</a:t>
            </a:r>
          </a:p>
          <a:p>
            <a:pPr marL="171450" marR="0" lvl="0" indent="-171450" algn="l" rtl="0">
              <a:lnSpc>
                <a:spcPct val="100000"/>
              </a:lnSpc>
              <a:spcBef>
                <a:spcPts val="0"/>
              </a:spcBef>
              <a:spcAft>
                <a:spcPts val="0"/>
              </a:spcAft>
              <a:buFont typeface="Arial" panose="020B0604020202020204" pitchFamily="34" charset="0"/>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Vendite/marketing di abbonamenti</a:t>
            </a:r>
          </a:p>
          <a:p>
            <a:pPr marL="171450" marR="0" lvl="0" indent="-171450" algn="l" rtl="0">
              <a:lnSpc>
                <a:spcPct val="100000"/>
              </a:lnSpc>
              <a:spcBef>
                <a:spcPts val="0"/>
              </a:spcBef>
              <a:spcAft>
                <a:spcPts val="0"/>
              </a:spcAft>
              <a:buFont typeface="Arial" panose="020B0604020202020204" pitchFamily="34" charset="0"/>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Supporto alla clientela</a:t>
            </a:r>
          </a:p>
          <a:p>
            <a:pPr marR="0" lvl="0" algn="l" rtl="0">
              <a:lnSpc>
                <a:spcPct val="100000"/>
              </a:lnSpc>
              <a:spcBef>
                <a:spcPts val="0"/>
              </a:spcBef>
              <a:spcAft>
                <a:spcPts val="0"/>
              </a:spcAft>
            </a:pPr>
            <a:r>
              <a:rPr lang="it-CH" sz="1000" b="1" i="0" u="none" strike="noStrike" cap="none">
                <a:solidFill>
                  <a:srgbClr val="7D7D7D"/>
                </a:solidFill>
                <a:latin typeface="Century Gothic" panose="020B0502020202020204" pitchFamily="34" charset="0"/>
                <a:ea typeface="Calibri"/>
                <a:cs typeface="Calibri" panose="020F0502020204030204" pitchFamily="34" charset="0"/>
                <a:sym typeface="Calibri"/>
              </a:rPr>
              <a:t>Processi</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F7F7F"/>
                </a:solidFill>
                <a:latin typeface="Century Gothic" panose="020B0502020202020204" pitchFamily="34" charset="0"/>
                <a:ea typeface="Calibri"/>
                <a:cs typeface="Calibri" panose="020F0502020204030204" pitchFamily="34" charset="0"/>
                <a:sym typeface="Calibri"/>
              </a:rPr>
              <a:t>Sviluppo IT/Software</a:t>
            </a:r>
          </a:p>
          <a:p>
            <a:pPr marL="0" marR="0" lvl="0" indent="0" algn="l" rtl="0">
              <a:lnSpc>
                <a:spcPct val="100000"/>
              </a:lnSpc>
              <a:spcBef>
                <a:spcPts val="600"/>
              </a:spcBef>
              <a:spcAft>
                <a:spcPts val="0"/>
              </a:spcAft>
              <a:buClr>
                <a:srgbClr val="000000"/>
              </a:buClr>
              <a:buSzPts val="1100"/>
              <a:buFont typeface="Arial"/>
              <a:buNone/>
            </a:pPr>
            <a:r>
              <a:rPr lang="it-CH" sz="1100" b="1" i="0" u="none" strike="noStrike" cap="none">
                <a:solidFill>
                  <a:srgbClr val="B11B96"/>
                </a:solidFill>
                <a:latin typeface="Century Gothic" panose="020B0502020202020204" pitchFamily="34" charset="0"/>
                <a:ea typeface="Century Gothic"/>
                <a:cs typeface="Calibri" panose="020F0502020204030204" pitchFamily="34" charset="0"/>
                <a:sym typeface="Century Gothic"/>
              </a:rPr>
              <a:t>Risorse chiave</a:t>
            </a:r>
            <a:endParaRPr lang="it-CH" sz="1100" b="0" i="0" u="none" strike="noStrike" cap="none">
              <a:solidFill>
                <a:srgbClr val="B11B96"/>
              </a:solidFill>
              <a:latin typeface="Century Gothic" panose="020B050202020202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900"/>
              <a:buFont typeface="Arial"/>
              <a:buNone/>
            </a:pPr>
            <a:r>
              <a:rPr lang="it-CH" sz="1000" b="1" i="0" u="none" strike="noStrike" cap="none">
                <a:solidFill>
                  <a:srgbClr val="7D7D7D"/>
                </a:solidFill>
                <a:latin typeface="Century Gothic" panose="020B0502020202020204" pitchFamily="34" charset="0"/>
                <a:ea typeface="Calibri"/>
                <a:cs typeface="Calibri" panose="020F0502020204030204" pitchFamily="34" charset="0"/>
                <a:sym typeface="Calibri"/>
              </a:rPr>
              <a:t>Veicoli</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Disponibilit</a:t>
            </a:r>
            <a:r>
              <a:rPr lang="it-CH" sz="1000">
                <a:solidFill>
                  <a:srgbClr val="7D7D7D"/>
                </a:solidFill>
                <a:latin typeface="Century Gothic" panose="020B0502020202020204" pitchFamily="34" charset="0"/>
                <a:ea typeface="Calibri"/>
                <a:cs typeface="Calibri" panose="020F0502020204030204" pitchFamily="34" charset="0"/>
                <a:sym typeface="Calibri"/>
              </a:rPr>
              <a:t>à/condizioni</a:t>
            </a:r>
            <a:endPar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900"/>
              <a:buFont typeface="Arial"/>
              <a:buNone/>
            </a:pPr>
            <a:r>
              <a:rPr lang="it-CH" sz="1000" b="1" i="0" u="none" strike="noStrike" cap="none">
                <a:solidFill>
                  <a:srgbClr val="7D7D7D"/>
                </a:solidFill>
                <a:latin typeface="Century Gothic" panose="020B0502020202020204" pitchFamily="34" charset="0"/>
                <a:ea typeface="Calibri"/>
                <a:cs typeface="Calibri" panose="020F0502020204030204" pitchFamily="34" charset="0"/>
                <a:sym typeface="Calibri"/>
              </a:rPr>
              <a:t>Personale</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Talento, </a:t>
            </a:r>
            <a:r>
              <a:rPr lang="it-CH" sz="1000">
                <a:solidFill>
                  <a:schemeClr val="accent6">
                    <a:lumMod val="50000"/>
                  </a:schemeClr>
                </a:solidFill>
              </a:rPr>
              <a:t>know-how del settore </a:t>
            </a:r>
            <a:endParaRPr lang="it-CH" sz="1000" b="0" i="0" u="none" strike="noStrike" cap="none">
              <a:solidFill>
                <a:schemeClr val="accent6">
                  <a:lumMod val="50000"/>
                </a:schemeClr>
              </a:solidFill>
              <a:latin typeface="Century Gothic" panose="020B050202020202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000000"/>
              </a:buClr>
              <a:buSzPts val="900"/>
              <a:buFont typeface="Arial"/>
              <a:buNone/>
            </a:pPr>
            <a:r>
              <a:rPr lang="it-CH" sz="1000" b="1" i="0" u="none" strike="noStrike" cap="none">
                <a:solidFill>
                  <a:srgbClr val="7D7D7D"/>
                </a:solidFill>
                <a:latin typeface="Century Gothic" panose="020B0502020202020204" pitchFamily="34" charset="0"/>
                <a:ea typeface="Calibri"/>
                <a:cs typeface="Calibri" panose="020F0502020204030204" pitchFamily="34" charset="0"/>
                <a:sym typeface="Calibri"/>
              </a:rPr>
              <a:t>Capitale per:</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Acquisto del parco veicoli</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Infrastruttura IT</a:t>
            </a:r>
            <a:endParaRPr lang="it-CH" sz="1000">
              <a:latin typeface="Century Gothic" panose="020B0502020202020204" pitchFamily="34" charset="0"/>
              <a:cs typeface="Calibri" panose="020F0502020204030204" pitchFamily="34" charset="0"/>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La realizzazione di processi efficienti e ridimensionamenti</a:t>
            </a:r>
            <a:endParaRPr lang="it-CH" sz="1000" b="0" i="0" u="none" strike="noStrike" cap="none">
              <a:solidFill>
                <a:srgbClr val="898F97"/>
              </a:solidFill>
              <a:latin typeface="Century Gothic" panose="020B0502020202020204" pitchFamily="34" charset="0"/>
              <a:ea typeface="Century Gothic"/>
              <a:cs typeface="Calibri" panose="020F0502020204030204" pitchFamily="34" charset="0"/>
              <a:sym typeface="Century Gothic"/>
            </a:endParaRPr>
          </a:p>
          <a:p>
            <a:pPr marL="0" marR="0" lvl="0" indent="0" algn="l" rtl="0">
              <a:lnSpc>
                <a:spcPct val="100000"/>
              </a:lnSpc>
              <a:spcBef>
                <a:spcPts val="600"/>
              </a:spcBef>
              <a:spcAft>
                <a:spcPts val="0"/>
              </a:spcAft>
              <a:buClr>
                <a:srgbClr val="000000"/>
              </a:buClr>
              <a:buSzPts val="1100"/>
              <a:buFont typeface="Arial"/>
              <a:buNone/>
            </a:pPr>
            <a:r>
              <a:rPr lang="it-CH" sz="1100" b="1" i="0" u="none" strike="noStrike" cap="none">
                <a:solidFill>
                  <a:srgbClr val="B11B96"/>
                </a:solidFill>
                <a:latin typeface="Century Gothic" panose="020B0502020202020204" pitchFamily="34" charset="0"/>
                <a:ea typeface="Century Gothic"/>
                <a:cs typeface="Calibri" panose="020F0502020204030204" pitchFamily="34" charset="0"/>
                <a:sym typeface="Century Gothic"/>
              </a:rPr>
              <a:t>Partner chiave</a:t>
            </a:r>
            <a:endParaRPr lang="it-CH" sz="1100" b="0" i="0" u="none" strike="noStrike" cap="none">
              <a:solidFill>
                <a:srgbClr val="B11B96"/>
              </a:solidFill>
              <a:latin typeface="Century Gothic" panose="020B0502020202020204" pitchFamily="34" charset="0"/>
              <a:cs typeface="Calibri" panose="020F0502020204030204" pitchFamily="34" charset="0"/>
              <a:sym typeface="Arial"/>
            </a:endParaRPr>
          </a:p>
          <a:p>
            <a:pPr marL="171450" marR="0" lvl="0" indent="-171450" algn="l" rtl="0">
              <a:lnSpc>
                <a:spcPct val="10000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Istituti</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finanziari</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produttori</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e </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fornitori</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di </a:t>
            </a: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autoveicoli</a:t>
            </a:r>
            <a:endPar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endParaRPr>
          </a:p>
          <a:p>
            <a:pPr marL="171450" marR="0" lvl="0" indent="-171450" algn="l" rtl="0">
              <a:lnSpc>
                <a:spcPct val="100000"/>
              </a:lnSpc>
              <a:spcBef>
                <a:spcPts val="0"/>
              </a:spcBef>
              <a:spcAft>
                <a:spcPts val="0"/>
              </a:spcAft>
              <a:buClr>
                <a:srgbClr val="7F7F7F"/>
              </a:buClr>
              <a:buSzPts val="900"/>
              <a:buFont typeface="Arial"/>
              <a:buChar char="•"/>
            </a:pPr>
            <a:r>
              <a:rPr lang="it-CH" sz="1000" i="0" u="none" strike="noStrike" cap="none">
                <a:solidFill>
                  <a:srgbClr val="7D7D7D"/>
                </a:solidFill>
                <a:latin typeface="Century Gothic" panose="020B0502020202020204" pitchFamily="34" charset="0"/>
                <a:ea typeface="Calibri"/>
                <a:cs typeface="Calibri" panose="020F0502020204030204" pitchFamily="34" charset="0"/>
                <a:sym typeface="Calibri"/>
              </a:rPr>
              <a:t>Servizi</a:t>
            </a:r>
            <a:r>
              <a:rPr lang="it-CH" sz="1000">
                <a:solidFill>
                  <a:srgbClr val="7D7D7D"/>
                </a:solidFill>
                <a:latin typeface="Century Gothic" panose="020B0502020202020204" pitchFamily="34" charset="0"/>
                <a:cs typeface="Calibri" panose="020F0502020204030204" pitchFamily="34" charset="0"/>
                <a:sym typeface="Calibri"/>
              </a:rPr>
              <a:t>: assicurazioni, autorimesse, controllo crediti</a:t>
            </a:r>
          </a:p>
          <a:p>
            <a:pPr marL="171450" marR="0" lvl="0" indent="-171450" algn="l" rtl="0">
              <a:lnSpc>
                <a:spcPct val="100000"/>
              </a:lnSpc>
              <a:spcBef>
                <a:spcPts val="0"/>
              </a:spcBef>
              <a:spcAft>
                <a:spcPts val="0"/>
              </a:spcAft>
              <a:buClr>
                <a:srgbClr val="7F7F7F"/>
              </a:buClr>
              <a:buSzPts val="900"/>
              <a:buFont typeface="Arial"/>
              <a:buChar char="•"/>
            </a:pPr>
            <a:r>
              <a:rPr lang="it-CH" sz="1000">
                <a:solidFill>
                  <a:srgbClr val="7D7D7D"/>
                </a:solidFill>
                <a:latin typeface="Century Gothic" panose="020B0502020202020204" pitchFamily="34" charset="0"/>
                <a:cs typeface="Calibri" panose="020F0502020204030204" pitchFamily="34" charset="0"/>
              </a:rPr>
              <a:t>Finanziamento: diverse banche, La Mobiliare</a:t>
            </a:r>
          </a:p>
        </p:txBody>
      </p:sp>
      <p:sp>
        <p:nvSpPr>
          <p:cNvPr id="1122" name="Google Shape;1122;p20"/>
          <p:cNvSpPr/>
          <p:nvPr/>
        </p:nvSpPr>
        <p:spPr>
          <a:xfrm>
            <a:off x="4939091" y="1283291"/>
            <a:ext cx="2289426" cy="2477561"/>
          </a:xfrm>
          <a:prstGeom prst="rect">
            <a:avLst/>
          </a:prstGeom>
          <a:noFill/>
          <a:ln>
            <a:noFill/>
          </a:ln>
        </p:spPr>
        <p:txBody>
          <a:bodyPr spcFirstLastPara="1" wrap="square" lIns="91425" tIns="45700" rIns="91425" bIns="45700" anchor="t" anchorCtr="0">
            <a:spAutoFit/>
          </a:bodyPr>
          <a:lstStyle/>
          <a:p>
            <a:pPr marL="171450" marR="0" lvl="0" indent="-95250" algn="ctr" rtl="0">
              <a:lnSpc>
                <a:spcPct val="100000"/>
              </a:lnSpc>
              <a:spcBef>
                <a:spcPts val="0"/>
              </a:spcBef>
              <a:spcAft>
                <a:spcPts val="0"/>
              </a:spcAft>
              <a:buClr>
                <a:srgbClr val="000000"/>
              </a:buClr>
              <a:buSzPts val="1200"/>
              <a:buFont typeface="Calibri"/>
              <a:buNone/>
            </a:pPr>
            <a:r>
              <a:rPr lang="it-CH" sz="1000" b="0" i="0" u="none" strike="noStrike" cap="none">
                <a:solidFill>
                  <a:srgbClr val="7D7D7D"/>
                </a:solidFill>
                <a:latin typeface="Century Gothic" panose="020B0502020202020204" pitchFamily="34" charset="0"/>
                <a:ea typeface="Calibri"/>
                <a:cs typeface="Calibri"/>
                <a:sym typeface="Calibri"/>
              </a:rPr>
              <a:t> </a:t>
            </a:r>
            <a:r>
              <a:rPr lang="it-CH" sz="1000" b="1" i="0" u="none" strike="noStrike" cap="none">
                <a:solidFill>
                  <a:srgbClr val="7D7D7D"/>
                </a:solidFill>
                <a:latin typeface="Century Gothic" panose="020B0502020202020204" pitchFamily="34" charset="0"/>
                <a:ea typeface="Calibri"/>
                <a:cs typeface="Calibri"/>
                <a:sym typeface="Calibri"/>
              </a:rPr>
              <a:t>Via da:</a:t>
            </a:r>
          </a:p>
          <a:p>
            <a:pPr marL="0" marR="0" lvl="0" indent="0" algn="ctr" rtl="0">
              <a:lnSpc>
                <a:spcPct val="100000"/>
              </a:lnSpc>
              <a:spcBef>
                <a:spcPts val="0"/>
              </a:spcBef>
              <a:spcAft>
                <a:spcPts val="0"/>
              </a:spcAft>
              <a:buClr>
                <a:srgbClr val="000000"/>
              </a:buClr>
              <a:buSzPts val="1200"/>
              <a:buFont typeface="Arial"/>
              <a:buNone/>
            </a:pPr>
            <a:r>
              <a:rPr lang="it-CH" sz="1000" b="0" i="0" u="none" strike="noStrike" cap="none">
                <a:solidFill>
                  <a:srgbClr val="7D7D7D"/>
                </a:solidFill>
                <a:latin typeface="Century Gothic" panose="020B0502020202020204" pitchFamily="34" charset="0"/>
                <a:ea typeface="Calibri"/>
                <a:cs typeface="Calibri"/>
                <a:sym typeface="Calibri"/>
              </a:rPr>
              <a:t>Complessità, ambiguità</a:t>
            </a:r>
            <a:r>
              <a:rPr lang="it-CH" sz="1000">
                <a:solidFill>
                  <a:srgbClr val="7D7D7D"/>
                </a:solidFill>
                <a:latin typeface="Century Gothic" panose="020B0502020202020204" pitchFamily="34" charset="0"/>
                <a:ea typeface="Calibri"/>
                <a:cs typeface="Calibri"/>
                <a:sym typeface="Calibri"/>
              </a:rPr>
              <a:t> e perdita di tempo attorno all’automobile</a:t>
            </a:r>
            <a:r>
              <a:rPr lang="it-CH" sz="1000" b="0" i="0" u="none" strike="noStrike" cap="none">
                <a:solidFill>
                  <a:srgbClr val="7D7D7D"/>
                </a:solidFill>
                <a:latin typeface="Century Gothic" panose="020B0502020202020204" pitchFamily="34" charset="0"/>
                <a:ea typeface="Calibri"/>
                <a:cs typeface="Calibri"/>
                <a:sym typeface="Calibri"/>
              </a:rPr>
              <a:t> </a:t>
            </a:r>
          </a:p>
          <a:p>
            <a:pPr marL="0" marR="0" lvl="0" indent="0" algn="ctr" rtl="0">
              <a:lnSpc>
                <a:spcPct val="100000"/>
              </a:lnSpc>
              <a:spcBef>
                <a:spcPts val="0"/>
              </a:spcBef>
              <a:spcAft>
                <a:spcPts val="0"/>
              </a:spcAft>
              <a:buClr>
                <a:srgbClr val="000000"/>
              </a:buClr>
              <a:buSzPts val="1200"/>
              <a:buFont typeface="Arial"/>
              <a:buNone/>
            </a:pPr>
            <a:endParaRPr lang="it-CH" sz="1000" b="0" i="0" u="none" strike="noStrike" cap="none">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endParaRPr lang="it-CH" sz="1000" b="1" i="0" u="none" strike="noStrike" cap="none">
              <a:solidFill>
                <a:srgbClr val="7D7D7D"/>
              </a:solidFill>
              <a:latin typeface="Century Gothic" panose="020B0502020202020204" pitchFamily="34" charset="0"/>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it-CH" sz="1000" b="1" i="0" u="none" strike="noStrike" cap="none">
                <a:solidFill>
                  <a:srgbClr val="7D7D7D"/>
                </a:solidFill>
                <a:latin typeface="Century Gothic" panose="020B0502020202020204" pitchFamily="34" charset="0"/>
                <a:ea typeface="Calibri"/>
                <a:cs typeface="Calibri"/>
                <a:sym typeface="Calibri"/>
              </a:rPr>
              <a:t>Verso:</a:t>
            </a:r>
            <a:br>
              <a:rPr lang="it-CH" sz="1000" b="1">
                <a:solidFill>
                  <a:srgbClr val="7D7D7D"/>
                </a:solidFill>
                <a:latin typeface="Century Gothic" panose="020B0502020202020204" pitchFamily="34" charset="0"/>
                <a:ea typeface="Calibri"/>
                <a:cs typeface="Calibri"/>
                <a:sym typeface="Calibri"/>
              </a:rPr>
            </a:br>
            <a:r>
              <a:rPr lang="it-CH" sz="1000" b="0" i="0" u="none" strike="noStrike" cap="none">
                <a:solidFill>
                  <a:srgbClr val="7D7D7D"/>
                </a:solidFill>
                <a:latin typeface="Century Gothic" panose="020B0502020202020204" pitchFamily="34" charset="0"/>
                <a:ea typeface="Calibri"/>
                <a:cs typeface="Calibri"/>
                <a:sym typeface="Calibri"/>
              </a:rPr>
              <a:t>Libertà e flessibilità, controllo dei costi e affidabilità,</a:t>
            </a:r>
            <a:br>
              <a:rPr lang="it-CH" sz="1000" b="0" i="0" u="none" strike="noStrike" cap="none">
                <a:solidFill>
                  <a:srgbClr val="7D7D7D"/>
                </a:solidFill>
                <a:latin typeface="Century Gothic" panose="020B0502020202020204" pitchFamily="34" charset="0"/>
                <a:ea typeface="Calibri"/>
                <a:cs typeface="Calibri"/>
                <a:sym typeface="Calibri"/>
              </a:rPr>
            </a:br>
            <a:r>
              <a:rPr lang="it-CH" sz="1000">
                <a:solidFill>
                  <a:srgbClr val="7D7D7D"/>
                </a:solidFill>
                <a:latin typeface="Century Gothic" panose="020B0502020202020204" pitchFamily="34" charset="0"/>
                <a:ea typeface="Calibri"/>
                <a:cs typeface="Calibri"/>
                <a:sym typeface="Calibri"/>
              </a:rPr>
              <a:t>S</a:t>
            </a:r>
            <a:r>
              <a:rPr lang="it-CH" sz="1000" b="0" i="0" u="none" strike="noStrike" cap="none">
                <a:solidFill>
                  <a:srgbClr val="7D7D7D"/>
                </a:solidFill>
                <a:latin typeface="Century Gothic" panose="020B0502020202020204" pitchFamily="34" charset="0"/>
                <a:ea typeface="Calibri"/>
                <a:cs typeface="Calibri"/>
                <a:sym typeface="Calibri"/>
              </a:rPr>
              <a:t>oluzione All-In-One: </a:t>
            </a:r>
            <a:r>
              <a:rPr lang="it-CH" sz="1000">
                <a:solidFill>
                  <a:srgbClr val="7D7D7D"/>
                </a:solidFill>
                <a:latin typeface="Century Gothic" panose="020B0502020202020204" pitchFamily="34" charset="0"/>
                <a:ea typeface="Calibri"/>
                <a:cs typeface="Calibri"/>
                <a:sym typeface="Calibri"/>
              </a:rPr>
              <a:t>i</a:t>
            </a:r>
            <a:r>
              <a:rPr lang="it-CH" sz="1000" b="0" i="0" u="none" strike="noStrike" cap="none">
                <a:solidFill>
                  <a:srgbClr val="7D7D7D"/>
                </a:solidFill>
                <a:latin typeface="Century Gothic" panose="020B0502020202020204" pitchFamily="34" charset="0"/>
                <a:ea typeface="Calibri"/>
                <a:cs typeface="Calibri"/>
                <a:sym typeface="Calibri"/>
              </a:rPr>
              <a:t>mmatricolazione, imposte, assicurazione, manutenzione, cerchiatura</a:t>
            </a:r>
          </a:p>
          <a:p>
            <a:pPr lvl="0" algn="ctr">
              <a:spcBef>
                <a:spcPts val="600"/>
              </a:spcBef>
              <a:buClr>
                <a:srgbClr val="000000"/>
              </a:buClr>
              <a:buSzPts val="1200"/>
            </a:pPr>
            <a:r>
              <a:rPr lang="it-CH" sz="1000" b="1" i="0" u="none" strike="noStrike" cap="none">
                <a:solidFill>
                  <a:srgbClr val="7D7D7D"/>
                </a:solidFill>
                <a:latin typeface="Century Gothic" panose="020B0502020202020204" pitchFamily="34" charset="0"/>
                <a:ea typeface="Calibri"/>
                <a:cs typeface="Calibri"/>
                <a:sym typeface="Calibri"/>
              </a:rPr>
              <a:t>Un’automobile a un prezzo fisso mensile</a:t>
            </a:r>
            <a:r>
              <a:rPr lang="it-CH" sz="1000" b="1">
                <a:solidFill>
                  <a:srgbClr val="7D7D7D"/>
                </a:solidFill>
                <a:latin typeface="Century Gothic" panose="020B0502020202020204" pitchFamily="34" charset="0"/>
                <a:cs typeface="Calibri"/>
                <a:sym typeface="Calibri"/>
              </a:rPr>
              <a:t> </a:t>
            </a:r>
            <a:r>
              <a:rPr lang="it-CH" sz="1000" b="1">
                <a:solidFill>
                  <a:srgbClr val="7D7D7D"/>
                </a:solidFill>
                <a:latin typeface="Century Gothic" panose="020B0502020202020204" pitchFamily="34" charset="0"/>
                <a:cs typeface="Calibri"/>
              </a:rPr>
              <a:t>–</a:t>
            </a:r>
            <a:r>
              <a:rPr lang="it-CH" sz="1000" b="1">
                <a:solidFill>
                  <a:srgbClr val="7D7D7D"/>
                </a:solidFill>
                <a:latin typeface="Century Gothic" panose="020B0502020202020204" pitchFamily="34" charset="0"/>
                <a:cs typeface="Calibri"/>
                <a:sym typeface="Calibri"/>
              </a:rPr>
              <a:t> semplice, senza preoccupazioni, in modo sensato</a:t>
            </a:r>
            <a:r>
              <a:rPr lang="it-CH" sz="1000" b="1" i="0" u="none" strike="noStrike" cap="none">
                <a:solidFill>
                  <a:srgbClr val="7D7D7D"/>
                </a:solidFill>
                <a:latin typeface="Century Gothic" panose="020B0502020202020204" pitchFamily="34" charset="0"/>
                <a:ea typeface="Calibri"/>
                <a:cs typeface="Calibri"/>
                <a:sym typeface="Calibri"/>
              </a:rPr>
              <a:t>.</a:t>
            </a:r>
          </a:p>
        </p:txBody>
      </p:sp>
      <p:sp>
        <p:nvSpPr>
          <p:cNvPr id="1123" name="Google Shape;1123;p20"/>
          <p:cNvSpPr/>
          <p:nvPr/>
        </p:nvSpPr>
        <p:spPr>
          <a:xfrm>
            <a:off x="4997648" y="3700183"/>
            <a:ext cx="2605739" cy="12977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CH" sz="1000" b="1" i="0" u="none" strike="noStrike" cap="none">
                <a:solidFill>
                  <a:srgbClr val="7D7D7D"/>
                </a:solidFill>
                <a:latin typeface="Century Gothic" panose="020B0502020202020204" pitchFamily="34" charset="0"/>
                <a:ea typeface="Calibri"/>
                <a:cs typeface="Calibri"/>
                <a:sym typeface="Calibri"/>
              </a:rPr>
              <a:t>Beneficio specifico per clienti commerciali:</a:t>
            </a:r>
            <a:endParaRPr lang="it-CH" sz="1000">
              <a:latin typeface="Century Gothic" panose="020B0502020202020204" pitchFamily="34" charset="0"/>
            </a:endParaRPr>
          </a:p>
          <a:p>
            <a:pPr marL="171450" marR="0" lvl="0" indent="-171450" algn="l" rtl="0">
              <a:lnSpc>
                <a:spcPts val="144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Compensare le punte massime di utilizzo</a:t>
            </a:r>
            <a:endParaRPr lang="it-CH" sz="1000">
              <a:latin typeface="Century Gothic" panose="020B0502020202020204" pitchFamily="34" charset="0"/>
              <a:cs typeface="Calibri" panose="020F0502020204030204" pitchFamily="34" charset="0"/>
            </a:endParaRPr>
          </a:p>
          <a:p>
            <a:pPr marL="171450" marR="0" lvl="0" indent="-171450" algn="l" rtl="0">
              <a:lnSpc>
                <a:spcPts val="144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Gestione del parco veicoli</a:t>
            </a:r>
            <a:endParaRPr lang="it-CH" sz="1000">
              <a:latin typeface="Century Gothic" panose="020B0502020202020204" pitchFamily="34" charset="0"/>
              <a:cs typeface="Calibri" panose="020F0502020204030204" pitchFamily="34" charset="0"/>
            </a:endParaRPr>
          </a:p>
          <a:p>
            <a:pPr marL="171450" marR="0" lvl="0" indent="-171450" algn="l" rtl="0">
              <a:lnSpc>
                <a:spcPts val="1440"/>
              </a:lnSpc>
              <a:spcBef>
                <a:spcPts val="0"/>
              </a:spcBef>
              <a:spcAft>
                <a:spcPts val="0"/>
              </a:spcAft>
              <a:buClr>
                <a:srgbClr val="7F7F7F"/>
              </a:buClr>
              <a:buSzPts val="900"/>
              <a:buFont typeface="Arial"/>
              <a:buChar char="•"/>
            </a:pPr>
            <a:r>
              <a:rPr lang="it-CH" sz="1000" b="0" i="0" u="none" strike="noStrike" cap="none">
                <a:solidFill>
                  <a:srgbClr val="7D7D7D"/>
                </a:solidFill>
                <a:latin typeface="Century Gothic" panose="020B0502020202020204" pitchFamily="34" charset="0"/>
                <a:ea typeface="Calibri"/>
                <a:cs typeface="Calibri" panose="020F0502020204030204" pitchFamily="34" charset="0"/>
                <a:sym typeface="Calibri"/>
              </a:rPr>
              <a:t>Impostazione del bilancio e gestione del Cash-Flow</a:t>
            </a:r>
            <a:endParaRPr lang="it-CH" sz="1200" b="0" i="0" u="none" strike="noStrike" cap="none">
              <a:solidFill>
                <a:srgbClr val="7D7D7D"/>
              </a:solidFill>
              <a:latin typeface="Calibri"/>
              <a:ea typeface="Calibri"/>
              <a:cs typeface="Calibri"/>
              <a:sym typeface="Calibri"/>
            </a:endParaRPr>
          </a:p>
        </p:txBody>
      </p:sp>
      <p:sp>
        <p:nvSpPr>
          <p:cNvPr id="1124" name="Google Shape;1124;p20"/>
          <p:cNvSpPr/>
          <p:nvPr/>
        </p:nvSpPr>
        <p:spPr>
          <a:xfrm>
            <a:off x="1064131" y="793114"/>
            <a:ext cx="3595500" cy="411000"/>
          </a:xfrm>
          <a:prstGeom prst="rect">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chemeClr val="lt1"/>
              </a:solidFill>
              <a:latin typeface="Century Gothic"/>
              <a:ea typeface="Century Gothic"/>
              <a:cs typeface="Century Gothic"/>
              <a:sym typeface="Century Gothic"/>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CH" sz="1800" b="1" i="0" u="none" strike="noStrike" cap="none">
                <a:solidFill>
                  <a:schemeClr val="lt1"/>
                </a:solidFill>
                <a:latin typeface="Century Gothic"/>
                <a:ea typeface="Century Gothic"/>
                <a:cs typeface="Century Gothic"/>
                <a:sym typeface="Century Gothic"/>
              </a:rPr>
              <a:t>Creazione di valore</a:t>
            </a:r>
            <a:endParaRPr lang="it-CH" sz="1400" b="0" i="0" u="none" strike="noStrike" cap="none">
              <a:solidFill>
                <a:srgbClr val="000000"/>
              </a:solidFill>
              <a:sym typeface="Arial"/>
            </a:endParaRPr>
          </a:p>
        </p:txBody>
      </p:sp>
      <p:sp>
        <p:nvSpPr>
          <p:cNvPr id="1126" name="Google Shape;1126;p20"/>
          <p:cNvSpPr/>
          <p:nvPr/>
        </p:nvSpPr>
        <p:spPr>
          <a:xfrm>
            <a:off x="1049075" y="5082033"/>
            <a:ext cx="10077969" cy="388936"/>
          </a:xfrm>
          <a:prstGeom prst="rect">
            <a:avLst/>
          </a:prstGeom>
          <a:solidFill>
            <a:srgbClr val="B11B96"/>
          </a:solidFill>
          <a:ln w="12700" cap="flat" cmpd="sng">
            <a:solidFill>
              <a:srgbClr val="B11B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it-CH" sz="1800" b="0" i="0" u="none" strike="noStrike" cap="none">
              <a:solidFill>
                <a:schemeClr val="lt1"/>
              </a:solidFill>
              <a:latin typeface="Century Gothic"/>
              <a:ea typeface="Century Gothic"/>
              <a:cs typeface="Century Gothic"/>
              <a:sym typeface="Century Gothic"/>
            </a:endParaRPr>
          </a:p>
        </p:txBody>
      </p:sp>
      <p:sp>
        <p:nvSpPr>
          <p:cNvPr id="1127" name="Google Shape;1127;p20"/>
          <p:cNvSpPr/>
          <p:nvPr/>
        </p:nvSpPr>
        <p:spPr>
          <a:xfrm>
            <a:off x="4635339" y="5105327"/>
            <a:ext cx="2877881"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it-CH" b="1">
                <a:solidFill>
                  <a:schemeClr val="lt1"/>
                </a:solidFill>
                <a:latin typeface="Century Gothic"/>
                <a:sym typeface="Century Gothic"/>
              </a:rPr>
              <a:t>Logica di profitto</a:t>
            </a:r>
            <a:endParaRPr lang="it-CH" sz="1400" b="0" i="0" u="none" strike="noStrike" cap="none">
              <a:solidFill>
                <a:srgbClr val="000000"/>
              </a:solidFill>
              <a:sym typeface="Arial"/>
            </a:endParaRPr>
          </a:p>
        </p:txBody>
      </p:sp>
      <p:sp>
        <p:nvSpPr>
          <p:cNvPr id="1128" name="Google Shape;1128;p20"/>
          <p:cNvSpPr/>
          <p:nvPr/>
        </p:nvSpPr>
        <p:spPr>
          <a:xfrm rot="5400000">
            <a:off x="5990526" y="1712312"/>
            <a:ext cx="218435" cy="433641"/>
          </a:xfrm>
          <a:prstGeom prst="chevron">
            <a:avLst>
              <a:gd name="adj" fmla="val 50000"/>
            </a:avLst>
          </a:prstGeom>
          <a:solidFill>
            <a:srgbClr val="B11B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it-CH" sz="1800" b="0" i="0" u="none" strike="noStrike" cap="none">
              <a:solidFill>
                <a:schemeClr val="lt1"/>
              </a:solidFill>
              <a:latin typeface="Century Gothic"/>
              <a:ea typeface="Century Gothic"/>
              <a:cs typeface="Century Gothic"/>
              <a:sym typeface="Century Gothic"/>
            </a:endParaRPr>
          </a:p>
        </p:txBody>
      </p:sp>
      <p:sp>
        <p:nvSpPr>
          <p:cNvPr id="1129" name="Google Shape;1129;p20"/>
          <p:cNvSpPr/>
          <p:nvPr/>
        </p:nvSpPr>
        <p:spPr>
          <a:xfrm>
            <a:off x="6412850" y="5481397"/>
            <a:ext cx="3989400"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CH" sz="1400" b="1" i="0" u="none" strike="noStrike" cap="none">
                <a:solidFill>
                  <a:srgbClr val="B11B96"/>
                </a:solidFill>
                <a:latin typeface="Century Gothic"/>
                <a:ea typeface="Century Gothic"/>
                <a:cs typeface="Century Gothic"/>
                <a:sym typeface="Century Gothic"/>
              </a:rPr>
              <a:t>Fatturato: </a:t>
            </a:r>
          </a:p>
          <a:p>
            <a:pPr marL="0" marR="0" lvl="0" indent="0" algn="l" rtl="0">
              <a:lnSpc>
                <a:spcPct val="100000"/>
              </a:lnSpc>
              <a:spcBef>
                <a:spcPts val="0"/>
              </a:spcBef>
              <a:spcAft>
                <a:spcPts val="0"/>
              </a:spcAft>
              <a:buNone/>
            </a:pPr>
            <a:r>
              <a:rPr lang="it-CH" sz="1100" b="1" i="0" u="none" strike="noStrike" cap="none">
                <a:solidFill>
                  <a:srgbClr val="7D7D7D"/>
                </a:solidFill>
                <a:latin typeface="Century Gothic" panose="020B0502020202020204" pitchFamily="34" charset="0"/>
                <a:ea typeface="Calibri"/>
                <a:cs typeface="Calibri"/>
                <a:sym typeface="Calibri"/>
              </a:rPr>
              <a:t>Prezzo:</a:t>
            </a:r>
            <a:r>
              <a:rPr lang="it-CH" sz="1100" b="0" i="0" u="none" strike="noStrike" cap="none">
                <a:solidFill>
                  <a:srgbClr val="7D7D7D"/>
                </a:solidFill>
                <a:latin typeface="Century Gothic" panose="020B0502020202020204" pitchFamily="34" charset="0"/>
                <a:ea typeface="Calibri"/>
                <a:cs typeface="Calibri"/>
                <a:sym typeface="Calibri"/>
              </a:rPr>
              <a:t> corretto e competitivo. Offerte dal modello base alle classi superiori e di lusso</a:t>
            </a:r>
            <a:br>
              <a:rPr lang="it-CH" sz="1100" b="0" i="0" u="none" strike="noStrike" cap="none">
                <a:solidFill>
                  <a:srgbClr val="7D7D7D"/>
                </a:solidFill>
                <a:latin typeface="Century Gothic" panose="020B0502020202020204" pitchFamily="34" charset="0"/>
                <a:ea typeface="Calibri"/>
                <a:cs typeface="Calibri"/>
                <a:sym typeface="Calibri"/>
              </a:rPr>
            </a:br>
            <a:r>
              <a:rPr lang="it-CH" sz="1100" b="1" i="0" u="none" strike="noStrike" cap="none">
                <a:solidFill>
                  <a:srgbClr val="7D7D7D"/>
                </a:solidFill>
                <a:latin typeface="Century Gothic" panose="020B0502020202020204" pitchFamily="34" charset="0"/>
                <a:ea typeface="Calibri"/>
                <a:cs typeface="Calibri"/>
                <a:sym typeface="Calibri"/>
              </a:rPr>
              <a:t>Ricavo:</a:t>
            </a:r>
            <a:r>
              <a:rPr lang="it-CH" sz="1100" b="0" i="0" u="none" strike="noStrike" cap="none">
                <a:solidFill>
                  <a:srgbClr val="7D7D7D"/>
                </a:solidFill>
                <a:latin typeface="Century Gothic" panose="020B0502020202020204" pitchFamily="34" charset="0"/>
                <a:ea typeface="Calibri"/>
                <a:cs typeface="Calibri"/>
                <a:sym typeface="Calibri"/>
              </a:rPr>
              <a:t> ricavi ricorrenti sugli abbonamenti, </a:t>
            </a:r>
            <a:r>
              <a:rPr lang="it-CH" sz="1100">
                <a:solidFill>
                  <a:srgbClr val="7D7D7D"/>
                </a:solidFill>
                <a:latin typeface="Century Gothic" panose="020B0502020202020204" pitchFamily="34" charset="0"/>
                <a:ea typeface="Calibri"/>
                <a:cs typeface="Calibri"/>
                <a:sym typeface="Calibri"/>
              </a:rPr>
              <a:t>s</a:t>
            </a:r>
            <a:r>
              <a:rPr lang="it-CH" sz="1100" b="0" i="0" u="none" strike="noStrike" cap="none">
                <a:solidFill>
                  <a:srgbClr val="7D7D7D"/>
                </a:solidFill>
                <a:latin typeface="Century Gothic" panose="020B0502020202020204" pitchFamily="34" charset="0"/>
                <a:ea typeface="Calibri"/>
                <a:cs typeface="Calibri"/>
                <a:sym typeface="Calibri"/>
              </a:rPr>
              <a:t>ervizi,  supplementari, rivendita dei veicoli</a:t>
            </a:r>
          </a:p>
        </p:txBody>
      </p:sp>
      <p:sp>
        <p:nvSpPr>
          <p:cNvPr id="1130" name="Google Shape;1130;p20"/>
          <p:cNvSpPr/>
          <p:nvPr/>
        </p:nvSpPr>
        <p:spPr>
          <a:xfrm>
            <a:off x="7576475" y="1292101"/>
            <a:ext cx="3271200" cy="2041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CH" sz="1100" b="1" i="0" u="none" strike="noStrike" cap="none">
                <a:solidFill>
                  <a:srgbClr val="B11B96"/>
                </a:solidFill>
                <a:latin typeface="Century Gothic" panose="020B0502020202020204" pitchFamily="34" charset="0"/>
                <a:ea typeface="Calibri"/>
                <a:cs typeface="Calibri"/>
                <a:sym typeface="Calibri"/>
              </a:rPr>
              <a:t>Clienti privati (Business-to-Consumer)</a:t>
            </a:r>
            <a:endParaRPr lang="it-CH" sz="1100">
              <a:solidFill>
                <a:srgbClr val="B11B96"/>
              </a:solidFill>
              <a:latin typeface="Century Gothic" panose="020B0502020202020204" pitchFamily="34" charset="0"/>
            </a:endParaRPr>
          </a:p>
          <a:p>
            <a:pPr marR="0" lvl="0" algn="l" rtl="0">
              <a:lnSpc>
                <a:spcPct val="100000"/>
              </a:lnSpc>
              <a:spcBef>
                <a:spcPts val="0"/>
              </a:spcBef>
              <a:spcAft>
                <a:spcPts val="0"/>
              </a:spcAft>
              <a:buClr>
                <a:srgbClr val="7F7F7F"/>
              </a:buClr>
              <a:buSzPts val="1200"/>
            </a:pPr>
            <a:r>
              <a:rPr lang="it-CH" sz="1100" b="1" i="1">
                <a:solidFill>
                  <a:srgbClr val="7D7D7D"/>
                </a:solidFill>
                <a:latin typeface="Century Gothic" panose="020B0502020202020204" pitchFamily="34" charset="0"/>
                <a:ea typeface="Calibri"/>
                <a:cs typeface="Calibri"/>
                <a:sym typeface="Calibri"/>
              </a:rPr>
              <a:t>Soprattutto:</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it-CH" sz="1100">
                <a:solidFill>
                  <a:srgbClr val="7D7D7D"/>
                </a:solidFill>
                <a:latin typeface="Century Gothic" panose="020B0502020202020204" pitchFamily="34" charset="0"/>
                <a:ea typeface="Calibri"/>
                <a:cs typeface="Calibri"/>
                <a:sym typeface="Calibri"/>
              </a:rPr>
              <a:t>Famiglie</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it-CH" sz="1100">
                <a:solidFill>
                  <a:srgbClr val="7D7D7D"/>
                </a:solidFill>
                <a:latin typeface="Century Gothic" panose="020B0502020202020204" pitchFamily="34" charset="0"/>
                <a:ea typeface="Calibri"/>
                <a:cs typeface="Calibri"/>
                <a:sym typeface="Calibri"/>
              </a:rPr>
              <a:t>Nuovi conducenti</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it-CH" sz="1100" i="1">
                <a:solidFill>
                  <a:srgbClr val="7D7D7D"/>
                </a:solidFill>
                <a:latin typeface="Century Gothic" panose="020B0502020202020204" pitchFamily="34" charset="0"/>
                <a:ea typeface="Calibri"/>
                <a:cs typeface="Calibri"/>
                <a:sym typeface="Calibri"/>
              </a:rPr>
              <a:t>Expats</a:t>
            </a:r>
            <a:r>
              <a:rPr lang="it-CH" sz="1100">
                <a:solidFill>
                  <a:srgbClr val="7D7D7D"/>
                </a:solidFill>
                <a:latin typeface="Century Gothic" panose="020B0502020202020204" pitchFamily="34" charset="0"/>
                <a:ea typeface="Calibri"/>
                <a:cs typeface="Calibri"/>
                <a:sym typeface="Calibri"/>
              </a:rPr>
              <a:t>, ossia specialisti e manager che vengono dall'estero e lavorano in Svizzera per imprese attive a livello internazionale</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it-CH" sz="1100">
                <a:solidFill>
                  <a:srgbClr val="7D7D7D"/>
                </a:solidFill>
                <a:latin typeface="Century Gothic" panose="020B0502020202020204" pitchFamily="34" charset="0"/>
                <a:ea typeface="Calibri"/>
                <a:cs typeface="Calibri"/>
                <a:sym typeface="Calibri"/>
              </a:rPr>
              <a:t>Anziani</a:t>
            </a:r>
          </a:p>
          <a:p>
            <a:pPr marL="171450" marR="0" lvl="0" indent="-171450" algn="l" rtl="0">
              <a:lnSpc>
                <a:spcPct val="100000"/>
              </a:lnSpc>
              <a:spcBef>
                <a:spcPts val="400"/>
              </a:spcBef>
              <a:spcAft>
                <a:spcPts val="0"/>
              </a:spcAft>
              <a:buClr>
                <a:srgbClr val="7F7F7F"/>
              </a:buClr>
              <a:buSzPts val="1200"/>
              <a:buFont typeface="Century Gothic" panose="020B0502020202020204" pitchFamily="34" charset="0"/>
              <a:buChar char="•"/>
            </a:pPr>
            <a:r>
              <a:rPr lang="it-CH" sz="1100">
                <a:solidFill>
                  <a:srgbClr val="7D7D7D"/>
                </a:solidFill>
                <a:latin typeface="Century Gothic" panose="020B0502020202020204" pitchFamily="34" charset="0"/>
                <a:ea typeface="Calibri"/>
                <a:cs typeface="Calibri"/>
                <a:sym typeface="Calibri"/>
              </a:rPr>
              <a:t>ecc.</a:t>
            </a:r>
          </a:p>
          <a:p>
            <a:pPr marL="285750" marR="0" lvl="0" indent="-196850" algn="l" rtl="0">
              <a:lnSpc>
                <a:spcPct val="100000"/>
              </a:lnSpc>
              <a:spcBef>
                <a:spcPts val="0"/>
              </a:spcBef>
              <a:spcAft>
                <a:spcPts val="0"/>
              </a:spcAft>
              <a:buClr>
                <a:srgbClr val="000000"/>
              </a:buClr>
              <a:buSzPts val="1400"/>
              <a:buFont typeface="Arial"/>
              <a:buNone/>
            </a:pPr>
            <a:endParaRPr lang="it-CH" sz="1100" b="1" i="0" u="none" strike="noStrike" cap="none">
              <a:solidFill>
                <a:srgbClr val="898F97"/>
              </a:solidFill>
              <a:latin typeface="Century Gothic" panose="020B0502020202020204" pitchFamily="34" charset="0"/>
              <a:ea typeface="Century Gothic"/>
              <a:cs typeface="Century Gothic"/>
              <a:sym typeface="Century Gothic"/>
            </a:endParaRPr>
          </a:p>
        </p:txBody>
      </p:sp>
      <p:sp>
        <p:nvSpPr>
          <p:cNvPr id="1131" name="Google Shape;1131;p20"/>
          <p:cNvSpPr/>
          <p:nvPr/>
        </p:nvSpPr>
        <p:spPr>
          <a:xfrm>
            <a:off x="7576475" y="3397043"/>
            <a:ext cx="3271200" cy="12567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it-CH" sz="1100" b="1" i="0" u="none" strike="noStrike" cap="none">
                <a:solidFill>
                  <a:srgbClr val="B11B96"/>
                </a:solidFill>
                <a:latin typeface="Century Gothic" panose="020B0502020202020204" pitchFamily="34" charset="0"/>
                <a:ea typeface="Calibri"/>
                <a:cs typeface="Calibri"/>
                <a:sym typeface="Calibri"/>
              </a:rPr>
              <a:t>Clienti commerciali (Business-to-Business)</a:t>
            </a:r>
          </a:p>
          <a:p>
            <a:pPr>
              <a:buSzPts val="1200"/>
            </a:pPr>
            <a:r>
              <a:rPr lang="it-CH" sz="1100" b="1" i="1">
                <a:solidFill>
                  <a:srgbClr val="7D7D7D"/>
                </a:solidFill>
                <a:latin typeface="Century Gothic" panose="020B0502020202020204" pitchFamily="34" charset="0"/>
                <a:ea typeface="Calibri"/>
                <a:cs typeface="Calibri"/>
                <a:sym typeface="Calibri"/>
              </a:rPr>
              <a:t>Soprattutto:</a:t>
            </a:r>
            <a:endParaRPr lang="it-CH" sz="1100" b="1">
              <a:latin typeface="Century Gothic" panose="020B0502020202020204" pitchFamily="34" charset="0"/>
            </a:endParaRPr>
          </a:p>
          <a:p>
            <a:pPr marL="171450" marR="0" lvl="0" indent="-171450" algn="l" rtl="0">
              <a:lnSpc>
                <a:spcPct val="100000"/>
              </a:lnSpc>
              <a:spcBef>
                <a:spcPts val="400"/>
              </a:spcBef>
              <a:spcAft>
                <a:spcPts val="0"/>
              </a:spcAft>
              <a:buClr>
                <a:srgbClr val="7D7D7D"/>
              </a:buClr>
              <a:buSzPct val="100000"/>
              <a:buFont typeface="Calibri"/>
              <a:buChar char="•"/>
            </a:pPr>
            <a:r>
              <a:rPr lang="it-CH" sz="1100">
                <a:solidFill>
                  <a:srgbClr val="7D7D7D"/>
                </a:solidFill>
                <a:latin typeface="Century Gothic" panose="020B0502020202020204" pitchFamily="34" charset="0"/>
                <a:ea typeface="Calibri"/>
                <a:cs typeface="Calibri"/>
                <a:sym typeface="Calibri"/>
              </a:rPr>
              <a:t>Piccole e medie imprese (flotta veicoli) </a:t>
            </a:r>
          </a:p>
          <a:p>
            <a:pPr marL="171450" marR="0" lvl="0" indent="-171450" algn="l" rtl="0">
              <a:lnSpc>
                <a:spcPct val="100000"/>
              </a:lnSpc>
              <a:spcBef>
                <a:spcPts val="400"/>
              </a:spcBef>
              <a:spcAft>
                <a:spcPts val="0"/>
              </a:spcAft>
              <a:buClr>
                <a:srgbClr val="7D7D7D"/>
              </a:buClr>
              <a:buSzPct val="100000"/>
              <a:buFont typeface="Calibri"/>
              <a:buChar char="•"/>
            </a:pPr>
            <a:r>
              <a:rPr lang="it-CH" sz="1100">
                <a:solidFill>
                  <a:srgbClr val="7D7D7D"/>
                </a:solidFill>
                <a:latin typeface="Century Gothic" panose="020B0502020202020204" pitchFamily="34" charset="0"/>
                <a:ea typeface="Calibri"/>
                <a:cs typeface="Calibri"/>
                <a:sym typeface="Calibri"/>
              </a:rPr>
              <a:t>Grandi imprese (compensazione delle punte massime di utilizzo)</a:t>
            </a:r>
          </a:p>
          <a:p>
            <a:pPr marL="285750" marR="0" lvl="0" indent="-196850" algn="l" rtl="0">
              <a:lnSpc>
                <a:spcPct val="100000"/>
              </a:lnSpc>
              <a:spcBef>
                <a:spcPts val="0"/>
              </a:spcBef>
              <a:spcAft>
                <a:spcPts val="0"/>
              </a:spcAft>
              <a:buClr>
                <a:srgbClr val="000000"/>
              </a:buClr>
              <a:buSzPts val="1400"/>
              <a:buFont typeface="Arial"/>
              <a:buNone/>
            </a:pPr>
            <a:endParaRPr lang="it-CH" sz="1400" b="1" i="0" u="none" strike="noStrike" cap="none">
              <a:solidFill>
                <a:srgbClr val="898F97"/>
              </a:solidFill>
              <a:latin typeface="Century Gothic"/>
              <a:ea typeface="Century Gothic"/>
              <a:cs typeface="Century Gothic"/>
              <a:sym typeface="Century Gothic"/>
            </a:endParaRPr>
          </a:p>
        </p:txBody>
      </p:sp>
      <p:sp>
        <p:nvSpPr>
          <p:cNvPr id="25" name="Rechteck 12">
            <a:extLst>
              <a:ext uri="{FF2B5EF4-FFF2-40B4-BE49-F238E27FC236}">
                <a16:creationId xmlns:a16="http://schemas.microsoft.com/office/drawing/2014/main" id="{BEAD6E24-BF9C-4727-BE75-F6DD2B7C8BD4}"/>
              </a:ext>
            </a:extLst>
          </p:cNvPr>
          <p:cNvSpPr>
            <a:spLocks noChangeArrowheads="1"/>
          </p:cNvSpPr>
          <p:nvPr/>
        </p:nvSpPr>
        <p:spPr bwMode="auto">
          <a:xfrm>
            <a:off x="6412850" y="6534457"/>
            <a:ext cx="4758675" cy="261610"/>
          </a:xfrm>
          <a:prstGeom prst="rect">
            <a:avLst/>
          </a:prstGeom>
          <a:noFill/>
          <a:ln w="9525">
            <a:noFill/>
            <a:miter lim="800000"/>
            <a:headEnd/>
            <a:tailEnd/>
          </a:ln>
        </p:spPr>
        <p:txBody>
          <a:bodyPr wrap="square">
            <a:spAutoFit/>
          </a:bodyPr>
          <a:lstStyle/>
          <a:p>
            <a:pPr algn="r"/>
            <a:r>
              <a:rPr lang="it-CH" sz="1100" b="1">
                <a:solidFill>
                  <a:srgbClr val="898F97"/>
                </a:solidFill>
                <a:latin typeface="Century Gothic" panose="020B0502020202020204" pitchFamily="34" charset="0"/>
                <a:cs typeface="Calibri" panose="020F0502020204030204" pitchFamily="34" charset="0"/>
              </a:rPr>
              <a:t>Le informazioni sono state fornite da Carvolution</a:t>
            </a:r>
          </a:p>
        </p:txBody>
      </p:sp>
    </p:spTree>
    <p:extLst>
      <p:ext uri="{BB962C8B-B14F-4D97-AF65-F5344CB8AC3E}">
        <p14:creationId xmlns:p14="http://schemas.microsoft.com/office/powerpoint/2010/main" val="1661058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21F0562-6412-4D46-8C75-2BA1B5ED5F38}"/>
              </a:ext>
            </a:extLst>
          </p:cNvPr>
          <p:cNvSpPr>
            <a:spLocks noGrp="1"/>
          </p:cNvSpPr>
          <p:nvPr>
            <p:ph type="body" idx="1"/>
          </p:nvPr>
        </p:nvSpPr>
        <p:spPr>
          <a:xfrm>
            <a:off x="2187347" y="1859267"/>
            <a:ext cx="7817304" cy="1415561"/>
          </a:xfrm>
        </p:spPr>
        <p:txBody>
          <a:bodyPr>
            <a:normAutofit/>
          </a:bodyPr>
          <a:lstStyle/>
          <a:p>
            <a:r>
              <a:rPr lang="de-CH" sz="2800" b="1" dirty="0">
                <a:solidFill>
                  <a:srgbClr val="0B4874"/>
                </a:solidFill>
              </a:rPr>
              <a:t>Variante:</a:t>
            </a:r>
            <a:br>
              <a:rPr lang="de-CH" sz="2800" b="1" dirty="0">
                <a:solidFill>
                  <a:srgbClr val="0B4874"/>
                </a:solidFill>
              </a:rPr>
            </a:br>
            <a:r>
              <a:rPr lang="de-CH" sz="2800" b="1" dirty="0">
                <a:solidFill>
                  <a:srgbClr val="0B4874"/>
                </a:solidFill>
              </a:rPr>
              <a:t>«Business Model Canvas»</a:t>
            </a:r>
            <a:endParaRPr lang="de-CH" sz="2800" dirty="0">
              <a:solidFill>
                <a:srgbClr val="0B4874"/>
              </a:solidFill>
            </a:endParaRPr>
          </a:p>
        </p:txBody>
      </p:sp>
      <p:sp>
        <p:nvSpPr>
          <p:cNvPr id="3" name="Foliennummernplatzhalter 2">
            <a:extLst>
              <a:ext uri="{FF2B5EF4-FFF2-40B4-BE49-F238E27FC236}">
                <a16:creationId xmlns:a16="http://schemas.microsoft.com/office/drawing/2014/main" id="{45378A05-3058-4465-BF06-96AA92A070DB}"/>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14</a:t>
            </a:fld>
            <a:endParaRPr lang="ru-RU" dirty="0"/>
          </a:p>
        </p:txBody>
      </p:sp>
    </p:spTree>
    <p:extLst>
      <p:ext uri="{BB962C8B-B14F-4D97-AF65-F5344CB8AC3E}">
        <p14:creationId xmlns:p14="http://schemas.microsoft.com/office/powerpoint/2010/main" val="815083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1F759A-07A4-4BF9-AA06-FF0373BC3BE4}"/>
              </a:ext>
            </a:extLst>
          </p:cNvPr>
          <p:cNvPicPr>
            <a:picLocks noChangeAspect="1" noChangeArrowheads="1"/>
          </p:cNvPicPr>
          <p:nvPr/>
        </p:nvPicPr>
        <p:blipFill>
          <a:blip r:embed="rId3"/>
          <a:srcRect/>
          <a:stretch>
            <a:fillRect/>
          </a:stretch>
        </p:blipFill>
        <p:spPr bwMode="auto">
          <a:xfrm>
            <a:off x="1055160" y="1504104"/>
            <a:ext cx="5705119" cy="3995472"/>
          </a:xfrm>
          <a:prstGeom prst="rect">
            <a:avLst/>
          </a:prstGeom>
          <a:noFill/>
          <a:ln w="9525">
            <a:solidFill>
              <a:schemeClr val="bg1">
                <a:lumMod val="50000"/>
              </a:schemeClr>
            </a:solidFill>
            <a:miter lim="800000"/>
            <a:headEnd/>
            <a:tailEnd/>
          </a:ln>
          <a:effectLst>
            <a:outerShdw blurRad="50800" dist="38100" algn="l" rotWithShape="0">
              <a:prstClr val="black">
                <a:alpha val="40000"/>
              </a:prstClr>
            </a:outerShdw>
          </a:effectLst>
        </p:spPr>
      </p:pic>
      <p:sp>
        <p:nvSpPr>
          <p:cNvPr id="5" name="Textplatzhalter 2">
            <a:extLst>
              <a:ext uri="{FF2B5EF4-FFF2-40B4-BE49-F238E27FC236}">
                <a16:creationId xmlns:a16="http://schemas.microsoft.com/office/drawing/2014/main" id="{D8EC06F5-4F5D-4DC7-A92D-0240407C3644}"/>
              </a:ext>
            </a:extLst>
          </p:cNvPr>
          <p:cNvSpPr txBox="1">
            <a:spLocks/>
          </p:cNvSpPr>
          <p:nvPr/>
        </p:nvSpPr>
        <p:spPr>
          <a:xfrm>
            <a:off x="6395357" y="6214183"/>
            <a:ext cx="5396593" cy="294528"/>
          </a:xfr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b="1" dirty="0">
                <a:solidFill>
                  <a:schemeClr val="accent6">
                    <a:lumMod val="50000"/>
                  </a:schemeClr>
                </a:solidFill>
                <a:latin typeface="+mj-lt"/>
              </a:rPr>
              <a:t>Fonte: </a:t>
            </a:r>
            <a:r>
              <a:rPr lang="de-DE" sz="1000" dirty="0">
                <a:solidFill>
                  <a:schemeClr val="accent6">
                    <a:lumMod val="50000"/>
                  </a:schemeClr>
                </a:solidFill>
                <a:latin typeface="+mj-lt"/>
              </a:rPr>
              <a:t>Alexander Osterwalder, https://platform.strategyzer.com/resources</a:t>
            </a:r>
          </a:p>
        </p:txBody>
      </p:sp>
      <p:sp>
        <p:nvSpPr>
          <p:cNvPr id="7" name="Rectangle 2">
            <a:extLst>
              <a:ext uri="{FF2B5EF4-FFF2-40B4-BE49-F238E27FC236}">
                <a16:creationId xmlns:a16="http://schemas.microsoft.com/office/drawing/2014/main" id="{D034241C-42AB-4E3D-AAEB-5A44B715C869}"/>
              </a:ext>
            </a:extLst>
          </p:cNvPr>
          <p:cNvSpPr txBox="1">
            <a:spLocks noChangeArrowheads="1"/>
          </p:cNvSpPr>
          <p:nvPr/>
        </p:nvSpPr>
        <p:spPr bwMode="auto">
          <a:xfrm>
            <a:off x="7129757" y="2519061"/>
            <a:ext cx="4380323" cy="1965557"/>
          </a:xfrm>
          <a:prstGeom prst="rect">
            <a:avLst/>
          </a:prstGeom>
          <a:noFill/>
          <a:ln w="9525">
            <a:noFill/>
            <a:miter lim="800000"/>
            <a:headEnd/>
            <a:tailEnd/>
          </a:ln>
        </p:spPr>
        <p:txBody>
          <a:bodyPr lIns="91440" tIns="45720" rIns="91440" bIns="45720" anchor="ctr"/>
          <a:lstStyle/>
          <a:p>
            <a:pPr>
              <a:defRPr/>
            </a:pPr>
            <a:r>
              <a:rPr lang="de-CH" altLang="fr-FR" sz="2400" b="1" dirty="0">
                <a:solidFill>
                  <a:srgbClr val="0B4874"/>
                </a:solidFill>
                <a:latin typeface="Century Gothic"/>
                <a:ea typeface="ＭＳ Ｐゴシック"/>
              </a:rPr>
              <a:t>Il «Business Model Canvas» </a:t>
            </a:r>
            <a:r>
              <a:rPr lang="it-CH" altLang="fr-FR" sz="2400" b="1">
                <a:solidFill>
                  <a:srgbClr val="0B4874"/>
                </a:solidFill>
                <a:latin typeface="Century Gothic"/>
                <a:ea typeface="ＭＳ Ｐゴシック"/>
              </a:rPr>
              <a:t>è probabilmente lo strumento più conosciuto per presentare un modello di business</a:t>
            </a:r>
            <a:r>
              <a:rPr lang="de-CH" altLang="fr-FR" sz="2400" b="1" dirty="0">
                <a:solidFill>
                  <a:srgbClr val="0B4874"/>
                </a:solidFill>
                <a:latin typeface="Century Gothic"/>
                <a:ea typeface="ＭＳ Ｐゴシック"/>
              </a:rPr>
              <a:t>.</a:t>
            </a:r>
            <a:endParaRPr lang="de-CH" altLang="fr-FR" sz="2400" b="1" dirty="0">
              <a:solidFill>
                <a:srgbClr val="0B4874"/>
              </a:solidFill>
              <a:latin typeface="Century Gothic"/>
              <a:ea typeface="ＭＳ Ｐゴシック"/>
              <a:cs typeface="Arial"/>
            </a:endParaRPr>
          </a:p>
        </p:txBody>
      </p:sp>
      <p:sp>
        <p:nvSpPr>
          <p:cNvPr id="6" name="Foliennummernplatzhalter 2">
            <a:extLst>
              <a:ext uri="{FF2B5EF4-FFF2-40B4-BE49-F238E27FC236}">
                <a16:creationId xmlns:a16="http://schemas.microsoft.com/office/drawing/2014/main" id="{536A7E16-58C0-482E-8D06-0E4716FE6D5F}"/>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15</a:t>
            </a:fld>
            <a:endParaRPr lang="ru-RU" dirty="0"/>
          </a:p>
        </p:txBody>
      </p:sp>
    </p:spTree>
    <p:extLst>
      <p:ext uri="{BB962C8B-B14F-4D97-AF65-F5344CB8AC3E}">
        <p14:creationId xmlns:p14="http://schemas.microsoft.com/office/powerpoint/2010/main" val="229880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bwMode="auto">
          <a:xfrm>
            <a:off x="1052126" y="787018"/>
            <a:ext cx="2078294" cy="3815481"/>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11" name="Rechteck 10"/>
          <p:cNvSpPr/>
          <p:nvPr/>
        </p:nvSpPr>
        <p:spPr bwMode="auto">
          <a:xfrm>
            <a:off x="1052127" y="4613380"/>
            <a:ext cx="5043873" cy="1910953"/>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12" name="Rechteck 11"/>
          <p:cNvSpPr/>
          <p:nvPr/>
        </p:nvSpPr>
        <p:spPr bwMode="auto">
          <a:xfrm>
            <a:off x="6105939" y="4613380"/>
            <a:ext cx="5318654" cy="1910953"/>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18" name="Textfeld 17"/>
          <p:cNvSpPr txBox="1"/>
          <p:nvPr/>
        </p:nvSpPr>
        <p:spPr>
          <a:xfrm>
            <a:off x="1235460" y="4608801"/>
            <a:ext cx="2340260" cy="338554"/>
          </a:xfrm>
          <a:prstGeom prst="rect">
            <a:avLst/>
          </a:prstGeom>
          <a:noFill/>
        </p:spPr>
        <p:txBody>
          <a:bodyPr wrap="square" rtlCol="0">
            <a:spAutoFit/>
          </a:bodyPr>
          <a:lstStyle/>
          <a:p>
            <a:r>
              <a:rPr lang="it-CH" sz="1600" b="1">
                <a:solidFill>
                  <a:schemeClr val="accent3">
                    <a:lumMod val="75000"/>
                  </a:schemeClr>
                </a:solidFill>
                <a:latin typeface="Malgun Gothic"/>
              </a:rPr>
              <a:t>Struttura dei costi</a:t>
            </a:r>
          </a:p>
        </p:txBody>
      </p:sp>
      <p:sp>
        <p:nvSpPr>
          <p:cNvPr id="24" name="Textfeld 23"/>
          <p:cNvSpPr txBox="1"/>
          <p:nvPr/>
        </p:nvSpPr>
        <p:spPr>
          <a:xfrm>
            <a:off x="9480376" y="1118170"/>
            <a:ext cx="1836204" cy="3400931"/>
          </a:xfrm>
          <a:prstGeom prst="rect">
            <a:avLst/>
          </a:prstGeom>
          <a:noFill/>
        </p:spPr>
        <p:txBody>
          <a:bodyPr wrap="square" rtlCol="0">
            <a:spAutoFit/>
          </a:bodyPr>
          <a:lstStyle/>
          <a:p>
            <a:pPr>
              <a:spcBef>
                <a:spcPts val="600"/>
              </a:spcBef>
            </a:pPr>
            <a:r>
              <a:rPr lang="it-CH" sz="1400">
                <a:solidFill>
                  <a:prstClr val="white">
                    <a:lumMod val="50000"/>
                  </a:prstClr>
                </a:solidFill>
                <a:latin typeface="Malgun Gothic"/>
              </a:rPr>
              <a:t>A chi offriamo i vantaggi?</a:t>
            </a:r>
          </a:p>
          <a:p>
            <a:pPr>
              <a:spcBef>
                <a:spcPts val="600"/>
              </a:spcBef>
            </a:pPr>
            <a:r>
              <a:rPr lang="it-CH" sz="1400">
                <a:solidFill>
                  <a:prstClr val="white">
                    <a:lumMod val="50000"/>
                  </a:prstClr>
                </a:solidFill>
                <a:latin typeface="Malgun Gothic"/>
              </a:rPr>
              <a:t>Chi sono le/i nostri clienti più importanti?</a:t>
            </a:r>
          </a:p>
          <a:p>
            <a:pPr marL="285750" indent="-285750">
              <a:spcBef>
                <a:spcPts val="600"/>
              </a:spcBef>
              <a:buFont typeface="Wingdings" panose="05000000000000000000" pitchFamily="2" charset="2"/>
              <a:buChar char="§"/>
            </a:pPr>
            <a:r>
              <a:rPr lang="it-CH" sz="1200">
                <a:solidFill>
                  <a:prstClr val="white">
                    <a:lumMod val="50000"/>
                  </a:prstClr>
                </a:solidFill>
                <a:latin typeface="Malgun Gothic"/>
              </a:rPr>
              <a:t>Mercato di massa</a:t>
            </a:r>
          </a:p>
          <a:p>
            <a:pPr marL="285750" indent="-285750">
              <a:spcBef>
                <a:spcPts val="600"/>
              </a:spcBef>
              <a:buFont typeface="Wingdings" panose="05000000000000000000" pitchFamily="2" charset="2"/>
              <a:buChar char="§"/>
            </a:pPr>
            <a:r>
              <a:rPr lang="it-CH" sz="1200">
                <a:solidFill>
                  <a:prstClr val="white">
                    <a:lumMod val="50000"/>
                  </a:prstClr>
                </a:solidFill>
                <a:latin typeface="Malgun Gothic"/>
              </a:rPr>
              <a:t>Nicchia di mercato</a:t>
            </a:r>
          </a:p>
          <a:p>
            <a:pPr marL="285750" indent="-285750">
              <a:spcBef>
                <a:spcPts val="600"/>
              </a:spcBef>
              <a:buFont typeface="Wingdings" panose="05000000000000000000" pitchFamily="2" charset="2"/>
              <a:buChar char="§"/>
            </a:pPr>
            <a:r>
              <a:rPr lang="it-CH" sz="1200">
                <a:solidFill>
                  <a:prstClr val="white">
                    <a:lumMod val="50000"/>
                  </a:prstClr>
                </a:solidFill>
                <a:latin typeface="Malgun Gothic"/>
              </a:rPr>
              <a:t>Un segmento di mercato</a:t>
            </a:r>
          </a:p>
          <a:p>
            <a:pPr marL="285750" indent="-285750">
              <a:spcBef>
                <a:spcPts val="600"/>
              </a:spcBef>
              <a:buFont typeface="Wingdings" panose="05000000000000000000" pitchFamily="2" charset="2"/>
              <a:buChar char="§"/>
            </a:pPr>
            <a:r>
              <a:rPr lang="it-CH" sz="1200">
                <a:solidFill>
                  <a:prstClr val="white">
                    <a:lumMod val="50000"/>
                  </a:prstClr>
                </a:solidFill>
                <a:latin typeface="Malgun Gothic"/>
              </a:rPr>
              <a:t>Diversi segmenti di mercato</a:t>
            </a:r>
          </a:p>
          <a:p>
            <a:pPr marL="285750" indent="-285750">
              <a:spcBef>
                <a:spcPts val="600"/>
              </a:spcBef>
              <a:buFont typeface="Wingdings" panose="05000000000000000000" pitchFamily="2" charset="2"/>
              <a:buChar char="§"/>
            </a:pPr>
            <a:r>
              <a:rPr lang="it-CH" sz="1200">
                <a:solidFill>
                  <a:prstClr val="white">
                    <a:lumMod val="50000"/>
                  </a:prstClr>
                </a:solidFill>
                <a:latin typeface="Malgun Gothic"/>
              </a:rPr>
              <a:t>Piattaforme versatili</a:t>
            </a:r>
          </a:p>
          <a:p>
            <a:pPr>
              <a:spcBef>
                <a:spcPts val="600"/>
              </a:spcBef>
            </a:pPr>
            <a:endParaRPr lang="it-CH" sz="1400">
              <a:solidFill>
                <a:prstClr val="white">
                  <a:lumMod val="50000"/>
                </a:prstClr>
              </a:solidFill>
              <a:latin typeface="Malgun Gothic"/>
            </a:endParaRPr>
          </a:p>
        </p:txBody>
      </p:sp>
      <p:sp>
        <p:nvSpPr>
          <p:cNvPr id="47" name="Titel 1"/>
          <p:cNvSpPr>
            <a:spLocks noGrp="1"/>
          </p:cNvSpPr>
          <p:nvPr>
            <p:ph type="title"/>
          </p:nvPr>
        </p:nvSpPr>
        <p:spPr>
          <a:xfrm>
            <a:off x="1013249" y="103851"/>
            <a:ext cx="10087308" cy="719970"/>
          </a:xfrm>
        </p:spPr>
        <p:txBody>
          <a:bodyPr>
            <a:noAutofit/>
          </a:bodyPr>
          <a:lstStyle/>
          <a:p>
            <a:r>
              <a:rPr lang="it-CH" altLang="fr-FR" sz="2200" b="1">
                <a:solidFill>
                  <a:schemeClr val="accent3">
                    <a:lumMod val="75000"/>
                  </a:schemeClr>
                </a:solidFill>
                <a:ea typeface="ＭＳ Ｐゴシック" charset="0"/>
              </a:rPr>
              <a:t>Il «Business Model Canvas»: gli elementi del modello imprenditoriale</a:t>
            </a:r>
          </a:p>
        </p:txBody>
      </p:sp>
      <p:sp>
        <p:nvSpPr>
          <p:cNvPr id="52" name="Rechteck 51"/>
          <p:cNvSpPr/>
          <p:nvPr/>
        </p:nvSpPr>
        <p:spPr bwMode="auto">
          <a:xfrm>
            <a:off x="3122916" y="2689042"/>
            <a:ext cx="2078294" cy="1908000"/>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53" name="Rechteck 52"/>
          <p:cNvSpPr/>
          <p:nvPr/>
        </p:nvSpPr>
        <p:spPr bwMode="auto">
          <a:xfrm>
            <a:off x="5208273" y="787018"/>
            <a:ext cx="2078294" cy="3815481"/>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55" name="Rechteck 54"/>
          <p:cNvSpPr/>
          <p:nvPr/>
        </p:nvSpPr>
        <p:spPr bwMode="auto">
          <a:xfrm>
            <a:off x="9349612" y="787018"/>
            <a:ext cx="2078294" cy="3815481"/>
          </a:xfrm>
          <a:prstGeom prst="rect">
            <a:avLst/>
          </a:prstGeom>
          <a:no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56" name="Rechteck 55"/>
          <p:cNvSpPr/>
          <p:nvPr/>
        </p:nvSpPr>
        <p:spPr bwMode="auto">
          <a:xfrm>
            <a:off x="3123793" y="787017"/>
            <a:ext cx="2078294" cy="1908000"/>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57" name="Rechteck 56"/>
          <p:cNvSpPr/>
          <p:nvPr/>
        </p:nvSpPr>
        <p:spPr bwMode="auto">
          <a:xfrm>
            <a:off x="7279503" y="2696107"/>
            <a:ext cx="2078294" cy="1908000"/>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58" name="Rechteck 57"/>
          <p:cNvSpPr/>
          <p:nvPr/>
        </p:nvSpPr>
        <p:spPr bwMode="auto">
          <a:xfrm>
            <a:off x="7280380" y="787017"/>
            <a:ext cx="2078294" cy="1908000"/>
          </a:xfrm>
          <a:prstGeom prst="rect">
            <a:avLst/>
          </a:prstGeom>
          <a:solidFill>
            <a:schemeClr val="bg1"/>
          </a:solidFill>
          <a:ln w="19050" cap="flat" cmpd="sng" algn="ctr">
            <a:solidFill>
              <a:srgbClr val="006600"/>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60" name="Textfeld 59"/>
          <p:cNvSpPr txBox="1"/>
          <p:nvPr/>
        </p:nvSpPr>
        <p:spPr>
          <a:xfrm>
            <a:off x="7328758" y="1266913"/>
            <a:ext cx="1810139" cy="1169551"/>
          </a:xfrm>
          <a:prstGeom prst="rect">
            <a:avLst/>
          </a:prstGeom>
          <a:noFill/>
        </p:spPr>
        <p:txBody>
          <a:bodyPr wrap="square" rtlCol="0">
            <a:spAutoFit/>
          </a:bodyPr>
          <a:lstStyle/>
          <a:p>
            <a:pPr>
              <a:spcBef>
                <a:spcPts val="600"/>
              </a:spcBef>
            </a:pPr>
            <a:r>
              <a:rPr lang="it-CH" sz="1400">
                <a:solidFill>
                  <a:prstClr val="white">
                    <a:lumMod val="50000"/>
                  </a:prstClr>
                </a:solidFill>
                <a:latin typeface="Malgun Gothic"/>
              </a:rPr>
              <a:t>Quale tipo di rapporto si aspettano da noi i diversi segmenti di clientela? </a:t>
            </a:r>
            <a:endParaRPr lang="de-CH" sz="1400" dirty="0">
              <a:solidFill>
                <a:prstClr val="white">
                  <a:lumMod val="50000"/>
                </a:prstClr>
              </a:solidFill>
              <a:latin typeface="Malgun Gothic"/>
            </a:endParaRPr>
          </a:p>
        </p:txBody>
      </p:sp>
      <p:sp>
        <p:nvSpPr>
          <p:cNvPr id="62" name="Textfeld 61"/>
          <p:cNvSpPr txBox="1"/>
          <p:nvPr/>
        </p:nvSpPr>
        <p:spPr>
          <a:xfrm>
            <a:off x="7320136" y="2737553"/>
            <a:ext cx="2268252" cy="553998"/>
          </a:xfrm>
          <a:prstGeom prst="rect">
            <a:avLst/>
          </a:prstGeom>
          <a:noFill/>
        </p:spPr>
        <p:txBody>
          <a:bodyPr wrap="square" lIns="91440" tIns="45720" rIns="91440" bIns="45720" rtlCol="0" anchor="t">
            <a:spAutoFit/>
          </a:bodyPr>
          <a:lstStyle/>
          <a:p>
            <a:pPr>
              <a:spcBef>
                <a:spcPts val="600"/>
              </a:spcBef>
            </a:pPr>
            <a:r>
              <a:rPr lang="it-CH" sz="1500" b="1">
                <a:solidFill>
                  <a:schemeClr val="accent3">
                    <a:lumMod val="75000"/>
                  </a:schemeClr>
                </a:solidFill>
                <a:latin typeface="Malgun Gothic"/>
              </a:rPr>
              <a:t>Canali di vendita e di comunicazione</a:t>
            </a:r>
          </a:p>
        </p:txBody>
      </p:sp>
      <p:sp>
        <p:nvSpPr>
          <p:cNvPr id="63" name="Textfeld 62"/>
          <p:cNvSpPr txBox="1"/>
          <p:nvPr/>
        </p:nvSpPr>
        <p:spPr>
          <a:xfrm>
            <a:off x="7330075" y="3296596"/>
            <a:ext cx="1836204" cy="738664"/>
          </a:xfrm>
          <a:prstGeom prst="rect">
            <a:avLst/>
          </a:prstGeom>
          <a:noFill/>
        </p:spPr>
        <p:txBody>
          <a:bodyPr wrap="square" lIns="91440" tIns="45720" rIns="91440" bIns="45720" rtlCol="0" anchor="t">
            <a:spAutoFit/>
          </a:bodyPr>
          <a:lstStyle/>
          <a:p>
            <a:pPr>
              <a:spcBef>
                <a:spcPts val="600"/>
              </a:spcBef>
            </a:pPr>
            <a:r>
              <a:rPr lang="it-CH" sz="1400" dirty="0">
                <a:solidFill>
                  <a:prstClr val="white">
                    <a:lumMod val="50000"/>
                  </a:prstClr>
                </a:solidFill>
                <a:latin typeface="Malgun Gothic"/>
              </a:rPr>
              <a:t>Che canali usiamo per raggiungere le/i nostri clienti</a:t>
            </a:r>
            <a:r>
              <a:rPr lang="de-CH" sz="1400" dirty="0">
                <a:solidFill>
                  <a:prstClr val="white">
                    <a:lumMod val="50000"/>
                  </a:prstClr>
                </a:solidFill>
                <a:latin typeface="Malgun Gothic"/>
              </a:rPr>
              <a:t>?</a:t>
            </a:r>
          </a:p>
        </p:txBody>
      </p:sp>
      <p:sp>
        <p:nvSpPr>
          <p:cNvPr id="65" name="Textfeld 64"/>
          <p:cNvSpPr txBox="1"/>
          <p:nvPr/>
        </p:nvSpPr>
        <p:spPr>
          <a:xfrm>
            <a:off x="5268061" y="1108316"/>
            <a:ext cx="2006285" cy="3123932"/>
          </a:xfrm>
          <a:prstGeom prst="rect">
            <a:avLst/>
          </a:prstGeom>
          <a:noFill/>
        </p:spPr>
        <p:txBody>
          <a:bodyPr wrap="square" rtlCol="0">
            <a:spAutoFit/>
          </a:bodyPr>
          <a:lstStyle/>
          <a:p>
            <a:pPr>
              <a:spcBef>
                <a:spcPts val="600"/>
              </a:spcBef>
            </a:pPr>
            <a:r>
              <a:rPr lang="it-CH" sz="1400">
                <a:solidFill>
                  <a:prstClr val="white">
                    <a:lumMod val="50000"/>
                  </a:prstClr>
                </a:solidFill>
                <a:latin typeface="Malgun Gothic"/>
              </a:rPr>
              <a:t>Quali vantaggi offriamo alle/ai clienti?</a:t>
            </a:r>
          </a:p>
          <a:p>
            <a:pPr>
              <a:spcBef>
                <a:spcPts val="600"/>
              </a:spcBef>
            </a:pPr>
            <a:r>
              <a:rPr lang="it-CH" sz="1400">
                <a:solidFill>
                  <a:prstClr val="white">
                    <a:lumMod val="50000"/>
                  </a:prstClr>
                </a:solidFill>
                <a:latin typeface="Malgun Gothic"/>
              </a:rPr>
              <a:t>Quale problema del cliente risolviamo?</a:t>
            </a:r>
          </a:p>
          <a:p>
            <a:pPr>
              <a:spcBef>
                <a:spcPts val="600"/>
              </a:spcBef>
            </a:pPr>
            <a:r>
              <a:rPr lang="it-CH" sz="1400">
                <a:solidFill>
                  <a:prstClr val="white">
                    <a:lumMod val="50000"/>
                  </a:prstClr>
                </a:solidFill>
                <a:latin typeface="Malgun Gothic"/>
              </a:rPr>
              <a:t>Quale prodotto o pacchetto di servizi offriamo e a quale segmento di clientela?</a:t>
            </a:r>
          </a:p>
          <a:p>
            <a:pPr>
              <a:spcBef>
                <a:spcPts val="600"/>
              </a:spcBef>
            </a:pPr>
            <a:r>
              <a:rPr lang="it-CH" sz="1400">
                <a:solidFill>
                  <a:prstClr val="white">
                    <a:lumMod val="50000"/>
                  </a:prstClr>
                </a:solidFill>
                <a:latin typeface="Malgun Gothic"/>
              </a:rPr>
              <a:t>Quali esigenze delle clienti e dei clienti soddisfiamo?</a:t>
            </a:r>
          </a:p>
        </p:txBody>
      </p:sp>
      <p:sp>
        <p:nvSpPr>
          <p:cNvPr id="67" name="Textfeld 66"/>
          <p:cNvSpPr txBox="1"/>
          <p:nvPr/>
        </p:nvSpPr>
        <p:spPr>
          <a:xfrm>
            <a:off x="3179676" y="2751112"/>
            <a:ext cx="2052228" cy="323165"/>
          </a:xfrm>
          <a:prstGeom prst="rect">
            <a:avLst/>
          </a:prstGeom>
          <a:noFill/>
        </p:spPr>
        <p:txBody>
          <a:bodyPr wrap="square" rtlCol="0">
            <a:spAutoFit/>
          </a:bodyPr>
          <a:lstStyle/>
          <a:p>
            <a:pPr>
              <a:spcBef>
                <a:spcPts val="600"/>
              </a:spcBef>
            </a:pPr>
            <a:r>
              <a:rPr lang="it-CH" sz="1500" b="1">
                <a:solidFill>
                  <a:schemeClr val="accent3">
                    <a:lumMod val="75000"/>
                  </a:schemeClr>
                </a:solidFill>
                <a:latin typeface="Malgun Gothic"/>
              </a:rPr>
              <a:t>Risorse chiave</a:t>
            </a:r>
            <a:endParaRPr lang="it-CH" sz="1500">
              <a:solidFill>
                <a:schemeClr val="accent3">
                  <a:lumMod val="75000"/>
                </a:schemeClr>
              </a:solidFill>
              <a:latin typeface="Malgun Gothic"/>
            </a:endParaRPr>
          </a:p>
        </p:txBody>
      </p:sp>
      <p:grpSp>
        <p:nvGrpSpPr>
          <p:cNvPr id="70" name="Gruppieren 69"/>
          <p:cNvGrpSpPr/>
          <p:nvPr/>
        </p:nvGrpSpPr>
        <p:grpSpPr>
          <a:xfrm>
            <a:off x="1147326" y="754766"/>
            <a:ext cx="10427176" cy="563937"/>
            <a:chOff x="1146532" y="944724"/>
            <a:chExt cx="10427176" cy="563937"/>
          </a:xfrm>
        </p:grpSpPr>
        <p:sp>
          <p:nvSpPr>
            <p:cNvPr id="30" name="Textfeld 29"/>
            <p:cNvSpPr txBox="1"/>
            <p:nvPr/>
          </p:nvSpPr>
          <p:spPr>
            <a:xfrm>
              <a:off x="9138103" y="971660"/>
              <a:ext cx="2435605" cy="323165"/>
            </a:xfrm>
            <a:prstGeom prst="rect">
              <a:avLst/>
            </a:prstGeom>
            <a:noFill/>
          </p:spPr>
          <p:txBody>
            <a:bodyPr wrap="square" rtlCol="0">
              <a:spAutoFit/>
            </a:bodyPr>
            <a:lstStyle/>
            <a:p>
              <a:pPr algn="ctr"/>
              <a:r>
                <a:rPr lang="it-CH" sz="1500" b="1">
                  <a:solidFill>
                    <a:schemeClr val="accent3">
                      <a:lumMod val="75000"/>
                    </a:schemeClr>
                  </a:solidFill>
                  <a:latin typeface="Malgun Gothic"/>
                </a:rPr>
                <a:t>Segmenti di clientela</a:t>
              </a:r>
            </a:p>
          </p:txBody>
        </p:sp>
        <p:sp>
          <p:nvSpPr>
            <p:cNvPr id="59" name="Textfeld 58"/>
            <p:cNvSpPr txBox="1"/>
            <p:nvPr/>
          </p:nvSpPr>
          <p:spPr>
            <a:xfrm>
              <a:off x="7309403" y="954663"/>
              <a:ext cx="2022411" cy="553998"/>
            </a:xfrm>
            <a:prstGeom prst="rect">
              <a:avLst/>
            </a:prstGeom>
            <a:noFill/>
          </p:spPr>
          <p:txBody>
            <a:bodyPr wrap="square" rtlCol="0">
              <a:spAutoFit/>
            </a:bodyPr>
            <a:lstStyle/>
            <a:p>
              <a:pPr>
                <a:spcBef>
                  <a:spcPts val="600"/>
                </a:spcBef>
              </a:pPr>
              <a:r>
                <a:rPr lang="it-CH" sz="1500" b="1">
                  <a:solidFill>
                    <a:schemeClr val="accent3">
                      <a:lumMod val="75000"/>
                    </a:schemeClr>
                  </a:solidFill>
                  <a:latin typeface="Malgun Gothic"/>
                </a:rPr>
                <a:t>Relazioni con le/i clienti</a:t>
              </a:r>
              <a:endParaRPr lang="it-CH" sz="1500">
                <a:solidFill>
                  <a:schemeClr val="accent3">
                    <a:lumMod val="75000"/>
                  </a:schemeClr>
                </a:solidFill>
                <a:latin typeface="Malgun Gothic"/>
              </a:endParaRPr>
            </a:p>
          </p:txBody>
        </p:sp>
        <p:sp>
          <p:nvSpPr>
            <p:cNvPr id="64" name="Textfeld 63"/>
            <p:cNvSpPr txBox="1"/>
            <p:nvPr/>
          </p:nvSpPr>
          <p:spPr>
            <a:xfrm>
              <a:off x="5267114" y="944724"/>
              <a:ext cx="2052228" cy="323165"/>
            </a:xfrm>
            <a:prstGeom prst="rect">
              <a:avLst/>
            </a:prstGeom>
            <a:noFill/>
          </p:spPr>
          <p:txBody>
            <a:bodyPr wrap="square" lIns="91440" tIns="45720" rIns="91440" bIns="45720" rtlCol="0" anchor="t">
              <a:spAutoFit/>
            </a:bodyPr>
            <a:lstStyle/>
            <a:p>
              <a:pPr>
                <a:spcBef>
                  <a:spcPts val="600"/>
                </a:spcBef>
              </a:pPr>
              <a:r>
                <a:rPr lang="it-CH" sz="1500" b="1">
                  <a:solidFill>
                    <a:schemeClr val="accent3">
                      <a:lumMod val="75000"/>
                    </a:schemeClr>
                  </a:solidFill>
                  <a:latin typeface="Malgun Gothic"/>
                </a:rPr>
                <a:t>Proposta di valore</a:t>
              </a:r>
              <a:endParaRPr lang="it-CH" sz="1500">
                <a:solidFill>
                  <a:schemeClr val="accent3">
                    <a:lumMod val="75000"/>
                  </a:schemeClr>
                </a:solidFill>
                <a:latin typeface="Malgun Gothic"/>
              </a:endParaRPr>
            </a:p>
          </p:txBody>
        </p:sp>
        <p:sp>
          <p:nvSpPr>
            <p:cNvPr id="66" name="Textfeld 65"/>
            <p:cNvSpPr txBox="1"/>
            <p:nvPr/>
          </p:nvSpPr>
          <p:spPr>
            <a:xfrm>
              <a:off x="3168943" y="944724"/>
              <a:ext cx="2052228" cy="323165"/>
            </a:xfrm>
            <a:prstGeom prst="rect">
              <a:avLst/>
            </a:prstGeom>
            <a:noFill/>
          </p:spPr>
          <p:txBody>
            <a:bodyPr wrap="square" rtlCol="0">
              <a:spAutoFit/>
            </a:bodyPr>
            <a:lstStyle/>
            <a:p>
              <a:pPr>
                <a:spcBef>
                  <a:spcPts val="600"/>
                </a:spcBef>
              </a:pPr>
              <a:r>
                <a:rPr lang="it-CH" sz="1500" b="1">
                  <a:solidFill>
                    <a:schemeClr val="accent3">
                      <a:lumMod val="75000"/>
                    </a:schemeClr>
                  </a:solidFill>
                  <a:latin typeface="Malgun Gothic"/>
                </a:rPr>
                <a:t>Attività chiave</a:t>
              </a:r>
              <a:endParaRPr lang="it-CH" sz="1500">
                <a:solidFill>
                  <a:schemeClr val="accent3">
                    <a:lumMod val="75000"/>
                  </a:schemeClr>
                </a:solidFill>
                <a:latin typeface="Malgun Gothic"/>
              </a:endParaRPr>
            </a:p>
          </p:txBody>
        </p:sp>
        <p:sp>
          <p:nvSpPr>
            <p:cNvPr id="68" name="Textfeld 67"/>
            <p:cNvSpPr txBox="1"/>
            <p:nvPr/>
          </p:nvSpPr>
          <p:spPr>
            <a:xfrm>
              <a:off x="1146532" y="971660"/>
              <a:ext cx="2052228" cy="323165"/>
            </a:xfrm>
            <a:prstGeom prst="rect">
              <a:avLst/>
            </a:prstGeom>
            <a:noFill/>
          </p:spPr>
          <p:txBody>
            <a:bodyPr wrap="square" rtlCol="0">
              <a:spAutoFit/>
            </a:bodyPr>
            <a:lstStyle/>
            <a:p>
              <a:pPr>
                <a:spcBef>
                  <a:spcPts val="600"/>
                </a:spcBef>
              </a:pPr>
              <a:r>
                <a:rPr lang="de-CH" sz="1500" b="1" dirty="0">
                  <a:solidFill>
                    <a:schemeClr val="accent3">
                      <a:lumMod val="75000"/>
                    </a:schemeClr>
                  </a:solidFill>
                  <a:latin typeface="Malgun Gothic"/>
                </a:rPr>
                <a:t>Partner </a:t>
              </a:r>
              <a:r>
                <a:rPr lang="it-IT" sz="1500" b="1" dirty="0">
                  <a:solidFill>
                    <a:schemeClr val="accent3">
                      <a:lumMod val="75000"/>
                    </a:schemeClr>
                  </a:solidFill>
                  <a:latin typeface="Malgun Gothic"/>
                </a:rPr>
                <a:t>chiave</a:t>
              </a:r>
              <a:endParaRPr lang="it-IT" sz="1500" dirty="0">
                <a:solidFill>
                  <a:schemeClr val="accent3">
                    <a:lumMod val="75000"/>
                  </a:schemeClr>
                </a:solidFill>
                <a:latin typeface="Malgun Gothic"/>
              </a:endParaRPr>
            </a:p>
          </p:txBody>
        </p:sp>
      </p:grpSp>
      <p:sp>
        <p:nvSpPr>
          <p:cNvPr id="69" name="Textfeld 68"/>
          <p:cNvSpPr txBox="1"/>
          <p:nvPr/>
        </p:nvSpPr>
        <p:spPr>
          <a:xfrm>
            <a:off x="3143673" y="1051420"/>
            <a:ext cx="2006285" cy="1569660"/>
          </a:xfrm>
          <a:prstGeom prst="rect">
            <a:avLst/>
          </a:prstGeom>
          <a:noFill/>
        </p:spPr>
        <p:txBody>
          <a:bodyPr wrap="square" lIns="91440" tIns="45720" rIns="91440" bIns="45720" rtlCol="0" anchor="t">
            <a:spAutoFit/>
          </a:bodyPr>
          <a:lstStyle/>
          <a:p>
            <a:r>
              <a:rPr lang="it-CH" sz="1200">
                <a:solidFill>
                  <a:schemeClr val="accent6">
                    <a:lumMod val="50000"/>
                  </a:schemeClr>
                </a:solidFill>
                <a:latin typeface="Malgun Gothic"/>
              </a:rPr>
              <a:t>Quali attività chiave richiede:</a:t>
            </a:r>
          </a:p>
          <a:p>
            <a:pPr marL="171450" indent="-171450">
              <a:buFont typeface="Arial" panose="020B0604020202020204" pitchFamily="34" charset="0"/>
              <a:buChar char="•"/>
            </a:pPr>
            <a:r>
              <a:rPr lang="it-CH" sz="1200">
                <a:solidFill>
                  <a:schemeClr val="accent6">
                    <a:lumMod val="50000"/>
                  </a:schemeClr>
                </a:solidFill>
                <a:latin typeface="Malgun Gothic"/>
              </a:rPr>
              <a:t>la Proposta di valore? </a:t>
            </a:r>
            <a:endParaRPr lang="it-CH" sz="1200">
              <a:solidFill>
                <a:schemeClr val="accent6">
                  <a:lumMod val="50000"/>
                </a:schemeClr>
              </a:solidFill>
              <a:latin typeface="Malgun Gothic"/>
              <a:ea typeface="Malgun Gothic"/>
            </a:endParaRPr>
          </a:p>
          <a:p>
            <a:pPr marL="171450" indent="-171450">
              <a:buFont typeface="Arial" panose="020B0604020202020204" pitchFamily="34" charset="0"/>
              <a:buChar char="•"/>
            </a:pPr>
            <a:r>
              <a:rPr lang="it-CH" sz="1200">
                <a:solidFill>
                  <a:schemeClr val="accent6">
                    <a:lumMod val="50000"/>
                  </a:schemeClr>
                </a:solidFill>
                <a:latin typeface="Malgun Gothic"/>
              </a:rPr>
              <a:t>i canali di vendita, comunicazione e relazione con i clienti?</a:t>
            </a:r>
            <a:endParaRPr lang="it-CH" sz="1200">
              <a:solidFill>
                <a:schemeClr val="accent6">
                  <a:lumMod val="50000"/>
                </a:schemeClr>
              </a:solidFill>
              <a:latin typeface="Malgun Gothic"/>
              <a:ea typeface="Malgun Gothic"/>
            </a:endParaRPr>
          </a:p>
          <a:p>
            <a:pPr marL="171450" indent="-171450">
              <a:buFont typeface="Arial" panose="020B0604020202020204" pitchFamily="34" charset="0"/>
              <a:buChar char="•"/>
            </a:pPr>
            <a:r>
              <a:rPr lang="it-CH" sz="1200">
                <a:solidFill>
                  <a:schemeClr val="accent6">
                    <a:lumMod val="50000"/>
                  </a:schemeClr>
                </a:solidFill>
                <a:latin typeface="Malgun Gothic"/>
              </a:rPr>
              <a:t>la generazione di un ricavo?</a:t>
            </a:r>
            <a:endParaRPr lang="de-CH" sz="1200" dirty="0">
              <a:solidFill>
                <a:schemeClr val="accent6">
                  <a:lumMod val="50000"/>
                </a:schemeClr>
              </a:solidFill>
              <a:latin typeface="Malgun Gothic"/>
            </a:endParaRPr>
          </a:p>
        </p:txBody>
      </p:sp>
      <p:sp>
        <p:nvSpPr>
          <p:cNvPr id="71" name="Textfeld 70"/>
          <p:cNvSpPr txBox="1"/>
          <p:nvPr/>
        </p:nvSpPr>
        <p:spPr>
          <a:xfrm>
            <a:off x="1091444" y="1057313"/>
            <a:ext cx="2088232" cy="2870016"/>
          </a:xfrm>
          <a:prstGeom prst="rect">
            <a:avLst/>
          </a:prstGeom>
          <a:noFill/>
        </p:spPr>
        <p:txBody>
          <a:bodyPr wrap="square" rtlCol="0">
            <a:spAutoFit/>
          </a:bodyPr>
          <a:lstStyle/>
          <a:p>
            <a:pPr>
              <a:spcBef>
                <a:spcPts val="300"/>
              </a:spcBef>
            </a:pPr>
            <a:r>
              <a:rPr lang="it-CH" sz="1200">
                <a:solidFill>
                  <a:prstClr val="white">
                    <a:lumMod val="50000"/>
                  </a:prstClr>
                </a:solidFill>
                <a:latin typeface="Malgun Gothic"/>
              </a:rPr>
              <a:t>Chi sono i nostri partner chiave?</a:t>
            </a:r>
          </a:p>
          <a:p>
            <a:pPr>
              <a:spcBef>
                <a:spcPts val="300"/>
              </a:spcBef>
            </a:pPr>
            <a:r>
              <a:rPr lang="it-CH" sz="1200">
                <a:solidFill>
                  <a:prstClr val="white">
                    <a:lumMod val="50000"/>
                  </a:prstClr>
                </a:solidFill>
                <a:latin typeface="Malgun Gothic"/>
              </a:rPr>
              <a:t>Chi sono i nostri fornitori chiave?</a:t>
            </a:r>
          </a:p>
          <a:p>
            <a:pPr>
              <a:spcBef>
                <a:spcPts val="300"/>
              </a:spcBef>
            </a:pPr>
            <a:r>
              <a:rPr lang="it-CH" sz="1200">
                <a:solidFill>
                  <a:prstClr val="white">
                    <a:lumMod val="50000"/>
                  </a:prstClr>
                </a:solidFill>
                <a:latin typeface="Malgun Gothic"/>
              </a:rPr>
              <a:t>Quali risorse chiave riceviamo dai partner?</a:t>
            </a:r>
          </a:p>
          <a:p>
            <a:pPr>
              <a:spcBef>
                <a:spcPts val="300"/>
              </a:spcBef>
            </a:pPr>
            <a:r>
              <a:rPr lang="it-CH" sz="1200">
                <a:solidFill>
                  <a:prstClr val="white">
                    <a:lumMod val="50000"/>
                  </a:prstClr>
                </a:solidFill>
                <a:latin typeface="Malgun Gothic"/>
              </a:rPr>
              <a:t>Vantaggi delle partnership:</a:t>
            </a:r>
          </a:p>
          <a:p>
            <a:pPr marL="179388" indent="-179388">
              <a:spcBef>
                <a:spcPts val="200"/>
              </a:spcBef>
              <a:buFont typeface="Wingdings" pitchFamily="2" charset="2"/>
              <a:buChar char="§"/>
            </a:pPr>
            <a:r>
              <a:rPr lang="it-CH" sz="1200">
                <a:solidFill>
                  <a:prstClr val="white">
                    <a:lumMod val="50000"/>
                  </a:prstClr>
                </a:solidFill>
                <a:latin typeface="Malgun Gothic"/>
              </a:rPr>
              <a:t>Miglioramento delle prestazioni, risparmio di sforzi e costi</a:t>
            </a:r>
          </a:p>
          <a:p>
            <a:pPr marL="179388" indent="-179388">
              <a:spcBef>
                <a:spcPts val="200"/>
              </a:spcBef>
              <a:buFont typeface="Wingdings" pitchFamily="2" charset="2"/>
              <a:buChar char="§"/>
            </a:pPr>
            <a:r>
              <a:rPr lang="it-CH" sz="1200">
                <a:solidFill>
                  <a:prstClr val="white">
                    <a:lumMod val="50000"/>
                  </a:prstClr>
                </a:solidFill>
                <a:latin typeface="Malgun Gothic"/>
              </a:rPr>
              <a:t>Riduzione dei rischi e delle incertezze</a:t>
            </a:r>
          </a:p>
          <a:p>
            <a:pPr marL="179388" indent="-179388">
              <a:spcBef>
                <a:spcPts val="200"/>
              </a:spcBef>
              <a:buFont typeface="Wingdings" pitchFamily="2" charset="2"/>
              <a:buChar char="§"/>
            </a:pPr>
            <a:r>
              <a:rPr lang="it-CH" sz="1200">
                <a:solidFill>
                  <a:prstClr val="white">
                    <a:lumMod val="50000"/>
                  </a:prstClr>
                </a:solidFill>
                <a:latin typeface="Malgun Gothic"/>
              </a:rPr>
              <a:t>Accesso a risorse e servizi</a:t>
            </a:r>
            <a:endParaRPr lang="de-CH" sz="1200" dirty="0">
              <a:solidFill>
                <a:prstClr val="white">
                  <a:lumMod val="50000"/>
                </a:prstClr>
              </a:solidFill>
              <a:latin typeface="Malgun Gothic"/>
            </a:endParaRPr>
          </a:p>
        </p:txBody>
      </p:sp>
      <p:sp>
        <p:nvSpPr>
          <p:cNvPr id="72" name="Textfeld 71"/>
          <p:cNvSpPr txBox="1"/>
          <p:nvPr/>
        </p:nvSpPr>
        <p:spPr>
          <a:xfrm>
            <a:off x="6204012" y="4608801"/>
            <a:ext cx="2098758" cy="338554"/>
          </a:xfrm>
          <a:prstGeom prst="rect">
            <a:avLst/>
          </a:prstGeom>
          <a:noFill/>
        </p:spPr>
        <p:txBody>
          <a:bodyPr wrap="square" lIns="91440" tIns="45720" rIns="91440" bIns="45720" rtlCol="0" anchor="t">
            <a:spAutoFit/>
          </a:bodyPr>
          <a:lstStyle/>
          <a:p>
            <a:r>
              <a:rPr lang="it-CH" sz="1600" b="1">
                <a:solidFill>
                  <a:schemeClr val="accent3">
                    <a:lumMod val="75000"/>
                  </a:schemeClr>
                </a:solidFill>
                <a:latin typeface="Malgun Gothic"/>
              </a:rPr>
              <a:t>Flussi di ricavo</a:t>
            </a:r>
            <a:endParaRPr lang="it-IT" sz="1600" b="1" dirty="0">
              <a:solidFill>
                <a:schemeClr val="accent3">
                  <a:lumMod val="75000"/>
                </a:schemeClr>
              </a:solidFill>
              <a:latin typeface="Malgun Gothic"/>
            </a:endParaRPr>
          </a:p>
        </p:txBody>
      </p:sp>
      <p:sp>
        <p:nvSpPr>
          <p:cNvPr id="73" name="Textfeld 72"/>
          <p:cNvSpPr txBox="1"/>
          <p:nvPr/>
        </p:nvSpPr>
        <p:spPr>
          <a:xfrm>
            <a:off x="1092585" y="4896907"/>
            <a:ext cx="4392488" cy="907941"/>
          </a:xfrm>
          <a:prstGeom prst="rect">
            <a:avLst/>
          </a:prstGeom>
          <a:noFill/>
        </p:spPr>
        <p:txBody>
          <a:bodyPr wrap="square" lIns="91440" tIns="45720" rIns="91440" bIns="45720" rtlCol="0" anchor="t">
            <a:spAutoFit/>
          </a:bodyPr>
          <a:lstStyle/>
          <a:p>
            <a:pPr>
              <a:spcBef>
                <a:spcPts val="300"/>
              </a:spcBef>
            </a:pPr>
            <a:r>
              <a:rPr lang="it-CH" sz="1200" dirty="0">
                <a:solidFill>
                  <a:prstClr val="white">
                    <a:lumMod val="50000"/>
                  </a:prstClr>
                </a:solidFill>
                <a:latin typeface="Malgun Gothic"/>
              </a:rPr>
              <a:t>Quali sono i costi più importanti nel nostro modello di business?</a:t>
            </a:r>
          </a:p>
          <a:p>
            <a:pPr>
              <a:spcBef>
                <a:spcPts val="300"/>
              </a:spcBef>
            </a:pPr>
            <a:r>
              <a:rPr lang="it-CH" sz="1200" dirty="0">
                <a:solidFill>
                  <a:prstClr val="white">
                    <a:lumMod val="50000"/>
                  </a:prstClr>
                </a:solidFill>
                <a:latin typeface="Malgun Gothic"/>
              </a:rPr>
              <a:t>Quali risorse chiave sono particolarmente costose?</a:t>
            </a:r>
          </a:p>
          <a:p>
            <a:pPr>
              <a:spcBef>
                <a:spcPts val="300"/>
              </a:spcBef>
            </a:pPr>
            <a:r>
              <a:rPr lang="it-CH" sz="1200" dirty="0">
                <a:solidFill>
                  <a:prstClr val="white">
                    <a:lumMod val="50000"/>
                  </a:prstClr>
                </a:solidFill>
                <a:latin typeface="Malgun Gothic"/>
              </a:rPr>
              <a:t>Quali attività chiave sono particolarmente costose?</a:t>
            </a:r>
            <a:endParaRPr lang="de-CH" sz="1200" dirty="0">
              <a:solidFill>
                <a:prstClr val="white">
                  <a:lumMod val="50000"/>
                </a:prstClr>
              </a:solidFill>
              <a:latin typeface="Malgun Gothic"/>
            </a:endParaRPr>
          </a:p>
        </p:txBody>
      </p:sp>
      <p:sp>
        <p:nvSpPr>
          <p:cNvPr id="74" name="Textfeld 73"/>
          <p:cNvSpPr txBox="1"/>
          <p:nvPr/>
        </p:nvSpPr>
        <p:spPr>
          <a:xfrm>
            <a:off x="6156387" y="4885287"/>
            <a:ext cx="4916422" cy="461665"/>
          </a:xfrm>
          <a:prstGeom prst="rect">
            <a:avLst/>
          </a:prstGeom>
          <a:noFill/>
        </p:spPr>
        <p:txBody>
          <a:bodyPr wrap="square" lIns="91440" tIns="45720" rIns="91440" bIns="45720" rtlCol="0" anchor="t">
            <a:spAutoFit/>
          </a:bodyPr>
          <a:lstStyle/>
          <a:p>
            <a:r>
              <a:rPr lang="it-CH" sz="1200" dirty="0">
                <a:solidFill>
                  <a:prstClr val="white">
                    <a:lumMod val="50000"/>
                  </a:prstClr>
                </a:solidFill>
                <a:latin typeface="Malgun Gothic"/>
              </a:rPr>
              <a:t>Quali</a:t>
            </a:r>
            <a:r>
              <a:rPr lang="it-CH" sz="1200" dirty="0"/>
              <a:t> </a:t>
            </a:r>
            <a:r>
              <a:rPr lang="it-CH" sz="1200" dirty="0">
                <a:solidFill>
                  <a:prstClr val="white">
                    <a:lumMod val="50000"/>
                  </a:prstClr>
                </a:solidFill>
                <a:latin typeface="Malgun Gothic"/>
              </a:rPr>
              <a:t>sono le nostre fonti di ricavo? Qual è la ripartizione delle diverse fonti di ricavo?</a:t>
            </a:r>
          </a:p>
        </p:txBody>
      </p:sp>
      <p:sp>
        <p:nvSpPr>
          <p:cNvPr id="75" name="Textfeld 74"/>
          <p:cNvSpPr txBox="1"/>
          <p:nvPr/>
        </p:nvSpPr>
        <p:spPr>
          <a:xfrm>
            <a:off x="6141944" y="5272708"/>
            <a:ext cx="5282649" cy="1251625"/>
          </a:xfrm>
          <a:prstGeom prst="rect">
            <a:avLst/>
          </a:prstGeom>
          <a:noFill/>
        </p:spPr>
        <p:txBody>
          <a:bodyPr wrap="square" rtlCol="0">
            <a:spAutoFit/>
          </a:bodyPr>
          <a:lstStyle/>
          <a:p>
            <a:pPr>
              <a:spcBef>
                <a:spcPts val="200"/>
              </a:spcBef>
            </a:pPr>
            <a:r>
              <a:rPr lang="it-CH" sz="1200" b="1" dirty="0">
                <a:solidFill>
                  <a:prstClr val="white">
                    <a:lumMod val="50000"/>
                  </a:prstClr>
                </a:solidFill>
                <a:latin typeface="Malgun Gothic"/>
              </a:rPr>
              <a:t>Tipi: </a:t>
            </a:r>
            <a:r>
              <a:rPr lang="it-CH" sz="1200" dirty="0">
                <a:solidFill>
                  <a:schemeClr val="accent6">
                    <a:lumMod val="50000"/>
                  </a:schemeClr>
                </a:solidFill>
                <a:latin typeface="Malgun Gothic"/>
              </a:rPr>
              <a:t>vendita, tassa di consumo, abbonamento, noleggio/leasing, licenze, tassa di mediazione, pubblicità</a:t>
            </a:r>
          </a:p>
          <a:p>
            <a:pPr>
              <a:spcBef>
                <a:spcPts val="200"/>
              </a:spcBef>
            </a:pPr>
            <a:r>
              <a:rPr lang="it-CH" sz="1200" b="1" dirty="0">
                <a:solidFill>
                  <a:schemeClr val="accent6">
                    <a:lumMod val="50000"/>
                  </a:schemeClr>
                </a:solidFill>
                <a:latin typeface="Malgun Gothic"/>
              </a:rPr>
              <a:t>Prezzi fissi:</a:t>
            </a:r>
            <a:r>
              <a:rPr lang="de-CH" sz="1200" b="1" dirty="0">
                <a:solidFill>
                  <a:schemeClr val="accent6">
                    <a:lumMod val="50000"/>
                  </a:schemeClr>
                </a:solidFill>
                <a:latin typeface="Malgun Gothic"/>
              </a:rPr>
              <a:t> </a:t>
            </a:r>
            <a:r>
              <a:rPr lang="it-IT" sz="1200" dirty="0">
                <a:solidFill>
                  <a:schemeClr val="accent6">
                    <a:lumMod val="50000"/>
                  </a:schemeClr>
                </a:solidFill>
                <a:latin typeface="Malgun Gothic"/>
              </a:rPr>
              <a:t>Prezzo di listino, a seconda del costo di produzione, a seconda del segmento di clientela, a seconda della quantità</a:t>
            </a:r>
          </a:p>
          <a:p>
            <a:pPr>
              <a:spcBef>
                <a:spcPts val="200"/>
              </a:spcBef>
            </a:pPr>
            <a:r>
              <a:rPr lang="it-CH" sz="1200" b="1" dirty="0">
                <a:solidFill>
                  <a:schemeClr val="accent6">
                    <a:lumMod val="50000"/>
                  </a:schemeClr>
                </a:solidFill>
                <a:latin typeface="Malgun Gothic"/>
              </a:rPr>
              <a:t>Prezzi variabili: </a:t>
            </a:r>
            <a:r>
              <a:rPr lang="it-CH" sz="1200" dirty="0">
                <a:solidFill>
                  <a:schemeClr val="accent6">
                    <a:lumMod val="50000"/>
                  </a:schemeClr>
                </a:solidFill>
                <a:latin typeface="Malgun Gothic"/>
              </a:rPr>
              <a:t>Oggetto della negoziazione, a seconda del rendimento, a seconda del mercato</a:t>
            </a:r>
          </a:p>
        </p:txBody>
      </p:sp>
      <p:sp>
        <p:nvSpPr>
          <p:cNvPr id="76" name="Textfeld 75"/>
          <p:cNvSpPr txBox="1"/>
          <p:nvPr/>
        </p:nvSpPr>
        <p:spPr>
          <a:xfrm>
            <a:off x="1091444" y="5752605"/>
            <a:ext cx="5004556" cy="646331"/>
          </a:xfrm>
          <a:prstGeom prst="rect">
            <a:avLst/>
          </a:prstGeom>
          <a:noFill/>
        </p:spPr>
        <p:txBody>
          <a:bodyPr wrap="square" rtlCol="0">
            <a:spAutoFit/>
          </a:bodyPr>
          <a:lstStyle/>
          <a:p>
            <a:pPr>
              <a:spcBef>
                <a:spcPts val="200"/>
              </a:spcBef>
            </a:pPr>
            <a:r>
              <a:rPr lang="it-CH" sz="1200" b="1">
                <a:solidFill>
                  <a:prstClr val="white">
                    <a:lumMod val="50000"/>
                  </a:prstClr>
                </a:solidFill>
                <a:latin typeface="Malgun Gothic"/>
              </a:rPr>
              <a:t>Esempi di tipi di costi: </a:t>
            </a:r>
            <a:r>
              <a:rPr lang="it-CH" sz="1200">
                <a:solidFill>
                  <a:prstClr val="white">
                    <a:lumMod val="50000"/>
                  </a:prstClr>
                </a:solidFill>
                <a:latin typeface="Malgun Gothic"/>
              </a:rPr>
              <a:t>costi fissi (salari, affitti</a:t>
            </a:r>
            <a:r>
              <a:rPr lang="it-CH" sz="1200">
                <a:solidFill>
                  <a:schemeClr val="accent6">
                    <a:lumMod val="50000"/>
                  </a:schemeClr>
                </a:solidFill>
                <a:latin typeface="Malgun Gothic"/>
              </a:rPr>
              <a:t>, mezzi di produzione), costi variabili (costi delle materie prime, costi di approvvigionamento e di gestione, costi salariali flessibili, commissioni, servizi esterni).</a:t>
            </a:r>
            <a:endParaRPr lang="de-CH" sz="1200" dirty="0">
              <a:solidFill>
                <a:schemeClr val="accent6">
                  <a:lumMod val="50000"/>
                </a:schemeClr>
              </a:solidFill>
              <a:latin typeface="Malgun Gothic"/>
            </a:endParaRPr>
          </a:p>
        </p:txBody>
      </p:sp>
      <p:sp>
        <p:nvSpPr>
          <p:cNvPr id="77" name="Textfeld 76"/>
          <p:cNvSpPr txBox="1"/>
          <p:nvPr/>
        </p:nvSpPr>
        <p:spPr>
          <a:xfrm>
            <a:off x="1307468" y="6607291"/>
            <a:ext cx="7560840" cy="269268"/>
          </a:xfrm>
          <a:prstGeom prst="rect">
            <a:avLst/>
          </a:prstGeom>
          <a:noFill/>
        </p:spPr>
        <p:txBody>
          <a:bodyPr wrap="none" lIns="0" tIns="0" rIns="0" bIns="0" rtlCol="0">
            <a:noAutofit/>
          </a:bodyPr>
          <a:lstStyle/>
          <a:p>
            <a:pPr>
              <a:lnSpc>
                <a:spcPct val="90000"/>
              </a:lnSpc>
              <a:spcAft>
                <a:spcPts val="1000"/>
              </a:spcAft>
            </a:pPr>
            <a:r>
              <a:rPr lang="de-DE" sz="1200" b="1" dirty="0">
                <a:solidFill>
                  <a:prstClr val="black"/>
                </a:solidFill>
                <a:latin typeface="Malgun Gothic"/>
              </a:rPr>
              <a:t>Fonte: </a:t>
            </a:r>
            <a:r>
              <a:rPr lang="de-DE" sz="1200" dirty="0">
                <a:solidFill>
                  <a:prstClr val="black"/>
                </a:solidFill>
                <a:latin typeface="Malgun Gothic"/>
              </a:rPr>
              <a:t>https:// strategyzer.com. Übersetzungen und Ergänzungen BMWi und gründerplattform.de</a:t>
            </a:r>
          </a:p>
        </p:txBody>
      </p:sp>
      <p:sp>
        <p:nvSpPr>
          <p:cNvPr id="78" name="Textfeld 77"/>
          <p:cNvSpPr txBox="1"/>
          <p:nvPr/>
        </p:nvSpPr>
        <p:spPr>
          <a:xfrm>
            <a:off x="3074319" y="3014552"/>
            <a:ext cx="2232248" cy="1754326"/>
          </a:xfrm>
          <a:prstGeom prst="rect">
            <a:avLst/>
          </a:prstGeom>
          <a:noFill/>
        </p:spPr>
        <p:txBody>
          <a:bodyPr wrap="square" lIns="91440" tIns="45720" rIns="91440" bIns="45720" rtlCol="0" anchor="t">
            <a:spAutoFit/>
          </a:bodyPr>
          <a:lstStyle/>
          <a:p>
            <a:r>
              <a:rPr lang="it-CH" sz="1200" dirty="0">
                <a:solidFill>
                  <a:schemeClr val="accent6">
                    <a:lumMod val="50000"/>
                  </a:schemeClr>
                </a:solidFill>
                <a:latin typeface="Malgun Gothic"/>
              </a:rPr>
              <a:t>Di quali </a:t>
            </a:r>
            <a:r>
              <a:rPr lang="it-IT" sz="1200" dirty="0">
                <a:solidFill>
                  <a:schemeClr val="accent6">
                    <a:lumMod val="50000"/>
                  </a:schemeClr>
                </a:solidFill>
                <a:latin typeface="Malgun Gothic"/>
              </a:rPr>
              <a:t>risorse</a:t>
            </a:r>
            <a:r>
              <a:rPr lang="it-CH" sz="1200" dirty="0">
                <a:solidFill>
                  <a:schemeClr val="accent6">
                    <a:lumMod val="50000"/>
                  </a:schemeClr>
                </a:solidFill>
                <a:latin typeface="Malgun Gothic"/>
              </a:rPr>
              <a:t> chiave abbiamo bisogno per:</a:t>
            </a:r>
          </a:p>
          <a:p>
            <a:pPr marL="171450" indent="-171450">
              <a:buFont typeface="Arial,Sans-Serif" panose="020B0604020202020204" pitchFamily="34" charset="0"/>
              <a:buChar char="•"/>
            </a:pPr>
            <a:r>
              <a:rPr lang="it-CH" sz="1200" dirty="0">
                <a:solidFill>
                  <a:schemeClr val="accent6">
                    <a:lumMod val="50000"/>
                  </a:schemeClr>
                </a:solidFill>
              </a:rPr>
              <a:t>la Proposta di valore? </a:t>
            </a:r>
            <a:endParaRPr lang="it-CH" sz="1200" dirty="0">
              <a:solidFill>
                <a:schemeClr val="accent6">
                  <a:lumMod val="50000"/>
                </a:schemeClr>
              </a:solidFill>
              <a:ea typeface="+mn-lt"/>
              <a:cs typeface="+mn-lt"/>
            </a:endParaRPr>
          </a:p>
          <a:p>
            <a:pPr marL="171450" indent="-171450">
              <a:buFont typeface="Arial,Sans-Serif" panose="020B0604020202020204" pitchFamily="34" charset="0"/>
              <a:buChar char="•"/>
            </a:pPr>
            <a:r>
              <a:rPr lang="it-CH" sz="1200" dirty="0">
                <a:solidFill>
                  <a:schemeClr val="accent6">
                    <a:lumMod val="50000"/>
                  </a:schemeClr>
                </a:solidFill>
              </a:rPr>
              <a:t>i canali di vendita, comunicazione e relazione con i clienti?</a:t>
            </a:r>
            <a:endParaRPr lang="it-CH" sz="1200" dirty="0">
              <a:solidFill>
                <a:schemeClr val="accent6">
                  <a:lumMod val="50000"/>
                </a:schemeClr>
              </a:solidFill>
              <a:ea typeface="+mn-lt"/>
              <a:cs typeface="+mn-lt"/>
            </a:endParaRPr>
          </a:p>
          <a:p>
            <a:pPr marL="171450" indent="-171450">
              <a:buFont typeface="Arial,Sans-Serif" panose="020B0604020202020204" pitchFamily="34" charset="0"/>
              <a:buChar char="•"/>
            </a:pPr>
            <a:r>
              <a:rPr lang="it-CH" sz="1200" dirty="0">
                <a:solidFill>
                  <a:schemeClr val="accent6">
                    <a:lumMod val="50000"/>
                  </a:schemeClr>
                </a:solidFill>
              </a:rPr>
              <a:t>la generazione di un ricavo?</a:t>
            </a:r>
            <a:endParaRPr lang="de-CH" sz="1200" dirty="0">
              <a:solidFill>
                <a:schemeClr val="accent6">
                  <a:lumMod val="50000"/>
                </a:schemeClr>
              </a:solidFill>
            </a:endParaRPr>
          </a:p>
          <a:p>
            <a:endParaRPr lang="de-CH" sz="1200" dirty="0">
              <a:solidFill>
                <a:prstClr val="white">
                  <a:lumMod val="50000"/>
                </a:prstClr>
              </a:solidFill>
              <a:latin typeface="Malgun Gothic"/>
            </a:endParaRPr>
          </a:p>
        </p:txBody>
      </p:sp>
      <p:sp>
        <p:nvSpPr>
          <p:cNvPr id="39" name="Rechtwinkliges Dreieck 38"/>
          <p:cNvSpPr/>
          <p:nvPr/>
        </p:nvSpPr>
        <p:spPr>
          <a:xfrm rot="16200000" flipH="1">
            <a:off x="11574504" y="-1318"/>
            <a:ext cx="622299" cy="622299"/>
          </a:xfrm>
          <a:prstGeom prst="rtTriangle">
            <a:avLst/>
          </a:prstGeom>
          <a:solidFill>
            <a:srgbClr val="06377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GB" dirty="0">
              <a:solidFill>
                <a:prstClr val="white"/>
              </a:solidFill>
              <a:latin typeface="Malgun Gothic"/>
            </a:endParaRPr>
          </a:p>
        </p:txBody>
      </p:sp>
    </p:spTree>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1">
            <a:extLst>
              <a:ext uri="{FF2B5EF4-FFF2-40B4-BE49-F238E27FC236}">
                <a16:creationId xmlns:a16="http://schemas.microsoft.com/office/drawing/2014/main" id="{CC41E8FD-F29F-4D85-AE8E-A357C8313B79}"/>
              </a:ext>
            </a:extLst>
          </p:cNvPr>
          <p:cNvSpPr>
            <a:spLocks noGrp="1"/>
          </p:cNvSpPr>
          <p:nvPr>
            <p:ph type="body" idx="1"/>
          </p:nvPr>
        </p:nvSpPr>
        <p:spPr>
          <a:xfrm>
            <a:off x="1853050" y="1905791"/>
            <a:ext cx="8451156" cy="1415561"/>
          </a:xfrm>
        </p:spPr>
        <p:txBody>
          <a:bodyPr vert="horz" lIns="91440" tIns="45720" rIns="91440" bIns="45720" rtlCol="0" anchor="t">
            <a:normAutofit lnSpcReduction="10000"/>
          </a:bodyPr>
          <a:lstStyle/>
          <a:p>
            <a:pPr>
              <a:lnSpc>
                <a:spcPct val="110000"/>
              </a:lnSpc>
            </a:pPr>
            <a:r>
              <a:rPr lang="it-CH" sz="2800" b="1">
                <a:solidFill>
                  <a:srgbClr val="0B4874"/>
                </a:solidFill>
                <a:latin typeface="Century Gothic"/>
              </a:rPr>
              <a:t>Sostenibilità</a:t>
            </a:r>
            <a:r>
              <a:rPr lang="de-CH" sz="2800" b="1" dirty="0">
                <a:solidFill>
                  <a:srgbClr val="0B4874"/>
                </a:solidFill>
                <a:latin typeface="Century Gothic"/>
              </a:rPr>
              <a:t>:</a:t>
            </a:r>
            <a:br>
              <a:rPr lang="de-CH" sz="2800" b="1" dirty="0">
                <a:latin typeface="Century Gothic" panose="020B0502020202020204" pitchFamily="34" charset="0"/>
              </a:rPr>
            </a:br>
            <a:r>
              <a:rPr lang="it-CH" sz="2800">
                <a:solidFill>
                  <a:srgbClr val="0B4874"/>
                </a:solidFill>
                <a:latin typeface="Century Gothic"/>
              </a:rPr>
              <a:t>Scelta di un modello di business ecologico e sociale</a:t>
            </a:r>
          </a:p>
        </p:txBody>
      </p:sp>
      <p:sp>
        <p:nvSpPr>
          <p:cNvPr id="4" name="Foliennummernplatzhalter 1">
            <a:extLst>
              <a:ext uri="{FF2B5EF4-FFF2-40B4-BE49-F238E27FC236}">
                <a16:creationId xmlns:a16="http://schemas.microsoft.com/office/drawing/2014/main" id="{E3A0BC08-7D24-452A-9ED5-7791E4E8F1DC}"/>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04416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AA78EF8-3E4E-4BB5-8610-B6EF8CE1C3A6}"/>
              </a:ext>
            </a:extLst>
          </p:cNvPr>
          <p:cNvSpPr txBox="1">
            <a:spLocks noChangeArrowheads="1"/>
          </p:cNvSpPr>
          <p:nvPr/>
        </p:nvSpPr>
        <p:spPr bwMode="auto">
          <a:xfrm>
            <a:off x="936628" y="399804"/>
            <a:ext cx="9711533" cy="657225"/>
          </a:xfrm>
          <a:prstGeom prst="rect">
            <a:avLst/>
          </a:prstGeom>
          <a:noFill/>
          <a:ln w="9525">
            <a:noFill/>
            <a:miter lim="800000"/>
            <a:headEnd/>
            <a:tailEnd/>
          </a:ln>
        </p:spPr>
        <p:txBody>
          <a:bodyPr lIns="91440" tIns="45720" rIns="91440" bIns="45720" anchor="ctr"/>
          <a:lstStyle/>
          <a:p>
            <a:pPr>
              <a:defRPr/>
            </a:pPr>
            <a:r>
              <a:rPr lang="it-CH" altLang="fr-FR" sz="2400" b="1">
                <a:solidFill>
                  <a:srgbClr val="0B4874"/>
                </a:solidFill>
                <a:latin typeface="Century Gothic"/>
                <a:ea typeface="ＭＳ Ｐゴシック"/>
                <a:cs typeface="Arial"/>
              </a:rPr>
              <a:t>Il nostro modo di vivere e di fare affari non è sempre sostenibile e a volte contribuisce alla disuguaglianza sociale</a:t>
            </a:r>
            <a:endParaRPr lang="de-CH" altLang="fr-FR" sz="2400" b="1" dirty="0">
              <a:solidFill>
                <a:srgbClr val="0B4874"/>
              </a:solidFill>
              <a:latin typeface="Century Gothic"/>
              <a:ea typeface="ＭＳ Ｐゴシック"/>
              <a:cs typeface="Arial"/>
            </a:endParaRPr>
          </a:p>
        </p:txBody>
      </p:sp>
      <p:pic>
        <p:nvPicPr>
          <p:cNvPr id="5" name="Grafik 4">
            <a:extLst>
              <a:ext uri="{FF2B5EF4-FFF2-40B4-BE49-F238E27FC236}">
                <a16:creationId xmlns:a16="http://schemas.microsoft.com/office/drawing/2014/main" id="{DD00CFEF-DB45-406F-BEB0-7DB8C21F2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9845" y="2144048"/>
            <a:ext cx="3598736" cy="3227987"/>
          </a:xfrm>
          <a:prstGeom prst="rect">
            <a:avLst/>
          </a:prstGeom>
        </p:spPr>
      </p:pic>
      <p:sp>
        <p:nvSpPr>
          <p:cNvPr id="6" name="Rechteck 5">
            <a:extLst>
              <a:ext uri="{FF2B5EF4-FFF2-40B4-BE49-F238E27FC236}">
                <a16:creationId xmlns:a16="http://schemas.microsoft.com/office/drawing/2014/main" id="{2833CC15-6FFA-4315-85C5-4EB70824F4F7}"/>
              </a:ext>
            </a:extLst>
          </p:cNvPr>
          <p:cNvSpPr/>
          <p:nvPr/>
        </p:nvSpPr>
        <p:spPr>
          <a:xfrm>
            <a:off x="6198045" y="3296376"/>
            <a:ext cx="4714395" cy="923330"/>
          </a:xfrm>
          <a:prstGeom prst="rect">
            <a:avLst/>
          </a:prstGeom>
        </p:spPr>
        <p:txBody>
          <a:bodyPr wrap="square">
            <a:spAutoFit/>
          </a:bodyPr>
          <a:lstStyle/>
          <a:p>
            <a:r>
              <a:rPr lang="it-CH" b="1">
                <a:solidFill>
                  <a:srgbClr val="0B4874"/>
                </a:solidFill>
                <a:latin typeface="Century Gothic" panose="020B0502020202020204" pitchFamily="34" charset="0"/>
                <a:ea typeface="ＭＳ Ｐゴシック" charset="0"/>
                <a:cs typeface="Arial"/>
              </a:rPr>
              <a:t>Per coprire il consumo di risorse della Svizzera, sarebbero necessari tre pianeti terra</a:t>
            </a:r>
            <a:endParaRPr lang="de-CH" b="1" dirty="0">
              <a:solidFill>
                <a:srgbClr val="0B4874"/>
              </a:solidFill>
              <a:latin typeface="Century Gothic" panose="020B0502020202020204" pitchFamily="34" charset="0"/>
              <a:ea typeface="ＭＳ Ｐゴシック" charset="0"/>
              <a:cs typeface="Arial"/>
            </a:endParaRPr>
          </a:p>
        </p:txBody>
      </p:sp>
      <p:sp>
        <p:nvSpPr>
          <p:cNvPr id="7" name="Rechteck 6">
            <a:extLst>
              <a:ext uri="{FF2B5EF4-FFF2-40B4-BE49-F238E27FC236}">
                <a16:creationId xmlns:a16="http://schemas.microsoft.com/office/drawing/2014/main" id="{9ED4E4FF-20CA-4B9F-96B9-D1E707F87B90}"/>
              </a:ext>
            </a:extLst>
          </p:cNvPr>
          <p:cNvSpPr/>
          <p:nvPr/>
        </p:nvSpPr>
        <p:spPr>
          <a:xfrm>
            <a:off x="5019366" y="6211975"/>
            <a:ext cx="6758719" cy="246221"/>
          </a:xfrm>
          <a:prstGeom prst="rect">
            <a:avLst/>
          </a:prstGeom>
        </p:spPr>
        <p:txBody>
          <a:bodyPr wrap="square">
            <a:spAutoFit/>
          </a:bodyPr>
          <a:lstStyle/>
          <a:p>
            <a:r>
              <a:rPr lang="de-CH" sz="1000" b="1" dirty="0">
                <a:solidFill>
                  <a:srgbClr val="686868"/>
                </a:solidFill>
                <a:latin typeface="Century Gothic" panose="020B0502020202020204" pitchFamily="34" charset="0"/>
              </a:rPr>
              <a:t>Fonte: </a:t>
            </a:r>
            <a:r>
              <a:rPr lang="de-CH" sz="1000" dirty="0">
                <a:solidFill>
                  <a:srgbClr val="686868"/>
                </a:solidFill>
                <a:latin typeface="Century Gothic" panose="020B0502020202020204" pitchFamily="34" charset="0"/>
              </a:rPr>
              <a:t>https://www.srf.ch/news/panorama/leben-auf-pump-heute-ist-erdueberlastungstag</a:t>
            </a:r>
          </a:p>
        </p:txBody>
      </p:sp>
      <p:sp>
        <p:nvSpPr>
          <p:cNvPr id="10" name="Gleichschenkliges Dreieck 9">
            <a:extLst>
              <a:ext uri="{FF2B5EF4-FFF2-40B4-BE49-F238E27FC236}">
                <a16:creationId xmlns:a16="http://schemas.microsoft.com/office/drawing/2014/main" id="{E5E68DEE-0961-40FE-9125-A9041065D819}"/>
              </a:ext>
            </a:extLst>
          </p:cNvPr>
          <p:cNvSpPr/>
          <p:nvPr/>
        </p:nvSpPr>
        <p:spPr>
          <a:xfrm rot="5400000">
            <a:off x="5177879" y="3644180"/>
            <a:ext cx="1229032" cy="40312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Foliennummernplatzhalter 1">
            <a:extLst>
              <a:ext uri="{FF2B5EF4-FFF2-40B4-BE49-F238E27FC236}">
                <a16:creationId xmlns:a16="http://schemas.microsoft.com/office/drawing/2014/main" id="{F9201EBB-1036-401C-BC0A-B8DD8097523F}"/>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019495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7">
            <a:extLst>
              <a:ext uri="{FF2B5EF4-FFF2-40B4-BE49-F238E27FC236}">
                <a16:creationId xmlns:a16="http://schemas.microsoft.com/office/drawing/2014/main" id="{F16452AB-54C1-4362-ACD1-4478EAC844CF}"/>
              </a:ext>
            </a:extLst>
          </p:cNvPr>
          <p:cNvSpPr>
            <a:spLocks/>
          </p:cNvSpPr>
          <p:nvPr/>
        </p:nvSpPr>
        <p:spPr bwMode="auto">
          <a:xfrm>
            <a:off x="191646" y="493973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34" name="Freeform 6">
            <a:extLst>
              <a:ext uri="{FF2B5EF4-FFF2-40B4-BE49-F238E27FC236}">
                <a16:creationId xmlns:a16="http://schemas.microsoft.com/office/drawing/2014/main" id="{9620B0DC-7676-4BAD-9794-C06FED9F0FF0}"/>
              </a:ext>
            </a:extLst>
          </p:cNvPr>
          <p:cNvSpPr>
            <a:spLocks/>
          </p:cNvSpPr>
          <p:nvPr/>
        </p:nvSpPr>
        <p:spPr bwMode="auto">
          <a:xfrm>
            <a:off x="775282" y="3787551"/>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6" name="Freeform 12">
            <a:extLst>
              <a:ext uri="{FF2B5EF4-FFF2-40B4-BE49-F238E27FC236}">
                <a16:creationId xmlns:a16="http://schemas.microsoft.com/office/drawing/2014/main" id="{04D1DF6A-1C40-4422-8C09-DFDFA7D9A39F}"/>
              </a:ext>
            </a:extLst>
          </p:cNvPr>
          <p:cNvSpPr>
            <a:spLocks/>
          </p:cNvSpPr>
          <p:nvPr/>
        </p:nvSpPr>
        <p:spPr bwMode="auto">
          <a:xfrm flipV="1">
            <a:off x="3875260" y="4942768"/>
            <a:ext cx="5277128" cy="1044000"/>
          </a:xfrm>
          <a:custGeom>
            <a:avLst/>
            <a:gdLst>
              <a:gd name="T0" fmla="*/ 0 w 5279"/>
              <a:gd name="T1" fmla="*/ 0 h 826"/>
              <a:gd name="T2" fmla="*/ 478 w 5279"/>
              <a:gd name="T3" fmla="*/ 826 h 826"/>
              <a:gd name="T4" fmla="*/ 4707 w 5279"/>
              <a:gd name="T5" fmla="*/ 826 h 826"/>
              <a:gd name="T6" fmla="*/ 5279 w 5279"/>
              <a:gd name="T7" fmla="*/ 0 h 826"/>
              <a:gd name="T8" fmla="*/ 0 w 5279"/>
              <a:gd name="T9" fmla="*/ 0 h 826"/>
            </a:gdLst>
            <a:ahLst/>
            <a:cxnLst>
              <a:cxn ang="0">
                <a:pos x="T0" y="T1"/>
              </a:cxn>
              <a:cxn ang="0">
                <a:pos x="T2" y="T3"/>
              </a:cxn>
              <a:cxn ang="0">
                <a:pos x="T4" y="T5"/>
              </a:cxn>
              <a:cxn ang="0">
                <a:pos x="T6" y="T7"/>
              </a:cxn>
              <a:cxn ang="0">
                <a:pos x="T8" y="T9"/>
              </a:cxn>
            </a:cxnLst>
            <a:rect l="0" t="0" r="r" b="b"/>
            <a:pathLst>
              <a:path w="5279" h="826">
                <a:moveTo>
                  <a:pt x="0" y="0"/>
                </a:moveTo>
                <a:lnTo>
                  <a:pt x="478" y="826"/>
                </a:lnTo>
                <a:lnTo>
                  <a:pt x="4707" y="826"/>
                </a:lnTo>
                <a:lnTo>
                  <a:pt x="5279" y="0"/>
                </a:lnTo>
                <a:lnTo>
                  <a:pt x="0" y="0"/>
                </a:lnTo>
                <a:close/>
              </a:path>
            </a:pathLst>
          </a:custGeom>
          <a:solidFill>
            <a:srgbClr val="CD9310"/>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61" name="Freeform 9">
            <a:extLst>
              <a:ext uri="{FF2B5EF4-FFF2-40B4-BE49-F238E27FC236}">
                <a16:creationId xmlns:a16="http://schemas.microsoft.com/office/drawing/2014/main" id="{F10AF8E3-C894-4978-9C5E-8834FCBFD249}"/>
              </a:ext>
            </a:extLst>
          </p:cNvPr>
          <p:cNvSpPr>
            <a:spLocks/>
          </p:cNvSpPr>
          <p:nvPr/>
        </p:nvSpPr>
        <p:spPr bwMode="auto">
          <a:xfrm flipV="1">
            <a:off x="3346714" y="3783282"/>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fr-FR" sz="2418" dirty="0">
              <a:latin typeface="Century Gothic" panose="020B0502020202020204" pitchFamily="34" charset="0"/>
            </a:endParaRPr>
          </a:p>
        </p:txBody>
      </p:sp>
      <p:sp>
        <p:nvSpPr>
          <p:cNvPr id="60" name="Freeform 9">
            <a:extLst>
              <a:ext uri="{FF2B5EF4-FFF2-40B4-BE49-F238E27FC236}">
                <a16:creationId xmlns:a16="http://schemas.microsoft.com/office/drawing/2014/main" id="{E6EF8A97-0F67-4CA6-957A-09A9C7571333}"/>
              </a:ext>
            </a:extLst>
          </p:cNvPr>
          <p:cNvSpPr>
            <a:spLocks/>
          </p:cNvSpPr>
          <p:nvPr/>
        </p:nvSpPr>
        <p:spPr bwMode="auto">
          <a:xfrm flipV="1">
            <a:off x="2749982" y="2637933"/>
            <a:ext cx="5215013"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D17930"/>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59" name="Freeform 9">
            <a:extLst>
              <a:ext uri="{FF2B5EF4-FFF2-40B4-BE49-F238E27FC236}">
                <a16:creationId xmlns:a16="http://schemas.microsoft.com/office/drawing/2014/main" id="{D4AA6EB0-BB30-4F9D-9712-31C7CC111345}"/>
              </a:ext>
            </a:extLst>
          </p:cNvPr>
          <p:cNvSpPr>
            <a:spLocks/>
          </p:cNvSpPr>
          <p:nvPr/>
        </p:nvSpPr>
        <p:spPr bwMode="auto">
          <a:xfrm flipV="1">
            <a:off x="2177095" y="1485144"/>
            <a:ext cx="5172458" cy="1044000"/>
          </a:xfrm>
          <a:custGeom>
            <a:avLst/>
            <a:gdLst>
              <a:gd name="T0" fmla="*/ 0 w 5279"/>
              <a:gd name="T1" fmla="*/ 0 h 828"/>
              <a:gd name="T2" fmla="*/ 478 w 5279"/>
              <a:gd name="T3" fmla="*/ 828 h 828"/>
              <a:gd name="T4" fmla="*/ 4707 w 5279"/>
              <a:gd name="T5" fmla="*/ 828 h 828"/>
              <a:gd name="T6" fmla="*/ 5279 w 5279"/>
              <a:gd name="T7" fmla="*/ 0 h 828"/>
              <a:gd name="T8" fmla="*/ 0 w 5279"/>
              <a:gd name="T9" fmla="*/ 0 h 828"/>
            </a:gdLst>
            <a:ahLst/>
            <a:cxnLst>
              <a:cxn ang="0">
                <a:pos x="T0" y="T1"/>
              </a:cxn>
              <a:cxn ang="0">
                <a:pos x="T2" y="T3"/>
              </a:cxn>
              <a:cxn ang="0">
                <a:pos x="T4" y="T5"/>
              </a:cxn>
              <a:cxn ang="0">
                <a:pos x="T6" y="T7"/>
              </a:cxn>
              <a:cxn ang="0">
                <a:pos x="T8" y="T9"/>
              </a:cxn>
            </a:cxnLst>
            <a:rect l="0" t="0" r="r" b="b"/>
            <a:pathLst>
              <a:path w="5279" h="828">
                <a:moveTo>
                  <a:pt x="0" y="0"/>
                </a:moveTo>
                <a:lnTo>
                  <a:pt x="478" y="828"/>
                </a:lnTo>
                <a:lnTo>
                  <a:pt x="4707" y="828"/>
                </a:lnTo>
                <a:lnTo>
                  <a:pt x="5279" y="0"/>
                </a:lnTo>
                <a:lnTo>
                  <a:pt x="0" y="0"/>
                </a:lnTo>
                <a:close/>
              </a:path>
            </a:pathLst>
          </a:custGeom>
          <a:solidFill>
            <a:srgbClr val="8EB403"/>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35366"/>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81319"/>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83181"/>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81663"/>
            <a:ext cx="1637160" cy="523220"/>
          </a:xfrm>
          <a:prstGeom prst="rect">
            <a:avLst/>
          </a:prstGeom>
        </p:spPr>
        <p:txBody>
          <a:bodyPr wrap="square">
            <a:spAutoFit/>
          </a:bodyPr>
          <a:lstStyle/>
          <a:p>
            <a:pPr algn="ctr">
              <a:buClr>
                <a:srgbClr val="C00000"/>
              </a:buClr>
            </a:pPr>
            <a:r>
              <a:rPr lang="it-CH" sz="1400" b="1">
                <a:solidFill>
                  <a:schemeClr val="bg1"/>
                </a:solidFill>
                <a:latin typeface="Century Gothic" panose="020B0502020202020204" pitchFamily="34" charset="0"/>
                <a:ea typeface="Roboto Bold" pitchFamily="2" charset="0"/>
                <a:cs typeface="Arial" charset="0"/>
              </a:rPr>
              <a:t>Responsabilità giuridica</a:t>
            </a:r>
          </a:p>
        </p:txBody>
      </p:sp>
      <p:sp>
        <p:nvSpPr>
          <p:cNvPr id="45" name="Rectangle 26">
            <a:extLst>
              <a:ext uri="{FF2B5EF4-FFF2-40B4-BE49-F238E27FC236}">
                <a16:creationId xmlns:a16="http://schemas.microsoft.com/office/drawing/2014/main" id="{3D0B750C-78C9-4D09-B4A1-45784950F900}"/>
              </a:ext>
            </a:extLst>
          </p:cNvPr>
          <p:cNvSpPr/>
          <p:nvPr/>
        </p:nvSpPr>
        <p:spPr>
          <a:xfrm>
            <a:off x="1695204" y="1795632"/>
            <a:ext cx="1735754" cy="523220"/>
          </a:xfrm>
          <a:prstGeom prst="rect">
            <a:avLst/>
          </a:prstGeom>
        </p:spPr>
        <p:txBody>
          <a:bodyPr wrap="square">
            <a:spAutoFit/>
          </a:bodyPr>
          <a:lstStyle/>
          <a:p>
            <a:pPr algn="ctr">
              <a:buClr>
                <a:srgbClr val="C00000"/>
              </a:buClr>
            </a:pPr>
            <a:r>
              <a:rPr lang="it-CH" sz="1400" b="1">
                <a:solidFill>
                  <a:srgbClr val="0B4874"/>
                </a:solidFill>
                <a:latin typeface="Century Gothic" panose="020B0502020202020204" pitchFamily="34" charset="0"/>
                <a:ea typeface="ＭＳ Ｐゴシック" charset="0"/>
                <a:cs typeface="Arial"/>
              </a:rPr>
              <a:t>Responsabilità sociale</a:t>
            </a:r>
          </a:p>
        </p:txBody>
      </p:sp>
      <p:sp>
        <p:nvSpPr>
          <p:cNvPr id="48" name="Rectangle 21">
            <a:extLst>
              <a:ext uri="{FF2B5EF4-FFF2-40B4-BE49-F238E27FC236}">
                <a16:creationId xmlns:a16="http://schemas.microsoft.com/office/drawing/2014/main" id="{B820CBF5-4954-4ED1-83FF-4CC450D2E178}"/>
              </a:ext>
            </a:extLst>
          </p:cNvPr>
          <p:cNvSpPr/>
          <p:nvPr/>
        </p:nvSpPr>
        <p:spPr>
          <a:xfrm>
            <a:off x="9718250" y="1531411"/>
            <a:ext cx="1789189" cy="1015663"/>
          </a:xfrm>
          <a:prstGeom prst="rect">
            <a:avLst/>
          </a:prstGeom>
        </p:spPr>
        <p:txBody>
          <a:bodyPr wrap="square">
            <a:spAutoFit/>
          </a:bodyPr>
          <a:lstStyle/>
          <a:p>
            <a:pPr>
              <a:buClr>
                <a:srgbClr val="C00000"/>
              </a:buClr>
            </a:pPr>
            <a:r>
              <a:rPr lang="it-IT" sz="1500" b="1" dirty="0">
                <a:solidFill>
                  <a:srgbClr val="8EB403"/>
                </a:solidFill>
                <a:latin typeface="Century Gothic" panose="020B0502020202020204" pitchFamily="34" charset="0"/>
              </a:rPr>
              <a:t>Fornire un contributo positivo alla società!</a:t>
            </a:r>
          </a:p>
        </p:txBody>
      </p:sp>
      <p:sp>
        <p:nvSpPr>
          <p:cNvPr id="52" name="Rectangle 21">
            <a:extLst>
              <a:ext uri="{FF2B5EF4-FFF2-40B4-BE49-F238E27FC236}">
                <a16:creationId xmlns:a16="http://schemas.microsoft.com/office/drawing/2014/main" id="{C8C91B3B-6BA3-42A6-90C3-71A606727047}"/>
              </a:ext>
            </a:extLst>
          </p:cNvPr>
          <p:cNvSpPr/>
          <p:nvPr/>
        </p:nvSpPr>
        <p:spPr>
          <a:xfrm>
            <a:off x="3287685" y="1608359"/>
            <a:ext cx="3527788" cy="646331"/>
          </a:xfrm>
          <a:prstGeom prst="rect">
            <a:avLst/>
          </a:prstGeom>
        </p:spPr>
        <p:txBody>
          <a:bodyPr wrap="square">
            <a:spAutoFit/>
          </a:bodyPr>
          <a:lstStyle/>
          <a:p>
            <a:pPr>
              <a:buClr>
                <a:srgbClr val="C00000"/>
              </a:buClr>
            </a:pPr>
            <a:r>
              <a:rPr lang="it-CH" sz="1200">
                <a:solidFill>
                  <a:schemeClr val="bg1"/>
                </a:solidFill>
                <a:latin typeface="Century Gothic" panose="020B0502020202020204" pitchFamily="34" charset="0"/>
                <a:ea typeface="Roboto Light" pitchFamily="2" charset="0"/>
              </a:rPr>
              <a:t>Le imprese hanno un impatto positivo sulla società e vanno oltre i livelli di responsabilità etica, giuridica ed economica</a:t>
            </a:r>
            <a:r>
              <a:rPr lang="de-CH" sz="1200" dirty="0">
                <a:solidFill>
                  <a:schemeClr val="bg1"/>
                </a:solidFill>
                <a:latin typeface="Century Gothic" panose="020B0502020202020204" pitchFamily="34" charset="0"/>
                <a:ea typeface="Roboto Light" pitchFamily="2" charset="0"/>
              </a:rPr>
              <a:t>.</a:t>
            </a:r>
          </a:p>
        </p:txBody>
      </p:sp>
      <p:sp>
        <p:nvSpPr>
          <p:cNvPr id="57" name="Rectangle 21">
            <a:extLst>
              <a:ext uri="{FF2B5EF4-FFF2-40B4-BE49-F238E27FC236}">
                <a16:creationId xmlns:a16="http://schemas.microsoft.com/office/drawing/2014/main" id="{226227D7-262A-42DC-98D4-A1F398E62218}"/>
              </a:ext>
            </a:extLst>
          </p:cNvPr>
          <p:cNvSpPr/>
          <p:nvPr/>
        </p:nvSpPr>
        <p:spPr>
          <a:xfrm>
            <a:off x="9745188" y="5179105"/>
            <a:ext cx="1972424" cy="323165"/>
          </a:xfrm>
          <a:prstGeom prst="rect">
            <a:avLst/>
          </a:prstGeom>
        </p:spPr>
        <p:txBody>
          <a:bodyPr wrap="square">
            <a:spAutoFit/>
          </a:bodyPr>
          <a:lstStyle/>
          <a:p>
            <a:pPr>
              <a:buClr>
                <a:srgbClr val="C00000"/>
              </a:buClr>
            </a:pPr>
            <a:r>
              <a:rPr lang="it-IT" sz="1500" b="1" dirty="0">
                <a:solidFill>
                  <a:srgbClr val="E7AB14"/>
                </a:solidFill>
                <a:latin typeface="Century Gothic" panose="020B0502020202020204" pitchFamily="34" charset="0"/>
              </a:rPr>
              <a:t>Generare profitti!</a:t>
            </a:r>
            <a:endParaRPr lang="it-IT" sz="1500" dirty="0">
              <a:solidFill>
                <a:srgbClr val="E7AB14"/>
              </a:solidFill>
              <a:latin typeface="Century Gothic" panose="020B0502020202020204" pitchFamily="34" charset="0"/>
            </a:endParaRP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707418" y="89558"/>
            <a:ext cx="9143592" cy="1044000"/>
          </a:xfrm>
          <a:prstGeom prst="rect">
            <a:avLst/>
          </a:prstGeom>
          <a:noFill/>
          <a:ln w="9525">
            <a:noFill/>
            <a:miter lim="800000"/>
            <a:headEnd/>
            <a:tailEnd/>
          </a:ln>
        </p:spPr>
        <p:txBody>
          <a:bodyPr anchor="ctr"/>
          <a:lstStyle/>
          <a:p>
            <a:pPr>
              <a:defRPr/>
            </a:pPr>
            <a:r>
              <a:rPr lang="de-CH" altLang="fr-FR" sz="2000" b="1" dirty="0">
                <a:solidFill>
                  <a:srgbClr val="8EB403"/>
                </a:solidFill>
                <a:latin typeface="Century Gothic" panose="020B0502020202020204" pitchFamily="34" charset="0"/>
                <a:ea typeface="ＭＳ Ｐゴシック" charset="0"/>
                <a:cs typeface="Arial"/>
              </a:rPr>
              <a:t>I </a:t>
            </a:r>
            <a:r>
              <a:rPr lang="it-CH" altLang="fr-FR" sz="2000" b="1" dirty="0">
                <a:solidFill>
                  <a:srgbClr val="8EB403"/>
                </a:solidFill>
                <a:latin typeface="Century Gothic" panose="020B0502020202020204" pitchFamily="34" charset="0"/>
                <a:ea typeface="ＭＳ Ｐゴシック" charset="0"/>
                <a:cs typeface="Arial"/>
              </a:rPr>
              <a:t>4 livelli della responsabilità imprenditoriale</a:t>
            </a:r>
            <a:r>
              <a:rPr lang="de-CH" altLang="fr-FR" sz="2000" b="1" dirty="0">
                <a:solidFill>
                  <a:srgbClr val="8EB403"/>
                </a:solidFill>
                <a:latin typeface="Century Gothic" panose="020B0502020202020204" pitchFamily="34" charset="0"/>
                <a:ea typeface="ＭＳ Ｐゴシック" charset="0"/>
                <a:cs typeface="Arial"/>
              </a:rPr>
              <a:t>. </a:t>
            </a:r>
          </a:p>
          <a:p>
            <a:pPr>
              <a:defRPr/>
            </a:pPr>
            <a:r>
              <a:rPr lang="it-CH" altLang="fr-FR" sz="2000" b="1" dirty="0">
                <a:solidFill>
                  <a:srgbClr val="0B4874"/>
                </a:solidFill>
                <a:latin typeface="Century Gothic" panose="020B0502020202020204" pitchFamily="34" charset="0"/>
                <a:ea typeface="ＭＳ Ｐゴシック" charset="0"/>
                <a:cs typeface="Arial"/>
              </a:rPr>
              <a:t>Chi fonda un’impresa può scegliere: limitarsi a soddisfare gli standard minimi o fornire un contributo positivo alla società?</a:t>
            </a:r>
            <a:endParaRPr lang="de-CH" altLang="fr-FR" sz="2000" b="1" dirty="0">
              <a:solidFill>
                <a:srgbClr val="0B4874"/>
              </a:solidFill>
              <a:latin typeface="Century Gothic" panose="020B0502020202020204" pitchFamily="34" charset="0"/>
              <a:ea typeface="ＭＳ Ｐゴシック" charset="0"/>
              <a:cs typeface="Arial"/>
            </a:endParaRPr>
          </a:p>
        </p:txBody>
      </p:sp>
      <p:sp>
        <p:nvSpPr>
          <p:cNvPr id="55" name="Rectangle 21">
            <a:extLst>
              <a:ext uri="{FF2B5EF4-FFF2-40B4-BE49-F238E27FC236}">
                <a16:creationId xmlns:a16="http://schemas.microsoft.com/office/drawing/2014/main" id="{ED3713C6-A871-46B9-985C-987981E5E053}"/>
              </a:ext>
            </a:extLst>
          </p:cNvPr>
          <p:cNvSpPr/>
          <p:nvPr/>
        </p:nvSpPr>
        <p:spPr>
          <a:xfrm>
            <a:off x="4313071" y="4041467"/>
            <a:ext cx="3897675" cy="461665"/>
          </a:xfrm>
          <a:prstGeom prst="rect">
            <a:avLst/>
          </a:prstGeom>
        </p:spPr>
        <p:txBody>
          <a:bodyPr wrap="square">
            <a:spAutoFit/>
          </a:bodyPr>
          <a:lstStyle/>
          <a:p>
            <a:pPr>
              <a:buClr>
                <a:srgbClr val="C00000"/>
              </a:buClr>
            </a:pPr>
            <a:r>
              <a:rPr lang="it-CH" sz="1200">
                <a:solidFill>
                  <a:schemeClr val="bg1"/>
                </a:solidFill>
                <a:latin typeface="Century Gothic" panose="020B0502020202020204" pitchFamily="34" charset="0"/>
                <a:ea typeface="Roboto Light" pitchFamily="2" charset="0"/>
              </a:rPr>
              <a:t>Generare profitto rispettando le norme giuridiche del paese in cui si opera(conformità legale</a:t>
            </a:r>
            <a:r>
              <a:rPr lang="de-CH" sz="1200" dirty="0">
                <a:solidFill>
                  <a:schemeClr val="bg1"/>
                </a:solidFill>
                <a:latin typeface="Century Gothic" panose="020B0502020202020204" pitchFamily="34" charset="0"/>
                <a:ea typeface="Roboto Light" pitchFamily="2" charset="0"/>
              </a:rPr>
              <a:t>).</a:t>
            </a:r>
          </a:p>
        </p:txBody>
      </p:sp>
      <p:sp>
        <p:nvSpPr>
          <p:cNvPr id="19" name="Rectangle 21">
            <a:extLst>
              <a:ext uri="{FF2B5EF4-FFF2-40B4-BE49-F238E27FC236}">
                <a16:creationId xmlns:a16="http://schemas.microsoft.com/office/drawing/2014/main" id="{76E0DEAA-ED92-4A0C-A386-8953CC35D80E}"/>
              </a:ext>
            </a:extLst>
          </p:cNvPr>
          <p:cNvSpPr/>
          <p:nvPr/>
        </p:nvSpPr>
        <p:spPr>
          <a:xfrm>
            <a:off x="4849403" y="5049269"/>
            <a:ext cx="3932140" cy="830997"/>
          </a:xfrm>
          <a:prstGeom prst="rect">
            <a:avLst/>
          </a:prstGeom>
        </p:spPr>
        <p:txBody>
          <a:bodyPr wrap="square">
            <a:spAutoFit/>
          </a:bodyPr>
          <a:lstStyle/>
          <a:p>
            <a:pPr>
              <a:buClr>
                <a:srgbClr val="C00000"/>
              </a:buClr>
            </a:pPr>
            <a:r>
              <a:rPr lang="it-CH" sz="1200">
                <a:solidFill>
                  <a:schemeClr val="bg1"/>
                </a:solidFill>
                <a:latin typeface="Century Gothic" panose="020B0502020202020204" pitchFamily="34" charset="0"/>
                <a:ea typeface="Roboto Light" pitchFamily="2" charset="0"/>
              </a:rPr>
              <a:t>Costruire un’impresa redditizia. Questa è un tipo di  responsabilità che esiste soprattutto nei confronti degli investitori e degli azionisti e costituisce la base di tutte le altre attività.</a:t>
            </a:r>
            <a:endParaRPr lang="de-CH" sz="1200" dirty="0">
              <a:solidFill>
                <a:schemeClr val="bg1"/>
              </a:solidFill>
              <a:latin typeface="Century Gothic" panose="020B0502020202020204" pitchFamily="34" charset="0"/>
              <a:ea typeface="Roboto Light" pitchFamily="2" charset="0"/>
            </a:endParaRPr>
          </a:p>
        </p:txBody>
      </p:sp>
      <p:sp>
        <p:nvSpPr>
          <p:cNvPr id="2" name="Rechteck 1">
            <a:extLst>
              <a:ext uri="{FF2B5EF4-FFF2-40B4-BE49-F238E27FC236}">
                <a16:creationId xmlns:a16="http://schemas.microsoft.com/office/drawing/2014/main" id="{E30A14E8-A016-4CED-A583-F2765607C5A3}"/>
              </a:ext>
            </a:extLst>
          </p:cNvPr>
          <p:cNvSpPr/>
          <p:nvPr/>
        </p:nvSpPr>
        <p:spPr>
          <a:xfrm>
            <a:off x="1666605" y="6246787"/>
            <a:ext cx="7983793" cy="400110"/>
          </a:xfrm>
          <a:prstGeom prst="rect">
            <a:avLst/>
          </a:prstGeom>
        </p:spPr>
        <p:txBody>
          <a:bodyPr wrap="square">
            <a:spAutoFit/>
          </a:bodyPr>
          <a:lstStyle/>
          <a:p>
            <a:r>
              <a:rPr lang="it-IT" sz="1000" b="1" dirty="0">
                <a:solidFill>
                  <a:srgbClr val="686868"/>
                </a:solidFill>
                <a:latin typeface="Century Gothic" panose="020B0502020202020204" pitchFamily="34" charset="0"/>
              </a:rPr>
              <a:t>Fonte: </a:t>
            </a:r>
            <a:r>
              <a:rPr lang="it-IT" sz="1000" dirty="0">
                <a:solidFill>
                  <a:srgbClr val="686868"/>
                </a:solidFill>
                <a:latin typeface="Century Gothic" panose="020B0502020202020204" pitchFamily="34" charset="0"/>
              </a:rPr>
              <a:t>basato sulla piramide a 4 gradini </a:t>
            </a:r>
            <a:r>
              <a:rPr lang="de-CH" sz="1000" dirty="0">
                <a:solidFill>
                  <a:srgbClr val="686868"/>
                </a:solidFill>
                <a:latin typeface="Century Gothic" panose="020B0502020202020204" pitchFamily="34" charset="0"/>
              </a:rPr>
              <a:t>di Caroll. </a:t>
            </a:r>
            <a:r>
              <a:rPr lang="en-US" sz="1000" dirty="0">
                <a:solidFill>
                  <a:srgbClr val="686868"/>
                </a:solidFill>
                <a:latin typeface="Century Gothic" panose="020B0502020202020204" pitchFamily="34" charset="0"/>
              </a:rPr>
              <a:t>Carroll, A.B. (1991). </a:t>
            </a:r>
            <a:r>
              <a:rPr lang="en-US" sz="1000" i="1" dirty="0">
                <a:solidFill>
                  <a:srgbClr val="686868"/>
                </a:solidFill>
                <a:latin typeface="Century Gothic" panose="020B0502020202020204" pitchFamily="34" charset="0"/>
              </a:rPr>
              <a:t>The Pyramid of Corporate Social Responsibility</a:t>
            </a:r>
            <a:r>
              <a:rPr lang="en-US" sz="1000" dirty="0">
                <a:solidFill>
                  <a:srgbClr val="686868"/>
                </a:solidFill>
                <a:latin typeface="Century Gothic" panose="020B0502020202020204" pitchFamily="34" charset="0"/>
              </a:rPr>
              <a:t>. Toward the Moral Management of Organizational Stakeholders. Business Horizons, Juli/August 1991, S. 39–48.</a:t>
            </a:r>
            <a:endParaRPr lang="de-CH" sz="1000" dirty="0">
              <a:solidFill>
                <a:srgbClr val="686868"/>
              </a:solidFill>
              <a:highlight>
                <a:srgbClr val="FFFF00"/>
              </a:highlight>
              <a:latin typeface="Century Gothic" panose="020B0502020202020204" pitchFamily="34" charset="0"/>
            </a:endParaRP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92541" y="4940805"/>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358675" y="5236783"/>
            <a:ext cx="2507418" cy="307777"/>
          </a:xfrm>
          <a:prstGeom prst="rect">
            <a:avLst/>
          </a:prstGeom>
        </p:spPr>
        <p:txBody>
          <a:bodyPr wrap="none">
            <a:spAutoFit/>
          </a:bodyPr>
          <a:lstStyle/>
          <a:p>
            <a:pPr algn="ctr">
              <a:buClr>
                <a:srgbClr val="C00000"/>
              </a:buClr>
            </a:pPr>
            <a:r>
              <a:rPr lang="it-CH" sz="1400" b="1">
                <a:solidFill>
                  <a:schemeClr val="bg1"/>
                </a:solidFill>
                <a:latin typeface="Century Gothic" panose="020B0502020202020204" pitchFamily="34" charset="0"/>
                <a:ea typeface="Roboto Bold" pitchFamily="2" charset="0"/>
                <a:cs typeface="Arial" charset="0"/>
              </a:rPr>
              <a:t>Responsabilità economica</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923029"/>
            <a:ext cx="1637160" cy="523220"/>
          </a:xfrm>
          <a:prstGeom prst="rect">
            <a:avLst/>
          </a:prstGeom>
        </p:spPr>
        <p:txBody>
          <a:bodyPr wrap="square">
            <a:spAutoFit/>
          </a:bodyPr>
          <a:lstStyle/>
          <a:p>
            <a:pPr algn="ctr">
              <a:buClr>
                <a:srgbClr val="C00000"/>
              </a:buClr>
            </a:pPr>
            <a:r>
              <a:rPr lang="it-CH" sz="1400" b="1">
                <a:solidFill>
                  <a:srgbClr val="0B4874"/>
                </a:solidFill>
                <a:latin typeface="Century Gothic" panose="020B0502020202020204" pitchFamily="34" charset="0"/>
                <a:ea typeface="ＭＳ Ｐゴシック" charset="0"/>
                <a:cs typeface="Arial"/>
              </a:rPr>
              <a:t>Responsabilità etica</a:t>
            </a:r>
          </a:p>
        </p:txBody>
      </p:sp>
      <p:sp>
        <p:nvSpPr>
          <p:cNvPr id="31" name="Rectangle 21">
            <a:extLst>
              <a:ext uri="{FF2B5EF4-FFF2-40B4-BE49-F238E27FC236}">
                <a16:creationId xmlns:a16="http://schemas.microsoft.com/office/drawing/2014/main" id="{83E94B73-B2BA-4C70-8EB7-DB83FF7EEFC9}"/>
              </a:ext>
            </a:extLst>
          </p:cNvPr>
          <p:cNvSpPr/>
          <p:nvPr/>
        </p:nvSpPr>
        <p:spPr>
          <a:xfrm>
            <a:off x="3682916" y="2757325"/>
            <a:ext cx="4055071" cy="830997"/>
          </a:xfrm>
          <a:prstGeom prst="rect">
            <a:avLst/>
          </a:prstGeom>
        </p:spPr>
        <p:txBody>
          <a:bodyPr wrap="square">
            <a:spAutoFit/>
          </a:bodyPr>
          <a:lstStyle/>
          <a:p>
            <a:pPr>
              <a:buClr>
                <a:srgbClr val="C00000"/>
              </a:buClr>
            </a:pPr>
            <a:r>
              <a:rPr lang="it-CH" sz="1200">
                <a:solidFill>
                  <a:schemeClr val="bg1"/>
                </a:solidFill>
                <a:latin typeface="Century Gothic" panose="020B0502020202020204" pitchFamily="34" charset="0"/>
                <a:ea typeface="Roboto Light" pitchFamily="2" charset="0"/>
              </a:rPr>
              <a:t>Fare la cosa «giusta«, cioè ciò che è moralmente corretto, giusto o equo</a:t>
            </a:r>
            <a:r>
              <a:rPr lang="de-CH" sz="1200" dirty="0">
                <a:solidFill>
                  <a:schemeClr val="bg1"/>
                </a:solidFill>
                <a:latin typeface="Century Gothic" panose="020B0502020202020204" pitchFamily="34" charset="0"/>
                <a:ea typeface="Roboto Light" pitchFamily="2" charset="0"/>
              </a:rPr>
              <a:t>. Per </a:t>
            </a:r>
            <a:r>
              <a:rPr lang="it-IT" sz="1200" dirty="0">
                <a:solidFill>
                  <a:schemeClr val="bg1"/>
                </a:solidFill>
                <a:latin typeface="Century Gothic" panose="020B0502020202020204" pitchFamily="34" charset="0"/>
                <a:ea typeface="Roboto Light" pitchFamily="2" charset="0"/>
              </a:rPr>
              <a:t>esempio</a:t>
            </a:r>
            <a:r>
              <a:rPr lang="de-CH" sz="1200" dirty="0">
                <a:solidFill>
                  <a:schemeClr val="bg1"/>
                </a:solidFill>
                <a:latin typeface="Century Gothic" panose="020B0502020202020204" pitchFamily="34" charset="0"/>
                <a:ea typeface="Roboto Light" pitchFamily="2" charset="0"/>
              </a:rPr>
              <a:t>, </a:t>
            </a:r>
            <a:r>
              <a:rPr lang="it-IT" sz="1200" dirty="0">
                <a:solidFill>
                  <a:schemeClr val="bg1"/>
                </a:solidFill>
                <a:latin typeface="Century Gothic" panose="020B0502020202020204" pitchFamily="34" charset="0"/>
                <a:ea typeface="Roboto Light" pitchFamily="2" charset="0"/>
              </a:rPr>
              <a:t>p</a:t>
            </a:r>
            <a:r>
              <a:rPr lang="it-IT" sz="1200" dirty="0">
                <a:solidFill>
                  <a:schemeClr val="bg1"/>
                </a:solidFill>
              </a:rPr>
              <a:t>uò essere legale evitare le tasse trasferendo la sede dell’impresa, </a:t>
            </a:r>
            <a:r>
              <a:rPr lang="it-CH" sz="1200">
                <a:solidFill>
                  <a:schemeClr val="bg1"/>
                </a:solidFill>
                <a:latin typeface="Century Gothic" panose="020B0502020202020204" pitchFamily="34" charset="0"/>
                <a:ea typeface="Roboto Light" pitchFamily="2" charset="0"/>
              </a:rPr>
              <a:t>ma moralmente non è corretto.</a:t>
            </a:r>
            <a:endParaRPr lang="de-CH" sz="1200" dirty="0">
              <a:solidFill>
                <a:schemeClr val="bg1"/>
              </a:solidFill>
              <a:latin typeface="Century Gothic" panose="020B0502020202020204" pitchFamily="34" charset="0"/>
              <a:ea typeface="Roboto Light" pitchFamily="2" charset="0"/>
            </a:endParaRPr>
          </a:p>
        </p:txBody>
      </p:sp>
      <p:sp>
        <p:nvSpPr>
          <p:cNvPr id="33" name="Rectangle 21">
            <a:extLst>
              <a:ext uri="{FF2B5EF4-FFF2-40B4-BE49-F238E27FC236}">
                <a16:creationId xmlns:a16="http://schemas.microsoft.com/office/drawing/2014/main" id="{634D2BDF-3A7D-428C-8CBC-2172B2732279}"/>
              </a:ext>
            </a:extLst>
          </p:cNvPr>
          <p:cNvSpPr/>
          <p:nvPr/>
        </p:nvSpPr>
        <p:spPr>
          <a:xfrm>
            <a:off x="9718250" y="2719901"/>
            <a:ext cx="1647840" cy="784830"/>
          </a:xfrm>
          <a:prstGeom prst="rect">
            <a:avLst/>
          </a:prstGeom>
        </p:spPr>
        <p:txBody>
          <a:bodyPr wrap="square">
            <a:spAutoFit/>
          </a:bodyPr>
          <a:lstStyle/>
          <a:p>
            <a:pPr>
              <a:buClr>
                <a:srgbClr val="C00000"/>
              </a:buClr>
            </a:pPr>
            <a:r>
              <a:rPr lang="it-IT" sz="1500" b="1" dirty="0">
                <a:solidFill>
                  <a:srgbClr val="D17930"/>
                </a:solidFill>
                <a:latin typeface="Century Gothic" panose="020B0502020202020204" pitchFamily="34" charset="0"/>
              </a:rPr>
              <a:t>Fare la cosa moralmente «giusta»!</a:t>
            </a:r>
          </a:p>
        </p:txBody>
      </p:sp>
      <p:sp>
        <p:nvSpPr>
          <p:cNvPr id="28" name="Foliennummernplatzhalter 1">
            <a:extLst>
              <a:ext uri="{FF2B5EF4-FFF2-40B4-BE49-F238E27FC236}">
                <a16:creationId xmlns:a16="http://schemas.microsoft.com/office/drawing/2014/main" id="{3D61EA67-A184-4556-8FC9-CA63042BD67E}"/>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Gleichschenkliges Dreieck 2">
            <a:extLst>
              <a:ext uri="{FF2B5EF4-FFF2-40B4-BE49-F238E27FC236}">
                <a16:creationId xmlns:a16="http://schemas.microsoft.com/office/drawing/2014/main" id="{DA0C3F6D-18DF-4DEE-BD02-9E25FB314099}"/>
              </a:ext>
            </a:extLst>
          </p:cNvPr>
          <p:cNvSpPr/>
          <p:nvPr/>
        </p:nvSpPr>
        <p:spPr>
          <a:xfrm rot="5400000">
            <a:off x="8898121" y="5295394"/>
            <a:ext cx="1044000" cy="324000"/>
          </a:xfrm>
          <a:prstGeom prst="triangle">
            <a:avLst/>
          </a:prstGeom>
          <a:solidFill>
            <a:srgbClr val="CD931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a:solidFill>
                <a:prstClr val="black"/>
              </a:solidFill>
              <a:latin typeface="Century Gothic" panose="020B0502020202020204" pitchFamily="34" charset="0"/>
            </a:endParaRPr>
          </a:p>
        </p:txBody>
      </p:sp>
      <p:sp>
        <p:nvSpPr>
          <p:cNvPr id="36" name="Rectangle 21">
            <a:extLst>
              <a:ext uri="{FF2B5EF4-FFF2-40B4-BE49-F238E27FC236}">
                <a16:creationId xmlns:a16="http://schemas.microsoft.com/office/drawing/2014/main" id="{B506C319-35E5-4463-A952-D9B16E2305ED}"/>
              </a:ext>
            </a:extLst>
          </p:cNvPr>
          <p:cNvSpPr/>
          <p:nvPr/>
        </p:nvSpPr>
        <p:spPr>
          <a:xfrm>
            <a:off x="9730440" y="4023815"/>
            <a:ext cx="1972424" cy="323165"/>
          </a:xfrm>
          <a:prstGeom prst="rect">
            <a:avLst/>
          </a:prstGeom>
        </p:spPr>
        <p:txBody>
          <a:bodyPr wrap="square">
            <a:spAutoFit/>
          </a:bodyPr>
          <a:lstStyle/>
          <a:p>
            <a:pPr>
              <a:buClr>
                <a:srgbClr val="C00000"/>
              </a:buClr>
            </a:pPr>
            <a:r>
              <a:rPr lang="it-IT" sz="1500" b="1" dirty="0">
                <a:solidFill>
                  <a:srgbClr val="E7AB14"/>
                </a:solidFill>
                <a:latin typeface="Century Gothic" panose="020B0502020202020204" pitchFamily="34" charset="0"/>
              </a:rPr>
              <a:t>Rispettare la legge!</a:t>
            </a:r>
            <a:endParaRPr lang="it-IT" sz="1500" dirty="0">
              <a:solidFill>
                <a:srgbClr val="E7AB14"/>
              </a:solidFill>
              <a:latin typeface="Century Gothic" panose="020B0502020202020204" pitchFamily="34" charset="0"/>
            </a:endParaRPr>
          </a:p>
        </p:txBody>
      </p:sp>
      <p:sp>
        <p:nvSpPr>
          <p:cNvPr id="37" name="Gleichschenkliges Dreieck 36">
            <a:extLst>
              <a:ext uri="{FF2B5EF4-FFF2-40B4-BE49-F238E27FC236}">
                <a16:creationId xmlns:a16="http://schemas.microsoft.com/office/drawing/2014/main" id="{0BA04C51-D34D-48BA-A3F4-958F37F37B34}"/>
              </a:ext>
            </a:extLst>
          </p:cNvPr>
          <p:cNvSpPr/>
          <p:nvPr/>
        </p:nvSpPr>
        <p:spPr>
          <a:xfrm rot="5400000">
            <a:off x="8898121" y="4141319"/>
            <a:ext cx="1044000" cy="324000"/>
          </a:xfrm>
          <a:prstGeom prst="triangle">
            <a:avLst/>
          </a:prstGeom>
          <a:solidFill>
            <a:srgbClr val="E7AB14"/>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a:solidFill>
                <a:prstClr val="black"/>
              </a:solidFill>
              <a:latin typeface="Century Gothic" panose="020B0502020202020204" pitchFamily="34" charset="0"/>
            </a:endParaRPr>
          </a:p>
        </p:txBody>
      </p:sp>
      <p:sp>
        <p:nvSpPr>
          <p:cNvPr id="38" name="Gleichschenkliges Dreieck 37">
            <a:extLst>
              <a:ext uri="{FF2B5EF4-FFF2-40B4-BE49-F238E27FC236}">
                <a16:creationId xmlns:a16="http://schemas.microsoft.com/office/drawing/2014/main" id="{C594FD7B-5E50-4285-89E4-3C5CD90ED57C}"/>
              </a:ext>
            </a:extLst>
          </p:cNvPr>
          <p:cNvSpPr/>
          <p:nvPr/>
        </p:nvSpPr>
        <p:spPr>
          <a:xfrm rot="5400000">
            <a:off x="8898121" y="2947448"/>
            <a:ext cx="1044000" cy="324000"/>
          </a:xfrm>
          <a:prstGeom prst="triangle">
            <a:avLst/>
          </a:prstGeom>
          <a:solidFill>
            <a:srgbClr val="D17930"/>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a:solidFill>
                <a:prstClr val="black"/>
              </a:solidFill>
              <a:latin typeface="Century Gothic" panose="020B0502020202020204" pitchFamily="34" charset="0"/>
            </a:endParaRPr>
          </a:p>
        </p:txBody>
      </p:sp>
      <p:sp>
        <p:nvSpPr>
          <p:cNvPr id="39" name="Gleichschenkliges Dreieck 38">
            <a:extLst>
              <a:ext uri="{FF2B5EF4-FFF2-40B4-BE49-F238E27FC236}">
                <a16:creationId xmlns:a16="http://schemas.microsoft.com/office/drawing/2014/main" id="{11DA802A-7883-4BFA-86FE-8C2A7ADFFEC2}"/>
              </a:ext>
            </a:extLst>
          </p:cNvPr>
          <p:cNvSpPr/>
          <p:nvPr/>
        </p:nvSpPr>
        <p:spPr>
          <a:xfrm rot="5400000">
            <a:off x="8898121" y="1753577"/>
            <a:ext cx="1044000" cy="324000"/>
          </a:xfrm>
          <a:prstGeom prst="triangle">
            <a:avLst/>
          </a:prstGeom>
          <a:solidFill>
            <a:srgbClr val="8EB403"/>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CH" sz="1600" kern="0" dirty="0">
              <a:solidFill>
                <a:prstClr val="black"/>
              </a:solidFill>
              <a:latin typeface="Century Gothic" panose="020B0502020202020204" pitchFamily="34" charset="0"/>
            </a:endParaRPr>
          </a:p>
        </p:txBody>
      </p:sp>
      <p:grpSp>
        <p:nvGrpSpPr>
          <p:cNvPr id="4" name="Gruppieren 3">
            <a:extLst>
              <a:ext uri="{FF2B5EF4-FFF2-40B4-BE49-F238E27FC236}">
                <a16:creationId xmlns:a16="http://schemas.microsoft.com/office/drawing/2014/main" id="{1FE32D83-C1D0-406C-D432-3C5E83C3DFF5}"/>
              </a:ext>
            </a:extLst>
          </p:cNvPr>
          <p:cNvGrpSpPr/>
          <p:nvPr/>
        </p:nvGrpSpPr>
        <p:grpSpPr>
          <a:xfrm>
            <a:off x="10737669" y="0"/>
            <a:ext cx="1454331" cy="1277285"/>
            <a:chOff x="10737669" y="0"/>
            <a:chExt cx="1454331" cy="1277285"/>
          </a:xfrm>
        </p:grpSpPr>
        <p:sp>
          <p:nvSpPr>
            <p:cNvPr id="5" name="Rechteck 4">
              <a:extLst>
                <a:ext uri="{FF2B5EF4-FFF2-40B4-BE49-F238E27FC236}">
                  <a16:creationId xmlns:a16="http://schemas.microsoft.com/office/drawing/2014/main" id="{3BF8ADFB-B4DB-3BCE-5E3F-316A6C806DC4}"/>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A4DAD75B-C0A0-402D-B97B-3937D990B5FF}"/>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17447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BEA7DAC5-061D-48CC-BAFC-7CD8AC3B976A}"/>
              </a:ext>
            </a:extLst>
          </p:cNvPr>
          <p:cNvSpPr/>
          <p:nvPr/>
        </p:nvSpPr>
        <p:spPr>
          <a:xfrm>
            <a:off x="0" y="6007395"/>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4" name="Pfeil: Fünfeck 3">
            <a:extLst>
              <a:ext uri="{FF2B5EF4-FFF2-40B4-BE49-F238E27FC236}">
                <a16:creationId xmlns:a16="http://schemas.microsoft.com/office/drawing/2014/main" id="{652FE516-498E-4826-9B07-858E9FBD84D5}"/>
              </a:ext>
            </a:extLst>
          </p:cNvPr>
          <p:cNvSpPr/>
          <p:nvPr/>
        </p:nvSpPr>
        <p:spPr>
          <a:xfrm>
            <a:off x="6387221" y="106764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Pfeil: Chevron 4">
            <a:extLst>
              <a:ext uri="{FF2B5EF4-FFF2-40B4-BE49-F238E27FC236}">
                <a16:creationId xmlns:a16="http://schemas.microsoft.com/office/drawing/2014/main" id="{9B32E2CB-CE43-4A48-883E-286BAD521AF6}"/>
              </a:ext>
            </a:extLst>
          </p:cNvPr>
          <p:cNvSpPr/>
          <p:nvPr/>
        </p:nvSpPr>
        <p:spPr>
          <a:xfrm>
            <a:off x="7063082" y="106764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hteck 5">
            <a:extLst>
              <a:ext uri="{FF2B5EF4-FFF2-40B4-BE49-F238E27FC236}">
                <a16:creationId xmlns:a16="http://schemas.microsoft.com/office/drawing/2014/main" id="{CC7AFCA9-CDEE-495A-94C9-2B28397C51CF}"/>
              </a:ext>
            </a:extLst>
          </p:cNvPr>
          <p:cNvSpPr/>
          <p:nvPr/>
        </p:nvSpPr>
        <p:spPr>
          <a:xfrm>
            <a:off x="7217763" y="1085667"/>
            <a:ext cx="26260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a:t>
            </a:r>
          </a:p>
        </p:txBody>
      </p:sp>
      <p:sp>
        <p:nvSpPr>
          <p:cNvPr id="7" name="Rechteck 6">
            <a:extLst>
              <a:ext uri="{FF2B5EF4-FFF2-40B4-BE49-F238E27FC236}">
                <a16:creationId xmlns:a16="http://schemas.microsoft.com/office/drawing/2014/main" id="{2FB396D9-381C-4B0B-8C64-DBA5E33F5C1D}"/>
              </a:ext>
            </a:extLst>
          </p:cNvPr>
          <p:cNvSpPr/>
          <p:nvPr/>
        </p:nvSpPr>
        <p:spPr>
          <a:xfrm>
            <a:off x="6429261" y="107904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2.1</a:t>
            </a:r>
          </a:p>
        </p:txBody>
      </p:sp>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Indice – Moduli 1 - 4</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723655"/>
            <a:ext cx="2856631"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1: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Sviluppare</a:t>
            </a: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 le </a:t>
            </a:r>
            <a:r>
              <a:rPr kumimoji="0" lang="it-IT" altLang="fr-FR" sz="1400" b="1" i="0" u="none" strike="noStrike" kern="1200" cap="none" spc="0" normalizeH="0" baseline="0" dirty="0">
                <a:ln>
                  <a:noFill/>
                </a:ln>
                <a:solidFill>
                  <a:srgbClr val="FFFFFF">
                    <a:lumMod val="50000"/>
                  </a:srgbClr>
                </a:solidFill>
                <a:effectLst/>
                <a:uLnTx/>
                <a:uFillTx/>
                <a:latin typeface="Century Gothic" panose="020B0502020202020204" pitchFamily="34" charset="0"/>
                <a:ea typeface="ＭＳ Ｐゴシック" charset="0"/>
                <a:cs typeface="Arial"/>
              </a:rPr>
              <a:t>idee</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387221" y="692671"/>
            <a:ext cx="4751660" cy="31986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2: Testare le idee e svilupparle ulteriormente</a:t>
            </a:r>
          </a:p>
        </p:txBody>
      </p:sp>
      <p:sp>
        <p:nvSpPr>
          <p:cNvPr id="19" name="Pfeil: Fünfeck 18">
            <a:extLst>
              <a:ext uri="{FF2B5EF4-FFF2-40B4-BE49-F238E27FC236}">
                <a16:creationId xmlns:a16="http://schemas.microsoft.com/office/drawing/2014/main" id="{1CBFE532-ACC2-4D5E-AF0D-67619D144685}"/>
              </a:ext>
            </a:extLst>
          </p:cNvPr>
          <p:cNvSpPr/>
          <p:nvPr/>
        </p:nvSpPr>
        <p:spPr>
          <a:xfrm>
            <a:off x="6380597" y="1389832"/>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Pfeil: Chevron 19">
            <a:extLst>
              <a:ext uri="{FF2B5EF4-FFF2-40B4-BE49-F238E27FC236}">
                <a16:creationId xmlns:a16="http://schemas.microsoft.com/office/drawing/2014/main" id="{6EF0A76E-42D5-43B0-B45F-3545EEEF167C}"/>
              </a:ext>
            </a:extLst>
          </p:cNvPr>
          <p:cNvSpPr/>
          <p:nvPr/>
        </p:nvSpPr>
        <p:spPr>
          <a:xfrm>
            <a:off x="7056458" y="1389831"/>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hteck 20">
            <a:extLst>
              <a:ext uri="{FF2B5EF4-FFF2-40B4-BE49-F238E27FC236}">
                <a16:creationId xmlns:a16="http://schemas.microsoft.com/office/drawing/2014/main" id="{EA65CA46-ECE9-486F-891D-6A353B804A28}"/>
              </a:ext>
            </a:extLst>
          </p:cNvPr>
          <p:cNvSpPr/>
          <p:nvPr/>
        </p:nvSpPr>
        <p:spPr>
          <a:xfrm>
            <a:off x="7211139" y="1407858"/>
            <a:ext cx="395653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e le vostre idee </a:t>
            </a:r>
          </a:p>
        </p:txBody>
      </p:sp>
      <p:sp>
        <p:nvSpPr>
          <p:cNvPr id="22" name="Rechteck 21">
            <a:extLst>
              <a:ext uri="{FF2B5EF4-FFF2-40B4-BE49-F238E27FC236}">
                <a16:creationId xmlns:a16="http://schemas.microsoft.com/office/drawing/2014/main" id="{E4EEDC20-66C7-4F98-A7E5-EBC9687FEF02}"/>
              </a:ext>
            </a:extLst>
          </p:cNvPr>
          <p:cNvSpPr/>
          <p:nvPr/>
        </p:nvSpPr>
        <p:spPr>
          <a:xfrm>
            <a:off x="6422637" y="140123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2.2</a:t>
            </a:r>
          </a:p>
        </p:txBody>
      </p:sp>
      <p:sp>
        <p:nvSpPr>
          <p:cNvPr id="23" name="Pfeil: Fünfeck 22">
            <a:extLst>
              <a:ext uri="{FF2B5EF4-FFF2-40B4-BE49-F238E27FC236}">
                <a16:creationId xmlns:a16="http://schemas.microsoft.com/office/drawing/2014/main" id="{108ADE8E-1D6A-446F-8A9C-0F6A57DA7BAC}"/>
              </a:ext>
            </a:extLst>
          </p:cNvPr>
          <p:cNvSpPr/>
          <p:nvPr/>
        </p:nvSpPr>
        <p:spPr>
          <a:xfrm>
            <a:off x="6373971" y="171202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Pfeil: Chevron 23">
            <a:extLst>
              <a:ext uri="{FF2B5EF4-FFF2-40B4-BE49-F238E27FC236}">
                <a16:creationId xmlns:a16="http://schemas.microsoft.com/office/drawing/2014/main" id="{F0F4B13A-B7FB-4275-83D3-6239A3F71A1C}"/>
              </a:ext>
            </a:extLst>
          </p:cNvPr>
          <p:cNvSpPr/>
          <p:nvPr/>
        </p:nvSpPr>
        <p:spPr>
          <a:xfrm>
            <a:off x="7049832" y="1712021"/>
            <a:ext cx="4320000" cy="470459"/>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hteck 24">
            <a:extLst>
              <a:ext uri="{FF2B5EF4-FFF2-40B4-BE49-F238E27FC236}">
                <a16:creationId xmlns:a16="http://schemas.microsoft.com/office/drawing/2014/main" id="{938213C0-FC05-4568-85FC-8C0C1AA94DC5}"/>
              </a:ext>
            </a:extLst>
          </p:cNvPr>
          <p:cNvSpPr/>
          <p:nvPr/>
        </p:nvSpPr>
        <p:spPr>
          <a:xfrm>
            <a:off x="7204514" y="1730048"/>
            <a:ext cx="5152466" cy="45243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Lean Startup (gestione snella) con l’esempio di MyBambooBike</a:t>
            </a:r>
          </a:p>
        </p:txBody>
      </p:sp>
      <p:sp>
        <p:nvSpPr>
          <p:cNvPr id="26" name="Rechteck 25">
            <a:extLst>
              <a:ext uri="{FF2B5EF4-FFF2-40B4-BE49-F238E27FC236}">
                <a16:creationId xmlns:a16="http://schemas.microsoft.com/office/drawing/2014/main" id="{C70FC3C3-6AFC-478F-84DA-189DC62B449D}"/>
              </a:ext>
            </a:extLst>
          </p:cNvPr>
          <p:cNvSpPr/>
          <p:nvPr/>
        </p:nvSpPr>
        <p:spPr>
          <a:xfrm>
            <a:off x="6416011" y="172342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2.3</a:t>
            </a:r>
          </a:p>
        </p:txBody>
      </p:sp>
      <p:sp>
        <p:nvSpPr>
          <p:cNvPr id="27" name="Pfeil: Fünfeck 26">
            <a:extLst>
              <a:ext uri="{FF2B5EF4-FFF2-40B4-BE49-F238E27FC236}">
                <a16:creationId xmlns:a16="http://schemas.microsoft.com/office/drawing/2014/main" id="{24BDB529-9571-46CD-A040-3541CAE75872}"/>
              </a:ext>
            </a:extLst>
          </p:cNvPr>
          <p:cNvSpPr/>
          <p:nvPr/>
        </p:nvSpPr>
        <p:spPr>
          <a:xfrm>
            <a:off x="1042994" y="3222385"/>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Pfeil: Chevron 27">
            <a:extLst>
              <a:ext uri="{FF2B5EF4-FFF2-40B4-BE49-F238E27FC236}">
                <a16:creationId xmlns:a16="http://schemas.microsoft.com/office/drawing/2014/main" id="{FAD49B82-BF8F-432A-BC54-8D4CCF4B0DB9}"/>
              </a:ext>
            </a:extLst>
          </p:cNvPr>
          <p:cNvSpPr/>
          <p:nvPr/>
        </p:nvSpPr>
        <p:spPr>
          <a:xfrm>
            <a:off x="1726408" y="3222384"/>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hteck 28">
            <a:extLst>
              <a:ext uri="{FF2B5EF4-FFF2-40B4-BE49-F238E27FC236}">
                <a16:creationId xmlns:a16="http://schemas.microsoft.com/office/drawing/2014/main" id="{2B4A0ABD-683B-4802-9B10-2ECBD15FB9FB}"/>
              </a:ext>
            </a:extLst>
          </p:cNvPr>
          <p:cNvSpPr/>
          <p:nvPr/>
        </p:nvSpPr>
        <p:spPr>
          <a:xfrm>
            <a:off x="1887065" y="3240411"/>
            <a:ext cx="178446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a:t>
            </a:r>
          </a:p>
        </p:txBody>
      </p:sp>
      <p:sp>
        <p:nvSpPr>
          <p:cNvPr id="30" name="Rechteck 29">
            <a:extLst>
              <a:ext uri="{FF2B5EF4-FFF2-40B4-BE49-F238E27FC236}">
                <a16:creationId xmlns:a16="http://schemas.microsoft.com/office/drawing/2014/main" id="{D2EC012B-D750-4642-B824-C6FEFCEB56D1}"/>
              </a:ext>
            </a:extLst>
          </p:cNvPr>
          <p:cNvSpPr/>
          <p:nvPr/>
        </p:nvSpPr>
        <p:spPr>
          <a:xfrm>
            <a:off x="1098563" y="323378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3.1</a:t>
            </a:r>
          </a:p>
        </p:txBody>
      </p:sp>
      <p:sp>
        <p:nvSpPr>
          <p:cNvPr id="31" name="Rectangle 2">
            <a:extLst>
              <a:ext uri="{FF2B5EF4-FFF2-40B4-BE49-F238E27FC236}">
                <a16:creationId xmlns:a16="http://schemas.microsoft.com/office/drawing/2014/main" id="{FF5D6835-D10C-4726-B3BC-3A8481622B64}"/>
              </a:ext>
            </a:extLst>
          </p:cNvPr>
          <p:cNvSpPr txBox="1">
            <a:spLocks noChangeArrowheads="1"/>
          </p:cNvSpPr>
          <p:nvPr/>
        </p:nvSpPr>
        <p:spPr bwMode="auto">
          <a:xfrm>
            <a:off x="1073082" y="2900404"/>
            <a:ext cx="4320000" cy="312257"/>
          </a:xfrm>
          <a:prstGeom prst="rect">
            <a:avLst/>
          </a:prstGeom>
          <a:noFill/>
          <a:ln w="9525">
            <a:noFill/>
            <a:miter lim="800000"/>
            <a:headEnd/>
            <a:tailEnd/>
          </a:ln>
        </p:spPr>
        <p:txBody>
          <a:bodyPr anchor="ct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FFFFFF">
                    <a:lumMod val="50000"/>
                  </a:srgbClr>
                </a:solidFill>
                <a:effectLst/>
                <a:uLnTx/>
                <a:uFillTx/>
                <a:latin typeface="Century Gothic" panose="020B0502020202020204" pitchFamily="34" charset="0"/>
                <a:ea typeface="ＭＳ Ｐゴシック" charset="0"/>
                <a:cs typeface="Arial"/>
              </a:defRPr>
            </a:lvl1pPr>
          </a:lstStyle>
          <a:p>
            <a:r>
              <a:rPr lang="it-IT" altLang="fr-FR" dirty="0"/>
              <a:t>Modulo 3: Sviluppare il modello di business</a:t>
            </a:r>
          </a:p>
        </p:txBody>
      </p:sp>
      <p:sp>
        <p:nvSpPr>
          <p:cNvPr id="32" name="Pfeil: Fünfeck 31">
            <a:extLst>
              <a:ext uri="{FF2B5EF4-FFF2-40B4-BE49-F238E27FC236}">
                <a16:creationId xmlns:a16="http://schemas.microsoft.com/office/drawing/2014/main" id="{89F468AF-3FB0-48F2-91AF-D13FC81CDFE1}"/>
              </a:ext>
            </a:extLst>
          </p:cNvPr>
          <p:cNvSpPr/>
          <p:nvPr/>
        </p:nvSpPr>
        <p:spPr>
          <a:xfrm>
            <a:off x="1042994" y="4214147"/>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Pfeil: Chevron 32">
            <a:extLst>
              <a:ext uri="{FF2B5EF4-FFF2-40B4-BE49-F238E27FC236}">
                <a16:creationId xmlns:a16="http://schemas.microsoft.com/office/drawing/2014/main" id="{A780254F-F74D-4F32-AD7C-D96974977C1E}"/>
              </a:ext>
            </a:extLst>
          </p:cNvPr>
          <p:cNvSpPr/>
          <p:nvPr/>
        </p:nvSpPr>
        <p:spPr>
          <a:xfrm>
            <a:off x="1726408" y="4214148"/>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hteck 33">
            <a:extLst>
              <a:ext uri="{FF2B5EF4-FFF2-40B4-BE49-F238E27FC236}">
                <a16:creationId xmlns:a16="http://schemas.microsoft.com/office/drawing/2014/main" id="{2FE9DA82-B29D-4C6A-ADEC-F14451D38DBF}"/>
              </a:ext>
            </a:extLst>
          </p:cNvPr>
          <p:cNvSpPr/>
          <p:nvPr/>
        </p:nvSpPr>
        <p:spPr>
          <a:xfrm>
            <a:off x="1872490" y="4232173"/>
            <a:ext cx="2313454" cy="272382"/>
          </a:xfrm>
          <a:prstGeom prst="rect">
            <a:avLst/>
          </a:prstGeom>
        </p:spPr>
        <p:txBody>
          <a:bodyPr wrap="none" lIns="91440" tIns="45720" rIns="91440" bIns="45720" anchor="t">
            <a:spAutoFit/>
          </a:bodyPr>
          <a:lstStyle/>
          <a:p>
            <a:pPr>
              <a:lnSpc>
                <a:spcPct val="90000"/>
              </a:lnSpc>
              <a:spcAft>
                <a:spcPts val="1000"/>
              </a:spcAft>
              <a:buClr>
                <a:srgbClr val="5F5F5F"/>
              </a:buClr>
              <a:defRPr/>
            </a:pPr>
            <a:r>
              <a:rPr lang="it-IT" sz="1300" kern="0" dirty="0">
                <a:solidFill>
                  <a:schemeClr val="bg1"/>
                </a:solidFill>
                <a:latin typeface="Century Gothic"/>
              </a:rPr>
              <a:t>Business plan</a:t>
            </a:r>
            <a:r>
              <a:rPr kumimoji="0" lang="it-IT" sz="1300" b="0" i="0" u="none" strike="noStrike" kern="0" cap="none" spc="0" normalizeH="0" baseline="0" noProof="0" dirty="0">
                <a:ln>
                  <a:noFill/>
                </a:ln>
                <a:solidFill>
                  <a:schemeClr val="bg1"/>
                </a:solidFill>
                <a:effectLst/>
                <a:uLnTx/>
                <a:uFillTx/>
                <a:latin typeface="Century Gothic"/>
              </a:rPr>
              <a:t> &amp; Pitch Deck</a:t>
            </a:r>
          </a:p>
        </p:txBody>
      </p:sp>
      <p:sp>
        <p:nvSpPr>
          <p:cNvPr id="35" name="Rechteck 34">
            <a:extLst>
              <a:ext uri="{FF2B5EF4-FFF2-40B4-BE49-F238E27FC236}">
                <a16:creationId xmlns:a16="http://schemas.microsoft.com/office/drawing/2014/main" id="{9BC5CD06-AA26-46A2-A5C3-7A98957B8656}"/>
              </a:ext>
            </a:extLst>
          </p:cNvPr>
          <p:cNvSpPr/>
          <p:nvPr/>
        </p:nvSpPr>
        <p:spPr>
          <a:xfrm>
            <a:off x="1083988" y="422554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3.4</a:t>
            </a:r>
          </a:p>
        </p:txBody>
      </p:sp>
      <p:sp>
        <p:nvSpPr>
          <p:cNvPr id="36" name="Pfeil: Fünfeck 35">
            <a:extLst>
              <a:ext uri="{FF2B5EF4-FFF2-40B4-BE49-F238E27FC236}">
                <a16:creationId xmlns:a16="http://schemas.microsoft.com/office/drawing/2014/main" id="{1D190C5C-596D-4433-8CF3-B3491053457B}"/>
              </a:ext>
            </a:extLst>
          </p:cNvPr>
          <p:cNvSpPr/>
          <p:nvPr/>
        </p:nvSpPr>
        <p:spPr>
          <a:xfrm>
            <a:off x="1042994" y="3874719"/>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Pfeil: Chevron 36">
            <a:extLst>
              <a:ext uri="{FF2B5EF4-FFF2-40B4-BE49-F238E27FC236}">
                <a16:creationId xmlns:a16="http://schemas.microsoft.com/office/drawing/2014/main" id="{A1B78ADE-D57A-44F4-861C-8E20D3D6085E}"/>
              </a:ext>
            </a:extLst>
          </p:cNvPr>
          <p:cNvSpPr/>
          <p:nvPr/>
        </p:nvSpPr>
        <p:spPr>
          <a:xfrm>
            <a:off x="1726408" y="3874718"/>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hteck 37">
            <a:extLst>
              <a:ext uri="{FF2B5EF4-FFF2-40B4-BE49-F238E27FC236}">
                <a16:creationId xmlns:a16="http://schemas.microsoft.com/office/drawing/2014/main" id="{8DF23D67-1A9A-450F-AE0F-C4E60A2F508B}"/>
              </a:ext>
            </a:extLst>
          </p:cNvPr>
          <p:cNvSpPr/>
          <p:nvPr/>
        </p:nvSpPr>
        <p:spPr>
          <a:xfrm>
            <a:off x="1873815" y="3892745"/>
            <a:ext cx="238719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vostro modello di business</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6F9F5101-E995-4385-AFB9-D3C413DF4F31}"/>
              </a:ext>
            </a:extLst>
          </p:cNvPr>
          <p:cNvSpPr/>
          <p:nvPr/>
        </p:nvSpPr>
        <p:spPr>
          <a:xfrm>
            <a:off x="1085313" y="38861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3.3</a:t>
            </a:r>
          </a:p>
        </p:txBody>
      </p:sp>
      <p:sp>
        <p:nvSpPr>
          <p:cNvPr id="48" name="Pfeil: Fünfeck 47">
            <a:extLst>
              <a:ext uri="{FF2B5EF4-FFF2-40B4-BE49-F238E27FC236}">
                <a16:creationId xmlns:a16="http://schemas.microsoft.com/office/drawing/2014/main" id="{B2CEB833-84EC-4B58-9BCB-028CA2DCAF0D}"/>
              </a:ext>
            </a:extLst>
          </p:cNvPr>
          <p:cNvSpPr/>
          <p:nvPr/>
        </p:nvSpPr>
        <p:spPr>
          <a:xfrm>
            <a:off x="1042994" y="4536198"/>
            <a:ext cx="781879" cy="288000"/>
          </a:xfrm>
          <a:prstGeom prst="homePlate">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Pfeil: Chevron 48">
            <a:extLst>
              <a:ext uri="{FF2B5EF4-FFF2-40B4-BE49-F238E27FC236}">
                <a16:creationId xmlns:a16="http://schemas.microsoft.com/office/drawing/2014/main" id="{2A61BC52-F8DE-4948-A6F3-315A975A32F1}"/>
              </a:ext>
            </a:extLst>
          </p:cNvPr>
          <p:cNvSpPr/>
          <p:nvPr/>
        </p:nvSpPr>
        <p:spPr>
          <a:xfrm>
            <a:off x="1726408" y="4536199"/>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Rechteck 49">
            <a:extLst>
              <a:ext uri="{FF2B5EF4-FFF2-40B4-BE49-F238E27FC236}">
                <a16:creationId xmlns:a16="http://schemas.microsoft.com/office/drawing/2014/main" id="{E4D71184-53F7-4774-BDE7-9C2519C373A9}"/>
              </a:ext>
            </a:extLst>
          </p:cNvPr>
          <p:cNvSpPr/>
          <p:nvPr/>
        </p:nvSpPr>
        <p:spPr>
          <a:xfrm>
            <a:off x="1873350" y="4554224"/>
            <a:ext cx="171874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Carattere distintivo</a:t>
            </a:r>
          </a:p>
        </p:txBody>
      </p:sp>
      <p:sp>
        <p:nvSpPr>
          <p:cNvPr id="51" name="Rechteck 50">
            <a:extLst>
              <a:ext uri="{FF2B5EF4-FFF2-40B4-BE49-F238E27FC236}">
                <a16:creationId xmlns:a16="http://schemas.microsoft.com/office/drawing/2014/main" id="{142C9ECB-D04C-4BC0-9DB1-D6BED3384A90}"/>
              </a:ext>
            </a:extLst>
          </p:cNvPr>
          <p:cNvSpPr/>
          <p:nvPr/>
        </p:nvSpPr>
        <p:spPr>
          <a:xfrm>
            <a:off x="1084848" y="4547599"/>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3.5</a:t>
            </a:r>
          </a:p>
        </p:txBody>
      </p:sp>
      <p:sp>
        <p:nvSpPr>
          <p:cNvPr id="52" name="Pfeil: Fünfeck 51">
            <a:extLst>
              <a:ext uri="{FF2B5EF4-FFF2-40B4-BE49-F238E27FC236}">
                <a16:creationId xmlns:a16="http://schemas.microsoft.com/office/drawing/2014/main" id="{3673490A-9C03-467D-BB57-94BC8691AEE5}"/>
              </a:ext>
            </a:extLst>
          </p:cNvPr>
          <p:cNvSpPr/>
          <p:nvPr/>
        </p:nvSpPr>
        <p:spPr>
          <a:xfrm>
            <a:off x="1042994" y="3550453"/>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3" name="Pfeil: Chevron 52">
            <a:extLst>
              <a:ext uri="{FF2B5EF4-FFF2-40B4-BE49-F238E27FC236}">
                <a16:creationId xmlns:a16="http://schemas.microsoft.com/office/drawing/2014/main" id="{94DE58D1-85F1-4EEC-9CEE-BD10484E9AF6}"/>
              </a:ext>
            </a:extLst>
          </p:cNvPr>
          <p:cNvSpPr/>
          <p:nvPr/>
        </p:nvSpPr>
        <p:spPr>
          <a:xfrm>
            <a:off x="1726408" y="3550452"/>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hteck 53">
            <a:extLst>
              <a:ext uri="{FF2B5EF4-FFF2-40B4-BE49-F238E27FC236}">
                <a16:creationId xmlns:a16="http://schemas.microsoft.com/office/drawing/2014/main" id="{A234BBAF-62A5-4B03-A167-FA39BEF37DCD}"/>
              </a:ext>
            </a:extLst>
          </p:cNvPr>
          <p:cNvSpPr/>
          <p:nvPr/>
        </p:nvSpPr>
        <p:spPr>
          <a:xfrm>
            <a:off x="1873815" y="3568479"/>
            <a:ext cx="324319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Modello di business di MyBambooBike</a:t>
            </a:r>
          </a:p>
        </p:txBody>
      </p:sp>
      <p:sp>
        <p:nvSpPr>
          <p:cNvPr id="60" name="Pfeil: Fünfeck 59">
            <a:extLst>
              <a:ext uri="{FF2B5EF4-FFF2-40B4-BE49-F238E27FC236}">
                <a16:creationId xmlns:a16="http://schemas.microsoft.com/office/drawing/2014/main" id="{C4EF4760-D127-422D-850F-1DE21F2A00DE}"/>
              </a:ext>
            </a:extLst>
          </p:cNvPr>
          <p:cNvSpPr/>
          <p:nvPr/>
        </p:nvSpPr>
        <p:spPr>
          <a:xfrm>
            <a:off x="1042994" y="4867780"/>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1" name="Pfeil: Chevron 60">
            <a:extLst>
              <a:ext uri="{FF2B5EF4-FFF2-40B4-BE49-F238E27FC236}">
                <a16:creationId xmlns:a16="http://schemas.microsoft.com/office/drawing/2014/main" id="{B08A55F9-C291-40B1-8A33-69E49B4AD14B}"/>
              </a:ext>
            </a:extLst>
          </p:cNvPr>
          <p:cNvSpPr/>
          <p:nvPr/>
        </p:nvSpPr>
        <p:spPr>
          <a:xfrm>
            <a:off x="1726408" y="4867779"/>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2" name="Rechteck 61">
            <a:extLst>
              <a:ext uri="{FF2B5EF4-FFF2-40B4-BE49-F238E27FC236}">
                <a16:creationId xmlns:a16="http://schemas.microsoft.com/office/drawing/2014/main" id="{72E38848-83DF-49E5-AA9B-6F4C095365FB}"/>
              </a:ext>
            </a:extLst>
          </p:cNvPr>
          <p:cNvSpPr/>
          <p:nvPr/>
        </p:nvSpPr>
        <p:spPr>
          <a:xfrm>
            <a:off x="1874834" y="4873461"/>
            <a:ext cx="341471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carattere distintivo di MyBambooBike</a:t>
            </a:r>
          </a:p>
        </p:txBody>
      </p:sp>
      <p:sp>
        <p:nvSpPr>
          <p:cNvPr id="63" name="Rechteck 62">
            <a:extLst>
              <a:ext uri="{FF2B5EF4-FFF2-40B4-BE49-F238E27FC236}">
                <a16:creationId xmlns:a16="http://schemas.microsoft.com/office/drawing/2014/main" id="{BD5205D7-FAD2-4D32-A7D3-8E939C862BC1}"/>
              </a:ext>
            </a:extLst>
          </p:cNvPr>
          <p:cNvSpPr/>
          <p:nvPr/>
        </p:nvSpPr>
        <p:spPr>
          <a:xfrm>
            <a:off x="1087928" y="484108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3.6</a:t>
            </a:r>
          </a:p>
        </p:txBody>
      </p:sp>
      <p:sp>
        <p:nvSpPr>
          <p:cNvPr id="64" name="Pfeil: Fünfeck 63">
            <a:extLst>
              <a:ext uri="{FF2B5EF4-FFF2-40B4-BE49-F238E27FC236}">
                <a16:creationId xmlns:a16="http://schemas.microsoft.com/office/drawing/2014/main" id="{D0CCA76C-090B-412B-B11F-B11222E2452E}"/>
              </a:ext>
            </a:extLst>
          </p:cNvPr>
          <p:cNvSpPr/>
          <p:nvPr/>
        </p:nvSpPr>
        <p:spPr>
          <a:xfrm>
            <a:off x="1042994" y="5195316"/>
            <a:ext cx="781879" cy="288000"/>
          </a:xfrm>
          <a:prstGeom prst="homePlate">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Pfeil: Chevron 64">
            <a:extLst>
              <a:ext uri="{FF2B5EF4-FFF2-40B4-BE49-F238E27FC236}">
                <a16:creationId xmlns:a16="http://schemas.microsoft.com/office/drawing/2014/main" id="{15E2557C-182F-436D-B8AD-8B470D887931}"/>
              </a:ext>
            </a:extLst>
          </p:cNvPr>
          <p:cNvSpPr/>
          <p:nvPr/>
        </p:nvSpPr>
        <p:spPr>
          <a:xfrm>
            <a:off x="1726408" y="5195315"/>
            <a:ext cx="4320000" cy="288000"/>
          </a:xfrm>
          <a:prstGeom prst="chevron">
            <a:avLst/>
          </a:prstGeom>
          <a:solidFill>
            <a:srgbClr val="D17930"/>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Rechteck 65">
            <a:extLst>
              <a:ext uri="{FF2B5EF4-FFF2-40B4-BE49-F238E27FC236}">
                <a16:creationId xmlns:a16="http://schemas.microsoft.com/office/drawing/2014/main" id="{C9546D9E-85A0-4EB7-BDEC-F8B0B16F5C01}"/>
              </a:ext>
            </a:extLst>
          </p:cNvPr>
          <p:cNvSpPr/>
          <p:nvPr/>
        </p:nvSpPr>
        <p:spPr>
          <a:xfrm>
            <a:off x="1883092" y="5213342"/>
            <a:ext cx="347883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Il carattere distintivo della vostra impresa</a:t>
            </a:r>
          </a:p>
        </p:txBody>
      </p:sp>
      <p:sp>
        <p:nvSpPr>
          <p:cNvPr id="67" name="Rechteck 66">
            <a:extLst>
              <a:ext uri="{FF2B5EF4-FFF2-40B4-BE49-F238E27FC236}">
                <a16:creationId xmlns:a16="http://schemas.microsoft.com/office/drawing/2014/main" id="{7BAAE6B8-3CCA-48F9-901E-FCA9011DE531}"/>
              </a:ext>
            </a:extLst>
          </p:cNvPr>
          <p:cNvSpPr/>
          <p:nvPr/>
        </p:nvSpPr>
        <p:spPr>
          <a:xfrm>
            <a:off x="1094590" y="520671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3.7</a:t>
            </a:r>
          </a:p>
        </p:txBody>
      </p:sp>
      <p:sp>
        <p:nvSpPr>
          <p:cNvPr id="72" name="Rectangle 2">
            <a:extLst>
              <a:ext uri="{FF2B5EF4-FFF2-40B4-BE49-F238E27FC236}">
                <a16:creationId xmlns:a16="http://schemas.microsoft.com/office/drawing/2014/main" id="{90F56E34-D935-4658-B570-15D1344577EA}"/>
              </a:ext>
            </a:extLst>
          </p:cNvPr>
          <p:cNvSpPr txBox="1">
            <a:spLocks noChangeArrowheads="1"/>
          </p:cNvSpPr>
          <p:nvPr/>
        </p:nvSpPr>
        <p:spPr bwMode="auto">
          <a:xfrm>
            <a:off x="6380597" y="2899794"/>
            <a:ext cx="4890783" cy="214913"/>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4: Marketing per imprenditrici e imprenditori</a:t>
            </a:r>
          </a:p>
        </p:txBody>
      </p:sp>
      <p:sp>
        <p:nvSpPr>
          <p:cNvPr id="46" name="Rechteck 45">
            <a:extLst>
              <a:ext uri="{FF2B5EF4-FFF2-40B4-BE49-F238E27FC236}">
                <a16:creationId xmlns:a16="http://schemas.microsoft.com/office/drawing/2014/main" id="{3B49DB26-40C1-499B-8A24-379FA3940A2C}"/>
              </a:ext>
            </a:extLst>
          </p:cNvPr>
          <p:cNvSpPr/>
          <p:nvPr/>
        </p:nvSpPr>
        <p:spPr>
          <a:xfrm>
            <a:off x="1059946" y="35819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3.2</a:t>
            </a:r>
          </a:p>
        </p:txBody>
      </p:sp>
      <p:sp>
        <p:nvSpPr>
          <p:cNvPr id="47" name="Pfeil: Fünfeck 46">
            <a:extLst>
              <a:ext uri="{FF2B5EF4-FFF2-40B4-BE49-F238E27FC236}">
                <a16:creationId xmlns:a16="http://schemas.microsoft.com/office/drawing/2014/main" id="{F3B22221-CB6B-49AF-80DC-46D9EC9129E9}"/>
              </a:ext>
            </a:extLst>
          </p:cNvPr>
          <p:cNvSpPr/>
          <p:nvPr/>
        </p:nvSpPr>
        <p:spPr>
          <a:xfrm>
            <a:off x="6380932" y="354028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5" name="Pfeil: Chevron 54">
            <a:extLst>
              <a:ext uri="{FF2B5EF4-FFF2-40B4-BE49-F238E27FC236}">
                <a16:creationId xmlns:a16="http://schemas.microsoft.com/office/drawing/2014/main" id="{6AA029FC-6328-4845-83A6-5B0F48BC0E1C}"/>
              </a:ext>
            </a:extLst>
          </p:cNvPr>
          <p:cNvSpPr/>
          <p:nvPr/>
        </p:nvSpPr>
        <p:spPr>
          <a:xfrm>
            <a:off x="7056793" y="354028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6" name="Rechteck 55">
            <a:extLst>
              <a:ext uri="{FF2B5EF4-FFF2-40B4-BE49-F238E27FC236}">
                <a16:creationId xmlns:a16="http://schemas.microsoft.com/office/drawing/2014/main" id="{5DCDE093-C8D8-4E8F-8AFF-D089F5F17745}"/>
              </a:ext>
            </a:extLst>
          </p:cNvPr>
          <p:cNvSpPr/>
          <p:nvPr/>
        </p:nvSpPr>
        <p:spPr>
          <a:xfrm>
            <a:off x="7211474" y="3558313"/>
            <a:ext cx="177163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Le 4P del Marketing</a:t>
            </a:r>
          </a:p>
        </p:txBody>
      </p:sp>
      <p:sp>
        <p:nvSpPr>
          <p:cNvPr id="57" name="Rechteck 56">
            <a:extLst>
              <a:ext uri="{FF2B5EF4-FFF2-40B4-BE49-F238E27FC236}">
                <a16:creationId xmlns:a16="http://schemas.microsoft.com/office/drawing/2014/main" id="{9554042C-B881-4C1A-8196-94886CF4A365}"/>
              </a:ext>
            </a:extLst>
          </p:cNvPr>
          <p:cNvSpPr/>
          <p:nvPr/>
        </p:nvSpPr>
        <p:spPr>
          <a:xfrm>
            <a:off x="6422972" y="35516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4.2</a:t>
            </a:r>
          </a:p>
        </p:txBody>
      </p:sp>
      <p:sp>
        <p:nvSpPr>
          <p:cNvPr id="59" name="Pfeil: Fünfeck 58">
            <a:extLst>
              <a:ext uri="{FF2B5EF4-FFF2-40B4-BE49-F238E27FC236}">
                <a16:creationId xmlns:a16="http://schemas.microsoft.com/office/drawing/2014/main" id="{91318C3E-11B3-4B93-A02F-2F166945EFB4}"/>
              </a:ext>
            </a:extLst>
          </p:cNvPr>
          <p:cNvSpPr/>
          <p:nvPr/>
        </p:nvSpPr>
        <p:spPr>
          <a:xfrm>
            <a:off x="6384247" y="4207293"/>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Pfeil: Chevron 67">
            <a:extLst>
              <a:ext uri="{FF2B5EF4-FFF2-40B4-BE49-F238E27FC236}">
                <a16:creationId xmlns:a16="http://schemas.microsoft.com/office/drawing/2014/main" id="{3913DC39-A0D6-4C1D-8F3D-D2502D091024}"/>
              </a:ext>
            </a:extLst>
          </p:cNvPr>
          <p:cNvSpPr/>
          <p:nvPr/>
        </p:nvSpPr>
        <p:spPr>
          <a:xfrm>
            <a:off x="7060108" y="4207292"/>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Rechteck 68">
            <a:extLst>
              <a:ext uri="{FF2B5EF4-FFF2-40B4-BE49-F238E27FC236}">
                <a16:creationId xmlns:a16="http://schemas.microsoft.com/office/drawing/2014/main" id="{3C9C0480-126A-46A9-B40D-D559AB48904F}"/>
              </a:ext>
            </a:extLst>
          </p:cNvPr>
          <p:cNvSpPr/>
          <p:nvPr/>
        </p:nvSpPr>
        <p:spPr>
          <a:xfrm>
            <a:off x="7214789" y="4225319"/>
            <a:ext cx="244810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Il vostro concetto marketing</a:t>
            </a:r>
          </a:p>
        </p:txBody>
      </p:sp>
      <p:sp>
        <p:nvSpPr>
          <p:cNvPr id="70" name="Rechteck 69">
            <a:extLst>
              <a:ext uri="{FF2B5EF4-FFF2-40B4-BE49-F238E27FC236}">
                <a16:creationId xmlns:a16="http://schemas.microsoft.com/office/drawing/2014/main" id="{4AB0F61D-C01A-4FCF-87B9-044C75102C63}"/>
              </a:ext>
            </a:extLst>
          </p:cNvPr>
          <p:cNvSpPr/>
          <p:nvPr/>
        </p:nvSpPr>
        <p:spPr>
          <a:xfrm>
            <a:off x="6426287" y="42186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4.4</a:t>
            </a:r>
          </a:p>
        </p:txBody>
      </p:sp>
      <p:sp>
        <p:nvSpPr>
          <p:cNvPr id="71" name="Pfeil: Fünfeck 70">
            <a:extLst>
              <a:ext uri="{FF2B5EF4-FFF2-40B4-BE49-F238E27FC236}">
                <a16:creationId xmlns:a16="http://schemas.microsoft.com/office/drawing/2014/main" id="{79AD3CCE-3A31-45AD-8DDF-23EFB6E8F323}"/>
              </a:ext>
            </a:extLst>
          </p:cNvPr>
          <p:cNvSpPr/>
          <p:nvPr/>
        </p:nvSpPr>
        <p:spPr>
          <a:xfrm>
            <a:off x="6378348" y="3231851"/>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Pfeil: Chevron 72">
            <a:extLst>
              <a:ext uri="{FF2B5EF4-FFF2-40B4-BE49-F238E27FC236}">
                <a16:creationId xmlns:a16="http://schemas.microsoft.com/office/drawing/2014/main" id="{F2F72190-C1CF-4D8E-A016-1510985215B5}"/>
              </a:ext>
            </a:extLst>
          </p:cNvPr>
          <p:cNvSpPr/>
          <p:nvPr/>
        </p:nvSpPr>
        <p:spPr>
          <a:xfrm>
            <a:off x="7054209" y="3231850"/>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Rechteck 73">
            <a:extLst>
              <a:ext uri="{FF2B5EF4-FFF2-40B4-BE49-F238E27FC236}">
                <a16:creationId xmlns:a16="http://schemas.microsoft.com/office/drawing/2014/main" id="{51F9A5DE-6D24-442B-868C-A7ECA454DFE7}"/>
              </a:ext>
            </a:extLst>
          </p:cNvPr>
          <p:cNvSpPr/>
          <p:nvPr/>
        </p:nvSpPr>
        <p:spPr>
          <a:xfrm>
            <a:off x="7208890" y="3249877"/>
            <a:ext cx="2627642"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Marketing per MyBambooBike</a:t>
            </a:r>
          </a:p>
        </p:txBody>
      </p:sp>
      <p:sp>
        <p:nvSpPr>
          <p:cNvPr id="75" name="Rechteck 74">
            <a:extLst>
              <a:ext uri="{FF2B5EF4-FFF2-40B4-BE49-F238E27FC236}">
                <a16:creationId xmlns:a16="http://schemas.microsoft.com/office/drawing/2014/main" id="{AD11AE00-0088-49BD-89DA-2FD6B5EF9DDE}"/>
              </a:ext>
            </a:extLst>
          </p:cNvPr>
          <p:cNvSpPr/>
          <p:nvPr/>
        </p:nvSpPr>
        <p:spPr>
          <a:xfrm>
            <a:off x="6420388" y="324325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4.1</a:t>
            </a:r>
          </a:p>
        </p:txBody>
      </p:sp>
      <p:sp>
        <p:nvSpPr>
          <p:cNvPr id="80" name="Pfeil: Fünfeck 79">
            <a:extLst>
              <a:ext uri="{FF2B5EF4-FFF2-40B4-BE49-F238E27FC236}">
                <a16:creationId xmlns:a16="http://schemas.microsoft.com/office/drawing/2014/main" id="{7FEB304A-C0EF-4A43-8B04-43BAD484DC7E}"/>
              </a:ext>
            </a:extLst>
          </p:cNvPr>
          <p:cNvSpPr/>
          <p:nvPr/>
        </p:nvSpPr>
        <p:spPr>
          <a:xfrm>
            <a:off x="6377623" y="455060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1" name="Pfeil: Chevron 80">
            <a:extLst>
              <a:ext uri="{FF2B5EF4-FFF2-40B4-BE49-F238E27FC236}">
                <a16:creationId xmlns:a16="http://schemas.microsoft.com/office/drawing/2014/main" id="{C4BFEBD5-DC98-4288-960C-B9FDCDB333FA}"/>
              </a:ext>
            </a:extLst>
          </p:cNvPr>
          <p:cNvSpPr/>
          <p:nvPr/>
        </p:nvSpPr>
        <p:spPr>
          <a:xfrm>
            <a:off x="7053484" y="455060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DE8BF1DB-9C4D-4BD1-99BC-E94D8A5DEC52}"/>
              </a:ext>
            </a:extLst>
          </p:cNvPr>
          <p:cNvSpPr/>
          <p:nvPr/>
        </p:nvSpPr>
        <p:spPr>
          <a:xfrm>
            <a:off x="7217763" y="4568015"/>
            <a:ext cx="264527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«Coffee Circle»</a:t>
            </a:r>
          </a:p>
        </p:txBody>
      </p:sp>
      <p:sp>
        <p:nvSpPr>
          <p:cNvPr id="83" name="Rechteck 82">
            <a:extLst>
              <a:ext uri="{FF2B5EF4-FFF2-40B4-BE49-F238E27FC236}">
                <a16:creationId xmlns:a16="http://schemas.microsoft.com/office/drawing/2014/main" id="{16701557-C261-4FEF-9365-C4222275A5BC}"/>
              </a:ext>
            </a:extLst>
          </p:cNvPr>
          <p:cNvSpPr/>
          <p:nvPr/>
        </p:nvSpPr>
        <p:spPr>
          <a:xfrm>
            <a:off x="6419663" y="4562005"/>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4.5</a:t>
            </a:r>
          </a:p>
        </p:txBody>
      </p:sp>
      <p:sp>
        <p:nvSpPr>
          <p:cNvPr id="76" name="Pfeil: Fünfeck 75">
            <a:extLst>
              <a:ext uri="{FF2B5EF4-FFF2-40B4-BE49-F238E27FC236}">
                <a16:creationId xmlns:a16="http://schemas.microsoft.com/office/drawing/2014/main" id="{56B4C91C-866B-4723-9D75-5E1DAA275F4B}"/>
              </a:ext>
            </a:extLst>
          </p:cNvPr>
          <p:cNvSpPr/>
          <p:nvPr/>
        </p:nvSpPr>
        <p:spPr>
          <a:xfrm>
            <a:off x="1042994" y="109804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03802" y="1098564"/>
            <a:ext cx="4320000" cy="288000"/>
          </a:xfrm>
          <a:prstGeom prst="chevron">
            <a:avLst>
              <a:gd name="adj" fmla="val 50000"/>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874834" y="1116075"/>
            <a:ext cx="13308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Video myidea</a:t>
            </a:r>
          </a:p>
        </p:txBody>
      </p:sp>
      <p:sp>
        <p:nvSpPr>
          <p:cNvPr id="79" name="Rechteck 78">
            <a:extLst>
              <a:ext uri="{FF2B5EF4-FFF2-40B4-BE49-F238E27FC236}">
                <a16:creationId xmlns:a16="http://schemas.microsoft.com/office/drawing/2014/main" id="{6B6B3C59-7967-402A-8EB8-EBB18861E264}"/>
              </a:ext>
            </a:extLst>
          </p:cNvPr>
          <p:cNvSpPr/>
          <p:nvPr/>
        </p:nvSpPr>
        <p:spPr>
          <a:xfrm>
            <a:off x="1076807" y="110945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1.1</a:t>
            </a:r>
          </a:p>
        </p:txBody>
      </p:sp>
      <p:sp>
        <p:nvSpPr>
          <p:cNvPr id="85" name="Pfeil: Fünfeck 84">
            <a:extLst>
              <a:ext uri="{FF2B5EF4-FFF2-40B4-BE49-F238E27FC236}">
                <a16:creationId xmlns:a16="http://schemas.microsoft.com/office/drawing/2014/main" id="{8875EB6D-BBC3-45CE-AC6E-D410FA887737}"/>
              </a:ext>
            </a:extLst>
          </p:cNvPr>
          <p:cNvSpPr/>
          <p:nvPr/>
        </p:nvSpPr>
        <p:spPr>
          <a:xfrm>
            <a:off x="1042994" y="1420240"/>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6" name="Pfeil: Chevron 85">
            <a:extLst>
              <a:ext uri="{FF2B5EF4-FFF2-40B4-BE49-F238E27FC236}">
                <a16:creationId xmlns:a16="http://schemas.microsoft.com/office/drawing/2014/main" id="{0084D277-AC4B-49F8-9604-F71EEB454D00}"/>
              </a:ext>
            </a:extLst>
          </p:cNvPr>
          <p:cNvSpPr/>
          <p:nvPr/>
        </p:nvSpPr>
        <p:spPr>
          <a:xfrm>
            <a:off x="1726408" y="1420239"/>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7" name="Rechteck 86">
            <a:extLst>
              <a:ext uri="{FF2B5EF4-FFF2-40B4-BE49-F238E27FC236}">
                <a16:creationId xmlns:a16="http://schemas.microsoft.com/office/drawing/2014/main" id="{9B0009CD-6256-42ED-BEF9-04006BB48F81}"/>
              </a:ext>
            </a:extLst>
          </p:cNvPr>
          <p:cNvSpPr/>
          <p:nvPr/>
        </p:nvSpPr>
        <p:spPr>
          <a:xfrm>
            <a:off x="1868210" y="1438266"/>
            <a:ext cx="16305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Sviluppare le idee</a:t>
            </a:r>
          </a:p>
        </p:txBody>
      </p:sp>
      <p:sp>
        <p:nvSpPr>
          <p:cNvPr id="88" name="Rechteck 87">
            <a:extLst>
              <a:ext uri="{FF2B5EF4-FFF2-40B4-BE49-F238E27FC236}">
                <a16:creationId xmlns:a16="http://schemas.microsoft.com/office/drawing/2014/main" id="{11438DEC-0A33-4226-9040-F3290D3E0AE7}"/>
              </a:ext>
            </a:extLst>
          </p:cNvPr>
          <p:cNvSpPr/>
          <p:nvPr/>
        </p:nvSpPr>
        <p:spPr>
          <a:xfrm>
            <a:off x="1079708" y="143164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1.2</a:t>
            </a:r>
          </a:p>
        </p:txBody>
      </p:sp>
      <p:sp>
        <p:nvSpPr>
          <p:cNvPr id="89" name="Pfeil: Fünfeck 88">
            <a:extLst>
              <a:ext uri="{FF2B5EF4-FFF2-40B4-BE49-F238E27FC236}">
                <a16:creationId xmlns:a16="http://schemas.microsoft.com/office/drawing/2014/main" id="{4C16D6C3-8521-4F6D-80DC-F278AA2AF30B}"/>
              </a:ext>
            </a:extLst>
          </p:cNvPr>
          <p:cNvSpPr/>
          <p:nvPr/>
        </p:nvSpPr>
        <p:spPr>
          <a:xfrm>
            <a:off x="1042994" y="1742431"/>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0" name="Pfeil: Chevron 89">
            <a:extLst>
              <a:ext uri="{FF2B5EF4-FFF2-40B4-BE49-F238E27FC236}">
                <a16:creationId xmlns:a16="http://schemas.microsoft.com/office/drawing/2014/main" id="{C338C7E1-E487-4894-B831-EEBE9CFA4461}"/>
              </a:ext>
            </a:extLst>
          </p:cNvPr>
          <p:cNvSpPr/>
          <p:nvPr/>
        </p:nvSpPr>
        <p:spPr>
          <a:xfrm>
            <a:off x="1726408" y="1742430"/>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1" name="Rechteck 90">
            <a:extLst>
              <a:ext uri="{FF2B5EF4-FFF2-40B4-BE49-F238E27FC236}">
                <a16:creationId xmlns:a16="http://schemas.microsoft.com/office/drawing/2014/main" id="{410C3AA3-1F43-436E-882E-B89783DF9DA5}"/>
              </a:ext>
            </a:extLst>
          </p:cNvPr>
          <p:cNvSpPr/>
          <p:nvPr/>
        </p:nvSpPr>
        <p:spPr>
          <a:xfrm>
            <a:off x="1861584" y="1760457"/>
            <a:ext cx="2779928"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Valutazione e scelta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delle</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idee </a:t>
            </a:r>
          </a:p>
        </p:txBody>
      </p:sp>
      <p:sp>
        <p:nvSpPr>
          <p:cNvPr id="92" name="Rechteck 91">
            <a:extLst>
              <a:ext uri="{FF2B5EF4-FFF2-40B4-BE49-F238E27FC236}">
                <a16:creationId xmlns:a16="http://schemas.microsoft.com/office/drawing/2014/main" id="{E337EF38-1CE4-4EAD-895A-C23BD80619D6}"/>
              </a:ext>
            </a:extLst>
          </p:cNvPr>
          <p:cNvSpPr/>
          <p:nvPr/>
        </p:nvSpPr>
        <p:spPr>
          <a:xfrm>
            <a:off x="1073082" y="1753832"/>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1.3</a:t>
            </a:r>
          </a:p>
        </p:txBody>
      </p:sp>
      <p:sp>
        <p:nvSpPr>
          <p:cNvPr id="93" name="Pfeil: Fünfeck 92">
            <a:extLst>
              <a:ext uri="{FF2B5EF4-FFF2-40B4-BE49-F238E27FC236}">
                <a16:creationId xmlns:a16="http://schemas.microsoft.com/office/drawing/2014/main" id="{B9827DCB-C56A-4E8E-A087-34DDA2EBA2AA}"/>
              </a:ext>
            </a:extLst>
          </p:cNvPr>
          <p:cNvSpPr/>
          <p:nvPr/>
        </p:nvSpPr>
        <p:spPr>
          <a:xfrm>
            <a:off x="1042994" y="2077176"/>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Pfeil: Chevron 93">
            <a:extLst>
              <a:ext uri="{FF2B5EF4-FFF2-40B4-BE49-F238E27FC236}">
                <a16:creationId xmlns:a16="http://schemas.microsoft.com/office/drawing/2014/main" id="{3B6AB07E-5B3C-4D37-9900-BEB08C18DF0A}"/>
              </a:ext>
            </a:extLst>
          </p:cNvPr>
          <p:cNvSpPr/>
          <p:nvPr/>
        </p:nvSpPr>
        <p:spPr>
          <a:xfrm>
            <a:off x="1726408" y="2077175"/>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Rechteck 94">
            <a:extLst>
              <a:ext uri="{FF2B5EF4-FFF2-40B4-BE49-F238E27FC236}">
                <a16:creationId xmlns:a16="http://schemas.microsoft.com/office/drawing/2014/main" id="{62B5C79F-EFA7-493C-9B40-799E9F07B241}"/>
              </a:ext>
            </a:extLst>
          </p:cNvPr>
          <p:cNvSpPr/>
          <p:nvPr/>
        </p:nvSpPr>
        <p:spPr>
          <a:xfrm>
            <a:off x="1861584" y="2095202"/>
            <a:ext cx="369043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Costituzione del gruppo e sviluppo del logo</a:t>
            </a:r>
          </a:p>
        </p:txBody>
      </p:sp>
      <p:sp>
        <p:nvSpPr>
          <p:cNvPr id="96" name="Rechteck 95">
            <a:extLst>
              <a:ext uri="{FF2B5EF4-FFF2-40B4-BE49-F238E27FC236}">
                <a16:creationId xmlns:a16="http://schemas.microsoft.com/office/drawing/2014/main" id="{0BAF233E-F3C9-43C8-B264-E12B5B952A31}"/>
              </a:ext>
            </a:extLst>
          </p:cNvPr>
          <p:cNvSpPr/>
          <p:nvPr/>
        </p:nvSpPr>
        <p:spPr>
          <a:xfrm>
            <a:off x="1073082" y="2088577"/>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1.4</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42994" y="2423015"/>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26408" y="2423014"/>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74834" y="2432093"/>
            <a:ext cx="277031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«Meublogramm»</a:t>
            </a:r>
          </a:p>
        </p:txBody>
      </p:sp>
      <p:sp>
        <p:nvSpPr>
          <p:cNvPr id="100" name="Rechteck 99">
            <a:extLst>
              <a:ext uri="{FF2B5EF4-FFF2-40B4-BE49-F238E27FC236}">
                <a16:creationId xmlns:a16="http://schemas.microsoft.com/office/drawing/2014/main" id="{61DDCD77-E110-4D08-90BF-4EA9DB2F9ABE}"/>
              </a:ext>
            </a:extLst>
          </p:cNvPr>
          <p:cNvSpPr/>
          <p:nvPr/>
        </p:nvSpPr>
        <p:spPr>
          <a:xfrm>
            <a:off x="1073082" y="243441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1.5</a:t>
            </a:r>
          </a:p>
        </p:txBody>
      </p:sp>
      <p:sp>
        <p:nvSpPr>
          <p:cNvPr id="103" name="Pfeil: Fünfeck 102">
            <a:extLst>
              <a:ext uri="{FF2B5EF4-FFF2-40B4-BE49-F238E27FC236}">
                <a16:creationId xmlns:a16="http://schemas.microsoft.com/office/drawing/2014/main" id="{FA68A563-9835-4703-A4B5-F0EAB56C889A}"/>
              </a:ext>
            </a:extLst>
          </p:cNvPr>
          <p:cNvSpPr/>
          <p:nvPr/>
        </p:nvSpPr>
        <p:spPr>
          <a:xfrm>
            <a:off x="1048519" y="5539493"/>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4" name="Pfeil: Chevron 103">
            <a:extLst>
              <a:ext uri="{FF2B5EF4-FFF2-40B4-BE49-F238E27FC236}">
                <a16:creationId xmlns:a16="http://schemas.microsoft.com/office/drawing/2014/main" id="{2620366C-60B7-417E-9279-F12804C12CA4}"/>
              </a:ext>
            </a:extLst>
          </p:cNvPr>
          <p:cNvSpPr/>
          <p:nvPr/>
        </p:nvSpPr>
        <p:spPr>
          <a:xfrm>
            <a:off x="1731933" y="5539492"/>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5" name="Rechteck 104">
            <a:extLst>
              <a:ext uri="{FF2B5EF4-FFF2-40B4-BE49-F238E27FC236}">
                <a16:creationId xmlns:a16="http://schemas.microsoft.com/office/drawing/2014/main" id="{1969B82E-A24E-4521-9C04-EF3F52B3BCCE}"/>
              </a:ext>
            </a:extLst>
          </p:cNvPr>
          <p:cNvSpPr/>
          <p:nvPr/>
        </p:nvSpPr>
        <p:spPr>
          <a:xfrm>
            <a:off x="1881954" y="5557519"/>
            <a:ext cx="4258115" cy="27238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Caso di studio: «Il sogno del proprio Caffè»</a:t>
            </a:r>
          </a:p>
        </p:txBody>
      </p:sp>
      <p:sp>
        <p:nvSpPr>
          <p:cNvPr id="106" name="Rechteck 105">
            <a:extLst>
              <a:ext uri="{FF2B5EF4-FFF2-40B4-BE49-F238E27FC236}">
                <a16:creationId xmlns:a16="http://schemas.microsoft.com/office/drawing/2014/main" id="{2FFB7168-773C-453E-AD1D-182305403492}"/>
              </a:ext>
            </a:extLst>
          </p:cNvPr>
          <p:cNvSpPr/>
          <p:nvPr/>
        </p:nvSpPr>
        <p:spPr>
          <a:xfrm>
            <a:off x="1093453" y="555089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3.8</a:t>
            </a:r>
          </a:p>
        </p:txBody>
      </p:sp>
      <p:sp>
        <p:nvSpPr>
          <p:cNvPr id="111" name="Pfeil: Fünfeck 110">
            <a:extLst>
              <a:ext uri="{FF2B5EF4-FFF2-40B4-BE49-F238E27FC236}">
                <a16:creationId xmlns:a16="http://schemas.microsoft.com/office/drawing/2014/main" id="{8E305B6E-2917-438D-B669-79DB2753CCC7}"/>
              </a:ext>
            </a:extLst>
          </p:cNvPr>
          <p:cNvSpPr/>
          <p:nvPr/>
        </p:nvSpPr>
        <p:spPr>
          <a:xfrm>
            <a:off x="6384473" y="387566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Pfeil: Chevron 111">
            <a:extLst>
              <a:ext uri="{FF2B5EF4-FFF2-40B4-BE49-F238E27FC236}">
                <a16:creationId xmlns:a16="http://schemas.microsoft.com/office/drawing/2014/main" id="{F402A965-185B-475A-A3CF-1C973DF03F1B}"/>
              </a:ext>
            </a:extLst>
          </p:cNvPr>
          <p:cNvSpPr/>
          <p:nvPr/>
        </p:nvSpPr>
        <p:spPr>
          <a:xfrm>
            <a:off x="7060334" y="3875659"/>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3" name="Rechteck 112">
            <a:extLst>
              <a:ext uri="{FF2B5EF4-FFF2-40B4-BE49-F238E27FC236}">
                <a16:creationId xmlns:a16="http://schemas.microsoft.com/office/drawing/2014/main" id="{BCE48B36-769F-4EE9-A1D2-E897D88CC613}"/>
              </a:ext>
            </a:extLst>
          </p:cNvPr>
          <p:cNvSpPr/>
          <p:nvPr/>
        </p:nvSpPr>
        <p:spPr>
          <a:xfrm>
            <a:off x="7215015" y="3893686"/>
            <a:ext cx="1236236"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Social Media</a:t>
            </a:r>
          </a:p>
        </p:txBody>
      </p:sp>
      <p:sp>
        <p:nvSpPr>
          <p:cNvPr id="114" name="Rechteck 113">
            <a:extLst>
              <a:ext uri="{FF2B5EF4-FFF2-40B4-BE49-F238E27FC236}">
                <a16:creationId xmlns:a16="http://schemas.microsoft.com/office/drawing/2014/main" id="{BB3C6E81-8E25-44DA-876B-DF846B53A05A}"/>
              </a:ext>
            </a:extLst>
          </p:cNvPr>
          <p:cNvSpPr/>
          <p:nvPr/>
        </p:nvSpPr>
        <p:spPr>
          <a:xfrm>
            <a:off x="6426513" y="388706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4.3</a:t>
            </a:r>
          </a:p>
        </p:txBody>
      </p:sp>
      <p:sp>
        <p:nvSpPr>
          <p:cNvPr id="102" name="Pfeil: Fünfeck 101">
            <a:extLst>
              <a:ext uri="{FF2B5EF4-FFF2-40B4-BE49-F238E27FC236}">
                <a16:creationId xmlns:a16="http://schemas.microsoft.com/office/drawing/2014/main" id="{4F531F05-DC32-4DF2-8D28-2FF8BAFBFD2E}"/>
              </a:ext>
            </a:extLst>
          </p:cNvPr>
          <p:cNvSpPr/>
          <p:nvPr/>
        </p:nvSpPr>
        <p:spPr>
          <a:xfrm>
            <a:off x="1052746" y="6126050"/>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7" name="Pfeil: Fünfeck 106">
            <a:extLst>
              <a:ext uri="{FF2B5EF4-FFF2-40B4-BE49-F238E27FC236}">
                <a16:creationId xmlns:a16="http://schemas.microsoft.com/office/drawing/2014/main" id="{4BFC46DF-DFAE-47AF-B2E4-76C21AD4730D}"/>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8" name="Pfeil: Chevron 107">
            <a:extLst>
              <a:ext uri="{FF2B5EF4-FFF2-40B4-BE49-F238E27FC236}">
                <a16:creationId xmlns:a16="http://schemas.microsoft.com/office/drawing/2014/main" id="{E051BCFB-A7AC-47D4-BDDD-90E61CDA7E95}"/>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9" name="Rechteck 108">
            <a:extLst>
              <a:ext uri="{FF2B5EF4-FFF2-40B4-BE49-F238E27FC236}">
                <a16:creationId xmlns:a16="http://schemas.microsoft.com/office/drawing/2014/main" id="{34C3D619-3ECF-4B0D-A3EA-B82D16E25700}"/>
              </a:ext>
            </a:extLst>
          </p:cNvPr>
          <p:cNvSpPr/>
          <p:nvPr/>
        </p:nvSpPr>
        <p:spPr>
          <a:xfrm>
            <a:off x="7177116" y="6141840"/>
            <a:ext cx="43364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Casi di studio relativi a imprenditrici e imprenditori </a:t>
            </a:r>
          </a:p>
        </p:txBody>
      </p:sp>
      <p:sp>
        <p:nvSpPr>
          <p:cNvPr id="115" name="Pfeil: Fünfeck 114">
            <a:extLst>
              <a:ext uri="{FF2B5EF4-FFF2-40B4-BE49-F238E27FC236}">
                <a16:creationId xmlns:a16="http://schemas.microsoft.com/office/drawing/2014/main" id="{4DB0A6BD-892E-4838-B098-81063FA98E09}"/>
              </a:ext>
            </a:extLst>
          </p:cNvPr>
          <p:cNvSpPr/>
          <p:nvPr/>
        </p:nvSpPr>
        <p:spPr>
          <a:xfrm>
            <a:off x="1042995" y="6443985"/>
            <a:ext cx="802088"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6" name="Pfeil: Chevron 115">
            <a:extLst>
              <a:ext uri="{FF2B5EF4-FFF2-40B4-BE49-F238E27FC236}">
                <a16:creationId xmlns:a16="http://schemas.microsoft.com/office/drawing/2014/main" id="{74687C0B-B065-4738-AE6B-5DF5E10A83D6}"/>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7" name="Rechteck 116">
            <a:extLst>
              <a:ext uri="{FF2B5EF4-FFF2-40B4-BE49-F238E27FC236}">
                <a16:creationId xmlns:a16="http://schemas.microsoft.com/office/drawing/2014/main" id="{FA449FF2-430D-4333-BD39-A64C82282AA8}"/>
              </a:ext>
            </a:extLst>
          </p:cNvPr>
          <p:cNvSpPr/>
          <p:nvPr/>
        </p:nvSpPr>
        <p:spPr>
          <a:xfrm>
            <a:off x="1893745" y="6462011"/>
            <a:ext cx="352853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Sviluppo della </a:t>
            </a:r>
            <a:r>
              <a:rPr lang="it-IT" sz="1300" kern="0" dirty="0">
                <a:solidFill>
                  <a:prstClr val="white"/>
                </a:solidFill>
                <a:latin typeface="Century Gothic" panose="020B0502020202020204" pitchFamily="34" charset="0"/>
              </a:rPr>
              <a:t>vostra</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idea imprenditoriale</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19" name="Pfeil: Fünfeck 118">
            <a:extLst>
              <a:ext uri="{FF2B5EF4-FFF2-40B4-BE49-F238E27FC236}">
                <a16:creationId xmlns:a16="http://schemas.microsoft.com/office/drawing/2014/main" id="{435F113E-C5BC-4B59-B61A-2860C79AB9C3}"/>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0" name="Pfeil: Chevron 119">
            <a:extLst>
              <a:ext uri="{FF2B5EF4-FFF2-40B4-BE49-F238E27FC236}">
                <a16:creationId xmlns:a16="http://schemas.microsoft.com/office/drawing/2014/main" id="{9DC06D1D-CB63-4DAF-8664-2A52029B597F}"/>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1" name="Rechteck 120">
            <a:extLst>
              <a:ext uri="{FF2B5EF4-FFF2-40B4-BE49-F238E27FC236}">
                <a16:creationId xmlns:a16="http://schemas.microsoft.com/office/drawing/2014/main" id="{9E6ABDB2-38C4-4345-A8AA-335B6F7F9A46}"/>
              </a:ext>
            </a:extLst>
          </p:cNvPr>
          <p:cNvSpPr/>
          <p:nvPr/>
        </p:nvSpPr>
        <p:spPr>
          <a:xfrm>
            <a:off x="7180658" y="6464362"/>
            <a:ext cx="21723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Esempio MyBambooBike</a:t>
            </a:r>
          </a:p>
        </p:txBody>
      </p:sp>
      <p:sp>
        <p:nvSpPr>
          <p:cNvPr id="2" name="Rechteck 1">
            <a:extLst>
              <a:ext uri="{FF2B5EF4-FFF2-40B4-BE49-F238E27FC236}">
                <a16:creationId xmlns:a16="http://schemas.microsoft.com/office/drawing/2014/main" id="{FF77B241-203C-4943-A1B9-69F64BA9C7DF}"/>
              </a:ext>
            </a:extLst>
          </p:cNvPr>
          <p:cNvSpPr/>
          <p:nvPr/>
        </p:nvSpPr>
        <p:spPr>
          <a:xfrm>
            <a:off x="3655550" y="1098049"/>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Gleichschenkliges Dreieck 7">
            <a:extLst>
              <a:ext uri="{FF2B5EF4-FFF2-40B4-BE49-F238E27FC236}">
                <a16:creationId xmlns:a16="http://schemas.microsoft.com/office/drawing/2014/main" id="{70B12B5E-F95C-42CA-B2A6-10827A83FABD}"/>
              </a:ext>
            </a:extLst>
          </p:cNvPr>
          <p:cNvSpPr/>
          <p:nvPr/>
        </p:nvSpPr>
        <p:spPr>
          <a:xfrm rot="5400000">
            <a:off x="5828342" y="1171488"/>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0" name="Rechteck 109">
            <a:extLst>
              <a:ext uri="{FF2B5EF4-FFF2-40B4-BE49-F238E27FC236}">
                <a16:creationId xmlns:a16="http://schemas.microsoft.com/office/drawing/2014/main" id="{76DFDF78-105B-4519-9075-E70E723D0778}"/>
              </a:ext>
            </a:extLst>
          </p:cNvPr>
          <p:cNvSpPr/>
          <p:nvPr/>
        </p:nvSpPr>
        <p:spPr>
          <a:xfrm>
            <a:off x="3672684" y="1418621"/>
            <a:ext cx="2248219" cy="288000"/>
          </a:xfrm>
          <a:prstGeom prst="rect">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Gleichschenkliges Dreieck 117">
            <a:extLst>
              <a:ext uri="{FF2B5EF4-FFF2-40B4-BE49-F238E27FC236}">
                <a16:creationId xmlns:a16="http://schemas.microsoft.com/office/drawing/2014/main" id="{12E4C4FC-2033-4EA5-9415-54A8FF529A71}"/>
              </a:ext>
            </a:extLst>
          </p:cNvPr>
          <p:cNvSpPr/>
          <p:nvPr/>
        </p:nvSpPr>
        <p:spPr>
          <a:xfrm rot="5400000">
            <a:off x="5845476" y="1492060"/>
            <a:ext cx="292259" cy="142159"/>
          </a:xfrm>
          <a:prstGeom prst="triangle">
            <a:avLst>
              <a:gd name="adj" fmla="val 52637"/>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Pfeil: Chevron 121">
            <a:extLst>
              <a:ext uri="{FF2B5EF4-FFF2-40B4-BE49-F238E27FC236}">
                <a16:creationId xmlns:a16="http://schemas.microsoft.com/office/drawing/2014/main" id="{491BAC40-540B-4F31-8BAC-A8E683661169}"/>
              </a:ext>
            </a:extLst>
          </p:cNvPr>
          <p:cNvSpPr/>
          <p:nvPr/>
        </p:nvSpPr>
        <p:spPr>
          <a:xfrm>
            <a:off x="1726408" y="6123641"/>
            <a:ext cx="4332656"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3" name="Rechteck 122">
            <a:extLst>
              <a:ext uri="{FF2B5EF4-FFF2-40B4-BE49-F238E27FC236}">
                <a16:creationId xmlns:a16="http://schemas.microsoft.com/office/drawing/2014/main" id="{58891002-D965-4EC5-8BB3-E761141CA19C}"/>
              </a:ext>
            </a:extLst>
          </p:cNvPr>
          <p:cNvSpPr/>
          <p:nvPr/>
        </p:nvSpPr>
        <p:spPr>
          <a:xfrm>
            <a:off x="1881953" y="6134345"/>
            <a:ext cx="3495437" cy="580672"/>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strumenti</a:t>
            </a:r>
          </a:p>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174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9158CD4-9CA9-440B-AB77-89A3BB7E1029}"/>
              </a:ext>
            </a:extLst>
          </p:cNvPr>
          <p:cNvSpPr/>
          <p:nvPr/>
        </p:nvSpPr>
        <p:spPr>
          <a:xfrm>
            <a:off x="2629401" y="1448231"/>
            <a:ext cx="8697960" cy="1036663"/>
          </a:xfrm>
          <a:prstGeom prst="rect">
            <a:avLst/>
          </a:prstGeom>
          <a:solidFill>
            <a:srgbClr val="8EB403"/>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35" name="Rechteck 34">
            <a:extLst>
              <a:ext uri="{FF2B5EF4-FFF2-40B4-BE49-F238E27FC236}">
                <a16:creationId xmlns:a16="http://schemas.microsoft.com/office/drawing/2014/main" id="{752B9394-B95F-40E6-A288-9C5222EE73F3}"/>
              </a:ext>
            </a:extLst>
          </p:cNvPr>
          <p:cNvSpPr/>
          <p:nvPr/>
        </p:nvSpPr>
        <p:spPr>
          <a:xfrm>
            <a:off x="2762278" y="4900865"/>
            <a:ext cx="8534400" cy="1036663"/>
          </a:xfrm>
          <a:prstGeom prst="rect">
            <a:avLst/>
          </a:prstGeom>
          <a:solidFill>
            <a:srgbClr val="CD931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37" name="Rechteck 36">
            <a:extLst>
              <a:ext uri="{FF2B5EF4-FFF2-40B4-BE49-F238E27FC236}">
                <a16:creationId xmlns:a16="http://schemas.microsoft.com/office/drawing/2014/main" id="{59338B93-BD76-4152-A0D3-FCC90B68C8BF}"/>
              </a:ext>
            </a:extLst>
          </p:cNvPr>
          <p:cNvSpPr/>
          <p:nvPr/>
        </p:nvSpPr>
        <p:spPr>
          <a:xfrm>
            <a:off x="276910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a:latin typeface="Century Gothic" panose="020B0502020202020204" pitchFamily="34" charset="0"/>
            </a:endParaRPr>
          </a:p>
        </p:txBody>
      </p:sp>
      <p:sp>
        <p:nvSpPr>
          <p:cNvPr id="34" name="Rechteck 33">
            <a:extLst>
              <a:ext uri="{FF2B5EF4-FFF2-40B4-BE49-F238E27FC236}">
                <a16:creationId xmlns:a16="http://schemas.microsoft.com/office/drawing/2014/main" id="{4F333C78-417D-45B4-AB80-4AC86EF1A777}"/>
              </a:ext>
            </a:extLst>
          </p:cNvPr>
          <p:cNvSpPr/>
          <p:nvPr/>
        </p:nvSpPr>
        <p:spPr>
          <a:xfrm>
            <a:off x="2605548" y="3752061"/>
            <a:ext cx="8534400" cy="1036663"/>
          </a:xfrm>
          <a:prstGeom prst="rect">
            <a:avLst/>
          </a:prstGeom>
          <a:solidFill>
            <a:srgbClr val="E7AB14"/>
          </a:solidFill>
          <a:ln>
            <a:noFill/>
          </a:ln>
        </p:spPr>
        <p:txBody>
          <a:bodyPr rot="0" spcFirstLastPara="0" vertOverflow="overflow" horzOverflow="overflow" vert="horz" wrap="square" lIns="68572" tIns="34286" rIns="68572" bIns="34286" numCol="1" spcCol="0" rtlCol="0" fromWordArt="0" anchor="t" anchorCtr="0" forceAA="0" compatLnSpc="1">
            <a:prstTxWarp prst="textNoShape">
              <a:avLst/>
            </a:prstTxWarp>
            <a:noAutofit/>
          </a:bodyPr>
          <a:lstStyle/>
          <a:p>
            <a:endParaRPr lang="de-CH" sz="2418" dirty="0">
              <a:latin typeface="Century Gothic" panose="020B0502020202020204" pitchFamily="34" charset="0"/>
            </a:endParaRPr>
          </a:p>
        </p:txBody>
      </p:sp>
      <p:sp>
        <p:nvSpPr>
          <p:cNvPr id="31" name="Rechteck 30">
            <a:extLst>
              <a:ext uri="{FF2B5EF4-FFF2-40B4-BE49-F238E27FC236}">
                <a16:creationId xmlns:a16="http://schemas.microsoft.com/office/drawing/2014/main" id="{4EEE2A81-B206-4E0D-9FE2-8190F1F80FB9}"/>
              </a:ext>
            </a:extLst>
          </p:cNvPr>
          <p:cNvSpPr/>
          <p:nvPr/>
        </p:nvSpPr>
        <p:spPr>
          <a:xfrm>
            <a:off x="2769108" y="2611292"/>
            <a:ext cx="8534400" cy="1036663"/>
          </a:xfrm>
          <a:prstGeom prst="rect">
            <a:avLst/>
          </a:prstGeom>
          <a:solidFill>
            <a:srgbClr val="D1793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6" name="Freeform 5">
            <a:extLst>
              <a:ext uri="{FF2B5EF4-FFF2-40B4-BE49-F238E27FC236}">
                <a16:creationId xmlns:a16="http://schemas.microsoft.com/office/drawing/2014/main" id="{99676251-077F-4AE5-AFC8-352BE59D7D1E}"/>
              </a:ext>
            </a:extLst>
          </p:cNvPr>
          <p:cNvSpPr>
            <a:spLocks/>
          </p:cNvSpPr>
          <p:nvPr/>
        </p:nvSpPr>
        <p:spPr bwMode="auto">
          <a:xfrm>
            <a:off x="1382233" y="2604072"/>
            <a:ext cx="2493026" cy="1044000"/>
          </a:xfrm>
          <a:custGeom>
            <a:avLst/>
            <a:gdLst>
              <a:gd name="T0" fmla="*/ 1520 w 1997"/>
              <a:gd name="T1" fmla="*/ 0 h 828"/>
              <a:gd name="T2" fmla="*/ 477 w 1997"/>
              <a:gd name="T3" fmla="*/ 0 h 828"/>
              <a:gd name="T4" fmla="*/ 0 w 1997"/>
              <a:gd name="T5" fmla="*/ 828 h 828"/>
              <a:gd name="T6" fmla="*/ 1997 w 1997"/>
              <a:gd name="T7" fmla="*/ 828 h 828"/>
              <a:gd name="T8" fmla="*/ 1520 w 1997"/>
              <a:gd name="T9" fmla="*/ 0 h 828"/>
            </a:gdLst>
            <a:ahLst/>
            <a:cxnLst>
              <a:cxn ang="0">
                <a:pos x="T0" y="T1"/>
              </a:cxn>
              <a:cxn ang="0">
                <a:pos x="T2" y="T3"/>
              </a:cxn>
              <a:cxn ang="0">
                <a:pos x="T4" y="T5"/>
              </a:cxn>
              <a:cxn ang="0">
                <a:pos x="T6" y="T7"/>
              </a:cxn>
              <a:cxn ang="0">
                <a:pos x="T8" y="T9"/>
              </a:cxn>
            </a:cxnLst>
            <a:rect l="0" t="0" r="r" b="b"/>
            <a:pathLst>
              <a:path w="1997" h="828">
                <a:moveTo>
                  <a:pt x="1520" y="0"/>
                </a:moveTo>
                <a:lnTo>
                  <a:pt x="477" y="0"/>
                </a:lnTo>
                <a:lnTo>
                  <a:pt x="0" y="828"/>
                </a:lnTo>
                <a:lnTo>
                  <a:pt x="1997" y="828"/>
                </a:lnTo>
                <a:lnTo>
                  <a:pt x="1520" y="0"/>
                </a:lnTo>
                <a:close/>
              </a:path>
            </a:pathLst>
          </a:custGeom>
          <a:solidFill>
            <a:srgbClr val="FF9E61"/>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7" name="Freeform 6">
            <a:extLst>
              <a:ext uri="{FF2B5EF4-FFF2-40B4-BE49-F238E27FC236}">
                <a16:creationId xmlns:a16="http://schemas.microsoft.com/office/drawing/2014/main" id="{C91B8DDD-0AA8-4C9F-BBEB-A91D982DF1B3}"/>
              </a:ext>
            </a:extLst>
          </p:cNvPr>
          <p:cNvSpPr>
            <a:spLocks/>
          </p:cNvSpPr>
          <p:nvPr/>
        </p:nvSpPr>
        <p:spPr bwMode="auto">
          <a:xfrm>
            <a:off x="776177" y="3741993"/>
            <a:ext cx="3697607" cy="1044000"/>
          </a:xfrm>
          <a:custGeom>
            <a:avLst/>
            <a:gdLst>
              <a:gd name="T0" fmla="*/ 2563 w 3040"/>
              <a:gd name="T1" fmla="*/ 0 h 828"/>
              <a:gd name="T2" fmla="*/ 478 w 3040"/>
              <a:gd name="T3" fmla="*/ 0 h 828"/>
              <a:gd name="T4" fmla="*/ 0 w 3040"/>
              <a:gd name="T5" fmla="*/ 828 h 828"/>
              <a:gd name="T6" fmla="*/ 3040 w 3040"/>
              <a:gd name="T7" fmla="*/ 828 h 828"/>
              <a:gd name="T8" fmla="*/ 2563 w 3040"/>
              <a:gd name="T9" fmla="*/ 0 h 828"/>
            </a:gdLst>
            <a:ahLst/>
            <a:cxnLst>
              <a:cxn ang="0">
                <a:pos x="T0" y="T1"/>
              </a:cxn>
              <a:cxn ang="0">
                <a:pos x="T2" y="T3"/>
              </a:cxn>
              <a:cxn ang="0">
                <a:pos x="T4" y="T5"/>
              </a:cxn>
              <a:cxn ang="0">
                <a:pos x="T6" y="T7"/>
              </a:cxn>
              <a:cxn ang="0">
                <a:pos x="T8" y="T9"/>
              </a:cxn>
            </a:cxnLst>
            <a:rect l="0" t="0" r="r" b="b"/>
            <a:pathLst>
              <a:path w="3040" h="828">
                <a:moveTo>
                  <a:pt x="2563" y="0"/>
                </a:moveTo>
                <a:lnTo>
                  <a:pt x="478" y="0"/>
                </a:lnTo>
                <a:lnTo>
                  <a:pt x="0" y="828"/>
                </a:lnTo>
                <a:lnTo>
                  <a:pt x="3040" y="828"/>
                </a:lnTo>
                <a:lnTo>
                  <a:pt x="2563" y="0"/>
                </a:lnTo>
                <a:close/>
              </a:path>
            </a:pathLst>
          </a:custGeom>
          <a:solidFill>
            <a:srgbClr val="FFC424"/>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15" name="Freeform 14">
            <a:extLst>
              <a:ext uri="{FF2B5EF4-FFF2-40B4-BE49-F238E27FC236}">
                <a16:creationId xmlns:a16="http://schemas.microsoft.com/office/drawing/2014/main" id="{8A1E02E7-D974-48D4-BF38-656ED335E7BD}"/>
              </a:ext>
            </a:extLst>
          </p:cNvPr>
          <p:cNvSpPr>
            <a:spLocks/>
          </p:cNvSpPr>
          <p:nvPr/>
        </p:nvSpPr>
        <p:spPr bwMode="auto">
          <a:xfrm>
            <a:off x="2059450" y="1443855"/>
            <a:ext cx="1151583" cy="1044000"/>
          </a:xfrm>
          <a:custGeom>
            <a:avLst/>
            <a:gdLst>
              <a:gd name="T0" fmla="*/ 477 w 955"/>
              <a:gd name="T1" fmla="*/ 0 h 828"/>
              <a:gd name="T2" fmla="*/ 0 w 955"/>
              <a:gd name="T3" fmla="*/ 828 h 828"/>
              <a:gd name="T4" fmla="*/ 955 w 955"/>
              <a:gd name="T5" fmla="*/ 828 h 828"/>
              <a:gd name="T6" fmla="*/ 477 w 955"/>
              <a:gd name="T7" fmla="*/ 0 h 828"/>
            </a:gdLst>
            <a:ahLst/>
            <a:cxnLst>
              <a:cxn ang="0">
                <a:pos x="T0" y="T1"/>
              </a:cxn>
              <a:cxn ang="0">
                <a:pos x="T2" y="T3"/>
              </a:cxn>
              <a:cxn ang="0">
                <a:pos x="T4" y="T5"/>
              </a:cxn>
              <a:cxn ang="0">
                <a:pos x="T6" y="T7"/>
              </a:cxn>
            </a:cxnLst>
            <a:rect l="0" t="0" r="r" b="b"/>
            <a:pathLst>
              <a:path w="955" h="828">
                <a:moveTo>
                  <a:pt x="477" y="0"/>
                </a:moveTo>
                <a:lnTo>
                  <a:pt x="0" y="828"/>
                </a:lnTo>
                <a:lnTo>
                  <a:pt x="955" y="828"/>
                </a:lnTo>
                <a:lnTo>
                  <a:pt x="477" y="0"/>
                </a:lnTo>
                <a:close/>
              </a:path>
            </a:pathLst>
          </a:custGeom>
          <a:solidFill>
            <a:srgbClr val="96CB00"/>
          </a:solidFill>
          <a:ln>
            <a:noFill/>
          </a:ln>
        </p:spPr>
        <p:txBody>
          <a:bodyPr vert="horz" wrap="square" lIns="68572" tIns="34286" rIns="68572" bIns="34286" numCol="1" anchor="t" anchorCtr="0" compatLnSpc="1">
            <a:prstTxWarp prst="textNoShape">
              <a:avLst/>
            </a:prstTxWarp>
          </a:bodyPr>
          <a:lstStyle/>
          <a:p>
            <a:endParaRPr lang="de-CH" sz="2418" dirty="0">
              <a:latin typeface="Century Gothic" panose="020B0502020202020204" pitchFamily="34" charset="0"/>
            </a:endParaRPr>
          </a:p>
        </p:txBody>
      </p:sp>
      <p:sp>
        <p:nvSpPr>
          <p:cNvPr id="24" name="Rectangle 26">
            <a:extLst>
              <a:ext uri="{FF2B5EF4-FFF2-40B4-BE49-F238E27FC236}">
                <a16:creationId xmlns:a16="http://schemas.microsoft.com/office/drawing/2014/main" id="{12047D4B-754C-4A64-B640-3D54F6FD078A}"/>
              </a:ext>
            </a:extLst>
          </p:cNvPr>
          <p:cNvSpPr/>
          <p:nvPr/>
        </p:nvSpPr>
        <p:spPr>
          <a:xfrm>
            <a:off x="1793798" y="4026435"/>
            <a:ext cx="1637160" cy="523220"/>
          </a:xfrm>
          <a:prstGeom prst="rect">
            <a:avLst/>
          </a:prstGeom>
        </p:spPr>
        <p:txBody>
          <a:bodyPr wrap="square">
            <a:spAutoFit/>
          </a:bodyPr>
          <a:lstStyle/>
          <a:p>
            <a:pPr algn="ctr">
              <a:buClr>
                <a:srgbClr val="C00000"/>
              </a:buClr>
            </a:pPr>
            <a:r>
              <a:rPr lang="it-CH" sz="1400" b="1">
                <a:solidFill>
                  <a:schemeClr val="bg1"/>
                </a:solidFill>
                <a:latin typeface="Century Gothic" panose="020B0502020202020204" pitchFamily="34" charset="0"/>
                <a:ea typeface="Roboto Bold" pitchFamily="2" charset="0"/>
                <a:cs typeface="Arial" charset="0"/>
              </a:rPr>
              <a:t>Responsabilità giuridica</a:t>
            </a:r>
          </a:p>
        </p:txBody>
      </p:sp>
      <p:sp>
        <p:nvSpPr>
          <p:cNvPr id="45" name="Rectangle 26">
            <a:extLst>
              <a:ext uri="{FF2B5EF4-FFF2-40B4-BE49-F238E27FC236}">
                <a16:creationId xmlns:a16="http://schemas.microsoft.com/office/drawing/2014/main" id="{3D0B750C-78C9-4D09-B4A1-45784950F900}"/>
              </a:ext>
            </a:extLst>
          </p:cNvPr>
          <p:cNvSpPr/>
          <p:nvPr/>
        </p:nvSpPr>
        <p:spPr>
          <a:xfrm>
            <a:off x="1744501" y="1803481"/>
            <a:ext cx="1735754" cy="523220"/>
          </a:xfrm>
          <a:prstGeom prst="rect">
            <a:avLst/>
          </a:prstGeom>
        </p:spPr>
        <p:txBody>
          <a:bodyPr wrap="square">
            <a:spAutoFit/>
          </a:bodyPr>
          <a:lstStyle/>
          <a:p>
            <a:pPr algn="ctr">
              <a:buClr>
                <a:srgbClr val="C00000"/>
              </a:buClr>
            </a:pPr>
            <a:r>
              <a:rPr lang="it-CH" sz="1400" b="1">
                <a:solidFill>
                  <a:srgbClr val="0B4874"/>
                </a:solidFill>
                <a:latin typeface="Century Gothic" panose="020B0502020202020204" pitchFamily="34" charset="0"/>
                <a:ea typeface="ＭＳ Ｐゴシック" charset="0"/>
                <a:cs typeface="Arial"/>
              </a:rPr>
              <a:t>Responsabilità sociale</a:t>
            </a:r>
          </a:p>
        </p:txBody>
      </p:sp>
      <p:sp>
        <p:nvSpPr>
          <p:cNvPr id="58" name="Rectangle 2">
            <a:extLst>
              <a:ext uri="{FF2B5EF4-FFF2-40B4-BE49-F238E27FC236}">
                <a16:creationId xmlns:a16="http://schemas.microsoft.com/office/drawing/2014/main" id="{6A13F29F-ADAB-4E4A-A3AF-27AE939815CE}"/>
              </a:ext>
            </a:extLst>
          </p:cNvPr>
          <p:cNvSpPr txBox="1">
            <a:spLocks noChangeArrowheads="1"/>
          </p:cNvSpPr>
          <p:nvPr/>
        </p:nvSpPr>
        <p:spPr bwMode="auto">
          <a:xfrm>
            <a:off x="776177" y="81010"/>
            <a:ext cx="11052655" cy="1269323"/>
          </a:xfrm>
          <a:prstGeom prst="rect">
            <a:avLst/>
          </a:prstGeom>
          <a:noFill/>
          <a:ln w="9525">
            <a:noFill/>
            <a:miter lim="800000"/>
            <a:headEnd/>
            <a:tailEnd/>
          </a:ln>
        </p:spPr>
        <p:txBody>
          <a:bodyPr anchor="ctr"/>
          <a:lstStyle/>
          <a:p>
            <a:pPr>
              <a:defRPr/>
            </a:pPr>
            <a:r>
              <a:rPr lang="it-CH" altLang="fr-FR" sz="2400" b="1">
                <a:solidFill>
                  <a:srgbClr val="B11B96"/>
                </a:solidFill>
                <a:latin typeface="Century Gothic" panose="020B0502020202020204" pitchFamily="34" charset="0"/>
                <a:ea typeface="ＭＳ Ｐゴシック" charset="0"/>
                <a:cs typeface="Arial"/>
              </a:rPr>
              <a:t>Esempio: industria della moda</a:t>
            </a:r>
            <a:r>
              <a:rPr lang="de-CH" altLang="fr-FR" sz="2400" b="1" dirty="0">
                <a:solidFill>
                  <a:srgbClr val="B11B96"/>
                </a:solidFill>
                <a:latin typeface="Century Gothic" panose="020B0502020202020204" pitchFamily="34" charset="0"/>
                <a:ea typeface="ＭＳ Ｐゴシック" charset="0"/>
                <a:cs typeface="Arial"/>
              </a:rPr>
              <a:t>. </a:t>
            </a:r>
            <a:r>
              <a:rPr lang="it-CH" altLang="fr-FR" sz="2400" b="1">
                <a:solidFill>
                  <a:srgbClr val="0B4874"/>
                </a:solidFill>
                <a:latin typeface="Century Gothic" panose="020B0502020202020204" pitchFamily="34" charset="0"/>
                <a:ea typeface="ＭＳ Ｐゴシック" charset="0"/>
                <a:cs typeface="Arial"/>
              </a:rPr>
              <a:t>Molte imprese fanno «business as usual» </a:t>
            </a:r>
          </a:p>
          <a:p>
            <a:pPr>
              <a:defRPr/>
            </a:pPr>
            <a:r>
              <a:rPr lang="it-CH" altLang="fr-FR" sz="2400" b="1">
                <a:solidFill>
                  <a:srgbClr val="0B4874"/>
                </a:solidFill>
                <a:latin typeface="Century Gothic" panose="020B0502020202020204" pitchFamily="34" charset="0"/>
                <a:ea typeface="ＭＳ Ｐゴシック" charset="0"/>
                <a:cs typeface="Arial"/>
              </a:rPr>
              <a:t>(«come tutti»). Alcuni pionieri mostrano che si può fare anche diversamente</a:t>
            </a:r>
            <a:r>
              <a:rPr lang="de-CH" altLang="fr-FR" sz="2400" b="1" dirty="0">
                <a:solidFill>
                  <a:srgbClr val="0B4874"/>
                </a:solidFill>
                <a:latin typeface="Century Gothic" panose="020B0502020202020204" pitchFamily="34" charset="0"/>
                <a:ea typeface="ＭＳ Ｐゴシック" charset="0"/>
                <a:cs typeface="Arial"/>
              </a:rPr>
              <a:t>.</a:t>
            </a:r>
          </a:p>
        </p:txBody>
      </p:sp>
      <p:sp>
        <p:nvSpPr>
          <p:cNvPr id="25" name="Freeform 7">
            <a:extLst>
              <a:ext uri="{FF2B5EF4-FFF2-40B4-BE49-F238E27FC236}">
                <a16:creationId xmlns:a16="http://schemas.microsoft.com/office/drawing/2014/main" id="{7D791A32-1DC0-4742-B03B-E7B1543C24EA}"/>
              </a:ext>
            </a:extLst>
          </p:cNvPr>
          <p:cNvSpPr>
            <a:spLocks/>
          </p:cNvSpPr>
          <p:nvPr/>
        </p:nvSpPr>
        <p:spPr bwMode="auto">
          <a:xfrm>
            <a:off x="158557" y="4901479"/>
            <a:ext cx="4932845" cy="1044000"/>
          </a:xfrm>
          <a:custGeom>
            <a:avLst/>
            <a:gdLst>
              <a:gd name="T0" fmla="*/ 3601 w 4081"/>
              <a:gd name="T1" fmla="*/ 0 h 828"/>
              <a:gd name="T2" fmla="*/ 478 w 4081"/>
              <a:gd name="T3" fmla="*/ 0 h 828"/>
              <a:gd name="T4" fmla="*/ 0 w 4081"/>
              <a:gd name="T5" fmla="*/ 828 h 828"/>
              <a:gd name="T6" fmla="*/ 4081 w 4081"/>
              <a:gd name="T7" fmla="*/ 828 h 828"/>
              <a:gd name="T8" fmla="*/ 3601 w 4081"/>
              <a:gd name="T9" fmla="*/ 0 h 828"/>
            </a:gdLst>
            <a:ahLst/>
            <a:cxnLst>
              <a:cxn ang="0">
                <a:pos x="T0" y="T1"/>
              </a:cxn>
              <a:cxn ang="0">
                <a:pos x="T2" y="T3"/>
              </a:cxn>
              <a:cxn ang="0">
                <a:pos x="T4" y="T5"/>
              </a:cxn>
              <a:cxn ang="0">
                <a:pos x="T6" y="T7"/>
              </a:cxn>
              <a:cxn ang="0">
                <a:pos x="T8" y="T9"/>
              </a:cxn>
            </a:cxnLst>
            <a:rect l="0" t="0" r="r" b="b"/>
            <a:pathLst>
              <a:path w="4081" h="828">
                <a:moveTo>
                  <a:pt x="3601" y="0"/>
                </a:moveTo>
                <a:lnTo>
                  <a:pt x="478" y="0"/>
                </a:lnTo>
                <a:lnTo>
                  <a:pt x="0" y="828"/>
                </a:lnTo>
                <a:lnTo>
                  <a:pt x="4081" y="828"/>
                </a:lnTo>
                <a:lnTo>
                  <a:pt x="3601" y="0"/>
                </a:lnTo>
                <a:close/>
              </a:path>
            </a:pathLst>
          </a:custGeom>
          <a:solidFill>
            <a:srgbClr val="E7AB14"/>
          </a:solidFill>
          <a:ln>
            <a:noFill/>
          </a:ln>
        </p:spPr>
        <p:txBody>
          <a:bodyPr vert="horz" wrap="square" lIns="68572" tIns="34286" rIns="68572" bIns="34286" numCol="1" anchor="t" anchorCtr="0" compatLnSpc="1">
            <a:prstTxWarp prst="textNoShape">
              <a:avLst/>
            </a:prstTxWarp>
          </a:bodyPr>
          <a:lstStyle/>
          <a:p>
            <a:endParaRPr lang="fr-FR" sz="2418" dirty="0">
              <a:latin typeface="Century Gothic" panose="020B0502020202020204" pitchFamily="34" charset="0"/>
            </a:endParaRPr>
          </a:p>
        </p:txBody>
      </p:sp>
      <p:sp>
        <p:nvSpPr>
          <p:cNvPr id="23" name="Rectangle 25">
            <a:extLst>
              <a:ext uri="{FF2B5EF4-FFF2-40B4-BE49-F238E27FC236}">
                <a16:creationId xmlns:a16="http://schemas.microsoft.com/office/drawing/2014/main" id="{D9DE2BE4-1764-4830-88DA-067B2B269727}"/>
              </a:ext>
            </a:extLst>
          </p:cNvPr>
          <p:cNvSpPr/>
          <p:nvPr/>
        </p:nvSpPr>
        <p:spPr>
          <a:xfrm>
            <a:off x="1358669" y="5173604"/>
            <a:ext cx="2507418" cy="307777"/>
          </a:xfrm>
          <a:prstGeom prst="rect">
            <a:avLst/>
          </a:prstGeom>
        </p:spPr>
        <p:txBody>
          <a:bodyPr wrap="none">
            <a:spAutoFit/>
          </a:bodyPr>
          <a:lstStyle/>
          <a:p>
            <a:pPr algn="ctr">
              <a:buClr>
                <a:srgbClr val="C00000"/>
              </a:buClr>
            </a:pPr>
            <a:r>
              <a:rPr lang="it-CH" sz="1400" b="1">
                <a:solidFill>
                  <a:schemeClr val="bg1"/>
                </a:solidFill>
                <a:latin typeface="Century Gothic" panose="020B0502020202020204" pitchFamily="34" charset="0"/>
                <a:ea typeface="Roboto Bold" pitchFamily="2" charset="0"/>
                <a:cs typeface="Arial" charset="0"/>
              </a:rPr>
              <a:t>Responsabilità economica</a:t>
            </a:r>
          </a:p>
        </p:txBody>
      </p:sp>
      <p:sp>
        <p:nvSpPr>
          <p:cNvPr id="30" name="Rectangle 26">
            <a:extLst>
              <a:ext uri="{FF2B5EF4-FFF2-40B4-BE49-F238E27FC236}">
                <a16:creationId xmlns:a16="http://schemas.microsoft.com/office/drawing/2014/main" id="{76A22AA7-5648-40F1-9C54-9AE0204A3598}"/>
              </a:ext>
            </a:extLst>
          </p:cNvPr>
          <p:cNvSpPr/>
          <p:nvPr/>
        </p:nvSpPr>
        <p:spPr>
          <a:xfrm>
            <a:off x="1793798" y="2897714"/>
            <a:ext cx="1637160" cy="523220"/>
          </a:xfrm>
          <a:prstGeom prst="rect">
            <a:avLst/>
          </a:prstGeom>
        </p:spPr>
        <p:txBody>
          <a:bodyPr wrap="square">
            <a:spAutoFit/>
          </a:bodyPr>
          <a:lstStyle/>
          <a:p>
            <a:pPr algn="ctr">
              <a:buClr>
                <a:srgbClr val="C00000"/>
              </a:buClr>
            </a:pPr>
            <a:r>
              <a:rPr lang="it-CH" sz="1400" b="1">
                <a:solidFill>
                  <a:schemeClr val="bg1"/>
                </a:solidFill>
                <a:latin typeface="Century Gothic" panose="020B0502020202020204" pitchFamily="34" charset="0"/>
                <a:ea typeface="ＭＳ Ｐゴシック" charset="0"/>
                <a:cs typeface="Arial"/>
              </a:rPr>
              <a:t>Responsabilità etica</a:t>
            </a:r>
          </a:p>
        </p:txBody>
      </p:sp>
      <p:sp>
        <p:nvSpPr>
          <p:cNvPr id="27" name="Rectangle 21">
            <a:extLst>
              <a:ext uri="{FF2B5EF4-FFF2-40B4-BE49-F238E27FC236}">
                <a16:creationId xmlns:a16="http://schemas.microsoft.com/office/drawing/2014/main" id="{6D5549B8-C613-42A5-B1D1-E5A1EEDE3306}"/>
              </a:ext>
            </a:extLst>
          </p:cNvPr>
          <p:cNvSpPr/>
          <p:nvPr/>
        </p:nvSpPr>
        <p:spPr>
          <a:xfrm>
            <a:off x="3396482" y="1514209"/>
            <a:ext cx="7978560" cy="938719"/>
          </a:xfrm>
          <a:prstGeom prst="rect">
            <a:avLst/>
          </a:prstGeom>
        </p:spPr>
        <p:txBody>
          <a:bodyPr wrap="square" lIns="91440" tIns="45720" rIns="91440" bIns="45720" anchor="t">
            <a:spAutoFit/>
          </a:bodyPr>
          <a:lstStyle/>
          <a:p>
            <a:pPr>
              <a:buClr>
                <a:srgbClr val="C00000"/>
              </a:buClr>
            </a:pPr>
            <a:r>
              <a:rPr lang="it-CH" sz="1100">
                <a:solidFill>
                  <a:schemeClr val="bg1"/>
                </a:solidFill>
                <a:latin typeface="Century Gothic"/>
                <a:ea typeface="Roboto Light"/>
              </a:rPr>
              <a:t>Ci sono pionieri che forniscono un contributo positivo alla società e all'ambiente. Vanno oltre la responsabilità economica, legale ed etica. </a:t>
            </a:r>
            <a:r>
              <a:rPr lang="it-CH" sz="1100">
                <a:solidFill>
                  <a:schemeClr val="bg1"/>
                </a:solidFill>
              </a:rPr>
              <a:t>Questi pionieri stanno contribuendo a cambiare l'industria della moda nel suo complesso. </a:t>
            </a:r>
            <a:endParaRPr lang="de-CH" sz="1100" dirty="0">
              <a:solidFill>
                <a:schemeClr val="bg1"/>
              </a:solidFill>
              <a:latin typeface="Century Gothic" panose="020B0502020202020204" pitchFamily="34" charset="0"/>
              <a:ea typeface="Roboto Light" pitchFamily="2" charset="0"/>
            </a:endParaRPr>
          </a:p>
          <a:p>
            <a:pPr marL="171450" indent="-171450">
              <a:buClr>
                <a:schemeClr val="bg1"/>
              </a:buClr>
              <a:buFont typeface="Arial" panose="020B0604020202020204" pitchFamily="34" charset="0"/>
              <a:buChar char="•"/>
            </a:pPr>
            <a:r>
              <a:rPr lang="it-IT" sz="1100" b="1" dirty="0">
                <a:solidFill>
                  <a:srgbClr val="B11B96"/>
                </a:solidFill>
                <a:latin typeface="Century Gothic"/>
                <a:ea typeface="Roboto Light"/>
              </a:rPr>
              <a:t>Esempio</a:t>
            </a:r>
            <a:r>
              <a:rPr lang="de-CH" sz="1100" b="1" dirty="0">
                <a:solidFill>
                  <a:srgbClr val="B11B96"/>
                </a:solidFill>
                <a:latin typeface="Century Gothic"/>
                <a:ea typeface="Roboto Light"/>
              </a:rPr>
              <a:t>:</a:t>
            </a:r>
            <a:r>
              <a:rPr lang="de-CH" sz="1100" dirty="0">
                <a:solidFill>
                  <a:srgbClr val="686868"/>
                </a:solidFill>
                <a:latin typeface="Century Gothic"/>
                <a:ea typeface="Roboto Light"/>
              </a:rPr>
              <a:t> </a:t>
            </a:r>
            <a:r>
              <a:rPr lang="it-CH" sz="1100">
                <a:solidFill>
                  <a:schemeClr val="bg1"/>
                </a:solidFill>
              </a:rPr>
              <a:t>Imprese come </a:t>
            </a:r>
            <a:r>
              <a:rPr lang="it-CH" sz="1100">
                <a:solidFill>
                  <a:srgbClr val="C00000"/>
                </a:solidFill>
              </a:rPr>
              <a:t>Patagonia</a:t>
            </a:r>
            <a:r>
              <a:rPr lang="it-CH" sz="1100">
                <a:solidFill>
                  <a:schemeClr val="bg1"/>
                </a:solidFill>
              </a:rPr>
              <a:t> e </a:t>
            </a:r>
            <a:r>
              <a:rPr lang="it-CH" sz="1100" err="1">
                <a:solidFill>
                  <a:srgbClr val="C00000"/>
                </a:solidFill>
              </a:rPr>
              <a:t>Nudie</a:t>
            </a:r>
            <a:r>
              <a:rPr lang="it-CH" sz="1100">
                <a:solidFill>
                  <a:schemeClr val="bg1"/>
                </a:solidFill>
              </a:rPr>
              <a:t> </a:t>
            </a:r>
            <a:r>
              <a:rPr lang="it-CH" sz="1100">
                <a:solidFill>
                  <a:srgbClr val="C00000"/>
                </a:solidFill>
              </a:rPr>
              <a:t>Jeans</a:t>
            </a:r>
            <a:r>
              <a:rPr lang="it-CH" sz="1100">
                <a:solidFill>
                  <a:schemeClr val="bg1"/>
                </a:solidFill>
              </a:rPr>
              <a:t> </a:t>
            </a:r>
            <a:r>
              <a:rPr lang="it-CH" sz="1100">
                <a:solidFill>
                  <a:srgbClr val="C00000"/>
                </a:solidFill>
              </a:rPr>
              <a:t>Co</a:t>
            </a:r>
            <a:r>
              <a:rPr lang="it-CH" sz="1100">
                <a:solidFill>
                  <a:schemeClr val="bg1"/>
                </a:solidFill>
              </a:rPr>
              <a:t> cercano di rendere sostenibile l'intera filiera produttiva e offrono servizi di riparazione. L'idea: compra solo ciò che è necessario. </a:t>
            </a:r>
            <a:endParaRPr lang="de-CH" sz="1100" dirty="0">
              <a:solidFill>
                <a:schemeClr val="bg1"/>
              </a:solidFill>
              <a:latin typeface="Century Gothic" panose="020B0502020202020204" pitchFamily="34" charset="0"/>
              <a:ea typeface="Roboto Light" pitchFamily="2" charset="0"/>
            </a:endParaRPr>
          </a:p>
        </p:txBody>
      </p:sp>
      <p:sp>
        <p:nvSpPr>
          <p:cNvPr id="28" name="Rectangle 21">
            <a:extLst>
              <a:ext uri="{FF2B5EF4-FFF2-40B4-BE49-F238E27FC236}">
                <a16:creationId xmlns:a16="http://schemas.microsoft.com/office/drawing/2014/main" id="{BF99168A-4278-48A1-A20D-3EDAAEFEEBCD}"/>
              </a:ext>
            </a:extLst>
          </p:cNvPr>
          <p:cNvSpPr/>
          <p:nvPr/>
        </p:nvSpPr>
        <p:spPr>
          <a:xfrm>
            <a:off x="4444595" y="3963894"/>
            <a:ext cx="6919906" cy="600164"/>
          </a:xfrm>
          <a:prstGeom prst="rect">
            <a:avLst/>
          </a:prstGeom>
        </p:spPr>
        <p:txBody>
          <a:bodyPr wrap="square">
            <a:spAutoFit/>
          </a:bodyPr>
          <a:lstStyle/>
          <a:p>
            <a:pPr>
              <a:buClr>
                <a:srgbClr val="C00000"/>
              </a:buClr>
            </a:pPr>
            <a:r>
              <a:rPr lang="it-CH" sz="1100">
                <a:solidFill>
                  <a:schemeClr val="bg1"/>
                </a:solidFill>
                <a:latin typeface="Century Gothic" panose="020B0502020202020204" pitchFamily="34" charset="0"/>
                <a:ea typeface="Roboto Light" pitchFamily="2" charset="0"/>
              </a:rPr>
              <a:t>Le aziende devono rispettare le norme di legge, ma: in molti paesi in cui vengono prodotti i nostri capi d'abbigliamento (per esempio India, Bangladesh), le norme che tutelano le persone e la natura a volte mancano o il loro rispetto non è sufficientemente sorvegliato.</a:t>
            </a:r>
            <a:endParaRPr lang="de-CH" sz="1100" dirty="0">
              <a:solidFill>
                <a:schemeClr val="bg1"/>
              </a:solidFill>
              <a:latin typeface="Century Gothic" panose="020B0502020202020204" pitchFamily="34" charset="0"/>
              <a:ea typeface="Roboto Light" pitchFamily="2" charset="0"/>
            </a:endParaRPr>
          </a:p>
        </p:txBody>
      </p:sp>
      <p:sp>
        <p:nvSpPr>
          <p:cNvPr id="29" name="Rectangle 21">
            <a:extLst>
              <a:ext uri="{FF2B5EF4-FFF2-40B4-BE49-F238E27FC236}">
                <a16:creationId xmlns:a16="http://schemas.microsoft.com/office/drawing/2014/main" id="{9681C751-57B2-4952-827D-1579E3DB93AC}"/>
              </a:ext>
            </a:extLst>
          </p:cNvPr>
          <p:cNvSpPr/>
          <p:nvPr/>
        </p:nvSpPr>
        <p:spPr>
          <a:xfrm>
            <a:off x="5027936" y="5096660"/>
            <a:ext cx="6435594" cy="600164"/>
          </a:xfrm>
          <a:prstGeom prst="rect">
            <a:avLst/>
          </a:prstGeom>
        </p:spPr>
        <p:txBody>
          <a:bodyPr wrap="square">
            <a:spAutoFit/>
          </a:bodyPr>
          <a:lstStyle/>
          <a:p>
            <a:pPr>
              <a:buClr>
                <a:srgbClr val="C00000"/>
              </a:buClr>
            </a:pPr>
            <a:r>
              <a:rPr lang="it-IT" sz="1100" dirty="0"/>
              <a:t>Molte aziende di moda perseguono principalmente obiettivi economici quali:</a:t>
            </a:r>
          </a:p>
          <a:p>
            <a:pPr marL="171450" indent="-171450">
              <a:buClr>
                <a:srgbClr val="C00000"/>
              </a:buClr>
              <a:buFont typeface="Arial" panose="020B0604020202020204" pitchFamily="34" charset="0"/>
              <a:buChar char="•"/>
            </a:pPr>
            <a:r>
              <a:rPr lang="it-IT" sz="1100" dirty="0">
                <a:solidFill>
                  <a:schemeClr val="bg1"/>
                </a:solidFill>
                <a:latin typeface="Century Gothic" panose="020B0502020202020204" pitchFamily="34" charset="0"/>
                <a:ea typeface="Roboto Light" pitchFamily="2" charset="0"/>
              </a:rPr>
              <a:t>crescita, aumento del fatturato e del profitto.</a:t>
            </a:r>
          </a:p>
          <a:p>
            <a:pPr marL="171450" indent="-171450">
              <a:buClr>
                <a:schemeClr val="bg1"/>
              </a:buClr>
              <a:buFont typeface="Arial" panose="020B0604020202020204" pitchFamily="34" charset="0"/>
              <a:buChar char="•"/>
            </a:pPr>
            <a:r>
              <a:rPr lang="it-CH" sz="1100">
                <a:solidFill>
                  <a:schemeClr val="bg1"/>
                </a:solidFill>
                <a:latin typeface="Century Gothic" panose="020B0502020202020204" pitchFamily="34" charset="0"/>
                <a:ea typeface="Roboto Light" pitchFamily="2" charset="0"/>
              </a:rPr>
              <a:t>collezioni sempre nuove, durata ridotta dei materiali («fast fashion«)</a:t>
            </a:r>
            <a:endParaRPr lang="de-CH" sz="1100" dirty="0">
              <a:solidFill>
                <a:schemeClr val="bg1"/>
              </a:solidFill>
              <a:latin typeface="Century Gothic" panose="020B0502020202020204" pitchFamily="34" charset="0"/>
              <a:ea typeface="Roboto Light" pitchFamily="2" charset="0"/>
            </a:endParaRPr>
          </a:p>
        </p:txBody>
      </p:sp>
      <p:sp>
        <p:nvSpPr>
          <p:cNvPr id="22" name="Rectangle 21">
            <a:extLst>
              <a:ext uri="{FF2B5EF4-FFF2-40B4-BE49-F238E27FC236}">
                <a16:creationId xmlns:a16="http://schemas.microsoft.com/office/drawing/2014/main" id="{B8B2C544-EE28-4320-ADD0-29E84AA2EEB2}"/>
              </a:ext>
            </a:extLst>
          </p:cNvPr>
          <p:cNvSpPr/>
          <p:nvPr/>
        </p:nvSpPr>
        <p:spPr>
          <a:xfrm>
            <a:off x="3818670" y="2776118"/>
            <a:ext cx="7297425" cy="769441"/>
          </a:xfrm>
          <a:prstGeom prst="rect">
            <a:avLst/>
          </a:prstGeom>
        </p:spPr>
        <p:txBody>
          <a:bodyPr wrap="square" lIns="91440" tIns="45720" rIns="91440" bIns="45720" anchor="t">
            <a:spAutoFit/>
          </a:bodyPr>
          <a:lstStyle/>
          <a:p>
            <a:pPr marL="171450" indent="-171450">
              <a:buClr>
                <a:schemeClr val="bg1"/>
              </a:buClr>
              <a:buFont typeface="Arial" panose="020B0604020202020204" pitchFamily="34" charset="0"/>
              <a:buChar char="•"/>
            </a:pPr>
            <a:r>
              <a:rPr lang="it-CH" sz="1100">
                <a:solidFill>
                  <a:schemeClr val="bg1"/>
                </a:solidFill>
              </a:rPr>
              <a:t>Nei paesi in cui gli standard ambientali e sociali sono bassi e poco sorvegliati, le imprese si trovano in un'area praticamente «senza legge«. </a:t>
            </a:r>
          </a:p>
          <a:p>
            <a:pPr marL="171450" indent="-171450">
              <a:buClr>
                <a:schemeClr val="bg1"/>
              </a:buClr>
              <a:buFont typeface="Arial" panose="020B0604020202020204" pitchFamily="34" charset="0"/>
              <a:buChar char="•"/>
            </a:pPr>
            <a:r>
              <a:rPr lang="it-CH" sz="1100">
                <a:solidFill>
                  <a:schemeClr val="bg1"/>
                </a:solidFill>
                <a:latin typeface="Century Gothic"/>
                <a:ea typeface="Roboto Light"/>
              </a:rPr>
              <a:t>Per evitare danni ai dipendenti e all'ambiente quindi devono andare oltre ciò che è legalmente prescritto.</a:t>
            </a:r>
            <a:endParaRPr lang="de-CH" sz="1100" dirty="0">
              <a:solidFill>
                <a:schemeClr val="bg1"/>
              </a:solidFill>
              <a:latin typeface="Century Gothic"/>
              <a:ea typeface="Roboto Light"/>
            </a:endParaRPr>
          </a:p>
        </p:txBody>
      </p:sp>
      <p:sp>
        <p:nvSpPr>
          <p:cNvPr id="16" name="Foliennummernplatzhalter 1">
            <a:extLst>
              <a:ext uri="{FF2B5EF4-FFF2-40B4-BE49-F238E27FC236}">
                <a16:creationId xmlns:a16="http://schemas.microsoft.com/office/drawing/2014/main" id="{A3F8C2AF-EAC9-4528-8C8E-A44DE3A50C50}"/>
              </a:ext>
            </a:extLst>
          </p:cNvPr>
          <p:cNvSpPr>
            <a:spLocks noGrp="1"/>
          </p:cNvSpPr>
          <p:nvPr>
            <p:ph type="sldNum" sz="quarter" idx="12"/>
          </p:nvPr>
        </p:nvSpPr>
        <p:spPr>
          <a:xfrm>
            <a:off x="11510081" y="6356350"/>
            <a:ext cx="53600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2400" b="1"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71712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21</a:t>
            </a:fld>
            <a:endParaRPr dirty="0"/>
          </a:p>
        </p:txBody>
      </p:sp>
      <p:sp>
        <p:nvSpPr>
          <p:cNvPr id="6" name="Rectangle 2">
            <a:extLst>
              <a:ext uri="{FF2B5EF4-FFF2-40B4-BE49-F238E27FC236}">
                <a16:creationId xmlns:a16="http://schemas.microsoft.com/office/drawing/2014/main" id="{9C5228FD-96BA-49E2-97AB-C63723CC2BEF}"/>
              </a:ext>
            </a:extLst>
          </p:cNvPr>
          <p:cNvSpPr txBox="1">
            <a:spLocks noChangeArrowheads="1"/>
          </p:cNvSpPr>
          <p:nvPr/>
        </p:nvSpPr>
        <p:spPr bwMode="auto">
          <a:xfrm>
            <a:off x="971170" y="166185"/>
            <a:ext cx="9406555" cy="1272324"/>
          </a:xfrm>
          <a:prstGeom prst="rect">
            <a:avLst/>
          </a:prstGeom>
          <a:noFill/>
          <a:ln w="9525">
            <a:noFill/>
            <a:miter lim="800000"/>
            <a:headEnd/>
            <a:tailEnd/>
          </a:ln>
        </p:spPr>
        <p:txBody>
          <a:bodyPr anchor="ctr"/>
          <a:lstStyle/>
          <a:p>
            <a:pPr>
              <a:defRPr/>
            </a:pPr>
            <a:r>
              <a:rPr lang="it-IT" altLang="fr-FR" sz="2400" b="1" dirty="0">
                <a:solidFill>
                  <a:srgbClr val="8EB403"/>
                </a:solidFill>
                <a:latin typeface="Century Gothic" panose="020B0502020202020204" pitchFamily="34" charset="0"/>
                <a:ea typeface="ＭＳ Ｐゴシック" charset="0"/>
                <a:cs typeface="Arial"/>
              </a:rPr>
              <a:t>Dimensione</a:t>
            </a:r>
            <a:r>
              <a:rPr lang="de-CH" altLang="fr-FR" sz="2400" b="1" dirty="0">
                <a:solidFill>
                  <a:srgbClr val="8EB403"/>
                </a:solidFill>
                <a:latin typeface="Century Gothic" panose="020B0502020202020204" pitchFamily="34" charset="0"/>
                <a:ea typeface="ＭＳ Ｐゴシック" charset="0"/>
                <a:cs typeface="Arial"/>
              </a:rPr>
              <a:t> </a:t>
            </a:r>
            <a:r>
              <a:rPr lang="it-IT" altLang="fr-FR" sz="2400" b="1" dirty="0">
                <a:solidFill>
                  <a:srgbClr val="8EB403"/>
                </a:solidFill>
                <a:latin typeface="Century Gothic" panose="020B0502020202020204" pitchFamily="34" charset="0"/>
                <a:ea typeface="ＭＳ Ｐゴシック" charset="0"/>
                <a:cs typeface="Arial"/>
              </a:rPr>
              <a:t>sociale</a:t>
            </a:r>
          </a:p>
          <a:p>
            <a:pPr>
              <a:defRPr/>
            </a:pPr>
            <a:r>
              <a:rPr lang="it-IT" altLang="fr-FR" sz="2400" b="1" dirty="0">
                <a:solidFill>
                  <a:srgbClr val="B11B96"/>
                </a:solidFill>
                <a:latin typeface="Century Gothic" panose="020B0502020202020204" pitchFamily="34" charset="0"/>
                <a:ea typeface="ＭＳ Ｐゴシック" charset="0"/>
                <a:cs typeface="Arial"/>
              </a:rPr>
              <a:t>Esempio</a:t>
            </a:r>
            <a:r>
              <a:rPr lang="de-CH" altLang="fr-FR" sz="2400" b="1" dirty="0">
                <a:solidFill>
                  <a:srgbClr val="B11B96"/>
                </a:solidFill>
                <a:latin typeface="Century Gothic" panose="020B0502020202020204" pitchFamily="34" charset="0"/>
                <a:ea typeface="ＭＳ Ｐゴシック" charset="0"/>
                <a:cs typeface="Arial"/>
              </a:rPr>
              <a:t> Choba Choba: </a:t>
            </a:r>
            <a:r>
              <a:rPr lang="it-CH" altLang="fr-FR" sz="2400" b="1" dirty="0">
                <a:solidFill>
                  <a:srgbClr val="B11B96"/>
                </a:solidFill>
                <a:latin typeface="Century Gothic" panose="020B0502020202020204" pitchFamily="34" charset="0"/>
                <a:ea typeface="ＭＳ Ｐゴシック" charset="0"/>
                <a:cs typeface="Arial"/>
              </a:rPr>
              <a:t>la Startup di Berna che trasforma i coltivatori di cacao in co-imprenditori</a:t>
            </a:r>
            <a:endParaRPr lang="de-CH" altLang="fr-FR" sz="2400" b="1" dirty="0">
              <a:solidFill>
                <a:srgbClr val="B11B96"/>
              </a:solidFill>
              <a:latin typeface="Century Gothic" panose="020B0502020202020204" pitchFamily="34" charset="0"/>
              <a:ea typeface="ＭＳ Ｐゴシック" charset="0"/>
              <a:cs typeface="Arial"/>
            </a:endParaRPr>
          </a:p>
        </p:txBody>
      </p:sp>
      <p:pic>
        <p:nvPicPr>
          <p:cNvPr id="7" name="Grafik 6" descr="Ein Bild, das Text, Person, drinnen enthält.&#10;&#10;Automatisch generierte Beschreibung">
            <a:extLst>
              <a:ext uri="{FF2B5EF4-FFF2-40B4-BE49-F238E27FC236}">
                <a16:creationId xmlns:a16="http://schemas.microsoft.com/office/drawing/2014/main" id="{9C8D261C-426C-4812-9026-F61C37626C3D}"/>
              </a:ext>
            </a:extLst>
          </p:cNvPr>
          <p:cNvPicPr>
            <a:picLocks noChangeAspect="1"/>
          </p:cNvPicPr>
          <p:nvPr/>
        </p:nvPicPr>
        <p:blipFill rotWithShape="1">
          <a:blip r:embed="rId3"/>
          <a:srcRect b="15083"/>
          <a:stretch/>
        </p:blipFill>
        <p:spPr>
          <a:xfrm>
            <a:off x="1050635" y="1988287"/>
            <a:ext cx="4657265" cy="2620053"/>
          </a:xfrm>
          <a:prstGeom prst="rect">
            <a:avLst/>
          </a:prstGeom>
          <a:noFill/>
          <a:ln>
            <a:noFill/>
          </a:ln>
        </p:spPr>
      </p:pic>
      <p:sp>
        <p:nvSpPr>
          <p:cNvPr id="8" name="Rechteck 7">
            <a:extLst>
              <a:ext uri="{FF2B5EF4-FFF2-40B4-BE49-F238E27FC236}">
                <a16:creationId xmlns:a16="http://schemas.microsoft.com/office/drawing/2014/main" id="{3F88350C-F378-4D24-AE03-8EDC35EF8E47}"/>
              </a:ext>
            </a:extLst>
          </p:cNvPr>
          <p:cNvSpPr/>
          <p:nvPr/>
        </p:nvSpPr>
        <p:spPr>
          <a:xfrm>
            <a:off x="5877425" y="2128644"/>
            <a:ext cx="5743961" cy="2600712"/>
          </a:xfrm>
          <a:prstGeom prst="rect">
            <a:avLst/>
          </a:prstGeom>
        </p:spPr>
        <p:txBody>
          <a:bodyPr wrap="square" lIns="91440" tIns="45720" rIns="91440" bIns="45720" anchor="t">
            <a:spAutoFit/>
          </a:bodyPr>
          <a:lstStyle/>
          <a:p>
            <a:pPr marL="285750" indent="-285750">
              <a:spcBef>
                <a:spcPts val="800"/>
              </a:spcBef>
              <a:buClr>
                <a:srgbClr val="B11B96"/>
              </a:buClr>
              <a:buFont typeface="Century Gothic" panose="020B0502020202020204" pitchFamily="34" charset="0"/>
              <a:buChar char="●"/>
            </a:pPr>
            <a:r>
              <a:rPr lang="it-IT" sz="1500" b="1" dirty="0">
                <a:solidFill>
                  <a:srgbClr val="B11B96"/>
                </a:solidFill>
                <a:latin typeface="Century Gothic"/>
              </a:rPr>
              <a:t>Problema: </a:t>
            </a:r>
            <a:r>
              <a:rPr lang="it-IT" sz="1600" dirty="0">
                <a:solidFill>
                  <a:srgbClr val="686868"/>
                </a:solidFill>
                <a:latin typeface="Century Gothic"/>
              </a:rPr>
              <a:t>i coltivatori di cacao di solito vendono il loro prodotto all'industria del cioccolato a prezzi molto bassi.</a:t>
            </a:r>
          </a:p>
          <a:p>
            <a:pPr marL="285750" indent="-285750">
              <a:spcBef>
                <a:spcPts val="800"/>
              </a:spcBef>
              <a:buClr>
                <a:srgbClr val="B11B96"/>
              </a:buClr>
              <a:buFont typeface="Century Gothic" panose="020B0502020202020204" pitchFamily="34" charset="0"/>
              <a:buChar char="●"/>
            </a:pPr>
            <a:r>
              <a:rPr lang="it-IT" sz="1500" b="1" dirty="0">
                <a:solidFill>
                  <a:srgbClr val="B11B96"/>
                </a:solidFill>
                <a:latin typeface="Century Gothic"/>
              </a:rPr>
              <a:t>Soluzione: </a:t>
            </a:r>
            <a:r>
              <a:rPr lang="it-IT" sz="1600" dirty="0">
                <a:solidFill>
                  <a:srgbClr val="686868"/>
                </a:solidFill>
                <a:latin typeface="Century Gothic"/>
              </a:rPr>
              <a:t>con Choba Choba, i coltivatori di cacao non sono più "solo" fornitori di materie prime: i due fondatori Eric Garnier e Christoph Inauen hanno fondato l’impresa insieme </a:t>
            </a:r>
            <a:r>
              <a:rPr lang="it-CH" sz="1600" dirty="0">
                <a:solidFill>
                  <a:srgbClr val="686868"/>
                </a:solidFill>
                <a:latin typeface="Century Gothic"/>
              </a:rPr>
              <a:t>a 36 coltivatori di cacao.</a:t>
            </a:r>
            <a:endParaRPr lang="de-CH" sz="1600" dirty="0">
              <a:solidFill>
                <a:srgbClr val="686868"/>
              </a:solidFill>
              <a:latin typeface="Century Gothic"/>
            </a:endParaRPr>
          </a:p>
          <a:p>
            <a:pPr marL="285750" indent="-285750">
              <a:spcBef>
                <a:spcPts val="800"/>
              </a:spcBef>
              <a:buClr>
                <a:srgbClr val="B11B96"/>
              </a:buClr>
              <a:buFont typeface="Century Gothic" panose="020B0502020202020204" pitchFamily="34" charset="0"/>
              <a:buChar char="●"/>
            </a:pPr>
            <a:r>
              <a:rPr lang="de-CH" sz="1500" b="1" dirty="0">
                <a:solidFill>
                  <a:srgbClr val="B11B96"/>
                </a:solidFill>
                <a:latin typeface="Century Gothic" panose="020B0502020202020204" pitchFamily="34" charset="0"/>
              </a:rPr>
              <a:t>Video:</a:t>
            </a:r>
            <a:r>
              <a:rPr lang="de-CH" sz="1600" b="1" dirty="0">
                <a:solidFill>
                  <a:srgbClr val="B11B96"/>
                </a:solidFill>
                <a:latin typeface="Century Gothic" panose="020B0502020202020204" pitchFamily="34" charset="0"/>
              </a:rPr>
              <a:t> </a:t>
            </a:r>
            <a:r>
              <a:rPr lang="de-CH" sz="1500" dirty="0">
                <a:solidFill>
                  <a:srgbClr val="686868"/>
                </a:solidFill>
                <a:latin typeface="Century Gothic" panose="020B0502020202020204" pitchFamily="34" charset="0"/>
              </a:rPr>
              <a:t>https://www.youtube.com/watch?v=vbhMOIwllpI</a:t>
            </a:r>
          </a:p>
          <a:p>
            <a:pPr>
              <a:spcBef>
                <a:spcPts val="800"/>
              </a:spcBef>
              <a:buClr>
                <a:srgbClr val="B11B96"/>
              </a:buClr>
            </a:pPr>
            <a:endParaRPr lang="de-CH" sz="1500" dirty="0">
              <a:solidFill>
                <a:srgbClr val="898F97"/>
              </a:solidFill>
            </a:endParaRPr>
          </a:p>
        </p:txBody>
      </p:sp>
      <p:sp>
        <p:nvSpPr>
          <p:cNvPr id="9" name="Rechteck 8">
            <a:extLst>
              <a:ext uri="{FF2B5EF4-FFF2-40B4-BE49-F238E27FC236}">
                <a16:creationId xmlns:a16="http://schemas.microsoft.com/office/drawing/2014/main" id="{B7BF0FF6-64C5-4BB3-BFAB-5106D20842C2}"/>
              </a:ext>
            </a:extLst>
          </p:cNvPr>
          <p:cNvSpPr/>
          <p:nvPr/>
        </p:nvSpPr>
        <p:spPr>
          <a:xfrm>
            <a:off x="6840277" y="6231465"/>
            <a:ext cx="4501523" cy="249769"/>
          </a:xfrm>
          <a:prstGeom prst="rect">
            <a:avLst/>
          </a:prstGeom>
        </p:spPr>
        <p:txBody>
          <a:bodyPr wrap="square">
            <a:spAutoFit/>
          </a:bodyPr>
          <a:lstStyle/>
          <a:p>
            <a:r>
              <a:rPr lang="de-CH" sz="1000" b="1" dirty="0">
                <a:solidFill>
                  <a:srgbClr val="686868"/>
                </a:solidFill>
                <a:latin typeface="Century Gothic" panose="020B0502020202020204" pitchFamily="34" charset="0"/>
              </a:rPr>
              <a:t>Fonte: </a:t>
            </a:r>
            <a:r>
              <a:rPr lang="de-CH" sz="1000" dirty="0">
                <a:solidFill>
                  <a:srgbClr val="686868"/>
                </a:solidFill>
                <a:latin typeface="Century Gothic" panose="020B0502020202020204" pitchFamily="34" charset="0"/>
              </a:rPr>
              <a:t>https://www.chobachoba.com/de/chocolate-revolution/</a:t>
            </a:r>
          </a:p>
        </p:txBody>
      </p:sp>
    </p:spTree>
    <p:extLst>
      <p:ext uri="{BB962C8B-B14F-4D97-AF65-F5344CB8AC3E}">
        <p14:creationId xmlns:p14="http://schemas.microsoft.com/office/powerpoint/2010/main" val="917238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22</a:t>
            </a:fld>
            <a:endParaRPr dirty="0"/>
          </a:p>
        </p:txBody>
      </p:sp>
      <p:sp>
        <p:nvSpPr>
          <p:cNvPr id="10" name="Rectangle 2">
            <a:extLst>
              <a:ext uri="{FF2B5EF4-FFF2-40B4-BE49-F238E27FC236}">
                <a16:creationId xmlns:a16="http://schemas.microsoft.com/office/drawing/2014/main" id="{1DBCE453-F430-40AC-B548-0C8A9557ECFD}"/>
              </a:ext>
            </a:extLst>
          </p:cNvPr>
          <p:cNvSpPr txBox="1">
            <a:spLocks noChangeArrowheads="1"/>
          </p:cNvSpPr>
          <p:nvPr/>
        </p:nvSpPr>
        <p:spPr bwMode="auto">
          <a:xfrm>
            <a:off x="948868" y="244242"/>
            <a:ext cx="9406555" cy="657225"/>
          </a:xfrm>
          <a:prstGeom prst="rect">
            <a:avLst/>
          </a:prstGeom>
          <a:noFill/>
          <a:ln w="9525">
            <a:noFill/>
            <a:miter lim="800000"/>
            <a:headEnd/>
            <a:tailEnd/>
          </a:ln>
        </p:spPr>
        <p:txBody>
          <a:bodyPr lIns="91440" tIns="45720" rIns="91440" bIns="45720" anchor="ctr"/>
          <a:lstStyle/>
          <a:p>
            <a:pPr>
              <a:defRPr/>
            </a:pPr>
            <a:endParaRPr lang="de-CH" altLang="fr-FR" sz="2400" b="1" dirty="0">
              <a:solidFill>
                <a:srgbClr val="8EB403"/>
              </a:solidFill>
              <a:latin typeface="+mj-lt"/>
              <a:ea typeface="ＭＳ Ｐゴシック" charset="0"/>
              <a:cs typeface="Arial"/>
            </a:endParaRPr>
          </a:p>
          <a:p>
            <a:pPr>
              <a:defRPr/>
            </a:pPr>
            <a:r>
              <a:rPr lang="it-CH" altLang="fr-FR" sz="2400" b="1">
                <a:solidFill>
                  <a:srgbClr val="8EB403"/>
                </a:solidFill>
                <a:latin typeface="Century Gothic"/>
                <a:ea typeface="ＭＳ Ｐゴシック"/>
                <a:cs typeface="Arial"/>
              </a:rPr>
              <a:t>Dimensione ecologica</a:t>
            </a:r>
          </a:p>
          <a:p>
            <a:pPr>
              <a:defRPr/>
            </a:pPr>
            <a:r>
              <a:rPr lang="it-CH" altLang="fr-FR" sz="2400" b="1">
                <a:solidFill>
                  <a:srgbClr val="B11B96"/>
                </a:solidFill>
                <a:latin typeface="Century Gothic"/>
                <a:ea typeface="ＭＳ Ｐゴシック"/>
                <a:cs typeface="Arial"/>
              </a:rPr>
              <a:t>Esempio Calida: la collezione 100% NATURE è completamente compostabile</a:t>
            </a:r>
          </a:p>
        </p:txBody>
      </p:sp>
      <p:pic>
        <p:nvPicPr>
          <p:cNvPr id="11" name="Grafik 10">
            <a:extLst>
              <a:ext uri="{FF2B5EF4-FFF2-40B4-BE49-F238E27FC236}">
                <a16:creationId xmlns:a16="http://schemas.microsoft.com/office/drawing/2014/main" id="{9DFADB39-EE43-4B8E-9CE6-8A7DC15165EB}"/>
              </a:ext>
            </a:extLst>
          </p:cNvPr>
          <p:cNvPicPr>
            <a:picLocks noChangeAspect="1"/>
          </p:cNvPicPr>
          <p:nvPr/>
        </p:nvPicPr>
        <p:blipFill>
          <a:blip r:embed="rId3"/>
          <a:stretch>
            <a:fillRect/>
          </a:stretch>
        </p:blipFill>
        <p:spPr>
          <a:xfrm>
            <a:off x="1004623" y="1665336"/>
            <a:ext cx="4821411" cy="3938618"/>
          </a:xfrm>
          <a:prstGeom prst="rect">
            <a:avLst/>
          </a:prstGeom>
        </p:spPr>
      </p:pic>
      <p:sp>
        <p:nvSpPr>
          <p:cNvPr id="12" name="Rechteck 11">
            <a:extLst>
              <a:ext uri="{FF2B5EF4-FFF2-40B4-BE49-F238E27FC236}">
                <a16:creationId xmlns:a16="http://schemas.microsoft.com/office/drawing/2014/main" id="{9F6583FD-4905-45F2-8AA4-7126EEFD6EF9}"/>
              </a:ext>
            </a:extLst>
          </p:cNvPr>
          <p:cNvSpPr/>
          <p:nvPr/>
        </p:nvSpPr>
        <p:spPr>
          <a:xfrm>
            <a:off x="5966422" y="1951689"/>
            <a:ext cx="5231588" cy="2939266"/>
          </a:xfrm>
          <a:prstGeom prst="rect">
            <a:avLst/>
          </a:prstGeom>
        </p:spPr>
        <p:txBody>
          <a:bodyPr wrap="square">
            <a:spAutoFit/>
          </a:bodyPr>
          <a:lstStyle/>
          <a:p>
            <a:pPr marL="285750" indent="-285750">
              <a:spcBef>
                <a:spcPts val="800"/>
              </a:spcBef>
              <a:buClr>
                <a:srgbClr val="B11B96"/>
              </a:buClr>
              <a:buFont typeface="Century Gothic" panose="020B0502020202020204" pitchFamily="34" charset="0"/>
              <a:buChar char="●"/>
            </a:pPr>
            <a:r>
              <a:rPr lang="it-CH" sz="1500">
                <a:solidFill>
                  <a:srgbClr val="686868"/>
                </a:solidFill>
                <a:latin typeface="Century Gothic" panose="020B0502020202020204" pitchFamily="34" charset="0"/>
              </a:rPr>
              <a:t>La collezione 100% NATURE di Calida è realizzata al 100% in cellulosa ed è completamente compostabile.</a:t>
            </a:r>
          </a:p>
          <a:p>
            <a:pPr marL="285750" indent="-285750">
              <a:spcBef>
                <a:spcPts val="800"/>
              </a:spcBef>
              <a:buClr>
                <a:srgbClr val="B11B96"/>
              </a:buClr>
              <a:buFont typeface="Century Gothic" panose="020B0502020202020204" pitchFamily="34" charset="0"/>
              <a:buChar char="●"/>
            </a:pPr>
            <a:r>
              <a:rPr lang="it-CH" sz="1500">
                <a:solidFill>
                  <a:srgbClr val="686868"/>
                </a:solidFill>
                <a:latin typeface="Century Gothic" panose="020B0502020202020204" pitchFamily="34" charset="0"/>
              </a:rPr>
              <a:t>I prodotti che devono essere smaltiti possono essere restituiti a Calida o messi nel compostaggio  del giardino</a:t>
            </a:r>
          </a:p>
          <a:p>
            <a:pPr marL="285750" indent="-285750">
              <a:spcBef>
                <a:spcPts val="800"/>
              </a:spcBef>
              <a:buClr>
                <a:srgbClr val="B11B96"/>
              </a:buClr>
              <a:buFont typeface="Century Gothic" panose="020B0502020202020204" pitchFamily="34" charset="0"/>
              <a:buChar char="●"/>
            </a:pPr>
            <a:r>
              <a:rPr lang="it-CH" sz="1500">
                <a:solidFill>
                  <a:schemeClr val="accent6">
                    <a:lumMod val="50000"/>
                  </a:schemeClr>
                </a:solidFill>
              </a:rPr>
              <a:t>Nell’arco di pochi mesi, la maglietta si decompone e diventa un prezioso nutriente biologico </a:t>
            </a:r>
          </a:p>
          <a:p>
            <a:pPr marL="285750" indent="-285750">
              <a:spcBef>
                <a:spcPts val="800"/>
              </a:spcBef>
              <a:buClr>
                <a:srgbClr val="B11B96"/>
              </a:buClr>
              <a:buFont typeface="Century Gothic" panose="020B0502020202020204" pitchFamily="34" charset="0"/>
              <a:buChar char="●"/>
            </a:pPr>
            <a:r>
              <a:rPr lang="it-CH" sz="1500">
                <a:solidFill>
                  <a:srgbClr val="686868"/>
                </a:solidFill>
                <a:latin typeface="Century Gothic" panose="020B0502020202020204" pitchFamily="34" charset="0"/>
              </a:rPr>
              <a:t>La collezione 100% NATURE dispone del certificato </a:t>
            </a:r>
            <a:r>
              <a:rPr lang="it-CH" sz="1500" err="1">
                <a:solidFill>
                  <a:srgbClr val="686868"/>
                </a:solidFill>
                <a:latin typeface="Century Gothic" panose="020B0502020202020204" pitchFamily="34" charset="0"/>
              </a:rPr>
              <a:t>Cradle</a:t>
            </a:r>
            <a:r>
              <a:rPr lang="it-CH" sz="1500">
                <a:solidFill>
                  <a:srgbClr val="686868"/>
                </a:solidFill>
                <a:latin typeface="Century Gothic" panose="020B0502020202020204" pitchFamily="34" charset="0"/>
              </a:rPr>
              <a:t> to </a:t>
            </a:r>
            <a:r>
              <a:rPr lang="it-CH" sz="1500" err="1">
                <a:solidFill>
                  <a:srgbClr val="686868"/>
                </a:solidFill>
                <a:latin typeface="Century Gothic" panose="020B0502020202020204" pitchFamily="34" charset="0"/>
              </a:rPr>
              <a:t>Cradle</a:t>
            </a:r>
            <a:r>
              <a:rPr lang="it-CH" sz="1500">
                <a:solidFill>
                  <a:srgbClr val="686868"/>
                </a:solidFill>
                <a:latin typeface="Century Gothic" panose="020B0502020202020204" pitchFamily="34" charset="0"/>
              </a:rPr>
              <a:t> Certified™ e l'etichetta MADE IN GREEN di OEKO-TEX®.</a:t>
            </a:r>
            <a:endParaRPr lang="de-CH" sz="1500" dirty="0">
              <a:solidFill>
                <a:srgbClr val="898F97"/>
              </a:solidFill>
            </a:endParaRPr>
          </a:p>
        </p:txBody>
      </p:sp>
      <p:sp>
        <p:nvSpPr>
          <p:cNvPr id="13" name="Rechteck 12">
            <a:extLst>
              <a:ext uri="{FF2B5EF4-FFF2-40B4-BE49-F238E27FC236}">
                <a16:creationId xmlns:a16="http://schemas.microsoft.com/office/drawing/2014/main" id="{1E244C53-C959-4BCF-9393-3B192EA88A78}"/>
              </a:ext>
            </a:extLst>
          </p:cNvPr>
          <p:cNvSpPr/>
          <p:nvPr/>
        </p:nvSpPr>
        <p:spPr>
          <a:xfrm>
            <a:off x="6098948" y="6233239"/>
            <a:ext cx="6096000" cy="246221"/>
          </a:xfrm>
          <a:prstGeom prst="rect">
            <a:avLst/>
          </a:prstGeom>
        </p:spPr>
        <p:txBody>
          <a:bodyPr>
            <a:spAutoFit/>
          </a:bodyPr>
          <a:lstStyle/>
          <a:p>
            <a:r>
              <a:rPr lang="de-CH" sz="1000" b="1" dirty="0">
                <a:solidFill>
                  <a:srgbClr val="686868"/>
                </a:solidFill>
                <a:latin typeface="Century Gothic" panose="020B0502020202020204" pitchFamily="34" charset="0"/>
              </a:rPr>
              <a:t>Quelle: </a:t>
            </a:r>
            <a:r>
              <a:rPr lang="de-CH" sz="1000" dirty="0">
                <a:solidFill>
                  <a:srgbClr val="686868"/>
                </a:solidFill>
                <a:latin typeface="Century Gothic" panose="020B0502020202020204" pitchFamily="34" charset="0"/>
              </a:rPr>
              <a:t>https://www.calida.com/de-CH/cms/c-the-future/produkt/100-nature/</a:t>
            </a:r>
          </a:p>
        </p:txBody>
      </p:sp>
    </p:spTree>
    <p:extLst>
      <p:ext uri="{BB962C8B-B14F-4D97-AF65-F5344CB8AC3E}">
        <p14:creationId xmlns:p14="http://schemas.microsoft.com/office/powerpoint/2010/main" val="35683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23</a:t>
            </a:fld>
            <a:endParaRPr dirty="0"/>
          </a:p>
        </p:txBody>
      </p:sp>
      <p:sp>
        <p:nvSpPr>
          <p:cNvPr id="7" name="Rectangle 2">
            <a:extLst>
              <a:ext uri="{FF2B5EF4-FFF2-40B4-BE49-F238E27FC236}">
                <a16:creationId xmlns:a16="http://schemas.microsoft.com/office/drawing/2014/main" id="{BE9273AF-971C-4BBE-97A5-3FBDB0825134}"/>
              </a:ext>
            </a:extLst>
          </p:cNvPr>
          <p:cNvSpPr txBox="1">
            <a:spLocks noChangeArrowheads="1"/>
          </p:cNvSpPr>
          <p:nvPr/>
        </p:nvSpPr>
        <p:spPr bwMode="auto">
          <a:xfrm>
            <a:off x="948866" y="21220"/>
            <a:ext cx="10447680" cy="1841036"/>
          </a:xfrm>
          <a:prstGeom prst="rect">
            <a:avLst/>
          </a:prstGeom>
          <a:noFill/>
          <a:ln w="9525">
            <a:noFill/>
            <a:miter lim="800000"/>
            <a:headEnd/>
            <a:tailEnd/>
          </a:ln>
        </p:spPr>
        <p:txBody>
          <a:bodyPr anchor="ctr"/>
          <a:lstStyle/>
          <a:p>
            <a:pPr>
              <a:defRPr/>
            </a:pPr>
            <a:r>
              <a:rPr lang="it-IT" altLang="fr-FR" sz="2400" b="1" dirty="0">
                <a:solidFill>
                  <a:srgbClr val="8EB403"/>
                </a:solidFill>
                <a:latin typeface="Century Gothic" panose="020B0502020202020204" pitchFamily="34" charset="0"/>
                <a:ea typeface="ＭＳ Ｐゴシック" charset="0"/>
                <a:cs typeface="Arial"/>
              </a:rPr>
              <a:t>Dimensione</a:t>
            </a:r>
            <a:r>
              <a:rPr lang="de-CH" altLang="fr-FR" sz="2400" b="1" dirty="0">
                <a:solidFill>
                  <a:srgbClr val="8EB403"/>
                </a:solidFill>
                <a:latin typeface="Century Gothic" panose="020B0502020202020204" pitchFamily="34" charset="0"/>
                <a:ea typeface="ＭＳ Ｐゴシック" charset="0"/>
                <a:cs typeface="Arial"/>
              </a:rPr>
              <a:t> </a:t>
            </a:r>
            <a:r>
              <a:rPr lang="it-IT" altLang="fr-FR" sz="2400" b="1" dirty="0">
                <a:solidFill>
                  <a:srgbClr val="8EB403"/>
                </a:solidFill>
                <a:latin typeface="Century Gothic" panose="020B0502020202020204" pitchFamily="34" charset="0"/>
                <a:ea typeface="ＭＳ Ｐゴシック" charset="0"/>
                <a:cs typeface="Arial"/>
              </a:rPr>
              <a:t>ecologica</a:t>
            </a:r>
            <a:r>
              <a:rPr lang="de-CH" altLang="fr-FR" sz="2400" b="1" dirty="0">
                <a:solidFill>
                  <a:srgbClr val="8EB403"/>
                </a:solidFill>
                <a:latin typeface="Century Gothic" panose="020B0502020202020204" pitchFamily="34" charset="0"/>
                <a:ea typeface="ＭＳ Ｐゴシック" charset="0"/>
                <a:cs typeface="Arial"/>
              </a:rPr>
              <a:t> e </a:t>
            </a:r>
            <a:r>
              <a:rPr lang="it-IT" altLang="fr-FR" sz="2400" b="1" dirty="0">
                <a:solidFill>
                  <a:srgbClr val="8EB403"/>
                </a:solidFill>
                <a:latin typeface="Century Gothic" panose="020B0502020202020204" pitchFamily="34" charset="0"/>
                <a:ea typeface="ＭＳ Ｐゴシック" charset="0"/>
                <a:cs typeface="Arial"/>
              </a:rPr>
              <a:t>sociale</a:t>
            </a:r>
          </a:p>
          <a:p>
            <a:pPr>
              <a:defRPr/>
            </a:pPr>
            <a:r>
              <a:rPr lang="it-IT" altLang="fr-FR" sz="2400" b="1" dirty="0">
                <a:solidFill>
                  <a:srgbClr val="B11B96"/>
                </a:solidFill>
                <a:latin typeface="Century Gothic" panose="020B0502020202020204" pitchFamily="34" charset="0"/>
                <a:ea typeface="ＭＳ Ｐゴシック" charset="0"/>
                <a:cs typeface="Arial"/>
              </a:rPr>
              <a:t>Esempio:</a:t>
            </a:r>
            <a:r>
              <a:rPr lang="de-CH" altLang="fr-FR" sz="2400" b="1" dirty="0">
                <a:solidFill>
                  <a:srgbClr val="B11B96"/>
                </a:solidFill>
                <a:latin typeface="Century Gothic" panose="020B0502020202020204" pitchFamily="34" charset="0"/>
                <a:ea typeface="ＭＳ Ｐゴシック" charset="0"/>
                <a:cs typeface="Arial"/>
              </a:rPr>
              <a:t> Fairphone. F</a:t>
            </a:r>
            <a:r>
              <a:rPr lang="it-CH" altLang="fr-FR" sz="2400" b="1" dirty="0">
                <a:solidFill>
                  <a:srgbClr val="B11B96"/>
                </a:solidFill>
                <a:latin typeface="Century Gothic" panose="020B0502020202020204" pitchFamily="34" charset="0"/>
                <a:ea typeface="ＭＳ Ｐゴシック" charset="0"/>
                <a:cs typeface="Arial"/>
              </a:rPr>
              <a:t>airphone non vuole solo portare sul mercato un cellulare «equo»; l’impresa vuole contribuire a rendere l’industria elettronica più equa e sostenibile</a:t>
            </a:r>
            <a:endParaRPr lang="de-CH" altLang="fr-FR" sz="2400" b="1" dirty="0">
              <a:solidFill>
                <a:srgbClr val="B11B96"/>
              </a:solidFill>
              <a:latin typeface="Century Gothic" panose="020B0502020202020204" pitchFamily="34" charset="0"/>
              <a:ea typeface="ＭＳ Ｐゴシック" charset="0"/>
              <a:cs typeface="Arial"/>
            </a:endParaRPr>
          </a:p>
        </p:txBody>
      </p:sp>
      <p:pic>
        <p:nvPicPr>
          <p:cNvPr id="8" name="Grafik 7">
            <a:extLst>
              <a:ext uri="{FF2B5EF4-FFF2-40B4-BE49-F238E27FC236}">
                <a16:creationId xmlns:a16="http://schemas.microsoft.com/office/drawing/2014/main" id="{ABEE6C81-24B1-4C75-9059-94159F6FF001}"/>
              </a:ext>
            </a:extLst>
          </p:cNvPr>
          <p:cNvPicPr>
            <a:picLocks noChangeAspect="1"/>
          </p:cNvPicPr>
          <p:nvPr/>
        </p:nvPicPr>
        <p:blipFill>
          <a:blip r:embed="rId3"/>
          <a:stretch>
            <a:fillRect/>
          </a:stretch>
        </p:blipFill>
        <p:spPr>
          <a:xfrm>
            <a:off x="1033121" y="2376137"/>
            <a:ext cx="4679114" cy="2934000"/>
          </a:xfrm>
          <a:prstGeom prst="rect">
            <a:avLst/>
          </a:prstGeom>
          <a:ln>
            <a:solidFill>
              <a:schemeClr val="bg1">
                <a:lumMod val="50000"/>
              </a:schemeClr>
            </a:solidFill>
          </a:ln>
        </p:spPr>
      </p:pic>
      <p:sp>
        <p:nvSpPr>
          <p:cNvPr id="9" name="Rechteck 8">
            <a:extLst>
              <a:ext uri="{FF2B5EF4-FFF2-40B4-BE49-F238E27FC236}">
                <a16:creationId xmlns:a16="http://schemas.microsoft.com/office/drawing/2014/main" id="{28CA2855-EA72-4197-B22E-CE28036DF144}"/>
              </a:ext>
            </a:extLst>
          </p:cNvPr>
          <p:cNvSpPr/>
          <p:nvPr/>
        </p:nvSpPr>
        <p:spPr>
          <a:xfrm>
            <a:off x="5777958" y="2308302"/>
            <a:ext cx="5823491" cy="3309945"/>
          </a:xfrm>
          <a:prstGeom prst="rect">
            <a:avLst/>
          </a:prstGeom>
        </p:spPr>
        <p:txBody>
          <a:bodyPr wrap="square">
            <a:spAutoFit/>
          </a:bodyPr>
          <a:lstStyle/>
          <a:p>
            <a:pPr>
              <a:spcBef>
                <a:spcPts val="200"/>
              </a:spcBef>
              <a:buClr>
                <a:srgbClr val="B11B96"/>
              </a:buClr>
            </a:pPr>
            <a:r>
              <a:rPr lang="de-CH" sz="1400" dirty="0">
                <a:solidFill>
                  <a:schemeClr val="accent6">
                    <a:lumMod val="50000"/>
                  </a:schemeClr>
                </a:solidFill>
                <a:latin typeface="Century Gothic" panose="020B0502020202020204" pitchFamily="34" charset="0"/>
              </a:rPr>
              <a:t>Fairphone …</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latin typeface="Century Gothic" panose="020B0502020202020204" pitchFamily="34" charset="0"/>
              </a:rPr>
              <a:t>è impegnata nell'approvvigionamento responsabile dei materiali («Responsible Sourcing»).</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rPr>
              <a:t>Si impegna per il benessere della forza lavoro. </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rPr>
              <a:t>Sviluppa prodotti con una durata di vita più lunga, più facili da riparare. </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rPr>
              <a:t>È attenta alla riduzione degli sprechi. </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rPr>
              <a:t>Rende trasparenti i processi. </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rPr>
              <a:t>Incoraggia il dibattito sul reale significato di «equo»</a:t>
            </a:r>
            <a:r>
              <a:rPr lang="de-CH" sz="1400" dirty="0">
                <a:solidFill>
                  <a:schemeClr val="accent6">
                    <a:lumMod val="50000"/>
                  </a:schemeClr>
                </a:solidFill>
                <a:latin typeface="Century Gothic" panose="020B0502020202020204" pitchFamily="34" charset="0"/>
              </a:rPr>
              <a:t>.</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rPr>
              <a:t>Con i suoi smartphone sostenibili dimostra cosa è possibile fare</a:t>
            </a:r>
          </a:p>
          <a:p>
            <a:pPr marL="285750" indent="-285750">
              <a:lnSpc>
                <a:spcPts val="2000"/>
              </a:lnSpc>
              <a:spcBef>
                <a:spcPts val="200"/>
              </a:spcBef>
              <a:buClr>
                <a:srgbClr val="B11B96"/>
              </a:buClr>
              <a:buFont typeface="Century Gothic" panose="020B0502020202020204" pitchFamily="34" charset="0"/>
              <a:buChar char="●"/>
            </a:pPr>
            <a:r>
              <a:rPr lang="it-IT" sz="1400" dirty="0">
                <a:solidFill>
                  <a:schemeClr val="accent6">
                    <a:lumMod val="50000"/>
                  </a:schemeClr>
                </a:solidFill>
                <a:latin typeface="Century Gothic" panose="020B0502020202020204" pitchFamily="34" charset="0"/>
              </a:rPr>
              <a:t>Con il suo approccio vuole creare degli standard per l'intero settore.</a:t>
            </a:r>
            <a:endParaRPr lang="de-CH" sz="1400" dirty="0">
              <a:solidFill>
                <a:schemeClr val="accent6">
                  <a:lumMod val="50000"/>
                </a:schemeClr>
              </a:solidFill>
              <a:latin typeface="Century Gothic" panose="020B0502020202020204" pitchFamily="34" charset="0"/>
            </a:endParaRPr>
          </a:p>
        </p:txBody>
      </p:sp>
      <p:sp>
        <p:nvSpPr>
          <p:cNvPr id="14" name="Rechteck 13">
            <a:extLst>
              <a:ext uri="{FF2B5EF4-FFF2-40B4-BE49-F238E27FC236}">
                <a16:creationId xmlns:a16="http://schemas.microsoft.com/office/drawing/2014/main" id="{6328D139-1461-46F0-8DF3-C317F11253B5}"/>
              </a:ext>
            </a:extLst>
          </p:cNvPr>
          <p:cNvSpPr/>
          <p:nvPr/>
        </p:nvSpPr>
        <p:spPr>
          <a:xfrm>
            <a:off x="8287062" y="6222605"/>
            <a:ext cx="4057338" cy="246221"/>
          </a:xfrm>
          <a:prstGeom prst="rect">
            <a:avLst/>
          </a:prstGeom>
        </p:spPr>
        <p:txBody>
          <a:bodyPr wrap="square">
            <a:spAutoFit/>
          </a:bodyPr>
          <a:lstStyle/>
          <a:p>
            <a:r>
              <a:rPr lang="de-CH" sz="1000" b="1" dirty="0">
                <a:solidFill>
                  <a:srgbClr val="686868"/>
                </a:solidFill>
                <a:latin typeface="Century Gothic" panose="020B0502020202020204" pitchFamily="34" charset="0"/>
              </a:rPr>
              <a:t>Fonte: </a:t>
            </a:r>
            <a:r>
              <a:rPr lang="de-CH" sz="1000" dirty="0">
                <a:solidFill>
                  <a:srgbClr val="686868"/>
                </a:solidFill>
                <a:latin typeface="Century Gothic" panose="020B0502020202020204" pitchFamily="34" charset="0"/>
              </a:rPr>
              <a:t>https://www.fairphone.com/de/story/</a:t>
            </a:r>
          </a:p>
        </p:txBody>
      </p:sp>
    </p:spTree>
    <p:extLst>
      <p:ext uri="{BB962C8B-B14F-4D97-AF65-F5344CB8AC3E}">
        <p14:creationId xmlns:p14="http://schemas.microsoft.com/office/powerpoint/2010/main" val="324483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Freunde, die vom Steg am See springen_iStock-939217688.jpg">
            <a:extLst>
              <a:ext uri="{FF2B5EF4-FFF2-40B4-BE49-F238E27FC236}">
                <a16:creationId xmlns:a16="http://schemas.microsoft.com/office/drawing/2014/main" id="{1CC07C03-69EC-4A71-B551-5310E2DCD0FC}"/>
              </a:ext>
            </a:extLst>
          </p:cNvPr>
          <p:cNvPicPr>
            <a:picLocks noChangeAspect="1"/>
          </p:cNvPicPr>
          <p:nvPr/>
        </p:nvPicPr>
        <p:blipFill>
          <a:blip r:embed="rId3"/>
          <a:srcRect l="26102" r="35890"/>
          <a:stretch>
            <a:fillRect/>
          </a:stretch>
        </p:blipFill>
        <p:spPr>
          <a:xfrm>
            <a:off x="0" y="0"/>
            <a:ext cx="3907333" cy="6858000"/>
          </a:xfrm>
          <a:prstGeom prst="rect">
            <a:avLst/>
          </a:prstGeom>
        </p:spPr>
      </p:pic>
      <p:sp>
        <p:nvSpPr>
          <p:cNvPr id="8" name="New shape">
            <a:extLst>
              <a:ext uri="{FF2B5EF4-FFF2-40B4-BE49-F238E27FC236}">
                <a16:creationId xmlns:a16="http://schemas.microsoft.com/office/drawing/2014/main" id="{A1C952A1-0EFC-45C5-A1E1-1C147B7A49A7}"/>
              </a:ext>
            </a:extLst>
          </p:cNvPr>
          <p:cNvSpPr txBox="1">
            <a:spLocks/>
          </p:cNvSpPr>
          <p:nvPr/>
        </p:nvSpPr>
        <p:spPr>
          <a:xfrm>
            <a:off x="4555856" y="234583"/>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it-CH" sz="2600" b="1">
                <a:solidFill>
                  <a:srgbClr val="8EB403"/>
                </a:solidFill>
                <a:latin typeface="Century Gothic"/>
              </a:rPr>
              <a:t>Attività</a:t>
            </a:r>
            <a:br>
              <a:rPr lang="it-CH" sz="2600" b="1">
                <a:latin typeface="Century Gothic" panose="020B0502020202020204" pitchFamily="34" charset="0"/>
              </a:rPr>
            </a:br>
            <a:r>
              <a:rPr lang="it-CH" sz="2600" b="1">
                <a:solidFill>
                  <a:srgbClr val="8EB403"/>
                </a:solidFill>
                <a:latin typeface="Century Gothic"/>
              </a:rPr>
              <a:t>Ecologico, sostenibile, equo. </a:t>
            </a:r>
            <a:br>
              <a:rPr lang="it-CH" sz="2600" b="1">
                <a:latin typeface="Century Gothic" panose="020B0502020202020204" pitchFamily="34" charset="0"/>
              </a:rPr>
            </a:br>
            <a:r>
              <a:rPr lang="it-CH" sz="2600" b="1">
                <a:solidFill>
                  <a:srgbClr val="8EB403"/>
                </a:solidFill>
                <a:latin typeface="Century Gothic"/>
              </a:rPr>
              <a:t>Il vostro modello di business 2.0</a:t>
            </a:r>
          </a:p>
        </p:txBody>
      </p:sp>
      <p:sp>
        <p:nvSpPr>
          <p:cNvPr id="9" name="Rechteck 8">
            <a:extLst>
              <a:ext uri="{FF2B5EF4-FFF2-40B4-BE49-F238E27FC236}">
                <a16:creationId xmlns:a16="http://schemas.microsoft.com/office/drawing/2014/main" id="{E2AE77B3-768F-4469-81BB-6E35686DFFB9}"/>
              </a:ext>
            </a:extLst>
          </p:cNvPr>
          <p:cNvSpPr/>
          <p:nvPr/>
        </p:nvSpPr>
        <p:spPr>
          <a:xfrm>
            <a:off x="4550786" y="1456320"/>
            <a:ext cx="6680431" cy="4324261"/>
          </a:xfrm>
          <a:prstGeom prst="rect">
            <a:avLst/>
          </a:prstGeom>
        </p:spPr>
        <p:txBody>
          <a:bodyPr wrap="square" lIns="91440" tIns="45720" rIns="91440" bIns="45720" anchor="t">
            <a:spAutoFit/>
          </a:bodyPr>
          <a:lstStyle/>
          <a:p>
            <a:pPr marL="357188" indent="-357188">
              <a:buClr>
                <a:srgbClr val="8EB403"/>
              </a:buClr>
              <a:buFont typeface="Century Gothic" panose="020B0502020202020204" pitchFamily="34" charset="0"/>
              <a:buChar char="●"/>
            </a:pPr>
            <a:endParaRPr lang="de-DE" sz="2000" b="1" dirty="0">
              <a:solidFill>
                <a:srgbClr val="898F97"/>
              </a:solidFill>
            </a:endParaRPr>
          </a:p>
          <a:p>
            <a:pPr>
              <a:buClr>
                <a:srgbClr val="8EB403"/>
              </a:buClr>
            </a:pPr>
            <a:r>
              <a:rPr lang="de-DE" sz="2000" b="1" dirty="0">
                <a:solidFill>
                  <a:srgbClr val="8EB403"/>
                </a:solidFill>
                <a:latin typeface="Century Gothic" panose="020B0502020202020204" pitchFamily="34" charset="0"/>
              </a:rPr>
              <a:t>Fase 1: </a:t>
            </a:r>
            <a:r>
              <a:rPr lang="it-IT" sz="2000" b="1" dirty="0">
                <a:solidFill>
                  <a:srgbClr val="8EB403"/>
                </a:solidFill>
                <a:latin typeface="Century Gothic" panose="020B0502020202020204" pitchFamily="34" charset="0"/>
              </a:rPr>
              <a:t>due squadre lavorano insieme e si «sfidano». </a:t>
            </a:r>
            <a:r>
              <a:rPr lang="de-DE" sz="2000" b="1" dirty="0">
                <a:solidFill>
                  <a:srgbClr val="8EB403"/>
                </a:solidFill>
                <a:latin typeface="Century Gothic" panose="020B0502020202020204" pitchFamily="34" charset="0"/>
              </a:rPr>
              <a:t> </a:t>
            </a:r>
          </a:p>
          <a:p>
            <a:pPr marL="342900" indent="-342900">
              <a:spcBef>
                <a:spcPts val="600"/>
              </a:spcBef>
              <a:buClr>
                <a:srgbClr val="8EB403"/>
              </a:buClr>
              <a:buFont typeface="Arial" panose="020B0604020202020204" pitchFamily="34" charset="0"/>
              <a:buChar char="•"/>
            </a:pPr>
            <a:r>
              <a:rPr lang="it-IT" sz="2000" dirty="0">
                <a:solidFill>
                  <a:srgbClr val="686868"/>
                </a:solidFill>
                <a:latin typeface="Century Gothic"/>
              </a:rPr>
              <a:t>Discutete su come il modello di business dell'altra squadra potrebbe essere reso più sostenibile e verde. </a:t>
            </a:r>
            <a:endParaRPr lang="it-IT" sz="2000" dirty="0">
              <a:solidFill>
                <a:srgbClr val="686868"/>
              </a:solidFill>
              <a:latin typeface="Century Gothic" panose="020B0502020202020204" pitchFamily="34" charset="0"/>
            </a:endParaRPr>
          </a:p>
          <a:p>
            <a:pPr marL="342900" indent="-342900">
              <a:spcBef>
                <a:spcPts val="600"/>
              </a:spcBef>
              <a:buClr>
                <a:srgbClr val="8EB403"/>
              </a:buClr>
              <a:buFont typeface="Arial" panose="020B0604020202020204" pitchFamily="34" charset="0"/>
              <a:buChar char="•"/>
            </a:pPr>
            <a:r>
              <a:rPr lang="it-IT" sz="2000" dirty="0">
                <a:solidFill>
                  <a:schemeClr val="accent6">
                    <a:lumMod val="50000"/>
                  </a:schemeClr>
                </a:solidFill>
              </a:rPr>
              <a:t>Pensate sia a piccoli cambiamenti che a cambiamenti radicali nel modello di business. </a:t>
            </a:r>
          </a:p>
          <a:p>
            <a:pPr marL="342900" indent="-342900">
              <a:spcBef>
                <a:spcPts val="600"/>
              </a:spcBef>
              <a:buClr>
                <a:srgbClr val="8EB403"/>
              </a:buClr>
              <a:buFont typeface="Arial" panose="020B0604020202020204" pitchFamily="34" charset="0"/>
              <a:buChar char="•"/>
            </a:pPr>
            <a:r>
              <a:rPr lang="it-CH" sz="2000">
                <a:solidFill>
                  <a:schemeClr val="accent6">
                    <a:lumMod val="50000"/>
                  </a:schemeClr>
                </a:solidFill>
                <a:latin typeface="Century Gothic" panose="020B0502020202020204" pitchFamily="34" charset="0"/>
              </a:rPr>
              <a:t>Per aiutarvi potete usare la lista di controllo che si trova alla pagina seguente.</a:t>
            </a:r>
          </a:p>
          <a:p>
            <a:pPr>
              <a:buClr>
                <a:srgbClr val="8EB403"/>
              </a:buClr>
            </a:pPr>
            <a:endParaRPr lang="de-DE" sz="2000" dirty="0">
              <a:solidFill>
                <a:srgbClr val="898F97"/>
              </a:solidFill>
              <a:latin typeface="Century Gothic" panose="020B0502020202020204" pitchFamily="34" charset="0"/>
            </a:endParaRPr>
          </a:p>
          <a:p>
            <a:pPr>
              <a:buClr>
                <a:srgbClr val="8EB403"/>
              </a:buClr>
            </a:pPr>
            <a:r>
              <a:rPr lang="it-CH" sz="2000" b="1">
                <a:solidFill>
                  <a:srgbClr val="8EB403"/>
                </a:solidFill>
                <a:latin typeface="Century Gothic"/>
              </a:rPr>
              <a:t>Fase 2: Presentate alla classe le modifiche apportate al modello di business. </a:t>
            </a:r>
            <a:r>
              <a:rPr lang="it-CH" sz="2000">
                <a:solidFill>
                  <a:srgbClr val="686868"/>
                </a:solidFill>
                <a:latin typeface="Century Gothic"/>
              </a:rPr>
              <a:t>Forse «salteranno fuori» altre idee interessanti. </a:t>
            </a:r>
            <a:endParaRPr lang="de-DE" sz="2000" dirty="0">
              <a:solidFill>
                <a:srgbClr val="686868"/>
              </a:solidFill>
              <a:latin typeface="Century Gothic" panose="020B0502020202020204" pitchFamily="34" charset="0"/>
            </a:endParaRPr>
          </a:p>
        </p:txBody>
      </p:sp>
      <p:sp>
        <p:nvSpPr>
          <p:cNvPr id="7" name="Foliennummernplatzhalter 1">
            <a:extLst>
              <a:ext uri="{FF2B5EF4-FFF2-40B4-BE49-F238E27FC236}">
                <a16:creationId xmlns:a16="http://schemas.microsoft.com/office/drawing/2014/main" id="{CD27ED7D-1BA0-47E6-8EEE-482B6014FAB7}"/>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24</a:t>
            </a:fld>
            <a:endParaRPr lang="ru-RU" dirty="0"/>
          </a:p>
        </p:txBody>
      </p:sp>
    </p:spTree>
    <p:extLst>
      <p:ext uri="{BB962C8B-B14F-4D97-AF65-F5344CB8AC3E}">
        <p14:creationId xmlns:p14="http://schemas.microsoft.com/office/powerpoint/2010/main" val="1363750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42ECF8A7-06FF-4996-88A3-C284716C8121}"/>
              </a:ext>
            </a:extLst>
          </p:cNvPr>
          <p:cNvSpPr/>
          <p:nvPr/>
        </p:nvSpPr>
        <p:spPr>
          <a:xfrm>
            <a:off x="1214182" y="1536041"/>
            <a:ext cx="3397148" cy="4093428"/>
          </a:xfrm>
          <a:prstGeom prst="rect">
            <a:avLst/>
          </a:prstGeom>
        </p:spPr>
        <p:txBody>
          <a:bodyPr wrap="square">
            <a:spAutoFit/>
          </a:bodyPr>
          <a:lstStyle/>
          <a:p>
            <a:pPr>
              <a:spcBef>
                <a:spcPts val="600"/>
              </a:spcBef>
              <a:buClr>
                <a:srgbClr val="8EB403"/>
              </a:buClr>
            </a:pPr>
            <a:r>
              <a:rPr lang="it-IT" sz="1200" b="1" dirty="0">
                <a:solidFill>
                  <a:schemeClr val="accent6">
                    <a:lumMod val="50000"/>
                  </a:schemeClr>
                </a:solidFill>
                <a:latin typeface="Century Gothic" panose="020B0502020202020204" pitchFamily="34" charset="0"/>
              </a:rPr>
              <a:t>Rifiuti: </a:t>
            </a:r>
            <a:r>
              <a:rPr lang="it-IT" sz="1200" dirty="0">
                <a:solidFill>
                  <a:schemeClr val="accent6">
                    <a:lumMod val="50000"/>
                  </a:schemeClr>
                </a:solidFill>
                <a:latin typeface="Century Gothic" panose="020B0502020202020204" pitchFamily="34" charset="0"/>
              </a:rPr>
              <a:t>è possibile modificare il processo di produzione in modo da non produrre rifiuti o produrne pochi?</a:t>
            </a:r>
          </a:p>
          <a:p>
            <a:pPr>
              <a:spcBef>
                <a:spcPts val="600"/>
              </a:spcBef>
              <a:buClr>
                <a:srgbClr val="8EB403"/>
              </a:buClr>
            </a:pPr>
            <a:r>
              <a:rPr lang="it-IT" sz="1200" b="1" dirty="0">
                <a:solidFill>
                  <a:schemeClr val="accent6">
                    <a:lumMod val="50000"/>
                  </a:schemeClr>
                </a:solidFill>
                <a:latin typeface="Century Gothic" panose="020B0502020202020204" pitchFamily="34" charset="0"/>
              </a:rPr>
              <a:t>«</a:t>
            </a:r>
            <a:r>
              <a:rPr lang="it-IT" sz="1200" b="1" dirty="0">
                <a:solidFill>
                  <a:schemeClr val="accent6">
                    <a:lumMod val="50000"/>
                  </a:schemeClr>
                </a:solidFill>
              </a:rPr>
              <a:t>Economia circolare </a:t>
            </a:r>
            <a:r>
              <a:rPr lang="it-IT" sz="1200" dirty="0">
                <a:solidFill>
                  <a:schemeClr val="accent6">
                    <a:lumMod val="50000"/>
                  </a:schemeClr>
                </a:solidFill>
              </a:rPr>
              <a:t>»: è possibile progettare il prodotto in modo che tutti i materiali possano essere riutilizzati dopo la loro vita utile? </a:t>
            </a:r>
          </a:p>
          <a:p>
            <a:pPr>
              <a:spcBef>
                <a:spcPts val="600"/>
              </a:spcBef>
              <a:buClr>
                <a:srgbClr val="8EB403"/>
              </a:buClr>
            </a:pPr>
            <a:r>
              <a:rPr lang="it-IT" sz="1200" b="1" dirty="0">
                <a:solidFill>
                  <a:schemeClr val="accent6">
                    <a:lumMod val="50000"/>
                  </a:schemeClr>
                </a:solidFill>
                <a:latin typeface="Century Gothic" panose="020B0502020202020204" pitchFamily="34" charset="0"/>
              </a:rPr>
              <a:t>«Responsible Sourcing» (approvvigionamento responsabile): </a:t>
            </a:r>
            <a:r>
              <a:rPr lang="it-IT" sz="1200" dirty="0">
                <a:solidFill>
                  <a:schemeClr val="accent6">
                    <a:lumMod val="50000"/>
                  </a:schemeClr>
                </a:solidFill>
              </a:rPr>
              <a:t>potete acquistare materie prime che prendano in considerazione gli aspetti sociali ed ecologici (ad es. considerare determinati marchi)? </a:t>
            </a:r>
          </a:p>
          <a:p>
            <a:pPr>
              <a:spcBef>
                <a:spcPts val="600"/>
              </a:spcBef>
              <a:buClr>
                <a:srgbClr val="8EB403"/>
              </a:buClr>
            </a:pPr>
            <a:r>
              <a:rPr lang="it-IT" sz="1200" b="1" dirty="0">
                <a:solidFill>
                  <a:schemeClr val="accent6">
                    <a:lumMod val="50000"/>
                  </a:schemeClr>
                </a:solidFill>
                <a:latin typeface="Century Gothic" panose="020B0502020202020204" pitchFamily="34" charset="0"/>
              </a:rPr>
              <a:t>Imballaggio: </a:t>
            </a:r>
            <a:r>
              <a:rPr lang="it-IT" sz="1200" dirty="0">
                <a:solidFill>
                  <a:schemeClr val="accent6">
                    <a:lumMod val="50000"/>
                  </a:schemeClr>
                </a:solidFill>
                <a:latin typeface="Century Gothic" panose="020B0502020202020204" pitchFamily="34" charset="0"/>
              </a:rPr>
              <a:t>è possibile rendere l’imballaggio più sostenibile? Potrebbe essere riutilizzato? Il prodotto ha bisogno di un imballaggio? </a:t>
            </a:r>
          </a:p>
          <a:p>
            <a:pPr>
              <a:spcBef>
                <a:spcPts val="600"/>
              </a:spcBef>
              <a:buClr>
                <a:srgbClr val="8EB403"/>
              </a:buClr>
            </a:pPr>
            <a:r>
              <a:rPr lang="it-IT" sz="1200" b="1" dirty="0">
                <a:solidFill>
                  <a:schemeClr val="accent6">
                    <a:lumMod val="50000"/>
                  </a:schemeClr>
                </a:solidFill>
                <a:latin typeface="Century Gothic" panose="020B0502020202020204" pitchFamily="34" charset="0"/>
              </a:rPr>
              <a:t>Partenariato: </a:t>
            </a:r>
            <a:r>
              <a:rPr lang="it-IT" sz="1200" dirty="0">
                <a:solidFill>
                  <a:schemeClr val="accent6">
                    <a:lumMod val="50000"/>
                  </a:schemeClr>
                </a:solidFill>
                <a:latin typeface="Century Gothic" panose="020B0502020202020204" pitchFamily="34" charset="0"/>
              </a:rPr>
              <a:t>nella scelta dei vostri partner potete prendere in considerazione importanti aspetti ecologici e sociali?</a:t>
            </a:r>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106048"/>
            <a:ext cx="8429661" cy="1111740"/>
          </a:xfrm>
          <a:prstGeom prst="rect">
            <a:avLst/>
          </a:prstGeom>
          <a:noFill/>
          <a:ln w="9525">
            <a:noFill/>
            <a:miter lim="800000"/>
            <a:headEnd/>
            <a:tailEnd/>
          </a:ln>
        </p:spPr>
        <p:txBody>
          <a:bodyPr anchor="ctr"/>
          <a:lstStyle/>
          <a:p>
            <a:pPr>
              <a:defRPr/>
            </a:pPr>
            <a:r>
              <a:rPr lang="it-CH" altLang="fr-FR" sz="2400" b="1" dirty="0">
                <a:solidFill>
                  <a:srgbClr val="0B4874"/>
                </a:solidFill>
                <a:latin typeface="Century Gothic" panose="020B0502020202020204" pitchFamily="34" charset="0"/>
                <a:ea typeface="ＭＳ Ｐゴシック" charset="0"/>
                <a:cs typeface="Arial"/>
              </a:rPr>
              <a:t>Check list: siete in grado di rendere il vostro modello imprenditoriale più equo e sostenibile?</a:t>
            </a:r>
          </a:p>
        </p:txBody>
      </p:sp>
      <p:sp>
        <p:nvSpPr>
          <p:cNvPr id="12" name="Freeform 5">
            <a:extLst>
              <a:ext uri="{FF2B5EF4-FFF2-40B4-BE49-F238E27FC236}">
                <a16:creationId xmlns:a16="http://schemas.microsoft.com/office/drawing/2014/main" id="{2FCB32F5-929E-4B66-9C51-6806C79F2D98}"/>
              </a:ext>
            </a:extLst>
          </p:cNvPr>
          <p:cNvSpPr>
            <a:spLocks noEditPoints="1"/>
          </p:cNvSpPr>
          <p:nvPr/>
        </p:nvSpPr>
        <p:spPr bwMode="auto">
          <a:xfrm>
            <a:off x="1027998"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cxnSp>
        <p:nvCxnSpPr>
          <p:cNvPr id="4" name="Gerader Verbinder 3">
            <a:extLst>
              <a:ext uri="{FF2B5EF4-FFF2-40B4-BE49-F238E27FC236}">
                <a16:creationId xmlns:a16="http://schemas.microsoft.com/office/drawing/2014/main" id="{E2D31BDC-ABCC-4AE1-804A-FACE3F6B3E56}"/>
              </a:ext>
            </a:extLst>
          </p:cNvPr>
          <p:cNvCxnSpPr>
            <a:cxnSpLocks/>
          </p:cNvCxnSpPr>
          <p:nvPr/>
        </p:nvCxnSpPr>
        <p:spPr>
          <a:xfrm>
            <a:off x="4286865" y="3034136"/>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hteck 17">
            <a:extLst>
              <a:ext uri="{FF2B5EF4-FFF2-40B4-BE49-F238E27FC236}">
                <a16:creationId xmlns:a16="http://schemas.microsoft.com/office/drawing/2014/main" id="{2B6E422C-590A-4967-A199-C8D3D414147C}"/>
              </a:ext>
            </a:extLst>
          </p:cNvPr>
          <p:cNvSpPr/>
          <p:nvPr/>
        </p:nvSpPr>
        <p:spPr>
          <a:xfrm>
            <a:off x="8565754" y="754919"/>
            <a:ext cx="2340383" cy="615553"/>
          </a:xfrm>
          <a:prstGeom prst="rect">
            <a:avLst/>
          </a:prstGeom>
        </p:spPr>
        <p:txBody>
          <a:bodyPr wrap="square">
            <a:spAutoFit/>
          </a:bodyPr>
          <a:lstStyle/>
          <a:p>
            <a:pPr>
              <a:spcBef>
                <a:spcPts val="600"/>
              </a:spcBef>
              <a:buClr>
                <a:srgbClr val="0B4874"/>
              </a:buClr>
            </a:pPr>
            <a:r>
              <a:rPr lang="it-IT" sz="1700" b="1" dirty="0">
                <a:solidFill>
                  <a:srgbClr val="8EB403"/>
                </a:solidFill>
                <a:latin typeface="Century Gothic" panose="020B0502020202020204" pitchFamily="34" charset="0"/>
              </a:rPr>
              <a:t>Segmento di clientela </a:t>
            </a:r>
            <a:r>
              <a:rPr lang="de-CH" sz="1700" b="1" dirty="0">
                <a:solidFill>
                  <a:srgbClr val="8EB403"/>
                </a:solidFill>
                <a:latin typeface="Century Gothic" panose="020B0502020202020204" pitchFamily="34" charset="0"/>
              </a:rPr>
              <a:t> </a:t>
            </a:r>
            <a:r>
              <a:rPr lang="it-IT" sz="1700" b="1" dirty="0">
                <a:solidFill>
                  <a:srgbClr val="8EB403"/>
                </a:solidFill>
                <a:latin typeface="Century Gothic" panose="020B0502020202020204" pitchFamily="34" charset="0"/>
              </a:rPr>
              <a:t>target</a:t>
            </a:r>
          </a:p>
        </p:txBody>
      </p:sp>
      <p:sp>
        <p:nvSpPr>
          <p:cNvPr id="19" name="Rechteck 18">
            <a:extLst>
              <a:ext uri="{FF2B5EF4-FFF2-40B4-BE49-F238E27FC236}">
                <a16:creationId xmlns:a16="http://schemas.microsoft.com/office/drawing/2014/main" id="{D98900F7-7B89-453B-A4EA-F01EFA9FF252}"/>
              </a:ext>
            </a:extLst>
          </p:cNvPr>
          <p:cNvSpPr/>
          <p:nvPr/>
        </p:nvSpPr>
        <p:spPr>
          <a:xfrm>
            <a:off x="4826045" y="1017166"/>
            <a:ext cx="3159297" cy="369332"/>
          </a:xfrm>
          <a:prstGeom prst="rect">
            <a:avLst/>
          </a:prstGeom>
        </p:spPr>
        <p:txBody>
          <a:bodyPr wrap="square">
            <a:spAutoFit/>
          </a:bodyPr>
          <a:lstStyle/>
          <a:p>
            <a:pPr>
              <a:spcBef>
                <a:spcPts val="600"/>
              </a:spcBef>
              <a:buClr>
                <a:srgbClr val="0B4874"/>
              </a:buClr>
            </a:pPr>
            <a:r>
              <a:rPr lang="it-IT" b="1" dirty="0">
                <a:solidFill>
                  <a:srgbClr val="8EB403"/>
                </a:solidFill>
                <a:latin typeface="Century Gothic" panose="020B0502020202020204" pitchFamily="34" charset="0"/>
              </a:rPr>
              <a:t>Proposta di valore</a:t>
            </a:r>
          </a:p>
        </p:txBody>
      </p:sp>
      <p:sp>
        <p:nvSpPr>
          <p:cNvPr id="14" name="Freeform 5">
            <a:extLst>
              <a:ext uri="{FF2B5EF4-FFF2-40B4-BE49-F238E27FC236}">
                <a16:creationId xmlns:a16="http://schemas.microsoft.com/office/drawing/2014/main" id="{CAFD4519-F692-48F3-AA0D-32F14B4FAA0B}"/>
              </a:ext>
            </a:extLst>
          </p:cNvPr>
          <p:cNvSpPr>
            <a:spLocks noEditPoints="1"/>
          </p:cNvSpPr>
          <p:nvPr/>
        </p:nvSpPr>
        <p:spPr bwMode="auto">
          <a:xfrm>
            <a:off x="1027998" y="2197508"/>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15" name="Freeform 5">
            <a:extLst>
              <a:ext uri="{FF2B5EF4-FFF2-40B4-BE49-F238E27FC236}">
                <a16:creationId xmlns:a16="http://schemas.microsoft.com/office/drawing/2014/main" id="{C75A6C11-1ED7-4D1A-BF10-AEC4EDB2C2EE}"/>
              </a:ext>
            </a:extLst>
          </p:cNvPr>
          <p:cNvSpPr>
            <a:spLocks noEditPoints="1"/>
          </p:cNvSpPr>
          <p:nvPr/>
        </p:nvSpPr>
        <p:spPr bwMode="auto">
          <a:xfrm>
            <a:off x="1027998" y="303413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16" name="Freeform 5">
            <a:extLst>
              <a:ext uri="{FF2B5EF4-FFF2-40B4-BE49-F238E27FC236}">
                <a16:creationId xmlns:a16="http://schemas.microsoft.com/office/drawing/2014/main" id="{8886A07A-FCCE-4556-8AE7-13C8404F0262}"/>
              </a:ext>
            </a:extLst>
          </p:cNvPr>
          <p:cNvSpPr>
            <a:spLocks noEditPoints="1"/>
          </p:cNvSpPr>
          <p:nvPr/>
        </p:nvSpPr>
        <p:spPr bwMode="auto">
          <a:xfrm>
            <a:off x="1027998" y="4182191"/>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17" name="Freeform 5">
            <a:extLst>
              <a:ext uri="{FF2B5EF4-FFF2-40B4-BE49-F238E27FC236}">
                <a16:creationId xmlns:a16="http://schemas.microsoft.com/office/drawing/2014/main" id="{85D92224-1123-4393-BE57-599F8810AF54}"/>
              </a:ext>
            </a:extLst>
          </p:cNvPr>
          <p:cNvSpPr>
            <a:spLocks noEditPoints="1"/>
          </p:cNvSpPr>
          <p:nvPr/>
        </p:nvSpPr>
        <p:spPr bwMode="auto">
          <a:xfrm>
            <a:off x="1027998" y="4975124"/>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21" name="Rechteck 20">
            <a:extLst>
              <a:ext uri="{FF2B5EF4-FFF2-40B4-BE49-F238E27FC236}">
                <a16:creationId xmlns:a16="http://schemas.microsoft.com/office/drawing/2014/main" id="{1F4BEDC8-E2F6-484F-8301-86104D7E089A}"/>
              </a:ext>
            </a:extLst>
          </p:cNvPr>
          <p:cNvSpPr/>
          <p:nvPr/>
        </p:nvSpPr>
        <p:spPr>
          <a:xfrm>
            <a:off x="944425" y="1003482"/>
            <a:ext cx="2375971" cy="369332"/>
          </a:xfrm>
          <a:prstGeom prst="rect">
            <a:avLst/>
          </a:prstGeom>
        </p:spPr>
        <p:txBody>
          <a:bodyPr wrap="none">
            <a:spAutoFit/>
          </a:bodyPr>
          <a:lstStyle/>
          <a:p>
            <a:pPr>
              <a:spcBef>
                <a:spcPts val="600"/>
              </a:spcBef>
              <a:buClr>
                <a:srgbClr val="0B4874"/>
              </a:buClr>
            </a:pPr>
            <a:r>
              <a:rPr lang="it-IT" b="1" dirty="0">
                <a:solidFill>
                  <a:srgbClr val="8EB403"/>
                </a:solidFill>
                <a:latin typeface="Century Gothic" panose="020B0502020202020204" pitchFamily="34" charset="0"/>
              </a:rPr>
              <a:t>Creazione di valore</a:t>
            </a:r>
          </a:p>
        </p:txBody>
      </p:sp>
      <p:cxnSp>
        <p:nvCxnSpPr>
          <p:cNvPr id="42" name="Gerader Verbinder 41">
            <a:extLst>
              <a:ext uri="{FF2B5EF4-FFF2-40B4-BE49-F238E27FC236}">
                <a16:creationId xmlns:a16="http://schemas.microsoft.com/office/drawing/2014/main" id="{DF6A3039-2FEB-4B17-8518-CD6DEAF2A0E3}"/>
              </a:ext>
            </a:extLst>
          </p:cNvPr>
          <p:cNvCxnSpPr>
            <a:cxnSpLocks/>
          </p:cNvCxnSpPr>
          <p:nvPr/>
        </p:nvCxnSpPr>
        <p:spPr>
          <a:xfrm>
            <a:off x="6096000" y="2692136"/>
            <a:ext cx="0" cy="684000"/>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55D93DA3-701F-4410-9C11-2DA470B5DE81}"/>
              </a:ext>
            </a:extLst>
          </p:cNvPr>
          <p:cNvCxnSpPr>
            <a:cxnSpLocks/>
          </p:cNvCxnSpPr>
          <p:nvPr/>
        </p:nvCxnSpPr>
        <p:spPr>
          <a:xfrm>
            <a:off x="6105832" y="4975124"/>
            <a:ext cx="0" cy="273034"/>
          </a:xfrm>
          <a:prstGeom prst="line">
            <a:avLst/>
          </a:prstGeom>
          <a:ln w="38100">
            <a:solidFill>
              <a:srgbClr val="8EB40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9373220A-718A-4DF9-8B9F-715B26AAB644}"/>
              </a:ext>
            </a:extLst>
          </p:cNvPr>
          <p:cNvSpPr/>
          <p:nvPr/>
        </p:nvSpPr>
        <p:spPr>
          <a:xfrm>
            <a:off x="5078414" y="5237097"/>
            <a:ext cx="2056973" cy="369332"/>
          </a:xfrm>
          <a:prstGeom prst="rect">
            <a:avLst/>
          </a:prstGeom>
        </p:spPr>
        <p:txBody>
          <a:bodyPr wrap="none">
            <a:spAutoFit/>
          </a:bodyPr>
          <a:lstStyle/>
          <a:p>
            <a:pPr>
              <a:spcBef>
                <a:spcPts val="600"/>
              </a:spcBef>
              <a:buClr>
                <a:srgbClr val="0B4874"/>
              </a:buClr>
            </a:pPr>
            <a:r>
              <a:rPr lang="it-IT" b="1" dirty="0">
                <a:solidFill>
                  <a:srgbClr val="8EB403"/>
                </a:solidFill>
                <a:latin typeface="Century Gothic" panose="020B0502020202020204" pitchFamily="34" charset="0"/>
              </a:rPr>
              <a:t>Logica di profitto</a:t>
            </a:r>
          </a:p>
        </p:txBody>
      </p:sp>
      <p:sp>
        <p:nvSpPr>
          <p:cNvPr id="50" name="Freeform 5">
            <a:extLst>
              <a:ext uri="{FF2B5EF4-FFF2-40B4-BE49-F238E27FC236}">
                <a16:creationId xmlns:a16="http://schemas.microsoft.com/office/drawing/2014/main" id="{F487C9A0-059D-408A-A3C0-1FA1B617BFA2}"/>
              </a:ext>
            </a:extLst>
          </p:cNvPr>
          <p:cNvSpPr>
            <a:spLocks noEditPoints="1"/>
          </p:cNvSpPr>
          <p:nvPr/>
        </p:nvSpPr>
        <p:spPr bwMode="auto">
          <a:xfrm>
            <a:off x="1830585" y="5874769"/>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51" name="Rechteck 50">
            <a:extLst>
              <a:ext uri="{FF2B5EF4-FFF2-40B4-BE49-F238E27FC236}">
                <a16:creationId xmlns:a16="http://schemas.microsoft.com/office/drawing/2014/main" id="{4A5FCA02-5AF0-4018-92DF-67FF8132AA7E}"/>
              </a:ext>
            </a:extLst>
          </p:cNvPr>
          <p:cNvSpPr/>
          <p:nvPr/>
        </p:nvSpPr>
        <p:spPr>
          <a:xfrm>
            <a:off x="2040089" y="5825609"/>
            <a:ext cx="3593793" cy="907941"/>
          </a:xfrm>
          <a:prstGeom prst="rect">
            <a:avLst/>
          </a:prstGeom>
        </p:spPr>
        <p:txBody>
          <a:bodyPr wrap="square">
            <a:spAutoFit/>
          </a:bodyPr>
          <a:lstStyle/>
          <a:p>
            <a:pPr>
              <a:spcBef>
                <a:spcPts val="600"/>
              </a:spcBef>
              <a:buClr>
                <a:srgbClr val="8EB403"/>
              </a:buClr>
            </a:pPr>
            <a:r>
              <a:rPr lang="it-IT" sz="1200" b="1" dirty="0">
                <a:solidFill>
                  <a:srgbClr val="686868"/>
                </a:solidFill>
                <a:latin typeface="Century Gothic" panose="020B0502020202020204" pitchFamily="34" charset="0"/>
              </a:rPr>
              <a:t>Collaboratori: </a:t>
            </a:r>
            <a:r>
              <a:rPr lang="it-IT" sz="1200" dirty="0">
                <a:solidFill>
                  <a:srgbClr val="686868"/>
                </a:solidFill>
                <a:latin typeface="Century Gothic" panose="020B0502020202020204" pitchFamily="34" charset="0"/>
              </a:rPr>
              <a:t>i vostri collaboratori sono retribuiti in modo equo?</a:t>
            </a:r>
          </a:p>
          <a:p>
            <a:pPr>
              <a:spcBef>
                <a:spcPts val="600"/>
              </a:spcBef>
              <a:buClr>
                <a:srgbClr val="8EB403"/>
              </a:buClr>
            </a:pPr>
            <a:r>
              <a:rPr lang="de-CH" sz="1200" b="1" dirty="0">
                <a:solidFill>
                  <a:srgbClr val="686868"/>
                </a:solidFill>
                <a:latin typeface="Century Gothic" panose="020B0502020202020204" pitchFamily="34" charset="0"/>
              </a:rPr>
              <a:t>Partner: </a:t>
            </a:r>
            <a:r>
              <a:rPr lang="it-IT" sz="1200" dirty="0"/>
              <a:t>le imprese partner e i fornitori di servizi retribuiscono/sono retribuiti equamente?</a:t>
            </a:r>
            <a:endParaRPr lang="de-CH" sz="1200" dirty="0">
              <a:solidFill>
                <a:srgbClr val="686868"/>
              </a:solidFill>
              <a:latin typeface="Century Gothic" panose="020B0502020202020204" pitchFamily="34" charset="0"/>
            </a:endParaRPr>
          </a:p>
        </p:txBody>
      </p:sp>
      <p:sp>
        <p:nvSpPr>
          <p:cNvPr id="52" name="Rechteck 51">
            <a:extLst>
              <a:ext uri="{FF2B5EF4-FFF2-40B4-BE49-F238E27FC236}">
                <a16:creationId xmlns:a16="http://schemas.microsoft.com/office/drawing/2014/main" id="{1CDAD672-80B1-4BA9-A7D1-1C1E7B8D6ED8}"/>
              </a:ext>
            </a:extLst>
          </p:cNvPr>
          <p:cNvSpPr/>
          <p:nvPr/>
        </p:nvSpPr>
        <p:spPr>
          <a:xfrm>
            <a:off x="7770023" y="5820068"/>
            <a:ext cx="3593793" cy="1092607"/>
          </a:xfrm>
          <a:prstGeom prst="rect">
            <a:avLst/>
          </a:prstGeom>
        </p:spPr>
        <p:txBody>
          <a:bodyPr wrap="square">
            <a:spAutoFit/>
          </a:bodyPr>
          <a:lstStyle/>
          <a:p>
            <a:r>
              <a:rPr lang="it-IT" sz="1200" b="1" dirty="0"/>
              <a:t>Modelli di prezzo</a:t>
            </a:r>
            <a:r>
              <a:rPr lang="it-IT" sz="1200" dirty="0"/>
              <a:t>: potete differenziare i prezzi in modo tale che persone o organizzazioni con pochi soldi rispettivamente un budget ridotto possano permettersi il vostro prodotto? </a:t>
            </a:r>
          </a:p>
          <a:p>
            <a:pPr>
              <a:spcBef>
                <a:spcPts val="600"/>
              </a:spcBef>
              <a:buClr>
                <a:srgbClr val="8EB403"/>
              </a:buClr>
            </a:pPr>
            <a:endParaRPr lang="de-CH" sz="1200" dirty="0">
              <a:solidFill>
                <a:srgbClr val="898F97"/>
              </a:solidFill>
              <a:latin typeface="Century Gothic" panose="020B0502020202020204" pitchFamily="34" charset="0"/>
            </a:endParaRPr>
          </a:p>
        </p:txBody>
      </p:sp>
      <p:sp>
        <p:nvSpPr>
          <p:cNvPr id="54" name="Rechteck 53">
            <a:extLst>
              <a:ext uri="{FF2B5EF4-FFF2-40B4-BE49-F238E27FC236}">
                <a16:creationId xmlns:a16="http://schemas.microsoft.com/office/drawing/2014/main" id="{ECCEDEAF-9838-4733-8718-42BC636DA08A}"/>
              </a:ext>
            </a:extLst>
          </p:cNvPr>
          <p:cNvSpPr/>
          <p:nvPr/>
        </p:nvSpPr>
        <p:spPr>
          <a:xfrm>
            <a:off x="1753824" y="5488336"/>
            <a:ext cx="615874" cy="307777"/>
          </a:xfrm>
          <a:prstGeom prst="rect">
            <a:avLst/>
          </a:prstGeom>
        </p:spPr>
        <p:txBody>
          <a:bodyPr wrap="none">
            <a:spAutoFit/>
          </a:bodyPr>
          <a:lstStyle/>
          <a:p>
            <a:pPr>
              <a:spcBef>
                <a:spcPts val="600"/>
              </a:spcBef>
              <a:buClr>
                <a:srgbClr val="0B4874"/>
              </a:buClr>
            </a:pPr>
            <a:r>
              <a:rPr lang="it-IT" sz="1400" b="1" dirty="0">
                <a:solidFill>
                  <a:srgbClr val="8EB403"/>
                </a:solidFill>
                <a:latin typeface="Century Gothic" panose="020B0502020202020204" pitchFamily="34" charset="0"/>
              </a:rPr>
              <a:t>Costi</a:t>
            </a:r>
          </a:p>
        </p:txBody>
      </p:sp>
      <p:sp>
        <p:nvSpPr>
          <p:cNvPr id="55" name="Rechteck 54">
            <a:extLst>
              <a:ext uri="{FF2B5EF4-FFF2-40B4-BE49-F238E27FC236}">
                <a16:creationId xmlns:a16="http://schemas.microsoft.com/office/drawing/2014/main" id="{C9C91A48-AC2A-45C9-B668-98F001ABBADF}"/>
              </a:ext>
            </a:extLst>
          </p:cNvPr>
          <p:cNvSpPr/>
          <p:nvPr/>
        </p:nvSpPr>
        <p:spPr>
          <a:xfrm>
            <a:off x="7403872" y="5500465"/>
            <a:ext cx="952505" cy="307777"/>
          </a:xfrm>
          <a:prstGeom prst="rect">
            <a:avLst/>
          </a:prstGeom>
        </p:spPr>
        <p:txBody>
          <a:bodyPr wrap="none">
            <a:spAutoFit/>
          </a:bodyPr>
          <a:lstStyle/>
          <a:p>
            <a:pPr>
              <a:spcBef>
                <a:spcPts val="600"/>
              </a:spcBef>
              <a:buClr>
                <a:srgbClr val="0B4874"/>
              </a:buClr>
            </a:pPr>
            <a:r>
              <a:rPr lang="it-IT" sz="1400" b="1" dirty="0">
                <a:solidFill>
                  <a:srgbClr val="8EB403"/>
                </a:solidFill>
                <a:latin typeface="Century Gothic" panose="020B0502020202020204" pitchFamily="34" charset="0"/>
              </a:rPr>
              <a:t>Fatturato</a:t>
            </a:r>
          </a:p>
        </p:txBody>
      </p:sp>
      <p:sp>
        <p:nvSpPr>
          <p:cNvPr id="56" name="Freeform 5">
            <a:extLst>
              <a:ext uri="{FF2B5EF4-FFF2-40B4-BE49-F238E27FC236}">
                <a16:creationId xmlns:a16="http://schemas.microsoft.com/office/drawing/2014/main" id="{ED9C640F-AA8E-419F-8F11-AB56A63A1F57}"/>
              </a:ext>
            </a:extLst>
          </p:cNvPr>
          <p:cNvSpPr>
            <a:spLocks noEditPoints="1"/>
          </p:cNvSpPr>
          <p:nvPr/>
        </p:nvSpPr>
        <p:spPr bwMode="auto">
          <a:xfrm>
            <a:off x="1825668" y="6312306"/>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57" name="Freeform 5">
            <a:extLst>
              <a:ext uri="{FF2B5EF4-FFF2-40B4-BE49-F238E27FC236}">
                <a16:creationId xmlns:a16="http://schemas.microsoft.com/office/drawing/2014/main" id="{549E1068-D9BC-470E-9DA2-43AD3E716B6A}"/>
              </a:ext>
            </a:extLst>
          </p:cNvPr>
          <p:cNvSpPr>
            <a:spLocks noEditPoints="1"/>
          </p:cNvSpPr>
          <p:nvPr/>
        </p:nvSpPr>
        <p:spPr bwMode="auto">
          <a:xfrm>
            <a:off x="7516947" y="5864377"/>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62" name="Rechteck 61">
            <a:extLst>
              <a:ext uri="{FF2B5EF4-FFF2-40B4-BE49-F238E27FC236}">
                <a16:creationId xmlns:a16="http://schemas.microsoft.com/office/drawing/2014/main" id="{928E285A-2934-4BD4-9D13-B7BCA200D6E4}"/>
              </a:ext>
            </a:extLst>
          </p:cNvPr>
          <p:cNvSpPr/>
          <p:nvPr/>
        </p:nvSpPr>
        <p:spPr>
          <a:xfrm>
            <a:off x="5060367" y="1512970"/>
            <a:ext cx="3092112" cy="1015663"/>
          </a:xfrm>
          <a:prstGeom prst="rect">
            <a:avLst/>
          </a:prstGeom>
        </p:spPr>
        <p:txBody>
          <a:bodyPr wrap="square">
            <a:spAutoFit/>
          </a:bodyPr>
          <a:lstStyle/>
          <a:p>
            <a:pPr>
              <a:spcBef>
                <a:spcPts val="600"/>
              </a:spcBef>
              <a:buClr>
                <a:srgbClr val="8EB403"/>
              </a:buClr>
            </a:pPr>
            <a:r>
              <a:rPr lang="it-IT" sz="1200" dirty="0"/>
              <a:t>È possibile cambiare il valore offerto in modo che la vostra idea imprenditoriale possa diventare ancora più significativa da un punto di vista etico, ecologico o sociale? </a:t>
            </a:r>
            <a:endParaRPr lang="de-CH" sz="1200" dirty="0">
              <a:solidFill>
                <a:srgbClr val="686868"/>
              </a:solidFill>
              <a:latin typeface="Century Gothic" panose="020B0502020202020204" pitchFamily="34" charset="0"/>
            </a:endParaRPr>
          </a:p>
        </p:txBody>
      </p:sp>
      <p:sp>
        <p:nvSpPr>
          <p:cNvPr id="63" name="Freeform 5">
            <a:extLst>
              <a:ext uri="{FF2B5EF4-FFF2-40B4-BE49-F238E27FC236}">
                <a16:creationId xmlns:a16="http://schemas.microsoft.com/office/drawing/2014/main" id="{DF5CF98E-AE62-4400-9CA3-C64210C84C7F}"/>
              </a:ext>
            </a:extLst>
          </p:cNvPr>
          <p:cNvSpPr>
            <a:spLocks noEditPoints="1"/>
          </p:cNvSpPr>
          <p:nvPr/>
        </p:nvSpPr>
        <p:spPr bwMode="auto">
          <a:xfrm>
            <a:off x="4859185" y="1590615"/>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sp>
        <p:nvSpPr>
          <p:cNvPr id="65" name="Freeform 5">
            <a:extLst>
              <a:ext uri="{FF2B5EF4-FFF2-40B4-BE49-F238E27FC236}">
                <a16:creationId xmlns:a16="http://schemas.microsoft.com/office/drawing/2014/main" id="{6E7E66EF-F041-410B-A7CA-9AB6057102CB}"/>
              </a:ext>
            </a:extLst>
          </p:cNvPr>
          <p:cNvSpPr>
            <a:spLocks noEditPoints="1"/>
          </p:cNvSpPr>
          <p:nvPr/>
        </p:nvSpPr>
        <p:spPr bwMode="auto">
          <a:xfrm>
            <a:off x="8565754" y="1582992"/>
            <a:ext cx="180000" cy="180000"/>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06 h 224"/>
              <a:gd name="T12" fmla="*/ 18 w 224"/>
              <a:gd name="T13" fmla="*/ 112 h 224"/>
              <a:gd name="T14" fmla="*/ 112 w 224"/>
              <a:gd name="T15" fmla="*/ 18 h 224"/>
              <a:gd name="T16" fmla="*/ 206 w 224"/>
              <a:gd name="T17" fmla="*/ 112 h 224"/>
              <a:gd name="T18" fmla="*/ 112 w 224"/>
              <a:gd name="T19" fmla="*/ 206 h 224"/>
              <a:gd name="T20" fmla="*/ 148 w 224"/>
              <a:gd name="T21" fmla="*/ 76 h 224"/>
              <a:gd name="T22" fmla="*/ 95 w 224"/>
              <a:gd name="T23" fmla="*/ 129 h 224"/>
              <a:gd name="T24" fmla="*/ 76 w 224"/>
              <a:gd name="T25" fmla="*/ 109 h 224"/>
              <a:gd name="T26" fmla="*/ 64 w 224"/>
              <a:gd name="T27" fmla="*/ 109 h 224"/>
              <a:gd name="T28" fmla="*/ 64 w 224"/>
              <a:gd name="T29" fmla="*/ 122 h 224"/>
              <a:gd name="T30" fmla="*/ 89 w 224"/>
              <a:gd name="T31" fmla="*/ 148 h 224"/>
              <a:gd name="T32" fmla="*/ 95 w 224"/>
              <a:gd name="T33" fmla="*/ 150 h 224"/>
              <a:gd name="T34" fmla="*/ 102 w 224"/>
              <a:gd name="T35" fmla="*/ 148 h 224"/>
              <a:gd name="T36" fmla="*/ 160 w 224"/>
              <a:gd name="T37" fmla="*/ 89 h 224"/>
              <a:gd name="T38" fmla="*/ 160 w 224"/>
              <a:gd name="T39" fmla="*/ 76 h 224"/>
              <a:gd name="T40" fmla="*/ 148 w 224"/>
              <a:gd name="T41" fmla="*/ 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4" y="224"/>
                  <a:pt x="224" y="174"/>
                  <a:pt x="224" y="112"/>
                </a:cubicBezTo>
                <a:cubicBezTo>
                  <a:pt x="224" y="50"/>
                  <a:pt x="174" y="0"/>
                  <a:pt x="112" y="0"/>
                </a:cubicBezTo>
                <a:close/>
                <a:moveTo>
                  <a:pt x="112" y="206"/>
                </a:moveTo>
                <a:cubicBezTo>
                  <a:pt x="60" y="206"/>
                  <a:pt x="18" y="164"/>
                  <a:pt x="18" y="112"/>
                </a:cubicBezTo>
                <a:cubicBezTo>
                  <a:pt x="18" y="60"/>
                  <a:pt x="60" y="18"/>
                  <a:pt x="112" y="18"/>
                </a:cubicBezTo>
                <a:cubicBezTo>
                  <a:pt x="164" y="18"/>
                  <a:pt x="206" y="60"/>
                  <a:pt x="206" y="112"/>
                </a:cubicBezTo>
                <a:cubicBezTo>
                  <a:pt x="206" y="164"/>
                  <a:pt x="164" y="206"/>
                  <a:pt x="112" y="206"/>
                </a:cubicBezTo>
                <a:close/>
                <a:moveTo>
                  <a:pt x="148" y="76"/>
                </a:moveTo>
                <a:cubicBezTo>
                  <a:pt x="95" y="129"/>
                  <a:pt x="95" y="129"/>
                  <a:pt x="95" y="129"/>
                </a:cubicBezTo>
                <a:cubicBezTo>
                  <a:pt x="76" y="109"/>
                  <a:pt x="76" y="109"/>
                  <a:pt x="76" y="109"/>
                </a:cubicBezTo>
                <a:cubicBezTo>
                  <a:pt x="73" y="106"/>
                  <a:pt x="67" y="106"/>
                  <a:pt x="64" y="109"/>
                </a:cubicBezTo>
                <a:cubicBezTo>
                  <a:pt x="60" y="113"/>
                  <a:pt x="60" y="119"/>
                  <a:pt x="64" y="122"/>
                </a:cubicBezTo>
                <a:cubicBezTo>
                  <a:pt x="89" y="148"/>
                  <a:pt x="89" y="148"/>
                  <a:pt x="89" y="148"/>
                </a:cubicBezTo>
                <a:cubicBezTo>
                  <a:pt x="91" y="149"/>
                  <a:pt x="93" y="150"/>
                  <a:pt x="95" y="150"/>
                </a:cubicBezTo>
                <a:cubicBezTo>
                  <a:pt x="98" y="150"/>
                  <a:pt x="100" y="149"/>
                  <a:pt x="102" y="148"/>
                </a:cubicBezTo>
                <a:cubicBezTo>
                  <a:pt x="160" y="89"/>
                  <a:pt x="160" y="89"/>
                  <a:pt x="160" y="89"/>
                </a:cubicBezTo>
                <a:cubicBezTo>
                  <a:pt x="164" y="86"/>
                  <a:pt x="164" y="80"/>
                  <a:pt x="160" y="76"/>
                </a:cubicBezTo>
                <a:cubicBezTo>
                  <a:pt x="157" y="73"/>
                  <a:pt x="151" y="73"/>
                  <a:pt x="148" y="76"/>
                </a:cubicBezTo>
                <a:close/>
              </a:path>
            </a:pathLst>
          </a:custGeom>
          <a:solidFill>
            <a:srgbClr val="8EB403"/>
          </a:solidFill>
          <a:ln>
            <a:solidFill>
              <a:srgbClr val="8EB403"/>
            </a:solidFill>
          </a:ln>
        </p:spPr>
        <p:txBody>
          <a:bodyPr vert="horz" wrap="square" lIns="91440" tIns="45720" rIns="91440" bIns="45720" numCol="1" anchor="t" anchorCtr="0" compatLnSpc="1">
            <a:prstTxWarp prst="textNoShape">
              <a:avLst/>
            </a:prstTxWarp>
          </a:bodyPr>
          <a:lstStyle/>
          <a:p>
            <a:endParaRPr lang="fr-FR" sz="1600" dirty="0">
              <a:solidFill>
                <a:srgbClr val="8EB403"/>
              </a:solidFill>
              <a:latin typeface="Century Gothic" panose="020B0502020202020204" pitchFamily="34" charset="0"/>
            </a:endParaRPr>
          </a:p>
        </p:txBody>
      </p:sp>
      <p:grpSp>
        <p:nvGrpSpPr>
          <p:cNvPr id="22" name="Gruppieren 21">
            <a:extLst>
              <a:ext uri="{FF2B5EF4-FFF2-40B4-BE49-F238E27FC236}">
                <a16:creationId xmlns:a16="http://schemas.microsoft.com/office/drawing/2014/main" id="{41C43D30-636B-4233-926A-3FDE198B0D45}"/>
              </a:ext>
            </a:extLst>
          </p:cNvPr>
          <p:cNvGrpSpPr/>
          <p:nvPr/>
        </p:nvGrpSpPr>
        <p:grpSpPr>
          <a:xfrm>
            <a:off x="4951682" y="3432125"/>
            <a:ext cx="2221621" cy="1448688"/>
            <a:chOff x="5113766" y="3491121"/>
            <a:chExt cx="1892389" cy="1178941"/>
          </a:xfrm>
        </p:grpSpPr>
        <p:sp>
          <p:nvSpPr>
            <p:cNvPr id="6" name="Rechteck 5">
              <a:extLst>
                <a:ext uri="{FF2B5EF4-FFF2-40B4-BE49-F238E27FC236}">
                  <a16:creationId xmlns:a16="http://schemas.microsoft.com/office/drawing/2014/main" id="{CDAA5E63-A99B-4B0C-8ACE-51D8878D63CE}"/>
                </a:ext>
              </a:extLst>
            </p:cNvPr>
            <p:cNvSpPr/>
            <p:nvPr/>
          </p:nvSpPr>
          <p:spPr>
            <a:xfrm>
              <a:off x="5113766" y="3491121"/>
              <a:ext cx="624104"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latin typeface="Century Gothic" panose="020B0502020202020204" pitchFamily="34" charset="0"/>
                </a:rPr>
                <a:t>Come</a:t>
              </a:r>
              <a:r>
                <a:rPr lang="de-CH" sz="1200" b="1" dirty="0">
                  <a:latin typeface="Century Gothic" panose="020B0502020202020204" pitchFamily="34" charset="0"/>
                </a:rPr>
                <a:t>?</a:t>
              </a:r>
            </a:p>
          </p:txBody>
        </p:sp>
        <p:sp>
          <p:nvSpPr>
            <p:cNvPr id="7" name="Rechteck 6">
              <a:extLst>
                <a:ext uri="{FF2B5EF4-FFF2-40B4-BE49-F238E27FC236}">
                  <a16:creationId xmlns:a16="http://schemas.microsoft.com/office/drawing/2014/main" id="{E1D7303B-3225-4CEC-9C15-2B65695BB311}"/>
                </a:ext>
              </a:extLst>
            </p:cNvPr>
            <p:cNvSpPr/>
            <p:nvPr/>
          </p:nvSpPr>
          <p:spPr>
            <a:xfrm>
              <a:off x="5819622" y="3491121"/>
              <a:ext cx="515972"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100" b="1" dirty="0">
                <a:latin typeface="Century Gothic" panose="020B0502020202020204" pitchFamily="34" charset="0"/>
              </a:endParaRPr>
            </a:p>
          </p:txBody>
        </p:sp>
        <p:sp>
          <p:nvSpPr>
            <p:cNvPr id="8" name="Rechteck 7">
              <a:extLst>
                <a:ext uri="{FF2B5EF4-FFF2-40B4-BE49-F238E27FC236}">
                  <a16:creationId xmlns:a16="http://schemas.microsoft.com/office/drawing/2014/main" id="{AFD0F5EB-9EFC-4E4B-AEA7-15DE9C0DF3C7}"/>
                </a:ext>
              </a:extLst>
            </p:cNvPr>
            <p:cNvSpPr/>
            <p:nvPr/>
          </p:nvSpPr>
          <p:spPr>
            <a:xfrm>
              <a:off x="5177354" y="4272838"/>
              <a:ext cx="1818929" cy="397224"/>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latin typeface="Century Gothic" panose="020B0502020202020204" pitchFamily="34" charset="0"/>
                </a:rPr>
                <a:t>Come</a:t>
              </a:r>
              <a:r>
                <a:rPr lang="de-CH" sz="1200" b="1" dirty="0">
                  <a:latin typeface="Century Gothic" panose="020B0502020202020204" pitchFamily="34" charset="0"/>
                </a:rPr>
                <a:t> si </a:t>
              </a:r>
              <a:r>
                <a:rPr lang="it-IT" sz="1200" b="1" dirty="0">
                  <a:latin typeface="Century Gothic" panose="020B0502020202020204" pitchFamily="34" charset="0"/>
                </a:rPr>
                <a:t>intende</a:t>
              </a:r>
              <a:r>
                <a:rPr lang="de-CH" sz="1200" b="1" dirty="0">
                  <a:latin typeface="Century Gothic" panose="020B0502020202020204" pitchFamily="34" charset="0"/>
                </a:rPr>
                <a:t> </a:t>
              </a:r>
              <a:r>
                <a:rPr lang="it-IT" sz="1200" b="1" dirty="0">
                  <a:latin typeface="Century Gothic" panose="020B0502020202020204" pitchFamily="34" charset="0"/>
                </a:rPr>
                <a:t>guadagnare</a:t>
              </a:r>
              <a:r>
                <a:rPr lang="de-CH" sz="1200" b="1" dirty="0">
                  <a:latin typeface="Century Gothic" panose="020B0502020202020204" pitchFamily="34" charset="0"/>
                </a:rPr>
                <a:t>?</a:t>
              </a:r>
            </a:p>
          </p:txBody>
        </p:sp>
        <p:sp>
          <p:nvSpPr>
            <p:cNvPr id="9" name="Rechteck 8">
              <a:extLst>
                <a:ext uri="{FF2B5EF4-FFF2-40B4-BE49-F238E27FC236}">
                  <a16:creationId xmlns:a16="http://schemas.microsoft.com/office/drawing/2014/main" id="{4E10AFF4-C506-476B-A122-3325C0F40680}"/>
                </a:ext>
              </a:extLst>
            </p:cNvPr>
            <p:cNvSpPr/>
            <p:nvPr/>
          </p:nvSpPr>
          <p:spPr>
            <a:xfrm>
              <a:off x="6427489" y="3491121"/>
              <a:ext cx="578666" cy="723308"/>
            </a:xfrm>
            <a:prstGeom prst="rect">
              <a:avLst/>
            </a:prstGeom>
            <a:solidFill>
              <a:srgbClr val="8EB4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b="1" dirty="0">
                  <a:latin typeface="Century Gothic" panose="020B0502020202020204" pitchFamily="34" charset="0"/>
                </a:rPr>
                <a:t>Per chi?</a:t>
              </a:r>
            </a:p>
          </p:txBody>
        </p:sp>
        <p:sp>
          <p:nvSpPr>
            <p:cNvPr id="13" name="Rechteck 12">
              <a:extLst>
                <a:ext uri="{FF2B5EF4-FFF2-40B4-BE49-F238E27FC236}">
                  <a16:creationId xmlns:a16="http://schemas.microsoft.com/office/drawing/2014/main" id="{11C846B8-E427-4FE4-9CEB-5D73924FD906}"/>
                </a:ext>
              </a:extLst>
            </p:cNvPr>
            <p:cNvSpPr/>
            <p:nvPr/>
          </p:nvSpPr>
          <p:spPr>
            <a:xfrm>
              <a:off x="5777084" y="3740065"/>
              <a:ext cx="573196" cy="225421"/>
            </a:xfrm>
            <a:prstGeom prst="rect">
              <a:avLst/>
            </a:prstGeom>
          </p:spPr>
          <p:txBody>
            <a:bodyPr wrap="square">
              <a:spAutoFit/>
            </a:bodyPr>
            <a:lstStyle/>
            <a:p>
              <a:pPr algn="ctr"/>
              <a:r>
                <a:rPr lang="de-CH" sz="1200" b="1" dirty="0">
                  <a:solidFill>
                    <a:schemeClr val="bg1"/>
                  </a:solidFill>
                  <a:latin typeface="Century Gothic" panose="020B0502020202020204" pitchFamily="34" charset="0"/>
                </a:rPr>
                <a:t>Cosa?</a:t>
              </a:r>
            </a:p>
          </p:txBody>
        </p:sp>
      </p:grpSp>
      <p:sp>
        <p:nvSpPr>
          <p:cNvPr id="36" name="Rechteck 35">
            <a:extLst>
              <a:ext uri="{FF2B5EF4-FFF2-40B4-BE49-F238E27FC236}">
                <a16:creationId xmlns:a16="http://schemas.microsoft.com/office/drawing/2014/main" id="{052FF5D6-3916-49C9-9814-015E66415959}"/>
              </a:ext>
            </a:extLst>
          </p:cNvPr>
          <p:cNvSpPr/>
          <p:nvPr/>
        </p:nvSpPr>
        <p:spPr>
          <a:xfrm>
            <a:off x="8817825" y="1522206"/>
            <a:ext cx="2405793" cy="1569660"/>
          </a:xfrm>
          <a:prstGeom prst="rect">
            <a:avLst/>
          </a:prstGeom>
        </p:spPr>
        <p:txBody>
          <a:bodyPr wrap="square">
            <a:spAutoFit/>
          </a:bodyPr>
          <a:lstStyle/>
          <a:p>
            <a:pPr>
              <a:spcBef>
                <a:spcPts val="600"/>
              </a:spcBef>
              <a:buClr>
                <a:srgbClr val="8EB403"/>
              </a:buClr>
            </a:pPr>
            <a:r>
              <a:rPr lang="it-IT" sz="1200" dirty="0"/>
              <a:t>È possibile cambiare o espandere il gruppo target in modo che si possano raggiungere anche quelle persone che hanno più urgentemente bisogno del prodotto rispetto al gruppo target precedente? </a:t>
            </a:r>
            <a:endParaRPr lang="de-CH" sz="1200" dirty="0">
              <a:solidFill>
                <a:srgbClr val="686868"/>
              </a:solidFill>
              <a:latin typeface="Century Gothic" panose="020B0502020202020204" pitchFamily="34" charset="0"/>
            </a:endParaRPr>
          </a:p>
        </p:txBody>
      </p:sp>
      <p:sp>
        <p:nvSpPr>
          <p:cNvPr id="37" name="Rechteck 36">
            <a:extLst>
              <a:ext uri="{FF2B5EF4-FFF2-40B4-BE49-F238E27FC236}">
                <a16:creationId xmlns:a16="http://schemas.microsoft.com/office/drawing/2014/main" id="{AF04B0D8-771E-4A8E-A67A-734D9872B571}"/>
              </a:ext>
            </a:extLst>
          </p:cNvPr>
          <p:cNvSpPr/>
          <p:nvPr/>
        </p:nvSpPr>
        <p:spPr>
          <a:xfrm>
            <a:off x="7543469" y="3429000"/>
            <a:ext cx="3951808" cy="1368806"/>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latin typeface="Century Gothic" panose="020B0502020202020204" pitchFamily="34" charset="0"/>
            </a:endParaRPr>
          </a:p>
        </p:txBody>
      </p:sp>
      <p:sp>
        <p:nvSpPr>
          <p:cNvPr id="38" name="Rechteck 37">
            <a:extLst>
              <a:ext uri="{FF2B5EF4-FFF2-40B4-BE49-F238E27FC236}">
                <a16:creationId xmlns:a16="http://schemas.microsoft.com/office/drawing/2014/main" id="{D87A2998-EF81-4498-8DDF-6549D8FE1D86}"/>
              </a:ext>
            </a:extLst>
          </p:cNvPr>
          <p:cNvSpPr/>
          <p:nvPr/>
        </p:nvSpPr>
        <p:spPr>
          <a:xfrm>
            <a:off x="8291801" y="3538368"/>
            <a:ext cx="3051329" cy="1169551"/>
          </a:xfrm>
          <a:prstGeom prst="rect">
            <a:avLst/>
          </a:prstGeom>
        </p:spPr>
        <p:txBody>
          <a:bodyPr wrap="square">
            <a:spAutoFit/>
          </a:bodyPr>
          <a:lstStyle/>
          <a:p>
            <a:r>
              <a:rPr lang="it-IT" sz="1400" dirty="0">
                <a:solidFill>
                  <a:schemeClr val="bg1"/>
                </a:solidFill>
              </a:rPr>
              <a:t>Queste sono solo alcune idee di come potete rendere il vostro modello imprenditoriale più sostenibile ed equo. Cercate anche voi degli spunti! </a:t>
            </a:r>
            <a:endParaRPr lang="de-CH" sz="1400" b="1" dirty="0">
              <a:solidFill>
                <a:schemeClr val="bg1"/>
              </a:solidFill>
              <a:latin typeface="Century Gothic" panose="020B0502020202020204" pitchFamily="34" charset="0"/>
            </a:endParaRPr>
          </a:p>
        </p:txBody>
      </p:sp>
      <p:cxnSp>
        <p:nvCxnSpPr>
          <p:cNvPr id="40" name="Gerader Verbinder 39">
            <a:extLst>
              <a:ext uri="{FF2B5EF4-FFF2-40B4-BE49-F238E27FC236}">
                <a16:creationId xmlns:a16="http://schemas.microsoft.com/office/drawing/2014/main" id="{C9FA865E-B635-4E48-9AA6-FEF8889A2720}"/>
              </a:ext>
            </a:extLst>
          </p:cNvPr>
          <p:cNvCxnSpPr>
            <a:cxnSpLocks/>
          </p:cNvCxnSpPr>
          <p:nvPr/>
        </p:nvCxnSpPr>
        <p:spPr>
          <a:xfrm flipH="1">
            <a:off x="7142816" y="3039321"/>
            <a:ext cx="725118" cy="369332"/>
          </a:xfrm>
          <a:prstGeom prst="line">
            <a:avLst/>
          </a:prstGeom>
          <a:ln w="38100">
            <a:solidFill>
              <a:srgbClr val="8EB40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31">
            <a:extLst>
              <a:ext uri="{FF2B5EF4-FFF2-40B4-BE49-F238E27FC236}">
                <a16:creationId xmlns:a16="http://schemas.microsoft.com/office/drawing/2014/main" id="{CD211A33-0E88-4DC8-A5CF-C99D72E316AE}"/>
              </a:ext>
            </a:extLst>
          </p:cNvPr>
          <p:cNvGrpSpPr>
            <a:grpSpLocks noChangeAspect="1"/>
          </p:cNvGrpSpPr>
          <p:nvPr/>
        </p:nvGrpSpPr>
        <p:grpSpPr bwMode="auto">
          <a:xfrm>
            <a:off x="7651352" y="3774117"/>
            <a:ext cx="577802" cy="624384"/>
            <a:chOff x="6016" y="6421"/>
            <a:chExt cx="645" cy="697"/>
          </a:xfrm>
          <a:solidFill>
            <a:schemeClr val="bg1"/>
          </a:solidFill>
        </p:grpSpPr>
        <p:sp>
          <p:nvSpPr>
            <p:cNvPr id="44" name="Freeform 32">
              <a:extLst>
                <a:ext uri="{FF2B5EF4-FFF2-40B4-BE49-F238E27FC236}">
                  <a16:creationId xmlns:a16="http://schemas.microsoft.com/office/drawing/2014/main" id="{68D9A074-3578-409D-94CF-0A8F44041437}"/>
                </a:ext>
              </a:extLst>
            </p:cNvPr>
            <p:cNvSpPr>
              <a:spLocks noEditPoints="1"/>
            </p:cNvSpPr>
            <p:nvPr/>
          </p:nvSpPr>
          <p:spPr bwMode="auto">
            <a:xfrm>
              <a:off x="6121" y="6526"/>
              <a:ext cx="435" cy="592"/>
            </a:xfrm>
            <a:custGeom>
              <a:avLst/>
              <a:gdLst>
                <a:gd name="T0" fmla="*/ 54 w 108"/>
                <a:gd name="T1" fmla="*/ 0 h 147"/>
                <a:gd name="T2" fmla="*/ 0 w 108"/>
                <a:gd name="T3" fmla="*/ 54 h 147"/>
                <a:gd name="T4" fmla="*/ 35 w 108"/>
                <a:gd name="T5" fmla="*/ 105 h 147"/>
                <a:gd name="T6" fmla="*/ 35 w 108"/>
                <a:gd name="T7" fmla="*/ 134 h 147"/>
                <a:gd name="T8" fmla="*/ 38 w 108"/>
                <a:gd name="T9" fmla="*/ 137 h 147"/>
                <a:gd name="T10" fmla="*/ 41 w 108"/>
                <a:gd name="T11" fmla="*/ 137 h 147"/>
                <a:gd name="T12" fmla="*/ 41 w 108"/>
                <a:gd name="T13" fmla="*/ 144 h 147"/>
                <a:gd name="T14" fmla="*/ 44 w 108"/>
                <a:gd name="T15" fmla="*/ 147 h 147"/>
                <a:gd name="T16" fmla="*/ 64 w 108"/>
                <a:gd name="T17" fmla="*/ 147 h 147"/>
                <a:gd name="T18" fmla="*/ 67 w 108"/>
                <a:gd name="T19" fmla="*/ 144 h 147"/>
                <a:gd name="T20" fmla="*/ 67 w 108"/>
                <a:gd name="T21" fmla="*/ 137 h 147"/>
                <a:gd name="T22" fmla="*/ 70 w 108"/>
                <a:gd name="T23" fmla="*/ 137 h 147"/>
                <a:gd name="T24" fmla="*/ 73 w 108"/>
                <a:gd name="T25" fmla="*/ 134 h 147"/>
                <a:gd name="T26" fmla="*/ 73 w 108"/>
                <a:gd name="T27" fmla="*/ 105 h 147"/>
                <a:gd name="T28" fmla="*/ 108 w 108"/>
                <a:gd name="T29" fmla="*/ 54 h 147"/>
                <a:gd name="T30" fmla="*/ 54 w 108"/>
                <a:gd name="T31" fmla="*/ 0 h 147"/>
                <a:gd name="T32" fmla="*/ 64 w 108"/>
                <a:gd name="T33" fmla="*/ 131 h 147"/>
                <a:gd name="T34" fmla="*/ 60 w 108"/>
                <a:gd name="T35" fmla="*/ 134 h 147"/>
                <a:gd name="T36" fmla="*/ 60 w 108"/>
                <a:gd name="T37" fmla="*/ 140 h 147"/>
                <a:gd name="T38" fmla="*/ 48 w 108"/>
                <a:gd name="T39" fmla="*/ 140 h 147"/>
                <a:gd name="T40" fmla="*/ 48 w 108"/>
                <a:gd name="T41" fmla="*/ 134 h 147"/>
                <a:gd name="T42" fmla="*/ 44 w 108"/>
                <a:gd name="T43" fmla="*/ 131 h 147"/>
                <a:gd name="T44" fmla="*/ 41 w 108"/>
                <a:gd name="T45" fmla="*/ 131 h 147"/>
                <a:gd name="T46" fmla="*/ 41 w 108"/>
                <a:gd name="T47" fmla="*/ 115 h 147"/>
                <a:gd name="T48" fmla="*/ 67 w 108"/>
                <a:gd name="T49" fmla="*/ 115 h 147"/>
                <a:gd name="T50" fmla="*/ 67 w 108"/>
                <a:gd name="T51" fmla="*/ 131 h 147"/>
                <a:gd name="T52" fmla="*/ 64 w 108"/>
                <a:gd name="T53" fmla="*/ 131 h 147"/>
                <a:gd name="T54" fmla="*/ 69 w 108"/>
                <a:gd name="T55" fmla="*/ 100 h 147"/>
                <a:gd name="T56" fmla="*/ 67 w 108"/>
                <a:gd name="T57" fmla="*/ 103 h 147"/>
                <a:gd name="T58" fmla="*/ 67 w 108"/>
                <a:gd name="T59" fmla="*/ 108 h 147"/>
                <a:gd name="T60" fmla="*/ 41 w 108"/>
                <a:gd name="T61" fmla="*/ 108 h 147"/>
                <a:gd name="T62" fmla="*/ 41 w 108"/>
                <a:gd name="T63" fmla="*/ 103 h 147"/>
                <a:gd name="T64" fmla="*/ 39 w 108"/>
                <a:gd name="T65" fmla="*/ 100 h 147"/>
                <a:gd name="T66" fmla="*/ 6 w 108"/>
                <a:gd name="T67" fmla="*/ 54 h 147"/>
                <a:gd name="T68" fmla="*/ 54 w 108"/>
                <a:gd name="T69" fmla="*/ 6 h 147"/>
                <a:gd name="T70" fmla="*/ 102 w 108"/>
                <a:gd name="T71" fmla="*/ 54 h 147"/>
                <a:gd name="T72" fmla="*/ 69 w 108"/>
                <a:gd name="T73" fmla="*/ 100 h 147"/>
                <a:gd name="T74" fmla="*/ 69 w 108"/>
                <a:gd name="T75" fmla="*/ 100 h 147"/>
                <a:gd name="T76" fmla="*/ 69 w 108"/>
                <a:gd name="T77" fmla="*/ 10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147">
                  <a:moveTo>
                    <a:pt x="54" y="0"/>
                  </a:moveTo>
                  <a:cubicBezTo>
                    <a:pt x="24" y="0"/>
                    <a:pt x="0" y="24"/>
                    <a:pt x="0" y="54"/>
                  </a:cubicBezTo>
                  <a:cubicBezTo>
                    <a:pt x="0" y="77"/>
                    <a:pt x="14" y="97"/>
                    <a:pt x="35" y="105"/>
                  </a:cubicBezTo>
                  <a:cubicBezTo>
                    <a:pt x="35" y="134"/>
                    <a:pt x="35" y="134"/>
                    <a:pt x="35" y="134"/>
                  </a:cubicBezTo>
                  <a:cubicBezTo>
                    <a:pt x="35" y="136"/>
                    <a:pt x="36" y="137"/>
                    <a:pt x="38" y="137"/>
                  </a:cubicBezTo>
                  <a:cubicBezTo>
                    <a:pt x="41" y="137"/>
                    <a:pt x="41" y="137"/>
                    <a:pt x="41" y="137"/>
                  </a:cubicBezTo>
                  <a:cubicBezTo>
                    <a:pt x="41" y="144"/>
                    <a:pt x="41" y="144"/>
                    <a:pt x="41" y="144"/>
                  </a:cubicBezTo>
                  <a:cubicBezTo>
                    <a:pt x="41" y="145"/>
                    <a:pt x="43" y="147"/>
                    <a:pt x="44" y="147"/>
                  </a:cubicBezTo>
                  <a:cubicBezTo>
                    <a:pt x="64" y="147"/>
                    <a:pt x="64" y="147"/>
                    <a:pt x="64" y="147"/>
                  </a:cubicBezTo>
                  <a:cubicBezTo>
                    <a:pt x="65" y="147"/>
                    <a:pt x="67" y="145"/>
                    <a:pt x="67" y="144"/>
                  </a:cubicBezTo>
                  <a:cubicBezTo>
                    <a:pt x="67" y="137"/>
                    <a:pt x="67" y="137"/>
                    <a:pt x="67" y="137"/>
                  </a:cubicBezTo>
                  <a:cubicBezTo>
                    <a:pt x="70" y="137"/>
                    <a:pt x="70" y="137"/>
                    <a:pt x="70" y="137"/>
                  </a:cubicBezTo>
                  <a:cubicBezTo>
                    <a:pt x="72" y="137"/>
                    <a:pt x="73" y="136"/>
                    <a:pt x="73" y="134"/>
                  </a:cubicBezTo>
                  <a:cubicBezTo>
                    <a:pt x="73" y="105"/>
                    <a:pt x="73" y="105"/>
                    <a:pt x="73" y="105"/>
                  </a:cubicBezTo>
                  <a:cubicBezTo>
                    <a:pt x="94" y="97"/>
                    <a:pt x="108" y="77"/>
                    <a:pt x="108" y="54"/>
                  </a:cubicBezTo>
                  <a:cubicBezTo>
                    <a:pt x="108" y="24"/>
                    <a:pt x="84" y="0"/>
                    <a:pt x="54" y="0"/>
                  </a:cubicBezTo>
                  <a:close/>
                  <a:moveTo>
                    <a:pt x="64" y="131"/>
                  </a:moveTo>
                  <a:cubicBezTo>
                    <a:pt x="62" y="131"/>
                    <a:pt x="60" y="132"/>
                    <a:pt x="60" y="134"/>
                  </a:cubicBezTo>
                  <a:cubicBezTo>
                    <a:pt x="60" y="140"/>
                    <a:pt x="60" y="140"/>
                    <a:pt x="60" y="140"/>
                  </a:cubicBezTo>
                  <a:cubicBezTo>
                    <a:pt x="48" y="140"/>
                    <a:pt x="48" y="140"/>
                    <a:pt x="48" y="140"/>
                  </a:cubicBezTo>
                  <a:cubicBezTo>
                    <a:pt x="48" y="134"/>
                    <a:pt x="48" y="134"/>
                    <a:pt x="48" y="134"/>
                  </a:cubicBezTo>
                  <a:cubicBezTo>
                    <a:pt x="48" y="132"/>
                    <a:pt x="46" y="131"/>
                    <a:pt x="44" y="131"/>
                  </a:cubicBezTo>
                  <a:cubicBezTo>
                    <a:pt x="41" y="131"/>
                    <a:pt x="41" y="131"/>
                    <a:pt x="41" y="131"/>
                  </a:cubicBezTo>
                  <a:cubicBezTo>
                    <a:pt x="41" y="115"/>
                    <a:pt x="41" y="115"/>
                    <a:pt x="41" y="115"/>
                  </a:cubicBezTo>
                  <a:cubicBezTo>
                    <a:pt x="67" y="115"/>
                    <a:pt x="67" y="115"/>
                    <a:pt x="67" y="115"/>
                  </a:cubicBezTo>
                  <a:cubicBezTo>
                    <a:pt x="67" y="131"/>
                    <a:pt x="67" y="131"/>
                    <a:pt x="67" y="131"/>
                  </a:cubicBezTo>
                  <a:lnTo>
                    <a:pt x="64" y="131"/>
                  </a:lnTo>
                  <a:close/>
                  <a:moveTo>
                    <a:pt x="69" y="100"/>
                  </a:moveTo>
                  <a:cubicBezTo>
                    <a:pt x="68" y="100"/>
                    <a:pt x="67" y="101"/>
                    <a:pt x="67" y="103"/>
                  </a:cubicBezTo>
                  <a:cubicBezTo>
                    <a:pt x="67" y="108"/>
                    <a:pt x="67" y="108"/>
                    <a:pt x="67" y="108"/>
                  </a:cubicBezTo>
                  <a:cubicBezTo>
                    <a:pt x="41" y="108"/>
                    <a:pt x="41" y="108"/>
                    <a:pt x="41" y="108"/>
                  </a:cubicBezTo>
                  <a:cubicBezTo>
                    <a:pt x="41" y="103"/>
                    <a:pt x="41" y="103"/>
                    <a:pt x="41" y="103"/>
                  </a:cubicBezTo>
                  <a:cubicBezTo>
                    <a:pt x="41" y="101"/>
                    <a:pt x="40" y="100"/>
                    <a:pt x="39" y="100"/>
                  </a:cubicBezTo>
                  <a:cubicBezTo>
                    <a:pt x="19" y="93"/>
                    <a:pt x="6" y="75"/>
                    <a:pt x="6" y="54"/>
                  </a:cubicBezTo>
                  <a:cubicBezTo>
                    <a:pt x="6" y="28"/>
                    <a:pt x="28" y="6"/>
                    <a:pt x="54" y="6"/>
                  </a:cubicBezTo>
                  <a:cubicBezTo>
                    <a:pt x="80" y="6"/>
                    <a:pt x="102" y="28"/>
                    <a:pt x="102" y="54"/>
                  </a:cubicBezTo>
                  <a:cubicBezTo>
                    <a:pt x="102" y="75"/>
                    <a:pt x="89" y="93"/>
                    <a:pt x="69" y="100"/>
                  </a:cubicBezTo>
                  <a:close/>
                  <a:moveTo>
                    <a:pt x="69" y="100"/>
                  </a:moveTo>
                  <a:cubicBezTo>
                    <a:pt x="69" y="100"/>
                    <a:pt x="69" y="100"/>
                    <a:pt x="69"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45" name="Freeform 33">
              <a:extLst>
                <a:ext uri="{FF2B5EF4-FFF2-40B4-BE49-F238E27FC236}">
                  <a16:creationId xmlns:a16="http://schemas.microsoft.com/office/drawing/2014/main" id="{9C4D90C2-30CA-4C55-BCB9-51A9E1683C33}"/>
                </a:ext>
              </a:extLst>
            </p:cNvPr>
            <p:cNvSpPr>
              <a:spLocks noEditPoints="1"/>
            </p:cNvSpPr>
            <p:nvPr/>
          </p:nvSpPr>
          <p:spPr bwMode="auto">
            <a:xfrm>
              <a:off x="6326" y="6421"/>
              <a:ext cx="25" cy="76"/>
            </a:xfrm>
            <a:custGeom>
              <a:avLst/>
              <a:gdLst>
                <a:gd name="T0" fmla="*/ 3 w 6"/>
                <a:gd name="T1" fmla="*/ 19 h 19"/>
                <a:gd name="T2" fmla="*/ 6 w 6"/>
                <a:gd name="T3" fmla="*/ 16 h 19"/>
                <a:gd name="T4" fmla="*/ 6 w 6"/>
                <a:gd name="T5" fmla="*/ 3 h 19"/>
                <a:gd name="T6" fmla="*/ 3 w 6"/>
                <a:gd name="T7" fmla="*/ 0 h 19"/>
                <a:gd name="T8" fmla="*/ 0 w 6"/>
                <a:gd name="T9" fmla="*/ 3 h 19"/>
                <a:gd name="T10" fmla="*/ 0 w 6"/>
                <a:gd name="T11" fmla="*/ 16 h 19"/>
                <a:gd name="T12" fmla="*/ 3 w 6"/>
                <a:gd name="T13" fmla="*/ 19 h 19"/>
                <a:gd name="T14" fmla="*/ 3 w 6"/>
                <a:gd name="T15" fmla="*/ 19 h 19"/>
                <a:gd name="T16" fmla="*/ 3 w 6"/>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9">
                  <a:moveTo>
                    <a:pt x="3" y="19"/>
                  </a:moveTo>
                  <a:cubicBezTo>
                    <a:pt x="5" y="19"/>
                    <a:pt x="6" y="18"/>
                    <a:pt x="6" y="16"/>
                  </a:cubicBezTo>
                  <a:cubicBezTo>
                    <a:pt x="6" y="3"/>
                    <a:pt x="6" y="3"/>
                    <a:pt x="6" y="3"/>
                  </a:cubicBezTo>
                  <a:cubicBezTo>
                    <a:pt x="6" y="1"/>
                    <a:pt x="5" y="0"/>
                    <a:pt x="3" y="0"/>
                  </a:cubicBezTo>
                  <a:cubicBezTo>
                    <a:pt x="1" y="0"/>
                    <a:pt x="0" y="1"/>
                    <a:pt x="0" y="3"/>
                  </a:cubicBezTo>
                  <a:cubicBezTo>
                    <a:pt x="0" y="16"/>
                    <a:pt x="0" y="16"/>
                    <a:pt x="0" y="16"/>
                  </a:cubicBezTo>
                  <a:cubicBezTo>
                    <a:pt x="0" y="18"/>
                    <a:pt x="1" y="19"/>
                    <a:pt x="3" y="19"/>
                  </a:cubicBezTo>
                  <a:close/>
                  <a:moveTo>
                    <a:pt x="3" y="19"/>
                  </a:moveTo>
                  <a:cubicBezTo>
                    <a:pt x="3" y="19"/>
                    <a:pt x="3" y="19"/>
                    <a:pt x="3"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46" name="Freeform 34">
              <a:extLst>
                <a:ext uri="{FF2B5EF4-FFF2-40B4-BE49-F238E27FC236}">
                  <a16:creationId xmlns:a16="http://schemas.microsoft.com/office/drawing/2014/main" id="{362D74B2-90DD-48B4-B1AF-5A76CE3B9EFD}"/>
                </a:ext>
              </a:extLst>
            </p:cNvPr>
            <p:cNvSpPr>
              <a:spLocks noEditPoints="1"/>
            </p:cNvSpPr>
            <p:nvPr/>
          </p:nvSpPr>
          <p:spPr bwMode="auto">
            <a:xfrm>
              <a:off x="6584"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47" name="Freeform 35">
              <a:extLst>
                <a:ext uri="{FF2B5EF4-FFF2-40B4-BE49-F238E27FC236}">
                  <a16:creationId xmlns:a16="http://schemas.microsoft.com/office/drawing/2014/main" id="{D22D9A90-1EA4-4539-AF4B-E3C7A0CC9E1F}"/>
                </a:ext>
              </a:extLst>
            </p:cNvPr>
            <p:cNvSpPr>
              <a:spLocks noEditPoints="1"/>
            </p:cNvSpPr>
            <p:nvPr/>
          </p:nvSpPr>
          <p:spPr bwMode="auto">
            <a:xfrm>
              <a:off x="6016" y="6731"/>
              <a:ext cx="77" cy="24"/>
            </a:xfrm>
            <a:custGeom>
              <a:avLst/>
              <a:gdLst>
                <a:gd name="T0" fmla="*/ 16 w 19"/>
                <a:gd name="T1" fmla="*/ 0 h 6"/>
                <a:gd name="T2" fmla="*/ 3 w 19"/>
                <a:gd name="T3" fmla="*/ 0 h 6"/>
                <a:gd name="T4" fmla="*/ 0 w 19"/>
                <a:gd name="T5" fmla="*/ 3 h 6"/>
                <a:gd name="T6" fmla="*/ 3 w 19"/>
                <a:gd name="T7" fmla="*/ 6 h 6"/>
                <a:gd name="T8" fmla="*/ 16 w 19"/>
                <a:gd name="T9" fmla="*/ 6 h 6"/>
                <a:gd name="T10" fmla="*/ 19 w 19"/>
                <a:gd name="T11" fmla="*/ 3 h 6"/>
                <a:gd name="T12" fmla="*/ 16 w 19"/>
                <a:gd name="T13" fmla="*/ 0 h 6"/>
                <a:gd name="T14" fmla="*/ 16 w 19"/>
                <a:gd name="T15" fmla="*/ 0 h 6"/>
                <a:gd name="T16" fmla="*/ 16 w 19"/>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0"/>
                  </a:moveTo>
                  <a:cubicBezTo>
                    <a:pt x="3" y="0"/>
                    <a:pt x="3" y="0"/>
                    <a:pt x="3" y="0"/>
                  </a:cubicBezTo>
                  <a:cubicBezTo>
                    <a:pt x="1" y="0"/>
                    <a:pt x="0" y="1"/>
                    <a:pt x="0" y="3"/>
                  </a:cubicBezTo>
                  <a:cubicBezTo>
                    <a:pt x="0" y="5"/>
                    <a:pt x="1" y="6"/>
                    <a:pt x="3" y="6"/>
                  </a:cubicBezTo>
                  <a:cubicBezTo>
                    <a:pt x="16" y="6"/>
                    <a:pt x="16" y="6"/>
                    <a:pt x="16" y="6"/>
                  </a:cubicBezTo>
                  <a:cubicBezTo>
                    <a:pt x="18" y="6"/>
                    <a:pt x="19" y="5"/>
                    <a:pt x="19" y="3"/>
                  </a:cubicBezTo>
                  <a:cubicBezTo>
                    <a:pt x="19" y="1"/>
                    <a:pt x="18" y="0"/>
                    <a:pt x="16" y="0"/>
                  </a:cubicBezTo>
                  <a:close/>
                  <a:moveTo>
                    <a:pt x="16" y="0"/>
                  </a:move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53" name="Freeform 36">
              <a:extLst>
                <a:ext uri="{FF2B5EF4-FFF2-40B4-BE49-F238E27FC236}">
                  <a16:creationId xmlns:a16="http://schemas.microsoft.com/office/drawing/2014/main" id="{960BCD5B-9D49-41C0-9E40-589297D5DFD2}"/>
                </a:ext>
              </a:extLst>
            </p:cNvPr>
            <p:cNvSpPr>
              <a:spLocks noEditPoints="1"/>
            </p:cNvSpPr>
            <p:nvPr/>
          </p:nvSpPr>
          <p:spPr bwMode="auto">
            <a:xfrm>
              <a:off x="6508" y="6510"/>
              <a:ext cx="64" cy="64"/>
            </a:xfrm>
            <a:custGeom>
              <a:avLst/>
              <a:gdLst>
                <a:gd name="T0" fmla="*/ 10 w 16"/>
                <a:gd name="T1" fmla="*/ 1 h 16"/>
                <a:gd name="T2" fmla="*/ 1 w 16"/>
                <a:gd name="T3" fmla="*/ 10 h 16"/>
                <a:gd name="T4" fmla="*/ 1 w 16"/>
                <a:gd name="T5" fmla="*/ 15 h 16"/>
                <a:gd name="T6" fmla="*/ 3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2"/>
                    <a:pt x="0" y="14"/>
                    <a:pt x="1" y="15"/>
                  </a:cubicBezTo>
                  <a:cubicBezTo>
                    <a:pt x="2" y="16"/>
                    <a:pt x="2" y="16"/>
                    <a:pt x="3" y="16"/>
                  </a:cubicBezTo>
                  <a:cubicBezTo>
                    <a:pt x="4" y="16"/>
                    <a:pt x="5" y="16"/>
                    <a:pt x="6" y="15"/>
                  </a:cubicBezTo>
                  <a:cubicBezTo>
                    <a:pt x="15" y="6"/>
                    <a:pt x="15" y="6"/>
                    <a:pt x="15" y="6"/>
                  </a:cubicBezTo>
                  <a:cubicBezTo>
                    <a:pt x="16" y="5"/>
                    <a:pt x="16" y="3"/>
                    <a:pt x="15" y="1"/>
                  </a:cubicBezTo>
                  <a:cubicBezTo>
                    <a:pt x="13" y="0"/>
                    <a:pt x="11"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58" name="Freeform 37">
              <a:extLst>
                <a:ext uri="{FF2B5EF4-FFF2-40B4-BE49-F238E27FC236}">
                  <a16:creationId xmlns:a16="http://schemas.microsoft.com/office/drawing/2014/main" id="{40A9B074-1062-48AB-88F3-3242E8AB17C7}"/>
                </a:ext>
              </a:extLst>
            </p:cNvPr>
            <p:cNvSpPr>
              <a:spLocks noEditPoints="1"/>
            </p:cNvSpPr>
            <p:nvPr/>
          </p:nvSpPr>
          <p:spPr bwMode="auto">
            <a:xfrm>
              <a:off x="6105" y="6913"/>
              <a:ext cx="64" cy="64"/>
            </a:xfrm>
            <a:custGeom>
              <a:avLst/>
              <a:gdLst>
                <a:gd name="T0" fmla="*/ 10 w 16"/>
                <a:gd name="T1" fmla="*/ 1 h 16"/>
                <a:gd name="T2" fmla="*/ 1 w 16"/>
                <a:gd name="T3" fmla="*/ 10 h 16"/>
                <a:gd name="T4" fmla="*/ 1 w 16"/>
                <a:gd name="T5" fmla="*/ 15 h 16"/>
                <a:gd name="T6" fmla="*/ 4 w 16"/>
                <a:gd name="T7" fmla="*/ 16 h 16"/>
                <a:gd name="T8" fmla="*/ 6 w 16"/>
                <a:gd name="T9" fmla="*/ 15 h 16"/>
                <a:gd name="T10" fmla="*/ 15 w 16"/>
                <a:gd name="T11" fmla="*/ 6 h 16"/>
                <a:gd name="T12" fmla="*/ 15 w 16"/>
                <a:gd name="T13" fmla="*/ 1 h 16"/>
                <a:gd name="T14" fmla="*/ 10 w 16"/>
                <a:gd name="T15" fmla="*/ 1 h 16"/>
                <a:gd name="T16" fmla="*/ 10 w 16"/>
                <a:gd name="T17" fmla="*/ 1 h 16"/>
                <a:gd name="T18" fmla="*/ 10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
                  </a:moveTo>
                  <a:cubicBezTo>
                    <a:pt x="1" y="10"/>
                    <a:pt x="1" y="10"/>
                    <a:pt x="1" y="10"/>
                  </a:cubicBezTo>
                  <a:cubicBezTo>
                    <a:pt x="0" y="11"/>
                    <a:pt x="0" y="13"/>
                    <a:pt x="1" y="15"/>
                  </a:cubicBezTo>
                  <a:cubicBezTo>
                    <a:pt x="2" y="15"/>
                    <a:pt x="3" y="16"/>
                    <a:pt x="4" y="16"/>
                  </a:cubicBezTo>
                  <a:cubicBezTo>
                    <a:pt x="5" y="16"/>
                    <a:pt x="5" y="15"/>
                    <a:pt x="6" y="15"/>
                  </a:cubicBezTo>
                  <a:cubicBezTo>
                    <a:pt x="15" y="6"/>
                    <a:pt x="15" y="6"/>
                    <a:pt x="15" y="6"/>
                  </a:cubicBezTo>
                  <a:cubicBezTo>
                    <a:pt x="16" y="4"/>
                    <a:pt x="16" y="2"/>
                    <a:pt x="15" y="1"/>
                  </a:cubicBezTo>
                  <a:cubicBezTo>
                    <a:pt x="14" y="0"/>
                    <a:pt x="12" y="0"/>
                    <a:pt x="10" y="1"/>
                  </a:cubicBezTo>
                  <a:close/>
                  <a:moveTo>
                    <a:pt x="10" y="1"/>
                  </a:moveTo>
                  <a:cubicBezTo>
                    <a:pt x="10" y="1"/>
                    <a:pt x="10" y="1"/>
                    <a:pt x="1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59" name="Freeform 38">
              <a:extLst>
                <a:ext uri="{FF2B5EF4-FFF2-40B4-BE49-F238E27FC236}">
                  <a16:creationId xmlns:a16="http://schemas.microsoft.com/office/drawing/2014/main" id="{321BBE6B-7D93-4EB8-B47D-5D283B1137BB}"/>
                </a:ext>
              </a:extLst>
            </p:cNvPr>
            <p:cNvSpPr>
              <a:spLocks noEditPoints="1"/>
            </p:cNvSpPr>
            <p:nvPr/>
          </p:nvSpPr>
          <p:spPr bwMode="auto">
            <a:xfrm>
              <a:off x="6508" y="6913"/>
              <a:ext cx="64" cy="64"/>
            </a:xfrm>
            <a:custGeom>
              <a:avLst/>
              <a:gdLst>
                <a:gd name="T0" fmla="*/ 6 w 16"/>
                <a:gd name="T1" fmla="*/ 1 h 16"/>
                <a:gd name="T2" fmla="*/ 1 w 16"/>
                <a:gd name="T3" fmla="*/ 1 h 16"/>
                <a:gd name="T4" fmla="*/ 1 w 16"/>
                <a:gd name="T5" fmla="*/ 6 h 16"/>
                <a:gd name="T6" fmla="*/ 10 w 16"/>
                <a:gd name="T7" fmla="*/ 15 h 16"/>
                <a:gd name="T8" fmla="*/ 12 w 16"/>
                <a:gd name="T9" fmla="*/ 16 h 16"/>
                <a:gd name="T10" fmla="*/ 15 w 16"/>
                <a:gd name="T11" fmla="*/ 15 h 16"/>
                <a:gd name="T12" fmla="*/ 15 w 16"/>
                <a:gd name="T13" fmla="*/ 10 h 16"/>
                <a:gd name="T14" fmla="*/ 6 w 16"/>
                <a:gd name="T15" fmla="*/ 1 h 16"/>
                <a:gd name="T16" fmla="*/ 6 w 16"/>
                <a:gd name="T17" fmla="*/ 1 h 16"/>
                <a:gd name="T18" fmla="*/ 6 w 16"/>
                <a:gd name="T19"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6" y="1"/>
                  </a:moveTo>
                  <a:cubicBezTo>
                    <a:pt x="4" y="0"/>
                    <a:pt x="2" y="0"/>
                    <a:pt x="1" y="1"/>
                  </a:cubicBezTo>
                  <a:cubicBezTo>
                    <a:pt x="0" y="2"/>
                    <a:pt x="0" y="4"/>
                    <a:pt x="1" y="6"/>
                  </a:cubicBezTo>
                  <a:cubicBezTo>
                    <a:pt x="10" y="15"/>
                    <a:pt x="10" y="15"/>
                    <a:pt x="10" y="15"/>
                  </a:cubicBezTo>
                  <a:cubicBezTo>
                    <a:pt x="11" y="15"/>
                    <a:pt x="11" y="16"/>
                    <a:pt x="12" y="16"/>
                  </a:cubicBezTo>
                  <a:cubicBezTo>
                    <a:pt x="13" y="16"/>
                    <a:pt x="14" y="15"/>
                    <a:pt x="15" y="15"/>
                  </a:cubicBezTo>
                  <a:cubicBezTo>
                    <a:pt x="16" y="13"/>
                    <a:pt x="16" y="11"/>
                    <a:pt x="15" y="10"/>
                  </a:cubicBezTo>
                  <a:lnTo>
                    <a:pt x="6" y="1"/>
                  </a:lnTo>
                  <a:close/>
                  <a:moveTo>
                    <a:pt x="6" y="1"/>
                  </a:moveTo>
                  <a:cubicBezTo>
                    <a:pt x="6" y="1"/>
                    <a:pt x="6" y="1"/>
                    <a:pt x="6"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60" name="Freeform 39">
              <a:extLst>
                <a:ext uri="{FF2B5EF4-FFF2-40B4-BE49-F238E27FC236}">
                  <a16:creationId xmlns:a16="http://schemas.microsoft.com/office/drawing/2014/main" id="{F190B247-8A30-46CE-A01C-9AB0E41918AE}"/>
                </a:ext>
              </a:extLst>
            </p:cNvPr>
            <p:cNvSpPr>
              <a:spLocks noEditPoints="1"/>
            </p:cNvSpPr>
            <p:nvPr/>
          </p:nvSpPr>
          <p:spPr bwMode="auto">
            <a:xfrm>
              <a:off x="6105" y="6510"/>
              <a:ext cx="64" cy="64"/>
            </a:xfrm>
            <a:custGeom>
              <a:avLst/>
              <a:gdLst>
                <a:gd name="T0" fmla="*/ 10 w 16"/>
                <a:gd name="T1" fmla="*/ 15 h 16"/>
                <a:gd name="T2" fmla="*/ 13 w 16"/>
                <a:gd name="T3" fmla="*/ 16 h 16"/>
                <a:gd name="T4" fmla="*/ 15 w 16"/>
                <a:gd name="T5" fmla="*/ 15 h 16"/>
                <a:gd name="T6" fmla="*/ 15 w 16"/>
                <a:gd name="T7" fmla="*/ 10 h 16"/>
                <a:gd name="T8" fmla="*/ 6 w 16"/>
                <a:gd name="T9" fmla="*/ 1 h 16"/>
                <a:gd name="T10" fmla="*/ 1 w 16"/>
                <a:gd name="T11" fmla="*/ 1 h 16"/>
                <a:gd name="T12" fmla="*/ 1 w 16"/>
                <a:gd name="T13" fmla="*/ 6 h 16"/>
                <a:gd name="T14" fmla="*/ 10 w 16"/>
                <a:gd name="T15" fmla="*/ 15 h 16"/>
                <a:gd name="T16" fmla="*/ 10 w 16"/>
                <a:gd name="T17" fmla="*/ 15 h 16"/>
                <a:gd name="T18" fmla="*/ 10 w 16"/>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0" y="15"/>
                  </a:moveTo>
                  <a:cubicBezTo>
                    <a:pt x="11" y="16"/>
                    <a:pt x="12" y="16"/>
                    <a:pt x="13" y="16"/>
                  </a:cubicBezTo>
                  <a:cubicBezTo>
                    <a:pt x="14" y="16"/>
                    <a:pt x="14" y="16"/>
                    <a:pt x="15" y="15"/>
                  </a:cubicBezTo>
                  <a:cubicBezTo>
                    <a:pt x="16" y="14"/>
                    <a:pt x="16" y="12"/>
                    <a:pt x="15" y="10"/>
                  </a:cubicBezTo>
                  <a:cubicBezTo>
                    <a:pt x="6" y="1"/>
                    <a:pt x="6" y="1"/>
                    <a:pt x="6" y="1"/>
                  </a:cubicBezTo>
                  <a:cubicBezTo>
                    <a:pt x="5" y="0"/>
                    <a:pt x="3" y="0"/>
                    <a:pt x="1" y="1"/>
                  </a:cubicBezTo>
                  <a:cubicBezTo>
                    <a:pt x="0" y="3"/>
                    <a:pt x="0" y="5"/>
                    <a:pt x="1" y="6"/>
                  </a:cubicBezTo>
                  <a:lnTo>
                    <a:pt x="10" y="15"/>
                  </a:lnTo>
                  <a:close/>
                  <a:moveTo>
                    <a:pt x="10" y="15"/>
                  </a:moveTo>
                  <a:cubicBezTo>
                    <a:pt x="10" y="15"/>
                    <a:pt x="10" y="15"/>
                    <a:pt x="10"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sp>
          <p:nvSpPr>
            <p:cNvPr id="61" name="Freeform 40">
              <a:extLst>
                <a:ext uri="{FF2B5EF4-FFF2-40B4-BE49-F238E27FC236}">
                  <a16:creationId xmlns:a16="http://schemas.microsoft.com/office/drawing/2014/main" id="{0F39D296-6FCD-4348-AFD5-D0D6315BBC09}"/>
                </a:ext>
              </a:extLst>
            </p:cNvPr>
            <p:cNvSpPr>
              <a:spLocks noEditPoints="1"/>
            </p:cNvSpPr>
            <p:nvPr/>
          </p:nvSpPr>
          <p:spPr bwMode="auto">
            <a:xfrm>
              <a:off x="6185" y="6590"/>
              <a:ext cx="166" cy="165"/>
            </a:xfrm>
            <a:custGeom>
              <a:avLst/>
              <a:gdLst>
                <a:gd name="T0" fmla="*/ 38 w 41"/>
                <a:gd name="T1" fmla="*/ 0 h 41"/>
                <a:gd name="T2" fmla="*/ 0 w 41"/>
                <a:gd name="T3" fmla="*/ 38 h 41"/>
                <a:gd name="T4" fmla="*/ 3 w 41"/>
                <a:gd name="T5" fmla="*/ 41 h 41"/>
                <a:gd name="T6" fmla="*/ 6 w 41"/>
                <a:gd name="T7" fmla="*/ 38 h 41"/>
                <a:gd name="T8" fmla="*/ 38 w 41"/>
                <a:gd name="T9" fmla="*/ 6 h 41"/>
                <a:gd name="T10" fmla="*/ 41 w 41"/>
                <a:gd name="T11" fmla="*/ 3 h 41"/>
                <a:gd name="T12" fmla="*/ 38 w 41"/>
                <a:gd name="T13" fmla="*/ 0 h 41"/>
                <a:gd name="T14" fmla="*/ 38 w 41"/>
                <a:gd name="T15" fmla="*/ 0 h 41"/>
                <a:gd name="T16" fmla="*/ 38 w 41"/>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1">
                  <a:moveTo>
                    <a:pt x="38" y="0"/>
                  </a:moveTo>
                  <a:cubicBezTo>
                    <a:pt x="17" y="0"/>
                    <a:pt x="0" y="17"/>
                    <a:pt x="0" y="38"/>
                  </a:cubicBezTo>
                  <a:cubicBezTo>
                    <a:pt x="0" y="40"/>
                    <a:pt x="1" y="41"/>
                    <a:pt x="3" y="41"/>
                  </a:cubicBezTo>
                  <a:cubicBezTo>
                    <a:pt x="5" y="41"/>
                    <a:pt x="6" y="40"/>
                    <a:pt x="6" y="38"/>
                  </a:cubicBezTo>
                  <a:cubicBezTo>
                    <a:pt x="6" y="20"/>
                    <a:pt x="20" y="6"/>
                    <a:pt x="38" y="6"/>
                  </a:cubicBezTo>
                  <a:cubicBezTo>
                    <a:pt x="40" y="6"/>
                    <a:pt x="41" y="5"/>
                    <a:pt x="41" y="3"/>
                  </a:cubicBezTo>
                  <a:cubicBezTo>
                    <a:pt x="41" y="1"/>
                    <a:pt x="40" y="0"/>
                    <a:pt x="38" y="0"/>
                  </a:cubicBezTo>
                  <a:close/>
                  <a:moveTo>
                    <a:pt x="38" y="0"/>
                  </a:moveTo>
                  <a:cubicBezTo>
                    <a:pt x="38" y="0"/>
                    <a:pt x="38" y="0"/>
                    <a:pt x="3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dirty="0">
                <a:latin typeface="Century Gothic" panose="020B0502020202020204" pitchFamily="34" charset="0"/>
              </a:endParaRPr>
            </a:p>
          </p:txBody>
        </p:sp>
      </p:grpSp>
      <p:sp>
        <p:nvSpPr>
          <p:cNvPr id="64" name="Foliennummernplatzhalter 1">
            <a:extLst>
              <a:ext uri="{FF2B5EF4-FFF2-40B4-BE49-F238E27FC236}">
                <a16:creationId xmlns:a16="http://schemas.microsoft.com/office/drawing/2014/main" id="{05F1811B-B64F-459C-A3ED-CDE48A25E44D}"/>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25</a:t>
            </a:fld>
            <a:endParaRPr lang="ru-RU" dirty="0"/>
          </a:p>
        </p:txBody>
      </p:sp>
      <p:grpSp>
        <p:nvGrpSpPr>
          <p:cNvPr id="2" name="Gruppieren 1">
            <a:extLst>
              <a:ext uri="{FF2B5EF4-FFF2-40B4-BE49-F238E27FC236}">
                <a16:creationId xmlns:a16="http://schemas.microsoft.com/office/drawing/2014/main" id="{B2777867-13D8-D13E-5EC2-1F4346235A17}"/>
              </a:ext>
            </a:extLst>
          </p:cNvPr>
          <p:cNvGrpSpPr/>
          <p:nvPr/>
        </p:nvGrpSpPr>
        <p:grpSpPr>
          <a:xfrm>
            <a:off x="10737669" y="0"/>
            <a:ext cx="1454331" cy="1277285"/>
            <a:chOff x="10737669" y="0"/>
            <a:chExt cx="1454331" cy="1277285"/>
          </a:xfrm>
        </p:grpSpPr>
        <p:sp>
          <p:nvSpPr>
            <p:cNvPr id="3" name="Rechteck 2">
              <a:extLst>
                <a:ext uri="{FF2B5EF4-FFF2-40B4-BE49-F238E27FC236}">
                  <a16:creationId xmlns:a16="http://schemas.microsoft.com/office/drawing/2014/main" id="{2D6E7A7C-456E-4D9E-8DE8-4F12D4D4001F}"/>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5" name="Grafik 4">
              <a:extLst>
                <a:ext uri="{FF2B5EF4-FFF2-40B4-BE49-F238E27FC236}">
                  <a16:creationId xmlns:a16="http://schemas.microsoft.com/office/drawing/2014/main" id="{D71FA7BE-3405-ACEF-148A-D66B7B2A3663}"/>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100825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85B85B3-AD8E-4FE1-A99D-B1C2BC61C0DE}"/>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de-DE" altLang="fr-FR" sz="3200" b="0" dirty="0">
                <a:solidFill>
                  <a:srgbClr val="686868"/>
                </a:solidFill>
                <a:latin typeface="Century Gothic" panose="020B0502020202020204" pitchFamily="34" charset="0"/>
                <a:cs typeface="Arial" pitchFamily="34" charset="0"/>
              </a:rPr>
              <a:t>Excursus:</a:t>
            </a:r>
            <a:br>
              <a:rPr lang="de-DE" altLang="fr-FR" sz="3200" b="0" dirty="0">
                <a:solidFill>
                  <a:srgbClr val="686868"/>
                </a:solidFill>
                <a:latin typeface="Century Gothic" panose="020B0502020202020204" pitchFamily="34" charset="0"/>
                <a:cs typeface="Arial" pitchFamily="34" charset="0"/>
              </a:rPr>
            </a:br>
            <a:r>
              <a:rPr lang="it-CH" altLang="fr-FR" sz="3200" b="0" dirty="0">
                <a:solidFill>
                  <a:srgbClr val="686868"/>
                </a:solidFill>
                <a:latin typeface="Century Gothic" panose="020B0502020202020204" pitchFamily="34" charset="0"/>
                <a:cs typeface="Arial" pitchFamily="34" charset="0"/>
              </a:rPr>
              <a:t>Conoscenze e strumenti</a:t>
            </a:r>
            <a:br>
              <a:rPr lang="it-CH" altLang="fr-FR" sz="3200" dirty="0">
                <a:solidFill>
                  <a:srgbClr val="0B4874"/>
                </a:solidFill>
                <a:latin typeface="Century Gothic" panose="020B0502020202020204" pitchFamily="34" charset="0"/>
                <a:cs typeface="Arial" pitchFamily="34" charset="0"/>
              </a:rPr>
            </a:br>
            <a:r>
              <a:rPr lang="it-CH" altLang="fr-FR" sz="3200" b="1" dirty="0">
                <a:solidFill>
                  <a:srgbClr val="0B4874"/>
                </a:solidFill>
                <a:latin typeface="Century Gothic" panose="020B0502020202020204" pitchFamily="34" charset="0"/>
                <a:cs typeface="Arial" pitchFamily="34" charset="0"/>
              </a:rPr>
              <a:t>Economia circolare</a:t>
            </a:r>
            <a:endParaRPr lang="it-CH" sz="3200" b="1" dirty="0">
              <a:solidFill>
                <a:srgbClr val="0B4874"/>
              </a:solidFill>
              <a:latin typeface="Century Gothic" panose="020B0502020202020204" pitchFamily="34" charset="0"/>
            </a:endParaRPr>
          </a:p>
        </p:txBody>
      </p:sp>
      <p:sp>
        <p:nvSpPr>
          <p:cNvPr id="6" name="Foliennummernplatzhalter 2">
            <a:extLst>
              <a:ext uri="{FF2B5EF4-FFF2-40B4-BE49-F238E27FC236}">
                <a16:creationId xmlns:a16="http://schemas.microsoft.com/office/drawing/2014/main" id="{5C2E3283-ED1F-46FD-9254-03F1DC4596B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26</a:t>
            </a:fld>
            <a:endParaRPr lang="ru-RU" dirty="0"/>
          </a:p>
        </p:txBody>
      </p:sp>
    </p:spTree>
    <p:extLst>
      <p:ext uri="{BB962C8B-B14F-4D97-AF65-F5344CB8AC3E}">
        <p14:creationId xmlns:p14="http://schemas.microsoft.com/office/powerpoint/2010/main" val="180455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33609B8-63F0-4BB5-BD7C-8B5FD3F7E904}"/>
              </a:ext>
            </a:extLst>
          </p:cNvPr>
          <p:cNvSpPr/>
          <p:nvPr/>
        </p:nvSpPr>
        <p:spPr>
          <a:xfrm>
            <a:off x="1456660" y="4943032"/>
            <a:ext cx="9702469" cy="1327801"/>
          </a:xfrm>
          <a:prstGeom prst="rect">
            <a:avLst/>
          </a:prstGeom>
          <a:solidFill>
            <a:srgbClr val="B11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 name="Rectangle 2">
            <a:extLst>
              <a:ext uri="{FF2B5EF4-FFF2-40B4-BE49-F238E27FC236}">
                <a16:creationId xmlns:a16="http://schemas.microsoft.com/office/drawing/2014/main" id="{6556A98D-09D0-48C3-8A3C-D59CB6ED0D20}"/>
              </a:ext>
            </a:extLst>
          </p:cNvPr>
          <p:cNvSpPr txBox="1">
            <a:spLocks noChangeArrowheads="1"/>
          </p:cNvSpPr>
          <p:nvPr/>
        </p:nvSpPr>
        <p:spPr bwMode="auto">
          <a:xfrm>
            <a:off x="962524" y="47708"/>
            <a:ext cx="9954520" cy="1111740"/>
          </a:xfrm>
          <a:prstGeom prst="rect">
            <a:avLst/>
          </a:prstGeom>
          <a:noFill/>
          <a:ln w="9525">
            <a:noFill/>
            <a:miter lim="800000"/>
            <a:headEnd/>
            <a:tailEnd/>
          </a:ln>
        </p:spPr>
        <p:txBody>
          <a:bodyPr anchor="ctr"/>
          <a:lstStyle/>
          <a:p>
            <a:pPr>
              <a:defRPr/>
            </a:pPr>
            <a:r>
              <a:rPr lang="it-IT" altLang="fr-FR" sz="2400" b="1" dirty="0">
                <a:solidFill>
                  <a:srgbClr val="0B4874"/>
                </a:solidFill>
                <a:latin typeface="Century Gothic" panose="020B0502020202020204" pitchFamily="34" charset="0"/>
                <a:ea typeface="ＭＳ Ｐゴシック" charset="0"/>
                <a:cs typeface="Arial"/>
              </a:rPr>
              <a:t>Oggi domina un modello di attività economica e dei consumi lineare</a:t>
            </a:r>
          </a:p>
        </p:txBody>
      </p:sp>
      <p:pic>
        <p:nvPicPr>
          <p:cNvPr id="12" name="Grafik 11" descr="Ein Bild, das Text enthält.&#10;&#10;Automatisch generierte Beschreibung">
            <a:extLst>
              <a:ext uri="{FF2B5EF4-FFF2-40B4-BE49-F238E27FC236}">
                <a16:creationId xmlns:a16="http://schemas.microsoft.com/office/drawing/2014/main" id="{F4AE3FE0-E26F-4C3A-8536-CDAB4DC843BB}"/>
              </a:ext>
            </a:extLst>
          </p:cNvPr>
          <p:cNvPicPr>
            <a:picLocks noChangeAspect="1"/>
          </p:cNvPicPr>
          <p:nvPr/>
        </p:nvPicPr>
        <p:blipFill>
          <a:blip r:embed="rId3"/>
          <a:stretch>
            <a:fillRect/>
          </a:stretch>
        </p:blipFill>
        <p:spPr>
          <a:xfrm>
            <a:off x="1808871" y="1481192"/>
            <a:ext cx="8543179" cy="2456167"/>
          </a:xfrm>
          <a:prstGeom prst="rect">
            <a:avLst/>
          </a:prstGeom>
          <a:noFill/>
        </p:spPr>
      </p:pic>
      <p:sp>
        <p:nvSpPr>
          <p:cNvPr id="13" name="Rechteck 12">
            <a:extLst>
              <a:ext uri="{FF2B5EF4-FFF2-40B4-BE49-F238E27FC236}">
                <a16:creationId xmlns:a16="http://schemas.microsoft.com/office/drawing/2014/main" id="{55A5FE5E-D862-4537-AD17-F0712CC0E492}"/>
              </a:ext>
            </a:extLst>
          </p:cNvPr>
          <p:cNvSpPr/>
          <p:nvPr/>
        </p:nvSpPr>
        <p:spPr>
          <a:xfrm>
            <a:off x="1676157" y="4041443"/>
            <a:ext cx="8870763" cy="400110"/>
          </a:xfrm>
          <a:prstGeom prst="rect">
            <a:avLst/>
          </a:prstGeom>
        </p:spPr>
        <p:txBody>
          <a:bodyPr wrap="square">
            <a:spAutoFit/>
          </a:bodyPr>
          <a:lstStyle/>
          <a:p>
            <a:r>
              <a:rPr lang="de-CH" sz="1000" b="1" dirty="0">
                <a:solidFill>
                  <a:srgbClr val="686868"/>
                </a:solidFill>
                <a:latin typeface="Century Gothic" panose="020B0502020202020204" pitchFamily="34" charset="0"/>
              </a:rPr>
              <a:t>Fonte: </a:t>
            </a:r>
            <a:r>
              <a:rPr lang="de-CH" sz="1000" dirty="0">
                <a:solidFill>
                  <a:srgbClr val="686868"/>
                </a:solidFill>
                <a:latin typeface="Century Gothic" panose="020B0502020202020204" pitchFamily="34" charset="0"/>
              </a:rPr>
              <a:t>Jørgensen, S., Pedersen, L. J. T. (2018). </a:t>
            </a:r>
            <a:r>
              <a:rPr lang="en-US" sz="1000" dirty="0">
                <a:solidFill>
                  <a:srgbClr val="686868"/>
                </a:solidFill>
                <a:latin typeface="Century Gothic" panose="020B0502020202020204" pitchFamily="34" charset="0"/>
              </a:rPr>
              <a:t>The Circular Rather than the Linear Economy In: RESTART Sustainable Business Model Innovation. </a:t>
            </a:r>
            <a:r>
              <a:rPr lang="de-CH" sz="1000" dirty="0">
                <a:solidFill>
                  <a:srgbClr val="686868"/>
                </a:solidFill>
                <a:latin typeface="Century Gothic" panose="020B0502020202020204" pitchFamily="34" charset="0"/>
              </a:rPr>
              <a:t>Springer. S. 106. </a:t>
            </a:r>
            <a:r>
              <a:rPr lang="de-CH" sz="1000" dirty="0">
                <a:solidFill>
                  <a:srgbClr val="686868"/>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https://link.springer.com/chapter/10.1007/978-3-319-91971-3_8</a:t>
            </a:r>
            <a:r>
              <a:rPr lang="de-CH" sz="1000" dirty="0">
                <a:solidFill>
                  <a:srgbClr val="686868"/>
                </a:solidFill>
                <a:latin typeface="Century Gothic" panose="020B0502020202020204" pitchFamily="34" charset="0"/>
              </a:rPr>
              <a:t>. Eigene Übersetzung.</a:t>
            </a:r>
          </a:p>
        </p:txBody>
      </p:sp>
      <p:sp>
        <p:nvSpPr>
          <p:cNvPr id="3" name="Textfeld 2">
            <a:extLst>
              <a:ext uri="{FF2B5EF4-FFF2-40B4-BE49-F238E27FC236}">
                <a16:creationId xmlns:a16="http://schemas.microsoft.com/office/drawing/2014/main" id="{EA564B16-EC0A-44D5-86AC-59454E910F0C}"/>
              </a:ext>
            </a:extLst>
          </p:cNvPr>
          <p:cNvSpPr txBox="1"/>
          <p:nvPr/>
        </p:nvSpPr>
        <p:spPr>
          <a:xfrm>
            <a:off x="1764267" y="3506472"/>
            <a:ext cx="1459054" cy="430887"/>
          </a:xfrm>
          <a:prstGeom prst="rect">
            <a:avLst/>
          </a:prstGeom>
          <a:solidFill>
            <a:schemeClr val="bg1"/>
          </a:solidFill>
        </p:spPr>
        <p:txBody>
          <a:bodyPr wrap="none" lIns="91440" tIns="45720" rIns="91440" bIns="45720" rtlCol="0" anchor="t">
            <a:spAutoFit/>
          </a:bodyPr>
          <a:lstStyle/>
          <a:p>
            <a:r>
              <a:rPr lang="it-IT" sz="2200" b="1" dirty="0">
                <a:latin typeface="Century Gothic"/>
              </a:rPr>
              <a:t>Acquisire</a:t>
            </a:r>
          </a:p>
        </p:txBody>
      </p:sp>
      <p:sp>
        <p:nvSpPr>
          <p:cNvPr id="14" name="Textfeld 13">
            <a:extLst>
              <a:ext uri="{FF2B5EF4-FFF2-40B4-BE49-F238E27FC236}">
                <a16:creationId xmlns:a16="http://schemas.microsoft.com/office/drawing/2014/main" id="{CA7CC58D-A120-4BC6-AB83-D269A462ADAB}"/>
              </a:ext>
            </a:extLst>
          </p:cNvPr>
          <p:cNvSpPr txBox="1"/>
          <p:nvPr/>
        </p:nvSpPr>
        <p:spPr>
          <a:xfrm>
            <a:off x="4617550" y="3485743"/>
            <a:ext cx="3215945" cy="430887"/>
          </a:xfrm>
          <a:prstGeom prst="rect">
            <a:avLst/>
          </a:prstGeom>
          <a:solidFill>
            <a:schemeClr val="bg1"/>
          </a:solidFill>
        </p:spPr>
        <p:txBody>
          <a:bodyPr wrap="none" rtlCol="0">
            <a:spAutoFit/>
          </a:bodyPr>
          <a:lstStyle/>
          <a:p>
            <a:r>
              <a:rPr lang="it-IT" sz="2200" b="1" dirty="0">
                <a:latin typeface="Century Gothic" panose="020B0502020202020204" pitchFamily="34" charset="0"/>
              </a:rPr>
              <a:t>Produrre e consumare</a:t>
            </a:r>
          </a:p>
        </p:txBody>
      </p:sp>
      <p:sp>
        <p:nvSpPr>
          <p:cNvPr id="15" name="Textfeld 14">
            <a:extLst>
              <a:ext uri="{FF2B5EF4-FFF2-40B4-BE49-F238E27FC236}">
                <a16:creationId xmlns:a16="http://schemas.microsoft.com/office/drawing/2014/main" id="{7688AEB1-D571-4039-B9C7-9DAB0FBA8018}"/>
              </a:ext>
            </a:extLst>
          </p:cNvPr>
          <p:cNvSpPr txBox="1"/>
          <p:nvPr/>
        </p:nvSpPr>
        <p:spPr>
          <a:xfrm>
            <a:off x="8856617" y="3485744"/>
            <a:ext cx="1495433" cy="430887"/>
          </a:xfrm>
          <a:prstGeom prst="rect">
            <a:avLst/>
          </a:prstGeom>
          <a:solidFill>
            <a:schemeClr val="bg1"/>
          </a:solidFill>
        </p:spPr>
        <p:txBody>
          <a:bodyPr wrap="square" rtlCol="0">
            <a:spAutoFit/>
          </a:bodyPr>
          <a:lstStyle/>
          <a:p>
            <a:r>
              <a:rPr lang="it-IT" sz="2200" b="1" dirty="0">
                <a:latin typeface="Century Gothic" panose="020B0502020202020204" pitchFamily="34" charset="0"/>
              </a:rPr>
              <a:t>Gettare</a:t>
            </a:r>
          </a:p>
        </p:txBody>
      </p:sp>
      <p:sp>
        <p:nvSpPr>
          <p:cNvPr id="5" name="Rechteck 4">
            <a:extLst>
              <a:ext uri="{FF2B5EF4-FFF2-40B4-BE49-F238E27FC236}">
                <a16:creationId xmlns:a16="http://schemas.microsoft.com/office/drawing/2014/main" id="{8D206428-5AD7-4B52-A933-6B6BACCCFE60}"/>
              </a:ext>
            </a:extLst>
          </p:cNvPr>
          <p:cNvSpPr/>
          <p:nvPr/>
        </p:nvSpPr>
        <p:spPr>
          <a:xfrm>
            <a:off x="2153811" y="5167822"/>
            <a:ext cx="8478221" cy="830997"/>
          </a:xfrm>
          <a:prstGeom prst="rect">
            <a:avLst/>
          </a:prstGeom>
        </p:spPr>
        <p:txBody>
          <a:bodyPr wrap="square">
            <a:spAutoFit/>
          </a:bodyPr>
          <a:lstStyle/>
          <a:p>
            <a:r>
              <a:rPr lang="it-IT" sz="1600" b="1" dirty="0">
                <a:solidFill>
                  <a:schemeClr val="bg1"/>
                </a:solidFill>
              </a:rPr>
              <a:t>«L'economia lineare è un modello obsoleto ma ancora dominante. Segue la logica del </a:t>
            </a:r>
            <a:r>
              <a:rPr lang="it-IT" sz="1600" b="1" i="1" dirty="0">
                <a:solidFill>
                  <a:schemeClr val="bg1"/>
                </a:solidFill>
              </a:rPr>
              <a:t>acquisire, produrre, consumare e buttare via</a:t>
            </a:r>
            <a:r>
              <a:rPr lang="it-IT" sz="1600" b="1" dirty="0">
                <a:solidFill>
                  <a:schemeClr val="bg1"/>
                </a:solidFill>
              </a:rPr>
              <a:t>, che è incompatibile</a:t>
            </a:r>
            <a:r>
              <a:rPr lang="de-CH" sz="1600" b="1" dirty="0">
                <a:solidFill>
                  <a:schemeClr val="bg1"/>
                </a:solidFill>
                <a:latin typeface="Century Gothic" panose="020B0502020202020204" pitchFamily="34" charset="0"/>
              </a:rPr>
              <a:t> </a:t>
            </a:r>
            <a:r>
              <a:rPr lang="it-IT" sz="1600" b="1" dirty="0">
                <a:solidFill>
                  <a:schemeClr val="bg1"/>
                </a:solidFill>
                <a:latin typeface="Century Gothic" panose="020B0502020202020204" pitchFamily="34" charset="0"/>
              </a:rPr>
              <a:t>con il rispetto dei limiti del pianeta.» </a:t>
            </a:r>
          </a:p>
        </p:txBody>
      </p:sp>
      <p:sp>
        <p:nvSpPr>
          <p:cNvPr id="16" name="Rechteck 15">
            <a:extLst>
              <a:ext uri="{FF2B5EF4-FFF2-40B4-BE49-F238E27FC236}">
                <a16:creationId xmlns:a16="http://schemas.microsoft.com/office/drawing/2014/main" id="{7D21E2FB-C5F6-4967-8270-F9606F3256DE}"/>
              </a:ext>
            </a:extLst>
          </p:cNvPr>
          <p:cNvSpPr/>
          <p:nvPr/>
        </p:nvSpPr>
        <p:spPr>
          <a:xfrm>
            <a:off x="6670743" y="5986081"/>
            <a:ext cx="4711912" cy="246221"/>
          </a:xfrm>
          <a:prstGeom prst="rect">
            <a:avLst/>
          </a:prstGeom>
        </p:spPr>
        <p:txBody>
          <a:bodyPr wrap="square">
            <a:spAutoFit/>
          </a:bodyPr>
          <a:lstStyle/>
          <a:p>
            <a:r>
              <a:rPr lang="de-CH" sz="1000" b="1" dirty="0" err="1">
                <a:solidFill>
                  <a:schemeClr val="bg1"/>
                </a:solidFill>
                <a:latin typeface="Century Gothic" panose="020B0502020202020204" pitchFamily="34" charset="0"/>
              </a:rPr>
              <a:t>Fonte</a:t>
            </a:r>
            <a:r>
              <a:rPr lang="de-CH" sz="1000" b="1" dirty="0">
                <a:solidFill>
                  <a:schemeClr val="bg1"/>
                </a:solidFill>
                <a:latin typeface="Century Gothic" panose="020B0502020202020204" pitchFamily="34" charset="0"/>
              </a:rPr>
              <a:t>: </a:t>
            </a:r>
            <a:r>
              <a:rPr lang="de-CH" sz="1000" dirty="0">
                <a:solidFill>
                  <a:schemeClr val="bg1"/>
                </a:solidFill>
                <a:latin typeface="Century Gothic" panose="020B0502020202020204" pitchFamily="34" charset="0"/>
              </a:rPr>
              <a:t>sanudurabilitas.ch/kreislaufwirtschaft/</a:t>
            </a:r>
          </a:p>
        </p:txBody>
      </p:sp>
      <p:sp>
        <p:nvSpPr>
          <p:cNvPr id="7" name="Gleichschenkliges Dreieck 6">
            <a:extLst>
              <a:ext uri="{FF2B5EF4-FFF2-40B4-BE49-F238E27FC236}">
                <a16:creationId xmlns:a16="http://schemas.microsoft.com/office/drawing/2014/main" id="{CCE5D8BF-39E0-4597-B155-BF56E9DF02D4}"/>
              </a:ext>
            </a:extLst>
          </p:cNvPr>
          <p:cNvSpPr/>
          <p:nvPr/>
        </p:nvSpPr>
        <p:spPr>
          <a:xfrm rot="5400000">
            <a:off x="1358278" y="5424952"/>
            <a:ext cx="1049427" cy="34377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8" name="Foliennummernplatzhalter 2">
            <a:extLst>
              <a:ext uri="{FF2B5EF4-FFF2-40B4-BE49-F238E27FC236}">
                <a16:creationId xmlns:a16="http://schemas.microsoft.com/office/drawing/2014/main" id="{6FE04175-6573-40B0-B5CB-0F6A6191BEFD}"/>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27</a:t>
            </a:fld>
            <a:endParaRPr lang="ru-RU" dirty="0"/>
          </a:p>
        </p:txBody>
      </p:sp>
      <p:grpSp>
        <p:nvGrpSpPr>
          <p:cNvPr id="2" name="Gruppieren 1">
            <a:extLst>
              <a:ext uri="{FF2B5EF4-FFF2-40B4-BE49-F238E27FC236}">
                <a16:creationId xmlns:a16="http://schemas.microsoft.com/office/drawing/2014/main" id="{2C2B78AB-8E22-8D91-4A4B-D8C85AC9068D}"/>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22F358A3-ABD1-CF4C-3BEB-3B88A0F3F36F}"/>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04DEB370-AE6F-628E-BDC7-8348C538E38A}"/>
                </a:ext>
              </a:extLst>
            </p:cNvPr>
            <p:cNvPicPr>
              <a:picLocks noChangeAspect="1"/>
            </p:cNvPicPr>
            <p:nvPr/>
          </p:nvPicPr>
          <p:blipFill>
            <a:blip r:embed="rId5"/>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2864800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39ECB63-BA4B-4E83-9089-0D438199A86C}"/>
              </a:ext>
            </a:extLst>
          </p:cNvPr>
          <p:cNvSpPr txBox="1">
            <a:spLocks noChangeArrowheads="1"/>
          </p:cNvSpPr>
          <p:nvPr/>
        </p:nvSpPr>
        <p:spPr bwMode="auto">
          <a:xfrm>
            <a:off x="949506" y="159278"/>
            <a:ext cx="9938048" cy="1111740"/>
          </a:xfrm>
          <a:prstGeom prst="rect">
            <a:avLst/>
          </a:prstGeom>
          <a:noFill/>
          <a:ln w="9525">
            <a:noFill/>
            <a:miter lim="800000"/>
            <a:headEnd/>
            <a:tailEnd/>
          </a:ln>
        </p:spPr>
        <p:txBody>
          <a:bodyPr anchor="ctr"/>
          <a:lstStyle/>
          <a:p>
            <a:pPr>
              <a:defRPr/>
            </a:pPr>
            <a:r>
              <a:rPr lang="it-IT" altLang="fr-FR" sz="2400" b="1" dirty="0">
                <a:solidFill>
                  <a:srgbClr val="0B4874"/>
                </a:solidFill>
                <a:latin typeface="Century Gothic" panose="020B0502020202020204" pitchFamily="34" charset="0"/>
                <a:ea typeface="ＭＳ Ｐゴシック" charset="0"/>
                <a:cs typeface="Arial"/>
              </a:rPr>
              <a:t>I modelli imprenditoriali che guidano l'economia circolare possono funzionare su diversi livelli</a:t>
            </a:r>
            <a:endParaRPr lang="de-CH" altLang="fr-FR" sz="2400" b="1" dirty="0">
              <a:solidFill>
                <a:srgbClr val="0B4874"/>
              </a:solidFill>
              <a:latin typeface="Century Gothic" panose="020B0502020202020204" pitchFamily="34" charset="0"/>
              <a:ea typeface="ＭＳ Ｐゴシック" charset="0"/>
              <a:cs typeface="Arial"/>
            </a:endParaRPr>
          </a:p>
        </p:txBody>
      </p:sp>
      <p:pic>
        <p:nvPicPr>
          <p:cNvPr id="5" name="Grafik 4">
            <a:extLst>
              <a:ext uri="{FF2B5EF4-FFF2-40B4-BE49-F238E27FC236}">
                <a16:creationId xmlns:a16="http://schemas.microsoft.com/office/drawing/2014/main" id="{D05CCB8F-1B36-45EB-AC3A-2B453E233F4F}"/>
              </a:ext>
            </a:extLst>
          </p:cNvPr>
          <p:cNvPicPr>
            <a:picLocks noChangeAspect="1"/>
          </p:cNvPicPr>
          <p:nvPr/>
        </p:nvPicPr>
        <p:blipFill>
          <a:blip r:embed="rId2"/>
          <a:stretch>
            <a:fillRect/>
          </a:stretch>
        </p:blipFill>
        <p:spPr>
          <a:xfrm>
            <a:off x="862457" y="1278589"/>
            <a:ext cx="4418907" cy="4595781"/>
          </a:xfrm>
          <a:prstGeom prst="rect">
            <a:avLst/>
          </a:prstGeom>
        </p:spPr>
      </p:pic>
      <p:sp>
        <p:nvSpPr>
          <p:cNvPr id="6" name="Rechteck 5">
            <a:extLst>
              <a:ext uri="{FF2B5EF4-FFF2-40B4-BE49-F238E27FC236}">
                <a16:creationId xmlns:a16="http://schemas.microsoft.com/office/drawing/2014/main" id="{EAF0E820-DCCD-4232-8989-8682880927C0}"/>
              </a:ext>
            </a:extLst>
          </p:cNvPr>
          <p:cNvSpPr/>
          <p:nvPr/>
        </p:nvSpPr>
        <p:spPr>
          <a:xfrm>
            <a:off x="872833" y="6251177"/>
            <a:ext cx="5242834" cy="400110"/>
          </a:xfrm>
          <a:prstGeom prst="rect">
            <a:avLst/>
          </a:prstGeom>
        </p:spPr>
        <p:txBody>
          <a:bodyPr wrap="square">
            <a:spAutoFit/>
          </a:bodyPr>
          <a:lstStyle/>
          <a:p>
            <a:r>
              <a:rPr lang="de-CH" sz="1000" b="1" dirty="0">
                <a:solidFill>
                  <a:srgbClr val="686868"/>
                </a:solidFill>
              </a:rPr>
              <a:t>Fonte: </a:t>
            </a:r>
            <a:r>
              <a:rPr lang="de-CH" sz="1000" dirty="0">
                <a:solidFill>
                  <a:srgbClr val="686868"/>
                </a:solidFill>
              </a:rPr>
              <a:t>Jørgensen, S., Pedersen, L. J. T. (2018). </a:t>
            </a:r>
            <a:r>
              <a:rPr lang="en-US" sz="1000" dirty="0">
                <a:solidFill>
                  <a:srgbClr val="686868"/>
                </a:solidFill>
              </a:rPr>
              <a:t>The Circular Rather than the Linear Economy. In</a:t>
            </a:r>
            <a:r>
              <a:rPr lang="en-US" sz="1000" i="1" dirty="0">
                <a:solidFill>
                  <a:srgbClr val="686868"/>
                </a:solidFill>
              </a:rPr>
              <a:t>: </a:t>
            </a:r>
            <a:r>
              <a:rPr lang="en-US" sz="1000" dirty="0">
                <a:solidFill>
                  <a:srgbClr val="686868"/>
                </a:solidFill>
              </a:rPr>
              <a:t>RESTART Sustainable Business Model Innovation</a:t>
            </a:r>
            <a:r>
              <a:rPr lang="en-US" sz="1000" i="1" dirty="0">
                <a:solidFill>
                  <a:srgbClr val="686868"/>
                </a:solidFill>
              </a:rPr>
              <a:t>. </a:t>
            </a:r>
            <a:r>
              <a:rPr lang="de-CH" sz="1000" dirty="0">
                <a:solidFill>
                  <a:srgbClr val="686868"/>
                </a:solidFill>
              </a:rPr>
              <a:t>Springer. S. 108. </a:t>
            </a:r>
          </a:p>
        </p:txBody>
      </p:sp>
      <p:sp>
        <p:nvSpPr>
          <p:cNvPr id="7" name="Rechteck 6">
            <a:extLst>
              <a:ext uri="{FF2B5EF4-FFF2-40B4-BE49-F238E27FC236}">
                <a16:creationId xmlns:a16="http://schemas.microsoft.com/office/drawing/2014/main" id="{44968F03-40EA-4B31-B8CD-B4B14C3FF9A3}"/>
              </a:ext>
            </a:extLst>
          </p:cNvPr>
          <p:cNvSpPr/>
          <p:nvPr/>
        </p:nvSpPr>
        <p:spPr>
          <a:xfrm>
            <a:off x="5487839" y="4778196"/>
            <a:ext cx="6149921" cy="938719"/>
          </a:xfrm>
          <a:prstGeom prst="rect">
            <a:avLst/>
          </a:prstGeom>
        </p:spPr>
        <p:txBody>
          <a:bodyPr wrap="square">
            <a:spAutoFit/>
          </a:bodyPr>
          <a:lstStyle/>
          <a:p>
            <a:pPr marL="228600" indent="-228600">
              <a:spcBef>
                <a:spcPts val="600"/>
              </a:spcBef>
              <a:buClr>
                <a:srgbClr val="0B4874"/>
              </a:buClr>
              <a:buAutoNum type="arabicPeriod"/>
            </a:pPr>
            <a:r>
              <a:rPr lang="it-CH" sz="1100" b="1">
                <a:solidFill>
                  <a:srgbClr val="0B4874"/>
                </a:solidFill>
              </a:rPr>
              <a:t>Noleggio e prestito: </a:t>
            </a:r>
            <a:r>
              <a:rPr lang="it-CH" sz="1100">
                <a:solidFill>
                  <a:schemeClr val="accent6">
                    <a:lumMod val="50000"/>
                  </a:schemeClr>
                </a:solidFill>
              </a:rPr>
              <a:t>le aziende vendono l'uso di un prodotto. Possono offrire modelli di noleggio e leasing o aiutare altre aziende o individui a noleggiare o prestare qualcosa</a:t>
            </a:r>
            <a:r>
              <a:rPr lang="de-CH" sz="1100" dirty="0">
                <a:solidFill>
                  <a:schemeClr val="accent6">
                    <a:lumMod val="50000"/>
                  </a:schemeClr>
                </a:solidFill>
              </a:rPr>
              <a:t>.</a:t>
            </a:r>
            <a:r>
              <a:rPr lang="de-CH" sz="1100" dirty="0">
                <a:solidFill>
                  <a:srgbClr val="686868"/>
                </a:solidFill>
              </a:rPr>
              <a:t> </a:t>
            </a:r>
            <a:r>
              <a:rPr lang="it-IT" sz="1100" b="1" dirty="0">
                <a:solidFill>
                  <a:srgbClr val="B11B96"/>
                </a:solidFill>
              </a:rPr>
              <a:t>Esempi</a:t>
            </a:r>
            <a:r>
              <a:rPr lang="de-CH" sz="1100" b="1" dirty="0">
                <a:solidFill>
                  <a:srgbClr val="B11B96"/>
                </a:solidFill>
              </a:rPr>
              <a:t>:</a:t>
            </a:r>
            <a:r>
              <a:rPr lang="de-CH" sz="1100" b="1" dirty="0">
                <a:solidFill>
                  <a:srgbClr val="686868"/>
                </a:solidFill>
              </a:rPr>
              <a:t> </a:t>
            </a:r>
            <a:r>
              <a:rPr lang="de-CH" sz="1100" dirty="0">
                <a:solidFill>
                  <a:srgbClr val="B11B96"/>
                </a:solidFill>
                <a:hlinkClick r:id="rId3">
                  <a:extLst>
                    <a:ext uri="{A12FA001-AC4F-418D-AE19-62706E023703}">
                      <ahyp:hlinkClr xmlns:ahyp="http://schemas.microsoft.com/office/drawing/2018/hyperlinkcolor" val="tx"/>
                    </a:ext>
                  </a:extLst>
                </a:hlinkClick>
              </a:rPr>
              <a:t>Sharely</a:t>
            </a:r>
            <a:r>
              <a:rPr lang="de-CH" sz="1100" dirty="0">
                <a:solidFill>
                  <a:srgbClr val="898F97"/>
                </a:solidFill>
              </a:rPr>
              <a:t> </a:t>
            </a:r>
            <a:r>
              <a:rPr lang="de-CH" sz="1100" dirty="0">
                <a:solidFill>
                  <a:srgbClr val="686868"/>
                </a:solidFill>
              </a:rPr>
              <a:t>(</a:t>
            </a:r>
            <a:r>
              <a:rPr lang="it-CH" sz="1100">
                <a:solidFill>
                  <a:srgbClr val="686868"/>
                </a:solidFill>
              </a:rPr>
              <a:t>piattaforma di noleggio e prestito di oggetti di uso quotidiano</a:t>
            </a:r>
            <a:r>
              <a:rPr lang="de-CH" sz="1100" dirty="0">
                <a:solidFill>
                  <a:srgbClr val="686868"/>
                </a:solidFill>
              </a:rPr>
              <a:t>), </a:t>
            </a:r>
            <a:r>
              <a:rPr lang="de-CH" sz="1100" dirty="0">
                <a:solidFill>
                  <a:srgbClr val="B11B96"/>
                </a:solidFill>
                <a:hlinkClick r:id="rId4">
                  <a:extLst>
                    <a:ext uri="{A12FA001-AC4F-418D-AE19-62706E023703}">
                      <ahyp:hlinkClr xmlns:ahyp="http://schemas.microsoft.com/office/drawing/2018/hyperlinkcolor" val="tx"/>
                    </a:ext>
                  </a:extLst>
                </a:hlinkClick>
              </a:rPr>
              <a:t>2EM</a:t>
            </a:r>
            <a:r>
              <a:rPr lang="de-CH" sz="1100" dirty="0">
                <a:solidFill>
                  <a:srgbClr val="898F97"/>
                </a:solidFill>
              </a:rPr>
              <a:t> </a:t>
            </a:r>
            <a:r>
              <a:rPr lang="de-CH" sz="1100" dirty="0">
                <a:solidFill>
                  <a:srgbClr val="686868"/>
                </a:solidFill>
              </a:rPr>
              <a:t>(Peer-to-Peer-Carsharing), </a:t>
            </a:r>
            <a:r>
              <a:rPr lang="de-CH" sz="1100" dirty="0">
                <a:solidFill>
                  <a:srgbClr val="B11B96"/>
                </a:solidFill>
                <a:hlinkClick r:id="rId5">
                  <a:extLst>
                    <a:ext uri="{A12FA001-AC4F-418D-AE19-62706E023703}">
                      <ahyp:hlinkClr xmlns:ahyp="http://schemas.microsoft.com/office/drawing/2018/hyperlinkcolor" val="tx"/>
                    </a:ext>
                  </a:extLst>
                </a:hlinkClick>
              </a:rPr>
              <a:t>LeihBar</a:t>
            </a:r>
            <a:r>
              <a:rPr lang="de-CH" sz="1100" dirty="0">
                <a:solidFill>
                  <a:srgbClr val="898F97"/>
                </a:solidFill>
              </a:rPr>
              <a:t> </a:t>
            </a:r>
            <a:r>
              <a:rPr lang="de-CH" sz="1100" dirty="0">
                <a:solidFill>
                  <a:srgbClr val="686868"/>
                </a:solidFill>
              </a:rPr>
              <a:t>(p</a:t>
            </a:r>
            <a:r>
              <a:rPr lang="it-CH" sz="1100">
                <a:solidFill>
                  <a:srgbClr val="686868"/>
                </a:solidFill>
              </a:rPr>
              <a:t>restito di oggetti di uso quotidiano</a:t>
            </a:r>
            <a:r>
              <a:rPr lang="de-CH" sz="1100" dirty="0">
                <a:solidFill>
                  <a:srgbClr val="686868"/>
                </a:solidFill>
              </a:rPr>
              <a:t>).</a:t>
            </a:r>
          </a:p>
        </p:txBody>
      </p:sp>
      <p:sp>
        <p:nvSpPr>
          <p:cNvPr id="10" name="Rechteck 9">
            <a:extLst>
              <a:ext uri="{FF2B5EF4-FFF2-40B4-BE49-F238E27FC236}">
                <a16:creationId xmlns:a16="http://schemas.microsoft.com/office/drawing/2014/main" id="{39A67F01-CDA0-41D8-A367-BF07B558FE25}"/>
              </a:ext>
            </a:extLst>
          </p:cNvPr>
          <p:cNvSpPr/>
          <p:nvPr/>
        </p:nvSpPr>
        <p:spPr>
          <a:xfrm>
            <a:off x="5478007" y="3820112"/>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2"/>
            </a:pPr>
            <a:r>
              <a:rPr lang="it-IT" sz="1100" b="1" dirty="0">
                <a:solidFill>
                  <a:srgbClr val="0B4874"/>
                </a:solidFill>
              </a:rPr>
              <a:t>Riparazione</a:t>
            </a:r>
            <a:r>
              <a:rPr lang="de-CH" sz="1100" b="1" dirty="0">
                <a:solidFill>
                  <a:srgbClr val="0B4874"/>
                </a:solidFill>
              </a:rPr>
              <a:t> </a:t>
            </a:r>
            <a:r>
              <a:rPr lang="it-IT" sz="1100" b="1" dirty="0">
                <a:solidFill>
                  <a:srgbClr val="0B4874"/>
                </a:solidFill>
              </a:rPr>
              <a:t>e</a:t>
            </a:r>
            <a:r>
              <a:rPr lang="de-CH" sz="1100" b="1" dirty="0">
                <a:solidFill>
                  <a:srgbClr val="0B4874"/>
                </a:solidFill>
              </a:rPr>
              <a:t> </a:t>
            </a:r>
            <a:r>
              <a:rPr lang="it-IT" sz="1100" b="1" dirty="0">
                <a:solidFill>
                  <a:srgbClr val="0B4874"/>
                </a:solidFill>
              </a:rPr>
              <a:t>manutenzione</a:t>
            </a:r>
            <a:r>
              <a:rPr lang="de-CH" sz="1100" b="1" dirty="0">
                <a:solidFill>
                  <a:srgbClr val="0B4874"/>
                </a:solidFill>
              </a:rPr>
              <a:t>: </a:t>
            </a:r>
            <a:r>
              <a:rPr lang="it-CH" sz="1100">
                <a:solidFill>
                  <a:srgbClr val="686868"/>
                </a:solidFill>
              </a:rPr>
              <a:t>le imprese offrono servizi di riparazione per i propri prodotti o per quelli di altre aziende</a:t>
            </a:r>
            <a:r>
              <a:rPr lang="de-CH" sz="1100" dirty="0">
                <a:solidFill>
                  <a:srgbClr val="686868"/>
                </a:solidFill>
              </a:rPr>
              <a:t>. </a:t>
            </a:r>
            <a:r>
              <a:rPr lang="it-IT" sz="1100" b="1" dirty="0">
                <a:solidFill>
                  <a:srgbClr val="B11B96"/>
                </a:solidFill>
              </a:rPr>
              <a:t>Esempi</a:t>
            </a:r>
            <a:r>
              <a:rPr lang="de-CH" sz="1100" b="1" dirty="0">
                <a:solidFill>
                  <a:srgbClr val="B11B96"/>
                </a:solidFill>
              </a:rPr>
              <a:t>:</a:t>
            </a:r>
            <a:r>
              <a:rPr lang="de-CH" sz="1100" dirty="0">
                <a:solidFill>
                  <a:srgbClr val="686868"/>
                </a:solidFill>
              </a:rPr>
              <a:t> </a:t>
            </a:r>
            <a:r>
              <a:rPr lang="de-CH" sz="1100" dirty="0">
                <a:solidFill>
                  <a:srgbClr val="B11B96"/>
                </a:solidFill>
                <a:hlinkClick r:id="rId6">
                  <a:extLst>
                    <a:ext uri="{A12FA001-AC4F-418D-AE19-62706E023703}">
                      <ahyp:hlinkClr xmlns:ahyp="http://schemas.microsoft.com/office/drawing/2018/hyperlinkcolor" val="tx"/>
                    </a:ext>
                  </a:extLst>
                </a:hlinkClick>
              </a:rPr>
              <a:t>Nudie Jeans Co</a:t>
            </a:r>
            <a:r>
              <a:rPr lang="de-CH" sz="1100" dirty="0">
                <a:solidFill>
                  <a:srgbClr val="898F97"/>
                </a:solidFill>
              </a:rPr>
              <a:t> </a:t>
            </a:r>
            <a:r>
              <a:rPr lang="de-CH" sz="1100" dirty="0">
                <a:solidFill>
                  <a:srgbClr val="686868"/>
                </a:solidFill>
              </a:rPr>
              <a:t>(</a:t>
            </a:r>
            <a:r>
              <a:rPr lang="it-CH" sz="1100">
                <a:solidFill>
                  <a:srgbClr val="686868"/>
                </a:solidFill>
              </a:rPr>
              <a:t>servizi di riparazione dei jeans che vendono</a:t>
            </a:r>
            <a:r>
              <a:rPr lang="de-CH" sz="1100" dirty="0">
                <a:solidFill>
                  <a:srgbClr val="686868"/>
                </a:solidFill>
              </a:rPr>
              <a:t>),</a:t>
            </a:r>
            <a:r>
              <a:rPr lang="de-CH" sz="1100" dirty="0">
                <a:solidFill>
                  <a:srgbClr val="898F97"/>
                </a:solidFill>
              </a:rPr>
              <a:t> </a:t>
            </a:r>
            <a:r>
              <a:rPr lang="de-CH" sz="1100" dirty="0">
                <a:solidFill>
                  <a:srgbClr val="B11B96"/>
                </a:solidFill>
                <a:hlinkClick r:id="rId7">
                  <a:extLst>
                    <a:ext uri="{A12FA001-AC4F-418D-AE19-62706E023703}">
                      <ahyp:hlinkClr xmlns:ahyp="http://schemas.microsoft.com/office/drawing/2018/hyperlinkcolor" val="tx"/>
                    </a:ext>
                  </a:extLst>
                </a:hlinkClick>
              </a:rPr>
              <a:t>Revendo</a:t>
            </a:r>
            <a:r>
              <a:rPr lang="de-CH" sz="1100" dirty="0">
                <a:solidFill>
                  <a:srgbClr val="898F97"/>
                </a:solidFill>
              </a:rPr>
              <a:t> </a:t>
            </a:r>
            <a:r>
              <a:rPr lang="it-CH" sz="1100">
                <a:solidFill>
                  <a:srgbClr val="686868"/>
                </a:solidFill>
              </a:rPr>
              <a:t>riparazione di elettrodomestici), ma anche i classici calzolai o negozi che effettuano lavori di sartoria (rammendano vestiti)</a:t>
            </a:r>
            <a:r>
              <a:rPr lang="de-CH" sz="1100" dirty="0">
                <a:solidFill>
                  <a:srgbClr val="686868"/>
                </a:solidFill>
              </a:rPr>
              <a:t>.</a:t>
            </a:r>
          </a:p>
        </p:txBody>
      </p:sp>
      <p:sp>
        <p:nvSpPr>
          <p:cNvPr id="17" name="Rechteck 16">
            <a:extLst>
              <a:ext uri="{FF2B5EF4-FFF2-40B4-BE49-F238E27FC236}">
                <a16:creationId xmlns:a16="http://schemas.microsoft.com/office/drawing/2014/main" id="{2E6E0542-3105-4E6C-B7FE-89B439C90223}"/>
              </a:ext>
            </a:extLst>
          </p:cNvPr>
          <p:cNvSpPr/>
          <p:nvPr/>
        </p:nvSpPr>
        <p:spPr>
          <a:xfrm>
            <a:off x="5473097" y="3068160"/>
            <a:ext cx="6149921" cy="769441"/>
          </a:xfrm>
          <a:prstGeom prst="rect">
            <a:avLst/>
          </a:prstGeom>
        </p:spPr>
        <p:txBody>
          <a:bodyPr wrap="square">
            <a:spAutoFit/>
          </a:bodyPr>
          <a:lstStyle/>
          <a:p>
            <a:pPr marL="228600" indent="-228600">
              <a:spcBef>
                <a:spcPts val="600"/>
              </a:spcBef>
              <a:buClr>
                <a:srgbClr val="0B4874"/>
              </a:buClr>
              <a:buFont typeface="+mj-lt"/>
              <a:buAutoNum type="arabicPeriod" startAt="3"/>
            </a:pPr>
            <a:r>
              <a:rPr lang="it-CH" sz="1100" b="1">
                <a:solidFill>
                  <a:srgbClr val="0B4874"/>
                </a:solidFill>
              </a:rPr>
              <a:t>Riutilizzare e rivendere:</a:t>
            </a:r>
            <a:r>
              <a:rPr lang="it-CH" sz="1100">
                <a:solidFill>
                  <a:srgbClr val="0B4874"/>
                </a:solidFill>
              </a:rPr>
              <a:t> </a:t>
            </a:r>
            <a:r>
              <a:rPr lang="it-CH" sz="1100">
                <a:solidFill>
                  <a:schemeClr val="accent6">
                    <a:lumMod val="50000"/>
                  </a:schemeClr>
                </a:solidFill>
              </a:rPr>
              <a:t>le imprese riutilizzano parti di prodotti o prodotti interi e li vendono. </a:t>
            </a:r>
            <a:r>
              <a:rPr lang="it-IT" sz="1100" b="1" dirty="0">
                <a:solidFill>
                  <a:srgbClr val="B11B96"/>
                </a:solidFill>
              </a:rPr>
              <a:t>Esempi</a:t>
            </a:r>
            <a:r>
              <a:rPr lang="de-CH" sz="1100" b="1" dirty="0">
                <a:solidFill>
                  <a:srgbClr val="B11B96"/>
                </a:solidFill>
              </a:rPr>
              <a:t>:</a:t>
            </a:r>
            <a:r>
              <a:rPr lang="de-CH" sz="1100" b="1" dirty="0">
                <a:solidFill>
                  <a:srgbClr val="686868"/>
                </a:solidFill>
              </a:rPr>
              <a:t> </a:t>
            </a:r>
            <a:r>
              <a:rPr lang="de-CH" sz="1100" dirty="0">
                <a:solidFill>
                  <a:srgbClr val="B11B96"/>
                </a:solidFill>
                <a:hlinkClick r:id="rId8">
                  <a:extLst>
                    <a:ext uri="{A12FA001-AC4F-418D-AE19-62706E023703}">
                      <ahyp:hlinkClr xmlns:ahyp="http://schemas.microsoft.com/office/drawing/2018/hyperlinkcolor" val="tx"/>
                    </a:ext>
                  </a:extLst>
                </a:hlinkClick>
              </a:rPr>
              <a:t>Secondbikelife</a:t>
            </a:r>
            <a:r>
              <a:rPr lang="de-CH" sz="1100" dirty="0">
                <a:solidFill>
                  <a:srgbClr val="898F97"/>
                </a:solidFill>
              </a:rPr>
              <a:t> </a:t>
            </a:r>
            <a:r>
              <a:rPr lang="it-CH" sz="1100">
                <a:solidFill>
                  <a:srgbClr val="686868"/>
                </a:solidFill>
              </a:rPr>
              <a:t>(mercato di biciclette usate), i classici rivenditori di auto usate e vari negozi che offrono abbigliamento di seconda mano, come</a:t>
            </a:r>
            <a:r>
              <a:rPr lang="de-CH" sz="1100" dirty="0">
                <a:solidFill>
                  <a:srgbClr val="686868"/>
                </a:solidFill>
              </a:rPr>
              <a:t> </a:t>
            </a:r>
            <a:r>
              <a:rPr lang="de-CH" sz="1100" dirty="0">
                <a:solidFill>
                  <a:srgbClr val="B11B96"/>
                </a:solidFill>
                <a:hlinkClick r:id="rId9">
                  <a:extLst>
                    <a:ext uri="{A12FA001-AC4F-418D-AE19-62706E023703}">
                      <ahyp:hlinkClr xmlns:ahyp="http://schemas.microsoft.com/office/drawing/2018/hyperlinkcolor" val="tx"/>
                    </a:ext>
                  </a:extLst>
                </a:hlinkClick>
              </a:rPr>
              <a:t>Kleiderkorb</a:t>
            </a:r>
            <a:r>
              <a:rPr lang="de-CH" sz="1100" dirty="0">
                <a:solidFill>
                  <a:srgbClr val="898F97"/>
                </a:solidFill>
              </a:rPr>
              <a:t> </a:t>
            </a:r>
            <a:r>
              <a:rPr lang="de-CH" sz="1100" dirty="0">
                <a:solidFill>
                  <a:srgbClr val="686868"/>
                </a:solidFill>
              </a:rPr>
              <a:t>o</a:t>
            </a:r>
            <a:r>
              <a:rPr lang="de-CH" sz="1100" dirty="0">
                <a:solidFill>
                  <a:srgbClr val="898F97"/>
                </a:solidFill>
              </a:rPr>
              <a:t> </a:t>
            </a:r>
            <a:r>
              <a:rPr lang="de-CH" sz="1100" dirty="0">
                <a:solidFill>
                  <a:srgbClr val="B11B96"/>
                </a:solidFill>
                <a:hlinkClick r:id="rId10">
                  <a:extLst>
                    <a:ext uri="{A12FA001-AC4F-418D-AE19-62706E023703}">
                      <ahyp:hlinkClr xmlns:ahyp="http://schemas.microsoft.com/office/drawing/2018/hyperlinkcolor" val="tx"/>
                    </a:ext>
                  </a:extLst>
                </a:hlinkClick>
              </a:rPr>
              <a:t>Depop</a:t>
            </a:r>
            <a:r>
              <a:rPr lang="de-CH" sz="1100" dirty="0">
                <a:solidFill>
                  <a:srgbClr val="B11B96"/>
                </a:solidFill>
              </a:rPr>
              <a:t>.</a:t>
            </a:r>
          </a:p>
        </p:txBody>
      </p:sp>
      <p:sp>
        <p:nvSpPr>
          <p:cNvPr id="18" name="Rechteck 17">
            <a:extLst>
              <a:ext uri="{FF2B5EF4-FFF2-40B4-BE49-F238E27FC236}">
                <a16:creationId xmlns:a16="http://schemas.microsoft.com/office/drawing/2014/main" id="{455B5A3C-DAD4-4130-89C7-36C8D79AC927}"/>
              </a:ext>
            </a:extLst>
          </p:cNvPr>
          <p:cNvSpPr/>
          <p:nvPr/>
        </p:nvSpPr>
        <p:spPr>
          <a:xfrm>
            <a:off x="5478007" y="2187361"/>
            <a:ext cx="6149921" cy="938719"/>
          </a:xfrm>
          <a:prstGeom prst="rect">
            <a:avLst/>
          </a:prstGeom>
        </p:spPr>
        <p:txBody>
          <a:bodyPr wrap="square" lIns="91440" tIns="45720" rIns="91440" bIns="45720" anchor="t">
            <a:spAutoFit/>
          </a:bodyPr>
          <a:lstStyle/>
          <a:p>
            <a:pPr marL="228600" indent="-228600">
              <a:spcBef>
                <a:spcPts val="600"/>
              </a:spcBef>
              <a:buClr>
                <a:srgbClr val="0B4874"/>
              </a:buClr>
              <a:buFont typeface="+mj-lt"/>
              <a:buAutoNum type="arabicPeriod" startAt="4"/>
            </a:pPr>
            <a:r>
              <a:rPr lang="it-CH" sz="1100" b="1">
                <a:solidFill>
                  <a:srgbClr val="0B4874"/>
                </a:solidFill>
              </a:rPr>
              <a:t>Ripristinare e rinnovare: </a:t>
            </a:r>
            <a:r>
              <a:rPr lang="it-CH" sz="1100">
                <a:solidFill>
                  <a:schemeClr val="accent6">
                    <a:lumMod val="50000"/>
                  </a:schemeClr>
                </a:solidFill>
              </a:rPr>
              <a:t>le imprese rimettono a nuovo i prodotti, li rinnovano e poi li rivendono. Esempi: </a:t>
            </a:r>
            <a:r>
              <a:rPr lang="it-CH" sz="1100" u="sng">
                <a:solidFill>
                  <a:srgbClr val="B11B96"/>
                </a:solidFill>
              </a:rPr>
              <a:t>FREITAG</a:t>
            </a:r>
            <a:r>
              <a:rPr lang="it-CH" sz="1100">
                <a:solidFill>
                  <a:schemeClr val="accent6">
                    <a:lumMod val="50000"/>
                  </a:schemeClr>
                </a:solidFill>
              </a:rPr>
              <a:t> (borse e accessori fatti con vecchi teloni di camion, inoltre i possessori di borse Freitag hanno la possibilità di scambiare la propria borsa con un’altra senza spendere soldi grazie al sistema swap) </a:t>
            </a:r>
            <a:r>
              <a:rPr lang="de-CH" sz="1100" dirty="0">
                <a:solidFill>
                  <a:srgbClr val="B11B96"/>
                </a:solidFill>
                <a:hlinkClick r:id="rId7">
                  <a:extLst>
                    <a:ext uri="{A12FA001-AC4F-418D-AE19-62706E023703}">
                      <ahyp:hlinkClr xmlns:ahyp="http://schemas.microsoft.com/office/drawing/2018/hyperlinkcolor" val="tx"/>
                    </a:ext>
                  </a:extLst>
                </a:hlinkClick>
              </a:rPr>
              <a:t>Revendo</a:t>
            </a:r>
            <a:r>
              <a:rPr lang="de-CH" sz="1100">
                <a:solidFill>
                  <a:srgbClr val="898F97"/>
                </a:solidFill>
              </a:rPr>
              <a:t> </a:t>
            </a:r>
            <a:r>
              <a:rPr lang="de-CH" sz="1100">
                <a:solidFill>
                  <a:schemeClr val="accent6">
                    <a:lumMod val="50000"/>
                  </a:schemeClr>
                </a:solidFill>
              </a:rPr>
              <a:t>(</a:t>
            </a:r>
            <a:r>
              <a:rPr lang="it-CH" sz="1100">
                <a:solidFill>
                  <a:schemeClr val="accent6">
                    <a:lumMod val="50000"/>
                  </a:schemeClr>
                </a:solidFill>
              </a:rPr>
              <a:t>vecchi elettrodomestici vengono ricondizionati e rivenduti). </a:t>
            </a:r>
            <a:endParaRPr lang="de-CH" sz="1100" dirty="0">
              <a:solidFill>
                <a:schemeClr val="accent6">
                  <a:lumMod val="50000"/>
                </a:schemeClr>
              </a:solidFill>
            </a:endParaRPr>
          </a:p>
        </p:txBody>
      </p:sp>
      <p:sp>
        <p:nvSpPr>
          <p:cNvPr id="19" name="Rechteck 18">
            <a:extLst>
              <a:ext uri="{FF2B5EF4-FFF2-40B4-BE49-F238E27FC236}">
                <a16:creationId xmlns:a16="http://schemas.microsoft.com/office/drawing/2014/main" id="{0CAD674E-75C3-4315-9EB5-1DEDF460D828}"/>
              </a:ext>
            </a:extLst>
          </p:cNvPr>
          <p:cNvSpPr/>
          <p:nvPr/>
        </p:nvSpPr>
        <p:spPr>
          <a:xfrm>
            <a:off x="5478007" y="1317742"/>
            <a:ext cx="6149921" cy="1184940"/>
          </a:xfrm>
          <a:prstGeom prst="rect">
            <a:avLst/>
          </a:prstGeom>
        </p:spPr>
        <p:txBody>
          <a:bodyPr wrap="square">
            <a:spAutoFit/>
          </a:bodyPr>
          <a:lstStyle/>
          <a:p>
            <a:pPr marL="228600" indent="-228600">
              <a:spcBef>
                <a:spcPts val="600"/>
              </a:spcBef>
              <a:buClr>
                <a:srgbClr val="0B4874"/>
              </a:buClr>
              <a:buFont typeface="+mj-lt"/>
              <a:buAutoNum type="arabicPeriod" startAt="5"/>
            </a:pPr>
            <a:r>
              <a:rPr lang="de-CH" sz="1100" b="1" dirty="0">
                <a:solidFill>
                  <a:srgbClr val="0B4874"/>
                </a:solidFill>
              </a:rPr>
              <a:t>Recycling </a:t>
            </a:r>
            <a:r>
              <a:rPr lang="it-IT" sz="1100" b="1" dirty="0">
                <a:solidFill>
                  <a:srgbClr val="0B4874"/>
                </a:solidFill>
              </a:rPr>
              <a:t>e upcycling:</a:t>
            </a:r>
            <a:r>
              <a:rPr lang="it-IT" sz="1100" dirty="0">
                <a:solidFill>
                  <a:srgbClr val="898F97"/>
                </a:solidFill>
              </a:rPr>
              <a:t> riciclaggio e valorizzazione degli scarti/riciclaggio creativo</a:t>
            </a:r>
            <a:r>
              <a:rPr lang="de-CH" sz="1100" dirty="0">
                <a:solidFill>
                  <a:srgbClr val="898F97"/>
                </a:solidFill>
              </a:rPr>
              <a:t>; </a:t>
            </a:r>
            <a:r>
              <a:rPr lang="it-IT" sz="1100" dirty="0">
                <a:solidFill>
                  <a:schemeClr val="accent6">
                    <a:lumMod val="50000"/>
                  </a:schemeClr>
                </a:solidFill>
              </a:rPr>
              <a:t>le imprese per creare nuovi prodotti invece di estrarre nuove materie, utilizzano prodotti di scarto</a:t>
            </a:r>
            <a:r>
              <a:rPr lang="de-CH" sz="1100" dirty="0">
                <a:solidFill>
                  <a:schemeClr val="accent6">
                    <a:lumMod val="50000"/>
                  </a:schemeClr>
                </a:solidFill>
              </a:rPr>
              <a:t>.</a:t>
            </a:r>
            <a:r>
              <a:rPr lang="de-CH" sz="1100" dirty="0">
                <a:solidFill>
                  <a:srgbClr val="686868"/>
                </a:solidFill>
              </a:rPr>
              <a:t> </a:t>
            </a:r>
            <a:r>
              <a:rPr lang="it-IT" sz="1100" b="1" dirty="0">
                <a:solidFill>
                  <a:srgbClr val="B11B96"/>
                </a:solidFill>
              </a:rPr>
              <a:t>Esempi</a:t>
            </a:r>
            <a:r>
              <a:rPr lang="de-CH" sz="1100" b="1" dirty="0">
                <a:solidFill>
                  <a:srgbClr val="B11B96"/>
                </a:solidFill>
              </a:rPr>
              <a:t>:</a:t>
            </a:r>
            <a:r>
              <a:rPr lang="de-CH" sz="1100" b="1" dirty="0">
                <a:solidFill>
                  <a:srgbClr val="686868"/>
                </a:solidFill>
              </a:rPr>
              <a:t> </a:t>
            </a:r>
            <a:r>
              <a:rPr lang="de-CH" sz="1100" u="sng" dirty="0">
                <a:solidFill>
                  <a:srgbClr val="B11B96"/>
                </a:solidFill>
              </a:rPr>
              <a:t>N</a:t>
            </a:r>
            <a:r>
              <a:rPr lang="de-CH" sz="1100" dirty="0">
                <a:solidFill>
                  <a:srgbClr val="B11B96"/>
                </a:solidFill>
                <a:hlinkClick r:id="rId11">
                  <a:extLst>
                    <a:ext uri="{A12FA001-AC4F-418D-AE19-62706E023703}">
                      <ahyp:hlinkClr xmlns:ahyp="http://schemas.microsoft.com/office/drawing/2018/hyperlinkcolor" val="tx"/>
                    </a:ext>
                  </a:extLst>
                </a:hlinkClick>
              </a:rPr>
              <a:t>eustark</a:t>
            </a:r>
            <a:r>
              <a:rPr lang="de-CH" sz="1100" dirty="0">
                <a:solidFill>
                  <a:srgbClr val="898F97"/>
                </a:solidFill>
              </a:rPr>
              <a:t> </a:t>
            </a:r>
            <a:r>
              <a:rPr lang="it-IT" sz="1100" dirty="0">
                <a:solidFill>
                  <a:schemeClr val="accent6">
                    <a:lumMod val="50000"/>
                  </a:schemeClr>
                </a:solidFill>
              </a:rPr>
              <a:t>(stoccaggio di CO2 nel calcestruzzo riciclato),</a:t>
            </a:r>
            <a:r>
              <a:rPr lang="de-CH" sz="1100" dirty="0">
                <a:solidFill>
                  <a:schemeClr val="accent6">
                    <a:lumMod val="50000"/>
                  </a:schemeClr>
                </a:solidFill>
              </a:rPr>
              <a:t> </a:t>
            </a:r>
            <a:r>
              <a:rPr lang="it-IT" sz="1100" dirty="0">
                <a:solidFill>
                  <a:srgbClr val="B11B96"/>
                </a:solidFill>
                <a:hlinkClick r:id="rId12">
                  <a:extLst>
                    <a:ext uri="{A12FA001-AC4F-418D-AE19-62706E023703}">
                      <ahyp:hlinkClr xmlns:ahyp="http://schemas.microsoft.com/office/drawing/2018/hyperlinkcolor" val="tx"/>
                    </a:ext>
                  </a:extLst>
                </a:hlinkClick>
              </a:rPr>
              <a:t>Seconda vita</a:t>
            </a:r>
            <a:r>
              <a:rPr lang="it-IT" sz="1100" dirty="0">
                <a:solidFill>
                  <a:schemeClr val="accent6">
                    <a:lumMod val="50000"/>
                  </a:schemeClr>
                </a:solidFill>
              </a:rPr>
              <a:t> (ai mobili viene data una seconda vita), FenX (rifiuti industriali per l'isolamento degli edifici). </a:t>
            </a:r>
            <a:endParaRPr lang="de-CH" sz="1100" dirty="0">
              <a:solidFill>
                <a:schemeClr val="accent6">
                  <a:lumMod val="50000"/>
                </a:schemeClr>
              </a:solidFill>
            </a:endParaRPr>
          </a:p>
          <a:p>
            <a:pPr marL="228600" indent="-228600">
              <a:spcBef>
                <a:spcPts val="600"/>
              </a:spcBef>
              <a:buClr>
                <a:srgbClr val="0B4874"/>
              </a:buClr>
              <a:buFont typeface="+mj-lt"/>
              <a:buAutoNum type="arabicPeriod" startAt="5"/>
            </a:pPr>
            <a:endParaRPr lang="de-CH" sz="1100" b="1" i="1" dirty="0">
              <a:solidFill>
                <a:srgbClr val="898F97"/>
              </a:solidFill>
            </a:endParaRPr>
          </a:p>
        </p:txBody>
      </p:sp>
      <p:cxnSp>
        <p:nvCxnSpPr>
          <p:cNvPr id="21" name="Gerader Verbinder 20">
            <a:extLst>
              <a:ext uri="{FF2B5EF4-FFF2-40B4-BE49-F238E27FC236}">
                <a16:creationId xmlns:a16="http://schemas.microsoft.com/office/drawing/2014/main" id="{298E8E47-CFC1-4574-A36D-4C5069AF35CE}"/>
              </a:ext>
            </a:extLst>
          </p:cNvPr>
          <p:cNvCxnSpPr>
            <a:cxnSpLocks/>
          </p:cNvCxnSpPr>
          <p:nvPr/>
        </p:nvCxnSpPr>
        <p:spPr>
          <a:xfrm>
            <a:off x="3620730" y="1462544"/>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213571B7-ECB8-49F6-8AB5-E18AAF1E006E}"/>
              </a:ext>
            </a:extLst>
          </p:cNvPr>
          <p:cNvCxnSpPr>
            <a:cxnSpLocks/>
          </p:cNvCxnSpPr>
          <p:nvPr/>
        </p:nvCxnSpPr>
        <p:spPr>
          <a:xfrm>
            <a:off x="3620730" y="2332700"/>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748F96DC-B7DA-45E7-A855-922C52FA868D}"/>
              </a:ext>
            </a:extLst>
          </p:cNvPr>
          <p:cNvCxnSpPr>
            <a:cxnSpLocks/>
          </p:cNvCxnSpPr>
          <p:nvPr/>
        </p:nvCxnSpPr>
        <p:spPr>
          <a:xfrm>
            <a:off x="3620730" y="3145265"/>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D44869A7-F047-4333-BDEB-CD25AEC8516C}"/>
              </a:ext>
            </a:extLst>
          </p:cNvPr>
          <p:cNvCxnSpPr>
            <a:cxnSpLocks/>
          </p:cNvCxnSpPr>
          <p:nvPr/>
        </p:nvCxnSpPr>
        <p:spPr>
          <a:xfrm>
            <a:off x="3694476"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1D54BC02-D3A3-4889-86F1-0D2534E6C649}"/>
              </a:ext>
            </a:extLst>
          </p:cNvPr>
          <p:cNvCxnSpPr>
            <a:cxnSpLocks/>
          </p:cNvCxnSpPr>
          <p:nvPr/>
        </p:nvCxnSpPr>
        <p:spPr>
          <a:xfrm>
            <a:off x="3709226"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D8B73C59-7408-4CEA-9A3D-DA5BA9E6761B}"/>
              </a:ext>
            </a:extLst>
          </p:cNvPr>
          <p:cNvCxnSpPr>
            <a:cxnSpLocks/>
          </p:cNvCxnSpPr>
          <p:nvPr/>
        </p:nvCxnSpPr>
        <p:spPr>
          <a:xfrm>
            <a:off x="3620730" y="3965976"/>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5D8ED8C5-A476-45BD-937F-1FB102FE2933}"/>
              </a:ext>
            </a:extLst>
          </p:cNvPr>
          <p:cNvCxnSpPr>
            <a:cxnSpLocks/>
          </p:cNvCxnSpPr>
          <p:nvPr/>
        </p:nvCxnSpPr>
        <p:spPr>
          <a:xfrm>
            <a:off x="3620730" y="4923222"/>
            <a:ext cx="1763871" cy="0"/>
          </a:xfrm>
          <a:prstGeom prst="line">
            <a:avLst/>
          </a:prstGeom>
          <a:ln w="19050">
            <a:solidFill>
              <a:srgbClr val="B11B96"/>
            </a:solidFill>
          </a:ln>
        </p:spPr>
        <p:style>
          <a:lnRef idx="1">
            <a:schemeClr val="accent1"/>
          </a:lnRef>
          <a:fillRef idx="0">
            <a:schemeClr val="accent1"/>
          </a:fillRef>
          <a:effectRef idx="0">
            <a:schemeClr val="accent1"/>
          </a:effectRef>
          <a:fontRef idx="minor">
            <a:schemeClr val="tx1"/>
          </a:fontRef>
        </p:style>
      </p:cxnSp>
      <p:sp>
        <p:nvSpPr>
          <p:cNvPr id="27" name="Foliennummernplatzhalter 2">
            <a:extLst>
              <a:ext uri="{FF2B5EF4-FFF2-40B4-BE49-F238E27FC236}">
                <a16:creationId xmlns:a16="http://schemas.microsoft.com/office/drawing/2014/main" id="{ECA736D8-C35E-45E1-A84C-F0C77DCCBF70}"/>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28</a:t>
            </a:fld>
            <a:endParaRPr lang="ru-RU" dirty="0"/>
          </a:p>
        </p:txBody>
      </p:sp>
    </p:spTree>
    <p:extLst>
      <p:ext uri="{BB962C8B-B14F-4D97-AF65-F5344CB8AC3E}">
        <p14:creationId xmlns:p14="http://schemas.microsoft.com/office/powerpoint/2010/main" val="90699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208AD-79DB-4708-B303-A51FAC6A2BF3}"/>
              </a:ext>
            </a:extLst>
          </p:cNvPr>
          <p:cNvSpPr>
            <a:spLocks noGrp="1"/>
          </p:cNvSpPr>
          <p:nvPr>
            <p:ph type="title"/>
          </p:nvPr>
        </p:nvSpPr>
        <p:spPr/>
        <p:txBody>
          <a:bodyPr>
            <a:normAutofit fontScale="90000"/>
          </a:bodyPr>
          <a:lstStyle/>
          <a:p>
            <a:pPr>
              <a:spcBef>
                <a:spcPts val="200"/>
              </a:spcBef>
              <a:spcAft>
                <a:spcPts val="600"/>
              </a:spcAft>
            </a:pPr>
            <a:br>
              <a:rPr lang="de-CH" kern="0" dirty="0">
                <a:solidFill>
                  <a:srgbClr val="B11B96"/>
                </a:solidFill>
              </a:rPr>
            </a:br>
            <a:endParaRPr lang="de-CH" dirty="0"/>
          </a:p>
        </p:txBody>
      </p:sp>
      <p:sp>
        <p:nvSpPr>
          <p:cNvPr id="3" name="Foliennummernplatzhalter 2">
            <a:extLst>
              <a:ext uri="{FF2B5EF4-FFF2-40B4-BE49-F238E27FC236}">
                <a16:creationId xmlns:a16="http://schemas.microsoft.com/office/drawing/2014/main" id="{71B63E48-F546-4062-B0A8-43DAEC43DF8C}"/>
              </a:ext>
            </a:extLst>
          </p:cNvPr>
          <p:cNvSpPr>
            <a:spLocks noGrp="1"/>
          </p:cNvSpPr>
          <p:nvPr>
            <p:ph type="sldNum" sz="quarter" idx="12"/>
          </p:nvPr>
        </p:nvSpPr>
        <p:spPr/>
        <p:txBody>
          <a:bodyPr/>
          <a:lstStyle/>
          <a:p>
            <a:fld id="{B7E6CA31-DA56-47CF-9891-B6D0296B6AEC}" type="slidenum">
              <a:rPr lang="ru-RU" smtClean="0"/>
              <a:t>29</a:t>
            </a:fld>
            <a:endParaRPr lang="ru-RU" dirty="0"/>
          </a:p>
        </p:txBody>
      </p:sp>
      <p:sp>
        <p:nvSpPr>
          <p:cNvPr id="4" name="Rechteck 3">
            <a:extLst>
              <a:ext uri="{FF2B5EF4-FFF2-40B4-BE49-F238E27FC236}">
                <a16:creationId xmlns:a16="http://schemas.microsoft.com/office/drawing/2014/main" id="{C3D0CB1C-BB16-4673-A4FC-0990544DA41D}"/>
              </a:ext>
            </a:extLst>
          </p:cNvPr>
          <p:cNvSpPr/>
          <p:nvPr/>
        </p:nvSpPr>
        <p:spPr>
          <a:xfrm>
            <a:off x="5589520" y="2963925"/>
            <a:ext cx="5287615" cy="2985433"/>
          </a:xfrm>
          <a:prstGeom prst="rect">
            <a:avLst/>
          </a:prstGeom>
          <a:noFill/>
        </p:spPr>
        <p:txBody>
          <a:bodyPr wrap="square" lIns="91440" tIns="45720" rIns="91440" bIns="45720" anchor="t">
            <a:spAutoFit/>
          </a:bodyPr>
          <a:lstStyle/>
          <a:p>
            <a:pPr algn="ctr">
              <a:spcBef>
                <a:spcPts val="200"/>
              </a:spcBef>
              <a:spcAft>
                <a:spcPts val="600"/>
              </a:spcAft>
              <a:buClr>
                <a:srgbClr val="117613"/>
              </a:buClr>
            </a:pPr>
            <a:r>
              <a:rPr lang="it-IT" altLang="fr-FR" sz="2800" dirty="0">
                <a:solidFill>
                  <a:schemeClr val="accent6">
                    <a:lumMod val="50000"/>
                  </a:schemeClr>
                </a:solidFill>
                <a:cs typeface="Arial" pitchFamily="34" charset="0"/>
              </a:rPr>
              <a:t>Unità d‘apprendimento </a:t>
            </a:r>
            <a:r>
              <a:rPr lang="de-DE" altLang="fr-FR" sz="2800" dirty="0">
                <a:solidFill>
                  <a:schemeClr val="accent6">
                    <a:lumMod val="50000"/>
                  </a:schemeClr>
                </a:solidFill>
                <a:cs typeface="Arial" pitchFamily="34" charset="0"/>
              </a:rPr>
              <a:t>M 3.2</a:t>
            </a:r>
          </a:p>
          <a:p>
            <a:pPr algn="ctr">
              <a:spcBef>
                <a:spcPts val="200"/>
              </a:spcBef>
              <a:spcAft>
                <a:spcPts val="600"/>
              </a:spcAft>
              <a:buClr>
                <a:srgbClr val="117613"/>
              </a:buClr>
            </a:pPr>
            <a:r>
              <a:rPr lang="de-DE" altLang="fr-FR" sz="2800" dirty="0">
                <a:solidFill>
                  <a:schemeClr val="accent6">
                    <a:lumMod val="50000"/>
                  </a:schemeClr>
                </a:solidFill>
                <a:cs typeface="Arial" pitchFamily="34" charset="0"/>
              </a:rPr>
              <a:t>Studio di </a:t>
            </a:r>
            <a:r>
              <a:rPr lang="it-IT" altLang="fr-FR" sz="2800" dirty="0">
                <a:solidFill>
                  <a:schemeClr val="accent6">
                    <a:lumMod val="50000"/>
                  </a:schemeClr>
                </a:solidFill>
                <a:cs typeface="Arial" pitchFamily="34" charset="0"/>
              </a:rPr>
              <a:t>caso</a:t>
            </a:r>
            <a:r>
              <a:rPr lang="de-DE" altLang="fr-FR" sz="2800" dirty="0">
                <a:solidFill>
                  <a:schemeClr val="accent6">
                    <a:lumMod val="50000"/>
                  </a:schemeClr>
                </a:solidFill>
                <a:cs typeface="Arial" pitchFamily="34" charset="0"/>
              </a:rPr>
              <a:t> MyBambooBike</a:t>
            </a:r>
          </a:p>
          <a:p>
            <a:pPr algn="ctr">
              <a:spcBef>
                <a:spcPts val="200"/>
              </a:spcBef>
              <a:spcAft>
                <a:spcPts val="600"/>
              </a:spcAft>
              <a:buClr>
                <a:srgbClr val="117613"/>
              </a:buClr>
            </a:pPr>
            <a:r>
              <a:rPr lang="it-IT" sz="2800" b="1" kern="0" dirty="0">
                <a:solidFill>
                  <a:srgbClr val="B11B96"/>
                </a:solidFill>
              </a:rPr>
              <a:t>Modello di business </a:t>
            </a:r>
            <a:r>
              <a:rPr lang="de-CH" sz="2800" b="1" kern="0" dirty="0">
                <a:solidFill>
                  <a:srgbClr val="B11B96"/>
                </a:solidFill>
              </a:rPr>
              <a:t>per MyBambooBike</a:t>
            </a:r>
          </a:p>
          <a:p>
            <a:pPr algn="ctr">
              <a:spcBef>
                <a:spcPts val="200"/>
              </a:spcBef>
              <a:spcAft>
                <a:spcPts val="600"/>
              </a:spcAft>
              <a:buClr>
                <a:srgbClr val="117613"/>
              </a:buClr>
            </a:pPr>
            <a:endParaRPr lang="de-DE" altLang="fr-FR" sz="2800" b="1" dirty="0">
              <a:solidFill>
                <a:srgbClr val="B11B96"/>
              </a:solidFill>
              <a:cs typeface="Arial" pitchFamily="34" charset="0"/>
            </a:endParaRPr>
          </a:p>
        </p:txBody>
      </p:sp>
    </p:spTree>
    <p:extLst>
      <p:ext uri="{BB962C8B-B14F-4D97-AF65-F5344CB8AC3E}">
        <p14:creationId xmlns:p14="http://schemas.microsoft.com/office/powerpoint/2010/main" val="1712034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a:extLst>
              <a:ext uri="{FF2B5EF4-FFF2-40B4-BE49-F238E27FC236}">
                <a16:creationId xmlns:a16="http://schemas.microsoft.com/office/drawing/2014/main" id="{54E074D8-2C7D-4F9B-890D-0FCBB65240A6}"/>
              </a:ext>
            </a:extLst>
          </p:cNvPr>
          <p:cNvSpPr txBox="1">
            <a:spLocks noChangeArrowheads="1"/>
          </p:cNvSpPr>
          <p:nvPr/>
        </p:nvSpPr>
        <p:spPr bwMode="auto">
          <a:xfrm>
            <a:off x="936801" y="107479"/>
            <a:ext cx="9406555" cy="657225"/>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2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Indice – Moduli 5 e 6</a:t>
            </a:r>
          </a:p>
        </p:txBody>
      </p:sp>
      <p:sp>
        <p:nvSpPr>
          <p:cNvPr id="17" name="Rectangle 2">
            <a:extLst>
              <a:ext uri="{FF2B5EF4-FFF2-40B4-BE49-F238E27FC236}">
                <a16:creationId xmlns:a16="http://schemas.microsoft.com/office/drawing/2014/main" id="{6F865A6C-D2E5-4E9B-AA08-BDB171BF5319}"/>
              </a:ext>
            </a:extLst>
          </p:cNvPr>
          <p:cNvSpPr txBox="1">
            <a:spLocks noChangeArrowheads="1"/>
          </p:cNvSpPr>
          <p:nvPr/>
        </p:nvSpPr>
        <p:spPr bwMode="auto">
          <a:xfrm>
            <a:off x="1064355" y="893778"/>
            <a:ext cx="4455704" cy="283924"/>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5: Finanze per imprenditrici e imprenditori</a:t>
            </a:r>
          </a:p>
        </p:txBody>
      </p:sp>
      <p:sp>
        <p:nvSpPr>
          <p:cNvPr id="18" name="Rectangle 2">
            <a:extLst>
              <a:ext uri="{FF2B5EF4-FFF2-40B4-BE49-F238E27FC236}">
                <a16:creationId xmlns:a16="http://schemas.microsoft.com/office/drawing/2014/main" id="{EE7B9417-515E-4AA6-A921-F71F99855D09}"/>
              </a:ext>
            </a:extLst>
          </p:cNvPr>
          <p:cNvSpPr txBox="1">
            <a:spLocks noChangeArrowheads="1"/>
          </p:cNvSpPr>
          <p:nvPr/>
        </p:nvSpPr>
        <p:spPr bwMode="auto">
          <a:xfrm>
            <a:off x="6452327" y="899978"/>
            <a:ext cx="4218607" cy="280999"/>
          </a:xfrm>
          <a:prstGeom prst="rect">
            <a:avLst/>
          </a:prstGeom>
          <a:noFill/>
          <a:ln w="9525">
            <a:noFill/>
            <a:miter lim="800000"/>
            <a:headEnd/>
            <a:tailEnd/>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fr-FR"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Modulo 6: </a:t>
            </a:r>
            <a:r>
              <a:rPr kumimoji="0" lang="it-IT" sz="1400" b="1" i="0" u="none" strike="noStrike" kern="1200" cap="none" spc="0" normalizeH="0" baseline="0" noProof="0" dirty="0">
                <a:ln>
                  <a:noFill/>
                </a:ln>
                <a:solidFill>
                  <a:srgbClr val="FFFFFF">
                    <a:lumMod val="50000"/>
                  </a:srgbClr>
                </a:solidFill>
                <a:effectLst/>
                <a:uLnTx/>
                <a:uFillTx/>
                <a:latin typeface="Century Gothic" panose="020B0502020202020204" pitchFamily="34" charset="0"/>
                <a:ea typeface="ＭＳ Ｐゴシック" charset="0"/>
                <a:cs typeface="Arial"/>
              </a:rPr>
              <a:t>Presentare le idee imprenditoriali</a:t>
            </a:r>
            <a:endParaRPr kumimoji="0" lang="it-IT" altLang="fr-FR" sz="1400" b="1" i="0" u="none" strike="noStrike" kern="1200" cap="none" spc="0" normalizeH="0" baseline="0" noProof="0" dirty="0">
              <a:ln>
                <a:noFill/>
              </a:ln>
              <a:solidFill>
                <a:srgbClr val="FF0000"/>
              </a:solidFill>
              <a:effectLst/>
              <a:uLnTx/>
              <a:uFillTx/>
              <a:latin typeface="Century Gothic" panose="020B0502020202020204" pitchFamily="34" charset="0"/>
              <a:ea typeface="ＭＳ Ｐゴシック" charset="0"/>
              <a:cs typeface="Arial"/>
            </a:endParaRPr>
          </a:p>
        </p:txBody>
      </p:sp>
      <p:sp>
        <p:nvSpPr>
          <p:cNvPr id="76" name="Pfeil: Fünfeck 75">
            <a:extLst>
              <a:ext uri="{FF2B5EF4-FFF2-40B4-BE49-F238E27FC236}">
                <a16:creationId xmlns:a16="http://schemas.microsoft.com/office/drawing/2014/main" id="{56B4C91C-866B-4723-9D75-5E1DAA275F4B}"/>
              </a:ext>
            </a:extLst>
          </p:cNvPr>
          <p:cNvSpPr/>
          <p:nvPr/>
        </p:nvSpPr>
        <p:spPr>
          <a:xfrm>
            <a:off x="1073301" y="1268172"/>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7" name="Pfeil: Chevron 76">
            <a:extLst>
              <a:ext uri="{FF2B5EF4-FFF2-40B4-BE49-F238E27FC236}">
                <a16:creationId xmlns:a16="http://schemas.microsoft.com/office/drawing/2014/main" id="{71D81CE5-EF1A-4311-A791-2D5192FB47EE}"/>
              </a:ext>
            </a:extLst>
          </p:cNvPr>
          <p:cNvSpPr/>
          <p:nvPr/>
        </p:nvSpPr>
        <p:spPr>
          <a:xfrm>
            <a:off x="1756715" y="1268171"/>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8" name="Rechteck 77">
            <a:extLst>
              <a:ext uri="{FF2B5EF4-FFF2-40B4-BE49-F238E27FC236}">
                <a16:creationId xmlns:a16="http://schemas.microsoft.com/office/drawing/2014/main" id="{FB25EA9F-D9A9-46F2-95C2-76F727AB0828}"/>
              </a:ext>
            </a:extLst>
          </p:cNvPr>
          <p:cNvSpPr/>
          <p:nvPr/>
        </p:nvSpPr>
        <p:spPr>
          <a:xfrm>
            <a:off x="1905141" y="1286198"/>
            <a:ext cx="200407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Fonti di finanziamento </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9" name="Rechteck 78">
            <a:extLst>
              <a:ext uri="{FF2B5EF4-FFF2-40B4-BE49-F238E27FC236}">
                <a16:creationId xmlns:a16="http://schemas.microsoft.com/office/drawing/2014/main" id="{6B6B3C59-7967-402A-8EB8-EBB18861E264}"/>
              </a:ext>
            </a:extLst>
          </p:cNvPr>
          <p:cNvSpPr/>
          <p:nvPr/>
        </p:nvSpPr>
        <p:spPr>
          <a:xfrm>
            <a:off x="1107114" y="127957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5.1</a:t>
            </a:r>
          </a:p>
        </p:txBody>
      </p:sp>
      <p:sp>
        <p:nvSpPr>
          <p:cNvPr id="97" name="Pfeil: Fünfeck 96">
            <a:extLst>
              <a:ext uri="{FF2B5EF4-FFF2-40B4-BE49-F238E27FC236}">
                <a16:creationId xmlns:a16="http://schemas.microsoft.com/office/drawing/2014/main" id="{74042375-305F-41D2-8251-60E168190FB8}"/>
              </a:ext>
            </a:extLst>
          </p:cNvPr>
          <p:cNvSpPr/>
          <p:nvPr/>
        </p:nvSpPr>
        <p:spPr>
          <a:xfrm>
            <a:off x="1066853" y="308004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8" name="Pfeil: Chevron 97">
            <a:extLst>
              <a:ext uri="{FF2B5EF4-FFF2-40B4-BE49-F238E27FC236}">
                <a16:creationId xmlns:a16="http://schemas.microsoft.com/office/drawing/2014/main" id="{7FC547AD-EA34-4663-8594-3B60096A257B}"/>
              </a:ext>
            </a:extLst>
          </p:cNvPr>
          <p:cNvSpPr/>
          <p:nvPr/>
        </p:nvSpPr>
        <p:spPr>
          <a:xfrm>
            <a:off x="1750267" y="30800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9" name="Rechteck 98">
            <a:extLst>
              <a:ext uri="{FF2B5EF4-FFF2-40B4-BE49-F238E27FC236}">
                <a16:creationId xmlns:a16="http://schemas.microsoft.com/office/drawing/2014/main" id="{D4C08B9B-E005-4C34-8A3B-74782DE122CB}"/>
              </a:ext>
            </a:extLst>
          </p:cNvPr>
          <p:cNvSpPr/>
          <p:nvPr/>
        </p:nvSpPr>
        <p:spPr>
          <a:xfrm>
            <a:off x="1885443" y="3098069"/>
            <a:ext cx="377379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lang="it-IT" sz="1300" kern="0" dirty="0">
                <a:solidFill>
                  <a:schemeClr val="bg1"/>
                </a:solidFill>
                <a:latin typeface="Century Gothic" panose="020B0502020202020204" pitchFamily="34" charset="0"/>
              </a:rPr>
              <a:t>M</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argine di contribuzione </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&amp; Break Even Point</a:t>
            </a:r>
          </a:p>
        </p:txBody>
      </p:sp>
      <p:sp>
        <p:nvSpPr>
          <p:cNvPr id="100" name="Rechteck 99">
            <a:extLst>
              <a:ext uri="{FF2B5EF4-FFF2-40B4-BE49-F238E27FC236}">
                <a16:creationId xmlns:a16="http://schemas.microsoft.com/office/drawing/2014/main" id="{61DDCD77-E110-4D08-90BF-4EA9DB2F9ABE}"/>
              </a:ext>
            </a:extLst>
          </p:cNvPr>
          <p:cNvSpPr/>
          <p:nvPr/>
        </p:nvSpPr>
        <p:spPr>
          <a:xfrm>
            <a:off x="1096941" y="3091444"/>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5.5</a:t>
            </a:r>
          </a:p>
        </p:txBody>
      </p:sp>
      <p:sp>
        <p:nvSpPr>
          <p:cNvPr id="117" name="Pfeil: Fünfeck 116">
            <a:extLst>
              <a:ext uri="{FF2B5EF4-FFF2-40B4-BE49-F238E27FC236}">
                <a16:creationId xmlns:a16="http://schemas.microsoft.com/office/drawing/2014/main" id="{F7081422-BE5A-40A4-ABE6-87247E181289}"/>
              </a:ext>
            </a:extLst>
          </p:cNvPr>
          <p:cNvSpPr/>
          <p:nvPr/>
        </p:nvSpPr>
        <p:spPr>
          <a:xfrm>
            <a:off x="1054901" y="2706519"/>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Pfeil: Chevron 117">
            <a:extLst>
              <a:ext uri="{FF2B5EF4-FFF2-40B4-BE49-F238E27FC236}">
                <a16:creationId xmlns:a16="http://schemas.microsoft.com/office/drawing/2014/main" id="{FB29DF4F-3741-4B37-8C9F-E920D53748AF}"/>
              </a:ext>
            </a:extLst>
          </p:cNvPr>
          <p:cNvSpPr/>
          <p:nvPr/>
        </p:nvSpPr>
        <p:spPr>
          <a:xfrm>
            <a:off x="1730762" y="2706518"/>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9" name="Rechteck 118">
            <a:extLst>
              <a:ext uri="{FF2B5EF4-FFF2-40B4-BE49-F238E27FC236}">
                <a16:creationId xmlns:a16="http://schemas.microsoft.com/office/drawing/2014/main" id="{DACF2F8E-5807-482D-A01C-507CCD49B86E}"/>
              </a:ext>
            </a:extLst>
          </p:cNvPr>
          <p:cNvSpPr/>
          <p:nvPr/>
        </p:nvSpPr>
        <p:spPr>
          <a:xfrm>
            <a:off x="1894811" y="2724464"/>
            <a:ext cx="2411238"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Caso di studio: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RatioDrink»</a:t>
            </a:r>
          </a:p>
        </p:txBody>
      </p:sp>
      <p:sp>
        <p:nvSpPr>
          <p:cNvPr id="120" name="Rechteck 119">
            <a:extLst>
              <a:ext uri="{FF2B5EF4-FFF2-40B4-BE49-F238E27FC236}">
                <a16:creationId xmlns:a16="http://schemas.microsoft.com/office/drawing/2014/main" id="{A0C130E6-69EB-41B2-BDBF-C432EE1C832D}"/>
              </a:ext>
            </a:extLst>
          </p:cNvPr>
          <p:cNvSpPr/>
          <p:nvPr/>
        </p:nvSpPr>
        <p:spPr>
          <a:xfrm>
            <a:off x="1096941" y="271792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5.4</a:t>
            </a:r>
          </a:p>
        </p:txBody>
      </p:sp>
      <p:sp>
        <p:nvSpPr>
          <p:cNvPr id="25" name="Rechteck 24">
            <a:extLst>
              <a:ext uri="{FF2B5EF4-FFF2-40B4-BE49-F238E27FC236}">
                <a16:creationId xmlns:a16="http://schemas.microsoft.com/office/drawing/2014/main" id="{39F80703-FA48-4266-B48D-D1D732E332E0}"/>
              </a:ext>
            </a:extLst>
          </p:cNvPr>
          <p:cNvSpPr/>
          <p:nvPr/>
        </p:nvSpPr>
        <p:spPr>
          <a:xfrm>
            <a:off x="0" y="6014769"/>
            <a:ext cx="12192000" cy="862110"/>
          </a:xfrm>
          <a:prstGeom prst="rect">
            <a:avLst/>
          </a:prstGeom>
          <a:solidFill>
            <a:srgbClr val="E5E5E5"/>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600" b="0" i="0" u="none" strike="noStrike" kern="0" cap="none" spc="0" normalizeH="0" baseline="0" noProof="0" dirty="0">
              <a:ln>
                <a:noFill/>
              </a:ln>
              <a:solidFill>
                <a:prstClr val="black"/>
              </a:solidFill>
              <a:effectLst/>
              <a:uLnTx/>
              <a:uFillTx/>
              <a:latin typeface="Malgun Gothic"/>
              <a:ea typeface="+mn-ea"/>
              <a:cs typeface="+mn-cs"/>
            </a:endParaRPr>
          </a:p>
        </p:txBody>
      </p:sp>
      <p:sp>
        <p:nvSpPr>
          <p:cNvPr id="27" name="Pfeil: Fünfeck 26">
            <a:extLst>
              <a:ext uri="{FF2B5EF4-FFF2-40B4-BE49-F238E27FC236}">
                <a16:creationId xmlns:a16="http://schemas.microsoft.com/office/drawing/2014/main" id="{76F7243A-9B98-4CA5-9EED-3C79DC3CC181}"/>
              </a:ext>
            </a:extLst>
          </p:cNvPr>
          <p:cNvSpPr/>
          <p:nvPr/>
        </p:nvSpPr>
        <p:spPr>
          <a:xfrm>
            <a:off x="1069836" y="6126050"/>
            <a:ext cx="76478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Pfeil: Fünfeck 27">
            <a:extLst>
              <a:ext uri="{FF2B5EF4-FFF2-40B4-BE49-F238E27FC236}">
                <a16:creationId xmlns:a16="http://schemas.microsoft.com/office/drawing/2014/main" id="{05104D67-ECF7-4795-BEA3-061806EE6AC8}"/>
              </a:ext>
            </a:extLst>
          </p:cNvPr>
          <p:cNvSpPr/>
          <p:nvPr/>
        </p:nvSpPr>
        <p:spPr>
          <a:xfrm>
            <a:off x="6346574" y="6123814"/>
            <a:ext cx="781879" cy="288000"/>
          </a:xfrm>
          <a:prstGeom prst="homePlate">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Pfeil: Chevron 28">
            <a:extLst>
              <a:ext uri="{FF2B5EF4-FFF2-40B4-BE49-F238E27FC236}">
                <a16:creationId xmlns:a16="http://schemas.microsoft.com/office/drawing/2014/main" id="{50B1B4A8-B7EC-4F4F-9F15-41BF5CEFEA02}"/>
              </a:ext>
            </a:extLst>
          </p:cNvPr>
          <p:cNvSpPr/>
          <p:nvPr/>
        </p:nvSpPr>
        <p:spPr>
          <a:xfrm>
            <a:off x="7022435" y="6123813"/>
            <a:ext cx="4320000" cy="288000"/>
          </a:xfrm>
          <a:prstGeom prst="chevron">
            <a:avLst/>
          </a:prstGeom>
          <a:solidFill>
            <a:srgbClr val="6C0A63"/>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Rechteck 29">
            <a:extLst>
              <a:ext uri="{FF2B5EF4-FFF2-40B4-BE49-F238E27FC236}">
                <a16:creationId xmlns:a16="http://schemas.microsoft.com/office/drawing/2014/main" id="{AB2B8423-E4A6-403C-AAB3-09070E4E72B4}"/>
              </a:ext>
            </a:extLst>
          </p:cNvPr>
          <p:cNvSpPr/>
          <p:nvPr/>
        </p:nvSpPr>
        <p:spPr>
          <a:xfrm>
            <a:off x="7177116" y="6141840"/>
            <a:ext cx="4147289"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Casi di studio relativi a imprenditrici e imprenditori</a:t>
            </a:r>
          </a:p>
        </p:txBody>
      </p:sp>
      <p:sp>
        <p:nvSpPr>
          <p:cNvPr id="31" name="Pfeil: Fünfeck 30">
            <a:extLst>
              <a:ext uri="{FF2B5EF4-FFF2-40B4-BE49-F238E27FC236}">
                <a16:creationId xmlns:a16="http://schemas.microsoft.com/office/drawing/2014/main" id="{F7FD5C8D-79E8-429B-B5A5-425426140283}"/>
              </a:ext>
            </a:extLst>
          </p:cNvPr>
          <p:cNvSpPr/>
          <p:nvPr/>
        </p:nvSpPr>
        <p:spPr>
          <a:xfrm>
            <a:off x="1063203" y="644398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Pfeil: Chevron 31">
            <a:extLst>
              <a:ext uri="{FF2B5EF4-FFF2-40B4-BE49-F238E27FC236}">
                <a16:creationId xmlns:a16="http://schemas.microsoft.com/office/drawing/2014/main" id="{8A6438EE-B3F1-49F8-9DA1-D7BB73460E19}"/>
              </a:ext>
            </a:extLst>
          </p:cNvPr>
          <p:cNvSpPr/>
          <p:nvPr/>
        </p:nvSpPr>
        <p:spPr>
          <a:xfrm>
            <a:off x="1739064" y="644398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echteck 32">
            <a:extLst>
              <a:ext uri="{FF2B5EF4-FFF2-40B4-BE49-F238E27FC236}">
                <a16:creationId xmlns:a16="http://schemas.microsoft.com/office/drawing/2014/main" id="{F7C4E79D-285A-4E3F-9874-66F624FA828A}"/>
              </a:ext>
            </a:extLst>
          </p:cNvPr>
          <p:cNvSpPr/>
          <p:nvPr/>
        </p:nvSpPr>
        <p:spPr>
          <a:xfrm>
            <a:off x="1893745" y="6462011"/>
            <a:ext cx="362631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Sviluppo della propria idea imprenditoriale</a:t>
            </a:r>
            <a:endPar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34" name="Pfeil: Fünfeck 33">
            <a:extLst>
              <a:ext uri="{FF2B5EF4-FFF2-40B4-BE49-F238E27FC236}">
                <a16:creationId xmlns:a16="http://schemas.microsoft.com/office/drawing/2014/main" id="{FA121BBC-763A-4A0E-BBF7-FE6257AB0BA4}"/>
              </a:ext>
            </a:extLst>
          </p:cNvPr>
          <p:cNvSpPr/>
          <p:nvPr/>
        </p:nvSpPr>
        <p:spPr>
          <a:xfrm>
            <a:off x="6350116" y="6446336"/>
            <a:ext cx="781879" cy="288000"/>
          </a:xfrm>
          <a:prstGeom prst="homePlate">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Pfeil: Chevron 34">
            <a:extLst>
              <a:ext uri="{FF2B5EF4-FFF2-40B4-BE49-F238E27FC236}">
                <a16:creationId xmlns:a16="http://schemas.microsoft.com/office/drawing/2014/main" id="{20169212-8B01-4C2C-8523-7951B5D82429}"/>
              </a:ext>
            </a:extLst>
          </p:cNvPr>
          <p:cNvSpPr/>
          <p:nvPr/>
        </p:nvSpPr>
        <p:spPr>
          <a:xfrm>
            <a:off x="7025977" y="6446335"/>
            <a:ext cx="4320000" cy="288000"/>
          </a:xfrm>
          <a:prstGeom prst="chevron">
            <a:avLst/>
          </a:prstGeom>
          <a:solidFill>
            <a:srgbClr val="B11B96"/>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hteck 35">
            <a:extLst>
              <a:ext uri="{FF2B5EF4-FFF2-40B4-BE49-F238E27FC236}">
                <a16:creationId xmlns:a16="http://schemas.microsoft.com/office/drawing/2014/main" id="{914365C0-932C-4456-AFE5-2DD0DA59355E}"/>
              </a:ext>
            </a:extLst>
          </p:cNvPr>
          <p:cNvSpPr/>
          <p:nvPr/>
        </p:nvSpPr>
        <p:spPr>
          <a:xfrm>
            <a:off x="7180658" y="6464362"/>
            <a:ext cx="2191626"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schemeClr val="bg1"/>
                </a:solidFill>
                <a:latin typeface="Century Gothic" panose="020B0502020202020204" pitchFamily="34" charset="0"/>
              </a:rPr>
              <a:t>Esempio </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MyBambooBike</a:t>
            </a:r>
          </a:p>
        </p:txBody>
      </p:sp>
      <p:sp>
        <p:nvSpPr>
          <p:cNvPr id="37" name="Pfeil: Fünfeck 36">
            <a:extLst>
              <a:ext uri="{FF2B5EF4-FFF2-40B4-BE49-F238E27FC236}">
                <a16:creationId xmlns:a16="http://schemas.microsoft.com/office/drawing/2014/main" id="{92489BAD-2195-4D66-A165-913609B2684A}"/>
              </a:ext>
            </a:extLst>
          </p:cNvPr>
          <p:cNvSpPr/>
          <p:nvPr/>
        </p:nvSpPr>
        <p:spPr>
          <a:xfrm>
            <a:off x="1069836" y="2343417"/>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Pfeil: Chevron 37">
            <a:extLst>
              <a:ext uri="{FF2B5EF4-FFF2-40B4-BE49-F238E27FC236}">
                <a16:creationId xmlns:a16="http://schemas.microsoft.com/office/drawing/2014/main" id="{CD300FF2-25F7-4207-8EAD-01F0929A15D1}"/>
              </a:ext>
            </a:extLst>
          </p:cNvPr>
          <p:cNvSpPr/>
          <p:nvPr/>
        </p:nvSpPr>
        <p:spPr>
          <a:xfrm>
            <a:off x="1753250" y="2343416"/>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echteck 38">
            <a:extLst>
              <a:ext uri="{FF2B5EF4-FFF2-40B4-BE49-F238E27FC236}">
                <a16:creationId xmlns:a16="http://schemas.microsoft.com/office/drawing/2014/main" id="{4D83D5F1-6B6A-4B42-9B9A-4A27C33C9E60}"/>
              </a:ext>
            </a:extLst>
          </p:cNvPr>
          <p:cNvSpPr/>
          <p:nvPr/>
        </p:nvSpPr>
        <p:spPr>
          <a:xfrm>
            <a:off x="1906805" y="2351225"/>
            <a:ext cx="226857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Fondare</a:t>
            </a: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con componenti</a:t>
            </a:r>
          </a:p>
        </p:txBody>
      </p:sp>
      <p:sp>
        <p:nvSpPr>
          <p:cNvPr id="40" name="Rechteck 39">
            <a:extLst>
              <a:ext uri="{FF2B5EF4-FFF2-40B4-BE49-F238E27FC236}">
                <a16:creationId xmlns:a16="http://schemas.microsoft.com/office/drawing/2014/main" id="{857826D2-DF5F-465D-B9E6-6871B0F3275C}"/>
              </a:ext>
            </a:extLst>
          </p:cNvPr>
          <p:cNvSpPr/>
          <p:nvPr/>
        </p:nvSpPr>
        <p:spPr>
          <a:xfrm>
            <a:off x="1087978" y="2339200"/>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5.3</a:t>
            </a:r>
          </a:p>
        </p:txBody>
      </p:sp>
      <p:sp>
        <p:nvSpPr>
          <p:cNvPr id="45" name="Pfeil: Fünfeck 44">
            <a:extLst>
              <a:ext uri="{FF2B5EF4-FFF2-40B4-BE49-F238E27FC236}">
                <a16:creationId xmlns:a16="http://schemas.microsoft.com/office/drawing/2014/main" id="{B3CDD771-DB7D-4339-B175-FC236C5E31E6}"/>
              </a:ext>
            </a:extLst>
          </p:cNvPr>
          <p:cNvSpPr/>
          <p:nvPr/>
        </p:nvSpPr>
        <p:spPr>
          <a:xfrm>
            <a:off x="6466146" y="1270444"/>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Pfeil: Chevron 45">
            <a:extLst>
              <a:ext uri="{FF2B5EF4-FFF2-40B4-BE49-F238E27FC236}">
                <a16:creationId xmlns:a16="http://schemas.microsoft.com/office/drawing/2014/main" id="{4D0126E1-6D48-41DE-853C-591F3B71EB84}"/>
              </a:ext>
            </a:extLst>
          </p:cNvPr>
          <p:cNvSpPr/>
          <p:nvPr/>
        </p:nvSpPr>
        <p:spPr>
          <a:xfrm>
            <a:off x="7149560" y="1270443"/>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Rechteck 46">
            <a:extLst>
              <a:ext uri="{FF2B5EF4-FFF2-40B4-BE49-F238E27FC236}">
                <a16:creationId xmlns:a16="http://schemas.microsoft.com/office/drawing/2014/main" id="{29BBA47A-02A0-4542-8877-B982DEA0B122}"/>
              </a:ext>
            </a:extLst>
          </p:cNvPr>
          <p:cNvSpPr/>
          <p:nvPr/>
        </p:nvSpPr>
        <p:spPr>
          <a:xfrm>
            <a:off x="7289033" y="1279573"/>
            <a:ext cx="237597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Pitch di idee imprenditoriali</a:t>
            </a:r>
          </a:p>
        </p:txBody>
      </p:sp>
      <p:sp>
        <p:nvSpPr>
          <p:cNvPr id="48" name="Rechteck 47">
            <a:extLst>
              <a:ext uri="{FF2B5EF4-FFF2-40B4-BE49-F238E27FC236}">
                <a16:creationId xmlns:a16="http://schemas.microsoft.com/office/drawing/2014/main" id="{B65E04CD-5507-4B0B-BC6B-62BCE948F8FA}"/>
              </a:ext>
            </a:extLst>
          </p:cNvPr>
          <p:cNvSpPr/>
          <p:nvPr/>
        </p:nvSpPr>
        <p:spPr>
          <a:xfrm>
            <a:off x="6472423" y="1294901"/>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6.1</a:t>
            </a:r>
          </a:p>
        </p:txBody>
      </p:sp>
      <p:sp>
        <p:nvSpPr>
          <p:cNvPr id="49" name="Pfeil: Fünfeck 48">
            <a:extLst>
              <a:ext uri="{FF2B5EF4-FFF2-40B4-BE49-F238E27FC236}">
                <a16:creationId xmlns:a16="http://schemas.microsoft.com/office/drawing/2014/main" id="{BA545C91-FF56-4E13-8E31-7ED5A2BA6F73}"/>
              </a:ext>
            </a:extLst>
          </p:cNvPr>
          <p:cNvSpPr/>
          <p:nvPr/>
        </p:nvSpPr>
        <p:spPr>
          <a:xfrm>
            <a:off x="6452497" y="1639987"/>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Pfeil: Chevron 49">
            <a:extLst>
              <a:ext uri="{FF2B5EF4-FFF2-40B4-BE49-F238E27FC236}">
                <a16:creationId xmlns:a16="http://schemas.microsoft.com/office/drawing/2014/main" id="{65B5B481-4F81-41A5-AA42-0D743E5224A4}"/>
              </a:ext>
            </a:extLst>
          </p:cNvPr>
          <p:cNvSpPr/>
          <p:nvPr/>
        </p:nvSpPr>
        <p:spPr>
          <a:xfrm>
            <a:off x="7135911" y="1639986"/>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hteck 50">
            <a:extLst>
              <a:ext uri="{FF2B5EF4-FFF2-40B4-BE49-F238E27FC236}">
                <a16:creationId xmlns:a16="http://schemas.microsoft.com/office/drawing/2014/main" id="{6142E3C6-CA7F-4418-A223-EEBBF9F0408B}"/>
              </a:ext>
            </a:extLst>
          </p:cNvPr>
          <p:cNvSpPr/>
          <p:nvPr/>
        </p:nvSpPr>
        <p:spPr>
          <a:xfrm>
            <a:off x="7271828" y="1655605"/>
            <a:ext cx="2813591"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Preparazione delle presentazioni</a:t>
            </a:r>
          </a:p>
        </p:txBody>
      </p:sp>
      <p:sp>
        <p:nvSpPr>
          <p:cNvPr id="52" name="Rechteck 51">
            <a:extLst>
              <a:ext uri="{FF2B5EF4-FFF2-40B4-BE49-F238E27FC236}">
                <a16:creationId xmlns:a16="http://schemas.microsoft.com/office/drawing/2014/main" id="{D4B66F2E-0BE9-4D79-B879-365F1E7EBBC9}"/>
              </a:ext>
            </a:extLst>
          </p:cNvPr>
          <p:cNvSpPr/>
          <p:nvPr/>
        </p:nvSpPr>
        <p:spPr>
          <a:xfrm>
            <a:off x="6482585" y="1651388"/>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6.2</a:t>
            </a:r>
          </a:p>
        </p:txBody>
      </p:sp>
      <p:sp>
        <p:nvSpPr>
          <p:cNvPr id="53" name="Pfeil: Fünfeck 52">
            <a:extLst>
              <a:ext uri="{FF2B5EF4-FFF2-40B4-BE49-F238E27FC236}">
                <a16:creationId xmlns:a16="http://schemas.microsoft.com/office/drawing/2014/main" id="{E34AD07B-1F46-49CE-B4F8-AB09F6C87788}"/>
              </a:ext>
            </a:extLst>
          </p:cNvPr>
          <p:cNvSpPr/>
          <p:nvPr/>
        </p:nvSpPr>
        <p:spPr>
          <a:xfrm>
            <a:off x="6445675" y="2035775"/>
            <a:ext cx="781879" cy="288000"/>
          </a:xfrm>
          <a:prstGeom prst="homePlate">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Pfeil: Chevron 53">
            <a:extLst>
              <a:ext uri="{FF2B5EF4-FFF2-40B4-BE49-F238E27FC236}">
                <a16:creationId xmlns:a16="http://schemas.microsoft.com/office/drawing/2014/main" id="{E27270D3-42D3-4742-B33D-16513A0F706E}"/>
              </a:ext>
            </a:extLst>
          </p:cNvPr>
          <p:cNvSpPr/>
          <p:nvPr/>
        </p:nvSpPr>
        <p:spPr>
          <a:xfrm>
            <a:off x="7129089" y="2035774"/>
            <a:ext cx="4320000" cy="288000"/>
          </a:xfrm>
          <a:prstGeom prst="chevron">
            <a:avLst/>
          </a:prstGeom>
          <a:solidFill>
            <a:srgbClr val="D17930"/>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Rechteck 54">
            <a:extLst>
              <a:ext uri="{FF2B5EF4-FFF2-40B4-BE49-F238E27FC236}">
                <a16:creationId xmlns:a16="http://schemas.microsoft.com/office/drawing/2014/main" id="{382C75CC-B224-4FFC-943B-BB18291BEF2A}"/>
              </a:ext>
            </a:extLst>
          </p:cNvPr>
          <p:cNvSpPr/>
          <p:nvPr/>
        </p:nvSpPr>
        <p:spPr>
          <a:xfrm>
            <a:off x="7280392" y="2043583"/>
            <a:ext cx="2694969"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Presentazione delle vostre idee</a:t>
            </a:r>
          </a:p>
        </p:txBody>
      </p:sp>
      <p:sp>
        <p:nvSpPr>
          <p:cNvPr id="56" name="Rechteck 55">
            <a:extLst>
              <a:ext uri="{FF2B5EF4-FFF2-40B4-BE49-F238E27FC236}">
                <a16:creationId xmlns:a16="http://schemas.microsoft.com/office/drawing/2014/main" id="{6B91B9B9-9BA4-4C51-906D-050E254F189F}"/>
              </a:ext>
            </a:extLst>
          </p:cNvPr>
          <p:cNvSpPr/>
          <p:nvPr/>
        </p:nvSpPr>
        <p:spPr>
          <a:xfrm>
            <a:off x="6475763" y="2047176"/>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6.3</a:t>
            </a:r>
          </a:p>
        </p:txBody>
      </p:sp>
      <p:sp>
        <p:nvSpPr>
          <p:cNvPr id="73" name="Pfeil: Fünfeck 72">
            <a:extLst>
              <a:ext uri="{FF2B5EF4-FFF2-40B4-BE49-F238E27FC236}">
                <a16:creationId xmlns:a16="http://schemas.microsoft.com/office/drawing/2014/main" id="{F2D11AC6-7C46-4A86-A079-2A4C96241D56}"/>
              </a:ext>
            </a:extLst>
          </p:cNvPr>
          <p:cNvSpPr/>
          <p:nvPr/>
        </p:nvSpPr>
        <p:spPr>
          <a:xfrm>
            <a:off x="1069836" y="161800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4" name="Pfeil: Chevron 73">
            <a:extLst>
              <a:ext uri="{FF2B5EF4-FFF2-40B4-BE49-F238E27FC236}">
                <a16:creationId xmlns:a16="http://schemas.microsoft.com/office/drawing/2014/main" id="{6D133110-D645-421A-8211-319D71CA3E9C}"/>
              </a:ext>
            </a:extLst>
          </p:cNvPr>
          <p:cNvSpPr/>
          <p:nvPr/>
        </p:nvSpPr>
        <p:spPr>
          <a:xfrm>
            <a:off x="1753250" y="161800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Rechteck 74">
            <a:extLst>
              <a:ext uri="{FF2B5EF4-FFF2-40B4-BE49-F238E27FC236}">
                <a16:creationId xmlns:a16="http://schemas.microsoft.com/office/drawing/2014/main" id="{AA0DD23A-DEF8-45A1-938C-D4A52279F58A}"/>
              </a:ext>
            </a:extLst>
          </p:cNvPr>
          <p:cNvSpPr/>
          <p:nvPr/>
        </p:nvSpPr>
        <p:spPr>
          <a:xfrm>
            <a:off x="1901676" y="1636027"/>
            <a:ext cx="134684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Crowdfunding</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2" name="Rechteck 81">
            <a:extLst>
              <a:ext uri="{FF2B5EF4-FFF2-40B4-BE49-F238E27FC236}">
                <a16:creationId xmlns:a16="http://schemas.microsoft.com/office/drawing/2014/main" id="{46C95F1D-19F2-470D-9D98-95EFA8DCE3C4}"/>
              </a:ext>
            </a:extLst>
          </p:cNvPr>
          <p:cNvSpPr/>
          <p:nvPr/>
        </p:nvSpPr>
        <p:spPr>
          <a:xfrm>
            <a:off x="1103649" y="1639793"/>
            <a:ext cx="841897"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Excursus</a:t>
            </a:r>
          </a:p>
        </p:txBody>
      </p:sp>
      <p:sp>
        <p:nvSpPr>
          <p:cNvPr id="83" name="Pfeil: Fünfeck 82">
            <a:extLst>
              <a:ext uri="{FF2B5EF4-FFF2-40B4-BE49-F238E27FC236}">
                <a16:creationId xmlns:a16="http://schemas.microsoft.com/office/drawing/2014/main" id="{38F11C2A-52CC-48C1-8D10-60B41F11B4EA}"/>
              </a:ext>
            </a:extLst>
          </p:cNvPr>
          <p:cNvSpPr/>
          <p:nvPr/>
        </p:nvSpPr>
        <p:spPr>
          <a:xfrm>
            <a:off x="1066371" y="1978221"/>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4" name="Pfeil: Chevron 83">
            <a:extLst>
              <a:ext uri="{FF2B5EF4-FFF2-40B4-BE49-F238E27FC236}">
                <a16:creationId xmlns:a16="http://schemas.microsoft.com/office/drawing/2014/main" id="{915E3590-DD9D-4F21-B3A3-0FED29534062}"/>
              </a:ext>
            </a:extLst>
          </p:cNvPr>
          <p:cNvSpPr/>
          <p:nvPr/>
        </p:nvSpPr>
        <p:spPr>
          <a:xfrm>
            <a:off x="1749785" y="1978220"/>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5" name="Rechteck 84">
            <a:extLst>
              <a:ext uri="{FF2B5EF4-FFF2-40B4-BE49-F238E27FC236}">
                <a16:creationId xmlns:a16="http://schemas.microsoft.com/office/drawing/2014/main" id="{712B2261-2528-4213-BF25-7BB5E502FC2D}"/>
              </a:ext>
            </a:extLst>
          </p:cNvPr>
          <p:cNvSpPr/>
          <p:nvPr/>
        </p:nvSpPr>
        <p:spPr>
          <a:xfrm>
            <a:off x="1898211" y="1996247"/>
            <a:ext cx="1313180"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Bootstrapping</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6" name="Rechteck 85">
            <a:extLst>
              <a:ext uri="{FF2B5EF4-FFF2-40B4-BE49-F238E27FC236}">
                <a16:creationId xmlns:a16="http://schemas.microsoft.com/office/drawing/2014/main" id="{175781FD-0B0B-4974-BE38-FF3160317AE6}"/>
              </a:ext>
            </a:extLst>
          </p:cNvPr>
          <p:cNvSpPr/>
          <p:nvPr/>
        </p:nvSpPr>
        <p:spPr>
          <a:xfrm>
            <a:off x="1100184" y="2000013"/>
            <a:ext cx="615874"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M 5.2</a:t>
            </a:r>
          </a:p>
        </p:txBody>
      </p:sp>
      <p:sp>
        <p:nvSpPr>
          <p:cNvPr id="91" name="Pfeil: Fünfeck 90">
            <a:extLst>
              <a:ext uri="{FF2B5EF4-FFF2-40B4-BE49-F238E27FC236}">
                <a16:creationId xmlns:a16="http://schemas.microsoft.com/office/drawing/2014/main" id="{13960E68-A077-44A0-8967-C36F1190098F}"/>
              </a:ext>
            </a:extLst>
          </p:cNvPr>
          <p:cNvSpPr/>
          <p:nvPr/>
        </p:nvSpPr>
        <p:spPr>
          <a:xfrm>
            <a:off x="1065593" y="3429873"/>
            <a:ext cx="781879" cy="288000"/>
          </a:xfrm>
          <a:prstGeom prst="homePlate">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2" name="Pfeil: Chevron 91">
            <a:extLst>
              <a:ext uri="{FF2B5EF4-FFF2-40B4-BE49-F238E27FC236}">
                <a16:creationId xmlns:a16="http://schemas.microsoft.com/office/drawing/2014/main" id="{4AA30CF9-BED2-4DE5-B303-7059B0A4AAE7}"/>
              </a:ext>
            </a:extLst>
          </p:cNvPr>
          <p:cNvSpPr/>
          <p:nvPr/>
        </p:nvSpPr>
        <p:spPr>
          <a:xfrm>
            <a:off x="1749007" y="3429872"/>
            <a:ext cx="4320000" cy="288000"/>
          </a:xfrm>
          <a:prstGeom prst="chevron">
            <a:avLst/>
          </a:prstGeom>
          <a:solidFill>
            <a:srgbClr val="0B4874"/>
          </a:solidFill>
          <a:ln>
            <a:noFill/>
          </a:ln>
          <a:effectLst/>
        </p:spPr>
        <p:txBody>
          <a:bodyPr vert="horz" lIns="252000" tIns="252000" rIns="252000" bIns="252000" rtlCol="0" anchor="ctr">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Rechteck 92">
            <a:extLst>
              <a:ext uri="{FF2B5EF4-FFF2-40B4-BE49-F238E27FC236}">
                <a16:creationId xmlns:a16="http://schemas.microsoft.com/office/drawing/2014/main" id="{5CFA127A-8D82-4280-8FEA-03D8BF41E7BD}"/>
              </a:ext>
            </a:extLst>
          </p:cNvPr>
          <p:cNvSpPr/>
          <p:nvPr/>
        </p:nvSpPr>
        <p:spPr>
          <a:xfrm>
            <a:off x="1897433" y="3447899"/>
            <a:ext cx="2382383"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altLang="fr-FR"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Forme giuridiche in Svizzera</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4" name="Rechteck 93">
            <a:extLst>
              <a:ext uri="{FF2B5EF4-FFF2-40B4-BE49-F238E27FC236}">
                <a16:creationId xmlns:a16="http://schemas.microsoft.com/office/drawing/2014/main" id="{F47C8FE2-9E1A-4719-824E-3994142134E9}"/>
              </a:ext>
            </a:extLst>
          </p:cNvPr>
          <p:cNvSpPr/>
          <p:nvPr/>
        </p:nvSpPr>
        <p:spPr>
          <a:xfrm>
            <a:off x="1099406" y="3451665"/>
            <a:ext cx="841897" cy="272382"/>
          </a:xfrm>
          <a:prstGeom prst="rect">
            <a:avLst/>
          </a:prstGeom>
        </p:spPr>
        <p:txBody>
          <a:bodyPr wrap="none">
            <a:spAutoFit/>
          </a:bodyPr>
          <a:lstStyle/>
          <a:p>
            <a:pPr lvl="0">
              <a:lnSpc>
                <a:spcPct val="90000"/>
              </a:lnSpc>
              <a:spcAft>
                <a:spcPts val="1000"/>
              </a:spcAft>
              <a:buClr>
                <a:srgbClr val="5F5F5F"/>
              </a:buClr>
              <a:defRPr/>
            </a:pPr>
            <a:r>
              <a:rPr lang="it-IT" sz="1300" kern="0" dirty="0">
                <a:solidFill>
                  <a:prstClr val="white"/>
                </a:solidFill>
                <a:latin typeface="Century Gothic" panose="020B0502020202020204" pitchFamily="34" charset="0"/>
              </a:rPr>
              <a:t>Excursus</a:t>
            </a: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Pfeil: Chevron 59">
            <a:extLst>
              <a:ext uri="{FF2B5EF4-FFF2-40B4-BE49-F238E27FC236}">
                <a16:creationId xmlns:a16="http://schemas.microsoft.com/office/drawing/2014/main" id="{FA464819-0563-4886-B7C3-24E9A6B3439D}"/>
              </a:ext>
            </a:extLst>
          </p:cNvPr>
          <p:cNvSpPr/>
          <p:nvPr/>
        </p:nvSpPr>
        <p:spPr>
          <a:xfrm>
            <a:off x="1726408" y="6123641"/>
            <a:ext cx="4320000" cy="288000"/>
          </a:xfrm>
          <a:prstGeom prst="chevron">
            <a:avLst/>
          </a:prstGeom>
          <a:solidFill>
            <a:srgbClr val="0B4874"/>
          </a:solidFill>
          <a:ln>
            <a:noFill/>
          </a:ln>
          <a:effectLst/>
        </p:spPr>
        <p:txBody>
          <a:bodyPr rot="0" spcFirstLastPara="0" vertOverflow="overflow" horzOverflow="overflow" vert="horz" wrap="square" lIns="252000" tIns="252000" rIns="252000" bIns="25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endPar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echteck 60">
            <a:extLst>
              <a:ext uri="{FF2B5EF4-FFF2-40B4-BE49-F238E27FC236}">
                <a16:creationId xmlns:a16="http://schemas.microsoft.com/office/drawing/2014/main" id="{61F928A7-2285-43B6-A33E-9972ED210659}"/>
              </a:ext>
            </a:extLst>
          </p:cNvPr>
          <p:cNvSpPr/>
          <p:nvPr/>
        </p:nvSpPr>
        <p:spPr>
          <a:xfrm>
            <a:off x="1881954" y="6134345"/>
            <a:ext cx="2132315" cy="272382"/>
          </a:xfrm>
          <a:prstGeom prst="rect">
            <a:avLst/>
          </a:prstGeom>
        </p:spPr>
        <p:txBody>
          <a:bodyPr wrap="none">
            <a:spAutoFit/>
          </a:bodyPr>
          <a:lstStyle/>
          <a:p>
            <a:pPr marL="0" marR="0" lvl="0" indent="0" algn="l" defTabSz="914400" rtl="0" eaLnBrk="1" fontAlgn="auto" latinLnBrk="0" hangingPunct="1">
              <a:lnSpc>
                <a:spcPct val="90000"/>
              </a:lnSpc>
              <a:spcBef>
                <a:spcPts val="0"/>
              </a:spcBef>
              <a:spcAft>
                <a:spcPts val="1000"/>
              </a:spcAft>
              <a:buClr>
                <a:srgbClr val="5F5F5F"/>
              </a:buClr>
              <a:buSzTx/>
              <a:buFontTx/>
              <a:buNone/>
              <a:tabLst/>
              <a:defRPr/>
            </a:pPr>
            <a:r>
              <a:rPr kumimoji="0" lang="it-IT" sz="13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Conoscenze e </a:t>
            </a:r>
            <a:r>
              <a:rPr kumimoji="0" lang="it-IT" sz="1300" i="0" u="none" strike="noStrike" kern="0" cap="none" spc="0" normalizeH="0" baseline="0" noProof="0" dirty="0">
                <a:ln>
                  <a:noFill/>
                </a:ln>
                <a:solidFill>
                  <a:schemeClr val="bg1"/>
                </a:solidFill>
                <a:effectLst/>
                <a:uLnTx/>
                <a:uFillTx/>
                <a:latin typeface="Century Gothic" panose="020B0502020202020204" pitchFamily="34" charset="0"/>
                <a:ea typeface="+mn-ea"/>
                <a:cs typeface="+mn-cs"/>
              </a:rPr>
              <a:t>strumenti</a:t>
            </a:r>
          </a:p>
        </p:txBody>
      </p:sp>
      <p:sp>
        <p:nvSpPr>
          <p:cNvPr id="2" name="CasellaDiTesto 1">
            <a:extLst>
              <a:ext uri="{FF2B5EF4-FFF2-40B4-BE49-F238E27FC236}">
                <a16:creationId xmlns:a16="http://schemas.microsoft.com/office/drawing/2014/main" id="{6402FB73-779C-6240-8973-C68C33EC23B4}"/>
              </a:ext>
            </a:extLst>
          </p:cNvPr>
          <p:cNvSpPr txBox="1"/>
          <p:nvPr/>
        </p:nvSpPr>
        <p:spPr>
          <a:xfrm>
            <a:off x="2299447" y="-591671"/>
            <a:ext cx="0" cy="0"/>
          </a:xfrm>
          <a:prstGeom prst="rect">
            <a:avLst/>
          </a:prstGeom>
          <a:solidFill>
            <a:schemeClr val="bg1"/>
          </a:solidFill>
        </p:spPr>
        <p:txBody>
          <a:bodyPr wrap="none" lIns="0" tIns="0" rIns="0" bIns="0" rtlCol="0">
            <a:noAutofit/>
          </a:bodyPr>
          <a:lstStyle/>
          <a:p>
            <a:pPr>
              <a:lnSpc>
                <a:spcPct val="90000"/>
              </a:lnSpc>
              <a:spcAft>
                <a:spcPts val="1000"/>
              </a:spcAft>
            </a:pPr>
            <a:endParaRPr lang="it-IT" dirty="0"/>
          </a:p>
        </p:txBody>
      </p:sp>
    </p:spTree>
    <p:extLst>
      <p:ext uri="{BB962C8B-B14F-4D97-AF65-F5344CB8AC3E}">
        <p14:creationId xmlns:p14="http://schemas.microsoft.com/office/powerpoint/2010/main" val="193830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Gebäude, Ziegelstein, Stein, alt enthält.&#10;&#10;Automatisch generierte Beschreibung">
            <a:extLst>
              <a:ext uri="{FF2B5EF4-FFF2-40B4-BE49-F238E27FC236}">
                <a16:creationId xmlns:a16="http://schemas.microsoft.com/office/drawing/2014/main" id="{537BDED8-B2F4-492F-94A5-C7C181AFCE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010"/>
            <a:ext cx="12192000" cy="7182170"/>
          </a:xfrm>
          <a:prstGeom prst="rect">
            <a:avLst/>
          </a:prstGeom>
        </p:spPr>
      </p:pic>
      <p:sp>
        <p:nvSpPr>
          <p:cNvPr id="5" name="Rechteck 4">
            <a:extLst>
              <a:ext uri="{FF2B5EF4-FFF2-40B4-BE49-F238E27FC236}">
                <a16:creationId xmlns:a16="http://schemas.microsoft.com/office/drawing/2014/main" id="{9E471D80-B8DB-4B58-850A-2BD40A3DC923}"/>
              </a:ext>
            </a:extLst>
          </p:cNvPr>
          <p:cNvSpPr/>
          <p:nvPr/>
        </p:nvSpPr>
        <p:spPr>
          <a:xfrm>
            <a:off x="7101840" y="1581149"/>
            <a:ext cx="5090160" cy="145086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4" name="Rechteck 3">
            <a:extLst>
              <a:ext uri="{FF2B5EF4-FFF2-40B4-BE49-F238E27FC236}">
                <a16:creationId xmlns:a16="http://schemas.microsoft.com/office/drawing/2014/main" id="{2ABE91B9-7746-4AE6-80EE-84280E7E7FE2}"/>
              </a:ext>
            </a:extLst>
          </p:cNvPr>
          <p:cNvSpPr/>
          <p:nvPr/>
        </p:nvSpPr>
        <p:spPr>
          <a:xfrm>
            <a:off x="7315199" y="1708576"/>
            <a:ext cx="4762501" cy="1323439"/>
          </a:xfrm>
          <a:prstGeom prst="rect">
            <a:avLst/>
          </a:prstGeom>
        </p:spPr>
        <p:txBody>
          <a:bodyPr wrap="square" lIns="91440" tIns="45720" rIns="91440" bIns="45720" anchor="t">
            <a:spAutoFit/>
          </a:bodyPr>
          <a:lstStyle/>
          <a:p>
            <a:pPr fontAlgn="auto">
              <a:spcBef>
                <a:spcPts val="1200"/>
              </a:spcBef>
              <a:spcAft>
                <a:spcPts val="0"/>
              </a:spcAft>
              <a:buClr>
                <a:srgbClr val="B11B96"/>
              </a:buClr>
              <a:defRPr/>
            </a:pPr>
            <a:r>
              <a:rPr lang="it-CH" sz="1600" dirty="0">
                <a:solidFill>
                  <a:schemeClr val="accent6">
                    <a:lumMod val="10000"/>
                  </a:schemeClr>
                </a:solidFill>
                <a:cs typeface="Arial"/>
              </a:rPr>
              <a:t>Leggete il capitolo del mini-business plan/diario di apprendimento per scoprire come il team fondatore di </a:t>
            </a:r>
            <a:r>
              <a:rPr lang="de-CH" sz="1600" dirty="0">
                <a:solidFill>
                  <a:schemeClr val="accent6">
                    <a:lumMod val="10000"/>
                  </a:schemeClr>
                </a:solidFill>
                <a:cs typeface="Arial"/>
              </a:rPr>
              <a:t>MyBambooBike </a:t>
            </a:r>
            <a:r>
              <a:rPr lang="it-CH" sz="1600" dirty="0">
                <a:solidFill>
                  <a:schemeClr val="accent6">
                    <a:lumMod val="10000"/>
                  </a:schemeClr>
                </a:solidFill>
                <a:cs typeface="Arial"/>
              </a:rPr>
              <a:t>intende progettare il proprio modello di business.</a:t>
            </a:r>
          </a:p>
        </p:txBody>
      </p:sp>
      <p:sp>
        <p:nvSpPr>
          <p:cNvPr id="7" name="Rechteck 6">
            <a:extLst>
              <a:ext uri="{FF2B5EF4-FFF2-40B4-BE49-F238E27FC236}">
                <a16:creationId xmlns:a16="http://schemas.microsoft.com/office/drawing/2014/main" id="{267D4585-3308-4127-9296-260BA50A83A7}"/>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it-IT" sz="1200" b="1" dirty="0">
                <a:solidFill>
                  <a:schemeClr val="bg1"/>
                </a:solidFill>
                <a:cs typeface="Arial" panose="020B0604020202020204" pitchFamily="34" charset="0"/>
              </a:rPr>
              <a:t>Foto</a:t>
            </a:r>
            <a:r>
              <a:rPr lang="it-IT" sz="1200" dirty="0">
                <a:solidFill>
                  <a:schemeClr val="bg1"/>
                </a:solidFill>
                <a:cs typeface="Arial" panose="020B0604020202020204" pitchFamily="34" charset="0"/>
              </a:rPr>
              <a:t>: Messa a disposizione da Drehmoment-Bikes</a:t>
            </a:r>
          </a:p>
        </p:txBody>
      </p:sp>
    </p:spTree>
    <p:extLst>
      <p:ext uri="{BB962C8B-B14F-4D97-AF65-F5344CB8AC3E}">
        <p14:creationId xmlns:p14="http://schemas.microsoft.com/office/powerpoint/2010/main" val="1512368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986F8D1-9DF5-47B4-BEEA-D8A290ECC628}"/>
              </a:ext>
            </a:extLst>
          </p:cNvPr>
          <p:cNvSpPr>
            <a:spLocks noGrp="1"/>
          </p:cNvSpPr>
          <p:nvPr>
            <p:ph type="sldNum" sz="quarter" idx="12"/>
          </p:nvPr>
        </p:nvSpPr>
        <p:spPr/>
        <p:txBody>
          <a:bodyPr/>
          <a:lstStyle/>
          <a:p>
            <a:fld id="{B7E6CA31-DA56-47CF-9891-B6D0296B6AEC}" type="slidenum">
              <a:rPr lang="ru-RU" smtClean="0"/>
              <a:t>31</a:t>
            </a:fld>
            <a:endParaRPr lang="ru-RU" dirty="0"/>
          </a:p>
        </p:txBody>
      </p:sp>
      <p:sp>
        <p:nvSpPr>
          <p:cNvPr id="4" name="Titel 1">
            <a:extLst>
              <a:ext uri="{FF2B5EF4-FFF2-40B4-BE49-F238E27FC236}">
                <a16:creationId xmlns:a16="http://schemas.microsoft.com/office/drawing/2014/main" id="{A72A03E2-12E6-44DC-87A9-2EB5143C5F57}"/>
              </a:ext>
            </a:extLst>
          </p:cNvPr>
          <p:cNvSpPr txBox="1">
            <a:spLocks/>
          </p:cNvSpPr>
          <p:nvPr/>
        </p:nvSpPr>
        <p:spPr>
          <a:xfrm>
            <a:off x="5509330" y="3286124"/>
            <a:ext cx="6921464" cy="218644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IT" altLang="fr-FR" sz="3200" b="0" dirty="0">
                <a:solidFill>
                  <a:schemeClr val="accent6">
                    <a:lumMod val="50000"/>
                  </a:schemeClr>
                </a:solidFill>
                <a:cs typeface="Arial"/>
              </a:rPr>
              <a:t>Unità</a:t>
            </a:r>
            <a:r>
              <a:rPr lang="de-DE" altLang="fr-FR" sz="3200" b="0" dirty="0">
                <a:solidFill>
                  <a:schemeClr val="accent6">
                    <a:lumMod val="50000"/>
                  </a:schemeClr>
                </a:solidFill>
                <a:cs typeface="Arial"/>
              </a:rPr>
              <a:t> d‘</a:t>
            </a:r>
            <a:r>
              <a:rPr lang="it-IT" altLang="fr-FR" sz="3200" b="0" dirty="0">
                <a:solidFill>
                  <a:schemeClr val="accent6">
                    <a:lumMod val="50000"/>
                  </a:schemeClr>
                </a:solidFill>
                <a:cs typeface="Arial"/>
              </a:rPr>
              <a:t>apprendimento</a:t>
            </a:r>
            <a:r>
              <a:rPr lang="de-DE" altLang="fr-FR" sz="3200" b="0" dirty="0">
                <a:solidFill>
                  <a:schemeClr val="accent6">
                    <a:lumMod val="50000"/>
                  </a:schemeClr>
                </a:solidFill>
                <a:cs typeface="Arial"/>
              </a:rPr>
              <a:t> M 3.3</a:t>
            </a:r>
            <a:br>
              <a:rPr lang="de-DE" altLang="fr-FR" sz="3200" b="0" dirty="0">
                <a:cs typeface="Arial" pitchFamily="34" charset="0"/>
              </a:rPr>
            </a:br>
            <a:r>
              <a:rPr lang="it-IT" altLang="fr-FR" sz="3200" b="0" dirty="0">
                <a:solidFill>
                  <a:schemeClr val="accent6">
                    <a:lumMod val="50000"/>
                  </a:schemeClr>
                </a:solidFill>
                <a:cs typeface="Arial"/>
              </a:rPr>
              <a:t>Sviluppo</a:t>
            </a:r>
            <a:r>
              <a:rPr lang="de-DE" altLang="fr-FR" sz="3200" b="0" dirty="0">
                <a:solidFill>
                  <a:schemeClr val="accent6">
                    <a:lumMod val="50000"/>
                  </a:schemeClr>
                </a:solidFill>
                <a:cs typeface="Arial"/>
              </a:rPr>
              <a:t> della propria </a:t>
            </a:r>
            <a:r>
              <a:rPr lang="it-IT" altLang="fr-FR" sz="3200" b="0" dirty="0">
                <a:solidFill>
                  <a:schemeClr val="accent6">
                    <a:lumMod val="50000"/>
                  </a:schemeClr>
                </a:solidFill>
                <a:cs typeface="Arial"/>
              </a:rPr>
              <a:t>idea</a:t>
            </a:r>
            <a:r>
              <a:rPr lang="de-DE" altLang="fr-FR" sz="3200" b="0" dirty="0">
                <a:solidFill>
                  <a:schemeClr val="accent6">
                    <a:lumMod val="50000"/>
                  </a:schemeClr>
                </a:solidFill>
                <a:cs typeface="Arial"/>
              </a:rPr>
              <a:t> </a:t>
            </a:r>
            <a:r>
              <a:rPr lang="it-IT" altLang="fr-FR" sz="3200" b="0" dirty="0">
                <a:solidFill>
                  <a:schemeClr val="accent6">
                    <a:lumMod val="50000"/>
                  </a:schemeClr>
                </a:solidFill>
                <a:cs typeface="Arial"/>
              </a:rPr>
              <a:t>imprenditoriale</a:t>
            </a:r>
            <a:br>
              <a:rPr lang="de-DE" altLang="fr-FR" sz="3200" b="0" dirty="0">
                <a:cs typeface="Arial" pitchFamily="34" charset="0"/>
              </a:rPr>
            </a:br>
            <a:r>
              <a:rPr lang="de-DE" altLang="fr-FR" sz="3200" dirty="0">
                <a:solidFill>
                  <a:srgbClr val="D17930"/>
                </a:solidFill>
                <a:cs typeface="Arial"/>
              </a:rPr>
              <a:t>Il </a:t>
            </a:r>
            <a:r>
              <a:rPr lang="it-IT" altLang="fr-FR" sz="3200" dirty="0">
                <a:solidFill>
                  <a:srgbClr val="D17930"/>
                </a:solidFill>
                <a:cs typeface="Arial"/>
              </a:rPr>
              <a:t>vostro</a:t>
            </a:r>
            <a:r>
              <a:rPr lang="de-DE" altLang="fr-FR" sz="3200" dirty="0">
                <a:solidFill>
                  <a:srgbClr val="D17930"/>
                </a:solidFill>
                <a:cs typeface="Arial"/>
              </a:rPr>
              <a:t> </a:t>
            </a:r>
            <a:r>
              <a:rPr lang="it-IT" altLang="fr-FR" sz="3200" dirty="0">
                <a:solidFill>
                  <a:srgbClr val="D17930"/>
                </a:solidFill>
                <a:cs typeface="Arial"/>
              </a:rPr>
              <a:t>modello di business</a:t>
            </a:r>
            <a:br>
              <a:rPr lang="de-DE" altLang="fr-FR" sz="3200" dirty="0">
                <a:cs typeface="Arial" pitchFamily="34" charset="0"/>
              </a:rPr>
            </a:br>
            <a:endParaRPr lang="de-CH" sz="3200" dirty="0">
              <a:solidFill>
                <a:srgbClr val="D17930"/>
              </a:solidFill>
            </a:endParaRPr>
          </a:p>
        </p:txBody>
      </p:sp>
    </p:spTree>
    <p:extLst>
      <p:ext uri="{BB962C8B-B14F-4D97-AF65-F5344CB8AC3E}">
        <p14:creationId xmlns:p14="http://schemas.microsoft.com/office/powerpoint/2010/main" val="395150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8730" y="318185"/>
            <a:ext cx="3073128" cy="1185920"/>
          </a:xfrm>
          <a:prstGeom prst="rect">
            <a:avLst/>
          </a:prstGeom>
        </p:spPr>
      </p:pic>
      <p:sp>
        <p:nvSpPr>
          <p:cNvPr id="2" name="Foliennummernplatzhalter 1">
            <a:extLst>
              <a:ext uri="{FF2B5EF4-FFF2-40B4-BE49-F238E27FC236}">
                <a16:creationId xmlns:a16="http://schemas.microsoft.com/office/drawing/2014/main" id="{1A89EE60-101A-4AEB-A114-EE3FFDFB05BA}"/>
              </a:ext>
            </a:extLst>
          </p:cNvPr>
          <p:cNvSpPr>
            <a:spLocks noGrp="1"/>
          </p:cNvSpPr>
          <p:nvPr>
            <p:ph type="sldNum" sz="quarter" idx="12"/>
          </p:nvPr>
        </p:nvSpPr>
        <p:spPr/>
        <p:txBody>
          <a:bodyPr/>
          <a:lstStyle/>
          <a:p>
            <a:fld id="{B7E6CA31-DA56-47CF-9891-B6D0296B6AEC}" type="slidenum">
              <a:rPr lang="ru-RU" smtClean="0"/>
              <a:t>32</a:t>
            </a:fld>
            <a:endParaRPr lang="ru-RU" dirty="0"/>
          </a:p>
        </p:txBody>
      </p:sp>
      <p:sp>
        <p:nvSpPr>
          <p:cNvPr id="6" name="Rechteck 5">
            <a:extLst>
              <a:ext uri="{FF2B5EF4-FFF2-40B4-BE49-F238E27FC236}">
                <a16:creationId xmlns:a16="http://schemas.microsoft.com/office/drawing/2014/main" id="{A7BD1F33-BAF7-4297-8FBB-D3D46E5D157F}"/>
              </a:ext>
            </a:extLst>
          </p:cNvPr>
          <p:cNvSpPr/>
          <p:nvPr/>
        </p:nvSpPr>
        <p:spPr>
          <a:xfrm>
            <a:off x="1664208" y="1828463"/>
            <a:ext cx="8503920" cy="430887"/>
          </a:xfrm>
          <a:prstGeom prst="rect">
            <a:avLst/>
          </a:prstGeom>
        </p:spPr>
        <p:txBody>
          <a:bodyPr wrap="square">
            <a:spAutoFit/>
          </a:bodyPr>
          <a:lstStyle/>
          <a:p>
            <a:pPr fontAlgn="auto">
              <a:spcBef>
                <a:spcPts val="1200"/>
              </a:spcBef>
              <a:spcAft>
                <a:spcPts val="0"/>
              </a:spcAft>
              <a:buClr>
                <a:srgbClr val="D17930"/>
              </a:buClr>
              <a:defRPr/>
            </a:pPr>
            <a:r>
              <a:rPr lang="it-CH" sz="2200" b="1">
                <a:solidFill>
                  <a:srgbClr val="D17930"/>
                </a:solidFill>
                <a:cs typeface="Arial" panose="020B0604020202020204" pitchFamily="34" charset="0"/>
              </a:rPr>
              <a:t>Compito</a:t>
            </a:r>
            <a:r>
              <a:rPr lang="de-CH" sz="2200" b="1" dirty="0">
                <a:solidFill>
                  <a:srgbClr val="D17930"/>
                </a:solidFill>
                <a:cs typeface="Arial" panose="020B0604020202020204" pitchFamily="34" charset="0"/>
              </a:rPr>
              <a:t>: </a:t>
            </a:r>
            <a:r>
              <a:rPr lang="it-CH" altLang="fr-FR" sz="2200" b="1">
                <a:solidFill>
                  <a:srgbClr val="D17930"/>
                </a:solidFill>
                <a:cs typeface="Arial" panose="020B0604020202020204" pitchFamily="34" charset="0"/>
              </a:rPr>
              <a:t>qual è il modello di business della vostra idea?</a:t>
            </a:r>
            <a:endParaRPr lang="it-CH" sz="2200" b="1">
              <a:solidFill>
                <a:srgbClr val="D17930"/>
              </a:solidFill>
              <a:cs typeface="Arial" panose="020B0604020202020204" pitchFamily="34" charset="0"/>
            </a:endParaRPr>
          </a:p>
        </p:txBody>
      </p:sp>
      <p:sp>
        <p:nvSpPr>
          <p:cNvPr id="7" name="Rechteck 6">
            <a:extLst>
              <a:ext uri="{FF2B5EF4-FFF2-40B4-BE49-F238E27FC236}">
                <a16:creationId xmlns:a16="http://schemas.microsoft.com/office/drawing/2014/main" id="{766A5A5D-52BA-4D06-BD8D-9D1FAC1FB932}"/>
              </a:ext>
            </a:extLst>
          </p:cNvPr>
          <p:cNvSpPr/>
          <p:nvPr/>
        </p:nvSpPr>
        <p:spPr>
          <a:xfrm>
            <a:off x="1664208" y="2583709"/>
            <a:ext cx="9134856" cy="3170099"/>
          </a:xfrm>
          <a:prstGeom prst="rect">
            <a:avLst/>
          </a:prstGeom>
        </p:spPr>
        <p:txBody>
          <a:bodyPr wrap="square">
            <a:spAutoFit/>
          </a:bodyPr>
          <a:lstStyle/>
          <a:p>
            <a:pPr marL="342900" indent="-342900">
              <a:buFont typeface="Arial" panose="020B0604020202020204" pitchFamily="34" charset="0"/>
              <a:buChar char="•"/>
            </a:pPr>
            <a:r>
              <a:rPr lang="it-CH" sz="2000" b="1" dirty="0">
                <a:solidFill>
                  <a:schemeClr val="accent6">
                    <a:lumMod val="50000"/>
                  </a:schemeClr>
                </a:solidFill>
                <a:cs typeface="Arial" panose="020B0604020202020204" pitchFamily="34" charset="0"/>
              </a:rPr>
              <a:t>Proposta di valore: </a:t>
            </a:r>
            <a:r>
              <a:rPr lang="it-CH" sz="2000" dirty="0">
                <a:solidFill>
                  <a:schemeClr val="accent6">
                    <a:lumMod val="50000"/>
                  </a:schemeClr>
                </a:solidFill>
                <a:cs typeface="Arial" panose="020B0604020202020204" pitchFamily="34" charset="0"/>
              </a:rPr>
              <a:t>qual è beneficio offerto al cliente</a:t>
            </a:r>
            <a:r>
              <a:rPr lang="de-CH" sz="2000" dirty="0">
                <a:solidFill>
                  <a:schemeClr val="accent6">
                    <a:lumMod val="50000"/>
                  </a:schemeClr>
                </a:solidFill>
                <a:cs typeface="Arial" panose="020B0604020202020204" pitchFamily="34" charset="0"/>
              </a:rPr>
              <a:t>? </a:t>
            </a:r>
            <a:r>
              <a:rPr lang="it-IT" sz="2000" dirty="0">
                <a:solidFill>
                  <a:schemeClr val="accent6">
                    <a:lumMod val="50000"/>
                  </a:schemeClr>
                </a:solidFill>
              </a:rPr>
              <a:t>Quale problema bisognerebbe risolvere per il vostro gruppo target? </a:t>
            </a:r>
            <a:endParaRPr lang="de-CH" sz="2000" dirty="0">
              <a:solidFill>
                <a:schemeClr val="accent6">
                  <a:lumMod val="50000"/>
                </a:schemeClr>
              </a:solidFill>
              <a:cs typeface="Arial" panose="020B0604020202020204" pitchFamily="34" charset="0"/>
            </a:endParaRPr>
          </a:p>
          <a:p>
            <a:pPr marL="342900" indent="-342900" fontAlgn="auto">
              <a:spcBef>
                <a:spcPts val="600"/>
              </a:spcBef>
              <a:spcAft>
                <a:spcPts val="0"/>
              </a:spcAft>
              <a:buClr>
                <a:srgbClr val="D17930"/>
              </a:buClr>
              <a:buFont typeface="Arial" panose="020B0604020202020204" pitchFamily="34" charset="0"/>
              <a:buChar char="•"/>
              <a:defRPr/>
            </a:pPr>
            <a:r>
              <a:rPr lang="it-CH" sz="2000" b="1" dirty="0">
                <a:solidFill>
                  <a:schemeClr val="accent6">
                    <a:lumMod val="50000"/>
                  </a:schemeClr>
                </a:solidFill>
                <a:cs typeface="Arial" panose="020B0604020202020204" pitchFamily="34" charset="0"/>
              </a:rPr>
              <a:t>Segmento di clientela target: </a:t>
            </a:r>
            <a:r>
              <a:rPr lang="it-CH" sz="2000" dirty="0">
                <a:solidFill>
                  <a:schemeClr val="accent6">
                    <a:lumMod val="50000"/>
                  </a:schemeClr>
                </a:solidFill>
                <a:cs typeface="Arial" panose="020B0604020202020204" pitchFamily="34" charset="0"/>
              </a:rPr>
              <a:t>chi sono i vostri/e clienti?</a:t>
            </a:r>
          </a:p>
          <a:p>
            <a:pPr marL="342900" indent="-342900" fontAlgn="auto">
              <a:spcBef>
                <a:spcPts val="600"/>
              </a:spcBef>
              <a:spcAft>
                <a:spcPts val="0"/>
              </a:spcAft>
              <a:buClr>
                <a:srgbClr val="D17930"/>
              </a:buClr>
              <a:buFont typeface="Arial" panose="020B0604020202020204" pitchFamily="34" charset="0"/>
              <a:buChar char="•"/>
              <a:defRPr/>
            </a:pPr>
            <a:r>
              <a:rPr lang="it-CH" sz="2000" b="1" dirty="0">
                <a:solidFill>
                  <a:schemeClr val="accent6">
                    <a:lumMod val="50000"/>
                  </a:schemeClr>
                </a:solidFill>
                <a:cs typeface="Arial" panose="020B0604020202020204" pitchFamily="34" charset="0"/>
              </a:rPr>
              <a:t>Creazione di valore: </a:t>
            </a:r>
            <a:r>
              <a:rPr lang="it-CH" sz="2000" dirty="0">
                <a:solidFill>
                  <a:schemeClr val="accent6">
                    <a:lumMod val="50000"/>
                  </a:schemeClr>
                </a:solidFill>
                <a:cs typeface="Arial" panose="020B0604020202020204" pitchFamily="34" charset="0"/>
              </a:rPr>
              <a:t>come dovrebbe essere elaborato il vostro prodotto o servizio? </a:t>
            </a:r>
          </a:p>
          <a:p>
            <a:pPr marL="342900" indent="-342900" fontAlgn="auto">
              <a:spcBef>
                <a:spcPts val="600"/>
              </a:spcBef>
              <a:spcAft>
                <a:spcPts val="0"/>
              </a:spcAft>
              <a:buClr>
                <a:srgbClr val="D17930"/>
              </a:buClr>
              <a:buFont typeface="Arial" panose="020B0604020202020204" pitchFamily="34" charset="0"/>
              <a:buChar char="•"/>
              <a:defRPr/>
            </a:pPr>
            <a:r>
              <a:rPr lang="it-CH" sz="2000" b="1" dirty="0">
                <a:solidFill>
                  <a:schemeClr val="accent6">
                    <a:lumMod val="50000"/>
                  </a:schemeClr>
                </a:solidFill>
                <a:cs typeface="Arial" panose="020B0604020202020204" pitchFamily="34" charset="0"/>
              </a:rPr>
              <a:t>Logica di profitto: </a:t>
            </a:r>
            <a:r>
              <a:rPr lang="it-CH" sz="2000" dirty="0">
                <a:solidFill>
                  <a:schemeClr val="accent6">
                    <a:lumMod val="50000"/>
                  </a:schemeClr>
                </a:solidFill>
                <a:cs typeface="Arial" panose="020B0604020202020204" pitchFamily="34" charset="0"/>
              </a:rPr>
              <a:t>quali sono i costi principali? Come si intende realizzare il fatturato?</a:t>
            </a:r>
          </a:p>
          <a:p>
            <a:pPr marL="342900" indent="-342900" fontAlgn="auto">
              <a:spcBef>
                <a:spcPts val="600"/>
              </a:spcBef>
              <a:spcAft>
                <a:spcPts val="0"/>
              </a:spcAft>
              <a:buClr>
                <a:srgbClr val="D17930"/>
              </a:buClr>
              <a:buFont typeface="Arial" panose="020B0604020202020204" pitchFamily="34" charset="0"/>
              <a:buChar char="•"/>
              <a:defRPr/>
            </a:pPr>
            <a:r>
              <a:rPr lang="it-CH" sz="2000" dirty="0">
                <a:solidFill>
                  <a:schemeClr val="accent6">
                    <a:lumMod val="50000"/>
                  </a:schemeClr>
                </a:solidFill>
                <a:cs typeface="Arial" panose="020B0604020202020204" pitchFamily="34" charset="0"/>
              </a:rPr>
              <a:t>Documentate i vostri risultati nel </a:t>
            </a:r>
            <a:r>
              <a:rPr lang="de-DE" sz="2000" dirty="0">
                <a:solidFill>
                  <a:schemeClr val="accent6">
                    <a:lumMod val="50000"/>
                  </a:schemeClr>
                </a:solidFill>
                <a:cs typeface="Arial" panose="020B0604020202020204" pitchFamily="34" charset="0"/>
              </a:rPr>
              <a:t>Mini-Businessplan/</a:t>
            </a:r>
            <a:r>
              <a:rPr lang="it-CH" sz="2000" dirty="0">
                <a:solidFill>
                  <a:schemeClr val="accent6">
                    <a:lumMod val="50000"/>
                  </a:schemeClr>
                </a:solidFill>
                <a:cs typeface="Arial" panose="020B0604020202020204" pitchFamily="34" charset="0"/>
              </a:rPr>
              <a:t>diario d‘apprendimento.</a:t>
            </a:r>
          </a:p>
        </p:txBody>
      </p:sp>
      <p:grpSp>
        <p:nvGrpSpPr>
          <p:cNvPr id="3" name="Gruppieren 2">
            <a:extLst>
              <a:ext uri="{FF2B5EF4-FFF2-40B4-BE49-F238E27FC236}">
                <a16:creationId xmlns:a16="http://schemas.microsoft.com/office/drawing/2014/main" id="{D112304F-781E-678B-8046-1048B0F6E198}"/>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BD10CEC2-2860-5BC3-5E54-ADA0D665CA2B}"/>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8" name="Grafik 7">
              <a:extLst>
                <a:ext uri="{FF2B5EF4-FFF2-40B4-BE49-F238E27FC236}">
                  <a16:creationId xmlns:a16="http://schemas.microsoft.com/office/drawing/2014/main" id="{00795C77-0A44-2E0E-B9C3-3B8335B7C70C}"/>
                </a:ext>
              </a:extLst>
            </p:cNvPr>
            <p:cNvPicPr>
              <a:picLocks noChangeAspect="1"/>
            </p:cNvPicPr>
            <p:nvPr/>
          </p:nvPicPr>
          <p:blipFill>
            <a:blip r:embed="rId4"/>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386740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33</a:t>
            </a:fld>
            <a:endParaRPr lang="ru-RU" dirty="0"/>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it-IT" altLang="fr-FR" sz="3200" b="0" dirty="0">
                <a:solidFill>
                  <a:schemeClr val="accent6">
                    <a:lumMod val="50000"/>
                  </a:schemeClr>
                </a:solidFill>
                <a:cs typeface="Arial"/>
              </a:rPr>
              <a:t>Unità d‘apprendimento </a:t>
            </a:r>
            <a:r>
              <a:rPr lang="de-DE" altLang="fr-FR" sz="3200" b="0" dirty="0">
                <a:solidFill>
                  <a:schemeClr val="accent6">
                    <a:lumMod val="50000"/>
                  </a:schemeClr>
                </a:solidFill>
                <a:cs typeface="Arial"/>
              </a:rPr>
              <a:t>M 3.4</a:t>
            </a:r>
            <a:br>
              <a:rPr lang="de-DE" altLang="fr-FR" sz="3200" b="0" dirty="0">
                <a:cs typeface="Arial" pitchFamily="34" charset="0"/>
              </a:rPr>
            </a:br>
            <a:r>
              <a:rPr lang="it-IT" altLang="fr-FR" sz="3200" b="0" dirty="0">
                <a:solidFill>
                  <a:schemeClr val="accent6">
                    <a:lumMod val="50000"/>
                  </a:schemeClr>
                </a:solidFill>
                <a:cs typeface="Arial"/>
              </a:rPr>
              <a:t>Conoscenze</a:t>
            </a:r>
            <a:r>
              <a:rPr lang="de-DE" altLang="fr-FR" sz="3200" b="0" dirty="0">
                <a:solidFill>
                  <a:schemeClr val="accent6">
                    <a:lumMod val="50000"/>
                  </a:schemeClr>
                </a:solidFill>
                <a:cs typeface="Arial"/>
              </a:rPr>
              <a:t> e </a:t>
            </a:r>
            <a:r>
              <a:rPr lang="it-IT" altLang="fr-FR" sz="3200" b="0" dirty="0">
                <a:solidFill>
                  <a:schemeClr val="accent6">
                    <a:lumMod val="50000"/>
                  </a:schemeClr>
                </a:solidFill>
                <a:cs typeface="Arial"/>
              </a:rPr>
              <a:t>strumenti</a:t>
            </a:r>
            <a:br>
              <a:rPr lang="de-DE" altLang="fr-FR" sz="3200" dirty="0">
                <a:cs typeface="Arial" pitchFamily="34" charset="0"/>
              </a:rPr>
            </a:br>
            <a:r>
              <a:rPr lang="de-DE" altLang="fr-FR" sz="3200" dirty="0">
                <a:solidFill>
                  <a:srgbClr val="0B4874"/>
                </a:solidFill>
                <a:cs typeface="Arial"/>
              </a:rPr>
              <a:t>Business</a:t>
            </a:r>
            <a:r>
              <a:rPr lang="de-DE" altLang="fr-FR" sz="3200" dirty="0">
                <a:solidFill>
                  <a:srgbClr val="FF0000"/>
                </a:solidFill>
                <a:cs typeface="Arial"/>
              </a:rPr>
              <a:t> </a:t>
            </a:r>
            <a:r>
              <a:rPr lang="de-DE" altLang="fr-FR" sz="3200" dirty="0">
                <a:solidFill>
                  <a:srgbClr val="0B4874"/>
                </a:solidFill>
                <a:cs typeface="Arial"/>
              </a:rPr>
              <a:t>plan &amp; Pitch Deck</a:t>
            </a:r>
            <a:endParaRPr lang="de-CH" sz="3200" dirty="0">
              <a:solidFill>
                <a:srgbClr val="0B4874"/>
              </a:solidFill>
              <a:cs typeface="Arial"/>
            </a:endParaRPr>
          </a:p>
        </p:txBody>
      </p:sp>
    </p:spTree>
    <p:extLst>
      <p:ext uri="{BB962C8B-B14F-4D97-AF65-F5344CB8AC3E}">
        <p14:creationId xmlns:p14="http://schemas.microsoft.com/office/powerpoint/2010/main" val="2093013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C7F6F8D-3AA5-42CB-B012-992AE0ADB380}"/>
              </a:ext>
            </a:extLst>
          </p:cNvPr>
          <p:cNvSpPr>
            <a:spLocks noGrp="1"/>
          </p:cNvSpPr>
          <p:nvPr>
            <p:ph type="body" idx="1"/>
          </p:nvPr>
        </p:nvSpPr>
        <p:spPr/>
        <p:txBody>
          <a:bodyPr vert="horz" lIns="91440" tIns="45720" rIns="91440" bIns="45720" rtlCol="0" anchor="t">
            <a:normAutofit/>
          </a:bodyPr>
          <a:lstStyle/>
          <a:p>
            <a:r>
              <a:rPr lang="it-IT" sz="3200" b="1" dirty="0">
                <a:solidFill>
                  <a:schemeClr val="accent6">
                    <a:lumMod val="50000"/>
                  </a:schemeClr>
                </a:solidFill>
              </a:rPr>
              <a:t>Funzioni, significato e contenuti </a:t>
            </a:r>
            <a:r>
              <a:rPr lang="de-CH" sz="3200" b="1" dirty="0">
                <a:solidFill>
                  <a:schemeClr val="accent6">
                    <a:lumMod val="50000"/>
                  </a:schemeClr>
                </a:solidFill>
              </a:rPr>
              <a:t>del Business plan</a:t>
            </a:r>
          </a:p>
        </p:txBody>
      </p:sp>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34</a:t>
            </a:fld>
            <a:endParaRPr lang="ru-RU" dirty="0"/>
          </a:p>
        </p:txBody>
      </p:sp>
    </p:spTree>
    <p:extLst>
      <p:ext uri="{BB962C8B-B14F-4D97-AF65-F5344CB8AC3E}">
        <p14:creationId xmlns:p14="http://schemas.microsoft.com/office/powerpoint/2010/main" val="383052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6E22032-F885-4FCB-9F84-CC9617EFEA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35</a:t>
            </a:fld>
            <a:endParaRPr lang="ru-RU" dirty="0"/>
          </a:p>
        </p:txBody>
      </p:sp>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53541" y="556102"/>
            <a:ext cx="6953762" cy="657847"/>
          </a:xfrm>
        </p:spPr>
        <p:txBody>
          <a:bodyPr>
            <a:noAutofit/>
          </a:bodyPr>
          <a:lstStyle/>
          <a:p>
            <a:pPr algn="l"/>
            <a:br>
              <a:rPr lang="it-CH" sz="2400" b="1">
                <a:latin typeface="Century Gothic" panose="020B0502020202020204" pitchFamily="34" charset="0"/>
              </a:rPr>
            </a:br>
            <a:br>
              <a:rPr lang="it-CH" sz="2400" b="1">
                <a:latin typeface="Century Gothic" panose="020B0502020202020204" pitchFamily="34" charset="0"/>
              </a:rPr>
            </a:br>
            <a:r>
              <a:rPr lang="it-CH" sz="2400" b="1">
                <a:solidFill>
                  <a:srgbClr val="0B4874"/>
                </a:solidFill>
                <a:latin typeface="Century Gothic"/>
              </a:rPr>
              <a:t>Un </a:t>
            </a:r>
            <a:r>
              <a:rPr lang="it-CH" sz="2400">
                <a:solidFill>
                  <a:srgbClr val="0B4874"/>
                </a:solidFill>
                <a:latin typeface="Century Gothic"/>
              </a:rPr>
              <a:t>Business plan </a:t>
            </a:r>
            <a:r>
              <a:rPr lang="it-CH" sz="2400" b="1">
                <a:solidFill>
                  <a:srgbClr val="0B4874"/>
                </a:solidFill>
                <a:latin typeface="Century Gothic"/>
              </a:rPr>
              <a:t>pu</a:t>
            </a:r>
            <a:r>
              <a:rPr lang="it-CH" sz="2400">
                <a:solidFill>
                  <a:srgbClr val="0B4874"/>
                </a:solidFill>
                <a:latin typeface="Century Gothic"/>
              </a:rPr>
              <a:t>ò essere impiegato in diversi modi</a:t>
            </a:r>
            <a:r>
              <a:rPr lang="it-CH" sz="2400" b="1">
                <a:solidFill>
                  <a:srgbClr val="0B4874"/>
                </a:solidFill>
                <a:latin typeface="Century Gothic"/>
              </a:rPr>
              <a:t>, ma comporta anche degli svantaggi</a:t>
            </a:r>
          </a:p>
        </p:txBody>
      </p:sp>
      <p:sp>
        <p:nvSpPr>
          <p:cNvPr id="6" name="Rechteck 5">
            <a:extLst>
              <a:ext uri="{FF2B5EF4-FFF2-40B4-BE49-F238E27FC236}">
                <a16:creationId xmlns:a16="http://schemas.microsoft.com/office/drawing/2014/main" id="{B4152BB0-1366-4676-9759-5684D43713B5}"/>
              </a:ext>
            </a:extLst>
          </p:cNvPr>
          <p:cNvSpPr/>
          <p:nvPr/>
        </p:nvSpPr>
        <p:spPr bwMode="auto">
          <a:xfrm>
            <a:off x="1774928"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dirty="0">
              <a:solidFill>
                <a:prstClr val="white"/>
              </a:solidFill>
              <a:latin typeface="Century Gothic" panose="020B0502020202020204" pitchFamily="34" charset="0"/>
              <a:cs typeface="Calibri" pitchFamily="34" charset="0"/>
            </a:endParaRPr>
          </a:p>
        </p:txBody>
      </p:sp>
      <p:sp>
        <p:nvSpPr>
          <p:cNvPr id="7" name="Text 3">
            <a:extLst>
              <a:ext uri="{FF2B5EF4-FFF2-40B4-BE49-F238E27FC236}">
                <a16:creationId xmlns:a16="http://schemas.microsoft.com/office/drawing/2014/main" id="{84901560-8A7E-4DF1-8513-0379D0630E8B}"/>
              </a:ext>
            </a:extLst>
          </p:cNvPr>
          <p:cNvSpPr txBox="1">
            <a:spLocks/>
          </p:cNvSpPr>
          <p:nvPr/>
        </p:nvSpPr>
        <p:spPr>
          <a:xfrm>
            <a:off x="1782727" y="1794934"/>
            <a:ext cx="4320000"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it-CH" sz="1800" b="1">
                <a:solidFill>
                  <a:schemeClr val="bg1"/>
                </a:solidFill>
                <a:latin typeface="Century Gothic" panose="020B0502020202020204" pitchFamily="34" charset="0"/>
              </a:rPr>
              <a:t>Campo d‘applicazione e vantaggi</a:t>
            </a:r>
          </a:p>
        </p:txBody>
      </p:sp>
      <p:sp>
        <p:nvSpPr>
          <p:cNvPr id="8" name="Rechteck 7">
            <a:extLst>
              <a:ext uri="{FF2B5EF4-FFF2-40B4-BE49-F238E27FC236}">
                <a16:creationId xmlns:a16="http://schemas.microsoft.com/office/drawing/2014/main" id="{AF67D820-C88C-4FD2-BC00-9E2626D49F96}"/>
              </a:ext>
            </a:extLst>
          </p:cNvPr>
          <p:cNvSpPr/>
          <p:nvPr/>
        </p:nvSpPr>
        <p:spPr bwMode="auto">
          <a:xfrm>
            <a:off x="1774928" y="1792903"/>
            <a:ext cx="4320000" cy="4529498"/>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dirty="0">
              <a:solidFill>
                <a:prstClr val="white"/>
              </a:solidFill>
              <a:latin typeface="Century Gothic" panose="020B0502020202020204" pitchFamily="34" charset="0"/>
              <a:cs typeface="Calibri" pitchFamily="34" charset="0"/>
            </a:endParaRPr>
          </a:p>
        </p:txBody>
      </p:sp>
      <p:sp>
        <p:nvSpPr>
          <p:cNvPr id="9" name="Rechteck 8">
            <a:extLst>
              <a:ext uri="{FF2B5EF4-FFF2-40B4-BE49-F238E27FC236}">
                <a16:creationId xmlns:a16="http://schemas.microsoft.com/office/drawing/2014/main" id="{23A45985-98B0-4EA8-BCD3-368992CB9229}"/>
              </a:ext>
            </a:extLst>
          </p:cNvPr>
          <p:cNvSpPr/>
          <p:nvPr/>
        </p:nvSpPr>
        <p:spPr>
          <a:xfrm>
            <a:off x="1998204" y="2428500"/>
            <a:ext cx="3612600" cy="3447098"/>
          </a:xfrm>
          <a:prstGeom prst="rect">
            <a:avLst/>
          </a:prstGeom>
        </p:spPr>
        <p:txBody>
          <a:bodyPr wrap="square" lIns="91440" tIns="45720" rIns="91440" bIns="45720" anchor="t">
            <a:spAutoFit/>
          </a:bodyPr>
          <a:lstStyle/>
          <a:p>
            <a:pPr marL="265113" indent="-265113">
              <a:spcBef>
                <a:spcPts val="600"/>
              </a:spcBef>
              <a:buClr>
                <a:srgbClr val="0B4874"/>
              </a:buClr>
              <a:buFont typeface="Symbol" panose="05050102010706020507" pitchFamily="18" charset="2"/>
              <a:buChar char=""/>
            </a:pPr>
            <a:r>
              <a:rPr lang="it-IT" dirty="0">
                <a:solidFill>
                  <a:schemeClr val="accent6">
                    <a:lumMod val="50000"/>
                  </a:schemeClr>
                </a:solidFill>
              </a:rPr>
              <a:t>Esame approfondito e sistematico dell'idea imprenditoriale </a:t>
            </a:r>
          </a:p>
          <a:p>
            <a:pPr marL="265113" indent="-265113">
              <a:spcBef>
                <a:spcPts val="600"/>
              </a:spcBef>
              <a:buClr>
                <a:srgbClr val="0B4874"/>
              </a:buClr>
              <a:buFont typeface="Symbol" panose="05050102010706020507" pitchFamily="18" charset="2"/>
              <a:buChar char=""/>
            </a:pPr>
            <a:r>
              <a:rPr lang="it-IT" dirty="0">
                <a:solidFill>
                  <a:schemeClr val="accent6">
                    <a:lumMod val="50000"/>
                  </a:schemeClr>
                </a:solidFill>
                <a:latin typeface="Century Gothic" panose="020B0502020202020204" pitchFamily="34" charset="0"/>
              </a:rPr>
              <a:t>Strumento per la definizione della strategia</a:t>
            </a:r>
          </a:p>
          <a:p>
            <a:pPr marL="264795" indent="-264795">
              <a:spcBef>
                <a:spcPts val="600"/>
              </a:spcBef>
              <a:buClr>
                <a:srgbClr val="0B4874"/>
              </a:buClr>
              <a:buFont typeface="Symbol" panose="05050102010706020507" pitchFamily="18" charset="2"/>
              <a:buChar char=""/>
            </a:pPr>
            <a:r>
              <a:rPr lang="it-CH" dirty="0">
                <a:solidFill>
                  <a:schemeClr val="accent6">
                    <a:lumMod val="50000"/>
                  </a:schemeClr>
                </a:solidFill>
                <a:latin typeface="Century Gothic"/>
              </a:rPr>
              <a:t>Pianificazione successoria</a:t>
            </a:r>
            <a:endParaRPr lang="it-CH" dirty="0">
              <a:solidFill>
                <a:schemeClr val="accent6">
                  <a:lumMod val="50000"/>
                </a:schemeClr>
              </a:solidFill>
              <a:highlight>
                <a:srgbClr val="FFFF00"/>
              </a:highlight>
              <a:latin typeface="Century Gothic"/>
            </a:endParaRPr>
          </a:p>
          <a:p>
            <a:pPr marL="264795" indent="-264795">
              <a:spcBef>
                <a:spcPts val="600"/>
              </a:spcBef>
              <a:buClr>
                <a:srgbClr val="0B4874"/>
              </a:buClr>
              <a:buFont typeface="Symbol" panose="05050102010706020507" pitchFamily="18" charset="2"/>
              <a:buChar char=""/>
            </a:pPr>
            <a:r>
              <a:rPr lang="it-CH" dirty="0">
                <a:solidFill>
                  <a:schemeClr val="accent6">
                    <a:lumMod val="50000"/>
                  </a:schemeClr>
                </a:solidFill>
                <a:latin typeface="Century Gothic"/>
              </a:rPr>
              <a:t>Verifica e avvio di cooperazioni</a:t>
            </a:r>
            <a:endParaRPr lang="it-CH" dirty="0">
              <a:solidFill>
                <a:schemeClr val="accent6">
                  <a:lumMod val="50000"/>
                </a:schemeClr>
              </a:solidFill>
              <a:latin typeface="Century Gothic" panose="020B0502020202020204" pitchFamily="34" charset="0"/>
            </a:endParaRPr>
          </a:p>
          <a:p>
            <a:pPr marL="265113" indent="-265113">
              <a:spcBef>
                <a:spcPts val="600"/>
              </a:spcBef>
              <a:buClr>
                <a:srgbClr val="0B4874"/>
              </a:buClr>
              <a:buFont typeface="Symbol" panose="05050102010706020507" pitchFamily="18" charset="2"/>
              <a:buChar char=""/>
            </a:pPr>
            <a:r>
              <a:rPr lang="it-IT" dirty="0">
                <a:solidFill>
                  <a:schemeClr val="accent6">
                    <a:lumMod val="50000"/>
                  </a:schemeClr>
                </a:solidFill>
              </a:rPr>
              <a:t>Richieste di finanziamento presso fornitori di capitale proprio e capitale di terzi </a:t>
            </a:r>
            <a:endParaRPr lang="de-DE" dirty="0">
              <a:solidFill>
                <a:schemeClr val="accent6">
                  <a:lumMod val="50000"/>
                </a:schemeClr>
              </a:solidFill>
              <a:latin typeface="Century Gothic" panose="020B0502020202020204" pitchFamily="34" charset="0"/>
            </a:endParaRPr>
          </a:p>
        </p:txBody>
      </p:sp>
      <p:sp>
        <p:nvSpPr>
          <p:cNvPr id="10" name="Rechteck 9">
            <a:extLst>
              <a:ext uri="{FF2B5EF4-FFF2-40B4-BE49-F238E27FC236}">
                <a16:creationId xmlns:a16="http://schemas.microsoft.com/office/drawing/2014/main" id="{5ADA0148-728F-4D7B-A2A0-8736F258149D}"/>
              </a:ext>
            </a:extLst>
          </p:cNvPr>
          <p:cNvSpPr/>
          <p:nvPr/>
        </p:nvSpPr>
        <p:spPr bwMode="auto">
          <a:xfrm>
            <a:off x="6340976" y="2165166"/>
            <a:ext cx="4320000" cy="4136732"/>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dirty="0">
              <a:solidFill>
                <a:prstClr val="white"/>
              </a:solidFill>
              <a:latin typeface="Century Gothic" panose="020B0502020202020204" pitchFamily="34" charset="0"/>
              <a:cs typeface="Calibri" pitchFamily="34" charset="0"/>
            </a:endParaRPr>
          </a:p>
        </p:txBody>
      </p:sp>
      <p:sp>
        <p:nvSpPr>
          <p:cNvPr id="11" name="Rechteck 10">
            <a:extLst>
              <a:ext uri="{FF2B5EF4-FFF2-40B4-BE49-F238E27FC236}">
                <a16:creationId xmlns:a16="http://schemas.microsoft.com/office/drawing/2014/main" id="{05ABF5AC-7716-440B-B126-1930EC065910}"/>
              </a:ext>
            </a:extLst>
          </p:cNvPr>
          <p:cNvSpPr/>
          <p:nvPr/>
        </p:nvSpPr>
        <p:spPr>
          <a:xfrm>
            <a:off x="6565525" y="2428500"/>
            <a:ext cx="3870901" cy="3370153"/>
          </a:xfrm>
          <a:prstGeom prst="rect">
            <a:avLst/>
          </a:prstGeom>
        </p:spPr>
        <p:txBody>
          <a:bodyPr wrap="square" lIns="91440" tIns="45720" rIns="91440" bIns="45720" anchor="t">
            <a:spAutoFit/>
          </a:bodyPr>
          <a:lstStyle/>
          <a:p>
            <a:pPr marL="265113" indent="-265113">
              <a:spcBef>
                <a:spcPts val="600"/>
              </a:spcBef>
              <a:buClr>
                <a:srgbClr val="0B4874"/>
              </a:buClr>
              <a:buFont typeface="Symbol" panose="05050102010706020507" pitchFamily="18" charset="2"/>
              <a:buChar char=""/>
            </a:pPr>
            <a:r>
              <a:rPr lang="it-CH" dirty="0">
                <a:solidFill>
                  <a:schemeClr val="accent6">
                    <a:lumMod val="50000"/>
                  </a:schemeClr>
                </a:solidFill>
                <a:latin typeface="Century Gothic" panose="020B0502020202020204" pitchFamily="34" charset="0"/>
              </a:rPr>
              <a:t>Elaborazione che richiede un grande investimento di tempo</a:t>
            </a:r>
          </a:p>
          <a:p>
            <a:pPr marL="265113" indent="-265113">
              <a:spcBef>
                <a:spcPts val="600"/>
              </a:spcBef>
              <a:buClr>
                <a:srgbClr val="0B4874"/>
              </a:buClr>
              <a:buFont typeface="Symbol" panose="05050102010706020507" pitchFamily="18" charset="2"/>
              <a:buChar char=""/>
            </a:pPr>
            <a:r>
              <a:rPr lang="it-CH" dirty="0">
                <a:solidFill>
                  <a:schemeClr val="accent6">
                    <a:lumMod val="50000"/>
                  </a:schemeClr>
                </a:solidFill>
                <a:latin typeface="Century Gothic" panose="020B0502020202020204" pitchFamily="34" charset="0"/>
              </a:rPr>
              <a:t>Spesso viene utilizzato come «strumento statico»</a:t>
            </a:r>
          </a:p>
          <a:p>
            <a:pPr marL="265113" indent="-265113">
              <a:spcBef>
                <a:spcPts val="600"/>
              </a:spcBef>
              <a:buClr>
                <a:srgbClr val="0B4874"/>
              </a:buClr>
              <a:buFont typeface="Symbol" panose="05050102010706020507" pitchFamily="18" charset="2"/>
              <a:buChar char=""/>
            </a:pPr>
            <a:r>
              <a:rPr lang="it-CH" dirty="0">
                <a:solidFill>
                  <a:schemeClr val="accent6">
                    <a:lumMod val="50000"/>
                  </a:schemeClr>
                </a:solidFill>
                <a:latin typeface="Century Gothic" panose="020B0502020202020204" pitchFamily="34" charset="0"/>
              </a:rPr>
              <a:t>Pericolo: spesso ci si dimentica che si tratta solo di ipotesi e stime</a:t>
            </a:r>
          </a:p>
          <a:p>
            <a:pPr marL="264795" indent="-264795">
              <a:spcBef>
                <a:spcPts val="600"/>
              </a:spcBef>
              <a:buClr>
                <a:srgbClr val="0B4874"/>
              </a:buClr>
              <a:buFont typeface="Symbol" panose="05050102010706020507" pitchFamily="18" charset="2"/>
              <a:buChar char=""/>
            </a:pPr>
            <a:r>
              <a:rPr lang="it-CH" dirty="0">
                <a:solidFill>
                  <a:schemeClr val="accent6">
                    <a:lumMod val="50000"/>
                  </a:schemeClr>
                </a:solidFill>
                <a:latin typeface="Century Gothic"/>
              </a:rPr>
              <a:t>Il significato si attenua: molte imprenditrici e molti imprenditori oggi elaborano solo il Pitch Deck </a:t>
            </a:r>
          </a:p>
        </p:txBody>
      </p:sp>
      <p:sp>
        <p:nvSpPr>
          <p:cNvPr id="12" name="Rechteck 11">
            <a:extLst>
              <a:ext uri="{FF2B5EF4-FFF2-40B4-BE49-F238E27FC236}">
                <a16:creationId xmlns:a16="http://schemas.microsoft.com/office/drawing/2014/main" id="{92B7B1C1-8AA9-4123-9BFF-BAFB6F66FE5C}"/>
              </a:ext>
            </a:extLst>
          </p:cNvPr>
          <p:cNvSpPr/>
          <p:nvPr/>
        </p:nvSpPr>
        <p:spPr bwMode="auto">
          <a:xfrm>
            <a:off x="6340976" y="1762168"/>
            <a:ext cx="4320000"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r>
              <a:rPr lang="it-CH" b="1">
                <a:solidFill>
                  <a:prstClr val="white"/>
                </a:solidFill>
                <a:latin typeface="Century Gothic" panose="020B0502020202020204" pitchFamily="34" charset="0"/>
                <a:cs typeface="Calibri" pitchFamily="34" charset="0"/>
              </a:rPr>
              <a:t>Svantaggi</a:t>
            </a:r>
          </a:p>
        </p:txBody>
      </p:sp>
      <p:sp>
        <p:nvSpPr>
          <p:cNvPr id="13" name="Rechteck 12">
            <a:extLst>
              <a:ext uri="{FF2B5EF4-FFF2-40B4-BE49-F238E27FC236}">
                <a16:creationId xmlns:a16="http://schemas.microsoft.com/office/drawing/2014/main" id="{73A746DC-A800-4F64-B301-547394804418}"/>
              </a:ext>
            </a:extLst>
          </p:cNvPr>
          <p:cNvSpPr/>
          <p:nvPr/>
        </p:nvSpPr>
        <p:spPr bwMode="auto">
          <a:xfrm>
            <a:off x="1774928" y="2187700"/>
            <a:ext cx="4320000" cy="4136732"/>
          </a:xfrm>
          <a:prstGeom prst="rect">
            <a:avLst/>
          </a:prstGeom>
          <a:no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dirty="0">
              <a:solidFill>
                <a:prstClr val="white"/>
              </a:solidFill>
              <a:latin typeface="Century Gothic" panose="020B0502020202020204" pitchFamily="34" charset="0"/>
              <a:cs typeface="Calibri" pitchFamily="34" charset="0"/>
            </a:endParaRPr>
          </a:p>
        </p:txBody>
      </p:sp>
    </p:spTree>
    <p:extLst>
      <p:ext uri="{BB962C8B-B14F-4D97-AF65-F5344CB8AC3E}">
        <p14:creationId xmlns:p14="http://schemas.microsoft.com/office/powerpoint/2010/main" val="1092344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2CC95166-A7E3-4331-B41D-DE9EB0F91E93}"/>
              </a:ext>
            </a:extLst>
          </p:cNvPr>
          <p:cNvSpPr>
            <a:spLocks noGrp="1"/>
          </p:cNvSpPr>
          <p:nvPr>
            <p:ph type="title"/>
          </p:nvPr>
        </p:nvSpPr>
        <p:spPr>
          <a:xfrm>
            <a:off x="1666627" y="480304"/>
            <a:ext cx="6940675" cy="733645"/>
          </a:xfrm>
        </p:spPr>
        <p:txBody>
          <a:bodyPr>
            <a:noAutofit/>
          </a:bodyPr>
          <a:lstStyle/>
          <a:p>
            <a:pPr algn="l"/>
            <a:r>
              <a:rPr lang="it-CH" sz="2400" b="1">
                <a:solidFill>
                  <a:srgbClr val="0B4874"/>
                </a:solidFill>
                <a:ea typeface="ＭＳ Ｐゴシック"/>
              </a:rPr>
              <a:t>Componenti</a:t>
            </a:r>
            <a:r>
              <a:rPr lang="de-DE" sz="2400" b="1" dirty="0">
                <a:solidFill>
                  <a:srgbClr val="0B4874"/>
                </a:solidFill>
                <a:ea typeface="ＭＳ Ｐゴシック"/>
              </a:rPr>
              <a:t> del </a:t>
            </a:r>
            <a:r>
              <a:rPr lang="it-CH" sz="2400" b="1">
                <a:solidFill>
                  <a:srgbClr val="0B4874"/>
                </a:solidFill>
                <a:ea typeface="ＭＳ Ｐゴシック"/>
              </a:rPr>
              <a:t>vostro</a:t>
            </a:r>
            <a:r>
              <a:rPr lang="de-DE" sz="2400" b="1" dirty="0">
                <a:solidFill>
                  <a:srgbClr val="0B4874"/>
                </a:solidFill>
                <a:ea typeface="ＭＳ Ｐゴシック"/>
              </a:rPr>
              <a:t> </a:t>
            </a:r>
            <a:r>
              <a:rPr lang="de-DE" sz="2400" dirty="0">
                <a:solidFill>
                  <a:srgbClr val="0B4874"/>
                </a:solidFill>
                <a:ea typeface="ＭＳ Ｐゴシック"/>
              </a:rPr>
              <a:t>Mini-Business plan</a:t>
            </a:r>
            <a:r>
              <a:rPr lang="de-DE" sz="2400" b="1" dirty="0">
                <a:solidFill>
                  <a:srgbClr val="FF0000"/>
                </a:solidFill>
                <a:ea typeface="ＭＳ Ｐゴシック"/>
              </a:rPr>
              <a:t> </a:t>
            </a:r>
            <a:r>
              <a:rPr lang="de-DE" sz="2400" b="1" dirty="0">
                <a:solidFill>
                  <a:srgbClr val="0B4874"/>
                </a:solidFill>
                <a:ea typeface="ＭＳ Ｐゴシック"/>
              </a:rPr>
              <a:t>e </a:t>
            </a:r>
            <a:r>
              <a:rPr lang="it-IT" sz="2400" b="1" dirty="0">
                <a:solidFill>
                  <a:srgbClr val="0B4874"/>
                </a:solidFill>
                <a:ea typeface="ＭＳ Ｐゴシック"/>
              </a:rPr>
              <a:t>diario</a:t>
            </a:r>
            <a:r>
              <a:rPr lang="de-DE" sz="2400" b="1" dirty="0">
                <a:solidFill>
                  <a:srgbClr val="0B4874"/>
                </a:solidFill>
                <a:ea typeface="ＭＳ Ｐゴシック"/>
              </a:rPr>
              <a:t> di </a:t>
            </a:r>
            <a:r>
              <a:rPr lang="it-IT" sz="2400" b="1" dirty="0">
                <a:solidFill>
                  <a:srgbClr val="0B4874"/>
                </a:solidFill>
                <a:ea typeface="ＭＳ Ｐゴシック"/>
              </a:rPr>
              <a:t>apprendimento</a:t>
            </a:r>
            <a:endParaRPr lang="it-IT" altLang="fr-FR" sz="2400" dirty="0">
              <a:solidFill>
                <a:srgbClr val="0B4874"/>
              </a:solidFill>
              <a:latin typeface="Century Gothic" panose="020B0502020202020204" pitchFamily="34" charset="0"/>
              <a:ea typeface="ＭＳ Ｐゴシック"/>
            </a:endParaRPr>
          </a:p>
        </p:txBody>
      </p:sp>
      <p:sp>
        <p:nvSpPr>
          <p:cNvPr id="14" name="Rechteck 13">
            <a:extLst>
              <a:ext uri="{FF2B5EF4-FFF2-40B4-BE49-F238E27FC236}">
                <a16:creationId xmlns:a16="http://schemas.microsoft.com/office/drawing/2014/main" id="{F1306E3A-D52A-40C5-AA59-D7AC1D17F806}"/>
              </a:ext>
            </a:extLst>
          </p:cNvPr>
          <p:cNvSpPr/>
          <p:nvPr/>
        </p:nvSpPr>
        <p:spPr>
          <a:xfrm>
            <a:off x="1666627" y="1542672"/>
            <a:ext cx="4012266" cy="4996240"/>
          </a:xfrm>
          <a:prstGeom prst="rect">
            <a:avLst/>
          </a:prstGeom>
        </p:spPr>
        <p:txBody>
          <a:bodyPr wrap="square" lIns="91440" tIns="45720" rIns="91440" bIns="45720" anchor="t">
            <a:spAutoFit/>
          </a:bodyPr>
          <a:lstStyle/>
          <a:p>
            <a:pPr>
              <a:spcBef>
                <a:spcPts val="800"/>
              </a:spcBef>
              <a:buClr>
                <a:srgbClr val="0B4874"/>
              </a:buClr>
            </a:pPr>
            <a:r>
              <a:rPr lang="de-CH" b="1" dirty="0">
                <a:solidFill>
                  <a:schemeClr val="accent6">
                    <a:lumMod val="50000"/>
                  </a:schemeClr>
                </a:solidFill>
                <a:latin typeface="Century Gothic"/>
              </a:rPr>
              <a:t>Contenuti</a:t>
            </a:r>
          </a:p>
          <a:p>
            <a:pPr marL="358775" indent="-358775">
              <a:spcBef>
                <a:spcPts val="800"/>
              </a:spcBef>
              <a:buClr>
                <a:srgbClr val="0B4874"/>
              </a:buClr>
              <a:buAutoNum type="arabicPeriod"/>
            </a:pPr>
            <a:r>
              <a:rPr lang="it-IT" dirty="0">
                <a:solidFill>
                  <a:srgbClr val="0B4874"/>
                </a:solidFill>
                <a:latin typeface="Century Gothic"/>
              </a:rPr>
              <a:t>Profilo della vostra idea imprenditoriale</a:t>
            </a:r>
          </a:p>
          <a:p>
            <a:pPr marL="358775" indent="-358775">
              <a:spcBef>
                <a:spcPts val="800"/>
              </a:spcBef>
              <a:buClr>
                <a:srgbClr val="0B4874"/>
              </a:buClr>
              <a:buAutoNum type="arabicPeriod"/>
            </a:pPr>
            <a:r>
              <a:rPr lang="it-IT" dirty="0">
                <a:solidFill>
                  <a:srgbClr val="0B4874"/>
                </a:solidFill>
                <a:latin typeface="Century Gothic"/>
              </a:rPr>
              <a:t>Visione</a:t>
            </a:r>
          </a:p>
          <a:p>
            <a:pPr marL="358775" indent="-358775">
              <a:spcBef>
                <a:spcPts val="800"/>
              </a:spcBef>
              <a:buClr>
                <a:srgbClr val="0B4874"/>
              </a:buClr>
              <a:buAutoNum type="arabicPeriod"/>
            </a:pPr>
            <a:r>
              <a:rPr lang="it-IT" dirty="0">
                <a:solidFill>
                  <a:srgbClr val="0B4874"/>
                </a:solidFill>
                <a:latin typeface="Century Gothic"/>
              </a:rPr>
              <a:t>Nome, Logo e Tagline</a:t>
            </a:r>
          </a:p>
          <a:p>
            <a:pPr marL="358775" indent="-358775">
              <a:spcBef>
                <a:spcPts val="800"/>
              </a:spcBef>
              <a:buClr>
                <a:srgbClr val="0B4874"/>
              </a:buClr>
              <a:buAutoNum type="arabicPeriod"/>
            </a:pPr>
            <a:r>
              <a:rPr lang="it-IT" dirty="0">
                <a:solidFill>
                  <a:srgbClr val="0B4874"/>
                </a:solidFill>
                <a:latin typeface="Century Gothic"/>
              </a:rPr>
              <a:t>Prototipo (demo) o Minimum Viable Product </a:t>
            </a:r>
          </a:p>
          <a:p>
            <a:pPr marL="358775" indent="-358775">
              <a:spcBef>
                <a:spcPts val="800"/>
              </a:spcBef>
              <a:buClr>
                <a:srgbClr val="0B4874"/>
              </a:buClr>
              <a:buAutoNum type="arabicPeriod"/>
            </a:pPr>
            <a:r>
              <a:rPr lang="it-IT" dirty="0">
                <a:solidFill>
                  <a:srgbClr val="0B4874"/>
                </a:solidFill>
                <a:latin typeface="Century Gothic"/>
              </a:rPr>
              <a:t>Modello di business</a:t>
            </a:r>
            <a:endParaRPr lang="it-IT" dirty="0">
              <a:solidFill>
                <a:srgbClr val="0B4874"/>
              </a:solidFill>
              <a:highlight>
                <a:srgbClr val="FFFF00"/>
              </a:highlight>
              <a:latin typeface="Century Gothic"/>
            </a:endParaRPr>
          </a:p>
          <a:p>
            <a:pPr marL="358775" indent="-358775">
              <a:spcBef>
                <a:spcPts val="800"/>
              </a:spcBef>
              <a:buClr>
                <a:srgbClr val="0B4874"/>
              </a:buClr>
              <a:buAutoNum type="arabicPeriod"/>
            </a:pPr>
            <a:r>
              <a:rPr lang="it-IT" dirty="0">
                <a:solidFill>
                  <a:srgbClr val="0B4874"/>
                </a:solidFill>
                <a:latin typeface="Century Gothic"/>
              </a:rPr>
              <a:t>Carattere distintivo</a:t>
            </a:r>
          </a:p>
          <a:p>
            <a:pPr marL="358775" indent="-358775">
              <a:spcBef>
                <a:spcPts val="800"/>
              </a:spcBef>
              <a:buClr>
                <a:srgbClr val="0B4874"/>
              </a:buClr>
              <a:buAutoNum type="arabicPeriod"/>
            </a:pPr>
            <a:r>
              <a:rPr lang="it-IT" dirty="0">
                <a:solidFill>
                  <a:srgbClr val="0B4874"/>
                </a:solidFill>
                <a:latin typeface="Century Gothic"/>
              </a:rPr>
              <a:t>Concetto di marketing</a:t>
            </a:r>
          </a:p>
          <a:p>
            <a:pPr marL="358775" indent="-358775">
              <a:spcBef>
                <a:spcPts val="800"/>
              </a:spcBef>
              <a:buClr>
                <a:srgbClr val="0B4874"/>
              </a:buClr>
              <a:buAutoNum type="arabicPeriod"/>
            </a:pPr>
            <a:r>
              <a:rPr lang="it-IT" dirty="0">
                <a:solidFill>
                  <a:srgbClr val="0B4874"/>
                </a:solidFill>
                <a:latin typeface="Century Gothic"/>
              </a:rPr>
              <a:t>Margine di contribuzione e calcolo del Break-Even Point</a:t>
            </a:r>
          </a:p>
          <a:p>
            <a:pPr marL="358775" indent="-358775">
              <a:spcBef>
                <a:spcPts val="800"/>
              </a:spcBef>
              <a:buClr>
                <a:srgbClr val="0B4874"/>
              </a:buClr>
              <a:buAutoNum type="arabicPeriod"/>
            </a:pPr>
            <a:r>
              <a:rPr lang="it-IT" dirty="0">
                <a:solidFill>
                  <a:srgbClr val="0B4874"/>
                </a:solidFill>
                <a:latin typeface="Century Gothic"/>
              </a:rPr>
              <a:t>Team fondatore</a:t>
            </a:r>
          </a:p>
          <a:p>
            <a:pPr marL="342900" indent="-342900">
              <a:spcBef>
                <a:spcPts val="800"/>
              </a:spcBef>
              <a:buClr>
                <a:srgbClr val="0B4874"/>
              </a:buClr>
              <a:buAutoNum type="arabicPeriod"/>
            </a:pPr>
            <a:r>
              <a:rPr lang="it-IT" dirty="0">
                <a:solidFill>
                  <a:srgbClr val="0B4874"/>
                </a:solidFill>
                <a:latin typeface="Century Gothic"/>
              </a:rPr>
              <a:t> Come continuare?</a:t>
            </a:r>
          </a:p>
        </p:txBody>
      </p:sp>
      <p:sp>
        <p:nvSpPr>
          <p:cNvPr id="3" name="Foliennummernplatzhalter 2">
            <a:extLst>
              <a:ext uri="{FF2B5EF4-FFF2-40B4-BE49-F238E27FC236}">
                <a16:creationId xmlns:a16="http://schemas.microsoft.com/office/drawing/2014/main" id="{B511B955-884A-4800-B6BE-AC03D8CD0856}"/>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36</a:t>
            </a:fld>
            <a:endParaRPr lang="ru-RU" dirty="0"/>
          </a:p>
        </p:txBody>
      </p:sp>
      <p:sp>
        <p:nvSpPr>
          <p:cNvPr id="6" name="Rechteck 5">
            <a:extLst>
              <a:ext uri="{FF2B5EF4-FFF2-40B4-BE49-F238E27FC236}">
                <a16:creationId xmlns:a16="http://schemas.microsoft.com/office/drawing/2014/main" id="{54AEB710-3C3B-4596-BBD3-4A7BA35D22B8}"/>
              </a:ext>
            </a:extLst>
          </p:cNvPr>
          <p:cNvSpPr/>
          <p:nvPr/>
        </p:nvSpPr>
        <p:spPr>
          <a:xfrm>
            <a:off x="6185464" y="1618622"/>
            <a:ext cx="4012266" cy="2995692"/>
          </a:xfrm>
          <a:prstGeom prst="rect">
            <a:avLst/>
          </a:prstGeom>
        </p:spPr>
        <p:txBody>
          <a:bodyPr wrap="square" lIns="91440" tIns="45720" rIns="91440" bIns="45720" anchor="t">
            <a:spAutoFit/>
          </a:bodyPr>
          <a:lstStyle/>
          <a:p>
            <a:pPr>
              <a:spcBef>
                <a:spcPts val="800"/>
              </a:spcBef>
              <a:buClr>
                <a:srgbClr val="0B4874"/>
              </a:buClr>
            </a:pPr>
            <a:r>
              <a:rPr lang="it-IT" b="1" dirty="0">
                <a:solidFill>
                  <a:schemeClr val="accent6">
                    <a:lumMod val="50000"/>
                  </a:schemeClr>
                </a:solidFill>
                <a:latin typeface="Century Gothic"/>
              </a:rPr>
              <a:t>Ogni capitolo contiene</a:t>
            </a:r>
            <a:r>
              <a:rPr lang="de-CH" b="1" dirty="0">
                <a:solidFill>
                  <a:schemeClr val="accent6">
                    <a:lumMod val="50000"/>
                  </a:schemeClr>
                </a:solidFill>
                <a:latin typeface="Century Gothic"/>
              </a:rPr>
              <a:t>…</a:t>
            </a:r>
          </a:p>
          <a:p>
            <a:pPr marL="285750" indent="-285750">
              <a:spcBef>
                <a:spcPts val="800"/>
              </a:spcBef>
              <a:buClr>
                <a:srgbClr val="0B4874"/>
              </a:buClr>
              <a:buFont typeface="Century Gothic" panose="020B0502020202020204" pitchFamily="34" charset="0"/>
              <a:buChar char="●"/>
            </a:pPr>
            <a:r>
              <a:rPr lang="it-CH" dirty="0">
                <a:solidFill>
                  <a:srgbClr val="0B4874"/>
                </a:solidFill>
                <a:latin typeface="Century Gothic"/>
              </a:rPr>
              <a:t>Indicazioni sul contenuto del rispettivo argomento</a:t>
            </a:r>
          </a:p>
          <a:p>
            <a:pPr marL="285750" indent="-285750">
              <a:spcBef>
                <a:spcPts val="800"/>
              </a:spcBef>
              <a:buClr>
                <a:srgbClr val="0B4874"/>
              </a:buClr>
              <a:buFont typeface="Century Gothic" panose="020B0502020202020204" pitchFamily="34" charset="0"/>
              <a:buChar char="●"/>
            </a:pPr>
            <a:r>
              <a:rPr lang="it-CH" dirty="0">
                <a:solidFill>
                  <a:srgbClr val="B11B96"/>
                </a:solidFill>
                <a:latin typeface="Century Gothic"/>
              </a:rPr>
              <a:t>Worked Example: MyBambooBike</a:t>
            </a:r>
          </a:p>
          <a:p>
            <a:pPr marL="285750" indent="-285750">
              <a:spcBef>
                <a:spcPts val="800"/>
              </a:spcBef>
              <a:buClr>
                <a:srgbClr val="0B4874"/>
              </a:buClr>
              <a:buFont typeface="Century Gothic" panose="020B0502020202020204" pitchFamily="34" charset="0"/>
              <a:buChar char="●"/>
            </a:pPr>
            <a:r>
              <a:rPr lang="it-CH" dirty="0">
                <a:solidFill>
                  <a:srgbClr val="D17930"/>
                </a:solidFill>
                <a:latin typeface="Century Gothic"/>
              </a:rPr>
              <a:t>Uno spazio per i vostri progressi e risultati</a:t>
            </a:r>
          </a:p>
          <a:p>
            <a:pPr marL="285750" indent="-285750">
              <a:spcBef>
                <a:spcPts val="800"/>
              </a:spcBef>
              <a:buClr>
                <a:srgbClr val="0B4874"/>
              </a:buClr>
              <a:buFont typeface="Century Gothic" panose="020B0502020202020204" pitchFamily="34" charset="0"/>
              <a:buChar char="●"/>
            </a:pPr>
            <a:r>
              <a:rPr lang="it-CH" dirty="0">
                <a:solidFill>
                  <a:srgbClr val="738D05"/>
                </a:solidFill>
                <a:latin typeface="Century Gothic"/>
              </a:rPr>
              <a:t>Domande che stimolano la riflessione</a:t>
            </a:r>
          </a:p>
        </p:txBody>
      </p:sp>
      <p:grpSp>
        <p:nvGrpSpPr>
          <p:cNvPr id="2" name="Gruppieren 1">
            <a:extLst>
              <a:ext uri="{FF2B5EF4-FFF2-40B4-BE49-F238E27FC236}">
                <a16:creationId xmlns:a16="http://schemas.microsoft.com/office/drawing/2014/main" id="{9BC1F5F2-B93E-C48E-1D38-F94AD9F0402B}"/>
              </a:ext>
            </a:extLst>
          </p:cNvPr>
          <p:cNvGrpSpPr/>
          <p:nvPr/>
        </p:nvGrpSpPr>
        <p:grpSpPr>
          <a:xfrm>
            <a:off x="10737669" y="0"/>
            <a:ext cx="1454331" cy="1277285"/>
            <a:chOff x="10737669" y="0"/>
            <a:chExt cx="1454331" cy="1277285"/>
          </a:xfrm>
        </p:grpSpPr>
        <p:sp>
          <p:nvSpPr>
            <p:cNvPr id="4" name="Rechteck 3">
              <a:extLst>
                <a:ext uri="{FF2B5EF4-FFF2-40B4-BE49-F238E27FC236}">
                  <a16:creationId xmlns:a16="http://schemas.microsoft.com/office/drawing/2014/main" id="{A469EF14-A105-5F58-CBF3-74D9E1164179}"/>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BFBC4445-4121-BBF8-A181-FB67DAEE7D2D}"/>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370059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3CB1787-A322-410C-A694-400622165E33}"/>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37</a:t>
            </a:fld>
            <a:endParaRPr lang="ru-RU" dirty="0"/>
          </a:p>
        </p:txBody>
      </p:sp>
      <p:sp>
        <p:nvSpPr>
          <p:cNvPr id="6" name="Textplatzhalter 1">
            <a:extLst>
              <a:ext uri="{FF2B5EF4-FFF2-40B4-BE49-F238E27FC236}">
                <a16:creationId xmlns:a16="http://schemas.microsoft.com/office/drawing/2014/main" id="{6262DEE9-065D-4DC2-8F54-ACAD1D3D50F1}"/>
              </a:ext>
            </a:extLst>
          </p:cNvPr>
          <p:cNvSpPr>
            <a:spLocks noGrp="1"/>
          </p:cNvSpPr>
          <p:nvPr>
            <p:ph type="body" idx="1"/>
          </p:nvPr>
        </p:nvSpPr>
        <p:spPr>
          <a:xfrm>
            <a:off x="2187347" y="1689146"/>
            <a:ext cx="7817304" cy="2548117"/>
          </a:xfrm>
        </p:spPr>
        <p:txBody>
          <a:bodyPr>
            <a:normAutofit/>
          </a:bodyPr>
          <a:lstStyle/>
          <a:p>
            <a:r>
              <a:rPr lang="it-IT" sz="3200" b="1" dirty="0">
                <a:solidFill>
                  <a:schemeClr val="accent6">
                    <a:lumMod val="50000"/>
                  </a:schemeClr>
                </a:solidFill>
              </a:rPr>
              <a:t>Funzioni, contenuto e importanza </a:t>
            </a:r>
            <a:r>
              <a:rPr lang="de-CH" sz="3200" b="1" dirty="0">
                <a:solidFill>
                  <a:schemeClr val="accent6">
                    <a:lumMod val="50000"/>
                  </a:schemeClr>
                </a:solidFill>
              </a:rPr>
              <a:t>del Pitch Deck per </a:t>
            </a:r>
            <a:r>
              <a:rPr lang="it-IT" sz="3200" b="1" dirty="0">
                <a:solidFill>
                  <a:schemeClr val="accent6">
                    <a:lumMod val="50000"/>
                  </a:schemeClr>
                </a:solidFill>
              </a:rPr>
              <a:t>il lancio dell’impresa</a:t>
            </a:r>
          </a:p>
        </p:txBody>
      </p:sp>
    </p:spTree>
    <p:extLst>
      <p:ext uri="{BB962C8B-B14F-4D97-AF65-F5344CB8AC3E}">
        <p14:creationId xmlns:p14="http://schemas.microsoft.com/office/powerpoint/2010/main" val="3037549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B436B28-AAF6-4383-AF4F-1227542FC41A}"/>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38</a:t>
            </a:fld>
            <a:endParaRPr lang="ru-RU" dirty="0"/>
          </a:p>
        </p:txBody>
      </p:sp>
      <p:sp>
        <p:nvSpPr>
          <p:cNvPr id="4" name="Rectangle 2">
            <a:extLst>
              <a:ext uri="{FF2B5EF4-FFF2-40B4-BE49-F238E27FC236}">
                <a16:creationId xmlns:a16="http://schemas.microsoft.com/office/drawing/2014/main" id="{D09A6EBF-0F18-417C-BA20-6CE896BAAEFF}"/>
              </a:ext>
            </a:extLst>
          </p:cNvPr>
          <p:cNvSpPr txBox="1">
            <a:spLocks noChangeArrowheads="1"/>
          </p:cNvSpPr>
          <p:nvPr/>
        </p:nvSpPr>
        <p:spPr bwMode="auto">
          <a:xfrm>
            <a:off x="926970" y="146205"/>
            <a:ext cx="9406555" cy="657225"/>
          </a:xfrm>
          <a:prstGeom prst="rect">
            <a:avLst/>
          </a:prstGeom>
          <a:noFill/>
          <a:ln w="9525">
            <a:noFill/>
            <a:miter lim="800000"/>
            <a:headEnd/>
            <a:tailEnd/>
          </a:ln>
        </p:spPr>
        <p:txBody>
          <a:bodyPr anchor="ctr"/>
          <a:lstStyle/>
          <a:p>
            <a:pPr>
              <a:defRPr/>
            </a:pPr>
            <a:r>
              <a:rPr lang="it-IT" sz="2400" b="1" dirty="0">
                <a:solidFill>
                  <a:srgbClr val="0B4874"/>
                </a:solidFill>
                <a:latin typeface="Century Gothic" panose="020B0502020202020204" pitchFamily="34" charset="0"/>
                <a:ea typeface="ＭＳ Ｐゴシック" charset="0"/>
                <a:cs typeface="Arial"/>
              </a:rPr>
              <a:t>Importanza</a:t>
            </a:r>
            <a:r>
              <a:rPr lang="de-CH" sz="2400" b="1" dirty="0">
                <a:solidFill>
                  <a:srgbClr val="0B4874"/>
                </a:solidFill>
                <a:latin typeface="Century Gothic" panose="020B0502020202020204" pitchFamily="34" charset="0"/>
                <a:ea typeface="ＭＳ Ｐゴシック" charset="0"/>
                <a:cs typeface="Arial"/>
              </a:rPr>
              <a:t> del Pitch Deck</a:t>
            </a:r>
            <a:endParaRPr lang="de-AT" sz="2400" b="1" dirty="0">
              <a:solidFill>
                <a:srgbClr val="0B4874"/>
              </a:solidFill>
              <a:latin typeface="Century Gothic" panose="020B0502020202020204" pitchFamily="34" charset="0"/>
              <a:ea typeface="ＭＳ Ｐゴシック" charset="0"/>
              <a:cs typeface="Arial"/>
            </a:endParaRPr>
          </a:p>
        </p:txBody>
      </p:sp>
      <p:sp>
        <p:nvSpPr>
          <p:cNvPr id="5" name="Inhaltsplatzhalter 2">
            <a:extLst>
              <a:ext uri="{FF2B5EF4-FFF2-40B4-BE49-F238E27FC236}">
                <a16:creationId xmlns:a16="http://schemas.microsoft.com/office/drawing/2014/main" id="{D4D373D4-EDAD-48F5-94E8-644F207CCEAE}"/>
              </a:ext>
            </a:extLst>
          </p:cNvPr>
          <p:cNvSpPr txBox="1">
            <a:spLocks/>
          </p:cNvSpPr>
          <p:nvPr/>
        </p:nvSpPr>
        <p:spPr>
          <a:xfrm>
            <a:off x="1273508" y="1018903"/>
            <a:ext cx="9688659" cy="4456866"/>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it-IT" sz="1800" dirty="0">
                <a:solidFill>
                  <a:schemeClr val="accent6">
                    <a:lumMod val="50000"/>
                  </a:schemeClr>
                </a:solidFill>
                <a:latin typeface="Century Gothic"/>
              </a:rPr>
              <a:t>Con un Pitch Deck si dovrebbero convincere possibili Partner, clienti, investitori, ecc. </a:t>
            </a:r>
          </a:p>
          <a:p>
            <a:pPr marL="361950" lvl="1" indent="-361950">
              <a:spcBef>
                <a:spcPts val="599"/>
              </a:spcBef>
              <a:buClr>
                <a:srgbClr val="0B4874"/>
              </a:buClr>
              <a:buFont typeface="Symbol" panose="05050102010706020507" pitchFamily="18" charset="2"/>
              <a:buChar char=""/>
            </a:pPr>
            <a:r>
              <a:rPr lang="it-IT" sz="1800" dirty="0">
                <a:solidFill>
                  <a:schemeClr val="accent6">
                    <a:lumMod val="50000"/>
                  </a:schemeClr>
                </a:solidFill>
                <a:latin typeface="Century Gothic"/>
              </a:rPr>
              <a:t>Occasioni per utilizzare il Pitch di lancio</a:t>
            </a:r>
          </a:p>
          <a:p>
            <a:pPr marL="712788" lvl="2" indent="-350838">
              <a:spcBef>
                <a:spcPts val="200"/>
              </a:spcBef>
              <a:buClr>
                <a:srgbClr val="0B4874"/>
              </a:buClr>
              <a:buFont typeface="Century Gothic" panose="020B0502020202020204" pitchFamily="34" charset="0"/>
              <a:buChar char="●"/>
            </a:pPr>
            <a:r>
              <a:rPr lang="it-IT" sz="1600" dirty="0">
                <a:solidFill>
                  <a:schemeClr val="accent6">
                    <a:lumMod val="50000"/>
                  </a:schemeClr>
                </a:solidFill>
                <a:latin typeface="Century Gothic"/>
              </a:rPr>
              <a:t>Pitch per rivolgersi a possibili partner</a:t>
            </a:r>
          </a:p>
          <a:p>
            <a:pPr marL="712788" lvl="2" indent="-350838">
              <a:spcBef>
                <a:spcPts val="200"/>
              </a:spcBef>
              <a:buClr>
                <a:srgbClr val="0B4874"/>
              </a:buClr>
              <a:buFont typeface="Century Gothic" panose="020B0502020202020204" pitchFamily="34" charset="0"/>
              <a:buChar char="●"/>
            </a:pPr>
            <a:r>
              <a:rPr lang="it-IT" sz="1600" dirty="0">
                <a:solidFill>
                  <a:schemeClr val="accent6">
                    <a:lumMod val="50000"/>
                  </a:schemeClr>
                </a:solidFill>
                <a:latin typeface="Century Gothic"/>
              </a:rPr>
              <a:t>Pitch di fronte a investitori</a:t>
            </a:r>
          </a:p>
          <a:p>
            <a:pPr marL="712788" lvl="2" indent="-350838">
              <a:spcBef>
                <a:spcPts val="200"/>
              </a:spcBef>
              <a:buClr>
                <a:srgbClr val="0B4874"/>
              </a:buClr>
              <a:buFont typeface="Century Gothic" panose="020B0502020202020204" pitchFamily="34" charset="0"/>
              <a:buChar char="●"/>
            </a:pPr>
            <a:r>
              <a:rPr lang="it-IT" sz="1600" dirty="0">
                <a:solidFill>
                  <a:schemeClr val="accent6">
                    <a:lumMod val="50000"/>
                  </a:schemeClr>
                </a:solidFill>
              </a:rPr>
              <a:t>Pitch in un concorso</a:t>
            </a:r>
          </a:p>
          <a:p>
            <a:pPr marL="712788" lvl="2" indent="-350838">
              <a:spcBef>
                <a:spcPts val="200"/>
              </a:spcBef>
              <a:buClr>
                <a:srgbClr val="0B4874"/>
              </a:buClr>
              <a:buFont typeface="Century Gothic" panose="020B0502020202020204" pitchFamily="34" charset="0"/>
              <a:buChar char="●"/>
            </a:pPr>
            <a:endParaRPr lang="it-IT" sz="1600" dirty="0">
              <a:solidFill>
                <a:schemeClr val="accent6">
                  <a:lumMod val="50000"/>
                </a:schemeClr>
              </a:solidFill>
            </a:endParaRPr>
          </a:p>
          <a:p>
            <a:pPr marL="361950" lvl="2" indent="0">
              <a:spcBef>
                <a:spcPts val="200"/>
              </a:spcBef>
              <a:buClr>
                <a:srgbClr val="0B4874"/>
              </a:buClr>
              <a:buNone/>
            </a:pPr>
            <a:r>
              <a:rPr lang="it-IT" sz="1800" dirty="0">
                <a:solidFill>
                  <a:schemeClr val="accent6">
                    <a:lumMod val="50000"/>
                  </a:schemeClr>
                </a:solidFill>
                <a:latin typeface="Century Gothic"/>
              </a:rPr>
              <a:t>A seconda della natura della comunicazione, sono necessari pitch deck di lunghezza diversa.</a:t>
            </a:r>
          </a:p>
          <a:p>
            <a:pPr marL="712788" lvl="2" indent="-350838">
              <a:spcBef>
                <a:spcPts val="200"/>
              </a:spcBef>
              <a:buClr>
                <a:srgbClr val="0B4874"/>
              </a:buClr>
              <a:buFont typeface="Century Gothic" panose="020B0502020202020204" pitchFamily="34" charset="0"/>
              <a:buChar char="●"/>
            </a:pPr>
            <a:r>
              <a:rPr lang="it-IT" sz="1600" b="1" dirty="0">
                <a:solidFill>
                  <a:schemeClr val="accent6">
                    <a:lumMod val="50000"/>
                  </a:schemeClr>
                </a:solidFill>
                <a:latin typeface="Century Gothic"/>
              </a:rPr>
              <a:t>Teaser: </a:t>
            </a:r>
            <a:r>
              <a:rPr lang="it-IT" sz="1600" dirty="0">
                <a:solidFill>
                  <a:schemeClr val="accent6">
                    <a:lumMod val="50000"/>
                  </a:schemeClr>
                </a:solidFill>
                <a:latin typeface="Century Gothic"/>
              </a:rPr>
              <a:t>da 2 a 3 diapositive, ad esempio per suscitare l'interesse di potenziali partner, clienti e investitori.</a:t>
            </a:r>
          </a:p>
          <a:p>
            <a:pPr marL="712788" lvl="2" indent="-350838">
              <a:spcBef>
                <a:spcPts val="200"/>
              </a:spcBef>
              <a:buClr>
                <a:srgbClr val="0B4874"/>
              </a:buClr>
              <a:buFont typeface="Century Gothic" panose="020B0502020202020204" pitchFamily="34" charset="0"/>
              <a:buChar char="●"/>
            </a:pPr>
            <a:r>
              <a:rPr lang="it-IT" sz="1600" b="1" dirty="0">
                <a:solidFill>
                  <a:schemeClr val="accent6">
                    <a:lumMod val="50000"/>
                  </a:schemeClr>
                </a:solidFill>
                <a:latin typeface="Century Gothic"/>
              </a:rPr>
              <a:t>Pitch Deck più lungo:</a:t>
            </a:r>
            <a:r>
              <a:rPr lang="it-IT" sz="1600" dirty="0">
                <a:solidFill>
                  <a:schemeClr val="accent6">
                    <a:lumMod val="50000"/>
                  </a:schemeClr>
                </a:solidFill>
                <a:latin typeface="Century Gothic"/>
              </a:rPr>
              <a:t>  da 10 a 20 diapositive, ad esempio per le presentazioni agli investitori o una giuria di un business plan</a:t>
            </a:r>
          </a:p>
          <a:p>
            <a:pPr marL="712788" lvl="2" indent="-350838">
              <a:spcBef>
                <a:spcPts val="200"/>
              </a:spcBef>
              <a:buClr>
                <a:srgbClr val="0B4874"/>
              </a:buClr>
              <a:buFont typeface="Century Gothic" panose="020B0502020202020204" pitchFamily="34" charset="0"/>
              <a:buChar char="●"/>
            </a:pPr>
            <a:r>
              <a:rPr lang="it-IT" sz="1600" b="1" dirty="0">
                <a:solidFill>
                  <a:schemeClr val="accent6">
                    <a:lumMod val="50000"/>
                  </a:schemeClr>
                </a:solidFill>
              </a:rPr>
              <a:t>«Long Pitch</a:t>
            </a:r>
            <a:r>
              <a:rPr lang="it-IT" sz="1600" b="1" dirty="0">
                <a:solidFill>
                  <a:schemeClr val="accent6">
                    <a:lumMod val="50000"/>
                  </a:schemeClr>
                </a:solidFill>
                <a:latin typeface="Century Gothic" panose="020B0502020202020204" pitchFamily="34" charset="0"/>
              </a:rPr>
              <a:t>»</a:t>
            </a:r>
            <a:r>
              <a:rPr lang="it-IT" sz="1600" b="1" dirty="0">
                <a:solidFill>
                  <a:schemeClr val="accent6">
                    <a:lumMod val="50000"/>
                  </a:schemeClr>
                </a:solidFill>
              </a:rPr>
              <a:t>: </a:t>
            </a:r>
            <a:r>
              <a:rPr lang="it-IT" sz="1600" dirty="0">
                <a:solidFill>
                  <a:schemeClr val="accent6">
                    <a:lumMod val="50000"/>
                  </a:schemeClr>
                </a:solidFill>
              </a:rPr>
              <a:t>da 20 a 40 diapositive, ad es. se un potenziale investitore mostra interesse e si svolge una lunga discussione nell'ambito </a:t>
            </a:r>
            <a:r>
              <a:rPr lang="it-CH" sz="1600">
                <a:solidFill>
                  <a:schemeClr val="accent6">
                    <a:lumMod val="50000"/>
                  </a:schemeClr>
                </a:solidFill>
              </a:rPr>
              <a:t>della «due diligence</a:t>
            </a:r>
            <a:r>
              <a:rPr lang="it-IT" sz="1600" dirty="0">
                <a:solidFill>
                  <a:schemeClr val="accent6">
                    <a:lumMod val="50000"/>
                  </a:schemeClr>
                </a:solidFill>
                <a:latin typeface="Century Gothic" panose="020B0502020202020204" pitchFamily="34" charset="0"/>
              </a:rPr>
              <a:t>»</a:t>
            </a:r>
            <a:r>
              <a:rPr lang="it-CH" sz="1600">
                <a:solidFill>
                  <a:schemeClr val="accent6">
                    <a:lumMod val="50000"/>
                  </a:schemeClr>
                </a:solidFill>
              </a:rPr>
              <a:t> (attento esame dell’impresa) </a:t>
            </a:r>
            <a:endParaRPr lang="de-CH" sz="1600" dirty="0">
              <a:solidFill>
                <a:schemeClr val="accent6">
                  <a:lumMod val="50000"/>
                </a:schemeClr>
              </a:solidFill>
            </a:endParaRPr>
          </a:p>
          <a:p>
            <a:pPr marL="0" lvl="1" indent="0">
              <a:spcBef>
                <a:spcPts val="599"/>
              </a:spcBef>
              <a:buNone/>
            </a:pPr>
            <a:endParaRPr lang="de-CH" sz="2597" dirty="0">
              <a:solidFill>
                <a:srgbClr val="697D91"/>
              </a:solidFill>
            </a:endParaRPr>
          </a:p>
        </p:txBody>
      </p:sp>
      <p:sp>
        <p:nvSpPr>
          <p:cNvPr id="6" name="Rechteck 5">
            <a:extLst>
              <a:ext uri="{FF2B5EF4-FFF2-40B4-BE49-F238E27FC236}">
                <a16:creationId xmlns:a16="http://schemas.microsoft.com/office/drawing/2014/main" id="{A07F5D3F-B19B-4EAC-9254-34F5EFBF5A9F}"/>
              </a:ext>
            </a:extLst>
          </p:cNvPr>
          <p:cNvSpPr/>
          <p:nvPr/>
        </p:nvSpPr>
        <p:spPr>
          <a:xfrm>
            <a:off x="2413396" y="6019854"/>
            <a:ext cx="6876103" cy="553998"/>
          </a:xfrm>
          <a:prstGeom prst="rect">
            <a:avLst/>
          </a:prstGeom>
        </p:spPr>
        <p:txBody>
          <a:bodyPr wrap="square">
            <a:spAutoFit/>
          </a:bodyPr>
          <a:lstStyle/>
          <a:p>
            <a:r>
              <a:rPr lang="de-CH" sz="1000" b="1" dirty="0">
                <a:solidFill>
                  <a:schemeClr val="accent6">
                    <a:lumMod val="50000"/>
                  </a:schemeClr>
                </a:solidFill>
              </a:rPr>
              <a:t>Quelle: </a:t>
            </a:r>
            <a:r>
              <a:rPr lang="de-CH" sz="1000" dirty="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Seite 319–320.</a:t>
            </a:r>
          </a:p>
        </p:txBody>
      </p:sp>
    </p:spTree>
    <p:extLst>
      <p:ext uri="{BB962C8B-B14F-4D97-AF65-F5344CB8AC3E}">
        <p14:creationId xmlns:p14="http://schemas.microsoft.com/office/powerpoint/2010/main" val="2387150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39</a:t>
            </a:fld>
            <a:endParaRPr lang="ru-RU" dirty="0"/>
          </a:p>
        </p:txBody>
      </p:sp>
      <p:sp>
        <p:nvSpPr>
          <p:cNvPr id="3" name="Inhaltsplatzhalter 2">
            <a:extLst>
              <a:ext uri="{FF2B5EF4-FFF2-40B4-BE49-F238E27FC236}">
                <a16:creationId xmlns:a16="http://schemas.microsoft.com/office/drawing/2014/main" id="{2CDF5A02-E3F7-4973-B5FD-BC7AF93D80DD}"/>
              </a:ext>
            </a:extLst>
          </p:cNvPr>
          <p:cNvSpPr txBox="1">
            <a:spLocks/>
          </p:cNvSpPr>
          <p:nvPr/>
        </p:nvSpPr>
        <p:spPr>
          <a:xfrm>
            <a:off x="2547021" y="2133574"/>
            <a:ext cx="6713937" cy="2229345"/>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defRPr sz="2200" b="0" kern="1200">
                <a:solidFill>
                  <a:schemeClr val="accent1"/>
                </a:solidFill>
                <a:latin typeface="+mn-lt"/>
                <a:ea typeface="+mn-ea"/>
                <a:cs typeface="+mn-cs"/>
              </a:defRPr>
            </a:lvl1pPr>
            <a:lvl2pPr marL="271463" indent="-271463" algn="l" defTabSz="914400" rtl="0" eaLnBrk="1" latinLnBrk="0" hangingPunct="1">
              <a:lnSpc>
                <a:spcPct val="114000"/>
              </a:lnSpc>
              <a:spcBef>
                <a:spcPts val="0"/>
              </a:spcBef>
              <a:buClr>
                <a:schemeClr val="accent3"/>
              </a:buClr>
              <a:buFont typeface="MS PGothic" panose="020B0600070205080204" pitchFamily="34" charset="-128"/>
              <a:buChar char="▶"/>
              <a:defRPr sz="2200" kern="1200">
                <a:solidFill>
                  <a:schemeClr val="accent1"/>
                </a:solidFill>
                <a:latin typeface="+mn-lt"/>
                <a:ea typeface="+mn-ea"/>
                <a:cs typeface="+mn-cs"/>
              </a:defRPr>
            </a:lvl2pPr>
            <a:lvl3pPr marL="533400" indent="-261938" algn="l" defTabSz="914400" rtl="0" eaLnBrk="1" latinLnBrk="0" hangingPunct="1">
              <a:lnSpc>
                <a:spcPct val="114000"/>
              </a:lnSpc>
              <a:spcBef>
                <a:spcPts val="0"/>
              </a:spcBef>
              <a:buClr>
                <a:schemeClr val="accent3"/>
              </a:buClr>
              <a:buFont typeface="MS PGothic" panose="020B0600070205080204" pitchFamily="34" charset="-128"/>
              <a:buChar char="▶"/>
              <a:defRPr sz="2000" kern="1200">
                <a:solidFill>
                  <a:schemeClr val="accent1"/>
                </a:solidFill>
                <a:latin typeface="+mn-lt"/>
                <a:ea typeface="+mn-ea"/>
                <a:cs typeface="+mn-cs"/>
              </a:defRPr>
            </a:lvl3pPr>
            <a:lvl4pPr marL="806450" indent="-273050"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4pPr>
            <a:lvl5pPr marL="1077913" indent="-274638" algn="l" defTabSz="914400" rtl="0" eaLnBrk="1" latinLnBrk="0" hangingPunct="1">
              <a:lnSpc>
                <a:spcPct val="110000"/>
              </a:lnSpc>
              <a:spcBef>
                <a:spcPts val="0"/>
              </a:spcBef>
              <a:buClr>
                <a:schemeClr val="accent3"/>
              </a:buClr>
              <a:buFont typeface="MS PGothic" panose="020B0600070205080204" pitchFamily="34" charset="-128"/>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lvl="1" indent="-361950">
              <a:spcBef>
                <a:spcPts val="599"/>
              </a:spcBef>
              <a:buClr>
                <a:srgbClr val="0B4874"/>
              </a:buClr>
              <a:buFont typeface="Symbol" panose="05050102010706020507" pitchFamily="18" charset="2"/>
              <a:buChar char=""/>
            </a:pPr>
            <a:r>
              <a:rPr lang="it-CH" dirty="0">
                <a:solidFill>
                  <a:schemeClr val="accent6">
                    <a:lumMod val="50000"/>
                  </a:schemeClr>
                </a:solidFill>
                <a:latin typeface="Century Gothic"/>
              </a:rPr>
              <a:t>Chiarezza e orientamento al gruppo target</a:t>
            </a:r>
          </a:p>
          <a:p>
            <a:pPr marL="361950" lvl="1" indent="-361950">
              <a:spcBef>
                <a:spcPts val="599"/>
              </a:spcBef>
              <a:buClr>
                <a:srgbClr val="0B4874"/>
              </a:buClr>
              <a:buFont typeface="Symbol" panose="05050102010706020507" pitchFamily="18" charset="2"/>
              <a:buChar char=""/>
            </a:pPr>
            <a:r>
              <a:rPr lang="it-CH" dirty="0">
                <a:solidFill>
                  <a:schemeClr val="accent6">
                    <a:lumMod val="50000"/>
                  </a:schemeClr>
                </a:solidFill>
                <a:latin typeface="Century Gothic"/>
              </a:rPr>
              <a:t>Presentazione chiara della proposta</a:t>
            </a:r>
          </a:p>
          <a:p>
            <a:pPr marL="361950" lvl="1" indent="-361950">
              <a:spcBef>
                <a:spcPts val="599"/>
              </a:spcBef>
              <a:buClr>
                <a:srgbClr val="0B4874"/>
              </a:buClr>
              <a:buFont typeface="Symbol" panose="05050102010706020507" pitchFamily="18" charset="2"/>
              <a:buChar char=""/>
            </a:pPr>
            <a:r>
              <a:rPr lang="it-CH" dirty="0">
                <a:solidFill>
                  <a:schemeClr val="accent6">
                    <a:lumMod val="50000"/>
                  </a:schemeClr>
                </a:solidFill>
                <a:latin typeface="Century Gothic"/>
              </a:rPr>
              <a:t>Coerenza dei contenuti</a:t>
            </a:r>
          </a:p>
          <a:p>
            <a:pPr marL="361950" lvl="1" indent="-361950">
              <a:spcBef>
                <a:spcPts val="599"/>
              </a:spcBef>
              <a:buClr>
                <a:srgbClr val="0B4874"/>
              </a:buClr>
              <a:buFont typeface="Symbol" panose="05050102010706020507" pitchFamily="18" charset="2"/>
              <a:buChar char=""/>
            </a:pPr>
            <a:r>
              <a:rPr lang="it-CH" dirty="0">
                <a:solidFill>
                  <a:schemeClr val="accent6">
                    <a:lumMod val="50000"/>
                  </a:schemeClr>
                </a:solidFill>
                <a:latin typeface="Century Gothic"/>
              </a:rPr>
              <a:t>Struttura </a:t>
            </a:r>
            <a:r>
              <a:rPr lang="it-CH" dirty="0">
                <a:solidFill>
                  <a:schemeClr val="accent6">
                    <a:lumMod val="50000"/>
                  </a:schemeClr>
                </a:solidFill>
              </a:rPr>
              <a:t>chiara </a:t>
            </a:r>
            <a:r>
              <a:rPr lang="it-CH" dirty="0">
                <a:solidFill>
                  <a:schemeClr val="accent6">
                    <a:lumMod val="50000"/>
                  </a:schemeClr>
                </a:solidFill>
                <a:latin typeface="Century Gothic"/>
              </a:rPr>
              <a:t>e sistematica </a:t>
            </a:r>
          </a:p>
          <a:p>
            <a:pPr marL="361950" lvl="1" indent="-361950">
              <a:spcBef>
                <a:spcPts val="599"/>
              </a:spcBef>
              <a:buClr>
                <a:srgbClr val="0B4874"/>
              </a:buClr>
              <a:buFont typeface="Symbol" panose="05050102010706020507" pitchFamily="18" charset="2"/>
              <a:buChar char=""/>
            </a:pPr>
            <a:r>
              <a:rPr lang="it-CH" dirty="0">
                <a:solidFill>
                  <a:schemeClr val="accent6">
                    <a:lumMod val="50000"/>
                  </a:schemeClr>
                </a:solidFill>
                <a:latin typeface="Century Gothic"/>
              </a:rPr>
              <a:t>Occorre prendere in considerazione gli aspetti formali</a:t>
            </a:r>
          </a:p>
          <a:p>
            <a:pPr marL="0" lvl="1" indent="0">
              <a:spcBef>
                <a:spcPts val="599"/>
              </a:spcBef>
              <a:buNone/>
            </a:pPr>
            <a:endParaRPr lang="de-CH" sz="2597" dirty="0">
              <a:solidFill>
                <a:srgbClr val="697D91"/>
              </a:solidFill>
            </a:endParaRPr>
          </a:p>
        </p:txBody>
      </p:sp>
      <p:sp>
        <p:nvSpPr>
          <p:cNvPr id="4" name="Rectangle 2">
            <a:extLst>
              <a:ext uri="{FF2B5EF4-FFF2-40B4-BE49-F238E27FC236}">
                <a16:creationId xmlns:a16="http://schemas.microsoft.com/office/drawing/2014/main" id="{FDFF1622-EE07-457F-8C52-BFBF69F70757}"/>
              </a:ext>
            </a:extLst>
          </p:cNvPr>
          <p:cNvSpPr txBox="1">
            <a:spLocks noChangeArrowheads="1"/>
          </p:cNvSpPr>
          <p:nvPr/>
        </p:nvSpPr>
        <p:spPr bwMode="auto">
          <a:xfrm>
            <a:off x="936802" y="284148"/>
            <a:ext cx="9406555" cy="657225"/>
          </a:xfrm>
          <a:prstGeom prst="rect">
            <a:avLst/>
          </a:prstGeom>
          <a:noFill/>
          <a:ln w="9525">
            <a:noFill/>
            <a:miter lim="800000"/>
            <a:headEnd/>
            <a:tailEnd/>
          </a:ln>
        </p:spPr>
        <p:txBody>
          <a:bodyPr anchor="ctr"/>
          <a:lstStyle/>
          <a:p>
            <a:pPr>
              <a:defRPr/>
            </a:pPr>
            <a:r>
              <a:rPr lang="it-CH" sz="2400" b="1">
                <a:solidFill>
                  <a:srgbClr val="0B4874"/>
                </a:solidFill>
                <a:latin typeface="Century Gothic" panose="020B0502020202020204" pitchFamily="34" charset="0"/>
                <a:ea typeface="ＭＳ Ｐゴシック" charset="0"/>
                <a:cs typeface="Arial"/>
              </a:rPr>
              <a:t>Requisiti principali di un Pitch Deck</a:t>
            </a:r>
          </a:p>
        </p:txBody>
      </p:sp>
      <p:sp>
        <p:nvSpPr>
          <p:cNvPr id="6" name="Rechteck 5">
            <a:extLst>
              <a:ext uri="{FF2B5EF4-FFF2-40B4-BE49-F238E27FC236}">
                <a16:creationId xmlns:a16="http://schemas.microsoft.com/office/drawing/2014/main" id="{6C4893AB-209C-44ED-9B0D-525F6329FD91}"/>
              </a:ext>
            </a:extLst>
          </p:cNvPr>
          <p:cNvSpPr/>
          <p:nvPr/>
        </p:nvSpPr>
        <p:spPr>
          <a:xfrm>
            <a:off x="2413396" y="6019854"/>
            <a:ext cx="6876103" cy="553998"/>
          </a:xfrm>
          <a:prstGeom prst="rect">
            <a:avLst/>
          </a:prstGeom>
        </p:spPr>
        <p:txBody>
          <a:bodyPr wrap="square">
            <a:spAutoFit/>
          </a:bodyPr>
          <a:lstStyle/>
          <a:p>
            <a:r>
              <a:rPr lang="de-CH" sz="1000" b="1" dirty="0">
                <a:solidFill>
                  <a:srgbClr val="697D91"/>
                </a:solidFill>
              </a:rPr>
              <a:t>Quelle: </a:t>
            </a:r>
            <a:r>
              <a:rPr lang="de-CH" sz="1000" dirty="0">
                <a:solidFill>
                  <a:schemeClr val="accent6">
                    <a:lumMod val="50000"/>
                  </a:schemeClr>
                </a:solidFill>
              </a:rPr>
              <a:t>Fueglistaller, U., Fust, A., Müller, C., Müller, S. &amp; Zellweger, T. (2019). Entrepreneurship. Modelle – Umsetzung – Perspektiven. Mit Fallbeispielen aus Deutschland, Österreich und der Schweiz (5., überarb. Aufl.). Wiesbaden: Springer Gabler. Seite 319 – 320.</a:t>
            </a:r>
          </a:p>
        </p:txBody>
      </p:sp>
    </p:spTree>
    <p:extLst>
      <p:ext uri="{BB962C8B-B14F-4D97-AF65-F5344CB8AC3E}">
        <p14:creationId xmlns:p14="http://schemas.microsoft.com/office/powerpoint/2010/main" val="309005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759622-24B8-42BF-9CDC-3B434C16A31C}"/>
              </a:ext>
            </a:extLst>
          </p:cNvPr>
          <p:cNvSpPr>
            <a:spLocks noGrp="1"/>
          </p:cNvSpPr>
          <p:nvPr>
            <p:ph type="title"/>
          </p:nvPr>
        </p:nvSpPr>
        <p:spPr>
          <a:xfrm>
            <a:off x="227264" y="3406466"/>
            <a:ext cx="2621014" cy="846756"/>
          </a:xfrm>
        </p:spPr>
        <p:txBody>
          <a:bodyPr>
            <a:normAutofit fontScale="90000"/>
          </a:bodyPr>
          <a:lstStyle/>
          <a:p>
            <a:r>
              <a:rPr lang="de-CH" dirty="0">
                <a:solidFill>
                  <a:schemeClr val="bg1"/>
                </a:solidFill>
              </a:rPr>
              <a:t>Modulo 3</a:t>
            </a:r>
          </a:p>
        </p:txBody>
      </p:sp>
      <p:sp>
        <p:nvSpPr>
          <p:cNvPr id="3" name="Textplatzhalter 2">
            <a:extLst>
              <a:ext uri="{FF2B5EF4-FFF2-40B4-BE49-F238E27FC236}">
                <a16:creationId xmlns:a16="http://schemas.microsoft.com/office/drawing/2014/main" id="{49B7FCD7-9190-4974-9995-7E8783BA24BA}"/>
              </a:ext>
            </a:extLst>
          </p:cNvPr>
          <p:cNvSpPr>
            <a:spLocks noGrp="1"/>
          </p:cNvSpPr>
          <p:nvPr>
            <p:ph type="body" sz="quarter" idx="13"/>
          </p:nvPr>
        </p:nvSpPr>
        <p:spPr>
          <a:xfrm>
            <a:off x="227265" y="4204009"/>
            <a:ext cx="2506410" cy="644216"/>
          </a:xfrm>
        </p:spPr>
        <p:txBody>
          <a:bodyPr>
            <a:normAutofit fontScale="85000" lnSpcReduction="10000"/>
          </a:bodyPr>
          <a:lstStyle/>
          <a:p>
            <a:pPr marL="0" indent="0">
              <a:buNone/>
            </a:pPr>
            <a:r>
              <a:rPr lang="it-CH" sz="2000" b="1">
                <a:solidFill>
                  <a:schemeClr val="bg1"/>
                </a:solidFill>
              </a:rPr>
              <a:t>Sviluppare il modello imprenditoriale</a:t>
            </a:r>
          </a:p>
        </p:txBody>
      </p:sp>
      <p:sp>
        <p:nvSpPr>
          <p:cNvPr id="4" name="Textplatzhalter 2">
            <a:extLst>
              <a:ext uri="{FF2B5EF4-FFF2-40B4-BE49-F238E27FC236}">
                <a16:creationId xmlns:a16="http://schemas.microsoft.com/office/drawing/2014/main" id="{558B1124-076F-4F1C-80E1-6327EB8214B9}"/>
              </a:ext>
            </a:extLst>
          </p:cNvPr>
          <p:cNvSpPr txBox="1">
            <a:spLocks/>
          </p:cNvSpPr>
          <p:nvPr/>
        </p:nvSpPr>
        <p:spPr>
          <a:xfrm>
            <a:off x="265514" y="5584165"/>
            <a:ext cx="11602635" cy="10738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CH" sz="2000">
                <a:solidFill>
                  <a:schemeClr val="accent6">
                    <a:lumMod val="50000"/>
                  </a:schemeClr>
                </a:solidFill>
                <a:latin typeface="+mj-lt"/>
              </a:rPr>
              <a:t>Modulo 1: Sviluppare le idee| Modulo 2: Testare le idee e svilupparle ulteriormente</a:t>
            </a:r>
            <a:r>
              <a:rPr lang="de-CH" sz="2000" dirty="0">
                <a:solidFill>
                  <a:schemeClr val="accent6">
                    <a:lumMod val="50000"/>
                  </a:schemeClr>
                </a:solidFill>
                <a:latin typeface="+mj-lt"/>
              </a:rPr>
              <a:t>| </a:t>
            </a:r>
            <a:br>
              <a:rPr lang="de-CH" sz="2000" dirty="0">
                <a:solidFill>
                  <a:schemeClr val="accent6">
                    <a:lumMod val="50000"/>
                  </a:schemeClr>
                </a:solidFill>
                <a:latin typeface="+mj-lt"/>
              </a:rPr>
            </a:br>
            <a:r>
              <a:rPr lang="de-CH" sz="2000" b="1" dirty="0">
                <a:solidFill>
                  <a:srgbClr val="B11B96"/>
                </a:solidFill>
                <a:latin typeface="+mj-lt"/>
              </a:rPr>
              <a:t>Modulo 3: </a:t>
            </a:r>
            <a:r>
              <a:rPr lang="it-CH" sz="2000" b="1">
                <a:solidFill>
                  <a:srgbClr val="B11B96"/>
                </a:solidFill>
                <a:latin typeface="+mj-lt"/>
              </a:rPr>
              <a:t>Sviluppare il modello di business</a:t>
            </a:r>
            <a:r>
              <a:rPr lang="de-CH" sz="2000" dirty="0">
                <a:solidFill>
                  <a:schemeClr val="accent6">
                    <a:lumMod val="50000"/>
                  </a:schemeClr>
                </a:solidFill>
                <a:latin typeface="+mj-lt"/>
              </a:rPr>
              <a:t>| Modulo 4: </a:t>
            </a:r>
            <a:r>
              <a:rPr lang="de-DE" sz="2000" dirty="0">
                <a:solidFill>
                  <a:schemeClr val="accent6">
                    <a:lumMod val="50000"/>
                  </a:schemeClr>
                </a:solidFill>
                <a:latin typeface="+mj-lt"/>
              </a:rPr>
              <a:t>Marketing per </a:t>
            </a:r>
            <a:r>
              <a:rPr lang="it-CH" sz="2000">
                <a:solidFill>
                  <a:schemeClr val="accent6">
                    <a:lumMod val="50000"/>
                  </a:schemeClr>
                </a:solidFill>
                <a:latin typeface="+mj-lt"/>
              </a:rPr>
              <a:t>imprenditrici e imprenditori</a:t>
            </a:r>
            <a:r>
              <a:rPr lang="de-CH" sz="2000" dirty="0">
                <a:solidFill>
                  <a:schemeClr val="accent6">
                    <a:lumMod val="50000"/>
                  </a:schemeClr>
                </a:solidFill>
                <a:latin typeface="+mj-lt"/>
              </a:rPr>
              <a:t>| Modulo 5: </a:t>
            </a:r>
            <a:r>
              <a:rPr lang="it-CH" sz="2000">
                <a:solidFill>
                  <a:schemeClr val="accent6">
                    <a:lumMod val="50000"/>
                  </a:schemeClr>
                </a:solidFill>
                <a:latin typeface="+mj-lt"/>
              </a:rPr>
              <a:t>Finanze per imprenditrici e imprenditori</a:t>
            </a:r>
            <a:r>
              <a:rPr lang="de-CH" sz="2000" dirty="0">
                <a:solidFill>
                  <a:schemeClr val="accent6">
                    <a:lumMod val="50000"/>
                  </a:schemeClr>
                </a:solidFill>
                <a:latin typeface="+mj-lt"/>
              </a:rPr>
              <a:t>| Modulo 6: </a:t>
            </a:r>
            <a:r>
              <a:rPr lang="it-CH" sz="2000">
                <a:solidFill>
                  <a:schemeClr val="accent6">
                    <a:lumMod val="50000"/>
                  </a:schemeClr>
                </a:solidFill>
                <a:latin typeface="+mj-lt"/>
              </a:rPr>
              <a:t>Presentare le idee imprenditoriali</a:t>
            </a:r>
          </a:p>
        </p:txBody>
      </p:sp>
      <p:sp>
        <p:nvSpPr>
          <p:cNvPr id="5" name="Foliennummernplatzhalter 4">
            <a:extLst>
              <a:ext uri="{FF2B5EF4-FFF2-40B4-BE49-F238E27FC236}">
                <a16:creationId xmlns:a16="http://schemas.microsoft.com/office/drawing/2014/main" id="{D6296114-011E-4513-A285-08F2BF140F54}"/>
              </a:ext>
            </a:extLst>
          </p:cNvPr>
          <p:cNvSpPr>
            <a:spLocks noGrp="1"/>
          </p:cNvSpPr>
          <p:nvPr>
            <p:ph type="sldNum" sz="quarter" idx="12"/>
          </p:nvPr>
        </p:nvSpPr>
        <p:spPr/>
        <p:txBody>
          <a:bodyPr/>
          <a:lstStyle/>
          <a:p>
            <a:fld id="{B7E6CA31-DA56-47CF-9891-B6D0296B6AEC}" type="slidenum">
              <a:rPr lang="ru-RU" smtClean="0"/>
              <a:pPr/>
              <a:t>4</a:t>
            </a:fld>
            <a:endParaRPr lang="ru-RU" dirty="0"/>
          </a:p>
        </p:txBody>
      </p:sp>
    </p:spTree>
    <p:extLst>
      <p:ext uri="{BB962C8B-B14F-4D97-AF65-F5344CB8AC3E}">
        <p14:creationId xmlns:p14="http://schemas.microsoft.com/office/powerpoint/2010/main" val="27309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B653AB-0BE9-45CD-AAC0-0DC33EC77E28}"/>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40</a:t>
            </a:fld>
            <a:endParaRPr lang="ru-RU" dirty="0"/>
          </a:p>
        </p:txBody>
      </p:sp>
      <p:sp>
        <p:nvSpPr>
          <p:cNvPr id="4" name="Rectangle 2">
            <a:extLst>
              <a:ext uri="{FF2B5EF4-FFF2-40B4-BE49-F238E27FC236}">
                <a16:creationId xmlns:a16="http://schemas.microsoft.com/office/drawing/2014/main" id="{A78F9696-8A84-4774-BBDF-938CBB6C448F}"/>
              </a:ext>
            </a:extLst>
          </p:cNvPr>
          <p:cNvSpPr txBox="1">
            <a:spLocks noChangeArrowheads="1"/>
          </p:cNvSpPr>
          <p:nvPr/>
        </p:nvSpPr>
        <p:spPr bwMode="auto">
          <a:xfrm>
            <a:off x="953385" y="288230"/>
            <a:ext cx="9406555" cy="657225"/>
          </a:xfrm>
          <a:prstGeom prst="rect">
            <a:avLst/>
          </a:prstGeom>
          <a:noFill/>
          <a:ln w="9525">
            <a:noFill/>
            <a:miter lim="800000"/>
            <a:headEnd/>
            <a:tailEnd/>
          </a:ln>
        </p:spPr>
        <p:txBody>
          <a:bodyPr lIns="91440" tIns="45720" rIns="91440" bIns="45720" anchor="ctr"/>
          <a:lstStyle/>
          <a:p>
            <a:pPr>
              <a:defRPr/>
            </a:pPr>
            <a:r>
              <a:rPr lang="it-IT" sz="2400" b="1" dirty="0">
                <a:solidFill>
                  <a:srgbClr val="0B4874"/>
                </a:solidFill>
                <a:latin typeface="Century Gothic"/>
                <a:ea typeface="ＭＳ Ｐゴシック"/>
                <a:cs typeface="Arial"/>
              </a:rPr>
              <a:t>Un</a:t>
            </a:r>
            <a:r>
              <a:rPr lang="de-CH" sz="2400" b="1" dirty="0">
                <a:solidFill>
                  <a:srgbClr val="0B4874"/>
                </a:solidFill>
                <a:latin typeface="Century Gothic"/>
                <a:ea typeface="ＭＳ Ｐゴシック"/>
                <a:cs typeface="Arial"/>
              </a:rPr>
              <a:t> Pitch Deck </a:t>
            </a:r>
            <a:r>
              <a:rPr lang="it-CH" sz="2400" b="1">
                <a:solidFill>
                  <a:srgbClr val="0B4874"/>
                </a:solidFill>
                <a:latin typeface="Century Gothic"/>
                <a:ea typeface="ＭＳ Ｐゴシック"/>
                <a:cs typeface="Arial"/>
              </a:rPr>
              <a:t>dovrebbe rispondere a domande fondamentali inerenti al modello di business</a:t>
            </a:r>
            <a:endParaRPr lang="it-CH" sz="2400" b="1">
              <a:solidFill>
                <a:srgbClr val="0B4874"/>
              </a:solidFill>
              <a:highlight>
                <a:srgbClr val="FFFF00"/>
              </a:highlight>
              <a:latin typeface="Century Gothic"/>
              <a:ea typeface="ＭＳ Ｐゴシック"/>
              <a:cs typeface="Arial"/>
            </a:endParaRPr>
          </a:p>
        </p:txBody>
      </p:sp>
      <p:sp>
        <p:nvSpPr>
          <p:cNvPr id="5" name="Rechteck 4">
            <a:extLst>
              <a:ext uri="{FF2B5EF4-FFF2-40B4-BE49-F238E27FC236}">
                <a16:creationId xmlns:a16="http://schemas.microsoft.com/office/drawing/2014/main" id="{94B51FBC-E95C-45EA-B82F-4066A1F78DB5}"/>
              </a:ext>
            </a:extLst>
          </p:cNvPr>
          <p:cNvSpPr/>
          <p:nvPr/>
        </p:nvSpPr>
        <p:spPr bwMode="auto">
          <a:xfrm>
            <a:off x="1297172" y="1278574"/>
            <a:ext cx="9833853" cy="4802513"/>
          </a:xfrm>
          <a:prstGeom prst="rect">
            <a:avLst/>
          </a:prstGeom>
          <a:solidFill>
            <a:schemeClr val="bg1"/>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6" name="Rechteck 5">
            <a:extLst>
              <a:ext uri="{FF2B5EF4-FFF2-40B4-BE49-F238E27FC236}">
                <a16:creationId xmlns:a16="http://schemas.microsoft.com/office/drawing/2014/main" id="{50DEE7A8-CC09-4DBF-B4AB-B62F637DDBD2}"/>
              </a:ext>
            </a:extLst>
          </p:cNvPr>
          <p:cNvSpPr/>
          <p:nvPr/>
        </p:nvSpPr>
        <p:spPr bwMode="auto">
          <a:xfrm>
            <a:off x="1297172" y="1289207"/>
            <a:ext cx="9833853" cy="496528"/>
          </a:xfrm>
          <a:prstGeom prst="rect">
            <a:avLst/>
          </a:prstGeom>
          <a:solidFill>
            <a:srgbClr val="0B4874"/>
          </a:solidFill>
          <a:ln w="19050" cap="flat" cmpd="sng" algn="ctr">
            <a:solidFill>
              <a:srgbClr val="0B4874"/>
            </a:solidFill>
            <a:prstDash val="solid"/>
            <a:round/>
            <a:headEnd type="none" w="med" len="med"/>
            <a:tailEnd type="none" w="med" len="med"/>
          </a:ln>
          <a:effectLst/>
        </p:spPr>
        <p:txBody>
          <a:bodyPr wrap="square" rtlCol="0" anchor="ctr"/>
          <a:lstStyle/>
          <a:p>
            <a:pPr algn="ctr"/>
            <a:endParaRPr lang="de-CH" dirty="0">
              <a:solidFill>
                <a:prstClr val="white"/>
              </a:solidFill>
              <a:latin typeface="Malgun Gothic"/>
              <a:cs typeface="Calibri" pitchFamily="34" charset="0"/>
            </a:endParaRPr>
          </a:p>
        </p:txBody>
      </p:sp>
      <p:sp>
        <p:nvSpPr>
          <p:cNvPr id="7" name="Text 3">
            <a:extLst>
              <a:ext uri="{FF2B5EF4-FFF2-40B4-BE49-F238E27FC236}">
                <a16:creationId xmlns:a16="http://schemas.microsoft.com/office/drawing/2014/main" id="{B43A7B33-ACBE-44D2-853E-CB90D25F71F2}"/>
              </a:ext>
            </a:extLst>
          </p:cNvPr>
          <p:cNvSpPr txBox="1">
            <a:spLocks/>
          </p:cNvSpPr>
          <p:nvPr/>
        </p:nvSpPr>
        <p:spPr>
          <a:xfrm>
            <a:off x="1674765" y="1355403"/>
            <a:ext cx="8840838" cy="360000"/>
          </a:xfrm>
          <a:prstGeom prst="rect">
            <a:avLst/>
          </a:prstGeom>
        </p:spPr>
        <p:txBody>
          <a:bodyPr/>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it-CH" sz="1800" b="1">
                <a:solidFill>
                  <a:schemeClr val="bg1"/>
                </a:solidFill>
                <a:latin typeface="Century Gothic" panose="020B0502020202020204" pitchFamily="34" charset="0"/>
              </a:rPr>
              <a:t>Con l‘aiuto del Pitch si deve poter rispondere alle seguenti domande</a:t>
            </a:r>
          </a:p>
        </p:txBody>
      </p:sp>
      <p:sp>
        <p:nvSpPr>
          <p:cNvPr id="8" name="Rechteck 7">
            <a:extLst>
              <a:ext uri="{FF2B5EF4-FFF2-40B4-BE49-F238E27FC236}">
                <a16:creationId xmlns:a16="http://schemas.microsoft.com/office/drawing/2014/main" id="{A172D1CF-19DB-4366-97BB-CE7BC7A23A99}"/>
              </a:ext>
            </a:extLst>
          </p:cNvPr>
          <p:cNvSpPr/>
          <p:nvPr/>
        </p:nvSpPr>
        <p:spPr>
          <a:xfrm>
            <a:off x="1050894" y="2520690"/>
            <a:ext cx="10297144" cy="3564396"/>
          </a:xfrm>
          <a:prstGeom prst="rect">
            <a:avLst/>
          </a:prstGeom>
          <a:no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9" name="Rechteck 8">
            <a:extLst>
              <a:ext uri="{FF2B5EF4-FFF2-40B4-BE49-F238E27FC236}">
                <a16:creationId xmlns:a16="http://schemas.microsoft.com/office/drawing/2014/main" id="{F534FAC2-C2C5-4327-A2CB-50E5725E24E5}"/>
              </a:ext>
            </a:extLst>
          </p:cNvPr>
          <p:cNvSpPr/>
          <p:nvPr/>
        </p:nvSpPr>
        <p:spPr>
          <a:xfrm>
            <a:off x="1653502" y="2073240"/>
            <a:ext cx="9319303" cy="3516347"/>
          </a:xfrm>
          <a:prstGeom prst="rect">
            <a:avLst/>
          </a:prstGeom>
        </p:spPr>
        <p:txBody>
          <a:bodyPr wrap="square">
            <a:spAutoFit/>
          </a:bodyPr>
          <a:lstStyle/>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Qual è il problema, rispettivamente quali sono le esigenze della clientela?</a:t>
            </a:r>
          </a:p>
          <a:p>
            <a:pPr marL="357188" indent="-357188">
              <a:spcBef>
                <a:spcPts val="700"/>
              </a:spcBef>
              <a:buClr>
                <a:srgbClr val="0E6E36"/>
              </a:buClr>
              <a:buFont typeface="Wingdings" pitchFamily="2" charset="2"/>
              <a:buChar char="§"/>
            </a:pPr>
            <a:r>
              <a:rPr lang="it-CH" sz="1700" dirty="0">
                <a:solidFill>
                  <a:schemeClr val="accent6">
                    <a:lumMod val="50000"/>
                  </a:schemeClr>
                </a:solidFill>
              </a:rPr>
              <a:t>Come vorresti risolvere il problema o soddisfare le esigenze della clientela?</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Chi sono le vostre future e i vostri futuri clienti? </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Come volete raggiungere, conquistare e fidelizzare la clientela?</a:t>
            </a:r>
            <a:endParaRPr lang="de-DE" sz="1700" dirty="0">
              <a:solidFill>
                <a:schemeClr val="accent6">
                  <a:lumMod val="50000"/>
                </a:schemeClr>
              </a:solidFill>
            </a:endParaRP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Come avete verificato se il prodotto o servizio previsto è rilevante per la clientela?</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Con chi siete in competizione? Chi è la concorrenza?</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Come vi differenziate dalla concorrenza? Qual è il vostro carattere distintivo?</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Come funziona il modello dei ricavi?</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Quali competenze possiede il vostro team ai fini della costruzione dell‘impresa?</a:t>
            </a:r>
          </a:p>
          <a:p>
            <a:pPr marL="357188" indent="-357188">
              <a:spcBef>
                <a:spcPts val="700"/>
              </a:spcBef>
              <a:buClr>
                <a:srgbClr val="0B4874"/>
              </a:buClr>
              <a:buFont typeface="Symbol" panose="05050102010706020507" pitchFamily="18" charset="2"/>
              <a:buChar char=""/>
            </a:pPr>
            <a:r>
              <a:rPr lang="it-CH" sz="1700" dirty="0">
                <a:solidFill>
                  <a:schemeClr val="accent6">
                    <a:lumMod val="50000"/>
                  </a:schemeClr>
                </a:solidFill>
              </a:rPr>
              <a:t>Cosa volete esattamente dal vostro pubblico?</a:t>
            </a:r>
          </a:p>
        </p:txBody>
      </p:sp>
    </p:spTree>
    <p:extLst>
      <p:ext uri="{BB962C8B-B14F-4D97-AF65-F5344CB8AC3E}">
        <p14:creationId xmlns:p14="http://schemas.microsoft.com/office/powerpoint/2010/main" val="84766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a:extLst>
              <a:ext uri="{FF2B5EF4-FFF2-40B4-BE49-F238E27FC236}">
                <a16:creationId xmlns:a16="http://schemas.microsoft.com/office/drawing/2014/main" id="{4A81EF98-3A87-402C-9076-8A892373033D}"/>
              </a:ext>
            </a:extLst>
          </p:cNvPr>
          <p:cNvSpPr txBox="1">
            <a:spLocks/>
          </p:cNvSpPr>
          <p:nvPr/>
        </p:nvSpPr>
        <p:spPr>
          <a:xfrm>
            <a:off x="933155" y="257883"/>
            <a:ext cx="8529821" cy="111612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lst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lt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lt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lt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buNone/>
            </a:pPr>
            <a:r>
              <a:rPr lang="it-CH" sz="2600" b="1">
                <a:solidFill>
                  <a:srgbClr val="92D050"/>
                </a:solidFill>
              </a:rPr>
              <a:t>Attività!!!</a:t>
            </a:r>
            <a:br>
              <a:rPr lang="it-CH" sz="2600" b="1"/>
            </a:br>
            <a:r>
              <a:rPr lang="it-CH" sz="2600">
                <a:solidFill>
                  <a:srgbClr val="92D050"/>
                </a:solidFill>
              </a:rPr>
              <a:t>Analizzate il Pitch deck di </a:t>
            </a:r>
            <a:r>
              <a:rPr lang="it-CH" sz="2600" err="1">
                <a:solidFill>
                  <a:srgbClr val="92D050"/>
                </a:solidFill>
              </a:rPr>
              <a:t>airbnb</a:t>
            </a:r>
            <a:endParaRPr lang="it-CH" sz="2600">
              <a:solidFill>
                <a:srgbClr val="92D050"/>
              </a:solidFill>
            </a:endParaRPr>
          </a:p>
          <a:p>
            <a:pPr marL="0" indent="0">
              <a:buFont typeface="Arial" panose="020B0604020202020204" pitchFamily="34" charset="0"/>
              <a:buNone/>
            </a:pPr>
            <a:endParaRPr lang="de-DE" sz="2600" dirty="0">
              <a:solidFill>
                <a:srgbClr val="8EB403"/>
              </a:solidFill>
            </a:endParaRPr>
          </a:p>
        </p:txBody>
      </p:sp>
      <p:sp>
        <p:nvSpPr>
          <p:cNvPr id="2" name="Foliennummernplatzhalter 1">
            <a:extLst>
              <a:ext uri="{FF2B5EF4-FFF2-40B4-BE49-F238E27FC236}">
                <a16:creationId xmlns:a16="http://schemas.microsoft.com/office/drawing/2014/main" id="{34E52825-5BA8-4419-AFD3-131BB12A32EF}"/>
              </a:ext>
            </a:extLst>
          </p:cNvPr>
          <p:cNvSpPr>
            <a:spLocks noGrp="1"/>
          </p:cNvSpPr>
          <p:nvPr>
            <p:ph type="sldNum" sz="quarter" idx="12"/>
          </p:nvPr>
        </p:nvSpPr>
        <p:spPr/>
        <p:txBody>
          <a:bodyPr/>
          <a:lstStyle/>
          <a:p>
            <a:fld id="{B7E6CA31-DA56-47CF-9891-B6D0296B6AEC}" type="slidenum">
              <a:rPr lang="ru-RU" smtClean="0"/>
              <a:t>41</a:t>
            </a:fld>
            <a:endParaRPr lang="ru-RU" dirty="0"/>
          </a:p>
        </p:txBody>
      </p:sp>
      <p:pic>
        <p:nvPicPr>
          <p:cNvPr id="6" name="Picture 2">
            <a:extLst>
              <a:ext uri="{FF2B5EF4-FFF2-40B4-BE49-F238E27FC236}">
                <a16:creationId xmlns:a16="http://schemas.microsoft.com/office/drawing/2014/main" id="{7E51ADF7-2488-4C5E-837D-078F63F23C9B}"/>
              </a:ext>
            </a:extLst>
          </p:cNvPr>
          <p:cNvPicPr>
            <a:picLocks noChangeAspect="1" noChangeArrowheads="1"/>
          </p:cNvPicPr>
          <p:nvPr/>
        </p:nvPicPr>
        <p:blipFill>
          <a:blip r:embed="rId4"/>
          <a:srcRect/>
          <a:stretch>
            <a:fillRect/>
          </a:stretch>
        </p:blipFill>
        <p:spPr bwMode="auto">
          <a:xfrm>
            <a:off x="1076112" y="2178172"/>
            <a:ext cx="4913561" cy="3081627"/>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p:spPr>
      </p:pic>
      <p:sp>
        <p:nvSpPr>
          <p:cNvPr id="8" name="Rechteck 7">
            <a:extLst>
              <a:ext uri="{FF2B5EF4-FFF2-40B4-BE49-F238E27FC236}">
                <a16:creationId xmlns:a16="http://schemas.microsoft.com/office/drawing/2014/main" id="{D340BB08-E5E1-421F-9FC2-5D34E0B5B7C3}"/>
              </a:ext>
            </a:extLst>
          </p:cNvPr>
          <p:cNvSpPr/>
          <p:nvPr/>
        </p:nvSpPr>
        <p:spPr>
          <a:xfrm>
            <a:off x="6314014" y="5744081"/>
            <a:ext cx="5042006" cy="400110"/>
          </a:xfrm>
          <a:prstGeom prst="rect">
            <a:avLst/>
          </a:prstGeom>
        </p:spPr>
        <p:txBody>
          <a:bodyPr wrap="square">
            <a:spAutoFit/>
          </a:bodyPr>
          <a:lstStyle/>
          <a:p>
            <a:r>
              <a:rPr lang="de-CH" sz="1000" b="1" dirty="0">
                <a:solidFill>
                  <a:schemeClr val="accent6">
                    <a:lumMod val="50000"/>
                  </a:schemeClr>
                </a:solidFill>
              </a:rPr>
              <a:t>Fonte:</a:t>
            </a:r>
            <a:r>
              <a:rPr lang="de-CH" sz="1000" dirty="0">
                <a:solidFill>
                  <a:schemeClr val="accent6">
                    <a:lumMod val="50000"/>
                  </a:schemeClr>
                </a:solidFill>
              </a:rPr>
              <a:t> la </a:t>
            </a:r>
            <a:r>
              <a:rPr lang="it-IT" sz="1000" dirty="0">
                <a:solidFill>
                  <a:schemeClr val="accent6">
                    <a:lumMod val="50000"/>
                  </a:schemeClr>
                </a:solidFill>
              </a:rPr>
              <a:t>versione originale inglese si trova qui</a:t>
            </a:r>
            <a:r>
              <a:rPr lang="de-CH" sz="1000" dirty="0">
                <a:solidFill>
                  <a:schemeClr val="accent6">
                    <a:lumMod val="50000"/>
                  </a:schemeClr>
                </a:solidFill>
              </a:rPr>
              <a:t>: </a:t>
            </a:r>
            <a:r>
              <a:rPr lang="de-CH" sz="1000" dirty="0">
                <a:solidFill>
                  <a:schemeClr val="accent6">
                    <a:lumMod val="50000"/>
                  </a:schemeClr>
                </a:solidFill>
                <a:hlinkClick r:id="rId5"/>
              </a:rPr>
              <a:t>https://de.slideshare.net/PitchDeckCoach/airbnb-first-pitch-deck-editable</a:t>
            </a:r>
            <a:endParaRPr lang="de-CH" sz="1000" dirty="0">
              <a:solidFill>
                <a:schemeClr val="accent6">
                  <a:lumMod val="50000"/>
                </a:schemeClr>
              </a:solidFill>
            </a:endParaRPr>
          </a:p>
        </p:txBody>
      </p:sp>
      <p:sp>
        <p:nvSpPr>
          <p:cNvPr id="10" name="Rechteck 9">
            <a:extLst>
              <a:ext uri="{FF2B5EF4-FFF2-40B4-BE49-F238E27FC236}">
                <a16:creationId xmlns:a16="http://schemas.microsoft.com/office/drawing/2014/main" id="{9EF8738A-EF15-41D9-BA64-DB46FD242F5F}"/>
              </a:ext>
            </a:extLst>
          </p:cNvPr>
          <p:cNvSpPr/>
          <p:nvPr/>
        </p:nvSpPr>
        <p:spPr>
          <a:xfrm>
            <a:off x="6468074" y="2178172"/>
            <a:ext cx="5042007" cy="3293209"/>
          </a:xfrm>
          <a:prstGeom prst="rect">
            <a:avLst/>
          </a:prstGeom>
        </p:spPr>
        <p:txBody>
          <a:bodyPr wrap="square">
            <a:spAutoFit/>
          </a:bodyPr>
          <a:lstStyle/>
          <a:p>
            <a:pPr marL="342900" indent="-342900">
              <a:spcBef>
                <a:spcPts val="600"/>
              </a:spcBef>
              <a:buClr>
                <a:srgbClr val="8EB403"/>
              </a:buClr>
              <a:buSzPct val="94000"/>
              <a:buFont typeface="Arial" panose="020B0604020202020204" pitchFamily="34" charset="0"/>
              <a:buChar char="•"/>
            </a:pPr>
            <a:r>
              <a:rPr lang="it-CH" sz="2000" dirty="0">
                <a:solidFill>
                  <a:schemeClr val="accent6">
                    <a:lumMod val="75000"/>
                  </a:schemeClr>
                </a:solidFill>
              </a:rPr>
              <a:t>Analizzate</a:t>
            </a:r>
            <a:r>
              <a:rPr lang="de-CH" sz="2000" dirty="0">
                <a:solidFill>
                  <a:schemeClr val="accent6">
                    <a:lumMod val="75000"/>
                  </a:schemeClr>
                </a:solidFill>
              </a:rPr>
              <a:t> il Pitch Deck di airbnb! </a:t>
            </a:r>
            <a:r>
              <a:rPr lang="it-IT" sz="2000" dirty="0">
                <a:solidFill>
                  <a:schemeClr val="accent6">
                    <a:lumMod val="75000"/>
                  </a:schemeClr>
                </a:solidFill>
              </a:rPr>
              <a:t>Trovate</a:t>
            </a:r>
            <a:r>
              <a:rPr lang="de-CH" sz="2000" dirty="0">
                <a:solidFill>
                  <a:schemeClr val="accent6">
                    <a:lumMod val="75000"/>
                  </a:schemeClr>
                </a:solidFill>
              </a:rPr>
              <a:t> </a:t>
            </a:r>
            <a:r>
              <a:rPr lang="it-IT" sz="2000" dirty="0">
                <a:solidFill>
                  <a:schemeClr val="accent6">
                    <a:lumMod val="75000"/>
                  </a:schemeClr>
                </a:solidFill>
              </a:rPr>
              <a:t>il</a:t>
            </a:r>
            <a:r>
              <a:rPr lang="de-CH" sz="2000" dirty="0">
                <a:solidFill>
                  <a:schemeClr val="accent6">
                    <a:lumMod val="75000"/>
                  </a:schemeClr>
                </a:solidFill>
              </a:rPr>
              <a:t> Pitch Deck </a:t>
            </a:r>
            <a:r>
              <a:rPr lang="it-IT" sz="2000" dirty="0">
                <a:solidFill>
                  <a:schemeClr val="accent6">
                    <a:lumMod val="75000"/>
                  </a:schemeClr>
                </a:solidFill>
              </a:rPr>
              <a:t>su</a:t>
            </a:r>
            <a:r>
              <a:rPr lang="de-CH" sz="2000" dirty="0">
                <a:solidFill>
                  <a:schemeClr val="accent6">
                    <a:lumMod val="75000"/>
                  </a:schemeClr>
                </a:solidFill>
              </a:rPr>
              <a:t> </a:t>
            </a:r>
            <a:r>
              <a:rPr lang="it-IT" sz="2000" dirty="0">
                <a:solidFill>
                  <a:schemeClr val="accent6">
                    <a:lumMod val="75000"/>
                  </a:schemeClr>
                </a:solidFill>
              </a:rPr>
              <a:t>myidea.ch</a:t>
            </a:r>
            <a:r>
              <a:rPr lang="de-CH" sz="2000" dirty="0">
                <a:solidFill>
                  <a:schemeClr val="accent6">
                    <a:lumMod val="75000"/>
                  </a:schemeClr>
                </a:solidFill>
              </a:rPr>
              <a:t>.</a:t>
            </a:r>
          </a:p>
          <a:p>
            <a:pPr marL="357188" indent="-357188">
              <a:spcBef>
                <a:spcPts val="600"/>
              </a:spcBef>
              <a:buClr>
                <a:srgbClr val="92D050"/>
              </a:buClr>
              <a:buSzPct val="108000"/>
              <a:buFont typeface="Arial" panose="020B0604020202020204" pitchFamily="34" charset="0"/>
              <a:buChar char="•"/>
            </a:pPr>
            <a:r>
              <a:rPr lang="it-CH" sz="2000" dirty="0">
                <a:solidFill>
                  <a:schemeClr val="accent6">
                    <a:lumMod val="75000"/>
                  </a:schemeClr>
                </a:solidFill>
                <a:latin typeface="+mj-lt"/>
              </a:rPr>
              <a:t>Sono inclusi tutti gli elementi importanti?</a:t>
            </a:r>
          </a:p>
          <a:p>
            <a:pPr marL="357188" indent="-357188">
              <a:spcBef>
                <a:spcPts val="600"/>
              </a:spcBef>
              <a:buClr>
                <a:srgbClr val="92D050"/>
              </a:buClr>
              <a:buSzPct val="108000"/>
              <a:buFont typeface="Arial" panose="020B0604020202020204" pitchFamily="34" charset="0"/>
              <a:buChar char="•"/>
            </a:pPr>
            <a:r>
              <a:rPr lang="it-CH" sz="2000" dirty="0">
                <a:solidFill>
                  <a:schemeClr val="accent6">
                    <a:lumMod val="75000"/>
                  </a:schemeClr>
                </a:solidFill>
                <a:latin typeface="+mj-lt"/>
              </a:rPr>
              <a:t>Il Pitch Deck ti ha convinto? </a:t>
            </a:r>
          </a:p>
          <a:p>
            <a:pPr marL="814388" lvl="1" indent="-357188">
              <a:spcBef>
                <a:spcPts val="600"/>
              </a:spcBef>
              <a:buClr>
                <a:srgbClr val="92D050"/>
              </a:buClr>
              <a:buSzPct val="108000"/>
              <a:buFont typeface="Arial" panose="020B0604020202020204" pitchFamily="34" charset="0"/>
              <a:buChar char="•"/>
            </a:pPr>
            <a:r>
              <a:rPr lang="it-CH" sz="2000" dirty="0">
                <a:solidFill>
                  <a:schemeClr val="accent6">
                    <a:lumMod val="75000"/>
                  </a:schemeClr>
                </a:solidFill>
                <a:latin typeface="+mj-lt"/>
              </a:rPr>
              <a:t>Perché?</a:t>
            </a:r>
          </a:p>
          <a:p>
            <a:pPr marL="814388" lvl="1" indent="-357188">
              <a:spcBef>
                <a:spcPts val="600"/>
              </a:spcBef>
              <a:buClr>
                <a:srgbClr val="92D050"/>
              </a:buClr>
              <a:buSzPct val="108000"/>
              <a:buFont typeface="Arial" panose="020B0604020202020204" pitchFamily="34" charset="0"/>
              <a:buChar char="•"/>
            </a:pPr>
            <a:r>
              <a:rPr lang="it-CH" sz="2000" dirty="0">
                <a:solidFill>
                  <a:schemeClr val="accent6">
                    <a:lumMod val="75000"/>
                  </a:schemeClr>
                </a:solidFill>
                <a:latin typeface="+mj-lt"/>
              </a:rPr>
              <a:t>Perché no?</a:t>
            </a:r>
          </a:p>
          <a:p>
            <a:pPr marL="814388" lvl="1" indent="-357188">
              <a:spcBef>
                <a:spcPts val="600"/>
              </a:spcBef>
              <a:buClr>
                <a:srgbClr val="92D050"/>
              </a:buClr>
              <a:buSzPct val="108000"/>
              <a:buFont typeface="Arial" panose="020B0604020202020204" pitchFamily="34" charset="0"/>
              <a:buChar char="•"/>
            </a:pPr>
            <a:r>
              <a:rPr lang="it-CH" sz="2000" dirty="0">
                <a:solidFill>
                  <a:schemeClr val="accent6">
                    <a:lumMod val="75000"/>
                  </a:schemeClr>
                </a:solidFill>
                <a:latin typeface="+mj-lt"/>
              </a:rPr>
              <a:t>Cosa avresti fatto di diverso?</a:t>
            </a:r>
            <a:endParaRPr lang="de-DE" sz="2000" dirty="0">
              <a:solidFill>
                <a:schemeClr val="accent6">
                  <a:lumMod val="75000"/>
                </a:schemeClr>
              </a:solidFill>
            </a:endParaRPr>
          </a:p>
          <a:p>
            <a:pPr marL="814388" lvl="1" indent="-357188">
              <a:spcBef>
                <a:spcPts val="600"/>
              </a:spcBef>
              <a:buClr>
                <a:srgbClr val="8EB403"/>
              </a:buClr>
              <a:buFont typeface="Century Gothic" panose="020B0502020202020204" pitchFamily="34" charset="0"/>
              <a:buChar char="●"/>
            </a:pPr>
            <a:endParaRPr lang="de-CH" dirty="0">
              <a:solidFill>
                <a:schemeClr val="accent6">
                  <a:lumMod val="50000"/>
                </a:schemeClr>
              </a:solidFill>
            </a:endParaRPr>
          </a:p>
        </p:txBody>
      </p:sp>
      <p:sp>
        <p:nvSpPr>
          <p:cNvPr id="3" name="CasellaDiTesto 2">
            <a:extLst>
              <a:ext uri="{FF2B5EF4-FFF2-40B4-BE49-F238E27FC236}">
                <a16:creationId xmlns:a16="http://schemas.microsoft.com/office/drawing/2014/main" id="{1D8E2086-09D9-AF97-A2F1-F956BDC3EC68}"/>
              </a:ext>
            </a:extLst>
          </p:cNvPr>
          <p:cNvSpPr txBox="1"/>
          <p:nvPr/>
        </p:nvSpPr>
        <p:spPr>
          <a:xfrm>
            <a:off x="6518787" y="10235381"/>
            <a:ext cx="184731" cy="369332"/>
          </a:xfrm>
          <a:prstGeom prst="rect">
            <a:avLst/>
          </a:prstGeom>
          <a:noFill/>
        </p:spPr>
        <p:txBody>
          <a:bodyPr wrap="none" rtlCol="0">
            <a:spAutoFit/>
          </a:bodyPr>
          <a:lstStyle/>
          <a:p>
            <a:endParaRPr lang="it-IT" dirty="0"/>
          </a:p>
        </p:txBody>
      </p:sp>
    </p:spTree>
    <p:extLst>
      <p:ext uri="{BB962C8B-B14F-4D97-AF65-F5344CB8AC3E}">
        <p14:creationId xmlns:p14="http://schemas.microsoft.com/office/powerpoint/2010/main" val="2311909286"/>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F9C8FD4-5DCE-4DB1-A5BE-7D37B7AE928D}"/>
              </a:ext>
            </a:extLst>
          </p:cNvPr>
          <p:cNvSpPr>
            <a:spLocks noGrp="1"/>
          </p:cNvSpPr>
          <p:nvPr>
            <p:ph type="title"/>
          </p:nvPr>
        </p:nvSpPr>
        <p:spPr>
          <a:xfrm>
            <a:off x="5227031" y="1130521"/>
            <a:ext cx="6921464" cy="2233060"/>
          </a:xfrm>
        </p:spPr>
        <p:txBody>
          <a:bodyPr>
            <a:noAutofit/>
          </a:bodyPr>
          <a:lstStyle/>
          <a:p>
            <a:pPr>
              <a:lnSpc>
                <a:spcPct val="100000"/>
              </a:lnSpc>
              <a:spcBef>
                <a:spcPts val="600"/>
              </a:spcBef>
              <a:spcAft>
                <a:spcPts val="1200"/>
              </a:spcAft>
            </a:pPr>
            <a:r>
              <a:rPr lang="it-CH" altLang="fr-FR" sz="3200" b="0">
                <a:solidFill>
                  <a:schemeClr val="accent6">
                    <a:lumMod val="50000"/>
                  </a:schemeClr>
                </a:solidFill>
                <a:cs typeface="Arial" pitchFamily="34" charset="0"/>
              </a:rPr>
              <a:t>Unità d‘apprendimento M 3.5</a:t>
            </a:r>
            <a:br>
              <a:rPr lang="it-CH" altLang="fr-FR" sz="3200" b="0">
                <a:solidFill>
                  <a:schemeClr val="accent6">
                    <a:lumMod val="50000"/>
                  </a:schemeClr>
                </a:solidFill>
                <a:cs typeface="Arial" pitchFamily="34" charset="0"/>
              </a:rPr>
            </a:br>
            <a:r>
              <a:rPr lang="it-CH" altLang="fr-FR" sz="3200" b="0">
                <a:solidFill>
                  <a:schemeClr val="accent6">
                    <a:lumMod val="50000"/>
                  </a:schemeClr>
                </a:solidFill>
                <a:cs typeface="Arial" pitchFamily="34" charset="0"/>
              </a:rPr>
              <a:t>Conoscenze e strumenti</a:t>
            </a:r>
            <a:br>
              <a:rPr lang="it-CH" altLang="fr-FR" sz="3200" b="0">
                <a:solidFill>
                  <a:srgbClr val="0B4874"/>
                </a:solidFill>
                <a:cs typeface="Arial" pitchFamily="34" charset="0"/>
              </a:rPr>
            </a:br>
            <a:r>
              <a:rPr lang="it-CH" altLang="fr-FR" sz="3200">
                <a:solidFill>
                  <a:srgbClr val="0B4874"/>
                </a:solidFill>
                <a:cs typeface="Arial" pitchFamily="34" charset="0"/>
              </a:rPr>
              <a:t>Carattere distintivo</a:t>
            </a:r>
            <a:endParaRPr lang="it-CH" sz="3200">
              <a:solidFill>
                <a:srgbClr val="0B4874"/>
              </a:solidFill>
            </a:endParaRPr>
          </a:p>
        </p:txBody>
      </p:sp>
      <p:sp>
        <p:nvSpPr>
          <p:cNvPr id="2" name="Foliennummernplatzhalter 1">
            <a:extLst>
              <a:ext uri="{FF2B5EF4-FFF2-40B4-BE49-F238E27FC236}">
                <a16:creationId xmlns:a16="http://schemas.microsoft.com/office/drawing/2014/main" id="{EB610300-D99D-437C-927F-E08632A9355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42</a:t>
            </a:fld>
            <a:endParaRPr lang="ru-RU" dirty="0"/>
          </a:p>
        </p:txBody>
      </p:sp>
    </p:spTree>
    <p:extLst>
      <p:ext uri="{BB962C8B-B14F-4D97-AF65-F5344CB8AC3E}">
        <p14:creationId xmlns:p14="http://schemas.microsoft.com/office/powerpoint/2010/main" val="3535563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lektronik enthält.&#10;&#10;Automatisch generierte Beschreibung">
            <a:extLst>
              <a:ext uri="{FF2B5EF4-FFF2-40B4-BE49-F238E27FC236}">
                <a16:creationId xmlns:a16="http://schemas.microsoft.com/office/drawing/2014/main" id="{19BCCB48-4764-4469-9AE6-DC28C7EFB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4022" y="1479176"/>
            <a:ext cx="3899647" cy="389964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58068" y="250095"/>
            <a:ext cx="9406555" cy="807145"/>
          </a:xfrm>
          <a:prstGeom prst="rect">
            <a:avLst/>
          </a:prstGeom>
          <a:noFill/>
          <a:ln w="9525">
            <a:noFill/>
            <a:miter lim="800000"/>
            <a:headEnd/>
            <a:tailEnd/>
          </a:ln>
        </p:spPr>
        <p:txBody>
          <a:bodyPr anchor="ctr"/>
          <a:lstStyle/>
          <a:p>
            <a:pPr>
              <a:defRPr/>
            </a:pPr>
            <a:r>
              <a:rPr lang="it-CH" altLang="fr-FR" sz="2400" b="1">
                <a:solidFill>
                  <a:srgbClr val="0B4874"/>
                </a:solidFill>
                <a:latin typeface="+mj-lt"/>
                <a:ea typeface="ＭＳ Ｐゴシック" charset="0"/>
                <a:cs typeface="Arial"/>
              </a:rPr>
              <a:t>Cosa associate ai prodotti Apple</a:t>
            </a:r>
            <a:r>
              <a:rPr lang="de-DE" altLang="fr-FR" sz="2400" b="1" dirty="0">
                <a:solidFill>
                  <a:srgbClr val="0B4874"/>
                </a:solidFill>
                <a:latin typeface="+mj-lt"/>
                <a:ea typeface="ＭＳ Ｐゴシック" charset="0"/>
                <a:cs typeface="Arial"/>
              </a:rPr>
              <a:t>? </a:t>
            </a:r>
            <a:br>
              <a:rPr lang="de-DE" altLang="fr-FR" sz="2400" b="1" dirty="0">
                <a:solidFill>
                  <a:srgbClr val="0B4874"/>
                </a:solidFill>
                <a:latin typeface="+mj-lt"/>
                <a:ea typeface="ＭＳ Ｐゴシック" charset="0"/>
                <a:cs typeface="Arial"/>
              </a:rPr>
            </a:br>
            <a:r>
              <a:rPr lang="de-DE" altLang="fr-FR" sz="2400" b="1" dirty="0">
                <a:solidFill>
                  <a:srgbClr val="0B4874"/>
                </a:solidFill>
                <a:latin typeface="+mj-lt"/>
                <a:ea typeface="ＭＳ Ｐゴシック" charset="0"/>
                <a:cs typeface="Arial"/>
              </a:rPr>
              <a:t>Cosa </a:t>
            </a:r>
            <a:r>
              <a:rPr lang="it-IT" altLang="fr-FR" sz="2400" b="1" dirty="0">
                <a:solidFill>
                  <a:srgbClr val="0B4874"/>
                </a:solidFill>
                <a:latin typeface="+mj-lt"/>
                <a:ea typeface="ＭＳ Ｐゴシック" charset="0"/>
                <a:cs typeface="Arial"/>
              </a:rPr>
              <a:t>rappresenta un prodotto </a:t>
            </a:r>
            <a:r>
              <a:rPr lang="de-DE" altLang="fr-FR" sz="2400" b="1" dirty="0">
                <a:solidFill>
                  <a:srgbClr val="0B4874"/>
                </a:solidFill>
                <a:latin typeface="+mj-lt"/>
                <a:ea typeface="ＭＳ Ｐゴシック" charset="0"/>
                <a:cs typeface="Arial"/>
              </a:rPr>
              <a:t>Apple?</a:t>
            </a:r>
            <a:endParaRPr lang="de-CH" altLang="fr-FR" sz="2400" b="1" dirty="0">
              <a:solidFill>
                <a:srgbClr val="0B4874"/>
              </a:solidFill>
              <a:latin typeface="+mj-lt"/>
              <a:ea typeface="ＭＳ Ｐゴシック" charset="0"/>
              <a:cs typeface="Arial"/>
            </a:endParaRPr>
          </a:p>
        </p:txBody>
      </p:sp>
      <p:sp>
        <p:nvSpPr>
          <p:cNvPr id="8" name="Textfeld 2">
            <a:extLst>
              <a:ext uri="{FF2B5EF4-FFF2-40B4-BE49-F238E27FC236}">
                <a16:creationId xmlns:a16="http://schemas.microsoft.com/office/drawing/2014/main" id="{3E19AB9D-B3DC-4897-8C9B-FB481DE850BA}"/>
              </a:ext>
            </a:extLst>
          </p:cNvPr>
          <p:cNvSpPr txBox="1">
            <a:spLocks noChangeArrowheads="1"/>
          </p:cNvSpPr>
          <p:nvPr/>
        </p:nvSpPr>
        <p:spPr bwMode="auto">
          <a:xfrm>
            <a:off x="6721757" y="5535234"/>
            <a:ext cx="1584176" cy="246221"/>
          </a:xfrm>
          <a:prstGeom prst="rect">
            <a:avLst/>
          </a:prstGeom>
          <a:noFill/>
          <a:ln w="9525">
            <a:noFill/>
            <a:miter lim="800000"/>
            <a:headEnd/>
            <a:tailEnd/>
          </a:ln>
        </p:spPr>
        <p:txBody>
          <a:bodyPr wrap="square">
            <a:spAutoFit/>
          </a:bodyPr>
          <a:lstStyle/>
          <a:p>
            <a:pPr algn="ctr"/>
            <a:r>
              <a:rPr lang="de-CH" altLang="fr-FR" sz="1000" dirty="0">
                <a:solidFill>
                  <a:schemeClr val="accent6">
                    <a:lumMod val="50000"/>
                  </a:schemeClr>
                </a:solidFill>
                <a:cs typeface="Arial" pitchFamily="34" charset="0"/>
              </a:rPr>
              <a:t>apple.com</a:t>
            </a:r>
            <a:endParaRPr lang="fr-CH" altLang="fr-FR" sz="1000" dirty="0">
              <a:solidFill>
                <a:schemeClr val="accent6">
                  <a:lumMod val="50000"/>
                </a:schemeClr>
              </a:solidFill>
              <a:cs typeface="Arial" pitchFamily="34" charset="0"/>
            </a:endParaRPr>
          </a:p>
        </p:txBody>
      </p:sp>
      <p:sp>
        <p:nvSpPr>
          <p:cNvPr id="10" name="Abgerundetes Rechteck 5">
            <a:extLst>
              <a:ext uri="{FF2B5EF4-FFF2-40B4-BE49-F238E27FC236}">
                <a16:creationId xmlns:a16="http://schemas.microsoft.com/office/drawing/2014/main" id="{A93DC197-2DB4-498D-9D78-D2AE84C5B072}"/>
              </a:ext>
            </a:extLst>
          </p:cNvPr>
          <p:cNvSpPr/>
          <p:nvPr/>
        </p:nvSpPr>
        <p:spPr>
          <a:xfrm>
            <a:off x="2366205" y="4171074"/>
            <a:ext cx="4014716" cy="7858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it-CH" sz="1800" b="1">
                <a:solidFill>
                  <a:schemeClr val="accent6">
                    <a:lumMod val="50000"/>
                  </a:schemeClr>
                </a:solidFill>
                <a:latin typeface="+mj-lt"/>
                <a:cs typeface="Arial" pitchFamily="34" charset="0"/>
              </a:rPr>
              <a:t>Non rispondete ad alta voc</a:t>
            </a:r>
            <a:r>
              <a:rPr lang="it-CH" b="1">
                <a:solidFill>
                  <a:schemeClr val="accent6">
                    <a:lumMod val="50000"/>
                  </a:schemeClr>
                </a:solidFill>
                <a:latin typeface="+mj-lt"/>
                <a:cs typeface="Arial" pitchFamily="34" charset="0"/>
              </a:rPr>
              <a:t>e, ma annotate la vostra risposta sul foglio</a:t>
            </a:r>
            <a:r>
              <a:rPr lang="it-CH" sz="1800" b="1">
                <a:solidFill>
                  <a:schemeClr val="accent6">
                    <a:lumMod val="50000"/>
                  </a:schemeClr>
                </a:solidFill>
                <a:latin typeface="+mj-lt"/>
                <a:cs typeface="Arial" pitchFamily="34" charset="0"/>
              </a:rPr>
              <a:t>.</a:t>
            </a:r>
          </a:p>
        </p:txBody>
      </p:sp>
      <p:sp>
        <p:nvSpPr>
          <p:cNvPr id="2" name="Foliennummernplatzhalter 1">
            <a:extLst>
              <a:ext uri="{FF2B5EF4-FFF2-40B4-BE49-F238E27FC236}">
                <a16:creationId xmlns:a16="http://schemas.microsoft.com/office/drawing/2014/main" id="{AE53F2A8-7BC2-4345-98FE-7C496C9A6EBC}"/>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43</a:t>
            </a:fld>
            <a:endParaRPr lang="ru-RU" dirty="0"/>
          </a:p>
        </p:txBody>
      </p:sp>
    </p:spTree>
    <p:extLst>
      <p:ext uri="{BB962C8B-B14F-4D97-AF65-F5344CB8AC3E}">
        <p14:creationId xmlns:p14="http://schemas.microsoft.com/office/powerpoint/2010/main" val="185379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8789" y="119157"/>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Cosa </a:t>
            </a:r>
            <a:r>
              <a:rPr lang="it-IT" altLang="fr-FR" sz="2400" b="1" dirty="0">
                <a:solidFill>
                  <a:srgbClr val="0B4874"/>
                </a:solidFill>
                <a:latin typeface="+mj-lt"/>
                <a:ea typeface="ＭＳ Ｐゴシック" charset="0"/>
                <a:cs typeface="Arial"/>
              </a:rPr>
              <a:t>associate</a:t>
            </a:r>
            <a:r>
              <a:rPr lang="de-CH" altLang="fr-FR" sz="2400" b="1" dirty="0">
                <a:solidFill>
                  <a:srgbClr val="0B4874"/>
                </a:solidFill>
                <a:latin typeface="+mj-lt"/>
                <a:ea typeface="ＭＳ Ｐゴシック" charset="0"/>
                <a:cs typeface="Arial"/>
              </a:rPr>
              <a:t> alla </a:t>
            </a:r>
            <a:r>
              <a:rPr lang="de-DE" altLang="fr-FR" sz="2400" b="1" dirty="0">
                <a:solidFill>
                  <a:srgbClr val="0B4874"/>
                </a:solidFill>
                <a:latin typeface="+mj-lt"/>
                <a:ea typeface="ＭＳ Ｐゴシック" charset="0"/>
                <a:cs typeface="Arial"/>
              </a:rPr>
              <a:t>MIGROS?</a:t>
            </a:r>
            <a:endParaRPr lang="de-CH" altLang="fr-FR" sz="2400" b="1" dirty="0">
              <a:solidFill>
                <a:srgbClr val="0B4874"/>
              </a:solidFill>
              <a:latin typeface="+mj-lt"/>
              <a:ea typeface="ＭＳ Ｐゴシック" charset="0"/>
              <a:cs typeface="Arial"/>
            </a:endParaRPr>
          </a:p>
        </p:txBody>
      </p:sp>
      <p:pic>
        <p:nvPicPr>
          <p:cNvPr id="6" name="Picture 5" descr="http://www.fcversoix.ch/2007/images/stories/logo/Logo%20migros.jpg">
            <a:extLst>
              <a:ext uri="{FF2B5EF4-FFF2-40B4-BE49-F238E27FC236}">
                <a16:creationId xmlns:a16="http://schemas.microsoft.com/office/drawing/2014/main" id="{AF83CC59-35CD-4294-9350-B0ED701579F5}"/>
              </a:ext>
            </a:extLst>
          </p:cNvPr>
          <p:cNvPicPr>
            <a:picLocks noChangeAspect="1" noChangeArrowheads="1"/>
          </p:cNvPicPr>
          <p:nvPr/>
        </p:nvPicPr>
        <p:blipFill>
          <a:blip r:embed="rId3" cstate="print"/>
          <a:srcRect/>
          <a:stretch>
            <a:fillRect/>
          </a:stretch>
        </p:blipFill>
        <p:spPr bwMode="auto">
          <a:xfrm>
            <a:off x="2232628" y="2655297"/>
            <a:ext cx="7739643" cy="1705567"/>
          </a:xfrm>
          <a:prstGeom prst="rect">
            <a:avLst/>
          </a:prstGeom>
          <a:noFill/>
          <a:ln w="9525">
            <a:noFill/>
            <a:miter lim="800000"/>
            <a:headEnd/>
            <a:tailEnd/>
          </a:ln>
        </p:spPr>
      </p:pic>
      <p:sp>
        <p:nvSpPr>
          <p:cNvPr id="7" name="Textfeld 2">
            <a:extLst>
              <a:ext uri="{FF2B5EF4-FFF2-40B4-BE49-F238E27FC236}">
                <a16:creationId xmlns:a16="http://schemas.microsoft.com/office/drawing/2014/main" id="{C1396F06-624D-4132-9208-E60915663DA9}"/>
              </a:ext>
            </a:extLst>
          </p:cNvPr>
          <p:cNvSpPr txBox="1">
            <a:spLocks noChangeArrowheads="1"/>
          </p:cNvSpPr>
          <p:nvPr/>
        </p:nvSpPr>
        <p:spPr bwMode="auto">
          <a:xfrm>
            <a:off x="8050694" y="4053939"/>
            <a:ext cx="1404140" cy="246221"/>
          </a:xfrm>
          <a:prstGeom prst="rect">
            <a:avLst/>
          </a:prstGeom>
          <a:noFill/>
          <a:ln w="9525">
            <a:noFill/>
            <a:miter lim="800000"/>
            <a:headEnd/>
            <a:tailEnd/>
          </a:ln>
        </p:spPr>
        <p:txBody>
          <a:bodyPr wrap="square">
            <a:spAutoFit/>
          </a:bodyPr>
          <a:lstStyle/>
          <a:p>
            <a:r>
              <a:rPr lang="de-CH" altLang="fr-FR" sz="1000" dirty="0">
                <a:solidFill>
                  <a:schemeClr val="accent6">
                    <a:lumMod val="50000"/>
                  </a:schemeClr>
                </a:solidFill>
                <a:cs typeface="Arial" pitchFamily="34" charset="0"/>
              </a:rPr>
              <a:t>migros.ch</a:t>
            </a:r>
            <a:endParaRPr lang="fr-CH" altLang="fr-FR" sz="1000" dirty="0">
              <a:solidFill>
                <a:schemeClr val="accent6">
                  <a:lumMod val="50000"/>
                </a:schemeClr>
              </a:solidFill>
              <a:cs typeface="Arial" pitchFamily="34" charset="0"/>
            </a:endParaRPr>
          </a:p>
        </p:txBody>
      </p:sp>
      <p:sp>
        <p:nvSpPr>
          <p:cNvPr id="2" name="Foliennummernplatzhalter 1">
            <a:extLst>
              <a:ext uri="{FF2B5EF4-FFF2-40B4-BE49-F238E27FC236}">
                <a16:creationId xmlns:a16="http://schemas.microsoft.com/office/drawing/2014/main" id="{5D93864F-73EF-4314-A523-D70415A761FE}"/>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44</a:t>
            </a:fld>
            <a:endParaRPr lang="ru-RU" dirty="0"/>
          </a:p>
        </p:txBody>
      </p:sp>
    </p:spTree>
    <p:extLst>
      <p:ext uri="{BB962C8B-B14F-4D97-AF65-F5344CB8AC3E}">
        <p14:creationId xmlns:p14="http://schemas.microsoft.com/office/powerpoint/2010/main" val="420115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3" y="117418"/>
            <a:ext cx="5159198" cy="657225"/>
          </a:xfrm>
          <a:prstGeom prst="rect">
            <a:avLst/>
          </a:prstGeom>
          <a:noFill/>
          <a:ln w="9525">
            <a:noFill/>
            <a:miter lim="800000"/>
            <a:headEnd/>
            <a:tailEnd/>
          </a:ln>
        </p:spPr>
        <p:txBody>
          <a:bodyPr anchor="ctr"/>
          <a:lstStyle/>
          <a:p>
            <a:pPr>
              <a:defRPr/>
            </a:pPr>
            <a:r>
              <a:rPr lang="de-CH" altLang="fr-FR" sz="2400" b="1" dirty="0">
                <a:solidFill>
                  <a:srgbClr val="0B4874"/>
                </a:solidFill>
                <a:ea typeface="ＭＳ Ｐゴシック" charset="0"/>
                <a:cs typeface="Arial"/>
              </a:rPr>
              <a:t>Cosa </a:t>
            </a:r>
            <a:r>
              <a:rPr lang="it-IT" altLang="fr-FR" sz="2400" b="1" dirty="0">
                <a:solidFill>
                  <a:srgbClr val="0B4874"/>
                </a:solidFill>
                <a:ea typeface="ＭＳ Ｐゴシック" charset="0"/>
                <a:cs typeface="Arial"/>
              </a:rPr>
              <a:t>associate</a:t>
            </a:r>
            <a:r>
              <a:rPr lang="de-CH" altLang="fr-FR" sz="2400" b="1" dirty="0">
                <a:solidFill>
                  <a:srgbClr val="0B4874"/>
                </a:solidFill>
                <a:ea typeface="ＭＳ Ｐゴシック" charset="0"/>
                <a:cs typeface="Arial"/>
              </a:rPr>
              <a:t> a </a:t>
            </a:r>
            <a:r>
              <a:rPr lang="de-DE" altLang="fr-FR" sz="2400" b="1" dirty="0">
                <a:solidFill>
                  <a:srgbClr val="0B4874"/>
                </a:solidFill>
                <a:latin typeface="+mj-lt"/>
                <a:ea typeface="ＭＳ Ｐゴシック" charset="0"/>
                <a:cs typeface="Arial"/>
              </a:rPr>
              <a:t>Denner?</a:t>
            </a:r>
            <a:endParaRPr lang="de-CH" altLang="fr-FR" sz="2400" b="1" dirty="0">
              <a:solidFill>
                <a:srgbClr val="0B4874"/>
              </a:solidFill>
              <a:latin typeface="+mj-lt"/>
              <a:ea typeface="ＭＳ Ｐゴシック" charset="0"/>
              <a:cs typeface="Arial"/>
            </a:endParaRPr>
          </a:p>
        </p:txBody>
      </p:sp>
      <p:sp>
        <p:nvSpPr>
          <p:cNvPr id="7" name="Textfeld 2">
            <a:extLst>
              <a:ext uri="{FF2B5EF4-FFF2-40B4-BE49-F238E27FC236}">
                <a16:creationId xmlns:a16="http://schemas.microsoft.com/office/drawing/2014/main" id="{4FB1C777-E53D-4A6A-9717-3B8EBDE5D068}"/>
              </a:ext>
            </a:extLst>
          </p:cNvPr>
          <p:cNvSpPr txBox="1">
            <a:spLocks noChangeArrowheads="1"/>
          </p:cNvSpPr>
          <p:nvPr/>
        </p:nvSpPr>
        <p:spPr bwMode="auto">
          <a:xfrm>
            <a:off x="7175729" y="4189413"/>
            <a:ext cx="832279" cy="246221"/>
          </a:xfrm>
          <a:prstGeom prst="rect">
            <a:avLst/>
          </a:prstGeom>
          <a:noFill/>
          <a:ln w="9525">
            <a:noFill/>
            <a:miter lim="800000"/>
            <a:headEnd/>
            <a:tailEnd/>
          </a:ln>
        </p:spPr>
        <p:txBody>
          <a:bodyPr wrap="none">
            <a:spAutoFit/>
          </a:bodyPr>
          <a:lstStyle/>
          <a:p>
            <a:r>
              <a:rPr lang="de-CH" altLang="fr-FR" sz="1000" dirty="0">
                <a:solidFill>
                  <a:schemeClr val="accent6">
                    <a:lumMod val="50000"/>
                  </a:schemeClr>
                </a:solidFill>
                <a:cs typeface="Arial" pitchFamily="34" charset="0"/>
              </a:rPr>
              <a:t>denner.ch</a:t>
            </a:r>
            <a:endParaRPr lang="fr-CH" altLang="fr-FR" sz="1000" dirty="0">
              <a:solidFill>
                <a:schemeClr val="accent6">
                  <a:lumMod val="50000"/>
                </a:schemeClr>
              </a:solidFill>
              <a:cs typeface="Arial" pitchFamily="34" charset="0"/>
            </a:endParaRPr>
          </a:p>
        </p:txBody>
      </p:sp>
      <p:pic>
        <p:nvPicPr>
          <p:cNvPr id="5" name="Grafik 4">
            <a:extLst>
              <a:ext uri="{FF2B5EF4-FFF2-40B4-BE49-F238E27FC236}">
                <a16:creationId xmlns:a16="http://schemas.microsoft.com/office/drawing/2014/main" id="{A947D072-B01F-4B6C-B014-B3417FE0E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230" y="1871148"/>
            <a:ext cx="6393539" cy="2211099"/>
          </a:xfrm>
          <a:prstGeom prst="rect">
            <a:avLst/>
          </a:prstGeom>
        </p:spPr>
      </p:pic>
      <p:sp>
        <p:nvSpPr>
          <p:cNvPr id="6" name="Foliennummernplatzhalter 1">
            <a:extLst>
              <a:ext uri="{FF2B5EF4-FFF2-40B4-BE49-F238E27FC236}">
                <a16:creationId xmlns:a16="http://schemas.microsoft.com/office/drawing/2014/main" id="{75FF94F2-CA4F-4348-98D3-982D00A80073}"/>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45</a:t>
            </a:fld>
            <a:endParaRPr lang="ru-RU" dirty="0"/>
          </a:p>
        </p:txBody>
      </p:sp>
    </p:spTree>
    <p:extLst>
      <p:ext uri="{BB962C8B-B14F-4D97-AF65-F5344CB8AC3E}">
        <p14:creationId xmlns:p14="http://schemas.microsoft.com/office/powerpoint/2010/main" val="4019734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Cosa </a:t>
            </a:r>
            <a:r>
              <a:rPr lang="it-IT" altLang="fr-FR" sz="2400" b="1" dirty="0">
                <a:solidFill>
                  <a:srgbClr val="0B4874"/>
                </a:solidFill>
                <a:latin typeface="+mj-lt"/>
                <a:ea typeface="ＭＳ Ｐゴシック" charset="0"/>
                <a:cs typeface="Arial"/>
              </a:rPr>
              <a:t>associate</a:t>
            </a:r>
            <a:r>
              <a:rPr lang="de-CH" altLang="fr-FR" sz="2400" b="1" dirty="0">
                <a:solidFill>
                  <a:srgbClr val="0B4874"/>
                </a:solidFill>
                <a:latin typeface="+mj-lt"/>
                <a:ea typeface="ＭＳ Ｐゴシック" charset="0"/>
                <a:cs typeface="Arial"/>
              </a:rPr>
              <a:t> a IKEA?</a:t>
            </a:r>
          </a:p>
        </p:txBody>
      </p:sp>
      <p:pic>
        <p:nvPicPr>
          <p:cNvPr id="6" name="Picture 1">
            <a:extLst>
              <a:ext uri="{FF2B5EF4-FFF2-40B4-BE49-F238E27FC236}">
                <a16:creationId xmlns:a16="http://schemas.microsoft.com/office/drawing/2014/main" id="{11A6A5A5-BF3F-47E5-B82F-2593AD9763D2}"/>
              </a:ext>
            </a:extLst>
          </p:cNvPr>
          <p:cNvPicPr>
            <a:picLocks noChangeAspect="1" noChangeArrowheads="1"/>
          </p:cNvPicPr>
          <p:nvPr/>
        </p:nvPicPr>
        <p:blipFill>
          <a:blip r:embed="rId3"/>
          <a:srcRect/>
          <a:stretch>
            <a:fillRect/>
          </a:stretch>
        </p:blipFill>
        <p:spPr bwMode="auto">
          <a:xfrm>
            <a:off x="2756773" y="2092322"/>
            <a:ext cx="6641391" cy="2688704"/>
          </a:xfrm>
          <a:prstGeom prst="rect">
            <a:avLst/>
          </a:prstGeom>
          <a:noFill/>
          <a:ln w="9525">
            <a:noFill/>
            <a:miter lim="800000"/>
            <a:headEnd/>
            <a:tailEnd/>
          </a:ln>
        </p:spPr>
      </p:pic>
      <p:sp>
        <p:nvSpPr>
          <p:cNvPr id="7" name="Rechteck 6">
            <a:extLst>
              <a:ext uri="{FF2B5EF4-FFF2-40B4-BE49-F238E27FC236}">
                <a16:creationId xmlns:a16="http://schemas.microsoft.com/office/drawing/2014/main" id="{B2E94C6B-6989-4185-8543-F73643937498}"/>
              </a:ext>
            </a:extLst>
          </p:cNvPr>
          <p:cNvSpPr/>
          <p:nvPr/>
        </p:nvSpPr>
        <p:spPr>
          <a:xfrm>
            <a:off x="7637633" y="4833156"/>
            <a:ext cx="768159" cy="246221"/>
          </a:xfrm>
          <a:prstGeom prst="rect">
            <a:avLst/>
          </a:prstGeom>
        </p:spPr>
        <p:txBody>
          <a:bodyPr wrap="none">
            <a:spAutoFit/>
          </a:bodyPr>
          <a:lstStyle/>
          <a:p>
            <a:r>
              <a:rPr lang="de-DE" sz="1000" dirty="0">
                <a:solidFill>
                  <a:schemeClr val="accent6">
                    <a:lumMod val="50000"/>
                  </a:schemeClr>
                </a:solidFill>
              </a:rPr>
              <a:t>ikea.com</a:t>
            </a:r>
          </a:p>
        </p:txBody>
      </p:sp>
      <p:sp>
        <p:nvSpPr>
          <p:cNvPr id="8" name="Foliennummernplatzhalter 1">
            <a:extLst>
              <a:ext uri="{FF2B5EF4-FFF2-40B4-BE49-F238E27FC236}">
                <a16:creationId xmlns:a16="http://schemas.microsoft.com/office/drawing/2014/main" id="{1F1775C3-E0D9-4522-97A5-38446359CA9A}"/>
              </a:ext>
            </a:extLst>
          </p:cNvPr>
          <p:cNvSpPr>
            <a:spLocks noGrp="1"/>
          </p:cNvSpPr>
          <p:nvPr>
            <p:ph type="sldNum" sz="quarter" idx="12"/>
          </p:nvPr>
        </p:nvSpPr>
        <p:spPr>
          <a:xfrm>
            <a:off x="11510081" y="6356351"/>
            <a:ext cx="536009" cy="365125"/>
          </a:xfrm>
        </p:spPr>
        <p:txBody>
          <a:bodyPr/>
          <a:lstStyle/>
          <a:p>
            <a:fld id="{B7E6CA31-DA56-47CF-9891-B6D0296B6AEC}" type="slidenum">
              <a:rPr lang="ru-RU" smtClean="0"/>
              <a:t>46</a:t>
            </a:fld>
            <a:endParaRPr lang="ru-RU" dirty="0"/>
          </a:p>
        </p:txBody>
      </p:sp>
    </p:spTree>
    <p:extLst>
      <p:ext uri="{BB962C8B-B14F-4D97-AF65-F5344CB8AC3E}">
        <p14:creationId xmlns:p14="http://schemas.microsoft.com/office/powerpoint/2010/main" val="3982636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Cosa </a:t>
            </a:r>
            <a:r>
              <a:rPr lang="it-IT" altLang="fr-FR" sz="2400" b="1" dirty="0">
                <a:solidFill>
                  <a:srgbClr val="0B4874"/>
                </a:solidFill>
                <a:latin typeface="+mj-lt"/>
                <a:ea typeface="ＭＳ Ｐゴシック" charset="0"/>
                <a:cs typeface="Arial"/>
              </a:rPr>
              <a:t>associate</a:t>
            </a:r>
            <a:r>
              <a:rPr lang="de-CH" altLang="fr-FR" sz="2400" b="1" dirty="0">
                <a:solidFill>
                  <a:srgbClr val="0B4874"/>
                </a:solidFill>
                <a:latin typeface="+mj-lt"/>
                <a:ea typeface="ＭＳ Ｐゴシック" charset="0"/>
                <a:cs typeface="Arial"/>
              </a:rPr>
              <a:t> a Victorinox?</a:t>
            </a:r>
          </a:p>
        </p:txBody>
      </p:sp>
      <p:pic>
        <p:nvPicPr>
          <p:cNvPr id="5" name="Picture 6">
            <a:extLst>
              <a:ext uri="{FF2B5EF4-FFF2-40B4-BE49-F238E27FC236}">
                <a16:creationId xmlns:a16="http://schemas.microsoft.com/office/drawing/2014/main" id="{33DB0707-3714-42D8-8EE4-BD54CFCE373E}"/>
              </a:ext>
            </a:extLst>
          </p:cNvPr>
          <p:cNvPicPr>
            <a:picLocks noChangeAspect="1" noChangeArrowheads="1"/>
          </p:cNvPicPr>
          <p:nvPr/>
        </p:nvPicPr>
        <p:blipFill>
          <a:blip r:embed="rId3" cstate="print"/>
          <a:srcRect/>
          <a:stretch>
            <a:fillRect/>
          </a:stretch>
        </p:blipFill>
        <p:spPr bwMode="auto">
          <a:xfrm>
            <a:off x="2761892" y="1998664"/>
            <a:ext cx="5845472" cy="3144837"/>
          </a:xfrm>
          <a:prstGeom prst="rect">
            <a:avLst/>
          </a:prstGeom>
          <a:noFill/>
          <a:ln w="9525">
            <a:noFill/>
            <a:miter lim="800000"/>
            <a:headEnd/>
            <a:tailEnd/>
          </a:ln>
        </p:spPr>
      </p:pic>
      <p:sp>
        <p:nvSpPr>
          <p:cNvPr id="8" name="Textfeld 2">
            <a:extLst>
              <a:ext uri="{FF2B5EF4-FFF2-40B4-BE49-F238E27FC236}">
                <a16:creationId xmlns:a16="http://schemas.microsoft.com/office/drawing/2014/main" id="{9818D7A8-C96E-4864-BFE5-F17118ABBB0D}"/>
              </a:ext>
            </a:extLst>
          </p:cNvPr>
          <p:cNvSpPr txBox="1">
            <a:spLocks noChangeArrowheads="1"/>
          </p:cNvSpPr>
          <p:nvPr/>
        </p:nvSpPr>
        <p:spPr bwMode="auto">
          <a:xfrm>
            <a:off x="6471518" y="4866502"/>
            <a:ext cx="2135846" cy="246221"/>
          </a:xfrm>
          <a:prstGeom prst="rect">
            <a:avLst/>
          </a:prstGeom>
          <a:noFill/>
          <a:ln w="9525">
            <a:noFill/>
            <a:miter lim="800000"/>
            <a:headEnd/>
            <a:tailEnd/>
          </a:ln>
        </p:spPr>
        <p:txBody>
          <a:bodyPr wrap="square">
            <a:spAutoFit/>
          </a:bodyPr>
          <a:lstStyle/>
          <a:p>
            <a:pPr algn="ctr"/>
            <a:r>
              <a:rPr lang="de-CH" altLang="fr-FR" sz="1000" dirty="0">
                <a:solidFill>
                  <a:schemeClr val="accent6">
                    <a:lumMod val="50000"/>
                  </a:schemeClr>
                </a:solidFill>
                <a:cs typeface="Arial" pitchFamily="34" charset="0"/>
              </a:rPr>
              <a:t>victorinox.ch</a:t>
            </a:r>
            <a:endParaRPr lang="fr-CH" altLang="fr-FR" sz="1000" dirty="0">
              <a:solidFill>
                <a:schemeClr val="accent6">
                  <a:lumMod val="50000"/>
                </a:schemeClr>
              </a:solidFill>
              <a:cs typeface="Arial" pitchFamily="34" charset="0"/>
            </a:endParaRPr>
          </a:p>
        </p:txBody>
      </p:sp>
      <p:sp>
        <p:nvSpPr>
          <p:cNvPr id="2" name="Foliennummernplatzhalter 1">
            <a:extLst>
              <a:ext uri="{FF2B5EF4-FFF2-40B4-BE49-F238E27FC236}">
                <a16:creationId xmlns:a16="http://schemas.microsoft.com/office/drawing/2014/main" id="{A1879CC1-287F-491A-8499-B35C1F2B8305}"/>
              </a:ext>
            </a:extLst>
          </p:cNvPr>
          <p:cNvSpPr>
            <a:spLocks noGrp="1"/>
          </p:cNvSpPr>
          <p:nvPr>
            <p:ph type="sldNum" sz="quarter" idx="12"/>
          </p:nvPr>
        </p:nvSpPr>
        <p:spPr>
          <a:xfrm>
            <a:off x="11306287" y="6356351"/>
            <a:ext cx="739804" cy="365125"/>
          </a:xfrm>
        </p:spPr>
        <p:txBody>
          <a:bodyPr/>
          <a:lstStyle/>
          <a:p>
            <a:fld id="{B7E6CA31-DA56-47CF-9891-B6D0296B6AEC}" type="slidenum">
              <a:rPr lang="ru-RU" smtClean="0"/>
              <a:t>47</a:t>
            </a:fld>
            <a:endParaRPr lang="ru-RU" dirty="0"/>
          </a:p>
        </p:txBody>
      </p:sp>
    </p:spTree>
    <p:extLst>
      <p:ext uri="{BB962C8B-B14F-4D97-AF65-F5344CB8AC3E}">
        <p14:creationId xmlns:p14="http://schemas.microsoft.com/office/powerpoint/2010/main" val="3491776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2F56D0-C9BD-4B50-AC89-10E2B31F1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3963" y="1499639"/>
            <a:ext cx="6044073" cy="3658787"/>
          </a:xfrm>
          <a:prstGeom prst="rect">
            <a:avLst/>
          </a:prstGeom>
        </p:spPr>
      </p:pic>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de-CH" altLang="fr-FR" sz="2400" b="1" dirty="0">
                <a:solidFill>
                  <a:srgbClr val="0B4874"/>
                </a:solidFill>
                <a:latin typeface="+mj-lt"/>
                <a:ea typeface="ＭＳ Ｐゴシック" charset="0"/>
                <a:cs typeface="Arial"/>
              </a:rPr>
              <a:t>Cosa </a:t>
            </a:r>
            <a:r>
              <a:rPr lang="it-IT" altLang="fr-FR" sz="2400" b="1" dirty="0">
                <a:solidFill>
                  <a:srgbClr val="0B4874"/>
                </a:solidFill>
                <a:latin typeface="+mj-lt"/>
                <a:ea typeface="ＭＳ Ｐゴシック" charset="0"/>
                <a:cs typeface="Arial"/>
              </a:rPr>
              <a:t>associate</a:t>
            </a:r>
            <a:r>
              <a:rPr lang="de-CH" altLang="fr-FR" sz="2400" b="1" dirty="0">
                <a:solidFill>
                  <a:srgbClr val="0B4874"/>
                </a:solidFill>
                <a:latin typeface="+mj-lt"/>
                <a:ea typeface="ＭＳ Ｐゴシック" charset="0"/>
                <a:cs typeface="Arial"/>
              </a:rPr>
              <a:t> a Red Bull?</a:t>
            </a:r>
          </a:p>
        </p:txBody>
      </p:sp>
      <p:sp>
        <p:nvSpPr>
          <p:cNvPr id="8" name="Textfeld 2">
            <a:extLst>
              <a:ext uri="{FF2B5EF4-FFF2-40B4-BE49-F238E27FC236}">
                <a16:creationId xmlns:a16="http://schemas.microsoft.com/office/drawing/2014/main" id="{A3971DF3-6DC5-4146-BF3A-A6F2FABC2411}"/>
              </a:ext>
            </a:extLst>
          </p:cNvPr>
          <p:cNvSpPr txBox="1">
            <a:spLocks noChangeArrowheads="1"/>
          </p:cNvSpPr>
          <p:nvPr/>
        </p:nvSpPr>
        <p:spPr bwMode="auto">
          <a:xfrm>
            <a:off x="5608752" y="5407626"/>
            <a:ext cx="970137" cy="246221"/>
          </a:xfrm>
          <a:prstGeom prst="rect">
            <a:avLst/>
          </a:prstGeom>
          <a:noFill/>
          <a:ln w="9525">
            <a:noFill/>
            <a:miter lim="800000"/>
            <a:headEnd/>
            <a:tailEnd/>
          </a:ln>
        </p:spPr>
        <p:txBody>
          <a:bodyPr wrap="none">
            <a:spAutoFit/>
          </a:bodyPr>
          <a:lstStyle/>
          <a:p>
            <a:pPr algn="ctr"/>
            <a:r>
              <a:rPr lang="de-CH" altLang="fr-FR" sz="1000" dirty="0">
                <a:solidFill>
                  <a:schemeClr val="accent6">
                    <a:lumMod val="50000"/>
                  </a:schemeClr>
                </a:solidFill>
                <a:cs typeface="Arial" pitchFamily="34" charset="0"/>
              </a:rPr>
              <a:t>redbull.com</a:t>
            </a:r>
            <a:endParaRPr lang="fr-CH" altLang="fr-FR" sz="1000" dirty="0">
              <a:solidFill>
                <a:schemeClr val="accent6">
                  <a:lumMod val="50000"/>
                </a:schemeClr>
              </a:solidFill>
              <a:cs typeface="Arial" pitchFamily="34" charset="0"/>
            </a:endParaRPr>
          </a:p>
        </p:txBody>
      </p:sp>
      <p:sp>
        <p:nvSpPr>
          <p:cNvPr id="2" name="Foliennummernplatzhalter 1">
            <a:extLst>
              <a:ext uri="{FF2B5EF4-FFF2-40B4-BE49-F238E27FC236}">
                <a16:creationId xmlns:a16="http://schemas.microsoft.com/office/drawing/2014/main" id="{F65CDB44-5763-4C74-8EA0-29182093B34B}"/>
              </a:ext>
            </a:extLst>
          </p:cNvPr>
          <p:cNvSpPr>
            <a:spLocks noGrp="1"/>
          </p:cNvSpPr>
          <p:nvPr>
            <p:ph type="sldNum" sz="quarter" idx="12"/>
          </p:nvPr>
        </p:nvSpPr>
        <p:spPr>
          <a:xfrm>
            <a:off x="11306287" y="6356351"/>
            <a:ext cx="739803" cy="365125"/>
          </a:xfrm>
        </p:spPr>
        <p:txBody>
          <a:bodyPr/>
          <a:lstStyle/>
          <a:p>
            <a:fld id="{B7E6CA31-DA56-47CF-9891-B6D0296B6AEC}" type="slidenum">
              <a:rPr lang="ru-RU" smtClean="0"/>
              <a:t>48</a:t>
            </a:fld>
            <a:endParaRPr lang="ru-RU" dirty="0"/>
          </a:p>
        </p:txBody>
      </p:sp>
    </p:spTree>
    <p:extLst>
      <p:ext uri="{BB962C8B-B14F-4D97-AF65-F5344CB8AC3E}">
        <p14:creationId xmlns:p14="http://schemas.microsoft.com/office/powerpoint/2010/main" val="1846233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F77068-A812-4A22-8C5A-931A5034A777}"/>
              </a:ext>
            </a:extLst>
          </p:cNvPr>
          <p:cNvSpPr txBox="1">
            <a:spLocks noChangeArrowheads="1"/>
          </p:cNvSpPr>
          <p:nvPr/>
        </p:nvSpPr>
        <p:spPr bwMode="auto">
          <a:xfrm>
            <a:off x="936802" y="107479"/>
            <a:ext cx="9406555" cy="657225"/>
          </a:xfrm>
          <a:prstGeom prst="rect">
            <a:avLst/>
          </a:prstGeom>
          <a:noFill/>
          <a:ln w="9525">
            <a:noFill/>
            <a:miter lim="800000"/>
            <a:headEnd/>
            <a:tailEnd/>
          </a:ln>
        </p:spPr>
        <p:txBody>
          <a:bodyPr anchor="ctr"/>
          <a:lstStyle/>
          <a:p>
            <a:pPr>
              <a:defRPr/>
            </a:pPr>
            <a:r>
              <a:rPr lang="it-CH" altLang="fr-FR" sz="2400" b="1">
                <a:solidFill>
                  <a:srgbClr val="0B4874"/>
                </a:solidFill>
                <a:latin typeface="+mj-lt"/>
                <a:ea typeface="ＭＳ Ｐゴシック" charset="0"/>
                <a:cs typeface="Arial"/>
              </a:rPr>
              <a:t>Confronta i tuoi termini con quelli della tabella sottostante</a:t>
            </a:r>
          </a:p>
        </p:txBody>
      </p:sp>
      <p:cxnSp>
        <p:nvCxnSpPr>
          <p:cNvPr id="5" name="Gerade Verbindung 20">
            <a:extLst>
              <a:ext uri="{FF2B5EF4-FFF2-40B4-BE49-F238E27FC236}">
                <a16:creationId xmlns:a16="http://schemas.microsoft.com/office/drawing/2014/main" id="{6AD14FA0-6D69-4439-BCBB-075D041F2D42}"/>
              </a:ext>
            </a:extLst>
          </p:cNvPr>
          <p:cNvCxnSpPr/>
          <p:nvPr/>
        </p:nvCxnSpPr>
        <p:spPr>
          <a:xfrm flipV="1">
            <a:off x="1306484" y="4344576"/>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cxnSp>
        <p:nvCxnSpPr>
          <p:cNvPr id="8" name="Gerade Verbindung 45">
            <a:extLst>
              <a:ext uri="{FF2B5EF4-FFF2-40B4-BE49-F238E27FC236}">
                <a16:creationId xmlns:a16="http://schemas.microsoft.com/office/drawing/2014/main" id="{74D554C9-BF4C-4BD9-863D-87C10D916BB1}"/>
              </a:ext>
            </a:extLst>
          </p:cNvPr>
          <p:cNvCxnSpPr/>
          <p:nvPr/>
        </p:nvCxnSpPr>
        <p:spPr>
          <a:xfrm flipV="1">
            <a:off x="1282532" y="2895601"/>
            <a:ext cx="9598750" cy="9525"/>
          </a:xfrm>
          <a:prstGeom prst="line">
            <a:avLst/>
          </a:prstGeom>
          <a:ln w="28575">
            <a:solidFill>
              <a:srgbClr val="0B4874"/>
            </a:solidFill>
          </a:ln>
        </p:spPr>
        <p:style>
          <a:lnRef idx="1">
            <a:schemeClr val="accent1"/>
          </a:lnRef>
          <a:fillRef idx="0">
            <a:schemeClr val="accent1"/>
          </a:fillRef>
          <a:effectRef idx="0">
            <a:schemeClr val="accent1"/>
          </a:effectRef>
          <a:fontRef idx="minor">
            <a:schemeClr val="tx1"/>
          </a:fontRef>
        </p:style>
      </p:cxnSp>
      <p:pic>
        <p:nvPicPr>
          <p:cNvPr id="9" name="Picture 5" descr="http://www.seeklogo.com/images/D/Denner-logo-B882D32B07-seeklogo.com.gif">
            <a:extLst>
              <a:ext uri="{FF2B5EF4-FFF2-40B4-BE49-F238E27FC236}">
                <a16:creationId xmlns:a16="http://schemas.microsoft.com/office/drawing/2014/main" id="{4F03C258-8C95-4A98-9ECF-0F03FA79FD42}"/>
              </a:ext>
            </a:extLst>
          </p:cNvPr>
          <p:cNvPicPr>
            <a:picLocks noChangeAspect="1" noChangeArrowheads="1"/>
          </p:cNvPicPr>
          <p:nvPr/>
        </p:nvPicPr>
        <p:blipFill>
          <a:blip r:embed="rId3" cstate="print"/>
          <a:srcRect/>
          <a:stretch>
            <a:fillRect/>
          </a:stretch>
        </p:blipFill>
        <p:spPr bwMode="auto">
          <a:xfrm>
            <a:off x="1367364" y="4374879"/>
            <a:ext cx="1809514" cy="1357312"/>
          </a:xfrm>
          <a:prstGeom prst="rect">
            <a:avLst/>
          </a:prstGeom>
          <a:noFill/>
          <a:ln w="9525">
            <a:noFill/>
            <a:miter lim="800000"/>
            <a:headEnd/>
            <a:tailEnd/>
          </a:ln>
        </p:spPr>
      </p:pic>
      <p:sp>
        <p:nvSpPr>
          <p:cNvPr id="10" name="Rechteck 9">
            <a:extLst>
              <a:ext uri="{FF2B5EF4-FFF2-40B4-BE49-F238E27FC236}">
                <a16:creationId xmlns:a16="http://schemas.microsoft.com/office/drawing/2014/main" id="{A72B7102-E895-4EA1-9D79-AC482A68FFC6}"/>
              </a:ext>
            </a:extLst>
          </p:cNvPr>
          <p:cNvSpPr/>
          <p:nvPr/>
        </p:nvSpPr>
        <p:spPr>
          <a:xfrm>
            <a:off x="1286766" y="1468437"/>
            <a:ext cx="4795742"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sp>
        <p:nvSpPr>
          <p:cNvPr id="11" name="Rechteck 10">
            <a:extLst>
              <a:ext uri="{FF2B5EF4-FFF2-40B4-BE49-F238E27FC236}">
                <a16:creationId xmlns:a16="http://schemas.microsoft.com/office/drawing/2014/main" id="{ECD76FFA-050C-4735-A78E-819E8861C7CC}"/>
              </a:ext>
            </a:extLst>
          </p:cNvPr>
          <p:cNvSpPr/>
          <p:nvPr/>
        </p:nvSpPr>
        <p:spPr>
          <a:xfrm>
            <a:off x="6082508" y="1468437"/>
            <a:ext cx="4799975" cy="432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dirty="0"/>
          </a:p>
        </p:txBody>
      </p:sp>
      <p:pic>
        <p:nvPicPr>
          <p:cNvPr id="12" name="Picture 5" descr="http://www.fcversoix.ch/2007/images/stories/logo/Logo%20migros.jpg">
            <a:extLst>
              <a:ext uri="{FF2B5EF4-FFF2-40B4-BE49-F238E27FC236}">
                <a16:creationId xmlns:a16="http://schemas.microsoft.com/office/drawing/2014/main" id="{3EBA3804-6FA9-47AE-B319-5C7B7EFC2D67}"/>
              </a:ext>
            </a:extLst>
          </p:cNvPr>
          <p:cNvPicPr>
            <a:picLocks noChangeAspect="1" noChangeArrowheads="1"/>
          </p:cNvPicPr>
          <p:nvPr/>
        </p:nvPicPr>
        <p:blipFill>
          <a:blip r:embed="rId4" cstate="print"/>
          <a:srcRect/>
          <a:stretch>
            <a:fillRect/>
          </a:stretch>
        </p:blipFill>
        <p:spPr bwMode="auto">
          <a:xfrm>
            <a:off x="1358725" y="3444875"/>
            <a:ext cx="1806312" cy="409575"/>
          </a:xfrm>
          <a:prstGeom prst="rect">
            <a:avLst/>
          </a:prstGeom>
          <a:noFill/>
          <a:ln w="9525">
            <a:noFill/>
            <a:miter lim="800000"/>
            <a:headEnd/>
            <a:tailEnd/>
          </a:ln>
        </p:spPr>
      </p:pic>
      <p:pic>
        <p:nvPicPr>
          <p:cNvPr id="13" name="Picture 6">
            <a:extLst>
              <a:ext uri="{FF2B5EF4-FFF2-40B4-BE49-F238E27FC236}">
                <a16:creationId xmlns:a16="http://schemas.microsoft.com/office/drawing/2014/main" id="{A1098870-FAEB-4E21-A4B7-95E32FC65AE0}"/>
              </a:ext>
            </a:extLst>
          </p:cNvPr>
          <p:cNvPicPr>
            <a:picLocks noChangeAspect="1" noChangeArrowheads="1"/>
          </p:cNvPicPr>
          <p:nvPr/>
        </p:nvPicPr>
        <p:blipFill>
          <a:blip r:embed="rId5" cstate="print"/>
          <a:srcRect/>
          <a:stretch>
            <a:fillRect/>
          </a:stretch>
        </p:blipFill>
        <p:spPr bwMode="auto">
          <a:xfrm>
            <a:off x="6372454" y="3360739"/>
            <a:ext cx="1340779" cy="839787"/>
          </a:xfrm>
          <a:prstGeom prst="rect">
            <a:avLst/>
          </a:prstGeom>
          <a:noFill/>
          <a:ln w="9525">
            <a:noFill/>
            <a:miter lim="800000"/>
            <a:headEnd/>
            <a:tailEnd/>
          </a:ln>
        </p:spPr>
      </p:pic>
      <p:pic>
        <p:nvPicPr>
          <p:cNvPr id="14" name="Picture 4">
            <a:extLst>
              <a:ext uri="{FF2B5EF4-FFF2-40B4-BE49-F238E27FC236}">
                <a16:creationId xmlns:a16="http://schemas.microsoft.com/office/drawing/2014/main" id="{2DBB10E0-8241-400D-8E02-E5CE52BD5E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6595985" y="4824035"/>
            <a:ext cx="966686" cy="585185"/>
          </a:xfrm>
          <a:prstGeom prst="rect">
            <a:avLst/>
          </a:prstGeom>
          <a:noFill/>
          <a:ln w="9525">
            <a:noFill/>
            <a:miter lim="800000"/>
            <a:headEnd/>
            <a:tailEnd/>
          </a:ln>
        </p:spPr>
      </p:pic>
      <p:pic>
        <p:nvPicPr>
          <p:cNvPr id="15" name="Picture 4" descr="http://www.zephram.de/blog/wp-content/uploads/2009/01/ikea.jpg">
            <a:extLst>
              <a:ext uri="{FF2B5EF4-FFF2-40B4-BE49-F238E27FC236}">
                <a16:creationId xmlns:a16="http://schemas.microsoft.com/office/drawing/2014/main" id="{720D607C-6608-4402-9276-842326FB2C95}"/>
              </a:ext>
            </a:extLst>
          </p:cNvPr>
          <p:cNvPicPr>
            <a:picLocks noChangeAspect="1" noChangeArrowheads="1"/>
          </p:cNvPicPr>
          <p:nvPr/>
        </p:nvPicPr>
        <p:blipFill>
          <a:blip r:embed="rId7" cstate="print"/>
          <a:srcRect/>
          <a:stretch>
            <a:fillRect/>
          </a:stretch>
        </p:blipFill>
        <p:spPr bwMode="auto">
          <a:xfrm>
            <a:off x="6165049" y="1911349"/>
            <a:ext cx="1976985" cy="541738"/>
          </a:xfrm>
          <a:prstGeom prst="rect">
            <a:avLst/>
          </a:prstGeom>
          <a:noFill/>
          <a:ln w="9525">
            <a:noFill/>
            <a:miter lim="800000"/>
            <a:headEnd/>
            <a:tailEnd/>
          </a:ln>
        </p:spPr>
      </p:pic>
      <p:sp>
        <p:nvSpPr>
          <p:cNvPr id="16" name="Textfeld 33">
            <a:extLst>
              <a:ext uri="{FF2B5EF4-FFF2-40B4-BE49-F238E27FC236}">
                <a16:creationId xmlns:a16="http://schemas.microsoft.com/office/drawing/2014/main" id="{4F064A59-0C59-4DB8-9718-F29459828A84}"/>
              </a:ext>
            </a:extLst>
          </p:cNvPr>
          <p:cNvSpPr txBox="1">
            <a:spLocks noChangeArrowheads="1"/>
          </p:cNvSpPr>
          <p:nvPr/>
        </p:nvSpPr>
        <p:spPr bwMode="auto">
          <a:xfrm>
            <a:off x="3259419" y="1620089"/>
            <a:ext cx="2884640"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CH" altLang="fr-FR" sz="1600" dirty="0">
                <a:latin typeface="+mj-lt"/>
                <a:cs typeface="Arial" pitchFamily="34" charset="0"/>
              </a:rPr>
              <a:t>Bel design</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Innovazione</a:t>
            </a:r>
          </a:p>
        </p:txBody>
      </p:sp>
      <p:sp>
        <p:nvSpPr>
          <p:cNvPr id="17" name="Textfeld 34">
            <a:extLst>
              <a:ext uri="{FF2B5EF4-FFF2-40B4-BE49-F238E27FC236}">
                <a16:creationId xmlns:a16="http://schemas.microsoft.com/office/drawing/2014/main" id="{11DEF7E9-FE65-48A8-BD34-E5E6A425BA35}"/>
              </a:ext>
            </a:extLst>
          </p:cNvPr>
          <p:cNvSpPr txBox="1">
            <a:spLocks noChangeArrowheads="1"/>
          </p:cNvSpPr>
          <p:nvPr/>
        </p:nvSpPr>
        <p:spPr bwMode="auto">
          <a:xfrm>
            <a:off x="3259419" y="3001963"/>
            <a:ext cx="3087815" cy="1323439"/>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de-CH" sz="1600" dirty="0">
                <a:latin typeface="+mj-lt"/>
                <a:cs typeface="Arial" pitchFamily="34" charset="0"/>
              </a:rPr>
              <a:t>Svizzera</a:t>
            </a:r>
          </a:p>
          <a:p>
            <a:pPr marL="285750" indent="-285750">
              <a:buClr>
                <a:srgbClr val="0B4874"/>
              </a:buClr>
              <a:buFont typeface="Century Gothic" panose="020B0502020202020204" pitchFamily="34" charset="0"/>
              <a:buChar char="●"/>
            </a:pPr>
            <a:r>
              <a:rPr lang="de-CH" sz="1600" dirty="0">
                <a:latin typeface="+mj-lt"/>
                <a:cs typeface="Arial" pitchFamily="34" charset="0"/>
              </a:rPr>
              <a:t>Customer-friendly</a:t>
            </a:r>
          </a:p>
          <a:p>
            <a:pPr marL="285750" indent="-285750">
              <a:buClr>
                <a:srgbClr val="0B4874"/>
              </a:buClr>
              <a:buFont typeface="Century Gothic" panose="020B0502020202020204" pitchFamily="34" charset="0"/>
              <a:buChar char="●"/>
            </a:pPr>
            <a:r>
              <a:rPr lang="it-IT" sz="1600" dirty="0">
                <a:latin typeface="+mj-lt"/>
                <a:cs typeface="Arial" pitchFamily="34" charset="0"/>
              </a:rPr>
              <a:t>Buona</a:t>
            </a:r>
            <a:r>
              <a:rPr lang="de-CH" sz="1600" dirty="0">
                <a:latin typeface="+mj-lt"/>
                <a:cs typeface="Arial" pitchFamily="34" charset="0"/>
              </a:rPr>
              <a:t> </a:t>
            </a:r>
            <a:r>
              <a:rPr lang="it-IT" sz="1600" dirty="0">
                <a:latin typeface="+mj-lt"/>
                <a:cs typeface="Arial" pitchFamily="34" charset="0"/>
              </a:rPr>
              <a:t>qualità</a:t>
            </a:r>
          </a:p>
          <a:p>
            <a:pPr marL="285750" indent="-285750">
              <a:buClr>
                <a:srgbClr val="0B4874"/>
              </a:buClr>
              <a:buFont typeface="Century Gothic" panose="020B0502020202020204" pitchFamily="34" charset="0"/>
              <a:buChar char="●"/>
            </a:pPr>
            <a:r>
              <a:rPr lang="it-IT" sz="1600" dirty="0">
                <a:latin typeface="+mj-lt"/>
                <a:cs typeface="Arial" pitchFamily="34" charset="0"/>
              </a:rPr>
              <a:t>Buon</a:t>
            </a:r>
            <a:r>
              <a:rPr lang="de-CH" sz="1600" dirty="0">
                <a:latin typeface="+mj-lt"/>
                <a:cs typeface="Arial" pitchFamily="34" charset="0"/>
              </a:rPr>
              <a:t> </a:t>
            </a:r>
            <a:r>
              <a:rPr lang="it-IT" sz="1600" dirty="0">
                <a:latin typeface="+mj-lt"/>
                <a:cs typeface="Arial" pitchFamily="34" charset="0"/>
              </a:rPr>
              <a:t>rapporto</a:t>
            </a:r>
            <a:r>
              <a:rPr lang="de-CH" sz="1600" dirty="0">
                <a:latin typeface="+mj-lt"/>
                <a:cs typeface="Arial" pitchFamily="34" charset="0"/>
              </a:rPr>
              <a:t> </a:t>
            </a:r>
            <a:r>
              <a:rPr lang="it-IT" sz="1600" dirty="0">
                <a:latin typeface="+mj-lt"/>
                <a:cs typeface="Arial" pitchFamily="34" charset="0"/>
              </a:rPr>
              <a:t>qualità-prezzo</a:t>
            </a:r>
            <a:endParaRPr lang="it-IT" altLang="fr-FR" sz="1600" dirty="0">
              <a:latin typeface="+mj-lt"/>
              <a:cs typeface="Arial" pitchFamily="34" charset="0"/>
            </a:endParaRPr>
          </a:p>
        </p:txBody>
      </p:sp>
      <p:sp>
        <p:nvSpPr>
          <p:cNvPr id="18" name="Textfeld 35">
            <a:extLst>
              <a:ext uri="{FF2B5EF4-FFF2-40B4-BE49-F238E27FC236}">
                <a16:creationId xmlns:a16="http://schemas.microsoft.com/office/drawing/2014/main" id="{EDBB6D58-67C0-4AC2-BCB2-37326381F8D5}"/>
              </a:ext>
            </a:extLst>
          </p:cNvPr>
          <p:cNvSpPr txBox="1">
            <a:spLocks noChangeArrowheads="1"/>
          </p:cNvSpPr>
          <p:nvPr/>
        </p:nvSpPr>
        <p:spPr bwMode="auto">
          <a:xfrm>
            <a:off x="3259419" y="4700589"/>
            <a:ext cx="2808450" cy="1077218"/>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it-IT" altLang="fr-FR" sz="1600" dirty="0">
                <a:latin typeface="+mj-lt"/>
                <a:cs typeface="Arial" pitchFamily="34" charset="0"/>
              </a:rPr>
              <a:t>Vantaggioso</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Aree di vendita progettate con semplicità</a:t>
            </a:r>
          </a:p>
        </p:txBody>
      </p:sp>
      <p:sp>
        <p:nvSpPr>
          <p:cNvPr id="19" name="Textfeld 36">
            <a:extLst>
              <a:ext uri="{FF2B5EF4-FFF2-40B4-BE49-F238E27FC236}">
                <a16:creationId xmlns:a16="http://schemas.microsoft.com/office/drawing/2014/main" id="{35DF8EB9-BC00-48AC-9034-81A63DDE2F54}"/>
              </a:ext>
            </a:extLst>
          </p:cNvPr>
          <p:cNvSpPr txBox="1">
            <a:spLocks noChangeArrowheads="1"/>
          </p:cNvSpPr>
          <p:nvPr/>
        </p:nvSpPr>
        <p:spPr bwMode="auto">
          <a:xfrm>
            <a:off x="8322505" y="3082925"/>
            <a:ext cx="2465595" cy="1077218"/>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it-IT" altLang="fr-FR" sz="1600" dirty="0">
                <a:latin typeface="+mj-lt"/>
                <a:cs typeface="Arial" pitchFamily="34" charset="0"/>
              </a:rPr>
              <a:t>Affidabile</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Elevata qualità</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Dura per sempre</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tradizione</a:t>
            </a:r>
          </a:p>
        </p:txBody>
      </p:sp>
      <p:sp>
        <p:nvSpPr>
          <p:cNvPr id="20" name="Textfeld 47">
            <a:extLst>
              <a:ext uri="{FF2B5EF4-FFF2-40B4-BE49-F238E27FC236}">
                <a16:creationId xmlns:a16="http://schemas.microsoft.com/office/drawing/2014/main" id="{68DBF9FA-19B8-4914-88D8-F05E680D2EE8}"/>
              </a:ext>
            </a:extLst>
          </p:cNvPr>
          <p:cNvSpPr txBox="1">
            <a:spLocks noChangeArrowheads="1"/>
          </p:cNvSpPr>
          <p:nvPr/>
        </p:nvSpPr>
        <p:spPr bwMode="auto">
          <a:xfrm>
            <a:off x="8321788" y="1638300"/>
            <a:ext cx="2380941" cy="830997"/>
          </a:xfrm>
          <a:prstGeom prst="rect">
            <a:avLst/>
          </a:prstGeom>
          <a:noFill/>
          <a:ln w="9525">
            <a:noFill/>
            <a:miter lim="800000"/>
            <a:headEnd/>
            <a:tailEnd/>
          </a:ln>
        </p:spPr>
        <p:txBody>
          <a:bodyPr>
            <a:spAutoFit/>
          </a:bodyPr>
          <a:lstStyle/>
          <a:p>
            <a:pPr marL="285750" indent="-285750">
              <a:buClr>
                <a:srgbClr val="0B4874"/>
              </a:buClr>
              <a:buFont typeface="Century Gothic" panose="020B0502020202020204" pitchFamily="34" charset="0"/>
              <a:buChar char="●"/>
            </a:pPr>
            <a:r>
              <a:rPr lang="de-CH" altLang="fr-FR" sz="1600" dirty="0">
                <a:latin typeface="+mj-lt"/>
                <a:cs typeface="Arial" pitchFamily="34" charset="0"/>
              </a:rPr>
              <a:t>Design </a:t>
            </a:r>
            <a:r>
              <a:rPr lang="it-IT" altLang="fr-FR" sz="1600" dirty="0">
                <a:latin typeface="+mj-lt"/>
                <a:cs typeface="Arial" pitchFamily="34" charset="0"/>
              </a:rPr>
              <a:t>moderno</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Design economico</a:t>
            </a:r>
          </a:p>
          <a:p>
            <a:pPr marL="177800" indent="-177800">
              <a:buFont typeface="Symbol" pitchFamily="18" charset="2"/>
              <a:buChar char="-"/>
            </a:pPr>
            <a:endParaRPr lang="de-CH" altLang="fr-FR" sz="1600" dirty="0">
              <a:latin typeface="+mj-lt"/>
              <a:cs typeface="Arial" pitchFamily="34" charset="0"/>
            </a:endParaRPr>
          </a:p>
        </p:txBody>
      </p:sp>
      <p:sp>
        <p:nvSpPr>
          <p:cNvPr id="21" name="Textfeld 49">
            <a:extLst>
              <a:ext uri="{FF2B5EF4-FFF2-40B4-BE49-F238E27FC236}">
                <a16:creationId xmlns:a16="http://schemas.microsoft.com/office/drawing/2014/main" id="{A4B46D88-5849-40F8-B283-FD5957E900F2}"/>
              </a:ext>
            </a:extLst>
          </p:cNvPr>
          <p:cNvSpPr txBox="1">
            <a:spLocks noChangeArrowheads="1"/>
          </p:cNvSpPr>
          <p:nvPr/>
        </p:nvSpPr>
        <p:spPr bwMode="auto">
          <a:xfrm>
            <a:off x="8316986" y="4761148"/>
            <a:ext cx="1957661" cy="584775"/>
          </a:xfrm>
          <a:prstGeom prst="rect">
            <a:avLst/>
          </a:prstGeom>
          <a:noFill/>
          <a:ln w="9525">
            <a:noFill/>
            <a:miter lim="800000"/>
            <a:headEnd/>
            <a:tailEnd/>
          </a:ln>
        </p:spPr>
        <p:txBody>
          <a:bodyPr wrap="square">
            <a:spAutoFit/>
          </a:bodyPr>
          <a:lstStyle/>
          <a:p>
            <a:pPr marL="285750" indent="-285750">
              <a:buClr>
                <a:srgbClr val="0B4874"/>
              </a:buClr>
              <a:buFont typeface="Century Gothic" panose="020B0502020202020204" pitchFamily="34" charset="0"/>
              <a:buChar char="●"/>
            </a:pPr>
            <a:r>
              <a:rPr lang="it-IT" altLang="fr-FR" sz="1600" dirty="0">
                <a:latin typeface="+mj-lt"/>
                <a:cs typeface="Arial" pitchFamily="34" charset="0"/>
              </a:rPr>
              <a:t>Energia</a:t>
            </a:r>
          </a:p>
          <a:p>
            <a:pPr marL="285750" indent="-285750">
              <a:buClr>
                <a:srgbClr val="0B4874"/>
              </a:buClr>
              <a:buFont typeface="Century Gothic" panose="020B0502020202020204" pitchFamily="34" charset="0"/>
              <a:buChar char="●"/>
            </a:pPr>
            <a:r>
              <a:rPr lang="it-IT" altLang="fr-FR" sz="1600" dirty="0">
                <a:latin typeface="+mj-lt"/>
                <a:cs typeface="Arial" pitchFamily="34" charset="0"/>
              </a:rPr>
              <a:t>Avventura</a:t>
            </a:r>
          </a:p>
        </p:txBody>
      </p:sp>
      <p:pic>
        <p:nvPicPr>
          <p:cNvPr id="22" name="Grafik 21">
            <a:extLst>
              <a:ext uri="{FF2B5EF4-FFF2-40B4-BE49-F238E27FC236}">
                <a16:creationId xmlns:a16="http://schemas.microsoft.com/office/drawing/2014/main" id="{18B60953-FDEF-440F-88B9-B2A93A5B41B4}"/>
              </a:ext>
            </a:extLst>
          </p:cNvPr>
          <p:cNvPicPr>
            <a:picLocks noChangeAspect="1"/>
          </p:cNvPicPr>
          <p:nvPr/>
        </p:nvPicPr>
        <p:blipFill>
          <a:blip r:embed="rId8"/>
          <a:stretch>
            <a:fillRect/>
          </a:stretch>
        </p:blipFill>
        <p:spPr>
          <a:xfrm>
            <a:off x="1918454" y="1565757"/>
            <a:ext cx="612068" cy="1280510"/>
          </a:xfrm>
          <a:prstGeom prst="rect">
            <a:avLst/>
          </a:prstGeom>
        </p:spPr>
      </p:pic>
      <p:sp>
        <p:nvSpPr>
          <p:cNvPr id="2" name="Foliennummernplatzhalter 1">
            <a:extLst>
              <a:ext uri="{FF2B5EF4-FFF2-40B4-BE49-F238E27FC236}">
                <a16:creationId xmlns:a16="http://schemas.microsoft.com/office/drawing/2014/main" id="{761A8B1F-2E98-45A5-BBC8-E100EADB18CD}"/>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49</a:t>
            </a:fld>
            <a:endParaRPr lang="ru-RU" dirty="0"/>
          </a:p>
        </p:txBody>
      </p:sp>
    </p:spTree>
    <p:extLst>
      <p:ext uri="{BB962C8B-B14F-4D97-AF65-F5344CB8AC3E}">
        <p14:creationId xmlns:p14="http://schemas.microsoft.com/office/powerpoint/2010/main" val="2478869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393F18C-62D7-4DB9-A3D8-8B679FB2549C}"/>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5</a:t>
            </a:fld>
            <a:endParaRPr lang="ru-RU" dirty="0"/>
          </a:p>
        </p:txBody>
      </p:sp>
      <p:sp>
        <p:nvSpPr>
          <p:cNvPr id="4" name="Titel 1">
            <a:extLst>
              <a:ext uri="{FF2B5EF4-FFF2-40B4-BE49-F238E27FC236}">
                <a16:creationId xmlns:a16="http://schemas.microsoft.com/office/drawing/2014/main" id="{D07DF22B-BC3F-4CA9-BD06-E33A79B33DAD}"/>
              </a:ext>
            </a:extLst>
          </p:cNvPr>
          <p:cNvSpPr>
            <a:spLocks noGrp="1"/>
          </p:cNvSpPr>
          <p:nvPr>
            <p:ph type="title"/>
          </p:nvPr>
        </p:nvSpPr>
        <p:spPr>
          <a:xfrm>
            <a:off x="5157457" y="1627483"/>
            <a:ext cx="6921464" cy="2233060"/>
          </a:xfrm>
        </p:spPr>
        <p:txBody>
          <a:bodyPr>
            <a:noAutofit/>
          </a:bodyPr>
          <a:lstStyle/>
          <a:p>
            <a:pPr>
              <a:lnSpc>
                <a:spcPct val="100000"/>
              </a:lnSpc>
              <a:spcBef>
                <a:spcPts val="600"/>
              </a:spcBef>
              <a:spcAft>
                <a:spcPts val="1200"/>
              </a:spcAft>
            </a:pPr>
            <a:r>
              <a:rPr lang="it-CH" altLang="fr-FR" sz="3200" b="0">
                <a:solidFill>
                  <a:schemeClr val="accent6">
                    <a:lumMod val="50000"/>
                  </a:schemeClr>
                </a:solidFill>
                <a:cs typeface="Arial"/>
              </a:rPr>
              <a:t>Unità d‘apprendimento M3.1</a:t>
            </a:r>
            <a:br>
              <a:rPr lang="it-CH" altLang="fr-FR" sz="3200" b="0">
                <a:cs typeface="Arial" pitchFamily="34" charset="0"/>
              </a:rPr>
            </a:br>
            <a:r>
              <a:rPr lang="it-CH" altLang="fr-FR" sz="3200" b="0">
                <a:solidFill>
                  <a:schemeClr val="accent6">
                    <a:lumMod val="50000"/>
                  </a:schemeClr>
                </a:solidFill>
                <a:cs typeface="Arial"/>
              </a:rPr>
              <a:t>Conoscenze e strumenti</a:t>
            </a:r>
            <a:br>
              <a:rPr lang="it-CH" altLang="fr-FR" sz="3200">
                <a:cs typeface="Arial" pitchFamily="34" charset="0"/>
              </a:rPr>
            </a:br>
            <a:r>
              <a:rPr lang="it-CH" altLang="fr-FR" sz="3200">
                <a:solidFill>
                  <a:srgbClr val="0B4874"/>
                </a:solidFill>
                <a:cs typeface="Arial"/>
              </a:rPr>
              <a:t>modello di business</a:t>
            </a:r>
            <a:endParaRPr lang="it-CH" sz="3200">
              <a:solidFill>
                <a:srgbClr val="0B4874"/>
              </a:solidFill>
              <a:highlight>
                <a:srgbClr val="FFFF00"/>
              </a:highlight>
              <a:cs typeface="Arial"/>
            </a:endParaRPr>
          </a:p>
        </p:txBody>
      </p:sp>
    </p:spTree>
    <p:extLst>
      <p:ext uri="{BB962C8B-B14F-4D97-AF65-F5344CB8AC3E}">
        <p14:creationId xmlns:p14="http://schemas.microsoft.com/office/powerpoint/2010/main" val="1933559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43B48C4-22E9-446E-BC0F-FF542AAAA812}"/>
              </a:ext>
            </a:extLst>
          </p:cNvPr>
          <p:cNvSpPr/>
          <p:nvPr/>
        </p:nvSpPr>
        <p:spPr>
          <a:xfrm>
            <a:off x="3813314" y="1610089"/>
            <a:ext cx="5191539" cy="4001095"/>
          </a:xfrm>
          <a:prstGeom prst="rect">
            <a:avLst/>
          </a:prstGeom>
        </p:spPr>
        <p:txBody>
          <a:bodyPr wrap="square" lIns="91440" tIns="45720" rIns="91440" bIns="45720" anchor="t">
            <a:spAutoFit/>
          </a:bodyPr>
          <a:lstStyle/>
          <a:p>
            <a:pPr marL="356870" indent="-356870">
              <a:spcBef>
                <a:spcPts val="800"/>
              </a:spcBef>
              <a:buClr>
                <a:srgbClr val="0B4874"/>
              </a:buClr>
              <a:buFont typeface="Century Gothic" panose="020B0502020202020204" pitchFamily="34" charset="0"/>
              <a:buChar char="●"/>
              <a:defRPr/>
            </a:pPr>
            <a:r>
              <a:rPr lang="it-CH" sz="1800" dirty="0">
                <a:solidFill>
                  <a:schemeClr val="accent6">
                    <a:lumMod val="50000"/>
                  </a:schemeClr>
                </a:solidFill>
                <a:latin typeface="+mj-lt"/>
                <a:cs typeface="Arial"/>
              </a:rPr>
              <a:t>Spesso si parla di </a:t>
            </a:r>
            <a:r>
              <a:rPr lang="de-CH" sz="1800" dirty="0">
                <a:solidFill>
                  <a:schemeClr val="accent6">
                    <a:lumMod val="50000"/>
                  </a:schemeClr>
                </a:solidFill>
              </a:rPr>
              <a:t>«</a:t>
            </a:r>
            <a:r>
              <a:rPr lang="de-DE" sz="1800" dirty="0">
                <a:solidFill>
                  <a:schemeClr val="accent6">
                    <a:lumMod val="50000"/>
                  </a:schemeClr>
                </a:solidFill>
                <a:cs typeface="Arial"/>
              </a:rPr>
              <a:t>Unique Selling Proposition</a:t>
            </a:r>
            <a:r>
              <a:rPr lang="de-CH" sz="1800" dirty="0">
                <a:solidFill>
                  <a:schemeClr val="accent6">
                    <a:lumMod val="50000"/>
                  </a:schemeClr>
                </a:solidFill>
              </a:rPr>
              <a:t>»</a:t>
            </a:r>
            <a:r>
              <a:rPr lang="de-DE" sz="1800" dirty="0">
                <a:solidFill>
                  <a:schemeClr val="accent6">
                    <a:lumMod val="50000"/>
                  </a:schemeClr>
                </a:solidFill>
                <a:cs typeface="Arial"/>
              </a:rPr>
              <a:t> (USP), </a:t>
            </a:r>
            <a:r>
              <a:rPr lang="it-IT" dirty="0">
                <a:solidFill>
                  <a:schemeClr val="accent6">
                    <a:lumMod val="50000"/>
                  </a:schemeClr>
                </a:solidFill>
                <a:latin typeface="+mj-lt"/>
                <a:cs typeface="Arial"/>
              </a:rPr>
              <a:t>proposta di vendita unica</a:t>
            </a:r>
            <a:r>
              <a:rPr lang="de-DE" dirty="0">
                <a:solidFill>
                  <a:schemeClr val="accent6">
                    <a:lumMod val="50000"/>
                  </a:schemeClr>
                </a:solidFill>
                <a:latin typeface="+mj-lt"/>
                <a:cs typeface="Arial"/>
              </a:rPr>
              <a:t>.</a:t>
            </a:r>
            <a:endParaRPr lang="de-CH" dirty="0">
              <a:solidFill>
                <a:schemeClr val="accent6">
                  <a:lumMod val="50000"/>
                </a:schemeClr>
              </a:solidFill>
              <a:latin typeface="+mj-lt"/>
              <a:cs typeface="Arial"/>
            </a:endParaRPr>
          </a:p>
          <a:p>
            <a:pPr marL="357188" indent="-357188">
              <a:spcBef>
                <a:spcPts val="800"/>
              </a:spcBef>
              <a:buClr>
                <a:srgbClr val="0B4874"/>
              </a:buClr>
              <a:buFont typeface="Century Gothic" panose="020B0502020202020204" pitchFamily="34" charset="0"/>
              <a:buChar char="●"/>
              <a:defRPr/>
            </a:pPr>
            <a:r>
              <a:rPr lang="it-IT" sz="1800" dirty="0">
                <a:solidFill>
                  <a:schemeClr val="accent6">
                    <a:lumMod val="50000"/>
                  </a:schemeClr>
                </a:solidFill>
                <a:latin typeface="+mj-lt"/>
                <a:cs typeface="Arial" panose="020B0604020202020204" pitchFamily="34" charset="0"/>
              </a:rPr>
              <a:t>Il carattere distintivo dovrebbe essere una caratteristica eccezionale del prodotto o servizio. Meglio se difficile da copiare</a:t>
            </a:r>
            <a:r>
              <a:rPr lang="de-CH" dirty="0">
                <a:solidFill>
                  <a:schemeClr val="accent6">
                    <a:lumMod val="50000"/>
                  </a:schemeClr>
                </a:solidFill>
                <a:cs typeface="Arial" pitchFamily="34" charset="0"/>
              </a:rPr>
              <a:t>.</a:t>
            </a:r>
          </a:p>
          <a:p>
            <a:pPr marL="357188" indent="-357188">
              <a:spcBef>
                <a:spcPts val="800"/>
              </a:spcBef>
              <a:buClr>
                <a:srgbClr val="0B4874"/>
              </a:buClr>
              <a:buFont typeface="Century Gothic" panose="020B0502020202020204" pitchFamily="34" charset="0"/>
              <a:buChar char="●"/>
              <a:defRPr/>
            </a:pPr>
            <a:r>
              <a:rPr lang="it-IT" dirty="0">
                <a:solidFill>
                  <a:schemeClr val="accent6">
                    <a:lumMod val="50000"/>
                  </a:schemeClr>
                </a:solidFill>
              </a:rPr>
              <a:t>Se necessario, un prodotto, o un marchio può possedere anche diversi caratteri distintivi.</a:t>
            </a:r>
          </a:p>
          <a:p>
            <a:pPr marL="357188" indent="-357188">
              <a:spcBef>
                <a:spcPts val="800"/>
              </a:spcBef>
              <a:buClr>
                <a:srgbClr val="0B4874"/>
              </a:buClr>
              <a:buFont typeface="Century Gothic" panose="020B0502020202020204" pitchFamily="34" charset="0"/>
              <a:buChar char="●"/>
              <a:defRPr/>
            </a:pPr>
            <a:r>
              <a:rPr lang="it-IT" sz="1800" dirty="0">
                <a:solidFill>
                  <a:schemeClr val="accent6">
                    <a:lumMod val="50000"/>
                  </a:schemeClr>
                </a:solidFill>
                <a:latin typeface="+mj-lt"/>
                <a:cs typeface="Arial" panose="020B0604020202020204" pitchFamily="34" charset="0"/>
              </a:rPr>
              <a:t>Il carattere distintivo permette di distinguersi chiaramente dalla concorrenza</a:t>
            </a:r>
            <a:r>
              <a:rPr lang="de-DE" sz="1800" dirty="0">
                <a:solidFill>
                  <a:schemeClr val="accent6">
                    <a:lumMod val="50000"/>
                  </a:schemeClr>
                </a:solidFill>
                <a:latin typeface="+mj-lt"/>
                <a:cs typeface="Arial" panose="020B0604020202020204" pitchFamily="34" charset="0"/>
              </a:rPr>
              <a:t>.</a:t>
            </a:r>
          </a:p>
        </p:txBody>
      </p:sp>
      <p:sp>
        <p:nvSpPr>
          <p:cNvPr id="5" name="Titel 1">
            <a:extLst>
              <a:ext uri="{FF2B5EF4-FFF2-40B4-BE49-F238E27FC236}">
                <a16:creationId xmlns:a16="http://schemas.microsoft.com/office/drawing/2014/main" id="{52BE4690-1438-419B-84BF-EE171D8CB363}"/>
              </a:ext>
            </a:extLst>
          </p:cNvPr>
          <p:cNvSpPr txBox="1">
            <a:spLocks/>
          </p:cNvSpPr>
          <p:nvPr/>
        </p:nvSpPr>
        <p:spPr bwMode="auto">
          <a:xfrm>
            <a:off x="3813314" y="377830"/>
            <a:ext cx="5744514" cy="719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0" fontAlgn="base" hangingPunct="0">
              <a:spcBef>
                <a:spcPct val="0"/>
              </a:spcBef>
              <a:spcAft>
                <a:spcPct val="0"/>
              </a:spcAft>
              <a:defRPr sz="2000" kern="1200">
                <a:solidFill>
                  <a:schemeClr val="tx1"/>
                </a:solidFill>
                <a:latin typeface="Arial"/>
                <a:ea typeface="MS PGothic" pitchFamily="34" charset="-128"/>
                <a:cs typeface="Arial"/>
              </a:defRPr>
            </a:lvl1pPr>
            <a:lvl2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2pPr>
            <a:lvl3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3pPr>
            <a:lvl4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4pPr>
            <a:lvl5pPr algn="l" defTabSz="457200" rtl="0" eaLnBrk="0" fontAlgn="base" hangingPunct="0">
              <a:spcBef>
                <a:spcPct val="0"/>
              </a:spcBef>
              <a:spcAft>
                <a:spcPct val="0"/>
              </a:spcAft>
              <a:defRPr sz="2000">
                <a:solidFill>
                  <a:schemeClr val="tx1"/>
                </a:solidFill>
                <a:latin typeface="Arial" charset="0"/>
                <a:ea typeface="MS PGothic" pitchFamily="34" charset="-128"/>
                <a:cs typeface="Arial" charset="0"/>
              </a:defRPr>
            </a:lvl5pPr>
            <a:lvl6pPr marL="457200" algn="l" defTabSz="457200" rtl="0" fontAlgn="base">
              <a:spcBef>
                <a:spcPct val="0"/>
              </a:spcBef>
              <a:spcAft>
                <a:spcPct val="0"/>
              </a:spcAft>
              <a:defRPr sz="2000">
                <a:solidFill>
                  <a:schemeClr val="tx1"/>
                </a:solidFill>
                <a:latin typeface="Arial" charset="0"/>
                <a:ea typeface="ＭＳ Ｐゴシック" charset="0"/>
                <a:cs typeface="Arial" charset="0"/>
              </a:defRPr>
            </a:lvl6pPr>
            <a:lvl7pPr marL="914400" algn="l" defTabSz="457200" rtl="0" fontAlgn="base">
              <a:spcBef>
                <a:spcPct val="0"/>
              </a:spcBef>
              <a:spcAft>
                <a:spcPct val="0"/>
              </a:spcAft>
              <a:defRPr sz="2000">
                <a:solidFill>
                  <a:schemeClr val="tx1"/>
                </a:solidFill>
                <a:latin typeface="Arial" charset="0"/>
                <a:ea typeface="ＭＳ Ｐゴシック" charset="0"/>
                <a:cs typeface="Arial" charset="0"/>
              </a:defRPr>
            </a:lvl7pPr>
            <a:lvl8pPr marL="1371600" algn="l" defTabSz="457200" rtl="0" fontAlgn="base">
              <a:spcBef>
                <a:spcPct val="0"/>
              </a:spcBef>
              <a:spcAft>
                <a:spcPct val="0"/>
              </a:spcAft>
              <a:defRPr sz="2000">
                <a:solidFill>
                  <a:schemeClr val="tx1"/>
                </a:solidFill>
                <a:latin typeface="Arial" charset="0"/>
                <a:ea typeface="ＭＳ Ｐゴシック" charset="0"/>
                <a:cs typeface="Arial" charset="0"/>
              </a:defRPr>
            </a:lvl8pPr>
            <a:lvl9pPr marL="1828800" algn="l" defTabSz="457200" rtl="0" fontAlgn="base">
              <a:spcBef>
                <a:spcPct val="0"/>
              </a:spcBef>
              <a:spcAft>
                <a:spcPct val="0"/>
              </a:spcAft>
              <a:defRPr sz="2000">
                <a:solidFill>
                  <a:schemeClr val="tx1"/>
                </a:solidFill>
                <a:latin typeface="Arial" charset="0"/>
                <a:ea typeface="ＭＳ Ｐゴシック" charset="0"/>
                <a:cs typeface="Arial" charset="0"/>
              </a:defRPr>
            </a:lvl9pPr>
          </a:lstStyle>
          <a:p>
            <a:r>
              <a:rPr lang="it-CH" altLang="fr-FR" sz="2400" b="1">
                <a:solidFill>
                  <a:srgbClr val="0B4874"/>
                </a:solidFill>
                <a:latin typeface="+mj-lt"/>
                <a:ea typeface="ＭＳ Ｐゴシック" charset="0"/>
              </a:rPr>
              <a:t>Che cosa è un carattere distintivo?</a:t>
            </a:r>
          </a:p>
        </p:txBody>
      </p:sp>
      <p:sp>
        <p:nvSpPr>
          <p:cNvPr id="7" name="Foliennummernplatzhalter 1">
            <a:extLst>
              <a:ext uri="{FF2B5EF4-FFF2-40B4-BE49-F238E27FC236}">
                <a16:creationId xmlns:a16="http://schemas.microsoft.com/office/drawing/2014/main" id="{D7506E55-AF89-4D5B-AA9A-702870D93D1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50</a:t>
            </a:fld>
            <a:endParaRPr lang="ru-RU" dirty="0"/>
          </a:p>
        </p:txBody>
      </p:sp>
    </p:spTree>
    <p:extLst>
      <p:ext uri="{BB962C8B-B14F-4D97-AF65-F5344CB8AC3E}">
        <p14:creationId xmlns:p14="http://schemas.microsoft.com/office/powerpoint/2010/main" val="690727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3">
            <a:extLst>
              <a:ext uri="{FF2B5EF4-FFF2-40B4-BE49-F238E27FC236}">
                <a16:creationId xmlns:a16="http://schemas.microsoft.com/office/drawing/2014/main" id="{61A4A7AF-C2EA-4D69-B9DA-966D515B903C}"/>
              </a:ext>
            </a:extLst>
          </p:cNvPr>
          <p:cNvGraphicFramePr>
            <a:graphicFrameLocks noGrp="1"/>
          </p:cNvGraphicFramePr>
          <p:nvPr>
            <p:extLst>
              <p:ext uri="{D42A27DB-BD31-4B8C-83A1-F6EECF244321}">
                <p14:modId xmlns:p14="http://schemas.microsoft.com/office/powerpoint/2010/main" val="998109308"/>
              </p:ext>
            </p:extLst>
          </p:nvPr>
        </p:nvGraphicFramePr>
        <p:xfrm>
          <a:off x="1770933" y="2021693"/>
          <a:ext cx="7979354" cy="3319465"/>
        </p:xfrm>
        <a:graphic>
          <a:graphicData uri="http://schemas.openxmlformats.org/drawingml/2006/table">
            <a:tbl>
              <a:tblPr firstRow="1" bandRow="1">
                <a:tableStyleId>{93296810-A885-4BE3-A3E7-6D5BEEA58F35}</a:tableStyleId>
              </a:tblPr>
              <a:tblGrid>
                <a:gridCol w="3989677">
                  <a:extLst>
                    <a:ext uri="{9D8B030D-6E8A-4147-A177-3AD203B41FA5}">
                      <a16:colId xmlns:a16="http://schemas.microsoft.com/office/drawing/2014/main" val="629976718"/>
                    </a:ext>
                  </a:extLst>
                </a:gridCol>
                <a:gridCol w="3989677">
                  <a:extLst>
                    <a:ext uri="{9D8B030D-6E8A-4147-A177-3AD203B41FA5}">
                      <a16:colId xmlns:a16="http://schemas.microsoft.com/office/drawing/2014/main" val="1833206773"/>
                    </a:ext>
                  </a:extLst>
                </a:gridCol>
              </a:tblGrid>
              <a:tr h="370840">
                <a:tc>
                  <a:txBody>
                    <a:bodyPr/>
                    <a:lstStyle/>
                    <a:p>
                      <a:pPr algn="ctr">
                        <a:lnSpc>
                          <a:spcPts val="2200"/>
                        </a:lnSpc>
                        <a:spcBef>
                          <a:spcPts val="0"/>
                        </a:spcBef>
                        <a:spcAft>
                          <a:spcPts val="0"/>
                        </a:spcAft>
                      </a:pPr>
                      <a:r>
                        <a:rPr lang="it-IT" sz="2000" noProof="0" dirty="0"/>
                        <a:t>Carattere distintivo basato su</a:t>
                      </a:r>
                      <a:r>
                        <a:rPr lang="it-IT" sz="2000" baseline="0" noProof="0" dirty="0"/>
                        <a:t>…</a:t>
                      </a:r>
                      <a:endParaRPr lang="it-IT" sz="2000" noProof="0" dirty="0">
                        <a:solidFill>
                          <a:schemeClr val="bg1"/>
                        </a:solidFill>
                        <a:latin typeface="+mj-lt"/>
                        <a:cs typeface="Arial" pitchFamily="34" charset="0"/>
                      </a:endParaRPr>
                    </a:p>
                  </a:txBody>
                  <a:tcPr marL="121904" marR="121904">
                    <a:solidFill>
                      <a:srgbClr val="0B4874"/>
                    </a:solidFill>
                  </a:tcPr>
                </a:tc>
                <a:tc>
                  <a:txBody>
                    <a:bodyPr/>
                    <a:lstStyle/>
                    <a:p>
                      <a:pPr algn="ctr">
                        <a:lnSpc>
                          <a:spcPts val="3200"/>
                        </a:lnSpc>
                        <a:spcBef>
                          <a:spcPts val="400"/>
                        </a:spcBef>
                        <a:spcAft>
                          <a:spcPts val="400"/>
                        </a:spcAft>
                      </a:pPr>
                      <a:r>
                        <a:rPr lang="it-IT" sz="2000" noProof="0" dirty="0"/>
                        <a:t>Esempi</a:t>
                      </a:r>
                      <a:endParaRPr lang="it-IT" sz="2000" noProof="0" dirty="0">
                        <a:solidFill>
                          <a:schemeClr val="bg1"/>
                        </a:solidFill>
                        <a:latin typeface="+mj-lt"/>
                        <a:cs typeface="Arial" pitchFamily="34" charset="0"/>
                      </a:endParaRPr>
                    </a:p>
                  </a:txBody>
                  <a:tcPr marL="121904" marR="121904">
                    <a:solidFill>
                      <a:srgbClr val="0B4874"/>
                    </a:solidFill>
                  </a:tcPr>
                </a:tc>
                <a:extLst>
                  <a:ext uri="{0D108BD9-81ED-4DB2-BD59-A6C34878D82A}">
                    <a16:rowId xmlns:a16="http://schemas.microsoft.com/office/drawing/2014/main" val="630534217"/>
                  </a:ext>
                </a:extLst>
              </a:tr>
              <a:tr h="370840">
                <a:tc>
                  <a:txBody>
                    <a:bodyPr/>
                    <a:lstStyle/>
                    <a:p>
                      <a:pPr>
                        <a:lnSpc>
                          <a:spcPts val="3200"/>
                        </a:lnSpc>
                        <a:spcBef>
                          <a:spcPts val="400"/>
                        </a:spcBef>
                        <a:spcAft>
                          <a:spcPts val="400"/>
                        </a:spcAft>
                      </a:pPr>
                      <a:r>
                        <a:rPr lang="it-IT" sz="2000" noProof="0" dirty="0"/>
                        <a:t>«Forma»</a:t>
                      </a:r>
                      <a:endParaRPr lang="it-IT" sz="2000" noProof="0" dirty="0">
                        <a:latin typeface="+mj-lt"/>
                        <a:cs typeface="Arial" pitchFamily="34" charset="0"/>
                      </a:endParaRPr>
                    </a:p>
                  </a:txBody>
                  <a:tcPr marL="121904" marR="121904"/>
                </a:tc>
                <a:tc>
                  <a:txBody>
                    <a:bodyPr/>
                    <a:lstStyle/>
                    <a:p>
                      <a:pPr>
                        <a:lnSpc>
                          <a:spcPts val="3200"/>
                        </a:lnSpc>
                        <a:spcBef>
                          <a:spcPts val="400"/>
                        </a:spcBef>
                        <a:spcAft>
                          <a:spcPts val="400"/>
                        </a:spcAft>
                      </a:pPr>
                      <a:r>
                        <a:rPr lang="it-IT" sz="2000" noProof="0" dirty="0"/>
                        <a:t>Lampade design</a:t>
                      </a:r>
                      <a:endParaRPr lang="it-IT" sz="2000" noProof="0" dirty="0">
                        <a:latin typeface="+mj-lt"/>
                        <a:cs typeface="Arial" pitchFamily="34" charset="0"/>
                      </a:endParaRPr>
                    </a:p>
                  </a:txBody>
                  <a:tcPr marL="121904" marR="121904"/>
                </a:tc>
                <a:extLst>
                  <a:ext uri="{0D108BD9-81ED-4DB2-BD59-A6C34878D82A}">
                    <a16:rowId xmlns:a16="http://schemas.microsoft.com/office/drawing/2014/main" val="4236530896"/>
                  </a:ext>
                </a:extLst>
              </a:tr>
              <a:tr h="370840">
                <a:tc>
                  <a:txBody>
                    <a:bodyPr/>
                    <a:lstStyle/>
                    <a:p>
                      <a:pPr>
                        <a:lnSpc>
                          <a:spcPts val="3200"/>
                        </a:lnSpc>
                        <a:spcBef>
                          <a:spcPts val="400"/>
                        </a:spcBef>
                        <a:spcAft>
                          <a:spcPts val="400"/>
                        </a:spcAft>
                      </a:pPr>
                      <a:r>
                        <a:rPr lang="it-IT" sz="2000" noProof="0" dirty="0"/>
                        <a:t>Caratteristiche tecniche</a:t>
                      </a:r>
                      <a:endParaRPr lang="it-IT" sz="2000" noProof="0" dirty="0">
                        <a:latin typeface="+mj-lt"/>
                        <a:cs typeface="Arial" pitchFamily="34" charset="0"/>
                      </a:endParaRPr>
                    </a:p>
                  </a:txBody>
                  <a:tcPr marL="121904" marR="121904"/>
                </a:tc>
                <a:tc>
                  <a:txBody>
                    <a:bodyPr/>
                    <a:lstStyle/>
                    <a:p>
                      <a:pPr>
                        <a:lnSpc>
                          <a:spcPts val="3200"/>
                        </a:lnSpc>
                        <a:spcBef>
                          <a:spcPts val="400"/>
                        </a:spcBef>
                        <a:spcAft>
                          <a:spcPts val="400"/>
                        </a:spcAft>
                      </a:pPr>
                      <a:r>
                        <a:rPr lang="it-IT" sz="2000" noProof="0" dirty="0"/>
                        <a:t>Victorinox</a:t>
                      </a:r>
                      <a:endParaRPr lang="it-IT" sz="2000" noProof="0" dirty="0">
                        <a:latin typeface="+mj-lt"/>
                        <a:cs typeface="Arial" pitchFamily="34" charset="0"/>
                      </a:endParaRPr>
                    </a:p>
                  </a:txBody>
                  <a:tcPr marL="121904" marR="121904"/>
                </a:tc>
                <a:extLst>
                  <a:ext uri="{0D108BD9-81ED-4DB2-BD59-A6C34878D82A}">
                    <a16:rowId xmlns:a16="http://schemas.microsoft.com/office/drawing/2014/main" val="1829898589"/>
                  </a:ext>
                </a:extLst>
              </a:tr>
              <a:tr h="370840">
                <a:tc>
                  <a:txBody>
                    <a:bodyPr/>
                    <a:lstStyle/>
                    <a:p>
                      <a:pPr>
                        <a:lnSpc>
                          <a:spcPts val="3200"/>
                        </a:lnSpc>
                        <a:spcBef>
                          <a:spcPts val="400"/>
                        </a:spcBef>
                        <a:spcAft>
                          <a:spcPts val="400"/>
                        </a:spcAft>
                      </a:pPr>
                      <a:r>
                        <a:rPr lang="it-IT" sz="2000" noProof="0" dirty="0"/>
                        <a:t>Guida utente chiara</a:t>
                      </a:r>
                      <a:endParaRPr lang="it-IT" sz="2000" noProof="0" dirty="0">
                        <a:latin typeface="+mj-lt"/>
                        <a:cs typeface="Arial" pitchFamily="34" charset="0"/>
                      </a:endParaRPr>
                    </a:p>
                  </a:txBody>
                  <a:tcPr marL="121904" marR="121904"/>
                </a:tc>
                <a:tc>
                  <a:txBody>
                    <a:bodyPr/>
                    <a:lstStyle/>
                    <a:p>
                      <a:pPr>
                        <a:lnSpc>
                          <a:spcPts val="3200"/>
                        </a:lnSpc>
                        <a:spcBef>
                          <a:spcPts val="400"/>
                        </a:spcBef>
                        <a:spcAft>
                          <a:spcPts val="400"/>
                        </a:spcAft>
                      </a:pPr>
                      <a:r>
                        <a:rPr lang="it-IT" sz="2000" noProof="0" dirty="0"/>
                        <a:t>Prodotti Apple</a:t>
                      </a:r>
                      <a:endParaRPr lang="it-IT" sz="2000" noProof="0" dirty="0">
                        <a:latin typeface="+mj-lt"/>
                        <a:cs typeface="Arial" pitchFamily="34" charset="0"/>
                      </a:endParaRPr>
                    </a:p>
                  </a:txBody>
                  <a:tcPr marL="121904" marR="121904"/>
                </a:tc>
                <a:extLst>
                  <a:ext uri="{0D108BD9-81ED-4DB2-BD59-A6C34878D82A}">
                    <a16:rowId xmlns:a16="http://schemas.microsoft.com/office/drawing/2014/main" val="1383422338"/>
                  </a:ext>
                </a:extLst>
              </a:tr>
              <a:tr h="370840">
                <a:tc>
                  <a:txBody>
                    <a:bodyPr/>
                    <a:lstStyle/>
                    <a:p>
                      <a:pPr>
                        <a:lnSpc>
                          <a:spcPts val="3200"/>
                        </a:lnSpc>
                        <a:spcBef>
                          <a:spcPts val="400"/>
                        </a:spcBef>
                        <a:spcAft>
                          <a:spcPts val="400"/>
                        </a:spcAft>
                      </a:pPr>
                      <a:r>
                        <a:rPr lang="it-IT" sz="2000" noProof="0" dirty="0"/>
                        <a:t>Design</a:t>
                      </a:r>
                      <a:endParaRPr lang="it-IT" sz="2000" noProof="0" dirty="0">
                        <a:latin typeface="+mj-lt"/>
                        <a:cs typeface="Arial" pitchFamily="34" charset="0"/>
                      </a:endParaRPr>
                    </a:p>
                  </a:txBody>
                  <a:tcPr marL="121904" marR="121904"/>
                </a:tc>
                <a:tc>
                  <a:txBody>
                    <a:bodyPr/>
                    <a:lstStyle/>
                    <a:p>
                      <a:pPr>
                        <a:lnSpc>
                          <a:spcPts val="3200"/>
                        </a:lnSpc>
                        <a:spcBef>
                          <a:spcPts val="400"/>
                        </a:spcBef>
                        <a:spcAft>
                          <a:spcPts val="400"/>
                        </a:spcAft>
                      </a:pPr>
                      <a:r>
                        <a:rPr lang="it-IT" sz="2000" noProof="0" dirty="0"/>
                        <a:t>IKEA, SWATCH</a:t>
                      </a:r>
                      <a:endParaRPr lang="it-IT" sz="2000" noProof="0" dirty="0">
                        <a:latin typeface="+mj-lt"/>
                        <a:cs typeface="Arial" pitchFamily="34" charset="0"/>
                      </a:endParaRPr>
                    </a:p>
                  </a:txBody>
                  <a:tcPr marL="121904" marR="121904"/>
                </a:tc>
                <a:extLst>
                  <a:ext uri="{0D108BD9-81ED-4DB2-BD59-A6C34878D82A}">
                    <a16:rowId xmlns:a16="http://schemas.microsoft.com/office/drawing/2014/main" val="2365398869"/>
                  </a:ext>
                </a:extLst>
              </a:tr>
              <a:tr h="370840">
                <a:tc>
                  <a:txBody>
                    <a:bodyPr/>
                    <a:lstStyle/>
                    <a:p>
                      <a:pPr>
                        <a:lnSpc>
                          <a:spcPts val="3200"/>
                        </a:lnSpc>
                        <a:spcBef>
                          <a:spcPts val="400"/>
                        </a:spcBef>
                        <a:spcAft>
                          <a:spcPts val="400"/>
                        </a:spcAft>
                      </a:pPr>
                      <a:r>
                        <a:rPr lang="it-IT" sz="2000" noProof="0" dirty="0"/>
                        <a:t>Tipo di produzione</a:t>
                      </a:r>
                      <a:endParaRPr lang="it-IT" sz="2000" noProof="0" dirty="0">
                        <a:latin typeface="+mj-lt"/>
                        <a:cs typeface="Arial" pitchFamily="34" charset="0"/>
                      </a:endParaRPr>
                    </a:p>
                  </a:txBody>
                  <a:tcPr marL="121904" marR="121904"/>
                </a:tc>
                <a:tc>
                  <a:txBody>
                    <a:bodyPr/>
                    <a:lstStyle/>
                    <a:p>
                      <a:pPr>
                        <a:lnSpc>
                          <a:spcPts val="3200"/>
                        </a:lnSpc>
                        <a:spcBef>
                          <a:spcPts val="400"/>
                        </a:spcBef>
                        <a:spcAft>
                          <a:spcPts val="400"/>
                        </a:spcAft>
                      </a:pPr>
                      <a:r>
                        <a:rPr lang="it-IT" sz="2000" noProof="0" dirty="0"/>
                        <a:t>Fairphone (cellulare prodotto in modo equo</a:t>
                      </a:r>
                      <a:r>
                        <a:rPr lang="it-IT" sz="2000" baseline="0" noProof="0" dirty="0"/>
                        <a:t>)</a:t>
                      </a:r>
                      <a:endParaRPr lang="it-IT" sz="1600" noProof="0" dirty="0">
                        <a:latin typeface="+mj-lt"/>
                        <a:cs typeface="Arial" pitchFamily="34" charset="0"/>
                      </a:endParaRPr>
                    </a:p>
                  </a:txBody>
                  <a:tcPr marL="121904" marR="121904"/>
                </a:tc>
                <a:extLst>
                  <a:ext uri="{0D108BD9-81ED-4DB2-BD59-A6C34878D82A}">
                    <a16:rowId xmlns:a16="http://schemas.microsoft.com/office/drawing/2014/main" val="2247568897"/>
                  </a:ext>
                </a:extLst>
              </a:tr>
            </a:tbl>
          </a:graphicData>
        </a:graphic>
      </p:graphicFrame>
      <p:sp>
        <p:nvSpPr>
          <p:cNvPr id="6" name="Titel 1">
            <a:extLst>
              <a:ext uri="{FF2B5EF4-FFF2-40B4-BE49-F238E27FC236}">
                <a16:creationId xmlns:a16="http://schemas.microsoft.com/office/drawing/2014/main" id="{308988EE-D690-4D57-B03D-42B11A3D1A74}"/>
              </a:ext>
            </a:extLst>
          </p:cNvPr>
          <p:cNvSpPr txBox="1">
            <a:spLocks/>
          </p:cNvSpPr>
          <p:nvPr/>
        </p:nvSpPr>
        <p:spPr>
          <a:xfrm>
            <a:off x="1770933" y="267769"/>
            <a:ext cx="8890043" cy="733645"/>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de-CH" sz="2400" dirty="0">
                <a:solidFill>
                  <a:srgbClr val="0B4874"/>
                </a:solidFill>
                <a:latin typeface="Century Gothic" panose="020B0502020202020204" pitchFamily="34" charset="0"/>
              </a:rPr>
              <a:t>Possibili fonti per identificare il </a:t>
            </a:r>
            <a:r>
              <a:rPr lang="it-IT" sz="2400" dirty="0">
                <a:solidFill>
                  <a:srgbClr val="0B4874"/>
                </a:solidFill>
                <a:latin typeface="Century Gothic" panose="020B0502020202020204" pitchFamily="34" charset="0"/>
              </a:rPr>
              <a:t>carattere</a:t>
            </a:r>
            <a:r>
              <a:rPr lang="de-CH" sz="2400" dirty="0">
                <a:solidFill>
                  <a:srgbClr val="0B4874"/>
                </a:solidFill>
                <a:latin typeface="Century Gothic" panose="020B0502020202020204" pitchFamily="34" charset="0"/>
              </a:rPr>
              <a:t> </a:t>
            </a:r>
            <a:r>
              <a:rPr lang="it-IT" sz="2400" dirty="0">
                <a:solidFill>
                  <a:srgbClr val="0B4874"/>
                </a:solidFill>
                <a:latin typeface="Century Gothic" panose="020B0502020202020204" pitchFamily="34" charset="0"/>
              </a:rPr>
              <a:t>distintivo</a:t>
            </a:r>
          </a:p>
        </p:txBody>
      </p:sp>
      <p:sp>
        <p:nvSpPr>
          <p:cNvPr id="7" name="Foliennummernplatzhalter 1">
            <a:extLst>
              <a:ext uri="{FF2B5EF4-FFF2-40B4-BE49-F238E27FC236}">
                <a16:creationId xmlns:a16="http://schemas.microsoft.com/office/drawing/2014/main" id="{BEA54010-16D3-40B1-A8B3-2DE1541FA93C}"/>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51</a:t>
            </a:fld>
            <a:endParaRPr lang="ru-RU" dirty="0"/>
          </a:p>
        </p:txBody>
      </p:sp>
    </p:spTree>
    <p:extLst>
      <p:ext uri="{BB962C8B-B14F-4D97-AF65-F5344CB8AC3E}">
        <p14:creationId xmlns:p14="http://schemas.microsoft.com/office/powerpoint/2010/main" val="34667949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2">
            <a:extLst>
              <a:ext uri="{FF2B5EF4-FFF2-40B4-BE49-F238E27FC236}">
                <a16:creationId xmlns:a16="http://schemas.microsoft.com/office/drawing/2014/main" id="{6F5F8E1B-44A1-4CD0-9D66-2D9190D0AAAD}"/>
              </a:ext>
            </a:extLst>
          </p:cNvPr>
          <p:cNvSpPr txBox="1">
            <a:spLocks/>
          </p:cNvSpPr>
          <p:nvPr/>
        </p:nvSpPr>
        <p:spPr>
          <a:xfrm>
            <a:off x="1989983" y="2458129"/>
            <a:ext cx="8674474" cy="2019300"/>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CH">
                <a:solidFill>
                  <a:srgbClr val="0B4874"/>
                </a:solidFill>
                <a:latin typeface="+mj-lt"/>
                <a:cs typeface="Arial" pitchFamily="34" charset="0"/>
              </a:rPr>
              <a:t>Compito: </a:t>
            </a:r>
          </a:p>
          <a:p>
            <a:pPr marL="357188" indent="-357188" algn="l">
              <a:buClr>
                <a:srgbClr val="0B4874"/>
              </a:buClr>
              <a:buFont typeface="Century Gothic" panose="020B0502020202020204" pitchFamily="34" charset="0"/>
              <a:buChar char="●"/>
            </a:pPr>
            <a:r>
              <a:rPr lang="it-CH" b="0">
                <a:solidFill>
                  <a:schemeClr val="accent6">
                    <a:lumMod val="50000"/>
                  </a:schemeClr>
                </a:solidFill>
                <a:latin typeface="+mj-lt"/>
                <a:cs typeface="Arial" pitchFamily="34" charset="0"/>
              </a:rPr>
              <a:t>Perché è necessario un carattere distintivo?</a:t>
            </a:r>
          </a:p>
          <a:p>
            <a:pPr marL="357188" indent="-357188" algn="l">
              <a:buClr>
                <a:srgbClr val="0B4874"/>
              </a:buClr>
              <a:buFont typeface="Century Gothic" panose="020B0502020202020204" pitchFamily="34" charset="0"/>
              <a:buChar char="●"/>
            </a:pPr>
            <a:r>
              <a:rPr lang="it-CH" b="0">
                <a:solidFill>
                  <a:schemeClr val="accent6">
                    <a:lumMod val="50000"/>
                  </a:schemeClr>
                </a:solidFill>
                <a:latin typeface="+mj-lt"/>
                <a:cs typeface="Arial" pitchFamily="34" charset="0"/>
              </a:rPr>
              <a:t>Cercate di riassumere in un paio di frasi l’idea del carattere distintivo</a:t>
            </a:r>
            <a:r>
              <a:rPr lang="de-CH" b="0" dirty="0">
                <a:solidFill>
                  <a:schemeClr val="accent6">
                    <a:lumMod val="50000"/>
                  </a:schemeClr>
                </a:solidFill>
                <a:latin typeface="+mj-lt"/>
                <a:cs typeface="Arial" pitchFamily="34" charset="0"/>
              </a:rPr>
              <a:t>. </a:t>
            </a:r>
            <a:endParaRPr lang="de-DE" b="0" dirty="0">
              <a:solidFill>
                <a:schemeClr val="accent6">
                  <a:lumMod val="50000"/>
                </a:schemeClr>
              </a:solidFill>
              <a:latin typeface="+mj-lt"/>
              <a:cs typeface="Arial" pitchFamily="34" charset="0"/>
            </a:endParaRPr>
          </a:p>
        </p:txBody>
      </p:sp>
      <p:sp>
        <p:nvSpPr>
          <p:cNvPr id="5" name="Foliennummernplatzhalter 1">
            <a:extLst>
              <a:ext uri="{FF2B5EF4-FFF2-40B4-BE49-F238E27FC236}">
                <a16:creationId xmlns:a16="http://schemas.microsoft.com/office/drawing/2014/main" id="{2010AACE-46C3-4ABC-A366-898EA0E3C3B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52</a:t>
            </a:fld>
            <a:endParaRPr lang="ru-RU" dirty="0"/>
          </a:p>
        </p:txBody>
      </p:sp>
    </p:spTree>
    <p:extLst>
      <p:ext uri="{BB962C8B-B14F-4D97-AF65-F5344CB8AC3E}">
        <p14:creationId xmlns:p14="http://schemas.microsoft.com/office/powerpoint/2010/main" val="3104398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a:extLst>
              <a:ext uri="{FF2B5EF4-FFF2-40B4-BE49-F238E27FC236}">
                <a16:creationId xmlns:a16="http://schemas.microsoft.com/office/drawing/2014/main" id="{A1C952A1-0EFC-45C5-A1E1-1C147B7A49A7}"/>
              </a:ext>
            </a:extLst>
          </p:cNvPr>
          <p:cNvSpPr txBox="1">
            <a:spLocks/>
          </p:cNvSpPr>
          <p:nvPr/>
        </p:nvSpPr>
        <p:spPr>
          <a:xfrm>
            <a:off x="4565795" y="224644"/>
            <a:ext cx="7092788" cy="11881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it-IT" sz="2600" b="1" dirty="0">
                <a:solidFill>
                  <a:srgbClr val="8EB403"/>
                </a:solidFill>
              </a:rPr>
              <a:t>Attività!!!</a:t>
            </a:r>
            <a:br>
              <a:rPr lang="it-IT" sz="2600" dirty="0">
                <a:solidFill>
                  <a:srgbClr val="8EB403"/>
                </a:solidFill>
              </a:rPr>
            </a:br>
            <a:r>
              <a:rPr lang="it-IT" sz="2600" dirty="0">
                <a:solidFill>
                  <a:srgbClr val="8EB403"/>
                </a:solidFill>
              </a:rPr>
              <a:t>Analisi della concorrenza</a:t>
            </a:r>
          </a:p>
        </p:txBody>
      </p:sp>
      <p:sp>
        <p:nvSpPr>
          <p:cNvPr id="9" name="Rechteck 8">
            <a:extLst>
              <a:ext uri="{FF2B5EF4-FFF2-40B4-BE49-F238E27FC236}">
                <a16:creationId xmlns:a16="http://schemas.microsoft.com/office/drawing/2014/main" id="{E2AE77B3-768F-4469-81BB-6E35686DFFB9}"/>
              </a:ext>
            </a:extLst>
          </p:cNvPr>
          <p:cNvSpPr/>
          <p:nvPr/>
        </p:nvSpPr>
        <p:spPr>
          <a:xfrm>
            <a:off x="4571536" y="1412776"/>
            <a:ext cx="6680431" cy="3416320"/>
          </a:xfrm>
          <a:prstGeom prst="rect">
            <a:avLst/>
          </a:prstGeom>
        </p:spPr>
        <p:txBody>
          <a:bodyPr wrap="square">
            <a:spAutoFit/>
          </a:bodyPr>
          <a:lstStyle/>
          <a:p>
            <a:r>
              <a:rPr lang="it-CH">
                <a:solidFill>
                  <a:schemeClr val="accent6">
                    <a:lumMod val="50000"/>
                  </a:schemeClr>
                </a:solidFill>
                <a:latin typeface="+mj-lt"/>
              </a:rPr>
              <a:t>Cercate di scoprire il più possibile su prodotti o servizi simili</a:t>
            </a:r>
            <a:r>
              <a:rPr lang="de-DE" dirty="0">
                <a:solidFill>
                  <a:schemeClr val="accent6">
                    <a:lumMod val="50000"/>
                  </a:schemeClr>
                </a:solidFill>
                <a:latin typeface="+mj-lt"/>
              </a:rPr>
              <a:t>. </a:t>
            </a:r>
            <a:r>
              <a:rPr lang="de-CH" dirty="0">
                <a:solidFill>
                  <a:schemeClr val="accent6">
                    <a:lumMod val="50000"/>
                  </a:schemeClr>
                </a:solidFill>
              </a:rPr>
              <a:t> </a:t>
            </a:r>
          </a:p>
          <a:p>
            <a:endParaRPr lang="de-CH" dirty="0">
              <a:solidFill>
                <a:schemeClr val="accent6">
                  <a:lumMod val="50000"/>
                </a:schemeClr>
              </a:solidFill>
            </a:endParaRPr>
          </a:p>
          <a:p>
            <a:r>
              <a:rPr lang="it-IT" dirty="0">
                <a:solidFill>
                  <a:schemeClr val="accent6">
                    <a:lumMod val="50000"/>
                  </a:schemeClr>
                </a:solidFill>
              </a:rPr>
              <a:t>Possibili fonti d’informazione</a:t>
            </a:r>
            <a:r>
              <a:rPr lang="de-CH" dirty="0">
                <a:solidFill>
                  <a:schemeClr val="accent6">
                    <a:lumMod val="50000"/>
                  </a:schemeClr>
                </a:solidFill>
              </a:rPr>
              <a:t>:</a:t>
            </a:r>
          </a:p>
          <a:p>
            <a:pPr marL="357188" indent="-357188">
              <a:buClr>
                <a:srgbClr val="8EB403"/>
              </a:buClr>
              <a:buFont typeface="Century Gothic" panose="020B0502020202020204" pitchFamily="34" charset="0"/>
              <a:buChar char="•"/>
            </a:pPr>
            <a:r>
              <a:rPr lang="it-CH">
                <a:latin typeface="+mj-lt"/>
              </a:rPr>
              <a:t>ricerche in supermercati, negozi;</a:t>
            </a:r>
          </a:p>
          <a:p>
            <a:pPr marL="357188" indent="-357188">
              <a:buClr>
                <a:srgbClr val="8EB403"/>
              </a:buClr>
              <a:buFont typeface="Century Gothic" panose="020B0502020202020204" pitchFamily="34" charset="0"/>
              <a:buChar char="•"/>
            </a:pPr>
            <a:r>
              <a:rPr lang="it-CH">
                <a:latin typeface="+mj-lt"/>
              </a:rPr>
              <a:t>ricerca in Internet;</a:t>
            </a:r>
          </a:p>
          <a:p>
            <a:pPr marL="357188" indent="-357188">
              <a:buClr>
                <a:srgbClr val="8EB403"/>
              </a:buClr>
              <a:buFont typeface="Century Gothic" panose="020B0502020202020204" pitchFamily="34" charset="0"/>
              <a:buChar char="•"/>
            </a:pPr>
            <a:r>
              <a:rPr lang="it-CH">
                <a:latin typeface="+mj-lt"/>
              </a:rPr>
              <a:t>colloqui con persone che utilizzano spesso il prodotto;</a:t>
            </a:r>
          </a:p>
          <a:p>
            <a:pPr marL="357188" indent="-357188">
              <a:buClr>
                <a:srgbClr val="8EB403"/>
              </a:buClr>
              <a:buFont typeface="Century Gothic" panose="020B0502020202020204" pitchFamily="34" charset="0"/>
              <a:buChar char="•"/>
            </a:pPr>
            <a:r>
              <a:rPr lang="it-CH">
                <a:latin typeface="+mj-lt"/>
              </a:rPr>
              <a:t>colloqui con esperti che sono attivi sullo stesso mercato;</a:t>
            </a:r>
          </a:p>
          <a:p>
            <a:pPr marL="357188" indent="-357188">
              <a:buClr>
                <a:srgbClr val="8EB403"/>
              </a:buClr>
              <a:buFont typeface="Century Gothic" panose="020B0502020202020204" pitchFamily="34" charset="0"/>
              <a:buChar char="•"/>
            </a:pPr>
            <a:r>
              <a:rPr lang="it-CH">
                <a:latin typeface="+mj-lt"/>
              </a:rPr>
              <a:t>ecc.</a:t>
            </a:r>
          </a:p>
          <a:p>
            <a:endParaRPr lang="de-CH" dirty="0">
              <a:solidFill>
                <a:srgbClr val="898F97"/>
              </a:solidFill>
            </a:endParaRPr>
          </a:p>
          <a:p>
            <a:endParaRPr lang="de-CH" dirty="0">
              <a:solidFill>
                <a:srgbClr val="898F97"/>
              </a:solidFill>
            </a:endParaRPr>
          </a:p>
          <a:p>
            <a:endParaRPr lang="de-DE" dirty="0">
              <a:solidFill>
                <a:srgbClr val="898F97"/>
              </a:solidFill>
            </a:endParaRPr>
          </a:p>
        </p:txBody>
      </p:sp>
      <p:pic>
        <p:nvPicPr>
          <p:cNvPr id="5" name="Grafik 4" descr="Junge Frau im Supermarkt_iStock-1041616072.jpg">
            <a:extLst>
              <a:ext uri="{FF2B5EF4-FFF2-40B4-BE49-F238E27FC236}">
                <a16:creationId xmlns:a16="http://schemas.microsoft.com/office/drawing/2014/main" id="{69B4E84C-26F5-4F87-ADE5-7FF54CC01B10}"/>
              </a:ext>
            </a:extLst>
          </p:cNvPr>
          <p:cNvPicPr>
            <a:picLocks noChangeAspect="1"/>
          </p:cNvPicPr>
          <p:nvPr/>
        </p:nvPicPr>
        <p:blipFill>
          <a:blip r:embed="rId3"/>
          <a:srcRect l="6617" r="46318"/>
          <a:stretch>
            <a:fillRect/>
          </a:stretch>
        </p:blipFill>
        <p:spPr>
          <a:xfrm>
            <a:off x="-579830" y="0"/>
            <a:ext cx="4703250" cy="6858000"/>
          </a:xfrm>
          <a:prstGeom prst="rect">
            <a:avLst/>
          </a:prstGeom>
        </p:spPr>
      </p:pic>
      <p:sp>
        <p:nvSpPr>
          <p:cNvPr id="10" name="Rechteck 9">
            <a:extLst>
              <a:ext uri="{FF2B5EF4-FFF2-40B4-BE49-F238E27FC236}">
                <a16:creationId xmlns:a16="http://schemas.microsoft.com/office/drawing/2014/main" id="{501072DF-45A5-4176-B346-040FE4D0DE34}"/>
              </a:ext>
            </a:extLst>
          </p:cNvPr>
          <p:cNvSpPr/>
          <p:nvPr/>
        </p:nvSpPr>
        <p:spPr>
          <a:xfrm>
            <a:off x="4565795" y="4255310"/>
            <a:ext cx="7092788" cy="2031325"/>
          </a:xfrm>
          <a:prstGeom prst="rect">
            <a:avLst/>
          </a:prstGeom>
        </p:spPr>
        <p:txBody>
          <a:bodyPr wrap="square">
            <a:spAutoFit/>
          </a:bodyPr>
          <a:lstStyle/>
          <a:p>
            <a:pPr>
              <a:buClr>
                <a:srgbClr val="0E6E36"/>
              </a:buClr>
            </a:pPr>
            <a:r>
              <a:rPr lang="it-CH">
                <a:solidFill>
                  <a:schemeClr val="accent6">
                    <a:lumMod val="50000"/>
                  </a:schemeClr>
                </a:solidFill>
              </a:rPr>
              <a:t>Ponetevi, per quanto riguarda le offerte più importanti della concorrenza, le seguenti domande:</a:t>
            </a:r>
            <a:endParaRPr lang="de-DE" dirty="0">
              <a:solidFill>
                <a:schemeClr val="accent6">
                  <a:lumMod val="50000"/>
                </a:schemeClr>
              </a:solidFill>
            </a:endParaRPr>
          </a:p>
          <a:p>
            <a:pPr marL="285750" indent="-285750">
              <a:buClr>
                <a:srgbClr val="8EB403"/>
              </a:buClr>
              <a:buFont typeface="Arial" panose="020B0604020202020204" pitchFamily="34" charset="0"/>
              <a:buChar char="•"/>
            </a:pPr>
            <a:r>
              <a:rPr lang="it-CH">
                <a:solidFill>
                  <a:schemeClr val="accent6">
                    <a:lumMod val="50000"/>
                  </a:schemeClr>
                </a:solidFill>
              </a:rPr>
              <a:t>Cosa rende speciale il prodotto? Cosa rappresenta?</a:t>
            </a:r>
          </a:p>
          <a:p>
            <a:pPr marL="285750" indent="-285750">
              <a:buClr>
                <a:srgbClr val="8EB403"/>
              </a:buClr>
              <a:buFont typeface="Arial" panose="020B0604020202020204" pitchFamily="34" charset="0"/>
              <a:buChar char="•"/>
            </a:pPr>
            <a:r>
              <a:rPr lang="it-CH">
                <a:solidFill>
                  <a:schemeClr val="accent6">
                    <a:lumMod val="50000"/>
                  </a:schemeClr>
                </a:solidFill>
              </a:rPr>
              <a:t>È il prezzo che convince oppure la qualità? O qualcos’altro?</a:t>
            </a:r>
          </a:p>
          <a:p>
            <a:pPr marL="285750" indent="-285750">
              <a:buClr>
                <a:srgbClr val="8EB403"/>
              </a:buClr>
              <a:buFont typeface="Arial" panose="020B0604020202020204" pitchFamily="34" charset="0"/>
              <a:buChar char="•"/>
            </a:pPr>
            <a:r>
              <a:rPr lang="it-CH">
                <a:solidFill>
                  <a:schemeClr val="accent6">
                    <a:lumMod val="50000"/>
                  </a:schemeClr>
                </a:solidFill>
              </a:rPr>
              <a:t>Come si può fare per distinguersi dalla concorrenza?</a:t>
            </a:r>
            <a:endParaRPr lang="de-DE" dirty="0">
              <a:solidFill>
                <a:schemeClr val="accent6">
                  <a:lumMod val="50000"/>
                </a:schemeClr>
              </a:solidFill>
            </a:endParaRPr>
          </a:p>
          <a:p>
            <a:pPr marL="357188" indent="-357188">
              <a:buClr>
                <a:srgbClr val="0E6E36"/>
              </a:buClr>
            </a:pPr>
            <a:endParaRPr lang="de-DE" dirty="0"/>
          </a:p>
        </p:txBody>
      </p:sp>
      <p:sp>
        <p:nvSpPr>
          <p:cNvPr id="7" name="Foliennummernplatzhalter 1">
            <a:extLst>
              <a:ext uri="{FF2B5EF4-FFF2-40B4-BE49-F238E27FC236}">
                <a16:creationId xmlns:a16="http://schemas.microsoft.com/office/drawing/2014/main" id="{E6265F51-C5E8-46B8-92B7-0ACD94D17F0A}"/>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53</a:t>
            </a:fld>
            <a:endParaRPr lang="ru-RU" dirty="0"/>
          </a:p>
        </p:txBody>
      </p:sp>
      <p:grpSp>
        <p:nvGrpSpPr>
          <p:cNvPr id="2" name="Gruppieren 1">
            <a:extLst>
              <a:ext uri="{FF2B5EF4-FFF2-40B4-BE49-F238E27FC236}">
                <a16:creationId xmlns:a16="http://schemas.microsoft.com/office/drawing/2014/main" id="{9F6799B7-E72E-8EA9-2728-FD2D667B1F0B}"/>
              </a:ext>
            </a:extLst>
          </p:cNvPr>
          <p:cNvGrpSpPr/>
          <p:nvPr/>
        </p:nvGrpSpPr>
        <p:grpSpPr>
          <a:xfrm>
            <a:off x="10737669" y="0"/>
            <a:ext cx="1454331" cy="2490651"/>
            <a:chOff x="10737669" y="0"/>
            <a:chExt cx="1454331" cy="2490651"/>
          </a:xfrm>
        </p:grpSpPr>
        <p:grpSp>
          <p:nvGrpSpPr>
            <p:cNvPr id="3" name="Gruppieren 2">
              <a:extLst>
                <a:ext uri="{FF2B5EF4-FFF2-40B4-BE49-F238E27FC236}">
                  <a16:creationId xmlns:a16="http://schemas.microsoft.com/office/drawing/2014/main" id="{815C2C53-FF04-6A0E-5166-F1A3E3A5E505}"/>
                </a:ext>
              </a:extLst>
            </p:cNvPr>
            <p:cNvGrpSpPr/>
            <p:nvPr/>
          </p:nvGrpSpPr>
          <p:grpSpPr>
            <a:xfrm>
              <a:off x="10737669" y="0"/>
              <a:ext cx="1454331" cy="1277285"/>
              <a:chOff x="10737669" y="0"/>
              <a:chExt cx="1454331" cy="1277285"/>
            </a:xfrm>
          </p:grpSpPr>
          <p:sp>
            <p:nvSpPr>
              <p:cNvPr id="6" name="Rechteck 5">
                <a:extLst>
                  <a:ext uri="{FF2B5EF4-FFF2-40B4-BE49-F238E27FC236}">
                    <a16:creationId xmlns:a16="http://schemas.microsoft.com/office/drawing/2014/main" id="{DF520948-A740-715A-B649-928186529523}"/>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6938D8BA-C64D-2DF9-B0FE-0C8DF3FECCE9}"/>
                  </a:ext>
                </a:extLst>
              </p:cNvPr>
              <p:cNvPicPr>
                <a:picLocks noChangeAspect="1"/>
              </p:cNvPicPr>
              <p:nvPr/>
            </p:nvPicPr>
            <p:blipFill>
              <a:blip r:embed="rId4"/>
              <a:stretch>
                <a:fillRect/>
              </a:stretch>
            </p:blipFill>
            <p:spPr>
              <a:xfrm>
                <a:off x="10906137" y="197285"/>
                <a:ext cx="1080000" cy="1080000"/>
              </a:xfrm>
              <a:prstGeom prst="rect">
                <a:avLst/>
              </a:prstGeom>
            </p:spPr>
          </p:pic>
        </p:grpSp>
        <p:sp>
          <p:nvSpPr>
            <p:cNvPr id="4" name="Rechteck 3">
              <a:extLst>
                <a:ext uri="{FF2B5EF4-FFF2-40B4-BE49-F238E27FC236}">
                  <a16:creationId xmlns:a16="http://schemas.microsoft.com/office/drawing/2014/main" id="{1BE018C7-6BA5-67B7-4127-42517DDF9FBF}"/>
                </a:ext>
              </a:extLst>
            </p:cNvPr>
            <p:cNvSpPr/>
            <p:nvPr/>
          </p:nvSpPr>
          <p:spPr>
            <a:xfrm>
              <a:off x="11700083" y="1213366"/>
              <a:ext cx="491917"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67889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316C0E-6288-4961-8F71-D3F49C2D5724}"/>
              </a:ext>
            </a:extLst>
          </p:cNvPr>
          <p:cNvSpPr>
            <a:spLocks noGrp="1"/>
          </p:cNvSpPr>
          <p:nvPr>
            <p:ph type="title"/>
          </p:nvPr>
        </p:nvSpPr>
        <p:spPr>
          <a:xfrm>
            <a:off x="5478693" y="1785473"/>
            <a:ext cx="5326154" cy="1643527"/>
          </a:xfrm>
          <a:prstGeom prst="rect">
            <a:avLst/>
          </a:prstGeom>
          <a:noFill/>
        </p:spPr>
        <p:txBody>
          <a:bodyPr wrap="square">
            <a:spAutoFit/>
          </a:bodyPr>
          <a:lstStyle/>
          <a:p>
            <a:pPr algn="ctr">
              <a:spcBef>
                <a:spcPts val="200"/>
              </a:spcBef>
              <a:spcAft>
                <a:spcPts val="600"/>
              </a:spcAft>
              <a:buClr>
                <a:srgbClr val="117613"/>
              </a:buClr>
            </a:pPr>
            <a:r>
              <a:rPr lang="it-IT" altLang="fr-FR" sz="2800" b="0" dirty="0">
                <a:solidFill>
                  <a:schemeClr val="accent6">
                    <a:lumMod val="50000"/>
                  </a:schemeClr>
                </a:solidFill>
                <a:latin typeface="+mn-lt"/>
                <a:ea typeface="+mn-ea"/>
                <a:cs typeface="Arial" pitchFamily="34" charset="0"/>
              </a:rPr>
              <a:t>Unità</a:t>
            </a:r>
            <a:r>
              <a:rPr lang="de-DE" altLang="fr-FR" sz="2800" b="0" dirty="0">
                <a:solidFill>
                  <a:schemeClr val="accent6">
                    <a:lumMod val="50000"/>
                  </a:schemeClr>
                </a:solidFill>
                <a:latin typeface="+mn-lt"/>
                <a:ea typeface="+mn-ea"/>
                <a:cs typeface="Arial" pitchFamily="34" charset="0"/>
              </a:rPr>
              <a:t> </a:t>
            </a:r>
            <a:r>
              <a:rPr lang="it-IT" altLang="fr-FR" sz="2800" b="0" dirty="0">
                <a:solidFill>
                  <a:schemeClr val="accent6">
                    <a:lumMod val="50000"/>
                  </a:schemeClr>
                </a:solidFill>
                <a:latin typeface="+mn-lt"/>
                <a:ea typeface="+mn-ea"/>
                <a:cs typeface="Arial" pitchFamily="34" charset="0"/>
              </a:rPr>
              <a:t>d‘apprendimento</a:t>
            </a:r>
            <a:r>
              <a:rPr lang="de-DE" altLang="fr-FR" sz="2800" b="0" dirty="0">
                <a:solidFill>
                  <a:schemeClr val="accent6">
                    <a:lumMod val="50000"/>
                  </a:schemeClr>
                </a:solidFill>
                <a:latin typeface="+mn-lt"/>
                <a:ea typeface="+mn-ea"/>
                <a:cs typeface="Arial" pitchFamily="34" charset="0"/>
              </a:rPr>
              <a:t> M 3.6</a:t>
            </a:r>
            <a:br>
              <a:rPr lang="de-DE" altLang="fr-FR" sz="2800" b="0" dirty="0">
                <a:solidFill>
                  <a:schemeClr val="accent6">
                    <a:lumMod val="50000"/>
                  </a:schemeClr>
                </a:solidFill>
                <a:latin typeface="+mn-lt"/>
                <a:ea typeface="+mn-ea"/>
                <a:cs typeface="Arial" pitchFamily="34" charset="0"/>
              </a:rPr>
            </a:br>
            <a:r>
              <a:rPr lang="it-IT" altLang="fr-FR" sz="2800" b="0" dirty="0">
                <a:solidFill>
                  <a:schemeClr val="accent6">
                    <a:lumMod val="50000"/>
                  </a:schemeClr>
                </a:solidFill>
                <a:latin typeface="+mn-lt"/>
                <a:ea typeface="+mn-ea"/>
                <a:cs typeface="Arial" pitchFamily="34" charset="0"/>
              </a:rPr>
              <a:t>Esempio</a:t>
            </a:r>
            <a:r>
              <a:rPr lang="de-DE" altLang="fr-FR" sz="2800" b="0" dirty="0">
                <a:solidFill>
                  <a:schemeClr val="accent6">
                    <a:lumMod val="50000"/>
                  </a:schemeClr>
                </a:solidFill>
                <a:latin typeface="+mn-lt"/>
                <a:ea typeface="+mn-ea"/>
                <a:cs typeface="Arial" pitchFamily="34" charset="0"/>
              </a:rPr>
              <a:t> MyBambooBike</a:t>
            </a:r>
            <a:br>
              <a:rPr lang="de-DE" altLang="fr-FR" sz="2800" dirty="0">
                <a:solidFill>
                  <a:srgbClr val="898F97"/>
                </a:solidFill>
                <a:cs typeface="Arial" pitchFamily="34" charset="0"/>
              </a:rPr>
            </a:br>
            <a:r>
              <a:rPr lang="it-IT" altLang="fr-FR" sz="2800" b="1" dirty="0">
                <a:solidFill>
                  <a:srgbClr val="B11B96"/>
                </a:solidFill>
                <a:cs typeface="Arial" pitchFamily="34" charset="0"/>
              </a:rPr>
              <a:t>Carattere distintivo </a:t>
            </a:r>
            <a:r>
              <a:rPr lang="de-DE" altLang="fr-FR" sz="2800" b="1" dirty="0">
                <a:solidFill>
                  <a:srgbClr val="B11B96"/>
                </a:solidFill>
                <a:cs typeface="Arial" pitchFamily="34" charset="0"/>
              </a:rPr>
              <a:t>per MyBambooBike</a:t>
            </a:r>
          </a:p>
        </p:txBody>
      </p:sp>
      <p:sp>
        <p:nvSpPr>
          <p:cNvPr id="5" name="Foliennummernplatzhalter 1">
            <a:extLst>
              <a:ext uri="{FF2B5EF4-FFF2-40B4-BE49-F238E27FC236}">
                <a16:creationId xmlns:a16="http://schemas.microsoft.com/office/drawing/2014/main" id="{41FB5AA3-8735-40D7-A35F-2FC132732D95}"/>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54</a:t>
            </a:fld>
            <a:endParaRPr lang="ru-RU" dirty="0"/>
          </a:p>
        </p:txBody>
      </p:sp>
    </p:spTree>
    <p:extLst>
      <p:ext uri="{BB962C8B-B14F-4D97-AF65-F5344CB8AC3E}">
        <p14:creationId xmlns:p14="http://schemas.microsoft.com/office/powerpoint/2010/main" val="2579136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Fahrrad, Graffiti, Zeichnung enthält.&#10;&#10;Automatisch generierte Beschreibung">
            <a:extLst>
              <a:ext uri="{FF2B5EF4-FFF2-40B4-BE49-F238E27FC236}">
                <a16:creationId xmlns:a16="http://schemas.microsoft.com/office/drawing/2014/main" id="{AA012CEF-15E9-4B3B-8CD2-BF48711ADB24}"/>
              </a:ext>
            </a:extLst>
          </p:cNvPr>
          <p:cNvPicPr>
            <a:picLocks noChangeAspect="1"/>
          </p:cNvPicPr>
          <p:nvPr/>
        </p:nvPicPr>
        <p:blipFill rotWithShape="1">
          <a:blip r:embed="rId3">
            <a:extLst>
              <a:ext uri="{28A0092B-C50C-407E-A947-70E740481C1C}">
                <a14:useLocalDpi xmlns:a14="http://schemas.microsoft.com/office/drawing/2010/main" val="0"/>
              </a:ext>
            </a:extLst>
          </a:blip>
          <a:srcRect t="52934" b="9908"/>
          <a:stretch/>
        </p:blipFill>
        <p:spPr>
          <a:xfrm>
            <a:off x="-54363" y="-502"/>
            <a:ext cx="12319959" cy="6858501"/>
          </a:xfrm>
          <a:prstGeom prst="rect">
            <a:avLst/>
          </a:prstGeom>
        </p:spPr>
      </p:pic>
      <p:sp>
        <p:nvSpPr>
          <p:cNvPr id="4" name="Rechteck 3">
            <a:extLst>
              <a:ext uri="{FF2B5EF4-FFF2-40B4-BE49-F238E27FC236}">
                <a16:creationId xmlns:a16="http://schemas.microsoft.com/office/drawing/2014/main" id="{9915D27F-62FC-4202-9F56-1A2697623F35}"/>
              </a:ext>
            </a:extLst>
          </p:cNvPr>
          <p:cNvSpPr/>
          <p:nvPr/>
        </p:nvSpPr>
        <p:spPr>
          <a:xfrm>
            <a:off x="212961" y="3428748"/>
            <a:ext cx="5144125" cy="12954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chemeClr val="accent6">
                  <a:lumMod val="10000"/>
                </a:schemeClr>
              </a:solidFill>
            </a:endParaRPr>
          </a:p>
        </p:txBody>
      </p:sp>
      <p:sp>
        <p:nvSpPr>
          <p:cNvPr id="5" name="Rechteck 4">
            <a:extLst>
              <a:ext uri="{FF2B5EF4-FFF2-40B4-BE49-F238E27FC236}">
                <a16:creationId xmlns:a16="http://schemas.microsoft.com/office/drawing/2014/main" id="{9C5AF342-73C5-4407-AF59-7EB04F27E84E}"/>
              </a:ext>
            </a:extLst>
          </p:cNvPr>
          <p:cNvSpPr/>
          <p:nvPr/>
        </p:nvSpPr>
        <p:spPr>
          <a:xfrm>
            <a:off x="212961" y="3432899"/>
            <a:ext cx="4762501" cy="1323439"/>
          </a:xfrm>
          <a:prstGeom prst="rect">
            <a:avLst/>
          </a:prstGeom>
        </p:spPr>
        <p:txBody>
          <a:bodyPr wrap="square">
            <a:spAutoFit/>
          </a:bodyPr>
          <a:lstStyle/>
          <a:p>
            <a:pPr fontAlgn="auto">
              <a:spcBef>
                <a:spcPts val="1200"/>
              </a:spcBef>
              <a:spcAft>
                <a:spcPts val="0"/>
              </a:spcAft>
              <a:buClr>
                <a:srgbClr val="B11B96"/>
              </a:buClr>
              <a:defRPr/>
            </a:pPr>
            <a:r>
              <a:rPr lang="it-CH" sz="1600">
                <a:solidFill>
                  <a:schemeClr val="accent6">
                    <a:lumMod val="10000"/>
                  </a:schemeClr>
                </a:solidFill>
                <a:cs typeface="Arial" panose="020B0604020202020204" pitchFamily="34" charset="0"/>
              </a:rPr>
              <a:t>Leggete il capitolo 6 del mini-business plan/diario di apprendimento per scoprire quale carattere distintivo MyBambooBike vorrebbe usare per convincere le sue clienti e i suoi clienti. </a:t>
            </a:r>
            <a:endParaRPr lang="de-CH" sz="1600" dirty="0">
              <a:solidFill>
                <a:schemeClr val="accent6">
                  <a:lumMod val="10000"/>
                </a:schemeClr>
              </a:solidFill>
              <a:cs typeface="Arial" panose="020B0604020202020204" pitchFamily="34" charset="0"/>
            </a:endParaRPr>
          </a:p>
        </p:txBody>
      </p:sp>
      <p:sp>
        <p:nvSpPr>
          <p:cNvPr id="6" name="Rechteck 5">
            <a:extLst>
              <a:ext uri="{FF2B5EF4-FFF2-40B4-BE49-F238E27FC236}">
                <a16:creationId xmlns:a16="http://schemas.microsoft.com/office/drawing/2014/main" id="{2404D166-CD55-4940-AB8B-D103A380E012}"/>
              </a:ext>
            </a:extLst>
          </p:cNvPr>
          <p:cNvSpPr/>
          <p:nvPr/>
        </p:nvSpPr>
        <p:spPr>
          <a:xfrm>
            <a:off x="8068979" y="6533376"/>
            <a:ext cx="4223456" cy="276999"/>
          </a:xfrm>
          <a:prstGeom prst="rect">
            <a:avLst/>
          </a:prstGeom>
        </p:spPr>
        <p:txBody>
          <a:bodyPr wrap="square">
            <a:spAutoFit/>
          </a:bodyPr>
          <a:lstStyle/>
          <a:p>
            <a:pPr fontAlgn="auto">
              <a:spcBef>
                <a:spcPts val="1200"/>
              </a:spcBef>
              <a:spcAft>
                <a:spcPts val="0"/>
              </a:spcAft>
              <a:buClr>
                <a:srgbClr val="B11B96"/>
              </a:buClr>
              <a:defRPr/>
            </a:pPr>
            <a:r>
              <a:rPr lang="it-IT" sz="1200" b="1" dirty="0">
                <a:solidFill>
                  <a:schemeClr val="bg1"/>
                </a:solidFill>
                <a:cs typeface="Arial" panose="020B0604020202020204" pitchFamily="34" charset="0"/>
              </a:rPr>
              <a:t>Foto</a:t>
            </a:r>
            <a:r>
              <a:rPr lang="it-IT" sz="1200" dirty="0">
                <a:solidFill>
                  <a:schemeClr val="bg1"/>
                </a:solidFill>
                <a:cs typeface="Arial" panose="020B0604020202020204" pitchFamily="34" charset="0"/>
              </a:rPr>
              <a:t>: Messa a disposizione da </a:t>
            </a:r>
            <a:r>
              <a:rPr lang="it-IT" sz="1200" dirty="0" err="1">
                <a:solidFill>
                  <a:schemeClr val="bg1"/>
                </a:solidFill>
                <a:cs typeface="Arial" panose="020B0604020202020204" pitchFamily="34" charset="0"/>
              </a:rPr>
              <a:t>Drehmoment</a:t>
            </a:r>
            <a:r>
              <a:rPr lang="it-IT" sz="1200" dirty="0">
                <a:solidFill>
                  <a:schemeClr val="bg1"/>
                </a:solidFill>
                <a:cs typeface="Arial" panose="020B0604020202020204" pitchFamily="34" charset="0"/>
              </a:rPr>
              <a:t>-Bikes</a:t>
            </a:r>
          </a:p>
        </p:txBody>
      </p:sp>
    </p:spTree>
    <p:extLst>
      <p:ext uri="{BB962C8B-B14F-4D97-AF65-F5344CB8AC3E}">
        <p14:creationId xmlns:p14="http://schemas.microsoft.com/office/powerpoint/2010/main" val="71221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6246968-3337-40F9-AF3C-0A208230C1D5}"/>
              </a:ext>
            </a:extLst>
          </p:cNvPr>
          <p:cNvSpPr txBox="1">
            <a:spLocks/>
          </p:cNvSpPr>
          <p:nvPr/>
        </p:nvSpPr>
        <p:spPr>
          <a:xfrm>
            <a:off x="5414274" y="3228975"/>
            <a:ext cx="6921464" cy="1590674"/>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lnSpc>
                <a:spcPct val="100000"/>
              </a:lnSpc>
              <a:spcBef>
                <a:spcPts val="600"/>
              </a:spcBef>
              <a:spcAft>
                <a:spcPts val="1200"/>
              </a:spcAft>
            </a:pPr>
            <a:r>
              <a:rPr lang="it-IT" altLang="fr-FR" sz="3200" b="0" dirty="0">
                <a:solidFill>
                  <a:schemeClr val="accent6">
                    <a:lumMod val="50000"/>
                  </a:schemeClr>
                </a:solidFill>
                <a:cs typeface="Arial" pitchFamily="34" charset="0"/>
              </a:rPr>
              <a:t>Unità d‘apprendimento M 3.7</a:t>
            </a:r>
            <a:br>
              <a:rPr lang="it-IT" altLang="fr-FR" sz="3200" b="0" dirty="0">
                <a:solidFill>
                  <a:schemeClr val="accent6">
                    <a:lumMod val="50000"/>
                  </a:schemeClr>
                </a:solidFill>
                <a:cs typeface="Arial" pitchFamily="34" charset="0"/>
              </a:rPr>
            </a:br>
            <a:r>
              <a:rPr lang="it-IT" altLang="fr-FR" sz="3200" b="0" dirty="0">
                <a:solidFill>
                  <a:schemeClr val="accent6">
                    <a:lumMod val="50000"/>
                  </a:schemeClr>
                </a:solidFill>
                <a:cs typeface="Arial" pitchFamily="34" charset="0"/>
              </a:rPr>
              <a:t>Sviluppo della propria idea imprenditoriale </a:t>
            </a:r>
          </a:p>
          <a:p>
            <a:pPr algn="ctr">
              <a:lnSpc>
                <a:spcPct val="100000"/>
              </a:lnSpc>
              <a:spcBef>
                <a:spcPts val="600"/>
              </a:spcBef>
              <a:spcAft>
                <a:spcPts val="1200"/>
              </a:spcAft>
            </a:pPr>
            <a:r>
              <a:rPr lang="de-DE" altLang="fr-FR" sz="3200" dirty="0">
                <a:solidFill>
                  <a:srgbClr val="D17930"/>
                </a:solidFill>
                <a:cs typeface="Arial" pitchFamily="34" charset="0"/>
              </a:rPr>
              <a:t>Il </a:t>
            </a:r>
            <a:r>
              <a:rPr lang="it-IT" altLang="fr-FR" sz="3200" dirty="0">
                <a:solidFill>
                  <a:srgbClr val="D17930"/>
                </a:solidFill>
                <a:cs typeface="Arial" pitchFamily="34" charset="0"/>
              </a:rPr>
              <a:t>vostro carattere distintivo</a:t>
            </a:r>
            <a:br>
              <a:rPr lang="de-DE" altLang="fr-FR" sz="3200" dirty="0">
                <a:solidFill>
                  <a:srgbClr val="D17930"/>
                </a:solidFill>
                <a:cs typeface="Arial" pitchFamily="34" charset="0"/>
              </a:rPr>
            </a:br>
            <a:endParaRPr lang="de-CH" sz="3200" dirty="0">
              <a:solidFill>
                <a:srgbClr val="D17930"/>
              </a:solidFill>
            </a:endParaRPr>
          </a:p>
        </p:txBody>
      </p:sp>
      <p:sp>
        <p:nvSpPr>
          <p:cNvPr id="5" name="Foliennummernplatzhalter 1">
            <a:extLst>
              <a:ext uri="{FF2B5EF4-FFF2-40B4-BE49-F238E27FC236}">
                <a16:creationId xmlns:a16="http://schemas.microsoft.com/office/drawing/2014/main" id="{BE603161-07E6-4B8E-B61C-08A22185F06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56</a:t>
            </a:fld>
            <a:endParaRPr lang="ru-RU" dirty="0"/>
          </a:p>
        </p:txBody>
      </p:sp>
    </p:spTree>
    <p:extLst>
      <p:ext uri="{BB962C8B-B14F-4D97-AF65-F5344CB8AC3E}">
        <p14:creationId xmlns:p14="http://schemas.microsoft.com/office/powerpoint/2010/main" val="972377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0">
            <a:extLst>
              <a:ext uri="{FF2B5EF4-FFF2-40B4-BE49-F238E27FC236}">
                <a16:creationId xmlns:a16="http://schemas.microsoft.com/office/drawing/2014/main" id="{24773088-6456-406D-9123-E2386DCCF7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654" y="1272209"/>
            <a:ext cx="3073128" cy="1185920"/>
          </a:xfrm>
          <a:prstGeom prst="rect">
            <a:avLst/>
          </a:prstGeom>
        </p:spPr>
      </p:pic>
      <p:sp>
        <p:nvSpPr>
          <p:cNvPr id="6" name="Rechteck 5">
            <a:extLst>
              <a:ext uri="{FF2B5EF4-FFF2-40B4-BE49-F238E27FC236}">
                <a16:creationId xmlns:a16="http://schemas.microsoft.com/office/drawing/2014/main" id="{9DADE331-0429-414A-B2EC-2769DC7A505D}"/>
              </a:ext>
            </a:extLst>
          </p:cNvPr>
          <p:cNvSpPr/>
          <p:nvPr/>
        </p:nvSpPr>
        <p:spPr>
          <a:xfrm>
            <a:off x="1679914" y="2393391"/>
            <a:ext cx="6453992" cy="430887"/>
          </a:xfrm>
          <a:prstGeom prst="rect">
            <a:avLst/>
          </a:prstGeom>
        </p:spPr>
        <p:txBody>
          <a:bodyPr wrap="square">
            <a:spAutoFit/>
          </a:bodyPr>
          <a:lstStyle/>
          <a:p>
            <a:pPr fontAlgn="auto">
              <a:spcBef>
                <a:spcPts val="1200"/>
              </a:spcBef>
              <a:spcAft>
                <a:spcPts val="0"/>
              </a:spcAft>
              <a:buClr>
                <a:srgbClr val="D17930"/>
              </a:buClr>
              <a:defRPr/>
            </a:pPr>
            <a:r>
              <a:rPr lang="it-IT" sz="2200" b="1" dirty="0">
                <a:solidFill>
                  <a:srgbClr val="D17930"/>
                </a:solidFill>
                <a:cs typeface="Arial" panose="020B0604020202020204" pitchFamily="34" charset="0"/>
              </a:rPr>
              <a:t>Compito</a:t>
            </a:r>
          </a:p>
        </p:txBody>
      </p:sp>
      <p:sp>
        <p:nvSpPr>
          <p:cNvPr id="7" name="Rechteck 6">
            <a:extLst>
              <a:ext uri="{FF2B5EF4-FFF2-40B4-BE49-F238E27FC236}">
                <a16:creationId xmlns:a16="http://schemas.microsoft.com/office/drawing/2014/main" id="{B26A21F7-11DC-4441-96F6-EC3B88A22BE1}"/>
              </a:ext>
            </a:extLst>
          </p:cNvPr>
          <p:cNvSpPr/>
          <p:nvPr/>
        </p:nvSpPr>
        <p:spPr>
          <a:xfrm>
            <a:off x="1658648" y="2890391"/>
            <a:ext cx="8878217" cy="1092607"/>
          </a:xfrm>
          <a:prstGeom prst="rect">
            <a:avLst/>
          </a:prstGeom>
        </p:spPr>
        <p:txBody>
          <a:bodyPr wrap="square" lIns="91440" tIns="45720" rIns="91440" bIns="45720" anchor="t">
            <a:spAutoFit/>
          </a:bodyPr>
          <a:lstStyle/>
          <a:p>
            <a:pPr marL="361950" indent="-361950" fontAlgn="auto">
              <a:spcBef>
                <a:spcPts val="600"/>
              </a:spcBef>
              <a:spcAft>
                <a:spcPts val="0"/>
              </a:spcAft>
              <a:buClr>
                <a:srgbClr val="D17930"/>
              </a:buClr>
              <a:buFont typeface="Century Gothic" panose="020B0502020202020204" pitchFamily="34" charset="0"/>
              <a:buChar char="●"/>
              <a:defRPr/>
            </a:pPr>
            <a:r>
              <a:rPr lang="it-IT" sz="2000" dirty="0">
                <a:solidFill>
                  <a:schemeClr val="accent6">
                    <a:lumMod val="50000"/>
                  </a:schemeClr>
                </a:solidFill>
                <a:cs typeface="Arial" panose="020B0604020202020204" pitchFamily="34" charset="0"/>
              </a:rPr>
              <a:t>Quale</a:t>
            </a:r>
            <a:r>
              <a:rPr lang="de-CH" sz="2000" dirty="0">
                <a:solidFill>
                  <a:schemeClr val="accent6">
                    <a:lumMod val="50000"/>
                  </a:schemeClr>
                </a:solidFill>
                <a:cs typeface="Arial" panose="020B0604020202020204" pitchFamily="34" charset="0"/>
              </a:rPr>
              <a:t> </a:t>
            </a:r>
            <a:r>
              <a:rPr lang="it-IT" sz="2000" dirty="0">
                <a:solidFill>
                  <a:schemeClr val="accent6">
                    <a:lumMod val="50000"/>
                  </a:schemeClr>
                </a:solidFill>
                <a:cs typeface="Arial" panose="020B0604020202020204" pitchFamily="34" charset="0"/>
              </a:rPr>
              <a:t>dovrebbe essere il vostro carattere distintivo?</a:t>
            </a:r>
          </a:p>
          <a:p>
            <a:pPr marL="361950" indent="-361950">
              <a:spcBef>
                <a:spcPts val="600"/>
              </a:spcBef>
              <a:buClr>
                <a:srgbClr val="D17930"/>
              </a:buClr>
              <a:buFont typeface="Century Gothic" panose="020B0502020202020204" pitchFamily="34" charset="0"/>
              <a:buChar char="●"/>
              <a:defRPr/>
            </a:pPr>
            <a:r>
              <a:rPr lang="it-IT" sz="2000" dirty="0">
                <a:solidFill>
                  <a:schemeClr val="accent6">
                    <a:lumMod val="50000"/>
                  </a:schemeClr>
                </a:solidFill>
                <a:cs typeface="Arial"/>
              </a:rPr>
              <a:t>Documentate le vostre riflessioni nel Mini-Business plan/ diario d’apprendimento.</a:t>
            </a:r>
          </a:p>
        </p:txBody>
      </p:sp>
      <p:sp>
        <p:nvSpPr>
          <p:cNvPr id="9" name="Foliennummernplatzhalter 1">
            <a:extLst>
              <a:ext uri="{FF2B5EF4-FFF2-40B4-BE49-F238E27FC236}">
                <a16:creationId xmlns:a16="http://schemas.microsoft.com/office/drawing/2014/main" id="{80DF0F8C-C458-4D08-9325-06C40BFB1586}"/>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57</a:t>
            </a:fld>
            <a:endParaRPr lang="ru-RU" dirty="0"/>
          </a:p>
        </p:txBody>
      </p:sp>
    </p:spTree>
    <p:extLst>
      <p:ext uri="{BB962C8B-B14F-4D97-AF65-F5344CB8AC3E}">
        <p14:creationId xmlns:p14="http://schemas.microsoft.com/office/powerpoint/2010/main" val="4174092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3">
            <a:extLst>
              <a:ext uri="{FF2B5EF4-FFF2-40B4-BE49-F238E27FC236}">
                <a16:creationId xmlns:a16="http://schemas.microsoft.com/office/drawing/2014/main" id="{88097EAC-CECC-460F-9B51-14A889C0ECBB}"/>
              </a:ext>
            </a:extLst>
          </p:cNvPr>
          <p:cNvSpPr>
            <a:spLocks noGrp="1"/>
          </p:cNvSpPr>
          <p:nvPr>
            <p:ph type="title"/>
          </p:nvPr>
        </p:nvSpPr>
        <p:spPr>
          <a:xfrm>
            <a:off x="5522786" y="2988363"/>
            <a:ext cx="5307139" cy="2419124"/>
          </a:xfrm>
          <a:prstGeom prst="rect">
            <a:avLst/>
          </a:prstGeom>
          <a:noFill/>
        </p:spPr>
        <p:txBody>
          <a:bodyPr wrap="square">
            <a:spAutoFit/>
          </a:bodyPr>
          <a:lstStyle/>
          <a:p>
            <a:pPr algn="ctr">
              <a:spcBef>
                <a:spcPts val="200"/>
              </a:spcBef>
              <a:spcAft>
                <a:spcPts val="600"/>
              </a:spcAft>
              <a:buClr>
                <a:srgbClr val="117613"/>
              </a:buClr>
            </a:pPr>
            <a:r>
              <a:rPr lang="it-IT" altLang="fr-FR" sz="2800" b="0" dirty="0">
                <a:solidFill>
                  <a:schemeClr val="accent6">
                    <a:lumMod val="50000"/>
                  </a:schemeClr>
                </a:solidFill>
                <a:cs typeface="Arial" pitchFamily="34" charset="0"/>
              </a:rPr>
              <a:t>Unità d‘apprendimento M 3.8</a:t>
            </a:r>
            <a:br>
              <a:rPr lang="it-IT" altLang="fr-FR" sz="2800" b="0" dirty="0">
                <a:solidFill>
                  <a:schemeClr val="accent6">
                    <a:lumMod val="50000"/>
                  </a:schemeClr>
                </a:solidFill>
                <a:cs typeface="Arial" pitchFamily="34" charset="0"/>
              </a:rPr>
            </a:br>
            <a:r>
              <a:rPr lang="it-IT" altLang="fr-FR" sz="2800" b="0" dirty="0">
                <a:solidFill>
                  <a:schemeClr val="accent6">
                    <a:lumMod val="50000"/>
                  </a:schemeClr>
                </a:solidFill>
                <a:cs typeface="Arial" pitchFamily="34" charset="0"/>
              </a:rPr>
              <a:t>Caso di studio relativo a imprenditrici</a:t>
            </a:r>
            <a:br>
              <a:rPr lang="it-IT" altLang="fr-FR" sz="2800" dirty="0">
                <a:solidFill>
                  <a:srgbClr val="898F97"/>
                </a:solidFill>
                <a:cs typeface="Arial" pitchFamily="34" charset="0"/>
              </a:rPr>
            </a:br>
            <a:r>
              <a:rPr lang="it-IT" altLang="fr-FR" sz="2800" kern="0" dirty="0">
                <a:solidFill>
                  <a:srgbClr val="6C0A63"/>
                </a:solidFill>
                <a:latin typeface="Century Gothic" panose="020B0502020202020204" pitchFamily="34" charset="0"/>
                <a:cs typeface="Arial" pitchFamily="34" charset="0"/>
              </a:rPr>
              <a:t>Studio di caso </a:t>
            </a:r>
            <a:r>
              <a:rPr kumimoji="0" lang="it-IT" sz="2800" i="0" u="none" strike="noStrike" kern="0" cap="none" spc="0" normalizeH="0" baseline="0" dirty="0">
                <a:ln>
                  <a:noFill/>
                </a:ln>
                <a:solidFill>
                  <a:srgbClr val="6C0A63"/>
                </a:solidFill>
                <a:effectLst/>
                <a:uLnTx/>
                <a:uFillTx/>
                <a:latin typeface="Century Gothic" panose="020B0502020202020204" pitchFamily="34" charset="0"/>
              </a:rPr>
              <a:t>«Il sogno di aprire il proprio caffè</a:t>
            </a:r>
            <a:r>
              <a:rPr lang="it-IT" altLang="fr-FR" sz="2800" dirty="0">
                <a:solidFill>
                  <a:srgbClr val="6C0A63"/>
                </a:solidFill>
                <a:cs typeface="Arial" pitchFamily="34" charset="0"/>
              </a:rPr>
              <a:t>»</a:t>
            </a:r>
            <a:br>
              <a:rPr lang="it-IT" altLang="fr-FR" sz="2800" b="1" dirty="0">
                <a:solidFill>
                  <a:srgbClr val="6C0A63"/>
                </a:solidFill>
                <a:cs typeface="Arial" pitchFamily="34" charset="0"/>
              </a:rPr>
            </a:br>
            <a:r>
              <a:rPr lang="it-IT" altLang="fr-FR" sz="2800" b="1" dirty="0">
                <a:solidFill>
                  <a:srgbClr val="6C0A63"/>
                </a:solidFill>
                <a:cs typeface="Arial" pitchFamily="34" charset="0"/>
              </a:rPr>
              <a:t>Tema: Carattere distintivo</a:t>
            </a:r>
          </a:p>
        </p:txBody>
      </p:sp>
      <p:sp>
        <p:nvSpPr>
          <p:cNvPr id="4" name="Foliennummernplatzhalter 1">
            <a:extLst>
              <a:ext uri="{FF2B5EF4-FFF2-40B4-BE49-F238E27FC236}">
                <a16:creationId xmlns:a16="http://schemas.microsoft.com/office/drawing/2014/main" id="{091C8EA7-EEF5-460E-92DE-E7E078FF3E47}"/>
              </a:ext>
            </a:extLst>
          </p:cNvPr>
          <p:cNvSpPr>
            <a:spLocks noGrp="1"/>
          </p:cNvSpPr>
          <p:nvPr>
            <p:ph type="sldNum" sz="quarter" idx="12"/>
          </p:nvPr>
        </p:nvSpPr>
        <p:spPr>
          <a:xfrm>
            <a:off x="11295529" y="6356351"/>
            <a:ext cx="750561" cy="365125"/>
          </a:xfrm>
        </p:spPr>
        <p:txBody>
          <a:bodyPr/>
          <a:lstStyle/>
          <a:p>
            <a:fld id="{B7E6CA31-DA56-47CF-9891-B6D0296B6AEC}" type="slidenum">
              <a:rPr lang="ru-RU" smtClean="0"/>
              <a:t>58</a:t>
            </a:fld>
            <a:endParaRPr lang="ru-RU" dirty="0"/>
          </a:p>
        </p:txBody>
      </p:sp>
      <p:grpSp>
        <p:nvGrpSpPr>
          <p:cNvPr id="2" name="Gruppieren 1">
            <a:extLst>
              <a:ext uri="{FF2B5EF4-FFF2-40B4-BE49-F238E27FC236}">
                <a16:creationId xmlns:a16="http://schemas.microsoft.com/office/drawing/2014/main" id="{FBE13C24-CF50-3BCC-DD69-691A94845A66}"/>
              </a:ext>
            </a:extLst>
          </p:cNvPr>
          <p:cNvGrpSpPr/>
          <p:nvPr/>
        </p:nvGrpSpPr>
        <p:grpSpPr>
          <a:xfrm>
            <a:off x="9266050" y="689099"/>
            <a:ext cx="1454331" cy="1277285"/>
            <a:chOff x="10737669" y="0"/>
            <a:chExt cx="1454331" cy="1277285"/>
          </a:xfrm>
        </p:grpSpPr>
        <p:sp>
          <p:nvSpPr>
            <p:cNvPr id="3" name="Rechteck 2">
              <a:extLst>
                <a:ext uri="{FF2B5EF4-FFF2-40B4-BE49-F238E27FC236}">
                  <a16:creationId xmlns:a16="http://schemas.microsoft.com/office/drawing/2014/main" id="{E150B089-4A39-AD69-D57C-D584ED957C55}"/>
                </a:ext>
              </a:extLst>
            </p:cNvPr>
            <p:cNvSpPr/>
            <p:nvPr/>
          </p:nvSpPr>
          <p:spPr>
            <a:xfrm>
              <a:off x="10737669" y="0"/>
              <a:ext cx="1454331" cy="12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Grafik 5">
              <a:extLst>
                <a:ext uri="{FF2B5EF4-FFF2-40B4-BE49-F238E27FC236}">
                  <a16:creationId xmlns:a16="http://schemas.microsoft.com/office/drawing/2014/main" id="{0A85DB6D-2894-C496-64E4-72CBCB289102}"/>
                </a:ext>
              </a:extLst>
            </p:cNvPr>
            <p:cNvPicPr>
              <a:picLocks noChangeAspect="1"/>
            </p:cNvPicPr>
            <p:nvPr/>
          </p:nvPicPr>
          <p:blipFill>
            <a:blip r:embed="rId3"/>
            <a:stretch>
              <a:fillRect/>
            </a:stretch>
          </p:blipFill>
          <p:spPr>
            <a:xfrm>
              <a:off x="10906137" y="197285"/>
              <a:ext cx="1080000" cy="1080000"/>
            </a:xfrm>
            <a:prstGeom prst="rect">
              <a:avLst/>
            </a:prstGeom>
          </p:spPr>
        </p:pic>
      </p:grpSp>
    </p:spTree>
    <p:extLst>
      <p:ext uri="{BB962C8B-B14F-4D97-AF65-F5344CB8AC3E}">
        <p14:creationId xmlns:p14="http://schemas.microsoft.com/office/powerpoint/2010/main" val="178795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a:extLst>
              <a:ext uri="{FF2B5EF4-FFF2-40B4-BE49-F238E27FC236}">
                <a16:creationId xmlns:a16="http://schemas.microsoft.com/office/drawing/2014/main" id="{1493085B-9624-4CED-B2F5-9A9AE2B2B980}"/>
              </a:ext>
            </a:extLst>
          </p:cNvPr>
          <p:cNvSpPr txBox="1">
            <a:spLocks noChangeArrowheads="1"/>
          </p:cNvSpPr>
          <p:nvPr/>
        </p:nvSpPr>
        <p:spPr bwMode="auto">
          <a:xfrm>
            <a:off x="936802" y="313095"/>
            <a:ext cx="9749751" cy="657225"/>
          </a:xfrm>
          <a:prstGeom prst="rect">
            <a:avLst/>
          </a:prstGeom>
          <a:noFill/>
          <a:ln w="9525">
            <a:noFill/>
            <a:miter lim="800000"/>
            <a:headEnd/>
            <a:tailEnd/>
          </a:ln>
        </p:spPr>
        <p:txBody>
          <a:bodyPr lIns="91440" tIns="45720" rIns="91440" bIns="45720" anchor="ctr"/>
          <a:lstStyle/>
          <a:p>
            <a:pPr>
              <a:defRPr/>
            </a:pPr>
            <a:r>
              <a:rPr lang="it-CH" altLang="fr-FR" sz="2400" b="1">
                <a:solidFill>
                  <a:srgbClr val="0B4874"/>
                </a:solidFill>
                <a:latin typeface="+mj-lt"/>
                <a:ea typeface="ＭＳ Ｐゴシック"/>
                <a:cs typeface="Arial"/>
              </a:rPr>
              <a:t>Un modello di business spiega il funzionamento dell’azienda</a:t>
            </a:r>
          </a:p>
        </p:txBody>
      </p:sp>
      <p:sp>
        <p:nvSpPr>
          <p:cNvPr id="20" name="Rechteck 19">
            <a:extLst>
              <a:ext uri="{FF2B5EF4-FFF2-40B4-BE49-F238E27FC236}">
                <a16:creationId xmlns:a16="http://schemas.microsoft.com/office/drawing/2014/main" id="{7187A7F3-0056-4B0B-8FC7-0D1D0DBCBBA9}"/>
              </a:ext>
            </a:extLst>
          </p:cNvPr>
          <p:cNvSpPr/>
          <p:nvPr/>
        </p:nvSpPr>
        <p:spPr>
          <a:xfrm>
            <a:off x="1745139" y="1688947"/>
            <a:ext cx="9122735" cy="3954929"/>
          </a:xfrm>
          <a:prstGeom prst="rect">
            <a:avLst/>
          </a:prstGeom>
        </p:spPr>
        <p:txBody>
          <a:bodyPr wrap="square" lIns="91440" tIns="45720" rIns="91440" bIns="45720" anchor="t">
            <a:spAutoFit/>
          </a:bodyPr>
          <a:lstStyle/>
          <a:p>
            <a:pPr marL="457200" indent="-457200">
              <a:spcBef>
                <a:spcPts val="1200"/>
              </a:spcBef>
              <a:spcAft>
                <a:spcPts val="600"/>
              </a:spcAft>
              <a:buFont typeface="+mj-lt"/>
              <a:buAutoNum type="arabicPeriod"/>
            </a:pPr>
            <a:r>
              <a:rPr lang="it-CH" altLang="fr-FR" sz="2200" b="1">
                <a:solidFill>
                  <a:srgbClr val="0B4874"/>
                </a:solidFill>
                <a:cs typeface="Arial"/>
              </a:rPr>
              <a:t>Proposta di valore: </a:t>
            </a:r>
            <a:r>
              <a:rPr lang="it-CH" altLang="fr-FR" sz="2200">
                <a:solidFill>
                  <a:schemeClr val="accent6">
                    <a:lumMod val="50000"/>
                  </a:schemeClr>
                </a:solidFill>
                <a:cs typeface="Arial"/>
              </a:rPr>
              <a:t>qual è il beneficio offerto al cliente?</a:t>
            </a:r>
          </a:p>
          <a:p>
            <a:pPr marL="457200" indent="-457200">
              <a:spcBef>
                <a:spcPts val="1200"/>
              </a:spcBef>
              <a:spcAft>
                <a:spcPts val="600"/>
              </a:spcAft>
              <a:buFont typeface="+mj-lt"/>
              <a:buAutoNum type="arabicPeriod"/>
            </a:pPr>
            <a:r>
              <a:rPr lang="it-CH" altLang="fr-FR" sz="2200" b="1">
                <a:solidFill>
                  <a:srgbClr val="0B4874"/>
                </a:solidFill>
                <a:cs typeface="Arial"/>
              </a:rPr>
              <a:t>Segmento di clientela target: </a:t>
            </a:r>
            <a:r>
              <a:rPr lang="it-CH" altLang="fr-FR" sz="2200">
                <a:solidFill>
                  <a:schemeClr val="accent6">
                    <a:lumMod val="50000"/>
                  </a:schemeClr>
                </a:solidFill>
                <a:cs typeface="Arial"/>
              </a:rPr>
              <a:t>chi sono le nostre clienti e i nostri clienti?</a:t>
            </a:r>
          </a:p>
          <a:p>
            <a:pPr marL="457200" indent="-457200">
              <a:spcBef>
                <a:spcPts val="1200"/>
              </a:spcBef>
              <a:spcAft>
                <a:spcPts val="600"/>
              </a:spcAft>
              <a:buFont typeface="+mj-lt"/>
              <a:buAutoNum type="arabicPeriod"/>
            </a:pPr>
            <a:r>
              <a:rPr lang="it-CH" altLang="fr-FR" sz="2200" b="1">
                <a:solidFill>
                  <a:srgbClr val="0B4874"/>
                </a:solidFill>
                <a:cs typeface="Arial"/>
              </a:rPr>
              <a:t>Creazione di valore: </a:t>
            </a:r>
            <a:r>
              <a:rPr lang="it-IT" altLang="fr-FR" sz="2200" dirty="0">
                <a:solidFill>
                  <a:schemeClr val="accent6">
                    <a:lumMod val="50000"/>
                  </a:schemeClr>
                </a:solidFill>
                <a:cs typeface="Arial"/>
              </a:rPr>
              <a:t>quali attività e risorse permettono di creare e distribuire il prodotto o servizio ai nostri clienti?</a:t>
            </a:r>
            <a:endParaRPr lang="it-CH" sz="2200">
              <a:solidFill>
                <a:schemeClr val="accent6">
                  <a:lumMod val="50000"/>
                </a:schemeClr>
              </a:solidFill>
              <a:cs typeface="Arial"/>
            </a:endParaRPr>
          </a:p>
          <a:p>
            <a:pPr marL="457200" indent="-457200">
              <a:spcBef>
                <a:spcPts val="1200"/>
              </a:spcBef>
              <a:spcAft>
                <a:spcPts val="600"/>
              </a:spcAft>
              <a:buFont typeface="+mj-lt"/>
              <a:buAutoNum type="arabicPeriod"/>
            </a:pPr>
            <a:r>
              <a:rPr lang="it-CH" altLang="fr-FR" sz="2200" b="1">
                <a:solidFill>
                  <a:srgbClr val="0B4874"/>
                </a:solidFill>
                <a:cs typeface="Arial"/>
              </a:rPr>
              <a:t>Logica di profitto: </a:t>
            </a:r>
            <a:endParaRPr lang="it-CH" altLang="fr-FR" sz="2200" b="1">
              <a:solidFill>
                <a:srgbClr val="0B4874"/>
              </a:solidFill>
              <a:cs typeface="Arial" pitchFamily="34" charset="0"/>
            </a:endParaRPr>
          </a:p>
          <a:p>
            <a:pPr marL="914400" lvl="1" indent="-457200">
              <a:spcBef>
                <a:spcPts val="1200"/>
              </a:spcBef>
              <a:spcAft>
                <a:spcPts val="600"/>
              </a:spcAft>
              <a:buFont typeface="Century Gothic" panose="020B0502020202020204" pitchFamily="34" charset="0"/>
              <a:buChar char="●"/>
            </a:pPr>
            <a:r>
              <a:rPr lang="it-IT" altLang="fr-FR" sz="2200" b="1" dirty="0">
                <a:solidFill>
                  <a:srgbClr val="0B4874"/>
                </a:solidFill>
                <a:cs typeface="Arial"/>
              </a:rPr>
              <a:t>Modello dei ricavi: </a:t>
            </a:r>
            <a:r>
              <a:rPr lang="it-IT" altLang="fr-FR" sz="2200" dirty="0">
                <a:solidFill>
                  <a:schemeClr val="accent6">
                    <a:lumMod val="50000"/>
                  </a:schemeClr>
                </a:solidFill>
                <a:cs typeface="Arial"/>
              </a:rPr>
              <a:t>come si intende realizzare il fatturato?</a:t>
            </a:r>
          </a:p>
          <a:p>
            <a:pPr marL="914400" lvl="1" indent="-457200">
              <a:spcBef>
                <a:spcPts val="1200"/>
              </a:spcBef>
              <a:spcAft>
                <a:spcPts val="600"/>
              </a:spcAft>
              <a:buFont typeface="Century Gothic" panose="020B0502020202020204" pitchFamily="34" charset="0"/>
              <a:buChar char="●"/>
            </a:pPr>
            <a:r>
              <a:rPr lang="it-CH" sz="2200" b="1">
                <a:solidFill>
                  <a:srgbClr val="0B4874"/>
                </a:solidFill>
              </a:rPr>
              <a:t>Costi:</a:t>
            </a:r>
            <a:r>
              <a:rPr lang="it-CH" sz="2200">
                <a:solidFill>
                  <a:srgbClr val="0B4874"/>
                </a:solidFill>
              </a:rPr>
              <a:t> </a:t>
            </a:r>
            <a:r>
              <a:rPr lang="it-CH" sz="2200">
                <a:solidFill>
                  <a:schemeClr val="accent6">
                    <a:lumMod val="50000"/>
                  </a:schemeClr>
                </a:solidFill>
              </a:rPr>
              <a:t>quali sono i costi principali?</a:t>
            </a:r>
          </a:p>
        </p:txBody>
      </p:sp>
      <p:sp>
        <p:nvSpPr>
          <p:cNvPr id="13" name="Foliennummernplatzhalter 12">
            <a:extLst>
              <a:ext uri="{FF2B5EF4-FFF2-40B4-BE49-F238E27FC236}">
                <a16:creationId xmlns:a16="http://schemas.microsoft.com/office/drawing/2014/main" id="{AFA995D3-7D62-4F74-8292-BD7160C2D66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6</a:t>
            </a:fld>
            <a:endParaRPr lang="ru-RU" dirty="0"/>
          </a:p>
        </p:txBody>
      </p:sp>
    </p:spTree>
    <p:extLst>
      <p:ext uri="{BB962C8B-B14F-4D97-AF65-F5344CB8AC3E}">
        <p14:creationId xmlns:p14="http://schemas.microsoft.com/office/powerpoint/2010/main" val="213959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70C1D1DD-C7F9-4BA1-AE86-DB4A21BB8095}"/>
              </a:ext>
            </a:extLst>
          </p:cNvPr>
          <p:cNvSpPr/>
          <p:nvPr/>
        </p:nvSpPr>
        <p:spPr>
          <a:xfrm>
            <a:off x="4857379" y="1247770"/>
            <a:ext cx="2439306"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Rechteck 19">
            <a:extLst>
              <a:ext uri="{FF2B5EF4-FFF2-40B4-BE49-F238E27FC236}">
                <a16:creationId xmlns:a16="http://schemas.microsoft.com/office/drawing/2014/main" id="{74ED1533-CD9D-42FC-A70A-DAFBBC500E5B}"/>
              </a:ext>
            </a:extLst>
          </p:cNvPr>
          <p:cNvSpPr/>
          <p:nvPr/>
        </p:nvSpPr>
        <p:spPr>
          <a:xfrm>
            <a:off x="7509172" y="1267460"/>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Rechteck 2">
            <a:extLst>
              <a:ext uri="{FF2B5EF4-FFF2-40B4-BE49-F238E27FC236}">
                <a16:creationId xmlns:a16="http://schemas.microsoft.com/office/drawing/2014/main" id="{57C8377D-6200-49F9-9D0F-2DBDE241B46C}"/>
              </a:ext>
            </a:extLst>
          </p:cNvPr>
          <p:cNvSpPr/>
          <p:nvPr/>
        </p:nvSpPr>
        <p:spPr>
          <a:xfrm>
            <a:off x="3944674" y="6438791"/>
            <a:ext cx="6096000" cy="276999"/>
          </a:xfrm>
          <a:prstGeom prst="rect">
            <a:avLst/>
          </a:prstGeom>
        </p:spPr>
        <p:txBody>
          <a:bodyPr>
            <a:spAutoFit/>
          </a:bodyPr>
          <a:lstStyle/>
          <a:p>
            <a:r>
              <a:rPr lang="it-IT" sz="1200" b="1" dirty="0">
                <a:solidFill>
                  <a:srgbClr val="898F97"/>
                </a:solidFill>
              </a:rPr>
              <a:t>Basato su: </a:t>
            </a:r>
            <a:r>
              <a:rPr lang="it-IT" sz="1200" dirty="0">
                <a:solidFill>
                  <a:srgbClr val="898F97"/>
                </a:solidFill>
              </a:rPr>
              <a:t>https://digitaleneuordnung.de/blog/business-modell/</a:t>
            </a:r>
          </a:p>
        </p:txBody>
      </p:sp>
      <p:sp>
        <p:nvSpPr>
          <p:cNvPr id="4" name="Rechteck 3">
            <a:extLst>
              <a:ext uri="{FF2B5EF4-FFF2-40B4-BE49-F238E27FC236}">
                <a16:creationId xmlns:a16="http://schemas.microsoft.com/office/drawing/2014/main" id="{93B5E8EC-3A90-43EA-A79C-C615BD83E4E7}"/>
              </a:ext>
            </a:extLst>
          </p:cNvPr>
          <p:cNvSpPr/>
          <p:nvPr/>
        </p:nvSpPr>
        <p:spPr>
          <a:xfrm>
            <a:off x="1049075" y="1265273"/>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08366" y="1262895"/>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860995" y="1260894"/>
            <a:ext cx="2448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66355" y="5378608"/>
            <a:ext cx="10059290" cy="9047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1045525" y="129477"/>
            <a:ext cx="9406555" cy="657225"/>
          </a:xfrm>
          <a:prstGeom prst="rect">
            <a:avLst/>
          </a:prstGeom>
          <a:noFill/>
          <a:ln w="9525">
            <a:noFill/>
            <a:miter lim="800000"/>
            <a:headEnd/>
            <a:tailEnd/>
          </a:ln>
        </p:spPr>
        <p:txBody>
          <a:bodyPr lIns="91440" tIns="45720" rIns="91440" bIns="45720" anchor="ctr"/>
          <a:lstStyle/>
          <a:p>
            <a:pPr>
              <a:defRPr/>
            </a:pPr>
            <a:r>
              <a:rPr lang="it-IT" altLang="fr-FR" sz="2400" b="1" dirty="0">
                <a:solidFill>
                  <a:srgbClr val="0B4874"/>
                </a:solidFill>
                <a:latin typeface="+mj-lt"/>
                <a:ea typeface="ＭＳ Ｐゴシック"/>
                <a:cs typeface="Arial"/>
              </a:rPr>
              <a:t>Componenti del modello di business</a:t>
            </a:r>
            <a:endParaRPr lang="it-IT" altLang="fr-FR" sz="2400" b="1" dirty="0">
              <a:solidFill>
                <a:srgbClr val="0B4874"/>
              </a:solidFill>
              <a:highlight>
                <a:srgbClr val="FFFF00"/>
              </a:highlight>
              <a:latin typeface="+mj-lt"/>
              <a:ea typeface="ＭＳ Ｐゴシック"/>
              <a:cs typeface="Arial"/>
            </a:endParaRPr>
          </a:p>
        </p:txBody>
      </p:sp>
      <p:sp>
        <p:nvSpPr>
          <p:cNvPr id="9" name="Rechteck 8">
            <a:extLst>
              <a:ext uri="{FF2B5EF4-FFF2-40B4-BE49-F238E27FC236}">
                <a16:creationId xmlns:a16="http://schemas.microsoft.com/office/drawing/2014/main" id="{382B9701-414F-4EAE-BE6F-E4EA4EAC0F80}"/>
              </a:ext>
            </a:extLst>
          </p:cNvPr>
          <p:cNvSpPr/>
          <p:nvPr/>
        </p:nvSpPr>
        <p:spPr>
          <a:xfrm>
            <a:off x="7781268" y="1424481"/>
            <a:ext cx="3111799" cy="877163"/>
          </a:xfrm>
          <a:prstGeom prst="rect">
            <a:avLst/>
          </a:prstGeom>
        </p:spPr>
        <p:txBody>
          <a:bodyPr wrap="square">
            <a:spAutoFit/>
          </a:bodyPr>
          <a:lstStyle/>
          <a:p>
            <a:pPr algn="ctr"/>
            <a:r>
              <a:rPr lang="it-IT" sz="1700" b="1" dirty="0">
                <a:solidFill>
                  <a:schemeClr val="bg1"/>
                </a:solidFill>
              </a:rPr>
              <a:t>2. Segmento di clientela target: </a:t>
            </a:r>
          </a:p>
          <a:p>
            <a:pPr algn="ctr"/>
            <a:r>
              <a:rPr lang="it-IT" sz="1700" dirty="0">
                <a:solidFill>
                  <a:schemeClr val="bg1"/>
                </a:solidFill>
              </a:rPr>
              <a:t>Chi sono le/i clienti?</a:t>
            </a:r>
          </a:p>
        </p:txBody>
      </p:sp>
      <p:sp>
        <p:nvSpPr>
          <p:cNvPr id="10" name="Rechteck 9">
            <a:extLst>
              <a:ext uri="{FF2B5EF4-FFF2-40B4-BE49-F238E27FC236}">
                <a16:creationId xmlns:a16="http://schemas.microsoft.com/office/drawing/2014/main" id="{700EF11B-3C2D-47EB-8A90-7EF0802DEF0C}"/>
              </a:ext>
            </a:extLst>
          </p:cNvPr>
          <p:cNvSpPr/>
          <p:nvPr/>
        </p:nvSpPr>
        <p:spPr>
          <a:xfrm>
            <a:off x="4793583" y="1309065"/>
            <a:ext cx="2583568" cy="784830"/>
          </a:xfrm>
          <a:prstGeom prst="rect">
            <a:avLst/>
          </a:prstGeom>
        </p:spPr>
        <p:txBody>
          <a:bodyPr wrap="square">
            <a:spAutoFit/>
          </a:bodyPr>
          <a:lstStyle/>
          <a:p>
            <a:pPr algn="ctr"/>
            <a:r>
              <a:rPr lang="it-IT" sz="1700" b="1" dirty="0">
                <a:solidFill>
                  <a:schemeClr val="bg1"/>
                </a:solidFill>
              </a:rPr>
              <a:t>1</a:t>
            </a:r>
            <a:r>
              <a:rPr lang="it-IT" sz="1400" b="1" dirty="0">
                <a:solidFill>
                  <a:schemeClr val="bg1"/>
                </a:solidFill>
              </a:rPr>
              <a:t>. </a:t>
            </a:r>
            <a:r>
              <a:rPr lang="it-IT" sz="1600" b="1" dirty="0">
                <a:solidFill>
                  <a:schemeClr val="bg1"/>
                </a:solidFill>
              </a:rPr>
              <a:t>Proposta di valore</a:t>
            </a:r>
          </a:p>
          <a:p>
            <a:pPr algn="ctr"/>
            <a:r>
              <a:rPr lang="it-IT" sz="1400" dirty="0">
                <a:solidFill>
                  <a:schemeClr val="bg1"/>
                </a:solidFill>
              </a:rPr>
              <a:t>Qual è il beneficio offerto alla clientela?</a:t>
            </a:r>
          </a:p>
        </p:txBody>
      </p:sp>
      <p:cxnSp>
        <p:nvCxnSpPr>
          <p:cNvPr id="18" name="Gerader Verbinder 17">
            <a:extLst>
              <a:ext uri="{FF2B5EF4-FFF2-40B4-BE49-F238E27FC236}">
                <a16:creationId xmlns:a16="http://schemas.microsoft.com/office/drawing/2014/main" id="{C13A1E74-A6BD-4D14-B976-CA42EE3B4452}"/>
              </a:ext>
            </a:extLst>
          </p:cNvPr>
          <p:cNvCxnSpPr>
            <a:cxnSpLocks/>
          </p:cNvCxnSpPr>
          <p:nvPr/>
        </p:nvCxnSpPr>
        <p:spPr>
          <a:xfrm>
            <a:off x="6081826" y="5455566"/>
            <a:ext cx="0" cy="752668"/>
          </a:xfrm>
          <a:prstGeom prst="line">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hteck 20">
            <a:extLst>
              <a:ext uri="{FF2B5EF4-FFF2-40B4-BE49-F238E27FC236}">
                <a16:creationId xmlns:a16="http://schemas.microsoft.com/office/drawing/2014/main" id="{425D3C8E-39AC-4072-BBBE-35C63ABB9F17}"/>
              </a:ext>
            </a:extLst>
          </p:cNvPr>
          <p:cNvSpPr/>
          <p:nvPr/>
        </p:nvSpPr>
        <p:spPr>
          <a:xfrm>
            <a:off x="6821898" y="5436505"/>
            <a:ext cx="3563675" cy="830997"/>
          </a:xfrm>
          <a:prstGeom prst="rect">
            <a:avLst/>
          </a:prstGeom>
        </p:spPr>
        <p:txBody>
          <a:bodyPr wrap="square">
            <a:spAutoFit/>
          </a:bodyPr>
          <a:lstStyle/>
          <a:p>
            <a:pPr algn="ctr"/>
            <a:r>
              <a:rPr lang="it-IT" sz="1600" b="1" dirty="0">
                <a:solidFill>
                  <a:schemeClr val="accent6">
                    <a:lumMod val="50000"/>
                  </a:schemeClr>
                </a:solidFill>
              </a:rPr>
              <a:t>Fatturato</a:t>
            </a:r>
          </a:p>
          <a:p>
            <a:pPr algn="ctr"/>
            <a:r>
              <a:rPr lang="it-IT" sz="1600" dirty="0">
                <a:solidFill>
                  <a:schemeClr val="accent6">
                    <a:lumMod val="50000"/>
                  </a:schemeClr>
                </a:solidFill>
              </a:rPr>
              <a:t>Come si intende realizzare il fatturato?</a:t>
            </a:r>
          </a:p>
        </p:txBody>
      </p:sp>
      <p:sp>
        <p:nvSpPr>
          <p:cNvPr id="24" name="Rechteck 23">
            <a:extLst>
              <a:ext uri="{FF2B5EF4-FFF2-40B4-BE49-F238E27FC236}">
                <a16:creationId xmlns:a16="http://schemas.microsoft.com/office/drawing/2014/main" id="{C0610344-2167-4B91-B018-A73965B6F862}"/>
              </a:ext>
            </a:extLst>
          </p:cNvPr>
          <p:cNvSpPr/>
          <p:nvPr/>
        </p:nvSpPr>
        <p:spPr>
          <a:xfrm>
            <a:off x="1160704" y="5437090"/>
            <a:ext cx="4750994" cy="646331"/>
          </a:xfrm>
          <a:prstGeom prst="rect">
            <a:avLst/>
          </a:prstGeom>
        </p:spPr>
        <p:txBody>
          <a:bodyPr wrap="square">
            <a:spAutoFit/>
          </a:bodyPr>
          <a:lstStyle/>
          <a:p>
            <a:pPr algn="ctr"/>
            <a:r>
              <a:rPr lang="it-IT" b="1" dirty="0">
                <a:solidFill>
                  <a:schemeClr val="accent6">
                    <a:lumMod val="50000"/>
                  </a:schemeClr>
                </a:solidFill>
              </a:rPr>
              <a:t>Costi</a:t>
            </a:r>
          </a:p>
          <a:p>
            <a:pPr algn="ctr"/>
            <a:r>
              <a:rPr lang="it-IT" dirty="0">
                <a:solidFill>
                  <a:schemeClr val="accent6">
                    <a:lumMod val="50000"/>
                  </a:schemeClr>
                </a:solidFill>
              </a:rPr>
              <a:t>Quali sono i costi principali?</a:t>
            </a:r>
          </a:p>
        </p:txBody>
      </p:sp>
      <p:sp>
        <p:nvSpPr>
          <p:cNvPr id="26" name="Rechteck 25">
            <a:extLst>
              <a:ext uri="{FF2B5EF4-FFF2-40B4-BE49-F238E27FC236}">
                <a16:creationId xmlns:a16="http://schemas.microsoft.com/office/drawing/2014/main" id="{ED52D026-DAED-4711-B086-9BAB1CB4B0AF}"/>
              </a:ext>
            </a:extLst>
          </p:cNvPr>
          <p:cNvSpPr/>
          <p:nvPr/>
        </p:nvSpPr>
        <p:spPr>
          <a:xfrm>
            <a:off x="1259576" y="2552144"/>
            <a:ext cx="3363436" cy="1805623"/>
          </a:xfrm>
          <a:prstGeom prst="rect">
            <a:avLst/>
          </a:prstGeom>
        </p:spPr>
        <p:txBody>
          <a:bodyPr wrap="square">
            <a:spAutoFit/>
          </a:bodyPr>
          <a:lstStyle/>
          <a:p>
            <a:pPr marL="180975" indent="-180975">
              <a:spcBef>
                <a:spcPts val="800"/>
              </a:spcBef>
              <a:buFont typeface="Arial" panose="020B0604020202020204" pitchFamily="34" charset="0"/>
              <a:buChar char="•"/>
            </a:pPr>
            <a:r>
              <a:rPr lang="it-IT" sz="1400" dirty="0">
                <a:solidFill>
                  <a:schemeClr val="accent6">
                    <a:lumMod val="50000"/>
                  </a:schemeClr>
                </a:solidFill>
              </a:rPr>
              <a:t>Quali sono le attività principali che bisogna eseguire per realizzare la </a:t>
            </a:r>
            <a:r>
              <a:rPr lang="it-IT" sz="1400" i="1" dirty="0">
                <a:solidFill>
                  <a:schemeClr val="accent6">
                    <a:lumMod val="50000"/>
                  </a:schemeClr>
                </a:solidFill>
              </a:rPr>
              <a:t>proposta di valore</a:t>
            </a:r>
            <a:r>
              <a:rPr lang="it-IT" sz="1400" dirty="0">
                <a:solidFill>
                  <a:schemeClr val="accent6">
                    <a:lumMod val="50000"/>
                  </a:schemeClr>
                </a:solidFill>
              </a:rPr>
              <a:t>?</a:t>
            </a:r>
          </a:p>
          <a:p>
            <a:pPr marL="180975" indent="-180975">
              <a:spcBef>
                <a:spcPts val="800"/>
              </a:spcBef>
              <a:buFont typeface="Arial" panose="020B0604020202020204" pitchFamily="34" charset="0"/>
              <a:buChar char="•"/>
            </a:pPr>
            <a:r>
              <a:rPr lang="it-IT" sz="1400" dirty="0">
                <a:solidFill>
                  <a:schemeClr val="accent6">
                    <a:lumMod val="50000"/>
                  </a:schemeClr>
                </a:solidFill>
              </a:rPr>
              <a:t>Quali sono le risorse chiave necessarie?</a:t>
            </a:r>
          </a:p>
          <a:p>
            <a:pPr marL="180975" indent="-180975">
              <a:spcBef>
                <a:spcPts val="800"/>
              </a:spcBef>
              <a:buFont typeface="Arial" panose="020B0604020202020204" pitchFamily="34" charset="0"/>
              <a:buChar char="•"/>
            </a:pPr>
            <a:r>
              <a:rPr lang="it-IT" sz="1400" dirty="0">
                <a:solidFill>
                  <a:schemeClr val="accent6">
                    <a:lumMod val="50000"/>
                  </a:schemeClr>
                </a:solidFill>
              </a:rPr>
              <a:t>Con quali partner chiave si collabora?</a:t>
            </a:r>
          </a:p>
        </p:txBody>
      </p:sp>
      <p:sp>
        <p:nvSpPr>
          <p:cNvPr id="27" name="Rechteck 26">
            <a:extLst>
              <a:ext uri="{FF2B5EF4-FFF2-40B4-BE49-F238E27FC236}">
                <a16:creationId xmlns:a16="http://schemas.microsoft.com/office/drawing/2014/main" id="{0DF0E199-E1F8-40A6-8EAE-BA28393BBEB2}"/>
              </a:ext>
            </a:extLst>
          </p:cNvPr>
          <p:cNvSpPr/>
          <p:nvPr/>
        </p:nvSpPr>
        <p:spPr>
          <a:xfrm>
            <a:off x="4916184" y="2590227"/>
            <a:ext cx="2426889" cy="1590179"/>
          </a:xfrm>
          <a:prstGeom prst="rect">
            <a:avLst/>
          </a:prstGeom>
        </p:spPr>
        <p:txBody>
          <a:bodyPr wrap="square">
            <a:spAutoFit/>
          </a:bodyPr>
          <a:lstStyle/>
          <a:p>
            <a:pPr marL="180975" indent="-180975">
              <a:spcBef>
                <a:spcPts val="800"/>
              </a:spcBef>
              <a:buFont typeface="Arial" panose="020B0604020202020204" pitchFamily="34" charset="0"/>
              <a:buChar char="•"/>
            </a:pPr>
            <a:r>
              <a:rPr lang="it-IT" sz="1400" dirty="0">
                <a:solidFill>
                  <a:schemeClr val="accent6">
                    <a:lumMod val="50000"/>
                  </a:schemeClr>
                </a:solidFill>
              </a:rPr>
              <a:t>Quali bisogni o esigenze soddisfa?</a:t>
            </a:r>
          </a:p>
          <a:p>
            <a:pPr marL="180975" indent="-180975">
              <a:spcBef>
                <a:spcPts val="800"/>
              </a:spcBef>
              <a:buFont typeface="Arial" panose="020B0604020202020204" pitchFamily="34" charset="0"/>
              <a:buChar char="•"/>
            </a:pPr>
            <a:r>
              <a:rPr lang="it-IT" sz="1400" dirty="0">
                <a:solidFill>
                  <a:schemeClr val="accent6">
                    <a:lumMod val="50000"/>
                  </a:schemeClr>
                </a:solidFill>
              </a:rPr>
              <a:t>Quali benefici promette?</a:t>
            </a:r>
          </a:p>
          <a:p>
            <a:pPr marL="180975" indent="-180975">
              <a:spcBef>
                <a:spcPts val="800"/>
              </a:spcBef>
              <a:buFont typeface="Arial" panose="020B0604020202020204" pitchFamily="34" charset="0"/>
              <a:buChar char="•"/>
            </a:pPr>
            <a:r>
              <a:rPr lang="it-IT" sz="1400" dirty="0">
                <a:solidFill>
                  <a:schemeClr val="accent6">
                    <a:lumMod val="50000"/>
                  </a:schemeClr>
                </a:solidFill>
              </a:rPr>
              <a:t>Quale problema risolve?</a:t>
            </a:r>
          </a:p>
        </p:txBody>
      </p:sp>
      <p:sp>
        <p:nvSpPr>
          <p:cNvPr id="28" name="Rechteck 27">
            <a:extLst>
              <a:ext uri="{FF2B5EF4-FFF2-40B4-BE49-F238E27FC236}">
                <a16:creationId xmlns:a16="http://schemas.microsoft.com/office/drawing/2014/main" id="{BC2ED550-1765-4C80-9AB4-4C95479A39C3}"/>
              </a:ext>
            </a:extLst>
          </p:cNvPr>
          <p:cNvSpPr/>
          <p:nvPr/>
        </p:nvSpPr>
        <p:spPr>
          <a:xfrm>
            <a:off x="7661132" y="2590227"/>
            <a:ext cx="3271292" cy="1272143"/>
          </a:xfrm>
          <a:prstGeom prst="rect">
            <a:avLst/>
          </a:prstGeom>
        </p:spPr>
        <p:txBody>
          <a:bodyPr wrap="square">
            <a:spAutoFit/>
          </a:bodyPr>
          <a:lstStyle/>
          <a:p>
            <a:pPr marL="180975" indent="-180975">
              <a:spcBef>
                <a:spcPts val="800"/>
              </a:spcBef>
              <a:buFont typeface="Arial" panose="020B0604020202020204" pitchFamily="34" charset="0"/>
              <a:buChar char="•"/>
            </a:pPr>
            <a:r>
              <a:rPr lang="it-IT" sz="1400" dirty="0">
                <a:solidFill>
                  <a:schemeClr val="accent6">
                    <a:lumMod val="50000"/>
                  </a:schemeClr>
                </a:solidFill>
              </a:rPr>
              <a:t>Chi è il segmento di clientela target cui è destinato il nostro prodotto/servizio?</a:t>
            </a:r>
          </a:p>
          <a:p>
            <a:pPr marL="180975" indent="-180975">
              <a:spcBef>
                <a:spcPts val="800"/>
              </a:spcBef>
              <a:buFont typeface="Arial" panose="020B0604020202020204" pitchFamily="34" charset="0"/>
              <a:buChar char="•"/>
            </a:pPr>
            <a:r>
              <a:rPr lang="it-IT" sz="1400" dirty="0">
                <a:solidFill>
                  <a:schemeClr val="accent6">
                    <a:lumMod val="50000"/>
                  </a:schemeClr>
                </a:solidFill>
              </a:rPr>
              <a:t>Abbiamo uno o più gruppi target? Quali?</a:t>
            </a:r>
          </a:p>
        </p:txBody>
      </p:sp>
      <p:sp>
        <p:nvSpPr>
          <p:cNvPr id="13" name="Rechteck 12">
            <a:extLst>
              <a:ext uri="{FF2B5EF4-FFF2-40B4-BE49-F238E27FC236}">
                <a16:creationId xmlns:a16="http://schemas.microsoft.com/office/drawing/2014/main" id="{657B5FF8-A1DE-4297-AE1C-4BBB088FA4C9}"/>
              </a:ext>
            </a:extLst>
          </p:cNvPr>
          <p:cNvSpPr/>
          <p:nvPr/>
        </p:nvSpPr>
        <p:spPr>
          <a:xfrm>
            <a:off x="1064131" y="1257688"/>
            <a:ext cx="3595577" cy="1025593"/>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Rechteck 10">
            <a:extLst>
              <a:ext uri="{FF2B5EF4-FFF2-40B4-BE49-F238E27FC236}">
                <a16:creationId xmlns:a16="http://schemas.microsoft.com/office/drawing/2014/main" id="{092952AE-0B4D-41FB-ADBE-DE7989DA29C9}"/>
              </a:ext>
            </a:extLst>
          </p:cNvPr>
          <p:cNvSpPr/>
          <p:nvPr/>
        </p:nvSpPr>
        <p:spPr>
          <a:xfrm>
            <a:off x="1165142" y="1299359"/>
            <a:ext cx="3405078" cy="1000274"/>
          </a:xfrm>
          <a:prstGeom prst="rect">
            <a:avLst/>
          </a:prstGeom>
        </p:spPr>
        <p:txBody>
          <a:bodyPr wrap="square">
            <a:spAutoFit/>
          </a:bodyPr>
          <a:lstStyle/>
          <a:p>
            <a:pPr algn="ctr"/>
            <a:r>
              <a:rPr lang="it-IT" sz="1700" b="1" dirty="0">
                <a:solidFill>
                  <a:schemeClr val="bg1"/>
                </a:solidFill>
              </a:rPr>
              <a:t>3. Creazione di valore</a:t>
            </a:r>
          </a:p>
          <a:p>
            <a:pPr algn="ctr"/>
            <a:r>
              <a:rPr lang="it-IT" altLang="fr-FR" sz="1400" dirty="0">
                <a:solidFill>
                  <a:schemeClr val="bg1"/>
                </a:solidFill>
                <a:cs typeface="Arial" pitchFamily="34" charset="0"/>
              </a:rPr>
              <a:t>Quali attività e risorse permettono di creare e distribuire il prodotto o servizio alla clientela?</a:t>
            </a:r>
            <a:endParaRPr lang="it-IT" sz="1400" dirty="0">
              <a:solidFill>
                <a:schemeClr val="bg1"/>
              </a:solidFill>
            </a:endParaRPr>
          </a:p>
        </p:txBody>
      </p:sp>
      <p:sp>
        <p:nvSpPr>
          <p:cNvPr id="23" name="Rechteck 22">
            <a:extLst>
              <a:ext uri="{FF2B5EF4-FFF2-40B4-BE49-F238E27FC236}">
                <a16:creationId xmlns:a16="http://schemas.microsoft.com/office/drawing/2014/main" id="{9F7F5ADE-92E9-46FF-8C6E-FD63A70DD5B0}"/>
              </a:ext>
            </a:extLst>
          </p:cNvPr>
          <p:cNvSpPr/>
          <p:nvPr/>
        </p:nvSpPr>
        <p:spPr>
          <a:xfrm>
            <a:off x="1042864" y="4961307"/>
            <a:ext cx="10093414" cy="388936"/>
          </a:xfrm>
          <a:prstGeom prst="rect">
            <a:avLst/>
          </a:prstGeom>
          <a:solidFill>
            <a:srgbClr val="0B4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chteck 11">
            <a:extLst>
              <a:ext uri="{FF2B5EF4-FFF2-40B4-BE49-F238E27FC236}">
                <a16:creationId xmlns:a16="http://schemas.microsoft.com/office/drawing/2014/main" id="{A758C283-246C-4022-B507-18F5F3A8FD76}"/>
              </a:ext>
            </a:extLst>
          </p:cNvPr>
          <p:cNvSpPr/>
          <p:nvPr/>
        </p:nvSpPr>
        <p:spPr>
          <a:xfrm>
            <a:off x="4635339" y="4965551"/>
            <a:ext cx="2877881" cy="369332"/>
          </a:xfrm>
          <a:prstGeom prst="rect">
            <a:avLst/>
          </a:prstGeom>
        </p:spPr>
        <p:txBody>
          <a:bodyPr wrap="square">
            <a:spAutoFit/>
          </a:bodyPr>
          <a:lstStyle/>
          <a:p>
            <a:pPr algn="ctr"/>
            <a:r>
              <a:rPr lang="it-IT" b="1" dirty="0">
                <a:solidFill>
                  <a:schemeClr val="bg1"/>
                </a:solidFill>
              </a:rPr>
              <a:t>4. Logica di profitto</a:t>
            </a:r>
          </a:p>
        </p:txBody>
      </p:sp>
      <p:sp>
        <p:nvSpPr>
          <p:cNvPr id="25" name="Foliennummernplatzhalter 1">
            <a:extLst>
              <a:ext uri="{FF2B5EF4-FFF2-40B4-BE49-F238E27FC236}">
                <a16:creationId xmlns:a16="http://schemas.microsoft.com/office/drawing/2014/main" id="{301DB5B0-EEDF-4FA8-B392-8B76F4E8B5D4}"/>
              </a:ext>
            </a:extLst>
          </p:cNvPr>
          <p:cNvSpPr>
            <a:spLocks noGrp="1"/>
          </p:cNvSpPr>
          <p:nvPr>
            <p:ph type="sldNum" sz="quarter" idx="12"/>
          </p:nvPr>
        </p:nvSpPr>
        <p:spPr>
          <a:xfrm>
            <a:off x="11510081" y="6356351"/>
            <a:ext cx="536009" cy="365125"/>
          </a:xfrm>
        </p:spPr>
        <p:txBody>
          <a:bodyPr/>
          <a:lstStyle/>
          <a:p>
            <a:fld id="{B7E6CA31-DA56-47CF-9891-B6D0296B6AEC}" type="slidenum">
              <a:rPr lang="it-IT" smtClean="0"/>
              <a:t>7</a:t>
            </a:fld>
            <a:endParaRPr lang="it-IT" dirty="0"/>
          </a:p>
        </p:txBody>
      </p:sp>
    </p:spTree>
    <p:extLst>
      <p:ext uri="{BB962C8B-B14F-4D97-AF65-F5344CB8AC3E}">
        <p14:creationId xmlns:p14="http://schemas.microsoft.com/office/powerpoint/2010/main" val="266047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3B5E8EC-3A90-43EA-A79C-C615BD83E4E7}"/>
              </a:ext>
            </a:extLst>
          </p:cNvPr>
          <p:cNvSpPr/>
          <p:nvPr/>
        </p:nvSpPr>
        <p:spPr>
          <a:xfrm>
            <a:off x="1070341" y="1275904"/>
            <a:ext cx="3600000" cy="3600000"/>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5" name="Rechteck 4">
            <a:extLst>
              <a:ext uri="{FF2B5EF4-FFF2-40B4-BE49-F238E27FC236}">
                <a16:creationId xmlns:a16="http://schemas.microsoft.com/office/drawing/2014/main" id="{3220B428-70B8-40A5-B4B6-6267B9067FCB}"/>
              </a:ext>
            </a:extLst>
          </p:cNvPr>
          <p:cNvSpPr/>
          <p:nvPr/>
        </p:nvSpPr>
        <p:spPr>
          <a:xfrm>
            <a:off x="7529632" y="1273526"/>
            <a:ext cx="3600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6" name="Rechteck 5">
            <a:extLst>
              <a:ext uri="{FF2B5EF4-FFF2-40B4-BE49-F238E27FC236}">
                <a16:creationId xmlns:a16="http://schemas.microsoft.com/office/drawing/2014/main" id="{9758BF92-9DFD-4740-92E7-C76B638C5E12}"/>
              </a:ext>
            </a:extLst>
          </p:cNvPr>
          <p:cNvSpPr/>
          <p:nvPr/>
        </p:nvSpPr>
        <p:spPr>
          <a:xfrm>
            <a:off x="4882261" y="1271525"/>
            <a:ext cx="2448000" cy="3600000"/>
          </a:xfrm>
          <a:prstGeom prst="rect">
            <a:avLst/>
          </a:prstGeom>
          <a:no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7" name="Rechteck 6">
            <a:extLst>
              <a:ext uri="{FF2B5EF4-FFF2-40B4-BE49-F238E27FC236}">
                <a16:creationId xmlns:a16="http://schemas.microsoft.com/office/drawing/2014/main" id="{8A603FDB-5DC6-43BF-8136-A17F9DDE91A3}"/>
              </a:ext>
            </a:extLst>
          </p:cNvPr>
          <p:cNvSpPr/>
          <p:nvPr/>
        </p:nvSpPr>
        <p:spPr>
          <a:xfrm>
            <a:off x="1069897" y="4975477"/>
            <a:ext cx="10059290" cy="1213238"/>
          </a:xfrm>
          <a:prstGeom prst="rect">
            <a:avLst/>
          </a:prstGeom>
          <a:solidFill>
            <a:schemeClr val="bg1"/>
          </a:solidFill>
          <a:ln w="28575">
            <a:solidFill>
              <a:srgbClr val="0B48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solidFill>
                <a:srgbClr val="898F97"/>
              </a:solidFill>
            </a:endParaRPr>
          </a:p>
        </p:txBody>
      </p:sp>
      <p:sp>
        <p:nvSpPr>
          <p:cNvPr id="8" name="Rectangle 2">
            <a:extLst>
              <a:ext uri="{FF2B5EF4-FFF2-40B4-BE49-F238E27FC236}">
                <a16:creationId xmlns:a16="http://schemas.microsoft.com/office/drawing/2014/main" id="{3ABFBC03-5E30-4F8A-B371-954F254FB68D}"/>
              </a:ext>
            </a:extLst>
          </p:cNvPr>
          <p:cNvSpPr txBox="1">
            <a:spLocks noChangeArrowheads="1"/>
          </p:cNvSpPr>
          <p:nvPr/>
        </p:nvSpPr>
        <p:spPr bwMode="auto">
          <a:xfrm>
            <a:off x="876381" y="361839"/>
            <a:ext cx="10004266" cy="657225"/>
          </a:xfrm>
          <a:prstGeom prst="rect">
            <a:avLst/>
          </a:prstGeom>
          <a:noFill/>
          <a:ln w="9525">
            <a:noFill/>
            <a:miter lim="800000"/>
            <a:headEnd/>
            <a:tailEnd/>
          </a:ln>
        </p:spPr>
        <p:txBody>
          <a:bodyPr lIns="91440" tIns="45720" rIns="91440" bIns="45720" anchor="ctr"/>
          <a:lstStyle/>
          <a:p>
            <a:pPr>
              <a:defRPr/>
            </a:pPr>
            <a:r>
              <a:rPr lang="it-CH" altLang="fr-FR" sz="2400" b="1">
                <a:solidFill>
                  <a:srgbClr val="135B87"/>
                </a:solidFill>
                <a:ea typeface="ＭＳ Ｐゴシック"/>
              </a:rPr>
              <a:t>Un modello di business deve essere in grado di rispondere alle seguenti domande essenziali sul funzionamento dell’impresa:</a:t>
            </a:r>
            <a:endParaRPr lang="de-CH" altLang="fr-FR" sz="2400" b="1" dirty="0">
              <a:solidFill>
                <a:srgbClr val="135B87"/>
              </a:solidFill>
              <a:latin typeface="+mj-lt"/>
              <a:ea typeface="ＭＳ Ｐゴシック"/>
              <a:cs typeface="Arial"/>
            </a:endParaRPr>
          </a:p>
        </p:txBody>
      </p:sp>
      <p:sp>
        <p:nvSpPr>
          <p:cNvPr id="9" name="Rechteck 8">
            <a:extLst>
              <a:ext uri="{FF2B5EF4-FFF2-40B4-BE49-F238E27FC236}">
                <a16:creationId xmlns:a16="http://schemas.microsoft.com/office/drawing/2014/main" id="{382B9701-414F-4EAE-BE6F-E4EA4EAC0F80}"/>
              </a:ext>
            </a:extLst>
          </p:cNvPr>
          <p:cNvSpPr/>
          <p:nvPr/>
        </p:nvSpPr>
        <p:spPr>
          <a:xfrm>
            <a:off x="8002766" y="2767527"/>
            <a:ext cx="2877881" cy="738664"/>
          </a:xfrm>
          <a:prstGeom prst="rect">
            <a:avLst/>
          </a:prstGeom>
        </p:spPr>
        <p:txBody>
          <a:bodyPr wrap="square">
            <a:spAutoFit/>
          </a:bodyPr>
          <a:lstStyle/>
          <a:p>
            <a:pPr algn="ctr"/>
            <a:r>
              <a:rPr lang="de-CH" sz="4200" b="1" dirty="0">
                <a:solidFill>
                  <a:schemeClr val="accent6">
                    <a:lumMod val="50000"/>
                  </a:schemeClr>
                </a:solidFill>
              </a:rPr>
              <a:t>Per </a:t>
            </a:r>
            <a:r>
              <a:rPr lang="it-IT" sz="4200" b="1" dirty="0">
                <a:solidFill>
                  <a:schemeClr val="accent6">
                    <a:lumMod val="50000"/>
                  </a:schemeClr>
                </a:solidFill>
              </a:rPr>
              <a:t>chi</a:t>
            </a:r>
            <a:r>
              <a:rPr lang="de-CH" sz="4200" b="1" dirty="0">
                <a:solidFill>
                  <a:schemeClr val="accent6">
                    <a:lumMod val="50000"/>
                  </a:schemeClr>
                </a:solidFill>
              </a:rPr>
              <a:t>?</a:t>
            </a:r>
            <a:endParaRPr lang="de-CH" sz="4200" dirty="0">
              <a:solidFill>
                <a:schemeClr val="accent6">
                  <a:lumMod val="50000"/>
                </a:schemeClr>
              </a:solidFill>
            </a:endParaRPr>
          </a:p>
        </p:txBody>
      </p:sp>
      <p:sp>
        <p:nvSpPr>
          <p:cNvPr id="10" name="Rechteck 9">
            <a:extLst>
              <a:ext uri="{FF2B5EF4-FFF2-40B4-BE49-F238E27FC236}">
                <a16:creationId xmlns:a16="http://schemas.microsoft.com/office/drawing/2014/main" id="{700EF11B-3C2D-47EB-8A90-7EF0802DEF0C}"/>
              </a:ext>
            </a:extLst>
          </p:cNvPr>
          <p:cNvSpPr/>
          <p:nvPr/>
        </p:nvSpPr>
        <p:spPr>
          <a:xfrm>
            <a:off x="4846379" y="2767527"/>
            <a:ext cx="2583568" cy="738664"/>
          </a:xfrm>
          <a:prstGeom prst="rect">
            <a:avLst/>
          </a:prstGeom>
        </p:spPr>
        <p:txBody>
          <a:bodyPr wrap="square">
            <a:spAutoFit/>
          </a:bodyPr>
          <a:lstStyle/>
          <a:p>
            <a:pPr algn="ctr"/>
            <a:r>
              <a:rPr lang="de-CH" sz="4200" b="1" dirty="0">
                <a:solidFill>
                  <a:schemeClr val="accent6">
                    <a:lumMod val="50000"/>
                  </a:schemeClr>
                </a:solidFill>
              </a:rPr>
              <a:t>Cosa?</a:t>
            </a:r>
            <a:endParaRPr lang="de-CH" sz="4200" dirty="0">
              <a:solidFill>
                <a:schemeClr val="accent6">
                  <a:lumMod val="50000"/>
                </a:schemeClr>
              </a:solidFill>
            </a:endParaRPr>
          </a:p>
        </p:txBody>
      </p:sp>
      <p:sp>
        <p:nvSpPr>
          <p:cNvPr id="11" name="Rechteck 10">
            <a:extLst>
              <a:ext uri="{FF2B5EF4-FFF2-40B4-BE49-F238E27FC236}">
                <a16:creationId xmlns:a16="http://schemas.microsoft.com/office/drawing/2014/main" id="{092952AE-0B4D-41FB-ADBE-DE7989DA29C9}"/>
              </a:ext>
            </a:extLst>
          </p:cNvPr>
          <p:cNvSpPr/>
          <p:nvPr/>
        </p:nvSpPr>
        <p:spPr>
          <a:xfrm>
            <a:off x="1186408" y="2771438"/>
            <a:ext cx="3405078" cy="738664"/>
          </a:xfrm>
          <a:prstGeom prst="rect">
            <a:avLst/>
          </a:prstGeom>
        </p:spPr>
        <p:txBody>
          <a:bodyPr wrap="square">
            <a:spAutoFit/>
          </a:bodyPr>
          <a:lstStyle/>
          <a:p>
            <a:pPr algn="ctr"/>
            <a:r>
              <a:rPr lang="it-IT" sz="4200" b="1" dirty="0">
                <a:solidFill>
                  <a:schemeClr val="accent6">
                    <a:lumMod val="50000"/>
                  </a:schemeClr>
                </a:solidFill>
              </a:rPr>
              <a:t>Come</a:t>
            </a:r>
            <a:r>
              <a:rPr lang="de-CH" sz="4200" b="1" dirty="0">
                <a:solidFill>
                  <a:schemeClr val="accent6">
                    <a:lumMod val="50000"/>
                  </a:schemeClr>
                </a:solidFill>
              </a:rPr>
              <a:t>?</a:t>
            </a:r>
            <a:endParaRPr lang="de-CH" sz="4200" dirty="0">
              <a:solidFill>
                <a:schemeClr val="accent6">
                  <a:lumMod val="50000"/>
                </a:schemeClr>
              </a:solidFill>
            </a:endParaRPr>
          </a:p>
        </p:txBody>
      </p:sp>
      <p:sp>
        <p:nvSpPr>
          <p:cNvPr id="12" name="Rechteck 11">
            <a:extLst>
              <a:ext uri="{FF2B5EF4-FFF2-40B4-BE49-F238E27FC236}">
                <a16:creationId xmlns:a16="http://schemas.microsoft.com/office/drawing/2014/main" id="{A758C283-246C-4022-B507-18F5F3A8FD76}"/>
              </a:ext>
            </a:extLst>
          </p:cNvPr>
          <p:cNvSpPr/>
          <p:nvPr/>
        </p:nvSpPr>
        <p:spPr>
          <a:xfrm>
            <a:off x="1526650" y="5197590"/>
            <a:ext cx="9156949" cy="738664"/>
          </a:xfrm>
          <a:prstGeom prst="rect">
            <a:avLst/>
          </a:prstGeom>
        </p:spPr>
        <p:txBody>
          <a:bodyPr wrap="square">
            <a:spAutoFit/>
          </a:bodyPr>
          <a:lstStyle/>
          <a:p>
            <a:pPr algn="ctr"/>
            <a:r>
              <a:rPr lang="it-IT" sz="4200" b="1" dirty="0">
                <a:solidFill>
                  <a:schemeClr val="accent6">
                    <a:lumMod val="50000"/>
                  </a:schemeClr>
                </a:solidFill>
              </a:rPr>
              <a:t>Come</a:t>
            </a:r>
            <a:r>
              <a:rPr lang="de-CH" sz="4200" b="1" dirty="0">
                <a:solidFill>
                  <a:schemeClr val="accent6">
                    <a:lumMod val="50000"/>
                  </a:schemeClr>
                </a:solidFill>
              </a:rPr>
              <a:t> si </a:t>
            </a:r>
            <a:r>
              <a:rPr lang="it-CH" sz="4200" b="1">
                <a:solidFill>
                  <a:schemeClr val="accent6">
                    <a:lumMod val="50000"/>
                  </a:schemeClr>
                </a:solidFill>
              </a:rPr>
              <a:t>intende</a:t>
            </a:r>
            <a:r>
              <a:rPr lang="de-CH" sz="4200" b="1" dirty="0">
                <a:solidFill>
                  <a:schemeClr val="accent6">
                    <a:lumMod val="50000"/>
                  </a:schemeClr>
                </a:solidFill>
              </a:rPr>
              <a:t> </a:t>
            </a:r>
            <a:r>
              <a:rPr lang="it-CH" sz="4200" b="1">
                <a:solidFill>
                  <a:schemeClr val="accent6">
                    <a:lumMod val="50000"/>
                  </a:schemeClr>
                </a:solidFill>
              </a:rPr>
              <a:t>guadagnare</a:t>
            </a:r>
            <a:r>
              <a:rPr lang="de-CH" sz="4200" b="1" dirty="0">
                <a:solidFill>
                  <a:schemeClr val="accent6">
                    <a:lumMod val="50000"/>
                  </a:schemeClr>
                </a:solidFill>
              </a:rPr>
              <a:t>?</a:t>
            </a:r>
          </a:p>
        </p:txBody>
      </p:sp>
      <p:sp>
        <p:nvSpPr>
          <p:cNvPr id="2" name="Foliennummernplatzhalter 1">
            <a:extLst>
              <a:ext uri="{FF2B5EF4-FFF2-40B4-BE49-F238E27FC236}">
                <a16:creationId xmlns:a16="http://schemas.microsoft.com/office/drawing/2014/main" id="{974999E7-7AF1-479F-877A-29B253B27191}"/>
              </a:ext>
            </a:extLst>
          </p:cNvPr>
          <p:cNvSpPr>
            <a:spLocks noGrp="1"/>
          </p:cNvSpPr>
          <p:nvPr>
            <p:ph type="sldNum" sz="quarter" idx="12"/>
          </p:nvPr>
        </p:nvSpPr>
        <p:spPr>
          <a:xfrm>
            <a:off x="11510081" y="6356350"/>
            <a:ext cx="536009" cy="365125"/>
          </a:xfrm>
        </p:spPr>
        <p:txBody>
          <a:bodyPr/>
          <a:lstStyle/>
          <a:p>
            <a:fld id="{B7E6CA31-DA56-47CF-9891-B6D0296B6AEC}" type="slidenum">
              <a:rPr lang="ru-RU" smtClean="0"/>
              <a:t>8</a:t>
            </a:fld>
            <a:endParaRPr lang="ru-RU" dirty="0"/>
          </a:p>
        </p:txBody>
      </p:sp>
      <p:sp>
        <p:nvSpPr>
          <p:cNvPr id="13" name="Rechteck 12">
            <a:extLst>
              <a:ext uri="{FF2B5EF4-FFF2-40B4-BE49-F238E27FC236}">
                <a16:creationId xmlns:a16="http://schemas.microsoft.com/office/drawing/2014/main" id="{DBC9D1AD-A8D0-47E0-B0B0-7166E646FD57}"/>
              </a:ext>
            </a:extLst>
          </p:cNvPr>
          <p:cNvSpPr/>
          <p:nvPr/>
        </p:nvSpPr>
        <p:spPr>
          <a:xfrm>
            <a:off x="3944674" y="6308127"/>
            <a:ext cx="6096000" cy="276999"/>
          </a:xfrm>
          <a:prstGeom prst="rect">
            <a:avLst/>
          </a:prstGeom>
        </p:spPr>
        <p:txBody>
          <a:bodyPr>
            <a:spAutoFit/>
          </a:bodyPr>
          <a:lstStyle/>
          <a:p>
            <a:r>
              <a:rPr lang="it-IT" sz="1200" b="1" dirty="0">
                <a:solidFill>
                  <a:schemeClr val="accent6">
                    <a:lumMod val="50000"/>
                  </a:schemeClr>
                </a:solidFill>
              </a:rPr>
              <a:t>Basato</a:t>
            </a:r>
            <a:r>
              <a:rPr lang="de-CH" sz="1200" b="1" dirty="0">
                <a:solidFill>
                  <a:schemeClr val="accent6">
                    <a:lumMod val="50000"/>
                  </a:schemeClr>
                </a:solidFill>
              </a:rPr>
              <a:t> </a:t>
            </a:r>
            <a:r>
              <a:rPr lang="it-IT" sz="1200" b="1" dirty="0">
                <a:solidFill>
                  <a:schemeClr val="accent6">
                    <a:lumMod val="50000"/>
                  </a:schemeClr>
                </a:solidFill>
              </a:rPr>
              <a:t>su</a:t>
            </a:r>
            <a:r>
              <a:rPr lang="de-CH" sz="1200" b="1" dirty="0">
                <a:solidFill>
                  <a:schemeClr val="accent6">
                    <a:lumMod val="50000"/>
                  </a:schemeClr>
                </a:solidFill>
              </a:rPr>
              <a:t>: </a:t>
            </a:r>
            <a:r>
              <a:rPr lang="de-CH" sz="1200" dirty="0">
                <a:solidFill>
                  <a:schemeClr val="accent6">
                    <a:lumMod val="50000"/>
                  </a:schemeClr>
                </a:solidFill>
              </a:rPr>
              <a:t>https://digitaleneuordnung.de/blog/business-modell/</a:t>
            </a:r>
          </a:p>
        </p:txBody>
      </p:sp>
    </p:spTree>
    <p:extLst>
      <p:ext uri="{BB962C8B-B14F-4D97-AF65-F5344CB8AC3E}">
        <p14:creationId xmlns:p14="http://schemas.microsoft.com/office/powerpoint/2010/main" val="1125862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12" name="Google Shape;1112;p2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400"/>
              <a:buNone/>
            </a:pPr>
            <a:fld id="{00000000-1234-1234-1234-123412341234}" type="slidenum">
              <a:rPr lang="de-CH"/>
              <a:t>9</a:t>
            </a:fld>
            <a:endParaRPr dirty="0"/>
          </a:p>
        </p:txBody>
      </p:sp>
      <p:sp>
        <p:nvSpPr>
          <p:cNvPr id="1117" name="Google Shape;1117;p20"/>
          <p:cNvSpPr/>
          <p:nvPr/>
        </p:nvSpPr>
        <p:spPr>
          <a:xfrm>
            <a:off x="7948348" y="796162"/>
            <a:ext cx="2406741"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Zielgruppe</a:t>
            </a:r>
            <a:endParaRPr sz="1400" b="0" i="0" u="none" strike="noStrike" cap="none" dirty="0">
              <a:solidFill>
                <a:srgbClr val="000000"/>
              </a:solidFill>
              <a:sym typeface="Arial"/>
            </a:endParaRPr>
          </a:p>
        </p:txBody>
      </p:sp>
      <p:sp>
        <p:nvSpPr>
          <p:cNvPr id="1118" name="Google Shape;1118;p20"/>
          <p:cNvSpPr/>
          <p:nvPr/>
        </p:nvSpPr>
        <p:spPr>
          <a:xfrm>
            <a:off x="4803108" y="796162"/>
            <a:ext cx="258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Nutzenversprechen</a:t>
            </a:r>
            <a:endParaRPr sz="1400" b="0" i="0" u="none" strike="noStrike" cap="none" dirty="0">
              <a:solidFill>
                <a:srgbClr val="000000"/>
              </a:solidFill>
              <a:sym typeface="Arial"/>
            </a:endParaRPr>
          </a:p>
        </p:txBody>
      </p:sp>
      <p:sp>
        <p:nvSpPr>
          <p:cNvPr id="1125" name="Google Shape;1125;p20"/>
          <p:cNvSpPr/>
          <p:nvPr/>
        </p:nvSpPr>
        <p:spPr>
          <a:xfrm>
            <a:off x="1165142" y="796162"/>
            <a:ext cx="3405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Leistungserstellung</a:t>
            </a:r>
            <a:endParaRPr sz="1400" b="0" i="0" u="none" strike="noStrike" cap="none" dirty="0">
              <a:solidFill>
                <a:srgbClr val="000000"/>
              </a:solidFill>
              <a:sym typeface="Arial"/>
            </a:endParaRPr>
          </a:p>
        </p:txBody>
      </p:sp>
      <p:sp>
        <p:nvSpPr>
          <p:cNvPr id="1127" name="Google Shape;1127;p20"/>
          <p:cNvSpPr/>
          <p:nvPr/>
        </p:nvSpPr>
        <p:spPr>
          <a:xfrm>
            <a:off x="4635339" y="5105327"/>
            <a:ext cx="287788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CH" sz="1800" b="1" i="0" u="none" strike="noStrike" cap="none" dirty="0">
                <a:solidFill>
                  <a:schemeClr val="lt1"/>
                </a:solidFill>
                <a:latin typeface="Century Gothic"/>
                <a:ea typeface="Century Gothic"/>
                <a:cs typeface="Century Gothic"/>
                <a:sym typeface="Century Gothic"/>
              </a:rPr>
              <a:t>Ertragsmodell</a:t>
            </a:r>
            <a:endParaRPr sz="1400" b="0" i="0" u="none" strike="noStrike" cap="none" dirty="0">
              <a:solidFill>
                <a:srgbClr val="000000"/>
              </a:solidFill>
              <a:sym typeface="Arial"/>
            </a:endParaRPr>
          </a:p>
        </p:txBody>
      </p:sp>
      <p:sp>
        <p:nvSpPr>
          <p:cNvPr id="29" name="Rechteck 28">
            <a:extLst>
              <a:ext uri="{FF2B5EF4-FFF2-40B4-BE49-F238E27FC236}">
                <a16:creationId xmlns:a16="http://schemas.microsoft.com/office/drawing/2014/main" id="{680920E7-4F20-4198-905C-0B9BACE15A61}"/>
              </a:ext>
            </a:extLst>
          </p:cNvPr>
          <p:cNvSpPr/>
          <p:nvPr/>
        </p:nvSpPr>
        <p:spPr>
          <a:xfrm>
            <a:off x="1165142" y="1299359"/>
            <a:ext cx="3405078" cy="369332"/>
          </a:xfrm>
          <a:prstGeom prst="rect">
            <a:avLst/>
          </a:prstGeom>
        </p:spPr>
        <p:txBody>
          <a:bodyPr wrap="square">
            <a:spAutoFit/>
          </a:bodyPr>
          <a:lstStyle/>
          <a:p>
            <a:pPr algn="ctr"/>
            <a:r>
              <a:rPr lang="de-CH" b="1" dirty="0">
                <a:solidFill>
                  <a:schemeClr val="bg1"/>
                </a:solidFill>
              </a:rPr>
              <a:t>Leistungserstellung</a:t>
            </a:r>
          </a:p>
        </p:txBody>
      </p:sp>
      <p:sp>
        <p:nvSpPr>
          <p:cNvPr id="32" name="Rechteck 31">
            <a:extLst>
              <a:ext uri="{FF2B5EF4-FFF2-40B4-BE49-F238E27FC236}">
                <a16:creationId xmlns:a16="http://schemas.microsoft.com/office/drawing/2014/main" id="{6245F626-AE2D-4543-A385-1FBFA64EC587}"/>
              </a:ext>
            </a:extLst>
          </p:cNvPr>
          <p:cNvSpPr/>
          <p:nvPr/>
        </p:nvSpPr>
        <p:spPr>
          <a:xfrm>
            <a:off x="4793583" y="1309065"/>
            <a:ext cx="2583568" cy="369332"/>
          </a:xfrm>
          <a:prstGeom prst="rect">
            <a:avLst/>
          </a:prstGeom>
        </p:spPr>
        <p:txBody>
          <a:bodyPr wrap="square">
            <a:spAutoFit/>
          </a:bodyPr>
          <a:lstStyle/>
          <a:p>
            <a:pPr algn="ctr"/>
            <a:r>
              <a:rPr lang="de-CH" b="1" dirty="0">
                <a:solidFill>
                  <a:schemeClr val="bg1"/>
                </a:solidFill>
              </a:rPr>
              <a:t>Nutzenversprechen</a:t>
            </a:r>
          </a:p>
        </p:txBody>
      </p:sp>
      <p:sp>
        <p:nvSpPr>
          <p:cNvPr id="34" name="Rechteck 33">
            <a:extLst>
              <a:ext uri="{FF2B5EF4-FFF2-40B4-BE49-F238E27FC236}">
                <a16:creationId xmlns:a16="http://schemas.microsoft.com/office/drawing/2014/main" id="{6994CE5D-A1CD-4DAD-AF8C-201FF2CC0E66}"/>
              </a:ext>
            </a:extLst>
          </p:cNvPr>
          <p:cNvSpPr/>
          <p:nvPr/>
        </p:nvSpPr>
        <p:spPr>
          <a:xfrm>
            <a:off x="7781268" y="1284529"/>
            <a:ext cx="3111799" cy="369332"/>
          </a:xfrm>
          <a:prstGeom prst="rect">
            <a:avLst/>
          </a:prstGeom>
        </p:spPr>
        <p:txBody>
          <a:bodyPr wrap="square">
            <a:spAutoFit/>
          </a:bodyPr>
          <a:lstStyle/>
          <a:p>
            <a:pPr algn="ctr"/>
            <a:r>
              <a:rPr lang="de-CH" b="1" dirty="0">
                <a:solidFill>
                  <a:schemeClr val="bg1"/>
                </a:solidFill>
              </a:rPr>
              <a:t>Zielgruppe</a:t>
            </a:r>
          </a:p>
        </p:txBody>
      </p:sp>
      <p:sp>
        <p:nvSpPr>
          <p:cNvPr id="50" name="Rechteck 49">
            <a:extLst>
              <a:ext uri="{FF2B5EF4-FFF2-40B4-BE49-F238E27FC236}">
                <a16:creationId xmlns:a16="http://schemas.microsoft.com/office/drawing/2014/main" id="{EC12C9D8-5337-47E0-8E91-58D52A7516CF}"/>
              </a:ext>
            </a:extLst>
          </p:cNvPr>
          <p:cNvSpPr/>
          <p:nvPr/>
        </p:nvSpPr>
        <p:spPr>
          <a:xfrm>
            <a:off x="4635339" y="4965551"/>
            <a:ext cx="2877881" cy="369332"/>
          </a:xfrm>
          <a:prstGeom prst="rect">
            <a:avLst/>
          </a:prstGeom>
        </p:spPr>
        <p:txBody>
          <a:bodyPr wrap="square">
            <a:spAutoFit/>
          </a:bodyPr>
          <a:lstStyle/>
          <a:p>
            <a:pPr algn="ctr"/>
            <a:r>
              <a:rPr lang="de-CH" b="1" dirty="0">
                <a:solidFill>
                  <a:schemeClr val="bg1"/>
                </a:solidFill>
              </a:rPr>
              <a:t>Ertragsmodell</a:t>
            </a:r>
          </a:p>
        </p:txBody>
      </p:sp>
      <p:sp>
        <p:nvSpPr>
          <p:cNvPr id="28" name="Rectangle 2">
            <a:extLst>
              <a:ext uri="{FF2B5EF4-FFF2-40B4-BE49-F238E27FC236}">
                <a16:creationId xmlns:a16="http://schemas.microsoft.com/office/drawing/2014/main" id="{D4BDF283-D159-4F83-A1BE-D57EB94F73F6}"/>
              </a:ext>
            </a:extLst>
          </p:cNvPr>
          <p:cNvSpPr txBox="1">
            <a:spLocks noChangeArrowheads="1"/>
          </p:cNvSpPr>
          <p:nvPr/>
        </p:nvSpPr>
        <p:spPr bwMode="auto">
          <a:xfrm>
            <a:off x="941093" y="123578"/>
            <a:ext cx="10568987" cy="657225"/>
          </a:xfrm>
          <a:prstGeom prst="rect">
            <a:avLst/>
          </a:prstGeom>
          <a:noFill/>
          <a:ln w="9525">
            <a:noFill/>
            <a:miter lim="800000"/>
            <a:headEnd/>
            <a:tailEnd/>
          </a:ln>
        </p:spPr>
        <p:txBody>
          <a:bodyPr anchor="ctr"/>
          <a:lstStyle/>
          <a:p>
            <a:pPr>
              <a:defRPr/>
            </a:pPr>
            <a:r>
              <a:rPr lang="de-CH" altLang="fr-FR" sz="2400" b="1" dirty="0">
                <a:solidFill>
                  <a:srgbClr val="B11B96"/>
                </a:solidFill>
                <a:latin typeface="+mj-lt"/>
                <a:ea typeface="ＭＳ Ｐゴシック" charset="0"/>
                <a:cs typeface="Arial"/>
              </a:rPr>
              <a:t>Esempio mymuesli: </a:t>
            </a:r>
            <a:r>
              <a:rPr lang="de-CH" sz="2400" b="1" dirty="0">
                <a:solidFill>
                  <a:srgbClr val="B11B96"/>
                </a:solidFill>
                <a:latin typeface="+mj-lt"/>
                <a:ea typeface="ＭＳ Ｐゴシック" charset="0"/>
                <a:cs typeface="Arial"/>
              </a:rPr>
              <a:t>Bio Müesli </a:t>
            </a:r>
            <a:r>
              <a:rPr lang="it-CH" sz="2400" b="1" dirty="0">
                <a:solidFill>
                  <a:srgbClr val="B11B96"/>
                </a:solidFill>
                <a:latin typeface="+mj-lt"/>
                <a:ea typeface="ＭＳ Ｐゴシック" charset="0"/>
                <a:cs typeface="Arial"/>
              </a:rPr>
              <a:t>personalizzato</a:t>
            </a:r>
            <a:r>
              <a:rPr lang="de-CH" sz="2400" b="1" dirty="0">
                <a:solidFill>
                  <a:srgbClr val="B11B96"/>
                </a:solidFill>
                <a:latin typeface="+mj-lt"/>
                <a:ea typeface="ＭＳ Ｐゴシック" charset="0"/>
                <a:cs typeface="Arial"/>
              </a:rPr>
              <a:t> in Internet</a:t>
            </a:r>
            <a:endParaRPr lang="de-CH" altLang="fr-FR" sz="2400" b="1" dirty="0">
              <a:solidFill>
                <a:srgbClr val="B11B96"/>
              </a:solidFill>
              <a:latin typeface="+mj-lt"/>
              <a:ea typeface="ＭＳ Ｐゴシック" charset="0"/>
              <a:cs typeface="Arial"/>
            </a:endParaRPr>
          </a:p>
        </p:txBody>
      </p:sp>
      <p:pic>
        <p:nvPicPr>
          <p:cNvPr id="35" name="Grafik 34">
            <a:extLst>
              <a:ext uri="{FF2B5EF4-FFF2-40B4-BE49-F238E27FC236}">
                <a16:creationId xmlns:a16="http://schemas.microsoft.com/office/drawing/2014/main" id="{19F1CA4D-E466-4343-B175-6D2AA0B25AB2}"/>
              </a:ext>
            </a:extLst>
          </p:cNvPr>
          <p:cNvPicPr>
            <a:picLocks noChangeAspect="1"/>
          </p:cNvPicPr>
          <p:nvPr/>
        </p:nvPicPr>
        <p:blipFill>
          <a:blip r:embed="rId3"/>
          <a:stretch>
            <a:fillRect/>
          </a:stretch>
        </p:blipFill>
        <p:spPr>
          <a:xfrm>
            <a:off x="1047788" y="1532365"/>
            <a:ext cx="7524836" cy="420313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7" name="Textfeld 5">
            <a:extLst>
              <a:ext uri="{FF2B5EF4-FFF2-40B4-BE49-F238E27FC236}">
                <a16:creationId xmlns:a16="http://schemas.microsoft.com/office/drawing/2014/main" id="{11AEF456-4604-4E11-91C1-060FA586C27C}"/>
              </a:ext>
            </a:extLst>
          </p:cNvPr>
          <p:cNvSpPr txBox="1">
            <a:spLocks noChangeArrowheads="1"/>
          </p:cNvSpPr>
          <p:nvPr/>
        </p:nvSpPr>
        <p:spPr bwMode="auto">
          <a:xfrm>
            <a:off x="8843451" y="2691413"/>
            <a:ext cx="2772308" cy="1754326"/>
          </a:xfrm>
          <a:prstGeom prst="rect">
            <a:avLst/>
          </a:prstGeom>
          <a:noFill/>
          <a:ln w="9525">
            <a:noFill/>
            <a:miter lim="800000"/>
            <a:headEnd/>
            <a:tailEnd/>
          </a:ln>
        </p:spPr>
        <p:txBody>
          <a:bodyPr wrap="square">
            <a:spAutoFit/>
          </a:bodyPr>
          <a:lstStyle/>
          <a:p>
            <a:r>
              <a:rPr lang="it-CH">
                <a:solidFill>
                  <a:schemeClr val="accent6">
                    <a:lumMod val="50000"/>
                  </a:schemeClr>
                </a:solidFill>
              </a:rPr>
              <a:t>In mymuesli le clienti e i i clienti hanno la possibilità di scegliere i differenti fiocchi e ingredienti per creare il proprio Muesli.</a:t>
            </a:r>
          </a:p>
        </p:txBody>
      </p:sp>
      <p:sp>
        <p:nvSpPr>
          <p:cNvPr id="40" name="Textfeld 1">
            <a:extLst>
              <a:ext uri="{FF2B5EF4-FFF2-40B4-BE49-F238E27FC236}">
                <a16:creationId xmlns:a16="http://schemas.microsoft.com/office/drawing/2014/main" id="{E28A19A7-E985-42FB-BB7E-5ADB25D7862B}"/>
              </a:ext>
            </a:extLst>
          </p:cNvPr>
          <p:cNvSpPr txBox="1">
            <a:spLocks noChangeArrowheads="1"/>
          </p:cNvSpPr>
          <p:nvPr/>
        </p:nvSpPr>
        <p:spPr bwMode="auto">
          <a:xfrm>
            <a:off x="6501265" y="5840815"/>
            <a:ext cx="2342186" cy="246221"/>
          </a:xfrm>
          <a:prstGeom prst="rect">
            <a:avLst/>
          </a:prstGeom>
          <a:noFill/>
          <a:ln w="9525">
            <a:noFill/>
            <a:miter lim="800000"/>
            <a:headEnd/>
            <a:tailEnd/>
          </a:ln>
        </p:spPr>
        <p:txBody>
          <a:bodyPr wrap="square">
            <a:spAutoFit/>
          </a:bodyPr>
          <a:lstStyle/>
          <a:p>
            <a:r>
              <a:rPr lang="de-CH" altLang="fr-FR" sz="1000" b="1" dirty="0">
                <a:solidFill>
                  <a:schemeClr val="accent6">
                    <a:lumMod val="50000"/>
                  </a:schemeClr>
                </a:solidFill>
                <a:latin typeface="+mj-lt"/>
                <a:cs typeface="Arial" pitchFamily="34" charset="0"/>
              </a:rPr>
              <a:t>Bild: </a:t>
            </a:r>
            <a:r>
              <a:rPr lang="de-CH" altLang="fr-FR" sz="1000" dirty="0">
                <a:solidFill>
                  <a:schemeClr val="accent6">
                    <a:lumMod val="50000"/>
                  </a:schemeClr>
                </a:solidFill>
                <a:latin typeface="+mj-lt"/>
                <a:cs typeface="Arial" pitchFamily="34" charset="0"/>
              </a:rPr>
              <a:t>https://ch.mymuesli.com/</a:t>
            </a:r>
          </a:p>
        </p:txBody>
      </p:sp>
    </p:spTree>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1_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4865</Words>
  <Application>Microsoft Office PowerPoint</Application>
  <PresentationFormat>Breitbild</PresentationFormat>
  <Paragraphs>637</Paragraphs>
  <Slides>58</Slides>
  <Notes>52</Notes>
  <HiddenSlides>0</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58</vt:i4>
      </vt:variant>
    </vt:vector>
  </HeadingPairs>
  <TitlesOfParts>
    <vt:vector size="69" baseType="lpstr">
      <vt:lpstr>Malgun Gothic</vt:lpstr>
      <vt:lpstr>MS PGothic</vt:lpstr>
      <vt:lpstr>Arial</vt:lpstr>
      <vt:lpstr>Arial,Sans-Serif</vt:lpstr>
      <vt:lpstr>Calibri</vt:lpstr>
      <vt:lpstr>Century Gothic</vt:lpstr>
      <vt:lpstr>Symbol</vt:lpstr>
      <vt:lpstr>Wingdings</vt:lpstr>
      <vt:lpstr>myidea</vt:lpstr>
      <vt:lpstr>KMU-HSG</vt:lpstr>
      <vt:lpstr>1_KMU-HSG</vt:lpstr>
      <vt:lpstr>Mentalità e spirito imprenditoriale</vt:lpstr>
      <vt:lpstr>PowerPoint-Präsentation</vt:lpstr>
      <vt:lpstr>PowerPoint-Präsentation</vt:lpstr>
      <vt:lpstr>Modulo 3</vt:lpstr>
      <vt:lpstr>Unità d‘apprendimento M3.1 Conoscenze e strumenti modello di business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Il «Business Model Canvas»: gli elementi del modello imprenditoriale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Excursus: Conoscenze e strumenti Economia circolare</vt:lpstr>
      <vt:lpstr>PowerPoint-Präsentation</vt:lpstr>
      <vt:lpstr>PowerPoint-Präsentation</vt:lpstr>
      <vt:lpstr> </vt:lpstr>
      <vt:lpstr>PowerPoint-Präsentation</vt:lpstr>
      <vt:lpstr>PowerPoint-Präsentation</vt:lpstr>
      <vt:lpstr>PowerPoint-Präsentation</vt:lpstr>
      <vt:lpstr>Unità d‘apprendimento M 3.4 Conoscenze e strumenti Business plan &amp; Pitch Deck</vt:lpstr>
      <vt:lpstr>PowerPoint-Präsentation</vt:lpstr>
      <vt:lpstr>  Un Business plan può essere impiegato in diversi modi, ma comporta anche degli svantaggi</vt:lpstr>
      <vt:lpstr>Componenti del vostro Mini-Business plan e diario di apprendimento</vt:lpstr>
      <vt:lpstr>PowerPoint-Präsentation</vt:lpstr>
      <vt:lpstr>PowerPoint-Präsentation</vt:lpstr>
      <vt:lpstr>PowerPoint-Präsentation</vt:lpstr>
      <vt:lpstr>PowerPoint-Präsentation</vt:lpstr>
      <vt:lpstr>PowerPoint-Präsentation</vt:lpstr>
      <vt:lpstr>Unità d‘apprendimento M 3.5 Conoscenze e strumenti Carattere distintivo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Unità d‘apprendimento M 3.6 Esempio MyBambooBike Carattere distintivo per MyBambooBike</vt:lpstr>
      <vt:lpstr>PowerPoint-Präsentation</vt:lpstr>
      <vt:lpstr>PowerPoint-Präsentation</vt:lpstr>
      <vt:lpstr>PowerPoint-Präsentation</vt:lpstr>
      <vt:lpstr>Unità d‘apprendimento M 3.8 Caso di studio relativo a imprenditrici Studio di caso «Il sogno di aprire il proprio caffè» Tema: Carattere distintivo</vt:lpstr>
    </vt:vector>
  </TitlesOfParts>
  <Manager/>
  <Company>SPecialiST RePack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Вертинская Елена</dc:creator>
  <cp:keywords/>
  <dc:description/>
  <cp:lastModifiedBy>Gauss Joël</cp:lastModifiedBy>
  <cp:revision>1621</cp:revision>
  <cp:lastPrinted>2021-01-20T19:01:33Z</cp:lastPrinted>
  <dcterms:created xsi:type="dcterms:W3CDTF">2020-11-11T18:04:37Z</dcterms:created>
  <dcterms:modified xsi:type="dcterms:W3CDTF">2023-09-19T14:23:38Z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2020-12-27T13:36:00Z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389c2b07-49a2-45df-bd3a-f01433ce34e9</vt:lpwstr>
  </property>
  <property fmtid="{D5CDD505-2E9C-101B-9397-08002B2CF9AE}" pid="8" name="MSIP_Label_89eb5799-d0fd-4e27-b9df-61ef8d68c68c_ContentBits">
    <vt:lpwstr>0</vt:lpwstr>
  </property>
</Properties>
</file>