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0"/>
  </p:notesMasterIdLst>
  <p:sldIdLst>
    <p:sldId id="1881" r:id="rId2"/>
    <p:sldId id="2158" r:id="rId3"/>
    <p:sldId id="2159" r:id="rId4"/>
    <p:sldId id="290" r:id="rId5"/>
    <p:sldId id="1913" r:id="rId6"/>
    <p:sldId id="1915" r:id="rId7"/>
    <p:sldId id="1795" r:id="rId8"/>
    <p:sldId id="1796" r:id="rId9"/>
    <p:sldId id="258" r:id="rId10"/>
    <p:sldId id="2157" r:id="rId11"/>
    <p:sldId id="256" r:id="rId12"/>
    <p:sldId id="257" r:id="rId13"/>
    <p:sldId id="2148" r:id="rId14"/>
    <p:sldId id="1916" r:id="rId15"/>
    <p:sldId id="1918" r:id="rId16"/>
    <p:sldId id="1919" r:id="rId17"/>
    <p:sldId id="1940" r:id="rId18"/>
    <p:sldId id="1920" r:id="rId19"/>
    <p:sldId id="2140" r:id="rId20"/>
    <p:sldId id="2081" r:id="rId21"/>
    <p:sldId id="2149" r:id="rId22"/>
    <p:sldId id="2150" r:id="rId23"/>
    <p:sldId id="2151" r:id="rId24"/>
    <p:sldId id="2142" r:id="rId25"/>
    <p:sldId id="2143" r:id="rId26"/>
    <p:sldId id="2144" r:id="rId27"/>
    <p:sldId id="2145" r:id="rId28"/>
    <p:sldId id="2066" r:id="rId29"/>
    <p:sldId id="2122" r:id="rId30"/>
    <p:sldId id="1981" r:id="rId31"/>
    <p:sldId id="1936" r:id="rId32"/>
    <p:sldId id="1937" r:id="rId33"/>
    <p:sldId id="1929" r:id="rId34"/>
    <p:sldId id="1791" r:id="rId35"/>
    <p:sldId id="1930" r:id="rId36"/>
    <p:sldId id="1939" r:id="rId37"/>
    <p:sldId id="1941" r:id="rId38"/>
    <p:sldId id="1931" r:id="rId39"/>
    <p:sldId id="1932" r:id="rId40"/>
    <p:sldId id="1933" r:id="rId41"/>
    <p:sldId id="1935" r:id="rId42"/>
    <p:sldId id="1817" r:id="rId43"/>
    <p:sldId id="1826" r:id="rId44"/>
    <p:sldId id="1827" r:id="rId45"/>
    <p:sldId id="1828" r:id="rId46"/>
    <p:sldId id="1829" r:id="rId47"/>
    <p:sldId id="1830" r:id="rId48"/>
    <p:sldId id="1831" r:id="rId49"/>
    <p:sldId id="1832" r:id="rId50"/>
    <p:sldId id="1834" r:id="rId51"/>
    <p:sldId id="1942" r:id="rId52"/>
    <p:sldId id="1836" r:id="rId53"/>
    <p:sldId id="1840" r:id="rId54"/>
    <p:sldId id="2123" r:id="rId55"/>
    <p:sldId id="1954" r:id="rId56"/>
    <p:sldId id="1837" r:id="rId57"/>
    <p:sldId id="1839" r:id="rId58"/>
    <p:sldId id="2156" r:id="rId59"/>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D04712-6E14-8F35-AF62-9C642AEBA134}" name="Gauss Joël" initials="GJ" userId="S::joel.gauss@hep-verlag.ch::184f1392-360a-4d42-b7e2-5266ec87bad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üller Susan" initials="MS" lastIdx="1" clrIdx="0">
    <p:extLst>
      <p:ext uri="{19B8F6BF-5375-455C-9EA6-DF929625EA0E}">
        <p15:presenceInfo xmlns:p15="http://schemas.microsoft.com/office/powerpoint/2012/main" userId="S::mls9@bfh.ch::130eb5c5-9aed-44bf-b216-64bd859fac5e" providerId="AD"/>
      </p:ext>
    </p:extLst>
  </p:cmAuthor>
  <p:cmAuthor id="2" name="Eveline Gutzwiller" initials="EG" lastIdx="25" clrIdx="1">
    <p:extLst>
      <p:ext uri="{19B8F6BF-5375-455C-9EA6-DF929625EA0E}">
        <p15:presenceInfo xmlns:p15="http://schemas.microsoft.com/office/powerpoint/2012/main" userId="8d34d96c0307f392" providerId="Windows Live"/>
      </p:ext>
    </p:extLst>
  </p:cmAuthor>
  <p:cmAuthor id="3" name="Jossen Bettina" initials="JB" lastIdx="1" clrIdx="2">
    <p:extLst>
      <p:ext uri="{19B8F6BF-5375-455C-9EA6-DF929625EA0E}">
        <p15:presenceInfo xmlns:p15="http://schemas.microsoft.com/office/powerpoint/2012/main" userId="S::bettina.jossen@hep-verlag.ch::6f1b67fc-60ee-4bfb-9fc4-dead9e2958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1B96"/>
    <a:srgbClr val="6C0A63"/>
    <a:srgbClr val="909090"/>
    <a:srgbClr val="0B4874"/>
    <a:srgbClr val="135B87"/>
    <a:srgbClr val="FFFF99"/>
    <a:srgbClr val="898F97"/>
    <a:srgbClr val="8EB403"/>
    <a:srgbClr val="738D05"/>
    <a:srgbClr val="D179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4" autoAdjust="0"/>
    <p:restoredTop sz="93775" autoAdjust="0"/>
  </p:normalViewPr>
  <p:slideViewPr>
    <p:cSldViewPr snapToGrid="0">
      <p:cViewPr varScale="1">
        <p:scale>
          <a:sx n="102" d="100"/>
          <a:sy n="102" d="100"/>
        </p:scale>
        <p:origin x="138" y="372"/>
      </p:cViewPr>
      <p:guideLst>
        <p:guide orient="horz" pos="2183"/>
        <p:guide pos="381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0392"/>
    </p:cViewPr>
  </p:sorterViewPr>
  <p:notesViewPr>
    <p:cSldViewPr snapToGrid="0">
      <p:cViewPr>
        <p:scale>
          <a:sx n="100" d="100"/>
          <a:sy n="100" d="100"/>
        </p:scale>
        <p:origin x="3486" y="-81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8/10/relationships/authors" Target="authors.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A63D0C0-5BDE-495E-A54C-EA63650EE5ED}" type="datetimeFigureOut">
              <a:rPr lang="ru-RU" smtClean="0"/>
              <a:t>25.09.2023</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endParaRPr lang="ru-RU" dirty="0"/>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52985BD-394C-4249-9520-F7128BE881DD}" type="slidenum">
              <a:rPr lang="ru-RU" smtClean="0"/>
              <a:t>‹Nr.›</a:t>
            </a:fld>
            <a:endParaRPr lang="ru-RU"/>
          </a:p>
        </p:txBody>
      </p:sp>
    </p:spTree>
    <p:extLst>
      <p:ext uri="{BB962C8B-B14F-4D97-AF65-F5344CB8AC3E}">
        <p14:creationId xmlns:p14="http://schemas.microsoft.com/office/powerpoint/2010/main" val="383630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1</a:t>
            </a:fld>
            <a:endParaRPr lang="ru-RU"/>
          </a:p>
        </p:txBody>
      </p:sp>
    </p:spTree>
    <p:extLst>
      <p:ext uri="{BB962C8B-B14F-4D97-AF65-F5344CB8AC3E}">
        <p14:creationId xmlns:p14="http://schemas.microsoft.com/office/powerpoint/2010/main" val="2542457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6" name="Google Shape;1106;p2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7" name="Google Shape;1107;p2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10</a:t>
            </a:fld>
            <a:endParaRPr/>
          </a:p>
        </p:txBody>
      </p:sp>
    </p:spTree>
    <p:extLst>
      <p:ext uri="{BB962C8B-B14F-4D97-AF65-F5344CB8AC3E}">
        <p14:creationId xmlns:p14="http://schemas.microsoft.com/office/powerpoint/2010/main" val="3349276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7" name="Google Shape;1087;p1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8" name="Google Shape;1088;p1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9" name="Google Shape;1099;p1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6" name="Google Shape;1106;p2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7" name="Google Shape;1107;p2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13</a:t>
            </a:fld>
            <a:endParaRPr/>
          </a:p>
        </p:txBody>
      </p:sp>
    </p:spTree>
    <p:extLst>
      <p:ext uri="{BB962C8B-B14F-4D97-AF65-F5344CB8AC3E}">
        <p14:creationId xmlns:p14="http://schemas.microsoft.com/office/powerpoint/2010/main" val="3004649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14</a:t>
            </a:fld>
            <a:endParaRPr lang="ru-RU"/>
          </a:p>
        </p:txBody>
      </p:sp>
    </p:spTree>
    <p:extLst>
      <p:ext uri="{BB962C8B-B14F-4D97-AF65-F5344CB8AC3E}">
        <p14:creationId xmlns:p14="http://schemas.microsoft.com/office/powerpoint/2010/main" val="2193827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15</a:t>
            </a:fld>
            <a:endParaRPr lang="ru-RU"/>
          </a:p>
        </p:txBody>
      </p:sp>
    </p:spTree>
    <p:extLst>
      <p:ext uri="{BB962C8B-B14F-4D97-AF65-F5344CB8AC3E}">
        <p14:creationId xmlns:p14="http://schemas.microsoft.com/office/powerpoint/2010/main" val="851004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16</a:t>
            </a:fld>
            <a:endParaRPr lang="ru-RU"/>
          </a:p>
        </p:txBody>
      </p:sp>
    </p:spTree>
    <p:extLst>
      <p:ext uri="{BB962C8B-B14F-4D97-AF65-F5344CB8AC3E}">
        <p14:creationId xmlns:p14="http://schemas.microsoft.com/office/powerpoint/2010/main" val="1954050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17</a:t>
            </a:fld>
            <a:endParaRPr lang="ru-RU"/>
          </a:p>
        </p:txBody>
      </p:sp>
    </p:spTree>
    <p:extLst>
      <p:ext uri="{BB962C8B-B14F-4D97-AF65-F5344CB8AC3E}">
        <p14:creationId xmlns:p14="http://schemas.microsoft.com/office/powerpoint/2010/main" val="1051782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18</a:t>
            </a:fld>
            <a:endParaRPr lang="ru-RU"/>
          </a:p>
        </p:txBody>
      </p:sp>
    </p:spTree>
    <p:extLst>
      <p:ext uri="{BB962C8B-B14F-4D97-AF65-F5344CB8AC3E}">
        <p14:creationId xmlns:p14="http://schemas.microsoft.com/office/powerpoint/2010/main" val="3188240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52985BD-394C-4249-9520-F7128BE881DD}" type="slidenum">
              <a:rPr lang="ru-RU" smtClean="0"/>
              <a:t>19</a:t>
            </a:fld>
            <a:endParaRPr lang="ru-RU"/>
          </a:p>
        </p:txBody>
      </p:sp>
    </p:spTree>
    <p:extLst>
      <p:ext uri="{BB962C8B-B14F-4D97-AF65-F5344CB8AC3E}">
        <p14:creationId xmlns:p14="http://schemas.microsoft.com/office/powerpoint/2010/main" val="2722155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486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52985BD-394C-4249-9520-F7128BE881DD}" type="slidenum">
              <a:rPr lang="ru-RU" smtClean="0"/>
              <a:t>20</a:t>
            </a:fld>
            <a:endParaRPr lang="ru-RU"/>
          </a:p>
        </p:txBody>
      </p:sp>
    </p:spTree>
    <p:extLst>
      <p:ext uri="{BB962C8B-B14F-4D97-AF65-F5344CB8AC3E}">
        <p14:creationId xmlns:p14="http://schemas.microsoft.com/office/powerpoint/2010/main" val="696388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9" name="Google Shape;1099;p1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21</a:t>
            </a:fld>
            <a:endParaRPr/>
          </a:p>
        </p:txBody>
      </p:sp>
    </p:spTree>
    <p:extLst>
      <p:ext uri="{BB962C8B-B14F-4D97-AF65-F5344CB8AC3E}">
        <p14:creationId xmlns:p14="http://schemas.microsoft.com/office/powerpoint/2010/main" val="1556687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9" name="Google Shape;1099;p1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22</a:t>
            </a:fld>
            <a:endParaRPr/>
          </a:p>
        </p:txBody>
      </p:sp>
    </p:spTree>
    <p:extLst>
      <p:ext uri="{BB962C8B-B14F-4D97-AF65-F5344CB8AC3E}">
        <p14:creationId xmlns:p14="http://schemas.microsoft.com/office/powerpoint/2010/main" val="2341977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9" name="Google Shape;1099;p1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23</a:t>
            </a:fld>
            <a:endParaRPr/>
          </a:p>
        </p:txBody>
      </p:sp>
    </p:spTree>
    <p:extLst>
      <p:ext uri="{BB962C8B-B14F-4D97-AF65-F5344CB8AC3E}">
        <p14:creationId xmlns:p14="http://schemas.microsoft.com/office/powerpoint/2010/main" val="229159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24</a:t>
            </a:fld>
            <a:endParaRPr lang="ru-RU"/>
          </a:p>
        </p:txBody>
      </p:sp>
    </p:spTree>
    <p:extLst>
      <p:ext uri="{BB962C8B-B14F-4D97-AF65-F5344CB8AC3E}">
        <p14:creationId xmlns:p14="http://schemas.microsoft.com/office/powerpoint/2010/main" val="3315427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25</a:t>
            </a:fld>
            <a:endParaRPr lang="ru-RU"/>
          </a:p>
        </p:txBody>
      </p:sp>
    </p:spTree>
    <p:extLst>
      <p:ext uri="{BB962C8B-B14F-4D97-AF65-F5344CB8AC3E}">
        <p14:creationId xmlns:p14="http://schemas.microsoft.com/office/powerpoint/2010/main" val="1193264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27</a:t>
            </a:fld>
            <a:endParaRPr lang="ru-RU"/>
          </a:p>
        </p:txBody>
      </p:sp>
    </p:spTree>
    <p:extLst>
      <p:ext uri="{BB962C8B-B14F-4D97-AF65-F5344CB8AC3E}">
        <p14:creationId xmlns:p14="http://schemas.microsoft.com/office/powerpoint/2010/main" val="3982380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31</a:t>
            </a:fld>
            <a:endParaRPr lang="ru-RU"/>
          </a:p>
        </p:txBody>
      </p:sp>
    </p:spTree>
    <p:extLst>
      <p:ext uri="{BB962C8B-B14F-4D97-AF65-F5344CB8AC3E}">
        <p14:creationId xmlns:p14="http://schemas.microsoft.com/office/powerpoint/2010/main" val="3954745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32</a:t>
            </a:fld>
            <a:endParaRPr lang="ru-RU"/>
          </a:p>
        </p:txBody>
      </p:sp>
    </p:spTree>
    <p:extLst>
      <p:ext uri="{BB962C8B-B14F-4D97-AF65-F5344CB8AC3E}">
        <p14:creationId xmlns:p14="http://schemas.microsoft.com/office/powerpoint/2010/main" val="3438924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33</a:t>
            </a:fld>
            <a:endParaRPr lang="ru-RU"/>
          </a:p>
        </p:txBody>
      </p:sp>
    </p:spTree>
    <p:extLst>
      <p:ext uri="{BB962C8B-B14F-4D97-AF65-F5344CB8AC3E}">
        <p14:creationId xmlns:p14="http://schemas.microsoft.com/office/powerpoint/2010/main" val="2374689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369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34</a:t>
            </a:fld>
            <a:endParaRPr lang="ru-RU"/>
          </a:p>
        </p:txBody>
      </p:sp>
    </p:spTree>
    <p:extLst>
      <p:ext uri="{BB962C8B-B14F-4D97-AF65-F5344CB8AC3E}">
        <p14:creationId xmlns:p14="http://schemas.microsoft.com/office/powerpoint/2010/main" val="27371616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35</a:t>
            </a:fld>
            <a:endParaRPr lang="ru-RU"/>
          </a:p>
        </p:txBody>
      </p:sp>
    </p:spTree>
    <p:extLst>
      <p:ext uri="{BB962C8B-B14F-4D97-AF65-F5344CB8AC3E}">
        <p14:creationId xmlns:p14="http://schemas.microsoft.com/office/powerpoint/2010/main" val="3018347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36</a:t>
            </a:fld>
            <a:endParaRPr lang="ru-RU"/>
          </a:p>
        </p:txBody>
      </p:sp>
    </p:spTree>
    <p:extLst>
      <p:ext uri="{BB962C8B-B14F-4D97-AF65-F5344CB8AC3E}">
        <p14:creationId xmlns:p14="http://schemas.microsoft.com/office/powerpoint/2010/main" val="3658602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37</a:t>
            </a:fld>
            <a:endParaRPr lang="ru-RU"/>
          </a:p>
        </p:txBody>
      </p:sp>
    </p:spTree>
    <p:extLst>
      <p:ext uri="{BB962C8B-B14F-4D97-AF65-F5344CB8AC3E}">
        <p14:creationId xmlns:p14="http://schemas.microsoft.com/office/powerpoint/2010/main" val="2288493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38</a:t>
            </a:fld>
            <a:endParaRPr lang="ru-RU"/>
          </a:p>
        </p:txBody>
      </p:sp>
    </p:spTree>
    <p:extLst>
      <p:ext uri="{BB962C8B-B14F-4D97-AF65-F5344CB8AC3E}">
        <p14:creationId xmlns:p14="http://schemas.microsoft.com/office/powerpoint/2010/main" val="3367649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39</a:t>
            </a:fld>
            <a:endParaRPr lang="ru-RU"/>
          </a:p>
        </p:txBody>
      </p:sp>
    </p:spTree>
    <p:extLst>
      <p:ext uri="{BB962C8B-B14F-4D97-AF65-F5344CB8AC3E}">
        <p14:creationId xmlns:p14="http://schemas.microsoft.com/office/powerpoint/2010/main" val="2871891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40</a:t>
            </a:fld>
            <a:endParaRPr lang="ru-RU"/>
          </a:p>
        </p:txBody>
      </p:sp>
    </p:spTree>
    <p:extLst>
      <p:ext uri="{BB962C8B-B14F-4D97-AF65-F5344CB8AC3E}">
        <p14:creationId xmlns:p14="http://schemas.microsoft.com/office/powerpoint/2010/main" val="1198963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41</a:t>
            </a:fld>
            <a:endParaRPr lang="ru-RU"/>
          </a:p>
        </p:txBody>
      </p:sp>
    </p:spTree>
    <p:extLst>
      <p:ext uri="{BB962C8B-B14F-4D97-AF65-F5344CB8AC3E}">
        <p14:creationId xmlns:p14="http://schemas.microsoft.com/office/powerpoint/2010/main" val="27326488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42</a:t>
            </a:fld>
            <a:endParaRPr lang="ru-RU"/>
          </a:p>
        </p:txBody>
      </p:sp>
    </p:spTree>
    <p:extLst>
      <p:ext uri="{BB962C8B-B14F-4D97-AF65-F5344CB8AC3E}">
        <p14:creationId xmlns:p14="http://schemas.microsoft.com/office/powerpoint/2010/main" val="2191687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43</a:t>
            </a:fld>
            <a:endParaRPr lang="ru-RU"/>
          </a:p>
        </p:txBody>
      </p:sp>
    </p:spTree>
    <p:extLst>
      <p:ext uri="{BB962C8B-B14F-4D97-AF65-F5344CB8AC3E}">
        <p14:creationId xmlns:p14="http://schemas.microsoft.com/office/powerpoint/2010/main" val="3524394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a:t>
            </a:fld>
            <a:endParaRPr lang="ru-RU"/>
          </a:p>
        </p:txBody>
      </p:sp>
    </p:spTree>
    <p:extLst>
      <p:ext uri="{BB962C8B-B14F-4D97-AF65-F5344CB8AC3E}">
        <p14:creationId xmlns:p14="http://schemas.microsoft.com/office/powerpoint/2010/main" val="8383150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44</a:t>
            </a:fld>
            <a:endParaRPr lang="ru-RU"/>
          </a:p>
        </p:txBody>
      </p:sp>
    </p:spTree>
    <p:extLst>
      <p:ext uri="{BB962C8B-B14F-4D97-AF65-F5344CB8AC3E}">
        <p14:creationId xmlns:p14="http://schemas.microsoft.com/office/powerpoint/2010/main" val="20098370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45</a:t>
            </a:fld>
            <a:endParaRPr lang="ru-RU"/>
          </a:p>
        </p:txBody>
      </p:sp>
    </p:spTree>
    <p:extLst>
      <p:ext uri="{BB962C8B-B14F-4D97-AF65-F5344CB8AC3E}">
        <p14:creationId xmlns:p14="http://schemas.microsoft.com/office/powerpoint/2010/main" val="24415803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46</a:t>
            </a:fld>
            <a:endParaRPr lang="ru-RU"/>
          </a:p>
        </p:txBody>
      </p:sp>
    </p:spTree>
    <p:extLst>
      <p:ext uri="{BB962C8B-B14F-4D97-AF65-F5344CB8AC3E}">
        <p14:creationId xmlns:p14="http://schemas.microsoft.com/office/powerpoint/2010/main" val="22292510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47</a:t>
            </a:fld>
            <a:endParaRPr lang="ru-RU"/>
          </a:p>
        </p:txBody>
      </p:sp>
    </p:spTree>
    <p:extLst>
      <p:ext uri="{BB962C8B-B14F-4D97-AF65-F5344CB8AC3E}">
        <p14:creationId xmlns:p14="http://schemas.microsoft.com/office/powerpoint/2010/main" val="38138546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48</a:t>
            </a:fld>
            <a:endParaRPr lang="ru-RU"/>
          </a:p>
        </p:txBody>
      </p:sp>
    </p:spTree>
    <p:extLst>
      <p:ext uri="{BB962C8B-B14F-4D97-AF65-F5344CB8AC3E}">
        <p14:creationId xmlns:p14="http://schemas.microsoft.com/office/powerpoint/2010/main" val="42848208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49</a:t>
            </a:fld>
            <a:endParaRPr lang="ru-RU"/>
          </a:p>
        </p:txBody>
      </p:sp>
    </p:spTree>
    <p:extLst>
      <p:ext uri="{BB962C8B-B14F-4D97-AF65-F5344CB8AC3E}">
        <p14:creationId xmlns:p14="http://schemas.microsoft.com/office/powerpoint/2010/main" val="39981242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50</a:t>
            </a:fld>
            <a:endParaRPr lang="ru-RU"/>
          </a:p>
        </p:txBody>
      </p:sp>
    </p:spTree>
    <p:extLst>
      <p:ext uri="{BB962C8B-B14F-4D97-AF65-F5344CB8AC3E}">
        <p14:creationId xmlns:p14="http://schemas.microsoft.com/office/powerpoint/2010/main" val="40504477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51</a:t>
            </a:fld>
            <a:endParaRPr lang="ru-RU"/>
          </a:p>
        </p:txBody>
      </p:sp>
    </p:spTree>
    <p:extLst>
      <p:ext uri="{BB962C8B-B14F-4D97-AF65-F5344CB8AC3E}">
        <p14:creationId xmlns:p14="http://schemas.microsoft.com/office/powerpoint/2010/main" val="30074012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52</a:t>
            </a:fld>
            <a:endParaRPr lang="ru-RU"/>
          </a:p>
        </p:txBody>
      </p:sp>
    </p:spTree>
    <p:extLst>
      <p:ext uri="{BB962C8B-B14F-4D97-AF65-F5344CB8AC3E}">
        <p14:creationId xmlns:p14="http://schemas.microsoft.com/office/powerpoint/2010/main" val="6846783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53</a:t>
            </a:fld>
            <a:endParaRPr lang="ru-RU"/>
          </a:p>
        </p:txBody>
      </p:sp>
    </p:spTree>
    <p:extLst>
      <p:ext uri="{BB962C8B-B14F-4D97-AF65-F5344CB8AC3E}">
        <p14:creationId xmlns:p14="http://schemas.microsoft.com/office/powerpoint/2010/main" val="533211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a:t>
            </a:fld>
            <a:endParaRPr lang="ru-RU"/>
          </a:p>
        </p:txBody>
      </p:sp>
    </p:spTree>
    <p:extLst>
      <p:ext uri="{BB962C8B-B14F-4D97-AF65-F5344CB8AC3E}">
        <p14:creationId xmlns:p14="http://schemas.microsoft.com/office/powerpoint/2010/main" val="5161555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55</a:t>
            </a:fld>
            <a:endParaRPr lang="ru-RU"/>
          </a:p>
        </p:txBody>
      </p:sp>
    </p:spTree>
    <p:extLst>
      <p:ext uri="{BB962C8B-B14F-4D97-AF65-F5344CB8AC3E}">
        <p14:creationId xmlns:p14="http://schemas.microsoft.com/office/powerpoint/2010/main" val="8984475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56</a:t>
            </a:fld>
            <a:endParaRPr lang="ru-RU"/>
          </a:p>
        </p:txBody>
      </p:sp>
    </p:spTree>
    <p:extLst>
      <p:ext uri="{BB962C8B-B14F-4D97-AF65-F5344CB8AC3E}">
        <p14:creationId xmlns:p14="http://schemas.microsoft.com/office/powerpoint/2010/main" val="2953220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57</a:t>
            </a:fld>
            <a:endParaRPr lang="ru-RU"/>
          </a:p>
        </p:txBody>
      </p:sp>
    </p:spTree>
    <p:extLst>
      <p:ext uri="{BB962C8B-B14F-4D97-AF65-F5344CB8AC3E}">
        <p14:creationId xmlns:p14="http://schemas.microsoft.com/office/powerpoint/2010/main" val="12953081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58</a:t>
            </a:fld>
            <a:endParaRPr lang="ru-RU"/>
          </a:p>
        </p:txBody>
      </p:sp>
    </p:spTree>
    <p:extLst>
      <p:ext uri="{BB962C8B-B14F-4D97-AF65-F5344CB8AC3E}">
        <p14:creationId xmlns:p14="http://schemas.microsoft.com/office/powerpoint/2010/main" val="2768203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6</a:t>
            </a:fld>
            <a:endParaRPr lang="ru-RU"/>
          </a:p>
        </p:txBody>
      </p:sp>
    </p:spTree>
    <p:extLst>
      <p:ext uri="{BB962C8B-B14F-4D97-AF65-F5344CB8AC3E}">
        <p14:creationId xmlns:p14="http://schemas.microsoft.com/office/powerpoint/2010/main" val="2734942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7</a:t>
            </a:fld>
            <a:endParaRPr lang="ru-RU"/>
          </a:p>
        </p:txBody>
      </p:sp>
    </p:spTree>
    <p:extLst>
      <p:ext uri="{BB962C8B-B14F-4D97-AF65-F5344CB8AC3E}">
        <p14:creationId xmlns:p14="http://schemas.microsoft.com/office/powerpoint/2010/main" val="4055782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8</a:t>
            </a:fld>
            <a:endParaRPr lang="ru-RU"/>
          </a:p>
        </p:txBody>
      </p:sp>
    </p:spTree>
    <p:extLst>
      <p:ext uri="{BB962C8B-B14F-4D97-AF65-F5344CB8AC3E}">
        <p14:creationId xmlns:p14="http://schemas.microsoft.com/office/powerpoint/2010/main" val="286835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6" name="Google Shape;1106;p2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7" name="Google Shape;1107;p2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4.png"/><Relationship Id="rId15" Type="http://schemas.openxmlformats.org/officeDocument/2006/relationships/image" Target="../media/image46.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 Id="rId14" Type="http://schemas.openxmlformats.org/officeDocument/2006/relationships/image" Target="../media/image7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image" Target="../media/image64.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0.png"/><Relationship Id="rId4" Type="http://schemas.openxmlformats.org/officeDocument/2006/relationships/image" Target="../media/image81.png"/><Relationship Id="rId9" Type="http://schemas.openxmlformats.org/officeDocument/2006/relationships/image" Target="../media/image4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openxmlformats.org/officeDocument/2006/relationships/image" Target="../media/image46.png"/><Relationship Id="rId7" Type="http://schemas.openxmlformats.org/officeDocument/2006/relationships/image" Target="../media/image85.png"/><Relationship Id="rId12" Type="http://schemas.openxmlformats.org/officeDocument/2006/relationships/image" Target="../media/image8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84.png"/><Relationship Id="rId11" Type="http://schemas.openxmlformats.org/officeDocument/2006/relationships/image" Target="../media/image76.png"/><Relationship Id="rId5" Type="http://schemas.openxmlformats.org/officeDocument/2006/relationships/image" Target="../media/image77.pn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46.png"/><Relationship Id="rId7" Type="http://schemas.openxmlformats.org/officeDocument/2006/relationships/image" Target="../media/image93.png"/><Relationship Id="rId2" Type="http://schemas.openxmlformats.org/officeDocument/2006/relationships/image" Target="../media/image91.png"/><Relationship Id="rId1" Type="http://schemas.openxmlformats.org/officeDocument/2006/relationships/slideMaster" Target="../slideMasters/slideMaster1.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77.png"/><Relationship Id="rId10" Type="http://schemas.openxmlformats.org/officeDocument/2006/relationships/image" Target="../media/image96.png"/><Relationship Id="rId4" Type="http://schemas.openxmlformats.org/officeDocument/2006/relationships/image" Target="../media/image83.png"/><Relationship Id="rId9" Type="http://schemas.openxmlformats.org/officeDocument/2006/relationships/image" Target="../media/image9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Master" Target="../slideMasters/slideMaster1.xml"/><Relationship Id="rId6" Type="http://schemas.openxmlformats.org/officeDocument/2006/relationships/image" Target="../media/image99.png"/><Relationship Id="rId5" Type="http://schemas.openxmlformats.org/officeDocument/2006/relationships/image" Target="../media/image77.png"/><Relationship Id="rId4" Type="http://schemas.openxmlformats.org/officeDocument/2006/relationships/image" Target="../media/image8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image" Target="../media/image104.png"/><Relationship Id="rId2"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83.png"/><Relationship Id="rId5" Type="http://schemas.openxmlformats.org/officeDocument/2006/relationships/image" Target="../media/image46.png"/><Relationship Id="rId4" Type="http://schemas.openxmlformats.org/officeDocument/2006/relationships/image" Target="../media/image10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46.png"/><Relationship Id="rId7" Type="http://schemas.openxmlformats.org/officeDocument/2006/relationships/image" Target="../media/image107.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06.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0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6.png"/><Relationship Id="rId7" Type="http://schemas.openxmlformats.org/officeDocument/2006/relationships/image" Target="../media/image11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110.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1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46.png"/><Relationship Id="rId7" Type="http://schemas.openxmlformats.org/officeDocument/2006/relationships/image" Target="../media/image11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82.png"/><Relationship Id="rId10" Type="http://schemas.openxmlformats.org/officeDocument/2006/relationships/image" Target="../media/image115.png"/><Relationship Id="rId4" Type="http://schemas.openxmlformats.org/officeDocument/2006/relationships/image" Target="../media/image83.png"/><Relationship Id="rId9" Type="http://schemas.openxmlformats.org/officeDocument/2006/relationships/image" Target="../media/image110.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118.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0.png"/><Relationship Id="rId7" Type="http://schemas.openxmlformats.org/officeDocument/2006/relationships/image" Target="../media/image12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82.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2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3.png"/><Relationship Id="rId1" Type="http://schemas.openxmlformats.org/officeDocument/2006/relationships/slideMaster" Target="../slideMasters/slideMaster1.xml"/><Relationship Id="rId6" Type="http://schemas.openxmlformats.org/officeDocument/2006/relationships/image" Target="../media/image125.png"/><Relationship Id="rId11" Type="http://schemas.openxmlformats.org/officeDocument/2006/relationships/image" Target="../media/image22.png"/><Relationship Id="rId5" Type="http://schemas.microsoft.com/office/2007/relationships/hdphoto" Target="../media/hdphoto2.wdp"/><Relationship Id="rId10" Type="http://schemas.openxmlformats.org/officeDocument/2006/relationships/image" Target="../media/image46.png"/><Relationship Id="rId4" Type="http://schemas.openxmlformats.org/officeDocument/2006/relationships/image" Target="../media/image124.png"/><Relationship Id="rId9" Type="http://schemas.microsoft.com/office/2007/relationships/hdphoto" Target="../media/hdphoto4.wdp"/></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3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7.png"/><Relationship Id="rId1" Type="http://schemas.openxmlformats.org/officeDocument/2006/relationships/slideMaster" Target="../slideMasters/slideMaster1.xml"/><Relationship Id="rId6" Type="http://schemas.openxmlformats.org/officeDocument/2006/relationships/image" Target="../media/image129.png"/><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28.png"/><Relationship Id="rId9" Type="http://schemas.openxmlformats.org/officeDocument/2006/relationships/image" Target="../media/image46.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46.png"/><Relationship Id="rId7" Type="http://schemas.openxmlformats.org/officeDocument/2006/relationships/image" Target="../media/image135.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46.png"/><Relationship Id="rId7" Type="http://schemas.openxmlformats.org/officeDocument/2006/relationships/image" Target="../media/image132.png"/><Relationship Id="rId2" Type="http://schemas.openxmlformats.org/officeDocument/2006/relationships/image" Target="../media/image140.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41.png"/><Relationship Id="rId10" Type="http://schemas.openxmlformats.org/officeDocument/2006/relationships/image" Target="../media/image144.png"/><Relationship Id="rId4" Type="http://schemas.openxmlformats.org/officeDocument/2006/relationships/image" Target="../media/image133.png"/><Relationship Id="rId9" Type="http://schemas.openxmlformats.org/officeDocument/2006/relationships/image" Target="../media/image14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6.png"/><Relationship Id="rId7" Type="http://schemas.openxmlformats.org/officeDocument/2006/relationships/image" Target="../media/image147.png"/><Relationship Id="rId2" Type="http://schemas.openxmlformats.org/officeDocument/2006/relationships/image" Target="../media/image145.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33.png"/><Relationship Id="rId4" Type="http://schemas.openxmlformats.org/officeDocument/2006/relationships/image" Target="../media/image46.png"/><Relationship Id="rId9" Type="http://schemas.openxmlformats.org/officeDocument/2006/relationships/image" Target="../media/image149.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39.png"/><Relationship Id="rId7" Type="http://schemas.openxmlformats.org/officeDocument/2006/relationships/image" Target="../media/image133.png"/><Relationship Id="rId2" Type="http://schemas.openxmlformats.org/officeDocument/2006/relationships/image" Target="../media/image150.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31.png"/><Relationship Id="rId10" Type="http://schemas.openxmlformats.org/officeDocument/2006/relationships/image" Target="../media/image151.png"/><Relationship Id="rId4" Type="http://schemas.openxmlformats.org/officeDocument/2006/relationships/image" Target="../media/image32.png"/><Relationship Id="rId9" Type="http://schemas.openxmlformats.org/officeDocument/2006/relationships/image" Target="../media/image13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2.png"/><Relationship Id="rId7" Type="http://schemas.openxmlformats.org/officeDocument/2006/relationships/image" Target="../media/image139.png"/><Relationship Id="rId2" Type="http://schemas.openxmlformats.org/officeDocument/2006/relationships/image" Target="../media/image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64.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7.png"/><Relationship Id="rId7" Type="http://schemas.openxmlformats.org/officeDocument/2006/relationships/image" Target="../media/image159.png"/><Relationship Id="rId2" Type="http://schemas.openxmlformats.org/officeDocument/2006/relationships/image" Target="../media/image156.png"/><Relationship Id="rId1" Type="http://schemas.openxmlformats.org/officeDocument/2006/relationships/slideMaster" Target="../slideMasters/slideMaster1.xml"/><Relationship Id="rId6" Type="http://schemas.openxmlformats.org/officeDocument/2006/relationships/image" Target="../media/image158.png"/><Relationship Id="rId5" Type="http://schemas.openxmlformats.org/officeDocument/2006/relationships/image" Target="../media/image139.png"/><Relationship Id="rId4" Type="http://schemas.openxmlformats.org/officeDocument/2006/relationships/image" Target="../media/image46.png"/><Relationship Id="rId9" Type="http://schemas.openxmlformats.org/officeDocument/2006/relationships/image" Target="../media/image3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63.png"/><Relationship Id="rId2" Type="http://schemas.openxmlformats.org/officeDocument/2006/relationships/image" Target="../media/image161.png"/><Relationship Id="rId1" Type="http://schemas.openxmlformats.org/officeDocument/2006/relationships/slideMaster" Target="../slideMasters/slideMaster1.xml"/><Relationship Id="rId6" Type="http://schemas.openxmlformats.org/officeDocument/2006/relationships/image" Target="../media/image132.png"/><Relationship Id="rId5" Type="http://schemas.openxmlformats.org/officeDocument/2006/relationships/image" Target="../media/image162.png"/><Relationship Id="rId4" Type="http://schemas.openxmlformats.org/officeDocument/2006/relationships/image" Target="../media/image13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5.png"/><Relationship Id="rId7" Type="http://schemas.openxmlformats.org/officeDocument/2006/relationships/image" Target="../media/image166.png"/><Relationship Id="rId2" Type="http://schemas.openxmlformats.org/officeDocument/2006/relationships/image" Target="../media/image164.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46.png"/><Relationship Id="rId4" Type="http://schemas.openxmlformats.org/officeDocument/2006/relationships/image" Target="../media/image131.png"/><Relationship Id="rId9"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5.wdp"/><Relationship Id="rId7"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Master" Target="../slideMasters/slideMaster1.xml"/><Relationship Id="rId6" Type="http://schemas.openxmlformats.org/officeDocument/2006/relationships/image" Target="../media/image46.png"/><Relationship Id="rId5" Type="http://schemas.microsoft.com/office/2007/relationships/hdphoto" Target="../media/hdphoto3.wdp"/><Relationship Id="rId10" Type="http://schemas.microsoft.com/office/2007/relationships/hdphoto" Target="../media/hdphoto7.wdp"/><Relationship Id="rId4" Type="http://schemas.openxmlformats.org/officeDocument/2006/relationships/image" Target="../media/image125.png"/><Relationship Id="rId9" Type="http://schemas.openxmlformats.org/officeDocument/2006/relationships/image" Target="../media/image17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46.png"/><Relationship Id="rId2" Type="http://schemas.openxmlformats.org/officeDocument/2006/relationships/image" Target="../media/image171.png"/><Relationship Id="rId1" Type="http://schemas.openxmlformats.org/officeDocument/2006/relationships/slideMaster" Target="../slideMasters/slideMaster1.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22.png"/><Relationship Id="rId2" Type="http://schemas.openxmlformats.org/officeDocument/2006/relationships/image" Target="../media/image1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75.png"/><Relationship Id="rId4" Type="http://schemas.openxmlformats.org/officeDocument/2006/relationships/image" Target="../media/image174.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7.png"/><Relationship Id="rId7" Type="http://schemas.openxmlformats.org/officeDocument/2006/relationships/image" Target="../media/image179.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10" Type="http://schemas.openxmlformats.org/officeDocument/2006/relationships/image" Target="../media/image181.png"/><Relationship Id="rId4" Type="http://schemas.openxmlformats.org/officeDocument/2006/relationships/image" Target="../media/image46.png"/><Relationship Id="rId9" Type="http://schemas.openxmlformats.org/officeDocument/2006/relationships/image" Target="../media/image18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2.png"/><Relationship Id="rId1" Type="http://schemas.openxmlformats.org/officeDocument/2006/relationships/slideMaster" Target="../slideMasters/slideMaster1.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7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5.png"/><Relationship Id="rId1" Type="http://schemas.openxmlformats.org/officeDocument/2006/relationships/slideMaster" Target="../slideMasters/slideMaster1.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0.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image" Target="../media/image188.png"/><Relationship Id="rId1" Type="http://schemas.openxmlformats.org/officeDocument/2006/relationships/slideMaster" Target="../slideMasters/slideMaster1.xml"/><Relationship Id="rId6" Type="http://schemas.openxmlformats.org/officeDocument/2006/relationships/image" Target="../media/image190.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72.png"/><Relationship Id="rId7"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Master" Target="../slideMasters/slideMaster1.xml"/><Relationship Id="rId6" Type="http://schemas.openxmlformats.org/officeDocument/2006/relationships/image" Target="../media/image19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6.png"/><Relationship Id="rId7" Type="http://schemas.openxmlformats.org/officeDocument/2006/relationships/image" Target="../media/image199.png"/><Relationship Id="rId2" Type="http://schemas.openxmlformats.org/officeDocument/2006/relationships/image" Target="../media/image197.png"/><Relationship Id="rId1" Type="http://schemas.openxmlformats.org/officeDocument/2006/relationships/slideMaster" Target="../slideMasters/slideMaster1.xml"/><Relationship Id="rId6" Type="http://schemas.openxmlformats.org/officeDocument/2006/relationships/image" Target="../media/image198.png"/><Relationship Id="rId5" Type="http://schemas.openxmlformats.org/officeDocument/2006/relationships/image" Target="../media/image178.png"/><Relationship Id="rId4" Type="http://schemas.openxmlformats.org/officeDocument/2006/relationships/image" Target="../media/image46.png"/><Relationship Id="rId9" Type="http://schemas.openxmlformats.org/officeDocument/2006/relationships/image" Target="../media/image20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1.png"/><Relationship Id="rId1" Type="http://schemas.openxmlformats.org/officeDocument/2006/relationships/slideMaster" Target="../slideMasters/slideMaster1.xml"/><Relationship Id="rId6" Type="http://schemas.openxmlformats.org/officeDocument/2006/relationships/image" Target="../media/image203.png"/><Relationship Id="rId5" Type="http://schemas.openxmlformats.org/officeDocument/2006/relationships/image" Target="../media/image178.png"/><Relationship Id="rId4" Type="http://schemas.openxmlformats.org/officeDocument/2006/relationships/image" Target="../media/image20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177.png"/><Relationship Id="rId7" Type="http://schemas.openxmlformats.org/officeDocument/2006/relationships/image" Target="../media/image109.png"/><Relationship Id="rId2" Type="http://schemas.openxmlformats.org/officeDocument/2006/relationships/image" Target="../media/image204.png"/><Relationship Id="rId1" Type="http://schemas.openxmlformats.org/officeDocument/2006/relationships/slideMaster" Target="../slideMasters/slideMaster1.xml"/><Relationship Id="rId6" Type="http://schemas.openxmlformats.org/officeDocument/2006/relationships/image" Target="../media/image205.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8.png"/><Relationship Id="rId7" Type="http://schemas.openxmlformats.org/officeDocument/2006/relationships/image" Target="../media/image22.png"/><Relationship Id="rId2" Type="http://schemas.openxmlformats.org/officeDocument/2006/relationships/image" Target="../media/image207.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4.png"/><Relationship Id="rId4" Type="http://schemas.openxmlformats.org/officeDocument/2006/relationships/image" Target="../media/image209.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10.png"/><Relationship Id="rId7" Type="http://schemas.openxmlformats.org/officeDocument/2006/relationships/image" Target="../media/image212.png"/><Relationship Id="rId2" Type="http://schemas.openxmlformats.org/officeDocument/2006/relationships/image" Target="../media/image64.png"/><Relationship Id="rId1" Type="http://schemas.openxmlformats.org/officeDocument/2006/relationships/slideMaster" Target="../slideMasters/slideMaster1.xml"/><Relationship Id="rId6" Type="http://schemas.openxmlformats.org/officeDocument/2006/relationships/image" Target="../media/image209.png"/><Relationship Id="rId5" Type="http://schemas.openxmlformats.org/officeDocument/2006/relationships/image" Target="../media/image46.png"/><Relationship Id="rId10" Type="http://schemas.openxmlformats.org/officeDocument/2006/relationships/image" Target="../media/image215.png"/><Relationship Id="rId4" Type="http://schemas.openxmlformats.org/officeDocument/2006/relationships/image" Target="../media/image211.png"/><Relationship Id="rId9" Type="http://schemas.openxmlformats.org/officeDocument/2006/relationships/image" Target="../media/image214.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7.png"/><Relationship Id="rId7" Type="http://schemas.openxmlformats.org/officeDocument/2006/relationships/image" Target="../media/image213.png"/><Relationship Id="rId2" Type="http://schemas.openxmlformats.org/officeDocument/2006/relationships/image" Target="../media/image21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10" Type="http://schemas.openxmlformats.org/officeDocument/2006/relationships/image" Target="../media/image171.png"/><Relationship Id="rId4" Type="http://schemas.openxmlformats.org/officeDocument/2006/relationships/image" Target="../media/image218.png"/><Relationship Id="rId9" Type="http://schemas.openxmlformats.org/officeDocument/2006/relationships/image" Target="../media/image20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Master" Target="../slideMasters/slideMaster1.xml"/><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23.png"/><Relationship Id="rId7" Type="http://schemas.openxmlformats.org/officeDocument/2006/relationships/image" Target="../media/image187.png"/><Relationship Id="rId2" Type="http://schemas.openxmlformats.org/officeDocument/2006/relationships/image" Target="../media/image222.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22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25.png"/><Relationship Id="rId7" Type="http://schemas.openxmlformats.org/officeDocument/2006/relationships/image" Target="../media/image171.png"/><Relationship Id="rId2" Type="http://schemas.openxmlformats.org/officeDocument/2006/relationships/image" Target="../media/image210.png"/><Relationship Id="rId1" Type="http://schemas.openxmlformats.org/officeDocument/2006/relationships/slideMaster" Target="../slideMasters/slideMaster1.xml"/><Relationship Id="rId6" Type="http://schemas.openxmlformats.org/officeDocument/2006/relationships/image" Target="../media/image226.png"/><Relationship Id="rId5" Type="http://schemas.openxmlformats.org/officeDocument/2006/relationships/image" Target="../media/image213.png"/><Relationship Id="rId4" Type="http://schemas.openxmlformats.org/officeDocument/2006/relationships/image" Target="../media/image46.png"/><Relationship Id="rId9" Type="http://schemas.openxmlformats.org/officeDocument/2006/relationships/image" Target="../media/image109.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28.png"/><Relationship Id="rId7" Type="http://schemas.openxmlformats.org/officeDocument/2006/relationships/image" Target="../media/image230.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22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46.png"/><Relationship Id="rId7" Type="http://schemas.openxmlformats.org/officeDocument/2006/relationships/image" Target="../media/image224.png"/><Relationship Id="rId2" Type="http://schemas.openxmlformats.org/officeDocument/2006/relationships/image" Target="../media/image231.png"/><Relationship Id="rId1" Type="http://schemas.openxmlformats.org/officeDocument/2006/relationships/slideMaster" Target="../slideMasters/slideMaster1.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1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Master" Target="../slideMasters/slideMaster1.xml"/><Relationship Id="rId6" Type="http://schemas.openxmlformats.org/officeDocument/2006/relationships/image" Target="../media/image171.png"/><Relationship Id="rId5" Type="http://schemas.openxmlformats.org/officeDocument/2006/relationships/image" Target="../media/image212.png"/><Relationship Id="rId4" Type="http://schemas.openxmlformats.org/officeDocument/2006/relationships/image" Target="../media/image21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8.png"/><Relationship Id="rId7" Type="http://schemas.openxmlformats.org/officeDocument/2006/relationships/image" Target="../media/image240.png"/><Relationship Id="rId2" Type="http://schemas.openxmlformats.org/officeDocument/2006/relationships/image" Target="../media/image237.png"/><Relationship Id="rId1" Type="http://schemas.openxmlformats.org/officeDocument/2006/relationships/slideMaster" Target="../slideMasters/slideMaster1.xml"/><Relationship Id="rId6" Type="http://schemas.openxmlformats.org/officeDocument/2006/relationships/image" Target="../media/image23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42.png"/><Relationship Id="rId7" Type="http://schemas.openxmlformats.org/officeDocument/2006/relationships/image" Target="../media/image5.png"/><Relationship Id="rId2" Type="http://schemas.openxmlformats.org/officeDocument/2006/relationships/image" Target="../media/image241.png"/><Relationship Id="rId1" Type="http://schemas.openxmlformats.org/officeDocument/2006/relationships/slideMaster" Target="../slideMasters/slideMaster1.xml"/><Relationship Id="rId6" Type="http://schemas.openxmlformats.org/officeDocument/2006/relationships/image" Target="../media/image51.png"/><Relationship Id="rId5" Type="http://schemas.openxmlformats.org/officeDocument/2006/relationships/image" Target="../media/image243.png"/><Relationship Id="rId10" Type="http://schemas.openxmlformats.org/officeDocument/2006/relationships/image" Target="../media/image246.png"/><Relationship Id="rId4" Type="http://schemas.openxmlformats.org/officeDocument/2006/relationships/image" Target="../media/image46.png"/><Relationship Id="rId9" Type="http://schemas.openxmlformats.org/officeDocument/2006/relationships/image" Target="../media/image245.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48.png"/><Relationship Id="rId7" Type="http://schemas.openxmlformats.org/officeDocument/2006/relationships/image" Target="../media/image250.png"/><Relationship Id="rId2" Type="http://schemas.openxmlformats.org/officeDocument/2006/relationships/image" Target="../media/image247.png"/><Relationship Id="rId1" Type="http://schemas.openxmlformats.org/officeDocument/2006/relationships/slideMaster" Target="../slideMasters/slideMaster1.xml"/><Relationship Id="rId6" Type="http://schemas.openxmlformats.org/officeDocument/2006/relationships/image" Target="../media/image249.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252.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53.png"/><Relationship Id="rId7"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55.png"/><Relationship Id="rId10" Type="http://schemas.openxmlformats.org/officeDocument/2006/relationships/image" Target="../media/image46.png"/><Relationship Id="rId4" Type="http://schemas.openxmlformats.org/officeDocument/2006/relationships/image" Target="../media/image254.png"/><Relationship Id="rId9" Type="http://schemas.openxmlformats.org/officeDocument/2006/relationships/image" Target="../media/image8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258.png"/><Relationship Id="rId4" Type="http://schemas.openxmlformats.org/officeDocument/2006/relationships/image" Target="../media/image25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15.png"/><Relationship Id="rId7" Type="http://schemas.openxmlformats.org/officeDocument/2006/relationships/image" Target="../media/image261.png"/><Relationship Id="rId2" Type="http://schemas.openxmlformats.org/officeDocument/2006/relationships/image" Target="../media/image259.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260.png"/><Relationship Id="rId4" Type="http://schemas.openxmlformats.org/officeDocument/2006/relationships/image" Target="../media/image46.png"/><Relationship Id="rId9" Type="http://schemas.openxmlformats.org/officeDocument/2006/relationships/image" Target="../media/image263.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67.png"/><Relationship Id="rId13" Type="http://schemas.openxmlformats.org/officeDocument/2006/relationships/image" Target="../media/image272.png"/><Relationship Id="rId3" Type="http://schemas.openxmlformats.org/officeDocument/2006/relationships/image" Target="../media/image46.png"/><Relationship Id="rId7" Type="http://schemas.openxmlformats.org/officeDocument/2006/relationships/image" Target="../media/image266.png"/><Relationship Id="rId12" Type="http://schemas.openxmlformats.org/officeDocument/2006/relationships/image" Target="../media/image271.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5.png"/><Relationship Id="rId11" Type="http://schemas.openxmlformats.org/officeDocument/2006/relationships/image" Target="../media/image270.png"/><Relationship Id="rId5" Type="http://schemas.openxmlformats.org/officeDocument/2006/relationships/image" Target="../media/image264.png"/><Relationship Id="rId10" Type="http://schemas.openxmlformats.org/officeDocument/2006/relationships/image" Target="../media/image269.png"/><Relationship Id="rId4" Type="http://schemas.openxmlformats.org/officeDocument/2006/relationships/image" Target="../media/image1.png"/><Relationship Id="rId9" Type="http://schemas.openxmlformats.org/officeDocument/2006/relationships/image" Target="../media/image268.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46.png"/><Relationship Id="rId7" Type="http://schemas.openxmlformats.org/officeDocument/2006/relationships/image" Target="../media/image267.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6.png"/><Relationship Id="rId11" Type="http://schemas.openxmlformats.org/officeDocument/2006/relationships/image" Target="../media/image272.png"/><Relationship Id="rId5" Type="http://schemas.openxmlformats.org/officeDocument/2006/relationships/image" Target="../media/image265.png"/><Relationship Id="rId10" Type="http://schemas.openxmlformats.org/officeDocument/2006/relationships/image" Target="../media/image271.png"/><Relationship Id="rId4" Type="http://schemas.openxmlformats.org/officeDocument/2006/relationships/image" Target="../media/image264.png"/><Relationship Id="rId9" Type="http://schemas.openxmlformats.org/officeDocument/2006/relationships/image" Target="../media/image269.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273.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8.png"/><Relationship Id="rId10" Type="http://schemas.openxmlformats.org/officeDocument/2006/relationships/image" Target="../media/image1.png"/><Relationship Id="rId4" Type="http://schemas.openxmlformats.org/officeDocument/2006/relationships/image" Target="../media/image67.png"/><Relationship Id="rId9" Type="http://schemas.openxmlformats.org/officeDocument/2006/relationships/image" Target="../media/image274.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image" Target="../media/image70.png"/><Relationship Id="rId7" Type="http://schemas.openxmlformats.org/officeDocument/2006/relationships/image" Target="../media/image81.png"/><Relationship Id="rId2" Type="http://schemas.openxmlformats.org/officeDocument/2006/relationships/image" Target="../media/image275.png"/><Relationship Id="rId1" Type="http://schemas.openxmlformats.org/officeDocument/2006/relationships/slideMaster" Target="../slideMasters/slideMaster1.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 Id="rId9" Type="http://schemas.openxmlformats.org/officeDocument/2006/relationships/image" Target="../media/image46.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86.png"/><Relationship Id="rId13" Type="http://schemas.openxmlformats.org/officeDocument/2006/relationships/image" Target="../media/image291.png"/><Relationship Id="rId3" Type="http://schemas.openxmlformats.org/officeDocument/2006/relationships/image" Target="../media/image281.png"/><Relationship Id="rId7" Type="http://schemas.openxmlformats.org/officeDocument/2006/relationships/image" Target="../media/image285.png"/><Relationship Id="rId12" Type="http://schemas.openxmlformats.org/officeDocument/2006/relationships/image" Target="../media/image290.png"/><Relationship Id="rId2" Type="http://schemas.openxmlformats.org/officeDocument/2006/relationships/image" Target="../media/image280.png"/><Relationship Id="rId1" Type="http://schemas.openxmlformats.org/officeDocument/2006/relationships/slideMaster" Target="../slideMasters/slideMaster1.xml"/><Relationship Id="rId6" Type="http://schemas.openxmlformats.org/officeDocument/2006/relationships/image" Target="../media/image284.png"/><Relationship Id="rId11" Type="http://schemas.openxmlformats.org/officeDocument/2006/relationships/image" Target="../media/image289.png"/><Relationship Id="rId5" Type="http://schemas.openxmlformats.org/officeDocument/2006/relationships/image" Target="../media/image283.png"/><Relationship Id="rId10" Type="http://schemas.openxmlformats.org/officeDocument/2006/relationships/image" Target="../media/image288.png"/><Relationship Id="rId4" Type="http://schemas.openxmlformats.org/officeDocument/2006/relationships/image" Target="../media/image282.png"/><Relationship Id="rId9" Type="http://schemas.openxmlformats.org/officeDocument/2006/relationships/image" Target="../media/image287.png"/><Relationship Id="rId14" Type="http://schemas.openxmlformats.org/officeDocument/2006/relationships/image" Target="../media/image46.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92.png"/><Relationship Id="rId7" Type="http://schemas.openxmlformats.org/officeDocument/2006/relationships/image" Target="../media/image217.png"/><Relationship Id="rId2" Type="http://schemas.openxmlformats.org/officeDocument/2006/relationships/image" Target="../media/image224.png"/><Relationship Id="rId1" Type="http://schemas.openxmlformats.org/officeDocument/2006/relationships/slideMaster" Target="../slideMasters/slideMaster1.xml"/><Relationship Id="rId6" Type="http://schemas.openxmlformats.org/officeDocument/2006/relationships/image" Target="../media/image212.png"/><Relationship Id="rId5" Type="http://schemas.openxmlformats.org/officeDocument/2006/relationships/image" Target="../media/image51.png"/><Relationship Id="rId4" Type="http://schemas.openxmlformats.org/officeDocument/2006/relationships/image" Target="../media/image230.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96.png"/><Relationship Id="rId13" Type="http://schemas.openxmlformats.org/officeDocument/2006/relationships/image" Target="../media/image299.png"/><Relationship Id="rId3" Type="http://schemas.openxmlformats.org/officeDocument/2006/relationships/image" Target="../media/image15.png"/><Relationship Id="rId7" Type="http://schemas.openxmlformats.org/officeDocument/2006/relationships/image" Target="../media/image295.png"/><Relationship Id="rId12" Type="http://schemas.openxmlformats.org/officeDocument/2006/relationships/image" Target="../media/image40.png"/><Relationship Id="rId2" Type="http://schemas.openxmlformats.org/officeDocument/2006/relationships/image" Target="../media/image18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46.png"/><Relationship Id="rId5" Type="http://schemas.openxmlformats.org/officeDocument/2006/relationships/image" Target="../media/image294.png"/><Relationship Id="rId10" Type="http://schemas.openxmlformats.org/officeDocument/2006/relationships/image" Target="../media/image298.png"/><Relationship Id="rId4" Type="http://schemas.openxmlformats.org/officeDocument/2006/relationships/image" Target="../media/image293.png"/><Relationship Id="rId9" Type="http://schemas.openxmlformats.org/officeDocument/2006/relationships/image" Target="../media/image297.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302.png"/><Relationship Id="rId3" Type="http://schemas.openxmlformats.org/officeDocument/2006/relationships/image" Target="../media/image54.png"/><Relationship Id="rId7" Type="http://schemas.openxmlformats.org/officeDocument/2006/relationships/image" Target="../media/image301.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300.png"/><Relationship Id="rId5" Type="http://schemas.openxmlformats.org/officeDocument/2006/relationships/image" Target="../media/image46.png"/><Relationship Id="rId4" Type="http://schemas.openxmlformats.org/officeDocument/2006/relationships/image" Target="../media/image89.png"/><Relationship Id="rId9" Type="http://schemas.openxmlformats.org/officeDocument/2006/relationships/image" Target="../media/image7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49.png"/><Relationship Id="rId11" Type="http://schemas.openxmlformats.org/officeDocument/2006/relationships/image" Target="../media/image46.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0.png"/><Relationship Id="rId9" Type="http://schemas.openxmlformats.org/officeDocument/2006/relationships/image" Target="../media/image52.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image" Target="../media/image253.png"/><Relationship Id="rId7" Type="http://schemas.openxmlformats.org/officeDocument/2006/relationships/image" Target="../media/image305.png"/><Relationship Id="rId2" Type="http://schemas.openxmlformats.org/officeDocument/2006/relationships/image" Target="../media/image30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04.png"/><Relationship Id="rId4" Type="http://schemas.openxmlformats.org/officeDocument/2006/relationships/image" Target="../media/image46.png"/><Relationship Id="rId9" Type="http://schemas.openxmlformats.org/officeDocument/2006/relationships/image" Target="../media/image307.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8.png"/><Relationship Id="rId7" Type="http://schemas.openxmlformats.org/officeDocument/2006/relationships/image" Target="../media/image309.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303.png"/><Relationship Id="rId9" Type="http://schemas.openxmlformats.org/officeDocument/2006/relationships/image" Target="../media/image3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3.png"/><Relationship Id="rId5" Type="http://schemas.openxmlformats.org/officeDocument/2006/relationships/image" Target="../media/image46.png"/><Relationship Id="rId4" Type="http://schemas.openxmlformats.org/officeDocument/2006/relationships/image" Target="../media/image26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5.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4.png"/><Relationship Id="rId5" Type="http://schemas.openxmlformats.org/officeDocument/2006/relationships/image" Target="../media/image46.png"/><Relationship Id="rId4" Type="http://schemas.openxmlformats.org/officeDocument/2006/relationships/image" Target="../media/image5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317.png"/><Relationship Id="rId5" Type="http://schemas.openxmlformats.org/officeDocument/2006/relationships/image" Target="../media/image230.png"/><Relationship Id="rId4" Type="http://schemas.openxmlformats.org/officeDocument/2006/relationships/image" Target="../media/image46.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21.png"/><Relationship Id="rId3" Type="http://schemas.openxmlformats.org/officeDocument/2006/relationships/image" Target="../media/image319.png"/><Relationship Id="rId7" Type="http://schemas.openxmlformats.org/officeDocument/2006/relationships/image" Target="../media/image5.png"/><Relationship Id="rId2" Type="http://schemas.openxmlformats.org/officeDocument/2006/relationships/image" Target="../media/image318.png"/><Relationship Id="rId1" Type="http://schemas.openxmlformats.org/officeDocument/2006/relationships/slideMaster" Target="../slideMasters/slideMaster1.xml"/><Relationship Id="rId6" Type="http://schemas.openxmlformats.org/officeDocument/2006/relationships/image" Target="../media/image320.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322.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Master" Target="../slideMasters/slideMaster1.xml"/><Relationship Id="rId6" Type="http://schemas.openxmlformats.org/officeDocument/2006/relationships/image" Target="../media/image326.png"/><Relationship Id="rId5" Type="http://schemas.openxmlformats.org/officeDocument/2006/relationships/image" Target="../media/image325.png"/><Relationship Id="rId4" Type="http://schemas.openxmlformats.org/officeDocument/2006/relationships/image" Target="../media/image46.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46.png"/><Relationship Id="rId2"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image" Target="../media/image40.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1.png"/><Relationship Id="rId4" Type="http://schemas.openxmlformats.org/officeDocument/2006/relationships/image" Target="../media/image56.png"/><Relationship Id="rId9" Type="http://schemas.openxmlformats.org/officeDocument/2006/relationships/image" Target="../media/image6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39.png"/><Relationship Id="rId4" Type="http://schemas.openxmlformats.org/officeDocument/2006/relationships/image" Target="../media/image63.png"/><Relationship Id="rId9" Type="http://schemas.openxmlformats.org/officeDocument/2006/relationships/image" Target="../media/image6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01">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1B083106-A84E-4281-A585-98572AF67B47}"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grpSp>
        <p:nvGrpSpPr>
          <p:cNvPr id="18" name="Группа 17"/>
          <p:cNvGrpSpPr/>
          <p:nvPr userDrawn="1"/>
        </p:nvGrpSpPr>
        <p:grpSpPr>
          <a:xfrm>
            <a:off x="0" y="-398436"/>
            <a:ext cx="12190413" cy="7256436"/>
            <a:chOff x="0" y="-398436"/>
            <a:chExt cx="12190413" cy="7256436"/>
          </a:xfrm>
        </p:grpSpPr>
        <p:pic>
          <p:nvPicPr>
            <p:cNvPr id="23" name="Рисунок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25" name="Группа 24"/>
            <p:cNvGrpSpPr/>
            <p:nvPr userDrawn="1"/>
          </p:nvGrpSpPr>
          <p:grpSpPr>
            <a:xfrm>
              <a:off x="0" y="1587"/>
              <a:ext cx="12176092" cy="5856700"/>
              <a:chOff x="0" y="1587"/>
              <a:chExt cx="12176092" cy="5856700"/>
            </a:xfrm>
          </p:grpSpPr>
          <p:pic>
            <p:nvPicPr>
              <p:cNvPr id="40" name="Рисунок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41" name="Рисунок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26" name="Рисунок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28" name="Рисунок 2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29"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32" name="Рисунок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33" name="Рисунок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35" name="Рисунок 3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36" name="Рисунок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37" name="Рисунок 3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38" name="Рисунок 3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39" name="Рисунок 3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4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43" name="Текст 2"/>
          <p:cNvSpPr>
            <a:spLocks noGrp="1"/>
          </p:cNvSpPr>
          <p:nvPr>
            <p:ph idx="1" hasCustomPrompt="1"/>
          </p:nvPr>
        </p:nvSpPr>
        <p:spPr>
          <a:xfrm>
            <a:off x="236765" y="2975647"/>
            <a:ext cx="3465676" cy="2146989"/>
          </a:xfrm>
          <a:prstGeom prst="rect">
            <a:avLst/>
          </a:prstGeom>
        </p:spPr>
        <p:txBody>
          <a:bodyPr vert="horz" lIns="91440" tIns="45720" rIns="91440" bIns="45720" rtlCol="0">
            <a:normAutofit/>
          </a:bodyPr>
          <a:lstStyle>
            <a:lvl1pPr marL="0" indent="0">
              <a:buNone/>
              <a:defRPr sz="18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4" name="Дата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77DD9B-16CA-464A-A3D4-4D175F1ACCD1}" type="datetimeFigureOut">
              <a:rPr lang="ru-RU" smtClean="0">
                <a:solidFill>
                  <a:schemeClr val="tx1"/>
                </a:solidFill>
              </a:rPr>
              <a:pPr/>
              <a:t>25.09.2023</a:t>
            </a:fld>
            <a:endParaRPr lang="ru-RU" dirty="0">
              <a:solidFill>
                <a:schemeClr val="tx1"/>
              </a:solidFill>
            </a:endParaRPr>
          </a:p>
        </p:txBody>
      </p:sp>
      <p:sp>
        <p:nvSpPr>
          <p:cNvPr id="45" name="Номер слайда 5"/>
          <p:cNvSpPr txBox="1">
            <a:spLocks/>
          </p:cNvSpPr>
          <p:nvPr userDrawn="1"/>
        </p:nvSpPr>
        <p:spPr>
          <a:xfrm>
            <a:off x="11381363" y="6356350"/>
            <a:ext cx="664728" cy="365125"/>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E6CA31-DA56-47CF-9891-B6D0296B6AEC}" type="slidenum">
              <a:rPr lang="ru-RU" b="0" cap="none" spc="0" smtClean="0">
                <a:ln w="0"/>
                <a:solidFill>
                  <a:schemeClr val="tx1"/>
                </a:solidFill>
                <a:effectLst>
                  <a:outerShdw blurRad="38100" dist="19050" dir="2700000" algn="tl" rotWithShape="0">
                    <a:schemeClr val="dk1">
                      <a:alpha val="40000"/>
                    </a:schemeClr>
                  </a:outerShdw>
                </a:effectLst>
              </a:rPr>
              <a:pPr/>
              <a:t>‹Nr.›</a:t>
            </a:fld>
            <a:endParaRPr lang="ru-RU" dirty="0"/>
          </a:p>
        </p:txBody>
      </p:sp>
    </p:spTree>
    <p:extLst>
      <p:ext uri="{BB962C8B-B14F-4D97-AF65-F5344CB8AC3E}">
        <p14:creationId xmlns:p14="http://schemas.microsoft.com/office/powerpoint/2010/main" val="3191799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Заголовок и объект">
    <p:spTree>
      <p:nvGrpSpPr>
        <p:cNvPr id="1" name=""/>
        <p:cNvGrpSpPr/>
        <p:nvPr/>
      </p:nvGrpSpPr>
      <p:grpSpPr>
        <a:xfrm>
          <a:off x="0" y="0"/>
          <a:ext cx="0" cy="0"/>
          <a:chOff x="0" y="0"/>
          <a:chExt cx="0" cy="0"/>
        </a:xfrm>
      </p:grpSpPr>
      <p:grpSp>
        <p:nvGrpSpPr>
          <p:cNvPr id="31" name="Группа 30"/>
          <p:cNvGrpSpPr/>
          <p:nvPr userDrawn="1"/>
        </p:nvGrpSpPr>
        <p:grpSpPr>
          <a:xfrm>
            <a:off x="-9326" y="0"/>
            <a:ext cx="12203410" cy="6877876"/>
            <a:chOff x="-9326" y="0"/>
            <a:chExt cx="12203410" cy="6877876"/>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5936" y="4185084"/>
              <a:ext cx="7290489" cy="2264608"/>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54781" y="2600907"/>
              <a:ext cx="3539303" cy="4276969"/>
            </a:xfrm>
            <a:prstGeom prst="rect">
              <a:avLst/>
            </a:prstGeom>
          </p:spPr>
        </p:pic>
        <p:pic>
          <p:nvPicPr>
            <p:cNvPr id="15" name="Рисунок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5290467" cy="4567437"/>
            </a:xfrm>
            <a:prstGeom prst="rect">
              <a:avLst/>
            </a:prstGeom>
          </p:spPr>
        </p:pic>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48927"/>
              <a:ext cx="2001020" cy="300153"/>
            </a:xfrm>
            <a:prstGeom prst="rect">
              <a:avLst/>
            </a:prstGeom>
          </p:spPr>
        </p:pic>
        <p:pic>
          <p:nvPicPr>
            <p:cNvPr id="17" name="Рисунок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51305" y="3916928"/>
              <a:ext cx="2706534" cy="2960948"/>
            </a:xfrm>
            <a:prstGeom prst="rect">
              <a:avLst/>
            </a:prstGeom>
          </p:spPr>
        </p:pic>
        <p:pic>
          <p:nvPicPr>
            <p:cNvPr id="19" name="Рисунок 1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4201160" cy="3753036"/>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 y="1138203"/>
              <a:ext cx="2000970" cy="525365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5992472" flipV="1">
              <a:off x="2070776" y="4677340"/>
              <a:ext cx="376436" cy="353850"/>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901090" flipV="1">
              <a:off x="10397548" y="1487071"/>
              <a:ext cx="376436" cy="353850"/>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481458" flipV="1">
              <a:off x="5513787" y="73347"/>
              <a:ext cx="376436" cy="353850"/>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885158" y="1016732"/>
              <a:ext cx="1301918" cy="1943112"/>
            </a:xfrm>
            <a:prstGeom prst="rect">
              <a:avLst/>
            </a:prstGeom>
          </p:spPr>
        </p:pic>
        <p:pic>
          <p:nvPicPr>
            <p:cNvPr id="28" name="Рисунок 2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V="1">
              <a:off x="-9326" y="6304149"/>
              <a:ext cx="1716784" cy="446364"/>
            </a:xfrm>
            <a:prstGeom prst="rect">
              <a:avLst/>
            </a:prstGeom>
          </p:spPr>
        </p:pic>
        <p:pic>
          <p:nvPicPr>
            <p:cNvPr id="29" name="Рисунок 2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V="1">
              <a:off x="3921834" y="6581967"/>
              <a:ext cx="3858692" cy="192935"/>
            </a:xfrm>
            <a:prstGeom prst="rect">
              <a:avLst/>
            </a:prstGeom>
          </p:spPr>
        </p:pic>
        <p:pic>
          <p:nvPicPr>
            <p:cNvPr id="30" name="Рисунок 2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68336" y="1492354"/>
              <a:ext cx="358329" cy="358329"/>
            </a:xfrm>
            <a:prstGeom prst="rect">
              <a:avLst/>
            </a:prstGeom>
          </p:spPr>
        </p:pic>
      </p:grpSp>
      <p:pic>
        <p:nvPicPr>
          <p:cNvPr id="7" name="Рисунок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228484" y="6068848"/>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en-US" dirty="0" err="1"/>
              <a:t>Lorem</a:t>
            </a:r>
            <a:r>
              <a:rPr lang="en-US" dirty="0"/>
              <a:t> </a:t>
            </a:r>
            <a:r>
              <a:rPr lang="en-US" dirty="0" err="1"/>
              <a:t>ipsum</a:t>
            </a:r>
            <a:r>
              <a:rPr lang="en-US" dirty="0"/>
              <a:t> dolor</a:t>
            </a:r>
            <a:endParaRPr lang="ru-RU" dirty="0"/>
          </a:p>
        </p:txBody>
      </p:sp>
      <p:sp>
        <p:nvSpPr>
          <p:cNvPr id="3" name="Объект 2"/>
          <p:cNvSpPr>
            <a:spLocks noGrp="1"/>
          </p:cNvSpPr>
          <p:nvPr>
            <p:ph idx="1" hasCustomPrompt="1"/>
          </p:nvPr>
        </p:nvSpPr>
        <p:spPr>
          <a:xfrm>
            <a:off x="3477986" y="2114237"/>
            <a:ext cx="5176795" cy="2041810"/>
          </a:xfrm>
        </p:spPr>
        <p:txBody>
          <a:bodyPr/>
          <a:lstStyle>
            <a:lvl1pPr algn="ctr">
              <a:defRPr/>
            </a:lvl1pPr>
            <a:lvl2pPr algn="ctr">
              <a:defRPr/>
            </a:lvl2pPr>
            <a:lvl3pPr algn="ctr">
              <a:defRPr/>
            </a:lvl3pPr>
            <a:lvl4pPr algn="ctr">
              <a:defRPr/>
            </a:lvl4pPr>
            <a:lvl5pPr algn="ctr">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 name="Дата 3"/>
          <p:cNvSpPr>
            <a:spLocks noGrp="1"/>
          </p:cNvSpPr>
          <p:nvPr>
            <p:ph type="dt" sz="half" idx="10"/>
          </p:nvPr>
        </p:nvSpPr>
        <p:spPr/>
        <p:txBody>
          <a:bodyPr/>
          <a:lstStyle/>
          <a:p>
            <a:fld id="{ACCF059B-CE98-477A-91A0-E014015D0EA3}"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33" name="Текст 32"/>
          <p:cNvSpPr>
            <a:spLocks noGrp="1"/>
          </p:cNvSpPr>
          <p:nvPr>
            <p:ph type="body" sz="quarter" idx="13" hasCustomPrompt="1"/>
          </p:nvPr>
        </p:nvSpPr>
        <p:spPr>
          <a:xfrm>
            <a:off x="3122451" y="4967174"/>
            <a:ext cx="5608864" cy="2014729"/>
          </a:xfrm>
        </p:spPr>
        <p:txBody>
          <a:bodyPr/>
          <a:lstStyle>
            <a:lvl1pPr algn="ctr">
              <a:defRPr sz="1600" b="1"/>
            </a:lvl1pPr>
            <a:lvl2pPr algn="ctr">
              <a:defRPr b="1"/>
            </a:lvl2pPr>
            <a:lvl3pPr algn="ctr">
              <a:defRPr b="1"/>
            </a:lvl3pPr>
            <a:lvl4pPr>
              <a:defRPr b="1"/>
            </a:lvl4pPr>
            <a:lvl5pPr>
              <a:defRPr b="1"/>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Tree>
    <p:extLst>
      <p:ext uri="{BB962C8B-B14F-4D97-AF65-F5344CB8AC3E}">
        <p14:creationId xmlns:p14="http://schemas.microsoft.com/office/powerpoint/2010/main" val="270988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7" name="Группа 16"/>
          <p:cNvGrpSpPr/>
          <p:nvPr userDrawn="1"/>
        </p:nvGrpSpPr>
        <p:grpSpPr>
          <a:xfrm>
            <a:off x="0" y="0"/>
            <a:ext cx="12197756" cy="6868237"/>
            <a:chOff x="0" y="0"/>
            <a:chExt cx="12197756" cy="686823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8251" y="0"/>
              <a:ext cx="9059505" cy="6868237"/>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9222" y="507696"/>
              <a:ext cx="3477333" cy="504986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2258" y="620688"/>
              <a:ext cx="484448" cy="45538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791128">
              <a:off x="11244834" y="4257092"/>
              <a:ext cx="484448" cy="455381"/>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598309">
              <a:off x="292020" y="6146633"/>
              <a:ext cx="484448" cy="455381"/>
            </a:xfrm>
            <a:prstGeom prst="rect">
              <a:avLst/>
            </a:prstGeom>
          </p:spPr>
        </p:pic>
        <p:pic>
          <p:nvPicPr>
            <p:cNvPr id="13" name="Рисунок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15171" y="3656060"/>
              <a:ext cx="390339" cy="39033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39222" y="6112226"/>
              <a:ext cx="4762500" cy="24765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1404200"/>
              <a:ext cx="2098762" cy="314814"/>
            </a:xfrm>
            <a:prstGeom prst="rect">
              <a:avLst/>
            </a:prstGeom>
          </p:spPr>
        </p:pic>
        <p:pic>
          <p:nvPicPr>
            <p:cNvPr id="16" name="Рисунок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42578" y="5561664"/>
              <a:ext cx="5630831" cy="225233"/>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675790" y="2049738"/>
            <a:ext cx="5164406" cy="1343397"/>
          </a:xfrm>
        </p:spPr>
        <p:txBody>
          <a:bodyPr anchor="b"/>
          <a:lstStyle>
            <a:lvl1pPr algn="ctr">
              <a:defRPr sz="6000"/>
            </a:lvl1pPr>
          </a:lstStyle>
          <a:p>
            <a:r>
              <a:rPr lang="da-DK" dirty="0"/>
              <a:t>Lorem ipsum dolor</a:t>
            </a:r>
            <a:endParaRPr lang="ru-RU" dirty="0"/>
          </a:p>
        </p:txBody>
      </p:sp>
      <p:sp>
        <p:nvSpPr>
          <p:cNvPr id="3" name="Текст 2"/>
          <p:cNvSpPr>
            <a:spLocks noGrp="1"/>
          </p:cNvSpPr>
          <p:nvPr>
            <p:ph type="body" idx="1" hasCustomPrompt="1"/>
          </p:nvPr>
        </p:nvSpPr>
        <p:spPr>
          <a:xfrm>
            <a:off x="1847254" y="4242117"/>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a:t>
            </a:r>
            <a:endParaRPr lang="ru-RU" dirty="0"/>
          </a:p>
        </p:txBody>
      </p:sp>
      <p:sp>
        <p:nvSpPr>
          <p:cNvPr id="4" name="Дата 3"/>
          <p:cNvSpPr>
            <a:spLocks noGrp="1"/>
          </p:cNvSpPr>
          <p:nvPr>
            <p:ph type="dt" sz="half" idx="10"/>
          </p:nvPr>
        </p:nvSpPr>
        <p:spPr/>
        <p:txBody>
          <a:bodyPr/>
          <a:lstStyle/>
          <a:p>
            <a:fld id="{38681E92-CF5A-44DE-A223-5FF7178439E7}"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305652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4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8336" y="2139043"/>
            <a:ext cx="3913531" cy="472919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8355D2B3-0EBE-4E98-9739-14C6400DA930}"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01042" y="5579155"/>
            <a:ext cx="6667500" cy="333375"/>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61956" y="1777869"/>
            <a:ext cx="461282" cy="461282"/>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3084" flipH="1">
            <a:off x="955944" y="2143335"/>
            <a:ext cx="253722" cy="1902279"/>
          </a:xfrm>
          <a:prstGeom prst="rect">
            <a:avLst/>
          </a:prstGeom>
        </p:spPr>
      </p:pic>
      <p:pic>
        <p:nvPicPr>
          <p:cNvPr id="23" name="Рисунок 2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52103">
            <a:off x="841407" y="3203981"/>
            <a:ext cx="552355" cy="186603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171353" y="4726477"/>
            <a:ext cx="794378" cy="798791"/>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1418" y="1453508"/>
            <a:ext cx="3014884" cy="3014884"/>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0056488" y="4482131"/>
            <a:ext cx="2135512" cy="555233"/>
          </a:xfrm>
          <a:prstGeom prst="rect">
            <a:avLst/>
          </a:prstGeom>
        </p:spPr>
      </p:pic>
      <p:pic>
        <p:nvPicPr>
          <p:cNvPr id="28" name="Рисунок 2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18336" y="11333"/>
            <a:ext cx="1670956" cy="2493902"/>
          </a:xfrm>
          <a:prstGeom prst="rect">
            <a:avLst/>
          </a:prstGeom>
        </p:spPr>
      </p:pic>
      <p:pic>
        <p:nvPicPr>
          <p:cNvPr id="29" name="Рисунок 2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9384488">
            <a:off x="960166" y="4715367"/>
            <a:ext cx="342550" cy="321997"/>
          </a:xfrm>
          <a:prstGeom prst="rect">
            <a:avLst/>
          </a:prstGeom>
        </p:spPr>
      </p:pic>
      <p:pic>
        <p:nvPicPr>
          <p:cNvPr id="30" name="Рисунок 2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639368">
            <a:off x="1542630" y="237020"/>
            <a:ext cx="342550" cy="321997"/>
          </a:xfrm>
          <a:prstGeom prst="rect">
            <a:avLst/>
          </a:prstGeom>
        </p:spPr>
      </p:pic>
      <p:pic>
        <p:nvPicPr>
          <p:cNvPr id="31" name="Рисунок 3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410889">
            <a:off x="10754876" y="5534789"/>
            <a:ext cx="342550" cy="321997"/>
          </a:xfrm>
          <a:prstGeom prst="rect">
            <a:avLst/>
          </a:prstGeom>
        </p:spPr>
      </p:pic>
    </p:spTree>
    <p:extLst>
      <p:ext uri="{BB962C8B-B14F-4D97-AF65-F5344CB8AC3E}">
        <p14:creationId xmlns:p14="http://schemas.microsoft.com/office/powerpoint/2010/main" val="346709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7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54688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2187348" y="1738132"/>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7ACBA8B6-FF0C-43DA-B7A5-9AE7C560BBE7}"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69821" y="5648183"/>
            <a:ext cx="5252358" cy="262618"/>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25349">
            <a:off x="9456734" y="1616909"/>
            <a:ext cx="2058636" cy="4201298"/>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325727">
            <a:off x="9439892" y="1537917"/>
            <a:ext cx="2092319" cy="4270039"/>
          </a:xfrm>
          <a:prstGeom prst="rect">
            <a:avLst/>
          </a:prstGeom>
        </p:spPr>
      </p:pic>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5843" y="3279407"/>
            <a:ext cx="2872260" cy="2872260"/>
          </a:xfrm>
          <a:prstGeom prst="rect">
            <a:avLst/>
          </a:prstGeom>
        </p:spPr>
      </p:pic>
      <p:pic>
        <p:nvPicPr>
          <p:cNvPr id="11" name="Рисунок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59534" y="3972227"/>
            <a:ext cx="1371600" cy="1371600"/>
          </a:xfrm>
          <a:prstGeom prst="rect">
            <a:avLst/>
          </a:prstGeom>
        </p:spPr>
      </p:pic>
      <p:pic>
        <p:nvPicPr>
          <p:cNvPr id="12" name="Рисунок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88757" y="286906"/>
            <a:ext cx="853216" cy="857956"/>
          </a:xfrm>
          <a:prstGeom prst="rect">
            <a:avLst/>
          </a:prstGeom>
        </p:spPr>
      </p:pic>
      <p:pic>
        <p:nvPicPr>
          <p:cNvPr id="13" name="Рисунок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2192444">
            <a:off x="1083050" y="1247203"/>
            <a:ext cx="399721" cy="375738"/>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0800000">
            <a:off x="10259673" y="2281347"/>
            <a:ext cx="399721" cy="375738"/>
          </a:xfrm>
          <a:prstGeom prst="rect">
            <a:avLst/>
          </a:prstGeom>
        </p:spPr>
      </p:pic>
      <p:pic>
        <p:nvPicPr>
          <p:cNvPr id="17" name="Рисунок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8536621">
            <a:off x="317286" y="5563248"/>
            <a:ext cx="399721" cy="375738"/>
          </a:xfrm>
          <a:prstGeom prst="rect">
            <a:avLst/>
          </a:prstGeom>
        </p:spPr>
      </p:pic>
    </p:spTree>
    <p:extLst>
      <p:ext uri="{BB962C8B-B14F-4D97-AF65-F5344CB8AC3E}">
        <p14:creationId xmlns:p14="http://schemas.microsoft.com/office/powerpoint/2010/main" val="2932328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More_text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842" y="2998366"/>
            <a:ext cx="1261914" cy="386987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4" name="Дата 3"/>
          <p:cNvSpPr>
            <a:spLocks noGrp="1"/>
          </p:cNvSpPr>
          <p:nvPr>
            <p:ph type="dt" sz="half" idx="10"/>
          </p:nvPr>
        </p:nvSpPr>
        <p:spPr/>
        <p:txBody>
          <a:bodyPr/>
          <a:lstStyle/>
          <a:p>
            <a:fld id="{11008D1A-76FF-4BB6-A144-A282012ABF72}"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4038600" y="6059209"/>
            <a:ext cx="3529495" cy="1764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877169" cy="5802284"/>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713308" y="4942988"/>
            <a:ext cx="302079" cy="283954"/>
          </a:xfrm>
          <a:prstGeom prst="rect">
            <a:avLst/>
          </a:prstGeom>
        </p:spPr>
      </p:pic>
    </p:spTree>
    <p:extLst>
      <p:ext uri="{BB962C8B-B14F-4D97-AF65-F5344CB8AC3E}">
        <p14:creationId xmlns:p14="http://schemas.microsoft.com/office/powerpoint/2010/main" val="3186183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4131">
            <a:off x="5577950" y="5921853"/>
            <a:ext cx="1120784" cy="1224643"/>
          </a:xfrm>
          <a:prstGeom prst="rect">
            <a:avLst/>
          </a:prstGeom>
        </p:spPr>
      </p:pic>
      <p:pic>
        <p:nvPicPr>
          <p:cNvPr id="12" name="Рисунок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504013" cy="685800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4977310"/>
            <a:ext cx="1513408" cy="188069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a:xfrm>
            <a:off x="2061026" y="6356349"/>
            <a:ext cx="2743200" cy="365125"/>
          </a:xfrm>
        </p:spPr>
        <p:txBody>
          <a:bodyPr/>
          <a:lstStyle/>
          <a:p>
            <a:fld id="{B1C2B6F7-EF03-4497-B29D-CB7D612AD2DE}" type="datetime1">
              <a:rPr lang="ru-RU" smtClean="0"/>
              <a:t>25.09.2023</a:t>
            </a:fld>
            <a:endParaRPr lang="ru-RU"/>
          </a:p>
        </p:txBody>
      </p:sp>
      <p:sp>
        <p:nvSpPr>
          <p:cNvPr id="5" name="Нижний колонтитул 4"/>
          <p:cNvSpPr>
            <a:spLocks noGrp="1"/>
          </p:cNvSpPr>
          <p:nvPr>
            <p:ph type="ftr" sz="quarter" idx="11"/>
          </p:nvPr>
        </p:nvSpPr>
        <p:spPr>
          <a:xfrm>
            <a:off x="6316436" y="635634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7179597" y="2325182"/>
            <a:ext cx="4179887" cy="3462338"/>
          </a:xfrm>
        </p:spPr>
        <p:txBody>
          <a:bodyPr/>
          <a:lstStyle/>
          <a:p>
            <a:endParaRPr lang="ru-RU" dirty="0"/>
          </a:p>
        </p:txBody>
      </p:sp>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58376">
            <a:off x="10450307" y="230235"/>
            <a:ext cx="1557105" cy="1500011"/>
          </a:xfrm>
          <a:prstGeom prst="rect">
            <a:avLst/>
          </a:prstGeom>
        </p:spPr>
      </p:pic>
      <p:pic>
        <p:nvPicPr>
          <p:cNvPr id="15" name="Рисунок 14"/>
          <p:cNvPicPr>
            <a:picLocks noChangeAspect="1"/>
          </p:cNvPicPr>
          <p:nvPr userDrawn="1"/>
        </p:nvPicPr>
        <p:blipFill rotWithShape="1">
          <a:blip r:embed="rId8" cstate="print">
            <a:extLst>
              <a:ext uri="{28A0092B-C50C-407E-A947-70E740481C1C}">
                <a14:useLocalDpi xmlns:a14="http://schemas.microsoft.com/office/drawing/2010/main" val="0"/>
              </a:ext>
            </a:extLst>
          </a:blip>
          <a:srcRect l="-4425" t="2003" r="45637" b="-2003"/>
          <a:stretch/>
        </p:blipFill>
        <p:spPr>
          <a:xfrm>
            <a:off x="11228859" y="3823359"/>
            <a:ext cx="976061" cy="1629861"/>
          </a:xfrm>
          <a:prstGeom prst="rect">
            <a:avLst/>
          </a:prstGeom>
        </p:spPr>
      </p:pic>
    </p:spTree>
    <p:extLst>
      <p:ext uri="{BB962C8B-B14F-4D97-AF65-F5344CB8AC3E}">
        <p14:creationId xmlns:p14="http://schemas.microsoft.com/office/powerpoint/2010/main" val="252907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04600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5DCF5F25-5CA5-4AD8-9FB2-893AB81C3556}" type="datetime1">
              <a:rPr lang="ru-RU" smtClean="0"/>
              <a:t>25.09.2023</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1379764" y="739549"/>
            <a:ext cx="9432713" cy="5047971"/>
          </a:xfrm>
        </p:spPr>
        <p:txBody>
          <a:bodyPr/>
          <a:lstStyle/>
          <a:p>
            <a:endParaRPr lang="ru-RU" dirty="0"/>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6120" y="6009338"/>
            <a:ext cx="7620000" cy="304800"/>
          </a:xfrm>
          <a:prstGeom prst="rect">
            <a:avLst/>
          </a:prstGeom>
        </p:spPr>
      </p:pic>
      <p:pic>
        <p:nvPicPr>
          <p:cNvPr id="16" name="Рисунок 15"/>
          <p:cNvPicPr>
            <a:picLocks noChangeAspect="1"/>
          </p:cNvPicPr>
          <p:nvPr userDrawn="1"/>
        </p:nvPicPr>
        <p:blipFill rotWithShape="1">
          <a:blip r:embed="rId6" cstate="print">
            <a:extLst>
              <a:ext uri="{28A0092B-C50C-407E-A947-70E740481C1C}">
                <a14:useLocalDpi xmlns:a14="http://schemas.microsoft.com/office/drawing/2010/main" val="0"/>
              </a:ext>
            </a:extLst>
          </a:blip>
          <a:srcRect r="40770"/>
          <a:stretch/>
        </p:blipFill>
        <p:spPr>
          <a:xfrm>
            <a:off x="9299121" y="739549"/>
            <a:ext cx="2892879" cy="4884117"/>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5789456">
            <a:off x="293914" y="5875035"/>
            <a:ext cx="285750" cy="268605"/>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218060">
            <a:off x="10602684" y="194276"/>
            <a:ext cx="285750" cy="268605"/>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962161">
            <a:off x="462494" y="5516354"/>
            <a:ext cx="285750" cy="268605"/>
          </a:xfrm>
          <a:prstGeom prst="rect">
            <a:avLst/>
          </a:prstGeom>
        </p:spPr>
      </p:pic>
      <p:pic>
        <p:nvPicPr>
          <p:cNvPr id="21" name="Рисунок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41348"/>
          <a:stretch/>
        </p:blipFill>
        <p:spPr>
          <a:xfrm>
            <a:off x="0" y="1367779"/>
            <a:ext cx="991303" cy="1699528"/>
          </a:xfrm>
          <a:prstGeom prst="rect">
            <a:avLst/>
          </a:prstGeom>
        </p:spPr>
      </p:pic>
      <p:pic>
        <p:nvPicPr>
          <p:cNvPr id="22" name="Рисунок 21"/>
          <p:cNvPicPr>
            <a:picLocks noChangeAspect="1"/>
          </p:cNvPicPr>
          <p:nvPr userDrawn="1"/>
        </p:nvPicPr>
        <p:blipFill rotWithShape="1">
          <a:blip r:embed="rId9" cstate="print">
            <a:extLst>
              <a:ext uri="{28A0092B-C50C-407E-A947-70E740481C1C}">
                <a14:useLocalDpi xmlns:a14="http://schemas.microsoft.com/office/drawing/2010/main" val="0"/>
              </a:ext>
            </a:extLst>
          </a:blip>
          <a:srcRect t="37724"/>
          <a:stretch/>
        </p:blipFill>
        <p:spPr>
          <a:xfrm>
            <a:off x="798783" y="0"/>
            <a:ext cx="505255" cy="314653"/>
          </a:xfrm>
          <a:prstGeom prst="rect">
            <a:avLst/>
          </a:prstGeom>
        </p:spPr>
      </p:pic>
    </p:spTree>
    <p:extLst>
      <p:ext uri="{BB962C8B-B14F-4D97-AF65-F5344CB8AC3E}">
        <p14:creationId xmlns:p14="http://schemas.microsoft.com/office/powerpoint/2010/main" val="3693316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Заголовок раздела">
    <p:spTree>
      <p:nvGrpSpPr>
        <p:cNvPr id="1" name=""/>
        <p:cNvGrpSpPr/>
        <p:nvPr/>
      </p:nvGrpSpPr>
      <p:grpSpPr>
        <a:xfrm>
          <a:off x="0" y="0"/>
          <a:ext cx="0" cy="0"/>
          <a:chOff x="0" y="0"/>
          <a:chExt cx="0" cy="0"/>
        </a:xfrm>
      </p:grpSpPr>
      <p:pic>
        <p:nvPicPr>
          <p:cNvPr id="14" name="Рисунок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97"/>
          <a:stretch/>
        </p:blipFill>
        <p:spPr>
          <a:xfrm flipV="1">
            <a:off x="-8165" y="0"/>
            <a:ext cx="4463906"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538A7483-B222-4158-8CAE-EB2B45992326}" type="datetime1">
              <a:rPr lang="ru-RU" smtClean="0"/>
              <a:t>25.09.2023</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865867" y="1314449"/>
            <a:ext cx="4449763" cy="4138613"/>
          </a:xfrm>
        </p:spPr>
        <p:txBody>
          <a:bodyPr/>
          <a:lstStyle/>
          <a:p>
            <a:endParaRPr lang="ru-RU"/>
          </a:p>
        </p:txBody>
      </p:sp>
      <p:sp>
        <p:nvSpPr>
          <p:cNvPr id="12"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677266" y="5892984"/>
            <a:ext cx="4155621" cy="166225"/>
          </a:xfrm>
          <a:prstGeom prst="rect">
            <a:avLst/>
          </a:prstGeom>
        </p:spPr>
      </p:pic>
      <p:pic>
        <p:nvPicPr>
          <p:cNvPr id="23" name="Рисунок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012938" y="5892984"/>
            <a:ext cx="4155621" cy="166225"/>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15681" y="158990"/>
            <a:ext cx="713336" cy="7133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0363" y="5976096"/>
            <a:ext cx="653248" cy="656877"/>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45946" y="3255459"/>
            <a:ext cx="713336" cy="71333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2236" y="2501524"/>
            <a:ext cx="653248" cy="656877"/>
          </a:xfrm>
          <a:prstGeom prst="rect">
            <a:avLst/>
          </a:prstGeom>
        </p:spPr>
      </p:pic>
      <p:pic>
        <p:nvPicPr>
          <p:cNvPr id="27" name="Рисунок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06318" y="3161716"/>
            <a:ext cx="1885682" cy="2814380"/>
          </a:xfrm>
          <a:prstGeom prst="rect">
            <a:avLst/>
          </a:prstGeom>
        </p:spPr>
      </p:pic>
      <p:pic>
        <p:nvPicPr>
          <p:cNvPr id="28" name="Рисунок 2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54043" y="196568"/>
            <a:ext cx="2326821" cy="897920"/>
          </a:xfrm>
          <a:prstGeom prst="rect">
            <a:avLst/>
          </a:prstGeom>
        </p:spPr>
      </p:pic>
    </p:spTree>
    <p:extLst>
      <p:ext uri="{BB962C8B-B14F-4D97-AF65-F5344CB8AC3E}">
        <p14:creationId xmlns:p14="http://schemas.microsoft.com/office/powerpoint/2010/main" val="643871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Заголовок раздела">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2">
            <a:extLst>
              <a:ext uri="{28A0092B-C50C-407E-A947-70E740481C1C}">
                <a14:useLocalDpi xmlns:a14="http://schemas.microsoft.com/office/drawing/2010/main" val="0"/>
              </a:ext>
            </a:extLst>
          </a:blip>
          <a:srcRect l="-38320" t="7971" r="38320" b="-7971"/>
          <a:stretch/>
        </p:blipFill>
        <p:spPr>
          <a:xfrm flipH="1">
            <a:off x="-1" y="846989"/>
            <a:ext cx="7223672" cy="7091238"/>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7F9650E3-60C7-40CD-8DF4-D763ED4691DB}" type="datetime1">
              <a:rPr lang="ru-RU" smtClean="0"/>
              <a:t>25.09.2023</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3707778" y="1542820"/>
            <a:ext cx="4449763" cy="4138613"/>
          </a:xfrm>
        </p:spPr>
        <p:txBody>
          <a:bodyPr/>
          <a:lstStyle/>
          <a:p>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3854849" y="5976096"/>
            <a:ext cx="4155621" cy="166225"/>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01" y="6142321"/>
            <a:ext cx="653248" cy="656877"/>
          </a:xfrm>
          <a:prstGeom prst="rect">
            <a:avLst/>
          </a:prstGeom>
        </p:spPr>
      </p:pic>
      <p:sp>
        <p:nvSpPr>
          <p:cNvPr id="20"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890700">
            <a:off x="10081963" y="4267376"/>
            <a:ext cx="1461027" cy="1596415"/>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942" y="-55596"/>
            <a:ext cx="1687650" cy="1625770"/>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68806" y="757289"/>
            <a:ext cx="713336" cy="713336"/>
          </a:xfrm>
          <a:prstGeom prst="rect">
            <a:avLst/>
          </a:prstGeom>
        </p:spPr>
      </p:pic>
      <p:pic>
        <p:nvPicPr>
          <p:cNvPr id="16" name="Рисунок 15"/>
          <p:cNvPicPr>
            <a:picLocks noChangeAspect="1"/>
          </p:cNvPicPr>
          <p:nvPr userDrawn="1"/>
        </p:nvPicPr>
        <p:blipFill rotWithShape="1">
          <a:blip r:embed="rId2">
            <a:extLst>
              <a:ext uri="{28A0092B-C50C-407E-A947-70E740481C1C}">
                <a14:useLocalDpi xmlns:a14="http://schemas.microsoft.com/office/drawing/2010/main" val="0"/>
              </a:ext>
            </a:extLst>
          </a:blip>
          <a:srcRect l="45279" r="382"/>
          <a:stretch/>
        </p:blipFill>
        <p:spPr>
          <a:xfrm flipH="1">
            <a:off x="9682660" y="489858"/>
            <a:ext cx="2509394" cy="4516061"/>
          </a:xfrm>
          <a:prstGeom prst="rect">
            <a:avLst/>
          </a:prstGeom>
        </p:spPr>
      </p:pic>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85852" y="913297"/>
            <a:ext cx="653248" cy="656877"/>
          </a:xfrm>
          <a:prstGeom prst="rect">
            <a:avLst/>
          </a:prstGeom>
        </p:spPr>
      </p:pic>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969324" y="4392608"/>
            <a:ext cx="713336" cy="713336"/>
          </a:xfrm>
          <a:prstGeom prst="rect">
            <a:avLst/>
          </a:prstGeom>
        </p:spPr>
      </p:pic>
      <p:pic>
        <p:nvPicPr>
          <p:cNvPr id="17" name="Рисунок 1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2660" y="1971813"/>
            <a:ext cx="1345251" cy="1348104"/>
          </a:xfrm>
          <a:prstGeom prst="rect">
            <a:avLst/>
          </a:prstGeom>
        </p:spPr>
      </p:pic>
      <p:pic>
        <p:nvPicPr>
          <p:cNvPr id="19" name="Рисунок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05741" y="4444186"/>
            <a:ext cx="1729928" cy="1733597"/>
          </a:xfrm>
          <a:prstGeom prst="rect">
            <a:avLst/>
          </a:prstGeom>
        </p:spPr>
      </p:pic>
    </p:spTree>
    <p:extLst>
      <p:ext uri="{BB962C8B-B14F-4D97-AF65-F5344CB8AC3E}">
        <p14:creationId xmlns:p14="http://schemas.microsoft.com/office/powerpoint/2010/main" val="3504894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able_slide_yellow">
    <p:spTree>
      <p:nvGrpSpPr>
        <p:cNvPr id="1" name=""/>
        <p:cNvGrpSpPr/>
        <p:nvPr/>
      </p:nvGrpSpPr>
      <p:grpSpPr>
        <a:xfrm>
          <a:off x="0" y="0"/>
          <a:ext cx="0" cy="0"/>
          <a:chOff x="0" y="0"/>
          <a:chExt cx="0" cy="0"/>
        </a:xfrm>
      </p:grpSpPr>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2950" y="2374058"/>
            <a:ext cx="3719050" cy="4494179"/>
          </a:xfrm>
          <a:prstGeom prst="rect">
            <a:avLst/>
          </a:prstGeom>
        </p:spPr>
      </p:pic>
      <p:pic>
        <p:nvPicPr>
          <p:cNvPr id="12" name="Рисунок 11"/>
          <p:cNvPicPr>
            <a:picLocks noChangeAspect="1"/>
          </p:cNvPicPr>
          <p:nvPr userDrawn="1"/>
        </p:nvPicPr>
        <p:blipFill rotWithShape="1">
          <a:blip r:embed="rId3" cstate="print">
            <a:extLst>
              <a:ext uri="{28A0092B-C50C-407E-A947-70E740481C1C}">
                <a14:useLocalDpi xmlns:a14="http://schemas.microsoft.com/office/drawing/2010/main" val="0"/>
              </a:ext>
            </a:extLst>
          </a:blip>
          <a:srcRect r="25619" b="14310"/>
          <a:stretch/>
        </p:blipFill>
        <p:spPr>
          <a:xfrm rot="10800000">
            <a:off x="0" y="0"/>
            <a:ext cx="2538920" cy="5969261"/>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DACE4FB2-92A7-46F0-A41B-2443ADA8015F}" type="datetime1">
              <a:rPr lang="ru-RU" smtClean="0"/>
              <a:t>25.09.2023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8" name="Таблица 7"/>
          <p:cNvSpPr>
            <a:spLocks noGrp="1"/>
          </p:cNvSpPr>
          <p:nvPr>
            <p:ph type="tbl" sz="quarter" idx="13"/>
          </p:nvPr>
        </p:nvSpPr>
        <p:spPr>
          <a:xfrm>
            <a:off x="885522" y="447597"/>
            <a:ext cx="10382250" cy="5573713"/>
          </a:xfrm>
        </p:spPr>
        <p:txBody>
          <a:bodyPr/>
          <a:lstStyle/>
          <a:p>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626336" y="1225684"/>
            <a:ext cx="253004" cy="1896894"/>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92018">
            <a:off x="272307" y="649803"/>
            <a:ext cx="383150" cy="360161"/>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012286">
            <a:off x="11521734" y="5555199"/>
            <a:ext cx="383150" cy="360161"/>
          </a:xfrm>
          <a:prstGeom prst="rect">
            <a:avLst/>
          </a:prstGeom>
        </p:spPr>
      </p:pic>
      <p:pic>
        <p:nvPicPr>
          <p:cNvPr id="23" name="Рисунок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63821" y="6036429"/>
            <a:ext cx="7620000" cy="304800"/>
          </a:xfrm>
          <a:prstGeom prst="rect">
            <a:avLst/>
          </a:prstGeom>
        </p:spPr>
      </p:pic>
    </p:spTree>
    <p:extLst>
      <p:ext uri="{BB962C8B-B14F-4D97-AF65-F5344CB8AC3E}">
        <p14:creationId xmlns:p14="http://schemas.microsoft.com/office/powerpoint/2010/main" val="190070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95E497E8-5E48-411D-B632-55C12A1740B3}"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pic>
        <p:nvPicPr>
          <p:cNvPr id="18" name="Grafik 17">
            <a:extLst>
              <a:ext uri="{FF2B5EF4-FFF2-40B4-BE49-F238E27FC236}">
                <a16:creationId xmlns:a16="http://schemas.microsoft.com/office/drawing/2014/main" id="{FF7B1472-3DEC-4DCD-A253-94BE0B66709F}"/>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250136" y="1440687"/>
            <a:ext cx="1363283" cy="653609"/>
          </a:xfrm>
          <a:prstGeom prst="rect">
            <a:avLst/>
          </a:prstGeom>
        </p:spPr>
      </p:pic>
    </p:spTree>
    <p:extLst>
      <p:ext uri="{BB962C8B-B14F-4D97-AF65-F5344CB8AC3E}">
        <p14:creationId xmlns:p14="http://schemas.microsoft.com/office/powerpoint/2010/main" val="655565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ullet_points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33"/>
          <a:stretch/>
        </p:blipFill>
        <p:spPr>
          <a:xfrm>
            <a:off x="0" y="0"/>
            <a:ext cx="3895006" cy="6858000"/>
          </a:xfrm>
          <a:prstGeom prst="rect">
            <a:avLst/>
          </a:prstGeom>
        </p:spPr>
      </p:pic>
      <p:pic>
        <p:nvPicPr>
          <p:cNvPr id="21" name="Рисунок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55750"/>
          <a:stretch/>
        </p:blipFill>
        <p:spPr>
          <a:xfrm>
            <a:off x="11176132" y="2061256"/>
            <a:ext cx="1021624" cy="4711735"/>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tx1"/>
                </a:solidFill>
              </a:defRPr>
            </a:lvl1pPr>
          </a:lstStyle>
          <a:p>
            <a:fld id="{ECD16398-92CD-437F-86EC-887C697D72E4}" type="datetime1">
              <a:rPr lang="ru-RU" smtClean="0"/>
              <a:t>25.09.2023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76841" y="5708485"/>
            <a:ext cx="6841672" cy="273667"/>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2145" y="5510650"/>
            <a:ext cx="841026" cy="845698"/>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635558" flipV="1">
            <a:off x="11592097" y="2836229"/>
            <a:ext cx="321481" cy="302192"/>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2752199" flipV="1">
            <a:off x="492111" y="218678"/>
            <a:ext cx="321481" cy="302192"/>
          </a:xfrm>
          <a:prstGeom prst="rect">
            <a:avLst/>
          </a:prstGeom>
        </p:spPr>
      </p:pic>
      <p:sp>
        <p:nvSpPr>
          <p:cNvPr id="39" name="Текст 38"/>
          <p:cNvSpPr>
            <a:spLocks noGrp="1"/>
          </p:cNvSpPr>
          <p:nvPr>
            <p:ph type="body" sz="quarter" idx="17" hasCustomPrompt="1"/>
          </p:nvPr>
        </p:nvSpPr>
        <p:spPr>
          <a:xfrm>
            <a:off x="1851559" y="132372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4" name="Текст 38"/>
          <p:cNvSpPr>
            <a:spLocks noGrp="1"/>
          </p:cNvSpPr>
          <p:nvPr>
            <p:ph type="body" sz="quarter" idx="19" hasCustomPrompt="1"/>
          </p:nvPr>
        </p:nvSpPr>
        <p:spPr>
          <a:xfrm>
            <a:off x="1851559" y="320561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5" name="Текст 38"/>
          <p:cNvSpPr>
            <a:spLocks noGrp="1"/>
          </p:cNvSpPr>
          <p:nvPr>
            <p:ph type="body" sz="quarter" idx="20" hasCustomPrompt="1"/>
          </p:nvPr>
        </p:nvSpPr>
        <p:spPr>
          <a:xfrm>
            <a:off x="1851559" y="4112708"/>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Tree>
    <p:extLst>
      <p:ext uri="{BB962C8B-B14F-4D97-AF65-F5344CB8AC3E}">
        <p14:creationId xmlns:p14="http://schemas.microsoft.com/office/powerpoint/2010/main" val="3567054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ЗBambooBike">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fld id="{3F4D2415-C807-467F-8A8A-582CCD79BE13}" type="datetime1">
              <a:rPr lang="ru-RU" smtClean="0"/>
              <a:t>25.09.2023</a:t>
            </a:fld>
            <a:endParaRPr lang="ru-RU"/>
          </a:p>
        </p:txBody>
      </p:sp>
      <p:sp>
        <p:nvSpPr>
          <p:cNvPr id="5" name="Нижний колонтитул 4"/>
          <p:cNvSpPr>
            <a:spLocks noGrp="1"/>
          </p:cNvSpPr>
          <p:nvPr userDrawn="1">
            <p:ph type="ftr" sz="quarter" idx="11"/>
          </p:nvPr>
        </p:nvSpPr>
        <p:spPr/>
        <p:txBody>
          <a:bodyPr/>
          <a:lstStyle/>
          <a:p>
            <a:endParaRPr lang="ru-RU"/>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a:p>
        </p:txBody>
      </p:sp>
      <p:pic>
        <p:nvPicPr>
          <p:cNvPr id="11" name="Grafik 10">
            <a:extLst>
              <a:ext uri="{FF2B5EF4-FFF2-40B4-BE49-F238E27FC236}">
                <a16:creationId xmlns:a16="http://schemas.microsoft.com/office/drawing/2014/main" id="{EACF3009-F710-4C74-98C6-C320D2B50195}"/>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450665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ЗBambooBike_Pink">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fld id="{3F4D2415-C807-467F-8A8A-582CCD79BE13}" type="datetime1">
              <a:rPr lang="ru-RU" smtClean="0"/>
              <a:t>25.09.2023</a:t>
            </a:fld>
            <a:endParaRPr lang="ru-RU"/>
          </a:p>
        </p:txBody>
      </p:sp>
      <p:sp>
        <p:nvSpPr>
          <p:cNvPr id="5" name="Нижний колонтитул 4"/>
          <p:cNvSpPr>
            <a:spLocks noGrp="1"/>
          </p:cNvSpPr>
          <p:nvPr userDrawn="1">
            <p:ph type="ftr" sz="quarter" idx="11"/>
          </p:nvPr>
        </p:nvSpPr>
        <p:spPr/>
        <p:txBody>
          <a:bodyPr/>
          <a:lstStyle/>
          <a:p>
            <a:endParaRPr lang="ru-RU"/>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a:p>
        </p:txBody>
      </p:sp>
      <p:pic>
        <p:nvPicPr>
          <p:cNvPr id="11" name="Grafik 10">
            <a:extLst>
              <a:ext uri="{FF2B5EF4-FFF2-40B4-BE49-F238E27FC236}">
                <a16:creationId xmlns:a16="http://schemas.microsoft.com/office/drawing/2014/main" id="{EACF3009-F710-4C74-98C6-C320D2B50195}"/>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561543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1619250"/>
            <a:ext cx="6667500" cy="523875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3D228742-3425-4956-9D94-5C60B741C40B}"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7"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00736" y="1908878"/>
            <a:ext cx="383722" cy="383722"/>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5065" y="5436733"/>
            <a:ext cx="5535064" cy="369004"/>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1463" y="372001"/>
            <a:ext cx="1134836" cy="1134836"/>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1609" y="4963193"/>
            <a:ext cx="576943" cy="576943"/>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83697" y="2167500"/>
            <a:ext cx="2064526" cy="3132708"/>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761581">
            <a:off x="1149490" y="928885"/>
            <a:ext cx="1173619" cy="1780847"/>
          </a:xfrm>
          <a:prstGeom prst="rect">
            <a:avLst/>
          </a:prstGeom>
        </p:spPr>
      </p:pic>
      <p:pic>
        <p:nvPicPr>
          <p:cNvPr id="15" name="Рисунок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8770596" y="4788917"/>
            <a:ext cx="2069193" cy="2073581"/>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Tree>
    <p:extLst>
      <p:ext uri="{BB962C8B-B14F-4D97-AF65-F5344CB8AC3E}">
        <p14:creationId xmlns:p14="http://schemas.microsoft.com/office/powerpoint/2010/main" val="3650623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1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493"/>
            <a:ext cx="5549221" cy="554922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1E73A779-53A5-4CE4-AF60-1E7C4DFADBF1}"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467" y="5982880"/>
            <a:ext cx="5535064" cy="369004"/>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00218" y="3431493"/>
            <a:ext cx="1991563" cy="3021993"/>
          </a:xfrm>
          <a:prstGeom prst="rect">
            <a:avLst/>
          </a:prstGeom>
        </p:spPr>
      </p:pic>
      <p:sp>
        <p:nvSpPr>
          <p:cNvPr id="19"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34074" y="813707"/>
            <a:ext cx="536121" cy="536121"/>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6863" y="2777103"/>
            <a:ext cx="4436079" cy="3927021"/>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645401">
            <a:off x="10492162" y="2590571"/>
            <a:ext cx="1252973" cy="1681843"/>
          </a:xfrm>
          <a:prstGeom prst="rect">
            <a:avLst/>
          </a:prstGeom>
        </p:spPr>
      </p:pic>
      <p:pic>
        <p:nvPicPr>
          <p:cNvPr id="22" name="Рисунок 21"/>
          <p:cNvPicPr>
            <a:picLocks noChangeAspect="1"/>
          </p:cNvPicPr>
          <p:nvPr userDrawn="1"/>
        </p:nvPicPr>
        <p:blipFill rotWithShape="1">
          <a:blip r:embed="rId10" cstate="print">
            <a:extLst>
              <a:ext uri="{28A0092B-C50C-407E-A947-70E740481C1C}">
                <a14:useLocalDpi xmlns:a14="http://schemas.microsoft.com/office/drawing/2010/main" val="0"/>
              </a:ext>
            </a:extLst>
          </a:blip>
          <a:srcRect l="1" t="5851" r="40936"/>
          <a:stretch/>
        </p:blipFill>
        <p:spPr>
          <a:xfrm>
            <a:off x="9769285" y="0"/>
            <a:ext cx="2422715" cy="2413605"/>
          </a:xfrm>
          <a:prstGeom prst="rect">
            <a:avLst/>
          </a:prstGeom>
        </p:spPr>
      </p:pic>
      <p:pic>
        <p:nvPicPr>
          <p:cNvPr id="23" name="Рисунок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66653" y="1206802"/>
            <a:ext cx="952500" cy="952500"/>
          </a:xfrm>
          <a:prstGeom prst="rect">
            <a:avLst/>
          </a:prstGeom>
        </p:spPr>
      </p:pic>
    </p:spTree>
    <p:extLst>
      <p:ext uri="{BB962C8B-B14F-4D97-AF65-F5344CB8AC3E}">
        <p14:creationId xmlns:p14="http://schemas.microsoft.com/office/powerpoint/2010/main" val="2192889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ore-text-purple">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6219" y="5673479"/>
            <a:ext cx="4801537" cy="1392445"/>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358960" y="3564409"/>
            <a:ext cx="4937760" cy="72832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25B5B91-2D54-42DE-856E-8ABA321A5717}"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8467" y="6155874"/>
            <a:ext cx="5535064" cy="130698"/>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0" name="Рисунок 9"/>
          <p:cNvPicPr>
            <a:picLocks noChangeAspect="1"/>
          </p:cNvPicPr>
          <p:nvPr userDrawn="1"/>
        </p:nvPicPr>
        <p:blipFill rotWithShape="1">
          <a:blip r:embed="rId7" cstate="print">
            <a:extLst>
              <a:ext uri="{28A0092B-C50C-407E-A947-70E740481C1C}">
                <a14:useLocalDpi xmlns:a14="http://schemas.microsoft.com/office/drawing/2010/main" val="0"/>
              </a:ext>
            </a:extLst>
          </a:blip>
          <a:srcRect t="10129"/>
          <a:stretch/>
        </p:blipFill>
        <p:spPr>
          <a:xfrm>
            <a:off x="-258515" y="0"/>
            <a:ext cx="1135684" cy="464681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9658" y="6419243"/>
            <a:ext cx="239337" cy="239337"/>
          </a:xfrm>
          <a:prstGeom prst="rect">
            <a:avLst/>
          </a:prstGeom>
        </p:spPr>
      </p:pic>
      <p:pic>
        <p:nvPicPr>
          <p:cNvPr id="13" name="Рисунок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35961">
            <a:off x="11555838" y="4812463"/>
            <a:ext cx="426027" cy="400465"/>
          </a:xfrm>
          <a:prstGeom prst="rect">
            <a:avLst/>
          </a:prstGeom>
        </p:spPr>
      </p:pic>
    </p:spTree>
    <p:extLst>
      <p:ext uri="{BB962C8B-B14F-4D97-AF65-F5344CB8AC3E}">
        <p14:creationId xmlns:p14="http://schemas.microsoft.com/office/powerpoint/2010/main" val="4278636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2934" y="2922352"/>
            <a:ext cx="1117547" cy="1176676"/>
          </a:xfrm>
          <a:prstGeom prst="rect">
            <a:avLst/>
          </a:prstGeom>
        </p:spPr>
      </p:pic>
      <p:pic>
        <p:nvPicPr>
          <p:cNvPr id="12" name="Рисунок 11"/>
          <p:cNvPicPr>
            <a:picLocks noChangeAspect="1"/>
          </p:cNvPicPr>
          <p:nvPr userDrawn="1"/>
        </p:nvPicPr>
        <p:blipFill rotWithShape="1">
          <a:blip r:embed="rId3">
            <a:extLst>
              <a:ext uri="{28A0092B-C50C-407E-A947-70E740481C1C}">
                <a14:useLocalDpi xmlns:a14="http://schemas.microsoft.com/office/drawing/2010/main" val="0"/>
              </a:ext>
            </a:extLst>
          </a:blip>
          <a:srcRect l="27270"/>
          <a:stretch/>
        </p:blipFill>
        <p:spPr>
          <a:xfrm flipH="1">
            <a:off x="9176797" y="0"/>
            <a:ext cx="3010756" cy="6858000"/>
          </a:xfrm>
          <a:prstGeom prst="rect">
            <a:avLst/>
          </a:prstGeom>
        </p:spPr>
      </p:pic>
      <p:pic>
        <p:nvPicPr>
          <p:cNvPr id="11" name="Рисунок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224" y="5359968"/>
            <a:ext cx="4697660" cy="1498032"/>
          </a:xfrm>
          <a:prstGeom prst="rect">
            <a:avLst/>
          </a:prstGeom>
        </p:spPr>
      </p:pic>
      <p:pic>
        <p:nvPicPr>
          <p:cNvPr id="8" name="Рисунок 7"/>
          <p:cNvPicPr>
            <a:picLocks noChangeAspect="1"/>
          </p:cNvPicPr>
          <p:nvPr userDrawn="1"/>
        </p:nvPicPr>
        <p:blipFill rotWithShape="1">
          <a:blip r:embed="rId5">
            <a:extLst>
              <a:ext uri="{28A0092B-C50C-407E-A947-70E740481C1C}">
                <a14:useLocalDpi xmlns:a14="http://schemas.microsoft.com/office/drawing/2010/main" val="0"/>
              </a:ext>
            </a:extLst>
          </a:blip>
          <a:srcRect r="21520"/>
          <a:stretch/>
        </p:blipFill>
        <p:spPr>
          <a:xfrm rot="16200000">
            <a:off x="3056" y="-3056"/>
            <a:ext cx="5232638" cy="5238750"/>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ECD4BB71-6221-478C-9E96-2490BE563AA2}"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02008" y="5987346"/>
            <a:ext cx="5535064" cy="369004"/>
          </a:xfrm>
          <a:prstGeom prst="rect">
            <a:avLst/>
          </a:prstGeom>
        </p:spPr>
      </p:pic>
      <p:pic>
        <p:nvPicPr>
          <p:cNvPr id="14" name="Рисунок 13"/>
          <p:cNvPicPr>
            <a:picLocks noChangeAspect="1"/>
          </p:cNvPicPr>
          <p:nvPr userDrawn="1"/>
        </p:nvPicPr>
        <p:blipFill rotWithShape="1">
          <a:blip r:embed="rId8" cstate="print">
            <a:extLst>
              <a:ext uri="{28A0092B-C50C-407E-A947-70E740481C1C}">
                <a14:useLocalDpi xmlns:a14="http://schemas.microsoft.com/office/drawing/2010/main" val="0"/>
              </a:ext>
            </a:extLst>
          </a:blip>
          <a:srcRect b="32565"/>
          <a:stretch/>
        </p:blipFill>
        <p:spPr>
          <a:xfrm rot="10800000">
            <a:off x="-54782" y="0"/>
            <a:ext cx="1991563" cy="203786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25"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6"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7" name="Рисунок 8"/>
          <p:cNvSpPr>
            <a:spLocks noGrp="1"/>
          </p:cNvSpPr>
          <p:nvPr>
            <p:ph type="pic" sz="quarter" idx="13"/>
          </p:nvPr>
        </p:nvSpPr>
        <p:spPr>
          <a:xfrm>
            <a:off x="7179597" y="2325182"/>
            <a:ext cx="4179887" cy="3462338"/>
          </a:xfrm>
        </p:spPr>
        <p:txBody>
          <a:bodyPr/>
          <a:lstStyle/>
          <a:p>
            <a:endParaRPr lang="ru-RU" dirty="0"/>
          </a:p>
        </p:txBody>
      </p:sp>
      <p:pic>
        <p:nvPicPr>
          <p:cNvPr id="10" name="Рисунок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69225" y="489857"/>
            <a:ext cx="606829" cy="606829"/>
          </a:xfrm>
          <a:prstGeom prst="rect">
            <a:avLst/>
          </a:prstGeom>
        </p:spPr>
      </p:pic>
      <p:pic>
        <p:nvPicPr>
          <p:cNvPr id="28" name="Рисунок 2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76520" y="5206142"/>
            <a:ext cx="606829" cy="606829"/>
          </a:xfrm>
          <a:prstGeom prst="rect">
            <a:avLst/>
          </a:prstGeom>
        </p:spPr>
      </p:pic>
    </p:spTree>
    <p:extLst>
      <p:ext uri="{BB962C8B-B14F-4D97-AF65-F5344CB8AC3E}">
        <p14:creationId xmlns:p14="http://schemas.microsoft.com/office/powerpoint/2010/main" val="664679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3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50"/>
            <a:ext cx="5064952" cy="4524690"/>
          </a:xfrm>
          <a:prstGeom prst="rect">
            <a:avLst/>
          </a:prstGeom>
        </p:spPr>
      </p:pic>
      <p:pic>
        <p:nvPicPr>
          <p:cNvPr id="23" name="Рисунок 22"/>
          <p:cNvPicPr>
            <a:picLocks noChangeAspect="1"/>
          </p:cNvPicPr>
          <p:nvPr userDrawn="1"/>
        </p:nvPicPr>
        <p:blipFill rotWithShape="1">
          <a:blip r:embed="rId3" cstate="print">
            <a:extLst>
              <a:ext uri="{28A0092B-C50C-407E-A947-70E740481C1C}">
                <a14:useLocalDpi xmlns:a14="http://schemas.microsoft.com/office/drawing/2010/main" val="0"/>
              </a:ext>
            </a:extLst>
          </a:blip>
          <a:srcRect b="37149"/>
          <a:stretch/>
        </p:blipFill>
        <p:spPr>
          <a:xfrm flipV="1">
            <a:off x="4239782" y="0"/>
            <a:ext cx="3712436" cy="2333310"/>
          </a:xfrm>
          <a:prstGeom prst="rect">
            <a:avLst/>
          </a:prstGeom>
        </p:spPr>
      </p:pic>
      <p:pic>
        <p:nvPicPr>
          <p:cNvPr id="16" name="Рисунок 15"/>
          <p:cNvPicPr>
            <a:picLocks noChangeAspect="1"/>
          </p:cNvPicPr>
          <p:nvPr userDrawn="1"/>
        </p:nvPicPr>
        <p:blipFill rotWithShape="1">
          <a:blip r:embed="rId4" cstate="print">
            <a:extLst>
              <a:ext uri="{28A0092B-C50C-407E-A947-70E740481C1C}">
                <a14:useLocalDpi xmlns:a14="http://schemas.microsoft.com/office/drawing/2010/main" val="0"/>
              </a:ext>
            </a:extLst>
          </a:blip>
          <a:srcRect b="37149"/>
          <a:stretch/>
        </p:blipFill>
        <p:spPr>
          <a:xfrm>
            <a:off x="5053327" y="5527270"/>
            <a:ext cx="2117271" cy="1330730"/>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489430">
            <a:off x="120478" y="4317215"/>
            <a:ext cx="2355886" cy="2384681"/>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1AB2FC3-EC92-4FED-A226-213A4523CE84}"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8" name="Рисунок 8"/>
          <p:cNvSpPr>
            <a:spLocks noGrp="1"/>
          </p:cNvSpPr>
          <p:nvPr>
            <p:ph type="pic" sz="quarter" idx="13"/>
          </p:nvPr>
        </p:nvSpPr>
        <p:spPr>
          <a:xfrm>
            <a:off x="1379764" y="739549"/>
            <a:ext cx="9432713" cy="5047971"/>
          </a:xfrm>
        </p:spPr>
        <p:txBody>
          <a:bodyPr/>
          <a:lstStyle/>
          <a:p>
            <a:endParaRPr lang="ru-RU" dirty="0"/>
          </a:p>
        </p:txBody>
      </p:sp>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084" y="2943679"/>
            <a:ext cx="2215318" cy="3412671"/>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flipV="1">
            <a:off x="9900923" y="4810805"/>
            <a:ext cx="2291077" cy="343662"/>
          </a:xfrm>
          <a:prstGeom prst="rect">
            <a:avLst/>
          </a:prstGeom>
        </p:spPr>
      </p:pic>
    </p:spTree>
    <p:extLst>
      <p:ext uri="{BB962C8B-B14F-4D97-AF65-F5344CB8AC3E}">
        <p14:creationId xmlns:p14="http://schemas.microsoft.com/office/powerpoint/2010/main" val="3406693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4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b="27133"/>
          <a:stretch/>
        </p:blipFill>
        <p:spPr>
          <a:xfrm>
            <a:off x="-1514180" y="3841352"/>
            <a:ext cx="7530961" cy="2886473"/>
          </a:xfrm>
          <a:prstGeom prst="rect">
            <a:avLst/>
          </a:prstGeom>
        </p:spPr>
      </p:pic>
      <p:pic>
        <p:nvPicPr>
          <p:cNvPr id="8" name="Рисунок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208" b="27313"/>
          <a:stretch/>
        </p:blipFill>
        <p:spPr>
          <a:xfrm>
            <a:off x="0" y="1246771"/>
            <a:ext cx="5627738" cy="561122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F82EB7B6-B28A-4048-9AE8-B02C5B2F7210}"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3423" y="4552117"/>
            <a:ext cx="882393" cy="1804233"/>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360426">
            <a:off x="8953994" y="4777960"/>
            <a:ext cx="1261955" cy="2253491"/>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281249">
            <a:off x="65761" y="4480771"/>
            <a:ext cx="1544875" cy="2344190"/>
          </a:xfrm>
          <a:prstGeom prst="rect">
            <a:avLst/>
          </a:prstGeom>
        </p:spPr>
      </p:pic>
      <p:pic>
        <p:nvPicPr>
          <p:cNvPr id="12" name="Рисунок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a:off x="5841646" y="0"/>
            <a:ext cx="3743325" cy="1193705"/>
          </a:xfrm>
          <a:prstGeom prst="rect">
            <a:avLst/>
          </a:prstGeom>
        </p:spPr>
      </p:pic>
    </p:spTree>
    <p:extLst>
      <p:ext uri="{BB962C8B-B14F-4D97-AF65-F5344CB8AC3E}">
        <p14:creationId xmlns:p14="http://schemas.microsoft.com/office/powerpoint/2010/main" val="921443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5_Заголовок раздела">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244" y="0"/>
            <a:ext cx="10058400" cy="6283853"/>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A0477826-3039-4177-A68B-27FB098EC521}"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2" name="Рисунок 1"/>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a:off x="9705974" y="1619020"/>
            <a:ext cx="2486025" cy="3629025"/>
          </a:xfrm>
          <a:prstGeom prst="rect">
            <a:avLst/>
          </a:prstGeom>
        </p:spPr>
      </p:pic>
      <p:pic>
        <p:nvPicPr>
          <p:cNvPr id="18" name="Рисунок 17"/>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flipH="1">
            <a:off x="0" y="1619020"/>
            <a:ext cx="2486025" cy="3629025"/>
          </a:xfrm>
          <a:prstGeom prst="rect">
            <a:avLst/>
          </a:prstGeom>
        </p:spPr>
      </p:pic>
      <p:pic>
        <p:nvPicPr>
          <p:cNvPr id="3" name="Рисунок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79344" y="1231842"/>
            <a:ext cx="621956" cy="621956"/>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90961" y="4991031"/>
            <a:ext cx="801650" cy="801650"/>
          </a:xfrm>
          <a:prstGeom prst="rect">
            <a:avLst/>
          </a:prstGeom>
        </p:spPr>
      </p:pic>
    </p:spTree>
    <p:extLst>
      <p:ext uri="{BB962C8B-B14F-4D97-AF65-F5344CB8AC3E}">
        <p14:creationId xmlns:p14="http://schemas.microsoft.com/office/powerpoint/2010/main" val="1066671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95E497E8-5E48-411D-B632-55C12A1740B3}"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spTree>
    <p:extLst>
      <p:ext uri="{BB962C8B-B14F-4D97-AF65-F5344CB8AC3E}">
        <p14:creationId xmlns:p14="http://schemas.microsoft.com/office/powerpoint/2010/main" val="1269024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able_slide_purplr">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5447"/>
          <a:stretch/>
        </p:blipFill>
        <p:spPr>
          <a:xfrm rot="10800000">
            <a:off x="-5756" y="2896358"/>
            <a:ext cx="4727642" cy="396164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7571362" y="2247599"/>
            <a:ext cx="4620638" cy="4620638"/>
          </a:xfrm>
          <a:prstGeom prst="rect">
            <a:avLst/>
          </a:prstGeom>
        </p:spPr>
      </p:pic>
      <p:pic>
        <p:nvPicPr>
          <p:cNvPr id="2" name="Рисунок 1"/>
          <p:cNvPicPr>
            <a:picLocks noChangeAspect="1"/>
          </p:cNvPicPr>
          <p:nvPr userDrawn="1"/>
        </p:nvPicPr>
        <p:blipFill rotWithShape="1">
          <a:blip r:embed="rId4">
            <a:extLst>
              <a:ext uri="{28A0092B-C50C-407E-A947-70E740481C1C}">
                <a14:useLocalDpi xmlns:a14="http://schemas.microsoft.com/office/drawing/2010/main" val="0"/>
              </a:ext>
            </a:extLst>
          </a:blip>
          <a:srcRect r="20863"/>
          <a:stretch/>
        </p:blipFill>
        <p:spPr>
          <a:xfrm rot="16200000">
            <a:off x="-18847" y="18848"/>
            <a:ext cx="5276445" cy="523875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C6846739-8583-4C1E-992E-D5AE0A7E44D2}" type="datetime1">
              <a:rPr lang="ru-RU" smtClean="0"/>
              <a:t>25.09.2023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9" name="Рисунок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64043" y="2130357"/>
            <a:ext cx="1166757" cy="1770434"/>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4813" y="5523049"/>
            <a:ext cx="798791" cy="798791"/>
          </a:xfrm>
          <a:prstGeom prst="rect">
            <a:avLst/>
          </a:prstGeom>
        </p:spPr>
      </p:pic>
      <p:pic>
        <p:nvPicPr>
          <p:cNvPr id="13" name="Рисунок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14750" y="6071359"/>
            <a:ext cx="4762500" cy="247650"/>
          </a:xfrm>
          <a:prstGeom prst="rect">
            <a:avLst/>
          </a:prstGeom>
        </p:spPr>
      </p:pic>
    </p:spTree>
    <p:extLst>
      <p:ext uri="{BB962C8B-B14F-4D97-AF65-F5344CB8AC3E}">
        <p14:creationId xmlns:p14="http://schemas.microsoft.com/office/powerpoint/2010/main" val="3972926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ullet_points_purple">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rot="5400000">
            <a:off x="9362875" y="3653944"/>
            <a:ext cx="4930936" cy="727313"/>
          </a:xfrm>
          <a:prstGeom prst="rect">
            <a:avLst/>
          </a:prstGeom>
        </p:spPr>
      </p:pic>
      <p:pic>
        <p:nvPicPr>
          <p:cNvPr id="3" name="Рисунок 2"/>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r="16985"/>
          <a:stretch/>
        </p:blipFill>
        <p:spPr>
          <a:xfrm rot="10800000">
            <a:off x="0" y="3836631"/>
            <a:ext cx="3192236" cy="3021369"/>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bg1"/>
                </a:solidFill>
              </a:defRPr>
            </a:lvl1pPr>
          </a:lstStyle>
          <a:p>
            <a:fld id="{C2E501A0-54C8-4CA6-847B-9F004AB5782B}" type="datetime1">
              <a:rPr lang="ru-RU" smtClean="0"/>
              <a:t>25.09.2023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9" cstate="print">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a:xfrm>
            <a:off x="-10556" y="4664734"/>
            <a:ext cx="1268847" cy="1925346"/>
          </a:xfrm>
          <a:prstGeom prst="rect">
            <a:avLst/>
          </a:prstGeom>
        </p:spPr>
      </p:pic>
    </p:spTree>
    <p:extLst>
      <p:ext uri="{BB962C8B-B14F-4D97-AF65-F5344CB8AC3E}">
        <p14:creationId xmlns:p14="http://schemas.microsoft.com/office/powerpoint/2010/main" val="2764924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Заголовок раздела">
    <p:spTree>
      <p:nvGrpSpPr>
        <p:cNvPr id="1" name=""/>
        <p:cNvGrpSpPr/>
        <p:nvPr/>
      </p:nvGrpSpPr>
      <p:grpSpPr>
        <a:xfrm>
          <a:off x="0" y="0"/>
          <a:ext cx="0" cy="0"/>
          <a:chOff x="0" y="0"/>
          <a:chExt cx="0" cy="0"/>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2448" y="736116"/>
            <a:ext cx="4466270" cy="342414"/>
          </a:xfrm>
          <a:prstGeom prst="rect">
            <a:avLst/>
          </a:prstGeom>
        </p:spPr>
      </p:pic>
      <p:pic>
        <p:nvPicPr>
          <p:cNvPr id="27" name="Рисунок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4DCCEF2B-8D4E-4B18-AB2C-5F967D1E39F0}" type="datetime1">
              <a:rPr lang="ru-RU" smtClean="0"/>
              <a:t>25.09.2023</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sp>
        <p:nvSpPr>
          <p:cNvPr id="12" name="Номер слайда 5">
            <a:extLst>
              <a:ext uri="{FF2B5EF4-FFF2-40B4-BE49-F238E27FC236}">
                <a16:creationId xmlns:a16="http://schemas.microsoft.com/office/drawing/2014/main" id="{05E709D6-8460-4D56-BA89-897BE402CFD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540574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8_Заголовок раздела">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030EDC82-0967-4745-B010-910D2EE3BBBD}" type="datetime1">
              <a:rPr lang="ru-RU" smtClean="0"/>
              <a:t>25.09.2023</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pic>
        <p:nvPicPr>
          <p:cNvPr id="11" name="Grafik 10">
            <a:extLst>
              <a:ext uri="{FF2B5EF4-FFF2-40B4-BE49-F238E27FC236}">
                <a16:creationId xmlns:a16="http://schemas.microsoft.com/office/drawing/2014/main" id="{0397603C-DD10-4E01-A745-0F9B617653D4}"/>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
        <p:nvSpPr>
          <p:cNvPr id="12" name="Номер слайда 5">
            <a:extLst>
              <a:ext uri="{FF2B5EF4-FFF2-40B4-BE49-F238E27FC236}">
                <a16:creationId xmlns:a16="http://schemas.microsoft.com/office/drawing/2014/main" id="{0223FFBA-7918-4A10-B457-FF2D180F059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45262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6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7B0E277B-1919-4863-B9E7-77B57AB647EB}"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865910" y="5774611"/>
            <a:ext cx="6125690" cy="22205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8964" y="1632968"/>
            <a:ext cx="436111" cy="43611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69460" y="6048972"/>
            <a:ext cx="504825" cy="504825"/>
          </a:xfrm>
          <a:prstGeom prst="rect">
            <a:avLst/>
          </a:prstGeom>
        </p:spPr>
      </p:pic>
      <p:pic>
        <p:nvPicPr>
          <p:cNvPr id="15" name="Рисунок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pic>
        <p:nvPicPr>
          <p:cNvPr id="21" name="Рисунок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V="1">
            <a:off x="0" y="937878"/>
            <a:ext cx="3267075" cy="330338"/>
          </a:xfrm>
          <a:prstGeom prst="rect">
            <a:avLst/>
          </a:prstGeom>
        </p:spPr>
      </p:pic>
      <p:pic>
        <p:nvPicPr>
          <p:cNvPr id="34" name="Рисунок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8924925" y="937878"/>
            <a:ext cx="3267075" cy="330338"/>
          </a:xfrm>
          <a:prstGeom prst="rect">
            <a:avLst/>
          </a:prstGeom>
        </p:spPr>
      </p:pic>
      <p:sp>
        <p:nvSpPr>
          <p:cNvPr id="20" name="Номер слайда 5">
            <a:extLst>
              <a:ext uri="{FF2B5EF4-FFF2-40B4-BE49-F238E27FC236}">
                <a16:creationId xmlns:a16="http://schemas.microsoft.com/office/drawing/2014/main" id="{DACEC39B-9194-4D0B-8EB0-107D8DD954F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61569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9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A4A5BC-76DF-48B0-BE7C-AD1E49CF65A6}"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sp>
        <p:nvSpPr>
          <p:cNvPr id="13" name="Номер слайда 5">
            <a:extLst>
              <a:ext uri="{FF2B5EF4-FFF2-40B4-BE49-F238E27FC236}">
                <a16:creationId xmlns:a16="http://schemas.microsoft.com/office/drawing/2014/main" id="{1AD2C02B-51A2-4AF1-9D1C-36DDDF06133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44795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More-text_blue">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2"/>
          <a:stretch/>
        </p:blipFill>
        <p:spPr>
          <a:xfrm>
            <a:off x="0" y="0"/>
            <a:ext cx="963140"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3"/>
            <a:ext cx="968896" cy="809028"/>
          </a:xfrm>
          <a:prstGeom prst="rect">
            <a:avLst/>
          </a:prstGeom>
        </p:spPr>
      </p:pic>
      <p:sp>
        <p:nvSpPr>
          <p:cNvPr id="4" name="Дата 3"/>
          <p:cNvSpPr>
            <a:spLocks noGrp="1"/>
          </p:cNvSpPr>
          <p:nvPr>
            <p:ph type="dt" sz="half" idx="10"/>
          </p:nvPr>
        </p:nvSpPr>
        <p:spPr>
          <a:xfrm>
            <a:off x="838200" y="6356351"/>
            <a:ext cx="2743200" cy="365125"/>
          </a:xfrm>
        </p:spPr>
        <p:txBody>
          <a:bodyPr/>
          <a:lstStyle/>
          <a:p>
            <a:fld id="{88AC984A-D5EB-4D41-9F81-9F355C751AF1}" type="datetime1">
              <a:rPr lang="ru-RU" smtClean="0"/>
              <a:t>25.09.2023</a:t>
            </a:fld>
            <a:endParaRPr lang="ru-RU"/>
          </a:p>
        </p:txBody>
      </p:sp>
      <p:sp>
        <p:nvSpPr>
          <p:cNvPr id="5" name="Нижний колонтитул 4"/>
          <p:cNvSpPr>
            <a:spLocks noGrp="1"/>
          </p:cNvSpPr>
          <p:nvPr>
            <p:ph type="ftr" sz="quarter" idx="11"/>
          </p:nvPr>
        </p:nvSpPr>
        <p:spPr>
          <a:xfrm>
            <a:off x="4038600" y="6356351"/>
            <a:ext cx="4114800" cy="365125"/>
          </a:xfrm>
        </p:spPr>
        <p:txBody>
          <a:bodyPr/>
          <a:lstStyle/>
          <a:p>
            <a:endParaRPr lang="ru-RU"/>
          </a:p>
        </p:txBody>
      </p:sp>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228860" y="0"/>
            <a:ext cx="963140" cy="801332"/>
          </a:xfrm>
          <a:prstGeom prst="rect">
            <a:avLst/>
          </a:prstGeom>
        </p:spPr>
      </p:pic>
      <p:sp>
        <p:nvSpPr>
          <p:cNvPr id="22" name="Текст 2"/>
          <p:cNvSpPr>
            <a:spLocks noGrp="1"/>
          </p:cNvSpPr>
          <p:nvPr>
            <p:ph type="body" idx="1" hasCustomPrompt="1"/>
          </p:nvPr>
        </p:nvSpPr>
        <p:spPr>
          <a:xfrm>
            <a:off x="877169" y="375557"/>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99842" y="1690007"/>
            <a:ext cx="592158" cy="3224893"/>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8955" y="4212773"/>
            <a:ext cx="450396" cy="450396"/>
          </a:xfrm>
          <a:prstGeom prst="rect">
            <a:avLst/>
          </a:prstGeom>
        </p:spPr>
      </p:pic>
      <p:sp>
        <p:nvSpPr>
          <p:cNvPr id="12" name="Номер слайда 5">
            <a:extLst>
              <a:ext uri="{FF2B5EF4-FFF2-40B4-BE49-F238E27FC236}">
                <a16:creationId xmlns:a16="http://schemas.microsoft.com/office/drawing/2014/main" id="{E7990F20-F833-45AB-B898-C8109790D124}"/>
              </a:ext>
            </a:extLst>
          </p:cNvPr>
          <p:cNvSpPr>
            <a:spLocks noGrp="1"/>
          </p:cNvSpPr>
          <p:nvPr>
            <p:ph type="sldNum" sz="quarter" idx="12"/>
          </p:nvPr>
        </p:nvSpPr>
        <p:spPr>
          <a:xfrm>
            <a:off x="10897386" y="6330754"/>
            <a:ext cx="1268493"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888114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7_Заголовок раздела">
    <p:spTree>
      <p:nvGrpSpPr>
        <p:cNvPr id="1" name=""/>
        <p:cNvGrpSpPr/>
        <p:nvPr/>
      </p:nvGrpSpPr>
      <p:grpSpPr>
        <a:xfrm>
          <a:off x="0" y="0"/>
          <a:ext cx="0" cy="0"/>
          <a:chOff x="0" y="0"/>
          <a:chExt cx="0" cy="0"/>
        </a:xfrm>
      </p:grpSpPr>
      <p:pic>
        <p:nvPicPr>
          <p:cNvPr id="24" name="Рисунок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flipH="1">
            <a:off x="9085379" y="3369263"/>
            <a:ext cx="3106621" cy="3494315"/>
          </a:xfrm>
          <a:prstGeom prst="rect">
            <a:avLst/>
          </a:prstGeom>
        </p:spPr>
      </p:pic>
      <p:pic>
        <p:nvPicPr>
          <p:cNvPr id="8" name="Рисунок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a:off x="-4736" y="3369264"/>
            <a:ext cx="3106621" cy="3494315"/>
          </a:xfrm>
          <a:prstGeom prst="rect">
            <a:avLst/>
          </a:prstGeom>
        </p:spPr>
      </p:pic>
      <p:grpSp>
        <p:nvGrpSpPr>
          <p:cNvPr id="3" name="Группа 2"/>
          <p:cNvGrpSpPr/>
          <p:nvPr userDrawn="1"/>
        </p:nvGrpSpPr>
        <p:grpSpPr>
          <a:xfrm>
            <a:off x="114206" y="-3847"/>
            <a:ext cx="11889642" cy="6861847"/>
            <a:chOff x="114206" y="-3848"/>
            <a:chExt cx="11889642" cy="6861847"/>
          </a:xfrm>
        </p:grpSpPr>
        <p:pic>
          <p:nvPicPr>
            <p:cNvPr id="2" name="Рисунок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06" y="-1"/>
              <a:ext cx="4139638" cy="6858000"/>
            </a:xfrm>
            <a:prstGeom prst="rect">
              <a:avLst/>
            </a:prstGeom>
          </p:spPr>
        </p:pic>
        <p:pic>
          <p:nvPicPr>
            <p:cNvPr id="23" name="Рисунок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864210" y="-3848"/>
              <a:ext cx="4139638" cy="6858000"/>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C7D89DAC-95AA-43F2-BDC0-558475E472CD}" type="datetime1">
              <a:rPr lang="ru-RU" smtClean="0"/>
              <a:t>25.09.2023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996182" y="5373849"/>
            <a:ext cx="6125690" cy="22205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87427" y="3051953"/>
            <a:ext cx="2743200" cy="2743200"/>
          </a:xfrm>
          <a:prstGeom prst="rect">
            <a:avLst/>
          </a:prstGeom>
        </p:spPr>
      </p:pic>
      <p:sp>
        <p:nvSpPr>
          <p:cNvPr id="22"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16" name="Номер слайда 5">
            <a:extLst>
              <a:ext uri="{FF2B5EF4-FFF2-40B4-BE49-F238E27FC236}">
                <a16:creationId xmlns:a16="http://schemas.microsoft.com/office/drawing/2014/main" id="{78E9EA52-B11F-4994-812C-FE2C50EDC11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958046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8_Заголовок раздела">
    <p:spTree>
      <p:nvGrpSpPr>
        <p:cNvPr id="1" name=""/>
        <p:cNvGrpSpPr/>
        <p:nvPr/>
      </p:nvGrpSpPr>
      <p:grpSpPr>
        <a:xfrm>
          <a:off x="0" y="0"/>
          <a:ext cx="0" cy="0"/>
          <a:chOff x="0" y="0"/>
          <a:chExt cx="0" cy="0"/>
        </a:xfrm>
      </p:grpSpPr>
      <p:pic>
        <p:nvPicPr>
          <p:cNvPr id="32" name="Рисунок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2464" y="3067960"/>
            <a:ext cx="4299535" cy="379004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F37A9BE5-57A2-44D8-8F9F-1542AEE623AB}" type="datetime1">
              <a:rPr lang="ru-RU" smtClean="0"/>
              <a:t>25.09.2023</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269039"/>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5" name="Рисунок 14"/>
          <p:cNvPicPr>
            <a:picLocks noChangeAspect="1"/>
          </p:cNvPicPr>
          <p:nvPr userDrawn="1"/>
        </p:nvPicPr>
        <p:blipFill rotWithShape="1">
          <a:blip r:embed="rId4" cstate="print">
            <a:extLst>
              <a:ext uri="{28A0092B-C50C-407E-A947-70E740481C1C}">
                <a14:useLocalDpi xmlns:a14="http://schemas.microsoft.com/office/drawing/2010/main" val="0"/>
              </a:ext>
            </a:extLst>
          </a:blip>
          <a:srcRect r="39972"/>
          <a:stretch/>
        </p:blipFill>
        <p:spPr>
          <a:xfrm>
            <a:off x="10545660" y="3710286"/>
            <a:ext cx="1646698" cy="2743200"/>
          </a:xfrm>
          <a:prstGeom prst="rect">
            <a:avLst/>
          </a:prstGeom>
        </p:spPr>
      </p:pic>
      <p:pic>
        <p:nvPicPr>
          <p:cNvPr id="13" name="Рисунок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38687" y="489858"/>
            <a:ext cx="1634833" cy="1638300"/>
          </a:xfrm>
          <a:prstGeom prst="rect">
            <a:avLst/>
          </a:prstGeom>
        </p:spPr>
      </p:pic>
      <p:pic>
        <p:nvPicPr>
          <p:cNvPr id="30" name="Рисунок 29"/>
          <p:cNvPicPr>
            <a:picLocks noChangeAspect="1"/>
          </p:cNvPicPr>
          <p:nvPr userDrawn="1"/>
        </p:nvPicPr>
        <p:blipFill rotWithShape="1">
          <a:blip r:embed="rId6" cstate="print">
            <a:extLst>
              <a:ext uri="{28A0092B-C50C-407E-A947-70E740481C1C}">
                <a14:useLocalDpi xmlns:a14="http://schemas.microsoft.com/office/drawing/2010/main" val="0"/>
              </a:ext>
            </a:extLst>
          </a:blip>
          <a:srcRect t="24697"/>
          <a:stretch/>
        </p:blipFill>
        <p:spPr>
          <a:xfrm>
            <a:off x="510350" y="-10948"/>
            <a:ext cx="862052" cy="652756"/>
          </a:xfrm>
          <a:prstGeom prst="rect">
            <a:avLst/>
          </a:prstGeom>
        </p:spPr>
      </p:pic>
      <p:pic>
        <p:nvPicPr>
          <p:cNvPr id="31" name="Рисунок 3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678210" y="5627361"/>
            <a:ext cx="862052" cy="866841"/>
          </a:xfrm>
          <a:prstGeom prst="rect">
            <a:avLst/>
          </a:prstGeom>
        </p:spPr>
      </p:pic>
      <p:sp>
        <p:nvSpPr>
          <p:cNvPr id="16" name="Номер слайда 5">
            <a:extLst>
              <a:ext uri="{FF2B5EF4-FFF2-40B4-BE49-F238E27FC236}">
                <a16:creationId xmlns:a16="http://schemas.microsoft.com/office/drawing/2014/main" id="{332BE0DE-B0B1-445F-93C4-562E60D408E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06906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9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39144" y="5271809"/>
            <a:ext cx="1652856" cy="247928"/>
          </a:xfrm>
          <a:prstGeom prst="rect">
            <a:avLst/>
          </a:prstGeom>
        </p:spPr>
      </p:pic>
      <p:pic>
        <p:nvPicPr>
          <p:cNvPr id="2" name="Рисунок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027" y="0"/>
            <a:ext cx="7779921"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66B68987-A7F8-4124-B526-5018E4966EFB}" type="datetime1">
              <a:rPr lang="ru-RU" smtClean="0"/>
              <a:t>25.09.2023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0094" y="2828925"/>
            <a:ext cx="2266950" cy="2266950"/>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0391091" y="1820349"/>
            <a:ext cx="1675538" cy="3297771"/>
          </a:xfrm>
          <a:prstGeom prst="rect">
            <a:avLst/>
          </a:prstGeom>
        </p:spPr>
      </p:pic>
      <p:pic>
        <p:nvPicPr>
          <p:cNvPr id="17" name="Рисунок 16"/>
          <p:cNvPicPr>
            <a:picLocks noChangeAspect="1"/>
          </p:cNvPicPr>
          <p:nvPr userDrawn="1"/>
        </p:nvPicPr>
        <p:blipFill rotWithShape="1">
          <a:blip r:embed="rId8">
            <a:extLst>
              <a:ext uri="{28A0092B-C50C-407E-A947-70E740481C1C}">
                <a14:useLocalDpi xmlns:a14="http://schemas.microsoft.com/office/drawing/2010/main" val="0"/>
              </a:ext>
            </a:extLst>
          </a:blip>
          <a:srcRect r="18280"/>
          <a:stretch/>
        </p:blipFill>
        <p:spPr>
          <a:xfrm>
            <a:off x="11131392" y="4716518"/>
            <a:ext cx="1066364" cy="490868"/>
          </a:xfrm>
          <a:prstGeom prst="rect">
            <a:avLst/>
          </a:prstGeom>
        </p:spPr>
      </p:pic>
      <p:sp>
        <p:nvSpPr>
          <p:cNvPr id="12" name="Номер слайда 5">
            <a:extLst>
              <a:ext uri="{FF2B5EF4-FFF2-40B4-BE49-F238E27FC236}">
                <a16:creationId xmlns:a16="http://schemas.microsoft.com/office/drawing/2014/main" id="{831CE1BE-1D0C-499A-8308-30E88913B3D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639549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03">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6" y="0"/>
            <a:ext cx="6239483" cy="2407816"/>
          </a:xfrm>
          <a:prstGeom prst="rect">
            <a:avLst/>
          </a:prstGeom>
        </p:spPr>
      </p:pic>
      <p:pic>
        <p:nvPicPr>
          <p:cNvPr id="25" name="Рисунок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5261969" y="3493788"/>
            <a:ext cx="3169481" cy="164813"/>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23059" y="0"/>
            <a:ext cx="1936759" cy="3208564"/>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33600" y="0"/>
            <a:ext cx="10058400" cy="5957925"/>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203086"/>
            <a:ext cx="4713111" cy="670141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391E936C-AE85-4B49-A06B-40B621270838}"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213" y="0"/>
            <a:ext cx="6381890" cy="5355771"/>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8" name="Рисунок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08809" y="27720"/>
            <a:ext cx="2852057" cy="279976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44789" y="1333867"/>
            <a:ext cx="2013559" cy="2180685"/>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20296" y="60695"/>
            <a:ext cx="1165197" cy="1273172"/>
          </a:xfrm>
          <a:prstGeom prst="rect">
            <a:avLst/>
          </a:prstGeom>
        </p:spPr>
      </p:pic>
    </p:spTree>
    <p:extLst>
      <p:ext uri="{BB962C8B-B14F-4D97-AF65-F5344CB8AC3E}">
        <p14:creationId xmlns:p14="http://schemas.microsoft.com/office/powerpoint/2010/main" val="18466599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0_Заголовок раздела">
    <p:spTree>
      <p:nvGrpSpPr>
        <p:cNvPr id="1" name=""/>
        <p:cNvGrpSpPr/>
        <p:nvPr/>
      </p:nvGrpSpPr>
      <p:grpSpPr>
        <a:xfrm>
          <a:off x="0" y="0"/>
          <a:ext cx="0" cy="0"/>
          <a:chOff x="0" y="0"/>
          <a:chExt cx="0" cy="0"/>
        </a:xfrm>
      </p:grpSpPr>
      <p:pic>
        <p:nvPicPr>
          <p:cNvPr id="18" name="Рисунок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57066"/>
          <a:stretch/>
        </p:blipFill>
        <p:spPr>
          <a:xfrm flipH="1">
            <a:off x="0" y="0"/>
            <a:ext cx="2657475" cy="3866889"/>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35314"/>
          <a:stretch/>
        </p:blipFill>
        <p:spPr>
          <a:xfrm>
            <a:off x="0" y="0"/>
            <a:ext cx="4824682"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358E8E6-3485-4D26-8F3C-1D7BCE5F13FE}"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40689" y="4638674"/>
            <a:ext cx="1628775" cy="1628775"/>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5844" y="652099"/>
            <a:ext cx="298464" cy="298464"/>
          </a:xfrm>
          <a:prstGeom prst="rect">
            <a:avLst/>
          </a:prstGeom>
        </p:spPr>
      </p:pic>
      <p:pic>
        <p:nvPicPr>
          <p:cNvPr id="19" name="Рисунок 18"/>
          <p:cNvPicPr>
            <a:picLocks noChangeAspect="1"/>
          </p:cNvPicPr>
          <p:nvPr userDrawn="1"/>
        </p:nvPicPr>
        <p:blipFill rotWithShape="1">
          <a:blip r:embed="rId8" cstate="print">
            <a:extLst>
              <a:ext uri="{28A0092B-C50C-407E-A947-70E740481C1C}">
                <a14:useLocalDpi xmlns:a14="http://schemas.microsoft.com/office/drawing/2010/main" val="0"/>
              </a:ext>
            </a:extLst>
          </a:blip>
          <a:srcRect r="40696"/>
          <a:stretch/>
        </p:blipFill>
        <p:spPr>
          <a:xfrm>
            <a:off x="10623550" y="2397444"/>
            <a:ext cx="1568450" cy="1972622"/>
          </a:xfrm>
          <a:prstGeom prst="rect">
            <a:avLst/>
          </a:prstGeom>
        </p:spPr>
      </p:pic>
      <p:sp>
        <p:nvSpPr>
          <p:cNvPr id="20" name="Номер слайда 5">
            <a:extLst>
              <a:ext uri="{FF2B5EF4-FFF2-40B4-BE49-F238E27FC236}">
                <a16:creationId xmlns:a16="http://schemas.microsoft.com/office/drawing/2014/main" id="{8F547336-B97F-4E4B-B2FF-0ECE69196A6F}"/>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192523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1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t="46667"/>
          <a:stretch/>
        </p:blipFill>
        <p:spPr>
          <a:xfrm rot="5400000">
            <a:off x="8494816" y="2972427"/>
            <a:ext cx="4171429" cy="3222939"/>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31603" t="16879"/>
          <a:stretch/>
        </p:blipFill>
        <p:spPr>
          <a:xfrm>
            <a:off x="-11695" y="0"/>
            <a:ext cx="3237901" cy="57004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BED00DA3-BF74-471C-8744-745468C58709}"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66410" y="2101927"/>
            <a:ext cx="4963941" cy="4963941"/>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7590" y="4239222"/>
            <a:ext cx="1809750" cy="1809750"/>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80530" y="1156300"/>
            <a:ext cx="628650" cy="628650"/>
          </a:xfrm>
          <a:prstGeom prst="rect">
            <a:avLst/>
          </a:prstGeom>
        </p:spPr>
      </p:pic>
      <p:pic>
        <p:nvPicPr>
          <p:cNvPr id="22" name="Рисунок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2875" y="5727700"/>
            <a:ext cx="628650" cy="628650"/>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8251" y="1877543"/>
            <a:ext cx="319089" cy="31908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747573" y="736542"/>
            <a:ext cx="319089" cy="319089"/>
          </a:xfrm>
          <a:prstGeom prst="rect">
            <a:avLst/>
          </a:prstGeom>
        </p:spPr>
      </p:pic>
      <p:sp>
        <p:nvSpPr>
          <p:cNvPr id="18" name="Номер слайда 5">
            <a:extLst>
              <a:ext uri="{FF2B5EF4-FFF2-40B4-BE49-F238E27FC236}">
                <a16:creationId xmlns:a16="http://schemas.microsoft.com/office/drawing/2014/main" id="{A2DE17D8-2603-485F-B20B-6F53B672E618}"/>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66437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able_slide_blue">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61500" y="4304006"/>
            <a:ext cx="2725731" cy="240273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3A20286A-6229-4348-B1D1-B0275B889723}" type="datetime1">
              <a:rPr lang="ru-RU" smtClean="0"/>
              <a:t>25.09.2023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pic>
        <p:nvPicPr>
          <p:cNvPr id="14" name="Рисунок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33044"/>
          <a:stretch/>
        </p:blipFill>
        <p:spPr>
          <a:xfrm rot="5400000">
            <a:off x="9624386" y="4936789"/>
            <a:ext cx="1547205" cy="2315693"/>
          </a:xfrm>
          <a:prstGeom prst="rect">
            <a:avLst/>
          </a:prstGeom>
        </p:spPr>
      </p:pic>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21" name="Рисунок 20"/>
          <p:cNvPicPr>
            <a:picLocks noChangeAspect="1"/>
          </p:cNvPicPr>
          <p:nvPr userDrawn="1"/>
        </p:nvPicPr>
        <p:blipFill rotWithShape="1">
          <a:blip r:embed="rId6" cstate="print">
            <a:extLst>
              <a:ext uri="{28A0092B-C50C-407E-A947-70E740481C1C}">
                <a14:useLocalDpi xmlns:a14="http://schemas.microsoft.com/office/drawing/2010/main" val="0"/>
              </a:ext>
            </a:extLst>
          </a:blip>
          <a:srcRect l="32736"/>
          <a:stretch/>
        </p:blipFill>
        <p:spPr>
          <a:xfrm>
            <a:off x="0" y="4333878"/>
            <a:ext cx="1419874" cy="2110896"/>
          </a:xfrm>
          <a:prstGeom prst="rect">
            <a:avLst/>
          </a:prstGeom>
        </p:spPr>
      </p:pic>
      <p:sp>
        <p:nvSpPr>
          <p:cNvPr id="10" name="Номер слайда 5">
            <a:extLst>
              <a:ext uri="{FF2B5EF4-FFF2-40B4-BE49-F238E27FC236}">
                <a16:creationId xmlns:a16="http://schemas.microsoft.com/office/drawing/2014/main" id="{B5D41614-D43A-469A-AC4B-9B2C31344C7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881004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able_slide_blu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6" name="Номер слайда 5"/>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Tree>
    <p:extLst>
      <p:ext uri="{BB962C8B-B14F-4D97-AF65-F5344CB8AC3E}">
        <p14:creationId xmlns:p14="http://schemas.microsoft.com/office/powerpoint/2010/main" val="2627292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ullet_points_blue">
    <p:spTree>
      <p:nvGrpSpPr>
        <p:cNvPr id="1" name=""/>
        <p:cNvGrpSpPr/>
        <p:nvPr/>
      </p:nvGrpSpPr>
      <p:grpSpPr>
        <a:xfrm>
          <a:off x="0" y="0"/>
          <a:ext cx="0" cy="0"/>
          <a:chOff x="0" y="0"/>
          <a:chExt cx="0" cy="0"/>
        </a:xfrm>
      </p:grpSpPr>
      <p:pic>
        <p:nvPicPr>
          <p:cNvPr id="12" name="Рисунок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66671"/>
          <a:stretch/>
        </p:blipFill>
        <p:spPr>
          <a:xfrm>
            <a:off x="11202039" y="2130441"/>
            <a:ext cx="989961" cy="430295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2969"/>
          <a:stretch/>
        </p:blipFill>
        <p:spPr>
          <a:xfrm>
            <a:off x="0" y="-136527"/>
            <a:ext cx="2086210"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0DAA6EB7-0D3E-4789-8E9A-916270F13517}" type="datetime1">
              <a:rPr lang="ru-RU" smtClean="0"/>
              <a:t>25.09.2023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5" name="Рисунок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3535" y="4104551"/>
            <a:ext cx="1384489" cy="176149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3675" y="3116035"/>
            <a:ext cx="502104" cy="502104"/>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37945" y="5742792"/>
            <a:ext cx="502104" cy="502104"/>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710430" y="2220927"/>
            <a:ext cx="409575" cy="409575"/>
          </a:xfrm>
          <a:prstGeom prst="rect">
            <a:avLst/>
          </a:prstGeom>
        </p:spPr>
      </p:pic>
      <p:sp>
        <p:nvSpPr>
          <p:cNvPr id="17" name="Номер слайда 5">
            <a:extLst>
              <a:ext uri="{FF2B5EF4-FFF2-40B4-BE49-F238E27FC236}">
                <a16:creationId xmlns:a16="http://schemas.microsoft.com/office/drawing/2014/main" id="{B992BA25-1136-45A6-8E50-274E90DC597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518480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Группа 8"/>
          <p:cNvGrpSpPr/>
          <p:nvPr userDrawn="1"/>
        </p:nvGrpSpPr>
        <p:grpSpPr>
          <a:xfrm>
            <a:off x="0" y="1152497"/>
            <a:ext cx="4988476" cy="5568978"/>
            <a:chOff x="7185" y="1103455"/>
            <a:chExt cx="4988476" cy="5568978"/>
          </a:xfrm>
        </p:grpSpPr>
        <p:pic>
          <p:nvPicPr>
            <p:cNvPr id="34" name="Рисунок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606" y="1103455"/>
              <a:ext cx="4021096" cy="4057956"/>
            </a:xfrm>
            <a:prstGeom prst="rect">
              <a:avLst/>
            </a:prstGeom>
          </p:spPr>
        </p:pic>
        <p:pic>
          <p:nvPicPr>
            <p:cNvPr id="36" name="Рисунок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694606" y="5661248"/>
              <a:ext cx="4301055" cy="511348"/>
            </a:xfrm>
            <a:prstGeom prst="rect">
              <a:avLst/>
            </a:prstGeom>
          </p:spPr>
        </p:pic>
        <p:pic>
          <p:nvPicPr>
            <p:cNvPr id="37" name="Рисунок 3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85" y="6226376"/>
              <a:ext cx="2973710" cy="446057"/>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Текст 2"/>
          <p:cNvSpPr>
            <a:spLocks noGrp="1"/>
          </p:cNvSpPr>
          <p:nvPr>
            <p:ph type="body" idx="1" hasCustomPrompt="1"/>
          </p:nvPr>
        </p:nvSpPr>
        <p:spPr>
          <a:xfrm>
            <a:off x="7246149" y="2154404"/>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a:t>
            </a:r>
            <a:endParaRPr lang="ru-RU" dirty="0"/>
          </a:p>
        </p:txBody>
      </p:sp>
      <p:sp>
        <p:nvSpPr>
          <p:cNvPr id="4" name="Дата 3"/>
          <p:cNvSpPr>
            <a:spLocks noGrp="1"/>
          </p:cNvSpPr>
          <p:nvPr>
            <p:ph type="dt" sz="half" idx="10"/>
          </p:nvPr>
        </p:nvSpPr>
        <p:spPr/>
        <p:txBody>
          <a:bodyPr/>
          <a:lstStyle/>
          <a:p>
            <a:fld id="{8ADE0A67-336C-4C89-B66A-9FEBB1C2F3F2}"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Grafik 11">
            <a:extLst>
              <a:ext uri="{FF2B5EF4-FFF2-40B4-BE49-F238E27FC236}">
                <a16:creationId xmlns:a16="http://schemas.microsoft.com/office/drawing/2014/main" id="{94C9A596-E182-4A6F-B34B-1274394AA66F}"/>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1443129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2_Заголовок раздела">
    <p:spTree>
      <p:nvGrpSpPr>
        <p:cNvPr id="1" name=""/>
        <p:cNvGrpSpPr/>
        <p:nvPr/>
      </p:nvGrpSpPr>
      <p:grpSpPr>
        <a:xfrm>
          <a:off x="0" y="0"/>
          <a:ext cx="0" cy="0"/>
          <a:chOff x="0" y="0"/>
          <a:chExt cx="0" cy="0"/>
        </a:xfrm>
      </p:grpSpPr>
      <p:pic>
        <p:nvPicPr>
          <p:cNvPr id="26" name="Рисунок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085395"/>
            <a:ext cx="2743200" cy="411480"/>
          </a:xfrm>
          <a:prstGeom prst="rect">
            <a:avLst/>
          </a:prstGeom>
        </p:spPr>
      </p:pic>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656" y="0"/>
            <a:ext cx="3679723" cy="1901190"/>
          </a:xfrm>
          <a:prstGeom prst="rect">
            <a:avLst/>
          </a:prstGeom>
        </p:spPr>
      </p:pic>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3600" y="2291487"/>
            <a:ext cx="10058400" cy="4566513"/>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931CCF97-9C54-4340-AF26-C159CE15BE24}" type="datetime1">
              <a:rPr lang="ru-RU" smtClean="0"/>
              <a:t>25.09.2023</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 name="Рисунок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47770" y="5538980"/>
            <a:ext cx="4289653" cy="509992"/>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56" y="2727265"/>
            <a:ext cx="1941591" cy="4130735"/>
          </a:xfrm>
          <a:prstGeom prst="rect">
            <a:avLst/>
          </a:prstGeom>
        </p:spPr>
      </p:pic>
      <p:pic>
        <p:nvPicPr>
          <p:cNvPr id="8" name="Рисунок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66243" y="765590"/>
            <a:ext cx="993253" cy="1961675"/>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10601325" y="2699913"/>
            <a:ext cx="1593553" cy="239033"/>
          </a:xfrm>
          <a:prstGeom prst="rect">
            <a:avLst/>
          </a:prstGeom>
        </p:spPr>
      </p:pic>
    </p:spTree>
    <p:extLst>
      <p:ext uri="{BB962C8B-B14F-4D97-AF65-F5344CB8AC3E}">
        <p14:creationId xmlns:p14="http://schemas.microsoft.com/office/powerpoint/2010/main" val="10454583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3_Заголовок раздела">
    <p:spTree>
      <p:nvGrpSpPr>
        <p:cNvPr id="1" name=""/>
        <p:cNvGrpSpPr/>
        <p:nvPr/>
      </p:nvGrpSpPr>
      <p:grpSpPr>
        <a:xfrm>
          <a:off x="0" y="0"/>
          <a:ext cx="0" cy="0"/>
          <a:chOff x="0" y="0"/>
          <a:chExt cx="0" cy="0"/>
        </a:xfrm>
      </p:grpSpPr>
      <p:pic>
        <p:nvPicPr>
          <p:cNvPr id="20" name="Рисунок 19"/>
          <p:cNvPicPr>
            <a:picLocks noChangeAspect="1"/>
          </p:cNvPicPr>
          <p:nvPr userDrawn="1"/>
        </p:nvPicPr>
        <p:blipFill rotWithShape="1">
          <a:blip r:embed="rId2" cstate="print">
            <a:extLst>
              <a:ext uri="{28A0092B-C50C-407E-A947-70E740481C1C}">
                <a14:useLocalDpi xmlns:a14="http://schemas.microsoft.com/office/drawing/2010/main" val="0"/>
              </a:ext>
            </a:extLst>
          </a:blip>
          <a:srcRect l="51701"/>
          <a:stretch/>
        </p:blipFill>
        <p:spPr>
          <a:xfrm>
            <a:off x="11713" y="3192938"/>
            <a:ext cx="2142819" cy="3665062"/>
          </a:xfrm>
          <a:prstGeom prst="rect">
            <a:avLst/>
          </a:prstGeom>
        </p:spPr>
      </p:pic>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831281" y="4045974"/>
            <a:ext cx="3616419" cy="1105017"/>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a:off x="2112431" y="-2110977"/>
            <a:ext cx="2633137"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7798BF48-DE08-466B-A630-CB53ADA2B1D5}" type="datetime1">
              <a:rPr lang="ru-RU" smtClean="0"/>
              <a:t>25.09.2023</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2" name="Текст 2"/>
          <p:cNvSpPr>
            <a:spLocks noGrp="1"/>
          </p:cNvSpPr>
          <p:nvPr>
            <p:ph type="body" idx="1" hasCustomPrompt="1"/>
          </p:nvPr>
        </p:nvSpPr>
        <p:spPr>
          <a:xfrm>
            <a:off x="2209800" y="226772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312" y="1615416"/>
            <a:ext cx="504825" cy="50482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235" y="1062615"/>
            <a:ext cx="1078099" cy="2130323"/>
          </a:xfrm>
          <a:prstGeom prst="rect">
            <a:avLst/>
          </a:prstGeom>
        </p:spPr>
      </p:pic>
      <p:pic>
        <p:nvPicPr>
          <p:cNvPr id="13" name="Рисунок 12"/>
          <p:cNvPicPr>
            <a:picLocks noChangeAspect="1"/>
          </p:cNvPicPr>
          <p:nvPr userDrawn="1"/>
        </p:nvPicPr>
        <p:blipFill rotWithShape="1">
          <a:blip r:embed="rId9">
            <a:extLst>
              <a:ext uri="{28A0092B-C50C-407E-A947-70E740481C1C}">
                <a14:useLocalDpi xmlns:a14="http://schemas.microsoft.com/office/drawing/2010/main" val="0"/>
              </a:ext>
            </a:extLst>
          </a:blip>
          <a:srcRect l="47333"/>
          <a:stretch/>
        </p:blipFill>
        <p:spPr>
          <a:xfrm>
            <a:off x="0" y="4579288"/>
            <a:ext cx="2204044" cy="497537"/>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V="1">
            <a:off x="3495675" y="5187380"/>
            <a:ext cx="5200650" cy="398717"/>
          </a:xfrm>
          <a:prstGeom prst="rect">
            <a:avLst/>
          </a:prstGeom>
        </p:spPr>
      </p:pic>
      <p:pic>
        <p:nvPicPr>
          <p:cNvPr id="27" name="Рисунок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76447" y="5048659"/>
            <a:ext cx="504825" cy="504825"/>
          </a:xfrm>
          <a:prstGeom prst="rect">
            <a:avLst/>
          </a:prstGeom>
        </p:spPr>
      </p:pic>
    </p:spTree>
    <p:extLst>
      <p:ext uri="{BB962C8B-B14F-4D97-AF65-F5344CB8AC3E}">
        <p14:creationId xmlns:p14="http://schemas.microsoft.com/office/powerpoint/2010/main" val="3232049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More_text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rotWithShape="1">
          <a:blip r:embed="rId2" cstate="print">
            <a:extLst>
              <a:ext uri="{28A0092B-C50C-407E-A947-70E740481C1C}">
                <a14:useLocalDpi xmlns:a14="http://schemas.microsoft.com/office/drawing/2010/main" val="0"/>
              </a:ext>
            </a:extLst>
          </a:blip>
          <a:srcRect t="63484"/>
          <a:stretch/>
        </p:blipFill>
        <p:spPr>
          <a:xfrm rot="5400000">
            <a:off x="10852882" y="5110599"/>
            <a:ext cx="2194103" cy="49167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b="34184"/>
          <a:stretch/>
        </p:blipFill>
        <p:spPr>
          <a:xfrm rot="5400000">
            <a:off x="-1959801" y="3227902"/>
            <a:ext cx="5589899" cy="167029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4CC46814-9258-48F8-8ABE-3D9EC8F7C922}" type="datetime1">
              <a:rPr lang="ru-RU" smtClean="0"/>
              <a:t>25.09.2023</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
        <p:nvSpPr>
          <p:cNvPr id="16"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Tree>
    <p:extLst>
      <p:ext uri="{BB962C8B-B14F-4D97-AF65-F5344CB8AC3E}">
        <p14:creationId xmlns:p14="http://schemas.microsoft.com/office/powerpoint/2010/main" val="553798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4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889312" y="889311"/>
            <a:ext cx="3257553" cy="1478929"/>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6854152" y="-2483291"/>
            <a:ext cx="1891417" cy="6858000"/>
          </a:xfrm>
          <a:prstGeom prst="rect">
            <a:avLst/>
          </a:prstGeom>
        </p:spPr>
      </p:pic>
      <p:pic>
        <p:nvPicPr>
          <p:cNvPr id="2" name="Рисунок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4013" y="5081886"/>
            <a:ext cx="4427985" cy="1776114"/>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77B337C1-0B0E-4E15-AA8E-3EEBED116076}" type="datetime1">
              <a:rPr lang="ru-RU" smtClean="0"/>
              <a:t>25.09.2023</a:t>
            </a:fld>
            <a:endParaRPr lang="ru-RU" dirty="0"/>
          </a:p>
        </p:txBody>
      </p:sp>
      <p:sp>
        <p:nvSpPr>
          <p:cNvPr id="5" name="Нижний колонтитул 4"/>
          <p:cNvSpPr>
            <a:spLocks noGrp="1"/>
          </p:cNvSpPr>
          <p:nvPr>
            <p:ph type="ftr" sz="quarter" idx="11"/>
          </p:nvPr>
        </p:nvSpPr>
        <p:spPr>
          <a:xfrm>
            <a:off x="4570605" y="6350000"/>
            <a:ext cx="4114800" cy="365125"/>
          </a:xfrm>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5" name="Рисунок 24"/>
          <p:cNvPicPr>
            <a:picLocks noChangeAspect="1"/>
          </p:cNvPicPr>
          <p:nvPr userDrawn="1"/>
        </p:nvPicPr>
        <p:blipFill rotWithShape="1">
          <a:blip r:embed="rId6" cstate="print">
            <a:extLst>
              <a:ext uri="{28A0092B-C50C-407E-A947-70E740481C1C}">
                <a14:useLocalDpi xmlns:a14="http://schemas.microsoft.com/office/drawing/2010/main" val="0"/>
              </a:ext>
            </a:extLst>
          </a:blip>
          <a:srcRect l="40300"/>
          <a:stretch/>
        </p:blipFill>
        <p:spPr>
          <a:xfrm>
            <a:off x="0" y="5344149"/>
            <a:ext cx="529385" cy="88674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8" name="Рисунок 8"/>
          <p:cNvSpPr>
            <a:spLocks noGrp="1"/>
          </p:cNvSpPr>
          <p:nvPr>
            <p:ph type="pic" sz="quarter" idx="13"/>
          </p:nvPr>
        </p:nvSpPr>
        <p:spPr>
          <a:xfrm>
            <a:off x="7179597" y="2325182"/>
            <a:ext cx="4179887" cy="3462338"/>
          </a:xfrm>
        </p:spPr>
        <p:txBody>
          <a:bodyPr/>
          <a:lstStyle/>
          <a:p>
            <a:endParaRPr lang="ru-RU" dirty="0"/>
          </a:p>
        </p:txBody>
      </p:sp>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12335" y="587363"/>
            <a:ext cx="504825" cy="504825"/>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20241" y="1092188"/>
            <a:ext cx="862052" cy="866841"/>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700627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03">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76307" cy="3518221"/>
          </a:xfrm>
          <a:prstGeom prst="rect">
            <a:avLst/>
          </a:prstGeom>
        </p:spPr>
      </p:pic>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863471" flipH="1">
            <a:off x="382567" y="1475867"/>
            <a:ext cx="4872218" cy="4024993"/>
          </a:xfrm>
          <a:prstGeom prst="rect">
            <a:avLst/>
          </a:prstGeom>
        </p:spPr>
      </p:pic>
      <p:pic>
        <p:nvPicPr>
          <p:cNvPr id="16" name="Рисунок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0325" y="4458656"/>
            <a:ext cx="4305300" cy="1372912"/>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7765" y="0"/>
            <a:ext cx="8742647" cy="530678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64763719-8D50-4FF1-AFB0-D00D1CF8F0AA}"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7013" y="902667"/>
            <a:ext cx="6773645" cy="4630915"/>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3320" y="0"/>
            <a:ext cx="1736561" cy="2506436"/>
          </a:xfrm>
          <a:prstGeom prst="rect">
            <a:avLst/>
          </a:prstGeom>
        </p:spPr>
      </p:pic>
      <p:pic>
        <p:nvPicPr>
          <p:cNvPr id="20" name="Рисунок 1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6064845" y="2774391"/>
            <a:ext cx="2990850" cy="15552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32337">
            <a:off x="335257" y="62979"/>
            <a:ext cx="1119420" cy="1223153"/>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107368" y="3851205"/>
            <a:ext cx="732419" cy="732419"/>
          </a:xfrm>
          <a:prstGeom prst="rect">
            <a:avLst/>
          </a:prstGeom>
        </p:spPr>
      </p:pic>
      <p:pic>
        <p:nvPicPr>
          <p:cNvPr id="26" name="Рисунок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25277" y="187457"/>
            <a:ext cx="900634" cy="905638"/>
          </a:xfrm>
          <a:prstGeom prst="rect">
            <a:avLst/>
          </a:prstGeom>
        </p:spPr>
      </p:pic>
    </p:spTree>
    <p:extLst>
      <p:ext uri="{BB962C8B-B14F-4D97-AF65-F5344CB8AC3E}">
        <p14:creationId xmlns:p14="http://schemas.microsoft.com/office/powerpoint/2010/main" val="3192568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3475" y="0"/>
            <a:ext cx="7248525" cy="3745071"/>
          </a:xfrm>
          <a:prstGeom prst="rect">
            <a:avLst/>
          </a:prstGeom>
        </p:spPr>
      </p:pic>
      <p:pic>
        <p:nvPicPr>
          <p:cNvPr id="10" name="Рисунок 9"/>
          <p:cNvPicPr>
            <a:picLocks noChangeAspect="1"/>
          </p:cNvPicPr>
          <p:nvPr userDrawn="1"/>
        </p:nvPicPr>
        <p:blipFill rotWithShape="1">
          <a:blip r:embed="rId3" cstate="print">
            <a:extLst>
              <a:ext uri="{28A0092B-C50C-407E-A947-70E740481C1C}">
                <a14:useLocalDpi xmlns:a14="http://schemas.microsoft.com/office/drawing/2010/main" val="0"/>
              </a:ext>
            </a:extLst>
          </a:blip>
          <a:srcRect l="9330" b="32819"/>
          <a:stretch/>
        </p:blipFill>
        <p:spPr>
          <a:xfrm rot="5400000">
            <a:off x="-1567388" y="1568842"/>
            <a:ext cx="5748636" cy="261386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1F56773F-F72E-4863-A220-A5176644D610}" type="datetime1">
              <a:rPr lang="ru-RU" smtClean="0"/>
              <a:t>25.09.2023</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0" name="Рисунок 8"/>
          <p:cNvSpPr>
            <a:spLocks noGrp="1"/>
          </p:cNvSpPr>
          <p:nvPr>
            <p:ph type="pic" sz="quarter" idx="13"/>
          </p:nvPr>
        </p:nvSpPr>
        <p:spPr>
          <a:xfrm>
            <a:off x="1379764" y="739549"/>
            <a:ext cx="9432713" cy="5047971"/>
          </a:xfrm>
        </p:spPr>
        <p:txBody>
          <a:bodyPr/>
          <a:lstStyle/>
          <a:p>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11081" y="3876675"/>
            <a:ext cx="2954244" cy="2981325"/>
          </a:xfrm>
          <a:prstGeom prst="rect">
            <a:avLst/>
          </a:prstGeom>
        </p:spPr>
      </p:pic>
      <p:pic>
        <p:nvPicPr>
          <p:cNvPr id="11" name="Рисунок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29062" y="5824364"/>
            <a:ext cx="4333875" cy="332264"/>
          </a:xfrm>
          <a:prstGeom prst="rect">
            <a:avLst/>
          </a:prstGeom>
        </p:spPr>
      </p:pic>
      <p:pic>
        <p:nvPicPr>
          <p:cNvPr id="15" name="Рисунок 1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6164" y="311035"/>
            <a:ext cx="10058400" cy="138303"/>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503" y="4272891"/>
            <a:ext cx="504825" cy="504825"/>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460895" y="3011121"/>
            <a:ext cx="504825" cy="504825"/>
          </a:xfrm>
          <a:prstGeom prst="rect">
            <a:avLst/>
          </a:prstGeom>
        </p:spPr>
      </p:pic>
    </p:spTree>
    <p:extLst>
      <p:ext uri="{BB962C8B-B14F-4D97-AF65-F5344CB8AC3E}">
        <p14:creationId xmlns:p14="http://schemas.microsoft.com/office/powerpoint/2010/main" val="1188202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069465" y="3401933"/>
            <a:ext cx="5122535" cy="3460557"/>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2845" b="33611"/>
          <a:stretch/>
        </p:blipFill>
        <p:spPr>
          <a:xfrm rot="10800000" flipH="1">
            <a:off x="1" y="0"/>
            <a:ext cx="6477014" cy="342012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F8B517-EFB2-4893-BD81-92D9C64DAF83}"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76986" y="4281249"/>
            <a:ext cx="2167339" cy="2023753"/>
          </a:xfrm>
          <a:prstGeom prst="rect">
            <a:avLst/>
          </a:prstGeom>
        </p:spPr>
      </p:pic>
      <p:pic>
        <p:nvPicPr>
          <p:cNvPr id="10" name="Рисунок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515166" y="589583"/>
            <a:ext cx="479821" cy="479821"/>
          </a:xfrm>
          <a:prstGeom prst="rect">
            <a:avLst/>
          </a:prstGeom>
        </p:spPr>
      </p:pic>
      <p:pic>
        <p:nvPicPr>
          <p:cNvPr id="21" name="Рисунок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5921" y="5538980"/>
            <a:ext cx="4289653" cy="509992"/>
          </a:xfrm>
          <a:prstGeom prst="rect">
            <a:avLst/>
          </a:prstGeom>
        </p:spPr>
      </p:pic>
    </p:spTree>
    <p:extLst>
      <p:ext uri="{BB962C8B-B14F-4D97-AF65-F5344CB8AC3E}">
        <p14:creationId xmlns:p14="http://schemas.microsoft.com/office/powerpoint/2010/main" val="2515312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7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a:extLst>
              <a:ext uri="{28A0092B-C50C-407E-A947-70E740481C1C}">
                <a14:useLocalDpi xmlns:a14="http://schemas.microsoft.com/office/drawing/2010/main" val="0"/>
              </a:ext>
            </a:extLst>
          </a:blip>
          <a:srcRect l="26858"/>
          <a:stretch/>
        </p:blipFill>
        <p:spPr>
          <a:xfrm>
            <a:off x="0" y="0"/>
            <a:ext cx="7810336" cy="6856546"/>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376B9362-4A97-49F5-B665-165E800889AB}" type="datetime1">
              <a:rPr lang="ru-RU" smtClean="0"/>
              <a:t>25.09.2023</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308" y="489858"/>
            <a:ext cx="953552" cy="1884218"/>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8259" y="2508757"/>
            <a:ext cx="1771650" cy="21063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179243" y="3035913"/>
            <a:ext cx="2873086" cy="1152427"/>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452570" y="2174169"/>
            <a:ext cx="2905845" cy="4683832"/>
          </a:xfrm>
          <a:prstGeom prst="rect">
            <a:avLst/>
          </a:prstGeom>
        </p:spPr>
      </p:pic>
    </p:spTree>
    <p:extLst>
      <p:ext uri="{BB962C8B-B14F-4D97-AF65-F5344CB8AC3E}">
        <p14:creationId xmlns:p14="http://schemas.microsoft.com/office/powerpoint/2010/main" val="2868962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able_slide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0" y="0"/>
            <a:ext cx="5437762" cy="246874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A0A6E113-339C-441E-8F12-4C6E49CAB16F}" type="datetime1">
              <a:rPr lang="ru-RU" smtClean="0"/>
              <a:t>25.09.2023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2" name="Рисунок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91573"/>
            <a:ext cx="1399137" cy="2976664"/>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79270" y="6093118"/>
            <a:ext cx="3433459" cy="263232"/>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370632" y="1730702"/>
            <a:ext cx="747385" cy="1476086"/>
          </a:xfrm>
          <a:prstGeom prst="rect">
            <a:avLst/>
          </a:prstGeom>
        </p:spPr>
      </p:pic>
    </p:spTree>
    <p:extLst>
      <p:ext uri="{BB962C8B-B14F-4D97-AF65-F5344CB8AC3E}">
        <p14:creationId xmlns:p14="http://schemas.microsoft.com/office/powerpoint/2010/main" val="3209028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ullet_points_orang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D9452D10-4EEC-4235-AD57-05D9CBA0A5FD}" type="datetime1">
              <a:rPr lang="ru-RU" smtClean="0"/>
              <a:t>25.09.2023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5787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bullet_points_orange">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917382" y="-917381"/>
            <a:ext cx="2289621" cy="412438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813" y="4703591"/>
            <a:ext cx="4767943" cy="216464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F6EA1BDA-3CDB-4C7B-AA7C-60809A8B92C2}" type="datetime1">
              <a:rPr lang="ru-RU" smtClean="0"/>
              <a:t>25.09.2023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64972" y="854730"/>
            <a:ext cx="921617" cy="182111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03490" y="4929562"/>
            <a:ext cx="1486403" cy="1387929"/>
          </a:xfrm>
          <a:prstGeom prst="rect">
            <a:avLst/>
          </a:prstGeom>
        </p:spPr>
      </p:pic>
    </p:spTree>
    <p:extLst>
      <p:ext uri="{BB962C8B-B14F-4D97-AF65-F5344CB8AC3E}">
        <p14:creationId xmlns:p14="http://schemas.microsoft.com/office/powerpoint/2010/main" val="1194259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58672" y="0"/>
            <a:ext cx="2767693" cy="615404"/>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975756"/>
            <a:ext cx="4344992" cy="4882243"/>
          </a:xfrm>
          <a:prstGeom prst="rect">
            <a:avLst/>
          </a:prstGeom>
        </p:spPr>
      </p:pic>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365125"/>
            <a:ext cx="12192000" cy="779463"/>
          </a:xfrm>
        </p:spPr>
        <p:txBody>
          <a:bodyPr/>
          <a:lstStyle>
            <a:lvl1pPr algn="ctr">
              <a:defRPr/>
            </a:lvl1pPr>
          </a:lstStyle>
          <a:p>
            <a:r>
              <a:rPr lang="da-DK" dirty="0"/>
              <a:t>Lorem ipsum dolor </a:t>
            </a:r>
            <a:endParaRPr lang="ru-RU" dirty="0"/>
          </a:p>
        </p:txBody>
      </p:sp>
      <p:sp>
        <p:nvSpPr>
          <p:cNvPr id="3" name="Объект 2"/>
          <p:cNvSpPr>
            <a:spLocks noGrp="1"/>
          </p:cNvSpPr>
          <p:nvPr>
            <p:ph sz="half" idx="1" hasCustomPrompt="1"/>
          </p:nvPr>
        </p:nvSpPr>
        <p:spPr>
          <a:xfrm>
            <a:off x="838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Объект 3"/>
          <p:cNvSpPr>
            <a:spLocks noGrp="1"/>
          </p:cNvSpPr>
          <p:nvPr>
            <p:ph sz="half" idx="2" hasCustomPrompt="1"/>
          </p:nvPr>
        </p:nvSpPr>
        <p:spPr>
          <a:xfrm>
            <a:off x="6172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Дата 4"/>
          <p:cNvSpPr>
            <a:spLocks noGrp="1"/>
          </p:cNvSpPr>
          <p:nvPr>
            <p:ph type="dt" sz="half" idx="10"/>
          </p:nvPr>
        </p:nvSpPr>
        <p:spPr/>
        <p:txBody>
          <a:bodyPr/>
          <a:lstStyle/>
          <a:p>
            <a:fld id="{27FAA538-FBBD-42A4-9F9B-9876A9BA225E}" type="datetime1">
              <a:rPr lang="ru-RU" smtClean="0"/>
              <a:t>25.09.2023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1792" y="1240320"/>
            <a:ext cx="330408" cy="330408"/>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4889" y="1330334"/>
            <a:ext cx="10058400" cy="138302"/>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747975"/>
            <a:ext cx="2233743" cy="219279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832874" flipH="1">
            <a:off x="938553" y="4866917"/>
            <a:ext cx="1556017" cy="161652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794034" y="3469729"/>
            <a:ext cx="1265178" cy="2490107"/>
          </a:xfrm>
          <a:prstGeom prst="rect">
            <a:avLst/>
          </a:prstGeom>
        </p:spPr>
      </p:pic>
      <p:pic>
        <p:nvPicPr>
          <p:cNvPr id="18" name="Рисунок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0122" y="76215"/>
            <a:ext cx="751114" cy="751114"/>
          </a:xfrm>
          <a:prstGeom prst="rect">
            <a:avLst/>
          </a:prstGeom>
        </p:spPr>
      </p:pic>
    </p:spTree>
    <p:extLst>
      <p:ext uri="{BB962C8B-B14F-4D97-AF65-F5344CB8AC3E}">
        <p14:creationId xmlns:p14="http://schemas.microsoft.com/office/powerpoint/2010/main" val="11328192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6" y="1690688"/>
            <a:ext cx="2475652" cy="5167312"/>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99924" y="0"/>
            <a:ext cx="2392152" cy="1044765"/>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800100"/>
            <a:ext cx="10515600" cy="890588"/>
          </a:xfrm>
        </p:spPr>
        <p:txBody>
          <a:bodyPr/>
          <a:lstStyle>
            <a:lvl1pPr algn="ctr">
              <a:defRPr/>
            </a:lvl1pPr>
          </a:lstStyle>
          <a:p>
            <a:r>
              <a:rPr lang="en-US" dirty="0" err="1"/>
              <a:t>Lorem</a:t>
            </a:r>
            <a:r>
              <a:rPr lang="en-US" dirty="0"/>
              <a:t> </a:t>
            </a:r>
            <a:r>
              <a:rPr lang="en-US" dirty="0" err="1"/>
              <a:t>ipsum</a:t>
            </a:r>
            <a:r>
              <a:rPr lang="en-US" dirty="0"/>
              <a:t> dolor </a:t>
            </a:r>
            <a:endParaRPr lang="ru-RU" dirty="0"/>
          </a:p>
        </p:txBody>
      </p:sp>
      <p:sp>
        <p:nvSpPr>
          <p:cNvPr id="3" name="Текст 2"/>
          <p:cNvSpPr>
            <a:spLocks noGrp="1"/>
          </p:cNvSpPr>
          <p:nvPr>
            <p:ph type="body" idx="1" hasCustomPrompt="1"/>
          </p:nvPr>
        </p:nvSpPr>
        <p:spPr>
          <a:xfrm>
            <a:off x="839788" y="1844865"/>
            <a:ext cx="5157787" cy="504825"/>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4" name="Объект 3"/>
          <p:cNvSpPr>
            <a:spLocks noGrp="1"/>
          </p:cNvSpPr>
          <p:nvPr>
            <p:ph sz="half" idx="2" hasCustomPrompt="1"/>
          </p:nvPr>
        </p:nvSpPr>
        <p:spPr>
          <a:xfrm>
            <a:off x="839788" y="2645229"/>
            <a:ext cx="5157787"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Текст 4"/>
          <p:cNvSpPr>
            <a:spLocks noGrp="1"/>
          </p:cNvSpPr>
          <p:nvPr>
            <p:ph type="body" sz="quarter" idx="3" hasCustomPrompt="1"/>
          </p:nvPr>
        </p:nvSpPr>
        <p:spPr>
          <a:xfrm>
            <a:off x="6172200" y="1836738"/>
            <a:ext cx="5183188" cy="51295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6" name="Объект 5"/>
          <p:cNvSpPr>
            <a:spLocks noGrp="1"/>
          </p:cNvSpPr>
          <p:nvPr>
            <p:ph sz="quarter" idx="4" hasCustomPrompt="1"/>
          </p:nvPr>
        </p:nvSpPr>
        <p:spPr>
          <a:xfrm>
            <a:off x="6172200" y="2645229"/>
            <a:ext cx="5183188"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7" name="Дата 6"/>
          <p:cNvSpPr>
            <a:spLocks noGrp="1"/>
          </p:cNvSpPr>
          <p:nvPr>
            <p:ph type="dt" sz="half" idx="10"/>
          </p:nvPr>
        </p:nvSpPr>
        <p:spPr/>
        <p:txBody>
          <a:bodyPr/>
          <a:lstStyle/>
          <a:p>
            <a:fld id="{3493049B-B484-4DD8-9E27-11E65D089405}" type="datetime1">
              <a:rPr lang="ru-RU" smtClean="0"/>
              <a:t>25.09.2023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151164" y="5286489"/>
            <a:ext cx="4301613" cy="333375"/>
          </a:xfrm>
          <a:prstGeom prst="rect">
            <a:avLst/>
          </a:prstGeom>
        </p:spPr>
      </p:pic>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733222" y="5286489"/>
            <a:ext cx="4301613" cy="3333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0" y="1135877"/>
            <a:ext cx="2166257" cy="219033"/>
          </a:xfrm>
          <a:prstGeom prst="rect">
            <a:avLst/>
          </a:prstGeom>
        </p:spPr>
      </p:pic>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flipV="1">
            <a:off x="10025743" y="1135877"/>
            <a:ext cx="2166257" cy="219033"/>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83590" y="4558958"/>
            <a:ext cx="2844800" cy="2121812"/>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19063" y="-94776"/>
            <a:ext cx="1761092" cy="176482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369" y="4833257"/>
            <a:ext cx="2020458" cy="2024743"/>
          </a:xfrm>
          <a:prstGeom prst="rect">
            <a:avLst/>
          </a:prstGeom>
        </p:spPr>
      </p:pic>
    </p:spTree>
    <p:extLst>
      <p:ext uri="{BB962C8B-B14F-4D97-AF65-F5344CB8AC3E}">
        <p14:creationId xmlns:p14="http://schemas.microsoft.com/office/powerpoint/2010/main" val="1085525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grpSp>
        <p:nvGrpSpPr>
          <p:cNvPr id="16" name="Группа 15"/>
          <p:cNvGrpSpPr/>
          <p:nvPr userDrawn="1"/>
        </p:nvGrpSpPr>
        <p:grpSpPr>
          <a:xfrm>
            <a:off x="1662" y="0"/>
            <a:ext cx="12203414" cy="7137412"/>
            <a:chOff x="1662" y="0"/>
            <a:chExt cx="12203414" cy="7137412"/>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42" y="5514125"/>
              <a:ext cx="4214242" cy="1343875"/>
            </a:xfrm>
            <a:prstGeom prst="rect">
              <a:avLst/>
            </a:prstGeom>
          </p:spPr>
        </p:pic>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15130" y="0"/>
              <a:ext cx="9485477" cy="6858000"/>
            </a:xfrm>
            <a:prstGeom prst="rect">
              <a:avLst/>
            </a:prstGeom>
          </p:spPr>
        </p:pic>
        <p:sp>
          <p:nvSpPr>
            <p:cNvPr id="9" name="TextBox 8"/>
            <p:cNvSpPr txBox="1"/>
            <p:nvPr userDrawn="1"/>
          </p:nvSpPr>
          <p:spPr>
            <a:xfrm>
              <a:off x="11632479" y="6374324"/>
              <a:ext cx="557934" cy="763088"/>
            </a:xfrm>
            <a:prstGeom prst="rect">
              <a:avLst/>
            </a:prstGeom>
            <a:noFill/>
          </p:spPr>
          <p:txBody>
            <a:bodyPr wrap="square" lIns="0" tIns="0" rIns="0" bIns="0" rtlCol="0">
              <a:noAutofit/>
            </a:bodyPr>
            <a:lstStyle/>
            <a:p>
              <a:pPr>
                <a:lnSpc>
                  <a:spcPct val="90000"/>
                </a:lnSpc>
                <a:spcAft>
                  <a:spcPts val="1000"/>
                </a:spcAft>
              </a:pPr>
              <a:r>
                <a:rPr lang="en-US" sz="2400" b="1" dirty="0">
                  <a:solidFill>
                    <a:schemeClr val="bg1"/>
                  </a:solidFill>
                  <a:latin typeface="Century Gothic" panose="020B0502020202020204" pitchFamily="34" charset="0"/>
                </a:rPr>
                <a:t>14</a:t>
              </a:r>
              <a:endParaRPr lang="ru-RU" sz="2400" b="1" dirty="0">
                <a:solidFill>
                  <a:schemeClr val="bg1"/>
                </a:solidFill>
                <a:latin typeface="Century Gothic" panose="020B0502020202020204" pitchFamily="34" charset="0"/>
              </a:endParaRPr>
            </a:p>
          </p:txBody>
        </p:sp>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62" y="1344991"/>
              <a:ext cx="4716524" cy="5513009"/>
            </a:xfrm>
            <a:prstGeom prst="rect">
              <a:avLst/>
            </a:prstGeom>
          </p:spPr>
        </p:pic>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80880" y="0"/>
              <a:ext cx="8301547" cy="6858000"/>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02859" y="4014069"/>
              <a:ext cx="2046230" cy="2008716"/>
            </a:xfrm>
            <a:prstGeom prst="rect">
              <a:avLst/>
            </a:prstGeom>
          </p:spPr>
        </p:pic>
        <p:pic>
          <p:nvPicPr>
            <p:cNvPr id="13" name="Рисунок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81558" y="4593980"/>
              <a:ext cx="4762500" cy="247650"/>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62" y="620688"/>
              <a:ext cx="3280880" cy="853029"/>
            </a:xfrm>
            <a:prstGeom prst="rect">
              <a:avLst/>
            </a:prstGeom>
          </p:spPr>
        </p:pic>
        <p:pic>
          <p:nvPicPr>
            <p:cNvPr id="15" name="Рисунок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49030" y="1344991"/>
              <a:ext cx="2856046" cy="4262649"/>
            </a:xfrm>
            <a:prstGeom prst="rect">
              <a:avLst/>
            </a:prstGeom>
          </p:spPr>
        </p:pic>
      </p:grpSp>
      <p:pic>
        <p:nvPicPr>
          <p:cNvPr id="6" name="Рисунок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930729" y="2680792"/>
            <a:ext cx="11259684"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96AC89DA-DB95-4C8C-A018-9B5070FA1EC4}"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8313744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648407AB-1FCE-49F7-973B-8517006C099D}"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8" name="Рисунок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255138" y="4566010"/>
            <a:ext cx="3228040" cy="717764"/>
          </a:xfrm>
          <a:prstGeom prst="rect">
            <a:avLst/>
          </a:prstGeom>
        </p:spPr>
      </p:pic>
      <p:pic>
        <p:nvPicPr>
          <p:cNvPr id="19" name="Рисунок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639" y="3061607"/>
            <a:ext cx="745042" cy="731383"/>
          </a:xfrm>
          <a:prstGeom prst="rect">
            <a:avLst/>
          </a:prstGeom>
        </p:spPr>
      </p:pic>
    </p:spTree>
    <p:extLst>
      <p:ext uri="{BB962C8B-B14F-4D97-AF65-F5344CB8AC3E}">
        <p14:creationId xmlns:p14="http://schemas.microsoft.com/office/powerpoint/2010/main" val="55780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sub-topic-01">
    <p:spTree>
      <p:nvGrpSpPr>
        <p:cNvPr id="1" name=""/>
        <p:cNvGrpSpPr/>
        <p:nvPr/>
      </p:nvGrpSpPr>
      <p:grpSpPr>
        <a:xfrm>
          <a:off x="0" y="0"/>
          <a:ext cx="0" cy="0"/>
          <a:chOff x="0" y="0"/>
          <a:chExt cx="0" cy="0"/>
        </a:xfrm>
      </p:grpSpPr>
      <p:grpSp>
        <p:nvGrpSpPr>
          <p:cNvPr id="17" name="Группа 16"/>
          <p:cNvGrpSpPr/>
          <p:nvPr userDrawn="1"/>
        </p:nvGrpSpPr>
        <p:grpSpPr>
          <a:xfrm>
            <a:off x="0" y="0"/>
            <a:ext cx="12190413" cy="6871807"/>
            <a:chOff x="0" y="0"/>
            <a:chExt cx="12190413" cy="687180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707874" y="0"/>
              <a:ext cx="4147972" cy="6871807"/>
            </a:xfrm>
            <a:prstGeom prst="rect">
              <a:avLst/>
            </a:prstGeom>
          </p:spPr>
        </p:pic>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376" y="0"/>
              <a:ext cx="4139638" cy="6858000"/>
            </a:xfrm>
            <a:prstGeom prst="rect">
              <a:avLst/>
            </a:prstGeom>
          </p:spPr>
        </p:pic>
        <p:pic>
          <p:nvPicPr>
            <p:cNvPr id="10" name="Рисунок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9762" y="2929662"/>
              <a:ext cx="3693546" cy="3812642"/>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493" y="2708920"/>
              <a:ext cx="3538656" cy="3779194"/>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05918" y="0"/>
              <a:ext cx="2314457" cy="1010832"/>
            </a:xfrm>
            <a:prstGeom prst="rect">
              <a:avLst/>
            </a:prstGeom>
          </p:spPr>
        </p:pic>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4216885" y="5243007"/>
              <a:ext cx="3729391" cy="162880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V="1">
              <a:off x="0" y="1365969"/>
              <a:ext cx="2598973" cy="262785"/>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flipV="1">
              <a:off x="9591440" y="1365969"/>
              <a:ext cx="2598973" cy="262785"/>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CF5DE0BB-7D7A-4D18-A8F8-3B4EF0B743A8}"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8090376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67EE2B07-EF6C-43C4-820F-4F2911601686}"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spTree>
    <p:extLst>
      <p:ext uri="{BB962C8B-B14F-4D97-AF65-F5344CB8AC3E}">
        <p14:creationId xmlns:p14="http://schemas.microsoft.com/office/powerpoint/2010/main" val="1661574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bullet_points_orange">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542137" y="1683882"/>
            <a:ext cx="3646161" cy="5184355"/>
          </a:xfrm>
          <a:prstGeom prst="rect">
            <a:avLst/>
          </a:prstGeom>
        </p:spPr>
      </p:pic>
      <p:pic>
        <p:nvPicPr>
          <p:cNvPr id="2" name="Рисунок 1"/>
          <p:cNvPicPr>
            <a:picLocks noChangeAspect="1"/>
          </p:cNvPicPr>
          <p:nvPr userDrawn="1"/>
        </p:nvPicPr>
        <p:blipFill rotWithShape="1">
          <a:blip r:embed="rId3">
            <a:extLst>
              <a:ext uri="{28A0092B-C50C-407E-A947-70E740481C1C}">
                <a14:useLocalDpi xmlns:a14="http://schemas.microsoft.com/office/drawing/2010/main" val="0"/>
              </a:ext>
            </a:extLst>
          </a:blip>
          <a:srcRect l="40196"/>
          <a:stretch/>
        </p:blipFill>
        <p:spPr>
          <a:xfrm>
            <a:off x="0" y="0"/>
            <a:ext cx="2676825" cy="6868237"/>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4AFDE175-ACF8-45F2-9E80-07AA6E220350}" type="datetime1">
              <a:rPr lang="ru-RU" smtClean="0"/>
              <a:t>25.09.2023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1223" y="3580588"/>
            <a:ext cx="1469114" cy="1442181"/>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12672" y="5480877"/>
            <a:ext cx="5502728" cy="426461"/>
          </a:xfrm>
          <a:prstGeom prst="rect">
            <a:avLst/>
          </a:prstGeom>
        </p:spPr>
      </p:pic>
      <p:pic>
        <p:nvPicPr>
          <p:cNvPr id="12" name="Рисунок 11"/>
          <p:cNvPicPr>
            <a:picLocks noChangeAspect="1"/>
          </p:cNvPicPr>
          <p:nvPr userDrawn="1"/>
        </p:nvPicPr>
        <p:blipFill rotWithShape="1">
          <a:blip r:embed="rId7" cstate="print">
            <a:extLst>
              <a:ext uri="{28A0092B-C50C-407E-A947-70E740481C1C}">
                <a14:useLocalDpi xmlns:a14="http://schemas.microsoft.com/office/drawing/2010/main" val="0"/>
              </a:ext>
            </a:extLst>
          </a:blip>
          <a:srcRect t="52060"/>
          <a:stretch/>
        </p:blipFill>
        <p:spPr>
          <a:xfrm>
            <a:off x="9312208" y="-7790"/>
            <a:ext cx="2419661" cy="1162436"/>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32146">
            <a:off x="1071856" y="4648048"/>
            <a:ext cx="883356" cy="96521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10796628" y="432393"/>
            <a:ext cx="1267035" cy="1384447"/>
          </a:xfrm>
          <a:prstGeom prst="rect">
            <a:avLst/>
          </a:prstGeom>
        </p:spPr>
      </p:pic>
    </p:spTree>
    <p:extLst>
      <p:ext uri="{BB962C8B-B14F-4D97-AF65-F5344CB8AC3E}">
        <p14:creationId xmlns:p14="http://schemas.microsoft.com/office/powerpoint/2010/main" val="3579694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3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0806243-1225-448D-B6F1-A4DEB3B05CA3}"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4750" y="4638614"/>
            <a:ext cx="4762500" cy="247650"/>
          </a:xfrm>
          <a:prstGeom prst="rect">
            <a:avLst/>
          </a:prstGeom>
        </p:spPr>
      </p:pic>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8" name="Рисунок 2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5400000" flipV="1">
            <a:off x="5259153" y="796258"/>
            <a:ext cx="1771650" cy="179134"/>
          </a:xfrm>
          <a:prstGeom prst="rect">
            <a:avLst/>
          </a:prstGeom>
        </p:spPr>
      </p:pic>
      <p:pic>
        <p:nvPicPr>
          <p:cNvPr id="29" name="Рисунок 2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2957135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5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0806243-1225-448D-B6F1-A4DEB3B05CA3}"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22" name="Рисунок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667337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4_Только заголовок">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 y="-4824"/>
            <a:ext cx="4208232" cy="3633107"/>
          </a:xfrm>
          <a:prstGeom prst="rect">
            <a:avLst/>
          </a:prstGeom>
        </p:spPr>
      </p:pic>
      <p:pic>
        <p:nvPicPr>
          <p:cNvPr id="11" name="Рисунок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0976" y="4919648"/>
            <a:ext cx="4463143" cy="223157"/>
          </a:xfrm>
          <a:prstGeom prst="rect">
            <a:avLst/>
          </a:prstGeom>
        </p:spPr>
      </p:pic>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6170" y="1589976"/>
            <a:ext cx="8452757" cy="2625637"/>
          </a:xfrm>
          <a:prstGeom prst="rect">
            <a:avLst/>
          </a:prstGeom>
        </p:spPr>
      </p:pic>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16826" y="-4824"/>
            <a:ext cx="5675174" cy="6858000"/>
          </a:xfrm>
          <a:prstGeom prst="rect">
            <a:avLst/>
          </a:prstGeom>
        </p:spPr>
      </p:pic>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19CE5A2F-420D-4626-90B2-78D9F8313110}"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2721" y="2442748"/>
            <a:ext cx="4035879" cy="4415252"/>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80311" y="819166"/>
            <a:ext cx="476250" cy="447675"/>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059666">
            <a:off x="10752610" y="493330"/>
            <a:ext cx="476250" cy="44767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409">
            <a:off x="3595910" y="5758549"/>
            <a:ext cx="476250" cy="447675"/>
          </a:xfrm>
          <a:prstGeom prst="rect">
            <a:avLst/>
          </a:prstGeom>
        </p:spPr>
      </p:pic>
      <p:pic>
        <p:nvPicPr>
          <p:cNvPr id="12" name="Рисунок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30128" y="1069610"/>
            <a:ext cx="982421" cy="987879"/>
          </a:xfrm>
          <a:prstGeom prst="rect">
            <a:avLst/>
          </a:prstGeom>
        </p:spPr>
      </p:pic>
      <p:pic>
        <p:nvPicPr>
          <p:cNvPr id="36" name="Рисунок 3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860171">
            <a:off x="9421231" y="5794673"/>
            <a:ext cx="982421" cy="987879"/>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815499" y="5665000"/>
            <a:ext cx="4762500" cy="247650"/>
          </a:xfrm>
          <a:prstGeom prst="rect">
            <a:avLst/>
          </a:prstGeom>
        </p:spPr>
      </p:pic>
    </p:spTree>
    <p:extLst>
      <p:ext uri="{BB962C8B-B14F-4D97-AF65-F5344CB8AC3E}">
        <p14:creationId xmlns:p14="http://schemas.microsoft.com/office/powerpoint/2010/main" val="23191446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1_Только заголовок">
    <p:spTree>
      <p:nvGrpSpPr>
        <p:cNvPr id="1" name=""/>
        <p:cNvGrpSpPr/>
        <p:nvPr/>
      </p:nvGrpSpPr>
      <p:grpSpPr>
        <a:xfrm>
          <a:off x="0" y="0"/>
          <a:ext cx="0" cy="0"/>
          <a:chOff x="0" y="0"/>
          <a:chExt cx="0" cy="0"/>
        </a:xfrm>
      </p:grpSpPr>
      <p:grpSp>
        <p:nvGrpSpPr>
          <p:cNvPr id="31" name="Группа 30"/>
          <p:cNvGrpSpPr/>
          <p:nvPr userDrawn="1"/>
        </p:nvGrpSpPr>
        <p:grpSpPr>
          <a:xfrm>
            <a:off x="-3645" y="0"/>
            <a:ext cx="12194058" cy="6857999"/>
            <a:chOff x="-3645" y="0"/>
            <a:chExt cx="12194058" cy="6857999"/>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997" y="0"/>
              <a:ext cx="10058400" cy="6613398"/>
            </a:xfrm>
            <a:prstGeom prst="rect">
              <a:avLst/>
            </a:prstGeom>
          </p:spPr>
        </p:pic>
        <p:cxnSp>
          <p:nvCxnSpPr>
            <p:cNvPr id="18" name="Linie"/>
            <p:cNvCxnSpPr/>
            <p:nvPr userDrawn="1"/>
          </p:nvCxnSpPr>
          <p:spPr bwMode="gray">
            <a:xfrm>
              <a:off x="375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cxnSp>
          <p:nvCxnSpPr>
            <p:cNvPr id="19" name="Linie"/>
            <p:cNvCxnSpPr/>
            <p:nvPr userDrawn="1"/>
          </p:nvCxnSpPr>
          <p:spPr bwMode="gray">
            <a:xfrm>
              <a:off x="681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grpSp>
          <p:nvGrpSpPr>
            <p:cNvPr id="20" name="Quotation"/>
            <p:cNvGrpSpPr>
              <a:grpSpLocks noChangeAspect="1"/>
            </p:cNvGrpSpPr>
            <p:nvPr userDrawn="1"/>
          </p:nvGrpSpPr>
          <p:grpSpPr bwMode="gray">
            <a:xfrm>
              <a:off x="5771170" y="1357295"/>
              <a:ext cx="648072" cy="543406"/>
              <a:chOff x="537029" y="1572196"/>
              <a:chExt cx="1010860" cy="847602"/>
            </a:xfrm>
            <a:solidFill>
              <a:srgbClr val="083551"/>
            </a:solidFill>
          </p:grpSpPr>
          <p:sp>
            <p:nvSpPr>
              <p:cNvPr id="21"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sp>
            <p:nvSpPr>
              <p:cNvPr id="22"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grpSp>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5" y="2828916"/>
              <a:ext cx="3290539" cy="4029083"/>
            </a:xfrm>
            <a:prstGeom prst="rect">
              <a:avLst/>
            </a:prstGeom>
          </p:spPr>
        </p:pic>
        <p:pic>
          <p:nvPicPr>
            <p:cNvPr id="25" name="Рисунок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23835" y="922847"/>
              <a:ext cx="864096" cy="868896"/>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61869" flipH="1">
              <a:off x="1384363" y="73698"/>
              <a:ext cx="685654" cy="2316366"/>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9655" y="1892377"/>
              <a:ext cx="454572" cy="427298"/>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9583">
              <a:off x="10143269" y="5805264"/>
              <a:ext cx="454572" cy="427298"/>
            </a:xfrm>
            <a:prstGeom prst="rect">
              <a:avLst/>
            </a:prstGeom>
          </p:spPr>
        </p:pic>
        <p:pic>
          <p:nvPicPr>
            <p:cNvPr id="29" name="Рисунок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2041358">
              <a:off x="7319342" y="168829"/>
              <a:ext cx="454572" cy="427298"/>
            </a:xfrm>
            <a:prstGeom prst="rect">
              <a:avLst/>
            </a:prstGeom>
          </p:spPr>
        </p:pic>
        <p:pic>
          <p:nvPicPr>
            <p:cNvPr id="30" name="Рисунок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05348" y="2828916"/>
              <a:ext cx="1586211" cy="1586211"/>
            </a:xfrm>
            <a:prstGeom prst="rect">
              <a:avLst/>
            </a:prstGeom>
          </p:spPr>
        </p:pic>
      </p:grpSp>
      <p:pic>
        <p:nvPicPr>
          <p:cNvPr id="6" name="Рисунок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2176337" y="2122106"/>
            <a:ext cx="7947498" cy="2271779"/>
          </a:xfrm>
        </p:spPr>
        <p:txBody>
          <a:bodyPr/>
          <a:lstStyle>
            <a:lvl1pPr algn="ctr">
              <a:defRPr sz="2400"/>
            </a:lvl1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endParaRPr lang="ru-RU" dirty="0"/>
          </a:p>
        </p:txBody>
      </p:sp>
      <p:sp>
        <p:nvSpPr>
          <p:cNvPr id="3" name="Дата 2"/>
          <p:cNvSpPr>
            <a:spLocks noGrp="1"/>
          </p:cNvSpPr>
          <p:nvPr>
            <p:ph type="dt" sz="half" idx="10"/>
          </p:nvPr>
        </p:nvSpPr>
        <p:spPr/>
        <p:txBody>
          <a:bodyPr/>
          <a:lstStyle/>
          <a:p>
            <a:fld id="{04013631-498B-4A8E-A9CC-B927D28CE561}"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0350800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Только заголовок">
    <p:spTree>
      <p:nvGrpSpPr>
        <p:cNvPr id="1" name=""/>
        <p:cNvGrpSpPr/>
        <p:nvPr/>
      </p:nvGrpSpPr>
      <p:grpSpPr>
        <a:xfrm>
          <a:off x="0" y="0"/>
          <a:ext cx="0" cy="0"/>
          <a:chOff x="0" y="0"/>
          <a:chExt cx="0" cy="0"/>
        </a:xfrm>
      </p:grpSpPr>
      <p:grpSp>
        <p:nvGrpSpPr>
          <p:cNvPr id="9" name="Группа 8"/>
          <p:cNvGrpSpPr/>
          <p:nvPr userDrawn="1"/>
        </p:nvGrpSpPr>
        <p:grpSpPr>
          <a:xfrm>
            <a:off x="1773909" y="1035687"/>
            <a:ext cx="9793906" cy="5054351"/>
            <a:chOff x="1773909" y="1035687"/>
            <a:chExt cx="9793906" cy="5054351"/>
          </a:xfrm>
        </p:grpSpPr>
        <p:pic>
          <p:nvPicPr>
            <p:cNvPr id="35" name="Рисунок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8570619" y="3056386"/>
              <a:ext cx="1010782" cy="4981192"/>
            </a:xfrm>
            <a:prstGeom prst="rect">
              <a:avLst/>
            </a:prstGeom>
          </p:spPr>
        </p:pic>
        <p:pic>
          <p:nvPicPr>
            <p:cNvPr id="36" name="Рисунок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71567" y="1731302"/>
              <a:ext cx="1010095" cy="4982400"/>
            </a:xfrm>
            <a:prstGeom prst="rect">
              <a:avLst/>
            </a:prstGeom>
          </p:spPr>
        </p:pic>
        <p:pic>
          <p:nvPicPr>
            <p:cNvPr id="37" name="Рисунок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8563375" y="399375"/>
              <a:ext cx="1025673" cy="4982400"/>
            </a:xfrm>
            <a:prstGeom prst="rect">
              <a:avLst/>
            </a:prstGeom>
          </p:spPr>
        </p:pic>
        <p:pic>
          <p:nvPicPr>
            <p:cNvPr id="38" name="Рисунок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8561805" y="-941509"/>
              <a:ext cx="1028008" cy="4982400"/>
            </a:xfrm>
            <a:prstGeom prst="rect">
              <a:avLst/>
            </a:prstGeom>
          </p:spPr>
        </p:pic>
        <p:pic>
          <p:nvPicPr>
            <p:cNvPr id="39" name="Рисунок 3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93817" y="5036673"/>
              <a:ext cx="1007721" cy="1020619"/>
            </a:xfrm>
            <a:prstGeom prst="rect">
              <a:avLst/>
            </a:prstGeom>
          </p:spPr>
        </p:pic>
        <p:pic>
          <p:nvPicPr>
            <p:cNvPr id="40" name="Рисунок 3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3854030" y="5064725"/>
              <a:ext cx="80797" cy="1025313"/>
            </a:xfrm>
            <a:prstGeom prst="rect">
              <a:avLst/>
            </a:prstGeom>
          </p:spPr>
        </p:pic>
        <p:pic>
          <p:nvPicPr>
            <p:cNvPr id="41" name="Рисунок 4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06194" y="1039204"/>
              <a:ext cx="982966" cy="982966"/>
            </a:xfrm>
            <a:prstGeom prst="rect">
              <a:avLst/>
            </a:prstGeom>
          </p:spPr>
        </p:pic>
        <p:pic>
          <p:nvPicPr>
            <p:cNvPr id="42" name="Рисунок 4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4234" y="2365680"/>
              <a:ext cx="986886" cy="986886"/>
            </a:xfrm>
            <a:prstGeom prst="rect">
              <a:avLst/>
            </a:prstGeom>
          </p:spPr>
        </p:pic>
        <p:pic>
          <p:nvPicPr>
            <p:cNvPr id="43" name="Рисунок 4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92932" y="3701015"/>
              <a:ext cx="1009490" cy="1009490"/>
            </a:xfrm>
            <a:prstGeom prst="rect">
              <a:avLst/>
            </a:prstGeom>
          </p:spPr>
        </p:pic>
        <p:pic>
          <p:nvPicPr>
            <p:cNvPr id="44" name="Рисунок 4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3388" y="3692760"/>
              <a:ext cx="82080" cy="1026000"/>
            </a:xfrm>
            <a:prstGeom prst="rect">
              <a:avLst/>
            </a:prstGeom>
          </p:spPr>
        </p:pic>
        <p:pic>
          <p:nvPicPr>
            <p:cNvPr id="45" name="Рисунок 4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54828" y="1035687"/>
              <a:ext cx="79200" cy="990000"/>
            </a:xfrm>
            <a:prstGeom prst="rect">
              <a:avLst/>
            </a:prstGeom>
          </p:spPr>
        </p:pic>
        <p:pic>
          <p:nvPicPr>
            <p:cNvPr id="46" name="Рисунок 4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3909" y="1431007"/>
              <a:ext cx="310376" cy="2827527"/>
            </a:xfrm>
            <a:prstGeom prst="rect">
              <a:avLst/>
            </a:prstGeom>
          </p:spPr>
        </p:pic>
        <p:pic>
          <p:nvPicPr>
            <p:cNvPr id="47" name="Рисунок 4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4828" y="2364123"/>
              <a:ext cx="79200" cy="990000"/>
            </a:xfrm>
            <a:prstGeom prst="rect">
              <a:avLst/>
            </a:prstGeom>
          </p:spPr>
        </p:pic>
      </p:grpSp>
      <p:grpSp>
        <p:nvGrpSpPr>
          <p:cNvPr id="8" name="Группа 7"/>
          <p:cNvGrpSpPr/>
          <p:nvPr userDrawn="1"/>
        </p:nvGrpSpPr>
        <p:grpSpPr>
          <a:xfrm>
            <a:off x="0" y="345746"/>
            <a:ext cx="12197756" cy="269562"/>
            <a:chOff x="0" y="345746"/>
            <a:chExt cx="12197756" cy="269562"/>
          </a:xfrm>
        </p:grpSpPr>
        <p:pic>
          <p:nvPicPr>
            <p:cNvPr id="33" name="Рисунок 3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345746"/>
              <a:ext cx="2666000" cy="269562"/>
            </a:xfrm>
            <a:prstGeom prst="rect">
              <a:avLst/>
            </a:prstGeom>
          </p:spPr>
        </p:pic>
        <p:pic>
          <p:nvPicPr>
            <p:cNvPr id="34" name="Рисунок 3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H="1">
              <a:off x="9531756" y="345746"/>
              <a:ext cx="2666000" cy="269562"/>
            </a:xfrm>
            <a:prstGeom prst="rect">
              <a:avLst/>
            </a:prstGeom>
          </p:spPr>
        </p:pic>
      </p:grpSp>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0800000">
            <a:off x="5177281" y="6130057"/>
            <a:ext cx="1689259" cy="737779"/>
          </a:xfrm>
          <a:prstGeom prst="rect">
            <a:avLst/>
          </a:prstGeom>
        </p:spPr>
      </p:pic>
      <p:pic>
        <p:nvPicPr>
          <p:cNvPr id="6" name="Рисунок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187780"/>
            <a:ext cx="12190413" cy="628650"/>
          </a:xfrm>
        </p:spPr>
        <p:txBody>
          <a:bodyPr/>
          <a:lstStyle>
            <a:lvl1pPr algn="ctr">
              <a:defRPr/>
            </a:lvl1pPr>
          </a:lstStyle>
          <a:p>
            <a:r>
              <a:rPr lang="da-DK" dirty="0"/>
              <a:t>Lorem ipsum dolor sit</a:t>
            </a:r>
            <a:endParaRPr lang="ru-RU" dirty="0"/>
          </a:p>
        </p:txBody>
      </p:sp>
      <p:sp>
        <p:nvSpPr>
          <p:cNvPr id="3" name="Дата 2"/>
          <p:cNvSpPr>
            <a:spLocks noGrp="1"/>
          </p:cNvSpPr>
          <p:nvPr>
            <p:ph type="dt" sz="half" idx="10"/>
          </p:nvPr>
        </p:nvSpPr>
        <p:spPr/>
        <p:txBody>
          <a:bodyPr/>
          <a:lstStyle/>
          <a:p>
            <a:fld id="{9FDD7BFB-E9F5-46B6-9DF2-6AF72905959C}" type="datetime1">
              <a:rPr lang="ru-RU" smtClean="0"/>
              <a:t>25.09.2023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1" name="Текст 10"/>
          <p:cNvSpPr>
            <a:spLocks noGrp="1"/>
          </p:cNvSpPr>
          <p:nvPr>
            <p:ph type="body" sz="quarter" idx="13" hasCustomPrompt="1"/>
          </p:nvPr>
        </p:nvSpPr>
        <p:spPr>
          <a:xfrm>
            <a:off x="6767513" y="115093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8" name="Текст 10"/>
          <p:cNvSpPr>
            <a:spLocks noGrp="1"/>
          </p:cNvSpPr>
          <p:nvPr>
            <p:ph type="body" sz="quarter" idx="14" hasCustomPrompt="1"/>
          </p:nvPr>
        </p:nvSpPr>
        <p:spPr>
          <a:xfrm>
            <a:off x="6767512" y="253840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9" name="Текст 10"/>
          <p:cNvSpPr>
            <a:spLocks noGrp="1"/>
          </p:cNvSpPr>
          <p:nvPr>
            <p:ph type="body" sz="quarter" idx="15" hasCustomPrompt="1"/>
          </p:nvPr>
        </p:nvSpPr>
        <p:spPr>
          <a:xfrm>
            <a:off x="6767512" y="3838319"/>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0" name="Текст 10"/>
          <p:cNvSpPr>
            <a:spLocks noGrp="1"/>
          </p:cNvSpPr>
          <p:nvPr>
            <p:ph type="body" sz="quarter" idx="16" hasCustomPrompt="1"/>
          </p:nvPr>
        </p:nvSpPr>
        <p:spPr>
          <a:xfrm>
            <a:off x="6767511" y="5145150"/>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13" name="Текст 12"/>
          <p:cNvSpPr>
            <a:spLocks noGrp="1"/>
          </p:cNvSpPr>
          <p:nvPr>
            <p:ph type="body" sz="quarter" idx="17" hasCustomPrompt="1"/>
          </p:nvPr>
        </p:nvSpPr>
        <p:spPr>
          <a:xfrm>
            <a:off x="143356" y="2480271"/>
            <a:ext cx="1480518" cy="729000"/>
          </a:xfrm>
        </p:spPr>
        <p:txBody>
          <a:bodyPr>
            <a:noAutofit/>
          </a:bodyPr>
          <a:lstStyle>
            <a:lvl1pPr>
              <a:defRPr sz="1400" b="1"/>
            </a:lvl1pPr>
          </a:lstStyle>
          <a:p>
            <a:pPr lvl="0"/>
            <a:r>
              <a:rPr lang="da-DK" dirty="0"/>
              <a:t>Lorem ipsum dolor sit amet</a:t>
            </a:r>
            <a:endParaRPr lang="ru-RU" dirty="0"/>
          </a:p>
        </p:txBody>
      </p:sp>
      <p:sp>
        <p:nvSpPr>
          <p:cNvPr id="51" name="Текст 12"/>
          <p:cNvSpPr>
            <a:spLocks noGrp="1"/>
          </p:cNvSpPr>
          <p:nvPr>
            <p:ph type="body" sz="quarter" idx="18" hasCustomPrompt="1"/>
          </p:nvPr>
        </p:nvSpPr>
        <p:spPr>
          <a:xfrm>
            <a:off x="143356" y="5189146"/>
            <a:ext cx="1480518" cy="795276"/>
          </a:xfrm>
        </p:spPr>
        <p:txBody>
          <a:bodyPr>
            <a:normAutofit/>
          </a:bodyPr>
          <a:lstStyle>
            <a:lvl1pPr>
              <a:defRPr sz="1400" b="1"/>
            </a:lvl1pPr>
          </a:lstStyle>
          <a:p>
            <a:pPr lvl="0"/>
            <a:r>
              <a:rPr lang="da-DK" dirty="0"/>
              <a:t>Lorem ipsum dolor sit amet</a:t>
            </a:r>
            <a:endParaRPr lang="ru-RU" dirty="0"/>
          </a:p>
        </p:txBody>
      </p:sp>
      <p:sp>
        <p:nvSpPr>
          <p:cNvPr id="52" name="Текст 12"/>
          <p:cNvSpPr>
            <a:spLocks noGrp="1"/>
          </p:cNvSpPr>
          <p:nvPr>
            <p:ph type="body" sz="quarter" idx="19" hasCustomPrompt="1"/>
          </p:nvPr>
        </p:nvSpPr>
        <p:spPr>
          <a:xfrm>
            <a:off x="4455284" y="1198225"/>
            <a:ext cx="1480518" cy="729000"/>
          </a:xfrm>
        </p:spPr>
        <p:txBody>
          <a:bodyPr>
            <a:normAutofit/>
          </a:bodyPr>
          <a:lstStyle>
            <a:lvl1pPr>
              <a:defRPr sz="1400" b="1"/>
            </a:lvl1pPr>
          </a:lstStyle>
          <a:p>
            <a:pPr lvl="0"/>
            <a:r>
              <a:rPr lang="da-DK" dirty="0"/>
              <a:t>Lorem ipsum dolor sit amet</a:t>
            </a:r>
            <a:endParaRPr lang="ru-RU" dirty="0"/>
          </a:p>
        </p:txBody>
      </p:sp>
      <p:sp>
        <p:nvSpPr>
          <p:cNvPr id="53" name="Текст 12"/>
          <p:cNvSpPr>
            <a:spLocks noGrp="1"/>
          </p:cNvSpPr>
          <p:nvPr>
            <p:ph type="body" sz="quarter" idx="20" hasCustomPrompt="1"/>
          </p:nvPr>
        </p:nvSpPr>
        <p:spPr>
          <a:xfrm>
            <a:off x="4457804" y="2480270"/>
            <a:ext cx="1480518" cy="729000"/>
          </a:xfrm>
        </p:spPr>
        <p:txBody>
          <a:bodyPr>
            <a:normAutofit/>
          </a:bodyPr>
          <a:lstStyle>
            <a:lvl1pPr>
              <a:defRPr sz="1400" b="1"/>
            </a:lvl1pPr>
          </a:lstStyle>
          <a:p>
            <a:pPr lvl="0"/>
            <a:r>
              <a:rPr lang="da-DK" dirty="0"/>
              <a:t>Lorem ipsum dolor sit amet</a:t>
            </a:r>
            <a:endParaRPr lang="ru-RU" dirty="0"/>
          </a:p>
        </p:txBody>
      </p:sp>
      <p:sp>
        <p:nvSpPr>
          <p:cNvPr id="54" name="Текст 12"/>
          <p:cNvSpPr>
            <a:spLocks noGrp="1"/>
          </p:cNvSpPr>
          <p:nvPr>
            <p:ph type="body" sz="quarter" idx="21" hasCustomPrompt="1"/>
          </p:nvPr>
        </p:nvSpPr>
        <p:spPr>
          <a:xfrm>
            <a:off x="4455284" y="3791491"/>
            <a:ext cx="1480518" cy="729000"/>
          </a:xfrm>
        </p:spPr>
        <p:txBody>
          <a:bodyPr>
            <a:normAutofit/>
          </a:bodyPr>
          <a:lstStyle>
            <a:lvl1pPr>
              <a:defRPr sz="1400" b="1"/>
            </a:lvl1pPr>
          </a:lstStyle>
          <a:p>
            <a:pPr lvl="0"/>
            <a:r>
              <a:rPr lang="da-DK" dirty="0"/>
              <a:t>Lorem ipsum dolor sit amet</a:t>
            </a:r>
            <a:endParaRPr lang="ru-RU" dirty="0"/>
          </a:p>
        </p:txBody>
      </p:sp>
      <p:sp>
        <p:nvSpPr>
          <p:cNvPr id="55" name="Текст 12"/>
          <p:cNvSpPr>
            <a:spLocks noGrp="1"/>
          </p:cNvSpPr>
          <p:nvPr>
            <p:ph type="body" sz="quarter" idx="22" hasCustomPrompt="1"/>
          </p:nvPr>
        </p:nvSpPr>
        <p:spPr>
          <a:xfrm>
            <a:off x="4455284" y="5192437"/>
            <a:ext cx="1480518" cy="729000"/>
          </a:xfrm>
        </p:spPr>
        <p:txBody>
          <a:bodyPr>
            <a:normAutofit/>
          </a:bodyPr>
          <a:lstStyle>
            <a:lvl1pPr>
              <a:defRPr sz="1400" b="1"/>
            </a:lvl1pPr>
          </a:lstStyle>
          <a:p>
            <a:pPr lvl="0"/>
            <a:r>
              <a:rPr lang="da-DK" dirty="0"/>
              <a:t>Lorem ipsum dolor sit amet</a:t>
            </a:r>
            <a:endParaRPr lang="ru-RU" dirty="0"/>
          </a:p>
        </p:txBody>
      </p:sp>
    </p:spTree>
    <p:extLst>
      <p:ext uri="{BB962C8B-B14F-4D97-AF65-F5344CB8AC3E}">
        <p14:creationId xmlns:p14="http://schemas.microsoft.com/office/powerpoint/2010/main" val="4756429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grpSp>
        <p:nvGrpSpPr>
          <p:cNvPr id="14" name="Группа 13"/>
          <p:cNvGrpSpPr/>
          <p:nvPr userDrawn="1"/>
        </p:nvGrpSpPr>
        <p:grpSpPr>
          <a:xfrm>
            <a:off x="0" y="-17325"/>
            <a:ext cx="10997251" cy="6867251"/>
            <a:chOff x="0" y="-17325"/>
            <a:chExt cx="10997251" cy="6867251"/>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8570" y="5044014"/>
              <a:ext cx="4502274" cy="180591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54678" y="4221088"/>
              <a:ext cx="970057" cy="1916832"/>
            </a:xfrm>
            <a:prstGeom prst="rect">
              <a:avLst/>
            </a:prstGeom>
          </p:spPr>
        </p:pic>
        <p:pic>
          <p:nvPicPr>
            <p:cNvPr id="8" name="Рисунок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43178" y="2996952"/>
              <a:ext cx="249746" cy="249746"/>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8851" y="6505690"/>
              <a:ext cx="10058400" cy="138302"/>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636950"/>
              <a:ext cx="1510212" cy="3212976"/>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63008" y="-17325"/>
              <a:ext cx="2810086" cy="858637"/>
            </a:xfrm>
            <a:prstGeom prst="rect">
              <a:avLst/>
            </a:prstGeom>
          </p:spPr>
        </p:pic>
      </p:grpSp>
      <p:pic>
        <p:nvPicPr>
          <p:cNvPr id="5" name="Рисунок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E7095778-7067-4DC3-B9D2-6B63CCA6A07C}" type="datetime1">
              <a:rPr lang="ru-RU" smtClean="0"/>
              <a:t>25.09.2023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5544033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genda-01">
    <p:spTree>
      <p:nvGrpSpPr>
        <p:cNvPr id="1" name=""/>
        <p:cNvGrpSpPr/>
        <p:nvPr/>
      </p:nvGrpSpPr>
      <p:grpSpPr>
        <a:xfrm>
          <a:off x="0" y="0"/>
          <a:ext cx="0" cy="0"/>
          <a:chOff x="0" y="0"/>
          <a:chExt cx="0" cy="0"/>
        </a:xfrm>
      </p:grpSpPr>
      <p:grpSp>
        <p:nvGrpSpPr>
          <p:cNvPr id="95" name="Группа 94"/>
          <p:cNvGrpSpPr/>
          <p:nvPr userDrawn="1"/>
        </p:nvGrpSpPr>
        <p:grpSpPr>
          <a:xfrm>
            <a:off x="1885163" y="2085384"/>
            <a:ext cx="3635268" cy="3103246"/>
            <a:chOff x="1704655" y="2118352"/>
            <a:chExt cx="3635268" cy="3103246"/>
          </a:xfrm>
        </p:grpSpPr>
        <p:pic>
          <p:nvPicPr>
            <p:cNvPr id="93" name="Рисунок 9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306896"/>
              <a:ext cx="3635268" cy="367566"/>
            </a:xfrm>
            <a:prstGeom prst="rect">
              <a:avLst/>
            </a:prstGeom>
          </p:spPr>
        </p:pic>
        <p:pic>
          <p:nvPicPr>
            <p:cNvPr id="92" name="Рисунок 9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759760"/>
              <a:ext cx="3635268" cy="367566"/>
            </a:xfrm>
            <a:prstGeom prst="rect">
              <a:avLst/>
            </a:prstGeom>
          </p:spPr>
        </p:pic>
        <p:pic>
          <p:nvPicPr>
            <p:cNvPr id="90" name="Рисунок 8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665488"/>
              <a:ext cx="3635268" cy="367566"/>
            </a:xfrm>
            <a:prstGeom prst="rect">
              <a:avLst/>
            </a:prstGeom>
          </p:spPr>
        </p:pic>
        <p:pic>
          <p:nvPicPr>
            <p:cNvPr id="89" name="Рисунок 8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118352"/>
              <a:ext cx="3635268" cy="367566"/>
            </a:xfrm>
            <a:prstGeom prst="rect">
              <a:avLst/>
            </a:prstGeom>
          </p:spPr>
        </p:pic>
        <p:pic>
          <p:nvPicPr>
            <p:cNvPr id="91" name="Рисунок 9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212624"/>
              <a:ext cx="3635268" cy="367566"/>
            </a:xfrm>
            <a:prstGeom prst="rect">
              <a:avLst/>
            </a:prstGeom>
          </p:spPr>
        </p:pic>
        <p:pic>
          <p:nvPicPr>
            <p:cNvPr id="94" name="Рисунок 9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854032"/>
              <a:ext cx="3635268" cy="367566"/>
            </a:xfrm>
            <a:prstGeom prst="rect">
              <a:avLst/>
            </a:prstGeom>
          </p:spPr>
        </p:pic>
      </p:grpSp>
      <p:grpSp>
        <p:nvGrpSpPr>
          <p:cNvPr id="84" name="Группа 83"/>
          <p:cNvGrpSpPr/>
          <p:nvPr userDrawn="1"/>
        </p:nvGrpSpPr>
        <p:grpSpPr>
          <a:xfrm>
            <a:off x="-1" y="0"/>
            <a:ext cx="12197757" cy="6895555"/>
            <a:chOff x="-1" y="0"/>
            <a:chExt cx="12197757" cy="6895555"/>
          </a:xfrm>
        </p:grpSpPr>
        <p:pic>
          <p:nvPicPr>
            <p:cNvPr id="72" name="Рисунок 7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4469369" cy="6857999"/>
            </a:xfrm>
            <a:prstGeom prst="rect">
              <a:avLst/>
            </a:prstGeom>
          </p:spPr>
        </p:pic>
        <p:pic>
          <p:nvPicPr>
            <p:cNvPr id="73" name="Рисунок 7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10" y="3368926"/>
              <a:ext cx="2910669" cy="2461227"/>
            </a:xfrm>
            <a:prstGeom prst="rect">
              <a:avLst/>
            </a:prstGeom>
          </p:spPr>
        </p:pic>
        <p:pic>
          <p:nvPicPr>
            <p:cNvPr id="74" name="Рисунок 7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17149" y="0"/>
              <a:ext cx="5375126" cy="1195175"/>
            </a:xfrm>
            <a:prstGeom prst="rect">
              <a:avLst/>
            </a:prstGeom>
          </p:spPr>
        </p:pic>
        <p:pic>
          <p:nvPicPr>
            <p:cNvPr id="75" name="Рисунок 7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40420" y="4810523"/>
              <a:ext cx="2123971" cy="2085032"/>
            </a:xfrm>
            <a:prstGeom prst="rect">
              <a:avLst/>
            </a:prstGeom>
          </p:spPr>
        </p:pic>
        <p:pic>
          <p:nvPicPr>
            <p:cNvPr id="76" name="Рисунок 7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961969" y="3184211"/>
              <a:ext cx="1873982" cy="597592"/>
            </a:xfrm>
            <a:prstGeom prst="rect">
              <a:avLst/>
            </a:prstGeom>
          </p:spPr>
        </p:pic>
        <p:pic>
          <p:nvPicPr>
            <p:cNvPr id="78" name="Рисунок 7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6763" y="195263"/>
              <a:ext cx="1249815" cy="1256759"/>
            </a:xfrm>
            <a:prstGeom prst="rect">
              <a:avLst/>
            </a:prstGeom>
          </p:spPr>
        </p:pic>
        <p:pic>
          <p:nvPicPr>
            <p:cNvPr id="79" name="Рисунок 7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0000" y="5534152"/>
              <a:ext cx="1085473" cy="1085473"/>
            </a:xfrm>
            <a:prstGeom prst="rect">
              <a:avLst/>
            </a:prstGeom>
          </p:spPr>
        </p:pic>
        <p:pic>
          <p:nvPicPr>
            <p:cNvPr id="80" name="Рисунок 7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70063" y="595923"/>
              <a:ext cx="366136" cy="344168"/>
            </a:xfrm>
            <a:prstGeom prst="rect">
              <a:avLst/>
            </a:prstGeom>
          </p:spPr>
        </p:pic>
        <p:pic>
          <p:nvPicPr>
            <p:cNvPr id="81" name="Рисунок 8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940999">
              <a:off x="11401485" y="1968047"/>
              <a:ext cx="366136" cy="344168"/>
            </a:xfrm>
            <a:prstGeom prst="rect">
              <a:avLst/>
            </a:prstGeom>
          </p:spPr>
        </p:pic>
        <p:pic>
          <p:nvPicPr>
            <p:cNvPr id="82" name="Рисунок 8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22126">
              <a:off x="5177123" y="6281402"/>
              <a:ext cx="366136" cy="344168"/>
            </a:xfrm>
            <a:prstGeom prst="rect">
              <a:avLst/>
            </a:prstGeom>
          </p:spPr>
        </p:pic>
      </p:grpSp>
      <p:pic>
        <p:nvPicPr>
          <p:cNvPr id="5" name="Рисунок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411CF7E6-1EAD-41E7-A645-77A2A2EE6EB8}" type="datetime1">
              <a:rPr lang="ru-RU" smtClean="0"/>
              <a:t>25.09.2023</a:t>
            </a:fld>
            <a:endParaRPr lang="ru-RU"/>
          </a:p>
        </p:txBody>
      </p:sp>
      <p:sp>
        <p:nvSpPr>
          <p:cNvPr id="3" name="Нижний колонтитул 2"/>
          <p:cNvSpPr>
            <a:spLocks noGrp="1"/>
          </p:cNvSpPr>
          <p:nvPr>
            <p:ph type="ftr" sz="quarter" idx="11"/>
          </p:nvPr>
        </p:nvSpPr>
        <p:spPr>
          <a:xfrm>
            <a:off x="4030435" y="6215292"/>
            <a:ext cx="4114800" cy="365125"/>
          </a:xfrm>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86" name="Текст 85"/>
          <p:cNvSpPr>
            <a:spLocks noGrp="1"/>
          </p:cNvSpPr>
          <p:nvPr>
            <p:ph type="body" sz="quarter" idx="13" hasCustomPrompt="1"/>
          </p:nvPr>
        </p:nvSpPr>
        <p:spPr>
          <a:xfrm>
            <a:off x="5997026" y="2050448"/>
            <a:ext cx="4523357" cy="3588056"/>
          </a:xfrm>
        </p:spPr>
        <p:txBody>
          <a:bodyPr/>
          <a:lstStyle>
            <a:lvl1pPr>
              <a:spcBef>
                <a:spcPts val="1300"/>
              </a:spcBef>
              <a:defRPr/>
            </a:lvl1pPr>
          </a:lstStyle>
          <a:p>
            <a:pPr lvl="0"/>
            <a:r>
              <a:rPr lang="en-US" dirty="0" err="1"/>
              <a:t>Lorem</a:t>
            </a:r>
            <a:r>
              <a:rPr lang="en-US" dirty="0"/>
              <a:t> </a:t>
            </a:r>
            <a:r>
              <a:rPr lang="en-US" dirty="0" err="1"/>
              <a:t>ipsum</a:t>
            </a:r>
            <a:r>
              <a:rPr lang="en-US" dirty="0"/>
              <a:t> 01</a:t>
            </a:r>
          </a:p>
          <a:p>
            <a:pPr lvl="0"/>
            <a:r>
              <a:rPr lang="en-US" dirty="0" err="1"/>
              <a:t>Lorem</a:t>
            </a:r>
            <a:r>
              <a:rPr lang="en-US" dirty="0"/>
              <a:t> </a:t>
            </a:r>
            <a:r>
              <a:rPr lang="en-US" dirty="0" err="1"/>
              <a:t>ipsum</a:t>
            </a:r>
            <a:r>
              <a:rPr lang="en-US" dirty="0"/>
              <a:t> 02</a:t>
            </a:r>
          </a:p>
          <a:p>
            <a:pPr lvl="0"/>
            <a:r>
              <a:rPr lang="en-US" dirty="0" err="1"/>
              <a:t>Lorem</a:t>
            </a:r>
            <a:r>
              <a:rPr lang="en-US" dirty="0"/>
              <a:t> </a:t>
            </a:r>
            <a:r>
              <a:rPr lang="en-US" dirty="0" err="1"/>
              <a:t>ipsum</a:t>
            </a:r>
            <a:r>
              <a:rPr lang="en-US" dirty="0"/>
              <a:t> 03</a:t>
            </a:r>
          </a:p>
          <a:p>
            <a:pPr lvl="0"/>
            <a:r>
              <a:rPr lang="en-US" dirty="0" err="1"/>
              <a:t>Lorem</a:t>
            </a:r>
            <a:r>
              <a:rPr lang="en-US" dirty="0"/>
              <a:t> </a:t>
            </a:r>
            <a:r>
              <a:rPr lang="en-US" dirty="0" err="1"/>
              <a:t>ipsum</a:t>
            </a:r>
            <a:r>
              <a:rPr lang="en-US" dirty="0"/>
              <a:t> 04</a:t>
            </a:r>
          </a:p>
          <a:p>
            <a:pPr lvl="0"/>
            <a:r>
              <a:rPr lang="en-US" dirty="0" err="1"/>
              <a:t>Lorem</a:t>
            </a:r>
            <a:r>
              <a:rPr lang="en-US" dirty="0"/>
              <a:t> </a:t>
            </a:r>
            <a:r>
              <a:rPr lang="en-US" dirty="0" err="1"/>
              <a:t>ipsum</a:t>
            </a:r>
            <a:r>
              <a:rPr lang="en-US" dirty="0"/>
              <a:t> 05</a:t>
            </a:r>
          </a:p>
          <a:p>
            <a:pPr lvl="0"/>
            <a:r>
              <a:rPr lang="en-US" dirty="0" err="1"/>
              <a:t>Lorem</a:t>
            </a:r>
            <a:r>
              <a:rPr lang="en-US" dirty="0"/>
              <a:t> </a:t>
            </a:r>
            <a:r>
              <a:rPr lang="en-US" dirty="0" err="1"/>
              <a:t>ipsum</a:t>
            </a:r>
            <a:r>
              <a:rPr lang="en-US" dirty="0"/>
              <a:t> 06</a:t>
            </a:r>
            <a:endParaRPr lang="ru-RU" dirty="0"/>
          </a:p>
        </p:txBody>
      </p:sp>
      <p:pic>
        <p:nvPicPr>
          <p:cNvPr id="87" name="Рисунок 8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564391" y="5303630"/>
            <a:ext cx="4320958" cy="334874"/>
          </a:xfrm>
          <a:prstGeom prst="rect">
            <a:avLst/>
          </a:prstGeom>
        </p:spPr>
      </p:pic>
      <p:pic>
        <p:nvPicPr>
          <p:cNvPr id="88" name="Рисунок 8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810" y="1331912"/>
            <a:ext cx="3055617" cy="4707143"/>
          </a:xfrm>
          <a:prstGeom prst="rect">
            <a:avLst/>
          </a:prstGeom>
        </p:spPr>
      </p:pic>
    </p:spTree>
    <p:extLst>
      <p:ext uri="{BB962C8B-B14F-4D97-AF65-F5344CB8AC3E}">
        <p14:creationId xmlns:p14="http://schemas.microsoft.com/office/powerpoint/2010/main" val="4210023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genda-02">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5372100" cy="4637913"/>
          </a:xfrm>
          <a:prstGeom prst="rect">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906342" y="0"/>
            <a:ext cx="3285658"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0093" y="380373"/>
            <a:ext cx="1651907" cy="2465471"/>
          </a:xfrm>
          <a:prstGeom prst="rect">
            <a:avLst/>
          </a:prstGeom>
        </p:spPr>
      </p:pic>
      <p:pic>
        <p:nvPicPr>
          <p:cNvPr id="5" name="Рисунок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4CF4ABBA-F61D-48A1-A3C3-CE4832F6D511}" type="datetime1">
              <a:rPr lang="ru-RU" smtClean="0"/>
              <a:t>25.09.2023</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77153" y="4899807"/>
            <a:ext cx="1051707" cy="1149165"/>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702775">
            <a:off x="136669" y="4532181"/>
            <a:ext cx="1192905" cy="1149165"/>
          </a:xfrm>
          <a:prstGeom prst="rect">
            <a:avLst/>
          </a:prstGeom>
        </p:spPr>
      </p:pic>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13" name="Текст 12"/>
          <p:cNvSpPr>
            <a:spLocks noGrp="1"/>
          </p:cNvSpPr>
          <p:nvPr>
            <p:ph type="body" sz="quarter" idx="13" hasCustomPrompt="1"/>
          </p:nvPr>
        </p:nvSpPr>
        <p:spPr>
          <a:xfrm>
            <a:off x="3115581" y="1487785"/>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7" name="Текст 12"/>
          <p:cNvSpPr>
            <a:spLocks noGrp="1"/>
          </p:cNvSpPr>
          <p:nvPr>
            <p:ph type="body" sz="quarter" idx="14" hasCustomPrompt="1"/>
          </p:nvPr>
        </p:nvSpPr>
        <p:spPr>
          <a:xfrm>
            <a:off x="3115581" y="2668484"/>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528191" flipV="1">
            <a:off x="882163" y="922316"/>
            <a:ext cx="306371" cy="287989"/>
          </a:xfrm>
          <a:prstGeom prst="rect">
            <a:avLst/>
          </a:prstGeom>
        </p:spPr>
      </p:pic>
      <p:pic>
        <p:nvPicPr>
          <p:cNvPr id="43" name="Рисунок 4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77586" flipV="1">
            <a:off x="11599571" y="3414717"/>
            <a:ext cx="306371" cy="287989"/>
          </a:xfrm>
          <a:prstGeom prst="rect">
            <a:avLst/>
          </a:prstGeom>
        </p:spPr>
      </p:pic>
      <p:pic>
        <p:nvPicPr>
          <p:cNvPr id="44" name="Рисунок 4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3858411" flipV="1">
            <a:off x="241060" y="6265971"/>
            <a:ext cx="306371" cy="287989"/>
          </a:xfrm>
          <a:prstGeom prst="rect">
            <a:avLst/>
          </a:prstGeom>
        </p:spPr>
      </p:pic>
      <p:pic>
        <p:nvPicPr>
          <p:cNvPr id="16" name="Рисунок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10770" y="5414580"/>
            <a:ext cx="6667500" cy="333375"/>
          </a:xfrm>
          <a:prstGeom prst="rect">
            <a:avLst/>
          </a:prstGeom>
        </p:spPr>
      </p:pic>
      <p:sp>
        <p:nvSpPr>
          <p:cNvPr id="24" name="Текст 12"/>
          <p:cNvSpPr>
            <a:spLocks noGrp="1"/>
          </p:cNvSpPr>
          <p:nvPr>
            <p:ph type="body" sz="quarter" idx="16" hasCustomPrompt="1"/>
          </p:nvPr>
        </p:nvSpPr>
        <p:spPr>
          <a:xfrm>
            <a:off x="3115581" y="3806741"/>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Tree>
    <p:extLst>
      <p:ext uri="{BB962C8B-B14F-4D97-AF65-F5344CB8AC3E}">
        <p14:creationId xmlns:p14="http://schemas.microsoft.com/office/powerpoint/2010/main" val="1346583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sub-topic-02">
    <p:spTree>
      <p:nvGrpSpPr>
        <p:cNvPr id="1" name=""/>
        <p:cNvGrpSpPr/>
        <p:nvPr/>
      </p:nvGrpSpPr>
      <p:grpSpPr>
        <a:xfrm>
          <a:off x="0" y="0"/>
          <a:ext cx="0" cy="0"/>
          <a:chOff x="0" y="0"/>
          <a:chExt cx="0" cy="0"/>
        </a:xfrm>
      </p:grpSpPr>
      <p:grpSp>
        <p:nvGrpSpPr>
          <p:cNvPr id="9" name="Группа 8"/>
          <p:cNvGrpSpPr/>
          <p:nvPr userDrawn="1"/>
        </p:nvGrpSpPr>
        <p:grpSpPr>
          <a:xfrm>
            <a:off x="-7685" y="-1"/>
            <a:ext cx="12215900" cy="5401644"/>
            <a:chOff x="-7685" y="-1"/>
            <a:chExt cx="12215900" cy="5401644"/>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702001" y="1694315"/>
              <a:ext cx="5401643" cy="2013012"/>
            </a:xfrm>
            <a:prstGeom prst="rect">
              <a:avLst/>
            </a:prstGeom>
          </p:spPr>
        </p:pic>
        <p:pic>
          <p:nvPicPr>
            <p:cNvPr id="30" name="Рисунок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8500887" y="1694316"/>
              <a:ext cx="5401643" cy="2013012"/>
            </a:xfrm>
            <a:prstGeom prst="rect">
              <a:avLst/>
            </a:prstGeom>
          </p:spPr>
        </p:pic>
      </p:grpSp>
      <p:grpSp>
        <p:nvGrpSpPr>
          <p:cNvPr id="29" name="Группа 28"/>
          <p:cNvGrpSpPr/>
          <p:nvPr userDrawn="1"/>
        </p:nvGrpSpPr>
        <p:grpSpPr>
          <a:xfrm>
            <a:off x="-37819" y="0"/>
            <a:ext cx="12200175" cy="6858000"/>
            <a:chOff x="-37819" y="0"/>
            <a:chExt cx="12200175" cy="6858000"/>
          </a:xfrm>
        </p:grpSpPr>
        <p:pic>
          <p:nvPicPr>
            <p:cNvPr id="27" name="Рисунок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37819" y="0"/>
              <a:ext cx="4139638" cy="6858000"/>
            </a:xfrm>
            <a:prstGeom prst="rect">
              <a:avLst/>
            </a:prstGeom>
          </p:spPr>
        </p:pic>
        <p:pic>
          <p:nvPicPr>
            <p:cNvPr id="28" name="Рисунок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8022718" y="0"/>
              <a:ext cx="4139638" cy="6858000"/>
            </a:xfrm>
            <a:prstGeom prst="rect">
              <a:avLst/>
            </a:prstGeom>
          </p:spPr>
        </p:pic>
      </p:grpSp>
      <p:grpSp>
        <p:nvGrpSpPr>
          <p:cNvPr id="26" name="Группа 25"/>
          <p:cNvGrpSpPr/>
          <p:nvPr userDrawn="1"/>
        </p:nvGrpSpPr>
        <p:grpSpPr>
          <a:xfrm>
            <a:off x="387424" y="0"/>
            <a:ext cx="11042132" cy="6859390"/>
            <a:chOff x="387424" y="0"/>
            <a:chExt cx="11042132" cy="6859390"/>
          </a:xfrm>
        </p:grpSpPr>
        <p:pic>
          <p:nvPicPr>
            <p:cNvPr id="18" name="Рисунок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9" name="Рисунок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66348" y="2703637"/>
              <a:ext cx="2263208" cy="3883587"/>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7424" y="2996952"/>
              <a:ext cx="2194636" cy="3765920"/>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4357" y="334062"/>
              <a:ext cx="377577" cy="377577"/>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06259" y="2602805"/>
              <a:ext cx="8579482" cy="117967"/>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5324145" y="6048972"/>
              <a:ext cx="1855578" cy="81041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6614" y="0"/>
              <a:ext cx="1272583" cy="555797"/>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56277" y="0"/>
              <a:ext cx="1272583" cy="555797"/>
            </a:xfrm>
            <a:prstGeom prst="rect">
              <a:avLst/>
            </a:prstGeom>
          </p:spPr>
        </p:pic>
      </p:grpSp>
      <p:pic>
        <p:nvPicPr>
          <p:cNvPr id="7" name="Рисунок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noAutofit/>
          </a:bodyPr>
          <a:lstStyle>
            <a:lvl1pPr algn="ctr">
              <a:defRPr sz="54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30D48228-6AC6-46C0-BB19-24FD6348D8AE}"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0026978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genda-03">
    <p:spTree>
      <p:nvGrpSpPr>
        <p:cNvPr id="1" name=""/>
        <p:cNvGrpSpPr/>
        <p:nvPr/>
      </p:nvGrpSpPr>
      <p:grpSpPr>
        <a:xfrm>
          <a:off x="0" y="0"/>
          <a:ext cx="0" cy="0"/>
          <a:chOff x="0" y="0"/>
          <a:chExt cx="0" cy="0"/>
        </a:xfrm>
      </p:grpSpPr>
      <p:pic>
        <p:nvPicPr>
          <p:cNvPr id="20" name="Рисунок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823237" cy="6858000"/>
          </a:xfrm>
          <a:prstGeom prst="rect">
            <a:avLst/>
          </a:prstGeom>
        </p:spPr>
      </p:pic>
      <p:pic>
        <p:nvPicPr>
          <p:cNvPr id="19" name="Рисунок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6523" y="0"/>
            <a:ext cx="9485477" cy="6858000"/>
          </a:xfrm>
          <a:prstGeom prst="rect">
            <a:avLst/>
          </a:prstGeom>
        </p:spPr>
      </p:pic>
      <p:pic>
        <p:nvPicPr>
          <p:cNvPr id="5" name="Рисунок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6F78F01C-E953-4C78-A247-8B0E5ABC820D}" type="datetime1">
              <a:rPr lang="ru-RU" smtClean="0"/>
              <a:t>25.09.2023</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57101" y="465898"/>
            <a:ext cx="2334899" cy="6129110"/>
          </a:xfrm>
          <a:prstGeom prst="rect">
            <a:avLst/>
          </a:prstGeom>
        </p:spPr>
      </p:pic>
      <p:pic>
        <p:nvPicPr>
          <p:cNvPr id="18" name="Рисунок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581443" y="5294767"/>
            <a:ext cx="4762500" cy="247650"/>
          </a:xfrm>
          <a:prstGeom prst="rect">
            <a:avLst/>
          </a:prstGeom>
        </p:spPr>
      </p:pic>
      <p:pic>
        <p:nvPicPr>
          <p:cNvPr id="23" name="Рисунок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7874">
            <a:off x="279457" y="3966116"/>
            <a:ext cx="1349829" cy="1325082"/>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4207326"/>
            <a:ext cx="2712120" cy="274225"/>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3043135"/>
            <a:ext cx="2712120" cy="27422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1910049"/>
            <a:ext cx="2712120" cy="274225"/>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62912" y="219650"/>
            <a:ext cx="1780699" cy="3504747"/>
          </a:xfrm>
          <a:prstGeom prst="rect">
            <a:avLst/>
          </a:prstGeom>
        </p:spPr>
      </p:pic>
    </p:spTree>
    <p:extLst>
      <p:ext uri="{BB962C8B-B14F-4D97-AF65-F5344CB8AC3E}">
        <p14:creationId xmlns:p14="http://schemas.microsoft.com/office/powerpoint/2010/main" val="10506210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0134" y="0"/>
            <a:ext cx="4331866" cy="3403609"/>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811630">
            <a:off x="348697" y="4677002"/>
            <a:ext cx="1319315" cy="2383971"/>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374519" y="0"/>
            <a:ext cx="4823237" cy="6858000"/>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457200"/>
            <a:ext cx="3932237" cy="1600200"/>
          </a:xfrm>
        </p:spPr>
        <p:txBody>
          <a:bodyPr anchor="b"/>
          <a:lstStyle>
            <a:lvl1pPr algn="ctr">
              <a:defRPr sz="3200"/>
            </a:lvl1pPr>
          </a:lstStyle>
          <a:p>
            <a:r>
              <a:rPr lang="en-US" dirty="0" err="1"/>
              <a:t>Lorem</a:t>
            </a:r>
            <a:r>
              <a:rPr lang="en-US" dirty="0"/>
              <a:t> </a:t>
            </a:r>
            <a:r>
              <a:rPr lang="en-US" dirty="0" err="1"/>
              <a:t>ipsum</a:t>
            </a:r>
            <a:r>
              <a:rPr lang="en-US" dirty="0"/>
              <a:t> dolor </a:t>
            </a:r>
            <a:endParaRPr lang="ru-RU" dirty="0"/>
          </a:p>
        </p:txBody>
      </p:sp>
      <p:sp>
        <p:nvSpPr>
          <p:cNvPr id="3" name="Объект 2"/>
          <p:cNvSpPr>
            <a:spLocks noGrp="1"/>
          </p:cNvSpPr>
          <p:nvPr>
            <p:ph idx="1" hasCustomPrompt="1"/>
          </p:nvPr>
        </p:nvSpPr>
        <p:spPr>
          <a:xfrm>
            <a:off x="5603456" y="457201"/>
            <a:ext cx="484683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endParaRPr lang="ru-RU" dirty="0"/>
          </a:p>
        </p:txBody>
      </p:sp>
      <p:sp>
        <p:nvSpPr>
          <p:cNvPr id="4" name="Текст 3"/>
          <p:cNvSpPr>
            <a:spLocks noGrp="1"/>
          </p:cNvSpPr>
          <p:nvPr>
            <p:ph type="body" sz="half" idx="2" hasCustomPrompt="1"/>
          </p:nvPr>
        </p:nvSpPr>
        <p:spPr>
          <a:xfrm>
            <a:off x="839788" y="2465614"/>
            <a:ext cx="3932237" cy="340337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r>
              <a:rPr lang="en-US" dirty="0"/>
              <a:t> dolor </a:t>
            </a:r>
            <a:endParaRPr lang="ru-RU" dirty="0"/>
          </a:p>
        </p:txBody>
      </p:sp>
      <p:sp>
        <p:nvSpPr>
          <p:cNvPr id="5" name="Дата 4"/>
          <p:cNvSpPr>
            <a:spLocks noGrp="1"/>
          </p:cNvSpPr>
          <p:nvPr>
            <p:ph type="dt" sz="half" idx="10"/>
          </p:nvPr>
        </p:nvSpPr>
        <p:spPr/>
        <p:txBody>
          <a:bodyPr/>
          <a:lstStyle/>
          <a:p>
            <a:fld id="{50161948-4C9C-4330-851D-41A393CF77C5}" type="datetime1">
              <a:rPr lang="ru-RU" smtClean="0"/>
              <a:t>25.09.2023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81717" y="4479876"/>
            <a:ext cx="635636" cy="635636"/>
          </a:xfrm>
          <a:prstGeom prst="rect">
            <a:avLst/>
          </a:prstGeom>
        </p:spPr>
      </p:pic>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2563" y="5764520"/>
            <a:ext cx="635636" cy="635636"/>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64318" y="-170806"/>
            <a:ext cx="1888671" cy="185404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22176" y="1194615"/>
            <a:ext cx="1223697" cy="2408464"/>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82105" y="59472"/>
            <a:ext cx="516691" cy="516691"/>
          </a:xfrm>
          <a:prstGeom prst="rect">
            <a:avLst/>
          </a:prstGeom>
        </p:spPr>
      </p:pic>
    </p:spTree>
    <p:extLst>
      <p:ext uri="{BB962C8B-B14F-4D97-AF65-F5344CB8AC3E}">
        <p14:creationId xmlns:p14="http://schemas.microsoft.com/office/powerpoint/2010/main" val="7070134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a:extLst>
              <a:ext uri="{28A0092B-C50C-407E-A947-70E740481C1C}">
                <a14:useLocalDpi xmlns:a14="http://schemas.microsoft.com/office/drawing/2010/main" val="0"/>
              </a:ext>
            </a:extLst>
          </a:blip>
          <a:srcRect r="66019"/>
          <a:stretch/>
        </p:blipFill>
        <p:spPr>
          <a:xfrm rot="5400000">
            <a:off x="7502418" y="2784167"/>
            <a:ext cx="1289666" cy="6858000"/>
          </a:xfrm>
          <a:prstGeom prst="rect">
            <a:avLst/>
          </a:prstGeom>
        </p:spPr>
      </p:pic>
      <p:pic>
        <p:nvPicPr>
          <p:cNvPr id="9" name="Рисунок 8"/>
          <p:cNvPicPr>
            <a:picLocks noChangeAspect="1"/>
          </p:cNvPicPr>
          <p:nvPr userDrawn="1"/>
        </p:nvPicPr>
        <p:blipFill rotWithShape="1">
          <a:blip r:embed="rId3">
            <a:extLst>
              <a:ext uri="{28A0092B-C50C-407E-A947-70E740481C1C}">
                <a14:useLocalDpi xmlns:a14="http://schemas.microsoft.com/office/drawing/2010/main" val="0"/>
              </a:ext>
            </a:extLst>
          </a:blip>
          <a:srcRect l="41620"/>
          <a:stretch/>
        </p:blipFill>
        <p:spPr>
          <a:xfrm rot="5400000">
            <a:off x="3773754" y="-3773754"/>
            <a:ext cx="4634946" cy="12182454"/>
          </a:xfrm>
          <a:prstGeom prst="rect">
            <a:avLst/>
          </a:prstGeom>
        </p:spPr>
      </p:pic>
      <p:pic>
        <p:nvPicPr>
          <p:cNvPr id="38" name="Рисунок 3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37876" y="155276"/>
            <a:ext cx="3172531" cy="5437413"/>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457200"/>
            <a:ext cx="12192000" cy="1221971"/>
          </a:xfrm>
        </p:spPr>
        <p:txBody>
          <a:bodyPr anchor="b"/>
          <a:lstStyle>
            <a:lvl1pPr algn="ctr">
              <a:defRPr sz="3200"/>
            </a:lvl1pPr>
          </a:lstStyle>
          <a:p>
            <a:r>
              <a:rPr lang="en-US" dirty="0" err="1"/>
              <a:t>Lorem</a:t>
            </a:r>
            <a:r>
              <a:rPr lang="en-US" dirty="0"/>
              <a:t> </a:t>
            </a:r>
            <a:r>
              <a:rPr lang="en-US" dirty="0" err="1"/>
              <a:t>ipsum</a:t>
            </a:r>
            <a:endParaRPr lang="ru-RU" dirty="0"/>
          </a:p>
        </p:txBody>
      </p:sp>
      <p:sp>
        <p:nvSpPr>
          <p:cNvPr id="3" name="Рисунок 2"/>
          <p:cNvSpPr>
            <a:spLocks noGrp="1"/>
          </p:cNvSpPr>
          <p:nvPr>
            <p:ph type="pic" idx="1"/>
          </p:nvPr>
        </p:nvSpPr>
        <p:spPr>
          <a:xfrm>
            <a:off x="5183188" y="2573951"/>
            <a:ext cx="4436750" cy="32870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p>
        </p:txBody>
      </p:sp>
      <p:sp>
        <p:nvSpPr>
          <p:cNvPr id="4" name="Текст 3"/>
          <p:cNvSpPr>
            <a:spLocks noGrp="1"/>
          </p:cNvSpPr>
          <p:nvPr>
            <p:ph type="body" sz="half" idx="2" hasCustomPrompt="1"/>
          </p:nvPr>
        </p:nvSpPr>
        <p:spPr>
          <a:xfrm>
            <a:off x="839788" y="2573952"/>
            <a:ext cx="3932237" cy="32950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endParaRPr lang="ru-RU" dirty="0"/>
          </a:p>
        </p:txBody>
      </p:sp>
      <p:sp>
        <p:nvSpPr>
          <p:cNvPr id="5" name="Дата 4"/>
          <p:cNvSpPr>
            <a:spLocks noGrp="1"/>
          </p:cNvSpPr>
          <p:nvPr>
            <p:ph type="dt" sz="half" idx="10"/>
          </p:nvPr>
        </p:nvSpPr>
        <p:spPr/>
        <p:txBody>
          <a:bodyPr/>
          <a:lstStyle/>
          <a:p>
            <a:fld id="{42DA9967-186C-4758-BC77-7B569BCD70AB}" type="datetime1">
              <a:rPr lang="ru-RU" smtClean="0"/>
              <a:t>25.09.2023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41" name="Рисунок 4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8666" y="4771471"/>
            <a:ext cx="4256116" cy="1642435"/>
          </a:xfrm>
          <a:prstGeom prst="rect">
            <a:avLst/>
          </a:prstGeom>
        </p:spPr>
      </p:pic>
      <p:pic>
        <p:nvPicPr>
          <p:cNvPr id="43" name="Рисунок 4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61893" y="1772797"/>
            <a:ext cx="2770040" cy="214678"/>
          </a:xfrm>
          <a:prstGeom prst="rect">
            <a:avLst/>
          </a:prstGeom>
        </p:spPr>
      </p:pic>
    </p:spTree>
    <p:extLst>
      <p:ext uri="{BB962C8B-B14F-4D97-AF65-F5344CB8AC3E}">
        <p14:creationId xmlns:p14="http://schemas.microsoft.com/office/powerpoint/2010/main" val="1429016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t="1314" b="72870"/>
          <a:stretch/>
        </p:blipFill>
        <p:spPr>
          <a:xfrm rot="16200000">
            <a:off x="9409138" y="3586196"/>
            <a:ext cx="3795290" cy="1770435"/>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7802" y="1766204"/>
            <a:ext cx="2054198" cy="2016538"/>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H="1">
            <a:off x="0" y="0"/>
            <a:ext cx="3285658"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FA0DC356-0D27-4B86-9AAA-826EA6D7ECB1}" type="datetime1">
              <a:rPr lang="ru-RU" smtClean="0"/>
              <a:t>25.09.2023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27583"/>
          <a:stretch/>
        </p:blipFill>
        <p:spPr>
          <a:xfrm flipH="1">
            <a:off x="-5756" y="2912265"/>
            <a:ext cx="862469" cy="2344069"/>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654402">
            <a:off x="11136657" y="3421105"/>
            <a:ext cx="1205815" cy="1317554"/>
          </a:xfrm>
          <a:prstGeom prst="rect">
            <a:avLst/>
          </a:prstGeom>
        </p:spPr>
      </p:pic>
    </p:spTree>
    <p:extLst>
      <p:ext uri="{BB962C8B-B14F-4D97-AF65-F5344CB8AC3E}">
        <p14:creationId xmlns:p14="http://schemas.microsoft.com/office/powerpoint/2010/main" val="37338171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3_Заголовок раздела">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419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grpSp>
        <p:nvGrpSpPr>
          <p:cNvPr id="10" name="Группа 9"/>
          <p:cNvGrpSpPr/>
          <p:nvPr userDrawn="1"/>
        </p:nvGrpSpPr>
        <p:grpSpPr>
          <a:xfrm>
            <a:off x="0" y="0"/>
            <a:ext cx="12190413" cy="6858000"/>
            <a:chOff x="0" y="0"/>
            <a:chExt cx="12190413" cy="6858000"/>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06230" cy="2773986"/>
            </a:xfrm>
            <a:prstGeom prst="rect">
              <a:avLst/>
            </a:prstGeom>
          </p:spPr>
        </p:pic>
        <p:pic>
          <p:nvPicPr>
            <p:cNvPr id="9" name="Рисунок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3791" y="1283487"/>
              <a:ext cx="8746622" cy="5574513"/>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1517" y="6048972"/>
            <a:ext cx="968896" cy="809028"/>
          </a:xfrm>
          <a:prstGeom prst="rect">
            <a:avLst/>
          </a:prstGeom>
        </p:spPr>
      </p:pic>
      <p:sp>
        <p:nvSpPr>
          <p:cNvPr id="2" name="Заголовок 1"/>
          <p:cNvSpPr>
            <a:spLocks noGrp="1"/>
          </p:cNvSpPr>
          <p:nvPr>
            <p:ph type="title" hasCustomPrompt="1"/>
          </p:nvPr>
        </p:nvSpPr>
        <p:spPr>
          <a:xfrm>
            <a:off x="0" y="0"/>
            <a:ext cx="12192000" cy="2334986"/>
          </a:xfrm>
        </p:spPr>
        <p:txBody>
          <a:bodyPr/>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2775857" y="2883291"/>
            <a:ext cx="6330043" cy="2578127"/>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119D0BFC-63F8-4B9A-B6C4-D1EA70FD334B}"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95257" y="1642738"/>
            <a:ext cx="345621" cy="345621"/>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17337">
            <a:off x="360934" y="1371794"/>
            <a:ext cx="768501" cy="1518557"/>
          </a:xfrm>
          <a:prstGeom prst="rect">
            <a:avLst/>
          </a:prstGeom>
        </p:spPr>
      </p:pic>
    </p:spTree>
    <p:extLst>
      <p:ext uri="{BB962C8B-B14F-4D97-AF65-F5344CB8AC3E}">
        <p14:creationId xmlns:p14="http://schemas.microsoft.com/office/powerpoint/2010/main" val="41625845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57" y="3175794"/>
            <a:ext cx="1760174" cy="3673929"/>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777752" y="1771996"/>
            <a:ext cx="5649296" cy="2105304"/>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Вертикальный заголовок 1"/>
          <p:cNvSpPr>
            <a:spLocks noGrp="1"/>
          </p:cNvSpPr>
          <p:nvPr>
            <p:ph type="title" orient="vert" hasCustomPrompt="1"/>
          </p:nvPr>
        </p:nvSpPr>
        <p:spPr>
          <a:xfrm>
            <a:off x="8724900" y="365125"/>
            <a:ext cx="2628900" cy="5811838"/>
          </a:xfrm>
        </p:spPr>
        <p:txBody>
          <a:bodyPr vert="eaVert"/>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838200" y="365125"/>
            <a:ext cx="7734300" cy="5811838"/>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05196E87-5651-48F9-84AE-91EA7CA502E4}"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7476037" y="3136061"/>
            <a:ext cx="3483429" cy="269966"/>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3600000">
            <a:off x="1178613" y="4615007"/>
            <a:ext cx="1319104" cy="2596243"/>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726" y="-1"/>
            <a:ext cx="2215243" cy="217463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3342" y="617713"/>
            <a:ext cx="1270934" cy="1273629"/>
          </a:xfrm>
          <a:prstGeom prst="rect">
            <a:avLst/>
          </a:prstGeom>
        </p:spPr>
      </p:pic>
      <p:pic>
        <p:nvPicPr>
          <p:cNvPr id="16" name="Рисунок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5400000">
            <a:off x="9438160" y="2580013"/>
            <a:ext cx="3581400" cy="1382062"/>
          </a:xfrm>
          <a:prstGeom prst="rect">
            <a:avLst/>
          </a:prstGeom>
        </p:spPr>
      </p:pic>
    </p:spTree>
    <p:extLst>
      <p:ext uri="{BB962C8B-B14F-4D97-AF65-F5344CB8AC3E}">
        <p14:creationId xmlns:p14="http://schemas.microsoft.com/office/powerpoint/2010/main" val="2900134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bullet_points_purple">
  <p:cSld name="1_bullet_points_purple">
    <p:spTree>
      <p:nvGrpSpPr>
        <p:cNvPr id="1" name="Shape 35"/>
        <p:cNvGrpSpPr/>
        <p:nvPr/>
      </p:nvGrpSpPr>
      <p:grpSpPr>
        <a:xfrm>
          <a:off x="0" y="0"/>
          <a:ext cx="0" cy="0"/>
          <a:chOff x="0" y="0"/>
          <a:chExt cx="0" cy="0"/>
        </a:xfrm>
      </p:grpSpPr>
      <p:pic>
        <p:nvPicPr>
          <p:cNvPr id="36" name="Google Shape;36;p31"/>
          <p:cNvPicPr preferRelativeResize="0"/>
          <p:nvPr/>
        </p:nvPicPr>
        <p:blipFill rotWithShape="1">
          <a:blip r:embed="rId2">
            <a:alphaModFix/>
          </a:blip>
          <a:srcRect/>
          <a:stretch/>
        </p:blipFill>
        <p:spPr>
          <a:xfrm rot="5400000">
            <a:off x="9362875" y="3653944"/>
            <a:ext cx="4930936" cy="727313"/>
          </a:xfrm>
          <a:prstGeom prst="rect">
            <a:avLst/>
          </a:prstGeom>
          <a:noFill/>
          <a:ln>
            <a:noFill/>
          </a:ln>
        </p:spPr>
      </p:pic>
      <p:pic>
        <p:nvPicPr>
          <p:cNvPr id="37" name="Google Shape;37;p31"/>
          <p:cNvPicPr preferRelativeResize="0"/>
          <p:nvPr/>
        </p:nvPicPr>
        <p:blipFill rotWithShape="1">
          <a:blip r:embed="rId3">
            <a:alphaModFix/>
          </a:blip>
          <a:srcRect/>
          <a:stretch/>
        </p:blipFill>
        <p:spPr>
          <a:xfrm rot="10800000">
            <a:off x="0" y="3836631"/>
            <a:ext cx="3192236" cy="3021369"/>
          </a:xfrm>
          <a:prstGeom prst="rect">
            <a:avLst/>
          </a:prstGeom>
          <a:noFill/>
          <a:ln>
            <a:noFill/>
          </a:ln>
        </p:spPr>
      </p:pic>
      <p:pic>
        <p:nvPicPr>
          <p:cNvPr id="38" name="Google Shape;38;p31"/>
          <p:cNvPicPr preferRelativeResize="0"/>
          <p:nvPr/>
        </p:nvPicPr>
        <p:blipFill rotWithShape="1">
          <a:blip r:embed="rId4">
            <a:alphaModFix/>
          </a:blip>
          <a:srcRect/>
          <a:stretch/>
        </p:blipFill>
        <p:spPr>
          <a:xfrm>
            <a:off x="11228860" y="6059209"/>
            <a:ext cx="968896" cy="809028"/>
          </a:xfrm>
          <a:prstGeom prst="rect">
            <a:avLst/>
          </a:prstGeom>
          <a:noFill/>
          <a:ln>
            <a:noFill/>
          </a:ln>
        </p:spPr>
      </p:pic>
      <p:sp>
        <p:nvSpPr>
          <p:cNvPr id="39" name="Google Shape;39;p31"/>
          <p:cNvSpPr txBox="1">
            <a:spLocks noGrp="1"/>
          </p:cNvSpPr>
          <p:nvPr>
            <p:ph type="dt" idx="10"/>
          </p:nvPr>
        </p:nvSpPr>
        <p:spPr>
          <a:xfrm>
            <a:off x="1379764" y="6356349"/>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1"/>
          <p:cNvSpPr txBox="1">
            <a:spLocks noGrp="1"/>
          </p:cNvSpPr>
          <p:nvPr>
            <p:ph type="ftr" idx="11"/>
          </p:nvPr>
        </p:nvSpPr>
        <p:spPr>
          <a:xfrm>
            <a:off x="5949723" y="6356348"/>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1"/>
          <p:cNvSpPr txBox="1">
            <a:spLocks noGrp="1"/>
          </p:cNvSpPr>
          <p:nvPr>
            <p:ph type="sldNum" idx="12"/>
          </p:nvPr>
        </p:nvSpPr>
        <p:spPr>
          <a:xfrm>
            <a:off x="11510081" y="6356350"/>
            <a:ext cx="53600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de-CH"/>
              <a:t>‹Nr.›</a:t>
            </a:fld>
            <a:endParaRPr/>
          </a:p>
        </p:txBody>
      </p:sp>
      <p:sp>
        <p:nvSpPr>
          <p:cNvPr id="42" name="Google Shape;42;p31"/>
          <p:cNvSpPr txBox="1">
            <a:spLocks noGrp="1"/>
          </p:cNvSpPr>
          <p:nvPr>
            <p:ph type="body" idx="1"/>
          </p:nvPr>
        </p:nvSpPr>
        <p:spPr>
          <a:xfrm>
            <a:off x="1851559" y="2289619"/>
            <a:ext cx="9456360" cy="560183"/>
          </a:xfrm>
          <a:prstGeom prst="rect">
            <a:avLst/>
          </a:prstGeom>
          <a:noFill/>
          <a:ln>
            <a:noFill/>
          </a:ln>
        </p:spPr>
        <p:txBody>
          <a:bodyPr spcFirstLastPara="1" wrap="square" lIns="91425" tIns="45700" rIns="91425" bIns="45700" anchor="t" anchorCtr="0">
            <a:normAutofit/>
          </a:bodyPr>
          <a:lstStyle>
            <a:lvl1pPr marL="457200" lvl="0" indent="-482600" algn="l">
              <a:lnSpc>
                <a:spcPct val="90000"/>
              </a:lnSpc>
              <a:spcBef>
                <a:spcPts val="1000"/>
              </a:spcBef>
              <a:spcAft>
                <a:spcPts val="0"/>
              </a:spcAft>
              <a:buClr>
                <a:srgbClr val="B11B96"/>
              </a:buClr>
              <a:buSzPts val="4000"/>
              <a:buFont typeface="Century Gothic"/>
              <a:buChar char="●"/>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3" name="Google Shape;43;p31"/>
          <p:cNvPicPr preferRelativeResize="0"/>
          <p:nvPr/>
        </p:nvPicPr>
        <p:blipFill rotWithShape="1">
          <a:blip r:embed="rId5">
            <a:alphaModFix/>
          </a:blip>
          <a:srcRect/>
          <a:stretch/>
        </p:blipFill>
        <p:spPr>
          <a:xfrm flipH="1">
            <a:off x="11302844" y="0"/>
            <a:ext cx="889156" cy="738000"/>
          </a:xfrm>
          <a:prstGeom prst="rect">
            <a:avLst/>
          </a:prstGeom>
          <a:noFill/>
          <a:ln>
            <a:noFill/>
          </a:ln>
        </p:spPr>
      </p:pic>
      <p:sp>
        <p:nvSpPr>
          <p:cNvPr id="44" name="Google Shape;44;p31"/>
          <p:cNvSpPr txBox="1">
            <a:spLocks noGrp="1"/>
          </p:cNvSpPr>
          <p:nvPr>
            <p:ph type="body" idx="2"/>
          </p:nvPr>
        </p:nvSpPr>
        <p:spPr>
          <a:xfrm>
            <a:off x="1851559" y="1350158"/>
            <a:ext cx="9456360" cy="560183"/>
          </a:xfrm>
          <a:prstGeom prst="rect">
            <a:avLst/>
          </a:prstGeom>
          <a:noFill/>
          <a:ln>
            <a:noFill/>
          </a:ln>
        </p:spPr>
        <p:txBody>
          <a:bodyPr spcFirstLastPara="1" wrap="square" lIns="91425" tIns="45700" rIns="91425" bIns="45700" anchor="t" anchorCtr="0">
            <a:normAutofit/>
          </a:bodyPr>
          <a:lstStyle>
            <a:lvl1pPr marL="457200" lvl="0" indent="-482600" algn="l">
              <a:lnSpc>
                <a:spcPct val="90000"/>
              </a:lnSpc>
              <a:spcBef>
                <a:spcPts val="1000"/>
              </a:spcBef>
              <a:spcAft>
                <a:spcPts val="0"/>
              </a:spcAft>
              <a:buClr>
                <a:srgbClr val="B11B96"/>
              </a:buClr>
              <a:buSzPts val="4000"/>
              <a:buFont typeface="Century Gothic"/>
              <a:buChar char="●"/>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1"/>
          <p:cNvSpPr txBox="1">
            <a:spLocks noGrp="1"/>
          </p:cNvSpPr>
          <p:nvPr>
            <p:ph type="body" idx="3"/>
          </p:nvPr>
        </p:nvSpPr>
        <p:spPr>
          <a:xfrm>
            <a:off x="1851559" y="3229080"/>
            <a:ext cx="9456360" cy="560183"/>
          </a:xfrm>
          <a:prstGeom prst="rect">
            <a:avLst/>
          </a:prstGeom>
          <a:noFill/>
          <a:ln>
            <a:noFill/>
          </a:ln>
        </p:spPr>
        <p:txBody>
          <a:bodyPr spcFirstLastPara="1" wrap="square" lIns="91425" tIns="45700" rIns="91425" bIns="45700" anchor="t" anchorCtr="0">
            <a:normAutofit/>
          </a:bodyPr>
          <a:lstStyle>
            <a:lvl1pPr marL="457200" lvl="0" indent="-482600" algn="l">
              <a:lnSpc>
                <a:spcPct val="90000"/>
              </a:lnSpc>
              <a:spcBef>
                <a:spcPts val="1000"/>
              </a:spcBef>
              <a:spcAft>
                <a:spcPts val="0"/>
              </a:spcAft>
              <a:buClr>
                <a:srgbClr val="B11B96"/>
              </a:buClr>
              <a:buSzPts val="4000"/>
              <a:buFont typeface="Century Gothic"/>
              <a:buChar char="●"/>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1"/>
          <p:cNvSpPr txBox="1">
            <a:spLocks noGrp="1"/>
          </p:cNvSpPr>
          <p:nvPr>
            <p:ph type="body" idx="4"/>
          </p:nvPr>
        </p:nvSpPr>
        <p:spPr>
          <a:xfrm>
            <a:off x="1851559" y="4104551"/>
            <a:ext cx="9456360" cy="560183"/>
          </a:xfrm>
          <a:prstGeom prst="rect">
            <a:avLst/>
          </a:prstGeom>
          <a:noFill/>
          <a:ln>
            <a:noFill/>
          </a:ln>
        </p:spPr>
        <p:txBody>
          <a:bodyPr spcFirstLastPara="1" wrap="square" lIns="91425" tIns="45700" rIns="91425" bIns="45700" anchor="t" anchorCtr="0">
            <a:normAutofit/>
          </a:bodyPr>
          <a:lstStyle>
            <a:lvl1pPr marL="457200" lvl="0" indent="-482600" algn="l">
              <a:lnSpc>
                <a:spcPct val="90000"/>
              </a:lnSpc>
              <a:spcBef>
                <a:spcPts val="1000"/>
              </a:spcBef>
              <a:spcAft>
                <a:spcPts val="0"/>
              </a:spcAft>
              <a:buClr>
                <a:srgbClr val="B11B96"/>
              </a:buClr>
              <a:buSzPts val="4000"/>
              <a:buFont typeface="Century Gothic"/>
              <a:buChar char="●"/>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7" name="Google Shape;47;p31"/>
          <p:cNvPicPr preferRelativeResize="0"/>
          <p:nvPr/>
        </p:nvPicPr>
        <p:blipFill rotWithShape="1">
          <a:blip r:embed="rId6">
            <a:alphaModFix/>
          </a:blip>
          <a:srcRect/>
          <a:stretch/>
        </p:blipFill>
        <p:spPr>
          <a:xfrm>
            <a:off x="-10556" y="4664734"/>
            <a:ext cx="1268847" cy="1925346"/>
          </a:xfrm>
          <a:prstGeom prst="rect">
            <a:avLst/>
          </a:prstGeom>
          <a:noFill/>
          <a:ln>
            <a:noFill/>
          </a:ln>
        </p:spPr>
      </p:pic>
    </p:spTree>
    <p:extLst>
      <p:ext uri="{BB962C8B-B14F-4D97-AF65-F5344CB8AC3E}">
        <p14:creationId xmlns:p14="http://schemas.microsoft.com/office/powerpoint/2010/main" val="22357573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7"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Tree>
    <p:extLst>
      <p:ext uri="{BB962C8B-B14F-4D97-AF65-F5344CB8AC3E}">
        <p14:creationId xmlns:p14="http://schemas.microsoft.com/office/powerpoint/2010/main" val="367152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ub-topic-03">
    <p:spTree>
      <p:nvGrpSpPr>
        <p:cNvPr id="1" name=""/>
        <p:cNvGrpSpPr/>
        <p:nvPr/>
      </p:nvGrpSpPr>
      <p:grpSpPr>
        <a:xfrm>
          <a:off x="0" y="0"/>
          <a:ext cx="0" cy="0"/>
          <a:chOff x="0" y="0"/>
          <a:chExt cx="0" cy="0"/>
        </a:xfrm>
      </p:grpSpPr>
      <p:grpSp>
        <p:nvGrpSpPr>
          <p:cNvPr id="12" name="Группа 11"/>
          <p:cNvGrpSpPr/>
          <p:nvPr userDrawn="1"/>
        </p:nvGrpSpPr>
        <p:grpSpPr>
          <a:xfrm>
            <a:off x="0" y="-15941"/>
            <a:ext cx="12200394" cy="6876669"/>
            <a:chOff x="0" y="-15941"/>
            <a:chExt cx="12200394" cy="6876669"/>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728"/>
              <a:ext cx="3285658" cy="6858000"/>
            </a:xfrm>
            <a:prstGeom prst="rect">
              <a:avLst/>
            </a:prstGeom>
          </p:spPr>
        </p:pic>
        <p:pic>
          <p:nvPicPr>
            <p:cNvPr id="22" name="Рисунок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8914736" y="-15941"/>
              <a:ext cx="3285658" cy="6858000"/>
            </a:xfrm>
            <a:prstGeom prst="rect">
              <a:avLst/>
            </a:prstGeom>
          </p:spPr>
        </p:pic>
      </p:grpSp>
      <p:grpSp>
        <p:nvGrpSpPr>
          <p:cNvPr id="10" name="Группа 9"/>
          <p:cNvGrpSpPr/>
          <p:nvPr userDrawn="1"/>
        </p:nvGrpSpPr>
        <p:grpSpPr>
          <a:xfrm>
            <a:off x="1453046" y="2818412"/>
            <a:ext cx="8762986" cy="2505655"/>
            <a:chOff x="1453046" y="2818412"/>
            <a:chExt cx="8762986" cy="2505655"/>
          </a:xfrm>
        </p:grpSpPr>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53046" y="2818412"/>
              <a:ext cx="2468230" cy="2468230"/>
            </a:xfrm>
            <a:prstGeom prst="rect">
              <a:avLst/>
            </a:prstGeom>
          </p:spPr>
        </p:pic>
        <p:pic>
          <p:nvPicPr>
            <p:cNvPr id="39" name="Рисунок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7802" y="2855837"/>
              <a:ext cx="2468230" cy="2468230"/>
            </a:xfrm>
            <a:prstGeom prst="rect">
              <a:avLst/>
            </a:prstGeom>
          </p:spPr>
        </p:pic>
      </p:grpSp>
      <p:grpSp>
        <p:nvGrpSpPr>
          <p:cNvPr id="8" name="Группа 7"/>
          <p:cNvGrpSpPr/>
          <p:nvPr userDrawn="1"/>
        </p:nvGrpSpPr>
        <p:grpSpPr>
          <a:xfrm>
            <a:off x="-133486" y="-15941"/>
            <a:ext cx="12215328" cy="7241745"/>
            <a:chOff x="-133486" y="-15941"/>
            <a:chExt cx="12215328" cy="7241745"/>
          </a:xfrm>
        </p:grpSpPr>
        <p:pic>
          <p:nvPicPr>
            <p:cNvPr id="30" name="Рисунок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5348416" y="6186735"/>
              <a:ext cx="1536966" cy="671265"/>
            </a:xfrm>
            <a:prstGeom prst="rect">
              <a:avLst/>
            </a:prstGeom>
          </p:spPr>
        </p:pic>
        <p:pic>
          <p:nvPicPr>
            <p:cNvPr id="31" name="Рисунок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47134" y="-15941"/>
              <a:ext cx="1190545" cy="519967"/>
            </a:xfrm>
            <a:prstGeom prst="rect">
              <a:avLst/>
            </a:prstGeom>
          </p:spPr>
        </p:pic>
        <p:pic>
          <p:nvPicPr>
            <p:cNvPr id="32" name="Рисунок 3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93080" y="3279462"/>
              <a:ext cx="4140132" cy="320860"/>
            </a:xfrm>
            <a:prstGeom prst="rect">
              <a:avLst/>
            </a:prstGeom>
          </p:spPr>
        </p:pic>
        <p:pic>
          <p:nvPicPr>
            <p:cNvPr id="33" name="Рисунок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3486" y="2453228"/>
              <a:ext cx="4599527" cy="4599527"/>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81326" y="2280177"/>
              <a:ext cx="4945627" cy="4945627"/>
            </a:xfrm>
            <a:prstGeom prst="rect">
              <a:avLst/>
            </a:prstGeom>
          </p:spPr>
        </p:pic>
        <p:pic>
          <p:nvPicPr>
            <p:cNvPr id="35" name="Рисунок 3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67976" y="354226"/>
              <a:ext cx="390339" cy="390339"/>
            </a:xfrm>
            <a:prstGeom prst="rect">
              <a:avLst/>
            </a:prstGeom>
          </p:spPr>
        </p:pic>
        <p:pic>
          <p:nvPicPr>
            <p:cNvPr id="36" name="Рисунок 3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3486" y="533875"/>
              <a:ext cx="4762500" cy="247650"/>
            </a:xfrm>
            <a:prstGeom prst="rect">
              <a:avLst/>
            </a:prstGeom>
          </p:spPr>
        </p:pic>
        <p:pic>
          <p:nvPicPr>
            <p:cNvPr id="37" name="Рисунок 3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19342" y="537940"/>
              <a:ext cx="4762500" cy="247650"/>
            </a:xfrm>
            <a:prstGeom prst="rect">
              <a:avLst/>
            </a:prstGeom>
          </p:spPr>
        </p:pic>
        <p:pic>
          <p:nvPicPr>
            <p:cNvPr id="38" name="Рисунок 3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6200000" flipV="1">
              <a:off x="4903745" y="5533169"/>
              <a:ext cx="2406353" cy="243309"/>
            </a:xfrm>
            <a:prstGeom prst="rect">
              <a:avLst/>
            </a:prstGeom>
          </p:spPr>
        </p:pic>
      </p:grpSp>
      <p:pic>
        <p:nvPicPr>
          <p:cNvPr id="7" name="Рисунок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495422" y="1696340"/>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D958F7B9-DCC7-41C3-872C-426736F09F81}"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4162033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01798" y="0"/>
            <a:ext cx="4669971" cy="1038381"/>
          </a:xfrm>
          <a:prstGeom prst="rect">
            <a:avLst/>
          </a:prstGeom>
        </p:spPr>
      </p:pic>
      <p:grpSp>
        <p:nvGrpSpPr>
          <p:cNvPr id="11" name="Группа 10"/>
          <p:cNvGrpSpPr/>
          <p:nvPr userDrawn="1"/>
        </p:nvGrpSpPr>
        <p:grpSpPr>
          <a:xfrm>
            <a:off x="0" y="0"/>
            <a:ext cx="8973927" cy="6858000"/>
            <a:chOff x="0" y="0"/>
            <a:chExt cx="8973927" cy="6858000"/>
          </a:xfrm>
        </p:grpSpPr>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1427" y="6308945"/>
              <a:ext cx="4762500" cy="247650"/>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10" name="Рисунок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1512" y="0"/>
              <a:ext cx="4139638" cy="6858000"/>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da-DK" dirty="0"/>
              <a:t>Lorem ipsum dolor </a:t>
            </a:r>
            <a:br>
              <a:rPr lang="ru-RU" dirty="0"/>
            </a:br>
            <a:r>
              <a:rPr lang="da-DK" dirty="0"/>
              <a:t>sit amet</a:t>
            </a:r>
            <a:endParaRPr lang="ru-RU" dirty="0"/>
          </a:p>
        </p:txBody>
      </p:sp>
      <p:sp>
        <p:nvSpPr>
          <p:cNvPr id="3" name="Объект 2"/>
          <p:cNvSpPr>
            <a:spLocks noGrp="1"/>
          </p:cNvSpPr>
          <p:nvPr>
            <p:ph idx="1" hasCustomPrompt="1"/>
          </p:nvPr>
        </p:nvSpPr>
        <p:spPr>
          <a:xfrm>
            <a:off x="5591150" y="2114236"/>
            <a:ext cx="6010299" cy="3602929"/>
          </a:xfrm>
        </p:spPr>
        <p:txBody>
          <a:bodyPr/>
          <a:lstStyle>
            <a:lvl1pPr algn="r">
              <a:defRPr/>
            </a:lvl1pPr>
            <a:lvl2pPr algn="r">
              <a:defRPr/>
            </a:lvl2pPr>
            <a:lvl3pPr algn="r">
              <a:defRPr/>
            </a:lvl3pPr>
            <a:lvl4pPr algn="r">
              <a:defRPr/>
            </a:lvl4pPr>
            <a:lvl5pPr algn="r">
              <a:defRPr/>
            </a:lvl5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a:t>
            </a:r>
            <a:endParaRPr lang="ru-RU" dirty="0"/>
          </a:p>
        </p:txBody>
      </p:sp>
      <p:sp>
        <p:nvSpPr>
          <p:cNvPr id="4" name="Дата 3"/>
          <p:cNvSpPr>
            <a:spLocks noGrp="1"/>
          </p:cNvSpPr>
          <p:nvPr>
            <p:ph type="dt" sz="half" idx="10"/>
          </p:nvPr>
        </p:nvSpPr>
        <p:spPr/>
        <p:txBody>
          <a:bodyPr/>
          <a:lstStyle/>
          <a:p>
            <a:fld id="{6BD8AA49-75D6-409B-8DBD-57CEB4B0E106}" type="datetime1">
              <a:rPr lang="ru-RU" smtClean="0"/>
              <a:t>25.09.2023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flipV="1">
            <a:off x="10345265" y="5699345"/>
            <a:ext cx="1846735" cy="313710"/>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0947" y="549765"/>
            <a:ext cx="3444606" cy="5903721"/>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V="1">
            <a:off x="9284886" y="0"/>
            <a:ext cx="2428422" cy="2433572"/>
          </a:xfrm>
          <a:prstGeom prst="rect">
            <a:avLst/>
          </a:prstGeom>
        </p:spPr>
      </p:pic>
    </p:spTree>
    <p:extLst>
      <p:ext uri="{BB962C8B-B14F-4D97-AF65-F5344CB8AC3E}">
        <p14:creationId xmlns:p14="http://schemas.microsoft.com/office/powerpoint/2010/main" val="329785152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image" Target="../media/image5.png"/><Relationship Id="rId89" Type="http://schemas.openxmlformats.org/officeDocument/2006/relationships/image" Target="../media/image10.pn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theme" Target="../theme/theme1.xml"/><Relationship Id="rId5" Type="http://schemas.openxmlformats.org/officeDocument/2006/relationships/slideLayout" Target="../slideLayouts/slideLayout5.xml"/><Relationship Id="rId90" Type="http://schemas.openxmlformats.org/officeDocument/2006/relationships/image" Target="../media/image11.png"/><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1.png"/><Relationship Id="rId85" Type="http://schemas.openxmlformats.org/officeDocument/2006/relationships/image" Target="../media/image6.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image" Target="../media/image4.png"/><Relationship Id="rId88" Type="http://schemas.openxmlformats.org/officeDocument/2006/relationships/image" Target="../media/image9.png"/><Relationship Id="rId91"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image" Target="../media/image2.png"/><Relationship Id="rId86"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image" Target="../media/image8.png"/><Relationship Id="rId61" Type="http://schemas.openxmlformats.org/officeDocument/2006/relationships/slideLayout" Target="../slideLayouts/slideLayout61.xml"/><Relationship Id="rId82" Type="http://schemas.openxmlformats.org/officeDocument/2006/relationships/image" Target="../media/image3.png"/><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6" name="Группа 25"/>
          <p:cNvGrpSpPr/>
          <p:nvPr userDrawn="1"/>
        </p:nvGrpSpPr>
        <p:grpSpPr>
          <a:xfrm>
            <a:off x="0" y="-398436"/>
            <a:ext cx="12190413" cy="7256436"/>
            <a:chOff x="0" y="-398436"/>
            <a:chExt cx="12190413" cy="7256436"/>
          </a:xfrm>
        </p:grpSpPr>
        <p:pic>
          <p:nvPicPr>
            <p:cNvPr id="7" name="Рисунок 6"/>
            <p:cNvPicPr>
              <a:picLocks noChangeAspect="1"/>
            </p:cNvPicPr>
            <p:nvPr userDrawn="1"/>
          </p:nvPicPr>
          <p:blipFill>
            <a:blip r:embed="rId80">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8" name="Рисунок 7"/>
            <p:cNvPicPr>
              <a:picLocks noChangeAspect="1"/>
            </p:cNvPicPr>
            <p:nvPr userDrawn="1"/>
          </p:nvPicPr>
          <p:blipFill>
            <a:blip r:embed="rId81"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9" name="Группа 8"/>
            <p:cNvGrpSpPr/>
            <p:nvPr userDrawn="1"/>
          </p:nvGrpSpPr>
          <p:grpSpPr>
            <a:xfrm>
              <a:off x="0" y="1587"/>
              <a:ext cx="12176092" cy="5856700"/>
              <a:chOff x="0" y="1587"/>
              <a:chExt cx="12176092" cy="5856700"/>
            </a:xfrm>
          </p:grpSpPr>
          <p:pic>
            <p:nvPicPr>
              <p:cNvPr id="10" name="Рисунок 9"/>
              <p:cNvPicPr>
                <a:picLocks noChangeAspect="1"/>
              </p:cNvPicPr>
              <p:nvPr/>
            </p:nvPicPr>
            <p:blipFill>
              <a:blip r:embed="rId82"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11" name="Рисунок 10"/>
              <p:cNvPicPr>
                <a:picLocks noChangeAspect="1"/>
              </p:cNvPicPr>
              <p:nvPr/>
            </p:nvPicPr>
            <p:blipFill>
              <a:blip r:embed="rId83"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12" name="Рисунок 11"/>
            <p:cNvPicPr>
              <a:picLocks noChangeAspect="1"/>
            </p:cNvPicPr>
            <p:nvPr userDrawn="1"/>
          </p:nvPicPr>
          <p:blipFill>
            <a:blip r:embed="rId84">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13" name="Рисунок 12"/>
            <p:cNvPicPr>
              <a:picLocks noChangeAspect="1"/>
            </p:cNvPicPr>
            <p:nvPr userDrawn="1"/>
          </p:nvPicPr>
          <p:blipFill>
            <a:blip r:embed="rId85"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14" name="Рисунок 13"/>
            <p:cNvPicPr>
              <a:picLocks noChangeAspect="1"/>
            </p:cNvPicPr>
            <p:nvPr userDrawn="1"/>
          </p:nvPicPr>
          <p:blipFill>
            <a:blip r:embed="rId86"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15"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6" name="Рисунок 15"/>
            <p:cNvPicPr>
              <a:picLocks noChangeAspect="1"/>
            </p:cNvPicPr>
            <p:nvPr userDrawn="1"/>
          </p:nvPicPr>
          <p:blipFill>
            <a:blip r:embed="rId87"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17" name="Рисунок 16"/>
            <p:cNvPicPr>
              <a:picLocks noChangeAspect="1"/>
            </p:cNvPicPr>
            <p:nvPr userDrawn="1"/>
          </p:nvPicPr>
          <p:blipFill>
            <a:blip r:embed="rId80">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18" name="Рисунок 17"/>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19" name="Рисунок 18"/>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20" name="Рисунок 19"/>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21" name="Рисунок 20"/>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22" name="Рисунок 21"/>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23" name="Рисунок 22"/>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24" name="Рисунок 23"/>
            <p:cNvPicPr>
              <a:picLocks noChangeAspect="1"/>
            </p:cNvPicPr>
            <p:nvPr userDrawn="1"/>
          </p:nvPicPr>
          <p:blipFill>
            <a:blip r:embed="rId91"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25" name="Рисунок 24"/>
            <p:cNvPicPr>
              <a:picLocks noChangeAspect="1"/>
            </p:cNvPicPr>
            <p:nvPr userDrawn="1"/>
          </p:nvPicPr>
          <p:blipFill>
            <a:blip r:embed="rId91"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3" name="Текст 2"/>
          <p:cNvSpPr>
            <a:spLocks noGrp="1"/>
          </p:cNvSpPr>
          <p:nvPr>
            <p:ph type="body" idx="1"/>
          </p:nvPr>
        </p:nvSpPr>
        <p:spPr>
          <a:xfrm>
            <a:off x="236765" y="2975647"/>
            <a:ext cx="6295382" cy="2146989"/>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A0633-B9B7-4E2D-9024-B0FA0EAEEBBA}" type="datetime1">
              <a:rPr lang="ru-RU" smtClean="0"/>
              <a:t>25.09.2023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11510081" y="6356350"/>
            <a:ext cx="536009" cy="365125"/>
          </a:xfrm>
          <a:prstGeom prst="rect">
            <a:avLst/>
          </a:prstGeom>
        </p:spPr>
        <p:txBody>
          <a:bodyPr vert="horz" lIns="91440" tIns="45720" rIns="91440" bIns="45720" rtlCol="0" anchor="ctr"/>
          <a:lstStyle>
            <a:lvl1pPr algn="r">
              <a:defRPr sz="2400" b="1">
                <a:solidFill>
                  <a:schemeClr val="bg1"/>
                </a:solidFill>
              </a:defRPr>
            </a:lvl1pPr>
          </a:lstStyle>
          <a:p>
            <a:fld id="{B7E6CA31-DA56-47CF-9891-B6D0296B6AEC}" type="slidenum">
              <a:rPr lang="ru-RU" smtClean="0"/>
              <a:pPr/>
              <a:t>‹Nr.›</a:t>
            </a:fld>
            <a:endParaRPr lang="ru-RU" dirty="0"/>
          </a:p>
        </p:txBody>
      </p:sp>
    </p:spTree>
    <p:extLst>
      <p:ext uri="{BB962C8B-B14F-4D97-AF65-F5344CB8AC3E}">
        <p14:creationId xmlns:p14="http://schemas.microsoft.com/office/powerpoint/2010/main" val="1714536039"/>
      </p:ext>
    </p:extLst>
  </p:cSld>
  <p:clrMap bg1="lt1" tx1="dk1" bg2="lt2" tx2="dk2" accent1="accent1" accent2="accent2" accent3="accent3" accent4="accent4" accent5="accent5" accent6="accent6" hlink="hlink" folHlink="folHlink"/>
  <p:sldLayoutIdLst>
    <p:sldLayoutId id="2147483717" r:id="rId1"/>
    <p:sldLayoutId id="2147483681" r:id="rId2"/>
    <p:sldLayoutId id="2147483839" r:id="rId3"/>
    <p:sldLayoutId id="2147483682" r:id="rId4"/>
    <p:sldLayoutId id="2147483683" r:id="rId5"/>
    <p:sldLayoutId id="2147483661" r:id="rId6"/>
    <p:sldLayoutId id="2147483672" r:id="rId7"/>
    <p:sldLayoutId id="2147483673" r:id="rId8"/>
    <p:sldLayoutId id="2147483662" r:id="rId9"/>
    <p:sldLayoutId id="2147483677" r:id="rId10"/>
    <p:sldLayoutId id="2147483663" r:id="rId11"/>
    <p:sldLayoutId id="2147483688" r:id="rId12"/>
    <p:sldLayoutId id="2147483691" r:id="rId13"/>
    <p:sldLayoutId id="2147483718" r:id="rId14"/>
    <p:sldLayoutId id="2147483689" r:id="rId15"/>
    <p:sldLayoutId id="2147483690" r:id="rId16"/>
    <p:sldLayoutId id="2147483692" r:id="rId17"/>
    <p:sldLayoutId id="2147483693" r:id="rId18"/>
    <p:sldLayoutId id="2147483712" r:id="rId19"/>
    <p:sldLayoutId id="2147483723" r:id="rId20"/>
    <p:sldLayoutId id="2147483674" r:id="rId21"/>
    <p:sldLayoutId id="2147483842" r:id="rId22"/>
    <p:sldLayoutId id="2147483694" r:id="rId23"/>
    <p:sldLayoutId id="2147483695" r:id="rId24"/>
    <p:sldLayoutId id="2147483719" r:id="rId25"/>
    <p:sldLayoutId id="2147483696" r:id="rId26"/>
    <p:sldLayoutId id="2147483697" r:id="rId27"/>
    <p:sldLayoutId id="2147483698" r:id="rId28"/>
    <p:sldLayoutId id="2147483699" r:id="rId29"/>
    <p:sldLayoutId id="2147483713" r:id="rId30"/>
    <p:sldLayoutId id="2147483724" r:id="rId31"/>
    <p:sldLayoutId id="2147483675" r:id="rId32"/>
    <p:sldLayoutId id="2147483766" r:id="rId33"/>
    <p:sldLayoutId id="2147483700" r:id="rId34"/>
    <p:sldLayoutId id="2147483767" r:id="rId35"/>
    <p:sldLayoutId id="2147483720" r:id="rId36"/>
    <p:sldLayoutId id="2147483701" r:id="rId37"/>
    <p:sldLayoutId id="2147483702" r:id="rId38"/>
    <p:sldLayoutId id="2147483703" r:id="rId39"/>
    <p:sldLayoutId id="2147483704" r:id="rId40"/>
    <p:sldLayoutId id="2147483705" r:id="rId41"/>
    <p:sldLayoutId id="2147483714" r:id="rId42"/>
    <p:sldLayoutId id="2147483765" r:id="rId43"/>
    <p:sldLayoutId id="2147483725" r:id="rId44"/>
    <p:sldLayoutId id="2147483676" r:id="rId45"/>
    <p:sldLayoutId id="2147483706" r:id="rId46"/>
    <p:sldLayoutId id="2147483707" r:id="rId47"/>
    <p:sldLayoutId id="2147483721" r:id="rId48"/>
    <p:sldLayoutId id="2147483708" r:id="rId49"/>
    <p:sldLayoutId id="2147483709" r:id="rId50"/>
    <p:sldLayoutId id="2147483710" r:id="rId51"/>
    <p:sldLayoutId id="2147483711" r:id="rId52"/>
    <p:sldLayoutId id="2147483715" r:id="rId53"/>
    <p:sldLayoutId id="2147483726" r:id="rId54"/>
    <p:sldLayoutId id="2147483728" r:id="rId55"/>
    <p:sldLayoutId id="2147483664" r:id="rId56"/>
    <p:sldLayoutId id="2147483665" r:id="rId57"/>
    <p:sldLayoutId id="2147483666" r:id="rId58"/>
    <p:sldLayoutId id="2147483722" r:id="rId59"/>
    <p:sldLayoutId id="2147483764" r:id="rId60"/>
    <p:sldLayoutId id="2147483727" r:id="rId61"/>
    <p:sldLayoutId id="2147483686" r:id="rId62"/>
    <p:sldLayoutId id="2147483841" r:id="rId63"/>
    <p:sldLayoutId id="2147483687" r:id="rId64"/>
    <p:sldLayoutId id="2147483678" r:id="rId65"/>
    <p:sldLayoutId id="2147483680" r:id="rId66"/>
    <p:sldLayoutId id="2147483667" r:id="rId67"/>
    <p:sldLayoutId id="2147483679" r:id="rId68"/>
    <p:sldLayoutId id="2147483684" r:id="rId69"/>
    <p:sldLayoutId id="2147483685" r:id="rId70"/>
    <p:sldLayoutId id="2147483668" r:id="rId71"/>
    <p:sldLayoutId id="2147483669" r:id="rId72"/>
    <p:sldLayoutId id="2147483716" r:id="rId73"/>
    <p:sldLayoutId id="2147483840" r:id="rId74"/>
    <p:sldLayoutId id="2147483670" r:id="rId75"/>
    <p:sldLayoutId id="2147483671" r:id="rId76"/>
    <p:sldLayoutId id="2147483870" r:id="rId77"/>
    <p:sldLayoutId id="2147483871" r:id="rId78"/>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11.xml"/><Relationship Id="rId1" Type="http://schemas.openxmlformats.org/officeDocument/2006/relationships/slideLayout" Target="../slideLayouts/slideLayout77.xml"/><Relationship Id="rId4" Type="http://schemas.openxmlformats.org/officeDocument/2006/relationships/image" Target="../media/image3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4.xml"/></Relationships>
</file>

<file path=ppt/slides/_rels/slide20.xml.rels><?xml version="1.0" encoding="UTF-8" standalone="yes"?>
<Relationships xmlns="http://schemas.openxmlformats.org/package/2006/relationships"><Relationship Id="rId3" Type="http://schemas.openxmlformats.org/officeDocument/2006/relationships/hyperlink" Target="https://eu.patagonia.com/ch/de/home/" TargetMode="External"/><Relationship Id="rId2" Type="http://schemas.openxmlformats.org/officeDocument/2006/relationships/notesSlide" Target="../notesSlides/notesSlide20.xml"/><Relationship Id="rId1" Type="http://schemas.openxmlformats.org/officeDocument/2006/relationships/slideLayout" Target="../slideLayouts/slideLayout36.xml"/><Relationship Id="rId4" Type="http://schemas.openxmlformats.org/officeDocument/2006/relationships/hyperlink" Target="https://www.nudiejeans.com/d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21.xml"/><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22.xml"/><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23.xml"/><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notesSlide" Target="../notesSlides/notesSlide24.xml"/><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26.xml"/><Relationship Id="rId1" Type="http://schemas.openxmlformats.org/officeDocument/2006/relationships/slideLayout" Target="../slideLayouts/slideLayout36.xml"/><Relationship Id="rId5" Type="http://schemas.openxmlformats.org/officeDocument/2006/relationships/image" Target="../media/image333.png"/><Relationship Id="rId4" Type="http://schemas.openxmlformats.org/officeDocument/2006/relationships/hyperlink" Target="https://link.springer.com/chapter/10.1007/978-3-319-91971-3_8"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www.secondbikelife.de/" TargetMode="External"/><Relationship Id="rId13" Type="http://schemas.openxmlformats.org/officeDocument/2006/relationships/hyperlink" Target="https://de.neustark.com/" TargetMode="External"/><Relationship Id="rId3" Type="http://schemas.openxmlformats.org/officeDocument/2006/relationships/hyperlink" Target="https://www.sharely.ch/" TargetMode="External"/><Relationship Id="rId7" Type="http://schemas.openxmlformats.org/officeDocument/2006/relationships/hyperlink" Target="https://revendo.ch/" TargetMode="External"/><Relationship Id="rId12" Type="http://schemas.openxmlformats.org/officeDocument/2006/relationships/hyperlink" Target="https://www.freitag.ch/de/swap" TargetMode="External"/><Relationship Id="rId2" Type="http://schemas.openxmlformats.org/officeDocument/2006/relationships/image" Target="../media/image339.png"/><Relationship Id="rId1" Type="http://schemas.openxmlformats.org/officeDocument/2006/relationships/slideLayout" Target="../slideLayouts/slideLayout36.xml"/><Relationship Id="rId6" Type="http://schemas.openxmlformats.org/officeDocument/2006/relationships/hyperlink" Target="https://www.nudiejeans.com/de/" TargetMode="External"/><Relationship Id="rId11" Type="http://schemas.openxmlformats.org/officeDocument/2006/relationships/hyperlink" Target="https://www.freitag.ch/de" TargetMode="External"/><Relationship Id="rId5" Type="http://schemas.openxmlformats.org/officeDocument/2006/relationships/hyperlink" Target="https://www.leihbar.ch/" TargetMode="External"/><Relationship Id="rId15" Type="http://schemas.openxmlformats.org/officeDocument/2006/relationships/hyperlink" Target="http://www.fenx.ch/" TargetMode="External"/><Relationship Id="rId10" Type="http://schemas.openxmlformats.org/officeDocument/2006/relationships/hyperlink" Target="https://www.depop.com/" TargetMode="External"/><Relationship Id="rId4" Type="http://schemas.openxmlformats.org/officeDocument/2006/relationships/hyperlink" Target="https://de.2em.ch/" TargetMode="External"/><Relationship Id="rId9" Type="http://schemas.openxmlformats.org/officeDocument/2006/relationships/hyperlink" Target="http://www.kleiderkorb.ch/" TargetMode="External"/><Relationship Id="rId14" Type="http://schemas.openxmlformats.org/officeDocument/2006/relationships/hyperlink" Target="http://www.zweitform.ch/"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2" Type="http://schemas.openxmlformats.org/officeDocument/2006/relationships/image" Target="../media/image340.jpg"/><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28.xml"/><Relationship Id="rId1" Type="http://schemas.openxmlformats.org/officeDocument/2006/relationships/slideLayout" Target="../slideLayouts/slideLayout48.xml"/><Relationship Id="rId4" Type="http://schemas.openxmlformats.org/officeDocument/2006/relationships/image" Target="../media/image33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notesSlide" Target="../notesSlides/notesSlide37.xml"/><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image" Target="../media/image343.jpg"/><Relationship Id="rId2" Type="http://schemas.openxmlformats.org/officeDocument/2006/relationships/notesSlide" Target="../notesSlides/notesSlide39.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344.jpeg"/><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42.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347.emf"/><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image" Target="../media/image348.jpeg"/><Relationship Id="rId2" Type="http://schemas.openxmlformats.org/officeDocument/2006/relationships/notesSlide" Target="../notesSlides/notesSlide44.xml"/><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8" Type="http://schemas.openxmlformats.org/officeDocument/2006/relationships/image" Target="../media/image353.png"/><Relationship Id="rId3" Type="http://schemas.openxmlformats.org/officeDocument/2006/relationships/image" Target="../media/image349.png"/><Relationship Id="rId7" Type="http://schemas.openxmlformats.org/officeDocument/2006/relationships/image" Target="../media/image352.jpeg"/><Relationship Id="rId2" Type="http://schemas.openxmlformats.org/officeDocument/2006/relationships/notesSlide" Target="../notesSlides/notesSlide45.xml"/><Relationship Id="rId1" Type="http://schemas.openxmlformats.org/officeDocument/2006/relationships/slideLayout" Target="../slideLayouts/slideLayout36.xml"/><Relationship Id="rId6" Type="http://schemas.openxmlformats.org/officeDocument/2006/relationships/image" Target="../media/image351.jpeg"/><Relationship Id="rId5" Type="http://schemas.openxmlformats.org/officeDocument/2006/relationships/image" Target="../media/image347.emf"/><Relationship Id="rId4" Type="http://schemas.openxmlformats.org/officeDocument/2006/relationships/image" Target="../media/image35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3" Type="http://schemas.openxmlformats.org/officeDocument/2006/relationships/image" Target="../media/image354.jpeg"/><Relationship Id="rId2" Type="http://schemas.openxmlformats.org/officeDocument/2006/relationships/notesSlide" Target="../notesSlides/notesSlide49.xml"/><Relationship Id="rId1" Type="http://schemas.openxmlformats.org/officeDocument/2006/relationships/slideLayout" Target="../slideLayouts/slideLayout60.xml"/><Relationship Id="rId4" Type="http://schemas.openxmlformats.org/officeDocument/2006/relationships/image" Target="../media/image33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355.jpg"/><Relationship Id="rId2" Type="http://schemas.openxmlformats.org/officeDocument/2006/relationships/notesSlide" Target="../notesSlides/notesSlide50.xml"/><Relationship Id="rId1" Type="http://schemas.openxmlformats.org/officeDocument/2006/relationships/slideLayout" Target="../slideLayouts/slideLayout7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52.xml"/><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9.xml"/><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69D3E-8858-4A05-B3A9-84A618532352}"/>
              </a:ext>
            </a:extLst>
          </p:cNvPr>
          <p:cNvSpPr>
            <a:spLocks noGrp="1"/>
          </p:cNvSpPr>
          <p:nvPr>
            <p:ph type="title"/>
          </p:nvPr>
        </p:nvSpPr>
        <p:spPr>
          <a:xfrm>
            <a:off x="935834" y="5933659"/>
            <a:ext cx="8168410" cy="636104"/>
          </a:xfrm>
        </p:spPr>
        <p:txBody>
          <a:bodyPr>
            <a:noAutofit/>
          </a:bodyPr>
          <a:lstStyle/>
          <a:p>
            <a:pPr algn="l"/>
            <a:r>
              <a:rPr lang="de-CH" sz="2800" b="0" dirty="0">
                <a:solidFill>
                  <a:srgbClr val="8EB403"/>
                </a:solidFill>
              </a:rPr>
              <a:t>Unternehmerisches Denken und Handeln</a:t>
            </a:r>
          </a:p>
        </p:txBody>
      </p:sp>
      <p:sp>
        <p:nvSpPr>
          <p:cNvPr id="4" name="Rechteck 3">
            <a:extLst>
              <a:ext uri="{FF2B5EF4-FFF2-40B4-BE49-F238E27FC236}">
                <a16:creationId xmlns:a16="http://schemas.microsoft.com/office/drawing/2014/main" id="{2B5132A5-C60A-4155-AB83-FBEB00069D1D}"/>
              </a:ext>
            </a:extLst>
          </p:cNvPr>
          <p:cNvSpPr/>
          <p:nvPr/>
        </p:nvSpPr>
        <p:spPr>
          <a:xfrm>
            <a:off x="925894" y="5322132"/>
            <a:ext cx="3009157" cy="738664"/>
          </a:xfrm>
          <a:prstGeom prst="rect">
            <a:avLst/>
          </a:prstGeom>
        </p:spPr>
        <p:txBody>
          <a:bodyPr wrap="none">
            <a:spAutoFit/>
          </a:bodyPr>
          <a:lstStyle/>
          <a:p>
            <a:r>
              <a:rPr lang="de-CH" sz="4200" dirty="0">
                <a:solidFill>
                  <a:srgbClr val="8EB403"/>
                </a:solidFill>
              </a:rPr>
              <a:t>my</a:t>
            </a:r>
            <a:r>
              <a:rPr lang="de-CH" sz="4200" b="1" dirty="0">
                <a:solidFill>
                  <a:srgbClr val="8EB403"/>
                </a:solidFill>
              </a:rPr>
              <a:t>idea.</a:t>
            </a:r>
            <a:r>
              <a:rPr lang="de-CH" sz="4200" dirty="0">
                <a:solidFill>
                  <a:srgbClr val="8EB403"/>
                </a:solidFill>
              </a:rPr>
              <a:t>ch</a:t>
            </a:r>
          </a:p>
        </p:txBody>
      </p:sp>
      <p:pic>
        <p:nvPicPr>
          <p:cNvPr id="25" name="Grafik 24">
            <a:extLst>
              <a:ext uri="{FF2B5EF4-FFF2-40B4-BE49-F238E27FC236}">
                <a16:creationId xmlns:a16="http://schemas.microsoft.com/office/drawing/2014/main" id="{8A1741F1-01FC-47F9-8DB0-9D5A9C250EE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89436" y="400858"/>
            <a:ext cx="2176672" cy="1043578"/>
          </a:xfrm>
          <a:prstGeom prst="rect">
            <a:avLst/>
          </a:prstGeom>
        </p:spPr>
      </p:pic>
      <p:sp>
        <p:nvSpPr>
          <p:cNvPr id="3" name="Foliennummernplatzhalter 2">
            <a:extLst>
              <a:ext uri="{FF2B5EF4-FFF2-40B4-BE49-F238E27FC236}">
                <a16:creationId xmlns:a16="http://schemas.microsoft.com/office/drawing/2014/main" id="{DBD4B09B-DE92-42CD-A4E8-B762702A2AD8}"/>
              </a:ext>
            </a:extLst>
          </p:cNvPr>
          <p:cNvSpPr>
            <a:spLocks noGrp="1"/>
          </p:cNvSpPr>
          <p:nvPr>
            <p:ph type="sldNum" sz="quarter" idx="12"/>
          </p:nvPr>
        </p:nvSpPr>
        <p:spPr/>
        <p:txBody>
          <a:bodyPr/>
          <a:lstStyle/>
          <a:p>
            <a:fld id="{B7E6CA31-DA56-47CF-9891-B6D0296B6AEC}" type="slidenum">
              <a:rPr lang="ru-RU" smtClean="0"/>
              <a:pPr/>
              <a:t>1</a:t>
            </a:fld>
            <a:endParaRPr lang="ru-RU" dirty="0"/>
          </a:p>
        </p:txBody>
      </p:sp>
    </p:spTree>
    <p:extLst>
      <p:ext uri="{BB962C8B-B14F-4D97-AF65-F5344CB8AC3E}">
        <p14:creationId xmlns:p14="http://schemas.microsoft.com/office/powerpoint/2010/main" val="3329116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12" name="Google Shape;1112;p2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10</a:t>
            </a:fld>
            <a:endParaRPr/>
          </a:p>
        </p:txBody>
      </p:sp>
      <p:sp>
        <p:nvSpPr>
          <p:cNvPr id="1117" name="Google Shape;1117;p20"/>
          <p:cNvSpPr/>
          <p:nvPr/>
        </p:nvSpPr>
        <p:spPr>
          <a:xfrm>
            <a:off x="7948348" y="796162"/>
            <a:ext cx="2406741"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CH" sz="1800" b="1" i="0" u="none" strike="noStrike" cap="none">
                <a:solidFill>
                  <a:schemeClr val="lt1"/>
                </a:solidFill>
                <a:latin typeface="Century Gothic"/>
                <a:ea typeface="Century Gothic"/>
                <a:cs typeface="Century Gothic"/>
                <a:sym typeface="Century Gothic"/>
              </a:rPr>
              <a:t>Zielgruppe</a:t>
            </a:r>
            <a:endParaRPr sz="1400" b="0" i="0" u="none" strike="noStrike" cap="none">
              <a:solidFill>
                <a:srgbClr val="000000"/>
              </a:solidFill>
              <a:sym typeface="Arial"/>
            </a:endParaRPr>
          </a:p>
        </p:txBody>
      </p:sp>
      <p:sp>
        <p:nvSpPr>
          <p:cNvPr id="1118" name="Google Shape;1118;p20"/>
          <p:cNvSpPr/>
          <p:nvPr/>
        </p:nvSpPr>
        <p:spPr>
          <a:xfrm>
            <a:off x="4803108" y="796162"/>
            <a:ext cx="2583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CH" sz="1800" b="1" i="0" u="none" strike="noStrike" cap="none">
                <a:solidFill>
                  <a:schemeClr val="lt1"/>
                </a:solidFill>
                <a:latin typeface="Century Gothic"/>
                <a:ea typeface="Century Gothic"/>
                <a:cs typeface="Century Gothic"/>
                <a:sym typeface="Century Gothic"/>
              </a:rPr>
              <a:t>Nutzenversprechen</a:t>
            </a:r>
            <a:endParaRPr sz="1400" b="0" i="0" u="none" strike="noStrike" cap="none">
              <a:solidFill>
                <a:srgbClr val="000000"/>
              </a:solidFill>
              <a:sym typeface="Arial"/>
            </a:endParaRPr>
          </a:p>
        </p:txBody>
      </p:sp>
      <p:sp>
        <p:nvSpPr>
          <p:cNvPr id="1125" name="Google Shape;1125;p20"/>
          <p:cNvSpPr/>
          <p:nvPr/>
        </p:nvSpPr>
        <p:spPr>
          <a:xfrm>
            <a:off x="1165142" y="796162"/>
            <a:ext cx="3405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CH" sz="1800" b="1" i="0" u="none" strike="noStrike" cap="none">
                <a:solidFill>
                  <a:schemeClr val="lt1"/>
                </a:solidFill>
                <a:latin typeface="Century Gothic"/>
                <a:ea typeface="Century Gothic"/>
                <a:cs typeface="Century Gothic"/>
                <a:sym typeface="Century Gothic"/>
              </a:rPr>
              <a:t>Leistungserstellung</a:t>
            </a:r>
            <a:endParaRPr sz="1400" b="0" i="0" u="none" strike="noStrike" cap="none">
              <a:solidFill>
                <a:srgbClr val="000000"/>
              </a:solidFill>
              <a:sym typeface="Arial"/>
            </a:endParaRPr>
          </a:p>
        </p:txBody>
      </p:sp>
      <p:sp>
        <p:nvSpPr>
          <p:cNvPr id="1127" name="Google Shape;1127;p20"/>
          <p:cNvSpPr/>
          <p:nvPr/>
        </p:nvSpPr>
        <p:spPr>
          <a:xfrm>
            <a:off x="4635339" y="5105327"/>
            <a:ext cx="287788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CH" sz="1800" b="1" i="0" u="none" strike="noStrike" cap="none" dirty="0">
                <a:solidFill>
                  <a:schemeClr val="lt1"/>
                </a:solidFill>
                <a:latin typeface="Century Gothic"/>
                <a:ea typeface="Century Gothic"/>
                <a:cs typeface="Century Gothic"/>
                <a:sym typeface="Century Gothic"/>
              </a:rPr>
              <a:t>Ertragsmodell</a:t>
            </a:r>
            <a:endParaRPr sz="1400" b="0" i="0" u="none" strike="noStrike" cap="none" dirty="0">
              <a:solidFill>
                <a:srgbClr val="000000"/>
              </a:solidFill>
              <a:sym typeface="Arial"/>
            </a:endParaRPr>
          </a:p>
        </p:txBody>
      </p:sp>
      <p:sp>
        <p:nvSpPr>
          <p:cNvPr id="27" name="Rectangle 2">
            <a:extLst>
              <a:ext uri="{FF2B5EF4-FFF2-40B4-BE49-F238E27FC236}">
                <a16:creationId xmlns:a16="http://schemas.microsoft.com/office/drawing/2014/main" id="{F5F6248A-4D1D-4B76-A6B0-D261857A9EE0}"/>
              </a:ext>
            </a:extLst>
          </p:cNvPr>
          <p:cNvSpPr txBox="1">
            <a:spLocks noChangeArrowheads="1"/>
          </p:cNvSpPr>
          <p:nvPr/>
        </p:nvSpPr>
        <p:spPr bwMode="auto">
          <a:xfrm>
            <a:off x="941093" y="123578"/>
            <a:ext cx="10568987" cy="657225"/>
          </a:xfrm>
          <a:prstGeom prst="rect">
            <a:avLst/>
          </a:prstGeom>
          <a:noFill/>
          <a:ln w="9525">
            <a:noFill/>
            <a:miter lim="800000"/>
            <a:headEnd/>
            <a:tailEnd/>
          </a:ln>
        </p:spPr>
        <p:txBody>
          <a:bodyPr anchor="ctr"/>
          <a:lstStyle/>
          <a:p>
            <a:pPr>
              <a:defRPr/>
            </a:pPr>
            <a:r>
              <a:rPr lang="de-CH" altLang="fr-FR" sz="2400" b="1" dirty="0">
                <a:solidFill>
                  <a:srgbClr val="B11B96"/>
                </a:solidFill>
                <a:ea typeface="ＭＳ Ｐゴシック" charset="0"/>
                <a:cs typeface="Arial"/>
              </a:rPr>
              <a:t>Beispiel mymuesli: </a:t>
            </a:r>
            <a:r>
              <a:rPr lang="de-CH" altLang="fr-FR" sz="2400" b="1" dirty="0">
                <a:solidFill>
                  <a:srgbClr val="B11B96"/>
                </a:solidFill>
                <a:latin typeface="+mj-lt"/>
                <a:ea typeface="ＭＳ Ｐゴシック" charset="0"/>
                <a:cs typeface="Arial"/>
              </a:rPr>
              <a:t>Bestandteile des Geschäftsmodells</a:t>
            </a:r>
          </a:p>
        </p:txBody>
      </p:sp>
      <p:sp>
        <p:nvSpPr>
          <p:cNvPr id="29" name="Rechteck 28">
            <a:extLst>
              <a:ext uri="{FF2B5EF4-FFF2-40B4-BE49-F238E27FC236}">
                <a16:creationId xmlns:a16="http://schemas.microsoft.com/office/drawing/2014/main" id="{680920E7-4F20-4198-905C-0B9BACE15A61}"/>
              </a:ext>
            </a:extLst>
          </p:cNvPr>
          <p:cNvSpPr/>
          <p:nvPr/>
        </p:nvSpPr>
        <p:spPr>
          <a:xfrm>
            <a:off x="1165142" y="1299359"/>
            <a:ext cx="3405078" cy="369332"/>
          </a:xfrm>
          <a:prstGeom prst="rect">
            <a:avLst/>
          </a:prstGeom>
        </p:spPr>
        <p:txBody>
          <a:bodyPr wrap="square">
            <a:spAutoFit/>
          </a:bodyPr>
          <a:lstStyle/>
          <a:p>
            <a:pPr algn="ctr"/>
            <a:r>
              <a:rPr lang="de-CH" b="1" dirty="0">
                <a:solidFill>
                  <a:schemeClr val="bg1"/>
                </a:solidFill>
              </a:rPr>
              <a:t>Leistungserstellung</a:t>
            </a:r>
          </a:p>
        </p:txBody>
      </p:sp>
      <p:sp>
        <p:nvSpPr>
          <p:cNvPr id="30" name="Rechteck 29">
            <a:extLst>
              <a:ext uri="{FF2B5EF4-FFF2-40B4-BE49-F238E27FC236}">
                <a16:creationId xmlns:a16="http://schemas.microsoft.com/office/drawing/2014/main" id="{B544D975-63F1-4E55-BD8D-B9298290A3A2}"/>
              </a:ext>
            </a:extLst>
          </p:cNvPr>
          <p:cNvSpPr/>
          <p:nvPr/>
        </p:nvSpPr>
        <p:spPr>
          <a:xfrm>
            <a:off x="4857378" y="1258243"/>
            <a:ext cx="2439306" cy="442187"/>
          </a:xfrm>
          <a:prstGeom prst="rect">
            <a:avLst/>
          </a:prstGeom>
          <a:solidFill>
            <a:srgbClr val="B11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1" name="Rechteck 30">
            <a:extLst>
              <a:ext uri="{FF2B5EF4-FFF2-40B4-BE49-F238E27FC236}">
                <a16:creationId xmlns:a16="http://schemas.microsoft.com/office/drawing/2014/main" id="{5C8E0275-20A4-4372-986E-B48138DE3DDA}"/>
              </a:ext>
            </a:extLst>
          </p:cNvPr>
          <p:cNvSpPr/>
          <p:nvPr/>
        </p:nvSpPr>
        <p:spPr>
          <a:xfrm>
            <a:off x="4949882" y="1918987"/>
            <a:ext cx="2426889" cy="1272143"/>
          </a:xfrm>
          <a:prstGeom prst="rect">
            <a:avLst/>
          </a:prstGeom>
        </p:spPr>
        <p:txBody>
          <a:bodyPr wrap="square">
            <a:spAutoFit/>
          </a:bodyPr>
          <a:lstStyle/>
          <a:p>
            <a:pPr marL="180975" indent="-180975">
              <a:spcBef>
                <a:spcPts val="800"/>
              </a:spcBef>
              <a:buFont typeface="Arial" panose="020B0604020202020204" pitchFamily="34" charset="0"/>
              <a:buChar char="•"/>
            </a:pPr>
            <a:r>
              <a:rPr lang="de-CH" altLang="fr-FR" sz="1400" dirty="0">
                <a:solidFill>
                  <a:schemeClr val="accent6">
                    <a:lumMod val="50000"/>
                  </a:schemeClr>
                </a:solidFill>
                <a:cs typeface="Arial" pitchFamily="34" charset="0"/>
              </a:rPr>
              <a:t>Jede/r bekommt ihr/sein individuelles Biomüesli nach Hause geliefert</a:t>
            </a:r>
            <a:endParaRPr lang="de-DE" altLang="fr-FR" sz="1400" dirty="0">
              <a:solidFill>
                <a:schemeClr val="accent6">
                  <a:lumMod val="50000"/>
                </a:schemeClr>
              </a:solidFill>
              <a:cs typeface="Arial" pitchFamily="34" charset="0"/>
            </a:endParaRPr>
          </a:p>
          <a:p>
            <a:pPr>
              <a:spcBef>
                <a:spcPts val="800"/>
              </a:spcBef>
            </a:pPr>
            <a:endParaRPr lang="de-CH" sz="1400" dirty="0">
              <a:solidFill>
                <a:srgbClr val="898F97"/>
              </a:solidFill>
            </a:endParaRPr>
          </a:p>
        </p:txBody>
      </p:sp>
      <p:sp>
        <p:nvSpPr>
          <p:cNvPr id="32" name="Rechteck 31">
            <a:extLst>
              <a:ext uri="{FF2B5EF4-FFF2-40B4-BE49-F238E27FC236}">
                <a16:creationId xmlns:a16="http://schemas.microsoft.com/office/drawing/2014/main" id="{6245F626-AE2D-4543-A385-1FBFA64EC587}"/>
              </a:ext>
            </a:extLst>
          </p:cNvPr>
          <p:cNvSpPr/>
          <p:nvPr/>
        </p:nvSpPr>
        <p:spPr>
          <a:xfrm>
            <a:off x="4793583" y="1309065"/>
            <a:ext cx="2583568" cy="369332"/>
          </a:xfrm>
          <a:prstGeom prst="rect">
            <a:avLst/>
          </a:prstGeom>
        </p:spPr>
        <p:txBody>
          <a:bodyPr wrap="square">
            <a:spAutoFit/>
          </a:bodyPr>
          <a:lstStyle/>
          <a:p>
            <a:pPr algn="ctr"/>
            <a:r>
              <a:rPr lang="de-CH" b="1" dirty="0">
                <a:solidFill>
                  <a:schemeClr val="bg1"/>
                </a:solidFill>
              </a:rPr>
              <a:t>Nutzenversprechen</a:t>
            </a:r>
          </a:p>
        </p:txBody>
      </p:sp>
      <p:sp>
        <p:nvSpPr>
          <p:cNvPr id="33" name="Rechteck 32">
            <a:extLst>
              <a:ext uri="{FF2B5EF4-FFF2-40B4-BE49-F238E27FC236}">
                <a16:creationId xmlns:a16="http://schemas.microsoft.com/office/drawing/2014/main" id="{9FB774BE-2426-482C-B857-F433258ADA98}"/>
              </a:ext>
            </a:extLst>
          </p:cNvPr>
          <p:cNvSpPr/>
          <p:nvPr/>
        </p:nvSpPr>
        <p:spPr>
          <a:xfrm>
            <a:off x="7509172" y="1267460"/>
            <a:ext cx="3595577" cy="422497"/>
          </a:xfrm>
          <a:prstGeom prst="rect">
            <a:avLst/>
          </a:prstGeom>
          <a:solidFill>
            <a:srgbClr val="B11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4" name="Rechteck 33">
            <a:extLst>
              <a:ext uri="{FF2B5EF4-FFF2-40B4-BE49-F238E27FC236}">
                <a16:creationId xmlns:a16="http://schemas.microsoft.com/office/drawing/2014/main" id="{6994CE5D-A1CD-4DAD-AF8C-201FF2CC0E66}"/>
              </a:ext>
            </a:extLst>
          </p:cNvPr>
          <p:cNvSpPr/>
          <p:nvPr/>
        </p:nvSpPr>
        <p:spPr>
          <a:xfrm>
            <a:off x="7781268" y="1284529"/>
            <a:ext cx="3111799" cy="369332"/>
          </a:xfrm>
          <a:prstGeom prst="rect">
            <a:avLst/>
          </a:prstGeom>
        </p:spPr>
        <p:txBody>
          <a:bodyPr wrap="square">
            <a:spAutoFit/>
          </a:bodyPr>
          <a:lstStyle/>
          <a:p>
            <a:pPr algn="ctr"/>
            <a:r>
              <a:rPr lang="de-CH" b="1" dirty="0">
                <a:solidFill>
                  <a:schemeClr val="bg1"/>
                </a:solidFill>
              </a:rPr>
              <a:t>Zielgruppe</a:t>
            </a:r>
          </a:p>
        </p:txBody>
      </p:sp>
      <p:sp>
        <p:nvSpPr>
          <p:cNvPr id="36" name="Rechteck 35">
            <a:extLst>
              <a:ext uri="{FF2B5EF4-FFF2-40B4-BE49-F238E27FC236}">
                <a16:creationId xmlns:a16="http://schemas.microsoft.com/office/drawing/2014/main" id="{B2D4061D-D5C7-46B0-848B-37F631202AD5}"/>
              </a:ext>
            </a:extLst>
          </p:cNvPr>
          <p:cNvSpPr/>
          <p:nvPr/>
        </p:nvSpPr>
        <p:spPr>
          <a:xfrm>
            <a:off x="7749649" y="1919968"/>
            <a:ext cx="3271292" cy="738664"/>
          </a:xfrm>
          <a:prstGeom prst="rect">
            <a:avLst/>
          </a:prstGeom>
        </p:spPr>
        <p:txBody>
          <a:bodyPr wrap="square">
            <a:spAutoFit/>
          </a:bodyPr>
          <a:lstStyle/>
          <a:p>
            <a:pPr marL="180975" indent="-180975">
              <a:spcBef>
                <a:spcPts val="800"/>
              </a:spcBef>
              <a:buFont typeface="Arial" panose="020B0604020202020204" pitchFamily="34" charset="0"/>
              <a:buChar char="•"/>
            </a:pPr>
            <a:r>
              <a:rPr lang="de-CH" sz="1400" dirty="0">
                <a:solidFill>
                  <a:schemeClr val="accent6">
                    <a:lumMod val="50000"/>
                  </a:schemeClr>
                </a:solidFill>
              </a:rPr>
              <a:t>KundInnen, die Wert auf bewusste Ernährung und Individualität legen</a:t>
            </a:r>
          </a:p>
        </p:txBody>
      </p:sp>
      <p:sp>
        <p:nvSpPr>
          <p:cNvPr id="38" name="Rechteck 37">
            <a:extLst>
              <a:ext uri="{FF2B5EF4-FFF2-40B4-BE49-F238E27FC236}">
                <a16:creationId xmlns:a16="http://schemas.microsoft.com/office/drawing/2014/main" id="{C772E436-4386-46A9-B701-8A17ADABFA7B}"/>
              </a:ext>
            </a:extLst>
          </p:cNvPr>
          <p:cNvSpPr/>
          <p:nvPr/>
        </p:nvSpPr>
        <p:spPr>
          <a:xfrm>
            <a:off x="4860995" y="1260894"/>
            <a:ext cx="2448000" cy="3600000"/>
          </a:xfrm>
          <a:prstGeom prst="rect">
            <a:avLst/>
          </a:prstGeom>
          <a:noFill/>
          <a:ln w="28575">
            <a:solidFill>
              <a:srgbClr val="B11B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898F97"/>
              </a:solidFill>
            </a:endParaRPr>
          </a:p>
        </p:txBody>
      </p:sp>
      <p:sp>
        <p:nvSpPr>
          <p:cNvPr id="39" name="Rechteck 38">
            <a:extLst>
              <a:ext uri="{FF2B5EF4-FFF2-40B4-BE49-F238E27FC236}">
                <a16:creationId xmlns:a16="http://schemas.microsoft.com/office/drawing/2014/main" id="{7AA9FE4B-9A11-4FBC-BBEA-031EDC9397D7}"/>
              </a:ext>
            </a:extLst>
          </p:cNvPr>
          <p:cNvSpPr/>
          <p:nvPr/>
        </p:nvSpPr>
        <p:spPr>
          <a:xfrm>
            <a:off x="7508366" y="1262895"/>
            <a:ext cx="3600000" cy="3600000"/>
          </a:xfrm>
          <a:prstGeom prst="rect">
            <a:avLst/>
          </a:prstGeom>
          <a:noFill/>
          <a:ln w="28575">
            <a:solidFill>
              <a:srgbClr val="B11B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rgbClr val="898F97"/>
              </a:solidFill>
            </a:endParaRPr>
          </a:p>
        </p:txBody>
      </p:sp>
      <p:sp>
        <p:nvSpPr>
          <p:cNvPr id="42" name="Rechteck 41">
            <a:extLst>
              <a:ext uri="{FF2B5EF4-FFF2-40B4-BE49-F238E27FC236}">
                <a16:creationId xmlns:a16="http://schemas.microsoft.com/office/drawing/2014/main" id="{EBFC928A-7F22-4E2D-BE55-D931549B79A1}"/>
              </a:ext>
            </a:extLst>
          </p:cNvPr>
          <p:cNvSpPr/>
          <p:nvPr/>
        </p:nvSpPr>
        <p:spPr>
          <a:xfrm>
            <a:off x="1049075" y="1265273"/>
            <a:ext cx="3600000" cy="3600000"/>
          </a:xfrm>
          <a:prstGeom prst="rect">
            <a:avLst/>
          </a:prstGeom>
          <a:solidFill>
            <a:schemeClr val="bg1"/>
          </a:solidFill>
          <a:ln w="28575">
            <a:solidFill>
              <a:srgbClr val="B11B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898F97"/>
              </a:solidFill>
            </a:endParaRPr>
          </a:p>
        </p:txBody>
      </p:sp>
      <p:sp>
        <p:nvSpPr>
          <p:cNvPr id="43" name="Rechteck 42">
            <a:extLst>
              <a:ext uri="{FF2B5EF4-FFF2-40B4-BE49-F238E27FC236}">
                <a16:creationId xmlns:a16="http://schemas.microsoft.com/office/drawing/2014/main" id="{99B56709-C9B8-4FCE-BB0B-FC8DD9EB28A0}"/>
              </a:ext>
            </a:extLst>
          </p:cNvPr>
          <p:cNvSpPr/>
          <p:nvPr/>
        </p:nvSpPr>
        <p:spPr>
          <a:xfrm>
            <a:off x="1064131" y="1257688"/>
            <a:ext cx="3595577" cy="411003"/>
          </a:xfrm>
          <a:prstGeom prst="rect">
            <a:avLst/>
          </a:prstGeom>
          <a:solidFill>
            <a:srgbClr val="B11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6" name="Rechteck 45">
            <a:extLst>
              <a:ext uri="{FF2B5EF4-FFF2-40B4-BE49-F238E27FC236}">
                <a16:creationId xmlns:a16="http://schemas.microsoft.com/office/drawing/2014/main" id="{08F6189C-3709-4B73-87F8-8AD81CBF51CF}"/>
              </a:ext>
            </a:extLst>
          </p:cNvPr>
          <p:cNvSpPr/>
          <p:nvPr/>
        </p:nvSpPr>
        <p:spPr>
          <a:xfrm>
            <a:off x="941093" y="1262895"/>
            <a:ext cx="3781527" cy="369332"/>
          </a:xfrm>
          <a:prstGeom prst="rect">
            <a:avLst/>
          </a:prstGeom>
        </p:spPr>
        <p:txBody>
          <a:bodyPr wrap="square">
            <a:spAutoFit/>
          </a:bodyPr>
          <a:lstStyle/>
          <a:p>
            <a:pPr algn="ctr"/>
            <a:r>
              <a:rPr lang="de-CH" b="1" dirty="0">
                <a:solidFill>
                  <a:schemeClr val="bg1"/>
                </a:solidFill>
              </a:rPr>
              <a:t>Leistungserstellung</a:t>
            </a:r>
          </a:p>
        </p:txBody>
      </p:sp>
      <p:sp>
        <p:nvSpPr>
          <p:cNvPr id="47" name="Rechteck 46">
            <a:extLst>
              <a:ext uri="{FF2B5EF4-FFF2-40B4-BE49-F238E27FC236}">
                <a16:creationId xmlns:a16="http://schemas.microsoft.com/office/drawing/2014/main" id="{8C73DA0E-315C-4617-87C1-B72C13973C0A}"/>
              </a:ext>
            </a:extLst>
          </p:cNvPr>
          <p:cNvSpPr/>
          <p:nvPr/>
        </p:nvSpPr>
        <p:spPr>
          <a:xfrm>
            <a:off x="1244369" y="1746383"/>
            <a:ext cx="3363436" cy="3123932"/>
          </a:xfrm>
          <a:prstGeom prst="rect">
            <a:avLst/>
          </a:prstGeom>
        </p:spPr>
        <p:txBody>
          <a:bodyPr wrap="square">
            <a:spAutoFit/>
          </a:bodyPr>
          <a:lstStyle/>
          <a:p>
            <a:pPr>
              <a:spcBef>
                <a:spcPts val="800"/>
              </a:spcBef>
            </a:pPr>
            <a:r>
              <a:rPr lang="de-CH" sz="1400" b="1" dirty="0">
                <a:solidFill>
                  <a:schemeClr val="accent6">
                    <a:lumMod val="50000"/>
                  </a:schemeClr>
                </a:solidFill>
              </a:rPr>
              <a:t>Schlüsselaktivitäten</a:t>
            </a:r>
          </a:p>
          <a:p>
            <a:pPr marL="180975" indent="-180975">
              <a:spcBef>
                <a:spcPts val="200"/>
              </a:spcBef>
              <a:buFont typeface="Arial" panose="020B0604020202020204" pitchFamily="34" charset="0"/>
              <a:buChar char="•"/>
            </a:pPr>
            <a:r>
              <a:rPr lang="de-CH" sz="1400" dirty="0">
                <a:solidFill>
                  <a:schemeClr val="accent6">
                    <a:lumMod val="50000"/>
                  </a:schemeClr>
                </a:solidFill>
              </a:rPr>
              <a:t>Bereitstellung &amp; Bewerben der Online-Plattform </a:t>
            </a:r>
          </a:p>
          <a:p>
            <a:pPr marL="180975" indent="-180975">
              <a:spcBef>
                <a:spcPts val="200"/>
              </a:spcBef>
              <a:buFont typeface="Arial" panose="020B0604020202020204" pitchFamily="34" charset="0"/>
              <a:buChar char="•"/>
            </a:pPr>
            <a:r>
              <a:rPr lang="de-CH" sz="1400" dirty="0">
                <a:solidFill>
                  <a:schemeClr val="accent6">
                    <a:lumMod val="50000"/>
                  </a:schemeClr>
                </a:solidFill>
              </a:rPr>
              <a:t>Kauf hochwertiger Zutaten</a:t>
            </a:r>
          </a:p>
          <a:p>
            <a:pPr marL="180975" indent="-180975">
              <a:spcBef>
                <a:spcPts val="200"/>
              </a:spcBef>
              <a:buFont typeface="Arial" panose="020B0604020202020204" pitchFamily="34" charset="0"/>
              <a:buChar char="•"/>
            </a:pPr>
            <a:r>
              <a:rPr lang="de-CH" sz="1400" dirty="0">
                <a:solidFill>
                  <a:schemeClr val="accent6">
                    <a:lumMod val="50000"/>
                  </a:schemeClr>
                </a:solidFill>
              </a:rPr>
              <a:t>Mischen der individuellen Müeslis</a:t>
            </a:r>
          </a:p>
          <a:p>
            <a:pPr marL="180975" indent="-180975">
              <a:spcBef>
                <a:spcPts val="200"/>
              </a:spcBef>
              <a:buFont typeface="Arial" panose="020B0604020202020204" pitchFamily="34" charset="0"/>
              <a:buChar char="•"/>
            </a:pPr>
            <a:r>
              <a:rPr lang="de-CH" sz="1400" dirty="0">
                <a:solidFill>
                  <a:schemeClr val="accent6">
                    <a:lumMod val="50000"/>
                  </a:schemeClr>
                </a:solidFill>
              </a:rPr>
              <a:t>Organisation des Versands</a:t>
            </a:r>
          </a:p>
          <a:p>
            <a:pPr>
              <a:spcBef>
                <a:spcPts val="200"/>
              </a:spcBef>
            </a:pPr>
            <a:r>
              <a:rPr lang="de-CH" sz="1400" b="1" dirty="0">
                <a:solidFill>
                  <a:schemeClr val="accent6">
                    <a:lumMod val="50000"/>
                  </a:schemeClr>
                </a:solidFill>
              </a:rPr>
              <a:t>Schlüsselressourcen</a:t>
            </a:r>
          </a:p>
          <a:p>
            <a:pPr marL="180975" indent="-180975">
              <a:spcBef>
                <a:spcPts val="200"/>
              </a:spcBef>
              <a:buFont typeface="Arial" panose="020B0604020202020204" pitchFamily="34" charset="0"/>
              <a:buChar char="•"/>
            </a:pPr>
            <a:r>
              <a:rPr lang="de-CH" sz="1400" dirty="0">
                <a:solidFill>
                  <a:schemeClr val="accent6">
                    <a:lumMod val="50000"/>
                  </a:schemeClr>
                </a:solidFill>
              </a:rPr>
              <a:t>Online- und Marketingskills</a:t>
            </a:r>
          </a:p>
          <a:p>
            <a:pPr marL="180975" indent="-180975">
              <a:spcBef>
                <a:spcPts val="200"/>
              </a:spcBef>
              <a:buFont typeface="Arial" panose="020B0604020202020204" pitchFamily="34" charset="0"/>
              <a:buChar char="•"/>
            </a:pPr>
            <a:r>
              <a:rPr lang="de-CH" sz="1400" dirty="0">
                <a:solidFill>
                  <a:schemeClr val="accent6">
                    <a:lumMod val="50000"/>
                  </a:schemeClr>
                </a:solidFill>
              </a:rPr>
              <a:t>Müsli-Mix-Maschine, um die individuellen Mischungen effizient herstellen zu können</a:t>
            </a:r>
          </a:p>
          <a:p>
            <a:pPr>
              <a:spcBef>
                <a:spcPts val="200"/>
              </a:spcBef>
            </a:pPr>
            <a:r>
              <a:rPr lang="de-CH" sz="1400" b="1" dirty="0">
                <a:solidFill>
                  <a:schemeClr val="accent6">
                    <a:lumMod val="50000"/>
                  </a:schemeClr>
                </a:solidFill>
              </a:rPr>
              <a:t>Schlüsselpartner</a:t>
            </a:r>
          </a:p>
          <a:p>
            <a:pPr marL="180975" indent="-180975">
              <a:spcBef>
                <a:spcPts val="200"/>
              </a:spcBef>
              <a:buFont typeface="Arial" panose="020B0604020202020204" pitchFamily="34" charset="0"/>
              <a:buChar char="•"/>
            </a:pPr>
            <a:r>
              <a:rPr lang="de-CH" sz="1400" dirty="0">
                <a:solidFill>
                  <a:schemeClr val="accent6">
                    <a:lumMod val="50000"/>
                  </a:schemeClr>
                </a:solidFill>
              </a:rPr>
              <a:t>Lieferanten für die Zutaten</a:t>
            </a:r>
          </a:p>
        </p:txBody>
      </p:sp>
      <p:sp>
        <p:nvSpPr>
          <p:cNvPr id="48" name="Rechteck 47">
            <a:extLst>
              <a:ext uri="{FF2B5EF4-FFF2-40B4-BE49-F238E27FC236}">
                <a16:creationId xmlns:a16="http://schemas.microsoft.com/office/drawing/2014/main" id="{B289B3A6-5E58-46E3-9E68-C92AEA22A532}"/>
              </a:ext>
            </a:extLst>
          </p:cNvPr>
          <p:cNvSpPr/>
          <p:nvPr/>
        </p:nvSpPr>
        <p:spPr>
          <a:xfrm>
            <a:off x="1055722" y="5303850"/>
            <a:ext cx="10059290" cy="904738"/>
          </a:xfrm>
          <a:prstGeom prst="rect">
            <a:avLst/>
          </a:prstGeom>
          <a:solidFill>
            <a:schemeClr val="bg1"/>
          </a:solidFill>
          <a:ln w="28575">
            <a:solidFill>
              <a:srgbClr val="B11B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898F97"/>
              </a:solidFill>
            </a:endParaRPr>
          </a:p>
        </p:txBody>
      </p:sp>
      <p:sp>
        <p:nvSpPr>
          <p:cNvPr id="49" name="Rechteck 48">
            <a:extLst>
              <a:ext uri="{FF2B5EF4-FFF2-40B4-BE49-F238E27FC236}">
                <a16:creationId xmlns:a16="http://schemas.microsoft.com/office/drawing/2014/main" id="{0FC0C667-5E4C-4A8C-81DC-55BCB0ADF852}"/>
              </a:ext>
            </a:extLst>
          </p:cNvPr>
          <p:cNvSpPr/>
          <p:nvPr/>
        </p:nvSpPr>
        <p:spPr>
          <a:xfrm>
            <a:off x="1049075" y="4961307"/>
            <a:ext cx="10077969" cy="388936"/>
          </a:xfrm>
          <a:prstGeom prst="rect">
            <a:avLst/>
          </a:prstGeom>
          <a:solidFill>
            <a:srgbClr val="B11B96"/>
          </a:solidFill>
          <a:ln>
            <a:solidFill>
              <a:srgbClr val="6C0A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0" name="Rechteck 49">
            <a:extLst>
              <a:ext uri="{FF2B5EF4-FFF2-40B4-BE49-F238E27FC236}">
                <a16:creationId xmlns:a16="http://schemas.microsoft.com/office/drawing/2014/main" id="{EC12C9D8-5337-47E0-8E91-58D52A7516CF}"/>
              </a:ext>
            </a:extLst>
          </p:cNvPr>
          <p:cNvSpPr/>
          <p:nvPr/>
        </p:nvSpPr>
        <p:spPr>
          <a:xfrm>
            <a:off x="4635339" y="4965551"/>
            <a:ext cx="2877881" cy="369332"/>
          </a:xfrm>
          <a:prstGeom prst="rect">
            <a:avLst/>
          </a:prstGeom>
        </p:spPr>
        <p:txBody>
          <a:bodyPr wrap="square">
            <a:spAutoFit/>
          </a:bodyPr>
          <a:lstStyle/>
          <a:p>
            <a:pPr algn="ctr"/>
            <a:r>
              <a:rPr lang="de-CH" b="1" dirty="0">
                <a:solidFill>
                  <a:schemeClr val="bg1"/>
                </a:solidFill>
              </a:rPr>
              <a:t>Ertragsmodell</a:t>
            </a:r>
          </a:p>
        </p:txBody>
      </p:sp>
      <p:sp>
        <p:nvSpPr>
          <p:cNvPr id="51" name="Rechteck 50">
            <a:extLst>
              <a:ext uri="{FF2B5EF4-FFF2-40B4-BE49-F238E27FC236}">
                <a16:creationId xmlns:a16="http://schemas.microsoft.com/office/drawing/2014/main" id="{0E8FFB55-B23E-40D2-9D8A-263058399872}"/>
              </a:ext>
            </a:extLst>
          </p:cNvPr>
          <p:cNvSpPr/>
          <p:nvPr/>
        </p:nvSpPr>
        <p:spPr>
          <a:xfrm>
            <a:off x="1160704" y="5437090"/>
            <a:ext cx="4750994" cy="738664"/>
          </a:xfrm>
          <a:prstGeom prst="rect">
            <a:avLst/>
          </a:prstGeom>
        </p:spPr>
        <p:txBody>
          <a:bodyPr wrap="square">
            <a:spAutoFit/>
          </a:bodyPr>
          <a:lstStyle/>
          <a:p>
            <a:pPr algn="ctr"/>
            <a:r>
              <a:rPr lang="de-CH" altLang="fr-FR" sz="1400" b="1" dirty="0">
                <a:solidFill>
                  <a:schemeClr val="accent6">
                    <a:lumMod val="50000"/>
                  </a:schemeClr>
                </a:solidFill>
                <a:cs typeface="Arial" pitchFamily="34" charset="0"/>
              </a:rPr>
              <a:t>Grösste Kostenblöcke:</a:t>
            </a:r>
            <a:r>
              <a:rPr lang="de-CH" altLang="fr-FR" sz="1400" dirty="0">
                <a:solidFill>
                  <a:schemeClr val="accent6">
                    <a:lumMod val="50000"/>
                  </a:schemeClr>
                </a:solidFill>
                <a:cs typeface="Arial" pitchFamily="34" charset="0"/>
              </a:rPr>
              <a:t> Zutaten, Personalkosten, Müsli-Mix-Maschine, Pflege und Weiterentwicklung der Webseite, Marketing</a:t>
            </a:r>
            <a:endParaRPr lang="de-CH" sz="1400" dirty="0">
              <a:solidFill>
                <a:schemeClr val="accent6">
                  <a:lumMod val="50000"/>
                </a:schemeClr>
              </a:solidFill>
              <a:cs typeface="Arial" pitchFamily="34" charset="0"/>
            </a:endParaRPr>
          </a:p>
        </p:txBody>
      </p:sp>
      <p:cxnSp>
        <p:nvCxnSpPr>
          <p:cNvPr id="52" name="Gerader Verbinder 51">
            <a:extLst>
              <a:ext uri="{FF2B5EF4-FFF2-40B4-BE49-F238E27FC236}">
                <a16:creationId xmlns:a16="http://schemas.microsoft.com/office/drawing/2014/main" id="{C0371030-3804-45D9-91AB-544E239B281E}"/>
              </a:ext>
            </a:extLst>
          </p:cNvPr>
          <p:cNvCxnSpPr>
            <a:cxnSpLocks/>
          </p:cNvCxnSpPr>
          <p:nvPr/>
        </p:nvCxnSpPr>
        <p:spPr>
          <a:xfrm>
            <a:off x="6081826" y="5455566"/>
            <a:ext cx="0" cy="752668"/>
          </a:xfrm>
          <a:prstGeom prst="line">
            <a:avLst/>
          </a:prstGeom>
          <a:noFill/>
          <a:ln w="28575">
            <a:solidFill>
              <a:srgbClr val="B11B96"/>
            </a:solidFill>
          </a:ln>
        </p:spPr>
        <p:style>
          <a:lnRef idx="2">
            <a:schemeClr val="accent1">
              <a:shade val="50000"/>
            </a:schemeClr>
          </a:lnRef>
          <a:fillRef idx="1">
            <a:schemeClr val="accent1"/>
          </a:fillRef>
          <a:effectRef idx="0">
            <a:schemeClr val="accent1"/>
          </a:effectRef>
          <a:fontRef idx="minor">
            <a:schemeClr val="lt1"/>
          </a:fontRef>
        </p:style>
      </p:cxnSp>
      <p:sp>
        <p:nvSpPr>
          <p:cNvPr id="53" name="Rechteck 52">
            <a:extLst>
              <a:ext uri="{FF2B5EF4-FFF2-40B4-BE49-F238E27FC236}">
                <a16:creationId xmlns:a16="http://schemas.microsoft.com/office/drawing/2014/main" id="{0C33F3F0-1EA6-4201-BE1A-3BE0282574A9}"/>
              </a:ext>
            </a:extLst>
          </p:cNvPr>
          <p:cNvSpPr/>
          <p:nvPr/>
        </p:nvSpPr>
        <p:spPr>
          <a:xfrm>
            <a:off x="6412841" y="5465454"/>
            <a:ext cx="3989344" cy="523220"/>
          </a:xfrm>
          <a:prstGeom prst="rect">
            <a:avLst/>
          </a:prstGeom>
        </p:spPr>
        <p:txBody>
          <a:bodyPr wrap="square">
            <a:spAutoFit/>
          </a:bodyPr>
          <a:lstStyle/>
          <a:p>
            <a:pPr algn="ctr"/>
            <a:r>
              <a:rPr lang="de-CH" sz="1400" b="1" dirty="0">
                <a:solidFill>
                  <a:schemeClr val="accent6">
                    <a:lumMod val="50000"/>
                  </a:schemeClr>
                </a:solidFill>
                <a:cs typeface="Arial" pitchFamily="34" charset="0"/>
              </a:rPr>
              <a:t>Umsätze: </a:t>
            </a:r>
            <a:r>
              <a:rPr lang="de-CH" sz="1400" dirty="0">
                <a:solidFill>
                  <a:schemeClr val="accent6">
                    <a:lumMod val="50000"/>
                  </a:schemeClr>
                </a:solidFill>
                <a:cs typeface="Arial" pitchFamily="34" charset="0"/>
              </a:rPr>
              <a:t>Der Kunde bezahlt für die Müesli-Basis und für die weiteren Zutaten</a:t>
            </a:r>
          </a:p>
        </p:txBody>
      </p:sp>
    </p:spTree>
    <p:extLst>
      <p:ext uri="{BB962C8B-B14F-4D97-AF65-F5344CB8AC3E}">
        <p14:creationId xmlns:p14="http://schemas.microsoft.com/office/powerpoint/2010/main" val="1242808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1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11</a:t>
            </a:fld>
            <a:endParaRPr dirty="0"/>
          </a:p>
        </p:txBody>
      </p:sp>
      <p:sp>
        <p:nvSpPr>
          <p:cNvPr id="1091" name="Google Shape;1091;p10"/>
          <p:cNvSpPr txBox="1"/>
          <p:nvPr/>
        </p:nvSpPr>
        <p:spPr>
          <a:xfrm>
            <a:off x="941093" y="123578"/>
            <a:ext cx="10568987" cy="6572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de-CH" sz="2400" b="1" dirty="0">
                <a:solidFill>
                  <a:srgbClr val="B11B96"/>
                </a:solidFill>
                <a:latin typeface="Century Gothic" panose="020B0502020202020204" pitchFamily="34" charset="0"/>
                <a:ea typeface="ＭＳ Ｐゴシック" charset="0"/>
                <a:cs typeface="Arial"/>
                <a:sym typeface="Century Gothic"/>
              </a:rPr>
              <a:t>Beispiel Carvolution: Das Monatsabo fürs Auto</a:t>
            </a:r>
            <a:endParaRPr sz="2400" b="1" dirty="0">
              <a:solidFill>
                <a:srgbClr val="B11B96"/>
              </a:solidFill>
              <a:latin typeface="Century Gothic" panose="020B0502020202020204" pitchFamily="34" charset="0"/>
              <a:ea typeface="ＭＳ Ｐゴシック" charset="0"/>
              <a:cs typeface="Arial"/>
              <a:sym typeface="Arial"/>
            </a:endParaRPr>
          </a:p>
        </p:txBody>
      </p:sp>
      <p:pic>
        <p:nvPicPr>
          <p:cNvPr id="1092" name="Google Shape;1092;p10"/>
          <p:cNvPicPr preferRelativeResize="0"/>
          <p:nvPr/>
        </p:nvPicPr>
        <p:blipFill rotWithShape="1">
          <a:blip r:embed="rId3">
            <a:alphaModFix/>
          </a:blip>
          <a:srcRect/>
          <a:stretch/>
        </p:blipFill>
        <p:spPr>
          <a:xfrm>
            <a:off x="6404702" y="1611083"/>
            <a:ext cx="4790165" cy="2699399"/>
          </a:xfrm>
          <a:prstGeom prst="rect">
            <a:avLst/>
          </a:prstGeom>
          <a:noFill/>
          <a:ln w="9525" cap="flat" cmpd="sng">
            <a:solidFill>
              <a:srgbClr val="898F97"/>
            </a:solidFill>
            <a:prstDash val="solid"/>
            <a:round/>
            <a:headEnd type="none" w="sm" len="sm"/>
            <a:tailEnd type="none" w="sm" len="sm"/>
          </a:ln>
          <a:effectLst>
            <a:outerShdw blurRad="50800" dist="38100" dir="2700000" algn="tl" rotWithShape="0">
              <a:srgbClr val="000000">
                <a:alpha val="40000"/>
              </a:srgbClr>
            </a:outerShdw>
          </a:effectLst>
        </p:spPr>
      </p:pic>
      <p:sp>
        <p:nvSpPr>
          <p:cNvPr id="1093" name="Google Shape;1093;p10"/>
          <p:cNvSpPr/>
          <p:nvPr/>
        </p:nvSpPr>
        <p:spPr>
          <a:xfrm>
            <a:off x="6485371" y="4472945"/>
            <a:ext cx="470949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de-CH" sz="1200" b="1" i="0" u="none" strike="noStrike" cap="none" dirty="0">
                <a:solidFill>
                  <a:srgbClr val="B11B96"/>
                </a:solidFill>
                <a:latin typeface="Century Gothic"/>
                <a:ea typeface="Century Gothic"/>
                <a:cs typeface="Century Gothic"/>
                <a:sym typeface="Century Gothic"/>
              </a:rPr>
              <a:t>Mit-Gründerin Léa Miggiano erklärt die Vorteile von Carvolution: https://vimeo.com/469134067</a:t>
            </a:r>
            <a:endParaRPr sz="1400" b="0" i="0" u="none" strike="noStrike" cap="none" dirty="0">
              <a:solidFill>
                <a:srgbClr val="000000"/>
              </a:solidFill>
              <a:latin typeface="Arial"/>
              <a:ea typeface="Arial"/>
              <a:cs typeface="Arial"/>
              <a:sym typeface="Arial"/>
            </a:endParaRPr>
          </a:p>
        </p:txBody>
      </p:sp>
      <p:pic>
        <p:nvPicPr>
          <p:cNvPr id="1094" name="Google Shape;1094;p10"/>
          <p:cNvPicPr preferRelativeResize="0"/>
          <p:nvPr/>
        </p:nvPicPr>
        <p:blipFill rotWithShape="1">
          <a:blip r:embed="rId4">
            <a:alphaModFix/>
          </a:blip>
          <a:srcRect/>
          <a:stretch/>
        </p:blipFill>
        <p:spPr>
          <a:xfrm>
            <a:off x="1064610" y="1611083"/>
            <a:ext cx="4690151" cy="2629991"/>
          </a:xfrm>
          <a:prstGeom prst="rect">
            <a:avLst/>
          </a:prstGeom>
          <a:noFill/>
          <a:ln w="9525" cap="flat" cmpd="sng">
            <a:solidFill>
              <a:srgbClr val="898F97"/>
            </a:solidFill>
            <a:prstDash val="solid"/>
            <a:round/>
            <a:headEnd type="none" w="sm" len="sm"/>
            <a:tailEnd type="none" w="sm" len="sm"/>
          </a:ln>
          <a:effectLst>
            <a:outerShdw blurRad="50800" dist="38100" dir="2700000" algn="tl" rotWithShape="0">
              <a:srgbClr val="000000">
                <a:alpha val="40000"/>
              </a:srgbClr>
            </a:outerShdw>
          </a:effectLst>
        </p:spPr>
      </p:pic>
      <p:sp>
        <p:nvSpPr>
          <p:cNvPr id="1095" name="Google Shape;1095;p10"/>
          <p:cNvSpPr/>
          <p:nvPr/>
        </p:nvSpPr>
        <p:spPr>
          <a:xfrm>
            <a:off x="1191007" y="4556876"/>
            <a:ext cx="446749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de-CH" sz="1000" b="1" i="0" u="none" strike="noStrike" cap="none" dirty="0">
                <a:solidFill>
                  <a:srgbClr val="898F97"/>
                </a:solidFill>
                <a:latin typeface="Century Gothic"/>
                <a:ea typeface="Century Gothic"/>
                <a:cs typeface="Century Gothic"/>
                <a:sym typeface="Century Gothic"/>
              </a:rPr>
              <a:t>Quelle: </a:t>
            </a:r>
            <a:r>
              <a:rPr lang="de-CH" sz="1000" b="0" i="0" u="none" strike="noStrike" cap="none" dirty="0">
                <a:solidFill>
                  <a:srgbClr val="898F97"/>
                </a:solidFill>
                <a:latin typeface="Century Gothic"/>
                <a:ea typeface="Century Gothic"/>
                <a:cs typeface="Century Gothic"/>
                <a:sym typeface="Century Gothic"/>
              </a:rPr>
              <a:t>carvolution.com/de/fahrzeuge/ford-puma-hybrid?km=1850&amp;duration=6&amp;retention=1500&amp;canton=BE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12</a:t>
            </a:fld>
            <a:endParaRPr/>
          </a:p>
        </p:txBody>
      </p:sp>
      <p:sp>
        <p:nvSpPr>
          <p:cNvPr id="1102" name="Google Shape;1102;p11"/>
          <p:cNvSpPr txBox="1"/>
          <p:nvPr/>
        </p:nvSpPr>
        <p:spPr>
          <a:xfrm>
            <a:off x="941093" y="123578"/>
            <a:ext cx="10568987" cy="6572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de-CH" sz="2400" b="1" i="0" u="none" strike="noStrike" cap="none" dirty="0">
                <a:solidFill>
                  <a:srgbClr val="B11B96"/>
                </a:solidFill>
                <a:latin typeface="Century Gothic"/>
                <a:ea typeface="Century Gothic"/>
                <a:cs typeface="Century Gothic"/>
                <a:sym typeface="Century Gothic"/>
              </a:rPr>
              <a:t>Beispiel Carvolution AG: Steckbrief des Unternehmens</a:t>
            </a:r>
            <a:endParaRPr sz="1400" b="0" i="0" u="none" strike="noStrike" cap="none" dirty="0">
              <a:solidFill>
                <a:srgbClr val="000000"/>
              </a:solidFill>
              <a:latin typeface="Arial"/>
              <a:ea typeface="Arial"/>
              <a:cs typeface="Arial"/>
              <a:sym typeface="Arial"/>
            </a:endParaRPr>
          </a:p>
        </p:txBody>
      </p:sp>
      <p:sp>
        <p:nvSpPr>
          <p:cNvPr id="1103" name="Google Shape;1103;p11"/>
          <p:cNvSpPr txBox="1"/>
          <p:nvPr/>
        </p:nvSpPr>
        <p:spPr>
          <a:xfrm>
            <a:off x="1768407" y="2009988"/>
            <a:ext cx="8708004" cy="28380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de-CH" sz="1600" b="1" i="0" u="none" strike="noStrike" cap="none" dirty="0">
                <a:solidFill>
                  <a:srgbClr val="B11B96"/>
                </a:solidFill>
                <a:latin typeface="Century Gothic"/>
                <a:ea typeface="Century Gothic"/>
                <a:cs typeface="Century Gothic"/>
                <a:sym typeface="Century Gothic"/>
              </a:rPr>
              <a:t>Unternehmensstandort: </a:t>
            </a:r>
            <a:r>
              <a:rPr lang="de-CH" sz="1600" b="0" i="0" u="none" strike="noStrike" cap="none" dirty="0">
                <a:solidFill>
                  <a:srgbClr val="898F97"/>
                </a:solidFill>
                <a:latin typeface="Century Gothic"/>
                <a:ea typeface="Century Gothic"/>
                <a:cs typeface="Century Gothic"/>
                <a:sym typeface="Century Gothic"/>
              </a:rPr>
              <a:t>Bannwil, Bern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600"/>
              <a:buFont typeface="Arial"/>
              <a:buNone/>
            </a:pPr>
            <a:r>
              <a:rPr lang="de-CH" sz="1600" b="1" i="0" u="none" strike="noStrike" cap="none" dirty="0">
                <a:solidFill>
                  <a:srgbClr val="B11B96"/>
                </a:solidFill>
                <a:latin typeface="Century Gothic"/>
                <a:ea typeface="Century Gothic"/>
                <a:cs typeface="Century Gothic"/>
                <a:sym typeface="Century Gothic"/>
              </a:rPr>
              <a:t>Gründungsteam: </a:t>
            </a:r>
            <a:r>
              <a:rPr lang="de-CH" sz="1600" b="0" i="0" u="none" strike="noStrike" cap="none" dirty="0">
                <a:solidFill>
                  <a:srgbClr val="898F97"/>
                </a:solidFill>
                <a:latin typeface="Century Gothic"/>
                <a:ea typeface="Century Gothic"/>
                <a:cs typeface="Century Gothic"/>
                <a:sym typeface="Century Gothic"/>
              </a:rPr>
              <a:t>Léa Miggiano (1994), Luis Wittwer (</a:t>
            </a:r>
            <a:r>
              <a:rPr lang="de-CH" sz="1600" dirty="0">
                <a:solidFill>
                  <a:srgbClr val="898F97"/>
                </a:solidFill>
                <a:latin typeface="Century Gothic"/>
                <a:ea typeface="Century Gothic"/>
                <a:cs typeface="Century Gothic"/>
                <a:sym typeface="Century Gothic"/>
              </a:rPr>
              <a:t>1985</a:t>
            </a:r>
            <a:r>
              <a:rPr lang="de-CH" sz="1600" b="0" i="0" u="none" strike="noStrike" cap="none" dirty="0">
                <a:solidFill>
                  <a:srgbClr val="898F97"/>
                </a:solidFill>
                <a:latin typeface="Century Gothic"/>
                <a:ea typeface="Century Gothic"/>
                <a:cs typeface="Century Gothic"/>
                <a:sym typeface="Century Gothic"/>
              </a:rPr>
              <a:t>), Adrian Boss (</a:t>
            </a:r>
            <a:r>
              <a:rPr lang="de-CH" sz="1600" dirty="0">
                <a:solidFill>
                  <a:srgbClr val="898F97"/>
                </a:solidFill>
                <a:latin typeface="Century Gothic"/>
                <a:ea typeface="Century Gothic"/>
                <a:cs typeface="Century Gothic"/>
                <a:sym typeface="Century Gothic"/>
              </a:rPr>
              <a:t>1994</a:t>
            </a:r>
            <a:r>
              <a:rPr lang="de-CH" sz="1600" b="0" i="0" u="none" strike="noStrike" cap="none" dirty="0">
                <a:solidFill>
                  <a:srgbClr val="898F97"/>
                </a:solidFill>
                <a:latin typeface="Century Gothic"/>
                <a:ea typeface="Century Gothic"/>
                <a:cs typeface="Century Gothic"/>
                <a:sym typeface="Century Gothic"/>
              </a:rPr>
              <a:t>), </a:t>
            </a:r>
            <a:br>
              <a:rPr lang="de-CH" sz="1600" b="0" i="0" u="none" strike="noStrike" cap="none" dirty="0">
                <a:solidFill>
                  <a:srgbClr val="898F97"/>
                </a:solidFill>
                <a:latin typeface="Century Gothic"/>
                <a:ea typeface="Century Gothic"/>
                <a:cs typeface="Century Gothic"/>
                <a:sym typeface="Century Gothic"/>
              </a:rPr>
            </a:br>
            <a:r>
              <a:rPr lang="de-CH" sz="1600" b="0" i="0" u="none" strike="noStrike" cap="none" dirty="0">
                <a:solidFill>
                  <a:srgbClr val="898F97"/>
                </a:solidFill>
                <a:latin typeface="Century Gothic"/>
                <a:ea typeface="Century Gothic"/>
                <a:cs typeface="Century Gothic"/>
                <a:sym typeface="Century Gothic"/>
              </a:rPr>
              <a:t>Bernhard Drüner (</a:t>
            </a:r>
            <a:r>
              <a:rPr lang="de-CH" sz="1600" dirty="0">
                <a:solidFill>
                  <a:srgbClr val="898F97"/>
                </a:solidFill>
                <a:latin typeface="Century Gothic"/>
                <a:ea typeface="Century Gothic"/>
                <a:cs typeface="Century Gothic"/>
                <a:sym typeface="Century Gothic"/>
              </a:rPr>
              <a:t>1963</a:t>
            </a:r>
            <a:r>
              <a:rPr lang="de-CH" sz="1600" b="0" i="0" u="none" strike="noStrike" cap="none" dirty="0">
                <a:solidFill>
                  <a:srgbClr val="898F97"/>
                </a:solidFill>
                <a:latin typeface="Century Gothic"/>
                <a:ea typeface="Century Gothic"/>
                <a:cs typeface="Century Gothic"/>
                <a:sym typeface="Century Gothic"/>
              </a:rPr>
              <a:t>), Olivier Kofler (</a:t>
            </a:r>
            <a:r>
              <a:rPr lang="de-CH" sz="1600" dirty="0">
                <a:solidFill>
                  <a:srgbClr val="898F97"/>
                </a:solidFill>
                <a:latin typeface="Century Gothic"/>
                <a:ea typeface="Century Gothic"/>
                <a:cs typeface="Century Gothic"/>
                <a:sym typeface="Century Gothic"/>
              </a:rPr>
              <a:t>1984</a:t>
            </a:r>
            <a:r>
              <a:rPr lang="de-CH" sz="1600" b="0" i="0" u="none" strike="noStrike" cap="none" dirty="0">
                <a:solidFill>
                  <a:srgbClr val="898F97"/>
                </a:solidFill>
                <a:latin typeface="Century Gothic"/>
                <a:ea typeface="Century Gothic"/>
                <a:cs typeface="Century Gothic"/>
                <a:sym typeface="Century Gothic"/>
              </a:rPr>
              <a:t>) </a:t>
            </a:r>
            <a:endParaRPr sz="1600" b="1" i="0" u="none" strike="noStrike" cap="none" dirty="0">
              <a:solidFill>
                <a:srgbClr val="B11B96"/>
              </a:solidFill>
              <a:latin typeface="Century Gothic"/>
              <a:ea typeface="Century Gothic"/>
              <a:cs typeface="Century Gothic"/>
              <a:sym typeface="Century Gothic"/>
            </a:endParaRPr>
          </a:p>
          <a:p>
            <a:pPr marL="0" marR="0" lvl="0" indent="0" algn="l" rtl="0">
              <a:lnSpc>
                <a:spcPct val="100000"/>
              </a:lnSpc>
              <a:spcBef>
                <a:spcPts val="800"/>
              </a:spcBef>
              <a:spcAft>
                <a:spcPts val="0"/>
              </a:spcAft>
              <a:buClr>
                <a:srgbClr val="000000"/>
              </a:buClr>
              <a:buSzPts val="1600"/>
              <a:buFont typeface="Arial"/>
              <a:buNone/>
            </a:pPr>
            <a:r>
              <a:rPr lang="de-CH" sz="1600" b="1" i="0" u="none" strike="noStrike" cap="none" dirty="0">
                <a:solidFill>
                  <a:srgbClr val="B11B96"/>
                </a:solidFill>
                <a:latin typeface="Century Gothic"/>
                <a:ea typeface="Century Gothic"/>
                <a:cs typeface="Century Gothic"/>
                <a:sym typeface="Century Gothic"/>
              </a:rPr>
              <a:t>Gründungsdatum: </a:t>
            </a:r>
            <a:r>
              <a:rPr lang="de-CH" sz="1600" b="0" i="0" u="none" strike="noStrike" cap="none" dirty="0">
                <a:solidFill>
                  <a:srgbClr val="898F97"/>
                </a:solidFill>
                <a:latin typeface="Century Gothic"/>
                <a:ea typeface="Century Gothic"/>
                <a:cs typeface="Century Gothic"/>
                <a:sym typeface="Century Gothic"/>
              </a:rPr>
              <a:t>2018</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600"/>
              <a:buFont typeface="Arial"/>
              <a:buNone/>
            </a:pPr>
            <a:r>
              <a:rPr lang="de-CH" sz="1600" b="1" i="0" u="none" strike="noStrike" cap="none" dirty="0">
                <a:solidFill>
                  <a:srgbClr val="B11B96"/>
                </a:solidFill>
                <a:latin typeface="Century Gothic"/>
                <a:ea typeface="Century Gothic"/>
                <a:cs typeface="Century Gothic"/>
                <a:sym typeface="Century Gothic"/>
              </a:rPr>
              <a:t>Anzahl Mitarbeitende (Stand Dez. 2020): </a:t>
            </a:r>
            <a:r>
              <a:rPr lang="de-CH" sz="1600" b="0" i="0" u="none" strike="noStrike" cap="none" dirty="0">
                <a:solidFill>
                  <a:srgbClr val="898F97"/>
                </a:solidFill>
                <a:latin typeface="Century Gothic"/>
                <a:ea typeface="Century Gothic"/>
                <a:cs typeface="Century Gothic"/>
                <a:sym typeface="Century Gothic"/>
              </a:rPr>
              <a:t>44</a:t>
            </a:r>
            <a:endParaRPr sz="1600" b="0" i="0" u="none" strike="noStrike" cap="none" dirty="0">
              <a:solidFill>
                <a:srgbClr val="898F97"/>
              </a:solidFill>
              <a:latin typeface="Century Gothic"/>
              <a:ea typeface="Century Gothic"/>
              <a:cs typeface="Century Gothic"/>
              <a:sym typeface="Century Gothic"/>
            </a:endParaRPr>
          </a:p>
          <a:p>
            <a:pPr marL="0" marR="0" lvl="0" indent="0" algn="l" rtl="0">
              <a:lnSpc>
                <a:spcPct val="100000"/>
              </a:lnSpc>
              <a:spcBef>
                <a:spcPts val="800"/>
              </a:spcBef>
              <a:spcAft>
                <a:spcPts val="0"/>
              </a:spcAft>
              <a:buClr>
                <a:srgbClr val="000000"/>
              </a:buClr>
              <a:buSzPts val="1600"/>
              <a:buFont typeface="Arial"/>
              <a:buNone/>
            </a:pPr>
            <a:r>
              <a:rPr lang="de-CH" sz="1600" b="1" i="0" u="none" strike="noStrike" cap="none" dirty="0">
                <a:solidFill>
                  <a:srgbClr val="B11B96"/>
                </a:solidFill>
                <a:latin typeface="Century Gothic"/>
                <a:ea typeface="Century Gothic"/>
                <a:cs typeface="Century Gothic"/>
                <a:sym typeface="Century Gothic"/>
              </a:rPr>
              <a:t>Standorte: </a:t>
            </a:r>
            <a:r>
              <a:rPr lang="de-CH" sz="1600" b="0" i="0" u="none" strike="noStrike" cap="none" dirty="0">
                <a:solidFill>
                  <a:srgbClr val="898F97"/>
                </a:solidFill>
                <a:latin typeface="Century Gothic"/>
                <a:ea typeface="Century Gothic"/>
                <a:cs typeface="Century Gothic"/>
                <a:sym typeface="Century Gothic"/>
              </a:rPr>
              <a:t>Bannwil (BE), Zürich (ZH)</a:t>
            </a:r>
            <a:endParaRPr sz="1600" b="0" i="0" u="none" strike="noStrike" cap="none" dirty="0">
              <a:solidFill>
                <a:srgbClr val="898F97"/>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800"/>
              <a:buFont typeface="Arial"/>
              <a:buNone/>
            </a:pPr>
            <a:endParaRPr sz="1800" b="1" i="0" u="none" strike="noStrike" cap="none" dirty="0">
              <a:solidFill>
                <a:srgbClr val="898F97"/>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800"/>
              <a:buFont typeface="Arial"/>
              <a:buNone/>
            </a:pPr>
            <a:r>
              <a:rPr lang="de-CH" sz="1800" b="1" i="0" u="none" strike="noStrike" cap="none" dirty="0">
                <a:solidFill>
                  <a:srgbClr val="898F97"/>
                </a:solidFill>
                <a:latin typeface="Century Gothic"/>
                <a:ea typeface="Century Gothic"/>
                <a:cs typeface="Century Gothic"/>
                <a:sym typeface="Century Gothic"/>
              </a:rPr>
              <a:t> </a:t>
            </a:r>
            <a:endParaRPr sz="1400" b="0" i="0" u="none" strike="noStrike" cap="none" dirty="0">
              <a:solidFill>
                <a:srgbClr val="000000"/>
              </a:solidFill>
              <a:latin typeface="Arial"/>
              <a:ea typeface="Arial"/>
              <a:cs typeface="Arial"/>
              <a:sym typeface="Arial"/>
            </a:endParaRPr>
          </a:p>
        </p:txBody>
      </p:sp>
      <p:sp>
        <p:nvSpPr>
          <p:cNvPr id="5" name="Rechteck 12">
            <a:extLst>
              <a:ext uri="{FF2B5EF4-FFF2-40B4-BE49-F238E27FC236}">
                <a16:creationId xmlns:a16="http://schemas.microsoft.com/office/drawing/2014/main" id="{C71500C7-CEFD-45BA-BD15-E324AE549240}"/>
              </a:ext>
            </a:extLst>
          </p:cNvPr>
          <p:cNvSpPr>
            <a:spLocks noChangeArrowheads="1"/>
          </p:cNvSpPr>
          <p:nvPr/>
        </p:nvSpPr>
        <p:spPr bwMode="auto">
          <a:xfrm>
            <a:off x="6412850" y="6534457"/>
            <a:ext cx="4758675" cy="261610"/>
          </a:xfrm>
          <a:prstGeom prst="rect">
            <a:avLst/>
          </a:prstGeom>
          <a:noFill/>
          <a:ln w="9525">
            <a:noFill/>
            <a:miter lim="800000"/>
            <a:headEnd/>
            <a:tailEnd/>
          </a:ln>
        </p:spPr>
        <p:txBody>
          <a:bodyPr wrap="square">
            <a:spAutoFit/>
          </a:bodyPr>
          <a:lstStyle/>
          <a:p>
            <a:pPr algn="r"/>
            <a:r>
              <a:rPr lang="de-CH" sz="1100" b="1" dirty="0">
                <a:solidFill>
                  <a:srgbClr val="898F97"/>
                </a:solidFill>
                <a:latin typeface="Century Gothic" panose="020B0502020202020204" pitchFamily="34" charset="0"/>
                <a:cs typeface="Calibri" panose="020F0502020204030204" pitchFamily="34" charset="0"/>
              </a:rPr>
              <a:t>Die Informationen wurden von Carvolution zur Verfügung gestellt.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20"/>
          <p:cNvSpPr/>
          <p:nvPr/>
        </p:nvSpPr>
        <p:spPr>
          <a:xfrm>
            <a:off x="1049075" y="780800"/>
            <a:ext cx="3600000" cy="4245798"/>
          </a:xfrm>
          <a:prstGeom prst="rect">
            <a:avLst/>
          </a:prstGeom>
          <a:solidFill>
            <a:schemeClr val="lt1"/>
          </a:solidFill>
          <a:ln w="28575" cap="flat" cmpd="sng">
            <a:solidFill>
              <a:srgbClr val="B11B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898F97"/>
              </a:solidFill>
              <a:latin typeface="Century Gothic"/>
              <a:ea typeface="Century Gothic"/>
              <a:cs typeface="Century Gothic"/>
              <a:sym typeface="Century Gothic"/>
            </a:endParaRPr>
          </a:p>
        </p:txBody>
      </p:sp>
      <p:sp>
        <p:nvSpPr>
          <p:cNvPr id="1110" name="Google Shape;1110;p20"/>
          <p:cNvSpPr/>
          <p:nvPr/>
        </p:nvSpPr>
        <p:spPr>
          <a:xfrm>
            <a:off x="4861000" y="776400"/>
            <a:ext cx="2448000" cy="4245799"/>
          </a:xfrm>
          <a:prstGeom prst="rect">
            <a:avLst/>
          </a:prstGeom>
          <a:noFill/>
          <a:ln w="28575" cap="flat" cmpd="sng">
            <a:solidFill>
              <a:srgbClr val="B11B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898F97"/>
              </a:solidFill>
              <a:latin typeface="Century Gothic"/>
              <a:ea typeface="Century Gothic"/>
              <a:cs typeface="Century Gothic"/>
              <a:sym typeface="Century Gothic"/>
            </a:endParaRPr>
          </a:p>
        </p:txBody>
      </p:sp>
      <p:sp>
        <p:nvSpPr>
          <p:cNvPr id="1111" name="Google Shape;1111;p20"/>
          <p:cNvSpPr/>
          <p:nvPr/>
        </p:nvSpPr>
        <p:spPr>
          <a:xfrm>
            <a:off x="7508375" y="778401"/>
            <a:ext cx="3600000" cy="4243798"/>
          </a:xfrm>
          <a:prstGeom prst="rect">
            <a:avLst/>
          </a:prstGeom>
          <a:noFill/>
          <a:ln w="28575" cap="flat" cmpd="sng">
            <a:solidFill>
              <a:srgbClr val="B11B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898F97"/>
              </a:solidFill>
              <a:latin typeface="Century Gothic"/>
              <a:ea typeface="Century Gothic"/>
              <a:cs typeface="Century Gothic"/>
              <a:sym typeface="Century Gothic"/>
            </a:endParaRPr>
          </a:p>
        </p:txBody>
      </p:sp>
      <p:sp>
        <p:nvSpPr>
          <p:cNvPr id="1112" name="Google Shape;1112;p2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13</a:t>
            </a:fld>
            <a:endParaRPr/>
          </a:p>
        </p:txBody>
      </p:sp>
      <p:sp>
        <p:nvSpPr>
          <p:cNvPr id="1113" name="Google Shape;1113;p20"/>
          <p:cNvSpPr txBox="1"/>
          <p:nvPr/>
        </p:nvSpPr>
        <p:spPr>
          <a:xfrm>
            <a:off x="941093" y="123578"/>
            <a:ext cx="10568987" cy="6572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de-CH" sz="2400" b="1" i="0" u="none" strike="noStrike" cap="none" dirty="0">
                <a:solidFill>
                  <a:srgbClr val="B11B96"/>
                </a:solidFill>
                <a:latin typeface="Century Gothic"/>
                <a:ea typeface="Century Gothic"/>
                <a:cs typeface="Century Gothic"/>
                <a:sym typeface="Century Gothic"/>
              </a:rPr>
              <a:t>Beispiel Carvolution: Bestandteile des Geschäftsmodells</a:t>
            </a:r>
            <a:endParaRPr sz="1400" b="0" i="0" u="none" strike="noStrike" cap="none" dirty="0">
              <a:solidFill>
                <a:srgbClr val="000000"/>
              </a:solidFill>
              <a:sym typeface="Arial"/>
            </a:endParaRPr>
          </a:p>
        </p:txBody>
      </p:sp>
      <p:sp>
        <p:nvSpPr>
          <p:cNvPr id="1114" name="Google Shape;1114;p20"/>
          <p:cNvSpPr/>
          <p:nvPr/>
        </p:nvSpPr>
        <p:spPr>
          <a:xfrm>
            <a:off x="4857378" y="766017"/>
            <a:ext cx="2439300" cy="442200"/>
          </a:xfrm>
          <a:prstGeom prst="rect">
            <a:avLst/>
          </a:prstGeom>
          <a:solidFill>
            <a:srgbClr val="B11B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15" name="Google Shape;1115;p20"/>
          <p:cNvSpPr/>
          <p:nvPr/>
        </p:nvSpPr>
        <p:spPr>
          <a:xfrm>
            <a:off x="7509172" y="755075"/>
            <a:ext cx="3595500" cy="422400"/>
          </a:xfrm>
          <a:prstGeom prst="rect">
            <a:avLst/>
          </a:prstGeom>
          <a:solidFill>
            <a:srgbClr val="B11B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16" name="Google Shape;1116;p20"/>
          <p:cNvSpPr/>
          <p:nvPr/>
        </p:nvSpPr>
        <p:spPr>
          <a:xfrm>
            <a:off x="1055725" y="5424576"/>
            <a:ext cx="10059300" cy="1051457"/>
          </a:xfrm>
          <a:prstGeom prst="rect">
            <a:avLst/>
          </a:prstGeom>
          <a:solidFill>
            <a:schemeClr val="lt1"/>
          </a:solidFill>
          <a:ln w="28575" cap="flat" cmpd="sng">
            <a:solidFill>
              <a:srgbClr val="B11B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898F97"/>
              </a:solidFill>
              <a:latin typeface="Century Gothic"/>
              <a:ea typeface="Century Gothic"/>
              <a:cs typeface="Century Gothic"/>
              <a:sym typeface="Century Gothic"/>
            </a:endParaRPr>
          </a:p>
        </p:txBody>
      </p:sp>
      <p:sp>
        <p:nvSpPr>
          <p:cNvPr id="1117" name="Google Shape;1117;p20"/>
          <p:cNvSpPr/>
          <p:nvPr/>
        </p:nvSpPr>
        <p:spPr>
          <a:xfrm>
            <a:off x="7948348" y="796162"/>
            <a:ext cx="2406741"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CH" sz="1800" b="1" i="0" u="none" strike="noStrike" cap="none">
                <a:solidFill>
                  <a:schemeClr val="lt1"/>
                </a:solidFill>
                <a:latin typeface="Century Gothic"/>
                <a:ea typeface="Century Gothic"/>
                <a:cs typeface="Century Gothic"/>
                <a:sym typeface="Century Gothic"/>
              </a:rPr>
              <a:t>Zielgruppe</a:t>
            </a:r>
            <a:endParaRPr sz="1400" b="0" i="0" u="none" strike="noStrike" cap="none">
              <a:solidFill>
                <a:srgbClr val="000000"/>
              </a:solidFill>
              <a:sym typeface="Arial"/>
            </a:endParaRPr>
          </a:p>
        </p:txBody>
      </p:sp>
      <p:sp>
        <p:nvSpPr>
          <p:cNvPr id="1118" name="Google Shape;1118;p20"/>
          <p:cNvSpPr/>
          <p:nvPr/>
        </p:nvSpPr>
        <p:spPr>
          <a:xfrm>
            <a:off x="4803108" y="796162"/>
            <a:ext cx="2583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CH" sz="1800" b="1" i="0" u="none" strike="noStrike" cap="none">
                <a:solidFill>
                  <a:schemeClr val="lt1"/>
                </a:solidFill>
                <a:latin typeface="Century Gothic"/>
                <a:ea typeface="Century Gothic"/>
                <a:cs typeface="Century Gothic"/>
                <a:sym typeface="Century Gothic"/>
              </a:rPr>
              <a:t>Nutzenversprechen</a:t>
            </a:r>
            <a:endParaRPr sz="1400" b="0" i="0" u="none" strike="noStrike" cap="none">
              <a:solidFill>
                <a:srgbClr val="000000"/>
              </a:solidFill>
              <a:sym typeface="Arial"/>
            </a:endParaRPr>
          </a:p>
        </p:txBody>
      </p:sp>
      <p:cxnSp>
        <p:nvCxnSpPr>
          <p:cNvPr id="1119" name="Google Shape;1119;p20"/>
          <p:cNvCxnSpPr/>
          <p:nvPr/>
        </p:nvCxnSpPr>
        <p:spPr>
          <a:xfrm>
            <a:off x="6081826" y="5633442"/>
            <a:ext cx="0" cy="752668"/>
          </a:xfrm>
          <a:prstGeom prst="straightConnector1">
            <a:avLst/>
          </a:prstGeom>
          <a:noFill/>
          <a:ln w="28575" cap="flat" cmpd="sng">
            <a:solidFill>
              <a:srgbClr val="B11B96"/>
            </a:solidFill>
            <a:prstDash val="solid"/>
            <a:miter lim="800000"/>
            <a:headEnd type="none" w="sm" len="sm"/>
            <a:tailEnd type="none" w="sm" len="sm"/>
          </a:ln>
        </p:spPr>
      </p:cxnSp>
      <p:sp>
        <p:nvSpPr>
          <p:cNvPr id="1120" name="Google Shape;1120;p20"/>
          <p:cNvSpPr/>
          <p:nvPr/>
        </p:nvSpPr>
        <p:spPr>
          <a:xfrm>
            <a:off x="1160699" y="5491188"/>
            <a:ext cx="4857085" cy="9848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CH" sz="1400" b="1" i="0" u="none" strike="noStrike" cap="none" dirty="0">
                <a:solidFill>
                  <a:srgbClr val="B11B96"/>
                </a:solidFill>
                <a:latin typeface="Century Gothic"/>
                <a:ea typeface="Century Gothic"/>
                <a:cs typeface="Century Gothic"/>
                <a:sym typeface="Century Gothic"/>
              </a:rPr>
              <a:t>Grösste Kostenblöcke:</a:t>
            </a:r>
            <a:r>
              <a:rPr lang="de-CH" sz="1400" b="0" i="0" u="none" strike="noStrike" cap="none" dirty="0">
                <a:solidFill>
                  <a:srgbClr val="B11B96"/>
                </a:solidFill>
                <a:latin typeface="Century Gothic"/>
                <a:ea typeface="Century Gothic"/>
                <a:cs typeface="Century Gothic"/>
                <a:sym typeface="Century Gothic"/>
              </a:rPr>
              <a:t> </a:t>
            </a:r>
            <a:endParaRPr sz="1400" b="0" i="0" u="none" strike="noStrike" cap="none" dirty="0">
              <a:solidFill>
                <a:srgbClr val="B11B9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100"/>
              <a:buFont typeface="Arial"/>
              <a:buNone/>
            </a:pPr>
            <a:r>
              <a:rPr lang="de-CH" sz="1100" b="1" i="0" u="none" strike="noStrike" cap="none" dirty="0">
                <a:solidFill>
                  <a:srgbClr val="7D7D7D"/>
                </a:solidFill>
                <a:latin typeface="Century Gothic" panose="020B0502020202020204" pitchFamily="34" charset="0"/>
                <a:ea typeface="Calibri"/>
                <a:cs typeface="Calibri"/>
                <a:sym typeface="Calibri"/>
              </a:rPr>
              <a:t>Direkte Fahrzeugkosten: </a:t>
            </a:r>
            <a:r>
              <a:rPr lang="de-CH" sz="1100" b="0" i="0" u="none" strike="noStrike" cap="none" dirty="0">
                <a:solidFill>
                  <a:srgbClr val="7D7D7D"/>
                </a:solidFill>
                <a:latin typeface="Century Gothic" panose="020B0502020202020204" pitchFamily="34" charset="0"/>
                <a:ea typeface="Calibri"/>
                <a:cs typeface="Calibri"/>
                <a:sym typeface="Calibri"/>
              </a:rPr>
              <a:t>Amortisation, Versicherung usw.</a:t>
            </a:r>
            <a:endParaRPr sz="1100" b="0" i="0" u="none" strike="noStrike" cap="none" dirty="0">
              <a:solidFill>
                <a:srgbClr val="7D7D7D"/>
              </a:solidFill>
              <a:latin typeface="Century Gothic" panose="020B0502020202020204" pitchFamily="34" charset="0"/>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de-CH" sz="1100" b="1" i="0" u="none" strike="noStrike" cap="none" dirty="0">
                <a:solidFill>
                  <a:srgbClr val="7D7D7D"/>
                </a:solidFill>
                <a:latin typeface="Century Gothic" panose="020B0502020202020204" pitchFamily="34" charset="0"/>
                <a:ea typeface="Calibri"/>
                <a:cs typeface="Calibri"/>
                <a:sym typeface="Calibri"/>
              </a:rPr>
              <a:t>IT: </a:t>
            </a:r>
            <a:r>
              <a:rPr lang="de-CH" sz="1100" b="0" i="0" u="none" strike="noStrike" cap="none" dirty="0">
                <a:solidFill>
                  <a:srgbClr val="7D7D7D"/>
                </a:solidFill>
                <a:latin typeface="Century Gothic" panose="020B0502020202020204" pitchFamily="34" charset="0"/>
                <a:ea typeface="Calibri"/>
                <a:cs typeface="Calibri"/>
                <a:sym typeface="Calibri"/>
              </a:rPr>
              <a:t>Digitale Customer Experience und effizientes Flottenmanagement</a:t>
            </a:r>
            <a:br>
              <a:rPr lang="de-CH" sz="1100" b="0" i="0" u="none" strike="noStrike" cap="none" dirty="0">
                <a:solidFill>
                  <a:srgbClr val="7D7D7D"/>
                </a:solidFill>
                <a:latin typeface="Century Gothic" panose="020B0502020202020204" pitchFamily="34" charset="0"/>
                <a:ea typeface="Calibri"/>
                <a:cs typeface="Calibri"/>
                <a:sym typeface="Calibri"/>
              </a:rPr>
            </a:br>
            <a:r>
              <a:rPr lang="de-CH" sz="1100" b="1" i="0" u="none" strike="noStrike" cap="none" dirty="0">
                <a:solidFill>
                  <a:srgbClr val="7D7D7D"/>
                </a:solidFill>
                <a:latin typeface="Century Gothic" panose="020B0502020202020204" pitchFamily="34" charset="0"/>
                <a:ea typeface="Calibri"/>
                <a:cs typeface="Calibri"/>
                <a:sym typeface="Calibri"/>
              </a:rPr>
              <a:t>Marketing: </a:t>
            </a:r>
            <a:r>
              <a:rPr lang="de-CH" sz="1100" b="0" i="0" u="none" strike="noStrike" cap="none" dirty="0">
                <a:solidFill>
                  <a:srgbClr val="7D7D7D"/>
                </a:solidFill>
                <a:latin typeface="Century Gothic" panose="020B0502020202020204" pitchFamily="34" charset="0"/>
                <a:ea typeface="Calibri"/>
                <a:cs typeface="Calibri"/>
                <a:sym typeface="Calibri"/>
              </a:rPr>
              <a:t>Bekanntmachung, Kundengewinnung und -bindung</a:t>
            </a:r>
            <a:br>
              <a:rPr lang="de-CH" sz="1100" b="0" i="0" u="none" strike="noStrike" cap="none" dirty="0">
                <a:solidFill>
                  <a:srgbClr val="7D7D7D"/>
                </a:solidFill>
                <a:latin typeface="Century Gothic" panose="020B0502020202020204" pitchFamily="34" charset="0"/>
                <a:ea typeface="Calibri"/>
                <a:cs typeface="Calibri"/>
                <a:sym typeface="Calibri"/>
              </a:rPr>
            </a:br>
            <a:r>
              <a:rPr lang="de-CH" sz="1100" b="1" i="0" u="none" strike="noStrike" cap="none" dirty="0">
                <a:solidFill>
                  <a:srgbClr val="7D7D7D"/>
                </a:solidFill>
                <a:latin typeface="Century Gothic" panose="020B0502020202020204" pitchFamily="34" charset="0"/>
                <a:ea typeface="Calibri"/>
                <a:cs typeface="Calibri"/>
                <a:sym typeface="Calibri"/>
              </a:rPr>
              <a:t>Personal und Infrastruktur </a:t>
            </a:r>
            <a:endParaRPr sz="1100" b="0" i="0" u="none" strike="noStrike" cap="none" dirty="0">
              <a:solidFill>
                <a:srgbClr val="898F97"/>
              </a:solidFill>
              <a:latin typeface="Century Gothic" panose="020B0502020202020204" pitchFamily="34" charset="0"/>
              <a:ea typeface="Century Gothic"/>
              <a:cs typeface="Century Gothic"/>
              <a:sym typeface="Century Gothic"/>
            </a:endParaRPr>
          </a:p>
        </p:txBody>
      </p:sp>
      <p:sp>
        <p:nvSpPr>
          <p:cNvPr id="1121" name="Google Shape;1121;p20"/>
          <p:cNvSpPr/>
          <p:nvPr/>
        </p:nvSpPr>
        <p:spPr>
          <a:xfrm>
            <a:off x="1125794" y="1194820"/>
            <a:ext cx="3445931" cy="38317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de-CH" sz="1100" b="1" i="0" u="none" strike="noStrike" cap="none" dirty="0">
                <a:solidFill>
                  <a:srgbClr val="B11B96"/>
                </a:solidFill>
                <a:latin typeface="Century Gothic" panose="020B0502020202020204" pitchFamily="34" charset="0"/>
                <a:ea typeface="Century Gothic"/>
                <a:cs typeface="Calibri" panose="020F0502020204030204" pitchFamily="34" charset="0"/>
                <a:sym typeface="Century Gothic"/>
              </a:rPr>
              <a:t>Schlüsselaktivitäten</a:t>
            </a:r>
            <a:endParaRPr sz="1100" b="0" i="0" u="none" strike="noStrike" cap="none" dirty="0">
              <a:solidFill>
                <a:srgbClr val="B11B96"/>
              </a:solidFill>
              <a:latin typeface="Century Gothic" panose="020B050202020202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900"/>
              <a:buFont typeface="Arial"/>
              <a:buNone/>
            </a:pPr>
            <a:r>
              <a:rPr lang="de-CH" sz="1000" b="1" i="0" u="none" strike="noStrike" cap="none" dirty="0">
                <a:solidFill>
                  <a:srgbClr val="7D7D7D"/>
                </a:solidFill>
                <a:latin typeface="Century Gothic" panose="020B0502020202020204" pitchFamily="34" charset="0"/>
                <a:ea typeface="Calibri"/>
                <a:cs typeface="Calibri" panose="020F0502020204030204" pitchFamily="34" charset="0"/>
                <a:sym typeface="Calibri"/>
              </a:rPr>
              <a:t>Angebotserstellung</a:t>
            </a:r>
            <a:endParaRPr sz="1000" dirty="0">
              <a:latin typeface="Century Gothic" panose="020B0502020202020204" pitchFamily="34" charset="0"/>
              <a:cs typeface="Calibri" panose="020F0502020204030204" pitchFamily="34" charset="0"/>
            </a:endParaRPr>
          </a:p>
          <a:p>
            <a:pPr marL="171450" marR="0" lvl="0" indent="-171450" algn="l" rtl="0">
              <a:lnSpc>
                <a:spcPct val="100000"/>
              </a:lnSpc>
              <a:spcBef>
                <a:spcPts val="0"/>
              </a:spcBef>
              <a:spcAft>
                <a:spcPts val="0"/>
              </a:spcAft>
              <a:buClr>
                <a:srgbClr val="7F7F7F"/>
              </a:buClr>
              <a:buSzPts val="900"/>
              <a:buFont typeface="Arial"/>
              <a:buChar char="•"/>
            </a:pPr>
            <a:r>
              <a:rPr lang="de-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t>Fahrzeugbeschaffung</a:t>
            </a:r>
            <a:endParaRPr sz="1000" dirty="0">
              <a:latin typeface="Century Gothic" panose="020B0502020202020204" pitchFamily="34" charset="0"/>
              <a:cs typeface="Calibri" panose="020F0502020204030204" pitchFamily="34" charset="0"/>
            </a:endParaRPr>
          </a:p>
          <a:p>
            <a:pPr marL="171450" marR="0" lvl="0" indent="-171450" algn="l" rtl="0">
              <a:lnSpc>
                <a:spcPct val="100000"/>
              </a:lnSpc>
              <a:spcBef>
                <a:spcPts val="0"/>
              </a:spcBef>
              <a:spcAft>
                <a:spcPts val="0"/>
              </a:spcAft>
              <a:buClr>
                <a:srgbClr val="7F7F7F"/>
              </a:buClr>
              <a:buSzPts val="900"/>
              <a:buFont typeface="Arial"/>
              <a:buChar char="•"/>
            </a:pPr>
            <a:r>
              <a:rPr lang="de-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t>Flottenmanagement</a:t>
            </a:r>
            <a:endParaRPr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None/>
            </a:pPr>
            <a:r>
              <a:rPr lang="de-CH" sz="1000" b="1" i="0" u="none" strike="noStrike" cap="none" dirty="0">
                <a:solidFill>
                  <a:srgbClr val="7D7D7D"/>
                </a:solidFill>
                <a:latin typeface="Century Gothic" panose="020B0502020202020204" pitchFamily="34" charset="0"/>
                <a:ea typeface="Calibri"/>
                <a:cs typeface="Calibri" panose="020F0502020204030204" pitchFamily="34" charset="0"/>
                <a:sym typeface="Calibri"/>
              </a:rPr>
              <a:t>Vermarktung und Kundenbetreuung</a:t>
            </a:r>
            <a:endParaRPr sz="1000" b="1" i="0" u="none" strike="noStrike" cap="none" dirty="0">
              <a:solidFill>
                <a:srgbClr val="7D7D7D"/>
              </a:solidFill>
              <a:latin typeface="Century Gothic" panose="020B0502020202020204" pitchFamily="34" charset="0"/>
              <a:ea typeface="Calibri"/>
              <a:cs typeface="Calibri" panose="020F0502020204030204" pitchFamily="34" charset="0"/>
              <a:sym typeface="Calibri"/>
            </a:endParaRPr>
          </a:p>
          <a:p>
            <a:pPr marL="171450" marR="0" lvl="0" indent="-171450" algn="l" rtl="0">
              <a:lnSpc>
                <a:spcPct val="100000"/>
              </a:lnSpc>
              <a:spcBef>
                <a:spcPts val="0"/>
              </a:spcBef>
              <a:spcAft>
                <a:spcPts val="0"/>
              </a:spcAft>
              <a:buClr>
                <a:srgbClr val="7F7F7F"/>
              </a:buClr>
              <a:buSzPts val="900"/>
              <a:buFont typeface="Arial"/>
              <a:buChar char="•"/>
            </a:pPr>
            <a:r>
              <a:rPr lang="de-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t>Abo-Vertrieb/Marketing</a:t>
            </a:r>
            <a:endParaRPr sz="1000" dirty="0">
              <a:latin typeface="Century Gothic" panose="020B0502020202020204" pitchFamily="34" charset="0"/>
              <a:cs typeface="Calibri" panose="020F0502020204030204" pitchFamily="34" charset="0"/>
            </a:endParaRPr>
          </a:p>
          <a:p>
            <a:pPr marL="171450" marR="0" lvl="0" indent="-171450" algn="l" rtl="0">
              <a:lnSpc>
                <a:spcPct val="100000"/>
              </a:lnSpc>
              <a:spcBef>
                <a:spcPts val="0"/>
              </a:spcBef>
              <a:spcAft>
                <a:spcPts val="0"/>
              </a:spcAft>
              <a:buClr>
                <a:srgbClr val="7F7F7F"/>
              </a:buClr>
              <a:buSzPts val="900"/>
              <a:buFont typeface="Arial"/>
              <a:buChar char="•"/>
            </a:pPr>
            <a:r>
              <a:rPr lang="de-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t>Kundensupport</a:t>
            </a:r>
            <a:endParaRPr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rgbClr val="000000"/>
              </a:buClr>
              <a:buSzPts val="900"/>
              <a:buFont typeface="Arial"/>
              <a:buNone/>
            </a:pPr>
            <a:r>
              <a:rPr lang="de-CH" sz="1000" b="1" i="0" u="none" strike="noStrike" cap="none" dirty="0">
                <a:solidFill>
                  <a:srgbClr val="7D7D7D"/>
                </a:solidFill>
                <a:latin typeface="Century Gothic" panose="020B0502020202020204" pitchFamily="34" charset="0"/>
                <a:ea typeface="Calibri"/>
                <a:cs typeface="Calibri" panose="020F0502020204030204" pitchFamily="34" charset="0"/>
                <a:sym typeface="Calibri"/>
              </a:rPr>
              <a:t>Prozesse</a:t>
            </a:r>
            <a:endParaRPr sz="1000" dirty="0">
              <a:latin typeface="Century Gothic" panose="020B0502020202020204" pitchFamily="34" charset="0"/>
              <a:cs typeface="Calibri" panose="020F0502020204030204" pitchFamily="34" charset="0"/>
            </a:endParaRPr>
          </a:p>
          <a:p>
            <a:pPr marL="171450" marR="0" lvl="0" indent="-171450" algn="l" rtl="0">
              <a:lnSpc>
                <a:spcPct val="100000"/>
              </a:lnSpc>
              <a:spcBef>
                <a:spcPts val="0"/>
              </a:spcBef>
              <a:spcAft>
                <a:spcPts val="0"/>
              </a:spcAft>
              <a:buClr>
                <a:srgbClr val="7F7F7F"/>
              </a:buClr>
              <a:buSzPts val="900"/>
              <a:buFont typeface="Arial"/>
              <a:buChar char="•"/>
            </a:pPr>
            <a:r>
              <a:rPr lang="de-CH" sz="1000" b="0" i="0" u="none" strike="noStrike" cap="none" dirty="0">
                <a:solidFill>
                  <a:srgbClr val="7F7F7F"/>
                </a:solidFill>
                <a:latin typeface="Century Gothic" panose="020B0502020202020204" pitchFamily="34" charset="0"/>
                <a:ea typeface="Calibri"/>
                <a:cs typeface="Calibri" panose="020F0502020204030204" pitchFamily="34" charset="0"/>
                <a:sym typeface="Calibri"/>
              </a:rPr>
              <a:t>IT/Software Entwicklung </a:t>
            </a:r>
            <a:endParaRPr sz="1000" b="0" i="0" u="none" strike="noStrike" cap="none" dirty="0">
              <a:solidFill>
                <a:srgbClr val="7F7F7F"/>
              </a:solidFill>
              <a:latin typeface="Century Gothic" panose="020B0502020202020204" pitchFamily="34" charset="0"/>
              <a:ea typeface="Calibri"/>
              <a:cs typeface="Calibri" panose="020F0502020204030204" pitchFamily="34" charset="0"/>
              <a:sym typeface="Calibri"/>
            </a:endParaRPr>
          </a:p>
          <a:p>
            <a:pPr marL="0" marR="0" lvl="0" indent="0" algn="l" rtl="0">
              <a:lnSpc>
                <a:spcPct val="100000"/>
              </a:lnSpc>
              <a:spcBef>
                <a:spcPts val="600"/>
              </a:spcBef>
              <a:spcAft>
                <a:spcPts val="0"/>
              </a:spcAft>
              <a:buClr>
                <a:srgbClr val="000000"/>
              </a:buClr>
              <a:buSzPts val="1100"/>
              <a:buFont typeface="Arial"/>
              <a:buNone/>
            </a:pPr>
            <a:r>
              <a:rPr lang="de-CH" sz="1100" b="1" i="0" u="none" strike="noStrike" cap="none" dirty="0">
                <a:solidFill>
                  <a:srgbClr val="B11B96"/>
                </a:solidFill>
                <a:latin typeface="Century Gothic" panose="020B0502020202020204" pitchFamily="34" charset="0"/>
                <a:ea typeface="Century Gothic"/>
                <a:cs typeface="Calibri" panose="020F0502020204030204" pitchFamily="34" charset="0"/>
                <a:sym typeface="Century Gothic"/>
              </a:rPr>
              <a:t>Schlüsselressourcen</a:t>
            </a:r>
            <a:endParaRPr sz="1100" b="0" i="0" u="none" strike="noStrike" cap="none" dirty="0">
              <a:solidFill>
                <a:srgbClr val="B11B96"/>
              </a:solidFill>
              <a:latin typeface="Century Gothic" panose="020B050202020202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900"/>
              <a:buFont typeface="Arial"/>
              <a:buNone/>
            </a:pPr>
            <a:r>
              <a:rPr lang="de-CH" sz="1000" b="1" i="0" u="none" strike="noStrike" cap="none" dirty="0">
                <a:solidFill>
                  <a:srgbClr val="7D7D7D"/>
                </a:solidFill>
                <a:latin typeface="Century Gothic" panose="020B0502020202020204" pitchFamily="34" charset="0"/>
                <a:ea typeface="Calibri"/>
                <a:cs typeface="Calibri" panose="020F0502020204030204" pitchFamily="34" charset="0"/>
                <a:sym typeface="Calibri"/>
              </a:rPr>
              <a:t>Fahrzeuge</a:t>
            </a:r>
            <a:endParaRPr sz="1000" dirty="0">
              <a:latin typeface="Century Gothic" panose="020B0502020202020204" pitchFamily="34" charset="0"/>
              <a:cs typeface="Calibri" panose="020F0502020204030204" pitchFamily="34" charset="0"/>
            </a:endParaRPr>
          </a:p>
          <a:p>
            <a:pPr marL="171450" marR="0" lvl="0" indent="-171450" algn="l" rtl="0">
              <a:lnSpc>
                <a:spcPct val="100000"/>
              </a:lnSpc>
              <a:spcBef>
                <a:spcPts val="0"/>
              </a:spcBef>
              <a:spcAft>
                <a:spcPts val="0"/>
              </a:spcAft>
              <a:buClr>
                <a:srgbClr val="7F7F7F"/>
              </a:buClr>
              <a:buSzPts val="900"/>
              <a:buFont typeface="Arial"/>
              <a:buChar char="•"/>
            </a:pPr>
            <a:r>
              <a:rPr lang="de-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t>Verfügbarkeit, Konditionen</a:t>
            </a:r>
            <a:endParaRPr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rgbClr val="000000"/>
              </a:buClr>
              <a:buSzPts val="900"/>
              <a:buFont typeface="Arial"/>
              <a:buNone/>
            </a:pPr>
            <a:r>
              <a:rPr lang="de-CH" sz="1000" b="1" i="0" u="none" strike="noStrike" cap="none" dirty="0">
                <a:solidFill>
                  <a:srgbClr val="7D7D7D"/>
                </a:solidFill>
                <a:latin typeface="Century Gothic" panose="020B0502020202020204" pitchFamily="34" charset="0"/>
                <a:ea typeface="Calibri"/>
                <a:cs typeface="Calibri" panose="020F0502020204030204" pitchFamily="34" charset="0"/>
                <a:sym typeface="Calibri"/>
              </a:rPr>
              <a:t>Personal</a:t>
            </a:r>
            <a:endParaRPr sz="1000" dirty="0">
              <a:latin typeface="Century Gothic" panose="020B0502020202020204" pitchFamily="34" charset="0"/>
              <a:cs typeface="Calibri" panose="020F0502020204030204" pitchFamily="34" charset="0"/>
            </a:endParaRPr>
          </a:p>
          <a:p>
            <a:pPr marL="171450" marR="0" lvl="0" indent="-171450" algn="l" rtl="0">
              <a:lnSpc>
                <a:spcPct val="100000"/>
              </a:lnSpc>
              <a:spcBef>
                <a:spcPts val="0"/>
              </a:spcBef>
              <a:spcAft>
                <a:spcPts val="0"/>
              </a:spcAft>
              <a:buClr>
                <a:srgbClr val="7F7F7F"/>
              </a:buClr>
              <a:buSzPts val="900"/>
              <a:buFont typeface="Arial"/>
              <a:buChar char="•"/>
            </a:pPr>
            <a:r>
              <a:rPr lang="de-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t>Talente, Branchen-Know-how</a:t>
            </a:r>
            <a:endParaRPr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rgbClr val="000000"/>
              </a:buClr>
              <a:buSzPts val="900"/>
              <a:buFont typeface="Arial"/>
              <a:buNone/>
            </a:pPr>
            <a:r>
              <a:rPr lang="de-CH" sz="1000" b="1" i="0" u="none" strike="noStrike" cap="none" dirty="0">
                <a:solidFill>
                  <a:srgbClr val="7D7D7D"/>
                </a:solidFill>
                <a:latin typeface="Century Gothic" panose="020B0502020202020204" pitchFamily="34" charset="0"/>
                <a:ea typeface="Calibri"/>
                <a:cs typeface="Calibri" panose="020F0502020204030204" pitchFamily="34" charset="0"/>
                <a:sym typeface="Calibri"/>
              </a:rPr>
              <a:t>Kapital für:</a:t>
            </a:r>
            <a:endParaRPr sz="1000" dirty="0">
              <a:latin typeface="Century Gothic" panose="020B0502020202020204" pitchFamily="34" charset="0"/>
              <a:cs typeface="Calibri" panose="020F0502020204030204" pitchFamily="34" charset="0"/>
            </a:endParaRPr>
          </a:p>
          <a:p>
            <a:pPr marL="171450" marR="0" lvl="0" indent="-171450" algn="l" rtl="0">
              <a:lnSpc>
                <a:spcPct val="100000"/>
              </a:lnSpc>
              <a:spcBef>
                <a:spcPts val="0"/>
              </a:spcBef>
              <a:spcAft>
                <a:spcPts val="0"/>
              </a:spcAft>
              <a:buClr>
                <a:srgbClr val="7F7F7F"/>
              </a:buClr>
              <a:buSzPts val="900"/>
              <a:buFont typeface="Arial"/>
              <a:buChar char="•"/>
            </a:pPr>
            <a:r>
              <a:rPr lang="de-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t>Beschaffung der Fahrzeugflotte</a:t>
            </a:r>
            <a:endParaRPr sz="1000" dirty="0">
              <a:latin typeface="Century Gothic" panose="020B0502020202020204" pitchFamily="34" charset="0"/>
              <a:cs typeface="Calibri" panose="020F0502020204030204" pitchFamily="34" charset="0"/>
            </a:endParaRPr>
          </a:p>
          <a:p>
            <a:pPr marL="171450" marR="0" lvl="0" indent="-171450" algn="l" rtl="0">
              <a:lnSpc>
                <a:spcPct val="100000"/>
              </a:lnSpc>
              <a:spcBef>
                <a:spcPts val="0"/>
              </a:spcBef>
              <a:spcAft>
                <a:spcPts val="0"/>
              </a:spcAft>
              <a:buClr>
                <a:srgbClr val="7F7F7F"/>
              </a:buClr>
              <a:buSzPts val="900"/>
              <a:buFont typeface="Arial"/>
              <a:buChar char="•"/>
            </a:pPr>
            <a:r>
              <a:rPr lang="de-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t>IT-Infrastruktur</a:t>
            </a:r>
            <a:endParaRPr sz="1000" dirty="0">
              <a:latin typeface="Century Gothic" panose="020B0502020202020204" pitchFamily="34" charset="0"/>
              <a:cs typeface="Calibri" panose="020F0502020204030204" pitchFamily="34" charset="0"/>
            </a:endParaRPr>
          </a:p>
          <a:p>
            <a:pPr marL="171450" marR="0" lvl="0" indent="-171450" algn="l" rtl="0">
              <a:lnSpc>
                <a:spcPct val="100000"/>
              </a:lnSpc>
              <a:spcBef>
                <a:spcPts val="0"/>
              </a:spcBef>
              <a:spcAft>
                <a:spcPts val="0"/>
              </a:spcAft>
              <a:buClr>
                <a:srgbClr val="7F7F7F"/>
              </a:buClr>
              <a:buSzPts val="900"/>
              <a:buFont typeface="Arial"/>
              <a:buChar char="•"/>
            </a:pPr>
            <a:r>
              <a:rPr lang="de-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t>Die Gestaltung effizienter Prozess und Skalierung</a:t>
            </a:r>
            <a:endParaRPr sz="1000" b="0" i="0" u="none" strike="noStrike" cap="none" dirty="0">
              <a:solidFill>
                <a:srgbClr val="898F97"/>
              </a:solidFill>
              <a:latin typeface="Century Gothic" panose="020B0502020202020204" pitchFamily="34" charset="0"/>
              <a:ea typeface="Century Gothic"/>
              <a:cs typeface="Calibri" panose="020F0502020204030204" pitchFamily="34" charset="0"/>
              <a:sym typeface="Century Gothic"/>
            </a:endParaRPr>
          </a:p>
          <a:p>
            <a:pPr marL="0" marR="0" lvl="0" indent="0" algn="l" rtl="0">
              <a:lnSpc>
                <a:spcPct val="100000"/>
              </a:lnSpc>
              <a:spcBef>
                <a:spcPts val="600"/>
              </a:spcBef>
              <a:spcAft>
                <a:spcPts val="0"/>
              </a:spcAft>
              <a:buClr>
                <a:srgbClr val="000000"/>
              </a:buClr>
              <a:buSzPts val="1100"/>
              <a:buFont typeface="Arial"/>
              <a:buNone/>
            </a:pPr>
            <a:r>
              <a:rPr lang="de-CH" sz="1100" b="1" i="0" u="none" strike="noStrike" cap="none" dirty="0">
                <a:solidFill>
                  <a:srgbClr val="B11B96"/>
                </a:solidFill>
                <a:latin typeface="Century Gothic" panose="020B0502020202020204" pitchFamily="34" charset="0"/>
                <a:ea typeface="Century Gothic"/>
                <a:cs typeface="Calibri" panose="020F0502020204030204" pitchFamily="34" charset="0"/>
                <a:sym typeface="Century Gothic"/>
              </a:rPr>
              <a:t>Schlüsselpartner</a:t>
            </a:r>
            <a:endParaRPr sz="1100" b="0" i="0" u="none" strike="noStrike" cap="none" dirty="0">
              <a:solidFill>
                <a:srgbClr val="B11B96"/>
              </a:solidFill>
              <a:latin typeface="Century Gothic" panose="020B0502020202020204" pitchFamily="34" charset="0"/>
              <a:cs typeface="Calibri" panose="020F0502020204030204" pitchFamily="34" charset="0"/>
              <a:sym typeface="Arial"/>
            </a:endParaRPr>
          </a:p>
          <a:p>
            <a:pPr marL="171450" marR="0" lvl="0" indent="-171450" algn="l" rtl="0">
              <a:lnSpc>
                <a:spcPct val="100000"/>
              </a:lnSpc>
              <a:spcBef>
                <a:spcPts val="0"/>
              </a:spcBef>
              <a:spcAft>
                <a:spcPts val="0"/>
              </a:spcAft>
              <a:buClr>
                <a:srgbClr val="7F7F7F"/>
              </a:buClr>
              <a:buSzPts val="900"/>
              <a:buFont typeface="Arial"/>
              <a:buChar char="•"/>
            </a:pPr>
            <a:r>
              <a:rPr lang="de-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Finanzinstitute, Fahrzeughersteller und </a:t>
            </a:r>
            <a:r>
              <a:rPr lang="de-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t>-lieferanten</a:t>
            </a:r>
            <a:endParaRPr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endParaRPr>
          </a:p>
          <a:p>
            <a:pPr marL="171450" marR="0" lvl="0" indent="-171450" algn="l" rtl="0">
              <a:lnSpc>
                <a:spcPct val="100000"/>
              </a:lnSpc>
              <a:spcBef>
                <a:spcPts val="0"/>
              </a:spcBef>
              <a:spcAft>
                <a:spcPts val="0"/>
              </a:spcAft>
              <a:buClr>
                <a:srgbClr val="7F7F7F"/>
              </a:buClr>
              <a:buSzPts val="900"/>
              <a:buFont typeface="Arial"/>
              <a:buChar char="•"/>
            </a:pPr>
            <a:r>
              <a:rPr lang="de-CH" sz="1000" i="0" u="none" strike="noStrike" cap="none" dirty="0">
                <a:solidFill>
                  <a:srgbClr val="7D7D7D"/>
                </a:solidFill>
                <a:latin typeface="Century Gothic" panose="020B0502020202020204" pitchFamily="34" charset="0"/>
                <a:ea typeface="Calibri"/>
                <a:cs typeface="Calibri" panose="020F0502020204030204" pitchFamily="34" charset="0"/>
                <a:sym typeface="Calibri"/>
              </a:rPr>
              <a:t>Service</a:t>
            </a:r>
            <a:r>
              <a:rPr lang="de-CH" sz="1000" dirty="0">
                <a:solidFill>
                  <a:srgbClr val="7D7D7D"/>
                </a:solidFill>
                <a:latin typeface="Century Gothic" panose="020B0502020202020204" pitchFamily="34" charset="0"/>
                <a:cs typeface="Calibri" panose="020F0502020204030204" pitchFamily="34" charset="0"/>
                <a:sym typeface="Calibri"/>
              </a:rPr>
              <a:t>: Versicherungsgesellschaften, Autowerkstätte, Kreditüberprüfung Institute</a:t>
            </a:r>
          </a:p>
          <a:p>
            <a:pPr marL="171450" marR="0" lvl="0" indent="-171450" algn="l" rtl="0">
              <a:lnSpc>
                <a:spcPct val="100000"/>
              </a:lnSpc>
              <a:spcBef>
                <a:spcPts val="0"/>
              </a:spcBef>
              <a:spcAft>
                <a:spcPts val="0"/>
              </a:spcAft>
              <a:buClr>
                <a:srgbClr val="7F7F7F"/>
              </a:buClr>
              <a:buSzPts val="900"/>
              <a:buFont typeface="Arial"/>
              <a:buChar char="•"/>
            </a:pPr>
            <a:r>
              <a:rPr lang="de-CH" sz="1000" dirty="0">
                <a:solidFill>
                  <a:srgbClr val="7D7D7D"/>
                </a:solidFill>
                <a:latin typeface="Century Gothic" panose="020B0502020202020204" pitchFamily="34" charset="0"/>
                <a:cs typeface="Calibri" panose="020F0502020204030204" pitchFamily="34" charset="0"/>
              </a:rPr>
              <a:t>Finanzierung: Diverse Banken, Mobiliar</a:t>
            </a:r>
          </a:p>
        </p:txBody>
      </p:sp>
      <p:sp>
        <p:nvSpPr>
          <p:cNvPr id="1122" name="Google Shape;1122;p20"/>
          <p:cNvSpPr/>
          <p:nvPr/>
        </p:nvSpPr>
        <p:spPr>
          <a:xfrm>
            <a:off x="4939091" y="1283291"/>
            <a:ext cx="2289426" cy="2323673"/>
          </a:xfrm>
          <a:prstGeom prst="rect">
            <a:avLst/>
          </a:prstGeom>
          <a:noFill/>
          <a:ln>
            <a:noFill/>
          </a:ln>
        </p:spPr>
        <p:txBody>
          <a:bodyPr spcFirstLastPara="1" wrap="square" lIns="91425" tIns="45700" rIns="91425" bIns="45700" anchor="t" anchorCtr="0">
            <a:spAutoFit/>
          </a:bodyPr>
          <a:lstStyle/>
          <a:p>
            <a:pPr marL="171450" marR="0" lvl="0" indent="-95250" algn="ctr" rtl="0">
              <a:lnSpc>
                <a:spcPct val="100000"/>
              </a:lnSpc>
              <a:spcBef>
                <a:spcPts val="0"/>
              </a:spcBef>
              <a:spcAft>
                <a:spcPts val="0"/>
              </a:spcAft>
              <a:buClr>
                <a:srgbClr val="000000"/>
              </a:buClr>
              <a:buSzPts val="1200"/>
              <a:buFont typeface="Calibri"/>
              <a:buNone/>
            </a:pPr>
            <a:r>
              <a:rPr lang="de-CH" sz="1000" b="0" i="0" u="none" strike="noStrike" cap="none" dirty="0">
                <a:solidFill>
                  <a:srgbClr val="7D7D7D"/>
                </a:solidFill>
                <a:latin typeface="Century Gothic" panose="020B0502020202020204" pitchFamily="34" charset="0"/>
                <a:ea typeface="Calibri"/>
                <a:cs typeface="Calibri"/>
                <a:sym typeface="Calibri"/>
              </a:rPr>
              <a:t> </a:t>
            </a:r>
            <a:r>
              <a:rPr lang="de-CH" sz="1000" b="1" i="0" u="none" strike="noStrike" cap="none" dirty="0">
                <a:solidFill>
                  <a:srgbClr val="7D7D7D"/>
                </a:solidFill>
                <a:latin typeface="Century Gothic" panose="020B0502020202020204" pitchFamily="34" charset="0"/>
                <a:ea typeface="Calibri"/>
                <a:cs typeface="Calibri"/>
                <a:sym typeface="Calibri"/>
              </a:rPr>
              <a:t>Weg von:</a:t>
            </a:r>
            <a:endParaRPr sz="1000" b="1" i="0" u="none" strike="noStrike" cap="none" dirty="0">
              <a:solidFill>
                <a:srgbClr val="7D7D7D"/>
              </a:solidFill>
              <a:latin typeface="Century Gothic" panose="020B0502020202020204" pitchFamily="34" charset="0"/>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de-CH" sz="1000" b="0" i="0" u="none" strike="noStrike" cap="none" dirty="0">
                <a:solidFill>
                  <a:srgbClr val="7D7D7D"/>
                </a:solidFill>
                <a:latin typeface="Century Gothic" panose="020B0502020202020204" pitchFamily="34" charset="0"/>
                <a:ea typeface="Calibri"/>
                <a:cs typeface="Calibri"/>
                <a:sym typeface="Calibri"/>
              </a:rPr>
              <a:t>Komplexität, Intransparenz und Zeitaufwand rund ums Auto </a:t>
            </a:r>
            <a:endParaRPr sz="1000" b="0" i="0" u="none" strike="noStrike" cap="none" dirty="0">
              <a:solidFill>
                <a:srgbClr val="7D7D7D"/>
              </a:solidFill>
              <a:latin typeface="Century Gothic" panose="020B0502020202020204" pitchFamily="34" charset="0"/>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000" b="0" i="0" u="none" strike="noStrike" cap="none" dirty="0">
              <a:solidFill>
                <a:srgbClr val="7D7D7D"/>
              </a:solidFill>
              <a:latin typeface="Century Gothic" panose="020B0502020202020204" pitchFamily="34" charset="0"/>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lang="de-CH" sz="1000" b="1" i="0" u="none" strike="noStrike" cap="none" dirty="0">
              <a:solidFill>
                <a:srgbClr val="7D7D7D"/>
              </a:solidFill>
              <a:latin typeface="Century Gothic" panose="020B0502020202020204" pitchFamily="34" charset="0"/>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de-CH" sz="1000" b="1" i="0" u="none" strike="noStrike" cap="none" dirty="0">
                <a:solidFill>
                  <a:srgbClr val="7D7D7D"/>
                </a:solidFill>
                <a:latin typeface="Century Gothic" panose="020B0502020202020204" pitchFamily="34" charset="0"/>
                <a:ea typeface="Calibri"/>
                <a:cs typeface="Calibri"/>
                <a:sym typeface="Calibri"/>
              </a:rPr>
              <a:t>Hin zu:</a:t>
            </a:r>
            <a:br>
              <a:rPr lang="de-CH" sz="1000" b="1" dirty="0">
                <a:solidFill>
                  <a:srgbClr val="7D7D7D"/>
                </a:solidFill>
                <a:latin typeface="Century Gothic" panose="020B0502020202020204" pitchFamily="34" charset="0"/>
                <a:ea typeface="Calibri"/>
                <a:cs typeface="Calibri"/>
                <a:sym typeface="Calibri"/>
              </a:rPr>
            </a:br>
            <a:r>
              <a:rPr lang="de-CH" sz="1000" b="0" i="0" u="none" strike="noStrike" cap="none" dirty="0">
                <a:solidFill>
                  <a:srgbClr val="7D7D7D"/>
                </a:solidFill>
                <a:latin typeface="Century Gothic" panose="020B0502020202020204" pitchFamily="34" charset="0"/>
                <a:ea typeface="Calibri"/>
                <a:cs typeface="Calibri"/>
                <a:sym typeface="Calibri"/>
              </a:rPr>
              <a:t>Freiheit und Flexibilität, Kostenkontrolle</a:t>
            </a:r>
            <a:r>
              <a:rPr lang="de-CH" sz="1000" dirty="0">
                <a:solidFill>
                  <a:srgbClr val="7D7D7D"/>
                </a:solidFill>
                <a:latin typeface="Century Gothic" panose="020B0502020202020204" pitchFamily="34" charset="0"/>
                <a:ea typeface="Calibri"/>
                <a:cs typeface="Calibri"/>
                <a:sym typeface="Calibri"/>
              </a:rPr>
              <a:t>, </a:t>
            </a:r>
            <a:r>
              <a:rPr lang="de-CH" sz="1000" b="0" i="0" u="none" strike="noStrike" cap="none" dirty="0">
                <a:solidFill>
                  <a:srgbClr val="7D7D7D"/>
                </a:solidFill>
                <a:latin typeface="Century Gothic" panose="020B0502020202020204" pitchFamily="34" charset="0"/>
                <a:ea typeface="Calibri"/>
                <a:cs typeface="Calibri"/>
                <a:sym typeface="Calibri"/>
              </a:rPr>
              <a:t>Zuverlässigkeit,</a:t>
            </a:r>
            <a:br>
              <a:rPr lang="de-CH" sz="1000" b="0" i="0" u="none" strike="noStrike" cap="none" dirty="0">
                <a:solidFill>
                  <a:srgbClr val="7D7D7D"/>
                </a:solidFill>
                <a:latin typeface="Century Gothic" panose="020B0502020202020204" pitchFamily="34" charset="0"/>
                <a:ea typeface="Calibri"/>
                <a:cs typeface="Calibri"/>
                <a:sym typeface="Calibri"/>
              </a:rPr>
            </a:br>
            <a:r>
              <a:rPr lang="de-CH" sz="1000" b="0" i="0" u="none" strike="noStrike" cap="none" dirty="0">
                <a:solidFill>
                  <a:srgbClr val="7D7D7D"/>
                </a:solidFill>
                <a:latin typeface="Century Gothic" panose="020B0502020202020204" pitchFamily="34" charset="0"/>
                <a:ea typeface="Calibri"/>
                <a:cs typeface="Calibri"/>
                <a:sym typeface="Calibri"/>
              </a:rPr>
              <a:t>All-In-</a:t>
            </a:r>
            <a:r>
              <a:rPr lang="en-US" sz="1000" b="0" i="0" u="none" strike="noStrike" cap="none" dirty="0">
                <a:solidFill>
                  <a:srgbClr val="7D7D7D"/>
                </a:solidFill>
                <a:latin typeface="Century Gothic" panose="020B0502020202020204" pitchFamily="34" charset="0"/>
                <a:ea typeface="Calibri"/>
                <a:cs typeface="Calibri"/>
                <a:sym typeface="Calibri"/>
              </a:rPr>
              <a:t>One</a:t>
            </a:r>
            <a:r>
              <a:rPr lang="de-CH" sz="1000" b="0" i="0" u="none" strike="noStrike" cap="none" dirty="0">
                <a:solidFill>
                  <a:srgbClr val="7D7D7D"/>
                </a:solidFill>
                <a:latin typeface="Century Gothic" panose="020B0502020202020204" pitchFamily="34" charset="0"/>
                <a:ea typeface="Calibri"/>
                <a:cs typeface="Calibri"/>
                <a:sym typeface="Calibri"/>
              </a:rPr>
              <a:t>-Lösung: Zulassung, Steuern, Versicherung, Wartung, Bereifung</a:t>
            </a:r>
            <a:endParaRPr sz="1000" b="0" i="0" u="none" strike="noStrike" cap="none" dirty="0">
              <a:solidFill>
                <a:srgbClr val="7D7D7D"/>
              </a:solidFill>
              <a:latin typeface="Century Gothic" panose="020B0502020202020204" pitchFamily="34" charset="0"/>
              <a:ea typeface="Calibri"/>
              <a:cs typeface="Calibri"/>
              <a:sym typeface="Calibri"/>
            </a:endParaRPr>
          </a:p>
          <a:p>
            <a:pPr lvl="0" algn="ctr">
              <a:spcBef>
                <a:spcPts val="600"/>
              </a:spcBef>
              <a:buClr>
                <a:srgbClr val="000000"/>
              </a:buClr>
              <a:buSzPts val="1200"/>
            </a:pPr>
            <a:r>
              <a:rPr lang="de-CH" sz="1000" b="1" i="0" u="none" strike="noStrike" cap="none" dirty="0">
                <a:solidFill>
                  <a:srgbClr val="7D7D7D"/>
                </a:solidFill>
                <a:latin typeface="Century Gothic" panose="020B0502020202020204" pitchFamily="34" charset="0"/>
                <a:ea typeface="Calibri"/>
                <a:cs typeface="Calibri"/>
                <a:sym typeface="Calibri"/>
              </a:rPr>
              <a:t>Ein Auto </a:t>
            </a:r>
            <a:r>
              <a:rPr lang="de-CH" sz="1000" b="1" dirty="0">
                <a:solidFill>
                  <a:srgbClr val="7D7D7D"/>
                </a:solidFill>
                <a:latin typeface="Century Gothic" panose="020B0502020202020204" pitchFamily="34" charset="0"/>
                <a:cs typeface="Calibri"/>
                <a:sym typeface="Calibri"/>
              </a:rPr>
              <a:t>zum monatlichen Fixpreis </a:t>
            </a:r>
            <a:r>
              <a:rPr lang="de-CH" sz="1000" b="1" dirty="0">
                <a:solidFill>
                  <a:srgbClr val="7D7D7D"/>
                </a:solidFill>
                <a:latin typeface="Century Gothic" panose="020B0502020202020204" pitchFamily="34" charset="0"/>
                <a:cs typeface="Calibri"/>
              </a:rPr>
              <a:t>–</a:t>
            </a:r>
            <a:r>
              <a:rPr lang="de-CH" sz="1000" b="1" dirty="0">
                <a:solidFill>
                  <a:srgbClr val="7D7D7D"/>
                </a:solidFill>
                <a:latin typeface="Century Gothic" panose="020B0502020202020204" pitchFamily="34" charset="0"/>
                <a:cs typeface="Calibri"/>
                <a:sym typeface="Calibri"/>
              </a:rPr>
              <a:t> einfach, </a:t>
            </a:r>
            <a:r>
              <a:rPr lang="de-CH" sz="1000" b="1" i="0" u="none" strike="noStrike" cap="none" dirty="0">
                <a:solidFill>
                  <a:srgbClr val="7D7D7D"/>
                </a:solidFill>
                <a:latin typeface="Century Gothic" panose="020B0502020202020204" pitchFamily="34" charset="0"/>
                <a:ea typeface="Calibri"/>
                <a:cs typeface="Calibri"/>
                <a:sym typeface="Calibri"/>
              </a:rPr>
              <a:t>sorglos und sinnvoll Auto fahren.</a:t>
            </a:r>
            <a:endParaRPr sz="1000" b="1" i="0" u="none" strike="noStrike" cap="none" dirty="0">
              <a:solidFill>
                <a:srgbClr val="7D7D7D"/>
              </a:solidFill>
              <a:latin typeface="Century Gothic" panose="020B0502020202020204" pitchFamily="34" charset="0"/>
              <a:ea typeface="Calibri"/>
              <a:cs typeface="Calibri"/>
              <a:sym typeface="Calibri"/>
            </a:endParaRPr>
          </a:p>
        </p:txBody>
      </p:sp>
      <p:sp>
        <p:nvSpPr>
          <p:cNvPr id="1123" name="Google Shape;1123;p20"/>
          <p:cNvSpPr/>
          <p:nvPr/>
        </p:nvSpPr>
        <p:spPr>
          <a:xfrm>
            <a:off x="4997648" y="3700183"/>
            <a:ext cx="2605739" cy="14824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CH" sz="1000" b="1" i="0" u="none" strike="noStrike" cap="none" dirty="0">
                <a:solidFill>
                  <a:srgbClr val="7D7D7D"/>
                </a:solidFill>
                <a:latin typeface="Century Gothic" panose="020B0502020202020204" pitchFamily="34" charset="0"/>
                <a:ea typeface="Calibri"/>
                <a:cs typeface="Calibri"/>
                <a:sym typeface="Calibri"/>
              </a:rPr>
              <a:t>Spezifischer Nutzen für Geschäftskunden:</a:t>
            </a:r>
            <a:endParaRPr sz="1000" dirty="0">
              <a:latin typeface="Century Gothic" panose="020B0502020202020204" pitchFamily="34" charset="0"/>
            </a:endParaRPr>
          </a:p>
          <a:p>
            <a:pPr marL="171450" marR="0" lvl="0" indent="-171450" algn="l" rtl="0">
              <a:lnSpc>
                <a:spcPts val="1440"/>
              </a:lnSpc>
              <a:spcBef>
                <a:spcPts val="0"/>
              </a:spcBef>
              <a:spcAft>
                <a:spcPts val="0"/>
              </a:spcAft>
              <a:buClr>
                <a:srgbClr val="7F7F7F"/>
              </a:buClr>
              <a:buSzPts val="900"/>
              <a:buFont typeface="Arial"/>
              <a:buChar char="•"/>
            </a:pPr>
            <a:r>
              <a:rPr lang="de-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t>Ausgleichen von </a:t>
            </a:r>
            <a:br>
              <a:rPr lang="de-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br>
            <a:r>
              <a:rPr lang="de-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t>Auslastungsspitzen</a:t>
            </a:r>
            <a:endParaRPr sz="1000" dirty="0">
              <a:latin typeface="Century Gothic" panose="020B0502020202020204" pitchFamily="34" charset="0"/>
              <a:cs typeface="Calibri" panose="020F0502020204030204" pitchFamily="34" charset="0"/>
            </a:endParaRPr>
          </a:p>
          <a:p>
            <a:pPr marL="171450" marR="0" lvl="0" indent="-171450" algn="l" rtl="0">
              <a:lnSpc>
                <a:spcPts val="1440"/>
              </a:lnSpc>
              <a:spcBef>
                <a:spcPts val="0"/>
              </a:spcBef>
              <a:spcAft>
                <a:spcPts val="0"/>
              </a:spcAft>
              <a:buClr>
                <a:srgbClr val="7F7F7F"/>
              </a:buClr>
              <a:buSzPts val="900"/>
              <a:buFont typeface="Arial"/>
              <a:buChar char="•"/>
            </a:pPr>
            <a:r>
              <a:rPr lang="de-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t>Flottenhandling</a:t>
            </a:r>
            <a:endParaRPr sz="1000" dirty="0">
              <a:latin typeface="Century Gothic" panose="020B0502020202020204" pitchFamily="34" charset="0"/>
              <a:cs typeface="Calibri" panose="020F0502020204030204" pitchFamily="34" charset="0"/>
            </a:endParaRPr>
          </a:p>
          <a:p>
            <a:pPr marL="171450" marR="0" lvl="0" indent="-171450" algn="l" rtl="0">
              <a:lnSpc>
                <a:spcPts val="1440"/>
              </a:lnSpc>
              <a:spcBef>
                <a:spcPts val="0"/>
              </a:spcBef>
              <a:spcAft>
                <a:spcPts val="0"/>
              </a:spcAft>
              <a:buClr>
                <a:srgbClr val="7F7F7F"/>
              </a:buClr>
              <a:buSzPts val="900"/>
              <a:buFont typeface="Arial"/>
              <a:buChar char="•"/>
            </a:pPr>
            <a:r>
              <a:rPr lang="de-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t>Budgetierung und Cash-Flow- Management</a:t>
            </a:r>
            <a:endParaRPr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7D7D7D"/>
              </a:solidFill>
              <a:latin typeface="Calibri"/>
              <a:ea typeface="Calibri"/>
              <a:cs typeface="Calibri"/>
              <a:sym typeface="Calibri"/>
            </a:endParaRPr>
          </a:p>
        </p:txBody>
      </p:sp>
      <p:sp>
        <p:nvSpPr>
          <p:cNvPr id="1124" name="Google Shape;1124;p20"/>
          <p:cNvSpPr/>
          <p:nvPr/>
        </p:nvSpPr>
        <p:spPr>
          <a:xfrm>
            <a:off x="1064131" y="793114"/>
            <a:ext cx="3595500" cy="411000"/>
          </a:xfrm>
          <a:prstGeom prst="rect">
            <a:avLst/>
          </a:prstGeom>
          <a:solidFill>
            <a:srgbClr val="B11B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25" name="Google Shape;1125;p20"/>
          <p:cNvSpPr/>
          <p:nvPr/>
        </p:nvSpPr>
        <p:spPr>
          <a:xfrm>
            <a:off x="1165142" y="796162"/>
            <a:ext cx="3405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CH" sz="1800" b="1" i="0" u="none" strike="noStrike" cap="none">
                <a:solidFill>
                  <a:schemeClr val="lt1"/>
                </a:solidFill>
                <a:latin typeface="Century Gothic"/>
                <a:ea typeface="Century Gothic"/>
                <a:cs typeface="Century Gothic"/>
                <a:sym typeface="Century Gothic"/>
              </a:rPr>
              <a:t>Leistungserstellung</a:t>
            </a:r>
            <a:endParaRPr sz="1400" b="0" i="0" u="none" strike="noStrike" cap="none">
              <a:solidFill>
                <a:srgbClr val="000000"/>
              </a:solidFill>
              <a:sym typeface="Arial"/>
            </a:endParaRPr>
          </a:p>
        </p:txBody>
      </p:sp>
      <p:sp>
        <p:nvSpPr>
          <p:cNvPr id="1126" name="Google Shape;1126;p20"/>
          <p:cNvSpPr/>
          <p:nvPr/>
        </p:nvSpPr>
        <p:spPr>
          <a:xfrm>
            <a:off x="1049075" y="5082033"/>
            <a:ext cx="10077969" cy="388936"/>
          </a:xfrm>
          <a:prstGeom prst="rect">
            <a:avLst/>
          </a:prstGeom>
          <a:solidFill>
            <a:srgbClr val="B11B96"/>
          </a:solidFill>
          <a:ln w="12700" cap="flat" cmpd="sng">
            <a:solidFill>
              <a:srgbClr val="B11B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27" name="Google Shape;1127;p20"/>
          <p:cNvSpPr/>
          <p:nvPr/>
        </p:nvSpPr>
        <p:spPr>
          <a:xfrm>
            <a:off x="4635339" y="5105327"/>
            <a:ext cx="287788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CH" sz="1800" b="1" i="0" u="none" strike="noStrike" cap="none" dirty="0">
                <a:solidFill>
                  <a:schemeClr val="lt1"/>
                </a:solidFill>
                <a:latin typeface="Century Gothic"/>
                <a:ea typeface="Century Gothic"/>
                <a:cs typeface="Century Gothic"/>
                <a:sym typeface="Century Gothic"/>
              </a:rPr>
              <a:t>Ertragsmodell</a:t>
            </a:r>
            <a:endParaRPr sz="1400" b="0" i="0" u="none" strike="noStrike" cap="none" dirty="0">
              <a:solidFill>
                <a:srgbClr val="000000"/>
              </a:solidFill>
              <a:sym typeface="Arial"/>
            </a:endParaRPr>
          </a:p>
        </p:txBody>
      </p:sp>
      <p:sp>
        <p:nvSpPr>
          <p:cNvPr id="1128" name="Google Shape;1128;p20"/>
          <p:cNvSpPr/>
          <p:nvPr/>
        </p:nvSpPr>
        <p:spPr>
          <a:xfrm rot="5400000">
            <a:off x="5990526" y="1712312"/>
            <a:ext cx="218435" cy="433641"/>
          </a:xfrm>
          <a:prstGeom prst="chevron">
            <a:avLst>
              <a:gd name="adj" fmla="val 50000"/>
            </a:avLst>
          </a:prstGeom>
          <a:solidFill>
            <a:srgbClr val="B11B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129" name="Google Shape;1129;p20"/>
          <p:cNvSpPr/>
          <p:nvPr/>
        </p:nvSpPr>
        <p:spPr>
          <a:xfrm>
            <a:off x="6412850" y="5481397"/>
            <a:ext cx="3989400" cy="9848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CH" sz="1400" b="1" i="0" u="none" strike="noStrike" cap="none" dirty="0">
                <a:solidFill>
                  <a:srgbClr val="B11B96"/>
                </a:solidFill>
                <a:latin typeface="Century Gothic"/>
                <a:ea typeface="Century Gothic"/>
                <a:cs typeface="Century Gothic"/>
                <a:sym typeface="Century Gothic"/>
              </a:rPr>
              <a:t>Umsätze: </a:t>
            </a:r>
            <a:endParaRPr sz="1400" b="1" i="0" u="none" strike="noStrike" cap="none" dirty="0">
              <a:solidFill>
                <a:srgbClr val="B11B96"/>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de-CH" sz="1100" b="1" i="0" u="none" strike="noStrike" cap="none" dirty="0">
                <a:solidFill>
                  <a:srgbClr val="7D7D7D"/>
                </a:solidFill>
                <a:latin typeface="Century Gothic" panose="020B0502020202020204" pitchFamily="34" charset="0"/>
                <a:ea typeface="Calibri"/>
                <a:cs typeface="Calibri"/>
                <a:sym typeface="Calibri"/>
              </a:rPr>
              <a:t>Preis:</a:t>
            </a:r>
            <a:r>
              <a:rPr lang="de-CH" sz="1100" b="0" i="0" u="none" strike="noStrike" cap="none" dirty="0">
                <a:solidFill>
                  <a:srgbClr val="7D7D7D"/>
                </a:solidFill>
                <a:latin typeface="Century Gothic" panose="020B0502020202020204" pitchFamily="34" charset="0"/>
                <a:ea typeface="Calibri"/>
                <a:cs typeface="Calibri"/>
                <a:sym typeface="Calibri"/>
              </a:rPr>
              <a:t> Fair und kompetitiv. Angebot vom Einstiegsmodell bis zur Premiumklasse</a:t>
            </a:r>
            <a:br>
              <a:rPr lang="de-CH" sz="1100" b="0" i="0" u="none" strike="noStrike" cap="none" dirty="0">
                <a:solidFill>
                  <a:srgbClr val="7D7D7D"/>
                </a:solidFill>
                <a:latin typeface="Century Gothic" panose="020B0502020202020204" pitchFamily="34" charset="0"/>
                <a:ea typeface="Calibri"/>
                <a:cs typeface="Calibri"/>
                <a:sym typeface="Calibri"/>
              </a:rPr>
            </a:br>
            <a:r>
              <a:rPr lang="de-CH" sz="1100" b="1" i="0" u="none" strike="noStrike" cap="none" dirty="0">
                <a:solidFill>
                  <a:srgbClr val="7D7D7D"/>
                </a:solidFill>
                <a:latin typeface="Century Gothic" panose="020B0502020202020204" pitchFamily="34" charset="0"/>
                <a:ea typeface="Calibri"/>
                <a:cs typeface="Calibri"/>
                <a:sym typeface="Calibri"/>
              </a:rPr>
              <a:t>Erlös:</a:t>
            </a:r>
            <a:r>
              <a:rPr lang="de-CH" sz="1100" b="0" i="0" u="none" strike="noStrike" cap="none" dirty="0">
                <a:solidFill>
                  <a:srgbClr val="7D7D7D"/>
                </a:solidFill>
                <a:latin typeface="Century Gothic" panose="020B0502020202020204" pitchFamily="34" charset="0"/>
                <a:ea typeface="Calibri"/>
                <a:cs typeface="Calibri"/>
                <a:sym typeface="Calibri"/>
              </a:rPr>
              <a:t> Wiederkehrende Abo-Erträge, Extra-Service, Wiederverkauf von Fahrzeugen</a:t>
            </a:r>
            <a:endParaRPr sz="1100" b="0" i="0" u="none" strike="noStrike" cap="none" dirty="0">
              <a:solidFill>
                <a:srgbClr val="7D7D7D"/>
              </a:solidFill>
              <a:latin typeface="Century Gothic" panose="020B0502020202020204" pitchFamily="34" charset="0"/>
              <a:ea typeface="Calibri"/>
              <a:cs typeface="Calibri"/>
              <a:sym typeface="Calibri"/>
            </a:endParaRPr>
          </a:p>
        </p:txBody>
      </p:sp>
      <p:sp>
        <p:nvSpPr>
          <p:cNvPr id="1130" name="Google Shape;1130;p20"/>
          <p:cNvSpPr/>
          <p:nvPr/>
        </p:nvSpPr>
        <p:spPr>
          <a:xfrm>
            <a:off x="7576475" y="1292101"/>
            <a:ext cx="3271200" cy="22108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CH" sz="1100" b="1" i="0" u="none" strike="noStrike" cap="none" dirty="0">
                <a:solidFill>
                  <a:srgbClr val="B11B96"/>
                </a:solidFill>
                <a:latin typeface="Century Gothic" panose="020B0502020202020204" pitchFamily="34" charset="0"/>
                <a:ea typeface="Calibri"/>
                <a:cs typeface="Calibri"/>
                <a:sym typeface="Calibri"/>
              </a:rPr>
              <a:t>Privatkunden (Business-to-Consumer)</a:t>
            </a:r>
            <a:endParaRPr sz="1100" dirty="0">
              <a:solidFill>
                <a:srgbClr val="B11B96"/>
              </a:solidFill>
              <a:latin typeface="Century Gothic" panose="020B0502020202020204" pitchFamily="34" charset="0"/>
            </a:endParaRPr>
          </a:p>
          <a:p>
            <a:pPr marR="0" lvl="0" algn="l" rtl="0">
              <a:lnSpc>
                <a:spcPct val="100000"/>
              </a:lnSpc>
              <a:spcBef>
                <a:spcPts val="0"/>
              </a:spcBef>
              <a:spcAft>
                <a:spcPts val="0"/>
              </a:spcAft>
              <a:buClr>
                <a:srgbClr val="7F7F7F"/>
              </a:buClr>
              <a:buSzPts val="1200"/>
            </a:pPr>
            <a:r>
              <a:rPr lang="de-CH" sz="1100" b="1" i="1" dirty="0">
                <a:solidFill>
                  <a:srgbClr val="7D7D7D"/>
                </a:solidFill>
                <a:latin typeface="Century Gothic" panose="020B0502020202020204" pitchFamily="34" charset="0"/>
                <a:ea typeface="Calibri"/>
                <a:cs typeface="Calibri"/>
                <a:sym typeface="Calibri"/>
              </a:rPr>
              <a:t>Vor allem:</a:t>
            </a:r>
          </a:p>
          <a:p>
            <a:pPr marL="171450" marR="0" lvl="0" indent="-171450" algn="l" rtl="0">
              <a:lnSpc>
                <a:spcPct val="100000"/>
              </a:lnSpc>
              <a:spcBef>
                <a:spcPts val="400"/>
              </a:spcBef>
              <a:spcAft>
                <a:spcPts val="0"/>
              </a:spcAft>
              <a:buClr>
                <a:srgbClr val="7F7F7F"/>
              </a:buClr>
              <a:buSzPts val="1200"/>
              <a:buFont typeface="Century Gothic" panose="020B0502020202020204" pitchFamily="34" charset="0"/>
              <a:buChar char="•"/>
            </a:pPr>
            <a:r>
              <a:rPr lang="de-CH" sz="1100" dirty="0">
                <a:solidFill>
                  <a:srgbClr val="7D7D7D"/>
                </a:solidFill>
                <a:latin typeface="Century Gothic" panose="020B0502020202020204" pitchFamily="34" charset="0"/>
                <a:ea typeface="Calibri"/>
                <a:cs typeface="Calibri"/>
                <a:sym typeface="Calibri"/>
              </a:rPr>
              <a:t>Familien</a:t>
            </a:r>
          </a:p>
          <a:p>
            <a:pPr marL="171450" marR="0" lvl="0" indent="-171450" algn="l" rtl="0">
              <a:lnSpc>
                <a:spcPct val="100000"/>
              </a:lnSpc>
              <a:spcBef>
                <a:spcPts val="400"/>
              </a:spcBef>
              <a:spcAft>
                <a:spcPts val="0"/>
              </a:spcAft>
              <a:buClr>
                <a:srgbClr val="7F7F7F"/>
              </a:buClr>
              <a:buSzPts val="1200"/>
              <a:buFont typeface="Century Gothic" panose="020B0502020202020204" pitchFamily="34" charset="0"/>
              <a:buChar char="•"/>
            </a:pPr>
            <a:r>
              <a:rPr lang="de-CH" sz="1100" dirty="0">
                <a:solidFill>
                  <a:srgbClr val="7D7D7D"/>
                </a:solidFill>
                <a:latin typeface="Century Gothic" panose="020B0502020202020204" pitchFamily="34" charset="0"/>
                <a:ea typeface="Calibri"/>
                <a:cs typeface="Calibri"/>
                <a:sym typeface="Calibri"/>
              </a:rPr>
              <a:t>Neulenker</a:t>
            </a:r>
          </a:p>
          <a:p>
            <a:pPr marL="171450" marR="0" lvl="0" indent="-171450" algn="l" rtl="0">
              <a:lnSpc>
                <a:spcPct val="100000"/>
              </a:lnSpc>
              <a:spcBef>
                <a:spcPts val="400"/>
              </a:spcBef>
              <a:spcAft>
                <a:spcPts val="0"/>
              </a:spcAft>
              <a:buClr>
                <a:srgbClr val="7F7F7F"/>
              </a:buClr>
              <a:buSzPts val="1200"/>
              <a:buFont typeface="Century Gothic" panose="020B0502020202020204" pitchFamily="34" charset="0"/>
              <a:buChar char="•"/>
            </a:pPr>
            <a:r>
              <a:rPr lang="de-CH" sz="1100" dirty="0">
                <a:solidFill>
                  <a:srgbClr val="7D7D7D"/>
                </a:solidFill>
                <a:latin typeface="Century Gothic" panose="020B0502020202020204" pitchFamily="34" charset="0"/>
                <a:ea typeface="Calibri"/>
                <a:cs typeface="Calibri"/>
                <a:sym typeface="Calibri"/>
              </a:rPr>
              <a:t>Expats, d.h. Fach- und Führungskräfte, die aus dem Ausland kommen und in der Schweiz für international tätige Unternehmen arbeiten</a:t>
            </a:r>
          </a:p>
          <a:p>
            <a:pPr marL="171450" marR="0" lvl="0" indent="-171450" algn="l" rtl="0">
              <a:lnSpc>
                <a:spcPct val="100000"/>
              </a:lnSpc>
              <a:spcBef>
                <a:spcPts val="400"/>
              </a:spcBef>
              <a:spcAft>
                <a:spcPts val="0"/>
              </a:spcAft>
              <a:buClr>
                <a:srgbClr val="7F7F7F"/>
              </a:buClr>
              <a:buSzPts val="1200"/>
              <a:buFont typeface="Century Gothic" panose="020B0502020202020204" pitchFamily="34" charset="0"/>
              <a:buChar char="•"/>
            </a:pPr>
            <a:r>
              <a:rPr lang="de-CH" sz="1100" dirty="0">
                <a:solidFill>
                  <a:srgbClr val="7D7D7D"/>
                </a:solidFill>
                <a:latin typeface="Century Gothic" panose="020B0502020202020204" pitchFamily="34" charset="0"/>
                <a:ea typeface="Calibri"/>
                <a:cs typeface="Calibri"/>
                <a:sym typeface="Calibri"/>
              </a:rPr>
              <a:t>Seniorinnen und Senioren</a:t>
            </a:r>
          </a:p>
          <a:p>
            <a:pPr marL="171450" marR="0" lvl="0" indent="-171450" algn="l" rtl="0">
              <a:lnSpc>
                <a:spcPct val="100000"/>
              </a:lnSpc>
              <a:spcBef>
                <a:spcPts val="400"/>
              </a:spcBef>
              <a:spcAft>
                <a:spcPts val="0"/>
              </a:spcAft>
              <a:buClr>
                <a:srgbClr val="7F7F7F"/>
              </a:buClr>
              <a:buSzPts val="1200"/>
              <a:buFont typeface="Century Gothic" panose="020B0502020202020204" pitchFamily="34" charset="0"/>
              <a:buChar char="•"/>
            </a:pPr>
            <a:r>
              <a:rPr lang="de-CH" sz="1100" dirty="0">
                <a:solidFill>
                  <a:srgbClr val="7D7D7D"/>
                </a:solidFill>
                <a:latin typeface="Century Gothic" panose="020B0502020202020204" pitchFamily="34" charset="0"/>
                <a:ea typeface="Calibri"/>
                <a:cs typeface="Calibri"/>
                <a:sym typeface="Calibri"/>
              </a:rPr>
              <a:t>usw.</a:t>
            </a:r>
            <a:endParaRPr sz="1100" dirty="0">
              <a:solidFill>
                <a:srgbClr val="7D7D7D"/>
              </a:solidFill>
              <a:latin typeface="Century Gothic" panose="020B0502020202020204" pitchFamily="34" charset="0"/>
              <a:ea typeface="Calibri"/>
              <a:cs typeface="Calibri"/>
              <a:sym typeface="Calibri"/>
            </a:endParaRPr>
          </a:p>
          <a:p>
            <a:pPr marL="285750" marR="0" lvl="0" indent="-196850" algn="l" rtl="0">
              <a:lnSpc>
                <a:spcPct val="100000"/>
              </a:lnSpc>
              <a:spcBef>
                <a:spcPts val="0"/>
              </a:spcBef>
              <a:spcAft>
                <a:spcPts val="0"/>
              </a:spcAft>
              <a:buClr>
                <a:srgbClr val="000000"/>
              </a:buClr>
              <a:buSzPts val="1400"/>
              <a:buFont typeface="Arial"/>
              <a:buNone/>
            </a:pPr>
            <a:endParaRPr sz="1100" b="1" i="0" u="none" strike="noStrike" cap="none" dirty="0">
              <a:solidFill>
                <a:srgbClr val="898F97"/>
              </a:solidFill>
              <a:latin typeface="Century Gothic" panose="020B0502020202020204" pitchFamily="34" charset="0"/>
              <a:ea typeface="Century Gothic"/>
              <a:cs typeface="Century Gothic"/>
              <a:sym typeface="Century Gothic"/>
            </a:endParaRPr>
          </a:p>
        </p:txBody>
      </p:sp>
      <p:sp>
        <p:nvSpPr>
          <p:cNvPr id="1131" name="Google Shape;1131;p20"/>
          <p:cNvSpPr/>
          <p:nvPr/>
        </p:nvSpPr>
        <p:spPr>
          <a:xfrm>
            <a:off x="7576475" y="3397043"/>
            <a:ext cx="3271200" cy="14259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CH" sz="1100" b="1" i="0" u="none" strike="noStrike" cap="none" dirty="0">
                <a:solidFill>
                  <a:srgbClr val="B11B96"/>
                </a:solidFill>
                <a:latin typeface="Century Gothic" panose="020B0502020202020204" pitchFamily="34" charset="0"/>
                <a:ea typeface="Calibri"/>
                <a:cs typeface="Calibri"/>
                <a:sym typeface="Calibri"/>
              </a:rPr>
              <a:t>Geschäftskunden (Business-</a:t>
            </a:r>
            <a:r>
              <a:rPr lang="en-US" sz="1100" b="1" i="0" u="none" strike="noStrike" cap="none" dirty="0">
                <a:solidFill>
                  <a:srgbClr val="B11B96"/>
                </a:solidFill>
                <a:latin typeface="Century Gothic" panose="020B0502020202020204" pitchFamily="34" charset="0"/>
                <a:ea typeface="Calibri"/>
                <a:cs typeface="Calibri"/>
                <a:sym typeface="Calibri"/>
              </a:rPr>
              <a:t>to</a:t>
            </a:r>
            <a:r>
              <a:rPr lang="de-CH" sz="1100" b="1" i="0" u="none" strike="noStrike" cap="none" dirty="0">
                <a:solidFill>
                  <a:srgbClr val="B11B96"/>
                </a:solidFill>
                <a:latin typeface="Century Gothic" panose="020B0502020202020204" pitchFamily="34" charset="0"/>
                <a:ea typeface="Calibri"/>
                <a:cs typeface="Calibri"/>
                <a:sym typeface="Calibri"/>
              </a:rPr>
              <a:t>-Business)</a:t>
            </a:r>
          </a:p>
          <a:p>
            <a:pPr>
              <a:buSzPts val="1200"/>
            </a:pPr>
            <a:r>
              <a:rPr lang="de-CH" sz="1100" b="1" i="1" dirty="0">
                <a:solidFill>
                  <a:srgbClr val="7D7D7D"/>
                </a:solidFill>
                <a:latin typeface="Century Gothic" panose="020B0502020202020204" pitchFamily="34" charset="0"/>
                <a:ea typeface="Calibri"/>
                <a:cs typeface="Calibri"/>
                <a:sym typeface="Calibri"/>
              </a:rPr>
              <a:t>Vor allem:</a:t>
            </a:r>
            <a:endParaRPr sz="1100" b="1" dirty="0">
              <a:latin typeface="Century Gothic" panose="020B0502020202020204" pitchFamily="34" charset="0"/>
            </a:endParaRPr>
          </a:p>
          <a:p>
            <a:pPr marL="171450" marR="0" lvl="0" indent="-171450" algn="l" rtl="0">
              <a:lnSpc>
                <a:spcPct val="100000"/>
              </a:lnSpc>
              <a:spcBef>
                <a:spcPts val="400"/>
              </a:spcBef>
              <a:spcAft>
                <a:spcPts val="0"/>
              </a:spcAft>
              <a:buClr>
                <a:srgbClr val="7D7D7D"/>
              </a:buClr>
              <a:buSzPct val="100000"/>
              <a:buFont typeface="Calibri"/>
              <a:buChar char="•"/>
            </a:pPr>
            <a:r>
              <a:rPr lang="de-CH" sz="1100" dirty="0">
                <a:solidFill>
                  <a:srgbClr val="7D7D7D"/>
                </a:solidFill>
                <a:latin typeface="Century Gothic" panose="020B0502020202020204" pitchFamily="34" charset="0"/>
                <a:ea typeface="Calibri"/>
                <a:cs typeface="Calibri"/>
                <a:sym typeface="Calibri"/>
              </a:rPr>
              <a:t>Klein- und Mittelunternehmen (Fahrzeugflotte) </a:t>
            </a:r>
          </a:p>
          <a:p>
            <a:pPr marL="171450" marR="0" lvl="0" indent="-171450" algn="l" rtl="0">
              <a:lnSpc>
                <a:spcPct val="100000"/>
              </a:lnSpc>
              <a:spcBef>
                <a:spcPts val="400"/>
              </a:spcBef>
              <a:spcAft>
                <a:spcPts val="0"/>
              </a:spcAft>
              <a:buClr>
                <a:srgbClr val="7D7D7D"/>
              </a:buClr>
              <a:buSzPct val="100000"/>
              <a:buFont typeface="Calibri"/>
              <a:buChar char="•"/>
            </a:pPr>
            <a:r>
              <a:rPr lang="de-CH" sz="1100" dirty="0">
                <a:solidFill>
                  <a:srgbClr val="7D7D7D"/>
                </a:solidFill>
                <a:latin typeface="Century Gothic" panose="020B0502020202020204" pitchFamily="34" charset="0"/>
                <a:ea typeface="Calibri"/>
                <a:cs typeface="Calibri"/>
                <a:sym typeface="Calibri"/>
              </a:rPr>
              <a:t>Grossunternehmen (Ausgleichen von Auslastungsspitzen)</a:t>
            </a:r>
            <a:endParaRPr sz="1100" dirty="0">
              <a:solidFill>
                <a:srgbClr val="7D7D7D"/>
              </a:solidFill>
              <a:latin typeface="Century Gothic" panose="020B0502020202020204" pitchFamily="34" charset="0"/>
              <a:ea typeface="Calibri"/>
              <a:cs typeface="Calibri"/>
              <a:sym typeface="Calibri"/>
            </a:endParaRPr>
          </a:p>
          <a:p>
            <a:pPr marL="285750" marR="0" lvl="0" indent="-196850" algn="l" rtl="0">
              <a:lnSpc>
                <a:spcPct val="100000"/>
              </a:lnSpc>
              <a:spcBef>
                <a:spcPts val="0"/>
              </a:spcBef>
              <a:spcAft>
                <a:spcPts val="0"/>
              </a:spcAft>
              <a:buClr>
                <a:srgbClr val="000000"/>
              </a:buClr>
              <a:buSzPts val="1400"/>
              <a:buFont typeface="Arial"/>
              <a:buNone/>
            </a:pPr>
            <a:endParaRPr sz="1400" b="1" i="0" u="none" strike="noStrike" cap="none" dirty="0">
              <a:solidFill>
                <a:srgbClr val="898F97"/>
              </a:solidFill>
              <a:latin typeface="Century Gothic"/>
              <a:ea typeface="Century Gothic"/>
              <a:cs typeface="Century Gothic"/>
              <a:sym typeface="Century Gothic"/>
            </a:endParaRPr>
          </a:p>
        </p:txBody>
      </p:sp>
      <p:sp>
        <p:nvSpPr>
          <p:cNvPr id="25" name="Rechteck 12">
            <a:extLst>
              <a:ext uri="{FF2B5EF4-FFF2-40B4-BE49-F238E27FC236}">
                <a16:creationId xmlns:a16="http://schemas.microsoft.com/office/drawing/2014/main" id="{BEAD6E24-BF9C-4727-BE75-F6DD2B7C8BD4}"/>
              </a:ext>
            </a:extLst>
          </p:cNvPr>
          <p:cNvSpPr>
            <a:spLocks noChangeArrowheads="1"/>
          </p:cNvSpPr>
          <p:nvPr/>
        </p:nvSpPr>
        <p:spPr bwMode="auto">
          <a:xfrm>
            <a:off x="6412850" y="6534457"/>
            <a:ext cx="4758675" cy="261610"/>
          </a:xfrm>
          <a:prstGeom prst="rect">
            <a:avLst/>
          </a:prstGeom>
          <a:noFill/>
          <a:ln w="9525">
            <a:noFill/>
            <a:miter lim="800000"/>
            <a:headEnd/>
            <a:tailEnd/>
          </a:ln>
        </p:spPr>
        <p:txBody>
          <a:bodyPr wrap="square">
            <a:spAutoFit/>
          </a:bodyPr>
          <a:lstStyle/>
          <a:p>
            <a:pPr algn="r"/>
            <a:r>
              <a:rPr lang="de-CH" sz="1100" b="1" dirty="0">
                <a:solidFill>
                  <a:srgbClr val="898F97"/>
                </a:solidFill>
                <a:latin typeface="Century Gothic" panose="020B0502020202020204" pitchFamily="34" charset="0"/>
                <a:cs typeface="Calibri" panose="020F0502020204030204" pitchFamily="34" charset="0"/>
              </a:rPr>
              <a:t>Die Informationen wurden von Carvolution zur Verfügung gestellt.</a:t>
            </a:r>
          </a:p>
        </p:txBody>
      </p:sp>
    </p:spTree>
    <p:extLst>
      <p:ext uri="{BB962C8B-B14F-4D97-AF65-F5344CB8AC3E}">
        <p14:creationId xmlns:p14="http://schemas.microsoft.com/office/powerpoint/2010/main" val="1661058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21F0562-6412-4D46-8C75-2BA1B5ED5F38}"/>
              </a:ext>
            </a:extLst>
          </p:cNvPr>
          <p:cNvSpPr>
            <a:spLocks noGrp="1"/>
          </p:cNvSpPr>
          <p:nvPr>
            <p:ph type="body" idx="1"/>
          </p:nvPr>
        </p:nvSpPr>
        <p:spPr>
          <a:xfrm>
            <a:off x="2187347" y="1859267"/>
            <a:ext cx="7817304" cy="1415561"/>
          </a:xfrm>
        </p:spPr>
        <p:txBody>
          <a:bodyPr>
            <a:normAutofit/>
          </a:bodyPr>
          <a:lstStyle/>
          <a:p>
            <a:r>
              <a:rPr lang="de-CH" sz="2800" b="1" dirty="0">
                <a:solidFill>
                  <a:srgbClr val="0B4874"/>
                </a:solidFill>
              </a:rPr>
              <a:t>Variante:</a:t>
            </a:r>
            <a:br>
              <a:rPr lang="de-CH" sz="2800" b="1" dirty="0">
                <a:solidFill>
                  <a:srgbClr val="0B4874"/>
                </a:solidFill>
              </a:rPr>
            </a:br>
            <a:r>
              <a:rPr lang="de-CH" sz="2800" b="1" dirty="0">
                <a:solidFill>
                  <a:srgbClr val="0B4874"/>
                </a:solidFill>
              </a:rPr>
              <a:t>«Business Model Canvas»</a:t>
            </a:r>
            <a:endParaRPr lang="de-CH" sz="2800" dirty="0">
              <a:solidFill>
                <a:srgbClr val="0B4874"/>
              </a:solidFill>
            </a:endParaRPr>
          </a:p>
        </p:txBody>
      </p:sp>
      <p:sp>
        <p:nvSpPr>
          <p:cNvPr id="3" name="Foliennummernplatzhalter 2">
            <a:extLst>
              <a:ext uri="{FF2B5EF4-FFF2-40B4-BE49-F238E27FC236}">
                <a16:creationId xmlns:a16="http://schemas.microsoft.com/office/drawing/2014/main" id="{45378A05-3058-4465-BF06-96AA92A070DB}"/>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14</a:t>
            </a:fld>
            <a:endParaRPr lang="ru-RU" dirty="0"/>
          </a:p>
        </p:txBody>
      </p:sp>
    </p:spTree>
    <p:extLst>
      <p:ext uri="{BB962C8B-B14F-4D97-AF65-F5344CB8AC3E}">
        <p14:creationId xmlns:p14="http://schemas.microsoft.com/office/powerpoint/2010/main" val="815083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31F759A-07A4-4BF9-AA06-FF0373BC3BE4}"/>
              </a:ext>
            </a:extLst>
          </p:cNvPr>
          <p:cNvPicPr>
            <a:picLocks noChangeAspect="1" noChangeArrowheads="1"/>
          </p:cNvPicPr>
          <p:nvPr/>
        </p:nvPicPr>
        <p:blipFill>
          <a:blip r:embed="rId3"/>
          <a:srcRect/>
          <a:stretch>
            <a:fillRect/>
          </a:stretch>
        </p:blipFill>
        <p:spPr bwMode="auto">
          <a:xfrm>
            <a:off x="1055160" y="1504104"/>
            <a:ext cx="5705119" cy="3995472"/>
          </a:xfrm>
          <a:prstGeom prst="rect">
            <a:avLst/>
          </a:prstGeom>
          <a:noFill/>
          <a:ln w="9525">
            <a:solidFill>
              <a:schemeClr val="bg1">
                <a:lumMod val="50000"/>
              </a:schemeClr>
            </a:solidFill>
            <a:miter lim="800000"/>
            <a:headEnd/>
            <a:tailEnd/>
          </a:ln>
          <a:effectLst>
            <a:outerShdw blurRad="50800" dist="38100" algn="l" rotWithShape="0">
              <a:prstClr val="black">
                <a:alpha val="40000"/>
              </a:prstClr>
            </a:outerShdw>
          </a:effectLst>
        </p:spPr>
      </p:pic>
      <p:sp>
        <p:nvSpPr>
          <p:cNvPr id="5" name="Textplatzhalter 2">
            <a:extLst>
              <a:ext uri="{FF2B5EF4-FFF2-40B4-BE49-F238E27FC236}">
                <a16:creationId xmlns:a16="http://schemas.microsoft.com/office/drawing/2014/main" id="{D8EC06F5-4F5D-4DC7-A92D-0240407C3644}"/>
              </a:ext>
            </a:extLst>
          </p:cNvPr>
          <p:cNvSpPr txBox="1">
            <a:spLocks/>
          </p:cNvSpPr>
          <p:nvPr/>
        </p:nvSpPr>
        <p:spPr>
          <a:xfrm>
            <a:off x="6395357" y="6214183"/>
            <a:ext cx="5396593" cy="294528"/>
          </a:xfr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b="1" dirty="0">
                <a:solidFill>
                  <a:schemeClr val="accent6">
                    <a:lumMod val="50000"/>
                  </a:schemeClr>
                </a:solidFill>
                <a:latin typeface="+mj-lt"/>
              </a:rPr>
              <a:t>Quelle: </a:t>
            </a:r>
            <a:r>
              <a:rPr lang="de-DE" sz="1000" dirty="0">
                <a:solidFill>
                  <a:schemeClr val="accent6">
                    <a:lumMod val="50000"/>
                  </a:schemeClr>
                </a:solidFill>
                <a:latin typeface="+mj-lt"/>
              </a:rPr>
              <a:t>Alexander Osterwalder, https://platform.strategyzer.com/resources</a:t>
            </a:r>
          </a:p>
        </p:txBody>
      </p:sp>
      <p:sp>
        <p:nvSpPr>
          <p:cNvPr id="7" name="Rectangle 2">
            <a:extLst>
              <a:ext uri="{FF2B5EF4-FFF2-40B4-BE49-F238E27FC236}">
                <a16:creationId xmlns:a16="http://schemas.microsoft.com/office/drawing/2014/main" id="{D034241C-42AB-4E3D-AAEB-5A44B715C869}"/>
              </a:ext>
            </a:extLst>
          </p:cNvPr>
          <p:cNvSpPr txBox="1">
            <a:spLocks noChangeArrowheads="1"/>
          </p:cNvSpPr>
          <p:nvPr/>
        </p:nvSpPr>
        <p:spPr bwMode="auto">
          <a:xfrm>
            <a:off x="7129758" y="2519061"/>
            <a:ext cx="4264148" cy="1965557"/>
          </a:xfrm>
          <a:prstGeom prst="rect">
            <a:avLst/>
          </a:prstGeom>
          <a:noFill/>
          <a:ln w="9525">
            <a:noFill/>
            <a:miter lim="800000"/>
            <a:headEnd/>
            <a:tailEnd/>
          </a:ln>
        </p:spPr>
        <p:txBody>
          <a:bodyPr anchor="ctr"/>
          <a:lstStyle/>
          <a:p>
            <a:pPr>
              <a:defRPr/>
            </a:pPr>
            <a:r>
              <a:rPr lang="de-CH" altLang="fr-FR" sz="2400" b="1" dirty="0">
                <a:solidFill>
                  <a:srgbClr val="0B4874"/>
                </a:solidFill>
                <a:latin typeface="Century Gothic" panose="020B0502020202020204" pitchFamily="34" charset="0"/>
                <a:ea typeface="ＭＳ Ｐゴシック" charset="0"/>
              </a:rPr>
              <a:t>Der «Business Model Canvas» ist wohl das bekannteste Instrument,</a:t>
            </a:r>
            <a:br>
              <a:rPr lang="de-CH" altLang="fr-FR" sz="2400" b="1" dirty="0">
                <a:solidFill>
                  <a:srgbClr val="0B4874"/>
                </a:solidFill>
                <a:latin typeface="Century Gothic" panose="020B0502020202020204" pitchFamily="34" charset="0"/>
                <a:ea typeface="ＭＳ Ｐゴシック" charset="0"/>
              </a:rPr>
            </a:br>
            <a:r>
              <a:rPr lang="de-CH" altLang="fr-FR" sz="2400" b="1" dirty="0">
                <a:solidFill>
                  <a:srgbClr val="0B4874"/>
                </a:solidFill>
                <a:latin typeface="Century Gothic" panose="020B0502020202020204" pitchFamily="34" charset="0"/>
                <a:ea typeface="ＭＳ Ｐゴシック" charset="0"/>
              </a:rPr>
              <a:t>um ein Geschäftsmodell darzustellen.</a:t>
            </a:r>
            <a:endParaRPr lang="de-CH" altLang="fr-FR" sz="2400" b="1" dirty="0">
              <a:solidFill>
                <a:srgbClr val="0B4874"/>
              </a:solidFill>
              <a:latin typeface="Century Gothic" panose="020B0502020202020204" pitchFamily="34" charset="0"/>
              <a:ea typeface="ＭＳ Ｐゴシック" charset="0"/>
              <a:cs typeface="Arial"/>
            </a:endParaRPr>
          </a:p>
        </p:txBody>
      </p:sp>
      <p:sp>
        <p:nvSpPr>
          <p:cNvPr id="6" name="Foliennummernplatzhalter 2">
            <a:extLst>
              <a:ext uri="{FF2B5EF4-FFF2-40B4-BE49-F238E27FC236}">
                <a16:creationId xmlns:a16="http://schemas.microsoft.com/office/drawing/2014/main" id="{536A7E16-58C0-482E-8D06-0E4716FE6D5F}"/>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15</a:t>
            </a:fld>
            <a:endParaRPr lang="ru-RU" dirty="0"/>
          </a:p>
        </p:txBody>
      </p:sp>
    </p:spTree>
    <p:extLst>
      <p:ext uri="{BB962C8B-B14F-4D97-AF65-F5344CB8AC3E}">
        <p14:creationId xmlns:p14="http://schemas.microsoft.com/office/powerpoint/2010/main" val="2298809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hteck 48">
            <a:extLst>
              <a:ext uri="{FF2B5EF4-FFF2-40B4-BE49-F238E27FC236}">
                <a16:creationId xmlns:a16="http://schemas.microsoft.com/office/drawing/2014/main" id="{0C062324-1369-40A4-9FE4-B6AE7C771504}"/>
              </a:ext>
            </a:extLst>
          </p:cNvPr>
          <p:cNvSpPr/>
          <p:nvPr/>
        </p:nvSpPr>
        <p:spPr bwMode="auto">
          <a:xfrm>
            <a:off x="7274881" y="2809006"/>
            <a:ext cx="2078294" cy="1908000"/>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cs typeface="Calibri" pitchFamily="34" charset="0"/>
            </a:endParaRPr>
          </a:p>
        </p:txBody>
      </p:sp>
      <p:sp>
        <p:nvSpPr>
          <p:cNvPr id="7" name="Rectangle 2">
            <a:extLst>
              <a:ext uri="{FF2B5EF4-FFF2-40B4-BE49-F238E27FC236}">
                <a16:creationId xmlns:a16="http://schemas.microsoft.com/office/drawing/2014/main" id="{D034241C-42AB-4E3D-AAEB-5A44B715C869}"/>
              </a:ext>
            </a:extLst>
          </p:cNvPr>
          <p:cNvSpPr txBox="1">
            <a:spLocks noChangeArrowheads="1"/>
          </p:cNvSpPr>
          <p:nvPr/>
        </p:nvSpPr>
        <p:spPr bwMode="auto">
          <a:xfrm>
            <a:off x="936802" y="128637"/>
            <a:ext cx="11365068" cy="657225"/>
          </a:xfrm>
          <a:prstGeom prst="rect">
            <a:avLst/>
          </a:prstGeom>
          <a:noFill/>
          <a:ln w="9525">
            <a:noFill/>
            <a:miter lim="800000"/>
            <a:headEnd/>
            <a:tailEnd/>
          </a:ln>
        </p:spPr>
        <p:txBody>
          <a:bodyPr anchor="ctr"/>
          <a:lstStyle/>
          <a:p>
            <a:pPr>
              <a:defRPr/>
            </a:pPr>
            <a:r>
              <a:rPr lang="de-CH" altLang="fr-FR" sz="2200" b="1" dirty="0">
                <a:solidFill>
                  <a:srgbClr val="0B4874"/>
                </a:solidFill>
                <a:latin typeface="Century Gothic" panose="020B0502020202020204" pitchFamily="34" charset="0"/>
                <a:ea typeface="ＭＳ Ｐゴシック" charset="0"/>
              </a:rPr>
              <a:t>Business Model Canvas: Fragestellungen zu den einzelnen Bestandteilen</a:t>
            </a:r>
            <a:endParaRPr lang="de-CH" altLang="fr-FR" sz="2200" b="1" dirty="0">
              <a:solidFill>
                <a:srgbClr val="0B4874"/>
              </a:solidFill>
              <a:latin typeface="Century Gothic" panose="020B0502020202020204" pitchFamily="34" charset="0"/>
              <a:ea typeface="ＭＳ Ｐゴシック" charset="0"/>
              <a:cs typeface="Arial"/>
            </a:endParaRPr>
          </a:p>
        </p:txBody>
      </p:sp>
      <p:sp>
        <p:nvSpPr>
          <p:cNvPr id="40" name="Rechteck 39">
            <a:extLst>
              <a:ext uri="{FF2B5EF4-FFF2-40B4-BE49-F238E27FC236}">
                <a16:creationId xmlns:a16="http://schemas.microsoft.com/office/drawing/2014/main" id="{3A87AEEE-6FF7-440B-BD45-6AEFCF29A47C}"/>
              </a:ext>
            </a:extLst>
          </p:cNvPr>
          <p:cNvSpPr/>
          <p:nvPr/>
        </p:nvSpPr>
        <p:spPr bwMode="auto">
          <a:xfrm>
            <a:off x="1041493" y="903976"/>
            <a:ext cx="2078294" cy="3815481"/>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cs typeface="Calibri" pitchFamily="34" charset="0"/>
            </a:endParaRPr>
          </a:p>
        </p:txBody>
      </p:sp>
      <p:sp>
        <p:nvSpPr>
          <p:cNvPr id="41" name="Rechteck 40">
            <a:extLst>
              <a:ext uri="{FF2B5EF4-FFF2-40B4-BE49-F238E27FC236}">
                <a16:creationId xmlns:a16="http://schemas.microsoft.com/office/drawing/2014/main" id="{B61C3F9A-A330-4746-924C-BC26BACEBB90}"/>
              </a:ext>
            </a:extLst>
          </p:cNvPr>
          <p:cNvSpPr/>
          <p:nvPr/>
        </p:nvSpPr>
        <p:spPr bwMode="auto">
          <a:xfrm>
            <a:off x="1045501" y="4730339"/>
            <a:ext cx="5050499" cy="1774136"/>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cs typeface="Calibri" pitchFamily="34" charset="0"/>
            </a:endParaRPr>
          </a:p>
        </p:txBody>
      </p:sp>
      <p:sp>
        <p:nvSpPr>
          <p:cNvPr id="42" name="Rechteck 41">
            <a:extLst>
              <a:ext uri="{FF2B5EF4-FFF2-40B4-BE49-F238E27FC236}">
                <a16:creationId xmlns:a16="http://schemas.microsoft.com/office/drawing/2014/main" id="{4720BFD4-42DB-4C43-8A1B-F0CCDAD18A22}"/>
              </a:ext>
            </a:extLst>
          </p:cNvPr>
          <p:cNvSpPr/>
          <p:nvPr/>
        </p:nvSpPr>
        <p:spPr bwMode="auto">
          <a:xfrm>
            <a:off x="6096000" y="4729831"/>
            <a:ext cx="5328592" cy="1774136"/>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cs typeface="Calibri" pitchFamily="34" charset="0"/>
            </a:endParaRPr>
          </a:p>
        </p:txBody>
      </p:sp>
      <p:sp>
        <p:nvSpPr>
          <p:cNvPr id="43" name="Textfeld 42">
            <a:extLst>
              <a:ext uri="{FF2B5EF4-FFF2-40B4-BE49-F238E27FC236}">
                <a16:creationId xmlns:a16="http://schemas.microsoft.com/office/drawing/2014/main" id="{439C2330-7C52-4CDD-A1C9-9A4A886ED60C}"/>
              </a:ext>
            </a:extLst>
          </p:cNvPr>
          <p:cNvSpPr txBox="1"/>
          <p:nvPr/>
        </p:nvSpPr>
        <p:spPr>
          <a:xfrm>
            <a:off x="1235460" y="4725759"/>
            <a:ext cx="1702714" cy="338554"/>
          </a:xfrm>
          <a:prstGeom prst="rect">
            <a:avLst/>
          </a:prstGeom>
          <a:noFill/>
        </p:spPr>
        <p:txBody>
          <a:bodyPr wrap="square" rtlCol="0">
            <a:spAutoFit/>
          </a:bodyPr>
          <a:lstStyle/>
          <a:p>
            <a:r>
              <a:rPr lang="de-CH" sz="1600" b="1" dirty="0">
                <a:solidFill>
                  <a:srgbClr val="0B4874"/>
                </a:solidFill>
              </a:rPr>
              <a:t>Kostenstruktur</a:t>
            </a:r>
          </a:p>
        </p:txBody>
      </p:sp>
      <p:sp>
        <p:nvSpPr>
          <p:cNvPr id="44" name="Textfeld 43">
            <a:extLst>
              <a:ext uri="{FF2B5EF4-FFF2-40B4-BE49-F238E27FC236}">
                <a16:creationId xmlns:a16="http://schemas.microsoft.com/office/drawing/2014/main" id="{BD0CAA4E-4EB8-4A51-8621-2932B1382A93}"/>
              </a:ext>
            </a:extLst>
          </p:cNvPr>
          <p:cNvSpPr txBox="1"/>
          <p:nvPr/>
        </p:nvSpPr>
        <p:spPr>
          <a:xfrm>
            <a:off x="9456312" y="1212070"/>
            <a:ext cx="1836204" cy="2416046"/>
          </a:xfrm>
          <a:prstGeom prst="rect">
            <a:avLst/>
          </a:prstGeom>
          <a:noFill/>
        </p:spPr>
        <p:txBody>
          <a:bodyPr wrap="square" rtlCol="0">
            <a:spAutoFit/>
          </a:bodyPr>
          <a:lstStyle/>
          <a:p>
            <a:pPr marL="171450" indent="-171450">
              <a:spcBef>
                <a:spcPts val="600"/>
              </a:spcBef>
              <a:buClr>
                <a:srgbClr val="0B4874"/>
              </a:buClr>
              <a:buFont typeface="Arial" panose="020B0604020202020204" pitchFamily="34" charset="0"/>
              <a:buChar char="•"/>
            </a:pPr>
            <a:r>
              <a:rPr lang="de-CH" sz="1100" dirty="0">
                <a:solidFill>
                  <a:schemeClr val="accent6">
                    <a:lumMod val="50000"/>
                  </a:schemeClr>
                </a:solidFill>
              </a:rPr>
              <a:t>Wem bieten wir einen Nutzen an?</a:t>
            </a:r>
          </a:p>
          <a:p>
            <a:pPr marL="171450" indent="-171450">
              <a:spcBef>
                <a:spcPts val="600"/>
              </a:spcBef>
              <a:buClr>
                <a:srgbClr val="0B4874"/>
              </a:buClr>
              <a:buFont typeface="Arial" panose="020B0604020202020204" pitchFamily="34" charset="0"/>
              <a:buChar char="•"/>
            </a:pPr>
            <a:r>
              <a:rPr lang="de-CH" sz="1100" dirty="0">
                <a:solidFill>
                  <a:schemeClr val="accent6">
                    <a:lumMod val="50000"/>
                  </a:schemeClr>
                </a:solidFill>
              </a:rPr>
              <a:t>Wer sind unsere wichtigsten Kunden?</a:t>
            </a:r>
          </a:p>
          <a:p>
            <a:pPr marL="361950" lvl="1" indent="-180975">
              <a:spcBef>
                <a:spcPts val="600"/>
              </a:spcBef>
              <a:buClr>
                <a:srgbClr val="0B4874"/>
              </a:buClr>
              <a:buFont typeface="Arial" panose="020B0604020202020204" pitchFamily="34" charset="0"/>
              <a:buChar char="•"/>
            </a:pPr>
            <a:r>
              <a:rPr lang="de-CH" sz="1100" dirty="0">
                <a:solidFill>
                  <a:schemeClr val="accent6">
                    <a:lumMod val="50000"/>
                  </a:schemeClr>
                </a:solidFill>
              </a:rPr>
              <a:t>Massenmarkt</a:t>
            </a:r>
          </a:p>
          <a:p>
            <a:pPr marL="361950" lvl="1" indent="-180975">
              <a:spcBef>
                <a:spcPts val="600"/>
              </a:spcBef>
              <a:buClr>
                <a:srgbClr val="0B4874"/>
              </a:buClr>
              <a:buFont typeface="Arial" panose="020B0604020202020204" pitchFamily="34" charset="0"/>
              <a:buChar char="•"/>
            </a:pPr>
            <a:r>
              <a:rPr lang="de-CH" sz="1100" dirty="0">
                <a:solidFill>
                  <a:schemeClr val="accent6">
                    <a:lumMod val="50000"/>
                  </a:schemeClr>
                </a:solidFill>
              </a:rPr>
              <a:t>Nischenmarkt</a:t>
            </a:r>
          </a:p>
          <a:p>
            <a:pPr marL="361950" lvl="1" indent="-180975">
              <a:spcBef>
                <a:spcPts val="600"/>
              </a:spcBef>
              <a:buClr>
                <a:srgbClr val="0B4874"/>
              </a:buClr>
              <a:buFont typeface="Arial" panose="020B0604020202020204" pitchFamily="34" charset="0"/>
              <a:buChar char="•"/>
            </a:pPr>
            <a:r>
              <a:rPr lang="de-CH" sz="1100" dirty="0">
                <a:solidFill>
                  <a:schemeClr val="accent6">
                    <a:lumMod val="50000"/>
                  </a:schemeClr>
                </a:solidFill>
              </a:rPr>
              <a:t>Ein Marktsegment</a:t>
            </a:r>
          </a:p>
          <a:p>
            <a:pPr marL="361950" lvl="1" indent="-180975">
              <a:spcBef>
                <a:spcPts val="600"/>
              </a:spcBef>
              <a:buClr>
                <a:srgbClr val="0B4874"/>
              </a:buClr>
              <a:buFont typeface="Arial" panose="020B0604020202020204" pitchFamily="34" charset="0"/>
              <a:buChar char="•"/>
            </a:pPr>
            <a:r>
              <a:rPr lang="de-CH" sz="1100" dirty="0">
                <a:solidFill>
                  <a:schemeClr val="accent6">
                    <a:lumMod val="50000"/>
                  </a:schemeClr>
                </a:solidFill>
              </a:rPr>
              <a:t>Verschiedene Marktsegmente</a:t>
            </a:r>
          </a:p>
          <a:p>
            <a:pPr marL="361950" lvl="1" indent="-180975">
              <a:spcBef>
                <a:spcPts val="600"/>
              </a:spcBef>
              <a:buClr>
                <a:srgbClr val="0B4874"/>
              </a:buClr>
              <a:buFont typeface="Arial" panose="020B0604020202020204" pitchFamily="34" charset="0"/>
              <a:buChar char="•"/>
            </a:pPr>
            <a:r>
              <a:rPr lang="de-CH" sz="1100" dirty="0">
                <a:solidFill>
                  <a:schemeClr val="accent6">
                    <a:lumMod val="50000"/>
                  </a:schemeClr>
                </a:solidFill>
              </a:rPr>
              <a:t>Vielseitige Plattformen</a:t>
            </a:r>
          </a:p>
        </p:txBody>
      </p:sp>
      <p:sp>
        <p:nvSpPr>
          <p:cNvPr id="45" name="Rechteck 44">
            <a:extLst>
              <a:ext uri="{FF2B5EF4-FFF2-40B4-BE49-F238E27FC236}">
                <a16:creationId xmlns:a16="http://schemas.microsoft.com/office/drawing/2014/main" id="{B2CD6B77-2226-41EB-8522-8B61601FFB9F}"/>
              </a:ext>
            </a:extLst>
          </p:cNvPr>
          <p:cNvSpPr/>
          <p:nvPr/>
        </p:nvSpPr>
        <p:spPr bwMode="auto">
          <a:xfrm>
            <a:off x="3122916" y="2806000"/>
            <a:ext cx="2078294" cy="1908000"/>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cs typeface="Calibri" pitchFamily="34" charset="0"/>
            </a:endParaRPr>
          </a:p>
        </p:txBody>
      </p:sp>
      <p:sp>
        <p:nvSpPr>
          <p:cNvPr id="46" name="Rechteck 45">
            <a:extLst>
              <a:ext uri="{FF2B5EF4-FFF2-40B4-BE49-F238E27FC236}">
                <a16:creationId xmlns:a16="http://schemas.microsoft.com/office/drawing/2014/main" id="{D2290096-6854-4BD2-9872-D7DB79262D51}"/>
              </a:ext>
            </a:extLst>
          </p:cNvPr>
          <p:cNvSpPr/>
          <p:nvPr/>
        </p:nvSpPr>
        <p:spPr bwMode="auto">
          <a:xfrm>
            <a:off x="5208273" y="903976"/>
            <a:ext cx="2078294" cy="3815481"/>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cs typeface="Calibri" pitchFamily="34" charset="0"/>
            </a:endParaRPr>
          </a:p>
        </p:txBody>
      </p:sp>
      <p:sp>
        <p:nvSpPr>
          <p:cNvPr id="47" name="Rechteck 46">
            <a:extLst>
              <a:ext uri="{FF2B5EF4-FFF2-40B4-BE49-F238E27FC236}">
                <a16:creationId xmlns:a16="http://schemas.microsoft.com/office/drawing/2014/main" id="{714B3200-F856-426C-A681-B47AB855301E}"/>
              </a:ext>
            </a:extLst>
          </p:cNvPr>
          <p:cNvSpPr/>
          <p:nvPr/>
        </p:nvSpPr>
        <p:spPr bwMode="auto">
          <a:xfrm>
            <a:off x="9349612" y="903976"/>
            <a:ext cx="2078294" cy="3815481"/>
          </a:xfrm>
          <a:prstGeom prst="rect">
            <a:avLst/>
          </a:prstGeom>
          <a:no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cs typeface="Calibri" pitchFamily="34" charset="0"/>
            </a:endParaRPr>
          </a:p>
        </p:txBody>
      </p:sp>
      <p:sp>
        <p:nvSpPr>
          <p:cNvPr id="48" name="Rechteck 47">
            <a:extLst>
              <a:ext uri="{FF2B5EF4-FFF2-40B4-BE49-F238E27FC236}">
                <a16:creationId xmlns:a16="http://schemas.microsoft.com/office/drawing/2014/main" id="{6DBBFB05-2773-41CC-8BB6-46B532F99F96}"/>
              </a:ext>
            </a:extLst>
          </p:cNvPr>
          <p:cNvSpPr/>
          <p:nvPr/>
        </p:nvSpPr>
        <p:spPr bwMode="auto">
          <a:xfrm>
            <a:off x="3123793" y="903975"/>
            <a:ext cx="2078294" cy="1908000"/>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cs typeface="Calibri" pitchFamily="34" charset="0"/>
            </a:endParaRPr>
          </a:p>
        </p:txBody>
      </p:sp>
      <p:sp>
        <p:nvSpPr>
          <p:cNvPr id="50" name="Rechteck 49">
            <a:extLst>
              <a:ext uri="{FF2B5EF4-FFF2-40B4-BE49-F238E27FC236}">
                <a16:creationId xmlns:a16="http://schemas.microsoft.com/office/drawing/2014/main" id="{91B111DA-D74D-4020-8FCE-54FB2697A9FF}"/>
              </a:ext>
            </a:extLst>
          </p:cNvPr>
          <p:cNvSpPr/>
          <p:nvPr/>
        </p:nvSpPr>
        <p:spPr bwMode="auto">
          <a:xfrm>
            <a:off x="7277945" y="903976"/>
            <a:ext cx="2078294" cy="1908000"/>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cs typeface="Calibri" pitchFamily="34" charset="0"/>
            </a:endParaRPr>
          </a:p>
        </p:txBody>
      </p:sp>
      <p:sp>
        <p:nvSpPr>
          <p:cNvPr id="51" name="Textfeld 50">
            <a:extLst>
              <a:ext uri="{FF2B5EF4-FFF2-40B4-BE49-F238E27FC236}">
                <a16:creationId xmlns:a16="http://schemas.microsoft.com/office/drawing/2014/main" id="{019B3B0F-5D80-4909-8ECC-BC8DF3E6F54A}"/>
              </a:ext>
            </a:extLst>
          </p:cNvPr>
          <p:cNvSpPr txBox="1"/>
          <p:nvPr/>
        </p:nvSpPr>
        <p:spPr>
          <a:xfrm>
            <a:off x="7419267" y="1220846"/>
            <a:ext cx="1836204" cy="1400383"/>
          </a:xfrm>
          <a:prstGeom prst="rect">
            <a:avLst/>
          </a:prstGeom>
          <a:noFill/>
        </p:spPr>
        <p:txBody>
          <a:bodyPr wrap="square" rtlCol="0">
            <a:spAutoFit/>
          </a:bodyPr>
          <a:lstStyle/>
          <a:p>
            <a:pPr>
              <a:spcBef>
                <a:spcPts val="600"/>
              </a:spcBef>
              <a:buClr>
                <a:srgbClr val="0B4874"/>
              </a:buClr>
            </a:pPr>
            <a:r>
              <a:rPr lang="de-CH" sz="1100" dirty="0">
                <a:solidFill>
                  <a:schemeClr val="accent6">
                    <a:lumMod val="50000"/>
                  </a:schemeClr>
                </a:solidFill>
              </a:rPr>
              <a:t>Welche Art von Kundenbeziehung erwarten die verschiedenen Kundensegmente von uns?</a:t>
            </a:r>
          </a:p>
          <a:p>
            <a:pPr>
              <a:spcBef>
                <a:spcPts val="600"/>
              </a:spcBef>
            </a:pPr>
            <a:endParaRPr lang="de-CH" sz="1400" dirty="0">
              <a:solidFill>
                <a:prstClr val="white">
                  <a:lumMod val="50000"/>
                </a:prstClr>
              </a:solidFill>
            </a:endParaRPr>
          </a:p>
        </p:txBody>
      </p:sp>
      <p:sp>
        <p:nvSpPr>
          <p:cNvPr id="52" name="Textfeld 51">
            <a:extLst>
              <a:ext uri="{FF2B5EF4-FFF2-40B4-BE49-F238E27FC236}">
                <a16:creationId xmlns:a16="http://schemas.microsoft.com/office/drawing/2014/main" id="{D2B6599F-DD1C-4F7B-BB27-79302B3F671D}"/>
              </a:ext>
            </a:extLst>
          </p:cNvPr>
          <p:cNvSpPr txBox="1"/>
          <p:nvPr/>
        </p:nvSpPr>
        <p:spPr>
          <a:xfrm>
            <a:off x="7320136" y="2854511"/>
            <a:ext cx="2268252" cy="784830"/>
          </a:xfrm>
          <a:prstGeom prst="rect">
            <a:avLst/>
          </a:prstGeom>
          <a:noFill/>
        </p:spPr>
        <p:txBody>
          <a:bodyPr wrap="square" rtlCol="0">
            <a:spAutoFit/>
          </a:bodyPr>
          <a:lstStyle/>
          <a:p>
            <a:pPr>
              <a:spcBef>
                <a:spcPts val="600"/>
              </a:spcBef>
            </a:pPr>
            <a:r>
              <a:rPr lang="de-CH" sz="1500" b="1" dirty="0">
                <a:solidFill>
                  <a:srgbClr val="0B4874"/>
                </a:solidFill>
              </a:rPr>
              <a:t>Vertriebs- und Kommunikations-kanäle</a:t>
            </a:r>
          </a:p>
        </p:txBody>
      </p:sp>
      <p:sp>
        <p:nvSpPr>
          <p:cNvPr id="53" name="Textfeld 52">
            <a:extLst>
              <a:ext uri="{FF2B5EF4-FFF2-40B4-BE49-F238E27FC236}">
                <a16:creationId xmlns:a16="http://schemas.microsoft.com/office/drawing/2014/main" id="{BE881F13-F7EB-4339-9C48-EB5972EC64C9}"/>
              </a:ext>
            </a:extLst>
          </p:cNvPr>
          <p:cNvSpPr txBox="1"/>
          <p:nvPr/>
        </p:nvSpPr>
        <p:spPr>
          <a:xfrm>
            <a:off x="7330075" y="3642154"/>
            <a:ext cx="1836204" cy="600164"/>
          </a:xfrm>
          <a:prstGeom prst="rect">
            <a:avLst/>
          </a:prstGeom>
          <a:noFill/>
        </p:spPr>
        <p:txBody>
          <a:bodyPr wrap="square" rtlCol="0">
            <a:spAutoFit/>
          </a:bodyPr>
          <a:lstStyle/>
          <a:p>
            <a:pPr>
              <a:spcBef>
                <a:spcPts val="600"/>
              </a:spcBef>
            </a:pPr>
            <a:r>
              <a:rPr lang="de-CH" sz="1100" dirty="0">
                <a:solidFill>
                  <a:schemeClr val="accent6">
                    <a:lumMod val="50000"/>
                  </a:schemeClr>
                </a:solidFill>
              </a:rPr>
              <a:t>Über welche Kanäle erreichen wir unsere Kunden?</a:t>
            </a:r>
          </a:p>
        </p:txBody>
      </p:sp>
      <p:sp>
        <p:nvSpPr>
          <p:cNvPr id="54" name="Textfeld 53">
            <a:extLst>
              <a:ext uri="{FF2B5EF4-FFF2-40B4-BE49-F238E27FC236}">
                <a16:creationId xmlns:a16="http://schemas.microsoft.com/office/drawing/2014/main" id="{31A99A54-DDDF-4521-B274-A898FA941910}"/>
              </a:ext>
            </a:extLst>
          </p:cNvPr>
          <p:cNvSpPr txBox="1"/>
          <p:nvPr/>
        </p:nvSpPr>
        <p:spPr>
          <a:xfrm>
            <a:off x="5246826" y="1221048"/>
            <a:ext cx="1984680" cy="2354491"/>
          </a:xfrm>
          <a:prstGeom prst="rect">
            <a:avLst/>
          </a:prstGeom>
          <a:noFill/>
        </p:spPr>
        <p:txBody>
          <a:bodyPr wrap="square" rtlCol="0">
            <a:spAutoFit/>
          </a:bodyPr>
          <a:lstStyle/>
          <a:p>
            <a:pPr marL="171450" indent="-171450">
              <a:spcBef>
                <a:spcPts val="600"/>
              </a:spcBef>
              <a:buClr>
                <a:srgbClr val="0B4874"/>
              </a:buClr>
              <a:buFont typeface="Arial" panose="020B0604020202020204" pitchFamily="34" charset="0"/>
              <a:buChar char="•"/>
            </a:pPr>
            <a:r>
              <a:rPr lang="de-CH" sz="1100" dirty="0">
                <a:solidFill>
                  <a:schemeClr val="accent6">
                    <a:lumMod val="50000"/>
                  </a:schemeClr>
                </a:solidFill>
              </a:rPr>
              <a:t>Welchen Nutzen bieten wir dem Kunden an?</a:t>
            </a:r>
          </a:p>
          <a:p>
            <a:pPr marL="171450" indent="-171450">
              <a:spcBef>
                <a:spcPts val="600"/>
              </a:spcBef>
              <a:buClr>
                <a:srgbClr val="0B4874"/>
              </a:buClr>
              <a:buFont typeface="Arial" panose="020B0604020202020204" pitchFamily="34" charset="0"/>
              <a:buChar char="•"/>
            </a:pPr>
            <a:r>
              <a:rPr lang="de-CH" sz="1100" dirty="0">
                <a:solidFill>
                  <a:schemeClr val="accent6">
                    <a:lumMod val="50000"/>
                  </a:schemeClr>
                </a:solidFill>
              </a:rPr>
              <a:t>Welches Kundenproblem lösen wir?</a:t>
            </a:r>
          </a:p>
          <a:p>
            <a:pPr marL="171450" indent="-171450">
              <a:spcBef>
                <a:spcPts val="600"/>
              </a:spcBef>
              <a:buClr>
                <a:srgbClr val="0B4874"/>
              </a:buClr>
              <a:buFont typeface="Arial" panose="020B0604020202020204" pitchFamily="34" charset="0"/>
              <a:buChar char="•"/>
            </a:pPr>
            <a:r>
              <a:rPr lang="de-CH" sz="1100" dirty="0">
                <a:solidFill>
                  <a:schemeClr val="accent6">
                    <a:lumMod val="50000"/>
                  </a:schemeClr>
                </a:solidFill>
              </a:rPr>
              <a:t>Welches Produkt- bzw. Leistungspaket bieten wir welchem Kundensegment an?</a:t>
            </a:r>
          </a:p>
          <a:p>
            <a:pPr marL="171450" indent="-171450">
              <a:spcBef>
                <a:spcPts val="600"/>
              </a:spcBef>
              <a:buClr>
                <a:srgbClr val="0B4874"/>
              </a:buClr>
              <a:buFont typeface="Arial" panose="020B0604020202020204" pitchFamily="34" charset="0"/>
              <a:buChar char="•"/>
            </a:pPr>
            <a:r>
              <a:rPr lang="de-CH" sz="1100" dirty="0">
                <a:solidFill>
                  <a:schemeClr val="accent6">
                    <a:lumMod val="50000"/>
                  </a:schemeClr>
                </a:solidFill>
              </a:rPr>
              <a:t>Welche Kundenbedürfnisse befriedigen wir?</a:t>
            </a:r>
          </a:p>
        </p:txBody>
      </p:sp>
      <p:sp>
        <p:nvSpPr>
          <p:cNvPr id="55" name="Textfeld 54">
            <a:extLst>
              <a:ext uri="{FF2B5EF4-FFF2-40B4-BE49-F238E27FC236}">
                <a16:creationId xmlns:a16="http://schemas.microsoft.com/office/drawing/2014/main" id="{B2FC72FE-B5EF-403E-9F9E-C0C1F289E043}"/>
              </a:ext>
            </a:extLst>
          </p:cNvPr>
          <p:cNvSpPr txBox="1"/>
          <p:nvPr/>
        </p:nvSpPr>
        <p:spPr>
          <a:xfrm>
            <a:off x="3179676" y="2868070"/>
            <a:ext cx="2052228" cy="323165"/>
          </a:xfrm>
          <a:prstGeom prst="rect">
            <a:avLst/>
          </a:prstGeom>
          <a:noFill/>
        </p:spPr>
        <p:txBody>
          <a:bodyPr wrap="square" rtlCol="0">
            <a:spAutoFit/>
          </a:bodyPr>
          <a:lstStyle/>
          <a:p>
            <a:pPr>
              <a:spcBef>
                <a:spcPts val="600"/>
              </a:spcBef>
            </a:pPr>
            <a:r>
              <a:rPr lang="de-CH" sz="1500" b="1" dirty="0">
                <a:solidFill>
                  <a:srgbClr val="0B4874"/>
                </a:solidFill>
              </a:rPr>
              <a:t>Schlüsselressourcen</a:t>
            </a:r>
            <a:endParaRPr lang="de-CH" sz="1500" dirty="0">
              <a:solidFill>
                <a:srgbClr val="0B4874"/>
              </a:solidFill>
            </a:endParaRPr>
          </a:p>
        </p:txBody>
      </p:sp>
      <p:grpSp>
        <p:nvGrpSpPr>
          <p:cNvPr id="56" name="Gruppieren 55">
            <a:extLst>
              <a:ext uri="{FF2B5EF4-FFF2-40B4-BE49-F238E27FC236}">
                <a16:creationId xmlns:a16="http://schemas.microsoft.com/office/drawing/2014/main" id="{00455C49-923E-4DC0-A967-D619B9D91E5E}"/>
              </a:ext>
            </a:extLst>
          </p:cNvPr>
          <p:cNvGrpSpPr/>
          <p:nvPr/>
        </p:nvGrpSpPr>
        <p:grpSpPr>
          <a:xfrm>
            <a:off x="1148176" y="898660"/>
            <a:ext cx="10204408" cy="340289"/>
            <a:chOff x="1147382" y="971660"/>
            <a:chExt cx="10204408" cy="340289"/>
          </a:xfrm>
        </p:grpSpPr>
        <p:sp>
          <p:nvSpPr>
            <p:cNvPr id="57" name="Textfeld 56">
              <a:extLst>
                <a:ext uri="{FF2B5EF4-FFF2-40B4-BE49-F238E27FC236}">
                  <a16:creationId xmlns:a16="http://schemas.microsoft.com/office/drawing/2014/main" id="{559C8516-0F75-4A71-A4F2-291662DF0ACE}"/>
                </a:ext>
              </a:extLst>
            </p:cNvPr>
            <p:cNvSpPr txBox="1"/>
            <p:nvPr/>
          </p:nvSpPr>
          <p:spPr>
            <a:xfrm>
              <a:off x="9407574" y="971660"/>
              <a:ext cx="1944216" cy="323165"/>
            </a:xfrm>
            <a:prstGeom prst="rect">
              <a:avLst/>
            </a:prstGeom>
            <a:noFill/>
          </p:spPr>
          <p:txBody>
            <a:bodyPr wrap="square" rtlCol="0">
              <a:spAutoFit/>
            </a:bodyPr>
            <a:lstStyle/>
            <a:p>
              <a:pPr algn="ctr"/>
              <a:r>
                <a:rPr lang="de-CH" sz="1500" b="1" dirty="0">
                  <a:solidFill>
                    <a:srgbClr val="0B4874"/>
                  </a:solidFill>
                </a:rPr>
                <a:t>Kundensegmente</a:t>
              </a:r>
            </a:p>
          </p:txBody>
        </p:sp>
        <p:sp>
          <p:nvSpPr>
            <p:cNvPr id="58" name="Textfeld 57">
              <a:extLst>
                <a:ext uri="{FF2B5EF4-FFF2-40B4-BE49-F238E27FC236}">
                  <a16:creationId xmlns:a16="http://schemas.microsoft.com/office/drawing/2014/main" id="{149DEEFD-4802-4918-933C-CB6770EBA627}"/>
                </a:ext>
              </a:extLst>
            </p:cNvPr>
            <p:cNvSpPr txBox="1"/>
            <p:nvPr/>
          </p:nvSpPr>
          <p:spPr>
            <a:xfrm>
              <a:off x="7251798" y="975678"/>
              <a:ext cx="2128130" cy="323165"/>
            </a:xfrm>
            <a:prstGeom prst="rect">
              <a:avLst/>
            </a:prstGeom>
            <a:noFill/>
          </p:spPr>
          <p:txBody>
            <a:bodyPr wrap="square" rtlCol="0">
              <a:spAutoFit/>
            </a:bodyPr>
            <a:lstStyle/>
            <a:p>
              <a:pPr>
                <a:spcBef>
                  <a:spcPts val="600"/>
                </a:spcBef>
              </a:pPr>
              <a:r>
                <a:rPr lang="de-CH" sz="1500" b="1" dirty="0">
                  <a:solidFill>
                    <a:srgbClr val="0B4874"/>
                  </a:solidFill>
                </a:rPr>
                <a:t>Kundenbeziehungen</a:t>
              </a:r>
              <a:endParaRPr lang="de-CH" sz="1500" dirty="0">
                <a:solidFill>
                  <a:srgbClr val="0B4874"/>
                </a:solidFill>
              </a:endParaRPr>
            </a:p>
          </p:txBody>
        </p:sp>
        <p:sp>
          <p:nvSpPr>
            <p:cNvPr id="59" name="Textfeld 58">
              <a:extLst>
                <a:ext uri="{FF2B5EF4-FFF2-40B4-BE49-F238E27FC236}">
                  <a16:creationId xmlns:a16="http://schemas.microsoft.com/office/drawing/2014/main" id="{B186CD4C-C44E-4D85-84CC-9337342B876A}"/>
                </a:ext>
              </a:extLst>
            </p:cNvPr>
            <p:cNvSpPr txBox="1"/>
            <p:nvPr/>
          </p:nvSpPr>
          <p:spPr>
            <a:xfrm>
              <a:off x="5250033" y="988784"/>
              <a:ext cx="2052228" cy="323165"/>
            </a:xfrm>
            <a:prstGeom prst="rect">
              <a:avLst/>
            </a:prstGeom>
            <a:noFill/>
          </p:spPr>
          <p:txBody>
            <a:bodyPr wrap="square" rtlCol="0">
              <a:spAutoFit/>
            </a:bodyPr>
            <a:lstStyle/>
            <a:p>
              <a:pPr>
                <a:spcBef>
                  <a:spcPts val="600"/>
                </a:spcBef>
              </a:pPr>
              <a:r>
                <a:rPr lang="de-CH" sz="1500" b="1" dirty="0">
                  <a:solidFill>
                    <a:srgbClr val="0B4874"/>
                  </a:solidFill>
                </a:rPr>
                <a:t>Nutzenversprechen</a:t>
              </a:r>
              <a:endParaRPr lang="de-CH" sz="1500" dirty="0">
                <a:solidFill>
                  <a:srgbClr val="0B4874"/>
                </a:solidFill>
              </a:endParaRPr>
            </a:p>
          </p:txBody>
        </p:sp>
        <p:sp>
          <p:nvSpPr>
            <p:cNvPr id="60" name="Textfeld 59">
              <a:extLst>
                <a:ext uri="{FF2B5EF4-FFF2-40B4-BE49-F238E27FC236}">
                  <a16:creationId xmlns:a16="http://schemas.microsoft.com/office/drawing/2014/main" id="{98396A35-6236-41C0-AD55-B0F1B6AF7E78}"/>
                </a:ext>
              </a:extLst>
            </p:cNvPr>
            <p:cNvSpPr txBox="1"/>
            <p:nvPr/>
          </p:nvSpPr>
          <p:spPr>
            <a:xfrm>
              <a:off x="3168943" y="972767"/>
              <a:ext cx="2052228" cy="323165"/>
            </a:xfrm>
            <a:prstGeom prst="rect">
              <a:avLst/>
            </a:prstGeom>
            <a:noFill/>
          </p:spPr>
          <p:txBody>
            <a:bodyPr wrap="square" rtlCol="0">
              <a:spAutoFit/>
            </a:bodyPr>
            <a:lstStyle/>
            <a:p>
              <a:pPr>
                <a:spcBef>
                  <a:spcPts val="600"/>
                </a:spcBef>
              </a:pPr>
              <a:r>
                <a:rPr lang="de-CH" sz="1500" b="1" dirty="0">
                  <a:solidFill>
                    <a:srgbClr val="0B4874"/>
                  </a:solidFill>
                </a:rPr>
                <a:t>Schlüsselaktivitäten</a:t>
              </a:r>
              <a:endParaRPr lang="de-CH" sz="1500" dirty="0">
                <a:solidFill>
                  <a:srgbClr val="0B4874"/>
                </a:solidFill>
              </a:endParaRPr>
            </a:p>
          </p:txBody>
        </p:sp>
        <p:sp>
          <p:nvSpPr>
            <p:cNvPr id="61" name="Textfeld 60">
              <a:extLst>
                <a:ext uri="{FF2B5EF4-FFF2-40B4-BE49-F238E27FC236}">
                  <a16:creationId xmlns:a16="http://schemas.microsoft.com/office/drawing/2014/main" id="{B40FC6F8-0BE7-4287-9854-E38F2FB1FEB5}"/>
                </a:ext>
              </a:extLst>
            </p:cNvPr>
            <p:cNvSpPr txBox="1"/>
            <p:nvPr/>
          </p:nvSpPr>
          <p:spPr>
            <a:xfrm>
              <a:off x="1147382" y="971660"/>
              <a:ext cx="2052228" cy="323165"/>
            </a:xfrm>
            <a:prstGeom prst="rect">
              <a:avLst/>
            </a:prstGeom>
            <a:noFill/>
          </p:spPr>
          <p:txBody>
            <a:bodyPr wrap="square" rtlCol="0">
              <a:spAutoFit/>
            </a:bodyPr>
            <a:lstStyle/>
            <a:p>
              <a:pPr>
                <a:spcBef>
                  <a:spcPts val="600"/>
                </a:spcBef>
              </a:pPr>
              <a:r>
                <a:rPr lang="de-CH" sz="1500" b="1" dirty="0">
                  <a:solidFill>
                    <a:srgbClr val="0B4874"/>
                  </a:solidFill>
                </a:rPr>
                <a:t>Schlüsselpartner</a:t>
              </a:r>
              <a:endParaRPr lang="de-CH" sz="1500" dirty="0">
                <a:solidFill>
                  <a:srgbClr val="0B4874"/>
                </a:solidFill>
              </a:endParaRPr>
            </a:p>
          </p:txBody>
        </p:sp>
      </p:grpSp>
      <p:sp>
        <p:nvSpPr>
          <p:cNvPr id="62" name="Textfeld 61">
            <a:extLst>
              <a:ext uri="{FF2B5EF4-FFF2-40B4-BE49-F238E27FC236}">
                <a16:creationId xmlns:a16="http://schemas.microsoft.com/office/drawing/2014/main" id="{94127D65-499B-4D20-BA99-A5C2566777FA}"/>
              </a:ext>
            </a:extLst>
          </p:cNvPr>
          <p:cNvSpPr txBox="1"/>
          <p:nvPr/>
        </p:nvSpPr>
        <p:spPr>
          <a:xfrm>
            <a:off x="3143673" y="1168377"/>
            <a:ext cx="2112711" cy="1472198"/>
          </a:xfrm>
          <a:prstGeom prst="rect">
            <a:avLst/>
          </a:prstGeom>
          <a:noFill/>
        </p:spPr>
        <p:txBody>
          <a:bodyPr wrap="square" rtlCol="0">
            <a:spAutoFit/>
          </a:bodyPr>
          <a:lstStyle/>
          <a:p>
            <a:pPr marL="171450" indent="-171450">
              <a:spcBef>
                <a:spcPts val="100"/>
              </a:spcBef>
              <a:buClr>
                <a:srgbClr val="0B4874"/>
              </a:buClr>
              <a:buFont typeface="Arial" panose="020B0604020202020204" pitchFamily="34" charset="0"/>
              <a:buChar char="•"/>
            </a:pPr>
            <a:r>
              <a:rPr lang="de-CH" sz="1100" dirty="0">
                <a:solidFill>
                  <a:schemeClr val="accent6">
                    <a:lumMod val="50000"/>
                  </a:schemeClr>
                </a:solidFill>
              </a:rPr>
              <a:t>Welche Schlüsselaktivitäten erfordern unsere Nutzenversprechen,</a:t>
            </a:r>
          </a:p>
          <a:p>
            <a:pPr marL="171450" indent="-171450">
              <a:spcBef>
                <a:spcPts val="100"/>
              </a:spcBef>
              <a:buClr>
                <a:srgbClr val="0B4874"/>
              </a:buClr>
              <a:buFont typeface="Arial" panose="020B0604020202020204" pitchFamily="34" charset="0"/>
              <a:buChar char="•"/>
            </a:pPr>
            <a:r>
              <a:rPr lang="de-CH" sz="1100" dirty="0">
                <a:solidFill>
                  <a:schemeClr val="accent6">
                    <a:lumMod val="50000"/>
                  </a:schemeClr>
                </a:solidFill>
              </a:rPr>
              <a:t>Vertriebs- und Kommunikationskanäle, Kundenbeziehungen</a:t>
            </a:r>
          </a:p>
          <a:p>
            <a:pPr marL="171450" indent="-171450">
              <a:spcBef>
                <a:spcPts val="100"/>
              </a:spcBef>
              <a:buClr>
                <a:srgbClr val="0B4874"/>
              </a:buClr>
              <a:buFont typeface="Arial" panose="020B0604020202020204" pitchFamily="34" charset="0"/>
              <a:buChar char="•"/>
            </a:pPr>
            <a:r>
              <a:rPr lang="de-CH" sz="1100" dirty="0">
                <a:solidFill>
                  <a:schemeClr val="accent6">
                    <a:lumMod val="50000"/>
                  </a:schemeClr>
                </a:solidFill>
              </a:rPr>
              <a:t>Einnahmequellen?</a:t>
            </a:r>
          </a:p>
        </p:txBody>
      </p:sp>
      <p:sp>
        <p:nvSpPr>
          <p:cNvPr id="63" name="Textfeld 62">
            <a:extLst>
              <a:ext uri="{FF2B5EF4-FFF2-40B4-BE49-F238E27FC236}">
                <a16:creationId xmlns:a16="http://schemas.microsoft.com/office/drawing/2014/main" id="{81A95183-606F-4D82-9895-EDA6AD13CE81}"/>
              </a:ext>
            </a:extLst>
          </p:cNvPr>
          <p:cNvSpPr txBox="1"/>
          <p:nvPr/>
        </p:nvSpPr>
        <p:spPr>
          <a:xfrm>
            <a:off x="1091444" y="1166845"/>
            <a:ext cx="2088232" cy="3293209"/>
          </a:xfrm>
          <a:prstGeom prst="rect">
            <a:avLst/>
          </a:prstGeom>
          <a:noFill/>
        </p:spPr>
        <p:txBody>
          <a:bodyPr wrap="square" rtlCol="0">
            <a:spAutoFit/>
          </a:bodyPr>
          <a:lstStyle/>
          <a:p>
            <a:pPr marL="171450" indent="-171450">
              <a:spcBef>
                <a:spcPts val="200"/>
              </a:spcBef>
              <a:buClr>
                <a:srgbClr val="0B4874"/>
              </a:buClr>
              <a:buFont typeface="Arial" panose="020B0604020202020204" pitchFamily="34" charset="0"/>
              <a:buChar char="•"/>
            </a:pPr>
            <a:r>
              <a:rPr lang="de-CH" sz="1100" dirty="0">
                <a:solidFill>
                  <a:schemeClr val="accent6">
                    <a:lumMod val="50000"/>
                  </a:schemeClr>
                </a:solidFill>
              </a:rPr>
              <a:t>Wer sind unsere Schlüsselpartner?</a:t>
            </a:r>
          </a:p>
          <a:p>
            <a:pPr marL="171450" indent="-171450">
              <a:spcBef>
                <a:spcPts val="200"/>
              </a:spcBef>
              <a:buClr>
                <a:srgbClr val="0B4874"/>
              </a:buClr>
              <a:buFont typeface="Arial" panose="020B0604020202020204" pitchFamily="34" charset="0"/>
              <a:buChar char="•"/>
            </a:pPr>
            <a:r>
              <a:rPr lang="de-CH" sz="1100" dirty="0">
                <a:solidFill>
                  <a:schemeClr val="accent6">
                    <a:lumMod val="50000"/>
                  </a:schemeClr>
                </a:solidFill>
              </a:rPr>
              <a:t>Wer sind unsere Schlüssellieferanten?</a:t>
            </a:r>
          </a:p>
          <a:p>
            <a:pPr marL="171450" indent="-171450">
              <a:spcBef>
                <a:spcPts val="200"/>
              </a:spcBef>
              <a:buClr>
                <a:srgbClr val="0B4874"/>
              </a:buClr>
              <a:buFont typeface="Arial" panose="020B0604020202020204" pitchFamily="34" charset="0"/>
              <a:buChar char="•"/>
            </a:pPr>
            <a:r>
              <a:rPr lang="de-CH" sz="1100" dirty="0">
                <a:solidFill>
                  <a:schemeClr val="accent6">
                    <a:lumMod val="50000"/>
                  </a:schemeClr>
                </a:solidFill>
              </a:rPr>
              <a:t>Welche Schlüsselressourcen kommen von Partnern?</a:t>
            </a:r>
          </a:p>
          <a:p>
            <a:pPr marL="171450" indent="-171450">
              <a:spcBef>
                <a:spcPts val="200"/>
              </a:spcBef>
              <a:buClr>
                <a:srgbClr val="0B4874"/>
              </a:buClr>
              <a:buFont typeface="Arial" panose="020B0604020202020204" pitchFamily="34" charset="0"/>
              <a:buChar char="•"/>
            </a:pPr>
            <a:r>
              <a:rPr lang="de-CH" sz="1100" dirty="0">
                <a:solidFill>
                  <a:schemeClr val="accent6">
                    <a:lumMod val="50000"/>
                  </a:schemeClr>
                </a:solidFill>
              </a:rPr>
              <a:t>Vorteile von Partnerschaften:</a:t>
            </a:r>
          </a:p>
          <a:p>
            <a:pPr marL="361950" lvl="1" indent="-180975">
              <a:spcBef>
                <a:spcPts val="200"/>
              </a:spcBef>
              <a:buClr>
                <a:srgbClr val="0B4874"/>
              </a:buClr>
              <a:buFont typeface="Arial" panose="020B0604020202020204" pitchFamily="34" charset="0"/>
              <a:buChar char="•"/>
            </a:pPr>
            <a:r>
              <a:rPr lang="de-CH" sz="1100" dirty="0">
                <a:solidFill>
                  <a:schemeClr val="accent6">
                    <a:lumMod val="50000"/>
                  </a:schemeClr>
                </a:solidFill>
              </a:rPr>
              <a:t>Verbesserung der Leistung, Einsparung von Aufwand und Kosten</a:t>
            </a:r>
          </a:p>
          <a:p>
            <a:pPr marL="361950" lvl="1" indent="-180975">
              <a:spcBef>
                <a:spcPts val="200"/>
              </a:spcBef>
              <a:buClr>
                <a:srgbClr val="0B4874"/>
              </a:buClr>
              <a:buFont typeface="Arial" panose="020B0604020202020204" pitchFamily="34" charset="0"/>
              <a:buChar char="•"/>
            </a:pPr>
            <a:r>
              <a:rPr lang="de-CH" sz="1100" dirty="0">
                <a:solidFill>
                  <a:schemeClr val="accent6">
                    <a:lumMod val="50000"/>
                  </a:schemeClr>
                </a:solidFill>
              </a:rPr>
              <a:t>Verringerung von Risiken und Unsicherheiten</a:t>
            </a:r>
          </a:p>
          <a:p>
            <a:pPr marL="361950" lvl="1" indent="-180975">
              <a:spcBef>
                <a:spcPts val="200"/>
              </a:spcBef>
              <a:buClr>
                <a:srgbClr val="0B4874"/>
              </a:buClr>
              <a:buFont typeface="Arial" panose="020B0604020202020204" pitchFamily="34" charset="0"/>
              <a:buChar char="•"/>
            </a:pPr>
            <a:r>
              <a:rPr lang="de-CH" sz="1100" dirty="0">
                <a:solidFill>
                  <a:schemeClr val="accent6">
                    <a:lumMod val="50000"/>
                  </a:schemeClr>
                </a:solidFill>
              </a:rPr>
              <a:t>Zugang zu Ressourcen und Leistungen</a:t>
            </a:r>
          </a:p>
        </p:txBody>
      </p:sp>
      <p:sp>
        <p:nvSpPr>
          <p:cNvPr id="64" name="Textfeld 63">
            <a:extLst>
              <a:ext uri="{FF2B5EF4-FFF2-40B4-BE49-F238E27FC236}">
                <a16:creationId xmlns:a16="http://schemas.microsoft.com/office/drawing/2014/main" id="{07CDF4AE-CCD2-46FA-9734-2B950D2140AE}"/>
              </a:ext>
            </a:extLst>
          </p:cNvPr>
          <p:cNvSpPr txBox="1"/>
          <p:nvPr/>
        </p:nvSpPr>
        <p:spPr>
          <a:xfrm>
            <a:off x="6204012" y="4725759"/>
            <a:ext cx="2098758" cy="338554"/>
          </a:xfrm>
          <a:prstGeom prst="rect">
            <a:avLst/>
          </a:prstGeom>
          <a:noFill/>
        </p:spPr>
        <p:txBody>
          <a:bodyPr wrap="square" rtlCol="0">
            <a:spAutoFit/>
          </a:bodyPr>
          <a:lstStyle/>
          <a:p>
            <a:r>
              <a:rPr lang="de-CH" sz="1600" b="1" dirty="0">
                <a:solidFill>
                  <a:srgbClr val="0B4874"/>
                </a:solidFill>
              </a:rPr>
              <a:t>Einnahmequellen</a:t>
            </a:r>
          </a:p>
        </p:txBody>
      </p:sp>
      <p:sp>
        <p:nvSpPr>
          <p:cNvPr id="65" name="Textfeld 64">
            <a:extLst>
              <a:ext uri="{FF2B5EF4-FFF2-40B4-BE49-F238E27FC236}">
                <a16:creationId xmlns:a16="http://schemas.microsoft.com/office/drawing/2014/main" id="{DAF9FC69-6848-461F-959D-6D1403A24DDA}"/>
              </a:ext>
            </a:extLst>
          </p:cNvPr>
          <p:cNvSpPr txBox="1"/>
          <p:nvPr/>
        </p:nvSpPr>
        <p:spPr>
          <a:xfrm>
            <a:off x="1235460" y="5013865"/>
            <a:ext cx="4392488" cy="846386"/>
          </a:xfrm>
          <a:prstGeom prst="rect">
            <a:avLst/>
          </a:prstGeom>
          <a:noFill/>
        </p:spPr>
        <p:txBody>
          <a:bodyPr wrap="square" rtlCol="0">
            <a:spAutoFit/>
          </a:bodyPr>
          <a:lstStyle/>
          <a:p>
            <a:pPr marL="171450" indent="-171450">
              <a:spcBef>
                <a:spcPts val="300"/>
              </a:spcBef>
              <a:buClr>
                <a:srgbClr val="0B4874"/>
              </a:buClr>
              <a:buFont typeface="Arial" panose="020B0604020202020204" pitchFamily="34" charset="0"/>
              <a:buChar char="•"/>
            </a:pPr>
            <a:r>
              <a:rPr lang="de-CH" sz="1100" dirty="0">
                <a:solidFill>
                  <a:schemeClr val="accent6">
                    <a:lumMod val="50000"/>
                  </a:schemeClr>
                </a:solidFill>
              </a:rPr>
              <a:t>Welches sind die wichtigsten Kosten in unserem Geschäftsmodell?</a:t>
            </a:r>
          </a:p>
          <a:p>
            <a:pPr marL="171450" indent="-171450">
              <a:spcBef>
                <a:spcPts val="300"/>
              </a:spcBef>
              <a:buClr>
                <a:srgbClr val="0B4874"/>
              </a:buClr>
              <a:buFont typeface="Arial" panose="020B0604020202020204" pitchFamily="34" charset="0"/>
              <a:buChar char="•"/>
            </a:pPr>
            <a:r>
              <a:rPr lang="de-CH" sz="1100" dirty="0">
                <a:solidFill>
                  <a:schemeClr val="accent6">
                    <a:lumMod val="50000"/>
                  </a:schemeClr>
                </a:solidFill>
              </a:rPr>
              <a:t>Welche Schlüsselressourcen sind besonders kostenintensiv?</a:t>
            </a:r>
          </a:p>
          <a:p>
            <a:pPr marL="171450" indent="-171450">
              <a:spcBef>
                <a:spcPts val="300"/>
              </a:spcBef>
              <a:buClr>
                <a:srgbClr val="0B4874"/>
              </a:buClr>
              <a:buFont typeface="Arial" panose="020B0604020202020204" pitchFamily="34" charset="0"/>
              <a:buChar char="•"/>
            </a:pPr>
            <a:r>
              <a:rPr lang="de-CH" sz="1100" dirty="0">
                <a:solidFill>
                  <a:schemeClr val="accent6">
                    <a:lumMod val="50000"/>
                  </a:schemeClr>
                </a:solidFill>
              </a:rPr>
              <a:t>Welche Schlüsselaktivitäten sind besonders kostenintensiv?</a:t>
            </a:r>
          </a:p>
        </p:txBody>
      </p:sp>
      <p:sp>
        <p:nvSpPr>
          <p:cNvPr id="66" name="Textfeld 65">
            <a:extLst>
              <a:ext uri="{FF2B5EF4-FFF2-40B4-BE49-F238E27FC236}">
                <a16:creationId xmlns:a16="http://schemas.microsoft.com/office/drawing/2014/main" id="{5B2CAB6F-C6AC-4FF1-AD20-B78BFE18E2B8}"/>
              </a:ext>
            </a:extLst>
          </p:cNvPr>
          <p:cNvSpPr txBox="1"/>
          <p:nvPr/>
        </p:nvSpPr>
        <p:spPr>
          <a:xfrm>
            <a:off x="6204012" y="5002245"/>
            <a:ext cx="4916422" cy="430887"/>
          </a:xfrm>
          <a:prstGeom prst="rect">
            <a:avLst/>
          </a:prstGeom>
          <a:noFill/>
        </p:spPr>
        <p:txBody>
          <a:bodyPr wrap="square" rtlCol="0">
            <a:spAutoFit/>
          </a:bodyPr>
          <a:lstStyle/>
          <a:p>
            <a:r>
              <a:rPr lang="de-CH" sz="1100" dirty="0">
                <a:solidFill>
                  <a:schemeClr val="accent6">
                    <a:lumMod val="50000"/>
                  </a:schemeClr>
                </a:solidFill>
              </a:rPr>
              <a:t>Was sind unsere Einnahmequellen? Welchen Anteil haben die unterschiedlichen Einnahmequellen?</a:t>
            </a:r>
          </a:p>
        </p:txBody>
      </p:sp>
      <p:sp>
        <p:nvSpPr>
          <p:cNvPr id="67" name="Textfeld 66">
            <a:extLst>
              <a:ext uri="{FF2B5EF4-FFF2-40B4-BE49-F238E27FC236}">
                <a16:creationId xmlns:a16="http://schemas.microsoft.com/office/drawing/2014/main" id="{CCD97CAD-B912-4CD0-9C03-E0FF50C7381E}"/>
              </a:ext>
            </a:extLst>
          </p:cNvPr>
          <p:cNvSpPr txBox="1"/>
          <p:nvPr/>
        </p:nvSpPr>
        <p:spPr>
          <a:xfrm>
            <a:off x="6204012" y="5437515"/>
            <a:ext cx="5220580" cy="990015"/>
          </a:xfrm>
          <a:prstGeom prst="rect">
            <a:avLst/>
          </a:prstGeom>
          <a:noFill/>
        </p:spPr>
        <p:txBody>
          <a:bodyPr wrap="square" rtlCol="0">
            <a:spAutoFit/>
          </a:bodyPr>
          <a:lstStyle/>
          <a:p>
            <a:pPr>
              <a:spcBef>
                <a:spcPts val="200"/>
              </a:spcBef>
            </a:pPr>
            <a:r>
              <a:rPr lang="de-CH" sz="1100" b="1" dirty="0">
                <a:solidFill>
                  <a:schemeClr val="accent6">
                    <a:lumMod val="50000"/>
                  </a:schemeClr>
                </a:solidFill>
              </a:rPr>
              <a:t>Arten: </a:t>
            </a:r>
            <a:r>
              <a:rPr lang="de-CH" sz="1100" dirty="0">
                <a:solidFill>
                  <a:schemeClr val="accent6">
                    <a:lumMod val="50000"/>
                  </a:schemeClr>
                </a:solidFill>
              </a:rPr>
              <a:t>Verkauf, Nutzungsgebühr, Abonnement, Verleih/ Vermietung/ Leasing, Lizenzen, Vermittlungsgebühr, Werbung</a:t>
            </a:r>
          </a:p>
          <a:p>
            <a:pPr>
              <a:spcBef>
                <a:spcPts val="200"/>
              </a:spcBef>
            </a:pPr>
            <a:r>
              <a:rPr lang="de-CH" sz="1100" b="1" dirty="0">
                <a:solidFill>
                  <a:schemeClr val="accent6">
                    <a:lumMod val="50000"/>
                  </a:schemeClr>
                </a:solidFill>
              </a:rPr>
              <a:t>Feste Preise: </a:t>
            </a:r>
            <a:r>
              <a:rPr lang="de-CH" sz="1100" dirty="0">
                <a:solidFill>
                  <a:schemeClr val="accent6">
                    <a:lumMod val="50000"/>
                  </a:schemeClr>
                </a:solidFill>
              </a:rPr>
              <a:t>Listenpreis, abhängig von den Produktionskosten, vom Kundensegment und von der Menge</a:t>
            </a:r>
          </a:p>
          <a:p>
            <a:pPr>
              <a:spcBef>
                <a:spcPts val="200"/>
              </a:spcBef>
            </a:pPr>
            <a:r>
              <a:rPr lang="de-CH" sz="1100" b="1" dirty="0">
                <a:solidFill>
                  <a:schemeClr val="accent6">
                    <a:lumMod val="50000"/>
                  </a:schemeClr>
                </a:solidFill>
              </a:rPr>
              <a:t>Variable Preise: </a:t>
            </a:r>
            <a:r>
              <a:rPr lang="de-CH" sz="1100" dirty="0">
                <a:solidFill>
                  <a:schemeClr val="accent6">
                    <a:lumMod val="50000"/>
                  </a:schemeClr>
                </a:solidFill>
              </a:rPr>
              <a:t>Verhandlungssache, Ertragsabhängig, Marktabhängig</a:t>
            </a:r>
          </a:p>
        </p:txBody>
      </p:sp>
      <p:sp>
        <p:nvSpPr>
          <p:cNvPr id="68" name="Textfeld 67">
            <a:extLst>
              <a:ext uri="{FF2B5EF4-FFF2-40B4-BE49-F238E27FC236}">
                <a16:creationId xmlns:a16="http://schemas.microsoft.com/office/drawing/2014/main" id="{8417579E-4393-4DC7-9789-878AC95D26CE}"/>
              </a:ext>
            </a:extLst>
          </p:cNvPr>
          <p:cNvSpPr txBox="1"/>
          <p:nvPr/>
        </p:nvSpPr>
        <p:spPr>
          <a:xfrm>
            <a:off x="1235460" y="5869563"/>
            <a:ext cx="4860540" cy="600164"/>
          </a:xfrm>
          <a:prstGeom prst="rect">
            <a:avLst/>
          </a:prstGeom>
          <a:noFill/>
        </p:spPr>
        <p:txBody>
          <a:bodyPr wrap="square" rtlCol="0">
            <a:spAutoFit/>
          </a:bodyPr>
          <a:lstStyle/>
          <a:p>
            <a:pPr>
              <a:spcBef>
                <a:spcPts val="200"/>
              </a:spcBef>
            </a:pPr>
            <a:r>
              <a:rPr lang="de-CH" sz="1100" b="1" dirty="0">
                <a:solidFill>
                  <a:schemeClr val="accent6">
                    <a:lumMod val="50000"/>
                  </a:schemeClr>
                </a:solidFill>
              </a:rPr>
              <a:t>Beispiele für Kostenarten: </a:t>
            </a:r>
            <a:r>
              <a:rPr lang="de-CH" sz="1100" dirty="0">
                <a:solidFill>
                  <a:schemeClr val="accent6">
                    <a:lumMod val="50000"/>
                  </a:schemeClr>
                </a:solidFill>
              </a:rPr>
              <a:t>Fixkosten (Löhne, Mieten, Betriebsmittel), Variable Kosten (Kosten für Roh-, Hilfs- und Betriebskosten, flexible Lohnkosten, Provisionen, Fremdleistungen)</a:t>
            </a:r>
          </a:p>
        </p:txBody>
      </p:sp>
      <p:sp>
        <p:nvSpPr>
          <p:cNvPr id="69" name="Textfeld 68">
            <a:extLst>
              <a:ext uri="{FF2B5EF4-FFF2-40B4-BE49-F238E27FC236}">
                <a16:creationId xmlns:a16="http://schemas.microsoft.com/office/drawing/2014/main" id="{E22C5651-5DD2-4F1D-9684-BE55A224B761}"/>
              </a:ext>
            </a:extLst>
          </p:cNvPr>
          <p:cNvSpPr txBox="1"/>
          <p:nvPr/>
        </p:nvSpPr>
        <p:spPr>
          <a:xfrm>
            <a:off x="4631160" y="6597788"/>
            <a:ext cx="7560840" cy="269268"/>
          </a:xfrm>
          <a:prstGeom prst="rect">
            <a:avLst/>
          </a:prstGeom>
          <a:noFill/>
        </p:spPr>
        <p:txBody>
          <a:bodyPr wrap="none" lIns="0" tIns="0" rIns="0" bIns="0" rtlCol="0">
            <a:noAutofit/>
          </a:bodyPr>
          <a:lstStyle/>
          <a:p>
            <a:pPr>
              <a:lnSpc>
                <a:spcPct val="90000"/>
              </a:lnSpc>
              <a:spcAft>
                <a:spcPts val="1000"/>
              </a:spcAft>
            </a:pPr>
            <a:r>
              <a:rPr lang="de-DE" sz="1000" b="1" dirty="0">
                <a:solidFill>
                  <a:srgbClr val="898F97"/>
                </a:solidFill>
              </a:rPr>
              <a:t>Quelle</a:t>
            </a:r>
            <a:r>
              <a:rPr lang="de-DE" sz="1000" dirty="0">
                <a:solidFill>
                  <a:srgbClr val="898F97"/>
                </a:solidFill>
              </a:rPr>
              <a:t>: strategyzer.com. Übersetzungen und Ergänzungen BMWi und gründerplattform.de</a:t>
            </a:r>
          </a:p>
        </p:txBody>
      </p:sp>
      <p:sp>
        <p:nvSpPr>
          <p:cNvPr id="70" name="Textfeld 69">
            <a:extLst>
              <a:ext uri="{FF2B5EF4-FFF2-40B4-BE49-F238E27FC236}">
                <a16:creationId xmlns:a16="http://schemas.microsoft.com/office/drawing/2014/main" id="{BD49213A-0E03-4086-8B1E-C8C0B2C6C2BB}"/>
              </a:ext>
            </a:extLst>
          </p:cNvPr>
          <p:cNvSpPr txBox="1"/>
          <p:nvPr/>
        </p:nvSpPr>
        <p:spPr>
          <a:xfrm>
            <a:off x="3143672" y="3128427"/>
            <a:ext cx="2019022" cy="1615827"/>
          </a:xfrm>
          <a:prstGeom prst="rect">
            <a:avLst/>
          </a:prstGeom>
          <a:noFill/>
        </p:spPr>
        <p:txBody>
          <a:bodyPr wrap="square" rtlCol="0">
            <a:spAutoFit/>
          </a:bodyPr>
          <a:lstStyle/>
          <a:p>
            <a:pPr marL="171450" indent="-171450">
              <a:buClr>
                <a:srgbClr val="0B4874"/>
              </a:buClr>
              <a:buFont typeface="Arial" panose="020B0604020202020204" pitchFamily="34" charset="0"/>
              <a:buChar char="•"/>
            </a:pPr>
            <a:r>
              <a:rPr lang="de-CH" sz="1100" dirty="0">
                <a:solidFill>
                  <a:schemeClr val="accent6">
                    <a:lumMod val="50000"/>
                  </a:schemeClr>
                </a:solidFill>
              </a:rPr>
              <a:t>Welche Schlüsselressourcen benötigen wir für unsere </a:t>
            </a:r>
          </a:p>
          <a:p>
            <a:pPr marL="360363" lvl="1" indent="-185738">
              <a:buClr>
                <a:srgbClr val="0B4874"/>
              </a:buClr>
              <a:buFont typeface="Arial" panose="020B0604020202020204" pitchFamily="34" charset="0"/>
              <a:buChar char="•"/>
            </a:pPr>
            <a:r>
              <a:rPr lang="de-CH" sz="1100" dirty="0">
                <a:solidFill>
                  <a:schemeClr val="accent6">
                    <a:lumMod val="50000"/>
                  </a:schemeClr>
                </a:solidFill>
              </a:rPr>
              <a:t>Nutzenversprechen,</a:t>
            </a:r>
          </a:p>
          <a:p>
            <a:pPr marL="360363" lvl="1" indent="-185738">
              <a:buClr>
                <a:srgbClr val="0B4874"/>
              </a:buClr>
              <a:buFont typeface="Arial" panose="020B0604020202020204" pitchFamily="34" charset="0"/>
              <a:buChar char="•"/>
            </a:pPr>
            <a:r>
              <a:rPr lang="de-CH" sz="1100" dirty="0">
                <a:solidFill>
                  <a:schemeClr val="accent6">
                    <a:lumMod val="50000"/>
                  </a:schemeClr>
                </a:solidFill>
              </a:rPr>
              <a:t>Vertriebs- und Kommunikationskanäle, Kundenbeziehungen,</a:t>
            </a:r>
          </a:p>
          <a:p>
            <a:pPr marL="360363" lvl="1" indent="-185738">
              <a:buClr>
                <a:srgbClr val="0B4874"/>
              </a:buClr>
              <a:buFont typeface="Arial" panose="020B0604020202020204" pitchFamily="34" charset="0"/>
              <a:buChar char="•"/>
            </a:pPr>
            <a:r>
              <a:rPr lang="de-CH" sz="1100" dirty="0">
                <a:solidFill>
                  <a:schemeClr val="accent6">
                    <a:lumMod val="50000"/>
                  </a:schemeClr>
                </a:solidFill>
              </a:rPr>
              <a:t>Einnahmequellen?</a:t>
            </a:r>
          </a:p>
        </p:txBody>
      </p:sp>
      <p:sp>
        <p:nvSpPr>
          <p:cNvPr id="35" name="Foliennummernplatzhalter 2">
            <a:extLst>
              <a:ext uri="{FF2B5EF4-FFF2-40B4-BE49-F238E27FC236}">
                <a16:creationId xmlns:a16="http://schemas.microsoft.com/office/drawing/2014/main" id="{2160D359-8D27-49CB-BE6E-A1702101F2C5}"/>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16</a:t>
            </a:fld>
            <a:endParaRPr lang="ru-RU" dirty="0"/>
          </a:p>
        </p:txBody>
      </p:sp>
    </p:spTree>
    <p:extLst>
      <p:ext uri="{BB962C8B-B14F-4D97-AF65-F5344CB8AC3E}">
        <p14:creationId xmlns:p14="http://schemas.microsoft.com/office/powerpoint/2010/main" val="1950977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1">
            <a:extLst>
              <a:ext uri="{FF2B5EF4-FFF2-40B4-BE49-F238E27FC236}">
                <a16:creationId xmlns:a16="http://schemas.microsoft.com/office/drawing/2014/main" id="{CC41E8FD-F29F-4D85-AE8E-A357C8313B79}"/>
              </a:ext>
            </a:extLst>
          </p:cNvPr>
          <p:cNvSpPr>
            <a:spLocks noGrp="1"/>
          </p:cNvSpPr>
          <p:nvPr>
            <p:ph type="body" idx="1"/>
          </p:nvPr>
        </p:nvSpPr>
        <p:spPr>
          <a:xfrm>
            <a:off x="1853050" y="1905791"/>
            <a:ext cx="8451156" cy="1415561"/>
          </a:xfrm>
        </p:spPr>
        <p:txBody>
          <a:bodyPr>
            <a:normAutofit fontScale="85000" lnSpcReduction="10000"/>
          </a:bodyPr>
          <a:lstStyle/>
          <a:p>
            <a:pPr>
              <a:lnSpc>
                <a:spcPct val="110000"/>
              </a:lnSpc>
            </a:pPr>
            <a:r>
              <a:rPr lang="de-CH" sz="2800" b="1" dirty="0">
                <a:solidFill>
                  <a:srgbClr val="0B4874"/>
                </a:solidFill>
                <a:latin typeface="Century Gothic" panose="020B0502020202020204" pitchFamily="34" charset="0"/>
              </a:rPr>
              <a:t>Nachhaltigkeit:</a:t>
            </a:r>
            <a:br>
              <a:rPr lang="de-CH" sz="2800" b="1" dirty="0">
                <a:solidFill>
                  <a:srgbClr val="0B4874"/>
                </a:solidFill>
                <a:latin typeface="Century Gothic" panose="020B0502020202020204" pitchFamily="34" charset="0"/>
              </a:rPr>
            </a:br>
            <a:r>
              <a:rPr lang="de-CH" sz="2800" dirty="0">
                <a:solidFill>
                  <a:srgbClr val="0B4874"/>
                </a:solidFill>
                <a:latin typeface="Century Gothic" panose="020B0502020202020204" pitchFamily="34" charset="0"/>
              </a:rPr>
              <a:t>Gründerinnen und Gründer können Ihr Geschäftsmodell</a:t>
            </a:r>
            <a:br>
              <a:rPr lang="de-CH" sz="2800" dirty="0">
                <a:solidFill>
                  <a:srgbClr val="0B4874"/>
                </a:solidFill>
                <a:latin typeface="Century Gothic" panose="020B0502020202020204" pitchFamily="34" charset="0"/>
              </a:rPr>
            </a:br>
            <a:r>
              <a:rPr lang="de-CH" sz="2800" dirty="0">
                <a:solidFill>
                  <a:srgbClr val="0B4874"/>
                </a:solidFill>
                <a:latin typeface="Century Gothic" panose="020B0502020202020204" pitchFamily="34" charset="0"/>
              </a:rPr>
              <a:t>ökologisch und sozial ausrichten!</a:t>
            </a:r>
          </a:p>
        </p:txBody>
      </p:sp>
      <p:sp>
        <p:nvSpPr>
          <p:cNvPr id="4" name="Foliennummernplatzhalter 1">
            <a:extLst>
              <a:ext uri="{FF2B5EF4-FFF2-40B4-BE49-F238E27FC236}">
                <a16:creationId xmlns:a16="http://schemas.microsoft.com/office/drawing/2014/main" id="{E3A0BC08-7D24-452A-9ED5-7791E4E8F1DC}"/>
              </a:ext>
            </a:extLst>
          </p:cNvPr>
          <p:cNvSpPr>
            <a:spLocks noGrp="1"/>
          </p:cNvSpPr>
          <p:nvPr>
            <p:ph type="sldNum" sz="quarter" idx="12"/>
          </p:nvPr>
        </p:nvSpPr>
        <p:spPr>
          <a:xfrm>
            <a:off x="11510081" y="6356350"/>
            <a:ext cx="53600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044163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AA78EF8-3E4E-4BB5-8610-B6EF8CE1C3A6}"/>
              </a:ext>
            </a:extLst>
          </p:cNvPr>
          <p:cNvSpPr txBox="1">
            <a:spLocks noChangeArrowheads="1"/>
          </p:cNvSpPr>
          <p:nvPr/>
        </p:nvSpPr>
        <p:spPr bwMode="auto">
          <a:xfrm>
            <a:off x="936802" y="298867"/>
            <a:ext cx="9711533" cy="657225"/>
          </a:xfrm>
          <a:prstGeom prst="rect">
            <a:avLst/>
          </a:prstGeom>
          <a:noFill/>
          <a:ln w="9525">
            <a:noFill/>
            <a:miter lim="800000"/>
            <a:headEnd/>
            <a:tailEnd/>
          </a:ln>
        </p:spPr>
        <p:txBody>
          <a:bodyPr anchor="ctr"/>
          <a:lstStyle/>
          <a:p>
            <a:pPr>
              <a:defRPr/>
            </a:pPr>
            <a:r>
              <a:rPr lang="de-CH" altLang="fr-FR" sz="2400" b="1" dirty="0">
                <a:solidFill>
                  <a:srgbClr val="0B4874"/>
                </a:solidFill>
                <a:latin typeface="Century Gothic" panose="020B0502020202020204" pitchFamily="34" charset="0"/>
                <a:ea typeface="ＭＳ Ｐゴシック" charset="0"/>
                <a:cs typeface="Arial"/>
              </a:rPr>
              <a:t>Unsere Art zu leben und zu wirtschaften ist nicht nachhaltig </a:t>
            </a:r>
            <a:br>
              <a:rPr lang="de-CH" altLang="fr-FR" sz="2400" b="1" dirty="0">
                <a:solidFill>
                  <a:srgbClr val="0B4874"/>
                </a:solidFill>
                <a:latin typeface="Century Gothic" panose="020B0502020202020204" pitchFamily="34" charset="0"/>
                <a:ea typeface="ＭＳ Ｐゴシック" charset="0"/>
                <a:cs typeface="Arial"/>
              </a:rPr>
            </a:br>
            <a:r>
              <a:rPr lang="de-CH" altLang="fr-FR" sz="2400" b="1" dirty="0">
                <a:solidFill>
                  <a:srgbClr val="0B4874"/>
                </a:solidFill>
                <a:latin typeface="Century Gothic" panose="020B0502020202020204" pitchFamily="34" charset="0"/>
                <a:ea typeface="ＭＳ Ｐゴシック" charset="0"/>
                <a:cs typeface="Arial"/>
              </a:rPr>
              <a:t>und trägt manchmal zu sozialer Ungleichheit bei</a:t>
            </a:r>
          </a:p>
        </p:txBody>
      </p:sp>
      <p:pic>
        <p:nvPicPr>
          <p:cNvPr id="5" name="Grafik 4">
            <a:extLst>
              <a:ext uri="{FF2B5EF4-FFF2-40B4-BE49-F238E27FC236}">
                <a16:creationId xmlns:a16="http://schemas.microsoft.com/office/drawing/2014/main" id="{DD00CFEF-DB45-406F-BEB0-7DB8C21F2C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9845" y="2144048"/>
            <a:ext cx="3598736" cy="3227987"/>
          </a:xfrm>
          <a:prstGeom prst="rect">
            <a:avLst/>
          </a:prstGeom>
        </p:spPr>
      </p:pic>
      <p:sp>
        <p:nvSpPr>
          <p:cNvPr id="6" name="Rechteck 5">
            <a:extLst>
              <a:ext uri="{FF2B5EF4-FFF2-40B4-BE49-F238E27FC236}">
                <a16:creationId xmlns:a16="http://schemas.microsoft.com/office/drawing/2014/main" id="{2833CC15-6FFA-4315-85C5-4EB70824F4F7}"/>
              </a:ext>
            </a:extLst>
          </p:cNvPr>
          <p:cNvSpPr/>
          <p:nvPr/>
        </p:nvSpPr>
        <p:spPr>
          <a:xfrm>
            <a:off x="6198045" y="3296376"/>
            <a:ext cx="4714395" cy="923330"/>
          </a:xfrm>
          <a:prstGeom prst="rect">
            <a:avLst/>
          </a:prstGeom>
        </p:spPr>
        <p:txBody>
          <a:bodyPr wrap="square">
            <a:spAutoFit/>
          </a:bodyPr>
          <a:lstStyle/>
          <a:p>
            <a:r>
              <a:rPr lang="de-CH" b="1" dirty="0">
                <a:solidFill>
                  <a:srgbClr val="0B4874"/>
                </a:solidFill>
                <a:latin typeface="Century Gothic" panose="020B0502020202020204" pitchFamily="34" charset="0"/>
                <a:ea typeface="ＭＳ Ｐゴシック" charset="0"/>
                <a:cs typeface="Arial"/>
              </a:rPr>
              <a:t>Um den Ressourcenverbrauch der Schweiz zu decken, bräuchte es die Erde fast drei mal!</a:t>
            </a:r>
          </a:p>
        </p:txBody>
      </p:sp>
      <p:sp>
        <p:nvSpPr>
          <p:cNvPr id="7" name="Rechteck 6">
            <a:extLst>
              <a:ext uri="{FF2B5EF4-FFF2-40B4-BE49-F238E27FC236}">
                <a16:creationId xmlns:a16="http://schemas.microsoft.com/office/drawing/2014/main" id="{9ED4E4FF-20CA-4B9F-96B9-D1E707F87B90}"/>
              </a:ext>
            </a:extLst>
          </p:cNvPr>
          <p:cNvSpPr/>
          <p:nvPr/>
        </p:nvSpPr>
        <p:spPr>
          <a:xfrm>
            <a:off x="5019366" y="6211975"/>
            <a:ext cx="6758719" cy="246221"/>
          </a:xfrm>
          <a:prstGeom prst="rect">
            <a:avLst/>
          </a:prstGeom>
        </p:spPr>
        <p:txBody>
          <a:bodyPr wrap="square">
            <a:spAutoFit/>
          </a:bodyPr>
          <a:lstStyle/>
          <a:p>
            <a:r>
              <a:rPr lang="de-CH" sz="1000" b="1" dirty="0">
                <a:solidFill>
                  <a:srgbClr val="686868"/>
                </a:solidFill>
                <a:latin typeface="Century Gothic" panose="020B0502020202020204" pitchFamily="34" charset="0"/>
              </a:rPr>
              <a:t>Quelle: </a:t>
            </a:r>
            <a:r>
              <a:rPr lang="de-CH" sz="1000" dirty="0">
                <a:solidFill>
                  <a:srgbClr val="686868"/>
                </a:solidFill>
                <a:latin typeface="Century Gothic" panose="020B0502020202020204" pitchFamily="34" charset="0"/>
              </a:rPr>
              <a:t>https://www.srf.ch/news/panorama/leben-auf-pump-heute-ist-erdueberlastungstag</a:t>
            </a:r>
          </a:p>
        </p:txBody>
      </p:sp>
      <p:sp>
        <p:nvSpPr>
          <p:cNvPr id="10" name="Gleichschenkliges Dreieck 9">
            <a:extLst>
              <a:ext uri="{FF2B5EF4-FFF2-40B4-BE49-F238E27FC236}">
                <a16:creationId xmlns:a16="http://schemas.microsoft.com/office/drawing/2014/main" id="{E5E68DEE-0961-40FE-9125-A9041065D819}"/>
              </a:ext>
            </a:extLst>
          </p:cNvPr>
          <p:cNvSpPr/>
          <p:nvPr/>
        </p:nvSpPr>
        <p:spPr>
          <a:xfrm rot="5400000">
            <a:off x="5177879" y="3644180"/>
            <a:ext cx="1229032" cy="40312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Foliennummernplatzhalter 1">
            <a:extLst>
              <a:ext uri="{FF2B5EF4-FFF2-40B4-BE49-F238E27FC236}">
                <a16:creationId xmlns:a16="http://schemas.microsoft.com/office/drawing/2014/main" id="{F9201EBB-1036-401C-BC0A-B8DD8097523F}"/>
              </a:ext>
            </a:extLst>
          </p:cNvPr>
          <p:cNvSpPr>
            <a:spLocks noGrp="1"/>
          </p:cNvSpPr>
          <p:nvPr>
            <p:ph type="sldNum" sz="quarter" idx="12"/>
          </p:nvPr>
        </p:nvSpPr>
        <p:spPr>
          <a:xfrm>
            <a:off x="11510081" y="6356350"/>
            <a:ext cx="53600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4019495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7">
            <a:extLst>
              <a:ext uri="{FF2B5EF4-FFF2-40B4-BE49-F238E27FC236}">
                <a16:creationId xmlns:a16="http://schemas.microsoft.com/office/drawing/2014/main" id="{F16452AB-54C1-4362-ACD1-4478EAC844CF}"/>
              </a:ext>
            </a:extLst>
          </p:cNvPr>
          <p:cNvSpPr>
            <a:spLocks/>
          </p:cNvSpPr>
          <p:nvPr/>
        </p:nvSpPr>
        <p:spPr bwMode="auto">
          <a:xfrm>
            <a:off x="191646" y="4939735"/>
            <a:ext cx="4932845" cy="1044000"/>
          </a:xfrm>
          <a:custGeom>
            <a:avLst/>
            <a:gdLst>
              <a:gd name="T0" fmla="*/ 3601 w 4081"/>
              <a:gd name="T1" fmla="*/ 0 h 828"/>
              <a:gd name="T2" fmla="*/ 478 w 4081"/>
              <a:gd name="T3" fmla="*/ 0 h 828"/>
              <a:gd name="T4" fmla="*/ 0 w 4081"/>
              <a:gd name="T5" fmla="*/ 828 h 828"/>
              <a:gd name="T6" fmla="*/ 4081 w 4081"/>
              <a:gd name="T7" fmla="*/ 828 h 828"/>
              <a:gd name="T8" fmla="*/ 3601 w 4081"/>
              <a:gd name="T9" fmla="*/ 0 h 828"/>
            </a:gdLst>
            <a:ahLst/>
            <a:cxnLst>
              <a:cxn ang="0">
                <a:pos x="T0" y="T1"/>
              </a:cxn>
              <a:cxn ang="0">
                <a:pos x="T2" y="T3"/>
              </a:cxn>
              <a:cxn ang="0">
                <a:pos x="T4" y="T5"/>
              </a:cxn>
              <a:cxn ang="0">
                <a:pos x="T6" y="T7"/>
              </a:cxn>
              <a:cxn ang="0">
                <a:pos x="T8" y="T9"/>
              </a:cxn>
            </a:cxnLst>
            <a:rect l="0" t="0" r="r" b="b"/>
            <a:pathLst>
              <a:path w="4081" h="828">
                <a:moveTo>
                  <a:pt x="3601" y="0"/>
                </a:moveTo>
                <a:lnTo>
                  <a:pt x="478" y="0"/>
                </a:lnTo>
                <a:lnTo>
                  <a:pt x="0" y="828"/>
                </a:lnTo>
                <a:lnTo>
                  <a:pt x="4081" y="828"/>
                </a:lnTo>
                <a:lnTo>
                  <a:pt x="3601" y="0"/>
                </a:lnTo>
                <a:close/>
              </a:path>
            </a:pathLst>
          </a:custGeom>
          <a:solidFill>
            <a:srgbClr val="E7AB14"/>
          </a:solidFill>
          <a:ln>
            <a:noFill/>
          </a:ln>
        </p:spPr>
        <p:txBody>
          <a:bodyPr vert="horz" wrap="square" lIns="68572" tIns="34286" rIns="68572" bIns="34286" numCol="1" anchor="t" anchorCtr="0" compatLnSpc="1">
            <a:prstTxWarp prst="textNoShape">
              <a:avLst/>
            </a:prstTxWarp>
          </a:bodyPr>
          <a:lstStyle/>
          <a:p>
            <a:endParaRPr lang="fr-FR" sz="2418">
              <a:latin typeface="Century Gothic" panose="020B0502020202020204" pitchFamily="34" charset="0"/>
            </a:endParaRPr>
          </a:p>
        </p:txBody>
      </p:sp>
      <p:sp>
        <p:nvSpPr>
          <p:cNvPr id="34" name="Freeform 6">
            <a:extLst>
              <a:ext uri="{FF2B5EF4-FFF2-40B4-BE49-F238E27FC236}">
                <a16:creationId xmlns:a16="http://schemas.microsoft.com/office/drawing/2014/main" id="{9620B0DC-7676-4BAD-9794-C06FED9F0FF0}"/>
              </a:ext>
            </a:extLst>
          </p:cNvPr>
          <p:cNvSpPr>
            <a:spLocks/>
          </p:cNvSpPr>
          <p:nvPr/>
        </p:nvSpPr>
        <p:spPr bwMode="auto">
          <a:xfrm>
            <a:off x="775282" y="3787551"/>
            <a:ext cx="3697607" cy="1044000"/>
          </a:xfrm>
          <a:custGeom>
            <a:avLst/>
            <a:gdLst>
              <a:gd name="T0" fmla="*/ 2563 w 3040"/>
              <a:gd name="T1" fmla="*/ 0 h 828"/>
              <a:gd name="T2" fmla="*/ 478 w 3040"/>
              <a:gd name="T3" fmla="*/ 0 h 828"/>
              <a:gd name="T4" fmla="*/ 0 w 3040"/>
              <a:gd name="T5" fmla="*/ 828 h 828"/>
              <a:gd name="T6" fmla="*/ 3040 w 3040"/>
              <a:gd name="T7" fmla="*/ 828 h 828"/>
              <a:gd name="T8" fmla="*/ 2563 w 3040"/>
              <a:gd name="T9" fmla="*/ 0 h 828"/>
            </a:gdLst>
            <a:ahLst/>
            <a:cxnLst>
              <a:cxn ang="0">
                <a:pos x="T0" y="T1"/>
              </a:cxn>
              <a:cxn ang="0">
                <a:pos x="T2" y="T3"/>
              </a:cxn>
              <a:cxn ang="0">
                <a:pos x="T4" y="T5"/>
              </a:cxn>
              <a:cxn ang="0">
                <a:pos x="T6" y="T7"/>
              </a:cxn>
              <a:cxn ang="0">
                <a:pos x="T8" y="T9"/>
              </a:cxn>
            </a:cxnLst>
            <a:rect l="0" t="0" r="r" b="b"/>
            <a:pathLst>
              <a:path w="3040" h="828">
                <a:moveTo>
                  <a:pt x="2563" y="0"/>
                </a:moveTo>
                <a:lnTo>
                  <a:pt x="478" y="0"/>
                </a:lnTo>
                <a:lnTo>
                  <a:pt x="0" y="828"/>
                </a:lnTo>
                <a:lnTo>
                  <a:pt x="3040" y="828"/>
                </a:lnTo>
                <a:lnTo>
                  <a:pt x="2563" y="0"/>
                </a:lnTo>
                <a:close/>
              </a:path>
            </a:pathLst>
          </a:custGeom>
          <a:solidFill>
            <a:srgbClr val="FFC424"/>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26" name="Freeform 12">
            <a:extLst>
              <a:ext uri="{FF2B5EF4-FFF2-40B4-BE49-F238E27FC236}">
                <a16:creationId xmlns:a16="http://schemas.microsoft.com/office/drawing/2014/main" id="{04D1DF6A-1C40-4422-8C09-DFDFA7D9A39F}"/>
              </a:ext>
            </a:extLst>
          </p:cNvPr>
          <p:cNvSpPr>
            <a:spLocks/>
          </p:cNvSpPr>
          <p:nvPr/>
        </p:nvSpPr>
        <p:spPr bwMode="auto">
          <a:xfrm flipV="1">
            <a:off x="3875260" y="4942768"/>
            <a:ext cx="5277128" cy="1044000"/>
          </a:xfrm>
          <a:custGeom>
            <a:avLst/>
            <a:gdLst>
              <a:gd name="T0" fmla="*/ 0 w 5279"/>
              <a:gd name="T1" fmla="*/ 0 h 826"/>
              <a:gd name="T2" fmla="*/ 478 w 5279"/>
              <a:gd name="T3" fmla="*/ 826 h 826"/>
              <a:gd name="T4" fmla="*/ 4707 w 5279"/>
              <a:gd name="T5" fmla="*/ 826 h 826"/>
              <a:gd name="T6" fmla="*/ 5279 w 5279"/>
              <a:gd name="T7" fmla="*/ 0 h 826"/>
              <a:gd name="T8" fmla="*/ 0 w 5279"/>
              <a:gd name="T9" fmla="*/ 0 h 826"/>
            </a:gdLst>
            <a:ahLst/>
            <a:cxnLst>
              <a:cxn ang="0">
                <a:pos x="T0" y="T1"/>
              </a:cxn>
              <a:cxn ang="0">
                <a:pos x="T2" y="T3"/>
              </a:cxn>
              <a:cxn ang="0">
                <a:pos x="T4" y="T5"/>
              </a:cxn>
              <a:cxn ang="0">
                <a:pos x="T6" y="T7"/>
              </a:cxn>
              <a:cxn ang="0">
                <a:pos x="T8" y="T9"/>
              </a:cxn>
            </a:cxnLst>
            <a:rect l="0" t="0" r="r" b="b"/>
            <a:pathLst>
              <a:path w="5279" h="826">
                <a:moveTo>
                  <a:pt x="0" y="0"/>
                </a:moveTo>
                <a:lnTo>
                  <a:pt x="478" y="826"/>
                </a:lnTo>
                <a:lnTo>
                  <a:pt x="4707" y="826"/>
                </a:lnTo>
                <a:lnTo>
                  <a:pt x="5279" y="0"/>
                </a:lnTo>
                <a:lnTo>
                  <a:pt x="0" y="0"/>
                </a:lnTo>
                <a:close/>
              </a:path>
            </a:pathLst>
          </a:custGeom>
          <a:solidFill>
            <a:srgbClr val="CD9310"/>
          </a:solidFill>
          <a:ln>
            <a:noFill/>
          </a:ln>
        </p:spPr>
        <p:txBody>
          <a:bodyPr vert="horz" wrap="square" lIns="68572" tIns="34286" rIns="68572" bIns="34286" numCol="1" anchor="t" anchorCtr="0" compatLnSpc="1">
            <a:prstTxWarp prst="textNoShape">
              <a:avLst/>
            </a:prstTxWarp>
          </a:bodyPr>
          <a:lstStyle/>
          <a:p>
            <a:endParaRPr lang="fr-FR" sz="2418" dirty="0">
              <a:latin typeface="Century Gothic" panose="020B0502020202020204" pitchFamily="34" charset="0"/>
            </a:endParaRPr>
          </a:p>
        </p:txBody>
      </p:sp>
      <p:sp>
        <p:nvSpPr>
          <p:cNvPr id="61" name="Freeform 9">
            <a:extLst>
              <a:ext uri="{FF2B5EF4-FFF2-40B4-BE49-F238E27FC236}">
                <a16:creationId xmlns:a16="http://schemas.microsoft.com/office/drawing/2014/main" id="{F10AF8E3-C894-4978-9C5E-8834FCBFD249}"/>
              </a:ext>
            </a:extLst>
          </p:cNvPr>
          <p:cNvSpPr>
            <a:spLocks/>
          </p:cNvSpPr>
          <p:nvPr/>
        </p:nvSpPr>
        <p:spPr bwMode="auto">
          <a:xfrm flipV="1">
            <a:off x="3346714" y="3783282"/>
            <a:ext cx="5215013" cy="1044000"/>
          </a:xfrm>
          <a:custGeom>
            <a:avLst/>
            <a:gdLst>
              <a:gd name="T0" fmla="*/ 0 w 5279"/>
              <a:gd name="T1" fmla="*/ 0 h 828"/>
              <a:gd name="T2" fmla="*/ 478 w 5279"/>
              <a:gd name="T3" fmla="*/ 828 h 828"/>
              <a:gd name="T4" fmla="*/ 4707 w 5279"/>
              <a:gd name="T5" fmla="*/ 828 h 828"/>
              <a:gd name="T6" fmla="*/ 5279 w 5279"/>
              <a:gd name="T7" fmla="*/ 0 h 828"/>
              <a:gd name="T8" fmla="*/ 0 w 5279"/>
              <a:gd name="T9" fmla="*/ 0 h 828"/>
            </a:gdLst>
            <a:ahLst/>
            <a:cxnLst>
              <a:cxn ang="0">
                <a:pos x="T0" y="T1"/>
              </a:cxn>
              <a:cxn ang="0">
                <a:pos x="T2" y="T3"/>
              </a:cxn>
              <a:cxn ang="0">
                <a:pos x="T4" y="T5"/>
              </a:cxn>
              <a:cxn ang="0">
                <a:pos x="T6" y="T7"/>
              </a:cxn>
              <a:cxn ang="0">
                <a:pos x="T8" y="T9"/>
              </a:cxn>
            </a:cxnLst>
            <a:rect l="0" t="0" r="r" b="b"/>
            <a:pathLst>
              <a:path w="5279" h="828">
                <a:moveTo>
                  <a:pt x="0" y="0"/>
                </a:moveTo>
                <a:lnTo>
                  <a:pt x="478" y="828"/>
                </a:lnTo>
                <a:lnTo>
                  <a:pt x="4707" y="828"/>
                </a:lnTo>
                <a:lnTo>
                  <a:pt x="5279" y="0"/>
                </a:lnTo>
                <a:lnTo>
                  <a:pt x="0" y="0"/>
                </a:lnTo>
                <a:close/>
              </a:path>
            </a:pathLst>
          </a:custGeom>
          <a:solidFill>
            <a:srgbClr val="E7AB14"/>
          </a:solidFill>
          <a:ln>
            <a:noFill/>
          </a:ln>
        </p:spPr>
        <p:txBody>
          <a:bodyPr rot="0" spcFirstLastPara="0" vertOverflow="overflow" horzOverflow="overflow" vert="horz" wrap="square" lIns="68572" tIns="34286" rIns="68572" bIns="34286" numCol="1" spcCol="0" rtlCol="0" fromWordArt="0" anchor="t" anchorCtr="0" forceAA="0" compatLnSpc="1">
            <a:prstTxWarp prst="textNoShape">
              <a:avLst/>
            </a:prstTxWarp>
            <a:noAutofit/>
          </a:bodyPr>
          <a:lstStyle/>
          <a:p>
            <a:endParaRPr lang="fr-FR" sz="2418">
              <a:latin typeface="Century Gothic" panose="020B0502020202020204" pitchFamily="34" charset="0"/>
            </a:endParaRPr>
          </a:p>
        </p:txBody>
      </p:sp>
      <p:sp>
        <p:nvSpPr>
          <p:cNvPr id="60" name="Freeform 9">
            <a:extLst>
              <a:ext uri="{FF2B5EF4-FFF2-40B4-BE49-F238E27FC236}">
                <a16:creationId xmlns:a16="http://schemas.microsoft.com/office/drawing/2014/main" id="{E6EF8A97-0F67-4CA6-957A-09A9C7571333}"/>
              </a:ext>
            </a:extLst>
          </p:cNvPr>
          <p:cNvSpPr>
            <a:spLocks/>
          </p:cNvSpPr>
          <p:nvPr/>
        </p:nvSpPr>
        <p:spPr bwMode="auto">
          <a:xfrm flipV="1">
            <a:off x="2749982" y="2637933"/>
            <a:ext cx="5215013" cy="1044000"/>
          </a:xfrm>
          <a:custGeom>
            <a:avLst/>
            <a:gdLst>
              <a:gd name="T0" fmla="*/ 0 w 5279"/>
              <a:gd name="T1" fmla="*/ 0 h 828"/>
              <a:gd name="T2" fmla="*/ 478 w 5279"/>
              <a:gd name="T3" fmla="*/ 828 h 828"/>
              <a:gd name="T4" fmla="*/ 4707 w 5279"/>
              <a:gd name="T5" fmla="*/ 828 h 828"/>
              <a:gd name="T6" fmla="*/ 5279 w 5279"/>
              <a:gd name="T7" fmla="*/ 0 h 828"/>
              <a:gd name="T8" fmla="*/ 0 w 5279"/>
              <a:gd name="T9" fmla="*/ 0 h 828"/>
            </a:gdLst>
            <a:ahLst/>
            <a:cxnLst>
              <a:cxn ang="0">
                <a:pos x="T0" y="T1"/>
              </a:cxn>
              <a:cxn ang="0">
                <a:pos x="T2" y="T3"/>
              </a:cxn>
              <a:cxn ang="0">
                <a:pos x="T4" y="T5"/>
              </a:cxn>
              <a:cxn ang="0">
                <a:pos x="T6" y="T7"/>
              </a:cxn>
              <a:cxn ang="0">
                <a:pos x="T8" y="T9"/>
              </a:cxn>
            </a:cxnLst>
            <a:rect l="0" t="0" r="r" b="b"/>
            <a:pathLst>
              <a:path w="5279" h="828">
                <a:moveTo>
                  <a:pt x="0" y="0"/>
                </a:moveTo>
                <a:lnTo>
                  <a:pt x="478" y="828"/>
                </a:lnTo>
                <a:lnTo>
                  <a:pt x="4707" y="828"/>
                </a:lnTo>
                <a:lnTo>
                  <a:pt x="5279" y="0"/>
                </a:lnTo>
                <a:lnTo>
                  <a:pt x="0" y="0"/>
                </a:lnTo>
                <a:close/>
              </a:path>
            </a:pathLst>
          </a:custGeom>
          <a:solidFill>
            <a:srgbClr val="D17930"/>
          </a:solidFill>
          <a:ln>
            <a:noFill/>
          </a:ln>
        </p:spPr>
        <p:txBody>
          <a:bodyPr vert="horz" wrap="square" lIns="68572" tIns="34286" rIns="68572" bIns="34286" numCol="1" anchor="t" anchorCtr="0" compatLnSpc="1">
            <a:prstTxWarp prst="textNoShape">
              <a:avLst/>
            </a:prstTxWarp>
          </a:bodyPr>
          <a:lstStyle/>
          <a:p>
            <a:endParaRPr lang="fr-FR" sz="2418">
              <a:latin typeface="Century Gothic" panose="020B0502020202020204" pitchFamily="34" charset="0"/>
            </a:endParaRPr>
          </a:p>
        </p:txBody>
      </p:sp>
      <p:sp>
        <p:nvSpPr>
          <p:cNvPr id="59" name="Freeform 9">
            <a:extLst>
              <a:ext uri="{FF2B5EF4-FFF2-40B4-BE49-F238E27FC236}">
                <a16:creationId xmlns:a16="http://schemas.microsoft.com/office/drawing/2014/main" id="{D4AA6EB0-BB30-4F9D-9712-31C7CC111345}"/>
              </a:ext>
            </a:extLst>
          </p:cNvPr>
          <p:cNvSpPr>
            <a:spLocks/>
          </p:cNvSpPr>
          <p:nvPr/>
        </p:nvSpPr>
        <p:spPr bwMode="auto">
          <a:xfrm flipV="1">
            <a:off x="2177095" y="1485144"/>
            <a:ext cx="5172458" cy="1044000"/>
          </a:xfrm>
          <a:custGeom>
            <a:avLst/>
            <a:gdLst>
              <a:gd name="T0" fmla="*/ 0 w 5279"/>
              <a:gd name="T1" fmla="*/ 0 h 828"/>
              <a:gd name="T2" fmla="*/ 478 w 5279"/>
              <a:gd name="T3" fmla="*/ 828 h 828"/>
              <a:gd name="T4" fmla="*/ 4707 w 5279"/>
              <a:gd name="T5" fmla="*/ 828 h 828"/>
              <a:gd name="T6" fmla="*/ 5279 w 5279"/>
              <a:gd name="T7" fmla="*/ 0 h 828"/>
              <a:gd name="T8" fmla="*/ 0 w 5279"/>
              <a:gd name="T9" fmla="*/ 0 h 828"/>
            </a:gdLst>
            <a:ahLst/>
            <a:cxnLst>
              <a:cxn ang="0">
                <a:pos x="T0" y="T1"/>
              </a:cxn>
              <a:cxn ang="0">
                <a:pos x="T2" y="T3"/>
              </a:cxn>
              <a:cxn ang="0">
                <a:pos x="T4" y="T5"/>
              </a:cxn>
              <a:cxn ang="0">
                <a:pos x="T6" y="T7"/>
              </a:cxn>
              <a:cxn ang="0">
                <a:pos x="T8" y="T9"/>
              </a:cxn>
            </a:cxnLst>
            <a:rect l="0" t="0" r="r" b="b"/>
            <a:pathLst>
              <a:path w="5279" h="828">
                <a:moveTo>
                  <a:pt x="0" y="0"/>
                </a:moveTo>
                <a:lnTo>
                  <a:pt x="478" y="828"/>
                </a:lnTo>
                <a:lnTo>
                  <a:pt x="4707" y="828"/>
                </a:lnTo>
                <a:lnTo>
                  <a:pt x="5279" y="0"/>
                </a:lnTo>
                <a:lnTo>
                  <a:pt x="0" y="0"/>
                </a:lnTo>
                <a:close/>
              </a:path>
            </a:pathLst>
          </a:custGeom>
          <a:solidFill>
            <a:srgbClr val="8EB403"/>
          </a:solidFill>
          <a:ln>
            <a:noFill/>
          </a:ln>
        </p:spPr>
        <p:txBody>
          <a:bodyPr vert="horz" wrap="square" lIns="68572" tIns="34286" rIns="68572" bIns="34286" numCol="1" anchor="t" anchorCtr="0" compatLnSpc="1">
            <a:prstTxWarp prst="textNoShape">
              <a:avLst/>
            </a:prstTxWarp>
          </a:bodyPr>
          <a:lstStyle/>
          <a:p>
            <a:endParaRPr lang="fr-FR" sz="2418">
              <a:latin typeface="Century Gothic" panose="020B0502020202020204" pitchFamily="34" charset="0"/>
            </a:endParaRPr>
          </a:p>
        </p:txBody>
      </p:sp>
      <p:sp>
        <p:nvSpPr>
          <p:cNvPr id="6" name="Freeform 5">
            <a:extLst>
              <a:ext uri="{FF2B5EF4-FFF2-40B4-BE49-F238E27FC236}">
                <a16:creationId xmlns:a16="http://schemas.microsoft.com/office/drawing/2014/main" id="{99676251-077F-4AE5-AFC8-352BE59D7D1E}"/>
              </a:ext>
            </a:extLst>
          </p:cNvPr>
          <p:cNvSpPr>
            <a:spLocks/>
          </p:cNvSpPr>
          <p:nvPr/>
        </p:nvSpPr>
        <p:spPr bwMode="auto">
          <a:xfrm>
            <a:off x="1382233" y="2635366"/>
            <a:ext cx="2493026" cy="1044000"/>
          </a:xfrm>
          <a:custGeom>
            <a:avLst/>
            <a:gdLst>
              <a:gd name="T0" fmla="*/ 1520 w 1997"/>
              <a:gd name="T1" fmla="*/ 0 h 828"/>
              <a:gd name="T2" fmla="*/ 477 w 1997"/>
              <a:gd name="T3" fmla="*/ 0 h 828"/>
              <a:gd name="T4" fmla="*/ 0 w 1997"/>
              <a:gd name="T5" fmla="*/ 828 h 828"/>
              <a:gd name="T6" fmla="*/ 1997 w 1997"/>
              <a:gd name="T7" fmla="*/ 828 h 828"/>
              <a:gd name="T8" fmla="*/ 1520 w 1997"/>
              <a:gd name="T9" fmla="*/ 0 h 828"/>
            </a:gdLst>
            <a:ahLst/>
            <a:cxnLst>
              <a:cxn ang="0">
                <a:pos x="T0" y="T1"/>
              </a:cxn>
              <a:cxn ang="0">
                <a:pos x="T2" y="T3"/>
              </a:cxn>
              <a:cxn ang="0">
                <a:pos x="T4" y="T5"/>
              </a:cxn>
              <a:cxn ang="0">
                <a:pos x="T6" y="T7"/>
              </a:cxn>
              <a:cxn ang="0">
                <a:pos x="T8" y="T9"/>
              </a:cxn>
            </a:cxnLst>
            <a:rect l="0" t="0" r="r" b="b"/>
            <a:pathLst>
              <a:path w="1997" h="828">
                <a:moveTo>
                  <a:pt x="1520" y="0"/>
                </a:moveTo>
                <a:lnTo>
                  <a:pt x="477" y="0"/>
                </a:lnTo>
                <a:lnTo>
                  <a:pt x="0" y="828"/>
                </a:lnTo>
                <a:lnTo>
                  <a:pt x="1997" y="828"/>
                </a:lnTo>
                <a:lnTo>
                  <a:pt x="1520" y="0"/>
                </a:lnTo>
                <a:close/>
              </a:path>
            </a:pathLst>
          </a:custGeom>
          <a:solidFill>
            <a:srgbClr val="FF9E61"/>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7" name="Freeform 6">
            <a:extLst>
              <a:ext uri="{FF2B5EF4-FFF2-40B4-BE49-F238E27FC236}">
                <a16:creationId xmlns:a16="http://schemas.microsoft.com/office/drawing/2014/main" id="{C91B8DDD-0AA8-4C9F-BBEB-A91D982DF1B3}"/>
              </a:ext>
            </a:extLst>
          </p:cNvPr>
          <p:cNvSpPr>
            <a:spLocks/>
          </p:cNvSpPr>
          <p:nvPr/>
        </p:nvSpPr>
        <p:spPr bwMode="auto">
          <a:xfrm>
            <a:off x="776177" y="3781319"/>
            <a:ext cx="3697607" cy="1044000"/>
          </a:xfrm>
          <a:custGeom>
            <a:avLst/>
            <a:gdLst>
              <a:gd name="T0" fmla="*/ 2563 w 3040"/>
              <a:gd name="T1" fmla="*/ 0 h 828"/>
              <a:gd name="T2" fmla="*/ 478 w 3040"/>
              <a:gd name="T3" fmla="*/ 0 h 828"/>
              <a:gd name="T4" fmla="*/ 0 w 3040"/>
              <a:gd name="T5" fmla="*/ 828 h 828"/>
              <a:gd name="T6" fmla="*/ 3040 w 3040"/>
              <a:gd name="T7" fmla="*/ 828 h 828"/>
              <a:gd name="T8" fmla="*/ 2563 w 3040"/>
              <a:gd name="T9" fmla="*/ 0 h 828"/>
            </a:gdLst>
            <a:ahLst/>
            <a:cxnLst>
              <a:cxn ang="0">
                <a:pos x="T0" y="T1"/>
              </a:cxn>
              <a:cxn ang="0">
                <a:pos x="T2" y="T3"/>
              </a:cxn>
              <a:cxn ang="0">
                <a:pos x="T4" y="T5"/>
              </a:cxn>
              <a:cxn ang="0">
                <a:pos x="T6" y="T7"/>
              </a:cxn>
              <a:cxn ang="0">
                <a:pos x="T8" y="T9"/>
              </a:cxn>
            </a:cxnLst>
            <a:rect l="0" t="0" r="r" b="b"/>
            <a:pathLst>
              <a:path w="3040" h="828">
                <a:moveTo>
                  <a:pt x="2563" y="0"/>
                </a:moveTo>
                <a:lnTo>
                  <a:pt x="478" y="0"/>
                </a:lnTo>
                <a:lnTo>
                  <a:pt x="0" y="828"/>
                </a:lnTo>
                <a:lnTo>
                  <a:pt x="3040" y="828"/>
                </a:lnTo>
                <a:lnTo>
                  <a:pt x="2563" y="0"/>
                </a:lnTo>
                <a:close/>
              </a:path>
            </a:pathLst>
          </a:custGeom>
          <a:solidFill>
            <a:srgbClr val="FFC424"/>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15" name="Freeform 14">
            <a:extLst>
              <a:ext uri="{FF2B5EF4-FFF2-40B4-BE49-F238E27FC236}">
                <a16:creationId xmlns:a16="http://schemas.microsoft.com/office/drawing/2014/main" id="{8A1E02E7-D974-48D4-BF38-656ED335E7BD}"/>
              </a:ext>
            </a:extLst>
          </p:cNvPr>
          <p:cNvSpPr>
            <a:spLocks/>
          </p:cNvSpPr>
          <p:nvPr/>
        </p:nvSpPr>
        <p:spPr bwMode="auto">
          <a:xfrm>
            <a:off x="2059450" y="1483181"/>
            <a:ext cx="1151583" cy="1044000"/>
          </a:xfrm>
          <a:custGeom>
            <a:avLst/>
            <a:gdLst>
              <a:gd name="T0" fmla="*/ 477 w 955"/>
              <a:gd name="T1" fmla="*/ 0 h 828"/>
              <a:gd name="T2" fmla="*/ 0 w 955"/>
              <a:gd name="T3" fmla="*/ 828 h 828"/>
              <a:gd name="T4" fmla="*/ 955 w 955"/>
              <a:gd name="T5" fmla="*/ 828 h 828"/>
              <a:gd name="T6" fmla="*/ 477 w 955"/>
              <a:gd name="T7" fmla="*/ 0 h 828"/>
            </a:gdLst>
            <a:ahLst/>
            <a:cxnLst>
              <a:cxn ang="0">
                <a:pos x="T0" y="T1"/>
              </a:cxn>
              <a:cxn ang="0">
                <a:pos x="T2" y="T3"/>
              </a:cxn>
              <a:cxn ang="0">
                <a:pos x="T4" y="T5"/>
              </a:cxn>
              <a:cxn ang="0">
                <a:pos x="T6" y="T7"/>
              </a:cxn>
            </a:cxnLst>
            <a:rect l="0" t="0" r="r" b="b"/>
            <a:pathLst>
              <a:path w="955" h="828">
                <a:moveTo>
                  <a:pt x="477" y="0"/>
                </a:moveTo>
                <a:lnTo>
                  <a:pt x="0" y="828"/>
                </a:lnTo>
                <a:lnTo>
                  <a:pt x="955" y="828"/>
                </a:lnTo>
                <a:lnTo>
                  <a:pt x="477" y="0"/>
                </a:lnTo>
                <a:close/>
              </a:path>
            </a:pathLst>
          </a:custGeom>
          <a:solidFill>
            <a:srgbClr val="96CB00"/>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24" name="Rectangle 26">
            <a:extLst>
              <a:ext uri="{FF2B5EF4-FFF2-40B4-BE49-F238E27FC236}">
                <a16:creationId xmlns:a16="http://schemas.microsoft.com/office/drawing/2014/main" id="{12047D4B-754C-4A64-B640-3D54F6FD078A}"/>
              </a:ext>
            </a:extLst>
          </p:cNvPr>
          <p:cNvSpPr/>
          <p:nvPr/>
        </p:nvSpPr>
        <p:spPr>
          <a:xfrm>
            <a:off x="1793798" y="4081663"/>
            <a:ext cx="1637160" cy="523220"/>
          </a:xfrm>
          <a:prstGeom prst="rect">
            <a:avLst/>
          </a:prstGeom>
        </p:spPr>
        <p:txBody>
          <a:bodyPr wrap="square">
            <a:spAutoFit/>
          </a:bodyPr>
          <a:lstStyle/>
          <a:p>
            <a:pPr algn="ctr">
              <a:buClr>
                <a:srgbClr val="C00000"/>
              </a:buClr>
            </a:pPr>
            <a:r>
              <a:rPr lang="de-CH" sz="1400" b="1" dirty="0">
                <a:solidFill>
                  <a:schemeClr val="bg1"/>
                </a:solidFill>
                <a:latin typeface="Century Gothic" panose="020B0502020202020204" pitchFamily="34" charset="0"/>
                <a:ea typeface="Roboto Bold" pitchFamily="2" charset="0"/>
                <a:cs typeface="Arial" charset="0"/>
              </a:rPr>
              <a:t>Rechtliche Verantwortung</a:t>
            </a:r>
          </a:p>
        </p:txBody>
      </p:sp>
      <p:sp>
        <p:nvSpPr>
          <p:cNvPr id="45" name="Rectangle 26">
            <a:extLst>
              <a:ext uri="{FF2B5EF4-FFF2-40B4-BE49-F238E27FC236}">
                <a16:creationId xmlns:a16="http://schemas.microsoft.com/office/drawing/2014/main" id="{3D0B750C-78C9-4D09-B4A1-45784950F900}"/>
              </a:ext>
            </a:extLst>
          </p:cNvPr>
          <p:cNvSpPr/>
          <p:nvPr/>
        </p:nvSpPr>
        <p:spPr>
          <a:xfrm>
            <a:off x="1744501" y="1842807"/>
            <a:ext cx="1735754" cy="523220"/>
          </a:xfrm>
          <a:prstGeom prst="rect">
            <a:avLst/>
          </a:prstGeom>
        </p:spPr>
        <p:txBody>
          <a:bodyPr wrap="square">
            <a:spAutoFit/>
          </a:bodyPr>
          <a:lstStyle/>
          <a:p>
            <a:pPr algn="ctr">
              <a:buClr>
                <a:srgbClr val="C00000"/>
              </a:buClr>
            </a:pPr>
            <a:r>
              <a:rPr lang="de-CH" sz="1400" b="1" dirty="0">
                <a:solidFill>
                  <a:srgbClr val="0B4874"/>
                </a:solidFill>
                <a:latin typeface="Century Gothic" panose="020B0502020202020204" pitchFamily="34" charset="0"/>
                <a:ea typeface="ＭＳ Ｐゴシック" charset="0"/>
                <a:cs typeface="Arial"/>
              </a:rPr>
              <a:t>Gesellschaftliche Verantwortung</a:t>
            </a:r>
          </a:p>
        </p:txBody>
      </p:sp>
      <p:sp>
        <p:nvSpPr>
          <p:cNvPr id="48" name="Rectangle 21">
            <a:extLst>
              <a:ext uri="{FF2B5EF4-FFF2-40B4-BE49-F238E27FC236}">
                <a16:creationId xmlns:a16="http://schemas.microsoft.com/office/drawing/2014/main" id="{B820CBF5-4954-4ED1-83FF-4CC450D2E178}"/>
              </a:ext>
            </a:extLst>
          </p:cNvPr>
          <p:cNvSpPr/>
          <p:nvPr/>
        </p:nvSpPr>
        <p:spPr>
          <a:xfrm>
            <a:off x="9718250" y="1531411"/>
            <a:ext cx="1789189" cy="784830"/>
          </a:xfrm>
          <a:prstGeom prst="rect">
            <a:avLst/>
          </a:prstGeom>
        </p:spPr>
        <p:txBody>
          <a:bodyPr wrap="square">
            <a:spAutoFit/>
          </a:bodyPr>
          <a:lstStyle/>
          <a:p>
            <a:pPr>
              <a:buClr>
                <a:srgbClr val="C00000"/>
              </a:buClr>
            </a:pPr>
            <a:r>
              <a:rPr lang="de-CH" sz="1500" b="1" dirty="0">
                <a:solidFill>
                  <a:srgbClr val="8EB403"/>
                </a:solidFill>
                <a:latin typeface="Century Gothic" panose="020B0502020202020204" pitchFamily="34" charset="0"/>
              </a:rPr>
              <a:t>Leiste einen positiven Beitrag zur Gesellschaft!</a:t>
            </a:r>
          </a:p>
        </p:txBody>
      </p:sp>
      <p:sp>
        <p:nvSpPr>
          <p:cNvPr id="52" name="Rectangle 21">
            <a:extLst>
              <a:ext uri="{FF2B5EF4-FFF2-40B4-BE49-F238E27FC236}">
                <a16:creationId xmlns:a16="http://schemas.microsoft.com/office/drawing/2014/main" id="{C8C91B3B-6BA3-42A6-90C3-71A606727047}"/>
              </a:ext>
            </a:extLst>
          </p:cNvPr>
          <p:cNvSpPr/>
          <p:nvPr/>
        </p:nvSpPr>
        <p:spPr>
          <a:xfrm>
            <a:off x="3480255" y="1589682"/>
            <a:ext cx="3527788" cy="830997"/>
          </a:xfrm>
          <a:prstGeom prst="rect">
            <a:avLst/>
          </a:prstGeom>
        </p:spPr>
        <p:txBody>
          <a:bodyPr wrap="square">
            <a:spAutoFit/>
          </a:bodyPr>
          <a:lstStyle/>
          <a:p>
            <a:pPr>
              <a:buClr>
                <a:srgbClr val="C00000"/>
              </a:buClr>
            </a:pPr>
            <a:r>
              <a:rPr lang="de-CH" sz="1200" dirty="0">
                <a:solidFill>
                  <a:schemeClr val="bg1"/>
                </a:solidFill>
                <a:latin typeface="Century Gothic" panose="020B0502020202020204" pitchFamily="34" charset="0"/>
                <a:ea typeface="Roboto Light" pitchFamily="2" charset="0"/>
              </a:rPr>
              <a:t>Unternehmen nehmen einen positiven Einfluss auf die Gesellschaft und gehen über die ethische, rechtliche und wirtschaftliche Verantwortung hinaus.</a:t>
            </a:r>
          </a:p>
        </p:txBody>
      </p:sp>
      <p:sp>
        <p:nvSpPr>
          <p:cNvPr id="57" name="Rectangle 21">
            <a:extLst>
              <a:ext uri="{FF2B5EF4-FFF2-40B4-BE49-F238E27FC236}">
                <a16:creationId xmlns:a16="http://schemas.microsoft.com/office/drawing/2014/main" id="{226227D7-262A-42DC-98D4-A1F398E62218}"/>
              </a:ext>
            </a:extLst>
          </p:cNvPr>
          <p:cNvSpPr/>
          <p:nvPr/>
        </p:nvSpPr>
        <p:spPr>
          <a:xfrm>
            <a:off x="9745188" y="5179105"/>
            <a:ext cx="1972424" cy="553998"/>
          </a:xfrm>
          <a:prstGeom prst="rect">
            <a:avLst/>
          </a:prstGeom>
        </p:spPr>
        <p:txBody>
          <a:bodyPr wrap="square">
            <a:spAutoFit/>
          </a:bodyPr>
          <a:lstStyle/>
          <a:p>
            <a:pPr>
              <a:buClr>
                <a:srgbClr val="C00000"/>
              </a:buClr>
            </a:pPr>
            <a:r>
              <a:rPr lang="de-CH" sz="1500" b="1" dirty="0">
                <a:solidFill>
                  <a:srgbClr val="E7AB14"/>
                </a:solidFill>
                <a:latin typeface="Century Gothic" panose="020B0502020202020204" pitchFamily="34" charset="0"/>
              </a:rPr>
              <a:t>Erwirtschafte Profite!</a:t>
            </a:r>
            <a:endParaRPr lang="de-CH" sz="1500" dirty="0">
              <a:solidFill>
                <a:srgbClr val="E7AB14"/>
              </a:solidFill>
              <a:latin typeface="Century Gothic" panose="020B0502020202020204" pitchFamily="34" charset="0"/>
            </a:endParaRPr>
          </a:p>
        </p:txBody>
      </p:sp>
      <p:sp>
        <p:nvSpPr>
          <p:cNvPr id="58" name="Rectangle 2">
            <a:extLst>
              <a:ext uri="{FF2B5EF4-FFF2-40B4-BE49-F238E27FC236}">
                <a16:creationId xmlns:a16="http://schemas.microsoft.com/office/drawing/2014/main" id="{6A13F29F-ADAB-4E4A-A3AF-27AE939815CE}"/>
              </a:ext>
            </a:extLst>
          </p:cNvPr>
          <p:cNvSpPr txBox="1">
            <a:spLocks noChangeArrowheads="1"/>
          </p:cNvSpPr>
          <p:nvPr/>
        </p:nvSpPr>
        <p:spPr bwMode="auto">
          <a:xfrm>
            <a:off x="1000461" y="114267"/>
            <a:ext cx="9336613" cy="1044000"/>
          </a:xfrm>
          <a:prstGeom prst="rect">
            <a:avLst/>
          </a:prstGeom>
          <a:noFill/>
          <a:ln w="9525">
            <a:noFill/>
            <a:miter lim="800000"/>
            <a:headEnd/>
            <a:tailEnd/>
          </a:ln>
        </p:spPr>
        <p:txBody>
          <a:bodyPr anchor="ctr"/>
          <a:lstStyle/>
          <a:p>
            <a:pPr>
              <a:defRPr/>
            </a:pPr>
            <a:r>
              <a:rPr lang="de-CH" altLang="fr-FR" sz="2000" b="1" dirty="0">
                <a:solidFill>
                  <a:srgbClr val="8EB403"/>
                </a:solidFill>
                <a:latin typeface="Century Gothic" panose="020B0502020202020204" pitchFamily="34" charset="0"/>
                <a:ea typeface="ＭＳ Ｐゴシック" charset="0"/>
                <a:cs typeface="Arial"/>
              </a:rPr>
              <a:t>Die 4 Stufen unternehmerischer Verantwortung. </a:t>
            </a:r>
            <a:r>
              <a:rPr lang="de-CH" altLang="fr-FR" sz="2000" b="1" dirty="0">
                <a:solidFill>
                  <a:srgbClr val="0B4874"/>
                </a:solidFill>
                <a:latin typeface="Century Gothic" panose="020B0502020202020204" pitchFamily="34" charset="0"/>
                <a:ea typeface="ＭＳ Ｐゴシック" charset="0"/>
                <a:cs typeface="Arial"/>
              </a:rPr>
              <a:t>GründerInnen haben </a:t>
            </a:r>
            <a:br>
              <a:rPr lang="de-CH" altLang="fr-FR" sz="2000" b="1" dirty="0">
                <a:solidFill>
                  <a:srgbClr val="0B4874"/>
                </a:solidFill>
                <a:latin typeface="Century Gothic" panose="020B0502020202020204" pitchFamily="34" charset="0"/>
                <a:ea typeface="ＭＳ Ｐゴシック" charset="0"/>
                <a:cs typeface="Arial"/>
              </a:rPr>
            </a:br>
            <a:r>
              <a:rPr lang="de-CH" altLang="fr-FR" sz="2000" b="1" dirty="0">
                <a:solidFill>
                  <a:srgbClr val="0B4874"/>
                </a:solidFill>
                <a:latin typeface="Century Gothic" panose="020B0502020202020204" pitchFamily="34" charset="0"/>
                <a:ea typeface="ＭＳ Ｐゴシック" charset="0"/>
                <a:cs typeface="Arial"/>
              </a:rPr>
              <a:t>die Wahl: Erfüllen sie lediglich Mindeststandards oder leisten sie einen positiven gesellschaftlichen Beitrag?</a:t>
            </a:r>
          </a:p>
        </p:txBody>
      </p:sp>
      <p:sp>
        <p:nvSpPr>
          <p:cNvPr id="55" name="Rectangle 21">
            <a:extLst>
              <a:ext uri="{FF2B5EF4-FFF2-40B4-BE49-F238E27FC236}">
                <a16:creationId xmlns:a16="http://schemas.microsoft.com/office/drawing/2014/main" id="{ED3713C6-A871-46B9-985C-987981E5E053}"/>
              </a:ext>
            </a:extLst>
          </p:cNvPr>
          <p:cNvSpPr/>
          <p:nvPr/>
        </p:nvSpPr>
        <p:spPr>
          <a:xfrm>
            <a:off x="4371678" y="3907784"/>
            <a:ext cx="3897675" cy="646331"/>
          </a:xfrm>
          <a:prstGeom prst="rect">
            <a:avLst/>
          </a:prstGeom>
        </p:spPr>
        <p:txBody>
          <a:bodyPr wrap="square">
            <a:spAutoFit/>
          </a:bodyPr>
          <a:lstStyle/>
          <a:p>
            <a:pPr>
              <a:buClr>
                <a:srgbClr val="C00000"/>
              </a:buClr>
            </a:pPr>
            <a:r>
              <a:rPr lang="de-CH" sz="1200" dirty="0">
                <a:solidFill>
                  <a:schemeClr val="bg1"/>
                </a:solidFill>
                <a:latin typeface="Century Gothic" panose="020B0502020202020204" pitchFamily="34" charset="0"/>
                <a:ea typeface="Roboto Light" pitchFamily="2" charset="0"/>
              </a:rPr>
              <a:t>Beim Erwirtschaften von Profit müssen die gesetzlichen Vorschriften des jeweiligen Landes eingehalten werden (Gesetzeskonformität).</a:t>
            </a:r>
          </a:p>
        </p:txBody>
      </p:sp>
      <p:sp>
        <p:nvSpPr>
          <p:cNvPr id="19" name="Rectangle 21">
            <a:extLst>
              <a:ext uri="{FF2B5EF4-FFF2-40B4-BE49-F238E27FC236}">
                <a16:creationId xmlns:a16="http://schemas.microsoft.com/office/drawing/2014/main" id="{76E0DEAA-ED92-4A0C-A386-8953CC35D80E}"/>
              </a:ext>
            </a:extLst>
          </p:cNvPr>
          <p:cNvSpPr/>
          <p:nvPr/>
        </p:nvSpPr>
        <p:spPr>
          <a:xfrm>
            <a:off x="5118838" y="5072353"/>
            <a:ext cx="3932140" cy="830997"/>
          </a:xfrm>
          <a:prstGeom prst="rect">
            <a:avLst/>
          </a:prstGeom>
        </p:spPr>
        <p:txBody>
          <a:bodyPr wrap="square">
            <a:spAutoFit/>
          </a:bodyPr>
          <a:lstStyle/>
          <a:p>
            <a:pPr>
              <a:buClr>
                <a:srgbClr val="C00000"/>
              </a:buClr>
            </a:pPr>
            <a:r>
              <a:rPr lang="de-CH" sz="1200" dirty="0">
                <a:solidFill>
                  <a:schemeClr val="bg1"/>
                </a:solidFill>
                <a:latin typeface="Century Gothic" panose="020B0502020202020204" pitchFamily="34" charset="0"/>
                <a:ea typeface="Roboto Light" pitchFamily="2" charset="0"/>
              </a:rPr>
              <a:t>Aufbau eines profitablen Unternehmens. Diese Verantwortung besteht vor allem gegenüber </a:t>
            </a:r>
            <a:r>
              <a:rPr lang="de-CH" sz="1200" dirty="0" err="1">
                <a:solidFill>
                  <a:schemeClr val="bg1"/>
                </a:solidFill>
                <a:latin typeface="Century Gothic" panose="020B0502020202020204" pitchFamily="34" charset="0"/>
                <a:ea typeface="Roboto Light" pitchFamily="2" charset="0"/>
              </a:rPr>
              <a:t>KapitalgeberInnen</a:t>
            </a:r>
            <a:r>
              <a:rPr lang="de-CH" sz="1200" dirty="0">
                <a:solidFill>
                  <a:schemeClr val="bg1"/>
                </a:solidFill>
                <a:latin typeface="Century Gothic" panose="020B0502020202020204" pitchFamily="34" charset="0"/>
                <a:ea typeface="Roboto Light" pitchFamily="2" charset="0"/>
              </a:rPr>
              <a:t> und AnteilseignerInnen und bildet die Basis aller weiteren Aktivitäten.</a:t>
            </a:r>
          </a:p>
        </p:txBody>
      </p:sp>
      <p:sp>
        <p:nvSpPr>
          <p:cNvPr id="2" name="Rechteck 1">
            <a:extLst>
              <a:ext uri="{FF2B5EF4-FFF2-40B4-BE49-F238E27FC236}">
                <a16:creationId xmlns:a16="http://schemas.microsoft.com/office/drawing/2014/main" id="{E30A14E8-A016-4CED-A583-F2765607C5A3}"/>
              </a:ext>
            </a:extLst>
          </p:cNvPr>
          <p:cNvSpPr/>
          <p:nvPr/>
        </p:nvSpPr>
        <p:spPr>
          <a:xfrm>
            <a:off x="1666605" y="6246787"/>
            <a:ext cx="7983793" cy="400110"/>
          </a:xfrm>
          <a:prstGeom prst="rect">
            <a:avLst/>
          </a:prstGeom>
        </p:spPr>
        <p:txBody>
          <a:bodyPr wrap="square">
            <a:spAutoFit/>
          </a:bodyPr>
          <a:lstStyle/>
          <a:p>
            <a:r>
              <a:rPr lang="de-CH" sz="1000" b="1" dirty="0">
                <a:solidFill>
                  <a:srgbClr val="686868"/>
                </a:solidFill>
                <a:latin typeface="Century Gothic" panose="020B0502020202020204" pitchFamily="34" charset="0"/>
              </a:rPr>
              <a:t>Quelle: </a:t>
            </a:r>
            <a:r>
              <a:rPr lang="de-CH" sz="1000" dirty="0">
                <a:solidFill>
                  <a:srgbClr val="686868"/>
                </a:solidFill>
                <a:latin typeface="Century Gothic" panose="020B0502020202020204" pitchFamily="34" charset="0"/>
              </a:rPr>
              <a:t>In Anlehnung an die Vier-Stufen-Pyramide von Carroll. </a:t>
            </a:r>
            <a:r>
              <a:rPr lang="en-US" sz="1000" dirty="0">
                <a:solidFill>
                  <a:srgbClr val="686868"/>
                </a:solidFill>
                <a:latin typeface="Century Gothic" panose="020B0502020202020204" pitchFamily="34" charset="0"/>
              </a:rPr>
              <a:t>Carroll, A.B. (1991). </a:t>
            </a:r>
            <a:r>
              <a:rPr lang="en-US" sz="1000" i="1" dirty="0">
                <a:solidFill>
                  <a:srgbClr val="686868"/>
                </a:solidFill>
                <a:latin typeface="Century Gothic" panose="020B0502020202020204" pitchFamily="34" charset="0"/>
              </a:rPr>
              <a:t>The Pyramid of Corporate Social Responsibility</a:t>
            </a:r>
            <a:r>
              <a:rPr lang="en-US" sz="1000" dirty="0">
                <a:solidFill>
                  <a:srgbClr val="686868"/>
                </a:solidFill>
                <a:latin typeface="Century Gothic" panose="020B0502020202020204" pitchFamily="34" charset="0"/>
              </a:rPr>
              <a:t>. Toward the Moral Management of Organizational Stakeholders. Business Horizons, </a:t>
            </a:r>
            <a:r>
              <a:rPr lang="en-US" sz="1000" dirty="0" err="1">
                <a:solidFill>
                  <a:srgbClr val="686868"/>
                </a:solidFill>
                <a:latin typeface="Century Gothic" panose="020B0502020202020204" pitchFamily="34" charset="0"/>
              </a:rPr>
              <a:t>Juli</a:t>
            </a:r>
            <a:r>
              <a:rPr lang="en-US" sz="1000" dirty="0">
                <a:solidFill>
                  <a:srgbClr val="686868"/>
                </a:solidFill>
                <a:latin typeface="Century Gothic" panose="020B0502020202020204" pitchFamily="34" charset="0"/>
              </a:rPr>
              <a:t>/August 1991, S. 39–48.</a:t>
            </a:r>
            <a:endParaRPr lang="de-CH" sz="1000" dirty="0">
              <a:solidFill>
                <a:srgbClr val="686868"/>
              </a:solidFill>
              <a:highlight>
                <a:srgbClr val="FFFF00"/>
              </a:highlight>
              <a:latin typeface="Century Gothic" panose="020B0502020202020204" pitchFamily="34" charset="0"/>
            </a:endParaRPr>
          </a:p>
        </p:txBody>
      </p:sp>
      <p:sp>
        <p:nvSpPr>
          <p:cNvPr id="25" name="Freeform 7">
            <a:extLst>
              <a:ext uri="{FF2B5EF4-FFF2-40B4-BE49-F238E27FC236}">
                <a16:creationId xmlns:a16="http://schemas.microsoft.com/office/drawing/2014/main" id="{7D791A32-1DC0-4742-B03B-E7B1543C24EA}"/>
              </a:ext>
            </a:extLst>
          </p:cNvPr>
          <p:cNvSpPr>
            <a:spLocks/>
          </p:cNvSpPr>
          <p:nvPr/>
        </p:nvSpPr>
        <p:spPr bwMode="auto">
          <a:xfrm>
            <a:off x="192541" y="4940805"/>
            <a:ext cx="4932845" cy="1044000"/>
          </a:xfrm>
          <a:custGeom>
            <a:avLst/>
            <a:gdLst>
              <a:gd name="T0" fmla="*/ 3601 w 4081"/>
              <a:gd name="T1" fmla="*/ 0 h 828"/>
              <a:gd name="T2" fmla="*/ 478 w 4081"/>
              <a:gd name="T3" fmla="*/ 0 h 828"/>
              <a:gd name="T4" fmla="*/ 0 w 4081"/>
              <a:gd name="T5" fmla="*/ 828 h 828"/>
              <a:gd name="T6" fmla="*/ 4081 w 4081"/>
              <a:gd name="T7" fmla="*/ 828 h 828"/>
              <a:gd name="T8" fmla="*/ 3601 w 4081"/>
              <a:gd name="T9" fmla="*/ 0 h 828"/>
            </a:gdLst>
            <a:ahLst/>
            <a:cxnLst>
              <a:cxn ang="0">
                <a:pos x="T0" y="T1"/>
              </a:cxn>
              <a:cxn ang="0">
                <a:pos x="T2" y="T3"/>
              </a:cxn>
              <a:cxn ang="0">
                <a:pos x="T4" y="T5"/>
              </a:cxn>
              <a:cxn ang="0">
                <a:pos x="T6" y="T7"/>
              </a:cxn>
              <a:cxn ang="0">
                <a:pos x="T8" y="T9"/>
              </a:cxn>
            </a:cxnLst>
            <a:rect l="0" t="0" r="r" b="b"/>
            <a:pathLst>
              <a:path w="4081" h="828">
                <a:moveTo>
                  <a:pt x="3601" y="0"/>
                </a:moveTo>
                <a:lnTo>
                  <a:pt x="478" y="0"/>
                </a:lnTo>
                <a:lnTo>
                  <a:pt x="0" y="828"/>
                </a:lnTo>
                <a:lnTo>
                  <a:pt x="4081" y="828"/>
                </a:lnTo>
                <a:lnTo>
                  <a:pt x="3601" y="0"/>
                </a:lnTo>
                <a:close/>
              </a:path>
            </a:pathLst>
          </a:custGeom>
          <a:solidFill>
            <a:srgbClr val="E7AB14"/>
          </a:solidFill>
          <a:ln>
            <a:noFill/>
          </a:ln>
        </p:spPr>
        <p:txBody>
          <a:bodyPr vert="horz" wrap="square" lIns="68572" tIns="34286" rIns="68572" bIns="34286" numCol="1" anchor="t" anchorCtr="0" compatLnSpc="1">
            <a:prstTxWarp prst="textNoShape">
              <a:avLst/>
            </a:prstTxWarp>
          </a:bodyPr>
          <a:lstStyle/>
          <a:p>
            <a:endParaRPr lang="fr-FR" sz="2418">
              <a:latin typeface="Century Gothic" panose="020B0502020202020204" pitchFamily="34" charset="0"/>
            </a:endParaRPr>
          </a:p>
        </p:txBody>
      </p:sp>
      <p:sp>
        <p:nvSpPr>
          <p:cNvPr id="23" name="Rectangle 25">
            <a:extLst>
              <a:ext uri="{FF2B5EF4-FFF2-40B4-BE49-F238E27FC236}">
                <a16:creationId xmlns:a16="http://schemas.microsoft.com/office/drawing/2014/main" id="{D9DE2BE4-1764-4830-88DA-067B2B269727}"/>
              </a:ext>
            </a:extLst>
          </p:cNvPr>
          <p:cNvSpPr/>
          <p:nvPr/>
        </p:nvSpPr>
        <p:spPr>
          <a:xfrm>
            <a:off x="1878042" y="5236783"/>
            <a:ext cx="1468672" cy="523220"/>
          </a:xfrm>
          <a:prstGeom prst="rect">
            <a:avLst/>
          </a:prstGeom>
        </p:spPr>
        <p:txBody>
          <a:bodyPr wrap="none">
            <a:spAutoFit/>
          </a:bodyPr>
          <a:lstStyle/>
          <a:p>
            <a:pPr algn="ctr">
              <a:buClr>
                <a:srgbClr val="C00000"/>
              </a:buClr>
            </a:pPr>
            <a:r>
              <a:rPr lang="de-CH" sz="1400" b="1" dirty="0">
                <a:solidFill>
                  <a:schemeClr val="bg1"/>
                </a:solidFill>
                <a:latin typeface="Century Gothic" panose="020B0502020202020204" pitchFamily="34" charset="0"/>
                <a:ea typeface="Roboto Bold" pitchFamily="2" charset="0"/>
                <a:cs typeface="Arial" charset="0"/>
              </a:rPr>
              <a:t>Wirtschaftliche</a:t>
            </a:r>
            <a:br>
              <a:rPr lang="de-CH" sz="1400" b="1" dirty="0">
                <a:solidFill>
                  <a:schemeClr val="bg1"/>
                </a:solidFill>
                <a:latin typeface="Century Gothic" panose="020B0502020202020204" pitchFamily="34" charset="0"/>
                <a:ea typeface="Roboto Bold" pitchFamily="2" charset="0"/>
                <a:cs typeface="Arial" charset="0"/>
              </a:rPr>
            </a:br>
            <a:r>
              <a:rPr lang="de-CH" sz="1400" b="1" dirty="0">
                <a:solidFill>
                  <a:schemeClr val="bg1"/>
                </a:solidFill>
                <a:latin typeface="Century Gothic" panose="020B0502020202020204" pitchFamily="34" charset="0"/>
                <a:ea typeface="Roboto Bold" pitchFamily="2" charset="0"/>
                <a:cs typeface="Arial" charset="0"/>
              </a:rPr>
              <a:t>Verantwortung</a:t>
            </a:r>
          </a:p>
        </p:txBody>
      </p:sp>
      <p:sp>
        <p:nvSpPr>
          <p:cNvPr id="30" name="Rectangle 26">
            <a:extLst>
              <a:ext uri="{FF2B5EF4-FFF2-40B4-BE49-F238E27FC236}">
                <a16:creationId xmlns:a16="http://schemas.microsoft.com/office/drawing/2014/main" id="{76A22AA7-5648-40F1-9C54-9AE0204A3598}"/>
              </a:ext>
            </a:extLst>
          </p:cNvPr>
          <p:cNvSpPr/>
          <p:nvPr/>
        </p:nvSpPr>
        <p:spPr>
          <a:xfrm>
            <a:off x="1793798" y="2923029"/>
            <a:ext cx="1637160" cy="523220"/>
          </a:xfrm>
          <a:prstGeom prst="rect">
            <a:avLst/>
          </a:prstGeom>
        </p:spPr>
        <p:txBody>
          <a:bodyPr wrap="square">
            <a:spAutoFit/>
          </a:bodyPr>
          <a:lstStyle/>
          <a:p>
            <a:pPr algn="ctr">
              <a:buClr>
                <a:srgbClr val="C00000"/>
              </a:buClr>
            </a:pPr>
            <a:r>
              <a:rPr lang="de-CH" sz="1400" b="1" dirty="0">
                <a:solidFill>
                  <a:schemeClr val="bg1"/>
                </a:solidFill>
                <a:latin typeface="Century Gothic" panose="020B0502020202020204" pitchFamily="34" charset="0"/>
                <a:ea typeface="Roboto Bold" pitchFamily="2" charset="0"/>
                <a:cs typeface="Arial" charset="0"/>
              </a:rPr>
              <a:t>Ethische Verantwortung</a:t>
            </a:r>
          </a:p>
        </p:txBody>
      </p:sp>
      <p:sp>
        <p:nvSpPr>
          <p:cNvPr id="31" name="Rectangle 21">
            <a:extLst>
              <a:ext uri="{FF2B5EF4-FFF2-40B4-BE49-F238E27FC236}">
                <a16:creationId xmlns:a16="http://schemas.microsoft.com/office/drawing/2014/main" id="{83E94B73-B2BA-4C70-8EB7-DB83FF7EEFC9}"/>
              </a:ext>
            </a:extLst>
          </p:cNvPr>
          <p:cNvSpPr/>
          <p:nvPr/>
        </p:nvSpPr>
        <p:spPr>
          <a:xfrm>
            <a:off x="3682916" y="2757325"/>
            <a:ext cx="4055071" cy="830997"/>
          </a:xfrm>
          <a:prstGeom prst="rect">
            <a:avLst/>
          </a:prstGeom>
        </p:spPr>
        <p:txBody>
          <a:bodyPr wrap="square">
            <a:spAutoFit/>
          </a:bodyPr>
          <a:lstStyle/>
          <a:p>
            <a:pPr>
              <a:buClr>
                <a:srgbClr val="C00000"/>
              </a:buClr>
            </a:pPr>
            <a:r>
              <a:rPr lang="de-CH" sz="1200" dirty="0">
                <a:solidFill>
                  <a:schemeClr val="bg1"/>
                </a:solidFill>
                <a:latin typeface="Century Gothic" panose="020B0502020202020204" pitchFamily="34" charset="0"/>
                <a:ea typeface="Roboto Light" pitchFamily="2" charset="0"/>
              </a:rPr>
              <a:t>Das «Richtige» tun, also das was moralisch richtig, gerecht oder fair ist. So kann es legal sein, Steuern zu vermeiden (z.B. durch die Verlegung des Firmensitzes), jedoch moralisch das Falsche sein.</a:t>
            </a:r>
          </a:p>
        </p:txBody>
      </p:sp>
      <p:sp>
        <p:nvSpPr>
          <p:cNvPr id="33" name="Rectangle 21">
            <a:extLst>
              <a:ext uri="{FF2B5EF4-FFF2-40B4-BE49-F238E27FC236}">
                <a16:creationId xmlns:a16="http://schemas.microsoft.com/office/drawing/2014/main" id="{634D2BDF-3A7D-428C-8CBC-2172B2732279}"/>
              </a:ext>
            </a:extLst>
          </p:cNvPr>
          <p:cNvSpPr/>
          <p:nvPr/>
        </p:nvSpPr>
        <p:spPr>
          <a:xfrm>
            <a:off x="9718250" y="2719901"/>
            <a:ext cx="1647840" cy="784830"/>
          </a:xfrm>
          <a:prstGeom prst="rect">
            <a:avLst/>
          </a:prstGeom>
        </p:spPr>
        <p:txBody>
          <a:bodyPr wrap="square">
            <a:spAutoFit/>
          </a:bodyPr>
          <a:lstStyle/>
          <a:p>
            <a:pPr>
              <a:buClr>
                <a:srgbClr val="C00000"/>
              </a:buClr>
            </a:pPr>
            <a:r>
              <a:rPr lang="de-CH" sz="1500" b="1" dirty="0">
                <a:solidFill>
                  <a:srgbClr val="D17930"/>
                </a:solidFill>
                <a:latin typeface="Century Gothic" panose="020B0502020202020204" pitchFamily="34" charset="0"/>
              </a:rPr>
              <a:t>Tue das moralisch «Richtige»!</a:t>
            </a:r>
          </a:p>
        </p:txBody>
      </p:sp>
      <p:sp>
        <p:nvSpPr>
          <p:cNvPr id="28" name="Foliennummernplatzhalter 1">
            <a:extLst>
              <a:ext uri="{FF2B5EF4-FFF2-40B4-BE49-F238E27FC236}">
                <a16:creationId xmlns:a16="http://schemas.microsoft.com/office/drawing/2014/main" id="{3D61EA67-A184-4556-8FC9-CA63042BD67E}"/>
              </a:ext>
            </a:extLst>
          </p:cNvPr>
          <p:cNvSpPr>
            <a:spLocks noGrp="1"/>
          </p:cNvSpPr>
          <p:nvPr>
            <p:ph type="sldNum" sz="quarter" idx="12"/>
          </p:nvPr>
        </p:nvSpPr>
        <p:spPr>
          <a:xfrm>
            <a:off x="11510081" y="6356350"/>
            <a:ext cx="53600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
        <p:nvSpPr>
          <p:cNvPr id="3" name="Gleichschenkliges Dreieck 2">
            <a:extLst>
              <a:ext uri="{FF2B5EF4-FFF2-40B4-BE49-F238E27FC236}">
                <a16:creationId xmlns:a16="http://schemas.microsoft.com/office/drawing/2014/main" id="{DA0C3F6D-18DF-4DEE-BD02-9E25FB314099}"/>
              </a:ext>
            </a:extLst>
          </p:cNvPr>
          <p:cNvSpPr/>
          <p:nvPr/>
        </p:nvSpPr>
        <p:spPr>
          <a:xfrm rot="5400000">
            <a:off x="8898121" y="5295394"/>
            <a:ext cx="1044000" cy="324000"/>
          </a:xfrm>
          <a:prstGeom prst="triangle">
            <a:avLst/>
          </a:prstGeom>
          <a:solidFill>
            <a:srgbClr val="CD9310"/>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CH" sz="1600" kern="0" dirty="0" err="1">
              <a:solidFill>
                <a:prstClr val="black"/>
              </a:solidFill>
              <a:latin typeface="Century Gothic" panose="020B0502020202020204" pitchFamily="34" charset="0"/>
            </a:endParaRPr>
          </a:p>
        </p:txBody>
      </p:sp>
      <p:sp>
        <p:nvSpPr>
          <p:cNvPr id="36" name="Rectangle 21">
            <a:extLst>
              <a:ext uri="{FF2B5EF4-FFF2-40B4-BE49-F238E27FC236}">
                <a16:creationId xmlns:a16="http://schemas.microsoft.com/office/drawing/2014/main" id="{B506C319-35E5-4463-A952-D9B16E2305ED}"/>
              </a:ext>
            </a:extLst>
          </p:cNvPr>
          <p:cNvSpPr/>
          <p:nvPr/>
        </p:nvSpPr>
        <p:spPr>
          <a:xfrm>
            <a:off x="9730440" y="4023815"/>
            <a:ext cx="1972424" cy="553998"/>
          </a:xfrm>
          <a:prstGeom prst="rect">
            <a:avLst/>
          </a:prstGeom>
        </p:spPr>
        <p:txBody>
          <a:bodyPr wrap="square">
            <a:spAutoFit/>
          </a:bodyPr>
          <a:lstStyle/>
          <a:p>
            <a:pPr>
              <a:buClr>
                <a:srgbClr val="C00000"/>
              </a:buClr>
            </a:pPr>
            <a:r>
              <a:rPr lang="de-CH" sz="1500" b="1" dirty="0">
                <a:solidFill>
                  <a:srgbClr val="E7AB14"/>
                </a:solidFill>
                <a:latin typeface="Century Gothic" panose="020B0502020202020204" pitchFamily="34" charset="0"/>
              </a:rPr>
              <a:t>Beachte das Gesetz!</a:t>
            </a:r>
            <a:endParaRPr lang="de-CH" sz="1500" dirty="0">
              <a:solidFill>
                <a:srgbClr val="E7AB14"/>
              </a:solidFill>
              <a:latin typeface="Century Gothic" panose="020B0502020202020204" pitchFamily="34" charset="0"/>
            </a:endParaRPr>
          </a:p>
        </p:txBody>
      </p:sp>
      <p:sp>
        <p:nvSpPr>
          <p:cNvPr id="37" name="Gleichschenkliges Dreieck 36">
            <a:extLst>
              <a:ext uri="{FF2B5EF4-FFF2-40B4-BE49-F238E27FC236}">
                <a16:creationId xmlns:a16="http://schemas.microsoft.com/office/drawing/2014/main" id="{0BA04C51-D34D-48BA-A3F4-958F37F37B34}"/>
              </a:ext>
            </a:extLst>
          </p:cNvPr>
          <p:cNvSpPr/>
          <p:nvPr/>
        </p:nvSpPr>
        <p:spPr>
          <a:xfrm rot="5400000">
            <a:off x="8898121" y="4141319"/>
            <a:ext cx="1044000" cy="324000"/>
          </a:xfrm>
          <a:prstGeom prst="triangle">
            <a:avLst/>
          </a:prstGeom>
          <a:solidFill>
            <a:srgbClr val="E7AB14"/>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CH" sz="1600" kern="0" dirty="0" err="1">
              <a:solidFill>
                <a:prstClr val="black"/>
              </a:solidFill>
              <a:latin typeface="Century Gothic" panose="020B0502020202020204" pitchFamily="34" charset="0"/>
            </a:endParaRPr>
          </a:p>
        </p:txBody>
      </p:sp>
      <p:sp>
        <p:nvSpPr>
          <p:cNvPr id="38" name="Gleichschenkliges Dreieck 37">
            <a:extLst>
              <a:ext uri="{FF2B5EF4-FFF2-40B4-BE49-F238E27FC236}">
                <a16:creationId xmlns:a16="http://schemas.microsoft.com/office/drawing/2014/main" id="{C594FD7B-5E50-4285-89E4-3C5CD90ED57C}"/>
              </a:ext>
            </a:extLst>
          </p:cNvPr>
          <p:cNvSpPr/>
          <p:nvPr/>
        </p:nvSpPr>
        <p:spPr>
          <a:xfrm rot="5400000">
            <a:off x="8898121" y="2947448"/>
            <a:ext cx="1044000" cy="324000"/>
          </a:xfrm>
          <a:prstGeom prst="triangle">
            <a:avLst/>
          </a:prstGeom>
          <a:solidFill>
            <a:srgbClr val="D17930"/>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CH" sz="1600" kern="0" dirty="0" err="1">
              <a:solidFill>
                <a:prstClr val="black"/>
              </a:solidFill>
              <a:latin typeface="Century Gothic" panose="020B0502020202020204" pitchFamily="34" charset="0"/>
            </a:endParaRPr>
          </a:p>
        </p:txBody>
      </p:sp>
      <p:sp>
        <p:nvSpPr>
          <p:cNvPr id="39" name="Gleichschenkliges Dreieck 38">
            <a:extLst>
              <a:ext uri="{FF2B5EF4-FFF2-40B4-BE49-F238E27FC236}">
                <a16:creationId xmlns:a16="http://schemas.microsoft.com/office/drawing/2014/main" id="{11DA802A-7883-4BFA-86FE-8C2A7ADFFEC2}"/>
              </a:ext>
            </a:extLst>
          </p:cNvPr>
          <p:cNvSpPr/>
          <p:nvPr/>
        </p:nvSpPr>
        <p:spPr>
          <a:xfrm rot="5400000">
            <a:off x="8898121" y="1753577"/>
            <a:ext cx="1044000" cy="324000"/>
          </a:xfrm>
          <a:prstGeom prst="triangle">
            <a:avLst/>
          </a:prstGeom>
          <a:solidFill>
            <a:srgbClr val="8EB403"/>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CH" sz="1600" kern="0" dirty="0" err="1">
              <a:solidFill>
                <a:prstClr val="black"/>
              </a:solidFill>
              <a:latin typeface="Century Gothic" panose="020B0502020202020204" pitchFamily="34" charset="0"/>
            </a:endParaRPr>
          </a:p>
        </p:txBody>
      </p:sp>
      <p:grpSp>
        <p:nvGrpSpPr>
          <p:cNvPr id="5" name="Gruppieren 4">
            <a:extLst>
              <a:ext uri="{FF2B5EF4-FFF2-40B4-BE49-F238E27FC236}">
                <a16:creationId xmlns:a16="http://schemas.microsoft.com/office/drawing/2014/main" id="{641CB681-A3CC-4930-9902-E08139C7A545}"/>
              </a:ext>
            </a:extLst>
          </p:cNvPr>
          <p:cNvGrpSpPr/>
          <p:nvPr/>
        </p:nvGrpSpPr>
        <p:grpSpPr>
          <a:xfrm>
            <a:off x="10737669" y="0"/>
            <a:ext cx="1454331" cy="1277285"/>
            <a:chOff x="10737669" y="0"/>
            <a:chExt cx="1454331" cy="1277285"/>
          </a:xfrm>
        </p:grpSpPr>
        <p:sp>
          <p:nvSpPr>
            <p:cNvPr id="8" name="Rechteck 7">
              <a:extLst>
                <a:ext uri="{FF2B5EF4-FFF2-40B4-BE49-F238E27FC236}">
                  <a16:creationId xmlns:a16="http://schemas.microsoft.com/office/drawing/2014/main" id="{39C8AD00-B7DD-D72C-5599-B24F85BFCC8A}"/>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Grafik 8">
              <a:extLst>
                <a:ext uri="{FF2B5EF4-FFF2-40B4-BE49-F238E27FC236}">
                  <a16:creationId xmlns:a16="http://schemas.microsoft.com/office/drawing/2014/main" id="{4DCD5F8B-554F-2832-F61D-2760E3F578D8}"/>
                </a:ext>
              </a:extLst>
            </p:cNvPr>
            <p:cNvPicPr>
              <a:picLocks noChangeAspect="1"/>
            </p:cNvPicPr>
            <p:nvPr/>
          </p:nvPicPr>
          <p:blipFill>
            <a:blip r:embed="rId3"/>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1174470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BEA7DAC5-061D-48CC-BAFC-7CD8AC3B976A}"/>
              </a:ext>
            </a:extLst>
          </p:cNvPr>
          <p:cNvSpPr/>
          <p:nvPr/>
        </p:nvSpPr>
        <p:spPr>
          <a:xfrm>
            <a:off x="0" y="6007395"/>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4" name="Pfeil: Fünfeck 3">
            <a:extLst>
              <a:ext uri="{FF2B5EF4-FFF2-40B4-BE49-F238E27FC236}">
                <a16:creationId xmlns:a16="http://schemas.microsoft.com/office/drawing/2014/main" id="{652FE516-498E-4826-9B07-858E9FBD84D5}"/>
              </a:ext>
            </a:extLst>
          </p:cNvPr>
          <p:cNvSpPr/>
          <p:nvPr/>
        </p:nvSpPr>
        <p:spPr>
          <a:xfrm>
            <a:off x="6387221" y="106764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5" name="Pfeil: Chevron 4">
            <a:extLst>
              <a:ext uri="{FF2B5EF4-FFF2-40B4-BE49-F238E27FC236}">
                <a16:creationId xmlns:a16="http://schemas.microsoft.com/office/drawing/2014/main" id="{9B32E2CB-CE43-4A48-883E-286BAD521AF6}"/>
              </a:ext>
            </a:extLst>
          </p:cNvPr>
          <p:cNvSpPr/>
          <p:nvPr/>
        </p:nvSpPr>
        <p:spPr>
          <a:xfrm>
            <a:off x="7063082" y="106764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 name="Rechteck 5">
            <a:extLst>
              <a:ext uri="{FF2B5EF4-FFF2-40B4-BE49-F238E27FC236}">
                <a16:creationId xmlns:a16="http://schemas.microsoft.com/office/drawing/2014/main" id="{CC7AFCA9-CDEE-495A-94C9-2B28397C51CF}"/>
              </a:ext>
            </a:extLst>
          </p:cNvPr>
          <p:cNvSpPr/>
          <p:nvPr/>
        </p:nvSpPr>
        <p:spPr>
          <a:xfrm>
            <a:off x="7217763" y="1085667"/>
            <a:ext cx="120577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Lean Startup</a:t>
            </a:r>
          </a:p>
        </p:txBody>
      </p:sp>
      <p:sp>
        <p:nvSpPr>
          <p:cNvPr id="7" name="Rechteck 6">
            <a:extLst>
              <a:ext uri="{FF2B5EF4-FFF2-40B4-BE49-F238E27FC236}">
                <a16:creationId xmlns:a16="http://schemas.microsoft.com/office/drawing/2014/main" id="{2FB396D9-381C-4B0B-8C64-DBA5E33F5C1D}"/>
              </a:ext>
            </a:extLst>
          </p:cNvPr>
          <p:cNvSpPr/>
          <p:nvPr/>
        </p:nvSpPr>
        <p:spPr>
          <a:xfrm>
            <a:off x="6429261" y="107904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2.1</a:t>
            </a:r>
          </a:p>
        </p:txBody>
      </p:sp>
      <p:sp>
        <p:nvSpPr>
          <p:cNvPr id="16"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2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Inhaltsverzeichnis – Modul 1 bis 4</a:t>
            </a:r>
          </a:p>
        </p:txBody>
      </p:sp>
      <p:sp>
        <p:nvSpPr>
          <p:cNvPr id="17"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723655"/>
            <a:ext cx="2856631"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1: Ideen entwickeln </a:t>
            </a:r>
          </a:p>
        </p:txBody>
      </p:sp>
      <p:sp>
        <p:nvSpPr>
          <p:cNvPr id="18"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426200" y="729855"/>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2: Ideen testen und weiterentwickeln</a:t>
            </a:r>
          </a:p>
        </p:txBody>
      </p:sp>
      <p:sp>
        <p:nvSpPr>
          <p:cNvPr id="19" name="Pfeil: Fünfeck 18">
            <a:extLst>
              <a:ext uri="{FF2B5EF4-FFF2-40B4-BE49-F238E27FC236}">
                <a16:creationId xmlns:a16="http://schemas.microsoft.com/office/drawing/2014/main" id="{1CBFE532-ACC2-4D5E-AF0D-67619D144685}"/>
              </a:ext>
            </a:extLst>
          </p:cNvPr>
          <p:cNvSpPr/>
          <p:nvPr/>
        </p:nvSpPr>
        <p:spPr>
          <a:xfrm>
            <a:off x="6380597" y="1389832"/>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0" name="Pfeil: Chevron 19">
            <a:extLst>
              <a:ext uri="{FF2B5EF4-FFF2-40B4-BE49-F238E27FC236}">
                <a16:creationId xmlns:a16="http://schemas.microsoft.com/office/drawing/2014/main" id="{6EF0A76E-42D5-43B0-B45F-3545EEEF167C}"/>
              </a:ext>
            </a:extLst>
          </p:cNvPr>
          <p:cNvSpPr/>
          <p:nvPr/>
        </p:nvSpPr>
        <p:spPr>
          <a:xfrm>
            <a:off x="7056458" y="1389831"/>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1" name="Rechteck 20">
            <a:extLst>
              <a:ext uri="{FF2B5EF4-FFF2-40B4-BE49-F238E27FC236}">
                <a16:creationId xmlns:a16="http://schemas.microsoft.com/office/drawing/2014/main" id="{EA65CA46-ECE9-486F-891D-6A353B804A28}"/>
              </a:ext>
            </a:extLst>
          </p:cNvPr>
          <p:cNvSpPr/>
          <p:nvPr/>
        </p:nvSpPr>
        <p:spPr>
          <a:xfrm>
            <a:off x="7211139" y="1407858"/>
            <a:ext cx="237597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Lean Startup und Ihre Idee </a:t>
            </a:r>
          </a:p>
        </p:txBody>
      </p:sp>
      <p:sp>
        <p:nvSpPr>
          <p:cNvPr id="22" name="Rechteck 21">
            <a:extLst>
              <a:ext uri="{FF2B5EF4-FFF2-40B4-BE49-F238E27FC236}">
                <a16:creationId xmlns:a16="http://schemas.microsoft.com/office/drawing/2014/main" id="{E4EEDC20-66C7-4F98-A7E5-EBC9687FEF02}"/>
              </a:ext>
            </a:extLst>
          </p:cNvPr>
          <p:cNvSpPr/>
          <p:nvPr/>
        </p:nvSpPr>
        <p:spPr>
          <a:xfrm>
            <a:off x="6422637" y="140123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2.2</a:t>
            </a:r>
          </a:p>
        </p:txBody>
      </p:sp>
      <p:sp>
        <p:nvSpPr>
          <p:cNvPr id="23" name="Pfeil: Fünfeck 22">
            <a:extLst>
              <a:ext uri="{FF2B5EF4-FFF2-40B4-BE49-F238E27FC236}">
                <a16:creationId xmlns:a16="http://schemas.microsoft.com/office/drawing/2014/main" id="{108ADE8E-1D6A-446F-8A9C-0F6A57DA7BAC}"/>
              </a:ext>
            </a:extLst>
          </p:cNvPr>
          <p:cNvSpPr/>
          <p:nvPr/>
        </p:nvSpPr>
        <p:spPr>
          <a:xfrm>
            <a:off x="6373971" y="171202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4" name="Pfeil: Chevron 23">
            <a:extLst>
              <a:ext uri="{FF2B5EF4-FFF2-40B4-BE49-F238E27FC236}">
                <a16:creationId xmlns:a16="http://schemas.microsoft.com/office/drawing/2014/main" id="{F0F4B13A-B7FB-4275-83D3-6239A3F71A1C}"/>
              </a:ext>
            </a:extLst>
          </p:cNvPr>
          <p:cNvSpPr/>
          <p:nvPr/>
        </p:nvSpPr>
        <p:spPr>
          <a:xfrm>
            <a:off x="7049832" y="1712022"/>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5" name="Rechteck 24">
            <a:extLst>
              <a:ext uri="{FF2B5EF4-FFF2-40B4-BE49-F238E27FC236}">
                <a16:creationId xmlns:a16="http://schemas.microsoft.com/office/drawing/2014/main" id="{938213C0-FC05-4568-85FC-8C0C1AA94DC5}"/>
              </a:ext>
            </a:extLst>
          </p:cNvPr>
          <p:cNvSpPr/>
          <p:nvPr/>
        </p:nvSpPr>
        <p:spPr>
          <a:xfrm>
            <a:off x="7204513" y="1730049"/>
            <a:ext cx="382348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Lean Startup am Beispiel von MyBambooBike</a:t>
            </a:r>
          </a:p>
        </p:txBody>
      </p:sp>
      <p:sp>
        <p:nvSpPr>
          <p:cNvPr id="26" name="Rechteck 25">
            <a:extLst>
              <a:ext uri="{FF2B5EF4-FFF2-40B4-BE49-F238E27FC236}">
                <a16:creationId xmlns:a16="http://schemas.microsoft.com/office/drawing/2014/main" id="{C70FC3C3-6AFC-478F-84DA-189DC62B449D}"/>
              </a:ext>
            </a:extLst>
          </p:cNvPr>
          <p:cNvSpPr/>
          <p:nvPr/>
        </p:nvSpPr>
        <p:spPr>
          <a:xfrm>
            <a:off x="6416011" y="172342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2.3</a:t>
            </a:r>
          </a:p>
        </p:txBody>
      </p:sp>
      <p:sp>
        <p:nvSpPr>
          <p:cNvPr id="27" name="Pfeil: Fünfeck 26">
            <a:extLst>
              <a:ext uri="{FF2B5EF4-FFF2-40B4-BE49-F238E27FC236}">
                <a16:creationId xmlns:a16="http://schemas.microsoft.com/office/drawing/2014/main" id="{24BDB529-9571-46CD-A040-3541CAE75872}"/>
              </a:ext>
            </a:extLst>
          </p:cNvPr>
          <p:cNvSpPr/>
          <p:nvPr/>
        </p:nvSpPr>
        <p:spPr>
          <a:xfrm>
            <a:off x="1042994" y="3222385"/>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8" name="Pfeil: Chevron 27">
            <a:extLst>
              <a:ext uri="{FF2B5EF4-FFF2-40B4-BE49-F238E27FC236}">
                <a16:creationId xmlns:a16="http://schemas.microsoft.com/office/drawing/2014/main" id="{FAD49B82-BF8F-432A-BC54-8D4CCF4B0DB9}"/>
              </a:ext>
            </a:extLst>
          </p:cNvPr>
          <p:cNvSpPr/>
          <p:nvPr/>
        </p:nvSpPr>
        <p:spPr>
          <a:xfrm>
            <a:off x="1726408" y="3222384"/>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9" name="Rechteck 28">
            <a:extLst>
              <a:ext uri="{FF2B5EF4-FFF2-40B4-BE49-F238E27FC236}">
                <a16:creationId xmlns:a16="http://schemas.microsoft.com/office/drawing/2014/main" id="{2B4A0ABD-683B-4802-9B10-2ECBD15FB9FB}"/>
              </a:ext>
            </a:extLst>
          </p:cNvPr>
          <p:cNvSpPr/>
          <p:nvPr/>
        </p:nvSpPr>
        <p:spPr>
          <a:xfrm>
            <a:off x="1887065" y="3240411"/>
            <a:ext cx="160172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Geschäftsmodell </a:t>
            </a:r>
          </a:p>
        </p:txBody>
      </p:sp>
      <p:sp>
        <p:nvSpPr>
          <p:cNvPr id="30" name="Rechteck 29">
            <a:extLst>
              <a:ext uri="{FF2B5EF4-FFF2-40B4-BE49-F238E27FC236}">
                <a16:creationId xmlns:a16="http://schemas.microsoft.com/office/drawing/2014/main" id="{D2EC012B-D750-4642-B824-C6FEFCEB56D1}"/>
              </a:ext>
            </a:extLst>
          </p:cNvPr>
          <p:cNvSpPr/>
          <p:nvPr/>
        </p:nvSpPr>
        <p:spPr>
          <a:xfrm>
            <a:off x="1098563" y="323378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3.1</a:t>
            </a:r>
          </a:p>
        </p:txBody>
      </p:sp>
      <p:sp>
        <p:nvSpPr>
          <p:cNvPr id="31" name="Rectangle 2">
            <a:extLst>
              <a:ext uri="{FF2B5EF4-FFF2-40B4-BE49-F238E27FC236}">
                <a16:creationId xmlns:a16="http://schemas.microsoft.com/office/drawing/2014/main" id="{FF5D6835-D10C-4726-B3BC-3A8481622B64}"/>
              </a:ext>
            </a:extLst>
          </p:cNvPr>
          <p:cNvSpPr txBox="1">
            <a:spLocks noChangeArrowheads="1"/>
          </p:cNvSpPr>
          <p:nvPr/>
        </p:nvSpPr>
        <p:spPr bwMode="auto">
          <a:xfrm>
            <a:off x="1052746" y="2901105"/>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3: Geschäftsmodelle entwickeln</a:t>
            </a:r>
          </a:p>
        </p:txBody>
      </p:sp>
      <p:sp>
        <p:nvSpPr>
          <p:cNvPr id="32" name="Pfeil: Fünfeck 31">
            <a:extLst>
              <a:ext uri="{FF2B5EF4-FFF2-40B4-BE49-F238E27FC236}">
                <a16:creationId xmlns:a16="http://schemas.microsoft.com/office/drawing/2014/main" id="{89F468AF-3FB0-48F2-91AF-D13FC81CDFE1}"/>
              </a:ext>
            </a:extLst>
          </p:cNvPr>
          <p:cNvSpPr/>
          <p:nvPr/>
        </p:nvSpPr>
        <p:spPr>
          <a:xfrm>
            <a:off x="1042994" y="4214147"/>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33" name="Pfeil: Chevron 32">
            <a:extLst>
              <a:ext uri="{FF2B5EF4-FFF2-40B4-BE49-F238E27FC236}">
                <a16:creationId xmlns:a16="http://schemas.microsoft.com/office/drawing/2014/main" id="{A780254F-F74D-4F32-AD7C-D96974977C1E}"/>
              </a:ext>
            </a:extLst>
          </p:cNvPr>
          <p:cNvSpPr/>
          <p:nvPr/>
        </p:nvSpPr>
        <p:spPr>
          <a:xfrm>
            <a:off x="1726408" y="4214148"/>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4" name="Rechteck 33">
            <a:extLst>
              <a:ext uri="{FF2B5EF4-FFF2-40B4-BE49-F238E27FC236}">
                <a16:creationId xmlns:a16="http://schemas.microsoft.com/office/drawing/2014/main" id="{2FE9DA82-B29D-4C6A-ADEC-F14451D38DBF}"/>
              </a:ext>
            </a:extLst>
          </p:cNvPr>
          <p:cNvSpPr/>
          <p:nvPr/>
        </p:nvSpPr>
        <p:spPr>
          <a:xfrm>
            <a:off x="1872490" y="4232173"/>
            <a:ext cx="226696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Businessplan &amp; Pitch Deck</a:t>
            </a:r>
          </a:p>
        </p:txBody>
      </p:sp>
      <p:sp>
        <p:nvSpPr>
          <p:cNvPr id="35" name="Rechteck 34">
            <a:extLst>
              <a:ext uri="{FF2B5EF4-FFF2-40B4-BE49-F238E27FC236}">
                <a16:creationId xmlns:a16="http://schemas.microsoft.com/office/drawing/2014/main" id="{9BC5CD06-AA26-46A2-A5C3-7A98957B8656}"/>
              </a:ext>
            </a:extLst>
          </p:cNvPr>
          <p:cNvSpPr/>
          <p:nvPr/>
        </p:nvSpPr>
        <p:spPr>
          <a:xfrm>
            <a:off x="1083988" y="422554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3.4</a:t>
            </a:r>
          </a:p>
        </p:txBody>
      </p:sp>
      <p:sp>
        <p:nvSpPr>
          <p:cNvPr id="36" name="Pfeil: Fünfeck 35">
            <a:extLst>
              <a:ext uri="{FF2B5EF4-FFF2-40B4-BE49-F238E27FC236}">
                <a16:creationId xmlns:a16="http://schemas.microsoft.com/office/drawing/2014/main" id="{1D190C5C-596D-4433-8CF3-B3491053457B}"/>
              </a:ext>
            </a:extLst>
          </p:cNvPr>
          <p:cNvSpPr/>
          <p:nvPr/>
        </p:nvSpPr>
        <p:spPr>
          <a:xfrm>
            <a:off x="1042994" y="3874719"/>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37" name="Pfeil: Chevron 36">
            <a:extLst>
              <a:ext uri="{FF2B5EF4-FFF2-40B4-BE49-F238E27FC236}">
                <a16:creationId xmlns:a16="http://schemas.microsoft.com/office/drawing/2014/main" id="{A1B78ADE-D57A-44F4-861C-8E20D3D6085E}"/>
              </a:ext>
            </a:extLst>
          </p:cNvPr>
          <p:cNvSpPr/>
          <p:nvPr/>
        </p:nvSpPr>
        <p:spPr>
          <a:xfrm>
            <a:off x="1726408" y="3874718"/>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8" name="Rechteck 37">
            <a:extLst>
              <a:ext uri="{FF2B5EF4-FFF2-40B4-BE49-F238E27FC236}">
                <a16:creationId xmlns:a16="http://schemas.microsoft.com/office/drawing/2014/main" id="{8DF23D67-1A9A-450F-AE0F-C4E60A2F508B}"/>
              </a:ext>
            </a:extLst>
          </p:cNvPr>
          <p:cNvSpPr/>
          <p:nvPr/>
        </p:nvSpPr>
        <p:spPr>
          <a:xfrm>
            <a:off x="1873815" y="3892745"/>
            <a:ext cx="17908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Ihr Geschäftsmodell</a:t>
            </a:r>
          </a:p>
        </p:txBody>
      </p:sp>
      <p:sp>
        <p:nvSpPr>
          <p:cNvPr id="39" name="Rechteck 38">
            <a:extLst>
              <a:ext uri="{FF2B5EF4-FFF2-40B4-BE49-F238E27FC236}">
                <a16:creationId xmlns:a16="http://schemas.microsoft.com/office/drawing/2014/main" id="{6F9F5101-E995-4385-AFB9-D3C413DF4F31}"/>
              </a:ext>
            </a:extLst>
          </p:cNvPr>
          <p:cNvSpPr/>
          <p:nvPr/>
        </p:nvSpPr>
        <p:spPr>
          <a:xfrm>
            <a:off x="1085313" y="38861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3.3</a:t>
            </a:r>
          </a:p>
        </p:txBody>
      </p:sp>
      <p:sp>
        <p:nvSpPr>
          <p:cNvPr id="48" name="Pfeil: Fünfeck 47">
            <a:extLst>
              <a:ext uri="{FF2B5EF4-FFF2-40B4-BE49-F238E27FC236}">
                <a16:creationId xmlns:a16="http://schemas.microsoft.com/office/drawing/2014/main" id="{B2CEB833-84EC-4B58-9BCB-028CA2DCAF0D}"/>
              </a:ext>
            </a:extLst>
          </p:cNvPr>
          <p:cNvSpPr/>
          <p:nvPr/>
        </p:nvSpPr>
        <p:spPr>
          <a:xfrm>
            <a:off x="1042994" y="4536198"/>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49" name="Pfeil: Chevron 48">
            <a:extLst>
              <a:ext uri="{FF2B5EF4-FFF2-40B4-BE49-F238E27FC236}">
                <a16:creationId xmlns:a16="http://schemas.microsoft.com/office/drawing/2014/main" id="{2A61BC52-F8DE-4948-A6F3-315A975A32F1}"/>
              </a:ext>
            </a:extLst>
          </p:cNvPr>
          <p:cNvSpPr/>
          <p:nvPr/>
        </p:nvSpPr>
        <p:spPr>
          <a:xfrm>
            <a:off x="1726408" y="4536199"/>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50" name="Rechteck 49">
            <a:extLst>
              <a:ext uri="{FF2B5EF4-FFF2-40B4-BE49-F238E27FC236}">
                <a16:creationId xmlns:a16="http://schemas.microsoft.com/office/drawing/2014/main" id="{E4D71184-53F7-4774-BDE7-9C2519C373A9}"/>
              </a:ext>
            </a:extLst>
          </p:cNvPr>
          <p:cNvSpPr/>
          <p:nvPr/>
        </p:nvSpPr>
        <p:spPr>
          <a:xfrm>
            <a:off x="1873350" y="4554224"/>
            <a:ext cx="199766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Alleinstellungsmerkmal</a:t>
            </a:r>
          </a:p>
        </p:txBody>
      </p:sp>
      <p:sp>
        <p:nvSpPr>
          <p:cNvPr id="51" name="Rechteck 50">
            <a:extLst>
              <a:ext uri="{FF2B5EF4-FFF2-40B4-BE49-F238E27FC236}">
                <a16:creationId xmlns:a16="http://schemas.microsoft.com/office/drawing/2014/main" id="{142C9ECB-D04C-4BC0-9DB1-D6BED3384A90}"/>
              </a:ext>
            </a:extLst>
          </p:cNvPr>
          <p:cNvSpPr/>
          <p:nvPr/>
        </p:nvSpPr>
        <p:spPr>
          <a:xfrm>
            <a:off x="1084848" y="4547599"/>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3.5</a:t>
            </a:r>
          </a:p>
        </p:txBody>
      </p:sp>
      <p:sp>
        <p:nvSpPr>
          <p:cNvPr id="52" name="Pfeil: Fünfeck 51">
            <a:extLst>
              <a:ext uri="{FF2B5EF4-FFF2-40B4-BE49-F238E27FC236}">
                <a16:creationId xmlns:a16="http://schemas.microsoft.com/office/drawing/2014/main" id="{3673490A-9C03-467D-BB57-94BC8691AEE5}"/>
              </a:ext>
            </a:extLst>
          </p:cNvPr>
          <p:cNvSpPr/>
          <p:nvPr/>
        </p:nvSpPr>
        <p:spPr>
          <a:xfrm>
            <a:off x="1042994" y="355045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53" name="Pfeil: Chevron 52">
            <a:extLst>
              <a:ext uri="{FF2B5EF4-FFF2-40B4-BE49-F238E27FC236}">
                <a16:creationId xmlns:a16="http://schemas.microsoft.com/office/drawing/2014/main" id="{94DE58D1-85F1-4EEC-9CEE-BD10484E9AF6}"/>
              </a:ext>
            </a:extLst>
          </p:cNvPr>
          <p:cNvSpPr/>
          <p:nvPr/>
        </p:nvSpPr>
        <p:spPr>
          <a:xfrm>
            <a:off x="1726408" y="3550452"/>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4" name="Rechteck 53">
            <a:extLst>
              <a:ext uri="{FF2B5EF4-FFF2-40B4-BE49-F238E27FC236}">
                <a16:creationId xmlns:a16="http://schemas.microsoft.com/office/drawing/2014/main" id="{A234BBAF-62A5-4B03-A167-FA39BEF37DCD}"/>
              </a:ext>
            </a:extLst>
          </p:cNvPr>
          <p:cNvSpPr/>
          <p:nvPr/>
        </p:nvSpPr>
        <p:spPr>
          <a:xfrm>
            <a:off x="1873815" y="3568479"/>
            <a:ext cx="321594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Geschäftsmodell von MyBambooBike</a:t>
            </a:r>
          </a:p>
        </p:txBody>
      </p:sp>
      <p:sp>
        <p:nvSpPr>
          <p:cNvPr id="60" name="Pfeil: Fünfeck 59">
            <a:extLst>
              <a:ext uri="{FF2B5EF4-FFF2-40B4-BE49-F238E27FC236}">
                <a16:creationId xmlns:a16="http://schemas.microsoft.com/office/drawing/2014/main" id="{C4EF4760-D127-422D-850F-1DE21F2A00DE}"/>
              </a:ext>
            </a:extLst>
          </p:cNvPr>
          <p:cNvSpPr/>
          <p:nvPr/>
        </p:nvSpPr>
        <p:spPr>
          <a:xfrm>
            <a:off x="1042994" y="4867780"/>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61" name="Pfeil: Chevron 60">
            <a:extLst>
              <a:ext uri="{FF2B5EF4-FFF2-40B4-BE49-F238E27FC236}">
                <a16:creationId xmlns:a16="http://schemas.microsoft.com/office/drawing/2014/main" id="{B08A55F9-C291-40B1-8A33-69E49B4AD14B}"/>
              </a:ext>
            </a:extLst>
          </p:cNvPr>
          <p:cNvSpPr/>
          <p:nvPr/>
        </p:nvSpPr>
        <p:spPr>
          <a:xfrm>
            <a:off x="1726408" y="4867779"/>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2" name="Rechteck 61">
            <a:extLst>
              <a:ext uri="{FF2B5EF4-FFF2-40B4-BE49-F238E27FC236}">
                <a16:creationId xmlns:a16="http://schemas.microsoft.com/office/drawing/2014/main" id="{72E38848-83DF-49E5-AA9B-6F4C095365FB}"/>
              </a:ext>
            </a:extLst>
          </p:cNvPr>
          <p:cNvSpPr/>
          <p:nvPr/>
        </p:nvSpPr>
        <p:spPr>
          <a:xfrm>
            <a:off x="1874834" y="4873461"/>
            <a:ext cx="376737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Alleinstellungsmerkmale von MyBambooBike</a:t>
            </a:r>
          </a:p>
        </p:txBody>
      </p:sp>
      <p:sp>
        <p:nvSpPr>
          <p:cNvPr id="63" name="Rechteck 62">
            <a:extLst>
              <a:ext uri="{FF2B5EF4-FFF2-40B4-BE49-F238E27FC236}">
                <a16:creationId xmlns:a16="http://schemas.microsoft.com/office/drawing/2014/main" id="{BD5205D7-FAD2-4D32-A7D3-8E939C862BC1}"/>
              </a:ext>
            </a:extLst>
          </p:cNvPr>
          <p:cNvSpPr/>
          <p:nvPr/>
        </p:nvSpPr>
        <p:spPr>
          <a:xfrm>
            <a:off x="1087928" y="484108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3.6</a:t>
            </a:r>
          </a:p>
        </p:txBody>
      </p:sp>
      <p:sp>
        <p:nvSpPr>
          <p:cNvPr id="64" name="Pfeil: Fünfeck 63">
            <a:extLst>
              <a:ext uri="{FF2B5EF4-FFF2-40B4-BE49-F238E27FC236}">
                <a16:creationId xmlns:a16="http://schemas.microsoft.com/office/drawing/2014/main" id="{D0CCA76C-090B-412B-B11F-B11222E2452E}"/>
              </a:ext>
            </a:extLst>
          </p:cNvPr>
          <p:cNvSpPr/>
          <p:nvPr/>
        </p:nvSpPr>
        <p:spPr>
          <a:xfrm>
            <a:off x="1042994" y="5195316"/>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65" name="Pfeil: Chevron 64">
            <a:extLst>
              <a:ext uri="{FF2B5EF4-FFF2-40B4-BE49-F238E27FC236}">
                <a16:creationId xmlns:a16="http://schemas.microsoft.com/office/drawing/2014/main" id="{15E2557C-182F-436D-B8AD-8B470D887931}"/>
              </a:ext>
            </a:extLst>
          </p:cNvPr>
          <p:cNvSpPr/>
          <p:nvPr/>
        </p:nvSpPr>
        <p:spPr>
          <a:xfrm>
            <a:off x="1726408" y="5195315"/>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6" name="Rechteck 65">
            <a:extLst>
              <a:ext uri="{FF2B5EF4-FFF2-40B4-BE49-F238E27FC236}">
                <a16:creationId xmlns:a16="http://schemas.microsoft.com/office/drawing/2014/main" id="{C9546D9E-85A0-4EB7-BDEC-F8B0B16F5C01}"/>
              </a:ext>
            </a:extLst>
          </p:cNvPr>
          <p:cNvSpPr/>
          <p:nvPr/>
        </p:nvSpPr>
        <p:spPr>
          <a:xfrm>
            <a:off x="1883092" y="5213342"/>
            <a:ext cx="223330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Ihr Alleinstellungsmerkmal</a:t>
            </a:r>
          </a:p>
        </p:txBody>
      </p:sp>
      <p:sp>
        <p:nvSpPr>
          <p:cNvPr id="67" name="Rechteck 66">
            <a:extLst>
              <a:ext uri="{FF2B5EF4-FFF2-40B4-BE49-F238E27FC236}">
                <a16:creationId xmlns:a16="http://schemas.microsoft.com/office/drawing/2014/main" id="{7BAAE6B8-3CCA-48F9-901E-FCA9011DE531}"/>
              </a:ext>
            </a:extLst>
          </p:cNvPr>
          <p:cNvSpPr/>
          <p:nvPr/>
        </p:nvSpPr>
        <p:spPr>
          <a:xfrm>
            <a:off x="1094590" y="520671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3.7</a:t>
            </a:r>
          </a:p>
        </p:txBody>
      </p:sp>
      <p:sp>
        <p:nvSpPr>
          <p:cNvPr id="72" name="Rectangle 2">
            <a:extLst>
              <a:ext uri="{FF2B5EF4-FFF2-40B4-BE49-F238E27FC236}">
                <a16:creationId xmlns:a16="http://schemas.microsoft.com/office/drawing/2014/main" id="{90F56E34-D935-4658-B570-15D1344577EA}"/>
              </a:ext>
            </a:extLst>
          </p:cNvPr>
          <p:cNvSpPr txBox="1">
            <a:spLocks noChangeArrowheads="1"/>
          </p:cNvSpPr>
          <p:nvPr/>
        </p:nvSpPr>
        <p:spPr bwMode="auto">
          <a:xfrm>
            <a:off x="6431531" y="2897917"/>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4: Marketing für GründerInnen</a:t>
            </a:r>
          </a:p>
        </p:txBody>
      </p:sp>
      <p:sp>
        <p:nvSpPr>
          <p:cNvPr id="46" name="Rechteck 45">
            <a:extLst>
              <a:ext uri="{FF2B5EF4-FFF2-40B4-BE49-F238E27FC236}">
                <a16:creationId xmlns:a16="http://schemas.microsoft.com/office/drawing/2014/main" id="{3B49DB26-40C1-499B-8A24-379FA3940A2C}"/>
              </a:ext>
            </a:extLst>
          </p:cNvPr>
          <p:cNvSpPr/>
          <p:nvPr/>
        </p:nvSpPr>
        <p:spPr>
          <a:xfrm>
            <a:off x="1059946" y="35819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3.2</a:t>
            </a:r>
          </a:p>
        </p:txBody>
      </p:sp>
      <p:sp>
        <p:nvSpPr>
          <p:cNvPr id="47" name="Pfeil: Fünfeck 46">
            <a:extLst>
              <a:ext uri="{FF2B5EF4-FFF2-40B4-BE49-F238E27FC236}">
                <a16:creationId xmlns:a16="http://schemas.microsoft.com/office/drawing/2014/main" id="{F3B22221-CB6B-49AF-80DC-46D9EC9129E9}"/>
              </a:ext>
            </a:extLst>
          </p:cNvPr>
          <p:cNvSpPr/>
          <p:nvPr/>
        </p:nvSpPr>
        <p:spPr>
          <a:xfrm>
            <a:off x="6380932" y="354028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55" name="Pfeil: Chevron 54">
            <a:extLst>
              <a:ext uri="{FF2B5EF4-FFF2-40B4-BE49-F238E27FC236}">
                <a16:creationId xmlns:a16="http://schemas.microsoft.com/office/drawing/2014/main" id="{6AA029FC-6328-4845-83A6-5B0F48BC0E1C}"/>
              </a:ext>
            </a:extLst>
          </p:cNvPr>
          <p:cNvSpPr/>
          <p:nvPr/>
        </p:nvSpPr>
        <p:spPr>
          <a:xfrm>
            <a:off x="7056793" y="354028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6" name="Rechteck 55">
            <a:extLst>
              <a:ext uri="{FF2B5EF4-FFF2-40B4-BE49-F238E27FC236}">
                <a16:creationId xmlns:a16="http://schemas.microsoft.com/office/drawing/2014/main" id="{5DCDE093-C8D8-4E8F-8AFF-D089F5F17745}"/>
              </a:ext>
            </a:extLst>
          </p:cNvPr>
          <p:cNvSpPr/>
          <p:nvPr/>
        </p:nvSpPr>
        <p:spPr>
          <a:xfrm>
            <a:off x="7211474" y="3558313"/>
            <a:ext cx="190468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Die 4P des Marketing</a:t>
            </a:r>
          </a:p>
        </p:txBody>
      </p:sp>
      <p:sp>
        <p:nvSpPr>
          <p:cNvPr id="57" name="Rechteck 56">
            <a:extLst>
              <a:ext uri="{FF2B5EF4-FFF2-40B4-BE49-F238E27FC236}">
                <a16:creationId xmlns:a16="http://schemas.microsoft.com/office/drawing/2014/main" id="{9554042C-B881-4C1A-8196-94886CF4A365}"/>
              </a:ext>
            </a:extLst>
          </p:cNvPr>
          <p:cNvSpPr/>
          <p:nvPr/>
        </p:nvSpPr>
        <p:spPr>
          <a:xfrm>
            <a:off x="6422972" y="35516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4.2</a:t>
            </a:r>
          </a:p>
        </p:txBody>
      </p:sp>
      <p:sp>
        <p:nvSpPr>
          <p:cNvPr id="59" name="Pfeil: Fünfeck 58">
            <a:extLst>
              <a:ext uri="{FF2B5EF4-FFF2-40B4-BE49-F238E27FC236}">
                <a16:creationId xmlns:a16="http://schemas.microsoft.com/office/drawing/2014/main" id="{91318C3E-11B3-4B93-A02F-2F166945EFB4}"/>
              </a:ext>
            </a:extLst>
          </p:cNvPr>
          <p:cNvSpPr/>
          <p:nvPr/>
        </p:nvSpPr>
        <p:spPr>
          <a:xfrm>
            <a:off x="6384247" y="4207293"/>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68" name="Pfeil: Chevron 67">
            <a:extLst>
              <a:ext uri="{FF2B5EF4-FFF2-40B4-BE49-F238E27FC236}">
                <a16:creationId xmlns:a16="http://schemas.microsoft.com/office/drawing/2014/main" id="{3913DC39-A0D6-4C1D-8F3D-D2502D091024}"/>
              </a:ext>
            </a:extLst>
          </p:cNvPr>
          <p:cNvSpPr/>
          <p:nvPr/>
        </p:nvSpPr>
        <p:spPr>
          <a:xfrm>
            <a:off x="7060108" y="4207292"/>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9" name="Rechteck 68">
            <a:extLst>
              <a:ext uri="{FF2B5EF4-FFF2-40B4-BE49-F238E27FC236}">
                <a16:creationId xmlns:a16="http://schemas.microsoft.com/office/drawing/2014/main" id="{3C9C0480-126A-46A9-B40D-D559AB48904F}"/>
              </a:ext>
            </a:extLst>
          </p:cNvPr>
          <p:cNvSpPr/>
          <p:nvPr/>
        </p:nvSpPr>
        <p:spPr>
          <a:xfrm>
            <a:off x="7214789" y="4225319"/>
            <a:ext cx="187583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Ihr Marketingkonzept</a:t>
            </a:r>
          </a:p>
        </p:txBody>
      </p:sp>
      <p:sp>
        <p:nvSpPr>
          <p:cNvPr id="70" name="Rechteck 69">
            <a:extLst>
              <a:ext uri="{FF2B5EF4-FFF2-40B4-BE49-F238E27FC236}">
                <a16:creationId xmlns:a16="http://schemas.microsoft.com/office/drawing/2014/main" id="{4AB0F61D-C01A-4FCF-87B9-044C75102C63}"/>
              </a:ext>
            </a:extLst>
          </p:cNvPr>
          <p:cNvSpPr/>
          <p:nvPr/>
        </p:nvSpPr>
        <p:spPr>
          <a:xfrm>
            <a:off x="6426287" y="42186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4.4</a:t>
            </a:r>
          </a:p>
        </p:txBody>
      </p:sp>
      <p:sp>
        <p:nvSpPr>
          <p:cNvPr id="71" name="Pfeil: Fünfeck 70">
            <a:extLst>
              <a:ext uri="{FF2B5EF4-FFF2-40B4-BE49-F238E27FC236}">
                <a16:creationId xmlns:a16="http://schemas.microsoft.com/office/drawing/2014/main" id="{79AD3CCE-3A31-45AD-8DDF-23EFB6E8F323}"/>
              </a:ext>
            </a:extLst>
          </p:cNvPr>
          <p:cNvSpPr/>
          <p:nvPr/>
        </p:nvSpPr>
        <p:spPr>
          <a:xfrm>
            <a:off x="6378348" y="3231851"/>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73" name="Pfeil: Chevron 72">
            <a:extLst>
              <a:ext uri="{FF2B5EF4-FFF2-40B4-BE49-F238E27FC236}">
                <a16:creationId xmlns:a16="http://schemas.microsoft.com/office/drawing/2014/main" id="{F2F72190-C1CF-4D8E-A016-1510985215B5}"/>
              </a:ext>
            </a:extLst>
          </p:cNvPr>
          <p:cNvSpPr/>
          <p:nvPr/>
        </p:nvSpPr>
        <p:spPr>
          <a:xfrm>
            <a:off x="7054209" y="3231850"/>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4" name="Rechteck 73">
            <a:extLst>
              <a:ext uri="{FF2B5EF4-FFF2-40B4-BE49-F238E27FC236}">
                <a16:creationId xmlns:a16="http://schemas.microsoft.com/office/drawing/2014/main" id="{51F9A5DE-6D24-442B-868C-A7ECA454DFE7}"/>
              </a:ext>
            </a:extLst>
          </p:cNvPr>
          <p:cNvSpPr/>
          <p:nvPr/>
        </p:nvSpPr>
        <p:spPr>
          <a:xfrm>
            <a:off x="7208890" y="3249877"/>
            <a:ext cx="255871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Marketing für MyBambooBike</a:t>
            </a:r>
          </a:p>
        </p:txBody>
      </p:sp>
      <p:sp>
        <p:nvSpPr>
          <p:cNvPr id="75" name="Rechteck 74">
            <a:extLst>
              <a:ext uri="{FF2B5EF4-FFF2-40B4-BE49-F238E27FC236}">
                <a16:creationId xmlns:a16="http://schemas.microsoft.com/office/drawing/2014/main" id="{AD11AE00-0088-49BD-89DA-2FD6B5EF9DDE}"/>
              </a:ext>
            </a:extLst>
          </p:cNvPr>
          <p:cNvSpPr/>
          <p:nvPr/>
        </p:nvSpPr>
        <p:spPr>
          <a:xfrm>
            <a:off x="6420388" y="324325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4.1</a:t>
            </a:r>
          </a:p>
        </p:txBody>
      </p:sp>
      <p:sp>
        <p:nvSpPr>
          <p:cNvPr id="80" name="Pfeil: Fünfeck 79">
            <a:extLst>
              <a:ext uri="{FF2B5EF4-FFF2-40B4-BE49-F238E27FC236}">
                <a16:creationId xmlns:a16="http://schemas.microsoft.com/office/drawing/2014/main" id="{7FEB304A-C0EF-4A43-8B04-43BAD484DC7E}"/>
              </a:ext>
            </a:extLst>
          </p:cNvPr>
          <p:cNvSpPr/>
          <p:nvPr/>
        </p:nvSpPr>
        <p:spPr>
          <a:xfrm>
            <a:off x="6377623" y="455060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81" name="Pfeil: Chevron 80">
            <a:extLst>
              <a:ext uri="{FF2B5EF4-FFF2-40B4-BE49-F238E27FC236}">
                <a16:creationId xmlns:a16="http://schemas.microsoft.com/office/drawing/2014/main" id="{C4BFEBD5-DC98-4288-960C-B9FDCDB333FA}"/>
              </a:ext>
            </a:extLst>
          </p:cNvPr>
          <p:cNvSpPr/>
          <p:nvPr/>
        </p:nvSpPr>
        <p:spPr>
          <a:xfrm>
            <a:off x="7053484" y="455060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82" name="Rechteck 81">
            <a:extLst>
              <a:ext uri="{FF2B5EF4-FFF2-40B4-BE49-F238E27FC236}">
                <a16:creationId xmlns:a16="http://schemas.microsoft.com/office/drawing/2014/main" id="{DE8BF1DB-9C4D-4BD1-99BC-E94D8A5DEC52}"/>
              </a:ext>
            </a:extLst>
          </p:cNvPr>
          <p:cNvSpPr/>
          <p:nvPr/>
        </p:nvSpPr>
        <p:spPr>
          <a:xfrm>
            <a:off x="7217763" y="4568015"/>
            <a:ext cx="232948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Fallbeispiel «Coffee Circle»</a:t>
            </a:r>
          </a:p>
        </p:txBody>
      </p:sp>
      <p:sp>
        <p:nvSpPr>
          <p:cNvPr id="83" name="Rechteck 82">
            <a:extLst>
              <a:ext uri="{FF2B5EF4-FFF2-40B4-BE49-F238E27FC236}">
                <a16:creationId xmlns:a16="http://schemas.microsoft.com/office/drawing/2014/main" id="{16701557-C261-4FEF-9365-C4222275A5BC}"/>
              </a:ext>
            </a:extLst>
          </p:cNvPr>
          <p:cNvSpPr/>
          <p:nvPr/>
        </p:nvSpPr>
        <p:spPr>
          <a:xfrm>
            <a:off x="6419663" y="4562005"/>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4.5</a:t>
            </a:r>
          </a:p>
        </p:txBody>
      </p:sp>
      <p:sp>
        <p:nvSpPr>
          <p:cNvPr id="76" name="Pfeil: Fünfeck 75">
            <a:extLst>
              <a:ext uri="{FF2B5EF4-FFF2-40B4-BE49-F238E27FC236}">
                <a16:creationId xmlns:a16="http://schemas.microsoft.com/office/drawing/2014/main" id="{56B4C91C-866B-4723-9D75-5E1DAA275F4B}"/>
              </a:ext>
            </a:extLst>
          </p:cNvPr>
          <p:cNvSpPr/>
          <p:nvPr/>
        </p:nvSpPr>
        <p:spPr>
          <a:xfrm>
            <a:off x="1042994" y="109804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77" name="Pfeil: Chevron 76">
            <a:extLst>
              <a:ext uri="{FF2B5EF4-FFF2-40B4-BE49-F238E27FC236}">
                <a16:creationId xmlns:a16="http://schemas.microsoft.com/office/drawing/2014/main" id="{71D81CE5-EF1A-4311-A791-2D5192FB47EE}"/>
              </a:ext>
            </a:extLst>
          </p:cNvPr>
          <p:cNvSpPr/>
          <p:nvPr/>
        </p:nvSpPr>
        <p:spPr>
          <a:xfrm>
            <a:off x="1726408" y="1098048"/>
            <a:ext cx="4320000" cy="288000"/>
          </a:xfrm>
          <a:prstGeom prst="chevron">
            <a:avLst>
              <a:gd name="adj" fmla="val 50000"/>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78" name="Rechteck 77">
            <a:extLst>
              <a:ext uri="{FF2B5EF4-FFF2-40B4-BE49-F238E27FC236}">
                <a16:creationId xmlns:a16="http://schemas.microsoft.com/office/drawing/2014/main" id="{FB25EA9F-D9A9-46F2-95C2-76F727AB0828}"/>
              </a:ext>
            </a:extLst>
          </p:cNvPr>
          <p:cNvSpPr/>
          <p:nvPr/>
        </p:nvSpPr>
        <p:spPr>
          <a:xfrm>
            <a:off x="1874834" y="1116075"/>
            <a:ext cx="174759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Film: «Die Schrippe»</a:t>
            </a:r>
          </a:p>
        </p:txBody>
      </p:sp>
      <p:sp>
        <p:nvSpPr>
          <p:cNvPr id="79" name="Rechteck 78">
            <a:extLst>
              <a:ext uri="{FF2B5EF4-FFF2-40B4-BE49-F238E27FC236}">
                <a16:creationId xmlns:a16="http://schemas.microsoft.com/office/drawing/2014/main" id="{6B6B3C59-7967-402A-8EB8-EBB18861E264}"/>
              </a:ext>
            </a:extLst>
          </p:cNvPr>
          <p:cNvSpPr/>
          <p:nvPr/>
        </p:nvSpPr>
        <p:spPr>
          <a:xfrm>
            <a:off x="1076807" y="110945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1.1</a:t>
            </a:r>
          </a:p>
        </p:txBody>
      </p:sp>
      <p:sp>
        <p:nvSpPr>
          <p:cNvPr id="85" name="Pfeil: Fünfeck 84">
            <a:extLst>
              <a:ext uri="{FF2B5EF4-FFF2-40B4-BE49-F238E27FC236}">
                <a16:creationId xmlns:a16="http://schemas.microsoft.com/office/drawing/2014/main" id="{8875EB6D-BBC3-45CE-AC6E-D410FA887737}"/>
              </a:ext>
            </a:extLst>
          </p:cNvPr>
          <p:cNvSpPr/>
          <p:nvPr/>
        </p:nvSpPr>
        <p:spPr>
          <a:xfrm>
            <a:off x="1042994" y="1420240"/>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86" name="Pfeil: Chevron 85">
            <a:extLst>
              <a:ext uri="{FF2B5EF4-FFF2-40B4-BE49-F238E27FC236}">
                <a16:creationId xmlns:a16="http://schemas.microsoft.com/office/drawing/2014/main" id="{0084D277-AC4B-49F8-9604-F71EEB454D00}"/>
              </a:ext>
            </a:extLst>
          </p:cNvPr>
          <p:cNvSpPr/>
          <p:nvPr/>
        </p:nvSpPr>
        <p:spPr>
          <a:xfrm>
            <a:off x="1726408" y="1420239"/>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87" name="Rechteck 86">
            <a:extLst>
              <a:ext uri="{FF2B5EF4-FFF2-40B4-BE49-F238E27FC236}">
                <a16:creationId xmlns:a16="http://schemas.microsoft.com/office/drawing/2014/main" id="{9B0009CD-6256-42ED-BEF9-04006BB48F81}"/>
              </a:ext>
            </a:extLst>
          </p:cNvPr>
          <p:cNvSpPr/>
          <p:nvPr/>
        </p:nvSpPr>
        <p:spPr>
          <a:xfrm>
            <a:off x="1868210" y="1438266"/>
            <a:ext cx="163217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Ideenentwicklung</a:t>
            </a:r>
          </a:p>
        </p:txBody>
      </p:sp>
      <p:sp>
        <p:nvSpPr>
          <p:cNvPr id="88" name="Rechteck 87">
            <a:extLst>
              <a:ext uri="{FF2B5EF4-FFF2-40B4-BE49-F238E27FC236}">
                <a16:creationId xmlns:a16="http://schemas.microsoft.com/office/drawing/2014/main" id="{11438DEC-0A33-4226-9040-F3290D3E0AE7}"/>
              </a:ext>
            </a:extLst>
          </p:cNvPr>
          <p:cNvSpPr/>
          <p:nvPr/>
        </p:nvSpPr>
        <p:spPr>
          <a:xfrm>
            <a:off x="1079708" y="143164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1.2</a:t>
            </a:r>
          </a:p>
        </p:txBody>
      </p:sp>
      <p:sp>
        <p:nvSpPr>
          <p:cNvPr id="89" name="Pfeil: Fünfeck 88">
            <a:extLst>
              <a:ext uri="{FF2B5EF4-FFF2-40B4-BE49-F238E27FC236}">
                <a16:creationId xmlns:a16="http://schemas.microsoft.com/office/drawing/2014/main" id="{4C16D6C3-8521-4F6D-80DC-F278AA2AF30B}"/>
              </a:ext>
            </a:extLst>
          </p:cNvPr>
          <p:cNvSpPr/>
          <p:nvPr/>
        </p:nvSpPr>
        <p:spPr>
          <a:xfrm>
            <a:off x="1042994" y="1742431"/>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90" name="Pfeil: Chevron 89">
            <a:extLst>
              <a:ext uri="{FF2B5EF4-FFF2-40B4-BE49-F238E27FC236}">
                <a16:creationId xmlns:a16="http://schemas.microsoft.com/office/drawing/2014/main" id="{C338C7E1-E487-4894-B831-EEBE9CFA4461}"/>
              </a:ext>
            </a:extLst>
          </p:cNvPr>
          <p:cNvSpPr/>
          <p:nvPr/>
        </p:nvSpPr>
        <p:spPr>
          <a:xfrm>
            <a:off x="1726408" y="1742430"/>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1" name="Rechteck 90">
            <a:extLst>
              <a:ext uri="{FF2B5EF4-FFF2-40B4-BE49-F238E27FC236}">
                <a16:creationId xmlns:a16="http://schemas.microsoft.com/office/drawing/2014/main" id="{410C3AA3-1F43-436E-882E-B89783DF9DA5}"/>
              </a:ext>
            </a:extLst>
          </p:cNvPr>
          <p:cNvSpPr/>
          <p:nvPr/>
        </p:nvSpPr>
        <p:spPr>
          <a:xfrm>
            <a:off x="1861584" y="1760457"/>
            <a:ext cx="297709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Bewertung und Auswahl der Ideen</a:t>
            </a:r>
          </a:p>
        </p:txBody>
      </p:sp>
      <p:sp>
        <p:nvSpPr>
          <p:cNvPr id="92" name="Rechteck 91">
            <a:extLst>
              <a:ext uri="{FF2B5EF4-FFF2-40B4-BE49-F238E27FC236}">
                <a16:creationId xmlns:a16="http://schemas.microsoft.com/office/drawing/2014/main" id="{E337EF38-1CE4-4EAD-895A-C23BD80619D6}"/>
              </a:ext>
            </a:extLst>
          </p:cNvPr>
          <p:cNvSpPr/>
          <p:nvPr/>
        </p:nvSpPr>
        <p:spPr>
          <a:xfrm>
            <a:off x="1073082" y="175383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1.3</a:t>
            </a:r>
          </a:p>
        </p:txBody>
      </p:sp>
      <p:sp>
        <p:nvSpPr>
          <p:cNvPr id="93" name="Pfeil: Fünfeck 92">
            <a:extLst>
              <a:ext uri="{FF2B5EF4-FFF2-40B4-BE49-F238E27FC236}">
                <a16:creationId xmlns:a16="http://schemas.microsoft.com/office/drawing/2014/main" id="{B9827DCB-C56A-4E8E-A087-34DDA2EBA2AA}"/>
              </a:ext>
            </a:extLst>
          </p:cNvPr>
          <p:cNvSpPr/>
          <p:nvPr/>
        </p:nvSpPr>
        <p:spPr>
          <a:xfrm>
            <a:off x="1042994" y="2077176"/>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94" name="Pfeil: Chevron 93">
            <a:extLst>
              <a:ext uri="{FF2B5EF4-FFF2-40B4-BE49-F238E27FC236}">
                <a16:creationId xmlns:a16="http://schemas.microsoft.com/office/drawing/2014/main" id="{3B6AB07E-5B3C-4D37-9900-BEB08C18DF0A}"/>
              </a:ext>
            </a:extLst>
          </p:cNvPr>
          <p:cNvSpPr/>
          <p:nvPr/>
        </p:nvSpPr>
        <p:spPr>
          <a:xfrm>
            <a:off x="1726408" y="2077175"/>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5" name="Rechteck 94">
            <a:extLst>
              <a:ext uri="{FF2B5EF4-FFF2-40B4-BE49-F238E27FC236}">
                <a16:creationId xmlns:a16="http://schemas.microsoft.com/office/drawing/2014/main" id="{62B5C79F-EFA7-493C-9B40-799E9F07B241}"/>
              </a:ext>
            </a:extLst>
          </p:cNvPr>
          <p:cNvSpPr/>
          <p:nvPr/>
        </p:nvSpPr>
        <p:spPr>
          <a:xfrm>
            <a:off x="1861584" y="2095202"/>
            <a:ext cx="332655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Gruppenfindung und Logoentwicklung</a:t>
            </a:r>
          </a:p>
        </p:txBody>
      </p:sp>
      <p:sp>
        <p:nvSpPr>
          <p:cNvPr id="96" name="Rechteck 95">
            <a:extLst>
              <a:ext uri="{FF2B5EF4-FFF2-40B4-BE49-F238E27FC236}">
                <a16:creationId xmlns:a16="http://schemas.microsoft.com/office/drawing/2014/main" id="{0BAF233E-F3C9-43C8-B264-E12B5B952A31}"/>
              </a:ext>
            </a:extLst>
          </p:cNvPr>
          <p:cNvSpPr/>
          <p:nvPr/>
        </p:nvSpPr>
        <p:spPr>
          <a:xfrm>
            <a:off x="1073082" y="208857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1.4</a:t>
            </a:r>
          </a:p>
        </p:txBody>
      </p:sp>
      <p:sp>
        <p:nvSpPr>
          <p:cNvPr id="97" name="Pfeil: Fünfeck 96">
            <a:extLst>
              <a:ext uri="{FF2B5EF4-FFF2-40B4-BE49-F238E27FC236}">
                <a16:creationId xmlns:a16="http://schemas.microsoft.com/office/drawing/2014/main" id="{74042375-305F-41D2-8251-60E168190FB8}"/>
              </a:ext>
            </a:extLst>
          </p:cNvPr>
          <p:cNvSpPr/>
          <p:nvPr/>
        </p:nvSpPr>
        <p:spPr>
          <a:xfrm>
            <a:off x="1042994" y="2423015"/>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98" name="Pfeil: Chevron 97">
            <a:extLst>
              <a:ext uri="{FF2B5EF4-FFF2-40B4-BE49-F238E27FC236}">
                <a16:creationId xmlns:a16="http://schemas.microsoft.com/office/drawing/2014/main" id="{7FC547AD-EA34-4663-8594-3B60096A257B}"/>
              </a:ext>
            </a:extLst>
          </p:cNvPr>
          <p:cNvSpPr/>
          <p:nvPr/>
        </p:nvSpPr>
        <p:spPr>
          <a:xfrm>
            <a:off x="1726408" y="2423014"/>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99" name="Rechteck 98">
            <a:extLst>
              <a:ext uri="{FF2B5EF4-FFF2-40B4-BE49-F238E27FC236}">
                <a16:creationId xmlns:a16="http://schemas.microsoft.com/office/drawing/2014/main" id="{D4C08B9B-E005-4C34-8A3B-74782DE122CB}"/>
              </a:ext>
            </a:extLst>
          </p:cNvPr>
          <p:cNvSpPr/>
          <p:nvPr/>
        </p:nvSpPr>
        <p:spPr>
          <a:xfrm>
            <a:off x="1874834" y="2432093"/>
            <a:ext cx="250100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Fallbeispiel: «</a:t>
            </a:r>
            <a:r>
              <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rPr>
              <a:t>Meublogramm</a:t>
            </a: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a:t>
            </a:r>
          </a:p>
        </p:txBody>
      </p:sp>
      <p:sp>
        <p:nvSpPr>
          <p:cNvPr id="100" name="Rechteck 99">
            <a:extLst>
              <a:ext uri="{FF2B5EF4-FFF2-40B4-BE49-F238E27FC236}">
                <a16:creationId xmlns:a16="http://schemas.microsoft.com/office/drawing/2014/main" id="{61DDCD77-E110-4D08-90BF-4EA9DB2F9ABE}"/>
              </a:ext>
            </a:extLst>
          </p:cNvPr>
          <p:cNvSpPr/>
          <p:nvPr/>
        </p:nvSpPr>
        <p:spPr>
          <a:xfrm>
            <a:off x="1073082" y="243441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1.5</a:t>
            </a:r>
          </a:p>
        </p:txBody>
      </p:sp>
      <p:sp>
        <p:nvSpPr>
          <p:cNvPr id="103" name="Pfeil: Fünfeck 102">
            <a:extLst>
              <a:ext uri="{FF2B5EF4-FFF2-40B4-BE49-F238E27FC236}">
                <a16:creationId xmlns:a16="http://schemas.microsoft.com/office/drawing/2014/main" id="{FA68A563-9835-4703-A4B5-F0EAB56C889A}"/>
              </a:ext>
            </a:extLst>
          </p:cNvPr>
          <p:cNvSpPr/>
          <p:nvPr/>
        </p:nvSpPr>
        <p:spPr>
          <a:xfrm>
            <a:off x="1048519" y="5539493"/>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04" name="Pfeil: Chevron 103">
            <a:extLst>
              <a:ext uri="{FF2B5EF4-FFF2-40B4-BE49-F238E27FC236}">
                <a16:creationId xmlns:a16="http://schemas.microsoft.com/office/drawing/2014/main" id="{2620366C-60B7-417E-9279-F12804C12CA4}"/>
              </a:ext>
            </a:extLst>
          </p:cNvPr>
          <p:cNvSpPr/>
          <p:nvPr/>
        </p:nvSpPr>
        <p:spPr>
          <a:xfrm>
            <a:off x="1731933" y="5539492"/>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05" name="Rechteck 104">
            <a:extLst>
              <a:ext uri="{FF2B5EF4-FFF2-40B4-BE49-F238E27FC236}">
                <a16:creationId xmlns:a16="http://schemas.microsoft.com/office/drawing/2014/main" id="{1969B82E-A24E-4521-9C04-EF3F52B3BCCE}"/>
              </a:ext>
            </a:extLst>
          </p:cNvPr>
          <p:cNvSpPr/>
          <p:nvPr/>
        </p:nvSpPr>
        <p:spPr>
          <a:xfrm>
            <a:off x="1881954" y="5557519"/>
            <a:ext cx="3979913" cy="27238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Fallbeispiel «Traum des eigenen Cafés»</a:t>
            </a:r>
          </a:p>
        </p:txBody>
      </p:sp>
      <p:sp>
        <p:nvSpPr>
          <p:cNvPr id="106" name="Rechteck 105">
            <a:extLst>
              <a:ext uri="{FF2B5EF4-FFF2-40B4-BE49-F238E27FC236}">
                <a16:creationId xmlns:a16="http://schemas.microsoft.com/office/drawing/2014/main" id="{2FFB7168-773C-453E-AD1D-182305403492}"/>
              </a:ext>
            </a:extLst>
          </p:cNvPr>
          <p:cNvSpPr/>
          <p:nvPr/>
        </p:nvSpPr>
        <p:spPr>
          <a:xfrm>
            <a:off x="1093453" y="55508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3.8</a:t>
            </a:r>
          </a:p>
        </p:txBody>
      </p:sp>
      <p:sp>
        <p:nvSpPr>
          <p:cNvPr id="111" name="Pfeil: Fünfeck 110">
            <a:extLst>
              <a:ext uri="{FF2B5EF4-FFF2-40B4-BE49-F238E27FC236}">
                <a16:creationId xmlns:a16="http://schemas.microsoft.com/office/drawing/2014/main" id="{8E305B6E-2917-438D-B669-79DB2753CCC7}"/>
              </a:ext>
            </a:extLst>
          </p:cNvPr>
          <p:cNvSpPr/>
          <p:nvPr/>
        </p:nvSpPr>
        <p:spPr>
          <a:xfrm>
            <a:off x="6384473" y="387566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2" name="Pfeil: Chevron 111">
            <a:extLst>
              <a:ext uri="{FF2B5EF4-FFF2-40B4-BE49-F238E27FC236}">
                <a16:creationId xmlns:a16="http://schemas.microsoft.com/office/drawing/2014/main" id="{F402A965-185B-475A-A3CF-1C973DF03F1B}"/>
              </a:ext>
            </a:extLst>
          </p:cNvPr>
          <p:cNvSpPr/>
          <p:nvPr/>
        </p:nvSpPr>
        <p:spPr>
          <a:xfrm>
            <a:off x="7060334" y="3875659"/>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13" name="Rechteck 112">
            <a:extLst>
              <a:ext uri="{FF2B5EF4-FFF2-40B4-BE49-F238E27FC236}">
                <a16:creationId xmlns:a16="http://schemas.microsoft.com/office/drawing/2014/main" id="{BCE48B36-769F-4EE9-A1D2-E897D88CC613}"/>
              </a:ext>
            </a:extLst>
          </p:cNvPr>
          <p:cNvSpPr/>
          <p:nvPr/>
        </p:nvSpPr>
        <p:spPr>
          <a:xfrm>
            <a:off x="7215015" y="3893686"/>
            <a:ext cx="123623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Social Media</a:t>
            </a:r>
          </a:p>
        </p:txBody>
      </p:sp>
      <p:sp>
        <p:nvSpPr>
          <p:cNvPr id="114" name="Rechteck 113">
            <a:extLst>
              <a:ext uri="{FF2B5EF4-FFF2-40B4-BE49-F238E27FC236}">
                <a16:creationId xmlns:a16="http://schemas.microsoft.com/office/drawing/2014/main" id="{BB3C6E81-8E25-44DA-876B-DF846B53A05A}"/>
              </a:ext>
            </a:extLst>
          </p:cNvPr>
          <p:cNvSpPr/>
          <p:nvPr/>
        </p:nvSpPr>
        <p:spPr>
          <a:xfrm>
            <a:off x="6426513" y="388706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4.3</a:t>
            </a:r>
          </a:p>
        </p:txBody>
      </p:sp>
      <p:sp>
        <p:nvSpPr>
          <p:cNvPr id="102" name="Pfeil: Fünfeck 101">
            <a:extLst>
              <a:ext uri="{FF2B5EF4-FFF2-40B4-BE49-F238E27FC236}">
                <a16:creationId xmlns:a16="http://schemas.microsoft.com/office/drawing/2014/main" id="{4F531F05-DC32-4DF2-8D28-2FF8BAFBFD2E}"/>
              </a:ext>
            </a:extLst>
          </p:cNvPr>
          <p:cNvSpPr/>
          <p:nvPr/>
        </p:nvSpPr>
        <p:spPr>
          <a:xfrm>
            <a:off x="1052746" y="612605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07" name="Pfeil: Fünfeck 106">
            <a:extLst>
              <a:ext uri="{FF2B5EF4-FFF2-40B4-BE49-F238E27FC236}">
                <a16:creationId xmlns:a16="http://schemas.microsoft.com/office/drawing/2014/main" id="{4BFC46DF-DFAE-47AF-B2E4-76C21AD4730D}"/>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08" name="Pfeil: Chevron 107">
            <a:extLst>
              <a:ext uri="{FF2B5EF4-FFF2-40B4-BE49-F238E27FC236}">
                <a16:creationId xmlns:a16="http://schemas.microsoft.com/office/drawing/2014/main" id="{E051BCFB-A7AC-47D4-BDDD-90E61CDA7E95}"/>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09" name="Rechteck 108">
            <a:extLst>
              <a:ext uri="{FF2B5EF4-FFF2-40B4-BE49-F238E27FC236}">
                <a16:creationId xmlns:a16="http://schemas.microsoft.com/office/drawing/2014/main" id="{34C3D619-3ECF-4B0D-A3EA-B82D16E25700}"/>
              </a:ext>
            </a:extLst>
          </p:cNvPr>
          <p:cNvSpPr/>
          <p:nvPr/>
        </p:nvSpPr>
        <p:spPr>
          <a:xfrm>
            <a:off x="7177116" y="6141840"/>
            <a:ext cx="299312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Fallstudien über UnternehmerInnen</a:t>
            </a:r>
          </a:p>
        </p:txBody>
      </p:sp>
      <p:sp>
        <p:nvSpPr>
          <p:cNvPr id="115" name="Pfeil: Fünfeck 114">
            <a:extLst>
              <a:ext uri="{FF2B5EF4-FFF2-40B4-BE49-F238E27FC236}">
                <a16:creationId xmlns:a16="http://schemas.microsoft.com/office/drawing/2014/main" id="{4DB0A6BD-892E-4838-B098-81063FA98E09}"/>
              </a:ext>
            </a:extLst>
          </p:cNvPr>
          <p:cNvSpPr/>
          <p:nvPr/>
        </p:nvSpPr>
        <p:spPr>
          <a:xfrm>
            <a:off x="1042995" y="6443985"/>
            <a:ext cx="802088"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6" name="Pfeil: Chevron 115">
            <a:extLst>
              <a:ext uri="{FF2B5EF4-FFF2-40B4-BE49-F238E27FC236}">
                <a16:creationId xmlns:a16="http://schemas.microsoft.com/office/drawing/2014/main" id="{74687C0B-B065-4738-AE6B-5DF5E10A83D6}"/>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17" name="Rechteck 116">
            <a:extLst>
              <a:ext uri="{FF2B5EF4-FFF2-40B4-BE49-F238E27FC236}">
                <a16:creationId xmlns:a16="http://schemas.microsoft.com/office/drawing/2014/main" id="{FA449FF2-430D-4333-BD39-A64C82282AA8}"/>
              </a:ext>
            </a:extLst>
          </p:cNvPr>
          <p:cNvSpPr/>
          <p:nvPr/>
        </p:nvSpPr>
        <p:spPr>
          <a:xfrm>
            <a:off x="1893745" y="6462011"/>
            <a:ext cx="348364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Entwicklung Ihrer eigenen Geschäftsidee</a:t>
            </a:r>
          </a:p>
        </p:txBody>
      </p:sp>
      <p:sp>
        <p:nvSpPr>
          <p:cNvPr id="119" name="Pfeil: Fünfeck 118">
            <a:extLst>
              <a:ext uri="{FF2B5EF4-FFF2-40B4-BE49-F238E27FC236}">
                <a16:creationId xmlns:a16="http://schemas.microsoft.com/office/drawing/2014/main" id="{435F113E-C5BC-4B59-B61A-2860C79AB9C3}"/>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20" name="Pfeil: Chevron 119">
            <a:extLst>
              <a:ext uri="{FF2B5EF4-FFF2-40B4-BE49-F238E27FC236}">
                <a16:creationId xmlns:a16="http://schemas.microsoft.com/office/drawing/2014/main" id="{9DC06D1D-CB63-4DAF-8664-2A52029B597F}"/>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21" name="Rechteck 120">
            <a:extLst>
              <a:ext uri="{FF2B5EF4-FFF2-40B4-BE49-F238E27FC236}">
                <a16:creationId xmlns:a16="http://schemas.microsoft.com/office/drawing/2014/main" id="{9E6ABDB2-38C4-4345-A8AA-335B6F7F9A46}"/>
              </a:ext>
            </a:extLst>
          </p:cNvPr>
          <p:cNvSpPr/>
          <p:nvPr/>
        </p:nvSpPr>
        <p:spPr>
          <a:xfrm>
            <a:off x="7180658" y="6464362"/>
            <a:ext cx="208903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Beispiel MyBambooBike</a:t>
            </a:r>
          </a:p>
        </p:txBody>
      </p:sp>
      <p:sp>
        <p:nvSpPr>
          <p:cNvPr id="2" name="Rechteck 1">
            <a:extLst>
              <a:ext uri="{FF2B5EF4-FFF2-40B4-BE49-F238E27FC236}">
                <a16:creationId xmlns:a16="http://schemas.microsoft.com/office/drawing/2014/main" id="{FF77B241-203C-4943-A1B9-69F64BA9C7DF}"/>
              </a:ext>
            </a:extLst>
          </p:cNvPr>
          <p:cNvSpPr/>
          <p:nvPr/>
        </p:nvSpPr>
        <p:spPr>
          <a:xfrm>
            <a:off x="3655550" y="1098049"/>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8" name="Gleichschenkliges Dreieck 7">
            <a:extLst>
              <a:ext uri="{FF2B5EF4-FFF2-40B4-BE49-F238E27FC236}">
                <a16:creationId xmlns:a16="http://schemas.microsoft.com/office/drawing/2014/main" id="{70B12B5E-F95C-42CA-B2A6-10827A83FABD}"/>
              </a:ext>
            </a:extLst>
          </p:cNvPr>
          <p:cNvSpPr/>
          <p:nvPr/>
        </p:nvSpPr>
        <p:spPr>
          <a:xfrm rot="5400000">
            <a:off x="5828342" y="1171488"/>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0" name="Rechteck 109">
            <a:extLst>
              <a:ext uri="{FF2B5EF4-FFF2-40B4-BE49-F238E27FC236}">
                <a16:creationId xmlns:a16="http://schemas.microsoft.com/office/drawing/2014/main" id="{76DFDF78-105B-4519-9075-E70E723D0778}"/>
              </a:ext>
            </a:extLst>
          </p:cNvPr>
          <p:cNvSpPr/>
          <p:nvPr/>
        </p:nvSpPr>
        <p:spPr>
          <a:xfrm>
            <a:off x="3672684" y="1418621"/>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8" name="Gleichschenkliges Dreieck 117">
            <a:extLst>
              <a:ext uri="{FF2B5EF4-FFF2-40B4-BE49-F238E27FC236}">
                <a16:creationId xmlns:a16="http://schemas.microsoft.com/office/drawing/2014/main" id="{12E4C4FC-2033-4EA5-9415-54A8FF529A71}"/>
              </a:ext>
            </a:extLst>
          </p:cNvPr>
          <p:cNvSpPr/>
          <p:nvPr/>
        </p:nvSpPr>
        <p:spPr>
          <a:xfrm rot="5400000">
            <a:off x="5845476" y="1492060"/>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22" name="Pfeil: Chevron 121">
            <a:extLst>
              <a:ext uri="{FF2B5EF4-FFF2-40B4-BE49-F238E27FC236}">
                <a16:creationId xmlns:a16="http://schemas.microsoft.com/office/drawing/2014/main" id="{491BAC40-540B-4F31-8BAC-A8E683661169}"/>
              </a:ext>
            </a:extLst>
          </p:cNvPr>
          <p:cNvSpPr/>
          <p:nvPr/>
        </p:nvSpPr>
        <p:spPr>
          <a:xfrm>
            <a:off x="1726408" y="6123641"/>
            <a:ext cx="4332656"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23" name="Rechteck 122">
            <a:extLst>
              <a:ext uri="{FF2B5EF4-FFF2-40B4-BE49-F238E27FC236}">
                <a16:creationId xmlns:a16="http://schemas.microsoft.com/office/drawing/2014/main" id="{58891002-D965-4EC5-8BB3-E761141CA19C}"/>
              </a:ext>
            </a:extLst>
          </p:cNvPr>
          <p:cNvSpPr/>
          <p:nvPr/>
        </p:nvSpPr>
        <p:spPr>
          <a:xfrm>
            <a:off x="1881954" y="6134345"/>
            <a:ext cx="2404826" cy="580672"/>
          </a:xfrm>
          <a:prstGeom prst="rect">
            <a:avLst/>
          </a:prstGeom>
        </p:spPr>
        <p:txBody>
          <a:bodyPr wrap="none">
            <a:spAutoFit/>
          </a:bodyPr>
          <a:lstStyle/>
          <a:p>
            <a:pPr>
              <a:lnSpc>
                <a:spcPct val="90000"/>
              </a:lnSpc>
              <a:spcAft>
                <a:spcPts val="1000"/>
              </a:spcAft>
              <a:buClr>
                <a:srgbClr val="5F5F5F"/>
              </a:buClr>
              <a:defRPr/>
            </a:pPr>
            <a:r>
              <a:rPr lang="de-CH" sz="1300" kern="0" dirty="0">
                <a:solidFill>
                  <a:prstClr val="white"/>
                </a:solidFill>
                <a:latin typeface="Century Gothic" panose="020B0502020202020204" pitchFamily="34" charset="0"/>
              </a:rPr>
              <a:t>Wissen und Handwerkszeug</a:t>
            </a:r>
          </a:p>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387281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9158CD4-9CA9-440B-AB77-89A3BB7E1029}"/>
              </a:ext>
            </a:extLst>
          </p:cNvPr>
          <p:cNvSpPr/>
          <p:nvPr/>
        </p:nvSpPr>
        <p:spPr>
          <a:xfrm>
            <a:off x="2629401" y="1448231"/>
            <a:ext cx="8697960" cy="1036663"/>
          </a:xfrm>
          <a:prstGeom prst="rect">
            <a:avLst/>
          </a:prstGeom>
          <a:solidFill>
            <a:srgbClr val="8EB403"/>
          </a:solidFill>
          <a:ln>
            <a:noFill/>
          </a:ln>
        </p:spPr>
        <p:txBody>
          <a:bodyPr vert="horz" wrap="square" lIns="68572" tIns="34286" rIns="68572" bIns="34286" numCol="1" anchor="t" anchorCtr="0" compatLnSpc="1">
            <a:prstTxWarp prst="textNoShape">
              <a:avLst/>
            </a:prstTxWarp>
          </a:bodyPr>
          <a:lstStyle/>
          <a:p>
            <a:endParaRPr lang="de-CH" sz="2418" dirty="0" err="1">
              <a:latin typeface="Century Gothic" panose="020B0502020202020204" pitchFamily="34" charset="0"/>
            </a:endParaRPr>
          </a:p>
        </p:txBody>
      </p:sp>
      <p:sp>
        <p:nvSpPr>
          <p:cNvPr id="35" name="Rechteck 34">
            <a:extLst>
              <a:ext uri="{FF2B5EF4-FFF2-40B4-BE49-F238E27FC236}">
                <a16:creationId xmlns:a16="http://schemas.microsoft.com/office/drawing/2014/main" id="{752B9394-B95F-40E6-A288-9C5222EE73F3}"/>
              </a:ext>
            </a:extLst>
          </p:cNvPr>
          <p:cNvSpPr/>
          <p:nvPr/>
        </p:nvSpPr>
        <p:spPr>
          <a:xfrm>
            <a:off x="2762278" y="4900865"/>
            <a:ext cx="8534400" cy="1036663"/>
          </a:xfrm>
          <a:prstGeom prst="rect">
            <a:avLst/>
          </a:prstGeom>
          <a:solidFill>
            <a:srgbClr val="CD9310"/>
          </a:solidFill>
          <a:ln>
            <a:noFill/>
          </a:ln>
        </p:spPr>
        <p:txBody>
          <a:bodyPr vert="horz" wrap="square" lIns="68572" tIns="34286" rIns="68572" bIns="34286" numCol="1" anchor="t" anchorCtr="0" compatLnSpc="1">
            <a:prstTxWarp prst="textNoShape">
              <a:avLst/>
            </a:prstTxWarp>
          </a:bodyPr>
          <a:lstStyle/>
          <a:p>
            <a:endParaRPr lang="de-CH" sz="2418" dirty="0" err="1">
              <a:latin typeface="Century Gothic" panose="020B0502020202020204" pitchFamily="34" charset="0"/>
            </a:endParaRPr>
          </a:p>
        </p:txBody>
      </p:sp>
      <p:sp>
        <p:nvSpPr>
          <p:cNvPr id="37" name="Rechteck 36">
            <a:extLst>
              <a:ext uri="{FF2B5EF4-FFF2-40B4-BE49-F238E27FC236}">
                <a16:creationId xmlns:a16="http://schemas.microsoft.com/office/drawing/2014/main" id="{59338B93-BD76-4152-A0D3-FCC90B68C8BF}"/>
              </a:ext>
            </a:extLst>
          </p:cNvPr>
          <p:cNvSpPr/>
          <p:nvPr/>
        </p:nvSpPr>
        <p:spPr>
          <a:xfrm>
            <a:off x="2769108" y="3752061"/>
            <a:ext cx="8534400" cy="1036663"/>
          </a:xfrm>
          <a:prstGeom prst="rect">
            <a:avLst/>
          </a:prstGeom>
          <a:solidFill>
            <a:srgbClr val="E7AB14"/>
          </a:solidFill>
          <a:ln>
            <a:noFill/>
          </a:ln>
        </p:spPr>
        <p:txBody>
          <a:bodyPr rot="0" spcFirstLastPara="0" vertOverflow="overflow" horzOverflow="overflow" vert="horz" wrap="square" lIns="68572" tIns="34286" rIns="68572" bIns="34286" numCol="1" spcCol="0" rtlCol="0" fromWordArt="0" anchor="t" anchorCtr="0" forceAA="0" compatLnSpc="1">
            <a:prstTxWarp prst="textNoShape">
              <a:avLst/>
            </a:prstTxWarp>
            <a:noAutofit/>
          </a:bodyPr>
          <a:lstStyle/>
          <a:p>
            <a:endParaRPr lang="de-CH" sz="2418" dirty="0" err="1">
              <a:latin typeface="Century Gothic" panose="020B0502020202020204" pitchFamily="34" charset="0"/>
            </a:endParaRPr>
          </a:p>
        </p:txBody>
      </p:sp>
      <p:sp>
        <p:nvSpPr>
          <p:cNvPr id="34" name="Rechteck 33">
            <a:extLst>
              <a:ext uri="{FF2B5EF4-FFF2-40B4-BE49-F238E27FC236}">
                <a16:creationId xmlns:a16="http://schemas.microsoft.com/office/drawing/2014/main" id="{4F333C78-417D-45B4-AB80-4AC86EF1A777}"/>
              </a:ext>
            </a:extLst>
          </p:cNvPr>
          <p:cNvSpPr/>
          <p:nvPr/>
        </p:nvSpPr>
        <p:spPr>
          <a:xfrm>
            <a:off x="2605548" y="3752061"/>
            <a:ext cx="8534400" cy="1036663"/>
          </a:xfrm>
          <a:prstGeom prst="rect">
            <a:avLst/>
          </a:prstGeom>
          <a:solidFill>
            <a:srgbClr val="E7AB14"/>
          </a:solidFill>
          <a:ln>
            <a:noFill/>
          </a:ln>
        </p:spPr>
        <p:txBody>
          <a:bodyPr rot="0" spcFirstLastPara="0" vertOverflow="overflow" horzOverflow="overflow" vert="horz" wrap="square" lIns="68572" tIns="34286" rIns="68572" bIns="34286" numCol="1" spcCol="0" rtlCol="0" fromWordArt="0" anchor="t" anchorCtr="0" forceAA="0" compatLnSpc="1">
            <a:prstTxWarp prst="textNoShape">
              <a:avLst/>
            </a:prstTxWarp>
            <a:noAutofit/>
          </a:bodyPr>
          <a:lstStyle/>
          <a:p>
            <a:endParaRPr lang="de-CH" sz="2418" dirty="0" err="1">
              <a:latin typeface="Century Gothic" panose="020B0502020202020204" pitchFamily="34" charset="0"/>
            </a:endParaRPr>
          </a:p>
        </p:txBody>
      </p:sp>
      <p:sp>
        <p:nvSpPr>
          <p:cNvPr id="31" name="Rechteck 30">
            <a:extLst>
              <a:ext uri="{FF2B5EF4-FFF2-40B4-BE49-F238E27FC236}">
                <a16:creationId xmlns:a16="http://schemas.microsoft.com/office/drawing/2014/main" id="{4EEE2A81-B206-4E0D-9FE2-8190F1F80FB9}"/>
              </a:ext>
            </a:extLst>
          </p:cNvPr>
          <p:cNvSpPr/>
          <p:nvPr/>
        </p:nvSpPr>
        <p:spPr>
          <a:xfrm>
            <a:off x="2769108" y="2611292"/>
            <a:ext cx="8534400" cy="1036663"/>
          </a:xfrm>
          <a:prstGeom prst="rect">
            <a:avLst/>
          </a:prstGeom>
          <a:solidFill>
            <a:srgbClr val="D17930"/>
          </a:solidFill>
          <a:ln>
            <a:noFill/>
          </a:ln>
        </p:spPr>
        <p:txBody>
          <a:bodyPr vert="horz" wrap="square" lIns="68572" tIns="34286" rIns="68572" bIns="34286" numCol="1" anchor="t" anchorCtr="0" compatLnSpc="1">
            <a:prstTxWarp prst="textNoShape">
              <a:avLst/>
            </a:prstTxWarp>
          </a:bodyPr>
          <a:lstStyle/>
          <a:p>
            <a:endParaRPr lang="de-CH" sz="2418" dirty="0" err="1">
              <a:latin typeface="Century Gothic" panose="020B0502020202020204" pitchFamily="34" charset="0"/>
            </a:endParaRPr>
          </a:p>
        </p:txBody>
      </p:sp>
      <p:sp>
        <p:nvSpPr>
          <p:cNvPr id="6" name="Freeform 5">
            <a:extLst>
              <a:ext uri="{FF2B5EF4-FFF2-40B4-BE49-F238E27FC236}">
                <a16:creationId xmlns:a16="http://schemas.microsoft.com/office/drawing/2014/main" id="{99676251-077F-4AE5-AFC8-352BE59D7D1E}"/>
              </a:ext>
            </a:extLst>
          </p:cNvPr>
          <p:cNvSpPr>
            <a:spLocks/>
          </p:cNvSpPr>
          <p:nvPr/>
        </p:nvSpPr>
        <p:spPr bwMode="auto">
          <a:xfrm>
            <a:off x="1382233" y="2604072"/>
            <a:ext cx="2493026" cy="1044000"/>
          </a:xfrm>
          <a:custGeom>
            <a:avLst/>
            <a:gdLst>
              <a:gd name="T0" fmla="*/ 1520 w 1997"/>
              <a:gd name="T1" fmla="*/ 0 h 828"/>
              <a:gd name="T2" fmla="*/ 477 w 1997"/>
              <a:gd name="T3" fmla="*/ 0 h 828"/>
              <a:gd name="T4" fmla="*/ 0 w 1997"/>
              <a:gd name="T5" fmla="*/ 828 h 828"/>
              <a:gd name="T6" fmla="*/ 1997 w 1997"/>
              <a:gd name="T7" fmla="*/ 828 h 828"/>
              <a:gd name="T8" fmla="*/ 1520 w 1997"/>
              <a:gd name="T9" fmla="*/ 0 h 828"/>
            </a:gdLst>
            <a:ahLst/>
            <a:cxnLst>
              <a:cxn ang="0">
                <a:pos x="T0" y="T1"/>
              </a:cxn>
              <a:cxn ang="0">
                <a:pos x="T2" y="T3"/>
              </a:cxn>
              <a:cxn ang="0">
                <a:pos x="T4" y="T5"/>
              </a:cxn>
              <a:cxn ang="0">
                <a:pos x="T6" y="T7"/>
              </a:cxn>
              <a:cxn ang="0">
                <a:pos x="T8" y="T9"/>
              </a:cxn>
            </a:cxnLst>
            <a:rect l="0" t="0" r="r" b="b"/>
            <a:pathLst>
              <a:path w="1997" h="828">
                <a:moveTo>
                  <a:pt x="1520" y="0"/>
                </a:moveTo>
                <a:lnTo>
                  <a:pt x="477" y="0"/>
                </a:lnTo>
                <a:lnTo>
                  <a:pt x="0" y="828"/>
                </a:lnTo>
                <a:lnTo>
                  <a:pt x="1997" y="828"/>
                </a:lnTo>
                <a:lnTo>
                  <a:pt x="1520" y="0"/>
                </a:lnTo>
                <a:close/>
              </a:path>
            </a:pathLst>
          </a:custGeom>
          <a:solidFill>
            <a:srgbClr val="FF9E61"/>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7" name="Freeform 6">
            <a:extLst>
              <a:ext uri="{FF2B5EF4-FFF2-40B4-BE49-F238E27FC236}">
                <a16:creationId xmlns:a16="http://schemas.microsoft.com/office/drawing/2014/main" id="{C91B8DDD-0AA8-4C9F-BBEB-A91D982DF1B3}"/>
              </a:ext>
            </a:extLst>
          </p:cNvPr>
          <p:cNvSpPr>
            <a:spLocks/>
          </p:cNvSpPr>
          <p:nvPr/>
        </p:nvSpPr>
        <p:spPr bwMode="auto">
          <a:xfrm>
            <a:off x="776177" y="3741993"/>
            <a:ext cx="3697607" cy="1044000"/>
          </a:xfrm>
          <a:custGeom>
            <a:avLst/>
            <a:gdLst>
              <a:gd name="T0" fmla="*/ 2563 w 3040"/>
              <a:gd name="T1" fmla="*/ 0 h 828"/>
              <a:gd name="T2" fmla="*/ 478 w 3040"/>
              <a:gd name="T3" fmla="*/ 0 h 828"/>
              <a:gd name="T4" fmla="*/ 0 w 3040"/>
              <a:gd name="T5" fmla="*/ 828 h 828"/>
              <a:gd name="T6" fmla="*/ 3040 w 3040"/>
              <a:gd name="T7" fmla="*/ 828 h 828"/>
              <a:gd name="T8" fmla="*/ 2563 w 3040"/>
              <a:gd name="T9" fmla="*/ 0 h 828"/>
            </a:gdLst>
            <a:ahLst/>
            <a:cxnLst>
              <a:cxn ang="0">
                <a:pos x="T0" y="T1"/>
              </a:cxn>
              <a:cxn ang="0">
                <a:pos x="T2" y="T3"/>
              </a:cxn>
              <a:cxn ang="0">
                <a:pos x="T4" y="T5"/>
              </a:cxn>
              <a:cxn ang="0">
                <a:pos x="T6" y="T7"/>
              </a:cxn>
              <a:cxn ang="0">
                <a:pos x="T8" y="T9"/>
              </a:cxn>
            </a:cxnLst>
            <a:rect l="0" t="0" r="r" b="b"/>
            <a:pathLst>
              <a:path w="3040" h="828">
                <a:moveTo>
                  <a:pt x="2563" y="0"/>
                </a:moveTo>
                <a:lnTo>
                  <a:pt x="478" y="0"/>
                </a:lnTo>
                <a:lnTo>
                  <a:pt x="0" y="828"/>
                </a:lnTo>
                <a:lnTo>
                  <a:pt x="3040" y="828"/>
                </a:lnTo>
                <a:lnTo>
                  <a:pt x="2563" y="0"/>
                </a:lnTo>
                <a:close/>
              </a:path>
            </a:pathLst>
          </a:custGeom>
          <a:solidFill>
            <a:srgbClr val="FFC424"/>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15" name="Freeform 14">
            <a:extLst>
              <a:ext uri="{FF2B5EF4-FFF2-40B4-BE49-F238E27FC236}">
                <a16:creationId xmlns:a16="http://schemas.microsoft.com/office/drawing/2014/main" id="{8A1E02E7-D974-48D4-BF38-656ED335E7BD}"/>
              </a:ext>
            </a:extLst>
          </p:cNvPr>
          <p:cNvSpPr>
            <a:spLocks/>
          </p:cNvSpPr>
          <p:nvPr/>
        </p:nvSpPr>
        <p:spPr bwMode="auto">
          <a:xfrm>
            <a:off x="2059450" y="1443855"/>
            <a:ext cx="1151583" cy="1044000"/>
          </a:xfrm>
          <a:custGeom>
            <a:avLst/>
            <a:gdLst>
              <a:gd name="T0" fmla="*/ 477 w 955"/>
              <a:gd name="T1" fmla="*/ 0 h 828"/>
              <a:gd name="T2" fmla="*/ 0 w 955"/>
              <a:gd name="T3" fmla="*/ 828 h 828"/>
              <a:gd name="T4" fmla="*/ 955 w 955"/>
              <a:gd name="T5" fmla="*/ 828 h 828"/>
              <a:gd name="T6" fmla="*/ 477 w 955"/>
              <a:gd name="T7" fmla="*/ 0 h 828"/>
            </a:gdLst>
            <a:ahLst/>
            <a:cxnLst>
              <a:cxn ang="0">
                <a:pos x="T0" y="T1"/>
              </a:cxn>
              <a:cxn ang="0">
                <a:pos x="T2" y="T3"/>
              </a:cxn>
              <a:cxn ang="0">
                <a:pos x="T4" y="T5"/>
              </a:cxn>
              <a:cxn ang="0">
                <a:pos x="T6" y="T7"/>
              </a:cxn>
            </a:cxnLst>
            <a:rect l="0" t="0" r="r" b="b"/>
            <a:pathLst>
              <a:path w="955" h="828">
                <a:moveTo>
                  <a:pt x="477" y="0"/>
                </a:moveTo>
                <a:lnTo>
                  <a:pt x="0" y="828"/>
                </a:lnTo>
                <a:lnTo>
                  <a:pt x="955" y="828"/>
                </a:lnTo>
                <a:lnTo>
                  <a:pt x="477" y="0"/>
                </a:lnTo>
                <a:close/>
              </a:path>
            </a:pathLst>
          </a:custGeom>
          <a:solidFill>
            <a:srgbClr val="96CB00"/>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24" name="Rectangle 26">
            <a:extLst>
              <a:ext uri="{FF2B5EF4-FFF2-40B4-BE49-F238E27FC236}">
                <a16:creationId xmlns:a16="http://schemas.microsoft.com/office/drawing/2014/main" id="{12047D4B-754C-4A64-B640-3D54F6FD078A}"/>
              </a:ext>
            </a:extLst>
          </p:cNvPr>
          <p:cNvSpPr/>
          <p:nvPr/>
        </p:nvSpPr>
        <p:spPr>
          <a:xfrm>
            <a:off x="1793798" y="4026435"/>
            <a:ext cx="1637160" cy="523220"/>
          </a:xfrm>
          <a:prstGeom prst="rect">
            <a:avLst/>
          </a:prstGeom>
        </p:spPr>
        <p:txBody>
          <a:bodyPr wrap="square">
            <a:spAutoFit/>
          </a:bodyPr>
          <a:lstStyle/>
          <a:p>
            <a:pPr algn="ctr">
              <a:buClr>
                <a:srgbClr val="C00000"/>
              </a:buClr>
            </a:pPr>
            <a:r>
              <a:rPr lang="de-CH" sz="1400" b="1" dirty="0">
                <a:solidFill>
                  <a:schemeClr val="bg1"/>
                </a:solidFill>
                <a:latin typeface="Century Gothic" panose="020B0502020202020204" pitchFamily="34" charset="0"/>
                <a:ea typeface="Roboto Bold" pitchFamily="2" charset="0"/>
                <a:cs typeface="Arial" charset="0"/>
              </a:rPr>
              <a:t>Rechtliche Verantwortung</a:t>
            </a:r>
          </a:p>
        </p:txBody>
      </p:sp>
      <p:sp>
        <p:nvSpPr>
          <p:cNvPr id="45" name="Rectangle 26">
            <a:extLst>
              <a:ext uri="{FF2B5EF4-FFF2-40B4-BE49-F238E27FC236}">
                <a16:creationId xmlns:a16="http://schemas.microsoft.com/office/drawing/2014/main" id="{3D0B750C-78C9-4D09-B4A1-45784950F900}"/>
              </a:ext>
            </a:extLst>
          </p:cNvPr>
          <p:cNvSpPr/>
          <p:nvPr/>
        </p:nvSpPr>
        <p:spPr>
          <a:xfrm>
            <a:off x="1744501" y="1803481"/>
            <a:ext cx="1735754" cy="523220"/>
          </a:xfrm>
          <a:prstGeom prst="rect">
            <a:avLst/>
          </a:prstGeom>
        </p:spPr>
        <p:txBody>
          <a:bodyPr wrap="square">
            <a:spAutoFit/>
          </a:bodyPr>
          <a:lstStyle/>
          <a:p>
            <a:pPr algn="ctr">
              <a:buClr>
                <a:srgbClr val="C00000"/>
              </a:buClr>
            </a:pPr>
            <a:r>
              <a:rPr lang="de-CH" sz="1400" b="1" dirty="0">
                <a:solidFill>
                  <a:srgbClr val="0B4874"/>
                </a:solidFill>
                <a:latin typeface="Century Gothic" panose="020B0502020202020204" pitchFamily="34" charset="0"/>
                <a:ea typeface="ＭＳ Ｐゴシック" charset="0"/>
                <a:cs typeface="Arial"/>
              </a:rPr>
              <a:t>Gesellschaftliche Verantwortung</a:t>
            </a:r>
          </a:p>
        </p:txBody>
      </p:sp>
      <p:sp>
        <p:nvSpPr>
          <p:cNvPr id="58" name="Rectangle 2">
            <a:extLst>
              <a:ext uri="{FF2B5EF4-FFF2-40B4-BE49-F238E27FC236}">
                <a16:creationId xmlns:a16="http://schemas.microsoft.com/office/drawing/2014/main" id="{6A13F29F-ADAB-4E4A-A3AF-27AE939815CE}"/>
              </a:ext>
            </a:extLst>
          </p:cNvPr>
          <p:cNvSpPr txBox="1">
            <a:spLocks noChangeArrowheads="1"/>
          </p:cNvSpPr>
          <p:nvPr/>
        </p:nvSpPr>
        <p:spPr bwMode="auto">
          <a:xfrm>
            <a:off x="951502" y="-79392"/>
            <a:ext cx="11052655" cy="1269323"/>
          </a:xfrm>
          <a:prstGeom prst="rect">
            <a:avLst/>
          </a:prstGeom>
          <a:noFill/>
          <a:ln w="9525">
            <a:noFill/>
            <a:miter lim="800000"/>
            <a:headEnd/>
            <a:tailEnd/>
          </a:ln>
        </p:spPr>
        <p:txBody>
          <a:bodyPr anchor="ctr"/>
          <a:lstStyle/>
          <a:p>
            <a:pPr>
              <a:defRPr/>
            </a:pPr>
            <a:r>
              <a:rPr lang="de-CH" altLang="fr-FR" sz="2400" b="1" dirty="0">
                <a:solidFill>
                  <a:srgbClr val="B11B96"/>
                </a:solidFill>
                <a:latin typeface="Century Gothic" panose="020B0502020202020204" pitchFamily="34" charset="0"/>
                <a:ea typeface="ＭＳ Ｐゴシック" charset="0"/>
                <a:cs typeface="Arial"/>
              </a:rPr>
              <a:t>Beispiel Fashion-Industrie: </a:t>
            </a:r>
            <a:r>
              <a:rPr lang="de-CH" altLang="fr-FR" sz="2400" b="1" dirty="0">
                <a:solidFill>
                  <a:srgbClr val="0B4874"/>
                </a:solidFill>
                <a:latin typeface="Century Gothic" panose="020B0502020202020204" pitchFamily="34" charset="0"/>
                <a:ea typeface="ＭＳ Ｐゴシック" charset="0"/>
                <a:cs typeface="Arial"/>
              </a:rPr>
              <a:t>Viele Unternehmen machen «Business </a:t>
            </a:r>
            <a:r>
              <a:rPr lang="de-CH" altLang="fr-FR" sz="2400" b="1" dirty="0" err="1">
                <a:solidFill>
                  <a:srgbClr val="0B4874"/>
                </a:solidFill>
                <a:latin typeface="Century Gothic" panose="020B0502020202020204" pitchFamily="34" charset="0"/>
                <a:ea typeface="ＭＳ Ｐゴシック" charset="0"/>
                <a:cs typeface="Arial"/>
              </a:rPr>
              <a:t>as</a:t>
            </a:r>
            <a:r>
              <a:rPr lang="de-CH" altLang="fr-FR" sz="2400" b="1" dirty="0">
                <a:solidFill>
                  <a:srgbClr val="0B4874"/>
                </a:solidFill>
                <a:latin typeface="Century Gothic" panose="020B0502020202020204" pitchFamily="34" charset="0"/>
                <a:ea typeface="ＭＳ Ｐゴシック" charset="0"/>
                <a:cs typeface="Arial"/>
              </a:rPr>
              <a:t> </a:t>
            </a:r>
            <a:r>
              <a:rPr lang="de-CH" altLang="fr-FR" sz="2400" b="1" dirty="0" err="1">
                <a:solidFill>
                  <a:srgbClr val="0B4874"/>
                </a:solidFill>
                <a:latin typeface="Century Gothic" panose="020B0502020202020204" pitchFamily="34" charset="0"/>
                <a:ea typeface="ＭＳ Ｐゴシック" charset="0"/>
                <a:cs typeface="Arial"/>
              </a:rPr>
              <a:t>Usual</a:t>
            </a:r>
            <a:r>
              <a:rPr lang="de-CH" altLang="fr-FR" sz="2400" b="1" dirty="0">
                <a:solidFill>
                  <a:srgbClr val="0B4874"/>
                </a:solidFill>
                <a:latin typeface="Century Gothic" panose="020B0502020202020204" pitchFamily="34" charset="0"/>
                <a:ea typeface="ＭＳ Ｐゴシック" charset="0"/>
                <a:cs typeface="Arial"/>
              </a:rPr>
              <a:t>». Einige PionierInnen zeigen, dass es auch anders geht.</a:t>
            </a:r>
          </a:p>
        </p:txBody>
      </p:sp>
      <p:sp>
        <p:nvSpPr>
          <p:cNvPr id="25" name="Freeform 7">
            <a:extLst>
              <a:ext uri="{FF2B5EF4-FFF2-40B4-BE49-F238E27FC236}">
                <a16:creationId xmlns:a16="http://schemas.microsoft.com/office/drawing/2014/main" id="{7D791A32-1DC0-4742-B03B-E7B1543C24EA}"/>
              </a:ext>
            </a:extLst>
          </p:cNvPr>
          <p:cNvSpPr>
            <a:spLocks/>
          </p:cNvSpPr>
          <p:nvPr/>
        </p:nvSpPr>
        <p:spPr bwMode="auto">
          <a:xfrm>
            <a:off x="158557" y="4901479"/>
            <a:ext cx="4932845" cy="1044000"/>
          </a:xfrm>
          <a:custGeom>
            <a:avLst/>
            <a:gdLst>
              <a:gd name="T0" fmla="*/ 3601 w 4081"/>
              <a:gd name="T1" fmla="*/ 0 h 828"/>
              <a:gd name="T2" fmla="*/ 478 w 4081"/>
              <a:gd name="T3" fmla="*/ 0 h 828"/>
              <a:gd name="T4" fmla="*/ 0 w 4081"/>
              <a:gd name="T5" fmla="*/ 828 h 828"/>
              <a:gd name="T6" fmla="*/ 4081 w 4081"/>
              <a:gd name="T7" fmla="*/ 828 h 828"/>
              <a:gd name="T8" fmla="*/ 3601 w 4081"/>
              <a:gd name="T9" fmla="*/ 0 h 828"/>
            </a:gdLst>
            <a:ahLst/>
            <a:cxnLst>
              <a:cxn ang="0">
                <a:pos x="T0" y="T1"/>
              </a:cxn>
              <a:cxn ang="0">
                <a:pos x="T2" y="T3"/>
              </a:cxn>
              <a:cxn ang="0">
                <a:pos x="T4" y="T5"/>
              </a:cxn>
              <a:cxn ang="0">
                <a:pos x="T6" y="T7"/>
              </a:cxn>
              <a:cxn ang="0">
                <a:pos x="T8" y="T9"/>
              </a:cxn>
            </a:cxnLst>
            <a:rect l="0" t="0" r="r" b="b"/>
            <a:pathLst>
              <a:path w="4081" h="828">
                <a:moveTo>
                  <a:pt x="3601" y="0"/>
                </a:moveTo>
                <a:lnTo>
                  <a:pt x="478" y="0"/>
                </a:lnTo>
                <a:lnTo>
                  <a:pt x="0" y="828"/>
                </a:lnTo>
                <a:lnTo>
                  <a:pt x="4081" y="828"/>
                </a:lnTo>
                <a:lnTo>
                  <a:pt x="3601" y="0"/>
                </a:lnTo>
                <a:close/>
              </a:path>
            </a:pathLst>
          </a:custGeom>
          <a:solidFill>
            <a:srgbClr val="E7AB14"/>
          </a:solidFill>
          <a:ln>
            <a:noFill/>
          </a:ln>
        </p:spPr>
        <p:txBody>
          <a:bodyPr vert="horz" wrap="square" lIns="68572" tIns="34286" rIns="68572" bIns="34286" numCol="1" anchor="t" anchorCtr="0" compatLnSpc="1">
            <a:prstTxWarp prst="textNoShape">
              <a:avLst/>
            </a:prstTxWarp>
          </a:bodyPr>
          <a:lstStyle/>
          <a:p>
            <a:endParaRPr lang="fr-FR" sz="2418">
              <a:latin typeface="Century Gothic" panose="020B0502020202020204" pitchFamily="34" charset="0"/>
            </a:endParaRPr>
          </a:p>
        </p:txBody>
      </p:sp>
      <p:sp>
        <p:nvSpPr>
          <p:cNvPr id="23" name="Rectangle 25">
            <a:extLst>
              <a:ext uri="{FF2B5EF4-FFF2-40B4-BE49-F238E27FC236}">
                <a16:creationId xmlns:a16="http://schemas.microsoft.com/office/drawing/2014/main" id="{D9DE2BE4-1764-4830-88DA-067B2B269727}"/>
              </a:ext>
            </a:extLst>
          </p:cNvPr>
          <p:cNvSpPr/>
          <p:nvPr/>
        </p:nvSpPr>
        <p:spPr>
          <a:xfrm>
            <a:off x="1878042" y="5173604"/>
            <a:ext cx="1468672" cy="523220"/>
          </a:xfrm>
          <a:prstGeom prst="rect">
            <a:avLst/>
          </a:prstGeom>
        </p:spPr>
        <p:txBody>
          <a:bodyPr wrap="none">
            <a:spAutoFit/>
          </a:bodyPr>
          <a:lstStyle/>
          <a:p>
            <a:pPr algn="ctr">
              <a:buClr>
                <a:srgbClr val="C00000"/>
              </a:buClr>
            </a:pPr>
            <a:r>
              <a:rPr lang="de-CH" sz="1400" b="1" dirty="0">
                <a:solidFill>
                  <a:schemeClr val="bg1"/>
                </a:solidFill>
                <a:latin typeface="Century Gothic" panose="020B0502020202020204" pitchFamily="34" charset="0"/>
                <a:ea typeface="Roboto Bold" pitchFamily="2" charset="0"/>
                <a:cs typeface="Arial" charset="0"/>
              </a:rPr>
              <a:t>Wirtschaftliche</a:t>
            </a:r>
            <a:br>
              <a:rPr lang="de-CH" sz="1400" b="1" dirty="0">
                <a:solidFill>
                  <a:schemeClr val="bg1"/>
                </a:solidFill>
                <a:latin typeface="Century Gothic" panose="020B0502020202020204" pitchFamily="34" charset="0"/>
                <a:ea typeface="Roboto Bold" pitchFamily="2" charset="0"/>
                <a:cs typeface="Arial" charset="0"/>
              </a:rPr>
            </a:br>
            <a:r>
              <a:rPr lang="de-CH" sz="1400" b="1" dirty="0">
                <a:solidFill>
                  <a:schemeClr val="bg1"/>
                </a:solidFill>
                <a:latin typeface="Century Gothic" panose="020B0502020202020204" pitchFamily="34" charset="0"/>
                <a:ea typeface="Roboto Bold" pitchFamily="2" charset="0"/>
                <a:cs typeface="Arial" charset="0"/>
              </a:rPr>
              <a:t>Verantwortung</a:t>
            </a:r>
          </a:p>
        </p:txBody>
      </p:sp>
      <p:sp>
        <p:nvSpPr>
          <p:cNvPr id="30" name="Rectangle 26">
            <a:extLst>
              <a:ext uri="{FF2B5EF4-FFF2-40B4-BE49-F238E27FC236}">
                <a16:creationId xmlns:a16="http://schemas.microsoft.com/office/drawing/2014/main" id="{76A22AA7-5648-40F1-9C54-9AE0204A3598}"/>
              </a:ext>
            </a:extLst>
          </p:cNvPr>
          <p:cNvSpPr/>
          <p:nvPr/>
        </p:nvSpPr>
        <p:spPr>
          <a:xfrm>
            <a:off x="1793798" y="2897714"/>
            <a:ext cx="1637160" cy="523220"/>
          </a:xfrm>
          <a:prstGeom prst="rect">
            <a:avLst/>
          </a:prstGeom>
        </p:spPr>
        <p:txBody>
          <a:bodyPr wrap="square">
            <a:spAutoFit/>
          </a:bodyPr>
          <a:lstStyle/>
          <a:p>
            <a:pPr algn="ctr">
              <a:buClr>
                <a:srgbClr val="C00000"/>
              </a:buClr>
            </a:pPr>
            <a:r>
              <a:rPr lang="de-CH" sz="1400" b="1" dirty="0">
                <a:solidFill>
                  <a:schemeClr val="bg1"/>
                </a:solidFill>
                <a:latin typeface="Century Gothic" panose="020B0502020202020204" pitchFamily="34" charset="0"/>
                <a:ea typeface="Roboto Bold" pitchFamily="2" charset="0"/>
                <a:cs typeface="Arial" charset="0"/>
              </a:rPr>
              <a:t>Ethische Verantwortung</a:t>
            </a:r>
          </a:p>
        </p:txBody>
      </p:sp>
      <p:sp>
        <p:nvSpPr>
          <p:cNvPr id="27" name="Rectangle 21">
            <a:extLst>
              <a:ext uri="{FF2B5EF4-FFF2-40B4-BE49-F238E27FC236}">
                <a16:creationId xmlns:a16="http://schemas.microsoft.com/office/drawing/2014/main" id="{6D5549B8-C613-42A5-B1D1-E5A1EEDE3306}"/>
              </a:ext>
            </a:extLst>
          </p:cNvPr>
          <p:cNvSpPr/>
          <p:nvPr/>
        </p:nvSpPr>
        <p:spPr>
          <a:xfrm>
            <a:off x="3396482" y="1514209"/>
            <a:ext cx="7978560" cy="938719"/>
          </a:xfrm>
          <a:prstGeom prst="rect">
            <a:avLst/>
          </a:prstGeom>
        </p:spPr>
        <p:txBody>
          <a:bodyPr wrap="square">
            <a:spAutoFit/>
          </a:bodyPr>
          <a:lstStyle/>
          <a:p>
            <a:pPr>
              <a:buClr>
                <a:srgbClr val="C00000"/>
              </a:buClr>
            </a:pPr>
            <a:r>
              <a:rPr lang="de-CH" sz="1100" dirty="0">
                <a:solidFill>
                  <a:schemeClr val="bg1"/>
                </a:solidFill>
                <a:latin typeface="Century Gothic" panose="020B0502020202020204" pitchFamily="34" charset="0"/>
                <a:ea typeface="Roboto Light" pitchFamily="2" charset="0"/>
              </a:rPr>
              <a:t>Inzwischen gibt es einige PionierInnen, die einen </a:t>
            </a:r>
            <a:r>
              <a:rPr lang="de-CH" sz="1100" b="1" u="sng" dirty="0">
                <a:solidFill>
                  <a:schemeClr val="bg1"/>
                </a:solidFill>
                <a:latin typeface="Century Gothic" panose="020B0502020202020204" pitchFamily="34" charset="0"/>
                <a:ea typeface="Roboto Light" pitchFamily="2" charset="0"/>
              </a:rPr>
              <a:t>positiven</a:t>
            </a:r>
            <a:r>
              <a:rPr lang="de-CH" sz="1100" dirty="0">
                <a:solidFill>
                  <a:schemeClr val="bg1"/>
                </a:solidFill>
                <a:latin typeface="Century Gothic" panose="020B0502020202020204" pitchFamily="34" charset="0"/>
                <a:ea typeface="Roboto Light" pitchFamily="2" charset="0"/>
              </a:rPr>
              <a:t> Beitrag für Gesellschaft und Umwelt leisten. Sie gehen über die wirtschaftliche, rechtliche und ethische Verantwortung hinaus. </a:t>
            </a:r>
          </a:p>
          <a:p>
            <a:pPr marL="171450" indent="-171450">
              <a:buClr>
                <a:schemeClr val="bg1"/>
              </a:buClr>
              <a:buFont typeface="Arial" panose="020B0604020202020204" pitchFamily="34" charset="0"/>
              <a:buChar char="•"/>
            </a:pPr>
            <a:r>
              <a:rPr lang="de-CH" sz="1100" dirty="0">
                <a:solidFill>
                  <a:schemeClr val="bg1"/>
                </a:solidFill>
                <a:latin typeface="Century Gothic" panose="020B0502020202020204" pitchFamily="34" charset="0"/>
                <a:ea typeface="Roboto Light" pitchFamily="2" charset="0"/>
              </a:rPr>
              <a:t>Diese VorreiterInnen tragen mit dazu bei, dass sich die Fashion-Industrie insgesamt ändert. </a:t>
            </a:r>
          </a:p>
          <a:p>
            <a:pPr marL="171450" indent="-171450">
              <a:buClr>
                <a:schemeClr val="bg1"/>
              </a:buClr>
              <a:buFont typeface="Arial" panose="020B0604020202020204" pitchFamily="34" charset="0"/>
              <a:buChar char="•"/>
            </a:pPr>
            <a:r>
              <a:rPr lang="de-CH" sz="1100" b="1" dirty="0">
                <a:solidFill>
                  <a:srgbClr val="B11B96"/>
                </a:solidFill>
                <a:latin typeface="Century Gothic" panose="020B0502020202020204" pitchFamily="34" charset="0"/>
                <a:ea typeface="Roboto Light" pitchFamily="2" charset="0"/>
              </a:rPr>
              <a:t>Beispiele:</a:t>
            </a:r>
            <a:r>
              <a:rPr lang="de-CH" sz="1100" dirty="0">
                <a:solidFill>
                  <a:srgbClr val="686868"/>
                </a:solidFill>
                <a:latin typeface="Century Gothic" panose="020B0502020202020204" pitchFamily="34" charset="0"/>
                <a:ea typeface="Roboto Light" pitchFamily="2" charset="0"/>
              </a:rPr>
              <a:t> </a:t>
            </a:r>
            <a:r>
              <a:rPr lang="de-CH" sz="1100" dirty="0">
                <a:solidFill>
                  <a:schemeClr val="bg1"/>
                </a:solidFill>
                <a:latin typeface="Century Gothic" panose="020B0502020202020204" pitchFamily="34" charset="0"/>
                <a:ea typeface="Roboto Light" pitchFamily="2" charset="0"/>
              </a:rPr>
              <a:t>Unternehmen wie </a:t>
            </a:r>
            <a:r>
              <a:rPr lang="de-CH" sz="1100" dirty="0">
                <a:solidFill>
                  <a:srgbClr val="B11B96"/>
                </a:solidFill>
                <a:latin typeface="Century Gothic" panose="020B0502020202020204" pitchFamily="34" charset="0"/>
                <a:ea typeface="Roboto Light" pitchFamily="2" charset="0"/>
                <a:hlinkClick r:id="rId3">
                  <a:extLst>
                    <a:ext uri="{A12FA001-AC4F-418D-AE19-62706E023703}">
                      <ahyp:hlinkClr xmlns:ahyp="http://schemas.microsoft.com/office/drawing/2018/hyperlinkcolor" val="tx"/>
                    </a:ext>
                  </a:extLst>
                </a:hlinkClick>
              </a:rPr>
              <a:t>Patagonia</a:t>
            </a:r>
            <a:r>
              <a:rPr lang="de-CH" sz="1100" dirty="0">
                <a:solidFill>
                  <a:srgbClr val="686868"/>
                </a:solidFill>
                <a:latin typeface="Century Gothic" panose="020B0502020202020204" pitchFamily="34" charset="0"/>
                <a:ea typeface="Roboto Light" pitchFamily="2" charset="0"/>
              </a:rPr>
              <a:t> </a:t>
            </a:r>
            <a:r>
              <a:rPr lang="de-CH" sz="1100" dirty="0">
                <a:solidFill>
                  <a:schemeClr val="bg1"/>
                </a:solidFill>
                <a:latin typeface="Century Gothic" panose="020B0502020202020204" pitchFamily="34" charset="0"/>
                <a:ea typeface="Roboto Light" pitchFamily="2" charset="0"/>
              </a:rPr>
              <a:t>und</a:t>
            </a:r>
            <a:r>
              <a:rPr lang="de-CH" sz="1100" dirty="0">
                <a:solidFill>
                  <a:srgbClr val="686868"/>
                </a:solidFill>
                <a:latin typeface="Century Gothic" panose="020B0502020202020204" pitchFamily="34" charset="0"/>
                <a:ea typeface="Roboto Light" pitchFamily="2" charset="0"/>
              </a:rPr>
              <a:t> </a:t>
            </a:r>
            <a:r>
              <a:rPr lang="de-CH" sz="1100" dirty="0">
                <a:solidFill>
                  <a:srgbClr val="B11B96"/>
                </a:solidFill>
                <a:latin typeface="Century Gothic" panose="020B0502020202020204" pitchFamily="34" charset="0"/>
                <a:ea typeface="Roboto Light" pitchFamily="2" charset="0"/>
                <a:hlinkClick r:id="rId4">
                  <a:extLst>
                    <a:ext uri="{A12FA001-AC4F-418D-AE19-62706E023703}">
                      <ahyp:hlinkClr xmlns:ahyp="http://schemas.microsoft.com/office/drawing/2018/hyperlinkcolor" val="tx"/>
                    </a:ext>
                  </a:extLst>
                </a:hlinkClick>
              </a:rPr>
              <a:t>Nudie Jeans Co</a:t>
            </a:r>
            <a:r>
              <a:rPr lang="de-CH" sz="1100" dirty="0">
                <a:solidFill>
                  <a:srgbClr val="686868"/>
                </a:solidFill>
                <a:latin typeface="Century Gothic" panose="020B0502020202020204" pitchFamily="34" charset="0"/>
                <a:ea typeface="Roboto Light" pitchFamily="2" charset="0"/>
              </a:rPr>
              <a:t> </a:t>
            </a:r>
            <a:r>
              <a:rPr lang="de-CH" sz="1100" dirty="0">
                <a:solidFill>
                  <a:schemeClr val="bg1"/>
                </a:solidFill>
                <a:latin typeface="Century Gothic" panose="020B0502020202020204" pitchFamily="34" charset="0"/>
                <a:ea typeface="Roboto Light" pitchFamily="2" charset="0"/>
              </a:rPr>
              <a:t>versuchen die gesamten Wertschöpfungsketten nachhaltig zu gestalten und bieten Reparaturservices an. Die Idee: nur Notwendiges kaufen.</a:t>
            </a:r>
          </a:p>
        </p:txBody>
      </p:sp>
      <p:sp>
        <p:nvSpPr>
          <p:cNvPr id="28" name="Rectangle 21">
            <a:extLst>
              <a:ext uri="{FF2B5EF4-FFF2-40B4-BE49-F238E27FC236}">
                <a16:creationId xmlns:a16="http://schemas.microsoft.com/office/drawing/2014/main" id="{BF99168A-4278-48A1-A20D-3EDAAEFEEBCD}"/>
              </a:ext>
            </a:extLst>
          </p:cNvPr>
          <p:cNvSpPr/>
          <p:nvPr/>
        </p:nvSpPr>
        <p:spPr>
          <a:xfrm>
            <a:off x="4444595" y="3963894"/>
            <a:ext cx="6919906" cy="600164"/>
          </a:xfrm>
          <a:prstGeom prst="rect">
            <a:avLst/>
          </a:prstGeom>
        </p:spPr>
        <p:txBody>
          <a:bodyPr wrap="square">
            <a:spAutoFit/>
          </a:bodyPr>
          <a:lstStyle/>
          <a:p>
            <a:pPr>
              <a:buClr>
                <a:srgbClr val="C00000"/>
              </a:buClr>
            </a:pPr>
            <a:r>
              <a:rPr lang="de-CH" sz="1100" dirty="0">
                <a:solidFill>
                  <a:schemeClr val="bg1"/>
                </a:solidFill>
                <a:latin typeface="Century Gothic" panose="020B0502020202020204" pitchFamily="34" charset="0"/>
                <a:ea typeface="Roboto Light" pitchFamily="2" charset="0"/>
              </a:rPr>
              <a:t>Unternehmen müssen rechtliche Vorschriften einhalten, aber: In vielen Ländern, in denen unsere Kleidung produziert wird (z.B. Indien, Bangladesch) fehlen mitunter Richtlinien, die Mensch und Natur schützen oder deren Einhaltung wird nur unzureichend überwacht.</a:t>
            </a:r>
          </a:p>
        </p:txBody>
      </p:sp>
      <p:sp>
        <p:nvSpPr>
          <p:cNvPr id="29" name="Rectangle 21">
            <a:extLst>
              <a:ext uri="{FF2B5EF4-FFF2-40B4-BE49-F238E27FC236}">
                <a16:creationId xmlns:a16="http://schemas.microsoft.com/office/drawing/2014/main" id="{9681C751-57B2-4952-827D-1579E3DB93AC}"/>
              </a:ext>
            </a:extLst>
          </p:cNvPr>
          <p:cNvSpPr/>
          <p:nvPr/>
        </p:nvSpPr>
        <p:spPr>
          <a:xfrm>
            <a:off x="5027936" y="5096660"/>
            <a:ext cx="6435594" cy="600164"/>
          </a:xfrm>
          <a:prstGeom prst="rect">
            <a:avLst/>
          </a:prstGeom>
        </p:spPr>
        <p:txBody>
          <a:bodyPr wrap="square">
            <a:spAutoFit/>
          </a:bodyPr>
          <a:lstStyle/>
          <a:p>
            <a:pPr>
              <a:buClr>
                <a:srgbClr val="C00000"/>
              </a:buClr>
            </a:pPr>
            <a:r>
              <a:rPr lang="de-CH" sz="1100" dirty="0">
                <a:solidFill>
                  <a:schemeClr val="bg1"/>
                </a:solidFill>
                <a:latin typeface="Century Gothic" panose="020B0502020202020204" pitchFamily="34" charset="0"/>
                <a:ea typeface="Roboto Light" pitchFamily="2" charset="0"/>
              </a:rPr>
              <a:t>Viele Fashion-Unternehmen verfolgen vor allem wirtschaftliche Ziele:</a:t>
            </a:r>
          </a:p>
          <a:p>
            <a:pPr marL="171450" indent="-171450">
              <a:buClr>
                <a:schemeClr val="bg1"/>
              </a:buClr>
              <a:buFont typeface="Arial" panose="020B0604020202020204" pitchFamily="34" charset="0"/>
              <a:buChar char="•"/>
            </a:pPr>
            <a:r>
              <a:rPr lang="de-CH" sz="1100" dirty="0">
                <a:solidFill>
                  <a:schemeClr val="bg1"/>
                </a:solidFill>
                <a:latin typeface="Century Gothic" panose="020B0502020202020204" pitchFamily="34" charset="0"/>
                <a:ea typeface="Roboto Light" pitchFamily="2" charset="0"/>
              </a:rPr>
              <a:t>Fokus auf Wachstum, steigenden Umsätzen und Profiten</a:t>
            </a:r>
          </a:p>
          <a:p>
            <a:pPr marL="171450" indent="-171450">
              <a:buClr>
                <a:schemeClr val="bg1"/>
              </a:buClr>
              <a:buFont typeface="Arial" panose="020B0604020202020204" pitchFamily="34" charset="0"/>
              <a:buChar char="•"/>
            </a:pPr>
            <a:r>
              <a:rPr lang="de-CH" sz="1100" dirty="0">
                <a:solidFill>
                  <a:schemeClr val="bg1"/>
                </a:solidFill>
                <a:latin typeface="Century Gothic" panose="020B0502020202020204" pitchFamily="34" charset="0"/>
                <a:ea typeface="Roboto Light" pitchFamily="2" charset="0"/>
              </a:rPr>
              <a:t>Laufend neue Kollektionen, verkürzte Haltbarkeiten der Materialien («Fast Fashion»)</a:t>
            </a:r>
          </a:p>
        </p:txBody>
      </p:sp>
      <p:sp>
        <p:nvSpPr>
          <p:cNvPr id="22" name="Rectangle 21">
            <a:extLst>
              <a:ext uri="{FF2B5EF4-FFF2-40B4-BE49-F238E27FC236}">
                <a16:creationId xmlns:a16="http://schemas.microsoft.com/office/drawing/2014/main" id="{B8B2C544-EE28-4320-ADD0-29E84AA2EEB2}"/>
              </a:ext>
            </a:extLst>
          </p:cNvPr>
          <p:cNvSpPr/>
          <p:nvPr/>
        </p:nvSpPr>
        <p:spPr>
          <a:xfrm>
            <a:off x="3818670" y="2776118"/>
            <a:ext cx="7297425" cy="769441"/>
          </a:xfrm>
          <a:prstGeom prst="rect">
            <a:avLst/>
          </a:prstGeom>
        </p:spPr>
        <p:txBody>
          <a:bodyPr wrap="square">
            <a:spAutoFit/>
          </a:bodyPr>
          <a:lstStyle/>
          <a:p>
            <a:pPr marL="171450" indent="-171450">
              <a:buClr>
                <a:schemeClr val="bg1"/>
              </a:buClr>
              <a:buFont typeface="Arial" panose="020B0604020202020204" pitchFamily="34" charset="0"/>
              <a:buChar char="•"/>
            </a:pPr>
            <a:r>
              <a:rPr lang="de-CH" sz="1100" dirty="0">
                <a:solidFill>
                  <a:schemeClr val="bg1"/>
                </a:solidFill>
                <a:latin typeface="Century Gothic" panose="020B0502020202020204" pitchFamily="34" charset="0"/>
                <a:ea typeface="Roboto Light" pitchFamily="2" charset="0"/>
              </a:rPr>
              <a:t>In Ländern, in denen Umwelt- und Sozialstandards niedrig sind und kaum überwacht werden, befinden sich Unternehmen quasi in einem ‘rechtsfreien’ Raum.</a:t>
            </a:r>
          </a:p>
          <a:p>
            <a:pPr marL="171450" indent="-171450">
              <a:buClr>
                <a:schemeClr val="bg1"/>
              </a:buClr>
              <a:buFont typeface="Arial" panose="020B0604020202020204" pitchFamily="34" charset="0"/>
              <a:buChar char="•"/>
            </a:pPr>
            <a:r>
              <a:rPr lang="de-CH" sz="1100" dirty="0">
                <a:solidFill>
                  <a:schemeClr val="bg1"/>
                </a:solidFill>
                <a:latin typeface="Century Gothic" panose="020B0502020202020204" pitchFamily="34" charset="0"/>
                <a:ea typeface="Roboto Light" pitchFamily="2" charset="0"/>
              </a:rPr>
              <a:t>Sie müssen daher über das rechtlich Notwendige hinausgehen, um Schaden von Mitarbeitenden und Umwelt fernzuhalten. </a:t>
            </a:r>
          </a:p>
        </p:txBody>
      </p:sp>
      <p:sp>
        <p:nvSpPr>
          <p:cNvPr id="16" name="Foliennummernplatzhalter 1">
            <a:extLst>
              <a:ext uri="{FF2B5EF4-FFF2-40B4-BE49-F238E27FC236}">
                <a16:creationId xmlns:a16="http://schemas.microsoft.com/office/drawing/2014/main" id="{A3F8C2AF-EAC9-4528-8C8E-A44DE3A50C50}"/>
              </a:ext>
            </a:extLst>
          </p:cNvPr>
          <p:cNvSpPr>
            <a:spLocks noGrp="1"/>
          </p:cNvSpPr>
          <p:nvPr>
            <p:ph type="sldNum" sz="quarter" idx="12"/>
          </p:nvPr>
        </p:nvSpPr>
        <p:spPr>
          <a:xfrm>
            <a:off x="11510081" y="6356350"/>
            <a:ext cx="53600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717124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21</a:t>
            </a:fld>
            <a:endParaRPr/>
          </a:p>
        </p:txBody>
      </p:sp>
      <p:sp>
        <p:nvSpPr>
          <p:cNvPr id="6" name="Rectangle 2">
            <a:extLst>
              <a:ext uri="{FF2B5EF4-FFF2-40B4-BE49-F238E27FC236}">
                <a16:creationId xmlns:a16="http://schemas.microsoft.com/office/drawing/2014/main" id="{9C5228FD-96BA-49E2-97AB-C63723CC2BEF}"/>
              </a:ext>
            </a:extLst>
          </p:cNvPr>
          <p:cNvSpPr txBox="1">
            <a:spLocks noChangeArrowheads="1"/>
          </p:cNvSpPr>
          <p:nvPr/>
        </p:nvSpPr>
        <p:spPr bwMode="auto">
          <a:xfrm>
            <a:off x="971170" y="166185"/>
            <a:ext cx="9406555" cy="1272324"/>
          </a:xfrm>
          <a:prstGeom prst="rect">
            <a:avLst/>
          </a:prstGeom>
          <a:noFill/>
          <a:ln w="9525">
            <a:noFill/>
            <a:miter lim="800000"/>
            <a:headEnd/>
            <a:tailEnd/>
          </a:ln>
        </p:spPr>
        <p:txBody>
          <a:bodyPr anchor="ctr"/>
          <a:lstStyle/>
          <a:p>
            <a:pPr>
              <a:defRPr/>
            </a:pPr>
            <a:r>
              <a:rPr lang="de-CH" altLang="fr-FR" sz="2400" b="1" dirty="0">
                <a:solidFill>
                  <a:srgbClr val="8EB403"/>
                </a:solidFill>
                <a:latin typeface="Century Gothic" panose="020B0502020202020204" pitchFamily="34" charset="0"/>
                <a:ea typeface="ＭＳ Ｐゴシック" charset="0"/>
                <a:cs typeface="Arial"/>
              </a:rPr>
              <a:t>Soziale Dimension</a:t>
            </a:r>
          </a:p>
          <a:p>
            <a:pPr>
              <a:defRPr/>
            </a:pPr>
            <a:r>
              <a:rPr lang="de-CH" altLang="fr-FR" sz="2400" b="1" dirty="0">
                <a:solidFill>
                  <a:srgbClr val="B11B96"/>
                </a:solidFill>
                <a:latin typeface="Century Gothic" panose="020B0502020202020204" pitchFamily="34" charset="0"/>
                <a:ea typeface="ＭＳ Ｐゴシック" charset="0"/>
                <a:cs typeface="Arial"/>
              </a:rPr>
              <a:t>Beispiel Choba Choba: Das</a:t>
            </a:r>
            <a:r>
              <a:rPr lang="de-CH" sz="2400" b="1" dirty="0">
                <a:solidFill>
                  <a:srgbClr val="B11B96"/>
                </a:solidFill>
                <a:latin typeface="Century Gothic" panose="020B0502020202020204" pitchFamily="34" charset="0"/>
                <a:ea typeface="ＭＳ Ｐゴシック" charset="0"/>
                <a:cs typeface="Arial"/>
              </a:rPr>
              <a:t> Startup aus Bern macht Kakaobäuerinnen und -bauern zu MitunternehmerInnen</a:t>
            </a:r>
            <a:endParaRPr lang="de-CH" altLang="fr-FR" sz="2400" b="1" dirty="0">
              <a:solidFill>
                <a:srgbClr val="B11B96"/>
              </a:solidFill>
              <a:latin typeface="Century Gothic" panose="020B0502020202020204" pitchFamily="34" charset="0"/>
              <a:ea typeface="ＭＳ Ｐゴシック" charset="0"/>
              <a:cs typeface="Arial"/>
            </a:endParaRPr>
          </a:p>
        </p:txBody>
      </p:sp>
      <p:pic>
        <p:nvPicPr>
          <p:cNvPr id="7" name="Grafik 6" descr="Ein Bild, das Text, Person, drinnen enthält.&#10;&#10;Automatisch generierte Beschreibung">
            <a:extLst>
              <a:ext uri="{FF2B5EF4-FFF2-40B4-BE49-F238E27FC236}">
                <a16:creationId xmlns:a16="http://schemas.microsoft.com/office/drawing/2014/main" id="{9C8D261C-426C-4812-9026-F61C37626C3D}"/>
              </a:ext>
            </a:extLst>
          </p:cNvPr>
          <p:cNvPicPr>
            <a:picLocks noChangeAspect="1"/>
          </p:cNvPicPr>
          <p:nvPr/>
        </p:nvPicPr>
        <p:blipFill rotWithShape="1">
          <a:blip r:embed="rId3"/>
          <a:srcRect b="15083"/>
          <a:stretch/>
        </p:blipFill>
        <p:spPr>
          <a:xfrm>
            <a:off x="1050635" y="1988287"/>
            <a:ext cx="4657265" cy="2620053"/>
          </a:xfrm>
          <a:prstGeom prst="rect">
            <a:avLst/>
          </a:prstGeom>
          <a:noFill/>
          <a:ln>
            <a:noFill/>
          </a:ln>
        </p:spPr>
      </p:pic>
      <p:sp>
        <p:nvSpPr>
          <p:cNvPr id="8" name="Rechteck 7">
            <a:extLst>
              <a:ext uri="{FF2B5EF4-FFF2-40B4-BE49-F238E27FC236}">
                <a16:creationId xmlns:a16="http://schemas.microsoft.com/office/drawing/2014/main" id="{3F88350C-F378-4D24-AE03-8EDC35EF8E47}"/>
              </a:ext>
            </a:extLst>
          </p:cNvPr>
          <p:cNvSpPr/>
          <p:nvPr/>
        </p:nvSpPr>
        <p:spPr>
          <a:xfrm>
            <a:off x="5877425" y="2128644"/>
            <a:ext cx="5743961" cy="2877711"/>
          </a:xfrm>
          <a:prstGeom prst="rect">
            <a:avLst/>
          </a:prstGeom>
        </p:spPr>
        <p:txBody>
          <a:bodyPr wrap="square">
            <a:spAutoFit/>
          </a:bodyPr>
          <a:lstStyle/>
          <a:p>
            <a:pPr marL="285750" indent="-285750">
              <a:spcBef>
                <a:spcPts val="800"/>
              </a:spcBef>
              <a:buClr>
                <a:srgbClr val="B11B96"/>
              </a:buClr>
              <a:buFont typeface="Century Gothic" panose="020B0502020202020204" pitchFamily="34" charset="0"/>
              <a:buChar char="●"/>
            </a:pPr>
            <a:r>
              <a:rPr lang="de-CH" sz="1500" b="1" dirty="0">
                <a:solidFill>
                  <a:srgbClr val="B11B96"/>
                </a:solidFill>
                <a:latin typeface="Century Gothic" panose="020B0502020202020204" pitchFamily="34" charset="0"/>
              </a:rPr>
              <a:t>Problem: </a:t>
            </a:r>
            <a:r>
              <a:rPr lang="de-CH" sz="1600" dirty="0">
                <a:solidFill>
                  <a:srgbClr val="686868"/>
                </a:solidFill>
                <a:latin typeface="Century Gothic" panose="020B0502020202020204" pitchFamily="34" charset="0"/>
              </a:rPr>
              <a:t>Kakaobäuerinnen und -bauern verkaufen ihr Produkt für gewöhnlich zu sehr tiefen Preisen an die Schokoladenindustrie. </a:t>
            </a:r>
          </a:p>
          <a:p>
            <a:pPr marL="285750" indent="-285750">
              <a:spcBef>
                <a:spcPts val="800"/>
              </a:spcBef>
              <a:buClr>
                <a:srgbClr val="B11B96"/>
              </a:buClr>
              <a:buFont typeface="Century Gothic" panose="020B0502020202020204" pitchFamily="34" charset="0"/>
              <a:buChar char="●"/>
            </a:pPr>
            <a:r>
              <a:rPr lang="de-CH" sz="1500" b="1" dirty="0">
                <a:solidFill>
                  <a:srgbClr val="B11B96"/>
                </a:solidFill>
                <a:latin typeface="Century Gothic" panose="020B0502020202020204" pitchFamily="34" charset="0"/>
              </a:rPr>
              <a:t>Lösung: </a:t>
            </a:r>
            <a:r>
              <a:rPr lang="de-CH" sz="1600" dirty="0">
                <a:solidFill>
                  <a:srgbClr val="686868"/>
                </a:solidFill>
                <a:latin typeface="Century Gothic" panose="020B0502020202020204" pitchFamily="34" charset="0"/>
              </a:rPr>
              <a:t>Bei Choba Choba sind die Kakaobäuerinnen und -bauern nicht mehr «bloss» Rohstofflieferanten: Die beiden Gründer Eric Garnier und Christoph Inauen haben das Unternehmen gemeinsam mit 36 Kakaobäuerinnen- und -bauern  gegründet.</a:t>
            </a:r>
          </a:p>
          <a:p>
            <a:pPr marL="285750" indent="-285750">
              <a:spcBef>
                <a:spcPts val="800"/>
              </a:spcBef>
              <a:buClr>
                <a:srgbClr val="B11B96"/>
              </a:buClr>
              <a:buFont typeface="Century Gothic" panose="020B0502020202020204" pitchFamily="34" charset="0"/>
              <a:buChar char="●"/>
            </a:pPr>
            <a:r>
              <a:rPr lang="de-CH" sz="1500" b="1" dirty="0">
                <a:solidFill>
                  <a:srgbClr val="B11B96"/>
                </a:solidFill>
                <a:latin typeface="Century Gothic" panose="020B0502020202020204" pitchFamily="34" charset="0"/>
              </a:rPr>
              <a:t>Video:</a:t>
            </a:r>
            <a:r>
              <a:rPr lang="de-CH" sz="1600" b="1" dirty="0">
                <a:solidFill>
                  <a:srgbClr val="B11B96"/>
                </a:solidFill>
                <a:latin typeface="Century Gothic" panose="020B0502020202020204" pitchFamily="34" charset="0"/>
              </a:rPr>
              <a:t> </a:t>
            </a:r>
            <a:r>
              <a:rPr lang="de-CH" sz="1500" dirty="0">
                <a:solidFill>
                  <a:srgbClr val="686868"/>
                </a:solidFill>
                <a:latin typeface="Century Gothic" panose="020B0502020202020204" pitchFamily="34" charset="0"/>
              </a:rPr>
              <a:t>https://www.youtube.com/watch?v=vbhMOIwllpI</a:t>
            </a:r>
          </a:p>
          <a:p>
            <a:pPr>
              <a:spcBef>
                <a:spcPts val="800"/>
              </a:spcBef>
              <a:buClr>
                <a:srgbClr val="B11B96"/>
              </a:buClr>
            </a:pPr>
            <a:endParaRPr lang="de-CH" sz="1500" dirty="0">
              <a:solidFill>
                <a:srgbClr val="898F97"/>
              </a:solidFill>
            </a:endParaRPr>
          </a:p>
        </p:txBody>
      </p:sp>
      <p:sp>
        <p:nvSpPr>
          <p:cNvPr id="9" name="Rechteck 8">
            <a:extLst>
              <a:ext uri="{FF2B5EF4-FFF2-40B4-BE49-F238E27FC236}">
                <a16:creationId xmlns:a16="http://schemas.microsoft.com/office/drawing/2014/main" id="{B7BF0FF6-64C5-4BB3-BFAB-5106D20842C2}"/>
              </a:ext>
            </a:extLst>
          </p:cNvPr>
          <p:cNvSpPr/>
          <p:nvPr/>
        </p:nvSpPr>
        <p:spPr>
          <a:xfrm>
            <a:off x="6840277" y="6231465"/>
            <a:ext cx="4501523" cy="249769"/>
          </a:xfrm>
          <a:prstGeom prst="rect">
            <a:avLst/>
          </a:prstGeom>
        </p:spPr>
        <p:txBody>
          <a:bodyPr wrap="square">
            <a:spAutoFit/>
          </a:bodyPr>
          <a:lstStyle/>
          <a:p>
            <a:r>
              <a:rPr lang="de-CH" sz="1000" b="1" dirty="0">
                <a:solidFill>
                  <a:srgbClr val="686868"/>
                </a:solidFill>
                <a:latin typeface="Century Gothic" panose="020B0502020202020204" pitchFamily="34" charset="0"/>
              </a:rPr>
              <a:t>Quelle: </a:t>
            </a:r>
            <a:r>
              <a:rPr lang="de-CH" sz="1000" dirty="0">
                <a:solidFill>
                  <a:srgbClr val="686868"/>
                </a:solidFill>
                <a:latin typeface="Century Gothic" panose="020B0502020202020204" pitchFamily="34" charset="0"/>
              </a:rPr>
              <a:t>https://www.chobachoba.com/de/chocolate-revolution/</a:t>
            </a:r>
          </a:p>
        </p:txBody>
      </p:sp>
    </p:spTree>
    <p:extLst>
      <p:ext uri="{BB962C8B-B14F-4D97-AF65-F5344CB8AC3E}">
        <p14:creationId xmlns:p14="http://schemas.microsoft.com/office/powerpoint/2010/main" val="917238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22</a:t>
            </a:fld>
            <a:endParaRPr/>
          </a:p>
        </p:txBody>
      </p:sp>
      <p:sp>
        <p:nvSpPr>
          <p:cNvPr id="10" name="Rectangle 2">
            <a:extLst>
              <a:ext uri="{FF2B5EF4-FFF2-40B4-BE49-F238E27FC236}">
                <a16:creationId xmlns:a16="http://schemas.microsoft.com/office/drawing/2014/main" id="{1DBCE453-F430-40AC-B548-0C8A9557ECFD}"/>
              </a:ext>
            </a:extLst>
          </p:cNvPr>
          <p:cNvSpPr txBox="1">
            <a:spLocks noChangeArrowheads="1"/>
          </p:cNvSpPr>
          <p:nvPr/>
        </p:nvSpPr>
        <p:spPr bwMode="auto">
          <a:xfrm>
            <a:off x="948868" y="244242"/>
            <a:ext cx="9406555" cy="657225"/>
          </a:xfrm>
          <a:prstGeom prst="rect">
            <a:avLst/>
          </a:prstGeom>
          <a:noFill/>
          <a:ln w="9525">
            <a:noFill/>
            <a:miter lim="800000"/>
            <a:headEnd/>
            <a:tailEnd/>
          </a:ln>
        </p:spPr>
        <p:txBody>
          <a:bodyPr anchor="ctr"/>
          <a:lstStyle/>
          <a:p>
            <a:pPr>
              <a:defRPr/>
            </a:pPr>
            <a:endParaRPr lang="de-CH" altLang="fr-FR" sz="2400" b="1" dirty="0">
              <a:solidFill>
                <a:srgbClr val="8EB403"/>
              </a:solidFill>
              <a:latin typeface="+mj-lt"/>
              <a:ea typeface="ＭＳ Ｐゴシック" charset="0"/>
              <a:cs typeface="Arial"/>
            </a:endParaRPr>
          </a:p>
          <a:p>
            <a:pPr>
              <a:defRPr/>
            </a:pPr>
            <a:r>
              <a:rPr lang="de-CH" altLang="fr-FR" sz="2400" b="1" dirty="0">
                <a:solidFill>
                  <a:srgbClr val="8EB403"/>
                </a:solidFill>
                <a:latin typeface="Century Gothic" panose="020B0502020202020204" pitchFamily="34" charset="0"/>
                <a:ea typeface="ＭＳ Ｐゴシック" charset="0"/>
                <a:cs typeface="Arial"/>
              </a:rPr>
              <a:t>Ökologische Dimension</a:t>
            </a:r>
          </a:p>
          <a:p>
            <a:pPr>
              <a:defRPr/>
            </a:pPr>
            <a:r>
              <a:rPr lang="de-CH" altLang="fr-FR" sz="2400" b="1" dirty="0">
                <a:solidFill>
                  <a:srgbClr val="B11B96"/>
                </a:solidFill>
                <a:latin typeface="Century Gothic" panose="020B0502020202020204" pitchFamily="34" charset="0"/>
                <a:ea typeface="ＭＳ Ｐゴシック" charset="0"/>
                <a:cs typeface="Arial"/>
              </a:rPr>
              <a:t>Beispiel Calida: Die 100 % NATURE-Kollektion ist k</a:t>
            </a:r>
            <a:r>
              <a:rPr lang="de-CH" sz="2400" b="1" dirty="0">
                <a:solidFill>
                  <a:srgbClr val="B11B96"/>
                </a:solidFill>
                <a:latin typeface="Century Gothic" panose="020B0502020202020204" pitchFamily="34" charset="0"/>
                <a:ea typeface="ＭＳ Ｐゴシック" charset="0"/>
                <a:cs typeface="Arial"/>
              </a:rPr>
              <a:t>omplett kompostierbar</a:t>
            </a:r>
            <a:endParaRPr lang="de-CH" altLang="fr-FR" sz="2400" b="1" dirty="0">
              <a:solidFill>
                <a:srgbClr val="B11B96"/>
              </a:solidFill>
              <a:latin typeface="Century Gothic" panose="020B0502020202020204" pitchFamily="34" charset="0"/>
              <a:ea typeface="ＭＳ Ｐゴシック" charset="0"/>
              <a:cs typeface="Arial"/>
            </a:endParaRPr>
          </a:p>
        </p:txBody>
      </p:sp>
      <p:pic>
        <p:nvPicPr>
          <p:cNvPr id="11" name="Grafik 10">
            <a:extLst>
              <a:ext uri="{FF2B5EF4-FFF2-40B4-BE49-F238E27FC236}">
                <a16:creationId xmlns:a16="http://schemas.microsoft.com/office/drawing/2014/main" id="{9DFADB39-EE43-4B8E-9CE6-8A7DC15165EB}"/>
              </a:ext>
            </a:extLst>
          </p:cNvPr>
          <p:cNvPicPr>
            <a:picLocks noChangeAspect="1"/>
          </p:cNvPicPr>
          <p:nvPr/>
        </p:nvPicPr>
        <p:blipFill>
          <a:blip r:embed="rId3"/>
          <a:stretch>
            <a:fillRect/>
          </a:stretch>
        </p:blipFill>
        <p:spPr>
          <a:xfrm>
            <a:off x="1004623" y="1665336"/>
            <a:ext cx="4821411" cy="3938618"/>
          </a:xfrm>
          <a:prstGeom prst="rect">
            <a:avLst/>
          </a:prstGeom>
        </p:spPr>
      </p:pic>
      <p:sp>
        <p:nvSpPr>
          <p:cNvPr id="12" name="Rechteck 11">
            <a:extLst>
              <a:ext uri="{FF2B5EF4-FFF2-40B4-BE49-F238E27FC236}">
                <a16:creationId xmlns:a16="http://schemas.microsoft.com/office/drawing/2014/main" id="{9F6583FD-4905-45F2-8AA4-7126EEFD6EF9}"/>
              </a:ext>
            </a:extLst>
          </p:cNvPr>
          <p:cNvSpPr/>
          <p:nvPr/>
        </p:nvSpPr>
        <p:spPr>
          <a:xfrm>
            <a:off x="5966422" y="1951689"/>
            <a:ext cx="5231588" cy="3272691"/>
          </a:xfrm>
          <a:prstGeom prst="rect">
            <a:avLst/>
          </a:prstGeom>
        </p:spPr>
        <p:txBody>
          <a:bodyPr wrap="square">
            <a:spAutoFit/>
          </a:bodyPr>
          <a:lstStyle/>
          <a:p>
            <a:pPr marL="285750" indent="-285750">
              <a:spcBef>
                <a:spcPts val="800"/>
              </a:spcBef>
              <a:buClr>
                <a:srgbClr val="B11B96"/>
              </a:buClr>
              <a:buFont typeface="Century Gothic" panose="020B0502020202020204" pitchFamily="34" charset="0"/>
              <a:buChar char="●"/>
            </a:pPr>
            <a:r>
              <a:rPr lang="de-CH" sz="1500" dirty="0">
                <a:solidFill>
                  <a:srgbClr val="686868"/>
                </a:solidFill>
                <a:latin typeface="Century Gothic" panose="020B0502020202020204" pitchFamily="34" charset="0"/>
              </a:rPr>
              <a:t>Die 100 % NATURE-Kollektion von Calida ist zu 100% aus Zellulose hergestellt und komplett kompostierbar</a:t>
            </a:r>
          </a:p>
          <a:p>
            <a:pPr marL="285750" indent="-285750">
              <a:spcBef>
                <a:spcPts val="800"/>
              </a:spcBef>
              <a:buClr>
                <a:srgbClr val="B11B96"/>
              </a:buClr>
              <a:buFont typeface="Century Gothic" panose="020B0502020202020204" pitchFamily="34" charset="0"/>
              <a:buChar char="●"/>
            </a:pPr>
            <a:r>
              <a:rPr lang="de-CH" sz="1500" dirty="0">
                <a:solidFill>
                  <a:srgbClr val="686868"/>
                </a:solidFill>
                <a:latin typeface="Century Gothic" panose="020B0502020202020204" pitchFamily="34" charset="0"/>
              </a:rPr>
              <a:t>Produkte, die entsorgt werden sollen, können zu Calida zurückgebracht  oder im Gartenkompost kompostiert werden</a:t>
            </a:r>
          </a:p>
          <a:p>
            <a:pPr marL="285750" indent="-285750">
              <a:spcBef>
                <a:spcPts val="800"/>
              </a:spcBef>
              <a:buClr>
                <a:srgbClr val="B11B96"/>
              </a:buClr>
              <a:buFont typeface="Century Gothic" panose="020B0502020202020204" pitchFamily="34" charset="0"/>
              <a:buChar char="●"/>
            </a:pPr>
            <a:r>
              <a:rPr lang="de-CH" sz="1500" dirty="0">
                <a:solidFill>
                  <a:srgbClr val="686868"/>
                </a:solidFill>
                <a:latin typeface="Century Gothic" panose="020B0502020202020204" pitchFamily="34" charset="0"/>
              </a:rPr>
              <a:t>Innerhalb von wenigen Monaten zerfällt das T-Shirt und wird zu wertvollem und biologischen Nährstoff</a:t>
            </a:r>
          </a:p>
          <a:p>
            <a:pPr marL="285750" indent="-285750">
              <a:spcBef>
                <a:spcPts val="800"/>
              </a:spcBef>
              <a:buClr>
                <a:srgbClr val="B11B96"/>
              </a:buClr>
              <a:buFont typeface="Century Gothic" panose="020B0502020202020204" pitchFamily="34" charset="0"/>
              <a:buChar char="●"/>
            </a:pPr>
            <a:r>
              <a:rPr lang="de-CH" sz="1500" dirty="0">
                <a:solidFill>
                  <a:srgbClr val="686868"/>
                </a:solidFill>
                <a:latin typeface="Century Gothic" panose="020B0502020202020204" pitchFamily="34" charset="0"/>
              </a:rPr>
              <a:t>100 % NATURE-Kollektion trägt das Cradle </a:t>
            </a:r>
            <a:r>
              <a:rPr lang="de-CH" sz="1500" dirty="0" err="1">
                <a:solidFill>
                  <a:srgbClr val="686868"/>
                </a:solidFill>
                <a:latin typeface="Century Gothic" panose="020B0502020202020204" pitchFamily="34" charset="0"/>
              </a:rPr>
              <a:t>to</a:t>
            </a:r>
            <a:r>
              <a:rPr lang="de-CH" sz="1500" dirty="0">
                <a:solidFill>
                  <a:srgbClr val="686868"/>
                </a:solidFill>
                <a:latin typeface="Century Gothic" panose="020B0502020202020204" pitchFamily="34" charset="0"/>
              </a:rPr>
              <a:t> Cradle Certified™ - Zertifikat und das Label MADE IN GREEN </a:t>
            </a:r>
            <a:r>
              <a:rPr lang="de-CH" sz="1500" dirty="0" err="1">
                <a:solidFill>
                  <a:srgbClr val="686868"/>
                </a:solidFill>
                <a:latin typeface="Century Gothic" panose="020B0502020202020204" pitchFamily="34" charset="0"/>
              </a:rPr>
              <a:t>by</a:t>
            </a:r>
            <a:r>
              <a:rPr lang="de-CH" sz="1500" dirty="0">
                <a:solidFill>
                  <a:srgbClr val="686868"/>
                </a:solidFill>
                <a:latin typeface="Century Gothic" panose="020B0502020202020204" pitchFamily="34" charset="0"/>
              </a:rPr>
              <a:t> OEKO-TEX®</a:t>
            </a:r>
          </a:p>
          <a:p>
            <a:pPr>
              <a:spcBef>
                <a:spcPts val="800"/>
              </a:spcBef>
              <a:buClr>
                <a:srgbClr val="B11B96"/>
              </a:buClr>
            </a:pPr>
            <a:endParaRPr lang="de-CH" sz="1500" dirty="0">
              <a:solidFill>
                <a:srgbClr val="898F97"/>
              </a:solidFill>
            </a:endParaRPr>
          </a:p>
        </p:txBody>
      </p:sp>
      <p:sp>
        <p:nvSpPr>
          <p:cNvPr id="13" name="Rechteck 12">
            <a:extLst>
              <a:ext uri="{FF2B5EF4-FFF2-40B4-BE49-F238E27FC236}">
                <a16:creationId xmlns:a16="http://schemas.microsoft.com/office/drawing/2014/main" id="{1E244C53-C959-4BCF-9393-3B192EA88A78}"/>
              </a:ext>
            </a:extLst>
          </p:cNvPr>
          <p:cNvSpPr/>
          <p:nvPr/>
        </p:nvSpPr>
        <p:spPr>
          <a:xfrm>
            <a:off x="6098948" y="6233239"/>
            <a:ext cx="6096000" cy="246221"/>
          </a:xfrm>
          <a:prstGeom prst="rect">
            <a:avLst/>
          </a:prstGeom>
        </p:spPr>
        <p:txBody>
          <a:bodyPr>
            <a:spAutoFit/>
          </a:bodyPr>
          <a:lstStyle/>
          <a:p>
            <a:r>
              <a:rPr lang="de-CH" sz="1000" b="1" dirty="0">
                <a:solidFill>
                  <a:srgbClr val="686868"/>
                </a:solidFill>
                <a:latin typeface="Century Gothic" panose="020B0502020202020204" pitchFamily="34" charset="0"/>
              </a:rPr>
              <a:t>Quelle: c</a:t>
            </a:r>
            <a:r>
              <a:rPr lang="de-CH" sz="1000" dirty="0">
                <a:solidFill>
                  <a:srgbClr val="686868"/>
                </a:solidFill>
                <a:latin typeface="Century Gothic" panose="020B0502020202020204" pitchFamily="34" charset="0"/>
              </a:rPr>
              <a:t>alida.com/de-CH/cms/c-the-future/produkt/100-nature/</a:t>
            </a:r>
          </a:p>
        </p:txBody>
      </p:sp>
    </p:spTree>
    <p:extLst>
      <p:ext uri="{BB962C8B-B14F-4D97-AF65-F5344CB8AC3E}">
        <p14:creationId xmlns:p14="http://schemas.microsoft.com/office/powerpoint/2010/main" val="356836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23</a:t>
            </a:fld>
            <a:endParaRPr/>
          </a:p>
        </p:txBody>
      </p:sp>
      <p:sp>
        <p:nvSpPr>
          <p:cNvPr id="7" name="Rectangle 2">
            <a:extLst>
              <a:ext uri="{FF2B5EF4-FFF2-40B4-BE49-F238E27FC236}">
                <a16:creationId xmlns:a16="http://schemas.microsoft.com/office/drawing/2014/main" id="{BE9273AF-971C-4BBE-97A5-3FBDB0825134}"/>
              </a:ext>
            </a:extLst>
          </p:cNvPr>
          <p:cNvSpPr txBox="1">
            <a:spLocks noChangeArrowheads="1"/>
          </p:cNvSpPr>
          <p:nvPr/>
        </p:nvSpPr>
        <p:spPr bwMode="auto">
          <a:xfrm>
            <a:off x="948866" y="21220"/>
            <a:ext cx="10447680" cy="1841036"/>
          </a:xfrm>
          <a:prstGeom prst="rect">
            <a:avLst/>
          </a:prstGeom>
          <a:noFill/>
          <a:ln w="9525">
            <a:noFill/>
            <a:miter lim="800000"/>
            <a:headEnd/>
            <a:tailEnd/>
          </a:ln>
        </p:spPr>
        <p:txBody>
          <a:bodyPr anchor="ctr"/>
          <a:lstStyle/>
          <a:p>
            <a:pPr>
              <a:defRPr/>
            </a:pPr>
            <a:r>
              <a:rPr lang="de-CH" altLang="fr-FR" sz="2400" b="1" dirty="0">
                <a:solidFill>
                  <a:srgbClr val="8EB403"/>
                </a:solidFill>
                <a:latin typeface="Century Gothic" panose="020B0502020202020204" pitchFamily="34" charset="0"/>
                <a:ea typeface="ＭＳ Ｐゴシック" charset="0"/>
                <a:cs typeface="Arial"/>
              </a:rPr>
              <a:t>Soziale und ökologische Dimension</a:t>
            </a:r>
          </a:p>
          <a:p>
            <a:pPr>
              <a:defRPr/>
            </a:pPr>
            <a:r>
              <a:rPr lang="de-CH" altLang="fr-FR" sz="2400" b="1" dirty="0">
                <a:solidFill>
                  <a:srgbClr val="B11B96"/>
                </a:solidFill>
                <a:latin typeface="Century Gothic" panose="020B0502020202020204" pitchFamily="34" charset="0"/>
                <a:ea typeface="ＭＳ Ｐゴシック" charset="0"/>
                <a:cs typeface="Arial"/>
              </a:rPr>
              <a:t>Beispiel Fairphone: Fairphone möchte nicht nur ein «faires» Mobiltelefon auf den Markt bringen; das Unternehmen möchte mithelfen, die Elektronikindustrie fairer und nachhaltiger zu gestalten</a:t>
            </a:r>
          </a:p>
        </p:txBody>
      </p:sp>
      <p:pic>
        <p:nvPicPr>
          <p:cNvPr id="8" name="Grafik 7">
            <a:extLst>
              <a:ext uri="{FF2B5EF4-FFF2-40B4-BE49-F238E27FC236}">
                <a16:creationId xmlns:a16="http://schemas.microsoft.com/office/drawing/2014/main" id="{ABEE6C81-24B1-4C75-9059-94159F6FF001}"/>
              </a:ext>
            </a:extLst>
          </p:cNvPr>
          <p:cNvPicPr>
            <a:picLocks noChangeAspect="1"/>
          </p:cNvPicPr>
          <p:nvPr/>
        </p:nvPicPr>
        <p:blipFill>
          <a:blip r:embed="rId3"/>
          <a:stretch>
            <a:fillRect/>
          </a:stretch>
        </p:blipFill>
        <p:spPr>
          <a:xfrm>
            <a:off x="1033121" y="2376137"/>
            <a:ext cx="4686790" cy="2938813"/>
          </a:xfrm>
          <a:prstGeom prst="rect">
            <a:avLst/>
          </a:prstGeom>
          <a:ln>
            <a:solidFill>
              <a:schemeClr val="bg1">
                <a:lumMod val="50000"/>
              </a:schemeClr>
            </a:solidFill>
          </a:ln>
        </p:spPr>
      </p:pic>
      <p:sp>
        <p:nvSpPr>
          <p:cNvPr id="9" name="Rechteck 8">
            <a:extLst>
              <a:ext uri="{FF2B5EF4-FFF2-40B4-BE49-F238E27FC236}">
                <a16:creationId xmlns:a16="http://schemas.microsoft.com/office/drawing/2014/main" id="{28CA2855-EA72-4197-B22E-CE28036DF144}"/>
              </a:ext>
            </a:extLst>
          </p:cNvPr>
          <p:cNvSpPr/>
          <p:nvPr/>
        </p:nvSpPr>
        <p:spPr>
          <a:xfrm>
            <a:off x="5777958" y="2308302"/>
            <a:ext cx="5823491" cy="3313728"/>
          </a:xfrm>
          <a:prstGeom prst="rect">
            <a:avLst/>
          </a:prstGeom>
        </p:spPr>
        <p:txBody>
          <a:bodyPr wrap="square">
            <a:spAutoFit/>
          </a:bodyPr>
          <a:lstStyle/>
          <a:p>
            <a:pPr>
              <a:spcBef>
                <a:spcPts val="200"/>
              </a:spcBef>
              <a:buClr>
                <a:srgbClr val="B11B96"/>
              </a:buClr>
            </a:pPr>
            <a:r>
              <a:rPr lang="de-CH" sz="1400" dirty="0">
                <a:solidFill>
                  <a:srgbClr val="686868"/>
                </a:solidFill>
                <a:latin typeface="Century Gothic" panose="020B0502020202020204" pitchFamily="34" charset="0"/>
              </a:rPr>
              <a:t>Fairphone …</a:t>
            </a:r>
          </a:p>
          <a:p>
            <a:pPr marL="285750" indent="-285750">
              <a:spcBef>
                <a:spcPts val="200"/>
              </a:spcBef>
              <a:buClr>
                <a:srgbClr val="B11B96"/>
              </a:buClr>
              <a:buFont typeface="Century Gothic" panose="020B0502020202020204" pitchFamily="34" charset="0"/>
              <a:buChar char="●"/>
            </a:pPr>
            <a:r>
              <a:rPr lang="de-CH" sz="1400" dirty="0">
                <a:solidFill>
                  <a:srgbClr val="686868"/>
                </a:solidFill>
                <a:latin typeface="Century Gothic" panose="020B0502020202020204" pitchFamily="34" charset="0"/>
              </a:rPr>
              <a:t>setzt auf eine  verantwortungsbewusste Materialbeschaffung («</a:t>
            </a:r>
            <a:r>
              <a:rPr lang="en-US" sz="1400" dirty="0">
                <a:solidFill>
                  <a:srgbClr val="686868"/>
                </a:solidFill>
                <a:latin typeface="Century Gothic" panose="020B0502020202020204" pitchFamily="34" charset="0"/>
              </a:rPr>
              <a:t>Responsible</a:t>
            </a:r>
            <a:r>
              <a:rPr lang="de-CH" sz="1400" dirty="0">
                <a:solidFill>
                  <a:srgbClr val="686868"/>
                </a:solidFill>
                <a:latin typeface="Century Gothic" panose="020B0502020202020204" pitchFamily="34" charset="0"/>
              </a:rPr>
              <a:t> Sourcing»).</a:t>
            </a:r>
          </a:p>
          <a:p>
            <a:pPr marL="285750" indent="-285750">
              <a:spcBef>
                <a:spcPts val="200"/>
              </a:spcBef>
              <a:buClr>
                <a:srgbClr val="B11B96"/>
              </a:buClr>
              <a:buFont typeface="Century Gothic" panose="020B0502020202020204" pitchFamily="34" charset="0"/>
              <a:buChar char="●"/>
            </a:pPr>
            <a:r>
              <a:rPr lang="de-CH" sz="1400" dirty="0">
                <a:solidFill>
                  <a:srgbClr val="686868"/>
                </a:solidFill>
                <a:latin typeface="Century Gothic" panose="020B0502020202020204" pitchFamily="34" charset="0"/>
              </a:rPr>
              <a:t>engagiert sich für das Wohlergehen der Arbeitskräfte.</a:t>
            </a:r>
          </a:p>
          <a:p>
            <a:pPr marL="285750" indent="-285750">
              <a:spcBef>
                <a:spcPts val="200"/>
              </a:spcBef>
              <a:buClr>
                <a:srgbClr val="B11B96"/>
              </a:buClr>
              <a:buFont typeface="Century Gothic" panose="020B0502020202020204" pitchFamily="34" charset="0"/>
              <a:buChar char="●"/>
            </a:pPr>
            <a:r>
              <a:rPr lang="de-CH" sz="1400" dirty="0">
                <a:solidFill>
                  <a:srgbClr val="686868"/>
                </a:solidFill>
                <a:latin typeface="Century Gothic" panose="020B0502020202020204" pitchFamily="34" charset="0"/>
              </a:rPr>
              <a:t>entwickelt Produkte mit längerer Lebensdauer, die leichter zu reparieren sind.</a:t>
            </a:r>
          </a:p>
          <a:p>
            <a:pPr marL="285750" indent="-285750">
              <a:spcBef>
                <a:spcPts val="200"/>
              </a:spcBef>
              <a:buClr>
                <a:srgbClr val="B11B96"/>
              </a:buClr>
              <a:buFont typeface="Century Gothic" panose="020B0502020202020204" pitchFamily="34" charset="0"/>
              <a:buChar char="●"/>
            </a:pPr>
            <a:r>
              <a:rPr lang="de-CH" sz="1400" dirty="0">
                <a:solidFill>
                  <a:srgbClr val="686868"/>
                </a:solidFill>
                <a:latin typeface="Century Gothic" panose="020B0502020202020204" pitchFamily="34" charset="0"/>
              </a:rPr>
              <a:t>achtet darauf, Verschwendung zu reduzieren.</a:t>
            </a:r>
          </a:p>
          <a:p>
            <a:pPr marL="285750" indent="-285750">
              <a:spcBef>
                <a:spcPts val="200"/>
              </a:spcBef>
              <a:buClr>
                <a:srgbClr val="B11B96"/>
              </a:buClr>
              <a:buFont typeface="Century Gothic" panose="020B0502020202020204" pitchFamily="34" charset="0"/>
              <a:buChar char="●"/>
            </a:pPr>
            <a:r>
              <a:rPr lang="de-CH" sz="1400" dirty="0">
                <a:solidFill>
                  <a:srgbClr val="686868"/>
                </a:solidFill>
                <a:latin typeface="Century Gothic" panose="020B0502020202020204" pitchFamily="34" charset="0"/>
              </a:rPr>
              <a:t>macht Prozesse transparent.</a:t>
            </a:r>
          </a:p>
          <a:p>
            <a:pPr marL="285750" indent="-285750">
              <a:spcBef>
                <a:spcPts val="200"/>
              </a:spcBef>
              <a:buClr>
                <a:srgbClr val="B11B96"/>
              </a:buClr>
              <a:buFont typeface="Century Gothic" panose="020B0502020202020204" pitchFamily="34" charset="0"/>
              <a:buChar char="●"/>
            </a:pPr>
            <a:r>
              <a:rPr lang="de-CH" sz="1400" dirty="0">
                <a:solidFill>
                  <a:srgbClr val="686868"/>
                </a:solidFill>
                <a:latin typeface="Century Gothic" panose="020B0502020202020204" pitchFamily="34" charset="0"/>
              </a:rPr>
              <a:t>möchte die Debatte darüber, was «fair» wirklich bedeutet, fördern.</a:t>
            </a:r>
          </a:p>
          <a:p>
            <a:pPr marL="285750" indent="-285750">
              <a:spcBef>
                <a:spcPts val="200"/>
              </a:spcBef>
              <a:buClr>
                <a:srgbClr val="B11B96"/>
              </a:buClr>
              <a:buFont typeface="Century Gothic" panose="020B0502020202020204" pitchFamily="34" charset="0"/>
              <a:buChar char="●"/>
            </a:pPr>
            <a:r>
              <a:rPr lang="de-CH" sz="1400" dirty="0">
                <a:solidFill>
                  <a:srgbClr val="686868"/>
                </a:solidFill>
                <a:latin typeface="Century Gothic" panose="020B0502020202020204" pitchFamily="34" charset="0"/>
              </a:rPr>
              <a:t>demonstriert mit seinen nachhaltigeren Smartphones, was alles möglich ist.</a:t>
            </a:r>
          </a:p>
          <a:p>
            <a:pPr marL="285750" indent="-285750">
              <a:spcBef>
                <a:spcPts val="200"/>
              </a:spcBef>
              <a:buClr>
                <a:srgbClr val="B11B96"/>
              </a:buClr>
              <a:buFont typeface="Century Gothic" panose="020B0502020202020204" pitchFamily="34" charset="0"/>
              <a:buChar char="●"/>
            </a:pPr>
            <a:r>
              <a:rPr lang="de-CH" sz="1400" dirty="0">
                <a:solidFill>
                  <a:srgbClr val="686868"/>
                </a:solidFill>
                <a:latin typeface="Century Gothic" panose="020B0502020202020204" pitchFamily="34" charset="0"/>
              </a:rPr>
              <a:t>möchte mit seiner Herangehensweise Standards für die gesamte Branche schaffen.</a:t>
            </a:r>
          </a:p>
        </p:txBody>
      </p:sp>
      <p:sp>
        <p:nvSpPr>
          <p:cNvPr id="14" name="Rechteck 13">
            <a:extLst>
              <a:ext uri="{FF2B5EF4-FFF2-40B4-BE49-F238E27FC236}">
                <a16:creationId xmlns:a16="http://schemas.microsoft.com/office/drawing/2014/main" id="{6328D139-1461-46F0-8DF3-C317F11253B5}"/>
              </a:ext>
            </a:extLst>
          </p:cNvPr>
          <p:cNvSpPr/>
          <p:nvPr/>
        </p:nvSpPr>
        <p:spPr>
          <a:xfrm>
            <a:off x="8287062" y="6222605"/>
            <a:ext cx="4057338" cy="246221"/>
          </a:xfrm>
          <a:prstGeom prst="rect">
            <a:avLst/>
          </a:prstGeom>
        </p:spPr>
        <p:txBody>
          <a:bodyPr wrap="square">
            <a:spAutoFit/>
          </a:bodyPr>
          <a:lstStyle/>
          <a:p>
            <a:r>
              <a:rPr lang="de-CH" sz="1000" b="1" dirty="0">
                <a:solidFill>
                  <a:srgbClr val="686868"/>
                </a:solidFill>
                <a:latin typeface="Century Gothic" panose="020B0502020202020204" pitchFamily="34" charset="0"/>
              </a:rPr>
              <a:t>Quelle: </a:t>
            </a:r>
            <a:r>
              <a:rPr lang="de-CH" sz="1000" dirty="0">
                <a:solidFill>
                  <a:srgbClr val="686868"/>
                </a:solidFill>
                <a:latin typeface="Century Gothic" panose="020B0502020202020204" pitchFamily="34" charset="0"/>
              </a:rPr>
              <a:t>fairphone.com/de/story/</a:t>
            </a:r>
          </a:p>
        </p:txBody>
      </p:sp>
    </p:spTree>
    <p:extLst>
      <p:ext uri="{BB962C8B-B14F-4D97-AF65-F5344CB8AC3E}">
        <p14:creationId xmlns:p14="http://schemas.microsoft.com/office/powerpoint/2010/main" val="324483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Freunde, die vom Steg am See springen_iStock-939217688.jpg">
            <a:extLst>
              <a:ext uri="{FF2B5EF4-FFF2-40B4-BE49-F238E27FC236}">
                <a16:creationId xmlns:a16="http://schemas.microsoft.com/office/drawing/2014/main" id="{1CC07C03-69EC-4A71-B551-5310E2DCD0FC}"/>
              </a:ext>
            </a:extLst>
          </p:cNvPr>
          <p:cNvPicPr>
            <a:picLocks noChangeAspect="1"/>
          </p:cNvPicPr>
          <p:nvPr/>
        </p:nvPicPr>
        <p:blipFill>
          <a:blip r:embed="rId3"/>
          <a:srcRect l="26102" r="35890"/>
          <a:stretch>
            <a:fillRect/>
          </a:stretch>
        </p:blipFill>
        <p:spPr>
          <a:xfrm>
            <a:off x="0" y="0"/>
            <a:ext cx="3907333" cy="6858000"/>
          </a:xfrm>
          <a:prstGeom prst="rect">
            <a:avLst/>
          </a:prstGeom>
        </p:spPr>
      </p:pic>
      <p:sp>
        <p:nvSpPr>
          <p:cNvPr id="8" name="New shape">
            <a:extLst>
              <a:ext uri="{FF2B5EF4-FFF2-40B4-BE49-F238E27FC236}">
                <a16:creationId xmlns:a16="http://schemas.microsoft.com/office/drawing/2014/main" id="{A1C952A1-0EFC-45C5-A1E1-1C147B7A49A7}"/>
              </a:ext>
            </a:extLst>
          </p:cNvPr>
          <p:cNvSpPr txBox="1">
            <a:spLocks/>
          </p:cNvSpPr>
          <p:nvPr/>
        </p:nvSpPr>
        <p:spPr>
          <a:xfrm>
            <a:off x="4555856" y="234583"/>
            <a:ext cx="7092788" cy="118813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2600" b="1" dirty="0">
                <a:solidFill>
                  <a:srgbClr val="8EB403"/>
                </a:solidFill>
                <a:latin typeface="Century Gothic" panose="020B0502020202020204" pitchFamily="34" charset="0"/>
              </a:rPr>
              <a:t>Aktivität!!</a:t>
            </a:r>
            <a:br>
              <a:rPr lang="de-DE" sz="2600" b="1" dirty="0">
                <a:solidFill>
                  <a:srgbClr val="8EB403"/>
                </a:solidFill>
                <a:latin typeface="Century Gothic" panose="020B0502020202020204" pitchFamily="34" charset="0"/>
              </a:rPr>
            </a:br>
            <a:r>
              <a:rPr lang="de-DE" sz="2600" b="1" dirty="0">
                <a:solidFill>
                  <a:srgbClr val="8EB403"/>
                </a:solidFill>
                <a:latin typeface="Century Gothic" panose="020B0502020202020204" pitchFamily="34" charset="0"/>
              </a:rPr>
              <a:t>Ökologischer, nachhaltiger, fairer. </a:t>
            </a:r>
            <a:br>
              <a:rPr lang="de-DE" sz="2600" b="1" dirty="0">
                <a:solidFill>
                  <a:srgbClr val="8EB403"/>
                </a:solidFill>
                <a:latin typeface="Century Gothic" panose="020B0502020202020204" pitchFamily="34" charset="0"/>
              </a:rPr>
            </a:br>
            <a:r>
              <a:rPr lang="de-DE" sz="2600" b="1" dirty="0">
                <a:solidFill>
                  <a:srgbClr val="8EB403"/>
                </a:solidFill>
                <a:latin typeface="Century Gothic" panose="020B0502020202020204" pitchFamily="34" charset="0"/>
              </a:rPr>
              <a:t>Ihr Geschäftsmodell 2.0</a:t>
            </a:r>
          </a:p>
        </p:txBody>
      </p:sp>
      <p:sp>
        <p:nvSpPr>
          <p:cNvPr id="9" name="Rechteck 8">
            <a:extLst>
              <a:ext uri="{FF2B5EF4-FFF2-40B4-BE49-F238E27FC236}">
                <a16:creationId xmlns:a16="http://schemas.microsoft.com/office/drawing/2014/main" id="{E2AE77B3-768F-4469-81BB-6E35686DFFB9}"/>
              </a:ext>
            </a:extLst>
          </p:cNvPr>
          <p:cNvSpPr/>
          <p:nvPr/>
        </p:nvSpPr>
        <p:spPr>
          <a:xfrm>
            <a:off x="4550786" y="1456320"/>
            <a:ext cx="6680431" cy="4939814"/>
          </a:xfrm>
          <a:prstGeom prst="rect">
            <a:avLst/>
          </a:prstGeom>
        </p:spPr>
        <p:txBody>
          <a:bodyPr wrap="square">
            <a:spAutoFit/>
          </a:bodyPr>
          <a:lstStyle/>
          <a:p>
            <a:pPr marL="357188" indent="-357188">
              <a:buClr>
                <a:srgbClr val="8EB403"/>
              </a:buClr>
              <a:buFont typeface="Century Gothic" panose="020B0502020202020204" pitchFamily="34" charset="0"/>
              <a:buChar char="●"/>
            </a:pPr>
            <a:endParaRPr lang="de-DE" sz="2000" b="1" dirty="0">
              <a:solidFill>
                <a:srgbClr val="898F97"/>
              </a:solidFill>
            </a:endParaRPr>
          </a:p>
          <a:p>
            <a:pPr>
              <a:buClr>
                <a:srgbClr val="8EB403"/>
              </a:buClr>
            </a:pPr>
            <a:r>
              <a:rPr lang="de-DE" sz="2000" b="1" dirty="0">
                <a:solidFill>
                  <a:srgbClr val="8EB403"/>
                </a:solidFill>
                <a:latin typeface="Century Gothic" panose="020B0502020202020204" pitchFamily="34" charset="0"/>
              </a:rPr>
              <a:t>Schritt 1: Jeweils zwei Teams arbeiten zusammen und </a:t>
            </a:r>
            <a:r>
              <a:rPr lang="de-CH" sz="2000" b="1" dirty="0">
                <a:solidFill>
                  <a:srgbClr val="8EB403"/>
                </a:solidFill>
                <a:latin typeface="Century Gothic" panose="020B0502020202020204" pitchFamily="34" charset="0"/>
              </a:rPr>
              <a:t>«</a:t>
            </a:r>
            <a:r>
              <a:rPr lang="de-DE" sz="2000" b="1" dirty="0">
                <a:solidFill>
                  <a:srgbClr val="8EB403"/>
                </a:solidFill>
                <a:latin typeface="Century Gothic" panose="020B0502020202020204" pitchFamily="34" charset="0"/>
              </a:rPr>
              <a:t>challengen</a:t>
            </a:r>
            <a:r>
              <a:rPr lang="de-CH" sz="2000" b="1" dirty="0">
                <a:solidFill>
                  <a:srgbClr val="8EB403"/>
                </a:solidFill>
                <a:latin typeface="Century Gothic" panose="020B0502020202020204" pitchFamily="34" charset="0"/>
              </a:rPr>
              <a:t>»</a:t>
            </a:r>
            <a:r>
              <a:rPr lang="de-DE" sz="2000" b="1" dirty="0">
                <a:solidFill>
                  <a:srgbClr val="8EB403"/>
                </a:solidFill>
                <a:latin typeface="Century Gothic" panose="020B0502020202020204" pitchFamily="34" charset="0"/>
              </a:rPr>
              <a:t> sich. </a:t>
            </a:r>
          </a:p>
          <a:p>
            <a:pPr marL="342900" indent="-342900">
              <a:spcBef>
                <a:spcPts val="600"/>
              </a:spcBef>
              <a:buClr>
                <a:srgbClr val="8EB403"/>
              </a:buClr>
              <a:buFont typeface="Arial" panose="020B0604020202020204" pitchFamily="34" charset="0"/>
              <a:buChar char="•"/>
            </a:pPr>
            <a:r>
              <a:rPr lang="de-DE" sz="2000" dirty="0">
                <a:solidFill>
                  <a:srgbClr val="686868"/>
                </a:solidFill>
                <a:latin typeface="Century Gothic" panose="020B0502020202020204" pitchFamily="34" charset="0"/>
              </a:rPr>
              <a:t>Diskutieren Sie, wie das Geschäftsmodell des anderen Teams nachhaltiger und ökologischer gestaltet werden könnte. </a:t>
            </a:r>
          </a:p>
          <a:p>
            <a:pPr marL="342900" indent="-342900">
              <a:spcBef>
                <a:spcPts val="600"/>
              </a:spcBef>
              <a:buClr>
                <a:srgbClr val="8EB403"/>
              </a:buClr>
              <a:buFont typeface="Arial" panose="020B0604020202020204" pitchFamily="34" charset="0"/>
              <a:buChar char="•"/>
            </a:pPr>
            <a:r>
              <a:rPr lang="de-DE" sz="2000" dirty="0">
                <a:solidFill>
                  <a:srgbClr val="686868"/>
                </a:solidFill>
                <a:latin typeface="Century Gothic" panose="020B0502020202020204" pitchFamily="34" charset="0"/>
              </a:rPr>
              <a:t>Denken Sie dabei sowohl an kleine Veränderungen als auch an radikale Änderungen des Geschäftsmodells.</a:t>
            </a:r>
          </a:p>
          <a:p>
            <a:pPr marL="342900" indent="-342900">
              <a:spcBef>
                <a:spcPts val="600"/>
              </a:spcBef>
              <a:buClr>
                <a:srgbClr val="8EB403"/>
              </a:buClr>
              <a:buFont typeface="Arial" panose="020B0604020202020204" pitchFamily="34" charset="0"/>
              <a:buChar char="•"/>
            </a:pPr>
            <a:r>
              <a:rPr lang="de-DE" sz="2000" dirty="0">
                <a:solidFill>
                  <a:srgbClr val="686868"/>
                </a:solidFill>
                <a:latin typeface="Century Gothic" panose="020B0502020202020204" pitchFamily="34" charset="0"/>
              </a:rPr>
              <a:t>Sie können die Checkliste auf der nächsten Seite als Hilfestellung nutzen.</a:t>
            </a:r>
          </a:p>
          <a:p>
            <a:pPr>
              <a:buClr>
                <a:srgbClr val="8EB403"/>
              </a:buClr>
            </a:pPr>
            <a:endParaRPr lang="de-DE" sz="2000" dirty="0">
              <a:solidFill>
                <a:srgbClr val="898F97"/>
              </a:solidFill>
              <a:latin typeface="Century Gothic" panose="020B0502020202020204" pitchFamily="34" charset="0"/>
            </a:endParaRPr>
          </a:p>
          <a:p>
            <a:pPr>
              <a:buClr>
                <a:srgbClr val="8EB403"/>
              </a:buClr>
            </a:pPr>
            <a:r>
              <a:rPr lang="de-DE" sz="2000" b="1" dirty="0">
                <a:solidFill>
                  <a:srgbClr val="8EB403"/>
                </a:solidFill>
                <a:latin typeface="Century Gothic" panose="020B0502020202020204" pitchFamily="34" charset="0"/>
              </a:rPr>
              <a:t>Schritt 2: Stellen Sie die Anpassungen des Geschäftsmodells im Plenum vor. </a:t>
            </a:r>
            <a:r>
              <a:rPr lang="de-DE" sz="2000" dirty="0">
                <a:solidFill>
                  <a:srgbClr val="686868"/>
                </a:solidFill>
                <a:latin typeface="Century Gothic" panose="020B0502020202020204" pitchFamily="34" charset="0"/>
              </a:rPr>
              <a:t>Vielleicht kommen dadurch noch weitere spannende Ideen hinzu.</a:t>
            </a:r>
          </a:p>
        </p:txBody>
      </p:sp>
      <p:sp>
        <p:nvSpPr>
          <p:cNvPr id="7" name="Foliennummernplatzhalter 1">
            <a:extLst>
              <a:ext uri="{FF2B5EF4-FFF2-40B4-BE49-F238E27FC236}">
                <a16:creationId xmlns:a16="http://schemas.microsoft.com/office/drawing/2014/main" id="{CD27ED7D-1BA0-47E6-8EEE-482B6014FAB7}"/>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24</a:t>
            </a:fld>
            <a:endParaRPr lang="ru-RU" dirty="0"/>
          </a:p>
        </p:txBody>
      </p:sp>
    </p:spTree>
    <p:extLst>
      <p:ext uri="{BB962C8B-B14F-4D97-AF65-F5344CB8AC3E}">
        <p14:creationId xmlns:p14="http://schemas.microsoft.com/office/powerpoint/2010/main" val="1363750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42ECF8A7-06FF-4996-88A3-C284716C8121}"/>
              </a:ext>
            </a:extLst>
          </p:cNvPr>
          <p:cNvSpPr/>
          <p:nvPr/>
        </p:nvSpPr>
        <p:spPr>
          <a:xfrm>
            <a:off x="1214182" y="1536041"/>
            <a:ext cx="3397148" cy="3724096"/>
          </a:xfrm>
          <a:prstGeom prst="rect">
            <a:avLst/>
          </a:prstGeom>
        </p:spPr>
        <p:txBody>
          <a:bodyPr wrap="square">
            <a:spAutoFit/>
          </a:bodyPr>
          <a:lstStyle/>
          <a:p>
            <a:pPr>
              <a:spcBef>
                <a:spcPts val="600"/>
              </a:spcBef>
              <a:buClr>
                <a:srgbClr val="8EB403"/>
              </a:buClr>
            </a:pPr>
            <a:r>
              <a:rPr lang="de-CH" sz="1200" b="1" dirty="0">
                <a:solidFill>
                  <a:srgbClr val="686868"/>
                </a:solidFill>
                <a:latin typeface="Century Gothic" panose="020B0502020202020204" pitchFamily="34" charset="0"/>
              </a:rPr>
              <a:t>Abfälle: </a:t>
            </a:r>
            <a:r>
              <a:rPr lang="de-CH" sz="1200" dirty="0">
                <a:solidFill>
                  <a:srgbClr val="686868"/>
                </a:solidFill>
                <a:latin typeface="Century Gothic" panose="020B0502020202020204" pitchFamily="34" charset="0"/>
              </a:rPr>
              <a:t>Können Sie die Herstellung so verändern, dass keine oder nur sehr wenig Abfälle entstehen?</a:t>
            </a:r>
          </a:p>
          <a:p>
            <a:pPr>
              <a:spcBef>
                <a:spcPts val="600"/>
              </a:spcBef>
              <a:buClr>
                <a:srgbClr val="8EB403"/>
              </a:buClr>
            </a:pPr>
            <a:r>
              <a:rPr lang="de-CH" sz="1200" b="1" dirty="0">
                <a:solidFill>
                  <a:srgbClr val="686868"/>
                </a:solidFill>
                <a:latin typeface="Century Gothic" panose="020B0502020202020204" pitchFamily="34" charset="0"/>
              </a:rPr>
              <a:t>«Kreislaufwirtschaft»: </a:t>
            </a:r>
            <a:r>
              <a:rPr lang="de-CH" sz="1200" dirty="0">
                <a:solidFill>
                  <a:srgbClr val="686868"/>
                </a:solidFill>
                <a:latin typeface="Century Gothic" panose="020B0502020202020204" pitchFamily="34" charset="0"/>
              </a:rPr>
              <a:t>Kann das Produkt so entworfen werden, dass sämtliche Materialien nach der Nutzungsdauer wiederverwendet werden können?</a:t>
            </a:r>
          </a:p>
          <a:p>
            <a:pPr>
              <a:spcBef>
                <a:spcPts val="600"/>
              </a:spcBef>
              <a:buClr>
                <a:srgbClr val="8EB403"/>
              </a:buClr>
            </a:pPr>
            <a:r>
              <a:rPr lang="de-CH" sz="1200" b="1" dirty="0">
                <a:solidFill>
                  <a:srgbClr val="686868"/>
                </a:solidFill>
                <a:latin typeface="Century Gothic" panose="020B0502020202020204" pitchFamily="34" charset="0"/>
              </a:rPr>
              <a:t>«Responsible Sourcing»: </a:t>
            </a:r>
            <a:r>
              <a:rPr lang="de-CH" sz="1200" dirty="0">
                <a:solidFill>
                  <a:srgbClr val="686868"/>
                </a:solidFill>
                <a:latin typeface="Century Gothic" panose="020B0502020202020204" pitchFamily="34" charset="0"/>
              </a:rPr>
              <a:t>Können Sie Ressourcen so einkaufen, dass soziale und ökologische Aspekte beachtet werden (z.B. Berücksichtigung bestimmter Labels)?</a:t>
            </a:r>
          </a:p>
          <a:p>
            <a:pPr>
              <a:spcBef>
                <a:spcPts val="600"/>
              </a:spcBef>
              <a:buClr>
                <a:srgbClr val="8EB403"/>
              </a:buClr>
            </a:pPr>
            <a:r>
              <a:rPr lang="de-CH" sz="1200" b="1" dirty="0">
                <a:solidFill>
                  <a:srgbClr val="686868"/>
                </a:solidFill>
                <a:latin typeface="Century Gothic" panose="020B0502020202020204" pitchFamily="34" charset="0"/>
              </a:rPr>
              <a:t>Verpackung: </a:t>
            </a:r>
            <a:r>
              <a:rPr lang="de-CH" sz="1200" dirty="0">
                <a:solidFill>
                  <a:srgbClr val="686868"/>
                </a:solidFill>
                <a:latin typeface="Century Gothic" panose="020B0502020202020204" pitchFamily="34" charset="0"/>
              </a:rPr>
              <a:t>Können Sie die Verpackung nachhaltiger gestalten? Könnte sie wiederverwendet werden? Benötigt das Produkt überhaupt eine Verpackung?</a:t>
            </a:r>
          </a:p>
          <a:p>
            <a:pPr>
              <a:spcBef>
                <a:spcPts val="600"/>
              </a:spcBef>
              <a:buClr>
                <a:srgbClr val="8EB403"/>
              </a:buClr>
            </a:pPr>
            <a:r>
              <a:rPr lang="de-CH" sz="1200" b="1" dirty="0">
                <a:solidFill>
                  <a:srgbClr val="686868"/>
                </a:solidFill>
                <a:latin typeface="Century Gothic" panose="020B0502020202020204" pitchFamily="34" charset="0"/>
              </a:rPr>
              <a:t>Partnerschaften: </a:t>
            </a:r>
            <a:r>
              <a:rPr lang="de-CH" sz="1200" dirty="0">
                <a:solidFill>
                  <a:srgbClr val="686868"/>
                </a:solidFill>
                <a:latin typeface="Century Gothic" panose="020B0502020202020204" pitchFamily="34" charset="0"/>
              </a:rPr>
              <a:t>Können Sie bei der Auswahl Ihrer Partner relevante soziale und ökologische Aspekte beachten?</a:t>
            </a:r>
          </a:p>
        </p:txBody>
      </p:sp>
      <p:sp>
        <p:nvSpPr>
          <p:cNvPr id="11" name="Rectangle 2">
            <a:extLst>
              <a:ext uri="{FF2B5EF4-FFF2-40B4-BE49-F238E27FC236}">
                <a16:creationId xmlns:a16="http://schemas.microsoft.com/office/drawing/2014/main" id="{6556A98D-09D0-48C3-8A3C-D59CB6ED0D20}"/>
              </a:ext>
            </a:extLst>
          </p:cNvPr>
          <p:cNvSpPr txBox="1">
            <a:spLocks noChangeArrowheads="1"/>
          </p:cNvSpPr>
          <p:nvPr/>
        </p:nvSpPr>
        <p:spPr bwMode="auto">
          <a:xfrm>
            <a:off x="962524" y="-106048"/>
            <a:ext cx="8429661" cy="1111740"/>
          </a:xfrm>
          <a:prstGeom prst="rect">
            <a:avLst/>
          </a:prstGeom>
          <a:noFill/>
          <a:ln w="9525">
            <a:noFill/>
            <a:miter lim="800000"/>
            <a:headEnd/>
            <a:tailEnd/>
          </a:ln>
        </p:spPr>
        <p:txBody>
          <a:bodyPr anchor="ctr"/>
          <a:lstStyle/>
          <a:p>
            <a:pPr>
              <a:defRPr/>
            </a:pPr>
            <a:r>
              <a:rPr lang="de-CH" altLang="fr-FR" sz="2400" b="1" dirty="0">
                <a:solidFill>
                  <a:srgbClr val="0B4874"/>
                </a:solidFill>
                <a:latin typeface="Century Gothic" panose="020B0502020202020204" pitchFamily="34" charset="0"/>
                <a:ea typeface="ＭＳ Ｐゴシック" charset="0"/>
                <a:cs typeface="Arial"/>
              </a:rPr>
              <a:t>Checkliste: Können Sie Ihr Geschäftsmodell nachhaltiger und fairer gestalten?</a:t>
            </a:r>
          </a:p>
        </p:txBody>
      </p:sp>
      <p:sp>
        <p:nvSpPr>
          <p:cNvPr id="12" name="Freeform 5">
            <a:extLst>
              <a:ext uri="{FF2B5EF4-FFF2-40B4-BE49-F238E27FC236}">
                <a16:creationId xmlns:a16="http://schemas.microsoft.com/office/drawing/2014/main" id="{2FCB32F5-929E-4B66-9C51-6806C79F2D98}"/>
              </a:ext>
            </a:extLst>
          </p:cNvPr>
          <p:cNvSpPr>
            <a:spLocks noEditPoints="1"/>
          </p:cNvSpPr>
          <p:nvPr/>
        </p:nvSpPr>
        <p:spPr bwMode="auto">
          <a:xfrm>
            <a:off x="1027998" y="1582992"/>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cxnSp>
        <p:nvCxnSpPr>
          <p:cNvPr id="4" name="Gerader Verbinder 3">
            <a:extLst>
              <a:ext uri="{FF2B5EF4-FFF2-40B4-BE49-F238E27FC236}">
                <a16:creationId xmlns:a16="http://schemas.microsoft.com/office/drawing/2014/main" id="{E2D31BDC-ABCC-4AE1-804A-FACE3F6B3E56}"/>
              </a:ext>
            </a:extLst>
          </p:cNvPr>
          <p:cNvCxnSpPr>
            <a:cxnSpLocks/>
          </p:cNvCxnSpPr>
          <p:nvPr/>
        </p:nvCxnSpPr>
        <p:spPr>
          <a:xfrm>
            <a:off x="4286865" y="3034136"/>
            <a:ext cx="725118" cy="369332"/>
          </a:xfrm>
          <a:prstGeom prst="line">
            <a:avLst/>
          </a:prstGeom>
          <a:ln w="38100">
            <a:solidFill>
              <a:srgbClr val="8EB40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Rechteck 17">
            <a:extLst>
              <a:ext uri="{FF2B5EF4-FFF2-40B4-BE49-F238E27FC236}">
                <a16:creationId xmlns:a16="http://schemas.microsoft.com/office/drawing/2014/main" id="{2B6E422C-590A-4967-A199-C8D3D414147C}"/>
              </a:ext>
            </a:extLst>
          </p:cNvPr>
          <p:cNvSpPr/>
          <p:nvPr/>
        </p:nvSpPr>
        <p:spPr>
          <a:xfrm>
            <a:off x="8572020" y="1011021"/>
            <a:ext cx="2405798" cy="369332"/>
          </a:xfrm>
          <a:prstGeom prst="rect">
            <a:avLst/>
          </a:prstGeom>
        </p:spPr>
        <p:txBody>
          <a:bodyPr wrap="square">
            <a:spAutoFit/>
          </a:bodyPr>
          <a:lstStyle/>
          <a:p>
            <a:pPr>
              <a:spcBef>
                <a:spcPts val="600"/>
              </a:spcBef>
              <a:buClr>
                <a:srgbClr val="0B4874"/>
              </a:buClr>
            </a:pPr>
            <a:r>
              <a:rPr lang="de-CH" b="1" dirty="0">
                <a:solidFill>
                  <a:srgbClr val="8EB403"/>
                </a:solidFill>
                <a:latin typeface="Century Gothic" panose="020B0502020202020204" pitchFamily="34" charset="0"/>
              </a:rPr>
              <a:t>Zielgruppe</a:t>
            </a:r>
          </a:p>
        </p:txBody>
      </p:sp>
      <p:sp>
        <p:nvSpPr>
          <p:cNvPr id="19" name="Rechteck 18">
            <a:extLst>
              <a:ext uri="{FF2B5EF4-FFF2-40B4-BE49-F238E27FC236}">
                <a16:creationId xmlns:a16="http://schemas.microsoft.com/office/drawing/2014/main" id="{D98900F7-7B89-453B-A4EA-F01EFA9FF252}"/>
              </a:ext>
            </a:extLst>
          </p:cNvPr>
          <p:cNvSpPr/>
          <p:nvPr/>
        </p:nvSpPr>
        <p:spPr>
          <a:xfrm>
            <a:off x="4729317" y="1008980"/>
            <a:ext cx="3159297" cy="369332"/>
          </a:xfrm>
          <a:prstGeom prst="rect">
            <a:avLst/>
          </a:prstGeom>
        </p:spPr>
        <p:txBody>
          <a:bodyPr wrap="square">
            <a:spAutoFit/>
          </a:bodyPr>
          <a:lstStyle/>
          <a:p>
            <a:pPr>
              <a:spcBef>
                <a:spcPts val="600"/>
              </a:spcBef>
              <a:buClr>
                <a:srgbClr val="0B4874"/>
              </a:buClr>
            </a:pPr>
            <a:r>
              <a:rPr lang="de-CH" b="1" dirty="0">
                <a:solidFill>
                  <a:srgbClr val="8EB403"/>
                </a:solidFill>
                <a:latin typeface="Century Gothic" panose="020B0502020202020204" pitchFamily="34" charset="0"/>
              </a:rPr>
              <a:t>Nutzenversprechen</a:t>
            </a:r>
          </a:p>
        </p:txBody>
      </p:sp>
      <p:sp>
        <p:nvSpPr>
          <p:cNvPr id="14" name="Freeform 5">
            <a:extLst>
              <a:ext uri="{FF2B5EF4-FFF2-40B4-BE49-F238E27FC236}">
                <a16:creationId xmlns:a16="http://schemas.microsoft.com/office/drawing/2014/main" id="{CAFD4519-F692-48F3-AA0D-32F14B4FAA0B}"/>
              </a:ext>
            </a:extLst>
          </p:cNvPr>
          <p:cNvSpPr>
            <a:spLocks noEditPoints="1"/>
          </p:cNvSpPr>
          <p:nvPr/>
        </p:nvSpPr>
        <p:spPr bwMode="auto">
          <a:xfrm>
            <a:off x="1027998" y="2197508"/>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sp>
        <p:nvSpPr>
          <p:cNvPr id="15" name="Freeform 5">
            <a:extLst>
              <a:ext uri="{FF2B5EF4-FFF2-40B4-BE49-F238E27FC236}">
                <a16:creationId xmlns:a16="http://schemas.microsoft.com/office/drawing/2014/main" id="{C75A6C11-1ED7-4D1A-BF10-AEC4EDB2C2EE}"/>
              </a:ext>
            </a:extLst>
          </p:cNvPr>
          <p:cNvSpPr>
            <a:spLocks noEditPoints="1"/>
          </p:cNvSpPr>
          <p:nvPr/>
        </p:nvSpPr>
        <p:spPr bwMode="auto">
          <a:xfrm>
            <a:off x="1011203" y="3018799"/>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sp>
        <p:nvSpPr>
          <p:cNvPr id="16" name="Freeform 5">
            <a:extLst>
              <a:ext uri="{FF2B5EF4-FFF2-40B4-BE49-F238E27FC236}">
                <a16:creationId xmlns:a16="http://schemas.microsoft.com/office/drawing/2014/main" id="{8886A07A-FCCE-4556-8AE7-13C8404F0262}"/>
              </a:ext>
            </a:extLst>
          </p:cNvPr>
          <p:cNvSpPr>
            <a:spLocks noEditPoints="1"/>
          </p:cNvSpPr>
          <p:nvPr/>
        </p:nvSpPr>
        <p:spPr bwMode="auto">
          <a:xfrm>
            <a:off x="1011203" y="3839058"/>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sp>
        <p:nvSpPr>
          <p:cNvPr id="17" name="Freeform 5">
            <a:extLst>
              <a:ext uri="{FF2B5EF4-FFF2-40B4-BE49-F238E27FC236}">
                <a16:creationId xmlns:a16="http://schemas.microsoft.com/office/drawing/2014/main" id="{85D92224-1123-4393-BE57-599F8810AF54}"/>
              </a:ext>
            </a:extLst>
          </p:cNvPr>
          <p:cNvSpPr>
            <a:spLocks noEditPoints="1"/>
          </p:cNvSpPr>
          <p:nvPr/>
        </p:nvSpPr>
        <p:spPr bwMode="auto">
          <a:xfrm>
            <a:off x="1045828" y="4634606"/>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sp>
        <p:nvSpPr>
          <p:cNvPr id="21" name="Rechteck 20">
            <a:extLst>
              <a:ext uri="{FF2B5EF4-FFF2-40B4-BE49-F238E27FC236}">
                <a16:creationId xmlns:a16="http://schemas.microsoft.com/office/drawing/2014/main" id="{1F4BEDC8-E2F6-484F-8301-86104D7E089A}"/>
              </a:ext>
            </a:extLst>
          </p:cNvPr>
          <p:cNvSpPr/>
          <p:nvPr/>
        </p:nvSpPr>
        <p:spPr>
          <a:xfrm>
            <a:off x="944425" y="1003482"/>
            <a:ext cx="2266967" cy="369332"/>
          </a:xfrm>
          <a:prstGeom prst="rect">
            <a:avLst/>
          </a:prstGeom>
        </p:spPr>
        <p:txBody>
          <a:bodyPr wrap="none">
            <a:spAutoFit/>
          </a:bodyPr>
          <a:lstStyle/>
          <a:p>
            <a:pPr>
              <a:spcBef>
                <a:spcPts val="600"/>
              </a:spcBef>
              <a:buClr>
                <a:srgbClr val="0B4874"/>
              </a:buClr>
            </a:pPr>
            <a:r>
              <a:rPr lang="de-CH" b="1" dirty="0">
                <a:solidFill>
                  <a:srgbClr val="8EB403"/>
                </a:solidFill>
                <a:latin typeface="Century Gothic" panose="020B0502020202020204" pitchFamily="34" charset="0"/>
              </a:rPr>
              <a:t>Leistungserstellung</a:t>
            </a:r>
          </a:p>
        </p:txBody>
      </p:sp>
      <p:cxnSp>
        <p:nvCxnSpPr>
          <p:cNvPr id="42" name="Gerader Verbinder 41">
            <a:extLst>
              <a:ext uri="{FF2B5EF4-FFF2-40B4-BE49-F238E27FC236}">
                <a16:creationId xmlns:a16="http://schemas.microsoft.com/office/drawing/2014/main" id="{DF6A3039-2FEB-4B17-8518-CD6DEAF2A0E3}"/>
              </a:ext>
            </a:extLst>
          </p:cNvPr>
          <p:cNvCxnSpPr>
            <a:cxnSpLocks/>
          </p:cNvCxnSpPr>
          <p:nvPr/>
        </p:nvCxnSpPr>
        <p:spPr>
          <a:xfrm>
            <a:off x="6095999" y="2676368"/>
            <a:ext cx="0" cy="684000"/>
          </a:xfrm>
          <a:prstGeom prst="line">
            <a:avLst/>
          </a:prstGeom>
          <a:ln w="38100">
            <a:solidFill>
              <a:srgbClr val="8EB40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55D93DA3-701F-4410-9C11-2DA470B5DE81}"/>
              </a:ext>
            </a:extLst>
          </p:cNvPr>
          <p:cNvCxnSpPr>
            <a:cxnSpLocks/>
          </p:cNvCxnSpPr>
          <p:nvPr/>
        </p:nvCxnSpPr>
        <p:spPr>
          <a:xfrm>
            <a:off x="6105832" y="4975124"/>
            <a:ext cx="0" cy="273034"/>
          </a:xfrm>
          <a:prstGeom prst="line">
            <a:avLst/>
          </a:prstGeom>
          <a:ln w="38100">
            <a:solidFill>
              <a:srgbClr val="8EB40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Rechteck 48">
            <a:extLst>
              <a:ext uri="{FF2B5EF4-FFF2-40B4-BE49-F238E27FC236}">
                <a16:creationId xmlns:a16="http://schemas.microsoft.com/office/drawing/2014/main" id="{9373220A-718A-4DF9-8B9F-715B26AAB644}"/>
              </a:ext>
            </a:extLst>
          </p:cNvPr>
          <p:cNvSpPr/>
          <p:nvPr/>
        </p:nvSpPr>
        <p:spPr>
          <a:xfrm>
            <a:off x="5254477" y="5227311"/>
            <a:ext cx="1702710" cy="369332"/>
          </a:xfrm>
          <a:prstGeom prst="rect">
            <a:avLst/>
          </a:prstGeom>
        </p:spPr>
        <p:txBody>
          <a:bodyPr wrap="none">
            <a:spAutoFit/>
          </a:bodyPr>
          <a:lstStyle/>
          <a:p>
            <a:pPr>
              <a:spcBef>
                <a:spcPts val="600"/>
              </a:spcBef>
              <a:buClr>
                <a:srgbClr val="0B4874"/>
              </a:buClr>
            </a:pPr>
            <a:r>
              <a:rPr lang="de-CH" b="1" dirty="0">
                <a:solidFill>
                  <a:srgbClr val="8EB403"/>
                </a:solidFill>
                <a:latin typeface="Century Gothic" panose="020B0502020202020204" pitchFamily="34" charset="0"/>
              </a:rPr>
              <a:t>Ertragsmodell</a:t>
            </a:r>
          </a:p>
        </p:txBody>
      </p:sp>
      <p:sp>
        <p:nvSpPr>
          <p:cNvPr id="50" name="Freeform 5">
            <a:extLst>
              <a:ext uri="{FF2B5EF4-FFF2-40B4-BE49-F238E27FC236}">
                <a16:creationId xmlns:a16="http://schemas.microsoft.com/office/drawing/2014/main" id="{F487C9A0-059D-408A-A3C0-1FA1B617BFA2}"/>
              </a:ext>
            </a:extLst>
          </p:cNvPr>
          <p:cNvSpPr>
            <a:spLocks noEditPoints="1"/>
          </p:cNvSpPr>
          <p:nvPr/>
        </p:nvSpPr>
        <p:spPr bwMode="auto">
          <a:xfrm>
            <a:off x="1842879" y="5864377"/>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sp>
        <p:nvSpPr>
          <p:cNvPr id="51" name="Rechteck 50">
            <a:extLst>
              <a:ext uri="{FF2B5EF4-FFF2-40B4-BE49-F238E27FC236}">
                <a16:creationId xmlns:a16="http://schemas.microsoft.com/office/drawing/2014/main" id="{4A5FCA02-5AF0-4018-92DF-67FF8132AA7E}"/>
              </a:ext>
            </a:extLst>
          </p:cNvPr>
          <p:cNvSpPr/>
          <p:nvPr/>
        </p:nvSpPr>
        <p:spPr>
          <a:xfrm>
            <a:off x="2040089" y="5825609"/>
            <a:ext cx="3593793" cy="907941"/>
          </a:xfrm>
          <a:prstGeom prst="rect">
            <a:avLst/>
          </a:prstGeom>
        </p:spPr>
        <p:txBody>
          <a:bodyPr wrap="square">
            <a:spAutoFit/>
          </a:bodyPr>
          <a:lstStyle/>
          <a:p>
            <a:pPr>
              <a:spcBef>
                <a:spcPts val="600"/>
              </a:spcBef>
              <a:buClr>
                <a:srgbClr val="8EB403"/>
              </a:buClr>
            </a:pPr>
            <a:r>
              <a:rPr lang="de-CH" sz="1200" b="1" dirty="0">
                <a:solidFill>
                  <a:srgbClr val="686868"/>
                </a:solidFill>
                <a:latin typeface="Century Gothic" panose="020B0502020202020204" pitchFamily="34" charset="0"/>
              </a:rPr>
              <a:t>Mitarbeitende: </a:t>
            </a:r>
            <a:r>
              <a:rPr lang="de-CH" sz="1200" dirty="0">
                <a:solidFill>
                  <a:srgbClr val="686868"/>
                </a:solidFill>
                <a:latin typeface="Century Gothic" panose="020B0502020202020204" pitchFamily="34" charset="0"/>
              </a:rPr>
              <a:t>Werden Ihre Mitarbeitenden fair bezahlt?</a:t>
            </a:r>
          </a:p>
          <a:p>
            <a:pPr>
              <a:spcBef>
                <a:spcPts val="600"/>
              </a:spcBef>
              <a:buClr>
                <a:srgbClr val="8EB403"/>
              </a:buClr>
            </a:pPr>
            <a:r>
              <a:rPr lang="de-CH" sz="1200" b="1" dirty="0">
                <a:solidFill>
                  <a:srgbClr val="686868"/>
                </a:solidFill>
                <a:latin typeface="Century Gothic" panose="020B0502020202020204" pitchFamily="34" charset="0"/>
              </a:rPr>
              <a:t>Partner: </a:t>
            </a:r>
            <a:r>
              <a:rPr lang="de-CH" sz="1200" dirty="0">
                <a:solidFill>
                  <a:srgbClr val="686868"/>
                </a:solidFill>
                <a:latin typeface="Century Gothic" panose="020B0502020202020204" pitchFamily="34" charset="0"/>
              </a:rPr>
              <a:t>Werden Ihre Partnerunternehmen und Dienstleister fair bezahlt?</a:t>
            </a:r>
          </a:p>
        </p:txBody>
      </p:sp>
      <p:sp>
        <p:nvSpPr>
          <p:cNvPr id="52" name="Rechteck 51">
            <a:extLst>
              <a:ext uri="{FF2B5EF4-FFF2-40B4-BE49-F238E27FC236}">
                <a16:creationId xmlns:a16="http://schemas.microsoft.com/office/drawing/2014/main" id="{1CDAD672-80B1-4BA9-A7D1-1C1E7B8D6ED8}"/>
              </a:ext>
            </a:extLst>
          </p:cNvPr>
          <p:cNvSpPr/>
          <p:nvPr/>
        </p:nvSpPr>
        <p:spPr>
          <a:xfrm>
            <a:off x="7788685" y="5820068"/>
            <a:ext cx="3593793" cy="1092607"/>
          </a:xfrm>
          <a:prstGeom prst="rect">
            <a:avLst/>
          </a:prstGeom>
        </p:spPr>
        <p:txBody>
          <a:bodyPr wrap="square">
            <a:spAutoFit/>
          </a:bodyPr>
          <a:lstStyle/>
          <a:p>
            <a:pPr>
              <a:spcBef>
                <a:spcPts val="600"/>
              </a:spcBef>
              <a:buClr>
                <a:srgbClr val="8EB403"/>
              </a:buClr>
            </a:pPr>
            <a:r>
              <a:rPr lang="de-CH" sz="1200" b="1" dirty="0">
                <a:solidFill>
                  <a:srgbClr val="686868"/>
                </a:solidFill>
                <a:latin typeface="Century Gothic" panose="020B0502020202020204" pitchFamily="34" charset="0"/>
              </a:rPr>
              <a:t>Preismodelle: </a:t>
            </a:r>
            <a:r>
              <a:rPr lang="de-CH" sz="1200" dirty="0">
                <a:solidFill>
                  <a:srgbClr val="686868"/>
                </a:solidFill>
                <a:latin typeface="Century Gothic" panose="020B0502020202020204" pitchFamily="34" charset="0"/>
              </a:rPr>
              <a:t>Können Sie Preise so differenzieren, dass sich auch Personen oder Organisationen, die wenig Geld bzw. Budget haben, Ihr Produkt leisten können?</a:t>
            </a:r>
          </a:p>
          <a:p>
            <a:pPr>
              <a:spcBef>
                <a:spcPts val="600"/>
              </a:spcBef>
              <a:buClr>
                <a:srgbClr val="8EB403"/>
              </a:buClr>
            </a:pPr>
            <a:endParaRPr lang="de-CH" sz="1200" dirty="0">
              <a:solidFill>
                <a:srgbClr val="898F97"/>
              </a:solidFill>
              <a:latin typeface="Century Gothic" panose="020B0502020202020204" pitchFamily="34" charset="0"/>
            </a:endParaRPr>
          </a:p>
        </p:txBody>
      </p:sp>
      <p:sp>
        <p:nvSpPr>
          <p:cNvPr id="54" name="Rechteck 53">
            <a:extLst>
              <a:ext uri="{FF2B5EF4-FFF2-40B4-BE49-F238E27FC236}">
                <a16:creationId xmlns:a16="http://schemas.microsoft.com/office/drawing/2014/main" id="{ECCEDEAF-9838-4733-8718-42BC636DA08A}"/>
              </a:ext>
            </a:extLst>
          </p:cNvPr>
          <p:cNvSpPr/>
          <p:nvPr/>
        </p:nvSpPr>
        <p:spPr>
          <a:xfrm>
            <a:off x="1753824" y="5488336"/>
            <a:ext cx="1378904" cy="307777"/>
          </a:xfrm>
          <a:prstGeom prst="rect">
            <a:avLst/>
          </a:prstGeom>
        </p:spPr>
        <p:txBody>
          <a:bodyPr wrap="none">
            <a:spAutoFit/>
          </a:bodyPr>
          <a:lstStyle/>
          <a:p>
            <a:pPr>
              <a:spcBef>
                <a:spcPts val="600"/>
              </a:spcBef>
              <a:buClr>
                <a:srgbClr val="0B4874"/>
              </a:buClr>
            </a:pPr>
            <a:r>
              <a:rPr lang="de-CH" sz="1400" b="1" dirty="0">
                <a:solidFill>
                  <a:srgbClr val="8EB403"/>
                </a:solidFill>
                <a:latin typeface="Century Gothic" panose="020B0502020202020204" pitchFamily="34" charset="0"/>
              </a:rPr>
              <a:t>Kostenblöcke</a:t>
            </a:r>
          </a:p>
        </p:txBody>
      </p:sp>
      <p:sp>
        <p:nvSpPr>
          <p:cNvPr id="55" name="Rechteck 54">
            <a:extLst>
              <a:ext uri="{FF2B5EF4-FFF2-40B4-BE49-F238E27FC236}">
                <a16:creationId xmlns:a16="http://schemas.microsoft.com/office/drawing/2014/main" id="{C9C91A48-AC2A-45C9-B668-98F001ABBADF}"/>
              </a:ext>
            </a:extLst>
          </p:cNvPr>
          <p:cNvSpPr/>
          <p:nvPr/>
        </p:nvSpPr>
        <p:spPr>
          <a:xfrm>
            <a:off x="7403872" y="5500465"/>
            <a:ext cx="918841" cy="307777"/>
          </a:xfrm>
          <a:prstGeom prst="rect">
            <a:avLst/>
          </a:prstGeom>
        </p:spPr>
        <p:txBody>
          <a:bodyPr wrap="none">
            <a:spAutoFit/>
          </a:bodyPr>
          <a:lstStyle/>
          <a:p>
            <a:pPr>
              <a:spcBef>
                <a:spcPts val="600"/>
              </a:spcBef>
              <a:buClr>
                <a:srgbClr val="0B4874"/>
              </a:buClr>
            </a:pPr>
            <a:r>
              <a:rPr lang="de-CH" sz="1400" b="1" dirty="0">
                <a:solidFill>
                  <a:srgbClr val="8EB403"/>
                </a:solidFill>
                <a:latin typeface="Century Gothic" panose="020B0502020202020204" pitchFamily="34" charset="0"/>
              </a:rPr>
              <a:t>Umsätze</a:t>
            </a:r>
          </a:p>
        </p:txBody>
      </p:sp>
      <p:sp>
        <p:nvSpPr>
          <p:cNvPr id="56" name="Freeform 5">
            <a:extLst>
              <a:ext uri="{FF2B5EF4-FFF2-40B4-BE49-F238E27FC236}">
                <a16:creationId xmlns:a16="http://schemas.microsoft.com/office/drawing/2014/main" id="{ED9C640F-AA8E-419F-8F11-AB56A63A1F57}"/>
              </a:ext>
            </a:extLst>
          </p:cNvPr>
          <p:cNvSpPr>
            <a:spLocks noEditPoints="1"/>
          </p:cNvSpPr>
          <p:nvPr/>
        </p:nvSpPr>
        <p:spPr bwMode="auto">
          <a:xfrm>
            <a:off x="1825668" y="6312306"/>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sp>
        <p:nvSpPr>
          <p:cNvPr id="57" name="Freeform 5">
            <a:extLst>
              <a:ext uri="{FF2B5EF4-FFF2-40B4-BE49-F238E27FC236}">
                <a16:creationId xmlns:a16="http://schemas.microsoft.com/office/drawing/2014/main" id="{549E1068-D9BC-470E-9DA2-43AD3E716B6A}"/>
              </a:ext>
            </a:extLst>
          </p:cNvPr>
          <p:cNvSpPr>
            <a:spLocks noEditPoints="1"/>
          </p:cNvSpPr>
          <p:nvPr/>
        </p:nvSpPr>
        <p:spPr bwMode="auto">
          <a:xfrm>
            <a:off x="7516947" y="5864377"/>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sp>
        <p:nvSpPr>
          <p:cNvPr id="62" name="Rechteck 61">
            <a:extLst>
              <a:ext uri="{FF2B5EF4-FFF2-40B4-BE49-F238E27FC236}">
                <a16:creationId xmlns:a16="http://schemas.microsoft.com/office/drawing/2014/main" id="{928E285A-2934-4BD4-9D13-B7BCA200D6E4}"/>
              </a:ext>
            </a:extLst>
          </p:cNvPr>
          <p:cNvSpPr/>
          <p:nvPr/>
        </p:nvSpPr>
        <p:spPr>
          <a:xfrm>
            <a:off x="5060367" y="1512970"/>
            <a:ext cx="3092112" cy="1015663"/>
          </a:xfrm>
          <a:prstGeom prst="rect">
            <a:avLst/>
          </a:prstGeom>
        </p:spPr>
        <p:txBody>
          <a:bodyPr wrap="square">
            <a:spAutoFit/>
          </a:bodyPr>
          <a:lstStyle/>
          <a:p>
            <a:pPr>
              <a:spcBef>
                <a:spcPts val="600"/>
              </a:spcBef>
              <a:buClr>
                <a:srgbClr val="8EB403"/>
              </a:buClr>
            </a:pPr>
            <a:r>
              <a:rPr lang="de-CH" sz="1200" dirty="0">
                <a:solidFill>
                  <a:srgbClr val="686868"/>
                </a:solidFill>
                <a:latin typeface="Century Gothic" panose="020B0502020202020204" pitchFamily="34" charset="0"/>
              </a:rPr>
              <a:t>Können Sie das Nutzenversprechen so verändern, dass Ihre Geschäftsidee aus ethischen, ökologischen oder sozialen Gesichtspunkten noch sinnvoller wird? </a:t>
            </a:r>
          </a:p>
        </p:txBody>
      </p:sp>
      <p:sp>
        <p:nvSpPr>
          <p:cNvPr id="63" name="Freeform 5">
            <a:extLst>
              <a:ext uri="{FF2B5EF4-FFF2-40B4-BE49-F238E27FC236}">
                <a16:creationId xmlns:a16="http://schemas.microsoft.com/office/drawing/2014/main" id="{DF5CF98E-AE62-4400-9CA3-C64210C84C7F}"/>
              </a:ext>
            </a:extLst>
          </p:cNvPr>
          <p:cNvSpPr>
            <a:spLocks noEditPoints="1"/>
          </p:cNvSpPr>
          <p:nvPr/>
        </p:nvSpPr>
        <p:spPr bwMode="auto">
          <a:xfrm>
            <a:off x="4854003" y="1553066"/>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sp>
        <p:nvSpPr>
          <p:cNvPr id="65" name="Freeform 5">
            <a:extLst>
              <a:ext uri="{FF2B5EF4-FFF2-40B4-BE49-F238E27FC236}">
                <a16:creationId xmlns:a16="http://schemas.microsoft.com/office/drawing/2014/main" id="{6E7E66EF-F041-410B-A7CA-9AB6057102CB}"/>
              </a:ext>
            </a:extLst>
          </p:cNvPr>
          <p:cNvSpPr>
            <a:spLocks noEditPoints="1"/>
          </p:cNvSpPr>
          <p:nvPr/>
        </p:nvSpPr>
        <p:spPr bwMode="auto">
          <a:xfrm>
            <a:off x="8565754" y="1582992"/>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grpSp>
        <p:nvGrpSpPr>
          <p:cNvPr id="22" name="Gruppieren 21">
            <a:extLst>
              <a:ext uri="{FF2B5EF4-FFF2-40B4-BE49-F238E27FC236}">
                <a16:creationId xmlns:a16="http://schemas.microsoft.com/office/drawing/2014/main" id="{41C43D30-636B-4233-926A-3FDE198B0D45}"/>
              </a:ext>
            </a:extLst>
          </p:cNvPr>
          <p:cNvGrpSpPr/>
          <p:nvPr/>
        </p:nvGrpSpPr>
        <p:grpSpPr>
          <a:xfrm>
            <a:off x="5026332" y="3432126"/>
            <a:ext cx="2146971" cy="1365680"/>
            <a:chOff x="5177354" y="3491121"/>
            <a:chExt cx="1828802" cy="1111389"/>
          </a:xfrm>
        </p:grpSpPr>
        <p:sp>
          <p:nvSpPr>
            <p:cNvPr id="6" name="Rechteck 5">
              <a:extLst>
                <a:ext uri="{FF2B5EF4-FFF2-40B4-BE49-F238E27FC236}">
                  <a16:creationId xmlns:a16="http://schemas.microsoft.com/office/drawing/2014/main" id="{CDAA5E63-A99B-4B0C-8ACE-51D8878D63CE}"/>
                </a:ext>
              </a:extLst>
            </p:cNvPr>
            <p:cNvSpPr/>
            <p:nvPr/>
          </p:nvSpPr>
          <p:spPr>
            <a:xfrm>
              <a:off x="5177354" y="3491121"/>
              <a:ext cx="638857" cy="723308"/>
            </a:xfrm>
            <a:prstGeom prst="rect">
              <a:avLst/>
            </a:prstGeom>
            <a:solidFill>
              <a:srgbClr val="8EB4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b="1" dirty="0">
                  <a:latin typeface="Century Gothic" panose="020B0502020202020204" pitchFamily="34" charset="0"/>
                </a:rPr>
                <a:t>Wie?</a:t>
              </a:r>
            </a:p>
          </p:txBody>
        </p:sp>
        <p:sp>
          <p:nvSpPr>
            <p:cNvPr id="7" name="Rechteck 6">
              <a:extLst>
                <a:ext uri="{FF2B5EF4-FFF2-40B4-BE49-F238E27FC236}">
                  <a16:creationId xmlns:a16="http://schemas.microsoft.com/office/drawing/2014/main" id="{E1D7303B-3225-4CEC-9C15-2B65695BB311}"/>
                </a:ext>
              </a:extLst>
            </p:cNvPr>
            <p:cNvSpPr/>
            <p:nvPr/>
          </p:nvSpPr>
          <p:spPr>
            <a:xfrm>
              <a:off x="5895284" y="3491121"/>
              <a:ext cx="394982" cy="723308"/>
            </a:xfrm>
            <a:prstGeom prst="rect">
              <a:avLst/>
            </a:prstGeom>
            <a:solidFill>
              <a:srgbClr val="8EB4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100" b="1" dirty="0">
                <a:latin typeface="Century Gothic" panose="020B0502020202020204" pitchFamily="34" charset="0"/>
              </a:endParaRPr>
            </a:p>
          </p:txBody>
        </p:sp>
        <p:sp>
          <p:nvSpPr>
            <p:cNvPr id="8" name="Rechteck 7">
              <a:extLst>
                <a:ext uri="{FF2B5EF4-FFF2-40B4-BE49-F238E27FC236}">
                  <a16:creationId xmlns:a16="http://schemas.microsoft.com/office/drawing/2014/main" id="{AFD0F5EB-9EFC-4E4B-AEA7-15DE9C0DF3C7}"/>
                </a:ext>
              </a:extLst>
            </p:cNvPr>
            <p:cNvSpPr/>
            <p:nvPr/>
          </p:nvSpPr>
          <p:spPr>
            <a:xfrm>
              <a:off x="5177354" y="4272838"/>
              <a:ext cx="1818929" cy="329672"/>
            </a:xfrm>
            <a:prstGeom prst="rect">
              <a:avLst/>
            </a:prstGeom>
            <a:solidFill>
              <a:srgbClr val="8EB4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b="1" dirty="0">
                  <a:latin typeface="Century Gothic" panose="020B0502020202020204" pitchFamily="34" charset="0"/>
                </a:rPr>
                <a:t>Wie wird Geld verdient?</a:t>
              </a:r>
            </a:p>
          </p:txBody>
        </p:sp>
        <p:sp>
          <p:nvSpPr>
            <p:cNvPr id="9" name="Rechteck 8">
              <a:extLst>
                <a:ext uri="{FF2B5EF4-FFF2-40B4-BE49-F238E27FC236}">
                  <a16:creationId xmlns:a16="http://schemas.microsoft.com/office/drawing/2014/main" id="{4E10AFF4-C506-476B-A122-3325C0F40680}"/>
                </a:ext>
              </a:extLst>
            </p:cNvPr>
            <p:cNvSpPr/>
            <p:nvPr/>
          </p:nvSpPr>
          <p:spPr>
            <a:xfrm>
              <a:off x="6367299" y="3491121"/>
              <a:ext cx="638857" cy="723308"/>
            </a:xfrm>
            <a:prstGeom prst="rect">
              <a:avLst/>
            </a:prstGeom>
            <a:solidFill>
              <a:srgbClr val="8EB4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200" b="1" dirty="0">
                  <a:latin typeface="Century Gothic" panose="020B0502020202020204" pitchFamily="34" charset="0"/>
                </a:rPr>
                <a:t>Für wen?</a:t>
              </a:r>
            </a:p>
          </p:txBody>
        </p:sp>
        <p:sp>
          <p:nvSpPr>
            <p:cNvPr id="13" name="Rechteck 12">
              <a:extLst>
                <a:ext uri="{FF2B5EF4-FFF2-40B4-BE49-F238E27FC236}">
                  <a16:creationId xmlns:a16="http://schemas.microsoft.com/office/drawing/2014/main" id="{11C846B8-E427-4FE4-9CEB-5D73924FD906}"/>
                </a:ext>
              </a:extLst>
            </p:cNvPr>
            <p:cNvSpPr/>
            <p:nvPr/>
          </p:nvSpPr>
          <p:spPr>
            <a:xfrm>
              <a:off x="5858457" y="3746457"/>
              <a:ext cx="491834" cy="225422"/>
            </a:xfrm>
            <a:prstGeom prst="rect">
              <a:avLst/>
            </a:prstGeom>
          </p:spPr>
          <p:txBody>
            <a:bodyPr wrap="none">
              <a:spAutoFit/>
            </a:bodyPr>
            <a:lstStyle/>
            <a:p>
              <a:pPr algn="ctr"/>
              <a:r>
                <a:rPr lang="de-CH" sz="1200" b="1" dirty="0">
                  <a:solidFill>
                    <a:schemeClr val="bg1"/>
                  </a:solidFill>
                  <a:latin typeface="Century Gothic" panose="020B0502020202020204" pitchFamily="34" charset="0"/>
                </a:rPr>
                <a:t>Was?</a:t>
              </a:r>
            </a:p>
          </p:txBody>
        </p:sp>
      </p:grpSp>
      <p:sp>
        <p:nvSpPr>
          <p:cNvPr id="36" name="Rechteck 35">
            <a:extLst>
              <a:ext uri="{FF2B5EF4-FFF2-40B4-BE49-F238E27FC236}">
                <a16:creationId xmlns:a16="http://schemas.microsoft.com/office/drawing/2014/main" id="{052FF5D6-3916-49C9-9814-015E66415959}"/>
              </a:ext>
            </a:extLst>
          </p:cNvPr>
          <p:cNvSpPr/>
          <p:nvPr/>
        </p:nvSpPr>
        <p:spPr>
          <a:xfrm>
            <a:off x="8817825" y="1522206"/>
            <a:ext cx="2405793" cy="1200329"/>
          </a:xfrm>
          <a:prstGeom prst="rect">
            <a:avLst/>
          </a:prstGeom>
        </p:spPr>
        <p:txBody>
          <a:bodyPr wrap="square">
            <a:spAutoFit/>
          </a:bodyPr>
          <a:lstStyle/>
          <a:p>
            <a:pPr>
              <a:spcBef>
                <a:spcPts val="600"/>
              </a:spcBef>
              <a:buClr>
                <a:srgbClr val="8EB403"/>
              </a:buClr>
            </a:pPr>
            <a:r>
              <a:rPr lang="de-CH" sz="1200" dirty="0">
                <a:solidFill>
                  <a:srgbClr val="686868"/>
                </a:solidFill>
                <a:latin typeface="Century Gothic" panose="020B0502020202020204" pitchFamily="34" charset="0"/>
              </a:rPr>
              <a:t>Können Sie Ihre Zielgruppe so verändern oder erweitern, dass auch Personen erreicht werden, die das Produkt dringender benötigen als ihre bisherige Zielgruppe?</a:t>
            </a:r>
          </a:p>
        </p:txBody>
      </p:sp>
      <p:sp>
        <p:nvSpPr>
          <p:cNvPr id="37" name="Rechteck 36">
            <a:extLst>
              <a:ext uri="{FF2B5EF4-FFF2-40B4-BE49-F238E27FC236}">
                <a16:creationId xmlns:a16="http://schemas.microsoft.com/office/drawing/2014/main" id="{AF04B0D8-771E-4A8E-A67A-734D9872B571}"/>
              </a:ext>
            </a:extLst>
          </p:cNvPr>
          <p:cNvSpPr/>
          <p:nvPr/>
        </p:nvSpPr>
        <p:spPr>
          <a:xfrm>
            <a:off x="7543469" y="3429000"/>
            <a:ext cx="3951808" cy="1368806"/>
          </a:xfrm>
          <a:prstGeom prst="rect">
            <a:avLst/>
          </a:prstGeom>
          <a:solidFill>
            <a:srgbClr val="B11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Century Gothic" panose="020B0502020202020204" pitchFamily="34" charset="0"/>
            </a:endParaRPr>
          </a:p>
        </p:txBody>
      </p:sp>
      <p:sp>
        <p:nvSpPr>
          <p:cNvPr id="38" name="Rechteck 37">
            <a:extLst>
              <a:ext uri="{FF2B5EF4-FFF2-40B4-BE49-F238E27FC236}">
                <a16:creationId xmlns:a16="http://schemas.microsoft.com/office/drawing/2014/main" id="{D87A2998-EF81-4498-8DDF-6549D8FE1D86}"/>
              </a:ext>
            </a:extLst>
          </p:cNvPr>
          <p:cNvSpPr/>
          <p:nvPr/>
        </p:nvSpPr>
        <p:spPr>
          <a:xfrm>
            <a:off x="8291801" y="3538368"/>
            <a:ext cx="3051329" cy="1169551"/>
          </a:xfrm>
          <a:prstGeom prst="rect">
            <a:avLst/>
          </a:prstGeom>
        </p:spPr>
        <p:txBody>
          <a:bodyPr wrap="square">
            <a:spAutoFit/>
          </a:bodyPr>
          <a:lstStyle/>
          <a:p>
            <a:r>
              <a:rPr lang="de-CH" sz="1400" b="1" dirty="0">
                <a:solidFill>
                  <a:schemeClr val="bg1"/>
                </a:solidFill>
                <a:latin typeface="Century Gothic" panose="020B0502020202020204" pitchFamily="34" charset="0"/>
              </a:rPr>
              <a:t>Dies sind nur einige Ideen, wie Sie Ihr Geschäftsmodell nachhaltiger und fairer gestalten können. Suchen Sie auch nach eigenen Ansatzpunkten!</a:t>
            </a:r>
          </a:p>
        </p:txBody>
      </p:sp>
      <p:cxnSp>
        <p:nvCxnSpPr>
          <p:cNvPr id="40" name="Gerader Verbinder 39">
            <a:extLst>
              <a:ext uri="{FF2B5EF4-FFF2-40B4-BE49-F238E27FC236}">
                <a16:creationId xmlns:a16="http://schemas.microsoft.com/office/drawing/2014/main" id="{C9FA865E-B635-4E48-9AA6-FEF8889A2720}"/>
              </a:ext>
            </a:extLst>
          </p:cNvPr>
          <p:cNvCxnSpPr>
            <a:cxnSpLocks/>
          </p:cNvCxnSpPr>
          <p:nvPr/>
        </p:nvCxnSpPr>
        <p:spPr>
          <a:xfrm flipH="1">
            <a:off x="7142816" y="3039321"/>
            <a:ext cx="725118" cy="369332"/>
          </a:xfrm>
          <a:prstGeom prst="line">
            <a:avLst/>
          </a:prstGeom>
          <a:ln w="38100">
            <a:solidFill>
              <a:srgbClr val="8EB40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3" name="Group 31">
            <a:extLst>
              <a:ext uri="{FF2B5EF4-FFF2-40B4-BE49-F238E27FC236}">
                <a16:creationId xmlns:a16="http://schemas.microsoft.com/office/drawing/2014/main" id="{CD211A33-0E88-4DC8-A5CF-C99D72E316AE}"/>
              </a:ext>
            </a:extLst>
          </p:cNvPr>
          <p:cNvGrpSpPr>
            <a:grpSpLocks noChangeAspect="1"/>
          </p:cNvGrpSpPr>
          <p:nvPr/>
        </p:nvGrpSpPr>
        <p:grpSpPr bwMode="auto">
          <a:xfrm>
            <a:off x="7651352" y="3774117"/>
            <a:ext cx="577802" cy="624384"/>
            <a:chOff x="6016" y="6421"/>
            <a:chExt cx="645" cy="697"/>
          </a:xfrm>
          <a:solidFill>
            <a:schemeClr val="bg1"/>
          </a:solidFill>
        </p:grpSpPr>
        <p:sp>
          <p:nvSpPr>
            <p:cNvPr id="44" name="Freeform 32">
              <a:extLst>
                <a:ext uri="{FF2B5EF4-FFF2-40B4-BE49-F238E27FC236}">
                  <a16:creationId xmlns:a16="http://schemas.microsoft.com/office/drawing/2014/main" id="{68D9A074-3578-409D-94CF-0A8F44041437}"/>
                </a:ext>
              </a:extLst>
            </p:cNvPr>
            <p:cNvSpPr>
              <a:spLocks noEditPoints="1"/>
            </p:cNvSpPr>
            <p:nvPr/>
          </p:nvSpPr>
          <p:spPr bwMode="auto">
            <a:xfrm>
              <a:off x="6121" y="6526"/>
              <a:ext cx="435" cy="592"/>
            </a:xfrm>
            <a:custGeom>
              <a:avLst/>
              <a:gdLst>
                <a:gd name="T0" fmla="*/ 54 w 108"/>
                <a:gd name="T1" fmla="*/ 0 h 147"/>
                <a:gd name="T2" fmla="*/ 0 w 108"/>
                <a:gd name="T3" fmla="*/ 54 h 147"/>
                <a:gd name="T4" fmla="*/ 35 w 108"/>
                <a:gd name="T5" fmla="*/ 105 h 147"/>
                <a:gd name="T6" fmla="*/ 35 w 108"/>
                <a:gd name="T7" fmla="*/ 134 h 147"/>
                <a:gd name="T8" fmla="*/ 38 w 108"/>
                <a:gd name="T9" fmla="*/ 137 h 147"/>
                <a:gd name="T10" fmla="*/ 41 w 108"/>
                <a:gd name="T11" fmla="*/ 137 h 147"/>
                <a:gd name="T12" fmla="*/ 41 w 108"/>
                <a:gd name="T13" fmla="*/ 144 h 147"/>
                <a:gd name="T14" fmla="*/ 44 w 108"/>
                <a:gd name="T15" fmla="*/ 147 h 147"/>
                <a:gd name="T16" fmla="*/ 64 w 108"/>
                <a:gd name="T17" fmla="*/ 147 h 147"/>
                <a:gd name="T18" fmla="*/ 67 w 108"/>
                <a:gd name="T19" fmla="*/ 144 h 147"/>
                <a:gd name="T20" fmla="*/ 67 w 108"/>
                <a:gd name="T21" fmla="*/ 137 h 147"/>
                <a:gd name="T22" fmla="*/ 70 w 108"/>
                <a:gd name="T23" fmla="*/ 137 h 147"/>
                <a:gd name="T24" fmla="*/ 73 w 108"/>
                <a:gd name="T25" fmla="*/ 134 h 147"/>
                <a:gd name="T26" fmla="*/ 73 w 108"/>
                <a:gd name="T27" fmla="*/ 105 h 147"/>
                <a:gd name="T28" fmla="*/ 108 w 108"/>
                <a:gd name="T29" fmla="*/ 54 h 147"/>
                <a:gd name="T30" fmla="*/ 54 w 108"/>
                <a:gd name="T31" fmla="*/ 0 h 147"/>
                <a:gd name="T32" fmla="*/ 64 w 108"/>
                <a:gd name="T33" fmla="*/ 131 h 147"/>
                <a:gd name="T34" fmla="*/ 60 w 108"/>
                <a:gd name="T35" fmla="*/ 134 h 147"/>
                <a:gd name="T36" fmla="*/ 60 w 108"/>
                <a:gd name="T37" fmla="*/ 140 h 147"/>
                <a:gd name="T38" fmla="*/ 48 w 108"/>
                <a:gd name="T39" fmla="*/ 140 h 147"/>
                <a:gd name="T40" fmla="*/ 48 w 108"/>
                <a:gd name="T41" fmla="*/ 134 h 147"/>
                <a:gd name="T42" fmla="*/ 44 w 108"/>
                <a:gd name="T43" fmla="*/ 131 h 147"/>
                <a:gd name="T44" fmla="*/ 41 w 108"/>
                <a:gd name="T45" fmla="*/ 131 h 147"/>
                <a:gd name="T46" fmla="*/ 41 w 108"/>
                <a:gd name="T47" fmla="*/ 115 h 147"/>
                <a:gd name="T48" fmla="*/ 67 w 108"/>
                <a:gd name="T49" fmla="*/ 115 h 147"/>
                <a:gd name="T50" fmla="*/ 67 w 108"/>
                <a:gd name="T51" fmla="*/ 131 h 147"/>
                <a:gd name="T52" fmla="*/ 64 w 108"/>
                <a:gd name="T53" fmla="*/ 131 h 147"/>
                <a:gd name="T54" fmla="*/ 69 w 108"/>
                <a:gd name="T55" fmla="*/ 100 h 147"/>
                <a:gd name="T56" fmla="*/ 67 w 108"/>
                <a:gd name="T57" fmla="*/ 103 h 147"/>
                <a:gd name="T58" fmla="*/ 67 w 108"/>
                <a:gd name="T59" fmla="*/ 108 h 147"/>
                <a:gd name="T60" fmla="*/ 41 w 108"/>
                <a:gd name="T61" fmla="*/ 108 h 147"/>
                <a:gd name="T62" fmla="*/ 41 w 108"/>
                <a:gd name="T63" fmla="*/ 103 h 147"/>
                <a:gd name="T64" fmla="*/ 39 w 108"/>
                <a:gd name="T65" fmla="*/ 100 h 147"/>
                <a:gd name="T66" fmla="*/ 6 w 108"/>
                <a:gd name="T67" fmla="*/ 54 h 147"/>
                <a:gd name="T68" fmla="*/ 54 w 108"/>
                <a:gd name="T69" fmla="*/ 6 h 147"/>
                <a:gd name="T70" fmla="*/ 102 w 108"/>
                <a:gd name="T71" fmla="*/ 54 h 147"/>
                <a:gd name="T72" fmla="*/ 69 w 108"/>
                <a:gd name="T73" fmla="*/ 100 h 147"/>
                <a:gd name="T74" fmla="*/ 69 w 108"/>
                <a:gd name="T75" fmla="*/ 100 h 147"/>
                <a:gd name="T76" fmla="*/ 69 w 108"/>
                <a:gd name="T77" fmla="*/ 10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 h="147">
                  <a:moveTo>
                    <a:pt x="54" y="0"/>
                  </a:moveTo>
                  <a:cubicBezTo>
                    <a:pt x="24" y="0"/>
                    <a:pt x="0" y="24"/>
                    <a:pt x="0" y="54"/>
                  </a:cubicBezTo>
                  <a:cubicBezTo>
                    <a:pt x="0" y="77"/>
                    <a:pt x="14" y="97"/>
                    <a:pt x="35" y="105"/>
                  </a:cubicBezTo>
                  <a:cubicBezTo>
                    <a:pt x="35" y="134"/>
                    <a:pt x="35" y="134"/>
                    <a:pt x="35" y="134"/>
                  </a:cubicBezTo>
                  <a:cubicBezTo>
                    <a:pt x="35" y="136"/>
                    <a:pt x="36" y="137"/>
                    <a:pt x="38" y="137"/>
                  </a:cubicBezTo>
                  <a:cubicBezTo>
                    <a:pt x="41" y="137"/>
                    <a:pt x="41" y="137"/>
                    <a:pt x="41" y="137"/>
                  </a:cubicBezTo>
                  <a:cubicBezTo>
                    <a:pt x="41" y="144"/>
                    <a:pt x="41" y="144"/>
                    <a:pt x="41" y="144"/>
                  </a:cubicBezTo>
                  <a:cubicBezTo>
                    <a:pt x="41" y="145"/>
                    <a:pt x="43" y="147"/>
                    <a:pt x="44" y="147"/>
                  </a:cubicBezTo>
                  <a:cubicBezTo>
                    <a:pt x="64" y="147"/>
                    <a:pt x="64" y="147"/>
                    <a:pt x="64" y="147"/>
                  </a:cubicBezTo>
                  <a:cubicBezTo>
                    <a:pt x="65" y="147"/>
                    <a:pt x="67" y="145"/>
                    <a:pt x="67" y="144"/>
                  </a:cubicBezTo>
                  <a:cubicBezTo>
                    <a:pt x="67" y="137"/>
                    <a:pt x="67" y="137"/>
                    <a:pt x="67" y="137"/>
                  </a:cubicBezTo>
                  <a:cubicBezTo>
                    <a:pt x="70" y="137"/>
                    <a:pt x="70" y="137"/>
                    <a:pt x="70" y="137"/>
                  </a:cubicBezTo>
                  <a:cubicBezTo>
                    <a:pt x="72" y="137"/>
                    <a:pt x="73" y="136"/>
                    <a:pt x="73" y="134"/>
                  </a:cubicBezTo>
                  <a:cubicBezTo>
                    <a:pt x="73" y="105"/>
                    <a:pt x="73" y="105"/>
                    <a:pt x="73" y="105"/>
                  </a:cubicBezTo>
                  <a:cubicBezTo>
                    <a:pt x="94" y="97"/>
                    <a:pt x="108" y="77"/>
                    <a:pt x="108" y="54"/>
                  </a:cubicBezTo>
                  <a:cubicBezTo>
                    <a:pt x="108" y="24"/>
                    <a:pt x="84" y="0"/>
                    <a:pt x="54" y="0"/>
                  </a:cubicBezTo>
                  <a:close/>
                  <a:moveTo>
                    <a:pt x="64" y="131"/>
                  </a:moveTo>
                  <a:cubicBezTo>
                    <a:pt x="62" y="131"/>
                    <a:pt x="60" y="132"/>
                    <a:pt x="60" y="134"/>
                  </a:cubicBezTo>
                  <a:cubicBezTo>
                    <a:pt x="60" y="140"/>
                    <a:pt x="60" y="140"/>
                    <a:pt x="60" y="140"/>
                  </a:cubicBezTo>
                  <a:cubicBezTo>
                    <a:pt x="48" y="140"/>
                    <a:pt x="48" y="140"/>
                    <a:pt x="48" y="140"/>
                  </a:cubicBezTo>
                  <a:cubicBezTo>
                    <a:pt x="48" y="134"/>
                    <a:pt x="48" y="134"/>
                    <a:pt x="48" y="134"/>
                  </a:cubicBezTo>
                  <a:cubicBezTo>
                    <a:pt x="48" y="132"/>
                    <a:pt x="46" y="131"/>
                    <a:pt x="44" y="131"/>
                  </a:cubicBezTo>
                  <a:cubicBezTo>
                    <a:pt x="41" y="131"/>
                    <a:pt x="41" y="131"/>
                    <a:pt x="41" y="131"/>
                  </a:cubicBezTo>
                  <a:cubicBezTo>
                    <a:pt x="41" y="115"/>
                    <a:pt x="41" y="115"/>
                    <a:pt x="41" y="115"/>
                  </a:cubicBezTo>
                  <a:cubicBezTo>
                    <a:pt x="67" y="115"/>
                    <a:pt x="67" y="115"/>
                    <a:pt x="67" y="115"/>
                  </a:cubicBezTo>
                  <a:cubicBezTo>
                    <a:pt x="67" y="131"/>
                    <a:pt x="67" y="131"/>
                    <a:pt x="67" y="131"/>
                  </a:cubicBezTo>
                  <a:lnTo>
                    <a:pt x="64" y="131"/>
                  </a:lnTo>
                  <a:close/>
                  <a:moveTo>
                    <a:pt x="69" y="100"/>
                  </a:moveTo>
                  <a:cubicBezTo>
                    <a:pt x="68" y="100"/>
                    <a:pt x="67" y="101"/>
                    <a:pt x="67" y="103"/>
                  </a:cubicBezTo>
                  <a:cubicBezTo>
                    <a:pt x="67" y="108"/>
                    <a:pt x="67" y="108"/>
                    <a:pt x="67" y="108"/>
                  </a:cubicBezTo>
                  <a:cubicBezTo>
                    <a:pt x="41" y="108"/>
                    <a:pt x="41" y="108"/>
                    <a:pt x="41" y="108"/>
                  </a:cubicBezTo>
                  <a:cubicBezTo>
                    <a:pt x="41" y="103"/>
                    <a:pt x="41" y="103"/>
                    <a:pt x="41" y="103"/>
                  </a:cubicBezTo>
                  <a:cubicBezTo>
                    <a:pt x="41" y="101"/>
                    <a:pt x="40" y="100"/>
                    <a:pt x="39" y="100"/>
                  </a:cubicBezTo>
                  <a:cubicBezTo>
                    <a:pt x="19" y="93"/>
                    <a:pt x="6" y="75"/>
                    <a:pt x="6" y="54"/>
                  </a:cubicBezTo>
                  <a:cubicBezTo>
                    <a:pt x="6" y="28"/>
                    <a:pt x="28" y="6"/>
                    <a:pt x="54" y="6"/>
                  </a:cubicBezTo>
                  <a:cubicBezTo>
                    <a:pt x="80" y="6"/>
                    <a:pt x="102" y="28"/>
                    <a:pt x="102" y="54"/>
                  </a:cubicBezTo>
                  <a:cubicBezTo>
                    <a:pt x="102" y="75"/>
                    <a:pt x="89" y="93"/>
                    <a:pt x="69" y="100"/>
                  </a:cubicBezTo>
                  <a:close/>
                  <a:moveTo>
                    <a:pt x="69" y="100"/>
                  </a:moveTo>
                  <a:cubicBezTo>
                    <a:pt x="69" y="100"/>
                    <a:pt x="69" y="100"/>
                    <a:pt x="69" y="1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Century Gothic" panose="020B0502020202020204" pitchFamily="34" charset="0"/>
              </a:endParaRPr>
            </a:p>
          </p:txBody>
        </p:sp>
        <p:sp>
          <p:nvSpPr>
            <p:cNvPr id="45" name="Freeform 33">
              <a:extLst>
                <a:ext uri="{FF2B5EF4-FFF2-40B4-BE49-F238E27FC236}">
                  <a16:creationId xmlns:a16="http://schemas.microsoft.com/office/drawing/2014/main" id="{9C4D90C2-30CA-4C55-BCB9-51A9E1683C33}"/>
                </a:ext>
              </a:extLst>
            </p:cNvPr>
            <p:cNvSpPr>
              <a:spLocks noEditPoints="1"/>
            </p:cNvSpPr>
            <p:nvPr/>
          </p:nvSpPr>
          <p:spPr bwMode="auto">
            <a:xfrm>
              <a:off x="6326" y="6421"/>
              <a:ext cx="25" cy="76"/>
            </a:xfrm>
            <a:custGeom>
              <a:avLst/>
              <a:gdLst>
                <a:gd name="T0" fmla="*/ 3 w 6"/>
                <a:gd name="T1" fmla="*/ 19 h 19"/>
                <a:gd name="T2" fmla="*/ 6 w 6"/>
                <a:gd name="T3" fmla="*/ 16 h 19"/>
                <a:gd name="T4" fmla="*/ 6 w 6"/>
                <a:gd name="T5" fmla="*/ 3 h 19"/>
                <a:gd name="T6" fmla="*/ 3 w 6"/>
                <a:gd name="T7" fmla="*/ 0 h 19"/>
                <a:gd name="T8" fmla="*/ 0 w 6"/>
                <a:gd name="T9" fmla="*/ 3 h 19"/>
                <a:gd name="T10" fmla="*/ 0 w 6"/>
                <a:gd name="T11" fmla="*/ 16 h 19"/>
                <a:gd name="T12" fmla="*/ 3 w 6"/>
                <a:gd name="T13" fmla="*/ 19 h 19"/>
                <a:gd name="T14" fmla="*/ 3 w 6"/>
                <a:gd name="T15" fmla="*/ 19 h 19"/>
                <a:gd name="T16" fmla="*/ 3 w 6"/>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9">
                  <a:moveTo>
                    <a:pt x="3" y="19"/>
                  </a:moveTo>
                  <a:cubicBezTo>
                    <a:pt x="5" y="19"/>
                    <a:pt x="6" y="18"/>
                    <a:pt x="6" y="16"/>
                  </a:cubicBezTo>
                  <a:cubicBezTo>
                    <a:pt x="6" y="3"/>
                    <a:pt x="6" y="3"/>
                    <a:pt x="6" y="3"/>
                  </a:cubicBezTo>
                  <a:cubicBezTo>
                    <a:pt x="6" y="1"/>
                    <a:pt x="5" y="0"/>
                    <a:pt x="3" y="0"/>
                  </a:cubicBezTo>
                  <a:cubicBezTo>
                    <a:pt x="1" y="0"/>
                    <a:pt x="0" y="1"/>
                    <a:pt x="0" y="3"/>
                  </a:cubicBezTo>
                  <a:cubicBezTo>
                    <a:pt x="0" y="16"/>
                    <a:pt x="0" y="16"/>
                    <a:pt x="0" y="16"/>
                  </a:cubicBezTo>
                  <a:cubicBezTo>
                    <a:pt x="0" y="18"/>
                    <a:pt x="1" y="19"/>
                    <a:pt x="3" y="19"/>
                  </a:cubicBezTo>
                  <a:close/>
                  <a:moveTo>
                    <a:pt x="3" y="19"/>
                  </a:moveTo>
                  <a:cubicBezTo>
                    <a:pt x="3" y="19"/>
                    <a:pt x="3" y="19"/>
                    <a:pt x="3"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Century Gothic" panose="020B0502020202020204" pitchFamily="34" charset="0"/>
              </a:endParaRPr>
            </a:p>
          </p:txBody>
        </p:sp>
        <p:sp>
          <p:nvSpPr>
            <p:cNvPr id="46" name="Freeform 34">
              <a:extLst>
                <a:ext uri="{FF2B5EF4-FFF2-40B4-BE49-F238E27FC236}">
                  <a16:creationId xmlns:a16="http://schemas.microsoft.com/office/drawing/2014/main" id="{362D74B2-90DD-48B4-B1AF-5A76CE3B9EFD}"/>
                </a:ext>
              </a:extLst>
            </p:cNvPr>
            <p:cNvSpPr>
              <a:spLocks noEditPoints="1"/>
            </p:cNvSpPr>
            <p:nvPr/>
          </p:nvSpPr>
          <p:spPr bwMode="auto">
            <a:xfrm>
              <a:off x="6584" y="6731"/>
              <a:ext cx="77" cy="24"/>
            </a:xfrm>
            <a:custGeom>
              <a:avLst/>
              <a:gdLst>
                <a:gd name="T0" fmla="*/ 16 w 19"/>
                <a:gd name="T1" fmla="*/ 0 h 6"/>
                <a:gd name="T2" fmla="*/ 3 w 19"/>
                <a:gd name="T3" fmla="*/ 0 h 6"/>
                <a:gd name="T4" fmla="*/ 0 w 19"/>
                <a:gd name="T5" fmla="*/ 3 h 6"/>
                <a:gd name="T6" fmla="*/ 3 w 19"/>
                <a:gd name="T7" fmla="*/ 6 h 6"/>
                <a:gd name="T8" fmla="*/ 16 w 19"/>
                <a:gd name="T9" fmla="*/ 6 h 6"/>
                <a:gd name="T10" fmla="*/ 19 w 19"/>
                <a:gd name="T11" fmla="*/ 3 h 6"/>
                <a:gd name="T12" fmla="*/ 16 w 19"/>
                <a:gd name="T13" fmla="*/ 0 h 6"/>
                <a:gd name="T14" fmla="*/ 16 w 19"/>
                <a:gd name="T15" fmla="*/ 0 h 6"/>
                <a:gd name="T16" fmla="*/ 16 w 19"/>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6">
                  <a:moveTo>
                    <a:pt x="16" y="0"/>
                  </a:moveTo>
                  <a:cubicBezTo>
                    <a:pt x="3" y="0"/>
                    <a:pt x="3" y="0"/>
                    <a:pt x="3" y="0"/>
                  </a:cubicBezTo>
                  <a:cubicBezTo>
                    <a:pt x="1" y="0"/>
                    <a:pt x="0" y="1"/>
                    <a:pt x="0" y="3"/>
                  </a:cubicBezTo>
                  <a:cubicBezTo>
                    <a:pt x="0" y="5"/>
                    <a:pt x="1" y="6"/>
                    <a:pt x="3" y="6"/>
                  </a:cubicBezTo>
                  <a:cubicBezTo>
                    <a:pt x="16" y="6"/>
                    <a:pt x="16" y="6"/>
                    <a:pt x="16" y="6"/>
                  </a:cubicBezTo>
                  <a:cubicBezTo>
                    <a:pt x="18" y="6"/>
                    <a:pt x="19" y="5"/>
                    <a:pt x="19" y="3"/>
                  </a:cubicBezTo>
                  <a:cubicBezTo>
                    <a:pt x="19" y="1"/>
                    <a:pt x="18" y="0"/>
                    <a:pt x="16" y="0"/>
                  </a:cubicBezTo>
                  <a:close/>
                  <a:moveTo>
                    <a:pt x="16" y="0"/>
                  </a:move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Century Gothic" panose="020B0502020202020204" pitchFamily="34" charset="0"/>
              </a:endParaRPr>
            </a:p>
          </p:txBody>
        </p:sp>
        <p:sp>
          <p:nvSpPr>
            <p:cNvPr id="47" name="Freeform 35">
              <a:extLst>
                <a:ext uri="{FF2B5EF4-FFF2-40B4-BE49-F238E27FC236}">
                  <a16:creationId xmlns:a16="http://schemas.microsoft.com/office/drawing/2014/main" id="{D22D9A90-1EA4-4539-AF4B-E3C7A0CC9E1F}"/>
                </a:ext>
              </a:extLst>
            </p:cNvPr>
            <p:cNvSpPr>
              <a:spLocks noEditPoints="1"/>
            </p:cNvSpPr>
            <p:nvPr/>
          </p:nvSpPr>
          <p:spPr bwMode="auto">
            <a:xfrm>
              <a:off x="6016" y="6731"/>
              <a:ext cx="77" cy="24"/>
            </a:xfrm>
            <a:custGeom>
              <a:avLst/>
              <a:gdLst>
                <a:gd name="T0" fmla="*/ 16 w 19"/>
                <a:gd name="T1" fmla="*/ 0 h 6"/>
                <a:gd name="T2" fmla="*/ 3 w 19"/>
                <a:gd name="T3" fmla="*/ 0 h 6"/>
                <a:gd name="T4" fmla="*/ 0 w 19"/>
                <a:gd name="T5" fmla="*/ 3 h 6"/>
                <a:gd name="T6" fmla="*/ 3 w 19"/>
                <a:gd name="T7" fmla="*/ 6 h 6"/>
                <a:gd name="T8" fmla="*/ 16 w 19"/>
                <a:gd name="T9" fmla="*/ 6 h 6"/>
                <a:gd name="T10" fmla="*/ 19 w 19"/>
                <a:gd name="T11" fmla="*/ 3 h 6"/>
                <a:gd name="T12" fmla="*/ 16 w 19"/>
                <a:gd name="T13" fmla="*/ 0 h 6"/>
                <a:gd name="T14" fmla="*/ 16 w 19"/>
                <a:gd name="T15" fmla="*/ 0 h 6"/>
                <a:gd name="T16" fmla="*/ 16 w 19"/>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6">
                  <a:moveTo>
                    <a:pt x="16" y="0"/>
                  </a:moveTo>
                  <a:cubicBezTo>
                    <a:pt x="3" y="0"/>
                    <a:pt x="3" y="0"/>
                    <a:pt x="3" y="0"/>
                  </a:cubicBezTo>
                  <a:cubicBezTo>
                    <a:pt x="1" y="0"/>
                    <a:pt x="0" y="1"/>
                    <a:pt x="0" y="3"/>
                  </a:cubicBezTo>
                  <a:cubicBezTo>
                    <a:pt x="0" y="5"/>
                    <a:pt x="1" y="6"/>
                    <a:pt x="3" y="6"/>
                  </a:cubicBezTo>
                  <a:cubicBezTo>
                    <a:pt x="16" y="6"/>
                    <a:pt x="16" y="6"/>
                    <a:pt x="16" y="6"/>
                  </a:cubicBezTo>
                  <a:cubicBezTo>
                    <a:pt x="18" y="6"/>
                    <a:pt x="19" y="5"/>
                    <a:pt x="19" y="3"/>
                  </a:cubicBezTo>
                  <a:cubicBezTo>
                    <a:pt x="19" y="1"/>
                    <a:pt x="18" y="0"/>
                    <a:pt x="16" y="0"/>
                  </a:cubicBezTo>
                  <a:close/>
                  <a:moveTo>
                    <a:pt x="16" y="0"/>
                  </a:move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Century Gothic" panose="020B0502020202020204" pitchFamily="34" charset="0"/>
              </a:endParaRPr>
            </a:p>
          </p:txBody>
        </p:sp>
        <p:sp>
          <p:nvSpPr>
            <p:cNvPr id="53" name="Freeform 36">
              <a:extLst>
                <a:ext uri="{FF2B5EF4-FFF2-40B4-BE49-F238E27FC236}">
                  <a16:creationId xmlns:a16="http://schemas.microsoft.com/office/drawing/2014/main" id="{960BCD5B-9D49-41C0-9E40-589297D5DFD2}"/>
                </a:ext>
              </a:extLst>
            </p:cNvPr>
            <p:cNvSpPr>
              <a:spLocks noEditPoints="1"/>
            </p:cNvSpPr>
            <p:nvPr/>
          </p:nvSpPr>
          <p:spPr bwMode="auto">
            <a:xfrm>
              <a:off x="6508" y="6510"/>
              <a:ext cx="64" cy="64"/>
            </a:xfrm>
            <a:custGeom>
              <a:avLst/>
              <a:gdLst>
                <a:gd name="T0" fmla="*/ 10 w 16"/>
                <a:gd name="T1" fmla="*/ 1 h 16"/>
                <a:gd name="T2" fmla="*/ 1 w 16"/>
                <a:gd name="T3" fmla="*/ 10 h 16"/>
                <a:gd name="T4" fmla="*/ 1 w 16"/>
                <a:gd name="T5" fmla="*/ 15 h 16"/>
                <a:gd name="T6" fmla="*/ 3 w 16"/>
                <a:gd name="T7" fmla="*/ 16 h 16"/>
                <a:gd name="T8" fmla="*/ 6 w 16"/>
                <a:gd name="T9" fmla="*/ 15 h 16"/>
                <a:gd name="T10" fmla="*/ 15 w 16"/>
                <a:gd name="T11" fmla="*/ 6 h 16"/>
                <a:gd name="T12" fmla="*/ 15 w 16"/>
                <a:gd name="T13" fmla="*/ 1 h 16"/>
                <a:gd name="T14" fmla="*/ 10 w 16"/>
                <a:gd name="T15" fmla="*/ 1 h 16"/>
                <a:gd name="T16" fmla="*/ 10 w 16"/>
                <a:gd name="T17" fmla="*/ 1 h 16"/>
                <a:gd name="T18" fmla="*/ 10 w 16"/>
                <a:gd name="T19"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10" y="1"/>
                  </a:moveTo>
                  <a:cubicBezTo>
                    <a:pt x="1" y="10"/>
                    <a:pt x="1" y="10"/>
                    <a:pt x="1" y="10"/>
                  </a:cubicBezTo>
                  <a:cubicBezTo>
                    <a:pt x="0" y="12"/>
                    <a:pt x="0" y="14"/>
                    <a:pt x="1" y="15"/>
                  </a:cubicBezTo>
                  <a:cubicBezTo>
                    <a:pt x="2" y="16"/>
                    <a:pt x="2" y="16"/>
                    <a:pt x="3" y="16"/>
                  </a:cubicBezTo>
                  <a:cubicBezTo>
                    <a:pt x="4" y="16"/>
                    <a:pt x="5" y="16"/>
                    <a:pt x="6" y="15"/>
                  </a:cubicBezTo>
                  <a:cubicBezTo>
                    <a:pt x="15" y="6"/>
                    <a:pt x="15" y="6"/>
                    <a:pt x="15" y="6"/>
                  </a:cubicBezTo>
                  <a:cubicBezTo>
                    <a:pt x="16" y="5"/>
                    <a:pt x="16" y="3"/>
                    <a:pt x="15" y="1"/>
                  </a:cubicBezTo>
                  <a:cubicBezTo>
                    <a:pt x="13" y="0"/>
                    <a:pt x="11" y="0"/>
                    <a:pt x="10" y="1"/>
                  </a:cubicBezTo>
                  <a:close/>
                  <a:moveTo>
                    <a:pt x="10" y="1"/>
                  </a:moveTo>
                  <a:cubicBezTo>
                    <a:pt x="10" y="1"/>
                    <a:pt x="10" y="1"/>
                    <a:pt x="10"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Century Gothic" panose="020B0502020202020204" pitchFamily="34" charset="0"/>
              </a:endParaRPr>
            </a:p>
          </p:txBody>
        </p:sp>
        <p:sp>
          <p:nvSpPr>
            <p:cNvPr id="58" name="Freeform 37">
              <a:extLst>
                <a:ext uri="{FF2B5EF4-FFF2-40B4-BE49-F238E27FC236}">
                  <a16:creationId xmlns:a16="http://schemas.microsoft.com/office/drawing/2014/main" id="{40A9B074-1062-48AB-88F3-3242E8AB17C7}"/>
                </a:ext>
              </a:extLst>
            </p:cNvPr>
            <p:cNvSpPr>
              <a:spLocks noEditPoints="1"/>
            </p:cNvSpPr>
            <p:nvPr/>
          </p:nvSpPr>
          <p:spPr bwMode="auto">
            <a:xfrm>
              <a:off x="6105" y="6913"/>
              <a:ext cx="64" cy="64"/>
            </a:xfrm>
            <a:custGeom>
              <a:avLst/>
              <a:gdLst>
                <a:gd name="T0" fmla="*/ 10 w 16"/>
                <a:gd name="T1" fmla="*/ 1 h 16"/>
                <a:gd name="T2" fmla="*/ 1 w 16"/>
                <a:gd name="T3" fmla="*/ 10 h 16"/>
                <a:gd name="T4" fmla="*/ 1 w 16"/>
                <a:gd name="T5" fmla="*/ 15 h 16"/>
                <a:gd name="T6" fmla="*/ 4 w 16"/>
                <a:gd name="T7" fmla="*/ 16 h 16"/>
                <a:gd name="T8" fmla="*/ 6 w 16"/>
                <a:gd name="T9" fmla="*/ 15 h 16"/>
                <a:gd name="T10" fmla="*/ 15 w 16"/>
                <a:gd name="T11" fmla="*/ 6 h 16"/>
                <a:gd name="T12" fmla="*/ 15 w 16"/>
                <a:gd name="T13" fmla="*/ 1 h 16"/>
                <a:gd name="T14" fmla="*/ 10 w 16"/>
                <a:gd name="T15" fmla="*/ 1 h 16"/>
                <a:gd name="T16" fmla="*/ 10 w 16"/>
                <a:gd name="T17" fmla="*/ 1 h 16"/>
                <a:gd name="T18" fmla="*/ 10 w 16"/>
                <a:gd name="T19"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10" y="1"/>
                  </a:moveTo>
                  <a:cubicBezTo>
                    <a:pt x="1" y="10"/>
                    <a:pt x="1" y="10"/>
                    <a:pt x="1" y="10"/>
                  </a:cubicBezTo>
                  <a:cubicBezTo>
                    <a:pt x="0" y="11"/>
                    <a:pt x="0" y="13"/>
                    <a:pt x="1" y="15"/>
                  </a:cubicBezTo>
                  <a:cubicBezTo>
                    <a:pt x="2" y="15"/>
                    <a:pt x="3" y="16"/>
                    <a:pt x="4" y="16"/>
                  </a:cubicBezTo>
                  <a:cubicBezTo>
                    <a:pt x="5" y="16"/>
                    <a:pt x="5" y="15"/>
                    <a:pt x="6" y="15"/>
                  </a:cubicBezTo>
                  <a:cubicBezTo>
                    <a:pt x="15" y="6"/>
                    <a:pt x="15" y="6"/>
                    <a:pt x="15" y="6"/>
                  </a:cubicBezTo>
                  <a:cubicBezTo>
                    <a:pt x="16" y="4"/>
                    <a:pt x="16" y="2"/>
                    <a:pt x="15" y="1"/>
                  </a:cubicBezTo>
                  <a:cubicBezTo>
                    <a:pt x="14" y="0"/>
                    <a:pt x="12" y="0"/>
                    <a:pt x="10" y="1"/>
                  </a:cubicBezTo>
                  <a:close/>
                  <a:moveTo>
                    <a:pt x="10" y="1"/>
                  </a:moveTo>
                  <a:cubicBezTo>
                    <a:pt x="10" y="1"/>
                    <a:pt x="10" y="1"/>
                    <a:pt x="10"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Century Gothic" panose="020B0502020202020204" pitchFamily="34" charset="0"/>
              </a:endParaRPr>
            </a:p>
          </p:txBody>
        </p:sp>
        <p:sp>
          <p:nvSpPr>
            <p:cNvPr id="59" name="Freeform 38">
              <a:extLst>
                <a:ext uri="{FF2B5EF4-FFF2-40B4-BE49-F238E27FC236}">
                  <a16:creationId xmlns:a16="http://schemas.microsoft.com/office/drawing/2014/main" id="{321BBE6B-7D93-4EB8-B47D-5D283B1137BB}"/>
                </a:ext>
              </a:extLst>
            </p:cNvPr>
            <p:cNvSpPr>
              <a:spLocks noEditPoints="1"/>
            </p:cNvSpPr>
            <p:nvPr/>
          </p:nvSpPr>
          <p:spPr bwMode="auto">
            <a:xfrm>
              <a:off x="6508" y="6913"/>
              <a:ext cx="64" cy="64"/>
            </a:xfrm>
            <a:custGeom>
              <a:avLst/>
              <a:gdLst>
                <a:gd name="T0" fmla="*/ 6 w 16"/>
                <a:gd name="T1" fmla="*/ 1 h 16"/>
                <a:gd name="T2" fmla="*/ 1 w 16"/>
                <a:gd name="T3" fmla="*/ 1 h 16"/>
                <a:gd name="T4" fmla="*/ 1 w 16"/>
                <a:gd name="T5" fmla="*/ 6 h 16"/>
                <a:gd name="T6" fmla="*/ 10 w 16"/>
                <a:gd name="T7" fmla="*/ 15 h 16"/>
                <a:gd name="T8" fmla="*/ 12 w 16"/>
                <a:gd name="T9" fmla="*/ 16 h 16"/>
                <a:gd name="T10" fmla="*/ 15 w 16"/>
                <a:gd name="T11" fmla="*/ 15 h 16"/>
                <a:gd name="T12" fmla="*/ 15 w 16"/>
                <a:gd name="T13" fmla="*/ 10 h 16"/>
                <a:gd name="T14" fmla="*/ 6 w 16"/>
                <a:gd name="T15" fmla="*/ 1 h 16"/>
                <a:gd name="T16" fmla="*/ 6 w 16"/>
                <a:gd name="T17" fmla="*/ 1 h 16"/>
                <a:gd name="T18" fmla="*/ 6 w 16"/>
                <a:gd name="T19"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6" y="1"/>
                  </a:moveTo>
                  <a:cubicBezTo>
                    <a:pt x="4" y="0"/>
                    <a:pt x="2" y="0"/>
                    <a:pt x="1" y="1"/>
                  </a:cubicBezTo>
                  <a:cubicBezTo>
                    <a:pt x="0" y="2"/>
                    <a:pt x="0" y="4"/>
                    <a:pt x="1" y="6"/>
                  </a:cubicBezTo>
                  <a:cubicBezTo>
                    <a:pt x="10" y="15"/>
                    <a:pt x="10" y="15"/>
                    <a:pt x="10" y="15"/>
                  </a:cubicBezTo>
                  <a:cubicBezTo>
                    <a:pt x="11" y="15"/>
                    <a:pt x="11" y="16"/>
                    <a:pt x="12" y="16"/>
                  </a:cubicBezTo>
                  <a:cubicBezTo>
                    <a:pt x="13" y="16"/>
                    <a:pt x="14" y="15"/>
                    <a:pt x="15" y="15"/>
                  </a:cubicBezTo>
                  <a:cubicBezTo>
                    <a:pt x="16" y="13"/>
                    <a:pt x="16" y="11"/>
                    <a:pt x="15" y="10"/>
                  </a:cubicBezTo>
                  <a:lnTo>
                    <a:pt x="6" y="1"/>
                  </a:lnTo>
                  <a:close/>
                  <a:moveTo>
                    <a:pt x="6" y="1"/>
                  </a:moveTo>
                  <a:cubicBezTo>
                    <a:pt x="6" y="1"/>
                    <a:pt x="6" y="1"/>
                    <a:pt x="6"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Century Gothic" panose="020B0502020202020204" pitchFamily="34" charset="0"/>
              </a:endParaRPr>
            </a:p>
          </p:txBody>
        </p:sp>
        <p:sp>
          <p:nvSpPr>
            <p:cNvPr id="60" name="Freeform 39">
              <a:extLst>
                <a:ext uri="{FF2B5EF4-FFF2-40B4-BE49-F238E27FC236}">
                  <a16:creationId xmlns:a16="http://schemas.microsoft.com/office/drawing/2014/main" id="{F190B247-8A30-46CE-A01C-9AB0E41918AE}"/>
                </a:ext>
              </a:extLst>
            </p:cNvPr>
            <p:cNvSpPr>
              <a:spLocks noEditPoints="1"/>
            </p:cNvSpPr>
            <p:nvPr/>
          </p:nvSpPr>
          <p:spPr bwMode="auto">
            <a:xfrm>
              <a:off x="6105" y="6510"/>
              <a:ext cx="64" cy="64"/>
            </a:xfrm>
            <a:custGeom>
              <a:avLst/>
              <a:gdLst>
                <a:gd name="T0" fmla="*/ 10 w 16"/>
                <a:gd name="T1" fmla="*/ 15 h 16"/>
                <a:gd name="T2" fmla="*/ 13 w 16"/>
                <a:gd name="T3" fmla="*/ 16 h 16"/>
                <a:gd name="T4" fmla="*/ 15 w 16"/>
                <a:gd name="T5" fmla="*/ 15 h 16"/>
                <a:gd name="T6" fmla="*/ 15 w 16"/>
                <a:gd name="T7" fmla="*/ 10 h 16"/>
                <a:gd name="T8" fmla="*/ 6 w 16"/>
                <a:gd name="T9" fmla="*/ 1 h 16"/>
                <a:gd name="T10" fmla="*/ 1 w 16"/>
                <a:gd name="T11" fmla="*/ 1 h 16"/>
                <a:gd name="T12" fmla="*/ 1 w 16"/>
                <a:gd name="T13" fmla="*/ 6 h 16"/>
                <a:gd name="T14" fmla="*/ 10 w 16"/>
                <a:gd name="T15" fmla="*/ 15 h 16"/>
                <a:gd name="T16" fmla="*/ 10 w 16"/>
                <a:gd name="T17" fmla="*/ 15 h 16"/>
                <a:gd name="T18" fmla="*/ 10 w 16"/>
                <a:gd name="T1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10" y="15"/>
                  </a:moveTo>
                  <a:cubicBezTo>
                    <a:pt x="11" y="16"/>
                    <a:pt x="12" y="16"/>
                    <a:pt x="13" y="16"/>
                  </a:cubicBezTo>
                  <a:cubicBezTo>
                    <a:pt x="14" y="16"/>
                    <a:pt x="14" y="16"/>
                    <a:pt x="15" y="15"/>
                  </a:cubicBezTo>
                  <a:cubicBezTo>
                    <a:pt x="16" y="14"/>
                    <a:pt x="16" y="12"/>
                    <a:pt x="15" y="10"/>
                  </a:cubicBezTo>
                  <a:cubicBezTo>
                    <a:pt x="6" y="1"/>
                    <a:pt x="6" y="1"/>
                    <a:pt x="6" y="1"/>
                  </a:cubicBezTo>
                  <a:cubicBezTo>
                    <a:pt x="5" y="0"/>
                    <a:pt x="3" y="0"/>
                    <a:pt x="1" y="1"/>
                  </a:cubicBezTo>
                  <a:cubicBezTo>
                    <a:pt x="0" y="3"/>
                    <a:pt x="0" y="5"/>
                    <a:pt x="1" y="6"/>
                  </a:cubicBezTo>
                  <a:lnTo>
                    <a:pt x="10" y="15"/>
                  </a:lnTo>
                  <a:close/>
                  <a:moveTo>
                    <a:pt x="10" y="15"/>
                  </a:moveTo>
                  <a:cubicBezTo>
                    <a:pt x="10" y="15"/>
                    <a:pt x="10" y="15"/>
                    <a:pt x="10"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Century Gothic" panose="020B0502020202020204" pitchFamily="34" charset="0"/>
              </a:endParaRPr>
            </a:p>
          </p:txBody>
        </p:sp>
        <p:sp>
          <p:nvSpPr>
            <p:cNvPr id="61" name="Freeform 40">
              <a:extLst>
                <a:ext uri="{FF2B5EF4-FFF2-40B4-BE49-F238E27FC236}">
                  <a16:creationId xmlns:a16="http://schemas.microsoft.com/office/drawing/2014/main" id="{0F39D296-6FCD-4348-AFD5-D0D6315BBC09}"/>
                </a:ext>
              </a:extLst>
            </p:cNvPr>
            <p:cNvSpPr>
              <a:spLocks noEditPoints="1"/>
            </p:cNvSpPr>
            <p:nvPr/>
          </p:nvSpPr>
          <p:spPr bwMode="auto">
            <a:xfrm>
              <a:off x="6185" y="6590"/>
              <a:ext cx="166" cy="165"/>
            </a:xfrm>
            <a:custGeom>
              <a:avLst/>
              <a:gdLst>
                <a:gd name="T0" fmla="*/ 38 w 41"/>
                <a:gd name="T1" fmla="*/ 0 h 41"/>
                <a:gd name="T2" fmla="*/ 0 w 41"/>
                <a:gd name="T3" fmla="*/ 38 h 41"/>
                <a:gd name="T4" fmla="*/ 3 w 41"/>
                <a:gd name="T5" fmla="*/ 41 h 41"/>
                <a:gd name="T6" fmla="*/ 6 w 41"/>
                <a:gd name="T7" fmla="*/ 38 h 41"/>
                <a:gd name="T8" fmla="*/ 38 w 41"/>
                <a:gd name="T9" fmla="*/ 6 h 41"/>
                <a:gd name="T10" fmla="*/ 41 w 41"/>
                <a:gd name="T11" fmla="*/ 3 h 41"/>
                <a:gd name="T12" fmla="*/ 38 w 41"/>
                <a:gd name="T13" fmla="*/ 0 h 41"/>
                <a:gd name="T14" fmla="*/ 38 w 41"/>
                <a:gd name="T15" fmla="*/ 0 h 41"/>
                <a:gd name="T16" fmla="*/ 38 w 41"/>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1">
                  <a:moveTo>
                    <a:pt x="38" y="0"/>
                  </a:moveTo>
                  <a:cubicBezTo>
                    <a:pt x="17" y="0"/>
                    <a:pt x="0" y="17"/>
                    <a:pt x="0" y="38"/>
                  </a:cubicBezTo>
                  <a:cubicBezTo>
                    <a:pt x="0" y="40"/>
                    <a:pt x="1" y="41"/>
                    <a:pt x="3" y="41"/>
                  </a:cubicBezTo>
                  <a:cubicBezTo>
                    <a:pt x="5" y="41"/>
                    <a:pt x="6" y="40"/>
                    <a:pt x="6" y="38"/>
                  </a:cubicBezTo>
                  <a:cubicBezTo>
                    <a:pt x="6" y="20"/>
                    <a:pt x="20" y="6"/>
                    <a:pt x="38" y="6"/>
                  </a:cubicBezTo>
                  <a:cubicBezTo>
                    <a:pt x="40" y="6"/>
                    <a:pt x="41" y="5"/>
                    <a:pt x="41" y="3"/>
                  </a:cubicBezTo>
                  <a:cubicBezTo>
                    <a:pt x="41" y="1"/>
                    <a:pt x="40" y="0"/>
                    <a:pt x="38" y="0"/>
                  </a:cubicBezTo>
                  <a:close/>
                  <a:moveTo>
                    <a:pt x="38" y="0"/>
                  </a:moveTo>
                  <a:cubicBezTo>
                    <a:pt x="38" y="0"/>
                    <a:pt x="38" y="0"/>
                    <a:pt x="3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Century Gothic" panose="020B0502020202020204" pitchFamily="34" charset="0"/>
              </a:endParaRPr>
            </a:p>
          </p:txBody>
        </p:sp>
      </p:grpSp>
      <p:sp>
        <p:nvSpPr>
          <p:cNvPr id="64" name="Foliennummernplatzhalter 1">
            <a:extLst>
              <a:ext uri="{FF2B5EF4-FFF2-40B4-BE49-F238E27FC236}">
                <a16:creationId xmlns:a16="http://schemas.microsoft.com/office/drawing/2014/main" id="{05F1811B-B64F-459C-A3ED-CDE48A25E44D}"/>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25</a:t>
            </a:fld>
            <a:endParaRPr lang="ru-RU" dirty="0"/>
          </a:p>
        </p:txBody>
      </p:sp>
      <p:grpSp>
        <p:nvGrpSpPr>
          <p:cNvPr id="2" name="Gruppieren 1">
            <a:extLst>
              <a:ext uri="{FF2B5EF4-FFF2-40B4-BE49-F238E27FC236}">
                <a16:creationId xmlns:a16="http://schemas.microsoft.com/office/drawing/2014/main" id="{604A4EB7-D876-6A5D-E80B-CD4E804726F4}"/>
              </a:ext>
            </a:extLst>
          </p:cNvPr>
          <p:cNvGrpSpPr/>
          <p:nvPr/>
        </p:nvGrpSpPr>
        <p:grpSpPr>
          <a:xfrm>
            <a:off x="10737669" y="0"/>
            <a:ext cx="1454331" cy="1277285"/>
            <a:chOff x="10737669" y="0"/>
            <a:chExt cx="1454331" cy="1277285"/>
          </a:xfrm>
        </p:grpSpPr>
        <p:sp>
          <p:nvSpPr>
            <p:cNvPr id="3" name="Rechteck 2">
              <a:extLst>
                <a:ext uri="{FF2B5EF4-FFF2-40B4-BE49-F238E27FC236}">
                  <a16:creationId xmlns:a16="http://schemas.microsoft.com/office/drawing/2014/main" id="{7ACD330D-B679-7B37-940D-F7E93C7F4797}"/>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5" name="Grafik 4">
              <a:extLst>
                <a:ext uri="{FF2B5EF4-FFF2-40B4-BE49-F238E27FC236}">
                  <a16:creationId xmlns:a16="http://schemas.microsoft.com/office/drawing/2014/main" id="{3DE9BF1A-8DCF-B389-7008-33F5678F6EE8}"/>
                </a:ext>
              </a:extLst>
            </p:cNvPr>
            <p:cNvPicPr>
              <a:picLocks noChangeAspect="1"/>
            </p:cNvPicPr>
            <p:nvPr/>
          </p:nvPicPr>
          <p:blipFill>
            <a:blip r:embed="rId3"/>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2100825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185B85B3-AD8E-4FE1-A99D-B1C2BC61C0DE}"/>
              </a:ext>
            </a:extLst>
          </p:cNvPr>
          <p:cNvSpPr>
            <a:spLocks noGrp="1"/>
          </p:cNvSpPr>
          <p:nvPr>
            <p:ph type="title"/>
          </p:nvPr>
        </p:nvSpPr>
        <p:spPr>
          <a:xfrm>
            <a:off x="5157457" y="1627483"/>
            <a:ext cx="6921464" cy="2233060"/>
          </a:xfrm>
        </p:spPr>
        <p:txBody>
          <a:bodyPr>
            <a:noAutofit/>
          </a:bodyPr>
          <a:lstStyle/>
          <a:p>
            <a:pPr>
              <a:lnSpc>
                <a:spcPct val="100000"/>
              </a:lnSpc>
              <a:spcBef>
                <a:spcPts val="600"/>
              </a:spcBef>
              <a:spcAft>
                <a:spcPts val="1200"/>
              </a:spcAft>
            </a:pPr>
            <a:r>
              <a:rPr lang="de-DE" altLang="fr-FR" sz="3200" b="0" dirty="0">
                <a:solidFill>
                  <a:srgbClr val="686868"/>
                </a:solidFill>
                <a:latin typeface="Century Gothic" panose="020B0502020202020204" pitchFamily="34" charset="0"/>
                <a:cs typeface="Arial" pitchFamily="34" charset="0"/>
              </a:rPr>
              <a:t>Exkurs:</a:t>
            </a:r>
            <a:br>
              <a:rPr lang="de-DE" altLang="fr-FR" sz="3200" b="0" dirty="0">
                <a:solidFill>
                  <a:srgbClr val="686868"/>
                </a:solidFill>
                <a:latin typeface="Century Gothic" panose="020B0502020202020204" pitchFamily="34" charset="0"/>
                <a:cs typeface="Arial" pitchFamily="34" charset="0"/>
              </a:rPr>
            </a:br>
            <a:r>
              <a:rPr lang="de-DE" altLang="fr-FR" sz="3200" b="0" dirty="0">
                <a:solidFill>
                  <a:srgbClr val="686868"/>
                </a:solidFill>
                <a:latin typeface="Century Gothic" panose="020B0502020202020204" pitchFamily="34" charset="0"/>
                <a:cs typeface="Arial" pitchFamily="34" charset="0"/>
              </a:rPr>
              <a:t>Wissen und Handwerkszeug </a:t>
            </a:r>
            <a:br>
              <a:rPr lang="de-DE" altLang="fr-FR" sz="3200" dirty="0">
                <a:solidFill>
                  <a:srgbClr val="0B4874"/>
                </a:solidFill>
                <a:latin typeface="Century Gothic" panose="020B0502020202020204" pitchFamily="34" charset="0"/>
                <a:cs typeface="Arial" pitchFamily="34" charset="0"/>
              </a:rPr>
            </a:br>
            <a:r>
              <a:rPr lang="de-DE" altLang="fr-FR" sz="3200" b="1" dirty="0">
                <a:solidFill>
                  <a:srgbClr val="0B4874"/>
                </a:solidFill>
                <a:latin typeface="Century Gothic" panose="020B0502020202020204" pitchFamily="34" charset="0"/>
                <a:cs typeface="Arial" pitchFamily="34" charset="0"/>
              </a:rPr>
              <a:t>Kreislaufwirtschaft</a:t>
            </a:r>
            <a:endParaRPr lang="de-CH" sz="3200" b="1" dirty="0">
              <a:solidFill>
                <a:srgbClr val="0B4874"/>
              </a:solidFill>
              <a:latin typeface="Century Gothic" panose="020B0502020202020204" pitchFamily="34" charset="0"/>
            </a:endParaRPr>
          </a:p>
        </p:txBody>
      </p:sp>
      <p:sp>
        <p:nvSpPr>
          <p:cNvPr id="6" name="Foliennummernplatzhalter 2">
            <a:extLst>
              <a:ext uri="{FF2B5EF4-FFF2-40B4-BE49-F238E27FC236}">
                <a16:creationId xmlns:a16="http://schemas.microsoft.com/office/drawing/2014/main" id="{5C2E3283-ED1F-46FD-9254-03F1DC4596B0}"/>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26</a:t>
            </a:fld>
            <a:endParaRPr lang="ru-RU" dirty="0"/>
          </a:p>
        </p:txBody>
      </p:sp>
    </p:spTree>
    <p:extLst>
      <p:ext uri="{BB962C8B-B14F-4D97-AF65-F5344CB8AC3E}">
        <p14:creationId xmlns:p14="http://schemas.microsoft.com/office/powerpoint/2010/main" val="180455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833609B8-63F0-4BB5-BD7C-8B5FD3F7E904}"/>
              </a:ext>
            </a:extLst>
          </p:cNvPr>
          <p:cNvSpPr/>
          <p:nvPr/>
        </p:nvSpPr>
        <p:spPr>
          <a:xfrm>
            <a:off x="1456660" y="4943032"/>
            <a:ext cx="9702469" cy="1327801"/>
          </a:xfrm>
          <a:prstGeom prst="rect">
            <a:avLst/>
          </a:prstGeom>
          <a:solidFill>
            <a:srgbClr val="B11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tangle 2">
            <a:extLst>
              <a:ext uri="{FF2B5EF4-FFF2-40B4-BE49-F238E27FC236}">
                <a16:creationId xmlns:a16="http://schemas.microsoft.com/office/drawing/2014/main" id="{6556A98D-09D0-48C3-8A3C-D59CB6ED0D20}"/>
              </a:ext>
            </a:extLst>
          </p:cNvPr>
          <p:cNvSpPr txBox="1">
            <a:spLocks noChangeArrowheads="1"/>
          </p:cNvSpPr>
          <p:nvPr/>
        </p:nvSpPr>
        <p:spPr bwMode="auto">
          <a:xfrm>
            <a:off x="962524" y="-47419"/>
            <a:ext cx="9954520" cy="1111740"/>
          </a:xfrm>
          <a:prstGeom prst="rect">
            <a:avLst/>
          </a:prstGeom>
          <a:noFill/>
          <a:ln w="9525">
            <a:noFill/>
            <a:miter lim="800000"/>
            <a:headEnd/>
            <a:tailEnd/>
          </a:ln>
        </p:spPr>
        <p:txBody>
          <a:bodyPr anchor="ctr"/>
          <a:lstStyle/>
          <a:p>
            <a:pPr>
              <a:defRPr/>
            </a:pPr>
            <a:r>
              <a:rPr lang="de-CH" altLang="fr-FR" sz="2400" b="1" dirty="0">
                <a:solidFill>
                  <a:srgbClr val="0B4874"/>
                </a:solidFill>
                <a:latin typeface="Century Gothic" panose="020B0502020202020204" pitchFamily="34" charset="0"/>
                <a:ea typeface="ＭＳ Ｐゴシック" charset="0"/>
                <a:cs typeface="Arial"/>
              </a:rPr>
              <a:t>Momentan dominiert die lineare Form des Wirtschaftens </a:t>
            </a:r>
            <a:br>
              <a:rPr lang="de-CH" altLang="fr-FR" sz="2400" b="1" dirty="0">
                <a:solidFill>
                  <a:srgbClr val="0B4874"/>
                </a:solidFill>
                <a:latin typeface="Century Gothic" panose="020B0502020202020204" pitchFamily="34" charset="0"/>
                <a:ea typeface="ＭＳ Ｐゴシック" charset="0"/>
                <a:cs typeface="Arial"/>
              </a:rPr>
            </a:br>
            <a:r>
              <a:rPr lang="de-CH" altLang="fr-FR" sz="2400" b="1" dirty="0">
                <a:solidFill>
                  <a:srgbClr val="0B4874"/>
                </a:solidFill>
                <a:latin typeface="Century Gothic" panose="020B0502020202020204" pitchFamily="34" charset="0"/>
                <a:ea typeface="ＭＳ Ｐゴシック" charset="0"/>
                <a:cs typeface="Arial"/>
              </a:rPr>
              <a:t>und Konsumierens</a:t>
            </a:r>
          </a:p>
        </p:txBody>
      </p:sp>
      <p:pic>
        <p:nvPicPr>
          <p:cNvPr id="12" name="Grafik 11" descr="Ein Bild, das Text enthält.&#10;&#10;Automatisch generierte Beschreibung">
            <a:extLst>
              <a:ext uri="{FF2B5EF4-FFF2-40B4-BE49-F238E27FC236}">
                <a16:creationId xmlns:a16="http://schemas.microsoft.com/office/drawing/2014/main" id="{F4AE3FE0-E26F-4C3A-8536-CDAB4DC843BB}"/>
              </a:ext>
            </a:extLst>
          </p:cNvPr>
          <p:cNvPicPr>
            <a:picLocks noChangeAspect="1"/>
          </p:cNvPicPr>
          <p:nvPr/>
        </p:nvPicPr>
        <p:blipFill>
          <a:blip r:embed="rId3"/>
          <a:stretch>
            <a:fillRect/>
          </a:stretch>
        </p:blipFill>
        <p:spPr>
          <a:xfrm>
            <a:off x="1839950" y="1460464"/>
            <a:ext cx="8543179" cy="2456167"/>
          </a:xfrm>
          <a:prstGeom prst="rect">
            <a:avLst/>
          </a:prstGeom>
          <a:noFill/>
        </p:spPr>
      </p:pic>
      <p:sp>
        <p:nvSpPr>
          <p:cNvPr id="13" name="Rechteck 12">
            <a:extLst>
              <a:ext uri="{FF2B5EF4-FFF2-40B4-BE49-F238E27FC236}">
                <a16:creationId xmlns:a16="http://schemas.microsoft.com/office/drawing/2014/main" id="{55A5FE5E-D862-4537-AD17-F0712CC0E492}"/>
              </a:ext>
            </a:extLst>
          </p:cNvPr>
          <p:cNvSpPr/>
          <p:nvPr/>
        </p:nvSpPr>
        <p:spPr>
          <a:xfrm>
            <a:off x="1676157" y="4041443"/>
            <a:ext cx="8870763" cy="400110"/>
          </a:xfrm>
          <a:prstGeom prst="rect">
            <a:avLst/>
          </a:prstGeom>
        </p:spPr>
        <p:txBody>
          <a:bodyPr wrap="square">
            <a:spAutoFit/>
          </a:bodyPr>
          <a:lstStyle/>
          <a:p>
            <a:r>
              <a:rPr lang="de-CH" sz="1000" b="1" dirty="0">
                <a:solidFill>
                  <a:srgbClr val="686868"/>
                </a:solidFill>
                <a:latin typeface="Century Gothic" panose="020B0502020202020204" pitchFamily="34" charset="0"/>
              </a:rPr>
              <a:t>Quelle: </a:t>
            </a:r>
            <a:r>
              <a:rPr lang="de-CH" sz="1000" dirty="0">
                <a:solidFill>
                  <a:srgbClr val="686868"/>
                </a:solidFill>
                <a:latin typeface="Century Gothic" panose="020B0502020202020204" pitchFamily="34" charset="0"/>
              </a:rPr>
              <a:t>Jørgensen, S., Pedersen, L. J. T. (2018). </a:t>
            </a:r>
            <a:r>
              <a:rPr lang="en-US" sz="1000" dirty="0">
                <a:solidFill>
                  <a:srgbClr val="686868"/>
                </a:solidFill>
                <a:latin typeface="Century Gothic" panose="020B0502020202020204" pitchFamily="34" charset="0"/>
              </a:rPr>
              <a:t>The Circular Rather than the Linear Economy In: RESTART Sustainable Business Model Innovation. </a:t>
            </a:r>
            <a:r>
              <a:rPr lang="de-CH" sz="1000" dirty="0">
                <a:solidFill>
                  <a:srgbClr val="686868"/>
                </a:solidFill>
                <a:latin typeface="Century Gothic" panose="020B0502020202020204" pitchFamily="34" charset="0"/>
              </a:rPr>
              <a:t>Springer. S. 106. </a:t>
            </a:r>
            <a:r>
              <a:rPr lang="de-CH" sz="1000" dirty="0">
                <a:solidFill>
                  <a:srgbClr val="686868"/>
                </a:solidFill>
                <a:latin typeface="Century Gothic" panose="020B0502020202020204" pitchFamily="34" charset="0"/>
                <a:hlinkClick r:id="rId4">
                  <a:extLst>
                    <a:ext uri="{A12FA001-AC4F-418D-AE19-62706E023703}">
                      <ahyp:hlinkClr xmlns:ahyp="http://schemas.microsoft.com/office/drawing/2018/hyperlinkcolor" val="tx"/>
                    </a:ext>
                  </a:extLst>
                </a:hlinkClick>
              </a:rPr>
              <a:t>https://link.springer.com/chapter/10.1007/978-3-319-91971-3_8</a:t>
            </a:r>
            <a:r>
              <a:rPr lang="de-CH" sz="1000" dirty="0">
                <a:solidFill>
                  <a:srgbClr val="686868"/>
                </a:solidFill>
                <a:latin typeface="Century Gothic" panose="020B0502020202020204" pitchFamily="34" charset="0"/>
              </a:rPr>
              <a:t>. Eigene Übersetzung.</a:t>
            </a:r>
          </a:p>
        </p:txBody>
      </p:sp>
      <p:sp>
        <p:nvSpPr>
          <p:cNvPr id="3" name="Textfeld 2">
            <a:extLst>
              <a:ext uri="{FF2B5EF4-FFF2-40B4-BE49-F238E27FC236}">
                <a16:creationId xmlns:a16="http://schemas.microsoft.com/office/drawing/2014/main" id="{EA564B16-EC0A-44D5-86AC-59454E910F0C}"/>
              </a:ext>
            </a:extLst>
          </p:cNvPr>
          <p:cNvSpPr txBox="1"/>
          <p:nvPr/>
        </p:nvSpPr>
        <p:spPr>
          <a:xfrm>
            <a:off x="1764267" y="3506472"/>
            <a:ext cx="1723549" cy="430887"/>
          </a:xfrm>
          <a:prstGeom prst="rect">
            <a:avLst/>
          </a:prstGeom>
          <a:solidFill>
            <a:schemeClr val="bg1"/>
          </a:solidFill>
        </p:spPr>
        <p:txBody>
          <a:bodyPr wrap="none" rtlCol="0">
            <a:spAutoFit/>
          </a:bodyPr>
          <a:lstStyle/>
          <a:p>
            <a:r>
              <a:rPr lang="de-CH" sz="2200" b="1" dirty="0">
                <a:latin typeface="Century Gothic" panose="020B0502020202020204" pitchFamily="34" charset="0"/>
              </a:rPr>
              <a:t>Entnehmen</a:t>
            </a:r>
          </a:p>
        </p:txBody>
      </p:sp>
      <p:sp>
        <p:nvSpPr>
          <p:cNvPr id="14" name="Textfeld 13">
            <a:extLst>
              <a:ext uri="{FF2B5EF4-FFF2-40B4-BE49-F238E27FC236}">
                <a16:creationId xmlns:a16="http://schemas.microsoft.com/office/drawing/2014/main" id="{CA7CC58D-A120-4BC6-AB83-D269A462ADAB}"/>
              </a:ext>
            </a:extLst>
          </p:cNvPr>
          <p:cNvSpPr txBox="1"/>
          <p:nvPr/>
        </p:nvSpPr>
        <p:spPr>
          <a:xfrm>
            <a:off x="4402865" y="3512037"/>
            <a:ext cx="3978974" cy="430887"/>
          </a:xfrm>
          <a:prstGeom prst="rect">
            <a:avLst/>
          </a:prstGeom>
          <a:solidFill>
            <a:schemeClr val="bg1"/>
          </a:solidFill>
        </p:spPr>
        <p:txBody>
          <a:bodyPr wrap="none" rtlCol="0">
            <a:spAutoFit/>
          </a:bodyPr>
          <a:lstStyle/>
          <a:p>
            <a:r>
              <a:rPr lang="de-CH" sz="2200" b="1" dirty="0">
                <a:latin typeface="Century Gothic" panose="020B0502020202020204" pitchFamily="34" charset="0"/>
              </a:rPr>
              <a:t>Herstellen und Konsumieren</a:t>
            </a:r>
          </a:p>
        </p:txBody>
      </p:sp>
      <p:sp>
        <p:nvSpPr>
          <p:cNvPr id="15" name="Textfeld 14">
            <a:extLst>
              <a:ext uri="{FF2B5EF4-FFF2-40B4-BE49-F238E27FC236}">
                <a16:creationId xmlns:a16="http://schemas.microsoft.com/office/drawing/2014/main" id="{7688AEB1-D571-4039-B9C7-9DAB0FBA8018}"/>
              </a:ext>
            </a:extLst>
          </p:cNvPr>
          <p:cNvSpPr txBox="1"/>
          <p:nvPr/>
        </p:nvSpPr>
        <p:spPr>
          <a:xfrm>
            <a:off x="8881418" y="3463578"/>
            <a:ext cx="1731564" cy="430887"/>
          </a:xfrm>
          <a:prstGeom prst="rect">
            <a:avLst/>
          </a:prstGeom>
          <a:solidFill>
            <a:schemeClr val="bg1"/>
          </a:solidFill>
        </p:spPr>
        <p:txBody>
          <a:bodyPr wrap="none" rtlCol="0">
            <a:spAutoFit/>
          </a:bodyPr>
          <a:lstStyle/>
          <a:p>
            <a:r>
              <a:rPr lang="de-CH" sz="2200" b="1" dirty="0">
                <a:latin typeface="Century Gothic" panose="020B0502020202020204" pitchFamily="34" charset="0"/>
              </a:rPr>
              <a:t>Wegwerfen</a:t>
            </a:r>
          </a:p>
        </p:txBody>
      </p:sp>
      <p:sp>
        <p:nvSpPr>
          <p:cNvPr id="5" name="Rechteck 4">
            <a:extLst>
              <a:ext uri="{FF2B5EF4-FFF2-40B4-BE49-F238E27FC236}">
                <a16:creationId xmlns:a16="http://schemas.microsoft.com/office/drawing/2014/main" id="{8D206428-5AD7-4B52-A933-6B6BACCCFE60}"/>
              </a:ext>
            </a:extLst>
          </p:cNvPr>
          <p:cNvSpPr/>
          <p:nvPr/>
        </p:nvSpPr>
        <p:spPr>
          <a:xfrm>
            <a:off x="2153811" y="5167822"/>
            <a:ext cx="8478221" cy="861774"/>
          </a:xfrm>
          <a:prstGeom prst="rect">
            <a:avLst/>
          </a:prstGeom>
        </p:spPr>
        <p:txBody>
          <a:bodyPr wrap="square">
            <a:spAutoFit/>
          </a:bodyPr>
          <a:lstStyle/>
          <a:p>
            <a:r>
              <a:rPr lang="de-CH" sz="1600" b="1" dirty="0">
                <a:solidFill>
                  <a:schemeClr val="bg1"/>
                </a:solidFill>
                <a:latin typeface="Century Gothic" panose="020B0502020202020204" pitchFamily="34" charset="0"/>
              </a:rPr>
              <a:t>«Die lineare Wirtschaft ist ein veraltetes, aber immer noch dominantes Modell. </a:t>
            </a:r>
            <a:br>
              <a:rPr lang="de-CH" sz="1600" b="1" dirty="0">
                <a:solidFill>
                  <a:schemeClr val="bg1"/>
                </a:solidFill>
                <a:latin typeface="Century Gothic" panose="020B0502020202020204" pitchFamily="34" charset="0"/>
              </a:rPr>
            </a:br>
            <a:r>
              <a:rPr lang="de-CH" sz="1600" b="1" dirty="0">
                <a:solidFill>
                  <a:schemeClr val="bg1"/>
                </a:solidFill>
                <a:latin typeface="Century Gothic" panose="020B0502020202020204" pitchFamily="34" charset="0"/>
              </a:rPr>
              <a:t>Es folgt einer Logik des ‹Entnehmens, Herstellens, Konsumierens und Wegwerfens›, die mit der Wahrung der Belastungsgrenzen der Erde unvereinbar ist.» </a:t>
            </a:r>
          </a:p>
        </p:txBody>
      </p:sp>
      <p:sp>
        <p:nvSpPr>
          <p:cNvPr id="16" name="Rechteck 15">
            <a:extLst>
              <a:ext uri="{FF2B5EF4-FFF2-40B4-BE49-F238E27FC236}">
                <a16:creationId xmlns:a16="http://schemas.microsoft.com/office/drawing/2014/main" id="{7D21E2FB-C5F6-4967-8270-F9606F3256DE}"/>
              </a:ext>
            </a:extLst>
          </p:cNvPr>
          <p:cNvSpPr/>
          <p:nvPr/>
        </p:nvSpPr>
        <p:spPr>
          <a:xfrm>
            <a:off x="6670743" y="5986081"/>
            <a:ext cx="4711912" cy="246221"/>
          </a:xfrm>
          <a:prstGeom prst="rect">
            <a:avLst/>
          </a:prstGeom>
        </p:spPr>
        <p:txBody>
          <a:bodyPr wrap="square">
            <a:spAutoFit/>
          </a:bodyPr>
          <a:lstStyle/>
          <a:p>
            <a:r>
              <a:rPr lang="de-CH" sz="1000" b="1" dirty="0">
                <a:solidFill>
                  <a:schemeClr val="bg1"/>
                </a:solidFill>
                <a:latin typeface="Century Gothic" panose="020B0502020202020204" pitchFamily="34" charset="0"/>
              </a:rPr>
              <a:t>Quelle: </a:t>
            </a:r>
            <a:r>
              <a:rPr lang="de-CH" sz="1000" dirty="0">
                <a:solidFill>
                  <a:schemeClr val="bg1"/>
                </a:solidFill>
                <a:latin typeface="Century Gothic" panose="020B0502020202020204" pitchFamily="34" charset="0"/>
              </a:rPr>
              <a:t>sanudurabilitas.ch/kreislaufwirtschaft/</a:t>
            </a:r>
          </a:p>
        </p:txBody>
      </p:sp>
      <p:sp>
        <p:nvSpPr>
          <p:cNvPr id="7" name="Gleichschenkliges Dreieck 6">
            <a:extLst>
              <a:ext uri="{FF2B5EF4-FFF2-40B4-BE49-F238E27FC236}">
                <a16:creationId xmlns:a16="http://schemas.microsoft.com/office/drawing/2014/main" id="{CCE5D8BF-39E0-4597-B155-BF56E9DF02D4}"/>
              </a:ext>
            </a:extLst>
          </p:cNvPr>
          <p:cNvSpPr/>
          <p:nvPr/>
        </p:nvSpPr>
        <p:spPr>
          <a:xfrm rot="5400000">
            <a:off x="1358278" y="5424952"/>
            <a:ext cx="1049427" cy="3437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Foliennummernplatzhalter 2">
            <a:extLst>
              <a:ext uri="{FF2B5EF4-FFF2-40B4-BE49-F238E27FC236}">
                <a16:creationId xmlns:a16="http://schemas.microsoft.com/office/drawing/2014/main" id="{6FE04175-6573-40B0-B5CB-0F6A6191BEFD}"/>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27</a:t>
            </a:fld>
            <a:endParaRPr lang="ru-RU" dirty="0"/>
          </a:p>
        </p:txBody>
      </p:sp>
      <p:grpSp>
        <p:nvGrpSpPr>
          <p:cNvPr id="2" name="Gruppieren 1">
            <a:extLst>
              <a:ext uri="{FF2B5EF4-FFF2-40B4-BE49-F238E27FC236}">
                <a16:creationId xmlns:a16="http://schemas.microsoft.com/office/drawing/2014/main" id="{0DE8DDA9-F183-C379-DE8C-25E53761E9E6}"/>
              </a:ext>
            </a:extLst>
          </p:cNvPr>
          <p:cNvGrpSpPr/>
          <p:nvPr/>
        </p:nvGrpSpPr>
        <p:grpSpPr>
          <a:xfrm>
            <a:off x="10737669" y="0"/>
            <a:ext cx="1454331" cy="1277285"/>
            <a:chOff x="10737669" y="0"/>
            <a:chExt cx="1454331" cy="1277285"/>
          </a:xfrm>
        </p:grpSpPr>
        <p:sp>
          <p:nvSpPr>
            <p:cNvPr id="4" name="Rechteck 3">
              <a:extLst>
                <a:ext uri="{FF2B5EF4-FFF2-40B4-BE49-F238E27FC236}">
                  <a16:creationId xmlns:a16="http://schemas.microsoft.com/office/drawing/2014/main" id="{B996D33D-AB67-78F7-5FAA-889A4E118850}"/>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 name="Grafik 7">
              <a:extLst>
                <a:ext uri="{FF2B5EF4-FFF2-40B4-BE49-F238E27FC236}">
                  <a16:creationId xmlns:a16="http://schemas.microsoft.com/office/drawing/2014/main" id="{805B19A5-D246-B941-94B9-CAE288DC3328}"/>
                </a:ext>
              </a:extLst>
            </p:cNvPr>
            <p:cNvPicPr>
              <a:picLocks noChangeAspect="1"/>
            </p:cNvPicPr>
            <p:nvPr/>
          </p:nvPicPr>
          <p:blipFill>
            <a:blip r:embed="rId5"/>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2864800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39ECB63-BA4B-4E83-9089-0D438199A86C}"/>
              </a:ext>
            </a:extLst>
          </p:cNvPr>
          <p:cNvSpPr txBox="1">
            <a:spLocks noChangeArrowheads="1"/>
          </p:cNvSpPr>
          <p:nvPr/>
        </p:nvSpPr>
        <p:spPr bwMode="auto">
          <a:xfrm>
            <a:off x="959338" y="-18660"/>
            <a:ext cx="9938048" cy="1111740"/>
          </a:xfrm>
          <a:prstGeom prst="rect">
            <a:avLst/>
          </a:prstGeom>
          <a:noFill/>
          <a:ln w="9525">
            <a:noFill/>
            <a:miter lim="800000"/>
            <a:headEnd/>
            <a:tailEnd/>
          </a:ln>
        </p:spPr>
        <p:txBody>
          <a:bodyPr anchor="ctr"/>
          <a:lstStyle/>
          <a:p>
            <a:pPr>
              <a:defRPr/>
            </a:pPr>
            <a:r>
              <a:rPr lang="de-CH" altLang="fr-FR" sz="2400" b="1" dirty="0">
                <a:solidFill>
                  <a:srgbClr val="0B4874"/>
                </a:solidFill>
                <a:latin typeface="Century Gothic" panose="020B0502020202020204" pitchFamily="34" charset="0"/>
                <a:ea typeface="ＭＳ Ｐゴシック" charset="0"/>
                <a:cs typeface="Arial"/>
              </a:rPr>
              <a:t>Geschäftsmodelle, die die Kreislaufwirtschaft vorantreiben, können auf verschiedenen Ebenen wirken</a:t>
            </a:r>
          </a:p>
        </p:txBody>
      </p:sp>
      <p:pic>
        <p:nvPicPr>
          <p:cNvPr id="5" name="Grafik 4">
            <a:extLst>
              <a:ext uri="{FF2B5EF4-FFF2-40B4-BE49-F238E27FC236}">
                <a16:creationId xmlns:a16="http://schemas.microsoft.com/office/drawing/2014/main" id="{D05CCB8F-1B36-45EB-AC3A-2B453E233F4F}"/>
              </a:ext>
            </a:extLst>
          </p:cNvPr>
          <p:cNvPicPr>
            <a:picLocks noChangeAspect="1"/>
          </p:cNvPicPr>
          <p:nvPr/>
        </p:nvPicPr>
        <p:blipFill>
          <a:blip r:embed="rId2"/>
          <a:stretch>
            <a:fillRect/>
          </a:stretch>
        </p:blipFill>
        <p:spPr>
          <a:xfrm>
            <a:off x="862457" y="1278589"/>
            <a:ext cx="4418907" cy="4595781"/>
          </a:xfrm>
          <a:prstGeom prst="rect">
            <a:avLst/>
          </a:prstGeom>
        </p:spPr>
      </p:pic>
      <p:sp>
        <p:nvSpPr>
          <p:cNvPr id="6" name="Rechteck 5">
            <a:extLst>
              <a:ext uri="{FF2B5EF4-FFF2-40B4-BE49-F238E27FC236}">
                <a16:creationId xmlns:a16="http://schemas.microsoft.com/office/drawing/2014/main" id="{EAF0E820-DCCD-4232-8989-8682880927C0}"/>
              </a:ext>
            </a:extLst>
          </p:cNvPr>
          <p:cNvSpPr/>
          <p:nvPr/>
        </p:nvSpPr>
        <p:spPr>
          <a:xfrm>
            <a:off x="872833" y="6251177"/>
            <a:ext cx="5242834" cy="553998"/>
          </a:xfrm>
          <a:prstGeom prst="rect">
            <a:avLst/>
          </a:prstGeom>
        </p:spPr>
        <p:txBody>
          <a:bodyPr wrap="square">
            <a:spAutoFit/>
          </a:bodyPr>
          <a:lstStyle/>
          <a:p>
            <a:r>
              <a:rPr lang="de-CH" sz="1000" b="1" dirty="0">
                <a:solidFill>
                  <a:srgbClr val="686868"/>
                </a:solidFill>
              </a:rPr>
              <a:t>Quelle Grafik: </a:t>
            </a:r>
            <a:r>
              <a:rPr lang="de-CH" sz="1000" dirty="0">
                <a:solidFill>
                  <a:srgbClr val="686868"/>
                </a:solidFill>
              </a:rPr>
              <a:t>Jørgensen, S., Pedersen, L. J. T. (2018). </a:t>
            </a:r>
            <a:r>
              <a:rPr lang="en-US" sz="1000" dirty="0">
                <a:solidFill>
                  <a:srgbClr val="686868"/>
                </a:solidFill>
              </a:rPr>
              <a:t>The Circular Rather than the Linear Economy. In</a:t>
            </a:r>
            <a:r>
              <a:rPr lang="en-US" sz="1000" i="1" dirty="0">
                <a:solidFill>
                  <a:srgbClr val="686868"/>
                </a:solidFill>
              </a:rPr>
              <a:t>: </a:t>
            </a:r>
            <a:r>
              <a:rPr lang="en-US" sz="1000" dirty="0">
                <a:solidFill>
                  <a:srgbClr val="686868"/>
                </a:solidFill>
              </a:rPr>
              <a:t>RESTART Sustainable Business Model Innovation</a:t>
            </a:r>
            <a:r>
              <a:rPr lang="en-US" sz="1000" i="1" dirty="0">
                <a:solidFill>
                  <a:srgbClr val="686868"/>
                </a:solidFill>
              </a:rPr>
              <a:t>. </a:t>
            </a:r>
            <a:r>
              <a:rPr lang="de-CH" sz="1000" dirty="0">
                <a:solidFill>
                  <a:srgbClr val="686868"/>
                </a:solidFill>
              </a:rPr>
              <a:t>Springer. S. 108. </a:t>
            </a:r>
          </a:p>
        </p:txBody>
      </p:sp>
      <p:sp>
        <p:nvSpPr>
          <p:cNvPr id="7" name="Rechteck 6">
            <a:extLst>
              <a:ext uri="{FF2B5EF4-FFF2-40B4-BE49-F238E27FC236}">
                <a16:creationId xmlns:a16="http://schemas.microsoft.com/office/drawing/2014/main" id="{44968F03-40EA-4B31-B8CD-B4B14C3FF9A3}"/>
              </a:ext>
            </a:extLst>
          </p:cNvPr>
          <p:cNvSpPr/>
          <p:nvPr/>
        </p:nvSpPr>
        <p:spPr>
          <a:xfrm>
            <a:off x="5487839" y="4778196"/>
            <a:ext cx="6149921" cy="954107"/>
          </a:xfrm>
          <a:prstGeom prst="rect">
            <a:avLst/>
          </a:prstGeom>
        </p:spPr>
        <p:txBody>
          <a:bodyPr wrap="square">
            <a:spAutoFit/>
          </a:bodyPr>
          <a:lstStyle/>
          <a:p>
            <a:pPr marL="228600" indent="-228600">
              <a:spcBef>
                <a:spcPts val="600"/>
              </a:spcBef>
              <a:buClr>
                <a:srgbClr val="0B4874"/>
              </a:buClr>
              <a:buAutoNum type="arabicPeriod"/>
            </a:pPr>
            <a:r>
              <a:rPr lang="de-CH" sz="1100" b="1" dirty="0">
                <a:solidFill>
                  <a:srgbClr val="0B4874"/>
                </a:solidFill>
              </a:rPr>
              <a:t>Vermieten &amp; Verleihen:</a:t>
            </a:r>
            <a:r>
              <a:rPr lang="de-CH" sz="1100" dirty="0">
                <a:solidFill>
                  <a:srgbClr val="898F97"/>
                </a:solidFill>
              </a:rPr>
              <a:t> </a:t>
            </a:r>
            <a:r>
              <a:rPr lang="de-CH" sz="1100" dirty="0">
                <a:solidFill>
                  <a:srgbClr val="686868"/>
                </a:solidFill>
              </a:rPr>
              <a:t>Unternehmen verkaufen die Nutzung eines Produktes. Sie können Miet- und Leasingmodelle anbieten oder anderen Firmen bzw. Privatpersonen dabei helfen, etwas zu vermieten oder zu verleihen. </a:t>
            </a:r>
            <a:r>
              <a:rPr lang="de-CH" sz="1100" b="1" dirty="0">
                <a:solidFill>
                  <a:srgbClr val="B11B96"/>
                </a:solidFill>
              </a:rPr>
              <a:t>Beispiele:</a:t>
            </a:r>
            <a:r>
              <a:rPr lang="de-CH" sz="1100" b="1" dirty="0">
                <a:solidFill>
                  <a:srgbClr val="686868"/>
                </a:solidFill>
              </a:rPr>
              <a:t> </a:t>
            </a:r>
            <a:r>
              <a:rPr lang="de-CH" sz="1100" dirty="0">
                <a:solidFill>
                  <a:srgbClr val="B11B96"/>
                </a:solidFill>
                <a:hlinkClick r:id="rId3">
                  <a:extLst>
                    <a:ext uri="{A12FA001-AC4F-418D-AE19-62706E023703}">
                      <ahyp:hlinkClr xmlns:ahyp="http://schemas.microsoft.com/office/drawing/2018/hyperlinkcolor" val="tx"/>
                    </a:ext>
                  </a:extLst>
                </a:hlinkClick>
              </a:rPr>
              <a:t>Sharely</a:t>
            </a:r>
            <a:r>
              <a:rPr lang="de-CH" sz="1100" dirty="0">
                <a:solidFill>
                  <a:srgbClr val="898F97"/>
                </a:solidFill>
              </a:rPr>
              <a:t> </a:t>
            </a:r>
            <a:r>
              <a:rPr lang="de-CH" sz="1100" dirty="0">
                <a:solidFill>
                  <a:srgbClr val="686868"/>
                </a:solidFill>
              </a:rPr>
              <a:t>(Miet- und Vermietungsplattform für Alltagsgegenstände), </a:t>
            </a:r>
            <a:r>
              <a:rPr lang="de-CH" sz="1100" dirty="0">
                <a:solidFill>
                  <a:srgbClr val="B11B96"/>
                </a:solidFill>
                <a:hlinkClick r:id="rId4">
                  <a:extLst>
                    <a:ext uri="{A12FA001-AC4F-418D-AE19-62706E023703}">
                      <ahyp:hlinkClr xmlns:ahyp="http://schemas.microsoft.com/office/drawing/2018/hyperlinkcolor" val="tx"/>
                    </a:ext>
                  </a:extLst>
                </a:hlinkClick>
              </a:rPr>
              <a:t>2EM</a:t>
            </a:r>
            <a:r>
              <a:rPr lang="de-CH" sz="1100" dirty="0">
                <a:solidFill>
                  <a:srgbClr val="898F97"/>
                </a:solidFill>
              </a:rPr>
              <a:t> </a:t>
            </a:r>
            <a:r>
              <a:rPr lang="de-CH" sz="1100" dirty="0">
                <a:solidFill>
                  <a:srgbClr val="686868"/>
                </a:solidFill>
              </a:rPr>
              <a:t>(Peer-to-Peer-Carsharing), </a:t>
            </a:r>
            <a:r>
              <a:rPr lang="de-CH" sz="1100" dirty="0">
                <a:solidFill>
                  <a:srgbClr val="B11B96"/>
                </a:solidFill>
                <a:hlinkClick r:id="rId5">
                  <a:extLst>
                    <a:ext uri="{A12FA001-AC4F-418D-AE19-62706E023703}">
                      <ahyp:hlinkClr xmlns:ahyp="http://schemas.microsoft.com/office/drawing/2018/hyperlinkcolor" val="tx"/>
                    </a:ext>
                  </a:extLst>
                </a:hlinkClick>
              </a:rPr>
              <a:t>LeihBar</a:t>
            </a:r>
            <a:r>
              <a:rPr lang="de-CH" sz="1100" dirty="0">
                <a:solidFill>
                  <a:srgbClr val="898F97"/>
                </a:solidFill>
              </a:rPr>
              <a:t> </a:t>
            </a:r>
            <a:r>
              <a:rPr lang="de-CH" sz="1100" dirty="0">
                <a:solidFill>
                  <a:srgbClr val="686868"/>
                </a:solidFill>
              </a:rPr>
              <a:t>(Gegenstände für den Alltag ausleihen).</a:t>
            </a:r>
          </a:p>
        </p:txBody>
      </p:sp>
      <p:sp>
        <p:nvSpPr>
          <p:cNvPr id="10" name="Rechteck 9">
            <a:extLst>
              <a:ext uri="{FF2B5EF4-FFF2-40B4-BE49-F238E27FC236}">
                <a16:creationId xmlns:a16="http://schemas.microsoft.com/office/drawing/2014/main" id="{39A67F01-CDA0-41D8-A367-BF07B558FE25}"/>
              </a:ext>
            </a:extLst>
          </p:cNvPr>
          <p:cNvSpPr/>
          <p:nvPr/>
        </p:nvSpPr>
        <p:spPr>
          <a:xfrm>
            <a:off x="5478007" y="3820112"/>
            <a:ext cx="6149921" cy="938719"/>
          </a:xfrm>
          <a:prstGeom prst="rect">
            <a:avLst/>
          </a:prstGeom>
        </p:spPr>
        <p:txBody>
          <a:bodyPr wrap="square">
            <a:spAutoFit/>
          </a:bodyPr>
          <a:lstStyle/>
          <a:p>
            <a:pPr marL="228600" indent="-228600">
              <a:spcBef>
                <a:spcPts val="600"/>
              </a:spcBef>
              <a:buClr>
                <a:srgbClr val="0B4874"/>
              </a:buClr>
              <a:buFont typeface="+mj-lt"/>
              <a:buAutoNum type="arabicPeriod" startAt="2"/>
            </a:pPr>
            <a:r>
              <a:rPr lang="de-CH" sz="1100" b="1" dirty="0">
                <a:solidFill>
                  <a:srgbClr val="0B4874"/>
                </a:solidFill>
              </a:rPr>
              <a:t>Reparatur &amp; Unterhalt: </a:t>
            </a:r>
            <a:r>
              <a:rPr lang="de-CH" sz="1100" dirty="0">
                <a:solidFill>
                  <a:srgbClr val="686868"/>
                </a:solidFill>
              </a:rPr>
              <a:t>Unternehmen bieten Reparaturservices für ihre eigenen Produkte bzw. für Produkte anderer Firmen an. </a:t>
            </a:r>
            <a:r>
              <a:rPr lang="de-CH" sz="1100" b="1" dirty="0">
                <a:solidFill>
                  <a:srgbClr val="B11B96"/>
                </a:solidFill>
              </a:rPr>
              <a:t>Beispiele:</a:t>
            </a:r>
            <a:r>
              <a:rPr lang="de-CH" sz="1100" dirty="0">
                <a:solidFill>
                  <a:srgbClr val="686868"/>
                </a:solidFill>
              </a:rPr>
              <a:t> </a:t>
            </a:r>
            <a:r>
              <a:rPr lang="de-CH" sz="1100" dirty="0">
                <a:solidFill>
                  <a:srgbClr val="B11B96"/>
                </a:solidFill>
                <a:hlinkClick r:id="rId6">
                  <a:extLst>
                    <a:ext uri="{A12FA001-AC4F-418D-AE19-62706E023703}">
                      <ahyp:hlinkClr xmlns:ahyp="http://schemas.microsoft.com/office/drawing/2018/hyperlinkcolor" val="tx"/>
                    </a:ext>
                  </a:extLst>
                </a:hlinkClick>
              </a:rPr>
              <a:t>Nudie Jeans Co</a:t>
            </a:r>
            <a:r>
              <a:rPr lang="de-CH" sz="1100" dirty="0">
                <a:solidFill>
                  <a:srgbClr val="898F97"/>
                </a:solidFill>
              </a:rPr>
              <a:t> </a:t>
            </a:r>
            <a:r>
              <a:rPr lang="de-CH" sz="1100" dirty="0">
                <a:solidFill>
                  <a:srgbClr val="686868"/>
                </a:solidFill>
              </a:rPr>
              <a:t>(Reparaturservices für die von ihnen verkauften Jeans),</a:t>
            </a:r>
            <a:r>
              <a:rPr lang="de-CH" sz="1100" dirty="0">
                <a:solidFill>
                  <a:srgbClr val="898F97"/>
                </a:solidFill>
              </a:rPr>
              <a:t> </a:t>
            </a:r>
            <a:r>
              <a:rPr lang="de-CH" sz="1100" dirty="0">
                <a:solidFill>
                  <a:srgbClr val="B11B96"/>
                </a:solidFill>
                <a:hlinkClick r:id="rId7">
                  <a:extLst>
                    <a:ext uri="{A12FA001-AC4F-418D-AE19-62706E023703}">
                      <ahyp:hlinkClr xmlns:ahyp="http://schemas.microsoft.com/office/drawing/2018/hyperlinkcolor" val="tx"/>
                    </a:ext>
                  </a:extLst>
                </a:hlinkClick>
              </a:rPr>
              <a:t>Revendo</a:t>
            </a:r>
            <a:r>
              <a:rPr lang="de-CH" sz="1100" dirty="0">
                <a:solidFill>
                  <a:srgbClr val="898F97"/>
                </a:solidFill>
              </a:rPr>
              <a:t> </a:t>
            </a:r>
            <a:r>
              <a:rPr lang="de-CH" sz="1100" dirty="0">
                <a:solidFill>
                  <a:srgbClr val="686868"/>
                </a:solidFill>
              </a:rPr>
              <a:t>(Reparatur von Elektrogeräten), aber auch ganz traditionelle Schumacher oder Läden, die Kleider flicken.</a:t>
            </a:r>
          </a:p>
        </p:txBody>
      </p:sp>
      <p:sp>
        <p:nvSpPr>
          <p:cNvPr id="17" name="Rechteck 16">
            <a:extLst>
              <a:ext uri="{FF2B5EF4-FFF2-40B4-BE49-F238E27FC236}">
                <a16:creationId xmlns:a16="http://schemas.microsoft.com/office/drawing/2014/main" id="{2E6E0542-3105-4E6C-B7FE-89B439C90223}"/>
              </a:ext>
            </a:extLst>
          </p:cNvPr>
          <p:cNvSpPr/>
          <p:nvPr/>
        </p:nvSpPr>
        <p:spPr>
          <a:xfrm>
            <a:off x="5478007" y="3009228"/>
            <a:ext cx="6149921" cy="769441"/>
          </a:xfrm>
          <a:prstGeom prst="rect">
            <a:avLst/>
          </a:prstGeom>
        </p:spPr>
        <p:txBody>
          <a:bodyPr wrap="square">
            <a:spAutoFit/>
          </a:bodyPr>
          <a:lstStyle/>
          <a:p>
            <a:pPr marL="228600" indent="-228600">
              <a:spcBef>
                <a:spcPts val="600"/>
              </a:spcBef>
              <a:buClr>
                <a:srgbClr val="0B4874"/>
              </a:buClr>
              <a:buFont typeface="+mj-lt"/>
              <a:buAutoNum type="arabicPeriod" startAt="3"/>
            </a:pPr>
            <a:r>
              <a:rPr lang="de-CH" sz="1100" b="1" dirty="0">
                <a:solidFill>
                  <a:srgbClr val="0B4874"/>
                </a:solidFill>
              </a:rPr>
              <a:t>Wiederverwenden &amp; Wiederverkaufen:</a:t>
            </a:r>
            <a:r>
              <a:rPr lang="de-CH" sz="1100" dirty="0">
                <a:solidFill>
                  <a:srgbClr val="898F97"/>
                </a:solidFill>
              </a:rPr>
              <a:t> </a:t>
            </a:r>
            <a:r>
              <a:rPr lang="de-CH" sz="1100" dirty="0">
                <a:solidFill>
                  <a:srgbClr val="686868"/>
                </a:solidFill>
              </a:rPr>
              <a:t>Firmen verwenden Teile von Produkten oder komplette Produkte wieder und verkaufen diese. </a:t>
            </a:r>
            <a:r>
              <a:rPr lang="de-CH" sz="1100" b="1" dirty="0">
                <a:solidFill>
                  <a:srgbClr val="B11B96"/>
                </a:solidFill>
              </a:rPr>
              <a:t>Beispiele:</a:t>
            </a:r>
            <a:r>
              <a:rPr lang="de-CH" sz="1100" b="1" dirty="0">
                <a:solidFill>
                  <a:srgbClr val="686868"/>
                </a:solidFill>
              </a:rPr>
              <a:t> </a:t>
            </a:r>
            <a:r>
              <a:rPr lang="de-CH" sz="1100" dirty="0">
                <a:solidFill>
                  <a:srgbClr val="B11B96"/>
                </a:solidFill>
                <a:hlinkClick r:id="rId8">
                  <a:extLst>
                    <a:ext uri="{A12FA001-AC4F-418D-AE19-62706E023703}">
                      <ahyp:hlinkClr xmlns:ahyp="http://schemas.microsoft.com/office/drawing/2018/hyperlinkcolor" val="tx"/>
                    </a:ext>
                  </a:extLst>
                </a:hlinkClick>
              </a:rPr>
              <a:t>Secondbikelife</a:t>
            </a:r>
            <a:r>
              <a:rPr lang="de-CH" sz="1100" dirty="0">
                <a:solidFill>
                  <a:srgbClr val="898F97"/>
                </a:solidFill>
              </a:rPr>
              <a:t> </a:t>
            </a:r>
            <a:r>
              <a:rPr lang="de-CH" sz="1100" dirty="0">
                <a:solidFill>
                  <a:srgbClr val="686868"/>
                </a:solidFill>
              </a:rPr>
              <a:t>(Marktplatz für gebrauchte Fahrräder),</a:t>
            </a:r>
            <a:r>
              <a:rPr lang="de-CH" sz="1100" b="1" dirty="0">
                <a:solidFill>
                  <a:srgbClr val="686868"/>
                </a:solidFill>
              </a:rPr>
              <a:t> </a:t>
            </a:r>
            <a:r>
              <a:rPr lang="de-CH" sz="1100" dirty="0">
                <a:solidFill>
                  <a:srgbClr val="686868"/>
                </a:solidFill>
              </a:rPr>
              <a:t>klassische Gebrauchtwagenhändler sowie diverse Shops, die Secondhand-Kleidung anbieten, wie </a:t>
            </a:r>
            <a:r>
              <a:rPr lang="de-CH" sz="1100" dirty="0">
                <a:solidFill>
                  <a:srgbClr val="B11B96"/>
                </a:solidFill>
                <a:hlinkClick r:id="rId9">
                  <a:extLst>
                    <a:ext uri="{A12FA001-AC4F-418D-AE19-62706E023703}">
                      <ahyp:hlinkClr xmlns:ahyp="http://schemas.microsoft.com/office/drawing/2018/hyperlinkcolor" val="tx"/>
                    </a:ext>
                  </a:extLst>
                </a:hlinkClick>
              </a:rPr>
              <a:t>Kleiderkorb</a:t>
            </a:r>
            <a:r>
              <a:rPr lang="de-CH" sz="1100" dirty="0">
                <a:solidFill>
                  <a:srgbClr val="898F97"/>
                </a:solidFill>
              </a:rPr>
              <a:t> </a:t>
            </a:r>
            <a:r>
              <a:rPr lang="de-CH" sz="1100" dirty="0">
                <a:solidFill>
                  <a:srgbClr val="686868"/>
                </a:solidFill>
              </a:rPr>
              <a:t>oder</a:t>
            </a:r>
            <a:r>
              <a:rPr lang="de-CH" sz="1100" dirty="0">
                <a:solidFill>
                  <a:srgbClr val="898F97"/>
                </a:solidFill>
              </a:rPr>
              <a:t> </a:t>
            </a:r>
            <a:r>
              <a:rPr lang="de-CH" sz="1100" dirty="0" err="1">
                <a:solidFill>
                  <a:srgbClr val="B11B96"/>
                </a:solidFill>
                <a:hlinkClick r:id="rId10">
                  <a:extLst>
                    <a:ext uri="{A12FA001-AC4F-418D-AE19-62706E023703}">
                      <ahyp:hlinkClr xmlns:ahyp="http://schemas.microsoft.com/office/drawing/2018/hyperlinkcolor" val="tx"/>
                    </a:ext>
                  </a:extLst>
                </a:hlinkClick>
              </a:rPr>
              <a:t>Depop</a:t>
            </a:r>
            <a:r>
              <a:rPr lang="de-CH" sz="1100" dirty="0">
                <a:solidFill>
                  <a:srgbClr val="B11B96"/>
                </a:solidFill>
              </a:rPr>
              <a:t>.</a:t>
            </a:r>
          </a:p>
        </p:txBody>
      </p:sp>
      <p:sp>
        <p:nvSpPr>
          <p:cNvPr id="18" name="Rechteck 17">
            <a:extLst>
              <a:ext uri="{FF2B5EF4-FFF2-40B4-BE49-F238E27FC236}">
                <a16:creationId xmlns:a16="http://schemas.microsoft.com/office/drawing/2014/main" id="{455B5A3C-DAD4-4130-89C7-36C8D79AC927}"/>
              </a:ext>
            </a:extLst>
          </p:cNvPr>
          <p:cNvSpPr/>
          <p:nvPr/>
        </p:nvSpPr>
        <p:spPr>
          <a:xfrm>
            <a:off x="5478007" y="2187361"/>
            <a:ext cx="6149921" cy="769441"/>
          </a:xfrm>
          <a:prstGeom prst="rect">
            <a:avLst/>
          </a:prstGeom>
        </p:spPr>
        <p:txBody>
          <a:bodyPr wrap="square">
            <a:spAutoFit/>
          </a:bodyPr>
          <a:lstStyle/>
          <a:p>
            <a:pPr marL="228600" indent="-228600">
              <a:spcBef>
                <a:spcPts val="600"/>
              </a:spcBef>
              <a:buClr>
                <a:srgbClr val="0B4874"/>
              </a:buClr>
              <a:buFont typeface="+mj-lt"/>
              <a:buAutoNum type="arabicPeriod" startAt="4"/>
            </a:pPr>
            <a:r>
              <a:rPr lang="de-CH" sz="1100" b="1" dirty="0">
                <a:solidFill>
                  <a:srgbClr val="0B4874"/>
                </a:solidFill>
              </a:rPr>
              <a:t>Wiederaufbereiten &amp; Erneuern:</a:t>
            </a:r>
            <a:r>
              <a:rPr lang="de-CH" sz="1100" dirty="0">
                <a:solidFill>
                  <a:srgbClr val="898F97"/>
                </a:solidFill>
              </a:rPr>
              <a:t> </a:t>
            </a:r>
            <a:r>
              <a:rPr lang="de-CH" sz="1100" dirty="0">
                <a:solidFill>
                  <a:srgbClr val="686868"/>
                </a:solidFill>
              </a:rPr>
              <a:t>Firmen bereiten Produkte auf, erneuern sie und verkaufen sie dann wieder. </a:t>
            </a:r>
            <a:r>
              <a:rPr lang="de-CH" sz="1100" b="1" dirty="0">
                <a:solidFill>
                  <a:srgbClr val="B11B96"/>
                </a:solidFill>
              </a:rPr>
              <a:t>Beispiele:</a:t>
            </a:r>
            <a:r>
              <a:rPr lang="de-CH" sz="1100" b="1" dirty="0">
                <a:solidFill>
                  <a:srgbClr val="686868"/>
                </a:solidFill>
              </a:rPr>
              <a:t> </a:t>
            </a:r>
            <a:r>
              <a:rPr lang="de-CH" sz="1100" dirty="0">
                <a:solidFill>
                  <a:srgbClr val="B11B96"/>
                </a:solidFill>
                <a:hlinkClick r:id="rId11">
                  <a:extLst>
                    <a:ext uri="{A12FA001-AC4F-418D-AE19-62706E023703}">
                      <ahyp:hlinkClr xmlns:ahyp="http://schemas.microsoft.com/office/drawing/2018/hyperlinkcolor" val="tx"/>
                    </a:ext>
                  </a:extLst>
                </a:hlinkClick>
              </a:rPr>
              <a:t>FREITAG</a:t>
            </a:r>
            <a:r>
              <a:rPr lang="de-CH" sz="1100" dirty="0">
                <a:solidFill>
                  <a:srgbClr val="898F97"/>
                </a:solidFill>
              </a:rPr>
              <a:t> </a:t>
            </a:r>
            <a:r>
              <a:rPr lang="de-CH" sz="1100" dirty="0">
                <a:solidFill>
                  <a:srgbClr val="686868"/>
                </a:solidFill>
              </a:rPr>
              <a:t>(Taschen und Accessoires aus alten Lkw-Planen, zudem bietet das Label eine</a:t>
            </a:r>
            <a:r>
              <a:rPr lang="de-CH" sz="1100" dirty="0">
                <a:solidFill>
                  <a:srgbClr val="898F97"/>
                </a:solidFill>
              </a:rPr>
              <a:t> </a:t>
            </a:r>
            <a:r>
              <a:rPr lang="de-CH" sz="1100" dirty="0">
                <a:solidFill>
                  <a:srgbClr val="B11B96"/>
                </a:solidFill>
                <a:hlinkClick r:id="rId12">
                  <a:extLst>
                    <a:ext uri="{A12FA001-AC4F-418D-AE19-62706E023703}">
                      <ahyp:hlinkClr xmlns:ahyp="http://schemas.microsoft.com/office/drawing/2018/hyperlinkcolor" val="tx"/>
                    </a:ext>
                  </a:extLst>
                </a:hlinkClick>
              </a:rPr>
              <a:t>Tauschbörse</a:t>
            </a:r>
            <a:r>
              <a:rPr lang="de-CH" sz="1100" dirty="0">
                <a:solidFill>
                  <a:srgbClr val="898F97"/>
                </a:solidFill>
              </a:rPr>
              <a:t> </a:t>
            </a:r>
            <a:r>
              <a:rPr lang="de-CH" sz="1100" dirty="0">
                <a:solidFill>
                  <a:srgbClr val="686868"/>
                </a:solidFill>
              </a:rPr>
              <a:t>an),</a:t>
            </a:r>
            <a:r>
              <a:rPr lang="de-CH" sz="1100" dirty="0">
                <a:solidFill>
                  <a:srgbClr val="898F97"/>
                </a:solidFill>
              </a:rPr>
              <a:t> </a:t>
            </a:r>
            <a:r>
              <a:rPr lang="de-CH" sz="1100" dirty="0">
                <a:solidFill>
                  <a:srgbClr val="B11B96"/>
                </a:solidFill>
                <a:hlinkClick r:id="rId7">
                  <a:extLst>
                    <a:ext uri="{A12FA001-AC4F-418D-AE19-62706E023703}">
                      <ahyp:hlinkClr xmlns:ahyp="http://schemas.microsoft.com/office/drawing/2018/hyperlinkcolor" val="tx"/>
                    </a:ext>
                  </a:extLst>
                </a:hlinkClick>
              </a:rPr>
              <a:t>Revendo</a:t>
            </a:r>
            <a:r>
              <a:rPr lang="de-CH" sz="1100" dirty="0">
                <a:solidFill>
                  <a:srgbClr val="898F97"/>
                </a:solidFill>
              </a:rPr>
              <a:t> </a:t>
            </a:r>
            <a:r>
              <a:rPr lang="de-CH" sz="1100" dirty="0">
                <a:solidFill>
                  <a:srgbClr val="686868"/>
                </a:solidFill>
              </a:rPr>
              <a:t>(alte Elektrogeräte werden wiederaufbereitet und wiederverkauft).</a:t>
            </a:r>
          </a:p>
        </p:txBody>
      </p:sp>
      <p:sp>
        <p:nvSpPr>
          <p:cNvPr id="19" name="Rechteck 18">
            <a:extLst>
              <a:ext uri="{FF2B5EF4-FFF2-40B4-BE49-F238E27FC236}">
                <a16:creationId xmlns:a16="http://schemas.microsoft.com/office/drawing/2014/main" id="{0CAD674E-75C3-4315-9EB5-1DEDF460D828}"/>
              </a:ext>
            </a:extLst>
          </p:cNvPr>
          <p:cNvSpPr/>
          <p:nvPr/>
        </p:nvSpPr>
        <p:spPr>
          <a:xfrm>
            <a:off x="5478007" y="1317742"/>
            <a:ext cx="6149921" cy="1015663"/>
          </a:xfrm>
          <a:prstGeom prst="rect">
            <a:avLst/>
          </a:prstGeom>
        </p:spPr>
        <p:txBody>
          <a:bodyPr wrap="square">
            <a:spAutoFit/>
          </a:bodyPr>
          <a:lstStyle/>
          <a:p>
            <a:pPr marL="228600" indent="-228600">
              <a:spcBef>
                <a:spcPts val="600"/>
              </a:spcBef>
              <a:buClr>
                <a:srgbClr val="0B4874"/>
              </a:buClr>
              <a:buFont typeface="+mj-lt"/>
              <a:buAutoNum type="arabicPeriod" startAt="5"/>
            </a:pPr>
            <a:r>
              <a:rPr lang="de-CH" sz="1100" b="1" dirty="0">
                <a:solidFill>
                  <a:srgbClr val="0B4874"/>
                </a:solidFill>
              </a:rPr>
              <a:t>Recyceln &amp; Upcyceln:</a:t>
            </a:r>
            <a:r>
              <a:rPr lang="de-CH" sz="1100" dirty="0">
                <a:solidFill>
                  <a:srgbClr val="898F97"/>
                </a:solidFill>
              </a:rPr>
              <a:t> </a:t>
            </a:r>
            <a:r>
              <a:rPr lang="de-CH" sz="1100" dirty="0">
                <a:solidFill>
                  <a:srgbClr val="686868"/>
                </a:solidFill>
              </a:rPr>
              <a:t>Firmen verwenden scheinbare Abfallprodukte für neuwertige Produkte, anstatt neue Rohstoffe für ihre Produkte zu gewinnen. </a:t>
            </a:r>
            <a:r>
              <a:rPr lang="de-CH" sz="1100" b="1" dirty="0">
                <a:solidFill>
                  <a:srgbClr val="B11B96"/>
                </a:solidFill>
              </a:rPr>
              <a:t>Beispiele:</a:t>
            </a:r>
            <a:r>
              <a:rPr lang="de-CH" sz="1100" b="1" dirty="0">
                <a:solidFill>
                  <a:srgbClr val="686868"/>
                </a:solidFill>
              </a:rPr>
              <a:t> </a:t>
            </a:r>
            <a:r>
              <a:rPr lang="de-CH" sz="1100" dirty="0">
                <a:solidFill>
                  <a:srgbClr val="B11B96"/>
                </a:solidFill>
                <a:hlinkClick r:id="rId13">
                  <a:extLst>
                    <a:ext uri="{A12FA001-AC4F-418D-AE19-62706E023703}">
                      <ahyp:hlinkClr xmlns:ahyp="http://schemas.microsoft.com/office/drawing/2018/hyperlinkcolor" val="tx"/>
                    </a:ext>
                  </a:extLst>
                </a:hlinkClick>
              </a:rPr>
              <a:t>neustark</a:t>
            </a:r>
            <a:r>
              <a:rPr lang="de-CH" sz="1100" dirty="0">
                <a:solidFill>
                  <a:srgbClr val="898F97"/>
                </a:solidFill>
              </a:rPr>
              <a:t> </a:t>
            </a:r>
            <a:r>
              <a:rPr lang="de-CH" sz="1100" dirty="0">
                <a:solidFill>
                  <a:srgbClr val="686868"/>
                </a:solidFill>
              </a:rPr>
              <a:t>(Speicherung von CO</a:t>
            </a:r>
            <a:r>
              <a:rPr lang="de-CH" sz="1100" baseline="-25000" dirty="0">
                <a:solidFill>
                  <a:srgbClr val="686868"/>
                </a:solidFill>
              </a:rPr>
              <a:t>2</a:t>
            </a:r>
            <a:r>
              <a:rPr lang="de-CH" sz="1100" dirty="0">
                <a:solidFill>
                  <a:srgbClr val="686868"/>
                </a:solidFill>
              </a:rPr>
              <a:t> in Recyclingbeton), </a:t>
            </a:r>
            <a:r>
              <a:rPr lang="de-CH" sz="1100" dirty="0">
                <a:solidFill>
                  <a:srgbClr val="B11B96"/>
                </a:solidFill>
              </a:rPr>
              <a:t>Z</a:t>
            </a:r>
            <a:r>
              <a:rPr lang="de-CH" sz="1100" dirty="0">
                <a:solidFill>
                  <a:srgbClr val="B11B96"/>
                </a:solidFill>
                <a:hlinkClick r:id="rId14">
                  <a:extLst>
                    <a:ext uri="{A12FA001-AC4F-418D-AE19-62706E023703}">
                      <ahyp:hlinkClr xmlns:ahyp="http://schemas.microsoft.com/office/drawing/2018/hyperlinkcolor" val="tx"/>
                    </a:ext>
                  </a:extLst>
                </a:hlinkClick>
              </a:rPr>
              <a:t>weitform</a:t>
            </a:r>
            <a:r>
              <a:rPr lang="de-CH" sz="1100" dirty="0">
                <a:solidFill>
                  <a:srgbClr val="898F97"/>
                </a:solidFill>
              </a:rPr>
              <a:t> </a:t>
            </a:r>
            <a:r>
              <a:rPr lang="de-CH" sz="1100" dirty="0">
                <a:solidFill>
                  <a:srgbClr val="686868"/>
                </a:solidFill>
              </a:rPr>
              <a:t>(Möbel erhalten ein zweites Leben), </a:t>
            </a:r>
            <a:r>
              <a:rPr lang="de-CH" sz="1100" dirty="0" err="1">
                <a:solidFill>
                  <a:srgbClr val="B11B96"/>
                </a:solidFill>
                <a:hlinkClick r:id="rId15">
                  <a:extLst>
                    <a:ext uri="{A12FA001-AC4F-418D-AE19-62706E023703}">
                      <ahyp:hlinkClr xmlns:ahyp="http://schemas.microsoft.com/office/drawing/2018/hyperlinkcolor" val="tx"/>
                    </a:ext>
                  </a:extLst>
                </a:hlinkClick>
              </a:rPr>
              <a:t>FenX</a:t>
            </a:r>
            <a:r>
              <a:rPr lang="de-CH" sz="1100" dirty="0">
                <a:solidFill>
                  <a:srgbClr val="898F97"/>
                </a:solidFill>
              </a:rPr>
              <a:t> </a:t>
            </a:r>
            <a:r>
              <a:rPr lang="de-CH" sz="1100" dirty="0">
                <a:solidFill>
                  <a:srgbClr val="686868"/>
                </a:solidFill>
              </a:rPr>
              <a:t>(Industrieabfall für die Gebäudedämmung).</a:t>
            </a:r>
          </a:p>
          <a:p>
            <a:pPr marL="228600" indent="-228600">
              <a:spcBef>
                <a:spcPts val="600"/>
              </a:spcBef>
              <a:buClr>
                <a:srgbClr val="0B4874"/>
              </a:buClr>
              <a:buFont typeface="+mj-lt"/>
              <a:buAutoNum type="arabicPeriod" startAt="5"/>
            </a:pPr>
            <a:endParaRPr lang="de-CH" sz="1100" b="1" i="1" dirty="0">
              <a:solidFill>
                <a:srgbClr val="898F97"/>
              </a:solidFill>
            </a:endParaRPr>
          </a:p>
        </p:txBody>
      </p:sp>
      <p:cxnSp>
        <p:nvCxnSpPr>
          <p:cNvPr id="21" name="Gerader Verbinder 20">
            <a:extLst>
              <a:ext uri="{FF2B5EF4-FFF2-40B4-BE49-F238E27FC236}">
                <a16:creationId xmlns:a16="http://schemas.microsoft.com/office/drawing/2014/main" id="{298E8E47-CFC1-4574-A36D-4C5069AF35CE}"/>
              </a:ext>
            </a:extLst>
          </p:cNvPr>
          <p:cNvCxnSpPr>
            <a:cxnSpLocks/>
          </p:cNvCxnSpPr>
          <p:nvPr/>
        </p:nvCxnSpPr>
        <p:spPr>
          <a:xfrm>
            <a:off x="3620730" y="1462544"/>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213571B7-ECB8-49F6-8AB5-E18AAF1E006E}"/>
              </a:ext>
            </a:extLst>
          </p:cNvPr>
          <p:cNvCxnSpPr>
            <a:cxnSpLocks/>
          </p:cNvCxnSpPr>
          <p:nvPr/>
        </p:nvCxnSpPr>
        <p:spPr>
          <a:xfrm>
            <a:off x="3620730" y="2332700"/>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748F96DC-B7DA-45E7-A855-922C52FA868D}"/>
              </a:ext>
            </a:extLst>
          </p:cNvPr>
          <p:cNvCxnSpPr>
            <a:cxnSpLocks/>
          </p:cNvCxnSpPr>
          <p:nvPr/>
        </p:nvCxnSpPr>
        <p:spPr>
          <a:xfrm>
            <a:off x="3620730" y="3145265"/>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D44869A7-F047-4333-BDEB-CD25AEC8516C}"/>
              </a:ext>
            </a:extLst>
          </p:cNvPr>
          <p:cNvCxnSpPr>
            <a:cxnSpLocks/>
          </p:cNvCxnSpPr>
          <p:nvPr/>
        </p:nvCxnSpPr>
        <p:spPr>
          <a:xfrm>
            <a:off x="3694476" y="3965976"/>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1D54BC02-D3A3-4889-86F1-0D2534E6C649}"/>
              </a:ext>
            </a:extLst>
          </p:cNvPr>
          <p:cNvCxnSpPr>
            <a:cxnSpLocks/>
          </p:cNvCxnSpPr>
          <p:nvPr/>
        </p:nvCxnSpPr>
        <p:spPr>
          <a:xfrm>
            <a:off x="3709226" y="4923222"/>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D8B73C59-7408-4CEA-9A3D-DA5BA9E6761B}"/>
              </a:ext>
            </a:extLst>
          </p:cNvPr>
          <p:cNvCxnSpPr>
            <a:cxnSpLocks/>
          </p:cNvCxnSpPr>
          <p:nvPr/>
        </p:nvCxnSpPr>
        <p:spPr>
          <a:xfrm>
            <a:off x="3620730" y="3965976"/>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5D8ED8C5-A476-45BD-937F-1FB102FE2933}"/>
              </a:ext>
            </a:extLst>
          </p:cNvPr>
          <p:cNvCxnSpPr>
            <a:cxnSpLocks/>
          </p:cNvCxnSpPr>
          <p:nvPr/>
        </p:nvCxnSpPr>
        <p:spPr>
          <a:xfrm>
            <a:off x="3620730" y="4923222"/>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sp>
        <p:nvSpPr>
          <p:cNvPr id="27" name="Foliennummernplatzhalter 2">
            <a:extLst>
              <a:ext uri="{FF2B5EF4-FFF2-40B4-BE49-F238E27FC236}">
                <a16:creationId xmlns:a16="http://schemas.microsoft.com/office/drawing/2014/main" id="{ECA736D8-C35E-45E1-A84C-F0C77DCCBF70}"/>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28</a:t>
            </a:fld>
            <a:endParaRPr lang="ru-RU" dirty="0"/>
          </a:p>
        </p:txBody>
      </p:sp>
    </p:spTree>
    <p:extLst>
      <p:ext uri="{BB962C8B-B14F-4D97-AF65-F5344CB8AC3E}">
        <p14:creationId xmlns:p14="http://schemas.microsoft.com/office/powerpoint/2010/main" val="906992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208AD-79DB-4708-B303-A51FAC6A2BF3}"/>
              </a:ext>
            </a:extLst>
          </p:cNvPr>
          <p:cNvSpPr>
            <a:spLocks noGrp="1"/>
          </p:cNvSpPr>
          <p:nvPr>
            <p:ph type="title"/>
          </p:nvPr>
        </p:nvSpPr>
        <p:spPr/>
        <p:txBody>
          <a:bodyPr>
            <a:normAutofit fontScale="90000"/>
          </a:bodyPr>
          <a:lstStyle/>
          <a:p>
            <a:pPr>
              <a:spcBef>
                <a:spcPts val="200"/>
              </a:spcBef>
              <a:spcAft>
                <a:spcPts val="600"/>
              </a:spcAft>
            </a:pPr>
            <a:br>
              <a:rPr lang="de-CH" kern="0" dirty="0">
                <a:solidFill>
                  <a:srgbClr val="B11B96"/>
                </a:solidFill>
              </a:rPr>
            </a:br>
            <a:endParaRPr lang="de-CH" dirty="0"/>
          </a:p>
        </p:txBody>
      </p:sp>
      <p:sp>
        <p:nvSpPr>
          <p:cNvPr id="3" name="Foliennummernplatzhalter 2">
            <a:extLst>
              <a:ext uri="{FF2B5EF4-FFF2-40B4-BE49-F238E27FC236}">
                <a16:creationId xmlns:a16="http://schemas.microsoft.com/office/drawing/2014/main" id="{71B63E48-F546-4062-B0A8-43DAEC43DF8C}"/>
              </a:ext>
            </a:extLst>
          </p:cNvPr>
          <p:cNvSpPr>
            <a:spLocks noGrp="1"/>
          </p:cNvSpPr>
          <p:nvPr>
            <p:ph type="sldNum" sz="quarter" idx="12"/>
          </p:nvPr>
        </p:nvSpPr>
        <p:spPr/>
        <p:txBody>
          <a:bodyPr/>
          <a:lstStyle/>
          <a:p>
            <a:fld id="{B7E6CA31-DA56-47CF-9891-B6D0296B6AEC}" type="slidenum">
              <a:rPr lang="ru-RU" smtClean="0"/>
              <a:t>29</a:t>
            </a:fld>
            <a:endParaRPr lang="ru-RU"/>
          </a:p>
        </p:txBody>
      </p:sp>
      <p:sp>
        <p:nvSpPr>
          <p:cNvPr id="4" name="Rechteck 3">
            <a:extLst>
              <a:ext uri="{FF2B5EF4-FFF2-40B4-BE49-F238E27FC236}">
                <a16:creationId xmlns:a16="http://schemas.microsoft.com/office/drawing/2014/main" id="{C3D0CB1C-BB16-4673-A4FC-0990544DA41D}"/>
              </a:ext>
            </a:extLst>
          </p:cNvPr>
          <p:cNvSpPr/>
          <p:nvPr/>
        </p:nvSpPr>
        <p:spPr>
          <a:xfrm>
            <a:off x="5589520" y="2544825"/>
            <a:ext cx="5287615" cy="2554545"/>
          </a:xfrm>
          <a:prstGeom prst="rect">
            <a:avLst/>
          </a:prstGeom>
          <a:noFill/>
        </p:spPr>
        <p:txBody>
          <a:bodyPr wrap="square">
            <a:spAutoFit/>
          </a:bodyPr>
          <a:lstStyle/>
          <a:p>
            <a:pPr algn="ctr">
              <a:spcBef>
                <a:spcPts val="200"/>
              </a:spcBef>
              <a:spcAft>
                <a:spcPts val="600"/>
              </a:spcAft>
              <a:buClr>
                <a:srgbClr val="117613"/>
              </a:buClr>
            </a:pPr>
            <a:r>
              <a:rPr lang="de-DE" altLang="fr-FR" sz="2800" dirty="0">
                <a:solidFill>
                  <a:schemeClr val="accent6">
                    <a:lumMod val="50000"/>
                  </a:schemeClr>
                </a:solidFill>
                <a:cs typeface="Arial" pitchFamily="34" charset="0"/>
              </a:rPr>
              <a:t>Lerneinheit M 3.2</a:t>
            </a:r>
          </a:p>
          <a:p>
            <a:pPr algn="ctr">
              <a:spcBef>
                <a:spcPts val="200"/>
              </a:spcBef>
              <a:spcAft>
                <a:spcPts val="600"/>
              </a:spcAft>
              <a:buClr>
                <a:srgbClr val="117613"/>
              </a:buClr>
            </a:pPr>
            <a:r>
              <a:rPr lang="de-DE" altLang="fr-FR" sz="2800" dirty="0">
                <a:solidFill>
                  <a:schemeClr val="accent6">
                    <a:lumMod val="50000"/>
                  </a:schemeClr>
                </a:solidFill>
                <a:cs typeface="Arial" pitchFamily="34" charset="0"/>
              </a:rPr>
              <a:t>Beispiel </a:t>
            </a:r>
            <a:r>
              <a:rPr lang="de-DE" altLang="fr-FR" sz="2800" dirty="0" err="1">
                <a:solidFill>
                  <a:schemeClr val="accent6">
                    <a:lumMod val="50000"/>
                  </a:schemeClr>
                </a:solidFill>
                <a:cs typeface="Arial" pitchFamily="34" charset="0"/>
              </a:rPr>
              <a:t>MyBambooBike</a:t>
            </a:r>
            <a:endParaRPr lang="de-DE" altLang="fr-FR" sz="2800" dirty="0">
              <a:solidFill>
                <a:schemeClr val="accent6">
                  <a:lumMod val="50000"/>
                </a:schemeClr>
              </a:solidFill>
              <a:cs typeface="Arial" pitchFamily="34" charset="0"/>
            </a:endParaRPr>
          </a:p>
          <a:p>
            <a:pPr algn="ctr">
              <a:spcBef>
                <a:spcPts val="200"/>
              </a:spcBef>
              <a:spcAft>
                <a:spcPts val="600"/>
              </a:spcAft>
              <a:buClr>
                <a:srgbClr val="117613"/>
              </a:buClr>
            </a:pPr>
            <a:r>
              <a:rPr lang="de-CH" sz="2800" b="1" kern="0" dirty="0">
                <a:solidFill>
                  <a:srgbClr val="B11B96"/>
                </a:solidFill>
              </a:rPr>
              <a:t>Geschäftsmodell für MyBambooBike</a:t>
            </a:r>
          </a:p>
          <a:p>
            <a:pPr algn="ctr">
              <a:spcBef>
                <a:spcPts val="200"/>
              </a:spcBef>
              <a:spcAft>
                <a:spcPts val="600"/>
              </a:spcAft>
              <a:buClr>
                <a:srgbClr val="117613"/>
              </a:buClr>
            </a:pPr>
            <a:endParaRPr lang="de-DE" altLang="fr-FR" sz="2800" b="1" dirty="0">
              <a:solidFill>
                <a:srgbClr val="B11B96"/>
              </a:solidFill>
              <a:cs typeface="Arial" pitchFamily="34" charset="0"/>
            </a:endParaRPr>
          </a:p>
        </p:txBody>
      </p:sp>
    </p:spTree>
    <p:extLst>
      <p:ext uri="{BB962C8B-B14F-4D97-AF65-F5344CB8AC3E}">
        <p14:creationId xmlns:p14="http://schemas.microsoft.com/office/powerpoint/2010/main" val="1712034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2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Inhaltsverzeichnis – Modul 5 und 6</a:t>
            </a:r>
          </a:p>
        </p:txBody>
      </p:sp>
      <p:sp>
        <p:nvSpPr>
          <p:cNvPr id="17"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893778"/>
            <a:ext cx="3812205"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5: Finanzen für GründerInnen</a:t>
            </a:r>
          </a:p>
        </p:txBody>
      </p:sp>
      <p:sp>
        <p:nvSpPr>
          <p:cNvPr id="18"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452327" y="899978"/>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 6: </a:t>
            </a:r>
            <a:r>
              <a:rPr kumimoji="0" lang="de-DE"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Geschäftsideen präsentieren</a:t>
            </a:r>
            <a:endParaRPr kumimoji="0" lang="de-CH"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endParaRPr>
          </a:p>
        </p:txBody>
      </p:sp>
      <p:sp>
        <p:nvSpPr>
          <p:cNvPr id="76" name="Pfeil: Fünfeck 75">
            <a:extLst>
              <a:ext uri="{FF2B5EF4-FFF2-40B4-BE49-F238E27FC236}">
                <a16:creationId xmlns:a16="http://schemas.microsoft.com/office/drawing/2014/main" id="{56B4C91C-866B-4723-9D75-5E1DAA275F4B}"/>
              </a:ext>
            </a:extLst>
          </p:cNvPr>
          <p:cNvSpPr/>
          <p:nvPr/>
        </p:nvSpPr>
        <p:spPr>
          <a:xfrm>
            <a:off x="1073301" y="1268172"/>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77" name="Pfeil: Chevron 76">
            <a:extLst>
              <a:ext uri="{FF2B5EF4-FFF2-40B4-BE49-F238E27FC236}">
                <a16:creationId xmlns:a16="http://schemas.microsoft.com/office/drawing/2014/main" id="{71D81CE5-EF1A-4311-A791-2D5192FB47EE}"/>
              </a:ext>
            </a:extLst>
          </p:cNvPr>
          <p:cNvSpPr/>
          <p:nvPr/>
        </p:nvSpPr>
        <p:spPr>
          <a:xfrm>
            <a:off x="1756715" y="1268171"/>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8" name="Rechteck 77">
            <a:extLst>
              <a:ext uri="{FF2B5EF4-FFF2-40B4-BE49-F238E27FC236}">
                <a16:creationId xmlns:a16="http://schemas.microsoft.com/office/drawing/2014/main" id="{FB25EA9F-D9A9-46F2-95C2-76F727AB0828}"/>
              </a:ext>
            </a:extLst>
          </p:cNvPr>
          <p:cNvSpPr/>
          <p:nvPr/>
        </p:nvSpPr>
        <p:spPr>
          <a:xfrm>
            <a:off x="1905141" y="1286198"/>
            <a:ext cx="190308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DE" altLang="fr-FR" sz="1300" b="0" i="0" u="none" strike="noStrike" kern="0" cap="none" spc="0" normalizeH="0" baseline="0" noProof="0" dirty="0">
                <a:ln>
                  <a:noFill/>
                </a:ln>
                <a:solidFill>
                  <a:prstClr val="white"/>
                </a:solidFill>
                <a:effectLst/>
                <a:uLnTx/>
                <a:uFillTx/>
                <a:latin typeface="Century Gothic" panose="020B0502020202020204" pitchFamily="34" charset="0"/>
              </a:rPr>
              <a:t>Finanzierungsquellen </a:t>
            </a: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9" name="Rechteck 78">
            <a:extLst>
              <a:ext uri="{FF2B5EF4-FFF2-40B4-BE49-F238E27FC236}">
                <a16:creationId xmlns:a16="http://schemas.microsoft.com/office/drawing/2014/main" id="{6B6B3C59-7967-402A-8EB8-EBB18861E264}"/>
              </a:ext>
            </a:extLst>
          </p:cNvPr>
          <p:cNvSpPr/>
          <p:nvPr/>
        </p:nvSpPr>
        <p:spPr>
          <a:xfrm>
            <a:off x="1107114" y="127957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5.1</a:t>
            </a:r>
          </a:p>
        </p:txBody>
      </p:sp>
      <p:sp>
        <p:nvSpPr>
          <p:cNvPr id="97" name="Pfeil: Fünfeck 96">
            <a:extLst>
              <a:ext uri="{FF2B5EF4-FFF2-40B4-BE49-F238E27FC236}">
                <a16:creationId xmlns:a16="http://schemas.microsoft.com/office/drawing/2014/main" id="{74042375-305F-41D2-8251-60E168190FB8}"/>
              </a:ext>
            </a:extLst>
          </p:cNvPr>
          <p:cNvSpPr/>
          <p:nvPr/>
        </p:nvSpPr>
        <p:spPr>
          <a:xfrm>
            <a:off x="1066853" y="308004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98" name="Pfeil: Chevron 97">
            <a:extLst>
              <a:ext uri="{FF2B5EF4-FFF2-40B4-BE49-F238E27FC236}">
                <a16:creationId xmlns:a16="http://schemas.microsoft.com/office/drawing/2014/main" id="{7FC547AD-EA34-4663-8594-3B60096A257B}"/>
              </a:ext>
            </a:extLst>
          </p:cNvPr>
          <p:cNvSpPr/>
          <p:nvPr/>
        </p:nvSpPr>
        <p:spPr>
          <a:xfrm>
            <a:off x="1750267" y="30800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9" name="Rechteck 98">
            <a:extLst>
              <a:ext uri="{FF2B5EF4-FFF2-40B4-BE49-F238E27FC236}">
                <a16:creationId xmlns:a16="http://schemas.microsoft.com/office/drawing/2014/main" id="{D4C08B9B-E005-4C34-8A3B-74782DE122CB}"/>
              </a:ext>
            </a:extLst>
          </p:cNvPr>
          <p:cNvSpPr/>
          <p:nvPr/>
        </p:nvSpPr>
        <p:spPr>
          <a:xfrm>
            <a:off x="1885443" y="3098069"/>
            <a:ext cx="201689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DB &amp; Break-Even-Point</a:t>
            </a:r>
          </a:p>
        </p:txBody>
      </p:sp>
      <p:sp>
        <p:nvSpPr>
          <p:cNvPr id="100" name="Rechteck 99">
            <a:extLst>
              <a:ext uri="{FF2B5EF4-FFF2-40B4-BE49-F238E27FC236}">
                <a16:creationId xmlns:a16="http://schemas.microsoft.com/office/drawing/2014/main" id="{61DDCD77-E110-4D08-90BF-4EA9DB2F9ABE}"/>
              </a:ext>
            </a:extLst>
          </p:cNvPr>
          <p:cNvSpPr/>
          <p:nvPr/>
        </p:nvSpPr>
        <p:spPr>
          <a:xfrm>
            <a:off x="1096941" y="309144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5.5</a:t>
            </a:r>
          </a:p>
        </p:txBody>
      </p:sp>
      <p:sp>
        <p:nvSpPr>
          <p:cNvPr id="117" name="Pfeil: Fünfeck 116">
            <a:extLst>
              <a:ext uri="{FF2B5EF4-FFF2-40B4-BE49-F238E27FC236}">
                <a16:creationId xmlns:a16="http://schemas.microsoft.com/office/drawing/2014/main" id="{F7081422-BE5A-40A4-ABE6-87247E181289}"/>
              </a:ext>
            </a:extLst>
          </p:cNvPr>
          <p:cNvSpPr/>
          <p:nvPr/>
        </p:nvSpPr>
        <p:spPr>
          <a:xfrm>
            <a:off x="1054901" y="270651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18" name="Pfeil: Chevron 117">
            <a:extLst>
              <a:ext uri="{FF2B5EF4-FFF2-40B4-BE49-F238E27FC236}">
                <a16:creationId xmlns:a16="http://schemas.microsoft.com/office/drawing/2014/main" id="{FB29DF4F-3741-4B37-8C9F-E920D53748AF}"/>
              </a:ext>
            </a:extLst>
          </p:cNvPr>
          <p:cNvSpPr/>
          <p:nvPr/>
        </p:nvSpPr>
        <p:spPr>
          <a:xfrm>
            <a:off x="1730762" y="2706518"/>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19" name="Rechteck 118">
            <a:extLst>
              <a:ext uri="{FF2B5EF4-FFF2-40B4-BE49-F238E27FC236}">
                <a16:creationId xmlns:a16="http://schemas.microsoft.com/office/drawing/2014/main" id="{DACF2F8E-5807-482D-A01C-507CCD49B86E}"/>
              </a:ext>
            </a:extLst>
          </p:cNvPr>
          <p:cNvSpPr/>
          <p:nvPr/>
        </p:nvSpPr>
        <p:spPr>
          <a:xfrm>
            <a:off x="1894811" y="2724464"/>
            <a:ext cx="204895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Fallbeispiel «RatioDrink»</a:t>
            </a:r>
          </a:p>
        </p:txBody>
      </p:sp>
      <p:sp>
        <p:nvSpPr>
          <p:cNvPr id="120" name="Rechteck 119">
            <a:extLst>
              <a:ext uri="{FF2B5EF4-FFF2-40B4-BE49-F238E27FC236}">
                <a16:creationId xmlns:a16="http://schemas.microsoft.com/office/drawing/2014/main" id="{A0C130E6-69EB-41B2-BDBF-C432EE1C832D}"/>
              </a:ext>
            </a:extLst>
          </p:cNvPr>
          <p:cNvSpPr/>
          <p:nvPr/>
        </p:nvSpPr>
        <p:spPr>
          <a:xfrm>
            <a:off x="1096941" y="27179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5.4</a:t>
            </a:r>
          </a:p>
        </p:txBody>
      </p:sp>
      <p:sp>
        <p:nvSpPr>
          <p:cNvPr id="25" name="Rechteck 24">
            <a:extLst>
              <a:ext uri="{FF2B5EF4-FFF2-40B4-BE49-F238E27FC236}">
                <a16:creationId xmlns:a16="http://schemas.microsoft.com/office/drawing/2014/main" id="{39F80703-FA48-4266-B48D-D1D732E332E0}"/>
              </a:ext>
            </a:extLst>
          </p:cNvPr>
          <p:cNvSpPr/>
          <p:nvPr/>
        </p:nvSpPr>
        <p:spPr>
          <a:xfrm>
            <a:off x="0" y="6014769"/>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27" name="Pfeil: Fünfeck 26">
            <a:extLst>
              <a:ext uri="{FF2B5EF4-FFF2-40B4-BE49-F238E27FC236}">
                <a16:creationId xmlns:a16="http://schemas.microsoft.com/office/drawing/2014/main" id="{76F7243A-9B98-4CA5-9EED-3C79DC3CC181}"/>
              </a:ext>
            </a:extLst>
          </p:cNvPr>
          <p:cNvSpPr/>
          <p:nvPr/>
        </p:nvSpPr>
        <p:spPr>
          <a:xfrm>
            <a:off x="1069836" y="6126050"/>
            <a:ext cx="76478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8" name="Pfeil: Fünfeck 27">
            <a:extLst>
              <a:ext uri="{FF2B5EF4-FFF2-40B4-BE49-F238E27FC236}">
                <a16:creationId xmlns:a16="http://schemas.microsoft.com/office/drawing/2014/main" id="{05104D67-ECF7-4795-BEA3-061806EE6AC8}"/>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9" name="Pfeil: Chevron 28">
            <a:extLst>
              <a:ext uri="{FF2B5EF4-FFF2-40B4-BE49-F238E27FC236}">
                <a16:creationId xmlns:a16="http://schemas.microsoft.com/office/drawing/2014/main" id="{50B1B4A8-B7EC-4F4F-9F15-41BF5CEFEA02}"/>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30" name="Rechteck 29">
            <a:extLst>
              <a:ext uri="{FF2B5EF4-FFF2-40B4-BE49-F238E27FC236}">
                <a16:creationId xmlns:a16="http://schemas.microsoft.com/office/drawing/2014/main" id="{AB2B8423-E4A6-403C-AAB3-09070E4E72B4}"/>
              </a:ext>
            </a:extLst>
          </p:cNvPr>
          <p:cNvSpPr/>
          <p:nvPr/>
        </p:nvSpPr>
        <p:spPr>
          <a:xfrm>
            <a:off x="7177116" y="6141840"/>
            <a:ext cx="299312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Fallstudien über UnternehmerInnen</a:t>
            </a:r>
          </a:p>
        </p:txBody>
      </p:sp>
      <p:sp>
        <p:nvSpPr>
          <p:cNvPr id="31" name="Pfeil: Fünfeck 30">
            <a:extLst>
              <a:ext uri="{FF2B5EF4-FFF2-40B4-BE49-F238E27FC236}">
                <a16:creationId xmlns:a16="http://schemas.microsoft.com/office/drawing/2014/main" id="{F7FD5C8D-79E8-429B-B5A5-425426140283}"/>
              </a:ext>
            </a:extLst>
          </p:cNvPr>
          <p:cNvSpPr/>
          <p:nvPr/>
        </p:nvSpPr>
        <p:spPr>
          <a:xfrm>
            <a:off x="1063203" y="644398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32" name="Pfeil: Chevron 31">
            <a:extLst>
              <a:ext uri="{FF2B5EF4-FFF2-40B4-BE49-F238E27FC236}">
                <a16:creationId xmlns:a16="http://schemas.microsoft.com/office/drawing/2014/main" id="{8A6438EE-B3F1-49F8-9DA1-D7BB73460E19}"/>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3" name="Rechteck 32">
            <a:extLst>
              <a:ext uri="{FF2B5EF4-FFF2-40B4-BE49-F238E27FC236}">
                <a16:creationId xmlns:a16="http://schemas.microsoft.com/office/drawing/2014/main" id="{F7C4E79D-285A-4E3F-9874-66F624FA828A}"/>
              </a:ext>
            </a:extLst>
          </p:cNvPr>
          <p:cNvSpPr/>
          <p:nvPr/>
        </p:nvSpPr>
        <p:spPr>
          <a:xfrm>
            <a:off x="1893745" y="6462011"/>
            <a:ext cx="348364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Entwicklung Ihrer eigenen Geschäftsidee</a:t>
            </a:r>
          </a:p>
        </p:txBody>
      </p:sp>
      <p:sp>
        <p:nvSpPr>
          <p:cNvPr id="34" name="Pfeil: Fünfeck 33">
            <a:extLst>
              <a:ext uri="{FF2B5EF4-FFF2-40B4-BE49-F238E27FC236}">
                <a16:creationId xmlns:a16="http://schemas.microsoft.com/office/drawing/2014/main" id="{FA121BBC-763A-4A0E-BBF7-FE6257AB0BA4}"/>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35" name="Pfeil: Chevron 34">
            <a:extLst>
              <a:ext uri="{FF2B5EF4-FFF2-40B4-BE49-F238E27FC236}">
                <a16:creationId xmlns:a16="http://schemas.microsoft.com/office/drawing/2014/main" id="{20169212-8B01-4C2C-8523-7951B5D82429}"/>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6" name="Rechteck 35">
            <a:extLst>
              <a:ext uri="{FF2B5EF4-FFF2-40B4-BE49-F238E27FC236}">
                <a16:creationId xmlns:a16="http://schemas.microsoft.com/office/drawing/2014/main" id="{914365C0-932C-4456-AFE5-2DD0DA59355E}"/>
              </a:ext>
            </a:extLst>
          </p:cNvPr>
          <p:cNvSpPr/>
          <p:nvPr/>
        </p:nvSpPr>
        <p:spPr>
          <a:xfrm>
            <a:off x="7180658" y="6464362"/>
            <a:ext cx="208903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Beispiel MyBambooBike</a:t>
            </a:r>
          </a:p>
        </p:txBody>
      </p:sp>
      <p:sp>
        <p:nvSpPr>
          <p:cNvPr id="37" name="Pfeil: Fünfeck 36">
            <a:extLst>
              <a:ext uri="{FF2B5EF4-FFF2-40B4-BE49-F238E27FC236}">
                <a16:creationId xmlns:a16="http://schemas.microsoft.com/office/drawing/2014/main" id="{92489BAD-2195-4D66-A165-913609B2684A}"/>
              </a:ext>
            </a:extLst>
          </p:cNvPr>
          <p:cNvSpPr/>
          <p:nvPr/>
        </p:nvSpPr>
        <p:spPr>
          <a:xfrm>
            <a:off x="1069836" y="234341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38" name="Pfeil: Chevron 37">
            <a:extLst>
              <a:ext uri="{FF2B5EF4-FFF2-40B4-BE49-F238E27FC236}">
                <a16:creationId xmlns:a16="http://schemas.microsoft.com/office/drawing/2014/main" id="{CD300FF2-25F7-4207-8EAD-01F0929A15D1}"/>
              </a:ext>
            </a:extLst>
          </p:cNvPr>
          <p:cNvSpPr/>
          <p:nvPr/>
        </p:nvSpPr>
        <p:spPr>
          <a:xfrm>
            <a:off x="1753250" y="234341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9" name="Rechteck 38">
            <a:extLst>
              <a:ext uri="{FF2B5EF4-FFF2-40B4-BE49-F238E27FC236}">
                <a16:creationId xmlns:a16="http://schemas.microsoft.com/office/drawing/2014/main" id="{4D83D5F1-6B6A-4B42-9B9A-4A27C33C9E60}"/>
              </a:ext>
            </a:extLst>
          </p:cNvPr>
          <p:cNvSpPr/>
          <p:nvPr/>
        </p:nvSpPr>
        <p:spPr>
          <a:xfrm>
            <a:off x="1906805" y="2351225"/>
            <a:ext cx="240963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Gründen mit Komponenten</a:t>
            </a:r>
          </a:p>
        </p:txBody>
      </p:sp>
      <p:sp>
        <p:nvSpPr>
          <p:cNvPr id="40" name="Rechteck 39">
            <a:extLst>
              <a:ext uri="{FF2B5EF4-FFF2-40B4-BE49-F238E27FC236}">
                <a16:creationId xmlns:a16="http://schemas.microsoft.com/office/drawing/2014/main" id="{857826D2-DF5F-465D-B9E6-6871B0F3275C}"/>
              </a:ext>
            </a:extLst>
          </p:cNvPr>
          <p:cNvSpPr/>
          <p:nvPr/>
        </p:nvSpPr>
        <p:spPr>
          <a:xfrm>
            <a:off x="1087978" y="233920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5.3</a:t>
            </a:r>
          </a:p>
        </p:txBody>
      </p:sp>
      <p:sp>
        <p:nvSpPr>
          <p:cNvPr id="45" name="Pfeil: Fünfeck 44">
            <a:extLst>
              <a:ext uri="{FF2B5EF4-FFF2-40B4-BE49-F238E27FC236}">
                <a16:creationId xmlns:a16="http://schemas.microsoft.com/office/drawing/2014/main" id="{B3CDD771-DB7D-4339-B175-FC236C5E31E6}"/>
              </a:ext>
            </a:extLst>
          </p:cNvPr>
          <p:cNvSpPr/>
          <p:nvPr/>
        </p:nvSpPr>
        <p:spPr>
          <a:xfrm>
            <a:off x="6466146" y="1270444"/>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46" name="Pfeil: Chevron 45">
            <a:extLst>
              <a:ext uri="{FF2B5EF4-FFF2-40B4-BE49-F238E27FC236}">
                <a16:creationId xmlns:a16="http://schemas.microsoft.com/office/drawing/2014/main" id="{4D0126E1-6D48-41DE-853C-591F3B71EB84}"/>
              </a:ext>
            </a:extLst>
          </p:cNvPr>
          <p:cNvSpPr/>
          <p:nvPr/>
        </p:nvSpPr>
        <p:spPr>
          <a:xfrm>
            <a:off x="7149560" y="12704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47" name="Rechteck 46">
            <a:extLst>
              <a:ext uri="{FF2B5EF4-FFF2-40B4-BE49-F238E27FC236}">
                <a16:creationId xmlns:a16="http://schemas.microsoft.com/office/drawing/2014/main" id="{29BBA47A-02A0-4542-8877-B982DEA0B122}"/>
              </a:ext>
            </a:extLst>
          </p:cNvPr>
          <p:cNvSpPr/>
          <p:nvPr/>
        </p:nvSpPr>
        <p:spPr>
          <a:xfrm>
            <a:off x="7289033" y="1279573"/>
            <a:ext cx="246894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Pitchen von Geschäftsideen</a:t>
            </a:r>
          </a:p>
        </p:txBody>
      </p:sp>
      <p:sp>
        <p:nvSpPr>
          <p:cNvPr id="48" name="Rechteck 47">
            <a:extLst>
              <a:ext uri="{FF2B5EF4-FFF2-40B4-BE49-F238E27FC236}">
                <a16:creationId xmlns:a16="http://schemas.microsoft.com/office/drawing/2014/main" id="{B65E04CD-5507-4B0B-BC6B-62BCE948F8FA}"/>
              </a:ext>
            </a:extLst>
          </p:cNvPr>
          <p:cNvSpPr/>
          <p:nvPr/>
        </p:nvSpPr>
        <p:spPr>
          <a:xfrm>
            <a:off x="6472423" y="129490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6.1</a:t>
            </a:r>
          </a:p>
        </p:txBody>
      </p:sp>
      <p:sp>
        <p:nvSpPr>
          <p:cNvPr id="49" name="Pfeil: Fünfeck 48">
            <a:extLst>
              <a:ext uri="{FF2B5EF4-FFF2-40B4-BE49-F238E27FC236}">
                <a16:creationId xmlns:a16="http://schemas.microsoft.com/office/drawing/2014/main" id="{BA545C91-FF56-4E13-8E31-7ED5A2BA6F73}"/>
              </a:ext>
            </a:extLst>
          </p:cNvPr>
          <p:cNvSpPr/>
          <p:nvPr/>
        </p:nvSpPr>
        <p:spPr>
          <a:xfrm>
            <a:off x="6452497" y="1639987"/>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50" name="Pfeil: Chevron 49">
            <a:extLst>
              <a:ext uri="{FF2B5EF4-FFF2-40B4-BE49-F238E27FC236}">
                <a16:creationId xmlns:a16="http://schemas.microsoft.com/office/drawing/2014/main" id="{65B5B481-4F81-41A5-AA42-0D743E5224A4}"/>
              </a:ext>
            </a:extLst>
          </p:cNvPr>
          <p:cNvSpPr/>
          <p:nvPr/>
        </p:nvSpPr>
        <p:spPr>
          <a:xfrm>
            <a:off x="7135911" y="1639986"/>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1" name="Rechteck 50">
            <a:extLst>
              <a:ext uri="{FF2B5EF4-FFF2-40B4-BE49-F238E27FC236}">
                <a16:creationId xmlns:a16="http://schemas.microsoft.com/office/drawing/2014/main" id="{6142E3C6-CA7F-4418-A223-EEBBF9F0408B}"/>
              </a:ext>
            </a:extLst>
          </p:cNvPr>
          <p:cNvSpPr/>
          <p:nvPr/>
        </p:nvSpPr>
        <p:spPr>
          <a:xfrm>
            <a:off x="7271828" y="1655605"/>
            <a:ext cx="282801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Vorbereitung der Präsentationen</a:t>
            </a:r>
          </a:p>
        </p:txBody>
      </p:sp>
      <p:sp>
        <p:nvSpPr>
          <p:cNvPr id="52" name="Rechteck 51">
            <a:extLst>
              <a:ext uri="{FF2B5EF4-FFF2-40B4-BE49-F238E27FC236}">
                <a16:creationId xmlns:a16="http://schemas.microsoft.com/office/drawing/2014/main" id="{D4B66F2E-0BE9-4D79-B879-365F1E7EBBC9}"/>
              </a:ext>
            </a:extLst>
          </p:cNvPr>
          <p:cNvSpPr/>
          <p:nvPr/>
        </p:nvSpPr>
        <p:spPr>
          <a:xfrm>
            <a:off x="6482585" y="16513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6.2</a:t>
            </a:r>
          </a:p>
        </p:txBody>
      </p:sp>
      <p:sp>
        <p:nvSpPr>
          <p:cNvPr id="53" name="Pfeil: Fünfeck 52">
            <a:extLst>
              <a:ext uri="{FF2B5EF4-FFF2-40B4-BE49-F238E27FC236}">
                <a16:creationId xmlns:a16="http://schemas.microsoft.com/office/drawing/2014/main" id="{E34AD07B-1F46-49CE-B4F8-AB09F6C87788}"/>
              </a:ext>
            </a:extLst>
          </p:cNvPr>
          <p:cNvSpPr/>
          <p:nvPr/>
        </p:nvSpPr>
        <p:spPr>
          <a:xfrm>
            <a:off x="6445675" y="203577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54" name="Pfeil: Chevron 53">
            <a:extLst>
              <a:ext uri="{FF2B5EF4-FFF2-40B4-BE49-F238E27FC236}">
                <a16:creationId xmlns:a16="http://schemas.microsoft.com/office/drawing/2014/main" id="{E27270D3-42D3-4742-B33D-16513A0F706E}"/>
              </a:ext>
            </a:extLst>
          </p:cNvPr>
          <p:cNvSpPr/>
          <p:nvPr/>
        </p:nvSpPr>
        <p:spPr>
          <a:xfrm>
            <a:off x="7129089" y="203577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5" name="Rechteck 54">
            <a:extLst>
              <a:ext uri="{FF2B5EF4-FFF2-40B4-BE49-F238E27FC236}">
                <a16:creationId xmlns:a16="http://schemas.microsoft.com/office/drawing/2014/main" id="{382C75CC-B224-4FFC-943B-BB18291BEF2A}"/>
              </a:ext>
            </a:extLst>
          </p:cNvPr>
          <p:cNvSpPr/>
          <p:nvPr/>
        </p:nvSpPr>
        <p:spPr>
          <a:xfrm>
            <a:off x="7280392" y="2043583"/>
            <a:ext cx="210346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Präsentation Ihrer Ideen</a:t>
            </a:r>
          </a:p>
        </p:txBody>
      </p:sp>
      <p:sp>
        <p:nvSpPr>
          <p:cNvPr id="56" name="Rechteck 55">
            <a:extLst>
              <a:ext uri="{FF2B5EF4-FFF2-40B4-BE49-F238E27FC236}">
                <a16:creationId xmlns:a16="http://schemas.microsoft.com/office/drawing/2014/main" id="{6B91B9B9-9BA4-4C51-906D-050E254F189F}"/>
              </a:ext>
            </a:extLst>
          </p:cNvPr>
          <p:cNvSpPr/>
          <p:nvPr/>
        </p:nvSpPr>
        <p:spPr>
          <a:xfrm>
            <a:off x="6475763" y="204717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6.3</a:t>
            </a:r>
          </a:p>
        </p:txBody>
      </p:sp>
      <p:sp>
        <p:nvSpPr>
          <p:cNvPr id="58" name="Pfeil: Chevron 57">
            <a:extLst>
              <a:ext uri="{FF2B5EF4-FFF2-40B4-BE49-F238E27FC236}">
                <a16:creationId xmlns:a16="http://schemas.microsoft.com/office/drawing/2014/main" id="{F5B84AA4-15A4-4E06-AFC4-E6B1E0BC80EE}"/>
              </a:ext>
            </a:extLst>
          </p:cNvPr>
          <p:cNvSpPr/>
          <p:nvPr/>
        </p:nvSpPr>
        <p:spPr>
          <a:xfrm>
            <a:off x="4970688" y="3077634"/>
            <a:ext cx="1107881" cy="286191"/>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9" name="Pfeil: Chevron 58">
            <a:extLst>
              <a:ext uri="{FF2B5EF4-FFF2-40B4-BE49-F238E27FC236}">
                <a16:creationId xmlns:a16="http://schemas.microsoft.com/office/drawing/2014/main" id="{6D36C8BE-5E8F-4514-B906-2F80363ABEE6}"/>
              </a:ext>
            </a:extLst>
          </p:cNvPr>
          <p:cNvSpPr/>
          <p:nvPr/>
        </p:nvSpPr>
        <p:spPr>
          <a:xfrm>
            <a:off x="4008172" y="3077715"/>
            <a:ext cx="1107881"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3" name="Pfeil: Fünfeck 72">
            <a:extLst>
              <a:ext uri="{FF2B5EF4-FFF2-40B4-BE49-F238E27FC236}">
                <a16:creationId xmlns:a16="http://schemas.microsoft.com/office/drawing/2014/main" id="{F2D11AC6-7C46-4A86-A079-2A4C96241D56}"/>
              </a:ext>
            </a:extLst>
          </p:cNvPr>
          <p:cNvSpPr/>
          <p:nvPr/>
        </p:nvSpPr>
        <p:spPr>
          <a:xfrm>
            <a:off x="1069836" y="161800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74" name="Pfeil: Chevron 73">
            <a:extLst>
              <a:ext uri="{FF2B5EF4-FFF2-40B4-BE49-F238E27FC236}">
                <a16:creationId xmlns:a16="http://schemas.microsoft.com/office/drawing/2014/main" id="{6D133110-D645-421A-8211-319D71CA3E9C}"/>
              </a:ext>
            </a:extLst>
          </p:cNvPr>
          <p:cNvSpPr/>
          <p:nvPr/>
        </p:nvSpPr>
        <p:spPr>
          <a:xfrm>
            <a:off x="1753250" y="161800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5" name="Rechteck 74">
            <a:extLst>
              <a:ext uri="{FF2B5EF4-FFF2-40B4-BE49-F238E27FC236}">
                <a16:creationId xmlns:a16="http://schemas.microsoft.com/office/drawing/2014/main" id="{AA0DD23A-DEF8-45A1-938C-D4A52279F58A}"/>
              </a:ext>
            </a:extLst>
          </p:cNvPr>
          <p:cNvSpPr/>
          <p:nvPr/>
        </p:nvSpPr>
        <p:spPr>
          <a:xfrm>
            <a:off x="1901676" y="1636027"/>
            <a:ext cx="134684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DE" altLang="fr-FR" sz="1300" b="0" i="0" u="none" strike="noStrike" kern="0" cap="none" spc="0" normalizeH="0" baseline="0" noProof="0" dirty="0">
                <a:ln>
                  <a:noFill/>
                </a:ln>
                <a:solidFill>
                  <a:prstClr val="white"/>
                </a:solidFill>
                <a:effectLst/>
                <a:uLnTx/>
                <a:uFillTx/>
                <a:latin typeface="Century Gothic" panose="020B0502020202020204" pitchFamily="34" charset="0"/>
              </a:rPr>
              <a:t>Crowdfunding</a:t>
            </a: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82" name="Rechteck 81">
            <a:extLst>
              <a:ext uri="{FF2B5EF4-FFF2-40B4-BE49-F238E27FC236}">
                <a16:creationId xmlns:a16="http://schemas.microsoft.com/office/drawing/2014/main" id="{46C95F1D-19F2-470D-9D98-95EFA8DCE3C4}"/>
              </a:ext>
            </a:extLst>
          </p:cNvPr>
          <p:cNvSpPr/>
          <p:nvPr/>
        </p:nvSpPr>
        <p:spPr>
          <a:xfrm>
            <a:off x="1103649" y="1639793"/>
            <a:ext cx="66075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Exkurs</a:t>
            </a:r>
          </a:p>
        </p:txBody>
      </p:sp>
      <p:sp>
        <p:nvSpPr>
          <p:cNvPr id="83" name="Pfeil: Fünfeck 82">
            <a:extLst>
              <a:ext uri="{FF2B5EF4-FFF2-40B4-BE49-F238E27FC236}">
                <a16:creationId xmlns:a16="http://schemas.microsoft.com/office/drawing/2014/main" id="{38F11C2A-52CC-48C1-8D10-60B41F11B4EA}"/>
              </a:ext>
            </a:extLst>
          </p:cNvPr>
          <p:cNvSpPr/>
          <p:nvPr/>
        </p:nvSpPr>
        <p:spPr>
          <a:xfrm>
            <a:off x="1066371" y="197822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84" name="Pfeil: Chevron 83">
            <a:extLst>
              <a:ext uri="{FF2B5EF4-FFF2-40B4-BE49-F238E27FC236}">
                <a16:creationId xmlns:a16="http://schemas.microsoft.com/office/drawing/2014/main" id="{915E3590-DD9D-4F21-B3A3-0FED29534062}"/>
              </a:ext>
            </a:extLst>
          </p:cNvPr>
          <p:cNvSpPr/>
          <p:nvPr/>
        </p:nvSpPr>
        <p:spPr>
          <a:xfrm>
            <a:off x="1749785" y="197822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85" name="Rechteck 84">
            <a:extLst>
              <a:ext uri="{FF2B5EF4-FFF2-40B4-BE49-F238E27FC236}">
                <a16:creationId xmlns:a16="http://schemas.microsoft.com/office/drawing/2014/main" id="{712B2261-2528-4213-BF25-7BB5E502FC2D}"/>
              </a:ext>
            </a:extLst>
          </p:cNvPr>
          <p:cNvSpPr/>
          <p:nvPr/>
        </p:nvSpPr>
        <p:spPr>
          <a:xfrm>
            <a:off x="1898211" y="1996247"/>
            <a:ext cx="131318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DE" altLang="fr-FR" sz="1300" b="0" i="0" u="none" strike="noStrike" kern="0" cap="none" spc="0" normalizeH="0" baseline="0" noProof="0" dirty="0">
                <a:ln>
                  <a:noFill/>
                </a:ln>
                <a:solidFill>
                  <a:prstClr val="white"/>
                </a:solidFill>
                <a:effectLst/>
                <a:uLnTx/>
                <a:uFillTx/>
                <a:latin typeface="Century Gothic" panose="020B0502020202020204" pitchFamily="34" charset="0"/>
              </a:rPr>
              <a:t>Bootstrapping</a:t>
            </a: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86" name="Rechteck 85">
            <a:extLst>
              <a:ext uri="{FF2B5EF4-FFF2-40B4-BE49-F238E27FC236}">
                <a16:creationId xmlns:a16="http://schemas.microsoft.com/office/drawing/2014/main" id="{175781FD-0B0B-4974-BE38-FF3160317AE6}"/>
              </a:ext>
            </a:extLst>
          </p:cNvPr>
          <p:cNvSpPr/>
          <p:nvPr/>
        </p:nvSpPr>
        <p:spPr>
          <a:xfrm>
            <a:off x="1100184" y="20000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M 5.2</a:t>
            </a:r>
          </a:p>
        </p:txBody>
      </p:sp>
      <p:sp>
        <p:nvSpPr>
          <p:cNvPr id="91" name="Pfeil: Fünfeck 90">
            <a:extLst>
              <a:ext uri="{FF2B5EF4-FFF2-40B4-BE49-F238E27FC236}">
                <a16:creationId xmlns:a16="http://schemas.microsoft.com/office/drawing/2014/main" id="{13960E68-A077-44A0-8967-C36F1190098F}"/>
              </a:ext>
            </a:extLst>
          </p:cNvPr>
          <p:cNvSpPr/>
          <p:nvPr/>
        </p:nvSpPr>
        <p:spPr>
          <a:xfrm>
            <a:off x="1065593" y="342987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92" name="Pfeil: Chevron 91">
            <a:extLst>
              <a:ext uri="{FF2B5EF4-FFF2-40B4-BE49-F238E27FC236}">
                <a16:creationId xmlns:a16="http://schemas.microsoft.com/office/drawing/2014/main" id="{4AA30CF9-BED2-4DE5-B303-7059B0A4AAE7}"/>
              </a:ext>
            </a:extLst>
          </p:cNvPr>
          <p:cNvSpPr/>
          <p:nvPr/>
        </p:nvSpPr>
        <p:spPr>
          <a:xfrm>
            <a:off x="1749007" y="3429872"/>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3" name="Rechteck 92">
            <a:extLst>
              <a:ext uri="{FF2B5EF4-FFF2-40B4-BE49-F238E27FC236}">
                <a16:creationId xmlns:a16="http://schemas.microsoft.com/office/drawing/2014/main" id="{5CFA127A-8D82-4280-8FEA-03D8BF41E7BD}"/>
              </a:ext>
            </a:extLst>
          </p:cNvPr>
          <p:cNvSpPr/>
          <p:nvPr/>
        </p:nvSpPr>
        <p:spPr>
          <a:xfrm>
            <a:off x="1897433" y="3447899"/>
            <a:ext cx="249138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DE" altLang="fr-FR" sz="1300" b="0" i="0" u="none" strike="noStrike" kern="0" cap="none" spc="0" normalizeH="0" baseline="0" noProof="0" dirty="0">
                <a:ln>
                  <a:noFill/>
                </a:ln>
                <a:solidFill>
                  <a:prstClr val="white"/>
                </a:solidFill>
                <a:effectLst/>
                <a:uLnTx/>
                <a:uFillTx/>
                <a:latin typeface="Century Gothic" panose="020B0502020202020204" pitchFamily="34" charset="0"/>
              </a:rPr>
              <a:t>Rechtsformen in der Schweiz</a:t>
            </a: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94" name="Rechteck 93">
            <a:extLst>
              <a:ext uri="{FF2B5EF4-FFF2-40B4-BE49-F238E27FC236}">
                <a16:creationId xmlns:a16="http://schemas.microsoft.com/office/drawing/2014/main" id="{F47C8FE2-9E1A-4719-824E-3994142134E9}"/>
              </a:ext>
            </a:extLst>
          </p:cNvPr>
          <p:cNvSpPr/>
          <p:nvPr/>
        </p:nvSpPr>
        <p:spPr>
          <a:xfrm>
            <a:off x="1099406" y="3451665"/>
            <a:ext cx="66075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de-CH" sz="1300" b="0" i="0" u="none" strike="noStrike" kern="0" cap="none" spc="0" normalizeH="0" baseline="0" noProof="0" dirty="0">
                <a:ln>
                  <a:noFill/>
                </a:ln>
                <a:solidFill>
                  <a:prstClr val="white"/>
                </a:solidFill>
                <a:effectLst/>
                <a:uLnTx/>
                <a:uFillTx/>
                <a:latin typeface="Century Gothic" panose="020B0502020202020204" pitchFamily="34" charset="0"/>
              </a:rPr>
              <a:t>Exkurs</a:t>
            </a:r>
          </a:p>
        </p:txBody>
      </p:sp>
      <p:sp>
        <p:nvSpPr>
          <p:cNvPr id="60" name="Pfeil: Chevron 59">
            <a:extLst>
              <a:ext uri="{FF2B5EF4-FFF2-40B4-BE49-F238E27FC236}">
                <a16:creationId xmlns:a16="http://schemas.microsoft.com/office/drawing/2014/main" id="{FA464819-0563-4886-B7C3-24E9A6B3439D}"/>
              </a:ext>
            </a:extLst>
          </p:cNvPr>
          <p:cNvSpPr/>
          <p:nvPr/>
        </p:nvSpPr>
        <p:spPr>
          <a:xfrm>
            <a:off x="1726408" y="6123641"/>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1" name="Rechteck 60">
            <a:extLst>
              <a:ext uri="{FF2B5EF4-FFF2-40B4-BE49-F238E27FC236}">
                <a16:creationId xmlns:a16="http://schemas.microsoft.com/office/drawing/2014/main" id="{61F928A7-2285-43B6-A33E-9972ED210659}"/>
              </a:ext>
            </a:extLst>
          </p:cNvPr>
          <p:cNvSpPr/>
          <p:nvPr/>
        </p:nvSpPr>
        <p:spPr>
          <a:xfrm>
            <a:off x="1881954" y="6134345"/>
            <a:ext cx="2404826" cy="580672"/>
          </a:xfrm>
          <a:prstGeom prst="rect">
            <a:avLst/>
          </a:prstGeom>
        </p:spPr>
        <p:txBody>
          <a:bodyPr wrap="none">
            <a:spAutoFit/>
          </a:bodyPr>
          <a:lstStyle/>
          <a:p>
            <a:pPr>
              <a:lnSpc>
                <a:spcPct val="90000"/>
              </a:lnSpc>
              <a:spcAft>
                <a:spcPts val="1000"/>
              </a:spcAft>
              <a:buClr>
                <a:srgbClr val="5F5F5F"/>
              </a:buClr>
              <a:defRPr/>
            </a:pPr>
            <a:r>
              <a:rPr lang="de-CH" sz="1300" kern="0" dirty="0">
                <a:solidFill>
                  <a:prstClr val="white"/>
                </a:solidFill>
                <a:latin typeface="Century Gothic" panose="020B0502020202020204" pitchFamily="34" charset="0"/>
              </a:rPr>
              <a:t>Wissen und Handwerkszeug</a:t>
            </a:r>
          </a:p>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18703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ebäude, Ziegelstein, Stein, alt enthält.&#10;&#10;Automatisch generierte Beschreibung">
            <a:extLst>
              <a:ext uri="{FF2B5EF4-FFF2-40B4-BE49-F238E27FC236}">
                <a16:creationId xmlns:a16="http://schemas.microsoft.com/office/drawing/2014/main" id="{537BDED8-B2F4-492F-94A5-C7C181AFCE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4010"/>
            <a:ext cx="12192000" cy="7182170"/>
          </a:xfrm>
          <a:prstGeom prst="rect">
            <a:avLst/>
          </a:prstGeom>
        </p:spPr>
      </p:pic>
      <p:sp>
        <p:nvSpPr>
          <p:cNvPr id="5" name="Rechteck 4">
            <a:extLst>
              <a:ext uri="{FF2B5EF4-FFF2-40B4-BE49-F238E27FC236}">
                <a16:creationId xmlns:a16="http://schemas.microsoft.com/office/drawing/2014/main" id="{9E471D80-B8DB-4B58-850A-2BD40A3DC923}"/>
              </a:ext>
            </a:extLst>
          </p:cNvPr>
          <p:cNvSpPr/>
          <p:nvPr/>
        </p:nvSpPr>
        <p:spPr>
          <a:xfrm>
            <a:off x="7143750" y="1581150"/>
            <a:ext cx="5048250" cy="12954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Rechteck 3">
            <a:extLst>
              <a:ext uri="{FF2B5EF4-FFF2-40B4-BE49-F238E27FC236}">
                <a16:creationId xmlns:a16="http://schemas.microsoft.com/office/drawing/2014/main" id="{2ABE91B9-7746-4AE6-80EE-84280E7E7FE2}"/>
              </a:ext>
            </a:extLst>
          </p:cNvPr>
          <p:cNvSpPr/>
          <p:nvPr/>
        </p:nvSpPr>
        <p:spPr>
          <a:xfrm>
            <a:off x="7315199" y="1708576"/>
            <a:ext cx="4762501" cy="1077218"/>
          </a:xfrm>
          <a:prstGeom prst="rect">
            <a:avLst/>
          </a:prstGeom>
        </p:spPr>
        <p:txBody>
          <a:bodyPr wrap="square">
            <a:spAutoFit/>
          </a:bodyPr>
          <a:lstStyle/>
          <a:p>
            <a:pPr fontAlgn="auto">
              <a:spcBef>
                <a:spcPts val="1200"/>
              </a:spcBef>
              <a:spcAft>
                <a:spcPts val="0"/>
              </a:spcAft>
              <a:buClr>
                <a:srgbClr val="B11B96"/>
              </a:buClr>
              <a:defRPr/>
            </a:pPr>
            <a:r>
              <a:rPr lang="de-CH" sz="1600" dirty="0">
                <a:solidFill>
                  <a:schemeClr val="accent6">
                    <a:lumMod val="10000"/>
                  </a:schemeClr>
                </a:solidFill>
                <a:cs typeface="Arial" panose="020B0604020202020204" pitchFamily="34" charset="0"/>
              </a:rPr>
              <a:t>Lesen Sie im Kapitel 5 des Mini-Businessplans/ Lernjournals nach, wie das Gründerteam von </a:t>
            </a:r>
            <a:r>
              <a:rPr lang="de-CH" sz="1600" dirty="0" err="1">
                <a:solidFill>
                  <a:schemeClr val="accent6">
                    <a:lumMod val="10000"/>
                  </a:schemeClr>
                </a:solidFill>
                <a:cs typeface="Arial" panose="020B0604020202020204" pitchFamily="34" charset="0"/>
              </a:rPr>
              <a:t>MyBambooBike</a:t>
            </a:r>
            <a:r>
              <a:rPr lang="de-CH" sz="1600" dirty="0">
                <a:solidFill>
                  <a:schemeClr val="accent6">
                    <a:lumMod val="10000"/>
                  </a:schemeClr>
                </a:solidFill>
                <a:cs typeface="Arial" panose="020B0604020202020204" pitchFamily="34" charset="0"/>
              </a:rPr>
              <a:t> sein Geschäftsmodell ausgestalten will.</a:t>
            </a:r>
          </a:p>
        </p:txBody>
      </p:sp>
      <p:sp>
        <p:nvSpPr>
          <p:cNvPr id="7" name="Rechteck 6">
            <a:extLst>
              <a:ext uri="{FF2B5EF4-FFF2-40B4-BE49-F238E27FC236}">
                <a16:creationId xmlns:a16="http://schemas.microsoft.com/office/drawing/2014/main" id="{267D4585-3308-4127-9296-260BA50A83A7}"/>
              </a:ext>
            </a:extLst>
          </p:cNvPr>
          <p:cNvSpPr/>
          <p:nvPr/>
        </p:nvSpPr>
        <p:spPr>
          <a:xfrm>
            <a:off x="8068979" y="6533376"/>
            <a:ext cx="4223456" cy="276999"/>
          </a:xfrm>
          <a:prstGeom prst="rect">
            <a:avLst/>
          </a:prstGeom>
        </p:spPr>
        <p:txBody>
          <a:bodyPr wrap="square">
            <a:spAutoFit/>
          </a:bodyPr>
          <a:lstStyle/>
          <a:p>
            <a:pPr fontAlgn="auto">
              <a:spcBef>
                <a:spcPts val="1200"/>
              </a:spcBef>
              <a:spcAft>
                <a:spcPts val="0"/>
              </a:spcAft>
              <a:buClr>
                <a:srgbClr val="B11B96"/>
              </a:buClr>
              <a:defRPr/>
            </a:pPr>
            <a:r>
              <a:rPr lang="de-CH" sz="1200" b="1" dirty="0">
                <a:solidFill>
                  <a:schemeClr val="bg1"/>
                </a:solidFill>
                <a:cs typeface="Arial" panose="020B0604020202020204" pitchFamily="34" charset="0"/>
              </a:rPr>
              <a:t>Bild: </a:t>
            </a:r>
            <a:r>
              <a:rPr lang="de-CH" sz="1200" dirty="0">
                <a:solidFill>
                  <a:schemeClr val="bg1"/>
                </a:solidFill>
                <a:cs typeface="Arial" panose="020B0604020202020204" pitchFamily="34" charset="0"/>
              </a:rPr>
              <a:t>Zur Verfügung gestellt von Drehmoment-Bikes</a:t>
            </a:r>
          </a:p>
        </p:txBody>
      </p:sp>
    </p:spTree>
    <p:extLst>
      <p:ext uri="{BB962C8B-B14F-4D97-AF65-F5344CB8AC3E}">
        <p14:creationId xmlns:p14="http://schemas.microsoft.com/office/powerpoint/2010/main" val="1512368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986F8D1-9DF5-47B4-BEEA-D8A290ECC628}"/>
              </a:ext>
            </a:extLst>
          </p:cNvPr>
          <p:cNvSpPr>
            <a:spLocks noGrp="1"/>
          </p:cNvSpPr>
          <p:nvPr>
            <p:ph type="sldNum" sz="quarter" idx="12"/>
          </p:nvPr>
        </p:nvSpPr>
        <p:spPr/>
        <p:txBody>
          <a:bodyPr/>
          <a:lstStyle/>
          <a:p>
            <a:fld id="{B7E6CA31-DA56-47CF-9891-B6D0296B6AEC}" type="slidenum">
              <a:rPr lang="ru-RU" smtClean="0"/>
              <a:t>31</a:t>
            </a:fld>
            <a:endParaRPr lang="ru-RU"/>
          </a:p>
        </p:txBody>
      </p:sp>
      <p:sp>
        <p:nvSpPr>
          <p:cNvPr id="4" name="Titel 1">
            <a:extLst>
              <a:ext uri="{FF2B5EF4-FFF2-40B4-BE49-F238E27FC236}">
                <a16:creationId xmlns:a16="http://schemas.microsoft.com/office/drawing/2014/main" id="{A72A03E2-12E6-44DC-87A9-2EB5143C5F57}"/>
              </a:ext>
            </a:extLst>
          </p:cNvPr>
          <p:cNvSpPr txBox="1">
            <a:spLocks/>
          </p:cNvSpPr>
          <p:nvPr/>
        </p:nvSpPr>
        <p:spPr>
          <a:xfrm>
            <a:off x="5505450" y="2247899"/>
            <a:ext cx="6921464" cy="2721665"/>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lnSpc>
                <a:spcPct val="100000"/>
              </a:lnSpc>
              <a:spcBef>
                <a:spcPts val="600"/>
              </a:spcBef>
              <a:spcAft>
                <a:spcPts val="1200"/>
              </a:spcAft>
            </a:pPr>
            <a:r>
              <a:rPr lang="de-DE" altLang="fr-FR" sz="3200" b="0" dirty="0">
                <a:solidFill>
                  <a:schemeClr val="accent6">
                    <a:lumMod val="50000"/>
                  </a:schemeClr>
                </a:solidFill>
                <a:cs typeface="Arial" pitchFamily="34" charset="0"/>
              </a:rPr>
              <a:t>Lerneinheit M 3.3</a:t>
            </a:r>
            <a:br>
              <a:rPr lang="de-DE" altLang="fr-FR" sz="3200" b="0" dirty="0">
                <a:solidFill>
                  <a:schemeClr val="accent6">
                    <a:lumMod val="50000"/>
                  </a:schemeClr>
                </a:solidFill>
                <a:cs typeface="Arial" pitchFamily="34" charset="0"/>
              </a:rPr>
            </a:br>
            <a:r>
              <a:rPr lang="de-DE" altLang="fr-FR" sz="3200" b="0" dirty="0">
                <a:solidFill>
                  <a:schemeClr val="accent6">
                    <a:lumMod val="50000"/>
                  </a:schemeClr>
                </a:solidFill>
                <a:cs typeface="Arial" pitchFamily="34" charset="0"/>
              </a:rPr>
              <a:t>Entwicklung Ihrer eigenen Geschäftsidee</a:t>
            </a:r>
            <a:br>
              <a:rPr lang="de-DE" altLang="fr-FR" sz="3200" b="0" dirty="0">
                <a:solidFill>
                  <a:srgbClr val="898F97"/>
                </a:solidFill>
                <a:cs typeface="Arial" pitchFamily="34" charset="0"/>
              </a:rPr>
            </a:br>
            <a:r>
              <a:rPr lang="de-DE" altLang="fr-FR" sz="3200" dirty="0">
                <a:solidFill>
                  <a:srgbClr val="D17930"/>
                </a:solidFill>
                <a:cs typeface="Arial" pitchFamily="34" charset="0"/>
              </a:rPr>
              <a:t>Ihr Geschäftsmodell</a:t>
            </a:r>
            <a:br>
              <a:rPr lang="de-DE" altLang="fr-FR" sz="3200" dirty="0">
                <a:solidFill>
                  <a:srgbClr val="D17930"/>
                </a:solidFill>
                <a:cs typeface="Arial" pitchFamily="34" charset="0"/>
              </a:rPr>
            </a:br>
            <a:endParaRPr lang="de-CH" sz="3200" dirty="0">
              <a:solidFill>
                <a:srgbClr val="D17930"/>
              </a:solidFill>
            </a:endParaRPr>
          </a:p>
        </p:txBody>
      </p:sp>
    </p:spTree>
    <p:extLst>
      <p:ext uri="{BB962C8B-B14F-4D97-AF65-F5344CB8AC3E}">
        <p14:creationId xmlns:p14="http://schemas.microsoft.com/office/powerpoint/2010/main" val="3951503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0">
            <a:extLst>
              <a:ext uri="{FF2B5EF4-FFF2-40B4-BE49-F238E27FC236}">
                <a16:creationId xmlns:a16="http://schemas.microsoft.com/office/drawing/2014/main" id="{24773088-6456-406D-9123-E2386DCCF7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8730" y="318185"/>
            <a:ext cx="3073128" cy="1185920"/>
          </a:xfrm>
          <a:prstGeom prst="rect">
            <a:avLst/>
          </a:prstGeom>
        </p:spPr>
      </p:pic>
      <p:sp>
        <p:nvSpPr>
          <p:cNvPr id="2" name="Foliennummernplatzhalter 1">
            <a:extLst>
              <a:ext uri="{FF2B5EF4-FFF2-40B4-BE49-F238E27FC236}">
                <a16:creationId xmlns:a16="http://schemas.microsoft.com/office/drawing/2014/main" id="{1A89EE60-101A-4AEB-A114-EE3FFDFB05BA}"/>
              </a:ext>
            </a:extLst>
          </p:cNvPr>
          <p:cNvSpPr>
            <a:spLocks noGrp="1"/>
          </p:cNvSpPr>
          <p:nvPr>
            <p:ph type="sldNum" sz="quarter" idx="12"/>
          </p:nvPr>
        </p:nvSpPr>
        <p:spPr/>
        <p:txBody>
          <a:bodyPr/>
          <a:lstStyle/>
          <a:p>
            <a:fld id="{B7E6CA31-DA56-47CF-9891-B6D0296B6AEC}" type="slidenum">
              <a:rPr lang="ru-RU" smtClean="0"/>
              <a:t>32</a:t>
            </a:fld>
            <a:endParaRPr lang="ru-RU"/>
          </a:p>
        </p:txBody>
      </p:sp>
      <p:sp>
        <p:nvSpPr>
          <p:cNvPr id="6" name="Rechteck 5">
            <a:extLst>
              <a:ext uri="{FF2B5EF4-FFF2-40B4-BE49-F238E27FC236}">
                <a16:creationId xmlns:a16="http://schemas.microsoft.com/office/drawing/2014/main" id="{A7BD1F33-BAF7-4297-8FBB-D3D46E5D157F}"/>
              </a:ext>
            </a:extLst>
          </p:cNvPr>
          <p:cNvSpPr/>
          <p:nvPr/>
        </p:nvSpPr>
        <p:spPr>
          <a:xfrm>
            <a:off x="1664208" y="2002199"/>
            <a:ext cx="8503920" cy="430887"/>
          </a:xfrm>
          <a:prstGeom prst="rect">
            <a:avLst/>
          </a:prstGeom>
        </p:spPr>
        <p:txBody>
          <a:bodyPr wrap="square">
            <a:spAutoFit/>
          </a:bodyPr>
          <a:lstStyle/>
          <a:p>
            <a:pPr fontAlgn="auto">
              <a:spcBef>
                <a:spcPts val="1200"/>
              </a:spcBef>
              <a:spcAft>
                <a:spcPts val="0"/>
              </a:spcAft>
              <a:buClr>
                <a:srgbClr val="D17930"/>
              </a:buClr>
              <a:defRPr/>
            </a:pPr>
            <a:r>
              <a:rPr lang="de-CH" sz="2200" b="1" dirty="0">
                <a:solidFill>
                  <a:srgbClr val="D17930"/>
                </a:solidFill>
                <a:cs typeface="Arial" panose="020B0604020202020204" pitchFamily="34" charset="0"/>
              </a:rPr>
              <a:t>Aufgabe: </a:t>
            </a:r>
            <a:r>
              <a:rPr lang="de-CH" altLang="fr-FR" sz="2200" b="1" dirty="0">
                <a:solidFill>
                  <a:srgbClr val="D17930"/>
                </a:solidFill>
                <a:cs typeface="Arial" panose="020B0604020202020204" pitchFamily="34" charset="0"/>
              </a:rPr>
              <a:t>Wie sieht das Geschäftsmodell für Ihre Idee aus?</a:t>
            </a:r>
            <a:endParaRPr lang="de-CH" sz="2200" b="1" dirty="0">
              <a:solidFill>
                <a:srgbClr val="D17930"/>
              </a:solidFill>
              <a:cs typeface="Arial" panose="020B0604020202020204" pitchFamily="34" charset="0"/>
            </a:endParaRPr>
          </a:p>
        </p:txBody>
      </p:sp>
      <p:sp>
        <p:nvSpPr>
          <p:cNvPr id="7" name="Rechteck 6">
            <a:extLst>
              <a:ext uri="{FF2B5EF4-FFF2-40B4-BE49-F238E27FC236}">
                <a16:creationId xmlns:a16="http://schemas.microsoft.com/office/drawing/2014/main" id="{766A5A5D-52BA-4D06-BD8D-9D1FAC1FB932}"/>
              </a:ext>
            </a:extLst>
          </p:cNvPr>
          <p:cNvSpPr/>
          <p:nvPr/>
        </p:nvSpPr>
        <p:spPr>
          <a:xfrm>
            <a:off x="1664208" y="2583709"/>
            <a:ext cx="9134856" cy="3170099"/>
          </a:xfrm>
          <a:prstGeom prst="rect">
            <a:avLst/>
          </a:prstGeom>
        </p:spPr>
        <p:txBody>
          <a:bodyPr wrap="square">
            <a:spAutoFit/>
          </a:bodyPr>
          <a:lstStyle/>
          <a:p>
            <a:pPr marL="361950" indent="-361950" fontAlgn="auto">
              <a:spcBef>
                <a:spcPts val="600"/>
              </a:spcBef>
              <a:spcAft>
                <a:spcPts val="0"/>
              </a:spcAft>
              <a:buClr>
                <a:srgbClr val="D17930"/>
              </a:buClr>
              <a:buFont typeface="Century Gothic" panose="020B0502020202020204" pitchFamily="34" charset="0"/>
              <a:buChar char="●"/>
              <a:defRPr/>
            </a:pPr>
            <a:r>
              <a:rPr lang="de-CH" sz="2000" b="1" dirty="0">
                <a:solidFill>
                  <a:srgbClr val="D17930"/>
                </a:solidFill>
                <a:cs typeface="Arial" panose="020B0604020202020204" pitchFamily="34" charset="0"/>
              </a:rPr>
              <a:t>Nutzenversprechen: </a:t>
            </a:r>
            <a:r>
              <a:rPr lang="de-CH" sz="2000" dirty="0">
                <a:solidFill>
                  <a:schemeClr val="accent6">
                    <a:lumMod val="50000"/>
                  </a:schemeClr>
                </a:solidFill>
                <a:cs typeface="Arial" panose="020B0604020202020204" pitchFamily="34" charset="0"/>
              </a:rPr>
              <a:t>Worin besteht das Nutzenversprechen? Welches Problem soll für Ihre Zielgruppe gelöst werden?</a:t>
            </a:r>
          </a:p>
          <a:p>
            <a:pPr marL="361950" indent="-361950" fontAlgn="auto">
              <a:spcBef>
                <a:spcPts val="600"/>
              </a:spcBef>
              <a:spcAft>
                <a:spcPts val="0"/>
              </a:spcAft>
              <a:buClr>
                <a:srgbClr val="D17930"/>
              </a:buClr>
              <a:buFont typeface="Century Gothic" panose="020B0502020202020204" pitchFamily="34" charset="0"/>
              <a:buChar char="●"/>
              <a:defRPr/>
            </a:pPr>
            <a:r>
              <a:rPr lang="de-CH" sz="2000" b="1" dirty="0">
                <a:solidFill>
                  <a:srgbClr val="D17930"/>
                </a:solidFill>
                <a:cs typeface="Arial" panose="020B0604020202020204" pitchFamily="34" charset="0"/>
              </a:rPr>
              <a:t>Zielgruppe: </a:t>
            </a:r>
            <a:r>
              <a:rPr lang="de-CH" sz="2000" dirty="0">
                <a:solidFill>
                  <a:schemeClr val="accent6">
                    <a:lumMod val="50000"/>
                  </a:schemeClr>
                </a:solidFill>
                <a:cs typeface="Arial" panose="020B0604020202020204" pitchFamily="34" charset="0"/>
              </a:rPr>
              <a:t>Wer sind Ihre Kundinnen und Kunden?</a:t>
            </a:r>
          </a:p>
          <a:p>
            <a:pPr marL="361950" indent="-361950" fontAlgn="auto">
              <a:spcBef>
                <a:spcPts val="600"/>
              </a:spcBef>
              <a:spcAft>
                <a:spcPts val="0"/>
              </a:spcAft>
              <a:buClr>
                <a:srgbClr val="D17930"/>
              </a:buClr>
              <a:buFont typeface="Century Gothic" panose="020B0502020202020204" pitchFamily="34" charset="0"/>
              <a:buChar char="●"/>
              <a:defRPr/>
            </a:pPr>
            <a:r>
              <a:rPr lang="de-CH" sz="2000" b="1" dirty="0">
                <a:solidFill>
                  <a:srgbClr val="D17930"/>
                </a:solidFill>
                <a:cs typeface="Arial" panose="020B0604020202020204" pitchFamily="34" charset="0"/>
              </a:rPr>
              <a:t>Leistungserstellung: </a:t>
            </a:r>
            <a:r>
              <a:rPr lang="de-CH" sz="2000" dirty="0">
                <a:solidFill>
                  <a:schemeClr val="accent6">
                    <a:lumMod val="50000"/>
                  </a:schemeClr>
                </a:solidFill>
                <a:cs typeface="Arial" panose="020B0604020202020204" pitchFamily="34" charset="0"/>
              </a:rPr>
              <a:t>Wie soll das Produkt oder die Dienstleistung erstellt werden?</a:t>
            </a:r>
          </a:p>
          <a:p>
            <a:pPr marL="361950" indent="-361950" fontAlgn="auto">
              <a:spcBef>
                <a:spcPts val="600"/>
              </a:spcBef>
              <a:spcAft>
                <a:spcPts val="0"/>
              </a:spcAft>
              <a:buClr>
                <a:srgbClr val="D17930"/>
              </a:buClr>
              <a:buFont typeface="Century Gothic" panose="020B0502020202020204" pitchFamily="34" charset="0"/>
              <a:buChar char="●"/>
              <a:defRPr/>
            </a:pPr>
            <a:r>
              <a:rPr lang="de-CH" sz="2000" b="1" dirty="0">
                <a:solidFill>
                  <a:srgbClr val="D17930"/>
                </a:solidFill>
                <a:cs typeface="Arial" panose="020B0604020202020204" pitchFamily="34" charset="0"/>
              </a:rPr>
              <a:t>Ertragsmodell: </a:t>
            </a:r>
            <a:r>
              <a:rPr lang="de-CH" sz="2000" dirty="0">
                <a:solidFill>
                  <a:schemeClr val="accent6">
                    <a:lumMod val="50000"/>
                  </a:schemeClr>
                </a:solidFill>
                <a:cs typeface="Arial" panose="020B0604020202020204" pitchFamily="34" charset="0"/>
              </a:rPr>
              <a:t>Was sind die grössten Kostenblöcke? Wie werden Umsätze erzielt?</a:t>
            </a:r>
          </a:p>
          <a:p>
            <a:pPr marL="361950" indent="-361950" fontAlgn="auto">
              <a:spcBef>
                <a:spcPts val="600"/>
              </a:spcBef>
              <a:spcAft>
                <a:spcPts val="0"/>
              </a:spcAft>
              <a:buClr>
                <a:srgbClr val="D17930"/>
              </a:buClr>
              <a:buFont typeface="Century Gothic" panose="020B0502020202020204" pitchFamily="34" charset="0"/>
              <a:buChar char="●"/>
              <a:defRPr/>
            </a:pPr>
            <a:r>
              <a:rPr lang="de-DE" sz="2000" dirty="0">
                <a:solidFill>
                  <a:schemeClr val="accent6">
                    <a:lumMod val="50000"/>
                  </a:schemeClr>
                </a:solidFill>
                <a:cs typeface="Arial" panose="020B0604020202020204" pitchFamily="34" charset="0"/>
              </a:rPr>
              <a:t>Dokumentieren Sie Ihre Ergebnisse in Ihrem Mini-Businessplan/ Lernjournal.</a:t>
            </a:r>
          </a:p>
        </p:txBody>
      </p:sp>
      <p:grpSp>
        <p:nvGrpSpPr>
          <p:cNvPr id="3" name="Gruppieren 2">
            <a:extLst>
              <a:ext uri="{FF2B5EF4-FFF2-40B4-BE49-F238E27FC236}">
                <a16:creationId xmlns:a16="http://schemas.microsoft.com/office/drawing/2014/main" id="{A3159C5A-1ED3-A9C2-6F5F-5174C9A9B283}"/>
              </a:ext>
            </a:extLst>
          </p:cNvPr>
          <p:cNvGrpSpPr/>
          <p:nvPr/>
        </p:nvGrpSpPr>
        <p:grpSpPr>
          <a:xfrm>
            <a:off x="10737669" y="0"/>
            <a:ext cx="1454331" cy="1277285"/>
            <a:chOff x="10737669" y="0"/>
            <a:chExt cx="1454331" cy="1277285"/>
          </a:xfrm>
        </p:grpSpPr>
        <p:sp>
          <p:nvSpPr>
            <p:cNvPr id="4" name="Rechteck 3">
              <a:extLst>
                <a:ext uri="{FF2B5EF4-FFF2-40B4-BE49-F238E27FC236}">
                  <a16:creationId xmlns:a16="http://schemas.microsoft.com/office/drawing/2014/main" id="{26AFB0C2-FFB3-5B2A-B70A-6DEDCEB23AB1}"/>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 name="Grafik 7">
              <a:extLst>
                <a:ext uri="{FF2B5EF4-FFF2-40B4-BE49-F238E27FC236}">
                  <a16:creationId xmlns:a16="http://schemas.microsoft.com/office/drawing/2014/main" id="{9A5A5784-7582-5927-F85B-409A83A76617}"/>
                </a:ext>
              </a:extLst>
            </p:cNvPr>
            <p:cNvPicPr>
              <a:picLocks noChangeAspect="1"/>
            </p:cNvPicPr>
            <p:nvPr/>
          </p:nvPicPr>
          <p:blipFill>
            <a:blip r:embed="rId4"/>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3867408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393F18C-62D7-4DB9-A3D8-8B679FB2549C}"/>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33</a:t>
            </a:fld>
            <a:endParaRPr lang="ru-RU"/>
          </a:p>
        </p:txBody>
      </p:sp>
      <p:sp>
        <p:nvSpPr>
          <p:cNvPr id="4" name="Titel 1">
            <a:extLst>
              <a:ext uri="{FF2B5EF4-FFF2-40B4-BE49-F238E27FC236}">
                <a16:creationId xmlns:a16="http://schemas.microsoft.com/office/drawing/2014/main" id="{D07DF22B-BC3F-4CA9-BD06-E33A79B33DAD}"/>
              </a:ext>
            </a:extLst>
          </p:cNvPr>
          <p:cNvSpPr>
            <a:spLocks noGrp="1"/>
          </p:cNvSpPr>
          <p:nvPr>
            <p:ph type="title"/>
          </p:nvPr>
        </p:nvSpPr>
        <p:spPr>
          <a:xfrm>
            <a:off x="5157457" y="1627483"/>
            <a:ext cx="6921464" cy="2233060"/>
          </a:xfrm>
        </p:spPr>
        <p:txBody>
          <a:bodyPr>
            <a:noAutofit/>
          </a:bodyPr>
          <a:lstStyle/>
          <a:p>
            <a:pPr>
              <a:lnSpc>
                <a:spcPct val="100000"/>
              </a:lnSpc>
              <a:spcBef>
                <a:spcPts val="600"/>
              </a:spcBef>
              <a:spcAft>
                <a:spcPts val="1200"/>
              </a:spcAft>
            </a:pPr>
            <a:r>
              <a:rPr lang="de-DE" altLang="fr-FR" sz="3200" b="0" dirty="0">
                <a:solidFill>
                  <a:schemeClr val="accent6">
                    <a:lumMod val="50000"/>
                  </a:schemeClr>
                </a:solidFill>
                <a:cs typeface="Arial" pitchFamily="34" charset="0"/>
              </a:rPr>
              <a:t>Lerneinheit M 3.4</a:t>
            </a:r>
            <a:br>
              <a:rPr lang="de-DE" altLang="fr-FR" sz="3200" b="0" dirty="0">
                <a:solidFill>
                  <a:schemeClr val="accent6">
                    <a:lumMod val="50000"/>
                  </a:schemeClr>
                </a:solidFill>
                <a:cs typeface="Arial" pitchFamily="34" charset="0"/>
              </a:rPr>
            </a:br>
            <a:r>
              <a:rPr lang="de-DE" altLang="fr-FR" sz="3200" b="0" dirty="0">
                <a:solidFill>
                  <a:schemeClr val="accent6">
                    <a:lumMod val="50000"/>
                  </a:schemeClr>
                </a:solidFill>
                <a:cs typeface="Arial" pitchFamily="34" charset="0"/>
              </a:rPr>
              <a:t>Wissen und Handwerkszeug </a:t>
            </a:r>
            <a:br>
              <a:rPr lang="de-DE" altLang="fr-FR" sz="3200" dirty="0">
                <a:solidFill>
                  <a:srgbClr val="0B4874"/>
                </a:solidFill>
                <a:cs typeface="Arial" pitchFamily="34" charset="0"/>
              </a:rPr>
            </a:br>
            <a:r>
              <a:rPr lang="de-DE" altLang="fr-FR" sz="3200" dirty="0">
                <a:solidFill>
                  <a:srgbClr val="0B4874"/>
                </a:solidFill>
                <a:cs typeface="Arial" pitchFamily="34" charset="0"/>
              </a:rPr>
              <a:t>Businessplan &amp; Pitch Deck</a:t>
            </a:r>
            <a:endParaRPr lang="de-CH" sz="3200" dirty="0">
              <a:solidFill>
                <a:srgbClr val="0B4874"/>
              </a:solidFill>
            </a:endParaRPr>
          </a:p>
        </p:txBody>
      </p:sp>
    </p:spTree>
    <p:extLst>
      <p:ext uri="{BB962C8B-B14F-4D97-AF65-F5344CB8AC3E}">
        <p14:creationId xmlns:p14="http://schemas.microsoft.com/office/powerpoint/2010/main" val="2093013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C7F6F8D-3AA5-42CB-B012-992AE0ADB380}"/>
              </a:ext>
            </a:extLst>
          </p:cNvPr>
          <p:cNvSpPr>
            <a:spLocks noGrp="1"/>
          </p:cNvSpPr>
          <p:nvPr>
            <p:ph type="body" idx="1"/>
          </p:nvPr>
        </p:nvSpPr>
        <p:spPr/>
        <p:txBody>
          <a:bodyPr>
            <a:normAutofit/>
          </a:bodyPr>
          <a:lstStyle/>
          <a:p>
            <a:r>
              <a:rPr lang="de-CH" sz="3200" b="1" dirty="0">
                <a:solidFill>
                  <a:schemeClr val="accent6">
                    <a:lumMod val="50000"/>
                  </a:schemeClr>
                </a:solidFill>
              </a:rPr>
              <a:t>Funktionen, Bedeutung und Inhalte des Businessplans</a:t>
            </a:r>
          </a:p>
        </p:txBody>
      </p:sp>
      <p:sp>
        <p:nvSpPr>
          <p:cNvPr id="3" name="Foliennummernplatzhalter 2">
            <a:extLst>
              <a:ext uri="{FF2B5EF4-FFF2-40B4-BE49-F238E27FC236}">
                <a16:creationId xmlns:a16="http://schemas.microsoft.com/office/drawing/2014/main" id="{53CB1787-A322-410C-A694-400622165E33}"/>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34</a:t>
            </a:fld>
            <a:endParaRPr lang="ru-RU"/>
          </a:p>
        </p:txBody>
      </p:sp>
    </p:spTree>
    <p:extLst>
      <p:ext uri="{BB962C8B-B14F-4D97-AF65-F5344CB8AC3E}">
        <p14:creationId xmlns:p14="http://schemas.microsoft.com/office/powerpoint/2010/main" val="3830528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6E22032-F885-4FCB-9F84-CC9617EFEA1A}"/>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35</a:t>
            </a:fld>
            <a:endParaRPr lang="ru-RU"/>
          </a:p>
        </p:txBody>
      </p:sp>
      <p:sp>
        <p:nvSpPr>
          <p:cNvPr id="5" name="Titel 1">
            <a:extLst>
              <a:ext uri="{FF2B5EF4-FFF2-40B4-BE49-F238E27FC236}">
                <a16:creationId xmlns:a16="http://schemas.microsoft.com/office/drawing/2014/main" id="{2CC95166-A7E3-4331-B41D-DE9EB0F91E93}"/>
              </a:ext>
            </a:extLst>
          </p:cNvPr>
          <p:cNvSpPr>
            <a:spLocks noGrp="1"/>
          </p:cNvSpPr>
          <p:nvPr>
            <p:ph type="title"/>
          </p:nvPr>
        </p:nvSpPr>
        <p:spPr>
          <a:xfrm>
            <a:off x="1666627" y="480304"/>
            <a:ext cx="6940675" cy="733645"/>
          </a:xfrm>
        </p:spPr>
        <p:txBody>
          <a:bodyPr>
            <a:noAutofit/>
          </a:bodyPr>
          <a:lstStyle/>
          <a:p>
            <a:pPr algn="l"/>
            <a:r>
              <a:rPr lang="de-DE" sz="2400" b="1" dirty="0">
                <a:solidFill>
                  <a:srgbClr val="0B4874"/>
                </a:solidFill>
                <a:latin typeface="Century Gothic" panose="020B0502020202020204" pitchFamily="34" charset="0"/>
              </a:rPr>
              <a:t>Ein Businessplan kann vielseitig eingesetzt werden, bringt aber auch Nachteile mit sich</a:t>
            </a:r>
          </a:p>
        </p:txBody>
      </p:sp>
      <p:sp>
        <p:nvSpPr>
          <p:cNvPr id="6" name="Rechteck 5">
            <a:extLst>
              <a:ext uri="{FF2B5EF4-FFF2-40B4-BE49-F238E27FC236}">
                <a16:creationId xmlns:a16="http://schemas.microsoft.com/office/drawing/2014/main" id="{B4152BB0-1366-4676-9759-5684D43713B5}"/>
              </a:ext>
            </a:extLst>
          </p:cNvPr>
          <p:cNvSpPr/>
          <p:nvPr/>
        </p:nvSpPr>
        <p:spPr bwMode="auto">
          <a:xfrm>
            <a:off x="1774928" y="1762168"/>
            <a:ext cx="4320000" cy="496528"/>
          </a:xfrm>
          <a:prstGeom prst="rect">
            <a:avLst/>
          </a:prstGeom>
          <a:solidFill>
            <a:srgbClr val="0B4874"/>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latin typeface="Century Gothic" panose="020B0502020202020204" pitchFamily="34" charset="0"/>
              <a:cs typeface="Calibri" pitchFamily="34" charset="0"/>
            </a:endParaRPr>
          </a:p>
        </p:txBody>
      </p:sp>
      <p:sp>
        <p:nvSpPr>
          <p:cNvPr id="7" name="Text 3">
            <a:extLst>
              <a:ext uri="{FF2B5EF4-FFF2-40B4-BE49-F238E27FC236}">
                <a16:creationId xmlns:a16="http://schemas.microsoft.com/office/drawing/2014/main" id="{84901560-8A7E-4DF1-8513-0379D0630E8B}"/>
              </a:ext>
            </a:extLst>
          </p:cNvPr>
          <p:cNvSpPr txBox="1">
            <a:spLocks/>
          </p:cNvSpPr>
          <p:nvPr/>
        </p:nvSpPr>
        <p:spPr>
          <a:xfrm>
            <a:off x="1782727" y="1794934"/>
            <a:ext cx="4320000" cy="360000"/>
          </a:xfrm>
          <a:prstGeom prst="rect">
            <a:avLst/>
          </a:prstGeom>
        </p:spPr>
        <p:txBody>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de-DE" b="1" dirty="0">
                <a:solidFill>
                  <a:schemeClr val="bg1"/>
                </a:solidFill>
                <a:latin typeface="Century Gothic" panose="020B0502020202020204" pitchFamily="34" charset="0"/>
              </a:rPr>
              <a:t>Einsatzbereich und Nutzen</a:t>
            </a:r>
          </a:p>
        </p:txBody>
      </p:sp>
      <p:sp>
        <p:nvSpPr>
          <p:cNvPr id="8" name="Rechteck 7">
            <a:extLst>
              <a:ext uri="{FF2B5EF4-FFF2-40B4-BE49-F238E27FC236}">
                <a16:creationId xmlns:a16="http://schemas.microsoft.com/office/drawing/2014/main" id="{AF67D820-C88C-4FD2-BC00-9E2626D49F96}"/>
              </a:ext>
            </a:extLst>
          </p:cNvPr>
          <p:cNvSpPr/>
          <p:nvPr/>
        </p:nvSpPr>
        <p:spPr bwMode="auto">
          <a:xfrm>
            <a:off x="1774928" y="1792903"/>
            <a:ext cx="4320000" cy="4529498"/>
          </a:xfrm>
          <a:prstGeom prst="rect">
            <a:avLst/>
          </a:prstGeom>
          <a:no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latin typeface="Century Gothic" panose="020B0502020202020204" pitchFamily="34" charset="0"/>
              <a:cs typeface="Calibri" pitchFamily="34" charset="0"/>
            </a:endParaRPr>
          </a:p>
        </p:txBody>
      </p:sp>
      <p:sp>
        <p:nvSpPr>
          <p:cNvPr id="9" name="Rechteck 8">
            <a:extLst>
              <a:ext uri="{FF2B5EF4-FFF2-40B4-BE49-F238E27FC236}">
                <a16:creationId xmlns:a16="http://schemas.microsoft.com/office/drawing/2014/main" id="{23A45985-98B0-4EA8-BCD3-368992CB9229}"/>
              </a:ext>
            </a:extLst>
          </p:cNvPr>
          <p:cNvSpPr/>
          <p:nvPr/>
        </p:nvSpPr>
        <p:spPr>
          <a:xfrm>
            <a:off x="1998204" y="2428500"/>
            <a:ext cx="3612600" cy="3724096"/>
          </a:xfrm>
          <a:prstGeom prst="rect">
            <a:avLst/>
          </a:prstGeom>
        </p:spPr>
        <p:txBody>
          <a:bodyPr wrap="square">
            <a:spAutoFit/>
          </a:bodyPr>
          <a:lstStyle/>
          <a:p>
            <a:pPr marL="265113" indent="-265113">
              <a:spcBef>
                <a:spcPts val="600"/>
              </a:spcBef>
              <a:buClr>
                <a:srgbClr val="0B4874"/>
              </a:buClr>
              <a:buFont typeface="Symbol" panose="05050102010706020507" pitchFamily="18" charset="2"/>
              <a:buChar char=""/>
            </a:pPr>
            <a:r>
              <a:rPr lang="de-DE" dirty="0">
                <a:solidFill>
                  <a:schemeClr val="accent6">
                    <a:lumMod val="50000"/>
                  </a:schemeClr>
                </a:solidFill>
                <a:latin typeface="Century Gothic" panose="020B0502020202020204" pitchFamily="34" charset="0"/>
              </a:rPr>
              <a:t>Gründliche und systematische Auseinandersetzung mit der Geschäftsidee</a:t>
            </a:r>
          </a:p>
          <a:p>
            <a:pPr marL="265113" indent="-265113">
              <a:spcBef>
                <a:spcPts val="600"/>
              </a:spcBef>
              <a:buClr>
                <a:srgbClr val="0B4874"/>
              </a:buClr>
              <a:buFont typeface="Symbol" panose="05050102010706020507" pitchFamily="18" charset="2"/>
              <a:buChar char=""/>
            </a:pPr>
            <a:r>
              <a:rPr lang="de-DE" dirty="0">
                <a:solidFill>
                  <a:schemeClr val="accent6">
                    <a:lumMod val="50000"/>
                  </a:schemeClr>
                </a:solidFill>
                <a:latin typeface="Century Gothic" panose="020B0502020202020204" pitchFamily="34" charset="0"/>
              </a:rPr>
              <a:t>Instrument zur Strategiefestlegung</a:t>
            </a:r>
          </a:p>
          <a:p>
            <a:pPr marL="265113" indent="-265113">
              <a:spcBef>
                <a:spcPts val="600"/>
              </a:spcBef>
              <a:buClr>
                <a:srgbClr val="0B4874"/>
              </a:buClr>
              <a:buFont typeface="Symbol" panose="05050102010706020507" pitchFamily="18" charset="2"/>
              <a:buChar char=""/>
            </a:pPr>
            <a:r>
              <a:rPr lang="de-DE" dirty="0">
                <a:solidFill>
                  <a:schemeClr val="accent6">
                    <a:lumMod val="50000"/>
                  </a:schemeClr>
                </a:solidFill>
                <a:latin typeface="Century Gothic" panose="020B0502020202020204" pitchFamily="34" charset="0"/>
              </a:rPr>
              <a:t>Regelung einer Nachfolge</a:t>
            </a:r>
          </a:p>
          <a:p>
            <a:pPr marL="265113" indent="-265113">
              <a:spcBef>
                <a:spcPts val="600"/>
              </a:spcBef>
              <a:buClr>
                <a:srgbClr val="0B4874"/>
              </a:buClr>
              <a:buFont typeface="Symbol" panose="05050102010706020507" pitchFamily="18" charset="2"/>
              <a:buChar char=""/>
            </a:pPr>
            <a:r>
              <a:rPr lang="de-DE" dirty="0">
                <a:solidFill>
                  <a:schemeClr val="accent6">
                    <a:lumMod val="50000"/>
                  </a:schemeClr>
                </a:solidFill>
                <a:latin typeface="Century Gothic" panose="020B0502020202020204" pitchFamily="34" charset="0"/>
              </a:rPr>
              <a:t>Prüfen und Eingehen von Kooperationen</a:t>
            </a:r>
          </a:p>
          <a:p>
            <a:pPr marL="265113" indent="-265113">
              <a:spcBef>
                <a:spcPts val="600"/>
              </a:spcBef>
              <a:buClr>
                <a:srgbClr val="0B4874"/>
              </a:buClr>
              <a:buFont typeface="Symbol" panose="05050102010706020507" pitchFamily="18" charset="2"/>
              <a:buChar char=""/>
            </a:pPr>
            <a:r>
              <a:rPr lang="de-DE" dirty="0">
                <a:solidFill>
                  <a:schemeClr val="accent6">
                    <a:lumMod val="50000"/>
                  </a:schemeClr>
                </a:solidFill>
                <a:latin typeface="Century Gothic" panose="020B0502020202020204" pitchFamily="34" charset="0"/>
              </a:rPr>
              <a:t>Finanzierungsanfragen bei Eigenkapital- und Fremdkapitalgebern</a:t>
            </a:r>
          </a:p>
        </p:txBody>
      </p:sp>
      <p:sp>
        <p:nvSpPr>
          <p:cNvPr id="10" name="Rechteck 9">
            <a:extLst>
              <a:ext uri="{FF2B5EF4-FFF2-40B4-BE49-F238E27FC236}">
                <a16:creationId xmlns:a16="http://schemas.microsoft.com/office/drawing/2014/main" id="{5ADA0148-728F-4D7B-A2A0-8736F258149D}"/>
              </a:ext>
            </a:extLst>
          </p:cNvPr>
          <p:cNvSpPr/>
          <p:nvPr/>
        </p:nvSpPr>
        <p:spPr bwMode="auto">
          <a:xfrm>
            <a:off x="6340976" y="2165166"/>
            <a:ext cx="4320000" cy="4136732"/>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latin typeface="Century Gothic" panose="020B0502020202020204" pitchFamily="34" charset="0"/>
              <a:cs typeface="Calibri" pitchFamily="34" charset="0"/>
            </a:endParaRPr>
          </a:p>
        </p:txBody>
      </p:sp>
      <p:sp>
        <p:nvSpPr>
          <p:cNvPr id="11" name="Rechteck 10">
            <a:extLst>
              <a:ext uri="{FF2B5EF4-FFF2-40B4-BE49-F238E27FC236}">
                <a16:creationId xmlns:a16="http://schemas.microsoft.com/office/drawing/2014/main" id="{05ABF5AC-7716-440B-B126-1930EC065910}"/>
              </a:ext>
            </a:extLst>
          </p:cNvPr>
          <p:cNvSpPr/>
          <p:nvPr/>
        </p:nvSpPr>
        <p:spPr>
          <a:xfrm>
            <a:off x="6565525" y="2428500"/>
            <a:ext cx="3870901" cy="3093154"/>
          </a:xfrm>
          <a:prstGeom prst="rect">
            <a:avLst/>
          </a:prstGeom>
        </p:spPr>
        <p:txBody>
          <a:bodyPr wrap="square">
            <a:spAutoFit/>
          </a:bodyPr>
          <a:lstStyle/>
          <a:p>
            <a:pPr marL="265113" indent="-265113">
              <a:spcBef>
                <a:spcPts val="600"/>
              </a:spcBef>
              <a:buClr>
                <a:srgbClr val="0B4874"/>
              </a:buClr>
              <a:buFont typeface="Symbol" panose="05050102010706020507" pitchFamily="18" charset="2"/>
              <a:buChar char=""/>
            </a:pPr>
            <a:r>
              <a:rPr lang="de-CH" dirty="0">
                <a:solidFill>
                  <a:schemeClr val="accent6">
                    <a:lumMod val="50000"/>
                  </a:schemeClr>
                </a:solidFill>
                <a:latin typeface="Century Gothic" panose="020B0502020202020204" pitchFamily="34" charset="0"/>
              </a:rPr>
              <a:t>Zeitaufwendige Erstellung</a:t>
            </a:r>
          </a:p>
          <a:p>
            <a:pPr marL="265113" indent="-265113">
              <a:spcBef>
                <a:spcPts val="600"/>
              </a:spcBef>
              <a:buClr>
                <a:srgbClr val="0B4874"/>
              </a:buClr>
              <a:buFont typeface="Symbol" panose="05050102010706020507" pitchFamily="18" charset="2"/>
              <a:buChar char=""/>
            </a:pPr>
            <a:r>
              <a:rPr lang="de-CH" dirty="0">
                <a:solidFill>
                  <a:schemeClr val="accent6">
                    <a:lumMod val="50000"/>
                  </a:schemeClr>
                </a:solidFill>
                <a:latin typeface="Century Gothic" panose="020B0502020202020204" pitchFamily="34" charset="0"/>
              </a:rPr>
              <a:t>Wird häufig als eher «statisches Instrument» genutzt</a:t>
            </a:r>
          </a:p>
          <a:p>
            <a:pPr marL="265113" indent="-265113">
              <a:spcBef>
                <a:spcPts val="600"/>
              </a:spcBef>
              <a:buClr>
                <a:srgbClr val="0B4874"/>
              </a:buClr>
              <a:buFont typeface="Symbol" panose="05050102010706020507" pitchFamily="18" charset="2"/>
              <a:buChar char=""/>
            </a:pPr>
            <a:r>
              <a:rPr lang="de-CH" dirty="0">
                <a:solidFill>
                  <a:schemeClr val="accent6">
                    <a:lumMod val="50000"/>
                  </a:schemeClr>
                </a:solidFill>
                <a:latin typeface="Century Gothic" panose="020B0502020202020204" pitchFamily="34" charset="0"/>
              </a:rPr>
              <a:t>Gefahr: Man vergisst, dass es sich letztlich nur um Annahmen und Schätzungen handelt</a:t>
            </a:r>
          </a:p>
          <a:p>
            <a:pPr marL="265113" indent="-265113">
              <a:spcBef>
                <a:spcPts val="600"/>
              </a:spcBef>
              <a:buClr>
                <a:srgbClr val="0B4874"/>
              </a:buClr>
              <a:buFont typeface="Symbol" panose="05050102010706020507" pitchFamily="18" charset="2"/>
              <a:buChar char=""/>
            </a:pPr>
            <a:r>
              <a:rPr lang="de-CH" dirty="0">
                <a:solidFill>
                  <a:schemeClr val="accent6">
                    <a:lumMod val="50000"/>
                  </a:schemeClr>
                </a:solidFill>
                <a:latin typeface="Century Gothic" panose="020B0502020202020204" pitchFamily="34" charset="0"/>
              </a:rPr>
              <a:t>Die Bedeutung schwindet: Viele GründerInnen erstellen nur noch Pitch Decks </a:t>
            </a:r>
          </a:p>
        </p:txBody>
      </p:sp>
      <p:sp>
        <p:nvSpPr>
          <p:cNvPr id="12" name="Rechteck 11">
            <a:extLst>
              <a:ext uri="{FF2B5EF4-FFF2-40B4-BE49-F238E27FC236}">
                <a16:creationId xmlns:a16="http://schemas.microsoft.com/office/drawing/2014/main" id="{92B7B1C1-8AA9-4123-9BFF-BAFB6F66FE5C}"/>
              </a:ext>
            </a:extLst>
          </p:cNvPr>
          <p:cNvSpPr/>
          <p:nvPr/>
        </p:nvSpPr>
        <p:spPr bwMode="auto">
          <a:xfrm>
            <a:off x="6340976" y="1762168"/>
            <a:ext cx="4320000" cy="496528"/>
          </a:xfrm>
          <a:prstGeom prst="rect">
            <a:avLst/>
          </a:prstGeom>
          <a:solidFill>
            <a:srgbClr val="0B4874"/>
          </a:solidFill>
          <a:ln w="19050" cap="flat" cmpd="sng" algn="ctr">
            <a:solidFill>
              <a:srgbClr val="0B4874"/>
            </a:solidFill>
            <a:prstDash val="solid"/>
            <a:round/>
            <a:headEnd type="none" w="med" len="med"/>
            <a:tailEnd type="none" w="med" len="med"/>
          </a:ln>
          <a:effectLst/>
        </p:spPr>
        <p:txBody>
          <a:bodyPr wrap="square" rtlCol="0" anchor="ctr"/>
          <a:lstStyle/>
          <a:p>
            <a:pPr algn="ctr"/>
            <a:r>
              <a:rPr lang="de-CH" b="1" dirty="0">
                <a:solidFill>
                  <a:prstClr val="white"/>
                </a:solidFill>
                <a:latin typeface="Century Gothic" panose="020B0502020202020204" pitchFamily="34" charset="0"/>
                <a:cs typeface="Calibri" pitchFamily="34" charset="0"/>
              </a:rPr>
              <a:t>Nachteile</a:t>
            </a:r>
          </a:p>
        </p:txBody>
      </p:sp>
      <p:sp>
        <p:nvSpPr>
          <p:cNvPr id="13" name="Rechteck 12">
            <a:extLst>
              <a:ext uri="{FF2B5EF4-FFF2-40B4-BE49-F238E27FC236}">
                <a16:creationId xmlns:a16="http://schemas.microsoft.com/office/drawing/2014/main" id="{73A746DC-A800-4F64-B301-547394804418}"/>
              </a:ext>
            </a:extLst>
          </p:cNvPr>
          <p:cNvSpPr/>
          <p:nvPr/>
        </p:nvSpPr>
        <p:spPr bwMode="auto">
          <a:xfrm>
            <a:off x="1774928" y="2187700"/>
            <a:ext cx="4320000" cy="4136732"/>
          </a:xfrm>
          <a:prstGeom prst="rect">
            <a:avLst/>
          </a:prstGeom>
          <a:no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latin typeface="Century Gothic" panose="020B0502020202020204" pitchFamily="34" charset="0"/>
              <a:cs typeface="Calibri" pitchFamily="34" charset="0"/>
            </a:endParaRPr>
          </a:p>
        </p:txBody>
      </p:sp>
    </p:spTree>
    <p:extLst>
      <p:ext uri="{BB962C8B-B14F-4D97-AF65-F5344CB8AC3E}">
        <p14:creationId xmlns:p14="http://schemas.microsoft.com/office/powerpoint/2010/main" val="1092344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2CC95166-A7E3-4331-B41D-DE9EB0F91E93}"/>
              </a:ext>
            </a:extLst>
          </p:cNvPr>
          <p:cNvSpPr>
            <a:spLocks noGrp="1"/>
          </p:cNvSpPr>
          <p:nvPr>
            <p:ph type="title"/>
          </p:nvPr>
        </p:nvSpPr>
        <p:spPr>
          <a:xfrm>
            <a:off x="1666627" y="480304"/>
            <a:ext cx="6940675" cy="733645"/>
          </a:xfrm>
        </p:spPr>
        <p:txBody>
          <a:bodyPr>
            <a:noAutofit/>
          </a:bodyPr>
          <a:lstStyle/>
          <a:p>
            <a:pPr algn="l"/>
            <a:r>
              <a:rPr lang="de-DE" sz="2400" dirty="0">
                <a:solidFill>
                  <a:srgbClr val="0B4874"/>
                </a:solidFill>
                <a:latin typeface="Century Gothic" panose="020B0502020202020204" pitchFamily="34" charset="0"/>
              </a:rPr>
              <a:t>Bestandteile Ihres Mini-Businessplans </a:t>
            </a:r>
            <a:br>
              <a:rPr lang="de-DE" sz="2400" dirty="0">
                <a:solidFill>
                  <a:srgbClr val="0B4874"/>
                </a:solidFill>
                <a:latin typeface="Century Gothic" panose="020B0502020202020204" pitchFamily="34" charset="0"/>
              </a:rPr>
            </a:br>
            <a:r>
              <a:rPr lang="de-DE" sz="2400" dirty="0">
                <a:solidFill>
                  <a:srgbClr val="0B4874"/>
                </a:solidFill>
                <a:latin typeface="Century Gothic" panose="020B0502020202020204" pitchFamily="34" charset="0"/>
              </a:rPr>
              <a:t>und Lernjournals</a:t>
            </a:r>
            <a:endParaRPr lang="de-DE" altLang="fr-FR" sz="2400" dirty="0">
              <a:solidFill>
                <a:srgbClr val="0B4874"/>
              </a:solidFill>
              <a:latin typeface="Century Gothic" panose="020B0502020202020204" pitchFamily="34" charset="0"/>
              <a:ea typeface="ＭＳ Ｐゴシック" charset="0"/>
            </a:endParaRPr>
          </a:p>
        </p:txBody>
      </p:sp>
      <p:sp>
        <p:nvSpPr>
          <p:cNvPr id="14" name="Rechteck 13">
            <a:extLst>
              <a:ext uri="{FF2B5EF4-FFF2-40B4-BE49-F238E27FC236}">
                <a16:creationId xmlns:a16="http://schemas.microsoft.com/office/drawing/2014/main" id="{F1306E3A-D52A-40C5-AA59-D7AC1D17F806}"/>
              </a:ext>
            </a:extLst>
          </p:cNvPr>
          <p:cNvSpPr/>
          <p:nvPr/>
        </p:nvSpPr>
        <p:spPr>
          <a:xfrm>
            <a:off x="1676157" y="1746495"/>
            <a:ext cx="4012266" cy="4719241"/>
          </a:xfrm>
          <a:prstGeom prst="rect">
            <a:avLst/>
          </a:prstGeom>
        </p:spPr>
        <p:txBody>
          <a:bodyPr wrap="square">
            <a:spAutoFit/>
          </a:bodyPr>
          <a:lstStyle/>
          <a:p>
            <a:pPr>
              <a:spcBef>
                <a:spcPts val="800"/>
              </a:spcBef>
              <a:buClr>
                <a:srgbClr val="0B4874"/>
              </a:buClr>
            </a:pPr>
            <a:r>
              <a:rPr lang="de-CH" b="1" dirty="0">
                <a:solidFill>
                  <a:schemeClr val="accent6">
                    <a:lumMod val="50000"/>
                  </a:schemeClr>
                </a:solidFill>
                <a:latin typeface="Century Gothic"/>
              </a:rPr>
              <a:t>Inhalte</a:t>
            </a:r>
          </a:p>
          <a:p>
            <a:pPr marL="358775" indent="-358775">
              <a:spcBef>
                <a:spcPts val="800"/>
              </a:spcBef>
              <a:buClr>
                <a:srgbClr val="0B4874"/>
              </a:buClr>
              <a:buAutoNum type="arabicPeriod"/>
            </a:pPr>
            <a:r>
              <a:rPr lang="de-CH" dirty="0">
                <a:solidFill>
                  <a:srgbClr val="0B4874"/>
                </a:solidFill>
                <a:latin typeface="Century Gothic"/>
              </a:rPr>
              <a:t>Steckbrief Ihrer Geschäftsidee</a:t>
            </a:r>
          </a:p>
          <a:p>
            <a:pPr marL="358775" indent="-358775">
              <a:spcBef>
                <a:spcPts val="800"/>
              </a:spcBef>
              <a:buClr>
                <a:srgbClr val="0B4874"/>
              </a:buClr>
              <a:buAutoNum type="arabicPeriod"/>
            </a:pPr>
            <a:r>
              <a:rPr lang="de-CH" dirty="0">
                <a:solidFill>
                  <a:srgbClr val="0B4874"/>
                </a:solidFill>
                <a:latin typeface="Century Gothic"/>
              </a:rPr>
              <a:t>Vision</a:t>
            </a:r>
          </a:p>
          <a:p>
            <a:pPr marL="358775" indent="-358775">
              <a:spcBef>
                <a:spcPts val="800"/>
              </a:spcBef>
              <a:buClr>
                <a:srgbClr val="0B4874"/>
              </a:buClr>
              <a:buAutoNum type="arabicPeriod"/>
            </a:pPr>
            <a:r>
              <a:rPr lang="de-CH" dirty="0">
                <a:solidFill>
                  <a:srgbClr val="0B4874"/>
                </a:solidFill>
                <a:latin typeface="Century Gothic"/>
              </a:rPr>
              <a:t>Name, Logo und Tagline</a:t>
            </a:r>
          </a:p>
          <a:p>
            <a:pPr marL="358775" indent="-358775">
              <a:spcBef>
                <a:spcPts val="800"/>
              </a:spcBef>
              <a:buClr>
                <a:srgbClr val="0B4874"/>
              </a:buClr>
              <a:buAutoNum type="arabicPeriod"/>
            </a:pPr>
            <a:r>
              <a:rPr lang="de-CH" dirty="0">
                <a:solidFill>
                  <a:srgbClr val="0B4874"/>
                </a:solidFill>
                <a:latin typeface="Century Gothic"/>
              </a:rPr>
              <a:t>Demoversion oder Minimum Viable Product </a:t>
            </a:r>
          </a:p>
          <a:p>
            <a:pPr marL="358775" indent="-358775">
              <a:spcBef>
                <a:spcPts val="800"/>
              </a:spcBef>
              <a:buClr>
                <a:srgbClr val="0B4874"/>
              </a:buClr>
              <a:buAutoNum type="arabicPeriod"/>
            </a:pPr>
            <a:r>
              <a:rPr lang="de-CH" dirty="0">
                <a:solidFill>
                  <a:srgbClr val="0B4874"/>
                </a:solidFill>
                <a:latin typeface="Century Gothic"/>
              </a:rPr>
              <a:t>Geschäftsmodell</a:t>
            </a:r>
          </a:p>
          <a:p>
            <a:pPr marL="358775" indent="-358775">
              <a:spcBef>
                <a:spcPts val="800"/>
              </a:spcBef>
              <a:buClr>
                <a:srgbClr val="0B4874"/>
              </a:buClr>
              <a:buAutoNum type="arabicPeriod"/>
            </a:pPr>
            <a:r>
              <a:rPr lang="de-CH" dirty="0">
                <a:solidFill>
                  <a:srgbClr val="0B4874"/>
                </a:solidFill>
                <a:latin typeface="Century Gothic"/>
              </a:rPr>
              <a:t>Alleinstellungsmerkmal</a:t>
            </a:r>
          </a:p>
          <a:p>
            <a:pPr marL="358775" indent="-358775">
              <a:spcBef>
                <a:spcPts val="800"/>
              </a:spcBef>
              <a:buClr>
                <a:srgbClr val="0B4874"/>
              </a:buClr>
              <a:buAutoNum type="arabicPeriod"/>
            </a:pPr>
            <a:r>
              <a:rPr lang="de-CH" dirty="0">
                <a:solidFill>
                  <a:srgbClr val="0B4874"/>
                </a:solidFill>
                <a:latin typeface="Century Gothic"/>
              </a:rPr>
              <a:t>Marketingkonzept</a:t>
            </a:r>
          </a:p>
          <a:p>
            <a:pPr marL="358775" indent="-358775">
              <a:spcBef>
                <a:spcPts val="800"/>
              </a:spcBef>
              <a:buClr>
                <a:srgbClr val="0B4874"/>
              </a:buClr>
              <a:buAutoNum type="arabicPeriod"/>
            </a:pPr>
            <a:r>
              <a:rPr lang="de-CH" dirty="0">
                <a:solidFill>
                  <a:srgbClr val="0B4874"/>
                </a:solidFill>
                <a:latin typeface="Century Gothic"/>
              </a:rPr>
              <a:t>Deckungsbeitrag- und </a:t>
            </a:r>
            <a:br>
              <a:rPr lang="de-CH" dirty="0">
                <a:solidFill>
                  <a:srgbClr val="0B4874"/>
                </a:solidFill>
                <a:latin typeface="Century Gothic"/>
              </a:rPr>
            </a:br>
            <a:r>
              <a:rPr lang="de-CH" dirty="0">
                <a:solidFill>
                  <a:srgbClr val="0B4874"/>
                </a:solidFill>
                <a:latin typeface="Century Gothic"/>
              </a:rPr>
              <a:t>Break-Even-Berechnung</a:t>
            </a:r>
          </a:p>
          <a:p>
            <a:pPr marL="358775" indent="-358775">
              <a:spcBef>
                <a:spcPts val="800"/>
              </a:spcBef>
              <a:buClr>
                <a:srgbClr val="0B4874"/>
              </a:buClr>
              <a:buAutoNum type="arabicPeriod"/>
            </a:pPr>
            <a:r>
              <a:rPr lang="de-CH" dirty="0">
                <a:solidFill>
                  <a:srgbClr val="0B4874"/>
                </a:solidFill>
                <a:latin typeface="Century Gothic"/>
              </a:rPr>
              <a:t>Gründerteam</a:t>
            </a:r>
          </a:p>
          <a:p>
            <a:pPr marL="342900" indent="-342900">
              <a:spcBef>
                <a:spcPts val="800"/>
              </a:spcBef>
              <a:buClr>
                <a:srgbClr val="0B4874"/>
              </a:buClr>
              <a:buAutoNum type="arabicPeriod"/>
            </a:pPr>
            <a:r>
              <a:rPr lang="de-CH" dirty="0">
                <a:solidFill>
                  <a:srgbClr val="0B4874"/>
                </a:solidFill>
                <a:latin typeface="Century Gothic"/>
              </a:rPr>
              <a:t> Wie weiter?</a:t>
            </a:r>
          </a:p>
        </p:txBody>
      </p:sp>
      <p:sp>
        <p:nvSpPr>
          <p:cNvPr id="3" name="Foliennummernplatzhalter 2">
            <a:extLst>
              <a:ext uri="{FF2B5EF4-FFF2-40B4-BE49-F238E27FC236}">
                <a16:creationId xmlns:a16="http://schemas.microsoft.com/office/drawing/2014/main" id="{B511B955-884A-4800-B6BE-AC03D8CD0856}"/>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36</a:t>
            </a:fld>
            <a:endParaRPr lang="ru-RU"/>
          </a:p>
        </p:txBody>
      </p:sp>
      <p:sp>
        <p:nvSpPr>
          <p:cNvPr id="6" name="Rechteck 5">
            <a:extLst>
              <a:ext uri="{FF2B5EF4-FFF2-40B4-BE49-F238E27FC236}">
                <a16:creationId xmlns:a16="http://schemas.microsoft.com/office/drawing/2014/main" id="{54AEB710-3C3B-4596-BBD3-4A7BA35D22B8}"/>
              </a:ext>
            </a:extLst>
          </p:cNvPr>
          <p:cNvSpPr/>
          <p:nvPr/>
        </p:nvSpPr>
        <p:spPr>
          <a:xfrm>
            <a:off x="6185464" y="1749250"/>
            <a:ext cx="4012266" cy="2718693"/>
          </a:xfrm>
          <a:prstGeom prst="rect">
            <a:avLst/>
          </a:prstGeom>
        </p:spPr>
        <p:txBody>
          <a:bodyPr wrap="square">
            <a:spAutoFit/>
          </a:bodyPr>
          <a:lstStyle/>
          <a:p>
            <a:pPr>
              <a:spcBef>
                <a:spcPts val="800"/>
              </a:spcBef>
              <a:buClr>
                <a:srgbClr val="0B4874"/>
              </a:buClr>
            </a:pPr>
            <a:r>
              <a:rPr lang="de-CH" b="1" dirty="0">
                <a:solidFill>
                  <a:schemeClr val="accent6">
                    <a:lumMod val="50000"/>
                  </a:schemeClr>
                </a:solidFill>
                <a:latin typeface="Century Gothic"/>
              </a:rPr>
              <a:t>Jedes Kapitel enthält …</a:t>
            </a:r>
          </a:p>
          <a:p>
            <a:pPr marL="285750" indent="-285750">
              <a:spcBef>
                <a:spcPts val="800"/>
              </a:spcBef>
              <a:buClr>
                <a:srgbClr val="0B4874"/>
              </a:buClr>
              <a:buFont typeface="Century Gothic" panose="020B0502020202020204" pitchFamily="34" charset="0"/>
              <a:buChar char="●"/>
            </a:pPr>
            <a:r>
              <a:rPr lang="de-CH" dirty="0">
                <a:solidFill>
                  <a:srgbClr val="0B4874"/>
                </a:solidFill>
                <a:latin typeface="Century Gothic"/>
              </a:rPr>
              <a:t>Inhaltliche Hinweise zum jeweiligen Thema</a:t>
            </a:r>
          </a:p>
          <a:p>
            <a:pPr marL="285750" indent="-285750">
              <a:spcBef>
                <a:spcPts val="800"/>
              </a:spcBef>
              <a:buClr>
                <a:srgbClr val="0B4874"/>
              </a:buClr>
              <a:buFont typeface="Century Gothic" panose="020B0502020202020204" pitchFamily="34" charset="0"/>
              <a:buChar char="●"/>
            </a:pPr>
            <a:r>
              <a:rPr lang="de-CH" dirty="0">
                <a:solidFill>
                  <a:srgbClr val="B11B96"/>
                </a:solidFill>
                <a:latin typeface="Century Gothic"/>
              </a:rPr>
              <a:t>Das ausformulierte Beispiel von MyBambooBike</a:t>
            </a:r>
          </a:p>
          <a:p>
            <a:pPr marL="285750" indent="-285750">
              <a:spcBef>
                <a:spcPts val="800"/>
              </a:spcBef>
              <a:buClr>
                <a:srgbClr val="0B4874"/>
              </a:buClr>
              <a:buFont typeface="Century Gothic" panose="020B0502020202020204" pitchFamily="34" charset="0"/>
              <a:buChar char="●"/>
            </a:pPr>
            <a:r>
              <a:rPr lang="de-CH" dirty="0">
                <a:solidFill>
                  <a:srgbClr val="D17930"/>
                </a:solidFill>
                <a:latin typeface="Century Gothic"/>
              </a:rPr>
              <a:t>Platz für Ihre eigenen Fortschritte und Ergebnisse</a:t>
            </a:r>
          </a:p>
          <a:p>
            <a:pPr marL="285750" indent="-285750">
              <a:spcBef>
                <a:spcPts val="800"/>
              </a:spcBef>
              <a:buClr>
                <a:srgbClr val="0B4874"/>
              </a:buClr>
              <a:buFont typeface="Century Gothic" panose="020B0502020202020204" pitchFamily="34" charset="0"/>
              <a:buChar char="●"/>
            </a:pPr>
            <a:r>
              <a:rPr lang="de-CH" dirty="0">
                <a:solidFill>
                  <a:srgbClr val="738D05"/>
                </a:solidFill>
                <a:latin typeface="Century Gothic"/>
              </a:rPr>
              <a:t>Reflexionsfragen</a:t>
            </a:r>
          </a:p>
        </p:txBody>
      </p:sp>
      <p:grpSp>
        <p:nvGrpSpPr>
          <p:cNvPr id="2" name="Gruppieren 1">
            <a:extLst>
              <a:ext uri="{FF2B5EF4-FFF2-40B4-BE49-F238E27FC236}">
                <a16:creationId xmlns:a16="http://schemas.microsoft.com/office/drawing/2014/main" id="{5F7A27F0-1B0F-9D45-3236-0C33DF9C90D4}"/>
              </a:ext>
            </a:extLst>
          </p:cNvPr>
          <p:cNvGrpSpPr/>
          <p:nvPr/>
        </p:nvGrpSpPr>
        <p:grpSpPr>
          <a:xfrm>
            <a:off x="10737669" y="0"/>
            <a:ext cx="1454331" cy="1277285"/>
            <a:chOff x="10737669" y="0"/>
            <a:chExt cx="1454331" cy="1277285"/>
          </a:xfrm>
        </p:grpSpPr>
        <p:sp>
          <p:nvSpPr>
            <p:cNvPr id="4" name="Rechteck 3">
              <a:extLst>
                <a:ext uri="{FF2B5EF4-FFF2-40B4-BE49-F238E27FC236}">
                  <a16:creationId xmlns:a16="http://schemas.microsoft.com/office/drawing/2014/main" id="{41A5FE4C-C453-85B1-8BF1-9109500501A2}"/>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Grafik 6">
              <a:extLst>
                <a:ext uri="{FF2B5EF4-FFF2-40B4-BE49-F238E27FC236}">
                  <a16:creationId xmlns:a16="http://schemas.microsoft.com/office/drawing/2014/main" id="{AFFF66A1-524D-B12F-5897-C83E9524BA1F}"/>
                </a:ext>
              </a:extLst>
            </p:cNvPr>
            <p:cNvPicPr>
              <a:picLocks noChangeAspect="1"/>
            </p:cNvPicPr>
            <p:nvPr/>
          </p:nvPicPr>
          <p:blipFill>
            <a:blip r:embed="rId3"/>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1370059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53CB1787-A322-410C-A694-400622165E33}"/>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37</a:t>
            </a:fld>
            <a:endParaRPr lang="ru-RU"/>
          </a:p>
        </p:txBody>
      </p:sp>
      <p:sp>
        <p:nvSpPr>
          <p:cNvPr id="6" name="Textplatzhalter 1">
            <a:extLst>
              <a:ext uri="{FF2B5EF4-FFF2-40B4-BE49-F238E27FC236}">
                <a16:creationId xmlns:a16="http://schemas.microsoft.com/office/drawing/2014/main" id="{6262DEE9-065D-4DC2-8F54-ACAD1D3D50F1}"/>
              </a:ext>
            </a:extLst>
          </p:cNvPr>
          <p:cNvSpPr>
            <a:spLocks noGrp="1"/>
          </p:cNvSpPr>
          <p:nvPr>
            <p:ph type="body" idx="1"/>
          </p:nvPr>
        </p:nvSpPr>
        <p:spPr>
          <a:xfrm>
            <a:off x="2187347" y="1689146"/>
            <a:ext cx="7817304" cy="2548117"/>
          </a:xfrm>
        </p:spPr>
        <p:txBody>
          <a:bodyPr>
            <a:normAutofit/>
          </a:bodyPr>
          <a:lstStyle/>
          <a:p>
            <a:r>
              <a:rPr lang="de-CH" sz="3200" b="1" dirty="0">
                <a:solidFill>
                  <a:schemeClr val="accent6">
                    <a:lumMod val="50000"/>
                  </a:schemeClr>
                </a:solidFill>
              </a:rPr>
              <a:t>Funktionen, Bedeutung und </a:t>
            </a:r>
            <a:br>
              <a:rPr lang="de-CH" sz="3200" b="1" dirty="0">
                <a:solidFill>
                  <a:schemeClr val="accent6">
                    <a:lumMod val="50000"/>
                  </a:schemeClr>
                </a:solidFill>
              </a:rPr>
            </a:br>
            <a:r>
              <a:rPr lang="de-CH" sz="3200" b="1" dirty="0">
                <a:solidFill>
                  <a:schemeClr val="accent6">
                    <a:lumMod val="50000"/>
                  </a:schemeClr>
                </a:solidFill>
              </a:rPr>
              <a:t>Inhalte eines Pitch Decks</a:t>
            </a:r>
          </a:p>
        </p:txBody>
      </p:sp>
    </p:spTree>
    <p:extLst>
      <p:ext uri="{BB962C8B-B14F-4D97-AF65-F5344CB8AC3E}">
        <p14:creationId xmlns:p14="http://schemas.microsoft.com/office/powerpoint/2010/main" val="3037549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B436B28-AAF6-4383-AF4F-1227542FC41A}"/>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38</a:t>
            </a:fld>
            <a:endParaRPr lang="ru-RU"/>
          </a:p>
        </p:txBody>
      </p:sp>
      <p:sp>
        <p:nvSpPr>
          <p:cNvPr id="4" name="Rectangle 2">
            <a:extLst>
              <a:ext uri="{FF2B5EF4-FFF2-40B4-BE49-F238E27FC236}">
                <a16:creationId xmlns:a16="http://schemas.microsoft.com/office/drawing/2014/main" id="{D09A6EBF-0F18-417C-BA20-6CE896BAAEFF}"/>
              </a:ext>
            </a:extLst>
          </p:cNvPr>
          <p:cNvSpPr txBox="1">
            <a:spLocks noChangeArrowheads="1"/>
          </p:cNvSpPr>
          <p:nvPr/>
        </p:nvSpPr>
        <p:spPr bwMode="auto">
          <a:xfrm>
            <a:off x="936802" y="118109"/>
            <a:ext cx="9406555" cy="657225"/>
          </a:xfrm>
          <a:prstGeom prst="rect">
            <a:avLst/>
          </a:prstGeom>
          <a:noFill/>
          <a:ln w="9525">
            <a:noFill/>
            <a:miter lim="800000"/>
            <a:headEnd/>
            <a:tailEnd/>
          </a:ln>
        </p:spPr>
        <p:txBody>
          <a:bodyPr anchor="ctr"/>
          <a:lstStyle/>
          <a:p>
            <a:pPr>
              <a:defRPr/>
            </a:pPr>
            <a:r>
              <a:rPr lang="de-CH" sz="2400" b="1" dirty="0">
                <a:solidFill>
                  <a:srgbClr val="0B4874"/>
                </a:solidFill>
                <a:latin typeface="Century Gothic" panose="020B0502020202020204" pitchFamily="34" charset="0"/>
                <a:ea typeface="ＭＳ Ｐゴシック" charset="0"/>
                <a:cs typeface="Arial"/>
              </a:rPr>
              <a:t>Bedeutung des Pitch Decks</a:t>
            </a:r>
            <a:endParaRPr lang="de-AT" sz="2400" b="1" dirty="0">
              <a:solidFill>
                <a:srgbClr val="0B4874"/>
              </a:solidFill>
              <a:latin typeface="Century Gothic" panose="020B0502020202020204" pitchFamily="34" charset="0"/>
              <a:ea typeface="ＭＳ Ｐゴシック" charset="0"/>
              <a:cs typeface="Arial"/>
            </a:endParaRPr>
          </a:p>
        </p:txBody>
      </p:sp>
      <p:sp>
        <p:nvSpPr>
          <p:cNvPr id="5" name="Inhaltsplatzhalter 2">
            <a:extLst>
              <a:ext uri="{FF2B5EF4-FFF2-40B4-BE49-F238E27FC236}">
                <a16:creationId xmlns:a16="http://schemas.microsoft.com/office/drawing/2014/main" id="{D4D373D4-EDAD-48F5-94E8-644F207CCEAE}"/>
              </a:ext>
            </a:extLst>
          </p:cNvPr>
          <p:cNvSpPr txBox="1">
            <a:spLocks/>
          </p:cNvSpPr>
          <p:nvPr/>
        </p:nvSpPr>
        <p:spPr>
          <a:xfrm>
            <a:off x="1273508" y="1018903"/>
            <a:ext cx="9688659" cy="4456866"/>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Arial" panose="020B0604020202020204" pitchFamily="34" charset="0"/>
              <a:buNone/>
              <a:defRPr sz="2200" b="0" kern="1200">
                <a:solidFill>
                  <a:schemeClr val="accent1"/>
                </a:solidFill>
                <a:latin typeface="+mn-lt"/>
                <a:ea typeface="+mn-ea"/>
                <a:cs typeface="+mn-cs"/>
              </a:defRPr>
            </a:lvl1pPr>
            <a:lvl2pPr marL="271463" indent="-271463" algn="l" defTabSz="914400" rtl="0" eaLnBrk="1" latinLnBrk="0" hangingPunct="1">
              <a:lnSpc>
                <a:spcPct val="114000"/>
              </a:lnSpc>
              <a:spcBef>
                <a:spcPts val="0"/>
              </a:spcBef>
              <a:buClr>
                <a:schemeClr val="accent3"/>
              </a:buClr>
              <a:buFont typeface="MS PGothic" panose="020B0600070205080204" pitchFamily="34" charset="-128"/>
              <a:buChar char="▶"/>
              <a:defRPr sz="2200" kern="1200">
                <a:solidFill>
                  <a:schemeClr val="accent1"/>
                </a:solidFill>
                <a:latin typeface="+mn-lt"/>
                <a:ea typeface="+mn-ea"/>
                <a:cs typeface="+mn-cs"/>
              </a:defRPr>
            </a:lvl2pPr>
            <a:lvl3pPr marL="533400" indent="-261938" algn="l" defTabSz="914400" rtl="0" eaLnBrk="1" latinLnBrk="0" hangingPunct="1">
              <a:lnSpc>
                <a:spcPct val="114000"/>
              </a:lnSpc>
              <a:spcBef>
                <a:spcPts val="0"/>
              </a:spcBef>
              <a:buClr>
                <a:schemeClr val="accent3"/>
              </a:buClr>
              <a:buFont typeface="MS PGothic" panose="020B0600070205080204" pitchFamily="34" charset="-128"/>
              <a:buChar char="▶"/>
              <a:defRPr sz="2000" kern="1200">
                <a:solidFill>
                  <a:schemeClr val="accent1"/>
                </a:solidFill>
                <a:latin typeface="+mn-lt"/>
                <a:ea typeface="+mn-ea"/>
                <a:cs typeface="+mn-cs"/>
              </a:defRPr>
            </a:lvl3pPr>
            <a:lvl4pPr marL="806450" indent="-273050"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4pPr>
            <a:lvl5pPr marL="1077913" indent="-274638"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lvl="1" indent="-361950">
              <a:spcBef>
                <a:spcPts val="599"/>
              </a:spcBef>
              <a:buClr>
                <a:srgbClr val="0B4874"/>
              </a:buClr>
              <a:buFont typeface="Symbol" panose="05050102010706020507" pitchFamily="18" charset="2"/>
              <a:buChar char=""/>
            </a:pPr>
            <a:r>
              <a:rPr lang="de-CH" sz="1800" dirty="0">
                <a:solidFill>
                  <a:schemeClr val="accent6">
                    <a:lumMod val="50000"/>
                  </a:schemeClr>
                </a:solidFill>
                <a:latin typeface="Century Gothic"/>
              </a:rPr>
              <a:t>Mit einem Pitch Deck sollen mögliche Partner, Kunden, Investoren usw. überzeugt werden</a:t>
            </a:r>
          </a:p>
          <a:p>
            <a:pPr marL="361950" lvl="1" indent="-361950">
              <a:spcBef>
                <a:spcPts val="599"/>
              </a:spcBef>
              <a:buClr>
                <a:srgbClr val="0B4874"/>
              </a:buClr>
              <a:buFont typeface="Symbol" panose="05050102010706020507" pitchFamily="18" charset="2"/>
              <a:buChar char=""/>
            </a:pPr>
            <a:r>
              <a:rPr lang="de-CH" sz="1800" dirty="0">
                <a:solidFill>
                  <a:schemeClr val="accent6">
                    <a:lumMod val="50000"/>
                  </a:schemeClr>
                </a:solidFill>
                <a:latin typeface="Century Gothic"/>
              </a:rPr>
              <a:t>Häufig vorkommende Pitch-Anlässe:</a:t>
            </a:r>
          </a:p>
          <a:p>
            <a:pPr marL="712788" lvl="2" indent="-350838">
              <a:spcBef>
                <a:spcPts val="200"/>
              </a:spcBef>
              <a:buClr>
                <a:srgbClr val="0B4874"/>
              </a:buClr>
              <a:buFont typeface="Century Gothic" panose="020B0502020202020204" pitchFamily="34" charset="0"/>
              <a:buChar char="●"/>
            </a:pPr>
            <a:r>
              <a:rPr lang="de-CH" sz="1600" dirty="0">
                <a:solidFill>
                  <a:schemeClr val="accent6">
                    <a:lumMod val="50000"/>
                  </a:schemeClr>
                </a:solidFill>
                <a:latin typeface="Century Gothic"/>
              </a:rPr>
              <a:t>Ansprache von möglichen Partnern</a:t>
            </a:r>
          </a:p>
          <a:p>
            <a:pPr marL="712788" lvl="2" indent="-350838">
              <a:spcBef>
                <a:spcPts val="200"/>
              </a:spcBef>
              <a:buClr>
                <a:srgbClr val="0B4874"/>
              </a:buClr>
              <a:buFont typeface="Century Gothic" panose="020B0502020202020204" pitchFamily="34" charset="0"/>
              <a:buChar char="●"/>
            </a:pPr>
            <a:r>
              <a:rPr lang="de-CH" sz="1600" dirty="0">
                <a:solidFill>
                  <a:schemeClr val="accent6">
                    <a:lumMod val="50000"/>
                  </a:schemeClr>
                </a:solidFill>
                <a:latin typeface="Century Gothic"/>
              </a:rPr>
              <a:t>Pitch vor Investorinnen und Investoren</a:t>
            </a:r>
          </a:p>
          <a:p>
            <a:pPr marL="712788" lvl="2" indent="-350838">
              <a:spcBef>
                <a:spcPts val="200"/>
              </a:spcBef>
              <a:buClr>
                <a:srgbClr val="0B4874"/>
              </a:buClr>
              <a:buFont typeface="Century Gothic" panose="020B0502020202020204" pitchFamily="34" charset="0"/>
              <a:buChar char="●"/>
            </a:pPr>
            <a:r>
              <a:rPr lang="de-CH" sz="1600" dirty="0">
                <a:solidFill>
                  <a:schemeClr val="accent6">
                    <a:lumMod val="50000"/>
                  </a:schemeClr>
                </a:solidFill>
                <a:latin typeface="Century Gothic"/>
              </a:rPr>
              <a:t>Pitch bei einem Businessplan-Wettbewerb</a:t>
            </a:r>
          </a:p>
          <a:p>
            <a:pPr marL="361950" lvl="1" indent="-361950">
              <a:spcBef>
                <a:spcPts val="599"/>
              </a:spcBef>
              <a:buClr>
                <a:srgbClr val="0B4874"/>
              </a:buClr>
              <a:buFont typeface="Symbol" panose="05050102010706020507" pitchFamily="18" charset="2"/>
              <a:buChar char=""/>
            </a:pPr>
            <a:r>
              <a:rPr lang="de-CH" sz="1800" dirty="0">
                <a:solidFill>
                  <a:schemeClr val="accent6">
                    <a:lumMod val="50000"/>
                  </a:schemeClr>
                </a:solidFill>
                <a:latin typeface="Century Gothic"/>
              </a:rPr>
              <a:t>Je nach Kommunikationsanlass werden unterschiedlich lange </a:t>
            </a:r>
            <a:br>
              <a:rPr lang="de-CH" sz="1800" dirty="0">
                <a:solidFill>
                  <a:schemeClr val="accent6">
                    <a:lumMod val="50000"/>
                  </a:schemeClr>
                </a:solidFill>
                <a:latin typeface="Century Gothic"/>
              </a:rPr>
            </a:br>
            <a:r>
              <a:rPr lang="de-CH" sz="1800" dirty="0">
                <a:solidFill>
                  <a:schemeClr val="accent6">
                    <a:lumMod val="50000"/>
                  </a:schemeClr>
                </a:solidFill>
                <a:latin typeface="Century Gothic"/>
              </a:rPr>
              <a:t>Pitch Decks benötigt</a:t>
            </a:r>
          </a:p>
          <a:p>
            <a:pPr marL="712788" lvl="2" indent="-350838">
              <a:spcBef>
                <a:spcPts val="200"/>
              </a:spcBef>
              <a:buClr>
                <a:srgbClr val="0B4874"/>
              </a:buClr>
              <a:buFont typeface="Century Gothic" panose="020B0502020202020204" pitchFamily="34" charset="0"/>
              <a:buChar char="●"/>
            </a:pPr>
            <a:r>
              <a:rPr lang="de-CH" sz="1600" b="1" dirty="0">
                <a:solidFill>
                  <a:schemeClr val="accent6">
                    <a:lumMod val="50000"/>
                  </a:schemeClr>
                </a:solidFill>
                <a:latin typeface="Century Gothic"/>
              </a:rPr>
              <a:t>Teaser: </a:t>
            </a:r>
            <a:r>
              <a:rPr lang="de-CH" sz="1600" dirty="0">
                <a:solidFill>
                  <a:schemeClr val="accent6">
                    <a:lumMod val="50000"/>
                  </a:schemeClr>
                </a:solidFill>
                <a:latin typeface="Century Gothic"/>
              </a:rPr>
              <a:t>2 bis 3 Slides, z. B. um Interesse von möglichen Partnern, Kunden und Kundinnen sowie Investoren wecken</a:t>
            </a:r>
          </a:p>
          <a:p>
            <a:pPr marL="712788" lvl="2" indent="-350838">
              <a:spcBef>
                <a:spcPts val="200"/>
              </a:spcBef>
              <a:buClr>
                <a:srgbClr val="0B4874"/>
              </a:buClr>
              <a:buFont typeface="Century Gothic" panose="020B0502020202020204" pitchFamily="34" charset="0"/>
              <a:buChar char="●"/>
            </a:pPr>
            <a:r>
              <a:rPr lang="de-CH" sz="1600" b="1" dirty="0">
                <a:solidFill>
                  <a:schemeClr val="accent6">
                    <a:lumMod val="50000"/>
                  </a:schemeClr>
                </a:solidFill>
                <a:latin typeface="Century Gothic"/>
              </a:rPr>
              <a:t>Längeres Pitch Deck:</a:t>
            </a:r>
            <a:r>
              <a:rPr lang="de-CH" sz="1600" dirty="0">
                <a:solidFill>
                  <a:schemeClr val="accent6">
                    <a:lumMod val="50000"/>
                  </a:schemeClr>
                </a:solidFill>
                <a:latin typeface="Century Gothic"/>
              </a:rPr>
              <a:t> 10 bis 20 Slides, z. B. für Präsentationen vor Investoren oder einer Businessplanjury</a:t>
            </a:r>
          </a:p>
          <a:p>
            <a:pPr marL="712788" lvl="2" indent="-350838">
              <a:spcBef>
                <a:spcPts val="200"/>
              </a:spcBef>
              <a:buClr>
                <a:srgbClr val="0B4874"/>
              </a:buClr>
              <a:buFont typeface="Century Gothic" panose="020B0502020202020204" pitchFamily="34" charset="0"/>
              <a:buChar char="●"/>
            </a:pPr>
            <a:r>
              <a:rPr lang="de-CH" sz="1600" b="1" dirty="0">
                <a:solidFill>
                  <a:schemeClr val="accent6">
                    <a:lumMod val="50000"/>
                  </a:schemeClr>
                </a:solidFill>
                <a:latin typeface="Century Gothic"/>
              </a:rPr>
              <a:t>«Long Pitch»:</a:t>
            </a:r>
            <a:r>
              <a:rPr lang="de-CH" sz="1600" dirty="0">
                <a:solidFill>
                  <a:schemeClr val="accent6">
                    <a:lumMod val="50000"/>
                  </a:schemeClr>
                </a:solidFill>
                <a:latin typeface="Century Gothic"/>
              </a:rPr>
              <a:t> 20 bis 40 Slides, z. B. wenn ein möglicher Investor Interesse zeigt und ein längeres Gespräch als Teil der «Due Diligence» (sorgfältige Prüfung des Unternehmens) stattfindet</a:t>
            </a:r>
          </a:p>
          <a:p>
            <a:pPr marL="623076" lvl="2" indent="-361479">
              <a:spcBef>
                <a:spcPts val="599"/>
              </a:spcBef>
            </a:pPr>
            <a:endParaRPr lang="de-CH" sz="1598" dirty="0">
              <a:solidFill>
                <a:srgbClr val="697D91"/>
              </a:solidFill>
            </a:endParaRPr>
          </a:p>
          <a:p>
            <a:pPr marL="0" lvl="1" indent="0">
              <a:spcBef>
                <a:spcPts val="599"/>
              </a:spcBef>
              <a:buNone/>
            </a:pPr>
            <a:endParaRPr lang="de-CH" sz="2597" dirty="0">
              <a:solidFill>
                <a:srgbClr val="697D91"/>
              </a:solidFill>
            </a:endParaRPr>
          </a:p>
        </p:txBody>
      </p:sp>
      <p:sp>
        <p:nvSpPr>
          <p:cNvPr id="6" name="Rechteck 5">
            <a:extLst>
              <a:ext uri="{FF2B5EF4-FFF2-40B4-BE49-F238E27FC236}">
                <a16:creationId xmlns:a16="http://schemas.microsoft.com/office/drawing/2014/main" id="{A07F5D3F-B19B-4EAC-9254-34F5EFBF5A9F}"/>
              </a:ext>
            </a:extLst>
          </p:cNvPr>
          <p:cNvSpPr/>
          <p:nvPr/>
        </p:nvSpPr>
        <p:spPr>
          <a:xfrm>
            <a:off x="2413396" y="6019854"/>
            <a:ext cx="6876103" cy="553998"/>
          </a:xfrm>
          <a:prstGeom prst="rect">
            <a:avLst/>
          </a:prstGeom>
        </p:spPr>
        <p:txBody>
          <a:bodyPr wrap="square">
            <a:spAutoFit/>
          </a:bodyPr>
          <a:lstStyle/>
          <a:p>
            <a:r>
              <a:rPr lang="de-CH" sz="1000" b="1" dirty="0">
                <a:solidFill>
                  <a:schemeClr val="accent6">
                    <a:lumMod val="50000"/>
                  </a:schemeClr>
                </a:solidFill>
              </a:rPr>
              <a:t>Quelle: </a:t>
            </a:r>
            <a:r>
              <a:rPr lang="de-CH" sz="1000" dirty="0">
                <a:solidFill>
                  <a:schemeClr val="accent6">
                    <a:lumMod val="50000"/>
                  </a:schemeClr>
                </a:solidFill>
              </a:rPr>
              <a:t>Fueglistaller, U., Fust, A., Müller, C., Müller, S. &amp; Zellweger, T. (2019). Entrepreneurship. Modelle – Umsetzung – Perspektiven. Mit Fallbeispielen aus Deutschland, Österreich und der Schweiz (5., überarb. Aufl.). Wiesbaden: Springer Gabler. Seite 319–320.</a:t>
            </a:r>
          </a:p>
        </p:txBody>
      </p:sp>
    </p:spTree>
    <p:extLst>
      <p:ext uri="{BB962C8B-B14F-4D97-AF65-F5344CB8AC3E}">
        <p14:creationId xmlns:p14="http://schemas.microsoft.com/office/powerpoint/2010/main" val="2387150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8B653AB-0BE9-45CD-AAC0-0DC33EC77E28}"/>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39</a:t>
            </a:fld>
            <a:endParaRPr lang="ru-RU"/>
          </a:p>
        </p:txBody>
      </p:sp>
      <p:sp>
        <p:nvSpPr>
          <p:cNvPr id="3" name="Inhaltsplatzhalter 2">
            <a:extLst>
              <a:ext uri="{FF2B5EF4-FFF2-40B4-BE49-F238E27FC236}">
                <a16:creationId xmlns:a16="http://schemas.microsoft.com/office/drawing/2014/main" id="{2CDF5A02-E3F7-4973-B5FD-BC7AF93D80DD}"/>
              </a:ext>
            </a:extLst>
          </p:cNvPr>
          <p:cNvSpPr txBox="1">
            <a:spLocks/>
          </p:cNvSpPr>
          <p:nvPr/>
        </p:nvSpPr>
        <p:spPr>
          <a:xfrm>
            <a:off x="2547021" y="2133574"/>
            <a:ext cx="6713937" cy="2229345"/>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Arial" panose="020B0604020202020204" pitchFamily="34" charset="0"/>
              <a:buNone/>
              <a:defRPr sz="2200" b="0" kern="1200">
                <a:solidFill>
                  <a:schemeClr val="accent1"/>
                </a:solidFill>
                <a:latin typeface="+mn-lt"/>
                <a:ea typeface="+mn-ea"/>
                <a:cs typeface="+mn-cs"/>
              </a:defRPr>
            </a:lvl1pPr>
            <a:lvl2pPr marL="271463" indent="-271463" algn="l" defTabSz="914400" rtl="0" eaLnBrk="1" latinLnBrk="0" hangingPunct="1">
              <a:lnSpc>
                <a:spcPct val="114000"/>
              </a:lnSpc>
              <a:spcBef>
                <a:spcPts val="0"/>
              </a:spcBef>
              <a:buClr>
                <a:schemeClr val="accent3"/>
              </a:buClr>
              <a:buFont typeface="MS PGothic" panose="020B0600070205080204" pitchFamily="34" charset="-128"/>
              <a:buChar char="▶"/>
              <a:defRPr sz="2200" kern="1200">
                <a:solidFill>
                  <a:schemeClr val="accent1"/>
                </a:solidFill>
                <a:latin typeface="+mn-lt"/>
                <a:ea typeface="+mn-ea"/>
                <a:cs typeface="+mn-cs"/>
              </a:defRPr>
            </a:lvl2pPr>
            <a:lvl3pPr marL="533400" indent="-261938" algn="l" defTabSz="914400" rtl="0" eaLnBrk="1" latinLnBrk="0" hangingPunct="1">
              <a:lnSpc>
                <a:spcPct val="114000"/>
              </a:lnSpc>
              <a:spcBef>
                <a:spcPts val="0"/>
              </a:spcBef>
              <a:buClr>
                <a:schemeClr val="accent3"/>
              </a:buClr>
              <a:buFont typeface="MS PGothic" panose="020B0600070205080204" pitchFamily="34" charset="-128"/>
              <a:buChar char="▶"/>
              <a:defRPr sz="2000" kern="1200">
                <a:solidFill>
                  <a:schemeClr val="accent1"/>
                </a:solidFill>
                <a:latin typeface="+mn-lt"/>
                <a:ea typeface="+mn-ea"/>
                <a:cs typeface="+mn-cs"/>
              </a:defRPr>
            </a:lvl3pPr>
            <a:lvl4pPr marL="806450" indent="-273050"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4pPr>
            <a:lvl5pPr marL="1077913" indent="-274638"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lvl="1" indent="-361950">
              <a:spcBef>
                <a:spcPts val="599"/>
              </a:spcBef>
              <a:buClr>
                <a:srgbClr val="0B4874"/>
              </a:buClr>
              <a:buFont typeface="Symbol" panose="05050102010706020507" pitchFamily="18" charset="2"/>
              <a:buChar char=""/>
            </a:pPr>
            <a:r>
              <a:rPr lang="de-CH" dirty="0">
                <a:solidFill>
                  <a:schemeClr val="accent6">
                    <a:lumMod val="50000"/>
                  </a:schemeClr>
                </a:solidFill>
                <a:latin typeface="Century Gothic"/>
              </a:rPr>
              <a:t>Klare Zielgruppenausrichtung</a:t>
            </a:r>
          </a:p>
          <a:p>
            <a:pPr marL="361950" lvl="1" indent="-361950">
              <a:spcBef>
                <a:spcPts val="599"/>
              </a:spcBef>
              <a:buClr>
                <a:srgbClr val="0B4874"/>
              </a:buClr>
              <a:buFont typeface="Symbol" panose="05050102010706020507" pitchFamily="18" charset="2"/>
              <a:buChar char=""/>
            </a:pPr>
            <a:r>
              <a:rPr lang="de-CH" dirty="0">
                <a:solidFill>
                  <a:schemeClr val="accent6">
                    <a:lumMod val="50000"/>
                  </a:schemeClr>
                </a:solidFill>
                <a:latin typeface="Century Gothic"/>
              </a:rPr>
              <a:t>Verständliche Präsentation der Lösung</a:t>
            </a:r>
          </a:p>
          <a:p>
            <a:pPr marL="361950" lvl="1" indent="-361950">
              <a:spcBef>
                <a:spcPts val="599"/>
              </a:spcBef>
              <a:buClr>
                <a:srgbClr val="0B4874"/>
              </a:buClr>
              <a:buFont typeface="Symbol" panose="05050102010706020507" pitchFamily="18" charset="2"/>
              <a:buChar char=""/>
            </a:pPr>
            <a:r>
              <a:rPr lang="de-CH" dirty="0">
                <a:solidFill>
                  <a:schemeClr val="accent6">
                    <a:lumMod val="50000"/>
                  </a:schemeClr>
                </a:solidFill>
                <a:latin typeface="Century Gothic"/>
              </a:rPr>
              <a:t>Inhaltliche Konsistenz</a:t>
            </a:r>
          </a:p>
          <a:p>
            <a:pPr marL="361950" lvl="1" indent="-361950">
              <a:spcBef>
                <a:spcPts val="599"/>
              </a:spcBef>
              <a:buClr>
                <a:srgbClr val="0B4874"/>
              </a:buClr>
              <a:buFont typeface="Symbol" panose="05050102010706020507" pitchFamily="18" charset="2"/>
              <a:buChar char=""/>
            </a:pPr>
            <a:r>
              <a:rPr lang="de-CH" dirty="0">
                <a:solidFill>
                  <a:schemeClr val="accent6">
                    <a:lumMod val="50000"/>
                  </a:schemeClr>
                </a:solidFill>
                <a:latin typeface="Century Gothic"/>
              </a:rPr>
              <a:t>Klare Gliederung und Systematik</a:t>
            </a:r>
          </a:p>
          <a:p>
            <a:pPr marL="361950" lvl="1" indent="-361950">
              <a:spcBef>
                <a:spcPts val="599"/>
              </a:spcBef>
              <a:buClr>
                <a:srgbClr val="0B4874"/>
              </a:buClr>
              <a:buFont typeface="Symbol" panose="05050102010706020507" pitchFamily="18" charset="2"/>
              <a:buChar char=""/>
            </a:pPr>
            <a:r>
              <a:rPr lang="de-CH" dirty="0">
                <a:solidFill>
                  <a:schemeClr val="accent6">
                    <a:lumMod val="50000"/>
                  </a:schemeClr>
                </a:solidFill>
                <a:latin typeface="Century Gothic"/>
              </a:rPr>
              <a:t>Formale Aspekte müssen beachtet werden</a:t>
            </a:r>
          </a:p>
          <a:p>
            <a:pPr marL="0" lvl="1" indent="0">
              <a:spcBef>
                <a:spcPts val="599"/>
              </a:spcBef>
              <a:buNone/>
            </a:pPr>
            <a:endParaRPr lang="de-CH" sz="2597" dirty="0">
              <a:solidFill>
                <a:srgbClr val="697D91"/>
              </a:solidFill>
            </a:endParaRPr>
          </a:p>
        </p:txBody>
      </p:sp>
      <p:sp>
        <p:nvSpPr>
          <p:cNvPr id="4" name="Rectangle 2">
            <a:extLst>
              <a:ext uri="{FF2B5EF4-FFF2-40B4-BE49-F238E27FC236}">
                <a16:creationId xmlns:a16="http://schemas.microsoft.com/office/drawing/2014/main" id="{FDFF1622-EE07-457F-8C52-BFBF69F70757}"/>
              </a:ext>
            </a:extLst>
          </p:cNvPr>
          <p:cNvSpPr txBox="1">
            <a:spLocks noChangeArrowheads="1"/>
          </p:cNvSpPr>
          <p:nvPr/>
        </p:nvSpPr>
        <p:spPr bwMode="auto">
          <a:xfrm>
            <a:off x="936802" y="107476"/>
            <a:ext cx="9406555" cy="657225"/>
          </a:xfrm>
          <a:prstGeom prst="rect">
            <a:avLst/>
          </a:prstGeom>
          <a:noFill/>
          <a:ln w="9525">
            <a:noFill/>
            <a:miter lim="800000"/>
            <a:headEnd/>
            <a:tailEnd/>
          </a:ln>
        </p:spPr>
        <p:txBody>
          <a:bodyPr anchor="ctr"/>
          <a:lstStyle/>
          <a:p>
            <a:pPr>
              <a:defRPr/>
            </a:pPr>
            <a:r>
              <a:rPr lang="de-CH" sz="2400" b="1" dirty="0">
                <a:solidFill>
                  <a:srgbClr val="0B4874"/>
                </a:solidFill>
                <a:latin typeface="Century Gothic" panose="020B0502020202020204" pitchFamily="34" charset="0"/>
                <a:ea typeface="ＭＳ Ｐゴシック" charset="0"/>
                <a:cs typeface="Arial"/>
              </a:rPr>
              <a:t>Zentrale Anforderungen an ein Pitch Deck</a:t>
            </a:r>
            <a:endParaRPr lang="de-AT" sz="2400" b="1" dirty="0">
              <a:solidFill>
                <a:srgbClr val="0B4874"/>
              </a:solidFill>
              <a:latin typeface="Century Gothic" panose="020B0502020202020204" pitchFamily="34" charset="0"/>
              <a:ea typeface="ＭＳ Ｐゴシック" charset="0"/>
              <a:cs typeface="Arial"/>
            </a:endParaRPr>
          </a:p>
        </p:txBody>
      </p:sp>
      <p:sp>
        <p:nvSpPr>
          <p:cNvPr id="6" name="Rechteck 5">
            <a:extLst>
              <a:ext uri="{FF2B5EF4-FFF2-40B4-BE49-F238E27FC236}">
                <a16:creationId xmlns:a16="http://schemas.microsoft.com/office/drawing/2014/main" id="{6C4893AB-209C-44ED-9B0D-525F6329FD91}"/>
              </a:ext>
            </a:extLst>
          </p:cNvPr>
          <p:cNvSpPr/>
          <p:nvPr/>
        </p:nvSpPr>
        <p:spPr>
          <a:xfrm>
            <a:off x="2413396" y="6019854"/>
            <a:ext cx="6876103" cy="553998"/>
          </a:xfrm>
          <a:prstGeom prst="rect">
            <a:avLst/>
          </a:prstGeom>
        </p:spPr>
        <p:txBody>
          <a:bodyPr wrap="square">
            <a:spAutoFit/>
          </a:bodyPr>
          <a:lstStyle/>
          <a:p>
            <a:r>
              <a:rPr lang="de-CH" sz="1000" b="1" dirty="0">
                <a:solidFill>
                  <a:srgbClr val="697D91"/>
                </a:solidFill>
              </a:rPr>
              <a:t>Quelle: </a:t>
            </a:r>
            <a:r>
              <a:rPr lang="de-CH" sz="1000" dirty="0">
                <a:solidFill>
                  <a:schemeClr val="accent6">
                    <a:lumMod val="50000"/>
                  </a:schemeClr>
                </a:solidFill>
              </a:rPr>
              <a:t>Fueglistaller, U., Fust, A., Müller, C., Müller, S. &amp; Zellweger, T. (2019). Entrepreneurship. Modelle – Umsetzung – Perspektiven. Mit Fallbeispielen aus Deutschland, Österreich und der Schweiz (5., überarb. Aufl.). Wiesbaden: Springer Gabler. Seite 319 – 320.</a:t>
            </a:r>
          </a:p>
        </p:txBody>
      </p:sp>
    </p:spTree>
    <p:extLst>
      <p:ext uri="{BB962C8B-B14F-4D97-AF65-F5344CB8AC3E}">
        <p14:creationId xmlns:p14="http://schemas.microsoft.com/office/powerpoint/2010/main" val="3090056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59622-24B8-42BF-9CDC-3B434C16A31C}"/>
              </a:ext>
            </a:extLst>
          </p:cNvPr>
          <p:cNvSpPr>
            <a:spLocks noGrp="1"/>
          </p:cNvSpPr>
          <p:nvPr>
            <p:ph type="title"/>
          </p:nvPr>
        </p:nvSpPr>
        <p:spPr>
          <a:xfrm>
            <a:off x="227264" y="3406466"/>
            <a:ext cx="2621014" cy="846756"/>
          </a:xfrm>
        </p:spPr>
        <p:txBody>
          <a:bodyPr/>
          <a:lstStyle/>
          <a:p>
            <a:r>
              <a:rPr lang="de-CH" dirty="0">
                <a:solidFill>
                  <a:schemeClr val="bg1"/>
                </a:solidFill>
              </a:rPr>
              <a:t>Modul 3</a:t>
            </a:r>
          </a:p>
        </p:txBody>
      </p:sp>
      <p:sp>
        <p:nvSpPr>
          <p:cNvPr id="3" name="Textplatzhalter 2">
            <a:extLst>
              <a:ext uri="{FF2B5EF4-FFF2-40B4-BE49-F238E27FC236}">
                <a16:creationId xmlns:a16="http://schemas.microsoft.com/office/drawing/2014/main" id="{49B7FCD7-9190-4974-9995-7E8783BA24BA}"/>
              </a:ext>
            </a:extLst>
          </p:cNvPr>
          <p:cNvSpPr>
            <a:spLocks noGrp="1"/>
          </p:cNvSpPr>
          <p:nvPr>
            <p:ph type="body" sz="quarter" idx="13"/>
          </p:nvPr>
        </p:nvSpPr>
        <p:spPr>
          <a:xfrm>
            <a:off x="227265" y="4204009"/>
            <a:ext cx="2506410" cy="644216"/>
          </a:xfrm>
        </p:spPr>
        <p:txBody>
          <a:bodyPr>
            <a:normAutofit/>
          </a:bodyPr>
          <a:lstStyle/>
          <a:p>
            <a:pPr marL="0" indent="0">
              <a:buNone/>
            </a:pPr>
            <a:r>
              <a:rPr lang="de-CH" sz="2000" b="1" dirty="0">
                <a:solidFill>
                  <a:schemeClr val="bg1"/>
                </a:solidFill>
              </a:rPr>
              <a:t>Geschäftsmodelle entwickeln</a:t>
            </a:r>
          </a:p>
        </p:txBody>
      </p:sp>
      <p:sp>
        <p:nvSpPr>
          <p:cNvPr id="4" name="Textplatzhalter 2">
            <a:extLst>
              <a:ext uri="{FF2B5EF4-FFF2-40B4-BE49-F238E27FC236}">
                <a16:creationId xmlns:a16="http://schemas.microsoft.com/office/drawing/2014/main" id="{558B1124-076F-4F1C-80E1-6327EB8214B9}"/>
              </a:ext>
            </a:extLst>
          </p:cNvPr>
          <p:cNvSpPr txBox="1">
            <a:spLocks/>
          </p:cNvSpPr>
          <p:nvPr/>
        </p:nvSpPr>
        <p:spPr>
          <a:xfrm>
            <a:off x="265514" y="5584165"/>
            <a:ext cx="11602635" cy="10738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sz="2000" dirty="0">
                <a:solidFill>
                  <a:schemeClr val="accent6">
                    <a:lumMod val="50000"/>
                  </a:schemeClr>
                </a:solidFill>
                <a:latin typeface="+mj-lt"/>
              </a:rPr>
              <a:t>Modul 1: Ideen entwickeln | Modul 2: Ideen testen und weiterentwickeln | </a:t>
            </a:r>
            <a:br>
              <a:rPr lang="de-CH" sz="2000" dirty="0">
                <a:solidFill>
                  <a:schemeClr val="bg1">
                    <a:lumMod val="50000"/>
                  </a:schemeClr>
                </a:solidFill>
                <a:latin typeface="+mj-lt"/>
              </a:rPr>
            </a:br>
            <a:r>
              <a:rPr lang="de-CH" sz="2000" b="1" dirty="0">
                <a:solidFill>
                  <a:srgbClr val="B11B96"/>
                </a:solidFill>
                <a:latin typeface="+mj-lt"/>
              </a:rPr>
              <a:t>Modul 3: </a:t>
            </a:r>
            <a:r>
              <a:rPr lang="de-DE" sz="2000" b="1" dirty="0">
                <a:solidFill>
                  <a:srgbClr val="B11B96"/>
                </a:solidFill>
                <a:latin typeface="+mj-lt"/>
              </a:rPr>
              <a:t>Geschäftsmodelle entwickeln </a:t>
            </a:r>
            <a:r>
              <a:rPr lang="de-CH" sz="2000" dirty="0">
                <a:solidFill>
                  <a:schemeClr val="accent6">
                    <a:lumMod val="50000"/>
                  </a:schemeClr>
                </a:solidFill>
                <a:latin typeface="+mj-lt"/>
              </a:rPr>
              <a:t>| Modul 4: </a:t>
            </a:r>
            <a:r>
              <a:rPr lang="de-DE" sz="2000" dirty="0">
                <a:solidFill>
                  <a:schemeClr val="accent6">
                    <a:lumMod val="50000"/>
                  </a:schemeClr>
                </a:solidFill>
                <a:latin typeface="+mj-lt"/>
              </a:rPr>
              <a:t>Marketing für GründerInnen </a:t>
            </a:r>
            <a:r>
              <a:rPr lang="de-CH" sz="2000" dirty="0">
                <a:solidFill>
                  <a:schemeClr val="accent6">
                    <a:lumMod val="50000"/>
                  </a:schemeClr>
                </a:solidFill>
                <a:latin typeface="+mj-lt"/>
              </a:rPr>
              <a:t>| </a:t>
            </a:r>
            <a:br>
              <a:rPr lang="de-CH" sz="2000" dirty="0">
                <a:solidFill>
                  <a:schemeClr val="accent6">
                    <a:lumMod val="50000"/>
                  </a:schemeClr>
                </a:solidFill>
                <a:latin typeface="+mj-lt"/>
              </a:rPr>
            </a:br>
            <a:r>
              <a:rPr lang="de-CH" sz="2000" dirty="0">
                <a:solidFill>
                  <a:schemeClr val="accent6">
                    <a:lumMod val="50000"/>
                  </a:schemeClr>
                </a:solidFill>
                <a:latin typeface="+mj-lt"/>
              </a:rPr>
              <a:t>Modul 5: </a:t>
            </a:r>
            <a:r>
              <a:rPr lang="de-DE" sz="2000" dirty="0">
                <a:solidFill>
                  <a:schemeClr val="accent6">
                    <a:lumMod val="50000"/>
                  </a:schemeClr>
                </a:solidFill>
                <a:latin typeface="+mj-lt"/>
              </a:rPr>
              <a:t>Finanzen für GründerInnen </a:t>
            </a:r>
            <a:r>
              <a:rPr lang="de-CH" sz="2000" dirty="0">
                <a:solidFill>
                  <a:schemeClr val="accent6">
                    <a:lumMod val="50000"/>
                  </a:schemeClr>
                </a:solidFill>
                <a:latin typeface="+mj-lt"/>
              </a:rPr>
              <a:t>| Modul 6: </a:t>
            </a:r>
            <a:r>
              <a:rPr lang="de-DE" sz="2000" dirty="0">
                <a:solidFill>
                  <a:schemeClr val="accent6">
                    <a:lumMod val="50000"/>
                  </a:schemeClr>
                </a:solidFill>
                <a:latin typeface="+mj-lt"/>
              </a:rPr>
              <a:t>Geschäftsideen präsentieren</a:t>
            </a:r>
            <a:endParaRPr lang="de-CH" sz="2000" dirty="0">
              <a:solidFill>
                <a:schemeClr val="accent6">
                  <a:lumMod val="50000"/>
                </a:schemeClr>
              </a:solidFill>
              <a:latin typeface="+mj-lt"/>
            </a:endParaRPr>
          </a:p>
        </p:txBody>
      </p:sp>
      <p:sp>
        <p:nvSpPr>
          <p:cNvPr id="5" name="Foliennummernplatzhalter 4">
            <a:extLst>
              <a:ext uri="{FF2B5EF4-FFF2-40B4-BE49-F238E27FC236}">
                <a16:creationId xmlns:a16="http://schemas.microsoft.com/office/drawing/2014/main" id="{D6296114-011E-4513-A285-08F2BF140F54}"/>
              </a:ext>
            </a:extLst>
          </p:cNvPr>
          <p:cNvSpPr>
            <a:spLocks noGrp="1"/>
          </p:cNvSpPr>
          <p:nvPr>
            <p:ph type="sldNum" sz="quarter" idx="12"/>
          </p:nvPr>
        </p:nvSpPr>
        <p:spPr/>
        <p:txBody>
          <a:bodyPr/>
          <a:lstStyle/>
          <a:p>
            <a:fld id="{B7E6CA31-DA56-47CF-9891-B6D0296B6AEC}" type="slidenum">
              <a:rPr lang="ru-RU" smtClean="0"/>
              <a:pPr/>
              <a:t>4</a:t>
            </a:fld>
            <a:endParaRPr lang="ru-RU" dirty="0"/>
          </a:p>
        </p:txBody>
      </p:sp>
    </p:spTree>
    <p:extLst>
      <p:ext uri="{BB962C8B-B14F-4D97-AF65-F5344CB8AC3E}">
        <p14:creationId xmlns:p14="http://schemas.microsoft.com/office/powerpoint/2010/main" val="273091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8B653AB-0BE9-45CD-AAC0-0DC33EC77E28}"/>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40</a:t>
            </a:fld>
            <a:endParaRPr lang="ru-RU"/>
          </a:p>
        </p:txBody>
      </p:sp>
      <p:sp>
        <p:nvSpPr>
          <p:cNvPr id="4" name="Rectangle 2">
            <a:extLst>
              <a:ext uri="{FF2B5EF4-FFF2-40B4-BE49-F238E27FC236}">
                <a16:creationId xmlns:a16="http://schemas.microsoft.com/office/drawing/2014/main" id="{A78F9696-8A84-4774-BBDF-938CBB6C448F}"/>
              </a:ext>
            </a:extLst>
          </p:cNvPr>
          <p:cNvSpPr txBox="1">
            <a:spLocks noChangeArrowheads="1"/>
          </p:cNvSpPr>
          <p:nvPr/>
        </p:nvSpPr>
        <p:spPr bwMode="auto">
          <a:xfrm>
            <a:off x="953385" y="288230"/>
            <a:ext cx="9406555" cy="657225"/>
          </a:xfrm>
          <a:prstGeom prst="rect">
            <a:avLst/>
          </a:prstGeom>
          <a:noFill/>
          <a:ln w="9525">
            <a:noFill/>
            <a:miter lim="800000"/>
            <a:headEnd/>
            <a:tailEnd/>
          </a:ln>
        </p:spPr>
        <p:txBody>
          <a:bodyPr anchor="ctr"/>
          <a:lstStyle/>
          <a:p>
            <a:pPr>
              <a:defRPr/>
            </a:pPr>
            <a:r>
              <a:rPr lang="de-CH" sz="2400" b="1" dirty="0">
                <a:solidFill>
                  <a:srgbClr val="0B4874"/>
                </a:solidFill>
                <a:latin typeface="Century Gothic" panose="020B0502020202020204" pitchFamily="34" charset="0"/>
                <a:ea typeface="ＭＳ Ｐゴシック" charset="0"/>
                <a:cs typeface="Arial"/>
              </a:rPr>
              <a:t>Ein Pitch Deck sollte die wichtigsten Fragen bezüglich einer Geschäftsidee beantworten</a:t>
            </a:r>
          </a:p>
        </p:txBody>
      </p:sp>
      <p:sp>
        <p:nvSpPr>
          <p:cNvPr id="5" name="Rechteck 4">
            <a:extLst>
              <a:ext uri="{FF2B5EF4-FFF2-40B4-BE49-F238E27FC236}">
                <a16:creationId xmlns:a16="http://schemas.microsoft.com/office/drawing/2014/main" id="{94B51FBC-E95C-45EA-B82F-4066A1F78DB5}"/>
              </a:ext>
            </a:extLst>
          </p:cNvPr>
          <p:cNvSpPr/>
          <p:nvPr/>
        </p:nvSpPr>
        <p:spPr bwMode="auto">
          <a:xfrm>
            <a:off x="1297172" y="1278574"/>
            <a:ext cx="9833853" cy="4802513"/>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latin typeface="Malgun Gothic"/>
              <a:cs typeface="Calibri" pitchFamily="34" charset="0"/>
            </a:endParaRPr>
          </a:p>
        </p:txBody>
      </p:sp>
      <p:sp>
        <p:nvSpPr>
          <p:cNvPr id="6" name="Rechteck 5">
            <a:extLst>
              <a:ext uri="{FF2B5EF4-FFF2-40B4-BE49-F238E27FC236}">
                <a16:creationId xmlns:a16="http://schemas.microsoft.com/office/drawing/2014/main" id="{50DEE7A8-CC09-4DBF-B4AB-B62F637DDBD2}"/>
              </a:ext>
            </a:extLst>
          </p:cNvPr>
          <p:cNvSpPr/>
          <p:nvPr/>
        </p:nvSpPr>
        <p:spPr bwMode="auto">
          <a:xfrm>
            <a:off x="1297172" y="1289207"/>
            <a:ext cx="9833853" cy="496528"/>
          </a:xfrm>
          <a:prstGeom prst="rect">
            <a:avLst/>
          </a:prstGeom>
          <a:solidFill>
            <a:srgbClr val="0B4874"/>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latin typeface="Malgun Gothic"/>
              <a:cs typeface="Calibri" pitchFamily="34" charset="0"/>
            </a:endParaRPr>
          </a:p>
        </p:txBody>
      </p:sp>
      <p:sp>
        <p:nvSpPr>
          <p:cNvPr id="7" name="Text 3">
            <a:extLst>
              <a:ext uri="{FF2B5EF4-FFF2-40B4-BE49-F238E27FC236}">
                <a16:creationId xmlns:a16="http://schemas.microsoft.com/office/drawing/2014/main" id="{B43A7B33-ACBE-44D2-853E-CB90D25F71F2}"/>
              </a:ext>
            </a:extLst>
          </p:cNvPr>
          <p:cNvSpPr txBox="1">
            <a:spLocks/>
          </p:cNvSpPr>
          <p:nvPr/>
        </p:nvSpPr>
        <p:spPr>
          <a:xfrm>
            <a:off x="1674765" y="1355403"/>
            <a:ext cx="8840838" cy="360000"/>
          </a:xfrm>
          <a:prstGeom prst="rect">
            <a:avLst/>
          </a:prstGeom>
        </p:spPr>
        <p:txBody>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1800" b="1" dirty="0">
                <a:solidFill>
                  <a:schemeClr val="bg1"/>
                </a:solidFill>
                <a:latin typeface="Century Gothic" panose="020B0502020202020204" pitchFamily="34" charset="0"/>
              </a:rPr>
              <a:t>Folgende Fragen sollten mit Hilfe eines Pitch Decks beantwortet werden</a:t>
            </a:r>
          </a:p>
        </p:txBody>
      </p:sp>
      <p:sp>
        <p:nvSpPr>
          <p:cNvPr id="8" name="Rechteck 7">
            <a:extLst>
              <a:ext uri="{FF2B5EF4-FFF2-40B4-BE49-F238E27FC236}">
                <a16:creationId xmlns:a16="http://schemas.microsoft.com/office/drawing/2014/main" id="{A172D1CF-19DB-4366-97BB-CE7BC7A23A99}"/>
              </a:ext>
            </a:extLst>
          </p:cNvPr>
          <p:cNvSpPr/>
          <p:nvPr/>
        </p:nvSpPr>
        <p:spPr>
          <a:xfrm>
            <a:off x="1050894" y="2520690"/>
            <a:ext cx="10297144" cy="3564396"/>
          </a:xfrm>
          <a:prstGeom prst="rect">
            <a:avLst/>
          </a:prstGeom>
          <a:no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9" name="Rechteck 8">
            <a:extLst>
              <a:ext uri="{FF2B5EF4-FFF2-40B4-BE49-F238E27FC236}">
                <a16:creationId xmlns:a16="http://schemas.microsoft.com/office/drawing/2014/main" id="{F534FAC2-C2C5-4327-A2CB-50E5725E24E5}"/>
              </a:ext>
            </a:extLst>
          </p:cNvPr>
          <p:cNvSpPr/>
          <p:nvPr/>
        </p:nvSpPr>
        <p:spPr>
          <a:xfrm>
            <a:off x="1653502" y="2073240"/>
            <a:ext cx="9319303" cy="4039567"/>
          </a:xfrm>
          <a:prstGeom prst="rect">
            <a:avLst/>
          </a:prstGeom>
        </p:spPr>
        <p:txBody>
          <a:bodyPr wrap="square">
            <a:spAutoFit/>
          </a:bodyPr>
          <a:lstStyle/>
          <a:p>
            <a:pPr marL="357188" indent="-357188">
              <a:spcBef>
                <a:spcPts val="700"/>
              </a:spcBef>
              <a:buClr>
                <a:srgbClr val="0B4874"/>
              </a:buClr>
              <a:buFont typeface="Symbol" panose="05050102010706020507" pitchFamily="18" charset="2"/>
              <a:buChar char=""/>
            </a:pPr>
            <a:r>
              <a:rPr lang="de-DE" sz="1700" dirty="0">
                <a:solidFill>
                  <a:schemeClr val="accent6">
                    <a:lumMod val="50000"/>
                  </a:schemeClr>
                </a:solidFill>
              </a:rPr>
              <a:t>Was ist das Problem beziehungsweise das Kundenbedürfnis, das adressiert werden soll?</a:t>
            </a:r>
          </a:p>
          <a:p>
            <a:pPr marL="357188" indent="-357188">
              <a:spcBef>
                <a:spcPts val="700"/>
              </a:spcBef>
              <a:buClr>
                <a:srgbClr val="0B4874"/>
              </a:buClr>
              <a:buFont typeface="Symbol" panose="05050102010706020507" pitchFamily="18" charset="2"/>
              <a:buChar char=""/>
            </a:pPr>
            <a:r>
              <a:rPr lang="de-DE" sz="1700" dirty="0">
                <a:solidFill>
                  <a:schemeClr val="accent6">
                    <a:lumMod val="50000"/>
                  </a:schemeClr>
                </a:solidFill>
              </a:rPr>
              <a:t>Wie möchten Sie das Problem lösen oder das Kundenbedürfnis befriedigen?</a:t>
            </a:r>
          </a:p>
          <a:p>
            <a:pPr marL="357188" indent="-357188">
              <a:spcBef>
                <a:spcPts val="700"/>
              </a:spcBef>
              <a:buClr>
                <a:srgbClr val="0B4874"/>
              </a:buClr>
              <a:buFont typeface="Symbol" panose="05050102010706020507" pitchFamily="18" charset="2"/>
              <a:buChar char=""/>
            </a:pPr>
            <a:r>
              <a:rPr lang="de-DE" sz="1700" dirty="0">
                <a:solidFill>
                  <a:schemeClr val="accent6">
                    <a:lumMod val="50000"/>
                  </a:schemeClr>
                </a:solidFill>
              </a:rPr>
              <a:t>Wer sind Ihre zukünftigen Kundinnen und Kunden? </a:t>
            </a:r>
          </a:p>
          <a:p>
            <a:pPr marL="357188" indent="-357188">
              <a:spcBef>
                <a:spcPts val="700"/>
              </a:spcBef>
              <a:buClr>
                <a:srgbClr val="0B4874"/>
              </a:buClr>
              <a:buFont typeface="Symbol" panose="05050102010706020507" pitchFamily="18" charset="2"/>
              <a:buChar char=""/>
            </a:pPr>
            <a:r>
              <a:rPr lang="de-DE" sz="1700" dirty="0">
                <a:solidFill>
                  <a:schemeClr val="accent6">
                    <a:lumMod val="50000"/>
                  </a:schemeClr>
                </a:solidFill>
              </a:rPr>
              <a:t>Wie möchten Sie Kunden erreichen, gewinnen und halten?</a:t>
            </a:r>
          </a:p>
          <a:p>
            <a:pPr marL="357188" indent="-357188">
              <a:spcBef>
                <a:spcPts val="700"/>
              </a:spcBef>
              <a:buClr>
                <a:srgbClr val="0B4874"/>
              </a:buClr>
              <a:buFont typeface="Symbol" panose="05050102010706020507" pitchFamily="18" charset="2"/>
              <a:buChar char=""/>
            </a:pPr>
            <a:r>
              <a:rPr lang="de-DE" sz="1700" dirty="0">
                <a:solidFill>
                  <a:schemeClr val="accent6">
                    <a:lumMod val="50000"/>
                  </a:schemeClr>
                </a:solidFill>
              </a:rPr>
              <a:t>Wie haben Sie überprüft, ob das geplante Produkt bzw. die geplante Dienstleistung für die Kunden relevant ist?</a:t>
            </a:r>
          </a:p>
          <a:p>
            <a:pPr marL="357188" indent="-357188">
              <a:spcBef>
                <a:spcPts val="700"/>
              </a:spcBef>
              <a:buClr>
                <a:srgbClr val="0B4874"/>
              </a:buClr>
              <a:buFont typeface="Symbol" panose="05050102010706020507" pitchFamily="18" charset="2"/>
              <a:buChar char=""/>
            </a:pPr>
            <a:r>
              <a:rPr lang="de-DE" sz="1700" dirty="0">
                <a:solidFill>
                  <a:schemeClr val="accent6">
                    <a:lumMod val="50000"/>
                  </a:schemeClr>
                </a:solidFill>
              </a:rPr>
              <a:t>Mit wem stehen Sie im Wettbewerb?</a:t>
            </a:r>
          </a:p>
          <a:p>
            <a:pPr marL="357188" indent="-357188">
              <a:spcBef>
                <a:spcPts val="700"/>
              </a:spcBef>
              <a:buClr>
                <a:srgbClr val="0B4874"/>
              </a:buClr>
              <a:buFont typeface="Symbol" panose="05050102010706020507" pitchFamily="18" charset="2"/>
              <a:buChar char=""/>
            </a:pPr>
            <a:r>
              <a:rPr lang="de-DE" sz="1700" dirty="0">
                <a:solidFill>
                  <a:schemeClr val="accent6">
                    <a:lumMod val="50000"/>
                  </a:schemeClr>
                </a:solidFill>
              </a:rPr>
              <a:t>Wie unterscheiden Sie sich vom Wettbewerb? Was ist Ihr Alleinstellungsmerkmal?</a:t>
            </a:r>
          </a:p>
          <a:p>
            <a:pPr marL="357188" indent="-357188">
              <a:spcBef>
                <a:spcPts val="700"/>
              </a:spcBef>
              <a:buClr>
                <a:srgbClr val="0B4874"/>
              </a:buClr>
              <a:buFont typeface="Symbol" panose="05050102010706020507" pitchFamily="18" charset="2"/>
              <a:buChar char=""/>
            </a:pPr>
            <a:r>
              <a:rPr lang="de-DE" sz="1700" dirty="0">
                <a:solidFill>
                  <a:schemeClr val="accent6">
                    <a:lumMod val="50000"/>
                  </a:schemeClr>
                </a:solidFill>
              </a:rPr>
              <a:t>Wie funktioniert das Ertragsmodell?</a:t>
            </a:r>
          </a:p>
          <a:p>
            <a:pPr marL="357188" indent="-357188">
              <a:spcBef>
                <a:spcPts val="700"/>
              </a:spcBef>
              <a:buClr>
                <a:srgbClr val="0B4874"/>
              </a:buClr>
              <a:buFont typeface="Symbol" panose="05050102010706020507" pitchFamily="18" charset="2"/>
              <a:buChar char=""/>
            </a:pPr>
            <a:r>
              <a:rPr lang="de-DE" sz="1700" dirty="0">
                <a:solidFill>
                  <a:schemeClr val="accent6">
                    <a:lumMod val="50000"/>
                  </a:schemeClr>
                </a:solidFill>
              </a:rPr>
              <a:t>Welche Fähigkeiten hat Ihr Team, um das Unternehmen aufzubauen?</a:t>
            </a:r>
          </a:p>
          <a:p>
            <a:pPr marL="357188" indent="-357188">
              <a:spcBef>
                <a:spcPts val="700"/>
              </a:spcBef>
              <a:buClr>
                <a:srgbClr val="0B4874"/>
              </a:buClr>
              <a:buFont typeface="Symbol" panose="05050102010706020507" pitchFamily="18" charset="2"/>
              <a:buChar char=""/>
            </a:pPr>
            <a:r>
              <a:rPr lang="de-DE" sz="1700" dirty="0">
                <a:solidFill>
                  <a:schemeClr val="accent6">
                    <a:lumMod val="50000"/>
                  </a:schemeClr>
                </a:solidFill>
              </a:rPr>
              <a:t>Was möchten Sie konkret von Ihrem Publikum?</a:t>
            </a:r>
          </a:p>
        </p:txBody>
      </p:sp>
    </p:spTree>
    <p:extLst>
      <p:ext uri="{BB962C8B-B14F-4D97-AF65-F5344CB8AC3E}">
        <p14:creationId xmlns:p14="http://schemas.microsoft.com/office/powerpoint/2010/main" val="847662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ew shape">
            <a:extLst>
              <a:ext uri="{FF2B5EF4-FFF2-40B4-BE49-F238E27FC236}">
                <a16:creationId xmlns:a16="http://schemas.microsoft.com/office/drawing/2014/main" id="{4A81EF98-3A87-402C-9076-8A892373033D}"/>
              </a:ext>
            </a:extLst>
          </p:cNvPr>
          <p:cNvSpPr txBox="1">
            <a:spLocks/>
          </p:cNvSpPr>
          <p:nvPr/>
        </p:nvSpPr>
        <p:spPr>
          <a:xfrm>
            <a:off x="933155" y="257883"/>
            <a:ext cx="8529821" cy="1116124"/>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lt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lt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lt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lt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buNone/>
            </a:pPr>
            <a:r>
              <a:rPr lang="de-DE" sz="2600" b="1" dirty="0">
                <a:solidFill>
                  <a:srgbClr val="8EB403"/>
                </a:solidFill>
              </a:rPr>
              <a:t>Aktivität!!!</a:t>
            </a:r>
            <a:br>
              <a:rPr lang="de-DE" sz="2600" b="1" dirty="0">
                <a:solidFill>
                  <a:srgbClr val="8EB403"/>
                </a:solidFill>
              </a:rPr>
            </a:br>
            <a:r>
              <a:rPr lang="de-CH" sz="2600" dirty="0">
                <a:solidFill>
                  <a:srgbClr val="8EB403"/>
                </a:solidFill>
              </a:rPr>
              <a:t>Analysieren Sie das originale Pitch Deck </a:t>
            </a:r>
            <a:br>
              <a:rPr lang="de-CH" sz="2600" dirty="0">
                <a:solidFill>
                  <a:srgbClr val="8EB403"/>
                </a:solidFill>
              </a:rPr>
            </a:br>
            <a:r>
              <a:rPr lang="de-CH" sz="2600" dirty="0">
                <a:solidFill>
                  <a:srgbClr val="8EB403"/>
                </a:solidFill>
              </a:rPr>
              <a:t>von </a:t>
            </a:r>
            <a:r>
              <a:rPr lang="de-CH" sz="2600" dirty="0" err="1">
                <a:solidFill>
                  <a:srgbClr val="8EB403"/>
                </a:solidFill>
              </a:rPr>
              <a:t>airbnb</a:t>
            </a:r>
            <a:endParaRPr lang="de-CH" sz="2600" dirty="0">
              <a:solidFill>
                <a:srgbClr val="8EB403"/>
              </a:solidFill>
            </a:endParaRPr>
          </a:p>
          <a:p>
            <a:pPr marL="0" indent="0">
              <a:buFont typeface="Arial" panose="020B0604020202020204" pitchFamily="34" charset="0"/>
              <a:buNone/>
            </a:pPr>
            <a:endParaRPr lang="de-DE" sz="2600" dirty="0">
              <a:solidFill>
                <a:srgbClr val="8EB403"/>
              </a:solidFill>
            </a:endParaRPr>
          </a:p>
        </p:txBody>
      </p:sp>
      <p:sp>
        <p:nvSpPr>
          <p:cNvPr id="2" name="Foliennummernplatzhalter 1">
            <a:extLst>
              <a:ext uri="{FF2B5EF4-FFF2-40B4-BE49-F238E27FC236}">
                <a16:creationId xmlns:a16="http://schemas.microsoft.com/office/drawing/2014/main" id="{34E52825-5BA8-4419-AFD3-131BB12A32EF}"/>
              </a:ext>
            </a:extLst>
          </p:cNvPr>
          <p:cNvSpPr>
            <a:spLocks noGrp="1"/>
          </p:cNvSpPr>
          <p:nvPr>
            <p:ph type="sldNum" sz="quarter" idx="12"/>
          </p:nvPr>
        </p:nvSpPr>
        <p:spPr/>
        <p:txBody>
          <a:bodyPr/>
          <a:lstStyle/>
          <a:p>
            <a:fld id="{B7E6CA31-DA56-47CF-9891-B6D0296B6AEC}" type="slidenum">
              <a:rPr lang="ru-RU" smtClean="0"/>
              <a:t>41</a:t>
            </a:fld>
            <a:endParaRPr lang="ru-RU"/>
          </a:p>
        </p:txBody>
      </p:sp>
      <p:pic>
        <p:nvPicPr>
          <p:cNvPr id="6" name="Picture 2">
            <a:extLst>
              <a:ext uri="{FF2B5EF4-FFF2-40B4-BE49-F238E27FC236}">
                <a16:creationId xmlns:a16="http://schemas.microsoft.com/office/drawing/2014/main" id="{7E51ADF7-2488-4C5E-837D-078F63F23C9B}"/>
              </a:ext>
            </a:extLst>
          </p:cNvPr>
          <p:cNvPicPr>
            <a:picLocks noChangeAspect="1" noChangeArrowheads="1"/>
          </p:cNvPicPr>
          <p:nvPr/>
        </p:nvPicPr>
        <p:blipFill>
          <a:blip r:embed="rId3"/>
          <a:srcRect/>
          <a:stretch>
            <a:fillRect/>
          </a:stretch>
        </p:blipFill>
        <p:spPr bwMode="auto">
          <a:xfrm>
            <a:off x="1076112" y="2178172"/>
            <a:ext cx="4913561" cy="3081627"/>
          </a:xfrm>
          <a:prstGeom prst="rect">
            <a:avLst/>
          </a:prstGeom>
          <a:noFill/>
          <a:ln w="9525">
            <a:solidFill>
              <a:schemeClr val="bg1">
                <a:lumMod val="50000"/>
              </a:schemeClr>
            </a:solidFill>
            <a:miter lim="800000"/>
            <a:headEnd/>
            <a:tailEnd/>
          </a:ln>
          <a:effectLst>
            <a:outerShdw blurRad="50800" dist="38100" dir="18900000" algn="bl" rotWithShape="0">
              <a:prstClr val="black">
                <a:alpha val="40000"/>
              </a:prstClr>
            </a:outerShdw>
          </a:effectLst>
        </p:spPr>
      </p:pic>
      <p:sp>
        <p:nvSpPr>
          <p:cNvPr id="8" name="Rechteck 7">
            <a:extLst>
              <a:ext uri="{FF2B5EF4-FFF2-40B4-BE49-F238E27FC236}">
                <a16:creationId xmlns:a16="http://schemas.microsoft.com/office/drawing/2014/main" id="{D340BB08-E5E1-421F-9FC2-5D34E0B5B7C3}"/>
              </a:ext>
            </a:extLst>
          </p:cNvPr>
          <p:cNvSpPr/>
          <p:nvPr/>
        </p:nvSpPr>
        <p:spPr>
          <a:xfrm>
            <a:off x="5810462" y="6212977"/>
            <a:ext cx="5042006" cy="400110"/>
          </a:xfrm>
          <a:prstGeom prst="rect">
            <a:avLst/>
          </a:prstGeom>
        </p:spPr>
        <p:txBody>
          <a:bodyPr wrap="square">
            <a:spAutoFit/>
          </a:bodyPr>
          <a:lstStyle/>
          <a:p>
            <a:r>
              <a:rPr lang="de-CH" sz="1000" b="1" dirty="0">
                <a:solidFill>
                  <a:schemeClr val="accent6">
                    <a:lumMod val="50000"/>
                  </a:schemeClr>
                </a:solidFill>
              </a:rPr>
              <a:t>Quelle:</a:t>
            </a:r>
            <a:r>
              <a:rPr lang="de-CH" sz="1000" dirty="0">
                <a:solidFill>
                  <a:schemeClr val="accent6">
                    <a:lumMod val="50000"/>
                  </a:schemeClr>
                </a:solidFill>
              </a:rPr>
              <a:t> Die englische Originalversion findet sich hier: https://de.slideshare.net/PitchDeckCoach/airbnb-first-pitch-deck-editable</a:t>
            </a:r>
          </a:p>
        </p:txBody>
      </p:sp>
      <p:sp>
        <p:nvSpPr>
          <p:cNvPr id="10" name="Rechteck 9">
            <a:extLst>
              <a:ext uri="{FF2B5EF4-FFF2-40B4-BE49-F238E27FC236}">
                <a16:creationId xmlns:a16="http://schemas.microsoft.com/office/drawing/2014/main" id="{9EF8738A-EF15-41D9-BA64-DB46FD242F5F}"/>
              </a:ext>
            </a:extLst>
          </p:cNvPr>
          <p:cNvSpPr/>
          <p:nvPr/>
        </p:nvSpPr>
        <p:spPr>
          <a:xfrm>
            <a:off x="6468074" y="2178172"/>
            <a:ext cx="5042007" cy="3154710"/>
          </a:xfrm>
          <a:prstGeom prst="rect">
            <a:avLst/>
          </a:prstGeom>
        </p:spPr>
        <p:txBody>
          <a:bodyPr wrap="square">
            <a:spAutoFit/>
          </a:bodyPr>
          <a:lstStyle/>
          <a:p>
            <a:pPr marL="357188" indent="-357188">
              <a:spcBef>
                <a:spcPts val="600"/>
              </a:spcBef>
              <a:buClr>
                <a:srgbClr val="8EB403"/>
              </a:buClr>
              <a:buFont typeface="Century Gothic" panose="020B0502020202020204" pitchFamily="34" charset="0"/>
              <a:buChar char="●"/>
            </a:pPr>
            <a:r>
              <a:rPr lang="de-CH" sz="2000" dirty="0">
                <a:solidFill>
                  <a:schemeClr val="accent6">
                    <a:lumMod val="50000"/>
                  </a:schemeClr>
                </a:solidFill>
              </a:rPr>
              <a:t>Analysieren Sie das Pitch Deck von </a:t>
            </a:r>
            <a:r>
              <a:rPr lang="de-CH" sz="2000" dirty="0" err="1">
                <a:solidFill>
                  <a:schemeClr val="accent6">
                    <a:lumMod val="50000"/>
                  </a:schemeClr>
                </a:solidFill>
              </a:rPr>
              <a:t>airbnb</a:t>
            </a:r>
            <a:r>
              <a:rPr lang="de-CH" sz="2000" dirty="0">
                <a:solidFill>
                  <a:schemeClr val="accent6">
                    <a:lumMod val="50000"/>
                  </a:schemeClr>
                </a:solidFill>
              </a:rPr>
              <a:t>! Sie finden das Pitch Deck auf myidea.ch.</a:t>
            </a:r>
          </a:p>
          <a:p>
            <a:pPr marL="357188" indent="-357188">
              <a:spcBef>
                <a:spcPts val="600"/>
              </a:spcBef>
              <a:buClr>
                <a:srgbClr val="8EB403"/>
              </a:buClr>
              <a:buFont typeface="Century Gothic" panose="020B0502020202020204" pitchFamily="34" charset="0"/>
              <a:buChar char="●"/>
            </a:pPr>
            <a:r>
              <a:rPr lang="de-CH" sz="2000" dirty="0">
                <a:solidFill>
                  <a:schemeClr val="accent6">
                    <a:lumMod val="50000"/>
                  </a:schemeClr>
                </a:solidFill>
              </a:rPr>
              <a:t>Sind alle wichtigen Elemente enthalten?</a:t>
            </a:r>
          </a:p>
          <a:p>
            <a:pPr marL="357188" indent="-357188">
              <a:spcBef>
                <a:spcPts val="600"/>
              </a:spcBef>
              <a:buClr>
                <a:srgbClr val="8EB403"/>
              </a:buClr>
              <a:buFont typeface="Century Gothic" panose="020B0502020202020204" pitchFamily="34" charset="0"/>
              <a:buChar char="●"/>
            </a:pPr>
            <a:r>
              <a:rPr lang="de-CH" sz="2000" dirty="0">
                <a:solidFill>
                  <a:schemeClr val="accent6">
                    <a:lumMod val="50000"/>
                  </a:schemeClr>
                </a:solidFill>
              </a:rPr>
              <a:t>Überzeugt Sie das Pitch Deck? </a:t>
            </a:r>
          </a:p>
          <a:p>
            <a:pPr marL="814388" lvl="1" indent="-357188">
              <a:spcBef>
                <a:spcPts val="600"/>
              </a:spcBef>
              <a:buClr>
                <a:srgbClr val="8EB403"/>
              </a:buClr>
              <a:buFont typeface="Century Gothic" panose="020B0502020202020204" pitchFamily="34" charset="0"/>
              <a:buChar char="●"/>
            </a:pPr>
            <a:r>
              <a:rPr lang="de-CH" dirty="0">
                <a:solidFill>
                  <a:schemeClr val="accent6">
                    <a:lumMod val="50000"/>
                  </a:schemeClr>
                </a:solidFill>
              </a:rPr>
              <a:t>Weshalb?</a:t>
            </a:r>
          </a:p>
          <a:p>
            <a:pPr marL="814388" lvl="1" indent="-357188">
              <a:spcBef>
                <a:spcPts val="600"/>
              </a:spcBef>
              <a:buClr>
                <a:srgbClr val="8EB403"/>
              </a:buClr>
              <a:buFont typeface="Century Gothic" panose="020B0502020202020204" pitchFamily="34" charset="0"/>
              <a:buChar char="●"/>
            </a:pPr>
            <a:r>
              <a:rPr lang="de-CH" dirty="0">
                <a:solidFill>
                  <a:schemeClr val="accent6">
                    <a:lumMod val="50000"/>
                  </a:schemeClr>
                </a:solidFill>
              </a:rPr>
              <a:t>Weshalb nicht?</a:t>
            </a:r>
          </a:p>
          <a:p>
            <a:pPr marL="814388" lvl="1" indent="-357188">
              <a:spcBef>
                <a:spcPts val="600"/>
              </a:spcBef>
              <a:buClr>
                <a:srgbClr val="8EB403"/>
              </a:buClr>
              <a:buFont typeface="Century Gothic" panose="020B0502020202020204" pitchFamily="34" charset="0"/>
              <a:buChar char="●"/>
            </a:pPr>
            <a:r>
              <a:rPr lang="de-CH" dirty="0">
                <a:solidFill>
                  <a:schemeClr val="accent6">
                    <a:lumMod val="50000"/>
                  </a:schemeClr>
                </a:solidFill>
              </a:rPr>
              <a:t>Was hätten Sie anders gemacht?</a:t>
            </a:r>
          </a:p>
        </p:txBody>
      </p:sp>
    </p:spTree>
    <p:extLst>
      <p:ext uri="{BB962C8B-B14F-4D97-AF65-F5344CB8AC3E}">
        <p14:creationId xmlns:p14="http://schemas.microsoft.com/office/powerpoint/2010/main" val="2311909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9F9C8FD4-5DCE-4DB1-A5BE-7D37B7AE928D}"/>
              </a:ext>
            </a:extLst>
          </p:cNvPr>
          <p:cNvSpPr>
            <a:spLocks noGrp="1"/>
          </p:cNvSpPr>
          <p:nvPr>
            <p:ph type="title"/>
          </p:nvPr>
        </p:nvSpPr>
        <p:spPr>
          <a:xfrm>
            <a:off x="5227031" y="1130521"/>
            <a:ext cx="6921464" cy="2233060"/>
          </a:xfrm>
        </p:spPr>
        <p:txBody>
          <a:bodyPr>
            <a:noAutofit/>
          </a:bodyPr>
          <a:lstStyle/>
          <a:p>
            <a:pPr>
              <a:lnSpc>
                <a:spcPct val="100000"/>
              </a:lnSpc>
              <a:spcBef>
                <a:spcPts val="600"/>
              </a:spcBef>
              <a:spcAft>
                <a:spcPts val="1200"/>
              </a:spcAft>
            </a:pPr>
            <a:r>
              <a:rPr lang="de-DE" altLang="fr-FR" sz="3200" b="0" dirty="0">
                <a:solidFill>
                  <a:schemeClr val="accent6">
                    <a:lumMod val="50000"/>
                  </a:schemeClr>
                </a:solidFill>
                <a:cs typeface="Arial" pitchFamily="34" charset="0"/>
              </a:rPr>
              <a:t>Lerneinheit M 3.5</a:t>
            </a:r>
            <a:br>
              <a:rPr lang="de-DE" altLang="fr-FR" sz="3200" b="0" dirty="0">
                <a:solidFill>
                  <a:schemeClr val="accent6">
                    <a:lumMod val="50000"/>
                  </a:schemeClr>
                </a:solidFill>
                <a:cs typeface="Arial" pitchFamily="34" charset="0"/>
              </a:rPr>
            </a:br>
            <a:r>
              <a:rPr lang="de-DE" altLang="fr-FR" sz="3200" b="0" dirty="0">
                <a:solidFill>
                  <a:schemeClr val="accent6">
                    <a:lumMod val="50000"/>
                  </a:schemeClr>
                </a:solidFill>
                <a:cs typeface="Arial" pitchFamily="34" charset="0"/>
              </a:rPr>
              <a:t>Wissen und Handwerkszeug </a:t>
            </a:r>
            <a:br>
              <a:rPr lang="de-DE" altLang="fr-FR" sz="3200" b="0" dirty="0">
                <a:solidFill>
                  <a:srgbClr val="0B4874"/>
                </a:solidFill>
                <a:cs typeface="Arial" pitchFamily="34" charset="0"/>
              </a:rPr>
            </a:br>
            <a:r>
              <a:rPr lang="de-DE" altLang="fr-FR" sz="3200" dirty="0">
                <a:solidFill>
                  <a:srgbClr val="0B4874"/>
                </a:solidFill>
                <a:cs typeface="Arial" pitchFamily="34" charset="0"/>
              </a:rPr>
              <a:t>Alleinstellungsmerkmal</a:t>
            </a:r>
            <a:endParaRPr lang="de-CH" sz="3200" dirty="0">
              <a:solidFill>
                <a:srgbClr val="0B4874"/>
              </a:solidFill>
            </a:endParaRPr>
          </a:p>
        </p:txBody>
      </p:sp>
      <p:sp>
        <p:nvSpPr>
          <p:cNvPr id="2" name="Foliennummernplatzhalter 1">
            <a:extLst>
              <a:ext uri="{FF2B5EF4-FFF2-40B4-BE49-F238E27FC236}">
                <a16:creationId xmlns:a16="http://schemas.microsoft.com/office/drawing/2014/main" id="{EB610300-D99D-437C-927F-E08632A93551}"/>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42</a:t>
            </a:fld>
            <a:endParaRPr lang="ru-RU"/>
          </a:p>
        </p:txBody>
      </p:sp>
    </p:spTree>
    <p:extLst>
      <p:ext uri="{BB962C8B-B14F-4D97-AF65-F5344CB8AC3E}">
        <p14:creationId xmlns:p14="http://schemas.microsoft.com/office/powerpoint/2010/main" val="3535563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Elektronik enthält.&#10;&#10;Automatisch generierte Beschreibung">
            <a:extLst>
              <a:ext uri="{FF2B5EF4-FFF2-40B4-BE49-F238E27FC236}">
                <a16:creationId xmlns:a16="http://schemas.microsoft.com/office/drawing/2014/main" id="{19BCCB48-4764-4469-9AE6-DC28C7EFB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4022" y="1479176"/>
            <a:ext cx="3899647" cy="3899647"/>
          </a:xfrm>
          <a:prstGeom prst="rect">
            <a:avLst/>
          </a:prstGeom>
        </p:spPr>
      </p:pic>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58068" y="250095"/>
            <a:ext cx="9406555" cy="657225"/>
          </a:xfrm>
          <a:prstGeom prst="rect">
            <a:avLst/>
          </a:prstGeom>
          <a:noFill/>
          <a:ln w="9525">
            <a:noFill/>
            <a:miter lim="800000"/>
            <a:headEnd/>
            <a:tailEnd/>
          </a:ln>
        </p:spPr>
        <p:txBody>
          <a:bodyPr anchor="ctr"/>
          <a:lstStyle/>
          <a:p>
            <a:pPr>
              <a:defRPr/>
            </a:pPr>
            <a:r>
              <a:rPr lang="de-CH" altLang="fr-FR" sz="2400" b="1" dirty="0">
                <a:solidFill>
                  <a:srgbClr val="0B4874"/>
                </a:solidFill>
                <a:latin typeface="+mj-lt"/>
                <a:ea typeface="ＭＳ Ｐゴシック" charset="0"/>
                <a:cs typeface="Arial"/>
              </a:rPr>
              <a:t>Was verbinden Sie mit </a:t>
            </a:r>
            <a:r>
              <a:rPr lang="de-DE" altLang="fr-FR" sz="2400" b="1" dirty="0">
                <a:solidFill>
                  <a:srgbClr val="0B4874"/>
                </a:solidFill>
                <a:latin typeface="+mj-lt"/>
                <a:ea typeface="ＭＳ Ｐゴシック" charset="0"/>
                <a:cs typeface="Arial"/>
              </a:rPr>
              <a:t>Apple-Produkten? </a:t>
            </a:r>
            <a:br>
              <a:rPr lang="de-DE" altLang="fr-FR" sz="2400" b="1" dirty="0">
                <a:solidFill>
                  <a:srgbClr val="0B4874"/>
                </a:solidFill>
                <a:latin typeface="+mj-lt"/>
                <a:ea typeface="ＭＳ Ｐゴシック" charset="0"/>
                <a:cs typeface="Arial"/>
              </a:rPr>
            </a:br>
            <a:r>
              <a:rPr lang="de-DE" altLang="fr-FR" sz="2400" b="1" dirty="0">
                <a:solidFill>
                  <a:srgbClr val="0B4874"/>
                </a:solidFill>
                <a:latin typeface="+mj-lt"/>
                <a:ea typeface="ＭＳ Ｐゴシック" charset="0"/>
                <a:cs typeface="Arial"/>
              </a:rPr>
              <a:t>Wofür steht ein Apple-Produkt?</a:t>
            </a:r>
            <a:endParaRPr lang="de-CH" altLang="fr-FR" sz="2400" b="1" dirty="0">
              <a:solidFill>
                <a:srgbClr val="0B4874"/>
              </a:solidFill>
              <a:latin typeface="+mj-lt"/>
              <a:ea typeface="ＭＳ Ｐゴシック" charset="0"/>
              <a:cs typeface="Arial"/>
            </a:endParaRPr>
          </a:p>
        </p:txBody>
      </p:sp>
      <p:sp>
        <p:nvSpPr>
          <p:cNvPr id="8" name="Textfeld 2">
            <a:extLst>
              <a:ext uri="{FF2B5EF4-FFF2-40B4-BE49-F238E27FC236}">
                <a16:creationId xmlns:a16="http://schemas.microsoft.com/office/drawing/2014/main" id="{3E19AB9D-B3DC-4897-8C9B-FB481DE850BA}"/>
              </a:ext>
            </a:extLst>
          </p:cNvPr>
          <p:cNvSpPr txBox="1">
            <a:spLocks noChangeArrowheads="1"/>
          </p:cNvSpPr>
          <p:nvPr/>
        </p:nvSpPr>
        <p:spPr bwMode="auto">
          <a:xfrm>
            <a:off x="6721757" y="5535234"/>
            <a:ext cx="1584176" cy="246221"/>
          </a:xfrm>
          <a:prstGeom prst="rect">
            <a:avLst/>
          </a:prstGeom>
          <a:noFill/>
          <a:ln w="9525">
            <a:noFill/>
            <a:miter lim="800000"/>
            <a:headEnd/>
            <a:tailEnd/>
          </a:ln>
        </p:spPr>
        <p:txBody>
          <a:bodyPr wrap="square">
            <a:spAutoFit/>
          </a:bodyPr>
          <a:lstStyle/>
          <a:p>
            <a:pPr algn="ctr"/>
            <a:r>
              <a:rPr lang="de-CH" altLang="fr-FR" sz="1000" dirty="0">
                <a:solidFill>
                  <a:schemeClr val="accent6">
                    <a:lumMod val="50000"/>
                  </a:schemeClr>
                </a:solidFill>
                <a:cs typeface="Arial" pitchFamily="34" charset="0"/>
              </a:rPr>
              <a:t>apple.com</a:t>
            </a:r>
            <a:endParaRPr lang="fr-CH" altLang="fr-FR" sz="1000" dirty="0">
              <a:solidFill>
                <a:schemeClr val="accent6">
                  <a:lumMod val="50000"/>
                </a:schemeClr>
              </a:solidFill>
              <a:cs typeface="Arial" pitchFamily="34" charset="0"/>
            </a:endParaRPr>
          </a:p>
        </p:txBody>
      </p:sp>
      <p:sp>
        <p:nvSpPr>
          <p:cNvPr id="10" name="Abgerundetes Rechteck 5">
            <a:extLst>
              <a:ext uri="{FF2B5EF4-FFF2-40B4-BE49-F238E27FC236}">
                <a16:creationId xmlns:a16="http://schemas.microsoft.com/office/drawing/2014/main" id="{A93DC197-2DB4-498D-9D78-D2AE84C5B072}"/>
              </a:ext>
            </a:extLst>
          </p:cNvPr>
          <p:cNvSpPr/>
          <p:nvPr/>
        </p:nvSpPr>
        <p:spPr>
          <a:xfrm>
            <a:off x="2366205" y="4171074"/>
            <a:ext cx="4014716" cy="7858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CH" sz="1800" b="1" dirty="0">
                <a:solidFill>
                  <a:schemeClr val="accent6">
                    <a:lumMod val="50000"/>
                  </a:schemeClr>
                </a:solidFill>
                <a:latin typeface="+mj-lt"/>
                <a:cs typeface="Arial" pitchFamily="34" charset="0"/>
              </a:rPr>
              <a:t>Sagen Sie Ihr Ergebnis nicht laut.</a:t>
            </a:r>
          </a:p>
          <a:p>
            <a:pPr>
              <a:defRPr/>
            </a:pPr>
            <a:r>
              <a:rPr lang="de-CH" sz="1800" b="1" dirty="0">
                <a:solidFill>
                  <a:schemeClr val="accent6">
                    <a:lumMod val="50000"/>
                  </a:schemeClr>
                </a:solidFill>
                <a:latin typeface="+mj-lt"/>
                <a:cs typeface="Arial" pitchFamily="34" charset="0"/>
              </a:rPr>
              <a:t>Machen Sie sich lediglich eine kurze Notiz hierzu.</a:t>
            </a:r>
          </a:p>
        </p:txBody>
      </p:sp>
      <p:sp>
        <p:nvSpPr>
          <p:cNvPr id="2" name="Foliennummernplatzhalter 1">
            <a:extLst>
              <a:ext uri="{FF2B5EF4-FFF2-40B4-BE49-F238E27FC236}">
                <a16:creationId xmlns:a16="http://schemas.microsoft.com/office/drawing/2014/main" id="{AE53F2A8-7BC2-4345-98FE-7C496C9A6EBC}"/>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43</a:t>
            </a:fld>
            <a:endParaRPr lang="ru-RU" dirty="0"/>
          </a:p>
        </p:txBody>
      </p:sp>
    </p:spTree>
    <p:extLst>
      <p:ext uri="{BB962C8B-B14F-4D97-AF65-F5344CB8AC3E}">
        <p14:creationId xmlns:p14="http://schemas.microsoft.com/office/powerpoint/2010/main" val="18537993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46741" y="117418"/>
            <a:ext cx="9406555" cy="657225"/>
          </a:xfrm>
          <a:prstGeom prst="rect">
            <a:avLst/>
          </a:prstGeom>
          <a:noFill/>
          <a:ln w="9525">
            <a:noFill/>
            <a:miter lim="800000"/>
            <a:headEnd/>
            <a:tailEnd/>
          </a:ln>
        </p:spPr>
        <p:txBody>
          <a:bodyPr anchor="ctr"/>
          <a:lstStyle/>
          <a:p>
            <a:pPr>
              <a:defRPr/>
            </a:pPr>
            <a:r>
              <a:rPr lang="de-CH" altLang="fr-FR" sz="2400" b="1" dirty="0">
                <a:solidFill>
                  <a:srgbClr val="0B4874"/>
                </a:solidFill>
                <a:latin typeface="+mj-lt"/>
                <a:ea typeface="ＭＳ Ｐゴシック" charset="0"/>
                <a:cs typeface="Arial"/>
              </a:rPr>
              <a:t>Was verbinden Sie mit der </a:t>
            </a:r>
            <a:r>
              <a:rPr lang="de-DE" altLang="fr-FR" sz="2400" b="1" dirty="0">
                <a:solidFill>
                  <a:srgbClr val="0B4874"/>
                </a:solidFill>
                <a:latin typeface="+mj-lt"/>
                <a:ea typeface="ＭＳ Ｐゴシック" charset="0"/>
                <a:cs typeface="Arial"/>
              </a:rPr>
              <a:t>MIGROS?</a:t>
            </a:r>
            <a:endParaRPr lang="de-CH" altLang="fr-FR" sz="2400" b="1" dirty="0">
              <a:solidFill>
                <a:srgbClr val="0B4874"/>
              </a:solidFill>
              <a:latin typeface="+mj-lt"/>
              <a:ea typeface="ＭＳ Ｐゴシック" charset="0"/>
              <a:cs typeface="Arial"/>
            </a:endParaRPr>
          </a:p>
        </p:txBody>
      </p:sp>
      <p:pic>
        <p:nvPicPr>
          <p:cNvPr id="6" name="Picture 5" descr="http://www.fcversoix.ch/2007/images/stories/logo/Logo%20migros.jpg">
            <a:extLst>
              <a:ext uri="{FF2B5EF4-FFF2-40B4-BE49-F238E27FC236}">
                <a16:creationId xmlns:a16="http://schemas.microsoft.com/office/drawing/2014/main" id="{AF83CC59-35CD-4294-9350-B0ED701579F5}"/>
              </a:ext>
            </a:extLst>
          </p:cNvPr>
          <p:cNvPicPr>
            <a:picLocks noChangeAspect="1" noChangeArrowheads="1"/>
          </p:cNvPicPr>
          <p:nvPr/>
        </p:nvPicPr>
        <p:blipFill>
          <a:blip r:embed="rId3" cstate="print"/>
          <a:srcRect/>
          <a:stretch>
            <a:fillRect/>
          </a:stretch>
        </p:blipFill>
        <p:spPr bwMode="auto">
          <a:xfrm>
            <a:off x="2232628" y="2655297"/>
            <a:ext cx="7739643" cy="1705567"/>
          </a:xfrm>
          <a:prstGeom prst="rect">
            <a:avLst/>
          </a:prstGeom>
          <a:noFill/>
          <a:ln w="9525">
            <a:noFill/>
            <a:miter lim="800000"/>
            <a:headEnd/>
            <a:tailEnd/>
          </a:ln>
        </p:spPr>
      </p:pic>
      <p:sp>
        <p:nvSpPr>
          <p:cNvPr id="7" name="Textfeld 2">
            <a:extLst>
              <a:ext uri="{FF2B5EF4-FFF2-40B4-BE49-F238E27FC236}">
                <a16:creationId xmlns:a16="http://schemas.microsoft.com/office/drawing/2014/main" id="{C1396F06-624D-4132-9208-E60915663DA9}"/>
              </a:ext>
            </a:extLst>
          </p:cNvPr>
          <p:cNvSpPr txBox="1">
            <a:spLocks noChangeArrowheads="1"/>
          </p:cNvSpPr>
          <p:nvPr/>
        </p:nvSpPr>
        <p:spPr bwMode="auto">
          <a:xfrm>
            <a:off x="8050694" y="4053939"/>
            <a:ext cx="1404140" cy="246221"/>
          </a:xfrm>
          <a:prstGeom prst="rect">
            <a:avLst/>
          </a:prstGeom>
          <a:noFill/>
          <a:ln w="9525">
            <a:noFill/>
            <a:miter lim="800000"/>
            <a:headEnd/>
            <a:tailEnd/>
          </a:ln>
        </p:spPr>
        <p:txBody>
          <a:bodyPr wrap="square">
            <a:spAutoFit/>
          </a:bodyPr>
          <a:lstStyle/>
          <a:p>
            <a:r>
              <a:rPr lang="de-CH" altLang="fr-FR" sz="1000" dirty="0">
                <a:solidFill>
                  <a:schemeClr val="accent6">
                    <a:lumMod val="50000"/>
                  </a:schemeClr>
                </a:solidFill>
                <a:cs typeface="Arial" pitchFamily="34" charset="0"/>
              </a:rPr>
              <a:t>migros.ch</a:t>
            </a:r>
            <a:endParaRPr lang="fr-CH" altLang="fr-FR" sz="1000" dirty="0">
              <a:solidFill>
                <a:schemeClr val="accent6">
                  <a:lumMod val="50000"/>
                </a:schemeClr>
              </a:solidFill>
              <a:cs typeface="Arial" pitchFamily="34" charset="0"/>
            </a:endParaRPr>
          </a:p>
        </p:txBody>
      </p:sp>
      <p:sp>
        <p:nvSpPr>
          <p:cNvPr id="2" name="Foliennummernplatzhalter 1">
            <a:extLst>
              <a:ext uri="{FF2B5EF4-FFF2-40B4-BE49-F238E27FC236}">
                <a16:creationId xmlns:a16="http://schemas.microsoft.com/office/drawing/2014/main" id="{5D93864F-73EF-4314-A523-D70415A761FE}"/>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44</a:t>
            </a:fld>
            <a:endParaRPr lang="ru-RU" dirty="0"/>
          </a:p>
        </p:txBody>
      </p:sp>
    </p:spTree>
    <p:extLst>
      <p:ext uri="{BB962C8B-B14F-4D97-AF65-F5344CB8AC3E}">
        <p14:creationId xmlns:p14="http://schemas.microsoft.com/office/powerpoint/2010/main" val="4201152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36803" y="117418"/>
            <a:ext cx="5159198" cy="657225"/>
          </a:xfrm>
          <a:prstGeom prst="rect">
            <a:avLst/>
          </a:prstGeom>
          <a:noFill/>
          <a:ln w="9525">
            <a:noFill/>
            <a:miter lim="800000"/>
            <a:headEnd/>
            <a:tailEnd/>
          </a:ln>
        </p:spPr>
        <p:txBody>
          <a:bodyPr anchor="ctr"/>
          <a:lstStyle/>
          <a:p>
            <a:pPr>
              <a:defRPr/>
            </a:pPr>
            <a:r>
              <a:rPr lang="de-CH" altLang="fr-FR" sz="2400" b="1" dirty="0">
                <a:solidFill>
                  <a:srgbClr val="0B4874"/>
                </a:solidFill>
                <a:latin typeface="+mj-lt"/>
                <a:ea typeface="ＭＳ Ｐゴシック" charset="0"/>
                <a:cs typeface="Arial"/>
              </a:rPr>
              <a:t>Was verbinden Sie mit </a:t>
            </a:r>
            <a:r>
              <a:rPr lang="de-DE" altLang="fr-FR" sz="2400" b="1" dirty="0">
                <a:solidFill>
                  <a:srgbClr val="0B4874"/>
                </a:solidFill>
                <a:latin typeface="+mj-lt"/>
                <a:ea typeface="ＭＳ Ｐゴシック" charset="0"/>
                <a:cs typeface="Arial"/>
              </a:rPr>
              <a:t>Denner?</a:t>
            </a:r>
            <a:endParaRPr lang="de-CH" altLang="fr-FR" sz="2400" b="1" dirty="0">
              <a:solidFill>
                <a:srgbClr val="0B4874"/>
              </a:solidFill>
              <a:latin typeface="+mj-lt"/>
              <a:ea typeface="ＭＳ Ｐゴシック" charset="0"/>
              <a:cs typeface="Arial"/>
            </a:endParaRPr>
          </a:p>
        </p:txBody>
      </p:sp>
      <p:sp>
        <p:nvSpPr>
          <p:cNvPr id="7" name="Textfeld 2">
            <a:extLst>
              <a:ext uri="{FF2B5EF4-FFF2-40B4-BE49-F238E27FC236}">
                <a16:creationId xmlns:a16="http://schemas.microsoft.com/office/drawing/2014/main" id="{4FB1C777-E53D-4A6A-9717-3B8EBDE5D068}"/>
              </a:ext>
            </a:extLst>
          </p:cNvPr>
          <p:cNvSpPr txBox="1">
            <a:spLocks noChangeArrowheads="1"/>
          </p:cNvSpPr>
          <p:nvPr/>
        </p:nvSpPr>
        <p:spPr bwMode="auto">
          <a:xfrm>
            <a:off x="7175729" y="4189413"/>
            <a:ext cx="832279" cy="246221"/>
          </a:xfrm>
          <a:prstGeom prst="rect">
            <a:avLst/>
          </a:prstGeom>
          <a:noFill/>
          <a:ln w="9525">
            <a:noFill/>
            <a:miter lim="800000"/>
            <a:headEnd/>
            <a:tailEnd/>
          </a:ln>
        </p:spPr>
        <p:txBody>
          <a:bodyPr wrap="none">
            <a:spAutoFit/>
          </a:bodyPr>
          <a:lstStyle/>
          <a:p>
            <a:r>
              <a:rPr lang="de-CH" altLang="fr-FR" sz="1000" dirty="0">
                <a:solidFill>
                  <a:schemeClr val="accent6">
                    <a:lumMod val="50000"/>
                  </a:schemeClr>
                </a:solidFill>
                <a:cs typeface="Arial" pitchFamily="34" charset="0"/>
              </a:rPr>
              <a:t>denner.ch</a:t>
            </a:r>
            <a:endParaRPr lang="fr-CH" altLang="fr-FR" sz="1000" dirty="0">
              <a:solidFill>
                <a:schemeClr val="accent6">
                  <a:lumMod val="50000"/>
                </a:schemeClr>
              </a:solidFill>
              <a:cs typeface="Arial" pitchFamily="34" charset="0"/>
            </a:endParaRPr>
          </a:p>
        </p:txBody>
      </p:sp>
      <p:pic>
        <p:nvPicPr>
          <p:cNvPr id="5" name="Grafik 4">
            <a:extLst>
              <a:ext uri="{FF2B5EF4-FFF2-40B4-BE49-F238E27FC236}">
                <a16:creationId xmlns:a16="http://schemas.microsoft.com/office/drawing/2014/main" id="{A947D072-B01F-4B6C-B014-B3417FE0E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9230" y="1871148"/>
            <a:ext cx="6393539" cy="2211099"/>
          </a:xfrm>
          <a:prstGeom prst="rect">
            <a:avLst/>
          </a:prstGeom>
        </p:spPr>
      </p:pic>
      <p:sp>
        <p:nvSpPr>
          <p:cNvPr id="6" name="Foliennummernplatzhalter 1">
            <a:extLst>
              <a:ext uri="{FF2B5EF4-FFF2-40B4-BE49-F238E27FC236}">
                <a16:creationId xmlns:a16="http://schemas.microsoft.com/office/drawing/2014/main" id="{75FF94F2-CA4F-4348-98D3-982D00A80073}"/>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45</a:t>
            </a:fld>
            <a:endParaRPr lang="ru-RU" dirty="0"/>
          </a:p>
        </p:txBody>
      </p:sp>
    </p:spTree>
    <p:extLst>
      <p:ext uri="{BB962C8B-B14F-4D97-AF65-F5344CB8AC3E}">
        <p14:creationId xmlns:p14="http://schemas.microsoft.com/office/powerpoint/2010/main" val="40197349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36802" y="107479"/>
            <a:ext cx="9406555" cy="657225"/>
          </a:xfrm>
          <a:prstGeom prst="rect">
            <a:avLst/>
          </a:prstGeom>
          <a:noFill/>
          <a:ln w="9525">
            <a:noFill/>
            <a:miter lim="800000"/>
            <a:headEnd/>
            <a:tailEnd/>
          </a:ln>
        </p:spPr>
        <p:txBody>
          <a:bodyPr anchor="ctr"/>
          <a:lstStyle/>
          <a:p>
            <a:pPr>
              <a:defRPr/>
            </a:pPr>
            <a:r>
              <a:rPr lang="de-CH" altLang="fr-FR" sz="2400" b="1" dirty="0">
                <a:solidFill>
                  <a:srgbClr val="0B4874"/>
                </a:solidFill>
                <a:latin typeface="+mj-lt"/>
                <a:ea typeface="ＭＳ Ｐゴシック" charset="0"/>
                <a:cs typeface="Arial"/>
              </a:rPr>
              <a:t>Was verbinden Sie mit IKEA?</a:t>
            </a:r>
          </a:p>
        </p:txBody>
      </p:sp>
      <p:pic>
        <p:nvPicPr>
          <p:cNvPr id="6" name="Picture 1">
            <a:extLst>
              <a:ext uri="{FF2B5EF4-FFF2-40B4-BE49-F238E27FC236}">
                <a16:creationId xmlns:a16="http://schemas.microsoft.com/office/drawing/2014/main" id="{11A6A5A5-BF3F-47E5-B82F-2593AD9763D2}"/>
              </a:ext>
            </a:extLst>
          </p:cNvPr>
          <p:cNvPicPr>
            <a:picLocks noChangeAspect="1" noChangeArrowheads="1"/>
          </p:cNvPicPr>
          <p:nvPr/>
        </p:nvPicPr>
        <p:blipFill>
          <a:blip r:embed="rId3"/>
          <a:srcRect/>
          <a:stretch>
            <a:fillRect/>
          </a:stretch>
        </p:blipFill>
        <p:spPr bwMode="auto">
          <a:xfrm>
            <a:off x="2756773" y="2092322"/>
            <a:ext cx="6641391" cy="2688704"/>
          </a:xfrm>
          <a:prstGeom prst="rect">
            <a:avLst/>
          </a:prstGeom>
          <a:noFill/>
          <a:ln w="9525">
            <a:noFill/>
            <a:miter lim="800000"/>
            <a:headEnd/>
            <a:tailEnd/>
          </a:ln>
        </p:spPr>
      </p:pic>
      <p:sp>
        <p:nvSpPr>
          <p:cNvPr id="7" name="Rechteck 6">
            <a:extLst>
              <a:ext uri="{FF2B5EF4-FFF2-40B4-BE49-F238E27FC236}">
                <a16:creationId xmlns:a16="http://schemas.microsoft.com/office/drawing/2014/main" id="{B2E94C6B-6989-4185-8543-F73643937498}"/>
              </a:ext>
            </a:extLst>
          </p:cNvPr>
          <p:cNvSpPr/>
          <p:nvPr/>
        </p:nvSpPr>
        <p:spPr>
          <a:xfrm>
            <a:off x="7637633" y="4833156"/>
            <a:ext cx="768159" cy="246221"/>
          </a:xfrm>
          <a:prstGeom prst="rect">
            <a:avLst/>
          </a:prstGeom>
        </p:spPr>
        <p:txBody>
          <a:bodyPr wrap="none">
            <a:spAutoFit/>
          </a:bodyPr>
          <a:lstStyle/>
          <a:p>
            <a:r>
              <a:rPr lang="de-DE" sz="1000" dirty="0">
                <a:solidFill>
                  <a:schemeClr val="accent6">
                    <a:lumMod val="50000"/>
                  </a:schemeClr>
                </a:solidFill>
              </a:rPr>
              <a:t>ikea.com</a:t>
            </a:r>
          </a:p>
        </p:txBody>
      </p:sp>
      <p:sp>
        <p:nvSpPr>
          <p:cNvPr id="8" name="Foliennummernplatzhalter 1">
            <a:extLst>
              <a:ext uri="{FF2B5EF4-FFF2-40B4-BE49-F238E27FC236}">
                <a16:creationId xmlns:a16="http://schemas.microsoft.com/office/drawing/2014/main" id="{1F1775C3-E0D9-4522-97A5-38446359CA9A}"/>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46</a:t>
            </a:fld>
            <a:endParaRPr lang="ru-RU" dirty="0"/>
          </a:p>
        </p:txBody>
      </p:sp>
    </p:spTree>
    <p:extLst>
      <p:ext uri="{BB962C8B-B14F-4D97-AF65-F5344CB8AC3E}">
        <p14:creationId xmlns:p14="http://schemas.microsoft.com/office/powerpoint/2010/main" val="39826363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36802" y="107479"/>
            <a:ext cx="9406555" cy="657225"/>
          </a:xfrm>
          <a:prstGeom prst="rect">
            <a:avLst/>
          </a:prstGeom>
          <a:noFill/>
          <a:ln w="9525">
            <a:noFill/>
            <a:miter lim="800000"/>
            <a:headEnd/>
            <a:tailEnd/>
          </a:ln>
        </p:spPr>
        <p:txBody>
          <a:bodyPr anchor="ctr"/>
          <a:lstStyle/>
          <a:p>
            <a:pPr>
              <a:defRPr/>
            </a:pPr>
            <a:r>
              <a:rPr lang="de-CH" altLang="fr-FR" sz="2400" b="1" dirty="0">
                <a:solidFill>
                  <a:srgbClr val="0B4874"/>
                </a:solidFill>
                <a:latin typeface="+mj-lt"/>
                <a:ea typeface="ＭＳ Ｐゴシック" charset="0"/>
                <a:cs typeface="Arial"/>
              </a:rPr>
              <a:t>Was verbinden Sie mit Victorinox?</a:t>
            </a:r>
          </a:p>
        </p:txBody>
      </p:sp>
      <p:pic>
        <p:nvPicPr>
          <p:cNvPr id="5" name="Picture 6">
            <a:extLst>
              <a:ext uri="{FF2B5EF4-FFF2-40B4-BE49-F238E27FC236}">
                <a16:creationId xmlns:a16="http://schemas.microsoft.com/office/drawing/2014/main" id="{33DB0707-3714-42D8-8EE4-BD54CFCE373E}"/>
              </a:ext>
            </a:extLst>
          </p:cNvPr>
          <p:cNvPicPr>
            <a:picLocks noChangeAspect="1" noChangeArrowheads="1"/>
          </p:cNvPicPr>
          <p:nvPr/>
        </p:nvPicPr>
        <p:blipFill>
          <a:blip r:embed="rId3" cstate="print"/>
          <a:srcRect/>
          <a:stretch>
            <a:fillRect/>
          </a:stretch>
        </p:blipFill>
        <p:spPr bwMode="auto">
          <a:xfrm>
            <a:off x="2761892" y="1998664"/>
            <a:ext cx="5845472" cy="3144837"/>
          </a:xfrm>
          <a:prstGeom prst="rect">
            <a:avLst/>
          </a:prstGeom>
          <a:noFill/>
          <a:ln w="9525">
            <a:noFill/>
            <a:miter lim="800000"/>
            <a:headEnd/>
            <a:tailEnd/>
          </a:ln>
        </p:spPr>
      </p:pic>
      <p:sp>
        <p:nvSpPr>
          <p:cNvPr id="8" name="Textfeld 2">
            <a:extLst>
              <a:ext uri="{FF2B5EF4-FFF2-40B4-BE49-F238E27FC236}">
                <a16:creationId xmlns:a16="http://schemas.microsoft.com/office/drawing/2014/main" id="{9818D7A8-C96E-4864-BFE5-F17118ABBB0D}"/>
              </a:ext>
            </a:extLst>
          </p:cNvPr>
          <p:cNvSpPr txBox="1">
            <a:spLocks noChangeArrowheads="1"/>
          </p:cNvSpPr>
          <p:nvPr/>
        </p:nvSpPr>
        <p:spPr bwMode="auto">
          <a:xfrm>
            <a:off x="6471518" y="4866502"/>
            <a:ext cx="2135846" cy="246221"/>
          </a:xfrm>
          <a:prstGeom prst="rect">
            <a:avLst/>
          </a:prstGeom>
          <a:noFill/>
          <a:ln w="9525">
            <a:noFill/>
            <a:miter lim="800000"/>
            <a:headEnd/>
            <a:tailEnd/>
          </a:ln>
        </p:spPr>
        <p:txBody>
          <a:bodyPr wrap="square">
            <a:spAutoFit/>
          </a:bodyPr>
          <a:lstStyle/>
          <a:p>
            <a:pPr algn="ctr"/>
            <a:r>
              <a:rPr lang="de-CH" altLang="fr-FR" sz="1000" dirty="0">
                <a:solidFill>
                  <a:schemeClr val="accent6">
                    <a:lumMod val="50000"/>
                  </a:schemeClr>
                </a:solidFill>
                <a:cs typeface="Arial" pitchFamily="34" charset="0"/>
              </a:rPr>
              <a:t>victorinox.ch</a:t>
            </a:r>
            <a:endParaRPr lang="fr-CH" altLang="fr-FR" sz="1000" dirty="0">
              <a:solidFill>
                <a:schemeClr val="accent6">
                  <a:lumMod val="50000"/>
                </a:schemeClr>
              </a:solidFill>
              <a:cs typeface="Arial" pitchFamily="34" charset="0"/>
            </a:endParaRPr>
          </a:p>
        </p:txBody>
      </p:sp>
      <p:sp>
        <p:nvSpPr>
          <p:cNvPr id="2" name="Foliennummernplatzhalter 1">
            <a:extLst>
              <a:ext uri="{FF2B5EF4-FFF2-40B4-BE49-F238E27FC236}">
                <a16:creationId xmlns:a16="http://schemas.microsoft.com/office/drawing/2014/main" id="{A1879CC1-287F-491A-8499-B35C1F2B8305}"/>
              </a:ext>
            </a:extLst>
          </p:cNvPr>
          <p:cNvSpPr>
            <a:spLocks noGrp="1"/>
          </p:cNvSpPr>
          <p:nvPr>
            <p:ph type="sldNum" sz="quarter" idx="12"/>
          </p:nvPr>
        </p:nvSpPr>
        <p:spPr>
          <a:xfrm>
            <a:off x="11306287" y="6356351"/>
            <a:ext cx="739804" cy="365125"/>
          </a:xfrm>
        </p:spPr>
        <p:txBody>
          <a:bodyPr/>
          <a:lstStyle/>
          <a:p>
            <a:fld id="{B7E6CA31-DA56-47CF-9891-B6D0296B6AEC}" type="slidenum">
              <a:rPr lang="ru-RU" smtClean="0"/>
              <a:t>47</a:t>
            </a:fld>
            <a:endParaRPr lang="ru-RU" dirty="0"/>
          </a:p>
        </p:txBody>
      </p:sp>
    </p:spTree>
    <p:extLst>
      <p:ext uri="{BB962C8B-B14F-4D97-AF65-F5344CB8AC3E}">
        <p14:creationId xmlns:p14="http://schemas.microsoft.com/office/powerpoint/2010/main" val="3491776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B2F56D0-C9BD-4B50-AC89-10E2B31F1E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3963" y="1499639"/>
            <a:ext cx="6044073" cy="3658787"/>
          </a:xfrm>
          <a:prstGeom prst="rect">
            <a:avLst/>
          </a:prstGeom>
        </p:spPr>
      </p:pic>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36802" y="107479"/>
            <a:ext cx="9406555" cy="657225"/>
          </a:xfrm>
          <a:prstGeom prst="rect">
            <a:avLst/>
          </a:prstGeom>
          <a:noFill/>
          <a:ln w="9525">
            <a:noFill/>
            <a:miter lim="800000"/>
            <a:headEnd/>
            <a:tailEnd/>
          </a:ln>
        </p:spPr>
        <p:txBody>
          <a:bodyPr anchor="ctr"/>
          <a:lstStyle/>
          <a:p>
            <a:pPr>
              <a:defRPr/>
            </a:pPr>
            <a:r>
              <a:rPr lang="de-CH" altLang="fr-FR" sz="2400" b="1" dirty="0">
                <a:solidFill>
                  <a:srgbClr val="0B4874"/>
                </a:solidFill>
                <a:latin typeface="+mj-lt"/>
                <a:ea typeface="ＭＳ Ｐゴシック" charset="0"/>
                <a:cs typeface="Arial"/>
              </a:rPr>
              <a:t>Was verbinden Sie mit Red Bull?</a:t>
            </a:r>
          </a:p>
        </p:txBody>
      </p:sp>
      <p:sp>
        <p:nvSpPr>
          <p:cNvPr id="8" name="Textfeld 2">
            <a:extLst>
              <a:ext uri="{FF2B5EF4-FFF2-40B4-BE49-F238E27FC236}">
                <a16:creationId xmlns:a16="http://schemas.microsoft.com/office/drawing/2014/main" id="{A3971DF3-6DC5-4146-BF3A-A6F2FABC2411}"/>
              </a:ext>
            </a:extLst>
          </p:cNvPr>
          <p:cNvSpPr txBox="1">
            <a:spLocks noChangeArrowheads="1"/>
          </p:cNvSpPr>
          <p:nvPr/>
        </p:nvSpPr>
        <p:spPr bwMode="auto">
          <a:xfrm>
            <a:off x="5626385" y="5407626"/>
            <a:ext cx="934871" cy="246221"/>
          </a:xfrm>
          <a:prstGeom prst="rect">
            <a:avLst/>
          </a:prstGeom>
          <a:noFill/>
          <a:ln w="9525">
            <a:noFill/>
            <a:miter lim="800000"/>
            <a:headEnd/>
            <a:tailEnd/>
          </a:ln>
        </p:spPr>
        <p:txBody>
          <a:bodyPr wrap="none">
            <a:spAutoFit/>
          </a:bodyPr>
          <a:lstStyle/>
          <a:p>
            <a:pPr algn="ctr"/>
            <a:r>
              <a:rPr lang="de-CH" altLang="fr-FR" sz="1000" dirty="0">
                <a:solidFill>
                  <a:schemeClr val="accent6">
                    <a:lumMod val="50000"/>
                  </a:schemeClr>
                </a:solidFill>
                <a:cs typeface="Arial" pitchFamily="34" charset="0"/>
              </a:rPr>
              <a:t>redbull.com</a:t>
            </a:r>
            <a:endParaRPr lang="fr-CH" altLang="fr-FR" sz="1000" dirty="0">
              <a:solidFill>
                <a:schemeClr val="accent6">
                  <a:lumMod val="50000"/>
                </a:schemeClr>
              </a:solidFill>
              <a:cs typeface="Arial" pitchFamily="34" charset="0"/>
            </a:endParaRPr>
          </a:p>
        </p:txBody>
      </p:sp>
      <p:sp>
        <p:nvSpPr>
          <p:cNvPr id="2" name="Foliennummernplatzhalter 1">
            <a:extLst>
              <a:ext uri="{FF2B5EF4-FFF2-40B4-BE49-F238E27FC236}">
                <a16:creationId xmlns:a16="http://schemas.microsoft.com/office/drawing/2014/main" id="{F65CDB44-5763-4C74-8EA0-29182093B34B}"/>
              </a:ext>
            </a:extLst>
          </p:cNvPr>
          <p:cNvSpPr>
            <a:spLocks noGrp="1"/>
          </p:cNvSpPr>
          <p:nvPr>
            <p:ph type="sldNum" sz="quarter" idx="12"/>
          </p:nvPr>
        </p:nvSpPr>
        <p:spPr>
          <a:xfrm>
            <a:off x="11306287" y="6356351"/>
            <a:ext cx="739803" cy="365125"/>
          </a:xfrm>
        </p:spPr>
        <p:txBody>
          <a:bodyPr/>
          <a:lstStyle/>
          <a:p>
            <a:fld id="{B7E6CA31-DA56-47CF-9891-B6D0296B6AEC}" type="slidenum">
              <a:rPr lang="ru-RU" smtClean="0"/>
              <a:t>48</a:t>
            </a:fld>
            <a:endParaRPr lang="ru-RU" dirty="0"/>
          </a:p>
        </p:txBody>
      </p:sp>
    </p:spTree>
    <p:extLst>
      <p:ext uri="{BB962C8B-B14F-4D97-AF65-F5344CB8AC3E}">
        <p14:creationId xmlns:p14="http://schemas.microsoft.com/office/powerpoint/2010/main" val="18462334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36802" y="107479"/>
            <a:ext cx="9406555" cy="657225"/>
          </a:xfrm>
          <a:prstGeom prst="rect">
            <a:avLst/>
          </a:prstGeom>
          <a:noFill/>
          <a:ln w="9525">
            <a:noFill/>
            <a:miter lim="800000"/>
            <a:headEnd/>
            <a:tailEnd/>
          </a:ln>
        </p:spPr>
        <p:txBody>
          <a:bodyPr anchor="ctr"/>
          <a:lstStyle/>
          <a:p>
            <a:pPr>
              <a:defRPr/>
            </a:pPr>
            <a:r>
              <a:rPr lang="de-DE" altLang="fr-FR" sz="2400" b="1" dirty="0">
                <a:solidFill>
                  <a:srgbClr val="0B4874"/>
                </a:solidFill>
                <a:latin typeface="+mj-lt"/>
                <a:ea typeface="ＭＳ Ｐゴシック" charset="0"/>
                <a:cs typeface="Arial"/>
              </a:rPr>
              <a:t>Vergleichen Sie Ihre Begriffe mit den Begriffen in der Tabelle</a:t>
            </a:r>
            <a:endParaRPr lang="de-CH" altLang="fr-FR" sz="2400" b="1" dirty="0">
              <a:solidFill>
                <a:srgbClr val="0B4874"/>
              </a:solidFill>
              <a:latin typeface="+mj-lt"/>
              <a:ea typeface="ＭＳ Ｐゴシック" charset="0"/>
              <a:cs typeface="Arial"/>
            </a:endParaRPr>
          </a:p>
        </p:txBody>
      </p:sp>
      <p:cxnSp>
        <p:nvCxnSpPr>
          <p:cNvPr id="5" name="Gerade Verbindung 20">
            <a:extLst>
              <a:ext uri="{FF2B5EF4-FFF2-40B4-BE49-F238E27FC236}">
                <a16:creationId xmlns:a16="http://schemas.microsoft.com/office/drawing/2014/main" id="{6AD14FA0-6D69-4439-BCBB-075D041F2D42}"/>
              </a:ext>
            </a:extLst>
          </p:cNvPr>
          <p:cNvCxnSpPr/>
          <p:nvPr/>
        </p:nvCxnSpPr>
        <p:spPr>
          <a:xfrm flipV="1">
            <a:off x="1306484" y="4344576"/>
            <a:ext cx="9598750" cy="9525"/>
          </a:xfrm>
          <a:prstGeom prst="line">
            <a:avLst/>
          </a:prstGeom>
          <a:ln w="28575">
            <a:solidFill>
              <a:srgbClr val="0B4874"/>
            </a:solidFill>
          </a:ln>
        </p:spPr>
        <p:style>
          <a:lnRef idx="1">
            <a:schemeClr val="accent1"/>
          </a:lnRef>
          <a:fillRef idx="0">
            <a:schemeClr val="accent1"/>
          </a:fillRef>
          <a:effectRef idx="0">
            <a:schemeClr val="accent1"/>
          </a:effectRef>
          <a:fontRef idx="minor">
            <a:schemeClr val="tx1"/>
          </a:fontRef>
        </p:style>
      </p:cxnSp>
      <p:cxnSp>
        <p:nvCxnSpPr>
          <p:cNvPr id="8" name="Gerade Verbindung 45">
            <a:extLst>
              <a:ext uri="{FF2B5EF4-FFF2-40B4-BE49-F238E27FC236}">
                <a16:creationId xmlns:a16="http://schemas.microsoft.com/office/drawing/2014/main" id="{74D554C9-BF4C-4BD9-863D-87C10D916BB1}"/>
              </a:ext>
            </a:extLst>
          </p:cNvPr>
          <p:cNvCxnSpPr/>
          <p:nvPr/>
        </p:nvCxnSpPr>
        <p:spPr>
          <a:xfrm flipV="1">
            <a:off x="1282532" y="2895601"/>
            <a:ext cx="9598750" cy="9525"/>
          </a:xfrm>
          <a:prstGeom prst="line">
            <a:avLst/>
          </a:prstGeom>
          <a:ln w="28575">
            <a:solidFill>
              <a:srgbClr val="0B4874"/>
            </a:solidFill>
          </a:ln>
        </p:spPr>
        <p:style>
          <a:lnRef idx="1">
            <a:schemeClr val="accent1"/>
          </a:lnRef>
          <a:fillRef idx="0">
            <a:schemeClr val="accent1"/>
          </a:fillRef>
          <a:effectRef idx="0">
            <a:schemeClr val="accent1"/>
          </a:effectRef>
          <a:fontRef idx="minor">
            <a:schemeClr val="tx1"/>
          </a:fontRef>
        </p:style>
      </p:cxnSp>
      <p:pic>
        <p:nvPicPr>
          <p:cNvPr id="9" name="Picture 5" descr="http://www.seeklogo.com/images/D/Denner-logo-B882D32B07-seeklogo.com.gif">
            <a:extLst>
              <a:ext uri="{FF2B5EF4-FFF2-40B4-BE49-F238E27FC236}">
                <a16:creationId xmlns:a16="http://schemas.microsoft.com/office/drawing/2014/main" id="{4F03C258-8C95-4A98-9ECF-0F03FA79FD42}"/>
              </a:ext>
            </a:extLst>
          </p:cNvPr>
          <p:cNvPicPr>
            <a:picLocks noChangeAspect="1" noChangeArrowheads="1"/>
          </p:cNvPicPr>
          <p:nvPr/>
        </p:nvPicPr>
        <p:blipFill>
          <a:blip r:embed="rId3" cstate="print"/>
          <a:srcRect/>
          <a:stretch>
            <a:fillRect/>
          </a:stretch>
        </p:blipFill>
        <p:spPr bwMode="auto">
          <a:xfrm>
            <a:off x="1367364" y="4374879"/>
            <a:ext cx="1809514" cy="1357312"/>
          </a:xfrm>
          <a:prstGeom prst="rect">
            <a:avLst/>
          </a:prstGeom>
          <a:noFill/>
          <a:ln w="9525">
            <a:noFill/>
            <a:miter lim="800000"/>
            <a:headEnd/>
            <a:tailEnd/>
          </a:ln>
        </p:spPr>
      </p:pic>
      <p:sp>
        <p:nvSpPr>
          <p:cNvPr id="10" name="Rechteck 9">
            <a:extLst>
              <a:ext uri="{FF2B5EF4-FFF2-40B4-BE49-F238E27FC236}">
                <a16:creationId xmlns:a16="http://schemas.microsoft.com/office/drawing/2014/main" id="{A72B7102-E895-4EA1-9D79-AC482A68FFC6}"/>
              </a:ext>
            </a:extLst>
          </p:cNvPr>
          <p:cNvSpPr/>
          <p:nvPr/>
        </p:nvSpPr>
        <p:spPr>
          <a:xfrm>
            <a:off x="1286766" y="1468437"/>
            <a:ext cx="4795742" cy="4320000"/>
          </a:xfrm>
          <a:prstGeom prst="rect">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1" name="Rechteck 10">
            <a:extLst>
              <a:ext uri="{FF2B5EF4-FFF2-40B4-BE49-F238E27FC236}">
                <a16:creationId xmlns:a16="http://schemas.microsoft.com/office/drawing/2014/main" id="{ECD76FFA-050C-4735-A78E-819E8861C7CC}"/>
              </a:ext>
            </a:extLst>
          </p:cNvPr>
          <p:cNvSpPr/>
          <p:nvPr/>
        </p:nvSpPr>
        <p:spPr>
          <a:xfrm>
            <a:off x="6082508" y="1468437"/>
            <a:ext cx="4799975" cy="4320000"/>
          </a:xfrm>
          <a:prstGeom prst="rect">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pic>
        <p:nvPicPr>
          <p:cNvPr id="12" name="Picture 5" descr="http://www.fcversoix.ch/2007/images/stories/logo/Logo%20migros.jpg">
            <a:extLst>
              <a:ext uri="{FF2B5EF4-FFF2-40B4-BE49-F238E27FC236}">
                <a16:creationId xmlns:a16="http://schemas.microsoft.com/office/drawing/2014/main" id="{3EBA3804-6FA9-47AE-B319-5C7B7EFC2D67}"/>
              </a:ext>
            </a:extLst>
          </p:cNvPr>
          <p:cNvPicPr>
            <a:picLocks noChangeAspect="1" noChangeArrowheads="1"/>
          </p:cNvPicPr>
          <p:nvPr/>
        </p:nvPicPr>
        <p:blipFill>
          <a:blip r:embed="rId4" cstate="print"/>
          <a:srcRect/>
          <a:stretch>
            <a:fillRect/>
          </a:stretch>
        </p:blipFill>
        <p:spPr bwMode="auto">
          <a:xfrm>
            <a:off x="1358725" y="3444875"/>
            <a:ext cx="1806312" cy="409575"/>
          </a:xfrm>
          <a:prstGeom prst="rect">
            <a:avLst/>
          </a:prstGeom>
          <a:noFill/>
          <a:ln w="9525">
            <a:noFill/>
            <a:miter lim="800000"/>
            <a:headEnd/>
            <a:tailEnd/>
          </a:ln>
        </p:spPr>
      </p:pic>
      <p:pic>
        <p:nvPicPr>
          <p:cNvPr id="13" name="Picture 6">
            <a:extLst>
              <a:ext uri="{FF2B5EF4-FFF2-40B4-BE49-F238E27FC236}">
                <a16:creationId xmlns:a16="http://schemas.microsoft.com/office/drawing/2014/main" id="{A1098870-FAEB-4E21-A4B7-95E32FC65AE0}"/>
              </a:ext>
            </a:extLst>
          </p:cNvPr>
          <p:cNvPicPr>
            <a:picLocks noChangeAspect="1" noChangeArrowheads="1"/>
          </p:cNvPicPr>
          <p:nvPr/>
        </p:nvPicPr>
        <p:blipFill>
          <a:blip r:embed="rId5" cstate="print"/>
          <a:srcRect/>
          <a:stretch>
            <a:fillRect/>
          </a:stretch>
        </p:blipFill>
        <p:spPr bwMode="auto">
          <a:xfrm>
            <a:off x="6372454" y="3360739"/>
            <a:ext cx="1340779" cy="839787"/>
          </a:xfrm>
          <a:prstGeom prst="rect">
            <a:avLst/>
          </a:prstGeom>
          <a:noFill/>
          <a:ln w="9525">
            <a:noFill/>
            <a:miter lim="800000"/>
            <a:headEnd/>
            <a:tailEnd/>
          </a:ln>
        </p:spPr>
      </p:pic>
      <p:pic>
        <p:nvPicPr>
          <p:cNvPr id="14" name="Picture 4">
            <a:extLst>
              <a:ext uri="{FF2B5EF4-FFF2-40B4-BE49-F238E27FC236}">
                <a16:creationId xmlns:a16="http://schemas.microsoft.com/office/drawing/2014/main" id="{2DBB10E0-8241-400D-8E02-E5CE52BD5E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6595985" y="4824035"/>
            <a:ext cx="966686" cy="585185"/>
          </a:xfrm>
          <a:prstGeom prst="rect">
            <a:avLst/>
          </a:prstGeom>
          <a:noFill/>
          <a:ln w="9525">
            <a:noFill/>
            <a:miter lim="800000"/>
            <a:headEnd/>
            <a:tailEnd/>
          </a:ln>
        </p:spPr>
      </p:pic>
      <p:pic>
        <p:nvPicPr>
          <p:cNvPr id="15" name="Picture 4" descr="http://www.zephram.de/blog/wp-content/uploads/2009/01/ikea.jpg">
            <a:extLst>
              <a:ext uri="{FF2B5EF4-FFF2-40B4-BE49-F238E27FC236}">
                <a16:creationId xmlns:a16="http://schemas.microsoft.com/office/drawing/2014/main" id="{720D607C-6608-4402-9276-842326FB2C95}"/>
              </a:ext>
            </a:extLst>
          </p:cNvPr>
          <p:cNvPicPr>
            <a:picLocks noChangeAspect="1" noChangeArrowheads="1"/>
          </p:cNvPicPr>
          <p:nvPr/>
        </p:nvPicPr>
        <p:blipFill>
          <a:blip r:embed="rId7" cstate="print"/>
          <a:srcRect/>
          <a:stretch>
            <a:fillRect/>
          </a:stretch>
        </p:blipFill>
        <p:spPr bwMode="auto">
          <a:xfrm>
            <a:off x="6165049" y="1911349"/>
            <a:ext cx="1976985" cy="541738"/>
          </a:xfrm>
          <a:prstGeom prst="rect">
            <a:avLst/>
          </a:prstGeom>
          <a:noFill/>
          <a:ln w="9525">
            <a:noFill/>
            <a:miter lim="800000"/>
            <a:headEnd/>
            <a:tailEnd/>
          </a:ln>
        </p:spPr>
      </p:pic>
      <p:sp>
        <p:nvSpPr>
          <p:cNvPr id="16" name="Textfeld 33">
            <a:extLst>
              <a:ext uri="{FF2B5EF4-FFF2-40B4-BE49-F238E27FC236}">
                <a16:creationId xmlns:a16="http://schemas.microsoft.com/office/drawing/2014/main" id="{4F064A59-0C59-4DB8-9718-F29459828A84}"/>
              </a:ext>
            </a:extLst>
          </p:cNvPr>
          <p:cNvSpPr txBox="1">
            <a:spLocks noChangeArrowheads="1"/>
          </p:cNvSpPr>
          <p:nvPr/>
        </p:nvSpPr>
        <p:spPr bwMode="auto">
          <a:xfrm>
            <a:off x="3259419" y="1620089"/>
            <a:ext cx="2884640" cy="584775"/>
          </a:xfrm>
          <a:prstGeom prst="rect">
            <a:avLst/>
          </a:prstGeom>
          <a:noFill/>
          <a:ln w="9525">
            <a:noFill/>
            <a:miter lim="800000"/>
            <a:headEnd/>
            <a:tailEnd/>
          </a:ln>
        </p:spPr>
        <p:txBody>
          <a:bodyPr wrap="square">
            <a:spAutoFit/>
          </a:bodyPr>
          <a:lstStyle/>
          <a:p>
            <a:pPr marL="285750" indent="-285750">
              <a:buClr>
                <a:srgbClr val="0B4874"/>
              </a:buClr>
              <a:buFont typeface="Century Gothic" panose="020B0502020202020204" pitchFamily="34" charset="0"/>
              <a:buChar char="●"/>
            </a:pPr>
            <a:r>
              <a:rPr lang="de-CH" altLang="fr-FR" sz="1600" dirty="0">
                <a:latin typeface="+mj-lt"/>
                <a:cs typeface="Arial" pitchFamily="34" charset="0"/>
              </a:rPr>
              <a:t>Tolles Design</a:t>
            </a:r>
          </a:p>
          <a:p>
            <a:pPr marL="285750" indent="-285750">
              <a:buClr>
                <a:srgbClr val="0B4874"/>
              </a:buClr>
              <a:buFont typeface="Century Gothic" panose="020B0502020202020204" pitchFamily="34" charset="0"/>
              <a:buChar char="●"/>
            </a:pPr>
            <a:r>
              <a:rPr lang="de-CH" altLang="fr-FR" sz="1600" dirty="0">
                <a:latin typeface="+mj-lt"/>
                <a:cs typeface="Arial" pitchFamily="34" charset="0"/>
              </a:rPr>
              <a:t>Innovation</a:t>
            </a:r>
          </a:p>
        </p:txBody>
      </p:sp>
      <p:sp>
        <p:nvSpPr>
          <p:cNvPr id="17" name="Textfeld 34">
            <a:extLst>
              <a:ext uri="{FF2B5EF4-FFF2-40B4-BE49-F238E27FC236}">
                <a16:creationId xmlns:a16="http://schemas.microsoft.com/office/drawing/2014/main" id="{11DEF7E9-FE65-48A8-BD34-E5E6A425BA35}"/>
              </a:ext>
            </a:extLst>
          </p:cNvPr>
          <p:cNvSpPr txBox="1">
            <a:spLocks noChangeArrowheads="1"/>
          </p:cNvSpPr>
          <p:nvPr/>
        </p:nvSpPr>
        <p:spPr bwMode="auto">
          <a:xfrm>
            <a:off x="3259419" y="3001963"/>
            <a:ext cx="3087815" cy="1323439"/>
          </a:xfrm>
          <a:prstGeom prst="rect">
            <a:avLst/>
          </a:prstGeom>
          <a:noFill/>
          <a:ln w="9525">
            <a:noFill/>
            <a:miter lim="800000"/>
            <a:headEnd/>
            <a:tailEnd/>
          </a:ln>
        </p:spPr>
        <p:txBody>
          <a:bodyPr wrap="square">
            <a:spAutoFit/>
          </a:bodyPr>
          <a:lstStyle/>
          <a:p>
            <a:pPr marL="285750" indent="-285750">
              <a:buClr>
                <a:srgbClr val="0B4874"/>
              </a:buClr>
              <a:buFont typeface="Century Gothic" panose="020B0502020202020204" pitchFamily="34" charset="0"/>
              <a:buChar char="●"/>
            </a:pPr>
            <a:r>
              <a:rPr lang="de-CH" sz="1600" dirty="0">
                <a:latin typeface="+mj-lt"/>
                <a:cs typeface="Arial" pitchFamily="34" charset="0"/>
              </a:rPr>
              <a:t>Schweizerisch</a:t>
            </a:r>
          </a:p>
          <a:p>
            <a:pPr marL="285750" indent="-285750">
              <a:buClr>
                <a:srgbClr val="0B4874"/>
              </a:buClr>
              <a:buFont typeface="Century Gothic" panose="020B0502020202020204" pitchFamily="34" charset="0"/>
              <a:buChar char="●"/>
            </a:pPr>
            <a:r>
              <a:rPr lang="de-CH" sz="1600" dirty="0">
                <a:latin typeface="+mj-lt"/>
                <a:cs typeface="Arial" pitchFamily="34" charset="0"/>
              </a:rPr>
              <a:t>Kundenfreundlich</a:t>
            </a:r>
          </a:p>
          <a:p>
            <a:pPr marL="285750" indent="-285750">
              <a:buClr>
                <a:srgbClr val="0B4874"/>
              </a:buClr>
              <a:buFont typeface="Century Gothic" panose="020B0502020202020204" pitchFamily="34" charset="0"/>
              <a:buChar char="●"/>
            </a:pPr>
            <a:r>
              <a:rPr lang="de-CH" sz="1600" dirty="0">
                <a:latin typeface="+mj-lt"/>
                <a:cs typeface="Arial" pitchFamily="34" charset="0"/>
              </a:rPr>
              <a:t>Gute Qualität</a:t>
            </a:r>
          </a:p>
          <a:p>
            <a:pPr marL="285750" indent="-285750">
              <a:buClr>
                <a:srgbClr val="0B4874"/>
              </a:buClr>
              <a:buFont typeface="Century Gothic" panose="020B0502020202020204" pitchFamily="34" charset="0"/>
              <a:buChar char="●"/>
            </a:pPr>
            <a:r>
              <a:rPr lang="de-CH" sz="1600" dirty="0">
                <a:latin typeface="+mj-lt"/>
                <a:cs typeface="Arial" pitchFamily="34" charset="0"/>
              </a:rPr>
              <a:t>Gutes Preis-Leistungs-Verhältnis</a:t>
            </a:r>
            <a:endParaRPr lang="de-CH" altLang="fr-FR" sz="1600" dirty="0">
              <a:latin typeface="+mj-lt"/>
              <a:cs typeface="Arial" pitchFamily="34" charset="0"/>
            </a:endParaRPr>
          </a:p>
        </p:txBody>
      </p:sp>
      <p:sp>
        <p:nvSpPr>
          <p:cNvPr id="18" name="Textfeld 35">
            <a:extLst>
              <a:ext uri="{FF2B5EF4-FFF2-40B4-BE49-F238E27FC236}">
                <a16:creationId xmlns:a16="http://schemas.microsoft.com/office/drawing/2014/main" id="{EDBB6D58-67C0-4AC2-BCB2-37326381F8D5}"/>
              </a:ext>
            </a:extLst>
          </p:cNvPr>
          <p:cNvSpPr txBox="1">
            <a:spLocks noChangeArrowheads="1"/>
          </p:cNvSpPr>
          <p:nvPr/>
        </p:nvSpPr>
        <p:spPr bwMode="auto">
          <a:xfrm>
            <a:off x="3259419" y="4700589"/>
            <a:ext cx="2808450" cy="830997"/>
          </a:xfrm>
          <a:prstGeom prst="rect">
            <a:avLst/>
          </a:prstGeom>
          <a:noFill/>
          <a:ln w="9525">
            <a:noFill/>
            <a:miter lim="800000"/>
            <a:headEnd/>
            <a:tailEnd/>
          </a:ln>
        </p:spPr>
        <p:txBody>
          <a:bodyPr wrap="square">
            <a:spAutoFit/>
          </a:bodyPr>
          <a:lstStyle/>
          <a:p>
            <a:pPr marL="285750" indent="-285750">
              <a:buClr>
                <a:srgbClr val="0B4874"/>
              </a:buClr>
              <a:buFont typeface="Century Gothic" panose="020B0502020202020204" pitchFamily="34" charset="0"/>
              <a:buChar char="●"/>
            </a:pPr>
            <a:r>
              <a:rPr lang="de-DE" altLang="fr-FR" sz="1600" dirty="0">
                <a:latin typeface="+mj-lt"/>
                <a:cs typeface="Arial" pitchFamily="34" charset="0"/>
              </a:rPr>
              <a:t>Günstig</a:t>
            </a:r>
            <a:endParaRPr lang="de-CH" altLang="fr-FR" sz="1600" dirty="0">
              <a:latin typeface="+mj-lt"/>
              <a:cs typeface="Arial" pitchFamily="34" charset="0"/>
            </a:endParaRPr>
          </a:p>
          <a:p>
            <a:pPr marL="285750" indent="-285750">
              <a:buClr>
                <a:srgbClr val="0B4874"/>
              </a:buClr>
              <a:buFont typeface="Century Gothic" panose="020B0502020202020204" pitchFamily="34" charset="0"/>
              <a:buChar char="●"/>
            </a:pPr>
            <a:r>
              <a:rPr lang="de-CH" altLang="fr-FR" sz="1600" dirty="0">
                <a:latin typeface="+mj-lt"/>
                <a:cs typeface="Arial" pitchFamily="34" charset="0"/>
              </a:rPr>
              <a:t>Einfach gestaltete Verkaufsflächen</a:t>
            </a:r>
          </a:p>
        </p:txBody>
      </p:sp>
      <p:sp>
        <p:nvSpPr>
          <p:cNvPr id="19" name="Textfeld 36">
            <a:extLst>
              <a:ext uri="{FF2B5EF4-FFF2-40B4-BE49-F238E27FC236}">
                <a16:creationId xmlns:a16="http://schemas.microsoft.com/office/drawing/2014/main" id="{35DF8EB9-BC00-48AC-9034-81A63DDE2F54}"/>
              </a:ext>
            </a:extLst>
          </p:cNvPr>
          <p:cNvSpPr txBox="1">
            <a:spLocks noChangeArrowheads="1"/>
          </p:cNvSpPr>
          <p:nvPr/>
        </p:nvSpPr>
        <p:spPr bwMode="auto">
          <a:xfrm>
            <a:off x="8322505" y="3082925"/>
            <a:ext cx="2465595" cy="1077218"/>
          </a:xfrm>
          <a:prstGeom prst="rect">
            <a:avLst/>
          </a:prstGeom>
          <a:noFill/>
          <a:ln w="9525">
            <a:noFill/>
            <a:miter lim="800000"/>
            <a:headEnd/>
            <a:tailEnd/>
          </a:ln>
        </p:spPr>
        <p:txBody>
          <a:bodyPr wrap="square">
            <a:spAutoFit/>
          </a:bodyPr>
          <a:lstStyle/>
          <a:p>
            <a:pPr marL="285750" indent="-285750">
              <a:buClr>
                <a:srgbClr val="0B4874"/>
              </a:buClr>
              <a:buFont typeface="Century Gothic" panose="020B0502020202020204" pitchFamily="34" charset="0"/>
              <a:buChar char="●"/>
            </a:pPr>
            <a:r>
              <a:rPr lang="de-CH" altLang="fr-FR" sz="1600" dirty="0">
                <a:latin typeface="+mj-lt"/>
                <a:cs typeface="Arial" pitchFamily="34" charset="0"/>
              </a:rPr>
              <a:t>Zuverlässig</a:t>
            </a:r>
          </a:p>
          <a:p>
            <a:pPr marL="285750" indent="-285750">
              <a:buClr>
                <a:srgbClr val="0B4874"/>
              </a:buClr>
              <a:buFont typeface="Century Gothic" panose="020B0502020202020204" pitchFamily="34" charset="0"/>
              <a:buChar char="●"/>
            </a:pPr>
            <a:r>
              <a:rPr lang="de-CH" altLang="fr-FR" sz="1600" dirty="0">
                <a:latin typeface="+mj-lt"/>
                <a:cs typeface="Arial" pitchFamily="34" charset="0"/>
              </a:rPr>
              <a:t>Hohe Qualität</a:t>
            </a:r>
          </a:p>
          <a:p>
            <a:pPr marL="285750" indent="-285750">
              <a:buClr>
                <a:srgbClr val="0B4874"/>
              </a:buClr>
              <a:buFont typeface="Century Gothic" panose="020B0502020202020204" pitchFamily="34" charset="0"/>
              <a:buChar char="●"/>
            </a:pPr>
            <a:r>
              <a:rPr lang="de-CH" altLang="fr-FR" sz="1600" dirty="0">
                <a:latin typeface="+mj-lt"/>
                <a:cs typeface="Arial" pitchFamily="34" charset="0"/>
              </a:rPr>
              <a:t>Langlebig</a:t>
            </a:r>
          </a:p>
          <a:p>
            <a:pPr marL="285750" indent="-285750">
              <a:buClr>
                <a:srgbClr val="0B4874"/>
              </a:buClr>
              <a:buFont typeface="Century Gothic" panose="020B0502020202020204" pitchFamily="34" charset="0"/>
              <a:buChar char="●"/>
            </a:pPr>
            <a:r>
              <a:rPr lang="de-CH" altLang="fr-FR" sz="1600" dirty="0">
                <a:latin typeface="+mj-lt"/>
                <a:cs typeface="Arial" pitchFamily="34" charset="0"/>
              </a:rPr>
              <a:t>Tradition</a:t>
            </a:r>
          </a:p>
        </p:txBody>
      </p:sp>
      <p:sp>
        <p:nvSpPr>
          <p:cNvPr id="20" name="Textfeld 47">
            <a:extLst>
              <a:ext uri="{FF2B5EF4-FFF2-40B4-BE49-F238E27FC236}">
                <a16:creationId xmlns:a16="http://schemas.microsoft.com/office/drawing/2014/main" id="{68DBF9FA-19B8-4914-88D8-F05E680D2EE8}"/>
              </a:ext>
            </a:extLst>
          </p:cNvPr>
          <p:cNvSpPr txBox="1">
            <a:spLocks noChangeArrowheads="1"/>
          </p:cNvSpPr>
          <p:nvPr/>
        </p:nvSpPr>
        <p:spPr bwMode="auto">
          <a:xfrm>
            <a:off x="8321788" y="1638300"/>
            <a:ext cx="2380941" cy="1077218"/>
          </a:xfrm>
          <a:prstGeom prst="rect">
            <a:avLst/>
          </a:prstGeom>
          <a:noFill/>
          <a:ln w="9525">
            <a:noFill/>
            <a:miter lim="800000"/>
            <a:headEnd/>
            <a:tailEnd/>
          </a:ln>
        </p:spPr>
        <p:txBody>
          <a:bodyPr>
            <a:spAutoFit/>
          </a:bodyPr>
          <a:lstStyle/>
          <a:p>
            <a:pPr marL="285750" indent="-285750">
              <a:buClr>
                <a:srgbClr val="0B4874"/>
              </a:buClr>
              <a:buFont typeface="Century Gothic" panose="020B0502020202020204" pitchFamily="34" charset="0"/>
              <a:buChar char="●"/>
            </a:pPr>
            <a:r>
              <a:rPr lang="de-CH" altLang="fr-FR" sz="1600" dirty="0">
                <a:latin typeface="+mj-lt"/>
                <a:cs typeface="Arial" pitchFamily="34" charset="0"/>
              </a:rPr>
              <a:t>Modernes Design</a:t>
            </a:r>
          </a:p>
          <a:p>
            <a:pPr marL="285750" indent="-285750">
              <a:buClr>
                <a:srgbClr val="0B4874"/>
              </a:buClr>
              <a:buFont typeface="Century Gothic" panose="020B0502020202020204" pitchFamily="34" charset="0"/>
              <a:buChar char="●"/>
            </a:pPr>
            <a:r>
              <a:rPr lang="de-CH" altLang="fr-FR" sz="1600" dirty="0">
                <a:latin typeface="+mj-lt"/>
                <a:cs typeface="Arial" pitchFamily="34" charset="0"/>
              </a:rPr>
              <a:t>Design für wenig Geld</a:t>
            </a:r>
          </a:p>
          <a:p>
            <a:pPr marL="177800" indent="-177800">
              <a:buFont typeface="Symbol" pitchFamily="18" charset="2"/>
              <a:buChar char="-"/>
            </a:pPr>
            <a:endParaRPr lang="de-CH" altLang="fr-FR" sz="1600" dirty="0">
              <a:latin typeface="+mj-lt"/>
              <a:cs typeface="Arial" pitchFamily="34" charset="0"/>
            </a:endParaRPr>
          </a:p>
        </p:txBody>
      </p:sp>
      <p:sp>
        <p:nvSpPr>
          <p:cNvPr id="21" name="Textfeld 49">
            <a:extLst>
              <a:ext uri="{FF2B5EF4-FFF2-40B4-BE49-F238E27FC236}">
                <a16:creationId xmlns:a16="http://schemas.microsoft.com/office/drawing/2014/main" id="{A4B46D88-5849-40F8-B283-FD5957E900F2}"/>
              </a:ext>
            </a:extLst>
          </p:cNvPr>
          <p:cNvSpPr txBox="1">
            <a:spLocks noChangeArrowheads="1"/>
          </p:cNvSpPr>
          <p:nvPr/>
        </p:nvSpPr>
        <p:spPr bwMode="auto">
          <a:xfrm>
            <a:off x="8316986" y="4761148"/>
            <a:ext cx="1957661" cy="584775"/>
          </a:xfrm>
          <a:prstGeom prst="rect">
            <a:avLst/>
          </a:prstGeom>
          <a:noFill/>
          <a:ln w="9525">
            <a:noFill/>
            <a:miter lim="800000"/>
            <a:headEnd/>
            <a:tailEnd/>
          </a:ln>
        </p:spPr>
        <p:txBody>
          <a:bodyPr wrap="square">
            <a:spAutoFit/>
          </a:bodyPr>
          <a:lstStyle/>
          <a:p>
            <a:pPr marL="285750" indent="-285750">
              <a:buClr>
                <a:srgbClr val="0B4874"/>
              </a:buClr>
              <a:buFont typeface="Century Gothic" panose="020B0502020202020204" pitchFamily="34" charset="0"/>
              <a:buChar char="●"/>
            </a:pPr>
            <a:r>
              <a:rPr lang="de-CH" altLang="fr-FR" sz="1600" dirty="0">
                <a:latin typeface="+mj-lt"/>
                <a:cs typeface="Arial" pitchFamily="34" charset="0"/>
              </a:rPr>
              <a:t>Energie</a:t>
            </a:r>
          </a:p>
          <a:p>
            <a:pPr marL="285750" indent="-285750">
              <a:buClr>
                <a:srgbClr val="0B4874"/>
              </a:buClr>
              <a:buFont typeface="Century Gothic" panose="020B0502020202020204" pitchFamily="34" charset="0"/>
              <a:buChar char="●"/>
            </a:pPr>
            <a:r>
              <a:rPr lang="de-CH" altLang="fr-FR" sz="1600" dirty="0">
                <a:latin typeface="+mj-lt"/>
                <a:cs typeface="Arial" pitchFamily="34" charset="0"/>
              </a:rPr>
              <a:t>Abenteuer</a:t>
            </a:r>
          </a:p>
        </p:txBody>
      </p:sp>
      <p:pic>
        <p:nvPicPr>
          <p:cNvPr id="22" name="Grafik 21">
            <a:extLst>
              <a:ext uri="{FF2B5EF4-FFF2-40B4-BE49-F238E27FC236}">
                <a16:creationId xmlns:a16="http://schemas.microsoft.com/office/drawing/2014/main" id="{18B60953-FDEF-440F-88B9-B2A93A5B41B4}"/>
              </a:ext>
            </a:extLst>
          </p:cNvPr>
          <p:cNvPicPr>
            <a:picLocks noChangeAspect="1"/>
          </p:cNvPicPr>
          <p:nvPr/>
        </p:nvPicPr>
        <p:blipFill>
          <a:blip r:embed="rId8"/>
          <a:stretch>
            <a:fillRect/>
          </a:stretch>
        </p:blipFill>
        <p:spPr>
          <a:xfrm>
            <a:off x="1918454" y="1565757"/>
            <a:ext cx="612068" cy="1280510"/>
          </a:xfrm>
          <a:prstGeom prst="rect">
            <a:avLst/>
          </a:prstGeom>
        </p:spPr>
      </p:pic>
      <p:sp>
        <p:nvSpPr>
          <p:cNvPr id="2" name="Foliennummernplatzhalter 1">
            <a:extLst>
              <a:ext uri="{FF2B5EF4-FFF2-40B4-BE49-F238E27FC236}">
                <a16:creationId xmlns:a16="http://schemas.microsoft.com/office/drawing/2014/main" id="{761A8B1F-2E98-45A5-BBC8-E100EADB18CD}"/>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49</a:t>
            </a:fld>
            <a:endParaRPr lang="ru-RU" dirty="0"/>
          </a:p>
        </p:txBody>
      </p:sp>
    </p:spTree>
    <p:extLst>
      <p:ext uri="{BB962C8B-B14F-4D97-AF65-F5344CB8AC3E}">
        <p14:creationId xmlns:p14="http://schemas.microsoft.com/office/powerpoint/2010/main" val="2478869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393F18C-62D7-4DB9-A3D8-8B679FB2549C}"/>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5</a:t>
            </a:fld>
            <a:endParaRPr lang="ru-RU"/>
          </a:p>
        </p:txBody>
      </p:sp>
      <p:sp>
        <p:nvSpPr>
          <p:cNvPr id="4" name="Titel 1">
            <a:extLst>
              <a:ext uri="{FF2B5EF4-FFF2-40B4-BE49-F238E27FC236}">
                <a16:creationId xmlns:a16="http://schemas.microsoft.com/office/drawing/2014/main" id="{D07DF22B-BC3F-4CA9-BD06-E33A79B33DAD}"/>
              </a:ext>
            </a:extLst>
          </p:cNvPr>
          <p:cNvSpPr>
            <a:spLocks noGrp="1"/>
          </p:cNvSpPr>
          <p:nvPr>
            <p:ph type="title"/>
          </p:nvPr>
        </p:nvSpPr>
        <p:spPr>
          <a:xfrm>
            <a:off x="5157457" y="1627483"/>
            <a:ext cx="6921464" cy="2233060"/>
          </a:xfrm>
        </p:spPr>
        <p:txBody>
          <a:bodyPr>
            <a:noAutofit/>
          </a:bodyPr>
          <a:lstStyle/>
          <a:p>
            <a:pPr>
              <a:lnSpc>
                <a:spcPct val="100000"/>
              </a:lnSpc>
              <a:spcBef>
                <a:spcPts val="600"/>
              </a:spcBef>
              <a:spcAft>
                <a:spcPts val="1200"/>
              </a:spcAft>
            </a:pPr>
            <a:r>
              <a:rPr lang="de-DE" altLang="fr-FR" sz="3200" b="0" dirty="0">
                <a:solidFill>
                  <a:schemeClr val="accent6">
                    <a:lumMod val="50000"/>
                  </a:schemeClr>
                </a:solidFill>
                <a:cs typeface="Arial" pitchFamily="34" charset="0"/>
              </a:rPr>
              <a:t>Lerneinheit M3.1</a:t>
            </a:r>
            <a:br>
              <a:rPr lang="de-DE" altLang="fr-FR" sz="3200" b="0" dirty="0">
                <a:solidFill>
                  <a:schemeClr val="accent6">
                    <a:lumMod val="50000"/>
                  </a:schemeClr>
                </a:solidFill>
                <a:cs typeface="Arial" pitchFamily="34" charset="0"/>
              </a:rPr>
            </a:br>
            <a:r>
              <a:rPr lang="de-DE" altLang="fr-FR" sz="3200" b="0" dirty="0">
                <a:solidFill>
                  <a:schemeClr val="accent6">
                    <a:lumMod val="50000"/>
                  </a:schemeClr>
                </a:solidFill>
                <a:cs typeface="Arial" pitchFamily="34" charset="0"/>
              </a:rPr>
              <a:t>Wissen und Handwerkszeug </a:t>
            </a:r>
            <a:br>
              <a:rPr lang="de-DE" altLang="fr-FR" sz="3200" dirty="0">
                <a:solidFill>
                  <a:srgbClr val="0B4874"/>
                </a:solidFill>
                <a:cs typeface="Arial" pitchFamily="34" charset="0"/>
              </a:rPr>
            </a:br>
            <a:r>
              <a:rPr lang="de-DE" altLang="fr-FR" sz="3200" dirty="0">
                <a:solidFill>
                  <a:srgbClr val="0B4874"/>
                </a:solidFill>
                <a:cs typeface="Arial" pitchFamily="34" charset="0"/>
              </a:rPr>
              <a:t>Geschäftsmodell</a:t>
            </a:r>
            <a:endParaRPr lang="de-CH" sz="3200" dirty="0">
              <a:solidFill>
                <a:srgbClr val="0B4874"/>
              </a:solidFill>
            </a:endParaRPr>
          </a:p>
        </p:txBody>
      </p:sp>
    </p:spTree>
    <p:extLst>
      <p:ext uri="{BB962C8B-B14F-4D97-AF65-F5344CB8AC3E}">
        <p14:creationId xmlns:p14="http://schemas.microsoft.com/office/powerpoint/2010/main" val="19335597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43B48C4-22E9-446E-BC0F-FF542AAAA812}"/>
              </a:ext>
            </a:extLst>
          </p:cNvPr>
          <p:cNvSpPr/>
          <p:nvPr/>
        </p:nvSpPr>
        <p:spPr>
          <a:xfrm>
            <a:off x="3813314" y="1610089"/>
            <a:ext cx="5191539" cy="4001095"/>
          </a:xfrm>
          <a:prstGeom prst="rect">
            <a:avLst/>
          </a:prstGeom>
        </p:spPr>
        <p:txBody>
          <a:bodyPr wrap="square">
            <a:spAutoFit/>
          </a:bodyPr>
          <a:lstStyle/>
          <a:p>
            <a:pPr marL="357188" indent="-357188">
              <a:spcBef>
                <a:spcPts val="800"/>
              </a:spcBef>
              <a:buClr>
                <a:srgbClr val="0B4874"/>
              </a:buClr>
              <a:buFont typeface="Century Gothic" panose="020B0502020202020204" pitchFamily="34" charset="0"/>
              <a:buChar char="●"/>
              <a:defRPr/>
            </a:pPr>
            <a:r>
              <a:rPr lang="de-CH" dirty="0">
                <a:solidFill>
                  <a:schemeClr val="accent6">
                    <a:lumMod val="50000"/>
                  </a:schemeClr>
                </a:solidFill>
                <a:cs typeface="Arial" panose="020B0604020202020204" pitchFamily="34" charset="0"/>
              </a:rPr>
              <a:t>Man spricht auch von der </a:t>
            </a:r>
            <a:r>
              <a:rPr lang="de-CH" dirty="0">
                <a:solidFill>
                  <a:schemeClr val="accent6">
                    <a:lumMod val="50000"/>
                  </a:schemeClr>
                </a:solidFill>
              </a:rPr>
              <a:t>«</a:t>
            </a:r>
            <a:r>
              <a:rPr lang="en-US" dirty="0">
                <a:solidFill>
                  <a:schemeClr val="accent6">
                    <a:lumMod val="50000"/>
                  </a:schemeClr>
                </a:solidFill>
                <a:cs typeface="Arial" panose="020B0604020202020204" pitchFamily="34" charset="0"/>
              </a:rPr>
              <a:t>Unique Selling Proposition</a:t>
            </a:r>
            <a:r>
              <a:rPr lang="de-CH" dirty="0">
                <a:solidFill>
                  <a:schemeClr val="accent6">
                    <a:lumMod val="50000"/>
                  </a:schemeClr>
                </a:solidFill>
              </a:rPr>
              <a:t>»</a:t>
            </a:r>
            <a:r>
              <a:rPr lang="de-DE" dirty="0">
                <a:solidFill>
                  <a:schemeClr val="accent6">
                    <a:lumMod val="50000"/>
                  </a:schemeClr>
                </a:solidFill>
                <a:cs typeface="Arial" panose="020B0604020202020204" pitchFamily="34" charset="0"/>
              </a:rPr>
              <a:t> (USP), also von einem einzigartigen Verkaufsangebot.</a:t>
            </a:r>
            <a:endParaRPr lang="de-CH" dirty="0">
              <a:solidFill>
                <a:schemeClr val="accent6">
                  <a:lumMod val="50000"/>
                </a:schemeClr>
              </a:solidFill>
              <a:cs typeface="Arial" pitchFamily="34" charset="0"/>
            </a:endParaRPr>
          </a:p>
          <a:p>
            <a:pPr marL="357188" indent="-357188">
              <a:spcBef>
                <a:spcPts val="800"/>
              </a:spcBef>
              <a:buClr>
                <a:srgbClr val="0B4874"/>
              </a:buClr>
              <a:buFont typeface="Century Gothic" panose="020B0502020202020204" pitchFamily="34" charset="0"/>
              <a:buChar char="●"/>
              <a:defRPr/>
            </a:pPr>
            <a:r>
              <a:rPr lang="de-CH" dirty="0">
                <a:solidFill>
                  <a:schemeClr val="accent6">
                    <a:lumMod val="50000"/>
                  </a:schemeClr>
                </a:solidFill>
                <a:cs typeface="Arial" pitchFamily="34" charset="0"/>
              </a:rPr>
              <a:t>Das Alleinstellungsmerkmal sollte ein herausragendes Leistungsmerkmal sein. </a:t>
            </a:r>
            <a:br>
              <a:rPr lang="de-CH" dirty="0">
                <a:solidFill>
                  <a:schemeClr val="accent6">
                    <a:lumMod val="50000"/>
                  </a:schemeClr>
                </a:solidFill>
                <a:cs typeface="Arial" pitchFamily="34" charset="0"/>
              </a:rPr>
            </a:br>
            <a:r>
              <a:rPr lang="de-CH" dirty="0">
                <a:solidFill>
                  <a:schemeClr val="accent6">
                    <a:lumMod val="50000"/>
                  </a:schemeClr>
                </a:solidFill>
                <a:cs typeface="Arial" pitchFamily="34" charset="0"/>
              </a:rPr>
              <a:t>Am besten eines, das nicht ohne weiteres kopiert werden kann.</a:t>
            </a:r>
          </a:p>
          <a:p>
            <a:pPr marL="357188" indent="-357188">
              <a:spcBef>
                <a:spcPts val="800"/>
              </a:spcBef>
              <a:buClr>
                <a:srgbClr val="0B4874"/>
              </a:buClr>
              <a:buFont typeface="Century Gothic" panose="020B0502020202020204" pitchFamily="34" charset="0"/>
              <a:buChar char="●"/>
              <a:defRPr/>
            </a:pPr>
            <a:r>
              <a:rPr lang="de-CH" dirty="0">
                <a:solidFill>
                  <a:schemeClr val="accent6">
                    <a:lumMod val="50000"/>
                  </a:schemeClr>
                </a:solidFill>
                <a:cs typeface="Arial" pitchFamily="34" charset="0"/>
              </a:rPr>
              <a:t>Ggf. kann ein Produkt oder eine Marke auch mehrere Alleinstellungsmerkmale aufweisen.</a:t>
            </a:r>
          </a:p>
          <a:p>
            <a:pPr marL="357188" indent="-357188">
              <a:spcBef>
                <a:spcPts val="800"/>
              </a:spcBef>
              <a:buClr>
                <a:srgbClr val="0B4874"/>
              </a:buClr>
              <a:buFont typeface="Century Gothic" panose="020B0502020202020204" pitchFamily="34" charset="0"/>
              <a:buChar char="●"/>
              <a:defRPr/>
            </a:pPr>
            <a:r>
              <a:rPr lang="de-CH" dirty="0">
                <a:solidFill>
                  <a:schemeClr val="accent6">
                    <a:lumMod val="50000"/>
                  </a:schemeClr>
                </a:solidFill>
                <a:cs typeface="Arial" pitchFamily="34" charset="0"/>
              </a:rPr>
              <a:t>Durch das Alleinstellungsmerkmal hebt man sich deutlich von der Konkurrenz </a:t>
            </a:r>
            <a:br>
              <a:rPr lang="de-CH" dirty="0">
                <a:solidFill>
                  <a:schemeClr val="accent6">
                    <a:lumMod val="50000"/>
                  </a:schemeClr>
                </a:solidFill>
                <a:cs typeface="Arial" pitchFamily="34" charset="0"/>
              </a:rPr>
            </a:br>
            <a:r>
              <a:rPr lang="de-CH" dirty="0">
                <a:solidFill>
                  <a:schemeClr val="accent6">
                    <a:lumMod val="50000"/>
                  </a:schemeClr>
                </a:solidFill>
                <a:cs typeface="Arial" pitchFamily="34" charset="0"/>
              </a:rPr>
              <a:t>ab.</a:t>
            </a:r>
          </a:p>
        </p:txBody>
      </p:sp>
      <p:sp>
        <p:nvSpPr>
          <p:cNvPr id="5" name="Titel 1">
            <a:extLst>
              <a:ext uri="{FF2B5EF4-FFF2-40B4-BE49-F238E27FC236}">
                <a16:creationId xmlns:a16="http://schemas.microsoft.com/office/drawing/2014/main" id="{52BE4690-1438-419B-84BF-EE171D8CB363}"/>
              </a:ext>
            </a:extLst>
          </p:cNvPr>
          <p:cNvSpPr txBox="1">
            <a:spLocks/>
          </p:cNvSpPr>
          <p:nvPr/>
        </p:nvSpPr>
        <p:spPr bwMode="auto">
          <a:xfrm>
            <a:off x="3834580" y="83632"/>
            <a:ext cx="5744514" cy="719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de-DE" altLang="fr-FR" sz="2400" b="1" dirty="0">
                <a:solidFill>
                  <a:srgbClr val="0B4874"/>
                </a:solidFill>
                <a:latin typeface="+mj-lt"/>
                <a:ea typeface="ＭＳ Ｐゴシック" charset="0"/>
              </a:rPr>
              <a:t>Was ist ein Alleinstellungsmerkmal?</a:t>
            </a:r>
          </a:p>
        </p:txBody>
      </p:sp>
      <p:sp>
        <p:nvSpPr>
          <p:cNvPr id="7" name="Foliennummernplatzhalter 1">
            <a:extLst>
              <a:ext uri="{FF2B5EF4-FFF2-40B4-BE49-F238E27FC236}">
                <a16:creationId xmlns:a16="http://schemas.microsoft.com/office/drawing/2014/main" id="{D7506E55-AF89-4D5B-AA9A-702870D93D15}"/>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50</a:t>
            </a:fld>
            <a:endParaRPr lang="ru-RU" dirty="0"/>
          </a:p>
        </p:txBody>
      </p:sp>
    </p:spTree>
    <p:extLst>
      <p:ext uri="{BB962C8B-B14F-4D97-AF65-F5344CB8AC3E}">
        <p14:creationId xmlns:p14="http://schemas.microsoft.com/office/powerpoint/2010/main" val="690727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3">
            <a:extLst>
              <a:ext uri="{FF2B5EF4-FFF2-40B4-BE49-F238E27FC236}">
                <a16:creationId xmlns:a16="http://schemas.microsoft.com/office/drawing/2014/main" id="{61A4A7AF-C2EA-4D69-B9DA-966D515B903C}"/>
              </a:ext>
            </a:extLst>
          </p:cNvPr>
          <p:cNvGraphicFramePr>
            <a:graphicFrameLocks noGrp="1"/>
          </p:cNvGraphicFramePr>
          <p:nvPr>
            <p:extLst>
              <p:ext uri="{D42A27DB-BD31-4B8C-83A1-F6EECF244321}">
                <p14:modId xmlns:p14="http://schemas.microsoft.com/office/powerpoint/2010/main" val="1614505116"/>
              </p:ext>
            </p:extLst>
          </p:nvPr>
        </p:nvGraphicFramePr>
        <p:xfrm>
          <a:off x="1770933" y="2021693"/>
          <a:ext cx="7979354" cy="3319465"/>
        </p:xfrm>
        <a:graphic>
          <a:graphicData uri="http://schemas.openxmlformats.org/drawingml/2006/table">
            <a:tbl>
              <a:tblPr firstRow="1" bandRow="1">
                <a:tableStyleId>{93296810-A885-4BE3-A3E7-6D5BEEA58F35}</a:tableStyleId>
              </a:tblPr>
              <a:tblGrid>
                <a:gridCol w="3989677">
                  <a:extLst>
                    <a:ext uri="{9D8B030D-6E8A-4147-A177-3AD203B41FA5}">
                      <a16:colId xmlns:a16="http://schemas.microsoft.com/office/drawing/2014/main" val="629976718"/>
                    </a:ext>
                  </a:extLst>
                </a:gridCol>
                <a:gridCol w="3989677">
                  <a:extLst>
                    <a:ext uri="{9D8B030D-6E8A-4147-A177-3AD203B41FA5}">
                      <a16:colId xmlns:a16="http://schemas.microsoft.com/office/drawing/2014/main" val="1833206773"/>
                    </a:ext>
                  </a:extLst>
                </a:gridCol>
              </a:tblGrid>
              <a:tr h="370840">
                <a:tc>
                  <a:txBody>
                    <a:bodyPr/>
                    <a:lstStyle/>
                    <a:p>
                      <a:pPr algn="ctr">
                        <a:lnSpc>
                          <a:spcPts val="2200"/>
                        </a:lnSpc>
                        <a:spcBef>
                          <a:spcPts val="0"/>
                        </a:spcBef>
                        <a:spcAft>
                          <a:spcPts val="0"/>
                        </a:spcAft>
                      </a:pPr>
                      <a:r>
                        <a:rPr lang="de-CH" sz="2000" dirty="0"/>
                        <a:t>Alleinstellungsmerkmal</a:t>
                      </a:r>
                      <a:r>
                        <a:rPr lang="de-CH" sz="2000" baseline="0" dirty="0"/>
                        <a:t> </a:t>
                      </a:r>
                      <a:br>
                        <a:rPr lang="de-CH" sz="2000" baseline="0" dirty="0"/>
                      </a:br>
                      <a:r>
                        <a:rPr lang="de-CH" sz="2000" baseline="0" dirty="0"/>
                        <a:t>basiert auf …</a:t>
                      </a:r>
                      <a:endParaRPr lang="de-CH" sz="2000" dirty="0">
                        <a:solidFill>
                          <a:schemeClr val="bg1"/>
                        </a:solidFill>
                        <a:latin typeface="+mj-lt"/>
                        <a:cs typeface="Arial" pitchFamily="34" charset="0"/>
                      </a:endParaRPr>
                    </a:p>
                  </a:txBody>
                  <a:tcPr marL="121904" marR="121904">
                    <a:solidFill>
                      <a:srgbClr val="0B4874"/>
                    </a:solidFill>
                  </a:tcPr>
                </a:tc>
                <a:tc>
                  <a:txBody>
                    <a:bodyPr/>
                    <a:lstStyle/>
                    <a:p>
                      <a:pPr algn="ctr">
                        <a:lnSpc>
                          <a:spcPts val="3200"/>
                        </a:lnSpc>
                        <a:spcBef>
                          <a:spcPts val="400"/>
                        </a:spcBef>
                        <a:spcAft>
                          <a:spcPts val="400"/>
                        </a:spcAft>
                      </a:pPr>
                      <a:r>
                        <a:rPr lang="de-CH" sz="2000" dirty="0"/>
                        <a:t>Beispiele</a:t>
                      </a:r>
                      <a:endParaRPr lang="de-CH" sz="2000" dirty="0">
                        <a:solidFill>
                          <a:schemeClr val="bg1"/>
                        </a:solidFill>
                        <a:latin typeface="+mj-lt"/>
                        <a:cs typeface="Arial" pitchFamily="34" charset="0"/>
                      </a:endParaRPr>
                    </a:p>
                  </a:txBody>
                  <a:tcPr marL="121904" marR="121904">
                    <a:solidFill>
                      <a:srgbClr val="0B4874"/>
                    </a:solidFill>
                  </a:tcPr>
                </a:tc>
                <a:extLst>
                  <a:ext uri="{0D108BD9-81ED-4DB2-BD59-A6C34878D82A}">
                    <a16:rowId xmlns:a16="http://schemas.microsoft.com/office/drawing/2014/main" val="630534217"/>
                  </a:ext>
                </a:extLst>
              </a:tr>
              <a:tr h="370840">
                <a:tc>
                  <a:txBody>
                    <a:bodyPr/>
                    <a:lstStyle/>
                    <a:p>
                      <a:pPr>
                        <a:lnSpc>
                          <a:spcPts val="3200"/>
                        </a:lnSpc>
                        <a:spcBef>
                          <a:spcPts val="400"/>
                        </a:spcBef>
                        <a:spcAft>
                          <a:spcPts val="400"/>
                        </a:spcAft>
                      </a:pPr>
                      <a:r>
                        <a:rPr lang="de-CH" sz="2000" dirty="0"/>
                        <a:t>Formgebung</a:t>
                      </a:r>
                      <a:endParaRPr lang="de-CH" sz="2000" dirty="0">
                        <a:latin typeface="+mj-lt"/>
                        <a:cs typeface="Arial" pitchFamily="34" charset="0"/>
                      </a:endParaRPr>
                    </a:p>
                  </a:txBody>
                  <a:tcPr marL="121904" marR="121904"/>
                </a:tc>
                <a:tc>
                  <a:txBody>
                    <a:bodyPr/>
                    <a:lstStyle/>
                    <a:p>
                      <a:pPr>
                        <a:lnSpc>
                          <a:spcPts val="3200"/>
                        </a:lnSpc>
                        <a:spcBef>
                          <a:spcPts val="400"/>
                        </a:spcBef>
                        <a:spcAft>
                          <a:spcPts val="400"/>
                        </a:spcAft>
                      </a:pPr>
                      <a:r>
                        <a:rPr lang="de-CH" sz="2000" dirty="0"/>
                        <a:t>Designerlampen</a:t>
                      </a:r>
                      <a:endParaRPr lang="de-CH" sz="2000" dirty="0">
                        <a:latin typeface="+mj-lt"/>
                        <a:cs typeface="Arial" pitchFamily="34" charset="0"/>
                      </a:endParaRPr>
                    </a:p>
                  </a:txBody>
                  <a:tcPr marL="121904" marR="121904"/>
                </a:tc>
                <a:extLst>
                  <a:ext uri="{0D108BD9-81ED-4DB2-BD59-A6C34878D82A}">
                    <a16:rowId xmlns:a16="http://schemas.microsoft.com/office/drawing/2014/main" val="4236530896"/>
                  </a:ext>
                </a:extLst>
              </a:tr>
              <a:tr h="370840">
                <a:tc>
                  <a:txBody>
                    <a:bodyPr/>
                    <a:lstStyle/>
                    <a:p>
                      <a:pPr>
                        <a:lnSpc>
                          <a:spcPts val="3200"/>
                        </a:lnSpc>
                        <a:spcBef>
                          <a:spcPts val="400"/>
                        </a:spcBef>
                        <a:spcAft>
                          <a:spcPts val="400"/>
                        </a:spcAft>
                      </a:pPr>
                      <a:r>
                        <a:rPr lang="de-CH" sz="2000" dirty="0"/>
                        <a:t>Technische Eigenschaften</a:t>
                      </a:r>
                      <a:endParaRPr lang="de-CH" sz="2000" dirty="0">
                        <a:latin typeface="+mj-lt"/>
                        <a:cs typeface="Arial" pitchFamily="34" charset="0"/>
                      </a:endParaRPr>
                    </a:p>
                  </a:txBody>
                  <a:tcPr marL="121904" marR="121904"/>
                </a:tc>
                <a:tc>
                  <a:txBody>
                    <a:bodyPr/>
                    <a:lstStyle/>
                    <a:p>
                      <a:pPr>
                        <a:lnSpc>
                          <a:spcPts val="3200"/>
                        </a:lnSpc>
                        <a:spcBef>
                          <a:spcPts val="400"/>
                        </a:spcBef>
                        <a:spcAft>
                          <a:spcPts val="400"/>
                        </a:spcAft>
                      </a:pPr>
                      <a:r>
                        <a:rPr lang="de-CH" sz="2000" dirty="0"/>
                        <a:t>Victorinox</a:t>
                      </a:r>
                      <a:endParaRPr lang="de-CH" sz="2000" dirty="0">
                        <a:latin typeface="+mj-lt"/>
                        <a:cs typeface="Arial" pitchFamily="34" charset="0"/>
                      </a:endParaRPr>
                    </a:p>
                  </a:txBody>
                  <a:tcPr marL="121904" marR="121904"/>
                </a:tc>
                <a:extLst>
                  <a:ext uri="{0D108BD9-81ED-4DB2-BD59-A6C34878D82A}">
                    <a16:rowId xmlns:a16="http://schemas.microsoft.com/office/drawing/2014/main" val="1829898589"/>
                  </a:ext>
                </a:extLst>
              </a:tr>
              <a:tr h="370840">
                <a:tc>
                  <a:txBody>
                    <a:bodyPr/>
                    <a:lstStyle/>
                    <a:p>
                      <a:pPr>
                        <a:lnSpc>
                          <a:spcPts val="3200"/>
                        </a:lnSpc>
                        <a:spcBef>
                          <a:spcPts val="400"/>
                        </a:spcBef>
                        <a:spcAft>
                          <a:spcPts val="400"/>
                        </a:spcAft>
                      </a:pPr>
                      <a:r>
                        <a:rPr lang="de-CH" sz="2000" dirty="0"/>
                        <a:t>Einfache Benutzerführung</a:t>
                      </a:r>
                      <a:endParaRPr lang="de-CH" sz="2000" dirty="0">
                        <a:latin typeface="+mj-lt"/>
                        <a:cs typeface="Arial" pitchFamily="34" charset="0"/>
                      </a:endParaRPr>
                    </a:p>
                  </a:txBody>
                  <a:tcPr marL="121904" marR="121904"/>
                </a:tc>
                <a:tc>
                  <a:txBody>
                    <a:bodyPr/>
                    <a:lstStyle/>
                    <a:p>
                      <a:pPr>
                        <a:lnSpc>
                          <a:spcPts val="3200"/>
                        </a:lnSpc>
                        <a:spcBef>
                          <a:spcPts val="400"/>
                        </a:spcBef>
                        <a:spcAft>
                          <a:spcPts val="400"/>
                        </a:spcAft>
                      </a:pPr>
                      <a:r>
                        <a:rPr lang="de-CH" sz="2000" dirty="0"/>
                        <a:t>Apple-Produkte</a:t>
                      </a:r>
                      <a:endParaRPr lang="de-CH" sz="2000" dirty="0">
                        <a:latin typeface="+mj-lt"/>
                        <a:cs typeface="Arial" pitchFamily="34" charset="0"/>
                      </a:endParaRPr>
                    </a:p>
                  </a:txBody>
                  <a:tcPr marL="121904" marR="121904"/>
                </a:tc>
                <a:extLst>
                  <a:ext uri="{0D108BD9-81ED-4DB2-BD59-A6C34878D82A}">
                    <a16:rowId xmlns:a16="http://schemas.microsoft.com/office/drawing/2014/main" val="1383422338"/>
                  </a:ext>
                </a:extLst>
              </a:tr>
              <a:tr h="370840">
                <a:tc>
                  <a:txBody>
                    <a:bodyPr/>
                    <a:lstStyle/>
                    <a:p>
                      <a:pPr>
                        <a:lnSpc>
                          <a:spcPts val="3200"/>
                        </a:lnSpc>
                        <a:spcBef>
                          <a:spcPts val="400"/>
                        </a:spcBef>
                        <a:spcAft>
                          <a:spcPts val="400"/>
                        </a:spcAft>
                      </a:pPr>
                      <a:r>
                        <a:rPr lang="de-CH" sz="2000" dirty="0"/>
                        <a:t>Design</a:t>
                      </a:r>
                      <a:endParaRPr lang="de-CH" sz="2000" dirty="0">
                        <a:latin typeface="+mj-lt"/>
                        <a:cs typeface="Arial" pitchFamily="34" charset="0"/>
                      </a:endParaRPr>
                    </a:p>
                  </a:txBody>
                  <a:tcPr marL="121904" marR="121904"/>
                </a:tc>
                <a:tc>
                  <a:txBody>
                    <a:bodyPr/>
                    <a:lstStyle/>
                    <a:p>
                      <a:pPr>
                        <a:lnSpc>
                          <a:spcPts val="3200"/>
                        </a:lnSpc>
                        <a:spcBef>
                          <a:spcPts val="400"/>
                        </a:spcBef>
                        <a:spcAft>
                          <a:spcPts val="400"/>
                        </a:spcAft>
                      </a:pPr>
                      <a:r>
                        <a:rPr lang="de-CH" sz="2000" dirty="0"/>
                        <a:t>IKEA, SWATCH</a:t>
                      </a:r>
                      <a:endParaRPr lang="de-CH" sz="2000" dirty="0">
                        <a:latin typeface="+mj-lt"/>
                        <a:cs typeface="Arial" pitchFamily="34" charset="0"/>
                      </a:endParaRPr>
                    </a:p>
                  </a:txBody>
                  <a:tcPr marL="121904" marR="121904"/>
                </a:tc>
                <a:extLst>
                  <a:ext uri="{0D108BD9-81ED-4DB2-BD59-A6C34878D82A}">
                    <a16:rowId xmlns:a16="http://schemas.microsoft.com/office/drawing/2014/main" val="2365398869"/>
                  </a:ext>
                </a:extLst>
              </a:tr>
              <a:tr h="370840">
                <a:tc>
                  <a:txBody>
                    <a:bodyPr/>
                    <a:lstStyle/>
                    <a:p>
                      <a:pPr>
                        <a:lnSpc>
                          <a:spcPts val="3200"/>
                        </a:lnSpc>
                        <a:spcBef>
                          <a:spcPts val="400"/>
                        </a:spcBef>
                        <a:spcAft>
                          <a:spcPts val="400"/>
                        </a:spcAft>
                      </a:pPr>
                      <a:r>
                        <a:rPr lang="de-CH" sz="2000" dirty="0"/>
                        <a:t>Art der Herstellung</a:t>
                      </a:r>
                      <a:endParaRPr lang="de-CH" sz="2000" dirty="0">
                        <a:latin typeface="+mj-lt"/>
                        <a:cs typeface="Arial" pitchFamily="34" charset="0"/>
                      </a:endParaRPr>
                    </a:p>
                  </a:txBody>
                  <a:tcPr marL="121904" marR="121904"/>
                </a:tc>
                <a:tc>
                  <a:txBody>
                    <a:bodyPr/>
                    <a:lstStyle/>
                    <a:p>
                      <a:pPr>
                        <a:lnSpc>
                          <a:spcPts val="3200"/>
                        </a:lnSpc>
                        <a:spcBef>
                          <a:spcPts val="400"/>
                        </a:spcBef>
                        <a:spcAft>
                          <a:spcPts val="400"/>
                        </a:spcAft>
                      </a:pPr>
                      <a:r>
                        <a:rPr lang="de-CH" sz="2000" dirty="0"/>
                        <a:t>Fairphone (Mobilfunkgerät,</a:t>
                      </a:r>
                      <a:r>
                        <a:rPr lang="de-CH" sz="2000" baseline="0" dirty="0"/>
                        <a:t> das fair hergestellt wurde)</a:t>
                      </a:r>
                      <a:endParaRPr lang="de-CH" sz="1600" dirty="0">
                        <a:latin typeface="+mj-lt"/>
                        <a:cs typeface="Arial" pitchFamily="34" charset="0"/>
                      </a:endParaRPr>
                    </a:p>
                  </a:txBody>
                  <a:tcPr marL="121904" marR="121904"/>
                </a:tc>
                <a:extLst>
                  <a:ext uri="{0D108BD9-81ED-4DB2-BD59-A6C34878D82A}">
                    <a16:rowId xmlns:a16="http://schemas.microsoft.com/office/drawing/2014/main" val="2247568897"/>
                  </a:ext>
                </a:extLst>
              </a:tr>
            </a:tbl>
          </a:graphicData>
        </a:graphic>
      </p:graphicFrame>
      <p:sp>
        <p:nvSpPr>
          <p:cNvPr id="6" name="Titel 1">
            <a:extLst>
              <a:ext uri="{FF2B5EF4-FFF2-40B4-BE49-F238E27FC236}">
                <a16:creationId xmlns:a16="http://schemas.microsoft.com/office/drawing/2014/main" id="{308988EE-D690-4D57-B03D-42B11A3D1A74}"/>
              </a:ext>
            </a:extLst>
          </p:cNvPr>
          <p:cNvSpPr txBox="1">
            <a:spLocks/>
          </p:cNvSpPr>
          <p:nvPr/>
        </p:nvSpPr>
        <p:spPr>
          <a:xfrm>
            <a:off x="1770933" y="267769"/>
            <a:ext cx="8890043" cy="733645"/>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de-CH" sz="2400" dirty="0">
                <a:solidFill>
                  <a:srgbClr val="0B4874"/>
                </a:solidFill>
                <a:latin typeface="Century Gothic" panose="020B0502020202020204" pitchFamily="34" charset="0"/>
              </a:rPr>
              <a:t>Mögliche Quellen für Alleinstellungsmerkmale</a:t>
            </a:r>
          </a:p>
        </p:txBody>
      </p:sp>
      <p:sp>
        <p:nvSpPr>
          <p:cNvPr id="7" name="Foliennummernplatzhalter 1">
            <a:extLst>
              <a:ext uri="{FF2B5EF4-FFF2-40B4-BE49-F238E27FC236}">
                <a16:creationId xmlns:a16="http://schemas.microsoft.com/office/drawing/2014/main" id="{BEA54010-16D3-40B1-A8B3-2DE1541FA93C}"/>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51</a:t>
            </a:fld>
            <a:endParaRPr lang="ru-RU" dirty="0"/>
          </a:p>
        </p:txBody>
      </p:sp>
    </p:spTree>
    <p:extLst>
      <p:ext uri="{BB962C8B-B14F-4D97-AF65-F5344CB8AC3E}">
        <p14:creationId xmlns:p14="http://schemas.microsoft.com/office/powerpoint/2010/main" val="34667949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2">
            <a:extLst>
              <a:ext uri="{FF2B5EF4-FFF2-40B4-BE49-F238E27FC236}">
                <a16:creationId xmlns:a16="http://schemas.microsoft.com/office/drawing/2014/main" id="{6F5F8E1B-44A1-4CD0-9D66-2D9190D0AAAD}"/>
              </a:ext>
            </a:extLst>
          </p:cNvPr>
          <p:cNvSpPr txBox="1">
            <a:spLocks/>
          </p:cNvSpPr>
          <p:nvPr/>
        </p:nvSpPr>
        <p:spPr>
          <a:xfrm>
            <a:off x="1989983" y="2458129"/>
            <a:ext cx="8674474" cy="2019300"/>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dirty="0">
                <a:solidFill>
                  <a:srgbClr val="0B4874"/>
                </a:solidFill>
                <a:latin typeface="+mj-lt"/>
                <a:cs typeface="Arial" pitchFamily="34" charset="0"/>
              </a:rPr>
              <a:t>Aufgabe: </a:t>
            </a:r>
          </a:p>
          <a:p>
            <a:pPr marL="357188" indent="-357188" algn="l">
              <a:buClr>
                <a:srgbClr val="0B4874"/>
              </a:buClr>
              <a:buFont typeface="Century Gothic" panose="020B0502020202020204" pitchFamily="34" charset="0"/>
              <a:buChar char="●"/>
            </a:pPr>
            <a:r>
              <a:rPr lang="de-CH" b="0" dirty="0">
                <a:solidFill>
                  <a:schemeClr val="accent6">
                    <a:lumMod val="50000"/>
                  </a:schemeClr>
                </a:solidFill>
                <a:latin typeface="+mj-lt"/>
                <a:cs typeface="Arial" pitchFamily="34" charset="0"/>
              </a:rPr>
              <a:t>Warum wird ein Alleinstellungsmerkmal benötigt?</a:t>
            </a:r>
          </a:p>
          <a:p>
            <a:pPr marL="357188" indent="-357188" algn="l">
              <a:buClr>
                <a:srgbClr val="0B4874"/>
              </a:buClr>
              <a:buFont typeface="Century Gothic" panose="020B0502020202020204" pitchFamily="34" charset="0"/>
              <a:buChar char="●"/>
            </a:pPr>
            <a:r>
              <a:rPr lang="de-CH" b="0" dirty="0">
                <a:solidFill>
                  <a:schemeClr val="accent6">
                    <a:lumMod val="50000"/>
                  </a:schemeClr>
                </a:solidFill>
                <a:latin typeface="+mj-lt"/>
                <a:cs typeface="Arial" pitchFamily="34" charset="0"/>
              </a:rPr>
              <a:t>Versuchen Sie, die Idee des Alleinstellungsmerkmals in zwei Sätzen zusammenzufassen.</a:t>
            </a:r>
            <a:endParaRPr lang="de-DE" b="0" dirty="0">
              <a:solidFill>
                <a:schemeClr val="accent6">
                  <a:lumMod val="50000"/>
                </a:schemeClr>
              </a:solidFill>
              <a:latin typeface="+mj-lt"/>
              <a:cs typeface="Arial" pitchFamily="34" charset="0"/>
            </a:endParaRPr>
          </a:p>
        </p:txBody>
      </p:sp>
      <p:sp>
        <p:nvSpPr>
          <p:cNvPr id="5" name="Foliennummernplatzhalter 1">
            <a:extLst>
              <a:ext uri="{FF2B5EF4-FFF2-40B4-BE49-F238E27FC236}">
                <a16:creationId xmlns:a16="http://schemas.microsoft.com/office/drawing/2014/main" id="{2010AACE-46C3-4ABC-A366-898EA0E3C3BA}"/>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52</a:t>
            </a:fld>
            <a:endParaRPr lang="ru-RU" dirty="0"/>
          </a:p>
        </p:txBody>
      </p:sp>
    </p:spTree>
    <p:extLst>
      <p:ext uri="{BB962C8B-B14F-4D97-AF65-F5344CB8AC3E}">
        <p14:creationId xmlns:p14="http://schemas.microsoft.com/office/powerpoint/2010/main" val="31043980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ew shape">
            <a:extLst>
              <a:ext uri="{FF2B5EF4-FFF2-40B4-BE49-F238E27FC236}">
                <a16:creationId xmlns:a16="http://schemas.microsoft.com/office/drawing/2014/main" id="{A1C952A1-0EFC-45C5-A1E1-1C147B7A49A7}"/>
              </a:ext>
            </a:extLst>
          </p:cNvPr>
          <p:cNvSpPr txBox="1">
            <a:spLocks/>
          </p:cNvSpPr>
          <p:nvPr/>
        </p:nvSpPr>
        <p:spPr>
          <a:xfrm>
            <a:off x="4565795" y="224644"/>
            <a:ext cx="7092788" cy="118813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600" b="1" dirty="0">
                <a:solidFill>
                  <a:srgbClr val="8EB403"/>
                </a:solidFill>
              </a:rPr>
              <a:t>Aktivität!!!</a:t>
            </a:r>
            <a:br>
              <a:rPr lang="de-DE" sz="2600" dirty="0">
                <a:solidFill>
                  <a:srgbClr val="8EB403"/>
                </a:solidFill>
              </a:rPr>
            </a:br>
            <a:r>
              <a:rPr lang="de-DE" sz="2600" dirty="0">
                <a:solidFill>
                  <a:srgbClr val="8EB403"/>
                </a:solidFill>
              </a:rPr>
              <a:t>Konkurrenzanalyse</a:t>
            </a:r>
          </a:p>
        </p:txBody>
      </p:sp>
      <p:sp>
        <p:nvSpPr>
          <p:cNvPr id="9" name="Rechteck 8">
            <a:extLst>
              <a:ext uri="{FF2B5EF4-FFF2-40B4-BE49-F238E27FC236}">
                <a16:creationId xmlns:a16="http://schemas.microsoft.com/office/drawing/2014/main" id="{E2AE77B3-768F-4469-81BB-6E35686DFFB9}"/>
              </a:ext>
            </a:extLst>
          </p:cNvPr>
          <p:cNvSpPr/>
          <p:nvPr/>
        </p:nvSpPr>
        <p:spPr>
          <a:xfrm>
            <a:off x="4571536" y="1412776"/>
            <a:ext cx="6680431" cy="3693319"/>
          </a:xfrm>
          <a:prstGeom prst="rect">
            <a:avLst/>
          </a:prstGeom>
        </p:spPr>
        <p:txBody>
          <a:bodyPr wrap="square">
            <a:spAutoFit/>
          </a:bodyPr>
          <a:lstStyle/>
          <a:p>
            <a:r>
              <a:rPr lang="de-CH" dirty="0">
                <a:solidFill>
                  <a:schemeClr val="accent6">
                    <a:lumMod val="50000"/>
                  </a:schemeClr>
                </a:solidFill>
              </a:rPr>
              <a:t>Versuchen Sie so viel wie möglich über ähnliche Produkte oder Dienstleistungen herauszufinden. </a:t>
            </a:r>
          </a:p>
          <a:p>
            <a:endParaRPr lang="de-CH" dirty="0">
              <a:solidFill>
                <a:schemeClr val="accent6">
                  <a:lumMod val="50000"/>
                </a:schemeClr>
              </a:solidFill>
            </a:endParaRPr>
          </a:p>
          <a:p>
            <a:r>
              <a:rPr lang="de-CH" dirty="0">
                <a:solidFill>
                  <a:schemeClr val="accent6">
                    <a:lumMod val="50000"/>
                  </a:schemeClr>
                </a:solidFill>
              </a:rPr>
              <a:t>Mögliche Quellen:</a:t>
            </a:r>
          </a:p>
          <a:p>
            <a:pPr marL="285750" indent="-285750">
              <a:buClr>
                <a:srgbClr val="8EB403"/>
              </a:buClr>
              <a:buFont typeface="Century Gothic" panose="020B0502020202020204" pitchFamily="34" charset="0"/>
              <a:buChar char="●"/>
            </a:pPr>
            <a:r>
              <a:rPr lang="de-CH" dirty="0">
                <a:solidFill>
                  <a:schemeClr val="accent6">
                    <a:lumMod val="50000"/>
                  </a:schemeClr>
                </a:solidFill>
              </a:rPr>
              <a:t>Recherche in Supermärkten, Geschäften</a:t>
            </a:r>
          </a:p>
          <a:p>
            <a:pPr marL="285750" indent="-285750">
              <a:buClr>
                <a:srgbClr val="8EB403"/>
              </a:buClr>
              <a:buFont typeface="Century Gothic" panose="020B0502020202020204" pitchFamily="34" charset="0"/>
              <a:buChar char="●"/>
            </a:pPr>
            <a:r>
              <a:rPr lang="de-CH" dirty="0">
                <a:solidFill>
                  <a:schemeClr val="accent6">
                    <a:lumMod val="50000"/>
                  </a:schemeClr>
                </a:solidFill>
              </a:rPr>
              <a:t>Internetrecherche</a:t>
            </a:r>
          </a:p>
          <a:p>
            <a:pPr marL="285750" indent="-285750">
              <a:buClr>
                <a:srgbClr val="8EB403"/>
              </a:buClr>
              <a:buFont typeface="Century Gothic" panose="020B0502020202020204" pitchFamily="34" charset="0"/>
              <a:buChar char="●"/>
            </a:pPr>
            <a:r>
              <a:rPr lang="de-CH" dirty="0">
                <a:solidFill>
                  <a:schemeClr val="accent6">
                    <a:lumMod val="50000"/>
                  </a:schemeClr>
                </a:solidFill>
              </a:rPr>
              <a:t>Gespräche mit Personen, die das Produkt häufig nutzen</a:t>
            </a:r>
          </a:p>
          <a:p>
            <a:pPr marL="285750" indent="-285750">
              <a:buClr>
                <a:srgbClr val="8EB403"/>
              </a:buClr>
              <a:buFont typeface="Century Gothic" panose="020B0502020202020204" pitchFamily="34" charset="0"/>
              <a:buChar char="●"/>
            </a:pPr>
            <a:r>
              <a:rPr lang="de-CH" dirty="0">
                <a:solidFill>
                  <a:schemeClr val="accent6">
                    <a:lumMod val="50000"/>
                  </a:schemeClr>
                </a:solidFill>
              </a:rPr>
              <a:t>Gespräche mit Experten, die im gleichen Markt tätig sind</a:t>
            </a:r>
          </a:p>
          <a:p>
            <a:pPr marL="285750" indent="-285750">
              <a:buClr>
                <a:srgbClr val="8EB403"/>
              </a:buClr>
              <a:buFont typeface="Century Gothic" panose="020B0502020202020204" pitchFamily="34" charset="0"/>
              <a:buChar char="●"/>
            </a:pPr>
            <a:r>
              <a:rPr lang="de-CH" dirty="0">
                <a:solidFill>
                  <a:schemeClr val="accent6">
                    <a:lumMod val="50000"/>
                  </a:schemeClr>
                </a:solidFill>
              </a:rPr>
              <a:t>usw.</a:t>
            </a:r>
          </a:p>
          <a:p>
            <a:endParaRPr lang="de-CH" dirty="0">
              <a:solidFill>
                <a:srgbClr val="898F97"/>
              </a:solidFill>
            </a:endParaRPr>
          </a:p>
          <a:p>
            <a:endParaRPr lang="de-CH" dirty="0">
              <a:solidFill>
                <a:srgbClr val="898F97"/>
              </a:solidFill>
            </a:endParaRPr>
          </a:p>
          <a:p>
            <a:endParaRPr lang="de-DE" dirty="0">
              <a:solidFill>
                <a:srgbClr val="898F97"/>
              </a:solidFill>
            </a:endParaRPr>
          </a:p>
        </p:txBody>
      </p:sp>
      <p:pic>
        <p:nvPicPr>
          <p:cNvPr id="5" name="Grafik 4" descr="Junge Frau im Supermarkt_iStock-1041616072.jpg">
            <a:extLst>
              <a:ext uri="{FF2B5EF4-FFF2-40B4-BE49-F238E27FC236}">
                <a16:creationId xmlns:a16="http://schemas.microsoft.com/office/drawing/2014/main" id="{69B4E84C-26F5-4F87-ADE5-7FF54CC01B10}"/>
              </a:ext>
            </a:extLst>
          </p:cNvPr>
          <p:cNvPicPr>
            <a:picLocks noChangeAspect="1"/>
          </p:cNvPicPr>
          <p:nvPr/>
        </p:nvPicPr>
        <p:blipFill>
          <a:blip r:embed="rId3"/>
          <a:srcRect l="6617" r="46318"/>
          <a:stretch>
            <a:fillRect/>
          </a:stretch>
        </p:blipFill>
        <p:spPr>
          <a:xfrm>
            <a:off x="-579830" y="0"/>
            <a:ext cx="4703250" cy="6858000"/>
          </a:xfrm>
          <a:prstGeom prst="rect">
            <a:avLst/>
          </a:prstGeom>
        </p:spPr>
      </p:pic>
      <p:sp>
        <p:nvSpPr>
          <p:cNvPr id="10" name="Rechteck 9">
            <a:extLst>
              <a:ext uri="{FF2B5EF4-FFF2-40B4-BE49-F238E27FC236}">
                <a16:creationId xmlns:a16="http://schemas.microsoft.com/office/drawing/2014/main" id="{501072DF-45A5-4176-B346-040FE4D0DE34}"/>
              </a:ext>
            </a:extLst>
          </p:cNvPr>
          <p:cNvSpPr/>
          <p:nvPr/>
        </p:nvSpPr>
        <p:spPr>
          <a:xfrm>
            <a:off x="4565795" y="4573362"/>
            <a:ext cx="7092788" cy="2031325"/>
          </a:xfrm>
          <a:prstGeom prst="rect">
            <a:avLst/>
          </a:prstGeom>
        </p:spPr>
        <p:txBody>
          <a:bodyPr wrap="square">
            <a:spAutoFit/>
          </a:bodyPr>
          <a:lstStyle/>
          <a:p>
            <a:pPr>
              <a:buClr>
                <a:srgbClr val="0E6E36"/>
              </a:buClr>
            </a:pPr>
            <a:r>
              <a:rPr lang="de-DE" dirty="0">
                <a:solidFill>
                  <a:schemeClr val="accent6">
                    <a:lumMod val="50000"/>
                  </a:schemeClr>
                </a:solidFill>
              </a:rPr>
              <a:t>Stellen Sie sich für die wichtigsten Konkurrenzangebote folgende Fragen:</a:t>
            </a:r>
          </a:p>
          <a:p>
            <a:pPr marL="357188" indent="-357188">
              <a:buClr>
                <a:srgbClr val="8EB403"/>
              </a:buClr>
              <a:buFont typeface="Century Gothic" panose="020B0502020202020204" pitchFamily="34" charset="0"/>
              <a:buChar char="●"/>
            </a:pPr>
            <a:r>
              <a:rPr lang="de-DE" dirty="0">
                <a:solidFill>
                  <a:schemeClr val="accent6">
                    <a:lumMod val="50000"/>
                  </a:schemeClr>
                </a:solidFill>
              </a:rPr>
              <a:t>Was macht das Produkt besonders? Wofür steht es?</a:t>
            </a:r>
          </a:p>
          <a:p>
            <a:pPr marL="357188" indent="-357188">
              <a:buClr>
                <a:srgbClr val="8EB403"/>
              </a:buClr>
              <a:buFont typeface="Century Gothic" panose="020B0502020202020204" pitchFamily="34" charset="0"/>
              <a:buChar char="●"/>
            </a:pPr>
            <a:r>
              <a:rPr lang="de-DE" dirty="0">
                <a:solidFill>
                  <a:schemeClr val="accent6">
                    <a:lumMod val="50000"/>
                  </a:schemeClr>
                </a:solidFill>
              </a:rPr>
              <a:t>Überzeugt es mit Qualität? Oder Preis? Oder etwas anderem?</a:t>
            </a:r>
          </a:p>
          <a:p>
            <a:pPr marL="357188" indent="-357188">
              <a:buClr>
                <a:srgbClr val="8EB403"/>
              </a:buClr>
              <a:buFont typeface="Century Gothic" panose="020B0502020202020204" pitchFamily="34" charset="0"/>
              <a:buChar char="●"/>
            </a:pPr>
            <a:r>
              <a:rPr lang="de-DE" dirty="0">
                <a:solidFill>
                  <a:schemeClr val="accent6">
                    <a:lumMod val="50000"/>
                  </a:schemeClr>
                </a:solidFill>
              </a:rPr>
              <a:t>Wie können Sie sich davon abgrenzen?</a:t>
            </a:r>
          </a:p>
          <a:p>
            <a:pPr marL="357188" indent="-357188">
              <a:buClr>
                <a:srgbClr val="0E6E36"/>
              </a:buClr>
            </a:pPr>
            <a:endParaRPr lang="de-DE" dirty="0"/>
          </a:p>
        </p:txBody>
      </p:sp>
      <p:sp>
        <p:nvSpPr>
          <p:cNvPr id="7" name="Foliennummernplatzhalter 1">
            <a:extLst>
              <a:ext uri="{FF2B5EF4-FFF2-40B4-BE49-F238E27FC236}">
                <a16:creationId xmlns:a16="http://schemas.microsoft.com/office/drawing/2014/main" id="{E6265F51-C5E8-46B8-92B7-0ACD94D17F0A}"/>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53</a:t>
            </a:fld>
            <a:endParaRPr lang="ru-RU" dirty="0"/>
          </a:p>
        </p:txBody>
      </p:sp>
      <p:grpSp>
        <p:nvGrpSpPr>
          <p:cNvPr id="11" name="Gruppieren 10">
            <a:extLst>
              <a:ext uri="{FF2B5EF4-FFF2-40B4-BE49-F238E27FC236}">
                <a16:creationId xmlns:a16="http://schemas.microsoft.com/office/drawing/2014/main" id="{EF0CE65B-8411-6A23-223A-CD6ACE1515BC}"/>
              </a:ext>
            </a:extLst>
          </p:cNvPr>
          <p:cNvGrpSpPr/>
          <p:nvPr/>
        </p:nvGrpSpPr>
        <p:grpSpPr>
          <a:xfrm>
            <a:off x="10737669" y="0"/>
            <a:ext cx="1454331" cy="2490651"/>
            <a:chOff x="10737669" y="0"/>
            <a:chExt cx="1454331" cy="2490651"/>
          </a:xfrm>
        </p:grpSpPr>
        <p:grpSp>
          <p:nvGrpSpPr>
            <p:cNvPr id="2" name="Gruppieren 1">
              <a:extLst>
                <a:ext uri="{FF2B5EF4-FFF2-40B4-BE49-F238E27FC236}">
                  <a16:creationId xmlns:a16="http://schemas.microsoft.com/office/drawing/2014/main" id="{94BA72AE-77A1-0181-A533-8AEB8290ABB3}"/>
                </a:ext>
              </a:extLst>
            </p:cNvPr>
            <p:cNvGrpSpPr/>
            <p:nvPr/>
          </p:nvGrpSpPr>
          <p:grpSpPr>
            <a:xfrm>
              <a:off x="10737669" y="0"/>
              <a:ext cx="1454331" cy="1277285"/>
              <a:chOff x="10737669" y="0"/>
              <a:chExt cx="1454331" cy="1277285"/>
            </a:xfrm>
          </p:grpSpPr>
          <p:sp>
            <p:nvSpPr>
              <p:cNvPr id="3" name="Rechteck 2">
                <a:extLst>
                  <a:ext uri="{FF2B5EF4-FFF2-40B4-BE49-F238E27FC236}">
                    <a16:creationId xmlns:a16="http://schemas.microsoft.com/office/drawing/2014/main" id="{660B8F51-41C6-6674-B4F7-1D34A630A1D6}"/>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4" name="Grafik 3">
                <a:extLst>
                  <a:ext uri="{FF2B5EF4-FFF2-40B4-BE49-F238E27FC236}">
                    <a16:creationId xmlns:a16="http://schemas.microsoft.com/office/drawing/2014/main" id="{FD9913EA-5BA7-8902-53C6-5F02CFB13143}"/>
                  </a:ext>
                </a:extLst>
              </p:cNvPr>
              <p:cNvPicPr>
                <a:picLocks noChangeAspect="1"/>
              </p:cNvPicPr>
              <p:nvPr/>
            </p:nvPicPr>
            <p:blipFill>
              <a:blip r:embed="rId4"/>
              <a:stretch>
                <a:fillRect/>
              </a:stretch>
            </p:blipFill>
            <p:spPr>
              <a:xfrm>
                <a:off x="10906137" y="197285"/>
                <a:ext cx="1080000" cy="1080000"/>
              </a:xfrm>
              <a:prstGeom prst="rect">
                <a:avLst/>
              </a:prstGeom>
            </p:spPr>
          </p:pic>
        </p:grpSp>
        <p:sp>
          <p:nvSpPr>
            <p:cNvPr id="6" name="Rechteck 5">
              <a:extLst>
                <a:ext uri="{FF2B5EF4-FFF2-40B4-BE49-F238E27FC236}">
                  <a16:creationId xmlns:a16="http://schemas.microsoft.com/office/drawing/2014/main" id="{17A9B5A3-B014-ADE6-AC89-5D190D257514}"/>
                </a:ext>
              </a:extLst>
            </p:cNvPr>
            <p:cNvSpPr/>
            <p:nvPr/>
          </p:nvSpPr>
          <p:spPr>
            <a:xfrm>
              <a:off x="11700083" y="1213366"/>
              <a:ext cx="491917"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15678898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A316C0E-6288-4961-8F71-D3F49C2D5724}"/>
              </a:ext>
            </a:extLst>
          </p:cNvPr>
          <p:cNvSpPr>
            <a:spLocks noGrp="1"/>
          </p:cNvSpPr>
          <p:nvPr>
            <p:ph type="title"/>
          </p:nvPr>
        </p:nvSpPr>
        <p:spPr>
          <a:xfrm>
            <a:off x="5534679" y="1785473"/>
            <a:ext cx="5165725" cy="1643527"/>
          </a:xfrm>
          <a:prstGeom prst="rect">
            <a:avLst/>
          </a:prstGeom>
          <a:noFill/>
        </p:spPr>
        <p:txBody>
          <a:bodyPr wrap="square">
            <a:spAutoFit/>
          </a:bodyPr>
          <a:lstStyle/>
          <a:p>
            <a:pPr algn="ctr">
              <a:spcBef>
                <a:spcPts val="200"/>
              </a:spcBef>
              <a:spcAft>
                <a:spcPts val="600"/>
              </a:spcAft>
              <a:buClr>
                <a:srgbClr val="117613"/>
              </a:buClr>
            </a:pPr>
            <a:r>
              <a:rPr lang="de-DE" altLang="fr-FR" sz="2800" b="0" dirty="0">
                <a:solidFill>
                  <a:schemeClr val="accent6">
                    <a:lumMod val="50000"/>
                  </a:schemeClr>
                </a:solidFill>
                <a:latin typeface="+mn-lt"/>
                <a:ea typeface="+mn-ea"/>
                <a:cs typeface="Arial" pitchFamily="34" charset="0"/>
              </a:rPr>
              <a:t>Lerneinheit M 3.6</a:t>
            </a:r>
            <a:br>
              <a:rPr lang="de-DE" altLang="fr-FR" sz="2800" b="0" dirty="0">
                <a:solidFill>
                  <a:schemeClr val="accent6">
                    <a:lumMod val="50000"/>
                  </a:schemeClr>
                </a:solidFill>
                <a:latin typeface="+mn-lt"/>
                <a:ea typeface="+mn-ea"/>
                <a:cs typeface="Arial" pitchFamily="34" charset="0"/>
              </a:rPr>
            </a:br>
            <a:r>
              <a:rPr lang="de-DE" altLang="fr-FR" sz="2800" b="0" dirty="0">
                <a:solidFill>
                  <a:schemeClr val="accent6">
                    <a:lumMod val="50000"/>
                  </a:schemeClr>
                </a:solidFill>
                <a:latin typeface="+mn-lt"/>
                <a:ea typeface="+mn-ea"/>
                <a:cs typeface="Arial" pitchFamily="34" charset="0"/>
              </a:rPr>
              <a:t>Beispiel </a:t>
            </a:r>
            <a:r>
              <a:rPr lang="de-DE" altLang="fr-FR" sz="2800" b="0" dirty="0" err="1">
                <a:solidFill>
                  <a:schemeClr val="accent6">
                    <a:lumMod val="50000"/>
                  </a:schemeClr>
                </a:solidFill>
                <a:latin typeface="+mn-lt"/>
                <a:ea typeface="+mn-ea"/>
                <a:cs typeface="Arial" pitchFamily="34" charset="0"/>
              </a:rPr>
              <a:t>MyBambooBike</a:t>
            </a:r>
            <a:br>
              <a:rPr lang="de-DE" altLang="fr-FR" sz="2800" dirty="0">
                <a:solidFill>
                  <a:srgbClr val="898F97"/>
                </a:solidFill>
                <a:cs typeface="Arial" pitchFamily="34" charset="0"/>
              </a:rPr>
            </a:br>
            <a:r>
              <a:rPr lang="de-DE" altLang="fr-FR" sz="2800" b="1" dirty="0">
                <a:solidFill>
                  <a:srgbClr val="B11B96"/>
                </a:solidFill>
                <a:cs typeface="Arial" pitchFamily="34" charset="0"/>
              </a:rPr>
              <a:t>Alleinstellungsmerkmal für MyBambooBike</a:t>
            </a:r>
          </a:p>
        </p:txBody>
      </p:sp>
      <p:sp>
        <p:nvSpPr>
          <p:cNvPr id="5" name="Foliennummernplatzhalter 1">
            <a:extLst>
              <a:ext uri="{FF2B5EF4-FFF2-40B4-BE49-F238E27FC236}">
                <a16:creationId xmlns:a16="http://schemas.microsoft.com/office/drawing/2014/main" id="{41FB5AA3-8735-40D7-A35F-2FC132732D95}"/>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54</a:t>
            </a:fld>
            <a:endParaRPr lang="ru-RU" dirty="0"/>
          </a:p>
        </p:txBody>
      </p:sp>
    </p:spTree>
    <p:extLst>
      <p:ext uri="{BB962C8B-B14F-4D97-AF65-F5344CB8AC3E}">
        <p14:creationId xmlns:p14="http://schemas.microsoft.com/office/powerpoint/2010/main" val="25791368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Fahrrad, Graffiti, Zeichnung enthält.&#10;&#10;Automatisch generierte Beschreibung">
            <a:extLst>
              <a:ext uri="{FF2B5EF4-FFF2-40B4-BE49-F238E27FC236}">
                <a16:creationId xmlns:a16="http://schemas.microsoft.com/office/drawing/2014/main" id="{AA012CEF-15E9-4B3B-8CD2-BF48711ADB24}"/>
              </a:ext>
            </a:extLst>
          </p:cNvPr>
          <p:cNvPicPr>
            <a:picLocks noChangeAspect="1"/>
          </p:cNvPicPr>
          <p:nvPr/>
        </p:nvPicPr>
        <p:blipFill rotWithShape="1">
          <a:blip r:embed="rId3">
            <a:extLst>
              <a:ext uri="{28A0092B-C50C-407E-A947-70E740481C1C}">
                <a14:useLocalDpi xmlns:a14="http://schemas.microsoft.com/office/drawing/2010/main" val="0"/>
              </a:ext>
            </a:extLst>
          </a:blip>
          <a:srcRect t="52934" b="9908"/>
          <a:stretch/>
        </p:blipFill>
        <p:spPr>
          <a:xfrm>
            <a:off x="-54363" y="-502"/>
            <a:ext cx="12319959" cy="6858501"/>
          </a:xfrm>
          <a:prstGeom prst="rect">
            <a:avLst/>
          </a:prstGeom>
        </p:spPr>
      </p:pic>
      <p:sp>
        <p:nvSpPr>
          <p:cNvPr id="4" name="Rechteck 3">
            <a:extLst>
              <a:ext uri="{FF2B5EF4-FFF2-40B4-BE49-F238E27FC236}">
                <a16:creationId xmlns:a16="http://schemas.microsoft.com/office/drawing/2014/main" id="{9915D27F-62FC-4202-9F56-1A2697623F35}"/>
              </a:ext>
            </a:extLst>
          </p:cNvPr>
          <p:cNvSpPr/>
          <p:nvPr/>
        </p:nvSpPr>
        <p:spPr>
          <a:xfrm>
            <a:off x="-54363" y="3436132"/>
            <a:ext cx="5144125" cy="12954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accent6">
                  <a:lumMod val="10000"/>
                </a:schemeClr>
              </a:solidFill>
            </a:endParaRPr>
          </a:p>
        </p:txBody>
      </p:sp>
      <p:sp>
        <p:nvSpPr>
          <p:cNvPr id="5" name="Rechteck 4">
            <a:extLst>
              <a:ext uri="{FF2B5EF4-FFF2-40B4-BE49-F238E27FC236}">
                <a16:creationId xmlns:a16="http://schemas.microsoft.com/office/drawing/2014/main" id="{9C5AF342-73C5-4407-AF59-7EB04F27E84E}"/>
              </a:ext>
            </a:extLst>
          </p:cNvPr>
          <p:cNvSpPr/>
          <p:nvPr/>
        </p:nvSpPr>
        <p:spPr>
          <a:xfrm>
            <a:off x="212961" y="3432899"/>
            <a:ext cx="4762501" cy="1323439"/>
          </a:xfrm>
          <a:prstGeom prst="rect">
            <a:avLst/>
          </a:prstGeom>
        </p:spPr>
        <p:txBody>
          <a:bodyPr wrap="square">
            <a:spAutoFit/>
          </a:bodyPr>
          <a:lstStyle/>
          <a:p>
            <a:pPr fontAlgn="auto">
              <a:spcBef>
                <a:spcPts val="1200"/>
              </a:spcBef>
              <a:spcAft>
                <a:spcPts val="0"/>
              </a:spcAft>
              <a:buClr>
                <a:srgbClr val="B11B96"/>
              </a:buClr>
              <a:defRPr/>
            </a:pPr>
            <a:r>
              <a:rPr lang="de-CH" sz="1600" dirty="0">
                <a:solidFill>
                  <a:schemeClr val="accent6">
                    <a:lumMod val="10000"/>
                  </a:schemeClr>
                </a:solidFill>
                <a:cs typeface="Arial" panose="020B0604020202020204" pitchFamily="34" charset="0"/>
              </a:rPr>
              <a:t>Lesen Sie im Kapitel 6 des Mini-Businessplans/ Lernjournals nach, mit welchen Alleinstellungsmerkmalen MyBambooBike seine Kundinnen und Kunden überzeugen möchte. </a:t>
            </a:r>
          </a:p>
        </p:txBody>
      </p:sp>
      <p:sp>
        <p:nvSpPr>
          <p:cNvPr id="6" name="Rechteck 5">
            <a:extLst>
              <a:ext uri="{FF2B5EF4-FFF2-40B4-BE49-F238E27FC236}">
                <a16:creationId xmlns:a16="http://schemas.microsoft.com/office/drawing/2014/main" id="{9107ABDA-A647-48C2-90AB-119BC2B64330}"/>
              </a:ext>
            </a:extLst>
          </p:cNvPr>
          <p:cNvSpPr/>
          <p:nvPr/>
        </p:nvSpPr>
        <p:spPr>
          <a:xfrm>
            <a:off x="8068979" y="6533376"/>
            <a:ext cx="4223456" cy="276999"/>
          </a:xfrm>
          <a:prstGeom prst="rect">
            <a:avLst/>
          </a:prstGeom>
        </p:spPr>
        <p:txBody>
          <a:bodyPr wrap="square">
            <a:spAutoFit/>
          </a:bodyPr>
          <a:lstStyle/>
          <a:p>
            <a:pPr fontAlgn="auto">
              <a:spcBef>
                <a:spcPts val="1200"/>
              </a:spcBef>
              <a:spcAft>
                <a:spcPts val="0"/>
              </a:spcAft>
              <a:buClr>
                <a:srgbClr val="B11B96"/>
              </a:buClr>
              <a:defRPr/>
            </a:pPr>
            <a:r>
              <a:rPr lang="de-CH" sz="1200" b="1" dirty="0">
                <a:solidFill>
                  <a:schemeClr val="bg1"/>
                </a:solidFill>
                <a:cs typeface="Arial" panose="020B0604020202020204" pitchFamily="34" charset="0"/>
              </a:rPr>
              <a:t>Bild: </a:t>
            </a:r>
            <a:r>
              <a:rPr lang="de-CH" sz="1200" dirty="0">
                <a:solidFill>
                  <a:schemeClr val="bg1"/>
                </a:solidFill>
                <a:cs typeface="Arial" panose="020B0604020202020204" pitchFamily="34" charset="0"/>
              </a:rPr>
              <a:t>Zur Verfügung gestellt von Drehmoment-Bikes</a:t>
            </a:r>
          </a:p>
        </p:txBody>
      </p:sp>
    </p:spTree>
    <p:extLst>
      <p:ext uri="{BB962C8B-B14F-4D97-AF65-F5344CB8AC3E}">
        <p14:creationId xmlns:p14="http://schemas.microsoft.com/office/powerpoint/2010/main" val="712216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6246968-3337-40F9-AF3C-0A208230C1D5}"/>
              </a:ext>
            </a:extLst>
          </p:cNvPr>
          <p:cNvSpPr txBox="1">
            <a:spLocks/>
          </p:cNvSpPr>
          <p:nvPr/>
        </p:nvSpPr>
        <p:spPr>
          <a:xfrm>
            <a:off x="5505450" y="2247900"/>
            <a:ext cx="6921464" cy="1590674"/>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lnSpc>
                <a:spcPct val="100000"/>
              </a:lnSpc>
              <a:spcBef>
                <a:spcPts val="600"/>
              </a:spcBef>
              <a:spcAft>
                <a:spcPts val="1200"/>
              </a:spcAft>
            </a:pPr>
            <a:r>
              <a:rPr lang="de-DE" altLang="fr-FR" sz="3200" b="0" dirty="0">
                <a:solidFill>
                  <a:schemeClr val="accent6">
                    <a:lumMod val="50000"/>
                  </a:schemeClr>
                </a:solidFill>
                <a:cs typeface="Arial" pitchFamily="34" charset="0"/>
              </a:rPr>
              <a:t>Lerneinheit M 3.7</a:t>
            </a:r>
            <a:br>
              <a:rPr lang="de-DE" altLang="fr-FR" sz="3200" b="0" dirty="0">
                <a:solidFill>
                  <a:schemeClr val="accent6">
                    <a:lumMod val="50000"/>
                  </a:schemeClr>
                </a:solidFill>
                <a:cs typeface="Arial" pitchFamily="34" charset="0"/>
              </a:rPr>
            </a:br>
            <a:r>
              <a:rPr lang="de-DE" altLang="fr-FR" sz="3200" b="0" dirty="0">
                <a:solidFill>
                  <a:schemeClr val="accent6">
                    <a:lumMod val="50000"/>
                  </a:schemeClr>
                </a:solidFill>
                <a:cs typeface="Arial" pitchFamily="34" charset="0"/>
              </a:rPr>
              <a:t>Entwicklung Ihrer eigenen Geschäftsidee</a:t>
            </a:r>
            <a:br>
              <a:rPr lang="de-DE" altLang="fr-FR" sz="3200" b="0" dirty="0">
                <a:solidFill>
                  <a:srgbClr val="D17930"/>
                </a:solidFill>
                <a:cs typeface="Arial" pitchFamily="34" charset="0"/>
              </a:rPr>
            </a:br>
            <a:r>
              <a:rPr lang="de-DE" altLang="fr-FR" sz="3200" dirty="0">
                <a:solidFill>
                  <a:srgbClr val="D17930"/>
                </a:solidFill>
                <a:cs typeface="Arial" pitchFamily="34" charset="0"/>
              </a:rPr>
              <a:t>Ihr</a:t>
            </a:r>
            <a:r>
              <a:rPr lang="de-DE" altLang="fr-FR" sz="3200" b="0" dirty="0">
                <a:solidFill>
                  <a:srgbClr val="D17930"/>
                </a:solidFill>
                <a:cs typeface="Arial" pitchFamily="34" charset="0"/>
              </a:rPr>
              <a:t> </a:t>
            </a:r>
            <a:r>
              <a:rPr lang="de-DE" altLang="fr-FR" sz="3200" dirty="0">
                <a:solidFill>
                  <a:srgbClr val="D17930"/>
                </a:solidFill>
                <a:cs typeface="Arial" pitchFamily="34" charset="0"/>
              </a:rPr>
              <a:t>Alleinstellungsmerkmal</a:t>
            </a:r>
            <a:br>
              <a:rPr lang="de-DE" altLang="fr-FR" sz="3200" dirty="0">
                <a:solidFill>
                  <a:srgbClr val="D17930"/>
                </a:solidFill>
                <a:cs typeface="Arial" pitchFamily="34" charset="0"/>
              </a:rPr>
            </a:br>
            <a:endParaRPr lang="de-CH" sz="3200" dirty="0">
              <a:solidFill>
                <a:srgbClr val="D17930"/>
              </a:solidFill>
            </a:endParaRPr>
          </a:p>
        </p:txBody>
      </p:sp>
      <p:sp>
        <p:nvSpPr>
          <p:cNvPr id="5" name="Foliennummernplatzhalter 1">
            <a:extLst>
              <a:ext uri="{FF2B5EF4-FFF2-40B4-BE49-F238E27FC236}">
                <a16:creationId xmlns:a16="http://schemas.microsoft.com/office/drawing/2014/main" id="{BE603161-07E6-4B8E-B61C-08A22185F066}"/>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56</a:t>
            </a:fld>
            <a:endParaRPr lang="ru-RU" dirty="0"/>
          </a:p>
        </p:txBody>
      </p:sp>
    </p:spTree>
    <p:extLst>
      <p:ext uri="{BB962C8B-B14F-4D97-AF65-F5344CB8AC3E}">
        <p14:creationId xmlns:p14="http://schemas.microsoft.com/office/powerpoint/2010/main" val="9723775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0">
            <a:extLst>
              <a:ext uri="{FF2B5EF4-FFF2-40B4-BE49-F238E27FC236}">
                <a16:creationId xmlns:a16="http://schemas.microsoft.com/office/drawing/2014/main" id="{24773088-6456-406D-9123-E2386DCCF7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1654" y="1272209"/>
            <a:ext cx="3073128" cy="1185920"/>
          </a:xfrm>
          <a:prstGeom prst="rect">
            <a:avLst/>
          </a:prstGeom>
        </p:spPr>
      </p:pic>
      <p:sp>
        <p:nvSpPr>
          <p:cNvPr id="6" name="Rechteck 5">
            <a:extLst>
              <a:ext uri="{FF2B5EF4-FFF2-40B4-BE49-F238E27FC236}">
                <a16:creationId xmlns:a16="http://schemas.microsoft.com/office/drawing/2014/main" id="{9DADE331-0429-414A-B2EC-2769DC7A505D}"/>
              </a:ext>
            </a:extLst>
          </p:cNvPr>
          <p:cNvSpPr/>
          <p:nvPr/>
        </p:nvSpPr>
        <p:spPr>
          <a:xfrm>
            <a:off x="1679914" y="2393391"/>
            <a:ext cx="6453992" cy="430887"/>
          </a:xfrm>
          <a:prstGeom prst="rect">
            <a:avLst/>
          </a:prstGeom>
        </p:spPr>
        <p:txBody>
          <a:bodyPr wrap="square">
            <a:spAutoFit/>
          </a:bodyPr>
          <a:lstStyle/>
          <a:p>
            <a:pPr fontAlgn="auto">
              <a:spcBef>
                <a:spcPts val="1200"/>
              </a:spcBef>
              <a:spcAft>
                <a:spcPts val="0"/>
              </a:spcAft>
              <a:buClr>
                <a:srgbClr val="D17930"/>
              </a:buClr>
              <a:defRPr/>
            </a:pPr>
            <a:r>
              <a:rPr lang="de-CH" sz="2200" b="1" dirty="0">
                <a:solidFill>
                  <a:srgbClr val="D17930"/>
                </a:solidFill>
                <a:cs typeface="Arial" panose="020B0604020202020204" pitchFamily="34" charset="0"/>
              </a:rPr>
              <a:t>Aufgabe</a:t>
            </a:r>
          </a:p>
        </p:txBody>
      </p:sp>
      <p:sp>
        <p:nvSpPr>
          <p:cNvPr id="7" name="Rechteck 6">
            <a:extLst>
              <a:ext uri="{FF2B5EF4-FFF2-40B4-BE49-F238E27FC236}">
                <a16:creationId xmlns:a16="http://schemas.microsoft.com/office/drawing/2014/main" id="{B26A21F7-11DC-4441-96F6-EC3B88A22BE1}"/>
              </a:ext>
            </a:extLst>
          </p:cNvPr>
          <p:cNvSpPr/>
          <p:nvPr/>
        </p:nvSpPr>
        <p:spPr>
          <a:xfrm>
            <a:off x="1658648" y="2890391"/>
            <a:ext cx="8878217" cy="1092607"/>
          </a:xfrm>
          <a:prstGeom prst="rect">
            <a:avLst/>
          </a:prstGeom>
        </p:spPr>
        <p:txBody>
          <a:bodyPr wrap="square">
            <a:spAutoFit/>
          </a:bodyPr>
          <a:lstStyle/>
          <a:p>
            <a:pPr marL="361950" indent="-361950" fontAlgn="auto">
              <a:spcBef>
                <a:spcPts val="600"/>
              </a:spcBef>
              <a:spcAft>
                <a:spcPts val="0"/>
              </a:spcAft>
              <a:buClr>
                <a:srgbClr val="D17930"/>
              </a:buClr>
              <a:buFont typeface="Century Gothic" panose="020B0502020202020204" pitchFamily="34" charset="0"/>
              <a:buChar char="●"/>
              <a:defRPr/>
            </a:pPr>
            <a:r>
              <a:rPr lang="de-CH" sz="2000" dirty="0">
                <a:solidFill>
                  <a:schemeClr val="accent6">
                    <a:lumMod val="50000"/>
                  </a:schemeClr>
                </a:solidFill>
                <a:cs typeface="Arial" panose="020B0604020202020204" pitchFamily="34" charset="0"/>
              </a:rPr>
              <a:t>Worin soll Ihr Alleinstellungsmerkmal bestehen?</a:t>
            </a:r>
          </a:p>
          <a:p>
            <a:pPr marL="361950" indent="-361950" fontAlgn="auto">
              <a:spcBef>
                <a:spcPts val="600"/>
              </a:spcBef>
              <a:spcAft>
                <a:spcPts val="0"/>
              </a:spcAft>
              <a:buClr>
                <a:srgbClr val="D17930"/>
              </a:buClr>
              <a:buFont typeface="Century Gothic" panose="020B0502020202020204" pitchFamily="34" charset="0"/>
              <a:buChar char="●"/>
              <a:defRPr/>
            </a:pPr>
            <a:r>
              <a:rPr lang="de-CH" sz="2000" dirty="0">
                <a:solidFill>
                  <a:schemeClr val="accent6">
                    <a:lumMod val="50000"/>
                  </a:schemeClr>
                </a:solidFill>
                <a:cs typeface="Arial" panose="020B0604020202020204" pitchFamily="34" charset="0"/>
              </a:rPr>
              <a:t>Dokumentieren Sie Ihre Überlegungen in Ihrem Mini-Businessplan/ Lernjournal.</a:t>
            </a:r>
          </a:p>
        </p:txBody>
      </p:sp>
      <p:sp>
        <p:nvSpPr>
          <p:cNvPr id="9" name="Foliennummernplatzhalter 1">
            <a:extLst>
              <a:ext uri="{FF2B5EF4-FFF2-40B4-BE49-F238E27FC236}">
                <a16:creationId xmlns:a16="http://schemas.microsoft.com/office/drawing/2014/main" id="{80DF0F8C-C458-4D08-9325-06C40BFB1586}"/>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57</a:t>
            </a:fld>
            <a:endParaRPr lang="ru-RU" dirty="0"/>
          </a:p>
        </p:txBody>
      </p:sp>
    </p:spTree>
    <p:extLst>
      <p:ext uri="{BB962C8B-B14F-4D97-AF65-F5344CB8AC3E}">
        <p14:creationId xmlns:p14="http://schemas.microsoft.com/office/powerpoint/2010/main" val="41740920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el 3">
            <a:extLst>
              <a:ext uri="{FF2B5EF4-FFF2-40B4-BE49-F238E27FC236}">
                <a16:creationId xmlns:a16="http://schemas.microsoft.com/office/drawing/2014/main" id="{88097EAC-CECC-460F-9B51-14A889C0ECBB}"/>
              </a:ext>
            </a:extLst>
          </p:cNvPr>
          <p:cNvSpPr>
            <a:spLocks noGrp="1"/>
          </p:cNvSpPr>
          <p:nvPr>
            <p:ph type="title"/>
          </p:nvPr>
        </p:nvSpPr>
        <p:spPr>
          <a:xfrm>
            <a:off x="5522786" y="2352103"/>
            <a:ext cx="5165725" cy="2806922"/>
          </a:xfrm>
          <a:prstGeom prst="rect">
            <a:avLst/>
          </a:prstGeom>
          <a:noFill/>
        </p:spPr>
        <p:txBody>
          <a:bodyPr wrap="square">
            <a:spAutoFit/>
          </a:bodyPr>
          <a:lstStyle/>
          <a:p>
            <a:pPr algn="ctr">
              <a:spcBef>
                <a:spcPts val="200"/>
              </a:spcBef>
              <a:spcAft>
                <a:spcPts val="600"/>
              </a:spcAft>
              <a:buClr>
                <a:srgbClr val="117613"/>
              </a:buClr>
            </a:pPr>
            <a:r>
              <a:rPr lang="de-DE" altLang="fr-FR" sz="2800" b="0" dirty="0">
                <a:solidFill>
                  <a:schemeClr val="accent6">
                    <a:lumMod val="50000"/>
                  </a:schemeClr>
                </a:solidFill>
                <a:cs typeface="Arial" pitchFamily="34" charset="0"/>
              </a:rPr>
              <a:t>Lerneinheit M 3.8</a:t>
            </a:r>
            <a:br>
              <a:rPr lang="de-DE" altLang="fr-FR" sz="2800" b="0" dirty="0">
                <a:solidFill>
                  <a:schemeClr val="accent6">
                    <a:lumMod val="50000"/>
                  </a:schemeClr>
                </a:solidFill>
                <a:cs typeface="Arial" pitchFamily="34" charset="0"/>
              </a:rPr>
            </a:br>
            <a:r>
              <a:rPr lang="de-DE" altLang="fr-FR" sz="2800" b="0" dirty="0">
                <a:solidFill>
                  <a:schemeClr val="accent6">
                    <a:lumMod val="50000"/>
                  </a:schemeClr>
                </a:solidFill>
                <a:cs typeface="Arial" pitchFamily="34" charset="0"/>
              </a:rPr>
              <a:t>Fallstudien über UnternehmerInnen</a:t>
            </a:r>
            <a:br>
              <a:rPr lang="de-DE" altLang="fr-FR" sz="2800" dirty="0">
                <a:solidFill>
                  <a:srgbClr val="898F97"/>
                </a:solidFill>
                <a:cs typeface="Arial" pitchFamily="34" charset="0"/>
              </a:rPr>
            </a:br>
            <a:r>
              <a:rPr lang="de-DE" altLang="fr-FR" sz="2800" b="1" dirty="0">
                <a:solidFill>
                  <a:srgbClr val="6C0A63"/>
                </a:solidFill>
                <a:cs typeface="Arial" pitchFamily="34" charset="0"/>
              </a:rPr>
              <a:t>Fallstudie</a:t>
            </a:r>
            <a:br>
              <a:rPr lang="de-DE" altLang="fr-FR" sz="2800" b="1" dirty="0">
                <a:solidFill>
                  <a:srgbClr val="6C0A63"/>
                </a:solidFill>
                <a:cs typeface="Arial" pitchFamily="34" charset="0"/>
              </a:rPr>
            </a:br>
            <a:r>
              <a:rPr lang="de-DE" altLang="fr-FR" sz="2800" b="1" dirty="0">
                <a:solidFill>
                  <a:srgbClr val="6C0A63"/>
                </a:solidFill>
                <a:cs typeface="Arial" pitchFamily="34" charset="0"/>
              </a:rPr>
              <a:t>«Traum des eigenen Cafés»</a:t>
            </a:r>
            <a:br>
              <a:rPr lang="de-DE" altLang="fr-FR" sz="2800" b="1" dirty="0">
                <a:solidFill>
                  <a:srgbClr val="6C0A63"/>
                </a:solidFill>
                <a:cs typeface="Arial" pitchFamily="34" charset="0"/>
              </a:rPr>
            </a:br>
            <a:r>
              <a:rPr lang="de-DE" altLang="fr-FR" sz="2800" b="1" dirty="0">
                <a:solidFill>
                  <a:srgbClr val="6C0A63"/>
                </a:solidFill>
                <a:cs typeface="Arial" pitchFamily="34" charset="0"/>
              </a:rPr>
              <a:t>Thema: Alleinstellungsmerkmal</a:t>
            </a:r>
          </a:p>
        </p:txBody>
      </p:sp>
      <p:sp>
        <p:nvSpPr>
          <p:cNvPr id="4" name="Foliennummernplatzhalter 1">
            <a:extLst>
              <a:ext uri="{FF2B5EF4-FFF2-40B4-BE49-F238E27FC236}">
                <a16:creationId xmlns:a16="http://schemas.microsoft.com/office/drawing/2014/main" id="{091C8EA7-EEF5-460E-92DE-E7E078FF3E47}"/>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58</a:t>
            </a:fld>
            <a:endParaRPr lang="ru-RU" dirty="0"/>
          </a:p>
        </p:txBody>
      </p:sp>
      <p:grpSp>
        <p:nvGrpSpPr>
          <p:cNvPr id="2" name="Gruppieren 1">
            <a:extLst>
              <a:ext uri="{FF2B5EF4-FFF2-40B4-BE49-F238E27FC236}">
                <a16:creationId xmlns:a16="http://schemas.microsoft.com/office/drawing/2014/main" id="{B42CB6BC-AE80-7B5C-6A45-630C5FCD8E86}"/>
              </a:ext>
            </a:extLst>
          </p:cNvPr>
          <p:cNvGrpSpPr/>
          <p:nvPr/>
        </p:nvGrpSpPr>
        <p:grpSpPr>
          <a:xfrm>
            <a:off x="9266050" y="689099"/>
            <a:ext cx="1454331" cy="1277285"/>
            <a:chOff x="10737669" y="0"/>
            <a:chExt cx="1454331" cy="1277285"/>
          </a:xfrm>
        </p:grpSpPr>
        <p:sp>
          <p:nvSpPr>
            <p:cNvPr id="3" name="Rechteck 2">
              <a:extLst>
                <a:ext uri="{FF2B5EF4-FFF2-40B4-BE49-F238E27FC236}">
                  <a16:creationId xmlns:a16="http://schemas.microsoft.com/office/drawing/2014/main" id="{D5005B7A-6286-5C66-9CFB-6B18154AD6B1}"/>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Grafik 5">
              <a:extLst>
                <a:ext uri="{FF2B5EF4-FFF2-40B4-BE49-F238E27FC236}">
                  <a16:creationId xmlns:a16="http://schemas.microsoft.com/office/drawing/2014/main" id="{31578E6C-A2DF-2121-9590-67B6E071FA3C}"/>
                </a:ext>
              </a:extLst>
            </p:cNvPr>
            <p:cNvPicPr>
              <a:picLocks noChangeAspect="1"/>
            </p:cNvPicPr>
            <p:nvPr/>
          </p:nvPicPr>
          <p:blipFill>
            <a:blip r:embed="rId3"/>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1787959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a:extLst>
              <a:ext uri="{FF2B5EF4-FFF2-40B4-BE49-F238E27FC236}">
                <a16:creationId xmlns:a16="http://schemas.microsoft.com/office/drawing/2014/main" id="{1493085B-9624-4CED-B2F5-9A9AE2B2B980}"/>
              </a:ext>
            </a:extLst>
          </p:cNvPr>
          <p:cNvSpPr txBox="1">
            <a:spLocks noChangeArrowheads="1"/>
          </p:cNvSpPr>
          <p:nvPr/>
        </p:nvSpPr>
        <p:spPr bwMode="auto">
          <a:xfrm>
            <a:off x="936802" y="106361"/>
            <a:ext cx="9406555" cy="657225"/>
          </a:xfrm>
          <a:prstGeom prst="rect">
            <a:avLst/>
          </a:prstGeom>
          <a:noFill/>
          <a:ln w="9525">
            <a:noFill/>
            <a:miter lim="800000"/>
            <a:headEnd/>
            <a:tailEnd/>
          </a:ln>
        </p:spPr>
        <p:txBody>
          <a:bodyPr anchor="ctr"/>
          <a:lstStyle/>
          <a:p>
            <a:pPr>
              <a:defRPr/>
            </a:pPr>
            <a:r>
              <a:rPr lang="de-CH" altLang="fr-FR" sz="2400" b="1" dirty="0">
                <a:solidFill>
                  <a:srgbClr val="0B4874"/>
                </a:solidFill>
                <a:latin typeface="+mj-lt"/>
                <a:ea typeface="ＭＳ Ｐゴシック" charset="0"/>
                <a:cs typeface="Arial"/>
              </a:rPr>
              <a:t>Ein Geschäftsmodell erklärt, wie das Unternehmen funktioniert</a:t>
            </a:r>
          </a:p>
        </p:txBody>
      </p:sp>
      <p:sp>
        <p:nvSpPr>
          <p:cNvPr id="20" name="Rechteck 19">
            <a:extLst>
              <a:ext uri="{FF2B5EF4-FFF2-40B4-BE49-F238E27FC236}">
                <a16:creationId xmlns:a16="http://schemas.microsoft.com/office/drawing/2014/main" id="{7187A7F3-0056-4B0B-8FC7-0D1D0DBCBBA9}"/>
              </a:ext>
            </a:extLst>
          </p:cNvPr>
          <p:cNvSpPr/>
          <p:nvPr/>
        </p:nvSpPr>
        <p:spPr>
          <a:xfrm>
            <a:off x="1745139" y="1688947"/>
            <a:ext cx="9122735" cy="3739485"/>
          </a:xfrm>
          <a:prstGeom prst="rect">
            <a:avLst/>
          </a:prstGeom>
        </p:spPr>
        <p:txBody>
          <a:bodyPr wrap="square">
            <a:spAutoFit/>
          </a:bodyPr>
          <a:lstStyle/>
          <a:p>
            <a:pPr marL="457200" indent="-457200">
              <a:spcBef>
                <a:spcPts val="1200"/>
              </a:spcBef>
              <a:spcAft>
                <a:spcPts val="600"/>
              </a:spcAft>
              <a:buFont typeface="+mj-lt"/>
              <a:buAutoNum type="arabicPeriod"/>
            </a:pPr>
            <a:r>
              <a:rPr lang="de-CH" altLang="fr-FR" sz="2200" b="1" dirty="0">
                <a:solidFill>
                  <a:srgbClr val="0B4874"/>
                </a:solidFill>
                <a:cs typeface="Arial" pitchFamily="34" charset="0"/>
              </a:rPr>
              <a:t>Nutzenversprechen: </a:t>
            </a:r>
            <a:r>
              <a:rPr lang="de-CH" altLang="fr-FR" sz="2200" dirty="0">
                <a:solidFill>
                  <a:schemeClr val="accent6">
                    <a:lumMod val="50000"/>
                  </a:schemeClr>
                </a:solidFill>
                <a:cs typeface="Arial" pitchFamily="34" charset="0"/>
              </a:rPr>
              <a:t>Worin besteht das Nutzenversprechen?</a:t>
            </a:r>
          </a:p>
          <a:p>
            <a:pPr marL="457200" indent="-457200">
              <a:spcBef>
                <a:spcPts val="1200"/>
              </a:spcBef>
              <a:spcAft>
                <a:spcPts val="600"/>
              </a:spcAft>
              <a:buFont typeface="+mj-lt"/>
              <a:buAutoNum type="arabicPeriod"/>
            </a:pPr>
            <a:r>
              <a:rPr lang="de-CH" altLang="fr-FR" sz="2200" b="1" dirty="0">
                <a:solidFill>
                  <a:srgbClr val="0B4874"/>
                </a:solidFill>
                <a:cs typeface="Arial" pitchFamily="34" charset="0"/>
              </a:rPr>
              <a:t>Zielgruppe: </a:t>
            </a:r>
            <a:r>
              <a:rPr lang="de-CH" altLang="fr-FR" sz="2200" dirty="0">
                <a:solidFill>
                  <a:schemeClr val="accent6">
                    <a:lumMod val="50000"/>
                  </a:schemeClr>
                </a:solidFill>
                <a:cs typeface="Arial" pitchFamily="34" charset="0"/>
              </a:rPr>
              <a:t>Wer sind unsere Kundinnen und Kunden?</a:t>
            </a:r>
          </a:p>
          <a:p>
            <a:pPr marL="457200" indent="-457200">
              <a:spcBef>
                <a:spcPts val="1200"/>
              </a:spcBef>
              <a:spcAft>
                <a:spcPts val="600"/>
              </a:spcAft>
              <a:buFont typeface="+mj-lt"/>
              <a:buAutoNum type="arabicPeriod"/>
            </a:pPr>
            <a:r>
              <a:rPr lang="de-CH" altLang="fr-FR" sz="2200" b="1" dirty="0">
                <a:solidFill>
                  <a:srgbClr val="0B4874"/>
                </a:solidFill>
                <a:cs typeface="Arial" pitchFamily="34" charset="0"/>
              </a:rPr>
              <a:t>Leistungserstellung: </a:t>
            </a:r>
            <a:r>
              <a:rPr lang="de-CH" altLang="fr-FR" sz="2200" dirty="0">
                <a:solidFill>
                  <a:schemeClr val="accent6">
                    <a:lumMod val="50000"/>
                  </a:schemeClr>
                </a:solidFill>
                <a:cs typeface="Arial" pitchFamily="34" charset="0"/>
              </a:rPr>
              <a:t>Wie wird das Produkt oder die Dienstleistung erstellt?</a:t>
            </a:r>
            <a:endParaRPr lang="de-CH" sz="2200" dirty="0">
              <a:solidFill>
                <a:schemeClr val="accent6">
                  <a:lumMod val="50000"/>
                </a:schemeClr>
              </a:solidFill>
            </a:endParaRPr>
          </a:p>
          <a:p>
            <a:pPr marL="457200" indent="-457200">
              <a:spcBef>
                <a:spcPts val="1200"/>
              </a:spcBef>
              <a:spcAft>
                <a:spcPts val="600"/>
              </a:spcAft>
              <a:buFont typeface="+mj-lt"/>
              <a:buAutoNum type="arabicPeriod"/>
            </a:pPr>
            <a:r>
              <a:rPr lang="de-CH" altLang="fr-FR" sz="2200" b="1" dirty="0">
                <a:solidFill>
                  <a:srgbClr val="0B4874"/>
                </a:solidFill>
                <a:cs typeface="Arial" pitchFamily="34" charset="0"/>
              </a:rPr>
              <a:t>Ertragsmodell: </a:t>
            </a:r>
          </a:p>
          <a:p>
            <a:pPr marL="914400" lvl="1" indent="-457200">
              <a:spcBef>
                <a:spcPts val="1200"/>
              </a:spcBef>
              <a:spcAft>
                <a:spcPts val="600"/>
              </a:spcAft>
              <a:buFont typeface="Century Gothic" panose="020B0502020202020204" pitchFamily="34" charset="0"/>
              <a:buChar char="●"/>
            </a:pPr>
            <a:r>
              <a:rPr lang="de-CH" altLang="fr-FR" sz="2200" b="1" dirty="0">
                <a:solidFill>
                  <a:srgbClr val="0B4874"/>
                </a:solidFill>
                <a:cs typeface="Arial" pitchFamily="34" charset="0"/>
              </a:rPr>
              <a:t>Umsätze: </a:t>
            </a:r>
            <a:r>
              <a:rPr lang="de-CH" sz="2200" dirty="0">
                <a:solidFill>
                  <a:schemeClr val="accent6">
                    <a:lumMod val="50000"/>
                  </a:schemeClr>
                </a:solidFill>
              </a:rPr>
              <a:t>Wie werden Umsätze erzielt?</a:t>
            </a:r>
          </a:p>
          <a:p>
            <a:pPr marL="914400" lvl="1" indent="-457200">
              <a:spcBef>
                <a:spcPts val="1200"/>
              </a:spcBef>
              <a:spcAft>
                <a:spcPts val="600"/>
              </a:spcAft>
              <a:buFont typeface="Century Gothic" panose="020B0502020202020204" pitchFamily="34" charset="0"/>
              <a:buChar char="●"/>
            </a:pPr>
            <a:r>
              <a:rPr lang="de-CH" sz="2200" b="1" dirty="0">
                <a:solidFill>
                  <a:srgbClr val="0B4874"/>
                </a:solidFill>
              </a:rPr>
              <a:t>Kosten:</a:t>
            </a:r>
            <a:r>
              <a:rPr lang="de-CH" sz="2200" dirty="0">
                <a:solidFill>
                  <a:srgbClr val="0B4874"/>
                </a:solidFill>
              </a:rPr>
              <a:t> </a:t>
            </a:r>
            <a:r>
              <a:rPr lang="de-CH" sz="2200" dirty="0">
                <a:solidFill>
                  <a:schemeClr val="accent6">
                    <a:lumMod val="50000"/>
                  </a:schemeClr>
                </a:solidFill>
              </a:rPr>
              <a:t>Was sind die grössten Kostenblöcke?</a:t>
            </a:r>
          </a:p>
        </p:txBody>
      </p:sp>
      <p:sp>
        <p:nvSpPr>
          <p:cNvPr id="13" name="Foliennummernplatzhalter 12">
            <a:extLst>
              <a:ext uri="{FF2B5EF4-FFF2-40B4-BE49-F238E27FC236}">
                <a16:creationId xmlns:a16="http://schemas.microsoft.com/office/drawing/2014/main" id="{AFA995D3-7D62-4F74-8292-BD7160C2D661}"/>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6</a:t>
            </a:fld>
            <a:endParaRPr lang="ru-RU"/>
          </a:p>
        </p:txBody>
      </p:sp>
    </p:spTree>
    <p:extLst>
      <p:ext uri="{BB962C8B-B14F-4D97-AF65-F5344CB8AC3E}">
        <p14:creationId xmlns:p14="http://schemas.microsoft.com/office/powerpoint/2010/main" val="213959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70C1D1DD-C7F9-4BA1-AE86-DB4A21BB8095}"/>
              </a:ext>
            </a:extLst>
          </p:cNvPr>
          <p:cNvSpPr/>
          <p:nvPr/>
        </p:nvSpPr>
        <p:spPr>
          <a:xfrm>
            <a:off x="4857379" y="1247770"/>
            <a:ext cx="2439306" cy="1025593"/>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Rechteck 19">
            <a:extLst>
              <a:ext uri="{FF2B5EF4-FFF2-40B4-BE49-F238E27FC236}">
                <a16:creationId xmlns:a16="http://schemas.microsoft.com/office/drawing/2014/main" id="{74ED1533-CD9D-42FC-A70A-DAFBBC500E5B}"/>
              </a:ext>
            </a:extLst>
          </p:cNvPr>
          <p:cNvSpPr/>
          <p:nvPr/>
        </p:nvSpPr>
        <p:spPr>
          <a:xfrm>
            <a:off x="7509172" y="1267460"/>
            <a:ext cx="3595577" cy="1025593"/>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Rechteck 2">
            <a:extLst>
              <a:ext uri="{FF2B5EF4-FFF2-40B4-BE49-F238E27FC236}">
                <a16:creationId xmlns:a16="http://schemas.microsoft.com/office/drawing/2014/main" id="{57C8377D-6200-49F9-9D0F-2DBDE241B46C}"/>
              </a:ext>
            </a:extLst>
          </p:cNvPr>
          <p:cNvSpPr/>
          <p:nvPr/>
        </p:nvSpPr>
        <p:spPr>
          <a:xfrm>
            <a:off x="3944674" y="6438791"/>
            <a:ext cx="6096000" cy="276999"/>
          </a:xfrm>
          <a:prstGeom prst="rect">
            <a:avLst/>
          </a:prstGeom>
        </p:spPr>
        <p:txBody>
          <a:bodyPr>
            <a:spAutoFit/>
          </a:bodyPr>
          <a:lstStyle/>
          <a:p>
            <a:r>
              <a:rPr lang="de-CH" sz="1200" b="1" dirty="0">
                <a:solidFill>
                  <a:srgbClr val="898F97"/>
                </a:solidFill>
              </a:rPr>
              <a:t>In Anlehnung an: </a:t>
            </a:r>
            <a:r>
              <a:rPr lang="de-CH" sz="1200" dirty="0">
                <a:solidFill>
                  <a:srgbClr val="898F97"/>
                </a:solidFill>
              </a:rPr>
              <a:t>https://digitaleneuordnung.de/blog/business-modell/</a:t>
            </a:r>
          </a:p>
        </p:txBody>
      </p:sp>
      <p:sp>
        <p:nvSpPr>
          <p:cNvPr id="4" name="Rechteck 3">
            <a:extLst>
              <a:ext uri="{FF2B5EF4-FFF2-40B4-BE49-F238E27FC236}">
                <a16:creationId xmlns:a16="http://schemas.microsoft.com/office/drawing/2014/main" id="{93B5E8EC-3A90-43EA-A79C-C615BD83E4E7}"/>
              </a:ext>
            </a:extLst>
          </p:cNvPr>
          <p:cNvSpPr/>
          <p:nvPr/>
        </p:nvSpPr>
        <p:spPr>
          <a:xfrm>
            <a:off x="1049075" y="1265273"/>
            <a:ext cx="3600000" cy="3600000"/>
          </a:xfrm>
          <a:prstGeom prst="rect">
            <a:avLst/>
          </a:prstGeom>
          <a:solidFill>
            <a:schemeClr val="bg1"/>
          </a:solid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898F97"/>
              </a:solidFill>
            </a:endParaRPr>
          </a:p>
        </p:txBody>
      </p:sp>
      <p:sp>
        <p:nvSpPr>
          <p:cNvPr id="5" name="Rechteck 4">
            <a:extLst>
              <a:ext uri="{FF2B5EF4-FFF2-40B4-BE49-F238E27FC236}">
                <a16:creationId xmlns:a16="http://schemas.microsoft.com/office/drawing/2014/main" id="{3220B428-70B8-40A5-B4B6-6267B9067FCB}"/>
              </a:ext>
            </a:extLst>
          </p:cNvPr>
          <p:cNvSpPr/>
          <p:nvPr/>
        </p:nvSpPr>
        <p:spPr>
          <a:xfrm>
            <a:off x="7508366" y="1262895"/>
            <a:ext cx="3600000" cy="3600000"/>
          </a:xfrm>
          <a:prstGeom prst="rect">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rgbClr val="898F97"/>
              </a:solidFill>
            </a:endParaRPr>
          </a:p>
        </p:txBody>
      </p:sp>
      <p:sp>
        <p:nvSpPr>
          <p:cNvPr id="6" name="Rechteck 5">
            <a:extLst>
              <a:ext uri="{FF2B5EF4-FFF2-40B4-BE49-F238E27FC236}">
                <a16:creationId xmlns:a16="http://schemas.microsoft.com/office/drawing/2014/main" id="{9758BF92-9DFD-4740-92E7-C76B638C5E12}"/>
              </a:ext>
            </a:extLst>
          </p:cNvPr>
          <p:cNvSpPr/>
          <p:nvPr/>
        </p:nvSpPr>
        <p:spPr>
          <a:xfrm>
            <a:off x="4860995" y="1260894"/>
            <a:ext cx="2448000" cy="3600000"/>
          </a:xfrm>
          <a:prstGeom prst="rect">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898F97"/>
              </a:solidFill>
            </a:endParaRPr>
          </a:p>
        </p:txBody>
      </p:sp>
      <p:sp>
        <p:nvSpPr>
          <p:cNvPr id="7" name="Rechteck 6">
            <a:extLst>
              <a:ext uri="{FF2B5EF4-FFF2-40B4-BE49-F238E27FC236}">
                <a16:creationId xmlns:a16="http://schemas.microsoft.com/office/drawing/2014/main" id="{8A603FDB-5DC6-43BF-8136-A17F9DDE91A3}"/>
              </a:ext>
            </a:extLst>
          </p:cNvPr>
          <p:cNvSpPr/>
          <p:nvPr/>
        </p:nvSpPr>
        <p:spPr>
          <a:xfrm>
            <a:off x="1052181" y="5303496"/>
            <a:ext cx="10059290" cy="904738"/>
          </a:xfrm>
          <a:prstGeom prst="rect">
            <a:avLst/>
          </a:prstGeom>
          <a:solidFill>
            <a:schemeClr val="bg1"/>
          </a:solid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898F97"/>
              </a:solidFill>
            </a:endParaRPr>
          </a:p>
        </p:txBody>
      </p:sp>
      <p:sp>
        <p:nvSpPr>
          <p:cNvPr id="8" name="Rectangle 2">
            <a:extLst>
              <a:ext uri="{FF2B5EF4-FFF2-40B4-BE49-F238E27FC236}">
                <a16:creationId xmlns:a16="http://schemas.microsoft.com/office/drawing/2014/main" id="{3ABFBC03-5E30-4F8A-B371-954F254FB68D}"/>
              </a:ext>
            </a:extLst>
          </p:cNvPr>
          <p:cNvSpPr txBox="1">
            <a:spLocks noChangeArrowheads="1"/>
          </p:cNvSpPr>
          <p:nvPr/>
        </p:nvSpPr>
        <p:spPr bwMode="auto">
          <a:xfrm>
            <a:off x="1045525" y="129477"/>
            <a:ext cx="9406555" cy="657225"/>
          </a:xfrm>
          <a:prstGeom prst="rect">
            <a:avLst/>
          </a:prstGeom>
          <a:noFill/>
          <a:ln w="9525">
            <a:noFill/>
            <a:miter lim="800000"/>
            <a:headEnd/>
            <a:tailEnd/>
          </a:ln>
        </p:spPr>
        <p:txBody>
          <a:bodyPr anchor="ctr"/>
          <a:lstStyle/>
          <a:p>
            <a:pPr>
              <a:defRPr/>
            </a:pPr>
            <a:r>
              <a:rPr lang="de-CH" altLang="fr-FR" sz="2400" b="1" dirty="0">
                <a:solidFill>
                  <a:srgbClr val="0B4874"/>
                </a:solidFill>
                <a:latin typeface="+mj-lt"/>
                <a:ea typeface="ＭＳ Ｐゴシック" charset="0"/>
                <a:cs typeface="Arial"/>
              </a:rPr>
              <a:t>Bestandteile des Geschäftsmodells</a:t>
            </a:r>
          </a:p>
        </p:txBody>
      </p:sp>
      <p:sp>
        <p:nvSpPr>
          <p:cNvPr id="9" name="Rechteck 8">
            <a:extLst>
              <a:ext uri="{FF2B5EF4-FFF2-40B4-BE49-F238E27FC236}">
                <a16:creationId xmlns:a16="http://schemas.microsoft.com/office/drawing/2014/main" id="{382B9701-414F-4EAE-BE6F-E4EA4EAC0F80}"/>
              </a:ext>
            </a:extLst>
          </p:cNvPr>
          <p:cNvSpPr/>
          <p:nvPr/>
        </p:nvSpPr>
        <p:spPr>
          <a:xfrm>
            <a:off x="7781268" y="1320625"/>
            <a:ext cx="3111799" cy="877163"/>
          </a:xfrm>
          <a:prstGeom prst="rect">
            <a:avLst/>
          </a:prstGeom>
        </p:spPr>
        <p:txBody>
          <a:bodyPr wrap="square">
            <a:spAutoFit/>
          </a:bodyPr>
          <a:lstStyle/>
          <a:p>
            <a:pPr algn="ctr"/>
            <a:r>
              <a:rPr lang="de-CH" sz="1700" b="1" dirty="0">
                <a:solidFill>
                  <a:schemeClr val="bg1"/>
                </a:solidFill>
              </a:rPr>
              <a:t>2. Zielgruppe: </a:t>
            </a:r>
          </a:p>
          <a:p>
            <a:pPr algn="ctr"/>
            <a:r>
              <a:rPr lang="de-CH" sz="1700" dirty="0">
                <a:solidFill>
                  <a:schemeClr val="bg1"/>
                </a:solidFill>
              </a:rPr>
              <a:t>Wer sind die </a:t>
            </a:r>
            <a:br>
              <a:rPr lang="de-CH" sz="1700" dirty="0">
                <a:solidFill>
                  <a:schemeClr val="bg1"/>
                </a:solidFill>
              </a:rPr>
            </a:br>
            <a:r>
              <a:rPr lang="de-CH" sz="1700" dirty="0">
                <a:solidFill>
                  <a:schemeClr val="bg1"/>
                </a:solidFill>
              </a:rPr>
              <a:t>Kundinnen und Kunden?</a:t>
            </a:r>
          </a:p>
        </p:txBody>
      </p:sp>
      <p:sp>
        <p:nvSpPr>
          <p:cNvPr id="10" name="Rechteck 9">
            <a:extLst>
              <a:ext uri="{FF2B5EF4-FFF2-40B4-BE49-F238E27FC236}">
                <a16:creationId xmlns:a16="http://schemas.microsoft.com/office/drawing/2014/main" id="{700EF11B-3C2D-47EB-8A90-7EF0802DEF0C}"/>
              </a:ext>
            </a:extLst>
          </p:cNvPr>
          <p:cNvSpPr/>
          <p:nvPr/>
        </p:nvSpPr>
        <p:spPr>
          <a:xfrm>
            <a:off x="4793583" y="1309065"/>
            <a:ext cx="2583568" cy="877163"/>
          </a:xfrm>
          <a:prstGeom prst="rect">
            <a:avLst/>
          </a:prstGeom>
        </p:spPr>
        <p:txBody>
          <a:bodyPr wrap="square">
            <a:spAutoFit/>
          </a:bodyPr>
          <a:lstStyle/>
          <a:p>
            <a:pPr algn="ctr"/>
            <a:r>
              <a:rPr lang="de-CH" sz="1700" b="1" dirty="0">
                <a:solidFill>
                  <a:schemeClr val="bg1"/>
                </a:solidFill>
              </a:rPr>
              <a:t>1. Nutzenversprechen</a:t>
            </a:r>
          </a:p>
          <a:p>
            <a:pPr algn="ctr"/>
            <a:r>
              <a:rPr lang="de-CH" sz="1700" dirty="0">
                <a:solidFill>
                  <a:schemeClr val="bg1"/>
                </a:solidFill>
              </a:rPr>
              <a:t>Worin besteht das Nutzenversprechen?</a:t>
            </a:r>
          </a:p>
        </p:txBody>
      </p:sp>
      <p:cxnSp>
        <p:nvCxnSpPr>
          <p:cNvPr id="18" name="Gerader Verbinder 17">
            <a:extLst>
              <a:ext uri="{FF2B5EF4-FFF2-40B4-BE49-F238E27FC236}">
                <a16:creationId xmlns:a16="http://schemas.microsoft.com/office/drawing/2014/main" id="{C13A1E74-A6BD-4D14-B976-CA42EE3B4452}"/>
              </a:ext>
            </a:extLst>
          </p:cNvPr>
          <p:cNvCxnSpPr>
            <a:cxnSpLocks/>
          </p:cNvCxnSpPr>
          <p:nvPr/>
        </p:nvCxnSpPr>
        <p:spPr>
          <a:xfrm>
            <a:off x="6081826" y="5455566"/>
            <a:ext cx="0" cy="752668"/>
          </a:xfrm>
          <a:prstGeom prst="line">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hteck 20">
            <a:extLst>
              <a:ext uri="{FF2B5EF4-FFF2-40B4-BE49-F238E27FC236}">
                <a16:creationId xmlns:a16="http://schemas.microsoft.com/office/drawing/2014/main" id="{425D3C8E-39AC-4072-BBBE-35C63ABB9F17}"/>
              </a:ext>
            </a:extLst>
          </p:cNvPr>
          <p:cNvSpPr/>
          <p:nvPr/>
        </p:nvSpPr>
        <p:spPr>
          <a:xfrm>
            <a:off x="6838509" y="5465454"/>
            <a:ext cx="3563675" cy="646331"/>
          </a:xfrm>
          <a:prstGeom prst="rect">
            <a:avLst/>
          </a:prstGeom>
        </p:spPr>
        <p:txBody>
          <a:bodyPr wrap="square">
            <a:spAutoFit/>
          </a:bodyPr>
          <a:lstStyle/>
          <a:p>
            <a:pPr algn="ctr"/>
            <a:r>
              <a:rPr lang="de-CH" b="1" dirty="0">
                <a:solidFill>
                  <a:schemeClr val="accent6">
                    <a:lumMod val="50000"/>
                  </a:schemeClr>
                </a:solidFill>
              </a:rPr>
              <a:t>Umsätze</a:t>
            </a:r>
          </a:p>
          <a:p>
            <a:pPr algn="ctr"/>
            <a:r>
              <a:rPr lang="de-CH" dirty="0">
                <a:solidFill>
                  <a:schemeClr val="accent6">
                    <a:lumMod val="50000"/>
                  </a:schemeClr>
                </a:solidFill>
              </a:rPr>
              <a:t>Wie werden Umsätze erzielt?</a:t>
            </a:r>
          </a:p>
        </p:txBody>
      </p:sp>
      <p:sp>
        <p:nvSpPr>
          <p:cNvPr id="24" name="Rechteck 23">
            <a:extLst>
              <a:ext uri="{FF2B5EF4-FFF2-40B4-BE49-F238E27FC236}">
                <a16:creationId xmlns:a16="http://schemas.microsoft.com/office/drawing/2014/main" id="{C0610344-2167-4B91-B018-A73965B6F862}"/>
              </a:ext>
            </a:extLst>
          </p:cNvPr>
          <p:cNvSpPr/>
          <p:nvPr/>
        </p:nvSpPr>
        <p:spPr>
          <a:xfrm>
            <a:off x="1160704" y="5437090"/>
            <a:ext cx="4750994" cy="646331"/>
          </a:xfrm>
          <a:prstGeom prst="rect">
            <a:avLst/>
          </a:prstGeom>
        </p:spPr>
        <p:txBody>
          <a:bodyPr wrap="square">
            <a:spAutoFit/>
          </a:bodyPr>
          <a:lstStyle/>
          <a:p>
            <a:pPr algn="ctr"/>
            <a:r>
              <a:rPr lang="de-CH" b="1" dirty="0">
                <a:solidFill>
                  <a:schemeClr val="accent6">
                    <a:lumMod val="50000"/>
                  </a:schemeClr>
                </a:solidFill>
              </a:rPr>
              <a:t>Kosten</a:t>
            </a:r>
            <a:br>
              <a:rPr lang="de-CH" b="1" dirty="0">
                <a:solidFill>
                  <a:schemeClr val="accent6">
                    <a:lumMod val="50000"/>
                  </a:schemeClr>
                </a:solidFill>
              </a:rPr>
            </a:br>
            <a:r>
              <a:rPr lang="de-CH" dirty="0">
                <a:solidFill>
                  <a:schemeClr val="accent6">
                    <a:lumMod val="50000"/>
                  </a:schemeClr>
                </a:solidFill>
              </a:rPr>
              <a:t>Was sind die grössten Kostenblöcke?</a:t>
            </a:r>
          </a:p>
        </p:txBody>
      </p:sp>
      <p:sp>
        <p:nvSpPr>
          <p:cNvPr id="26" name="Rechteck 25">
            <a:extLst>
              <a:ext uri="{FF2B5EF4-FFF2-40B4-BE49-F238E27FC236}">
                <a16:creationId xmlns:a16="http://schemas.microsoft.com/office/drawing/2014/main" id="{ED52D026-DAED-4711-B086-9BAB1CB4B0AF}"/>
              </a:ext>
            </a:extLst>
          </p:cNvPr>
          <p:cNvSpPr/>
          <p:nvPr/>
        </p:nvSpPr>
        <p:spPr>
          <a:xfrm>
            <a:off x="1256401" y="2504378"/>
            <a:ext cx="3363436" cy="2021066"/>
          </a:xfrm>
          <a:prstGeom prst="rect">
            <a:avLst/>
          </a:prstGeom>
        </p:spPr>
        <p:txBody>
          <a:bodyPr wrap="square">
            <a:spAutoFit/>
          </a:bodyPr>
          <a:lstStyle/>
          <a:p>
            <a:pPr marL="180975" indent="-180975">
              <a:spcBef>
                <a:spcPts val="800"/>
              </a:spcBef>
              <a:buFont typeface="Arial" panose="020B0604020202020204" pitchFamily="34" charset="0"/>
              <a:buChar char="•"/>
            </a:pPr>
            <a:r>
              <a:rPr lang="de-CH" sz="1400" dirty="0">
                <a:solidFill>
                  <a:schemeClr val="accent6">
                    <a:lumMod val="50000"/>
                  </a:schemeClr>
                </a:solidFill>
              </a:rPr>
              <a:t>Welche Schlüsselaktivitäten müssen durchgeführt werden, damit das Nutzenversprechen eingelöst werden kann?</a:t>
            </a:r>
          </a:p>
          <a:p>
            <a:pPr marL="180975" indent="-180975">
              <a:spcBef>
                <a:spcPts val="800"/>
              </a:spcBef>
              <a:buFont typeface="Arial" panose="020B0604020202020204" pitchFamily="34" charset="0"/>
              <a:buChar char="•"/>
            </a:pPr>
            <a:r>
              <a:rPr lang="de-CH" sz="1400" dirty="0">
                <a:solidFill>
                  <a:schemeClr val="accent6">
                    <a:lumMod val="50000"/>
                  </a:schemeClr>
                </a:solidFill>
              </a:rPr>
              <a:t>Welche Schlüsselressourcen werden benötigt?</a:t>
            </a:r>
          </a:p>
          <a:p>
            <a:pPr marL="180975" indent="-180975">
              <a:spcBef>
                <a:spcPts val="800"/>
              </a:spcBef>
              <a:buFont typeface="Arial" panose="020B0604020202020204" pitchFamily="34" charset="0"/>
              <a:buChar char="•"/>
            </a:pPr>
            <a:r>
              <a:rPr lang="de-CH" sz="1400" dirty="0">
                <a:solidFill>
                  <a:schemeClr val="accent6">
                    <a:lumMod val="50000"/>
                  </a:schemeClr>
                </a:solidFill>
              </a:rPr>
              <a:t>Mit welche Schlüsselpartnern wird zusammengearbeitet?</a:t>
            </a:r>
          </a:p>
        </p:txBody>
      </p:sp>
      <p:sp>
        <p:nvSpPr>
          <p:cNvPr id="27" name="Rechteck 26">
            <a:extLst>
              <a:ext uri="{FF2B5EF4-FFF2-40B4-BE49-F238E27FC236}">
                <a16:creationId xmlns:a16="http://schemas.microsoft.com/office/drawing/2014/main" id="{0DF0E199-E1F8-40A6-8EAE-BA28393BBEB2}"/>
              </a:ext>
            </a:extLst>
          </p:cNvPr>
          <p:cNvSpPr/>
          <p:nvPr/>
        </p:nvSpPr>
        <p:spPr>
          <a:xfrm>
            <a:off x="4906924" y="2497285"/>
            <a:ext cx="2426889" cy="2236510"/>
          </a:xfrm>
          <a:prstGeom prst="rect">
            <a:avLst/>
          </a:prstGeom>
        </p:spPr>
        <p:txBody>
          <a:bodyPr wrap="square">
            <a:spAutoFit/>
          </a:bodyPr>
          <a:lstStyle/>
          <a:p>
            <a:pPr marL="180975" indent="-180975">
              <a:spcBef>
                <a:spcPts val="800"/>
              </a:spcBef>
              <a:buFont typeface="Arial" panose="020B0604020202020204" pitchFamily="34" charset="0"/>
              <a:buChar char="•"/>
            </a:pPr>
            <a:r>
              <a:rPr lang="de-CH" sz="1400" dirty="0">
                <a:solidFill>
                  <a:schemeClr val="accent6">
                    <a:lumMod val="50000"/>
                  </a:schemeClr>
                </a:solidFill>
              </a:rPr>
              <a:t>Welcher Wert wird für Kundinnen und Kunden geschaffen?</a:t>
            </a:r>
          </a:p>
          <a:p>
            <a:pPr marL="180975" indent="-180975">
              <a:spcBef>
                <a:spcPts val="800"/>
              </a:spcBef>
              <a:buFont typeface="Arial" panose="020B0604020202020204" pitchFamily="34" charset="0"/>
              <a:buChar char="•"/>
            </a:pPr>
            <a:r>
              <a:rPr lang="de-CH" sz="1400" dirty="0">
                <a:solidFill>
                  <a:schemeClr val="accent6">
                    <a:lumMod val="50000"/>
                  </a:schemeClr>
                </a:solidFill>
              </a:rPr>
              <a:t>Welches Problem wird für die Kundinnen und Kunden gelöst?</a:t>
            </a:r>
          </a:p>
          <a:p>
            <a:pPr marL="180975" indent="-180975">
              <a:spcBef>
                <a:spcPts val="800"/>
              </a:spcBef>
              <a:buFont typeface="Arial" panose="020B0604020202020204" pitchFamily="34" charset="0"/>
              <a:buChar char="•"/>
            </a:pPr>
            <a:r>
              <a:rPr lang="de-CH" sz="1400" dirty="0">
                <a:solidFill>
                  <a:schemeClr val="accent6">
                    <a:lumMod val="50000"/>
                  </a:schemeClr>
                </a:solidFill>
              </a:rPr>
              <a:t>Welche Kunden-bedürfnisse werden befriedigt?</a:t>
            </a:r>
          </a:p>
        </p:txBody>
      </p:sp>
      <p:sp>
        <p:nvSpPr>
          <p:cNvPr id="28" name="Rechteck 27">
            <a:extLst>
              <a:ext uri="{FF2B5EF4-FFF2-40B4-BE49-F238E27FC236}">
                <a16:creationId xmlns:a16="http://schemas.microsoft.com/office/drawing/2014/main" id="{BC2ED550-1765-4C80-9AB4-4C95479A39C3}"/>
              </a:ext>
            </a:extLst>
          </p:cNvPr>
          <p:cNvSpPr/>
          <p:nvPr/>
        </p:nvSpPr>
        <p:spPr>
          <a:xfrm>
            <a:off x="7621775" y="2511460"/>
            <a:ext cx="3271292" cy="1487587"/>
          </a:xfrm>
          <a:prstGeom prst="rect">
            <a:avLst/>
          </a:prstGeom>
        </p:spPr>
        <p:txBody>
          <a:bodyPr wrap="square">
            <a:spAutoFit/>
          </a:bodyPr>
          <a:lstStyle/>
          <a:p>
            <a:pPr marL="180975" indent="-180975">
              <a:spcBef>
                <a:spcPts val="800"/>
              </a:spcBef>
              <a:buFont typeface="Arial" panose="020B0604020202020204" pitchFamily="34" charset="0"/>
              <a:buChar char="•"/>
            </a:pPr>
            <a:r>
              <a:rPr lang="de-CH" sz="1400" dirty="0">
                <a:solidFill>
                  <a:schemeClr val="accent6">
                    <a:lumMod val="50000"/>
                  </a:schemeClr>
                </a:solidFill>
              </a:rPr>
              <a:t>Wer ist die Ziel- oder Personengruppe, für die unser Produkt/unsere Dienstleistung bestimmt ist?</a:t>
            </a:r>
          </a:p>
          <a:p>
            <a:pPr marL="180975" indent="-180975">
              <a:spcBef>
                <a:spcPts val="800"/>
              </a:spcBef>
              <a:buFont typeface="Arial" panose="020B0604020202020204" pitchFamily="34" charset="0"/>
              <a:buChar char="•"/>
            </a:pPr>
            <a:r>
              <a:rPr lang="de-CH" sz="1400" dirty="0">
                <a:solidFill>
                  <a:schemeClr val="accent6">
                    <a:lumMod val="50000"/>
                  </a:schemeClr>
                </a:solidFill>
              </a:rPr>
              <a:t>Haben wir ein oder mehrere Zielgruppen? Welche?</a:t>
            </a:r>
          </a:p>
        </p:txBody>
      </p:sp>
      <p:sp>
        <p:nvSpPr>
          <p:cNvPr id="13" name="Rechteck 12">
            <a:extLst>
              <a:ext uri="{FF2B5EF4-FFF2-40B4-BE49-F238E27FC236}">
                <a16:creationId xmlns:a16="http://schemas.microsoft.com/office/drawing/2014/main" id="{657B5FF8-A1DE-4297-AE1C-4BBB088FA4C9}"/>
              </a:ext>
            </a:extLst>
          </p:cNvPr>
          <p:cNvSpPr/>
          <p:nvPr/>
        </p:nvSpPr>
        <p:spPr>
          <a:xfrm>
            <a:off x="1064131" y="1257688"/>
            <a:ext cx="3595577" cy="1025593"/>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hteck 10">
            <a:extLst>
              <a:ext uri="{FF2B5EF4-FFF2-40B4-BE49-F238E27FC236}">
                <a16:creationId xmlns:a16="http://schemas.microsoft.com/office/drawing/2014/main" id="{092952AE-0B4D-41FB-ADBE-DE7989DA29C9}"/>
              </a:ext>
            </a:extLst>
          </p:cNvPr>
          <p:cNvSpPr/>
          <p:nvPr/>
        </p:nvSpPr>
        <p:spPr>
          <a:xfrm>
            <a:off x="1165142" y="1299359"/>
            <a:ext cx="3405078" cy="877163"/>
          </a:xfrm>
          <a:prstGeom prst="rect">
            <a:avLst/>
          </a:prstGeom>
        </p:spPr>
        <p:txBody>
          <a:bodyPr wrap="square">
            <a:spAutoFit/>
          </a:bodyPr>
          <a:lstStyle/>
          <a:p>
            <a:pPr algn="ctr"/>
            <a:r>
              <a:rPr lang="de-CH" sz="1700" b="1" dirty="0">
                <a:solidFill>
                  <a:schemeClr val="bg1"/>
                </a:solidFill>
              </a:rPr>
              <a:t>3. Leistungserstellung</a:t>
            </a:r>
          </a:p>
          <a:p>
            <a:pPr algn="ctr"/>
            <a:r>
              <a:rPr lang="de-CH" altLang="fr-FR" sz="1700" dirty="0">
                <a:solidFill>
                  <a:schemeClr val="bg1"/>
                </a:solidFill>
                <a:cs typeface="Arial" pitchFamily="34" charset="0"/>
              </a:rPr>
              <a:t>Wie wird das Produkt oder die Dienstleistung erstellt?</a:t>
            </a:r>
            <a:endParaRPr lang="de-CH" sz="1700" dirty="0">
              <a:solidFill>
                <a:schemeClr val="bg1"/>
              </a:solidFill>
            </a:endParaRPr>
          </a:p>
        </p:txBody>
      </p:sp>
      <p:sp>
        <p:nvSpPr>
          <p:cNvPr id="23" name="Rechteck 22">
            <a:extLst>
              <a:ext uri="{FF2B5EF4-FFF2-40B4-BE49-F238E27FC236}">
                <a16:creationId xmlns:a16="http://schemas.microsoft.com/office/drawing/2014/main" id="{9F7F5ADE-92E9-46FF-8C6E-FD63A70DD5B0}"/>
              </a:ext>
            </a:extLst>
          </p:cNvPr>
          <p:cNvSpPr/>
          <p:nvPr/>
        </p:nvSpPr>
        <p:spPr>
          <a:xfrm>
            <a:off x="1042864" y="4961307"/>
            <a:ext cx="10093414" cy="388936"/>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Rechteck 11">
            <a:extLst>
              <a:ext uri="{FF2B5EF4-FFF2-40B4-BE49-F238E27FC236}">
                <a16:creationId xmlns:a16="http://schemas.microsoft.com/office/drawing/2014/main" id="{A758C283-246C-4022-B507-18F5F3A8FD76}"/>
              </a:ext>
            </a:extLst>
          </p:cNvPr>
          <p:cNvSpPr/>
          <p:nvPr/>
        </p:nvSpPr>
        <p:spPr>
          <a:xfrm>
            <a:off x="4635339" y="4965551"/>
            <a:ext cx="2877881" cy="369332"/>
          </a:xfrm>
          <a:prstGeom prst="rect">
            <a:avLst/>
          </a:prstGeom>
        </p:spPr>
        <p:txBody>
          <a:bodyPr wrap="square">
            <a:spAutoFit/>
          </a:bodyPr>
          <a:lstStyle/>
          <a:p>
            <a:pPr algn="ctr"/>
            <a:r>
              <a:rPr lang="de-CH" b="1" dirty="0">
                <a:solidFill>
                  <a:schemeClr val="bg1"/>
                </a:solidFill>
              </a:rPr>
              <a:t>4. Ertragsmodell</a:t>
            </a:r>
          </a:p>
        </p:txBody>
      </p:sp>
      <p:sp>
        <p:nvSpPr>
          <p:cNvPr id="25" name="Foliennummernplatzhalter 1">
            <a:extLst>
              <a:ext uri="{FF2B5EF4-FFF2-40B4-BE49-F238E27FC236}">
                <a16:creationId xmlns:a16="http://schemas.microsoft.com/office/drawing/2014/main" id="{301DB5B0-EEDF-4FA8-B392-8B76F4E8B5D4}"/>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7</a:t>
            </a:fld>
            <a:endParaRPr lang="ru-RU" dirty="0"/>
          </a:p>
        </p:txBody>
      </p:sp>
    </p:spTree>
    <p:extLst>
      <p:ext uri="{BB962C8B-B14F-4D97-AF65-F5344CB8AC3E}">
        <p14:creationId xmlns:p14="http://schemas.microsoft.com/office/powerpoint/2010/main" val="2660472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93B5E8EC-3A90-43EA-A79C-C615BD83E4E7}"/>
              </a:ext>
            </a:extLst>
          </p:cNvPr>
          <p:cNvSpPr/>
          <p:nvPr/>
        </p:nvSpPr>
        <p:spPr>
          <a:xfrm>
            <a:off x="1070341" y="1275904"/>
            <a:ext cx="3600000" cy="3600000"/>
          </a:xfrm>
          <a:prstGeom prst="rect">
            <a:avLst/>
          </a:prstGeom>
          <a:solidFill>
            <a:schemeClr val="bg1"/>
          </a:solid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898F97"/>
              </a:solidFill>
            </a:endParaRPr>
          </a:p>
        </p:txBody>
      </p:sp>
      <p:sp>
        <p:nvSpPr>
          <p:cNvPr id="5" name="Rechteck 4">
            <a:extLst>
              <a:ext uri="{FF2B5EF4-FFF2-40B4-BE49-F238E27FC236}">
                <a16:creationId xmlns:a16="http://schemas.microsoft.com/office/drawing/2014/main" id="{3220B428-70B8-40A5-B4B6-6267B9067FCB}"/>
              </a:ext>
            </a:extLst>
          </p:cNvPr>
          <p:cNvSpPr/>
          <p:nvPr/>
        </p:nvSpPr>
        <p:spPr>
          <a:xfrm>
            <a:off x="7529632" y="1273526"/>
            <a:ext cx="3600000" cy="3600000"/>
          </a:xfrm>
          <a:prstGeom prst="rect">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rgbClr val="898F97"/>
              </a:solidFill>
            </a:endParaRPr>
          </a:p>
        </p:txBody>
      </p:sp>
      <p:sp>
        <p:nvSpPr>
          <p:cNvPr id="6" name="Rechteck 5">
            <a:extLst>
              <a:ext uri="{FF2B5EF4-FFF2-40B4-BE49-F238E27FC236}">
                <a16:creationId xmlns:a16="http://schemas.microsoft.com/office/drawing/2014/main" id="{9758BF92-9DFD-4740-92E7-C76B638C5E12}"/>
              </a:ext>
            </a:extLst>
          </p:cNvPr>
          <p:cNvSpPr/>
          <p:nvPr/>
        </p:nvSpPr>
        <p:spPr>
          <a:xfrm>
            <a:off x="4882261" y="1271525"/>
            <a:ext cx="2448000" cy="3600000"/>
          </a:xfrm>
          <a:prstGeom prst="rect">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898F97"/>
              </a:solidFill>
            </a:endParaRPr>
          </a:p>
        </p:txBody>
      </p:sp>
      <p:sp>
        <p:nvSpPr>
          <p:cNvPr id="7" name="Rechteck 6">
            <a:extLst>
              <a:ext uri="{FF2B5EF4-FFF2-40B4-BE49-F238E27FC236}">
                <a16:creationId xmlns:a16="http://schemas.microsoft.com/office/drawing/2014/main" id="{8A603FDB-5DC6-43BF-8136-A17F9DDE91A3}"/>
              </a:ext>
            </a:extLst>
          </p:cNvPr>
          <p:cNvSpPr/>
          <p:nvPr/>
        </p:nvSpPr>
        <p:spPr>
          <a:xfrm>
            <a:off x="1069897" y="4975477"/>
            <a:ext cx="10059290" cy="1213238"/>
          </a:xfrm>
          <a:prstGeom prst="rect">
            <a:avLst/>
          </a:prstGeom>
          <a:solidFill>
            <a:schemeClr val="bg1"/>
          </a:solid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898F97"/>
              </a:solidFill>
            </a:endParaRPr>
          </a:p>
        </p:txBody>
      </p:sp>
      <p:sp>
        <p:nvSpPr>
          <p:cNvPr id="8" name="Rectangle 2">
            <a:extLst>
              <a:ext uri="{FF2B5EF4-FFF2-40B4-BE49-F238E27FC236}">
                <a16:creationId xmlns:a16="http://schemas.microsoft.com/office/drawing/2014/main" id="{3ABFBC03-5E30-4F8A-B371-954F254FB68D}"/>
              </a:ext>
            </a:extLst>
          </p:cNvPr>
          <p:cNvSpPr txBox="1">
            <a:spLocks noChangeArrowheads="1"/>
          </p:cNvSpPr>
          <p:nvPr/>
        </p:nvSpPr>
        <p:spPr bwMode="auto">
          <a:xfrm>
            <a:off x="965157" y="123578"/>
            <a:ext cx="9406555" cy="657225"/>
          </a:xfrm>
          <a:prstGeom prst="rect">
            <a:avLst/>
          </a:prstGeom>
          <a:noFill/>
          <a:ln w="9525">
            <a:noFill/>
            <a:miter lim="800000"/>
            <a:headEnd/>
            <a:tailEnd/>
          </a:ln>
        </p:spPr>
        <p:txBody>
          <a:bodyPr anchor="ctr"/>
          <a:lstStyle/>
          <a:p>
            <a:pPr>
              <a:defRPr/>
            </a:pPr>
            <a:r>
              <a:rPr lang="de-CH" altLang="fr-FR" sz="2400" b="1" dirty="0">
                <a:solidFill>
                  <a:srgbClr val="0B4874"/>
                </a:solidFill>
                <a:latin typeface="+mj-lt"/>
                <a:ea typeface="ＭＳ Ｐゴシック" charset="0"/>
                <a:cs typeface="Arial"/>
              </a:rPr>
              <a:t>Ein Geschäftsmodell beantwortet die wesentlichen Fragen zur Funktionsweise des Unternehmens</a:t>
            </a:r>
          </a:p>
        </p:txBody>
      </p:sp>
      <p:sp>
        <p:nvSpPr>
          <p:cNvPr id="9" name="Rechteck 8">
            <a:extLst>
              <a:ext uri="{FF2B5EF4-FFF2-40B4-BE49-F238E27FC236}">
                <a16:creationId xmlns:a16="http://schemas.microsoft.com/office/drawing/2014/main" id="{382B9701-414F-4EAE-BE6F-E4EA4EAC0F80}"/>
              </a:ext>
            </a:extLst>
          </p:cNvPr>
          <p:cNvSpPr/>
          <p:nvPr/>
        </p:nvSpPr>
        <p:spPr>
          <a:xfrm>
            <a:off x="8002766" y="2767527"/>
            <a:ext cx="2877881" cy="738664"/>
          </a:xfrm>
          <a:prstGeom prst="rect">
            <a:avLst/>
          </a:prstGeom>
        </p:spPr>
        <p:txBody>
          <a:bodyPr wrap="square">
            <a:spAutoFit/>
          </a:bodyPr>
          <a:lstStyle/>
          <a:p>
            <a:pPr algn="ctr"/>
            <a:r>
              <a:rPr lang="de-CH" sz="4200" b="1" dirty="0">
                <a:solidFill>
                  <a:schemeClr val="accent6">
                    <a:lumMod val="50000"/>
                  </a:schemeClr>
                </a:solidFill>
              </a:rPr>
              <a:t>Für wen?</a:t>
            </a:r>
            <a:endParaRPr lang="de-CH" sz="4200" dirty="0">
              <a:solidFill>
                <a:schemeClr val="accent6">
                  <a:lumMod val="50000"/>
                </a:schemeClr>
              </a:solidFill>
            </a:endParaRPr>
          </a:p>
        </p:txBody>
      </p:sp>
      <p:sp>
        <p:nvSpPr>
          <p:cNvPr id="10" name="Rechteck 9">
            <a:extLst>
              <a:ext uri="{FF2B5EF4-FFF2-40B4-BE49-F238E27FC236}">
                <a16:creationId xmlns:a16="http://schemas.microsoft.com/office/drawing/2014/main" id="{700EF11B-3C2D-47EB-8A90-7EF0802DEF0C}"/>
              </a:ext>
            </a:extLst>
          </p:cNvPr>
          <p:cNvSpPr/>
          <p:nvPr/>
        </p:nvSpPr>
        <p:spPr>
          <a:xfrm>
            <a:off x="4846379" y="2767527"/>
            <a:ext cx="2583568" cy="738664"/>
          </a:xfrm>
          <a:prstGeom prst="rect">
            <a:avLst/>
          </a:prstGeom>
        </p:spPr>
        <p:txBody>
          <a:bodyPr wrap="square">
            <a:spAutoFit/>
          </a:bodyPr>
          <a:lstStyle/>
          <a:p>
            <a:pPr algn="ctr"/>
            <a:r>
              <a:rPr lang="de-CH" sz="4200" b="1" dirty="0">
                <a:solidFill>
                  <a:schemeClr val="accent6">
                    <a:lumMod val="50000"/>
                  </a:schemeClr>
                </a:solidFill>
              </a:rPr>
              <a:t>Was?</a:t>
            </a:r>
            <a:endParaRPr lang="de-CH" sz="4200" dirty="0">
              <a:solidFill>
                <a:schemeClr val="accent6">
                  <a:lumMod val="50000"/>
                </a:schemeClr>
              </a:solidFill>
            </a:endParaRPr>
          </a:p>
        </p:txBody>
      </p:sp>
      <p:sp>
        <p:nvSpPr>
          <p:cNvPr id="11" name="Rechteck 10">
            <a:extLst>
              <a:ext uri="{FF2B5EF4-FFF2-40B4-BE49-F238E27FC236}">
                <a16:creationId xmlns:a16="http://schemas.microsoft.com/office/drawing/2014/main" id="{092952AE-0B4D-41FB-ADBE-DE7989DA29C9}"/>
              </a:ext>
            </a:extLst>
          </p:cNvPr>
          <p:cNvSpPr/>
          <p:nvPr/>
        </p:nvSpPr>
        <p:spPr>
          <a:xfrm>
            <a:off x="1186408" y="2771438"/>
            <a:ext cx="3405078" cy="738664"/>
          </a:xfrm>
          <a:prstGeom prst="rect">
            <a:avLst/>
          </a:prstGeom>
        </p:spPr>
        <p:txBody>
          <a:bodyPr wrap="square">
            <a:spAutoFit/>
          </a:bodyPr>
          <a:lstStyle/>
          <a:p>
            <a:pPr algn="ctr"/>
            <a:r>
              <a:rPr lang="de-CH" sz="4200" b="1" dirty="0">
                <a:solidFill>
                  <a:schemeClr val="accent6">
                    <a:lumMod val="50000"/>
                  </a:schemeClr>
                </a:solidFill>
              </a:rPr>
              <a:t>Wie?</a:t>
            </a:r>
            <a:endParaRPr lang="de-CH" sz="4200" dirty="0">
              <a:solidFill>
                <a:schemeClr val="accent6">
                  <a:lumMod val="50000"/>
                </a:schemeClr>
              </a:solidFill>
            </a:endParaRPr>
          </a:p>
        </p:txBody>
      </p:sp>
      <p:sp>
        <p:nvSpPr>
          <p:cNvPr id="12" name="Rechteck 11">
            <a:extLst>
              <a:ext uri="{FF2B5EF4-FFF2-40B4-BE49-F238E27FC236}">
                <a16:creationId xmlns:a16="http://schemas.microsoft.com/office/drawing/2014/main" id="{A758C283-246C-4022-B507-18F5F3A8FD76}"/>
              </a:ext>
            </a:extLst>
          </p:cNvPr>
          <p:cNvSpPr/>
          <p:nvPr/>
        </p:nvSpPr>
        <p:spPr>
          <a:xfrm>
            <a:off x="1526650" y="5197590"/>
            <a:ext cx="9156949" cy="738664"/>
          </a:xfrm>
          <a:prstGeom prst="rect">
            <a:avLst/>
          </a:prstGeom>
        </p:spPr>
        <p:txBody>
          <a:bodyPr wrap="square">
            <a:spAutoFit/>
          </a:bodyPr>
          <a:lstStyle/>
          <a:p>
            <a:pPr algn="ctr"/>
            <a:r>
              <a:rPr lang="de-CH" sz="4200" b="1" dirty="0">
                <a:solidFill>
                  <a:schemeClr val="accent6">
                    <a:lumMod val="50000"/>
                  </a:schemeClr>
                </a:solidFill>
              </a:rPr>
              <a:t>Wie wird Geld verdient?</a:t>
            </a:r>
          </a:p>
        </p:txBody>
      </p:sp>
      <p:sp>
        <p:nvSpPr>
          <p:cNvPr id="2" name="Foliennummernplatzhalter 1">
            <a:extLst>
              <a:ext uri="{FF2B5EF4-FFF2-40B4-BE49-F238E27FC236}">
                <a16:creationId xmlns:a16="http://schemas.microsoft.com/office/drawing/2014/main" id="{974999E7-7AF1-479F-877A-29B253B27191}"/>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8</a:t>
            </a:fld>
            <a:endParaRPr lang="ru-RU"/>
          </a:p>
        </p:txBody>
      </p:sp>
      <p:sp>
        <p:nvSpPr>
          <p:cNvPr id="13" name="Rechteck 12">
            <a:extLst>
              <a:ext uri="{FF2B5EF4-FFF2-40B4-BE49-F238E27FC236}">
                <a16:creationId xmlns:a16="http://schemas.microsoft.com/office/drawing/2014/main" id="{DBC9D1AD-A8D0-47E0-B0B0-7166E646FD57}"/>
              </a:ext>
            </a:extLst>
          </p:cNvPr>
          <p:cNvSpPr/>
          <p:nvPr/>
        </p:nvSpPr>
        <p:spPr>
          <a:xfrm>
            <a:off x="3030274" y="6308127"/>
            <a:ext cx="6096000" cy="276999"/>
          </a:xfrm>
          <a:prstGeom prst="rect">
            <a:avLst/>
          </a:prstGeom>
        </p:spPr>
        <p:txBody>
          <a:bodyPr>
            <a:spAutoFit/>
          </a:bodyPr>
          <a:lstStyle/>
          <a:p>
            <a:pPr algn="ctr"/>
            <a:r>
              <a:rPr lang="de-CH" sz="1200" b="1" dirty="0">
                <a:solidFill>
                  <a:schemeClr val="accent6">
                    <a:lumMod val="50000"/>
                  </a:schemeClr>
                </a:solidFill>
              </a:rPr>
              <a:t>In Anlehnung an: </a:t>
            </a:r>
            <a:r>
              <a:rPr lang="de-CH" sz="1200" dirty="0">
                <a:solidFill>
                  <a:schemeClr val="accent6">
                    <a:lumMod val="50000"/>
                  </a:schemeClr>
                </a:solidFill>
              </a:rPr>
              <a:t>digitaleneuordnung.de/blog/business-modell/</a:t>
            </a:r>
          </a:p>
        </p:txBody>
      </p:sp>
    </p:spTree>
    <p:extLst>
      <p:ext uri="{BB962C8B-B14F-4D97-AF65-F5344CB8AC3E}">
        <p14:creationId xmlns:p14="http://schemas.microsoft.com/office/powerpoint/2010/main" val="1125862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12" name="Google Shape;1112;p2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9</a:t>
            </a:fld>
            <a:endParaRPr/>
          </a:p>
        </p:txBody>
      </p:sp>
      <p:sp>
        <p:nvSpPr>
          <p:cNvPr id="1117" name="Google Shape;1117;p20"/>
          <p:cNvSpPr/>
          <p:nvPr/>
        </p:nvSpPr>
        <p:spPr>
          <a:xfrm>
            <a:off x="7948348" y="796162"/>
            <a:ext cx="2406741"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CH" sz="1800" b="1" i="0" u="none" strike="noStrike" cap="none">
                <a:solidFill>
                  <a:schemeClr val="lt1"/>
                </a:solidFill>
                <a:latin typeface="Century Gothic"/>
                <a:ea typeface="Century Gothic"/>
                <a:cs typeface="Century Gothic"/>
                <a:sym typeface="Century Gothic"/>
              </a:rPr>
              <a:t>Zielgruppe</a:t>
            </a:r>
            <a:endParaRPr sz="1400" b="0" i="0" u="none" strike="noStrike" cap="none">
              <a:solidFill>
                <a:srgbClr val="000000"/>
              </a:solidFill>
              <a:sym typeface="Arial"/>
            </a:endParaRPr>
          </a:p>
        </p:txBody>
      </p:sp>
      <p:sp>
        <p:nvSpPr>
          <p:cNvPr id="1118" name="Google Shape;1118;p20"/>
          <p:cNvSpPr/>
          <p:nvPr/>
        </p:nvSpPr>
        <p:spPr>
          <a:xfrm>
            <a:off x="4803108" y="796162"/>
            <a:ext cx="2583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CH" sz="1800" b="1" i="0" u="none" strike="noStrike" cap="none">
                <a:solidFill>
                  <a:schemeClr val="lt1"/>
                </a:solidFill>
                <a:latin typeface="Century Gothic"/>
                <a:ea typeface="Century Gothic"/>
                <a:cs typeface="Century Gothic"/>
                <a:sym typeface="Century Gothic"/>
              </a:rPr>
              <a:t>Nutzenversprechen</a:t>
            </a:r>
            <a:endParaRPr sz="1400" b="0" i="0" u="none" strike="noStrike" cap="none">
              <a:solidFill>
                <a:srgbClr val="000000"/>
              </a:solidFill>
              <a:sym typeface="Arial"/>
            </a:endParaRPr>
          </a:p>
        </p:txBody>
      </p:sp>
      <p:sp>
        <p:nvSpPr>
          <p:cNvPr id="1125" name="Google Shape;1125;p20"/>
          <p:cNvSpPr/>
          <p:nvPr/>
        </p:nvSpPr>
        <p:spPr>
          <a:xfrm>
            <a:off x="1165142" y="796162"/>
            <a:ext cx="3405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CH" sz="1800" b="1" i="0" u="none" strike="noStrike" cap="none">
                <a:solidFill>
                  <a:schemeClr val="lt1"/>
                </a:solidFill>
                <a:latin typeface="Century Gothic"/>
                <a:ea typeface="Century Gothic"/>
                <a:cs typeface="Century Gothic"/>
                <a:sym typeface="Century Gothic"/>
              </a:rPr>
              <a:t>Leistungserstellung</a:t>
            </a:r>
            <a:endParaRPr sz="1400" b="0" i="0" u="none" strike="noStrike" cap="none">
              <a:solidFill>
                <a:srgbClr val="000000"/>
              </a:solidFill>
              <a:sym typeface="Arial"/>
            </a:endParaRPr>
          </a:p>
        </p:txBody>
      </p:sp>
      <p:sp>
        <p:nvSpPr>
          <p:cNvPr id="1127" name="Google Shape;1127;p20"/>
          <p:cNvSpPr/>
          <p:nvPr/>
        </p:nvSpPr>
        <p:spPr>
          <a:xfrm>
            <a:off x="4635339" y="5105327"/>
            <a:ext cx="287788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CH" sz="1800" b="1" i="0" u="none" strike="noStrike" cap="none" dirty="0">
                <a:solidFill>
                  <a:schemeClr val="lt1"/>
                </a:solidFill>
                <a:latin typeface="Century Gothic"/>
                <a:ea typeface="Century Gothic"/>
                <a:cs typeface="Century Gothic"/>
                <a:sym typeface="Century Gothic"/>
              </a:rPr>
              <a:t>Ertragsmodell</a:t>
            </a:r>
            <a:endParaRPr sz="1400" b="0" i="0" u="none" strike="noStrike" cap="none" dirty="0">
              <a:solidFill>
                <a:srgbClr val="000000"/>
              </a:solidFill>
              <a:sym typeface="Arial"/>
            </a:endParaRPr>
          </a:p>
        </p:txBody>
      </p:sp>
      <p:sp>
        <p:nvSpPr>
          <p:cNvPr id="29" name="Rechteck 28">
            <a:extLst>
              <a:ext uri="{FF2B5EF4-FFF2-40B4-BE49-F238E27FC236}">
                <a16:creationId xmlns:a16="http://schemas.microsoft.com/office/drawing/2014/main" id="{680920E7-4F20-4198-905C-0B9BACE15A61}"/>
              </a:ext>
            </a:extLst>
          </p:cNvPr>
          <p:cNvSpPr/>
          <p:nvPr/>
        </p:nvSpPr>
        <p:spPr>
          <a:xfrm>
            <a:off x="1165142" y="1299359"/>
            <a:ext cx="3405078" cy="369332"/>
          </a:xfrm>
          <a:prstGeom prst="rect">
            <a:avLst/>
          </a:prstGeom>
        </p:spPr>
        <p:txBody>
          <a:bodyPr wrap="square">
            <a:spAutoFit/>
          </a:bodyPr>
          <a:lstStyle/>
          <a:p>
            <a:pPr algn="ctr"/>
            <a:r>
              <a:rPr lang="de-CH" b="1" dirty="0">
                <a:solidFill>
                  <a:schemeClr val="bg1"/>
                </a:solidFill>
              </a:rPr>
              <a:t>Leistungserstellung</a:t>
            </a:r>
          </a:p>
        </p:txBody>
      </p:sp>
      <p:sp>
        <p:nvSpPr>
          <p:cNvPr id="32" name="Rechteck 31">
            <a:extLst>
              <a:ext uri="{FF2B5EF4-FFF2-40B4-BE49-F238E27FC236}">
                <a16:creationId xmlns:a16="http://schemas.microsoft.com/office/drawing/2014/main" id="{6245F626-AE2D-4543-A385-1FBFA64EC587}"/>
              </a:ext>
            </a:extLst>
          </p:cNvPr>
          <p:cNvSpPr/>
          <p:nvPr/>
        </p:nvSpPr>
        <p:spPr>
          <a:xfrm>
            <a:off x="4793583" y="1309065"/>
            <a:ext cx="2583568" cy="369332"/>
          </a:xfrm>
          <a:prstGeom prst="rect">
            <a:avLst/>
          </a:prstGeom>
        </p:spPr>
        <p:txBody>
          <a:bodyPr wrap="square">
            <a:spAutoFit/>
          </a:bodyPr>
          <a:lstStyle/>
          <a:p>
            <a:pPr algn="ctr"/>
            <a:r>
              <a:rPr lang="de-CH" b="1" dirty="0">
                <a:solidFill>
                  <a:schemeClr val="bg1"/>
                </a:solidFill>
              </a:rPr>
              <a:t>Nutzenversprechen</a:t>
            </a:r>
          </a:p>
        </p:txBody>
      </p:sp>
      <p:sp>
        <p:nvSpPr>
          <p:cNvPr id="34" name="Rechteck 33">
            <a:extLst>
              <a:ext uri="{FF2B5EF4-FFF2-40B4-BE49-F238E27FC236}">
                <a16:creationId xmlns:a16="http://schemas.microsoft.com/office/drawing/2014/main" id="{6994CE5D-A1CD-4DAD-AF8C-201FF2CC0E66}"/>
              </a:ext>
            </a:extLst>
          </p:cNvPr>
          <p:cNvSpPr/>
          <p:nvPr/>
        </p:nvSpPr>
        <p:spPr>
          <a:xfrm>
            <a:off x="7781268" y="1284529"/>
            <a:ext cx="3111799" cy="369332"/>
          </a:xfrm>
          <a:prstGeom prst="rect">
            <a:avLst/>
          </a:prstGeom>
        </p:spPr>
        <p:txBody>
          <a:bodyPr wrap="square">
            <a:spAutoFit/>
          </a:bodyPr>
          <a:lstStyle/>
          <a:p>
            <a:pPr algn="ctr"/>
            <a:r>
              <a:rPr lang="de-CH" b="1" dirty="0">
                <a:solidFill>
                  <a:schemeClr val="bg1"/>
                </a:solidFill>
              </a:rPr>
              <a:t>Zielgruppe</a:t>
            </a:r>
          </a:p>
        </p:txBody>
      </p:sp>
      <p:sp>
        <p:nvSpPr>
          <p:cNvPr id="50" name="Rechteck 49">
            <a:extLst>
              <a:ext uri="{FF2B5EF4-FFF2-40B4-BE49-F238E27FC236}">
                <a16:creationId xmlns:a16="http://schemas.microsoft.com/office/drawing/2014/main" id="{EC12C9D8-5337-47E0-8E91-58D52A7516CF}"/>
              </a:ext>
            </a:extLst>
          </p:cNvPr>
          <p:cNvSpPr/>
          <p:nvPr/>
        </p:nvSpPr>
        <p:spPr>
          <a:xfrm>
            <a:off x="4635339" y="4965551"/>
            <a:ext cx="2877881" cy="369332"/>
          </a:xfrm>
          <a:prstGeom prst="rect">
            <a:avLst/>
          </a:prstGeom>
        </p:spPr>
        <p:txBody>
          <a:bodyPr wrap="square">
            <a:spAutoFit/>
          </a:bodyPr>
          <a:lstStyle/>
          <a:p>
            <a:pPr algn="ctr"/>
            <a:r>
              <a:rPr lang="de-CH" b="1" dirty="0">
                <a:solidFill>
                  <a:schemeClr val="bg1"/>
                </a:solidFill>
              </a:rPr>
              <a:t>Ertragsmodell</a:t>
            </a:r>
          </a:p>
        </p:txBody>
      </p:sp>
      <p:sp>
        <p:nvSpPr>
          <p:cNvPr id="28" name="Rectangle 2">
            <a:extLst>
              <a:ext uri="{FF2B5EF4-FFF2-40B4-BE49-F238E27FC236}">
                <a16:creationId xmlns:a16="http://schemas.microsoft.com/office/drawing/2014/main" id="{D4BDF283-D159-4F83-A1BE-D57EB94F73F6}"/>
              </a:ext>
            </a:extLst>
          </p:cNvPr>
          <p:cNvSpPr txBox="1">
            <a:spLocks noChangeArrowheads="1"/>
          </p:cNvSpPr>
          <p:nvPr/>
        </p:nvSpPr>
        <p:spPr bwMode="auto">
          <a:xfrm>
            <a:off x="941093" y="123578"/>
            <a:ext cx="10568987" cy="657225"/>
          </a:xfrm>
          <a:prstGeom prst="rect">
            <a:avLst/>
          </a:prstGeom>
          <a:noFill/>
          <a:ln w="9525">
            <a:noFill/>
            <a:miter lim="800000"/>
            <a:headEnd/>
            <a:tailEnd/>
          </a:ln>
        </p:spPr>
        <p:txBody>
          <a:bodyPr anchor="ctr"/>
          <a:lstStyle/>
          <a:p>
            <a:pPr>
              <a:defRPr/>
            </a:pPr>
            <a:r>
              <a:rPr lang="de-CH" altLang="fr-FR" sz="2400" b="1" dirty="0">
                <a:solidFill>
                  <a:srgbClr val="B11B96"/>
                </a:solidFill>
                <a:latin typeface="+mj-lt"/>
                <a:ea typeface="ＭＳ Ｐゴシック" charset="0"/>
                <a:cs typeface="Arial"/>
              </a:rPr>
              <a:t>Beispiel mymuesli: </a:t>
            </a:r>
            <a:r>
              <a:rPr lang="de-CH" sz="2400" b="1" dirty="0">
                <a:solidFill>
                  <a:srgbClr val="B11B96"/>
                </a:solidFill>
                <a:latin typeface="+mj-lt"/>
                <a:ea typeface="ＭＳ Ｐゴシック" charset="0"/>
                <a:cs typeface="Arial"/>
              </a:rPr>
              <a:t>Massgeschneidertes Bio-Müesli aus dem Internet</a:t>
            </a:r>
            <a:endParaRPr lang="de-CH" altLang="fr-FR" sz="2400" b="1" dirty="0">
              <a:solidFill>
                <a:srgbClr val="B11B96"/>
              </a:solidFill>
              <a:latin typeface="+mj-lt"/>
              <a:ea typeface="ＭＳ Ｐゴシック" charset="0"/>
              <a:cs typeface="Arial"/>
            </a:endParaRPr>
          </a:p>
        </p:txBody>
      </p:sp>
      <p:pic>
        <p:nvPicPr>
          <p:cNvPr id="35" name="Grafik 34">
            <a:extLst>
              <a:ext uri="{FF2B5EF4-FFF2-40B4-BE49-F238E27FC236}">
                <a16:creationId xmlns:a16="http://schemas.microsoft.com/office/drawing/2014/main" id="{19F1CA4D-E466-4343-B175-6D2AA0B25AB2}"/>
              </a:ext>
            </a:extLst>
          </p:cNvPr>
          <p:cNvPicPr>
            <a:picLocks noChangeAspect="1"/>
          </p:cNvPicPr>
          <p:nvPr/>
        </p:nvPicPr>
        <p:blipFill>
          <a:blip r:embed="rId3"/>
          <a:stretch>
            <a:fillRect/>
          </a:stretch>
        </p:blipFill>
        <p:spPr>
          <a:xfrm>
            <a:off x="1047788" y="1532365"/>
            <a:ext cx="7524836" cy="4203135"/>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37" name="Textfeld 5">
            <a:extLst>
              <a:ext uri="{FF2B5EF4-FFF2-40B4-BE49-F238E27FC236}">
                <a16:creationId xmlns:a16="http://schemas.microsoft.com/office/drawing/2014/main" id="{11AEF456-4604-4E11-91C1-060FA586C27C}"/>
              </a:ext>
            </a:extLst>
          </p:cNvPr>
          <p:cNvSpPr txBox="1">
            <a:spLocks noChangeArrowheads="1"/>
          </p:cNvSpPr>
          <p:nvPr/>
        </p:nvSpPr>
        <p:spPr bwMode="auto">
          <a:xfrm>
            <a:off x="8843451" y="2691413"/>
            <a:ext cx="2772308" cy="1754326"/>
          </a:xfrm>
          <a:prstGeom prst="rect">
            <a:avLst/>
          </a:prstGeom>
          <a:noFill/>
          <a:ln w="9525">
            <a:noFill/>
            <a:miter lim="800000"/>
            <a:headEnd/>
            <a:tailEnd/>
          </a:ln>
        </p:spPr>
        <p:txBody>
          <a:bodyPr wrap="square">
            <a:spAutoFit/>
          </a:bodyPr>
          <a:lstStyle/>
          <a:p>
            <a:r>
              <a:rPr lang="de-CH" dirty="0">
                <a:solidFill>
                  <a:schemeClr val="accent6">
                    <a:lumMod val="50000"/>
                  </a:schemeClr>
                </a:solidFill>
              </a:rPr>
              <a:t>Bei mymuesli können sich Kundinnen und Kunden aus einer Vielzahl von Zutaten ihr individuelles Müesli selbst mischen.</a:t>
            </a:r>
            <a:endParaRPr lang="de-CH" altLang="fr-FR" dirty="0">
              <a:solidFill>
                <a:schemeClr val="accent6">
                  <a:lumMod val="50000"/>
                </a:schemeClr>
              </a:solidFill>
            </a:endParaRPr>
          </a:p>
        </p:txBody>
      </p:sp>
      <p:sp>
        <p:nvSpPr>
          <p:cNvPr id="40" name="Textfeld 1">
            <a:extLst>
              <a:ext uri="{FF2B5EF4-FFF2-40B4-BE49-F238E27FC236}">
                <a16:creationId xmlns:a16="http://schemas.microsoft.com/office/drawing/2014/main" id="{E28A19A7-E985-42FB-BB7E-5ADB25D7862B}"/>
              </a:ext>
            </a:extLst>
          </p:cNvPr>
          <p:cNvSpPr txBox="1">
            <a:spLocks noChangeArrowheads="1"/>
          </p:cNvSpPr>
          <p:nvPr/>
        </p:nvSpPr>
        <p:spPr bwMode="auto">
          <a:xfrm>
            <a:off x="6501265" y="5840815"/>
            <a:ext cx="2342186" cy="246221"/>
          </a:xfrm>
          <a:prstGeom prst="rect">
            <a:avLst/>
          </a:prstGeom>
          <a:noFill/>
          <a:ln w="9525">
            <a:noFill/>
            <a:miter lim="800000"/>
            <a:headEnd/>
            <a:tailEnd/>
          </a:ln>
        </p:spPr>
        <p:txBody>
          <a:bodyPr wrap="square">
            <a:spAutoFit/>
          </a:bodyPr>
          <a:lstStyle/>
          <a:p>
            <a:r>
              <a:rPr lang="de-CH" altLang="fr-FR" sz="1000" b="1" dirty="0">
                <a:solidFill>
                  <a:schemeClr val="accent6">
                    <a:lumMod val="50000"/>
                  </a:schemeClr>
                </a:solidFill>
                <a:latin typeface="+mj-lt"/>
                <a:cs typeface="Arial" pitchFamily="34" charset="0"/>
              </a:rPr>
              <a:t>Bild: </a:t>
            </a:r>
            <a:r>
              <a:rPr lang="de-CH" altLang="fr-FR" sz="1000" dirty="0">
                <a:solidFill>
                  <a:schemeClr val="accent6">
                    <a:lumMod val="50000"/>
                  </a:schemeClr>
                </a:solidFill>
                <a:latin typeface="+mj-lt"/>
                <a:cs typeface="Arial" pitchFamily="34" charset="0"/>
              </a:rPr>
              <a:t>ch.mymuesli.com/</a:t>
            </a:r>
          </a:p>
        </p:txBody>
      </p:sp>
    </p:spTree>
  </p:cSld>
  <p:clrMapOvr>
    <a:masterClrMapping/>
  </p:clrMapOvr>
</p:sld>
</file>

<file path=ppt/theme/theme1.xml><?xml version="1.0" encoding="utf-8"?>
<a:theme xmlns:a="http://schemas.openxmlformats.org/drawingml/2006/main" name="myidea">
  <a:themeElements>
    <a:clrScheme name="myidea-01">
      <a:dk1>
        <a:srgbClr val="073450"/>
      </a:dk1>
      <a:lt1>
        <a:sysClr val="window" lastClr="FFFFFF"/>
      </a:lt1>
      <a:dk2>
        <a:srgbClr val="135B87"/>
      </a:dk2>
      <a:lt2>
        <a:srgbClr val="D0D0D0"/>
      </a:lt2>
      <a:accent1>
        <a:srgbClr val="8EB403"/>
      </a:accent1>
      <a:accent2>
        <a:srgbClr val="FFC424"/>
      </a:accent2>
      <a:accent3>
        <a:srgbClr val="E7AB14"/>
      </a:accent3>
      <a:accent4>
        <a:srgbClr val="FF9E61"/>
      </a:accent4>
      <a:accent5>
        <a:srgbClr val="D17930"/>
      </a:accent5>
      <a:accent6>
        <a:srgbClr val="D0D0D0"/>
      </a:accent6>
      <a:hlink>
        <a:srgbClr val="96CB00"/>
      </a:hlink>
      <a:folHlink>
        <a:srgbClr val="B11B96"/>
      </a:folHlink>
    </a:clrScheme>
    <a:fontScheme name="myidea">
      <a:majorFont>
        <a:latin typeface="Century Gothic"/>
        <a:ea typeface=""/>
        <a:cs typeface=""/>
      </a:majorFont>
      <a:minorFont>
        <a:latin typeface="Century Gothic"/>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idea" id="{188F9B45-897C-40C9-85A2-A9C2BA700BD4}" vid="{19FBC268-E0C9-463F-9190-6FDD742A0217}"/>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4180</Words>
  <Application>Microsoft Office PowerPoint</Application>
  <PresentationFormat>Breitbild</PresentationFormat>
  <Paragraphs>635</Paragraphs>
  <Slides>58</Slides>
  <Notes>53</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58</vt:i4>
      </vt:variant>
    </vt:vector>
  </HeadingPairs>
  <TitlesOfParts>
    <vt:vector size="65" baseType="lpstr">
      <vt:lpstr>Malgun Gothic</vt:lpstr>
      <vt:lpstr>MS PGothic</vt:lpstr>
      <vt:lpstr>Arial</vt:lpstr>
      <vt:lpstr>Calibri</vt:lpstr>
      <vt:lpstr>Century Gothic</vt:lpstr>
      <vt:lpstr>Symbol</vt:lpstr>
      <vt:lpstr>myidea</vt:lpstr>
      <vt:lpstr>Unternehmerisches Denken und Handeln</vt:lpstr>
      <vt:lpstr>PowerPoint-Präsentation</vt:lpstr>
      <vt:lpstr>PowerPoint-Präsentation</vt:lpstr>
      <vt:lpstr>Modul 3</vt:lpstr>
      <vt:lpstr>Lerneinheit M3.1 Wissen und Handwerkszeug  Geschäftsmodell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Exkurs: Wissen und Handwerkszeug  Kreislaufwirtschaft</vt:lpstr>
      <vt:lpstr>PowerPoint-Präsentation</vt:lpstr>
      <vt:lpstr>PowerPoint-Präsentation</vt:lpstr>
      <vt:lpstr> </vt:lpstr>
      <vt:lpstr>PowerPoint-Präsentation</vt:lpstr>
      <vt:lpstr>PowerPoint-Präsentation</vt:lpstr>
      <vt:lpstr>PowerPoint-Präsentation</vt:lpstr>
      <vt:lpstr>Lerneinheit M 3.4 Wissen und Handwerkszeug  Businessplan &amp; Pitch Deck</vt:lpstr>
      <vt:lpstr>PowerPoint-Präsentation</vt:lpstr>
      <vt:lpstr>Ein Businessplan kann vielseitig eingesetzt werden, bringt aber auch Nachteile mit sich</vt:lpstr>
      <vt:lpstr>Bestandteile Ihres Mini-Businessplans  und Lernjournals</vt:lpstr>
      <vt:lpstr>PowerPoint-Präsentation</vt:lpstr>
      <vt:lpstr>PowerPoint-Präsentation</vt:lpstr>
      <vt:lpstr>PowerPoint-Präsentation</vt:lpstr>
      <vt:lpstr>PowerPoint-Präsentation</vt:lpstr>
      <vt:lpstr>PowerPoint-Präsentation</vt:lpstr>
      <vt:lpstr>Lerneinheit M 3.5 Wissen und Handwerkszeug  Alleinstellungsmerkmal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Lerneinheit M 3.6 Beispiel MyBambooBike Alleinstellungsmerkmal für MyBambooBike</vt:lpstr>
      <vt:lpstr>PowerPoint-Präsentation</vt:lpstr>
      <vt:lpstr>PowerPoint-Präsentation</vt:lpstr>
      <vt:lpstr>PowerPoint-Präsentation</vt:lpstr>
      <vt:lpstr>Lerneinheit M 3.8 Fallstudien über UnternehmerInnen Fallstudie «Traum des eigenen Cafés» Thema: Alleinstellungsmerkmal</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Вертинская Елена</dc:creator>
  <cp:lastModifiedBy>Jossen Bettina</cp:lastModifiedBy>
  <cp:revision>1294</cp:revision>
  <cp:lastPrinted>2021-01-20T19:01:33Z</cp:lastPrinted>
  <dcterms:created xsi:type="dcterms:W3CDTF">2020-11-11T18:04:37Z</dcterms:created>
  <dcterms:modified xsi:type="dcterms:W3CDTF">2023-09-25T09:54:02Z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eb5799-d0fd-4e27-b9df-61ef8d68c68c_Enabled">
    <vt:lpwstr>true</vt:lpwstr>
  </property>
  <property fmtid="{D5CDD505-2E9C-101B-9397-08002B2CF9AE}" pid="3" name="MSIP_Label_89eb5799-d0fd-4e27-b9df-61ef8d68c68c_SetDate">
    <vt:lpwstr>2020-12-27T13:36:00Z</vt:lpwstr>
  </property>
  <property fmtid="{D5CDD505-2E9C-101B-9397-08002B2CF9AE}" pid="4" name="MSIP_Label_89eb5799-d0fd-4e27-b9df-61ef8d68c68c_Method">
    <vt:lpwstr>Privileged</vt:lpwstr>
  </property>
  <property fmtid="{D5CDD505-2E9C-101B-9397-08002B2CF9AE}" pid="5" name="MSIP_Label_89eb5799-d0fd-4e27-b9df-61ef8d68c68c_Name">
    <vt:lpwstr>89eb5799-d0fd-4e27-b9df-61ef8d68c68c</vt:lpwstr>
  </property>
  <property fmtid="{D5CDD505-2E9C-101B-9397-08002B2CF9AE}" pid="6" name="MSIP_Label_89eb5799-d0fd-4e27-b9df-61ef8d68c68c_SiteId">
    <vt:lpwstr>d6a1cf8c-768e-4187-a738-b6e50c4deb4a</vt:lpwstr>
  </property>
  <property fmtid="{D5CDD505-2E9C-101B-9397-08002B2CF9AE}" pid="7" name="MSIP_Label_89eb5799-d0fd-4e27-b9df-61ef8d68c68c_ActionId">
    <vt:lpwstr>389c2b07-49a2-45df-bd3a-f01433ce34e9</vt:lpwstr>
  </property>
  <property fmtid="{D5CDD505-2E9C-101B-9397-08002B2CF9AE}" pid="8" name="MSIP_Label_89eb5799-d0fd-4e27-b9df-61ef8d68c68c_ContentBits">
    <vt:lpwstr>0</vt:lpwstr>
  </property>
</Properties>
</file>