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7F_74498C1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8F_89CCEFA6.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61"/>
  </p:notesMasterIdLst>
  <p:handoutMasterIdLst>
    <p:handoutMasterId r:id="rId62"/>
  </p:handoutMasterIdLst>
  <p:sldIdLst>
    <p:sldId id="1881" r:id="rId3"/>
    <p:sldId id="2158" r:id="rId4"/>
    <p:sldId id="2159" r:id="rId5"/>
    <p:sldId id="290" r:id="rId6"/>
    <p:sldId id="1913" r:id="rId7"/>
    <p:sldId id="1915" r:id="rId8"/>
    <p:sldId id="1795" r:id="rId9"/>
    <p:sldId id="1796" r:id="rId10"/>
    <p:sldId id="258" r:id="rId11"/>
    <p:sldId id="2157" r:id="rId12"/>
    <p:sldId id="256" r:id="rId13"/>
    <p:sldId id="257" r:id="rId14"/>
    <p:sldId id="2148" r:id="rId15"/>
    <p:sldId id="1916" r:id="rId16"/>
    <p:sldId id="1918" r:id="rId17"/>
    <p:sldId id="1919" r:id="rId18"/>
    <p:sldId id="1940" r:id="rId19"/>
    <p:sldId id="1920" r:id="rId20"/>
    <p:sldId id="2140" r:id="rId21"/>
    <p:sldId id="2081" r:id="rId22"/>
    <p:sldId id="2149" r:id="rId23"/>
    <p:sldId id="2150" r:id="rId24"/>
    <p:sldId id="2151" r:id="rId25"/>
    <p:sldId id="2142" r:id="rId26"/>
    <p:sldId id="2143" r:id="rId27"/>
    <p:sldId id="2144" r:id="rId28"/>
    <p:sldId id="2145" r:id="rId29"/>
    <p:sldId id="2066" r:id="rId30"/>
    <p:sldId id="2122" r:id="rId31"/>
    <p:sldId id="1981" r:id="rId32"/>
    <p:sldId id="1936" r:id="rId33"/>
    <p:sldId id="1937" r:id="rId34"/>
    <p:sldId id="1929" r:id="rId35"/>
    <p:sldId id="1791" r:id="rId36"/>
    <p:sldId id="1930" r:id="rId37"/>
    <p:sldId id="1939" r:id="rId38"/>
    <p:sldId id="1941" r:id="rId39"/>
    <p:sldId id="1931" r:id="rId40"/>
    <p:sldId id="1932" r:id="rId41"/>
    <p:sldId id="1933" r:id="rId42"/>
    <p:sldId id="1935" r:id="rId43"/>
    <p:sldId id="1817" r:id="rId44"/>
    <p:sldId id="1826" r:id="rId45"/>
    <p:sldId id="1827" r:id="rId46"/>
    <p:sldId id="1828" r:id="rId47"/>
    <p:sldId id="1829" r:id="rId48"/>
    <p:sldId id="1830" r:id="rId49"/>
    <p:sldId id="1831" r:id="rId50"/>
    <p:sldId id="1832" r:id="rId51"/>
    <p:sldId id="1834" r:id="rId52"/>
    <p:sldId id="1942" r:id="rId53"/>
    <p:sldId id="1836" r:id="rId54"/>
    <p:sldId id="1840" r:id="rId55"/>
    <p:sldId id="2123" r:id="rId56"/>
    <p:sldId id="1954" r:id="rId57"/>
    <p:sldId id="1837" r:id="rId58"/>
    <p:sldId id="1839" r:id="rId59"/>
    <p:sldId id="2156" r:id="rId6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cmAuthor id="2" name="Eveline Gutzwiller" initials="EG" lastIdx="25" clrIdx="1"/>
  <p:cmAuthor id="3" name="Jossen Bettina" initials="J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4" autoAdjust="0"/>
    <p:restoredTop sz="93775" autoAdjust="0"/>
  </p:normalViewPr>
  <p:slideViewPr>
    <p:cSldViewPr snapToGrid="0">
      <p:cViewPr varScale="1">
        <p:scale>
          <a:sx n="71" d="100"/>
          <a:sy n="71" d="100"/>
        </p:scale>
        <p:origin x="54" y="198"/>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6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modernComment_77F_74498C18.xml><?xml version="1.0" encoding="utf-8"?>
<p188:cmLst xmlns:a="http://schemas.openxmlformats.org/drawingml/2006/main" xmlns:r="http://schemas.openxmlformats.org/officeDocument/2006/relationships" xmlns:p188="http://schemas.microsoft.com/office/powerpoint/2018/8/main">
  <p188:cm id="{E431911D-8C65-4407-BEFF-296A35B02B1F}" authorId="{2ED04712-6E14-8F35-AF62-9C642AEBA134}" created="2023-09-19T14:24:23.111">
    <pc:sldMkLst xmlns:pc="http://schemas.microsoft.com/office/powerpoint/2013/main/command">
      <pc:docMk/>
      <pc:sldMk cId="1950977048" sldId="1919"/>
    </pc:sldMkLst>
    <p188:txBody>
      <a:bodyPr/>
      <a:lstStyle/>
      <a:p>
        <a:r>
          <a:rPr lang="de-CH"/>
          <a:t>((Uneinheitliche Umrandung der Zellen))</a:t>
        </a:r>
      </a:p>
    </p188:txBody>
  </p188:cm>
</p188:cmLst>
</file>

<file path=ppt/comments/modernComment_78F_89CCEFA6.xml><?xml version="1.0" encoding="utf-8"?>
<p188:cmLst xmlns:a="http://schemas.openxmlformats.org/drawingml/2006/main" xmlns:r="http://schemas.openxmlformats.org/officeDocument/2006/relationships" xmlns:p188="http://schemas.microsoft.com/office/powerpoint/2018/8/main">
  <p188:cm id="{0D18C948-B27A-4827-96AB-6DF5C79708FE}" authorId="{2ED04712-6E14-8F35-AF62-9C642AEBA134}" created="2023-09-19T14:14:00.329">
    <ac:deMkLst xmlns:ac="http://schemas.microsoft.com/office/drawing/2013/main/command">
      <pc:docMk xmlns:pc="http://schemas.microsoft.com/office/powerpoint/2013/main/command"/>
      <pc:sldMk xmlns:pc="http://schemas.microsoft.com/office/powerpoint/2013/main/command" cId="2311909286" sldId="1935"/>
      <ac:picMk id="6" creationId="{7E51ADF7-2488-4C5E-837D-078F63F23C9B}"/>
    </ac:deMkLst>
    <p188:txBody>
      <a:bodyPr/>
      <a:lstStyle/>
      <a:p>
        <a:r>
          <a:rPr lang="de-CH"/>
          <a:t>((Slogan müsste noch übersetzt werden oder eine andere Grafik verwendet werden.))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FFAC492-9017-44CD-8A57-DE275D152C1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A09E3685-7481-4588-AAFE-EBD7C4D80941}"/>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F150272-5C47-403D-830B-B849AFED6A47}" type="datetimeFigureOut">
              <a:rPr lang="de-CH" smtClean="0"/>
              <a:t>19.09.2023</a:t>
            </a:fld>
            <a:endParaRPr lang="de-CH"/>
          </a:p>
        </p:txBody>
      </p:sp>
      <p:sp>
        <p:nvSpPr>
          <p:cNvPr id="4" name="Fußzeilenplatzhalter 3">
            <a:extLst>
              <a:ext uri="{FF2B5EF4-FFF2-40B4-BE49-F238E27FC236}">
                <a16:creationId xmlns:a16="http://schemas.microsoft.com/office/drawing/2014/main" id="{F603BD15-E2F3-4DAC-B8B0-3454DA2B7D9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0AF7A2C6-6C9E-4E94-AF16-0D5D072C448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881DEA2-E8E9-488D-A997-210FC885892E}" type="slidenum">
              <a:rPr lang="de-CH" smtClean="0"/>
              <a:t>‹Nr.›</a:t>
            </a:fld>
            <a:endParaRPr lang="de-CH"/>
          </a:p>
        </p:txBody>
      </p:sp>
    </p:spTree>
    <p:extLst>
      <p:ext uri="{BB962C8B-B14F-4D97-AF65-F5344CB8AC3E}">
        <p14:creationId xmlns:p14="http://schemas.microsoft.com/office/powerpoint/2010/main" val="401313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19.09.2023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10</a:t>
            </a:fld>
            <a:endParaRPr lang="de-CH"/>
          </a:p>
        </p:txBody>
      </p:sp>
    </p:spTree>
    <p:extLst>
      <p:ext uri="{BB962C8B-B14F-4D97-AF65-F5344CB8AC3E}">
        <p14:creationId xmlns:p14="http://schemas.microsoft.com/office/powerpoint/2010/main" val="334927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11</a:t>
            </a:fld>
            <a:endParaRPr lang="de-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12</a:t>
            </a:fld>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13</a:t>
            </a:fld>
            <a:endParaRPr lang="de-CH"/>
          </a:p>
        </p:txBody>
      </p:sp>
    </p:spTree>
    <p:extLst>
      <p:ext uri="{BB962C8B-B14F-4D97-AF65-F5344CB8AC3E}">
        <p14:creationId xmlns:p14="http://schemas.microsoft.com/office/powerpoint/2010/main" val="300464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219382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85100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1954050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105178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18</a:t>
            </a:fld>
            <a:endParaRPr lang="ru-RU"/>
          </a:p>
        </p:txBody>
      </p:sp>
    </p:spTree>
    <p:extLst>
      <p:ext uri="{BB962C8B-B14F-4D97-AF65-F5344CB8AC3E}">
        <p14:creationId xmlns:p14="http://schemas.microsoft.com/office/powerpoint/2010/main" val="318824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a:p>
        </p:txBody>
      </p:sp>
    </p:spTree>
    <p:extLst>
      <p:ext uri="{BB962C8B-B14F-4D97-AF65-F5344CB8AC3E}">
        <p14:creationId xmlns:p14="http://schemas.microsoft.com/office/powerpoint/2010/main" val="272215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696388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21</a:t>
            </a:fld>
            <a:endParaRPr lang="de-CH"/>
          </a:p>
        </p:txBody>
      </p:sp>
    </p:spTree>
    <p:extLst>
      <p:ext uri="{BB962C8B-B14F-4D97-AF65-F5344CB8AC3E}">
        <p14:creationId xmlns:p14="http://schemas.microsoft.com/office/powerpoint/2010/main" val="155668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22</a:t>
            </a:fld>
            <a:endParaRPr lang="de-CH"/>
          </a:p>
        </p:txBody>
      </p:sp>
    </p:spTree>
    <p:extLst>
      <p:ext uri="{BB962C8B-B14F-4D97-AF65-F5344CB8AC3E}">
        <p14:creationId xmlns:p14="http://schemas.microsoft.com/office/powerpoint/2010/main" val="2341977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23</a:t>
            </a:fld>
            <a:endParaRPr lang="de-CH"/>
          </a:p>
        </p:txBody>
      </p:sp>
    </p:spTree>
    <p:extLst>
      <p:ext uri="{BB962C8B-B14F-4D97-AF65-F5344CB8AC3E}">
        <p14:creationId xmlns:p14="http://schemas.microsoft.com/office/powerpoint/2010/main" val="22915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24</a:t>
            </a:fld>
            <a:endParaRPr lang="ru-RU"/>
          </a:p>
        </p:txBody>
      </p:sp>
    </p:spTree>
    <p:extLst>
      <p:ext uri="{BB962C8B-B14F-4D97-AF65-F5344CB8AC3E}">
        <p14:creationId xmlns:p14="http://schemas.microsoft.com/office/powerpoint/2010/main" val="3315427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1193264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a:p>
        </p:txBody>
      </p:sp>
    </p:spTree>
    <p:extLst>
      <p:ext uri="{BB962C8B-B14F-4D97-AF65-F5344CB8AC3E}">
        <p14:creationId xmlns:p14="http://schemas.microsoft.com/office/powerpoint/2010/main" val="398238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3954745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a:p>
        </p:txBody>
      </p:sp>
    </p:spTree>
    <p:extLst>
      <p:ext uri="{BB962C8B-B14F-4D97-AF65-F5344CB8AC3E}">
        <p14:creationId xmlns:p14="http://schemas.microsoft.com/office/powerpoint/2010/main" val="3438924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33</a:t>
            </a:fld>
            <a:endParaRPr lang="ru-RU"/>
          </a:p>
        </p:txBody>
      </p:sp>
    </p:spTree>
    <p:extLst>
      <p:ext uri="{BB962C8B-B14F-4D97-AF65-F5344CB8AC3E}">
        <p14:creationId xmlns:p14="http://schemas.microsoft.com/office/powerpoint/2010/main" val="237468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34</a:t>
            </a:fld>
            <a:endParaRPr lang="ru-RU"/>
          </a:p>
        </p:txBody>
      </p:sp>
    </p:spTree>
    <p:extLst>
      <p:ext uri="{BB962C8B-B14F-4D97-AF65-F5344CB8AC3E}">
        <p14:creationId xmlns:p14="http://schemas.microsoft.com/office/powerpoint/2010/main" val="273716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a:p>
        </p:txBody>
      </p:sp>
    </p:spTree>
    <p:extLst>
      <p:ext uri="{BB962C8B-B14F-4D97-AF65-F5344CB8AC3E}">
        <p14:creationId xmlns:p14="http://schemas.microsoft.com/office/powerpoint/2010/main" val="3018347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36</a:t>
            </a:fld>
            <a:endParaRPr lang="ru-RU"/>
          </a:p>
        </p:txBody>
      </p:sp>
    </p:spTree>
    <p:extLst>
      <p:ext uri="{BB962C8B-B14F-4D97-AF65-F5344CB8AC3E}">
        <p14:creationId xmlns:p14="http://schemas.microsoft.com/office/powerpoint/2010/main" val="3658602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37</a:t>
            </a:fld>
            <a:endParaRPr lang="ru-RU"/>
          </a:p>
        </p:txBody>
      </p:sp>
    </p:spTree>
    <p:extLst>
      <p:ext uri="{BB962C8B-B14F-4D97-AF65-F5344CB8AC3E}">
        <p14:creationId xmlns:p14="http://schemas.microsoft.com/office/powerpoint/2010/main" val="2288493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a:p>
        </p:txBody>
      </p:sp>
    </p:spTree>
    <p:extLst>
      <p:ext uri="{BB962C8B-B14F-4D97-AF65-F5344CB8AC3E}">
        <p14:creationId xmlns:p14="http://schemas.microsoft.com/office/powerpoint/2010/main" val="336764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39</a:t>
            </a:fld>
            <a:endParaRPr lang="ru-RU"/>
          </a:p>
        </p:txBody>
      </p:sp>
    </p:spTree>
    <p:extLst>
      <p:ext uri="{BB962C8B-B14F-4D97-AF65-F5344CB8AC3E}">
        <p14:creationId xmlns:p14="http://schemas.microsoft.com/office/powerpoint/2010/main" val="287189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40</a:t>
            </a:fld>
            <a:endParaRPr lang="ru-RU"/>
          </a:p>
        </p:txBody>
      </p:sp>
    </p:spTree>
    <p:extLst>
      <p:ext uri="{BB962C8B-B14F-4D97-AF65-F5344CB8AC3E}">
        <p14:creationId xmlns:p14="http://schemas.microsoft.com/office/powerpoint/2010/main" val="119896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41</a:t>
            </a:fld>
            <a:endParaRPr lang="ru-RU"/>
          </a:p>
        </p:txBody>
      </p:sp>
    </p:spTree>
    <p:extLst>
      <p:ext uri="{BB962C8B-B14F-4D97-AF65-F5344CB8AC3E}">
        <p14:creationId xmlns:p14="http://schemas.microsoft.com/office/powerpoint/2010/main" val="273264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42</a:t>
            </a:fld>
            <a:endParaRPr lang="ru-RU"/>
          </a:p>
        </p:txBody>
      </p:sp>
    </p:spTree>
    <p:extLst>
      <p:ext uri="{BB962C8B-B14F-4D97-AF65-F5344CB8AC3E}">
        <p14:creationId xmlns:p14="http://schemas.microsoft.com/office/powerpoint/2010/main" val="2191687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43</a:t>
            </a:fld>
            <a:endParaRPr lang="ru-RU"/>
          </a:p>
        </p:txBody>
      </p:sp>
    </p:spTree>
    <p:extLst>
      <p:ext uri="{BB962C8B-B14F-4D97-AF65-F5344CB8AC3E}">
        <p14:creationId xmlns:p14="http://schemas.microsoft.com/office/powerpoint/2010/main" val="352439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83831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44</a:t>
            </a:fld>
            <a:endParaRPr lang="ru-RU"/>
          </a:p>
        </p:txBody>
      </p:sp>
    </p:spTree>
    <p:extLst>
      <p:ext uri="{BB962C8B-B14F-4D97-AF65-F5344CB8AC3E}">
        <p14:creationId xmlns:p14="http://schemas.microsoft.com/office/powerpoint/2010/main" val="2009837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45</a:t>
            </a:fld>
            <a:endParaRPr lang="ru-RU"/>
          </a:p>
        </p:txBody>
      </p:sp>
    </p:spTree>
    <p:extLst>
      <p:ext uri="{BB962C8B-B14F-4D97-AF65-F5344CB8AC3E}">
        <p14:creationId xmlns:p14="http://schemas.microsoft.com/office/powerpoint/2010/main" val="2441580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46</a:t>
            </a:fld>
            <a:endParaRPr lang="ru-RU"/>
          </a:p>
        </p:txBody>
      </p:sp>
    </p:spTree>
    <p:extLst>
      <p:ext uri="{BB962C8B-B14F-4D97-AF65-F5344CB8AC3E}">
        <p14:creationId xmlns:p14="http://schemas.microsoft.com/office/powerpoint/2010/main" val="2229251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47</a:t>
            </a:fld>
            <a:endParaRPr lang="ru-RU"/>
          </a:p>
        </p:txBody>
      </p:sp>
    </p:spTree>
    <p:extLst>
      <p:ext uri="{BB962C8B-B14F-4D97-AF65-F5344CB8AC3E}">
        <p14:creationId xmlns:p14="http://schemas.microsoft.com/office/powerpoint/2010/main" val="3813854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48</a:t>
            </a:fld>
            <a:endParaRPr lang="ru-RU"/>
          </a:p>
        </p:txBody>
      </p:sp>
    </p:spTree>
    <p:extLst>
      <p:ext uri="{BB962C8B-B14F-4D97-AF65-F5344CB8AC3E}">
        <p14:creationId xmlns:p14="http://schemas.microsoft.com/office/powerpoint/2010/main" val="4284820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49</a:t>
            </a:fld>
            <a:endParaRPr lang="ru-RU"/>
          </a:p>
        </p:txBody>
      </p:sp>
    </p:spTree>
    <p:extLst>
      <p:ext uri="{BB962C8B-B14F-4D97-AF65-F5344CB8AC3E}">
        <p14:creationId xmlns:p14="http://schemas.microsoft.com/office/powerpoint/2010/main" val="3998124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50</a:t>
            </a:fld>
            <a:endParaRPr lang="ru-RU"/>
          </a:p>
        </p:txBody>
      </p:sp>
    </p:spTree>
    <p:extLst>
      <p:ext uri="{BB962C8B-B14F-4D97-AF65-F5344CB8AC3E}">
        <p14:creationId xmlns:p14="http://schemas.microsoft.com/office/powerpoint/2010/main" val="4050447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51</a:t>
            </a:fld>
            <a:endParaRPr lang="ru-RU"/>
          </a:p>
        </p:txBody>
      </p:sp>
    </p:spTree>
    <p:extLst>
      <p:ext uri="{BB962C8B-B14F-4D97-AF65-F5344CB8AC3E}">
        <p14:creationId xmlns:p14="http://schemas.microsoft.com/office/powerpoint/2010/main" val="3007401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52</a:t>
            </a:fld>
            <a:endParaRPr lang="ru-RU"/>
          </a:p>
        </p:txBody>
      </p:sp>
    </p:spTree>
    <p:extLst>
      <p:ext uri="{BB962C8B-B14F-4D97-AF65-F5344CB8AC3E}">
        <p14:creationId xmlns:p14="http://schemas.microsoft.com/office/powerpoint/2010/main" val="684678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53</a:t>
            </a:fld>
            <a:endParaRPr lang="ru-RU"/>
          </a:p>
        </p:txBody>
      </p:sp>
    </p:spTree>
    <p:extLst>
      <p:ext uri="{BB962C8B-B14F-4D97-AF65-F5344CB8AC3E}">
        <p14:creationId xmlns:p14="http://schemas.microsoft.com/office/powerpoint/2010/main" val="53321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516155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55</a:t>
            </a:fld>
            <a:endParaRPr lang="ru-RU"/>
          </a:p>
        </p:txBody>
      </p:sp>
    </p:spTree>
    <p:extLst>
      <p:ext uri="{BB962C8B-B14F-4D97-AF65-F5344CB8AC3E}">
        <p14:creationId xmlns:p14="http://schemas.microsoft.com/office/powerpoint/2010/main" val="898447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56</a:t>
            </a:fld>
            <a:endParaRPr lang="ru-RU"/>
          </a:p>
        </p:txBody>
      </p:sp>
    </p:spTree>
    <p:extLst>
      <p:ext uri="{BB962C8B-B14F-4D97-AF65-F5344CB8AC3E}">
        <p14:creationId xmlns:p14="http://schemas.microsoft.com/office/powerpoint/2010/main" val="295322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57</a:t>
            </a:fld>
            <a:endParaRPr lang="ru-RU"/>
          </a:p>
        </p:txBody>
      </p:sp>
    </p:spTree>
    <p:extLst>
      <p:ext uri="{BB962C8B-B14F-4D97-AF65-F5344CB8AC3E}">
        <p14:creationId xmlns:p14="http://schemas.microsoft.com/office/powerpoint/2010/main" val="1295308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58</a:t>
            </a:fld>
            <a:endParaRPr lang="ru-RU"/>
          </a:p>
        </p:txBody>
      </p:sp>
    </p:spTree>
    <p:extLst>
      <p:ext uri="{BB962C8B-B14F-4D97-AF65-F5344CB8AC3E}">
        <p14:creationId xmlns:p14="http://schemas.microsoft.com/office/powerpoint/2010/main" val="276820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73494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405578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8</a:t>
            </a:fld>
            <a:endParaRPr lang="ru-RU"/>
          </a:p>
        </p:txBody>
      </p:sp>
    </p:spTree>
    <p:extLst>
      <p:ext uri="{BB962C8B-B14F-4D97-AF65-F5344CB8AC3E}">
        <p14:creationId xmlns:p14="http://schemas.microsoft.com/office/powerpoint/2010/main" val="286835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9</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6.png"/><Relationship Id="rId5" Type="http://schemas.openxmlformats.org/officeDocument/2006/relationships/image" Target="../media/image180.png"/><Relationship Id="rId4" Type="http://schemas.openxmlformats.org/officeDocument/2006/relationships/image" Target="../media/image178.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1.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4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19.09.2023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19.09.2023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19.09.2023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5"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7"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19.09.2023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19.09.2023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ullet_points_purple">
  <p:cSld name="1_bullet_points_purple">
    <p:spTree>
      <p:nvGrpSpPr>
        <p:cNvPr id="1" name="Shape 35"/>
        <p:cNvGrpSpPr/>
        <p:nvPr/>
      </p:nvGrpSpPr>
      <p:grpSpPr>
        <a:xfrm>
          <a:off x="0" y="0"/>
          <a:ext cx="0" cy="0"/>
          <a:chOff x="0" y="0"/>
          <a:chExt cx="0" cy="0"/>
        </a:xfrm>
      </p:grpSpPr>
      <p:pic>
        <p:nvPicPr>
          <p:cNvPr id="36" name="Google Shape;36;p31"/>
          <p:cNvPicPr preferRelativeResize="0"/>
          <p:nvPr/>
        </p:nvPicPr>
        <p:blipFill rotWithShape="1">
          <a:blip r:embed="rId2">
            <a:alphaModFix/>
          </a:blip>
          <a:srcRect/>
          <a:stretch/>
        </p:blipFill>
        <p:spPr>
          <a:xfrm rot="5400000">
            <a:off x="9362875" y="3653944"/>
            <a:ext cx="4930936" cy="727313"/>
          </a:xfrm>
          <a:prstGeom prst="rect">
            <a:avLst/>
          </a:prstGeom>
          <a:noFill/>
          <a:ln>
            <a:noFill/>
          </a:ln>
        </p:spPr>
      </p:pic>
      <p:pic>
        <p:nvPicPr>
          <p:cNvPr id="37" name="Google Shape;37;p31"/>
          <p:cNvPicPr preferRelativeResize="0"/>
          <p:nvPr/>
        </p:nvPicPr>
        <p:blipFill rotWithShape="1">
          <a:blip r:embed="rId3">
            <a:alphaModFix/>
          </a:blip>
          <a:srcRect/>
          <a:stretch/>
        </p:blipFill>
        <p:spPr>
          <a:xfrm rot="10800000">
            <a:off x="0" y="3836631"/>
            <a:ext cx="3192236" cy="3021369"/>
          </a:xfrm>
          <a:prstGeom prst="rect">
            <a:avLst/>
          </a:prstGeom>
          <a:noFill/>
          <a:ln>
            <a:noFill/>
          </a:ln>
        </p:spPr>
      </p:pic>
      <p:pic>
        <p:nvPicPr>
          <p:cNvPr id="38" name="Google Shape;38;p31"/>
          <p:cNvPicPr preferRelativeResize="0"/>
          <p:nvPr/>
        </p:nvPicPr>
        <p:blipFill rotWithShape="1">
          <a:blip r:embed="rId4">
            <a:alphaModFix/>
          </a:blip>
          <a:srcRect/>
          <a:stretch/>
        </p:blipFill>
        <p:spPr>
          <a:xfrm>
            <a:off x="11228860" y="6059209"/>
            <a:ext cx="968896" cy="809028"/>
          </a:xfrm>
          <a:prstGeom prst="rect">
            <a:avLst/>
          </a:prstGeom>
          <a:noFill/>
          <a:ln>
            <a:noFill/>
          </a:ln>
        </p:spPr>
      </p:pic>
      <p:sp>
        <p:nvSpPr>
          <p:cNvPr id="39" name="Google Shape;39;p31"/>
          <p:cNvSpPr txBox="1">
            <a:spLocks noGrp="1"/>
          </p:cNvSpPr>
          <p:nvPr>
            <p:ph type="dt" idx="10"/>
          </p:nvPr>
        </p:nvSpPr>
        <p:spPr>
          <a:xfrm>
            <a:off x="1379764"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5949723"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11510081" y="6356350"/>
            <a:ext cx="5360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CH"/>
              <a:t>‹Nr.›</a:t>
            </a:fld>
            <a:endParaRPr/>
          </a:p>
        </p:txBody>
      </p:sp>
      <p:sp>
        <p:nvSpPr>
          <p:cNvPr id="42" name="Google Shape;42;p31"/>
          <p:cNvSpPr txBox="1">
            <a:spLocks noGrp="1"/>
          </p:cNvSpPr>
          <p:nvPr>
            <p:ph type="body" idx="1"/>
          </p:nvPr>
        </p:nvSpPr>
        <p:spPr>
          <a:xfrm>
            <a:off x="1851559" y="2289619"/>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1"/>
          <p:cNvPicPr preferRelativeResize="0"/>
          <p:nvPr/>
        </p:nvPicPr>
        <p:blipFill rotWithShape="1">
          <a:blip r:embed="rId5">
            <a:alphaModFix/>
          </a:blip>
          <a:srcRect/>
          <a:stretch/>
        </p:blipFill>
        <p:spPr>
          <a:xfrm flipH="1">
            <a:off x="11302844" y="0"/>
            <a:ext cx="889156" cy="738000"/>
          </a:xfrm>
          <a:prstGeom prst="rect">
            <a:avLst/>
          </a:prstGeom>
          <a:noFill/>
          <a:ln>
            <a:noFill/>
          </a:ln>
        </p:spPr>
      </p:pic>
      <p:sp>
        <p:nvSpPr>
          <p:cNvPr id="44" name="Google Shape;44;p31"/>
          <p:cNvSpPr txBox="1">
            <a:spLocks noGrp="1"/>
          </p:cNvSpPr>
          <p:nvPr>
            <p:ph type="body" idx="2"/>
          </p:nvPr>
        </p:nvSpPr>
        <p:spPr>
          <a:xfrm>
            <a:off x="1851559" y="1350158"/>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1851559" y="3229080"/>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body" idx="4"/>
          </p:nvPr>
        </p:nvSpPr>
        <p:spPr>
          <a:xfrm>
            <a:off x="1851559" y="4104551"/>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31"/>
          <p:cNvPicPr preferRelativeResize="0"/>
          <p:nvPr/>
        </p:nvPicPr>
        <p:blipFill rotWithShape="1">
          <a:blip r:embed="rId6">
            <a:alphaModFix/>
          </a:blip>
          <a:srcRect/>
          <a:stretch/>
        </p:blipFill>
        <p:spPr>
          <a:xfrm>
            <a:off x="-10556" y="4664734"/>
            <a:ext cx="1268847" cy="1925346"/>
          </a:xfrm>
          <a:prstGeom prst="rect">
            <a:avLst/>
          </a:prstGeom>
          <a:noFill/>
          <a:ln>
            <a:noFill/>
          </a:ln>
        </p:spPr>
      </p:pic>
    </p:spTree>
    <p:extLst>
      <p:ext uri="{BB962C8B-B14F-4D97-AF65-F5344CB8AC3E}">
        <p14:creationId xmlns:p14="http://schemas.microsoft.com/office/powerpoint/2010/main" val="2235757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2.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19.09.2023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3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7F_74498C18.xml"/><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hyperlink" Target="https://eu.patagonia.com/ch/de/home/"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hyperlink" Target="https://www.nudiejeans.com/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336.png"/><Relationship Id="rId4" Type="http://schemas.openxmlformats.org/officeDocument/2006/relationships/hyperlink" Target="https://link.springer.com/chapter/10.1007/978-3-319-91971-3_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secondbikelife.de/" TargetMode="External"/><Relationship Id="rId13" Type="http://schemas.openxmlformats.org/officeDocument/2006/relationships/hyperlink" Target="https://de.neustark.com/" TargetMode="External"/><Relationship Id="rId3" Type="http://schemas.openxmlformats.org/officeDocument/2006/relationships/hyperlink" Target="https://www.sharely.ch/" TargetMode="External"/><Relationship Id="rId7" Type="http://schemas.openxmlformats.org/officeDocument/2006/relationships/hyperlink" Target="https://revendo.ch/" TargetMode="External"/><Relationship Id="rId12" Type="http://schemas.openxmlformats.org/officeDocument/2006/relationships/hyperlink" Target="https://www.freitag.ch/fr/swap" TargetMode="External"/><Relationship Id="rId2" Type="http://schemas.openxmlformats.org/officeDocument/2006/relationships/image" Target="../media/image342.png"/><Relationship Id="rId1" Type="http://schemas.openxmlformats.org/officeDocument/2006/relationships/slideLayout" Target="../slideLayouts/slideLayout36.xml"/><Relationship Id="rId6" Type="http://schemas.openxmlformats.org/officeDocument/2006/relationships/hyperlink" Target="https://www.nudiejeans.com/de/" TargetMode="External"/><Relationship Id="rId11" Type="http://schemas.openxmlformats.org/officeDocument/2006/relationships/hyperlink" Target="https://www.freitag.ch/fr" TargetMode="External"/><Relationship Id="rId5" Type="http://schemas.openxmlformats.org/officeDocument/2006/relationships/hyperlink" Target="https://www.leihbar.ch/" TargetMode="External"/><Relationship Id="rId15" Type="http://schemas.openxmlformats.org/officeDocument/2006/relationships/hyperlink" Target="http://www.fenx.ch/" TargetMode="External"/><Relationship Id="rId10" Type="http://schemas.openxmlformats.org/officeDocument/2006/relationships/hyperlink" Target="https://www.depop.com/" TargetMode="External"/><Relationship Id="rId4" Type="http://schemas.openxmlformats.org/officeDocument/2006/relationships/hyperlink" Target="https://de.2em.ch/" TargetMode="External"/><Relationship Id="rId9" Type="http://schemas.openxmlformats.org/officeDocument/2006/relationships/hyperlink" Target="http://www.kleiderkorb.ch/" TargetMode="External"/><Relationship Id="rId14" Type="http://schemas.openxmlformats.org/officeDocument/2006/relationships/hyperlink" Target="http://www.zweitform.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image" Target="../media/image343.jp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3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78F_89CCEFA6.xml"/><Relationship Id="rId2" Type="http://schemas.openxmlformats.org/officeDocument/2006/relationships/notesSlide" Target="../notesSlides/notesSlide37.xml"/><Relationship Id="rId1" Type="http://schemas.openxmlformats.org/officeDocument/2006/relationships/slideLayout" Target="../slideLayouts/slideLayout60.xml"/><Relationship Id="rId4" Type="http://schemas.openxmlformats.org/officeDocument/2006/relationships/image" Target="../media/image34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50.emf"/><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352.png"/><Relationship Id="rId7" Type="http://schemas.openxmlformats.org/officeDocument/2006/relationships/image" Target="../media/image355.jpeg"/><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image" Target="../media/image354.jpeg"/><Relationship Id="rId5" Type="http://schemas.openxmlformats.org/officeDocument/2006/relationships/image" Target="../media/image350.emf"/><Relationship Id="rId4" Type="http://schemas.openxmlformats.org/officeDocument/2006/relationships/image" Target="../media/image3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49.xml"/><Relationship Id="rId1" Type="http://schemas.openxmlformats.org/officeDocument/2006/relationships/slideLayout" Target="../slideLayouts/slideLayout60.xml"/><Relationship Id="rId4" Type="http://schemas.openxmlformats.org/officeDocument/2006/relationships/image" Target="../media/image3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098438" cy="636104"/>
          </a:xfrm>
        </p:spPr>
        <p:txBody>
          <a:bodyPr>
            <a:noAutofit/>
          </a:bodyPr>
          <a:lstStyle/>
          <a:p>
            <a:pPr algn="l"/>
            <a:r>
              <a:rPr lang="fr-CH" sz="2800" b="0" dirty="0">
                <a:solidFill>
                  <a:srgbClr val="8EB403"/>
                </a:solidFill>
              </a:rPr>
              <a:t>Pensée et action entrepreneuriales</a:t>
            </a:r>
            <a:endParaRPr lang="de-CH" sz="2800" b="0" dirty="0">
              <a:solidFill>
                <a:srgbClr val="8EB403"/>
              </a:solidFill>
            </a:endParaRP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10</a:t>
            </a:fld>
            <a:endParaRPr lang="de-CH"/>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Groupe cible</a:t>
            </a: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Proposition de valeur</a:t>
            </a: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Prestation fournie</a:t>
            </a: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Modèle de revenus</a:t>
            </a:r>
          </a:p>
        </p:txBody>
      </p:sp>
      <p:sp>
        <p:nvSpPr>
          <p:cNvPr id="27" name="Rectangle 2">
            <a:extLst>
              <a:ext uri="{FF2B5EF4-FFF2-40B4-BE49-F238E27FC236}">
                <a16:creationId xmlns:a16="http://schemas.microsoft.com/office/drawing/2014/main" id="{F5F6248A-4D1D-4B76-A6B0-D261857A9EE0}"/>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fr-CH" sz="2400" b="1">
                <a:solidFill>
                  <a:srgbClr val="B11B96"/>
                </a:solidFill>
                <a:latin typeface="+mj-lt"/>
                <a:ea typeface="ＭＳ Ｐゴシック" charset="0"/>
                <a:cs typeface="Arial"/>
              </a:rPr>
              <a:t>Exemple de mymuesli: éléments du modèle d’entreprise</a:t>
            </a: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fr-CH" b="1">
                <a:solidFill>
                  <a:schemeClr val="bg1"/>
                </a:solidFill>
              </a:rPr>
              <a:t>Prestation fournie</a:t>
            </a:r>
          </a:p>
        </p:txBody>
      </p:sp>
      <p:sp>
        <p:nvSpPr>
          <p:cNvPr id="30" name="Rechteck 29">
            <a:extLst>
              <a:ext uri="{FF2B5EF4-FFF2-40B4-BE49-F238E27FC236}">
                <a16:creationId xmlns:a16="http://schemas.microsoft.com/office/drawing/2014/main" id="{B544D975-63F1-4E55-BD8D-B9298290A3A2}"/>
              </a:ext>
            </a:extLst>
          </p:cNvPr>
          <p:cNvSpPr/>
          <p:nvPr/>
        </p:nvSpPr>
        <p:spPr>
          <a:xfrm>
            <a:off x="4796456" y="1258243"/>
            <a:ext cx="2583082" cy="44218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hteck 30">
            <a:extLst>
              <a:ext uri="{FF2B5EF4-FFF2-40B4-BE49-F238E27FC236}">
                <a16:creationId xmlns:a16="http://schemas.microsoft.com/office/drawing/2014/main" id="{5C8E0275-20A4-4372-986E-B48138DE3DDA}"/>
              </a:ext>
            </a:extLst>
          </p:cNvPr>
          <p:cNvSpPr/>
          <p:nvPr/>
        </p:nvSpPr>
        <p:spPr>
          <a:xfrm>
            <a:off x="4949882" y="1918987"/>
            <a:ext cx="2426889" cy="1272143"/>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cs typeface="Arial" pitchFamily="34" charset="0"/>
              </a:rPr>
              <a:t>Chaque client-e reçoit son muesli bio préparé sur mesure à domicile</a:t>
            </a:r>
          </a:p>
          <a:p>
            <a:pPr>
              <a:spcBef>
                <a:spcPts val="800"/>
              </a:spcBef>
            </a:pPr>
            <a:endParaRPr lang="de-CH" sz="1400" dirty="0">
              <a:solidFill>
                <a:srgbClr val="898F97"/>
              </a:solidFill>
            </a:endParaRP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fr-CH" b="1">
                <a:solidFill>
                  <a:schemeClr val="bg1"/>
                </a:solidFill>
              </a:rPr>
              <a:t>Proposition de valeur</a:t>
            </a:r>
          </a:p>
        </p:txBody>
      </p:sp>
      <p:sp>
        <p:nvSpPr>
          <p:cNvPr id="33" name="Rechteck 32">
            <a:extLst>
              <a:ext uri="{FF2B5EF4-FFF2-40B4-BE49-F238E27FC236}">
                <a16:creationId xmlns:a16="http://schemas.microsoft.com/office/drawing/2014/main" id="{9FB774BE-2426-482C-B857-F433258ADA98}"/>
              </a:ext>
            </a:extLst>
          </p:cNvPr>
          <p:cNvSpPr/>
          <p:nvPr/>
        </p:nvSpPr>
        <p:spPr>
          <a:xfrm>
            <a:off x="7509172" y="1267460"/>
            <a:ext cx="3595577" cy="42249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fr-CH" b="1">
                <a:solidFill>
                  <a:schemeClr val="bg1"/>
                </a:solidFill>
              </a:rPr>
              <a:t>Groupe cible</a:t>
            </a:r>
          </a:p>
        </p:txBody>
      </p:sp>
      <p:sp>
        <p:nvSpPr>
          <p:cNvPr id="36" name="Rechteck 35">
            <a:extLst>
              <a:ext uri="{FF2B5EF4-FFF2-40B4-BE49-F238E27FC236}">
                <a16:creationId xmlns:a16="http://schemas.microsoft.com/office/drawing/2014/main" id="{B2D4061D-D5C7-46B0-848B-37F631202AD5}"/>
              </a:ext>
            </a:extLst>
          </p:cNvPr>
          <p:cNvSpPr/>
          <p:nvPr/>
        </p:nvSpPr>
        <p:spPr>
          <a:xfrm>
            <a:off x="7749649" y="1919968"/>
            <a:ext cx="3271292" cy="738664"/>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rPr>
              <a:t>Client-e-s qui attachent de l’importance à une alimentation consciente et à l’individualité</a:t>
            </a:r>
          </a:p>
        </p:txBody>
      </p:sp>
      <p:sp>
        <p:nvSpPr>
          <p:cNvPr id="38" name="Rechteck 37">
            <a:extLst>
              <a:ext uri="{FF2B5EF4-FFF2-40B4-BE49-F238E27FC236}">
                <a16:creationId xmlns:a16="http://schemas.microsoft.com/office/drawing/2014/main" id="{C772E436-4386-46A9-B701-8A17ADABFA7B}"/>
              </a:ext>
            </a:extLst>
          </p:cNvPr>
          <p:cNvSpPr/>
          <p:nvPr/>
        </p:nvSpPr>
        <p:spPr>
          <a:xfrm>
            <a:off x="4799856" y="1260894"/>
            <a:ext cx="2592288"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39" name="Rechteck 38">
            <a:extLst>
              <a:ext uri="{FF2B5EF4-FFF2-40B4-BE49-F238E27FC236}">
                <a16:creationId xmlns:a16="http://schemas.microsoft.com/office/drawing/2014/main" id="{7AA9FE4B-9A11-4FBC-BBEA-031EDC9397D7}"/>
              </a:ext>
            </a:extLst>
          </p:cNvPr>
          <p:cNvSpPr/>
          <p:nvPr/>
        </p:nvSpPr>
        <p:spPr>
          <a:xfrm>
            <a:off x="7508366" y="1262895"/>
            <a:ext cx="3600000"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42" name="Rechteck 41">
            <a:extLst>
              <a:ext uri="{FF2B5EF4-FFF2-40B4-BE49-F238E27FC236}">
                <a16:creationId xmlns:a16="http://schemas.microsoft.com/office/drawing/2014/main" id="{EBFC928A-7F22-4E2D-BE55-D931549B79A1}"/>
              </a:ext>
            </a:extLst>
          </p:cNvPr>
          <p:cNvSpPr/>
          <p:nvPr/>
        </p:nvSpPr>
        <p:spPr>
          <a:xfrm>
            <a:off x="1049075" y="1265273"/>
            <a:ext cx="3600000" cy="3600000"/>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43" name="Rechteck 42">
            <a:extLst>
              <a:ext uri="{FF2B5EF4-FFF2-40B4-BE49-F238E27FC236}">
                <a16:creationId xmlns:a16="http://schemas.microsoft.com/office/drawing/2014/main" id="{99B56709-C9B8-4FCE-BB0B-FC8DD9EB28A0}"/>
              </a:ext>
            </a:extLst>
          </p:cNvPr>
          <p:cNvSpPr/>
          <p:nvPr/>
        </p:nvSpPr>
        <p:spPr>
          <a:xfrm>
            <a:off x="1064131" y="1257688"/>
            <a:ext cx="3595577" cy="411003"/>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Rechteck 45">
            <a:extLst>
              <a:ext uri="{FF2B5EF4-FFF2-40B4-BE49-F238E27FC236}">
                <a16:creationId xmlns:a16="http://schemas.microsoft.com/office/drawing/2014/main" id="{08F6189C-3709-4B73-87F8-8AD81CBF51CF}"/>
              </a:ext>
            </a:extLst>
          </p:cNvPr>
          <p:cNvSpPr/>
          <p:nvPr/>
        </p:nvSpPr>
        <p:spPr>
          <a:xfrm>
            <a:off x="941093" y="1262895"/>
            <a:ext cx="3781527" cy="369332"/>
          </a:xfrm>
          <a:prstGeom prst="rect">
            <a:avLst/>
          </a:prstGeom>
        </p:spPr>
        <p:txBody>
          <a:bodyPr wrap="square">
            <a:spAutoFit/>
          </a:bodyPr>
          <a:lstStyle/>
          <a:p>
            <a:pPr algn="ctr"/>
            <a:r>
              <a:rPr lang="fr-CH" b="1">
                <a:solidFill>
                  <a:schemeClr val="bg1"/>
                </a:solidFill>
              </a:rPr>
              <a:t>Prestation fournie</a:t>
            </a:r>
          </a:p>
        </p:txBody>
      </p:sp>
      <p:sp>
        <p:nvSpPr>
          <p:cNvPr id="47" name="Rechteck 46">
            <a:extLst>
              <a:ext uri="{FF2B5EF4-FFF2-40B4-BE49-F238E27FC236}">
                <a16:creationId xmlns:a16="http://schemas.microsoft.com/office/drawing/2014/main" id="{8C73DA0E-315C-4617-87C1-B72C13973C0A}"/>
              </a:ext>
            </a:extLst>
          </p:cNvPr>
          <p:cNvSpPr/>
          <p:nvPr/>
        </p:nvSpPr>
        <p:spPr>
          <a:xfrm>
            <a:off x="1049075" y="1650049"/>
            <a:ext cx="3658489" cy="3149580"/>
          </a:xfrm>
          <a:prstGeom prst="rect">
            <a:avLst/>
          </a:prstGeom>
        </p:spPr>
        <p:txBody>
          <a:bodyPr wrap="square">
            <a:spAutoFit/>
          </a:bodyPr>
          <a:lstStyle/>
          <a:p>
            <a:pPr>
              <a:spcBef>
                <a:spcPts val="800"/>
              </a:spcBef>
            </a:pPr>
            <a:r>
              <a:rPr lang="fr-CH" sz="1400" b="1" dirty="0">
                <a:solidFill>
                  <a:schemeClr val="accent6">
                    <a:lumMod val="50000"/>
                  </a:schemeClr>
                </a:solidFill>
              </a:rPr>
              <a:t>Activités clés</a:t>
            </a:r>
          </a:p>
          <a:p>
            <a:pPr marL="180975" indent="-180975">
              <a:lnSpc>
                <a:spcPts val="1500"/>
              </a:lnSpc>
              <a:buFont typeface="Arial" panose="020B0604020202020204" pitchFamily="34" charset="0"/>
              <a:buChar char="•"/>
            </a:pPr>
            <a:r>
              <a:rPr lang="fr-CH" sz="1400" dirty="0">
                <a:solidFill>
                  <a:schemeClr val="accent6">
                    <a:lumMod val="50000"/>
                  </a:schemeClr>
                </a:solidFill>
              </a:rPr>
              <a:t>Mise à disposition et promotion de la plate-forme en ligne </a:t>
            </a:r>
          </a:p>
          <a:p>
            <a:pPr marL="180975" indent="-180975">
              <a:lnSpc>
                <a:spcPts val="1500"/>
              </a:lnSpc>
              <a:buFont typeface="Arial" panose="020B0604020202020204" pitchFamily="34" charset="0"/>
              <a:buChar char="•"/>
            </a:pPr>
            <a:r>
              <a:rPr lang="fr-CH" sz="1400" dirty="0">
                <a:solidFill>
                  <a:schemeClr val="accent6">
                    <a:lumMod val="50000"/>
                  </a:schemeClr>
                </a:solidFill>
              </a:rPr>
              <a:t>Achat d’ingrédients de grande qualité</a:t>
            </a:r>
          </a:p>
          <a:p>
            <a:pPr marL="180975" indent="-180975">
              <a:lnSpc>
                <a:spcPts val="1500"/>
              </a:lnSpc>
              <a:buFont typeface="Arial" panose="020B0604020202020204" pitchFamily="34" charset="0"/>
              <a:buChar char="•"/>
            </a:pPr>
            <a:r>
              <a:rPr lang="fr-CH" sz="1400" dirty="0">
                <a:solidFill>
                  <a:schemeClr val="accent6">
                    <a:lumMod val="50000"/>
                  </a:schemeClr>
                </a:solidFill>
              </a:rPr>
              <a:t>Composition de mueslis personnalisés</a:t>
            </a:r>
          </a:p>
          <a:p>
            <a:pPr marL="180975" indent="-180975">
              <a:lnSpc>
                <a:spcPts val="1500"/>
              </a:lnSpc>
              <a:buFont typeface="Arial" panose="020B0604020202020204" pitchFamily="34" charset="0"/>
              <a:buChar char="•"/>
            </a:pPr>
            <a:r>
              <a:rPr lang="fr-CH" sz="1400" dirty="0">
                <a:solidFill>
                  <a:schemeClr val="accent6">
                    <a:lumMod val="50000"/>
                  </a:schemeClr>
                </a:solidFill>
              </a:rPr>
              <a:t>Organisation des livraisons</a:t>
            </a:r>
          </a:p>
          <a:p>
            <a:pPr>
              <a:spcBef>
                <a:spcPts val="200"/>
              </a:spcBef>
            </a:pPr>
            <a:r>
              <a:rPr lang="fr-CH" sz="1400" b="1" dirty="0">
                <a:solidFill>
                  <a:schemeClr val="accent6">
                    <a:lumMod val="50000"/>
                  </a:schemeClr>
                </a:solidFill>
              </a:rPr>
              <a:t>Ressources clés</a:t>
            </a:r>
          </a:p>
          <a:p>
            <a:pPr marL="180975" indent="-180975">
              <a:lnSpc>
                <a:spcPts val="1500"/>
              </a:lnSpc>
              <a:spcBef>
                <a:spcPts val="100"/>
              </a:spcBef>
              <a:buFont typeface="Arial" panose="020B0604020202020204" pitchFamily="34" charset="0"/>
              <a:buChar char="•"/>
            </a:pPr>
            <a:r>
              <a:rPr lang="fr-CH" sz="1400" dirty="0">
                <a:solidFill>
                  <a:schemeClr val="accent6">
                    <a:lumMod val="50000"/>
                  </a:schemeClr>
                </a:solidFill>
              </a:rPr>
              <a:t>Compétences en ligne et compétences marketing</a:t>
            </a:r>
          </a:p>
          <a:p>
            <a:pPr marL="180975" indent="-180975">
              <a:lnSpc>
                <a:spcPts val="1500"/>
              </a:lnSpc>
              <a:spcBef>
                <a:spcPts val="100"/>
              </a:spcBef>
              <a:buFont typeface="Arial" panose="020B0604020202020204" pitchFamily="34" charset="0"/>
              <a:buChar char="•"/>
            </a:pPr>
            <a:r>
              <a:rPr lang="fr-CH" sz="1400" dirty="0">
                <a:solidFill>
                  <a:schemeClr val="accent6">
                    <a:lumMod val="50000"/>
                  </a:schemeClr>
                </a:solidFill>
              </a:rPr>
              <a:t>Mixeur à muesli afin de préparer efficacement les mélanges personnalisés</a:t>
            </a:r>
          </a:p>
          <a:p>
            <a:pPr>
              <a:spcBef>
                <a:spcPts val="200"/>
              </a:spcBef>
            </a:pPr>
            <a:r>
              <a:rPr lang="fr-CH" sz="1400" b="1" dirty="0">
                <a:solidFill>
                  <a:schemeClr val="accent6">
                    <a:lumMod val="50000"/>
                  </a:schemeClr>
                </a:solidFill>
              </a:rPr>
              <a:t>Partenaires clés</a:t>
            </a:r>
          </a:p>
          <a:p>
            <a:pPr marL="180975" indent="-180975">
              <a:lnSpc>
                <a:spcPts val="1500"/>
              </a:lnSpc>
              <a:spcBef>
                <a:spcPts val="200"/>
              </a:spcBef>
              <a:buFont typeface="Arial" panose="020B0604020202020204" pitchFamily="34" charset="0"/>
              <a:buChar char="•"/>
            </a:pPr>
            <a:r>
              <a:rPr lang="fr-CH" sz="1400" dirty="0">
                <a:solidFill>
                  <a:schemeClr val="accent6">
                    <a:lumMod val="50000"/>
                  </a:schemeClr>
                </a:solidFill>
              </a:rPr>
              <a:t>Fournisseurs d’ingrédients</a:t>
            </a:r>
          </a:p>
        </p:txBody>
      </p:sp>
      <p:sp>
        <p:nvSpPr>
          <p:cNvPr id="48" name="Rechteck 47">
            <a:extLst>
              <a:ext uri="{FF2B5EF4-FFF2-40B4-BE49-F238E27FC236}">
                <a16:creationId xmlns:a16="http://schemas.microsoft.com/office/drawing/2014/main" id="{B289B3A6-5E58-46E3-9E68-C92AEA22A532}"/>
              </a:ext>
            </a:extLst>
          </p:cNvPr>
          <p:cNvSpPr/>
          <p:nvPr/>
        </p:nvSpPr>
        <p:spPr>
          <a:xfrm>
            <a:off x="1055722" y="5303850"/>
            <a:ext cx="10059290" cy="904738"/>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49" name="Rechteck 48">
            <a:extLst>
              <a:ext uri="{FF2B5EF4-FFF2-40B4-BE49-F238E27FC236}">
                <a16:creationId xmlns:a16="http://schemas.microsoft.com/office/drawing/2014/main" id="{0FC0C667-5E4C-4A8C-81DC-55BCB0ADF852}"/>
              </a:ext>
            </a:extLst>
          </p:cNvPr>
          <p:cNvSpPr/>
          <p:nvPr/>
        </p:nvSpPr>
        <p:spPr>
          <a:xfrm>
            <a:off x="1049075" y="4961307"/>
            <a:ext cx="10077969" cy="388936"/>
          </a:xfrm>
          <a:prstGeom prst="rect">
            <a:avLst/>
          </a:prstGeom>
          <a:solidFill>
            <a:srgbClr val="B11B96"/>
          </a:solidFill>
          <a:ln>
            <a:solidFill>
              <a:srgbClr val="6C0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fr-CH" b="1">
                <a:solidFill>
                  <a:schemeClr val="bg1"/>
                </a:solidFill>
              </a:rPr>
              <a:t>Modèle de revenus</a:t>
            </a:r>
          </a:p>
        </p:txBody>
      </p:sp>
      <p:sp>
        <p:nvSpPr>
          <p:cNvPr id="51" name="Rechteck 50">
            <a:extLst>
              <a:ext uri="{FF2B5EF4-FFF2-40B4-BE49-F238E27FC236}">
                <a16:creationId xmlns:a16="http://schemas.microsoft.com/office/drawing/2014/main" id="{0E8FFB55-B23E-40D2-9D8A-263058399872}"/>
              </a:ext>
            </a:extLst>
          </p:cNvPr>
          <p:cNvSpPr/>
          <p:nvPr/>
        </p:nvSpPr>
        <p:spPr>
          <a:xfrm>
            <a:off x="1160704" y="5437090"/>
            <a:ext cx="4750994" cy="738664"/>
          </a:xfrm>
          <a:prstGeom prst="rect">
            <a:avLst/>
          </a:prstGeom>
        </p:spPr>
        <p:txBody>
          <a:bodyPr wrap="square">
            <a:spAutoFit/>
          </a:bodyPr>
          <a:lstStyle/>
          <a:p>
            <a:pPr algn="ctr"/>
            <a:r>
              <a:rPr lang="fr-CH" sz="1400" b="1">
                <a:solidFill>
                  <a:schemeClr val="accent6">
                    <a:lumMod val="50000"/>
                  </a:schemeClr>
                </a:solidFill>
                <a:cs typeface="Arial" pitchFamily="34" charset="0"/>
              </a:rPr>
              <a:t>Principaux postes de coûts:</a:t>
            </a:r>
            <a:r>
              <a:rPr lang="fr-CH" sz="1400">
                <a:solidFill>
                  <a:schemeClr val="accent6">
                    <a:lumMod val="50000"/>
                  </a:schemeClr>
                </a:solidFill>
                <a:cs typeface="Arial" pitchFamily="34" charset="0"/>
              </a:rPr>
              <a:t> ingrédients, personnel, mixeur à muesli, maintenance et développement du site Internet, marketing</a:t>
            </a:r>
          </a:p>
        </p:txBody>
      </p:sp>
      <p:cxnSp>
        <p:nvCxnSpPr>
          <p:cNvPr id="52" name="Gerader Verbinder 51">
            <a:extLst>
              <a:ext uri="{FF2B5EF4-FFF2-40B4-BE49-F238E27FC236}">
                <a16:creationId xmlns:a16="http://schemas.microsoft.com/office/drawing/2014/main" id="{C0371030-3804-45D9-91AB-544E239B281E}"/>
              </a:ext>
            </a:extLst>
          </p:cNvPr>
          <p:cNvCxnSpPr>
            <a:cxnSpLocks/>
          </p:cNvCxnSpPr>
          <p:nvPr/>
        </p:nvCxnSpPr>
        <p:spPr>
          <a:xfrm>
            <a:off x="6081826" y="5455566"/>
            <a:ext cx="0" cy="752668"/>
          </a:xfrm>
          <a:prstGeom prst="line">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hteck 52">
            <a:extLst>
              <a:ext uri="{FF2B5EF4-FFF2-40B4-BE49-F238E27FC236}">
                <a16:creationId xmlns:a16="http://schemas.microsoft.com/office/drawing/2014/main" id="{0C33F3F0-1EA6-4201-BE1A-3BE0282574A9}"/>
              </a:ext>
            </a:extLst>
          </p:cNvPr>
          <p:cNvSpPr/>
          <p:nvPr/>
        </p:nvSpPr>
        <p:spPr>
          <a:xfrm>
            <a:off x="6412841" y="5465454"/>
            <a:ext cx="3989344" cy="523220"/>
          </a:xfrm>
          <a:prstGeom prst="rect">
            <a:avLst/>
          </a:prstGeom>
        </p:spPr>
        <p:txBody>
          <a:bodyPr wrap="square">
            <a:spAutoFit/>
          </a:bodyPr>
          <a:lstStyle/>
          <a:p>
            <a:pPr algn="ctr"/>
            <a:r>
              <a:rPr lang="fr-CH" sz="1400" b="1">
                <a:solidFill>
                  <a:schemeClr val="accent6">
                    <a:lumMod val="50000"/>
                  </a:schemeClr>
                </a:solidFill>
                <a:cs typeface="Arial" pitchFamily="34" charset="0"/>
              </a:rPr>
              <a:t>Chiffre d’affaires: </a:t>
            </a:r>
            <a:r>
              <a:rPr lang="fr-CH" sz="1400">
                <a:solidFill>
                  <a:schemeClr val="accent6">
                    <a:lumMod val="50000"/>
                  </a:schemeClr>
                </a:solidFill>
                <a:cs typeface="Arial" pitchFamily="34" charset="0"/>
              </a:rPr>
              <a:t>les client-e-s paient la base du muesli et les ingrédients supplémentaires</a:t>
            </a:r>
          </a:p>
        </p:txBody>
      </p:sp>
    </p:spTree>
    <p:extLst>
      <p:ext uri="{BB962C8B-B14F-4D97-AF65-F5344CB8AC3E}">
        <p14:creationId xmlns:p14="http://schemas.microsoft.com/office/powerpoint/2010/main" val="124280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11</a:t>
            </a:fld>
            <a:endParaRPr lang="de-CH"/>
          </a:p>
        </p:txBody>
      </p:sp>
      <p:sp>
        <p:nvSpPr>
          <p:cNvPr id="1091" name="Google Shape;1091;p1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CH" sz="2400" b="1">
                <a:solidFill>
                  <a:srgbClr val="B11B96"/>
                </a:solidFill>
                <a:latin typeface="Century Gothic" panose="020B0502020202020204" pitchFamily="34" charset="0"/>
                <a:ea typeface="ＭＳ Ｐゴシック" charset="0"/>
                <a:cs typeface="Arial"/>
                <a:sym typeface="Century Gothic"/>
              </a:rPr>
              <a:t>Exemple de Carvolution: l’abonnement automobile mensuel</a:t>
            </a:r>
          </a:p>
        </p:txBody>
      </p:sp>
      <p:pic>
        <p:nvPicPr>
          <p:cNvPr id="1092" name="Google Shape;1092;p10"/>
          <p:cNvPicPr preferRelativeResize="0"/>
          <p:nvPr/>
        </p:nvPicPr>
        <p:blipFill rotWithShape="1">
          <a:blip r:embed="rId3">
            <a:alphaModFix/>
          </a:blip>
          <a:srcRect/>
          <a:stretch/>
        </p:blipFill>
        <p:spPr>
          <a:xfrm>
            <a:off x="6404702" y="1611083"/>
            <a:ext cx="4790165" cy="2699399"/>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3" name="Google Shape;1093;p10"/>
          <p:cNvSpPr/>
          <p:nvPr/>
        </p:nvSpPr>
        <p:spPr>
          <a:xfrm>
            <a:off x="6485371" y="4472945"/>
            <a:ext cx="470949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CH" sz="1200" b="1" i="0" u="none" strike="noStrike" cap="none" dirty="0">
                <a:solidFill>
                  <a:srgbClr val="B11B96"/>
                </a:solidFill>
                <a:latin typeface="Century Gothic"/>
                <a:ea typeface="Century Gothic"/>
                <a:cs typeface="Century Gothic"/>
                <a:sym typeface="Century Gothic"/>
              </a:rPr>
              <a:t>La co-fondatrice, Léa </a:t>
            </a:r>
            <a:r>
              <a:rPr lang="fr-CH" sz="1200" b="1" i="0" u="none" strike="noStrike" cap="none" dirty="0" err="1">
                <a:solidFill>
                  <a:srgbClr val="B11B96"/>
                </a:solidFill>
                <a:latin typeface="Century Gothic"/>
                <a:ea typeface="Century Gothic"/>
                <a:cs typeface="Century Gothic"/>
                <a:sym typeface="Century Gothic"/>
              </a:rPr>
              <a:t>Miggiano</a:t>
            </a:r>
            <a:r>
              <a:rPr lang="fr-CH" sz="1200" b="1" i="0" u="none" strike="noStrike" cap="none" dirty="0">
                <a:solidFill>
                  <a:srgbClr val="B11B96"/>
                </a:solidFill>
                <a:latin typeface="Century Gothic"/>
                <a:ea typeface="Century Gothic"/>
                <a:cs typeface="Century Gothic"/>
                <a:sym typeface="Century Gothic"/>
              </a:rPr>
              <a:t>, explique les avantages de </a:t>
            </a:r>
            <a:r>
              <a:rPr lang="fr-CH" sz="1200" b="1" i="0" u="none" strike="noStrike" cap="none" dirty="0" err="1">
                <a:solidFill>
                  <a:srgbClr val="B11B96"/>
                </a:solidFill>
                <a:latin typeface="Century Gothic"/>
                <a:ea typeface="Century Gothic"/>
                <a:cs typeface="Century Gothic"/>
                <a:sym typeface="Century Gothic"/>
              </a:rPr>
              <a:t>Carvolution</a:t>
            </a:r>
            <a:r>
              <a:rPr lang="fr-CH" sz="1200" b="1" i="0" u="none" strike="noStrike" cap="none" dirty="0">
                <a:solidFill>
                  <a:srgbClr val="B11B96"/>
                </a:solidFill>
                <a:latin typeface="Century Gothic"/>
                <a:ea typeface="Century Gothic"/>
                <a:cs typeface="Century Gothic"/>
                <a:sym typeface="Century Gothic"/>
              </a:rPr>
              <a:t>: vimeo.com/469134067</a:t>
            </a:r>
          </a:p>
        </p:txBody>
      </p:sp>
      <p:pic>
        <p:nvPicPr>
          <p:cNvPr id="1094" name="Google Shape;1094;p10"/>
          <p:cNvPicPr preferRelativeResize="0"/>
          <p:nvPr/>
        </p:nvPicPr>
        <p:blipFill rotWithShape="1">
          <a:blip r:embed="rId4">
            <a:alphaModFix/>
          </a:blip>
          <a:srcRect/>
          <a:stretch/>
        </p:blipFill>
        <p:spPr>
          <a:xfrm>
            <a:off x="1064610" y="1611083"/>
            <a:ext cx="4690151" cy="2629991"/>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5" name="Google Shape;1095;p10"/>
          <p:cNvSpPr/>
          <p:nvPr/>
        </p:nvSpPr>
        <p:spPr>
          <a:xfrm>
            <a:off x="1207049" y="4556876"/>
            <a:ext cx="44674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fr-CH" sz="1000" b="1" i="0" u="none" strike="noStrike" cap="none">
                <a:solidFill>
                  <a:srgbClr val="898F97"/>
                </a:solidFill>
                <a:latin typeface="Century Gothic"/>
                <a:ea typeface="Century Gothic"/>
                <a:cs typeface="Century Gothic"/>
                <a:sym typeface="Century Gothic"/>
              </a:rPr>
              <a:t>Source: </a:t>
            </a:r>
            <a:r>
              <a:rPr lang="fr-CH" sz="1000" b="0" i="0" u="none" strike="noStrike" cap="none">
                <a:solidFill>
                  <a:srgbClr val="898F97"/>
                </a:solidFill>
                <a:latin typeface="Century Gothic"/>
                <a:ea typeface="Century Gothic"/>
                <a:cs typeface="Century Gothic"/>
                <a:sym typeface="Century Gothic"/>
              </a:rPr>
              <a:t>carvolution.com/de/fahrzeuge/ford-puma-hybrid?km=1850&amp;duration=6&amp;retention=1500&amp;canton=BE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12</a:t>
            </a:fld>
            <a:endParaRPr lang="de-CH"/>
          </a:p>
        </p:txBody>
      </p:sp>
      <p:sp>
        <p:nvSpPr>
          <p:cNvPr id="1102" name="Google Shape;1102;p11"/>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CH" sz="2400" b="1" i="0" u="none" strike="noStrike" cap="none">
                <a:solidFill>
                  <a:srgbClr val="B11B96"/>
                </a:solidFill>
                <a:latin typeface="Century Gothic"/>
                <a:ea typeface="Century Gothic"/>
                <a:cs typeface="Century Gothic"/>
                <a:sym typeface="Century Gothic"/>
              </a:rPr>
              <a:t>Exemple de Carvolution: fiche descriptive de l’entreprise</a:t>
            </a:r>
          </a:p>
        </p:txBody>
      </p:sp>
      <p:sp>
        <p:nvSpPr>
          <p:cNvPr id="1103" name="Google Shape;1103;p11"/>
          <p:cNvSpPr txBox="1"/>
          <p:nvPr/>
        </p:nvSpPr>
        <p:spPr>
          <a:xfrm>
            <a:off x="1768407" y="2009988"/>
            <a:ext cx="8708004" cy="28380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Site de l’entreprisse: </a:t>
            </a:r>
            <a:r>
              <a:rPr lang="fr-CH" sz="1600" b="0" i="0" u="none" strike="noStrike" cap="none">
                <a:solidFill>
                  <a:srgbClr val="898F97"/>
                </a:solidFill>
                <a:latin typeface="Century Gothic"/>
                <a:ea typeface="Century Gothic"/>
                <a:cs typeface="Century Gothic"/>
                <a:sym typeface="Century Gothic"/>
              </a:rPr>
              <a:t>Bannwil, Berne</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Équipe fondatrice: </a:t>
            </a:r>
            <a:r>
              <a:rPr lang="fr-CH" sz="1600" b="0" i="0" u="none" strike="noStrike" cap="none">
                <a:solidFill>
                  <a:srgbClr val="898F97"/>
                </a:solidFill>
                <a:latin typeface="Century Gothic"/>
                <a:ea typeface="Century Gothic"/>
                <a:cs typeface="Century Gothic"/>
                <a:sym typeface="Century Gothic"/>
              </a:rPr>
              <a:t>Léa Miggiano (1994), Luis Wittwer (</a:t>
            </a:r>
            <a:r>
              <a:rPr lang="fr-CH" sz="1600">
                <a:solidFill>
                  <a:srgbClr val="898F97"/>
                </a:solidFill>
                <a:latin typeface="Century Gothic"/>
                <a:ea typeface="Century Gothic"/>
                <a:cs typeface="Century Gothic"/>
                <a:sym typeface="Century Gothic"/>
              </a:rPr>
              <a:t>1985</a:t>
            </a:r>
            <a:r>
              <a:rPr lang="fr-CH" sz="1600" b="0" i="0" u="none" strike="noStrike" cap="none">
                <a:solidFill>
                  <a:srgbClr val="898F97"/>
                </a:solidFill>
                <a:latin typeface="Century Gothic"/>
                <a:ea typeface="Century Gothic"/>
                <a:cs typeface="Century Gothic"/>
                <a:sym typeface="Century Gothic"/>
              </a:rPr>
              <a:t>), Adrian Boss (</a:t>
            </a:r>
            <a:r>
              <a:rPr lang="fr-CH" sz="1600">
                <a:solidFill>
                  <a:srgbClr val="898F97"/>
                </a:solidFill>
                <a:latin typeface="Century Gothic"/>
                <a:ea typeface="Century Gothic"/>
                <a:cs typeface="Century Gothic"/>
                <a:sym typeface="Century Gothic"/>
              </a:rPr>
              <a:t>1994</a:t>
            </a:r>
            <a:r>
              <a:rPr lang="fr-CH" sz="1600" b="0" i="0" u="none" strike="noStrike" cap="none">
                <a:solidFill>
                  <a:srgbClr val="898F97"/>
                </a:solidFill>
                <a:latin typeface="Century Gothic"/>
                <a:ea typeface="Century Gothic"/>
                <a:cs typeface="Century Gothic"/>
                <a:sym typeface="Century Gothic"/>
              </a:rPr>
              <a:t>), </a:t>
            </a:r>
            <a:br>
              <a:rPr lang="fr-CH" sz="1600" b="0" i="0" u="none" strike="noStrike" cap="none">
                <a:solidFill>
                  <a:srgbClr val="898F97"/>
                </a:solidFill>
                <a:latin typeface="Century Gothic"/>
                <a:ea typeface="Century Gothic"/>
                <a:cs typeface="Century Gothic"/>
                <a:sym typeface="Century Gothic"/>
              </a:rPr>
            </a:br>
            <a:r>
              <a:rPr lang="fr-CH" sz="1600" b="0" i="0" u="none" strike="noStrike" cap="none">
                <a:solidFill>
                  <a:srgbClr val="898F97"/>
                </a:solidFill>
                <a:latin typeface="Century Gothic"/>
                <a:ea typeface="Century Gothic"/>
                <a:cs typeface="Century Gothic"/>
                <a:sym typeface="Century Gothic"/>
              </a:rPr>
              <a:t>Bernhard Drüner (</a:t>
            </a:r>
            <a:r>
              <a:rPr lang="fr-CH" sz="1600">
                <a:solidFill>
                  <a:srgbClr val="898F97"/>
                </a:solidFill>
                <a:latin typeface="Century Gothic"/>
                <a:ea typeface="Century Gothic"/>
                <a:cs typeface="Century Gothic"/>
                <a:sym typeface="Century Gothic"/>
              </a:rPr>
              <a:t>1963</a:t>
            </a:r>
            <a:r>
              <a:rPr lang="fr-CH" sz="1600" b="0" i="0" u="none" strike="noStrike" cap="none">
                <a:solidFill>
                  <a:srgbClr val="898F97"/>
                </a:solidFill>
                <a:latin typeface="Century Gothic"/>
                <a:ea typeface="Century Gothic"/>
                <a:cs typeface="Century Gothic"/>
                <a:sym typeface="Century Gothic"/>
              </a:rPr>
              <a:t>), Olivier Kofler (</a:t>
            </a:r>
            <a:r>
              <a:rPr lang="fr-CH" sz="1600">
                <a:solidFill>
                  <a:srgbClr val="898F97"/>
                </a:solidFill>
                <a:latin typeface="Century Gothic"/>
                <a:ea typeface="Century Gothic"/>
                <a:cs typeface="Century Gothic"/>
                <a:sym typeface="Century Gothic"/>
              </a:rPr>
              <a:t>1984</a:t>
            </a:r>
            <a:r>
              <a:rPr lang="fr-CH" sz="1600" b="0" i="0" u="none" strike="noStrike" cap="none">
                <a:solidFill>
                  <a:srgbClr val="898F97"/>
                </a:solidFill>
                <a:latin typeface="Century Gothic"/>
                <a:ea typeface="Century Gothic"/>
                <a:cs typeface="Century Gothic"/>
                <a:sym typeface="Century Gothic"/>
              </a:rPr>
              <a:t>) </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Date de création: </a:t>
            </a:r>
            <a:r>
              <a:rPr lang="fr-CH" sz="1600" b="0" i="0" u="none" strike="noStrike" cap="none">
                <a:solidFill>
                  <a:srgbClr val="898F97"/>
                </a:solidFill>
                <a:latin typeface="Century Gothic"/>
                <a:ea typeface="Century Gothic"/>
                <a:cs typeface="Century Gothic"/>
                <a:sym typeface="Century Gothic"/>
              </a:rPr>
              <a:t>2018</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Nombre de collaborateurs (au déc. 2020): </a:t>
            </a:r>
            <a:r>
              <a:rPr lang="fr-CH" sz="1600" b="0" i="0" u="none" strike="noStrike" cap="none">
                <a:solidFill>
                  <a:srgbClr val="898F97"/>
                </a:solidFill>
                <a:latin typeface="Century Gothic"/>
                <a:ea typeface="Century Gothic"/>
                <a:cs typeface="Century Gothic"/>
                <a:sym typeface="Century Gothic"/>
              </a:rPr>
              <a:t>44</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Sites: </a:t>
            </a:r>
            <a:r>
              <a:rPr lang="fr-CH" sz="1600" b="0" i="0" u="none" strike="noStrike" cap="none">
                <a:solidFill>
                  <a:srgbClr val="898F97"/>
                </a:solidFill>
                <a:latin typeface="Century Gothic"/>
                <a:ea typeface="Century Gothic"/>
                <a:cs typeface="Century Gothic"/>
                <a:sym typeface="Century Gothic"/>
              </a:rPr>
              <a:t>Bannwil (BE), Zurich (ZH)</a:t>
            </a: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r>
              <a:rPr lang="fr-CH" sz="1800" b="1" i="0" u="none" strike="noStrike" cap="none">
                <a:solidFill>
                  <a:srgbClr val="898F97"/>
                </a:solidFill>
                <a:latin typeface="Century Gothic"/>
                <a:ea typeface="Century Gothic"/>
                <a:cs typeface="Century Gothic"/>
                <a:sym typeface="Century Gothic"/>
              </a:rPr>
              <a:t> </a:t>
            </a:r>
          </a:p>
        </p:txBody>
      </p:sp>
      <p:sp>
        <p:nvSpPr>
          <p:cNvPr id="5" name="Rechteck 12">
            <a:extLst>
              <a:ext uri="{FF2B5EF4-FFF2-40B4-BE49-F238E27FC236}">
                <a16:creationId xmlns:a16="http://schemas.microsoft.com/office/drawing/2014/main" id="{C71500C7-CEFD-45BA-BD15-E324AE549240}"/>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fr-CH" sz="1100" b="1">
                <a:solidFill>
                  <a:srgbClr val="898F97"/>
                </a:solidFill>
                <a:latin typeface="Century Gothic" panose="020B0502020202020204" pitchFamily="34" charset="0"/>
                <a:cs typeface="Calibri" panose="020F0502020204030204" pitchFamily="34" charset="0"/>
              </a:rPr>
              <a:t>Ces informations ont été fournies par Carvolution.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20"/>
          <p:cNvSpPr/>
          <p:nvPr/>
        </p:nvSpPr>
        <p:spPr>
          <a:xfrm>
            <a:off x="1049075" y="780800"/>
            <a:ext cx="3600000" cy="4245798"/>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0" name="Google Shape;1110;p20"/>
          <p:cNvSpPr/>
          <p:nvPr/>
        </p:nvSpPr>
        <p:spPr>
          <a:xfrm>
            <a:off x="4861000" y="776400"/>
            <a:ext cx="2448000" cy="4245799"/>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1" name="Google Shape;1111;p20"/>
          <p:cNvSpPr/>
          <p:nvPr/>
        </p:nvSpPr>
        <p:spPr>
          <a:xfrm>
            <a:off x="7508375" y="778401"/>
            <a:ext cx="3600000" cy="4243798"/>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13</a:t>
            </a:fld>
            <a:endParaRPr lang="de-CH"/>
          </a:p>
        </p:txBody>
      </p:sp>
      <p:sp>
        <p:nvSpPr>
          <p:cNvPr id="1113" name="Google Shape;1113;p2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CH" sz="2400" b="1" i="0" u="none" strike="noStrike" cap="none">
                <a:solidFill>
                  <a:srgbClr val="B11B96"/>
                </a:solidFill>
                <a:latin typeface="Century Gothic"/>
                <a:ea typeface="Century Gothic"/>
                <a:cs typeface="Century Gothic"/>
                <a:sym typeface="Century Gothic"/>
              </a:rPr>
              <a:t>Exemple de Carvolution: éléments du modèle d’entreprise</a:t>
            </a:r>
          </a:p>
        </p:txBody>
      </p:sp>
      <p:sp>
        <p:nvSpPr>
          <p:cNvPr id="1114" name="Google Shape;1114;p20"/>
          <p:cNvSpPr/>
          <p:nvPr/>
        </p:nvSpPr>
        <p:spPr>
          <a:xfrm>
            <a:off x="4857378" y="766017"/>
            <a:ext cx="2439300" cy="4422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5" name="Google Shape;1115;p20"/>
          <p:cNvSpPr/>
          <p:nvPr/>
        </p:nvSpPr>
        <p:spPr>
          <a:xfrm>
            <a:off x="7509172" y="755075"/>
            <a:ext cx="3595500" cy="4224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6" name="Google Shape;1116;p20"/>
          <p:cNvSpPr/>
          <p:nvPr/>
        </p:nvSpPr>
        <p:spPr>
          <a:xfrm>
            <a:off x="1055725" y="5424576"/>
            <a:ext cx="10059300" cy="1051457"/>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Groupe cible</a:t>
            </a: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Proposition de valeur</a:t>
            </a:r>
          </a:p>
        </p:txBody>
      </p:sp>
      <p:cxnSp>
        <p:nvCxnSpPr>
          <p:cNvPr id="1119" name="Google Shape;1119;p20"/>
          <p:cNvCxnSpPr/>
          <p:nvPr/>
        </p:nvCxnSpPr>
        <p:spPr>
          <a:xfrm>
            <a:off x="6081826" y="5633442"/>
            <a:ext cx="0" cy="752668"/>
          </a:xfrm>
          <a:prstGeom prst="straightConnector1">
            <a:avLst/>
          </a:prstGeom>
          <a:noFill/>
          <a:ln w="28575" cap="flat" cmpd="sng">
            <a:solidFill>
              <a:srgbClr val="B11B96"/>
            </a:solidFill>
            <a:prstDash val="solid"/>
            <a:miter lim="800000"/>
            <a:headEnd type="none" w="sm" len="sm"/>
            <a:tailEnd type="none" w="sm" len="sm"/>
          </a:ln>
        </p:spPr>
      </p:cxnSp>
      <p:sp>
        <p:nvSpPr>
          <p:cNvPr id="1120" name="Google Shape;1120;p20"/>
          <p:cNvSpPr/>
          <p:nvPr/>
        </p:nvSpPr>
        <p:spPr>
          <a:xfrm>
            <a:off x="1064131" y="5491188"/>
            <a:ext cx="5010148" cy="9848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fr-CH" sz="1400" b="1" i="0" u="none" strike="noStrike" cap="none" dirty="0">
                <a:solidFill>
                  <a:srgbClr val="B11B96"/>
                </a:solidFill>
                <a:latin typeface="Century Gothic"/>
                <a:ea typeface="Century Gothic"/>
                <a:cs typeface="Century Gothic"/>
                <a:sym typeface="Century Gothic"/>
              </a:rPr>
              <a:t>Les principaux postes de coûts:</a:t>
            </a:r>
            <a:r>
              <a:rPr lang="fr-CH" sz="1400" b="0" i="0" u="none" strike="noStrike" cap="none" dirty="0">
                <a:solidFill>
                  <a:srgbClr val="B11B96"/>
                </a:solidFill>
                <a:latin typeface="Century Gothic"/>
                <a:ea typeface="Century Gothic"/>
                <a:cs typeface="Century Gothic"/>
                <a:sym typeface="Century Gothic"/>
              </a:rPr>
              <a:t> </a:t>
            </a:r>
          </a:p>
          <a:p>
            <a:pPr marL="0" marR="0" lvl="0" indent="0" algn="l" rtl="0">
              <a:spcBef>
                <a:spcPts val="0"/>
              </a:spcBef>
              <a:spcAft>
                <a:spcPts val="0"/>
              </a:spcAft>
              <a:buClr>
                <a:srgbClr val="000000"/>
              </a:buClr>
              <a:buSzPts val="1100"/>
              <a:buFont typeface="Arial"/>
              <a:buNone/>
            </a:pPr>
            <a:r>
              <a:rPr lang="fr-CH" sz="1100" b="1" i="0" u="none" strike="noStrike" cap="none" spc="-20" dirty="0">
                <a:solidFill>
                  <a:srgbClr val="7D7D7D"/>
                </a:solidFill>
                <a:latin typeface="Century Gothic" panose="020B0502020202020204" pitchFamily="34" charset="0"/>
                <a:ea typeface="Calibri"/>
                <a:cs typeface="Calibri"/>
                <a:sym typeface="Calibri"/>
              </a:rPr>
              <a:t>Coûts directs des véhicules: </a:t>
            </a:r>
            <a:r>
              <a:rPr lang="fr-CH" sz="1100" b="0" i="0" u="none" strike="noStrike" cap="none" spc="-20" dirty="0">
                <a:solidFill>
                  <a:srgbClr val="7D7D7D"/>
                </a:solidFill>
                <a:latin typeface="Century Gothic" panose="020B0502020202020204" pitchFamily="34" charset="0"/>
                <a:ea typeface="Calibri"/>
                <a:cs typeface="Calibri"/>
                <a:sym typeface="Calibri"/>
              </a:rPr>
              <a:t>amortissement, assurance, etc.</a:t>
            </a:r>
          </a:p>
          <a:p>
            <a:pPr marL="0" marR="0" lvl="0" indent="0" algn="l" rtl="0">
              <a:spcBef>
                <a:spcPts val="0"/>
              </a:spcBef>
              <a:spcAft>
                <a:spcPts val="0"/>
              </a:spcAft>
              <a:buClr>
                <a:srgbClr val="000000"/>
              </a:buClr>
              <a:buSzPts val="1100"/>
              <a:buFont typeface="Arial"/>
              <a:buNone/>
            </a:pPr>
            <a:r>
              <a:rPr lang="fr-CH" sz="1100" b="1" i="0" u="none" strike="noStrike" cap="none" spc="-20" dirty="0">
                <a:solidFill>
                  <a:srgbClr val="7D7D7D"/>
                </a:solidFill>
                <a:latin typeface="Century Gothic" panose="020B0502020202020204" pitchFamily="34" charset="0"/>
                <a:ea typeface="Calibri"/>
                <a:cs typeface="Calibri"/>
                <a:sym typeface="Calibri"/>
              </a:rPr>
              <a:t>Informatique: </a:t>
            </a:r>
            <a:r>
              <a:rPr lang="fr-CH" sz="1100" b="0" i="0" u="none" strike="noStrike" cap="none" spc="-20" dirty="0">
                <a:solidFill>
                  <a:srgbClr val="7D7D7D"/>
                </a:solidFill>
                <a:latin typeface="Century Gothic" panose="020B0502020202020204" pitchFamily="34" charset="0"/>
                <a:ea typeface="Calibri"/>
                <a:cs typeface="Calibri"/>
                <a:sym typeface="Calibri"/>
              </a:rPr>
              <a:t>expérience client numérique et gestion efficace de la flotte</a:t>
            </a:r>
            <a:br>
              <a:rPr lang="fr-CH" sz="1100" b="0" i="0" u="none" strike="noStrike" cap="none" spc="-20" dirty="0">
                <a:solidFill>
                  <a:srgbClr val="7D7D7D"/>
                </a:solidFill>
                <a:latin typeface="Century Gothic" panose="020B0502020202020204" pitchFamily="34" charset="0"/>
                <a:ea typeface="Calibri"/>
                <a:cs typeface="Calibri"/>
                <a:sym typeface="Calibri"/>
              </a:rPr>
            </a:br>
            <a:r>
              <a:rPr lang="fr-CH" sz="1100" b="1" i="0" u="none" strike="noStrike" cap="none" spc="-20" dirty="0">
                <a:solidFill>
                  <a:srgbClr val="7D7D7D"/>
                </a:solidFill>
                <a:latin typeface="Century Gothic" panose="020B0502020202020204" pitchFamily="34" charset="0"/>
                <a:ea typeface="Calibri"/>
                <a:cs typeface="Calibri"/>
                <a:sym typeface="Calibri"/>
              </a:rPr>
              <a:t>Marketing: </a:t>
            </a:r>
            <a:r>
              <a:rPr lang="fr-CH" sz="1100" b="0" i="0" u="none" strike="noStrike" cap="none" spc="-20" dirty="0">
                <a:solidFill>
                  <a:srgbClr val="7D7D7D"/>
                </a:solidFill>
                <a:latin typeface="Century Gothic" panose="020B0502020202020204" pitchFamily="34" charset="0"/>
                <a:ea typeface="Calibri"/>
                <a:cs typeface="Calibri"/>
                <a:sym typeface="Calibri"/>
              </a:rPr>
              <a:t>promotion, acquisition et fidélisation de la clientèle</a:t>
            </a:r>
            <a:br>
              <a:rPr lang="fr-CH" sz="1100" b="0" i="0" u="none" strike="noStrike" cap="none" spc="-20" dirty="0">
                <a:solidFill>
                  <a:srgbClr val="7D7D7D"/>
                </a:solidFill>
                <a:latin typeface="Century Gothic" panose="020B0502020202020204" pitchFamily="34" charset="0"/>
                <a:ea typeface="Calibri"/>
                <a:cs typeface="Calibri"/>
                <a:sym typeface="Calibri"/>
              </a:rPr>
            </a:br>
            <a:r>
              <a:rPr lang="fr-CH" sz="1100" b="1" i="0" u="none" strike="noStrike" cap="none" spc="-20" dirty="0">
                <a:solidFill>
                  <a:srgbClr val="7D7D7D"/>
                </a:solidFill>
                <a:latin typeface="Century Gothic" panose="020B0502020202020204" pitchFamily="34" charset="0"/>
                <a:ea typeface="Calibri"/>
                <a:cs typeface="Calibri"/>
                <a:sym typeface="Calibri"/>
              </a:rPr>
              <a:t>Personnel et infrastructure </a:t>
            </a:r>
          </a:p>
        </p:txBody>
      </p:sp>
      <p:sp>
        <p:nvSpPr>
          <p:cNvPr id="1121" name="Google Shape;1121;p20"/>
          <p:cNvSpPr/>
          <p:nvPr/>
        </p:nvSpPr>
        <p:spPr>
          <a:xfrm>
            <a:off x="1089218" y="1158244"/>
            <a:ext cx="3533837" cy="39343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Activités clés</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Constitution de l’offre</a:t>
            </a:r>
          </a:p>
          <a:p>
            <a:pPr marL="171450" marR="0" lvl="0" indent="-171450" algn="l" rtl="0">
              <a:lnSpc>
                <a:spcPts val="110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Acquisition de véhicules</a:t>
            </a:r>
          </a:p>
          <a:p>
            <a:pPr marL="171450" marR="0" lvl="0" indent="-171450" algn="l" rtl="0">
              <a:lnSpc>
                <a:spcPts val="110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Gestion de flotte</a:t>
            </a:r>
          </a:p>
          <a:p>
            <a:pPr marL="0" marR="0" lvl="0" indent="0" algn="l" rtl="0">
              <a:lnSpc>
                <a:spcPct val="100000"/>
              </a:lnSpc>
              <a:spcBef>
                <a:spcPts val="0"/>
              </a:spcBef>
              <a:spcAft>
                <a:spcPts val="0"/>
              </a:spcAft>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Commercialisation et service à la clientèle</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Vente d’abonnements/marketing</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Assistance à la clientèle</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Processus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Informatique/développement de logiciels </a:t>
            </a:r>
          </a:p>
          <a:p>
            <a:pPr marL="0" marR="0" lvl="0" indent="0" algn="l" rtl="0">
              <a:lnSpc>
                <a:spcPct val="100000"/>
              </a:lnSpc>
              <a:spcBef>
                <a:spcPts val="600"/>
              </a:spcBef>
              <a:spcAft>
                <a:spcPts val="0"/>
              </a:spcAft>
              <a:buClr>
                <a:srgbClr val="000000"/>
              </a:buClr>
              <a:buSzPts val="1100"/>
              <a:buFont typeface="Arial"/>
              <a:buNone/>
            </a:pPr>
            <a:r>
              <a:rPr lang="fr-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Ressources clés</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Véhicules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Disponibilité, conditions</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Personnel</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Talents, savoir-faire lié à la branche automobile</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Capitaux pour:</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L’acquisition de la flotte de véhicules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L’infrastructure informatique</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La mise en œuvre de processus et d’ajustements efficaces</a:t>
            </a:r>
          </a:p>
          <a:p>
            <a:pPr marL="0" marR="0" lvl="0" indent="0" algn="l" rtl="0">
              <a:lnSpc>
                <a:spcPct val="100000"/>
              </a:lnSpc>
              <a:spcBef>
                <a:spcPts val="600"/>
              </a:spcBef>
              <a:spcAft>
                <a:spcPts val="0"/>
              </a:spcAft>
              <a:buClr>
                <a:srgbClr val="000000"/>
              </a:buClr>
              <a:buSzPts val="1100"/>
              <a:buFont typeface="Arial"/>
              <a:buNone/>
            </a:pPr>
            <a:r>
              <a:rPr lang="fr-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Partenaires clés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Institutions financières, constructeurs et fournisseurs automobiles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Service:  compagnies d’assurance, garages automobiles, institutions de crédits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rPr>
              <a:t>Financement: différentes banques, la Mobilièr</a:t>
            </a:r>
            <a:r>
              <a:rPr lang="fr-CH" sz="1000" dirty="0">
                <a:solidFill>
                  <a:srgbClr val="7D7D7D"/>
                </a:solidFill>
                <a:latin typeface="Century Gothic" panose="020B0502020202020204" pitchFamily="34" charset="0"/>
                <a:cs typeface="Calibri" panose="020F0502020204030204" pitchFamily="34" charset="0"/>
              </a:rPr>
              <a:t>e</a:t>
            </a:r>
          </a:p>
        </p:txBody>
      </p:sp>
      <p:sp>
        <p:nvSpPr>
          <p:cNvPr id="1122" name="Google Shape;1122;p20"/>
          <p:cNvSpPr/>
          <p:nvPr/>
        </p:nvSpPr>
        <p:spPr>
          <a:xfrm>
            <a:off x="4939091" y="1283291"/>
            <a:ext cx="2289426" cy="2323673"/>
          </a:xfrm>
          <a:prstGeom prst="rect">
            <a:avLst/>
          </a:prstGeom>
          <a:noFill/>
          <a:ln>
            <a:noFill/>
          </a:ln>
        </p:spPr>
        <p:txBody>
          <a:bodyPr spcFirstLastPara="1" wrap="square" lIns="91425" tIns="45700" rIns="91425" bIns="45700" anchor="t" anchorCtr="0">
            <a:spAutoFit/>
          </a:bodyPr>
          <a:lstStyle/>
          <a:p>
            <a:pPr marL="171450" marR="0" lvl="0" indent="-95250" algn="ctr" rtl="0">
              <a:lnSpc>
                <a:spcPct val="100000"/>
              </a:lnSpc>
              <a:spcBef>
                <a:spcPts val="0"/>
              </a:spcBef>
              <a:spcAft>
                <a:spcPts val="0"/>
              </a:spcAft>
              <a:buClr>
                <a:srgbClr val="000000"/>
              </a:buClr>
              <a:buSzPts val="1200"/>
              <a:buFont typeface="Calibri"/>
              <a:buNone/>
            </a:pPr>
            <a:r>
              <a:rPr lang="fr-CH" sz="1000" b="0" i="0" u="none" strike="noStrike" cap="none" dirty="0">
                <a:solidFill>
                  <a:srgbClr val="7D7D7D"/>
                </a:solidFill>
                <a:latin typeface="Century Gothic" panose="020B0502020202020204" pitchFamily="34" charset="0"/>
                <a:ea typeface="Calibri"/>
                <a:cs typeface="Calibri"/>
                <a:sym typeface="Calibri"/>
              </a:rPr>
              <a:t> </a:t>
            </a:r>
            <a:r>
              <a:rPr lang="fr-CH" sz="1000" b="1" i="0" u="none" strike="noStrike" cap="none" dirty="0">
                <a:solidFill>
                  <a:srgbClr val="7D7D7D"/>
                </a:solidFill>
                <a:latin typeface="Century Gothic" panose="020B0502020202020204" pitchFamily="34" charset="0"/>
                <a:ea typeface="Calibri"/>
                <a:cs typeface="Calibri"/>
                <a:sym typeface="Calibri"/>
              </a:rPr>
              <a:t>En finir avec</a:t>
            </a:r>
          </a:p>
          <a:p>
            <a:pPr marL="0" marR="0" lvl="0" indent="0" algn="ctr" rtl="0">
              <a:lnSpc>
                <a:spcPct val="100000"/>
              </a:lnSpc>
              <a:spcBef>
                <a:spcPts val="0"/>
              </a:spcBef>
              <a:spcAft>
                <a:spcPts val="0"/>
              </a:spcAft>
              <a:buClr>
                <a:srgbClr val="000000"/>
              </a:buClr>
              <a:buSzPts val="1200"/>
              <a:buFont typeface="Arial"/>
              <a:buNone/>
            </a:pPr>
            <a:r>
              <a:rPr lang="fr-CH" sz="1000" b="0" i="0" u="none" strike="noStrike" cap="none" dirty="0">
                <a:solidFill>
                  <a:srgbClr val="7D7D7D"/>
                </a:solidFill>
                <a:latin typeface="Century Gothic" panose="020B0502020202020204" pitchFamily="34" charset="0"/>
                <a:ea typeface="Calibri"/>
                <a:cs typeface="Calibri"/>
                <a:sym typeface="Calibri"/>
              </a:rPr>
              <a:t>la complexité, le manque de transparence et le temps consacré à la voiture </a:t>
            </a:r>
          </a:p>
          <a:p>
            <a:pPr marL="0" marR="0" lvl="0" indent="0" algn="ctr" rtl="0">
              <a:lnSpc>
                <a:spcPct val="100000"/>
              </a:lnSpc>
              <a:spcBef>
                <a:spcPts val="0"/>
              </a:spcBef>
              <a:spcAft>
                <a:spcPts val="0"/>
              </a:spcAft>
              <a:buClr>
                <a:srgbClr val="000000"/>
              </a:buClr>
              <a:buSzPts val="1200"/>
              <a:buFont typeface="Arial"/>
              <a:buNone/>
            </a:pPr>
            <a:endParaRPr sz="1000" b="0"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lang="de-CH" sz="1000" b="1"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fr-CH" sz="1000" b="1" i="0" u="none" strike="noStrike" cap="none" dirty="0">
                <a:solidFill>
                  <a:srgbClr val="7D7D7D"/>
                </a:solidFill>
                <a:latin typeface="Century Gothic" panose="020B0502020202020204" pitchFamily="34" charset="0"/>
                <a:ea typeface="Calibri"/>
                <a:cs typeface="Calibri"/>
                <a:sym typeface="Calibri"/>
              </a:rPr>
              <a:t>et choisir</a:t>
            </a:r>
            <a:br>
              <a:rPr lang="fr-CH" sz="1000" b="1" dirty="0">
                <a:solidFill>
                  <a:srgbClr val="7D7D7D"/>
                </a:solidFill>
                <a:latin typeface="Century Gothic" panose="020B0502020202020204" pitchFamily="34" charset="0"/>
                <a:ea typeface="Calibri"/>
                <a:cs typeface="Calibri"/>
                <a:sym typeface="Calibri"/>
              </a:rPr>
            </a:br>
            <a:r>
              <a:rPr lang="fr-CH" sz="1000" b="0" i="0" u="none" strike="noStrike" cap="none" dirty="0">
                <a:solidFill>
                  <a:srgbClr val="7D7D7D"/>
                </a:solidFill>
                <a:latin typeface="Century Gothic" panose="020B0502020202020204" pitchFamily="34" charset="0"/>
                <a:ea typeface="Calibri"/>
                <a:cs typeface="Calibri"/>
                <a:sym typeface="Calibri"/>
              </a:rPr>
              <a:t>la liberté et la flexibilité, la maîtrise des coûts,</a:t>
            </a:r>
            <a:r>
              <a:rPr lang="fr-CH" sz="1000" dirty="0">
                <a:solidFill>
                  <a:srgbClr val="7D7D7D"/>
                </a:solidFill>
                <a:latin typeface="Century Gothic" panose="020B0502020202020204" pitchFamily="34" charset="0"/>
                <a:ea typeface="Calibri"/>
                <a:cs typeface="Calibri"/>
                <a:sym typeface="Calibri"/>
              </a:rPr>
              <a:t> </a:t>
            </a:r>
            <a:r>
              <a:rPr lang="fr-CH" sz="1000" b="0" i="0" u="none" strike="noStrike" cap="none" dirty="0">
                <a:solidFill>
                  <a:srgbClr val="7D7D7D"/>
                </a:solidFill>
                <a:latin typeface="Century Gothic" panose="020B0502020202020204" pitchFamily="34" charset="0"/>
                <a:ea typeface="Calibri"/>
                <a:cs typeface="Calibri"/>
                <a:sym typeface="Calibri"/>
              </a:rPr>
              <a:t>la fiabilité et</a:t>
            </a:r>
            <a:br>
              <a:rPr lang="fr-CH" sz="1000" b="0" i="0" u="none" strike="noStrike" cap="none" dirty="0">
                <a:solidFill>
                  <a:srgbClr val="7D7D7D"/>
                </a:solidFill>
                <a:latin typeface="Century Gothic" panose="020B0502020202020204" pitchFamily="34" charset="0"/>
                <a:ea typeface="Calibri"/>
                <a:cs typeface="Calibri"/>
                <a:sym typeface="Calibri"/>
              </a:rPr>
            </a:br>
            <a:r>
              <a:rPr lang="fr-CH" sz="1000" b="0" i="0" u="none" strike="noStrike" cap="none" dirty="0">
                <a:solidFill>
                  <a:srgbClr val="7D7D7D"/>
                </a:solidFill>
                <a:latin typeface="Century Gothic" panose="020B0502020202020204" pitchFamily="34" charset="0"/>
                <a:ea typeface="Calibri"/>
                <a:cs typeface="Calibri"/>
                <a:sym typeface="Calibri"/>
              </a:rPr>
              <a:t>une solution tout-en-un: immatriculation, taxes, assurance, maintenance, pneus</a:t>
            </a:r>
          </a:p>
          <a:p>
            <a:pPr lvl="0" algn="ctr">
              <a:spcBef>
                <a:spcPts val="600"/>
              </a:spcBef>
              <a:buClr>
                <a:srgbClr val="000000"/>
              </a:buClr>
              <a:buSzPts val="1200"/>
            </a:pPr>
            <a:r>
              <a:rPr lang="fr-CH" sz="1000" b="1" i="0" u="none" strike="noStrike" cap="none" dirty="0">
                <a:solidFill>
                  <a:srgbClr val="7D7D7D"/>
                </a:solidFill>
                <a:latin typeface="Century Gothic" panose="020B0502020202020204" pitchFamily="34" charset="0"/>
                <a:ea typeface="Calibri"/>
                <a:cs typeface="Calibri"/>
                <a:sym typeface="Calibri"/>
              </a:rPr>
              <a:t>Une voiture </a:t>
            </a:r>
            <a:r>
              <a:rPr lang="fr-CH" sz="1000" b="1" dirty="0">
                <a:solidFill>
                  <a:srgbClr val="7D7D7D"/>
                </a:solidFill>
                <a:latin typeface="Century Gothic" panose="020B0502020202020204" pitchFamily="34" charset="0"/>
                <a:ea typeface="Calibri"/>
                <a:cs typeface="Calibri"/>
                <a:sym typeface="Calibri"/>
              </a:rPr>
              <a:t>à un prix mensuel fixe – une conduite </a:t>
            </a:r>
            <a:r>
              <a:rPr lang="fr-CH" sz="1000" b="1" i="0" u="none" strike="noStrike" cap="none" dirty="0">
                <a:solidFill>
                  <a:srgbClr val="7D7D7D"/>
                </a:solidFill>
                <a:latin typeface="Century Gothic" panose="020B0502020202020204" pitchFamily="34" charset="0"/>
                <a:ea typeface="Calibri"/>
                <a:cs typeface="Calibri"/>
                <a:sym typeface="Calibri"/>
              </a:rPr>
              <a:t>facile, sans tracas et judicieuse.</a:t>
            </a:r>
          </a:p>
        </p:txBody>
      </p:sp>
      <p:sp>
        <p:nvSpPr>
          <p:cNvPr id="1123" name="Google Shape;1123;p20"/>
          <p:cNvSpPr/>
          <p:nvPr/>
        </p:nvSpPr>
        <p:spPr>
          <a:xfrm>
            <a:off x="4997649" y="3700183"/>
            <a:ext cx="2389060" cy="14824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H" sz="1000" b="1" i="0" u="none" strike="noStrike" cap="none" dirty="0">
                <a:solidFill>
                  <a:srgbClr val="7D7D7D"/>
                </a:solidFill>
                <a:latin typeface="Century Gothic" panose="020B0502020202020204" pitchFamily="34" charset="0"/>
                <a:ea typeface="Calibri"/>
                <a:cs typeface="Calibri"/>
                <a:sym typeface="Calibri"/>
              </a:rPr>
              <a:t>Avantages particuliers pour la clientèle professionnelle:</a:t>
            </a:r>
          </a:p>
          <a:p>
            <a:pPr marL="171450" marR="0" lvl="0" indent="-171450" algn="l" rtl="0">
              <a:lnSpc>
                <a:spcPts val="144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Compensation</a:t>
            </a:r>
            <a:b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b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des pics d’utilisation</a:t>
            </a:r>
          </a:p>
          <a:p>
            <a:pPr marL="171450" marR="0" lvl="0" indent="-171450" algn="l" rtl="0">
              <a:lnSpc>
                <a:spcPts val="144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Gestion de la flotte</a:t>
            </a:r>
          </a:p>
          <a:p>
            <a:pPr marL="171450" marR="0" lvl="0" indent="-171450" algn="l" rtl="0">
              <a:lnSpc>
                <a:spcPts val="144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Budgétisation et gestion de la trésorerie</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7D7D7D"/>
              </a:solidFill>
              <a:latin typeface="Calibri"/>
              <a:ea typeface="Calibri"/>
              <a:cs typeface="Calibri"/>
              <a:sym typeface="Calibri"/>
            </a:endParaRPr>
          </a:p>
        </p:txBody>
      </p:sp>
      <p:sp>
        <p:nvSpPr>
          <p:cNvPr id="1124" name="Google Shape;1124;p20"/>
          <p:cNvSpPr/>
          <p:nvPr/>
        </p:nvSpPr>
        <p:spPr>
          <a:xfrm>
            <a:off x="1064131" y="793114"/>
            <a:ext cx="3595500" cy="4110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Prestation fournie</a:t>
            </a:r>
          </a:p>
        </p:txBody>
      </p:sp>
      <p:sp>
        <p:nvSpPr>
          <p:cNvPr id="1126" name="Google Shape;1126;p20"/>
          <p:cNvSpPr/>
          <p:nvPr/>
        </p:nvSpPr>
        <p:spPr>
          <a:xfrm>
            <a:off x="1049075" y="5082033"/>
            <a:ext cx="10077969" cy="388936"/>
          </a:xfrm>
          <a:prstGeom prst="rect">
            <a:avLst/>
          </a:prstGeom>
          <a:solidFill>
            <a:srgbClr val="B11B96"/>
          </a:solidFill>
          <a:ln w="12700"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Modèle de revenus</a:t>
            </a:r>
          </a:p>
        </p:txBody>
      </p:sp>
      <p:sp>
        <p:nvSpPr>
          <p:cNvPr id="1128" name="Google Shape;1128;p20"/>
          <p:cNvSpPr/>
          <p:nvPr/>
        </p:nvSpPr>
        <p:spPr>
          <a:xfrm rot="5400000">
            <a:off x="5990526" y="1930747"/>
            <a:ext cx="218435" cy="433641"/>
          </a:xfrm>
          <a:prstGeom prst="chevron">
            <a:avLst>
              <a:gd name="adj" fmla="val 50000"/>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29" name="Google Shape;1129;p20"/>
          <p:cNvSpPr/>
          <p:nvPr/>
        </p:nvSpPr>
        <p:spPr>
          <a:xfrm>
            <a:off x="6412850" y="5481397"/>
            <a:ext cx="3989400"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H" sz="1400" b="1" i="0" u="none" strike="noStrike" cap="none">
                <a:solidFill>
                  <a:srgbClr val="B11B96"/>
                </a:solidFill>
                <a:latin typeface="Century Gothic"/>
                <a:ea typeface="Century Gothic"/>
                <a:cs typeface="Century Gothic"/>
                <a:sym typeface="Century Gothic"/>
              </a:rPr>
              <a:t>Chiffre d’affaires: </a:t>
            </a:r>
          </a:p>
          <a:p>
            <a:pPr marL="0" marR="0" lvl="0" indent="0" algn="l" rtl="0">
              <a:lnSpc>
                <a:spcPct val="100000"/>
              </a:lnSpc>
              <a:spcBef>
                <a:spcPts val="0"/>
              </a:spcBef>
              <a:spcAft>
                <a:spcPts val="0"/>
              </a:spcAft>
              <a:buNone/>
            </a:pPr>
            <a:r>
              <a:rPr lang="fr-CH" sz="1100" b="1" i="0" u="none" strike="noStrike" cap="none">
                <a:solidFill>
                  <a:srgbClr val="7D7D7D"/>
                </a:solidFill>
                <a:latin typeface="Century Gothic" panose="020B0502020202020204" pitchFamily="34" charset="0"/>
                <a:ea typeface="Calibri"/>
                <a:cs typeface="Calibri"/>
                <a:sym typeface="Calibri"/>
              </a:rPr>
              <a:t>Prix:</a:t>
            </a:r>
            <a:r>
              <a:rPr lang="fr-CH" sz="1100" b="0" i="0" u="none" strike="noStrike" cap="none">
                <a:solidFill>
                  <a:srgbClr val="7D7D7D"/>
                </a:solidFill>
                <a:latin typeface="Century Gothic" panose="020B0502020202020204" pitchFamily="34" charset="0"/>
                <a:ea typeface="Calibri"/>
                <a:cs typeface="Calibri"/>
                <a:sym typeface="Calibri"/>
              </a:rPr>
              <a:t> équitable et compétitif. Offre allant de modèles d’entrée de gamme aux modèles haut de gamme</a:t>
            </a:r>
            <a:br>
              <a:rPr lang="fr-CH" sz="1100" b="0" i="0" u="none" strike="noStrike" cap="none">
                <a:solidFill>
                  <a:srgbClr val="7D7D7D"/>
                </a:solidFill>
                <a:latin typeface="Century Gothic" panose="020B0502020202020204" pitchFamily="34" charset="0"/>
                <a:ea typeface="Calibri"/>
                <a:cs typeface="Calibri"/>
                <a:sym typeface="Calibri"/>
              </a:rPr>
            </a:br>
            <a:r>
              <a:rPr lang="fr-CH" sz="1100" b="1" i="0" u="none" strike="noStrike" cap="none">
                <a:solidFill>
                  <a:srgbClr val="7D7D7D"/>
                </a:solidFill>
                <a:latin typeface="Century Gothic" panose="020B0502020202020204" pitchFamily="34" charset="0"/>
                <a:ea typeface="Calibri"/>
                <a:cs typeface="Calibri"/>
                <a:sym typeface="Calibri"/>
              </a:rPr>
              <a:t>Produit:</a:t>
            </a:r>
            <a:r>
              <a:rPr lang="fr-CH" sz="1100" b="0" i="0" u="none" strike="noStrike" cap="none">
                <a:solidFill>
                  <a:srgbClr val="7D7D7D"/>
                </a:solidFill>
                <a:latin typeface="Century Gothic" panose="020B0502020202020204" pitchFamily="34" charset="0"/>
                <a:ea typeface="Calibri"/>
                <a:cs typeface="Calibri"/>
                <a:sym typeface="Calibri"/>
              </a:rPr>
              <a:t> revenus d’abonnements récurrents, services supplémentaires, revente de véhicules</a:t>
            </a:r>
          </a:p>
        </p:txBody>
      </p:sp>
      <p:sp>
        <p:nvSpPr>
          <p:cNvPr id="1130" name="Google Shape;1130;p20"/>
          <p:cNvSpPr/>
          <p:nvPr/>
        </p:nvSpPr>
        <p:spPr>
          <a:xfrm>
            <a:off x="7576475" y="1292101"/>
            <a:ext cx="3271200" cy="18722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H" sz="1100" b="1" i="0" u="none" strike="noStrike" cap="none" dirty="0">
                <a:solidFill>
                  <a:srgbClr val="B11B96"/>
                </a:solidFill>
                <a:latin typeface="Century Gothic" panose="020B0502020202020204" pitchFamily="34" charset="0"/>
                <a:ea typeface="Calibri"/>
                <a:cs typeface="Calibri"/>
                <a:sym typeface="Calibri"/>
              </a:rPr>
              <a:t>Particuliers (Business to Consumer)</a:t>
            </a:r>
          </a:p>
          <a:p>
            <a:pPr marR="0" lvl="0" algn="l" rtl="0">
              <a:lnSpc>
                <a:spcPct val="100000"/>
              </a:lnSpc>
              <a:spcBef>
                <a:spcPts val="0"/>
              </a:spcBef>
              <a:spcAft>
                <a:spcPts val="0"/>
              </a:spcAft>
              <a:buClr>
                <a:srgbClr val="7F7F7F"/>
              </a:buClr>
              <a:buSzPts val="1200"/>
            </a:pPr>
            <a:r>
              <a:rPr lang="fr-CH" sz="1100" b="1" i="1" dirty="0">
                <a:solidFill>
                  <a:srgbClr val="7D7D7D"/>
                </a:solidFill>
                <a:latin typeface="Century Gothic" panose="020B0502020202020204" pitchFamily="34" charset="0"/>
                <a:ea typeface="Calibri"/>
                <a:cs typeface="Calibri"/>
                <a:sym typeface="Calibri"/>
              </a:rPr>
              <a:t>Surtout:</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dirty="0">
                <a:solidFill>
                  <a:srgbClr val="7D7D7D"/>
                </a:solidFill>
                <a:latin typeface="Century Gothic" panose="020B0502020202020204" pitchFamily="34" charset="0"/>
                <a:ea typeface="Calibri"/>
                <a:cs typeface="Calibri"/>
                <a:sym typeface="Calibri"/>
              </a:rPr>
              <a:t>Familles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dirty="0">
                <a:solidFill>
                  <a:srgbClr val="7D7D7D"/>
                </a:solidFill>
                <a:latin typeface="Century Gothic" panose="020B0502020202020204" pitchFamily="34" charset="0"/>
                <a:ea typeface="Calibri"/>
                <a:cs typeface="Calibri"/>
                <a:sym typeface="Calibri"/>
              </a:rPr>
              <a:t>Jeunes conducteurs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dirty="0">
                <a:solidFill>
                  <a:srgbClr val="7D7D7D"/>
                </a:solidFill>
                <a:latin typeface="Century Gothic" panose="020B0502020202020204" pitchFamily="34" charset="0"/>
                <a:ea typeface="Calibri"/>
                <a:cs typeface="Calibri"/>
                <a:sym typeface="Calibri"/>
              </a:rPr>
              <a:t>Expatriés, les spécialistes et cadres qui viennent de l’étranger et travaillent en Suisse pour des entreprises internationales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dirty="0">
                <a:solidFill>
                  <a:srgbClr val="7D7D7D"/>
                </a:solidFill>
                <a:latin typeface="Century Gothic" panose="020B0502020202020204" pitchFamily="34" charset="0"/>
                <a:ea typeface="Calibri"/>
                <a:cs typeface="Calibri"/>
                <a:sym typeface="Calibri"/>
              </a:rPr>
              <a:t>Seniors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dirty="0">
                <a:solidFill>
                  <a:srgbClr val="7D7D7D"/>
                </a:solidFill>
                <a:latin typeface="Century Gothic" panose="020B0502020202020204" pitchFamily="34" charset="0"/>
                <a:ea typeface="Calibri"/>
                <a:cs typeface="Calibri"/>
                <a:sym typeface="Calibri"/>
              </a:rPr>
              <a:t>Etc.</a:t>
            </a:r>
          </a:p>
        </p:txBody>
      </p:sp>
      <p:sp>
        <p:nvSpPr>
          <p:cNvPr id="1131" name="Google Shape;1131;p20"/>
          <p:cNvSpPr/>
          <p:nvPr/>
        </p:nvSpPr>
        <p:spPr>
          <a:xfrm>
            <a:off x="7576475" y="3316833"/>
            <a:ext cx="3271200" cy="142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H" sz="1100" b="1" i="0" u="none" strike="noStrike" cap="none" dirty="0">
                <a:solidFill>
                  <a:srgbClr val="B11B96"/>
                </a:solidFill>
                <a:latin typeface="Century Gothic" panose="020B0502020202020204" pitchFamily="34" charset="0"/>
                <a:ea typeface="Calibri"/>
                <a:cs typeface="Calibri"/>
                <a:sym typeface="Calibri"/>
              </a:rPr>
              <a:t>Clientèle professionnelle (business to business)</a:t>
            </a:r>
          </a:p>
          <a:p>
            <a:pPr>
              <a:buSzPts val="1200"/>
            </a:pPr>
            <a:r>
              <a:rPr lang="fr-CH" sz="1100" b="1" i="1" dirty="0">
                <a:solidFill>
                  <a:srgbClr val="7D7D7D"/>
                </a:solidFill>
                <a:latin typeface="Century Gothic" panose="020B0502020202020204" pitchFamily="34" charset="0"/>
                <a:ea typeface="Calibri"/>
                <a:cs typeface="Calibri"/>
                <a:sym typeface="Calibri"/>
              </a:rPr>
              <a:t>Surtout:</a:t>
            </a:r>
          </a:p>
          <a:p>
            <a:pPr marL="171450" marR="0" lvl="0" indent="-171450" algn="l" rtl="0">
              <a:lnSpc>
                <a:spcPct val="100000"/>
              </a:lnSpc>
              <a:spcBef>
                <a:spcPts val="400"/>
              </a:spcBef>
              <a:spcAft>
                <a:spcPts val="0"/>
              </a:spcAft>
              <a:buClr>
                <a:srgbClr val="7D7D7D"/>
              </a:buClr>
              <a:buSzPct val="100000"/>
              <a:buFont typeface="Calibri"/>
              <a:buChar char="•"/>
            </a:pPr>
            <a:r>
              <a:rPr lang="fr-CH" sz="1100" dirty="0">
                <a:solidFill>
                  <a:srgbClr val="7D7D7D"/>
                </a:solidFill>
                <a:latin typeface="Century Gothic" panose="020B0502020202020204" pitchFamily="34" charset="0"/>
                <a:ea typeface="Calibri"/>
                <a:cs typeface="Calibri"/>
                <a:sym typeface="Calibri"/>
              </a:rPr>
              <a:t>Petites et moyennes entreprises (flottes de véhicules) </a:t>
            </a:r>
          </a:p>
          <a:p>
            <a:pPr marL="171450" marR="0" lvl="0" indent="-171450" algn="l" rtl="0">
              <a:lnSpc>
                <a:spcPct val="100000"/>
              </a:lnSpc>
              <a:spcBef>
                <a:spcPts val="400"/>
              </a:spcBef>
              <a:spcAft>
                <a:spcPts val="0"/>
              </a:spcAft>
              <a:buClr>
                <a:srgbClr val="7D7D7D"/>
              </a:buClr>
              <a:buSzPct val="100000"/>
              <a:buFont typeface="Calibri"/>
              <a:buChar char="•"/>
            </a:pPr>
            <a:r>
              <a:rPr lang="fr-CH" sz="1100" dirty="0">
                <a:solidFill>
                  <a:srgbClr val="7D7D7D"/>
                </a:solidFill>
                <a:latin typeface="Century Gothic" panose="020B0502020202020204" pitchFamily="34" charset="0"/>
                <a:ea typeface="Calibri"/>
                <a:cs typeface="Calibri"/>
                <a:sym typeface="Calibri"/>
              </a:rPr>
              <a:t>Grandes entreprises (compensation des pics d’utilisation)</a:t>
            </a:r>
          </a:p>
          <a:p>
            <a:pPr marL="285750" marR="0" lvl="0" indent="-196850" algn="l" rtl="0">
              <a:lnSpc>
                <a:spcPct val="100000"/>
              </a:lnSpc>
              <a:spcBef>
                <a:spcPts val="0"/>
              </a:spcBef>
              <a:spcAft>
                <a:spcPts val="0"/>
              </a:spcAft>
              <a:buClr>
                <a:srgbClr val="000000"/>
              </a:buClr>
              <a:buSzPts val="1400"/>
              <a:buFont typeface="Arial"/>
              <a:buNone/>
            </a:pPr>
            <a:endParaRPr sz="1400" b="1" i="0" u="none" strike="noStrike" cap="none" dirty="0">
              <a:solidFill>
                <a:srgbClr val="898F97"/>
              </a:solidFill>
              <a:latin typeface="Century Gothic"/>
              <a:ea typeface="Century Gothic"/>
              <a:cs typeface="Century Gothic"/>
              <a:sym typeface="Century Gothic"/>
            </a:endParaRPr>
          </a:p>
        </p:txBody>
      </p:sp>
      <p:sp>
        <p:nvSpPr>
          <p:cNvPr id="25" name="Rechteck 12">
            <a:extLst>
              <a:ext uri="{FF2B5EF4-FFF2-40B4-BE49-F238E27FC236}">
                <a16:creationId xmlns:a16="http://schemas.microsoft.com/office/drawing/2014/main" id="{BEAD6E24-BF9C-4727-BE75-F6DD2B7C8BD4}"/>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fr-CH" sz="1100" b="1">
                <a:solidFill>
                  <a:srgbClr val="898F97"/>
                </a:solidFill>
                <a:latin typeface="Century Gothic" panose="020B0502020202020204" pitchFamily="34" charset="0"/>
                <a:cs typeface="Calibri" panose="020F0502020204030204" pitchFamily="34" charset="0"/>
              </a:rPr>
              <a:t>Ces informations ont été fournies par Carvolution.</a:t>
            </a:r>
          </a:p>
        </p:txBody>
      </p:sp>
    </p:spTree>
    <p:extLst>
      <p:ext uri="{BB962C8B-B14F-4D97-AF65-F5344CB8AC3E}">
        <p14:creationId xmlns:p14="http://schemas.microsoft.com/office/powerpoint/2010/main" val="166105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1F0562-6412-4D46-8C75-2BA1B5ED5F38}"/>
              </a:ext>
            </a:extLst>
          </p:cNvPr>
          <p:cNvSpPr>
            <a:spLocks noGrp="1"/>
          </p:cNvSpPr>
          <p:nvPr>
            <p:ph type="body" idx="1"/>
          </p:nvPr>
        </p:nvSpPr>
        <p:spPr>
          <a:xfrm>
            <a:off x="2187347" y="1859267"/>
            <a:ext cx="7817304" cy="1415561"/>
          </a:xfrm>
        </p:spPr>
        <p:txBody>
          <a:bodyPr>
            <a:normAutofit/>
          </a:bodyPr>
          <a:lstStyle/>
          <a:p>
            <a:r>
              <a:rPr lang="fr-CH" sz="2800" b="1" dirty="0">
                <a:solidFill>
                  <a:srgbClr val="0B4874"/>
                </a:solidFill>
              </a:rPr>
              <a:t>Variante:</a:t>
            </a:r>
            <a:br>
              <a:rPr lang="fr-CH" sz="2800" b="1" dirty="0">
                <a:solidFill>
                  <a:srgbClr val="0B4874"/>
                </a:solidFill>
              </a:rPr>
            </a:br>
            <a:r>
              <a:rPr lang="fr-CH" sz="2800" b="1" dirty="0">
                <a:solidFill>
                  <a:srgbClr val="0B4874"/>
                </a:solidFill>
              </a:rPr>
              <a:t>«Business Model </a:t>
            </a:r>
            <a:r>
              <a:rPr lang="fr-CH" sz="2800" b="1" dirty="0" err="1">
                <a:solidFill>
                  <a:srgbClr val="0B4874"/>
                </a:solidFill>
              </a:rPr>
              <a:t>Canvas</a:t>
            </a:r>
            <a:r>
              <a:rPr lang="fr-CH" sz="2800" b="1" dirty="0">
                <a:solidFill>
                  <a:srgbClr val="0B4874"/>
                </a:solidFill>
              </a:rPr>
              <a:t>» </a:t>
            </a:r>
            <a:br>
              <a:rPr lang="fr-CH" sz="2800" b="1" dirty="0">
                <a:solidFill>
                  <a:srgbClr val="0B4874"/>
                </a:solidFill>
              </a:rPr>
            </a:br>
            <a:r>
              <a:rPr lang="fr-CH" sz="2800" b="1" dirty="0">
                <a:solidFill>
                  <a:srgbClr val="0B4874"/>
                </a:solidFill>
              </a:rPr>
              <a:t>(canevas de modèle d’entreprise)</a:t>
            </a:r>
          </a:p>
        </p:txBody>
      </p:sp>
      <p:sp>
        <p:nvSpPr>
          <p:cNvPr id="3" name="Foliennummernplatzhalter 2">
            <a:extLst>
              <a:ext uri="{FF2B5EF4-FFF2-40B4-BE49-F238E27FC236}">
                <a16:creationId xmlns:a16="http://schemas.microsoft.com/office/drawing/2014/main" id="{45378A05-3058-4465-BF06-96AA92A070D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81508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1F759A-07A4-4BF9-AA06-FF0373BC3BE4}"/>
              </a:ext>
            </a:extLst>
          </p:cNvPr>
          <p:cNvPicPr>
            <a:picLocks noChangeAspect="1" noChangeArrowheads="1"/>
          </p:cNvPicPr>
          <p:nvPr/>
        </p:nvPicPr>
        <p:blipFill>
          <a:blip r:embed="rId3"/>
          <a:srcRect/>
          <a:stretch>
            <a:fillRect/>
          </a:stretch>
        </p:blipFill>
        <p:spPr bwMode="auto">
          <a:xfrm>
            <a:off x="1055160" y="1504104"/>
            <a:ext cx="5705119" cy="3995472"/>
          </a:xfrm>
          <a:prstGeom prst="rect">
            <a:avLst/>
          </a:prstGeom>
          <a:noFill/>
          <a:ln w="9525">
            <a:solidFill>
              <a:schemeClr val="bg1">
                <a:lumMod val="50000"/>
              </a:schemeClr>
            </a:solidFill>
            <a:miter lim="800000"/>
            <a:headEnd/>
            <a:tailEnd/>
          </a:ln>
          <a:effectLst>
            <a:outerShdw blurRad="50800" dist="38100" algn="l" rotWithShape="0">
              <a:prstClr val="black">
                <a:alpha val="40000"/>
              </a:prstClr>
            </a:outerShdw>
          </a:effectLst>
        </p:spPr>
      </p:pic>
      <p:sp>
        <p:nvSpPr>
          <p:cNvPr id="5" name="Textplatzhalter 2">
            <a:extLst>
              <a:ext uri="{FF2B5EF4-FFF2-40B4-BE49-F238E27FC236}">
                <a16:creationId xmlns:a16="http://schemas.microsoft.com/office/drawing/2014/main" id="{D8EC06F5-4F5D-4DC7-A92D-0240407C3644}"/>
              </a:ext>
            </a:extLst>
          </p:cNvPr>
          <p:cNvSpPr txBox="1">
            <a:spLocks/>
          </p:cNvSpPr>
          <p:nvPr/>
        </p:nvSpPr>
        <p:spPr>
          <a:xfrm>
            <a:off x="6395357" y="6214183"/>
            <a:ext cx="5396593" cy="294528"/>
          </a:xfr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000" b="1">
                <a:solidFill>
                  <a:schemeClr val="accent6">
                    <a:lumMod val="50000"/>
                  </a:schemeClr>
                </a:solidFill>
                <a:latin typeface="+mj-lt"/>
              </a:rPr>
              <a:t>Source: </a:t>
            </a:r>
            <a:r>
              <a:rPr lang="fr-CH" sz="1000">
                <a:solidFill>
                  <a:schemeClr val="accent6">
                    <a:lumMod val="50000"/>
                  </a:schemeClr>
                </a:solidFill>
                <a:latin typeface="+mj-lt"/>
              </a:rPr>
              <a:t>Alexander Osterwalder, platform.strategyzer.com/resources</a:t>
            </a: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7129758" y="2519061"/>
            <a:ext cx="4264148" cy="1965557"/>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rPr>
              <a:t>Le «Business Model Canvas» est probablement l’outil le plus connu pour illustrer un modèle d’entreprise.</a:t>
            </a:r>
          </a:p>
        </p:txBody>
      </p:sp>
      <p:sp>
        <p:nvSpPr>
          <p:cNvPr id="6" name="Foliennummernplatzhalter 2">
            <a:extLst>
              <a:ext uri="{FF2B5EF4-FFF2-40B4-BE49-F238E27FC236}">
                <a16:creationId xmlns:a16="http://schemas.microsoft.com/office/drawing/2014/main" id="{536A7E16-58C0-482E-8D06-0E4716FE6D5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a:p>
        </p:txBody>
      </p:sp>
    </p:spTree>
    <p:extLst>
      <p:ext uri="{BB962C8B-B14F-4D97-AF65-F5344CB8AC3E}">
        <p14:creationId xmlns:p14="http://schemas.microsoft.com/office/powerpoint/2010/main" val="229880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hteck 48">
            <a:extLst>
              <a:ext uri="{FF2B5EF4-FFF2-40B4-BE49-F238E27FC236}">
                <a16:creationId xmlns:a16="http://schemas.microsoft.com/office/drawing/2014/main" id="{0C062324-1369-40A4-9FE4-B6AE7C771504}"/>
              </a:ext>
            </a:extLst>
          </p:cNvPr>
          <p:cNvSpPr/>
          <p:nvPr/>
        </p:nvSpPr>
        <p:spPr bwMode="auto">
          <a:xfrm>
            <a:off x="7274881" y="2809006"/>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936802" y="128637"/>
            <a:ext cx="11365068" cy="657225"/>
          </a:xfrm>
          <a:prstGeom prst="rect">
            <a:avLst/>
          </a:prstGeom>
          <a:noFill/>
          <a:ln w="9525">
            <a:noFill/>
            <a:miter lim="800000"/>
            <a:headEnd/>
            <a:tailEnd/>
          </a:ln>
        </p:spPr>
        <p:txBody>
          <a:bodyPr anchor="ctr"/>
          <a:lstStyle/>
          <a:p>
            <a:pPr>
              <a:defRPr/>
            </a:pPr>
            <a:r>
              <a:rPr lang="fr-CH" sz="2200" b="1">
                <a:solidFill>
                  <a:srgbClr val="0B4874"/>
                </a:solidFill>
                <a:latin typeface="Century Gothic" panose="020B0502020202020204" pitchFamily="34" charset="0"/>
                <a:ea typeface="ＭＳ Ｐゴシック" charset="0"/>
              </a:rPr>
              <a:t>Business Model Canvas: questions sur les différents éléments</a:t>
            </a:r>
          </a:p>
        </p:txBody>
      </p:sp>
      <p:sp>
        <p:nvSpPr>
          <p:cNvPr id="40" name="Rechteck 39">
            <a:extLst>
              <a:ext uri="{FF2B5EF4-FFF2-40B4-BE49-F238E27FC236}">
                <a16:creationId xmlns:a16="http://schemas.microsoft.com/office/drawing/2014/main" id="{3A87AEEE-6FF7-440B-BD45-6AEFCF29A47C}"/>
              </a:ext>
            </a:extLst>
          </p:cNvPr>
          <p:cNvSpPr/>
          <p:nvPr/>
        </p:nvSpPr>
        <p:spPr bwMode="auto">
          <a:xfrm>
            <a:off x="1041493" y="903976"/>
            <a:ext cx="2078294" cy="3815481"/>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1" name="Rechteck 40">
            <a:extLst>
              <a:ext uri="{FF2B5EF4-FFF2-40B4-BE49-F238E27FC236}">
                <a16:creationId xmlns:a16="http://schemas.microsoft.com/office/drawing/2014/main" id="{B61C3F9A-A330-4746-924C-BC26BACEBB90}"/>
              </a:ext>
            </a:extLst>
          </p:cNvPr>
          <p:cNvSpPr/>
          <p:nvPr/>
        </p:nvSpPr>
        <p:spPr bwMode="auto">
          <a:xfrm>
            <a:off x="1045501" y="4730339"/>
            <a:ext cx="5050499" cy="1774136"/>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2" name="Rechteck 41">
            <a:extLst>
              <a:ext uri="{FF2B5EF4-FFF2-40B4-BE49-F238E27FC236}">
                <a16:creationId xmlns:a16="http://schemas.microsoft.com/office/drawing/2014/main" id="{4720BFD4-42DB-4C43-8A1B-F0CCDAD18A22}"/>
              </a:ext>
            </a:extLst>
          </p:cNvPr>
          <p:cNvSpPr/>
          <p:nvPr/>
        </p:nvSpPr>
        <p:spPr bwMode="auto">
          <a:xfrm>
            <a:off x="6096000" y="4729831"/>
            <a:ext cx="5328592" cy="1774136"/>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3" name="Textfeld 42">
            <a:extLst>
              <a:ext uri="{FF2B5EF4-FFF2-40B4-BE49-F238E27FC236}">
                <a16:creationId xmlns:a16="http://schemas.microsoft.com/office/drawing/2014/main" id="{439C2330-7C52-4CDD-A1C9-9A4A886ED60C}"/>
              </a:ext>
            </a:extLst>
          </p:cNvPr>
          <p:cNvSpPr txBox="1"/>
          <p:nvPr/>
        </p:nvSpPr>
        <p:spPr>
          <a:xfrm>
            <a:off x="1235460" y="4725759"/>
            <a:ext cx="2641596" cy="338554"/>
          </a:xfrm>
          <a:prstGeom prst="rect">
            <a:avLst/>
          </a:prstGeom>
          <a:noFill/>
        </p:spPr>
        <p:txBody>
          <a:bodyPr wrap="square" rtlCol="0">
            <a:spAutoFit/>
          </a:bodyPr>
          <a:lstStyle/>
          <a:p>
            <a:r>
              <a:rPr lang="fr-CH" sz="1600" b="1" dirty="0">
                <a:solidFill>
                  <a:srgbClr val="0B4874"/>
                </a:solidFill>
              </a:rPr>
              <a:t>Structure de coûts</a:t>
            </a:r>
          </a:p>
        </p:txBody>
      </p:sp>
      <p:sp>
        <p:nvSpPr>
          <p:cNvPr id="44" name="Textfeld 43">
            <a:extLst>
              <a:ext uri="{FF2B5EF4-FFF2-40B4-BE49-F238E27FC236}">
                <a16:creationId xmlns:a16="http://schemas.microsoft.com/office/drawing/2014/main" id="{BD0CAA4E-4EB8-4A51-8621-2932B1382A93}"/>
              </a:ext>
            </a:extLst>
          </p:cNvPr>
          <p:cNvSpPr txBox="1"/>
          <p:nvPr/>
        </p:nvSpPr>
        <p:spPr>
          <a:xfrm>
            <a:off x="9470657" y="1526190"/>
            <a:ext cx="1836204" cy="2416046"/>
          </a:xfrm>
          <a:prstGeom prst="rect">
            <a:avLst/>
          </a:prstGeom>
          <a:noFill/>
        </p:spPr>
        <p:txBody>
          <a:bodyPr wrap="square" rtlCol="0">
            <a:spAutoFit/>
          </a:bodyPr>
          <a:lstStyle/>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À qui offrons-nous un avantage?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Qui sont nos principaux clients?</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Marché de masse</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Marché de niche</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Un segment de marché</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Différents segments de marché</a:t>
            </a:r>
          </a:p>
          <a:p>
            <a:pPr marL="361950" lvl="1" indent="-180975">
              <a:spcBef>
                <a:spcPts val="600"/>
              </a:spcBef>
              <a:buClr>
                <a:srgbClr val="0B4874"/>
              </a:buClr>
              <a:buFont typeface="Arial" panose="020B0604020202020204" pitchFamily="34" charset="0"/>
              <a:buChar char="•"/>
            </a:pPr>
            <a:r>
              <a:rPr lang="fr-CH" sz="1100" dirty="0" err="1">
                <a:solidFill>
                  <a:schemeClr val="accent6">
                    <a:lumMod val="50000"/>
                  </a:schemeClr>
                </a:solidFill>
              </a:rPr>
              <a:t>Plate-formes</a:t>
            </a:r>
            <a:r>
              <a:rPr lang="fr-CH" sz="1100" dirty="0">
                <a:solidFill>
                  <a:schemeClr val="accent6">
                    <a:lumMod val="50000"/>
                  </a:schemeClr>
                </a:solidFill>
              </a:rPr>
              <a:t> diversifiées</a:t>
            </a:r>
          </a:p>
        </p:txBody>
      </p:sp>
      <p:sp>
        <p:nvSpPr>
          <p:cNvPr id="45" name="Rechteck 44">
            <a:extLst>
              <a:ext uri="{FF2B5EF4-FFF2-40B4-BE49-F238E27FC236}">
                <a16:creationId xmlns:a16="http://schemas.microsoft.com/office/drawing/2014/main" id="{B2CD6B77-2226-41EB-8522-8B61601FFB9F}"/>
              </a:ext>
            </a:extLst>
          </p:cNvPr>
          <p:cNvSpPr/>
          <p:nvPr/>
        </p:nvSpPr>
        <p:spPr bwMode="auto">
          <a:xfrm>
            <a:off x="3122916" y="2806000"/>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6" name="Rechteck 45">
            <a:extLst>
              <a:ext uri="{FF2B5EF4-FFF2-40B4-BE49-F238E27FC236}">
                <a16:creationId xmlns:a16="http://schemas.microsoft.com/office/drawing/2014/main" id="{D2290096-6854-4BD2-9872-D7DB79262D51}"/>
              </a:ext>
            </a:extLst>
          </p:cNvPr>
          <p:cNvSpPr/>
          <p:nvPr/>
        </p:nvSpPr>
        <p:spPr bwMode="auto">
          <a:xfrm>
            <a:off x="5208273" y="903976"/>
            <a:ext cx="2078294" cy="3815481"/>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7" name="Rechteck 46">
            <a:extLst>
              <a:ext uri="{FF2B5EF4-FFF2-40B4-BE49-F238E27FC236}">
                <a16:creationId xmlns:a16="http://schemas.microsoft.com/office/drawing/2014/main" id="{714B3200-F856-426C-A681-B47AB855301E}"/>
              </a:ext>
            </a:extLst>
          </p:cNvPr>
          <p:cNvSpPr/>
          <p:nvPr/>
        </p:nvSpPr>
        <p:spPr bwMode="auto">
          <a:xfrm>
            <a:off x="9349612" y="903976"/>
            <a:ext cx="2078294" cy="3815481"/>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8" name="Rechteck 47">
            <a:extLst>
              <a:ext uri="{FF2B5EF4-FFF2-40B4-BE49-F238E27FC236}">
                <a16:creationId xmlns:a16="http://schemas.microsoft.com/office/drawing/2014/main" id="{6DBBFB05-2773-41CC-8BB6-46B532F99F96}"/>
              </a:ext>
            </a:extLst>
          </p:cNvPr>
          <p:cNvSpPr/>
          <p:nvPr/>
        </p:nvSpPr>
        <p:spPr bwMode="auto">
          <a:xfrm>
            <a:off x="3123793" y="903975"/>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50" name="Rechteck 49">
            <a:extLst>
              <a:ext uri="{FF2B5EF4-FFF2-40B4-BE49-F238E27FC236}">
                <a16:creationId xmlns:a16="http://schemas.microsoft.com/office/drawing/2014/main" id="{91B111DA-D74D-4020-8FCE-54FB2697A9FF}"/>
              </a:ext>
            </a:extLst>
          </p:cNvPr>
          <p:cNvSpPr/>
          <p:nvPr/>
        </p:nvSpPr>
        <p:spPr bwMode="auto">
          <a:xfrm>
            <a:off x="7277945" y="903976"/>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51" name="Textfeld 50">
            <a:extLst>
              <a:ext uri="{FF2B5EF4-FFF2-40B4-BE49-F238E27FC236}">
                <a16:creationId xmlns:a16="http://schemas.microsoft.com/office/drawing/2014/main" id="{019B3B0F-5D80-4909-8ECC-BC8DF3E6F54A}"/>
              </a:ext>
            </a:extLst>
          </p:cNvPr>
          <p:cNvSpPr txBox="1"/>
          <p:nvPr/>
        </p:nvSpPr>
        <p:spPr>
          <a:xfrm>
            <a:off x="7419267" y="1220846"/>
            <a:ext cx="1836204" cy="1400383"/>
          </a:xfrm>
          <a:prstGeom prst="rect">
            <a:avLst/>
          </a:prstGeom>
          <a:noFill/>
        </p:spPr>
        <p:txBody>
          <a:bodyPr wrap="square" rtlCol="0">
            <a:spAutoFit/>
          </a:bodyPr>
          <a:lstStyle/>
          <a:p>
            <a:pPr>
              <a:spcBef>
                <a:spcPts val="600"/>
              </a:spcBef>
              <a:buClr>
                <a:srgbClr val="0B4874"/>
              </a:buClr>
            </a:pPr>
            <a:r>
              <a:rPr lang="fr-CH" sz="1100">
                <a:solidFill>
                  <a:schemeClr val="accent6">
                    <a:lumMod val="50000"/>
                  </a:schemeClr>
                </a:solidFill>
              </a:rPr>
              <a:t>Quel type de relation client les différents segments de clientèle attendent-ils de nous?</a:t>
            </a:r>
          </a:p>
          <a:p>
            <a:pPr>
              <a:spcBef>
                <a:spcPts val="600"/>
              </a:spcBef>
            </a:pPr>
            <a:endParaRPr lang="de-CH" sz="1400" dirty="0">
              <a:solidFill>
                <a:prstClr val="white">
                  <a:lumMod val="50000"/>
                </a:prstClr>
              </a:solidFill>
            </a:endParaRPr>
          </a:p>
        </p:txBody>
      </p:sp>
      <p:sp>
        <p:nvSpPr>
          <p:cNvPr id="52" name="Textfeld 51">
            <a:extLst>
              <a:ext uri="{FF2B5EF4-FFF2-40B4-BE49-F238E27FC236}">
                <a16:creationId xmlns:a16="http://schemas.microsoft.com/office/drawing/2014/main" id="{D2B6599F-DD1C-4F7B-BB27-79302B3F671D}"/>
              </a:ext>
            </a:extLst>
          </p:cNvPr>
          <p:cNvSpPr txBox="1"/>
          <p:nvPr/>
        </p:nvSpPr>
        <p:spPr>
          <a:xfrm>
            <a:off x="7320136" y="2854511"/>
            <a:ext cx="2268252" cy="784830"/>
          </a:xfrm>
          <a:prstGeom prst="rect">
            <a:avLst/>
          </a:prstGeom>
          <a:noFill/>
        </p:spPr>
        <p:txBody>
          <a:bodyPr wrap="square" rtlCol="0">
            <a:spAutoFit/>
          </a:bodyPr>
          <a:lstStyle/>
          <a:p>
            <a:pPr>
              <a:spcBef>
                <a:spcPts val="600"/>
              </a:spcBef>
            </a:pPr>
            <a:r>
              <a:rPr lang="fr-CH" sz="1500" b="1">
                <a:solidFill>
                  <a:srgbClr val="0B4874"/>
                </a:solidFill>
              </a:rPr>
              <a:t>Canaux de distribution et de communication</a:t>
            </a:r>
          </a:p>
        </p:txBody>
      </p:sp>
      <p:sp>
        <p:nvSpPr>
          <p:cNvPr id="53" name="Textfeld 52">
            <a:extLst>
              <a:ext uri="{FF2B5EF4-FFF2-40B4-BE49-F238E27FC236}">
                <a16:creationId xmlns:a16="http://schemas.microsoft.com/office/drawing/2014/main" id="{BE881F13-F7EB-4339-9C48-EB5972EC64C9}"/>
              </a:ext>
            </a:extLst>
          </p:cNvPr>
          <p:cNvSpPr txBox="1"/>
          <p:nvPr/>
        </p:nvSpPr>
        <p:spPr>
          <a:xfrm>
            <a:off x="7330075" y="3642154"/>
            <a:ext cx="1836204" cy="600164"/>
          </a:xfrm>
          <a:prstGeom prst="rect">
            <a:avLst/>
          </a:prstGeom>
          <a:noFill/>
        </p:spPr>
        <p:txBody>
          <a:bodyPr wrap="square" rtlCol="0">
            <a:spAutoFit/>
          </a:bodyPr>
          <a:lstStyle/>
          <a:p>
            <a:pPr>
              <a:spcBef>
                <a:spcPts val="600"/>
              </a:spcBef>
            </a:pPr>
            <a:r>
              <a:rPr lang="fr-CH" sz="1100">
                <a:solidFill>
                  <a:schemeClr val="accent6">
                    <a:lumMod val="50000"/>
                  </a:schemeClr>
                </a:solidFill>
              </a:rPr>
              <a:t>Quels canaux utilisons-nous pour atteindre notre clientèle?</a:t>
            </a:r>
          </a:p>
        </p:txBody>
      </p:sp>
      <p:sp>
        <p:nvSpPr>
          <p:cNvPr id="54" name="Textfeld 53">
            <a:extLst>
              <a:ext uri="{FF2B5EF4-FFF2-40B4-BE49-F238E27FC236}">
                <a16:creationId xmlns:a16="http://schemas.microsoft.com/office/drawing/2014/main" id="{31A99A54-DDDF-4521-B274-A898FA941910}"/>
              </a:ext>
            </a:extLst>
          </p:cNvPr>
          <p:cNvSpPr txBox="1"/>
          <p:nvPr/>
        </p:nvSpPr>
        <p:spPr>
          <a:xfrm>
            <a:off x="5231904" y="1463329"/>
            <a:ext cx="1984680" cy="2354491"/>
          </a:xfrm>
          <a:prstGeom prst="rect">
            <a:avLst/>
          </a:prstGeom>
          <a:noFill/>
        </p:spPr>
        <p:txBody>
          <a:bodyPr wrap="square" rtlCol="0">
            <a:spAutoFit/>
          </a:bodyPr>
          <a:lstStyle/>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Quels avantages offrons-nous à notre clientèle?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 problème résolvons-nous pour notre clientèle?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 ensemble de produits ou services offrons-nous et à quel segment de clientèle?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Quels besoins de la clientèle satisfaisons-nous?</a:t>
            </a:r>
          </a:p>
        </p:txBody>
      </p:sp>
      <p:sp>
        <p:nvSpPr>
          <p:cNvPr id="55" name="Textfeld 54">
            <a:extLst>
              <a:ext uri="{FF2B5EF4-FFF2-40B4-BE49-F238E27FC236}">
                <a16:creationId xmlns:a16="http://schemas.microsoft.com/office/drawing/2014/main" id="{B2FC72FE-B5EF-403E-9F9E-C0C1F289E043}"/>
              </a:ext>
            </a:extLst>
          </p:cNvPr>
          <p:cNvSpPr txBox="1"/>
          <p:nvPr/>
        </p:nvSpPr>
        <p:spPr>
          <a:xfrm>
            <a:off x="3179676" y="2868070"/>
            <a:ext cx="2052228" cy="323165"/>
          </a:xfrm>
          <a:prstGeom prst="rect">
            <a:avLst/>
          </a:prstGeom>
          <a:noFill/>
        </p:spPr>
        <p:txBody>
          <a:bodyPr wrap="square" rtlCol="0">
            <a:spAutoFit/>
          </a:bodyPr>
          <a:lstStyle/>
          <a:p>
            <a:pPr>
              <a:spcBef>
                <a:spcPts val="600"/>
              </a:spcBef>
            </a:pPr>
            <a:r>
              <a:rPr lang="fr-CH" sz="1500" b="1">
                <a:solidFill>
                  <a:srgbClr val="0B4874"/>
                </a:solidFill>
              </a:rPr>
              <a:t>Ressources clés</a:t>
            </a:r>
          </a:p>
        </p:txBody>
      </p:sp>
      <p:grpSp>
        <p:nvGrpSpPr>
          <p:cNvPr id="56" name="Gruppieren 55">
            <a:extLst>
              <a:ext uri="{FF2B5EF4-FFF2-40B4-BE49-F238E27FC236}">
                <a16:creationId xmlns:a16="http://schemas.microsoft.com/office/drawing/2014/main" id="{00455C49-923E-4DC0-A967-D619B9D91E5E}"/>
              </a:ext>
            </a:extLst>
          </p:cNvPr>
          <p:cNvGrpSpPr/>
          <p:nvPr/>
        </p:nvGrpSpPr>
        <p:grpSpPr>
          <a:xfrm>
            <a:off x="1148176" y="898660"/>
            <a:ext cx="10204408" cy="340289"/>
            <a:chOff x="1147382" y="971660"/>
            <a:chExt cx="10204408" cy="340289"/>
          </a:xfrm>
        </p:grpSpPr>
        <p:sp>
          <p:nvSpPr>
            <p:cNvPr id="57" name="Textfeld 56">
              <a:extLst>
                <a:ext uri="{FF2B5EF4-FFF2-40B4-BE49-F238E27FC236}">
                  <a16:creationId xmlns:a16="http://schemas.microsoft.com/office/drawing/2014/main" id="{559C8516-0F75-4A71-A4F2-291662DF0ACE}"/>
                </a:ext>
              </a:extLst>
            </p:cNvPr>
            <p:cNvSpPr txBox="1"/>
            <p:nvPr/>
          </p:nvSpPr>
          <p:spPr>
            <a:xfrm>
              <a:off x="9407574" y="971660"/>
              <a:ext cx="1944216" cy="323165"/>
            </a:xfrm>
            <a:prstGeom prst="rect">
              <a:avLst/>
            </a:prstGeom>
            <a:noFill/>
          </p:spPr>
          <p:txBody>
            <a:bodyPr wrap="square" rtlCol="0">
              <a:spAutoFit/>
            </a:bodyPr>
            <a:lstStyle/>
            <a:p>
              <a:pPr algn="ctr"/>
              <a:r>
                <a:rPr lang="fr-CH" sz="1500" b="1">
                  <a:solidFill>
                    <a:srgbClr val="0B4874"/>
                  </a:solidFill>
                </a:rPr>
                <a:t>Segments de clientèle</a:t>
              </a:r>
            </a:p>
          </p:txBody>
        </p:sp>
        <p:sp>
          <p:nvSpPr>
            <p:cNvPr id="58" name="Textfeld 57">
              <a:extLst>
                <a:ext uri="{FF2B5EF4-FFF2-40B4-BE49-F238E27FC236}">
                  <a16:creationId xmlns:a16="http://schemas.microsoft.com/office/drawing/2014/main" id="{149DEEFD-4802-4918-933C-CB6770EBA627}"/>
                </a:ext>
              </a:extLst>
            </p:cNvPr>
            <p:cNvSpPr txBox="1"/>
            <p:nvPr/>
          </p:nvSpPr>
          <p:spPr>
            <a:xfrm>
              <a:off x="7251798" y="975678"/>
              <a:ext cx="2128130" cy="323165"/>
            </a:xfrm>
            <a:prstGeom prst="rect">
              <a:avLst/>
            </a:prstGeom>
            <a:noFill/>
          </p:spPr>
          <p:txBody>
            <a:bodyPr wrap="square" rtlCol="0">
              <a:spAutoFit/>
            </a:bodyPr>
            <a:lstStyle/>
            <a:p>
              <a:pPr>
                <a:spcBef>
                  <a:spcPts val="600"/>
                </a:spcBef>
              </a:pPr>
              <a:r>
                <a:rPr lang="fr-CH" sz="1500" b="1">
                  <a:solidFill>
                    <a:srgbClr val="0B4874"/>
                  </a:solidFill>
                </a:rPr>
                <a:t>Relations clientèle</a:t>
              </a:r>
            </a:p>
          </p:txBody>
        </p:sp>
        <p:sp>
          <p:nvSpPr>
            <p:cNvPr id="59" name="Textfeld 58">
              <a:extLst>
                <a:ext uri="{FF2B5EF4-FFF2-40B4-BE49-F238E27FC236}">
                  <a16:creationId xmlns:a16="http://schemas.microsoft.com/office/drawing/2014/main" id="{B186CD4C-C44E-4D85-84CC-9337342B876A}"/>
                </a:ext>
              </a:extLst>
            </p:cNvPr>
            <p:cNvSpPr txBox="1"/>
            <p:nvPr/>
          </p:nvSpPr>
          <p:spPr>
            <a:xfrm>
              <a:off x="5250033" y="988784"/>
              <a:ext cx="2052228" cy="323165"/>
            </a:xfrm>
            <a:prstGeom prst="rect">
              <a:avLst/>
            </a:prstGeom>
            <a:noFill/>
          </p:spPr>
          <p:txBody>
            <a:bodyPr wrap="square" rtlCol="0">
              <a:spAutoFit/>
            </a:bodyPr>
            <a:lstStyle/>
            <a:p>
              <a:pPr>
                <a:spcBef>
                  <a:spcPts val="600"/>
                </a:spcBef>
              </a:pPr>
              <a:r>
                <a:rPr lang="fr-CH" sz="1500" b="1" dirty="0">
                  <a:solidFill>
                    <a:srgbClr val="0B4874"/>
                  </a:solidFill>
                </a:rPr>
                <a:t>Proposition de valeur</a:t>
              </a:r>
            </a:p>
          </p:txBody>
        </p:sp>
        <p:sp>
          <p:nvSpPr>
            <p:cNvPr id="60" name="Textfeld 59">
              <a:extLst>
                <a:ext uri="{FF2B5EF4-FFF2-40B4-BE49-F238E27FC236}">
                  <a16:creationId xmlns:a16="http://schemas.microsoft.com/office/drawing/2014/main" id="{98396A35-6236-41C0-AD55-B0F1B6AF7E78}"/>
                </a:ext>
              </a:extLst>
            </p:cNvPr>
            <p:cNvSpPr txBox="1"/>
            <p:nvPr/>
          </p:nvSpPr>
          <p:spPr>
            <a:xfrm>
              <a:off x="3168943" y="972767"/>
              <a:ext cx="2052228" cy="323165"/>
            </a:xfrm>
            <a:prstGeom prst="rect">
              <a:avLst/>
            </a:prstGeom>
            <a:noFill/>
          </p:spPr>
          <p:txBody>
            <a:bodyPr wrap="square" rtlCol="0">
              <a:spAutoFit/>
            </a:bodyPr>
            <a:lstStyle/>
            <a:p>
              <a:pPr>
                <a:spcBef>
                  <a:spcPts val="600"/>
                </a:spcBef>
              </a:pPr>
              <a:r>
                <a:rPr lang="fr-CH" sz="1500" b="1">
                  <a:solidFill>
                    <a:srgbClr val="0B4874"/>
                  </a:solidFill>
                </a:rPr>
                <a:t>Activités clés</a:t>
              </a:r>
            </a:p>
          </p:txBody>
        </p:sp>
        <p:sp>
          <p:nvSpPr>
            <p:cNvPr id="61" name="Textfeld 60">
              <a:extLst>
                <a:ext uri="{FF2B5EF4-FFF2-40B4-BE49-F238E27FC236}">
                  <a16:creationId xmlns:a16="http://schemas.microsoft.com/office/drawing/2014/main" id="{B40FC6F8-0BE7-4287-9854-E38F2FB1FEB5}"/>
                </a:ext>
              </a:extLst>
            </p:cNvPr>
            <p:cNvSpPr txBox="1"/>
            <p:nvPr/>
          </p:nvSpPr>
          <p:spPr>
            <a:xfrm>
              <a:off x="1147382" y="971660"/>
              <a:ext cx="2052228" cy="323165"/>
            </a:xfrm>
            <a:prstGeom prst="rect">
              <a:avLst/>
            </a:prstGeom>
            <a:noFill/>
          </p:spPr>
          <p:txBody>
            <a:bodyPr wrap="square" rtlCol="0">
              <a:spAutoFit/>
            </a:bodyPr>
            <a:lstStyle/>
            <a:p>
              <a:pPr>
                <a:spcBef>
                  <a:spcPts val="600"/>
                </a:spcBef>
              </a:pPr>
              <a:r>
                <a:rPr lang="fr-CH" sz="1500" b="1">
                  <a:solidFill>
                    <a:srgbClr val="0B4874"/>
                  </a:solidFill>
                </a:rPr>
                <a:t>Partenaires clés</a:t>
              </a:r>
            </a:p>
          </p:txBody>
        </p:sp>
      </p:grpSp>
      <p:sp>
        <p:nvSpPr>
          <p:cNvPr id="62" name="Textfeld 61">
            <a:extLst>
              <a:ext uri="{FF2B5EF4-FFF2-40B4-BE49-F238E27FC236}">
                <a16:creationId xmlns:a16="http://schemas.microsoft.com/office/drawing/2014/main" id="{94127D65-499B-4D20-BA99-A5C2566777FA}"/>
              </a:ext>
            </a:extLst>
          </p:cNvPr>
          <p:cNvSpPr txBox="1"/>
          <p:nvPr/>
        </p:nvSpPr>
        <p:spPr>
          <a:xfrm>
            <a:off x="3143673" y="1168377"/>
            <a:ext cx="2112711" cy="1472198"/>
          </a:xfrm>
          <a:prstGeom prst="rect">
            <a:avLst/>
          </a:prstGeom>
          <a:noFill/>
        </p:spPr>
        <p:txBody>
          <a:bodyPr wrap="square" rtlCol="0">
            <a:spAutoFit/>
          </a:bodyPr>
          <a:lstStyle/>
          <a:p>
            <a:pPr marL="171450" indent="-171450">
              <a:spcBef>
                <a:spcPts val="100"/>
              </a:spcBef>
              <a:buClr>
                <a:srgbClr val="0B4874"/>
              </a:buClr>
              <a:buFont typeface="Arial" panose="020B0604020202020204" pitchFamily="34" charset="0"/>
              <a:buChar char="•"/>
            </a:pPr>
            <a:r>
              <a:rPr lang="fr-CH" sz="1100">
                <a:solidFill>
                  <a:schemeClr val="accent6">
                    <a:lumMod val="50000"/>
                  </a:schemeClr>
                </a:solidFill>
              </a:rPr>
              <a:t>Quelles sont les activités clés requises par notre proposition de valeur,</a:t>
            </a:r>
          </a:p>
          <a:p>
            <a:pPr marL="171450" indent="-171450">
              <a:spcBef>
                <a:spcPts val="100"/>
              </a:spcBef>
              <a:buClr>
                <a:srgbClr val="0B4874"/>
              </a:buClr>
              <a:buFont typeface="Arial" panose="020B0604020202020204" pitchFamily="34" charset="0"/>
              <a:buChar char="•"/>
            </a:pPr>
            <a:r>
              <a:rPr lang="fr-CH" sz="1100">
                <a:solidFill>
                  <a:schemeClr val="accent6">
                    <a:lumMod val="50000"/>
                  </a:schemeClr>
                </a:solidFill>
              </a:rPr>
              <a:t>nos canaux de distribution et de communication, nos relations clientèle,</a:t>
            </a:r>
          </a:p>
          <a:p>
            <a:pPr marL="171450" indent="-171450">
              <a:spcBef>
                <a:spcPts val="100"/>
              </a:spcBef>
              <a:buClr>
                <a:srgbClr val="0B4874"/>
              </a:buClr>
              <a:buFont typeface="Arial" panose="020B0604020202020204" pitchFamily="34" charset="0"/>
              <a:buChar char="•"/>
            </a:pPr>
            <a:r>
              <a:rPr lang="fr-CH" sz="1100">
                <a:solidFill>
                  <a:schemeClr val="accent6">
                    <a:lumMod val="50000"/>
                  </a:schemeClr>
                </a:solidFill>
              </a:rPr>
              <a:t>nos sources de revenus?</a:t>
            </a:r>
          </a:p>
        </p:txBody>
      </p:sp>
      <p:sp>
        <p:nvSpPr>
          <p:cNvPr id="63" name="Textfeld 62">
            <a:extLst>
              <a:ext uri="{FF2B5EF4-FFF2-40B4-BE49-F238E27FC236}">
                <a16:creationId xmlns:a16="http://schemas.microsoft.com/office/drawing/2014/main" id="{81A95183-606F-4D82-9895-EDA6AD13CE81}"/>
              </a:ext>
            </a:extLst>
          </p:cNvPr>
          <p:cNvSpPr txBox="1"/>
          <p:nvPr/>
        </p:nvSpPr>
        <p:spPr>
          <a:xfrm>
            <a:off x="1091444" y="1166845"/>
            <a:ext cx="2088232" cy="3293209"/>
          </a:xfrm>
          <a:prstGeom prst="rect">
            <a:avLst/>
          </a:prstGeom>
          <a:noFill/>
        </p:spPr>
        <p:txBody>
          <a:bodyPr wrap="square" rtlCol="0">
            <a:spAutoFit/>
          </a:bodyPr>
          <a:lstStyle/>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Qui sont nos partenaires clés?</a:t>
            </a:r>
          </a:p>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Qui sont nos fournisseurs clés?</a:t>
            </a:r>
          </a:p>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Quelles sont les ressources clés fournies par nos partenaires?</a:t>
            </a:r>
          </a:p>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Les avantages des partenariats:</a:t>
            </a:r>
          </a:p>
          <a:p>
            <a:pPr marL="361950" lvl="1" indent="-180975">
              <a:spcBef>
                <a:spcPts val="200"/>
              </a:spcBef>
              <a:buClr>
                <a:srgbClr val="0B4874"/>
              </a:buClr>
              <a:buFont typeface="Arial" panose="020B0604020202020204" pitchFamily="34" charset="0"/>
              <a:buChar char="•"/>
            </a:pPr>
            <a:r>
              <a:rPr lang="fr-CH" sz="1100">
                <a:solidFill>
                  <a:schemeClr val="accent6">
                    <a:lumMod val="50000"/>
                  </a:schemeClr>
                </a:solidFill>
              </a:rPr>
              <a:t>Amélioration du service, réduction du travail et des coûts</a:t>
            </a:r>
          </a:p>
          <a:p>
            <a:pPr marL="361950" lvl="1" indent="-180975">
              <a:spcBef>
                <a:spcPts val="200"/>
              </a:spcBef>
              <a:buClr>
                <a:srgbClr val="0B4874"/>
              </a:buClr>
              <a:buFont typeface="Arial" panose="020B0604020202020204" pitchFamily="34" charset="0"/>
              <a:buChar char="•"/>
            </a:pPr>
            <a:r>
              <a:rPr lang="fr-CH" sz="1100">
                <a:solidFill>
                  <a:schemeClr val="accent6">
                    <a:lumMod val="50000"/>
                  </a:schemeClr>
                </a:solidFill>
              </a:rPr>
              <a:t>Réduction des risques et des incertitudes</a:t>
            </a:r>
          </a:p>
          <a:p>
            <a:pPr marL="361950" lvl="1" indent="-180975">
              <a:spcBef>
                <a:spcPts val="200"/>
              </a:spcBef>
              <a:buClr>
                <a:srgbClr val="0B4874"/>
              </a:buClr>
              <a:buFont typeface="Arial" panose="020B0604020202020204" pitchFamily="34" charset="0"/>
              <a:buChar char="•"/>
            </a:pPr>
            <a:r>
              <a:rPr lang="fr-CH" sz="1100">
                <a:solidFill>
                  <a:schemeClr val="accent6">
                    <a:lumMod val="50000"/>
                  </a:schemeClr>
                </a:solidFill>
              </a:rPr>
              <a:t>Accès aux ressources et aux services</a:t>
            </a:r>
          </a:p>
        </p:txBody>
      </p:sp>
      <p:sp>
        <p:nvSpPr>
          <p:cNvPr id="64" name="Textfeld 63">
            <a:extLst>
              <a:ext uri="{FF2B5EF4-FFF2-40B4-BE49-F238E27FC236}">
                <a16:creationId xmlns:a16="http://schemas.microsoft.com/office/drawing/2014/main" id="{07CDF4AE-CCD2-46FA-9734-2B950D2140AE}"/>
              </a:ext>
            </a:extLst>
          </p:cNvPr>
          <p:cNvSpPr txBox="1"/>
          <p:nvPr/>
        </p:nvSpPr>
        <p:spPr>
          <a:xfrm>
            <a:off x="6204012" y="4725759"/>
            <a:ext cx="2610290" cy="338554"/>
          </a:xfrm>
          <a:prstGeom prst="rect">
            <a:avLst/>
          </a:prstGeom>
          <a:noFill/>
        </p:spPr>
        <p:txBody>
          <a:bodyPr wrap="square" rtlCol="0">
            <a:spAutoFit/>
          </a:bodyPr>
          <a:lstStyle/>
          <a:p>
            <a:r>
              <a:rPr lang="fr-CH" sz="1600" b="1" dirty="0">
                <a:solidFill>
                  <a:srgbClr val="0B4874"/>
                </a:solidFill>
              </a:rPr>
              <a:t>Sources de revenus</a:t>
            </a:r>
          </a:p>
        </p:txBody>
      </p:sp>
      <p:sp>
        <p:nvSpPr>
          <p:cNvPr id="65" name="Textfeld 64">
            <a:extLst>
              <a:ext uri="{FF2B5EF4-FFF2-40B4-BE49-F238E27FC236}">
                <a16:creationId xmlns:a16="http://schemas.microsoft.com/office/drawing/2014/main" id="{DAF9FC69-6848-461F-959D-6D1403A24DDA}"/>
              </a:ext>
            </a:extLst>
          </p:cNvPr>
          <p:cNvSpPr txBox="1"/>
          <p:nvPr/>
        </p:nvSpPr>
        <p:spPr>
          <a:xfrm>
            <a:off x="1235460" y="5013865"/>
            <a:ext cx="4860540" cy="677108"/>
          </a:xfrm>
          <a:prstGeom prst="rect">
            <a:avLst/>
          </a:prstGeom>
          <a:noFill/>
        </p:spPr>
        <p:txBody>
          <a:bodyPr wrap="square" rtlCol="0">
            <a:spAutoFit/>
          </a:bodyPr>
          <a:lstStyle/>
          <a:p>
            <a:pPr marL="171450" indent="-171450">
              <a:spcBef>
                <a:spcPts val="300"/>
              </a:spcBef>
              <a:buClr>
                <a:srgbClr val="0B4874"/>
              </a:buClr>
              <a:buFont typeface="Arial" panose="020B0604020202020204" pitchFamily="34" charset="0"/>
              <a:buChar char="•"/>
            </a:pPr>
            <a:r>
              <a:rPr lang="fr-CH" sz="1100" dirty="0">
                <a:solidFill>
                  <a:schemeClr val="accent6">
                    <a:lumMod val="50000"/>
                  </a:schemeClr>
                </a:solidFill>
              </a:rPr>
              <a:t>Quels sont les principaux coûts dans notre modèle d’entreprise?</a:t>
            </a:r>
          </a:p>
          <a:p>
            <a:pPr marL="171450" indent="-171450">
              <a:spcBef>
                <a:spcPts val="300"/>
              </a:spcBef>
              <a:buClr>
                <a:srgbClr val="0B4874"/>
              </a:buClr>
              <a:buFont typeface="Arial" panose="020B0604020202020204" pitchFamily="34" charset="0"/>
              <a:buChar char="•"/>
            </a:pPr>
            <a:r>
              <a:rPr lang="fr-CH" sz="1100" dirty="0">
                <a:solidFill>
                  <a:schemeClr val="accent6">
                    <a:lumMod val="50000"/>
                  </a:schemeClr>
                </a:solidFill>
              </a:rPr>
              <a:t>Quelles ressources clés sont particulièrement coûteuses?</a:t>
            </a:r>
          </a:p>
          <a:p>
            <a:pPr marL="171450" indent="-171450">
              <a:spcBef>
                <a:spcPts val="300"/>
              </a:spcBef>
              <a:buClr>
                <a:srgbClr val="0B4874"/>
              </a:buClr>
              <a:buFont typeface="Arial" panose="020B0604020202020204" pitchFamily="34" charset="0"/>
              <a:buChar char="•"/>
            </a:pPr>
            <a:r>
              <a:rPr lang="fr-CH" sz="1100" dirty="0">
                <a:solidFill>
                  <a:schemeClr val="accent6">
                    <a:lumMod val="50000"/>
                  </a:schemeClr>
                </a:solidFill>
              </a:rPr>
              <a:t>Quelles activités clés sont particulièrement coûteuses?</a:t>
            </a:r>
          </a:p>
        </p:txBody>
      </p:sp>
      <p:sp>
        <p:nvSpPr>
          <p:cNvPr id="66" name="Textfeld 65">
            <a:extLst>
              <a:ext uri="{FF2B5EF4-FFF2-40B4-BE49-F238E27FC236}">
                <a16:creationId xmlns:a16="http://schemas.microsoft.com/office/drawing/2014/main" id="{5B2CAB6F-C6AC-4FF1-AD20-B78BFE18E2B8}"/>
              </a:ext>
            </a:extLst>
          </p:cNvPr>
          <p:cNvSpPr txBox="1"/>
          <p:nvPr/>
        </p:nvSpPr>
        <p:spPr>
          <a:xfrm>
            <a:off x="6204012" y="5002245"/>
            <a:ext cx="4916422" cy="430887"/>
          </a:xfrm>
          <a:prstGeom prst="rect">
            <a:avLst/>
          </a:prstGeom>
          <a:noFill/>
        </p:spPr>
        <p:txBody>
          <a:bodyPr wrap="square" rtlCol="0">
            <a:spAutoFit/>
          </a:bodyPr>
          <a:lstStyle/>
          <a:p>
            <a:r>
              <a:rPr lang="fr-CH" sz="1100">
                <a:solidFill>
                  <a:schemeClr val="accent6">
                    <a:lumMod val="50000"/>
                  </a:schemeClr>
                </a:solidFill>
              </a:rPr>
              <a:t>Quelles sont nos sources de revenus? Quelle est la part des différentes sources de revenus?</a:t>
            </a:r>
          </a:p>
        </p:txBody>
      </p:sp>
      <p:sp>
        <p:nvSpPr>
          <p:cNvPr id="67" name="Textfeld 66">
            <a:extLst>
              <a:ext uri="{FF2B5EF4-FFF2-40B4-BE49-F238E27FC236}">
                <a16:creationId xmlns:a16="http://schemas.microsoft.com/office/drawing/2014/main" id="{CCD97CAD-B912-4CD0-9C03-E0FF50C7381E}"/>
              </a:ext>
            </a:extLst>
          </p:cNvPr>
          <p:cNvSpPr txBox="1"/>
          <p:nvPr/>
        </p:nvSpPr>
        <p:spPr>
          <a:xfrm>
            <a:off x="6204012" y="5437515"/>
            <a:ext cx="5220580" cy="990015"/>
          </a:xfrm>
          <a:prstGeom prst="rect">
            <a:avLst/>
          </a:prstGeom>
          <a:noFill/>
        </p:spPr>
        <p:txBody>
          <a:bodyPr wrap="square" rtlCol="0">
            <a:spAutoFit/>
          </a:bodyPr>
          <a:lstStyle/>
          <a:p>
            <a:pPr>
              <a:spcBef>
                <a:spcPts val="200"/>
              </a:spcBef>
            </a:pPr>
            <a:r>
              <a:rPr lang="fr-CH" sz="1100" b="1">
                <a:solidFill>
                  <a:schemeClr val="accent6">
                    <a:lumMod val="50000"/>
                  </a:schemeClr>
                </a:solidFill>
              </a:rPr>
              <a:t>Types: </a:t>
            </a:r>
            <a:r>
              <a:rPr lang="fr-CH" sz="1100">
                <a:solidFill>
                  <a:schemeClr val="accent6">
                    <a:lumMod val="50000"/>
                  </a:schemeClr>
                </a:solidFill>
              </a:rPr>
              <a:t>ventes, frais d’utilisation, abonnements, prêts/location/leasing, licences, commissions, publicité</a:t>
            </a:r>
          </a:p>
          <a:p>
            <a:pPr>
              <a:spcBef>
                <a:spcPts val="200"/>
              </a:spcBef>
            </a:pPr>
            <a:r>
              <a:rPr lang="fr-CH" sz="1100" b="1">
                <a:solidFill>
                  <a:schemeClr val="accent6">
                    <a:lumMod val="50000"/>
                  </a:schemeClr>
                </a:solidFill>
              </a:rPr>
              <a:t>Prix fixes: </a:t>
            </a:r>
            <a:r>
              <a:rPr lang="fr-CH" sz="1100">
                <a:solidFill>
                  <a:schemeClr val="accent6">
                    <a:lumMod val="50000"/>
                  </a:schemeClr>
                </a:solidFill>
              </a:rPr>
              <a:t>prix catalogue, en fonction des coûts de production, du segment de clientèle et de la quantité</a:t>
            </a:r>
          </a:p>
          <a:p>
            <a:pPr>
              <a:spcBef>
                <a:spcPts val="200"/>
              </a:spcBef>
            </a:pPr>
            <a:r>
              <a:rPr lang="fr-CH" sz="1100" b="1">
                <a:solidFill>
                  <a:schemeClr val="accent6">
                    <a:lumMod val="50000"/>
                  </a:schemeClr>
                </a:solidFill>
              </a:rPr>
              <a:t>Prix variables: </a:t>
            </a:r>
            <a:r>
              <a:rPr lang="fr-CH" sz="1100">
                <a:solidFill>
                  <a:schemeClr val="accent6">
                    <a:lumMod val="50000"/>
                  </a:schemeClr>
                </a:solidFill>
              </a:rPr>
              <a:t>en fonction des négociations, des bénéfices, du marché</a:t>
            </a:r>
          </a:p>
        </p:txBody>
      </p:sp>
      <p:sp>
        <p:nvSpPr>
          <p:cNvPr id="68" name="Textfeld 67">
            <a:extLst>
              <a:ext uri="{FF2B5EF4-FFF2-40B4-BE49-F238E27FC236}">
                <a16:creationId xmlns:a16="http://schemas.microsoft.com/office/drawing/2014/main" id="{8417579E-4393-4DC7-9789-878AC95D26CE}"/>
              </a:ext>
            </a:extLst>
          </p:cNvPr>
          <p:cNvSpPr txBox="1"/>
          <p:nvPr/>
        </p:nvSpPr>
        <p:spPr>
          <a:xfrm>
            <a:off x="1235460" y="5708376"/>
            <a:ext cx="4860540" cy="600164"/>
          </a:xfrm>
          <a:prstGeom prst="rect">
            <a:avLst/>
          </a:prstGeom>
          <a:noFill/>
        </p:spPr>
        <p:txBody>
          <a:bodyPr wrap="square" rtlCol="0">
            <a:spAutoFit/>
          </a:bodyPr>
          <a:lstStyle/>
          <a:p>
            <a:pPr>
              <a:spcBef>
                <a:spcPts val="200"/>
              </a:spcBef>
            </a:pPr>
            <a:r>
              <a:rPr lang="fr-CH" sz="1100" b="1" dirty="0">
                <a:solidFill>
                  <a:schemeClr val="accent6">
                    <a:lumMod val="50000"/>
                  </a:schemeClr>
                </a:solidFill>
              </a:rPr>
              <a:t>Exemples de types de coût: </a:t>
            </a:r>
            <a:r>
              <a:rPr lang="fr-CH" sz="1100" dirty="0">
                <a:solidFill>
                  <a:schemeClr val="accent6">
                    <a:lumMod val="50000"/>
                  </a:schemeClr>
                </a:solidFill>
              </a:rPr>
              <a:t>coûts fixes (salaires, loyers, équipements), coûts variables (coûts des matières premières et des équipements, coûts salariaux flexibles, commissions, services externes)</a:t>
            </a:r>
          </a:p>
        </p:txBody>
      </p:sp>
      <p:sp>
        <p:nvSpPr>
          <p:cNvPr id="69" name="Textfeld 68">
            <a:extLst>
              <a:ext uri="{FF2B5EF4-FFF2-40B4-BE49-F238E27FC236}">
                <a16:creationId xmlns:a16="http://schemas.microsoft.com/office/drawing/2014/main" id="{E22C5651-5DD2-4F1D-9684-BE55A224B761}"/>
              </a:ext>
            </a:extLst>
          </p:cNvPr>
          <p:cNvSpPr txBox="1"/>
          <p:nvPr/>
        </p:nvSpPr>
        <p:spPr>
          <a:xfrm>
            <a:off x="4631160" y="6597788"/>
            <a:ext cx="7560840" cy="269268"/>
          </a:xfrm>
          <a:prstGeom prst="rect">
            <a:avLst/>
          </a:prstGeom>
          <a:noFill/>
        </p:spPr>
        <p:txBody>
          <a:bodyPr wrap="none" lIns="0" tIns="0" rIns="0" bIns="0" rtlCol="0">
            <a:noAutofit/>
          </a:bodyPr>
          <a:lstStyle/>
          <a:p>
            <a:pPr>
              <a:lnSpc>
                <a:spcPct val="90000"/>
              </a:lnSpc>
              <a:spcAft>
                <a:spcPts val="1000"/>
              </a:spcAft>
            </a:pPr>
            <a:r>
              <a:rPr lang="fr-CH" sz="1000" b="1">
                <a:solidFill>
                  <a:srgbClr val="898F97"/>
                </a:solidFill>
              </a:rPr>
              <a:t>Source:</a:t>
            </a:r>
            <a:r>
              <a:rPr lang="fr-CH" sz="1000">
                <a:solidFill>
                  <a:srgbClr val="898F97"/>
                </a:solidFill>
              </a:rPr>
              <a:t> strategyzer.com Traductions et compléments BMWi et gründerplattform.de</a:t>
            </a:r>
          </a:p>
        </p:txBody>
      </p:sp>
      <p:sp>
        <p:nvSpPr>
          <p:cNvPr id="70" name="Textfeld 69">
            <a:extLst>
              <a:ext uri="{FF2B5EF4-FFF2-40B4-BE49-F238E27FC236}">
                <a16:creationId xmlns:a16="http://schemas.microsoft.com/office/drawing/2014/main" id="{BD49213A-0E03-4086-8B1E-C8C0B2C6C2BB}"/>
              </a:ext>
            </a:extLst>
          </p:cNvPr>
          <p:cNvSpPr txBox="1"/>
          <p:nvPr/>
        </p:nvSpPr>
        <p:spPr>
          <a:xfrm>
            <a:off x="3091341" y="3109932"/>
            <a:ext cx="2130624" cy="1615827"/>
          </a:xfrm>
          <a:prstGeom prst="rect">
            <a:avLst/>
          </a:prstGeom>
          <a:noFill/>
        </p:spPr>
        <p:txBody>
          <a:bodyPr wrap="square" rtlCol="0">
            <a:spAutoFit/>
          </a:bodyPr>
          <a:lstStyle/>
          <a:p>
            <a:pPr marL="171450" indent="-171450">
              <a:buClr>
                <a:srgbClr val="0B4874"/>
              </a:buClr>
              <a:buFont typeface="Arial" panose="020B0604020202020204" pitchFamily="34" charset="0"/>
              <a:buChar char="•"/>
            </a:pPr>
            <a:r>
              <a:rPr lang="fr-CH" sz="1100" dirty="0">
                <a:solidFill>
                  <a:schemeClr val="accent6">
                    <a:lumMod val="50000"/>
                  </a:schemeClr>
                </a:solidFill>
              </a:rPr>
              <a:t>Quelles sont les ressources clés dont nous avons besoin pour notre </a:t>
            </a:r>
          </a:p>
          <a:p>
            <a:pPr marL="268288" lvl="1" indent="-93663">
              <a:buClr>
                <a:srgbClr val="0B4874"/>
              </a:buClr>
              <a:buFont typeface="Arial" panose="020B0604020202020204" pitchFamily="34" charset="0"/>
              <a:buChar char="•"/>
            </a:pPr>
            <a:r>
              <a:rPr lang="fr-CH" sz="1100" dirty="0">
                <a:solidFill>
                  <a:schemeClr val="accent6">
                    <a:lumMod val="50000"/>
                  </a:schemeClr>
                </a:solidFill>
              </a:rPr>
              <a:t>proposition de valeur,</a:t>
            </a:r>
          </a:p>
          <a:p>
            <a:pPr marL="268288" lvl="1" indent="-93663">
              <a:buClr>
                <a:srgbClr val="0B4874"/>
              </a:buClr>
              <a:buFont typeface="Arial" panose="020B0604020202020204" pitchFamily="34" charset="0"/>
              <a:buChar char="•"/>
            </a:pPr>
            <a:r>
              <a:rPr lang="fr-CH" sz="1100" dirty="0">
                <a:solidFill>
                  <a:schemeClr val="accent6">
                    <a:lumMod val="50000"/>
                  </a:schemeClr>
                </a:solidFill>
              </a:rPr>
              <a:t>nos canaux de distribution et de communication, nos relations clientèle,</a:t>
            </a:r>
          </a:p>
          <a:p>
            <a:pPr marL="268288" lvl="1" indent="-93663">
              <a:buClr>
                <a:srgbClr val="0B4874"/>
              </a:buClr>
              <a:buFont typeface="Arial" panose="020B0604020202020204" pitchFamily="34" charset="0"/>
              <a:buChar char="•"/>
            </a:pPr>
            <a:r>
              <a:rPr lang="fr-CH" sz="1100" dirty="0">
                <a:solidFill>
                  <a:schemeClr val="accent6">
                    <a:lumMod val="50000"/>
                  </a:schemeClr>
                </a:solidFill>
              </a:rPr>
              <a:t>nos sources de revenus?</a:t>
            </a:r>
          </a:p>
        </p:txBody>
      </p:sp>
      <p:sp>
        <p:nvSpPr>
          <p:cNvPr id="35" name="Foliennummernplatzhalter 2">
            <a:extLst>
              <a:ext uri="{FF2B5EF4-FFF2-40B4-BE49-F238E27FC236}">
                <a16:creationId xmlns:a16="http://schemas.microsoft.com/office/drawing/2014/main" id="{2160D359-8D27-49CB-BE6E-A1702101F2C5}"/>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16</a:t>
            </a:fld>
            <a:endParaRPr lang="ru-RU"/>
          </a:p>
        </p:txBody>
      </p:sp>
    </p:spTree>
    <p:extLst>
      <p:ext uri="{BB962C8B-B14F-4D97-AF65-F5344CB8AC3E}">
        <p14:creationId xmlns:p14="http://schemas.microsoft.com/office/powerpoint/2010/main" val="195097704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CC41E8FD-F29F-4D85-AE8E-A357C8313B79}"/>
              </a:ext>
            </a:extLst>
          </p:cNvPr>
          <p:cNvSpPr>
            <a:spLocks noGrp="1"/>
          </p:cNvSpPr>
          <p:nvPr>
            <p:ph type="body" idx="1"/>
          </p:nvPr>
        </p:nvSpPr>
        <p:spPr>
          <a:xfrm>
            <a:off x="1853050" y="1905791"/>
            <a:ext cx="8451156" cy="1415561"/>
          </a:xfrm>
        </p:spPr>
        <p:txBody>
          <a:bodyPr>
            <a:normAutofit fontScale="85000" lnSpcReduction="10000"/>
          </a:bodyPr>
          <a:lstStyle/>
          <a:p>
            <a:pPr>
              <a:lnSpc>
                <a:spcPct val="110000"/>
              </a:lnSpc>
            </a:pPr>
            <a:r>
              <a:rPr lang="fr-CH" sz="2800" b="1">
                <a:solidFill>
                  <a:srgbClr val="0B4874"/>
                </a:solidFill>
                <a:latin typeface="Century Gothic" panose="020B0502020202020204" pitchFamily="34" charset="0"/>
              </a:rPr>
              <a:t>Durabilité:</a:t>
            </a:r>
            <a:br>
              <a:rPr lang="fr-CH" sz="2800" b="1">
                <a:solidFill>
                  <a:srgbClr val="0B4874"/>
                </a:solidFill>
                <a:latin typeface="Century Gothic" panose="020B0502020202020204" pitchFamily="34" charset="0"/>
              </a:rPr>
            </a:br>
            <a:r>
              <a:rPr lang="fr-CH" sz="2800">
                <a:solidFill>
                  <a:srgbClr val="0B4874"/>
                </a:solidFill>
                <a:latin typeface="Century Gothic" panose="020B0502020202020204" pitchFamily="34" charset="0"/>
              </a:rPr>
              <a:t>Les fondateurs/-trices peuvent donner une orientation écologique et sociale à leur modèle d’entreprise! </a:t>
            </a:r>
          </a:p>
        </p:txBody>
      </p:sp>
      <p:sp>
        <p:nvSpPr>
          <p:cNvPr id="4" name="Foliennummernplatzhalter 1">
            <a:extLst>
              <a:ext uri="{FF2B5EF4-FFF2-40B4-BE49-F238E27FC236}">
                <a16:creationId xmlns:a16="http://schemas.microsoft.com/office/drawing/2014/main" id="{E3A0BC08-7D24-452A-9ED5-7791E4E8F1DC}"/>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04416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A78EF8-3E4E-4BB5-8610-B6EF8CE1C3A6}"/>
              </a:ext>
            </a:extLst>
          </p:cNvPr>
          <p:cNvSpPr txBox="1">
            <a:spLocks noChangeArrowheads="1"/>
          </p:cNvSpPr>
          <p:nvPr/>
        </p:nvSpPr>
        <p:spPr bwMode="auto">
          <a:xfrm>
            <a:off x="936802" y="298867"/>
            <a:ext cx="9711533"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Notre façon de vivre et de travailler n’est pas durable et</a:t>
            </a:r>
            <a:br>
              <a:rPr lang="fr-CH" sz="2400" b="1">
                <a:solidFill>
                  <a:srgbClr val="0B4874"/>
                </a:solidFill>
                <a:latin typeface="Century Gothic" panose="020B0502020202020204" pitchFamily="34" charset="0"/>
                <a:ea typeface="ＭＳ Ｐゴシック" charset="0"/>
                <a:cs typeface="Arial"/>
              </a:rPr>
            </a:br>
            <a:r>
              <a:rPr lang="fr-CH" sz="2400" b="1">
                <a:solidFill>
                  <a:srgbClr val="0B4874"/>
                </a:solidFill>
                <a:latin typeface="Century Gothic" panose="020B0502020202020204" pitchFamily="34" charset="0"/>
                <a:ea typeface="ＭＳ Ｐゴシック" charset="0"/>
                <a:cs typeface="Arial"/>
              </a:rPr>
              <a:t>génère parfois des inégalités sociales</a:t>
            </a:r>
          </a:p>
        </p:txBody>
      </p:sp>
      <p:pic>
        <p:nvPicPr>
          <p:cNvPr id="5" name="Grafik 4">
            <a:extLst>
              <a:ext uri="{FF2B5EF4-FFF2-40B4-BE49-F238E27FC236}">
                <a16:creationId xmlns:a16="http://schemas.microsoft.com/office/drawing/2014/main" id="{DD00CFEF-DB45-406F-BEB0-7DB8C21F2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845" y="2144048"/>
            <a:ext cx="3598736" cy="3227987"/>
          </a:xfrm>
          <a:prstGeom prst="rect">
            <a:avLst/>
          </a:prstGeom>
        </p:spPr>
      </p:pic>
      <p:sp>
        <p:nvSpPr>
          <p:cNvPr id="6" name="Rechteck 5">
            <a:extLst>
              <a:ext uri="{FF2B5EF4-FFF2-40B4-BE49-F238E27FC236}">
                <a16:creationId xmlns:a16="http://schemas.microsoft.com/office/drawing/2014/main" id="{2833CC15-6FFA-4315-85C5-4EB70824F4F7}"/>
              </a:ext>
            </a:extLst>
          </p:cNvPr>
          <p:cNvSpPr/>
          <p:nvPr/>
        </p:nvSpPr>
        <p:spPr>
          <a:xfrm>
            <a:off x="6198045" y="3296376"/>
            <a:ext cx="4714395" cy="923330"/>
          </a:xfrm>
          <a:prstGeom prst="rect">
            <a:avLst/>
          </a:prstGeom>
        </p:spPr>
        <p:txBody>
          <a:bodyPr wrap="square">
            <a:spAutoFit/>
          </a:bodyPr>
          <a:lstStyle/>
          <a:p>
            <a:r>
              <a:rPr lang="fr-CH" b="1">
                <a:solidFill>
                  <a:srgbClr val="0B4874"/>
                </a:solidFill>
                <a:latin typeface="Century Gothic" panose="020B0502020202020204" pitchFamily="34" charset="0"/>
                <a:ea typeface="ＭＳ Ｐゴシック" charset="0"/>
                <a:cs typeface="Arial"/>
              </a:rPr>
              <a:t>Il faudrait presque tripler la surface de la terre pour couvrir la consommation de ressources de la Suisse!</a:t>
            </a:r>
          </a:p>
        </p:txBody>
      </p:sp>
      <p:sp>
        <p:nvSpPr>
          <p:cNvPr id="7" name="Rechteck 6">
            <a:extLst>
              <a:ext uri="{FF2B5EF4-FFF2-40B4-BE49-F238E27FC236}">
                <a16:creationId xmlns:a16="http://schemas.microsoft.com/office/drawing/2014/main" id="{9ED4E4FF-20CA-4B9F-96B9-D1E707F87B90}"/>
              </a:ext>
            </a:extLst>
          </p:cNvPr>
          <p:cNvSpPr/>
          <p:nvPr/>
        </p:nvSpPr>
        <p:spPr>
          <a:xfrm>
            <a:off x="5019366" y="6211975"/>
            <a:ext cx="6758719" cy="246221"/>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srf.ch/news/panorama/leben-auf-pump-heute-ist-erdueberlastungstag</a:t>
            </a:r>
          </a:p>
        </p:txBody>
      </p:sp>
      <p:sp>
        <p:nvSpPr>
          <p:cNvPr id="10" name="Gleichschenkliges Dreieck 9">
            <a:extLst>
              <a:ext uri="{FF2B5EF4-FFF2-40B4-BE49-F238E27FC236}">
                <a16:creationId xmlns:a16="http://schemas.microsoft.com/office/drawing/2014/main" id="{E5E68DEE-0961-40FE-9125-A9041065D819}"/>
              </a:ext>
            </a:extLst>
          </p:cNvPr>
          <p:cNvSpPr/>
          <p:nvPr/>
        </p:nvSpPr>
        <p:spPr>
          <a:xfrm rot="5400000">
            <a:off x="5177879" y="3644180"/>
            <a:ext cx="1229032" cy="4031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Foliennummernplatzhalter 1">
            <a:extLst>
              <a:ext uri="{FF2B5EF4-FFF2-40B4-BE49-F238E27FC236}">
                <a16:creationId xmlns:a16="http://schemas.microsoft.com/office/drawing/2014/main" id="{F9201EBB-1036-401C-BC0A-B8DD8097523F}"/>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949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F16452AB-54C1-4362-ACD1-4478EAC844CF}"/>
              </a:ext>
            </a:extLst>
          </p:cNvPr>
          <p:cNvSpPr>
            <a:spLocks/>
          </p:cNvSpPr>
          <p:nvPr/>
        </p:nvSpPr>
        <p:spPr bwMode="auto">
          <a:xfrm>
            <a:off x="191646" y="493973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34" name="Freeform 6">
            <a:extLst>
              <a:ext uri="{FF2B5EF4-FFF2-40B4-BE49-F238E27FC236}">
                <a16:creationId xmlns:a16="http://schemas.microsoft.com/office/drawing/2014/main" id="{9620B0DC-7676-4BAD-9794-C06FED9F0FF0}"/>
              </a:ext>
            </a:extLst>
          </p:cNvPr>
          <p:cNvSpPr>
            <a:spLocks/>
          </p:cNvSpPr>
          <p:nvPr/>
        </p:nvSpPr>
        <p:spPr bwMode="auto">
          <a:xfrm>
            <a:off x="775282" y="3787551"/>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6" name="Freeform 12">
            <a:extLst>
              <a:ext uri="{FF2B5EF4-FFF2-40B4-BE49-F238E27FC236}">
                <a16:creationId xmlns:a16="http://schemas.microsoft.com/office/drawing/2014/main" id="{04D1DF6A-1C40-4422-8C09-DFDFA7D9A39F}"/>
              </a:ext>
            </a:extLst>
          </p:cNvPr>
          <p:cNvSpPr>
            <a:spLocks/>
          </p:cNvSpPr>
          <p:nvPr/>
        </p:nvSpPr>
        <p:spPr bwMode="auto">
          <a:xfrm flipV="1">
            <a:off x="3875260" y="4942768"/>
            <a:ext cx="5277128" cy="1044000"/>
          </a:xfrm>
          <a:custGeom>
            <a:avLst/>
            <a:gdLst>
              <a:gd name="T0" fmla="*/ 0 w 5279"/>
              <a:gd name="T1" fmla="*/ 0 h 826"/>
              <a:gd name="T2" fmla="*/ 478 w 5279"/>
              <a:gd name="T3" fmla="*/ 826 h 826"/>
              <a:gd name="T4" fmla="*/ 4707 w 5279"/>
              <a:gd name="T5" fmla="*/ 826 h 826"/>
              <a:gd name="T6" fmla="*/ 5279 w 5279"/>
              <a:gd name="T7" fmla="*/ 0 h 826"/>
              <a:gd name="T8" fmla="*/ 0 w 5279"/>
              <a:gd name="T9" fmla="*/ 0 h 826"/>
            </a:gdLst>
            <a:ahLst/>
            <a:cxnLst>
              <a:cxn ang="0">
                <a:pos x="T0" y="T1"/>
              </a:cxn>
              <a:cxn ang="0">
                <a:pos x="T2" y="T3"/>
              </a:cxn>
              <a:cxn ang="0">
                <a:pos x="T4" y="T5"/>
              </a:cxn>
              <a:cxn ang="0">
                <a:pos x="T6" y="T7"/>
              </a:cxn>
              <a:cxn ang="0">
                <a:pos x="T8" y="T9"/>
              </a:cxn>
            </a:cxnLst>
            <a:rect l="0" t="0" r="r" b="b"/>
            <a:pathLst>
              <a:path w="5279" h="826">
                <a:moveTo>
                  <a:pt x="0" y="0"/>
                </a:moveTo>
                <a:lnTo>
                  <a:pt x="478" y="826"/>
                </a:lnTo>
                <a:lnTo>
                  <a:pt x="4707" y="826"/>
                </a:lnTo>
                <a:lnTo>
                  <a:pt x="5279" y="0"/>
                </a:lnTo>
                <a:lnTo>
                  <a:pt x="0" y="0"/>
                </a:lnTo>
                <a:close/>
              </a:path>
            </a:pathLst>
          </a:custGeom>
          <a:solidFill>
            <a:srgbClr val="CD9310"/>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61" name="Freeform 9">
            <a:extLst>
              <a:ext uri="{FF2B5EF4-FFF2-40B4-BE49-F238E27FC236}">
                <a16:creationId xmlns:a16="http://schemas.microsoft.com/office/drawing/2014/main" id="{F10AF8E3-C894-4978-9C5E-8834FCBFD249}"/>
              </a:ext>
            </a:extLst>
          </p:cNvPr>
          <p:cNvSpPr>
            <a:spLocks/>
          </p:cNvSpPr>
          <p:nvPr/>
        </p:nvSpPr>
        <p:spPr bwMode="auto">
          <a:xfrm flipV="1">
            <a:off x="3346714" y="3783282"/>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fr-FR" sz="2418">
              <a:latin typeface="Century Gothic" panose="020B0502020202020204" pitchFamily="34" charset="0"/>
            </a:endParaRPr>
          </a:p>
        </p:txBody>
      </p:sp>
      <p:sp>
        <p:nvSpPr>
          <p:cNvPr id="60" name="Freeform 9">
            <a:extLst>
              <a:ext uri="{FF2B5EF4-FFF2-40B4-BE49-F238E27FC236}">
                <a16:creationId xmlns:a16="http://schemas.microsoft.com/office/drawing/2014/main" id="{E6EF8A97-0F67-4CA6-957A-09A9C7571333}"/>
              </a:ext>
            </a:extLst>
          </p:cNvPr>
          <p:cNvSpPr>
            <a:spLocks/>
          </p:cNvSpPr>
          <p:nvPr/>
        </p:nvSpPr>
        <p:spPr bwMode="auto">
          <a:xfrm flipV="1">
            <a:off x="2749982" y="2637933"/>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D17930"/>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59" name="Freeform 9">
            <a:extLst>
              <a:ext uri="{FF2B5EF4-FFF2-40B4-BE49-F238E27FC236}">
                <a16:creationId xmlns:a16="http://schemas.microsoft.com/office/drawing/2014/main" id="{D4AA6EB0-BB30-4F9D-9712-31C7CC111345}"/>
              </a:ext>
            </a:extLst>
          </p:cNvPr>
          <p:cNvSpPr>
            <a:spLocks/>
          </p:cNvSpPr>
          <p:nvPr/>
        </p:nvSpPr>
        <p:spPr bwMode="auto">
          <a:xfrm flipV="1">
            <a:off x="2177095" y="1485144"/>
            <a:ext cx="5172458"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8EB403"/>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35366"/>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81319"/>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83181"/>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81663"/>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juridique</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42807"/>
            <a:ext cx="1735754" cy="523220"/>
          </a:xfrm>
          <a:prstGeom prst="rect">
            <a:avLst/>
          </a:prstGeom>
        </p:spPr>
        <p:txBody>
          <a:bodyPr wrap="square">
            <a:spAutoFit/>
          </a:bodyPr>
          <a:lstStyle/>
          <a:p>
            <a:pPr algn="ctr">
              <a:buClr>
                <a:srgbClr val="C00000"/>
              </a:buClr>
            </a:pPr>
            <a:r>
              <a:rPr lang="fr-CH" sz="1400" b="1">
                <a:solidFill>
                  <a:srgbClr val="0B4874"/>
                </a:solidFill>
                <a:latin typeface="Century Gothic" panose="020B0502020202020204" pitchFamily="34" charset="0"/>
                <a:ea typeface="ＭＳ Ｐゴシック" charset="0"/>
                <a:cs typeface="Arial"/>
              </a:rPr>
              <a:t>Responsabilité</a:t>
            </a:r>
            <a:br>
              <a:rPr lang="fr-CH" sz="1400" b="1">
                <a:solidFill>
                  <a:srgbClr val="0B4874"/>
                </a:solidFill>
                <a:latin typeface="Century Gothic" panose="020B0502020202020204" pitchFamily="34" charset="0"/>
                <a:ea typeface="ＭＳ Ｐゴシック" charset="0"/>
                <a:cs typeface="Arial"/>
              </a:rPr>
            </a:br>
            <a:r>
              <a:rPr lang="fr-CH" sz="1400" b="1">
                <a:solidFill>
                  <a:srgbClr val="0B4874"/>
                </a:solidFill>
                <a:latin typeface="Century Gothic" panose="020B0502020202020204" pitchFamily="34" charset="0"/>
                <a:ea typeface="ＭＳ Ｐゴシック" charset="0"/>
                <a:cs typeface="Arial"/>
              </a:rPr>
              <a:t>sociale</a:t>
            </a:r>
          </a:p>
        </p:txBody>
      </p:sp>
      <p:sp>
        <p:nvSpPr>
          <p:cNvPr id="48" name="Rectangle 21">
            <a:extLst>
              <a:ext uri="{FF2B5EF4-FFF2-40B4-BE49-F238E27FC236}">
                <a16:creationId xmlns:a16="http://schemas.microsoft.com/office/drawing/2014/main" id="{B820CBF5-4954-4ED1-83FF-4CC450D2E178}"/>
              </a:ext>
            </a:extLst>
          </p:cNvPr>
          <p:cNvSpPr/>
          <p:nvPr/>
        </p:nvSpPr>
        <p:spPr>
          <a:xfrm>
            <a:off x="9718250" y="1531411"/>
            <a:ext cx="1789189" cy="784830"/>
          </a:xfrm>
          <a:prstGeom prst="rect">
            <a:avLst/>
          </a:prstGeom>
        </p:spPr>
        <p:txBody>
          <a:bodyPr wrap="square">
            <a:spAutoFit/>
          </a:bodyPr>
          <a:lstStyle/>
          <a:p>
            <a:pPr>
              <a:buClr>
                <a:srgbClr val="C00000"/>
              </a:buClr>
            </a:pPr>
            <a:r>
              <a:rPr lang="fr-CH" sz="1500" b="1">
                <a:solidFill>
                  <a:srgbClr val="8EB403"/>
                </a:solidFill>
                <a:latin typeface="Century Gothic" panose="020B0502020202020204" pitchFamily="34" charset="0"/>
              </a:rPr>
              <a:t>Apportez une contribution positive à la société!</a:t>
            </a:r>
          </a:p>
        </p:txBody>
      </p:sp>
      <p:sp>
        <p:nvSpPr>
          <p:cNvPr id="52" name="Rectangle 21">
            <a:extLst>
              <a:ext uri="{FF2B5EF4-FFF2-40B4-BE49-F238E27FC236}">
                <a16:creationId xmlns:a16="http://schemas.microsoft.com/office/drawing/2014/main" id="{C8C91B3B-6BA3-42A6-90C3-71A606727047}"/>
              </a:ext>
            </a:extLst>
          </p:cNvPr>
          <p:cNvSpPr/>
          <p:nvPr/>
        </p:nvSpPr>
        <p:spPr>
          <a:xfrm>
            <a:off x="3287685" y="1608359"/>
            <a:ext cx="3527788" cy="830997"/>
          </a:xfrm>
          <a:prstGeom prst="rect">
            <a:avLst/>
          </a:prstGeom>
        </p:spPr>
        <p:txBody>
          <a:bodyPr wrap="square">
            <a:spAutoFit/>
          </a:bodyPr>
          <a:lstStyle/>
          <a:p>
            <a:pPr>
              <a:buClr>
                <a:srgbClr val="C00000"/>
              </a:buClr>
            </a:pPr>
            <a:r>
              <a:rPr lang="fr-CH" sz="1200">
                <a:solidFill>
                  <a:schemeClr val="bg1"/>
                </a:solidFill>
                <a:latin typeface="Century Gothic" panose="020B0502020202020204" pitchFamily="34" charset="0"/>
                <a:ea typeface="Roboto Light" pitchFamily="2" charset="0"/>
              </a:rPr>
              <a:t>Les entreprises ont un impact positif sur la société et ne se limitent pas à leurs responsabilités éthiques, juridiques et économiques.</a:t>
            </a:r>
          </a:p>
        </p:txBody>
      </p:sp>
      <p:sp>
        <p:nvSpPr>
          <p:cNvPr id="57" name="Rectangle 21">
            <a:extLst>
              <a:ext uri="{FF2B5EF4-FFF2-40B4-BE49-F238E27FC236}">
                <a16:creationId xmlns:a16="http://schemas.microsoft.com/office/drawing/2014/main" id="{226227D7-262A-42DC-98D4-A1F398E62218}"/>
              </a:ext>
            </a:extLst>
          </p:cNvPr>
          <p:cNvSpPr/>
          <p:nvPr/>
        </p:nvSpPr>
        <p:spPr>
          <a:xfrm>
            <a:off x="9745188" y="5179105"/>
            <a:ext cx="1972424" cy="553998"/>
          </a:xfrm>
          <a:prstGeom prst="rect">
            <a:avLst/>
          </a:prstGeom>
        </p:spPr>
        <p:txBody>
          <a:bodyPr wrap="square">
            <a:spAutoFit/>
          </a:bodyPr>
          <a:lstStyle/>
          <a:p>
            <a:pPr>
              <a:buClr>
                <a:srgbClr val="C00000"/>
              </a:buClr>
            </a:pPr>
            <a:r>
              <a:rPr lang="fr-CH" sz="1500" b="1">
                <a:solidFill>
                  <a:srgbClr val="E7AB14"/>
                </a:solidFill>
                <a:latin typeface="Century Gothic" panose="020B0502020202020204" pitchFamily="34" charset="0"/>
              </a:rPr>
              <a:t>Générez des profits!</a:t>
            </a: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939498" y="105558"/>
            <a:ext cx="9850421" cy="1044000"/>
          </a:xfrm>
          <a:prstGeom prst="rect">
            <a:avLst/>
          </a:prstGeom>
          <a:noFill/>
          <a:ln w="9525">
            <a:noFill/>
            <a:miter lim="800000"/>
            <a:headEnd/>
            <a:tailEnd/>
          </a:ln>
        </p:spPr>
        <p:txBody>
          <a:bodyPr anchor="ctr"/>
          <a:lstStyle/>
          <a:p>
            <a:pPr>
              <a:defRPr/>
            </a:pPr>
            <a:r>
              <a:rPr lang="fr-CH" sz="2000" b="1" dirty="0">
                <a:solidFill>
                  <a:srgbClr val="8EB403"/>
                </a:solidFill>
                <a:latin typeface="Century Gothic" panose="020B0502020202020204" pitchFamily="34" charset="0"/>
                <a:ea typeface="ＭＳ Ｐゴシック" charset="0"/>
                <a:cs typeface="Arial"/>
              </a:rPr>
              <a:t>Les quatre niveaux de responsabilité des entreprises. </a:t>
            </a:r>
            <a:br>
              <a:rPr lang="fr-CH" sz="2000" b="1" dirty="0">
                <a:solidFill>
                  <a:srgbClr val="8EB403"/>
                </a:solidFill>
                <a:latin typeface="Century Gothic" panose="020B0502020202020204" pitchFamily="34" charset="0"/>
                <a:ea typeface="ＭＳ Ｐゴシック" charset="0"/>
                <a:cs typeface="Arial"/>
              </a:rPr>
            </a:br>
            <a:r>
              <a:rPr lang="fr-CH" sz="2000" b="1" dirty="0">
                <a:solidFill>
                  <a:srgbClr val="0B4874"/>
                </a:solidFill>
                <a:latin typeface="Century Gothic" panose="020B0502020202020204" pitchFamily="34" charset="0"/>
                <a:ea typeface="ＭＳ Ｐゴシック" charset="0"/>
                <a:cs typeface="Arial"/>
              </a:rPr>
              <a:t>Les fondateurs/-</a:t>
            </a:r>
            <a:r>
              <a:rPr lang="fr-CH" sz="2000" b="1" dirty="0" err="1">
                <a:solidFill>
                  <a:srgbClr val="0B4874"/>
                </a:solidFill>
                <a:latin typeface="Century Gothic" panose="020B0502020202020204" pitchFamily="34" charset="0"/>
                <a:ea typeface="ＭＳ Ｐゴシック" charset="0"/>
                <a:cs typeface="Arial"/>
              </a:rPr>
              <a:t>trices</a:t>
            </a:r>
            <a:r>
              <a:rPr lang="fr-CH" sz="2000" b="1" dirty="0">
                <a:solidFill>
                  <a:srgbClr val="0B4874"/>
                </a:solidFill>
                <a:latin typeface="Century Gothic" panose="020B0502020202020204" pitchFamily="34" charset="0"/>
                <a:ea typeface="ＭＳ Ｐゴシック" charset="0"/>
                <a:cs typeface="Arial"/>
              </a:rPr>
              <a:t> ont le choix: Se contentent-ils/elles de respecter les normes minimales ou apportent-ils/elles une contribution positive à la société?</a:t>
            </a:r>
          </a:p>
        </p:txBody>
      </p:sp>
      <p:sp>
        <p:nvSpPr>
          <p:cNvPr id="55" name="Rectangle 21">
            <a:extLst>
              <a:ext uri="{FF2B5EF4-FFF2-40B4-BE49-F238E27FC236}">
                <a16:creationId xmlns:a16="http://schemas.microsoft.com/office/drawing/2014/main" id="{ED3713C6-A871-46B9-985C-987981E5E053}"/>
              </a:ext>
            </a:extLst>
          </p:cNvPr>
          <p:cNvSpPr/>
          <p:nvPr/>
        </p:nvSpPr>
        <p:spPr>
          <a:xfrm>
            <a:off x="4371678" y="3907784"/>
            <a:ext cx="3897675" cy="646331"/>
          </a:xfrm>
          <a:prstGeom prst="rect">
            <a:avLst/>
          </a:prstGeom>
        </p:spPr>
        <p:txBody>
          <a:bodyPr wrap="square">
            <a:spAutoFit/>
          </a:bodyPr>
          <a:lstStyle/>
          <a:p>
            <a:pPr>
              <a:buClr>
                <a:srgbClr val="C00000"/>
              </a:buClr>
            </a:pPr>
            <a:r>
              <a:rPr lang="fr-CH" sz="1200">
                <a:solidFill>
                  <a:schemeClr val="bg1"/>
                </a:solidFill>
                <a:latin typeface="Century Gothic" panose="020B0502020202020204" pitchFamily="34" charset="0"/>
                <a:ea typeface="Roboto Light" pitchFamily="2" charset="0"/>
              </a:rPr>
              <a:t>Pour générer des profits, il convient de respecter les dispositions légales en vigueur dans le pays concerné (conformité légale).</a:t>
            </a:r>
          </a:p>
        </p:txBody>
      </p:sp>
      <p:sp>
        <p:nvSpPr>
          <p:cNvPr id="19" name="Rectangle 21">
            <a:extLst>
              <a:ext uri="{FF2B5EF4-FFF2-40B4-BE49-F238E27FC236}">
                <a16:creationId xmlns:a16="http://schemas.microsoft.com/office/drawing/2014/main" id="{76E0DEAA-ED92-4A0C-A386-8953CC35D80E}"/>
              </a:ext>
            </a:extLst>
          </p:cNvPr>
          <p:cNvSpPr/>
          <p:nvPr/>
        </p:nvSpPr>
        <p:spPr>
          <a:xfrm>
            <a:off x="5149020" y="4960269"/>
            <a:ext cx="3932140" cy="830997"/>
          </a:xfrm>
          <a:prstGeom prst="rect">
            <a:avLst/>
          </a:prstGeom>
        </p:spPr>
        <p:txBody>
          <a:bodyPr wrap="square">
            <a:spAutoFit/>
          </a:bodyPr>
          <a:lstStyle/>
          <a:p>
            <a:pPr>
              <a:buClr>
                <a:srgbClr val="C00000"/>
              </a:buClr>
            </a:pPr>
            <a:r>
              <a:rPr lang="fr-CH" sz="1200" dirty="0">
                <a:solidFill>
                  <a:schemeClr val="bg1"/>
                </a:solidFill>
                <a:latin typeface="Century Gothic" panose="020B0502020202020204" pitchFamily="34" charset="0"/>
                <a:ea typeface="Roboto Light" pitchFamily="2" charset="0"/>
              </a:rPr>
              <a:t>Construire une entreprise rentable. Cette responsabilité incombe aux fondateurs/-</a:t>
            </a:r>
            <a:r>
              <a:rPr lang="fr-CH" sz="1200" dirty="0" err="1">
                <a:solidFill>
                  <a:schemeClr val="bg1"/>
                </a:solidFill>
                <a:latin typeface="Century Gothic" panose="020B0502020202020204" pitchFamily="34" charset="0"/>
                <a:ea typeface="Roboto Light" pitchFamily="2" charset="0"/>
              </a:rPr>
              <a:t>trices</a:t>
            </a:r>
            <a:r>
              <a:rPr lang="fr-CH" sz="1200" dirty="0">
                <a:solidFill>
                  <a:schemeClr val="bg1"/>
                </a:solidFill>
                <a:latin typeface="Century Gothic" panose="020B0502020202020204" pitchFamily="34" charset="0"/>
                <a:ea typeface="Roboto Light" pitchFamily="2" charset="0"/>
              </a:rPr>
              <a:t> principalement à l’égard des investisseurs et des actionnaires et constitue la base de toutes les autres activités.</a:t>
            </a:r>
          </a:p>
        </p:txBody>
      </p:sp>
      <p:sp>
        <p:nvSpPr>
          <p:cNvPr id="2" name="Rechteck 1">
            <a:extLst>
              <a:ext uri="{FF2B5EF4-FFF2-40B4-BE49-F238E27FC236}">
                <a16:creationId xmlns:a16="http://schemas.microsoft.com/office/drawing/2014/main" id="{E30A14E8-A016-4CED-A583-F2765607C5A3}"/>
              </a:ext>
            </a:extLst>
          </p:cNvPr>
          <p:cNvSpPr/>
          <p:nvPr/>
        </p:nvSpPr>
        <p:spPr>
          <a:xfrm>
            <a:off x="1666605" y="6246787"/>
            <a:ext cx="7983793" cy="400110"/>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selon la pyramide des quatre niveaux. Carroll, A.B. (1991). </a:t>
            </a:r>
            <a:r>
              <a:rPr lang="fr-CH" sz="1000" i="1">
                <a:solidFill>
                  <a:srgbClr val="686868"/>
                </a:solidFill>
                <a:latin typeface="Century Gothic" panose="020B0502020202020204" pitchFamily="34" charset="0"/>
              </a:rPr>
              <a:t>The Pyramid of Corporate Social Responsibility.</a:t>
            </a:r>
            <a:r>
              <a:rPr lang="fr-CH" sz="1000">
                <a:solidFill>
                  <a:srgbClr val="686868"/>
                </a:solidFill>
                <a:latin typeface="Century Gothic" panose="020B0502020202020204" pitchFamily="34" charset="0"/>
              </a:rPr>
              <a:t> Toward the Moral Management of Organizational Stakeholders. Business Horizons, juillet/août 1991, pp. 39-48.</a:t>
            </a: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92541" y="494080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878042" y="5236783"/>
            <a:ext cx="1468672" cy="523220"/>
          </a:xfrm>
          <a:prstGeom prst="rect">
            <a:avLst/>
          </a:prstGeom>
        </p:spPr>
        <p:txBody>
          <a:bodyPr wrap="non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économique</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923029"/>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éthique</a:t>
            </a:r>
          </a:p>
        </p:txBody>
      </p:sp>
      <p:sp>
        <p:nvSpPr>
          <p:cNvPr id="31" name="Rectangle 21">
            <a:extLst>
              <a:ext uri="{FF2B5EF4-FFF2-40B4-BE49-F238E27FC236}">
                <a16:creationId xmlns:a16="http://schemas.microsoft.com/office/drawing/2014/main" id="{83E94B73-B2BA-4C70-8EB7-DB83FF7EEFC9}"/>
              </a:ext>
            </a:extLst>
          </p:cNvPr>
          <p:cNvSpPr/>
          <p:nvPr/>
        </p:nvSpPr>
        <p:spPr>
          <a:xfrm>
            <a:off x="3711391" y="2673734"/>
            <a:ext cx="3957377" cy="1015663"/>
          </a:xfrm>
          <a:prstGeom prst="rect">
            <a:avLst/>
          </a:prstGeom>
        </p:spPr>
        <p:txBody>
          <a:bodyPr wrap="square">
            <a:spAutoFit/>
          </a:bodyPr>
          <a:lstStyle/>
          <a:p>
            <a:pPr>
              <a:buClr>
                <a:srgbClr val="C00000"/>
              </a:buClr>
            </a:pPr>
            <a:r>
              <a:rPr lang="fr-CH" sz="1200" dirty="0">
                <a:solidFill>
                  <a:schemeClr val="bg1"/>
                </a:solidFill>
                <a:latin typeface="Century Gothic" panose="020B0502020202020204" pitchFamily="34" charset="0"/>
                <a:ea typeface="Roboto Light" pitchFamily="2" charset="0"/>
              </a:rPr>
              <a:t>Faire ce qui est «juste», c’est-à-dire ce qui est moralement correct, juste et équitable. Ainsi, il peut être légal de contourner les impôts (p. ex. en déplaçant le siège d’une entreprise), mais moralement inacceptable.</a:t>
            </a:r>
          </a:p>
        </p:txBody>
      </p:sp>
      <p:sp>
        <p:nvSpPr>
          <p:cNvPr id="33" name="Rectangle 21">
            <a:extLst>
              <a:ext uri="{FF2B5EF4-FFF2-40B4-BE49-F238E27FC236}">
                <a16:creationId xmlns:a16="http://schemas.microsoft.com/office/drawing/2014/main" id="{634D2BDF-3A7D-428C-8CBC-2172B2732279}"/>
              </a:ext>
            </a:extLst>
          </p:cNvPr>
          <p:cNvSpPr/>
          <p:nvPr/>
        </p:nvSpPr>
        <p:spPr>
          <a:xfrm>
            <a:off x="9718250" y="2719901"/>
            <a:ext cx="1647840" cy="784830"/>
          </a:xfrm>
          <a:prstGeom prst="rect">
            <a:avLst/>
          </a:prstGeom>
        </p:spPr>
        <p:txBody>
          <a:bodyPr wrap="square">
            <a:spAutoFit/>
          </a:bodyPr>
          <a:lstStyle/>
          <a:p>
            <a:pPr>
              <a:buClr>
                <a:srgbClr val="C00000"/>
              </a:buClr>
            </a:pPr>
            <a:r>
              <a:rPr lang="fr-CH" sz="1500" b="1">
                <a:solidFill>
                  <a:srgbClr val="D17930"/>
                </a:solidFill>
                <a:latin typeface="Century Gothic" panose="020B0502020202020204" pitchFamily="34" charset="0"/>
              </a:rPr>
              <a:t>Faites ce qui est «juste»!</a:t>
            </a:r>
          </a:p>
        </p:txBody>
      </p:sp>
      <p:sp>
        <p:nvSpPr>
          <p:cNvPr id="28" name="Foliennummernplatzhalter 1">
            <a:extLst>
              <a:ext uri="{FF2B5EF4-FFF2-40B4-BE49-F238E27FC236}">
                <a16:creationId xmlns:a16="http://schemas.microsoft.com/office/drawing/2014/main" id="{3D61EA67-A184-4556-8FC9-CA63042BD67E}"/>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3" name="Gleichschenkliges Dreieck 2">
            <a:extLst>
              <a:ext uri="{FF2B5EF4-FFF2-40B4-BE49-F238E27FC236}">
                <a16:creationId xmlns:a16="http://schemas.microsoft.com/office/drawing/2014/main" id="{DA0C3F6D-18DF-4DEE-BD02-9E25FB314099}"/>
              </a:ext>
            </a:extLst>
          </p:cNvPr>
          <p:cNvSpPr/>
          <p:nvPr/>
        </p:nvSpPr>
        <p:spPr>
          <a:xfrm rot="5400000">
            <a:off x="8898121" y="5295394"/>
            <a:ext cx="1044000" cy="324000"/>
          </a:xfrm>
          <a:prstGeom prst="triangle">
            <a:avLst/>
          </a:prstGeom>
          <a:solidFill>
            <a:srgbClr val="CD931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6" name="Rectangle 21">
            <a:extLst>
              <a:ext uri="{FF2B5EF4-FFF2-40B4-BE49-F238E27FC236}">
                <a16:creationId xmlns:a16="http://schemas.microsoft.com/office/drawing/2014/main" id="{B506C319-35E5-4463-A952-D9B16E2305ED}"/>
              </a:ext>
            </a:extLst>
          </p:cNvPr>
          <p:cNvSpPr/>
          <p:nvPr/>
        </p:nvSpPr>
        <p:spPr>
          <a:xfrm>
            <a:off x="9730440" y="4023815"/>
            <a:ext cx="1972424" cy="553998"/>
          </a:xfrm>
          <a:prstGeom prst="rect">
            <a:avLst/>
          </a:prstGeom>
        </p:spPr>
        <p:txBody>
          <a:bodyPr wrap="square">
            <a:spAutoFit/>
          </a:bodyPr>
          <a:lstStyle/>
          <a:p>
            <a:pPr>
              <a:buClr>
                <a:srgbClr val="C00000"/>
              </a:buClr>
            </a:pPr>
            <a:r>
              <a:rPr lang="fr-CH" sz="1500" b="1">
                <a:solidFill>
                  <a:srgbClr val="E7AB14"/>
                </a:solidFill>
                <a:latin typeface="Century Gothic" panose="020B0502020202020204" pitchFamily="34" charset="0"/>
              </a:rPr>
              <a:t>Respectez la loi!</a:t>
            </a:r>
          </a:p>
        </p:txBody>
      </p:sp>
      <p:sp>
        <p:nvSpPr>
          <p:cNvPr id="37" name="Gleichschenkliges Dreieck 36">
            <a:extLst>
              <a:ext uri="{FF2B5EF4-FFF2-40B4-BE49-F238E27FC236}">
                <a16:creationId xmlns:a16="http://schemas.microsoft.com/office/drawing/2014/main" id="{0BA04C51-D34D-48BA-A3F4-958F37F37B34}"/>
              </a:ext>
            </a:extLst>
          </p:cNvPr>
          <p:cNvSpPr/>
          <p:nvPr/>
        </p:nvSpPr>
        <p:spPr>
          <a:xfrm rot="5400000">
            <a:off x="8898121" y="4141319"/>
            <a:ext cx="1044000" cy="324000"/>
          </a:xfrm>
          <a:prstGeom prst="triangle">
            <a:avLst/>
          </a:prstGeom>
          <a:solidFill>
            <a:srgbClr val="E7AB1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8" name="Gleichschenkliges Dreieck 37">
            <a:extLst>
              <a:ext uri="{FF2B5EF4-FFF2-40B4-BE49-F238E27FC236}">
                <a16:creationId xmlns:a16="http://schemas.microsoft.com/office/drawing/2014/main" id="{C594FD7B-5E50-4285-89E4-3C5CD90ED57C}"/>
              </a:ext>
            </a:extLst>
          </p:cNvPr>
          <p:cNvSpPr/>
          <p:nvPr/>
        </p:nvSpPr>
        <p:spPr>
          <a:xfrm rot="5400000">
            <a:off x="8898121" y="2947448"/>
            <a:ext cx="1044000" cy="324000"/>
          </a:xfrm>
          <a:prstGeom prst="triangle">
            <a:avLst/>
          </a:prstGeom>
          <a:solidFill>
            <a:srgbClr val="D1793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9" name="Gleichschenkliges Dreieck 38">
            <a:extLst>
              <a:ext uri="{FF2B5EF4-FFF2-40B4-BE49-F238E27FC236}">
                <a16:creationId xmlns:a16="http://schemas.microsoft.com/office/drawing/2014/main" id="{11DA802A-7883-4BFA-86FE-8C2A7ADFFEC2}"/>
              </a:ext>
            </a:extLst>
          </p:cNvPr>
          <p:cNvSpPr/>
          <p:nvPr/>
        </p:nvSpPr>
        <p:spPr>
          <a:xfrm rot="5400000">
            <a:off x="8898121" y="1753577"/>
            <a:ext cx="1044000" cy="324000"/>
          </a:xfrm>
          <a:prstGeom prst="triangle">
            <a:avLst/>
          </a:prstGeom>
          <a:solidFill>
            <a:srgbClr val="8EB403"/>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grpSp>
        <p:nvGrpSpPr>
          <p:cNvPr id="4" name="Gruppieren 3">
            <a:extLst>
              <a:ext uri="{FF2B5EF4-FFF2-40B4-BE49-F238E27FC236}">
                <a16:creationId xmlns:a16="http://schemas.microsoft.com/office/drawing/2014/main" id="{06845F00-1385-88D0-E9DD-2B5146A79B72}"/>
              </a:ext>
            </a:extLst>
          </p:cNvPr>
          <p:cNvGrpSpPr/>
          <p:nvPr/>
        </p:nvGrpSpPr>
        <p:grpSpPr>
          <a:xfrm>
            <a:off x="10737669" y="0"/>
            <a:ext cx="1454331" cy="1277285"/>
            <a:chOff x="10737669" y="0"/>
            <a:chExt cx="1454331" cy="1277285"/>
          </a:xfrm>
        </p:grpSpPr>
        <p:sp>
          <p:nvSpPr>
            <p:cNvPr id="5" name="Rechteck 4">
              <a:extLst>
                <a:ext uri="{FF2B5EF4-FFF2-40B4-BE49-F238E27FC236}">
                  <a16:creationId xmlns:a16="http://schemas.microsoft.com/office/drawing/2014/main" id="{C471A527-1429-CCAF-08EA-3556D5648250}"/>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8E1CF79B-DD5D-1779-9333-3F046BC174D2}"/>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17447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125"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6"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7" name="Rechteck 5">
            <a:extLst>
              <a:ext uri="{FF2B5EF4-FFF2-40B4-BE49-F238E27FC236}">
                <a16:creationId xmlns:a16="http://schemas.microsoft.com/office/drawing/2014/main" id="{CC7AFCA9-CDEE-495A-94C9-2B28397C51CF}"/>
              </a:ext>
            </a:extLst>
          </p:cNvPr>
          <p:cNvSpPr/>
          <p:nvPr/>
        </p:nvSpPr>
        <p:spPr>
          <a:xfrm>
            <a:off x="7217763" y="1085667"/>
            <a:ext cx="149432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a:t>
            </a:r>
          </a:p>
        </p:txBody>
      </p:sp>
      <p:sp>
        <p:nvSpPr>
          <p:cNvPr id="128"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2.1</a:t>
            </a:r>
          </a:p>
        </p:txBody>
      </p:sp>
      <p:sp>
        <p:nvSpPr>
          <p:cNvPr id="129"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1 à 4</a:t>
            </a:r>
          </a:p>
        </p:txBody>
      </p:sp>
      <p:sp>
        <p:nvSpPr>
          <p:cNvPr id="130"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4910116" cy="2871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1: Développement d’idées </a:t>
            </a:r>
          </a:p>
        </p:txBody>
      </p:sp>
      <p:sp>
        <p:nvSpPr>
          <p:cNvPr id="131"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2: Test et perfectionnement des idées</a:t>
            </a:r>
          </a:p>
        </p:txBody>
      </p:sp>
      <p:sp>
        <p:nvSpPr>
          <p:cNvPr id="132"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3"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4" name="Rechteck 20">
            <a:extLst>
              <a:ext uri="{FF2B5EF4-FFF2-40B4-BE49-F238E27FC236}">
                <a16:creationId xmlns:a16="http://schemas.microsoft.com/office/drawing/2014/main" id="{EA65CA46-ECE9-486F-891D-6A353B804A28}"/>
              </a:ext>
            </a:extLst>
          </p:cNvPr>
          <p:cNvSpPr/>
          <p:nvPr/>
        </p:nvSpPr>
        <p:spPr>
          <a:xfrm>
            <a:off x="7211139" y="1407858"/>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 et votre idée </a:t>
            </a:r>
          </a:p>
        </p:txBody>
      </p:sp>
      <p:sp>
        <p:nvSpPr>
          <p:cNvPr id="135"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2.2</a:t>
            </a:r>
          </a:p>
        </p:txBody>
      </p:sp>
      <p:sp>
        <p:nvSpPr>
          <p:cNvPr id="136"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7"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8" name="Rechteck 24">
            <a:extLst>
              <a:ext uri="{FF2B5EF4-FFF2-40B4-BE49-F238E27FC236}">
                <a16:creationId xmlns:a16="http://schemas.microsoft.com/office/drawing/2014/main" id="{938213C0-FC05-4568-85FC-8C0C1AA94DC5}"/>
              </a:ext>
            </a:extLst>
          </p:cNvPr>
          <p:cNvSpPr/>
          <p:nvPr/>
        </p:nvSpPr>
        <p:spPr>
          <a:xfrm>
            <a:off x="7204513" y="1730049"/>
            <a:ext cx="41472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 </a:t>
            </a:r>
            <a:r>
              <a:rPr kumimoji="0" lang="fr-CH" sz="1300" b="0" i="0" u="none" strike="noStrike" cap="none" spc="-40" normalizeH="0" noProof="0" dirty="0">
                <a:ln>
                  <a:noFill/>
                </a:ln>
                <a:solidFill>
                  <a:prstClr val="white"/>
                </a:solidFill>
                <a:uLnTx/>
                <a:uFillTx/>
                <a:latin typeface="Century Gothic" panose="020B0502020202020204" pitchFamily="34" charset="0"/>
              </a:rPr>
              <a:t>avec l’exemple de </a:t>
            </a:r>
            <a:r>
              <a:rPr kumimoji="0" lang="fr-CH" sz="1300" b="0" i="0" u="none" strike="noStrike" cap="none" spc="-40" normalizeH="0" noProof="0" dirty="0" err="1">
                <a:ln>
                  <a:noFill/>
                </a:ln>
                <a:solidFill>
                  <a:prstClr val="white"/>
                </a:solidFill>
                <a:uLnTx/>
                <a:uFillTx/>
                <a:latin typeface="Century Gothic" panose="020B0502020202020204" pitchFamily="34" charset="0"/>
              </a:rPr>
              <a:t>MyBambooBike</a:t>
            </a:r>
            <a:endParaRPr kumimoji="0" lang="fr-CH" sz="1300" b="0" i="0" u="none" strike="noStrike" cap="none" spc="-40" normalizeH="0" noProof="0" dirty="0">
              <a:ln>
                <a:noFill/>
              </a:ln>
              <a:solidFill>
                <a:prstClr val="white"/>
              </a:solidFill>
              <a:uLnTx/>
              <a:uFillTx/>
              <a:latin typeface="Century Gothic" panose="020B0502020202020204" pitchFamily="34" charset="0"/>
            </a:endParaRPr>
          </a:p>
        </p:txBody>
      </p:sp>
      <p:sp>
        <p:nvSpPr>
          <p:cNvPr id="139"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2.3</a:t>
            </a:r>
          </a:p>
        </p:txBody>
      </p:sp>
      <p:sp>
        <p:nvSpPr>
          <p:cNvPr id="140"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1"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2"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a:t>
            </a:r>
          </a:p>
        </p:txBody>
      </p:sp>
      <p:sp>
        <p:nvSpPr>
          <p:cNvPr id="143"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3.1</a:t>
            </a:r>
          </a:p>
        </p:txBody>
      </p:sp>
      <p:sp>
        <p:nvSpPr>
          <p:cNvPr id="144"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5043254" cy="277811"/>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3: Développement de modèles d’entreprise</a:t>
            </a:r>
          </a:p>
        </p:txBody>
      </p:sp>
      <p:sp>
        <p:nvSpPr>
          <p:cNvPr id="145"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6"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7"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Business plan et pitch deck</a:t>
            </a:r>
          </a:p>
        </p:txBody>
      </p:sp>
      <p:sp>
        <p:nvSpPr>
          <p:cNvPr id="148"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3.4</a:t>
            </a:r>
          </a:p>
        </p:txBody>
      </p:sp>
      <p:sp>
        <p:nvSpPr>
          <p:cNvPr id="149"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0"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1"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modèle d’entreprise</a:t>
            </a:r>
          </a:p>
        </p:txBody>
      </p:sp>
      <p:sp>
        <p:nvSpPr>
          <p:cNvPr id="152"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3.3</a:t>
            </a:r>
          </a:p>
        </p:txBody>
      </p:sp>
      <p:sp>
        <p:nvSpPr>
          <p:cNvPr id="153"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4"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55"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 distinctive</a:t>
            </a:r>
          </a:p>
        </p:txBody>
      </p:sp>
      <p:sp>
        <p:nvSpPr>
          <p:cNvPr id="156"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3.5</a:t>
            </a:r>
          </a:p>
        </p:txBody>
      </p:sp>
      <p:sp>
        <p:nvSpPr>
          <p:cNvPr id="157"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8"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9"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de MyBambooBike</a:t>
            </a:r>
          </a:p>
        </p:txBody>
      </p:sp>
      <p:sp>
        <p:nvSpPr>
          <p:cNvPr id="1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Caractéristiques distinctives de MyBambooBike</a:t>
            </a:r>
          </a:p>
        </p:txBody>
      </p:sp>
      <p:sp>
        <p:nvSpPr>
          <p:cNvPr id="1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3.6</a:t>
            </a:r>
          </a:p>
        </p:txBody>
      </p:sp>
      <p:sp>
        <p:nvSpPr>
          <p:cNvPr id="1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caractéristique distinctive</a:t>
            </a:r>
          </a:p>
        </p:txBody>
      </p:sp>
      <p:sp>
        <p:nvSpPr>
          <p:cNvPr id="1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3.7</a:t>
            </a:r>
          </a:p>
        </p:txBody>
      </p:sp>
      <p:sp>
        <p:nvSpPr>
          <p:cNvPr id="168"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4: Marketing pour fondateurs/-trices</a:t>
            </a:r>
          </a:p>
        </p:txBody>
      </p:sp>
      <p:sp>
        <p:nvSpPr>
          <p:cNvPr id="169"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3.2</a:t>
            </a:r>
          </a:p>
        </p:txBody>
      </p:sp>
      <p:sp>
        <p:nvSpPr>
          <p:cNvPr id="170"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1"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2"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Les 4 P du marketing</a:t>
            </a:r>
          </a:p>
        </p:txBody>
      </p:sp>
      <p:sp>
        <p:nvSpPr>
          <p:cNvPr id="173"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4.2</a:t>
            </a:r>
          </a:p>
        </p:txBody>
      </p:sp>
      <p:sp>
        <p:nvSpPr>
          <p:cNvPr id="174"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5"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6"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concept de marketing</a:t>
            </a:r>
          </a:p>
        </p:txBody>
      </p:sp>
      <p:sp>
        <p:nvSpPr>
          <p:cNvPr id="177"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4.4</a:t>
            </a:r>
          </a:p>
        </p:txBody>
      </p:sp>
      <p:sp>
        <p:nvSpPr>
          <p:cNvPr id="178"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9"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0"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Marketing pour MyBambooBike</a:t>
            </a:r>
          </a:p>
        </p:txBody>
      </p:sp>
      <p:sp>
        <p:nvSpPr>
          <p:cNvPr id="181"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4.1</a:t>
            </a:r>
          </a:p>
        </p:txBody>
      </p:sp>
      <p:sp>
        <p:nvSpPr>
          <p:cNvPr id="182"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3"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4"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Coffee Circle: étude de cas</a:t>
            </a:r>
          </a:p>
        </p:txBody>
      </p:sp>
      <p:sp>
        <p:nvSpPr>
          <p:cNvPr id="185"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4.5</a:t>
            </a:r>
          </a:p>
        </p:txBody>
      </p:sp>
      <p:sp>
        <p:nvSpPr>
          <p:cNvPr id="18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8"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1.1</a:t>
            </a:r>
          </a:p>
        </p:txBody>
      </p:sp>
      <p:sp>
        <p:nvSpPr>
          <p:cNvPr id="189"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90"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1"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1.2</a:t>
            </a:r>
          </a:p>
        </p:txBody>
      </p:sp>
      <p:sp>
        <p:nvSpPr>
          <p:cNvPr id="192"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3"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4"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Évaluation et sélection d’idées</a:t>
            </a:r>
          </a:p>
        </p:txBody>
      </p:sp>
      <p:sp>
        <p:nvSpPr>
          <p:cNvPr id="195"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1.3</a:t>
            </a:r>
          </a:p>
        </p:txBody>
      </p:sp>
      <p:sp>
        <p:nvSpPr>
          <p:cNvPr id="196"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7"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8"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Formation de groupes et création de logo</a:t>
            </a:r>
          </a:p>
        </p:txBody>
      </p:sp>
      <p:sp>
        <p:nvSpPr>
          <p:cNvPr id="199"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1.4</a:t>
            </a:r>
          </a:p>
        </p:txBody>
      </p:sp>
      <p:sp>
        <p:nvSpPr>
          <p:cNvPr id="200"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1"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2"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Meublogramm: étude de cas</a:t>
            </a:r>
          </a:p>
        </p:txBody>
      </p:sp>
      <p:sp>
        <p:nvSpPr>
          <p:cNvPr id="203"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1.5</a:t>
            </a:r>
          </a:p>
        </p:txBody>
      </p:sp>
      <p:sp>
        <p:nvSpPr>
          <p:cNvPr id="204"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5"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6"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 café de leurs rêves: étude de cas</a:t>
            </a:r>
          </a:p>
        </p:txBody>
      </p:sp>
      <p:sp>
        <p:nvSpPr>
          <p:cNvPr id="207"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3.8</a:t>
            </a:r>
          </a:p>
        </p:txBody>
      </p:sp>
      <p:sp>
        <p:nvSpPr>
          <p:cNvPr id="208"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9"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0"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Réseaux sociaux</a:t>
            </a:r>
          </a:p>
        </p:txBody>
      </p:sp>
      <p:sp>
        <p:nvSpPr>
          <p:cNvPr id="211"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4.3</a:t>
            </a:r>
          </a:p>
        </p:txBody>
      </p:sp>
      <p:sp>
        <p:nvSpPr>
          <p:cNvPr id="21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3"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4"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15"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216"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7"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8" name="Rechteck 116">
            <a:extLst>
              <a:ext uri="{FF2B5EF4-FFF2-40B4-BE49-F238E27FC236}">
                <a16:creationId xmlns:a16="http://schemas.microsoft.com/office/drawing/2014/main" id="{FA449FF2-430D-4333-BD39-A64C82282AA8}"/>
              </a:ext>
            </a:extLst>
          </p:cNvPr>
          <p:cNvSpPr/>
          <p:nvPr/>
        </p:nvSpPr>
        <p:spPr>
          <a:xfrm>
            <a:off x="1893745" y="6462011"/>
            <a:ext cx="36872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Dév</a:t>
            </a:r>
            <a:r>
              <a:rPr kumimoji="0" lang="fr-CH" sz="1300" b="0" i="0" u="none" strike="noStrike" cap="none" normalizeH="0" baseline="0" noProof="0" dirty="0">
                <a:ln>
                  <a:noFill/>
                </a:ln>
                <a:solidFill>
                  <a:prstClr val="white"/>
                </a:solidFill>
                <a:uLnTx/>
                <a:uFillTx/>
                <a:latin typeface="Century Gothic" panose="020B0502020202020204" pitchFamily="34" charset="0"/>
              </a:rPr>
              <a:t>. de votre propre idée entrepreneuriale</a:t>
            </a:r>
          </a:p>
        </p:txBody>
      </p:sp>
      <p:sp>
        <p:nvSpPr>
          <p:cNvPr id="2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22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3"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4"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5"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6"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7"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dirty="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Film: Die </a:t>
            </a:r>
            <a:r>
              <a:rPr kumimoji="0" lang="fr-CH" sz="1300" b="0" i="0" u="none" strike="noStrike" cap="none" normalizeH="0" baseline="0" noProof="0" dirty="0" err="1">
                <a:ln>
                  <a:noFill/>
                </a:ln>
                <a:solidFill>
                  <a:prstClr val="white"/>
                </a:solidFill>
                <a:uLnTx/>
                <a:uFillTx/>
                <a:latin typeface="Century Gothic" panose="020B0502020202020204" pitchFamily="34" charset="0"/>
              </a:rPr>
              <a:t>Schrippe</a:t>
            </a:r>
            <a:r>
              <a:rPr kumimoji="0" lang="fr-CH" sz="1300" b="0" i="0" u="none" strike="noStrike" cap="none" normalizeH="0" baseline="0" noProof="0" dirty="0">
                <a:ln>
                  <a:noFill/>
                </a:ln>
                <a:solidFill>
                  <a:prstClr val="white"/>
                </a:solidFill>
                <a:uLnTx/>
                <a:uFillTx/>
                <a:latin typeface="Century Gothic" panose="020B0502020202020204" pitchFamily="34" charset="0"/>
              </a:rPr>
              <a:t> (Le sandwich)</a:t>
            </a:r>
          </a:p>
        </p:txBody>
      </p:sp>
      <p:sp>
        <p:nvSpPr>
          <p:cNvPr id="229"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Développement d’idées</a:t>
            </a:r>
          </a:p>
        </p:txBody>
      </p:sp>
    </p:spTree>
    <p:extLst>
      <p:ext uri="{BB962C8B-B14F-4D97-AF65-F5344CB8AC3E}">
        <p14:creationId xmlns:p14="http://schemas.microsoft.com/office/powerpoint/2010/main" val="38728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9158CD4-9CA9-440B-AB77-89A3BB7E1029}"/>
              </a:ext>
            </a:extLst>
          </p:cNvPr>
          <p:cNvSpPr/>
          <p:nvPr/>
        </p:nvSpPr>
        <p:spPr>
          <a:xfrm>
            <a:off x="2629401" y="1448231"/>
            <a:ext cx="8697960" cy="1036663"/>
          </a:xfrm>
          <a:prstGeom prst="rect">
            <a:avLst/>
          </a:prstGeom>
          <a:solidFill>
            <a:srgbClr val="8EB403"/>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35" name="Rechteck 34">
            <a:extLst>
              <a:ext uri="{FF2B5EF4-FFF2-40B4-BE49-F238E27FC236}">
                <a16:creationId xmlns:a16="http://schemas.microsoft.com/office/drawing/2014/main" id="{752B9394-B95F-40E6-A288-9C5222EE73F3}"/>
              </a:ext>
            </a:extLst>
          </p:cNvPr>
          <p:cNvSpPr/>
          <p:nvPr/>
        </p:nvSpPr>
        <p:spPr>
          <a:xfrm>
            <a:off x="2762278" y="4900865"/>
            <a:ext cx="8534400" cy="1036663"/>
          </a:xfrm>
          <a:prstGeom prst="rect">
            <a:avLst/>
          </a:prstGeom>
          <a:solidFill>
            <a:srgbClr val="CD9310"/>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37" name="Rechteck 36">
            <a:extLst>
              <a:ext uri="{FF2B5EF4-FFF2-40B4-BE49-F238E27FC236}">
                <a16:creationId xmlns:a16="http://schemas.microsoft.com/office/drawing/2014/main" id="{59338B93-BD76-4152-A0D3-FCC90B68C8BF}"/>
              </a:ext>
            </a:extLst>
          </p:cNvPr>
          <p:cNvSpPr/>
          <p:nvPr/>
        </p:nvSpPr>
        <p:spPr>
          <a:xfrm>
            <a:off x="276910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err="1">
              <a:latin typeface="Century Gothic" panose="020B0502020202020204" pitchFamily="34" charset="0"/>
            </a:endParaRPr>
          </a:p>
        </p:txBody>
      </p:sp>
      <p:sp>
        <p:nvSpPr>
          <p:cNvPr id="34" name="Rechteck 33">
            <a:extLst>
              <a:ext uri="{FF2B5EF4-FFF2-40B4-BE49-F238E27FC236}">
                <a16:creationId xmlns:a16="http://schemas.microsoft.com/office/drawing/2014/main" id="{4F333C78-417D-45B4-AB80-4AC86EF1A777}"/>
              </a:ext>
            </a:extLst>
          </p:cNvPr>
          <p:cNvSpPr/>
          <p:nvPr/>
        </p:nvSpPr>
        <p:spPr>
          <a:xfrm>
            <a:off x="260554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err="1">
              <a:latin typeface="Century Gothic" panose="020B0502020202020204" pitchFamily="34" charset="0"/>
            </a:endParaRPr>
          </a:p>
        </p:txBody>
      </p:sp>
      <p:sp>
        <p:nvSpPr>
          <p:cNvPr id="31" name="Rechteck 30">
            <a:extLst>
              <a:ext uri="{FF2B5EF4-FFF2-40B4-BE49-F238E27FC236}">
                <a16:creationId xmlns:a16="http://schemas.microsoft.com/office/drawing/2014/main" id="{4EEE2A81-B206-4E0D-9FE2-8190F1F80FB9}"/>
              </a:ext>
            </a:extLst>
          </p:cNvPr>
          <p:cNvSpPr/>
          <p:nvPr/>
        </p:nvSpPr>
        <p:spPr>
          <a:xfrm>
            <a:off x="2769108" y="2611292"/>
            <a:ext cx="8534400" cy="1036663"/>
          </a:xfrm>
          <a:prstGeom prst="rect">
            <a:avLst/>
          </a:prstGeom>
          <a:solidFill>
            <a:srgbClr val="D17930"/>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04072"/>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41993"/>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43855"/>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26435"/>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juridique</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03481"/>
            <a:ext cx="1735754" cy="523220"/>
          </a:xfrm>
          <a:prstGeom prst="rect">
            <a:avLst/>
          </a:prstGeom>
        </p:spPr>
        <p:txBody>
          <a:bodyPr wrap="square">
            <a:spAutoFit/>
          </a:bodyPr>
          <a:lstStyle/>
          <a:p>
            <a:pPr algn="ctr">
              <a:buClr>
                <a:srgbClr val="C00000"/>
              </a:buClr>
            </a:pPr>
            <a:r>
              <a:rPr lang="fr-CH" sz="1400" b="1">
                <a:solidFill>
                  <a:srgbClr val="0B4874"/>
                </a:solidFill>
                <a:latin typeface="Century Gothic" panose="020B0502020202020204" pitchFamily="34" charset="0"/>
                <a:ea typeface="ＭＳ Ｐゴシック" charset="0"/>
                <a:cs typeface="Arial"/>
              </a:rPr>
              <a:t>Responsabilité</a:t>
            </a:r>
            <a:br>
              <a:rPr lang="fr-CH" sz="1400" b="1">
                <a:solidFill>
                  <a:srgbClr val="0B4874"/>
                </a:solidFill>
                <a:latin typeface="Century Gothic" panose="020B0502020202020204" pitchFamily="34" charset="0"/>
                <a:ea typeface="ＭＳ Ｐゴシック" charset="0"/>
                <a:cs typeface="Arial"/>
              </a:rPr>
            </a:br>
            <a:r>
              <a:rPr lang="fr-CH" sz="1400" b="1">
                <a:solidFill>
                  <a:srgbClr val="0B4874"/>
                </a:solidFill>
                <a:latin typeface="Century Gothic" panose="020B0502020202020204" pitchFamily="34" charset="0"/>
                <a:ea typeface="ＭＳ Ｐゴシック" charset="0"/>
                <a:cs typeface="Arial"/>
              </a:rPr>
              <a:t>sociale</a:t>
            </a: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951502" y="-79392"/>
            <a:ext cx="11052655" cy="1269323"/>
          </a:xfrm>
          <a:prstGeom prst="rect">
            <a:avLst/>
          </a:prstGeom>
          <a:noFill/>
          <a:ln w="9525">
            <a:noFill/>
            <a:miter lim="800000"/>
            <a:headEnd/>
            <a:tailEnd/>
          </a:ln>
        </p:spPr>
        <p:txBody>
          <a:bodyPr anchor="ctr"/>
          <a:lstStyle/>
          <a:p>
            <a:pPr>
              <a:defRPr/>
            </a:pPr>
            <a:r>
              <a:rPr lang="fr-CH" sz="2400" b="1">
                <a:solidFill>
                  <a:srgbClr val="B11B96"/>
                </a:solidFill>
                <a:latin typeface="Century Gothic" panose="020B0502020202020204" pitchFamily="34" charset="0"/>
                <a:ea typeface="ＭＳ Ｐゴシック" charset="0"/>
                <a:cs typeface="Arial"/>
              </a:rPr>
              <a:t>Exemple du secteur de la mode: </a:t>
            </a:r>
            <a:r>
              <a:rPr lang="fr-CH" sz="2400" b="1">
                <a:solidFill>
                  <a:srgbClr val="0B4874"/>
                </a:solidFill>
                <a:latin typeface="Century Gothic" panose="020B0502020202020204" pitchFamily="34" charset="0"/>
                <a:ea typeface="ＭＳ Ｐゴシック" charset="0"/>
                <a:cs typeface="Arial"/>
              </a:rPr>
              <a:t>de nombreuses entreprises font des affaires, sans se préoccuper du reste. Certaines entreprises pionnières prouvent qu’il est possible de faire autrement.</a:t>
            </a: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58557" y="4901479"/>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878042" y="5173604"/>
            <a:ext cx="1468672" cy="523220"/>
          </a:xfrm>
          <a:prstGeom prst="rect">
            <a:avLst/>
          </a:prstGeom>
        </p:spPr>
        <p:txBody>
          <a:bodyPr wrap="non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économique</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897714"/>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éthique</a:t>
            </a:r>
          </a:p>
        </p:txBody>
      </p:sp>
      <p:sp>
        <p:nvSpPr>
          <p:cNvPr id="27" name="Rectangle 21">
            <a:extLst>
              <a:ext uri="{FF2B5EF4-FFF2-40B4-BE49-F238E27FC236}">
                <a16:creationId xmlns:a16="http://schemas.microsoft.com/office/drawing/2014/main" id="{6D5549B8-C613-42A5-B1D1-E5A1EEDE3306}"/>
              </a:ext>
            </a:extLst>
          </p:cNvPr>
          <p:cNvSpPr/>
          <p:nvPr/>
        </p:nvSpPr>
        <p:spPr>
          <a:xfrm>
            <a:off x="3348801" y="1423847"/>
            <a:ext cx="7978560" cy="938719"/>
          </a:xfrm>
          <a:prstGeom prst="rect">
            <a:avLst/>
          </a:prstGeom>
        </p:spPr>
        <p:txBody>
          <a:bodyPr wrap="square">
            <a:spAutoFit/>
          </a:bodyPr>
          <a:lstStyle/>
          <a:p>
            <a:pPr>
              <a:buClr>
                <a:srgbClr val="C00000"/>
              </a:buClr>
            </a:pPr>
            <a:r>
              <a:rPr lang="fr-CH" sz="1100" dirty="0">
                <a:solidFill>
                  <a:schemeClr val="bg1"/>
                </a:solidFill>
                <a:latin typeface="Century Gothic" panose="020B0502020202020204" pitchFamily="34" charset="0"/>
                <a:ea typeface="Roboto Light" pitchFamily="2" charset="0"/>
              </a:rPr>
              <a:t>Certaines entreprises pionnières apportent un </a:t>
            </a:r>
            <a:r>
              <a:rPr lang="fr-CH" sz="1100" b="1" u="sng" dirty="0">
                <a:solidFill>
                  <a:schemeClr val="bg1"/>
                </a:solidFill>
                <a:latin typeface="Century Gothic" panose="020B0502020202020204" pitchFamily="34" charset="0"/>
                <a:ea typeface="Roboto Light" pitchFamily="2" charset="0"/>
              </a:rPr>
              <a:t>plus</a:t>
            </a:r>
            <a:r>
              <a:rPr lang="fr-CH" sz="1100" dirty="0">
                <a:solidFill>
                  <a:schemeClr val="bg1"/>
                </a:solidFill>
                <a:latin typeface="Century Gothic" panose="020B0502020202020204" pitchFamily="34" charset="0"/>
                <a:ea typeface="Roboto Light" pitchFamily="2" charset="0"/>
              </a:rPr>
              <a:t> à la société et à l’environnement. Elles vont au-delà des responsabilités éthiques, juridiques et économiques. </a:t>
            </a:r>
          </a:p>
          <a:p>
            <a:pPr marL="171450" indent="-171450">
              <a:buClr>
                <a:schemeClr val="bg1"/>
              </a:buClr>
              <a:buFont typeface="Arial" panose="020B0604020202020204" pitchFamily="34" charset="0"/>
              <a:buChar char="•"/>
            </a:pPr>
            <a:r>
              <a:rPr lang="fr-CH" sz="1100" dirty="0">
                <a:solidFill>
                  <a:schemeClr val="bg1"/>
                </a:solidFill>
                <a:latin typeface="Century Gothic" panose="020B0502020202020204" pitchFamily="34" charset="0"/>
                <a:ea typeface="Roboto Light" pitchFamily="2" charset="0"/>
              </a:rPr>
              <a:t>Ces précurseurs contribuent à faire évoluer le milieu de la mode dans son ensemble. </a:t>
            </a:r>
          </a:p>
          <a:p>
            <a:pPr marL="171450" indent="-171450">
              <a:buClr>
                <a:schemeClr val="bg1"/>
              </a:buClr>
              <a:buFont typeface="Arial" panose="020B0604020202020204" pitchFamily="34" charset="0"/>
              <a:buChar char="•"/>
            </a:pPr>
            <a:r>
              <a:rPr lang="fr-CH" sz="1100" b="1" dirty="0">
                <a:solidFill>
                  <a:srgbClr val="B11B96"/>
                </a:solidFill>
                <a:latin typeface="Century Gothic" panose="020B0502020202020204" pitchFamily="34" charset="0"/>
                <a:ea typeface="Roboto Light" pitchFamily="2" charset="0"/>
              </a:rPr>
              <a:t>Exemples:</a:t>
            </a:r>
            <a:r>
              <a:rPr lang="fr-CH" sz="1100" dirty="0">
                <a:solidFill>
                  <a:srgbClr val="686868"/>
                </a:solidFill>
                <a:latin typeface="Century Gothic" panose="020B0502020202020204" pitchFamily="34" charset="0"/>
                <a:ea typeface="Roboto Light" pitchFamily="2" charset="0"/>
              </a:rPr>
              <a:t> </a:t>
            </a:r>
            <a:r>
              <a:rPr lang="fr-CH" sz="1100" dirty="0">
                <a:solidFill>
                  <a:schemeClr val="bg1"/>
                </a:solidFill>
                <a:latin typeface="Century Gothic" panose="020B0502020202020204" pitchFamily="34" charset="0"/>
                <a:ea typeface="Roboto Light" pitchFamily="2" charset="0"/>
              </a:rPr>
              <a:t>des entreprises comme </a:t>
            </a:r>
            <a:r>
              <a:rPr lang="fr-CH" sz="1100" dirty="0" err="1">
                <a:solidFill>
                  <a:srgbClr val="B11B96"/>
                </a:solidFill>
                <a:latin typeface="Century Gothic" panose="020B0502020202020204" pitchFamily="34" charset="0"/>
                <a:ea typeface="Roboto Light" pitchFamily="2" charset="0"/>
                <a:hlinkClick r:id="rId3">
                  <a:extLst>
                    <a:ext uri="{A12FA001-AC4F-418D-AE19-62706E023703}">
                      <ahyp:hlinkClr xmlns:ahyp="http://schemas.microsoft.com/office/drawing/2018/hyperlinkcolor" val="tx"/>
                    </a:ext>
                  </a:extLst>
                </a:hlinkClick>
              </a:rPr>
              <a:t>Patagonia</a:t>
            </a:r>
            <a:r>
              <a:rPr lang="fr-CH" sz="1100" dirty="0">
                <a:solidFill>
                  <a:srgbClr val="B11B96"/>
                </a:solidFill>
                <a:latin typeface="Century Gothic" panose="020B0502020202020204" pitchFamily="34" charset="0"/>
                <a:ea typeface="Roboto Light" pitchFamily="2" charset="0"/>
                <a:hlinkClick r:id="rId3">
                  <a:extLst>
                    <a:ext uri="{A12FA001-AC4F-418D-AE19-62706E023703}">
                      <ahyp:hlinkClr xmlns:ahyp="http://schemas.microsoft.com/office/drawing/2018/hyperlinkcolor" val="tx"/>
                    </a:ext>
                  </a:extLst>
                </a:hlinkClick>
              </a:rPr>
              <a:t> </a:t>
            </a:r>
            <a:r>
              <a:rPr lang="fr-CH" sz="1100" dirty="0">
                <a:solidFill>
                  <a:schemeClr val="bg1"/>
                </a:solidFill>
                <a:latin typeface="Century Gothic" panose="020B0502020202020204" pitchFamily="34" charset="0"/>
                <a:ea typeface="Roboto Light" pitchFamily="2" charset="0"/>
              </a:rPr>
              <a:t>et </a:t>
            </a:r>
            <a:r>
              <a:rPr lang="fr-CH" sz="1100" dirty="0" err="1">
                <a:solidFill>
                  <a:srgbClr val="B11B96"/>
                </a:solidFill>
                <a:latin typeface="Century Gothic" panose="020B0502020202020204" pitchFamily="34" charset="0"/>
                <a:ea typeface="Roboto Light" pitchFamily="2" charset="0"/>
                <a:hlinkClick r:id="rId4">
                  <a:extLst>
                    <a:ext uri="{A12FA001-AC4F-418D-AE19-62706E023703}">
                      <ahyp:hlinkClr xmlns:ahyp="http://schemas.microsoft.com/office/drawing/2018/hyperlinkcolor" val="tx"/>
                    </a:ext>
                  </a:extLst>
                </a:hlinkClick>
              </a:rPr>
              <a:t>Nudie</a:t>
            </a:r>
            <a:r>
              <a:rPr lang="fr-CH" sz="1100" dirty="0">
                <a:solidFill>
                  <a:srgbClr val="B11B96"/>
                </a:solidFill>
                <a:latin typeface="Century Gothic" panose="020B0502020202020204" pitchFamily="34" charset="0"/>
                <a:ea typeface="Roboto Light" pitchFamily="2" charset="0"/>
                <a:hlinkClick r:id="rId4">
                  <a:extLst>
                    <a:ext uri="{A12FA001-AC4F-418D-AE19-62706E023703}">
                      <ahyp:hlinkClr xmlns:ahyp="http://schemas.microsoft.com/office/drawing/2018/hyperlinkcolor" val="tx"/>
                    </a:ext>
                  </a:extLst>
                </a:hlinkClick>
              </a:rPr>
              <a:t> Jeans Co </a:t>
            </a:r>
            <a:r>
              <a:rPr lang="fr-CH" sz="1100" dirty="0">
                <a:solidFill>
                  <a:schemeClr val="bg1"/>
                </a:solidFill>
                <a:latin typeface="Century Gothic" panose="020B0502020202020204" pitchFamily="34" charset="0"/>
                <a:ea typeface="Roboto Light" pitchFamily="2" charset="0"/>
              </a:rPr>
              <a:t>tentent d’ancrer l’ensemble des chaînes de création de valeur dans une démarche durable et proposent des services de réparation. L’idée: acheter uniquement ce dont on a besoin.</a:t>
            </a:r>
          </a:p>
        </p:txBody>
      </p:sp>
      <p:sp>
        <p:nvSpPr>
          <p:cNvPr id="28" name="Rectangle 21">
            <a:extLst>
              <a:ext uri="{FF2B5EF4-FFF2-40B4-BE49-F238E27FC236}">
                <a16:creationId xmlns:a16="http://schemas.microsoft.com/office/drawing/2014/main" id="{BF99168A-4278-48A1-A20D-3EDAAEFEEBCD}"/>
              </a:ext>
            </a:extLst>
          </p:cNvPr>
          <p:cNvSpPr/>
          <p:nvPr/>
        </p:nvSpPr>
        <p:spPr>
          <a:xfrm>
            <a:off x="4444595" y="3963894"/>
            <a:ext cx="6919906" cy="600164"/>
          </a:xfrm>
          <a:prstGeom prst="rect">
            <a:avLst/>
          </a:prstGeom>
        </p:spPr>
        <p:txBody>
          <a:bodyPr wrap="square">
            <a:spAutoFit/>
          </a:bodyPr>
          <a:lstStyle/>
          <a:p>
            <a:pPr>
              <a:buClr>
                <a:srgbClr val="C00000"/>
              </a:buClr>
            </a:pPr>
            <a:r>
              <a:rPr lang="fr-CH" sz="1100">
                <a:solidFill>
                  <a:schemeClr val="bg1"/>
                </a:solidFill>
                <a:latin typeface="Century Gothic" panose="020B0502020202020204" pitchFamily="34" charset="0"/>
                <a:ea typeface="Roboto Light" pitchFamily="2" charset="0"/>
              </a:rPr>
              <a:t>Les entreprises doivent respecter les prescriptions légales, mais: dans bon nombre de pays qui produisent nos vêtements (p. ex. en Inde ou au Bangladesh), les directives visant à protéger les gens et la nature font parfois défaut ou leur respect n’est pas suffisamment contrôlé.</a:t>
            </a:r>
          </a:p>
        </p:txBody>
      </p:sp>
      <p:sp>
        <p:nvSpPr>
          <p:cNvPr id="29" name="Rectangle 21">
            <a:extLst>
              <a:ext uri="{FF2B5EF4-FFF2-40B4-BE49-F238E27FC236}">
                <a16:creationId xmlns:a16="http://schemas.microsoft.com/office/drawing/2014/main" id="{9681C751-57B2-4952-827D-1579E3DB93AC}"/>
              </a:ext>
            </a:extLst>
          </p:cNvPr>
          <p:cNvSpPr/>
          <p:nvPr/>
        </p:nvSpPr>
        <p:spPr>
          <a:xfrm>
            <a:off x="5027936" y="5096660"/>
            <a:ext cx="6435594" cy="600164"/>
          </a:xfrm>
          <a:prstGeom prst="rect">
            <a:avLst/>
          </a:prstGeom>
        </p:spPr>
        <p:txBody>
          <a:bodyPr wrap="square">
            <a:spAutoFit/>
          </a:bodyPr>
          <a:lstStyle/>
          <a:p>
            <a:pPr>
              <a:buClr>
                <a:srgbClr val="C00000"/>
              </a:buClr>
            </a:pPr>
            <a:r>
              <a:rPr lang="fr-CH" sz="1100">
                <a:solidFill>
                  <a:schemeClr val="bg1"/>
                </a:solidFill>
                <a:latin typeface="Century Gothic" panose="020B0502020202020204" pitchFamily="34" charset="0"/>
                <a:ea typeface="Roboto Light" pitchFamily="2" charset="0"/>
              </a:rPr>
              <a:t>De nombreuses entreprises de mode poursuivent avant tout des objectifs économiques:</a:t>
            </a:r>
          </a:p>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Elles se concentrent sur la croissance, la hausse du chiffre d’affaires et des profits.</a:t>
            </a:r>
          </a:p>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Elles renouvellent sans cesse les collections et réduisent la durée de vie des matières (fast fashion).</a:t>
            </a:r>
          </a:p>
        </p:txBody>
      </p:sp>
      <p:sp>
        <p:nvSpPr>
          <p:cNvPr id="22" name="Rectangle 21">
            <a:extLst>
              <a:ext uri="{FF2B5EF4-FFF2-40B4-BE49-F238E27FC236}">
                <a16:creationId xmlns:a16="http://schemas.microsoft.com/office/drawing/2014/main" id="{B8B2C544-EE28-4320-ADD0-29E84AA2EEB2}"/>
              </a:ext>
            </a:extLst>
          </p:cNvPr>
          <p:cNvSpPr/>
          <p:nvPr/>
        </p:nvSpPr>
        <p:spPr>
          <a:xfrm>
            <a:off x="3818670" y="2776118"/>
            <a:ext cx="7297425" cy="769441"/>
          </a:xfrm>
          <a:prstGeom prst="rect">
            <a:avLst/>
          </a:prstGeom>
        </p:spPr>
        <p:txBody>
          <a:bodyPr wrap="square">
            <a:spAutoFit/>
          </a:bodyPr>
          <a:lstStyle/>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Dans les pays où les normes sociales et environnementales sont basses et peu contrôlées, les entreprises se trouvent quasiment dans une zone de non-droit.</a:t>
            </a:r>
          </a:p>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Elles doivent dès lors aller au-delà de ce qui est imposé par la loi pour éviter de nuire à leurs employé-e-s et à l’environnement. </a:t>
            </a:r>
          </a:p>
        </p:txBody>
      </p:sp>
      <p:sp>
        <p:nvSpPr>
          <p:cNvPr id="16" name="Foliennummernplatzhalter 1">
            <a:extLst>
              <a:ext uri="{FF2B5EF4-FFF2-40B4-BE49-F238E27FC236}">
                <a16:creationId xmlns:a16="http://schemas.microsoft.com/office/drawing/2014/main" id="{A3F8C2AF-EAC9-4528-8C8E-A44DE3A50C50}"/>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71712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21</a:t>
            </a:fld>
            <a:endParaRPr lang="de-CH"/>
          </a:p>
        </p:txBody>
      </p:sp>
      <p:sp>
        <p:nvSpPr>
          <p:cNvPr id="6" name="Rectangle 2">
            <a:extLst>
              <a:ext uri="{FF2B5EF4-FFF2-40B4-BE49-F238E27FC236}">
                <a16:creationId xmlns:a16="http://schemas.microsoft.com/office/drawing/2014/main" id="{9C5228FD-96BA-49E2-97AB-C63723CC2BEF}"/>
              </a:ext>
            </a:extLst>
          </p:cNvPr>
          <p:cNvSpPr txBox="1">
            <a:spLocks noChangeArrowheads="1"/>
          </p:cNvSpPr>
          <p:nvPr/>
        </p:nvSpPr>
        <p:spPr bwMode="auto">
          <a:xfrm>
            <a:off x="971170" y="166185"/>
            <a:ext cx="9406555" cy="1272324"/>
          </a:xfrm>
          <a:prstGeom prst="rect">
            <a:avLst/>
          </a:prstGeom>
          <a:noFill/>
          <a:ln w="9525">
            <a:noFill/>
            <a:miter lim="800000"/>
            <a:headEnd/>
            <a:tailEnd/>
          </a:ln>
        </p:spPr>
        <p:txBody>
          <a:bodyPr anchor="ctr"/>
          <a:lstStyle/>
          <a:p>
            <a:pPr>
              <a:defRPr/>
            </a:pPr>
            <a:r>
              <a:rPr lang="fr-CH" sz="2400" b="1">
                <a:solidFill>
                  <a:srgbClr val="8EB403"/>
                </a:solidFill>
                <a:latin typeface="Century Gothic" panose="020B0502020202020204" pitchFamily="34" charset="0"/>
                <a:ea typeface="ＭＳ Ｐゴシック" charset="0"/>
                <a:cs typeface="Arial"/>
              </a:rPr>
              <a:t>Dimension sociale</a:t>
            </a:r>
          </a:p>
          <a:p>
            <a:pPr>
              <a:defRPr/>
            </a:pPr>
            <a:r>
              <a:rPr lang="fr-CH" sz="2400" b="1">
                <a:solidFill>
                  <a:srgbClr val="B11B96"/>
                </a:solidFill>
                <a:latin typeface="Century Gothic" panose="020B0502020202020204" pitchFamily="34" charset="0"/>
                <a:ea typeface="ＭＳ Ｐゴシック" charset="0"/>
                <a:cs typeface="Arial"/>
              </a:rPr>
              <a:t>Exemple de Choba Choba: la start-up bernoise transforme les producteurs/-trices de cacao en co-entrepreneurs</a:t>
            </a:r>
          </a:p>
        </p:txBody>
      </p:sp>
      <p:pic>
        <p:nvPicPr>
          <p:cNvPr id="7" name="Grafik 6" descr="Ein Bild, das Text, Person, drinnen enthält.&#10;&#10;Automatisch generierte Beschreibung">
            <a:extLst>
              <a:ext uri="{FF2B5EF4-FFF2-40B4-BE49-F238E27FC236}">
                <a16:creationId xmlns:a16="http://schemas.microsoft.com/office/drawing/2014/main" id="{9C8D261C-426C-4812-9026-F61C37626C3D}"/>
              </a:ext>
            </a:extLst>
          </p:cNvPr>
          <p:cNvPicPr>
            <a:picLocks noChangeAspect="1"/>
          </p:cNvPicPr>
          <p:nvPr/>
        </p:nvPicPr>
        <p:blipFill rotWithShape="1">
          <a:blip r:embed="rId3"/>
          <a:srcRect b="15083"/>
          <a:stretch/>
        </p:blipFill>
        <p:spPr>
          <a:xfrm>
            <a:off x="1050635" y="1988287"/>
            <a:ext cx="4657265" cy="2620053"/>
          </a:xfrm>
          <a:prstGeom prst="rect">
            <a:avLst/>
          </a:prstGeom>
          <a:noFill/>
          <a:ln>
            <a:noFill/>
          </a:ln>
        </p:spPr>
      </p:pic>
      <p:sp>
        <p:nvSpPr>
          <p:cNvPr id="8" name="Rechteck 7">
            <a:extLst>
              <a:ext uri="{FF2B5EF4-FFF2-40B4-BE49-F238E27FC236}">
                <a16:creationId xmlns:a16="http://schemas.microsoft.com/office/drawing/2014/main" id="{3F88350C-F378-4D24-AE03-8EDC35EF8E47}"/>
              </a:ext>
            </a:extLst>
          </p:cNvPr>
          <p:cNvSpPr/>
          <p:nvPr/>
        </p:nvSpPr>
        <p:spPr>
          <a:xfrm>
            <a:off x="5877425" y="2128644"/>
            <a:ext cx="5743961" cy="2877711"/>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fr-CH" sz="1500" b="1">
                <a:solidFill>
                  <a:srgbClr val="B11B96"/>
                </a:solidFill>
                <a:latin typeface="Century Gothic" panose="020B0502020202020204" pitchFamily="34" charset="0"/>
              </a:rPr>
              <a:t>Problème: </a:t>
            </a:r>
            <a:r>
              <a:rPr lang="fr-CH" sz="1600">
                <a:solidFill>
                  <a:srgbClr val="686868"/>
                </a:solidFill>
                <a:latin typeface="Century Gothic" panose="020B0502020202020204" pitchFamily="34" charset="0"/>
              </a:rPr>
              <a:t>les producteurs/-trices de cacao vendent généralement leur produit à l’industrie du chocolat à des prix très bas. </a:t>
            </a:r>
          </a:p>
          <a:p>
            <a:pPr marL="285750" indent="-285750">
              <a:spcBef>
                <a:spcPts val="800"/>
              </a:spcBef>
              <a:buClr>
                <a:srgbClr val="B11B96"/>
              </a:buClr>
              <a:buFont typeface="Century Gothic" panose="020B0502020202020204" pitchFamily="34" charset="0"/>
              <a:buChar char="●"/>
            </a:pPr>
            <a:r>
              <a:rPr lang="fr-CH" sz="1500" b="1">
                <a:solidFill>
                  <a:srgbClr val="B11B96"/>
                </a:solidFill>
                <a:latin typeface="Century Gothic" panose="020B0502020202020204" pitchFamily="34" charset="0"/>
              </a:rPr>
              <a:t>Solution: </a:t>
            </a:r>
            <a:r>
              <a:rPr lang="fr-CH" sz="1600">
                <a:solidFill>
                  <a:srgbClr val="686868"/>
                </a:solidFill>
                <a:latin typeface="Century Gothic" panose="020B0502020202020204" pitchFamily="34" charset="0"/>
              </a:rPr>
              <a:t>chez Choba Choba, les producteurs/-trices de cacao ne sont plus uniquement des fournisseurs de matières premières. Les deux co-fondateurs, Eric Garnier et Christoph Inauen, ont fondé leur entreprise avec 36 producteurs/-trices de cacao.</a:t>
            </a:r>
          </a:p>
          <a:p>
            <a:pPr marL="285750" indent="-285750">
              <a:spcBef>
                <a:spcPts val="800"/>
              </a:spcBef>
              <a:buClr>
                <a:srgbClr val="B11B96"/>
              </a:buClr>
              <a:buFont typeface="Century Gothic" panose="020B0502020202020204" pitchFamily="34" charset="0"/>
              <a:buChar char="●"/>
            </a:pPr>
            <a:r>
              <a:rPr lang="fr-CH" sz="1500" b="1">
                <a:solidFill>
                  <a:srgbClr val="B11B96"/>
                </a:solidFill>
                <a:latin typeface="Century Gothic" panose="020B0502020202020204" pitchFamily="34" charset="0"/>
              </a:rPr>
              <a:t>Vidéo:</a:t>
            </a:r>
            <a:r>
              <a:rPr lang="fr-CH" sz="1600" b="1">
                <a:solidFill>
                  <a:srgbClr val="B11B96"/>
                </a:solidFill>
                <a:latin typeface="Century Gothic" panose="020B0502020202020204" pitchFamily="34" charset="0"/>
              </a:rPr>
              <a:t> </a:t>
            </a:r>
            <a:r>
              <a:rPr lang="fr-CH" sz="1500">
                <a:solidFill>
                  <a:srgbClr val="686868"/>
                </a:solidFill>
                <a:latin typeface="Century Gothic" panose="020B0502020202020204" pitchFamily="34" charset="0"/>
              </a:rPr>
              <a:t>youtube.com/watch?v=vbhMOIwllpI</a:t>
            </a:r>
          </a:p>
          <a:p>
            <a:pPr>
              <a:spcBef>
                <a:spcPts val="800"/>
              </a:spcBef>
              <a:buClr>
                <a:srgbClr val="B11B96"/>
              </a:buClr>
            </a:pPr>
            <a:endParaRPr lang="de-CH" sz="1500" dirty="0">
              <a:solidFill>
                <a:srgbClr val="898F97"/>
              </a:solidFill>
            </a:endParaRPr>
          </a:p>
        </p:txBody>
      </p:sp>
      <p:sp>
        <p:nvSpPr>
          <p:cNvPr id="9" name="Rechteck 8">
            <a:extLst>
              <a:ext uri="{FF2B5EF4-FFF2-40B4-BE49-F238E27FC236}">
                <a16:creationId xmlns:a16="http://schemas.microsoft.com/office/drawing/2014/main" id="{B7BF0FF6-64C5-4BB3-BFAB-5106D20842C2}"/>
              </a:ext>
            </a:extLst>
          </p:cNvPr>
          <p:cNvSpPr/>
          <p:nvPr/>
        </p:nvSpPr>
        <p:spPr>
          <a:xfrm>
            <a:off x="6840277" y="6231465"/>
            <a:ext cx="4501523" cy="249769"/>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chobachoba.com/fr</a:t>
            </a:r>
          </a:p>
        </p:txBody>
      </p:sp>
    </p:spTree>
    <p:extLst>
      <p:ext uri="{BB962C8B-B14F-4D97-AF65-F5344CB8AC3E}">
        <p14:creationId xmlns:p14="http://schemas.microsoft.com/office/powerpoint/2010/main" val="91723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22</a:t>
            </a:fld>
            <a:endParaRPr lang="de-CH"/>
          </a:p>
        </p:txBody>
      </p:sp>
      <p:sp>
        <p:nvSpPr>
          <p:cNvPr id="10" name="Rectangle 2">
            <a:extLst>
              <a:ext uri="{FF2B5EF4-FFF2-40B4-BE49-F238E27FC236}">
                <a16:creationId xmlns:a16="http://schemas.microsoft.com/office/drawing/2014/main" id="{1DBCE453-F430-40AC-B548-0C8A9557ECFD}"/>
              </a:ext>
            </a:extLst>
          </p:cNvPr>
          <p:cNvSpPr txBox="1">
            <a:spLocks noChangeArrowheads="1"/>
          </p:cNvSpPr>
          <p:nvPr/>
        </p:nvSpPr>
        <p:spPr bwMode="auto">
          <a:xfrm>
            <a:off x="948868" y="244242"/>
            <a:ext cx="9406555" cy="657225"/>
          </a:xfrm>
          <a:prstGeom prst="rect">
            <a:avLst/>
          </a:prstGeom>
          <a:noFill/>
          <a:ln w="9525">
            <a:noFill/>
            <a:miter lim="800000"/>
            <a:headEnd/>
            <a:tailEnd/>
          </a:ln>
        </p:spPr>
        <p:txBody>
          <a:bodyPr anchor="ctr"/>
          <a:lstStyle/>
          <a:p>
            <a:pPr>
              <a:defRPr/>
            </a:pPr>
            <a:endParaRPr lang="de-CH" altLang="fr-FR" sz="2400" b="1" dirty="0">
              <a:solidFill>
                <a:srgbClr val="8EB403"/>
              </a:solidFill>
              <a:latin typeface="+mj-lt"/>
              <a:ea typeface="ＭＳ Ｐゴシック" charset="0"/>
              <a:cs typeface="Arial"/>
            </a:endParaRPr>
          </a:p>
          <a:p>
            <a:pPr>
              <a:defRPr/>
            </a:pPr>
            <a:r>
              <a:rPr lang="fr-CH" sz="2400" b="1">
                <a:solidFill>
                  <a:srgbClr val="8EB403"/>
                </a:solidFill>
                <a:latin typeface="Century Gothic" panose="020B0502020202020204" pitchFamily="34" charset="0"/>
                <a:ea typeface="ＭＳ Ｐゴシック" charset="0"/>
                <a:cs typeface="Arial"/>
              </a:rPr>
              <a:t>Dimension écologique</a:t>
            </a:r>
          </a:p>
          <a:p>
            <a:pPr>
              <a:defRPr/>
            </a:pPr>
            <a:r>
              <a:rPr lang="fr-CH" sz="2400" b="1">
                <a:solidFill>
                  <a:srgbClr val="B11B96"/>
                </a:solidFill>
                <a:latin typeface="Century Gothic" panose="020B0502020202020204" pitchFamily="34" charset="0"/>
                <a:ea typeface="ＭＳ Ｐゴシック" charset="0"/>
                <a:cs typeface="Arial"/>
              </a:rPr>
              <a:t>Exemple de Calida: la collection 100% NATURE est entièrement biodégradable</a:t>
            </a:r>
          </a:p>
        </p:txBody>
      </p:sp>
      <p:pic>
        <p:nvPicPr>
          <p:cNvPr id="11" name="Grafik 10">
            <a:extLst>
              <a:ext uri="{FF2B5EF4-FFF2-40B4-BE49-F238E27FC236}">
                <a16:creationId xmlns:a16="http://schemas.microsoft.com/office/drawing/2014/main" id="{9DFADB39-EE43-4B8E-9CE6-8A7DC15165EB}"/>
              </a:ext>
            </a:extLst>
          </p:cNvPr>
          <p:cNvPicPr>
            <a:picLocks noChangeAspect="1"/>
          </p:cNvPicPr>
          <p:nvPr/>
        </p:nvPicPr>
        <p:blipFill>
          <a:blip r:embed="rId3"/>
          <a:stretch>
            <a:fillRect/>
          </a:stretch>
        </p:blipFill>
        <p:spPr>
          <a:xfrm>
            <a:off x="1004623" y="1665336"/>
            <a:ext cx="4821411" cy="3938618"/>
          </a:xfrm>
          <a:prstGeom prst="rect">
            <a:avLst/>
          </a:prstGeom>
        </p:spPr>
      </p:pic>
      <p:sp>
        <p:nvSpPr>
          <p:cNvPr id="12" name="Rechteck 11">
            <a:extLst>
              <a:ext uri="{FF2B5EF4-FFF2-40B4-BE49-F238E27FC236}">
                <a16:creationId xmlns:a16="http://schemas.microsoft.com/office/drawing/2014/main" id="{9F6583FD-4905-45F2-8AA4-7126EEFD6EF9}"/>
              </a:ext>
            </a:extLst>
          </p:cNvPr>
          <p:cNvSpPr/>
          <p:nvPr/>
        </p:nvSpPr>
        <p:spPr>
          <a:xfrm>
            <a:off x="5966422" y="1951689"/>
            <a:ext cx="5231588" cy="3272691"/>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La collection 100% NATURE de </a:t>
            </a:r>
            <a:r>
              <a:rPr lang="fr-CH" sz="1500" dirty="0" err="1">
                <a:solidFill>
                  <a:srgbClr val="686868"/>
                </a:solidFill>
                <a:latin typeface="Century Gothic" panose="020B0502020202020204" pitchFamily="34" charset="0"/>
              </a:rPr>
              <a:t>Calida</a:t>
            </a:r>
            <a:r>
              <a:rPr lang="fr-CH" sz="1500" dirty="0">
                <a:solidFill>
                  <a:srgbClr val="686868"/>
                </a:solidFill>
                <a:latin typeface="Century Gothic" panose="020B0502020202020204" pitchFamily="34" charset="0"/>
              </a:rPr>
              <a:t> est fabriquée exclusivement à partir de tissus en cellulose et est entièrement biodégradable.</a:t>
            </a:r>
          </a:p>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Les produits qui doivent être éliminés peuvent être retournés à </a:t>
            </a:r>
            <a:r>
              <a:rPr lang="fr-CH" sz="1500" dirty="0" err="1">
                <a:solidFill>
                  <a:srgbClr val="686868"/>
                </a:solidFill>
                <a:latin typeface="Century Gothic" panose="020B0502020202020204" pitchFamily="34" charset="0"/>
              </a:rPr>
              <a:t>Calida</a:t>
            </a:r>
            <a:r>
              <a:rPr lang="fr-CH" sz="1500" dirty="0">
                <a:solidFill>
                  <a:srgbClr val="686868"/>
                </a:solidFill>
                <a:latin typeface="Century Gothic" panose="020B0502020202020204" pitchFamily="34" charset="0"/>
              </a:rPr>
              <a:t> ou compostés.</a:t>
            </a:r>
          </a:p>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En quelques mois seulement, les vêtements se transforment en précieux nutriment biologique.</a:t>
            </a:r>
          </a:p>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La collection 100% NATURE a reçu les labels </a:t>
            </a:r>
            <a:r>
              <a:rPr lang="fr-CH" sz="1500" dirty="0" err="1">
                <a:solidFill>
                  <a:srgbClr val="686868"/>
                </a:solidFill>
                <a:latin typeface="Century Gothic" panose="020B0502020202020204" pitchFamily="34" charset="0"/>
              </a:rPr>
              <a:t>Cradle</a:t>
            </a:r>
            <a:r>
              <a:rPr lang="fr-CH" sz="1500" dirty="0">
                <a:solidFill>
                  <a:srgbClr val="686868"/>
                </a:solidFill>
                <a:latin typeface="Century Gothic" panose="020B0502020202020204" pitchFamily="34" charset="0"/>
              </a:rPr>
              <a:t> to </a:t>
            </a:r>
            <a:r>
              <a:rPr lang="fr-CH" sz="1500" dirty="0" err="1">
                <a:solidFill>
                  <a:srgbClr val="686868"/>
                </a:solidFill>
                <a:latin typeface="Century Gothic" panose="020B0502020202020204" pitchFamily="34" charset="0"/>
              </a:rPr>
              <a:t>Cradle</a:t>
            </a:r>
            <a:r>
              <a:rPr lang="fr-CH" sz="1500" dirty="0">
                <a:solidFill>
                  <a:srgbClr val="686868"/>
                </a:solidFill>
                <a:latin typeface="Century Gothic" panose="020B0502020202020204" pitchFamily="34" charset="0"/>
              </a:rPr>
              <a:t> </a:t>
            </a:r>
            <a:r>
              <a:rPr lang="fr-CH" sz="1500" dirty="0" err="1">
                <a:solidFill>
                  <a:srgbClr val="686868"/>
                </a:solidFill>
                <a:latin typeface="Century Gothic" panose="020B0502020202020204" pitchFamily="34" charset="0"/>
              </a:rPr>
              <a:t>Certified</a:t>
            </a:r>
            <a:r>
              <a:rPr lang="fr-CH" sz="1500" dirty="0">
                <a:solidFill>
                  <a:srgbClr val="686868"/>
                </a:solidFill>
                <a:latin typeface="Century Gothic" panose="020B0502020202020204" pitchFamily="34" charset="0"/>
              </a:rPr>
              <a:t>™ et MADE IN GREEN by OEKO-TEX®.</a:t>
            </a:r>
          </a:p>
          <a:p>
            <a:pPr>
              <a:spcBef>
                <a:spcPts val="800"/>
              </a:spcBef>
              <a:buClr>
                <a:srgbClr val="B11B96"/>
              </a:buClr>
            </a:pPr>
            <a:endParaRPr lang="de-CH" sz="1500" dirty="0">
              <a:solidFill>
                <a:srgbClr val="898F97"/>
              </a:solidFill>
            </a:endParaRPr>
          </a:p>
        </p:txBody>
      </p:sp>
      <p:sp>
        <p:nvSpPr>
          <p:cNvPr id="13" name="Rechteck 12">
            <a:extLst>
              <a:ext uri="{FF2B5EF4-FFF2-40B4-BE49-F238E27FC236}">
                <a16:creationId xmlns:a16="http://schemas.microsoft.com/office/drawing/2014/main" id="{1E244C53-C959-4BCF-9393-3B192EA88A78}"/>
              </a:ext>
            </a:extLst>
          </p:cNvPr>
          <p:cNvSpPr/>
          <p:nvPr/>
        </p:nvSpPr>
        <p:spPr>
          <a:xfrm>
            <a:off x="6098948" y="6233239"/>
            <a:ext cx="6096000" cy="246221"/>
          </a:xfrm>
          <a:prstGeom prst="rect">
            <a:avLst/>
          </a:prstGeom>
        </p:spPr>
        <p:txBody>
          <a:bodyPr>
            <a:spAutoFit/>
          </a:bodyPr>
          <a:lstStyle/>
          <a:p>
            <a:r>
              <a:rPr lang="fr-CH" sz="1000">
                <a:solidFill>
                  <a:srgbClr val="686868"/>
                </a:solidFill>
                <a:latin typeface="Century Gothic" panose="020B0502020202020204" pitchFamily="34" charset="0"/>
              </a:rPr>
              <a:t>Source</a:t>
            </a:r>
            <a:r>
              <a:rPr lang="fr-CH" sz="1000" b="1">
                <a:solidFill>
                  <a:srgbClr val="686868"/>
                </a:solidFill>
                <a:latin typeface="Century Gothic" panose="020B0502020202020204" pitchFamily="34" charset="0"/>
              </a:rPr>
              <a:t>: </a:t>
            </a:r>
            <a:r>
              <a:rPr lang="fr-CH" sz="1000">
                <a:solidFill>
                  <a:srgbClr val="686868"/>
                </a:solidFill>
                <a:latin typeface="Century Gothic" panose="020B0502020202020204" pitchFamily="34" charset="0"/>
              </a:rPr>
              <a:t>calida.com/fr-CH/cms/c-the-future/produit/100-nature/</a:t>
            </a:r>
          </a:p>
        </p:txBody>
      </p:sp>
    </p:spTree>
    <p:extLst>
      <p:ext uri="{BB962C8B-B14F-4D97-AF65-F5344CB8AC3E}">
        <p14:creationId xmlns:p14="http://schemas.microsoft.com/office/powerpoint/2010/main" val="35683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23</a:t>
            </a:fld>
            <a:endParaRPr lang="de-CH"/>
          </a:p>
        </p:txBody>
      </p:sp>
      <p:sp>
        <p:nvSpPr>
          <p:cNvPr id="7" name="Rectangle 2">
            <a:extLst>
              <a:ext uri="{FF2B5EF4-FFF2-40B4-BE49-F238E27FC236}">
                <a16:creationId xmlns:a16="http://schemas.microsoft.com/office/drawing/2014/main" id="{BE9273AF-971C-4BBE-97A5-3FBDB0825134}"/>
              </a:ext>
            </a:extLst>
          </p:cNvPr>
          <p:cNvSpPr txBox="1">
            <a:spLocks noChangeArrowheads="1"/>
          </p:cNvSpPr>
          <p:nvPr/>
        </p:nvSpPr>
        <p:spPr bwMode="auto">
          <a:xfrm>
            <a:off x="948866" y="21220"/>
            <a:ext cx="10447680" cy="1841036"/>
          </a:xfrm>
          <a:prstGeom prst="rect">
            <a:avLst/>
          </a:prstGeom>
          <a:noFill/>
          <a:ln w="9525">
            <a:noFill/>
            <a:miter lim="800000"/>
            <a:headEnd/>
            <a:tailEnd/>
          </a:ln>
        </p:spPr>
        <p:txBody>
          <a:bodyPr anchor="ctr"/>
          <a:lstStyle/>
          <a:p>
            <a:pPr>
              <a:defRPr/>
            </a:pPr>
            <a:r>
              <a:rPr lang="fr-CH" sz="2400" b="1" dirty="0">
                <a:solidFill>
                  <a:srgbClr val="8EB403"/>
                </a:solidFill>
                <a:latin typeface="Century Gothic" panose="020B0502020202020204" pitchFamily="34" charset="0"/>
                <a:ea typeface="ＭＳ Ｐゴシック" charset="0"/>
                <a:cs typeface="Arial"/>
              </a:rPr>
              <a:t>Dimension sociale et écologique</a:t>
            </a:r>
          </a:p>
          <a:p>
            <a:pPr>
              <a:defRPr/>
            </a:pPr>
            <a:r>
              <a:rPr lang="fr-CH" sz="2400" b="1" dirty="0">
                <a:solidFill>
                  <a:srgbClr val="B11B96"/>
                </a:solidFill>
                <a:latin typeface="Century Gothic" panose="020B0502020202020204" pitchFamily="34" charset="0"/>
                <a:ea typeface="ＭＳ Ｐゴシック" charset="0"/>
                <a:cs typeface="Arial"/>
              </a:rPr>
              <a:t>Exemple de </a:t>
            </a:r>
            <a:r>
              <a:rPr lang="fr-CH" sz="2400" b="1" dirty="0" err="1">
                <a:solidFill>
                  <a:srgbClr val="B11B96"/>
                </a:solidFill>
                <a:latin typeface="Century Gothic" panose="020B0502020202020204" pitchFamily="34" charset="0"/>
                <a:ea typeface="ＭＳ Ｐゴシック" charset="0"/>
                <a:cs typeface="Arial"/>
              </a:rPr>
              <a:t>Fairphone</a:t>
            </a:r>
            <a:r>
              <a:rPr lang="fr-CH" sz="2400" b="1" dirty="0">
                <a:solidFill>
                  <a:srgbClr val="B11B96"/>
                </a:solidFill>
                <a:latin typeface="Century Gothic" panose="020B0502020202020204" pitchFamily="34" charset="0"/>
                <a:ea typeface="ＭＳ Ｐゴシック" charset="0"/>
                <a:cs typeface="Arial"/>
              </a:rPr>
              <a:t>: l’objectif de </a:t>
            </a:r>
            <a:r>
              <a:rPr lang="fr-CH" sz="2400" b="1" dirty="0" err="1">
                <a:solidFill>
                  <a:srgbClr val="B11B96"/>
                </a:solidFill>
                <a:latin typeface="Century Gothic" panose="020B0502020202020204" pitchFamily="34" charset="0"/>
                <a:ea typeface="ＭＳ Ｐゴシック" charset="0"/>
                <a:cs typeface="Arial"/>
              </a:rPr>
              <a:t>Fairphone</a:t>
            </a:r>
            <a:r>
              <a:rPr lang="fr-CH" sz="2400" b="1" dirty="0">
                <a:solidFill>
                  <a:srgbClr val="B11B96"/>
                </a:solidFill>
                <a:latin typeface="Century Gothic" panose="020B0502020202020204" pitchFamily="34" charset="0"/>
                <a:ea typeface="ＭＳ Ｐゴシック" charset="0"/>
                <a:cs typeface="Arial"/>
              </a:rPr>
              <a:t> n’est pas seulement de commercialiser un téléphone mobile «équitable», l’entreprise souhaite contribuer à rendre toute l’industrie électronique  plus équitable et plus durable</a:t>
            </a:r>
          </a:p>
        </p:txBody>
      </p:sp>
      <p:pic>
        <p:nvPicPr>
          <p:cNvPr id="8" name="Grafik 7">
            <a:extLst>
              <a:ext uri="{FF2B5EF4-FFF2-40B4-BE49-F238E27FC236}">
                <a16:creationId xmlns:a16="http://schemas.microsoft.com/office/drawing/2014/main" id="{ABEE6C81-24B1-4C75-9059-94159F6FF001}"/>
              </a:ext>
            </a:extLst>
          </p:cNvPr>
          <p:cNvPicPr>
            <a:picLocks noChangeAspect="1"/>
          </p:cNvPicPr>
          <p:nvPr/>
        </p:nvPicPr>
        <p:blipFill>
          <a:blip r:embed="rId3"/>
          <a:stretch>
            <a:fillRect/>
          </a:stretch>
        </p:blipFill>
        <p:spPr>
          <a:xfrm>
            <a:off x="1033121" y="2376137"/>
            <a:ext cx="4686790" cy="2938813"/>
          </a:xfrm>
          <a:prstGeom prst="rect">
            <a:avLst/>
          </a:prstGeom>
          <a:ln>
            <a:solidFill>
              <a:schemeClr val="bg1">
                <a:lumMod val="50000"/>
              </a:schemeClr>
            </a:solidFill>
          </a:ln>
        </p:spPr>
      </p:pic>
      <p:sp>
        <p:nvSpPr>
          <p:cNvPr id="9" name="Rechteck 8">
            <a:extLst>
              <a:ext uri="{FF2B5EF4-FFF2-40B4-BE49-F238E27FC236}">
                <a16:creationId xmlns:a16="http://schemas.microsoft.com/office/drawing/2014/main" id="{28CA2855-EA72-4197-B22E-CE28036DF144}"/>
              </a:ext>
            </a:extLst>
          </p:cNvPr>
          <p:cNvSpPr/>
          <p:nvPr/>
        </p:nvSpPr>
        <p:spPr>
          <a:xfrm>
            <a:off x="5777958" y="2308302"/>
            <a:ext cx="5823491" cy="3313728"/>
          </a:xfrm>
          <a:prstGeom prst="rect">
            <a:avLst/>
          </a:prstGeom>
        </p:spPr>
        <p:txBody>
          <a:bodyPr wrap="square">
            <a:spAutoFit/>
          </a:bodyPr>
          <a:lstStyle/>
          <a:p>
            <a:pPr>
              <a:spcBef>
                <a:spcPts val="200"/>
              </a:spcBef>
              <a:buClr>
                <a:srgbClr val="B11B96"/>
              </a:buClr>
            </a:pPr>
            <a:r>
              <a:rPr lang="fr-CH" sz="1400">
                <a:solidFill>
                  <a:srgbClr val="686868"/>
                </a:solidFill>
                <a:latin typeface="Century Gothic" panose="020B0502020202020204" pitchFamily="34" charset="0"/>
              </a:rPr>
              <a:t>Fairphone…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mise sur un approvisionnement responsable en matériaux (responsible sourcing).</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s’engage en faveur du bien-être de la main-d’œuvre.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développe des produits d’une durée de vie plus longue et plus faciles à réparer.</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veille à réduire le gaspillage.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assure la transparence des processus.</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veut faire avancer le débat sur la véritable signification du terme «équitable».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démontre l’étendue des possibilités grâce à ses smartphones plus durables.</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souhaite que son approche devienne la norme pour l’ensemble de la branche.</a:t>
            </a:r>
          </a:p>
        </p:txBody>
      </p:sp>
      <p:sp>
        <p:nvSpPr>
          <p:cNvPr id="14" name="Rechteck 13">
            <a:extLst>
              <a:ext uri="{FF2B5EF4-FFF2-40B4-BE49-F238E27FC236}">
                <a16:creationId xmlns:a16="http://schemas.microsoft.com/office/drawing/2014/main" id="{6328D139-1461-46F0-8DF3-C317F11253B5}"/>
              </a:ext>
            </a:extLst>
          </p:cNvPr>
          <p:cNvSpPr/>
          <p:nvPr/>
        </p:nvSpPr>
        <p:spPr>
          <a:xfrm>
            <a:off x="8287062" y="6222605"/>
            <a:ext cx="4057338" cy="246221"/>
          </a:xfrm>
          <a:prstGeom prst="rect">
            <a:avLst/>
          </a:prstGeom>
        </p:spPr>
        <p:txBody>
          <a:bodyPr wrap="square">
            <a:spAutoFit/>
          </a:bodyPr>
          <a:lstStyle/>
          <a:p>
            <a:r>
              <a:rPr lang="fr-CH" sz="1000" dirty="0">
                <a:solidFill>
                  <a:srgbClr val="686868"/>
                </a:solidFill>
                <a:latin typeface="Century Gothic" panose="020B0502020202020204" pitchFamily="34" charset="0"/>
              </a:rPr>
              <a:t>Source</a:t>
            </a:r>
            <a:r>
              <a:rPr lang="fr-CH" sz="1000" b="1" dirty="0">
                <a:solidFill>
                  <a:srgbClr val="686868"/>
                </a:solidFill>
                <a:latin typeface="Century Gothic" panose="020B0502020202020204" pitchFamily="34" charset="0"/>
              </a:rPr>
              <a:t>: </a:t>
            </a:r>
            <a:r>
              <a:rPr lang="fr-CH" sz="1000" dirty="0">
                <a:solidFill>
                  <a:srgbClr val="686868"/>
                </a:solidFill>
                <a:latin typeface="Century Gothic" panose="020B0502020202020204" pitchFamily="34" charset="0"/>
              </a:rPr>
              <a:t>fairphone.com/fr/story/</a:t>
            </a:r>
          </a:p>
        </p:txBody>
      </p:sp>
    </p:spTree>
    <p:extLst>
      <p:ext uri="{BB962C8B-B14F-4D97-AF65-F5344CB8AC3E}">
        <p14:creationId xmlns:p14="http://schemas.microsoft.com/office/powerpoint/2010/main" val="324483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eunde, die vom Steg am See springen_iStock-939217688.jpg">
            <a:extLst>
              <a:ext uri="{FF2B5EF4-FFF2-40B4-BE49-F238E27FC236}">
                <a16:creationId xmlns:a16="http://schemas.microsoft.com/office/drawing/2014/main" id="{1CC07C03-69EC-4A71-B551-5310E2DCD0FC}"/>
              </a:ext>
            </a:extLst>
          </p:cNvPr>
          <p:cNvPicPr>
            <a:picLocks noChangeAspect="1"/>
          </p:cNvPicPr>
          <p:nvPr/>
        </p:nvPicPr>
        <p:blipFill>
          <a:blip r:embed="rId3"/>
          <a:srcRect l="26102" r="35890"/>
          <a:stretch>
            <a:fillRect/>
          </a:stretch>
        </p:blipFill>
        <p:spPr>
          <a:xfrm>
            <a:off x="0" y="0"/>
            <a:ext cx="3907333" cy="6858000"/>
          </a:xfrm>
          <a:prstGeom prst="rect">
            <a:avLst/>
          </a:prstGeom>
        </p:spPr>
      </p:pic>
      <p:sp>
        <p:nvSpPr>
          <p:cNvPr id="8" name="New shape">
            <a:extLst>
              <a:ext uri="{FF2B5EF4-FFF2-40B4-BE49-F238E27FC236}">
                <a16:creationId xmlns:a16="http://schemas.microsoft.com/office/drawing/2014/main" id="{A1C952A1-0EFC-45C5-A1E1-1C147B7A49A7}"/>
              </a:ext>
            </a:extLst>
          </p:cNvPr>
          <p:cNvSpPr txBox="1">
            <a:spLocks/>
          </p:cNvSpPr>
          <p:nvPr/>
        </p:nvSpPr>
        <p:spPr>
          <a:xfrm>
            <a:off x="4555856" y="234583"/>
            <a:ext cx="7636144"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fr-CH" sz="2600" b="1" dirty="0">
                <a:solidFill>
                  <a:srgbClr val="8EB403"/>
                </a:solidFill>
                <a:latin typeface="Century Gothic" panose="020B0502020202020204" pitchFamily="34" charset="0"/>
              </a:rPr>
              <a:t>Activité!!!</a:t>
            </a:r>
            <a:br>
              <a:rPr lang="fr-CH" sz="2600" b="1" dirty="0">
                <a:solidFill>
                  <a:srgbClr val="8EB403"/>
                </a:solidFill>
                <a:latin typeface="Century Gothic" panose="020B0502020202020204" pitchFamily="34" charset="0"/>
              </a:rPr>
            </a:br>
            <a:r>
              <a:rPr lang="fr-CH" sz="2600" b="1" dirty="0">
                <a:solidFill>
                  <a:srgbClr val="8EB403"/>
                </a:solidFill>
                <a:latin typeface="Century Gothic" panose="020B0502020202020204" pitchFamily="34" charset="0"/>
              </a:rPr>
              <a:t>Plus écologique, plus durable, plus équitable. </a:t>
            </a:r>
            <a:br>
              <a:rPr lang="fr-CH" sz="2600" b="1" dirty="0">
                <a:solidFill>
                  <a:srgbClr val="8EB403"/>
                </a:solidFill>
                <a:latin typeface="Century Gothic" panose="020B0502020202020204" pitchFamily="34" charset="0"/>
              </a:rPr>
            </a:br>
            <a:r>
              <a:rPr lang="fr-CH" sz="2600" b="1" dirty="0">
                <a:solidFill>
                  <a:srgbClr val="8EB403"/>
                </a:solidFill>
                <a:latin typeface="Century Gothic" panose="020B0502020202020204" pitchFamily="34" charset="0"/>
              </a:rPr>
              <a:t>Votre modèle d’entreprise 2.0</a:t>
            </a:r>
          </a:p>
        </p:txBody>
      </p:sp>
      <p:sp>
        <p:nvSpPr>
          <p:cNvPr id="9" name="Rechteck 8">
            <a:extLst>
              <a:ext uri="{FF2B5EF4-FFF2-40B4-BE49-F238E27FC236}">
                <a16:creationId xmlns:a16="http://schemas.microsoft.com/office/drawing/2014/main" id="{E2AE77B3-768F-4469-81BB-6E35686DFFB9}"/>
              </a:ext>
            </a:extLst>
          </p:cNvPr>
          <p:cNvSpPr/>
          <p:nvPr/>
        </p:nvSpPr>
        <p:spPr>
          <a:xfrm>
            <a:off x="4550786" y="1456320"/>
            <a:ext cx="6680431" cy="4939814"/>
          </a:xfrm>
          <a:prstGeom prst="rect">
            <a:avLst/>
          </a:prstGeom>
        </p:spPr>
        <p:txBody>
          <a:bodyPr wrap="square">
            <a:spAutoFit/>
          </a:bodyPr>
          <a:lstStyle/>
          <a:p>
            <a:pPr marL="357188" indent="-357188">
              <a:buClr>
                <a:srgbClr val="8EB403"/>
              </a:buClr>
              <a:buFont typeface="Century Gothic" panose="020B0502020202020204" pitchFamily="34" charset="0"/>
              <a:buChar char="●"/>
            </a:pPr>
            <a:endParaRPr lang="de-DE" sz="2000" b="1" dirty="0">
              <a:solidFill>
                <a:srgbClr val="898F97"/>
              </a:solidFill>
            </a:endParaRPr>
          </a:p>
          <a:p>
            <a:pPr>
              <a:buClr>
                <a:srgbClr val="8EB403"/>
              </a:buClr>
            </a:pPr>
            <a:r>
              <a:rPr lang="fr-CH" sz="2000" b="1">
                <a:solidFill>
                  <a:srgbClr val="8EB403"/>
                </a:solidFill>
                <a:latin typeface="Century Gothic" panose="020B0502020202020204" pitchFamily="34" charset="0"/>
              </a:rPr>
              <a:t>Étape 1: deux équipes travaillent ensemble et se «défient» mutuellement. </a:t>
            </a:r>
          </a:p>
          <a:p>
            <a:pPr marL="342900" indent="-342900">
              <a:spcBef>
                <a:spcPts val="600"/>
              </a:spcBef>
              <a:buClr>
                <a:srgbClr val="8EB403"/>
              </a:buClr>
              <a:buFont typeface="Arial" panose="020B0604020202020204" pitchFamily="34" charset="0"/>
              <a:buChar char="•"/>
            </a:pPr>
            <a:r>
              <a:rPr lang="fr-CH" sz="2000">
                <a:solidFill>
                  <a:srgbClr val="686868"/>
                </a:solidFill>
                <a:latin typeface="Century Gothic" panose="020B0502020202020204" pitchFamily="34" charset="0"/>
              </a:rPr>
              <a:t>Discutez de la façon de rendre le modèle d’entreprise de l’autre équipe plus durable et plus écologique. </a:t>
            </a:r>
          </a:p>
          <a:p>
            <a:pPr marL="342900" indent="-342900">
              <a:spcBef>
                <a:spcPts val="600"/>
              </a:spcBef>
              <a:buClr>
                <a:srgbClr val="8EB403"/>
              </a:buClr>
              <a:buFont typeface="Arial" panose="020B0604020202020204" pitchFamily="34" charset="0"/>
              <a:buChar char="•"/>
            </a:pPr>
            <a:r>
              <a:rPr lang="fr-CH" sz="2000">
                <a:solidFill>
                  <a:srgbClr val="686868"/>
                </a:solidFill>
                <a:latin typeface="Century Gothic" panose="020B0502020202020204" pitchFamily="34" charset="0"/>
              </a:rPr>
              <a:t>Ce faisant, pensez aux petits changements comme aux changements radicaux du modèle d’entreprise.</a:t>
            </a:r>
          </a:p>
          <a:p>
            <a:pPr marL="342900" indent="-342900">
              <a:spcBef>
                <a:spcPts val="600"/>
              </a:spcBef>
              <a:buClr>
                <a:srgbClr val="8EB403"/>
              </a:buClr>
              <a:buFont typeface="Arial" panose="020B0604020202020204" pitchFamily="34" charset="0"/>
              <a:buChar char="•"/>
            </a:pPr>
            <a:r>
              <a:rPr lang="fr-CH" sz="2000">
                <a:solidFill>
                  <a:srgbClr val="686868"/>
                </a:solidFill>
                <a:latin typeface="Century Gothic" panose="020B0502020202020204" pitchFamily="34" charset="0"/>
              </a:rPr>
              <a:t>Pour vous aider dans cette démarche, vous pouvez utiliser la check-list qui se trouve sur la diapositive suivante.</a:t>
            </a:r>
          </a:p>
          <a:p>
            <a:pPr>
              <a:buClr>
                <a:srgbClr val="8EB403"/>
              </a:buClr>
            </a:pPr>
            <a:endParaRPr lang="de-DE" sz="2000" dirty="0">
              <a:solidFill>
                <a:srgbClr val="898F97"/>
              </a:solidFill>
              <a:latin typeface="Century Gothic" panose="020B0502020202020204" pitchFamily="34" charset="0"/>
            </a:endParaRPr>
          </a:p>
          <a:p>
            <a:pPr>
              <a:buClr>
                <a:srgbClr val="8EB403"/>
              </a:buClr>
            </a:pPr>
            <a:r>
              <a:rPr lang="fr-CH" sz="2000" b="1">
                <a:solidFill>
                  <a:srgbClr val="8EB403"/>
                </a:solidFill>
                <a:latin typeface="Century Gothic" panose="020B0502020202020204" pitchFamily="34" charset="0"/>
              </a:rPr>
              <a:t>Étape 2: présentez les changements des modèles d’entreprise au plénum. </a:t>
            </a:r>
            <a:r>
              <a:rPr lang="fr-CH" sz="2000">
                <a:solidFill>
                  <a:srgbClr val="686868"/>
                </a:solidFill>
                <a:latin typeface="Century Gothic" panose="020B0502020202020204" pitchFamily="34" charset="0"/>
              </a:rPr>
              <a:t>Il se peut que cela vous donne d’autres idées passionnantes.</a:t>
            </a:r>
          </a:p>
        </p:txBody>
      </p:sp>
      <p:sp>
        <p:nvSpPr>
          <p:cNvPr id="7" name="Foliennummernplatzhalter 1">
            <a:extLst>
              <a:ext uri="{FF2B5EF4-FFF2-40B4-BE49-F238E27FC236}">
                <a16:creationId xmlns:a16="http://schemas.microsoft.com/office/drawing/2014/main" id="{CD27ED7D-1BA0-47E6-8EEE-482B6014FA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24</a:t>
            </a:fld>
            <a:endParaRPr lang="ru-RU"/>
          </a:p>
        </p:txBody>
      </p:sp>
    </p:spTree>
    <p:extLst>
      <p:ext uri="{BB962C8B-B14F-4D97-AF65-F5344CB8AC3E}">
        <p14:creationId xmlns:p14="http://schemas.microsoft.com/office/powerpoint/2010/main" val="136375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42ECF8A7-06FF-4996-88A3-C284716C8121}"/>
              </a:ext>
            </a:extLst>
          </p:cNvPr>
          <p:cNvSpPr/>
          <p:nvPr/>
        </p:nvSpPr>
        <p:spPr>
          <a:xfrm>
            <a:off x="1214182" y="1536041"/>
            <a:ext cx="3397148" cy="3724096"/>
          </a:xfrm>
          <a:prstGeom prst="rect">
            <a:avLst/>
          </a:prstGeom>
        </p:spPr>
        <p:txBody>
          <a:bodyPr wrap="square">
            <a:spAutoFit/>
          </a:bodyPr>
          <a:lstStyle/>
          <a:p>
            <a:pPr>
              <a:spcBef>
                <a:spcPts val="600"/>
              </a:spcBef>
              <a:buClr>
                <a:srgbClr val="8EB403"/>
              </a:buClr>
            </a:pPr>
            <a:r>
              <a:rPr lang="fr-CH" sz="1200" b="1">
                <a:solidFill>
                  <a:srgbClr val="686868"/>
                </a:solidFill>
                <a:latin typeface="Century Gothic" panose="020B0502020202020204" pitchFamily="34" charset="0"/>
              </a:rPr>
              <a:t>Déchets: </a:t>
            </a:r>
            <a:r>
              <a:rPr lang="fr-CH" sz="1200">
                <a:solidFill>
                  <a:srgbClr val="686868"/>
                </a:solidFill>
                <a:latin typeface="Century Gothic" panose="020B0502020202020204" pitchFamily="34" charset="0"/>
              </a:rPr>
              <a:t>Pouvez-vous modifier le mode de fabrication pour qu’il n’y ait pas ou peu de déchets?</a:t>
            </a:r>
          </a:p>
          <a:p>
            <a:pPr>
              <a:spcBef>
                <a:spcPts val="600"/>
              </a:spcBef>
              <a:buClr>
                <a:srgbClr val="8EB403"/>
              </a:buClr>
            </a:pPr>
            <a:r>
              <a:rPr lang="fr-CH" sz="1200" b="1">
                <a:solidFill>
                  <a:srgbClr val="686868"/>
                </a:solidFill>
                <a:latin typeface="Century Gothic" panose="020B0502020202020204" pitchFamily="34" charset="0"/>
              </a:rPr>
              <a:t>Économie circulaire: </a:t>
            </a:r>
            <a:r>
              <a:rPr lang="fr-CH" sz="1200">
                <a:solidFill>
                  <a:srgbClr val="686868"/>
                </a:solidFill>
                <a:latin typeface="Century Gothic" panose="020B0502020202020204" pitchFamily="34" charset="0"/>
              </a:rPr>
              <a:t>Le produit peut-il être conçu de manière à ce que tous les matériaux qui le composent puissent être réutilisés à la fin de son cycle de vie?</a:t>
            </a:r>
          </a:p>
          <a:p>
            <a:pPr>
              <a:spcBef>
                <a:spcPts val="600"/>
              </a:spcBef>
              <a:buClr>
                <a:srgbClr val="8EB403"/>
              </a:buClr>
            </a:pPr>
            <a:r>
              <a:rPr lang="fr-CH" sz="1200" b="1">
                <a:solidFill>
                  <a:srgbClr val="686868"/>
                </a:solidFill>
                <a:latin typeface="Century Gothic" panose="020B0502020202020204" pitchFamily="34" charset="0"/>
              </a:rPr>
              <a:t>Responsible sourcing: </a:t>
            </a:r>
            <a:r>
              <a:rPr lang="fr-CH" sz="1200">
                <a:solidFill>
                  <a:srgbClr val="686868"/>
                </a:solidFill>
                <a:latin typeface="Century Gothic" panose="020B0502020202020204" pitchFamily="34" charset="0"/>
              </a:rPr>
              <a:t>Pouvez-vous vous procurer les ressources, tout en prenant en considération les aspects sociaux et écologiques (p. ex. prise en compte de certains labels)?</a:t>
            </a:r>
          </a:p>
          <a:p>
            <a:pPr>
              <a:spcBef>
                <a:spcPts val="600"/>
              </a:spcBef>
              <a:buClr>
                <a:srgbClr val="8EB403"/>
              </a:buClr>
            </a:pPr>
            <a:r>
              <a:rPr lang="fr-CH" sz="1200" b="1">
                <a:solidFill>
                  <a:srgbClr val="686868"/>
                </a:solidFill>
                <a:latin typeface="Century Gothic" panose="020B0502020202020204" pitchFamily="34" charset="0"/>
              </a:rPr>
              <a:t>Emballage: </a:t>
            </a:r>
            <a:r>
              <a:rPr lang="fr-CH" sz="1200">
                <a:solidFill>
                  <a:srgbClr val="686868"/>
                </a:solidFill>
                <a:latin typeface="Century Gothic" panose="020B0502020202020204" pitchFamily="34" charset="0"/>
              </a:rPr>
              <a:t>Pouvez-vous rendre l’emballage plus durable? Peut-il être réutilisé? Le produit a-t-il vraiment besoin d’un emballage?</a:t>
            </a:r>
          </a:p>
          <a:p>
            <a:pPr>
              <a:spcBef>
                <a:spcPts val="600"/>
              </a:spcBef>
              <a:buClr>
                <a:srgbClr val="8EB403"/>
              </a:buClr>
            </a:pPr>
            <a:r>
              <a:rPr lang="fr-CH" sz="1200" b="1">
                <a:solidFill>
                  <a:srgbClr val="686868"/>
                </a:solidFill>
                <a:latin typeface="Century Gothic" panose="020B0502020202020204" pitchFamily="34" charset="0"/>
              </a:rPr>
              <a:t>Partenariats: </a:t>
            </a:r>
            <a:r>
              <a:rPr lang="fr-CH" sz="1200">
                <a:solidFill>
                  <a:srgbClr val="686868"/>
                </a:solidFill>
                <a:latin typeface="Century Gothic" panose="020B0502020202020204" pitchFamily="34" charset="0"/>
              </a:rPr>
              <a:t>Pouvez-vous tenir compte des aspects sociaux et écologiques pertinents pour choisir vos partenaires?</a:t>
            </a:r>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106048"/>
            <a:ext cx="8429661" cy="1111740"/>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Check-list: Votre modèle d’entreprise peut-il devenir plus durable et plus écologique?</a:t>
            </a:r>
          </a:p>
        </p:txBody>
      </p:sp>
      <p:sp>
        <p:nvSpPr>
          <p:cNvPr id="12" name="Freeform 5">
            <a:extLst>
              <a:ext uri="{FF2B5EF4-FFF2-40B4-BE49-F238E27FC236}">
                <a16:creationId xmlns:a16="http://schemas.microsoft.com/office/drawing/2014/main" id="{2FCB32F5-929E-4B66-9C51-6806C79F2D98}"/>
              </a:ext>
            </a:extLst>
          </p:cNvPr>
          <p:cNvSpPr>
            <a:spLocks noEditPoints="1"/>
          </p:cNvSpPr>
          <p:nvPr/>
        </p:nvSpPr>
        <p:spPr bwMode="auto">
          <a:xfrm>
            <a:off x="1027998"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cxnSp>
        <p:nvCxnSpPr>
          <p:cNvPr id="4" name="Gerader Verbinder 3">
            <a:extLst>
              <a:ext uri="{FF2B5EF4-FFF2-40B4-BE49-F238E27FC236}">
                <a16:creationId xmlns:a16="http://schemas.microsoft.com/office/drawing/2014/main" id="{E2D31BDC-ABCC-4AE1-804A-FACE3F6B3E56}"/>
              </a:ext>
            </a:extLst>
          </p:cNvPr>
          <p:cNvCxnSpPr>
            <a:cxnSpLocks/>
          </p:cNvCxnSpPr>
          <p:nvPr/>
        </p:nvCxnSpPr>
        <p:spPr>
          <a:xfrm>
            <a:off x="4286865" y="3034136"/>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2B6E422C-590A-4967-A199-C8D3D414147C}"/>
              </a:ext>
            </a:extLst>
          </p:cNvPr>
          <p:cNvSpPr/>
          <p:nvPr/>
        </p:nvSpPr>
        <p:spPr>
          <a:xfrm>
            <a:off x="8572020" y="1011021"/>
            <a:ext cx="2405798" cy="369332"/>
          </a:xfrm>
          <a:prstGeom prst="rect">
            <a:avLst/>
          </a:prstGeom>
        </p:spPr>
        <p:txBody>
          <a:bodyPr wrap="square">
            <a:spAutoFit/>
          </a:bodyPr>
          <a:lstStyle/>
          <a:p>
            <a:pPr>
              <a:spcBef>
                <a:spcPts val="600"/>
              </a:spcBef>
              <a:buClr>
                <a:srgbClr val="0B4874"/>
              </a:buClr>
            </a:pPr>
            <a:r>
              <a:rPr lang="fr-CH" b="1">
                <a:solidFill>
                  <a:srgbClr val="8EB403"/>
                </a:solidFill>
                <a:latin typeface="Century Gothic" panose="020B0502020202020204" pitchFamily="34" charset="0"/>
              </a:rPr>
              <a:t>Groupe cible</a:t>
            </a:r>
          </a:p>
        </p:txBody>
      </p:sp>
      <p:sp>
        <p:nvSpPr>
          <p:cNvPr id="19" name="Rechteck 18">
            <a:extLst>
              <a:ext uri="{FF2B5EF4-FFF2-40B4-BE49-F238E27FC236}">
                <a16:creationId xmlns:a16="http://schemas.microsoft.com/office/drawing/2014/main" id="{D98900F7-7B89-453B-A4EA-F01EFA9FF252}"/>
              </a:ext>
            </a:extLst>
          </p:cNvPr>
          <p:cNvSpPr/>
          <p:nvPr/>
        </p:nvSpPr>
        <p:spPr>
          <a:xfrm>
            <a:off x="4729317" y="1008980"/>
            <a:ext cx="3159297" cy="369332"/>
          </a:xfrm>
          <a:prstGeom prst="rect">
            <a:avLst/>
          </a:prstGeom>
        </p:spPr>
        <p:txBody>
          <a:bodyPr wrap="square">
            <a:spAutoFit/>
          </a:bodyPr>
          <a:lstStyle/>
          <a:p>
            <a:pPr>
              <a:spcBef>
                <a:spcPts val="600"/>
              </a:spcBef>
              <a:buClr>
                <a:srgbClr val="0B4874"/>
              </a:buClr>
            </a:pPr>
            <a:r>
              <a:rPr lang="fr-CH" b="1">
                <a:solidFill>
                  <a:srgbClr val="8EB403"/>
                </a:solidFill>
                <a:latin typeface="Century Gothic" panose="020B0502020202020204" pitchFamily="34" charset="0"/>
              </a:rPr>
              <a:t>Proposition de valeur</a:t>
            </a:r>
          </a:p>
        </p:txBody>
      </p:sp>
      <p:sp>
        <p:nvSpPr>
          <p:cNvPr id="14" name="Freeform 5">
            <a:extLst>
              <a:ext uri="{FF2B5EF4-FFF2-40B4-BE49-F238E27FC236}">
                <a16:creationId xmlns:a16="http://schemas.microsoft.com/office/drawing/2014/main" id="{CAFD4519-F692-48F3-AA0D-32F14B4FAA0B}"/>
              </a:ext>
            </a:extLst>
          </p:cNvPr>
          <p:cNvSpPr>
            <a:spLocks noEditPoints="1"/>
          </p:cNvSpPr>
          <p:nvPr/>
        </p:nvSpPr>
        <p:spPr bwMode="auto">
          <a:xfrm>
            <a:off x="1027998" y="2197508"/>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5" name="Freeform 5">
            <a:extLst>
              <a:ext uri="{FF2B5EF4-FFF2-40B4-BE49-F238E27FC236}">
                <a16:creationId xmlns:a16="http://schemas.microsoft.com/office/drawing/2014/main" id="{C75A6C11-1ED7-4D1A-BF10-AEC4EDB2C2EE}"/>
              </a:ext>
            </a:extLst>
          </p:cNvPr>
          <p:cNvSpPr>
            <a:spLocks noEditPoints="1"/>
          </p:cNvSpPr>
          <p:nvPr/>
        </p:nvSpPr>
        <p:spPr bwMode="auto">
          <a:xfrm>
            <a:off x="1027998" y="2969340"/>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6" name="Freeform 5">
            <a:extLst>
              <a:ext uri="{FF2B5EF4-FFF2-40B4-BE49-F238E27FC236}">
                <a16:creationId xmlns:a16="http://schemas.microsoft.com/office/drawing/2014/main" id="{8886A07A-FCCE-4556-8AE7-13C8404F0262}"/>
              </a:ext>
            </a:extLst>
          </p:cNvPr>
          <p:cNvSpPr>
            <a:spLocks noEditPoints="1"/>
          </p:cNvSpPr>
          <p:nvPr/>
        </p:nvSpPr>
        <p:spPr bwMode="auto">
          <a:xfrm>
            <a:off x="1027998" y="3760834"/>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7" name="Freeform 5">
            <a:extLst>
              <a:ext uri="{FF2B5EF4-FFF2-40B4-BE49-F238E27FC236}">
                <a16:creationId xmlns:a16="http://schemas.microsoft.com/office/drawing/2014/main" id="{85D92224-1123-4393-BE57-599F8810AF54}"/>
              </a:ext>
            </a:extLst>
          </p:cNvPr>
          <p:cNvSpPr>
            <a:spLocks noEditPoints="1"/>
          </p:cNvSpPr>
          <p:nvPr/>
        </p:nvSpPr>
        <p:spPr bwMode="auto">
          <a:xfrm>
            <a:off x="1042746" y="4699821"/>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21" name="Rechteck 20">
            <a:extLst>
              <a:ext uri="{FF2B5EF4-FFF2-40B4-BE49-F238E27FC236}">
                <a16:creationId xmlns:a16="http://schemas.microsoft.com/office/drawing/2014/main" id="{1F4BEDC8-E2F6-484F-8301-86104D7E089A}"/>
              </a:ext>
            </a:extLst>
          </p:cNvPr>
          <p:cNvSpPr/>
          <p:nvPr/>
        </p:nvSpPr>
        <p:spPr>
          <a:xfrm>
            <a:off x="944425" y="1003482"/>
            <a:ext cx="2266967" cy="369332"/>
          </a:xfrm>
          <a:prstGeom prst="rect">
            <a:avLst/>
          </a:prstGeom>
        </p:spPr>
        <p:txBody>
          <a:bodyPr wrap="none">
            <a:spAutoFit/>
          </a:bodyPr>
          <a:lstStyle/>
          <a:p>
            <a:pPr>
              <a:spcBef>
                <a:spcPts val="600"/>
              </a:spcBef>
              <a:buClr>
                <a:srgbClr val="0B4874"/>
              </a:buClr>
            </a:pPr>
            <a:r>
              <a:rPr lang="fr-CH" b="1">
                <a:solidFill>
                  <a:srgbClr val="8EB403"/>
                </a:solidFill>
                <a:latin typeface="Century Gothic" panose="020B0502020202020204" pitchFamily="34" charset="0"/>
              </a:rPr>
              <a:t>Prestation fournie</a:t>
            </a:r>
          </a:p>
        </p:txBody>
      </p:sp>
      <p:cxnSp>
        <p:nvCxnSpPr>
          <p:cNvPr id="42" name="Gerader Verbinder 41">
            <a:extLst>
              <a:ext uri="{FF2B5EF4-FFF2-40B4-BE49-F238E27FC236}">
                <a16:creationId xmlns:a16="http://schemas.microsoft.com/office/drawing/2014/main" id="{DF6A3039-2FEB-4B17-8518-CD6DEAF2A0E3}"/>
              </a:ext>
            </a:extLst>
          </p:cNvPr>
          <p:cNvCxnSpPr>
            <a:cxnSpLocks/>
          </p:cNvCxnSpPr>
          <p:nvPr/>
        </p:nvCxnSpPr>
        <p:spPr>
          <a:xfrm>
            <a:off x="6095999" y="2676368"/>
            <a:ext cx="0" cy="684000"/>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55D93DA3-701F-4410-9C11-2DA470B5DE81}"/>
              </a:ext>
            </a:extLst>
          </p:cNvPr>
          <p:cNvCxnSpPr>
            <a:cxnSpLocks/>
          </p:cNvCxnSpPr>
          <p:nvPr/>
        </p:nvCxnSpPr>
        <p:spPr>
          <a:xfrm>
            <a:off x="6105832" y="4975124"/>
            <a:ext cx="0" cy="273034"/>
          </a:xfrm>
          <a:prstGeom prst="line">
            <a:avLst/>
          </a:prstGeom>
          <a:ln w="38100">
            <a:solidFill>
              <a:srgbClr val="8EB40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9373220A-718A-4DF9-8B9F-715B26AAB644}"/>
              </a:ext>
            </a:extLst>
          </p:cNvPr>
          <p:cNvSpPr/>
          <p:nvPr/>
        </p:nvSpPr>
        <p:spPr>
          <a:xfrm>
            <a:off x="5254477" y="5227311"/>
            <a:ext cx="1702710" cy="369332"/>
          </a:xfrm>
          <a:prstGeom prst="rect">
            <a:avLst/>
          </a:prstGeom>
        </p:spPr>
        <p:txBody>
          <a:bodyPr wrap="none">
            <a:spAutoFit/>
          </a:bodyPr>
          <a:lstStyle/>
          <a:p>
            <a:pPr>
              <a:spcBef>
                <a:spcPts val="600"/>
              </a:spcBef>
              <a:buClr>
                <a:srgbClr val="0B4874"/>
              </a:buClr>
            </a:pPr>
            <a:r>
              <a:rPr lang="fr-CH" b="1">
                <a:solidFill>
                  <a:srgbClr val="8EB403"/>
                </a:solidFill>
                <a:latin typeface="Century Gothic" panose="020B0502020202020204" pitchFamily="34" charset="0"/>
              </a:rPr>
              <a:t>Modèle de revenus</a:t>
            </a:r>
          </a:p>
        </p:txBody>
      </p:sp>
      <p:sp>
        <p:nvSpPr>
          <p:cNvPr id="50" name="Freeform 5">
            <a:extLst>
              <a:ext uri="{FF2B5EF4-FFF2-40B4-BE49-F238E27FC236}">
                <a16:creationId xmlns:a16="http://schemas.microsoft.com/office/drawing/2014/main" id="{F487C9A0-059D-408A-A3C0-1FA1B617BFA2}"/>
              </a:ext>
            </a:extLst>
          </p:cNvPr>
          <p:cNvSpPr>
            <a:spLocks noEditPoints="1"/>
          </p:cNvSpPr>
          <p:nvPr/>
        </p:nvSpPr>
        <p:spPr bwMode="auto">
          <a:xfrm>
            <a:off x="1830585" y="5874769"/>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51" name="Rechteck 50">
            <a:extLst>
              <a:ext uri="{FF2B5EF4-FFF2-40B4-BE49-F238E27FC236}">
                <a16:creationId xmlns:a16="http://schemas.microsoft.com/office/drawing/2014/main" id="{4A5FCA02-5AF0-4018-92DF-67FF8132AA7E}"/>
              </a:ext>
            </a:extLst>
          </p:cNvPr>
          <p:cNvSpPr/>
          <p:nvPr/>
        </p:nvSpPr>
        <p:spPr>
          <a:xfrm>
            <a:off x="2040089" y="5825609"/>
            <a:ext cx="3593793" cy="907941"/>
          </a:xfrm>
          <a:prstGeom prst="rect">
            <a:avLst/>
          </a:prstGeom>
        </p:spPr>
        <p:txBody>
          <a:bodyPr wrap="square">
            <a:spAutoFit/>
          </a:bodyPr>
          <a:lstStyle/>
          <a:p>
            <a:pPr>
              <a:spcBef>
                <a:spcPts val="600"/>
              </a:spcBef>
              <a:buClr>
                <a:srgbClr val="8EB403"/>
              </a:buClr>
            </a:pPr>
            <a:r>
              <a:rPr lang="fr-CH" sz="1200" b="1">
                <a:solidFill>
                  <a:srgbClr val="686868"/>
                </a:solidFill>
                <a:latin typeface="Century Gothic" panose="020B0502020202020204" pitchFamily="34" charset="0"/>
              </a:rPr>
              <a:t>Collaborateurs: </a:t>
            </a:r>
            <a:r>
              <a:rPr lang="fr-CH" sz="1200">
                <a:solidFill>
                  <a:srgbClr val="686868"/>
                </a:solidFill>
                <a:latin typeface="Century Gothic" panose="020B0502020202020204" pitchFamily="34" charset="0"/>
              </a:rPr>
              <a:t>Vos employés sont-ils rémunérés correctement?</a:t>
            </a:r>
          </a:p>
          <a:p>
            <a:pPr>
              <a:spcBef>
                <a:spcPts val="600"/>
              </a:spcBef>
              <a:buClr>
                <a:srgbClr val="8EB403"/>
              </a:buClr>
            </a:pPr>
            <a:r>
              <a:rPr lang="fr-CH" sz="1200" b="1">
                <a:solidFill>
                  <a:srgbClr val="686868"/>
                </a:solidFill>
                <a:latin typeface="Century Gothic" panose="020B0502020202020204" pitchFamily="34" charset="0"/>
              </a:rPr>
              <a:t>Partenaires: </a:t>
            </a:r>
            <a:r>
              <a:rPr lang="fr-CH" sz="1200">
                <a:solidFill>
                  <a:srgbClr val="686868"/>
                </a:solidFill>
                <a:latin typeface="Century Gothic" panose="020B0502020202020204" pitchFamily="34" charset="0"/>
              </a:rPr>
              <a:t>Vos partenaires et vos prestataires sont-ils rémunérés correctement?</a:t>
            </a:r>
          </a:p>
        </p:txBody>
      </p:sp>
      <p:sp>
        <p:nvSpPr>
          <p:cNvPr id="52" name="Rechteck 51">
            <a:extLst>
              <a:ext uri="{FF2B5EF4-FFF2-40B4-BE49-F238E27FC236}">
                <a16:creationId xmlns:a16="http://schemas.microsoft.com/office/drawing/2014/main" id="{1CDAD672-80B1-4BA9-A7D1-1C1E7B8D6ED8}"/>
              </a:ext>
            </a:extLst>
          </p:cNvPr>
          <p:cNvSpPr/>
          <p:nvPr/>
        </p:nvSpPr>
        <p:spPr>
          <a:xfrm>
            <a:off x="7788685" y="5820068"/>
            <a:ext cx="3593793" cy="1092607"/>
          </a:xfrm>
          <a:prstGeom prst="rect">
            <a:avLst/>
          </a:prstGeom>
        </p:spPr>
        <p:txBody>
          <a:bodyPr wrap="square">
            <a:spAutoFit/>
          </a:bodyPr>
          <a:lstStyle/>
          <a:p>
            <a:pPr>
              <a:spcBef>
                <a:spcPts val="600"/>
              </a:spcBef>
              <a:buClr>
                <a:srgbClr val="8EB403"/>
              </a:buClr>
            </a:pPr>
            <a:r>
              <a:rPr lang="fr-CH" sz="1200" b="1">
                <a:solidFill>
                  <a:srgbClr val="686868"/>
                </a:solidFill>
                <a:latin typeface="Century Gothic" panose="020B0502020202020204" pitchFamily="34" charset="0"/>
              </a:rPr>
              <a:t>Modèles de prix: </a:t>
            </a:r>
            <a:r>
              <a:rPr lang="fr-CH" sz="1200">
                <a:solidFill>
                  <a:srgbClr val="686868"/>
                </a:solidFill>
                <a:latin typeface="Century Gothic" panose="020B0502020202020204" pitchFamily="34" charset="0"/>
              </a:rPr>
              <a:t>Pouvez-vous différencier les prix afin que les personnes ou les organisations ayant peu de moyens ou de budget puissent se procurer votre produit?</a:t>
            </a:r>
          </a:p>
          <a:p>
            <a:pPr>
              <a:spcBef>
                <a:spcPts val="600"/>
              </a:spcBef>
              <a:buClr>
                <a:srgbClr val="8EB403"/>
              </a:buClr>
            </a:pPr>
            <a:endParaRPr lang="de-CH" sz="1200" dirty="0">
              <a:solidFill>
                <a:srgbClr val="898F97"/>
              </a:solidFill>
              <a:latin typeface="Century Gothic" panose="020B0502020202020204" pitchFamily="34" charset="0"/>
            </a:endParaRPr>
          </a:p>
        </p:txBody>
      </p:sp>
      <p:sp>
        <p:nvSpPr>
          <p:cNvPr id="54" name="Rechteck 53">
            <a:extLst>
              <a:ext uri="{FF2B5EF4-FFF2-40B4-BE49-F238E27FC236}">
                <a16:creationId xmlns:a16="http://schemas.microsoft.com/office/drawing/2014/main" id="{ECCEDEAF-9838-4733-8718-42BC636DA08A}"/>
              </a:ext>
            </a:extLst>
          </p:cNvPr>
          <p:cNvSpPr/>
          <p:nvPr/>
        </p:nvSpPr>
        <p:spPr>
          <a:xfrm>
            <a:off x="1753824" y="5488336"/>
            <a:ext cx="1378904" cy="307777"/>
          </a:xfrm>
          <a:prstGeom prst="rect">
            <a:avLst/>
          </a:prstGeom>
        </p:spPr>
        <p:txBody>
          <a:bodyPr wrap="none">
            <a:spAutoFit/>
          </a:bodyPr>
          <a:lstStyle/>
          <a:p>
            <a:pPr>
              <a:spcBef>
                <a:spcPts val="600"/>
              </a:spcBef>
              <a:buClr>
                <a:srgbClr val="0B4874"/>
              </a:buClr>
            </a:pPr>
            <a:r>
              <a:rPr lang="fr-CH" sz="1400" b="1">
                <a:solidFill>
                  <a:srgbClr val="8EB403"/>
                </a:solidFill>
                <a:latin typeface="Century Gothic" panose="020B0502020202020204" pitchFamily="34" charset="0"/>
              </a:rPr>
              <a:t>Postes de coûts</a:t>
            </a:r>
          </a:p>
        </p:txBody>
      </p:sp>
      <p:sp>
        <p:nvSpPr>
          <p:cNvPr id="55" name="Rechteck 54">
            <a:extLst>
              <a:ext uri="{FF2B5EF4-FFF2-40B4-BE49-F238E27FC236}">
                <a16:creationId xmlns:a16="http://schemas.microsoft.com/office/drawing/2014/main" id="{C9C91A48-AC2A-45C9-B668-98F001ABBADF}"/>
              </a:ext>
            </a:extLst>
          </p:cNvPr>
          <p:cNvSpPr/>
          <p:nvPr/>
        </p:nvSpPr>
        <p:spPr>
          <a:xfrm>
            <a:off x="7403872" y="5500465"/>
            <a:ext cx="918841" cy="307777"/>
          </a:xfrm>
          <a:prstGeom prst="rect">
            <a:avLst/>
          </a:prstGeom>
        </p:spPr>
        <p:txBody>
          <a:bodyPr wrap="none">
            <a:spAutoFit/>
          </a:bodyPr>
          <a:lstStyle/>
          <a:p>
            <a:pPr>
              <a:spcBef>
                <a:spcPts val="600"/>
              </a:spcBef>
              <a:buClr>
                <a:srgbClr val="0B4874"/>
              </a:buClr>
            </a:pPr>
            <a:r>
              <a:rPr lang="fr-CH" sz="1400" b="1">
                <a:solidFill>
                  <a:srgbClr val="8EB403"/>
                </a:solidFill>
                <a:latin typeface="Century Gothic" panose="020B0502020202020204" pitchFamily="34" charset="0"/>
              </a:rPr>
              <a:t>Chiffre d’affaires</a:t>
            </a:r>
          </a:p>
        </p:txBody>
      </p:sp>
      <p:sp>
        <p:nvSpPr>
          <p:cNvPr id="56" name="Freeform 5">
            <a:extLst>
              <a:ext uri="{FF2B5EF4-FFF2-40B4-BE49-F238E27FC236}">
                <a16:creationId xmlns:a16="http://schemas.microsoft.com/office/drawing/2014/main" id="{ED9C640F-AA8E-419F-8F11-AB56A63A1F57}"/>
              </a:ext>
            </a:extLst>
          </p:cNvPr>
          <p:cNvSpPr>
            <a:spLocks noEditPoints="1"/>
          </p:cNvSpPr>
          <p:nvPr/>
        </p:nvSpPr>
        <p:spPr bwMode="auto">
          <a:xfrm>
            <a:off x="1825668" y="631230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57" name="Freeform 5">
            <a:extLst>
              <a:ext uri="{FF2B5EF4-FFF2-40B4-BE49-F238E27FC236}">
                <a16:creationId xmlns:a16="http://schemas.microsoft.com/office/drawing/2014/main" id="{549E1068-D9BC-470E-9DA2-43AD3E716B6A}"/>
              </a:ext>
            </a:extLst>
          </p:cNvPr>
          <p:cNvSpPr>
            <a:spLocks noEditPoints="1"/>
          </p:cNvSpPr>
          <p:nvPr/>
        </p:nvSpPr>
        <p:spPr bwMode="auto">
          <a:xfrm>
            <a:off x="7516947" y="5864377"/>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62" name="Rechteck 61">
            <a:extLst>
              <a:ext uri="{FF2B5EF4-FFF2-40B4-BE49-F238E27FC236}">
                <a16:creationId xmlns:a16="http://schemas.microsoft.com/office/drawing/2014/main" id="{928E285A-2934-4BD4-9D13-B7BCA200D6E4}"/>
              </a:ext>
            </a:extLst>
          </p:cNvPr>
          <p:cNvSpPr/>
          <p:nvPr/>
        </p:nvSpPr>
        <p:spPr>
          <a:xfrm>
            <a:off x="5060367" y="1512970"/>
            <a:ext cx="3092112" cy="1015663"/>
          </a:xfrm>
          <a:prstGeom prst="rect">
            <a:avLst/>
          </a:prstGeom>
        </p:spPr>
        <p:txBody>
          <a:bodyPr wrap="square">
            <a:spAutoFit/>
          </a:bodyPr>
          <a:lstStyle/>
          <a:p>
            <a:pPr>
              <a:spcBef>
                <a:spcPts val="600"/>
              </a:spcBef>
              <a:buClr>
                <a:srgbClr val="8EB403"/>
              </a:buClr>
            </a:pPr>
            <a:r>
              <a:rPr lang="fr-CH" sz="1200">
                <a:solidFill>
                  <a:srgbClr val="686868"/>
                </a:solidFill>
                <a:latin typeface="Century Gothic" panose="020B0502020202020204" pitchFamily="34" charset="0"/>
              </a:rPr>
              <a:t>Pouvez-vous modifier la proposition de valeur de manière à ce que votre idée entrepreneuriale soit encore plus pertinente d’un point de vue éthique, écologique ou social? </a:t>
            </a:r>
          </a:p>
        </p:txBody>
      </p:sp>
      <p:sp>
        <p:nvSpPr>
          <p:cNvPr id="63" name="Freeform 5">
            <a:extLst>
              <a:ext uri="{FF2B5EF4-FFF2-40B4-BE49-F238E27FC236}">
                <a16:creationId xmlns:a16="http://schemas.microsoft.com/office/drawing/2014/main" id="{DF5CF98E-AE62-4400-9CA3-C64210C84C7F}"/>
              </a:ext>
            </a:extLst>
          </p:cNvPr>
          <p:cNvSpPr>
            <a:spLocks noEditPoints="1"/>
          </p:cNvSpPr>
          <p:nvPr/>
        </p:nvSpPr>
        <p:spPr bwMode="auto">
          <a:xfrm>
            <a:off x="4859185" y="1590615"/>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65" name="Freeform 5">
            <a:extLst>
              <a:ext uri="{FF2B5EF4-FFF2-40B4-BE49-F238E27FC236}">
                <a16:creationId xmlns:a16="http://schemas.microsoft.com/office/drawing/2014/main" id="{6E7E66EF-F041-410B-A7CA-9AB6057102CB}"/>
              </a:ext>
            </a:extLst>
          </p:cNvPr>
          <p:cNvSpPr>
            <a:spLocks noEditPoints="1"/>
          </p:cNvSpPr>
          <p:nvPr/>
        </p:nvSpPr>
        <p:spPr bwMode="auto">
          <a:xfrm>
            <a:off x="8565754"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grpSp>
        <p:nvGrpSpPr>
          <p:cNvPr id="22" name="Gruppieren 21">
            <a:extLst>
              <a:ext uri="{FF2B5EF4-FFF2-40B4-BE49-F238E27FC236}">
                <a16:creationId xmlns:a16="http://schemas.microsoft.com/office/drawing/2014/main" id="{41C43D30-636B-4233-926A-3FDE198B0D45}"/>
              </a:ext>
            </a:extLst>
          </p:cNvPr>
          <p:cNvGrpSpPr/>
          <p:nvPr/>
        </p:nvGrpSpPr>
        <p:grpSpPr>
          <a:xfrm>
            <a:off x="5026332" y="3432126"/>
            <a:ext cx="2146971" cy="1365680"/>
            <a:chOff x="5177354" y="3491121"/>
            <a:chExt cx="1828802" cy="1111389"/>
          </a:xfrm>
        </p:grpSpPr>
        <p:sp>
          <p:nvSpPr>
            <p:cNvPr id="6" name="Rechteck 5">
              <a:extLst>
                <a:ext uri="{FF2B5EF4-FFF2-40B4-BE49-F238E27FC236}">
                  <a16:creationId xmlns:a16="http://schemas.microsoft.com/office/drawing/2014/main" id="{CDAA5E63-A99B-4B0C-8ACE-51D8878D63CE}"/>
                </a:ext>
              </a:extLst>
            </p:cNvPr>
            <p:cNvSpPr/>
            <p:nvPr/>
          </p:nvSpPr>
          <p:spPr>
            <a:xfrm>
              <a:off x="5177354" y="3491121"/>
              <a:ext cx="638857"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err="1">
                  <a:latin typeface="Century Gothic" panose="020B0502020202020204" pitchFamily="34" charset="0"/>
                </a:rPr>
                <a:t>Com-ment</a:t>
              </a:r>
              <a:r>
                <a:rPr lang="fr-CH" sz="1200" b="1" dirty="0">
                  <a:latin typeface="Century Gothic" panose="020B0502020202020204" pitchFamily="34" charset="0"/>
                </a:rPr>
                <a:t>?</a:t>
              </a:r>
            </a:p>
          </p:txBody>
        </p:sp>
        <p:sp>
          <p:nvSpPr>
            <p:cNvPr id="7" name="Rechteck 6">
              <a:extLst>
                <a:ext uri="{FF2B5EF4-FFF2-40B4-BE49-F238E27FC236}">
                  <a16:creationId xmlns:a16="http://schemas.microsoft.com/office/drawing/2014/main" id="{E1D7303B-3225-4CEC-9C15-2B65695BB311}"/>
                </a:ext>
              </a:extLst>
            </p:cNvPr>
            <p:cNvSpPr/>
            <p:nvPr/>
          </p:nvSpPr>
          <p:spPr>
            <a:xfrm>
              <a:off x="5895284" y="3491121"/>
              <a:ext cx="394982"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100" b="1" dirty="0">
                <a:latin typeface="Century Gothic" panose="020B0502020202020204" pitchFamily="34" charset="0"/>
              </a:endParaRPr>
            </a:p>
          </p:txBody>
        </p:sp>
        <p:sp>
          <p:nvSpPr>
            <p:cNvPr id="8" name="Rechteck 7">
              <a:extLst>
                <a:ext uri="{FF2B5EF4-FFF2-40B4-BE49-F238E27FC236}">
                  <a16:creationId xmlns:a16="http://schemas.microsoft.com/office/drawing/2014/main" id="{AFD0F5EB-9EFC-4E4B-AEA7-15DE9C0DF3C7}"/>
                </a:ext>
              </a:extLst>
            </p:cNvPr>
            <p:cNvSpPr/>
            <p:nvPr/>
          </p:nvSpPr>
          <p:spPr>
            <a:xfrm>
              <a:off x="5177354" y="4272838"/>
              <a:ext cx="1818929" cy="329672"/>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a:latin typeface="Century Gothic" panose="020B0502020202020204" pitchFamily="34" charset="0"/>
                </a:rPr>
                <a:t>Comment gagne-t-on de l’argent?</a:t>
              </a:r>
            </a:p>
          </p:txBody>
        </p:sp>
        <p:sp>
          <p:nvSpPr>
            <p:cNvPr id="9" name="Rechteck 8">
              <a:extLst>
                <a:ext uri="{FF2B5EF4-FFF2-40B4-BE49-F238E27FC236}">
                  <a16:creationId xmlns:a16="http://schemas.microsoft.com/office/drawing/2014/main" id="{4E10AFF4-C506-476B-A122-3325C0F40680}"/>
                </a:ext>
              </a:extLst>
            </p:cNvPr>
            <p:cNvSpPr/>
            <p:nvPr/>
          </p:nvSpPr>
          <p:spPr>
            <a:xfrm>
              <a:off x="6367299" y="3491121"/>
              <a:ext cx="638857"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a:latin typeface="Century Gothic" panose="020B0502020202020204" pitchFamily="34" charset="0"/>
                </a:rPr>
                <a:t>Pour qui?</a:t>
              </a:r>
            </a:p>
          </p:txBody>
        </p:sp>
        <p:sp>
          <p:nvSpPr>
            <p:cNvPr id="13" name="Rechteck 12">
              <a:extLst>
                <a:ext uri="{FF2B5EF4-FFF2-40B4-BE49-F238E27FC236}">
                  <a16:creationId xmlns:a16="http://schemas.microsoft.com/office/drawing/2014/main" id="{11C846B8-E427-4FE4-9CEB-5D73924FD906}"/>
                </a:ext>
              </a:extLst>
            </p:cNvPr>
            <p:cNvSpPr/>
            <p:nvPr/>
          </p:nvSpPr>
          <p:spPr>
            <a:xfrm>
              <a:off x="5858457" y="3746457"/>
              <a:ext cx="491834" cy="225422"/>
            </a:xfrm>
            <a:prstGeom prst="rect">
              <a:avLst/>
            </a:prstGeom>
          </p:spPr>
          <p:txBody>
            <a:bodyPr wrap="none">
              <a:spAutoFit/>
            </a:bodyPr>
            <a:lstStyle/>
            <a:p>
              <a:pPr algn="ctr"/>
              <a:r>
                <a:rPr lang="fr-CH" sz="1200" b="1">
                  <a:solidFill>
                    <a:schemeClr val="bg1"/>
                  </a:solidFill>
                  <a:latin typeface="Century Gothic" panose="020B0502020202020204" pitchFamily="34" charset="0"/>
                </a:rPr>
                <a:t>Quoi?</a:t>
              </a:r>
            </a:p>
          </p:txBody>
        </p:sp>
      </p:grpSp>
      <p:sp>
        <p:nvSpPr>
          <p:cNvPr id="36" name="Rechteck 35">
            <a:extLst>
              <a:ext uri="{FF2B5EF4-FFF2-40B4-BE49-F238E27FC236}">
                <a16:creationId xmlns:a16="http://schemas.microsoft.com/office/drawing/2014/main" id="{052FF5D6-3916-49C9-9814-015E66415959}"/>
              </a:ext>
            </a:extLst>
          </p:cNvPr>
          <p:cNvSpPr/>
          <p:nvPr/>
        </p:nvSpPr>
        <p:spPr>
          <a:xfrm>
            <a:off x="8817825" y="1522206"/>
            <a:ext cx="2405793" cy="1200329"/>
          </a:xfrm>
          <a:prstGeom prst="rect">
            <a:avLst/>
          </a:prstGeom>
        </p:spPr>
        <p:txBody>
          <a:bodyPr wrap="square">
            <a:spAutoFit/>
          </a:bodyPr>
          <a:lstStyle/>
          <a:p>
            <a:pPr>
              <a:spcBef>
                <a:spcPts val="600"/>
              </a:spcBef>
              <a:buClr>
                <a:srgbClr val="8EB403"/>
              </a:buClr>
            </a:pPr>
            <a:r>
              <a:rPr lang="fr-CH" sz="1200">
                <a:solidFill>
                  <a:srgbClr val="686868"/>
                </a:solidFill>
                <a:latin typeface="Century Gothic" panose="020B0502020202020204" pitchFamily="34" charset="0"/>
              </a:rPr>
              <a:t>Pouvez-vous changer ou élargir votre groupe cible pour atteindre des personnes qui ont un besoin plus urgent du produit que le groupe cible précédent?</a:t>
            </a:r>
          </a:p>
        </p:txBody>
      </p:sp>
      <p:sp>
        <p:nvSpPr>
          <p:cNvPr id="37" name="Rechteck 36">
            <a:extLst>
              <a:ext uri="{FF2B5EF4-FFF2-40B4-BE49-F238E27FC236}">
                <a16:creationId xmlns:a16="http://schemas.microsoft.com/office/drawing/2014/main" id="{AF04B0D8-771E-4A8E-A67A-734D9872B571}"/>
              </a:ext>
            </a:extLst>
          </p:cNvPr>
          <p:cNvSpPr/>
          <p:nvPr/>
        </p:nvSpPr>
        <p:spPr>
          <a:xfrm>
            <a:off x="7543469" y="3429000"/>
            <a:ext cx="3951808" cy="1368806"/>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entury Gothic" panose="020B0502020202020204" pitchFamily="34" charset="0"/>
            </a:endParaRPr>
          </a:p>
        </p:txBody>
      </p:sp>
      <p:sp>
        <p:nvSpPr>
          <p:cNvPr id="38" name="Rechteck 37">
            <a:extLst>
              <a:ext uri="{FF2B5EF4-FFF2-40B4-BE49-F238E27FC236}">
                <a16:creationId xmlns:a16="http://schemas.microsoft.com/office/drawing/2014/main" id="{D87A2998-EF81-4498-8DDF-6549D8FE1D86}"/>
              </a:ext>
            </a:extLst>
          </p:cNvPr>
          <p:cNvSpPr/>
          <p:nvPr/>
        </p:nvSpPr>
        <p:spPr>
          <a:xfrm>
            <a:off x="8291801" y="3438108"/>
            <a:ext cx="3051329" cy="1169551"/>
          </a:xfrm>
          <a:prstGeom prst="rect">
            <a:avLst/>
          </a:prstGeom>
        </p:spPr>
        <p:txBody>
          <a:bodyPr wrap="square">
            <a:spAutoFit/>
          </a:bodyPr>
          <a:lstStyle/>
          <a:p>
            <a:r>
              <a:rPr lang="fr-CH" sz="1400" b="1" dirty="0">
                <a:solidFill>
                  <a:schemeClr val="bg1"/>
                </a:solidFill>
                <a:latin typeface="Century Gothic" panose="020B0502020202020204" pitchFamily="34" charset="0"/>
              </a:rPr>
              <a:t>Ce ne sont là que quelques idées susceptibles de rendre votre modèle d’entreprise plus durable et plus équitable. N’hésitez pas à chercher vos propres arguments!</a:t>
            </a:r>
          </a:p>
        </p:txBody>
      </p:sp>
      <p:cxnSp>
        <p:nvCxnSpPr>
          <p:cNvPr id="40" name="Gerader Verbinder 39">
            <a:extLst>
              <a:ext uri="{FF2B5EF4-FFF2-40B4-BE49-F238E27FC236}">
                <a16:creationId xmlns:a16="http://schemas.microsoft.com/office/drawing/2014/main" id="{C9FA865E-B635-4E48-9AA6-FEF8889A2720}"/>
              </a:ext>
            </a:extLst>
          </p:cNvPr>
          <p:cNvCxnSpPr>
            <a:cxnSpLocks/>
          </p:cNvCxnSpPr>
          <p:nvPr/>
        </p:nvCxnSpPr>
        <p:spPr>
          <a:xfrm flipH="1">
            <a:off x="7142816" y="3039321"/>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31">
            <a:extLst>
              <a:ext uri="{FF2B5EF4-FFF2-40B4-BE49-F238E27FC236}">
                <a16:creationId xmlns:a16="http://schemas.microsoft.com/office/drawing/2014/main" id="{CD211A33-0E88-4DC8-A5CF-C99D72E316AE}"/>
              </a:ext>
            </a:extLst>
          </p:cNvPr>
          <p:cNvGrpSpPr>
            <a:grpSpLocks noChangeAspect="1"/>
          </p:cNvGrpSpPr>
          <p:nvPr/>
        </p:nvGrpSpPr>
        <p:grpSpPr bwMode="auto">
          <a:xfrm>
            <a:off x="7651352" y="3774117"/>
            <a:ext cx="577802" cy="624384"/>
            <a:chOff x="6016" y="6421"/>
            <a:chExt cx="645" cy="697"/>
          </a:xfrm>
          <a:solidFill>
            <a:schemeClr val="bg1"/>
          </a:solidFill>
        </p:grpSpPr>
        <p:sp>
          <p:nvSpPr>
            <p:cNvPr id="44" name="Freeform 32">
              <a:extLst>
                <a:ext uri="{FF2B5EF4-FFF2-40B4-BE49-F238E27FC236}">
                  <a16:creationId xmlns:a16="http://schemas.microsoft.com/office/drawing/2014/main" id="{68D9A074-3578-409D-94CF-0A8F44041437}"/>
                </a:ext>
              </a:extLst>
            </p:cNvPr>
            <p:cNvSpPr>
              <a:spLocks noEditPoints="1"/>
            </p:cNvSpPr>
            <p:nvPr/>
          </p:nvSpPr>
          <p:spPr bwMode="auto">
            <a:xfrm>
              <a:off x="6121" y="6526"/>
              <a:ext cx="435" cy="592"/>
            </a:xfrm>
            <a:custGeom>
              <a:avLst/>
              <a:gdLst>
                <a:gd name="T0" fmla="*/ 54 w 108"/>
                <a:gd name="T1" fmla="*/ 0 h 147"/>
                <a:gd name="T2" fmla="*/ 0 w 108"/>
                <a:gd name="T3" fmla="*/ 54 h 147"/>
                <a:gd name="T4" fmla="*/ 35 w 108"/>
                <a:gd name="T5" fmla="*/ 105 h 147"/>
                <a:gd name="T6" fmla="*/ 35 w 108"/>
                <a:gd name="T7" fmla="*/ 134 h 147"/>
                <a:gd name="T8" fmla="*/ 38 w 108"/>
                <a:gd name="T9" fmla="*/ 137 h 147"/>
                <a:gd name="T10" fmla="*/ 41 w 108"/>
                <a:gd name="T11" fmla="*/ 137 h 147"/>
                <a:gd name="T12" fmla="*/ 41 w 108"/>
                <a:gd name="T13" fmla="*/ 144 h 147"/>
                <a:gd name="T14" fmla="*/ 44 w 108"/>
                <a:gd name="T15" fmla="*/ 147 h 147"/>
                <a:gd name="T16" fmla="*/ 64 w 108"/>
                <a:gd name="T17" fmla="*/ 147 h 147"/>
                <a:gd name="T18" fmla="*/ 67 w 108"/>
                <a:gd name="T19" fmla="*/ 144 h 147"/>
                <a:gd name="T20" fmla="*/ 67 w 108"/>
                <a:gd name="T21" fmla="*/ 137 h 147"/>
                <a:gd name="T22" fmla="*/ 70 w 108"/>
                <a:gd name="T23" fmla="*/ 137 h 147"/>
                <a:gd name="T24" fmla="*/ 73 w 108"/>
                <a:gd name="T25" fmla="*/ 134 h 147"/>
                <a:gd name="T26" fmla="*/ 73 w 108"/>
                <a:gd name="T27" fmla="*/ 105 h 147"/>
                <a:gd name="T28" fmla="*/ 108 w 108"/>
                <a:gd name="T29" fmla="*/ 54 h 147"/>
                <a:gd name="T30" fmla="*/ 54 w 108"/>
                <a:gd name="T31" fmla="*/ 0 h 147"/>
                <a:gd name="T32" fmla="*/ 64 w 108"/>
                <a:gd name="T33" fmla="*/ 131 h 147"/>
                <a:gd name="T34" fmla="*/ 60 w 108"/>
                <a:gd name="T35" fmla="*/ 134 h 147"/>
                <a:gd name="T36" fmla="*/ 60 w 108"/>
                <a:gd name="T37" fmla="*/ 140 h 147"/>
                <a:gd name="T38" fmla="*/ 48 w 108"/>
                <a:gd name="T39" fmla="*/ 140 h 147"/>
                <a:gd name="T40" fmla="*/ 48 w 108"/>
                <a:gd name="T41" fmla="*/ 134 h 147"/>
                <a:gd name="T42" fmla="*/ 44 w 108"/>
                <a:gd name="T43" fmla="*/ 131 h 147"/>
                <a:gd name="T44" fmla="*/ 41 w 108"/>
                <a:gd name="T45" fmla="*/ 131 h 147"/>
                <a:gd name="T46" fmla="*/ 41 w 108"/>
                <a:gd name="T47" fmla="*/ 115 h 147"/>
                <a:gd name="T48" fmla="*/ 67 w 108"/>
                <a:gd name="T49" fmla="*/ 115 h 147"/>
                <a:gd name="T50" fmla="*/ 67 w 108"/>
                <a:gd name="T51" fmla="*/ 131 h 147"/>
                <a:gd name="T52" fmla="*/ 64 w 108"/>
                <a:gd name="T53" fmla="*/ 131 h 147"/>
                <a:gd name="T54" fmla="*/ 69 w 108"/>
                <a:gd name="T55" fmla="*/ 100 h 147"/>
                <a:gd name="T56" fmla="*/ 67 w 108"/>
                <a:gd name="T57" fmla="*/ 103 h 147"/>
                <a:gd name="T58" fmla="*/ 67 w 108"/>
                <a:gd name="T59" fmla="*/ 108 h 147"/>
                <a:gd name="T60" fmla="*/ 41 w 108"/>
                <a:gd name="T61" fmla="*/ 108 h 147"/>
                <a:gd name="T62" fmla="*/ 41 w 108"/>
                <a:gd name="T63" fmla="*/ 103 h 147"/>
                <a:gd name="T64" fmla="*/ 39 w 108"/>
                <a:gd name="T65" fmla="*/ 100 h 147"/>
                <a:gd name="T66" fmla="*/ 6 w 108"/>
                <a:gd name="T67" fmla="*/ 54 h 147"/>
                <a:gd name="T68" fmla="*/ 54 w 108"/>
                <a:gd name="T69" fmla="*/ 6 h 147"/>
                <a:gd name="T70" fmla="*/ 102 w 108"/>
                <a:gd name="T71" fmla="*/ 54 h 147"/>
                <a:gd name="T72" fmla="*/ 69 w 108"/>
                <a:gd name="T73" fmla="*/ 100 h 147"/>
                <a:gd name="T74" fmla="*/ 69 w 108"/>
                <a:gd name="T75" fmla="*/ 100 h 147"/>
                <a:gd name="T76" fmla="*/ 69 w 108"/>
                <a:gd name="T77"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47">
                  <a:moveTo>
                    <a:pt x="54" y="0"/>
                  </a:moveTo>
                  <a:cubicBezTo>
                    <a:pt x="24" y="0"/>
                    <a:pt x="0" y="24"/>
                    <a:pt x="0" y="54"/>
                  </a:cubicBezTo>
                  <a:cubicBezTo>
                    <a:pt x="0" y="77"/>
                    <a:pt x="14" y="97"/>
                    <a:pt x="35" y="105"/>
                  </a:cubicBezTo>
                  <a:cubicBezTo>
                    <a:pt x="35" y="134"/>
                    <a:pt x="35" y="134"/>
                    <a:pt x="35" y="134"/>
                  </a:cubicBezTo>
                  <a:cubicBezTo>
                    <a:pt x="35" y="136"/>
                    <a:pt x="36" y="137"/>
                    <a:pt x="38" y="137"/>
                  </a:cubicBezTo>
                  <a:cubicBezTo>
                    <a:pt x="41" y="137"/>
                    <a:pt x="41" y="137"/>
                    <a:pt x="41" y="137"/>
                  </a:cubicBezTo>
                  <a:cubicBezTo>
                    <a:pt x="41" y="144"/>
                    <a:pt x="41" y="144"/>
                    <a:pt x="41" y="144"/>
                  </a:cubicBezTo>
                  <a:cubicBezTo>
                    <a:pt x="41" y="145"/>
                    <a:pt x="43" y="147"/>
                    <a:pt x="44" y="147"/>
                  </a:cubicBezTo>
                  <a:cubicBezTo>
                    <a:pt x="64" y="147"/>
                    <a:pt x="64" y="147"/>
                    <a:pt x="64" y="147"/>
                  </a:cubicBezTo>
                  <a:cubicBezTo>
                    <a:pt x="65" y="147"/>
                    <a:pt x="67" y="145"/>
                    <a:pt x="67" y="144"/>
                  </a:cubicBezTo>
                  <a:cubicBezTo>
                    <a:pt x="67" y="137"/>
                    <a:pt x="67" y="137"/>
                    <a:pt x="67" y="137"/>
                  </a:cubicBezTo>
                  <a:cubicBezTo>
                    <a:pt x="70" y="137"/>
                    <a:pt x="70" y="137"/>
                    <a:pt x="70" y="137"/>
                  </a:cubicBezTo>
                  <a:cubicBezTo>
                    <a:pt x="72" y="137"/>
                    <a:pt x="73" y="136"/>
                    <a:pt x="73" y="134"/>
                  </a:cubicBezTo>
                  <a:cubicBezTo>
                    <a:pt x="73" y="105"/>
                    <a:pt x="73" y="105"/>
                    <a:pt x="73" y="105"/>
                  </a:cubicBezTo>
                  <a:cubicBezTo>
                    <a:pt x="94" y="97"/>
                    <a:pt x="108" y="77"/>
                    <a:pt x="108" y="54"/>
                  </a:cubicBezTo>
                  <a:cubicBezTo>
                    <a:pt x="108" y="24"/>
                    <a:pt x="84" y="0"/>
                    <a:pt x="54" y="0"/>
                  </a:cubicBezTo>
                  <a:close/>
                  <a:moveTo>
                    <a:pt x="64" y="131"/>
                  </a:moveTo>
                  <a:cubicBezTo>
                    <a:pt x="62" y="131"/>
                    <a:pt x="60" y="132"/>
                    <a:pt x="60" y="134"/>
                  </a:cubicBezTo>
                  <a:cubicBezTo>
                    <a:pt x="60" y="140"/>
                    <a:pt x="60" y="140"/>
                    <a:pt x="60" y="140"/>
                  </a:cubicBezTo>
                  <a:cubicBezTo>
                    <a:pt x="48" y="140"/>
                    <a:pt x="48" y="140"/>
                    <a:pt x="48" y="140"/>
                  </a:cubicBezTo>
                  <a:cubicBezTo>
                    <a:pt x="48" y="134"/>
                    <a:pt x="48" y="134"/>
                    <a:pt x="48" y="134"/>
                  </a:cubicBezTo>
                  <a:cubicBezTo>
                    <a:pt x="48" y="132"/>
                    <a:pt x="46" y="131"/>
                    <a:pt x="44" y="131"/>
                  </a:cubicBezTo>
                  <a:cubicBezTo>
                    <a:pt x="41" y="131"/>
                    <a:pt x="41" y="131"/>
                    <a:pt x="41" y="131"/>
                  </a:cubicBezTo>
                  <a:cubicBezTo>
                    <a:pt x="41" y="115"/>
                    <a:pt x="41" y="115"/>
                    <a:pt x="41" y="115"/>
                  </a:cubicBezTo>
                  <a:cubicBezTo>
                    <a:pt x="67" y="115"/>
                    <a:pt x="67" y="115"/>
                    <a:pt x="67" y="115"/>
                  </a:cubicBezTo>
                  <a:cubicBezTo>
                    <a:pt x="67" y="131"/>
                    <a:pt x="67" y="131"/>
                    <a:pt x="67" y="131"/>
                  </a:cubicBezTo>
                  <a:lnTo>
                    <a:pt x="64" y="131"/>
                  </a:lnTo>
                  <a:close/>
                  <a:moveTo>
                    <a:pt x="69" y="100"/>
                  </a:moveTo>
                  <a:cubicBezTo>
                    <a:pt x="68" y="100"/>
                    <a:pt x="67" y="101"/>
                    <a:pt x="67" y="103"/>
                  </a:cubicBezTo>
                  <a:cubicBezTo>
                    <a:pt x="67" y="108"/>
                    <a:pt x="67" y="108"/>
                    <a:pt x="67" y="108"/>
                  </a:cubicBezTo>
                  <a:cubicBezTo>
                    <a:pt x="41" y="108"/>
                    <a:pt x="41" y="108"/>
                    <a:pt x="41" y="108"/>
                  </a:cubicBezTo>
                  <a:cubicBezTo>
                    <a:pt x="41" y="103"/>
                    <a:pt x="41" y="103"/>
                    <a:pt x="41" y="103"/>
                  </a:cubicBezTo>
                  <a:cubicBezTo>
                    <a:pt x="41" y="101"/>
                    <a:pt x="40" y="100"/>
                    <a:pt x="39" y="100"/>
                  </a:cubicBezTo>
                  <a:cubicBezTo>
                    <a:pt x="19" y="93"/>
                    <a:pt x="6" y="75"/>
                    <a:pt x="6" y="54"/>
                  </a:cubicBezTo>
                  <a:cubicBezTo>
                    <a:pt x="6" y="28"/>
                    <a:pt x="28" y="6"/>
                    <a:pt x="54" y="6"/>
                  </a:cubicBezTo>
                  <a:cubicBezTo>
                    <a:pt x="80" y="6"/>
                    <a:pt x="102" y="28"/>
                    <a:pt x="102" y="54"/>
                  </a:cubicBezTo>
                  <a:cubicBezTo>
                    <a:pt x="102" y="75"/>
                    <a:pt x="89" y="93"/>
                    <a:pt x="69" y="100"/>
                  </a:cubicBezTo>
                  <a:close/>
                  <a:moveTo>
                    <a:pt x="69" y="100"/>
                  </a:moveTo>
                  <a:cubicBezTo>
                    <a:pt x="69" y="100"/>
                    <a:pt x="69" y="100"/>
                    <a:pt x="69"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5" name="Freeform 33">
              <a:extLst>
                <a:ext uri="{FF2B5EF4-FFF2-40B4-BE49-F238E27FC236}">
                  <a16:creationId xmlns:a16="http://schemas.microsoft.com/office/drawing/2014/main" id="{9C4D90C2-30CA-4C55-BCB9-51A9E1683C33}"/>
                </a:ext>
              </a:extLst>
            </p:cNvPr>
            <p:cNvSpPr>
              <a:spLocks noEditPoints="1"/>
            </p:cNvSpPr>
            <p:nvPr/>
          </p:nvSpPr>
          <p:spPr bwMode="auto">
            <a:xfrm>
              <a:off x="6326" y="6421"/>
              <a:ext cx="25" cy="76"/>
            </a:xfrm>
            <a:custGeom>
              <a:avLst/>
              <a:gdLst>
                <a:gd name="T0" fmla="*/ 3 w 6"/>
                <a:gd name="T1" fmla="*/ 19 h 19"/>
                <a:gd name="T2" fmla="*/ 6 w 6"/>
                <a:gd name="T3" fmla="*/ 16 h 19"/>
                <a:gd name="T4" fmla="*/ 6 w 6"/>
                <a:gd name="T5" fmla="*/ 3 h 19"/>
                <a:gd name="T6" fmla="*/ 3 w 6"/>
                <a:gd name="T7" fmla="*/ 0 h 19"/>
                <a:gd name="T8" fmla="*/ 0 w 6"/>
                <a:gd name="T9" fmla="*/ 3 h 19"/>
                <a:gd name="T10" fmla="*/ 0 w 6"/>
                <a:gd name="T11" fmla="*/ 16 h 19"/>
                <a:gd name="T12" fmla="*/ 3 w 6"/>
                <a:gd name="T13" fmla="*/ 19 h 19"/>
                <a:gd name="T14" fmla="*/ 3 w 6"/>
                <a:gd name="T15" fmla="*/ 19 h 19"/>
                <a:gd name="T16" fmla="*/ 3 w 6"/>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9">
                  <a:moveTo>
                    <a:pt x="3" y="19"/>
                  </a:moveTo>
                  <a:cubicBezTo>
                    <a:pt x="5" y="19"/>
                    <a:pt x="6" y="18"/>
                    <a:pt x="6" y="16"/>
                  </a:cubicBezTo>
                  <a:cubicBezTo>
                    <a:pt x="6" y="3"/>
                    <a:pt x="6" y="3"/>
                    <a:pt x="6" y="3"/>
                  </a:cubicBezTo>
                  <a:cubicBezTo>
                    <a:pt x="6" y="1"/>
                    <a:pt x="5" y="0"/>
                    <a:pt x="3" y="0"/>
                  </a:cubicBezTo>
                  <a:cubicBezTo>
                    <a:pt x="1" y="0"/>
                    <a:pt x="0" y="1"/>
                    <a:pt x="0" y="3"/>
                  </a:cubicBezTo>
                  <a:cubicBezTo>
                    <a:pt x="0" y="16"/>
                    <a:pt x="0" y="16"/>
                    <a:pt x="0" y="16"/>
                  </a:cubicBezTo>
                  <a:cubicBezTo>
                    <a:pt x="0" y="18"/>
                    <a:pt x="1" y="19"/>
                    <a:pt x="3" y="19"/>
                  </a:cubicBezTo>
                  <a:close/>
                  <a:moveTo>
                    <a:pt x="3" y="19"/>
                  </a:moveTo>
                  <a:cubicBezTo>
                    <a:pt x="3" y="19"/>
                    <a:pt x="3" y="19"/>
                    <a:pt x="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6" name="Freeform 34">
              <a:extLst>
                <a:ext uri="{FF2B5EF4-FFF2-40B4-BE49-F238E27FC236}">
                  <a16:creationId xmlns:a16="http://schemas.microsoft.com/office/drawing/2014/main" id="{362D74B2-90DD-48B4-B1AF-5A76CE3B9EFD}"/>
                </a:ext>
              </a:extLst>
            </p:cNvPr>
            <p:cNvSpPr>
              <a:spLocks noEditPoints="1"/>
            </p:cNvSpPr>
            <p:nvPr/>
          </p:nvSpPr>
          <p:spPr bwMode="auto">
            <a:xfrm>
              <a:off x="6584"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7" name="Freeform 35">
              <a:extLst>
                <a:ext uri="{FF2B5EF4-FFF2-40B4-BE49-F238E27FC236}">
                  <a16:creationId xmlns:a16="http://schemas.microsoft.com/office/drawing/2014/main" id="{D22D9A90-1EA4-4539-AF4B-E3C7A0CC9E1F}"/>
                </a:ext>
              </a:extLst>
            </p:cNvPr>
            <p:cNvSpPr>
              <a:spLocks noEditPoints="1"/>
            </p:cNvSpPr>
            <p:nvPr/>
          </p:nvSpPr>
          <p:spPr bwMode="auto">
            <a:xfrm>
              <a:off x="6016"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3" name="Freeform 36">
              <a:extLst>
                <a:ext uri="{FF2B5EF4-FFF2-40B4-BE49-F238E27FC236}">
                  <a16:creationId xmlns:a16="http://schemas.microsoft.com/office/drawing/2014/main" id="{960BCD5B-9D49-41C0-9E40-589297D5DFD2}"/>
                </a:ext>
              </a:extLst>
            </p:cNvPr>
            <p:cNvSpPr>
              <a:spLocks noEditPoints="1"/>
            </p:cNvSpPr>
            <p:nvPr/>
          </p:nvSpPr>
          <p:spPr bwMode="auto">
            <a:xfrm>
              <a:off x="6508" y="6510"/>
              <a:ext cx="64" cy="64"/>
            </a:xfrm>
            <a:custGeom>
              <a:avLst/>
              <a:gdLst>
                <a:gd name="T0" fmla="*/ 10 w 16"/>
                <a:gd name="T1" fmla="*/ 1 h 16"/>
                <a:gd name="T2" fmla="*/ 1 w 16"/>
                <a:gd name="T3" fmla="*/ 10 h 16"/>
                <a:gd name="T4" fmla="*/ 1 w 16"/>
                <a:gd name="T5" fmla="*/ 15 h 16"/>
                <a:gd name="T6" fmla="*/ 3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2"/>
                    <a:pt x="0" y="14"/>
                    <a:pt x="1" y="15"/>
                  </a:cubicBezTo>
                  <a:cubicBezTo>
                    <a:pt x="2" y="16"/>
                    <a:pt x="2" y="16"/>
                    <a:pt x="3" y="16"/>
                  </a:cubicBezTo>
                  <a:cubicBezTo>
                    <a:pt x="4" y="16"/>
                    <a:pt x="5" y="16"/>
                    <a:pt x="6" y="15"/>
                  </a:cubicBezTo>
                  <a:cubicBezTo>
                    <a:pt x="15" y="6"/>
                    <a:pt x="15" y="6"/>
                    <a:pt x="15" y="6"/>
                  </a:cubicBezTo>
                  <a:cubicBezTo>
                    <a:pt x="16" y="5"/>
                    <a:pt x="16" y="3"/>
                    <a:pt x="15" y="1"/>
                  </a:cubicBezTo>
                  <a:cubicBezTo>
                    <a:pt x="13" y="0"/>
                    <a:pt x="11"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8" name="Freeform 37">
              <a:extLst>
                <a:ext uri="{FF2B5EF4-FFF2-40B4-BE49-F238E27FC236}">
                  <a16:creationId xmlns:a16="http://schemas.microsoft.com/office/drawing/2014/main" id="{40A9B074-1062-48AB-88F3-3242E8AB17C7}"/>
                </a:ext>
              </a:extLst>
            </p:cNvPr>
            <p:cNvSpPr>
              <a:spLocks noEditPoints="1"/>
            </p:cNvSpPr>
            <p:nvPr/>
          </p:nvSpPr>
          <p:spPr bwMode="auto">
            <a:xfrm>
              <a:off x="6105" y="6913"/>
              <a:ext cx="64" cy="64"/>
            </a:xfrm>
            <a:custGeom>
              <a:avLst/>
              <a:gdLst>
                <a:gd name="T0" fmla="*/ 10 w 16"/>
                <a:gd name="T1" fmla="*/ 1 h 16"/>
                <a:gd name="T2" fmla="*/ 1 w 16"/>
                <a:gd name="T3" fmla="*/ 10 h 16"/>
                <a:gd name="T4" fmla="*/ 1 w 16"/>
                <a:gd name="T5" fmla="*/ 15 h 16"/>
                <a:gd name="T6" fmla="*/ 4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1"/>
                    <a:pt x="0" y="13"/>
                    <a:pt x="1" y="15"/>
                  </a:cubicBezTo>
                  <a:cubicBezTo>
                    <a:pt x="2" y="15"/>
                    <a:pt x="3" y="16"/>
                    <a:pt x="4" y="16"/>
                  </a:cubicBezTo>
                  <a:cubicBezTo>
                    <a:pt x="5" y="16"/>
                    <a:pt x="5" y="15"/>
                    <a:pt x="6" y="15"/>
                  </a:cubicBezTo>
                  <a:cubicBezTo>
                    <a:pt x="15" y="6"/>
                    <a:pt x="15" y="6"/>
                    <a:pt x="15" y="6"/>
                  </a:cubicBezTo>
                  <a:cubicBezTo>
                    <a:pt x="16" y="4"/>
                    <a:pt x="16" y="2"/>
                    <a:pt x="15" y="1"/>
                  </a:cubicBezTo>
                  <a:cubicBezTo>
                    <a:pt x="14" y="0"/>
                    <a:pt x="12"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9" name="Freeform 38">
              <a:extLst>
                <a:ext uri="{FF2B5EF4-FFF2-40B4-BE49-F238E27FC236}">
                  <a16:creationId xmlns:a16="http://schemas.microsoft.com/office/drawing/2014/main" id="{321BBE6B-7D93-4EB8-B47D-5D283B1137BB}"/>
                </a:ext>
              </a:extLst>
            </p:cNvPr>
            <p:cNvSpPr>
              <a:spLocks noEditPoints="1"/>
            </p:cNvSpPr>
            <p:nvPr/>
          </p:nvSpPr>
          <p:spPr bwMode="auto">
            <a:xfrm>
              <a:off x="6508" y="6913"/>
              <a:ext cx="64" cy="64"/>
            </a:xfrm>
            <a:custGeom>
              <a:avLst/>
              <a:gdLst>
                <a:gd name="T0" fmla="*/ 6 w 16"/>
                <a:gd name="T1" fmla="*/ 1 h 16"/>
                <a:gd name="T2" fmla="*/ 1 w 16"/>
                <a:gd name="T3" fmla="*/ 1 h 16"/>
                <a:gd name="T4" fmla="*/ 1 w 16"/>
                <a:gd name="T5" fmla="*/ 6 h 16"/>
                <a:gd name="T6" fmla="*/ 10 w 16"/>
                <a:gd name="T7" fmla="*/ 15 h 16"/>
                <a:gd name="T8" fmla="*/ 12 w 16"/>
                <a:gd name="T9" fmla="*/ 16 h 16"/>
                <a:gd name="T10" fmla="*/ 15 w 16"/>
                <a:gd name="T11" fmla="*/ 15 h 16"/>
                <a:gd name="T12" fmla="*/ 15 w 16"/>
                <a:gd name="T13" fmla="*/ 10 h 16"/>
                <a:gd name="T14" fmla="*/ 6 w 16"/>
                <a:gd name="T15" fmla="*/ 1 h 16"/>
                <a:gd name="T16" fmla="*/ 6 w 16"/>
                <a:gd name="T17" fmla="*/ 1 h 16"/>
                <a:gd name="T18" fmla="*/ 6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6" y="1"/>
                  </a:moveTo>
                  <a:cubicBezTo>
                    <a:pt x="4" y="0"/>
                    <a:pt x="2" y="0"/>
                    <a:pt x="1" y="1"/>
                  </a:cubicBezTo>
                  <a:cubicBezTo>
                    <a:pt x="0" y="2"/>
                    <a:pt x="0" y="4"/>
                    <a:pt x="1" y="6"/>
                  </a:cubicBezTo>
                  <a:cubicBezTo>
                    <a:pt x="10" y="15"/>
                    <a:pt x="10" y="15"/>
                    <a:pt x="10" y="15"/>
                  </a:cubicBezTo>
                  <a:cubicBezTo>
                    <a:pt x="11" y="15"/>
                    <a:pt x="11" y="16"/>
                    <a:pt x="12" y="16"/>
                  </a:cubicBezTo>
                  <a:cubicBezTo>
                    <a:pt x="13" y="16"/>
                    <a:pt x="14" y="15"/>
                    <a:pt x="15" y="15"/>
                  </a:cubicBezTo>
                  <a:cubicBezTo>
                    <a:pt x="16" y="13"/>
                    <a:pt x="16" y="11"/>
                    <a:pt x="15" y="10"/>
                  </a:cubicBezTo>
                  <a:lnTo>
                    <a:pt x="6" y="1"/>
                  </a:lnTo>
                  <a:close/>
                  <a:moveTo>
                    <a:pt x="6" y="1"/>
                  </a:moveTo>
                  <a:cubicBezTo>
                    <a:pt x="6" y="1"/>
                    <a:pt x="6" y="1"/>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60" name="Freeform 39">
              <a:extLst>
                <a:ext uri="{FF2B5EF4-FFF2-40B4-BE49-F238E27FC236}">
                  <a16:creationId xmlns:a16="http://schemas.microsoft.com/office/drawing/2014/main" id="{F190B247-8A30-46CE-A01C-9AB0E41918AE}"/>
                </a:ext>
              </a:extLst>
            </p:cNvPr>
            <p:cNvSpPr>
              <a:spLocks noEditPoints="1"/>
            </p:cNvSpPr>
            <p:nvPr/>
          </p:nvSpPr>
          <p:spPr bwMode="auto">
            <a:xfrm>
              <a:off x="6105" y="6510"/>
              <a:ext cx="64" cy="64"/>
            </a:xfrm>
            <a:custGeom>
              <a:avLst/>
              <a:gdLst>
                <a:gd name="T0" fmla="*/ 10 w 16"/>
                <a:gd name="T1" fmla="*/ 15 h 16"/>
                <a:gd name="T2" fmla="*/ 13 w 16"/>
                <a:gd name="T3" fmla="*/ 16 h 16"/>
                <a:gd name="T4" fmla="*/ 15 w 16"/>
                <a:gd name="T5" fmla="*/ 15 h 16"/>
                <a:gd name="T6" fmla="*/ 15 w 16"/>
                <a:gd name="T7" fmla="*/ 10 h 16"/>
                <a:gd name="T8" fmla="*/ 6 w 16"/>
                <a:gd name="T9" fmla="*/ 1 h 16"/>
                <a:gd name="T10" fmla="*/ 1 w 16"/>
                <a:gd name="T11" fmla="*/ 1 h 16"/>
                <a:gd name="T12" fmla="*/ 1 w 16"/>
                <a:gd name="T13" fmla="*/ 6 h 16"/>
                <a:gd name="T14" fmla="*/ 10 w 16"/>
                <a:gd name="T15" fmla="*/ 15 h 16"/>
                <a:gd name="T16" fmla="*/ 10 w 16"/>
                <a:gd name="T17" fmla="*/ 15 h 16"/>
                <a:gd name="T18" fmla="*/ 10 w 16"/>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5"/>
                  </a:moveTo>
                  <a:cubicBezTo>
                    <a:pt x="11" y="16"/>
                    <a:pt x="12" y="16"/>
                    <a:pt x="13" y="16"/>
                  </a:cubicBezTo>
                  <a:cubicBezTo>
                    <a:pt x="14" y="16"/>
                    <a:pt x="14" y="16"/>
                    <a:pt x="15" y="15"/>
                  </a:cubicBezTo>
                  <a:cubicBezTo>
                    <a:pt x="16" y="14"/>
                    <a:pt x="16" y="12"/>
                    <a:pt x="15" y="10"/>
                  </a:cubicBezTo>
                  <a:cubicBezTo>
                    <a:pt x="6" y="1"/>
                    <a:pt x="6" y="1"/>
                    <a:pt x="6" y="1"/>
                  </a:cubicBezTo>
                  <a:cubicBezTo>
                    <a:pt x="5" y="0"/>
                    <a:pt x="3" y="0"/>
                    <a:pt x="1" y="1"/>
                  </a:cubicBezTo>
                  <a:cubicBezTo>
                    <a:pt x="0" y="3"/>
                    <a:pt x="0" y="5"/>
                    <a:pt x="1" y="6"/>
                  </a:cubicBezTo>
                  <a:lnTo>
                    <a:pt x="10" y="15"/>
                  </a:lnTo>
                  <a:close/>
                  <a:moveTo>
                    <a:pt x="10" y="15"/>
                  </a:moveTo>
                  <a:cubicBezTo>
                    <a:pt x="10" y="15"/>
                    <a:pt x="10" y="15"/>
                    <a:pt x="1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61" name="Freeform 40">
              <a:extLst>
                <a:ext uri="{FF2B5EF4-FFF2-40B4-BE49-F238E27FC236}">
                  <a16:creationId xmlns:a16="http://schemas.microsoft.com/office/drawing/2014/main" id="{0F39D296-6FCD-4348-AFD5-D0D6315BBC09}"/>
                </a:ext>
              </a:extLst>
            </p:cNvPr>
            <p:cNvSpPr>
              <a:spLocks noEditPoints="1"/>
            </p:cNvSpPr>
            <p:nvPr/>
          </p:nvSpPr>
          <p:spPr bwMode="auto">
            <a:xfrm>
              <a:off x="6185" y="6590"/>
              <a:ext cx="166" cy="165"/>
            </a:xfrm>
            <a:custGeom>
              <a:avLst/>
              <a:gdLst>
                <a:gd name="T0" fmla="*/ 38 w 41"/>
                <a:gd name="T1" fmla="*/ 0 h 41"/>
                <a:gd name="T2" fmla="*/ 0 w 41"/>
                <a:gd name="T3" fmla="*/ 38 h 41"/>
                <a:gd name="T4" fmla="*/ 3 w 41"/>
                <a:gd name="T5" fmla="*/ 41 h 41"/>
                <a:gd name="T6" fmla="*/ 6 w 41"/>
                <a:gd name="T7" fmla="*/ 38 h 41"/>
                <a:gd name="T8" fmla="*/ 38 w 41"/>
                <a:gd name="T9" fmla="*/ 6 h 41"/>
                <a:gd name="T10" fmla="*/ 41 w 41"/>
                <a:gd name="T11" fmla="*/ 3 h 41"/>
                <a:gd name="T12" fmla="*/ 38 w 41"/>
                <a:gd name="T13" fmla="*/ 0 h 41"/>
                <a:gd name="T14" fmla="*/ 38 w 41"/>
                <a:gd name="T15" fmla="*/ 0 h 41"/>
                <a:gd name="T16" fmla="*/ 38 w 41"/>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38" y="0"/>
                  </a:moveTo>
                  <a:cubicBezTo>
                    <a:pt x="17" y="0"/>
                    <a:pt x="0" y="17"/>
                    <a:pt x="0" y="38"/>
                  </a:cubicBezTo>
                  <a:cubicBezTo>
                    <a:pt x="0" y="40"/>
                    <a:pt x="1" y="41"/>
                    <a:pt x="3" y="41"/>
                  </a:cubicBezTo>
                  <a:cubicBezTo>
                    <a:pt x="5" y="41"/>
                    <a:pt x="6" y="40"/>
                    <a:pt x="6" y="38"/>
                  </a:cubicBezTo>
                  <a:cubicBezTo>
                    <a:pt x="6" y="20"/>
                    <a:pt x="20" y="6"/>
                    <a:pt x="38" y="6"/>
                  </a:cubicBezTo>
                  <a:cubicBezTo>
                    <a:pt x="40" y="6"/>
                    <a:pt x="41" y="5"/>
                    <a:pt x="41" y="3"/>
                  </a:cubicBezTo>
                  <a:cubicBezTo>
                    <a:pt x="41" y="1"/>
                    <a:pt x="40" y="0"/>
                    <a:pt x="38" y="0"/>
                  </a:cubicBezTo>
                  <a:close/>
                  <a:moveTo>
                    <a:pt x="38" y="0"/>
                  </a:move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grpSp>
      <p:sp>
        <p:nvSpPr>
          <p:cNvPr id="64" name="Foliennummernplatzhalter 1">
            <a:extLst>
              <a:ext uri="{FF2B5EF4-FFF2-40B4-BE49-F238E27FC236}">
                <a16:creationId xmlns:a16="http://schemas.microsoft.com/office/drawing/2014/main" id="{05F1811B-B64F-459C-A3ED-CDE48A25E44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25</a:t>
            </a:fld>
            <a:endParaRPr lang="ru-RU"/>
          </a:p>
        </p:txBody>
      </p:sp>
      <p:grpSp>
        <p:nvGrpSpPr>
          <p:cNvPr id="2" name="Gruppieren 1">
            <a:extLst>
              <a:ext uri="{FF2B5EF4-FFF2-40B4-BE49-F238E27FC236}">
                <a16:creationId xmlns:a16="http://schemas.microsoft.com/office/drawing/2014/main" id="{E7DDA888-0695-33AD-D17C-7C4C73CF2E02}"/>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41837A41-FBE8-6A6D-A978-F7B4E6E459E9}"/>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8DBE15C9-0A4B-D592-EFFF-F1E3FC997907}"/>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10082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85B85B3-AD8E-4FE1-A99D-B1C2BC61C0DE}"/>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fr-CH" sz="3200" b="0">
                <a:solidFill>
                  <a:srgbClr val="686868"/>
                </a:solidFill>
                <a:latin typeface="Century Gothic" panose="020B0502020202020204" pitchFamily="34" charset="0"/>
                <a:cs typeface="Arial" pitchFamily="34" charset="0"/>
              </a:rPr>
              <a:t>Digression:</a:t>
            </a:r>
            <a:br>
              <a:rPr lang="fr-CH" sz="3200" b="0">
                <a:solidFill>
                  <a:srgbClr val="686868"/>
                </a:solidFill>
                <a:latin typeface="Century Gothic" panose="020B0502020202020204" pitchFamily="34" charset="0"/>
                <a:cs typeface="Arial" pitchFamily="34" charset="0"/>
              </a:rPr>
            </a:br>
            <a:r>
              <a:rPr lang="fr-CH" sz="3200" b="0">
                <a:solidFill>
                  <a:srgbClr val="686868"/>
                </a:solidFill>
                <a:latin typeface="Century Gothic" panose="020B0502020202020204" pitchFamily="34" charset="0"/>
                <a:cs typeface="Arial" pitchFamily="34" charset="0"/>
              </a:rPr>
              <a:t>Connaissances et outils</a:t>
            </a:r>
            <a:br>
              <a:rPr lang="fr-CH" sz="3200">
                <a:solidFill>
                  <a:srgbClr val="0B4874"/>
                </a:solidFill>
                <a:latin typeface="Century Gothic" panose="020B0502020202020204" pitchFamily="34" charset="0"/>
                <a:cs typeface="Arial" pitchFamily="34" charset="0"/>
              </a:rPr>
            </a:br>
            <a:r>
              <a:rPr lang="fr-CH" sz="3200" b="1">
                <a:solidFill>
                  <a:srgbClr val="0B4874"/>
                </a:solidFill>
                <a:latin typeface="Century Gothic" panose="020B0502020202020204" pitchFamily="34" charset="0"/>
                <a:cs typeface="Arial" pitchFamily="34" charset="0"/>
              </a:rPr>
              <a:t>Économie circulaire</a:t>
            </a:r>
          </a:p>
        </p:txBody>
      </p:sp>
      <p:sp>
        <p:nvSpPr>
          <p:cNvPr id="6" name="Foliennummernplatzhalter 2">
            <a:extLst>
              <a:ext uri="{FF2B5EF4-FFF2-40B4-BE49-F238E27FC236}">
                <a16:creationId xmlns:a16="http://schemas.microsoft.com/office/drawing/2014/main" id="{5C2E3283-ED1F-46FD-9254-03F1DC4596B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a:p>
        </p:txBody>
      </p:sp>
    </p:spTree>
    <p:extLst>
      <p:ext uri="{BB962C8B-B14F-4D97-AF65-F5344CB8AC3E}">
        <p14:creationId xmlns:p14="http://schemas.microsoft.com/office/powerpoint/2010/main" val="18045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33609B8-63F0-4BB5-BD7C-8B5FD3F7E904}"/>
              </a:ext>
            </a:extLst>
          </p:cNvPr>
          <p:cNvSpPr/>
          <p:nvPr/>
        </p:nvSpPr>
        <p:spPr>
          <a:xfrm>
            <a:off x="1456660" y="4943032"/>
            <a:ext cx="9702469" cy="1327801"/>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47419"/>
            <a:ext cx="9954520" cy="1111740"/>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À l’heure actuelle, ce sont l’économie et la consommation linéaires qui dominent le marché</a:t>
            </a:r>
          </a:p>
        </p:txBody>
      </p:sp>
      <p:pic>
        <p:nvPicPr>
          <p:cNvPr id="12" name="Grafik 11" descr="Ein Bild, das Text enthält.&#10;&#10;Automatisch generierte Beschreibung">
            <a:extLst>
              <a:ext uri="{FF2B5EF4-FFF2-40B4-BE49-F238E27FC236}">
                <a16:creationId xmlns:a16="http://schemas.microsoft.com/office/drawing/2014/main" id="{F4AE3FE0-E26F-4C3A-8536-CDAB4DC843BB}"/>
              </a:ext>
            </a:extLst>
          </p:cNvPr>
          <p:cNvPicPr>
            <a:picLocks noChangeAspect="1"/>
          </p:cNvPicPr>
          <p:nvPr/>
        </p:nvPicPr>
        <p:blipFill>
          <a:blip r:embed="rId3"/>
          <a:stretch>
            <a:fillRect/>
          </a:stretch>
        </p:blipFill>
        <p:spPr>
          <a:xfrm>
            <a:off x="1839950" y="1460464"/>
            <a:ext cx="8543179" cy="2456167"/>
          </a:xfrm>
          <a:prstGeom prst="rect">
            <a:avLst/>
          </a:prstGeom>
          <a:noFill/>
        </p:spPr>
      </p:pic>
      <p:sp>
        <p:nvSpPr>
          <p:cNvPr id="13" name="Rechteck 12">
            <a:extLst>
              <a:ext uri="{FF2B5EF4-FFF2-40B4-BE49-F238E27FC236}">
                <a16:creationId xmlns:a16="http://schemas.microsoft.com/office/drawing/2014/main" id="{55A5FE5E-D862-4537-AD17-F0712CC0E492}"/>
              </a:ext>
            </a:extLst>
          </p:cNvPr>
          <p:cNvSpPr/>
          <p:nvPr/>
        </p:nvSpPr>
        <p:spPr>
          <a:xfrm>
            <a:off x="1676157" y="4041443"/>
            <a:ext cx="8870763" cy="400110"/>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Jørgensen, S., Pedersen, L. J. T. (2018). The Circular Rather than the Linear Economy In: RESTART Sustainable Business Model Innovation. Springer. P. 106. </a:t>
            </a:r>
            <a:r>
              <a:rPr lang="fr-CH" sz="1000">
                <a:solidFill>
                  <a:srgbClr val="686868"/>
                </a:solidFill>
                <a:latin typeface="Century Gothic" panose="020B0502020202020204" pitchFamily="34" charset="0"/>
                <a:hlinkClick r:id="rId4">
                  <a:extLst>
                    <a:ext uri="{A12FA001-AC4F-418D-AE19-62706E023703}">
                      <ahyp:hlinkClr xmlns:ahyp="http://schemas.microsoft.com/office/drawing/2018/hyperlinkcolor" val="tx"/>
                    </a:ext>
                  </a:extLst>
                </a:hlinkClick>
              </a:rPr>
              <a:t>link.springer.com/chapter/10.1007/978-3-319-91971-3_8</a:t>
            </a:r>
            <a:r>
              <a:rPr lang="fr-CH" sz="1000">
                <a:solidFill>
                  <a:srgbClr val="686868"/>
                </a:solidFill>
                <a:latin typeface="Century Gothic" panose="020B0502020202020204" pitchFamily="34" charset="0"/>
              </a:rPr>
              <a:t> Traduction propre.</a:t>
            </a:r>
          </a:p>
        </p:txBody>
      </p:sp>
      <p:sp>
        <p:nvSpPr>
          <p:cNvPr id="3" name="Textfeld 2">
            <a:extLst>
              <a:ext uri="{FF2B5EF4-FFF2-40B4-BE49-F238E27FC236}">
                <a16:creationId xmlns:a16="http://schemas.microsoft.com/office/drawing/2014/main" id="{EA564B16-EC0A-44D5-86AC-59454E910F0C}"/>
              </a:ext>
            </a:extLst>
          </p:cNvPr>
          <p:cNvSpPr txBox="1"/>
          <p:nvPr/>
        </p:nvSpPr>
        <p:spPr>
          <a:xfrm>
            <a:off x="1764267" y="3506472"/>
            <a:ext cx="1723549" cy="430887"/>
          </a:xfrm>
          <a:prstGeom prst="rect">
            <a:avLst/>
          </a:prstGeom>
          <a:solidFill>
            <a:schemeClr val="bg1"/>
          </a:solidFill>
        </p:spPr>
        <p:txBody>
          <a:bodyPr wrap="none" rtlCol="0">
            <a:spAutoFit/>
          </a:bodyPr>
          <a:lstStyle/>
          <a:p>
            <a:r>
              <a:rPr lang="fr-CH" sz="2200" b="1">
                <a:latin typeface="Century Gothic" panose="020B0502020202020204" pitchFamily="34" charset="0"/>
              </a:rPr>
              <a:t>Extraire</a:t>
            </a:r>
          </a:p>
        </p:txBody>
      </p:sp>
      <p:sp>
        <p:nvSpPr>
          <p:cNvPr id="14" name="Textfeld 13">
            <a:extLst>
              <a:ext uri="{FF2B5EF4-FFF2-40B4-BE49-F238E27FC236}">
                <a16:creationId xmlns:a16="http://schemas.microsoft.com/office/drawing/2014/main" id="{CA7CC58D-A120-4BC6-AB83-D269A462ADAB}"/>
              </a:ext>
            </a:extLst>
          </p:cNvPr>
          <p:cNvSpPr txBox="1"/>
          <p:nvPr/>
        </p:nvSpPr>
        <p:spPr>
          <a:xfrm>
            <a:off x="4402865" y="3512037"/>
            <a:ext cx="3978974" cy="430887"/>
          </a:xfrm>
          <a:prstGeom prst="rect">
            <a:avLst/>
          </a:prstGeom>
          <a:solidFill>
            <a:schemeClr val="bg1"/>
          </a:solidFill>
        </p:spPr>
        <p:txBody>
          <a:bodyPr wrap="none" rtlCol="0">
            <a:spAutoFit/>
          </a:bodyPr>
          <a:lstStyle/>
          <a:p>
            <a:r>
              <a:rPr lang="fr-CH" sz="2200" b="1">
                <a:latin typeface="Century Gothic" panose="020B0502020202020204" pitchFamily="34" charset="0"/>
              </a:rPr>
              <a:t>Fabriquer et consommer</a:t>
            </a:r>
          </a:p>
        </p:txBody>
      </p:sp>
      <p:sp>
        <p:nvSpPr>
          <p:cNvPr id="15" name="Textfeld 14">
            <a:extLst>
              <a:ext uri="{FF2B5EF4-FFF2-40B4-BE49-F238E27FC236}">
                <a16:creationId xmlns:a16="http://schemas.microsoft.com/office/drawing/2014/main" id="{7688AEB1-D571-4039-B9C7-9DAB0FBA8018}"/>
              </a:ext>
            </a:extLst>
          </p:cNvPr>
          <p:cNvSpPr txBox="1"/>
          <p:nvPr/>
        </p:nvSpPr>
        <p:spPr>
          <a:xfrm>
            <a:off x="8881418" y="3463578"/>
            <a:ext cx="1731564" cy="430887"/>
          </a:xfrm>
          <a:prstGeom prst="rect">
            <a:avLst/>
          </a:prstGeom>
          <a:solidFill>
            <a:schemeClr val="bg1"/>
          </a:solidFill>
        </p:spPr>
        <p:txBody>
          <a:bodyPr wrap="none" rtlCol="0">
            <a:spAutoFit/>
          </a:bodyPr>
          <a:lstStyle/>
          <a:p>
            <a:r>
              <a:rPr lang="fr-CH" sz="2200" b="1">
                <a:latin typeface="Century Gothic" panose="020B0502020202020204" pitchFamily="34" charset="0"/>
              </a:rPr>
              <a:t>Jeter</a:t>
            </a:r>
          </a:p>
        </p:txBody>
      </p:sp>
      <p:sp>
        <p:nvSpPr>
          <p:cNvPr id="5" name="Rechteck 4">
            <a:extLst>
              <a:ext uri="{FF2B5EF4-FFF2-40B4-BE49-F238E27FC236}">
                <a16:creationId xmlns:a16="http://schemas.microsoft.com/office/drawing/2014/main" id="{8D206428-5AD7-4B52-A933-6B6BACCCFE60}"/>
              </a:ext>
            </a:extLst>
          </p:cNvPr>
          <p:cNvSpPr/>
          <p:nvPr/>
        </p:nvSpPr>
        <p:spPr>
          <a:xfrm>
            <a:off x="2153811" y="5167822"/>
            <a:ext cx="8478221" cy="861774"/>
          </a:xfrm>
          <a:prstGeom prst="rect">
            <a:avLst/>
          </a:prstGeom>
        </p:spPr>
        <p:txBody>
          <a:bodyPr wrap="square">
            <a:spAutoFit/>
          </a:bodyPr>
          <a:lstStyle/>
          <a:p>
            <a:r>
              <a:rPr lang="fr-CH" sz="1600" b="1">
                <a:solidFill>
                  <a:schemeClr val="bg1"/>
                </a:solidFill>
                <a:latin typeface="Century Gothic" panose="020B0502020202020204" pitchFamily="34" charset="0"/>
              </a:rPr>
              <a:t>«Modèle dépassé mais toujours dominant, l’économie linéaire est  basée sur . </a:t>
            </a:r>
            <a:br>
              <a:rPr lang="fr-CH" sz="1600" b="1">
                <a:solidFill>
                  <a:schemeClr val="bg1"/>
                </a:solidFill>
                <a:latin typeface="Century Gothic" panose="020B0502020202020204" pitchFamily="34" charset="0"/>
              </a:rPr>
            </a:br>
            <a:r>
              <a:rPr lang="fr-CH" sz="1600" b="1">
                <a:solidFill>
                  <a:schemeClr val="bg1"/>
                </a:solidFill>
                <a:latin typeface="Century Gothic" panose="020B0502020202020204" pitchFamily="34" charset="0"/>
              </a:rPr>
              <a:t>la logique «extraire, fabriquer, consommer  jeter», incompatible avec le respect des limites planétaires.» </a:t>
            </a:r>
          </a:p>
        </p:txBody>
      </p:sp>
      <p:sp>
        <p:nvSpPr>
          <p:cNvPr id="16" name="Rechteck 15">
            <a:extLst>
              <a:ext uri="{FF2B5EF4-FFF2-40B4-BE49-F238E27FC236}">
                <a16:creationId xmlns:a16="http://schemas.microsoft.com/office/drawing/2014/main" id="{7D21E2FB-C5F6-4967-8270-F9606F3256DE}"/>
              </a:ext>
            </a:extLst>
          </p:cNvPr>
          <p:cNvSpPr/>
          <p:nvPr/>
        </p:nvSpPr>
        <p:spPr>
          <a:xfrm>
            <a:off x="6670743" y="5986081"/>
            <a:ext cx="4711912" cy="246221"/>
          </a:xfrm>
          <a:prstGeom prst="rect">
            <a:avLst/>
          </a:prstGeom>
        </p:spPr>
        <p:txBody>
          <a:bodyPr wrap="square">
            <a:spAutoFit/>
          </a:bodyPr>
          <a:lstStyle/>
          <a:p>
            <a:r>
              <a:rPr lang="fr-CH" sz="1000" b="1">
                <a:solidFill>
                  <a:schemeClr val="bg1"/>
                </a:solidFill>
                <a:latin typeface="Century Gothic" panose="020B0502020202020204" pitchFamily="34" charset="0"/>
              </a:rPr>
              <a:t>Source: </a:t>
            </a:r>
            <a:r>
              <a:rPr lang="fr-CH" sz="1000">
                <a:solidFill>
                  <a:schemeClr val="bg1"/>
                </a:solidFill>
                <a:latin typeface="Century Gothic" panose="020B0502020202020204" pitchFamily="34" charset="0"/>
              </a:rPr>
              <a:t>sanudurabilitas.ch/kreislaufwirtschaft/</a:t>
            </a:r>
          </a:p>
        </p:txBody>
      </p:sp>
      <p:sp>
        <p:nvSpPr>
          <p:cNvPr id="7" name="Gleichschenkliges Dreieck 6">
            <a:extLst>
              <a:ext uri="{FF2B5EF4-FFF2-40B4-BE49-F238E27FC236}">
                <a16:creationId xmlns:a16="http://schemas.microsoft.com/office/drawing/2014/main" id="{CCE5D8BF-39E0-4597-B155-BF56E9DF02D4}"/>
              </a:ext>
            </a:extLst>
          </p:cNvPr>
          <p:cNvSpPr/>
          <p:nvPr/>
        </p:nvSpPr>
        <p:spPr>
          <a:xfrm rot="5400000">
            <a:off x="1358278" y="5424952"/>
            <a:ext cx="1049427" cy="3437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Foliennummernplatzhalter 2">
            <a:extLst>
              <a:ext uri="{FF2B5EF4-FFF2-40B4-BE49-F238E27FC236}">
                <a16:creationId xmlns:a16="http://schemas.microsoft.com/office/drawing/2014/main" id="{6FE04175-6573-40B0-B5CB-0F6A6191BEF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a:p>
        </p:txBody>
      </p:sp>
      <p:grpSp>
        <p:nvGrpSpPr>
          <p:cNvPr id="2" name="Gruppieren 1">
            <a:extLst>
              <a:ext uri="{FF2B5EF4-FFF2-40B4-BE49-F238E27FC236}">
                <a16:creationId xmlns:a16="http://schemas.microsoft.com/office/drawing/2014/main" id="{DD6B1F41-041D-DBC2-8665-038DBDEE33CD}"/>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A4582B9C-77B1-C2D7-2733-9EB783962F90}"/>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E6A80476-0B13-5E94-DB4A-C88C75291517}"/>
                </a:ext>
              </a:extLst>
            </p:cNvPr>
            <p:cNvPicPr>
              <a:picLocks noChangeAspect="1"/>
            </p:cNvPicPr>
            <p:nvPr/>
          </p:nvPicPr>
          <p:blipFill>
            <a:blip r:embed="rId5"/>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86480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39ECB63-BA4B-4E83-9089-0D438199A86C}"/>
              </a:ext>
            </a:extLst>
          </p:cNvPr>
          <p:cNvSpPr txBox="1">
            <a:spLocks noChangeArrowheads="1"/>
          </p:cNvSpPr>
          <p:nvPr/>
        </p:nvSpPr>
        <p:spPr bwMode="auto">
          <a:xfrm>
            <a:off x="959338" y="-18660"/>
            <a:ext cx="9938048" cy="1111740"/>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modèles d’entreprise qui prônent l’économie circulaire peuvent agir à différents niveaux</a:t>
            </a:r>
          </a:p>
        </p:txBody>
      </p:sp>
      <p:pic>
        <p:nvPicPr>
          <p:cNvPr id="5" name="Grafik 4">
            <a:extLst>
              <a:ext uri="{FF2B5EF4-FFF2-40B4-BE49-F238E27FC236}">
                <a16:creationId xmlns:a16="http://schemas.microsoft.com/office/drawing/2014/main" id="{D05CCB8F-1B36-45EB-AC3A-2B453E233F4F}"/>
              </a:ext>
            </a:extLst>
          </p:cNvPr>
          <p:cNvPicPr>
            <a:picLocks noChangeAspect="1"/>
          </p:cNvPicPr>
          <p:nvPr/>
        </p:nvPicPr>
        <p:blipFill>
          <a:blip r:embed="rId2"/>
          <a:stretch>
            <a:fillRect/>
          </a:stretch>
        </p:blipFill>
        <p:spPr>
          <a:xfrm>
            <a:off x="862457" y="1278589"/>
            <a:ext cx="4418907" cy="4595781"/>
          </a:xfrm>
          <a:prstGeom prst="rect">
            <a:avLst/>
          </a:prstGeom>
        </p:spPr>
      </p:pic>
      <p:sp>
        <p:nvSpPr>
          <p:cNvPr id="6" name="Rechteck 5">
            <a:extLst>
              <a:ext uri="{FF2B5EF4-FFF2-40B4-BE49-F238E27FC236}">
                <a16:creationId xmlns:a16="http://schemas.microsoft.com/office/drawing/2014/main" id="{EAF0E820-DCCD-4232-8989-8682880927C0}"/>
              </a:ext>
            </a:extLst>
          </p:cNvPr>
          <p:cNvSpPr/>
          <p:nvPr/>
        </p:nvSpPr>
        <p:spPr>
          <a:xfrm>
            <a:off x="872833" y="6251177"/>
            <a:ext cx="5242834" cy="553998"/>
          </a:xfrm>
          <a:prstGeom prst="rect">
            <a:avLst/>
          </a:prstGeom>
        </p:spPr>
        <p:txBody>
          <a:bodyPr wrap="square">
            <a:spAutoFit/>
          </a:bodyPr>
          <a:lstStyle/>
          <a:p>
            <a:r>
              <a:rPr lang="fr-CH" sz="1000" b="1">
                <a:solidFill>
                  <a:srgbClr val="686868"/>
                </a:solidFill>
              </a:rPr>
              <a:t>Graphique, source: </a:t>
            </a:r>
            <a:r>
              <a:rPr lang="fr-CH" sz="1000">
                <a:solidFill>
                  <a:srgbClr val="686868"/>
                </a:solidFill>
              </a:rPr>
              <a:t>Jørgensen, S., Pedersen, L. J. T. (2018). The Circular Rather than the Linear Economy. Dans</a:t>
            </a:r>
            <a:r>
              <a:rPr lang="fr-CH" sz="1000" i="1">
                <a:solidFill>
                  <a:srgbClr val="686868"/>
                </a:solidFill>
              </a:rPr>
              <a:t>: </a:t>
            </a:r>
            <a:r>
              <a:rPr lang="fr-CH" sz="1000">
                <a:solidFill>
                  <a:srgbClr val="686868"/>
                </a:solidFill>
              </a:rPr>
              <a:t>RESTART Sustainable Business Model Innovation</a:t>
            </a:r>
            <a:r>
              <a:rPr lang="fr-CH" sz="1000" i="1">
                <a:solidFill>
                  <a:srgbClr val="686868"/>
                </a:solidFill>
              </a:rPr>
              <a:t>. </a:t>
            </a:r>
            <a:r>
              <a:rPr lang="fr-CH" sz="1000">
                <a:solidFill>
                  <a:srgbClr val="686868"/>
                </a:solidFill>
              </a:rPr>
              <a:t>Springer. P. 108. </a:t>
            </a:r>
          </a:p>
        </p:txBody>
      </p:sp>
      <p:sp>
        <p:nvSpPr>
          <p:cNvPr id="7" name="Rechteck 6">
            <a:extLst>
              <a:ext uri="{FF2B5EF4-FFF2-40B4-BE49-F238E27FC236}">
                <a16:creationId xmlns:a16="http://schemas.microsoft.com/office/drawing/2014/main" id="{44968F03-40EA-4B31-B8CD-B4B14C3FF9A3}"/>
              </a:ext>
            </a:extLst>
          </p:cNvPr>
          <p:cNvSpPr/>
          <p:nvPr/>
        </p:nvSpPr>
        <p:spPr>
          <a:xfrm>
            <a:off x="5487839" y="4778196"/>
            <a:ext cx="6149921" cy="954107"/>
          </a:xfrm>
          <a:prstGeom prst="rect">
            <a:avLst/>
          </a:prstGeom>
        </p:spPr>
        <p:txBody>
          <a:bodyPr wrap="square">
            <a:spAutoFit/>
          </a:bodyPr>
          <a:lstStyle/>
          <a:p>
            <a:pPr marL="228600" indent="-228600">
              <a:spcBef>
                <a:spcPts val="600"/>
              </a:spcBef>
              <a:buClr>
                <a:srgbClr val="0B4874"/>
              </a:buClr>
              <a:buAutoNum type="arabicPeriod"/>
            </a:pPr>
            <a:r>
              <a:rPr lang="fr-CH" sz="1100" b="1">
                <a:solidFill>
                  <a:srgbClr val="0B4874"/>
                </a:solidFill>
              </a:rPr>
              <a:t>Louer et prêter:</a:t>
            </a:r>
            <a:r>
              <a:rPr lang="fr-CH" sz="1100">
                <a:solidFill>
                  <a:srgbClr val="898F97"/>
                </a:solidFill>
              </a:rPr>
              <a:t> </a:t>
            </a:r>
            <a:r>
              <a:rPr lang="fr-CH" sz="1100">
                <a:solidFill>
                  <a:srgbClr val="686868"/>
                </a:solidFill>
              </a:rPr>
              <a:t>les entreprises vendent l’utilisation d’un produit. Elles peuvent proposer des modèles de location ou de leasing ou aider d’autres entreprises ou particuliers à louer ou à prêter quelque chose. </a:t>
            </a:r>
            <a:r>
              <a:rPr lang="fr-CH" sz="1100" b="1">
                <a:solidFill>
                  <a:srgbClr val="B11B96"/>
                </a:solidFill>
              </a:rPr>
              <a:t>Exemples:</a:t>
            </a:r>
            <a:r>
              <a:rPr lang="fr-CH" sz="1100" b="1">
                <a:solidFill>
                  <a:srgbClr val="686868"/>
                </a:solidFill>
              </a:rPr>
              <a:t> </a:t>
            </a:r>
            <a:r>
              <a:rPr lang="fr-CH" sz="1100">
                <a:solidFill>
                  <a:srgbClr val="B11B96"/>
                </a:solidFill>
                <a:hlinkClick r:id="rId3">
                  <a:extLst>
                    <a:ext uri="{A12FA001-AC4F-418D-AE19-62706E023703}">
                      <ahyp:hlinkClr xmlns:ahyp="http://schemas.microsoft.com/office/drawing/2018/hyperlinkcolor" val="tx"/>
                    </a:ext>
                  </a:extLst>
                </a:hlinkClick>
              </a:rPr>
              <a:t>Sharely</a:t>
            </a:r>
            <a:r>
              <a:rPr lang="fr-CH" sz="1100">
                <a:solidFill>
                  <a:srgbClr val="898F97"/>
                </a:solidFill>
              </a:rPr>
              <a:t> </a:t>
            </a:r>
            <a:r>
              <a:rPr lang="fr-CH" sz="1100">
                <a:solidFill>
                  <a:srgbClr val="686868"/>
                </a:solidFill>
              </a:rPr>
              <a:t>(plate-forme de location et de prêt d’articles de la vie courante), </a:t>
            </a:r>
            <a:r>
              <a:rPr lang="fr-CH" sz="1100">
                <a:solidFill>
                  <a:srgbClr val="B11B96"/>
                </a:solidFill>
                <a:hlinkClick r:id="rId4">
                  <a:extLst>
                    <a:ext uri="{A12FA001-AC4F-418D-AE19-62706E023703}">
                      <ahyp:hlinkClr xmlns:ahyp="http://schemas.microsoft.com/office/drawing/2018/hyperlinkcolor" val="tx"/>
                    </a:ext>
                  </a:extLst>
                </a:hlinkClick>
              </a:rPr>
              <a:t>2EM</a:t>
            </a:r>
            <a:r>
              <a:rPr lang="fr-CH" sz="1100">
                <a:solidFill>
                  <a:srgbClr val="898F97"/>
                </a:solidFill>
              </a:rPr>
              <a:t> </a:t>
            </a:r>
            <a:r>
              <a:rPr lang="fr-CH" sz="1100">
                <a:solidFill>
                  <a:srgbClr val="686868"/>
                </a:solidFill>
              </a:rPr>
              <a:t>(partage de voitures entre particuliers), </a:t>
            </a:r>
            <a:r>
              <a:rPr lang="fr-CH" sz="1100">
                <a:solidFill>
                  <a:srgbClr val="B11B96"/>
                </a:solidFill>
                <a:hlinkClick r:id="rId5">
                  <a:extLst>
                    <a:ext uri="{A12FA001-AC4F-418D-AE19-62706E023703}">
                      <ahyp:hlinkClr xmlns:ahyp="http://schemas.microsoft.com/office/drawing/2018/hyperlinkcolor" val="tx"/>
                    </a:ext>
                  </a:extLst>
                </a:hlinkClick>
              </a:rPr>
              <a:t>LeihBar</a:t>
            </a:r>
            <a:r>
              <a:rPr lang="fr-CH" sz="1100">
                <a:solidFill>
                  <a:srgbClr val="898F97"/>
                </a:solidFill>
              </a:rPr>
              <a:t> </a:t>
            </a:r>
            <a:r>
              <a:rPr lang="fr-CH" sz="1100">
                <a:solidFill>
                  <a:srgbClr val="686868"/>
                </a:solidFill>
              </a:rPr>
              <a:t>(emprunt d’objets du quotidien).</a:t>
            </a:r>
          </a:p>
        </p:txBody>
      </p:sp>
      <p:sp>
        <p:nvSpPr>
          <p:cNvPr id="10" name="Rechteck 9">
            <a:extLst>
              <a:ext uri="{FF2B5EF4-FFF2-40B4-BE49-F238E27FC236}">
                <a16:creationId xmlns:a16="http://schemas.microsoft.com/office/drawing/2014/main" id="{39A67F01-CDA0-41D8-A367-BF07B558FE25}"/>
              </a:ext>
            </a:extLst>
          </p:cNvPr>
          <p:cNvSpPr/>
          <p:nvPr/>
        </p:nvSpPr>
        <p:spPr>
          <a:xfrm>
            <a:off x="5478007" y="3820112"/>
            <a:ext cx="6149921" cy="938719"/>
          </a:xfrm>
          <a:prstGeom prst="rect">
            <a:avLst/>
          </a:prstGeom>
        </p:spPr>
        <p:txBody>
          <a:bodyPr wrap="square">
            <a:spAutoFit/>
          </a:bodyPr>
          <a:lstStyle/>
          <a:p>
            <a:pPr marL="228600" indent="-228600">
              <a:spcBef>
                <a:spcPts val="600"/>
              </a:spcBef>
              <a:buClr>
                <a:srgbClr val="0B4874"/>
              </a:buClr>
              <a:buFont typeface="+mj-lt"/>
              <a:buAutoNum type="arabicPeriod" startAt="2"/>
            </a:pPr>
            <a:r>
              <a:rPr lang="fr-CH" sz="1100" b="1">
                <a:solidFill>
                  <a:srgbClr val="0B4874"/>
                </a:solidFill>
              </a:rPr>
              <a:t>Réparer et entretenir: </a:t>
            </a:r>
            <a:r>
              <a:rPr lang="fr-CH" sz="1100">
                <a:solidFill>
                  <a:srgbClr val="686868"/>
                </a:solidFill>
              </a:rPr>
              <a:t>les entreprises proposent des services de réparation pour leurs propres produits ou pour des produits d’autres entreprises. </a:t>
            </a:r>
            <a:r>
              <a:rPr lang="fr-CH" sz="1100" b="1">
                <a:solidFill>
                  <a:srgbClr val="B11B96"/>
                </a:solidFill>
              </a:rPr>
              <a:t>Exemples:</a:t>
            </a:r>
            <a:r>
              <a:rPr lang="fr-CH" sz="1100">
                <a:solidFill>
                  <a:srgbClr val="686868"/>
                </a:solidFill>
              </a:rPr>
              <a:t> </a:t>
            </a:r>
            <a:r>
              <a:rPr lang="fr-CH" sz="1100">
                <a:solidFill>
                  <a:srgbClr val="B11B96"/>
                </a:solidFill>
                <a:hlinkClick r:id="rId6">
                  <a:extLst>
                    <a:ext uri="{A12FA001-AC4F-418D-AE19-62706E023703}">
                      <ahyp:hlinkClr xmlns:ahyp="http://schemas.microsoft.com/office/drawing/2018/hyperlinkcolor" val="tx"/>
                    </a:ext>
                  </a:extLst>
                </a:hlinkClick>
              </a:rPr>
              <a:t>Nudie Jeans Co</a:t>
            </a:r>
            <a:r>
              <a:rPr lang="fr-CH" sz="1100">
                <a:solidFill>
                  <a:srgbClr val="898F97"/>
                </a:solidFill>
              </a:rPr>
              <a:t> </a:t>
            </a:r>
            <a:r>
              <a:rPr lang="fr-CH" sz="1100">
                <a:solidFill>
                  <a:srgbClr val="686868"/>
                </a:solidFill>
              </a:rPr>
              <a:t>(services de réparation de ses jeans),</a:t>
            </a:r>
            <a:r>
              <a:rPr lang="fr-CH" sz="1100">
                <a:solidFill>
                  <a:srgbClr val="898F97"/>
                </a:solidFill>
              </a:rPr>
              <a:t> </a:t>
            </a:r>
            <a:r>
              <a:rPr lang="fr-CH" sz="1100">
                <a:solidFill>
                  <a:srgbClr val="B11B96"/>
                </a:solidFill>
                <a:hlinkClick r:id="rId7">
                  <a:extLst>
                    <a:ext uri="{A12FA001-AC4F-418D-AE19-62706E023703}">
                      <ahyp:hlinkClr xmlns:ahyp="http://schemas.microsoft.com/office/drawing/2018/hyperlinkcolor" val="tx"/>
                    </a:ext>
                  </a:extLst>
                </a:hlinkClick>
              </a:rPr>
              <a:t>Revendo</a:t>
            </a:r>
            <a:r>
              <a:rPr lang="fr-CH" sz="1100">
                <a:solidFill>
                  <a:srgbClr val="898F97"/>
                </a:solidFill>
              </a:rPr>
              <a:t> </a:t>
            </a:r>
            <a:r>
              <a:rPr lang="fr-CH" sz="1100">
                <a:solidFill>
                  <a:srgbClr val="686868"/>
                </a:solidFill>
              </a:rPr>
              <a:t>(réparation d’appareils électriques), mais aussi des cordonneries ou des ateliers de couture traditionnels.</a:t>
            </a:r>
          </a:p>
        </p:txBody>
      </p:sp>
      <p:sp>
        <p:nvSpPr>
          <p:cNvPr id="17" name="Rechteck 16">
            <a:extLst>
              <a:ext uri="{FF2B5EF4-FFF2-40B4-BE49-F238E27FC236}">
                <a16:creationId xmlns:a16="http://schemas.microsoft.com/office/drawing/2014/main" id="{2E6E0542-3105-4E6C-B7FE-89B439C90223}"/>
              </a:ext>
            </a:extLst>
          </p:cNvPr>
          <p:cNvSpPr/>
          <p:nvPr/>
        </p:nvSpPr>
        <p:spPr>
          <a:xfrm>
            <a:off x="5478007" y="3009228"/>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3"/>
            </a:pPr>
            <a:r>
              <a:rPr lang="fr-CH" sz="1100" b="1">
                <a:solidFill>
                  <a:srgbClr val="0B4874"/>
                </a:solidFill>
              </a:rPr>
              <a:t>Réutiliser et revendre:</a:t>
            </a:r>
            <a:r>
              <a:rPr lang="fr-CH" sz="1100">
                <a:solidFill>
                  <a:srgbClr val="898F97"/>
                </a:solidFill>
              </a:rPr>
              <a:t> </a:t>
            </a:r>
            <a:r>
              <a:rPr lang="fr-CH" sz="1100">
                <a:solidFill>
                  <a:srgbClr val="686868"/>
                </a:solidFill>
              </a:rPr>
              <a:t>les entreprises utilisent certaines parties de produits ou des produits complets et les revendent. </a:t>
            </a:r>
            <a:r>
              <a:rPr lang="fr-CH" sz="1100" b="1">
                <a:solidFill>
                  <a:srgbClr val="B11B96"/>
                </a:solidFill>
              </a:rPr>
              <a:t>Exemples:</a:t>
            </a:r>
            <a:r>
              <a:rPr lang="fr-CH" sz="1100" b="1">
                <a:solidFill>
                  <a:srgbClr val="686868"/>
                </a:solidFill>
              </a:rPr>
              <a:t> </a:t>
            </a:r>
            <a:r>
              <a:rPr lang="fr-CH" sz="1100">
                <a:solidFill>
                  <a:srgbClr val="B11B96"/>
                </a:solidFill>
                <a:hlinkClick r:id="rId8">
                  <a:extLst>
                    <a:ext uri="{A12FA001-AC4F-418D-AE19-62706E023703}">
                      <ahyp:hlinkClr xmlns:ahyp="http://schemas.microsoft.com/office/drawing/2018/hyperlinkcolor" val="tx"/>
                    </a:ext>
                  </a:extLst>
                </a:hlinkClick>
              </a:rPr>
              <a:t>Secondbikelife</a:t>
            </a:r>
            <a:r>
              <a:rPr lang="fr-CH" sz="1100">
                <a:solidFill>
                  <a:srgbClr val="898F97"/>
                </a:solidFill>
              </a:rPr>
              <a:t> </a:t>
            </a:r>
            <a:r>
              <a:rPr lang="fr-CH" sz="1100">
                <a:solidFill>
                  <a:srgbClr val="686868"/>
                </a:solidFill>
              </a:rPr>
              <a:t>(marché de vélos d’occasion),</a:t>
            </a:r>
            <a:r>
              <a:rPr lang="fr-CH" sz="1100" b="1">
                <a:solidFill>
                  <a:srgbClr val="686868"/>
                </a:solidFill>
              </a:rPr>
              <a:t> </a:t>
            </a:r>
            <a:r>
              <a:rPr lang="fr-CH" sz="1100">
                <a:solidFill>
                  <a:srgbClr val="686868"/>
                </a:solidFill>
              </a:rPr>
              <a:t>des vendeurs de voitures d’occasion classiques et différents magasins de vêtements de seconde main comme </a:t>
            </a:r>
            <a:r>
              <a:rPr lang="fr-CH" sz="1100">
                <a:solidFill>
                  <a:srgbClr val="B11B96"/>
                </a:solidFill>
                <a:hlinkClick r:id="rId9">
                  <a:extLst>
                    <a:ext uri="{A12FA001-AC4F-418D-AE19-62706E023703}">
                      <ahyp:hlinkClr xmlns:ahyp="http://schemas.microsoft.com/office/drawing/2018/hyperlinkcolor" val="tx"/>
                    </a:ext>
                  </a:extLst>
                </a:hlinkClick>
              </a:rPr>
              <a:t>Kleiderkorb</a:t>
            </a:r>
            <a:r>
              <a:rPr lang="fr-CH" sz="1100">
                <a:solidFill>
                  <a:srgbClr val="898F97"/>
                </a:solidFill>
              </a:rPr>
              <a:t> </a:t>
            </a:r>
            <a:r>
              <a:rPr lang="fr-CH" sz="1100">
                <a:solidFill>
                  <a:srgbClr val="686868"/>
                </a:solidFill>
              </a:rPr>
              <a:t>ou</a:t>
            </a:r>
            <a:r>
              <a:rPr lang="fr-CH" sz="1100">
                <a:solidFill>
                  <a:srgbClr val="898F97"/>
                </a:solidFill>
              </a:rPr>
              <a:t> </a:t>
            </a:r>
            <a:r>
              <a:rPr lang="fr-CH" sz="1100">
                <a:solidFill>
                  <a:srgbClr val="B11B96"/>
                </a:solidFill>
                <a:hlinkClick r:id="rId10">
                  <a:extLst>
                    <a:ext uri="{A12FA001-AC4F-418D-AE19-62706E023703}">
                      <ahyp:hlinkClr xmlns:ahyp="http://schemas.microsoft.com/office/drawing/2018/hyperlinkcolor" val="tx"/>
                    </a:ext>
                  </a:extLst>
                </a:hlinkClick>
              </a:rPr>
              <a:t>Depop</a:t>
            </a:r>
            <a:r>
              <a:rPr lang="fr-CH" sz="1100">
                <a:solidFill>
                  <a:srgbClr val="B11B96"/>
                </a:solidFill>
              </a:rPr>
              <a:t>.</a:t>
            </a:r>
          </a:p>
        </p:txBody>
      </p:sp>
      <p:sp>
        <p:nvSpPr>
          <p:cNvPr id="18" name="Rechteck 17">
            <a:extLst>
              <a:ext uri="{FF2B5EF4-FFF2-40B4-BE49-F238E27FC236}">
                <a16:creationId xmlns:a16="http://schemas.microsoft.com/office/drawing/2014/main" id="{455B5A3C-DAD4-4130-89C7-36C8D79AC927}"/>
              </a:ext>
            </a:extLst>
          </p:cNvPr>
          <p:cNvSpPr/>
          <p:nvPr/>
        </p:nvSpPr>
        <p:spPr>
          <a:xfrm>
            <a:off x="5478007" y="2187361"/>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4"/>
            </a:pPr>
            <a:r>
              <a:rPr lang="fr-CH" sz="1100" b="1">
                <a:solidFill>
                  <a:srgbClr val="0B4874"/>
                </a:solidFill>
              </a:rPr>
              <a:t>Récupérer et remettre à neuf:</a:t>
            </a:r>
            <a:r>
              <a:rPr lang="fr-CH" sz="1100">
                <a:solidFill>
                  <a:srgbClr val="898F97"/>
                </a:solidFill>
              </a:rPr>
              <a:t> </a:t>
            </a:r>
            <a:r>
              <a:rPr lang="fr-CH" sz="1100">
                <a:solidFill>
                  <a:srgbClr val="686868"/>
                </a:solidFill>
              </a:rPr>
              <a:t>les entreprises récupèrent les produits, les remettent à neuf et les revendent ensuite. </a:t>
            </a:r>
            <a:r>
              <a:rPr lang="fr-CH" sz="1100" b="1">
                <a:solidFill>
                  <a:srgbClr val="B11B96"/>
                </a:solidFill>
              </a:rPr>
              <a:t>Exemples:</a:t>
            </a:r>
            <a:r>
              <a:rPr lang="fr-CH" sz="1100" b="1">
                <a:solidFill>
                  <a:srgbClr val="686868"/>
                </a:solidFill>
              </a:rPr>
              <a:t> </a:t>
            </a:r>
            <a:r>
              <a:rPr lang="fr-CH" sz="1100">
                <a:solidFill>
                  <a:srgbClr val="B11B96"/>
                </a:solidFill>
                <a:hlinkClick r:id="rId11">
                  <a:extLst>
                    <a:ext uri="{A12FA001-AC4F-418D-AE19-62706E023703}">
                      <ahyp:hlinkClr xmlns:ahyp="http://schemas.microsoft.com/office/drawing/2018/hyperlinkcolor" val="tx"/>
                    </a:ext>
                  </a:extLst>
                </a:hlinkClick>
              </a:rPr>
              <a:t>FREITAG</a:t>
            </a:r>
            <a:r>
              <a:rPr lang="fr-CH" sz="1100">
                <a:solidFill>
                  <a:srgbClr val="898F97"/>
                </a:solidFill>
              </a:rPr>
              <a:t> </a:t>
            </a:r>
            <a:r>
              <a:rPr lang="fr-CH" sz="1100">
                <a:solidFill>
                  <a:srgbClr val="686868"/>
                </a:solidFill>
              </a:rPr>
              <a:t>(sacs et accessoires fabriqués à partir de vieilles bâches de camions; la marque propose en outre une</a:t>
            </a:r>
            <a:r>
              <a:rPr lang="fr-CH" sz="1100">
                <a:solidFill>
                  <a:srgbClr val="898F97"/>
                </a:solidFill>
              </a:rPr>
              <a:t> </a:t>
            </a:r>
            <a:r>
              <a:rPr lang="fr-CH" sz="1100">
                <a:solidFill>
                  <a:srgbClr val="B11B96"/>
                </a:solidFill>
                <a:hlinkClick r:id="rId12">
                  <a:extLst>
                    <a:ext uri="{A12FA001-AC4F-418D-AE19-62706E023703}">
                      <ahyp:hlinkClr xmlns:ahyp="http://schemas.microsoft.com/office/drawing/2018/hyperlinkcolor" val="tx"/>
                    </a:ext>
                  </a:extLst>
                </a:hlinkClick>
              </a:rPr>
              <a:t>bourse d’échange</a:t>
            </a:r>
            <a:r>
              <a:rPr lang="fr-CH" sz="1100">
                <a:solidFill>
                  <a:srgbClr val="686868"/>
                </a:solidFill>
              </a:rPr>
              <a:t>),</a:t>
            </a:r>
            <a:r>
              <a:rPr lang="fr-CH" sz="1100">
                <a:solidFill>
                  <a:srgbClr val="898F97"/>
                </a:solidFill>
              </a:rPr>
              <a:t> </a:t>
            </a:r>
            <a:r>
              <a:rPr lang="fr-CH" sz="1100">
                <a:solidFill>
                  <a:srgbClr val="B11B96"/>
                </a:solidFill>
                <a:hlinkClick r:id="rId7">
                  <a:extLst>
                    <a:ext uri="{A12FA001-AC4F-418D-AE19-62706E023703}">
                      <ahyp:hlinkClr xmlns:ahyp="http://schemas.microsoft.com/office/drawing/2018/hyperlinkcolor" val="tx"/>
                    </a:ext>
                  </a:extLst>
                </a:hlinkClick>
              </a:rPr>
              <a:t>Revendo</a:t>
            </a:r>
            <a:r>
              <a:rPr lang="fr-CH" sz="1100">
                <a:solidFill>
                  <a:srgbClr val="898F97"/>
                </a:solidFill>
              </a:rPr>
              <a:t> </a:t>
            </a:r>
            <a:r>
              <a:rPr lang="fr-CH" sz="1100">
                <a:solidFill>
                  <a:srgbClr val="686868"/>
                </a:solidFill>
              </a:rPr>
              <a:t>(vieux appareils électriques récupérés et revendus).</a:t>
            </a:r>
          </a:p>
        </p:txBody>
      </p:sp>
      <p:sp>
        <p:nvSpPr>
          <p:cNvPr id="19" name="Rechteck 18">
            <a:extLst>
              <a:ext uri="{FF2B5EF4-FFF2-40B4-BE49-F238E27FC236}">
                <a16:creationId xmlns:a16="http://schemas.microsoft.com/office/drawing/2014/main" id="{0CAD674E-75C3-4315-9EB5-1DEDF460D828}"/>
              </a:ext>
            </a:extLst>
          </p:cNvPr>
          <p:cNvSpPr/>
          <p:nvPr/>
        </p:nvSpPr>
        <p:spPr>
          <a:xfrm>
            <a:off x="5478007" y="1317742"/>
            <a:ext cx="6149921" cy="1015663"/>
          </a:xfrm>
          <a:prstGeom prst="rect">
            <a:avLst/>
          </a:prstGeom>
        </p:spPr>
        <p:txBody>
          <a:bodyPr wrap="square">
            <a:spAutoFit/>
          </a:bodyPr>
          <a:lstStyle/>
          <a:p>
            <a:pPr marL="228600" indent="-228600">
              <a:spcBef>
                <a:spcPts val="600"/>
              </a:spcBef>
              <a:buClr>
                <a:srgbClr val="0B4874"/>
              </a:buClr>
              <a:buFont typeface="+mj-lt"/>
              <a:buAutoNum type="arabicPeriod" startAt="5"/>
            </a:pPr>
            <a:r>
              <a:rPr lang="fr-CH" sz="1100" b="1">
                <a:solidFill>
                  <a:srgbClr val="0B4874"/>
                </a:solidFill>
              </a:rPr>
              <a:t>Recycler et valoriser:</a:t>
            </a:r>
            <a:r>
              <a:rPr lang="fr-CH" sz="1100">
                <a:solidFill>
                  <a:srgbClr val="898F97"/>
                </a:solidFill>
              </a:rPr>
              <a:t> </a:t>
            </a:r>
            <a:r>
              <a:rPr lang="fr-CH" sz="1100">
                <a:solidFill>
                  <a:srgbClr val="686868"/>
                </a:solidFill>
              </a:rPr>
              <a:t>les entreprises utilisent des produits destinés à être jetés pour en fabriquer de nouveaux au lieu d’acquérir de nouvelles matières premières. </a:t>
            </a:r>
            <a:r>
              <a:rPr lang="fr-CH" sz="1100" b="1">
                <a:solidFill>
                  <a:srgbClr val="B11B96"/>
                </a:solidFill>
              </a:rPr>
              <a:t>Exemples:</a:t>
            </a:r>
            <a:r>
              <a:rPr lang="fr-CH" sz="1100" b="1">
                <a:solidFill>
                  <a:srgbClr val="686868"/>
                </a:solidFill>
              </a:rPr>
              <a:t> </a:t>
            </a:r>
            <a:r>
              <a:rPr lang="fr-CH" sz="1100">
                <a:solidFill>
                  <a:srgbClr val="B11B96"/>
                </a:solidFill>
                <a:hlinkClick r:id="rId13">
                  <a:extLst>
                    <a:ext uri="{A12FA001-AC4F-418D-AE19-62706E023703}">
                      <ahyp:hlinkClr xmlns:ahyp="http://schemas.microsoft.com/office/drawing/2018/hyperlinkcolor" val="tx"/>
                    </a:ext>
                  </a:extLst>
                </a:hlinkClick>
              </a:rPr>
              <a:t>neustark</a:t>
            </a:r>
            <a:r>
              <a:rPr lang="fr-CH" sz="1100">
                <a:solidFill>
                  <a:srgbClr val="898F97"/>
                </a:solidFill>
              </a:rPr>
              <a:t> </a:t>
            </a:r>
            <a:r>
              <a:rPr lang="fr-CH" sz="1100">
                <a:solidFill>
                  <a:srgbClr val="686868"/>
                </a:solidFill>
              </a:rPr>
              <a:t>(stockage du CO</a:t>
            </a:r>
            <a:r>
              <a:rPr lang="fr-CH" sz="1100" baseline="-25000">
                <a:solidFill>
                  <a:srgbClr val="686868"/>
                </a:solidFill>
              </a:rPr>
              <a:t>2</a:t>
            </a:r>
            <a:r>
              <a:rPr lang="fr-CH" sz="1100">
                <a:solidFill>
                  <a:srgbClr val="686868"/>
                </a:solidFill>
              </a:rPr>
              <a:t> dans du béton recyclé), </a:t>
            </a:r>
            <a:r>
              <a:rPr lang="fr-CH" sz="1100">
                <a:solidFill>
                  <a:srgbClr val="B11B96"/>
                </a:solidFill>
              </a:rPr>
              <a:t>Z</a:t>
            </a:r>
            <a:r>
              <a:rPr lang="fr-CH" sz="1100">
                <a:solidFill>
                  <a:srgbClr val="B11B96"/>
                </a:solidFill>
                <a:hlinkClick r:id="rId14">
                  <a:extLst>
                    <a:ext uri="{A12FA001-AC4F-418D-AE19-62706E023703}">
                      <ahyp:hlinkClr xmlns:ahyp="http://schemas.microsoft.com/office/drawing/2018/hyperlinkcolor" val="tx"/>
                    </a:ext>
                  </a:extLst>
                </a:hlinkClick>
              </a:rPr>
              <a:t>weitform</a:t>
            </a:r>
            <a:r>
              <a:rPr lang="fr-CH" sz="1100">
                <a:solidFill>
                  <a:srgbClr val="898F97"/>
                </a:solidFill>
              </a:rPr>
              <a:t> </a:t>
            </a:r>
            <a:r>
              <a:rPr lang="fr-CH" sz="1100">
                <a:solidFill>
                  <a:srgbClr val="686868"/>
                </a:solidFill>
              </a:rPr>
              <a:t>(les meubles ont une deuxième vie), </a:t>
            </a:r>
            <a:r>
              <a:rPr lang="fr-CH" sz="1100">
                <a:solidFill>
                  <a:srgbClr val="B11B96"/>
                </a:solidFill>
                <a:hlinkClick r:id="rId15">
                  <a:extLst>
                    <a:ext uri="{A12FA001-AC4F-418D-AE19-62706E023703}">
                      <ahyp:hlinkClr xmlns:ahyp="http://schemas.microsoft.com/office/drawing/2018/hyperlinkcolor" val="tx"/>
                    </a:ext>
                  </a:extLst>
                </a:hlinkClick>
              </a:rPr>
              <a:t>FenX</a:t>
            </a:r>
            <a:r>
              <a:rPr lang="fr-CH" sz="1100">
                <a:solidFill>
                  <a:srgbClr val="898F97"/>
                </a:solidFill>
              </a:rPr>
              <a:t> </a:t>
            </a:r>
            <a:r>
              <a:rPr lang="fr-CH" sz="1100">
                <a:solidFill>
                  <a:srgbClr val="686868"/>
                </a:solidFill>
              </a:rPr>
              <a:t>(déchets industriel pour l’isolation des bâtiments).</a:t>
            </a:r>
          </a:p>
          <a:p>
            <a:pPr marL="228600" indent="-228600">
              <a:spcBef>
                <a:spcPts val="600"/>
              </a:spcBef>
              <a:buClr>
                <a:srgbClr val="0B4874"/>
              </a:buClr>
              <a:buFont typeface="+mj-lt"/>
              <a:buAutoNum type="arabicPeriod" startAt="5"/>
            </a:pPr>
            <a:endParaRPr lang="de-CH" sz="1100" b="1" i="1" dirty="0">
              <a:solidFill>
                <a:srgbClr val="898F97"/>
              </a:solidFill>
            </a:endParaRPr>
          </a:p>
        </p:txBody>
      </p:sp>
      <p:cxnSp>
        <p:nvCxnSpPr>
          <p:cNvPr id="21" name="Gerader Verbinder 20">
            <a:extLst>
              <a:ext uri="{FF2B5EF4-FFF2-40B4-BE49-F238E27FC236}">
                <a16:creationId xmlns:a16="http://schemas.microsoft.com/office/drawing/2014/main" id="{298E8E47-CFC1-4574-A36D-4C5069AF35CE}"/>
              </a:ext>
            </a:extLst>
          </p:cNvPr>
          <p:cNvCxnSpPr>
            <a:cxnSpLocks/>
          </p:cNvCxnSpPr>
          <p:nvPr/>
        </p:nvCxnSpPr>
        <p:spPr>
          <a:xfrm>
            <a:off x="3620730" y="1462544"/>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213571B7-ECB8-49F6-8AB5-E18AAF1E006E}"/>
              </a:ext>
            </a:extLst>
          </p:cNvPr>
          <p:cNvCxnSpPr>
            <a:cxnSpLocks/>
          </p:cNvCxnSpPr>
          <p:nvPr/>
        </p:nvCxnSpPr>
        <p:spPr>
          <a:xfrm>
            <a:off x="3620730" y="2332700"/>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748F96DC-B7DA-45E7-A855-922C52FA868D}"/>
              </a:ext>
            </a:extLst>
          </p:cNvPr>
          <p:cNvCxnSpPr>
            <a:cxnSpLocks/>
          </p:cNvCxnSpPr>
          <p:nvPr/>
        </p:nvCxnSpPr>
        <p:spPr>
          <a:xfrm>
            <a:off x="3620730" y="3145265"/>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D44869A7-F047-4333-BDEB-CD25AEC8516C}"/>
              </a:ext>
            </a:extLst>
          </p:cNvPr>
          <p:cNvCxnSpPr>
            <a:cxnSpLocks/>
          </p:cNvCxnSpPr>
          <p:nvPr/>
        </p:nvCxnSpPr>
        <p:spPr>
          <a:xfrm>
            <a:off x="3694476"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D54BC02-D3A3-4889-86F1-0D2534E6C649}"/>
              </a:ext>
            </a:extLst>
          </p:cNvPr>
          <p:cNvCxnSpPr>
            <a:cxnSpLocks/>
          </p:cNvCxnSpPr>
          <p:nvPr/>
        </p:nvCxnSpPr>
        <p:spPr>
          <a:xfrm>
            <a:off x="3709226"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8B73C59-7408-4CEA-9A3D-DA5BA9E6761B}"/>
              </a:ext>
            </a:extLst>
          </p:cNvPr>
          <p:cNvCxnSpPr>
            <a:cxnSpLocks/>
          </p:cNvCxnSpPr>
          <p:nvPr/>
        </p:nvCxnSpPr>
        <p:spPr>
          <a:xfrm>
            <a:off x="3620730"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5D8ED8C5-A476-45BD-937F-1FB102FE2933}"/>
              </a:ext>
            </a:extLst>
          </p:cNvPr>
          <p:cNvCxnSpPr>
            <a:cxnSpLocks/>
          </p:cNvCxnSpPr>
          <p:nvPr/>
        </p:nvCxnSpPr>
        <p:spPr>
          <a:xfrm>
            <a:off x="3620730"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sp>
        <p:nvSpPr>
          <p:cNvPr id="27" name="Foliennummernplatzhalter 2">
            <a:extLst>
              <a:ext uri="{FF2B5EF4-FFF2-40B4-BE49-F238E27FC236}">
                <a16:creationId xmlns:a16="http://schemas.microsoft.com/office/drawing/2014/main" id="{ECA736D8-C35E-45E1-A84C-F0C77DCCBF7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a:p>
        </p:txBody>
      </p:sp>
    </p:spTree>
    <p:extLst>
      <p:ext uri="{BB962C8B-B14F-4D97-AF65-F5344CB8AC3E}">
        <p14:creationId xmlns:p14="http://schemas.microsoft.com/office/powerpoint/2010/main" val="90699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208AD-79DB-4708-B303-A51FAC6A2BF3}"/>
              </a:ext>
            </a:extLst>
          </p:cNvPr>
          <p:cNvSpPr>
            <a:spLocks noGrp="1"/>
          </p:cNvSpPr>
          <p:nvPr>
            <p:ph type="title"/>
          </p:nvPr>
        </p:nvSpPr>
        <p:spPr/>
        <p:txBody>
          <a:bodyPr>
            <a:normAutofit fontScale="90000"/>
          </a:bodyPr>
          <a:lstStyle/>
          <a:p>
            <a:pPr>
              <a:spcBef>
                <a:spcPts val="200"/>
              </a:spcBef>
              <a:spcAft>
                <a:spcPts val="600"/>
              </a:spcAft>
            </a:pPr>
            <a:br>
              <a:rPr lang="fr-CH">
                <a:solidFill>
                  <a:srgbClr val="B11B96"/>
                </a:solidFill>
              </a:rPr>
            </a:br>
            <a:endParaRPr lang="fr-CH">
              <a:solidFill>
                <a:srgbClr val="B11B96"/>
              </a:solidFill>
            </a:endParaRPr>
          </a:p>
        </p:txBody>
      </p:sp>
      <p:sp>
        <p:nvSpPr>
          <p:cNvPr id="3" name="Foliennummernplatzhalter 2">
            <a:extLst>
              <a:ext uri="{FF2B5EF4-FFF2-40B4-BE49-F238E27FC236}">
                <a16:creationId xmlns:a16="http://schemas.microsoft.com/office/drawing/2014/main" id="{71B63E48-F546-4062-B0A8-43DAEC43DF8C}"/>
              </a:ext>
            </a:extLst>
          </p:cNvPr>
          <p:cNvSpPr>
            <a:spLocks noGrp="1"/>
          </p:cNvSpPr>
          <p:nvPr>
            <p:ph type="sldNum" sz="quarter" idx="12"/>
          </p:nvPr>
        </p:nvSpPr>
        <p:spPr/>
        <p:txBody>
          <a:bodyPr/>
          <a:lstStyle/>
          <a:p>
            <a:fld id="{B7E6CA31-DA56-47CF-9891-B6D0296B6AEC}" type="slidenum">
              <a:rPr lang="ru-RU" smtClean="0"/>
              <a:t>29</a:t>
            </a:fld>
            <a:endParaRPr lang="ru-RU"/>
          </a:p>
        </p:txBody>
      </p:sp>
      <p:sp>
        <p:nvSpPr>
          <p:cNvPr id="4" name="Rechteck 3">
            <a:extLst>
              <a:ext uri="{FF2B5EF4-FFF2-40B4-BE49-F238E27FC236}">
                <a16:creationId xmlns:a16="http://schemas.microsoft.com/office/drawing/2014/main" id="{C3D0CB1C-BB16-4673-A4FC-0990544DA41D}"/>
              </a:ext>
            </a:extLst>
          </p:cNvPr>
          <p:cNvSpPr/>
          <p:nvPr/>
        </p:nvSpPr>
        <p:spPr>
          <a:xfrm>
            <a:off x="5589520" y="2544825"/>
            <a:ext cx="5287615" cy="2554545"/>
          </a:xfrm>
          <a:prstGeom prst="rect">
            <a:avLst/>
          </a:prstGeom>
          <a:noFill/>
        </p:spPr>
        <p:txBody>
          <a:bodyPr wrap="square">
            <a:spAutoFit/>
          </a:bodyPr>
          <a:lstStyle/>
          <a:p>
            <a:pPr algn="ctr">
              <a:spcBef>
                <a:spcPts val="200"/>
              </a:spcBef>
              <a:spcAft>
                <a:spcPts val="600"/>
              </a:spcAft>
              <a:buClr>
                <a:srgbClr val="117613"/>
              </a:buClr>
            </a:pPr>
            <a:r>
              <a:rPr lang="fr-CH" sz="2800">
                <a:solidFill>
                  <a:schemeClr val="accent6">
                    <a:lumMod val="50000"/>
                  </a:schemeClr>
                </a:solidFill>
                <a:cs typeface="Arial" pitchFamily="34" charset="0"/>
              </a:rPr>
              <a:t>Module de formation M 3.2</a:t>
            </a:r>
          </a:p>
          <a:p>
            <a:pPr algn="ctr">
              <a:spcBef>
                <a:spcPts val="200"/>
              </a:spcBef>
              <a:spcAft>
                <a:spcPts val="600"/>
              </a:spcAft>
              <a:buClr>
                <a:srgbClr val="117613"/>
              </a:buClr>
            </a:pPr>
            <a:r>
              <a:rPr lang="fr-CH" sz="2800">
                <a:solidFill>
                  <a:schemeClr val="accent6">
                    <a:lumMod val="50000"/>
                  </a:schemeClr>
                </a:solidFill>
                <a:cs typeface="Arial" pitchFamily="34" charset="0"/>
              </a:rPr>
              <a:t>Exemple de MyBambooBike</a:t>
            </a:r>
          </a:p>
          <a:p>
            <a:pPr algn="ctr">
              <a:spcBef>
                <a:spcPts val="200"/>
              </a:spcBef>
              <a:spcAft>
                <a:spcPts val="600"/>
              </a:spcAft>
              <a:buClr>
                <a:srgbClr val="117613"/>
              </a:buClr>
            </a:pPr>
            <a:r>
              <a:rPr lang="fr-CH" sz="2800" b="1">
                <a:solidFill>
                  <a:srgbClr val="B11B96"/>
                </a:solidFill>
              </a:rPr>
              <a:t>Modèle d’entreprise de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1203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5 et 6</a:t>
            </a:r>
          </a:p>
        </p:txBody>
      </p:sp>
      <p:sp>
        <p:nvSpPr>
          <p:cNvPr id="145"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5014214"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5: Finances pour fondateurs/-</a:t>
            </a:r>
            <a:r>
              <a:rPr kumimoji="0" lang="fr-CH" sz="1400" b="1" i="0" u="none" strike="noStrike" cap="none" normalizeH="0" baseline="0" noProof="0" dirty="0" err="1">
                <a:ln>
                  <a:noFill/>
                </a:ln>
                <a:solidFill>
                  <a:srgbClr val="FFFFFF">
                    <a:lumMod val="50000"/>
                  </a:srgbClr>
                </a:solidFill>
                <a:uLnTx/>
                <a:uFillTx/>
                <a:latin typeface="Century Gothic" panose="020B0502020202020204" pitchFamily="34" charset="0"/>
                <a:ea typeface="ＭＳ Ｐゴシック" charset="0"/>
                <a:cs typeface="Arial"/>
              </a:rPr>
              <a:t>trices</a:t>
            </a:r>
            <a:endPar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endParaRPr>
          </a:p>
        </p:txBody>
      </p:sp>
      <p:sp>
        <p:nvSpPr>
          <p:cNvPr id="146"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5239801" cy="2747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6: Présentation des idées entrepreneuriales</a:t>
            </a:r>
          </a:p>
        </p:txBody>
      </p:sp>
      <p:sp>
        <p:nvSpPr>
          <p:cNvPr id="147"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48"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9"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Sources de financement </a:t>
            </a:r>
          </a:p>
        </p:txBody>
      </p:sp>
      <p:sp>
        <p:nvSpPr>
          <p:cNvPr id="150"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5.1</a:t>
            </a:r>
          </a:p>
        </p:txBody>
      </p:sp>
      <p:sp>
        <p:nvSpPr>
          <p:cNvPr id="151"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52"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3"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5.5</a:t>
            </a:r>
          </a:p>
        </p:txBody>
      </p:sp>
      <p:sp>
        <p:nvSpPr>
          <p:cNvPr id="154"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5"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56"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RatioDrink: étude de cas</a:t>
            </a:r>
          </a:p>
        </p:txBody>
      </p:sp>
      <p:sp>
        <p:nvSpPr>
          <p:cNvPr id="157"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5.4</a:t>
            </a:r>
          </a:p>
        </p:txBody>
      </p:sp>
      <p:sp>
        <p:nvSpPr>
          <p:cNvPr id="158"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159"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0"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1"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62"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163"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4"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5" name="Rechteck 32">
            <a:extLst>
              <a:ext uri="{FF2B5EF4-FFF2-40B4-BE49-F238E27FC236}">
                <a16:creationId xmlns:a16="http://schemas.microsoft.com/office/drawing/2014/main" id="{F7C4E79D-285A-4E3F-9874-66F624FA828A}"/>
              </a:ext>
            </a:extLst>
          </p:cNvPr>
          <p:cNvSpPr/>
          <p:nvPr/>
        </p:nvSpPr>
        <p:spPr>
          <a:xfrm>
            <a:off x="1893745" y="6462011"/>
            <a:ext cx="3687228" cy="272382"/>
          </a:xfrm>
          <a:prstGeom prst="rect">
            <a:avLst/>
          </a:prstGeom>
        </p:spPr>
        <p:txBody>
          <a:bodyPr wrap="none">
            <a:spAutoFit/>
          </a:bodyPr>
          <a:lstStyle/>
          <a:p>
            <a:pPr lvl="0">
              <a:lnSpc>
                <a:spcPct val="90000"/>
              </a:lnSpc>
              <a:spcAft>
                <a:spcPts val="1000"/>
              </a:spcAft>
              <a:buClr>
                <a:srgbClr val="5F5F5F"/>
              </a:buClr>
              <a:defRPr/>
            </a:pPr>
            <a:r>
              <a:rPr lang="fr-CH" sz="1300" dirty="0" err="1">
                <a:solidFill>
                  <a:prstClr val="white"/>
                </a:solidFill>
                <a:latin typeface="Century Gothic" panose="020B0502020202020204" pitchFamily="34" charset="0"/>
              </a:rPr>
              <a:t>Dév</a:t>
            </a:r>
            <a:r>
              <a:rPr lang="fr-CH" sz="1300" dirty="0">
                <a:solidFill>
                  <a:prstClr val="white"/>
                </a:solidFill>
                <a:latin typeface="Century Gothic" panose="020B0502020202020204" pitchFamily="34" charset="0"/>
              </a:rPr>
              <a:t>. de votre propre idée entrepreneuriale</a:t>
            </a:r>
          </a:p>
        </p:txBody>
      </p:sp>
      <p:sp>
        <p:nvSpPr>
          <p:cNvPr id="166"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7"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8"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169"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70"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1" name="Rechteck 38">
            <a:extLst>
              <a:ext uri="{FF2B5EF4-FFF2-40B4-BE49-F238E27FC236}">
                <a16:creationId xmlns:a16="http://schemas.microsoft.com/office/drawing/2014/main" id="{4D83D5F1-6B6A-4B42-9B9A-4A27C33C9E60}"/>
              </a:ext>
            </a:extLst>
          </p:cNvPr>
          <p:cNvSpPr/>
          <p:nvPr/>
        </p:nvSpPr>
        <p:spPr>
          <a:xfrm>
            <a:off x="1906805" y="2351225"/>
            <a:ext cx="40911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Création d’entreprise avec des composants </a:t>
            </a:r>
            <a:r>
              <a:rPr kumimoji="0" lang="fr-CH" sz="1300" b="0" i="0" u="none" strike="noStrike" cap="none" normalizeH="0" baseline="0" noProof="0" dirty="0" err="1">
                <a:ln>
                  <a:noFill/>
                </a:ln>
                <a:solidFill>
                  <a:prstClr val="white"/>
                </a:solidFill>
                <a:uLnTx/>
                <a:uFillTx/>
                <a:latin typeface="Century Gothic" panose="020B0502020202020204" pitchFamily="34" charset="0"/>
              </a:rPr>
              <a:t>ext</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72"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5.3</a:t>
            </a:r>
          </a:p>
        </p:txBody>
      </p:sp>
      <p:sp>
        <p:nvSpPr>
          <p:cNvPr id="173"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74"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5"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Pitcher des idées entrepreneuriales</a:t>
            </a:r>
          </a:p>
        </p:txBody>
      </p:sp>
      <p:sp>
        <p:nvSpPr>
          <p:cNvPr id="176"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6.1</a:t>
            </a:r>
          </a:p>
        </p:txBody>
      </p:sp>
      <p:sp>
        <p:nvSpPr>
          <p:cNvPr id="177"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78"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9"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Préparation des présentations</a:t>
            </a:r>
          </a:p>
        </p:txBody>
      </p:sp>
      <p:sp>
        <p:nvSpPr>
          <p:cNvPr id="180"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6.2</a:t>
            </a:r>
          </a:p>
        </p:txBody>
      </p:sp>
      <p:sp>
        <p:nvSpPr>
          <p:cNvPr id="181"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82"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3"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Présentation de vos idées</a:t>
            </a:r>
          </a:p>
        </p:txBody>
      </p:sp>
      <p:sp>
        <p:nvSpPr>
          <p:cNvPr id="184"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6.3</a:t>
            </a:r>
          </a:p>
        </p:txBody>
      </p:sp>
      <p:sp>
        <p:nvSpPr>
          <p:cNvPr id="185"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6"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7"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88"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9"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Crowdfunding</a:t>
            </a:r>
          </a:p>
        </p:txBody>
      </p:sp>
      <p:sp>
        <p:nvSpPr>
          <p:cNvPr id="190" name="Rechteck 81">
            <a:extLst>
              <a:ext uri="{FF2B5EF4-FFF2-40B4-BE49-F238E27FC236}">
                <a16:creationId xmlns:a16="http://schemas.microsoft.com/office/drawing/2014/main" id="{46C95F1D-19F2-470D-9D98-95EFA8DCE3C4}"/>
              </a:ext>
            </a:extLst>
          </p:cNvPr>
          <p:cNvSpPr/>
          <p:nvPr/>
        </p:nvSpPr>
        <p:spPr>
          <a:xfrm>
            <a:off x="1103649" y="1639793"/>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91"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2"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3"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Bootstrapping</a:t>
            </a:r>
          </a:p>
        </p:txBody>
      </p:sp>
      <p:sp>
        <p:nvSpPr>
          <p:cNvPr id="194"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5.2</a:t>
            </a:r>
          </a:p>
        </p:txBody>
      </p:sp>
      <p:sp>
        <p:nvSpPr>
          <p:cNvPr id="195"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6"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7"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Formes juridiques en Suisse</a:t>
            </a:r>
          </a:p>
        </p:txBody>
      </p:sp>
      <p:sp>
        <p:nvSpPr>
          <p:cNvPr id="198" name="Rechteck 93">
            <a:extLst>
              <a:ext uri="{FF2B5EF4-FFF2-40B4-BE49-F238E27FC236}">
                <a16:creationId xmlns:a16="http://schemas.microsoft.com/office/drawing/2014/main" id="{F47C8FE2-9E1A-4719-824E-3994142134E9}"/>
              </a:ext>
            </a:extLst>
          </p:cNvPr>
          <p:cNvSpPr/>
          <p:nvPr/>
        </p:nvSpPr>
        <p:spPr>
          <a:xfrm>
            <a:off x="1099406" y="3451665"/>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99"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00"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01" name="Rechteck 98">
            <a:extLst>
              <a:ext uri="{FF2B5EF4-FFF2-40B4-BE49-F238E27FC236}">
                <a16:creationId xmlns:a16="http://schemas.microsoft.com/office/drawing/2014/main" id="{D4C08B9B-E005-4C34-8A3B-74782DE122CB}"/>
              </a:ext>
            </a:extLst>
          </p:cNvPr>
          <p:cNvSpPr/>
          <p:nvPr/>
        </p:nvSpPr>
        <p:spPr>
          <a:xfrm>
            <a:off x="1885443" y="3098069"/>
            <a:ext cx="3209533" cy="286232"/>
          </a:xfrm>
          <a:prstGeom prst="rect">
            <a:avLst/>
          </a:prstGeom>
        </p:spPr>
        <p:txBody>
          <a:bodyPr wrap="none">
            <a:spAutoFit/>
          </a:bodyPr>
          <a:lstStyle/>
          <a:p>
            <a:pPr lvl="0">
              <a:lnSpc>
                <a:spcPct val="90000"/>
              </a:lnSpc>
              <a:spcAft>
                <a:spcPts val="1000"/>
              </a:spcAft>
              <a:buClr>
                <a:srgbClr val="5F5F5F"/>
              </a:buClr>
              <a:defRPr/>
            </a:pPr>
            <a:r>
              <a:rPr lang="fr-CH" sz="1300" dirty="0">
                <a:solidFill>
                  <a:prstClr val="white"/>
                </a:solidFill>
                <a:latin typeface="Century Gothic" panose="020B0502020202020204" pitchFamily="34" charset="0"/>
              </a:rPr>
              <a:t>Marge sur </a:t>
            </a:r>
            <a:r>
              <a:rPr lang="fr-FR" sz="1300" dirty="0">
                <a:solidFill>
                  <a:prstClr val="white"/>
                </a:solidFill>
                <a:latin typeface="Century Gothic" panose="020B0502020202020204" pitchFamily="34" charset="0"/>
              </a:rPr>
              <a:t>coûts</a:t>
            </a:r>
            <a:r>
              <a:rPr lang="fr-FR" sz="1400" dirty="0"/>
              <a:t> </a:t>
            </a:r>
            <a:r>
              <a:rPr lang="fr-CH" sz="1300" dirty="0">
                <a:solidFill>
                  <a:prstClr val="white"/>
                </a:solidFill>
                <a:latin typeface="Century Gothic" panose="020B0502020202020204" pitchFamily="34" charset="0"/>
              </a:rPr>
              <a:t>et seuil de rentabilité</a:t>
            </a:r>
          </a:p>
        </p:txBody>
      </p:sp>
    </p:spTree>
    <p:extLst>
      <p:ext uri="{BB962C8B-B14F-4D97-AF65-F5344CB8AC3E}">
        <p14:creationId xmlns:p14="http://schemas.microsoft.com/office/powerpoint/2010/main" val="1870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Ziegelstein, Stein, alt enthält.&#10;&#10;Automatisch generierte Beschreibung">
            <a:extLst>
              <a:ext uri="{FF2B5EF4-FFF2-40B4-BE49-F238E27FC236}">
                <a16:creationId xmlns:a16="http://schemas.microsoft.com/office/drawing/2014/main" id="{537BDED8-B2F4-492F-94A5-C7C181AF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010"/>
            <a:ext cx="12192000" cy="7182170"/>
          </a:xfrm>
          <a:prstGeom prst="rect">
            <a:avLst/>
          </a:prstGeom>
        </p:spPr>
      </p:pic>
      <p:sp>
        <p:nvSpPr>
          <p:cNvPr id="5" name="Rechteck 4">
            <a:extLst>
              <a:ext uri="{FF2B5EF4-FFF2-40B4-BE49-F238E27FC236}">
                <a16:creationId xmlns:a16="http://schemas.microsoft.com/office/drawing/2014/main" id="{9E471D80-B8DB-4B58-850A-2BD40A3DC923}"/>
              </a:ext>
            </a:extLst>
          </p:cNvPr>
          <p:cNvSpPr/>
          <p:nvPr/>
        </p:nvSpPr>
        <p:spPr>
          <a:xfrm>
            <a:off x="7143750" y="15811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2ABE91B9-7746-4AE6-80EE-84280E7E7FE2}"/>
              </a:ext>
            </a:extLst>
          </p:cNvPr>
          <p:cNvSpPr/>
          <p:nvPr/>
        </p:nvSpPr>
        <p:spPr>
          <a:xfrm>
            <a:off x="7315199" y="1708576"/>
            <a:ext cx="4762501" cy="1077218"/>
          </a:xfrm>
          <a:prstGeom prst="rect">
            <a:avLst/>
          </a:prstGeom>
        </p:spPr>
        <p:txBody>
          <a:bodyPr wrap="square">
            <a:spAutoFit/>
          </a:bodyPr>
          <a:lstStyle/>
          <a:p>
            <a:pPr fontAlgn="auto">
              <a:spcBef>
                <a:spcPts val="1200"/>
              </a:spcBef>
              <a:spcAft>
                <a:spcPts val="0"/>
              </a:spcAft>
              <a:buClr>
                <a:srgbClr val="B11B96"/>
              </a:buClr>
              <a:defRPr/>
            </a:pPr>
            <a:r>
              <a:rPr lang="fr-CH" sz="1600">
                <a:solidFill>
                  <a:schemeClr val="accent6">
                    <a:lumMod val="10000"/>
                  </a:schemeClr>
                </a:solidFill>
                <a:cs typeface="Arial" panose="020B0604020202020204" pitchFamily="34" charset="0"/>
              </a:rPr>
              <a:t>Découvrez dans le chapitre 5 du mini-business plan/journal d’apprentissage comment l’équipe fondatrice de MyBambooBike prévoit de concevoir son modèle d’entreprise.</a:t>
            </a:r>
          </a:p>
        </p:txBody>
      </p:sp>
      <p:sp>
        <p:nvSpPr>
          <p:cNvPr id="7" name="Rechteck 6">
            <a:extLst>
              <a:ext uri="{FF2B5EF4-FFF2-40B4-BE49-F238E27FC236}">
                <a16:creationId xmlns:a16="http://schemas.microsoft.com/office/drawing/2014/main" id="{267D4585-3308-4127-9296-260BA50A83A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fr-CH" sz="1200" b="1">
                <a:solidFill>
                  <a:schemeClr val="bg1"/>
                </a:solidFill>
                <a:cs typeface="Arial" panose="020B0604020202020204" pitchFamily="34" charset="0"/>
              </a:rPr>
              <a:t>Photo: </a:t>
            </a:r>
            <a:r>
              <a:rPr lang="fr-CH" sz="1200">
                <a:solidFill>
                  <a:schemeClr val="bg1"/>
                </a:solidFill>
                <a:cs typeface="Arial" panose="020B0604020202020204" pitchFamily="34" charset="0"/>
              </a:rPr>
              <a:t>mise à disposition par Drehmoment-Bikes.</a:t>
            </a:r>
          </a:p>
        </p:txBody>
      </p:sp>
    </p:spTree>
    <p:extLst>
      <p:ext uri="{BB962C8B-B14F-4D97-AF65-F5344CB8AC3E}">
        <p14:creationId xmlns:p14="http://schemas.microsoft.com/office/powerpoint/2010/main" val="151236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86F8D1-9DF5-47B4-BEEA-D8A290ECC628}"/>
              </a:ext>
            </a:extLst>
          </p:cNvPr>
          <p:cNvSpPr>
            <a:spLocks noGrp="1"/>
          </p:cNvSpPr>
          <p:nvPr>
            <p:ph type="sldNum" sz="quarter" idx="12"/>
          </p:nvPr>
        </p:nvSpPr>
        <p:spPr/>
        <p:txBody>
          <a:bodyPr/>
          <a:lstStyle/>
          <a:p>
            <a:fld id="{B7E6CA31-DA56-47CF-9891-B6D0296B6AEC}" type="slidenum">
              <a:rPr lang="ru-RU" smtClean="0"/>
              <a:t>31</a:t>
            </a:fld>
            <a:endParaRPr lang="ru-RU"/>
          </a:p>
        </p:txBody>
      </p:sp>
      <p:sp>
        <p:nvSpPr>
          <p:cNvPr id="4" name="Titel 1">
            <a:extLst>
              <a:ext uri="{FF2B5EF4-FFF2-40B4-BE49-F238E27FC236}">
                <a16:creationId xmlns:a16="http://schemas.microsoft.com/office/drawing/2014/main" id="{A72A03E2-12E6-44DC-87A9-2EB5143C5F57}"/>
              </a:ext>
            </a:extLst>
          </p:cNvPr>
          <p:cNvSpPr txBox="1">
            <a:spLocks/>
          </p:cNvSpPr>
          <p:nvPr/>
        </p:nvSpPr>
        <p:spPr>
          <a:xfrm>
            <a:off x="5505450" y="2247899"/>
            <a:ext cx="6921464" cy="2721665"/>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fr-CH" sz="3200" b="0" dirty="0">
                <a:solidFill>
                  <a:schemeClr val="accent6">
                    <a:lumMod val="50000"/>
                  </a:schemeClr>
                </a:solidFill>
                <a:cs typeface="Arial" pitchFamily="34" charset="0"/>
              </a:rPr>
              <a:t>Module de formation M 3.3</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Développement de votre </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propre idée entrepreneuriale</a:t>
            </a:r>
            <a:br>
              <a:rPr lang="fr-CH" sz="3200" b="0" dirty="0">
                <a:solidFill>
                  <a:srgbClr val="898F97"/>
                </a:solidFill>
                <a:cs typeface="Arial" pitchFamily="34" charset="0"/>
              </a:rPr>
            </a:br>
            <a:r>
              <a:rPr lang="fr-CH" sz="3200" dirty="0">
                <a:solidFill>
                  <a:srgbClr val="D17930"/>
                </a:solidFill>
                <a:cs typeface="Arial" pitchFamily="34" charset="0"/>
              </a:rPr>
              <a:t>Votre modèle d’entreprise</a:t>
            </a:r>
            <a:br>
              <a:rPr lang="fr-CH" sz="3200" dirty="0">
                <a:solidFill>
                  <a:srgbClr val="D17930"/>
                </a:solidFill>
                <a:cs typeface="Arial" pitchFamily="34" charset="0"/>
              </a:rPr>
            </a:br>
            <a:endParaRPr lang="fr-CH" sz="3200" dirty="0">
              <a:solidFill>
                <a:srgbClr val="D17930"/>
              </a:solidFill>
              <a:cs typeface="Arial" pitchFamily="34" charset="0"/>
            </a:endParaRPr>
          </a:p>
        </p:txBody>
      </p:sp>
    </p:spTree>
    <p:extLst>
      <p:ext uri="{BB962C8B-B14F-4D97-AF65-F5344CB8AC3E}">
        <p14:creationId xmlns:p14="http://schemas.microsoft.com/office/powerpoint/2010/main" val="395150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8730" y="318185"/>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32</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1664208" y="2002199"/>
            <a:ext cx="9540240" cy="430887"/>
          </a:xfrm>
          <a:prstGeom prst="rect">
            <a:avLst/>
          </a:prstGeom>
        </p:spPr>
        <p:txBody>
          <a:bodyPr wrap="square">
            <a:spAutoFit/>
          </a:bodyPr>
          <a:lstStyle/>
          <a:p>
            <a:pPr fontAlgn="auto">
              <a:spcBef>
                <a:spcPts val="1200"/>
              </a:spcBef>
              <a:spcAft>
                <a:spcPts val="0"/>
              </a:spcAft>
              <a:buClr>
                <a:srgbClr val="D17930"/>
              </a:buClr>
              <a:defRPr/>
            </a:pPr>
            <a:r>
              <a:rPr lang="fr-CH" sz="2200" b="1" dirty="0">
                <a:solidFill>
                  <a:srgbClr val="D17930"/>
                </a:solidFill>
                <a:cs typeface="Arial" panose="020B0604020202020204" pitchFamily="34" charset="0"/>
              </a:rPr>
              <a:t>Exercice: À quoi ressemble le modèle d’entreprise de votre idée?</a:t>
            </a:r>
          </a:p>
        </p:txBody>
      </p:sp>
      <p:sp>
        <p:nvSpPr>
          <p:cNvPr id="7" name="Rechteck 6">
            <a:extLst>
              <a:ext uri="{FF2B5EF4-FFF2-40B4-BE49-F238E27FC236}">
                <a16:creationId xmlns:a16="http://schemas.microsoft.com/office/drawing/2014/main" id="{766A5A5D-52BA-4D06-BD8D-9D1FAC1FB932}"/>
              </a:ext>
            </a:extLst>
          </p:cNvPr>
          <p:cNvSpPr/>
          <p:nvPr/>
        </p:nvSpPr>
        <p:spPr>
          <a:xfrm>
            <a:off x="1664208" y="2583709"/>
            <a:ext cx="9134856" cy="3170099"/>
          </a:xfrm>
          <a:prstGeom prst="rect">
            <a:avLst/>
          </a:prstGeom>
        </p:spPr>
        <p:txBody>
          <a:bodyPr wrap="square">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Proposition de valeur: </a:t>
            </a:r>
            <a:r>
              <a:rPr lang="fr-CH" sz="2000">
                <a:solidFill>
                  <a:schemeClr val="accent6">
                    <a:lumMod val="50000"/>
                  </a:schemeClr>
                </a:solidFill>
                <a:cs typeface="Arial" panose="020B0604020202020204" pitchFamily="34" charset="0"/>
              </a:rPr>
              <a:t>Quelle est notre proposition de valeur? Quel problème résolvez-vous pour votre groupe cible?</a:t>
            </a:r>
          </a:p>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Groupe cible: </a:t>
            </a:r>
            <a:r>
              <a:rPr lang="fr-CH" sz="2000">
                <a:solidFill>
                  <a:schemeClr val="accent6">
                    <a:lumMod val="50000"/>
                  </a:schemeClr>
                </a:solidFill>
                <a:cs typeface="Arial" panose="020B0604020202020204" pitchFamily="34" charset="0"/>
              </a:rPr>
              <a:t>Qui sont vos client-e-s?</a:t>
            </a:r>
          </a:p>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Prestation fournie: </a:t>
            </a:r>
            <a:r>
              <a:rPr lang="fr-CH" sz="2000">
                <a:solidFill>
                  <a:schemeClr val="accent6">
                    <a:lumMod val="50000"/>
                  </a:schemeClr>
                </a:solidFill>
                <a:cs typeface="Arial" panose="020B0604020202020204" pitchFamily="34" charset="0"/>
              </a:rPr>
              <a:t>Comment le produit ou service doit-il être conçu?</a:t>
            </a:r>
          </a:p>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Modèle de revenus: </a:t>
            </a:r>
            <a:r>
              <a:rPr lang="fr-CH" sz="2000">
                <a:solidFill>
                  <a:schemeClr val="accent6">
                    <a:lumMod val="50000"/>
                  </a:schemeClr>
                </a:solidFill>
                <a:cs typeface="Arial" panose="020B0604020202020204" pitchFamily="34" charset="0"/>
              </a:rPr>
              <a:t>Quels sont les principaux postes de coûts? Comment le chiffre d’affaire est-il réalisé?</a:t>
            </a:r>
          </a:p>
          <a:p>
            <a:pPr marL="361950" indent="-361950" fontAlgn="auto">
              <a:spcBef>
                <a:spcPts val="600"/>
              </a:spcBef>
              <a:spcAft>
                <a:spcPts val="0"/>
              </a:spcAft>
              <a:buClr>
                <a:srgbClr val="D17930"/>
              </a:buClr>
              <a:buFont typeface="Century Gothic" panose="020B0502020202020204" pitchFamily="34" charset="0"/>
              <a:buChar char="●"/>
              <a:defRPr/>
            </a:pPr>
            <a:r>
              <a:rPr lang="fr-CH" sz="2000">
                <a:solidFill>
                  <a:schemeClr val="accent6">
                    <a:lumMod val="50000"/>
                  </a:schemeClr>
                </a:solidFill>
                <a:cs typeface="Arial" panose="020B0604020202020204" pitchFamily="34" charset="0"/>
              </a:rPr>
              <a:t>Consignez vos résultats par écrit dans votre mini-business plan/journal d’apprentissage.</a:t>
            </a:r>
          </a:p>
        </p:txBody>
      </p:sp>
      <p:grpSp>
        <p:nvGrpSpPr>
          <p:cNvPr id="3" name="Gruppieren 2">
            <a:extLst>
              <a:ext uri="{FF2B5EF4-FFF2-40B4-BE49-F238E27FC236}">
                <a16:creationId xmlns:a16="http://schemas.microsoft.com/office/drawing/2014/main" id="{47E5C768-6C08-1DA1-D4BA-D4209DE9FF80}"/>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39D2AD17-87A8-2811-3DCC-71BB928BB27F}"/>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BF51762D-CFE7-A2AB-6086-359FF8BBBD1E}"/>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386740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33</a:t>
            </a:fld>
            <a:endParaRPr lang="ru-RU"/>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3.4</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a:solidFill>
                  <a:srgbClr val="0B4874"/>
                </a:solidFill>
                <a:cs typeface="Arial" pitchFamily="34" charset="0"/>
              </a:rPr>
            </a:br>
            <a:r>
              <a:rPr lang="fr-CH" sz="3200">
                <a:solidFill>
                  <a:srgbClr val="0B4874"/>
                </a:solidFill>
                <a:cs typeface="Arial" pitchFamily="34" charset="0"/>
              </a:rPr>
              <a:t>Business plan et pitch deck</a:t>
            </a:r>
          </a:p>
        </p:txBody>
      </p:sp>
    </p:spTree>
    <p:extLst>
      <p:ext uri="{BB962C8B-B14F-4D97-AF65-F5344CB8AC3E}">
        <p14:creationId xmlns:p14="http://schemas.microsoft.com/office/powerpoint/2010/main" val="2093013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C7F6F8D-3AA5-42CB-B012-992AE0ADB380}"/>
              </a:ext>
            </a:extLst>
          </p:cNvPr>
          <p:cNvSpPr>
            <a:spLocks noGrp="1"/>
          </p:cNvSpPr>
          <p:nvPr>
            <p:ph type="body" idx="1"/>
          </p:nvPr>
        </p:nvSpPr>
        <p:spPr/>
        <p:txBody>
          <a:bodyPr>
            <a:normAutofit/>
          </a:bodyPr>
          <a:lstStyle/>
          <a:p>
            <a:r>
              <a:rPr lang="fr-CH" sz="3200" b="1" dirty="0">
                <a:solidFill>
                  <a:schemeClr val="accent6">
                    <a:lumMod val="50000"/>
                  </a:schemeClr>
                </a:solidFill>
              </a:rPr>
              <a:t>Fonctions, signification et contenu </a:t>
            </a:r>
            <a:br>
              <a:rPr lang="fr-CH" sz="3200" b="1" dirty="0">
                <a:solidFill>
                  <a:schemeClr val="accent6">
                    <a:lumMod val="50000"/>
                  </a:schemeClr>
                </a:solidFill>
              </a:rPr>
            </a:br>
            <a:r>
              <a:rPr lang="fr-CH" sz="3200" b="1" dirty="0">
                <a:solidFill>
                  <a:schemeClr val="accent6">
                    <a:lumMod val="50000"/>
                  </a:schemeClr>
                </a:solidFill>
              </a:rPr>
              <a:t>du business plan</a:t>
            </a:r>
          </a:p>
        </p:txBody>
      </p:sp>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34</a:t>
            </a:fld>
            <a:endParaRPr lang="ru-RU"/>
          </a:p>
        </p:txBody>
      </p:sp>
    </p:spTree>
    <p:extLst>
      <p:ext uri="{BB962C8B-B14F-4D97-AF65-F5344CB8AC3E}">
        <p14:creationId xmlns:p14="http://schemas.microsoft.com/office/powerpoint/2010/main" val="383052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E22032-F885-4FCB-9F84-CC9617EFEA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35</a:t>
            </a:fld>
            <a:endParaRPr lang="ru-RU"/>
          </a:p>
        </p:txBody>
      </p:sp>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fr-CH" sz="2400" b="1" dirty="0">
                <a:solidFill>
                  <a:srgbClr val="0B4874"/>
                </a:solidFill>
                <a:latin typeface="Century Gothic" panose="020B0502020202020204" pitchFamily="34" charset="0"/>
              </a:rPr>
              <a:t>Un business plan peut être utilisé à des fins diverses, mais il présente également des inconvénients</a:t>
            </a:r>
          </a:p>
        </p:txBody>
      </p:sp>
      <p:sp>
        <p:nvSpPr>
          <p:cNvPr id="6" name="Rechteck 5">
            <a:extLst>
              <a:ext uri="{FF2B5EF4-FFF2-40B4-BE49-F238E27FC236}">
                <a16:creationId xmlns:a16="http://schemas.microsoft.com/office/drawing/2014/main" id="{B4152BB0-1366-4676-9759-5684D43713B5}"/>
              </a:ext>
            </a:extLst>
          </p:cNvPr>
          <p:cNvSpPr/>
          <p:nvPr/>
        </p:nvSpPr>
        <p:spPr bwMode="auto">
          <a:xfrm>
            <a:off x="1774928"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7" name="Text 3">
            <a:extLst>
              <a:ext uri="{FF2B5EF4-FFF2-40B4-BE49-F238E27FC236}">
                <a16:creationId xmlns:a16="http://schemas.microsoft.com/office/drawing/2014/main" id="{84901560-8A7E-4DF1-8513-0379D0630E8B}"/>
              </a:ext>
            </a:extLst>
          </p:cNvPr>
          <p:cNvSpPr txBox="1">
            <a:spLocks/>
          </p:cNvSpPr>
          <p:nvPr/>
        </p:nvSpPr>
        <p:spPr>
          <a:xfrm>
            <a:off x="1782727" y="1830432"/>
            <a:ext cx="4320000"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CH" sz="1800" b="1" dirty="0">
                <a:solidFill>
                  <a:prstClr val="white"/>
                </a:solidFill>
                <a:latin typeface="Century Gothic" panose="020B0502020202020204" pitchFamily="34" charset="0"/>
                <a:cs typeface="Calibri" pitchFamily="34" charset="0"/>
              </a:rPr>
              <a:t>Champs d’application et avantages</a:t>
            </a:r>
          </a:p>
        </p:txBody>
      </p:sp>
      <p:sp>
        <p:nvSpPr>
          <p:cNvPr id="8" name="Rechteck 7">
            <a:extLst>
              <a:ext uri="{FF2B5EF4-FFF2-40B4-BE49-F238E27FC236}">
                <a16:creationId xmlns:a16="http://schemas.microsoft.com/office/drawing/2014/main" id="{AF67D820-C88C-4FD2-BC00-9E2626D49F96}"/>
              </a:ext>
            </a:extLst>
          </p:cNvPr>
          <p:cNvSpPr/>
          <p:nvPr/>
        </p:nvSpPr>
        <p:spPr bwMode="auto">
          <a:xfrm>
            <a:off x="1774928" y="1792903"/>
            <a:ext cx="4320000" cy="4529498"/>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9" name="Rechteck 8">
            <a:extLst>
              <a:ext uri="{FF2B5EF4-FFF2-40B4-BE49-F238E27FC236}">
                <a16:creationId xmlns:a16="http://schemas.microsoft.com/office/drawing/2014/main" id="{23A45985-98B0-4EA8-BCD3-368992CB9229}"/>
              </a:ext>
            </a:extLst>
          </p:cNvPr>
          <p:cNvSpPr/>
          <p:nvPr/>
        </p:nvSpPr>
        <p:spPr>
          <a:xfrm>
            <a:off x="1998204" y="2428500"/>
            <a:ext cx="3612600" cy="3724096"/>
          </a:xfrm>
          <a:prstGeom prst="rect">
            <a:avLst/>
          </a:prstGeom>
        </p:spPr>
        <p:txBody>
          <a:bodyPr wrap="square">
            <a:spAutoFit/>
          </a:bodyPr>
          <a:lstStyle/>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Comparaison approfondie et systématique avec l’idée entrepreneuriale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Outil pour définir la stratégie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Règlement d’une succession</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Examen et conclusion des collaborations</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Demandes de financement auprès de fournisseurs de fonds propres et de capitaux tiers</a:t>
            </a:r>
          </a:p>
        </p:txBody>
      </p:sp>
      <p:sp>
        <p:nvSpPr>
          <p:cNvPr id="10" name="Rechteck 9">
            <a:extLst>
              <a:ext uri="{FF2B5EF4-FFF2-40B4-BE49-F238E27FC236}">
                <a16:creationId xmlns:a16="http://schemas.microsoft.com/office/drawing/2014/main" id="{5ADA0148-728F-4D7B-A2A0-8736F258149D}"/>
              </a:ext>
            </a:extLst>
          </p:cNvPr>
          <p:cNvSpPr/>
          <p:nvPr/>
        </p:nvSpPr>
        <p:spPr bwMode="auto">
          <a:xfrm>
            <a:off x="6340976" y="2165166"/>
            <a:ext cx="4320000" cy="4136732"/>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11" name="Rechteck 10">
            <a:extLst>
              <a:ext uri="{FF2B5EF4-FFF2-40B4-BE49-F238E27FC236}">
                <a16:creationId xmlns:a16="http://schemas.microsoft.com/office/drawing/2014/main" id="{05ABF5AC-7716-440B-B126-1930EC065910}"/>
              </a:ext>
            </a:extLst>
          </p:cNvPr>
          <p:cNvSpPr/>
          <p:nvPr/>
        </p:nvSpPr>
        <p:spPr>
          <a:xfrm>
            <a:off x="6565525" y="2428500"/>
            <a:ext cx="3870901" cy="3093154"/>
          </a:xfrm>
          <a:prstGeom prst="rect">
            <a:avLst/>
          </a:prstGeom>
        </p:spPr>
        <p:txBody>
          <a:bodyPr wrap="square">
            <a:spAutoFit/>
          </a:bodyPr>
          <a:lstStyle/>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Travail de rédaction chronophage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Souvent utilisé comme un «outil plutôt statique»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Risque: on oublie qu’en fin de compte, il ne s’agit que d’hypothèses et d’estimations</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Revêt de moins en moins d’importance: de nombreux fondateurs et fondatrices ne conçoivent plus que des pitch decks </a:t>
            </a:r>
          </a:p>
        </p:txBody>
      </p:sp>
      <p:sp>
        <p:nvSpPr>
          <p:cNvPr id="12" name="Rechteck 11">
            <a:extLst>
              <a:ext uri="{FF2B5EF4-FFF2-40B4-BE49-F238E27FC236}">
                <a16:creationId xmlns:a16="http://schemas.microsoft.com/office/drawing/2014/main" id="{92B7B1C1-8AA9-4123-9BFF-BAFB6F66FE5C}"/>
              </a:ext>
            </a:extLst>
          </p:cNvPr>
          <p:cNvSpPr/>
          <p:nvPr/>
        </p:nvSpPr>
        <p:spPr bwMode="auto">
          <a:xfrm>
            <a:off x="6340976"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r>
              <a:rPr lang="fr-CH" b="1" dirty="0">
                <a:solidFill>
                  <a:prstClr val="white"/>
                </a:solidFill>
                <a:latin typeface="Century Gothic" panose="020B0502020202020204" pitchFamily="34" charset="0"/>
                <a:cs typeface="Calibri" pitchFamily="34" charset="0"/>
              </a:rPr>
              <a:t>Inconvénients</a:t>
            </a:r>
          </a:p>
        </p:txBody>
      </p:sp>
      <p:sp>
        <p:nvSpPr>
          <p:cNvPr id="13" name="Rechteck 12">
            <a:extLst>
              <a:ext uri="{FF2B5EF4-FFF2-40B4-BE49-F238E27FC236}">
                <a16:creationId xmlns:a16="http://schemas.microsoft.com/office/drawing/2014/main" id="{73A746DC-A800-4F64-B301-547394804418}"/>
              </a:ext>
            </a:extLst>
          </p:cNvPr>
          <p:cNvSpPr/>
          <p:nvPr/>
        </p:nvSpPr>
        <p:spPr bwMode="auto">
          <a:xfrm>
            <a:off x="1774928" y="2187700"/>
            <a:ext cx="4320000" cy="4136732"/>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109234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fr-CH" sz="2400">
                <a:solidFill>
                  <a:srgbClr val="0B4874"/>
                </a:solidFill>
                <a:latin typeface="Century Gothic" panose="020B0502020202020204" pitchFamily="34" charset="0"/>
              </a:rPr>
              <a:t>Éléments de votre mini-business plan,</a:t>
            </a:r>
            <a:br>
              <a:rPr lang="fr-CH" sz="2400">
                <a:solidFill>
                  <a:srgbClr val="0B4874"/>
                </a:solidFill>
                <a:latin typeface="Century Gothic" panose="020B0502020202020204" pitchFamily="34" charset="0"/>
              </a:rPr>
            </a:br>
            <a:r>
              <a:rPr lang="fr-CH" sz="2400">
                <a:solidFill>
                  <a:srgbClr val="0B4874"/>
                </a:solidFill>
                <a:latin typeface="Century Gothic" panose="020B0502020202020204" pitchFamily="34" charset="0"/>
              </a:rPr>
              <a:t>et de votre journal d’apprentissage</a:t>
            </a:r>
          </a:p>
        </p:txBody>
      </p:sp>
      <p:sp>
        <p:nvSpPr>
          <p:cNvPr id="14" name="Rechteck 13">
            <a:extLst>
              <a:ext uri="{FF2B5EF4-FFF2-40B4-BE49-F238E27FC236}">
                <a16:creationId xmlns:a16="http://schemas.microsoft.com/office/drawing/2014/main" id="{F1306E3A-D52A-40C5-AA59-D7AC1D17F806}"/>
              </a:ext>
            </a:extLst>
          </p:cNvPr>
          <p:cNvSpPr/>
          <p:nvPr/>
        </p:nvSpPr>
        <p:spPr>
          <a:xfrm>
            <a:off x="1676157" y="1746495"/>
            <a:ext cx="4012266" cy="4996240"/>
          </a:xfrm>
          <a:prstGeom prst="rect">
            <a:avLst/>
          </a:prstGeom>
        </p:spPr>
        <p:txBody>
          <a:bodyPr wrap="square">
            <a:spAutoFit/>
          </a:bodyPr>
          <a:lstStyle/>
          <a:p>
            <a:pPr>
              <a:spcBef>
                <a:spcPts val="800"/>
              </a:spcBef>
              <a:buClr>
                <a:srgbClr val="0B4874"/>
              </a:buClr>
            </a:pPr>
            <a:r>
              <a:rPr lang="fr-CH" b="1" dirty="0">
                <a:solidFill>
                  <a:schemeClr val="accent6">
                    <a:lumMod val="50000"/>
                  </a:schemeClr>
                </a:solidFill>
                <a:latin typeface="Century Gothic"/>
              </a:rPr>
              <a:t>Contenus</a:t>
            </a:r>
          </a:p>
          <a:p>
            <a:pPr marL="358775" indent="-358775">
              <a:spcBef>
                <a:spcPts val="800"/>
              </a:spcBef>
              <a:buClr>
                <a:srgbClr val="0B4874"/>
              </a:buClr>
              <a:buAutoNum type="arabicPeriod"/>
            </a:pPr>
            <a:r>
              <a:rPr lang="fr-CH" dirty="0">
                <a:solidFill>
                  <a:srgbClr val="0B4874"/>
                </a:solidFill>
                <a:latin typeface="Century Gothic"/>
              </a:rPr>
              <a:t>Fiche descriptive de votre idée entrepreneuriale</a:t>
            </a:r>
          </a:p>
          <a:p>
            <a:pPr marL="358775" indent="-358775">
              <a:spcBef>
                <a:spcPts val="800"/>
              </a:spcBef>
              <a:buClr>
                <a:srgbClr val="0B4874"/>
              </a:buClr>
              <a:buAutoNum type="arabicPeriod"/>
            </a:pPr>
            <a:r>
              <a:rPr lang="fr-CH" dirty="0">
                <a:solidFill>
                  <a:srgbClr val="0B4874"/>
                </a:solidFill>
                <a:latin typeface="Century Gothic"/>
              </a:rPr>
              <a:t>Vision</a:t>
            </a:r>
          </a:p>
          <a:p>
            <a:pPr marL="358775" indent="-358775">
              <a:spcBef>
                <a:spcPts val="800"/>
              </a:spcBef>
              <a:buClr>
                <a:srgbClr val="0B4874"/>
              </a:buClr>
              <a:buAutoNum type="arabicPeriod"/>
            </a:pPr>
            <a:r>
              <a:rPr lang="fr-CH" dirty="0">
                <a:solidFill>
                  <a:srgbClr val="0B4874"/>
                </a:solidFill>
                <a:latin typeface="Century Gothic"/>
              </a:rPr>
              <a:t>Nom, logo et </a:t>
            </a:r>
            <a:r>
              <a:rPr lang="fr-CH" dirty="0" err="1">
                <a:solidFill>
                  <a:srgbClr val="0B4874"/>
                </a:solidFill>
                <a:latin typeface="Century Gothic"/>
              </a:rPr>
              <a:t>tagline</a:t>
            </a:r>
            <a:endParaRPr lang="fr-CH" dirty="0">
              <a:solidFill>
                <a:srgbClr val="0B4874"/>
              </a:solidFill>
              <a:latin typeface="Century Gothic"/>
            </a:endParaRPr>
          </a:p>
          <a:p>
            <a:pPr marL="358775" indent="-358775">
              <a:spcBef>
                <a:spcPts val="800"/>
              </a:spcBef>
              <a:buClr>
                <a:srgbClr val="0B4874"/>
              </a:buClr>
              <a:buAutoNum type="arabicPeriod"/>
            </a:pPr>
            <a:r>
              <a:rPr lang="fr-CH" dirty="0">
                <a:solidFill>
                  <a:srgbClr val="0B4874"/>
                </a:solidFill>
                <a:latin typeface="Century Gothic"/>
              </a:rPr>
              <a:t>Version de démonstration ou Minimum Viable Product (MVP) </a:t>
            </a:r>
          </a:p>
          <a:p>
            <a:pPr marL="358775" indent="-358775">
              <a:spcBef>
                <a:spcPts val="800"/>
              </a:spcBef>
              <a:buClr>
                <a:srgbClr val="0B4874"/>
              </a:buClr>
              <a:buAutoNum type="arabicPeriod"/>
            </a:pPr>
            <a:r>
              <a:rPr lang="fr-CH" dirty="0">
                <a:solidFill>
                  <a:srgbClr val="0B4874"/>
                </a:solidFill>
                <a:latin typeface="Century Gothic"/>
              </a:rPr>
              <a:t>Modèle d’entreprise</a:t>
            </a:r>
          </a:p>
          <a:p>
            <a:pPr marL="358775" indent="-358775">
              <a:spcBef>
                <a:spcPts val="800"/>
              </a:spcBef>
              <a:buClr>
                <a:srgbClr val="0B4874"/>
              </a:buClr>
              <a:buAutoNum type="arabicPeriod"/>
            </a:pPr>
            <a:r>
              <a:rPr lang="fr-CH" dirty="0">
                <a:solidFill>
                  <a:srgbClr val="0B4874"/>
                </a:solidFill>
                <a:latin typeface="Century Gothic"/>
              </a:rPr>
              <a:t>Caractéristique distinctive</a:t>
            </a:r>
          </a:p>
          <a:p>
            <a:pPr marL="358775" indent="-358775">
              <a:spcBef>
                <a:spcPts val="800"/>
              </a:spcBef>
              <a:buClr>
                <a:srgbClr val="0B4874"/>
              </a:buClr>
              <a:buAutoNum type="arabicPeriod"/>
            </a:pPr>
            <a:r>
              <a:rPr lang="fr-CH" dirty="0">
                <a:solidFill>
                  <a:srgbClr val="0B4874"/>
                </a:solidFill>
                <a:latin typeface="Century Gothic"/>
              </a:rPr>
              <a:t>Concept de marketing</a:t>
            </a:r>
          </a:p>
          <a:p>
            <a:pPr marL="358775" indent="-358775">
              <a:spcBef>
                <a:spcPts val="800"/>
              </a:spcBef>
              <a:buClr>
                <a:srgbClr val="0B4874"/>
              </a:buClr>
              <a:buAutoNum type="arabicPeriod"/>
            </a:pPr>
            <a:r>
              <a:rPr lang="fr-CH" dirty="0">
                <a:solidFill>
                  <a:srgbClr val="0B4874"/>
                </a:solidFill>
                <a:latin typeface="Century Gothic"/>
              </a:rPr>
              <a:t>Marge sur coûts et seuil de rentabilité</a:t>
            </a:r>
          </a:p>
          <a:p>
            <a:pPr marL="358775" indent="-358775">
              <a:spcBef>
                <a:spcPts val="800"/>
              </a:spcBef>
              <a:buClr>
                <a:srgbClr val="0B4874"/>
              </a:buClr>
              <a:buAutoNum type="arabicPeriod"/>
            </a:pPr>
            <a:r>
              <a:rPr lang="fr-CH" dirty="0">
                <a:solidFill>
                  <a:srgbClr val="0B4874"/>
                </a:solidFill>
                <a:latin typeface="Century Gothic"/>
              </a:rPr>
              <a:t>Équipe de fondateurs/-</a:t>
            </a:r>
            <a:r>
              <a:rPr lang="fr-CH" dirty="0" err="1">
                <a:solidFill>
                  <a:srgbClr val="0B4874"/>
                </a:solidFill>
                <a:latin typeface="Century Gothic"/>
              </a:rPr>
              <a:t>trices</a:t>
            </a:r>
            <a:endParaRPr lang="fr-CH" dirty="0">
              <a:solidFill>
                <a:srgbClr val="0B4874"/>
              </a:solidFill>
              <a:latin typeface="Century Gothic"/>
            </a:endParaRPr>
          </a:p>
          <a:p>
            <a:pPr marL="342900" indent="-342900">
              <a:spcBef>
                <a:spcPts val="800"/>
              </a:spcBef>
              <a:buClr>
                <a:srgbClr val="0B4874"/>
              </a:buClr>
              <a:buAutoNum type="arabicPeriod"/>
            </a:pPr>
            <a:r>
              <a:rPr lang="fr-CH" dirty="0">
                <a:solidFill>
                  <a:srgbClr val="0B4874"/>
                </a:solidFill>
                <a:latin typeface="Century Gothic"/>
              </a:rPr>
              <a:t> Et ensuite?</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36</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85464" y="1749250"/>
            <a:ext cx="4012266" cy="2718693"/>
          </a:xfrm>
          <a:prstGeom prst="rect">
            <a:avLst/>
          </a:prstGeom>
        </p:spPr>
        <p:txBody>
          <a:bodyPr wrap="square">
            <a:spAutoFit/>
          </a:bodyPr>
          <a:lstStyle/>
          <a:p>
            <a:pPr>
              <a:spcBef>
                <a:spcPts val="800"/>
              </a:spcBef>
              <a:buClr>
                <a:srgbClr val="0B4874"/>
              </a:buClr>
            </a:pPr>
            <a:r>
              <a:rPr lang="fr-CH" b="1">
                <a:solidFill>
                  <a:schemeClr val="accent6">
                    <a:lumMod val="50000"/>
                  </a:schemeClr>
                </a:solidFill>
                <a:latin typeface="Century Gothic"/>
              </a:rPr>
              <a:t>Chaque chapitre contient...</a:t>
            </a:r>
          </a:p>
          <a:p>
            <a:pPr marL="285750" indent="-285750">
              <a:spcBef>
                <a:spcPts val="800"/>
              </a:spcBef>
              <a:buClr>
                <a:srgbClr val="0B4874"/>
              </a:buClr>
              <a:buFont typeface="Century Gothic" panose="020B0502020202020204" pitchFamily="34" charset="0"/>
              <a:buChar char="●"/>
            </a:pPr>
            <a:r>
              <a:rPr lang="fr-CH">
                <a:solidFill>
                  <a:srgbClr val="0B4874"/>
                </a:solidFill>
                <a:latin typeface="Century Gothic"/>
              </a:rPr>
              <a:t>Des commentaires sur le contenu du sujet concerné</a:t>
            </a:r>
          </a:p>
          <a:p>
            <a:pPr marL="285750" indent="-285750">
              <a:spcBef>
                <a:spcPts val="800"/>
              </a:spcBef>
              <a:buClr>
                <a:srgbClr val="0B4874"/>
              </a:buClr>
              <a:buFont typeface="Century Gothic" panose="020B0502020202020204" pitchFamily="34" charset="0"/>
              <a:buChar char="●"/>
            </a:pPr>
            <a:r>
              <a:rPr lang="fr-CH">
                <a:solidFill>
                  <a:srgbClr val="B11B96"/>
                </a:solidFill>
                <a:latin typeface="Century Gothic"/>
              </a:rPr>
              <a:t>L’exemple concret de MyBambooBike</a:t>
            </a:r>
          </a:p>
          <a:p>
            <a:pPr marL="285750" indent="-285750">
              <a:spcBef>
                <a:spcPts val="800"/>
              </a:spcBef>
              <a:buClr>
                <a:srgbClr val="0B4874"/>
              </a:buClr>
              <a:buFont typeface="Century Gothic" panose="020B0502020202020204" pitchFamily="34" charset="0"/>
              <a:buChar char="●"/>
            </a:pPr>
            <a:r>
              <a:rPr lang="fr-CH">
                <a:solidFill>
                  <a:srgbClr val="D17930"/>
                </a:solidFill>
                <a:latin typeface="Century Gothic"/>
              </a:rPr>
              <a:t>De la place pour consigner vos propres progrès et résultats</a:t>
            </a:r>
          </a:p>
          <a:p>
            <a:pPr marL="285750" indent="-285750">
              <a:spcBef>
                <a:spcPts val="800"/>
              </a:spcBef>
              <a:buClr>
                <a:srgbClr val="0B4874"/>
              </a:buClr>
              <a:buFont typeface="Century Gothic" panose="020B0502020202020204" pitchFamily="34" charset="0"/>
              <a:buChar char="●"/>
            </a:pPr>
            <a:r>
              <a:rPr lang="fr-CH">
                <a:solidFill>
                  <a:srgbClr val="738D05"/>
                </a:solidFill>
                <a:latin typeface="Century Gothic"/>
              </a:rPr>
              <a:t>Des questions de réflexion</a:t>
            </a:r>
          </a:p>
        </p:txBody>
      </p:sp>
      <p:grpSp>
        <p:nvGrpSpPr>
          <p:cNvPr id="2" name="Gruppieren 1">
            <a:extLst>
              <a:ext uri="{FF2B5EF4-FFF2-40B4-BE49-F238E27FC236}">
                <a16:creationId xmlns:a16="http://schemas.microsoft.com/office/drawing/2014/main" id="{B44D0BCA-2140-B1D1-F5C5-F3FF0E93E1BE}"/>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46F7F982-8CD3-0134-7B2C-FB51F4BBE5E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B40609E2-BA6C-FED3-8D84-91EBE74B2F04}"/>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370059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37</a:t>
            </a:fld>
            <a:endParaRPr lang="ru-RU"/>
          </a:p>
        </p:txBody>
      </p:sp>
      <p:sp>
        <p:nvSpPr>
          <p:cNvPr id="6" name="Textplatzhalter 1">
            <a:extLst>
              <a:ext uri="{FF2B5EF4-FFF2-40B4-BE49-F238E27FC236}">
                <a16:creationId xmlns:a16="http://schemas.microsoft.com/office/drawing/2014/main" id="{6262DEE9-065D-4DC2-8F54-ACAD1D3D50F1}"/>
              </a:ext>
            </a:extLst>
          </p:cNvPr>
          <p:cNvSpPr>
            <a:spLocks noGrp="1"/>
          </p:cNvSpPr>
          <p:nvPr>
            <p:ph type="body" idx="1"/>
          </p:nvPr>
        </p:nvSpPr>
        <p:spPr>
          <a:xfrm>
            <a:off x="2187347" y="1689146"/>
            <a:ext cx="7817304" cy="2548117"/>
          </a:xfrm>
        </p:spPr>
        <p:txBody>
          <a:bodyPr>
            <a:normAutofit/>
          </a:bodyPr>
          <a:lstStyle/>
          <a:p>
            <a:r>
              <a:rPr lang="fr-CH" sz="3200" b="1">
                <a:solidFill>
                  <a:schemeClr val="accent6">
                    <a:lumMod val="50000"/>
                  </a:schemeClr>
                </a:solidFill>
              </a:rPr>
              <a:t>Fonctions, signification et</a:t>
            </a:r>
            <a:br>
              <a:rPr lang="fr-CH" sz="3200" b="1">
                <a:solidFill>
                  <a:schemeClr val="accent6">
                    <a:lumMod val="50000"/>
                  </a:schemeClr>
                </a:solidFill>
              </a:rPr>
            </a:br>
            <a:r>
              <a:rPr lang="fr-CH" sz="3200" b="1">
                <a:solidFill>
                  <a:schemeClr val="accent6">
                    <a:lumMod val="50000"/>
                  </a:schemeClr>
                </a:solidFill>
              </a:rPr>
              <a:t>contenu du pitch deck</a:t>
            </a:r>
          </a:p>
        </p:txBody>
      </p:sp>
    </p:spTree>
    <p:extLst>
      <p:ext uri="{BB962C8B-B14F-4D97-AF65-F5344CB8AC3E}">
        <p14:creationId xmlns:p14="http://schemas.microsoft.com/office/powerpoint/2010/main" val="3037549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436B28-AAF6-4383-AF4F-1227542FC4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38</a:t>
            </a:fld>
            <a:endParaRPr lang="ru-RU"/>
          </a:p>
        </p:txBody>
      </p:sp>
      <p:sp>
        <p:nvSpPr>
          <p:cNvPr id="4" name="Rectangle 2">
            <a:extLst>
              <a:ext uri="{FF2B5EF4-FFF2-40B4-BE49-F238E27FC236}">
                <a16:creationId xmlns:a16="http://schemas.microsoft.com/office/drawing/2014/main" id="{D09A6EBF-0F18-417C-BA20-6CE896BAAEFF}"/>
              </a:ext>
            </a:extLst>
          </p:cNvPr>
          <p:cNvSpPr txBox="1">
            <a:spLocks noChangeArrowheads="1"/>
          </p:cNvSpPr>
          <p:nvPr/>
        </p:nvSpPr>
        <p:spPr bwMode="auto">
          <a:xfrm>
            <a:off x="936802" y="118109"/>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Signification du pitch deck</a:t>
            </a:r>
          </a:p>
        </p:txBody>
      </p:sp>
      <p:sp>
        <p:nvSpPr>
          <p:cNvPr id="5" name="Inhaltsplatzhalter 2">
            <a:extLst>
              <a:ext uri="{FF2B5EF4-FFF2-40B4-BE49-F238E27FC236}">
                <a16:creationId xmlns:a16="http://schemas.microsoft.com/office/drawing/2014/main" id="{D4D373D4-EDAD-48F5-94E8-644F207CCEAE}"/>
              </a:ext>
            </a:extLst>
          </p:cNvPr>
          <p:cNvSpPr txBox="1">
            <a:spLocks/>
          </p:cNvSpPr>
          <p:nvPr/>
        </p:nvSpPr>
        <p:spPr>
          <a:xfrm>
            <a:off x="1273508" y="1018903"/>
            <a:ext cx="9688659" cy="4456866"/>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fr-CH" sz="1800">
                <a:solidFill>
                  <a:schemeClr val="accent6">
                    <a:lumMod val="50000"/>
                  </a:schemeClr>
                </a:solidFill>
                <a:latin typeface="Century Gothic"/>
              </a:rPr>
              <a:t>Un pitch deck sert à convaincre des  partenaires, clients et clientes, investisseurs, etc. potentiels.</a:t>
            </a:r>
          </a:p>
          <a:p>
            <a:pPr marL="361950" lvl="1" indent="-361950">
              <a:spcBef>
                <a:spcPts val="599"/>
              </a:spcBef>
              <a:buClr>
                <a:srgbClr val="0B4874"/>
              </a:buClr>
              <a:buFont typeface="Symbol" panose="05050102010706020507" pitchFamily="18" charset="2"/>
              <a:buChar char=""/>
            </a:pPr>
            <a:r>
              <a:rPr lang="fr-CH" sz="1800">
                <a:solidFill>
                  <a:schemeClr val="accent6">
                    <a:lumMod val="50000"/>
                  </a:schemeClr>
                </a:solidFill>
                <a:latin typeface="Century Gothic"/>
              </a:rPr>
              <a:t>Un pitch deck est souvent utilisé pour:</a:t>
            </a:r>
          </a:p>
          <a:p>
            <a:pPr marL="712788" lvl="2" indent="-350838">
              <a:spcBef>
                <a:spcPts val="200"/>
              </a:spcBef>
              <a:buClr>
                <a:srgbClr val="0B4874"/>
              </a:buClr>
              <a:buFont typeface="Century Gothic" panose="020B0502020202020204" pitchFamily="34" charset="0"/>
              <a:buChar char="●"/>
            </a:pPr>
            <a:r>
              <a:rPr lang="fr-CH" sz="1600">
                <a:solidFill>
                  <a:schemeClr val="accent6">
                    <a:lumMod val="50000"/>
                  </a:schemeClr>
                </a:solidFill>
                <a:latin typeface="Century Gothic"/>
              </a:rPr>
              <a:t>S’adresser à des partenaires potentiels</a:t>
            </a:r>
          </a:p>
          <a:p>
            <a:pPr marL="712788" lvl="2" indent="-350838">
              <a:spcBef>
                <a:spcPts val="200"/>
              </a:spcBef>
              <a:buClr>
                <a:srgbClr val="0B4874"/>
              </a:buClr>
              <a:buFont typeface="Century Gothic" panose="020B0502020202020204" pitchFamily="34" charset="0"/>
              <a:buChar char="●"/>
            </a:pPr>
            <a:r>
              <a:rPr lang="fr-CH" sz="1600">
                <a:solidFill>
                  <a:schemeClr val="accent6">
                    <a:lumMod val="50000"/>
                  </a:schemeClr>
                </a:solidFill>
                <a:latin typeface="Century Gothic"/>
              </a:rPr>
              <a:t>Pitcher un projet devant des investisseurs</a:t>
            </a:r>
          </a:p>
          <a:p>
            <a:pPr marL="712788" lvl="2" indent="-350838">
              <a:spcBef>
                <a:spcPts val="200"/>
              </a:spcBef>
              <a:buClr>
                <a:srgbClr val="0B4874"/>
              </a:buClr>
              <a:buFont typeface="Century Gothic" panose="020B0502020202020204" pitchFamily="34" charset="0"/>
              <a:buChar char="●"/>
            </a:pPr>
            <a:r>
              <a:rPr lang="fr-CH" sz="1600">
                <a:solidFill>
                  <a:schemeClr val="accent6">
                    <a:lumMod val="50000"/>
                  </a:schemeClr>
                </a:solidFill>
                <a:latin typeface="Century Gothic"/>
              </a:rPr>
              <a:t>Pitcher un projet lors d’un concours debusiness plan </a:t>
            </a:r>
          </a:p>
          <a:p>
            <a:pPr marL="361950" lvl="1" indent="-361950">
              <a:spcBef>
                <a:spcPts val="599"/>
              </a:spcBef>
              <a:buClr>
                <a:srgbClr val="0B4874"/>
              </a:buClr>
              <a:buFont typeface="Symbol" panose="05050102010706020507" pitchFamily="18" charset="2"/>
              <a:buChar char=""/>
            </a:pPr>
            <a:r>
              <a:rPr lang="fr-CH" sz="1800">
                <a:solidFill>
                  <a:schemeClr val="accent6">
                    <a:lumMod val="50000"/>
                  </a:schemeClr>
                </a:solidFill>
                <a:latin typeface="Century Gothic"/>
              </a:rPr>
              <a:t>La longueur des pitch decks varie selon la situation de communication.</a:t>
            </a:r>
          </a:p>
          <a:p>
            <a:pPr marL="712788" lvl="2" indent="-350838">
              <a:spcBef>
                <a:spcPts val="200"/>
              </a:spcBef>
              <a:buClr>
                <a:srgbClr val="0B4874"/>
              </a:buClr>
              <a:buFont typeface="Century Gothic" panose="020B0502020202020204" pitchFamily="34" charset="0"/>
              <a:buChar char="●"/>
            </a:pPr>
            <a:r>
              <a:rPr lang="fr-CH" sz="1600" b="1">
                <a:solidFill>
                  <a:schemeClr val="accent6">
                    <a:lumMod val="50000"/>
                  </a:schemeClr>
                </a:solidFill>
                <a:latin typeface="Century Gothic"/>
              </a:rPr>
              <a:t>Teaser: </a:t>
            </a:r>
            <a:r>
              <a:rPr lang="fr-CH" sz="1600">
                <a:solidFill>
                  <a:schemeClr val="accent6">
                    <a:lumMod val="50000"/>
                  </a:schemeClr>
                </a:solidFill>
                <a:latin typeface="Century Gothic"/>
              </a:rPr>
              <a:t>deux à trois diapositives, p. ex. pour susciter l’intérêt de partenaires, de client-e-s et d’investisseurs</a:t>
            </a:r>
          </a:p>
          <a:p>
            <a:pPr marL="712788" lvl="2" indent="-350838">
              <a:spcBef>
                <a:spcPts val="200"/>
              </a:spcBef>
              <a:buClr>
                <a:srgbClr val="0B4874"/>
              </a:buClr>
              <a:buFont typeface="Century Gothic" panose="020B0502020202020204" pitchFamily="34" charset="0"/>
              <a:buChar char="●"/>
            </a:pPr>
            <a:r>
              <a:rPr lang="fr-CH" sz="1600" b="1">
                <a:solidFill>
                  <a:schemeClr val="accent6">
                    <a:lumMod val="50000"/>
                  </a:schemeClr>
                </a:solidFill>
                <a:latin typeface="Century Gothic"/>
              </a:rPr>
              <a:t>Pitch deck plus long:</a:t>
            </a:r>
            <a:r>
              <a:rPr lang="fr-CH" sz="1600">
                <a:solidFill>
                  <a:schemeClr val="accent6">
                    <a:lumMod val="50000"/>
                  </a:schemeClr>
                </a:solidFill>
                <a:latin typeface="Century Gothic"/>
              </a:rPr>
              <a:t> 10 à 20 diapositives, p. ex. pour des présentations à des investisseurs ou à un jury de business plan</a:t>
            </a:r>
          </a:p>
          <a:p>
            <a:pPr marL="712788" lvl="2" indent="-350838">
              <a:spcBef>
                <a:spcPts val="200"/>
              </a:spcBef>
              <a:buClr>
                <a:srgbClr val="0B4874"/>
              </a:buClr>
              <a:buFont typeface="Century Gothic" panose="020B0502020202020204" pitchFamily="34" charset="0"/>
              <a:buChar char="●"/>
            </a:pPr>
            <a:r>
              <a:rPr lang="fr-CH" sz="1600" b="1">
                <a:solidFill>
                  <a:schemeClr val="accent6">
                    <a:lumMod val="50000"/>
                  </a:schemeClr>
                </a:solidFill>
                <a:latin typeface="Century Gothic"/>
              </a:rPr>
              <a:t>Long pitch deck:</a:t>
            </a:r>
            <a:r>
              <a:rPr lang="fr-CH" sz="1600">
                <a:solidFill>
                  <a:schemeClr val="accent6">
                    <a:lumMod val="50000"/>
                  </a:schemeClr>
                </a:solidFill>
                <a:latin typeface="Century Gothic"/>
              </a:rPr>
              <a:t> 20 à 40 diapositives, p. ex. lorsqu’un investisseur se montre intéressé et qu’une discussion plus longue a lieu dans le cadre de la «due diligence» (examen minutieux de l’entreprise)</a:t>
            </a:r>
          </a:p>
          <a:p>
            <a:pPr marL="623076" lvl="2" indent="-361479">
              <a:spcBef>
                <a:spcPts val="599"/>
              </a:spcBef>
            </a:pPr>
            <a:endParaRPr lang="de-CH" sz="1598" dirty="0">
              <a:solidFill>
                <a:srgbClr val="697D91"/>
              </a:solidFill>
            </a:endParaRPr>
          </a:p>
          <a:p>
            <a:pPr marL="0" lvl="1" indent="0">
              <a:spcBef>
                <a:spcPts val="599"/>
              </a:spcBef>
              <a:buNone/>
            </a:pPr>
            <a:endParaRPr lang="de-CH" sz="2597" dirty="0">
              <a:solidFill>
                <a:srgbClr val="697D91"/>
              </a:solidFill>
            </a:endParaRPr>
          </a:p>
        </p:txBody>
      </p:sp>
      <p:sp>
        <p:nvSpPr>
          <p:cNvPr id="6" name="Rechteck 5">
            <a:extLst>
              <a:ext uri="{FF2B5EF4-FFF2-40B4-BE49-F238E27FC236}">
                <a16:creationId xmlns:a16="http://schemas.microsoft.com/office/drawing/2014/main" id="{A07F5D3F-B19B-4EAC-9254-34F5EFBF5A9F}"/>
              </a:ext>
            </a:extLst>
          </p:cNvPr>
          <p:cNvSpPr/>
          <p:nvPr/>
        </p:nvSpPr>
        <p:spPr>
          <a:xfrm>
            <a:off x="2413396" y="6019854"/>
            <a:ext cx="6876103" cy="553998"/>
          </a:xfrm>
          <a:prstGeom prst="rect">
            <a:avLst/>
          </a:prstGeom>
        </p:spPr>
        <p:txBody>
          <a:bodyPr wrap="square">
            <a:spAutoFit/>
          </a:bodyPr>
          <a:lstStyle/>
          <a:p>
            <a:r>
              <a:rPr lang="fr-CH" sz="1000" b="1">
                <a:solidFill>
                  <a:schemeClr val="accent6">
                    <a:lumMod val="50000"/>
                  </a:schemeClr>
                </a:solidFill>
              </a:rPr>
              <a:t>Source: </a:t>
            </a:r>
            <a:r>
              <a:rPr lang="fr-CH" sz="100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Pp. 319-320.</a:t>
            </a:r>
          </a:p>
        </p:txBody>
      </p:sp>
    </p:spTree>
    <p:extLst>
      <p:ext uri="{BB962C8B-B14F-4D97-AF65-F5344CB8AC3E}">
        <p14:creationId xmlns:p14="http://schemas.microsoft.com/office/powerpoint/2010/main" val="238715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39</a:t>
            </a:fld>
            <a:endParaRPr lang="ru-RU"/>
          </a:p>
        </p:txBody>
      </p:sp>
      <p:sp>
        <p:nvSpPr>
          <p:cNvPr id="3" name="Inhaltsplatzhalter 2">
            <a:extLst>
              <a:ext uri="{FF2B5EF4-FFF2-40B4-BE49-F238E27FC236}">
                <a16:creationId xmlns:a16="http://schemas.microsoft.com/office/drawing/2014/main" id="{2CDF5A02-E3F7-4973-B5FD-BC7AF93D80DD}"/>
              </a:ext>
            </a:extLst>
          </p:cNvPr>
          <p:cNvSpPr txBox="1">
            <a:spLocks/>
          </p:cNvSpPr>
          <p:nvPr/>
        </p:nvSpPr>
        <p:spPr>
          <a:xfrm>
            <a:off x="2547021" y="2133574"/>
            <a:ext cx="6713937" cy="2229345"/>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Orientation claire vers un groupe cible</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Présentation compréhensible de la solution</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Cohérence du contenu</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Structure et classification claires</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Respect des aspects formels</a:t>
            </a:r>
          </a:p>
          <a:p>
            <a:pPr marL="0" lvl="1" indent="0">
              <a:spcBef>
                <a:spcPts val="599"/>
              </a:spcBef>
              <a:buNone/>
            </a:pPr>
            <a:endParaRPr lang="de-CH" sz="2597" dirty="0">
              <a:solidFill>
                <a:srgbClr val="697D91"/>
              </a:solidFill>
            </a:endParaRPr>
          </a:p>
        </p:txBody>
      </p:sp>
      <p:sp>
        <p:nvSpPr>
          <p:cNvPr id="4" name="Rectangle 2">
            <a:extLst>
              <a:ext uri="{FF2B5EF4-FFF2-40B4-BE49-F238E27FC236}">
                <a16:creationId xmlns:a16="http://schemas.microsoft.com/office/drawing/2014/main" id="{FDFF1622-EE07-457F-8C52-BFBF69F70757}"/>
              </a:ext>
            </a:extLst>
          </p:cNvPr>
          <p:cNvSpPr txBox="1">
            <a:spLocks noChangeArrowheads="1"/>
          </p:cNvSpPr>
          <p:nvPr/>
        </p:nvSpPr>
        <p:spPr bwMode="auto">
          <a:xfrm>
            <a:off x="936802" y="107476"/>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Principales exigences d’un pitch deck</a:t>
            </a:r>
          </a:p>
        </p:txBody>
      </p:sp>
      <p:sp>
        <p:nvSpPr>
          <p:cNvPr id="6" name="Rechteck 5">
            <a:extLst>
              <a:ext uri="{FF2B5EF4-FFF2-40B4-BE49-F238E27FC236}">
                <a16:creationId xmlns:a16="http://schemas.microsoft.com/office/drawing/2014/main" id="{6C4893AB-209C-44ED-9B0D-525F6329FD91}"/>
              </a:ext>
            </a:extLst>
          </p:cNvPr>
          <p:cNvSpPr/>
          <p:nvPr/>
        </p:nvSpPr>
        <p:spPr>
          <a:xfrm>
            <a:off x="2413396" y="6019854"/>
            <a:ext cx="6876103" cy="553998"/>
          </a:xfrm>
          <a:prstGeom prst="rect">
            <a:avLst/>
          </a:prstGeom>
        </p:spPr>
        <p:txBody>
          <a:bodyPr wrap="square">
            <a:spAutoFit/>
          </a:bodyPr>
          <a:lstStyle/>
          <a:p>
            <a:r>
              <a:rPr lang="fr-CH" sz="1000" b="1">
                <a:solidFill>
                  <a:srgbClr val="697D91"/>
                </a:solidFill>
              </a:rPr>
              <a:t>Source: </a:t>
            </a:r>
            <a:r>
              <a:rPr lang="fr-CH" sz="100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Pp. 319-320.</a:t>
            </a:r>
          </a:p>
        </p:txBody>
      </p:sp>
    </p:spTree>
    <p:extLst>
      <p:ext uri="{BB962C8B-B14F-4D97-AF65-F5344CB8AC3E}">
        <p14:creationId xmlns:p14="http://schemas.microsoft.com/office/powerpoint/2010/main" val="309005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dirty="0">
                <a:solidFill>
                  <a:schemeClr val="bg1"/>
                </a:solidFill>
              </a:rPr>
              <a:t>Module 3</a:t>
            </a:r>
          </a:p>
        </p:txBody>
      </p:sp>
      <p:sp>
        <p:nvSpPr>
          <p:cNvPr id="15"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4" y="4204009"/>
            <a:ext cx="3613215" cy="644216"/>
          </a:xfrm>
        </p:spPr>
        <p:txBody>
          <a:bodyPr>
            <a:noAutofit/>
          </a:bodyPr>
          <a:lstStyle/>
          <a:p>
            <a:pPr marL="0" indent="0">
              <a:lnSpc>
                <a:spcPct val="100000"/>
              </a:lnSpc>
              <a:buNone/>
            </a:pPr>
            <a:r>
              <a:rPr lang="fr-CH" sz="2000" b="1" dirty="0">
                <a:solidFill>
                  <a:schemeClr val="bg1"/>
                </a:solidFill>
              </a:rPr>
              <a:t>Développement de modèles d’entreprise</a:t>
            </a:r>
            <a:endParaRPr lang="de-CH" sz="2000" b="1" dirty="0">
              <a:solidFill>
                <a:schemeClr val="bg1"/>
              </a:solidFill>
            </a:endParaRPr>
          </a:p>
        </p:txBody>
      </p:sp>
      <p:sp>
        <p:nvSpPr>
          <p:cNvPr id="16"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2024022"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900" dirty="0">
                <a:solidFill>
                  <a:schemeClr val="accent6">
                    <a:lumMod val="50000"/>
                  </a:schemeClr>
                </a:solidFill>
                <a:latin typeface="+mj-lt"/>
              </a:rPr>
              <a:t>Module 1: Développement d’idées | Module 2: Test et perfectionnement des idées | </a:t>
            </a:r>
            <a:br>
              <a:rPr lang="fr-CH" sz="1900" dirty="0">
                <a:solidFill>
                  <a:schemeClr val="accent6">
                    <a:lumMod val="50000"/>
                  </a:schemeClr>
                </a:solidFill>
                <a:latin typeface="+mj-lt"/>
              </a:rPr>
            </a:br>
            <a:r>
              <a:rPr lang="fr-CH" sz="1900" b="1" dirty="0">
                <a:solidFill>
                  <a:srgbClr val="B11B96"/>
                </a:solidFill>
                <a:latin typeface="+mj-lt"/>
              </a:rPr>
              <a:t>Module 3: Développement de modèles d’entreprise </a:t>
            </a:r>
            <a:r>
              <a:rPr lang="fr-CH" sz="1900" dirty="0">
                <a:solidFill>
                  <a:schemeClr val="accent6">
                    <a:lumMod val="50000"/>
                  </a:schemeClr>
                </a:solidFill>
                <a:latin typeface="+mj-lt"/>
              </a:rPr>
              <a:t>| Module 4: Marketing pour fondateurs/-</a:t>
            </a:r>
            <a:r>
              <a:rPr lang="fr-CH" sz="1900" dirty="0" err="1">
                <a:solidFill>
                  <a:schemeClr val="accent6">
                    <a:lumMod val="50000"/>
                  </a:schemeClr>
                </a:solidFill>
                <a:latin typeface="+mj-lt"/>
              </a:rPr>
              <a:t>trices</a:t>
            </a:r>
            <a:r>
              <a:rPr lang="fr-CH" sz="1900" dirty="0">
                <a:solidFill>
                  <a:schemeClr val="accent6">
                    <a:lumMod val="50000"/>
                  </a:schemeClr>
                </a:solidFill>
                <a:latin typeface="+mj-lt"/>
              </a:rPr>
              <a:t> | </a:t>
            </a:r>
            <a:br>
              <a:rPr lang="fr-CH" sz="1900" dirty="0">
                <a:solidFill>
                  <a:schemeClr val="accent6">
                    <a:lumMod val="50000"/>
                  </a:schemeClr>
                </a:solidFill>
                <a:latin typeface="+mj-lt"/>
              </a:rPr>
            </a:br>
            <a:r>
              <a:rPr lang="fr-CH" sz="1900" dirty="0">
                <a:solidFill>
                  <a:schemeClr val="accent6">
                    <a:lumMod val="50000"/>
                  </a:schemeClr>
                </a:solidFill>
                <a:latin typeface="+mj-lt"/>
              </a:rPr>
              <a:t>Module 5: Finances pour fondateurs/-</a:t>
            </a:r>
            <a:r>
              <a:rPr lang="fr-CH" sz="1900" dirty="0" err="1">
                <a:solidFill>
                  <a:schemeClr val="accent6">
                    <a:lumMod val="50000"/>
                  </a:schemeClr>
                </a:solidFill>
                <a:latin typeface="+mj-lt"/>
              </a:rPr>
              <a:t>trices</a:t>
            </a:r>
            <a:r>
              <a:rPr lang="fr-CH" sz="1900" dirty="0">
                <a:solidFill>
                  <a:schemeClr val="accent6">
                    <a:lumMod val="50000"/>
                  </a:schemeClr>
                </a:solidFill>
                <a:latin typeface="+mj-lt"/>
              </a:rPr>
              <a:t> | Module 6: Présentation des idées entrepreneuriales</a:t>
            </a:r>
          </a:p>
        </p:txBody>
      </p:sp>
      <p:sp>
        <p:nvSpPr>
          <p:cNvPr id="17" name="Foliennummernplatzhalter 4">
            <a:extLst>
              <a:ext uri="{FF2B5EF4-FFF2-40B4-BE49-F238E27FC236}">
                <a16:creationId xmlns:a16="http://schemas.microsoft.com/office/drawing/2014/main" id="{D6296114-011E-4513-A285-08F2BF140F5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7309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40</a:t>
            </a:fld>
            <a:endParaRPr lang="ru-RU"/>
          </a:p>
        </p:txBody>
      </p:sp>
      <p:sp>
        <p:nvSpPr>
          <p:cNvPr id="4" name="Rectangle 2">
            <a:extLst>
              <a:ext uri="{FF2B5EF4-FFF2-40B4-BE49-F238E27FC236}">
                <a16:creationId xmlns:a16="http://schemas.microsoft.com/office/drawing/2014/main" id="{A78F9696-8A84-4774-BBDF-938CBB6C448F}"/>
              </a:ext>
            </a:extLst>
          </p:cNvPr>
          <p:cNvSpPr txBox="1">
            <a:spLocks noChangeArrowheads="1"/>
          </p:cNvSpPr>
          <p:nvPr/>
        </p:nvSpPr>
        <p:spPr bwMode="auto">
          <a:xfrm>
            <a:off x="953385" y="288230"/>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Un pitch deck doit répondre aux principales sur une idée entrepreneuriale</a:t>
            </a:r>
          </a:p>
        </p:txBody>
      </p:sp>
      <p:sp>
        <p:nvSpPr>
          <p:cNvPr id="5" name="Rechteck 4">
            <a:extLst>
              <a:ext uri="{FF2B5EF4-FFF2-40B4-BE49-F238E27FC236}">
                <a16:creationId xmlns:a16="http://schemas.microsoft.com/office/drawing/2014/main" id="{94B51FBC-E95C-45EA-B82F-4066A1F78DB5}"/>
              </a:ext>
            </a:extLst>
          </p:cNvPr>
          <p:cNvSpPr/>
          <p:nvPr/>
        </p:nvSpPr>
        <p:spPr bwMode="auto">
          <a:xfrm>
            <a:off x="1297172" y="1278574"/>
            <a:ext cx="9833853" cy="4802513"/>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Malgun Gothic"/>
              <a:cs typeface="Calibri" pitchFamily="34" charset="0"/>
            </a:endParaRPr>
          </a:p>
        </p:txBody>
      </p:sp>
      <p:sp>
        <p:nvSpPr>
          <p:cNvPr id="6" name="Rechteck 5">
            <a:extLst>
              <a:ext uri="{FF2B5EF4-FFF2-40B4-BE49-F238E27FC236}">
                <a16:creationId xmlns:a16="http://schemas.microsoft.com/office/drawing/2014/main" id="{50DEE7A8-CC09-4DBF-B4AB-B62F637DDBD2}"/>
              </a:ext>
            </a:extLst>
          </p:cNvPr>
          <p:cNvSpPr/>
          <p:nvPr/>
        </p:nvSpPr>
        <p:spPr bwMode="auto">
          <a:xfrm>
            <a:off x="1297172" y="1289207"/>
            <a:ext cx="9833853"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Malgun Gothic"/>
              <a:cs typeface="Calibri" pitchFamily="34" charset="0"/>
            </a:endParaRPr>
          </a:p>
        </p:txBody>
      </p:sp>
      <p:sp>
        <p:nvSpPr>
          <p:cNvPr id="7" name="Text 3">
            <a:extLst>
              <a:ext uri="{FF2B5EF4-FFF2-40B4-BE49-F238E27FC236}">
                <a16:creationId xmlns:a16="http://schemas.microsoft.com/office/drawing/2014/main" id="{B43A7B33-ACBE-44D2-853E-CB90D25F71F2}"/>
              </a:ext>
            </a:extLst>
          </p:cNvPr>
          <p:cNvSpPr txBox="1">
            <a:spLocks/>
          </p:cNvSpPr>
          <p:nvPr/>
        </p:nvSpPr>
        <p:spPr>
          <a:xfrm>
            <a:off x="1674765" y="1355403"/>
            <a:ext cx="8840838"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H" sz="1800" b="1">
                <a:solidFill>
                  <a:schemeClr val="bg1"/>
                </a:solidFill>
                <a:latin typeface="Century Gothic" panose="020B0502020202020204" pitchFamily="34" charset="0"/>
              </a:rPr>
              <a:t>Un pitch deck doit apporter des réponses aux questions suivantes:</a:t>
            </a:r>
          </a:p>
        </p:txBody>
      </p:sp>
      <p:sp>
        <p:nvSpPr>
          <p:cNvPr id="8" name="Rechteck 7">
            <a:extLst>
              <a:ext uri="{FF2B5EF4-FFF2-40B4-BE49-F238E27FC236}">
                <a16:creationId xmlns:a16="http://schemas.microsoft.com/office/drawing/2014/main" id="{A172D1CF-19DB-4366-97BB-CE7BC7A23A99}"/>
              </a:ext>
            </a:extLst>
          </p:cNvPr>
          <p:cNvSpPr/>
          <p:nvPr/>
        </p:nvSpPr>
        <p:spPr>
          <a:xfrm>
            <a:off x="1050894" y="2520690"/>
            <a:ext cx="10297144" cy="3564396"/>
          </a:xfrm>
          <a:prstGeom prst="rect">
            <a:avLst/>
          </a:prstGeom>
          <a:no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9" name="Rechteck 8">
            <a:extLst>
              <a:ext uri="{FF2B5EF4-FFF2-40B4-BE49-F238E27FC236}">
                <a16:creationId xmlns:a16="http://schemas.microsoft.com/office/drawing/2014/main" id="{F534FAC2-C2C5-4327-A2CB-50E5725E24E5}"/>
              </a:ext>
            </a:extLst>
          </p:cNvPr>
          <p:cNvSpPr/>
          <p:nvPr/>
        </p:nvSpPr>
        <p:spPr>
          <a:xfrm>
            <a:off x="1653502" y="1902552"/>
            <a:ext cx="9319303" cy="4039567"/>
          </a:xfrm>
          <a:prstGeom prst="rect">
            <a:avLst/>
          </a:prstGeom>
        </p:spPr>
        <p:txBody>
          <a:bodyPr wrap="square">
            <a:spAutoFit/>
          </a:bodyPr>
          <a:lstStyle/>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À quel problème ou quel besoin de la clientèle  l’idée entrepreneuriale répond-elle?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voulez-vous résoudre le problème ou satisfaire le besoin de la clientèle?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Qui sont vos futurs clients et clientes? </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voulez-vous atteindre, acquérir et fidéliser les client-e-s?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avez-vous vérifié la pertinence du produit ou service pour les client-e-s?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Qui sont vos concurrent-e-s?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vous différenciez-vous de vos concurrent-e-s? Quelle est votre caractéristique distinctive?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fonctionne votre modèle de revenus?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De quelles compétences votre équipe dispose-t-elle pour lancer l’entreprise?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Qu’attendez-vous concrètement de votre public?</a:t>
            </a:r>
          </a:p>
        </p:txBody>
      </p:sp>
    </p:spTree>
    <p:extLst>
      <p:ext uri="{BB962C8B-B14F-4D97-AF65-F5344CB8AC3E}">
        <p14:creationId xmlns:p14="http://schemas.microsoft.com/office/powerpoint/2010/main" val="8476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a:extLst>
              <a:ext uri="{FF2B5EF4-FFF2-40B4-BE49-F238E27FC236}">
                <a16:creationId xmlns:a16="http://schemas.microsoft.com/office/drawing/2014/main" id="{4A81EF98-3A87-402C-9076-8A892373033D}"/>
              </a:ext>
            </a:extLst>
          </p:cNvPr>
          <p:cNvSpPr txBox="1">
            <a:spLocks/>
          </p:cNvSpPr>
          <p:nvPr/>
        </p:nvSpPr>
        <p:spPr>
          <a:xfrm>
            <a:off x="933155" y="257883"/>
            <a:ext cx="8529821" cy="111612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lt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lt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lt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buNone/>
            </a:pPr>
            <a:r>
              <a:rPr lang="fr-CH" sz="2600" b="1">
                <a:solidFill>
                  <a:srgbClr val="8EB403"/>
                </a:solidFill>
              </a:rPr>
              <a:t>Activité!!!</a:t>
            </a:r>
            <a:br>
              <a:rPr lang="fr-CH" sz="2600" b="1">
                <a:solidFill>
                  <a:srgbClr val="8EB403"/>
                </a:solidFill>
              </a:rPr>
            </a:br>
            <a:r>
              <a:rPr lang="fr-CH" sz="2600">
                <a:solidFill>
                  <a:srgbClr val="8EB403"/>
                </a:solidFill>
              </a:rPr>
              <a:t>Analysez le pitch deck original d’Airbnb</a:t>
            </a:r>
          </a:p>
          <a:p>
            <a:pPr marL="0" indent="0">
              <a:buFont typeface="Arial" panose="020B0604020202020204" pitchFamily="34" charse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34E52825-5BA8-4419-AFD3-131BB12A32EF}"/>
              </a:ext>
            </a:extLst>
          </p:cNvPr>
          <p:cNvSpPr>
            <a:spLocks noGrp="1"/>
          </p:cNvSpPr>
          <p:nvPr>
            <p:ph type="sldNum" sz="quarter" idx="12"/>
          </p:nvPr>
        </p:nvSpPr>
        <p:spPr/>
        <p:txBody>
          <a:bodyPr/>
          <a:lstStyle/>
          <a:p>
            <a:fld id="{B7E6CA31-DA56-47CF-9891-B6D0296B6AEC}" type="slidenum">
              <a:rPr lang="ru-RU" smtClean="0"/>
              <a:t>41</a:t>
            </a:fld>
            <a:endParaRPr lang="ru-RU"/>
          </a:p>
        </p:txBody>
      </p:sp>
      <p:pic>
        <p:nvPicPr>
          <p:cNvPr id="6" name="Picture 2">
            <a:extLst>
              <a:ext uri="{FF2B5EF4-FFF2-40B4-BE49-F238E27FC236}">
                <a16:creationId xmlns:a16="http://schemas.microsoft.com/office/drawing/2014/main" id="{7E51ADF7-2488-4C5E-837D-078F63F23C9B}"/>
              </a:ext>
            </a:extLst>
          </p:cNvPr>
          <p:cNvPicPr>
            <a:picLocks noChangeAspect="1" noChangeArrowheads="1"/>
          </p:cNvPicPr>
          <p:nvPr/>
        </p:nvPicPr>
        <p:blipFill>
          <a:blip r:embed="rId4"/>
          <a:srcRect/>
          <a:stretch>
            <a:fillRect/>
          </a:stretch>
        </p:blipFill>
        <p:spPr bwMode="auto">
          <a:xfrm>
            <a:off x="1076112" y="2178172"/>
            <a:ext cx="4913561" cy="3081627"/>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p:spPr>
      </p:pic>
      <p:sp>
        <p:nvSpPr>
          <p:cNvPr id="8" name="Rechteck 7">
            <a:extLst>
              <a:ext uri="{FF2B5EF4-FFF2-40B4-BE49-F238E27FC236}">
                <a16:creationId xmlns:a16="http://schemas.microsoft.com/office/drawing/2014/main" id="{D340BB08-E5E1-421F-9FC2-5D34E0B5B7C3}"/>
              </a:ext>
            </a:extLst>
          </p:cNvPr>
          <p:cNvSpPr/>
          <p:nvPr/>
        </p:nvSpPr>
        <p:spPr>
          <a:xfrm>
            <a:off x="5810462" y="6212977"/>
            <a:ext cx="5042006" cy="400110"/>
          </a:xfrm>
          <a:prstGeom prst="rect">
            <a:avLst/>
          </a:prstGeom>
        </p:spPr>
        <p:txBody>
          <a:bodyPr wrap="square">
            <a:spAutoFit/>
          </a:bodyPr>
          <a:lstStyle/>
          <a:p>
            <a:r>
              <a:rPr lang="fr-CH" sz="1000" b="1">
                <a:solidFill>
                  <a:schemeClr val="accent6">
                    <a:lumMod val="50000"/>
                  </a:schemeClr>
                </a:solidFill>
              </a:rPr>
              <a:t>Source:</a:t>
            </a:r>
            <a:r>
              <a:rPr lang="fr-CH" sz="1000">
                <a:solidFill>
                  <a:schemeClr val="accent6">
                    <a:lumMod val="50000"/>
                  </a:schemeClr>
                </a:solidFill>
              </a:rPr>
              <a:t> la version originale anglaise se trouve sur: de.slideshare.net/PitchDeckCoach/airbnb-first-pitch-deck-editable</a:t>
            </a:r>
          </a:p>
        </p:txBody>
      </p:sp>
      <p:sp>
        <p:nvSpPr>
          <p:cNvPr id="10" name="Rechteck 9">
            <a:extLst>
              <a:ext uri="{FF2B5EF4-FFF2-40B4-BE49-F238E27FC236}">
                <a16:creationId xmlns:a16="http://schemas.microsoft.com/office/drawing/2014/main" id="{9EF8738A-EF15-41D9-BA64-DB46FD242F5F}"/>
              </a:ext>
            </a:extLst>
          </p:cNvPr>
          <p:cNvSpPr/>
          <p:nvPr/>
        </p:nvSpPr>
        <p:spPr>
          <a:xfrm>
            <a:off x="6468074" y="2178172"/>
            <a:ext cx="5042007" cy="3154710"/>
          </a:xfrm>
          <a:prstGeom prst="rect">
            <a:avLst/>
          </a:prstGeom>
        </p:spPr>
        <p:txBody>
          <a:bodyPr wrap="square">
            <a:spAutoFit/>
          </a:bodyPr>
          <a:lstStyle/>
          <a:p>
            <a:pPr marL="357188" indent="-357188">
              <a:spcBef>
                <a:spcPts val="600"/>
              </a:spcBef>
              <a:buClr>
                <a:srgbClr val="8EB403"/>
              </a:buClr>
              <a:buFont typeface="Century Gothic" panose="020B0502020202020204" pitchFamily="34" charset="0"/>
              <a:buChar char="●"/>
            </a:pPr>
            <a:r>
              <a:rPr lang="fr-CH" sz="2000" dirty="0">
                <a:solidFill>
                  <a:schemeClr val="accent6">
                    <a:lumMod val="50000"/>
                  </a:schemeClr>
                </a:solidFill>
              </a:rPr>
              <a:t>Analysez le pitch </a:t>
            </a:r>
            <a:r>
              <a:rPr lang="fr-CH" sz="2000" dirty="0" err="1">
                <a:solidFill>
                  <a:schemeClr val="accent6">
                    <a:lumMod val="50000"/>
                  </a:schemeClr>
                </a:solidFill>
              </a:rPr>
              <a:t>deck</a:t>
            </a:r>
            <a:r>
              <a:rPr lang="fr-CH" sz="2000" dirty="0">
                <a:solidFill>
                  <a:schemeClr val="accent6">
                    <a:lumMod val="50000"/>
                  </a:schemeClr>
                </a:solidFill>
              </a:rPr>
              <a:t> d’</a:t>
            </a:r>
            <a:r>
              <a:rPr lang="fr-CH" sz="2000" dirty="0" err="1">
                <a:solidFill>
                  <a:schemeClr val="accent6">
                    <a:lumMod val="50000"/>
                  </a:schemeClr>
                </a:solidFill>
              </a:rPr>
              <a:t>Airbnb</a:t>
            </a:r>
            <a:r>
              <a:rPr lang="fr-CH" sz="2000" dirty="0">
                <a:solidFill>
                  <a:schemeClr val="accent6">
                    <a:lumMod val="50000"/>
                  </a:schemeClr>
                </a:solidFill>
              </a:rPr>
              <a:t>! Vous trouverez le pitch </a:t>
            </a:r>
            <a:r>
              <a:rPr lang="fr-CH" sz="2000" dirty="0" err="1">
                <a:solidFill>
                  <a:schemeClr val="accent6">
                    <a:lumMod val="50000"/>
                  </a:schemeClr>
                </a:solidFill>
              </a:rPr>
              <a:t>deck</a:t>
            </a:r>
            <a:r>
              <a:rPr lang="fr-CH" sz="2000" dirty="0">
                <a:solidFill>
                  <a:schemeClr val="accent6">
                    <a:lumMod val="50000"/>
                  </a:schemeClr>
                </a:solidFill>
              </a:rPr>
              <a:t> sur myidea.ch</a:t>
            </a:r>
          </a:p>
          <a:p>
            <a:pPr marL="357188" indent="-357188">
              <a:spcBef>
                <a:spcPts val="600"/>
              </a:spcBef>
              <a:buClr>
                <a:srgbClr val="8EB403"/>
              </a:buClr>
              <a:buFont typeface="Century Gothic" panose="020B0502020202020204" pitchFamily="34" charset="0"/>
              <a:buChar char="●"/>
            </a:pPr>
            <a:r>
              <a:rPr lang="fr-CH" sz="2000" dirty="0">
                <a:solidFill>
                  <a:schemeClr val="accent6">
                    <a:lumMod val="50000"/>
                  </a:schemeClr>
                </a:solidFill>
              </a:rPr>
              <a:t>Les principaux éléments sont-ils tous présents?</a:t>
            </a:r>
          </a:p>
          <a:p>
            <a:pPr marL="357188" indent="-357188">
              <a:spcBef>
                <a:spcPts val="600"/>
              </a:spcBef>
              <a:buClr>
                <a:srgbClr val="8EB403"/>
              </a:buClr>
              <a:buFont typeface="Century Gothic" panose="020B0502020202020204" pitchFamily="34" charset="0"/>
              <a:buChar char="●"/>
            </a:pPr>
            <a:r>
              <a:rPr lang="fr-CH" sz="2000" dirty="0">
                <a:solidFill>
                  <a:schemeClr val="accent6">
                    <a:lumMod val="50000"/>
                  </a:schemeClr>
                </a:solidFill>
              </a:rPr>
              <a:t>Le pitch </a:t>
            </a:r>
            <a:r>
              <a:rPr lang="fr-CH" sz="2000" dirty="0" err="1">
                <a:solidFill>
                  <a:schemeClr val="accent6">
                    <a:lumMod val="50000"/>
                  </a:schemeClr>
                </a:solidFill>
              </a:rPr>
              <a:t>deck</a:t>
            </a:r>
            <a:r>
              <a:rPr lang="fr-CH" sz="2000" dirty="0">
                <a:solidFill>
                  <a:schemeClr val="accent6">
                    <a:lumMod val="50000"/>
                  </a:schemeClr>
                </a:solidFill>
              </a:rPr>
              <a:t> a-t-il su vous convaincre? </a:t>
            </a:r>
          </a:p>
          <a:p>
            <a:pPr marL="814388" lvl="1" indent="-357188">
              <a:spcBef>
                <a:spcPts val="600"/>
              </a:spcBef>
              <a:buClr>
                <a:srgbClr val="8EB403"/>
              </a:buClr>
              <a:buFont typeface="Century Gothic" panose="020B0502020202020204" pitchFamily="34" charset="0"/>
              <a:buChar char="●"/>
            </a:pPr>
            <a:r>
              <a:rPr lang="fr-CH" dirty="0">
                <a:solidFill>
                  <a:schemeClr val="accent6">
                    <a:lumMod val="50000"/>
                  </a:schemeClr>
                </a:solidFill>
              </a:rPr>
              <a:t>Pourquoi?</a:t>
            </a:r>
          </a:p>
          <a:p>
            <a:pPr marL="814388" lvl="1" indent="-357188">
              <a:spcBef>
                <a:spcPts val="600"/>
              </a:spcBef>
              <a:buClr>
                <a:srgbClr val="8EB403"/>
              </a:buClr>
              <a:buFont typeface="Century Gothic" panose="020B0502020202020204" pitchFamily="34" charset="0"/>
              <a:buChar char="●"/>
            </a:pPr>
            <a:r>
              <a:rPr lang="fr-CH" dirty="0">
                <a:solidFill>
                  <a:schemeClr val="accent6">
                    <a:lumMod val="50000"/>
                  </a:schemeClr>
                </a:solidFill>
              </a:rPr>
              <a:t>Pourquoi pas?</a:t>
            </a:r>
          </a:p>
          <a:p>
            <a:pPr marL="814388" lvl="1" indent="-357188">
              <a:spcBef>
                <a:spcPts val="600"/>
              </a:spcBef>
              <a:buClr>
                <a:srgbClr val="8EB403"/>
              </a:buClr>
              <a:buFont typeface="Century Gothic" panose="020B0502020202020204" pitchFamily="34" charset="0"/>
              <a:buChar char="●"/>
            </a:pPr>
            <a:r>
              <a:rPr lang="fr-CH" dirty="0">
                <a:solidFill>
                  <a:schemeClr val="accent6">
                    <a:lumMod val="50000"/>
                  </a:schemeClr>
                </a:solidFill>
              </a:rPr>
              <a:t>Qu’auriez-vous fait différemment?</a:t>
            </a:r>
          </a:p>
        </p:txBody>
      </p:sp>
    </p:spTree>
    <p:extLst>
      <p:ext uri="{BB962C8B-B14F-4D97-AF65-F5344CB8AC3E}">
        <p14:creationId xmlns:p14="http://schemas.microsoft.com/office/powerpoint/2010/main" val="2311909286"/>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F9C8FD4-5DCE-4DB1-A5BE-7D37B7AE928D}"/>
              </a:ext>
            </a:extLst>
          </p:cNvPr>
          <p:cNvSpPr>
            <a:spLocks noGrp="1"/>
          </p:cNvSpPr>
          <p:nvPr>
            <p:ph type="title"/>
          </p:nvPr>
        </p:nvSpPr>
        <p:spPr>
          <a:xfrm>
            <a:off x="5227031" y="1130521"/>
            <a:ext cx="6921464" cy="2233060"/>
          </a:xfrm>
        </p:spPr>
        <p:txBody>
          <a:bodyPr>
            <a:noAutofit/>
          </a:body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3.5</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b="0">
                <a:solidFill>
                  <a:srgbClr val="0B4874"/>
                </a:solidFill>
                <a:cs typeface="Arial" pitchFamily="34" charset="0"/>
              </a:rPr>
            </a:br>
            <a:r>
              <a:rPr lang="fr-CH" sz="3200">
                <a:solidFill>
                  <a:srgbClr val="0B4874"/>
                </a:solidFill>
                <a:cs typeface="Arial" pitchFamily="34" charset="0"/>
              </a:rPr>
              <a:t>Caractéristique distinctive</a:t>
            </a:r>
          </a:p>
        </p:txBody>
      </p:sp>
      <p:sp>
        <p:nvSpPr>
          <p:cNvPr id="2" name="Foliennummernplatzhalter 1">
            <a:extLst>
              <a:ext uri="{FF2B5EF4-FFF2-40B4-BE49-F238E27FC236}">
                <a16:creationId xmlns:a16="http://schemas.microsoft.com/office/drawing/2014/main" id="{EB610300-D99D-437C-927F-E08632A9355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42</a:t>
            </a:fld>
            <a:endParaRPr lang="ru-RU"/>
          </a:p>
        </p:txBody>
      </p:sp>
    </p:spTree>
    <p:extLst>
      <p:ext uri="{BB962C8B-B14F-4D97-AF65-F5344CB8AC3E}">
        <p14:creationId xmlns:p14="http://schemas.microsoft.com/office/powerpoint/2010/main" val="353556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lektronik enthält.&#10;&#10;Automatisch generierte Beschreibung">
            <a:extLst>
              <a:ext uri="{FF2B5EF4-FFF2-40B4-BE49-F238E27FC236}">
                <a16:creationId xmlns:a16="http://schemas.microsoft.com/office/drawing/2014/main" id="{19BCCB48-4764-4469-9AE6-DC28C7EFB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022" y="1479176"/>
            <a:ext cx="3899647" cy="389964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8068" y="250095"/>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aux produits Apple? </a:t>
            </a:r>
            <a:br>
              <a:rPr lang="fr-CH" sz="2400" b="1">
                <a:solidFill>
                  <a:srgbClr val="0B4874"/>
                </a:solidFill>
                <a:latin typeface="+mj-lt"/>
                <a:ea typeface="ＭＳ Ｐゴシック" charset="0"/>
                <a:cs typeface="Arial"/>
              </a:rPr>
            </a:br>
            <a:r>
              <a:rPr lang="fr-CH" sz="2400" b="1">
                <a:solidFill>
                  <a:srgbClr val="0B4874"/>
                </a:solidFill>
                <a:latin typeface="+mj-lt"/>
                <a:ea typeface="ＭＳ Ｐゴシック" charset="0"/>
                <a:cs typeface="Arial"/>
              </a:rPr>
              <a:t>Que représente un produit Apple?</a:t>
            </a:r>
          </a:p>
        </p:txBody>
      </p:sp>
      <p:sp>
        <p:nvSpPr>
          <p:cNvPr id="8" name="Textfeld 2">
            <a:extLst>
              <a:ext uri="{FF2B5EF4-FFF2-40B4-BE49-F238E27FC236}">
                <a16:creationId xmlns:a16="http://schemas.microsoft.com/office/drawing/2014/main" id="{3E19AB9D-B3DC-4897-8C9B-FB481DE850BA}"/>
              </a:ext>
            </a:extLst>
          </p:cNvPr>
          <p:cNvSpPr txBox="1">
            <a:spLocks noChangeArrowheads="1"/>
          </p:cNvSpPr>
          <p:nvPr/>
        </p:nvSpPr>
        <p:spPr bwMode="auto">
          <a:xfrm>
            <a:off x="6721757" y="5535234"/>
            <a:ext cx="1584176" cy="246221"/>
          </a:xfrm>
          <a:prstGeom prst="rect">
            <a:avLst/>
          </a:prstGeom>
          <a:noFill/>
          <a:ln w="9525">
            <a:noFill/>
            <a:miter lim="800000"/>
            <a:headEnd/>
            <a:tailEnd/>
          </a:ln>
        </p:spPr>
        <p:txBody>
          <a:bodyPr wrap="square">
            <a:spAutoFit/>
          </a:bodyPr>
          <a:lstStyle/>
          <a:p>
            <a:pPr algn="ctr"/>
            <a:r>
              <a:rPr lang="fr-CH" sz="1000">
                <a:solidFill>
                  <a:schemeClr val="accent6">
                    <a:lumMod val="50000"/>
                  </a:schemeClr>
                </a:solidFill>
                <a:cs typeface="Arial" pitchFamily="34" charset="0"/>
              </a:rPr>
              <a:t>apple.com</a:t>
            </a:r>
          </a:p>
        </p:txBody>
      </p:sp>
      <p:sp>
        <p:nvSpPr>
          <p:cNvPr id="10" name="Abgerundetes Rechteck 5">
            <a:extLst>
              <a:ext uri="{FF2B5EF4-FFF2-40B4-BE49-F238E27FC236}">
                <a16:creationId xmlns:a16="http://schemas.microsoft.com/office/drawing/2014/main" id="{A93DC197-2DB4-498D-9D78-D2AE84C5B072}"/>
              </a:ext>
            </a:extLst>
          </p:cNvPr>
          <p:cNvSpPr/>
          <p:nvPr/>
        </p:nvSpPr>
        <p:spPr>
          <a:xfrm>
            <a:off x="2366205" y="4171074"/>
            <a:ext cx="4014716" cy="785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H" sz="1800" b="1">
                <a:solidFill>
                  <a:schemeClr val="accent6">
                    <a:lumMod val="50000"/>
                  </a:schemeClr>
                </a:solidFill>
                <a:latin typeface="+mj-lt"/>
                <a:cs typeface="Arial" pitchFamily="34" charset="0"/>
              </a:rPr>
              <a:t>Ne donnez pas vos réponses à voix haute.</a:t>
            </a:r>
          </a:p>
          <a:p>
            <a:pPr>
              <a:defRPr/>
            </a:pPr>
            <a:r>
              <a:rPr lang="fr-CH" sz="1800" b="1">
                <a:solidFill>
                  <a:schemeClr val="accent6">
                    <a:lumMod val="50000"/>
                  </a:schemeClr>
                </a:solidFill>
                <a:latin typeface="+mj-lt"/>
                <a:cs typeface="Arial" pitchFamily="34" charset="0"/>
              </a:rPr>
              <a:t>Notez-les en quelques mots.</a:t>
            </a:r>
          </a:p>
        </p:txBody>
      </p:sp>
      <p:sp>
        <p:nvSpPr>
          <p:cNvPr id="2" name="Foliennummernplatzhalter 1">
            <a:extLst>
              <a:ext uri="{FF2B5EF4-FFF2-40B4-BE49-F238E27FC236}">
                <a16:creationId xmlns:a16="http://schemas.microsoft.com/office/drawing/2014/main" id="{AE53F2A8-7BC2-4345-98FE-7C496C9A6EB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43</a:t>
            </a:fld>
            <a:endParaRPr lang="ru-RU"/>
          </a:p>
        </p:txBody>
      </p:sp>
    </p:spTree>
    <p:extLst>
      <p:ext uri="{BB962C8B-B14F-4D97-AF65-F5344CB8AC3E}">
        <p14:creationId xmlns:p14="http://schemas.microsoft.com/office/powerpoint/2010/main" val="185379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46741" y="117418"/>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MIGROS?</a:t>
            </a:r>
          </a:p>
        </p:txBody>
      </p:sp>
      <p:pic>
        <p:nvPicPr>
          <p:cNvPr id="6" name="Picture 5" descr="http://www.fcversoix.ch/2007/images/stories/logo/Logo%20migros.jpg">
            <a:extLst>
              <a:ext uri="{FF2B5EF4-FFF2-40B4-BE49-F238E27FC236}">
                <a16:creationId xmlns:a16="http://schemas.microsoft.com/office/drawing/2014/main" id="{AF83CC59-35CD-4294-9350-B0ED701579F5}"/>
              </a:ext>
            </a:extLst>
          </p:cNvPr>
          <p:cNvPicPr>
            <a:picLocks noChangeAspect="1" noChangeArrowheads="1"/>
          </p:cNvPicPr>
          <p:nvPr/>
        </p:nvPicPr>
        <p:blipFill>
          <a:blip r:embed="rId3" cstate="print"/>
          <a:srcRect/>
          <a:stretch>
            <a:fillRect/>
          </a:stretch>
        </p:blipFill>
        <p:spPr bwMode="auto">
          <a:xfrm>
            <a:off x="2232628" y="2655297"/>
            <a:ext cx="7739643" cy="1705567"/>
          </a:xfrm>
          <a:prstGeom prst="rect">
            <a:avLst/>
          </a:prstGeom>
          <a:noFill/>
          <a:ln w="9525">
            <a:noFill/>
            <a:miter lim="800000"/>
            <a:headEnd/>
            <a:tailEnd/>
          </a:ln>
        </p:spPr>
      </p:pic>
      <p:sp>
        <p:nvSpPr>
          <p:cNvPr id="7" name="Textfeld 2">
            <a:extLst>
              <a:ext uri="{FF2B5EF4-FFF2-40B4-BE49-F238E27FC236}">
                <a16:creationId xmlns:a16="http://schemas.microsoft.com/office/drawing/2014/main" id="{C1396F06-624D-4132-9208-E60915663DA9}"/>
              </a:ext>
            </a:extLst>
          </p:cNvPr>
          <p:cNvSpPr txBox="1">
            <a:spLocks noChangeArrowheads="1"/>
          </p:cNvSpPr>
          <p:nvPr/>
        </p:nvSpPr>
        <p:spPr bwMode="auto">
          <a:xfrm>
            <a:off x="8050694" y="4053939"/>
            <a:ext cx="1404140" cy="246221"/>
          </a:xfrm>
          <a:prstGeom prst="rect">
            <a:avLst/>
          </a:prstGeom>
          <a:noFill/>
          <a:ln w="9525">
            <a:noFill/>
            <a:miter lim="800000"/>
            <a:headEnd/>
            <a:tailEnd/>
          </a:ln>
        </p:spPr>
        <p:txBody>
          <a:bodyPr wrap="square">
            <a:spAutoFit/>
          </a:bodyPr>
          <a:lstStyle/>
          <a:p>
            <a:r>
              <a:rPr lang="fr-CH" sz="1000">
                <a:solidFill>
                  <a:schemeClr val="accent6">
                    <a:lumMod val="50000"/>
                  </a:schemeClr>
                </a:solidFill>
                <a:cs typeface="Arial" pitchFamily="34" charset="0"/>
              </a:rPr>
              <a:t>migros.ch</a:t>
            </a:r>
          </a:p>
        </p:txBody>
      </p:sp>
      <p:sp>
        <p:nvSpPr>
          <p:cNvPr id="2" name="Foliennummernplatzhalter 1">
            <a:extLst>
              <a:ext uri="{FF2B5EF4-FFF2-40B4-BE49-F238E27FC236}">
                <a16:creationId xmlns:a16="http://schemas.microsoft.com/office/drawing/2014/main" id="{5D93864F-73EF-4314-A523-D70415A761FE}"/>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44</a:t>
            </a:fld>
            <a:endParaRPr lang="ru-RU"/>
          </a:p>
        </p:txBody>
      </p:sp>
    </p:spTree>
    <p:extLst>
      <p:ext uri="{BB962C8B-B14F-4D97-AF65-F5344CB8AC3E}">
        <p14:creationId xmlns:p14="http://schemas.microsoft.com/office/powerpoint/2010/main" val="420115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3" y="117418"/>
            <a:ext cx="5159198"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Denner?</a:t>
            </a:r>
          </a:p>
        </p:txBody>
      </p:sp>
      <p:sp>
        <p:nvSpPr>
          <p:cNvPr id="7" name="Textfeld 2">
            <a:extLst>
              <a:ext uri="{FF2B5EF4-FFF2-40B4-BE49-F238E27FC236}">
                <a16:creationId xmlns:a16="http://schemas.microsoft.com/office/drawing/2014/main" id="{4FB1C777-E53D-4A6A-9717-3B8EBDE5D068}"/>
              </a:ext>
            </a:extLst>
          </p:cNvPr>
          <p:cNvSpPr txBox="1">
            <a:spLocks noChangeArrowheads="1"/>
          </p:cNvSpPr>
          <p:nvPr/>
        </p:nvSpPr>
        <p:spPr bwMode="auto">
          <a:xfrm>
            <a:off x="7175729" y="4189413"/>
            <a:ext cx="1184940" cy="246221"/>
          </a:xfrm>
          <a:prstGeom prst="rect">
            <a:avLst/>
          </a:prstGeom>
          <a:noFill/>
          <a:ln w="9525">
            <a:noFill/>
            <a:miter lim="800000"/>
            <a:headEnd/>
            <a:tailEnd/>
          </a:ln>
        </p:spPr>
        <p:txBody>
          <a:bodyPr wrap="none">
            <a:spAutoFit/>
          </a:bodyPr>
          <a:lstStyle/>
          <a:p>
            <a:r>
              <a:rPr lang="fr-CH" sz="1000">
                <a:solidFill>
                  <a:schemeClr val="accent6">
                    <a:lumMod val="50000"/>
                  </a:schemeClr>
                </a:solidFill>
                <a:cs typeface="Arial" pitchFamily="34" charset="0"/>
              </a:rPr>
              <a:t>denner.ch</a:t>
            </a:r>
          </a:p>
        </p:txBody>
      </p:sp>
      <p:pic>
        <p:nvPicPr>
          <p:cNvPr id="5" name="Grafik 4">
            <a:extLst>
              <a:ext uri="{FF2B5EF4-FFF2-40B4-BE49-F238E27FC236}">
                <a16:creationId xmlns:a16="http://schemas.microsoft.com/office/drawing/2014/main" id="{A947D072-B01F-4B6C-B014-B3417FE0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230" y="1871148"/>
            <a:ext cx="6393539" cy="2211099"/>
          </a:xfrm>
          <a:prstGeom prst="rect">
            <a:avLst/>
          </a:prstGeom>
        </p:spPr>
      </p:pic>
      <p:sp>
        <p:nvSpPr>
          <p:cNvPr id="6" name="Foliennummernplatzhalter 1">
            <a:extLst>
              <a:ext uri="{FF2B5EF4-FFF2-40B4-BE49-F238E27FC236}">
                <a16:creationId xmlns:a16="http://schemas.microsoft.com/office/drawing/2014/main" id="{75FF94F2-CA4F-4348-98D3-982D00A8007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45</a:t>
            </a:fld>
            <a:endParaRPr lang="ru-RU"/>
          </a:p>
        </p:txBody>
      </p:sp>
    </p:spTree>
    <p:extLst>
      <p:ext uri="{BB962C8B-B14F-4D97-AF65-F5344CB8AC3E}">
        <p14:creationId xmlns:p14="http://schemas.microsoft.com/office/powerpoint/2010/main" val="4019734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IKEA?</a:t>
            </a:r>
          </a:p>
        </p:txBody>
      </p:sp>
      <p:pic>
        <p:nvPicPr>
          <p:cNvPr id="6" name="Picture 1">
            <a:extLst>
              <a:ext uri="{FF2B5EF4-FFF2-40B4-BE49-F238E27FC236}">
                <a16:creationId xmlns:a16="http://schemas.microsoft.com/office/drawing/2014/main" id="{11A6A5A5-BF3F-47E5-B82F-2593AD9763D2}"/>
              </a:ext>
            </a:extLst>
          </p:cNvPr>
          <p:cNvPicPr>
            <a:picLocks noChangeAspect="1" noChangeArrowheads="1"/>
          </p:cNvPicPr>
          <p:nvPr/>
        </p:nvPicPr>
        <p:blipFill>
          <a:blip r:embed="rId3"/>
          <a:srcRect/>
          <a:stretch>
            <a:fillRect/>
          </a:stretch>
        </p:blipFill>
        <p:spPr bwMode="auto">
          <a:xfrm>
            <a:off x="2756773" y="2092322"/>
            <a:ext cx="6641391" cy="2688704"/>
          </a:xfrm>
          <a:prstGeom prst="rect">
            <a:avLst/>
          </a:prstGeom>
          <a:noFill/>
          <a:ln w="9525">
            <a:noFill/>
            <a:miter lim="800000"/>
            <a:headEnd/>
            <a:tailEnd/>
          </a:ln>
        </p:spPr>
      </p:pic>
      <p:sp>
        <p:nvSpPr>
          <p:cNvPr id="7" name="Rechteck 6">
            <a:extLst>
              <a:ext uri="{FF2B5EF4-FFF2-40B4-BE49-F238E27FC236}">
                <a16:creationId xmlns:a16="http://schemas.microsoft.com/office/drawing/2014/main" id="{B2E94C6B-6989-4185-8543-F73643937498}"/>
              </a:ext>
            </a:extLst>
          </p:cNvPr>
          <p:cNvSpPr/>
          <p:nvPr/>
        </p:nvSpPr>
        <p:spPr>
          <a:xfrm>
            <a:off x="7637633" y="4833156"/>
            <a:ext cx="1120820" cy="246221"/>
          </a:xfrm>
          <a:prstGeom prst="rect">
            <a:avLst/>
          </a:prstGeom>
        </p:spPr>
        <p:txBody>
          <a:bodyPr wrap="none">
            <a:spAutoFit/>
          </a:bodyPr>
          <a:lstStyle/>
          <a:p>
            <a:r>
              <a:rPr lang="fr-CH" sz="1000">
                <a:solidFill>
                  <a:schemeClr val="accent6">
                    <a:lumMod val="50000"/>
                  </a:schemeClr>
                </a:solidFill>
              </a:rPr>
              <a:t>ikea.com</a:t>
            </a:r>
          </a:p>
        </p:txBody>
      </p:sp>
      <p:sp>
        <p:nvSpPr>
          <p:cNvPr id="8" name="Foliennummernplatzhalter 1">
            <a:extLst>
              <a:ext uri="{FF2B5EF4-FFF2-40B4-BE49-F238E27FC236}">
                <a16:creationId xmlns:a16="http://schemas.microsoft.com/office/drawing/2014/main" id="{1F1775C3-E0D9-4522-97A5-38446359CA9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46</a:t>
            </a:fld>
            <a:endParaRPr lang="ru-RU"/>
          </a:p>
        </p:txBody>
      </p:sp>
    </p:spTree>
    <p:extLst>
      <p:ext uri="{BB962C8B-B14F-4D97-AF65-F5344CB8AC3E}">
        <p14:creationId xmlns:p14="http://schemas.microsoft.com/office/powerpoint/2010/main" val="3982636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Victorinox?</a:t>
            </a:r>
          </a:p>
        </p:txBody>
      </p:sp>
      <p:pic>
        <p:nvPicPr>
          <p:cNvPr id="5" name="Picture 6">
            <a:extLst>
              <a:ext uri="{FF2B5EF4-FFF2-40B4-BE49-F238E27FC236}">
                <a16:creationId xmlns:a16="http://schemas.microsoft.com/office/drawing/2014/main" id="{33DB0707-3714-42D8-8EE4-BD54CFCE373E}"/>
              </a:ext>
            </a:extLst>
          </p:cNvPr>
          <p:cNvPicPr>
            <a:picLocks noChangeAspect="1" noChangeArrowheads="1"/>
          </p:cNvPicPr>
          <p:nvPr/>
        </p:nvPicPr>
        <p:blipFill>
          <a:blip r:embed="rId3" cstate="print"/>
          <a:srcRect/>
          <a:stretch>
            <a:fillRect/>
          </a:stretch>
        </p:blipFill>
        <p:spPr bwMode="auto">
          <a:xfrm>
            <a:off x="2761892" y="1998664"/>
            <a:ext cx="5845472" cy="3144837"/>
          </a:xfrm>
          <a:prstGeom prst="rect">
            <a:avLst/>
          </a:prstGeom>
          <a:noFill/>
          <a:ln w="9525">
            <a:noFill/>
            <a:miter lim="800000"/>
            <a:headEnd/>
            <a:tailEnd/>
          </a:ln>
        </p:spPr>
      </p:pic>
      <p:sp>
        <p:nvSpPr>
          <p:cNvPr id="8" name="Textfeld 2">
            <a:extLst>
              <a:ext uri="{FF2B5EF4-FFF2-40B4-BE49-F238E27FC236}">
                <a16:creationId xmlns:a16="http://schemas.microsoft.com/office/drawing/2014/main" id="{9818D7A8-C96E-4864-BFE5-F17118ABBB0D}"/>
              </a:ext>
            </a:extLst>
          </p:cNvPr>
          <p:cNvSpPr txBox="1">
            <a:spLocks noChangeArrowheads="1"/>
          </p:cNvSpPr>
          <p:nvPr/>
        </p:nvSpPr>
        <p:spPr bwMode="auto">
          <a:xfrm>
            <a:off x="6471518" y="4866502"/>
            <a:ext cx="2135846" cy="246221"/>
          </a:xfrm>
          <a:prstGeom prst="rect">
            <a:avLst/>
          </a:prstGeom>
          <a:noFill/>
          <a:ln w="9525">
            <a:noFill/>
            <a:miter lim="800000"/>
            <a:headEnd/>
            <a:tailEnd/>
          </a:ln>
        </p:spPr>
        <p:txBody>
          <a:bodyPr wrap="square">
            <a:spAutoFit/>
          </a:bodyPr>
          <a:lstStyle/>
          <a:p>
            <a:pPr algn="ctr"/>
            <a:r>
              <a:rPr lang="fr-CH" sz="1000">
                <a:solidFill>
                  <a:schemeClr val="accent6">
                    <a:lumMod val="50000"/>
                  </a:schemeClr>
                </a:solidFill>
                <a:cs typeface="Arial" pitchFamily="34" charset="0"/>
              </a:rPr>
              <a:t>victorinox.ch</a:t>
            </a:r>
          </a:p>
        </p:txBody>
      </p:sp>
      <p:sp>
        <p:nvSpPr>
          <p:cNvPr id="2" name="Foliennummernplatzhalter 1">
            <a:extLst>
              <a:ext uri="{FF2B5EF4-FFF2-40B4-BE49-F238E27FC236}">
                <a16:creationId xmlns:a16="http://schemas.microsoft.com/office/drawing/2014/main" id="{A1879CC1-287F-491A-8499-B35C1F2B8305}"/>
              </a:ext>
            </a:extLst>
          </p:cNvPr>
          <p:cNvSpPr>
            <a:spLocks noGrp="1"/>
          </p:cNvSpPr>
          <p:nvPr>
            <p:ph type="sldNum" sz="quarter" idx="12"/>
          </p:nvPr>
        </p:nvSpPr>
        <p:spPr>
          <a:xfrm>
            <a:off x="11306287" y="6356351"/>
            <a:ext cx="739804" cy="365125"/>
          </a:xfrm>
        </p:spPr>
        <p:txBody>
          <a:bodyPr/>
          <a:lstStyle/>
          <a:p>
            <a:fld id="{B7E6CA31-DA56-47CF-9891-B6D0296B6AEC}" type="slidenum">
              <a:rPr lang="ru-RU" smtClean="0"/>
              <a:t>47</a:t>
            </a:fld>
            <a:endParaRPr lang="ru-RU"/>
          </a:p>
        </p:txBody>
      </p:sp>
    </p:spTree>
    <p:extLst>
      <p:ext uri="{BB962C8B-B14F-4D97-AF65-F5344CB8AC3E}">
        <p14:creationId xmlns:p14="http://schemas.microsoft.com/office/powerpoint/2010/main" val="3491776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2F56D0-C9BD-4B50-AC89-10E2B31F1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963" y="1499639"/>
            <a:ext cx="6044073" cy="365878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Red Bull?</a:t>
            </a:r>
          </a:p>
        </p:txBody>
      </p:sp>
      <p:sp>
        <p:nvSpPr>
          <p:cNvPr id="8" name="Textfeld 2">
            <a:extLst>
              <a:ext uri="{FF2B5EF4-FFF2-40B4-BE49-F238E27FC236}">
                <a16:creationId xmlns:a16="http://schemas.microsoft.com/office/drawing/2014/main" id="{A3971DF3-6DC5-4146-BF3A-A6F2FABC2411}"/>
              </a:ext>
            </a:extLst>
          </p:cNvPr>
          <p:cNvSpPr txBox="1">
            <a:spLocks noChangeArrowheads="1"/>
          </p:cNvSpPr>
          <p:nvPr/>
        </p:nvSpPr>
        <p:spPr bwMode="auto">
          <a:xfrm>
            <a:off x="5450055" y="5407626"/>
            <a:ext cx="1287532" cy="246221"/>
          </a:xfrm>
          <a:prstGeom prst="rect">
            <a:avLst/>
          </a:prstGeom>
          <a:noFill/>
          <a:ln w="9525">
            <a:noFill/>
            <a:miter lim="800000"/>
            <a:headEnd/>
            <a:tailEnd/>
          </a:ln>
        </p:spPr>
        <p:txBody>
          <a:bodyPr wrap="none">
            <a:spAutoFit/>
          </a:bodyPr>
          <a:lstStyle/>
          <a:p>
            <a:pPr algn="ctr"/>
            <a:r>
              <a:rPr lang="fr-CH" sz="1000">
                <a:solidFill>
                  <a:schemeClr val="accent6">
                    <a:lumMod val="50000"/>
                  </a:schemeClr>
                </a:solidFill>
                <a:cs typeface="Arial" pitchFamily="34" charset="0"/>
              </a:rPr>
              <a:t>redbull.com</a:t>
            </a:r>
          </a:p>
        </p:txBody>
      </p:sp>
      <p:sp>
        <p:nvSpPr>
          <p:cNvPr id="2" name="Foliennummernplatzhalter 1">
            <a:extLst>
              <a:ext uri="{FF2B5EF4-FFF2-40B4-BE49-F238E27FC236}">
                <a16:creationId xmlns:a16="http://schemas.microsoft.com/office/drawing/2014/main" id="{F65CDB44-5763-4C74-8EA0-29182093B34B}"/>
              </a:ext>
            </a:extLst>
          </p:cNvPr>
          <p:cNvSpPr>
            <a:spLocks noGrp="1"/>
          </p:cNvSpPr>
          <p:nvPr>
            <p:ph type="sldNum" sz="quarter" idx="12"/>
          </p:nvPr>
        </p:nvSpPr>
        <p:spPr>
          <a:xfrm>
            <a:off x="11306287" y="6356351"/>
            <a:ext cx="739803" cy="365125"/>
          </a:xfrm>
        </p:spPr>
        <p:txBody>
          <a:bodyPr/>
          <a:lstStyle/>
          <a:p>
            <a:fld id="{B7E6CA31-DA56-47CF-9891-B6D0296B6AEC}" type="slidenum">
              <a:rPr lang="ru-RU" smtClean="0"/>
              <a:t>48</a:t>
            </a:fld>
            <a:endParaRPr lang="ru-RU"/>
          </a:p>
        </p:txBody>
      </p:sp>
    </p:spTree>
    <p:extLst>
      <p:ext uri="{BB962C8B-B14F-4D97-AF65-F5344CB8AC3E}">
        <p14:creationId xmlns:p14="http://schemas.microsoft.com/office/powerpoint/2010/main" val="1846233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Comparez vos termes avec ceux du tableau</a:t>
            </a:r>
          </a:p>
        </p:txBody>
      </p:sp>
      <p:cxnSp>
        <p:nvCxnSpPr>
          <p:cNvPr id="5" name="Gerade Verbindung 20">
            <a:extLst>
              <a:ext uri="{FF2B5EF4-FFF2-40B4-BE49-F238E27FC236}">
                <a16:creationId xmlns:a16="http://schemas.microsoft.com/office/drawing/2014/main" id="{6AD14FA0-6D69-4439-BCBB-075D041F2D42}"/>
              </a:ext>
            </a:extLst>
          </p:cNvPr>
          <p:cNvCxnSpPr/>
          <p:nvPr/>
        </p:nvCxnSpPr>
        <p:spPr>
          <a:xfrm flipV="1">
            <a:off x="1306484" y="4344576"/>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cxnSp>
        <p:nvCxnSpPr>
          <p:cNvPr id="8" name="Gerade Verbindung 45">
            <a:extLst>
              <a:ext uri="{FF2B5EF4-FFF2-40B4-BE49-F238E27FC236}">
                <a16:creationId xmlns:a16="http://schemas.microsoft.com/office/drawing/2014/main" id="{74D554C9-BF4C-4BD9-863D-87C10D916BB1}"/>
              </a:ext>
            </a:extLst>
          </p:cNvPr>
          <p:cNvCxnSpPr/>
          <p:nvPr/>
        </p:nvCxnSpPr>
        <p:spPr>
          <a:xfrm flipV="1">
            <a:off x="1282532" y="2895601"/>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pic>
        <p:nvPicPr>
          <p:cNvPr id="9" name="Picture 5" descr="http://www.seeklogo.com/images/D/Denner-logo-B882D32B07-seeklogo.com.gif">
            <a:extLst>
              <a:ext uri="{FF2B5EF4-FFF2-40B4-BE49-F238E27FC236}">
                <a16:creationId xmlns:a16="http://schemas.microsoft.com/office/drawing/2014/main" id="{4F03C258-8C95-4A98-9ECF-0F03FA79FD42}"/>
              </a:ext>
            </a:extLst>
          </p:cNvPr>
          <p:cNvPicPr>
            <a:picLocks noChangeAspect="1" noChangeArrowheads="1"/>
          </p:cNvPicPr>
          <p:nvPr/>
        </p:nvPicPr>
        <p:blipFill>
          <a:blip r:embed="rId3" cstate="print"/>
          <a:srcRect/>
          <a:stretch>
            <a:fillRect/>
          </a:stretch>
        </p:blipFill>
        <p:spPr bwMode="auto">
          <a:xfrm>
            <a:off x="1367364" y="4374879"/>
            <a:ext cx="1809514" cy="1357312"/>
          </a:xfrm>
          <a:prstGeom prst="rect">
            <a:avLst/>
          </a:prstGeom>
          <a:noFill/>
          <a:ln w="9525">
            <a:noFill/>
            <a:miter lim="800000"/>
            <a:headEnd/>
            <a:tailEnd/>
          </a:ln>
        </p:spPr>
      </p:pic>
      <p:sp>
        <p:nvSpPr>
          <p:cNvPr id="10" name="Rechteck 9">
            <a:extLst>
              <a:ext uri="{FF2B5EF4-FFF2-40B4-BE49-F238E27FC236}">
                <a16:creationId xmlns:a16="http://schemas.microsoft.com/office/drawing/2014/main" id="{A72B7102-E895-4EA1-9D79-AC482A68FFC6}"/>
              </a:ext>
            </a:extLst>
          </p:cNvPr>
          <p:cNvSpPr/>
          <p:nvPr/>
        </p:nvSpPr>
        <p:spPr>
          <a:xfrm>
            <a:off x="1286766" y="1468437"/>
            <a:ext cx="4795742"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 name="Rechteck 10">
            <a:extLst>
              <a:ext uri="{FF2B5EF4-FFF2-40B4-BE49-F238E27FC236}">
                <a16:creationId xmlns:a16="http://schemas.microsoft.com/office/drawing/2014/main" id="{ECD76FFA-050C-4735-A78E-819E8861C7CC}"/>
              </a:ext>
            </a:extLst>
          </p:cNvPr>
          <p:cNvSpPr/>
          <p:nvPr/>
        </p:nvSpPr>
        <p:spPr>
          <a:xfrm>
            <a:off x="6082508" y="1468437"/>
            <a:ext cx="4799975"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pic>
        <p:nvPicPr>
          <p:cNvPr id="12" name="Picture 5" descr="http://www.fcversoix.ch/2007/images/stories/logo/Logo%20migros.jpg">
            <a:extLst>
              <a:ext uri="{FF2B5EF4-FFF2-40B4-BE49-F238E27FC236}">
                <a16:creationId xmlns:a16="http://schemas.microsoft.com/office/drawing/2014/main" id="{3EBA3804-6FA9-47AE-B319-5C7B7EFC2D67}"/>
              </a:ext>
            </a:extLst>
          </p:cNvPr>
          <p:cNvPicPr>
            <a:picLocks noChangeAspect="1" noChangeArrowheads="1"/>
          </p:cNvPicPr>
          <p:nvPr/>
        </p:nvPicPr>
        <p:blipFill>
          <a:blip r:embed="rId4" cstate="print"/>
          <a:srcRect/>
          <a:stretch>
            <a:fillRect/>
          </a:stretch>
        </p:blipFill>
        <p:spPr bwMode="auto">
          <a:xfrm>
            <a:off x="1358725" y="3444875"/>
            <a:ext cx="1806312" cy="409575"/>
          </a:xfrm>
          <a:prstGeom prst="rect">
            <a:avLst/>
          </a:prstGeom>
          <a:noFill/>
          <a:ln w="9525">
            <a:noFill/>
            <a:miter lim="800000"/>
            <a:headEnd/>
            <a:tailEnd/>
          </a:ln>
        </p:spPr>
      </p:pic>
      <p:pic>
        <p:nvPicPr>
          <p:cNvPr id="13" name="Picture 6">
            <a:extLst>
              <a:ext uri="{FF2B5EF4-FFF2-40B4-BE49-F238E27FC236}">
                <a16:creationId xmlns:a16="http://schemas.microsoft.com/office/drawing/2014/main" id="{A1098870-FAEB-4E21-A4B7-95E32FC65AE0}"/>
              </a:ext>
            </a:extLst>
          </p:cNvPr>
          <p:cNvPicPr>
            <a:picLocks noChangeAspect="1" noChangeArrowheads="1"/>
          </p:cNvPicPr>
          <p:nvPr/>
        </p:nvPicPr>
        <p:blipFill>
          <a:blip r:embed="rId5" cstate="print"/>
          <a:srcRect/>
          <a:stretch>
            <a:fillRect/>
          </a:stretch>
        </p:blipFill>
        <p:spPr bwMode="auto">
          <a:xfrm>
            <a:off x="6372454" y="3360739"/>
            <a:ext cx="1340779" cy="839787"/>
          </a:xfrm>
          <a:prstGeom prst="rect">
            <a:avLst/>
          </a:prstGeom>
          <a:noFill/>
          <a:ln w="9525">
            <a:noFill/>
            <a:miter lim="800000"/>
            <a:headEnd/>
            <a:tailEnd/>
          </a:ln>
        </p:spPr>
      </p:pic>
      <p:pic>
        <p:nvPicPr>
          <p:cNvPr id="14" name="Picture 4">
            <a:extLst>
              <a:ext uri="{FF2B5EF4-FFF2-40B4-BE49-F238E27FC236}">
                <a16:creationId xmlns:a16="http://schemas.microsoft.com/office/drawing/2014/main" id="{2DBB10E0-8241-400D-8E02-E5CE52BD5E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595985" y="4824035"/>
            <a:ext cx="966686" cy="585185"/>
          </a:xfrm>
          <a:prstGeom prst="rect">
            <a:avLst/>
          </a:prstGeom>
          <a:noFill/>
          <a:ln w="9525">
            <a:noFill/>
            <a:miter lim="800000"/>
            <a:headEnd/>
            <a:tailEnd/>
          </a:ln>
        </p:spPr>
      </p:pic>
      <p:pic>
        <p:nvPicPr>
          <p:cNvPr id="15" name="Picture 4" descr="http://www.zephram.de/blog/wp-content/uploads/2009/01/ikea.jpg">
            <a:extLst>
              <a:ext uri="{FF2B5EF4-FFF2-40B4-BE49-F238E27FC236}">
                <a16:creationId xmlns:a16="http://schemas.microsoft.com/office/drawing/2014/main" id="{720D607C-6608-4402-9276-842326FB2C95}"/>
              </a:ext>
            </a:extLst>
          </p:cNvPr>
          <p:cNvPicPr>
            <a:picLocks noChangeAspect="1" noChangeArrowheads="1"/>
          </p:cNvPicPr>
          <p:nvPr/>
        </p:nvPicPr>
        <p:blipFill>
          <a:blip r:embed="rId7" cstate="print"/>
          <a:srcRect/>
          <a:stretch>
            <a:fillRect/>
          </a:stretch>
        </p:blipFill>
        <p:spPr bwMode="auto">
          <a:xfrm>
            <a:off x="6165049" y="1911349"/>
            <a:ext cx="1976985" cy="541738"/>
          </a:xfrm>
          <a:prstGeom prst="rect">
            <a:avLst/>
          </a:prstGeom>
          <a:noFill/>
          <a:ln w="9525">
            <a:noFill/>
            <a:miter lim="800000"/>
            <a:headEnd/>
            <a:tailEnd/>
          </a:ln>
        </p:spPr>
      </p:pic>
      <p:sp>
        <p:nvSpPr>
          <p:cNvPr id="16" name="Textfeld 33">
            <a:extLst>
              <a:ext uri="{FF2B5EF4-FFF2-40B4-BE49-F238E27FC236}">
                <a16:creationId xmlns:a16="http://schemas.microsoft.com/office/drawing/2014/main" id="{4F064A59-0C59-4DB8-9718-F29459828A84}"/>
              </a:ext>
            </a:extLst>
          </p:cNvPr>
          <p:cNvSpPr txBox="1">
            <a:spLocks noChangeArrowheads="1"/>
          </p:cNvSpPr>
          <p:nvPr/>
        </p:nvSpPr>
        <p:spPr bwMode="auto">
          <a:xfrm>
            <a:off x="3259419" y="1620089"/>
            <a:ext cx="2884640"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Super design</a:t>
            </a:r>
          </a:p>
          <a:p>
            <a:pPr marL="285750" indent="-285750">
              <a:buClr>
                <a:srgbClr val="0B4874"/>
              </a:buClr>
              <a:buFont typeface="Century Gothic" panose="020B0502020202020204" pitchFamily="34" charset="0"/>
              <a:buChar char="●"/>
            </a:pPr>
            <a:r>
              <a:rPr lang="fr-CH" sz="1600">
                <a:latin typeface="+mj-lt"/>
                <a:cs typeface="Arial" pitchFamily="34" charset="0"/>
              </a:rPr>
              <a:t>Innovation</a:t>
            </a:r>
          </a:p>
        </p:txBody>
      </p:sp>
      <p:sp>
        <p:nvSpPr>
          <p:cNvPr id="17" name="Textfeld 34">
            <a:extLst>
              <a:ext uri="{FF2B5EF4-FFF2-40B4-BE49-F238E27FC236}">
                <a16:creationId xmlns:a16="http://schemas.microsoft.com/office/drawing/2014/main" id="{11DEF7E9-FE65-48A8-BD34-E5E6A425BA35}"/>
              </a:ext>
            </a:extLst>
          </p:cNvPr>
          <p:cNvSpPr txBox="1">
            <a:spLocks noChangeArrowheads="1"/>
          </p:cNvSpPr>
          <p:nvPr/>
        </p:nvSpPr>
        <p:spPr bwMode="auto">
          <a:xfrm>
            <a:off x="3259419" y="3001963"/>
            <a:ext cx="3087815" cy="1323439"/>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Suisse</a:t>
            </a:r>
          </a:p>
          <a:p>
            <a:pPr marL="285750" indent="-285750">
              <a:buClr>
                <a:srgbClr val="0B4874"/>
              </a:buClr>
              <a:buFont typeface="Century Gothic" panose="020B0502020202020204" pitchFamily="34" charset="0"/>
              <a:buChar char="●"/>
            </a:pPr>
            <a:r>
              <a:rPr lang="fr-CH" sz="1600">
                <a:latin typeface="+mj-lt"/>
                <a:cs typeface="Arial" pitchFamily="34" charset="0"/>
              </a:rPr>
              <a:t>Convivialité</a:t>
            </a:r>
          </a:p>
          <a:p>
            <a:pPr marL="285750" indent="-285750">
              <a:buClr>
                <a:srgbClr val="0B4874"/>
              </a:buClr>
              <a:buFont typeface="Century Gothic" panose="020B0502020202020204" pitchFamily="34" charset="0"/>
              <a:buChar char="●"/>
            </a:pPr>
            <a:r>
              <a:rPr lang="fr-CH" sz="1600">
                <a:latin typeface="+mj-lt"/>
                <a:cs typeface="Arial" pitchFamily="34" charset="0"/>
              </a:rPr>
              <a:t>Bonne qualité</a:t>
            </a:r>
          </a:p>
          <a:p>
            <a:pPr marL="285750" indent="-285750">
              <a:buClr>
                <a:srgbClr val="0B4874"/>
              </a:buClr>
              <a:buFont typeface="Century Gothic" panose="020B0502020202020204" pitchFamily="34" charset="0"/>
              <a:buChar char="●"/>
            </a:pPr>
            <a:r>
              <a:rPr lang="fr-CH" sz="1600">
                <a:latin typeface="+mj-lt"/>
                <a:cs typeface="Arial" pitchFamily="34" charset="0"/>
              </a:rPr>
              <a:t>Bon rapport qualité-prix</a:t>
            </a:r>
          </a:p>
        </p:txBody>
      </p:sp>
      <p:sp>
        <p:nvSpPr>
          <p:cNvPr id="18" name="Textfeld 35">
            <a:extLst>
              <a:ext uri="{FF2B5EF4-FFF2-40B4-BE49-F238E27FC236}">
                <a16:creationId xmlns:a16="http://schemas.microsoft.com/office/drawing/2014/main" id="{EDBB6D58-67C0-4AC2-BCB2-37326381F8D5}"/>
              </a:ext>
            </a:extLst>
          </p:cNvPr>
          <p:cNvSpPr txBox="1">
            <a:spLocks noChangeArrowheads="1"/>
          </p:cNvSpPr>
          <p:nvPr/>
        </p:nvSpPr>
        <p:spPr bwMode="auto">
          <a:xfrm>
            <a:off x="3259419" y="4700589"/>
            <a:ext cx="2808450" cy="830997"/>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Pas cher</a:t>
            </a:r>
          </a:p>
          <a:p>
            <a:pPr marL="285750" indent="-285750">
              <a:buClr>
                <a:srgbClr val="0B4874"/>
              </a:buClr>
              <a:buFont typeface="Century Gothic" panose="020B0502020202020204" pitchFamily="34" charset="0"/>
              <a:buChar char="●"/>
            </a:pPr>
            <a:r>
              <a:rPr lang="fr-CH" sz="1600">
                <a:latin typeface="+mj-lt"/>
                <a:cs typeface="Arial" pitchFamily="34" charset="0"/>
              </a:rPr>
              <a:t>Aménagement simple des surfaces de vente </a:t>
            </a:r>
          </a:p>
        </p:txBody>
      </p:sp>
      <p:sp>
        <p:nvSpPr>
          <p:cNvPr id="19" name="Textfeld 36">
            <a:extLst>
              <a:ext uri="{FF2B5EF4-FFF2-40B4-BE49-F238E27FC236}">
                <a16:creationId xmlns:a16="http://schemas.microsoft.com/office/drawing/2014/main" id="{35DF8EB9-BC00-48AC-9034-81A63DDE2F54}"/>
              </a:ext>
            </a:extLst>
          </p:cNvPr>
          <p:cNvSpPr txBox="1">
            <a:spLocks noChangeArrowheads="1"/>
          </p:cNvSpPr>
          <p:nvPr/>
        </p:nvSpPr>
        <p:spPr bwMode="auto">
          <a:xfrm>
            <a:off x="8322505" y="3082925"/>
            <a:ext cx="2465595" cy="1077218"/>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Fiable</a:t>
            </a:r>
          </a:p>
          <a:p>
            <a:pPr marL="285750" indent="-285750">
              <a:buClr>
                <a:srgbClr val="0B4874"/>
              </a:buClr>
              <a:buFont typeface="Century Gothic" panose="020B0502020202020204" pitchFamily="34" charset="0"/>
              <a:buChar char="●"/>
            </a:pPr>
            <a:r>
              <a:rPr lang="fr-CH" sz="1600">
                <a:latin typeface="+mj-lt"/>
                <a:cs typeface="Arial" pitchFamily="34" charset="0"/>
              </a:rPr>
              <a:t>Grande qualité</a:t>
            </a:r>
          </a:p>
          <a:p>
            <a:pPr marL="285750" indent="-285750">
              <a:buClr>
                <a:srgbClr val="0B4874"/>
              </a:buClr>
              <a:buFont typeface="Century Gothic" panose="020B0502020202020204" pitchFamily="34" charset="0"/>
              <a:buChar char="●"/>
            </a:pPr>
            <a:r>
              <a:rPr lang="fr-CH" sz="1600">
                <a:latin typeface="+mj-lt"/>
                <a:cs typeface="Arial" pitchFamily="34" charset="0"/>
              </a:rPr>
              <a:t>Durable</a:t>
            </a:r>
          </a:p>
          <a:p>
            <a:pPr marL="285750" indent="-285750">
              <a:buClr>
                <a:srgbClr val="0B4874"/>
              </a:buClr>
              <a:buFont typeface="Century Gothic" panose="020B0502020202020204" pitchFamily="34" charset="0"/>
              <a:buChar char="●"/>
            </a:pPr>
            <a:r>
              <a:rPr lang="fr-CH" sz="1600">
                <a:latin typeface="+mj-lt"/>
                <a:cs typeface="Arial" pitchFamily="34" charset="0"/>
              </a:rPr>
              <a:t>Tradition</a:t>
            </a:r>
          </a:p>
        </p:txBody>
      </p:sp>
      <p:sp>
        <p:nvSpPr>
          <p:cNvPr id="20" name="Textfeld 47">
            <a:extLst>
              <a:ext uri="{FF2B5EF4-FFF2-40B4-BE49-F238E27FC236}">
                <a16:creationId xmlns:a16="http://schemas.microsoft.com/office/drawing/2014/main" id="{68DBF9FA-19B8-4914-88D8-F05E680D2EE8}"/>
              </a:ext>
            </a:extLst>
          </p:cNvPr>
          <p:cNvSpPr txBox="1">
            <a:spLocks noChangeArrowheads="1"/>
          </p:cNvSpPr>
          <p:nvPr/>
        </p:nvSpPr>
        <p:spPr bwMode="auto">
          <a:xfrm>
            <a:off x="8321788" y="1638300"/>
            <a:ext cx="2380941" cy="1077218"/>
          </a:xfrm>
          <a:prstGeom prst="rect">
            <a:avLst/>
          </a:prstGeom>
          <a:noFill/>
          <a:ln w="9525">
            <a:noFill/>
            <a:miter lim="800000"/>
            <a:headEnd/>
            <a:tailEnd/>
          </a:ln>
        </p:spPr>
        <p:txBody>
          <a:bodyPr>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Design moderne</a:t>
            </a:r>
          </a:p>
          <a:p>
            <a:pPr marL="285750" indent="-285750">
              <a:buClr>
                <a:srgbClr val="0B4874"/>
              </a:buClr>
              <a:buFont typeface="Century Gothic" panose="020B0502020202020204" pitchFamily="34" charset="0"/>
              <a:buChar char="●"/>
            </a:pPr>
            <a:r>
              <a:rPr lang="fr-CH" sz="1600">
                <a:latin typeface="+mj-lt"/>
                <a:cs typeface="Arial" pitchFamily="34" charset="0"/>
              </a:rPr>
              <a:t>Design à petit prix</a:t>
            </a:r>
          </a:p>
          <a:p>
            <a:pPr marL="177800" indent="-177800">
              <a:buFont typeface="Symbol" pitchFamily="18" charset="2"/>
              <a:buChar char="-"/>
            </a:pPr>
            <a:endParaRPr lang="de-CH" altLang="fr-FR" sz="1600" dirty="0">
              <a:latin typeface="+mj-lt"/>
              <a:cs typeface="Arial" pitchFamily="34" charset="0"/>
            </a:endParaRPr>
          </a:p>
        </p:txBody>
      </p:sp>
      <p:sp>
        <p:nvSpPr>
          <p:cNvPr id="21" name="Textfeld 49">
            <a:extLst>
              <a:ext uri="{FF2B5EF4-FFF2-40B4-BE49-F238E27FC236}">
                <a16:creationId xmlns:a16="http://schemas.microsoft.com/office/drawing/2014/main" id="{A4B46D88-5849-40F8-B283-FD5957E900F2}"/>
              </a:ext>
            </a:extLst>
          </p:cNvPr>
          <p:cNvSpPr txBox="1">
            <a:spLocks noChangeArrowheads="1"/>
          </p:cNvSpPr>
          <p:nvPr/>
        </p:nvSpPr>
        <p:spPr bwMode="auto">
          <a:xfrm>
            <a:off x="8316986" y="4761148"/>
            <a:ext cx="1957661"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Énergie</a:t>
            </a:r>
          </a:p>
          <a:p>
            <a:pPr marL="285750" indent="-285750">
              <a:buClr>
                <a:srgbClr val="0B4874"/>
              </a:buClr>
              <a:buFont typeface="Century Gothic" panose="020B0502020202020204" pitchFamily="34" charset="0"/>
              <a:buChar char="●"/>
            </a:pPr>
            <a:r>
              <a:rPr lang="fr-CH" sz="1600">
                <a:latin typeface="+mj-lt"/>
                <a:cs typeface="Arial" pitchFamily="34" charset="0"/>
              </a:rPr>
              <a:t>Aventure</a:t>
            </a:r>
          </a:p>
        </p:txBody>
      </p:sp>
      <p:pic>
        <p:nvPicPr>
          <p:cNvPr id="22" name="Grafik 21">
            <a:extLst>
              <a:ext uri="{FF2B5EF4-FFF2-40B4-BE49-F238E27FC236}">
                <a16:creationId xmlns:a16="http://schemas.microsoft.com/office/drawing/2014/main" id="{18B60953-FDEF-440F-88B9-B2A93A5B41B4}"/>
              </a:ext>
            </a:extLst>
          </p:cNvPr>
          <p:cNvPicPr>
            <a:picLocks noChangeAspect="1"/>
          </p:cNvPicPr>
          <p:nvPr/>
        </p:nvPicPr>
        <p:blipFill>
          <a:blip r:embed="rId8"/>
          <a:stretch>
            <a:fillRect/>
          </a:stretch>
        </p:blipFill>
        <p:spPr>
          <a:xfrm>
            <a:off x="1918454" y="1565757"/>
            <a:ext cx="612068" cy="1280510"/>
          </a:xfrm>
          <a:prstGeom prst="rect">
            <a:avLst/>
          </a:prstGeom>
        </p:spPr>
      </p:pic>
      <p:sp>
        <p:nvSpPr>
          <p:cNvPr id="2" name="Foliennummernplatzhalter 1">
            <a:extLst>
              <a:ext uri="{FF2B5EF4-FFF2-40B4-BE49-F238E27FC236}">
                <a16:creationId xmlns:a16="http://schemas.microsoft.com/office/drawing/2014/main" id="{761A8B1F-2E98-45A5-BBC8-E100EADB18CD}"/>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49</a:t>
            </a:fld>
            <a:endParaRPr lang="ru-RU"/>
          </a:p>
        </p:txBody>
      </p:sp>
    </p:spTree>
    <p:extLst>
      <p:ext uri="{BB962C8B-B14F-4D97-AF65-F5344CB8AC3E}">
        <p14:creationId xmlns:p14="http://schemas.microsoft.com/office/powerpoint/2010/main" val="247886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3.1</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a:solidFill>
                  <a:srgbClr val="0B4874"/>
                </a:solidFill>
                <a:cs typeface="Arial" pitchFamily="34" charset="0"/>
              </a:rPr>
            </a:br>
            <a:r>
              <a:rPr lang="fr-CH" sz="3200">
                <a:solidFill>
                  <a:srgbClr val="0B4874"/>
                </a:solidFill>
                <a:cs typeface="Arial" pitchFamily="34" charset="0"/>
              </a:rPr>
              <a:t>Modèle d’entreprise</a:t>
            </a:r>
          </a:p>
        </p:txBody>
      </p:sp>
    </p:spTree>
    <p:extLst>
      <p:ext uri="{BB962C8B-B14F-4D97-AF65-F5344CB8AC3E}">
        <p14:creationId xmlns:p14="http://schemas.microsoft.com/office/powerpoint/2010/main" val="193355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43B48C4-22E9-446E-BC0F-FF542AAAA812}"/>
              </a:ext>
            </a:extLst>
          </p:cNvPr>
          <p:cNvSpPr/>
          <p:nvPr/>
        </p:nvSpPr>
        <p:spPr>
          <a:xfrm>
            <a:off x="3813314" y="1610089"/>
            <a:ext cx="5191539" cy="4001095"/>
          </a:xfrm>
          <a:prstGeom prst="rect">
            <a:avLst/>
          </a:prstGeom>
        </p:spPr>
        <p:txBody>
          <a:bodyPr wrap="square">
            <a:spAutoFit/>
          </a:bodyPr>
          <a:lstStyle/>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On parle également </a:t>
            </a:r>
            <a:r>
              <a:rPr lang="fr-CH">
                <a:solidFill>
                  <a:schemeClr val="accent6">
                    <a:lumMod val="50000"/>
                  </a:schemeClr>
                </a:solidFill>
              </a:rPr>
              <a:t>«u</a:t>
            </a:r>
            <a:r>
              <a:rPr lang="fr-CH">
                <a:solidFill>
                  <a:schemeClr val="accent6">
                    <a:lumMod val="50000"/>
                  </a:schemeClr>
                </a:solidFill>
                <a:cs typeface="Arial" panose="020B0604020202020204" pitchFamily="34" charset="0"/>
              </a:rPr>
              <a:t>nique selling proposition</a:t>
            </a:r>
            <a:r>
              <a:rPr lang="fr-CH">
                <a:solidFill>
                  <a:schemeClr val="accent6">
                    <a:lumMod val="50000"/>
                  </a:schemeClr>
                </a:solidFill>
              </a:rPr>
              <a:t>»</a:t>
            </a:r>
            <a:r>
              <a:rPr lang="fr-CH">
                <a:solidFill>
                  <a:schemeClr val="accent6">
                    <a:lumMod val="50000"/>
                  </a:schemeClr>
                </a:solidFill>
                <a:cs typeface="Arial" panose="020B0604020202020204" pitchFamily="34" charset="0"/>
              </a:rPr>
              <a:t> (USP), c’est à dire d’une proposition de valeur unique.</a:t>
            </a:r>
          </a:p>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La caractéristique distinctive doit être une caractéristique de performance exceptionnelle, de préférence, une qui ne puisse pas être facilement copiée.</a:t>
            </a:r>
          </a:p>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Un produit ou une marque peut également avoir plusieurs caractéristiques distinctives.</a:t>
            </a:r>
          </a:p>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La caractéristique distinctive est ce qui permet de se distinguer clairement de la concurrence.</a:t>
            </a:r>
          </a:p>
        </p:txBody>
      </p:sp>
      <p:sp>
        <p:nvSpPr>
          <p:cNvPr id="5" name="Titel 1">
            <a:extLst>
              <a:ext uri="{FF2B5EF4-FFF2-40B4-BE49-F238E27FC236}">
                <a16:creationId xmlns:a16="http://schemas.microsoft.com/office/drawing/2014/main" id="{52BE4690-1438-419B-84BF-EE171D8CB363}"/>
              </a:ext>
            </a:extLst>
          </p:cNvPr>
          <p:cNvSpPr txBox="1">
            <a:spLocks/>
          </p:cNvSpPr>
          <p:nvPr/>
        </p:nvSpPr>
        <p:spPr bwMode="auto">
          <a:xfrm>
            <a:off x="3834580" y="83632"/>
            <a:ext cx="5744514"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a:solidFill>
                  <a:srgbClr val="0B4874"/>
                </a:solidFill>
                <a:latin typeface="+mj-lt"/>
                <a:ea typeface="ＭＳ Ｐゴシック" charset="0"/>
              </a:rPr>
              <a:t>Qu’est-ce qu’une caractéristique distinctive?</a:t>
            </a:r>
          </a:p>
        </p:txBody>
      </p:sp>
      <p:sp>
        <p:nvSpPr>
          <p:cNvPr id="7" name="Foliennummernplatzhalter 1">
            <a:extLst>
              <a:ext uri="{FF2B5EF4-FFF2-40B4-BE49-F238E27FC236}">
                <a16:creationId xmlns:a16="http://schemas.microsoft.com/office/drawing/2014/main" id="{D7506E55-AF89-4D5B-AA9A-702870D93D1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50</a:t>
            </a:fld>
            <a:endParaRPr lang="ru-RU"/>
          </a:p>
        </p:txBody>
      </p:sp>
    </p:spTree>
    <p:extLst>
      <p:ext uri="{BB962C8B-B14F-4D97-AF65-F5344CB8AC3E}">
        <p14:creationId xmlns:p14="http://schemas.microsoft.com/office/powerpoint/2010/main" val="690727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61A4A7AF-C2EA-4D69-B9DA-966D515B903C}"/>
              </a:ext>
            </a:extLst>
          </p:cNvPr>
          <p:cNvGraphicFramePr>
            <a:graphicFrameLocks noGrp="1"/>
          </p:cNvGraphicFramePr>
          <p:nvPr>
            <p:extLst>
              <p:ext uri="{D42A27DB-BD31-4B8C-83A1-F6EECF244321}">
                <p14:modId xmlns:p14="http://schemas.microsoft.com/office/powerpoint/2010/main" val="1589790874"/>
              </p:ext>
            </p:extLst>
          </p:nvPr>
        </p:nvGraphicFramePr>
        <p:xfrm>
          <a:off x="1770932" y="2021693"/>
          <a:ext cx="8397195" cy="3319465"/>
        </p:xfrm>
        <a:graphic>
          <a:graphicData uri="http://schemas.openxmlformats.org/drawingml/2006/table">
            <a:tbl>
              <a:tblPr firstRow="1" bandRow="1">
                <a:tableStyleId>{93296810-A885-4BE3-A3E7-6D5BEEA58F35}</a:tableStyleId>
              </a:tblPr>
              <a:tblGrid>
                <a:gridCol w="4349452">
                  <a:extLst>
                    <a:ext uri="{9D8B030D-6E8A-4147-A177-3AD203B41FA5}">
                      <a16:colId xmlns:a16="http://schemas.microsoft.com/office/drawing/2014/main" val="629976718"/>
                    </a:ext>
                  </a:extLst>
                </a:gridCol>
                <a:gridCol w="4047743">
                  <a:extLst>
                    <a:ext uri="{9D8B030D-6E8A-4147-A177-3AD203B41FA5}">
                      <a16:colId xmlns:a16="http://schemas.microsoft.com/office/drawing/2014/main" val="1833206773"/>
                    </a:ext>
                  </a:extLst>
                </a:gridCol>
              </a:tblGrid>
              <a:tr h="370840">
                <a:tc>
                  <a:txBody>
                    <a:bodyPr/>
                    <a:lstStyle/>
                    <a:p>
                      <a:pPr algn="ctr">
                        <a:lnSpc>
                          <a:spcPts val="2200"/>
                        </a:lnSpc>
                        <a:spcBef>
                          <a:spcPts val="0"/>
                        </a:spcBef>
                        <a:spcAft>
                          <a:spcPts val="0"/>
                        </a:spcAft>
                      </a:pPr>
                      <a:r>
                        <a:rPr lang="fr-CH" sz="2000" dirty="0"/>
                        <a:t>Caractéristique distinctive</a:t>
                      </a:r>
                      <a:br>
                        <a:rPr lang="fr-CH" sz="2000" baseline="0" dirty="0"/>
                      </a:br>
                      <a:r>
                        <a:rPr lang="fr-CH" sz="2000" baseline="0" dirty="0"/>
                        <a:t>basée sur...</a:t>
                      </a:r>
                    </a:p>
                  </a:txBody>
                  <a:tcPr marL="121904" marR="121904">
                    <a:solidFill>
                      <a:srgbClr val="0B4874"/>
                    </a:solidFill>
                  </a:tcPr>
                </a:tc>
                <a:tc>
                  <a:txBody>
                    <a:bodyPr/>
                    <a:lstStyle/>
                    <a:p>
                      <a:pPr algn="ctr">
                        <a:lnSpc>
                          <a:spcPts val="3200"/>
                        </a:lnSpc>
                        <a:spcBef>
                          <a:spcPts val="400"/>
                        </a:spcBef>
                        <a:spcAft>
                          <a:spcPts val="400"/>
                        </a:spcAft>
                      </a:pPr>
                      <a:r>
                        <a:rPr lang="fr-CH" sz="2000"/>
                        <a:t>Exemples</a:t>
                      </a:r>
                    </a:p>
                  </a:txBody>
                  <a:tcPr marL="121904" marR="121904">
                    <a:solidFill>
                      <a:srgbClr val="0B4874"/>
                    </a:solidFill>
                  </a:tcPr>
                </a:tc>
                <a:extLst>
                  <a:ext uri="{0D108BD9-81ED-4DB2-BD59-A6C34878D82A}">
                    <a16:rowId xmlns:a16="http://schemas.microsoft.com/office/drawing/2014/main" val="630534217"/>
                  </a:ext>
                </a:extLst>
              </a:tr>
              <a:tr h="370840">
                <a:tc>
                  <a:txBody>
                    <a:bodyPr/>
                    <a:lstStyle/>
                    <a:p>
                      <a:pPr>
                        <a:lnSpc>
                          <a:spcPts val="3200"/>
                        </a:lnSpc>
                        <a:spcBef>
                          <a:spcPts val="400"/>
                        </a:spcBef>
                        <a:spcAft>
                          <a:spcPts val="400"/>
                        </a:spcAft>
                      </a:pPr>
                      <a:r>
                        <a:rPr lang="fr-CH" sz="2000" dirty="0"/>
                        <a:t>le design</a:t>
                      </a:r>
                    </a:p>
                  </a:txBody>
                  <a:tcPr marL="121904" marR="121904"/>
                </a:tc>
                <a:tc>
                  <a:txBody>
                    <a:bodyPr/>
                    <a:lstStyle/>
                    <a:p>
                      <a:pPr>
                        <a:lnSpc>
                          <a:spcPts val="3200"/>
                        </a:lnSpc>
                        <a:spcBef>
                          <a:spcPts val="400"/>
                        </a:spcBef>
                        <a:spcAft>
                          <a:spcPts val="400"/>
                        </a:spcAft>
                      </a:pPr>
                      <a:r>
                        <a:rPr lang="fr-CH" sz="2000"/>
                        <a:t>Lampes de designers</a:t>
                      </a:r>
                    </a:p>
                  </a:txBody>
                  <a:tcPr marL="121904" marR="121904"/>
                </a:tc>
                <a:extLst>
                  <a:ext uri="{0D108BD9-81ED-4DB2-BD59-A6C34878D82A}">
                    <a16:rowId xmlns:a16="http://schemas.microsoft.com/office/drawing/2014/main" val="4236530896"/>
                  </a:ext>
                </a:extLst>
              </a:tr>
              <a:tr h="370840">
                <a:tc>
                  <a:txBody>
                    <a:bodyPr/>
                    <a:lstStyle/>
                    <a:p>
                      <a:pPr marL="268288" indent="-268288">
                        <a:lnSpc>
                          <a:spcPts val="3200"/>
                        </a:lnSpc>
                        <a:spcBef>
                          <a:spcPts val="400"/>
                        </a:spcBef>
                        <a:spcAft>
                          <a:spcPts val="400"/>
                        </a:spcAft>
                      </a:pPr>
                      <a:r>
                        <a:rPr lang="fr-CH" sz="2000" dirty="0"/>
                        <a:t>es caractéristiques techniques</a:t>
                      </a:r>
                    </a:p>
                  </a:txBody>
                  <a:tcPr marL="121904" marR="121904"/>
                </a:tc>
                <a:tc>
                  <a:txBody>
                    <a:bodyPr/>
                    <a:lstStyle/>
                    <a:p>
                      <a:pPr>
                        <a:lnSpc>
                          <a:spcPts val="3200"/>
                        </a:lnSpc>
                        <a:spcBef>
                          <a:spcPts val="400"/>
                        </a:spcBef>
                        <a:spcAft>
                          <a:spcPts val="400"/>
                        </a:spcAft>
                      </a:pPr>
                      <a:r>
                        <a:rPr lang="fr-CH" sz="2000"/>
                        <a:t>Victorinox</a:t>
                      </a:r>
                    </a:p>
                  </a:txBody>
                  <a:tcPr marL="121904" marR="121904"/>
                </a:tc>
                <a:extLst>
                  <a:ext uri="{0D108BD9-81ED-4DB2-BD59-A6C34878D82A}">
                    <a16:rowId xmlns:a16="http://schemas.microsoft.com/office/drawing/2014/main" val="1829898589"/>
                  </a:ext>
                </a:extLst>
              </a:tr>
              <a:tr h="370840">
                <a:tc>
                  <a:txBody>
                    <a:bodyPr/>
                    <a:lstStyle/>
                    <a:p>
                      <a:pPr>
                        <a:lnSpc>
                          <a:spcPts val="3200"/>
                        </a:lnSpc>
                        <a:spcBef>
                          <a:spcPts val="400"/>
                        </a:spcBef>
                        <a:spcAft>
                          <a:spcPts val="400"/>
                        </a:spcAft>
                      </a:pPr>
                      <a:r>
                        <a:rPr lang="fr-CH" sz="2000" dirty="0"/>
                        <a:t>a manipulation intuitive</a:t>
                      </a:r>
                    </a:p>
                  </a:txBody>
                  <a:tcPr marL="121904" marR="121904"/>
                </a:tc>
                <a:tc>
                  <a:txBody>
                    <a:bodyPr/>
                    <a:lstStyle/>
                    <a:p>
                      <a:pPr>
                        <a:lnSpc>
                          <a:spcPts val="3200"/>
                        </a:lnSpc>
                        <a:spcBef>
                          <a:spcPts val="400"/>
                        </a:spcBef>
                        <a:spcAft>
                          <a:spcPts val="400"/>
                        </a:spcAft>
                      </a:pPr>
                      <a:r>
                        <a:rPr lang="fr-CH" sz="2000"/>
                        <a:t>Produits Apple</a:t>
                      </a:r>
                    </a:p>
                  </a:txBody>
                  <a:tcPr marL="121904" marR="121904"/>
                </a:tc>
                <a:extLst>
                  <a:ext uri="{0D108BD9-81ED-4DB2-BD59-A6C34878D82A}">
                    <a16:rowId xmlns:a16="http://schemas.microsoft.com/office/drawing/2014/main" val="1383422338"/>
                  </a:ext>
                </a:extLst>
              </a:tr>
              <a:tr h="370840">
                <a:tc>
                  <a:txBody>
                    <a:bodyPr/>
                    <a:lstStyle/>
                    <a:p>
                      <a:pPr>
                        <a:lnSpc>
                          <a:spcPts val="3200"/>
                        </a:lnSpc>
                        <a:spcBef>
                          <a:spcPts val="400"/>
                        </a:spcBef>
                        <a:spcAft>
                          <a:spcPts val="400"/>
                        </a:spcAft>
                      </a:pPr>
                      <a:r>
                        <a:rPr lang="fr-CH" sz="2000" dirty="0"/>
                        <a:t>e design</a:t>
                      </a:r>
                    </a:p>
                  </a:txBody>
                  <a:tcPr marL="121904" marR="121904"/>
                </a:tc>
                <a:tc>
                  <a:txBody>
                    <a:bodyPr/>
                    <a:lstStyle/>
                    <a:p>
                      <a:pPr>
                        <a:lnSpc>
                          <a:spcPts val="3200"/>
                        </a:lnSpc>
                        <a:spcBef>
                          <a:spcPts val="400"/>
                        </a:spcBef>
                        <a:spcAft>
                          <a:spcPts val="400"/>
                        </a:spcAft>
                      </a:pPr>
                      <a:r>
                        <a:rPr lang="fr-CH" sz="2000"/>
                        <a:t>IKEA, Swatch</a:t>
                      </a:r>
                    </a:p>
                  </a:txBody>
                  <a:tcPr marL="121904" marR="121904"/>
                </a:tc>
                <a:extLst>
                  <a:ext uri="{0D108BD9-81ED-4DB2-BD59-A6C34878D82A}">
                    <a16:rowId xmlns:a16="http://schemas.microsoft.com/office/drawing/2014/main" val="2365398869"/>
                  </a:ext>
                </a:extLst>
              </a:tr>
              <a:tr h="370840">
                <a:tc>
                  <a:txBody>
                    <a:bodyPr/>
                    <a:lstStyle/>
                    <a:p>
                      <a:pPr>
                        <a:lnSpc>
                          <a:spcPts val="3200"/>
                        </a:lnSpc>
                        <a:spcBef>
                          <a:spcPts val="400"/>
                        </a:spcBef>
                        <a:spcAft>
                          <a:spcPts val="400"/>
                        </a:spcAft>
                      </a:pPr>
                      <a:r>
                        <a:rPr lang="fr-CH" sz="2000" dirty="0"/>
                        <a:t>le mode de fabrication</a:t>
                      </a:r>
                    </a:p>
                  </a:txBody>
                  <a:tcPr marL="121904" marR="121904"/>
                </a:tc>
                <a:tc>
                  <a:txBody>
                    <a:bodyPr/>
                    <a:lstStyle/>
                    <a:p>
                      <a:pPr>
                        <a:lnSpc>
                          <a:spcPts val="3200"/>
                        </a:lnSpc>
                        <a:spcBef>
                          <a:spcPts val="400"/>
                        </a:spcBef>
                        <a:spcAft>
                          <a:spcPts val="400"/>
                        </a:spcAft>
                      </a:pPr>
                      <a:r>
                        <a:rPr lang="fr-CH" sz="2000" dirty="0" err="1"/>
                        <a:t>Fairphone</a:t>
                      </a:r>
                      <a:r>
                        <a:rPr lang="fr-CH" sz="2000" dirty="0"/>
                        <a:t> (téléphone mobile </a:t>
                      </a:r>
                      <a:r>
                        <a:rPr lang="fr-CH" sz="2000" baseline="0" dirty="0"/>
                        <a:t>de fabrication équitable)</a:t>
                      </a:r>
                    </a:p>
                  </a:txBody>
                  <a:tcPr marL="121904" marR="121904"/>
                </a:tc>
                <a:extLst>
                  <a:ext uri="{0D108BD9-81ED-4DB2-BD59-A6C34878D82A}">
                    <a16:rowId xmlns:a16="http://schemas.microsoft.com/office/drawing/2014/main" val="2247568897"/>
                  </a:ext>
                </a:extLst>
              </a:tr>
            </a:tbl>
          </a:graphicData>
        </a:graphic>
      </p:graphicFrame>
      <p:sp>
        <p:nvSpPr>
          <p:cNvPr id="6" name="Titel 1">
            <a:extLst>
              <a:ext uri="{FF2B5EF4-FFF2-40B4-BE49-F238E27FC236}">
                <a16:creationId xmlns:a16="http://schemas.microsoft.com/office/drawing/2014/main" id="{308988EE-D690-4D57-B03D-42B11A3D1A74}"/>
              </a:ext>
            </a:extLst>
          </p:cNvPr>
          <p:cNvSpPr txBox="1">
            <a:spLocks/>
          </p:cNvSpPr>
          <p:nvPr/>
        </p:nvSpPr>
        <p:spPr>
          <a:xfrm>
            <a:off x="1770933" y="267769"/>
            <a:ext cx="8890043" cy="733645"/>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CH" sz="2400">
                <a:solidFill>
                  <a:srgbClr val="0B4874"/>
                </a:solidFill>
                <a:latin typeface="Century Gothic" panose="020B0502020202020204" pitchFamily="34" charset="0"/>
              </a:rPr>
              <a:t>Sources possibles de caractéristiques distinctives</a:t>
            </a:r>
          </a:p>
        </p:txBody>
      </p:sp>
      <p:sp>
        <p:nvSpPr>
          <p:cNvPr id="7" name="Foliennummernplatzhalter 1">
            <a:extLst>
              <a:ext uri="{FF2B5EF4-FFF2-40B4-BE49-F238E27FC236}">
                <a16:creationId xmlns:a16="http://schemas.microsoft.com/office/drawing/2014/main" id="{BEA54010-16D3-40B1-A8B3-2DE1541FA93C}"/>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51</a:t>
            </a:fld>
            <a:endParaRPr lang="ru-RU"/>
          </a:p>
        </p:txBody>
      </p:sp>
    </p:spTree>
    <p:extLst>
      <p:ext uri="{BB962C8B-B14F-4D97-AF65-F5344CB8AC3E}">
        <p14:creationId xmlns:p14="http://schemas.microsoft.com/office/powerpoint/2010/main" val="3466794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6F5F8E1B-44A1-4CD0-9D66-2D9190D0AAAD}"/>
              </a:ext>
            </a:extLst>
          </p:cNvPr>
          <p:cNvSpPr txBox="1">
            <a:spLocks/>
          </p:cNvSpPr>
          <p:nvPr/>
        </p:nvSpPr>
        <p:spPr>
          <a:xfrm>
            <a:off x="1989983" y="2458129"/>
            <a:ext cx="8674474" cy="20193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H">
                <a:solidFill>
                  <a:srgbClr val="0B4874"/>
                </a:solidFill>
                <a:latin typeface="+mj-lt"/>
                <a:cs typeface="Arial" pitchFamily="34" charset="0"/>
              </a:rPr>
              <a:t>Exercice: </a:t>
            </a:r>
          </a:p>
          <a:p>
            <a:pPr marL="357188" indent="-357188" algn="l">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Pourquoi a-t-on besoin d’une caractéristique distinctive?</a:t>
            </a:r>
          </a:p>
          <a:p>
            <a:pPr marL="357188" indent="-357188" algn="l">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Essayez de résumer l’idée d’une caractéristique distinctive en deux phrases.</a:t>
            </a:r>
          </a:p>
        </p:txBody>
      </p:sp>
      <p:sp>
        <p:nvSpPr>
          <p:cNvPr id="5" name="Foliennummernplatzhalter 1">
            <a:extLst>
              <a:ext uri="{FF2B5EF4-FFF2-40B4-BE49-F238E27FC236}">
                <a16:creationId xmlns:a16="http://schemas.microsoft.com/office/drawing/2014/main" id="{2010AACE-46C3-4ABC-A366-898EA0E3C3B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52</a:t>
            </a:fld>
            <a:endParaRPr lang="ru-RU"/>
          </a:p>
        </p:txBody>
      </p:sp>
    </p:spTree>
    <p:extLst>
      <p:ext uri="{BB962C8B-B14F-4D97-AF65-F5344CB8AC3E}">
        <p14:creationId xmlns:p14="http://schemas.microsoft.com/office/powerpoint/2010/main" val="3104398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A1C952A1-0EFC-45C5-A1E1-1C147B7A49A7}"/>
              </a:ext>
            </a:extLst>
          </p:cNvPr>
          <p:cNvSpPr txBox="1">
            <a:spLocks/>
          </p:cNvSpPr>
          <p:nvPr/>
        </p:nvSpPr>
        <p:spPr>
          <a:xfrm>
            <a:off x="4565795" y="224644"/>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fr-CH" sz="2600" b="1">
                <a:solidFill>
                  <a:srgbClr val="8EB403"/>
                </a:solidFill>
              </a:rPr>
              <a:t>Activité!!!</a:t>
            </a:r>
            <a:br>
              <a:rPr lang="fr-CH" sz="2600">
                <a:solidFill>
                  <a:srgbClr val="8EB403"/>
                </a:solidFill>
              </a:rPr>
            </a:br>
            <a:r>
              <a:rPr lang="fr-CH" sz="2600">
                <a:solidFill>
                  <a:srgbClr val="8EB403"/>
                </a:solidFill>
              </a:rPr>
              <a:t>Analyse de la concurrence</a:t>
            </a:r>
          </a:p>
        </p:txBody>
      </p:sp>
      <p:sp>
        <p:nvSpPr>
          <p:cNvPr id="9" name="Rechteck 8">
            <a:extLst>
              <a:ext uri="{FF2B5EF4-FFF2-40B4-BE49-F238E27FC236}">
                <a16:creationId xmlns:a16="http://schemas.microsoft.com/office/drawing/2014/main" id="{E2AE77B3-768F-4469-81BB-6E35686DFFB9}"/>
              </a:ext>
            </a:extLst>
          </p:cNvPr>
          <p:cNvSpPr/>
          <p:nvPr/>
        </p:nvSpPr>
        <p:spPr>
          <a:xfrm>
            <a:off x="4571536" y="1412776"/>
            <a:ext cx="6680431" cy="3693319"/>
          </a:xfrm>
          <a:prstGeom prst="rect">
            <a:avLst/>
          </a:prstGeom>
        </p:spPr>
        <p:txBody>
          <a:bodyPr wrap="square">
            <a:spAutoFit/>
          </a:bodyPr>
          <a:lstStyle/>
          <a:p>
            <a:r>
              <a:rPr lang="fr-CH">
                <a:solidFill>
                  <a:schemeClr val="accent6">
                    <a:lumMod val="50000"/>
                  </a:schemeClr>
                </a:solidFill>
              </a:rPr>
              <a:t>Essayez d’en apprendre le plus possible sur les produits ou services similaires. </a:t>
            </a:r>
          </a:p>
          <a:p>
            <a:endParaRPr lang="de-CH" dirty="0">
              <a:solidFill>
                <a:schemeClr val="accent6">
                  <a:lumMod val="50000"/>
                </a:schemeClr>
              </a:solidFill>
            </a:endParaRPr>
          </a:p>
          <a:p>
            <a:r>
              <a:rPr lang="fr-CH">
                <a:solidFill>
                  <a:schemeClr val="accent6">
                    <a:lumMod val="50000"/>
                  </a:schemeClr>
                </a:solidFill>
              </a:rPr>
              <a:t>Sources possibles:</a:t>
            </a:r>
          </a:p>
          <a:p>
            <a:pPr marL="285750" indent="-285750">
              <a:buClr>
                <a:srgbClr val="8EB403"/>
              </a:buClr>
              <a:buFont typeface="Century Gothic" panose="020B0502020202020204" pitchFamily="34" charset="0"/>
              <a:buChar char="●"/>
            </a:pPr>
            <a:r>
              <a:rPr lang="fr-CH">
                <a:solidFill>
                  <a:schemeClr val="accent6">
                    <a:lumMod val="50000"/>
                  </a:schemeClr>
                </a:solidFill>
              </a:rPr>
              <a:t>Rechercher dans les supermarchés, les magasins</a:t>
            </a:r>
          </a:p>
          <a:p>
            <a:pPr marL="285750" indent="-285750">
              <a:buClr>
                <a:srgbClr val="8EB403"/>
              </a:buClr>
              <a:buFont typeface="Century Gothic" panose="020B0502020202020204" pitchFamily="34" charset="0"/>
              <a:buChar char="●"/>
            </a:pPr>
            <a:r>
              <a:rPr lang="fr-CH">
                <a:solidFill>
                  <a:schemeClr val="accent6">
                    <a:lumMod val="50000"/>
                  </a:schemeClr>
                </a:solidFill>
              </a:rPr>
              <a:t>Rechercher sur Internet</a:t>
            </a:r>
          </a:p>
          <a:p>
            <a:pPr marL="285750" indent="-285750">
              <a:buClr>
                <a:srgbClr val="8EB403"/>
              </a:buClr>
              <a:buFont typeface="Century Gothic" panose="020B0502020202020204" pitchFamily="34" charset="0"/>
              <a:buChar char="●"/>
            </a:pPr>
            <a:r>
              <a:rPr lang="fr-CH">
                <a:solidFill>
                  <a:schemeClr val="accent6">
                    <a:lumMod val="50000"/>
                  </a:schemeClr>
                </a:solidFill>
              </a:rPr>
              <a:t>Discuter avec des personnes qui utilisent souvent le produit</a:t>
            </a:r>
          </a:p>
          <a:p>
            <a:pPr marL="285750" indent="-285750">
              <a:buClr>
                <a:srgbClr val="8EB403"/>
              </a:buClr>
              <a:buFont typeface="Century Gothic" panose="020B0502020202020204" pitchFamily="34" charset="0"/>
              <a:buChar char="●"/>
            </a:pPr>
            <a:r>
              <a:rPr lang="fr-CH">
                <a:solidFill>
                  <a:schemeClr val="accent6">
                    <a:lumMod val="50000"/>
                  </a:schemeClr>
                </a:solidFill>
              </a:rPr>
              <a:t>Discuter avec des experts actifs sur le même marché</a:t>
            </a:r>
          </a:p>
          <a:p>
            <a:pPr marL="285750" indent="-285750">
              <a:buClr>
                <a:srgbClr val="8EB403"/>
              </a:buClr>
              <a:buFont typeface="Century Gothic" panose="020B0502020202020204" pitchFamily="34" charset="0"/>
              <a:buChar char="●"/>
            </a:pPr>
            <a:r>
              <a:rPr lang="fr-CH">
                <a:solidFill>
                  <a:schemeClr val="accent6">
                    <a:lumMod val="50000"/>
                  </a:schemeClr>
                </a:solidFill>
              </a:rPr>
              <a:t>Etc.</a:t>
            </a:r>
          </a:p>
          <a:p>
            <a:endParaRPr lang="de-CH" dirty="0">
              <a:solidFill>
                <a:srgbClr val="898F97"/>
              </a:solidFill>
            </a:endParaRPr>
          </a:p>
          <a:p>
            <a:endParaRPr lang="de-CH" dirty="0">
              <a:solidFill>
                <a:srgbClr val="898F97"/>
              </a:solidFill>
            </a:endParaRPr>
          </a:p>
          <a:p>
            <a:endParaRPr lang="de-DE" dirty="0">
              <a:solidFill>
                <a:srgbClr val="898F97"/>
              </a:solidFill>
            </a:endParaRPr>
          </a:p>
        </p:txBody>
      </p:sp>
      <p:pic>
        <p:nvPicPr>
          <p:cNvPr id="5" name="Grafik 4" descr="Junge Frau im Supermarkt_iStock-1041616072.jpg">
            <a:extLst>
              <a:ext uri="{FF2B5EF4-FFF2-40B4-BE49-F238E27FC236}">
                <a16:creationId xmlns:a16="http://schemas.microsoft.com/office/drawing/2014/main" id="{69B4E84C-26F5-4F87-ADE5-7FF54CC01B10}"/>
              </a:ext>
            </a:extLst>
          </p:cNvPr>
          <p:cNvPicPr>
            <a:picLocks noChangeAspect="1"/>
          </p:cNvPicPr>
          <p:nvPr/>
        </p:nvPicPr>
        <p:blipFill>
          <a:blip r:embed="rId3"/>
          <a:srcRect l="6617" r="46318"/>
          <a:stretch>
            <a:fillRect/>
          </a:stretch>
        </p:blipFill>
        <p:spPr>
          <a:xfrm>
            <a:off x="-579830" y="0"/>
            <a:ext cx="4703250" cy="6858000"/>
          </a:xfrm>
          <a:prstGeom prst="rect">
            <a:avLst/>
          </a:prstGeom>
        </p:spPr>
      </p:pic>
      <p:sp>
        <p:nvSpPr>
          <p:cNvPr id="10" name="Rechteck 9">
            <a:extLst>
              <a:ext uri="{FF2B5EF4-FFF2-40B4-BE49-F238E27FC236}">
                <a16:creationId xmlns:a16="http://schemas.microsoft.com/office/drawing/2014/main" id="{501072DF-45A5-4176-B346-040FE4D0DE34}"/>
              </a:ext>
            </a:extLst>
          </p:cNvPr>
          <p:cNvSpPr/>
          <p:nvPr/>
        </p:nvSpPr>
        <p:spPr>
          <a:xfrm>
            <a:off x="4565795" y="4573362"/>
            <a:ext cx="7092788" cy="2031325"/>
          </a:xfrm>
          <a:prstGeom prst="rect">
            <a:avLst/>
          </a:prstGeom>
        </p:spPr>
        <p:txBody>
          <a:bodyPr wrap="square">
            <a:spAutoFit/>
          </a:bodyPr>
          <a:lstStyle/>
          <a:p>
            <a:pPr>
              <a:buClr>
                <a:srgbClr val="0E6E36"/>
              </a:buClr>
            </a:pPr>
            <a:r>
              <a:rPr lang="fr-CH">
                <a:solidFill>
                  <a:schemeClr val="accent6">
                    <a:lumMod val="50000"/>
                  </a:schemeClr>
                </a:solidFill>
              </a:rPr>
              <a:t>Posez-vous les questions suivantes afin de connaître les principales offres de la concurrence:</a:t>
            </a:r>
          </a:p>
          <a:p>
            <a:pPr marL="357188" indent="-357188">
              <a:buClr>
                <a:srgbClr val="8EB403"/>
              </a:buClr>
              <a:buFont typeface="Century Gothic" panose="020B0502020202020204" pitchFamily="34" charset="0"/>
              <a:buChar char="●"/>
            </a:pPr>
            <a:r>
              <a:rPr lang="fr-CH">
                <a:solidFill>
                  <a:schemeClr val="accent6">
                    <a:lumMod val="50000"/>
                  </a:schemeClr>
                </a:solidFill>
              </a:rPr>
              <a:t>Qu’est-ce qui rend le produit spécial? Que représente-t-il?</a:t>
            </a:r>
          </a:p>
          <a:p>
            <a:pPr marL="357188" indent="-357188">
              <a:buClr>
                <a:srgbClr val="8EB403"/>
              </a:buClr>
              <a:buFont typeface="Century Gothic" panose="020B0502020202020204" pitchFamily="34" charset="0"/>
              <a:buChar char="●"/>
            </a:pPr>
            <a:r>
              <a:rPr lang="fr-CH">
                <a:solidFill>
                  <a:schemeClr val="accent6">
                    <a:lumMod val="50000"/>
                  </a:schemeClr>
                </a:solidFill>
              </a:rPr>
              <a:t>Sa qualité est-elle convaincante? Ou son prix? Ou quelque chose d’autre?</a:t>
            </a:r>
          </a:p>
          <a:p>
            <a:pPr marL="357188" indent="-357188">
              <a:buClr>
                <a:srgbClr val="8EB403"/>
              </a:buClr>
              <a:buFont typeface="Century Gothic" panose="020B0502020202020204" pitchFamily="34" charset="0"/>
              <a:buChar char="●"/>
            </a:pPr>
            <a:r>
              <a:rPr lang="fr-CH">
                <a:solidFill>
                  <a:schemeClr val="accent6">
                    <a:lumMod val="50000"/>
                  </a:schemeClr>
                </a:solidFill>
              </a:rPr>
              <a:t>Comment pouvez-vous vous distinguer par rapport à ce produit?</a:t>
            </a:r>
          </a:p>
          <a:p>
            <a:pPr marL="357188" indent="-357188">
              <a:buClr>
                <a:srgbClr val="0E6E36"/>
              </a:buClr>
            </a:pPr>
            <a:endParaRPr lang="de-DE" dirty="0"/>
          </a:p>
        </p:txBody>
      </p:sp>
      <p:sp>
        <p:nvSpPr>
          <p:cNvPr id="7" name="Foliennummernplatzhalter 1">
            <a:extLst>
              <a:ext uri="{FF2B5EF4-FFF2-40B4-BE49-F238E27FC236}">
                <a16:creationId xmlns:a16="http://schemas.microsoft.com/office/drawing/2014/main" id="{E6265F51-C5E8-46B8-92B7-0ACD94D17F0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53</a:t>
            </a:fld>
            <a:endParaRPr lang="ru-RU"/>
          </a:p>
        </p:txBody>
      </p:sp>
      <p:grpSp>
        <p:nvGrpSpPr>
          <p:cNvPr id="6" name="Gruppieren 5">
            <a:extLst>
              <a:ext uri="{FF2B5EF4-FFF2-40B4-BE49-F238E27FC236}">
                <a16:creationId xmlns:a16="http://schemas.microsoft.com/office/drawing/2014/main" id="{BDB155A8-7D3C-BE38-98AE-122627583496}"/>
              </a:ext>
            </a:extLst>
          </p:cNvPr>
          <p:cNvGrpSpPr/>
          <p:nvPr/>
        </p:nvGrpSpPr>
        <p:grpSpPr>
          <a:xfrm>
            <a:off x="10737669" y="0"/>
            <a:ext cx="1454331" cy="2490651"/>
            <a:chOff x="10737669" y="0"/>
            <a:chExt cx="1454331" cy="2490651"/>
          </a:xfrm>
        </p:grpSpPr>
        <p:grpSp>
          <p:nvGrpSpPr>
            <p:cNvPr id="11" name="Gruppieren 10">
              <a:extLst>
                <a:ext uri="{FF2B5EF4-FFF2-40B4-BE49-F238E27FC236}">
                  <a16:creationId xmlns:a16="http://schemas.microsoft.com/office/drawing/2014/main" id="{FE2FB555-6017-2CC6-60C7-88A4DC22DFF6}"/>
                </a:ext>
              </a:extLst>
            </p:cNvPr>
            <p:cNvGrpSpPr/>
            <p:nvPr/>
          </p:nvGrpSpPr>
          <p:grpSpPr>
            <a:xfrm>
              <a:off x="10737669" y="0"/>
              <a:ext cx="1454331" cy="1277285"/>
              <a:chOff x="10737669" y="0"/>
              <a:chExt cx="1454331" cy="1277285"/>
            </a:xfrm>
          </p:grpSpPr>
          <p:sp>
            <p:nvSpPr>
              <p:cNvPr id="13" name="Rechteck 12">
                <a:extLst>
                  <a:ext uri="{FF2B5EF4-FFF2-40B4-BE49-F238E27FC236}">
                    <a16:creationId xmlns:a16="http://schemas.microsoft.com/office/drawing/2014/main" id="{8D9B8A33-DF4C-0A59-FF7B-DF68FFBBA8DF}"/>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4" name="Grafik 13">
                <a:extLst>
                  <a:ext uri="{FF2B5EF4-FFF2-40B4-BE49-F238E27FC236}">
                    <a16:creationId xmlns:a16="http://schemas.microsoft.com/office/drawing/2014/main" id="{9C2E3014-6661-27A8-C55A-275043CDA4A6}"/>
                  </a:ext>
                </a:extLst>
              </p:cNvPr>
              <p:cNvPicPr>
                <a:picLocks noChangeAspect="1"/>
              </p:cNvPicPr>
              <p:nvPr/>
            </p:nvPicPr>
            <p:blipFill>
              <a:blip r:embed="rId4"/>
              <a:stretch>
                <a:fillRect/>
              </a:stretch>
            </p:blipFill>
            <p:spPr>
              <a:xfrm>
                <a:off x="10906137" y="197285"/>
                <a:ext cx="1080000" cy="1080000"/>
              </a:xfrm>
              <a:prstGeom prst="rect">
                <a:avLst/>
              </a:prstGeom>
            </p:spPr>
          </p:pic>
        </p:grpSp>
        <p:sp>
          <p:nvSpPr>
            <p:cNvPr id="12" name="Rechteck 11">
              <a:extLst>
                <a:ext uri="{FF2B5EF4-FFF2-40B4-BE49-F238E27FC236}">
                  <a16:creationId xmlns:a16="http://schemas.microsoft.com/office/drawing/2014/main" id="{BD9C6A81-C9C5-8227-8894-E5302A181661}"/>
                </a:ext>
              </a:extLst>
            </p:cNvPr>
            <p:cNvSpPr/>
            <p:nvPr/>
          </p:nvSpPr>
          <p:spPr>
            <a:xfrm>
              <a:off x="11700083" y="1213366"/>
              <a:ext cx="491917"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67889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316C0E-6288-4961-8F71-D3F49C2D5724}"/>
              </a:ext>
            </a:extLst>
          </p:cNvPr>
          <p:cNvSpPr>
            <a:spLocks noGrp="1"/>
          </p:cNvSpPr>
          <p:nvPr>
            <p:ph type="title"/>
          </p:nvPr>
        </p:nvSpPr>
        <p:spPr>
          <a:xfrm>
            <a:off x="5534679" y="1785473"/>
            <a:ext cx="5165725" cy="1643527"/>
          </a:xfrm>
          <a:prstGeom prst="rect">
            <a:avLst/>
          </a:prstGeom>
          <a:noFill/>
        </p:spPr>
        <p:txBody>
          <a:bodyPr wrap="square">
            <a:spAutoFit/>
          </a:bodyPr>
          <a:lstStyle/>
          <a:p>
            <a:pPr algn="ctr">
              <a:spcBef>
                <a:spcPts val="200"/>
              </a:spcBef>
              <a:spcAft>
                <a:spcPts val="600"/>
              </a:spcAft>
              <a:buClr>
                <a:srgbClr val="117613"/>
              </a:buClr>
            </a:pPr>
            <a:r>
              <a:rPr lang="fr-CH" sz="2800" b="0">
                <a:solidFill>
                  <a:schemeClr val="accent6">
                    <a:lumMod val="50000"/>
                  </a:schemeClr>
                </a:solidFill>
                <a:latin typeface="+mn-lt"/>
                <a:ea typeface="+mn-ea"/>
                <a:cs typeface="Arial" pitchFamily="34" charset="0"/>
              </a:rPr>
              <a:t>Module de formation M 3.6</a:t>
            </a:r>
            <a:br>
              <a:rPr lang="fr-CH" sz="2800" b="0">
                <a:solidFill>
                  <a:schemeClr val="accent6">
                    <a:lumMod val="50000"/>
                  </a:schemeClr>
                </a:solidFill>
                <a:latin typeface="+mn-lt"/>
                <a:ea typeface="+mn-ea"/>
                <a:cs typeface="Arial" pitchFamily="34" charset="0"/>
              </a:rPr>
            </a:br>
            <a:r>
              <a:rPr lang="fr-CH" sz="2800" b="0">
                <a:solidFill>
                  <a:schemeClr val="accent6">
                    <a:lumMod val="50000"/>
                  </a:schemeClr>
                </a:solidFill>
                <a:latin typeface="+mn-lt"/>
                <a:ea typeface="+mn-ea"/>
                <a:cs typeface="Arial" pitchFamily="34" charset="0"/>
              </a:rPr>
              <a:t>Exemple de MyBambooBike</a:t>
            </a:r>
            <a:br>
              <a:rPr lang="fr-CH" sz="2800">
                <a:solidFill>
                  <a:srgbClr val="898F97"/>
                </a:solidFill>
                <a:latin typeface="+mn-lt"/>
                <a:ea typeface="+mn-ea"/>
                <a:cs typeface="Arial" pitchFamily="34" charset="0"/>
              </a:rPr>
            </a:br>
            <a:r>
              <a:rPr lang="fr-CH" sz="2800" b="1">
                <a:solidFill>
                  <a:srgbClr val="B11B96"/>
                </a:solidFill>
                <a:latin typeface="+mn-lt"/>
                <a:ea typeface="+mn-ea"/>
                <a:cs typeface="Arial" pitchFamily="34" charset="0"/>
              </a:rPr>
              <a:t>Caractéristique distinctive de MyBambooBike</a:t>
            </a:r>
          </a:p>
        </p:txBody>
      </p:sp>
      <p:sp>
        <p:nvSpPr>
          <p:cNvPr id="5" name="Foliennummernplatzhalter 1">
            <a:extLst>
              <a:ext uri="{FF2B5EF4-FFF2-40B4-BE49-F238E27FC236}">
                <a16:creationId xmlns:a16="http://schemas.microsoft.com/office/drawing/2014/main" id="{41FB5AA3-8735-40D7-A35F-2FC132732D9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54</a:t>
            </a:fld>
            <a:endParaRPr lang="ru-RU"/>
          </a:p>
        </p:txBody>
      </p:sp>
    </p:spTree>
    <p:extLst>
      <p:ext uri="{BB962C8B-B14F-4D97-AF65-F5344CB8AC3E}">
        <p14:creationId xmlns:p14="http://schemas.microsoft.com/office/powerpoint/2010/main" val="2579136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ahrrad, Graffiti, Zeichnung enthält.&#10;&#10;Automatisch generierte Beschreibung">
            <a:extLst>
              <a:ext uri="{FF2B5EF4-FFF2-40B4-BE49-F238E27FC236}">
                <a16:creationId xmlns:a16="http://schemas.microsoft.com/office/drawing/2014/main" id="{AA012CEF-15E9-4B3B-8CD2-BF48711ADB24}"/>
              </a:ext>
            </a:extLst>
          </p:cNvPr>
          <p:cNvPicPr>
            <a:picLocks noChangeAspect="1"/>
          </p:cNvPicPr>
          <p:nvPr/>
        </p:nvPicPr>
        <p:blipFill rotWithShape="1">
          <a:blip r:embed="rId3">
            <a:extLst>
              <a:ext uri="{28A0092B-C50C-407E-A947-70E740481C1C}">
                <a14:useLocalDpi xmlns:a14="http://schemas.microsoft.com/office/drawing/2010/main" val="0"/>
              </a:ext>
            </a:extLst>
          </a:blip>
          <a:srcRect t="52934" b="9908"/>
          <a:stretch/>
        </p:blipFill>
        <p:spPr>
          <a:xfrm>
            <a:off x="-54363" y="-502"/>
            <a:ext cx="12319959" cy="6858501"/>
          </a:xfrm>
          <a:prstGeom prst="rect">
            <a:avLst/>
          </a:prstGeom>
        </p:spPr>
      </p:pic>
      <p:sp>
        <p:nvSpPr>
          <p:cNvPr id="4" name="Rechteck 3">
            <a:extLst>
              <a:ext uri="{FF2B5EF4-FFF2-40B4-BE49-F238E27FC236}">
                <a16:creationId xmlns:a16="http://schemas.microsoft.com/office/drawing/2014/main" id="{9915D27F-62FC-4202-9F56-1A2697623F35}"/>
              </a:ext>
            </a:extLst>
          </p:cNvPr>
          <p:cNvSpPr/>
          <p:nvPr/>
        </p:nvSpPr>
        <p:spPr>
          <a:xfrm>
            <a:off x="-54363" y="3436132"/>
            <a:ext cx="5144125"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6">
                  <a:lumMod val="10000"/>
                </a:schemeClr>
              </a:solidFill>
            </a:endParaRPr>
          </a:p>
        </p:txBody>
      </p:sp>
      <p:sp>
        <p:nvSpPr>
          <p:cNvPr id="5" name="Rechteck 4">
            <a:extLst>
              <a:ext uri="{FF2B5EF4-FFF2-40B4-BE49-F238E27FC236}">
                <a16:creationId xmlns:a16="http://schemas.microsoft.com/office/drawing/2014/main" id="{9C5AF342-73C5-4407-AF59-7EB04F27E84E}"/>
              </a:ext>
            </a:extLst>
          </p:cNvPr>
          <p:cNvSpPr/>
          <p:nvPr/>
        </p:nvSpPr>
        <p:spPr>
          <a:xfrm>
            <a:off x="212961" y="3554819"/>
            <a:ext cx="4762501" cy="1323439"/>
          </a:xfrm>
          <a:prstGeom prst="rect">
            <a:avLst/>
          </a:prstGeom>
        </p:spPr>
        <p:txBody>
          <a:bodyPr wrap="square">
            <a:spAutoFit/>
          </a:bodyPr>
          <a:lstStyle/>
          <a:p>
            <a:pPr fontAlgn="auto">
              <a:spcBef>
                <a:spcPts val="1200"/>
              </a:spcBef>
              <a:spcAft>
                <a:spcPts val="0"/>
              </a:spcAft>
              <a:buClr>
                <a:srgbClr val="B11B96"/>
              </a:buClr>
              <a:defRPr/>
            </a:pPr>
            <a:r>
              <a:rPr lang="fr-CH" sz="1600" dirty="0">
                <a:solidFill>
                  <a:schemeClr val="accent6">
                    <a:lumMod val="10000"/>
                  </a:schemeClr>
                </a:solidFill>
                <a:cs typeface="Arial" panose="020B0604020202020204" pitchFamily="34" charset="0"/>
              </a:rPr>
              <a:t>Découvrez dans le chapitre 6 du mini-business plan/journal d’apprentissage la caractéristique distinctive avec laquelle </a:t>
            </a:r>
            <a:r>
              <a:rPr lang="fr-CH" sz="1600" dirty="0" err="1">
                <a:solidFill>
                  <a:schemeClr val="accent6">
                    <a:lumMod val="10000"/>
                  </a:schemeClr>
                </a:solidFill>
                <a:cs typeface="Arial" panose="020B0604020202020204" pitchFamily="34" charset="0"/>
              </a:rPr>
              <a:t>MyBambooBike</a:t>
            </a:r>
            <a:r>
              <a:rPr lang="fr-CH" sz="1600" dirty="0">
                <a:solidFill>
                  <a:schemeClr val="accent6">
                    <a:lumMod val="10000"/>
                  </a:schemeClr>
                </a:solidFill>
                <a:cs typeface="Arial" panose="020B0604020202020204" pitchFamily="34" charset="0"/>
              </a:rPr>
              <a:t> compte séduire ses client-e-s. </a:t>
            </a:r>
          </a:p>
        </p:txBody>
      </p:sp>
      <p:sp>
        <p:nvSpPr>
          <p:cNvPr id="6" name="Rechteck 5">
            <a:extLst>
              <a:ext uri="{FF2B5EF4-FFF2-40B4-BE49-F238E27FC236}">
                <a16:creationId xmlns:a16="http://schemas.microsoft.com/office/drawing/2014/main" id="{9107ABDA-A647-48C2-90AB-119BC2B64330}"/>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fr-CH" sz="1200" b="1">
                <a:solidFill>
                  <a:schemeClr val="bg1"/>
                </a:solidFill>
                <a:cs typeface="Arial" panose="020B0604020202020204" pitchFamily="34" charset="0"/>
              </a:rPr>
              <a:t>Photo: </a:t>
            </a:r>
            <a:r>
              <a:rPr lang="fr-CH" sz="1200">
                <a:solidFill>
                  <a:schemeClr val="bg1"/>
                </a:solidFill>
                <a:cs typeface="Arial" panose="020B0604020202020204" pitchFamily="34" charset="0"/>
              </a:rPr>
              <a:t>mise à disposition par Drehmoment-Bikes.</a:t>
            </a:r>
          </a:p>
        </p:txBody>
      </p:sp>
    </p:spTree>
    <p:extLst>
      <p:ext uri="{BB962C8B-B14F-4D97-AF65-F5344CB8AC3E}">
        <p14:creationId xmlns:p14="http://schemas.microsoft.com/office/powerpoint/2010/main" val="71221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47900"/>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fr-CH" sz="3200" b="0" dirty="0">
                <a:solidFill>
                  <a:schemeClr val="accent6">
                    <a:lumMod val="50000"/>
                  </a:schemeClr>
                </a:solidFill>
                <a:cs typeface="Arial" pitchFamily="34" charset="0"/>
              </a:rPr>
              <a:t>Module de formation M 3.7</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Développement de votre </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propre idée entrepreneuriale</a:t>
            </a:r>
            <a:br>
              <a:rPr lang="fr-CH" sz="3200" b="0" dirty="0">
                <a:solidFill>
                  <a:srgbClr val="D17930"/>
                </a:solidFill>
                <a:cs typeface="Arial" pitchFamily="34" charset="0"/>
              </a:rPr>
            </a:br>
            <a:r>
              <a:rPr lang="fr-CH" sz="3200" dirty="0">
                <a:solidFill>
                  <a:srgbClr val="D17930"/>
                </a:solidFill>
                <a:cs typeface="Arial" pitchFamily="34" charset="0"/>
              </a:rPr>
              <a:t>Votre</a:t>
            </a:r>
            <a:r>
              <a:rPr lang="fr-CH" sz="3200" b="0" dirty="0">
                <a:solidFill>
                  <a:srgbClr val="D17930"/>
                </a:solidFill>
                <a:cs typeface="Arial" pitchFamily="34" charset="0"/>
              </a:rPr>
              <a:t> </a:t>
            </a:r>
            <a:r>
              <a:rPr lang="fr-CH" sz="3200" dirty="0">
                <a:solidFill>
                  <a:srgbClr val="D17930"/>
                </a:solidFill>
                <a:cs typeface="Arial" pitchFamily="34" charset="0"/>
              </a:rPr>
              <a:t>caractéristique distinctive</a:t>
            </a:r>
            <a:br>
              <a:rPr lang="fr-CH" sz="3200" dirty="0">
                <a:solidFill>
                  <a:srgbClr val="D17930"/>
                </a:solidFill>
                <a:cs typeface="Arial" pitchFamily="34" charset="0"/>
              </a:rPr>
            </a:br>
            <a:endParaRPr lang="fr-CH" sz="3200" dirty="0">
              <a:solidFill>
                <a:srgbClr val="D17930"/>
              </a:solidFill>
              <a:cs typeface="Arial" pitchFamily="34" charset="0"/>
            </a:endParaRPr>
          </a:p>
        </p:txBody>
      </p:sp>
      <p:sp>
        <p:nvSpPr>
          <p:cNvPr id="5" name="Foliennummernplatzhalter 1">
            <a:extLst>
              <a:ext uri="{FF2B5EF4-FFF2-40B4-BE49-F238E27FC236}">
                <a16:creationId xmlns:a16="http://schemas.microsoft.com/office/drawing/2014/main" id="{BE603161-07E6-4B8E-B61C-08A22185F06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56</a:t>
            </a:fld>
            <a:endParaRPr lang="ru-RU"/>
          </a:p>
        </p:txBody>
      </p:sp>
    </p:spTree>
    <p:extLst>
      <p:ext uri="{BB962C8B-B14F-4D97-AF65-F5344CB8AC3E}">
        <p14:creationId xmlns:p14="http://schemas.microsoft.com/office/powerpoint/2010/main" val="972377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54" y="1272209"/>
            <a:ext cx="3073128" cy="1185920"/>
          </a:xfrm>
          <a:prstGeom prst="rect">
            <a:avLst/>
          </a:prstGeom>
        </p:spPr>
      </p:pic>
      <p:sp>
        <p:nvSpPr>
          <p:cNvPr id="6" name="Rechteck 5">
            <a:extLst>
              <a:ext uri="{FF2B5EF4-FFF2-40B4-BE49-F238E27FC236}">
                <a16:creationId xmlns:a16="http://schemas.microsoft.com/office/drawing/2014/main" id="{9DADE331-0429-414A-B2EC-2769DC7A505D}"/>
              </a:ext>
            </a:extLst>
          </p:cNvPr>
          <p:cNvSpPr/>
          <p:nvPr/>
        </p:nvSpPr>
        <p:spPr>
          <a:xfrm>
            <a:off x="1679914" y="2393391"/>
            <a:ext cx="6453992" cy="430887"/>
          </a:xfrm>
          <a:prstGeom prst="rect">
            <a:avLst/>
          </a:prstGeom>
        </p:spPr>
        <p:txBody>
          <a:bodyPr wrap="square">
            <a:spAutoFit/>
          </a:bodyPr>
          <a:lstStyle/>
          <a:p>
            <a:pPr fontAlgn="auto">
              <a:spcBef>
                <a:spcPts val="1200"/>
              </a:spcBef>
              <a:spcAft>
                <a:spcPts val="0"/>
              </a:spcAft>
              <a:buClr>
                <a:srgbClr val="D17930"/>
              </a:buClr>
              <a:defRPr/>
            </a:pPr>
            <a:r>
              <a:rPr lang="fr-CH" sz="2200" b="1">
                <a:solidFill>
                  <a:srgbClr val="D17930"/>
                </a:solidFill>
                <a:cs typeface="Arial" panose="020B0604020202020204" pitchFamily="34" charset="0"/>
              </a:rPr>
              <a:t>Exercice:</a:t>
            </a:r>
          </a:p>
        </p:txBody>
      </p:sp>
      <p:sp>
        <p:nvSpPr>
          <p:cNvPr id="7" name="Rechteck 6">
            <a:extLst>
              <a:ext uri="{FF2B5EF4-FFF2-40B4-BE49-F238E27FC236}">
                <a16:creationId xmlns:a16="http://schemas.microsoft.com/office/drawing/2014/main" id="{B26A21F7-11DC-4441-96F6-EC3B88A22BE1}"/>
              </a:ext>
            </a:extLst>
          </p:cNvPr>
          <p:cNvSpPr/>
          <p:nvPr/>
        </p:nvSpPr>
        <p:spPr>
          <a:xfrm>
            <a:off x="1658648" y="2890391"/>
            <a:ext cx="8878217" cy="1092607"/>
          </a:xfrm>
          <a:prstGeom prst="rect">
            <a:avLst/>
          </a:prstGeom>
        </p:spPr>
        <p:txBody>
          <a:bodyPr wrap="square">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fr-CH" sz="2000">
                <a:solidFill>
                  <a:schemeClr val="accent6">
                    <a:lumMod val="50000"/>
                  </a:schemeClr>
                </a:solidFill>
                <a:cs typeface="Arial" panose="020B0604020202020204" pitchFamily="34" charset="0"/>
              </a:rPr>
              <a:t>En quoi consiste votre caractéristique distinctive?</a:t>
            </a:r>
          </a:p>
          <a:p>
            <a:pPr marL="361950" indent="-361950" fontAlgn="auto">
              <a:spcBef>
                <a:spcPts val="600"/>
              </a:spcBef>
              <a:spcAft>
                <a:spcPts val="0"/>
              </a:spcAft>
              <a:buClr>
                <a:srgbClr val="D17930"/>
              </a:buClr>
              <a:buFont typeface="Century Gothic" panose="020B0502020202020204" pitchFamily="34" charset="0"/>
              <a:buChar char="●"/>
              <a:defRPr/>
            </a:pPr>
            <a:r>
              <a:rPr lang="fr-CH" sz="2000">
                <a:solidFill>
                  <a:schemeClr val="accent6">
                    <a:lumMod val="50000"/>
                  </a:schemeClr>
                </a:solidFill>
                <a:cs typeface="Arial" panose="020B0604020202020204" pitchFamily="34" charset="0"/>
              </a:rPr>
              <a:t>Consignez les résultats de vos réflexions par écrit dans votre mini-business plan/journal d’apprentissage.</a:t>
            </a:r>
          </a:p>
        </p:txBody>
      </p:sp>
      <p:sp>
        <p:nvSpPr>
          <p:cNvPr id="9" name="Foliennummernplatzhalter 1">
            <a:extLst>
              <a:ext uri="{FF2B5EF4-FFF2-40B4-BE49-F238E27FC236}">
                <a16:creationId xmlns:a16="http://schemas.microsoft.com/office/drawing/2014/main" id="{80DF0F8C-C458-4D08-9325-06C40BFB158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57</a:t>
            </a:fld>
            <a:endParaRPr lang="ru-RU"/>
          </a:p>
        </p:txBody>
      </p:sp>
    </p:spTree>
    <p:extLst>
      <p:ext uri="{BB962C8B-B14F-4D97-AF65-F5344CB8AC3E}">
        <p14:creationId xmlns:p14="http://schemas.microsoft.com/office/powerpoint/2010/main" val="4174092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88097EAC-CECC-460F-9B51-14A889C0ECBB}"/>
              </a:ext>
            </a:extLst>
          </p:cNvPr>
          <p:cNvSpPr>
            <a:spLocks noGrp="1"/>
          </p:cNvSpPr>
          <p:nvPr>
            <p:ph type="title"/>
          </p:nvPr>
        </p:nvSpPr>
        <p:spPr>
          <a:xfrm>
            <a:off x="5315712" y="2121588"/>
            <a:ext cx="5742432" cy="2419124"/>
          </a:xfrm>
          <a:prstGeom prst="rect">
            <a:avLst/>
          </a:prstGeom>
          <a:noFill/>
        </p:spPr>
        <p:txBody>
          <a:bodyPr wrap="square">
            <a:spAutoFit/>
          </a:bodyPr>
          <a:lstStyle/>
          <a:p>
            <a:pPr algn="ctr">
              <a:spcBef>
                <a:spcPts val="200"/>
              </a:spcBef>
              <a:spcAft>
                <a:spcPts val="600"/>
              </a:spcAft>
              <a:buClr>
                <a:srgbClr val="117613"/>
              </a:buClr>
            </a:pPr>
            <a:r>
              <a:rPr lang="fr-CH" sz="2800" b="0" dirty="0">
                <a:solidFill>
                  <a:schemeClr val="accent6">
                    <a:lumMod val="50000"/>
                  </a:schemeClr>
                </a:solidFill>
                <a:cs typeface="Arial" pitchFamily="34" charset="0"/>
              </a:rPr>
              <a:t>Module de formation M 3.8</a:t>
            </a:r>
            <a:br>
              <a:rPr lang="fr-CH" sz="2800" b="0" dirty="0">
                <a:solidFill>
                  <a:schemeClr val="accent6">
                    <a:lumMod val="50000"/>
                  </a:schemeClr>
                </a:solidFill>
                <a:cs typeface="Arial" pitchFamily="34" charset="0"/>
              </a:rPr>
            </a:br>
            <a:r>
              <a:rPr lang="fr-CH" sz="2800" b="0" dirty="0">
                <a:solidFill>
                  <a:schemeClr val="accent6">
                    <a:lumMod val="50000"/>
                  </a:schemeClr>
                </a:solidFill>
                <a:cs typeface="Arial" pitchFamily="34" charset="0"/>
              </a:rPr>
              <a:t>Études de cas sur les entrepreneurs/-ses</a:t>
            </a:r>
            <a:br>
              <a:rPr lang="fr-CH" sz="2800" dirty="0">
                <a:solidFill>
                  <a:srgbClr val="898F97"/>
                </a:solidFill>
                <a:cs typeface="Arial" pitchFamily="34" charset="0"/>
              </a:rPr>
            </a:br>
            <a:r>
              <a:rPr lang="fr-CH" sz="2800" b="1" dirty="0">
                <a:solidFill>
                  <a:srgbClr val="6C0A63"/>
                </a:solidFill>
                <a:cs typeface="Arial" pitchFamily="34" charset="0"/>
              </a:rPr>
              <a:t>Le café de leurs rêves:</a:t>
            </a:r>
            <a:br>
              <a:rPr lang="fr-CH" sz="2800" b="1" dirty="0">
                <a:solidFill>
                  <a:srgbClr val="6C0A63"/>
                </a:solidFill>
                <a:cs typeface="Arial" pitchFamily="34" charset="0"/>
              </a:rPr>
            </a:br>
            <a:r>
              <a:rPr lang="fr-CH" sz="2800" b="1" dirty="0">
                <a:solidFill>
                  <a:srgbClr val="6C0A63"/>
                </a:solidFill>
                <a:cs typeface="Arial" pitchFamily="34" charset="0"/>
              </a:rPr>
              <a:t>étude de cas</a:t>
            </a:r>
            <a:br>
              <a:rPr lang="fr-CH" sz="2800" b="1" dirty="0">
                <a:solidFill>
                  <a:srgbClr val="6C0A63"/>
                </a:solidFill>
                <a:cs typeface="Arial" pitchFamily="34" charset="0"/>
              </a:rPr>
            </a:br>
            <a:r>
              <a:rPr lang="fr-CH" sz="2800" b="1" dirty="0">
                <a:solidFill>
                  <a:srgbClr val="6C0A63"/>
                </a:solidFill>
                <a:cs typeface="Arial" pitchFamily="34" charset="0"/>
              </a:rPr>
              <a:t>Sujet: caractéristique distinctive</a:t>
            </a:r>
          </a:p>
        </p:txBody>
      </p:sp>
      <p:sp>
        <p:nvSpPr>
          <p:cNvPr id="4" name="Foliennummernplatzhalter 1">
            <a:extLst>
              <a:ext uri="{FF2B5EF4-FFF2-40B4-BE49-F238E27FC236}">
                <a16:creationId xmlns:a16="http://schemas.microsoft.com/office/drawing/2014/main" id="{091C8EA7-EEF5-460E-92DE-E7E078FF3E47}"/>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58</a:t>
            </a:fld>
            <a:endParaRPr lang="ru-RU"/>
          </a:p>
        </p:txBody>
      </p:sp>
      <p:grpSp>
        <p:nvGrpSpPr>
          <p:cNvPr id="2" name="Gruppieren 1">
            <a:extLst>
              <a:ext uri="{FF2B5EF4-FFF2-40B4-BE49-F238E27FC236}">
                <a16:creationId xmlns:a16="http://schemas.microsoft.com/office/drawing/2014/main" id="{FC801EE9-A0CE-062A-F659-694460DDF817}"/>
              </a:ext>
            </a:extLst>
          </p:cNvPr>
          <p:cNvGrpSpPr/>
          <p:nvPr/>
        </p:nvGrpSpPr>
        <p:grpSpPr>
          <a:xfrm>
            <a:off x="9266050" y="689099"/>
            <a:ext cx="1454331" cy="1277285"/>
            <a:chOff x="10737669" y="0"/>
            <a:chExt cx="1454331" cy="1277285"/>
          </a:xfrm>
        </p:grpSpPr>
        <p:sp>
          <p:nvSpPr>
            <p:cNvPr id="3" name="Rechteck 2">
              <a:extLst>
                <a:ext uri="{FF2B5EF4-FFF2-40B4-BE49-F238E27FC236}">
                  <a16:creationId xmlns:a16="http://schemas.microsoft.com/office/drawing/2014/main" id="{E0B8AF5F-3B7D-6C49-EA65-0E1D7064DC3B}"/>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79A87E91-4D33-E531-F93C-A6382A809D3F}"/>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78795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1493085B-9624-4CED-B2F5-9A9AE2B2B980}"/>
              </a:ext>
            </a:extLst>
          </p:cNvPr>
          <p:cNvSpPr txBox="1">
            <a:spLocks noChangeArrowheads="1"/>
          </p:cNvSpPr>
          <p:nvPr/>
        </p:nvSpPr>
        <p:spPr bwMode="auto">
          <a:xfrm>
            <a:off x="936802" y="106361"/>
            <a:ext cx="10413950" cy="657225"/>
          </a:xfrm>
          <a:prstGeom prst="rect">
            <a:avLst/>
          </a:prstGeom>
          <a:noFill/>
          <a:ln w="9525">
            <a:noFill/>
            <a:miter lim="800000"/>
            <a:headEnd/>
            <a:tailEnd/>
          </a:ln>
        </p:spPr>
        <p:txBody>
          <a:bodyPr anchor="ctr"/>
          <a:lstStyle/>
          <a:p>
            <a:pPr>
              <a:defRPr/>
            </a:pPr>
            <a:r>
              <a:rPr lang="fr-CH" sz="2400" b="1" dirty="0">
                <a:solidFill>
                  <a:srgbClr val="0B4874"/>
                </a:solidFill>
                <a:latin typeface="+mj-lt"/>
                <a:ea typeface="ＭＳ Ｐゴシック" charset="0"/>
                <a:cs typeface="Arial"/>
              </a:rPr>
              <a:t>Un modèle d’entreprise explique le fonctionnement d’une entreprise</a:t>
            </a:r>
          </a:p>
        </p:txBody>
      </p:sp>
      <p:sp>
        <p:nvSpPr>
          <p:cNvPr id="20" name="Rechteck 19">
            <a:extLst>
              <a:ext uri="{FF2B5EF4-FFF2-40B4-BE49-F238E27FC236}">
                <a16:creationId xmlns:a16="http://schemas.microsoft.com/office/drawing/2014/main" id="{7187A7F3-0056-4B0B-8FC7-0D1D0DBCBBA9}"/>
              </a:ext>
            </a:extLst>
          </p:cNvPr>
          <p:cNvSpPr/>
          <p:nvPr/>
        </p:nvSpPr>
        <p:spPr>
          <a:xfrm>
            <a:off x="1745139" y="1688947"/>
            <a:ext cx="9715341" cy="3277820"/>
          </a:xfrm>
          <a:prstGeom prst="rect">
            <a:avLst/>
          </a:prstGeom>
        </p:spPr>
        <p:txBody>
          <a:bodyPr wrap="square">
            <a:spAutoFit/>
          </a:bodyPr>
          <a:lstStyle/>
          <a:p>
            <a:pPr marL="457200" indent="-457200">
              <a:spcBef>
                <a:spcPts val="1200"/>
              </a:spcBef>
              <a:spcAft>
                <a:spcPts val="600"/>
              </a:spcAft>
              <a:buFont typeface="+mj-lt"/>
              <a:buAutoNum type="arabicPeriod"/>
            </a:pPr>
            <a:r>
              <a:rPr lang="fr-CH" sz="2200" b="1" dirty="0">
                <a:solidFill>
                  <a:srgbClr val="0B4874"/>
                </a:solidFill>
                <a:cs typeface="Arial" pitchFamily="34" charset="0"/>
              </a:rPr>
              <a:t>Proposition de valeur: </a:t>
            </a:r>
            <a:r>
              <a:rPr lang="fr-CH" sz="2200" dirty="0">
                <a:solidFill>
                  <a:schemeClr val="accent6">
                    <a:lumMod val="50000"/>
                  </a:schemeClr>
                </a:solidFill>
                <a:cs typeface="Arial" pitchFamily="34" charset="0"/>
              </a:rPr>
              <a:t>Quelle est notre proposition de valeur?</a:t>
            </a:r>
          </a:p>
          <a:p>
            <a:pPr marL="457200" indent="-457200">
              <a:spcBef>
                <a:spcPts val="1200"/>
              </a:spcBef>
              <a:spcAft>
                <a:spcPts val="600"/>
              </a:spcAft>
              <a:buFont typeface="+mj-lt"/>
              <a:buAutoNum type="arabicPeriod"/>
            </a:pPr>
            <a:r>
              <a:rPr lang="fr-CH" sz="2200" b="1" dirty="0">
                <a:solidFill>
                  <a:srgbClr val="0B4874"/>
                </a:solidFill>
                <a:cs typeface="Arial" pitchFamily="34" charset="0"/>
              </a:rPr>
              <a:t>Groupe cible: </a:t>
            </a:r>
            <a:r>
              <a:rPr lang="fr-CH" sz="2200" dirty="0">
                <a:solidFill>
                  <a:schemeClr val="accent6">
                    <a:lumMod val="50000"/>
                  </a:schemeClr>
                </a:solidFill>
                <a:cs typeface="Arial" pitchFamily="34" charset="0"/>
              </a:rPr>
              <a:t>Qui sont nos client-e-s?</a:t>
            </a:r>
          </a:p>
          <a:p>
            <a:pPr marL="457200" indent="-457200">
              <a:spcBef>
                <a:spcPts val="1200"/>
              </a:spcBef>
              <a:spcAft>
                <a:spcPts val="600"/>
              </a:spcAft>
              <a:buFont typeface="+mj-lt"/>
              <a:buAutoNum type="arabicPeriod"/>
            </a:pPr>
            <a:r>
              <a:rPr lang="fr-CH" sz="2200" b="1" dirty="0">
                <a:solidFill>
                  <a:srgbClr val="0B4874"/>
                </a:solidFill>
                <a:cs typeface="Arial" pitchFamily="34" charset="0"/>
              </a:rPr>
              <a:t>Prestation fournie: </a:t>
            </a:r>
            <a:r>
              <a:rPr lang="fr-CH" sz="2200" dirty="0">
                <a:solidFill>
                  <a:schemeClr val="accent6">
                    <a:lumMod val="50000"/>
                  </a:schemeClr>
                </a:solidFill>
                <a:cs typeface="Arial" pitchFamily="34" charset="0"/>
              </a:rPr>
              <a:t>Comment le produit ou le service est-il conçu?</a:t>
            </a:r>
          </a:p>
          <a:p>
            <a:pPr marL="457200" indent="-457200">
              <a:spcBef>
                <a:spcPts val="1200"/>
              </a:spcBef>
              <a:spcAft>
                <a:spcPts val="600"/>
              </a:spcAft>
              <a:buFont typeface="+mj-lt"/>
              <a:buAutoNum type="arabicPeriod"/>
            </a:pPr>
            <a:r>
              <a:rPr lang="fr-CH" sz="2200" b="1" dirty="0">
                <a:solidFill>
                  <a:srgbClr val="0B4874"/>
                </a:solidFill>
                <a:cs typeface="Arial" pitchFamily="34" charset="0"/>
              </a:rPr>
              <a:t>Modèle de revenus: </a:t>
            </a:r>
          </a:p>
          <a:p>
            <a:pPr marL="914400" lvl="1" indent="-457200">
              <a:spcBef>
                <a:spcPts val="1200"/>
              </a:spcBef>
              <a:spcAft>
                <a:spcPts val="600"/>
              </a:spcAft>
              <a:buFont typeface="Century Gothic" panose="020B0502020202020204" pitchFamily="34" charset="0"/>
              <a:buChar char="●"/>
            </a:pPr>
            <a:r>
              <a:rPr lang="fr-CH" sz="2200" b="1" dirty="0">
                <a:solidFill>
                  <a:srgbClr val="0B4874"/>
                </a:solidFill>
                <a:cs typeface="Arial" pitchFamily="34" charset="0"/>
              </a:rPr>
              <a:t>Chiffre d’affaires: </a:t>
            </a:r>
            <a:r>
              <a:rPr lang="fr-CH" sz="2200" dirty="0">
                <a:solidFill>
                  <a:schemeClr val="accent6">
                    <a:lumMod val="50000"/>
                  </a:schemeClr>
                </a:solidFill>
              </a:rPr>
              <a:t>Comment le chiffre d’affaire est-il réalisé?</a:t>
            </a:r>
          </a:p>
          <a:p>
            <a:pPr marL="914400" lvl="1" indent="-457200">
              <a:spcBef>
                <a:spcPts val="1200"/>
              </a:spcBef>
              <a:spcAft>
                <a:spcPts val="600"/>
              </a:spcAft>
              <a:buFont typeface="Century Gothic" panose="020B0502020202020204" pitchFamily="34" charset="0"/>
              <a:buChar char="●"/>
            </a:pPr>
            <a:r>
              <a:rPr lang="fr-CH" sz="2200" b="1" dirty="0">
                <a:solidFill>
                  <a:srgbClr val="0B4874"/>
                </a:solidFill>
              </a:rPr>
              <a:t>Coûts:</a:t>
            </a:r>
            <a:r>
              <a:rPr lang="fr-CH" sz="2200" dirty="0">
                <a:solidFill>
                  <a:srgbClr val="0B4874"/>
                </a:solidFill>
              </a:rPr>
              <a:t> </a:t>
            </a:r>
            <a:r>
              <a:rPr lang="fr-CH" sz="2200" dirty="0">
                <a:solidFill>
                  <a:schemeClr val="accent6">
                    <a:lumMod val="50000"/>
                  </a:schemeClr>
                </a:solidFill>
              </a:rPr>
              <a:t>Quels sont les principaux postes de coûts?</a:t>
            </a:r>
          </a:p>
        </p:txBody>
      </p:sp>
      <p:sp>
        <p:nvSpPr>
          <p:cNvPr id="13" name="Foliennummernplatzhalter 12">
            <a:extLst>
              <a:ext uri="{FF2B5EF4-FFF2-40B4-BE49-F238E27FC236}">
                <a16:creationId xmlns:a16="http://schemas.microsoft.com/office/drawing/2014/main" id="{AFA995D3-7D62-4F74-8292-BD7160C2D66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a:t>
            </a:fld>
            <a:endParaRPr lang="ru-RU"/>
          </a:p>
        </p:txBody>
      </p:sp>
    </p:spTree>
    <p:extLst>
      <p:ext uri="{BB962C8B-B14F-4D97-AF65-F5344CB8AC3E}">
        <p14:creationId xmlns:p14="http://schemas.microsoft.com/office/powerpoint/2010/main" val="213959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70C1D1DD-C7F9-4BA1-AE86-DB4A21BB8095}"/>
              </a:ext>
            </a:extLst>
          </p:cNvPr>
          <p:cNvSpPr/>
          <p:nvPr/>
        </p:nvSpPr>
        <p:spPr>
          <a:xfrm>
            <a:off x="4749762" y="1247770"/>
            <a:ext cx="267792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extLst>
              <a:ext uri="{FF2B5EF4-FFF2-40B4-BE49-F238E27FC236}">
                <a16:creationId xmlns:a16="http://schemas.microsoft.com/office/drawing/2014/main" id="{74ED1533-CD9D-42FC-A70A-DAFBBC500E5B}"/>
              </a:ext>
            </a:extLst>
          </p:cNvPr>
          <p:cNvSpPr/>
          <p:nvPr/>
        </p:nvSpPr>
        <p:spPr>
          <a:xfrm>
            <a:off x="7509172" y="1267460"/>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a:extLst>
              <a:ext uri="{FF2B5EF4-FFF2-40B4-BE49-F238E27FC236}">
                <a16:creationId xmlns:a16="http://schemas.microsoft.com/office/drawing/2014/main" id="{57C8377D-6200-49F9-9D0F-2DBDE241B46C}"/>
              </a:ext>
            </a:extLst>
          </p:cNvPr>
          <p:cNvSpPr/>
          <p:nvPr/>
        </p:nvSpPr>
        <p:spPr>
          <a:xfrm>
            <a:off x="3944674" y="6438791"/>
            <a:ext cx="6096000" cy="276999"/>
          </a:xfrm>
          <a:prstGeom prst="rect">
            <a:avLst/>
          </a:prstGeom>
        </p:spPr>
        <p:txBody>
          <a:bodyPr>
            <a:spAutoFit/>
          </a:bodyPr>
          <a:lstStyle/>
          <a:p>
            <a:r>
              <a:rPr lang="fr-CH" sz="1200" b="1">
                <a:solidFill>
                  <a:srgbClr val="898F97"/>
                </a:solidFill>
              </a:rPr>
              <a:t>Selon: </a:t>
            </a:r>
            <a:r>
              <a:rPr lang="fr-CH" sz="1200">
                <a:solidFill>
                  <a:srgbClr val="898F97"/>
                </a:solidFill>
              </a:rPr>
              <a:t>digitaleneuordnung.de/blog/business-modell/</a:t>
            </a:r>
          </a:p>
        </p:txBody>
      </p:sp>
      <p:sp>
        <p:nvSpPr>
          <p:cNvPr id="4" name="Rechteck 3">
            <a:extLst>
              <a:ext uri="{FF2B5EF4-FFF2-40B4-BE49-F238E27FC236}">
                <a16:creationId xmlns:a16="http://schemas.microsoft.com/office/drawing/2014/main" id="{93B5E8EC-3A90-43EA-A79C-C615BD83E4E7}"/>
              </a:ext>
            </a:extLst>
          </p:cNvPr>
          <p:cNvSpPr/>
          <p:nvPr/>
        </p:nvSpPr>
        <p:spPr>
          <a:xfrm>
            <a:off x="1049075" y="1265273"/>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08366" y="1262895"/>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740804" y="1260894"/>
            <a:ext cx="2687471"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52181" y="5303496"/>
            <a:ext cx="10059290" cy="9047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1045525" y="129477"/>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Éléments du modèle d’entreprise</a:t>
            </a:r>
          </a:p>
        </p:txBody>
      </p:sp>
      <p:sp>
        <p:nvSpPr>
          <p:cNvPr id="9" name="Rechteck 8">
            <a:extLst>
              <a:ext uri="{FF2B5EF4-FFF2-40B4-BE49-F238E27FC236}">
                <a16:creationId xmlns:a16="http://schemas.microsoft.com/office/drawing/2014/main" id="{382B9701-414F-4EAE-BE6F-E4EA4EAC0F80}"/>
              </a:ext>
            </a:extLst>
          </p:cNvPr>
          <p:cNvSpPr/>
          <p:nvPr/>
        </p:nvSpPr>
        <p:spPr>
          <a:xfrm>
            <a:off x="7781268" y="1320625"/>
            <a:ext cx="3111799" cy="877163"/>
          </a:xfrm>
          <a:prstGeom prst="rect">
            <a:avLst/>
          </a:prstGeom>
        </p:spPr>
        <p:txBody>
          <a:bodyPr wrap="square">
            <a:spAutoFit/>
          </a:bodyPr>
          <a:lstStyle/>
          <a:p>
            <a:pPr algn="ctr"/>
            <a:r>
              <a:rPr lang="fr-CH" sz="1700" b="1">
                <a:solidFill>
                  <a:schemeClr val="bg1"/>
                </a:solidFill>
              </a:rPr>
              <a:t>2. Groupe cible: </a:t>
            </a:r>
          </a:p>
          <a:p>
            <a:pPr algn="ctr"/>
            <a:r>
              <a:rPr lang="fr-CH" sz="1700">
                <a:solidFill>
                  <a:schemeClr val="bg1"/>
                </a:solidFill>
              </a:rPr>
              <a:t>Qui sont</a:t>
            </a:r>
            <a:br>
              <a:rPr lang="fr-CH" sz="1700">
                <a:solidFill>
                  <a:schemeClr val="bg1"/>
                </a:solidFill>
              </a:rPr>
            </a:br>
            <a:r>
              <a:rPr lang="fr-CH" sz="1700">
                <a:solidFill>
                  <a:schemeClr val="bg1"/>
                </a:solidFill>
              </a:rPr>
              <a:t>nos client-e-s?</a:t>
            </a:r>
          </a:p>
        </p:txBody>
      </p:sp>
      <p:sp>
        <p:nvSpPr>
          <p:cNvPr id="10" name="Rechteck 9">
            <a:extLst>
              <a:ext uri="{FF2B5EF4-FFF2-40B4-BE49-F238E27FC236}">
                <a16:creationId xmlns:a16="http://schemas.microsoft.com/office/drawing/2014/main" id="{700EF11B-3C2D-47EB-8A90-7EF0802DEF0C}"/>
              </a:ext>
            </a:extLst>
          </p:cNvPr>
          <p:cNvSpPr/>
          <p:nvPr/>
        </p:nvSpPr>
        <p:spPr>
          <a:xfrm>
            <a:off x="4749762" y="1309065"/>
            <a:ext cx="2678513" cy="877163"/>
          </a:xfrm>
          <a:prstGeom prst="rect">
            <a:avLst/>
          </a:prstGeom>
        </p:spPr>
        <p:txBody>
          <a:bodyPr wrap="square">
            <a:spAutoFit/>
          </a:bodyPr>
          <a:lstStyle/>
          <a:p>
            <a:pPr algn="ctr"/>
            <a:r>
              <a:rPr lang="fr-CH" sz="1700" b="1" dirty="0">
                <a:solidFill>
                  <a:schemeClr val="bg1"/>
                </a:solidFill>
              </a:rPr>
              <a:t>1. Proposition de valeur</a:t>
            </a:r>
          </a:p>
          <a:p>
            <a:pPr algn="ctr"/>
            <a:r>
              <a:rPr lang="fr-CH" sz="1700" dirty="0">
                <a:solidFill>
                  <a:schemeClr val="bg1"/>
                </a:solidFill>
              </a:rPr>
              <a:t>Quelle est la proposition de valeur?</a:t>
            </a:r>
          </a:p>
        </p:txBody>
      </p:sp>
      <p:cxnSp>
        <p:nvCxnSpPr>
          <p:cNvPr id="18" name="Gerader Verbinder 17">
            <a:extLst>
              <a:ext uri="{FF2B5EF4-FFF2-40B4-BE49-F238E27FC236}">
                <a16:creationId xmlns:a16="http://schemas.microsoft.com/office/drawing/2014/main" id="{C13A1E74-A6BD-4D14-B976-CA42EE3B4452}"/>
              </a:ext>
            </a:extLst>
          </p:cNvPr>
          <p:cNvCxnSpPr>
            <a:cxnSpLocks/>
          </p:cNvCxnSpPr>
          <p:nvPr/>
        </p:nvCxnSpPr>
        <p:spPr>
          <a:xfrm>
            <a:off x="6081826" y="5455566"/>
            <a:ext cx="0" cy="752668"/>
          </a:xfrm>
          <a:prstGeom prst="line">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hteck 20">
            <a:extLst>
              <a:ext uri="{FF2B5EF4-FFF2-40B4-BE49-F238E27FC236}">
                <a16:creationId xmlns:a16="http://schemas.microsoft.com/office/drawing/2014/main" id="{425D3C8E-39AC-4072-BBBE-35C63ABB9F17}"/>
              </a:ext>
            </a:extLst>
          </p:cNvPr>
          <p:cNvSpPr/>
          <p:nvPr/>
        </p:nvSpPr>
        <p:spPr>
          <a:xfrm>
            <a:off x="6132005" y="5465454"/>
            <a:ext cx="4972744" cy="646331"/>
          </a:xfrm>
          <a:prstGeom prst="rect">
            <a:avLst/>
          </a:prstGeom>
        </p:spPr>
        <p:txBody>
          <a:bodyPr wrap="square">
            <a:spAutoFit/>
          </a:bodyPr>
          <a:lstStyle/>
          <a:p>
            <a:pPr algn="ctr"/>
            <a:r>
              <a:rPr lang="fr-CH" b="1" dirty="0">
                <a:solidFill>
                  <a:schemeClr val="accent6">
                    <a:lumMod val="50000"/>
                  </a:schemeClr>
                </a:solidFill>
              </a:rPr>
              <a:t>Chiffre d’affaires</a:t>
            </a:r>
          </a:p>
          <a:p>
            <a:pPr algn="ctr"/>
            <a:r>
              <a:rPr lang="fr-CH" dirty="0">
                <a:solidFill>
                  <a:schemeClr val="accent6">
                    <a:lumMod val="50000"/>
                  </a:schemeClr>
                </a:solidFill>
              </a:rPr>
              <a:t>Comment le chiffre d’affaire est-il réalisé?</a:t>
            </a:r>
          </a:p>
        </p:txBody>
      </p:sp>
      <p:sp>
        <p:nvSpPr>
          <p:cNvPr id="24" name="Rechteck 23">
            <a:extLst>
              <a:ext uri="{FF2B5EF4-FFF2-40B4-BE49-F238E27FC236}">
                <a16:creationId xmlns:a16="http://schemas.microsoft.com/office/drawing/2014/main" id="{C0610344-2167-4B91-B018-A73965B6F862}"/>
              </a:ext>
            </a:extLst>
          </p:cNvPr>
          <p:cNvSpPr/>
          <p:nvPr/>
        </p:nvSpPr>
        <p:spPr>
          <a:xfrm>
            <a:off x="1160703" y="5437090"/>
            <a:ext cx="4928867" cy="646331"/>
          </a:xfrm>
          <a:prstGeom prst="rect">
            <a:avLst/>
          </a:prstGeom>
        </p:spPr>
        <p:txBody>
          <a:bodyPr wrap="square">
            <a:spAutoFit/>
          </a:bodyPr>
          <a:lstStyle/>
          <a:p>
            <a:pPr algn="ctr"/>
            <a:r>
              <a:rPr lang="fr-CH" b="1" dirty="0">
                <a:solidFill>
                  <a:schemeClr val="accent6">
                    <a:lumMod val="50000"/>
                  </a:schemeClr>
                </a:solidFill>
              </a:rPr>
              <a:t>Coûts</a:t>
            </a:r>
            <a:br>
              <a:rPr lang="fr-CH" dirty="0">
                <a:solidFill>
                  <a:schemeClr val="accent6">
                    <a:lumMod val="50000"/>
                  </a:schemeClr>
                </a:solidFill>
              </a:rPr>
            </a:br>
            <a:r>
              <a:rPr lang="fr-CH" dirty="0">
                <a:solidFill>
                  <a:schemeClr val="accent6">
                    <a:lumMod val="50000"/>
                  </a:schemeClr>
                </a:solidFill>
              </a:rPr>
              <a:t>Quels sont les principaux postes de coûts ?</a:t>
            </a:r>
          </a:p>
        </p:txBody>
      </p:sp>
      <p:sp>
        <p:nvSpPr>
          <p:cNvPr id="26" name="Rechteck 25">
            <a:extLst>
              <a:ext uri="{FF2B5EF4-FFF2-40B4-BE49-F238E27FC236}">
                <a16:creationId xmlns:a16="http://schemas.microsoft.com/office/drawing/2014/main" id="{ED52D026-DAED-4711-B086-9BAB1CB4B0AF}"/>
              </a:ext>
            </a:extLst>
          </p:cNvPr>
          <p:cNvSpPr/>
          <p:nvPr/>
        </p:nvSpPr>
        <p:spPr>
          <a:xfrm>
            <a:off x="1256401" y="2504378"/>
            <a:ext cx="3363436" cy="2021066"/>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rPr>
              <a:t>Quelles sont les activités clés à mettre en œuvre pour concrétiser la proposition de valeur?</a:t>
            </a:r>
          </a:p>
          <a:p>
            <a:pPr marL="180975" indent="-180975">
              <a:spcBef>
                <a:spcPts val="800"/>
              </a:spcBef>
              <a:buFont typeface="Arial" panose="020B0604020202020204" pitchFamily="34" charset="0"/>
              <a:buChar char="•"/>
            </a:pPr>
            <a:r>
              <a:rPr lang="fr-CH" sz="1400">
                <a:solidFill>
                  <a:schemeClr val="accent6">
                    <a:lumMod val="50000"/>
                  </a:schemeClr>
                </a:solidFill>
              </a:rPr>
              <a:t>Quelles sont les ressources clés nécessaires?</a:t>
            </a:r>
          </a:p>
          <a:p>
            <a:pPr marL="180975" indent="-180975">
              <a:spcBef>
                <a:spcPts val="800"/>
              </a:spcBef>
              <a:buFont typeface="Arial" panose="020B0604020202020204" pitchFamily="34" charset="0"/>
              <a:buChar char="•"/>
            </a:pPr>
            <a:r>
              <a:rPr lang="fr-CH" sz="1400">
                <a:solidFill>
                  <a:schemeClr val="accent6">
                    <a:lumMod val="50000"/>
                  </a:schemeClr>
                </a:solidFill>
              </a:rPr>
              <a:t>Qui sont nos partenaires clés?</a:t>
            </a:r>
          </a:p>
        </p:txBody>
      </p:sp>
      <p:sp>
        <p:nvSpPr>
          <p:cNvPr id="27" name="Rechteck 26">
            <a:extLst>
              <a:ext uri="{FF2B5EF4-FFF2-40B4-BE49-F238E27FC236}">
                <a16:creationId xmlns:a16="http://schemas.microsoft.com/office/drawing/2014/main" id="{0DF0E199-E1F8-40A6-8EAE-BA28393BBEB2}"/>
              </a:ext>
            </a:extLst>
          </p:cNvPr>
          <p:cNvSpPr/>
          <p:nvPr/>
        </p:nvSpPr>
        <p:spPr>
          <a:xfrm>
            <a:off x="4799856" y="2497285"/>
            <a:ext cx="2664296" cy="1805623"/>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dirty="0">
                <a:solidFill>
                  <a:schemeClr val="accent6">
                    <a:lumMod val="50000"/>
                  </a:schemeClr>
                </a:solidFill>
              </a:rPr>
              <a:t>Quelle valeur créons-nous pour nos client-e-s?</a:t>
            </a:r>
          </a:p>
          <a:p>
            <a:pPr marL="180975" indent="-180975">
              <a:spcBef>
                <a:spcPts val="800"/>
              </a:spcBef>
              <a:buFont typeface="Arial" panose="020B0604020202020204" pitchFamily="34" charset="0"/>
              <a:buChar char="•"/>
            </a:pPr>
            <a:r>
              <a:rPr lang="fr-CH" sz="1400" dirty="0">
                <a:solidFill>
                  <a:schemeClr val="accent6">
                    <a:lumMod val="50000"/>
                  </a:schemeClr>
                </a:solidFill>
              </a:rPr>
              <a:t>Quel problème résolvons-nous pour notre clientèle?</a:t>
            </a:r>
          </a:p>
          <a:p>
            <a:pPr marL="180975" indent="-180975">
              <a:spcBef>
                <a:spcPts val="800"/>
              </a:spcBef>
              <a:buFont typeface="Arial" panose="020B0604020202020204" pitchFamily="34" charset="0"/>
              <a:buChar char="•"/>
            </a:pPr>
            <a:r>
              <a:rPr lang="fr-CH" sz="1400" dirty="0">
                <a:solidFill>
                  <a:schemeClr val="accent6">
                    <a:lumMod val="50000"/>
                  </a:schemeClr>
                </a:solidFill>
              </a:rPr>
              <a:t>Quels sont les besoins des client-e-s que nous satisfaisons?</a:t>
            </a:r>
          </a:p>
        </p:txBody>
      </p:sp>
      <p:sp>
        <p:nvSpPr>
          <p:cNvPr id="28" name="Rechteck 27">
            <a:extLst>
              <a:ext uri="{FF2B5EF4-FFF2-40B4-BE49-F238E27FC236}">
                <a16:creationId xmlns:a16="http://schemas.microsoft.com/office/drawing/2014/main" id="{BC2ED550-1765-4C80-9AB4-4C95479A39C3}"/>
              </a:ext>
            </a:extLst>
          </p:cNvPr>
          <p:cNvSpPr/>
          <p:nvPr/>
        </p:nvSpPr>
        <p:spPr>
          <a:xfrm>
            <a:off x="7621775" y="2511460"/>
            <a:ext cx="3271292" cy="1487587"/>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rPr>
              <a:t>Quel est le groupe de personnes ou le groupe cible auquel s’adresse notre produit ou service?</a:t>
            </a:r>
          </a:p>
          <a:p>
            <a:pPr marL="180975" indent="-180975">
              <a:spcBef>
                <a:spcPts val="800"/>
              </a:spcBef>
              <a:buFont typeface="Arial" panose="020B0604020202020204" pitchFamily="34" charset="0"/>
              <a:buChar char="•"/>
            </a:pPr>
            <a:r>
              <a:rPr lang="fr-CH" sz="1400">
                <a:solidFill>
                  <a:schemeClr val="accent6">
                    <a:lumMod val="50000"/>
                  </a:schemeClr>
                </a:solidFill>
              </a:rPr>
              <a:t>Avons-nous un ou plusieurs groupes cibles? Lesquels?</a:t>
            </a:r>
          </a:p>
        </p:txBody>
      </p:sp>
      <p:sp>
        <p:nvSpPr>
          <p:cNvPr id="13" name="Rechteck 12">
            <a:extLst>
              <a:ext uri="{FF2B5EF4-FFF2-40B4-BE49-F238E27FC236}">
                <a16:creationId xmlns:a16="http://schemas.microsoft.com/office/drawing/2014/main" id="{657B5FF8-A1DE-4297-AE1C-4BBB088FA4C9}"/>
              </a:ext>
            </a:extLst>
          </p:cNvPr>
          <p:cNvSpPr/>
          <p:nvPr/>
        </p:nvSpPr>
        <p:spPr>
          <a:xfrm>
            <a:off x="1064131" y="1257688"/>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092952AE-0B4D-41FB-ADBE-DE7989DA29C9}"/>
              </a:ext>
            </a:extLst>
          </p:cNvPr>
          <p:cNvSpPr/>
          <p:nvPr/>
        </p:nvSpPr>
        <p:spPr>
          <a:xfrm>
            <a:off x="1165142" y="1299359"/>
            <a:ext cx="3405078" cy="877163"/>
          </a:xfrm>
          <a:prstGeom prst="rect">
            <a:avLst/>
          </a:prstGeom>
        </p:spPr>
        <p:txBody>
          <a:bodyPr wrap="square">
            <a:spAutoFit/>
          </a:bodyPr>
          <a:lstStyle/>
          <a:p>
            <a:pPr algn="ctr"/>
            <a:r>
              <a:rPr lang="fr-CH" sz="1700" b="1">
                <a:solidFill>
                  <a:schemeClr val="bg1"/>
                </a:solidFill>
              </a:rPr>
              <a:t>3. Prestation fournie</a:t>
            </a:r>
          </a:p>
          <a:p>
            <a:pPr algn="ctr"/>
            <a:r>
              <a:rPr lang="fr-CH" sz="1700">
                <a:solidFill>
                  <a:schemeClr val="bg1"/>
                </a:solidFill>
                <a:cs typeface="Arial" pitchFamily="34" charset="0"/>
              </a:rPr>
              <a:t>Comment le produit ou le service est-il conçu?</a:t>
            </a:r>
          </a:p>
        </p:txBody>
      </p:sp>
      <p:sp>
        <p:nvSpPr>
          <p:cNvPr id="23" name="Rechteck 22">
            <a:extLst>
              <a:ext uri="{FF2B5EF4-FFF2-40B4-BE49-F238E27FC236}">
                <a16:creationId xmlns:a16="http://schemas.microsoft.com/office/drawing/2014/main" id="{9F7F5ADE-92E9-46FF-8C6E-FD63A70DD5B0}"/>
              </a:ext>
            </a:extLst>
          </p:cNvPr>
          <p:cNvSpPr/>
          <p:nvPr/>
        </p:nvSpPr>
        <p:spPr>
          <a:xfrm>
            <a:off x="1042864" y="4961307"/>
            <a:ext cx="10093414" cy="388936"/>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A758C283-246C-4022-B507-18F5F3A8FD76}"/>
              </a:ext>
            </a:extLst>
          </p:cNvPr>
          <p:cNvSpPr/>
          <p:nvPr/>
        </p:nvSpPr>
        <p:spPr>
          <a:xfrm>
            <a:off x="4635339" y="4965551"/>
            <a:ext cx="2877881" cy="369332"/>
          </a:xfrm>
          <a:prstGeom prst="rect">
            <a:avLst/>
          </a:prstGeom>
        </p:spPr>
        <p:txBody>
          <a:bodyPr wrap="square">
            <a:spAutoFit/>
          </a:bodyPr>
          <a:lstStyle/>
          <a:p>
            <a:pPr algn="ctr"/>
            <a:r>
              <a:rPr lang="fr-CH" b="1">
                <a:solidFill>
                  <a:schemeClr val="bg1"/>
                </a:solidFill>
              </a:rPr>
              <a:t>4. Modèle de revenus</a:t>
            </a:r>
          </a:p>
        </p:txBody>
      </p:sp>
      <p:sp>
        <p:nvSpPr>
          <p:cNvPr id="25" name="Foliennummernplatzhalter 1">
            <a:extLst>
              <a:ext uri="{FF2B5EF4-FFF2-40B4-BE49-F238E27FC236}">
                <a16:creationId xmlns:a16="http://schemas.microsoft.com/office/drawing/2014/main" id="{301DB5B0-EEDF-4FA8-B392-8B76F4E8B5D4}"/>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a:p>
        </p:txBody>
      </p:sp>
    </p:spTree>
    <p:extLst>
      <p:ext uri="{BB962C8B-B14F-4D97-AF65-F5344CB8AC3E}">
        <p14:creationId xmlns:p14="http://schemas.microsoft.com/office/powerpoint/2010/main" val="266047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3B5E8EC-3A90-43EA-A79C-C615BD83E4E7}"/>
              </a:ext>
            </a:extLst>
          </p:cNvPr>
          <p:cNvSpPr/>
          <p:nvPr/>
        </p:nvSpPr>
        <p:spPr>
          <a:xfrm>
            <a:off x="1070341" y="1275904"/>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29632" y="1273526"/>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882261" y="1271525"/>
            <a:ext cx="2448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69897" y="4975477"/>
            <a:ext cx="10059290" cy="12132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65157" y="123578"/>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Un modèle d’entreprise répond aux questions essentielles sur le fonctionnement d’une entreprise</a:t>
            </a:r>
          </a:p>
        </p:txBody>
      </p:sp>
      <p:sp>
        <p:nvSpPr>
          <p:cNvPr id="9" name="Rechteck 8">
            <a:extLst>
              <a:ext uri="{FF2B5EF4-FFF2-40B4-BE49-F238E27FC236}">
                <a16:creationId xmlns:a16="http://schemas.microsoft.com/office/drawing/2014/main" id="{382B9701-414F-4EAE-BE6F-E4EA4EAC0F80}"/>
              </a:ext>
            </a:extLst>
          </p:cNvPr>
          <p:cNvSpPr/>
          <p:nvPr/>
        </p:nvSpPr>
        <p:spPr>
          <a:xfrm>
            <a:off x="8002766" y="2767527"/>
            <a:ext cx="2877881" cy="738664"/>
          </a:xfrm>
          <a:prstGeom prst="rect">
            <a:avLst/>
          </a:prstGeom>
        </p:spPr>
        <p:txBody>
          <a:bodyPr wrap="square">
            <a:spAutoFit/>
          </a:bodyPr>
          <a:lstStyle/>
          <a:p>
            <a:pPr algn="ctr"/>
            <a:r>
              <a:rPr lang="fr-CH" sz="4200" b="1">
                <a:solidFill>
                  <a:schemeClr val="accent6">
                    <a:lumMod val="50000"/>
                  </a:schemeClr>
                </a:solidFill>
              </a:rPr>
              <a:t>Pour qui?</a:t>
            </a:r>
          </a:p>
        </p:txBody>
      </p:sp>
      <p:sp>
        <p:nvSpPr>
          <p:cNvPr id="10" name="Rechteck 9">
            <a:extLst>
              <a:ext uri="{FF2B5EF4-FFF2-40B4-BE49-F238E27FC236}">
                <a16:creationId xmlns:a16="http://schemas.microsoft.com/office/drawing/2014/main" id="{700EF11B-3C2D-47EB-8A90-7EF0802DEF0C}"/>
              </a:ext>
            </a:extLst>
          </p:cNvPr>
          <p:cNvSpPr/>
          <p:nvPr/>
        </p:nvSpPr>
        <p:spPr>
          <a:xfrm>
            <a:off x="4846379" y="2767527"/>
            <a:ext cx="2583568" cy="738664"/>
          </a:xfrm>
          <a:prstGeom prst="rect">
            <a:avLst/>
          </a:prstGeom>
        </p:spPr>
        <p:txBody>
          <a:bodyPr wrap="square">
            <a:spAutoFit/>
          </a:bodyPr>
          <a:lstStyle/>
          <a:p>
            <a:pPr algn="ctr"/>
            <a:r>
              <a:rPr lang="fr-CH" sz="4200" b="1">
                <a:solidFill>
                  <a:schemeClr val="accent6">
                    <a:lumMod val="50000"/>
                  </a:schemeClr>
                </a:solidFill>
              </a:rPr>
              <a:t>Quoi?</a:t>
            </a:r>
          </a:p>
        </p:txBody>
      </p:sp>
      <p:sp>
        <p:nvSpPr>
          <p:cNvPr id="11" name="Rechteck 10">
            <a:extLst>
              <a:ext uri="{FF2B5EF4-FFF2-40B4-BE49-F238E27FC236}">
                <a16:creationId xmlns:a16="http://schemas.microsoft.com/office/drawing/2014/main" id="{092952AE-0B4D-41FB-ADBE-DE7989DA29C9}"/>
              </a:ext>
            </a:extLst>
          </p:cNvPr>
          <p:cNvSpPr/>
          <p:nvPr/>
        </p:nvSpPr>
        <p:spPr>
          <a:xfrm>
            <a:off x="1186408" y="2771438"/>
            <a:ext cx="3405078" cy="738664"/>
          </a:xfrm>
          <a:prstGeom prst="rect">
            <a:avLst/>
          </a:prstGeom>
        </p:spPr>
        <p:txBody>
          <a:bodyPr wrap="square">
            <a:spAutoFit/>
          </a:bodyPr>
          <a:lstStyle/>
          <a:p>
            <a:pPr algn="ctr"/>
            <a:r>
              <a:rPr lang="fr-CH" sz="4200" b="1">
                <a:solidFill>
                  <a:schemeClr val="accent6">
                    <a:lumMod val="50000"/>
                  </a:schemeClr>
                </a:solidFill>
              </a:rPr>
              <a:t>Comment?</a:t>
            </a:r>
          </a:p>
        </p:txBody>
      </p:sp>
      <p:sp>
        <p:nvSpPr>
          <p:cNvPr id="12" name="Rechteck 11">
            <a:extLst>
              <a:ext uri="{FF2B5EF4-FFF2-40B4-BE49-F238E27FC236}">
                <a16:creationId xmlns:a16="http://schemas.microsoft.com/office/drawing/2014/main" id="{A758C283-246C-4022-B507-18F5F3A8FD76}"/>
              </a:ext>
            </a:extLst>
          </p:cNvPr>
          <p:cNvSpPr/>
          <p:nvPr/>
        </p:nvSpPr>
        <p:spPr>
          <a:xfrm>
            <a:off x="1070342" y="5197590"/>
            <a:ext cx="10058846" cy="738664"/>
          </a:xfrm>
          <a:prstGeom prst="rect">
            <a:avLst/>
          </a:prstGeom>
        </p:spPr>
        <p:txBody>
          <a:bodyPr wrap="square">
            <a:spAutoFit/>
          </a:bodyPr>
          <a:lstStyle/>
          <a:p>
            <a:pPr algn="ctr"/>
            <a:r>
              <a:rPr lang="fr-CH" sz="4200" b="1" dirty="0">
                <a:solidFill>
                  <a:schemeClr val="accent6">
                    <a:lumMod val="50000"/>
                  </a:schemeClr>
                </a:solidFill>
              </a:rPr>
              <a:t>Comment gagne-t-on de l’argent?</a:t>
            </a:r>
          </a:p>
        </p:txBody>
      </p:sp>
      <p:sp>
        <p:nvSpPr>
          <p:cNvPr id="2" name="Foliennummernplatzhalter 1">
            <a:extLst>
              <a:ext uri="{FF2B5EF4-FFF2-40B4-BE49-F238E27FC236}">
                <a16:creationId xmlns:a16="http://schemas.microsoft.com/office/drawing/2014/main" id="{974999E7-7AF1-479F-877A-29B253B2719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a:p>
        </p:txBody>
      </p:sp>
      <p:sp>
        <p:nvSpPr>
          <p:cNvPr id="13" name="Rechteck 12">
            <a:extLst>
              <a:ext uri="{FF2B5EF4-FFF2-40B4-BE49-F238E27FC236}">
                <a16:creationId xmlns:a16="http://schemas.microsoft.com/office/drawing/2014/main" id="{DBC9D1AD-A8D0-47E0-B0B0-7166E646FD57}"/>
              </a:ext>
            </a:extLst>
          </p:cNvPr>
          <p:cNvSpPr/>
          <p:nvPr/>
        </p:nvSpPr>
        <p:spPr>
          <a:xfrm>
            <a:off x="3944674" y="6308127"/>
            <a:ext cx="6096000" cy="276999"/>
          </a:xfrm>
          <a:prstGeom prst="rect">
            <a:avLst/>
          </a:prstGeom>
        </p:spPr>
        <p:txBody>
          <a:bodyPr>
            <a:spAutoFit/>
          </a:bodyPr>
          <a:lstStyle/>
          <a:p>
            <a:r>
              <a:rPr lang="fr-CH" sz="1200" b="1">
                <a:solidFill>
                  <a:schemeClr val="accent6">
                    <a:lumMod val="50000"/>
                  </a:schemeClr>
                </a:solidFill>
              </a:rPr>
              <a:t>Selon: </a:t>
            </a:r>
            <a:r>
              <a:rPr lang="fr-CH" sz="1200">
                <a:solidFill>
                  <a:schemeClr val="accent6">
                    <a:lumMod val="50000"/>
                  </a:schemeClr>
                </a:solidFill>
              </a:rPr>
              <a:t>digitaleneuordnung.de/blog/business-modell/</a:t>
            </a:r>
          </a:p>
        </p:txBody>
      </p:sp>
    </p:spTree>
    <p:extLst>
      <p:ext uri="{BB962C8B-B14F-4D97-AF65-F5344CB8AC3E}">
        <p14:creationId xmlns:p14="http://schemas.microsoft.com/office/powerpoint/2010/main" val="112586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9</a:t>
            </a:fld>
            <a:endParaRPr lang="de-CH"/>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Groupe cible</a:t>
            </a: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Proposition de valeur</a:t>
            </a: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Prestation fournie</a:t>
            </a: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Modèle de revenus</a:t>
            </a: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fr-CH" b="1">
                <a:solidFill>
                  <a:schemeClr val="bg1"/>
                </a:solidFill>
              </a:rPr>
              <a:t>Prestation fournie</a:t>
            </a: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fr-CH" b="1">
                <a:solidFill>
                  <a:schemeClr val="bg1"/>
                </a:solidFill>
              </a:rPr>
              <a:t>Proposition de valeur</a:t>
            </a:r>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fr-CH" b="1">
                <a:solidFill>
                  <a:schemeClr val="bg1"/>
                </a:solidFill>
              </a:rPr>
              <a:t>Groupe cible</a:t>
            </a:r>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fr-CH" b="1">
                <a:solidFill>
                  <a:schemeClr val="bg1"/>
                </a:solidFill>
              </a:rPr>
              <a:t>Modèle de revenus</a:t>
            </a:r>
          </a:p>
        </p:txBody>
      </p:sp>
      <p:sp>
        <p:nvSpPr>
          <p:cNvPr id="28" name="Rectangle 2">
            <a:extLst>
              <a:ext uri="{FF2B5EF4-FFF2-40B4-BE49-F238E27FC236}">
                <a16:creationId xmlns:a16="http://schemas.microsoft.com/office/drawing/2014/main" id="{D4BDF283-D159-4F83-A1BE-D57EB94F73F6}"/>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fr-CH" sz="2400" b="1">
                <a:solidFill>
                  <a:srgbClr val="B11B96"/>
                </a:solidFill>
                <a:latin typeface="+mj-lt"/>
                <a:ea typeface="ＭＳ Ｐゴシック" charset="0"/>
                <a:cs typeface="Arial"/>
              </a:rPr>
              <a:t>Exemple de mymuesli: muesli bio préparé sur mesure, en ligne</a:t>
            </a:r>
          </a:p>
        </p:txBody>
      </p:sp>
      <p:pic>
        <p:nvPicPr>
          <p:cNvPr id="35" name="Grafik 34">
            <a:extLst>
              <a:ext uri="{FF2B5EF4-FFF2-40B4-BE49-F238E27FC236}">
                <a16:creationId xmlns:a16="http://schemas.microsoft.com/office/drawing/2014/main" id="{19F1CA4D-E466-4343-B175-6D2AA0B25AB2}"/>
              </a:ext>
            </a:extLst>
          </p:cNvPr>
          <p:cNvPicPr>
            <a:picLocks noChangeAspect="1"/>
          </p:cNvPicPr>
          <p:nvPr/>
        </p:nvPicPr>
        <p:blipFill>
          <a:blip r:embed="rId3"/>
          <a:stretch>
            <a:fillRect/>
          </a:stretch>
        </p:blipFill>
        <p:spPr>
          <a:xfrm>
            <a:off x="1047788" y="1532365"/>
            <a:ext cx="7524836" cy="420313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7" name="Textfeld 5">
            <a:extLst>
              <a:ext uri="{FF2B5EF4-FFF2-40B4-BE49-F238E27FC236}">
                <a16:creationId xmlns:a16="http://schemas.microsoft.com/office/drawing/2014/main" id="{11AEF456-4604-4E11-91C1-060FA586C27C}"/>
              </a:ext>
            </a:extLst>
          </p:cNvPr>
          <p:cNvSpPr txBox="1">
            <a:spLocks noChangeArrowheads="1"/>
          </p:cNvSpPr>
          <p:nvPr/>
        </p:nvSpPr>
        <p:spPr bwMode="auto">
          <a:xfrm>
            <a:off x="8843451" y="2691413"/>
            <a:ext cx="2772308" cy="1754326"/>
          </a:xfrm>
          <a:prstGeom prst="rect">
            <a:avLst/>
          </a:prstGeom>
          <a:noFill/>
          <a:ln w="9525">
            <a:noFill/>
            <a:miter lim="800000"/>
            <a:headEnd/>
            <a:tailEnd/>
          </a:ln>
        </p:spPr>
        <p:txBody>
          <a:bodyPr wrap="square">
            <a:spAutoFit/>
          </a:bodyPr>
          <a:lstStyle/>
          <a:p>
            <a:r>
              <a:rPr lang="fr-CH">
                <a:solidFill>
                  <a:schemeClr val="accent6">
                    <a:lumMod val="50000"/>
                  </a:schemeClr>
                </a:solidFill>
              </a:rPr>
              <a:t>Chez mymuesli, les client-e-s peuvent composer leur propre muesli avec une grande variété d’ingrédients.</a:t>
            </a:r>
          </a:p>
        </p:txBody>
      </p:sp>
      <p:sp>
        <p:nvSpPr>
          <p:cNvPr id="40" name="Textfeld 1">
            <a:extLst>
              <a:ext uri="{FF2B5EF4-FFF2-40B4-BE49-F238E27FC236}">
                <a16:creationId xmlns:a16="http://schemas.microsoft.com/office/drawing/2014/main" id="{E28A19A7-E985-42FB-BB7E-5ADB25D7862B}"/>
              </a:ext>
            </a:extLst>
          </p:cNvPr>
          <p:cNvSpPr txBox="1">
            <a:spLocks noChangeArrowheads="1"/>
          </p:cNvSpPr>
          <p:nvPr/>
        </p:nvSpPr>
        <p:spPr bwMode="auto">
          <a:xfrm>
            <a:off x="6501265" y="5840815"/>
            <a:ext cx="2342186" cy="246221"/>
          </a:xfrm>
          <a:prstGeom prst="rect">
            <a:avLst/>
          </a:prstGeom>
          <a:noFill/>
          <a:ln w="9525">
            <a:noFill/>
            <a:miter lim="800000"/>
            <a:headEnd/>
            <a:tailEnd/>
          </a:ln>
        </p:spPr>
        <p:txBody>
          <a:bodyPr wrap="square">
            <a:spAutoFit/>
          </a:bodyPr>
          <a:lstStyle/>
          <a:p>
            <a:r>
              <a:rPr lang="fr-CH" sz="1000" b="1">
                <a:solidFill>
                  <a:schemeClr val="accent6">
                    <a:lumMod val="50000"/>
                  </a:schemeClr>
                </a:solidFill>
                <a:latin typeface="+mj-lt"/>
                <a:cs typeface="Arial" pitchFamily="34" charset="0"/>
              </a:rPr>
              <a:t>Image: </a:t>
            </a:r>
            <a:r>
              <a:rPr lang="fr-CH" sz="1000">
                <a:solidFill>
                  <a:schemeClr val="accent6">
                    <a:lumMod val="50000"/>
                  </a:schemeClr>
                </a:solidFill>
                <a:latin typeface="+mj-lt"/>
                <a:cs typeface="Arial" pitchFamily="34" charset="0"/>
              </a:rPr>
              <a:t>ch.mymuesli.com/</a:t>
            </a:r>
          </a:p>
        </p:txBody>
      </p:sp>
    </p:spTree>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4882</Words>
  <Application>Microsoft Office PowerPoint</Application>
  <PresentationFormat>Breitbild</PresentationFormat>
  <Paragraphs>635</Paragraphs>
  <Slides>58</Slides>
  <Notes>53</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58</vt:i4>
      </vt:variant>
    </vt:vector>
  </HeadingPairs>
  <TitlesOfParts>
    <vt:vector size="67" baseType="lpstr">
      <vt:lpstr>Malgun Gothic</vt:lpstr>
      <vt:lpstr>MS PGothic</vt:lpstr>
      <vt:lpstr>Arial</vt:lpstr>
      <vt:lpstr>Calibri</vt:lpstr>
      <vt:lpstr>Century Gothic</vt:lpstr>
      <vt:lpstr>Symbol</vt:lpstr>
      <vt:lpstr>Wingdings</vt:lpstr>
      <vt:lpstr>myidea</vt:lpstr>
      <vt:lpstr>KMU-HSG</vt:lpstr>
      <vt:lpstr>Pensée et action entrepreneuriales</vt:lpstr>
      <vt:lpstr>PowerPoint-Präsentation</vt:lpstr>
      <vt:lpstr>PowerPoint-Präsentation</vt:lpstr>
      <vt:lpstr>Module 3</vt:lpstr>
      <vt:lpstr>Module de formation M 3.1 Connaissances et outils Modèle d’entreprise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Digression: Connaissances et outils Économie circulaire</vt:lpstr>
      <vt:lpstr>PowerPoint-Präsentation</vt:lpstr>
      <vt:lpstr>PowerPoint-Präsentation</vt:lpstr>
      <vt:lpstr> </vt:lpstr>
      <vt:lpstr>PowerPoint-Präsentation</vt:lpstr>
      <vt:lpstr>PowerPoint-Präsentation</vt:lpstr>
      <vt:lpstr>PowerPoint-Präsentation</vt:lpstr>
      <vt:lpstr>Module de formation M 3.4 Connaissances et outils Business plan et pitch deck</vt:lpstr>
      <vt:lpstr>PowerPoint-Präsentation</vt:lpstr>
      <vt:lpstr>Un business plan peut être utilisé à des fins diverses, mais il présente également des inconvénients</vt:lpstr>
      <vt:lpstr>Éléments de votre mini-business plan, et de votre journal d’apprentissage</vt:lpstr>
      <vt:lpstr>PowerPoint-Präsentation</vt:lpstr>
      <vt:lpstr>PowerPoint-Präsentation</vt:lpstr>
      <vt:lpstr>PowerPoint-Präsentation</vt:lpstr>
      <vt:lpstr>PowerPoint-Präsentation</vt:lpstr>
      <vt:lpstr>PowerPoint-Präsentation</vt:lpstr>
      <vt:lpstr>Module de formation M 3.5 Connaissances et outils Caractéristique distinctive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Module de formation M 3.6 Exemple de MyBambooBike Caractéristique distinctive de MyBambooBike</vt:lpstr>
      <vt:lpstr>PowerPoint-Präsentation</vt:lpstr>
      <vt:lpstr>PowerPoint-Präsentation</vt:lpstr>
      <vt:lpstr>PowerPoint-Präsentation</vt:lpstr>
      <vt:lpstr>Module de formation M 3.8 Études de cas sur les entrepreneurs/-ses Le café de leurs rêves: étude de cas Sujet: caractéristique distinctive</vt:lpstr>
    </vt:vector>
  </TitlesOfParts>
  <Company>Semantis Translation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01-3 Slides Lernende Modul 3.pptx</dc:title>
  <dc:subject>210656_1</dc:subject>
  <dc:creator>Production</dc:creator>
  <cp:keywords>avril 21</cp:keywords>
  <dc:description>1</dc:description>
  <cp:lastModifiedBy>Gauss Joël</cp:lastModifiedBy>
  <cp:revision>13</cp:revision>
  <cp:lastPrinted>2021-01-20T19:01:33Z</cp:lastPrinted>
  <dcterms:created xsi:type="dcterms:W3CDTF">2020-11-11T18:04:37Z</dcterms:created>
  <dcterms:modified xsi:type="dcterms:W3CDTF">2023-09-19T14:24:30Z</dcterms:modified>
  <cp:category>210656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