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D0_BAD0A19E.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Lst>
  <p:notesMasterIdLst>
    <p:notesMasterId r:id="rId21"/>
  </p:notesMasterIdLst>
  <p:sldIdLst>
    <p:sldId id="1881" r:id="rId3"/>
    <p:sldId id="2139" r:id="rId4"/>
    <p:sldId id="2140" r:id="rId5"/>
    <p:sldId id="2034" r:id="rId6"/>
    <p:sldId id="1910" r:id="rId7"/>
    <p:sldId id="267" r:id="rId8"/>
    <p:sldId id="275" r:id="rId9"/>
    <p:sldId id="1995" r:id="rId10"/>
    <p:sldId id="1996" r:id="rId11"/>
    <p:sldId id="1997" r:id="rId12"/>
    <p:sldId id="1998" r:id="rId13"/>
    <p:sldId id="1999" r:id="rId14"/>
    <p:sldId id="2000" r:id="rId15"/>
    <p:sldId id="280" r:id="rId16"/>
    <p:sldId id="1911" r:id="rId17"/>
    <p:sldId id="1912" r:id="rId18"/>
    <p:sldId id="2138" r:id="rId19"/>
    <p:sldId id="1982" r:id="rId20"/>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cmAuthor id="2" name="Eveline Gutzwiller" initials="EG" lastIdx="25" clrIdx="1"/>
  <p:cmAuthor id="3" name="Jossen Bettina" initials="J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B96"/>
    <a:srgbClr val="6C0A63"/>
    <a:srgbClr val="909090"/>
    <a:srgbClr val="0B4874"/>
    <a:srgbClr val="135B87"/>
    <a:srgbClr val="FFFF99"/>
    <a:srgbClr val="898F97"/>
    <a:srgbClr val="8EB403"/>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4" autoAdjust="0"/>
    <p:restoredTop sz="93775" autoAdjust="0"/>
  </p:normalViewPr>
  <p:slideViewPr>
    <p:cSldViewPr snapToGrid="0">
      <p:cViewPr varScale="1">
        <p:scale>
          <a:sx n="39" d="100"/>
          <a:sy n="39" d="100"/>
        </p:scale>
        <p:origin x="84" y="1746"/>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8/10/relationships/authors" Target="authors.xml"/></Relationships>
</file>

<file path=ppt/comments/modernComment_7D0_BAD0A19E.xml><?xml version="1.0" encoding="utf-8"?>
<p188:cmLst xmlns:a="http://schemas.openxmlformats.org/drawingml/2006/main" xmlns:r="http://schemas.openxmlformats.org/officeDocument/2006/relationships" xmlns:p188="http://schemas.microsoft.com/office/powerpoint/2018/8/main">
  <p188:cm id="{D0B00BE1-50EA-4DC0-895D-8AB995BA171C}" authorId="{2ED04712-6E14-8F35-AF62-9C642AEBA134}" created="2023-09-19T13:49:06.393">
    <ac:txMkLst xmlns:ac="http://schemas.microsoft.com/office/drawing/2013/main/command">
      <pc:docMk xmlns:pc="http://schemas.microsoft.com/office/powerpoint/2013/main/command"/>
      <pc:sldMk xmlns:pc="http://schemas.microsoft.com/office/powerpoint/2013/main/command" cId="3134235038" sldId="2000"/>
      <ac:spMk id="5" creationId="{6393F1F5-FDDB-40A9-9C4D-C2D6C21751CD}"/>
      <ac:txMk cp="162" len="198">
        <ac:context len="361" hash="2870393624"/>
      </ac:txMk>
    </ac:txMkLst>
    <p188:pos x="4656554" y="2552655"/>
    <p188:txBody>
      <a:bodyPr/>
      <a:lstStyle/>
      <a:p>
        <a:r>
          <a:rPr lang="de-CH"/>
          <a:t>((In der deutschen Fassung wurde die Aussage original in Englisch belassen.))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19.09.2023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16</a:t>
            </a:fld>
            <a:endParaRPr lang="ru-RU"/>
          </a:p>
        </p:txBody>
      </p:sp>
    </p:spTree>
    <p:extLst>
      <p:ext uri="{BB962C8B-B14F-4D97-AF65-F5344CB8AC3E}">
        <p14:creationId xmlns:p14="http://schemas.microsoft.com/office/powerpoint/2010/main" val="185234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a:p>
        </p:txBody>
      </p:sp>
    </p:spTree>
    <p:extLst>
      <p:ext uri="{BB962C8B-B14F-4D97-AF65-F5344CB8AC3E}">
        <p14:creationId xmlns:p14="http://schemas.microsoft.com/office/powerpoint/2010/main" val="88339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a:p>
        </p:txBody>
      </p:sp>
    </p:spTree>
    <p:extLst>
      <p:ext uri="{BB962C8B-B14F-4D97-AF65-F5344CB8AC3E}">
        <p14:creationId xmlns:p14="http://schemas.microsoft.com/office/powerpoint/2010/main" val="126611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a:p>
        </p:txBody>
      </p:sp>
    </p:spTree>
    <p:extLst>
      <p:ext uri="{BB962C8B-B14F-4D97-AF65-F5344CB8AC3E}">
        <p14:creationId xmlns:p14="http://schemas.microsoft.com/office/powerpoint/2010/main" val="23990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a:p>
        </p:txBody>
      </p:sp>
    </p:spTree>
    <p:extLst>
      <p:ext uri="{BB962C8B-B14F-4D97-AF65-F5344CB8AC3E}">
        <p14:creationId xmlns:p14="http://schemas.microsoft.com/office/powerpoint/2010/main" val="51003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a:p>
        </p:txBody>
      </p:sp>
    </p:spTree>
    <p:extLst>
      <p:ext uri="{BB962C8B-B14F-4D97-AF65-F5344CB8AC3E}">
        <p14:creationId xmlns:p14="http://schemas.microsoft.com/office/powerpoint/2010/main" val="1573710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a:p>
        </p:txBody>
      </p:sp>
    </p:spTree>
    <p:extLst>
      <p:ext uri="{BB962C8B-B14F-4D97-AF65-F5344CB8AC3E}">
        <p14:creationId xmlns:p14="http://schemas.microsoft.com/office/powerpoint/2010/main" val="9593060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5.png"/><Relationship Id="rId7"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19.09.2023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19.09.2023</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19.09.2023</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a:p>
        </p:txBody>
      </p:sp>
      <p:sp>
        <p:nvSpPr>
          <p:cNvPr id="5" name="Нижний колонтитул 4"/>
          <p:cNvSpPr>
            <a:spLocks noGrp="1"/>
          </p:cNvSpPr>
          <p:nvPr userDrawn="1">
            <p:ph type="ftr" sz="quarter" idx="11"/>
          </p:nvPr>
        </p:nvSpPr>
        <p:spPr/>
        <p:txBody>
          <a:bodyPr/>
          <a:lstStyle/>
          <a:p>
            <a:endParaRPr lang="ru-RU"/>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19.09.2023</a:t>
            </a:fld>
            <a:endParaRPr lang="ru-RU"/>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8"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19.09.2023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19.09.2023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19.09.2023</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19.09.2023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19.09.2023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19.09.2023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19.09.2023</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dirty="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dirty="0"/>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7.png"/><Relationship Id="rId89" Type="http://schemas.openxmlformats.org/officeDocument/2006/relationships/image" Target="../media/image12.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image" Target="../media/image2.png"/><Relationship Id="rId5" Type="http://schemas.openxmlformats.org/officeDocument/2006/relationships/slideLayout" Target="../slideLayouts/slideLayout5.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3.png"/><Relationship Id="rId85" Type="http://schemas.openxmlformats.org/officeDocument/2006/relationships/image" Target="../media/image8.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6.png"/><Relationship Id="rId88"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81" Type="http://schemas.openxmlformats.org/officeDocument/2006/relationships/image" Target="../media/image4.png"/><Relationship Id="rId86" Type="http://schemas.openxmlformats.org/officeDocument/2006/relationships/image" Target="../media/image9.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10.png"/><Relationship Id="rId61" Type="http://schemas.openxmlformats.org/officeDocument/2006/relationships/slideLayout" Target="../slideLayouts/slideLayout61.xml"/><Relationship Id="rId82" Type="http://schemas.openxmlformats.org/officeDocument/2006/relationships/image" Target="../media/image5.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8">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2">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4"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8">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19.09.2023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31.png"/><Relationship Id="rId2" Type="http://schemas.microsoft.com/office/2018/10/relationships/comments" Target="../comments/modernComment_7D0_BAD0A19E.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3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33.jp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328.png"/></Relationships>
</file>

<file path=ppt/slides/_rels/slide7.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7988710" cy="636104"/>
          </a:xfrm>
        </p:spPr>
        <p:txBody>
          <a:bodyPr>
            <a:noAutofit/>
          </a:bodyPr>
          <a:lstStyle/>
          <a:p>
            <a:pPr algn="l"/>
            <a:r>
              <a:rPr lang="fr-CH" sz="2800" b="0" dirty="0">
                <a:solidFill>
                  <a:srgbClr val="8EB403"/>
                </a:solidFill>
              </a:rPr>
              <a:t>Pensée et action entrepreneuriales</a:t>
            </a:r>
            <a:endParaRPr lang="de-CH" sz="2800" b="0" dirty="0">
              <a:solidFill>
                <a:srgbClr val="8EB403"/>
              </a:solidFill>
            </a:endParaRP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32911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3AD99CD-6CED-4C01-96F6-94A01F5B1F15}"/>
              </a:ext>
            </a:extLst>
          </p:cNvPr>
          <p:cNvSpPr/>
          <p:nvPr/>
        </p:nvSpPr>
        <p:spPr>
          <a:xfrm>
            <a:off x="1664858" y="1541857"/>
            <a:ext cx="9122340" cy="3447098"/>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fr-CH" b="1" dirty="0">
                <a:solidFill>
                  <a:srgbClr val="0B4874"/>
                </a:solidFill>
                <a:latin typeface="+mj-lt"/>
              </a:rPr>
              <a:t>Tests précoces: </a:t>
            </a:r>
            <a:r>
              <a:rPr lang="fr-CH" dirty="0">
                <a:solidFill>
                  <a:schemeClr val="accent6">
                    <a:lumMod val="50000"/>
                  </a:schemeClr>
                </a:solidFill>
                <a:latin typeface="+mj-lt"/>
              </a:rPr>
              <a:t>le modèle d’entreprise ou même certains de ses éléments sont testés dès le début avec des clients et clientes (sélectionnés). La phase de conception est donc assez courte. On recueille des feed-back à un stade précoce et à intervalles réguliers.</a:t>
            </a:r>
          </a:p>
          <a:p>
            <a:pPr marL="354013" indent="-354013">
              <a:spcBef>
                <a:spcPts val="800"/>
              </a:spcBef>
              <a:buClr>
                <a:srgbClr val="0B4874"/>
              </a:buClr>
              <a:buFont typeface="Century Gothic" panose="020B0502020202020204" pitchFamily="34" charset="0"/>
              <a:buChar char="●"/>
            </a:pPr>
            <a:r>
              <a:rPr lang="fr-CH" b="1" dirty="0">
                <a:solidFill>
                  <a:srgbClr val="0B4874"/>
                </a:solidFill>
                <a:latin typeface="+mj-lt"/>
              </a:rPr>
              <a:t>Démarche itérative: </a:t>
            </a:r>
            <a:r>
              <a:rPr lang="fr-CH" dirty="0">
                <a:solidFill>
                  <a:schemeClr val="accent6">
                    <a:lumMod val="50000"/>
                  </a:schemeClr>
                </a:solidFill>
                <a:latin typeface="+mj-lt"/>
              </a:rPr>
              <a:t>les renseignements sur les besoins des client-e-s ou sur leur comportement sont utilisés afin d’améliorer progressivement le modèle d’entreprise, le produit ou le service.</a:t>
            </a:r>
          </a:p>
          <a:p>
            <a:pPr marL="354013" indent="-354013">
              <a:spcBef>
                <a:spcPts val="800"/>
              </a:spcBef>
              <a:buClr>
                <a:srgbClr val="0B4874"/>
              </a:buClr>
              <a:buFont typeface="Century Gothic" panose="020B0502020202020204" pitchFamily="34" charset="0"/>
              <a:buChar char="●"/>
            </a:pPr>
            <a:r>
              <a:rPr lang="fr-CH" b="1" dirty="0">
                <a:solidFill>
                  <a:srgbClr val="0B4874"/>
                </a:solidFill>
                <a:latin typeface="+mj-lt"/>
              </a:rPr>
              <a:t>Évaluation systématique des données: </a:t>
            </a:r>
            <a:r>
              <a:rPr lang="fr-CH" dirty="0">
                <a:solidFill>
                  <a:schemeClr val="accent6">
                    <a:lumMod val="50000"/>
                  </a:schemeClr>
                </a:solidFill>
                <a:latin typeface="+mj-lt"/>
              </a:rPr>
              <a:t>les feed-back des client-e-s sont recueillis et évalués systématiquement.</a:t>
            </a:r>
          </a:p>
          <a:p>
            <a:pPr marL="354013" indent="-354013">
              <a:spcBef>
                <a:spcPts val="800"/>
              </a:spcBef>
              <a:buClr>
                <a:srgbClr val="0B4874"/>
              </a:buClr>
              <a:buFont typeface="Century Gothic" panose="020B0502020202020204" pitchFamily="34" charset="0"/>
              <a:buChar char="●"/>
            </a:pPr>
            <a:r>
              <a:rPr lang="fr-CH" b="1" dirty="0">
                <a:solidFill>
                  <a:srgbClr val="0B4874"/>
                </a:solidFill>
                <a:latin typeface="+mj-lt"/>
              </a:rPr>
              <a:t>Développement de l’organisation en parallèle: </a:t>
            </a:r>
            <a:r>
              <a:rPr lang="fr-CH" dirty="0">
                <a:solidFill>
                  <a:schemeClr val="accent6">
                    <a:lumMod val="50000"/>
                  </a:schemeClr>
                </a:solidFill>
                <a:latin typeface="+mj-lt"/>
              </a:rPr>
              <a:t>le développement du produit et le développement de l’entreprise, du marketing, des ventes, etc. se déroulent en parallèle.</a:t>
            </a:r>
          </a:p>
        </p:txBody>
      </p:sp>
      <p:sp>
        <p:nvSpPr>
          <p:cNvPr id="5" name="Titel 1">
            <a:extLst>
              <a:ext uri="{FF2B5EF4-FFF2-40B4-BE49-F238E27FC236}">
                <a16:creationId xmlns:a16="http://schemas.microsoft.com/office/drawing/2014/main" id="{3593F5B5-780C-4E05-B144-24ABBFBD9C1E}"/>
              </a:ext>
            </a:extLst>
          </p:cNvPr>
          <p:cNvSpPr txBox="1">
            <a:spLocks/>
          </p:cNvSpPr>
          <p:nvPr/>
        </p:nvSpPr>
        <p:spPr bwMode="auto">
          <a:xfrm>
            <a:off x="919078" y="261115"/>
            <a:ext cx="6810649"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2400" b="1" dirty="0">
                <a:solidFill>
                  <a:srgbClr val="0B4874"/>
                </a:solidFill>
                <a:latin typeface="+mj-lt"/>
                <a:ea typeface="ＭＳ Ｐゴシック" charset="0"/>
              </a:rPr>
              <a:t>Caractéristiques: Qu’est-ce qui caractérise</a:t>
            </a:r>
            <a:br>
              <a:rPr lang="fr-CH" sz="2400" b="1" dirty="0">
                <a:solidFill>
                  <a:srgbClr val="0B4874"/>
                </a:solidFill>
                <a:latin typeface="+mj-lt"/>
                <a:ea typeface="ＭＳ Ｐゴシック" charset="0"/>
              </a:rPr>
            </a:br>
            <a:r>
              <a:rPr lang="fr-CH" sz="2400" b="1" dirty="0">
                <a:solidFill>
                  <a:srgbClr val="0B4874"/>
                </a:solidFill>
                <a:latin typeface="+mj-lt"/>
                <a:ea typeface="ＭＳ Ｐゴシック" charset="0"/>
              </a:rPr>
              <a:t>l’approche Lean Startup?</a:t>
            </a:r>
          </a:p>
        </p:txBody>
      </p:sp>
      <p:sp>
        <p:nvSpPr>
          <p:cNvPr id="6" name="Rechteck 5">
            <a:extLst>
              <a:ext uri="{FF2B5EF4-FFF2-40B4-BE49-F238E27FC236}">
                <a16:creationId xmlns:a16="http://schemas.microsoft.com/office/drawing/2014/main" id="{3F9B8E4B-FAA2-4555-B6E5-287F5700F024}"/>
              </a:ext>
            </a:extLst>
          </p:cNvPr>
          <p:cNvSpPr/>
          <p:nvPr/>
        </p:nvSpPr>
        <p:spPr>
          <a:xfrm>
            <a:off x="2673338" y="5274513"/>
            <a:ext cx="7854294" cy="646331"/>
          </a:xfrm>
          <a:prstGeom prst="rect">
            <a:avLst/>
          </a:prstGeom>
        </p:spPr>
        <p:txBody>
          <a:bodyPr wrap="square">
            <a:spAutoFit/>
          </a:bodyPr>
          <a:lstStyle/>
          <a:p>
            <a:pPr>
              <a:spcBef>
                <a:spcPts val="1200"/>
              </a:spcBef>
              <a:buClr>
                <a:schemeClr val="tx2"/>
              </a:buClr>
            </a:pPr>
            <a:r>
              <a:rPr lang="fr-CH" b="1">
                <a:solidFill>
                  <a:schemeClr val="accent1"/>
                </a:solidFill>
              </a:rPr>
              <a:t>Les hypothèses principales doivent être vérifiées sans prendre trop de risques.</a:t>
            </a:r>
          </a:p>
        </p:txBody>
      </p:sp>
      <p:sp>
        <p:nvSpPr>
          <p:cNvPr id="7" name="Pfeil nach rechts 6">
            <a:extLst>
              <a:ext uri="{FF2B5EF4-FFF2-40B4-BE49-F238E27FC236}">
                <a16:creationId xmlns:a16="http://schemas.microsoft.com/office/drawing/2014/main" id="{2334176E-2B9C-489B-A12D-0F7240CC3BBD}"/>
              </a:ext>
            </a:extLst>
          </p:cNvPr>
          <p:cNvSpPr/>
          <p:nvPr/>
        </p:nvSpPr>
        <p:spPr>
          <a:xfrm>
            <a:off x="1775103" y="5267740"/>
            <a:ext cx="767373" cy="6120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de-DE" dirty="0" err="1"/>
          </a:p>
        </p:txBody>
      </p:sp>
      <p:sp>
        <p:nvSpPr>
          <p:cNvPr id="8" name="Foliennummernplatzhalter 1">
            <a:extLst>
              <a:ext uri="{FF2B5EF4-FFF2-40B4-BE49-F238E27FC236}">
                <a16:creationId xmlns:a16="http://schemas.microsoft.com/office/drawing/2014/main" id="{75226FF8-BC7D-461E-94C1-9F8CC82532B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10</a:t>
            </a:fld>
            <a:endParaRPr lang="ru-RU"/>
          </a:p>
        </p:txBody>
      </p:sp>
    </p:spTree>
    <p:extLst>
      <p:ext uri="{BB962C8B-B14F-4D97-AF65-F5344CB8AC3E}">
        <p14:creationId xmlns:p14="http://schemas.microsoft.com/office/powerpoint/2010/main" val="635109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0F1A5DF-E4A2-4097-98DA-8B7502CB176A}"/>
              </a:ext>
            </a:extLst>
          </p:cNvPr>
          <p:cNvSpPr/>
          <p:nvPr/>
        </p:nvSpPr>
        <p:spPr>
          <a:xfrm>
            <a:off x="1739728" y="1632619"/>
            <a:ext cx="9157658" cy="4237057"/>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fr-CH">
                <a:solidFill>
                  <a:schemeClr val="accent6">
                    <a:lumMod val="50000"/>
                  </a:schemeClr>
                </a:solidFill>
                <a:latin typeface="+mj-lt"/>
              </a:rPr>
              <a:t>Un «Minimum Viable Product» (MVP) possède les caractéristiques essentielles d’un produit, mais rien de plus!</a:t>
            </a:r>
          </a:p>
          <a:p>
            <a:pPr marL="354013" indent="-354013">
              <a:spcBef>
                <a:spcPts val="800"/>
              </a:spcBef>
              <a:buClr>
                <a:srgbClr val="0B4874"/>
              </a:buClr>
              <a:buFont typeface="Century Gothic" panose="020B0502020202020204" pitchFamily="34" charset="0"/>
              <a:buChar char="●"/>
            </a:pPr>
            <a:r>
              <a:rPr lang="fr-CH">
                <a:solidFill>
                  <a:schemeClr val="accent6">
                    <a:lumMod val="50000"/>
                  </a:schemeClr>
                </a:solidFill>
                <a:latin typeface="+mj-lt"/>
              </a:rPr>
              <a:t>Un MVP doit vous permettre de tester les principales hypothèses qui sous-tendent votre idée.</a:t>
            </a:r>
          </a:p>
          <a:p>
            <a:pPr marL="354013" indent="-354013">
              <a:spcBef>
                <a:spcPts val="800"/>
              </a:spcBef>
              <a:buClr>
                <a:srgbClr val="0B4874"/>
              </a:buClr>
              <a:buFont typeface="Century Gothic" panose="020B0502020202020204" pitchFamily="34" charset="0"/>
              <a:buChar char="●"/>
            </a:pPr>
            <a:r>
              <a:rPr lang="fr-CH">
                <a:solidFill>
                  <a:schemeClr val="accent6">
                    <a:lumMod val="50000"/>
                  </a:schemeClr>
                </a:solidFill>
                <a:latin typeface="+mj-lt"/>
              </a:rPr>
              <a:t>Le MVP permet d’initier un processus récurrent au niveau...</a:t>
            </a:r>
          </a:p>
          <a:p>
            <a:pPr marL="800100" lvl="1" indent="-342900">
              <a:spcBef>
                <a:spcPts val="800"/>
              </a:spcBef>
              <a:buClr>
                <a:srgbClr val="0B4874"/>
              </a:buClr>
              <a:buFont typeface="Wingdings" panose="05000000000000000000" pitchFamily="2" charset="2"/>
              <a:buChar char="à"/>
            </a:pPr>
            <a:r>
              <a:rPr lang="fr-CH">
                <a:solidFill>
                  <a:schemeClr val="accent6">
                    <a:lumMod val="50000"/>
                  </a:schemeClr>
                </a:solidFill>
                <a:latin typeface="+mj-lt"/>
                <a:sym typeface="Wingdings" panose="05000000000000000000" pitchFamily="2" charset="2"/>
              </a:rPr>
              <a:t>du développement ou de l’approfondissement d’idées ; </a:t>
            </a:r>
          </a:p>
          <a:p>
            <a:pPr marL="800100" lvl="1" indent="-342900">
              <a:spcBef>
                <a:spcPts val="800"/>
              </a:spcBef>
              <a:buClr>
                <a:srgbClr val="0B4874"/>
              </a:buClr>
              <a:buFont typeface="Wingdings" panose="05000000000000000000" pitchFamily="2" charset="2"/>
              <a:buChar char="à"/>
            </a:pPr>
            <a:r>
              <a:rPr lang="fr-CH">
                <a:solidFill>
                  <a:schemeClr val="accent6">
                    <a:lumMod val="50000"/>
                  </a:schemeClr>
                </a:solidFill>
              </a:rPr>
              <a:t>du lancement d’une version de démonstration/MVP ;</a:t>
            </a:r>
          </a:p>
          <a:p>
            <a:pPr marL="800100" lvl="1" indent="-342900">
              <a:spcBef>
                <a:spcPts val="800"/>
              </a:spcBef>
              <a:buClr>
                <a:srgbClr val="0B4874"/>
              </a:buClr>
              <a:buFont typeface="Wingdings" panose="05000000000000000000" pitchFamily="2" charset="2"/>
              <a:buChar char="à"/>
            </a:pPr>
            <a:r>
              <a:rPr lang="fr-CH">
                <a:solidFill>
                  <a:schemeClr val="accent6">
                    <a:lumMod val="50000"/>
                  </a:schemeClr>
                </a:solidFill>
                <a:latin typeface="+mj-lt"/>
              </a:rPr>
              <a:t>du test sur le marché et auprès de clients et clientes réels pour collecter des données ;</a:t>
            </a:r>
          </a:p>
          <a:p>
            <a:pPr marL="800100" lvl="1" indent="-342900">
              <a:spcBef>
                <a:spcPts val="800"/>
              </a:spcBef>
              <a:buClr>
                <a:srgbClr val="0B4874"/>
              </a:buClr>
              <a:buFont typeface="Wingdings" panose="05000000000000000000" pitchFamily="2" charset="2"/>
              <a:buChar char="à"/>
            </a:pPr>
            <a:r>
              <a:rPr lang="fr-CH">
                <a:solidFill>
                  <a:schemeClr val="accent6">
                    <a:lumMod val="50000"/>
                  </a:schemeClr>
                </a:solidFill>
                <a:latin typeface="+mj-lt"/>
              </a:rPr>
              <a:t>de l’analyse et de l’apprentissage. </a:t>
            </a:r>
          </a:p>
          <a:p>
            <a:pPr lvl="1">
              <a:spcBef>
                <a:spcPts val="800"/>
              </a:spcBef>
              <a:buClr>
                <a:srgbClr val="0B4874"/>
              </a:buClr>
            </a:pPr>
            <a:endParaRPr lang="fr-CH">
              <a:solidFill>
                <a:schemeClr val="accent6">
                  <a:lumMod val="50000"/>
                </a:schemeClr>
              </a:solidFill>
              <a:latin typeface="+mj-lt"/>
            </a:endParaRPr>
          </a:p>
          <a:p>
            <a:pPr marL="354013" indent="-354013">
              <a:spcBef>
                <a:spcPts val="800"/>
              </a:spcBef>
              <a:buClr>
                <a:srgbClr val="0B4874"/>
              </a:buClr>
              <a:buFont typeface="Century Gothic" panose="020B0502020202020204" pitchFamily="34" charset="0"/>
              <a:buChar char="●"/>
            </a:pPr>
            <a:r>
              <a:rPr lang="fr-CH" b="1">
                <a:solidFill>
                  <a:srgbClr val="96CB00"/>
                </a:solidFill>
                <a:latin typeface="+mj-lt"/>
              </a:rPr>
              <a:t>Important: Essayez de produire la version de démonstration ou le MVP aussi vite que possible pour vous lancer sur le marché!</a:t>
            </a:r>
          </a:p>
        </p:txBody>
      </p:sp>
      <p:sp>
        <p:nvSpPr>
          <p:cNvPr id="5" name="Titel 1">
            <a:extLst>
              <a:ext uri="{FF2B5EF4-FFF2-40B4-BE49-F238E27FC236}">
                <a16:creationId xmlns:a16="http://schemas.microsoft.com/office/drawing/2014/main" id="{11CBC0CE-ACC9-4B8E-B713-D993D40AB1B7}"/>
              </a:ext>
            </a:extLst>
          </p:cNvPr>
          <p:cNvSpPr txBox="1">
            <a:spLocks/>
          </p:cNvSpPr>
          <p:nvPr/>
        </p:nvSpPr>
        <p:spPr bwMode="auto">
          <a:xfrm>
            <a:off x="1669707" y="86919"/>
            <a:ext cx="8304472"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2400" b="1">
                <a:solidFill>
                  <a:srgbClr val="0B4874"/>
                </a:solidFill>
                <a:latin typeface="+mj-lt"/>
                <a:ea typeface="ＭＳ Ｐゴシック" charset="0"/>
              </a:rPr>
              <a:t>Qu’est-ce qu’un MVP?</a:t>
            </a:r>
          </a:p>
        </p:txBody>
      </p:sp>
      <p:sp>
        <p:nvSpPr>
          <p:cNvPr id="6" name="Foliennummernplatzhalter 1">
            <a:extLst>
              <a:ext uri="{FF2B5EF4-FFF2-40B4-BE49-F238E27FC236}">
                <a16:creationId xmlns:a16="http://schemas.microsoft.com/office/drawing/2014/main" id="{59873EC6-7843-4388-9AF6-664B2807F42C}"/>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11</a:t>
            </a:fld>
            <a:endParaRPr lang="ru-RU"/>
          </a:p>
        </p:txBody>
      </p:sp>
    </p:spTree>
    <p:extLst>
      <p:ext uri="{BB962C8B-B14F-4D97-AF65-F5344CB8AC3E}">
        <p14:creationId xmlns:p14="http://schemas.microsoft.com/office/powerpoint/2010/main" val="1944571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ACF09B3D-EF2B-4AFA-BAA4-37BB620AF62A}"/>
              </a:ext>
            </a:extLst>
          </p:cNvPr>
          <p:cNvSpPr txBox="1">
            <a:spLocks/>
          </p:cNvSpPr>
          <p:nvPr/>
        </p:nvSpPr>
        <p:spPr bwMode="auto">
          <a:xfrm>
            <a:off x="930508" y="102475"/>
            <a:ext cx="801346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2400" b="1">
                <a:solidFill>
                  <a:srgbClr val="0B4874"/>
                </a:solidFill>
                <a:ea typeface="ＭＳ Ｐゴシック" charset="0"/>
              </a:rPr>
              <a:t>Version de démonstration et MVP</a:t>
            </a:r>
          </a:p>
        </p:txBody>
      </p:sp>
      <p:sp>
        <p:nvSpPr>
          <p:cNvPr id="13" name="Titel 1">
            <a:extLst>
              <a:ext uri="{FF2B5EF4-FFF2-40B4-BE49-F238E27FC236}">
                <a16:creationId xmlns:a16="http://schemas.microsoft.com/office/drawing/2014/main" id="{F0309635-56B1-4455-A38A-A3F5BEA64060}"/>
              </a:ext>
            </a:extLst>
          </p:cNvPr>
          <p:cNvSpPr txBox="1">
            <a:spLocks/>
          </p:cNvSpPr>
          <p:nvPr/>
        </p:nvSpPr>
        <p:spPr bwMode="auto">
          <a:xfrm>
            <a:off x="940033" y="860589"/>
            <a:ext cx="10043440" cy="169140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1700">
                <a:solidFill>
                  <a:schemeClr val="accent6">
                    <a:lumMod val="50000"/>
                  </a:schemeClr>
                </a:solidFill>
                <a:latin typeface="+mn-lt"/>
                <a:ea typeface="ＭＳ Ｐゴシック" charset="0"/>
              </a:rPr>
              <a:t>Afin d’obtenir un feed-back pertinent de la part de votre clientèle et de vos partenaires (potentiels), il est important que des tiers puissent se représenter au mieux les caractéristiques de votre produit ou service. Dans l’idéal, développez un MVP, ou produit minimum viable, afin que les client-e-s puissent réellement tester et expérimenter votre produit. Si vous ne pouvez pas le faire, une version de démonstration peut s’avérer utile.</a:t>
            </a:r>
          </a:p>
        </p:txBody>
      </p:sp>
      <p:sp>
        <p:nvSpPr>
          <p:cNvPr id="14" name="Rectangle 3">
            <a:extLst>
              <a:ext uri="{FF2B5EF4-FFF2-40B4-BE49-F238E27FC236}">
                <a16:creationId xmlns:a16="http://schemas.microsoft.com/office/drawing/2014/main" id="{F33A9BAD-6B41-42D6-9C27-F9AA6427A04E}"/>
              </a:ext>
            </a:extLst>
          </p:cNvPr>
          <p:cNvSpPr/>
          <p:nvPr/>
        </p:nvSpPr>
        <p:spPr>
          <a:xfrm>
            <a:off x="6000750" y="3254369"/>
            <a:ext cx="4413149" cy="261736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5" name="TextBox 5">
            <a:extLst>
              <a:ext uri="{FF2B5EF4-FFF2-40B4-BE49-F238E27FC236}">
                <a16:creationId xmlns:a16="http://schemas.microsoft.com/office/drawing/2014/main" id="{B169C078-D009-4774-8A43-BB603D020E66}"/>
              </a:ext>
            </a:extLst>
          </p:cNvPr>
          <p:cNvSpPr txBox="1"/>
          <p:nvPr/>
        </p:nvSpPr>
        <p:spPr>
          <a:xfrm>
            <a:off x="6285605" y="3630641"/>
            <a:ext cx="3908324" cy="1602875"/>
          </a:xfrm>
          <a:prstGeom prst="rect">
            <a:avLst/>
          </a:prstGeom>
          <a:noFill/>
        </p:spPr>
        <p:txBody>
          <a:bodyPr wrap="square" lIns="0" tIns="0" rIns="0" bIns="0" rtlCol="0">
            <a:spAutoFit/>
          </a:bodyPr>
          <a:lstStyle/>
          <a:p>
            <a:pPr algn="ctr" defTabSz="456758" fontAlgn="base">
              <a:lnSpc>
                <a:spcPct val="110000"/>
              </a:lnSpc>
              <a:spcAft>
                <a:spcPts val="600"/>
              </a:spcAft>
            </a:pPr>
            <a:r>
              <a:rPr lang="fr-CH" sz="1600">
                <a:ea typeface="Roboto Light" pitchFamily="2" charset="0"/>
                <a:cs typeface="Franklin Gothic Book"/>
              </a:rPr>
              <a:t>Version minimum viable d’un produit ou d’un service. Contrairement à une version de démonstration, le produit fonctionne avec seulement quelques fonctions, voire une seule.</a:t>
            </a:r>
          </a:p>
        </p:txBody>
      </p:sp>
      <p:sp>
        <p:nvSpPr>
          <p:cNvPr id="16" name="Rectangle 44">
            <a:extLst>
              <a:ext uri="{FF2B5EF4-FFF2-40B4-BE49-F238E27FC236}">
                <a16:creationId xmlns:a16="http://schemas.microsoft.com/office/drawing/2014/main" id="{84A93A62-8DF6-4170-983A-A648C92C81A3}"/>
              </a:ext>
            </a:extLst>
          </p:cNvPr>
          <p:cNvSpPr/>
          <p:nvPr/>
        </p:nvSpPr>
        <p:spPr>
          <a:xfrm>
            <a:off x="1600200" y="3266082"/>
            <a:ext cx="4180330" cy="261736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17" name="TextBox 5">
            <a:extLst>
              <a:ext uri="{FF2B5EF4-FFF2-40B4-BE49-F238E27FC236}">
                <a16:creationId xmlns:a16="http://schemas.microsoft.com/office/drawing/2014/main" id="{928A63BE-3CE1-4E0E-B15B-9F0A8C7E0991}"/>
              </a:ext>
            </a:extLst>
          </p:cNvPr>
          <p:cNvSpPr txBox="1"/>
          <p:nvPr/>
        </p:nvSpPr>
        <p:spPr>
          <a:xfrm>
            <a:off x="1883058" y="3645908"/>
            <a:ext cx="3614612" cy="1873718"/>
          </a:xfrm>
          <a:prstGeom prst="rect">
            <a:avLst/>
          </a:prstGeom>
          <a:noFill/>
        </p:spPr>
        <p:txBody>
          <a:bodyPr wrap="square" lIns="0" tIns="0" rIns="0" bIns="0" rtlCol="0">
            <a:spAutoFit/>
          </a:bodyPr>
          <a:lstStyle/>
          <a:p>
            <a:pPr algn="ctr" defTabSz="456758" fontAlgn="base">
              <a:lnSpc>
                <a:spcPct val="110000"/>
              </a:lnSpc>
              <a:spcAft>
                <a:spcPts val="600"/>
              </a:spcAft>
            </a:pPr>
            <a:r>
              <a:rPr lang="fr-CH" sz="1600">
                <a:ea typeface="Roboto Light" pitchFamily="2" charset="0"/>
                <a:cs typeface="Franklin Gothic Book"/>
              </a:rPr>
              <a:t>Simule le fonctionnement ou l’apparence du futur produit ou service. Pour présenter le fonctionnement d’une application, on peut p. ex. montrer une succession d’écrans. </a:t>
            </a:r>
          </a:p>
        </p:txBody>
      </p:sp>
      <p:sp>
        <p:nvSpPr>
          <p:cNvPr id="18" name="Rectangle 45">
            <a:extLst>
              <a:ext uri="{FF2B5EF4-FFF2-40B4-BE49-F238E27FC236}">
                <a16:creationId xmlns:a16="http://schemas.microsoft.com/office/drawing/2014/main" id="{19EE08B6-C5A5-4F76-BECB-B0A6BAC3180C}"/>
              </a:ext>
            </a:extLst>
          </p:cNvPr>
          <p:cNvSpPr/>
          <p:nvPr/>
        </p:nvSpPr>
        <p:spPr>
          <a:xfrm>
            <a:off x="1600200" y="2944824"/>
            <a:ext cx="4180329" cy="464665"/>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b="1"/>
              <a:t>Version de démonstration</a:t>
            </a:r>
          </a:p>
        </p:txBody>
      </p:sp>
      <p:sp>
        <p:nvSpPr>
          <p:cNvPr id="19" name="Rectangle 45">
            <a:extLst>
              <a:ext uri="{FF2B5EF4-FFF2-40B4-BE49-F238E27FC236}">
                <a16:creationId xmlns:a16="http://schemas.microsoft.com/office/drawing/2014/main" id="{C792A77C-AC37-4A28-9F5F-AF3F7EE0C815}"/>
              </a:ext>
            </a:extLst>
          </p:cNvPr>
          <p:cNvSpPr/>
          <p:nvPr/>
        </p:nvSpPr>
        <p:spPr>
          <a:xfrm>
            <a:off x="6009129" y="2965281"/>
            <a:ext cx="4413148" cy="464665"/>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000" b="1"/>
              <a:t>Minimum Viable Product</a:t>
            </a:r>
          </a:p>
        </p:txBody>
      </p:sp>
      <p:sp>
        <p:nvSpPr>
          <p:cNvPr id="11" name="Foliennummernplatzhalter 1">
            <a:extLst>
              <a:ext uri="{FF2B5EF4-FFF2-40B4-BE49-F238E27FC236}">
                <a16:creationId xmlns:a16="http://schemas.microsoft.com/office/drawing/2014/main" id="{89FBAFC4-3A42-4126-AFCD-9CAE4A9DA376}"/>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12</a:t>
            </a:fld>
            <a:endParaRPr lang="ru-RU"/>
          </a:p>
        </p:txBody>
      </p:sp>
    </p:spTree>
    <p:extLst>
      <p:ext uri="{BB962C8B-B14F-4D97-AF65-F5344CB8AC3E}">
        <p14:creationId xmlns:p14="http://schemas.microsoft.com/office/powerpoint/2010/main" val="254351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7BE9EE9-642F-4D7C-B4B1-199ECF5210A9}"/>
              </a:ext>
            </a:extLst>
          </p:cNvPr>
          <p:cNvSpPr txBox="1">
            <a:spLocks/>
          </p:cNvSpPr>
          <p:nvPr/>
        </p:nvSpPr>
        <p:spPr bwMode="auto">
          <a:xfrm>
            <a:off x="930509" y="268228"/>
            <a:ext cx="906409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2400" b="1">
                <a:solidFill>
                  <a:srgbClr val="0B4874"/>
                </a:solidFill>
                <a:ea typeface="ＭＳ Ｐゴシック" charset="0"/>
              </a:rPr>
              <a:t>Dropbox est un autre exemple d’une application réussie du principe du Lean Startup </a:t>
            </a:r>
          </a:p>
        </p:txBody>
      </p:sp>
      <p:sp>
        <p:nvSpPr>
          <p:cNvPr id="5" name="Rechteck 4">
            <a:extLst>
              <a:ext uri="{FF2B5EF4-FFF2-40B4-BE49-F238E27FC236}">
                <a16:creationId xmlns:a16="http://schemas.microsoft.com/office/drawing/2014/main" id="{6393F1F5-FDDB-40A9-9C4D-C2D6C21751CD}"/>
              </a:ext>
            </a:extLst>
          </p:cNvPr>
          <p:cNvSpPr/>
          <p:nvPr/>
        </p:nvSpPr>
        <p:spPr>
          <a:xfrm>
            <a:off x="6761089" y="1747496"/>
            <a:ext cx="4615747" cy="3990836"/>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fr-CH" sz="2000" dirty="0">
                <a:solidFill>
                  <a:schemeClr val="accent6">
                    <a:lumMod val="50000"/>
                  </a:schemeClr>
                </a:solidFill>
                <a:latin typeface="+mj-lt"/>
              </a:rPr>
              <a:t>Dropbox a utilisé une brève vidéo simulant le fonctionnement du logiciel. Le produit n’existait pas encore.</a:t>
            </a:r>
          </a:p>
          <a:p>
            <a:pPr marL="354013" indent="-354013">
              <a:spcBef>
                <a:spcPts val="800"/>
              </a:spcBef>
              <a:buClr>
                <a:srgbClr val="0B4874"/>
              </a:buClr>
              <a:buFont typeface="Century Gothic" panose="020B0502020202020204" pitchFamily="34" charset="0"/>
              <a:buChar char="●"/>
            </a:pPr>
            <a:r>
              <a:rPr lang="fr-CH" sz="2000" dirty="0">
                <a:solidFill>
                  <a:schemeClr val="accent6">
                    <a:lumMod val="50000"/>
                  </a:schemeClr>
                </a:solidFill>
                <a:latin typeface="+mj-lt"/>
              </a:rPr>
              <a:t>Drew Houston, l’un des deux fondateurs, se souvient: </a:t>
            </a:r>
          </a:p>
          <a:p>
            <a:pPr marL="360363" lvl="1">
              <a:spcBef>
                <a:spcPts val="800"/>
              </a:spcBef>
              <a:buClr>
                <a:srgbClr val="0B4874"/>
              </a:buClr>
            </a:pPr>
            <a:r>
              <a:rPr lang="fr-CH" sz="2000" i="1" dirty="0">
                <a:solidFill>
                  <a:schemeClr val="accent6">
                    <a:lumMod val="50000"/>
                  </a:schemeClr>
                </a:solidFill>
                <a:latin typeface="+mj-lt"/>
              </a:rPr>
              <a:t>«Cela avait attiré des centaines de milliers de personnes sur notre site Internet. La liste d’attente pour la version bêta est passée de 5000 à 75 000 personnes du jour au lendemain. Époustouflant!»</a:t>
            </a:r>
          </a:p>
        </p:txBody>
      </p:sp>
      <p:pic>
        <p:nvPicPr>
          <p:cNvPr id="6" name="Grafik 5">
            <a:extLst>
              <a:ext uri="{FF2B5EF4-FFF2-40B4-BE49-F238E27FC236}">
                <a16:creationId xmlns:a16="http://schemas.microsoft.com/office/drawing/2014/main" id="{B2E66AEE-726B-4526-A068-920E523B92D0}"/>
              </a:ext>
            </a:extLst>
          </p:cNvPr>
          <p:cNvPicPr>
            <a:picLocks noChangeAspect="1"/>
          </p:cNvPicPr>
          <p:nvPr/>
        </p:nvPicPr>
        <p:blipFill>
          <a:blip r:embed="rId3"/>
          <a:stretch>
            <a:fillRect/>
          </a:stretch>
        </p:blipFill>
        <p:spPr>
          <a:xfrm>
            <a:off x="930509" y="1474205"/>
            <a:ext cx="5437020" cy="4127047"/>
          </a:xfrm>
          <a:prstGeom prst="rect">
            <a:avLst/>
          </a:prstGeom>
          <a:ln>
            <a:solidFill>
              <a:srgbClr val="7F7F7F"/>
            </a:solidFill>
          </a:ln>
          <a:effectLst>
            <a:outerShdw blurRad="50800" dist="38100" dir="2700000" algn="tl" rotWithShape="0">
              <a:prstClr val="black">
                <a:alpha val="40000"/>
              </a:prstClr>
            </a:outerShdw>
          </a:effectLst>
        </p:spPr>
      </p:pic>
      <p:sp>
        <p:nvSpPr>
          <p:cNvPr id="7" name="Rechteck 6">
            <a:extLst>
              <a:ext uri="{FF2B5EF4-FFF2-40B4-BE49-F238E27FC236}">
                <a16:creationId xmlns:a16="http://schemas.microsoft.com/office/drawing/2014/main" id="{7A62C149-4E69-49CD-9462-83CE04E7FED6}"/>
              </a:ext>
            </a:extLst>
          </p:cNvPr>
          <p:cNvSpPr/>
          <p:nvPr/>
        </p:nvSpPr>
        <p:spPr>
          <a:xfrm>
            <a:off x="5065013" y="6185179"/>
            <a:ext cx="6092825" cy="276999"/>
          </a:xfrm>
          <a:prstGeom prst="rect">
            <a:avLst/>
          </a:prstGeom>
        </p:spPr>
        <p:txBody>
          <a:bodyPr>
            <a:spAutoFit/>
          </a:bodyPr>
          <a:lstStyle/>
          <a:p>
            <a:r>
              <a:rPr lang="fr-CH" sz="1200" b="1">
                <a:solidFill>
                  <a:schemeClr val="accent6">
                    <a:lumMod val="50000"/>
                  </a:schemeClr>
                </a:solidFill>
                <a:latin typeface="Malgun Gothic"/>
              </a:rPr>
              <a:t>Source: </a:t>
            </a:r>
            <a:r>
              <a:rPr lang="fr-CH" sz="1200">
                <a:solidFill>
                  <a:schemeClr val="accent6">
                    <a:lumMod val="50000"/>
                  </a:schemeClr>
                </a:solidFill>
                <a:latin typeface="Malgun Gothic"/>
              </a:rPr>
              <a:t>techcrunch.com/2011/10/19/dropbox-minimal-viable-product/</a:t>
            </a:r>
          </a:p>
        </p:txBody>
      </p:sp>
      <p:sp>
        <p:nvSpPr>
          <p:cNvPr id="8" name="Foliennummernplatzhalter 1">
            <a:extLst>
              <a:ext uri="{FF2B5EF4-FFF2-40B4-BE49-F238E27FC236}">
                <a16:creationId xmlns:a16="http://schemas.microsoft.com/office/drawing/2014/main" id="{57A9BED7-53EB-4759-8B62-1E934167157A}"/>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13</a:t>
            </a:fld>
            <a:endParaRPr lang="ru-RU"/>
          </a:p>
        </p:txBody>
      </p:sp>
    </p:spTree>
    <p:extLst>
      <p:ext uri="{BB962C8B-B14F-4D97-AF65-F5344CB8AC3E}">
        <p14:creationId xmlns:p14="http://schemas.microsoft.com/office/powerpoint/2010/main" val="3134235038"/>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505450" y="2267778"/>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fr-CH" sz="3200" b="0" dirty="0">
                <a:solidFill>
                  <a:schemeClr val="accent6">
                    <a:lumMod val="50000"/>
                  </a:schemeClr>
                </a:solidFill>
                <a:cs typeface="Arial" pitchFamily="34" charset="0"/>
              </a:rPr>
              <a:t>Module de formation M 2.2</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Développement de votre </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propre idée entrepreneuriale</a:t>
            </a:r>
            <a:br>
              <a:rPr lang="fr-CH" sz="3200" b="0" dirty="0">
                <a:solidFill>
                  <a:srgbClr val="898F97"/>
                </a:solidFill>
                <a:cs typeface="Arial" pitchFamily="34" charset="0"/>
              </a:rPr>
            </a:br>
            <a:r>
              <a:rPr lang="fr-CH" sz="3200" dirty="0">
                <a:solidFill>
                  <a:srgbClr val="D17930"/>
                </a:solidFill>
                <a:cs typeface="Arial" pitchFamily="34" charset="0"/>
              </a:rPr>
              <a:t>Le Lean Startup et votre idée</a:t>
            </a:r>
          </a:p>
        </p:txBody>
      </p:sp>
      <p:sp>
        <p:nvSpPr>
          <p:cNvPr id="2" name="Foliennummernplatzhalter 1">
            <a:extLst>
              <a:ext uri="{FF2B5EF4-FFF2-40B4-BE49-F238E27FC236}">
                <a16:creationId xmlns:a16="http://schemas.microsoft.com/office/drawing/2014/main" id="{CFD87C32-9739-48B3-9A62-32DEF57DCF77}"/>
              </a:ext>
            </a:extLst>
          </p:cNvPr>
          <p:cNvSpPr>
            <a:spLocks noGrp="1"/>
          </p:cNvSpPr>
          <p:nvPr>
            <p:ph type="sldNum" sz="quarter" idx="12"/>
          </p:nvPr>
        </p:nvSpPr>
        <p:spPr/>
        <p:txBody>
          <a:bodyPr/>
          <a:lstStyle/>
          <a:p>
            <a:fld id="{B7E6CA31-DA56-47CF-9891-B6D0296B6AEC}" type="slidenum">
              <a:rPr lang="ru-RU" smtClean="0"/>
              <a:t>14</a:t>
            </a:fld>
            <a:endParaRPr lang="ru-RU"/>
          </a:p>
        </p:txBody>
      </p:sp>
    </p:spTree>
    <p:extLst>
      <p:ext uri="{BB962C8B-B14F-4D97-AF65-F5344CB8AC3E}">
        <p14:creationId xmlns:p14="http://schemas.microsoft.com/office/powerpoint/2010/main" val="610585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7829" y="967409"/>
            <a:ext cx="3073128" cy="1185920"/>
          </a:xfrm>
          <a:prstGeom prst="rect">
            <a:avLst/>
          </a:prstGeom>
        </p:spPr>
      </p:pic>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15</a:t>
            </a:fld>
            <a:endParaRPr lang="ru-RU"/>
          </a:p>
        </p:txBody>
      </p:sp>
      <p:sp>
        <p:nvSpPr>
          <p:cNvPr id="6" name="Rechteck 5">
            <a:extLst>
              <a:ext uri="{FF2B5EF4-FFF2-40B4-BE49-F238E27FC236}">
                <a16:creationId xmlns:a16="http://schemas.microsoft.com/office/drawing/2014/main" id="{A7BD1F33-BAF7-4297-8FBB-D3D46E5D157F}"/>
              </a:ext>
            </a:extLst>
          </p:cNvPr>
          <p:cNvSpPr/>
          <p:nvPr/>
        </p:nvSpPr>
        <p:spPr>
          <a:xfrm>
            <a:off x="2286622" y="1865169"/>
            <a:ext cx="7533654" cy="4047262"/>
          </a:xfrm>
          <a:prstGeom prst="rect">
            <a:avLst/>
          </a:prstGeom>
        </p:spPr>
        <p:txBody>
          <a:bodyPr wrap="square">
            <a:spAutoFit/>
          </a:bodyPr>
          <a:lstStyle/>
          <a:p>
            <a:pPr fontAlgn="auto">
              <a:spcBef>
                <a:spcPts val="1200"/>
              </a:spcBef>
              <a:spcAft>
                <a:spcPts val="0"/>
              </a:spcAft>
              <a:buClr>
                <a:srgbClr val="D17930"/>
              </a:buClr>
              <a:defRPr/>
            </a:pPr>
            <a:r>
              <a:rPr lang="fr-CH" sz="2200" b="1" dirty="0">
                <a:solidFill>
                  <a:srgbClr val="D17930"/>
                </a:solidFill>
                <a:cs typeface="Arial" panose="020B0604020202020204" pitchFamily="34" charset="0"/>
              </a:rPr>
              <a:t>Exercices:</a:t>
            </a:r>
          </a:p>
          <a:p>
            <a:pPr marL="361950" indent="-361950" fontAlgn="auto">
              <a:spcBef>
                <a:spcPts val="600"/>
              </a:spcBef>
              <a:spcAft>
                <a:spcPts val="0"/>
              </a:spcAft>
              <a:buClr>
                <a:srgbClr val="D17930"/>
              </a:buClr>
              <a:buFont typeface="Century Gothic" panose="020B0502020202020204" pitchFamily="34" charset="0"/>
              <a:buChar char="●"/>
              <a:defRPr/>
            </a:pPr>
            <a:r>
              <a:rPr lang="fr-CH" sz="2000" dirty="0">
                <a:solidFill>
                  <a:schemeClr val="accent6">
                    <a:lumMod val="50000"/>
                  </a:schemeClr>
                </a:solidFill>
                <a:cs typeface="Arial" panose="020B0604020202020204" pitchFamily="34" charset="0"/>
              </a:rPr>
              <a:t>Quelles hypothèses principales sous-tendent votre idée?</a:t>
            </a:r>
          </a:p>
          <a:p>
            <a:pPr marL="361950" indent="-361950" fontAlgn="auto">
              <a:spcBef>
                <a:spcPts val="600"/>
              </a:spcBef>
              <a:spcAft>
                <a:spcPts val="0"/>
              </a:spcAft>
              <a:buClr>
                <a:srgbClr val="D17930"/>
              </a:buClr>
              <a:buFont typeface="Century Gothic" panose="020B0502020202020204" pitchFamily="34" charset="0"/>
              <a:buChar char="●"/>
              <a:defRPr/>
            </a:pPr>
            <a:r>
              <a:rPr lang="fr-CH" sz="2000" dirty="0">
                <a:solidFill>
                  <a:schemeClr val="accent6">
                    <a:lumMod val="50000"/>
                  </a:schemeClr>
                </a:solidFill>
                <a:cs typeface="Arial" panose="020B0604020202020204" pitchFamily="34" charset="0"/>
              </a:rPr>
              <a:t>À quoi ressemblerait la version de démonstration ou le MVP vous permettant de tester votre idée? Décrivez ou esquissez votre version de démonstration ou votre MVP dans le mini-business plan/journal d’apprentissage. </a:t>
            </a:r>
            <a:br>
              <a:rPr lang="fr-CH" sz="2000" dirty="0">
                <a:solidFill>
                  <a:schemeClr val="accent6">
                    <a:lumMod val="50000"/>
                  </a:schemeClr>
                </a:solidFill>
                <a:cs typeface="Arial" panose="020B0604020202020204" pitchFamily="34" charset="0"/>
              </a:rPr>
            </a:br>
            <a:r>
              <a:rPr lang="fr-CH" sz="2000" dirty="0">
                <a:solidFill>
                  <a:schemeClr val="accent6">
                    <a:lumMod val="50000"/>
                  </a:schemeClr>
                </a:solidFill>
                <a:cs typeface="Arial" panose="020B0604020202020204" pitchFamily="34" charset="0"/>
              </a:rPr>
              <a:t>Réfléchissez également à des options comme le tournage d’une vidéo, la création d’un PowerPoint, etc., si vous ne pouvez pas produire un MVP fonctionnel.</a:t>
            </a:r>
          </a:p>
          <a:p>
            <a:pPr marL="361950" indent="-361950" fontAlgn="auto">
              <a:spcBef>
                <a:spcPts val="600"/>
              </a:spcBef>
              <a:spcAft>
                <a:spcPts val="0"/>
              </a:spcAft>
              <a:buClr>
                <a:srgbClr val="D17930"/>
              </a:buClr>
              <a:buFont typeface="Century Gothic" panose="020B0502020202020204" pitchFamily="34" charset="0"/>
              <a:buChar char="●"/>
              <a:defRPr/>
            </a:pPr>
            <a:r>
              <a:rPr lang="fr-CH" sz="2000" dirty="0">
                <a:solidFill>
                  <a:schemeClr val="accent6">
                    <a:lumMod val="50000"/>
                  </a:schemeClr>
                </a:solidFill>
                <a:cs typeface="Arial" panose="020B0604020202020204" pitchFamily="34" charset="0"/>
              </a:rPr>
              <a:t>Pensez à la manière dont vous pourriez obtenir les feed-back les plus sincères et les plus pertinents sur votre produit ou service.</a:t>
            </a:r>
          </a:p>
        </p:txBody>
      </p:sp>
      <p:grpSp>
        <p:nvGrpSpPr>
          <p:cNvPr id="3" name="Gruppieren 2">
            <a:extLst>
              <a:ext uri="{FF2B5EF4-FFF2-40B4-BE49-F238E27FC236}">
                <a16:creationId xmlns:a16="http://schemas.microsoft.com/office/drawing/2014/main" id="{705062B3-FC1F-C65B-54F9-9A08D7014D6B}"/>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888BD723-FF88-1DD7-9780-BB2A5FD7E927}"/>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B3958DB2-1455-89ED-A370-9D9F5EE782D9}"/>
                </a:ext>
              </a:extLst>
            </p:cNvPr>
            <p:cNvPicPr>
              <a:picLocks noChangeAspect="1"/>
            </p:cNvPicPr>
            <p:nvPr/>
          </p:nvPicPr>
          <p:blipFill>
            <a:blip r:embed="rId4"/>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80291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16</a:t>
            </a:fld>
            <a:endParaRPr lang="ru-RU"/>
          </a:p>
        </p:txBody>
      </p:sp>
      <p:sp>
        <p:nvSpPr>
          <p:cNvPr id="6" name="Rechteck 5">
            <a:extLst>
              <a:ext uri="{FF2B5EF4-FFF2-40B4-BE49-F238E27FC236}">
                <a16:creationId xmlns:a16="http://schemas.microsoft.com/office/drawing/2014/main" id="{A7BD1F33-BAF7-4297-8FBB-D3D46E5D157F}"/>
              </a:ext>
            </a:extLst>
          </p:cNvPr>
          <p:cNvSpPr/>
          <p:nvPr/>
        </p:nvSpPr>
        <p:spPr>
          <a:xfrm>
            <a:off x="953121" y="238052"/>
            <a:ext cx="10044063" cy="923330"/>
          </a:xfrm>
          <a:prstGeom prst="rect">
            <a:avLst/>
          </a:prstGeom>
        </p:spPr>
        <p:txBody>
          <a:bodyPr wrap="square">
            <a:spAutoFit/>
          </a:bodyPr>
          <a:lstStyle/>
          <a:p>
            <a:pPr>
              <a:spcBef>
                <a:spcPts val="1200"/>
              </a:spcBef>
              <a:buClr>
                <a:srgbClr val="D17930"/>
              </a:buClr>
              <a:defRPr/>
            </a:pPr>
            <a:r>
              <a:rPr lang="fr-CH" sz="2200" b="1" dirty="0">
                <a:solidFill>
                  <a:srgbClr val="D17930"/>
                </a:solidFill>
                <a:cs typeface="Arial" panose="020B0604020202020204" pitchFamily="34" charset="0"/>
              </a:rPr>
              <a:t>Exemples: Comment pouvez-vous obtenir des feed-back sur votre idée?</a:t>
            </a:r>
          </a:p>
          <a:p>
            <a:pPr fontAlgn="auto">
              <a:spcBef>
                <a:spcPts val="1200"/>
              </a:spcBef>
              <a:spcAft>
                <a:spcPts val="0"/>
              </a:spcAft>
              <a:buClr>
                <a:srgbClr val="D17930"/>
              </a:buClr>
              <a:defRPr/>
            </a:pPr>
            <a:endParaRPr lang="de-CH" sz="2200" b="1" dirty="0">
              <a:solidFill>
                <a:srgbClr val="D17930"/>
              </a:solidFill>
              <a:cs typeface="Arial" panose="020B0604020202020204" pitchFamily="34" charset="0"/>
            </a:endParaRPr>
          </a:p>
        </p:txBody>
      </p:sp>
      <p:graphicFrame>
        <p:nvGraphicFramePr>
          <p:cNvPr id="7" name="Tabelle 3">
            <a:extLst>
              <a:ext uri="{FF2B5EF4-FFF2-40B4-BE49-F238E27FC236}">
                <a16:creationId xmlns:a16="http://schemas.microsoft.com/office/drawing/2014/main" id="{C2483261-CAE7-4778-B7A4-A6AE8A1D9254}"/>
              </a:ext>
            </a:extLst>
          </p:cNvPr>
          <p:cNvGraphicFramePr>
            <a:graphicFrameLocks/>
          </p:cNvGraphicFramePr>
          <p:nvPr>
            <p:extLst>
              <p:ext uri="{D42A27DB-BD31-4B8C-83A1-F6EECF244321}">
                <p14:modId xmlns:p14="http://schemas.microsoft.com/office/powerpoint/2010/main" val="3560113227"/>
              </p:ext>
            </p:extLst>
          </p:nvPr>
        </p:nvGraphicFramePr>
        <p:xfrm>
          <a:off x="1509822" y="946724"/>
          <a:ext cx="9048306" cy="5638800"/>
        </p:xfrm>
        <a:graphic>
          <a:graphicData uri="http://schemas.openxmlformats.org/drawingml/2006/table">
            <a:tbl>
              <a:tblPr firstRow="1" bandRow="1">
                <a:tableStyleId>{5C22544A-7EE6-4342-B048-85BDC9FD1C3A}</a:tableStyleId>
              </a:tblPr>
              <a:tblGrid>
                <a:gridCol w="3016102">
                  <a:extLst>
                    <a:ext uri="{9D8B030D-6E8A-4147-A177-3AD203B41FA5}">
                      <a16:colId xmlns:a16="http://schemas.microsoft.com/office/drawing/2014/main" val="3252745545"/>
                    </a:ext>
                  </a:extLst>
                </a:gridCol>
                <a:gridCol w="3016102">
                  <a:extLst>
                    <a:ext uri="{9D8B030D-6E8A-4147-A177-3AD203B41FA5}">
                      <a16:colId xmlns:a16="http://schemas.microsoft.com/office/drawing/2014/main" val="832903033"/>
                    </a:ext>
                  </a:extLst>
                </a:gridCol>
                <a:gridCol w="3016102">
                  <a:extLst>
                    <a:ext uri="{9D8B030D-6E8A-4147-A177-3AD203B41FA5}">
                      <a16:colId xmlns:a16="http://schemas.microsoft.com/office/drawing/2014/main" val="2630031783"/>
                    </a:ext>
                  </a:extLst>
                </a:gridCol>
              </a:tblGrid>
              <a:tr h="502346">
                <a:tc>
                  <a:txBody>
                    <a:bodyPr/>
                    <a:lstStyle/>
                    <a:p>
                      <a:pPr algn="ctr"/>
                      <a:r>
                        <a:rPr lang="fr-CH" sz="1400"/>
                        <a:t>Idée</a:t>
                      </a:r>
                    </a:p>
                  </a:txBody>
                  <a:tcPr anchor="ctr">
                    <a:solidFill>
                      <a:srgbClr val="D17930"/>
                    </a:solidFill>
                  </a:tcPr>
                </a:tc>
                <a:tc>
                  <a:txBody>
                    <a:bodyPr/>
                    <a:lstStyle/>
                    <a:p>
                      <a:pPr algn="ctr"/>
                      <a:r>
                        <a:rPr lang="fr-CH" sz="1400"/>
                        <a:t>Version de démonstration ou MVP</a:t>
                      </a:r>
                    </a:p>
                  </a:txBody>
                  <a:tcPr anchor="ctr">
                    <a:solidFill>
                      <a:srgbClr val="D17930"/>
                    </a:solidFill>
                  </a:tcPr>
                </a:tc>
                <a:tc>
                  <a:txBody>
                    <a:bodyPr/>
                    <a:lstStyle/>
                    <a:p>
                      <a:pPr algn="ctr"/>
                      <a:r>
                        <a:rPr lang="fr-CH" sz="1400"/>
                        <a:t>Les enseignements que vous pouvez en tirer</a:t>
                      </a:r>
                    </a:p>
                  </a:txBody>
                  <a:tcPr anchor="ctr">
                    <a:solidFill>
                      <a:srgbClr val="D17930"/>
                    </a:solidFill>
                  </a:tcPr>
                </a:tc>
                <a:extLst>
                  <a:ext uri="{0D108BD9-81ED-4DB2-BD59-A6C34878D82A}">
                    <a16:rowId xmlns:a16="http://schemas.microsoft.com/office/drawing/2014/main" val="2850023987"/>
                  </a:ext>
                </a:extLst>
              </a:tr>
              <a:tr h="2060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b="0">
                          <a:solidFill>
                            <a:srgbClr val="D17930"/>
                          </a:solidFill>
                        </a:rPr>
                        <a:t>Service traiteur </a:t>
                      </a:r>
                      <a:r>
                        <a:rPr lang="fr-CH" sz="1400" b="0" baseline="0">
                          <a:solidFill>
                            <a:srgbClr val="D17930"/>
                          </a:solidFill>
                        </a:rPr>
                        <a:t>avec des produits régionaux</a:t>
                      </a:r>
                    </a:p>
                    <a:p>
                      <a:endParaRPr lang="de-CH" sz="1400" dirty="0">
                        <a:solidFill>
                          <a:srgbClr val="898F97"/>
                        </a:solidFill>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b="0">
                          <a:solidFill>
                            <a:srgbClr val="D17930"/>
                          </a:solidFill>
                        </a:rPr>
                        <a:t>Organisez une fête pour un ami et servez des produits régionaux</a:t>
                      </a:r>
                    </a:p>
                    <a:p>
                      <a:endParaRPr lang="de-CH" sz="1400" dirty="0">
                        <a:solidFill>
                          <a:srgbClr val="D17930"/>
                        </a:solidFill>
                      </a:endParaRPr>
                    </a:p>
                  </a:txBody>
                  <a:tcPr>
                    <a:solidFill>
                      <a:schemeClr val="bg1">
                        <a:lumMod val="95000"/>
                      </a:schemeClr>
                    </a:solidFill>
                  </a:tcPr>
                </a:tc>
                <a:tc>
                  <a:txBody>
                    <a:bodyPr/>
                    <a:lstStyle/>
                    <a:p>
                      <a:pPr marL="285750" indent="-285750" algn="l">
                        <a:spcAft>
                          <a:spcPts val="600"/>
                        </a:spcAft>
                        <a:buClr>
                          <a:srgbClr val="96CB00"/>
                        </a:buClr>
                        <a:buFont typeface="Century Gothic" panose="020B0502020202020204" pitchFamily="34" charset="0"/>
                        <a:buChar char="●"/>
                      </a:pPr>
                      <a:r>
                        <a:rPr lang="fr-CH" sz="1400" b="0">
                          <a:solidFill>
                            <a:srgbClr val="D17930"/>
                          </a:solidFill>
                        </a:rPr>
                        <a:t>Combien </a:t>
                      </a:r>
                      <a:r>
                        <a:rPr lang="fr-CH" sz="1400" b="0" baseline="0">
                          <a:solidFill>
                            <a:srgbClr val="D17930"/>
                          </a:solidFill>
                        </a:rPr>
                        <a:t> de temps avez-vous consacré à la préparation?</a:t>
                      </a:r>
                    </a:p>
                    <a:p>
                      <a:pPr marL="285750" indent="-285750" algn="l">
                        <a:spcAft>
                          <a:spcPts val="600"/>
                        </a:spcAft>
                        <a:buClr>
                          <a:srgbClr val="96CB00"/>
                        </a:buClr>
                        <a:buFont typeface="Century Gothic" panose="020B0502020202020204" pitchFamily="34" charset="0"/>
                        <a:buChar char="●"/>
                      </a:pPr>
                      <a:r>
                        <a:rPr lang="fr-CH" sz="1400" b="0" baseline="0">
                          <a:solidFill>
                            <a:srgbClr val="D17930"/>
                          </a:solidFill>
                        </a:rPr>
                        <a:t>Quelle quantité de nourriture ou de boissons faut-il par personne?</a:t>
                      </a:r>
                    </a:p>
                    <a:p>
                      <a:pPr marL="285750" indent="-285750" algn="l">
                        <a:spcAft>
                          <a:spcPts val="600"/>
                        </a:spcAft>
                        <a:buClr>
                          <a:srgbClr val="96CB00"/>
                        </a:buClr>
                        <a:buFont typeface="Century Gothic" panose="020B0502020202020204" pitchFamily="34" charset="0"/>
                        <a:buChar char="●"/>
                      </a:pPr>
                      <a:r>
                        <a:rPr lang="fr-CH" sz="1400">
                          <a:solidFill>
                            <a:srgbClr val="D17930"/>
                          </a:solidFill>
                        </a:rPr>
                        <a:t>Quelle nourriture et quelles boissons ont eu le plus de succès?</a:t>
                      </a:r>
                    </a:p>
                    <a:p>
                      <a:pPr marL="285750" indent="-285750" algn="l">
                        <a:spcAft>
                          <a:spcPts val="600"/>
                        </a:spcAft>
                        <a:buClr>
                          <a:srgbClr val="96CB00"/>
                        </a:buClr>
                        <a:buFont typeface="Century Gothic" panose="020B0502020202020204" pitchFamily="34" charset="0"/>
                        <a:buChar char="●"/>
                      </a:pPr>
                      <a:r>
                        <a:rPr lang="fr-CH" sz="1400">
                          <a:solidFill>
                            <a:srgbClr val="D17930"/>
                          </a:solidFill>
                        </a:rPr>
                        <a:t>…</a:t>
                      </a:r>
                    </a:p>
                  </a:txBody>
                  <a:tcPr>
                    <a:solidFill>
                      <a:schemeClr val="bg1">
                        <a:lumMod val="95000"/>
                      </a:schemeClr>
                    </a:solidFill>
                  </a:tcPr>
                </a:tc>
                <a:extLst>
                  <a:ext uri="{0D108BD9-81ED-4DB2-BD59-A6C34878D82A}">
                    <a16:rowId xmlns:a16="http://schemas.microsoft.com/office/drawing/2014/main" val="349269216"/>
                  </a:ext>
                </a:extLst>
              </a:tr>
              <a:tr h="21156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a:solidFill>
                            <a:srgbClr val="D17930"/>
                          </a:solidFill>
                        </a:rPr>
                        <a:t>Un nouveau système d’étagères sans aucune vis</a:t>
                      </a:r>
                    </a:p>
                    <a:p>
                      <a:endParaRPr lang="de-CH" sz="1400" dirty="0">
                        <a:solidFill>
                          <a:srgbClr val="D17930"/>
                        </a:solidFill>
                      </a:endParaRP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400">
                          <a:solidFill>
                            <a:srgbClr val="D17930"/>
                          </a:solidFill>
                        </a:rPr>
                        <a:t>Construisez </a:t>
                      </a:r>
                      <a:r>
                        <a:rPr lang="fr-CH" sz="1400" baseline="0">
                          <a:solidFill>
                            <a:srgbClr val="D17930"/>
                          </a:solidFill>
                        </a:rPr>
                        <a:t>le meuble dans l’atelier d’un menuisier. Demandez à un magasin de meubles de votre région si vous pouvez y exposer et y vendre votre meuble pendant un certain temps.</a:t>
                      </a:r>
                    </a:p>
                    <a:p>
                      <a:endParaRPr lang="de-CH" sz="1400" dirty="0">
                        <a:solidFill>
                          <a:srgbClr val="D17930"/>
                        </a:solidFill>
                      </a:endParaRPr>
                    </a:p>
                  </a:txBody>
                  <a:tcPr>
                    <a:solidFill>
                      <a:schemeClr val="bg1">
                        <a:lumMod val="95000"/>
                      </a:schemeClr>
                    </a:solidFill>
                  </a:tcPr>
                </a:tc>
                <a:tc>
                  <a:txBody>
                    <a:bodyPr/>
                    <a:lstStyle/>
                    <a:p>
                      <a:pPr marL="285750" indent="-285750" algn="l">
                        <a:spcAft>
                          <a:spcPts val="600"/>
                        </a:spcAft>
                        <a:buClr>
                          <a:srgbClr val="96CB00"/>
                        </a:buClr>
                        <a:buFont typeface="Century Gothic" panose="020B0502020202020204" pitchFamily="34" charset="0"/>
                        <a:buChar char="●"/>
                      </a:pPr>
                      <a:r>
                        <a:rPr lang="fr-CH" sz="1400" b="0" baseline="0">
                          <a:solidFill>
                            <a:srgbClr val="D17930"/>
                          </a:solidFill>
                        </a:rPr>
                        <a:t>Combien de temps a duré la fabrication?</a:t>
                      </a:r>
                    </a:p>
                    <a:p>
                      <a:pPr marL="285750" indent="-285750" algn="l">
                        <a:spcAft>
                          <a:spcPts val="600"/>
                        </a:spcAft>
                        <a:buClr>
                          <a:srgbClr val="96CB00"/>
                        </a:buClr>
                        <a:buFont typeface="Century Gothic" panose="020B0502020202020204" pitchFamily="34" charset="0"/>
                        <a:buChar char="●"/>
                      </a:pPr>
                      <a:r>
                        <a:rPr lang="fr-CH" sz="1400" b="0" baseline="0">
                          <a:solidFill>
                            <a:srgbClr val="D17930"/>
                          </a:solidFill>
                        </a:rPr>
                        <a:t>Quelle est la quantité de matériaux utilisée et de déchets?</a:t>
                      </a:r>
                    </a:p>
                    <a:p>
                      <a:pPr marL="285750" indent="-285750" algn="l">
                        <a:spcAft>
                          <a:spcPts val="600"/>
                        </a:spcAft>
                        <a:buClr>
                          <a:srgbClr val="96CB00"/>
                        </a:buClr>
                        <a:buFont typeface="Century Gothic" panose="020B0502020202020204" pitchFamily="34" charset="0"/>
                        <a:buChar char="●"/>
                      </a:pPr>
                      <a:r>
                        <a:rPr lang="fr-CH" sz="1400" b="0">
                          <a:solidFill>
                            <a:srgbClr val="D17930"/>
                          </a:solidFill>
                        </a:rPr>
                        <a:t>Comment </a:t>
                      </a:r>
                      <a:r>
                        <a:rPr lang="fr-CH" sz="1400" b="0" baseline="0">
                          <a:solidFill>
                            <a:srgbClr val="D17930"/>
                          </a:solidFill>
                        </a:rPr>
                        <a:t>le meuble est-il accueilli par la clientèle? Demandez à la personne qui a acheté le meuble ce qui lui plaît le plus.</a:t>
                      </a:r>
                    </a:p>
                    <a:p>
                      <a:pPr marL="285750" indent="-285750" algn="l">
                        <a:spcAft>
                          <a:spcPts val="600"/>
                        </a:spcAft>
                        <a:buClr>
                          <a:srgbClr val="96CB00"/>
                        </a:buClr>
                        <a:buFont typeface="Century Gothic" panose="020B0502020202020204" pitchFamily="34" charset="0"/>
                        <a:buChar char="●"/>
                      </a:pPr>
                      <a:r>
                        <a:rPr lang="fr-CH" sz="1400" b="0" baseline="0">
                          <a:solidFill>
                            <a:srgbClr val="D17930"/>
                          </a:solidFill>
                        </a:rPr>
                        <a:t>…</a:t>
                      </a:r>
                    </a:p>
                  </a:txBody>
                  <a:tcPr>
                    <a:solidFill>
                      <a:schemeClr val="bg1">
                        <a:lumMod val="95000"/>
                      </a:schemeClr>
                    </a:solidFill>
                  </a:tcPr>
                </a:tc>
                <a:extLst>
                  <a:ext uri="{0D108BD9-81ED-4DB2-BD59-A6C34878D82A}">
                    <a16:rowId xmlns:a16="http://schemas.microsoft.com/office/drawing/2014/main" val="681032688"/>
                  </a:ext>
                </a:extLst>
              </a:tr>
            </a:tbl>
          </a:graphicData>
        </a:graphic>
      </p:graphicFrame>
    </p:spTree>
    <p:extLst>
      <p:ext uri="{BB962C8B-B14F-4D97-AF65-F5344CB8AC3E}">
        <p14:creationId xmlns:p14="http://schemas.microsoft.com/office/powerpoint/2010/main" val="393685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61C72E9-4262-441E-A4B3-179B6BB0D510}"/>
              </a:ext>
            </a:extLst>
          </p:cNvPr>
          <p:cNvSpPr>
            <a:spLocks noGrp="1"/>
          </p:cNvSpPr>
          <p:nvPr>
            <p:ph type="sldNum" sz="quarter" idx="12"/>
          </p:nvPr>
        </p:nvSpPr>
        <p:spPr/>
        <p:txBody>
          <a:bodyPr/>
          <a:lstStyle/>
          <a:p>
            <a:fld id="{B7E6CA31-DA56-47CF-9891-B6D0296B6AEC}" type="slidenum">
              <a:rPr lang="ru-RU" smtClean="0"/>
              <a:t>17</a:t>
            </a:fld>
            <a:endParaRPr lang="ru-RU"/>
          </a:p>
        </p:txBody>
      </p:sp>
      <p:sp>
        <p:nvSpPr>
          <p:cNvPr id="5" name="Rechteck 4">
            <a:extLst>
              <a:ext uri="{FF2B5EF4-FFF2-40B4-BE49-F238E27FC236}">
                <a16:creationId xmlns:a16="http://schemas.microsoft.com/office/drawing/2014/main" id="{FDE90935-05F5-4A79-A967-F17DDD0C8319}"/>
              </a:ext>
            </a:extLst>
          </p:cNvPr>
          <p:cNvSpPr/>
          <p:nvPr/>
        </p:nvSpPr>
        <p:spPr>
          <a:xfrm>
            <a:off x="5589520" y="2544825"/>
            <a:ext cx="5287615" cy="2451953"/>
          </a:xfrm>
          <a:prstGeom prst="rect">
            <a:avLst/>
          </a:prstGeom>
          <a:noFill/>
        </p:spPr>
        <p:txBody>
          <a:bodyPr wrap="square">
            <a:spAutoFit/>
          </a:bodyPr>
          <a:lstStyle/>
          <a:p>
            <a:pPr algn="ctr">
              <a:spcBef>
                <a:spcPts val="200"/>
              </a:spcBef>
              <a:spcAft>
                <a:spcPts val="600"/>
              </a:spcAft>
              <a:buClr>
                <a:srgbClr val="117613"/>
              </a:buClr>
            </a:pPr>
            <a:r>
              <a:rPr lang="fr-CH" sz="2800">
                <a:solidFill>
                  <a:schemeClr val="accent6">
                    <a:lumMod val="50000"/>
                  </a:schemeClr>
                </a:solidFill>
                <a:cs typeface="Arial" pitchFamily="34" charset="0"/>
              </a:rPr>
              <a:t>Module de formation M 2.3</a:t>
            </a:r>
          </a:p>
          <a:p>
            <a:pPr algn="ctr">
              <a:spcBef>
                <a:spcPts val="200"/>
              </a:spcBef>
              <a:spcAft>
                <a:spcPts val="600"/>
              </a:spcAft>
              <a:buClr>
                <a:srgbClr val="117613"/>
              </a:buClr>
            </a:pPr>
            <a:r>
              <a:rPr lang="fr-CH" sz="2800">
                <a:solidFill>
                  <a:schemeClr val="accent6">
                    <a:lumMod val="50000"/>
                  </a:schemeClr>
                </a:solidFill>
                <a:cs typeface="Arial" pitchFamily="34" charset="0"/>
              </a:rPr>
              <a:t>Exemple de MyBambooBike</a:t>
            </a:r>
            <a:br>
              <a:rPr lang="fr-CH" sz="2800">
                <a:solidFill>
                  <a:srgbClr val="898F97"/>
                </a:solidFill>
                <a:cs typeface="Arial" pitchFamily="34" charset="0"/>
              </a:rPr>
            </a:br>
            <a:r>
              <a:rPr lang="fr-CH" sz="2800" b="1">
                <a:solidFill>
                  <a:srgbClr val="6C0A63"/>
                </a:solidFill>
              </a:rPr>
              <a:t>Lean Startup pour MyBambooBike</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Tree>
    <p:extLst>
      <p:ext uri="{BB962C8B-B14F-4D97-AF65-F5344CB8AC3E}">
        <p14:creationId xmlns:p14="http://schemas.microsoft.com/office/powerpoint/2010/main" val="1721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Zaun, Himmel, draußen, aus Holz enthält.&#10;&#10;Automatisch generierte Beschreibung">
            <a:extLst>
              <a:ext uri="{FF2B5EF4-FFF2-40B4-BE49-F238E27FC236}">
                <a16:creationId xmlns:a16="http://schemas.microsoft.com/office/drawing/2014/main" id="{13E33533-0E96-4140-A4FC-9391BD3D34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3538"/>
            <a:ext cx="12515850" cy="7461538"/>
          </a:xfrm>
          <a:prstGeom prst="rect">
            <a:avLst/>
          </a:prstGeom>
        </p:spPr>
      </p:pic>
      <p:sp>
        <p:nvSpPr>
          <p:cNvPr id="3" name="Rechteck 2">
            <a:extLst>
              <a:ext uri="{FF2B5EF4-FFF2-40B4-BE49-F238E27FC236}">
                <a16:creationId xmlns:a16="http://schemas.microsoft.com/office/drawing/2014/main" id="{38A04385-DBF5-4287-A5E9-BBE78DEC2707}"/>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fr-CH" sz="1200" b="1">
                <a:solidFill>
                  <a:schemeClr val="bg1"/>
                </a:solidFill>
                <a:cs typeface="Arial" panose="020B0604020202020204" pitchFamily="34" charset="0"/>
              </a:rPr>
              <a:t>Photo: </a:t>
            </a:r>
            <a:r>
              <a:rPr lang="fr-CH" sz="1200">
                <a:solidFill>
                  <a:schemeClr val="bg1"/>
                </a:solidFill>
                <a:cs typeface="Arial" panose="020B0604020202020204" pitchFamily="34" charset="0"/>
              </a:rPr>
              <a:t>mise à disposition par Drehmoment-Bikes.</a:t>
            </a:r>
          </a:p>
        </p:txBody>
      </p:sp>
      <p:sp>
        <p:nvSpPr>
          <p:cNvPr id="4" name="Rechteck 3">
            <a:extLst>
              <a:ext uri="{FF2B5EF4-FFF2-40B4-BE49-F238E27FC236}">
                <a16:creationId xmlns:a16="http://schemas.microsoft.com/office/drawing/2014/main" id="{6384083A-DBBC-4412-BF7E-AE66EC04C16A}"/>
              </a:ext>
            </a:extLst>
          </p:cNvPr>
          <p:cNvSpPr/>
          <p:nvPr/>
        </p:nvSpPr>
        <p:spPr>
          <a:xfrm>
            <a:off x="7467600" y="590550"/>
            <a:ext cx="5048250"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chteck 4">
            <a:extLst>
              <a:ext uri="{FF2B5EF4-FFF2-40B4-BE49-F238E27FC236}">
                <a16:creationId xmlns:a16="http://schemas.microsoft.com/office/drawing/2014/main" id="{2D8238A2-BB52-4684-A336-07B81FBB52CE}"/>
              </a:ext>
            </a:extLst>
          </p:cNvPr>
          <p:cNvSpPr/>
          <p:nvPr/>
        </p:nvSpPr>
        <p:spPr>
          <a:xfrm>
            <a:off x="7639049" y="832276"/>
            <a:ext cx="4762501" cy="830997"/>
          </a:xfrm>
          <a:prstGeom prst="rect">
            <a:avLst/>
          </a:prstGeom>
        </p:spPr>
        <p:txBody>
          <a:bodyPr wrap="square">
            <a:spAutoFit/>
          </a:bodyPr>
          <a:lstStyle/>
          <a:p>
            <a:pPr fontAlgn="auto">
              <a:spcBef>
                <a:spcPts val="1200"/>
              </a:spcBef>
              <a:spcAft>
                <a:spcPts val="0"/>
              </a:spcAft>
              <a:buClr>
                <a:srgbClr val="B11B96"/>
              </a:buClr>
              <a:defRPr/>
            </a:pPr>
            <a:r>
              <a:rPr lang="fr-CH" sz="1600">
                <a:solidFill>
                  <a:schemeClr val="accent6">
                    <a:lumMod val="10000"/>
                  </a:schemeClr>
                </a:solidFill>
                <a:cs typeface="Arial" panose="020B0604020202020204" pitchFamily="34" charset="0"/>
              </a:rPr>
              <a:t>Découvrez dans le chapitre 4 du mini-business plan/journal d’apprentissage comment l’équipe fondatrice de MyBambooBike veut tester son idée.</a:t>
            </a:r>
          </a:p>
        </p:txBody>
      </p:sp>
    </p:spTree>
    <p:extLst>
      <p:ext uri="{BB962C8B-B14F-4D97-AF65-F5344CB8AC3E}">
        <p14:creationId xmlns:p14="http://schemas.microsoft.com/office/powerpoint/2010/main" val="3980035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125"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26"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7" name="Rechteck 5">
            <a:extLst>
              <a:ext uri="{FF2B5EF4-FFF2-40B4-BE49-F238E27FC236}">
                <a16:creationId xmlns:a16="http://schemas.microsoft.com/office/drawing/2014/main" id="{CC7AFCA9-CDEE-495A-94C9-2B28397C51CF}"/>
              </a:ext>
            </a:extLst>
          </p:cNvPr>
          <p:cNvSpPr/>
          <p:nvPr/>
        </p:nvSpPr>
        <p:spPr>
          <a:xfrm>
            <a:off x="7217763" y="1085667"/>
            <a:ext cx="149432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a:t>
            </a:r>
          </a:p>
        </p:txBody>
      </p:sp>
      <p:sp>
        <p:nvSpPr>
          <p:cNvPr id="128"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2.1</a:t>
            </a:r>
          </a:p>
        </p:txBody>
      </p:sp>
      <p:sp>
        <p:nvSpPr>
          <p:cNvPr id="129"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Table des matières: modules 1 à 4</a:t>
            </a:r>
          </a:p>
        </p:txBody>
      </p:sp>
      <p:sp>
        <p:nvSpPr>
          <p:cNvPr id="130"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4910116" cy="2871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1: Développement d’idées </a:t>
            </a:r>
          </a:p>
        </p:txBody>
      </p:sp>
      <p:sp>
        <p:nvSpPr>
          <p:cNvPr id="131"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26200" y="729855"/>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Module 2: Test et perfectionnement des idées</a:t>
            </a:r>
          </a:p>
        </p:txBody>
      </p:sp>
      <p:sp>
        <p:nvSpPr>
          <p:cNvPr id="132"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33"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4" name="Rechteck 20">
            <a:extLst>
              <a:ext uri="{FF2B5EF4-FFF2-40B4-BE49-F238E27FC236}">
                <a16:creationId xmlns:a16="http://schemas.microsoft.com/office/drawing/2014/main" id="{EA65CA46-ECE9-486F-891D-6A353B804A28}"/>
              </a:ext>
            </a:extLst>
          </p:cNvPr>
          <p:cNvSpPr/>
          <p:nvPr/>
        </p:nvSpPr>
        <p:spPr>
          <a:xfrm>
            <a:off x="7211139" y="1407858"/>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Le Lean Startup et votre idée </a:t>
            </a:r>
          </a:p>
        </p:txBody>
      </p:sp>
      <p:sp>
        <p:nvSpPr>
          <p:cNvPr id="135"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2.2</a:t>
            </a:r>
          </a:p>
        </p:txBody>
      </p:sp>
      <p:sp>
        <p:nvSpPr>
          <p:cNvPr id="136"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37" name="Pfeil: Chevron 23">
            <a:extLst>
              <a:ext uri="{FF2B5EF4-FFF2-40B4-BE49-F238E27FC236}">
                <a16:creationId xmlns:a16="http://schemas.microsoft.com/office/drawing/2014/main" id="{F0F4B13A-B7FB-4275-83D3-6239A3F71A1C}"/>
              </a:ext>
            </a:extLst>
          </p:cNvPr>
          <p:cNvSpPr/>
          <p:nvPr/>
        </p:nvSpPr>
        <p:spPr>
          <a:xfrm>
            <a:off x="7049832" y="171202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8" name="Rechteck 24">
            <a:extLst>
              <a:ext uri="{FF2B5EF4-FFF2-40B4-BE49-F238E27FC236}">
                <a16:creationId xmlns:a16="http://schemas.microsoft.com/office/drawing/2014/main" id="{938213C0-FC05-4568-85FC-8C0C1AA94DC5}"/>
              </a:ext>
            </a:extLst>
          </p:cNvPr>
          <p:cNvSpPr/>
          <p:nvPr/>
        </p:nvSpPr>
        <p:spPr>
          <a:xfrm>
            <a:off x="7204513" y="1730049"/>
            <a:ext cx="4185761" cy="272382"/>
          </a:xfrm>
          <a:prstGeom prst="rect">
            <a:avLst/>
          </a:prstGeom>
        </p:spPr>
        <p:txBody>
          <a:bodyPr wrap="none">
            <a:spAutoFit/>
          </a:bodyPr>
          <a:lstStyle/>
          <a:p>
            <a:pPr lvl="0">
              <a:lnSpc>
                <a:spcPct val="90000"/>
              </a:lnSpc>
              <a:spcAft>
                <a:spcPts val="1000"/>
              </a:spcAft>
              <a:buClr>
                <a:srgbClr val="5F5F5F"/>
              </a:buClr>
              <a:defRPr/>
            </a:pPr>
            <a:r>
              <a:rPr lang="fr-CH" sz="1300" dirty="0">
                <a:solidFill>
                  <a:prstClr val="white"/>
                </a:solidFill>
                <a:latin typeface="Century Gothic" panose="020B0502020202020204" pitchFamily="34" charset="0"/>
              </a:rPr>
              <a:t>Le Lean Startup </a:t>
            </a:r>
            <a:r>
              <a:rPr lang="fr-CH" sz="1300" spc="-40" dirty="0">
                <a:solidFill>
                  <a:prstClr val="white"/>
                </a:solidFill>
                <a:latin typeface="Century Gothic" panose="020B0502020202020204" pitchFamily="34" charset="0"/>
              </a:rPr>
              <a:t>avec l’exemple de </a:t>
            </a:r>
            <a:r>
              <a:rPr lang="fr-CH" sz="1300" spc="-40" dirty="0" err="1">
                <a:solidFill>
                  <a:prstClr val="white"/>
                </a:solidFill>
                <a:latin typeface="Century Gothic" panose="020B0502020202020204" pitchFamily="34" charset="0"/>
              </a:rPr>
              <a:t>MyBambooBike</a:t>
            </a:r>
            <a:endParaRPr lang="fr-CH" sz="1300" spc="-40" dirty="0">
              <a:solidFill>
                <a:prstClr val="white"/>
              </a:solidFill>
              <a:latin typeface="Century Gothic" panose="020B0502020202020204" pitchFamily="34" charset="0"/>
            </a:endParaRPr>
          </a:p>
        </p:txBody>
      </p:sp>
      <p:sp>
        <p:nvSpPr>
          <p:cNvPr id="139"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2.3</a:t>
            </a:r>
          </a:p>
        </p:txBody>
      </p:sp>
      <p:sp>
        <p:nvSpPr>
          <p:cNvPr id="140"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41"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2" name="Rechteck 28">
            <a:extLst>
              <a:ext uri="{FF2B5EF4-FFF2-40B4-BE49-F238E27FC236}">
                <a16:creationId xmlns:a16="http://schemas.microsoft.com/office/drawing/2014/main" id="{2B4A0ABD-683B-4802-9B10-2ECBD15FB9FB}"/>
              </a:ext>
            </a:extLst>
          </p:cNvPr>
          <p:cNvSpPr/>
          <p:nvPr/>
        </p:nvSpPr>
        <p:spPr>
          <a:xfrm>
            <a:off x="1887065" y="3240411"/>
            <a:ext cx="160172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Modèle d’entreprise </a:t>
            </a:r>
          </a:p>
        </p:txBody>
      </p:sp>
      <p:sp>
        <p:nvSpPr>
          <p:cNvPr id="143"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3.1</a:t>
            </a:r>
          </a:p>
        </p:txBody>
      </p:sp>
      <p:sp>
        <p:nvSpPr>
          <p:cNvPr id="144"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52746" y="2901105"/>
            <a:ext cx="5043254" cy="277811"/>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3: Développement de modèles d’entreprise</a:t>
            </a:r>
          </a:p>
        </p:txBody>
      </p:sp>
      <p:sp>
        <p:nvSpPr>
          <p:cNvPr id="145"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46"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7" name="Rechteck 33">
            <a:extLst>
              <a:ext uri="{FF2B5EF4-FFF2-40B4-BE49-F238E27FC236}">
                <a16:creationId xmlns:a16="http://schemas.microsoft.com/office/drawing/2014/main" id="{2FE9DA82-B29D-4C6A-ADEC-F14451D38DBF}"/>
              </a:ext>
            </a:extLst>
          </p:cNvPr>
          <p:cNvSpPr/>
          <p:nvPr/>
        </p:nvSpPr>
        <p:spPr>
          <a:xfrm>
            <a:off x="1872490" y="4232173"/>
            <a:ext cx="226696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Business plan et pitch deck</a:t>
            </a:r>
          </a:p>
        </p:txBody>
      </p:sp>
      <p:sp>
        <p:nvSpPr>
          <p:cNvPr id="148"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3.4</a:t>
            </a:r>
          </a:p>
        </p:txBody>
      </p:sp>
      <p:sp>
        <p:nvSpPr>
          <p:cNvPr id="149"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0"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1" name="Rechteck 37">
            <a:extLst>
              <a:ext uri="{FF2B5EF4-FFF2-40B4-BE49-F238E27FC236}">
                <a16:creationId xmlns:a16="http://schemas.microsoft.com/office/drawing/2014/main" id="{8DF23D67-1A9A-450F-AE0F-C4E60A2F508B}"/>
              </a:ext>
            </a:extLst>
          </p:cNvPr>
          <p:cNvSpPr/>
          <p:nvPr/>
        </p:nvSpPr>
        <p:spPr>
          <a:xfrm>
            <a:off x="1873815" y="3892745"/>
            <a:ext cx="17908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modèle d’entreprise</a:t>
            </a:r>
          </a:p>
        </p:txBody>
      </p:sp>
      <p:sp>
        <p:nvSpPr>
          <p:cNvPr id="152"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3.3</a:t>
            </a:r>
          </a:p>
        </p:txBody>
      </p:sp>
      <p:sp>
        <p:nvSpPr>
          <p:cNvPr id="153"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4"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55" name="Rechteck 49">
            <a:extLst>
              <a:ext uri="{FF2B5EF4-FFF2-40B4-BE49-F238E27FC236}">
                <a16:creationId xmlns:a16="http://schemas.microsoft.com/office/drawing/2014/main" id="{E4D71184-53F7-4774-BDE7-9C2519C373A9}"/>
              </a:ext>
            </a:extLst>
          </p:cNvPr>
          <p:cNvSpPr/>
          <p:nvPr/>
        </p:nvSpPr>
        <p:spPr>
          <a:xfrm>
            <a:off x="1873350" y="4554224"/>
            <a:ext cx="19976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Caractéristique distinctive</a:t>
            </a:r>
          </a:p>
        </p:txBody>
      </p:sp>
      <p:sp>
        <p:nvSpPr>
          <p:cNvPr id="156"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3.5</a:t>
            </a:r>
          </a:p>
        </p:txBody>
      </p:sp>
      <p:sp>
        <p:nvSpPr>
          <p:cNvPr id="157"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58"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59" name="Rechteck 53">
            <a:extLst>
              <a:ext uri="{FF2B5EF4-FFF2-40B4-BE49-F238E27FC236}">
                <a16:creationId xmlns:a16="http://schemas.microsoft.com/office/drawing/2014/main" id="{A234BBAF-62A5-4B03-A167-FA39BEF37DCD}"/>
              </a:ext>
            </a:extLst>
          </p:cNvPr>
          <p:cNvSpPr/>
          <p:nvPr/>
        </p:nvSpPr>
        <p:spPr>
          <a:xfrm>
            <a:off x="1873815" y="3568479"/>
            <a:ext cx="321594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Modèle d’entreprise de MyBambooBike</a:t>
            </a:r>
          </a:p>
        </p:txBody>
      </p:sp>
      <p:sp>
        <p:nvSpPr>
          <p:cNvPr id="1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2" name="Rechteck 61">
            <a:extLst>
              <a:ext uri="{FF2B5EF4-FFF2-40B4-BE49-F238E27FC236}">
                <a16:creationId xmlns:a16="http://schemas.microsoft.com/office/drawing/2014/main" id="{72E38848-83DF-49E5-AA9B-6F4C095365FB}"/>
              </a:ext>
            </a:extLst>
          </p:cNvPr>
          <p:cNvSpPr/>
          <p:nvPr/>
        </p:nvSpPr>
        <p:spPr>
          <a:xfrm>
            <a:off x="1874834" y="4873461"/>
            <a:ext cx="37673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Caractéristiques distinctives de MyBambooBike</a:t>
            </a:r>
          </a:p>
        </p:txBody>
      </p:sp>
      <p:sp>
        <p:nvSpPr>
          <p:cNvPr id="1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3.6</a:t>
            </a:r>
          </a:p>
        </p:txBody>
      </p:sp>
      <p:sp>
        <p:nvSpPr>
          <p:cNvPr id="1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6" name="Rechteck 65">
            <a:extLst>
              <a:ext uri="{FF2B5EF4-FFF2-40B4-BE49-F238E27FC236}">
                <a16:creationId xmlns:a16="http://schemas.microsoft.com/office/drawing/2014/main" id="{C9546D9E-85A0-4EB7-BDEC-F8B0B16F5C01}"/>
              </a:ext>
            </a:extLst>
          </p:cNvPr>
          <p:cNvSpPr/>
          <p:nvPr/>
        </p:nvSpPr>
        <p:spPr>
          <a:xfrm>
            <a:off x="1883092" y="5213342"/>
            <a:ext cx="223330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caractéristique distinctive</a:t>
            </a:r>
          </a:p>
        </p:txBody>
      </p:sp>
      <p:sp>
        <p:nvSpPr>
          <p:cNvPr id="1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3.7</a:t>
            </a:r>
          </a:p>
        </p:txBody>
      </p:sp>
      <p:sp>
        <p:nvSpPr>
          <p:cNvPr id="168"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431531" y="2897917"/>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Module 4: Marketing pour fondateurs/-trices</a:t>
            </a:r>
          </a:p>
        </p:txBody>
      </p:sp>
      <p:sp>
        <p:nvSpPr>
          <p:cNvPr id="169"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3.2</a:t>
            </a:r>
          </a:p>
        </p:txBody>
      </p:sp>
      <p:sp>
        <p:nvSpPr>
          <p:cNvPr id="170"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1"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2" name="Rechteck 55">
            <a:extLst>
              <a:ext uri="{FF2B5EF4-FFF2-40B4-BE49-F238E27FC236}">
                <a16:creationId xmlns:a16="http://schemas.microsoft.com/office/drawing/2014/main" id="{5DCDE093-C8D8-4E8F-8AFF-D089F5F17745}"/>
              </a:ext>
            </a:extLst>
          </p:cNvPr>
          <p:cNvSpPr/>
          <p:nvPr/>
        </p:nvSpPr>
        <p:spPr>
          <a:xfrm>
            <a:off x="7211474" y="3558313"/>
            <a:ext cx="190468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Les 4 P du marketing</a:t>
            </a:r>
          </a:p>
        </p:txBody>
      </p:sp>
      <p:sp>
        <p:nvSpPr>
          <p:cNvPr id="173"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4.2</a:t>
            </a:r>
          </a:p>
        </p:txBody>
      </p:sp>
      <p:sp>
        <p:nvSpPr>
          <p:cNvPr id="174"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5"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76" name="Rechteck 68">
            <a:extLst>
              <a:ext uri="{FF2B5EF4-FFF2-40B4-BE49-F238E27FC236}">
                <a16:creationId xmlns:a16="http://schemas.microsoft.com/office/drawing/2014/main" id="{3C9C0480-126A-46A9-B40D-D559AB48904F}"/>
              </a:ext>
            </a:extLst>
          </p:cNvPr>
          <p:cNvSpPr/>
          <p:nvPr/>
        </p:nvSpPr>
        <p:spPr>
          <a:xfrm>
            <a:off x="7214789" y="4225319"/>
            <a:ext cx="187583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Votre concept de marketing</a:t>
            </a:r>
          </a:p>
        </p:txBody>
      </p:sp>
      <p:sp>
        <p:nvSpPr>
          <p:cNvPr id="177"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4.4</a:t>
            </a:r>
          </a:p>
        </p:txBody>
      </p:sp>
      <p:sp>
        <p:nvSpPr>
          <p:cNvPr id="178"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79"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0" name="Rechteck 73">
            <a:extLst>
              <a:ext uri="{FF2B5EF4-FFF2-40B4-BE49-F238E27FC236}">
                <a16:creationId xmlns:a16="http://schemas.microsoft.com/office/drawing/2014/main" id="{51F9A5DE-6D24-442B-868C-A7ECA454DFE7}"/>
              </a:ext>
            </a:extLst>
          </p:cNvPr>
          <p:cNvSpPr/>
          <p:nvPr/>
        </p:nvSpPr>
        <p:spPr>
          <a:xfrm>
            <a:off x="7208890" y="3249877"/>
            <a:ext cx="25587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Marketing pour MyBambooBike</a:t>
            </a:r>
          </a:p>
        </p:txBody>
      </p:sp>
      <p:sp>
        <p:nvSpPr>
          <p:cNvPr id="181"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4.1</a:t>
            </a:r>
          </a:p>
        </p:txBody>
      </p:sp>
      <p:sp>
        <p:nvSpPr>
          <p:cNvPr id="182"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83"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84" name="Rechteck 81">
            <a:extLst>
              <a:ext uri="{FF2B5EF4-FFF2-40B4-BE49-F238E27FC236}">
                <a16:creationId xmlns:a16="http://schemas.microsoft.com/office/drawing/2014/main" id="{DE8BF1DB-9C4D-4BD1-99BC-E94D8A5DEC52}"/>
              </a:ext>
            </a:extLst>
          </p:cNvPr>
          <p:cNvSpPr/>
          <p:nvPr/>
        </p:nvSpPr>
        <p:spPr>
          <a:xfrm>
            <a:off x="7217763" y="4568015"/>
            <a:ext cx="232948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Coffee Circle: étude de cas</a:t>
            </a:r>
          </a:p>
        </p:txBody>
      </p:sp>
      <p:sp>
        <p:nvSpPr>
          <p:cNvPr id="185"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4.5</a:t>
            </a:r>
          </a:p>
        </p:txBody>
      </p:sp>
      <p:sp>
        <p:nvSpPr>
          <p:cNvPr id="18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87" name="Pfeil: Chevron 76">
            <a:extLst>
              <a:ext uri="{FF2B5EF4-FFF2-40B4-BE49-F238E27FC236}">
                <a16:creationId xmlns:a16="http://schemas.microsoft.com/office/drawing/2014/main" id="{71D81CE5-EF1A-4311-A791-2D5192FB47EE}"/>
              </a:ext>
            </a:extLst>
          </p:cNvPr>
          <p:cNvSpPr/>
          <p:nvPr/>
        </p:nvSpPr>
        <p:spPr>
          <a:xfrm>
            <a:off x="1726408" y="1098048"/>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18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1.1</a:t>
            </a:r>
          </a:p>
        </p:txBody>
      </p:sp>
      <p:sp>
        <p:nvSpPr>
          <p:cNvPr id="190"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91"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3"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1.2</a:t>
            </a:r>
          </a:p>
        </p:txBody>
      </p:sp>
      <p:sp>
        <p:nvSpPr>
          <p:cNvPr id="194"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5"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96" name="Rechteck 90">
            <a:extLst>
              <a:ext uri="{FF2B5EF4-FFF2-40B4-BE49-F238E27FC236}">
                <a16:creationId xmlns:a16="http://schemas.microsoft.com/office/drawing/2014/main" id="{410C3AA3-1F43-436E-882E-B89783DF9DA5}"/>
              </a:ext>
            </a:extLst>
          </p:cNvPr>
          <p:cNvSpPr/>
          <p:nvPr/>
        </p:nvSpPr>
        <p:spPr>
          <a:xfrm>
            <a:off x="1861584" y="1760457"/>
            <a:ext cx="29770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Évaluation et sélection d’idées</a:t>
            </a:r>
          </a:p>
        </p:txBody>
      </p:sp>
      <p:sp>
        <p:nvSpPr>
          <p:cNvPr id="197"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1.3</a:t>
            </a:r>
          </a:p>
        </p:txBody>
      </p:sp>
      <p:sp>
        <p:nvSpPr>
          <p:cNvPr id="198"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99"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00" name="Rechteck 94">
            <a:extLst>
              <a:ext uri="{FF2B5EF4-FFF2-40B4-BE49-F238E27FC236}">
                <a16:creationId xmlns:a16="http://schemas.microsoft.com/office/drawing/2014/main" id="{62B5C79F-EFA7-493C-9B40-799E9F07B241}"/>
              </a:ext>
            </a:extLst>
          </p:cNvPr>
          <p:cNvSpPr/>
          <p:nvPr/>
        </p:nvSpPr>
        <p:spPr>
          <a:xfrm>
            <a:off x="1861584" y="2095202"/>
            <a:ext cx="332655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Formation de groupes et création de logo</a:t>
            </a:r>
          </a:p>
        </p:txBody>
      </p:sp>
      <p:sp>
        <p:nvSpPr>
          <p:cNvPr id="201"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1.4</a:t>
            </a:r>
          </a:p>
        </p:txBody>
      </p:sp>
      <p:sp>
        <p:nvSpPr>
          <p:cNvPr id="202"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3"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04" name="Rechteck 98">
            <a:extLst>
              <a:ext uri="{FF2B5EF4-FFF2-40B4-BE49-F238E27FC236}">
                <a16:creationId xmlns:a16="http://schemas.microsoft.com/office/drawing/2014/main" id="{D4C08B9B-E005-4C34-8A3B-74782DE122CB}"/>
              </a:ext>
            </a:extLst>
          </p:cNvPr>
          <p:cNvSpPr/>
          <p:nvPr/>
        </p:nvSpPr>
        <p:spPr>
          <a:xfrm>
            <a:off x="1874834" y="2432093"/>
            <a:ext cx="25010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Meublogramm: étude de cas</a:t>
            </a:r>
          </a:p>
        </p:txBody>
      </p:sp>
      <p:sp>
        <p:nvSpPr>
          <p:cNvPr id="205"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1.5</a:t>
            </a:r>
          </a:p>
        </p:txBody>
      </p:sp>
      <p:sp>
        <p:nvSpPr>
          <p:cNvPr id="206"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07"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08" name="Rechteck 104">
            <a:extLst>
              <a:ext uri="{FF2B5EF4-FFF2-40B4-BE49-F238E27FC236}">
                <a16:creationId xmlns:a16="http://schemas.microsoft.com/office/drawing/2014/main" id="{1969B82E-A24E-4521-9C04-EF3F52B3BCCE}"/>
              </a:ext>
            </a:extLst>
          </p:cNvPr>
          <p:cNvSpPr/>
          <p:nvPr/>
        </p:nvSpPr>
        <p:spPr>
          <a:xfrm>
            <a:off x="1881954" y="5557519"/>
            <a:ext cx="3979913"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Le café de leurs rêves: étude de cas</a:t>
            </a:r>
          </a:p>
        </p:txBody>
      </p:sp>
      <p:sp>
        <p:nvSpPr>
          <p:cNvPr id="209"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3.8</a:t>
            </a:r>
          </a:p>
        </p:txBody>
      </p:sp>
      <p:sp>
        <p:nvSpPr>
          <p:cNvPr id="210"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1"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12"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Réseaux sociaux</a:t>
            </a:r>
          </a:p>
        </p:txBody>
      </p:sp>
      <p:sp>
        <p:nvSpPr>
          <p:cNvPr id="213"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4.3</a:t>
            </a:r>
          </a:p>
        </p:txBody>
      </p:sp>
      <p:sp>
        <p:nvSpPr>
          <p:cNvPr id="214"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5"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6"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217" name="Rechteck 108">
            <a:extLst>
              <a:ext uri="{FF2B5EF4-FFF2-40B4-BE49-F238E27FC236}">
                <a16:creationId xmlns:a16="http://schemas.microsoft.com/office/drawing/2014/main" id="{34C3D619-3ECF-4B0D-A3EA-B82D16E25700}"/>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Études de cas sur les entrepreneurs/-ses</a:t>
            </a:r>
          </a:p>
        </p:txBody>
      </p:sp>
      <p:sp>
        <p:nvSpPr>
          <p:cNvPr id="218"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19"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0" name="Rechteck 116">
            <a:extLst>
              <a:ext uri="{FF2B5EF4-FFF2-40B4-BE49-F238E27FC236}">
                <a16:creationId xmlns:a16="http://schemas.microsoft.com/office/drawing/2014/main" id="{FA449FF2-430D-4333-BD39-A64C82282AA8}"/>
              </a:ext>
            </a:extLst>
          </p:cNvPr>
          <p:cNvSpPr/>
          <p:nvPr/>
        </p:nvSpPr>
        <p:spPr>
          <a:xfrm>
            <a:off x="1893745" y="6462011"/>
            <a:ext cx="3687228" cy="272382"/>
          </a:xfrm>
          <a:prstGeom prst="rect">
            <a:avLst/>
          </a:prstGeom>
        </p:spPr>
        <p:txBody>
          <a:bodyPr wrap="none">
            <a:spAutoFit/>
          </a:bodyPr>
          <a:lstStyle/>
          <a:p>
            <a:pPr lvl="0">
              <a:lnSpc>
                <a:spcPct val="90000"/>
              </a:lnSpc>
              <a:spcAft>
                <a:spcPts val="1000"/>
              </a:spcAft>
              <a:buClr>
                <a:srgbClr val="5F5F5F"/>
              </a:buClr>
              <a:defRPr/>
            </a:pPr>
            <a:r>
              <a:rPr lang="fr-CH" sz="1300" dirty="0" err="1">
                <a:solidFill>
                  <a:prstClr val="white"/>
                </a:solidFill>
                <a:latin typeface="Century Gothic" panose="020B0502020202020204" pitchFamily="34" charset="0"/>
              </a:rPr>
              <a:t>Dév</a:t>
            </a:r>
            <a:r>
              <a:rPr lang="fr-CH" sz="1300" dirty="0">
                <a:solidFill>
                  <a:prstClr val="white"/>
                </a:solidFill>
                <a:latin typeface="Century Gothic" panose="020B0502020202020204" pitchFamily="34" charset="0"/>
              </a:rPr>
              <a:t>. de votre propre idée entrepreneuriale</a:t>
            </a:r>
          </a:p>
        </p:txBody>
      </p:sp>
      <p:sp>
        <p:nvSpPr>
          <p:cNvPr id="221"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2"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3" name="Rechteck 120">
            <a:extLst>
              <a:ext uri="{FF2B5EF4-FFF2-40B4-BE49-F238E27FC236}">
                <a16:creationId xmlns:a16="http://schemas.microsoft.com/office/drawing/2014/main" id="{9E6ABDB2-38C4-4345-A8AA-335B6F7F9A46}"/>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Exemple de MyBambooBike</a:t>
            </a:r>
          </a:p>
        </p:txBody>
      </p:sp>
      <p:sp>
        <p:nvSpPr>
          <p:cNvPr id="224"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5"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6"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7"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228"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229" name="Rechteck 122">
            <a:extLst>
              <a:ext uri="{FF2B5EF4-FFF2-40B4-BE49-F238E27FC236}">
                <a16:creationId xmlns:a16="http://schemas.microsoft.com/office/drawing/2014/main" id="{58891002-D965-4EC5-8BB3-E761141CA19C}"/>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fr-CH" sz="1300" dirty="0">
                <a:solidFill>
                  <a:prstClr val="white"/>
                </a:solidFill>
                <a:latin typeface="Century Gothic" panose="020B0502020202020204" pitchFamily="34" charset="0"/>
              </a:rPr>
              <a:t>Connaissances et outils</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88" name="Rechteck 77">
            <a:extLst>
              <a:ext uri="{FF2B5EF4-FFF2-40B4-BE49-F238E27FC236}">
                <a16:creationId xmlns:a16="http://schemas.microsoft.com/office/drawing/2014/main" id="{FB25EA9F-D9A9-46F2-95C2-76F727AB0828}"/>
              </a:ext>
            </a:extLst>
          </p:cNvPr>
          <p:cNvSpPr/>
          <p:nvPr/>
        </p:nvSpPr>
        <p:spPr>
          <a:xfrm>
            <a:off x="1874834" y="1116075"/>
            <a:ext cx="174759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Film: Die </a:t>
            </a:r>
            <a:r>
              <a:rPr kumimoji="0" lang="fr-CH" sz="1300" b="0" i="0" u="none" strike="noStrike" cap="none" normalizeH="0" baseline="0" noProof="0" dirty="0" err="1">
                <a:ln>
                  <a:noFill/>
                </a:ln>
                <a:solidFill>
                  <a:prstClr val="white"/>
                </a:solidFill>
                <a:uLnTx/>
                <a:uFillTx/>
                <a:latin typeface="Century Gothic" panose="020B0502020202020204" pitchFamily="34" charset="0"/>
              </a:rPr>
              <a:t>Schrippe</a:t>
            </a:r>
            <a:r>
              <a:rPr kumimoji="0" lang="fr-CH" sz="1300" b="0" i="0" u="none" strike="noStrike" cap="none" normalizeH="0" baseline="0" noProof="0" dirty="0">
                <a:ln>
                  <a:noFill/>
                </a:ln>
                <a:solidFill>
                  <a:prstClr val="white"/>
                </a:solidFill>
                <a:uLnTx/>
                <a:uFillTx/>
                <a:latin typeface="Century Gothic" panose="020B0502020202020204" pitchFamily="34" charset="0"/>
              </a:rPr>
              <a:t> (Le sandwich)</a:t>
            </a:r>
          </a:p>
        </p:txBody>
      </p:sp>
      <p:sp>
        <p:nvSpPr>
          <p:cNvPr id="192" name="Rechteck 86">
            <a:extLst>
              <a:ext uri="{FF2B5EF4-FFF2-40B4-BE49-F238E27FC236}">
                <a16:creationId xmlns:a16="http://schemas.microsoft.com/office/drawing/2014/main" id="{9B0009CD-6256-42ED-BEF9-04006BB48F81}"/>
              </a:ext>
            </a:extLst>
          </p:cNvPr>
          <p:cNvSpPr/>
          <p:nvPr/>
        </p:nvSpPr>
        <p:spPr>
          <a:xfrm>
            <a:off x="1868210" y="1438266"/>
            <a:ext cx="163217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Développement d’idées</a:t>
            </a:r>
          </a:p>
        </p:txBody>
      </p:sp>
    </p:spTree>
    <p:extLst>
      <p:ext uri="{BB962C8B-B14F-4D97-AF65-F5344CB8AC3E}">
        <p14:creationId xmlns:p14="http://schemas.microsoft.com/office/powerpoint/2010/main" val="415565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2400" b="1" i="0" u="none" strike="noStrike" cap="none" normalizeH="0" baseline="0" noProof="0">
                <a:ln>
                  <a:noFill/>
                </a:ln>
                <a:solidFill>
                  <a:srgbClr val="FFFFFF">
                    <a:lumMod val="50000"/>
                  </a:srgbClr>
                </a:solidFill>
                <a:uLnTx/>
                <a:uFillTx/>
                <a:latin typeface="Century Gothic" panose="020B0502020202020204" pitchFamily="34" charset="0"/>
                <a:ea typeface="ＭＳ Ｐゴシック" charset="0"/>
                <a:cs typeface="Arial"/>
              </a:rPr>
              <a:t>Table des matières: modules 5 et 6</a:t>
            </a:r>
          </a:p>
        </p:txBody>
      </p:sp>
      <p:sp>
        <p:nvSpPr>
          <p:cNvPr id="63"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5014214"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5: Finances pour fondateurs/-</a:t>
            </a:r>
            <a:r>
              <a:rPr kumimoji="0" lang="fr-CH" sz="1400" b="1" i="0" u="none" strike="noStrike" cap="none" normalizeH="0" baseline="0" noProof="0" dirty="0" err="1">
                <a:ln>
                  <a:noFill/>
                </a:ln>
                <a:solidFill>
                  <a:srgbClr val="FFFFFF">
                    <a:lumMod val="50000"/>
                  </a:srgbClr>
                </a:solidFill>
                <a:uLnTx/>
                <a:uFillTx/>
                <a:latin typeface="Century Gothic" panose="020B0502020202020204" pitchFamily="34" charset="0"/>
                <a:ea typeface="ＭＳ Ｐゴシック" charset="0"/>
                <a:cs typeface="Arial"/>
              </a:rPr>
              <a:t>trices</a:t>
            </a:r>
            <a:endPar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endParaRPr>
          </a:p>
        </p:txBody>
      </p:sp>
      <p:sp>
        <p:nvSpPr>
          <p:cNvPr id="64"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5239801" cy="2747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1" i="0" u="none" strike="noStrike" cap="none" normalizeH="0" baseline="0" noProof="0" dirty="0">
                <a:ln>
                  <a:noFill/>
                </a:ln>
                <a:solidFill>
                  <a:srgbClr val="FFFFFF">
                    <a:lumMod val="50000"/>
                  </a:srgbClr>
                </a:solidFill>
                <a:uLnTx/>
                <a:uFillTx/>
                <a:latin typeface="Century Gothic" panose="020B0502020202020204" pitchFamily="34" charset="0"/>
                <a:ea typeface="ＭＳ Ｐゴシック" charset="0"/>
                <a:cs typeface="Arial"/>
              </a:rPr>
              <a:t>Module 6: Présentation des idées entrepreneuriales</a:t>
            </a:r>
          </a:p>
        </p:txBody>
      </p:sp>
      <p:sp>
        <p:nvSpPr>
          <p:cNvPr id="65"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66"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67" name="Rechteck 77">
            <a:extLst>
              <a:ext uri="{FF2B5EF4-FFF2-40B4-BE49-F238E27FC236}">
                <a16:creationId xmlns:a16="http://schemas.microsoft.com/office/drawing/2014/main" id="{FB25EA9F-D9A9-46F2-95C2-76F727AB0828}"/>
              </a:ext>
            </a:extLst>
          </p:cNvPr>
          <p:cNvSpPr/>
          <p:nvPr/>
        </p:nvSpPr>
        <p:spPr>
          <a:xfrm>
            <a:off x="1905141" y="1286198"/>
            <a:ext cx="19030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Sources de financement </a:t>
            </a:r>
          </a:p>
        </p:txBody>
      </p:sp>
      <p:sp>
        <p:nvSpPr>
          <p:cNvPr id="68"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5.1</a:t>
            </a:r>
          </a:p>
        </p:txBody>
      </p:sp>
      <p:sp>
        <p:nvSpPr>
          <p:cNvPr id="69"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70"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71"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5.5</a:t>
            </a:r>
          </a:p>
        </p:txBody>
      </p:sp>
      <p:sp>
        <p:nvSpPr>
          <p:cNvPr id="72"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80"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81" name="Rechteck 118">
            <a:extLst>
              <a:ext uri="{FF2B5EF4-FFF2-40B4-BE49-F238E27FC236}">
                <a16:creationId xmlns:a16="http://schemas.microsoft.com/office/drawing/2014/main" id="{DACF2F8E-5807-482D-A01C-507CCD49B86E}"/>
              </a:ext>
            </a:extLst>
          </p:cNvPr>
          <p:cNvSpPr/>
          <p:nvPr/>
        </p:nvSpPr>
        <p:spPr>
          <a:xfrm>
            <a:off x="1894811" y="2724464"/>
            <a:ext cx="204895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RatioDrink: étude de cas</a:t>
            </a:r>
          </a:p>
        </p:txBody>
      </p:sp>
      <p:sp>
        <p:nvSpPr>
          <p:cNvPr id="87"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5.4</a:t>
            </a:r>
          </a:p>
        </p:txBody>
      </p:sp>
      <p:sp>
        <p:nvSpPr>
          <p:cNvPr id="88"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600" b="0" i="0" u="none" strike="noStrike" kern="0" cap="none" spc="0" normalizeH="0" baseline="0" noProof="0" dirty="0" err="1">
              <a:ln>
                <a:noFill/>
              </a:ln>
              <a:solidFill>
                <a:prstClr val="black"/>
              </a:solidFill>
              <a:effectLst/>
              <a:uLnTx/>
              <a:uFillTx/>
              <a:latin typeface="Malgun Gothic"/>
              <a:ea typeface="+mn-ea"/>
              <a:cs typeface="+mn-cs"/>
            </a:endParaRPr>
          </a:p>
        </p:txBody>
      </p:sp>
      <p:sp>
        <p:nvSpPr>
          <p:cNvPr id="89"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0"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95"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black"/>
              </a:solidFill>
              <a:effectLst/>
              <a:uLnTx/>
              <a:uFillTx/>
              <a:latin typeface="Century Gothic" panose="020B0502020202020204" pitchFamily="34" charset="0"/>
            </a:endParaRPr>
          </a:p>
        </p:txBody>
      </p:sp>
      <p:sp>
        <p:nvSpPr>
          <p:cNvPr id="96" name="Rechteck 29">
            <a:extLst>
              <a:ext uri="{FF2B5EF4-FFF2-40B4-BE49-F238E27FC236}">
                <a16:creationId xmlns:a16="http://schemas.microsoft.com/office/drawing/2014/main" id="{AB2B8423-E4A6-403C-AAB3-09070E4E72B4}"/>
              </a:ext>
            </a:extLst>
          </p:cNvPr>
          <p:cNvSpPr/>
          <p:nvPr/>
        </p:nvSpPr>
        <p:spPr>
          <a:xfrm>
            <a:off x="7177116" y="6141840"/>
            <a:ext cx="299312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Études de cas sur les entrepreneurs/-ses</a:t>
            </a:r>
          </a:p>
        </p:txBody>
      </p:sp>
      <p:sp>
        <p:nvSpPr>
          <p:cNvPr id="10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03" name="Rechteck 32">
            <a:extLst>
              <a:ext uri="{FF2B5EF4-FFF2-40B4-BE49-F238E27FC236}">
                <a16:creationId xmlns:a16="http://schemas.microsoft.com/office/drawing/2014/main" id="{F7C4E79D-285A-4E3F-9874-66F624FA828A}"/>
              </a:ext>
            </a:extLst>
          </p:cNvPr>
          <p:cNvSpPr/>
          <p:nvPr/>
        </p:nvSpPr>
        <p:spPr>
          <a:xfrm>
            <a:off x="1893745" y="6462011"/>
            <a:ext cx="3687228" cy="272382"/>
          </a:xfrm>
          <a:prstGeom prst="rect">
            <a:avLst/>
          </a:prstGeom>
        </p:spPr>
        <p:txBody>
          <a:bodyPr wrap="none">
            <a:spAutoFit/>
          </a:bodyPr>
          <a:lstStyle/>
          <a:p>
            <a:pPr lvl="0">
              <a:lnSpc>
                <a:spcPct val="90000"/>
              </a:lnSpc>
              <a:spcAft>
                <a:spcPts val="1000"/>
              </a:spcAft>
              <a:buClr>
                <a:srgbClr val="5F5F5F"/>
              </a:buClr>
              <a:defRPr/>
            </a:pPr>
            <a:r>
              <a:rPr lang="fr-CH" sz="1300" dirty="0" err="1">
                <a:solidFill>
                  <a:prstClr val="white"/>
                </a:solidFill>
                <a:latin typeface="Century Gothic" panose="020B0502020202020204" pitchFamily="34" charset="0"/>
              </a:rPr>
              <a:t>Dév</a:t>
            </a:r>
            <a:r>
              <a:rPr lang="fr-CH" sz="1300" dirty="0">
                <a:solidFill>
                  <a:prstClr val="white"/>
                </a:solidFill>
                <a:latin typeface="Century Gothic" panose="020B0502020202020204" pitchFamily="34" charset="0"/>
              </a:rPr>
              <a:t>. </a:t>
            </a:r>
            <a:r>
              <a:rPr lang="fr-CH" sz="1300">
                <a:solidFill>
                  <a:prstClr val="white"/>
                </a:solidFill>
                <a:latin typeface="Century Gothic" panose="020B0502020202020204" pitchFamily="34" charset="0"/>
              </a:rPr>
              <a:t>de votre propre idée entrepreneuriale</a:t>
            </a:r>
            <a:endParaRPr lang="fr-CH" sz="1300" dirty="0">
              <a:solidFill>
                <a:prstClr val="white"/>
              </a:solidFill>
              <a:latin typeface="Century Gothic" panose="020B0502020202020204" pitchFamily="34" charset="0"/>
            </a:endParaRPr>
          </a:p>
        </p:txBody>
      </p:sp>
      <p:sp>
        <p:nvSpPr>
          <p:cNvPr id="10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black"/>
              </a:solidFill>
              <a:effectLst/>
              <a:uLnTx/>
              <a:uFillTx/>
              <a:latin typeface="Century Gothic" panose="020B0502020202020204" pitchFamily="34" charset="0"/>
            </a:endParaRPr>
          </a:p>
        </p:txBody>
      </p:sp>
      <p:sp>
        <p:nvSpPr>
          <p:cNvPr id="10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06" name="Rechteck 35">
            <a:extLst>
              <a:ext uri="{FF2B5EF4-FFF2-40B4-BE49-F238E27FC236}">
                <a16:creationId xmlns:a16="http://schemas.microsoft.com/office/drawing/2014/main" id="{914365C0-932C-4456-AFE5-2DD0DA59355E}"/>
              </a:ext>
            </a:extLst>
          </p:cNvPr>
          <p:cNvSpPr/>
          <p:nvPr/>
        </p:nvSpPr>
        <p:spPr>
          <a:xfrm>
            <a:off x="7180658" y="6464362"/>
            <a:ext cx="208903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Exemple de MyBambooBike</a:t>
            </a:r>
          </a:p>
        </p:txBody>
      </p:sp>
      <p:sp>
        <p:nvSpPr>
          <p:cNvPr id="10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0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09" name="Rechteck 38">
            <a:extLst>
              <a:ext uri="{FF2B5EF4-FFF2-40B4-BE49-F238E27FC236}">
                <a16:creationId xmlns:a16="http://schemas.microsoft.com/office/drawing/2014/main" id="{4D83D5F1-6B6A-4B42-9B9A-4A27C33C9E60}"/>
              </a:ext>
            </a:extLst>
          </p:cNvPr>
          <p:cNvSpPr/>
          <p:nvPr/>
        </p:nvSpPr>
        <p:spPr>
          <a:xfrm>
            <a:off x="1906805" y="2351225"/>
            <a:ext cx="409118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a:ln>
                  <a:noFill/>
                </a:ln>
                <a:solidFill>
                  <a:prstClr val="white"/>
                </a:solidFill>
                <a:uLnTx/>
                <a:uFillTx/>
                <a:latin typeface="Century Gothic" panose="020B0502020202020204" pitchFamily="34" charset="0"/>
              </a:rPr>
              <a:t>Création d’entreprise avec des composants </a:t>
            </a:r>
            <a:r>
              <a:rPr kumimoji="0" lang="fr-CH" sz="1300" b="0" i="0" u="none" strike="noStrike" cap="none" normalizeH="0" baseline="0" noProof="0" dirty="0" err="1">
                <a:ln>
                  <a:noFill/>
                </a:ln>
                <a:solidFill>
                  <a:prstClr val="white"/>
                </a:solidFill>
                <a:uLnTx/>
                <a:uFillTx/>
                <a:latin typeface="Century Gothic" panose="020B0502020202020204" pitchFamily="34" charset="0"/>
              </a:rPr>
              <a:t>ext</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1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5.3</a:t>
            </a:r>
          </a:p>
        </p:txBody>
      </p:sp>
      <p:sp>
        <p:nvSpPr>
          <p:cNvPr id="111"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12"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13" name="Rechteck 46">
            <a:extLst>
              <a:ext uri="{FF2B5EF4-FFF2-40B4-BE49-F238E27FC236}">
                <a16:creationId xmlns:a16="http://schemas.microsoft.com/office/drawing/2014/main" id="{29BBA47A-02A0-4542-8877-B982DEA0B122}"/>
              </a:ext>
            </a:extLst>
          </p:cNvPr>
          <p:cNvSpPr/>
          <p:nvPr/>
        </p:nvSpPr>
        <p:spPr>
          <a:xfrm>
            <a:off x="7289033" y="1279573"/>
            <a:ext cx="246894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Pitcher des idées entrepreneuriales</a:t>
            </a:r>
          </a:p>
        </p:txBody>
      </p:sp>
      <p:sp>
        <p:nvSpPr>
          <p:cNvPr id="114"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6.1</a:t>
            </a:r>
          </a:p>
        </p:txBody>
      </p:sp>
      <p:sp>
        <p:nvSpPr>
          <p:cNvPr id="115"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16"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1" name="Rechteck 50">
            <a:extLst>
              <a:ext uri="{FF2B5EF4-FFF2-40B4-BE49-F238E27FC236}">
                <a16:creationId xmlns:a16="http://schemas.microsoft.com/office/drawing/2014/main" id="{6142E3C6-CA7F-4418-A223-EEBBF9F0408B}"/>
              </a:ext>
            </a:extLst>
          </p:cNvPr>
          <p:cNvSpPr/>
          <p:nvPr/>
        </p:nvSpPr>
        <p:spPr>
          <a:xfrm>
            <a:off x="7271828" y="1655605"/>
            <a:ext cx="282801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Préparation des présentations</a:t>
            </a:r>
          </a:p>
        </p:txBody>
      </p:sp>
      <p:sp>
        <p:nvSpPr>
          <p:cNvPr id="12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6.2</a:t>
            </a:r>
          </a:p>
        </p:txBody>
      </p:sp>
      <p:sp>
        <p:nvSpPr>
          <p:cNvPr id="12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2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5" name="Rechteck 54">
            <a:extLst>
              <a:ext uri="{FF2B5EF4-FFF2-40B4-BE49-F238E27FC236}">
                <a16:creationId xmlns:a16="http://schemas.microsoft.com/office/drawing/2014/main" id="{382C75CC-B224-4FFC-943B-BB18291BEF2A}"/>
              </a:ext>
            </a:extLst>
          </p:cNvPr>
          <p:cNvSpPr/>
          <p:nvPr/>
        </p:nvSpPr>
        <p:spPr>
          <a:xfrm>
            <a:off x="7280392" y="2043583"/>
            <a:ext cx="210346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Présentation de vos idées</a:t>
            </a:r>
          </a:p>
        </p:txBody>
      </p:sp>
      <p:sp>
        <p:nvSpPr>
          <p:cNvPr id="12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6.3</a:t>
            </a:r>
          </a:p>
        </p:txBody>
      </p:sp>
      <p:sp>
        <p:nvSpPr>
          <p:cNvPr id="127" name="Pfeil: Chevron 57">
            <a:extLst>
              <a:ext uri="{FF2B5EF4-FFF2-40B4-BE49-F238E27FC236}">
                <a16:creationId xmlns:a16="http://schemas.microsoft.com/office/drawing/2014/main" id="{F5B84AA4-15A4-4E06-AFC4-E6B1E0BC80EE}"/>
              </a:ext>
            </a:extLst>
          </p:cNvPr>
          <p:cNvSpPr/>
          <p:nvPr/>
        </p:nvSpPr>
        <p:spPr>
          <a:xfrm>
            <a:off x="4970688" y="3077634"/>
            <a:ext cx="1107881" cy="286191"/>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8" name="Pfeil: Chevron 58">
            <a:extLst>
              <a:ext uri="{FF2B5EF4-FFF2-40B4-BE49-F238E27FC236}">
                <a16:creationId xmlns:a16="http://schemas.microsoft.com/office/drawing/2014/main" id="{6D36C8BE-5E8F-4514-B906-2F80363ABEE6}"/>
              </a:ext>
            </a:extLst>
          </p:cNvPr>
          <p:cNvSpPr/>
          <p:nvPr/>
        </p:nvSpPr>
        <p:spPr>
          <a:xfrm>
            <a:off x="4008172" y="3077715"/>
            <a:ext cx="1107881"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29"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30"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1"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Crowdfunding</a:t>
            </a:r>
          </a:p>
        </p:txBody>
      </p:sp>
      <p:sp>
        <p:nvSpPr>
          <p:cNvPr id="132" name="Rechteck 81">
            <a:extLst>
              <a:ext uri="{FF2B5EF4-FFF2-40B4-BE49-F238E27FC236}">
                <a16:creationId xmlns:a16="http://schemas.microsoft.com/office/drawing/2014/main" id="{46C95F1D-19F2-470D-9D98-95EFA8DCE3C4}"/>
              </a:ext>
            </a:extLst>
          </p:cNvPr>
          <p:cNvSpPr/>
          <p:nvPr/>
        </p:nvSpPr>
        <p:spPr>
          <a:xfrm>
            <a:off x="1103649" y="1639793"/>
            <a:ext cx="7232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Digres</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3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3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Bootstrapping</a:t>
            </a:r>
          </a:p>
        </p:txBody>
      </p:sp>
      <p:sp>
        <p:nvSpPr>
          <p:cNvPr id="13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M 5.2</a:t>
            </a:r>
          </a:p>
        </p:txBody>
      </p:sp>
      <p:sp>
        <p:nvSpPr>
          <p:cNvPr id="137"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err="1">
              <a:ln>
                <a:noFill/>
              </a:ln>
              <a:solidFill>
                <a:prstClr val="white"/>
              </a:solidFill>
              <a:effectLst/>
              <a:uLnTx/>
              <a:uFillTx/>
              <a:latin typeface="Century Gothic" panose="020B0502020202020204" pitchFamily="34" charset="0"/>
            </a:endParaRPr>
          </a:p>
        </p:txBody>
      </p:sp>
      <p:sp>
        <p:nvSpPr>
          <p:cNvPr id="138"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39" name="Rechteck 92">
            <a:extLst>
              <a:ext uri="{FF2B5EF4-FFF2-40B4-BE49-F238E27FC236}">
                <a16:creationId xmlns:a16="http://schemas.microsoft.com/office/drawing/2014/main" id="{5CFA127A-8D82-4280-8FEA-03D8BF41E7BD}"/>
              </a:ext>
            </a:extLst>
          </p:cNvPr>
          <p:cNvSpPr/>
          <p:nvPr/>
        </p:nvSpPr>
        <p:spPr>
          <a:xfrm>
            <a:off x="1897433" y="3447899"/>
            <a:ext cx="249138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a:ln>
                  <a:noFill/>
                </a:ln>
                <a:solidFill>
                  <a:prstClr val="white"/>
                </a:solidFill>
                <a:uLnTx/>
                <a:uFillTx/>
                <a:latin typeface="Century Gothic" panose="020B0502020202020204" pitchFamily="34" charset="0"/>
              </a:rPr>
              <a:t>Formes juridiques en Suisse</a:t>
            </a:r>
          </a:p>
        </p:txBody>
      </p:sp>
      <p:sp>
        <p:nvSpPr>
          <p:cNvPr id="140" name="Rechteck 93">
            <a:extLst>
              <a:ext uri="{FF2B5EF4-FFF2-40B4-BE49-F238E27FC236}">
                <a16:creationId xmlns:a16="http://schemas.microsoft.com/office/drawing/2014/main" id="{F47C8FE2-9E1A-4719-824E-3994142134E9}"/>
              </a:ext>
            </a:extLst>
          </p:cNvPr>
          <p:cNvSpPr/>
          <p:nvPr/>
        </p:nvSpPr>
        <p:spPr>
          <a:xfrm>
            <a:off x="1099406" y="3451665"/>
            <a:ext cx="7232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fr-CH" sz="1300" b="0" i="0" u="none" strike="noStrike" cap="none" normalizeH="0" baseline="0" noProof="0" dirty="0" err="1">
                <a:ln>
                  <a:noFill/>
                </a:ln>
                <a:solidFill>
                  <a:prstClr val="white"/>
                </a:solidFill>
                <a:uLnTx/>
                <a:uFillTx/>
                <a:latin typeface="Century Gothic" panose="020B0502020202020204" pitchFamily="34" charset="0"/>
              </a:rPr>
              <a:t>Digres</a:t>
            </a:r>
            <a:r>
              <a:rPr kumimoji="0" lang="fr-CH" sz="1300" b="0" i="0" u="none" strike="noStrike" cap="none" normalizeH="0" baseline="0" noProof="0" dirty="0">
                <a:ln>
                  <a:noFill/>
                </a:ln>
                <a:solidFill>
                  <a:prstClr val="white"/>
                </a:solidFill>
                <a:uLnTx/>
                <a:uFillTx/>
                <a:latin typeface="Century Gothic" panose="020B0502020202020204" pitchFamily="34" charset="0"/>
              </a:rPr>
              <a:t>.</a:t>
            </a:r>
          </a:p>
        </p:txBody>
      </p:sp>
      <p:sp>
        <p:nvSpPr>
          <p:cNvPr id="141"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2" name="Rechteck 60">
            <a:extLst>
              <a:ext uri="{FF2B5EF4-FFF2-40B4-BE49-F238E27FC236}">
                <a16:creationId xmlns:a16="http://schemas.microsoft.com/office/drawing/2014/main" id="{61F928A7-2285-43B6-A33E-9972ED210659}"/>
              </a:ext>
            </a:extLst>
          </p:cNvPr>
          <p:cNvSpPr/>
          <p:nvPr/>
        </p:nvSpPr>
        <p:spPr>
          <a:xfrm>
            <a:off x="1881954" y="6134345"/>
            <a:ext cx="2404826" cy="580672"/>
          </a:xfrm>
          <a:prstGeom prst="rect">
            <a:avLst/>
          </a:prstGeom>
        </p:spPr>
        <p:txBody>
          <a:bodyPr wrap="none">
            <a:spAutoFit/>
          </a:bodyPr>
          <a:lstStyle/>
          <a:p>
            <a:pPr>
              <a:lnSpc>
                <a:spcPct val="90000"/>
              </a:lnSpc>
              <a:spcAft>
                <a:spcPts val="1000"/>
              </a:spcAft>
              <a:buClr>
                <a:srgbClr val="5F5F5F"/>
              </a:buClr>
              <a:defRPr/>
            </a:pPr>
            <a:r>
              <a:rPr lang="fr-CH" sz="1300">
                <a:solidFill>
                  <a:prstClr val="white"/>
                </a:solidFill>
                <a:latin typeface="Century Gothic" panose="020B0502020202020204" pitchFamily="34" charset="0"/>
              </a:rPr>
              <a:t>Connaissances et outils</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de-CH" sz="1300" b="0"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43" name="Rechteck 98">
            <a:extLst>
              <a:ext uri="{FF2B5EF4-FFF2-40B4-BE49-F238E27FC236}">
                <a16:creationId xmlns:a16="http://schemas.microsoft.com/office/drawing/2014/main" id="{D4C08B9B-E005-4C34-8A3B-74782DE122CB}"/>
              </a:ext>
            </a:extLst>
          </p:cNvPr>
          <p:cNvSpPr/>
          <p:nvPr/>
        </p:nvSpPr>
        <p:spPr>
          <a:xfrm>
            <a:off x="1885443" y="3098069"/>
            <a:ext cx="3209533" cy="286232"/>
          </a:xfrm>
          <a:prstGeom prst="rect">
            <a:avLst/>
          </a:prstGeom>
        </p:spPr>
        <p:txBody>
          <a:bodyPr wrap="none">
            <a:spAutoFit/>
          </a:bodyPr>
          <a:lstStyle/>
          <a:p>
            <a:pPr lvl="0">
              <a:lnSpc>
                <a:spcPct val="90000"/>
              </a:lnSpc>
              <a:spcAft>
                <a:spcPts val="1000"/>
              </a:spcAft>
              <a:buClr>
                <a:srgbClr val="5F5F5F"/>
              </a:buClr>
              <a:defRPr/>
            </a:pPr>
            <a:r>
              <a:rPr lang="fr-CH" sz="1300" dirty="0">
                <a:solidFill>
                  <a:prstClr val="white"/>
                </a:solidFill>
                <a:latin typeface="Century Gothic" panose="020B0502020202020204" pitchFamily="34" charset="0"/>
              </a:rPr>
              <a:t>Marge sur </a:t>
            </a:r>
            <a:r>
              <a:rPr lang="fr-FR" sz="1300" dirty="0">
                <a:solidFill>
                  <a:prstClr val="white"/>
                </a:solidFill>
                <a:latin typeface="Century Gothic" panose="020B0502020202020204" pitchFamily="34" charset="0"/>
              </a:rPr>
              <a:t>coûts</a:t>
            </a:r>
            <a:r>
              <a:rPr lang="fr-FR" sz="1400" dirty="0"/>
              <a:t> </a:t>
            </a:r>
            <a:r>
              <a:rPr lang="fr-CH" sz="1300" dirty="0">
                <a:solidFill>
                  <a:prstClr val="white"/>
                </a:solidFill>
                <a:latin typeface="Century Gothic" panose="020B0502020202020204" pitchFamily="34" charset="0"/>
              </a:rPr>
              <a:t>et seuil de rentabilité</a:t>
            </a:r>
          </a:p>
        </p:txBody>
      </p:sp>
    </p:spTree>
    <p:extLst>
      <p:ext uri="{BB962C8B-B14F-4D97-AF65-F5344CB8AC3E}">
        <p14:creationId xmlns:p14="http://schemas.microsoft.com/office/powerpoint/2010/main" val="1940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dirty="0">
                <a:solidFill>
                  <a:schemeClr val="bg1"/>
                </a:solidFill>
              </a:rPr>
              <a:t>Module 2</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4" y="4204009"/>
            <a:ext cx="3381568" cy="644216"/>
          </a:xfrm>
        </p:spPr>
        <p:txBody>
          <a:bodyPr>
            <a:noAutofit/>
          </a:bodyPr>
          <a:lstStyle/>
          <a:p>
            <a:pPr marL="0" indent="0">
              <a:lnSpc>
                <a:spcPct val="110000"/>
              </a:lnSpc>
              <a:buNone/>
            </a:pPr>
            <a:r>
              <a:rPr lang="fr-CH" sz="2000" b="1" dirty="0">
                <a:solidFill>
                  <a:schemeClr val="bg1"/>
                </a:solidFill>
              </a:rPr>
              <a:t>Test et perfectionnement des idées</a:t>
            </a:r>
            <a:endParaRPr lang="de-CH" sz="2000" b="1" dirty="0">
              <a:solidFill>
                <a:schemeClr val="bg1"/>
              </a:solidFill>
            </a:endParaRP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2048406" cy="1073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H" sz="1900" dirty="0">
                <a:solidFill>
                  <a:schemeClr val="accent6">
                    <a:lumMod val="50000"/>
                  </a:schemeClr>
                </a:solidFill>
              </a:rPr>
              <a:t>Module 1: Développement d’idées | </a:t>
            </a:r>
            <a:r>
              <a:rPr lang="fr-CH" sz="1900" b="1" dirty="0">
                <a:solidFill>
                  <a:srgbClr val="B11B96"/>
                </a:solidFill>
                <a:latin typeface="+mj-lt"/>
              </a:rPr>
              <a:t>Module 2: Test et perfectionnement des idées</a:t>
            </a:r>
            <a:r>
              <a:rPr lang="fr-CH" sz="1900" dirty="0">
                <a:solidFill>
                  <a:schemeClr val="accent6">
                    <a:lumMod val="50000"/>
                  </a:schemeClr>
                </a:solidFill>
              </a:rPr>
              <a:t> | </a:t>
            </a:r>
            <a:br>
              <a:rPr lang="fr-CH" sz="1900" dirty="0">
                <a:solidFill>
                  <a:schemeClr val="accent6">
                    <a:lumMod val="50000"/>
                  </a:schemeClr>
                </a:solidFill>
              </a:rPr>
            </a:br>
            <a:r>
              <a:rPr lang="fr-CH" sz="1900" dirty="0">
                <a:solidFill>
                  <a:schemeClr val="accent6">
                    <a:lumMod val="50000"/>
                  </a:schemeClr>
                </a:solidFill>
              </a:rPr>
              <a:t>Module 3: Développement de modèles d’entreprise | Module 4: Marketing pour fondateurs/-</a:t>
            </a:r>
            <a:r>
              <a:rPr lang="fr-CH" sz="1900" dirty="0" err="1">
                <a:solidFill>
                  <a:schemeClr val="accent6">
                    <a:lumMod val="50000"/>
                  </a:schemeClr>
                </a:solidFill>
              </a:rPr>
              <a:t>trices</a:t>
            </a:r>
            <a:r>
              <a:rPr lang="fr-CH" sz="1900" dirty="0">
                <a:solidFill>
                  <a:schemeClr val="accent6">
                    <a:lumMod val="50000"/>
                  </a:schemeClr>
                </a:solidFill>
              </a:rPr>
              <a:t> | </a:t>
            </a:r>
            <a:br>
              <a:rPr lang="fr-CH" sz="1900" dirty="0">
                <a:solidFill>
                  <a:schemeClr val="accent6">
                    <a:lumMod val="50000"/>
                  </a:schemeClr>
                </a:solidFill>
              </a:rPr>
            </a:br>
            <a:r>
              <a:rPr lang="fr-CH" sz="1900" dirty="0">
                <a:solidFill>
                  <a:schemeClr val="accent6">
                    <a:lumMod val="50000"/>
                  </a:schemeClr>
                </a:solidFill>
              </a:rPr>
              <a:t>Module 5: Finances pour fondateurs/-</a:t>
            </a:r>
            <a:r>
              <a:rPr lang="fr-CH" sz="1900" dirty="0" err="1">
                <a:solidFill>
                  <a:schemeClr val="accent6">
                    <a:lumMod val="50000"/>
                  </a:schemeClr>
                </a:solidFill>
              </a:rPr>
              <a:t>trices</a:t>
            </a:r>
            <a:r>
              <a:rPr lang="fr-CH" sz="1900" dirty="0">
                <a:solidFill>
                  <a:schemeClr val="accent6">
                    <a:lumMod val="50000"/>
                  </a:schemeClr>
                </a:solidFill>
              </a:rPr>
              <a:t> | Module 6: Présentation des idées entrepreneuriales</a:t>
            </a:r>
          </a:p>
        </p:txBody>
      </p:sp>
      <p:sp>
        <p:nvSpPr>
          <p:cNvPr id="5" name="Foliennummernplatzhalter 4">
            <a:extLst>
              <a:ext uri="{FF2B5EF4-FFF2-40B4-BE49-F238E27FC236}">
                <a16:creationId xmlns:a16="http://schemas.microsoft.com/office/drawing/2014/main" id="{D490FCDB-F780-45A3-83C0-FCD5A1DB6A23}"/>
              </a:ext>
            </a:extLst>
          </p:cNvPr>
          <p:cNvSpPr>
            <a:spLocks noGrp="1"/>
          </p:cNvSpPr>
          <p:nvPr>
            <p:ph type="sldNum" sz="quarter" idx="12"/>
          </p:nvPr>
        </p:nvSpPr>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2246483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E69D3B5-FDED-4BF3-A25F-C6C18DA6A15E}"/>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a:p>
        </p:txBody>
      </p:sp>
      <p:sp>
        <p:nvSpPr>
          <p:cNvPr id="4" name="Titel 1">
            <a:extLst>
              <a:ext uri="{FF2B5EF4-FFF2-40B4-BE49-F238E27FC236}">
                <a16:creationId xmlns:a16="http://schemas.microsoft.com/office/drawing/2014/main" id="{25BF81B5-3425-414F-AE66-F61593BD5B89}"/>
              </a:ext>
            </a:extLst>
          </p:cNvPr>
          <p:cNvSpPr>
            <a:spLocks noGrp="1"/>
          </p:cNvSpPr>
          <p:nvPr>
            <p:ph type="title"/>
          </p:nvPr>
        </p:nvSpPr>
        <p:spPr>
          <a:xfrm>
            <a:off x="5124864" y="1818448"/>
            <a:ext cx="6921464" cy="1590674"/>
          </a:xfrm>
        </p:spPr>
        <p:txBody>
          <a:bodyPr>
            <a:noAutofit/>
          </a:bodyPr>
          <a:lstStyle/>
          <a:p>
            <a:pPr>
              <a:lnSpc>
                <a:spcPct val="100000"/>
              </a:lnSpc>
              <a:spcBef>
                <a:spcPts val="600"/>
              </a:spcBef>
              <a:spcAft>
                <a:spcPts val="1200"/>
              </a:spcAft>
            </a:pPr>
            <a:r>
              <a:rPr lang="fr-CH" sz="3200" b="0" dirty="0">
                <a:solidFill>
                  <a:schemeClr val="accent6">
                    <a:lumMod val="50000"/>
                  </a:schemeClr>
                </a:solidFill>
                <a:cs typeface="Arial" pitchFamily="34" charset="0"/>
              </a:rPr>
              <a:t>Module de formation M 2.1</a:t>
            </a:r>
            <a:br>
              <a:rPr lang="fr-CH" sz="3200" b="0" dirty="0">
                <a:solidFill>
                  <a:schemeClr val="accent6">
                    <a:lumMod val="50000"/>
                  </a:schemeClr>
                </a:solidFill>
                <a:cs typeface="Arial" pitchFamily="34" charset="0"/>
              </a:rPr>
            </a:br>
            <a:r>
              <a:rPr lang="fr-CH" sz="3200" b="0" dirty="0">
                <a:solidFill>
                  <a:schemeClr val="accent6">
                    <a:lumMod val="50000"/>
                  </a:schemeClr>
                </a:solidFill>
                <a:cs typeface="Arial" pitchFamily="34" charset="0"/>
              </a:rPr>
              <a:t>Connaissances et outils</a:t>
            </a:r>
            <a:br>
              <a:rPr lang="fr-CH" sz="3200" dirty="0">
                <a:solidFill>
                  <a:srgbClr val="0B4874"/>
                </a:solidFill>
                <a:cs typeface="Arial" pitchFamily="34" charset="0"/>
              </a:rPr>
            </a:br>
            <a:r>
              <a:rPr lang="fr-CH" sz="3200" dirty="0">
                <a:solidFill>
                  <a:srgbClr val="0B4874"/>
                </a:solidFill>
                <a:cs typeface="Arial" pitchFamily="34" charset="0"/>
              </a:rPr>
              <a:t>Lean Startup</a:t>
            </a:r>
          </a:p>
        </p:txBody>
      </p:sp>
    </p:spTree>
    <p:extLst>
      <p:ext uri="{BB962C8B-B14F-4D97-AF65-F5344CB8AC3E}">
        <p14:creationId xmlns:p14="http://schemas.microsoft.com/office/powerpoint/2010/main" val="896081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55852" y="117004"/>
            <a:ext cx="9406555"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Achat de chaussures sur Internet</a:t>
            </a:r>
          </a:p>
        </p:txBody>
      </p:sp>
      <p:sp>
        <p:nvSpPr>
          <p:cNvPr id="4" name="Textplatzhalter 3">
            <a:extLst>
              <a:ext uri="{FF2B5EF4-FFF2-40B4-BE49-F238E27FC236}">
                <a16:creationId xmlns:a16="http://schemas.microsoft.com/office/drawing/2014/main" id="{6ABEF621-EC44-4CF1-8153-F6AF089786BA}"/>
              </a:ext>
            </a:extLst>
          </p:cNvPr>
          <p:cNvSpPr>
            <a:spLocks noGrp="1"/>
          </p:cNvSpPr>
          <p:nvPr>
            <p:ph type="body" idx="1"/>
          </p:nvPr>
        </p:nvSpPr>
        <p:spPr>
          <a:xfrm>
            <a:off x="955852" y="2115888"/>
            <a:ext cx="3606624" cy="1006429"/>
          </a:xfrm>
          <a:prstGeom prst="rect">
            <a:avLst/>
          </a:prstGeom>
        </p:spPr>
        <p:txBody>
          <a:bodyPr wrap="square">
            <a:spAutoFit/>
          </a:bodyPr>
          <a:lstStyle/>
          <a:p>
            <a:pPr algn="l"/>
            <a:r>
              <a:rPr lang="fr-CH" sz="2200" b="1" dirty="0">
                <a:solidFill>
                  <a:schemeClr val="accent6">
                    <a:lumMod val="50000"/>
                  </a:schemeClr>
                </a:solidFill>
                <a:latin typeface="+mj-lt"/>
                <a:ea typeface="ＭＳ Ｐゴシック" charset="0"/>
                <a:cs typeface="Arial"/>
              </a:rPr>
              <a:t>Qui d’entre vous a déjà acheté des chaussures en ligne?</a:t>
            </a:r>
          </a:p>
        </p:txBody>
      </p:sp>
      <p:sp>
        <p:nvSpPr>
          <p:cNvPr id="6" name="Rechteck 5">
            <a:extLst>
              <a:ext uri="{FF2B5EF4-FFF2-40B4-BE49-F238E27FC236}">
                <a16:creationId xmlns:a16="http://schemas.microsoft.com/office/drawing/2014/main" id="{BA28A229-CB2A-44F9-AADC-486362C45E3E}"/>
              </a:ext>
            </a:extLst>
          </p:cNvPr>
          <p:cNvSpPr/>
          <p:nvPr/>
        </p:nvSpPr>
        <p:spPr>
          <a:xfrm>
            <a:off x="5659129" y="4129405"/>
            <a:ext cx="5167898" cy="400110"/>
          </a:xfrm>
          <a:prstGeom prst="rect">
            <a:avLst/>
          </a:prstGeom>
        </p:spPr>
        <p:txBody>
          <a:bodyPr wrap="square">
            <a:spAutoFit/>
          </a:bodyPr>
          <a:lstStyle/>
          <a:p>
            <a:pPr algn="ctr"/>
            <a:r>
              <a:rPr lang="fr-CH" sz="1000" b="1">
                <a:solidFill>
                  <a:schemeClr val="accent6">
                    <a:lumMod val="50000"/>
                  </a:schemeClr>
                </a:solidFill>
                <a:latin typeface="+mj-lt"/>
                <a:cs typeface="Arial" pitchFamily="34" charset="0"/>
              </a:rPr>
              <a:t>Source: </a:t>
            </a:r>
            <a:r>
              <a:rPr lang="fr-CH" sz="1000">
                <a:solidFill>
                  <a:schemeClr val="accent6">
                    <a:lumMod val="50000"/>
                  </a:schemeClr>
                </a:solidFill>
                <a:latin typeface="+mj-lt"/>
                <a:cs typeface="Arial" pitchFamily="34" charset="0"/>
              </a:rPr>
              <a:t>zappos.com/women-sneakers-athletic-shoes/CK_XARC81wHAAQHiAgMBAhg.zso</a:t>
            </a:r>
          </a:p>
        </p:txBody>
      </p:sp>
      <p:sp>
        <p:nvSpPr>
          <p:cNvPr id="2" name="Foliennummernplatzhalter 1">
            <a:extLst>
              <a:ext uri="{FF2B5EF4-FFF2-40B4-BE49-F238E27FC236}">
                <a16:creationId xmlns:a16="http://schemas.microsoft.com/office/drawing/2014/main" id="{D927B10C-0874-47B3-8128-41057E48D803}"/>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6</a:t>
            </a:fld>
            <a:endParaRPr lang="ru-RU"/>
          </a:p>
        </p:txBody>
      </p:sp>
      <p:pic>
        <p:nvPicPr>
          <p:cNvPr id="7" name="Grafik 6">
            <a:extLst>
              <a:ext uri="{FF2B5EF4-FFF2-40B4-BE49-F238E27FC236}">
                <a16:creationId xmlns:a16="http://schemas.microsoft.com/office/drawing/2014/main" id="{38681216-A9B6-4982-A1A0-D6DE7538F61B}"/>
              </a:ext>
            </a:extLst>
          </p:cNvPr>
          <p:cNvPicPr>
            <a:picLocks noChangeAspect="1"/>
          </p:cNvPicPr>
          <p:nvPr/>
        </p:nvPicPr>
        <p:blipFill>
          <a:blip r:embed="rId3"/>
          <a:stretch>
            <a:fillRect/>
          </a:stretch>
        </p:blipFill>
        <p:spPr>
          <a:xfrm>
            <a:off x="5634608" y="1071621"/>
            <a:ext cx="5002134" cy="2960447"/>
          </a:xfrm>
          <a:prstGeom prst="rect">
            <a:avLst/>
          </a:prstGeom>
          <a:solidFill>
            <a:schemeClr val="bg1">
              <a:lumMod val="75000"/>
            </a:schemeClr>
          </a:solidFill>
          <a:ln w="9525">
            <a:noFill/>
            <a:miter lim="800000"/>
            <a:headEnd/>
            <a:tailEnd/>
          </a:ln>
          <a:effectLst>
            <a:outerShdw blurRad="63500" sx="102000" sy="102000" algn="ctr" rotWithShape="0">
              <a:prstClr val="black">
                <a:alpha val="40000"/>
              </a:prstClr>
            </a:outerShdw>
          </a:effectLst>
        </p:spPr>
      </p:pic>
      <p:grpSp>
        <p:nvGrpSpPr>
          <p:cNvPr id="5" name="Gruppieren 4">
            <a:extLst>
              <a:ext uri="{FF2B5EF4-FFF2-40B4-BE49-F238E27FC236}">
                <a16:creationId xmlns:a16="http://schemas.microsoft.com/office/drawing/2014/main" id="{05313010-839B-FA7F-93FE-DB3D002881F3}"/>
              </a:ext>
            </a:extLst>
          </p:cNvPr>
          <p:cNvGrpSpPr/>
          <p:nvPr/>
        </p:nvGrpSpPr>
        <p:grpSpPr>
          <a:xfrm>
            <a:off x="10737669" y="0"/>
            <a:ext cx="1454331" cy="1277285"/>
            <a:chOff x="10737669" y="0"/>
            <a:chExt cx="1454331" cy="1277285"/>
          </a:xfrm>
        </p:grpSpPr>
        <p:sp>
          <p:nvSpPr>
            <p:cNvPr id="8" name="Rechteck 7">
              <a:extLst>
                <a:ext uri="{FF2B5EF4-FFF2-40B4-BE49-F238E27FC236}">
                  <a16:creationId xmlns:a16="http://schemas.microsoft.com/office/drawing/2014/main" id="{DEE535F5-521D-AB3D-0936-7AF53693730E}"/>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FE3A18D0-B1A1-4579-ED39-593FAEB3EEB1}"/>
                </a:ext>
              </a:extLst>
            </p:cNvPr>
            <p:cNvPicPr>
              <a:picLocks noChangeAspect="1"/>
            </p:cNvPicPr>
            <p:nvPr/>
          </p:nvPicPr>
          <p:blipFill>
            <a:blip r:embed="rId4"/>
            <a:stretch>
              <a:fillRect/>
            </a:stretch>
          </p:blipFill>
          <p:spPr>
            <a:xfrm>
              <a:off x="10906137" y="197285"/>
              <a:ext cx="1080000" cy="1080000"/>
            </a:xfrm>
            <a:prstGeom prst="rect">
              <a:avLst/>
            </a:prstGeom>
          </p:spPr>
        </p:pic>
      </p:grpSp>
      <p:sp>
        <p:nvSpPr>
          <p:cNvPr id="10" name="Rechteck 9">
            <a:extLst>
              <a:ext uri="{FF2B5EF4-FFF2-40B4-BE49-F238E27FC236}">
                <a16:creationId xmlns:a16="http://schemas.microsoft.com/office/drawing/2014/main" id="{BE5F696F-DCC6-2DBF-992F-93F635B83CE5}"/>
              </a:ext>
            </a:extLst>
          </p:cNvPr>
          <p:cNvSpPr/>
          <p:nvPr/>
        </p:nvSpPr>
        <p:spPr>
          <a:xfrm>
            <a:off x="1053738" y="4964317"/>
            <a:ext cx="9496300" cy="1175224"/>
          </a:xfrm>
          <a:prstGeom prst="rect">
            <a:avLst/>
          </a:prstGeom>
          <a:solidFill>
            <a:schemeClr val="bg1">
              <a:lumMod val="95000"/>
            </a:schemeClr>
          </a:solidFill>
          <a:ln w="19050">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83D75360-F528-8F85-4488-AE08029367EA}"/>
              </a:ext>
            </a:extLst>
          </p:cNvPr>
          <p:cNvSpPr txBox="1"/>
          <p:nvPr/>
        </p:nvSpPr>
        <p:spPr>
          <a:xfrm>
            <a:off x="1203879" y="5042698"/>
            <a:ext cx="9196017" cy="1015663"/>
          </a:xfrm>
          <a:prstGeom prst="rect">
            <a:avLst/>
          </a:prstGeom>
          <a:noFill/>
        </p:spPr>
        <p:txBody>
          <a:bodyPr wrap="square">
            <a:spAutoFit/>
          </a:bodyPr>
          <a:lstStyle/>
          <a:p>
            <a:pPr>
              <a:spcBef>
                <a:spcPts val="600"/>
              </a:spcBef>
              <a:spcAft>
                <a:spcPts val="200"/>
              </a:spcAft>
            </a:pPr>
            <a:r>
              <a:rPr lang="fr-FR" sz="1500" b="1" dirty="0">
                <a:solidFill>
                  <a:schemeClr val="accent6">
                    <a:lumMod val="50000"/>
                  </a:schemeClr>
                </a:solidFill>
                <a:latin typeface="+mj-lt"/>
                <a:cs typeface="Arial" panose="020B0604020202020204" pitchFamily="34" charset="0"/>
              </a:rPr>
              <a:t>Devoir : </a:t>
            </a:r>
            <a:r>
              <a:rPr lang="fr-FR" sz="1500" dirty="0">
                <a:solidFill>
                  <a:schemeClr val="accent6">
                    <a:lumMod val="50000"/>
                  </a:schemeClr>
                </a:solidFill>
                <a:latin typeface="+mj-lt"/>
                <a:cs typeface="Arial" panose="020B0604020202020204" pitchFamily="34" charset="0"/>
              </a:rPr>
              <a:t>nous sommes en 1999, Amazon a déjà été créé et les ventes en ligne se multiplient. Pour autant que vous le sachiez, il n'existe pas encore de grande boutique en ligne pour les chaussures. Est-ce que cela pourrait fonctionner ? Développez une approche aussi peu coûteuse que possible pour tester si les clients sont prêts à acheter des chaussures sur Internet.</a:t>
            </a:r>
            <a:endParaRPr lang="de-CH" sz="1500" dirty="0">
              <a:solidFill>
                <a:schemeClr val="accent6">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123039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284903"/>
            <a:ext cx="10573279" cy="657225"/>
          </a:xfrm>
          <a:prstGeom prst="rect">
            <a:avLst/>
          </a:prstGeom>
          <a:noFill/>
          <a:ln w="9525">
            <a:noFill/>
            <a:miter lim="800000"/>
            <a:headEnd/>
            <a:tailEnd/>
          </a:ln>
        </p:spPr>
        <p:txBody>
          <a:bodyPr anchor="ctr"/>
          <a:lstStyle/>
          <a:p>
            <a:pPr>
              <a:defRPr/>
            </a:pPr>
            <a:r>
              <a:rPr lang="fr-CH" sz="2400" b="1">
                <a:solidFill>
                  <a:srgbClr val="0B4874"/>
                </a:solidFill>
                <a:latin typeface="+mj-lt"/>
                <a:ea typeface="ＭＳ Ｐゴシック" charset="0"/>
                <a:cs typeface="Arial"/>
              </a:rPr>
              <a:t>L’entreprise Zappos, née d’une idée simple mais innovante à l’époque, est devenue une société qui réalise des milliards de chiffre d’affaires</a:t>
            </a:r>
          </a:p>
        </p:txBody>
      </p:sp>
      <p:sp>
        <p:nvSpPr>
          <p:cNvPr id="9" name="Textfeld 8">
            <a:extLst>
              <a:ext uri="{FF2B5EF4-FFF2-40B4-BE49-F238E27FC236}">
                <a16:creationId xmlns:a16="http://schemas.microsoft.com/office/drawing/2014/main" id="{2CBD838E-748F-4386-9D97-418EE4FE0C0E}"/>
              </a:ext>
            </a:extLst>
          </p:cNvPr>
          <p:cNvSpPr txBox="1"/>
          <p:nvPr/>
        </p:nvSpPr>
        <p:spPr>
          <a:xfrm>
            <a:off x="8588058" y="3067965"/>
            <a:ext cx="3051804" cy="1200329"/>
          </a:xfrm>
          <a:prstGeom prst="rect">
            <a:avLst/>
          </a:prstGeom>
          <a:noFill/>
        </p:spPr>
        <p:txBody>
          <a:bodyPr wrap="square" rtlCol="0">
            <a:spAutoFit/>
          </a:bodyPr>
          <a:lstStyle/>
          <a:p>
            <a:r>
              <a:rPr lang="fr-CH">
                <a:solidFill>
                  <a:schemeClr val="accent6">
                    <a:lumMod val="50000"/>
                  </a:schemeClr>
                </a:solidFill>
                <a:latin typeface="+mj-lt"/>
                <a:cs typeface="Arial" panose="020B0604020202020204" pitchFamily="34" charset="0"/>
              </a:rPr>
              <a:t>Zappos a été vendue en 2009 à Amazon pour USD 1,2 milliard.</a:t>
            </a:r>
          </a:p>
          <a:p>
            <a:endParaRPr lang="de-CH" dirty="0">
              <a:solidFill>
                <a:srgbClr val="898F97"/>
              </a:solidFill>
              <a:latin typeface="+mj-lt"/>
              <a:cs typeface="Arial" panose="020B0604020202020204" pitchFamily="34" charset="0"/>
            </a:endParaRPr>
          </a:p>
        </p:txBody>
      </p:sp>
      <p:sp>
        <p:nvSpPr>
          <p:cNvPr id="10" name="Rechteck 9">
            <a:extLst>
              <a:ext uri="{FF2B5EF4-FFF2-40B4-BE49-F238E27FC236}">
                <a16:creationId xmlns:a16="http://schemas.microsoft.com/office/drawing/2014/main" id="{1E9D23B6-1467-4EDF-AFD2-FD634A6424E4}"/>
              </a:ext>
            </a:extLst>
          </p:cNvPr>
          <p:cNvSpPr/>
          <p:nvPr/>
        </p:nvSpPr>
        <p:spPr>
          <a:xfrm>
            <a:off x="2982070" y="5588740"/>
            <a:ext cx="3345788" cy="246221"/>
          </a:xfrm>
          <a:prstGeom prst="rect">
            <a:avLst/>
          </a:prstGeom>
        </p:spPr>
        <p:txBody>
          <a:bodyPr wrap="none">
            <a:spAutoFit/>
          </a:bodyPr>
          <a:lstStyle/>
          <a:p>
            <a:r>
              <a:rPr lang="fr-CH" sz="1000" b="1">
                <a:solidFill>
                  <a:schemeClr val="accent6">
                    <a:lumMod val="50000"/>
                  </a:schemeClr>
                </a:solidFill>
              </a:rPr>
              <a:t>Source: </a:t>
            </a:r>
            <a:r>
              <a:rPr lang="fr-CH" sz="1000">
                <a:solidFill>
                  <a:schemeClr val="accent6">
                    <a:lumMod val="50000"/>
                  </a:schemeClr>
                </a:solidFill>
              </a:rPr>
              <a:t>zappos.com/c/womens-shoes</a:t>
            </a:r>
          </a:p>
        </p:txBody>
      </p:sp>
      <p:sp>
        <p:nvSpPr>
          <p:cNvPr id="2" name="Foliennummernplatzhalter 1">
            <a:extLst>
              <a:ext uri="{FF2B5EF4-FFF2-40B4-BE49-F238E27FC236}">
                <a16:creationId xmlns:a16="http://schemas.microsoft.com/office/drawing/2014/main" id="{757A1E9A-770B-489B-B3CF-7F40F401460D}"/>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7</a:t>
            </a:fld>
            <a:endParaRPr lang="ru-RU"/>
          </a:p>
        </p:txBody>
      </p:sp>
      <p:pic>
        <p:nvPicPr>
          <p:cNvPr id="5" name="Grafik 4">
            <a:extLst>
              <a:ext uri="{FF2B5EF4-FFF2-40B4-BE49-F238E27FC236}">
                <a16:creationId xmlns:a16="http://schemas.microsoft.com/office/drawing/2014/main" id="{F0B34C98-B09F-4654-8D6E-22070D2CE66B}"/>
              </a:ext>
            </a:extLst>
          </p:cNvPr>
          <p:cNvPicPr>
            <a:picLocks noChangeAspect="1"/>
          </p:cNvPicPr>
          <p:nvPr/>
        </p:nvPicPr>
        <p:blipFill>
          <a:blip r:embed="rId3"/>
          <a:stretch>
            <a:fillRect/>
          </a:stretch>
        </p:blipFill>
        <p:spPr>
          <a:xfrm>
            <a:off x="1133475" y="1588240"/>
            <a:ext cx="7250473" cy="3924300"/>
          </a:xfrm>
          <a:prstGeom prst="rect">
            <a:avLst/>
          </a:prstGeom>
          <a:solidFill>
            <a:schemeClr val="bg1">
              <a:lumMod val="75000"/>
            </a:schemeClr>
          </a:solidFill>
          <a:ln w="9525">
            <a:noFill/>
            <a:miter lim="800000"/>
            <a:headEnd/>
            <a:tailEnd/>
          </a:ln>
          <a:effectLst>
            <a:outerShdw blurRad="63500" sx="102000" sy="102000" algn="ctr" rotWithShape="0">
              <a:prstClr val="black">
                <a:alpha val="40000"/>
              </a:prstClr>
            </a:outerShdw>
          </a:effectLst>
        </p:spPr>
      </p:pic>
      <p:sp>
        <p:nvSpPr>
          <p:cNvPr id="4" name="Rechteck 3">
            <a:extLst>
              <a:ext uri="{FF2B5EF4-FFF2-40B4-BE49-F238E27FC236}">
                <a16:creationId xmlns:a16="http://schemas.microsoft.com/office/drawing/2014/main" id="{6D3E192E-4270-4FE7-8954-2C2F5293A9E6}"/>
              </a:ext>
            </a:extLst>
          </p:cNvPr>
          <p:cNvSpPr/>
          <p:nvPr/>
        </p:nvSpPr>
        <p:spPr>
          <a:xfrm>
            <a:off x="8588058" y="4129794"/>
            <a:ext cx="3051804" cy="461665"/>
          </a:xfrm>
          <a:prstGeom prst="rect">
            <a:avLst/>
          </a:prstGeom>
        </p:spPr>
        <p:txBody>
          <a:bodyPr wrap="square">
            <a:spAutoFit/>
          </a:bodyPr>
          <a:lstStyle/>
          <a:p>
            <a:r>
              <a:rPr lang="fr-CH" sz="1200" b="1">
                <a:solidFill>
                  <a:schemeClr val="accent6">
                    <a:lumMod val="50000"/>
                  </a:schemeClr>
                </a:solidFill>
              </a:rPr>
              <a:t>Source: </a:t>
            </a:r>
            <a:r>
              <a:rPr lang="fr-CH" sz="1200">
                <a:solidFill>
                  <a:schemeClr val="accent6">
                    <a:lumMod val="50000"/>
                  </a:schemeClr>
                </a:solidFill>
              </a:rPr>
              <a:t>fr.wikipedia.org/wiki/Zappos</a:t>
            </a:r>
          </a:p>
        </p:txBody>
      </p:sp>
    </p:spTree>
    <p:extLst>
      <p:ext uri="{BB962C8B-B14F-4D97-AF65-F5344CB8AC3E}">
        <p14:creationId xmlns:p14="http://schemas.microsoft.com/office/powerpoint/2010/main" val="108898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B38B4D5D-89DE-4199-A949-74A38146ABA4}"/>
              </a:ext>
            </a:extLst>
          </p:cNvPr>
          <p:cNvSpPr txBox="1">
            <a:spLocks/>
          </p:cNvSpPr>
          <p:nvPr/>
        </p:nvSpPr>
        <p:spPr bwMode="auto">
          <a:xfrm>
            <a:off x="8189539" y="1949329"/>
            <a:ext cx="3779652" cy="1238496"/>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1700">
                <a:solidFill>
                  <a:srgbClr val="002060"/>
                </a:solidFill>
                <a:latin typeface="+mn-lt"/>
                <a:ea typeface="ＭＳ Ｐゴシック" charset="0"/>
              </a:rPr>
              <a:t>Formuler une hypothèse de base (p. ex. les client-e-s achètent des chaussures sur Internet) et réfléchir avec quel MVP on peut la tester.</a:t>
            </a:r>
          </a:p>
        </p:txBody>
      </p:sp>
      <p:sp>
        <p:nvSpPr>
          <p:cNvPr id="4" name="Titel 1">
            <a:extLst>
              <a:ext uri="{FF2B5EF4-FFF2-40B4-BE49-F238E27FC236}">
                <a16:creationId xmlns:a16="http://schemas.microsoft.com/office/drawing/2014/main" id="{A5E0A764-5030-448E-9FB9-0465F371442A}"/>
              </a:ext>
            </a:extLst>
          </p:cNvPr>
          <p:cNvSpPr txBox="1">
            <a:spLocks/>
          </p:cNvSpPr>
          <p:nvPr/>
        </p:nvSpPr>
        <p:spPr bwMode="auto">
          <a:xfrm>
            <a:off x="930508" y="264400"/>
            <a:ext cx="8013467"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2400" b="1">
                <a:solidFill>
                  <a:srgbClr val="0B4874"/>
                </a:solidFill>
                <a:latin typeface="+mj-lt"/>
                <a:ea typeface="ＭＳ Ｐゴシック" charset="0"/>
              </a:rPr>
              <a:t>Lean Startup: testez les principales hypothèses de votre modèle d’entreprise</a:t>
            </a:r>
          </a:p>
        </p:txBody>
      </p:sp>
      <p:sp>
        <p:nvSpPr>
          <p:cNvPr id="5" name="Textfeld 4">
            <a:extLst>
              <a:ext uri="{FF2B5EF4-FFF2-40B4-BE49-F238E27FC236}">
                <a16:creationId xmlns:a16="http://schemas.microsoft.com/office/drawing/2014/main" id="{AD4E0FEC-F962-4810-A301-5975D43FC0DB}"/>
              </a:ext>
            </a:extLst>
          </p:cNvPr>
          <p:cNvSpPr txBox="1"/>
          <p:nvPr/>
        </p:nvSpPr>
        <p:spPr>
          <a:xfrm>
            <a:off x="4124544" y="6125589"/>
            <a:ext cx="5552855" cy="553998"/>
          </a:xfrm>
          <a:prstGeom prst="rect">
            <a:avLst/>
          </a:prstGeom>
          <a:noFill/>
        </p:spPr>
        <p:txBody>
          <a:bodyPr wrap="square" rtlCol="0">
            <a:spAutoFit/>
          </a:bodyPr>
          <a:lstStyle/>
          <a:p>
            <a:r>
              <a:rPr lang="fr-CH" sz="1000" b="1">
                <a:solidFill>
                  <a:schemeClr val="accent6">
                    <a:lumMod val="50000"/>
                  </a:schemeClr>
                </a:solidFill>
                <a:latin typeface="Arial" panose="020B0604020202020204" pitchFamily="34" charset="0"/>
                <a:cs typeface="Arial" panose="020B0604020202020204" pitchFamily="34" charset="0"/>
              </a:rPr>
              <a:t>Source: </a:t>
            </a:r>
            <a:r>
              <a:rPr lang="fr-CH" sz="1000">
                <a:solidFill>
                  <a:schemeClr val="accent6">
                    <a:lumMod val="50000"/>
                  </a:schemeClr>
                </a:solidFill>
                <a:latin typeface="Arial" panose="020B0604020202020204" pitchFamily="34" charset="0"/>
                <a:cs typeface="Arial" panose="020B0604020202020204" pitchFamily="34" charset="0"/>
              </a:rPr>
              <a:t>Ries, E. (2014): Lean Startup: schnell, risikolos und erfolgreich Unternehmen gründen.</a:t>
            </a:r>
          </a:p>
          <a:p>
            <a:r>
              <a:rPr lang="fr-CH" sz="1000">
                <a:solidFill>
                  <a:schemeClr val="accent6">
                    <a:lumMod val="50000"/>
                  </a:schemeClr>
                </a:solidFill>
                <a:latin typeface="Arial" panose="020B0604020202020204" pitchFamily="34" charset="0"/>
                <a:cs typeface="Arial" panose="020B0604020202020204" pitchFamily="34" charset="0"/>
              </a:rPr>
              <a:t>München: Redline Wirtschaft.</a:t>
            </a:r>
          </a:p>
          <a:p>
            <a:endParaRPr lang="de-CH" sz="1000" dirty="0">
              <a:solidFill>
                <a:schemeClr val="accent6">
                  <a:lumMod val="50000"/>
                </a:schemeClr>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193CCA4-E31A-4843-A640-1066A572FCF7}"/>
              </a:ext>
            </a:extLst>
          </p:cNvPr>
          <p:cNvSpPr txBox="1">
            <a:spLocks/>
          </p:cNvSpPr>
          <p:nvPr/>
        </p:nvSpPr>
        <p:spPr bwMode="auto">
          <a:xfrm>
            <a:off x="1067241" y="1954418"/>
            <a:ext cx="2628292" cy="133214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1700">
                <a:solidFill>
                  <a:srgbClr val="002060"/>
                </a:solidFill>
                <a:latin typeface="+mn-lt"/>
                <a:ea typeface="ＭＳ Ｐゴシック" charset="0"/>
              </a:rPr>
              <a:t>Apprendre grâce au feed-back: adapter ou conserver</a:t>
            </a:r>
          </a:p>
        </p:txBody>
      </p:sp>
      <p:sp>
        <p:nvSpPr>
          <p:cNvPr id="12" name="Titel 1">
            <a:extLst>
              <a:ext uri="{FF2B5EF4-FFF2-40B4-BE49-F238E27FC236}">
                <a16:creationId xmlns:a16="http://schemas.microsoft.com/office/drawing/2014/main" id="{A1849DB1-892C-499C-A891-715E81A48CDA}"/>
              </a:ext>
            </a:extLst>
          </p:cNvPr>
          <p:cNvSpPr txBox="1">
            <a:spLocks/>
          </p:cNvSpPr>
          <p:nvPr/>
        </p:nvSpPr>
        <p:spPr bwMode="auto">
          <a:xfrm>
            <a:off x="6377509" y="4556962"/>
            <a:ext cx="5236315" cy="98361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defPPr>
              <a:defRPr lang="ru-RU"/>
            </a:defPPr>
            <a:lvl1pPr defTabSz="457200" eaLnBrk="0" fontAlgn="base" hangingPunct="0">
              <a:spcBef>
                <a:spcPct val="0"/>
              </a:spcBef>
              <a:spcAft>
                <a:spcPct val="0"/>
              </a:spcAft>
              <a:defRPr sz="1700">
                <a:solidFill>
                  <a:srgbClr val="898F97"/>
                </a:solidFill>
                <a:ea typeface="ＭＳ Ｐゴシック" charset="0"/>
                <a:cs typeface="Arial"/>
              </a:defRPr>
            </a:lvl1pPr>
            <a:lvl2pPr defTabSz="457200" eaLnBrk="0" fontAlgn="base" hangingPunct="0">
              <a:spcBef>
                <a:spcPct val="0"/>
              </a:spcBef>
              <a:spcAft>
                <a:spcPct val="0"/>
              </a:spcAft>
              <a:defRPr sz="2000">
                <a:latin typeface="Arial" charset="0"/>
                <a:ea typeface="MS PGothic" pitchFamily="34" charset="-128"/>
                <a:cs typeface="Arial" charset="0"/>
              </a:defRPr>
            </a:lvl2pPr>
            <a:lvl3pPr defTabSz="457200" eaLnBrk="0" fontAlgn="base" hangingPunct="0">
              <a:spcBef>
                <a:spcPct val="0"/>
              </a:spcBef>
              <a:spcAft>
                <a:spcPct val="0"/>
              </a:spcAft>
              <a:defRPr sz="2000">
                <a:latin typeface="Arial" charset="0"/>
                <a:ea typeface="MS PGothic" pitchFamily="34" charset="-128"/>
                <a:cs typeface="Arial" charset="0"/>
              </a:defRPr>
            </a:lvl3pPr>
            <a:lvl4pPr defTabSz="457200" eaLnBrk="0" fontAlgn="base" hangingPunct="0">
              <a:spcBef>
                <a:spcPct val="0"/>
              </a:spcBef>
              <a:spcAft>
                <a:spcPct val="0"/>
              </a:spcAft>
              <a:defRPr sz="2000">
                <a:latin typeface="Arial" charset="0"/>
                <a:ea typeface="MS PGothic" pitchFamily="34" charset="-128"/>
                <a:cs typeface="Arial" charset="0"/>
              </a:defRPr>
            </a:lvl4pPr>
            <a:lvl5pPr defTabSz="457200" eaLnBrk="0" fontAlgn="base" hangingPunct="0">
              <a:spcBef>
                <a:spcPct val="0"/>
              </a:spcBef>
              <a:spcAft>
                <a:spcPct val="0"/>
              </a:spcAft>
              <a:defRPr sz="2000">
                <a:latin typeface="Arial" charset="0"/>
                <a:ea typeface="MS PGothic" pitchFamily="34" charset="-128"/>
                <a:cs typeface="Arial" charset="0"/>
              </a:defRPr>
            </a:lvl5pPr>
            <a:lvl6pPr marL="457200" defTabSz="457200" fontAlgn="base">
              <a:spcBef>
                <a:spcPct val="0"/>
              </a:spcBef>
              <a:spcAft>
                <a:spcPct val="0"/>
              </a:spcAft>
              <a:defRPr sz="2000">
                <a:latin typeface="Arial" charset="0"/>
                <a:ea typeface="ＭＳ Ｐゴシック" charset="0"/>
                <a:cs typeface="Arial" charset="0"/>
              </a:defRPr>
            </a:lvl6pPr>
            <a:lvl7pPr marL="914400" defTabSz="457200" fontAlgn="base">
              <a:spcBef>
                <a:spcPct val="0"/>
              </a:spcBef>
              <a:spcAft>
                <a:spcPct val="0"/>
              </a:spcAft>
              <a:defRPr sz="2000">
                <a:latin typeface="Arial" charset="0"/>
                <a:ea typeface="ＭＳ Ｐゴシック" charset="0"/>
                <a:cs typeface="Arial" charset="0"/>
              </a:defRPr>
            </a:lvl7pPr>
            <a:lvl8pPr marL="1371600" defTabSz="457200" fontAlgn="base">
              <a:spcBef>
                <a:spcPct val="0"/>
              </a:spcBef>
              <a:spcAft>
                <a:spcPct val="0"/>
              </a:spcAft>
              <a:defRPr sz="2000">
                <a:latin typeface="Arial" charset="0"/>
                <a:ea typeface="ＭＳ Ｐゴシック" charset="0"/>
                <a:cs typeface="Arial" charset="0"/>
              </a:defRPr>
            </a:lvl8pPr>
            <a:lvl9pPr marL="1828800" defTabSz="457200" fontAlgn="base">
              <a:spcBef>
                <a:spcPct val="0"/>
              </a:spcBef>
              <a:spcAft>
                <a:spcPct val="0"/>
              </a:spcAft>
              <a:defRPr sz="2000">
                <a:latin typeface="Arial" charset="0"/>
                <a:ea typeface="ＭＳ Ｐゴシック" charset="0"/>
                <a:cs typeface="Arial" charset="0"/>
              </a:defRPr>
            </a:lvl9pPr>
          </a:lstStyle>
          <a:p>
            <a:r>
              <a:rPr lang="fr-CH">
                <a:solidFill>
                  <a:srgbClr val="002060"/>
                </a:solidFill>
              </a:rPr>
              <a:t>Le MVP est un produit minimum viable,</a:t>
            </a:r>
            <a:br>
              <a:rPr lang="fr-CH">
                <a:solidFill>
                  <a:srgbClr val="002060"/>
                </a:solidFill>
              </a:rPr>
            </a:br>
            <a:r>
              <a:rPr lang="fr-CH">
                <a:solidFill>
                  <a:srgbClr val="002060"/>
                </a:solidFill>
              </a:rPr>
              <a:t>c.-à-d. qu’il ne possède que les caractéristiques nécessaires pour tester une hypothèse de base.</a:t>
            </a:r>
          </a:p>
        </p:txBody>
      </p:sp>
      <p:sp>
        <p:nvSpPr>
          <p:cNvPr id="6" name="Forme libre 30">
            <a:extLst>
              <a:ext uri="{FF2B5EF4-FFF2-40B4-BE49-F238E27FC236}">
                <a16:creationId xmlns:a16="http://schemas.microsoft.com/office/drawing/2014/main" id="{2C3A28DB-0456-4E08-80BA-F3B1A23507E5}"/>
              </a:ext>
            </a:extLst>
          </p:cNvPr>
          <p:cNvSpPr>
            <a:spLocks/>
          </p:cNvSpPr>
          <p:nvPr/>
        </p:nvSpPr>
        <p:spPr bwMode="auto">
          <a:xfrm rot="20859330">
            <a:off x="2415224" y="2222832"/>
            <a:ext cx="7361551" cy="2664296"/>
          </a:xfrm>
          <a:custGeom>
            <a:avLst/>
            <a:gdLst>
              <a:gd name="connsiteX0" fmla="*/ 390845 w 3457575"/>
              <a:gd name="connsiteY0" fmla="*/ 2709228 h 3499567"/>
              <a:gd name="connsiteX1" fmla="*/ 481578 w 3457575"/>
              <a:gd name="connsiteY1" fmla="*/ 2829511 h 3499567"/>
              <a:gd name="connsiteX2" fmla="*/ 393633 w 3457575"/>
              <a:gd name="connsiteY2" fmla="*/ 2713810 h 3499567"/>
              <a:gd name="connsiteX3" fmla="*/ 700088 w 3457575"/>
              <a:gd name="connsiteY3" fmla="*/ 749300 h 3499567"/>
              <a:gd name="connsiteX4" fmla="*/ 390525 w 3457575"/>
              <a:gd name="connsiteY4" fmla="*/ 1249363 h 3499567"/>
              <a:gd name="connsiteX5" fmla="*/ 700088 w 3457575"/>
              <a:gd name="connsiteY5" fmla="*/ 749300 h 3499567"/>
              <a:gd name="connsiteX6" fmla="*/ 831850 w 3457575"/>
              <a:gd name="connsiteY6" fmla="*/ 700088 h 3499567"/>
              <a:gd name="connsiteX7" fmla="*/ 406400 w 3457575"/>
              <a:gd name="connsiteY7" fmla="*/ 1438276 h 3499567"/>
              <a:gd name="connsiteX8" fmla="*/ 417695 w 3457575"/>
              <a:gd name="connsiteY8" fmla="*/ 1393081 h 3499567"/>
              <a:gd name="connsiteX9" fmla="*/ 425225 w 3457575"/>
              <a:gd name="connsiteY9" fmla="*/ 1344120 h 3499567"/>
              <a:gd name="connsiteX10" fmla="*/ 451581 w 3457575"/>
              <a:gd name="connsiteY10" fmla="*/ 1249963 h 3499567"/>
              <a:gd name="connsiteX11" fmla="*/ 523117 w 3457575"/>
              <a:gd name="connsiteY11" fmla="*/ 1069182 h 3499567"/>
              <a:gd name="connsiteX12" fmla="*/ 831850 w 3457575"/>
              <a:gd name="connsiteY12" fmla="*/ 700088 h 3499567"/>
              <a:gd name="connsiteX13" fmla="*/ 1011520 w 3457575"/>
              <a:gd name="connsiteY13" fmla="*/ 228478 h 3499567"/>
              <a:gd name="connsiteX14" fmla="*/ 961986 w 3457575"/>
              <a:gd name="connsiteY14" fmla="*/ 257603 h 3499567"/>
              <a:gd name="connsiteX15" fmla="*/ 980722 w 3457575"/>
              <a:gd name="connsiteY15" fmla="*/ 244417 h 3499567"/>
              <a:gd name="connsiteX16" fmla="*/ 1155230 w 3457575"/>
              <a:gd name="connsiteY16" fmla="*/ 154105 h 3499567"/>
              <a:gd name="connsiteX17" fmla="*/ 1011520 w 3457575"/>
              <a:gd name="connsiteY17" fmla="*/ 228478 h 3499567"/>
              <a:gd name="connsiteX18" fmla="*/ 1042811 w 3457575"/>
              <a:gd name="connsiteY18" fmla="*/ 210080 h 3499567"/>
              <a:gd name="connsiteX19" fmla="*/ 1155230 w 3457575"/>
              <a:gd name="connsiteY19" fmla="*/ 154105 h 3499567"/>
              <a:gd name="connsiteX20" fmla="*/ 1320800 w 3457575"/>
              <a:gd name="connsiteY20" fmla="*/ 112713 h 3499567"/>
              <a:gd name="connsiteX21" fmla="*/ 1271882 w 3457575"/>
              <a:gd name="connsiteY21" fmla="*/ 139054 h 3499567"/>
              <a:gd name="connsiteX22" fmla="*/ 1211674 w 3457575"/>
              <a:gd name="connsiteY22" fmla="*/ 165394 h 3499567"/>
              <a:gd name="connsiteX23" fmla="*/ 1128889 w 3457575"/>
              <a:gd name="connsiteY23" fmla="*/ 218076 h 3499567"/>
              <a:gd name="connsiteX24" fmla="*/ 564445 w 3457575"/>
              <a:gd name="connsiteY24" fmla="*/ 632002 h 3499567"/>
              <a:gd name="connsiteX25" fmla="*/ 203200 w 3457575"/>
              <a:gd name="connsiteY25" fmla="*/ 1230313 h 3499567"/>
              <a:gd name="connsiteX26" fmla="*/ 278459 w 3457575"/>
              <a:gd name="connsiteY26" fmla="*/ 1004535 h 3499567"/>
              <a:gd name="connsiteX27" fmla="*/ 391348 w 3457575"/>
              <a:gd name="connsiteY27" fmla="*/ 842728 h 3499567"/>
              <a:gd name="connsiteX28" fmla="*/ 726252 w 3457575"/>
              <a:gd name="connsiteY28" fmla="*/ 428802 h 3499567"/>
              <a:gd name="connsiteX29" fmla="*/ 933215 w 3457575"/>
              <a:gd name="connsiteY29" fmla="*/ 274520 h 3499567"/>
              <a:gd name="connsiteX30" fmla="*/ 961986 w 3457575"/>
              <a:gd name="connsiteY30" fmla="*/ 257603 h 3499567"/>
              <a:gd name="connsiteX31" fmla="*/ 938439 w 3457575"/>
              <a:gd name="connsiteY31" fmla="*/ 274177 h 3499567"/>
              <a:gd name="connsiteX32" fmla="*/ 936037 w 3457575"/>
              <a:gd name="connsiteY32" fmla="*/ 275461 h 3499567"/>
              <a:gd name="connsiteX33" fmla="*/ 820326 w 3457575"/>
              <a:gd name="connsiteY33" fmla="*/ 357305 h 3499567"/>
              <a:gd name="connsiteX34" fmla="*/ 938439 w 3457575"/>
              <a:gd name="connsiteY34" fmla="*/ 274177 h 3499567"/>
              <a:gd name="connsiteX35" fmla="*/ 1057393 w 3457575"/>
              <a:gd name="connsiteY35" fmla="*/ 210550 h 3499567"/>
              <a:gd name="connsiteX36" fmla="*/ 1320800 w 3457575"/>
              <a:gd name="connsiteY36" fmla="*/ 112713 h 3499567"/>
              <a:gd name="connsiteX37" fmla="*/ 1839776 w 3457575"/>
              <a:gd name="connsiteY37" fmla="*/ 0 h 3499567"/>
              <a:gd name="connsiteX38" fmla="*/ 2490658 w 3457575"/>
              <a:gd name="connsiteY38" fmla="*/ 225759 h 3499567"/>
              <a:gd name="connsiteX39" fmla="*/ 2795406 w 3457575"/>
              <a:gd name="connsiteY39" fmla="*/ 425179 h 3499567"/>
              <a:gd name="connsiteX40" fmla="*/ 3066294 w 3457575"/>
              <a:gd name="connsiteY40" fmla="*/ 684802 h 3499567"/>
              <a:gd name="connsiteX41" fmla="*/ 3276984 w 3457575"/>
              <a:gd name="connsiteY41" fmla="*/ 1004627 h 3499567"/>
              <a:gd name="connsiteX42" fmla="*/ 3412427 w 3457575"/>
              <a:gd name="connsiteY42" fmla="*/ 1369604 h 3499567"/>
              <a:gd name="connsiteX43" fmla="*/ 3457575 w 3457575"/>
              <a:gd name="connsiteY43" fmla="*/ 1753394 h 3499567"/>
              <a:gd name="connsiteX44" fmla="*/ 3408665 w 3457575"/>
              <a:gd name="connsiteY44" fmla="*/ 2133422 h 3499567"/>
              <a:gd name="connsiteX45" fmla="*/ 3273221 w 3457575"/>
              <a:gd name="connsiteY45" fmla="*/ 2524737 h 3499567"/>
              <a:gd name="connsiteX46" fmla="*/ 3175401 w 3457575"/>
              <a:gd name="connsiteY46" fmla="*/ 2709107 h 3499567"/>
              <a:gd name="connsiteX47" fmla="*/ 3058769 w 3457575"/>
              <a:gd name="connsiteY47" fmla="*/ 2874663 h 3499567"/>
              <a:gd name="connsiteX48" fmla="*/ 2927088 w 3457575"/>
              <a:gd name="connsiteY48" fmla="*/ 3028932 h 3499567"/>
              <a:gd name="connsiteX49" fmla="*/ 2776594 w 3457575"/>
              <a:gd name="connsiteY49" fmla="*/ 3168150 h 3499567"/>
              <a:gd name="connsiteX50" fmla="*/ 2437986 w 3457575"/>
              <a:gd name="connsiteY50" fmla="*/ 3393909 h 3499567"/>
              <a:gd name="connsiteX51" fmla="*/ 2216008 w 3457575"/>
              <a:gd name="connsiteY51" fmla="*/ 3461636 h 3499567"/>
              <a:gd name="connsiteX52" fmla="*/ 1930072 w 3457575"/>
              <a:gd name="connsiteY52" fmla="*/ 3491738 h 3499567"/>
              <a:gd name="connsiteX53" fmla="*/ 1471068 w 3457575"/>
              <a:gd name="connsiteY53" fmla="*/ 3476687 h 3499567"/>
              <a:gd name="connsiteX54" fmla="*/ 1015827 w 3457575"/>
              <a:gd name="connsiteY54" fmla="*/ 3352520 h 3499567"/>
              <a:gd name="connsiteX55" fmla="*/ 797613 w 3457575"/>
              <a:gd name="connsiteY55" fmla="*/ 3235877 h 3499567"/>
              <a:gd name="connsiteX56" fmla="*/ 598210 w 3457575"/>
              <a:gd name="connsiteY56" fmla="*/ 3081609 h 3499567"/>
              <a:gd name="connsiteX57" fmla="*/ 278412 w 3457575"/>
              <a:gd name="connsiteY57" fmla="*/ 2697819 h 3499567"/>
              <a:gd name="connsiteX58" fmla="*/ 0 w 3457575"/>
              <a:gd name="connsiteY58" fmla="*/ 1719530 h 3499567"/>
              <a:gd name="connsiteX59" fmla="*/ 15049 w 3457575"/>
              <a:gd name="connsiteY59" fmla="*/ 1610414 h 3499567"/>
              <a:gd name="connsiteX60" fmla="*/ 45148 w 3457575"/>
              <a:gd name="connsiteY60" fmla="*/ 1542686 h 3499567"/>
              <a:gd name="connsiteX61" fmla="*/ 71484 w 3457575"/>
              <a:gd name="connsiteY61" fmla="*/ 1569024 h 3499567"/>
              <a:gd name="connsiteX62" fmla="*/ 82771 w 3457575"/>
              <a:gd name="connsiteY62" fmla="*/ 1629227 h 3499567"/>
              <a:gd name="connsiteX63" fmla="*/ 90296 w 3457575"/>
              <a:gd name="connsiteY63" fmla="*/ 1730818 h 3499567"/>
              <a:gd name="connsiteX64" fmla="*/ 165542 w 3457575"/>
              <a:gd name="connsiteY64" fmla="*/ 2137184 h 3499567"/>
              <a:gd name="connsiteX65" fmla="*/ 236086 w 3457575"/>
              <a:gd name="connsiteY65" fmla="*/ 2331431 h 3499567"/>
              <a:gd name="connsiteX66" fmla="*/ 255928 w 3457575"/>
              <a:gd name="connsiteY66" fmla="*/ 2373573 h 3499567"/>
              <a:gd name="connsiteX67" fmla="*/ 257131 w 3457575"/>
              <a:gd name="connsiteY67" fmla="*/ 2376818 h 3499567"/>
              <a:gd name="connsiteX68" fmla="*/ 266981 w 3457575"/>
              <a:gd name="connsiteY68" fmla="*/ 2397046 h 3499567"/>
              <a:gd name="connsiteX69" fmla="*/ 323560 w 3457575"/>
              <a:gd name="connsiteY69" fmla="*/ 2517212 h 3499567"/>
              <a:gd name="connsiteX70" fmla="*/ 297224 w 3457575"/>
              <a:gd name="connsiteY70" fmla="*/ 2487110 h 3499567"/>
              <a:gd name="connsiteX71" fmla="*/ 278412 w 3457575"/>
              <a:gd name="connsiteY71" fmla="*/ 2460772 h 3499567"/>
              <a:gd name="connsiteX72" fmla="*/ 263363 w 3457575"/>
              <a:gd name="connsiteY72" fmla="*/ 2434433 h 3499567"/>
              <a:gd name="connsiteX73" fmla="*/ 206928 w 3457575"/>
              <a:gd name="connsiteY73" fmla="*/ 2321554 h 3499567"/>
              <a:gd name="connsiteX74" fmla="*/ 319798 w 3457575"/>
              <a:gd name="connsiteY74" fmla="*/ 2592465 h 3499567"/>
              <a:gd name="connsiteX75" fmla="*/ 390845 w 3457575"/>
              <a:gd name="connsiteY75" fmla="*/ 2709228 h 3499567"/>
              <a:gd name="connsiteX76" fmla="*/ 365871 w 3457575"/>
              <a:gd name="connsiteY76" fmla="*/ 2676120 h 3499567"/>
              <a:gd name="connsiteX77" fmla="*/ 353663 w 3457575"/>
              <a:gd name="connsiteY77" fmla="*/ 2657454 h 3499567"/>
              <a:gd name="connsiteX78" fmla="*/ 255838 w 3457575"/>
              <a:gd name="connsiteY78" fmla="*/ 2490873 h 3499567"/>
              <a:gd name="connsiteX79" fmla="*/ 319386 w 3457575"/>
              <a:gd name="connsiteY79" fmla="*/ 2605046 h 3499567"/>
              <a:gd name="connsiteX80" fmla="*/ 353663 w 3457575"/>
              <a:gd name="connsiteY80" fmla="*/ 2657454 h 3499567"/>
              <a:gd name="connsiteX81" fmla="*/ 360243 w 3457575"/>
              <a:gd name="connsiteY81" fmla="*/ 2668658 h 3499567"/>
              <a:gd name="connsiteX82" fmla="*/ 365871 w 3457575"/>
              <a:gd name="connsiteY82" fmla="*/ 2676120 h 3499567"/>
              <a:gd name="connsiteX83" fmla="*/ 391752 w 3457575"/>
              <a:gd name="connsiteY83" fmla="*/ 2715691 h 3499567"/>
              <a:gd name="connsiteX84" fmla="*/ 564349 w 3457575"/>
              <a:gd name="connsiteY84" fmla="*/ 2923578 h 3499567"/>
              <a:gd name="connsiteX85" fmla="*/ 1008303 w 3457575"/>
              <a:gd name="connsiteY85" fmla="*/ 3250928 h 3499567"/>
              <a:gd name="connsiteX86" fmla="*/ 1181370 w 3457575"/>
              <a:gd name="connsiteY86" fmla="*/ 3360045 h 3499567"/>
              <a:gd name="connsiteX87" fmla="*/ 1418396 w 3457575"/>
              <a:gd name="connsiteY87" fmla="*/ 3427773 h 3499567"/>
              <a:gd name="connsiteX88" fmla="*/ 1079787 w 3457575"/>
              <a:gd name="connsiteY88" fmla="*/ 3288555 h 3499567"/>
              <a:gd name="connsiteX89" fmla="*/ 778801 w 3457575"/>
              <a:gd name="connsiteY89" fmla="*/ 3081609 h 3499567"/>
              <a:gd name="connsiteX90" fmla="*/ 323560 w 3457575"/>
              <a:gd name="connsiteY90" fmla="*/ 2517212 h 3499567"/>
              <a:gd name="connsiteX91" fmla="*/ 327322 w 3457575"/>
              <a:gd name="connsiteY91" fmla="*/ 2520974 h 3499567"/>
              <a:gd name="connsiteX92" fmla="*/ 266981 w 3457575"/>
              <a:gd name="connsiteY92" fmla="*/ 2397046 h 3499567"/>
              <a:gd name="connsiteX93" fmla="*/ 255928 w 3457575"/>
              <a:gd name="connsiteY93" fmla="*/ 2373573 h 3499567"/>
              <a:gd name="connsiteX94" fmla="*/ 203165 w 3457575"/>
              <a:gd name="connsiteY94" fmla="*/ 2231250 h 3499567"/>
              <a:gd name="connsiteX95" fmla="*/ 135443 w 3457575"/>
              <a:gd name="connsiteY95" fmla="*/ 1930239 h 3499567"/>
              <a:gd name="connsiteX96" fmla="*/ 146730 w 3457575"/>
              <a:gd name="connsiteY96" fmla="*/ 1979153 h 3499567"/>
              <a:gd name="connsiteX97" fmla="*/ 154255 w 3457575"/>
              <a:gd name="connsiteY97" fmla="*/ 2028067 h 3499567"/>
              <a:gd name="connsiteX98" fmla="*/ 173067 w 3457575"/>
              <a:gd name="connsiteY98" fmla="*/ 2114608 h 3499567"/>
              <a:gd name="connsiteX99" fmla="*/ 165542 w 3457575"/>
              <a:gd name="connsiteY99" fmla="*/ 2058169 h 3499567"/>
              <a:gd name="connsiteX100" fmla="*/ 158017 w 3457575"/>
              <a:gd name="connsiteY100" fmla="*/ 2001729 h 3499567"/>
              <a:gd name="connsiteX101" fmla="*/ 146730 w 3457575"/>
              <a:gd name="connsiteY101" fmla="*/ 1892612 h 3499567"/>
              <a:gd name="connsiteX102" fmla="*/ 146730 w 3457575"/>
              <a:gd name="connsiteY102" fmla="*/ 1666853 h 3499567"/>
              <a:gd name="connsiteX103" fmla="*/ 169304 w 3457575"/>
              <a:gd name="connsiteY103" fmla="*/ 1448620 h 3499567"/>
              <a:gd name="connsiteX104" fmla="*/ 191878 w 3457575"/>
              <a:gd name="connsiteY104" fmla="*/ 1339503 h 3499567"/>
              <a:gd name="connsiteX105" fmla="*/ 206928 w 3457575"/>
              <a:gd name="connsiteY105" fmla="*/ 1286826 h 3499567"/>
              <a:gd name="connsiteX106" fmla="*/ 221977 w 3457575"/>
              <a:gd name="connsiteY106" fmla="*/ 1234149 h 3499567"/>
              <a:gd name="connsiteX107" fmla="*/ 195641 w 3457575"/>
              <a:gd name="connsiteY107" fmla="*/ 1858748 h 3499567"/>
              <a:gd name="connsiteX108" fmla="*/ 383757 w 3457575"/>
              <a:gd name="connsiteY108" fmla="*/ 2468297 h 3499567"/>
              <a:gd name="connsiteX109" fmla="*/ 782563 w 3457575"/>
              <a:gd name="connsiteY109" fmla="*/ 2968729 h 3499567"/>
              <a:gd name="connsiteX110" fmla="*/ 1328100 w 3457575"/>
              <a:gd name="connsiteY110" fmla="*/ 3262216 h 3499567"/>
              <a:gd name="connsiteX111" fmla="*/ 993253 w 3457575"/>
              <a:gd name="connsiteY111" fmla="*/ 3096659 h 3499567"/>
              <a:gd name="connsiteX112" fmla="*/ 726129 w 3457575"/>
              <a:gd name="connsiteY112" fmla="*/ 2867138 h 3499567"/>
              <a:gd name="connsiteX113" fmla="*/ 940581 w 3457575"/>
              <a:gd name="connsiteY113" fmla="*/ 3040220 h 3499567"/>
              <a:gd name="connsiteX114" fmla="*/ 1181370 w 3457575"/>
              <a:gd name="connsiteY114" fmla="*/ 3179438 h 3499567"/>
              <a:gd name="connsiteX115" fmla="*/ 1723144 w 3457575"/>
              <a:gd name="connsiteY115" fmla="*/ 3326181 h 3499567"/>
              <a:gd name="connsiteX116" fmla="*/ 1636611 w 3457575"/>
              <a:gd name="connsiteY116" fmla="*/ 3326181 h 3499567"/>
              <a:gd name="connsiteX117" fmla="*/ 2001556 w 3457575"/>
              <a:gd name="connsiteY117" fmla="*/ 3344994 h 3499567"/>
              <a:gd name="connsiteX118" fmla="*/ 2358977 w 3457575"/>
              <a:gd name="connsiteY118" fmla="*/ 3265979 h 3499567"/>
              <a:gd name="connsiteX119" fmla="*/ 1723144 w 3457575"/>
              <a:gd name="connsiteY119" fmla="*/ 3326181 h 3499567"/>
              <a:gd name="connsiteX120" fmla="*/ 2039179 w 3457575"/>
              <a:gd name="connsiteY120" fmla="*/ 3311130 h 3499567"/>
              <a:gd name="connsiteX121" fmla="*/ 1922547 w 3457575"/>
              <a:gd name="connsiteY121" fmla="*/ 3307368 h 3499567"/>
              <a:gd name="connsiteX122" fmla="*/ 1787104 w 3457575"/>
              <a:gd name="connsiteY122" fmla="*/ 3296080 h 3499567"/>
              <a:gd name="connsiteX123" fmla="*/ 1425920 w 3457575"/>
              <a:gd name="connsiteY123" fmla="*/ 3239640 h 3499567"/>
              <a:gd name="connsiteX124" fmla="*/ 1960170 w 3457575"/>
              <a:gd name="connsiteY124" fmla="*/ 3258453 h 3499567"/>
              <a:gd name="connsiteX125" fmla="*/ 1583938 w 3457575"/>
              <a:gd name="connsiteY125" fmla="*/ 3228352 h 3499567"/>
              <a:gd name="connsiteX126" fmla="*/ 1230280 w 3457575"/>
              <a:gd name="connsiteY126" fmla="*/ 3111710 h 3499567"/>
              <a:gd name="connsiteX127" fmla="*/ 1422158 w 3457575"/>
              <a:gd name="connsiteY127" fmla="*/ 3175675 h 3499567"/>
              <a:gd name="connsiteX128" fmla="*/ 1621561 w 3457575"/>
              <a:gd name="connsiteY128" fmla="*/ 3213302 h 3499567"/>
              <a:gd name="connsiteX129" fmla="*/ 2302542 w 3457575"/>
              <a:gd name="connsiteY129" fmla="*/ 3175675 h 3499567"/>
              <a:gd name="connsiteX130" fmla="*/ 2279968 w 3457575"/>
              <a:gd name="connsiteY130" fmla="*/ 3186963 h 3499567"/>
              <a:gd name="connsiteX131" fmla="*/ 2328878 w 3457575"/>
              <a:gd name="connsiteY131" fmla="*/ 3168150 h 3499567"/>
              <a:gd name="connsiteX132" fmla="*/ 2580954 w 3457575"/>
              <a:gd name="connsiteY132" fmla="*/ 3062796 h 3499567"/>
              <a:gd name="connsiteX133" fmla="*/ 2772832 w 3457575"/>
              <a:gd name="connsiteY133" fmla="*/ 2908527 h 3499567"/>
              <a:gd name="connsiteX134" fmla="*/ 2802931 w 3457575"/>
              <a:gd name="connsiteY134" fmla="*/ 2885951 h 3499567"/>
              <a:gd name="connsiteX135" fmla="*/ 2825505 w 3457575"/>
              <a:gd name="connsiteY135" fmla="*/ 2889714 h 3499567"/>
              <a:gd name="connsiteX136" fmla="*/ 3058769 w 3457575"/>
              <a:gd name="connsiteY136" fmla="*/ 2652667 h 3499567"/>
              <a:gd name="connsiteX137" fmla="*/ 3156589 w 3457575"/>
              <a:gd name="connsiteY137" fmla="*/ 2509686 h 3499567"/>
              <a:gd name="connsiteX138" fmla="*/ 3250647 w 3457575"/>
              <a:gd name="connsiteY138" fmla="*/ 2355418 h 3499567"/>
              <a:gd name="connsiteX139" fmla="*/ 3329656 w 3457575"/>
              <a:gd name="connsiteY139" fmla="*/ 2122134 h 3499567"/>
              <a:gd name="connsiteX140" fmla="*/ 3340943 w 3457575"/>
              <a:gd name="connsiteY140" fmla="*/ 2073219 h 3499567"/>
              <a:gd name="connsiteX141" fmla="*/ 3348468 w 3457575"/>
              <a:gd name="connsiteY141" fmla="*/ 2013017 h 3499567"/>
              <a:gd name="connsiteX142" fmla="*/ 3359754 w 3457575"/>
              <a:gd name="connsiteY142" fmla="*/ 1937764 h 3499567"/>
              <a:gd name="connsiteX143" fmla="*/ 3348468 w 3457575"/>
              <a:gd name="connsiteY143" fmla="*/ 2013017 h 3499567"/>
              <a:gd name="connsiteX144" fmla="*/ 3340943 w 3457575"/>
              <a:gd name="connsiteY144" fmla="*/ 2065694 h 3499567"/>
              <a:gd name="connsiteX145" fmla="*/ 3337181 w 3457575"/>
              <a:gd name="connsiteY145" fmla="*/ 2013017 h 3499567"/>
              <a:gd name="connsiteX146" fmla="*/ 3145302 w 3457575"/>
              <a:gd name="connsiteY146" fmla="*/ 2487110 h 3499567"/>
              <a:gd name="connsiteX147" fmla="*/ 2802931 w 3457575"/>
              <a:gd name="connsiteY147" fmla="*/ 2885951 h 3499567"/>
              <a:gd name="connsiteX148" fmla="*/ 2840554 w 3457575"/>
              <a:gd name="connsiteY148" fmla="*/ 2833274 h 3499567"/>
              <a:gd name="connsiteX149" fmla="*/ 2772832 w 3457575"/>
              <a:gd name="connsiteY149" fmla="*/ 2908527 h 3499567"/>
              <a:gd name="connsiteX150" fmla="*/ 2486896 w 3457575"/>
              <a:gd name="connsiteY150" fmla="*/ 3096659 h 3499567"/>
              <a:gd name="connsiteX151" fmla="*/ 2562142 w 3457575"/>
              <a:gd name="connsiteY151" fmla="*/ 3036457 h 3499567"/>
              <a:gd name="connsiteX152" fmla="*/ 1621561 w 3457575"/>
              <a:gd name="connsiteY152" fmla="*/ 3213302 h 3499567"/>
              <a:gd name="connsiteX153" fmla="*/ 827711 w 3457575"/>
              <a:gd name="connsiteY153" fmla="*/ 2810698 h 3499567"/>
              <a:gd name="connsiteX154" fmla="*/ 1230280 w 3457575"/>
              <a:gd name="connsiteY154" fmla="*/ 3111710 h 3499567"/>
              <a:gd name="connsiteX155" fmla="*/ 925532 w 3457575"/>
              <a:gd name="connsiteY155" fmla="*/ 2942391 h 3499567"/>
              <a:gd name="connsiteX156" fmla="*/ 669694 w 3457575"/>
              <a:gd name="connsiteY156" fmla="*/ 2705344 h 3499567"/>
              <a:gd name="connsiteX157" fmla="*/ 364946 w 3457575"/>
              <a:gd name="connsiteY157" fmla="*/ 2088270 h 3499567"/>
              <a:gd name="connsiteX158" fmla="*/ 398806 w 3457575"/>
              <a:gd name="connsiteY158" fmla="*/ 2148472 h 3499567"/>
              <a:gd name="connsiteX159" fmla="*/ 436430 w 3457575"/>
              <a:gd name="connsiteY159" fmla="*/ 2208675 h 3499567"/>
              <a:gd name="connsiteX160" fmla="*/ 477815 w 3457575"/>
              <a:gd name="connsiteY160" fmla="*/ 2257589 h 3499567"/>
              <a:gd name="connsiteX161" fmla="*/ 515439 w 3457575"/>
              <a:gd name="connsiteY161" fmla="*/ 2295215 h 3499567"/>
              <a:gd name="connsiteX162" fmla="*/ 515439 w 3457575"/>
              <a:gd name="connsiteY162" fmla="*/ 2268877 h 3499567"/>
              <a:gd name="connsiteX163" fmla="*/ 507914 w 3457575"/>
              <a:gd name="connsiteY163" fmla="*/ 2227488 h 3499567"/>
              <a:gd name="connsiteX164" fmla="*/ 519201 w 3457575"/>
              <a:gd name="connsiteY164" fmla="*/ 2223725 h 3499567"/>
              <a:gd name="connsiteX165" fmla="*/ 575636 w 3457575"/>
              <a:gd name="connsiteY165" fmla="*/ 2317791 h 3499567"/>
              <a:gd name="connsiteX166" fmla="*/ 624546 w 3457575"/>
              <a:gd name="connsiteY166" fmla="*/ 2396807 h 3499567"/>
              <a:gd name="connsiteX167" fmla="*/ 726129 w 3457575"/>
              <a:gd name="connsiteY167" fmla="*/ 2536025 h 3499567"/>
              <a:gd name="connsiteX168" fmla="*/ 929294 w 3457575"/>
              <a:gd name="connsiteY168" fmla="*/ 2667718 h 3499567"/>
              <a:gd name="connsiteX169" fmla="*/ 925532 w 3457575"/>
              <a:gd name="connsiteY169" fmla="*/ 2626328 h 3499567"/>
              <a:gd name="connsiteX170" fmla="*/ 895433 w 3457575"/>
              <a:gd name="connsiteY170" fmla="*/ 2536025 h 3499567"/>
              <a:gd name="connsiteX171" fmla="*/ 884146 w 3457575"/>
              <a:gd name="connsiteY171" fmla="*/ 2494636 h 3499567"/>
              <a:gd name="connsiteX172" fmla="*/ 880384 w 3457575"/>
              <a:gd name="connsiteY172" fmla="*/ 2460772 h 3499567"/>
              <a:gd name="connsiteX173" fmla="*/ 902958 w 3457575"/>
              <a:gd name="connsiteY173" fmla="*/ 2453247 h 3499567"/>
              <a:gd name="connsiteX174" fmla="*/ 1173845 w 3457575"/>
              <a:gd name="connsiteY174" fmla="*/ 2675243 h 3499567"/>
              <a:gd name="connsiteX175" fmla="*/ 1222755 w 3457575"/>
              <a:gd name="connsiteY175" fmla="*/ 2712869 h 3499567"/>
              <a:gd name="connsiteX176" fmla="*/ 1279190 w 3457575"/>
              <a:gd name="connsiteY176" fmla="*/ 2742971 h 3499567"/>
              <a:gd name="connsiteX177" fmla="*/ 1305526 w 3457575"/>
              <a:gd name="connsiteY177" fmla="*/ 2750496 h 3499567"/>
              <a:gd name="connsiteX178" fmla="*/ 1508692 w 3457575"/>
              <a:gd name="connsiteY178" fmla="*/ 2825749 h 3499567"/>
              <a:gd name="connsiteX179" fmla="*/ 1666709 w 3457575"/>
              <a:gd name="connsiteY179" fmla="*/ 2863375 h 3499567"/>
              <a:gd name="connsiteX180" fmla="*/ 1753243 w 3457575"/>
              <a:gd name="connsiteY180" fmla="*/ 2878426 h 3499567"/>
              <a:gd name="connsiteX181" fmla="*/ 1790866 w 3457575"/>
              <a:gd name="connsiteY181" fmla="*/ 2901002 h 3499567"/>
              <a:gd name="connsiteX182" fmla="*/ 1851063 w 3457575"/>
              <a:gd name="connsiteY182" fmla="*/ 2889714 h 3499567"/>
              <a:gd name="connsiteX183" fmla="*/ 2088089 w 3457575"/>
              <a:gd name="connsiteY183" fmla="*/ 2874663 h 3499567"/>
              <a:gd name="connsiteX184" fmla="*/ 2223533 w 3457575"/>
              <a:gd name="connsiteY184" fmla="*/ 2859613 h 3499567"/>
              <a:gd name="connsiteX185" fmla="*/ 2216008 w 3457575"/>
              <a:gd name="connsiteY185" fmla="*/ 2840799 h 3499567"/>
              <a:gd name="connsiteX186" fmla="*/ 2355214 w 3457575"/>
              <a:gd name="connsiteY186" fmla="*/ 2788122 h 3499567"/>
              <a:gd name="connsiteX187" fmla="*/ 2486896 w 3457575"/>
              <a:gd name="connsiteY187" fmla="*/ 2720395 h 3499567"/>
              <a:gd name="connsiteX188" fmla="*/ 2543330 w 3457575"/>
              <a:gd name="connsiteY188" fmla="*/ 2697819 h 3499567"/>
              <a:gd name="connsiteX189" fmla="*/ 2569667 w 3457575"/>
              <a:gd name="connsiteY189" fmla="*/ 2690293 h 3499567"/>
              <a:gd name="connsiteX190" fmla="*/ 2596003 w 3457575"/>
              <a:gd name="connsiteY190" fmla="*/ 2679006 h 3499567"/>
              <a:gd name="connsiteX191" fmla="*/ 2754020 w 3457575"/>
              <a:gd name="connsiteY191" fmla="*/ 2490873 h 3499567"/>
              <a:gd name="connsiteX192" fmla="*/ 2915800 w 3457575"/>
              <a:gd name="connsiteY192" fmla="*/ 2250064 h 3499567"/>
              <a:gd name="connsiteX193" fmla="*/ 2912038 w 3457575"/>
              <a:gd name="connsiteY193" fmla="*/ 2250064 h 3499567"/>
              <a:gd name="connsiteX194" fmla="*/ 3006096 w 3457575"/>
              <a:gd name="connsiteY194" fmla="*/ 2005492 h 3499567"/>
              <a:gd name="connsiteX195" fmla="*/ 3032432 w 3457575"/>
              <a:gd name="connsiteY195" fmla="*/ 1967865 h 3499567"/>
              <a:gd name="connsiteX196" fmla="*/ 3032432 w 3457575"/>
              <a:gd name="connsiteY196" fmla="*/ 1907663 h 3499567"/>
              <a:gd name="connsiteX197" fmla="*/ 3077580 w 3457575"/>
              <a:gd name="connsiteY197" fmla="*/ 1719530 h 3499567"/>
              <a:gd name="connsiteX198" fmla="*/ 3055006 w 3457575"/>
              <a:gd name="connsiteY198" fmla="*/ 1663091 h 3499567"/>
              <a:gd name="connsiteX199" fmla="*/ 3051244 w 3457575"/>
              <a:gd name="connsiteY199" fmla="*/ 1591600 h 3499567"/>
              <a:gd name="connsiteX200" fmla="*/ 3039957 w 3457575"/>
              <a:gd name="connsiteY200" fmla="*/ 1523873 h 3499567"/>
              <a:gd name="connsiteX201" fmla="*/ 3013621 w 3457575"/>
              <a:gd name="connsiteY201" fmla="*/ 1369604 h 3499567"/>
              <a:gd name="connsiteX202" fmla="*/ 2784119 w 3457575"/>
              <a:gd name="connsiteY202" fmla="*/ 880460 h 3499567"/>
              <a:gd name="connsiteX203" fmla="*/ 2795406 w 3457575"/>
              <a:gd name="connsiteY203" fmla="*/ 861647 h 3499567"/>
              <a:gd name="connsiteX204" fmla="*/ 2757783 w 3457575"/>
              <a:gd name="connsiteY204" fmla="*/ 827783 h 3499567"/>
              <a:gd name="connsiteX205" fmla="*/ 2723922 w 3457575"/>
              <a:gd name="connsiteY205" fmla="*/ 797682 h 3499567"/>
              <a:gd name="connsiteX206" fmla="*/ 2735209 w 3457575"/>
              <a:gd name="connsiteY206" fmla="*/ 793919 h 3499567"/>
              <a:gd name="connsiteX207" fmla="*/ 2693824 w 3457575"/>
              <a:gd name="connsiteY207" fmla="*/ 763818 h 3499567"/>
              <a:gd name="connsiteX208" fmla="*/ 2667487 w 3457575"/>
              <a:gd name="connsiteY208" fmla="*/ 733717 h 3499567"/>
              <a:gd name="connsiteX209" fmla="*/ 2611052 w 3457575"/>
              <a:gd name="connsiteY209" fmla="*/ 669752 h 3499567"/>
              <a:gd name="connsiteX210" fmla="*/ 2562142 w 3457575"/>
              <a:gd name="connsiteY210" fmla="*/ 650938 h 3499567"/>
              <a:gd name="connsiteX211" fmla="*/ 2543330 w 3457575"/>
              <a:gd name="connsiteY211" fmla="*/ 635888 h 3499567"/>
              <a:gd name="connsiteX212" fmla="*/ 2313829 w 3457575"/>
              <a:gd name="connsiteY212" fmla="*/ 489144 h 3499567"/>
              <a:gd name="connsiteX213" fmla="*/ 2035417 w 3457575"/>
              <a:gd name="connsiteY213" fmla="*/ 387553 h 3499567"/>
              <a:gd name="connsiteX214" fmla="*/ 1945121 w 3457575"/>
              <a:gd name="connsiteY214" fmla="*/ 357452 h 3499567"/>
              <a:gd name="connsiteX215" fmla="*/ 1911260 w 3457575"/>
              <a:gd name="connsiteY215" fmla="*/ 342401 h 3499567"/>
              <a:gd name="connsiteX216" fmla="*/ 1873637 w 3457575"/>
              <a:gd name="connsiteY216" fmla="*/ 327351 h 3499567"/>
              <a:gd name="connsiteX217" fmla="*/ 2057991 w 3457575"/>
              <a:gd name="connsiteY217" fmla="*/ 342401 h 3499567"/>
              <a:gd name="connsiteX218" fmla="*/ 2242344 w 3457575"/>
              <a:gd name="connsiteY218" fmla="*/ 391316 h 3499567"/>
              <a:gd name="connsiteX219" fmla="*/ 2588478 w 3457575"/>
              <a:gd name="connsiteY219" fmla="*/ 530534 h 3499567"/>
              <a:gd name="connsiteX220" fmla="*/ 2400362 w 3457575"/>
              <a:gd name="connsiteY220" fmla="*/ 410129 h 3499567"/>
              <a:gd name="connsiteX221" fmla="*/ 2197197 w 3457575"/>
              <a:gd name="connsiteY221" fmla="*/ 319825 h 3499567"/>
              <a:gd name="connsiteX222" fmla="*/ 1937596 w 3457575"/>
              <a:gd name="connsiteY222" fmla="*/ 210708 h 3499567"/>
              <a:gd name="connsiteX223" fmla="*/ 1990269 w 3457575"/>
              <a:gd name="connsiteY223" fmla="*/ 180607 h 3499567"/>
              <a:gd name="connsiteX224" fmla="*/ 2065515 w 3457575"/>
              <a:gd name="connsiteY224" fmla="*/ 188133 h 3499567"/>
              <a:gd name="connsiteX225" fmla="*/ 2159574 w 3457575"/>
              <a:gd name="connsiteY225" fmla="*/ 210708 h 3499567"/>
              <a:gd name="connsiteX226" fmla="*/ 2370264 w 3457575"/>
              <a:gd name="connsiteY226" fmla="*/ 285961 h 3499567"/>
              <a:gd name="connsiteX227" fmla="*/ 2554618 w 3457575"/>
              <a:gd name="connsiteY227" fmla="*/ 376265 h 3499567"/>
              <a:gd name="connsiteX228" fmla="*/ 2505707 w 3457575"/>
              <a:gd name="connsiteY228" fmla="*/ 334876 h 3499567"/>
              <a:gd name="connsiteX229" fmla="*/ 2580954 w 3457575"/>
              <a:gd name="connsiteY229" fmla="*/ 380028 h 3499567"/>
              <a:gd name="connsiteX230" fmla="*/ 2539568 w 3457575"/>
              <a:gd name="connsiteY230" fmla="*/ 346164 h 3499567"/>
              <a:gd name="connsiteX231" fmla="*/ 2486896 w 3457575"/>
              <a:gd name="connsiteY231" fmla="*/ 304775 h 3499567"/>
              <a:gd name="connsiteX232" fmla="*/ 2404124 w 3457575"/>
              <a:gd name="connsiteY232" fmla="*/ 240810 h 3499567"/>
              <a:gd name="connsiteX233" fmla="*/ 2434223 w 3457575"/>
              <a:gd name="connsiteY233" fmla="*/ 240810 h 3499567"/>
              <a:gd name="connsiteX234" fmla="*/ 2453035 w 3457575"/>
              <a:gd name="connsiteY234" fmla="*/ 244572 h 3499567"/>
              <a:gd name="connsiteX235" fmla="*/ 2464322 w 3457575"/>
              <a:gd name="connsiteY235" fmla="*/ 244572 h 3499567"/>
              <a:gd name="connsiteX236" fmla="*/ 2170860 w 3457575"/>
              <a:gd name="connsiteY236" fmla="*/ 90303 h 3499567"/>
              <a:gd name="connsiteX237" fmla="*/ 1839776 w 3457575"/>
              <a:gd name="connsiteY237" fmla="*/ 0 h 34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3457575" h="3499567">
                <a:moveTo>
                  <a:pt x="390845" y="2709228"/>
                </a:moveTo>
                <a:lnTo>
                  <a:pt x="481578" y="2829511"/>
                </a:lnTo>
                <a:cubicBezTo>
                  <a:pt x="449598" y="2791885"/>
                  <a:pt x="420440" y="2753318"/>
                  <a:pt x="393633" y="2713810"/>
                </a:cubicBezTo>
                <a:close/>
                <a:moveTo>
                  <a:pt x="700088" y="749300"/>
                </a:moveTo>
                <a:cubicBezTo>
                  <a:pt x="564183" y="880896"/>
                  <a:pt x="454703" y="1053850"/>
                  <a:pt x="390525" y="1249363"/>
                </a:cubicBezTo>
                <a:cubicBezTo>
                  <a:pt x="447153" y="1057610"/>
                  <a:pt x="560407" y="877136"/>
                  <a:pt x="700088" y="749300"/>
                </a:cubicBezTo>
                <a:close/>
                <a:moveTo>
                  <a:pt x="831850" y="700088"/>
                </a:moveTo>
                <a:cubicBezTo>
                  <a:pt x="624773" y="892168"/>
                  <a:pt x="470406" y="1152040"/>
                  <a:pt x="406400" y="1438276"/>
                </a:cubicBezTo>
                <a:cubicBezTo>
                  <a:pt x="410165" y="1423211"/>
                  <a:pt x="413930" y="1408146"/>
                  <a:pt x="417695" y="1393081"/>
                </a:cubicBezTo>
                <a:cubicBezTo>
                  <a:pt x="417695" y="1374250"/>
                  <a:pt x="421460" y="1359185"/>
                  <a:pt x="425225" y="1344120"/>
                </a:cubicBezTo>
                <a:cubicBezTo>
                  <a:pt x="436521" y="1313989"/>
                  <a:pt x="440286" y="1280093"/>
                  <a:pt x="451581" y="1249963"/>
                </a:cubicBezTo>
                <a:cubicBezTo>
                  <a:pt x="470406" y="1189703"/>
                  <a:pt x="496761" y="1125676"/>
                  <a:pt x="523117" y="1069182"/>
                </a:cubicBezTo>
                <a:cubicBezTo>
                  <a:pt x="602183" y="918532"/>
                  <a:pt x="707604" y="790478"/>
                  <a:pt x="831850" y="700088"/>
                </a:cubicBezTo>
                <a:close/>
                <a:moveTo>
                  <a:pt x="1011520" y="228478"/>
                </a:moveTo>
                <a:lnTo>
                  <a:pt x="961986" y="257603"/>
                </a:lnTo>
                <a:lnTo>
                  <a:pt x="980722" y="244417"/>
                </a:lnTo>
                <a:close/>
                <a:moveTo>
                  <a:pt x="1155230" y="154105"/>
                </a:moveTo>
                <a:lnTo>
                  <a:pt x="1011520" y="228478"/>
                </a:lnTo>
                <a:lnTo>
                  <a:pt x="1042811" y="210080"/>
                </a:lnTo>
                <a:cubicBezTo>
                  <a:pt x="1079970" y="189854"/>
                  <a:pt x="1117600" y="171039"/>
                  <a:pt x="1155230" y="154105"/>
                </a:cubicBezTo>
                <a:close/>
                <a:moveTo>
                  <a:pt x="1320800" y="112713"/>
                </a:moveTo>
                <a:cubicBezTo>
                  <a:pt x="1309511" y="124002"/>
                  <a:pt x="1290696" y="131528"/>
                  <a:pt x="1271882" y="139054"/>
                </a:cubicBezTo>
                <a:cubicBezTo>
                  <a:pt x="1253067" y="146580"/>
                  <a:pt x="1230489" y="154105"/>
                  <a:pt x="1211674" y="165394"/>
                </a:cubicBezTo>
                <a:cubicBezTo>
                  <a:pt x="1170282" y="180446"/>
                  <a:pt x="1136415" y="203024"/>
                  <a:pt x="1128889" y="218076"/>
                </a:cubicBezTo>
                <a:cubicBezTo>
                  <a:pt x="918163" y="319676"/>
                  <a:pt x="726252" y="458905"/>
                  <a:pt x="564445" y="632002"/>
                </a:cubicBezTo>
                <a:cubicBezTo>
                  <a:pt x="406400" y="801335"/>
                  <a:pt x="278459" y="1008298"/>
                  <a:pt x="203200" y="1230313"/>
                </a:cubicBezTo>
                <a:cubicBezTo>
                  <a:pt x="206963" y="1136239"/>
                  <a:pt x="237066" y="1064743"/>
                  <a:pt x="278459" y="1004535"/>
                </a:cubicBezTo>
                <a:cubicBezTo>
                  <a:pt x="316089" y="948091"/>
                  <a:pt x="361244" y="899172"/>
                  <a:pt x="391348" y="842728"/>
                </a:cubicBezTo>
                <a:cubicBezTo>
                  <a:pt x="477897" y="688446"/>
                  <a:pt x="594548" y="545454"/>
                  <a:pt x="726252" y="428802"/>
                </a:cubicBezTo>
                <a:cubicBezTo>
                  <a:pt x="790222" y="372357"/>
                  <a:pt x="861719" y="319676"/>
                  <a:pt x="933215" y="274520"/>
                </a:cubicBezTo>
                <a:lnTo>
                  <a:pt x="961986" y="257603"/>
                </a:lnTo>
                <a:lnTo>
                  <a:pt x="938439" y="274177"/>
                </a:lnTo>
                <a:lnTo>
                  <a:pt x="936037" y="275461"/>
                </a:lnTo>
                <a:cubicBezTo>
                  <a:pt x="896526" y="299920"/>
                  <a:pt x="857956" y="327202"/>
                  <a:pt x="820326" y="357305"/>
                </a:cubicBezTo>
                <a:lnTo>
                  <a:pt x="938439" y="274177"/>
                </a:lnTo>
                <a:lnTo>
                  <a:pt x="1057393" y="210550"/>
                </a:lnTo>
                <a:cubicBezTo>
                  <a:pt x="1136415" y="169157"/>
                  <a:pt x="1222963" y="139054"/>
                  <a:pt x="1320800" y="112713"/>
                </a:cubicBezTo>
                <a:close/>
                <a:moveTo>
                  <a:pt x="1839776" y="0"/>
                </a:moveTo>
                <a:cubicBezTo>
                  <a:pt x="2054228" y="41389"/>
                  <a:pt x="2279968" y="112880"/>
                  <a:pt x="2490658" y="225759"/>
                </a:cubicBezTo>
                <a:cubicBezTo>
                  <a:pt x="2596003" y="282199"/>
                  <a:pt x="2701348" y="346164"/>
                  <a:pt x="2795406" y="425179"/>
                </a:cubicBezTo>
                <a:cubicBezTo>
                  <a:pt x="2893226" y="500432"/>
                  <a:pt x="2983522" y="590736"/>
                  <a:pt x="3066294" y="684802"/>
                </a:cubicBezTo>
                <a:cubicBezTo>
                  <a:pt x="3145302" y="782631"/>
                  <a:pt x="3216786" y="891748"/>
                  <a:pt x="3276984" y="1004627"/>
                </a:cubicBezTo>
                <a:cubicBezTo>
                  <a:pt x="3337181" y="1121269"/>
                  <a:pt x="3378566" y="1245437"/>
                  <a:pt x="3412427" y="1369604"/>
                </a:cubicBezTo>
                <a:cubicBezTo>
                  <a:pt x="3442526" y="1497534"/>
                  <a:pt x="3457575" y="1625464"/>
                  <a:pt x="3457575" y="1753394"/>
                </a:cubicBezTo>
                <a:cubicBezTo>
                  <a:pt x="3457575" y="1881324"/>
                  <a:pt x="3442526" y="2009254"/>
                  <a:pt x="3408665" y="2133422"/>
                </a:cubicBezTo>
                <a:cubicBezTo>
                  <a:pt x="3378566" y="2268877"/>
                  <a:pt x="3333418" y="2400570"/>
                  <a:pt x="3273221" y="2524737"/>
                </a:cubicBezTo>
                <a:cubicBezTo>
                  <a:pt x="3246885" y="2588702"/>
                  <a:pt x="3213024" y="2648904"/>
                  <a:pt x="3175401" y="2709107"/>
                </a:cubicBezTo>
                <a:cubicBezTo>
                  <a:pt x="3141540" y="2765546"/>
                  <a:pt x="3103916" y="2821986"/>
                  <a:pt x="3058769" y="2874663"/>
                </a:cubicBezTo>
                <a:cubicBezTo>
                  <a:pt x="3017383" y="2931103"/>
                  <a:pt x="2972235" y="2980017"/>
                  <a:pt x="2927088" y="3028932"/>
                </a:cubicBezTo>
                <a:cubicBezTo>
                  <a:pt x="2878177" y="3077846"/>
                  <a:pt x="2829267" y="3126761"/>
                  <a:pt x="2776594" y="3168150"/>
                </a:cubicBezTo>
                <a:cubicBezTo>
                  <a:pt x="2671250" y="3254691"/>
                  <a:pt x="2558380" y="3329944"/>
                  <a:pt x="2437986" y="3393909"/>
                </a:cubicBezTo>
                <a:cubicBezTo>
                  <a:pt x="2392838" y="3412722"/>
                  <a:pt x="2310066" y="3442823"/>
                  <a:pt x="2216008" y="3461636"/>
                </a:cubicBezTo>
                <a:cubicBezTo>
                  <a:pt x="2121950" y="3480450"/>
                  <a:pt x="2020368" y="3491738"/>
                  <a:pt x="1930072" y="3491738"/>
                </a:cubicBezTo>
                <a:cubicBezTo>
                  <a:pt x="1779579" y="3506788"/>
                  <a:pt x="1621561" y="3499263"/>
                  <a:pt x="1471068" y="3476687"/>
                </a:cubicBezTo>
                <a:cubicBezTo>
                  <a:pt x="1316813" y="3454111"/>
                  <a:pt x="1162558" y="3412722"/>
                  <a:pt x="1015827" y="3352520"/>
                </a:cubicBezTo>
                <a:cubicBezTo>
                  <a:pt x="940581" y="3322418"/>
                  <a:pt x="869097" y="3281029"/>
                  <a:pt x="797613" y="3235877"/>
                </a:cubicBezTo>
                <a:cubicBezTo>
                  <a:pt x="726129" y="3190726"/>
                  <a:pt x="662169" y="3138049"/>
                  <a:pt x="598210" y="3081609"/>
                </a:cubicBezTo>
                <a:cubicBezTo>
                  <a:pt x="474053" y="2972492"/>
                  <a:pt x="368708" y="2844562"/>
                  <a:pt x="278412" y="2697819"/>
                </a:cubicBezTo>
                <a:cubicBezTo>
                  <a:pt x="105345" y="2411858"/>
                  <a:pt x="7524" y="2073219"/>
                  <a:pt x="0" y="1719530"/>
                </a:cubicBezTo>
                <a:cubicBezTo>
                  <a:pt x="0" y="1681904"/>
                  <a:pt x="7524" y="1644277"/>
                  <a:pt x="15049" y="1610414"/>
                </a:cubicBezTo>
                <a:cubicBezTo>
                  <a:pt x="22574" y="1580312"/>
                  <a:pt x="33861" y="1553974"/>
                  <a:pt x="45148" y="1542686"/>
                </a:cubicBezTo>
                <a:cubicBezTo>
                  <a:pt x="56435" y="1535161"/>
                  <a:pt x="63959" y="1538923"/>
                  <a:pt x="71484" y="1569024"/>
                </a:cubicBezTo>
                <a:cubicBezTo>
                  <a:pt x="75246" y="1580312"/>
                  <a:pt x="79009" y="1602888"/>
                  <a:pt x="82771" y="1629227"/>
                </a:cubicBezTo>
                <a:cubicBezTo>
                  <a:pt x="82771" y="1655565"/>
                  <a:pt x="86533" y="1689429"/>
                  <a:pt x="90296" y="1730818"/>
                </a:cubicBezTo>
                <a:cubicBezTo>
                  <a:pt x="101582" y="1870036"/>
                  <a:pt x="127919" y="2005492"/>
                  <a:pt x="165542" y="2137184"/>
                </a:cubicBezTo>
                <a:cubicBezTo>
                  <a:pt x="186235" y="2203031"/>
                  <a:pt x="209750" y="2267937"/>
                  <a:pt x="236086" y="2331431"/>
                </a:cubicBezTo>
                <a:lnTo>
                  <a:pt x="255928" y="2373573"/>
                </a:lnTo>
                <a:lnTo>
                  <a:pt x="257131" y="2376818"/>
                </a:lnTo>
                <a:lnTo>
                  <a:pt x="266981" y="2397046"/>
                </a:lnTo>
                <a:lnTo>
                  <a:pt x="323560" y="2517212"/>
                </a:lnTo>
                <a:cubicBezTo>
                  <a:pt x="316035" y="2513449"/>
                  <a:pt x="304748" y="2502161"/>
                  <a:pt x="297224" y="2487110"/>
                </a:cubicBezTo>
                <a:cubicBezTo>
                  <a:pt x="289699" y="2479585"/>
                  <a:pt x="285937" y="2472060"/>
                  <a:pt x="278412" y="2460772"/>
                </a:cubicBezTo>
                <a:cubicBezTo>
                  <a:pt x="274650" y="2453247"/>
                  <a:pt x="270888" y="2441959"/>
                  <a:pt x="263363" y="2434433"/>
                </a:cubicBezTo>
                <a:cubicBezTo>
                  <a:pt x="244551" y="2393044"/>
                  <a:pt x="225740" y="2347893"/>
                  <a:pt x="206928" y="2321554"/>
                </a:cubicBezTo>
                <a:cubicBezTo>
                  <a:pt x="237027" y="2423145"/>
                  <a:pt x="274650" y="2509686"/>
                  <a:pt x="319798" y="2592465"/>
                </a:cubicBezTo>
                <a:lnTo>
                  <a:pt x="390845" y="2709228"/>
                </a:lnTo>
                <a:lnTo>
                  <a:pt x="365871" y="2676120"/>
                </a:lnTo>
                <a:lnTo>
                  <a:pt x="353663" y="2657454"/>
                </a:lnTo>
                <a:lnTo>
                  <a:pt x="255838" y="2490873"/>
                </a:lnTo>
                <a:cubicBezTo>
                  <a:pt x="275591" y="2529440"/>
                  <a:pt x="296754" y="2567537"/>
                  <a:pt x="319386" y="2605046"/>
                </a:cubicBezTo>
                <a:lnTo>
                  <a:pt x="353663" y="2657454"/>
                </a:lnTo>
                <a:lnTo>
                  <a:pt x="360243" y="2668658"/>
                </a:lnTo>
                <a:lnTo>
                  <a:pt x="365871" y="2676120"/>
                </a:lnTo>
                <a:lnTo>
                  <a:pt x="391752" y="2715691"/>
                </a:lnTo>
                <a:cubicBezTo>
                  <a:pt x="443014" y="2788123"/>
                  <a:pt x="500389" y="2857732"/>
                  <a:pt x="564349" y="2923578"/>
                </a:cubicBezTo>
                <a:cubicBezTo>
                  <a:pt x="688505" y="3055270"/>
                  <a:pt x="842761" y="3168150"/>
                  <a:pt x="1008303" y="3250928"/>
                </a:cubicBezTo>
                <a:cubicBezTo>
                  <a:pt x="1068500" y="3281029"/>
                  <a:pt x="1117410" y="3326181"/>
                  <a:pt x="1181370" y="3360045"/>
                </a:cubicBezTo>
                <a:cubicBezTo>
                  <a:pt x="1241567" y="3397671"/>
                  <a:pt x="1316813" y="3427773"/>
                  <a:pt x="1418396" y="3427773"/>
                </a:cubicBezTo>
                <a:cubicBezTo>
                  <a:pt x="1301764" y="3393909"/>
                  <a:pt x="1188894" y="3344994"/>
                  <a:pt x="1079787" y="3288555"/>
                </a:cubicBezTo>
                <a:cubicBezTo>
                  <a:pt x="974442" y="3228352"/>
                  <a:pt x="872859" y="3160625"/>
                  <a:pt x="778801" y="3081609"/>
                </a:cubicBezTo>
                <a:cubicBezTo>
                  <a:pt x="590685" y="2923578"/>
                  <a:pt x="436430" y="2731683"/>
                  <a:pt x="323560" y="2517212"/>
                </a:cubicBezTo>
                <a:cubicBezTo>
                  <a:pt x="327322" y="2520974"/>
                  <a:pt x="327322" y="2520974"/>
                  <a:pt x="327322" y="2520974"/>
                </a:cubicBezTo>
                <a:lnTo>
                  <a:pt x="266981" y="2397046"/>
                </a:lnTo>
                <a:lnTo>
                  <a:pt x="255928" y="2373573"/>
                </a:lnTo>
                <a:lnTo>
                  <a:pt x="203165" y="2231250"/>
                </a:lnTo>
                <a:cubicBezTo>
                  <a:pt x="172126" y="2133422"/>
                  <a:pt x="150493" y="2033711"/>
                  <a:pt x="135443" y="1930239"/>
                </a:cubicBezTo>
                <a:cubicBezTo>
                  <a:pt x="139206" y="1949052"/>
                  <a:pt x="142968" y="1964102"/>
                  <a:pt x="146730" y="1979153"/>
                </a:cubicBezTo>
                <a:cubicBezTo>
                  <a:pt x="150493" y="1994204"/>
                  <a:pt x="154255" y="2009254"/>
                  <a:pt x="154255" y="2028067"/>
                </a:cubicBezTo>
                <a:cubicBezTo>
                  <a:pt x="161780" y="2058169"/>
                  <a:pt x="169304" y="2088270"/>
                  <a:pt x="173067" y="2114608"/>
                </a:cubicBezTo>
                <a:cubicBezTo>
                  <a:pt x="165542" y="2058169"/>
                  <a:pt x="165542" y="2058169"/>
                  <a:pt x="165542" y="2058169"/>
                </a:cubicBezTo>
                <a:cubicBezTo>
                  <a:pt x="158017" y="2001729"/>
                  <a:pt x="158017" y="2001729"/>
                  <a:pt x="158017" y="2001729"/>
                </a:cubicBezTo>
                <a:cubicBezTo>
                  <a:pt x="154255" y="1967865"/>
                  <a:pt x="150493" y="1930239"/>
                  <a:pt x="146730" y="1892612"/>
                </a:cubicBezTo>
                <a:cubicBezTo>
                  <a:pt x="142968" y="1817359"/>
                  <a:pt x="142968" y="1742106"/>
                  <a:pt x="146730" y="1666853"/>
                </a:cubicBezTo>
                <a:cubicBezTo>
                  <a:pt x="150493" y="1595363"/>
                  <a:pt x="158017" y="1520110"/>
                  <a:pt x="169304" y="1448620"/>
                </a:cubicBezTo>
                <a:cubicBezTo>
                  <a:pt x="176829" y="1410993"/>
                  <a:pt x="184354" y="1373367"/>
                  <a:pt x="191878" y="1339503"/>
                </a:cubicBezTo>
                <a:cubicBezTo>
                  <a:pt x="199403" y="1320690"/>
                  <a:pt x="203165" y="1301876"/>
                  <a:pt x="206928" y="1286826"/>
                </a:cubicBezTo>
                <a:cubicBezTo>
                  <a:pt x="221977" y="1234149"/>
                  <a:pt x="221977" y="1234149"/>
                  <a:pt x="221977" y="1234149"/>
                </a:cubicBezTo>
                <a:cubicBezTo>
                  <a:pt x="180591" y="1437332"/>
                  <a:pt x="169304" y="1648040"/>
                  <a:pt x="195641" y="1858748"/>
                </a:cubicBezTo>
                <a:cubicBezTo>
                  <a:pt x="221977" y="2069457"/>
                  <a:pt x="282174" y="2280165"/>
                  <a:pt x="383757" y="2468297"/>
                </a:cubicBezTo>
                <a:cubicBezTo>
                  <a:pt x="481578" y="2660192"/>
                  <a:pt x="617021" y="2833274"/>
                  <a:pt x="782563" y="2968729"/>
                </a:cubicBezTo>
                <a:cubicBezTo>
                  <a:pt x="944343" y="3104185"/>
                  <a:pt x="1132459" y="3205776"/>
                  <a:pt x="1328100" y="3262216"/>
                </a:cubicBezTo>
                <a:cubicBezTo>
                  <a:pt x="1226517" y="3209539"/>
                  <a:pt x="1106123" y="3160625"/>
                  <a:pt x="993253" y="3096659"/>
                </a:cubicBezTo>
                <a:cubicBezTo>
                  <a:pt x="880384" y="3028932"/>
                  <a:pt x="782563" y="2949916"/>
                  <a:pt x="726129" y="2867138"/>
                </a:cubicBezTo>
                <a:cubicBezTo>
                  <a:pt x="793850" y="2931103"/>
                  <a:pt x="865335" y="2987543"/>
                  <a:pt x="940581" y="3040220"/>
                </a:cubicBezTo>
                <a:cubicBezTo>
                  <a:pt x="1015827" y="3092897"/>
                  <a:pt x="1094836" y="3138049"/>
                  <a:pt x="1181370" y="3179438"/>
                </a:cubicBezTo>
                <a:cubicBezTo>
                  <a:pt x="1346912" y="3254691"/>
                  <a:pt x="1531266" y="3307368"/>
                  <a:pt x="1723144" y="3326181"/>
                </a:cubicBezTo>
                <a:cubicBezTo>
                  <a:pt x="1693045" y="3326181"/>
                  <a:pt x="1666709" y="3326181"/>
                  <a:pt x="1636611" y="3326181"/>
                </a:cubicBezTo>
                <a:cubicBezTo>
                  <a:pt x="1753243" y="3356282"/>
                  <a:pt x="1877399" y="3356282"/>
                  <a:pt x="2001556" y="3344994"/>
                </a:cubicBezTo>
                <a:cubicBezTo>
                  <a:pt x="2125712" y="3329944"/>
                  <a:pt x="2246107" y="3299842"/>
                  <a:pt x="2358977" y="3265979"/>
                </a:cubicBezTo>
                <a:cubicBezTo>
                  <a:pt x="2148286" y="3329944"/>
                  <a:pt x="1930072" y="3344994"/>
                  <a:pt x="1723144" y="3326181"/>
                </a:cubicBezTo>
                <a:cubicBezTo>
                  <a:pt x="1817202" y="3322418"/>
                  <a:pt x="1918785" y="3322418"/>
                  <a:pt x="2039179" y="3311130"/>
                </a:cubicBezTo>
                <a:cubicBezTo>
                  <a:pt x="2009081" y="3311130"/>
                  <a:pt x="1967695" y="3307368"/>
                  <a:pt x="1922547" y="3307368"/>
                </a:cubicBezTo>
                <a:cubicBezTo>
                  <a:pt x="1881162" y="3303605"/>
                  <a:pt x="1832251" y="3303605"/>
                  <a:pt x="1787104" y="3296080"/>
                </a:cubicBezTo>
                <a:cubicBezTo>
                  <a:pt x="1662947" y="3292317"/>
                  <a:pt x="1542552" y="3273504"/>
                  <a:pt x="1425920" y="3239640"/>
                </a:cubicBezTo>
                <a:cubicBezTo>
                  <a:pt x="1606512" y="3284792"/>
                  <a:pt x="1794628" y="3288555"/>
                  <a:pt x="1960170" y="3258453"/>
                </a:cubicBezTo>
                <a:cubicBezTo>
                  <a:pt x="1836014" y="3258453"/>
                  <a:pt x="1708095" y="3250928"/>
                  <a:pt x="1583938" y="3228352"/>
                </a:cubicBezTo>
                <a:cubicBezTo>
                  <a:pt x="1463544" y="3202014"/>
                  <a:pt x="1339387" y="3168150"/>
                  <a:pt x="1230280" y="3111710"/>
                </a:cubicBezTo>
                <a:cubicBezTo>
                  <a:pt x="1294239" y="3138049"/>
                  <a:pt x="1358199" y="3160625"/>
                  <a:pt x="1422158" y="3175675"/>
                </a:cubicBezTo>
                <a:cubicBezTo>
                  <a:pt x="1486118" y="3194488"/>
                  <a:pt x="1553840" y="3205776"/>
                  <a:pt x="1621561" y="3213302"/>
                </a:cubicBezTo>
                <a:cubicBezTo>
                  <a:pt x="1843538" y="3254691"/>
                  <a:pt x="2080565" y="3243403"/>
                  <a:pt x="2302542" y="3175675"/>
                </a:cubicBezTo>
                <a:cubicBezTo>
                  <a:pt x="2295017" y="3179438"/>
                  <a:pt x="2287492" y="3183200"/>
                  <a:pt x="2279968" y="3186963"/>
                </a:cubicBezTo>
                <a:cubicBezTo>
                  <a:pt x="2295017" y="3183200"/>
                  <a:pt x="2310066" y="3175675"/>
                  <a:pt x="2328878" y="3168150"/>
                </a:cubicBezTo>
                <a:cubicBezTo>
                  <a:pt x="2415412" y="3141811"/>
                  <a:pt x="2501945" y="3104185"/>
                  <a:pt x="2580954" y="3062796"/>
                </a:cubicBezTo>
                <a:cubicBezTo>
                  <a:pt x="2656200" y="3021407"/>
                  <a:pt x="2716397" y="2968729"/>
                  <a:pt x="2772832" y="2908527"/>
                </a:cubicBezTo>
                <a:cubicBezTo>
                  <a:pt x="2784119" y="2901002"/>
                  <a:pt x="2795406" y="2893476"/>
                  <a:pt x="2802931" y="2885951"/>
                </a:cubicBezTo>
                <a:cubicBezTo>
                  <a:pt x="2787882" y="2904764"/>
                  <a:pt x="2784119" y="2919815"/>
                  <a:pt x="2825505" y="2889714"/>
                </a:cubicBezTo>
                <a:cubicBezTo>
                  <a:pt x="2912038" y="2829511"/>
                  <a:pt x="2987284" y="2746733"/>
                  <a:pt x="3058769" y="2652667"/>
                </a:cubicBezTo>
                <a:cubicBezTo>
                  <a:pt x="3092630" y="2607515"/>
                  <a:pt x="3122728" y="2558601"/>
                  <a:pt x="3156589" y="2509686"/>
                </a:cubicBezTo>
                <a:cubicBezTo>
                  <a:pt x="3186688" y="2457009"/>
                  <a:pt x="3216786" y="2408095"/>
                  <a:pt x="3250647" y="2355418"/>
                </a:cubicBezTo>
                <a:cubicBezTo>
                  <a:pt x="3284508" y="2298978"/>
                  <a:pt x="3310844" y="2212437"/>
                  <a:pt x="3329656" y="2122134"/>
                </a:cubicBezTo>
                <a:cubicBezTo>
                  <a:pt x="3344705" y="2099558"/>
                  <a:pt x="3344705" y="2084507"/>
                  <a:pt x="3340943" y="2073219"/>
                </a:cubicBezTo>
                <a:cubicBezTo>
                  <a:pt x="3344705" y="2050643"/>
                  <a:pt x="3348468" y="2031830"/>
                  <a:pt x="3348468" y="2013017"/>
                </a:cubicBezTo>
                <a:cubicBezTo>
                  <a:pt x="3352230" y="1986678"/>
                  <a:pt x="3359754" y="1964102"/>
                  <a:pt x="3359754" y="1937764"/>
                </a:cubicBezTo>
                <a:cubicBezTo>
                  <a:pt x="3355992" y="1960340"/>
                  <a:pt x="3352230" y="1986678"/>
                  <a:pt x="3348468" y="2013017"/>
                </a:cubicBezTo>
                <a:cubicBezTo>
                  <a:pt x="3348468" y="2031830"/>
                  <a:pt x="3340943" y="2046881"/>
                  <a:pt x="3340943" y="2065694"/>
                </a:cubicBezTo>
                <a:cubicBezTo>
                  <a:pt x="3337181" y="2054406"/>
                  <a:pt x="3333418" y="2039355"/>
                  <a:pt x="3337181" y="2013017"/>
                </a:cubicBezTo>
                <a:cubicBezTo>
                  <a:pt x="3303320" y="2178573"/>
                  <a:pt x="3239360" y="2340367"/>
                  <a:pt x="3145302" y="2487110"/>
                </a:cubicBezTo>
                <a:cubicBezTo>
                  <a:pt x="3055006" y="2637616"/>
                  <a:pt x="2938374" y="2769309"/>
                  <a:pt x="2802931" y="2885951"/>
                </a:cubicBezTo>
                <a:cubicBezTo>
                  <a:pt x="2817980" y="2867138"/>
                  <a:pt x="2836792" y="2844562"/>
                  <a:pt x="2840554" y="2833274"/>
                </a:cubicBezTo>
                <a:cubicBezTo>
                  <a:pt x="2821742" y="2859613"/>
                  <a:pt x="2799168" y="2885951"/>
                  <a:pt x="2772832" y="2908527"/>
                </a:cubicBezTo>
                <a:cubicBezTo>
                  <a:pt x="2682536" y="2980017"/>
                  <a:pt x="2588478" y="3043982"/>
                  <a:pt x="2486896" y="3096659"/>
                </a:cubicBezTo>
                <a:cubicBezTo>
                  <a:pt x="2516994" y="3077846"/>
                  <a:pt x="2539568" y="3059033"/>
                  <a:pt x="2562142" y="3036457"/>
                </a:cubicBezTo>
                <a:cubicBezTo>
                  <a:pt x="2276206" y="3190726"/>
                  <a:pt x="1945121" y="3254691"/>
                  <a:pt x="1621561" y="3213302"/>
                </a:cubicBezTo>
                <a:cubicBezTo>
                  <a:pt x="1320575" y="3160625"/>
                  <a:pt x="1042164" y="3017644"/>
                  <a:pt x="827711" y="2810698"/>
                </a:cubicBezTo>
                <a:cubicBezTo>
                  <a:pt x="933056" y="2931103"/>
                  <a:pt x="1072262" y="3040220"/>
                  <a:pt x="1230280" y="3111710"/>
                </a:cubicBezTo>
                <a:cubicBezTo>
                  <a:pt x="1121172" y="3066558"/>
                  <a:pt x="1019590" y="3010119"/>
                  <a:pt x="925532" y="2942391"/>
                </a:cubicBezTo>
                <a:cubicBezTo>
                  <a:pt x="831474" y="2874663"/>
                  <a:pt x="744940" y="2795648"/>
                  <a:pt x="669694" y="2705344"/>
                </a:cubicBezTo>
                <a:cubicBezTo>
                  <a:pt x="519201" y="2528500"/>
                  <a:pt x="413856" y="2314029"/>
                  <a:pt x="364946" y="2088270"/>
                </a:cubicBezTo>
                <a:cubicBezTo>
                  <a:pt x="376233" y="2107083"/>
                  <a:pt x="387520" y="2125896"/>
                  <a:pt x="398806" y="2148472"/>
                </a:cubicBezTo>
                <a:cubicBezTo>
                  <a:pt x="410093" y="2167285"/>
                  <a:pt x="425143" y="2189861"/>
                  <a:pt x="436430" y="2208675"/>
                </a:cubicBezTo>
                <a:cubicBezTo>
                  <a:pt x="451479" y="2227488"/>
                  <a:pt x="462766" y="2242538"/>
                  <a:pt x="477815" y="2257589"/>
                </a:cubicBezTo>
                <a:cubicBezTo>
                  <a:pt x="489102" y="2272640"/>
                  <a:pt x="504152" y="2287690"/>
                  <a:pt x="515439" y="2295215"/>
                </a:cubicBezTo>
                <a:cubicBezTo>
                  <a:pt x="519201" y="2291453"/>
                  <a:pt x="519201" y="2280165"/>
                  <a:pt x="515439" y="2268877"/>
                </a:cubicBezTo>
                <a:cubicBezTo>
                  <a:pt x="515439" y="2257589"/>
                  <a:pt x="511676" y="2242538"/>
                  <a:pt x="507914" y="2227488"/>
                </a:cubicBezTo>
                <a:cubicBezTo>
                  <a:pt x="504152" y="2204912"/>
                  <a:pt x="500389" y="2189861"/>
                  <a:pt x="519201" y="2223725"/>
                </a:cubicBezTo>
                <a:cubicBezTo>
                  <a:pt x="538012" y="2257589"/>
                  <a:pt x="556824" y="2287690"/>
                  <a:pt x="575636" y="2317791"/>
                </a:cubicBezTo>
                <a:cubicBezTo>
                  <a:pt x="594447" y="2344130"/>
                  <a:pt x="609497" y="2374231"/>
                  <a:pt x="624546" y="2396807"/>
                </a:cubicBezTo>
                <a:cubicBezTo>
                  <a:pt x="658407" y="2449484"/>
                  <a:pt x="692268" y="2494636"/>
                  <a:pt x="726129" y="2536025"/>
                </a:cubicBezTo>
                <a:cubicBezTo>
                  <a:pt x="793850" y="2611278"/>
                  <a:pt x="857810" y="2663955"/>
                  <a:pt x="929294" y="2667718"/>
                </a:cubicBezTo>
                <a:cubicBezTo>
                  <a:pt x="936819" y="2667718"/>
                  <a:pt x="933056" y="2648904"/>
                  <a:pt x="925532" y="2626328"/>
                </a:cubicBezTo>
                <a:cubicBezTo>
                  <a:pt x="918007" y="2599990"/>
                  <a:pt x="902958" y="2566126"/>
                  <a:pt x="895433" y="2536025"/>
                </a:cubicBezTo>
                <a:cubicBezTo>
                  <a:pt x="891671" y="2520974"/>
                  <a:pt x="887908" y="2505924"/>
                  <a:pt x="884146" y="2494636"/>
                </a:cubicBezTo>
                <a:cubicBezTo>
                  <a:pt x="880384" y="2479585"/>
                  <a:pt x="880384" y="2468297"/>
                  <a:pt x="880384" y="2460772"/>
                </a:cubicBezTo>
                <a:cubicBezTo>
                  <a:pt x="880384" y="2441959"/>
                  <a:pt x="887908" y="2438196"/>
                  <a:pt x="902958" y="2453247"/>
                </a:cubicBezTo>
                <a:cubicBezTo>
                  <a:pt x="955630" y="2505924"/>
                  <a:pt x="1053450" y="2599990"/>
                  <a:pt x="1173845" y="2675243"/>
                </a:cubicBezTo>
                <a:cubicBezTo>
                  <a:pt x="1188894" y="2686531"/>
                  <a:pt x="1207706" y="2697819"/>
                  <a:pt x="1222755" y="2712869"/>
                </a:cubicBezTo>
                <a:cubicBezTo>
                  <a:pt x="1241567" y="2724157"/>
                  <a:pt x="1260378" y="2731683"/>
                  <a:pt x="1279190" y="2742971"/>
                </a:cubicBezTo>
                <a:cubicBezTo>
                  <a:pt x="1282952" y="2750496"/>
                  <a:pt x="1294239" y="2746733"/>
                  <a:pt x="1305526" y="2750496"/>
                </a:cubicBezTo>
                <a:cubicBezTo>
                  <a:pt x="1377010" y="2780597"/>
                  <a:pt x="1444732" y="2806936"/>
                  <a:pt x="1508692" y="2825749"/>
                </a:cubicBezTo>
                <a:cubicBezTo>
                  <a:pt x="1568889" y="2844562"/>
                  <a:pt x="1625324" y="2855850"/>
                  <a:pt x="1666709" y="2863375"/>
                </a:cubicBezTo>
                <a:cubicBezTo>
                  <a:pt x="1693045" y="2870901"/>
                  <a:pt x="1723144" y="2878426"/>
                  <a:pt x="1753243" y="2878426"/>
                </a:cubicBezTo>
                <a:cubicBezTo>
                  <a:pt x="1768292" y="2885951"/>
                  <a:pt x="1783341" y="2893476"/>
                  <a:pt x="1790866" y="2901002"/>
                </a:cubicBezTo>
                <a:cubicBezTo>
                  <a:pt x="1809678" y="2897239"/>
                  <a:pt x="1832251" y="2893476"/>
                  <a:pt x="1851063" y="2889714"/>
                </a:cubicBezTo>
                <a:cubicBezTo>
                  <a:pt x="1930072" y="2893476"/>
                  <a:pt x="2009081" y="2885951"/>
                  <a:pt x="2088089" y="2874663"/>
                </a:cubicBezTo>
                <a:cubicBezTo>
                  <a:pt x="2133237" y="2870901"/>
                  <a:pt x="2178385" y="2867138"/>
                  <a:pt x="2223533" y="2859613"/>
                </a:cubicBezTo>
                <a:cubicBezTo>
                  <a:pt x="2219771" y="2855850"/>
                  <a:pt x="2208484" y="2852087"/>
                  <a:pt x="2216008" y="2840799"/>
                </a:cubicBezTo>
                <a:cubicBezTo>
                  <a:pt x="2264918" y="2829511"/>
                  <a:pt x="2310066" y="2810698"/>
                  <a:pt x="2355214" y="2788122"/>
                </a:cubicBezTo>
                <a:cubicBezTo>
                  <a:pt x="2400362" y="2769309"/>
                  <a:pt x="2445510" y="2746733"/>
                  <a:pt x="2486896" y="2720395"/>
                </a:cubicBezTo>
                <a:cubicBezTo>
                  <a:pt x="2505707" y="2712869"/>
                  <a:pt x="2524519" y="2705344"/>
                  <a:pt x="2543330" y="2697819"/>
                </a:cubicBezTo>
                <a:cubicBezTo>
                  <a:pt x="2550855" y="2694056"/>
                  <a:pt x="2562142" y="2690293"/>
                  <a:pt x="2569667" y="2690293"/>
                </a:cubicBezTo>
                <a:cubicBezTo>
                  <a:pt x="2577192" y="2686531"/>
                  <a:pt x="2588478" y="2682768"/>
                  <a:pt x="2596003" y="2679006"/>
                </a:cubicBezTo>
                <a:cubicBezTo>
                  <a:pt x="2626102" y="2626328"/>
                  <a:pt x="2690061" y="2566126"/>
                  <a:pt x="2754020" y="2490873"/>
                </a:cubicBezTo>
                <a:cubicBezTo>
                  <a:pt x="2817980" y="2419383"/>
                  <a:pt x="2878177" y="2329079"/>
                  <a:pt x="2915800" y="2250064"/>
                </a:cubicBezTo>
                <a:cubicBezTo>
                  <a:pt x="2912038" y="2250064"/>
                  <a:pt x="2912038" y="2250064"/>
                  <a:pt x="2912038" y="2250064"/>
                </a:cubicBezTo>
                <a:cubicBezTo>
                  <a:pt x="2953424" y="2174811"/>
                  <a:pt x="2983522" y="2092033"/>
                  <a:pt x="3006096" y="2005492"/>
                </a:cubicBezTo>
                <a:cubicBezTo>
                  <a:pt x="3017383" y="1990441"/>
                  <a:pt x="3024908" y="1979153"/>
                  <a:pt x="3032432" y="1967865"/>
                </a:cubicBezTo>
                <a:cubicBezTo>
                  <a:pt x="3028670" y="1945289"/>
                  <a:pt x="3032432" y="1918951"/>
                  <a:pt x="3032432" y="1907663"/>
                </a:cubicBezTo>
                <a:cubicBezTo>
                  <a:pt x="3047482" y="1839935"/>
                  <a:pt x="3066294" y="1779733"/>
                  <a:pt x="3077580" y="1719530"/>
                </a:cubicBezTo>
                <a:cubicBezTo>
                  <a:pt x="3073818" y="1708242"/>
                  <a:pt x="3055006" y="1685667"/>
                  <a:pt x="3055006" y="1663091"/>
                </a:cubicBezTo>
                <a:cubicBezTo>
                  <a:pt x="3055006" y="1636752"/>
                  <a:pt x="3051244" y="1614176"/>
                  <a:pt x="3051244" y="1591600"/>
                </a:cubicBezTo>
                <a:cubicBezTo>
                  <a:pt x="3047482" y="1569024"/>
                  <a:pt x="3043720" y="1546449"/>
                  <a:pt x="3039957" y="1523873"/>
                </a:cubicBezTo>
                <a:cubicBezTo>
                  <a:pt x="3032432" y="1474958"/>
                  <a:pt x="3024908" y="1422281"/>
                  <a:pt x="3013621" y="1369604"/>
                </a:cubicBezTo>
                <a:cubicBezTo>
                  <a:pt x="2972235" y="1192760"/>
                  <a:pt x="2893226" y="1027203"/>
                  <a:pt x="2784119" y="880460"/>
                </a:cubicBezTo>
                <a:cubicBezTo>
                  <a:pt x="2784119" y="872935"/>
                  <a:pt x="2787882" y="865409"/>
                  <a:pt x="2795406" y="861647"/>
                </a:cubicBezTo>
                <a:cubicBezTo>
                  <a:pt x="2780357" y="854121"/>
                  <a:pt x="2769070" y="842833"/>
                  <a:pt x="2757783" y="827783"/>
                </a:cubicBezTo>
                <a:cubicBezTo>
                  <a:pt x="2746496" y="816495"/>
                  <a:pt x="2735209" y="805207"/>
                  <a:pt x="2723922" y="797682"/>
                </a:cubicBezTo>
                <a:cubicBezTo>
                  <a:pt x="2727684" y="797682"/>
                  <a:pt x="2735209" y="797682"/>
                  <a:pt x="2735209" y="793919"/>
                </a:cubicBezTo>
                <a:cubicBezTo>
                  <a:pt x="2720160" y="782631"/>
                  <a:pt x="2705110" y="771343"/>
                  <a:pt x="2693824" y="763818"/>
                </a:cubicBezTo>
                <a:cubicBezTo>
                  <a:pt x="2682536" y="752530"/>
                  <a:pt x="2675012" y="745004"/>
                  <a:pt x="2667487" y="733717"/>
                </a:cubicBezTo>
                <a:cubicBezTo>
                  <a:pt x="2652438" y="714903"/>
                  <a:pt x="2637388" y="696090"/>
                  <a:pt x="2611052" y="669752"/>
                </a:cubicBezTo>
                <a:cubicBezTo>
                  <a:pt x="2596003" y="662226"/>
                  <a:pt x="2577192" y="658464"/>
                  <a:pt x="2562142" y="650938"/>
                </a:cubicBezTo>
                <a:cubicBezTo>
                  <a:pt x="2554618" y="643413"/>
                  <a:pt x="2550855" y="639650"/>
                  <a:pt x="2543330" y="635888"/>
                </a:cubicBezTo>
                <a:cubicBezTo>
                  <a:pt x="2490658" y="556872"/>
                  <a:pt x="2404124" y="523008"/>
                  <a:pt x="2313829" y="489144"/>
                </a:cubicBezTo>
                <a:cubicBezTo>
                  <a:pt x="2227295" y="443993"/>
                  <a:pt x="2133237" y="410129"/>
                  <a:pt x="2035417" y="387553"/>
                </a:cubicBezTo>
                <a:cubicBezTo>
                  <a:pt x="1997794" y="376265"/>
                  <a:pt x="1971457" y="364977"/>
                  <a:pt x="1945121" y="357452"/>
                </a:cubicBezTo>
                <a:cubicBezTo>
                  <a:pt x="1933834" y="349926"/>
                  <a:pt x="1922547" y="346164"/>
                  <a:pt x="1911260" y="342401"/>
                </a:cubicBezTo>
                <a:cubicBezTo>
                  <a:pt x="1899973" y="334876"/>
                  <a:pt x="1888686" y="331113"/>
                  <a:pt x="1873637" y="327351"/>
                </a:cubicBezTo>
                <a:cubicBezTo>
                  <a:pt x="1933834" y="323588"/>
                  <a:pt x="1994031" y="331113"/>
                  <a:pt x="2057991" y="342401"/>
                </a:cubicBezTo>
                <a:cubicBezTo>
                  <a:pt x="2121950" y="353689"/>
                  <a:pt x="2182148" y="372502"/>
                  <a:pt x="2242344" y="391316"/>
                </a:cubicBezTo>
                <a:cubicBezTo>
                  <a:pt x="2362739" y="432705"/>
                  <a:pt x="2475609" y="485382"/>
                  <a:pt x="2588478" y="530534"/>
                </a:cubicBezTo>
                <a:cubicBezTo>
                  <a:pt x="2532044" y="489144"/>
                  <a:pt x="2468084" y="447755"/>
                  <a:pt x="2400362" y="410129"/>
                </a:cubicBezTo>
                <a:cubicBezTo>
                  <a:pt x="2332640" y="376265"/>
                  <a:pt x="2264918" y="346164"/>
                  <a:pt x="2197197" y="319825"/>
                </a:cubicBezTo>
                <a:cubicBezTo>
                  <a:pt x="2069278" y="274673"/>
                  <a:pt x="1960170" y="244572"/>
                  <a:pt x="1937596" y="210708"/>
                </a:cubicBezTo>
                <a:cubicBezTo>
                  <a:pt x="1930072" y="191895"/>
                  <a:pt x="1948883" y="184370"/>
                  <a:pt x="1990269" y="180607"/>
                </a:cubicBezTo>
                <a:cubicBezTo>
                  <a:pt x="2009081" y="180607"/>
                  <a:pt x="2035417" y="184370"/>
                  <a:pt x="2065515" y="188133"/>
                </a:cubicBezTo>
                <a:cubicBezTo>
                  <a:pt x="2091852" y="191895"/>
                  <a:pt x="2125712" y="199420"/>
                  <a:pt x="2159574" y="210708"/>
                </a:cubicBezTo>
                <a:cubicBezTo>
                  <a:pt x="2227295" y="225759"/>
                  <a:pt x="2298780" y="255860"/>
                  <a:pt x="2370264" y="285961"/>
                </a:cubicBezTo>
                <a:cubicBezTo>
                  <a:pt x="2437986" y="316063"/>
                  <a:pt x="2501945" y="349926"/>
                  <a:pt x="2554618" y="376265"/>
                </a:cubicBezTo>
                <a:cubicBezTo>
                  <a:pt x="2528281" y="353689"/>
                  <a:pt x="2528281" y="353689"/>
                  <a:pt x="2505707" y="334876"/>
                </a:cubicBezTo>
                <a:cubicBezTo>
                  <a:pt x="2528281" y="353689"/>
                  <a:pt x="2554618" y="372502"/>
                  <a:pt x="2580954" y="380028"/>
                </a:cubicBezTo>
                <a:cubicBezTo>
                  <a:pt x="2569667" y="368740"/>
                  <a:pt x="2554618" y="357452"/>
                  <a:pt x="2539568" y="346164"/>
                </a:cubicBezTo>
                <a:cubicBezTo>
                  <a:pt x="2520756" y="331113"/>
                  <a:pt x="2501945" y="319825"/>
                  <a:pt x="2486896" y="304775"/>
                </a:cubicBezTo>
                <a:cubicBezTo>
                  <a:pt x="2449272" y="278436"/>
                  <a:pt x="2415412" y="255860"/>
                  <a:pt x="2404124" y="240810"/>
                </a:cubicBezTo>
                <a:cubicBezTo>
                  <a:pt x="2404124" y="240810"/>
                  <a:pt x="2419174" y="240810"/>
                  <a:pt x="2434223" y="240810"/>
                </a:cubicBezTo>
                <a:cubicBezTo>
                  <a:pt x="2441748" y="244572"/>
                  <a:pt x="2449272" y="244572"/>
                  <a:pt x="2453035" y="244572"/>
                </a:cubicBezTo>
                <a:cubicBezTo>
                  <a:pt x="2460559" y="244572"/>
                  <a:pt x="2464322" y="244572"/>
                  <a:pt x="2464322" y="244572"/>
                </a:cubicBezTo>
                <a:cubicBezTo>
                  <a:pt x="2396600" y="188133"/>
                  <a:pt x="2287492" y="131693"/>
                  <a:pt x="2170860" y="90303"/>
                </a:cubicBezTo>
                <a:cubicBezTo>
                  <a:pt x="2050466" y="52677"/>
                  <a:pt x="1926310" y="26338"/>
                  <a:pt x="1839776" y="0"/>
                </a:cubicBezTo>
                <a:close/>
              </a:path>
            </a:pathLst>
          </a:custGeom>
          <a:solidFill>
            <a:srgbClr val="898F97">
              <a:alpha val="51000"/>
            </a:srgbClr>
          </a:solidFill>
          <a:ln>
            <a:noFill/>
          </a:ln>
        </p:spPr>
        <p:txBody>
          <a:bodyPr vert="horz" wrap="square" lIns="91440" tIns="45720" rIns="91440" bIns="45720" numCol="1" anchor="t" anchorCtr="0" compatLnSpc="1">
            <a:prstTxWarp prst="textNoShape">
              <a:avLst/>
            </a:prstTxWarp>
            <a:noAutofit/>
          </a:bodyPr>
          <a:lstStyle/>
          <a:p>
            <a:endParaRPr lang="fr-FR"/>
          </a:p>
        </p:txBody>
      </p:sp>
      <p:sp>
        <p:nvSpPr>
          <p:cNvPr id="8" name="Rechteck: abgerundete Ecken 7">
            <a:extLst>
              <a:ext uri="{FF2B5EF4-FFF2-40B4-BE49-F238E27FC236}">
                <a16:creationId xmlns:a16="http://schemas.microsoft.com/office/drawing/2014/main" id="{0DD657D7-E5C6-4007-BE14-0F1AF095FAD2}"/>
              </a:ext>
            </a:extLst>
          </p:cNvPr>
          <p:cNvSpPr/>
          <p:nvPr/>
        </p:nvSpPr>
        <p:spPr>
          <a:xfrm>
            <a:off x="7448550" y="3429000"/>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a:t>Minimum Viable Product (MVP)</a:t>
            </a:r>
          </a:p>
        </p:txBody>
      </p:sp>
      <p:sp>
        <p:nvSpPr>
          <p:cNvPr id="7" name="Rechteck: abgerundete Ecken 6">
            <a:extLst>
              <a:ext uri="{FF2B5EF4-FFF2-40B4-BE49-F238E27FC236}">
                <a16:creationId xmlns:a16="http://schemas.microsoft.com/office/drawing/2014/main" id="{6553171E-F1A1-455D-8A0B-5F6865ABFC1E}"/>
              </a:ext>
            </a:extLst>
          </p:cNvPr>
          <p:cNvSpPr/>
          <p:nvPr/>
        </p:nvSpPr>
        <p:spPr>
          <a:xfrm>
            <a:off x="4438650" y="1872414"/>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a:t>Idée</a:t>
            </a:r>
          </a:p>
        </p:txBody>
      </p:sp>
      <p:sp>
        <p:nvSpPr>
          <p:cNvPr id="9" name="Rechteck: abgerundete Ecken 8">
            <a:extLst>
              <a:ext uri="{FF2B5EF4-FFF2-40B4-BE49-F238E27FC236}">
                <a16:creationId xmlns:a16="http://schemas.microsoft.com/office/drawing/2014/main" id="{537840F9-B89F-4392-AE32-BBB37D1752B0}"/>
              </a:ext>
            </a:extLst>
          </p:cNvPr>
          <p:cNvSpPr/>
          <p:nvPr/>
        </p:nvSpPr>
        <p:spPr>
          <a:xfrm>
            <a:off x="1676400" y="3699712"/>
            <a:ext cx="3552825" cy="857250"/>
          </a:xfrm>
          <a:prstGeom prst="round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600" b="1"/>
              <a:t>Données</a:t>
            </a:r>
            <a:r>
              <a:rPr lang="fr-CH" sz="2800" b="1"/>
              <a:t> </a:t>
            </a:r>
          </a:p>
          <a:p>
            <a:pPr algn="ctr"/>
            <a:r>
              <a:rPr lang="fr-CH" sz="1400" b="1"/>
              <a:t>(p. ex. préférences des clients)</a:t>
            </a:r>
          </a:p>
        </p:txBody>
      </p:sp>
      <p:sp>
        <p:nvSpPr>
          <p:cNvPr id="15" name="Foliennummernplatzhalter 1">
            <a:extLst>
              <a:ext uri="{FF2B5EF4-FFF2-40B4-BE49-F238E27FC236}">
                <a16:creationId xmlns:a16="http://schemas.microsoft.com/office/drawing/2014/main" id="{EB19C69F-99E5-46A8-AC25-51987060BC8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8</a:t>
            </a:fld>
            <a:endParaRPr lang="ru-RU"/>
          </a:p>
        </p:txBody>
      </p:sp>
    </p:spTree>
    <p:extLst>
      <p:ext uri="{BB962C8B-B14F-4D97-AF65-F5344CB8AC3E}">
        <p14:creationId xmlns:p14="http://schemas.microsoft.com/office/powerpoint/2010/main" val="376486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C803F2F-3B3F-405E-8BBE-F2D701A76D97}"/>
              </a:ext>
            </a:extLst>
          </p:cNvPr>
          <p:cNvSpPr txBox="1">
            <a:spLocks/>
          </p:cNvSpPr>
          <p:nvPr/>
        </p:nvSpPr>
        <p:spPr bwMode="auto">
          <a:xfrm>
            <a:off x="931619" y="276402"/>
            <a:ext cx="6512268"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fr-CH" sz="2400" b="1" dirty="0">
                <a:solidFill>
                  <a:srgbClr val="0B4874"/>
                </a:solidFill>
                <a:latin typeface="+mj-lt"/>
                <a:ea typeface="ＭＳ Ｐゴシック" charset="0"/>
              </a:rPr>
              <a:t>Le Lean Startup est utilisé par des start-up du monde entier </a:t>
            </a:r>
          </a:p>
        </p:txBody>
      </p:sp>
      <p:sp>
        <p:nvSpPr>
          <p:cNvPr id="5" name="Rechteck 4">
            <a:extLst>
              <a:ext uri="{FF2B5EF4-FFF2-40B4-BE49-F238E27FC236}">
                <a16:creationId xmlns:a16="http://schemas.microsoft.com/office/drawing/2014/main" id="{C180DD56-006F-46D3-BEF5-53CF9A5E9925}"/>
              </a:ext>
            </a:extLst>
          </p:cNvPr>
          <p:cNvSpPr/>
          <p:nvPr/>
        </p:nvSpPr>
        <p:spPr>
          <a:xfrm>
            <a:off x="4935366" y="1954579"/>
            <a:ext cx="5778352" cy="3170099"/>
          </a:xfrm>
          <a:prstGeom prst="rect">
            <a:avLst/>
          </a:prstGeom>
        </p:spPr>
        <p:txBody>
          <a:bodyPr wrap="square">
            <a:spAutoFit/>
          </a:bodyPr>
          <a:lstStyle/>
          <a:p>
            <a:pPr marL="354013" indent="-354013">
              <a:spcBef>
                <a:spcPts val="800"/>
              </a:spcBef>
              <a:buClr>
                <a:srgbClr val="0B4874"/>
              </a:buClr>
              <a:buFont typeface="Century Gothic" panose="020B0502020202020204" pitchFamily="34" charset="0"/>
              <a:buChar char="●"/>
            </a:pPr>
            <a:r>
              <a:rPr lang="fr-CH" dirty="0">
                <a:solidFill>
                  <a:schemeClr val="accent6">
                    <a:lumMod val="50000"/>
                  </a:schemeClr>
                </a:solidFill>
                <a:latin typeface="+mj-lt"/>
              </a:rPr>
              <a:t>Le concept de Lean Startup a été élaboré principalement par </a:t>
            </a:r>
            <a:r>
              <a:rPr lang="fr-CH" dirty="0" err="1">
                <a:solidFill>
                  <a:schemeClr val="accent6">
                    <a:lumMod val="50000"/>
                  </a:schemeClr>
                </a:solidFill>
                <a:latin typeface="+mj-lt"/>
              </a:rPr>
              <a:t>Eric</a:t>
            </a:r>
            <a:r>
              <a:rPr lang="fr-CH" dirty="0">
                <a:solidFill>
                  <a:schemeClr val="accent6">
                    <a:lumMod val="50000"/>
                  </a:schemeClr>
                </a:solidFill>
                <a:latin typeface="+mj-lt"/>
              </a:rPr>
              <a:t> Ries. Depuis la publication de son livre en 2011, il est considéré comme un pionnier en la matière.</a:t>
            </a:r>
          </a:p>
          <a:p>
            <a:pPr marL="354013" indent="-354013">
              <a:spcBef>
                <a:spcPts val="800"/>
              </a:spcBef>
              <a:buClr>
                <a:srgbClr val="0B4874"/>
              </a:buClr>
              <a:buFont typeface="Century Gothic" panose="020B0502020202020204" pitchFamily="34" charset="0"/>
              <a:buChar char="●"/>
            </a:pPr>
            <a:r>
              <a:rPr lang="fr-CH" dirty="0">
                <a:solidFill>
                  <a:schemeClr val="accent6">
                    <a:lumMod val="50000"/>
                  </a:schemeClr>
                </a:solidFill>
                <a:latin typeface="+mj-lt"/>
              </a:rPr>
              <a:t>Aujourd’hui, ce concept est utilisé par des start-up du monde entier.</a:t>
            </a:r>
          </a:p>
          <a:p>
            <a:pPr marL="354013" indent="-354013">
              <a:spcBef>
                <a:spcPts val="800"/>
              </a:spcBef>
              <a:buClr>
                <a:srgbClr val="0B4874"/>
              </a:buClr>
              <a:buFont typeface="Century Gothic" panose="020B0502020202020204" pitchFamily="34" charset="0"/>
              <a:buChar char="●"/>
            </a:pPr>
            <a:r>
              <a:rPr lang="fr-CH" dirty="0">
                <a:solidFill>
                  <a:schemeClr val="accent6">
                    <a:lumMod val="50000"/>
                  </a:schemeClr>
                </a:solidFill>
                <a:latin typeface="+mj-lt"/>
              </a:rPr>
              <a:t>L’objectif: réduire le risque de dépenser beaucoup d’argent pour développer un produit qui n’intéresse personne.</a:t>
            </a:r>
          </a:p>
          <a:p>
            <a:pPr marL="354013" indent="-354013">
              <a:spcBef>
                <a:spcPts val="800"/>
              </a:spcBef>
              <a:buClr>
                <a:srgbClr val="0B4874"/>
              </a:buClr>
              <a:buFont typeface="Century Gothic" panose="020B0502020202020204" pitchFamily="34" charset="0"/>
              <a:buChar char="●"/>
            </a:pPr>
            <a:endParaRPr lang="de-CH" dirty="0">
              <a:solidFill>
                <a:srgbClr val="898F97"/>
              </a:solidFill>
              <a:latin typeface="+mj-lt"/>
            </a:endParaRPr>
          </a:p>
        </p:txBody>
      </p:sp>
      <p:pic>
        <p:nvPicPr>
          <p:cNvPr id="6" name="Picture 2">
            <a:extLst>
              <a:ext uri="{FF2B5EF4-FFF2-40B4-BE49-F238E27FC236}">
                <a16:creationId xmlns:a16="http://schemas.microsoft.com/office/drawing/2014/main" id="{CD66576B-C7F3-4D6E-9DA2-41014959DE00}"/>
              </a:ext>
            </a:extLst>
          </p:cNvPr>
          <p:cNvPicPr>
            <a:picLocks noChangeAspect="1" noChangeArrowheads="1"/>
          </p:cNvPicPr>
          <p:nvPr/>
        </p:nvPicPr>
        <p:blipFill>
          <a:blip r:embed="rId2"/>
          <a:srcRect/>
          <a:stretch>
            <a:fillRect/>
          </a:stretch>
        </p:blipFill>
        <p:spPr bwMode="auto">
          <a:xfrm>
            <a:off x="1753662" y="1986478"/>
            <a:ext cx="2700300" cy="4122069"/>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7" name="Foliennummernplatzhalter 1">
            <a:extLst>
              <a:ext uri="{FF2B5EF4-FFF2-40B4-BE49-F238E27FC236}">
                <a16:creationId xmlns:a16="http://schemas.microsoft.com/office/drawing/2014/main" id="{1827C4F8-A370-4FCB-8C09-387503080E08}"/>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9</a:t>
            </a:fld>
            <a:endParaRPr lang="ru-RU"/>
          </a:p>
        </p:txBody>
      </p:sp>
    </p:spTree>
    <p:extLst>
      <p:ext uri="{BB962C8B-B14F-4D97-AF65-F5344CB8AC3E}">
        <p14:creationId xmlns:p14="http://schemas.microsoft.com/office/powerpoint/2010/main" val="2408231678"/>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1543</Words>
  <Application>Microsoft Office PowerPoint</Application>
  <PresentationFormat>Breitbild</PresentationFormat>
  <Paragraphs>183</Paragraphs>
  <Slides>18</Slides>
  <Notes>10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18</vt:i4>
      </vt:variant>
    </vt:vector>
  </HeadingPairs>
  <TitlesOfParts>
    <vt:vector size="25" baseType="lpstr">
      <vt:lpstr>Malgun Gothic</vt:lpstr>
      <vt:lpstr>Arial</vt:lpstr>
      <vt:lpstr>Calibri</vt:lpstr>
      <vt:lpstr>Century Gothic</vt:lpstr>
      <vt:lpstr>Wingdings</vt:lpstr>
      <vt:lpstr>myidea</vt:lpstr>
      <vt:lpstr>KMU-HSG</vt:lpstr>
      <vt:lpstr>Pensée et action entrepreneuriales</vt:lpstr>
      <vt:lpstr>PowerPoint-Präsentation</vt:lpstr>
      <vt:lpstr>PowerPoint-Präsentation</vt:lpstr>
      <vt:lpstr>Module 2</vt:lpstr>
      <vt:lpstr>Module de formation M 2.1 Connaissances et outils Lean Startup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Semantis Translation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01-2 Slides Lernende Modul 2.pptx</dc:title>
  <dc:subject>210655_1</dc:subject>
  <dc:creator>Ramon Wittwer</dc:creator>
  <cp:keywords>avril 21</cp:keywords>
  <dc:description>1</dc:description>
  <cp:lastModifiedBy>Gauss Joël</cp:lastModifiedBy>
  <cp:revision>11</cp:revision>
  <cp:lastPrinted>2021-01-20T19:01:33Z</cp:lastPrinted>
  <dcterms:created xsi:type="dcterms:W3CDTF">2020-11-11T18:04:37Z</dcterms:created>
  <dcterms:modified xsi:type="dcterms:W3CDTF">2023-09-19T13:49:11Z</dcterms:modified>
  <cp:category>210655</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