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 id="2147483872" r:id="rId3"/>
    <p:sldMasterId id="2147483950" r:id="rId4"/>
  </p:sldMasterIdLst>
  <p:notesMasterIdLst>
    <p:notesMasterId r:id="rId48"/>
  </p:notesMasterIdLst>
  <p:handoutMasterIdLst>
    <p:handoutMasterId r:id="rId49"/>
  </p:handoutMasterIdLst>
  <p:sldIdLst>
    <p:sldId id="1881" r:id="rId5"/>
    <p:sldId id="2006" r:id="rId6"/>
    <p:sldId id="2129" r:id="rId7"/>
    <p:sldId id="2132" r:id="rId8"/>
    <p:sldId id="2134" r:id="rId9"/>
    <p:sldId id="2163" r:id="rId10"/>
    <p:sldId id="2164" r:id="rId11"/>
    <p:sldId id="2035" r:id="rId12"/>
    <p:sldId id="2148" r:id="rId13"/>
    <p:sldId id="2147" r:id="rId14"/>
    <p:sldId id="2144" r:id="rId15"/>
    <p:sldId id="2142" r:id="rId16"/>
    <p:sldId id="2108" r:id="rId17"/>
    <p:sldId id="2130" r:id="rId18"/>
    <p:sldId id="2036" r:id="rId19"/>
    <p:sldId id="2168" r:id="rId20"/>
    <p:sldId id="2037" r:id="rId21"/>
    <p:sldId id="2038" r:id="rId22"/>
    <p:sldId id="2039" r:id="rId23"/>
    <p:sldId id="2171" r:id="rId24"/>
    <p:sldId id="2041" r:id="rId25"/>
    <p:sldId id="2042" r:id="rId26"/>
    <p:sldId id="2044" r:id="rId27"/>
    <p:sldId id="2043" r:id="rId28"/>
    <p:sldId id="2054" r:id="rId29"/>
    <p:sldId id="2055" r:id="rId30"/>
    <p:sldId id="2056" r:id="rId31"/>
    <p:sldId id="2139" r:id="rId32"/>
    <p:sldId id="2057" r:id="rId33"/>
    <p:sldId id="2172" r:id="rId34"/>
    <p:sldId id="2059" r:id="rId35"/>
    <p:sldId id="2060" r:id="rId36"/>
    <p:sldId id="2061" r:id="rId37"/>
    <p:sldId id="2062" r:id="rId38"/>
    <p:sldId id="2063" r:id="rId39"/>
    <p:sldId id="2064" r:id="rId40"/>
    <p:sldId id="2065" r:id="rId41"/>
    <p:sldId id="2128" r:id="rId42"/>
    <p:sldId id="2162" r:id="rId43"/>
    <p:sldId id="2067" r:id="rId44"/>
    <p:sldId id="2127" r:id="rId45"/>
    <p:sldId id="2068" r:id="rId46"/>
    <p:sldId id="2170" r:id="rId47"/>
  </p:sldIdLst>
  <p:sldSz cx="12192000" cy="6858000"/>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 id="{662F9C67-327F-80E6-D457-1B7B1094E210}" name="Weber Eleonora (DOCENTE)" initials="WE(" userId="S::lfm329@edu.ti.ch::b105ca19-533e-4799-a9b6-5e770f9933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 id="4" name="Eleonora Weber" initials="EW" lastIdx="6" clrIdx="3">
    <p:extLst>
      <p:ext uri="{19B8F6BF-5375-455C-9EA6-DF929625EA0E}">
        <p15:presenceInfo xmlns:p15="http://schemas.microsoft.com/office/powerpoint/2012/main" userId="237fbdbe9e78f015" providerId="Windows Live"/>
      </p:ext>
    </p:extLst>
  </p:cmAuthor>
  <p:cmAuthor id="5" name="Leandro Bitetti" initials="LB" lastIdx="9" clrIdx="4">
    <p:extLst>
      <p:ext uri="{19B8F6BF-5375-455C-9EA6-DF929625EA0E}">
        <p15:presenceInfo xmlns:p15="http://schemas.microsoft.com/office/powerpoint/2012/main" userId="VnnWZ16OMh6B8RnzymEXBnX7EHUEEWvWwPlVNE62S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7930"/>
    <a:srgbClr val="B11B96"/>
    <a:srgbClr val="6C0A63"/>
    <a:srgbClr val="909090"/>
    <a:srgbClr val="0B4874"/>
    <a:srgbClr val="135B87"/>
    <a:srgbClr val="FFFF99"/>
    <a:srgbClr val="898F97"/>
    <a:srgbClr val="8EB403"/>
    <a:srgbClr val="738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78" autoAdjust="0"/>
    <p:restoredTop sz="93775" autoAdjust="0"/>
  </p:normalViewPr>
  <p:slideViewPr>
    <p:cSldViewPr snapToGrid="0">
      <p:cViewPr varScale="1">
        <p:scale>
          <a:sx n="56" d="100"/>
          <a:sy n="56" d="100"/>
        </p:scale>
        <p:origin x="72" y="1356"/>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tti Rosa (DOCENTE)" userId="a2beeb8c-db89-4899-aec4-c7950579380e" providerId="ADAL" clId="{93BC217B-A77F-E640-979D-9E62320DFC25}"/>
    <pc:docChg chg="modSld modNotesMaster modHandout">
      <pc:chgData name="Butti Rosa (DOCENTE)" userId="a2beeb8c-db89-4899-aec4-c7950579380e" providerId="ADAL" clId="{93BC217B-A77F-E640-979D-9E62320DFC25}" dt="2022-05-20T05:13:44.023" v="6"/>
      <pc:docMkLst>
        <pc:docMk/>
      </pc:docMkLst>
      <pc:sldChg chg="modSp">
        <pc:chgData name="Butti Rosa (DOCENTE)" userId="a2beeb8c-db89-4899-aec4-c7950579380e" providerId="ADAL" clId="{93BC217B-A77F-E640-979D-9E62320DFC25}" dt="2022-05-20T05:10:33.788" v="5"/>
        <pc:sldMkLst>
          <pc:docMk/>
          <pc:sldMk cId="3329116810" sldId="1881"/>
        </pc:sldMkLst>
        <pc:spChg chg="mod">
          <ac:chgData name="Butti Rosa (DOCENTE)" userId="a2beeb8c-db89-4899-aec4-c7950579380e" providerId="ADAL" clId="{93BC217B-A77F-E640-979D-9E62320DFC25}" dt="2022-05-20T05:10:33.788" v="5"/>
          <ac:spMkLst>
            <pc:docMk/>
            <pc:sldMk cId="3329116810" sldId="1881"/>
            <ac:spMk id="2" creationId="{4B769D3E-8858-4A05-B3A9-84A618532352}"/>
          </ac:spMkLst>
        </pc:spChg>
      </pc:sldChg>
      <pc:sldChg chg="modSp mod">
        <pc:chgData name="Butti Rosa (DOCENTE)" userId="a2beeb8c-db89-4899-aec4-c7950579380e" providerId="ADAL" clId="{93BC217B-A77F-E640-979D-9E62320DFC25}" dt="2022-05-20T05:10:33.788" v="5"/>
        <pc:sldMkLst>
          <pc:docMk/>
          <pc:sldMk cId="3522167212" sldId="2006"/>
        </pc:sldMkLst>
        <pc:spChg chg="mod">
          <ac:chgData name="Butti Rosa (DOCENTE)" userId="a2beeb8c-db89-4899-aec4-c7950579380e" providerId="ADAL" clId="{93BC217B-A77F-E640-979D-9E62320DFC25}" dt="2022-05-20T05:10:33.788" v="5"/>
          <ac:spMkLst>
            <pc:docMk/>
            <pc:sldMk cId="3522167212" sldId="2006"/>
            <ac:spMk id="4" creationId="{DB014346-8AF4-43D3-AFCE-B151AD61374F}"/>
          </ac:spMkLst>
        </pc:spChg>
      </pc:sldChg>
      <pc:sldChg chg="modSp">
        <pc:chgData name="Butti Rosa (DOCENTE)" userId="a2beeb8c-db89-4899-aec4-c7950579380e" providerId="ADAL" clId="{93BC217B-A77F-E640-979D-9E62320DFC25}" dt="2022-05-20T05:10:33.788" v="5"/>
        <pc:sldMkLst>
          <pc:docMk/>
          <pc:sldMk cId="1082045886" sldId="2129"/>
        </pc:sldMkLst>
        <pc:spChg chg="mod">
          <ac:chgData name="Butti Rosa (DOCENTE)" userId="a2beeb8c-db89-4899-aec4-c7950579380e" providerId="ADAL" clId="{93BC217B-A77F-E640-979D-9E62320DFC25}" dt="2022-05-20T05:10:33.788" v="5"/>
          <ac:spMkLst>
            <pc:docMk/>
            <pc:sldMk cId="1082045886" sldId="2129"/>
            <ac:spMk id="10" creationId="{A8FA04C0-55B6-48C4-ACD6-38C804D3596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C315C34-3402-574B-85E3-E734487EB001}"/>
              </a:ext>
            </a:extLst>
          </p:cNvPr>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DD4C1E2C-1AD7-6E40-92CF-B1678D816B79}"/>
              </a:ext>
            </a:extLst>
          </p:cNvPr>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r>
              <a:rPr lang="it-CH"/>
              <a:t>16.06.2021</a:t>
            </a:r>
            <a:endParaRPr lang="it-IT"/>
          </a:p>
        </p:txBody>
      </p:sp>
      <p:sp>
        <p:nvSpPr>
          <p:cNvPr id="4" name="Segnaposto piè di pagina 3">
            <a:extLst>
              <a:ext uri="{FF2B5EF4-FFF2-40B4-BE49-F238E27FC236}">
                <a16:creationId xmlns:a16="http://schemas.microsoft.com/office/drawing/2014/main" id="{AC7944A6-4E77-8C42-8793-6A19117A2D46}"/>
              </a:ext>
            </a:extLst>
          </p:cNvPr>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B7309A8D-BDF2-EE42-9ABB-4EDD2A9D83A7}"/>
              </a:ext>
            </a:extLst>
          </p:cNvPr>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B00739EE-C8BE-DF49-9413-6CA8F170FAAD}" type="slidenum">
              <a:rPr lang="it-IT" smtClean="0"/>
              <a:t>‹Nr.›</a:t>
            </a:fld>
            <a:endParaRPr lang="it-IT"/>
          </a:p>
        </p:txBody>
      </p:sp>
    </p:spTree>
    <p:extLst>
      <p:ext uri="{BB962C8B-B14F-4D97-AF65-F5344CB8AC3E}">
        <p14:creationId xmlns:p14="http://schemas.microsoft.com/office/powerpoint/2010/main" val="21290887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r>
              <a:rPr lang="it-CH"/>
              <a:t>16.06.2021</a:t>
            </a:r>
            <a:endParaRPr lang="ru-RU"/>
          </a:p>
        </p:txBody>
      </p:sp>
      <p:sp>
        <p:nvSpPr>
          <p:cNvPr id="4" name="Образ слайда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dirty="0"/>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3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35</a:t>
            </a:fld>
            <a:endParaRPr lang="ru-RU" dirty="0"/>
          </a:p>
        </p:txBody>
      </p:sp>
    </p:spTree>
    <p:extLst>
      <p:ext uri="{BB962C8B-B14F-4D97-AF65-F5344CB8AC3E}">
        <p14:creationId xmlns:p14="http://schemas.microsoft.com/office/powerpoint/2010/main" val="1607036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26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4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47386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238397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85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dirty="0"/>
          </a:p>
        </p:txBody>
      </p:sp>
    </p:spTree>
    <p:extLst>
      <p:ext uri="{BB962C8B-B14F-4D97-AF65-F5344CB8AC3E}">
        <p14:creationId xmlns:p14="http://schemas.microsoft.com/office/powerpoint/2010/main" val="205909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184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29</a:t>
            </a:fld>
            <a:endParaRPr lang="ru-RU" dirty="0"/>
          </a:p>
        </p:txBody>
      </p:sp>
    </p:spTree>
    <p:extLst>
      <p:ext uri="{BB962C8B-B14F-4D97-AF65-F5344CB8AC3E}">
        <p14:creationId xmlns:p14="http://schemas.microsoft.com/office/powerpoint/2010/main" val="2573503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11" Type="http://schemas.openxmlformats.org/officeDocument/2006/relationships/image" Target="../media/image176.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3.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3.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3.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3.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3.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3.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3.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3.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3.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3.xml"/><Relationship Id="rId6" Type="http://schemas.openxmlformats.org/officeDocument/2006/relationships/image" Target="../media/image125.png"/><Relationship Id="rId11" Type="http://schemas.openxmlformats.org/officeDocument/2006/relationships/image" Target="../media/image176.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3.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176.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3.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3.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3.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3.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3.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3.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3.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3.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8.png"/><Relationship Id="rId7" Type="http://schemas.openxmlformats.org/officeDocument/2006/relationships/image" Target="../media/image180.png"/><Relationship Id="rId2" Type="http://schemas.openxmlformats.org/officeDocument/2006/relationships/image" Target="../media/image177.png"/><Relationship Id="rId1" Type="http://schemas.openxmlformats.org/officeDocument/2006/relationships/slideMaster" Target="../slideMasters/slideMaster3.xml"/><Relationship Id="rId6" Type="http://schemas.openxmlformats.org/officeDocument/2006/relationships/image" Target="../media/image174.png"/><Relationship Id="rId5" Type="http://schemas.openxmlformats.org/officeDocument/2006/relationships/image" Target="../media/image179.png"/><Relationship Id="rId10" Type="http://schemas.openxmlformats.org/officeDocument/2006/relationships/image" Target="../media/image182.png"/><Relationship Id="rId4" Type="http://schemas.openxmlformats.org/officeDocument/2006/relationships/image" Target="../media/image46.png"/><Relationship Id="rId9" Type="http://schemas.openxmlformats.org/officeDocument/2006/relationships/image" Target="../media/image18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Master" Target="../slideMasters/slideMaster3.xml"/><Relationship Id="rId6" Type="http://schemas.openxmlformats.org/officeDocument/2006/relationships/image" Target="../media/image109.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3.png"/><Relationship Id="rId1" Type="http://schemas.openxmlformats.org/officeDocument/2006/relationships/slideMaster" Target="../slideMasters/slideMaster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7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Master" Target="../slideMasters/slideMaster3.xml"/><Relationship Id="rId6" Type="http://schemas.openxmlformats.org/officeDocument/2006/relationships/image" Target="../media/image174.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5.png"/><Relationship Id="rId7"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Master" Target="../slideMasters/slideMaster3.xml"/><Relationship Id="rId6" Type="http://schemas.openxmlformats.org/officeDocument/2006/relationships/image" Target="../media/image181.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0.png"/><Relationship Id="rId7" Type="http://schemas.openxmlformats.org/officeDocument/2006/relationships/image" Target="../media/image192.png"/><Relationship Id="rId2" Type="http://schemas.openxmlformats.org/officeDocument/2006/relationships/image" Target="../media/image189.png"/><Relationship Id="rId1" Type="http://schemas.openxmlformats.org/officeDocument/2006/relationships/slideMaster" Target="../slideMasters/slideMaster3.xml"/><Relationship Id="rId6" Type="http://schemas.openxmlformats.org/officeDocument/2006/relationships/image" Target="../media/image191.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72.png"/><Relationship Id="rId7" Type="http://schemas.openxmlformats.org/officeDocument/2006/relationships/image" Target="../media/image196.png"/><Relationship Id="rId2" Type="http://schemas.openxmlformats.org/officeDocument/2006/relationships/image" Target="../media/image194.png"/><Relationship Id="rId1" Type="http://schemas.openxmlformats.org/officeDocument/2006/relationships/slideMaster" Target="../slideMasters/slideMaster3.xml"/><Relationship Id="rId6" Type="http://schemas.openxmlformats.org/officeDocument/2006/relationships/image" Target="../media/image195.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200.png"/><Relationship Id="rId2" Type="http://schemas.openxmlformats.org/officeDocument/2006/relationships/image" Target="../media/image198.png"/><Relationship Id="rId1" Type="http://schemas.openxmlformats.org/officeDocument/2006/relationships/slideMaster" Target="../slideMasters/slideMaster3.xml"/><Relationship Id="rId6" Type="http://schemas.openxmlformats.org/officeDocument/2006/relationships/image" Target="../media/image199.png"/><Relationship Id="rId5" Type="http://schemas.openxmlformats.org/officeDocument/2006/relationships/image" Target="../media/image179.png"/><Relationship Id="rId4" Type="http://schemas.openxmlformats.org/officeDocument/2006/relationships/image" Target="../media/image46.png"/><Relationship Id="rId9" Type="http://schemas.openxmlformats.org/officeDocument/2006/relationships/image" Target="../media/image201.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2.png"/><Relationship Id="rId1" Type="http://schemas.openxmlformats.org/officeDocument/2006/relationships/slideMaster" Target="../slideMasters/slideMaster3.xml"/><Relationship Id="rId6" Type="http://schemas.openxmlformats.org/officeDocument/2006/relationships/image" Target="../media/image204.png"/><Relationship Id="rId5" Type="http://schemas.openxmlformats.org/officeDocument/2006/relationships/image" Target="../media/image179.png"/><Relationship Id="rId4" Type="http://schemas.openxmlformats.org/officeDocument/2006/relationships/image" Target="../media/image20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178.png"/><Relationship Id="rId7" Type="http://schemas.openxmlformats.org/officeDocument/2006/relationships/image" Target="../media/image109.png"/><Relationship Id="rId2" Type="http://schemas.openxmlformats.org/officeDocument/2006/relationships/image" Target="../media/image205.png"/><Relationship Id="rId1" Type="http://schemas.openxmlformats.org/officeDocument/2006/relationships/slideMaster" Target="../slideMasters/slideMaster3.xml"/><Relationship Id="rId6" Type="http://schemas.openxmlformats.org/officeDocument/2006/relationships/image" Target="../media/image206.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176.png"/><Relationship Id="rId2" Type="http://schemas.openxmlformats.org/officeDocument/2006/relationships/image" Target="../media/image208.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10.pn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1.png"/><Relationship Id="rId7" Type="http://schemas.openxmlformats.org/officeDocument/2006/relationships/image" Target="../media/image213.png"/><Relationship Id="rId2" Type="http://schemas.openxmlformats.org/officeDocument/2006/relationships/image" Target="../media/image64.png"/><Relationship Id="rId1" Type="http://schemas.openxmlformats.org/officeDocument/2006/relationships/slideMaster" Target="../slideMasters/slideMaster3.xml"/><Relationship Id="rId6" Type="http://schemas.openxmlformats.org/officeDocument/2006/relationships/image" Target="../media/image210.png"/><Relationship Id="rId5" Type="http://schemas.openxmlformats.org/officeDocument/2006/relationships/image" Target="../media/image46.png"/><Relationship Id="rId10" Type="http://schemas.openxmlformats.org/officeDocument/2006/relationships/image" Target="../media/image216.png"/><Relationship Id="rId4" Type="http://schemas.openxmlformats.org/officeDocument/2006/relationships/image" Target="../media/image212.png"/><Relationship Id="rId9" Type="http://schemas.openxmlformats.org/officeDocument/2006/relationships/image" Target="../media/image215.png"/></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8.png"/><Relationship Id="rId7" Type="http://schemas.openxmlformats.org/officeDocument/2006/relationships/image" Target="../media/image214.png"/><Relationship Id="rId2" Type="http://schemas.openxmlformats.org/officeDocument/2006/relationships/image" Target="../media/image217.png"/><Relationship Id="rId1" Type="http://schemas.openxmlformats.org/officeDocument/2006/relationships/slideMaster" Target="../slideMasters/slideMaster3.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9.png"/><Relationship Id="rId9" Type="http://schemas.openxmlformats.org/officeDocument/2006/relationships/image" Target="../media/image2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Master" Target="../slideMasters/slideMaster3.xml"/><Relationship Id="rId5" Type="http://schemas.openxmlformats.org/officeDocument/2006/relationships/image" Target="../media/image214.png"/><Relationship Id="rId4" Type="http://schemas.openxmlformats.org/officeDocument/2006/relationships/image" Target="../media/image46.png"/></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24.png"/><Relationship Id="rId7" Type="http://schemas.openxmlformats.org/officeDocument/2006/relationships/image" Target="../media/image188.png"/><Relationship Id="rId2" Type="http://schemas.openxmlformats.org/officeDocument/2006/relationships/image" Target="../media/image223.png"/><Relationship Id="rId1" Type="http://schemas.openxmlformats.org/officeDocument/2006/relationships/slideMaster" Target="../slideMasters/slideMaster3.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5.png"/></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6.png"/><Relationship Id="rId7" Type="http://schemas.openxmlformats.org/officeDocument/2006/relationships/image" Target="../media/image171.png"/><Relationship Id="rId2" Type="http://schemas.openxmlformats.org/officeDocument/2006/relationships/image" Target="../media/image211.png"/><Relationship Id="rId1" Type="http://schemas.openxmlformats.org/officeDocument/2006/relationships/slideMaster" Target="../slideMasters/slideMaster3.xml"/><Relationship Id="rId6" Type="http://schemas.openxmlformats.org/officeDocument/2006/relationships/image" Target="../media/image227.png"/><Relationship Id="rId5" Type="http://schemas.openxmlformats.org/officeDocument/2006/relationships/image" Target="../media/image214.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29.png"/><Relationship Id="rId7" Type="http://schemas.openxmlformats.org/officeDocument/2006/relationships/image" Target="../media/image231.png"/><Relationship Id="rId2" Type="http://schemas.openxmlformats.org/officeDocument/2006/relationships/image" Target="../media/image228.png"/><Relationship Id="rId1" Type="http://schemas.openxmlformats.org/officeDocument/2006/relationships/slideMaster" Target="../slideMasters/slideMaster3.xml"/><Relationship Id="rId6" Type="http://schemas.openxmlformats.org/officeDocument/2006/relationships/image" Target="../media/image230.png"/><Relationship Id="rId5" Type="http://schemas.openxmlformats.org/officeDocument/2006/relationships/image" Target="../media/image214.png"/><Relationship Id="rId4" Type="http://schemas.openxmlformats.org/officeDocument/2006/relationships/image" Target="../media/image46.png"/></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46.png"/><Relationship Id="rId7" Type="http://schemas.openxmlformats.org/officeDocument/2006/relationships/image" Target="../media/image225.png"/><Relationship Id="rId2" Type="http://schemas.openxmlformats.org/officeDocument/2006/relationships/image" Target="../media/image232.png"/><Relationship Id="rId1" Type="http://schemas.openxmlformats.org/officeDocument/2006/relationships/slideMaster" Target="../slideMasters/slideMaster3.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14.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Master" Target="../slideMasters/slideMaster3.xml"/><Relationship Id="rId6" Type="http://schemas.openxmlformats.org/officeDocument/2006/relationships/image" Target="../media/image171.png"/><Relationship Id="rId5" Type="http://schemas.openxmlformats.org/officeDocument/2006/relationships/image" Target="../media/image213.png"/><Relationship Id="rId4" Type="http://schemas.openxmlformats.org/officeDocument/2006/relationships/image" Target="../media/image214.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1.png"/><Relationship Id="rId2" Type="http://schemas.openxmlformats.org/officeDocument/2006/relationships/image" Target="../media/image238.png"/><Relationship Id="rId1" Type="http://schemas.openxmlformats.org/officeDocument/2006/relationships/slideMaster" Target="../slideMasters/slideMaster3.xml"/><Relationship Id="rId6" Type="http://schemas.openxmlformats.org/officeDocument/2006/relationships/image" Target="../media/image240.png"/><Relationship Id="rId5" Type="http://schemas.openxmlformats.org/officeDocument/2006/relationships/image" Target="../media/image214.png"/><Relationship Id="rId4" Type="http://schemas.openxmlformats.org/officeDocument/2006/relationships/image" Target="../media/image46.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3.png"/><Relationship Id="rId7" Type="http://schemas.openxmlformats.org/officeDocument/2006/relationships/image" Target="../media/image5.png"/><Relationship Id="rId2" Type="http://schemas.openxmlformats.org/officeDocument/2006/relationships/image" Target="../media/image242.png"/><Relationship Id="rId1" Type="http://schemas.openxmlformats.org/officeDocument/2006/relationships/slideMaster" Target="../slideMasters/slideMaster3.xml"/><Relationship Id="rId6" Type="http://schemas.openxmlformats.org/officeDocument/2006/relationships/image" Target="../media/image51.png"/><Relationship Id="rId5" Type="http://schemas.openxmlformats.org/officeDocument/2006/relationships/image" Target="../media/image244.png"/><Relationship Id="rId10" Type="http://schemas.openxmlformats.org/officeDocument/2006/relationships/image" Target="../media/image247.png"/><Relationship Id="rId4" Type="http://schemas.openxmlformats.org/officeDocument/2006/relationships/image" Target="../media/image46.png"/><Relationship Id="rId9" Type="http://schemas.openxmlformats.org/officeDocument/2006/relationships/image" Target="../media/image246.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9.png"/><Relationship Id="rId7" Type="http://schemas.openxmlformats.org/officeDocument/2006/relationships/image" Target="../media/image251.png"/><Relationship Id="rId2" Type="http://schemas.openxmlformats.org/officeDocument/2006/relationships/image" Target="../media/image248.png"/><Relationship Id="rId1" Type="http://schemas.openxmlformats.org/officeDocument/2006/relationships/slideMaster" Target="../slideMasters/slideMaster3.xml"/><Relationship Id="rId6" Type="http://schemas.openxmlformats.org/officeDocument/2006/relationships/image" Target="../media/image25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4.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256.png"/><Relationship Id="rId10" Type="http://schemas.openxmlformats.org/officeDocument/2006/relationships/image" Target="../media/image46.png"/><Relationship Id="rId4" Type="http://schemas.openxmlformats.org/officeDocument/2006/relationships/image" Target="../media/image255.png"/><Relationship Id="rId9" Type="http://schemas.openxmlformats.org/officeDocument/2006/relationships/image" Target="../media/image8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3.xml"/><Relationship Id="rId5" Type="http://schemas.openxmlformats.org/officeDocument/2006/relationships/image" Target="../media/image259.png"/><Relationship Id="rId4" Type="http://schemas.openxmlformats.org/officeDocument/2006/relationships/image" Target="../media/image258.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15.png"/><Relationship Id="rId7" Type="http://schemas.openxmlformats.org/officeDocument/2006/relationships/image" Target="../media/image262.png"/><Relationship Id="rId2" Type="http://schemas.openxmlformats.org/officeDocument/2006/relationships/image" Target="../media/image260.png"/><Relationship Id="rId1" Type="http://schemas.openxmlformats.org/officeDocument/2006/relationships/slideMaster" Target="../slideMasters/slideMaster3.xml"/><Relationship Id="rId6" Type="http://schemas.openxmlformats.org/officeDocument/2006/relationships/image" Target="../media/image40.png"/><Relationship Id="rId5" Type="http://schemas.openxmlformats.org/officeDocument/2006/relationships/image" Target="../media/image261.png"/><Relationship Id="rId4" Type="http://schemas.openxmlformats.org/officeDocument/2006/relationships/image" Target="../media/image46.png"/><Relationship Id="rId9" Type="http://schemas.openxmlformats.org/officeDocument/2006/relationships/image" Target="../media/image264.pn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273.png"/><Relationship Id="rId3" Type="http://schemas.openxmlformats.org/officeDocument/2006/relationships/image" Target="../media/image46.png"/><Relationship Id="rId7" Type="http://schemas.openxmlformats.org/officeDocument/2006/relationships/image" Target="../media/image267.png"/><Relationship Id="rId12" Type="http://schemas.openxmlformats.org/officeDocument/2006/relationships/image" Target="../media/image272.png"/><Relationship Id="rId2" Type="http://schemas.openxmlformats.org/officeDocument/2006/relationships/image" Target="../media/image63.png"/><Relationship Id="rId1" Type="http://schemas.openxmlformats.org/officeDocument/2006/relationships/slideMaster" Target="../slideMasters/slideMaster3.xml"/><Relationship Id="rId6" Type="http://schemas.openxmlformats.org/officeDocument/2006/relationships/image" Target="../media/image266.png"/><Relationship Id="rId11" Type="http://schemas.openxmlformats.org/officeDocument/2006/relationships/image" Target="../media/image271.png"/><Relationship Id="rId5" Type="http://schemas.openxmlformats.org/officeDocument/2006/relationships/image" Target="../media/image265.png"/><Relationship Id="rId10" Type="http://schemas.openxmlformats.org/officeDocument/2006/relationships/image" Target="../media/image270.png"/><Relationship Id="rId4" Type="http://schemas.openxmlformats.org/officeDocument/2006/relationships/image" Target="../media/image1.png"/><Relationship Id="rId9" Type="http://schemas.openxmlformats.org/officeDocument/2006/relationships/image" Target="../media/image269.png"/></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46.png"/><Relationship Id="rId7" Type="http://schemas.openxmlformats.org/officeDocument/2006/relationships/image" Target="../media/image268.png"/><Relationship Id="rId2" Type="http://schemas.openxmlformats.org/officeDocument/2006/relationships/image" Target="../media/image63.png"/><Relationship Id="rId1" Type="http://schemas.openxmlformats.org/officeDocument/2006/relationships/slideMaster" Target="../slideMasters/slideMaster3.xml"/><Relationship Id="rId6" Type="http://schemas.openxmlformats.org/officeDocument/2006/relationships/image" Target="../media/image267.png"/><Relationship Id="rId11" Type="http://schemas.openxmlformats.org/officeDocument/2006/relationships/image" Target="../media/image273.png"/><Relationship Id="rId5" Type="http://schemas.openxmlformats.org/officeDocument/2006/relationships/image" Target="../media/image266.png"/><Relationship Id="rId10" Type="http://schemas.openxmlformats.org/officeDocument/2006/relationships/image" Target="../media/image272.png"/><Relationship Id="rId4" Type="http://schemas.openxmlformats.org/officeDocument/2006/relationships/image" Target="../media/image265.png"/><Relationship Id="rId9" Type="http://schemas.openxmlformats.org/officeDocument/2006/relationships/image" Target="../media/image270.png"/></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4.png"/><Relationship Id="rId2" Type="http://schemas.openxmlformats.org/officeDocument/2006/relationships/image" Target="../media/image69.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5.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6.png"/><Relationship Id="rId1" Type="http://schemas.openxmlformats.org/officeDocument/2006/relationships/slideMaster" Target="../slideMasters/slideMaster3.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image" Target="../media/image46.pn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292.png"/><Relationship Id="rId3" Type="http://schemas.openxmlformats.org/officeDocument/2006/relationships/image" Target="../media/image282.png"/><Relationship Id="rId7" Type="http://schemas.openxmlformats.org/officeDocument/2006/relationships/image" Target="../media/image286.png"/><Relationship Id="rId12" Type="http://schemas.openxmlformats.org/officeDocument/2006/relationships/image" Target="../media/image291.png"/><Relationship Id="rId2" Type="http://schemas.openxmlformats.org/officeDocument/2006/relationships/image" Target="../media/image281.png"/><Relationship Id="rId1" Type="http://schemas.openxmlformats.org/officeDocument/2006/relationships/slideMaster" Target="../slideMasters/slideMaster3.xml"/><Relationship Id="rId6" Type="http://schemas.openxmlformats.org/officeDocument/2006/relationships/image" Target="../media/image285.png"/><Relationship Id="rId11" Type="http://schemas.openxmlformats.org/officeDocument/2006/relationships/image" Target="../media/image290.png"/><Relationship Id="rId5" Type="http://schemas.openxmlformats.org/officeDocument/2006/relationships/image" Target="../media/image284.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 Id="rId14" Type="http://schemas.openxmlformats.org/officeDocument/2006/relationships/image" Target="../media/image46.png"/></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3.png"/><Relationship Id="rId7" Type="http://schemas.openxmlformats.org/officeDocument/2006/relationships/image" Target="../media/image218.png"/><Relationship Id="rId2" Type="http://schemas.openxmlformats.org/officeDocument/2006/relationships/image" Target="../media/image225.png"/><Relationship Id="rId1" Type="http://schemas.openxmlformats.org/officeDocument/2006/relationships/slideMaster" Target="../slideMasters/slideMaster3.xml"/><Relationship Id="rId6" Type="http://schemas.openxmlformats.org/officeDocument/2006/relationships/image" Target="../media/image213.png"/><Relationship Id="rId5" Type="http://schemas.openxmlformats.org/officeDocument/2006/relationships/image" Target="../media/image51.png"/><Relationship Id="rId4" Type="http://schemas.openxmlformats.org/officeDocument/2006/relationships/image" Target="../media/image23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0.png"/><Relationship Id="rId3" Type="http://schemas.openxmlformats.org/officeDocument/2006/relationships/image" Target="../media/image15.png"/><Relationship Id="rId7" Type="http://schemas.openxmlformats.org/officeDocument/2006/relationships/image" Target="../media/image296.png"/><Relationship Id="rId12" Type="http://schemas.openxmlformats.org/officeDocument/2006/relationships/image" Target="../media/image40.png"/><Relationship Id="rId2" Type="http://schemas.openxmlformats.org/officeDocument/2006/relationships/image" Target="../media/image182.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5.png"/><Relationship Id="rId10" Type="http://schemas.openxmlformats.org/officeDocument/2006/relationships/image" Target="../media/image299.png"/><Relationship Id="rId4" Type="http://schemas.openxmlformats.org/officeDocument/2006/relationships/image" Target="../media/image294.png"/><Relationship Id="rId9" Type="http://schemas.openxmlformats.org/officeDocument/2006/relationships/image" Target="../media/image298.png"/></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54.png"/><Relationship Id="rId7" Type="http://schemas.openxmlformats.org/officeDocument/2006/relationships/image" Target="../media/image302.png"/><Relationship Id="rId2" Type="http://schemas.openxmlformats.org/officeDocument/2006/relationships/image" Target="../media/image69.png"/><Relationship Id="rId1" Type="http://schemas.openxmlformats.org/officeDocument/2006/relationships/slideMaster" Target="../slideMasters/slideMaster3.xml"/><Relationship Id="rId6" Type="http://schemas.openxmlformats.org/officeDocument/2006/relationships/image" Target="../media/image301.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254.png"/><Relationship Id="rId7" Type="http://schemas.openxmlformats.org/officeDocument/2006/relationships/image" Target="../media/image306.png"/><Relationship Id="rId2" Type="http://schemas.openxmlformats.org/officeDocument/2006/relationships/image" Target="../media/image304.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305.png"/><Relationship Id="rId4" Type="http://schemas.openxmlformats.org/officeDocument/2006/relationships/image" Target="../media/image46.png"/><Relationship Id="rId9" Type="http://schemas.openxmlformats.org/officeDocument/2006/relationships/image" Target="../media/image308.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309.png"/><Relationship Id="rId7" Type="http://schemas.openxmlformats.org/officeDocument/2006/relationships/image" Target="../media/image310.png"/><Relationship Id="rId2" Type="http://schemas.openxmlformats.org/officeDocument/2006/relationships/image" Target="../media/image131.png"/><Relationship Id="rId1" Type="http://schemas.openxmlformats.org/officeDocument/2006/relationships/slideMaster" Target="../slideMasters/slideMaster3.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4.png"/><Relationship Id="rId9" Type="http://schemas.openxmlformats.org/officeDocument/2006/relationships/image" Target="../media/image312.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3.png"/><Relationship Id="rId1" Type="http://schemas.openxmlformats.org/officeDocument/2006/relationships/slideMaster" Target="../slideMasters/slideMaster3.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270.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6.png"/><Relationship Id="rId2" Type="http://schemas.openxmlformats.org/officeDocument/2006/relationships/image" Target="../media/image313.png"/><Relationship Id="rId1" Type="http://schemas.openxmlformats.org/officeDocument/2006/relationships/slideMaster" Target="../slideMasters/slideMaster3.xml"/><Relationship Id="rId6" Type="http://schemas.openxmlformats.org/officeDocument/2006/relationships/image" Target="../media/image315.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228.png"/><Relationship Id="rId1" Type="http://schemas.openxmlformats.org/officeDocument/2006/relationships/slideMaster" Target="../slideMasters/slideMaster3.xml"/><Relationship Id="rId6" Type="http://schemas.openxmlformats.org/officeDocument/2006/relationships/image" Target="../media/image318.png"/><Relationship Id="rId5" Type="http://schemas.openxmlformats.org/officeDocument/2006/relationships/image" Target="../media/image231.png"/><Relationship Id="rId4" Type="http://schemas.openxmlformats.org/officeDocument/2006/relationships/image" Target="../media/image46.png"/></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20.png"/><Relationship Id="rId7" Type="http://schemas.openxmlformats.org/officeDocument/2006/relationships/image" Target="../media/image5.png"/><Relationship Id="rId2" Type="http://schemas.openxmlformats.org/officeDocument/2006/relationships/image" Target="../media/image319.png"/><Relationship Id="rId1" Type="http://schemas.openxmlformats.org/officeDocument/2006/relationships/slideMaster" Target="../slideMasters/slideMaster3.xml"/><Relationship Id="rId6" Type="http://schemas.openxmlformats.org/officeDocument/2006/relationships/image" Target="../media/image321.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4.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327.png"/><Relationship Id="rId2" Type="http://schemas.openxmlformats.org/officeDocument/2006/relationships/image" Target="../media/image172.png"/><Relationship Id="rId1" Type="http://schemas.openxmlformats.org/officeDocument/2006/relationships/slideMaster" Target="../slideMasters/slideMaster4.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8.png"/><Relationship Id="rId7" Type="http://schemas.openxmlformats.org/officeDocument/2006/relationships/image" Target="../media/image180.png"/><Relationship Id="rId2" Type="http://schemas.openxmlformats.org/officeDocument/2006/relationships/image" Target="../media/image177.png"/><Relationship Id="rId1" Type="http://schemas.openxmlformats.org/officeDocument/2006/relationships/slideMaster" Target="../slideMasters/slideMaster4.xml"/><Relationship Id="rId6" Type="http://schemas.openxmlformats.org/officeDocument/2006/relationships/image" Target="../media/image174.png"/><Relationship Id="rId5" Type="http://schemas.openxmlformats.org/officeDocument/2006/relationships/image" Target="../media/image179.png"/><Relationship Id="rId10" Type="http://schemas.openxmlformats.org/officeDocument/2006/relationships/image" Target="../media/image182.png"/><Relationship Id="rId4" Type="http://schemas.openxmlformats.org/officeDocument/2006/relationships/image" Target="../media/image46.png"/><Relationship Id="rId9" Type="http://schemas.openxmlformats.org/officeDocument/2006/relationships/image" Target="../media/image181.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Master" Target="../slideMasters/slideMaster4.xml"/><Relationship Id="rId6" Type="http://schemas.openxmlformats.org/officeDocument/2006/relationships/image" Target="../media/image109.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3.png"/><Relationship Id="rId1" Type="http://schemas.openxmlformats.org/officeDocument/2006/relationships/slideMaster" Target="../slideMasters/slideMaster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7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Master" Target="../slideMasters/slideMaster4.xml"/><Relationship Id="rId6" Type="http://schemas.openxmlformats.org/officeDocument/2006/relationships/image" Target="../media/image174.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5.png"/><Relationship Id="rId7"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Master" Target="../slideMasters/slideMaster4.xml"/><Relationship Id="rId6" Type="http://schemas.openxmlformats.org/officeDocument/2006/relationships/image" Target="../media/image181.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0.png"/><Relationship Id="rId7" Type="http://schemas.openxmlformats.org/officeDocument/2006/relationships/image" Target="../media/image192.png"/><Relationship Id="rId2" Type="http://schemas.openxmlformats.org/officeDocument/2006/relationships/image" Target="../media/image189.png"/><Relationship Id="rId1" Type="http://schemas.openxmlformats.org/officeDocument/2006/relationships/slideMaster" Target="../slideMasters/slideMaster4.xml"/><Relationship Id="rId6" Type="http://schemas.openxmlformats.org/officeDocument/2006/relationships/image" Target="../media/image191.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72.png"/><Relationship Id="rId7" Type="http://schemas.openxmlformats.org/officeDocument/2006/relationships/image" Target="../media/image196.png"/><Relationship Id="rId2" Type="http://schemas.openxmlformats.org/officeDocument/2006/relationships/image" Target="../media/image194.png"/><Relationship Id="rId1" Type="http://schemas.openxmlformats.org/officeDocument/2006/relationships/slideMaster" Target="../slideMasters/slideMaster4.xml"/><Relationship Id="rId6" Type="http://schemas.openxmlformats.org/officeDocument/2006/relationships/image" Target="../media/image195.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200.png"/><Relationship Id="rId2" Type="http://schemas.openxmlformats.org/officeDocument/2006/relationships/image" Target="../media/image198.png"/><Relationship Id="rId1" Type="http://schemas.openxmlformats.org/officeDocument/2006/relationships/slideMaster" Target="../slideMasters/slideMaster4.xml"/><Relationship Id="rId6" Type="http://schemas.openxmlformats.org/officeDocument/2006/relationships/image" Target="../media/image199.png"/><Relationship Id="rId5" Type="http://schemas.openxmlformats.org/officeDocument/2006/relationships/image" Target="../media/image179.png"/><Relationship Id="rId4" Type="http://schemas.openxmlformats.org/officeDocument/2006/relationships/image" Target="../media/image46.png"/><Relationship Id="rId9" Type="http://schemas.openxmlformats.org/officeDocument/2006/relationships/image" Target="../media/image201.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2.png"/><Relationship Id="rId1" Type="http://schemas.openxmlformats.org/officeDocument/2006/relationships/slideMaster" Target="../slideMasters/slideMaster4.xml"/><Relationship Id="rId4" Type="http://schemas.openxmlformats.org/officeDocument/2006/relationships/image" Target="../media/image328.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178.png"/><Relationship Id="rId7" Type="http://schemas.openxmlformats.org/officeDocument/2006/relationships/image" Target="../media/image109.png"/><Relationship Id="rId2" Type="http://schemas.openxmlformats.org/officeDocument/2006/relationships/image" Target="../media/image205.png"/><Relationship Id="rId1" Type="http://schemas.openxmlformats.org/officeDocument/2006/relationships/slideMaster" Target="../slideMasters/slideMaster4.xml"/><Relationship Id="rId6" Type="http://schemas.openxmlformats.org/officeDocument/2006/relationships/image" Target="../media/image206.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8.png"/><Relationship Id="rId7" Type="http://schemas.openxmlformats.org/officeDocument/2006/relationships/image" Target="../media/image180.png"/><Relationship Id="rId2" Type="http://schemas.openxmlformats.org/officeDocument/2006/relationships/image" Target="../media/image177.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9.png"/><Relationship Id="rId10" Type="http://schemas.openxmlformats.org/officeDocument/2006/relationships/image" Target="../media/image182.png"/><Relationship Id="rId4" Type="http://schemas.openxmlformats.org/officeDocument/2006/relationships/image" Target="../media/image46.png"/><Relationship Id="rId9" Type="http://schemas.openxmlformats.org/officeDocument/2006/relationships/image" Target="../media/image18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3.png"/><Relationship Id="rId1" Type="http://schemas.openxmlformats.org/officeDocument/2006/relationships/slideMaster" Target="../slideMasters/slideMaster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7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5.png"/><Relationship Id="rId7"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Master" Target="../slideMasters/slideMaster1.xml"/><Relationship Id="rId6" Type="http://schemas.openxmlformats.org/officeDocument/2006/relationships/image" Target="../media/image181.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0.png"/><Relationship Id="rId7" Type="http://schemas.openxmlformats.org/officeDocument/2006/relationships/image" Target="../media/image192.png"/><Relationship Id="rId2" Type="http://schemas.openxmlformats.org/officeDocument/2006/relationships/image" Target="../media/image189.png"/><Relationship Id="rId1" Type="http://schemas.openxmlformats.org/officeDocument/2006/relationships/slideMaster" Target="../slideMasters/slideMaster1.xml"/><Relationship Id="rId6" Type="http://schemas.openxmlformats.org/officeDocument/2006/relationships/image" Target="../media/image191.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72.png"/><Relationship Id="rId7" Type="http://schemas.openxmlformats.org/officeDocument/2006/relationships/image" Target="../media/image196.png"/><Relationship Id="rId2" Type="http://schemas.openxmlformats.org/officeDocument/2006/relationships/image" Target="../media/image194.png"/><Relationship Id="rId1" Type="http://schemas.openxmlformats.org/officeDocument/2006/relationships/slideMaster" Target="../slideMasters/slideMaster1.xml"/><Relationship Id="rId6" Type="http://schemas.openxmlformats.org/officeDocument/2006/relationships/image" Target="../media/image195.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200.png"/><Relationship Id="rId2" Type="http://schemas.openxmlformats.org/officeDocument/2006/relationships/image" Target="../media/image198.png"/><Relationship Id="rId1" Type="http://schemas.openxmlformats.org/officeDocument/2006/relationships/slideMaster" Target="../slideMasters/slideMaster1.xml"/><Relationship Id="rId6" Type="http://schemas.openxmlformats.org/officeDocument/2006/relationships/image" Target="../media/image199.png"/><Relationship Id="rId5" Type="http://schemas.openxmlformats.org/officeDocument/2006/relationships/image" Target="../media/image179.png"/><Relationship Id="rId4" Type="http://schemas.openxmlformats.org/officeDocument/2006/relationships/image" Target="../media/image46.png"/><Relationship Id="rId9" Type="http://schemas.openxmlformats.org/officeDocument/2006/relationships/image" Target="../media/image20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2.png"/><Relationship Id="rId1" Type="http://schemas.openxmlformats.org/officeDocument/2006/relationships/slideMaster" Target="../slideMasters/slideMaster1.xml"/><Relationship Id="rId6" Type="http://schemas.openxmlformats.org/officeDocument/2006/relationships/image" Target="../media/image204.png"/><Relationship Id="rId5" Type="http://schemas.openxmlformats.org/officeDocument/2006/relationships/image" Target="../media/image179.png"/><Relationship Id="rId4" Type="http://schemas.openxmlformats.org/officeDocument/2006/relationships/image" Target="../media/image20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178.png"/><Relationship Id="rId7" Type="http://schemas.openxmlformats.org/officeDocument/2006/relationships/image" Target="../media/image109.png"/><Relationship Id="rId2" Type="http://schemas.openxmlformats.org/officeDocument/2006/relationships/image" Target="../media/image205.png"/><Relationship Id="rId1" Type="http://schemas.openxmlformats.org/officeDocument/2006/relationships/slideMaster" Target="../slideMasters/slideMaster1.xml"/><Relationship Id="rId6" Type="http://schemas.openxmlformats.org/officeDocument/2006/relationships/image" Target="../media/image206.png"/><Relationship Id="rId5" Type="http://schemas.openxmlformats.org/officeDocument/2006/relationships/image" Target="../media/image179.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2.png"/><Relationship Id="rId2" Type="http://schemas.openxmlformats.org/officeDocument/2006/relationships/image" Target="../media/image208.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1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1.png"/><Relationship Id="rId7" Type="http://schemas.openxmlformats.org/officeDocument/2006/relationships/image" Target="../media/image213.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10.png"/><Relationship Id="rId5" Type="http://schemas.openxmlformats.org/officeDocument/2006/relationships/image" Target="../media/image46.png"/><Relationship Id="rId10" Type="http://schemas.openxmlformats.org/officeDocument/2006/relationships/image" Target="../media/image216.png"/><Relationship Id="rId4" Type="http://schemas.openxmlformats.org/officeDocument/2006/relationships/image" Target="../media/image212.png"/><Relationship Id="rId9" Type="http://schemas.openxmlformats.org/officeDocument/2006/relationships/image" Target="../media/image21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8.png"/><Relationship Id="rId7" Type="http://schemas.openxmlformats.org/officeDocument/2006/relationships/image" Target="../media/image214.png"/><Relationship Id="rId2" Type="http://schemas.openxmlformats.org/officeDocument/2006/relationships/image" Target="../media/image217.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9.png"/><Relationship Id="rId9" Type="http://schemas.openxmlformats.org/officeDocument/2006/relationships/image" Target="../media/image2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Master" Target="../slideMasters/slideMaster1.xml"/><Relationship Id="rId5" Type="http://schemas.openxmlformats.org/officeDocument/2006/relationships/image" Target="../media/image214.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24.png"/><Relationship Id="rId7" Type="http://schemas.openxmlformats.org/officeDocument/2006/relationships/image" Target="../media/image188.png"/><Relationship Id="rId2" Type="http://schemas.openxmlformats.org/officeDocument/2006/relationships/image" Target="../media/image223.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6.png"/><Relationship Id="rId7" Type="http://schemas.openxmlformats.org/officeDocument/2006/relationships/image" Target="../media/image171.png"/><Relationship Id="rId2" Type="http://schemas.openxmlformats.org/officeDocument/2006/relationships/image" Target="../media/image211.png"/><Relationship Id="rId1" Type="http://schemas.openxmlformats.org/officeDocument/2006/relationships/slideMaster" Target="../slideMasters/slideMaster1.xml"/><Relationship Id="rId6" Type="http://schemas.openxmlformats.org/officeDocument/2006/relationships/image" Target="../media/image227.png"/><Relationship Id="rId5" Type="http://schemas.openxmlformats.org/officeDocument/2006/relationships/image" Target="../media/image214.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29.png"/><Relationship Id="rId7" Type="http://schemas.openxmlformats.org/officeDocument/2006/relationships/image" Target="../media/image231.png"/><Relationship Id="rId2" Type="http://schemas.openxmlformats.org/officeDocument/2006/relationships/image" Target="../media/image228.png"/><Relationship Id="rId1" Type="http://schemas.openxmlformats.org/officeDocument/2006/relationships/slideMaster" Target="../slideMasters/slideMaster1.xml"/><Relationship Id="rId6" Type="http://schemas.openxmlformats.org/officeDocument/2006/relationships/image" Target="../media/image230.png"/><Relationship Id="rId5" Type="http://schemas.openxmlformats.org/officeDocument/2006/relationships/image" Target="../media/image214.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46.png"/><Relationship Id="rId7" Type="http://schemas.openxmlformats.org/officeDocument/2006/relationships/image" Target="../media/image225.png"/><Relationship Id="rId2" Type="http://schemas.openxmlformats.org/officeDocument/2006/relationships/image" Target="../media/image232.png"/><Relationship Id="rId1" Type="http://schemas.openxmlformats.org/officeDocument/2006/relationships/slideMaster" Target="../slideMasters/slideMaster1.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3.png"/><Relationship Id="rId4" Type="http://schemas.openxmlformats.org/officeDocument/2006/relationships/image" Target="../media/image2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1.png"/><Relationship Id="rId2" Type="http://schemas.openxmlformats.org/officeDocument/2006/relationships/image" Target="../media/image238.png"/><Relationship Id="rId1" Type="http://schemas.openxmlformats.org/officeDocument/2006/relationships/slideMaster" Target="../slideMasters/slideMaster1.xml"/><Relationship Id="rId6" Type="http://schemas.openxmlformats.org/officeDocument/2006/relationships/image" Target="../media/image240.png"/><Relationship Id="rId5" Type="http://schemas.openxmlformats.org/officeDocument/2006/relationships/image" Target="../media/image214.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3.png"/><Relationship Id="rId7" Type="http://schemas.openxmlformats.org/officeDocument/2006/relationships/image" Target="../media/image5.png"/><Relationship Id="rId2" Type="http://schemas.openxmlformats.org/officeDocument/2006/relationships/image" Target="../media/image242.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4.png"/><Relationship Id="rId10" Type="http://schemas.openxmlformats.org/officeDocument/2006/relationships/image" Target="../media/image247.png"/><Relationship Id="rId4" Type="http://schemas.openxmlformats.org/officeDocument/2006/relationships/image" Target="../media/image46.png"/><Relationship Id="rId9" Type="http://schemas.openxmlformats.org/officeDocument/2006/relationships/image" Target="../media/image24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9.png"/><Relationship Id="rId7" Type="http://schemas.openxmlformats.org/officeDocument/2006/relationships/image" Target="../media/image251.png"/><Relationship Id="rId2" Type="http://schemas.openxmlformats.org/officeDocument/2006/relationships/image" Target="../media/image248.png"/><Relationship Id="rId1" Type="http://schemas.openxmlformats.org/officeDocument/2006/relationships/slideMaster" Target="../slideMasters/slideMaster1.xml"/><Relationship Id="rId6" Type="http://schemas.openxmlformats.org/officeDocument/2006/relationships/image" Target="../media/image25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3.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4.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6.png"/><Relationship Id="rId10" Type="http://schemas.openxmlformats.org/officeDocument/2006/relationships/image" Target="../media/image46.png"/><Relationship Id="rId4" Type="http://schemas.openxmlformats.org/officeDocument/2006/relationships/image" Target="../media/image255.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9.png"/><Relationship Id="rId4" Type="http://schemas.openxmlformats.org/officeDocument/2006/relationships/image" Target="../media/image25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15.png"/><Relationship Id="rId7" Type="http://schemas.openxmlformats.org/officeDocument/2006/relationships/image" Target="../media/image262.png"/><Relationship Id="rId2" Type="http://schemas.openxmlformats.org/officeDocument/2006/relationships/image" Target="../media/image260.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1.png"/><Relationship Id="rId4" Type="http://schemas.openxmlformats.org/officeDocument/2006/relationships/image" Target="../media/image46.png"/><Relationship Id="rId9" Type="http://schemas.openxmlformats.org/officeDocument/2006/relationships/image" Target="../media/image264.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273.png"/><Relationship Id="rId3" Type="http://schemas.openxmlformats.org/officeDocument/2006/relationships/image" Target="../media/image46.png"/><Relationship Id="rId7" Type="http://schemas.openxmlformats.org/officeDocument/2006/relationships/image" Target="../media/image267.png"/><Relationship Id="rId12" Type="http://schemas.openxmlformats.org/officeDocument/2006/relationships/image" Target="../media/image272.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1.png"/><Relationship Id="rId5" Type="http://schemas.openxmlformats.org/officeDocument/2006/relationships/image" Target="../media/image265.png"/><Relationship Id="rId10" Type="http://schemas.openxmlformats.org/officeDocument/2006/relationships/image" Target="../media/image270.png"/><Relationship Id="rId4" Type="http://schemas.openxmlformats.org/officeDocument/2006/relationships/image" Target="../media/image1.png"/><Relationship Id="rId9" Type="http://schemas.openxmlformats.org/officeDocument/2006/relationships/image" Target="../media/image26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46.png"/><Relationship Id="rId7" Type="http://schemas.openxmlformats.org/officeDocument/2006/relationships/image" Target="../media/image268.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7.png"/><Relationship Id="rId11" Type="http://schemas.openxmlformats.org/officeDocument/2006/relationships/image" Target="../media/image273.png"/><Relationship Id="rId5" Type="http://schemas.openxmlformats.org/officeDocument/2006/relationships/image" Target="../media/image266.png"/><Relationship Id="rId10" Type="http://schemas.openxmlformats.org/officeDocument/2006/relationships/image" Target="../media/image272.png"/><Relationship Id="rId4" Type="http://schemas.openxmlformats.org/officeDocument/2006/relationships/image" Target="../media/image265.png"/><Relationship Id="rId9" Type="http://schemas.openxmlformats.org/officeDocument/2006/relationships/image" Target="../media/image270.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4.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5.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6.png"/><Relationship Id="rId1" Type="http://schemas.openxmlformats.org/officeDocument/2006/relationships/slideMaster" Target="../slideMasters/slideMaster1.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292.png"/><Relationship Id="rId3" Type="http://schemas.openxmlformats.org/officeDocument/2006/relationships/image" Target="../media/image282.png"/><Relationship Id="rId7" Type="http://schemas.openxmlformats.org/officeDocument/2006/relationships/image" Target="../media/image286.png"/><Relationship Id="rId12" Type="http://schemas.openxmlformats.org/officeDocument/2006/relationships/image" Target="../media/image291.png"/><Relationship Id="rId2" Type="http://schemas.openxmlformats.org/officeDocument/2006/relationships/image" Target="../media/image281.png"/><Relationship Id="rId1" Type="http://schemas.openxmlformats.org/officeDocument/2006/relationships/slideMaster" Target="../slideMasters/slideMaster1.xml"/><Relationship Id="rId6" Type="http://schemas.openxmlformats.org/officeDocument/2006/relationships/image" Target="../media/image285.png"/><Relationship Id="rId11" Type="http://schemas.openxmlformats.org/officeDocument/2006/relationships/image" Target="../media/image290.png"/><Relationship Id="rId5" Type="http://schemas.openxmlformats.org/officeDocument/2006/relationships/image" Target="../media/image284.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3.png"/><Relationship Id="rId7" Type="http://schemas.openxmlformats.org/officeDocument/2006/relationships/image" Target="../media/image218.png"/><Relationship Id="rId2" Type="http://schemas.openxmlformats.org/officeDocument/2006/relationships/image" Target="../media/image225.png"/><Relationship Id="rId1" Type="http://schemas.openxmlformats.org/officeDocument/2006/relationships/slideMaster" Target="../slideMasters/slideMaster1.xml"/><Relationship Id="rId6" Type="http://schemas.openxmlformats.org/officeDocument/2006/relationships/image" Target="../media/image213.png"/><Relationship Id="rId5" Type="http://schemas.openxmlformats.org/officeDocument/2006/relationships/image" Target="../media/image51.png"/><Relationship Id="rId4" Type="http://schemas.openxmlformats.org/officeDocument/2006/relationships/image" Target="../media/image231.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0.png"/><Relationship Id="rId3" Type="http://schemas.openxmlformats.org/officeDocument/2006/relationships/image" Target="../media/image15.png"/><Relationship Id="rId7" Type="http://schemas.openxmlformats.org/officeDocument/2006/relationships/image" Target="../media/image296.png"/><Relationship Id="rId12" Type="http://schemas.openxmlformats.org/officeDocument/2006/relationships/image" Target="../media/image40.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5.png"/><Relationship Id="rId10" Type="http://schemas.openxmlformats.org/officeDocument/2006/relationships/image" Target="../media/image299.png"/><Relationship Id="rId4" Type="http://schemas.openxmlformats.org/officeDocument/2006/relationships/image" Target="../media/image294.png"/><Relationship Id="rId9" Type="http://schemas.openxmlformats.org/officeDocument/2006/relationships/image" Target="../media/image298.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54.png"/><Relationship Id="rId7" Type="http://schemas.openxmlformats.org/officeDocument/2006/relationships/image" Target="../media/image302.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1.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254.png"/><Relationship Id="rId7" Type="http://schemas.openxmlformats.org/officeDocument/2006/relationships/image" Target="../media/image306.png"/><Relationship Id="rId2" Type="http://schemas.openxmlformats.org/officeDocument/2006/relationships/image" Target="../media/image30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5.png"/><Relationship Id="rId4" Type="http://schemas.openxmlformats.org/officeDocument/2006/relationships/image" Target="../media/image46.png"/><Relationship Id="rId9" Type="http://schemas.openxmlformats.org/officeDocument/2006/relationships/image" Target="../media/image308.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309.png"/><Relationship Id="rId7" Type="http://schemas.openxmlformats.org/officeDocument/2006/relationships/image" Target="../media/image310.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4.png"/><Relationship Id="rId9" Type="http://schemas.openxmlformats.org/officeDocument/2006/relationships/image" Target="../media/image3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3.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27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6.png"/><Relationship Id="rId2" Type="http://schemas.openxmlformats.org/officeDocument/2006/relationships/image" Target="../media/image313.png"/><Relationship Id="rId1" Type="http://schemas.openxmlformats.org/officeDocument/2006/relationships/slideMaster" Target="../slideMasters/slideMaster1.xml"/><Relationship Id="rId6" Type="http://schemas.openxmlformats.org/officeDocument/2006/relationships/image" Target="../media/image315.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228.png"/><Relationship Id="rId1" Type="http://schemas.openxmlformats.org/officeDocument/2006/relationships/slideMaster" Target="../slideMasters/slideMaster1.xml"/><Relationship Id="rId6" Type="http://schemas.openxmlformats.org/officeDocument/2006/relationships/image" Target="../media/image318.png"/><Relationship Id="rId5" Type="http://schemas.openxmlformats.org/officeDocument/2006/relationships/image" Target="../media/image231.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20.png"/><Relationship Id="rId7" Type="http://schemas.openxmlformats.org/officeDocument/2006/relationships/image" Target="../media/image5.png"/><Relationship Id="rId2" Type="http://schemas.openxmlformats.org/officeDocument/2006/relationships/image" Target="../media/image319.png"/><Relationship Id="rId1" Type="http://schemas.openxmlformats.org/officeDocument/2006/relationships/slideMaster" Target="../slideMasters/slideMaster1.xml"/><Relationship Id="rId6" Type="http://schemas.openxmlformats.org/officeDocument/2006/relationships/image" Target="../media/image321.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25.09.2023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25.09.2023</a:t>
            </a:fld>
            <a:endParaRPr lang="ru-RU">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a:p>
        </p:txBody>
      </p:sp>
    </p:spTree>
    <p:extLst>
      <p:ext uri="{BB962C8B-B14F-4D97-AF65-F5344CB8AC3E}">
        <p14:creationId xmlns:p14="http://schemas.microsoft.com/office/powerpoint/2010/main" val="3640250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2836797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993841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21442881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4117284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0995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267702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305652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0304923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22423081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4929811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670308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10318286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11933092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7441477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13386876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2071268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3047932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25158487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8602971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951116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r>
              <a:rPr lang="it-CH"/>
              <a:t>17.06.21</a:t>
            </a:r>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27674260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r>
              <a:rPr lang="it-CH"/>
              <a:t>17.06.21</a:t>
            </a:r>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2404084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11215540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3181169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31305985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2832795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2453864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35624255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23678451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7771142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r>
              <a:rPr lang="it-CH"/>
              <a:t>17.06.21</a:t>
            </a:r>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614478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r>
              <a:rPr lang="it-CH"/>
              <a:t>17.06.21</a:t>
            </a:r>
            <a:endParaRPr lang="ru-RU"/>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35617341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r>
              <a:rPr lang="it-CH"/>
              <a:t>17.06.21</a:t>
            </a:r>
            <a:endParaRPr lang="ru-RU"/>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451029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0280757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3331708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97250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323051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1638234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34566365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328759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7896481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6004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7207946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1568883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7628324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4357751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114599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18443030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23543633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26713261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11902537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6728413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7288300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6308191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863552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r>
              <a:rPr lang="it-CH"/>
              <a:t>17.06.21</a:t>
            </a:r>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39084354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r>
              <a:rPr lang="it-CH"/>
              <a:t>17.06.21</a:t>
            </a:r>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711782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a:solidFill>
                    <a:schemeClr val="bg1"/>
                  </a:solidFill>
                  <a:latin typeface="Century Gothic" panose="020B0502020202020204" pitchFamily="34" charset="0"/>
                </a:rPr>
                <a:t>14</a:t>
              </a:r>
              <a:endParaRPr lang="ru-RU" sz="2400" b="1">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37852568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10141698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38269423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1315598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1522315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5572396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17014246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7183989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r>
              <a:rPr lang="it-CH"/>
              <a:t>17.06.21</a:t>
            </a:r>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14601893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3140541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dirty="0"/>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6748297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9250178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29180399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r>
              <a:rPr lang="it-CH"/>
              <a:t>17.06.21</a:t>
            </a:r>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33074490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r>
              <a:rPr lang="it-CH"/>
              <a:t>17.06.21</a:t>
            </a:r>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5932806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2408690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0488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12391952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7153960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56471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25.09.2023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6571761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25.09.2023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919816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25.09.2023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3" name="Grafik 2">
            <a:extLst>
              <a:ext uri="{FF2B5EF4-FFF2-40B4-BE49-F238E27FC236}">
                <a16:creationId xmlns:a16="http://schemas.microsoft.com/office/drawing/2014/main" id="{9F7CD2EC-2FFE-181F-F37C-7A75F68F264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93346" y="340295"/>
            <a:ext cx="1876994" cy="899901"/>
          </a:xfrm>
          <a:prstGeom prst="rect">
            <a:avLst/>
          </a:prstGeom>
        </p:spPr>
      </p:pic>
    </p:spTree>
    <p:extLst>
      <p:ext uri="{BB962C8B-B14F-4D97-AF65-F5344CB8AC3E}">
        <p14:creationId xmlns:p14="http://schemas.microsoft.com/office/powerpoint/2010/main" val="34509559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331294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963967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25.09.2023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6973760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6240743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7842513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409873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98506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dirty="0"/>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955521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3" name="Grafik 2">
            <a:extLst>
              <a:ext uri="{FF2B5EF4-FFF2-40B4-BE49-F238E27FC236}">
                <a16:creationId xmlns:a16="http://schemas.microsoft.com/office/drawing/2014/main" id="{CB0B255C-29DC-4764-BEF3-9E22C50B668B}"/>
              </a:ext>
            </a:extLst>
          </p:cNvPr>
          <p:cNvPicPr>
            <a:picLocks noChangeAspect="1"/>
          </p:cNvPicPr>
          <p:nvPr userDrawn="1"/>
        </p:nvPicPr>
        <p:blipFill>
          <a:blip r:embed="rId4"/>
          <a:stretch>
            <a:fillRect/>
          </a:stretch>
        </p:blipFill>
        <p:spPr>
          <a:xfrm>
            <a:off x="10906137" y="197285"/>
            <a:ext cx="1080000" cy="1080000"/>
          </a:xfrm>
          <a:prstGeom prst="rect">
            <a:avLst/>
          </a:prstGeom>
        </p:spPr>
      </p:pic>
    </p:spTree>
    <p:extLst>
      <p:ext uri="{BB962C8B-B14F-4D97-AF65-F5344CB8AC3E}">
        <p14:creationId xmlns:p14="http://schemas.microsoft.com/office/powerpoint/2010/main" val="19537059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2" name="Grafik 1" descr="Ein Bild, das Clipart, Grafiken, Logo, Design enthält.&#10;&#10;Automatisch generierte Beschreibung">
            <a:extLst>
              <a:ext uri="{FF2B5EF4-FFF2-40B4-BE49-F238E27FC236}">
                <a16:creationId xmlns:a16="http://schemas.microsoft.com/office/drawing/2014/main" id="{B5D7F69B-0B78-4E9F-337A-B320C62C5B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001" t="17397" r="17238" b="17588"/>
          <a:stretch/>
        </p:blipFill>
        <p:spPr>
          <a:xfrm>
            <a:off x="10932016" y="136525"/>
            <a:ext cx="1151424" cy="1155940"/>
          </a:xfrm>
          <a:prstGeom prst="rect">
            <a:avLst/>
          </a:prstGeom>
        </p:spPr>
      </p:pic>
    </p:spTree>
    <p:extLst>
      <p:ext uri="{BB962C8B-B14F-4D97-AF65-F5344CB8AC3E}">
        <p14:creationId xmlns:p14="http://schemas.microsoft.com/office/powerpoint/2010/main" val="1265005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3560403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7984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descr="Ein Bild, das Text, Vektorgrafiken enthält.&#10;&#10;Automatisch generierte Beschreibung">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50136" y="1085850"/>
            <a:ext cx="1363283" cy="1363283"/>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r>
              <a:rPr lang="it-CH"/>
              <a:t>17.06.21</a:t>
            </a:r>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descr="Ein Bild, das Text, Vektorgrafiken enthält.&#10;&#10;Automatisch generierte Beschreibung">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r>
              <a:rPr lang="it-CH"/>
              <a:t>17.06.21</a:t>
            </a:r>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descr="Ein Bild, das Text, Vektorgrafiken enthält.&#10;&#10;Automatisch generierte Beschreibung">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3" name="Grafik 2">
            <a:extLst>
              <a:ext uri="{FF2B5EF4-FFF2-40B4-BE49-F238E27FC236}">
                <a16:creationId xmlns:a16="http://schemas.microsoft.com/office/drawing/2014/main" id="{73B6FDA7-CFFB-E25B-D691-20E83BC32DC9}"/>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dirty="0"/>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Grafik 11" descr="Ein Bild, das Text, Vektorgrafiken enthält.&#10;&#10;Automatisch generierte Beschreibung">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r>
              <a:rPr lang="it-CH"/>
              <a:t>17.06.21</a:t>
            </a:r>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r>
              <a:rPr lang="it-CH"/>
              <a:t>17.06.21</a:t>
            </a:r>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dirty="0"/>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dirty="0"/>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r>
              <a:rPr lang="it-CH"/>
              <a:t>17.06.21</a:t>
            </a:r>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r>
              <a:rPr lang="it-CH"/>
              <a:t>17.06.21</a:t>
            </a:r>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408828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2.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28.xml"/><Relationship Id="rId21" Type="http://schemas.openxmlformats.org/officeDocument/2006/relationships/slideLayout" Target="../slideLayouts/slideLayout123.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63" Type="http://schemas.openxmlformats.org/officeDocument/2006/relationships/slideLayout" Target="../slideLayouts/slideLayout165.xml"/><Relationship Id="rId68" Type="http://schemas.openxmlformats.org/officeDocument/2006/relationships/slideLayout" Target="../slideLayouts/slideLayout170.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18.xml"/><Relationship Id="rId11" Type="http://schemas.openxmlformats.org/officeDocument/2006/relationships/slideLayout" Target="../slideLayouts/slideLayout113.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53" Type="http://schemas.openxmlformats.org/officeDocument/2006/relationships/slideLayout" Target="../slideLayouts/slideLayout155.xml"/><Relationship Id="rId58" Type="http://schemas.openxmlformats.org/officeDocument/2006/relationships/slideLayout" Target="../slideLayouts/slideLayout160.xml"/><Relationship Id="rId74" Type="http://schemas.openxmlformats.org/officeDocument/2006/relationships/slideLayout" Target="../slideLayouts/slideLayout176.xml"/><Relationship Id="rId79" Type="http://schemas.openxmlformats.org/officeDocument/2006/relationships/image" Target="../media/image1.png"/><Relationship Id="rId5" Type="http://schemas.openxmlformats.org/officeDocument/2006/relationships/slideLayout" Target="../slideLayouts/slideLayout107.xml"/><Relationship Id="rId90" Type="http://schemas.openxmlformats.org/officeDocument/2006/relationships/image" Target="../media/image12.png"/><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56" Type="http://schemas.openxmlformats.org/officeDocument/2006/relationships/slideLayout" Target="../slideLayouts/slideLayout158.xml"/><Relationship Id="rId64" Type="http://schemas.openxmlformats.org/officeDocument/2006/relationships/slideLayout" Target="../slideLayouts/slideLayout166.xml"/><Relationship Id="rId69" Type="http://schemas.openxmlformats.org/officeDocument/2006/relationships/slideLayout" Target="../slideLayouts/slideLayout171.xml"/><Relationship Id="rId77" Type="http://schemas.openxmlformats.org/officeDocument/2006/relationships/slideLayout" Target="../slideLayouts/slideLayout179.xml"/><Relationship Id="rId8" Type="http://schemas.openxmlformats.org/officeDocument/2006/relationships/slideLayout" Target="../slideLayouts/slideLayout110.xml"/><Relationship Id="rId51" Type="http://schemas.openxmlformats.org/officeDocument/2006/relationships/slideLayout" Target="../slideLayouts/slideLayout153.xml"/><Relationship Id="rId72" Type="http://schemas.openxmlformats.org/officeDocument/2006/relationships/slideLayout" Target="../slideLayouts/slideLayout174.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59" Type="http://schemas.openxmlformats.org/officeDocument/2006/relationships/slideLayout" Target="../slideLayouts/slideLayout161.xml"/><Relationship Id="rId67" Type="http://schemas.openxmlformats.org/officeDocument/2006/relationships/slideLayout" Target="../slideLayouts/slideLayout169.xml"/><Relationship Id="rId20" Type="http://schemas.openxmlformats.org/officeDocument/2006/relationships/slideLayout" Target="../slideLayouts/slideLayout122.xml"/><Relationship Id="rId41" Type="http://schemas.openxmlformats.org/officeDocument/2006/relationships/slideLayout" Target="../slideLayouts/slideLayout143.xml"/><Relationship Id="rId54" Type="http://schemas.openxmlformats.org/officeDocument/2006/relationships/slideLayout" Target="../slideLayouts/slideLayout156.xml"/><Relationship Id="rId62" Type="http://schemas.openxmlformats.org/officeDocument/2006/relationships/slideLayout" Target="../slideLayouts/slideLayout164.xml"/><Relationship Id="rId70" Type="http://schemas.openxmlformats.org/officeDocument/2006/relationships/slideLayout" Target="../slideLayouts/slideLayout172.xml"/><Relationship Id="rId75" Type="http://schemas.openxmlformats.org/officeDocument/2006/relationships/slideLayout" Target="../slideLayouts/slideLayout177.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slideLayout" Target="../slideLayouts/slideLayout151.xml"/><Relationship Id="rId57" Type="http://schemas.openxmlformats.org/officeDocument/2006/relationships/slideLayout" Target="../slideLayouts/slideLayout159.xml"/><Relationship Id="rId10" Type="http://schemas.openxmlformats.org/officeDocument/2006/relationships/slideLayout" Target="../slideLayouts/slideLayout112.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52" Type="http://schemas.openxmlformats.org/officeDocument/2006/relationships/slideLayout" Target="../slideLayouts/slideLayout154.xml"/><Relationship Id="rId60" Type="http://schemas.openxmlformats.org/officeDocument/2006/relationships/slideLayout" Target="../slideLayouts/slideLayout162.xml"/><Relationship Id="rId65" Type="http://schemas.openxmlformats.org/officeDocument/2006/relationships/slideLayout" Target="../slideLayouts/slideLayout167.xml"/><Relationship Id="rId73" Type="http://schemas.openxmlformats.org/officeDocument/2006/relationships/slideLayout" Target="../slideLayouts/slideLayout175.xml"/><Relationship Id="rId78" Type="http://schemas.openxmlformats.org/officeDocument/2006/relationships/theme" Target="../theme/theme3.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9" Type="http://schemas.openxmlformats.org/officeDocument/2006/relationships/slideLayout" Target="../slideLayouts/slideLayout141.xml"/><Relationship Id="rId34" Type="http://schemas.openxmlformats.org/officeDocument/2006/relationships/slideLayout" Target="../slideLayouts/slideLayout136.xml"/><Relationship Id="rId50" Type="http://schemas.openxmlformats.org/officeDocument/2006/relationships/slideLayout" Target="../slideLayouts/slideLayout152.xml"/><Relationship Id="rId55" Type="http://schemas.openxmlformats.org/officeDocument/2006/relationships/slideLayout" Target="../slideLayouts/slideLayout157.xml"/><Relationship Id="rId76" Type="http://schemas.openxmlformats.org/officeDocument/2006/relationships/slideLayout" Target="../slideLayouts/slideLayout178.xml"/><Relationship Id="rId7" Type="http://schemas.openxmlformats.org/officeDocument/2006/relationships/slideLayout" Target="../slideLayouts/slideLayout109.xml"/><Relationship Id="rId71" Type="http://schemas.openxmlformats.org/officeDocument/2006/relationships/slideLayout" Target="../slideLayouts/slideLayout173.xml"/><Relationship Id="rId2" Type="http://schemas.openxmlformats.org/officeDocument/2006/relationships/slideLayout" Target="../slideLayouts/slideLayout104.xml"/><Relationship Id="rId29" Type="http://schemas.openxmlformats.org/officeDocument/2006/relationships/slideLayout" Target="../slideLayouts/slideLayout131.xml"/><Relationship Id="rId24" Type="http://schemas.openxmlformats.org/officeDocument/2006/relationships/slideLayout" Target="../slideLayouts/slideLayout126.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66" Type="http://schemas.openxmlformats.org/officeDocument/2006/relationships/slideLayout" Target="../slideLayouts/slideLayout168.xml"/><Relationship Id="rId87" Type="http://schemas.openxmlformats.org/officeDocument/2006/relationships/image" Target="../media/image9.png"/><Relationship Id="rId61" Type="http://schemas.openxmlformats.org/officeDocument/2006/relationships/slideLayout" Target="../slideLayouts/slideLayout163.xml"/><Relationship Id="rId82" Type="http://schemas.openxmlformats.org/officeDocument/2006/relationships/image" Target="../media/image4.png"/><Relationship Id="rId19"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image" Target="../media/image2.png"/><Relationship Id="rId26" Type="http://schemas.openxmlformats.org/officeDocument/2006/relationships/image" Target="../media/image10.png"/><Relationship Id="rId3" Type="http://schemas.openxmlformats.org/officeDocument/2006/relationships/slideLayout" Target="../slideLayouts/slideLayout182.xml"/><Relationship Id="rId21" Type="http://schemas.openxmlformats.org/officeDocument/2006/relationships/image" Target="../media/image5.png"/><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image" Target="../media/image1.png"/><Relationship Id="rId25" Type="http://schemas.openxmlformats.org/officeDocument/2006/relationships/image" Target="../media/image9.png"/><Relationship Id="rId2" Type="http://schemas.openxmlformats.org/officeDocument/2006/relationships/slideLayout" Target="../slideLayouts/slideLayout181.xml"/><Relationship Id="rId16" Type="http://schemas.openxmlformats.org/officeDocument/2006/relationships/theme" Target="../theme/theme4.xml"/><Relationship Id="rId20" Type="http://schemas.openxmlformats.org/officeDocument/2006/relationships/image" Target="../media/image4.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image" Target="../media/image8.png"/><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image" Target="../media/image7.png"/><Relationship Id="rId28" Type="http://schemas.openxmlformats.org/officeDocument/2006/relationships/image" Target="../media/image12.png"/><Relationship Id="rId10" Type="http://schemas.openxmlformats.org/officeDocument/2006/relationships/slideLayout" Target="../slideLayouts/slideLayout189.xml"/><Relationship Id="rId19" Type="http://schemas.openxmlformats.org/officeDocument/2006/relationships/image" Target="../media/image3.png"/><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image" Target="../media/image6.png"/><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CH"/>
              <a:t>17.06.21</a:t>
            </a:r>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CH"/>
              <a:t>17.06.21</a:t>
            </a:r>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226690153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 id="2147483906" r:id="rId34"/>
    <p:sldLayoutId id="2147483907" r:id="rId35"/>
    <p:sldLayoutId id="2147483908" r:id="rId36"/>
    <p:sldLayoutId id="2147483909" r:id="rId37"/>
    <p:sldLayoutId id="2147483910" r:id="rId38"/>
    <p:sldLayoutId id="2147483911" r:id="rId39"/>
    <p:sldLayoutId id="2147483912" r:id="rId40"/>
    <p:sldLayoutId id="2147483913" r:id="rId41"/>
    <p:sldLayoutId id="2147483914" r:id="rId42"/>
    <p:sldLayoutId id="2147483915" r:id="rId43"/>
    <p:sldLayoutId id="2147483916" r:id="rId44"/>
    <p:sldLayoutId id="2147483917" r:id="rId45"/>
    <p:sldLayoutId id="2147483918" r:id="rId46"/>
    <p:sldLayoutId id="2147483919" r:id="rId47"/>
    <p:sldLayoutId id="2147483920" r:id="rId48"/>
    <p:sldLayoutId id="2147483921" r:id="rId49"/>
    <p:sldLayoutId id="2147483922" r:id="rId50"/>
    <p:sldLayoutId id="2147483923" r:id="rId51"/>
    <p:sldLayoutId id="2147483924" r:id="rId52"/>
    <p:sldLayoutId id="2147483925" r:id="rId53"/>
    <p:sldLayoutId id="2147483926" r:id="rId54"/>
    <p:sldLayoutId id="2147483927" r:id="rId55"/>
    <p:sldLayoutId id="2147483928" r:id="rId56"/>
    <p:sldLayoutId id="2147483929" r:id="rId57"/>
    <p:sldLayoutId id="2147483930" r:id="rId58"/>
    <p:sldLayoutId id="2147483931" r:id="rId59"/>
    <p:sldLayoutId id="2147483932" r:id="rId60"/>
    <p:sldLayoutId id="2147483933" r:id="rId61"/>
    <p:sldLayoutId id="2147483934" r:id="rId62"/>
    <p:sldLayoutId id="2147483935" r:id="rId63"/>
    <p:sldLayoutId id="2147483936" r:id="rId64"/>
    <p:sldLayoutId id="2147483937" r:id="rId65"/>
    <p:sldLayoutId id="2147483938" r:id="rId66"/>
    <p:sldLayoutId id="2147483939" r:id="rId67"/>
    <p:sldLayoutId id="2147483940" r:id="rId68"/>
    <p:sldLayoutId id="2147483941" r:id="rId69"/>
    <p:sldLayoutId id="2147483942" r:id="rId70"/>
    <p:sldLayoutId id="2147483943" r:id="rId71"/>
    <p:sldLayoutId id="2147483944" r:id="rId72"/>
    <p:sldLayoutId id="2147483945" r:id="rId73"/>
    <p:sldLayoutId id="2147483946" r:id="rId74"/>
    <p:sldLayoutId id="2147483947" r:id="rId75"/>
    <p:sldLayoutId id="2147483948" r:id="rId76"/>
    <p:sldLayoutId id="2147483949"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25.09.2023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2710676615"/>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www.criticalthinking.org/files/german_concepts_tools.pdf" TargetMode="External"/><Relationship Id="rId1" Type="http://schemas.openxmlformats.org/officeDocument/2006/relationships/slideLayout" Target="../slideLayouts/slideLayout191.xml"/></Relationships>
</file>

<file path=ppt/slides/_rels/slide11.xml.rels><?xml version="1.0" encoding="UTF-8" standalone="yes"?>
<Relationships xmlns="http://schemas.openxmlformats.org/package/2006/relationships"><Relationship Id="rId2" Type="http://schemas.openxmlformats.org/officeDocument/2006/relationships/hyperlink" Target="https://eur-lex.europa.eu/legal-content/IT/TXT/PDF/?uri=CELEX:32018H0604(01)" TargetMode="External"/><Relationship Id="rId1" Type="http://schemas.openxmlformats.org/officeDocument/2006/relationships/slideLayout" Target="../slideLayouts/slideLayout19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hyperlink" Target="https://vimeo.com/852583074" TargetMode="Externa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hyperlink" Target="http://www.udh-ch.ch/" TargetMode="External"/><Relationship Id="rId2" Type="http://schemas.openxmlformats.org/officeDocument/2006/relationships/hyperlink" Target="http://www.myidea.ch/" TargetMode="External"/><Relationship Id="rId1" Type="http://schemas.openxmlformats.org/officeDocument/2006/relationships/slideLayout" Target="../slideLayouts/slideLayout59.xml"/><Relationship Id="rId6" Type="http://schemas.openxmlformats.org/officeDocument/2006/relationships/hyperlink" Target="http://www.eta-ch.ch/" TargetMode="External"/><Relationship Id="rId5" Type="http://schemas.openxmlformats.org/officeDocument/2006/relationships/hyperlink" Target="http://www.msi-ch.ch/" TargetMode="External"/><Relationship Id="rId4" Type="http://schemas.openxmlformats.org/officeDocument/2006/relationships/hyperlink" Target="http://www.pae-ch.c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8.xml"/><Relationship Id="rId1" Type="http://schemas.openxmlformats.org/officeDocument/2006/relationships/slideLayout" Target="../slideLayouts/slideLayout1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48.xml"/><Relationship Id="rId5" Type="http://schemas.openxmlformats.org/officeDocument/2006/relationships/image" Target="../media/image328.png"/><Relationship Id="rId4" Type="http://schemas.openxmlformats.org/officeDocument/2006/relationships/image" Target="../media/image3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wmf"/><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31.emf"/><Relationship Id="rId7" Type="http://schemas.openxmlformats.org/officeDocument/2006/relationships/image" Target="../media/image335.jpeg"/><Relationship Id="rId2" Type="http://schemas.openxmlformats.org/officeDocument/2006/relationships/image" Target="../media/image330.jpeg"/><Relationship Id="rId1" Type="http://schemas.openxmlformats.org/officeDocument/2006/relationships/slideLayout" Target="../slideLayouts/slideLayout59.xml"/><Relationship Id="rId6" Type="http://schemas.openxmlformats.org/officeDocument/2006/relationships/image" Target="../media/image334.emf"/><Relationship Id="rId5" Type="http://schemas.openxmlformats.org/officeDocument/2006/relationships/image" Target="../media/image333.png"/><Relationship Id="rId4" Type="http://schemas.openxmlformats.org/officeDocument/2006/relationships/image" Target="../media/image332.png"/><Relationship Id="rId9" Type="http://schemas.openxmlformats.org/officeDocument/2006/relationships/image" Target="../media/image33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355.jpg"/><Relationship Id="rId2" Type="http://schemas.openxmlformats.org/officeDocument/2006/relationships/image" Target="../media/image354.png"/><Relationship Id="rId1" Type="http://schemas.openxmlformats.org/officeDocument/2006/relationships/slideLayout" Target="../slideLayouts/slideLayout48.xml"/><Relationship Id="rId5" Type="http://schemas.openxmlformats.org/officeDocument/2006/relationships/image" Target="../media/image357.png"/><Relationship Id="rId4" Type="http://schemas.openxmlformats.org/officeDocument/2006/relationships/image" Target="../media/image356.png"/></Relationships>
</file>

<file path=ppt/slides/_rels/slide39.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lPpUZ01pMt0" TargetMode="External"/><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33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289.png"/><Relationship Id="rId2" Type="http://schemas.openxmlformats.org/officeDocument/2006/relationships/image" Target="../media/image282.png"/><Relationship Id="rId1" Type="http://schemas.openxmlformats.org/officeDocument/2006/relationships/slideLayout" Target="../slideLayouts/slideLayout59.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4.png"/></Relationships>
</file>

<file path=ppt/slides/_rels/slide9.xml.rels><?xml version="1.0" encoding="UTF-8" standalone="yes"?>
<Relationships xmlns="http://schemas.openxmlformats.org/package/2006/relationships"><Relationship Id="rId3" Type="http://schemas.openxmlformats.org/officeDocument/2006/relationships/image" Target="../media/image340.png"/><Relationship Id="rId7" Type="http://schemas.openxmlformats.org/officeDocument/2006/relationships/image" Target="../media/image328.png"/><Relationship Id="rId2" Type="http://schemas.openxmlformats.org/officeDocument/2006/relationships/image" Target="../media/image339.png"/><Relationship Id="rId1" Type="http://schemas.openxmlformats.org/officeDocument/2006/relationships/slideLayout" Target="../slideLayouts/slideLayout191.xml"/><Relationship Id="rId6" Type="http://schemas.openxmlformats.org/officeDocument/2006/relationships/hyperlink" Target="https://www.myidea.ch/myidea-challenge-fruhjahr-2024" TargetMode="External"/><Relationship Id="rId5" Type="http://schemas.openxmlformats.org/officeDocument/2006/relationships/image" Target="../media/image342.png"/><Relationship Id="rId4" Type="http://schemas.openxmlformats.org/officeDocument/2006/relationships/image" Target="../media/image3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it-CH" sz="2800" b="0">
                <a:solidFill>
                  <a:srgbClr val="8EB403"/>
                </a:solidFill>
              </a:rPr>
              <a:t>Mentalità e agire imprenditoriale</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pic>
        <p:nvPicPr>
          <p:cNvPr id="5" name="Grafik 24">
            <a:extLst>
              <a:ext uri="{FF2B5EF4-FFF2-40B4-BE49-F238E27FC236}">
                <a16:creationId xmlns:a16="http://schemas.microsoft.com/office/drawing/2014/main" id="{31EAC07A-10CC-AB24-8B55-2F0BA8A67C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F8FFC96-6AE0-80C6-7C1F-FA8BF04914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Titel 1">
            <a:extLst>
              <a:ext uri="{FF2B5EF4-FFF2-40B4-BE49-F238E27FC236}">
                <a16:creationId xmlns:a16="http://schemas.microsoft.com/office/drawing/2014/main" id="{52BA26C9-157C-CF80-A736-F4EDEB66D7B5}"/>
              </a:ext>
            </a:extLst>
          </p:cNvPr>
          <p:cNvSpPr txBox="1">
            <a:spLocks/>
          </p:cNvSpPr>
          <p:nvPr/>
        </p:nvSpPr>
        <p:spPr>
          <a:xfrm>
            <a:off x="931992" y="251421"/>
            <a:ext cx="9184774" cy="37151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0B4874"/>
                </a:solidFill>
                <a:effectLst/>
                <a:uLnTx/>
                <a:uFillTx/>
                <a:latin typeface="Century Gothic"/>
                <a:ea typeface="ＭＳ Ｐゴシック" charset="0"/>
                <a:cs typeface="Arial"/>
              </a:rPr>
              <a:t>Che cos'è esattamente il pensiero critico</a:t>
            </a:r>
            <a:r>
              <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rPr>
              <a:t>?</a:t>
            </a:r>
          </a:p>
        </p:txBody>
      </p:sp>
      <p:sp>
        <p:nvSpPr>
          <p:cNvPr id="16" name="Textplatzhalter 1">
            <a:extLst>
              <a:ext uri="{FF2B5EF4-FFF2-40B4-BE49-F238E27FC236}">
                <a16:creationId xmlns:a16="http://schemas.microsoft.com/office/drawing/2014/main" id="{0A3B30D0-D1AF-C17F-78E9-388599900B1A}"/>
              </a:ext>
            </a:extLst>
          </p:cNvPr>
          <p:cNvSpPr txBox="1">
            <a:spLocks/>
          </p:cNvSpPr>
          <p:nvPr/>
        </p:nvSpPr>
        <p:spPr>
          <a:xfrm>
            <a:off x="2301913" y="2848601"/>
            <a:ext cx="7548464" cy="21070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800" b="0" i="0" u="none" strike="noStrike" kern="1200" cap="none" spc="0" normalizeH="0" baseline="0" noProof="0" dirty="0">
                <a:ln>
                  <a:noFill/>
                </a:ln>
                <a:solidFill>
                  <a:srgbClr val="D0D0D0">
                    <a:lumMod val="50000"/>
                  </a:srgbClr>
                </a:solidFill>
                <a:effectLst/>
                <a:uLnTx/>
                <a:uFillTx/>
                <a:latin typeface="Century Gothic"/>
                <a:ea typeface="+mn-ea"/>
                <a:cs typeface="+mn-cs"/>
              </a:rPr>
              <a:t>«</a:t>
            </a:r>
            <a:r>
              <a:rPr kumimoji="0" lang="it-IT" sz="1800" b="0" i="0" u="none" strike="noStrike" kern="1200" cap="none" spc="0" normalizeH="0" baseline="0" noProof="0" dirty="0">
                <a:ln>
                  <a:noFill/>
                </a:ln>
                <a:solidFill>
                  <a:srgbClr val="D0D0D0">
                    <a:lumMod val="50000"/>
                  </a:srgbClr>
                </a:solidFill>
                <a:effectLst/>
                <a:uLnTx/>
                <a:uFillTx/>
                <a:latin typeface="Century Gothic"/>
                <a:ea typeface="+mn-ea"/>
                <a:cs typeface="+mn-cs"/>
              </a:rPr>
              <a:t>Il pensiero critico consiste, in breve, in un pensiero autodiretto, autodisciplinato, autocontrollato e autocorrettivo. Richiede l'affermazione e la padronanza di rigorosi criteri di qualità. Porta a una comunicazione efficace e alla capacità di risolvere i problemi e a un impegno permanente per superare l'egoismo innato rispettivamente l'egoismo di gruppo</a:t>
            </a:r>
            <a:r>
              <a:rPr kumimoji="0" lang="de-CH" sz="1800" b="0" i="0" u="none" strike="noStrike" kern="1200" cap="none" spc="0" normalizeH="0" baseline="0" noProof="0" dirty="0">
                <a:ln>
                  <a:noFill/>
                </a:ln>
                <a:solidFill>
                  <a:srgbClr val="D0D0D0">
                    <a:lumMod val="50000"/>
                  </a:srgbClr>
                </a:solidFill>
                <a:effectLst/>
                <a:uLnTx/>
                <a:uFillTx/>
                <a:latin typeface="Century Gothic"/>
                <a:ea typeface="+mn-ea"/>
                <a:cs typeface="+mn-cs"/>
              </a:rPr>
              <a:t>.» </a:t>
            </a:r>
          </a:p>
        </p:txBody>
      </p:sp>
      <p:sp>
        <p:nvSpPr>
          <p:cNvPr id="3" name="Textfeld 2">
            <a:extLst>
              <a:ext uri="{FF2B5EF4-FFF2-40B4-BE49-F238E27FC236}">
                <a16:creationId xmlns:a16="http://schemas.microsoft.com/office/drawing/2014/main" id="{C42EDB3F-A279-D822-9842-173C9458AE70}"/>
              </a:ext>
            </a:extLst>
          </p:cNvPr>
          <p:cNvSpPr txBox="1"/>
          <p:nvPr/>
        </p:nvSpPr>
        <p:spPr>
          <a:xfrm>
            <a:off x="2530760" y="6171684"/>
            <a:ext cx="86659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err="1">
                <a:ln>
                  <a:noFill/>
                </a:ln>
                <a:solidFill>
                  <a:srgbClr val="686868"/>
                </a:solidFill>
                <a:effectLst/>
                <a:uLnTx/>
                <a:uFillTx/>
                <a:latin typeface="Century Gothic"/>
                <a:ea typeface="+mn-ea"/>
                <a:cs typeface="+mn-cs"/>
              </a:rPr>
              <a:t>Fonte</a:t>
            </a:r>
            <a:r>
              <a:rPr kumimoji="0" lang="de-DE" sz="900" b="1" i="0" u="none" strike="noStrike" kern="1200" cap="none" spc="0" normalizeH="0" baseline="0" noProof="0" dirty="0">
                <a:ln>
                  <a:noFill/>
                </a:ln>
                <a:solidFill>
                  <a:srgbClr val="686868"/>
                </a:solidFill>
                <a:effectLst/>
                <a:uLnTx/>
                <a:uFillTx/>
                <a:latin typeface="Century Gothic"/>
                <a:ea typeface="+mn-ea"/>
                <a:cs typeface="+mn-cs"/>
              </a:rPr>
              <a:t>: </a:t>
            </a:r>
            <a:r>
              <a:rPr kumimoji="0" lang="de-DE" sz="900" b="0" i="0" u="none" strike="noStrike" kern="1200" cap="none" spc="0" normalizeH="0" baseline="0" noProof="0" dirty="0">
                <a:ln>
                  <a:noFill/>
                </a:ln>
                <a:solidFill>
                  <a:srgbClr val="686868"/>
                </a:solidFill>
                <a:effectLst/>
                <a:uLnTx/>
                <a:uFillTx/>
                <a:latin typeface="Century Gothic"/>
                <a:ea typeface="+mn-ea"/>
                <a:cs typeface="+mn-cs"/>
              </a:rPr>
              <a:t>Paul, R. &amp; Elder, L. (2003). Kritisches Denken. Begriffe und Instrumente. Ein Leitfaden in Taschenformat. Stiftung für kritisches Denke. Online unter: </a:t>
            </a:r>
            <a:r>
              <a:rPr kumimoji="0" lang="de-DE" sz="900" b="0" i="0" u="none" strike="noStrike" kern="1200" cap="none" spc="0" normalizeH="0" baseline="0" noProof="0" dirty="0">
                <a:ln>
                  <a:noFill/>
                </a:ln>
                <a:solidFill>
                  <a:srgbClr val="686868"/>
                </a:solidFill>
                <a:effectLst/>
                <a:uLnTx/>
                <a:uFillTx/>
                <a:latin typeface="Century Gothic"/>
                <a:ea typeface="+mn-ea"/>
                <a:cs typeface="+mn-cs"/>
                <a:hlinkClick r:id="rId2"/>
              </a:rPr>
              <a:t>https://www.criticalthinking.org/files/german_concepts_tools.pdf</a:t>
            </a:r>
            <a:r>
              <a:rPr kumimoji="0" lang="de-DE" sz="900" b="0" i="0" u="none" strike="noStrike" kern="1200" cap="none" spc="0" normalizeH="0" baseline="0" noProof="0" dirty="0">
                <a:ln>
                  <a:noFill/>
                </a:ln>
                <a:solidFill>
                  <a:srgbClr val="686868"/>
                </a:solidFill>
                <a:effectLst/>
                <a:uLnTx/>
                <a:uFillTx/>
                <a:latin typeface="Century Gothic"/>
                <a:ea typeface="+mn-ea"/>
                <a:cs typeface="+mn-cs"/>
              </a:rPr>
              <a:t>. Abgerufen am 30.07.2023. </a:t>
            </a:r>
            <a:endParaRPr kumimoji="0" lang="de-CH" sz="900" b="0" i="0" u="none" strike="noStrike" kern="1200" cap="none" spc="0" normalizeH="0" baseline="0" noProof="0" dirty="0">
              <a:ln>
                <a:noFill/>
              </a:ln>
              <a:solidFill>
                <a:srgbClr val="686868"/>
              </a:solidFill>
              <a:effectLst/>
              <a:uLnTx/>
              <a:uFillTx/>
              <a:latin typeface="Century Gothic"/>
              <a:ea typeface="+mn-ea"/>
              <a:cs typeface="+mn-cs"/>
            </a:endParaRPr>
          </a:p>
        </p:txBody>
      </p:sp>
      <p:cxnSp>
        <p:nvCxnSpPr>
          <p:cNvPr id="4" name="Linie">
            <a:extLst>
              <a:ext uri="{FF2B5EF4-FFF2-40B4-BE49-F238E27FC236}">
                <a16:creationId xmlns:a16="http://schemas.microsoft.com/office/drawing/2014/main" id="{5F9D1306-BA4E-E1BB-2909-B5D5E4A88723}"/>
              </a:ext>
            </a:extLst>
          </p:cNvPr>
          <p:cNvCxnSpPr/>
          <p:nvPr/>
        </p:nvCxnSpPr>
        <p:spPr bwMode="gray">
          <a:xfrm>
            <a:off x="3711378" y="2381721"/>
            <a:ext cx="1620000" cy="0"/>
          </a:xfrm>
          <a:prstGeom prst="line">
            <a:avLst/>
          </a:prstGeom>
          <a:noFill/>
          <a:ln w="25400" cap="flat" cmpd="sng" algn="ctr">
            <a:solidFill>
              <a:srgbClr val="96CC00"/>
            </a:solidFill>
            <a:prstDash val="solid"/>
            <a:tailEnd type="none"/>
          </a:ln>
          <a:effectLst/>
        </p:spPr>
      </p:cxnSp>
      <p:cxnSp>
        <p:nvCxnSpPr>
          <p:cNvPr id="5" name="Linie">
            <a:extLst>
              <a:ext uri="{FF2B5EF4-FFF2-40B4-BE49-F238E27FC236}">
                <a16:creationId xmlns:a16="http://schemas.microsoft.com/office/drawing/2014/main" id="{1C766A57-F2FC-DC0E-A81A-FFBDA14CCD55}"/>
              </a:ext>
            </a:extLst>
          </p:cNvPr>
          <p:cNvCxnSpPr/>
          <p:nvPr/>
        </p:nvCxnSpPr>
        <p:spPr bwMode="gray">
          <a:xfrm>
            <a:off x="6756504" y="2381721"/>
            <a:ext cx="1620000" cy="0"/>
          </a:xfrm>
          <a:prstGeom prst="line">
            <a:avLst/>
          </a:prstGeom>
          <a:noFill/>
          <a:ln w="25400" cap="flat" cmpd="sng" algn="ctr">
            <a:solidFill>
              <a:srgbClr val="96CC00"/>
            </a:solidFill>
            <a:prstDash val="solid"/>
            <a:tailEnd type="none"/>
          </a:ln>
          <a:effectLst/>
        </p:spPr>
      </p:cxnSp>
      <p:grpSp>
        <p:nvGrpSpPr>
          <p:cNvPr id="6" name="Quotation">
            <a:extLst>
              <a:ext uri="{FF2B5EF4-FFF2-40B4-BE49-F238E27FC236}">
                <a16:creationId xmlns:a16="http://schemas.microsoft.com/office/drawing/2014/main" id="{B32B1531-CF97-79C5-8EF3-C02775FDA038}"/>
              </a:ext>
            </a:extLst>
          </p:cNvPr>
          <p:cNvGrpSpPr>
            <a:grpSpLocks noChangeAspect="1"/>
          </p:cNvGrpSpPr>
          <p:nvPr/>
        </p:nvGrpSpPr>
        <p:grpSpPr bwMode="gray">
          <a:xfrm>
            <a:off x="5727342" y="2110018"/>
            <a:ext cx="648072" cy="543406"/>
            <a:chOff x="537029" y="1572196"/>
            <a:chExt cx="1010860" cy="847602"/>
          </a:xfrm>
          <a:solidFill>
            <a:srgbClr val="96CC00"/>
          </a:solidFill>
        </p:grpSpPr>
        <p:sp>
          <p:nvSpPr>
            <p:cNvPr id="7" name="Apostrophe">
              <a:extLst>
                <a:ext uri="{FF2B5EF4-FFF2-40B4-BE49-F238E27FC236}">
                  <a16:creationId xmlns:a16="http://schemas.microsoft.com/office/drawing/2014/main" id="{F465D78F-153C-79CD-0EC9-F2AF4283EBB4}"/>
                </a:ext>
              </a:extLst>
            </p:cNvPr>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solidFill>
                <a:srgbClr val="96CC00"/>
              </a:solid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Malgun Gothic"/>
                <a:ea typeface="+mn-ea"/>
                <a:cs typeface="+mn-cs"/>
              </a:endParaRPr>
            </a:p>
          </p:txBody>
        </p:sp>
        <p:sp>
          <p:nvSpPr>
            <p:cNvPr id="8" name="Apostrophe">
              <a:extLst>
                <a:ext uri="{FF2B5EF4-FFF2-40B4-BE49-F238E27FC236}">
                  <a16:creationId xmlns:a16="http://schemas.microsoft.com/office/drawing/2014/main" id="{4E67EA95-BEF6-4807-97E6-47A28FC6AF1D}"/>
                </a:ext>
              </a:extLst>
            </p:cNvPr>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solidFill>
                <a:srgbClr val="96CC00"/>
              </a:solid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Malgun Gothic"/>
                <a:ea typeface="+mn-ea"/>
                <a:cs typeface="+mn-cs"/>
              </a:endParaRPr>
            </a:p>
          </p:txBody>
        </p:sp>
      </p:grpSp>
    </p:spTree>
    <p:extLst>
      <p:ext uri="{BB962C8B-B14F-4D97-AF65-F5344CB8AC3E}">
        <p14:creationId xmlns:p14="http://schemas.microsoft.com/office/powerpoint/2010/main" val="411087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F8FFC96-6AE0-80C6-7C1F-FA8BF04914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Titel 1">
            <a:extLst>
              <a:ext uri="{FF2B5EF4-FFF2-40B4-BE49-F238E27FC236}">
                <a16:creationId xmlns:a16="http://schemas.microsoft.com/office/drawing/2014/main" id="{52BA26C9-157C-CF80-A736-F4EDEB66D7B5}"/>
              </a:ext>
            </a:extLst>
          </p:cNvPr>
          <p:cNvSpPr txBox="1">
            <a:spLocks/>
          </p:cNvSpPr>
          <p:nvPr/>
        </p:nvSpPr>
        <p:spPr>
          <a:xfrm>
            <a:off x="931992" y="251421"/>
            <a:ext cx="9184774" cy="37151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0B4874"/>
                </a:solidFill>
                <a:effectLst/>
                <a:uLnTx/>
                <a:uFillTx/>
                <a:latin typeface="Century Gothic"/>
                <a:ea typeface="ＭＳ Ｐゴシック" charset="0"/>
                <a:cs typeface="Arial"/>
              </a:rPr>
              <a:t>Perché il pensiero critico è </a:t>
            </a:r>
            <a:r>
              <a:rPr kumimoji="0" lang="it-CH" sz="2400" b="1" i="0" u="none" strike="noStrike" kern="1200" cap="none" spc="0" normalizeH="0" baseline="0" noProof="0" dirty="0">
                <a:ln>
                  <a:noFill/>
                </a:ln>
                <a:solidFill>
                  <a:srgbClr val="0B4874"/>
                </a:solidFill>
                <a:effectLst/>
                <a:uLnTx/>
                <a:uFillTx/>
                <a:latin typeface="Century Gothic"/>
                <a:ea typeface="ＭＳ Ｐゴシック" charset="0"/>
                <a:cs typeface="Arial"/>
              </a:rPr>
              <a:t>importante</a:t>
            </a:r>
            <a:r>
              <a:rPr kumimoji="0" lang="it-IT" sz="2400" b="1" i="0" u="none" strike="noStrike" kern="1200" cap="none" spc="0" normalizeH="0" baseline="0" noProof="0" dirty="0">
                <a:ln>
                  <a:noFill/>
                </a:ln>
                <a:solidFill>
                  <a:srgbClr val="0B4874"/>
                </a:solidFill>
                <a:effectLst/>
                <a:uLnTx/>
                <a:uFillTx/>
                <a:latin typeface="Century Gothic"/>
                <a:ea typeface="ＭＳ Ｐゴシック" charset="0"/>
                <a:cs typeface="Arial"/>
              </a:rPr>
              <a:t>? Il pensiero critico è una competenza del futuro</a:t>
            </a:r>
            <a:endPar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endParaRPr>
          </a:p>
        </p:txBody>
      </p:sp>
      <p:sp>
        <p:nvSpPr>
          <p:cNvPr id="15" name="Textfeld 14">
            <a:extLst>
              <a:ext uri="{FF2B5EF4-FFF2-40B4-BE49-F238E27FC236}">
                <a16:creationId xmlns:a16="http://schemas.microsoft.com/office/drawing/2014/main" id="{C6F6A303-EB7C-06F9-1C1E-32A280A17E8C}"/>
              </a:ext>
            </a:extLst>
          </p:cNvPr>
          <p:cNvSpPr txBox="1"/>
          <p:nvPr/>
        </p:nvSpPr>
        <p:spPr>
          <a:xfrm>
            <a:off x="6201607" y="3020754"/>
            <a:ext cx="5061433" cy="1569660"/>
          </a:xfrm>
          <a:custGeom>
            <a:avLst/>
            <a:gdLst>
              <a:gd name="connsiteX0" fmla="*/ 0 w 5061433"/>
              <a:gd name="connsiteY0" fmla="*/ 0 h 1569660"/>
              <a:gd name="connsiteX1" fmla="*/ 582065 w 5061433"/>
              <a:gd name="connsiteY1" fmla="*/ 0 h 1569660"/>
              <a:gd name="connsiteX2" fmla="*/ 1062901 w 5061433"/>
              <a:gd name="connsiteY2" fmla="*/ 0 h 1569660"/>
              <a:gd name="connsiteX3" fmla="*/ 1796809 w 5061433"/>
              <a:gd name="connsiteY3" fmla="*/ 0 h 1569660"/>
              <a:gd name="connsiteX4" fmla="*/ 2378874 w 5061433"/>
              <a:gd name="connsiteY4" fmla="*/ 0 h 1569660"/>
              <a:gd name="connsiteX5" fmla="*/ 2960938 w 5061433"/>
              <a:gd name="connsiteY5" fmla="*/ 0 h 1569660"/>
              <a:gd name="connsiteX6" fmla="*/ 3694846 w 5061433"/>
              <a:gd name="connsiteY6" fmla="*/ 0 h 1569660"/>
              <a:gd name="connsiteX7" fmla="*/ 4226297 w 5061433"/>
              <a:gd name="connsiteY7" fmla="*/ 0 h 1569660"/>
              <a:gd name="connsiteX8" fmla="*/ 5061433 w 5061433"/>
              <a:gd name="connsiteY8" fmla="*/ 0 h 1569660"/>
              <a:gd name="connsiteX9" fmla="*/ 5061433 w 5061433"/>
              <a:gd name="connsiteY9" fmla="*/ 554613 h 1569660"/>
              <a:gd name="connsiteX10" fmla="*/ 5061433 w 5061433"/>
              <a:gd name="connsiteY10" fmla="*/ 1046440 h 1569660"/>
              <a:gd name="connsiteX11" fmla="*/ 5061433 w 5061433"/>
              <a:gd name="connsiteY11" fmla="*/ 1569660 h 1569660"/>
              <a:gd name="connsiteX12" fmla="*/ 4378140 w 5061433"/>
              <a:gd name="connsiteY12" fmla="*/ 1569660 h 1569660"/>
              <a:gd name="connsiteX13" fmla="*/ 3644232 w 5061433"/>
              <a:gd name="connsiteY13" fmla="*/ 1569660 h 1569660"/>
              <a:gd name="connsiteX14" fmla="*/ 2910324 w 5061433"/>
              <a:gd name="connsiteY14" fmla="*/ 1569660 h 1569660"/>
              <a:gd name="connsiteX15" fmla="*/ 2378874 w 5061433"/>
              <a:gd name="connsiteY15" fmla="*/ 1569660 h 1569660"/>
              <a:gd name="connsiteX16" fmla="*/ 1746194 w 5061433"/>
              <a:gd name="connsiteY16" fmla="*/ 1569660 h 1569660"/>
              <a:gd name="connsiteX17" fmla="*/ 1012287 w 5061433"/>
              <a:gd name="connsiteY17" fmla="*/ 1569660 h 1569660"/>
              <a:gd name="connsiteX18" fmla="*/ 0 w 5061433"/>
              <a:gd name="connsiteY18" fmla="*/ 1569660 h 1569660"/>
              <a:gd name="connsiteX19" fmla="*/ 0 w 5061433"/>
              <a:gd name="connsiteY19" fmla="*/ 1093530 h 1569660"/>
              <a:gd name="connsiteX20" fmla="*/ 0 w 5061433"/>
              <a:gd name="connsiteY20" fmla="*/ 601703 h 1569660"/>
              <a:gd name="connsiteX21" fmla="*/ 0 w 5061433"/>
              <a:gd name="connsiteY21"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61433" h="1569660" extrusionOk="0">
                <a:moveTo>
                  <a:pt x="0" y="0"/>
                </a:moveTo>
                <a:cubicBezTo>
                  <a:pt x="201586" y="-12462"/>
                  <a:pt x="428871" y="-2807"/>
                  <a:pt x="582065" y="0"/>
                </a:cubicBezTo>
                <a:cubicBezTo>
                  <a:pt x="735259" y="2807"/>
                  <a:pt x="882836" y="12474"/>
                  <a:pt x="1062901" y="0"/>
                </a:cubicBezTo>
                <a:cubicBezTo>
                  <a:pt x="1242966" y="-12474"/>
                  <a:pt x="1499778" y="12099"/>
                  <a:pt x="1796809" y="0"/>
                </a:cubicBezTo>
                <a:cubicBezTo>
                  <a:pt x="2093840" y="-12099"/>
                  <a:pt x="2215712" y="8920"/>
                  <a:pt x="2378874" y="0"/>
                </a:cubicBezTo>
                <a:cubicBezTo>
                  <a:pt x="2542036" y="-8920"/>
                  <a:pt x="2693876" y="-7709"/>
                  <a:pt x="2960938" y="0"/>
                </a:cubicBezTo>
                <a:cubicBezTo>
                  <a:pt x="3228000" y="7709"/>
                  <a:pt x="3420564" y="32874"/>
                  <a:pt x="3694846" y="0"/>
                </a:cubicBezTo>
                <a:cubicBezTo>
                  <a:pt x="3969128" y="-32874"/>
                  <a:pt x="4101330" y="2626"/>
                  <a:pt x="4226297" y="0"/>
                </a:cubicBezTo>
                <a:cubicBezTo>
                  <a:pt x="4351264" y="-2626"/>
                  <a:pt x="4890592" y="-10591"/>
                  <a:pt x="5061433" y="0"/>
                </a:cubicBezTo>
                <a:cubicBezTo>
                  <a:pt x="5038488" y="217448"/>
                  <a:pt x="5049778" y="294319"/>
                  <a:pt x="5061433" y="554613"/>
                </a:cubicBezTo>
                <a:cubicBezTo>
                  <a:pt x="5073088" y="814907"/>
                  <a:pt x="5038815" y="922071"/>
                  <a:pt x="5061433" y="1046440"/>
                </a:cubicBezTo>
                <a:cubicBezTo>
                  <a:pt x="5084051" y="1170809"/>
                  <a:pt x="5066135" y="1440971"/>
                  <a:pt x="5061433" y="1569660"/>
                </a:cubicBezTo>
                <a:cubicBezTo>
                  <a:pt x="4787561" y="1582169"/>
                  <a:pt x="4566806" y="1602158"/>
                  <a:pt x="4378140" y="1569660"/>
                </a:cubicBezTo>
                <a:cubicBezTo>
                  <a:pt x="4189474" y="1537162"/>
                  <a:pt x="3975679" y="1592653"/>
                  <a:pt x="3644232" y="1569660"/>
                </a:cubicBezTo>
                <a:cubicBezTo>
                  <a:pt x="3312785" y="1546667"/>
                  <a:pt x="3090266" y="1536164"/>
                  <a:pt x="2910324" y="1569660"/>
                </a:cubicBezTo>
                <a:cubicBezTo>
                  <a:pt x="2730382" y="1603156"/>
                  <a:pt x="2624006" y="1582497"/>
                  <a:pt x="2378874" y="1569660"/>
                </a:cubicBezTo>
                <a:cubicBezTo>
                  <a:pt x="2133742" y="1556824"/>
                  <a:pt x="2055974" y="1577643"/>
                  <a:pt x="1746194" y="1569660"/>
                </a:cubicBezTo>
                <a:cubicBezTo>
                  <a:pt x="1436414" y="1561677"/>
                  <a:pt x="1318172" y="1537813"/>
                  <a:pt x="1012287" y="1569660"/>
                </a:cubicBezTo>
                <a:cubicBezTo>
                  <a:pt x="706402" y="1601507"/>
                  <a:pt x="287694" y="1555005"/>
                  <a:pt x="0" y="1569660"/>
                </a:cubicBezTo>
                <a:cubicBezTo>
                  <a:pt x="-2413" y="1362618"/>
                  <a:pt x="-13174" y="1255442"/>
                  <a:pt x="0" y="1093530"/>
                </a:cubicBezTo>
                <a:cubicBezTo>
                  <a:pt x="13174" y="931618"/>
                  <a:pt x="-10247" y="769363"/>
                  <a:pt x="0" y="601703"/>
                </a:cubicBezTo>
                <a:cubicBezTo>
                  <a:pt x="10247" y="434043"/>
                  <a:pt x="-17938" y="265727"/>
                  <a:pt x="0" y="0"/>
                </a:cubicBezTo>
                <a:close/>
              </a:path>
            </a:pathLst>
          </a:custGeom>
          <a:noFill/>
          <a:ln w="28575">
            <a:no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a:t>
            </a: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Abilità come il </a:t>
            </a:r>
            <a:r>
              <a:rPr kumimoji="0" lang="it-IT" sz="1600" b="1" i="0" u="none" strike="noStrike" kern="1200" cap="none" spc="0" normalizeH="0" baseline="0" noProof="0" dirty="0">
                <a:ln>
                  <a:noFill/>
                </a:ln>
                <a:solidFill>
                  <a:srgbClr val="073450"/>
                </a:solidFill>
                <a:effectLst/>
                <a:uLnTx/>
                <a:uFillTx/>
                <a:latin typeface="Century Gothic"/>
                <a:ea typeface="+mn-ea"/>
                <a:cs typeface="+mn-cs"/>
              </a:rPr>
              <a:t>pensiero critico</a:t>
            </a: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 la capacità di risolvere problemi, il lavoro di squadra, la capacità di comunicazione e di negoziazione, le capacità analitiche, la creatività e la competenza interculturale sono parte integrante di tutte le competenze chiave".</a:t>
            </a: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a:t>
            </a:r>
          </a:p>
        </p:txBody>
      </p:sp>
      <p:sp>
        <p:nvSpPr>
          <p:cNvPr id="16" name="Textplatzhalter 1">
            <a:extLst>
              <a:ext uri="{FF2B5EF4-FFF2-40B4-BE49-F238E27FC236}">
                <a16:creationId xmlns:a16="http://schemas.microsoft.com/office/drawing/2014/main" id="{0A3B30D0-D1AF-C17F-78E9-388599900B1A}"/>
              </a:ext>
            </a:extLst>
          </p:cNvPr>
          <p:cNvSpPr txBox="1">
            <a:spLocks/>
          </p:cNvSpPr>
          <p:nvPr/>
        </p:nvSpPr>
        <p:spPr>
          <a:xfrm>
            <a:off x="949296" y="1337808"/>
            <a:ext cx="4659023" cy="46362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it-IT" sz="1600" b="1" i="0" u="none" strike="noStrike" kern="1200" cap="none" spc="0" normalizeH="0" baseline="0" noProof="0" dirty="0">
                <a:ln>
                  <a:noFill/>
                </a:ln>
                <a:solidFill>
                  <a:srgbClr val="0B4874"/>
                </a:solidFill>
                <a:effectLst/>
                <a:uLnTx/>
                <a:uFillTx/>
                <a:latin typeface="Century Gothic"/>
                <a:ea typeface="+mn-ea"/>
                <a:cs typeface="+mn-cs"/>
              </a:rPr>
              <a:t>Il Quadro di Riferimento Europeo delinea otto competenze chiave ...</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competenza alfabetica funzionale,</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competenza multilinguistica,</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competenza matematica e competenza in scienze, tecnologie e ingegneria,</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competenza digitale,</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competenza personale, sociale e capacità di imparare a imparare,</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competenza in materia di cittadinanza,</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600" b="1" i="0" u="none" strike="noStrike" kern="1200" cap="none" spc="0" normalizeH="0" baseline="0" noProof="0" dirty="0">
                <a:ln>
                  <a:noFill/>
                </a:ln>
                <a:solidFill>
                  <a:srgbClr val="073450"/>
                </a:solidFill>
                <a:effectLst/>
                <a:uLnTx/>
                <a:uFillTx/>
                <a:latin typeface="Century Gothic"/>
                <a:ea typeface="+mn-ea"/>
                <a:cs typeface="+mn-cs"/>
              </a:rPr>
              <a:t>competenza imprenditoriale,</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600" b="0" i="0" u="none" strike="noStrike" kern="1200" cap="none" spc="0" normalizeH="0" baseline="0" noProof="0" dirty="0">
                <a:ln>
                  <a:noFill/>
                </a:ln>
                <a:solidFill>
                  <a:srgbClr val="D0D0D0">
                    <a:lumMod val="50000"/>
                  </a:srgbClr>
                </a:solidFill>
                <a:effectLst/>
                <a:uLnTx/>
                <a:uFillTx/>
                <a:latin typeface="Century Gothic"/>
                <a:ea typeface="+mn-ea"/>
                <a:cs typeface="+mn-cs"/>
              </a:rPr>
              <a:t>competenza in materia di consapevolezza ed espressione culturali.</a:t>
            </a:r>
            <a:endPar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endParaRPr>
          </a:p>
        </p:txBody>
      </p:sp>
      <p:sp>
        <p:nvSpPr>
          <p:cNvPr id="18" name="Textfeld 17">
            <a:extLst>
              <a:ext uri="{FF2B5EF4-FFF2-40B4-BE49-F238E27FC236}">
                <a16:creationId xmlns:a16="http://schemas.microsoft.com/office/drawing/2014/main" id="{738A13F1-FE36-6621-F872-D311C7A16970}"/>
              </a:ext>
            </a:extLst>
          </p:cNvPr>
          <p:cNvSpPr txBox="1"/>
          <p:nvPr/>
        </p:nvSpPr>
        <p:spPr>
          <a:xfrm>
            <a:off x="4673101" y="6188698"/>
            <a:ext cx="575686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err="1">
                <a:ln>
                  <a:noFill/>
                </a:ln>
                <a:solidFill>
                  <a:srgbClr val="686868"/>
                </a:solidFill>
                <a:effectLst/>
                <a:uLnTx/>
                <a:uFillTx/>
                <a:latin typeface="Century Gothic"/>
                <a:ea typeface="+mn-ea"/>
                <a:cs typeface="+mn-cs"/>
              </a:rPr>
              <a:t>Fonte</a:t>
            </a:r>
            <a:r>
              <a:rPr kumimoji="0" lang="de-DE" sz="900" b="1" i="0" u="none" strike="noStrike" kern="1200" cap="none" spc="0" normalizeH="0" baseline="0" noProof="0" dirty="0">
                <a:ln>
                  <a:noFill/>
                </a:ln>
                <a:solidFill>
                  <a:srgbClr val="686868"/>
                </a:solidFill>
                <a:effectLst/>
                <a:uLnTx/>
                <a:uFillTx/>
                <a:latin typeface="Century Gothic"/>
                <a:ea typeface="+mn-ea"/>
                <a:cs typeface="+mn-cs"/>
              </a:rPr>
              <a:t>: </a:t>
            </a:r>
            <a:r>
              <a:rPr kumimoji="0" lang="de-DE" sz="900" b="0" i="0" u="none" strike="noStrike" kern="1200" cap="none" spc="0" normalizeH="0" baseline="0" noProof="0" dirty="0">
                <a:ln>
                  <a:noFill/>
                </a:ln>
                <a:solidFill>
                  <a:srgbClr val="686868"/>
                </a:solidFill>
                <a:effectLst/>
                <a:uLnTx/>
                <a:uFillTx/>
                <a:latin typeface="Century Gothic"/>
                <a:ea typeface="+mn-ea"/>
                <a:cs typeface="+mn-cs"/>
                <a:hlinkClick r:id="rId2"/>
              </a:rPr>
              <a:t>https://eur-lex.europa.eu/legal-content/IT/TXT/PDF/?uri=CELEX:32018H0604(01)</a:t>
            </a:r>
            <a:r>
              <a:rPr kumimoji="0" lang="de-DE" sz="900" b="0" i="0" u="none" strike="noStrike" kern="1200" cap="none" spc="0" normalizeH="0" baseline="0" noProof="0" dirty="0">
                <a:ln>
                  <a:noFill/>
                </a:ln>
                <a:solidFill>
                  <a:srgbClr val="686868"/>
                </a:solidFill>
                <a:effectLst/>
                <a:uLnTx/>
                <a:uFillTx/>
                <a:latin typeface="Century Gothic"/>
                <a:ea typeface="+mn-ea"/>
                <a:cs typeface="+mn-cs"/>
              </a:rPr>
              <a:t> </a:t>
            </a:r>
            <a:endParaRPr kumimoji="0" lang="de-CH" sz="900" b="0" i="0" u="none" strike="noStrike" kern="1200" cap="none" spc="0" normalizeH="0" baseline="0" noProof="0" dirty="0">
              <a:ln>
                <a:noFill/>
              </a:ln>
              <a:solidFill>
                <a:srgbClr val="686868"/>
              </a:solidFill>
              <a:effectLst/>
              <a:uLnTx/>
              <a:uFillTx/>
              <a:latin typeface="Century Gothic"/>
              <a:ea typeface="+mn-ea"/>
              <a:cs typeface="+mn-cs"/>
            </a:endParaRPr>
          </a:p>
        </p:txBody>
      </p:sp>
      <p:sp>
        <p:nvSpPr>
          <p:cNvPr id="19" name="Textplatzhalter 1">
            <a:extLst>
              <a:ext uri="{FF2B5EF4-FFF2-40B4-BE49-F238E27FC236}">
                <a16:creationId xmlns:a16="http://schemas.microsoft.com/office/drawing/2014/main" id="{74583743-DDB0-F6F5-8F74-4DC6A07B2741}"/>
              </a:ext>
            </a:extLst>
          </p:cNvPr>
          <p:cNvSpPr txBox="1">
            <a:spLocks/>
          </p:cNvSpPr>
          <p:nvPr/>
        </p:nvSpPr>
        <p:spPr>
          <a:xfrm>
            <a:off x="6096000" y="1416452"/>
            <a:ext cx="5272645" cy="9871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it-IT" sz="1600" b="1" i="0" u="none" strike="noStrike" kern="1200" cap="none" spc="0" normalizeH="0" baseline="0" noProof="0" dirty="0">
                <a:ln>
                  <a:noFill/>
                </a:ln>
                <a:solidFill>
                  <a:srgbClr val="0B4874"/>
                </a:solidFill>
                <a:effectLst/>
                <a:uLnTx/>
                <a:uFillTx/>
                <a:latin typeface="Century Gothic"/>
                <a:ea typeface="+mn-ea"/>
                <a:cs typeface="+mn-cs"/>
              </a:rPr>
              <a:t>Il pensiero critico svolge un ruolo importante per tutte queste competenze:</a:t>
            </a:r>
            <a:endParaRPr kumimoji="0" lang="de-CH" sz="1600" b="1" i="0" u="none" strike="noStrike" kern="1200" cap="none" spc="0" normalizeH="0" baseline="0" noProof="0" dirty="0">
              <a:ln>
                <a:noFill/>
              </a:ln>
              <a:solidFill>
                <a:srgbClr val="0B4874"/>
              </a:solidFill>
              <a:effectLst/>
              <a:uLnTx/>
              <a:uFillTx/>
              <a:latin typeface="Century Gothic"/>
              <a:ea typeface="+mn-ea"/>
              <a:cs typeface="+mn-cs"/>
            </a:endParaRPr>
          </a:p>
        </p:txBody>
      </p:sp>
      <p:cxnSp>
        <p:nvCxnSpPr>
          <p:cNvPr id="20" name="Linie">
            <a:extLst>
              <a:ext uri="{FF2B5EF4-FFF2-40B4-BE49-F238E27FC236}">
                <a16:creationId xmlns:a16="http://schemas.microsoft.com/office/drawing/2014/main" id="{CF646002-6648-E444-B40E-6AA44FF22095}"/>
              </a:ext>
            </a:extLst>
          </p:cNvPr>
          <p:cNvCxnSpPr/>
          <p:nvPr/>
        </p:nvCxnSpPr>
        <p:spPr bwMode="gray">
          <a:xfrm>
            <a:off x="6384124" y="2586337"/>
            <a:ext cx="1620000" cy="0"/>
          </a:xfrm>
          <a:prstGeom prst="line">
            <a:avLst/>
          </a:prstGeom>
          <a:noFill/>
          <a:ln w="25400" cap="flat" cmpd="sng" algn="ctr">
            <a:solidFill>
              <a:srgbClr val="96CC00"/>
            </a:solidFill>
            <a:prstDash val="solid"/>
            <a:tailEnd type="none"/>
          </a:ln>
          <a:effectLst/>
        </p:spPr>
      </p:cxnSp>
      <p:cxnSp>
        <p:nvCxnSpPr>
          <p:cNvPr id="21" name="Linie">
            <a:extLst>
              <a:ext uri="{FF2B5EF4-FFF2-40B4-BE49-F238E27FC236}">
                <a16:creationId xmlns:a16="http://schemas.microsoft.com/office/drawing/2014/main" id="{7066E8CF-F190-92CA-C15D-29ABB1EE9208}"/>
              </a:ext>
            </a:extLst>
          </p:cNvPr>
          <p:cNvCxnSpPr/>
          <p:nvPr/>
        </p:nvCxnSpPr>
        <p:spPr bwMode="gray">
          <a:xfrm>
            <a:off x="9429250" y="2586337"/>
            <a:ext cx="1620000" cy="0"/>
          </a:xfrm>
          <a:prstGeom prst="line">
            <a:avLst/>
          </a:prstGeom>
          <a:noFill/>
          <a:ln w="25400" cap="flat" cmpd="sng" algn="ctr">
            <a:solidFill>
              <a:srgbClr val="96CC00"/>
            </a:solidFill>
            <a:prstDash val="solid"/>
            <a:tailEnd type="none"/>
          </a:ln>
          <a:effectLst/>
        </p:spPr>
      </p:cxnSp>
      <p:grpSp>
        <p:nvGrpSpPr>
          <p:cNvPr id="22" name="Quotation">
            <a:extLst>
              <a:ext uri="{FF2B5EF4-FFF2-40B4-BE49-F238E27FC236}">
                <a16:creationId xmlns:a16="http://schemas.microsoft.com/office/drawing/2014/main" id="{A680DDFC-D88D-7208-DA29-47BB8F8ECE76}"/>
              </a:ext>
            </a:extLst>
          </p:cNvPr>
          <p:cNvGrpSpPr>
            <a:grpSpLocks noChangeAspect="1"/>
          </p:cNvGrpSpPr>
          <p:nvPr/>
        </p:nvGrpSpPr>
        <p:grpSpPr bwMode="gray">
          <a:xfrm>
            <a:off x="8400088" y="2314634"/>
            <a:ext cx="648072" cy="543406"/>
            <a:chOff x="537029" y="1572196"/>
            <a:chExt cx="1010860" cy="847602"/>
          </a:xfrm>
          <a:solidFill>
            <a:srgbClr val="96CC00"/>
          </a:solidFill>
        </p:grpSpPr>
        <p:sp>
          <p:nvSpPr>
            <p:cNvPr id="23" name="Apostrophe">
              <a:extLst>
                <a:ext uri="{FF2B5EF4-FFF2-40B4-BE49-F238E27FC236}">
                  <a16:creationId xmlns:a16="http://schemas.microsoft.com/office/drawing/2014/main" id="{C8C4D0F3-BE3D-7744-5697-808358F7D14B}"/>
                </a:ext>
              </a:extLst>
            </p:cNvPr>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solidFill>
                <a:srgbClr val="96CC00"/>
              </a:solid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Malgun Gothic"/>
                <a:ea typeface="+mn-ea"/>
                <a:cs typeface="+mn-cs"/>
              </a:endParaRPr>
            </a:p>
          </p:txBody>
        </p:sp>
        <p:sp>
          <p:nvSpPr>
            <p:cNvPr id="24" name="Apostrophe">
              <a:extLst>
                <a:ext uri="{FF2B5EF4-FFF2-40B4-BE49-F238E27FC236}">
                  <a16:creationId xmlns:a16="http://schemas.microsoft.com/office/drawing/2014/main" id="{50FF2B49-AE04-20BD-AA42-5DC7E72A6501}"/>
                </a:ext>
              </a:extLst>
            </p:cNvPr>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solidFill>
                <a:srgbClr val="96CC00"/>
              </a:solid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Malgun Gothic"/>
                <a:ea typeface="+mn-ea"/>
                <a:cs typeface="+mn-cs"/>
              </a:endParaRPr>
            </a:p>
          </p:txBody>
        </p:sp>
      </p:grpSp>
    </p:spTree>
    <p:extLst>
      <p:ext uri="{BB962C8B-B14F-4D97-AF65-F5344CB8AC3E}">
        <p14:creationId xmlns:p14="http://schemas.microsoft.com/office/powerpoint/2010/main" val="206554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F8FFC96-6AE0-80C6-7C1F-FA8BF04914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itel 1">
            <a:extLst>
              <a:ext uri="{FF2B5EF4-FFF2-40B4-BE49-F238E27FC236}">
                <a16:creationId xmlns:a16="http://schemas.microsoft.com/office/drawing/2014/main" id="{A8C7FE9A-559B-52F4-299A-E0168ABA3C5A}"/>
              </a:ext>
            </a:extLst>
          </p:cNvPr>
          <p:cNvSpPr txBox="1">
            <a:spLocks/>
          </p:cNvSpPr>
          <p:nvPr/>
        </p:nvSpPr>
        <p:spPr>
          <a:xfrm>
            <a:off x="914573" y="238565"/>
            <a:ext cx="9520823" cy="806463"/>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0B4874"/>
                </a:solidFill>
                <a:effectLst/>
                <a:uLnTx/>
                <a:uFillTx/>
                <a:latin typeface="Century Gothic"/>
                <a:ea typeface="ＭＳ Ｐゴシック" charset="0"/>
                <a:cs typeface="Arial"/>
              </a:rPr>
              <a:t>Il pensiero critico svolge un ruolo importante in relazione al pensiero e all'azione imprenditoriale.</a:t>
            </a:r>
            <a:endPar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endParaRPr>
          </a:p>
        </p:txBody>
      </p:sp>
      <p:sp>
        <p:nvSpPr>
          <p:cNvPr id="8" name="Textplatzhalter 1">
            <a:extLst>
              <a:ext uri="{FF2B5EF4-FFF2-40B4-BE49-F238E27FC236}">
                <a16:creationId xmlns:a16="http://schemas.microsoft.com/office/drawing/2014/main" id="{D3027569-5D85-D9E7-2D0F-BF1882B93509}"/>
              </a:ext>
            </a:extLst>
          </p:cNvPr>
          <p:cNvSpPr txBox="1">
            <a:spLocks/>
          </p:cNvSpPr>
          <p:nvPr/>
        </p:nvSpPr>
        <p:spPr>
          <a:xfrm>
            <a:off x="949296" y="2522645"/>
            <a:ext cx="10116809" cy="211182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it-IT" sz="1800" b="1" i="0" u="none" strike="noStrike" kern="1200" cap="none" spc="0" normalizeH="0" baseline="0" noProof="0" dirty="0">
                <a:ln>
                  <a:noFill/>
                </a:ln>
                <a:solidFill>
                  <a:srgbClr val="D0D0D0">
                    <a:lumMod val="50000"/>
                  </a:srgbClr>
                </a:solidFill>
                <a:effectLst/>
                <a:uLnTx/>
                <a:uFillTx/>
                <a:latin typeface="Century Gothic"/>
                <a:ea typeface="+mn-ea"/>
                <a:cs typeface="+mn-cs"/>
              </a:rPr>
              <a:t>Il pensiero critico può aiutarvi ...</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800" b="0" i="0" u="none" strike="noStrike" kern="1200" cap="none" spc="0" normalizeH="0" baseline="0" noProof="0" dirty="0">
                <a:ln>
                  <a:noFill/>
                </a:ln>
                <a:solidFill>
                  <a:srgbClr val="D0D0D0">
                    <a:lumMod val="50000"/>
                  </a:srgbClr>
                </a:solidFill>
                <a:effectLst/>
                <a:uLnTx/>
                <a:uFillTx/>
                <a:latin typeface="Century Gothic"/>
                <a:ea typeface="+mn-ea"/>
                <a:cs typeface="+mn-cs"/>
              </a:rPr>
              <a:t>mettere in discussione le condizioni economiche.</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800" b="0" i="0" u="none" strike="noStrike" kern="1200" cap="none" spc="0" normalizeH="0" baseline="0" noProof="0" dirty="0">
                <a:ln>
                  <a:noFill/>
                </a:ln>
                <a:solidFill>
                  <a:srgbClr val="D0D0D0">
                    <a:lumMod val="50000"/>
                  </a:srgbClr>
                </a:solidFill>
                <a:effectLst/>
                <a:uLnTx/>
                <a:uFillTx/>
                <a:latin typeface="Century Gothic"/>
                <a:ea typeface="+mn-ea"/>
                <a:cs typeface="+mn-cs"/>
              </a:rPr>
              <a:t>vivere l'economia come qualcosa che può essere modellato e non come qualcosa " privo di alternative".</a:t>
            </a:r>
          </a:p>
          <a:p>
            <a:pPr marL="228600" marR="0" lvl="0" indent="-22860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Char char="•"/>
              <a:tabLst/>
              <a:defRPr/>
            </a:pPr>
            <a:r>
              <a:rPr kumimoji="0" lang="it-IT" sz="1800" b="0" i="0" u="none" strike="noStrike" kern="1200" cap="none" spc="0" normalizeH="0" baseline="0" noProof="0" dirty="0">
                <a:ln>
                  <a:noFill/>
                </a:ln>
                <a:solidFill>
                  <a:srgbClr val="D0D0D0">
                    <a:lumMod val="50000"/>
                  </a:srgbClr>
                </a:solidFill>
                <a:effectLst/>
                <a:uLnTx/>
                <a:uFillTx/>
                <a:latin typeface="Century Gothic"/>
                <a:ea typeface="+mn-ea"/>
                <a:cs typeface="+mn-cs"/>
              </a:rPr>
              <a:t>comprendere che le decisioni economiche sono inserite in contesti complessi e che quindi interagiscono sempre con l'ambiente.</a:t>
            </a:r>
            <a:endParaRPr kumimoji="0" lang="de-CH" sz="1800" b="0" i="0" u="none" strike="noStrike" kern="1200" cap="none" spc="0" normalizeH="0" baseline="0" noProof="0" dirty="0">
              <a:ln>
                <a:noFill/>
              </a:ln>
              <a:solidFill>
                <a:srgbClr val="D0D0D0">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907464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8D2290C-00E1-4646-BCE0-F2865748BD82}"/>
              </a:ext>
            </a:extLst>
          </p:cNvPr>
          <p:cNvSpPr>
            <a:spLocks noGrp="1"/>
          </p:cNvSpPr>
          <p:nvPr>
            <p:ph type="sldNum" sz="quarter" idx="12"/>
          </p:nvPr>
        </p:nvSpPr>
        <p:spPr/>
        <p:txBody>
          <a:bodyPr/>
          <a:lstStyle/>
          <a:p>
            <a:fld id="{B7E6CA31-DA56-47CF-9891-B6D0296B6AEC}" type="slidenum">
              <a:rPr lang="ru-RU" smtClean="0"/>
              <a:t>13</a:t>
            </a:fld>
            <a:endParaRPr lang="ru-RU"/>
          </a:p>
        </p:txBody>
      </p:sp>
      <p:sp>
        <p:nvSpPr>
          <p:cNvPr id="5" name="Textfeld 4">
            <a:extLst>
              <a:ext uri="{FF2B5EF4-FFF2-40B4-BE49-F238E27FC236}">
                <a16:creationId xmlns:a16="http://schemas.microsoft.com/office/drawing/2014/main" id="{DF8B082F-57DB-4041-8224-60CEB69611BD}"/>
              </a:ext>
            </a:extLst>
          </p:cNvPr>
          <p:cNvSpPr txBox="1"/>
          <p:nvPr/>
        </p:nvSpPr>
        <p:spPr>
          <a:xfrm>
            <a:off x="1688747" y="1615352"/>
            <a:ext cx="4426227" cy="3408754"/>
          </a:xfrm>
          <a:prstGeom prst="rect">
            <a:avLst/>
          </a:prstGeom>
          <a:noFill/>
        </p:spPr>
        <p:txBody>
          <a:bodyPr wrap="square" lIns="91440" tIns="45720" rIns="91440" bIns="45720" rtlCol="0" anchor="t">
            <a:spAutoFit/>
          </a:bodyPr>
          <a:lstStyle/>
          <a:p>
            <a:pPr>
              <a:lnSpc>
                <a:spcPct val="114000"/>
              </a:lnSpc>
            </a:pPr>
            <a:r>
              <a:rPr lang="it-IT" sz="2400" dirty="0">
                <a:solidFill>
                  <a:schemeClr val="accent6">
                    <a:lumMod val="50000"/>
                  </a:schemeClr>
                </a:solidFill>
              </a:rPr>
              <a:t>Durante il vostro lavoro al programma sarete invitati ad annotare i vostri progressi e risultati in un cosiddetto «</a:t>
            </a:r>
            <a:r>
              <a:rPr lang="it-IT" sz="2400" dirty="0"/>
              <a:t>Mini-business plan</a:t>
            </a:r>
            <a:r>
              <a:rPr lang="it-IT" sz="2400" dirty="0">
                <a:solidFill>
                  <a:schemeClr val="accent6">
                    <a:lumMod val="50000"/>
                  </a:schemeClr>
                </a:solidFill>
              </a:rPr>
              <a:t>/diario d’apprendimento». Vedi documento word ricevuto</a:t>
            </a:r>
            <a:r>
              <a:rPr lang="de-CH" sz="2400" dirty="0">
                <a:solidFill>
                  <a:schemeClr val="accent6">
                    <a:lumMod val="50000"/>
                  </a:schemeClr>
                </a:solidFill>
              </a:rPr>
              <a:t>.</a:t>
            </a:r>
          </a:p>
          <a:p>
            <a:endParaRPr lang="de-CH" sz="2400" dirty="0">
              <a:solidFill>
                <a:srgbClr val="898F97"/>
              </a:solidFill>
            </a:endParaRPr>
          </a:p>
        </p:txBody>
      </p:sp>
      <p:sp>
        <p:nvSpPr>
          <p:cNvPr id="4" name="Rechteck 3">
            <a:extLst>
              <a:ext uri="{FF2B5EF4-FFF2-40B4-BE49-F238E27FC236}">
                <a16:creationId xmlns:a16="http://schemas.microsoft.com/office/drawing/2014/main" id="{E23BDEF9-3439-4D30-BDAF-79730E7A58B7}"/>
              </a:ext>
            </a:extLst>
          </p:cNvPr>
          <p:cNvSpPr/>
          <p:nvPr/>
        </p:nvSpPr>
        <p:spPr>
          <a:xfrm>
            <a:off x="7518400" y="1461655"/>
            <a:ext cx="2984852" cy="3913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E049E5CC-F448-47ED-B146-18D0033F9D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3986" y="1521453"/>
            <a:ext cx="2773680" cy="3815094"/>
          </a:xfrm>
          <a:prstGeom prst="rect">
            <a:avLst/>
          </a:prstGeom>
        </p:spPr>
      </p:pic>
    </p:spTree>
    <p:extLst>
      <p:ext uri="{BB962C8B-B14F-4D97-AF65-F5344CB8AC3E}">
        <p14:creationId xmlns:p14="http://schemas.microsoft.com/office/powerpoint/2010/main" val="421120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35333"/>
            <a:ext cx="6940675" cy="733645"/>
          </a:xfrm>
        </p:spPr>
        <p:txBody>
          <a:bodyPr>
            <a:noAutofit/>
          </a:bodyPr>
          <a:lstStyle/>
          <a:p>
            <a:pPr algn="l"/>
            <a:r>
              <a:rPr lang="it-IT" sz="2400">
                <a:solidFill>
                  <a:srgbClr val="0B4874"/>
                </a:solidFill>
                <a:latin typeface="Century Gothic"/>
              </a:rPr>
              <a:t>Componenti </a:t>
            </a:r>
            <a:r>
              <a:rPr lang="it-CH" sz="2400">
                <a:solidFill>
                  <a:srgbClr val="0B4874"/>
                </a:solidFill>
                <a:latin typeface="Century Gothic"/>
              </a:rPr>
              <a:t>del vostro mini-business plan </a:t>
            </a:r>
            <a:br>
              <a:rPr lang="it-CH" sz="2400">
                <a:latin typeface="Century Gothic" panose="020B0502020202020204" pitchFamily="34" charset="0"/>
              </a:rPr>
            </a:br>
            <a:r>
              <a:rPr lang="it-CH" sz="2400">
                <a:solidFill>
                  <a:srgbClr val="0B4874"/>
                </a:solidFill>
                <a:latin typeface="Century Gothic"/>
              </a:rPr>
              <a:t>e diario di apprendimento</a:t>
            </a:r>
            <a:endParaRPr lang="it-CH" altLang="fr-FR" sz="2400">
              <a:solidFill>
                <a:srgbClr val="0B4874"/>
              </a:solidFill>
              <a:latin typeface="Century Gothic"/>
              <a:ea typeface="ＭＳ Ｐゴシック" charset="0"/>
            </a:endParaRPr>
          </a:p>
        </p:txBody>
      </p:sp>
      <p:sp>
        <p:nvSpPr>
          <p:cNvPr id="14" name="Rechteck 13">
            <a:extLst>
              <a:ext uri="{FF2B5EF4-FFF2-40B4-BE49-F238E27FC236}">
                <a16:creationId xmlns:a16="http://schemas.microsoft.com/office/drawing/2014/main" id="{F1306E3A-D52A-40C5-AA59-D7AC1D17F806}"/>
              </a:ext>
            </a:extLst>
          </p:cNvPr>
          <p:cNvSpPr/>
          <p:nvPr/>
        </p:nvSpPr>
        <p:spPr>
          <a:xfrm>
            <a:off x="1666627" y="1548847"/>
            <a:ext cx="4012266" cy="4719241"/>
          </a:xfrm>
          <a:prstGeom prst="rect">
            <a:avLst/>
          </a:prstGeom>
        </p:spPr>
        <p:txBody>
          <a:bodyPr wrap="square">
            <a:spAutoFit/>
          </a:bodyPr>
          <a:lstStyle/>
          <a:p>
            <a:pPr>
              <a:spcBef>
                <a:spcPts val="800"/>
              </a:spcBef>
              <a:buClr>
                <a:srgbClr val="0B4874"/>
              </a:buClr>
            </a:pPr>
            <a:r>
              <a:rPr lang="it-CH" b="1">
                <a:solidFill>
                  <a:schemeClr val="accent6">
                    <a:lumMod val="50000"/>
                  </a:schemeClr>
                </a:solidFill>
                <a:latin typeface="Century Gothic"/>
              </a:rPr>
              <a:t>Contenuti</a:t>
            </a:r>
          </a:p>
          <a:p>
            <a:pPr marL="358775" indent="-358775">
              <a:spcBef>
                <a:spcPts val="800"/>
              </a:spcBef>
              <a:buClr>
                <a:srgbClr val="0B4874"/>
              </a:buClr>
              <a:buAutoNum type="arabicPeriod"/>
            </a:pPr>
            <a:r>
              <a:rPr lang="it-CH">
                <a:solidFill>
                  <a:srgbClr val="0B4874"/>
                </a:solidFill>
                <a:latin typeface="Century Gothic"/>
              </a:rPr>
              <a:t>Profilo della vostra idea imprenditoriale</a:t>
            </a:r>
          </a:p>
          <a:p>
            <a:pPr marL="358775" indent="-358775">
              <a:spcBef>
                <a:spcPts val="800"/>
              </a:spcBef>
              <a:buClr>
                <a:srgbClr val="0B4874"/>
              </a:buClr>
              <a:buAutoNum type="arabicPeriod"/>
            </a:pPr>
            <a:r>
              <a:rPr lang="it-CH">
                <a:solidFill>
                  <a:srgbClr val="0B4874"/>
                </a:solidFill>
                <a:latin typeface="Century Gothic"/>
              </a:rPr>
              <a:t>Visione</a:t>
            </a:r>
          </a:p>
          <a:p>
            <a:pPr marL="358775" indent="-358775">
              <a:spcBef>
                <a:spcPts val="800"/>
              </a:spcBef>
              <a:buClr>
                <a:srgbClr val="0B4874"/>
              </a:buClr>
              <a:buAutoNum type="arabicPeriod"/>
            </a:pPr>
            <a:r>
              <a:rPr lang="it-CH">
                <a:solidFill>
                  <a:srgbClr val="0B4874"/>
                </a:solidFill>
                <a:latin typeface="Century Gothic"/>
              </a:rPr>
              <a:t>Nome, Logo e </a:t>
            </a:r>
            <a:r>
              <a:rPr lang="en-US" i="1">
                <a:solidFill>
                  <a:srgbClr val="0B4874"/>
                </a:solidFill>
                <a:latin typeface="Century Gothic"/>
              </a:rPr>
              <a:t>Tagline</a:t>
            </a:r>
          </a:p>
          <a:p>
            <a:pPr marL="358775" indent="-358775">
              <a:spcBef>
                <a:spcPts val="800"/>
              </a:spcBef>
              <a:buClr>
                <a:srgbClr val="0B4874"/>
              </a:buClr>
              <a:buAutoNum type="arabicPeriod"/>
            </a:pPr>
            <a:r>
              <a:rPr lang="it-CH">
                <a:solidFill>
                  <a:srgbClr val="0B4874"/>
                </a:solidFill>
                <a:latin typeface="Century Gothic"/>
              </a:rPr>
              <a:t> </a:t>
            </a:r>
            <a:r>
              <a:rPr lang="it-IT">
                <a:solidFill>
                  <a:srgbClr val="0B4874"/>
                </a:solidFill>
                <a:latin typeface="Century Gothic"/>
              </a:rPr>
              <a:t>MVP </a:t>
            </a:r>
            <a:r>
              <a:rPr lang="it-CH" sz="1800" i="1">
                <a:latin typeface="+mj-lt"/>
                <a:cs typeface="Arial" pitchFamily="34" charset="0"/>
              </a:rPr>
              <a:t>Minimum Viable Product </a:t>
            </a:r>
            <a:endParaRPr lang="it-CH" i="1">
              <a:solidFill>
                <a:srgbClr val="0B4874"/>
              </a:solidFill>
              <a:latin typeface="Century Gothic"/>
            </a:endParaRPr>
          </a:p>
          <a:p>
            <a:pPr marL="358775" indent="-358775">
              <a:spcBef>
                <a:spcPts val="800"/>
              </a:spcBef>
              <a:buClr>
                <a:srgbClr val="0B4874"/>
              </a:buClr>
              <a:buAutoNum type="arabicPeriod"/>
            </a:pPr>
            <a:r>
              <a:rPr lang="it-CH">
                <a:solidFill>
                  <a:srgbClr val="0B4874"/>
                </a:solidFill>
                <a:latin typeface="Century Gothic"/>
              </a:rPr>
              <a:t>Modello di business</a:t>
            </a:r>
          </a:p>
          <a:p>
            <a:pPr marL="358775" indent="-358775">
              <a:spcBef>
                <a:spcPts val="800"/>
              </a:spcBef>
              <a:buClr>
                <a:srgbClr val="0B4874"/>
              </a:buClr>
              <a:buAutoNum type="arabicPeriod"/>
            </a:pPr>
            <a:r>
              <a:rPr lang="it-CH">
                <a:solidFill>
                  <a:srgbClr val="0B4874"/>
                </a:solidFill>
                <a:latin typeface="Century Gothic"/>
              </a:rPr>
              <a:t>Carattere distintivo</a:t>
            </a:r>
          </a:p>
          <a:p>
            <a:pPr marL="358775" indent="-358775">
              <a:spcBef>
                <a:spcPts val="800"/>
              </a:spcBef>
              <a:buClr>
                <a:srgbClr val="0B4874"/>
              </a:buClr>
              <a:buAutoNum type="arabicPeriod"/>
            </a:pPr>
            <a:r>
              <a:rPr lang="it-CH">
                <a:solidFill>
                  <a:srgbClr val="0B4874"/>
                </a:solidFill>
                <a:latin typeface="Century Gothic"/>
              </a:rPr>
              <a:t>Concetto di marketing</a:t>
            </a:r>
          </a:p>
          <a:p>
            <a:pPr marL="358775" indent="-358775">
              <a:spcBef>
                <a:spcPts val="800"/>
              </a:spcBef>
              <a:buClr>
                <a:srgbClr val="0B4874"/>
              </a:buClr>
              <a:buAutoNum type="arabicPeriod"/>
            </a:pPr>
            <a:r>
              <a:rPr lang="it-CH">
                <a:solidFill>
                  <a:srgbClr val="0B4874"/>
                </a:solidFill>
                <a:latin typeface="Century Gothic"/>
              </a:rPr>
              <a:t>Margine di contribuzione e calcolo del </a:t>
            </a:r>
            <a:r>
              <a:rPr lang="it-CH" i="1">
                <a:solidFill>
                  <a:srgbClr val="0B4874"/>
                </a:solidFill>
                <a:latin typeface="Century Gothic"/>
              </a:rPr>
              <a:t>Break-Even-Point</a:t>
            </a:r>
          </a:p>
          <a:p>
            <a:pPr marL="358775" indent="-358775">
              <a:spcBef>
                <a:spcPts val="800"/>
              </a:spcBef>
              <a:buClr>
                <a:srgbClr val="0B4874"/>
              </a:buClr>
              <a:buAutoNum type="arabicPeriod"/>
            </a:pPr>
            <a:r>
              <a:rPr lang="it-CH">
                <a:solidFill>
                  <a:srgbClr val="0B4874"/>
                </a:solidFill>
                <a:latin typeface="Century Gothic"/>
              </a:rPr>
              <a:t>Team fondatore</a:t>
            </a:r>
          </a:p>
          <a:p>
            <a:pPr marL="342900" indent="-342900">
              <a:spcBef>
                <a:spcPts val="800"/>
              </a:spcBef>
              <a:buClr>
                <a:srgbClr val="0B4874"/>
              </a:buClr>
              <a:buAutoNum type="arabicPeriod"/>
            </a:pPr>
            <a:r>
              <a:rPr lang="de-CH">
                <a:solidFill>
                  <a:srgbClr val="0B4874"/>
                </a:solidFill>
                <a:latin typeface="Century Gothic"/>
              </a:rPr>
              <a:t> Come </a:t>
            </a:r>
            <a:r>
              <a:rPr lang="it-IT">
                <a:solidFill>
                  <a:srgbClr val="0B4874"/>
                </a:solidFill>
                <a:latin typeface="Century Gothic"/>
              </a:rPr>
              <a:t>continuare</a:t>
            </a:r>
            <a:r>
              <a:rPr lang="de-CH">
                <a:solidFill>
                  <a:srgbClr val="0B4874"/>
                </a:solidFill>
                <a:latin typeface="Century Gothic"/>
              </a:rPr>
              <a:t>?</a:t>
            </a:r>
          </a:p>
        </p:txBody>
      </p:sp>
      <p:sp>
        <p:nvSpPr>
          <p:cNvPr id="3" name="Foliennummernplatzhalter 2">
            <a:extLst>
              <a:ext uri="{FF2B5EF4-FFF2-40B4-BE49-F238E27FC236}">
                <a16:creationId xmlns:a16="http://schemas.microsoft.com/office/drawing/2014/main" id="{B511B955-884A-4800-B6BE-AC03D8CD085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a:p>
        </p:txBody>
      </p:sp>
      <p:sp>
        <p:nvSpPr>
          <p:cNvPr id="6" name="Rechteck 5">
            <a:extLst>
              <a:ext uri="{FF2B5EF4-FFF2-40B4-BE49-F238E27FC236}">
                <a16:creationId xmlns:a16="http://schemas.microsoft.com/office/drawing/2014/main" id="{54AEB710-3C3B-4596-BBD3-4A7BA35D22B8}"/>
              </a:ext>
            </a:extLst>
          </p:cNvPr>
          <p:cNvSpPr/>
          <p:nvPr/>
        </p:nvSpPr>
        <p:spPr>
          <a:xfrm>
            <a:off x="6192608" y="1548847"/>
            <a:ext cx="4257678" cy="2718693"/>
          </a:xfrm>
          <a:prstGeom prst="rect">
            <a:avLst/>
          </a:prstGeom>
        </p:spPr>
        <p:txBody>
          <a:bodyPr wrap="square" lIns="91440" tIns="45720" rIns="91440" bIns="45720" anchor="t">
            <a:spAutoFit/>
          </a:bodyPr>
          <a:lstStyle/>
          <a:p>
            <a:pPr>
              <a:spcBef>
                <a:spcPts val="800"/>
              </a:spcBef>
              <a:buClr>
                <a:srgbClr val="0B4874"/>
              </a:buClr>
            </a:pPr>
            <a:r>
              <a:rPr lang="it-CH" b="1">
                <a:solidFill>
                  <a:schemeClr val="accent6">
                    <a:lumMod val="50000"/>
                  </a:schemeClr>
                </a:solidFill>
                <a:latin typeface="Century Gothic"/>
              </a:rPr>
              <a:t>Ogni capitolo contiene…</a:t>
            </a:r>
          </a:p>
          <a:p>
            <a:pPr marL="285750" indent="-285750">
              <a:spcBef>
                <a:spcPts val="800"/>
              </a:spcBef>
              <a:buClr>
                <a:srgbClr val="0B4874"/>
              </a:buClr>
              <a:buFont typeface="Century Gothic" panose="020B0502020202020204" pitchFamily="34" charset="0"/>
              <a:buChar char="●"/>
            </a:pPr>
            <a:r>
              <a:rPr lang="it-CH">
                <a:solidFill>
                  <a:srgbClr val="0B4874"/>
                </a:solidFill>
                <a:latin typeface="Century Gothic"/>
              </a:rPr>
              <a:t>Indicazioni sul contenuto del rispettivo argomento</a:t>
            </a:r>
          </a:p>
          <a:p>
            <a:pPr marL="285750" indent="-285750">
              <a:spcBef>
                <a:spcPts val="800"/>
              </a:spcBef>
              <a:buClr>
                <a:srgbClr val="0B4874"/>
              </a:buClr>
              <a:buFont typeface="Century Gothic" panose="020B0502020202020204" pitchFamily="34" charset="0"/>
              <a:buChar char="●"/>
            </a:pPr>
            <a:r>
              <a:rPr lang="en-US">
                <a:solidFill>
                  <a:srgbClr val="B11B96"/>
                </a:solidFill>
                <a:latin typeface="Century Gothic"/>
              </a:rPr>
              <a:t>Worked example MyBambooBike</a:t>
            </a:r>
          </a:p>
          <a:p>
            <a:pPr marL="285750" indent="-285750">
              <a:spcBef>
                <a:spcPts val="800"/>
              </a:spcBef>
              <a:buClr>
                <a:srgbClr val="0B4874"/>
              </a:buClr>
              <a:buFont typeface="Century Gothic" panose="020B0502020202020204" pitchFamily="34" charset="0"/>
              <a:buChar char="●"/>
            </a:pPr>
            <a:r>
              <a:rPr lang="it-CH">
                <a:solidFill>
                  <a:srgbClr val="D17930"/>
                </a:solidFill>
                <a:latin typeface="Century Gothic"/>
              </a:rPr>
              <a:t>Uno spazio per i vostri progressi e risultati</a:t>
            </a:r>
          </a:p>
          <a:p>
            <a:pPr marL="285750" indent="-285750">
              <a:spcBef>
                <a:spcPts val="800"/>
              </a:spcBef>
              <a:buClr>
                <a:srgbClr val="0B4874"/>
              </a:buClr>
              <a:buFont typeface="Century Gothic" panose="020B0502020202020204" pitchFamily="34" charset="0"/>
              <a:buChar char="●"/>
            </a:pPr>
            <a:r>
              <a:rPr lang="it-CH">
                <a:solidFill>
                  <a:srgbClr val="738D05"/>
                </a:solidFill>
                <a:latin typeface="Century Gothic"/>
              </a:rPr>
              <a:t>Domande che stimolano la riflessione</a:t>
            </a:r>
          </a:p>
        </p:txBody>
      </p:sp>
    </p:spTree>
    <p:extLst>
      <p:ext uri="{BB962C8B-B14F-4D97-AF65-F5344CB8AC3E}">
        <p14:creationId xmlns:p14="http://schemas.microsoft.com/office/powerpoint/2010/main" val="3084044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DCB3FB3-9799-4F1D-9FA7-94D15B4D05DF}"/>
              </a:ext>
            </a:extLst>
          </p:cNvPr>
          <p:cNvSpPr>
            <a:spLocks noGrp="1"/>
          </p:cNvSpPr>
          <p:nvPr>
            <p:ph type="sldNum" sz="quarter" idx="12"/>
          </p:nvPr>
        </p:nvSpPr>
        <p:spPr/>
        <p:txBody>
          <a:bodyPr/>
          <a:lstStyle/>
          <a:p>
            <a:fld id="{B7E6CA31-DA56-47CF-9891-B6D0296B6AEC}" type="slidenum">
              <a:rPr lang="it-IT" smtClean="0"/>
              <a:t>15</a:t>
            </a:fld>
            <a:endParaRPr lang="it-IT"/>
          </a:p>
        </p:txBody>
      </p:sp>
      <p:sp>
        <p:nvSpPr>
          <p:cNvPr id="92" name="Rechteck 91">
            <a:extLst>
              <a:ext uri="{FF2B5EF4-FFF2-40B4-BE49-F238E27FC236}">
                <a16:creationId xmlns:a16="http://schemas.microsoft.com/office/drawing/2014/main" id="{95BFF870-078C-4907-B737-014885314308}"/>
              </a:ext>
            </a:extLst>
          </p:cNvPr>
          <p:cNvSpPr/>
          <p:nvPr/>
        </p:nvSpPr>
        <p:spPr>
          <a:xfrm>
            <a:off x="6057346"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3" name="Rechteck 92">
            <a:extLst>
              <a:ext uri="{FF2B5EF4-FFF2-40B4-BE49-F238E27FC236}">
                <a16:creationId xmlns:a16="http://schemas.microsoft.com/office/drawing/2014/main" id="{F689427A-70EB-4F39-909C-1D59C3AF19ED}"/>
              </a:ext>
            </a:extLst>
          </p:cNvPr>
          <p:cNvSpPr/>
          <p:nvPr/>
        </p:nvSpPr>
        <p:spPr>
          <a:xfrm>
            <a:off x="9595193" y="1897486"/>
            <a:ext cx="1620000" cy="451587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4" name="Rechteck 93">
            <a:extLst>
              <a:ext uri="{FF2B5EF4-FFF2-40B4-BE49-F238E27FC236}">
                <a16:creationId xmlns:a16="http://schemas.microsoft.com/office/drawing/2014/main" id="{A94663DF-FE1F-44F8-A659-A91FBAE799B0}"/>
              </a:ext>
            </a:extLst>
          </p:cNvPr>
          <p:cNvSpPr/>
          <p:nvPr/>
        </p:nvSpPr>
        <p:spPr>
          <a:xfrm>
            <a:off x="7826270"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5" name="Rechteck 94">
            <a:extLst>
              <a:ext uri="{FF2B5EF4-FFF2-40B4-BE49-F238E27FC236}">
                <a16:creationId xmlns:a16="http://schemas.microsoft.com/office/drawing/2014/main" id="{21111346-EF23-4D0F-AA17-25BBE00390F4}"/>
              </a:ext>
            </a:extLst>
          </p:cNvPr>
          <p:cNvSpPr/>
          <p:nvPr/>
        </p:nvSpPr>
        <p:spPr>
          <a:xfrm>
            <a:off x="4288422"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6" name="Rechteck 95">
            <a:extLst>
              <a:ext uri="{FF2B5EF4-FFF2-40B4-BE49-F238E27FC236}">
                <a16:creationId xmlns:a16="http://schemas.microsoft.com/office/drawing/2014/main" id="{1A87148B-1574-4E14-A699-7DE36BCEF5F4}"/>
              </a:ext>
            </a:extLst>
          </p:cNvPr>
          <p:cNvSpPr/>
          <p:nvPr/>
        </p:nvSpPr>
        <p:spPr>
          <a:xfrm>
            <a:off x="2519498"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7" name="Rechteck 96">
            <a:extLst>
              <a:ext uri="{FF2B5EF4-FFF2-40B4-BE49-F238E27FC236}">
                <a16:creationId xmlns:a16="http://schemas.microsoft.com/office/drawing/2014/main" id="{77F5A6DA-4FA0-4F0D-BAA3-E0A755ED2BEF}"/>
              </a:ext>
            </a:extLst>
          </p:cNvPr>
          <p:cNvSpPr/>
          <p:nvPr/>
        </p:nvSpPr>
        <p:spPr>
          <a:xfrm>
            <a:off x="751946"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8" name="Rechteck 97">
            <a:extLst>
              <a:ext uri="{FF2B5EF4-FFF2-40B4-BE49-F238E27FC236}">
                <a16:creationId xmlns:a16="http://schemas.microsoft.com/office/drawing/2014/main" id="{77E1D313-8C39-4110-B038-485ED0970601}"/>
              </a:ext>
            </a:extLst>
          </p:cNvPr>
          <p:cNvSpPr/>
          <p:nvPr/>
        </p:nvSpPr>
        <p:spPr>
          <a:xfrm>
            <a:off x="751946" y="907454"/>
            <a:ext cx="1620000" cy="900898"/>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9" name="Rechteck 98">
            <a:extLst>
              <a:ext uri="{FF2B5EF4-FFF2-40B4-BE49-F238E27FC236}">
                <a16:creationId xmlns:a16="http://schemas.microsoft.com/office/drawing/2014/main" id="{F2F41201-B2DF-4B57-9B13-BE83BA2F5FAA}"/>
              </a:ext>
            </a:extLst>
          </p:cNvPr>
          <p:cNvSpPr/>
          <p:nvPr/>
        </p:nvSpPr>
        <p:spPr>
          <a:xfrm>
            <a:off x="725210" y="944724"/>
            <a:ext cx="1603664"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a:solidFill>
                  <a:prstClr val="white"/>
                </a:solidFill>
                <a:latin typeface="Malgun Gothic"/>
                <a:ea typeface="+mn-ea"/>
                <a:cs typeface="+mn-cs"/>
              </a:rPr>
              <a:t>Modulo 1</a:t>
            </a:r>
            <a:br>
              <a:rPr lang="it-IT" sz="2000" b="1">
                <a:solidFill>
                  <a:prstClr val="white"/>
                </a:solidFill>
                <a:latin typeface="Malgun Gothic"/>
                <a:ea typeface="+mn-ea"/>
                <a:cs typeface="+mn-cs"/>
              </a:rPr>
            </a:br>
            <a:r>
              <a:rPr lang="it-IT" sz="1400">
                <a:solidFill>
                  <a:prstClr val="white"/>
                </a:solidFill>
                <a:latin typeface="Malgun Gothic"/>
                <a:ea typeface="+mn-ea"/>
                <a:cs typeface="+mn-cs"/>
              </a:rPr>
              <a:t>Sviluppare le idee</a:t>
            </a:r>
            <a:endParaRPr lang="it-IT" sz="1500">
              <a:solidFill>
                <a:prstClr val="white"/>
              </a:solidFill>
              <a:latin typeface="Malgun Gothic"/>
              <a:ea typeface="+mn-ea"/>
              <a:cs typeface="+mn-cs"/>
            </a:endParaRPr>
          </a:p>
        </p:txBody>
      </p:sp>
      <p:sp>
        <p:nvSpPr>
          <p:cNvPr id="100" name="Rechteck 99">
            <a:extLst>
              <a:ext uri="{FF2B5EF4-FFF2-40B4-BE49-F238E27FC236}">
                <a16:creationId xmlns:a16="http://schemas.microsoft.com/office/drawing/2014/main" id="{3E0EA590-16CC-47C4-B709-B28369006039}"/>
              </a:ext>
            </a:extLst>
          </p:cNvPr>
          <p:cNvSpPr/>
          <p:nvPr/>
        </p:nvSpPr>
        <p:spPr>
          <a:xfrm>
            <a:off x="2520184" y="919725"/>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01" name="Rechteck 100">
            <a:extLst>
              <a:ext uri="{FF2B5EF4-FFF2-40B4-BE49-F238E27FC236}">
                <a16:creationId xmlns:a16="http://schemas.microsoft.com/office/drawing/2014/main" id="{D94C59F1-1204-442E-B697-AF6117ADD893}"/>
              </a:ext>
            </a:extLst>
          </p:cNvPr>
          <p:cNvSpPr/>
          <p:nvPr/>
        </p:nvSpPr>
        <p:spPr>
          <a:xfrm>
            <a:off x="2538339" y="944724"/>
            <a:ext cx="1607251" cy="1077218"/>
          </a:xfrm>
          <a:prstGeom prst="rect">
            <a:avLst/>
          </a:prstGeom>
        </p:spPr>
        <p:txBody>
          <a:bodyPr wrap="square">
            <a:spAutoFit/>
          </a:bodyPr>
          <a:lstStyle/>
          <a:p>
            <a:pPr algn="ctr" eaLnBrk="1" fontAlgn="auto" hangingPunct="1">
              <a:lnSpc>
                <a:spcPct val="80000"/>
              </a:lnSpc>
              <a:spcBef>
                <a:spcPts val="0"/>
              </a:spcBef>
              <a:spcAft>
                <a:spcPts val="0"/>
              </a:spcAft>
              <a:buClr>
                <a:srgbClr val="5F5F5F"/>
              </a:buClr>
            </a:pPr>
            <a:r>
              <a:rPr lang="it-IT" sz="2000" b="1">
                <a:solidFill>
                  <a:prstClr val="white"/>
                </a:solidFill>
                <a:latin typeface="Malgun Gothic"/>
                <a:ea typeface="+mn-ea"/>
                <a:cs typeface="+mn-cs"/>
              </a:rPr>
              <a:t>Modulo 2</a:t>
            </a:r>
            <a:br>
              <a:rPr lang="it-IT" sz="2000" b="1">
                <a:solidFill>
                  <a:prstClr val="white"/>
                </a:solidFill>
                <a:latin typeface="Malgun Gothic"/>
                <a:ea typeface="+mn-ea"/>
                <a:cs typeface="+mn-cs"/>
              </a:rPr>
            </a:br>
            <a:r>
              <a:rPr lang="it-IT" sz="1400">
                <a:solidFill>
                  <a:prstClr val="white"/>
                </a:solidFill>
                <a:latin typeface="Malgun Gothic"/>
              </a:rPr>
              <a:t>T</a:t>
            </a:r>
            <a:r>
              <a:rPr lang="it-IT" sz="1400">
                <a:solidFill>
                  <a:prstClr val="white"/>
                </a:solidFill>
                <a:latin typeface="Malgun Gothic"/>
                <a:ea typeface="+mn-ea"/>
                <a:cs typeface="+mn-cs"/>
              </a:rPr>
              <a:t>estare le idee e svilupparle ulteriormente</a:t>
            </a:r>
            <a:r>
              <a:rPr lang="it-IT" sz="1500">
                <a:solidFill>
                  <a:prstClr val="white"/>
                </a:solidFill>
                <a:latin typeface="Malgun Gothic"/>
                <a:ea typeface="+mn-ea"/>
                <a:cs typeface="+mn-cs"/>
              </a:rPr>
              <a:t>	</a:t>
            </a:r>
          </a:p>
        </p:txBody>
      </p:sp>
      <p:sp>
        <p:nvSpPr>
          <p:cNvPr id="102" name="Rechteck 101">
            <a:extLst>
              <a:ext uri="{FF2B5EF4-FFF2-40B4-BE49-F238E27FC236}">
                <a16:creationId xmlns:a16="http://schemas.microsoft.com/office/drawing/2014/main" id="{80CAF2B8-0842-4FE5-A714-E10F345025C4}"/>
              </a:ext>
            </a:extLst>
          </p:cNvPr>
          <p:cNvSpPr/>
          <p:nvPr/>
        </p:nvSpPr>
        <p:spPr>
          <a:xfrm>
            <a:off x="4288422"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03" name="Rechteck 102">
            <a:extLst>
              <a:ext uri="{FF2B5EF4-FFF2-40B4-BE49-F238E27FC236}">
                <a16:creationId xmlns:a16="http://schemas.microsoft.com/office/drawing/2014/main" id="{B56453B9-D031-495F-8040-06D491F5DBE3}"/>
              </a:ext>
            </a:extLst>
          </p:cNvPr>
          <p:cNvSpPr/>
          <p:nvPr/>
        </p:nvSpPr>
        <p:spPr>
          <a:xfrm>
            <a:off x="4288272" y="944724"/>
            <a:ext cx="1620150" cy="9510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a:solidFill>
                  <a:prstClr val="white"/>
                </a:solidFill>
                <a:latin typeface="Malgun Gothic"/>
                <a:ea typeface="+mn-ea"/>
                <a:cs typeface="+mn-cs"/>
              </a:rPr>
              <a:t>Modulo 3</a:t>
            </a:r>
            <a:br>
              <a:rPr lang="it-IT" sz="2000" b="1">
                <a:solidFill>
                  <a:prstClr val="white"/>
                </a:solidFill>
                <a:latin typeface="Malgun Gothic"/>
                <a:ea typeface="+mn-ea"/>
                <a:cs typeface="+mn-cs"/>
              </a:rPr>
            </a:br>
            <a:r>
              <a:rPr lang="it-IT" sz="1400">
                <a:solidFill>
                  <a:prstClr val="white"/>
                </a:solidFill>
                <a:latin typeface="Malgun Gothic"/>
                <a:ea typeface="+mn-ea"/>
                <a:cs typeface="+mn-cs"/>
              </a:rPr>
              <a:t>Sviluppare il modello di business</a:t>
            </a:r>
            <a:endParaRPr lang="it-IT" sz="1600">
              <a:solidFill>
                <a:prstClr val="white"/>
              </a:solidFill>
              <a:latin typeface="Malgun Gothic"/>
              <a:ea typeface="+mn-ea"/>
              <a:cs typeface="+mn-cs"/>
            </a:endParaRPr>
          </a:p>
        </p:txBody>
      </p:sp>
      <p:sp>
        <p:nvSpPr>
          <p:cNvPr id="104" name="Rechteck 103">
            <a:extLst>
              <a:ext uri="{FF2B5EF4-FFF2-40B4-BE49-F238E27FC236}">
                <a16:creationId xmlns:a16="http://schemas.microsoft.com/office/drawing/2014/main" id="{9BF48AB7-534B-4155-98E8-1DB1DEC780C3}"/>
              </a:ext>
            </a:extLst>
          </p:cNvPr>
          <p:cNvSpPr/>
          <p:nvPr/>
        </p:nvSpPr>
        <p:spPr>
          <a:xfrm>
            <a:off x="7826270"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05" name="Rechteck 104">
            <a:extLst>
              <a:ext uri="{FF2B5EF4-FFF2-40B4-BE49-F238E27FC236}">
                <a16:creationId xmlns:a16="http://schemas.microsoft.com/office/drawing/2014/main" id="{B442DAD3-F9B2-4D24-8BAA-F04DE05CE2C1}"/>
              </a:ext>
            </a:extLst>
          </p:cNvPr>
          <p:cNvSpPr/>
          <p:nvPr/>
        </p:nvSpPr>
        <p:spPr>
          <a:xfrm>
            <a:off x="7779657" y="944724"/>
            <a:ext cx="1622517"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a:solidFill>
                  <a:prstClr val="white"/>
                </a:solidFill>
                <a:latin typeface="Malgun Gothic"/>
                <a:ea typeface="+mn-ea"/>
                <a:cs typeface="+mn-cs"/>
              </a:rPr>
              <a:t>Modulo 5</a:t>
            </a:r>
            <a:br>
              <a:rPr lang="it-IT" sz="2000" b="1">
                <a:solidFill>
                  <a:prstClr val="white"/>
                </a:solidFill>
                <a:latin typeface="Malgun Gothic"/>
                <a:ea typeface="+mn-ea"/>
                <a:cs typeface="+mn-cs"/>
              </a:rPr>
            </a:br>
            <a:r>
              <a:rPr lang="it-IT" sz="1400">
                <a:solidFill>
                  <a:prstClr val="white"/>
                </a:solidFill>
                <a:latin typeface="Malgun Gothic"/>
                <a:ea typeface="+mn-ea"/>
                <a:cs typeface="+mn-cs"/>
              </a:rPr>
              <a:t>Finanze per imprendit</a:t>
            </a:r>
            <a:r>
              <a:rPr lang="it-IT" sz="1400">
                <a:solidFill>
                  <a:prstClr val="white"/>
                </a:solidFill>
                <a:latin typeface="Malgun Gothic"/>
              </a:rPr>
              <a:t>rici/t</a:t>
            </a:r>
            <a:r>
              <a:rPr lang="it-IT" sz="1400">
                <a:solidFill>
                  <a:prstClr val="white"/>
                </a:solidFill>
                <a:latin typeface="Malgun Gothic"/>
                <a:ea typeface="+mn-ea"/>
                <a:cs typeface="+mn-cs"/>
              </a:rPr>
              <a:t>ori</a:t>
            </a:r>
            <a:endParaRPr lang="it-IT" sz="1500">
              <a:solidFill>
                <a:prstClr val="white"/>
              </a:solidFill>
              <a:latin typeface="Malgun Gothic"/>
              <a:ea typeface="+mn-ea"/>
              <a:cs typeface="+mn-cs"/>
            </a:endParaRPr>
          </a:p>
        </p:txBody>
      </p:sp>
      <p:sp>
        <p:nvSpPr>
          <p:cNvPr id="106" name="Rechteck 105">
            <a:extLst>
              <a:ext uri="{FF2B5EF4-FFF2-40B4-BE49-F238E27FC236}">
                <a16:creationId xmlns:a16="http://schemas.microsoft.com/office/drawing/2014/main" id="{2643BEBA-51EF-4655-BADF-67DC14B0F357}"/>
              </a:ext>
            </a:extLst>
          </p:cNvPr>
          <p:cNvSpPr/>
          <p:nvPr/>
        </p:nvSpPr>
        <p:spPr>
          <a:xfrm>
            <a:off x="9578899"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07" name="Rechteck 106">
            <a:extLst>
              <a:ext uri="{FF2B5EF4-FFF2-40B4-BE49-F238E27FC236}">
                <a16:creationId xmlns:a16="http://schemas.microsoft.com/office/drawing/2014/main" id="{BC59E389-EEBB-4E37-A326-C14D1BEC1B6A}"/>
              </a:ext>
            </a:extLst>
          </p:cNvPr>
          <p:cNvSpPr/>
          <p:nvPr/>
        </p:nvSpPr>
        <p:spPr>
          <a:xfrm>
            <a:off x="9632459" y="918371"/>
            <a:ext cx="1512879" cy="9510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dirty="0">
                <a:solidFill>
                  <a:prstClr val="white"/>
                </a:solidFill>
                <a:latin typeface="Malgun Gothic"/>
                <a:ea typeface="+mn-ea"/>
                <a:cs typeface="+mn-cs"/>
              </a:rPr>
              <a:t>Modulo 6</a:t>
            </a:r>
            <a:br>
              <a:rPr lang="it-IT" sz="2000" b="1" dirty="0">
                <a:solidFill>
                  <a:prstClr val="white"/>
                </a:solidFill>
                <a:latin typeface="Malgun Gothic"/>
                <a:ea typeface="+mn-ea"/>
                <a:cs typeface="+mn-cs"/>
              </a:rPr>
            </a:br>
            <a:r>
              <a:rPr lang="it-IT" sz="1400" dirty="0">
                <a:solidFill>
                  <a:prstClr val="white"/>
                </a:solidFill>
                <a:latin typeface="Malgun Gothic"/>
              </a:rPr>
              <a:t>Presentare le idee imprenditoriali</a:t>
            </a:r>
            <a:endParaRPr lang="it-IT" sz="1500" dirty="0">
              <a:solidFill>
                <a:prstClr val="white"/>
              </a:solidFill>
              <a:latin typeface="Malgun Gothic"/>
              <a:ea typeface="+mn-ea"/>
              <a:cs typeface="+mn-cs"/>
            </a:endParaRPr>
          </a:p>
        </p:txBody>
      </p:sp>
      <p:grpSp>
        <p:nvGrpSpPr>
          <p:cNvPr id="109" name="Gruppieren 121">
            <a:extLst>
              <a:ext uri="{FF2B5EF4-FFF2-40B4-BE49-F238E27FC236}">
                <a16:creationId xmlns:a16="http://schemas.microsoft.com/office/drawing/2014/main" id="{BA3CD39D-FCD5-47F7-BD9B-FDBE313F1ED3}"/>
              </a:ext>
            </a:extLst>
          </p:cNvPr>
          <p:cNvGrpSpPr/>
          <p:nvPr/>
        </p:nvGrpSpPr>
        <p:grpSpPr>
          <a:xfrm>
            <a:off x="9602999" y="4701740"/>
            <a:ext cx="1599375" cy="1593909"/>
            <a:chOff x="9091344" y="4701740"/>
            <a:chExt cx="1599375" cy="1593909"/>
          </a:xfrm>
        </p:grpSpPr>
        <p:sp>
          <p:nvSpPr>
            <p:cNvPr id="110" name="Textplatzhalter 35">
              <a:extLst>
                <a:ext uri="{FF2B5EF4-FFF2-40B4-BE49-F238E27FC236}">
                  <a16:creationId xmlns:a16="http://schemas.microsoft.com/office/drawing/2014/main" id="{6566B2D5-8E68-44BC-9522-923BD0B2E3A2}"/>
                </a:ext>
              </a:extLst>
            </p:cNvPr>
            <p:cNvSpPr txBox="1">
              <a:spLocks/>
            </p:cNvSpPr>
            <p:nvPr/>
          </p:nvSpPr>
          <p:spPr bwMode="gray">
            <a:xfrm>
              <a:off x="9165788" y="4701740"/>
              <a:ext cx="1440000" cy="1593909"/>
            </a:xfrm>
            <a:prstGeom prst="rect">
              <a:avLst/>
            </a:prstGeom>
            <a:solidFill>
              <a:srgbClr val="738D05"/>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baseline="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1" i="0" u="none" strike="noStrike" kern="1200" cap="none" spc="0" normalizeH="0" baseline="0" dirty="0">
                <a:ln>
                  <a:noFill/>
                </a:ln>
                <a:solidFill>
                  <a:sysClr val="window" lastClr="FFFFFF"/>
                </a:solidFill>
                <a:effectLst/>
                <a:uLnTx/>
                <a:uFillTx/>
                <a:latin typeface="Malgun Gothic"/>
                <a:ea typeface="+mn-ea"/>
                <a:cs typeface="+mn-cs"/>
              </a:endParaRPr>
            </a:p>
          </p:txBody>
        </p:sp>
        <p:sp>
          <p:nvSpPr>
            <p:cNvPr id="111" name="Rechteck 110">
              <a:extLst>
                <a:ext uri="{FF2B5EF4-FFF2-40B4-BE49-F238E27FC236}">
                  <a16:creationId xmlns:a16="http://schemas.microsoft.com/office/drawing/2014/main" id="{7614FE28-51E3-4698-9871-5EC3D5280DB1}"/>
                </a:ext>
              </a:extLst>
            </p:cNvPr>
            <p:cNvSpPr/>
            <p:nvPr/>
          </p:nvSpPr>
          <p:spPr>
            <a:xfrm>
              <a:off x="9091344" y="4857871"/>
              <a:ext cx="1599375" cy="1292662"/>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300" b="1" dirty="0">
                  <a:solidFill>
                    <a:sysClr val="window" lastClr="FFFFFF"/>
                  </a:solidFill>
                  <a:latin typeface="Malgun Gothic"/>
                </a:rPr>
                <a:t>Conclusione dell‘evento Presentazione delle idee imprenditoriali e Feedback</a:t>
              </a:r>
            </a:p>
          </p:txBody>
        </p:sp>
      </p:grpSp>
      <p:sp>
        <p:nvSpPr>
          <p:cNvPr id="112" name="Text 2">
            <a:extLst>
              <a:ext uri="{FF2B5EF4-FFF2-40B4-BE49-F238E27FC236}">
                <a16:creationId xmlns:a16="http://schemas.microsoft.com/office/drawing/2014/main" id="{148BF66A-E52C-4020-B9FD-3E64D7B00B2E}"/>
              </a:ext>
            </a:extLst>
          </p:cNvPr>
          <p:cNvSpPr txBox="1">
            <a:spLocks/>
          </p:cNvSpPr>
          <p:nvPr/>
        </p:nvSpPr>
        <p:spPr bwMode="gray">
          <a:xfrm>
            <a:off x="830175" y="2852936"/>
            <a:ext cx="1440000" cy="91793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indent="0" algn="ctr" fontAlgn="auto">
              <a:lnSpc>
                <a:spcPct val="100000"/>
              </a:lnSpc>
              <a:spcBef>
                <a:spcPts val="0"/>
              </a:spcBef>
              <a:spcAft>
                <a:spcPts val="1000"/>
              </a:spcAft>
              <a:buClr>
                <a:srgbClr val="00802F"/>
              </a:buClr>
              <a:buSzTx/>
              <a:buFont typeface="Arial" panose="020B0604020202020204" pitchFamily="34" charset="0"/>
              <a:buNone/>
              <a:tabLst/>
              <a:defRPr/>
            </a:pPr>
            <a:r>
              <a:rPr lang="it-IT" sz="1600" dirty="0">
                <a:solidFill>
                  <a:schemeClr val="lt1"/>
                </a:solidFill>
              </a:rPr>
              <a:t>I</a:t>
            </a:r>
          </a:p>
        </p:txBody>
      </p:sp>
      <p:sp>
        <p:nvSpPr>
          <p:cNvPr id="113" name="Rechteck 112">
            <a:extLst>
              <a:ext uri="{FF2B5EF4-FFF2-40B4-BE49-F238E27FC236}">
                <a16:creationId xmlns:a16="http://schemas.microsoft.com/office/drawing/2014/main" id="{3E9A5955-45E5-4027-9F43-CCCB17DD03A7}"/>
              </a:ext>
            </a:extLst>
          </p:cNvPr>
          <p:cNvSpPr/>
          <p:nvPr/>
        </p:nvSpPr>
        <p:spPr>
          <a:xfrm>
            <a:off x="794277" y="2923166"/>
            <a:ext cx="1489224" cy="69249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300" b="1" dirty="0">
                <a:solidFill>
                  <a:sysClr val="window" lastClr="FFFFFF"/>
                </a:solidFill>
                <a:latin typeface="Malgun Gothic"/>
              </a:rPr>
              <a:t>Sviluppo, valutazione e scelta di idee</a:t>
            </a:r>
            <a:endParaRPr lang="it-IT" sz="1300" dirty="0">
              <a:solidFill>
                <a:sysClr val="window" lastClr="FFFFFF"/>
              </a:solidFill>
              <a:latin typeface="Malgun Gothic"/>
            </a:endParaRPr>
          </a:p>
        </p:txBody>
      </p:sp>
      <p:sp>
        <p:nvSpPr>
          <p:cNvPr id="114" name="Text 2">
            <a:extLst>
              <a:ext uri="{FF2B5EF4-FFF2-40B4-BE49-F238E27FC236}">
                <a16:creationId xmlns:a16="http://schemas.microsoft.com/office/drawing/2014/main" id="{91D33842-1507-44C3-94FA-2BB1FD3D084D}"/>
              </a:ext>
            </a:extLst>
          </p:cNvPr>
          <p:cNvSpPr txBox="1">
            <a:spLocks/>
          </p:cNvSpPr>
          <p:nvPr/>
        </p:nvSpPr>
        <p:spPr bwMode="gray">
          <a:xfrm>
            <a:off x="2583279" y="2041832"/>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dirty="0">
              <a:ln>
                <a:noFill/>
              </a:ln>
              <a:solidFill>
                <a:sysClr val="window" lastClr="FFFFFF"/>
              </a:solidFill>
              <a:effectLst/>
              <a:uLnTx/>
              <a:uFillTx/>
              <a:latin typeface="Malgun Gothic"/>
              <a:ea typeface="+mn-ea"/>
              <a:cs typeface="+mn-cs"/>
            </a:endParaRPr>
          </a:p>
        </p:txBody>
      </p:sp>
      <p:sp>
        <p:nvSpPr>
          <p:cNvPr id="115" name="Rechteck 114">
            <a:extLst>
              <a:ext uri="{FF2B5EF4-FFF2-40B4-BE49-F238E27FC236}">
                <a16:creationId xmlns:a16="http://schemas.microsoft.com/office/drawing/2014/main" id="{640BEB79-B0BE-4EDE-A6C5-EA409B12A37A}"/>
              </a:ext>
            </a:extLst>
          </p:cNvPr>
          <p:cNvSpPr/>
          <p:nvPr/>
        </p:nvSpPr>
        <p:spPr>
          <a:xfrm>
            <a:off x="2589974" y="2106059"/>
            <a:ext cx="1476164" cy="523220"/>
          </a:xfrm>
          <a:prstGeom prst="rect">
            <a:avLst/>
          </a:prstGeom>
        </p:spPr>
        <p:txBody>
          <a:bodyPr wrap="square">
            <a:spAutoFit/>
          </a:bodyPr>
          <a:lstStyle/>
          <a:p>
            <a:pPr lvl="0" eaLnBrk="1" fontAlgn="auto" hangingPunct="1">
              <a:spcBef>
                <a:spcPts val="0"/>
              </a:spcBef>
              <a:spcAft>
                <a:spcPts val="1000"/>
              </a:spcAft>
              <a:buClr>
                <a:srgbClr val="00802F"/>
              </a:buClr>
              <a:defRPr/>
            </a:pPr>
            <a:r>
              <a:rPr lang="it-IT" sz="1400" b="1" dirty="0">
                <a:solidFill>
                  <a:sysClr val="window" lastClr="FFFFFF"/>
                </a:solidFill>
                <a:latin typeface="Malgun Gothic"/>
              </a:rPr>
              <a:t>Lean Startup gestione snella</a:t>
            </a:r>
            <a:endParaRPr lang="it-IT" sz="1400" dirty="0">
              <a:solidFill>
                <a:sysClr val="window" lastClr="FFFFFF"/>
              </a:solidFill>
              <a:latin typeface="Malgun Gothic"/>
            </a:endParaRPr>
          </a:p>
        </p:txBody>
      </p:sp>
      <p:sp>
        <p:nvSpPr>
          <p:cNvPr id="116" name="Text 2">
            <a:extLst>
              <a:ext uri="{FF2B5EF4-FFF2-40B4-BE49-F238E27FC236}">
                <a16:creationId xmlns:a16="http://schemas.microsoft.com/office/drawing/2014/main" id="{D734DC25-85BD-41B3-AFA8-42AA37289DB1}"/>
              </a:ext>
            </a:extLst>
          </p:cNvPr>
          <p:cNvSpPr txBox="1">
            <a:spLocks/>
          </p:cNvSpPr>
          <p:nvPr/>
        </p:nvSpPr>
        <p:spPr bwMode="gray">
          <a:xfrm>
            <a:off x="2597578" y="3011730"/>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algn="ctr" fontAlgn="auto">
              <a:buClr>
                <a:srgbClr val="00802F"/>
              </a:buClr>
              <a:buSzTx/>
              <a:tabLst/>
              <a:defRPr/>
            </a:pPr>
            <a:endParaRPr lang="it-IT" sz="1600" dirty="0">
              <a:solidFill>
                <a:schemeClr val="lt1"/>
              </a:solidFill>
            </a:endParaRPr>
          </a:p>
        </p:txBody>
      </p:sp>
      <p:sp>
        <p:nvSpPr>
          <p:cNvPr id="117" name="Rechteck 116">
            <a:extLst>
              <a:ext uri="{FF2B5EF4-FFF2-40B4-BE49-F238E27FC236}">
                <a16:creationId xmlns:a16="http://schemas.microsoft.com/office/drawing/2014/main" id="{6800B0C9-B0B0-4DFE-B72D-169DA9434433}"/>
              </a:ext>
            </a:extLst>
          </p:cNvPr>
          <p:cNvSpPr/>
          <p:nvPr/>
        </p:nvSpPr>
        <p:spPr>
          <a:xfrm>
            <a:off x="2805492" y="3208572"/>
            <a:ext cx="1016062" cy="30777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MVP</a:t>
            </a:r>
            <a:endParaRPr lang="it-IT" sz="1400" dirty="0">
              <a:solidFill>
                <a:sysClr val="window" lastClr="FFFFFF"/>
              </a:solidFill>
              <a:latin typeface="Malgun Gothic"/>
            </a:endParaRPr>
          </a:p>
        </p:txBody>
      </p:sp>
      <p:sp>
        <p:nvSpPr>
          <p:cNvPr id="118" name="Text 2">
            <a:extLst>
              <a:ext uri="{FF2B5EF4-FFF2-40B4-BE49-F238E27FC236}">
                <a16:creationId xmlns:a16="http://schemas.microsoft.com/office/drawing/2014/main" id="{099E391A-9227-4838-9910-CD183CAA91FB}"/>
              </a:ext>
            </a:extLst>
          </p:cNvPr>
          <p:cNvSpPr txBox="1">
            <a:spLocks/>
          </p:cNvSpPr>
          <p:nvPr/>
        </p:nvSpPr>
        <p:spPr bwMode="gray">
          <a:xfrm>
            <a:off x="4396315" y="2041832"/>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600" dirty="0">
              <a:solidFill>
                <a:schemeClr val="lt1"/>
              </a:solidFill>
            </a:endParaRPr>
          </a:p>
        </p:txBody>
      </p:sp>
      <p:sp>
        <p:nvSpPr>
          <p:cNvPr id="119" name="Rechteck 118">
            <a:extLst>
              <a:ext uri="{FF2B5EF4-FFF2-40B4-BE49-F238E27FC236}">
                <a16:creationId xmlns:a16="http://schemas.microsoft.com/office/drawing/2014/main" id="{B349C3A5-5127-43D6-A77D-34B2FE6E02DD}"/>
              </a:ext>
            </a:extLst>
          </p:cNvPr>
          <p:cNvSpPr/>
          <p:nvPr/>
        </p:nvSpPr>
        <p:spPr>
          <a:xfrm>
            <a:off x="4417395" y="2105817"/>
            <a:ext cx="1397631"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Modello aziendale</a:t>
            </a:r>
            <a:endParaRPr lang="it-IT" sz="1400" dirty="0">
              <a:solidFill>
                <a:sysClr val="window" lastClr="FFFFFF"/>
              </a:solidFill>
              <a:latin typeface="Malgun Gothic"/>
            </a:endParaRPr>
          </a:p>
        </p:txBody>
      </p:sp>
      <p:sp>
        <p:nvSpPr>
          <p:cNvPr id="120" name="Text 2">
            <a:extLst>
              <a:ext uri="{FF2B5EF4-FFF2-40B4-BE49-F238E27FC236}">
                <a16:creationId xmlns:a16="http://schemas.microsoft.com/office/drawing/2014/main" id="{D298D0AF-CB6E-44C5-85AA-DA34A44C109B}"/>
              </a:ext>
            </a:extLst>
          </p:cNvPr>
          <p:cNvSpPr txBox="1">
            <a:spLocks/>
          </p:cNvSpPr>
          <p:nvPr/>
        </p:nvSpPr>
        <p:spPr bwMode="gray">
          <a:xfrm>
            <a:off x="6161814" y="3023876"/>
            <a:ext cx="1440000" cy="721612"/>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dirty="0">
              <a:ln>
                <a:noFill/>
              </a:ln>
              <a:solidFill>
                <a:sysClr val="window" lastClr="FFFFFF"/>
              </a:solidFill>
              <a:effectLst/>
              <a:uLnTx/>
              <a:uFillTx/>
              <a:latin typeface="Malgun Gothic"/>
              <a:ea typeface="+mn-ea"/>
              <a:cs typeface="+mn-cs"/>
            </a:endParaRPr>
          </a:p>
        </p:txBody>
      </p:sp>
      <p:sp>
        <p:nvSpPr>
          <p:cNvPr id="121" name="Rechteck 120">
            <a:extLst>
              <a:ext uri="{FF2B5EF4-FFF2-40B4-BE49-F238E27FC236}">
                <a16:creationId xmlns:a16="http://schemas.microsoft.com/office/drawing/2014/main" id="{6AD0880C-591C-4A4B-A69A-BA54CF544800}"/>
              </a:ext>
            </a:extLst>
          </p:cNvPr>
          <p:cNvSpPr/>
          <p:nvPr/>
        </p:nvSpPr>
        <p:spPr>
          <a:xfrm>
            <a:off x="6140538" y="3050134"/>
            <a:ext cx="1461276" cy="507831"/>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350" b="1" dirty="0">
                <a:solidFill>
                  <a:sysClr val="window" lastClr="FFFFFF"/>
                </a:solidFill>
                <a:latin typeface="Malgun Gothic"/>
              </a:rPr>
              <a:t>Marketing imprenditoriale</a:t>
            </a:r>
            <a:endParaRPr lang="it-IT" sz="1350" dirty="0">
              <a:solidFill>
                <a:sysClr val="window" lastClr="FFFFFF"/>
              </a:solidFill>
              <a:latin typeface="Malgun Gothic"/>
            </a:endParaRPr>
          </a:p>
        </p:txBody>
      </p:sp>
      <p:sp>
        <p:nvSpPr>
          <p:cNvPr id="122" name="Text 2">
            <a:extLst>
              <a:ext uri="{FF2B5EF4-FFF2-40B4-BE49-F238E27FC236}">
                <a16:creationId xmlns:a16="http://schemas.microsoft.com/office/drawing/2014/main" id="{F850A4A9-EBBC-4C8B-8AD7-82CBE8408076}"/>
              </a:ext>
            </a:extLst>
          </p:cNvPr>
          <p:cNvSpPr txBox="1">
            <a:spLocks/>
          </p:cNvSpPr>
          <p:nvPr/>
        </p:nvSpPr>
        <p:spPr bwMode="gray">
          <a:xfrm>
            <a:off x="9690206" y="2041832"/>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dirty="0">
              <a:ln>
                <a:noFill/>
              </a:ln>
              <a:solidFill>
                <a:sysClr val="window" lastClr="FFFFFF"/>
              </a:solidFill>
              <a:effectLst/>
              <a:uLnTx/>
              <a:uFillTx/>
              <a:latin typeface="Malgun Gothic"/>
              <a:ea typeface="+mn-ea"/>
              <a:cs typeface="+mn-cs"/>
            </a:endParaRPr>
          </a:p>
        </p:txBody>
      </p:sp>
      <p:sp>
        <p:nvSpPr>
          <p:cNvPr id="123" name="Rechteck 122">
            <a:extLst>
              <a:ext uri="{FF2B5EF4-FFF2-40B4-BE49-F238E27FC236}">
                <a16:creationId xmlns:a16="http://schemas.microsoft.com/office/drawing/2014/main" id="{D1E5EC00-5318-449C-971F-C71D8BE1A721}"/>
              </a:ext>
            </a:extLst>
          </p:cNvPr>
          <p:cNvSpPr/>
          <p:nvPr/>
        </p:nvSpPr>
        <p:spPr>
          <a:xfrm>
            <a:off x="9599525" y="2015081"/>
            <a:ext cx="1599374" cy="738664"/>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Cosa rende efficace il lancio di un‘impresa?</a:t>
            </a:r>
            <a:endParaRPr lang="it-IT" sz="1400" dirty="0">
              <a:solidFill>
                <a:sysClr val="window" lastClr="FFFFFF"/>
              </a:solidFill>
              <a:latin typeface="Malgun Gothic"/>
            </a:endParaRPr>
          </a:p>
        </p:txBody>
      </p:sp>
      <p:sp>
        <p:nvSpPr>
          <p:cNvPr id="124" name="Rechteck 123">
            <a:extLst>
              <a:ext uri="{FF2B5EF4-FFF2-40B4-BE49-F238E27FC236}">
                <a16:creationId xmlns:a16="http://schemas.microsoft.com/office/drawing/2014/main" id="{6F418A98-8B39-493A-820A-A6C906F6ACDB}"/>
              </a:ext>
            </a:extLst>
          </p:cNvPr>
          <p:cNvSpPr/>
          <p:nvPr/>
        </p:nvSpPr>
        <p:spPr>
          <a:xfrm>
            <a:off x="6057346"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dirty="0">
              <a:solidFill>
                <a:prstClr val="black"/>
              </a:solidFill>
              <a:latin typeface="Malgun Gothic"/>
              <a:ea typeface="+mn-ea"/>
              <a:cs typeface="+mn-cs"/>
            </a:endParaRPr>
          </a:p>
        </p:txBody>
      </p:sp>
      <p:sp>
        <p:nvSpPr>
          <p:cNvPr id="125" name="Rechteck 124">
            <a:extLst>
              <a:ext uri="{FF2B5EF4-FFF2-40B4-BE49-F238E27FC236}">
                <a16:creationId xmlns:a16="http://schemas.microsoft.com/office/drawing/2014/main" id="{78589FAC-E9C7-4245-8CDE-81749A84DA5A}"/>
              </a:ext>
            </a:extLst>
          </p:cNvPr>
          <p:cNvSpPr/>
          <p:nvPr/>
        </p:nvSpPr>
        <p:spPr>
          <a:xfrm>
            <a:off x="6032864" y="944724"/>
            <a:ext cx="1607251"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dirty="0">
                <a:solidFill>
                  <a:prstClr val="white"/>
                </a:solidFill>
                <a:latin typeface="Malgun Gothic"/>
                <a:ea typeface="+mn-ea"/>
                <a:cs typeface="+mn-cs"/>
              </a:rPr>
              <a:t>Modulo 4</a:t>
            </a:r>
            <a:br>
              <a:rPr lang="it-IT" sz="2000" b="1" dirty="0">
                <a:solidFill>
                  <a:prstClr val="white"/>
                </a:solidFill>
                <a:latin typeface="Malgun Gothic"/>
                <a:ea typeface="+mn-ea"/>
                <a:cs typeface="+mn-cs"/>
              </a:rPr>
            </a:br>
            <a:r>
              <a:rPr lang="it-IT" sz="1400" dirty="0">
                <a:solidFill>
                  <a:prstClr val="white"/>
                </a:solidFill>
                <a:latin typeface="Malgun Gothic"/>
                <a:ea typeface="+mn-ea"/>
                <a:cs typeface="+mn-cs"/>
              </a:rPr>
              <a:t>Marketing per imprendit</a:t>
            </a:r>
            <a:r>
              <a:rPr lang="it-IT" sz="1400" dirty="0">
                <a:solidFill>
                  <a:prstClr val="white"/>
                </a:solidFill>
                <a:latin typeface="Malgun Gothic"/>
              </a:rPr>
              <a:t>rici/t</a:t>
            </a:r>
            <a:r>
              <a:rPr lang="it-IT" sz="1400" dirty="0">
                <a:solidFill>
                  <a:prstClr val="white"/>
                </a:solidFill>
                <a:latin typeface="Malgun Gothic"/>
                <a:ea typeface="+mn-ea"/>
                <a:cs typeface="+mn-cs"/>
              </a:rPr>
              <a:t>ori</a:t>
            </a:r>
            <a:endParaRPr lang="it-IT" sz="1500" dirty="0">
              <a:solidFill>
                <a:prstClr val="white"/>
              </a:solidFill>
              <a:latin typeface="Malgun Gothic"/>
              <a:ea typeface="+mn-ea"/>
              <a:cs typeface="+mn-cs"/>
            </a:endParaRPr>
          </a:p>
        </p:txBody>
      </p:sp>
      <p:sp>
        <p:nvSpPr>
          <p:cNvPr id="126" name="Text 2">
            <a:extLst>
              <a:ext uri="{FF2B5EF4-FFF2-40B4-BE49-F238E27FC236}">
                <a16:creationId xmlns:a16="http://schemas.microsoft.com/office/drawing/2014/main" id="{0D156090-A478-4B45-8531-C9858189134E}"/>
              </a:ext>
            </a:extLst>
          </p:cNvPr>
          <p:cNvSpPr txBox="1">
            <a:spLocks/>
          </p:cNvSpPr>
          <p:nvPr/>
        </p:nvSpPr>
        <p:spPr bwMode="gray">
          <a:xfrm>
            <a:off x="837513" y="5782148"/>
            <a:ext cx="1440000" cy="749383"/>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600" dirty="0">
              <a:solidFill>
                <a:schemeClr val="lt1"/>
              </a:solidFill>
            </a:endParaRPr>
          </a:p>
        </p:txBody>
      </p:sp>
      <p:sp>
        <p:nvSpPr>
          <p:cNvPr id="127" name="Rechteck 126">
            <a:extLst>
              <a:ext uri="{FF2B5EF4-FFF2-40B4-BE49-F238E27FC236}">
                <a16:creationId xmlns:a16="http://schemas.microsoft.com/office/drawing/2014/main" id="{FC3762D9-E584-4C12-BAF4-BF478836D450}"/>
              </a:ext>
            </a:extLst>
          </p:cNvPr>
          <p:cNvSpPr/>
          <p:nvPr/>
        </p:nvSpPr>
        <p:spPr>
          <a:xfrm>
            <a:off x="794494" y="5904472"/>
            <a:ext cx="1473503"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Mini-Businessplan</a:t>
            </a:r>
            <a:endParaRPr lang="it-IT" sz="1400" dirty="0">
              <a:solidFill>
                <a:sysClr val="window" lastClr="FFFFFF"/>
              </a:solidFill>
              <a:latin typeface="Malgun Gothic"/>
            </a:endParaRPr>
          </a:p>
        </p:txBody>
      </p:sp>
      <p:sp>
        <p:nvSpPr>
          <p:cNvPr id="128" name="Text 2">
            <a:extLst>
              <a:ext uri="{FF2B5EF4-FFF2-40B4-BE49-F238E27FC236}">
                <a16:creationId xmlns:a16="http://schemas.microsoft.com/office/drawing/2014/main" id="{F1127E5B-C2C3-464A-81D6-A1F3A91F0798}"/>
              </a:ext>
            </a:extLst>
          </p:cNvPr>
          <p:cNvSpPr txBox="1">
            <a:spLocks/>
          </p:cNvSpPr>
          <p:nvPr/>
        </p:nvSpPr>
        <p:spPr bwMode="gray">
          <a:xfrm>
            <a:off x="7890006" y="5811531"/>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dirty="0">
              <a:ln>
                <a:noFill/>
              </a:ln>
              <a:solidFill>
                <a:sysClr val="window" lastClr="FFFFFF"/>
              </a:solidFill>
              <a:effectLst/>
              <a:uLnTx/>
              <a:uFillTx/>
              <a:latin typeface="Malgun Gothic"/>
              <a:ea typeface="+mn-ea"/>
              <a:cs typeface="+mn-cs"/>
            </a:endParaRPr>
          </a:p>
        </p:txBody>
      </p:sp>
      <p:sp>
        <p:nvSpPr>
          <p:cNvPr id="129" name="Rechteck 128">
            <a:extLst>
              <a:ext uri="{FF2B5EF4-FFF2-40B4-BE49-F238E27FC236}">
                <a16:creationId xmlns:a16="http://schemas.microsoft.com/office/drawing/2014/main" id="{C29F039A-715D-47E9-97A2-F385507E0624}"/>
              </a:ext>
            </a:extLst>
          </p:cNvPr>
          <p:cNvSpPr/>
          <p:nvPr/>
        </p:nvSpPr>
        <p:spPr>
          <a:xfrm>
            <a:off x="7814614" y="5826490"/>
            <a:ext cx="1520129" cy="738664"/>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Excursus: forme giuridiche</a:t>
            </a:r>
            <a:endParaRPr lang="it-IT" sz="1400" dirty="0">
              <a:solidFill>
                <a:sysClr val="window" lastClr="FFFFFF"/>
              </a:solidFill>
              <a:latin typeface="Malgun Gothic"/>
            </a:endParaRPr>
          </a:p>
        </p:txBody>
      </p:sp>
      <p:sp>
        <p:nvSpPr>
          <p:cNvPr id="130" name="Text 2">
            <a:extLst>
              <a:ext uri="{FF2B5EF4-FFF2-40B4-BE49-F238E27FC236}">
                <a16:creationId xmlns:a16="http://schemas.microsoft.com/office/drawing/2014/main" id="{F30F21F1-6A06-4124-B023-0827B6C5F6B0}"/>
              </a:ext>
            </a:extLst>
          </p:cNvPr>
          <p:cNvSpPr txBox="1">
            <a:spLocks/>
          </p:cNvSpPr>
          <p:nvPr/>
        </p:nvSpPr>
        <p:spPr bwMode="gray">
          <a:xfrm>
            <a:off x="7926010" y="3033036"/>
            <a:ext cx="1404156"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1" i="0" u="none" strike="noStrike" kern="1200" cap="none" spc="0" normalizeH="0" baseline="0" dirty="0">
              <a:ln>
                <a:noFill/>
              </a:ln>
              <a:solidFill>
                <a:sysClr val="window" lastClr="FFFFFF"/>
              </a:solidFill>
              <a:effectLst/>
              <a:uLnTx/>
              <a:uFillTx/>
              <a:latin typeface="Malgun Gothic"/>
              <a:ea typeface="+mn-ea"/>
              <a:cs typeface="+mn-cs"/>
            </a:endParaRPr>
          </a:p>
        </p:txBody>
      </p:sp>
      <p:sp>
        <p:nvSpPr>
          <p:cNvPr id="131" name="Rechteck 130">
            <a:extLst>
              <a:ext uri="{FF2B5EF4-FFF2-40B4-BE49-F238E27FC236}">
                <a16:creationId xmlns:a16="http://schemas.microsoft.com/office/drawing/2014/main" id="{3C16736A-B4A5-41A7-8FBC-7270AF1876CF}"/>
              </a:ext>
            </a:extLst>
          </p:cNvPr>
          <p:cNvSpPr/>
          <p:nvPr/>
        </p:nvSpPr>
        <p:spPr>
          <a:xfrm>
            <a:off x="7926010" y="3136480"/>
            <a:ext cx="1410224" cy="523220"/>
          </a:xfrm>
          <a:prstGeom prst="rect">
            <a:avLst/>
          </a:prstGeom>
          <a:solidFill>
            <a:srgbClr val="135B87"/>
          </a:solidFill>
        </p:spPr>
        <p:txBody>
          <a:bodyPr wrap="square" lIns="91440" tIns="45720" rIns="91440" bIns="45720" anchor="t">
            <a:spAutoFit/>
          </a:bodyPr>
          <a:lstStyle/>
          <a:p>
            <a:pPr algn="ctr">
              <a:spcAft>
                <a:spcPts val="1000"/>
              </a:spcAft>
              <a:buClr>
                <a:srgbClr val="00802F"/>
              </a:buClr>
              <a:defRPr/>
            </a:pPr>
            <a:r>
              <a:rPr lang="it-IT" sz="1400" b="1" dirty="0">
                <a:solidFill>
                  <a:schemeClr val="bg1"/>
                </a:solidFill>
                <a:latin typeface="Malgun Gothic"/>
              </a:rPr>
              <a:t>MC &amp; Break-Even Point</a:t>
            </a:r>
          </a:p>
        </p:txBody>
      </p:sp>
      <p:sp>
        <p:nvSpPr>
          <p:cNvPr id="132" name="Text 2">
            <a:extLst>
              <a:ext uri="{FF2B5EF4-FFF2-40B4-BE49-F238E27FC236}">
                <a16:creationId xmlns:a16="http://schemas.microsoft.com/office/drawing/2014/main" id="{9AD80842-7CBA-4A52-A2B8-4FFC573227CB}"/>
              </a:ext>
            </a:extLst>
          </p:cNvPr>
          <p:cNvSpPr txBox="1">
            <a:spLocks/>
          </p:cNvSpPr>
          <p:nvPr/>
        </p:nvSpPr>
        <p:spPr bwMode="gray">
          <a:xfrm>
            <a:off x="7926010" y="2041832"/>
            <a:ext cx="1404156"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dirty="0">
              <a:ln>
                <a:noFill/>
              </a:ln>
              <a:solidFill>
                <a:sysClr val="window" lastClr="FFFFFF"/>
              </a:solidFill>
              <a:effectLst/>
              <a:uLnTx/>
              <a:uFillTx/>
              <a:latin typeface="Malgun Gothic"/>
              <a:ea typeface="+mn-ea"/>
              <a:cs typeface="+mn-cs"/>
            </a:endParaRPr>
          </a:p>
        </p:txBody>
      </p:sp>
      <p:sp>
        <p:nvSpPr>
          <p:cNvPr id="133" name="Rechteck 132">
            <a:extLst>
              <a:ext uri="{FF2B5EF4-FFF2-40B4-BE49-F238E27FC236}">
                <a16:creationId xmlns:a16="http://schemas.microsoft.com/office/drawing/2014/main" id="{98BD1252-ED05-4E33-A8A4-7F5F702934EB}"/>
              </a:ext>
            </a:extLst>
          </p:cNvPr>
          <p:cNvSpPr/>
          <p:nvPr/>
        </p:nvSpPr>
        <p:spPr>
          <a:xfrm>
            <a:off x="7890006" y="2105817"/>
            <a:ext cx="1426254"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Fonti di finanziamento</a:t>
            </a:r>
          </a:p>
        </p:txBody>
      </p:sp>
      <p:sp>
        <p:nvSpPr>
          <p:cNvPr id="134" name="Text 2">
            <a:extLst>
              <a:ext uri="{FF2B5EF4-FFF2-40B4-BE49-F238E27FC236}">
                <a16:creationId xmlns:a16="http://schemas.microsoft.com/office/drawing/2014/main" id="{274A9249-DE4A-4C38-AE1A-993953E73B33}"/>
              </a:ext>
            </a:extLst>
          </p:cNvPr>
          <p:cNvSpPr txBox="1">
            <a:spLocks/>
          </p:cNvSpPr>
          <p:nvPr/>
        </p:nvSpPr>
        <p:spPr bwMode="gray">
          <a:xfrm>
            <a:off x="9690366" y="3025488"/>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400" dirty="0">
              <a:solidFill>
                <a:sysClr val="window" lastClr="FFFFFF"/>
              </a:solidFill>
              <a:latin typeface="Malgun Gothic"/>
            </a:endParaRPr>
          </a:p>
        </p:txBody>
      </p:sp>
      <p:sp>
        <p:nvSpPr>
          <p:cNvPr id="135" name="Rechteck 134">
            <a:extLst>
              <a:ext uri="{FF2B5EF4-FFF2-40B4-BE49-F238E27FC236}">
                <a16:creationId xmlns:a16="http://schemas.microsoft.com/office/drawing/2014/main" id="{DA514244-68DB-4A60-9D3D-3F70D0BCD4C6}"/>
              </a:ext>
            </a:extLst>
          </p:cNvPr>
          <p:cNvSpPr/>
          <p:nvPr/>
        </p:nvSpPr>
        <p:spPr>
          <a:xfrm>
            <a:off x="9726210" y="3229235"/>
            <a:ext cx="1404156" cy="30777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Presentare</a:t>
            </a:r>
            <a:endParaRPr lang="it-IT" sz="1400" dirty="0">
              <a:solidFill>
                <a:sysClr val="window" lastClr="FFFFFF"/>
              </a:solidFill>
              <a:latin typeface="Malgun Gothic"/>
            </a:endParaRPr>
          </a:p>
        </p:txBody>
      </p:sp>
      <p:sp>
        <p:nvSpPr>
          <p:cNvPr id="136" name="Text 2">
            <a:extLst>
              <a:ext uri="{FF2B5EF4-FFF2-40B4-BE49-F238E27FC236}">
                <a16:creationId xmlns:a16="http://schemas.microsoft.com/office/drawing/2014/main" id="{36B9A015-2FB9-4567-99C5-D61488A37513}"/>
              </a:ext>
            </a:extLst>
          </p:cNvPr>
          <p:cNvSpPr txBox="1">
            <a:spLocks/>
          </p:cNvSpPr>
          <p:nvPr/>
        </p:nvSpPr>
        <p:spPr bwMode="gray">
          <a:xfrm>
            <a:off x="6125810" y="2041832"/>
            <a:ext cx="1440000" cy="721612"/>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600" dirty="0">
              <a:solidFill>
                <a:schemeClr val="lt1"/>
              </a:solidFill>
            </a:endParaRPr>
          </a:p>
        </p:txBody>
      </p:sp>
      <p:sp>
        <p:nvSpPr>
          <p:cNvPr id="137" name="Rechteck 136">
            <a:extLst>
              <a:ext uri="{FF2B5EF4-FFF2-40B4-BE49-F238E27FC236}">
                <a16:creationId xmlns:a16="http://schemas.microsoft.com/office/drawing/2014/main" id="{425E9BE0-3E35-405A-BBFC-E19B9A0349A6}"/>
              </a:ext>
            </a:extLst>
          </p:cNvPr>
          <p:cNvSpPr/>
          <p:nvPr/>
        </p:nvSpPr>
        <p:spPr>
          <a:xfrm>
            <a:off x="6103560" y="2105817"/>
            <a:ext cx="1399367"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4P* del  Marketing</a:t>
            </a:r>
            <a:endParaRPr lang="it-IT" sz="1400" dirty="0">
              <a:solidFill>
                <a:sysClr val="window" lastClr="FFFFFF"/>
              </a:solidFill>
              <a:latin typeface="Malgun Gothic"/>
            </a:endParaRPr>
          </a:p>
        </p:txBody>
      </p:sp>
      <p:sp>
        <p:nvSpPr>
          <p:cNvPr id="138" name="Pfeil: nach unten 137">
            <a:extLst>
              <a:ext uri="{FF2B5EF4-FFF2-40B4-BE49-F238E27FC236}">
                <a16:creationId xmlns:a16="http://schemas.microsoft.com/office/drawing/2014/main" id="{15234F76-2C33-4217-8F32-7555ACB5F062}"/>
              </a:ext>
            </a:extLst>
          </p:cNvPr>
          <p:cNvSpPr/>
          <p:nvPr/>
        </p:nvSpPr>
        <p:spPr>
          <a:xfrm>
            <a:off x="967835" y="560816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39" name="Pfeil: nach unten 138">
            <a:extLst>
              <a:ext uri="{FF2B5EF4-FFF2-40B4-BE49-F238E27FC236}">
                <a16:creationId xmlns:a16="http://schemas.microsoft.com/office/drawing/2014/main" id="{0D15E5A3-BE4F-4D8E-A77A-272E1A85F497}"/>
              </a:ext>
            </a:extLst>
          </p:cNvPr>
          <p:cNvSpPr/>
          <p:nvPr/>
        </p:nvSpPr>
        <p:spPr>
          <a:xfrm>
            <a:off x="980750" y="3640512"/>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40" name="Pfeil: nach unten 139">
            <a:extLst>
              <a:ext uri="{FF2B5EF4-FFF2-40B4-BE49-F238E27FC236}">
                <a16:creationId xmlns:a16="http://schemas.microsoft.com/office/drawing/2014/main" id="{5DA4490C-E6B7-4F2D-B142-ADF300DA535D}"/>
              </a:ext>
            </a:extLst>
          </p:cNvPr>
          <p:cNvSpPr/>
          <p:nvPr/>
        </p:nvSpPr>
        <p:spPr>
          <a:xfrm>
            <a:off x="2708942" y="2672916"/>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42" name="Pfeil: nach unten 141">
            <a:extLst>
              <a:ext uri="{FF2B5EF4-FFF2-40B4-BE49-F238E27FC236}">
                <a16:creationId xmlns:a16="http://schemas.microsoft.com/office/drawing/2014/main" id="{C99D2F51-9C4D-4848-A9FC-29F77EB225EC}"/>
              </a:ext>
            </a:extLst>
          </p:cNvPr>
          <p:cNvSpPr/>
          <p:nvPr/>
        </p:nvSpPr>
        <p:spPr>
          <a:xfrm>
            <a:off x="4437134" y="267291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44" name="Pfeil: nach unten 143">
            <a:extLst>
              <a:ext uri="{FF2B5EF4-FFF2-40B4-BE49-F238E27FC236}">
                <a16:creationId xmlns:a16="http://schemas.microsoft.com/office/drawing/2014/main" id="{F23A1D0F-F890-4703-B302-7AFD897703AB}"/>
              </a:ext>
            </a:extLst>
          </p:cNvPr>
          <p:cNvSpPr/>
          <p:nvPr/>
        </p:nvSpPr>
        <p:spPr>
          <a:xfrm>
            <a:off x="7921739" y="267468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45" name="Pfeil: nach unten 144">
            <a:extLst>
              <a:ext uri="{FF2B5EF4-FFF2-40B4-BE49-F238E27FC236}">
                <a16:creationId xmlns:a16="http://schemas.microsoft.com/office/drawing/2014/main" id="{9E174D4E-C82B-47E5-B590-316365D61313}"/>
              </a:ext>
            </a:extLst>
          </p:cNvPr>
          <p:cNvSpPr/>
          <p:nvPr/>
        </p:nvSpPr>
        <p:spPr>
          <a:xfrm>
            <a:off x="7945035" y="361016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46" name="Pfeil: nach unten 145">
            <a:extLst>
              <a:ext uri="{FF2B5EF4-FFF2-40B4-BE49-F238E27FC236}">
                <a16:creationId xmlns:a16="http://schemas.microsoft.com/office/drawing/2014/main" id="{A480CB0C-A9E1-49B6-AFB1-69C4582AD3D3}"/>
              </a:ext>
            </a:extLst>
          </p:cNvPr>
          <p:cNvSpPr/>
          <p:nvPr/>
        </p:nvSpPr>
        <p:spPr>
          <a:xfrm>
            <a:off x="6192668" y="267153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cxnSp>
        <p:nvCxnSpPr>
          <p:cNvPr id="147" name="Gerader Verbinder 146">
            <a:extLst>
              <a:ext uri="{FF2B5EF4-FFF2-40B4-BE49-F238E27FC236}">
                <a16:creationId xmlns:a16="http://schemas.microsoft.com/office/drawing/2014/main" id="{4FB746CF-D992-4AA2-B0BC-D0ED05E83898}"/>
              </a:ext>
            </a:extLst>
          </p:cNvPr>
          <p:cNvCxnSpPr>
            <a:cxnSpLocks/>
          </p:cNvCxnSpPr>
          <p:nvPr/>
        </p:nvCxnSpPr>
        <p:spPr>
          <a:xfrm flipV="1">
            <a:off x="2355301" y="2420848"/>
            <a:ext cx="0" cy="1321938"/>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48" name="Gerade Verbindung mit Pfeil 147">
            <a:extLst>
              <a:ext uri="{FF2B5EF4-FFF2-40B4-BE49-F238E27FC236}">
                <a16:creationId xmlns:a16="http://schemas.microsoft.com/office/drawing/2014/main" id="{EF8C5038-F692-49E8-AF33-8BD74B17B5C8}"/>
              </a:ext>
            </a:extLst>
          </p:cNvPr>
          <p:cNvCxnSpPr>
            <a:cxnSpLocks/>
          </p:cNvCxnSpPr>
          <p:nvPr/>
        </p:nvCxnSpPr>
        <p:spPr>
          <a:xfrm flipV="1">
            <a:off x="2320590" y="2447019"/>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26377454-E719-472D-B192-55122B9AFF7E}"/>
              </a:ext>
            </a:extLst>
          </p:cNvPr>
          <p:cNvCxnSpPr>
            <a:cxnSpLocks/>
          </p:cNvCxnSpPr>
          <p:nvPr/>
        </p:nvCxnSpPr>
        <p:spPr>
          <a:xfrm flipV="1">
            <a:off x="4053924" y="2420888"/>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50" name="Gerade Verbindung mit Pfeil 149">
            <a:extLst>
              <a:ext uri="{FF2B5EF4-FFF2-40B4-BE49-F238E27FC236}">
                <a16:creationId xmlns:a16="http://schemas.microsoft.com/office/drawing/2014/main" id="{AF18C3E0-CF8F-4464-A17F-1E79E0C481AE}"/>
              </a:ext>
            </a:extLst>
          </p:cNvPr>
          <p:cNvCxnSpPr>
            <a:cxnSpLocks/>
          </p:cNvCxnSpPr>
          <p:nvPr/>
        </p:nvCxnSpPr>
        <p:spPr>
          <a:xfrm flipV="1">
            <a:off x="4014427" y="2447059"/>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a:extLst>
              <a:ext uri="{FF2B5EF4-FFF2-40B4-BE49-F238E27FC236}">
                <a16:creationId xmlns:a16="http://schemas.microsoft.com/office/drawing/2014/main" id="{E7E1FDF7-76F2-4AD4-860B-3D70AA07DF48}"/>
              </a:ext>
            </a:extLst>
          </p:cNvPr>
          <p:cNvCxnSpPr>
            <a:cxnSpLocks/>
          </p:cNvCxnSpPr>
          <p:nvPr/>
        </p:nvCxnSpPr>
        <p:spPr>
          <a:xfrm flipV="1">
            <a:off x="7542965" y="2374253"/>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Gerade Verbindung mit Pfeil 152">
            <a:extLst>
              <a:ext uri="{FF2B5EF4-FFF2-40B4-BE49-F238E27FC236}">
                <a16:creationId xmlns:a16="http://schemas.microsoft.com/office/drawing/2014/main" id="{83589A21-43FA-406A-B5C5-618D0F5353A1}"/>
              </a:ext>
            </a:extLst>
          </p:cNvPr>
          <p:cNvCxnSpPr>
            <a:cxnSpLocks/>
          </p:cNvCxnSpPr>
          <p:nvPr/>
        </p:nvCxnSpPr>
        <p:spPr>
          <a:xfrm flipV="1">
            <a:off x="5760470" y="2387371"/>
            <a:ext cx="360186" cy="9832"/>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54" name="Text 2">
            <a:extLst>
              <a:ext uri="{FF2B5EF4-FFF2-40B4-BE49-F238E27FC236}">
                <a16:creationId xmlns:a16="http://schemas.microsoft.com/office/drawing/2014/main" id="{D4D556EC-8882-4524-827B-706D27417EAD}"/>
              </a:ext>
            </a:extLst>
          </p:cNvPr>
          <p:cNvSpPr txBox="1">
            <a:spLocks/>
          </p:cNvSpPr>
          <p:nvPr/>
        </p:nvSpPr>
        <p:spPr bwMode="gray">
          <a:xfrm>
            <a:off x="4361614" y="4833156"/>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algn="ctr" fontAlgn="auto">
              <a:buClr>
                <a:srgbClr val="00802F"/>
              </a:buClr>
              <a:buSzTx/>
              <a:tabLst/>
              <a:defRPr/>
            </a:pPr>
            <a:endParaRPr lang="it-IT" sz="1600" dirty="0">
              <a:solidFill>
                <a:schemeClr val="lt1"/>
              </a:solidFill>
            </a:endParaRPr>
          </a:p>
        </p:txBody>
      </p:sp>
      <p:sp>
        <p:nvSpPr>
          <p:cNvPr id="155" name="Rechteck 154">
            <a:extLst>
              <a:ext uri="{FF2B5EF4-FFF2-40B4-BE49-F238E27FC236}">
                <a16:creationId xmlns:a16="http://schemas.microsoft.com/office/drawing/2014/main" id="{0A6FBE00-D4A4-4E8A-A234-7D4269CF6BE6}"/>
              </a:ext>
            </a:extLst>
          </p:cNvPr>
          <p:cNvSpPr/>
          <p:nvPr/>
        </p:nvSpPr>
        <p:spPr>
          <a:xfrm>
            <a:off x="4338862" y="4944042"/>
            <a:ext cx="1512168"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dirty="0">
                <a:solidFill>
                  <a:sysClr val="window" lastClr="FFFFFF"/>
                </a:solidFill>
                <a:latin typeface="Malgun Gothic"/>
              </a:rPr>
              <a:t>Carattere distintivo</a:t>
            </a:r>
            <a:endParaRPr lang="it-IT" sz="1400" dirty="0">
              <a:solidFill>
                <a:sysClr val="window" lastClr="FFFFFF"/>
              </a:solidFill>
              <a:latin typeface="Malgun Gothic"/>
            </a:endParaRPr>
          </a:p>
        </p:txBody>
      </p:sp>
      <p:sp>
        <p:nvSpPr>
          <p:cNvPr id="156" name="Text 2">
            <a:extLst>
              <a:ext uri="{FF2B5EF4-FFF2-40B4-BE49-F238E27FC236}">
                <a16:creationId xmlns:a16="http://schemas.microsoft.com/office/drawing/2014/main" id="{E79B51B2-66D5-425F-85B9-EBB983A1E0F6}"/>
              </a:ext>
            </a:extLst>
          </p:cNvPr>
          <p:cNvSpPr txBox="1">
            <a:spLocks/>
          </p:cNvSpPr>
          <p:nvPr/>
        </p:nvSpPr>
        <p:spPr bwMode="gray">
          <a:xfrm>
            <a:off x="6130599" y="5809919"/>
            <a:ext cx="1440000" cy="721612"/>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dirty="0">
              <a:ln>
                <a:noFill/>
              </a:ln>
              <a:solidFill>
                <a:sysClr val="window" lastClr="FFFFFF"/>
              </a:solidFill>
              <a:effectLst/>
              <a:uLnTx/>
              <a:uFillTx/>
              <a:latin typeface="Malgun Gothic"/>
              <a:ea typeface="+mn-ea"/>
              <a:cs typeface="+mn-cs"/>
            </a:endParaRPr>
          </a:p>
        </p:txBody>
      </p:sp>
      <p:sp>
        <p:nvSpPr>
          <p:cNvPr id="157" name="Rechteck 156">
            <a:extLst>
              <a:ext uri="{FF2B5EF4-FFF2-40B4-BE49-F238E27FC236}">
                <a16:creationId xmlns:a16="http://schemas.microsoft.com/office/drawing/2014/main" id="{145CAB7B-4F45-494B-9392-453C08A6278F}"/>
              </a:ext>
            </a:extLst>
          </p:cNvPr>
          <p:cNvSpPr/>
          <p:nvPr/>
        </p:nvSpPr>
        <p:spPr>
          <a:xfrm>
            <a:off x="6140538" y="5799077"/>
            <a:ext cx="1399367" cy="738664"/>
          </a:xfrm>
          <a:prstGeom prst="rect">
            <a:avLst/>
          </a:prstGeom>
        </p:spPr>
        <p:txBody>
          <a:bodyPr wrap="square">
            <a:spAutoFit/>
          </a:bodyPr>
          <a:lstStyle/>
          <a:p>
            <a:pPr algn="ctr">
              <a:spcAft>
                <a:spcPts val="1000"/>
              </a:spcAft>
              <a:buClr>
                <a:srgbClr val="00802F"/>
              </a:buClr>
              <a:defRPr/>
            </a:pPr>
            <a:r>
              <a:rPr lang="it-IT" sz="1400" b="1" dirty="0">
                <a:solidFill>
                  <a:sysClr val="window" lastClr="FFFFFF"/>
                </a:solidFill>
                <a:latin typeface="Malgun Gothic"/>
              </a:rPr>
              <a:t>Social Media per imprenditori</a:t>
            </a:r>
          </a:p>
        </p:txBody>
      </p:sp>
      <p:sp>
        <p:nvSpPr>
          <p:cNvPr id="158" name="Rechteck 157">
            <a:extLst>
              <a:ext uri="{FF2B5EF4-FFF2-40B4-BE49-F238E27FC236}">
                <a16:creationId xmlns:a16="http://schemas.microsoft.com/office/drawing/2014/main" id="{167BB368-A871-47B1-B642-C98F4046053A}"/>
              </a:ext>
            </a:extLst>
          </p:cNvPr>
          <p:cNvSpPr/>
          <p:nvPr/>
        </p:nvSpPr>
        <p:spPr>
          <a:xfrm>
            <a:off x="833221" y="2041832"/>
            <a:ext cx="1440000" cy="720080"/>
          </a:xfrm>
          <a:prstGeom prst="rect">
            <a:avLst/>
          </a:prstGeom>
          <a:solidFill>
            <a:srgbClr val="135B87"/>
          </a:solidFill>
        </p:spPr>
        <p:txBody>
          <a:bodyPr vert="horz" lIns="252000" tIns="0" rIns="144000" bIns="0" rtlCol="0" anchor="ctr">
            <a:noAutofit/>
          </a:bodyPr>
          <a:lstStyle/>
          <a:p>
            <a:pPr algn="ctr">
              <a:spcAft>
                <a:spcPts val="1000"/>
              </a:spcAft>
              <a:buClr>
                <a:srgbClr val="00802F"/>
              </a:buClr>
              <a:defRPr/>
            </a:pPr>
            <a:endParaRPr lang="it-IT" sz="1400" dirty="0">
              <a:solidFill>
                <a:sysClr val="window" lastClr="FFFFFF"/>
              </a:solidFill>
              <a:latin typeface="Malgun Gothic"/>
            </a:endParaRPr>
          </a:p>
        </p:txBody>
      </p:sp>
      <p:sp>
        <p:nvSpPr>
          <p:cNvPr id="159" name="Rechteck 158">
            <a:extLst>
              <a:ext uri="{FF2B5EF4-FFF2-40B4-BE49-F238E27FC236}">
                <a16:creationId xmlns:a16="http://schemas.microsoft.com/office/drawing/2014/main" id="{1FCF7246-27C2-41E7-BD51-0E1EE9CE727A}"/>
              </a:ext>
            </a:extLst>
          </p:cNvPr>
          <p:cNvSpPr/>
          <p:nvPr/>
        </p:nvSpPr>
        <p:spPr>
          <a:xfrm>
            <a:off x="816024" y="4821008"/>
            <a:ext cx="1441487"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it-IT" sz="1400" b="1" dirty="0">
              <a:solidFill>
                <a:prstClr val="white"/>
              </a:solidFill>
              <a:latin typeface="Malgun Gothic"/>
              <a:ea typeface="+mn-ea"/>
              <a:cs typeface="+mn-cs"/>
            </a:endParaRPr>
          </a:p>
        </p:txBody>
      </p:sp>
      <p:sp>
        <p:nvSpPr>
          <p:cNvPr id="160" name="Rechteck 159">
            <a:extLst>
              <a:ext uri="{FF2B5EF4-FFF2-40B4-BE49-F238E27FC236}">
                <a16:creationId xmlns:a16="http://schemas.microsoft.com/office/drawing/2014/main" id="{8EF55DC1-0926-4900-8133-5D1E00645641}"/>
              </a:ext>
            </a:extLst>
          </p:cNvPr>
          <p:cNvSpPr/>
          <p:nvPr/>
        </p:nvSpPr>
        <p:spPr>
          <a:xfrm>
            <a:off x="825697" y="4864654"/>
            <a:ext cx="1399908" cy="738664"/>
          </a:xfrm>
          <a:prstGeom prst="rect">
            <a:avLst/>
          </a:prstGeom>
        </p:spPr>
        <p:txBody>
          <a:bodyPr wrap="square">
            <a:spAutoFit/>
          </a:bodyPr>
          <a:lstStyle/>
          <a:p>
            <a:pPr algn="ctr" eaLnBrk="1" fontAlgn="auto" hangingPunct="1">
              <a:spcBef>
                <a:spcPts val="0"/>
              </a:spcBef>
              <a:spcAft>
                <a:spcPts val="1000"/>
              </a:spcAft>
              <a:buClr>
                <a:srgbClr val="00802F"/>
              </a:buClr>
            </a:pPr>
            <a:r>
              <a:rPr lang="it-IT" sz="1200" b="1" dirty="0">
                <a:solidFill>
                  <a:prstClr val="white"/>
                </a:solidFill>
                <a:latin typeface="Malgun Gothic"/>
              </a:rPr>
              <a:t>Caso di studio</a:t>
            </a:r>
            <a:r>
              <a:rPr lang="it-IT" sz="1400" b="1" dirty="0">
                <a:solidFill>
                  <a:prstClr val="white"/>
                </a:solidFill>
                <a:latin typeface="Malgun Gothic"/>
              </a:rPr>
              <a:t> Conflitti nel team</a:t>
            </a:r>
          </a:p>
        </p:txBody>
      </p:sp>
      <p:sp>
        <p:nvSpPr>
          <p:cNvPr id="163" name="Rechteck 162">
            <a:extLst>
              <a:ext uri="{FF2B5EF4-FFF2-40B4-BE49-F238E27FC236}">
                <a16:creationId xmlns:a16="http://schemas.microsoft.com/office/drawing/2014/main" id="{AA1D47AE-3F0B-4C6B-B3A6-794B219E054C}"/>
              </a:ext>
            </a:extLst>
          </p:cNvPr>
          <p:cNvSpPr/>
          <p:nvPr/>
        </p:nvSpPr>
        <p:spPr>
          <a:xfrm>
            <a:off x="6168338" y="4833156"/>
            <a:ext cx="144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it-IT" sz="1400" b="1" dirty="0">
              <a:solidFill>
                <a:prstClr val="white"/>
              </a:solidFill>
              <a:latin typeface="Malgun Gothic"/>
              <a:ea typeface="+mn-ea"/>
              <a:cs typeface="+mn-cs"/>
            </a:endParaRPr>
          </a:p>
        </p:txBody>
      </p:sp>
      <p:sp>
        <p:nvSpPr>
          <p:cNvPr id="164" name="Rechteck 163">
            <a:extLst>
              <a:ext uri="{FF2B5EF4-FFF2-40B4-BE49-F238E27FC236}">
                <a16:creationId xmlns:a16="http://schemas.microsoft.com/office/drawing/2014/main" id="{82601DD6-5FA3-4DD9-9E8E-4DACE49807F8}"/>
              </a:ext>
            </a:extLst>
          </p:cNvPr>
          <p:cNvSpPr/>
          <p:nvPr/>
        </p:nvSpPr>
        <p:spPr>
          <a:xfrm>
            <a:off x="6175257" y="4938130"/>
            <a:ext cx="1380774" cy="543739"/>
          </a:xfrm>
          <a:prstGeom prst="rect">
            <a:avLst/>
          </a:prstGeom>
        </p:spPr>
        <p:txBody>
          <a:bodyPr wrap="square">
            <a:spAutoFit/>
          </a:bodyPr>
          <a:lstStyle/>
          <a:p>
            <a:pPr algn="ctr">
              <a:spcAft>
                <a:spcPts val="400"/>
              </a:spcAft>
              <a:buClr>
                <a:srgbClr val="00802F"/>
              </a:buClr>
            </a:pPr>
            <a:r>
              <a:rPr lang="it-IT" sz="1200" b="1" dirty="0">
                <a:solidFill>
                  <a:prstClr val="white"/>
                </a:solidFill>
                <a:latin typeface="Malgun Gothic"/>
              </a:rPr>
              <a:t>Caso di studio </a:t>
            </a:r>
          </a:p>
          <a:p>
            <a:pPr algn="ctr" eaLnBrk="1" fontAlgn="auto" hangingPunct="1">
              <a:spcBef>
                <a:spcPts val="0"/>
              </a:spcBef>
              <a:spcAft>
                <a:spcPts val="1000"/>
              </a:spcAft>
              <a:buClr>
                <a:srgbClr val="00802F"/>
              </a:buClr>
            </a:pPr>
            <a:r>
              <a:rPr lang="it-IT" sz="1400" b="1" dirty="0">
                <a:solidFill>
                  <a:prstClr val="white"/>
                </a:solidFill>
                <a:latin typeface="Malgun Gothic"/>
              </a:rPr>
              <a:t>Marketing</a:t>
            </a:r>
          </a:p>
        </p:txBody>
      </p:sp>
      <p:sp>
        <p:nvSpPr>
          <p:cNvPr id="165" name="Rechteck 164">
            <a:extLst>
              <a:ext uri="{FF2B5EF4-FFF2-40B4-BE49-F238E27FC236}">
                <a16:creationId xmlns:a16="http://schemas.microsoft.com/office/drawing/2014/main" id="{C3A751FB-7B45-4BD9-B76A-CFA15618D7A3}"/>
              </a:ext>
            </a:extLst>
          </p:cNvPr>
          <p:cNvSpPr/>
          <p:nvPr/>
        </p:nvSpPr>
        <p:spPr>
          <a:xfrm>
            <a:off x="7926010" y="4833156"/>
            <a:ext cx="144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it-IT" sz="1400" b="1" dirty="0">
              <a:solidFill>
                <a:prstClr val="white"/>
              </a:solidFill>
              <a:latin typeface="Malgun Gothic"/>
              <a:ea typeface="+mn-ea"/>
              <a:cs typeface="+mn-cs"/>
            </a:endParaRPr>
          </a:p>
        </p:txBody>
      </p:sp>
      <p:sp>
        <p:nvSpPr>
          <p:cNvPr id="166" name="Rechteck 165">
            <a:extLst>
              <a:ext uri="{FF2B5EF4-FFF2-40B4-BE49-F238E27FC236}">
                <a16:creationId xmlns:a16="http://schemas.microsoft.com/office/drawing/2014/main" id="{7AF172F3-4AD8-481D-91DE-31FB8B8F93B1}"/>
              </a:ext>
            </a:extLst>
          </p:cNvPr>
          <p:cNvSpPr/>
          <p:nvPr/>
        </p:nvSpPr>
        <p:spPr>
          <a:xfrm>
            <a:off x="7870128" y="4922004"/>
            <a:ext cx="1547969" cy="574516"/>
          </a:xfrm>
          <a:prstGeom prst="rect">
            <a:avLst/>
          </a:prstGeom>
        </p:spPr>
        <p:txBody>
          <a:bodyPr wrap="square">
            <a:spAutoFit/>
          </a:bodyPr>
          <a:lstStyle/>
          <a:p>
            <a:pPr algn="ctr">
              <a:spcAft>
                <a:spcPts val="400"/>
              </a:spcAft>
              <a:buClr>
                <a:srgbClr val="00802F"/>
              </a:buClr>
            </a:pPr>
            <a:r>
              <a:rPr lang="it-IT" sz="1400" b="1" dirty="0">
                <a:solidFill>
                  <a:prstClr val="white"/>
                </a:solidFill>
                <a:latin typeface="Malgun Gothic"/>
              </a:rPr>
              <a:t>Caso di studio </a:t>
            </a:r>
          </a:p>
          <a:p>
            <a:pPr algn="ctr" eaLnBrk="1" fontAlgn="auto" hangingPunct="1">
              <a:spcBef>
                <a:spcPts val="0"/>
              </a:spcBef>
              <a:spcAft>
                <a:spcPts val="1000"/>
              </a:spcAft>
              <a:buClr>
                <a:srgbClr val="00802F"/>
              </a:buClr>
            </a:pPr>
            <a:r>
              <a:rPr lang="it-IT" sz="1400" b="1" dirty="0">
                <a:solidFill>
                  <a:prstClr val="white"/>
                </a:solidFill>
                <a:latin typeface="Malgun Gothic"/>
              </a:rPr>
              <a:t>Costi fissi</a:t>
            </a:r>
          </a:p>
        </p:txBody>
      </p:sp>
      <p:sp>
        <p:nvSpPr>
          <p:cNvPr id="171" name="Pfeil: nach unten 170">
            <a:extLst>
              <a:ext uri="{FF2B5EF4-FFF2-40B4-BE49-F238E27FC236}">
                <a16:creationId xmlns:a16="http://schemas.microsoft.com/office/drawing/2014/main" id="{32F687E6-B9F3-457E-B977-58F17D63B9C7}"/>
              </a:ext>
            </a:extLst>
          </p:cNvPr>
          <p:cNvSpPr/>
          <p:nvPr/>
        </p:nvSpPr>
        <p:spPr>
          <a:xfrm>
            <a:off x="980750" y="460005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cxnSp>
        <p:nvCxnSpPr>
          <p:cNvPr id="177" name="Verbinder: gewinkelt 201">
            <a:extLst>
              <a:ext uri="{FF2B5EF4-FFF2-40B4-BE49-F238E27FC236}">
                <a16:creationId xmlns:a16="http://schemas.microsoft.com/office/drawing/2014/main" id="{A7284A8C-9BAB-48D0-9CED-0067FCF0D241}"/>
              </a:ext>
            </a:extLst>
          </p:cNvPr>
          <p:cNvCxnSpPr>
            <a:cxnSpLocks/>
          </p:cNvCxnSpPr>
          <p:nvPr/>
        </p:nvCxnSpPr>
        <p:spPr>
          <a:xfrm flipV="1">
            <a:off x="5664651" y="4571229"/>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Verbinder: gewinkelt 177">
            <a:extLst>
              <a:ext uri="{FF2B5EF4-FFF2-40B4-BE49-F238E27FC236}">
                <a16:creationId xmlns:a16="http://schemas.microsoft.com/office/drawing/2014/main" id="{970393D8-00BD-4F9E-900D-1939EB7454A2}"/>
              </a:ext>
            </a:extLst>
          </p:cNvPr>
          <p:cNvCxnSpPr>
            <a:cxnSpLocks/>
          </p:cNvCxnSpPr>
          <p:nvPr/>
        </p:nvCxnSpPr>
        <p:spPr>
          <a:xfrm flipV="1">
            <a:off x="2178369" y="4581128"/>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Verbinder: gewinkelt 178">
            <a:extLst>
              <a:ext uri="{FF2B5EF4-FFF2-40B4-BE49-F238E27FC236}">
                <a16:creationId xmlns:a16="http://schemas.microsoft.com/office/drawing/2014/main" id="{70A8F9E7-6D3E-4FC9-A29A-7B818C4EE851}"/>
              </a:ext>
            </a:extLst>
          </p:cNvPr>
          <p:cNvCxnSpPr>
            <a:cxnSpLocks/>
          </p:cNvCxnSpPr>
          <p:nvPr/>
        </p:nvCxnSpPr>
        <p:spPr>
          <a:xfrm flipV="1">
            <a:off x="2221266" y="4581168"/>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Verbinder: gewinkelt 201">
            <a:extLst>
              <a:ext uri="{FF2B5EF4-FFF2-40B4-BE49-F238E27FC236}">
                <a16:creationId xmlns:a16="http://schemas.microsoft.com/office/drawing/2014/main" id="{DCC7C138-F482-4499-AFDD-B3006F5EF4B2}"/>
              </a:ext>
            </a:extLst>
          </p:cNvPr>
          <p:cNvCxnSpPr>
            <a:cxnSpLocks/>
          </p:cNvCxnSpPr>
          <p:nvPr/>
        </p:nvCxnSpPr>
        <p:spPr>
          <a:xfrm flipV="1">
            <a:off x="7431935" y="4565042"/>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Verbinder: gewinkelt 9">
            <a:extLst>
              <a:ext uri="{FF2B5EF4-FFF2-40B4-BE49-F238E27FC236}">
                <a16:creationId xmlns:a16="http://schemas.microsoft.com/office/drawing/2014/main" id="{67803F27-574C-423C-BCD1-4C9568606E40}"/>
              </a:ext>
            </a:extLst>
          </p:cNvPr>
          <p:cNvCxnSpPr>
            <a:cxnSpLocks/>
          </p:cNvCxnSpPr>
          <p:nvPr/>
        </p:nvCxnSpPr>
        <p:spPr>
          <a:xfrm rot="5400000" flipH="1" flipV="1">
            <a:off x="6665870" y="5301208"/>
            <a:ext cx="1620180" cy="180020"/>
          </a:xfrm>
          <a:prstGeom prst="bentConnector3">
            <a:avLst>
              <a:gd name="adj1" fmla="val 1537"/>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Verbinder: gewinkelt 9">
            <a:extLst>
              <a:ext uri="{FF2B5EF4-FFF2-40B4-BE49-F238E27FC236}">
                <a16:creationId xmlns:a16="http://schemas.microsoft.com/office/drawing/2014/main" id="{32F59A45-0BE5-43DE-AAA5-F6EAF7909EC8}"/>
              </a:ext>
            </a:extLst>
          </p:cNvPr>
          <p:cNvCxnSpPr>
            <a:cxnSpLocks/>
          </p:cNvCxnSpPr>
          <p:nvPr/>
        </p:nvCxnSpPr>
        <p:spPr>
          <a:xfrm flipV="1">
            <a:off x="9153234" y="4581128"/>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83" name="Rechteck 182">
            <a:extLst>
              <a:ext uri="{FF2B5EF4-FFF2-40B4-BE49-F238E27FC236}">
                <a16:creationId xmlns:a16="http://schemas.microsoft.com/office/drawing/2014/main" id="{B3E4B486-EB9F-4B53-ADDA-DBD2DD37BDA9}"/>
              </a:ext>
            </a:extLst>
          </p:cNvPr>
          <p:cNvSpPr/>
          <p:nvPr/>
        </p:nvSpPr>
        <p:spPr>
          <a:xfrm>
            <a:off x="833222" y="2042918"/>
            <a:ext cx="72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it-IT" sz="1400" b="1" dirty="0">
              <a:solidFill>
                <a:prstClr val="white"/>
              </a:solidFill>
              <a:latin typeface="Malgun Gothic"/>
              <a:ea typeface="+mn-ea"/>
              <a:cs typeface="+mn-cs"/>
            </a:endParaRPr>
          </a:p>
        </p:txBody>
      </p:sp>
      <p:cxnSp>
        <p:nvCxnSpPr>
          <p:cNvPr id="184" name="Verbinder: gewinkelt 201">
            <a:extLst>
              <a:ext uri="{FF2B5EF4-FFF2-40B4-BE49-F238E27FC236}">
                <a16:creationId xmlns:a16="http://schemas.microsoft.com/office/drawing/2014/main" id="{85FDEE6D-170F-4C1B-9573-5265A618A68D}"/>
              </a:ext>
            </a:extLst>
          </p:cNvPr>
          <p:cNvCxnSpPr>
            <a:cxnSpLocks/>
          </p:cNvCxnSpPr>
          <p:nvPr/>
        </p:nvCxnSpPr>
        <p:spPr>
          <a:xfrm flipV="1">
            <a:off x="9196131" y="4581168"/>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85" name="Rechteck 184">
            <a:extLst>
              <a:ext uri="{FF2B5EF4-FFF2-40B4-BE49-F238E27FC236}">
                <a16:creationId xmlns:a16="http://schemas.microsoft.com/office/drawing/2014/main" id="{B7153F64-E625-4258-92C7-B53E7F9795B0}"/>
              </a:ext>
            </a:extLst>
          </p:cNvPr>
          <p:cNvSpPr/>
          <p:nvPr/>
        </p:nvSpPr>
        <p:spPr>
          <a:xfrm>
            <a:off x="886475" y="2139871"/>
            <a:ext cx="1291894" cy="523220"/>
          </a:xfrm>
          <a:prstGeom prst="rect">
            <a:avLst/>
          </a:prstGeom>
        </p:spPr>
        <p:txBody>
          <a:bodyPr wrap="square">
            <a:spAutoFit/>
          </a:bodyPr>
          <a:lstStyle/>
          <a:p>
            <a:pPr algn="ctr" eaLnBrk="1" fontAlgn="auto" hangingPunct="1">
              <a:spcBef>
                <a:spcPts val="0"/>
              </a:spcBef>
              <a:spcAft>
                <a:spcPts val="1000"/>
              </a:spcAft>
              <a:buClr>
                <a:srgbClr val="00802F"/>
              </a:buClr>
              <a:tabLst>
                <a:tab pos="990600" algn="l"/>
              </a:tabLst>
            </a:pPr>
            <a:r>
              <a:rPr lang="it-IT" sz="1400" b="1" dirty="0">
                <a:solidFill>
                  <a:prstClr val="white"/>
                </a:solidFill>
                <a:latin typeface="Malgun Gothic"/>
              </a:rPr>
              <a:t>Video myidea</a:t>
            </a:r>
          </a:p>
        </p:txBody>
      </p:sp>
      <p:sp>
        <p:nvSpPr>
          <p:cNvPr id="143" name="Pfeil: nach unten 142">
            <a:extLst>
              <a:ext uri="{FF2B5EF4-FFF2-40B4-BE49-F238E27FC236}">
                <a16:creationId xmlns:a16="http://schemas.microsoft.com/office/drawing/2014/main" id="{5F495394-263F-414A-9A38-D5074B05A266}"/>
              </a:ext>
            </a:extLst>
          </p:cNvPr>
          <p:cNvSpPr/>
          <p:nvPr/>
        </p:nvSpPr>
        <p:spPr>
          <a:xfrm>
            <a:off x="4437134" y="346500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87" name="Pfeil: nach unten 186">
            <a:extLst>
              <a:ext uri="{FF2B5EF4-FFF2-40B4-BE49-F238E27FC236}">
                <a16:creationId xmlns:a16="http://schemas.microsoft.com/office/drawing/2014/main" id="{6CD4BEF3-0FC0-4CF9-9D6E-000DFFD8E0ED}"/>
              </a:ext>
            </a:extLst>
          </p:cNvPr>
          <p:cNvSpPr/>
          <p:nvPr/>
        </p:nvSpPr>
        <p:spPr>
          <a:xfrm>
            <a:off x="6198666" y="360544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88" name="Pfeil: nach unten 187">
            <a:extLst>
              <a:ext uri="{FF2B5EF4-FFF2-40B4-BE49-F238E27FC236}">
                <a16:creationId xmlns:a16="http://schemas.microsoft.com/office/drawing/2014/main" id="{E8E87456-FD9E-4385-965F-476A45A6FC4A}"/>
              </a:ext>
            </a:extLst>
          </p:cNvPr>
          <p:cNvSpPr/>
          <p:nvPr/>
        </p:nvSpPr>
        <p:spPr>
          <a:xfrm>
            <a:off x="6214595" y="4607582"/>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89" name="Pfeil: nach unten 188">
            <a:extLst>
              <a:ext uri="{FF2B5EF4-FFF2-40B4-BE49-F238E27FC236}">
                <a16:creationId xmlns:a16="http://schemas.microsoft.com/office/drawing/2014/main" id="{0709631E-8B30-4BBB-986F-5594B3D3E17F}"/>
              </a:ext>
            </a:extLst>
          </p:cNvPr>
          <p:cNvSpPr/>
          <p:nvPr/>
        </p:nvSpPr>
        <p:spPr>
          <a:xfrm>
            <a:off x="6241888" y="5549280"/>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90" name="Pfeil: nach unten 189">
            <a:extLst>
              <a:ext uri="{FF2B5EF4-FFF2-40B4-BE49-F238E27FC236}">
                <a16:creationId xmlns:a16="http://schemas.microsoft.com/office/drawing/2014/main" id="{1AA14BC0-C9C8-43F5-B1DE-CD0089B87972}"/>
              </a:ext>
            </a:extLst>
          </p:cNvPr>
          <p:cNvSpPr/>
          <p:nvPr/>
        </p:nvSpPr>
        <p:spPr>
          <a:xfrm>
            <a:off x="9672502" y="2685023"/>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91" name="Pfeil: nach unten 190">
            <a:extLst>
              <a:ext uri="{FF2B5EF4-FFF2-40B4-BE49-F238E27FC236}">
                <a16:creationId xmlns:a16="http://schemas.microsoft.com/office/drawing/2014/main" id="{34995EFA-46F4-43BB-B6DC-4D2407362B07}"/>
              </a:ext>
            </a:extLst>
          </p:cNvPr>
          <p:cNvSpPr/>
          <p:nvPr/>
        </p:nvSpPr>
        <p:spPr>
          <a:xfrm>
            <a:off x="9689796" y="360544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92" name="Pfeil: nach unten 191">
            <a:extLst>
              <a:ext uri="{FF2B5EF4-FFF2-40B4-BE49-F238E27FC236}">
                <a16:creationId xmlns:a16="http://schemas.microsoft.com/office/drawing/2014/main" id="{FED150B9-936F-4633-8523-047FC6942A18}"/>
              </a:ext>
            </a:extLst>
          </p:cNvPr>
          <p:cNvSpPr/>
          <p:nvPr/>
        </p:nvSpPr>
        <p:spPr>
          <a:xfrm>
            <a:off x="991598" y="2661540"/>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93" name="Pfeil: nach unten 192">
            <a:extLst>
              <a:ext uri="{FF2B5EF4-FFF2-40B4-BE49-F238E27FC236}">
                <a16:creationId xmlns:a16="http://schemas.microsoft.com/office/drawing/2014/main" id="{05EFFA79-33AA-459D-A0BC-8D98D3EFC5D7}"/>
              </a:ext>
            </a:extLst>
          </p:cNvPr>
          <p:cNvSpPr/>
          <p:nvPr/>
        </p:nvSpPr>
        <p:spPr>
          <a:xfrm>
            <a:off x="4437662" y="4613173"/>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95" name="Pfeil: nach unten 194">
            <a:extLst>
              <a:ext uri="{FF2B5EF4-FFF2-40B4-BE49-F238E27FC236}">
                <a16:creationId xmlns:a16="http://schemas.microsoft.com/office/drawing/2014/main" id="{B1FB82CB-B6AE-439A-A050-0B3A3F520BD9}"/>
              </a:ext>
            </a:extLst>
          </p:cNvPr>
          <p:cNvSpPr/>
          <p:nvPr/>
        </p:nvSpPr>
        <p:spPr>
          <a:xfrm>
            <a:off x="7922840" y="460985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96" name="Pfeil: nach unten 195">
            <a:extLst>
              <a:ext uri="{FF2B5EF4-FFF2-40B4-BE49-F238E27FC236}">
                <a16:creationId xmlns:a16="http://schemas.microsoft.com/office/drawing/2014/main" id="{0E79FAC2-5935-4400-81CB-59AD00743EA9}"/>
              </a:ext>
            </a:extLst>
          </p:cNvPr>
          <p:cNvSpPr/>
          <p:nvPr/>
        </p:nvSpPr>
        <p:spPr>
          <a:xfrm>
            <a:off x="7950133" y="5565200"/>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97" name="Pfeil: nach unten 196">
            <a:extLst>
              <a:ext uri="{FF2B5EF4-FFF2-40B4-BE49-F238E27FC236}">
                <a16:creationId xmlns:a16="http://schemas.microsoft.com/office/drawing/2014/main" id="{1B479749-D347-49B8-870E-B92B7EAAFF17}"/>
              </a:ext>
            </a:extLst>
          </p:cNvPr>
          <p:cNvSpPr/>
          <p:nvPr/>
        </p:nvSpPr>
        <p:spPr>
          <a:xfrm>
            <a:off x="9733448" y="459847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sp>
        <p:nvSpPr>
          <p:cNvPr id="161" name="Rectangle 2">
            <a:extLst>
              <a:ext uri="{FF2B5EF4-FFF2-40B4-BE49-F238E27FC236}">
                <a16:creationId xmlns:a16="http://schemas.microsoft.com/office/drawing/2014/main" id="{AB853011-1ECA-4660-A65A-DC78DE0C3152}"/>
              </a:ext>
            </a:extLst>
          </p:cNvPr>
          <p:cNvSpPr txBox="1">
            <a:spLocks noChangeArrowheads="1"/>
          </p:cNvSpPr>
          <p:nvPr/>
        </p:nvSpPr>
        <p:spPr bwMode="auto">
          <a:xfrm>
            <a:off x="679222" y="168992"/>
            <a:ext cx="10573279" cy="657225"/>
          </a:xfrm>
          <a:prstGeom prst="rect">
            <a:avLst/>
          </a:prstGeom>
          <a:noFill/>
          <a:ln w="9525">
            <a:noFill/>
            <a:miter lim="800000"/>
            <a:headEnd/>
            <a:tailEnd/>
          </a:ln>
        </p:spPr>
        <p:txBody>
          <a:bodyPr anchor="ctr"/>
          <a:lstStyle/>
          <a:p>
            <a:pPr>
              <a:defRPr/>
            </a:pPr>
            <a:r>
              <a:rPr lang="it-IT" altLang="fr-FR" sz="2000" b="1" dirty="0">
                <a:solidFill>
                  <a:srgbClr val="0B4874"/>
                </a:solidFill>
                <a:latin typeface="+mj-lt"/>
                <a:ea typeface="ＭＳ Ｐゴシック" charset="0"/>
                <a:cs typeface="Arial"/>
              </a:rPr>
              <a:t>Panoramica del programma: combinazione fra sviluppo delle conoscenze ed elaborazione continua della propria idea imprenditoriale</a:t>
            </a:r>
          </a:p>
        </p:txBody>
      </p:sp>
      <p:cxnSp>
        <p:nvCxnSpPr>
          <p:cNvPr id="167" name="Gerader Verbinder 166">
            <a:extLst>
              <a:ext uri="{FF2B5EF4-FFF2-40B4-BE49-F238E27FC236}">
                <a16:creationId xmlns:a16="http://schemas.microsoft.com/office/drawing/2014/main" id="{1E2E9BFF-6E11-40D0-81C5-45D8A818A1F2}"/>
              </a:ext>
            </a:extLst>
          </p:cNvPr>
          <p:cNvCxnSpPr>
            <a:cxnSpLocks/>
          </p:cNvCxnSpPr>
          <p:nvPr/>
        </p:nvCxnSpPr>
        <p:spPr>
          <a:xfrm flipV="1">
            <a:off x="7584040" y="2417270"/>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D1505FD7-48AD-4680-B23D-76AE79C797EB}"/>
              </a:ext>
            </a:extLst>
          </p:cNvPr>
          <p:cNvCxnSpPr>
            <a:cxnSpLocks/>
          </p:cNvCxnSpPr>
          <p:nvPr/>
        </p:nvCxnSpPr>
        <p:spPr>
          <a:xfrm flipH="1">
            <a:off x="3896139" y="3349916"/>
            <a:ext cx="196153" cy="3547"/>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a:extLst>
              <a:ext uri="{FF2B5EF4-FFF2-40B4-BE49-F238E27FC236}">
                <a16:creationId xmlns:a16="http://schemas.microsoft.com/office/drawing/2014/main" id="{E90EF573-1659-4BE4-8720-BBAB368A30BC}"/>
              </a:ext>
            </a:extLst>
          </p:cNvPr>
          <p:cNvCxnSpPr>
            <a:cxnSpLocks/>
          </p:cNvCxnSpPr>
          <p:nvPr/>
        </p:nvCxnSpPr>
        <p:spPr>
          <a:xfrm flipV="1">
            <a:off x="9303155" y="2370642"/>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08AE5CCE-1F73-47C3-BFE9-D566C43009C9}"/>
              </a:ext>
            </a:extLst>
          </p:cNvPr>
          <p:cNvCxnSpPr>
            <a:cxnSpLocks/>
          </p:cNvCxnSpPr>
          <p:nvPr/>
        </p:nvCxnSpPr>
        <p:spPr>
          <a:xfrm flipV="1">
            <a:off x="9344230" y="2413659"/>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43A643BC-2C2D-473A-89E9-4865D055F883}"/>
              </a:ext>
            </a:extLst>
          </p:cNvPr>
          <p:cNvCxnSpPr>
            <a:cxnSpLocks/>
          </p:cNvCxnSpPr>
          <p:nvPr/>
        </p:nvCxnSpPr>
        <p:spPr>
          <a:xfrm flipV="1">
            <a:off x="5795181" y="2361202"/>
            <a:ext cx="0" cy="954424"/>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sp>
        <p:nvSpPr>
          <p:cNvPr id="198" name="Rechteck 197">
            <a:extLst>
              <a:ext uri="{FF2B5EF4-FFF2-40B4-BE49-F238E27FC236}">
                <a16:creationId xmlns:a16="http://schemas.microsoft.com/office/drawing/2014/main" id="{1B65ABF6-6CA9-43CD-A7E5-8C9065ABA8AE}"/>
              </a:ext>
            </a:extLst>
          </p:cNvPr>
          <p:cNvSpPr/>
          <p:nvPr/>
        </p:nvSpPr>
        <p:spPr>
          <a:xfrm>
            <a:off x="4360283" y="5844837"/>
            <a:ext cx="1461449" cy="743793"/>
          </a:xfrm>
          <a:prstGeom prst="rect">
            <a:avLst/>
          </a:prstGeom>
          <a:solidFill>
            <a:srgbClr val="90117E"/>
          </a:solidFill>
        </p:spPr>
        <p:txBody>
          <a:bodyPr wrap="square">
            <a:spAutoFit/>
          </a:bodyPr>
          <a:lstStyle/>
          <a:p>
            <a:pPr algn="ctr" eaLnBrk="1" fontAlgn="auto" hangingPunct="1">
              <a:spcBef>
                <a:spcPts val="0"/>
              </a:spcBef>
              <a:spcAft>
                <a:spcPts val="400"/>
              </a:spcAft>
              <a:buClr>
                <a:srgbClr val="00802F"/>
              </a:buClr>
              <a:tabLst>
                <a:tab pos="990600" algn="l"/>
              </a:tabLst>
            </a:pPr>
            <a:r>
              <a:rPr lang="it-IT" sz="1300" b="1" dirty="0">
                <a:solidFill>
                  <a:prstClr val="white"/>
                </a:solidFill>
                <a:latin typeface="Malgun Gothic"/>
              </a:rPr>
              <a:t>Caso di studio </a:t>
            </a:r>
          </a:p>
          <a:p>
            <a:pPr algn="ctr" eaLnBrk="1" fontAlgn="auto" hangingPunct="1">
              <a:spcBef>
                <a:spcPts val="0"/>
              </a:spcBef>
              <a:spcAft>
                <a:spcPts val="1000"/>
              </a:spcAft>
              <a:buClr>
                <a:srgbClr val="00802F"/>
              </a:buClr>
              <a:tabLst>
                <a:tab pos="990600" algn="l"/>
              </a:tabLst>
            </a:pPr>
            <a:r>
              <a:rPr lang="it-IT" sz="1300" b="1" dirty="0">
                <a:solidFill>
                  <a:prstClr val="white"/>
                </a:solidFill>
                <a:latin typeface="Malgun Gothic"/>
              </a:rPr>
              <a:t>Carattere distintivo</a:t>
            </a:r>
          </a:p>
        </p:txBody>
      </p:sp>
      <p:sp>
        <p:nvSpPr>
          <p:cNvPr id="194" name="Pfeil: nach unten 193">
            <a:extLst>
              <a:ext uri="{FF2B5EF4-FFF2-40B4-BE49-F238E27FC236}">
                <a16:creationId xmlns:a16="http://schemas.microsoft.com/office/drawing/2014/main" id="{2E8B955E-4E9D-4D50-9944-7AE2360032F5}"/>
              </a:ext>
            </a:extLst>
          </p:cNvPr>
          <p:cNvSpPr/>
          <p:nvPr/>
        </p:nvSpPr>
        <p:spPr>
          <a:xfrm>
            <a:off x="4458135" y="5602647"/>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dirty="0"/>
          </a:p>
        </p:txBody>
      </p:sp>
      <p:cxnSp>
        <p:nvCxnSpPr>
          <p:cNvPr id="176" name="Verbinder: gewinkelt 9">
            <a:extLst>
              <a:ext uri="{FF2B5EF4-FFF2-40B4-BE49-F238E27FC236}">
                <a16:creationId xmlns:a16="http://schemas.microsoft.com/office/drawing/2014/main" id="{74EA04A1-FBFD-44D7-A966-CEA7B3772B67}"/>
              </a:ext>
            </a:extLst>
          </p:cNvPr>
          <p:cNvCxnSpPr>
            <a:cxnSpLocks/>
          </p:cNvCxnSpPr>
          <p:nvPr/>
        </p:nvCxnSpPr>
        <p:spPr>
          <a:xfrm flipV="1">
            <a:off x="5621754" y="4571189"/>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99" name="Text 2">
            <a:extLst>
              <a:ext uri="{FF2B5EF4-FFF2-40B4-BE49-F238E27FC236}">
                <a16:creationId xmlns:a16="http://schemas.microsoft.com/office/drawing/2014/main" id="{9495AEB7-F168-4B0B-AF0E-573F3DE01376}"/>
              </a:ext>
            </a:extLst>
          </p:cNvPr>
          <p:cNvSpPr txBox="1">
            <a:spLocks/>
          </p:cNvSpPr>
          <p:nvPr/>
        </p:nvSpPr>
        <p:spPr bwMode="gray">
          <a:xfrm>
            <a:off x="4417395" y="3008265"/>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600" dirty="0"/>
          </a:p>
        </p:txBody>
      </p:sp>
      <p:sp>
        <p:nvSpPr>
          <p:cNvPr id="200" name="Rechteck 199">
            <a:extLst>
              <a:ext uri="{FF2B5EF4-FFF2-40B4-BE49-F238E27FC236}">
                <a16:creationId xmlns:a16="http://schemas.microsoft.com/office/drawing/2014/main" id="{B058B789-AAB2-409F-9E74-6927C1BC0B8F}"/>
              </a:ext>
            </a:extLst>
          </p:cNvPr>
          <p:cNvSpPr/>
          <p:nvPr/>
        </p:nvSpPr>
        <p:spPr>
          <a:xfrm>
            <a:off x="4460611" y="3070262"/>
            <a:ext cx="1397631" cy="523220"/>
          </a:xfrm>
          <a:prstGeom prst="rect">
            <a:avLst/>
          </a:prstGeom>
        </p:spPr>
        <p:txBody>
          <a:bodyPr wrap="square" lIns="91440" tIns="45720" rIns="91440" bIns="45720" anchor="t">
            <a:spAutoFit/>
          </a:bodyPr>
          <a:lstStyle/>
          <a:p>
            <a:pPr algn="ctr">
              <a:spcAft>
                <a:spcPts val="1000"/>
              </a:spcAft>
              <a:buClr>
                <a:srgbClr val="00802F"/>
              </a:buClr>
              <a:defRPr/>
            </a:pPr>
            <a:r>
              <a:rPr lang="it-IT" sz="1400" b="1" dirty="0">
                <a:solidFill>
                  <a:schemeClr val="bg1"/>
                </a:solidFill>
                <a:latin typeface="Malgun Gothic"/>
              </a:rPr>
              <a:t>Business plan &amp; Pitch Deck</a:t>
            </a:r>
            <a:endParaRPr lang="it-IT" sz="1400" dirty="0">
              <a:solidFill>
                <a:schemeClr val="bg1"/>
              </a:solidFill>
              <a:latin typeface="Malgun Gothic"/>
            </a:endParaRPr>
          </a:p>
        </p:txBody>
      </p:sp>
      <p:sp>
        <p:nvSpPr>
          <p:cNvPr id="3" name="Text 4">
            <a:extLst>
              <a:ext uri="{FF2B5EF4-FFF2-40B4-BE49-F238E27FC236}">
                <a16:creationId xmlns:a16="http://schemas.microsoft.com/office/drawing/2014/main" id="{AE8BCE80-8B12-1BC2-917E-85585D4FCCBB}"/>
              </a:ext>
            </a:extLst>
          </p:cNvPr>
          <p:cNvSpPr txBox="1">
            <a:spLocks/>
          </p:cNvSpPr>
          <p:nvPr/>
        </p:nvSpPr>
        <p:spPr bwMode="gray">
          <a:xfrm>
            <a:off x="825697" y="3866128"/>
            <a:ext cx="10300192" cy="808464"/>
          </a:xfrm>
          <a:prstGeom prst="rect">
            <a:avLst/>
          </a:prstGeom>
          <a:solidFill>
            <a:srgbClr val="FF9E61"/>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baseline="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indent="0" algn="ctr" fontAlgn="auto">
              <a:lnSpc>
                <a:spcPct val="100000"/>
              </a:lnSpc>
              <a:spcBef>
                <a:spcPts val="0"/>
              </a:spcBef>
              <a:spcAft>
                <a:spcPts val="1000"/>
              </a:spcAft>
              <a:buClr>
                <a:srgbClr val="00802F"/>
              </a:buClr>
              <a:buSzTx/>
              <a:buFont typeface="Arial" panose="020B0604020202020204" pitchFamily="34" charset="0"/>
              <a:buNone/>
              <a:tabLst/>
              <a:defRPr/>
            </a:pPr>
            <a:r>
              <a:rPr lang="it-IT" sz="1400" b="1" dirty="0"/>
              <a:t>Elaborazione continua della propria idea imprenditoriale: </a:t>
            </a:r>
            <a:r>
              <a:rPr lang="it-IT" sz="1400" dirty="0"/>
              <a:t>ricerca e selezione di un‘idea, costituzione di un team</a:t>
            </a:r>
            <a:r>
              <a:rPr lang="it-IT" sz="1400" dirty="0">
                <a:solidFill>
                  <a:schemeClr val="lt1"/>
                </a:solidFill>
              </a:rPr>
              <a:t>, </a:t>
            </a:r>
            <a:br>
              <a:rPr lang="it-IT" sz="1400" dirty="0">
                <a:solidFill>
                  <a:schemeClr val="lt1"/>
                </a:solidFill>
              </a:rPr>
            </a:br>
            <a:r>
              <a:rPr lang="it-IT" sz="1400" dirty="0"/>
              <a:t>elaborazione di una versione demo/di un «Minimum</a:t>
            </a:r>
            <a:r>
              <a:rPr lang="it-IT" sz="1400" dirty="0">
                <a:solidFill>
                  <a:srgbClr val="FF0000"/>
                </a:solidFill>
              </a:rPr>
              <a:t> </a:t>
            </a:r>
            <a:r>
              <a:rPr lang="it-IT" sz="1400" dirty="0"/>
              <a:t>Viable Products*»,</a:t>
            </a:r>
            <a:r>
              <a:rPr lang="it-IT" sz="1400" dirty="0">
                <a:solidFill>
                  <a:schemeClr val="lt1"/>
                </a:solidFill>
              </a:rPr>
              <a:t> </a:t>
            </a:r>
            <a:r>
              <a:rPr lang="it-IT" sz="1400" dirty="0"/>
              <a:t>sviluppo di un modello di business, raccolta di feedback dal mercato, ecc.</a:t>
            </a:r>
          </a:p>
        </p:txBody>
      </p:sp>
    </p:spTree>
    <p:extLst>
      <p:ext uri="{BB962C8B-B14F-4D97-AF65-F5344CB8AC3E}">
        <p14:creationId xmlns:p14="http://schemas.microsoft.com/office/powerpoint/2010/main" val="3919048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a:solidFill>
                  <a:schemeClr val="bg1"/>
                </a:solidFill>
              </a:rPr>
              <a:t>Modulo 1</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a:bodyPr>
          <a:lstStyle/>
          <a:p>
            <a:pPr marL="0" indent="0">
              <a:buNone/>
            </a:pPr>
            <a:r>
              <a:rPr lang="it-IT" sz="2000" b="1">
                <a:solidFill>
                  <a:schemeClr val="bg1"/>
                </a:solidFill>
              </a:rPr>
              <a:t>Sviluppare le idee</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428887"/>
            <a:ext cx="11602635" cy="1292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CH" sz="2000" b="1" i="0" u="none" strike="noStrike" kern="1200" cap="none" spc="0" normalizeH="0" baseline="0" noProof="0" dirty="0">
                <a:ln>
                  <a:noFill/>
                </a:ln>
                <a:solidFill>
                  <a:srgbClr val="B11B96"/>
                </a:solidFill>
                <a:effectLst/>
                <a:uLnTx/>
                <a:uFillTx/>
                <a:latin typeface="Century Gothic"/>
                <a:ea typeface="+mn-ea"/>
                <a:cs typeface="+mn-cs"/>
              </a:rPr>
              <a:t>Modulo 1: Sviluppare le idee</a:t>
            </a:r>
            <a:r>
              <a:rPr kumimoji="0" lang="it-CH" sz="2000" b="0" i="0" u="none" strike="noStrike" kern="1200" cap="none" spc="0" normalizeH="0" baseline="0" noProof="0" dirty="0">
                <a:ln>
                  <a:noFill/>
                </a:ln>
                <a:solidFill>
                  <a:srgbClr val="D0D0D0">
                    <a:lumMod val="50000"/>
                  </a:srgbClr>
                </a:solidFill>
                <a:effectLst/>
                <a:uLnTx/>
                <a:uFillTx/>
                <a:latin typeface="Century Gothic"/>
                <a:ea typeface="+mn-ea"/>
                <a:cs typeface="+mn-cs"/>
              </a:rPr>
              <a:t>| Modulo 2: Testare le idee e svilupparle ulteriormente</a:t>
            </a:r>
            <a:r>
              <a:rPr kumimoji="0" lang="de-CH" sz="2000" b="0" i="0" u="none" strike="noStrike" kern="1200" cap="none" spc="0" normalizeH="0" baseline="0" noProof="0" dirty="0">
                <a:ln>
                  <a:noFill/>
                </a:ln>
                <a:solidFill>
                  <a:srgbClr val="D0D0D0">
                    <a:lumMod val="50000"/>
                  </a:srgbClr>
                </a:solidFill>
                <a:effectLst/>
                <a:uLnTx/>
                <a:uFillTx/>
                <a:latin typeface="Century Gothic"/>
                <a:ea typeface="+mn-ea"/>
                <a:cs typeface="+mn-cs"/>
              </a:rPr>
              <a:t>| </a:t>
            </a:r>
            <a:br>
              <a:rPr kumimoji="0" lang="de-CH" sz="2000" b="0" i="0" u="none" strike="noStrike" kern="1200" cap="none" spc="0" normalizeH="0" baseline="0" noProof="0" dirty="0">
                <a:ln>
                  <a:noFill/>
                </a:ln>
                <a:solidFill>
                  <a:srgbClr val="D0D0D0">
                    <a:lumMod val="50000"/>
                  </a:srgbClr>
                </a:solidFill>
                <a:effectLst/>
                <a:uLnTx/>
                <a:uFillTx/>
                <a:latin typeface="Century Gothic"/>
                <a:ea typeface="+mn-ea"/>
                <a:cs typeface="+mn-cs"/>
              </a:rPr>
            </a:br>
            <a:r>
              <a:rPr kumimoji="0" lang="de-CH" sz="2000" b="0" i="0" u="none" strike="noStrike" kern="1200" cap="none" spc="0" normalizeH="0" baseline="0" noProof="0" dirty="0">
                <a:ln>
                  <a:noFill/>
                </a:ln>
                <a:solidFill>
                  <a:srgbClr val="D0D0D0">
                    <a:lumMod val="50000"/>
                  </a:srgbClr>
                </a:solidFill>
                <a:effectLst/>
                <a:uLnTx/>
                <a:uFillTx/>
                <a:latin typeface="Century Gothic"/>
                <a:ea typeface="+mn-ea"/>
                <a:cs typeface="+mn-cs"/>
              </a:rPr>
              <a:t>Modulo 3: </a:t>
            </a:r>
            <a:r>
              <a:rPr kumimoji="0" lang="it-CH" sz="2000" b="0" i="0" u="none" strike="noStrike" kern="1200" cap="none" spc="0" normalizeH="0" baseline="0" noProof="0" dirty="0">
                <a:ln>
                  <a:noFill/>
                </a:ln>
                <a:solidFill>
                  <a:srgbClr val="D0D0D0">
                    <a:lumMod val="50000"/>
                  </a:srgbClr>
                </a:solidFill>
                <a:effectLst/>
                <a:uLnTx/>
                <a:uFillTx/>
                <a:latin typeface="Century Gothic"/>
                <a:ea typeface="+mn-ea"/>
                <a:cs typeface="+mn-cs"/>
              </a:rPr>
              <a:t>Sviluppare il modello di business</a:t>
            </a:r>
            <a:r>
              <a:rPr kumimoji="0" lang="de-CH" sz="2000" b="0" i="0" u="none" strike="noStrike" kern="1200" cap="none" spc="0" normalizeH="0" baseline="0" noProof="0" dirty="0">
                <a:ln>
                  <a:noFill/>
                </a:ln>
                <a:solidFill>
                  <a:srgbClr val="D0D0D0">
                    <a:lumMod val="50000"/>
                  </a:srgbClr>
                </a:solidFill>
                <a:effectLst/>
                <a:uLnTx/>
                <a:uFillTx/>
                <a:latin typeface="Century Gothic"/>
                <a:ea typeface="+mn-ea"/>
                <a:cs typeface="+mn-cs"/>
              </a:rPr>
              <a:t>| Modulo 4: </a:t>
            </a:r>
            <a:r>
              <a:rPr kumimoji="0" lang="de-DE" sz="2000" b="0" i="0" u="none" strike="noStrike" kern="1200" cap="none" spc="0" normalizeH="0" baseline="0" noProof="0" dirty="0">
                <a:ln>
                  <a:noFill/>
                </a:ln>
                <a:solidFill>
                  <a:srgbClr val="D0D0D0">
                    <a:lumMod val="50000"/>
                  </a:srgbClr>
                </a:solidFill>
                <a:effectLst/>
                <a:uLnTx/>
                <a:uFillTx/>
                <a:latin typeface="Century Gothic"/>
                <a:ea typeface="+mn-ea"/>
                <a:cs typeface="+mn-cs"/>
              </a:rPr>
              <a:t>Marketing per </a:t>
            </a:r>
            <a:r>
              <a:rPr kumimoji="0" lang="it-CH" sz="2000" b="0" i="0" u="none" strike="noStrike" kern="1200" cap="none" spc="0" normalizeH="0" baseline="0" noProof="0" dirty="0">
                <a:ln>
                  <a:noFill/>
                </a:ln>
                <a:solidFill>
                  <a:srgbClr val="D0D0D0">
                    <a:lumMod val="50000"/>
                  </a:srgbClr>
                </a:solidFill>
                <a:effectLst/>
                <a:uLnTx/>
                <a:uFillTx/>
                <a:latin typeface="Century Gothic"/>
                <a:ea typeface="+mn-ea"/>
                <a:cs typeface="+mn-cs"/>
              </a:rPr>
              <a:t>imprenditrici e imprenditori</a:t>
            </a:r>
            <a:r>
              <a:rPr kumimoji="0" lang="de-CH" sz="2000" b="0" i="0" u="none" strike="noStrike" kern="1200" cap="none" spc="0" normalizeH="0" baseline="0" noProof="0" dirty="0">
                <a:ln>
                  <a:noFill/>
                </a:ln>
                <a:solidFill>
                  <a:srgbClr val="D0D0D0">
                    <a:lumMod val="50000"/>
                  </a:srgbClr>
                </a:solidFill>
                <a:effectLst/>
                <a:uLnTx/>
                <a:uFillTx/>
                <a:latin typeface="Century Gothic"/>
                <a:ea typeface="+mn-ea"/>
                <a:cs typeface="+mn-cs"/>
              </a:rPr>
              <a:t>| Modulo 5: </a:t>
            </a:r>
            <a:r>
              <a:rPr kumimoji="0" lang="it-CH" sz="2000" b="0" i="0" u="none" strike="noStrike" kern="1200" cap="none" spc="0" normalizeH="0" baseline="0" noProof="0" dirty="0">
                <a:ln>
                  <a:noFill/>
                </a:ln>
                <a:solidFill>
                  <a:srgbClr val="D0D0D0">
                    <a:lumMod val="50000"/>
                  </a:srgbClr>
                </a:solidFill>
                <a:effectLst/>
                <a:uLnTx/>
                <a:uFillTx/>
                <a:latin typeface="Century Gothic"/>
                <a:ea typeface="+mn-ea"/>
                <a:cs typeface="+mn-cs"/>
              </a:rPr>
              <a:t>Finanze per imprenditrici e imprenditori</a:t>
            </a:r>
            <a:r>
              <a:rPr kumimoji="0" lang="de-CH" sz="2000" b="0" i="0" u="none" strike="noStrike" kern="1200" cap="none" spc="0" normalizeH="0" baseline="0" noProof="0" dirty="0">
                <a:ln>
                  <a:noFill/>
                </a:ln>
                <a:solidFill>
                  <a:srgbClr val="D0D0D0">
                    <a:lumMod val="50000"/>
                  </a:srgbClr>
                </a:solidFill>
                <a:effectLst/>
                <a:uLnTx/>
                <a:uFillTx/>
                <a:latin typeface="Century Gothic"/>
                <a:ea typeface="+mn-ea"/>
                <a:cs typeface="+mn-cs"/>
              </a:rPr>
              <a:t>|</a:t>
            </a:r>
            <a:r>
              <a:rPr kumimoji="0" lang="it-CH" sz="2000" b="0" i="0" u="none" strike="noStrike" kern="1200" cap="none" spc="0" normalizeH="0" baseline="0" noProof="0" dirty="0">
                <a:ln>
                  <a:noFill/>
                </a:ln>
                <a:solidFill>
                  <a:srgbClr val="D0D0D0">
                    <a:lumMod val="50000"/>
                  </a:srgbClr>
                </a:solidFill>
                <a:effectLst/>
                <a:uLnTx/>
                <a:uFillTx/>
                <a:latin typeface="Century Gothic"/>
                <a:ea typeface="+mn-ea"/>
                <a:cs typeface="+mn-cs"/>
              </a:rPr>
              <a:t> </a:t>
            </a:r>
            <a:r>
              <a:rPr kumimoji="0" lang="de-CH" sz="2000" b="0" i="0" u="none" strike="noStrike" kern="1200" cap="none" spc="0" normalizeH="0" baseline="0" noProof="0" dirty="0">
                <a:ln>
                  <a:noFill/>
                </a:ln>
                <a:solidFill>
                  <a:srgbClr val="D0D0D0">
                    <a:lumMod val="50000"/>
                  </a:srgbClr>
                </a:solidFill>
                <a:effectLst/>
                <a:uLnTx/>
                <a:uFillTx/>
                <a:latin typeface="Century Gothic"/>
                <a:ea typeface="+mn-ea"/>
                <a:cs typeface="+mn-cs"/>
              </a:rPr>
              <a:t>Modulo 6: </a:t>
            </a:r>
            <a:r>
              <a:rPr kumimoji="0" lang="it-CH" sz="2000" b="0" i="0" u="none" strike="noStrike" kern="1200" cap="none" spc="0" normalizeH="0" baseline="0" noProof="0" dirty="0">
                <a:ln>
                  <a:noFill/>
                </a:ln>
                <a:solidFill>
                  <a:srgbClr val="D0D0D0">
                    <a:lumMod val="50000"/>
                  </a:srgbClr>
                </a:solidFill>
                <a:effectLst/>
                <a:uLnTx/>
                <a:uFillTx/>
                <a:latin typeface="Century Gothic"/>
                <a:ea typeface="+mn-ea"/>
                <a:cs typeface="+mn-cs"/>
              </a:rPr>
              <a:t>Presentare le idee imprenditoriali</a:t>
            </a:r>
          </a:p>
        </p:txBody>
      </p:sp>
      <p:sp>
        <p:nvSpPr>
          <p:cNvPr id="5" name="Foliennummernplatzhalter 4">
            <a:extLst>
              <a:ext uri="{FF2B5EF4-FFF2-40B4-BE49-F238E27FC236}">
                <a16:creationId xmlns:a16="http://schemas.microsoft.com/office/drawing/2014/main" id="{D490FCDB-F780-45A3-83C0-FCD5A1DB6A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513920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E69D3B5-FDED-4BF3-A25F-C6C18DA6A15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17</a:t>
            </a:fld>
            <a:endParaRPr lang="ru-RU" dirty="0"/>
          </a:p>
        </p:txBody>
      </p:sp>
      <p:sp>
        <p:nvSpPr>
          <p:cNvPr id="4" name="Titel 1">
            <a:extLst>
              <a:ext uri="{FF2B5EF4-FFF2-40B4-BE49-F238E27FC236}">
                <a16:creationId xmlns:a16="http://schemas.microsoft.com/office/drawing/2014/main" id="{25BF81B5-3425-414F-AE66-F61593BD5B89}"/>
              </a:ext>
            </a:extLst>
          </p:cNvPr>
          <p:cNvSpPr>
            <a:spLocks noGrp="1"/>
          </p:cNvSpPr>
          <p:nvPr>
            <p:ph type="title"/>
          </p:nvPr>
        </p:nvSpPr>
        <p:spPr>
          <a:xfrm>
            <a:off x="5124864" y="1818448"/>
            <a:ext cx="6921464" cy="1590674"/>
          </a:xfrm>
        </p:spPr>
        <p:txBody>
          <a:bodyPr>
            <a:noAutofit/>
          </a:bodyPr>
          <a:lstStyle/>
          <a:p>
            <a:pPr>
              <a:lnSpc>
                <a:spcPct val="100000"/>
              </a:lnSpc>
              <a:spcBef>
                <a:spcPts val="600"/>
              </a:spcBef>
              <a:spcAft>
                <a:spcPts val="1200"/>
              </a:spcAft>
            </a:pPr>
            <a:r>
              <a:rPr lang="it-CH" altLang="fr-FR" sz="3200" b="0">
                <a:solidFill>
                  <a:schemeClr val="accent6">
                    <a:lumMod val="50000"/>
                  </a:schemeClr>
                </a:solidFill>
                <a:cs typeface="Arial" pitchFamily="34" charset="0"/>
              </a:rPr>
              <a:t>Unità d'apprendimento M 1.1</a:t>
            </a:r>
            <a:br>
              <a:rPr lang="it-CH" altLang="fr-FR" sz="3200" b="0">
                <a:solidFill>
                  <a:schemeClr val="accent6">
                    <a:lumMod val="50000"/>
                  </a:schemeClr>
                </a:solidFill>
                <a:cs typeface="Arial" pitchFamily="34" charset="0"/>
              </a:rPr>
            </a:br>
            <a:r>
              <a:rPr lang="it-CH" altLang="fr-FR" sz="3200" b="0">
                <a:solidFill>
                  <a:schemeClr val="accent6">
                    <a:lumMod val="50000"/>
                  </a:schemeClr>
                </a:solidFill>
                <a:cs typeface="Arial" pitchFamily="34" charset="0"/>
              </a:rPr>
              <a:t>Conoscenze e strumenti</a:t>
            </a:r>
            <a:br>
              <a:rPr lang="it-CH" altLang="fr-FR" sz="3200" b="0">
                <a:solidFill>
                  <a:srgbClr val="898F97"/>
                </a:solidFill>
                <a:cs typeface="Arial" pitchFamily="34" charset="0"/>
              </a:rPr>
            </a:br>
            <a:r>
              <a:rPr lang="it-CH" altLang="fr-FR" sz="3200">
                <a:solidFill>
                  <a:srgbClr val="0B4874"/>
                </a:solidFill>
                <a:cs typeface="Arial" pitchFamily="34" charset="0"/>
              </a:rPr>
              <a:t>Il video myidea</a:t>
            </a:r>
            <a:endParaRPr lang="it-CH" sz="3200">
              <a:solidFill>
                <a:srgbClr val="0B4874"/>
              </a:solidFill>
              <a:cs typeface="Arial" pitchFamily="34" charset="0"/>
            </a:endParaRPr>
          </a:p>
        </p:txBody>
      </p:sp>
    </p:spTree>
    <p:extLst>
      <p:ext uri="{BB962C8B-B14F-4D97-AF65-F5344CB8AC3E}">
        <p14:creationId xmlns:p14="http://schemas.microsoft.com/office/powerpoint/2010/main" val="1893700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7F8AFDE-6E49-4692-A4CE-3984D2FF1C3E}"/>
              </a:ext>
            </a:extLst>
          </p:cNvPr>
          <p:cNvSpPr txBox="1">
            <a:spLocks noChangeArrowheads="1"/>
          </p:cNvSpPr>
          <p:nvPr/>
        </p:nvSpPr>
        <p:spPr bwMode="auto">
          <a:xfrm>
            <a:off x="1387939" y="589183"/>
            <a:ext cx="6274422" cy="657225"/>
          </a:xfrm>
          <a:prstGeom prst="rect">
            <a:avLst/>
          </a:prstGeom>
          <a:noFill/>
          <a:ln w="9525">
            <a:noFill/>
            <a:miter lim="800000"/>
            <a:headEnd/>
            <a:tailEnd/>
          </a:ln>
        </p:spPr>
        <p:txBody>
          <a:bodyPr anchor="ctr"/>
          <a:lstStyle/>
          <a:p>
            <a:pPr>
              <a:defRPr/>
            </a:pPr>
            <a:r>
              <a:rPr lang="it-CH" altLang="fr-FR" sz="2400" b="1" dirty="0">
                <a:solidFill>
                  <a:srgbClr val="0B4874"/>
                </a:solidFill>
                <a:latin typeface="+mj-lt"/>
                <a:ea typeface="ＭＳ Ｐゴシック" charset="0"/>
                <a:cs typeface="Arial"/>
              </a:rPr>
              <a:t>Video myidea</a:t>
            </a:r>
            <a:endParaRPr lang="it-CH" altLang="fr-FR" sz="2400" b="1" dirty="0">
              <a:solidFill>
                <a:srgbClr val="FF0000"/>
              </a:solidFill>
              <a:latin typeface="+mj-lt"/>
              <a:ea typeface="ＭＳ Ｐゴシック" charset="0"/>
              <a:cs typeface="Arial"/>
            </a:endParaRPr>
          </a:p>
        </p:txBody>
      </p:sp>
      <p:sp>
        <p:nvSpPr>
          <p:cNvPr id="9" name="Foliennummernplatzhalter 2">
            <a:extLst>
              <a:ext uri="{FF2B5EF4-FFF2-40B4-BE49-F238E27FC236}">
                <a16:creationId xmlns:a16="http://schemas.microsoft.com/office/drawing/2014/main" id="{E6D1C557-9406-485C-A67C-7BCA0602908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18</a:t>
            </a:fld>
            <a:endParaRPr lang="ru-RU" dirty="0"/>
          </a:p>
        </p:txBody>
      </p:sp>
      <p:pic>
        <p:nvPicPr>
          <p:cNvPr id="3" name="Immagine 2">
            <a:hlinkClick r:id="rId2"/>
            <a:extLst>
              <a:ext uri="{FF2B5EF4-FFF2-40B4-BE49-F238E27FC236}">
                <a16:creationId xmlns:a16="http://schemas.microsoft.com/office/drawing/2014/main" id="{C3152B01-5984-DF1B-BD6E-50056029EB74}"/>
              </a:ext>
            </a:extLst>
          </p:cNvPr>
          <p:cNvPicPr>
            <a:picLocks noChangeAspect="1"/>
          </p:cNvPicPr>
          <p:nvPr/>
        </p:nvPicPr>
        <p:blipFill>
          <a:blip r:embed="rId3"/>
          <a:stretch>
            <a:fillRect/>
          </a:stretch>
        </p:blipFill>
        <p:spPr>
          <a:xfrm>
            <a:off x="1488005" y="1246408"/>
            <a:ext cx="9119286" cy="4634222"/>
          </a:xfrm>
          <a:prstGeom prst="rect">
            <a:avLst/>
          </a:prstGeom>
        </p:spPr>
      </p:pic>
      <p:sp>
        <p:nvSpPr>
          <p:cNvPr id="2" name="CasellaDiTesto 1">
            <a:extLst>
              <a:ext uri="{FF2B5EF4-FFF2-40B4-BE49-F238E27FC236}">
                <a16:creationId xmlns:a16="http://schemas.microsoft.com/office/drawing/2014/main" id="{998D55CB-2A9D-66C1-EBB8-1FCEE8013EAA}"/>
              </a:ext>
            </a:extLst>
          </p:cNvPr>
          <p:cNvSpPr txBox="1"/>
          <p:nvPr/>
        </p:nvSpPr>
        <p:spPr>
          <a:xfrm>
            <a:off x="4551570" y="6268817"/>
            <a:ext cx="3088859" cy="369332"/>
          </a:xfrm>
          <a:prstGeom prst="rect">
            <a:avLst/>
          </a:prstGeom>
          <a:noFill/>
        </p:spPr>
        <p:txBody>
          <a:bodyPr wrap="none" rtlCol="0">
            <a:spAutoFit/>
          </a:bodyPr>
          <a:lstStyle/>
          <a:p>
            <a:r>
              <a:rPr lang="it-CH" b="0" i="0" u="sng" dirty="0">
                <a:solidFill>
                  <a:srgbClr val="0000FF"/>
                </a:solidFill>
                <a:effectLst/>
                <a:latin typeface="Calibri" panose="020F0502020204030204" pitchFamily="34" charset="0"/>
                <a:hlinkClick r:id="rId2"/>
              </a:rPr>
              <a:t>https://vimeo.com/852583074</a:t>
            </a:r>
            <a:endParaRPr lang="it-IT" dirty="0"/>
          </a:p>
        </p:txBody>
      </p:sp>
    </p:spTree>
    <p:extLst>
      <p:ext uri="{BB962C8B-B14F-4D97-AF65-F5344CB8AC3E}">
        <p14:creationId xmlns:p14="http://schemas.microsoft.com/office/powerpoint/2010/main" val="170076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7F8AFDE-6E49-4692-A4CE-3984D2FF1C3E}"/>
              </a:ext>
            </a:extLst>
          </p:cNvPr>
          <p:cNvSpPr txBox="1">
            <a:spLocks noChangeArrowheads="1"/>
          </p:cNvSpPr>
          <p:nvPr/>
        </p:nvSpPr>
        <p:spPr bwMode="auto">
          <a:xfrm>
            <a:off x="907393" y="308334"/>
            <a:ext cx="9406555" cy="657225"/>
          </a:xfrm>
          <a:prstGeom prst="rect">
            <a:avLst/>
          </a:prstGeom>
          <a:noFill/>
          <a:ln w="9525">
            <a:noFill/>
            <a:miter lim="800000"/>
            <a:headEnd/>
            <a:tailEnd/>
          </a:ln>
        </p:spPr>
        <p:txBody>
          <a:bodyPr anchor="ctr"/>
          <a:lstStyle/>
          <a:p>
            <a:pPr>
              <a:defRPr/>
            </a:pPr>
            <a:r>
              <a:rPr lang="it-IT" altLang="fr-FR" sz="2400" b="1" dirty="0">
                <a:solidFill>
                  <a:srgbClr val="0B4874"/>
                </a:solidFill>
                <a:latin typeface="+mj-lt"/>
                <a:ea typeface="ＭＳ Ｐゴシック" charset="0"/>
                <a:cs typeface="Arial"/>
              </a:rPr>
              <a:t>Analisi del video </a:t>
            </a:r>
            <a:r>
              <a:rPr lang="fr-CH" altLang="fr-FR" sz="2400" b="1" dirty="0">
                <a:solidFill>
                  <a:srgbClr val="0B4874"/>
                </a:solidFill>
                <a:latin typeface="+mj-lt"/>
                <a:ea typeface="ＭＳ Ｐゴシック" charset="0"/>
                <a:cs typeface="Arial"/>
              </a:rPr>
              <a:t>myidea</a:t>
            </a:r>
            <a:endParaRPr lang="it-CH" altLang="fr-FR" sz="2400" b="1" dirty="0">
              <a:solidFill>
                <a:srgbClr val="0B4874"/>
              </a:solidFill>
              <a:latin typeface="+mj-lt"/>
              <a:ea typeface="ＭＳ Ｐゴシック" charset="0"/>
              <a:cs typeface="Arial"/>
            </a:endParaRPr>
          </a:p>
        </p:txBody>
      </p:sp>
      <p:sp>
        <p:nvSpPr>
          <p:cNvPr id="9" name="Text Box 2">
            <a:extLst>
              <a:ext uri="{FF2B5EF4-FFF2-40B4-BE49-F238E27FC236}">
                <a16:creationId xmlns:a16="http://schemas.microsoft.com/office/drawing/2014/main" id="{4CCCFA37-9220-46AA-9E0A-5DF6179345B4}"/>
              </a:ext>
            </a:extLst>
          </p:cNvPr>
          <p:cNvSpPr txBox="1">
            <a:spLocks noChangeArrowheads="1"/>
          </p:cNvSpPr>
          <p:nvPr/>
        </p:nvSpPr>
        <p:spPr bwMode="auto">
          <a:xfrm>
            <a:off x="942882" y="1058040"/>
            <a:ext cx="8969267" cy="400752"/>
          </a:xfrm>
          <a:prstGeom prst="rect">
            <a:avLst/>
          </a:prstGeom>
          <a:noFill/>
          <a:ln w="12700">
            <a:noFill/>
            <a:miter lim="800000"/>
            <a:headEnd/>
            <a:tailEnd/>
          </a:ln>
        </p:spPr>
        <p:txBody>
          <a:bodyPr wrap="squar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dirty="0">
                <a:ln>
                  <a:noFill/>
                </a:ln>
                <a:solidFill>
                  <a:schemeClr val="accent6">
                    <a:lumMod val="50000"/>
                  </a:schemeClr>
                </a:solidFill>
                <a:effectLst/>
                <a:uLnTx/>
                <a:uFillTx/>
                <a:latin typeface="+mj-lt"/>
                <a:ea typeface="+mn-ea"/>
                <a:cs typeface="Arial" pitchFamily="34" charset="0"/>
              </a:rPr>
              <a:t>Soffermatevi sui seguenti aspetti</a:t>
            </a:r>
            <a:r>
              <a:rPr kumimoji="0" lang="de-DE" sz="20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a:t>
            </a:r>
          </a:p>
        </p:txBody>
      </p:sp>
      <p:sp>
        <p:nvSpPr>
          <p:cNvPr id="10" name="Rechteck 11">
            <a:extLst>
              <a:ext uri="{FF2B5EF4-FFF2-40B4-BE49-F238E27FC236}">
                <a16:creationId xmlns:a16="http://schemas.microsoft.com/office/drawing/2014/main" id="{7DB2F0D5-36B4-45F4-B121-C8FFA0D011B1}"/>
              </a:ext>
            </a:extLst>
          </p:cNvPr>
          <p:cNvSpPr>
            <a:spLocks noChangeArrowheads="1"/>
          </p:cNvSpPr>
          <p:nvPr/>
        </p:nvSpPr>
        <p:spPr bwMode="auto">
          <a:xfrm>
            <a:off x="942882" y="1612532"/>
            <a:ext cx="11020976" cy="4678204"/>
          </a:xfrm>
          <a:prstGeom prst="rect">
            <a:avLst/>
          </a:prstGeom>
          <a:noFill/>
          <a:ln w="9525">
            <a:noFill/>
            <a:miter lim="800000"/>
            <a:headEnd/>
            <a:tailEnd/>
          </a:ln>
        </p:spPr>
        <p:txBody>
          <a:bodyPr wrap="square">
            <a:spAutoFit/>
          </a:bodyPr>
          <a:lstStyle/>
          <a:p>
            <a:pPr marL="355600" marR="0" lvl="0" indent="-355600" algn="l" defTabSz="914400" rtl="0" eaLnBrk="1" fontAlgn="auto" latinLnBrk="0" hangingPunct="1">
              <a:lnSpc>
                <a:spcPct val="100000"/>
              </a:lnSpc>
              <a:spcBef>
                <a:spcPts val="0"/>
              </a:spcBef>
              <a:spcAft>
                <a:spcPts val="400"/>
              </a:spcAft>
              <a:buClrTx/>
              <a:buSzTx/>
              <a:buFontTx/>
              <a:buNone/>
              <a:tabLst/>
              <a:defRPr/>
            </a:pPr>
            <a:r>
              <a:rPr kumimoji="0" lang="de-CH" altLang="fr-FR" sz="1800" b="1" i="0" u="none" strike="noStrike" kern="1200" cap="none" spc="0" normalizeH="0" baseline="0" noProof="0" dirty="0">
                <a:ln>
                  <a:noFill/>
                </a:ln>
                <a:solidFill>
                  <a:srgbClr val="0B4874"/>
                </a:solidFill>
                <a:effectLst/>
                <a:uLnTx/>
                <a:uFillTx/>
                <a:latin typeface="+mj-lt"/>
                <a:ea typeface="+mn-ea"/>
                <a:cs typeface="Arial" pitchFamily="34" charset="0"/>
              </a:rPr>
              <a:t>Parte 1</a:t>
            </a:r>
          </a:p>
          <a:p>
            <a:pPr marL="355600" marR="0" lvl="0" indent="-355600" fontAlgn="auto">
              <a:lnSpc>
                <a:spcPct val="100000"/>
              </a:lnSpc>
              <a:spcBef>
                <a:spcPts val="0"/>
              </a:spcBef>
              <a:spcAft>
                <a:spcPts val="400"/>
              </a:spcAft>
              <a:buClrTx/>
              <a:buSzTx/>
              <a:buFontTx/>
              <a:buAutoNum type="arabicPeriod"/>
              <a:tabLst/>
              <a:defRPr/>
            </a:pPr>
            <a:r>
              <a:rPr lang="it-IT" altLang="fr-FR" sz="1700" b="1" dirty="0">
                <a:solidFill>
                  <a:schemeClr val="accent6">
                    <a:lumMod val="50000"/>
                  </a:schemeClr>
                </a:solidFill>
                <a:cs typeface="Arial" pitchFamily="34" charset="0"/>
              </a:rPr>
              <a:t>L’idea: </a:t>
            </a:r>
            <a:r>
              <a:rPr lang="it-IT" altLang="fr-FR" sz="1700" dirty="0">
                <a:solidFill>
                  <a:schemeClr val="accent6">
                    <a:lumMod val="50000"/>
                  </a:schemeClr>
                </a:solidFill>
              </a:rPr>
              <a:t>descrivete l’idea imprenditoriale.</a:t>
            </a:r>
          </a:p>
          <a:p>
            <a:pPr marL="355600" indent="-355600">
              <a:spcAft>
                <a:spcPts val="400"/>
              </a:spcAft>
              <a:buFontTx/>
              <a:buAutoNum type="arabicPeriod"/>
              <a:defRPr/>
            </a:pPr>
            <a:r>
              <a:rPr lang="it-IT" altLang="fr-FR" sz="1700" b="1" dirty="0">
                <a:solidFill>
                  <a:schemeClr val="accent6">
                    <a:lumMod val="50000"/>
                  </a:schemeClr>
                </a:solidFill>
                <a:cs typeface="Arial" pitchFamily="34" charset="0"/>
              </a:rPr>
              <a:t>Il prodotto: </a:t>
            </a:r>
            <a:r>
              <a:rPr lang="it-IT" altLang="fr-FR" sz="1700" dirty="0">
                <a:solidFill>
                  <a:schemeClr val="accent6">
                    <a:lumMod val="50000"/>
                  </a:schemeClr>
                </a:solidFill>
              </a:rPr>
              <a:t>spiegate cosa rende il prodotto speciale (carattere distintivo).</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r>
              <a:rPr lang="it-IT" altLang="fr-FR" sz="1700" b="1" dirty="0">
                <a:solidFill>
                  <a:schemeClr val="accent6">
                    <a:lumMod val="50000"/>
                  </a:schemeClr>
                </a:solidFill>
                <a:cs typeface="Arial" pitchFamily="34" charset="0"/>
              </a:rPr>
              <a:t>Sviluppo del prodotto: </a:t>
            </a:r>
            <a:r>
              <a:rPr lang="it-IT" altLang="fr-FR" sz="1700" dirty="0">
                <a:solidFill>
                  <a:schemeClr val="accent6">
                    <a:lumMod val="50000"/>
                  </a:schemeClr>
                </a:solidFill>
              </a:rPr>
              <a:t>spiegate come è stato sviluppato il prodotto.</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r>
              <a:rPr kumimoji="0" lang="it-IT" altLang="fr-FR" sz="1700" b="1" i="0" u="none" strike="noStrike" kern="1200" cap="none" spc="0" normalizeH="0" baseline="0" noProof="0" dirty="0">
                <a:ln>
                  <a:noFill/>
                </a:ln>
                <a:solidFill>
                  <a:schemeClr val="accent6">
                    <a:lumMod val="50000"/>
                  </a:schemeClr>
                </a:solidFill>
                <a:effectLst/>
                <a:uLnTx/>
                <a:uFillTx/>
                <a:ea typeface="+mn-ea"/>
                <a:cs typeface="Arial" pitchFamily="34" charset="0"/>
              </a:rPr>
              <a:t>Determinazione del prezzo</a:t>
            </a:r>
            <a:r>
              <a:rPr kumimoji="0" lang="it-IT" altLang="fr-FR" sz="1700" b="1" i="0" u="none" strike="noStrike" kern="1200" cap="none" spc="0" normalizeH="0" baseline="0" noProof="0" dirty="0">
                <a:ln>
                  <a:noFill/>
                </a:ln>
                <a:solidFill>
                  <a:schemeClr val="accent6">
                    <a:lumMod val="50000"/>
                  </a:schemeClr>
                </a:solidFill>
                <a:effectLst/>
                <a:uLnTx/>
                <a:uFillTx/>
                <a:latin typeface="Malgun Gothic"/>
                <a:ea typeface="+mn-ea"/>
                <a:cs typeface="Arial" pitchFamily="34" charset="0"/>
              </a:rPr>
              <a:t>: </a:t>
            </a:r>
            <a:r>
              <a:rPr lang="it-IT" altLang="fr-FR" sz="1700" dirty="0">
                <a:solidFill>
                  <a:schemeClr val="accent6">
                    <a:lumMod val="50000"/>
                  </a:schemeClr>
                </a:solidFill>
              </a:rPr>
              <a:t>spiegate in che modo è determinano il prezzo.</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endParaRPr kumimoji="0" lang="it-IT" altLang="fr-FR" sz="1800" b="0" i="0" u="none" strike="noStrike" kern="1200" cap="none" spc="0" normalizeH="0" baseline="0" noProof="0" dirty="0">
              <a:ln>
                <a:noFill/>
              </a:ln>
              <a:solidFill>
                <a:srgbClr val="89998D"/>
              </a:solidFill>
              <a:effectLst/>
              <a:uLnTx/>
              <a:uFillTx/>
              <a:latin typeface="Malgun Gothic"/>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None/>
              <a:tabLst/>
              <a:defRPr/>
            </a:pPr>
            <a:r>
              <a:rPr lang="it-IT" altLang="fr-FR" b="1" dirty="0">
                <a:solidFill>
                  <a:srgbClr val="0B4874"/>
                </a:solidFill>
                <a:latin typeface="+mj-lt"/>
                <a:cs typeface="Arial" pitchFamily="34" charset="0"/>
              </a:rPr>
              <a:t>Parte 2</a:t>
            </a: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it-IT"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Resistenze: </a:t>
            </a:r>
            <a:r>
              <a:rPr lang="it-IT" altLang="fr-FR" sz="1700" dirty="0">
                <a:solidFill>
                  <a:schemeClr val="accent6">
                    <a:lumMod val="50000"/>
                  </a:schemeClr>
                </a:solidFill>
                <a:latin typeface="+mj-lt"/>
                <a:cs typeface="Arial" pitchFamily="34" charset="0"/>
              </a:rPr>
              <a:t>elencate maggiori difficoltà incontrate</a:t>
            </a:r>
            <a:r>
              <a:rPr kumimoji="0" lang="it-IT"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a:t>
            </a:r>
            <a:endParaRPr kumimoji="0" lang="it-IT"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it-IT"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Ricerche di mercato: </a:t>
            </a:r>
            <a:r>
              <a:rPr lang="it-IT" altLang="fr-FR" sz="1700" dirty="0">
                <a:solidFill>
                  <a:schemeClr val="accent6">
                    <a:lumMod val="50000"/>
                  </a:schemeClr>
                </a:solidFill>
                <a:latin typeface="+mj-lt"/>
                <a:cs typeface="Arial" pitchFamily="34" charset="0"/>
              </a:rPr>
              <a:t>descrivete come il prodotto è testato sul mercato; riferite i risultati della ricerca di mercato.</a:t>
            </a:r>
            <a:endParaRPr kumimoji="0" lang="it-IT"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it-IT"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Marketing: </a:t>
            </a:r>
            <a:r>
              <a:rPr kumimoji="0" lang="it-IT"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menzionate le attività di mercato con le quali si richiama l’attenzione degli acquirenti.</a:t>
            </a: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lang="it-IT" sz="1700" b="1" dirty="0">
                <a:solidFill>
                  <a:schemeClr val="accent6">
                    <a:lumMod val="50000"/>
                  </a:schemeClr>
                </a:solidFill>
                <a:latin typeface="+mj-lt"/>
                <a:cs typeface="Arial" pitchFamily="34" charset="0"/>
              </a:rPr>
              <a:t>Attività:</a:t>
            </a:r>
            <a:r>
              <a:rPr kumimoji="0" lang="it-IT" sz="1600" b="1" i="0" u="none" strike="noStrike" kern="1200" cap="none" spc="0" normalizeH="0" baseline="0" noProof="0" dirty="0">
                <a:ln>
                  <a:noFill/>
                </a:ln>
                <a:solidFill>
                  <a:schemeClr val="accent6">
                    <a:lumMod val="50000"/>
                  </a:schemeClr>
                </a:solidFill>
                <a:effectLst/>
                <a:uLnTx/>
                <a:uFillTx/>
                <a:latin typeface="+mj-lt"/>
                <a:ea typeface="+mn-ea"/>
                <a:cs typeface="+mn-cs"/>
              </a:rPr>
              <a:t> </a:t>
            </a:r>
            <a:r>
              <a:rPr lang="it-IT" sz="1700" dirty="0">
                <a:solidFill>
                  <a:schemeClr val="accent6">
                    <a:lumMod val="50000"/>
                  </a:schemeClr>
                </a:solidFill>
                <a:latin typeface="+mj-lt"/>
                <a:cs typeface="Arial" pitchFamily="34" charset="0"/>
              </a:rPr>
              <a:t>elencate in ordine cronologico tutte le attività svolte nel tempo.  </a:t>
            </a:r>
          </a:p>
          <a:p>
            <a:pPr marL="355600" indent="-355600">
              <a:spcAft>
                <a:spcPts val="400"/>
              </a:spcAft>
              <a:buFontTx/>
              <a:buAutoNum type="arabicPeriod" startAt="5"/>
              <a:defRPr/>
            </a:pPr>
            <a:r>
              <a:rPr lang="it-IT" sz="1700" b="1" dirty="0">
                <a:solidFill>
                  <a:schemeClr val="accent6">
                    <a:lumMod val="50000"/>
                  </a:schemeClr>
                </a:solidFill>
                <a:latin typeface="+mj-lt"/>
                <a:cs typeface="Arial" pitchFamily="34" charset="0"/>
              </a:rPr>
              <a:t>Riflettete:</a:t>
            </a:r>
            <a:r>
              <a:rPr lang="it-IT" sz="1700" dirty="0">
                <a:solidFill>
                  <a:schemeClr val="accent6">
                    <a:lumMod val="50000"/>
                  </a:schemeClr>
                </a:solidFill>
                <a:latin typeface="+mj-lt"/>
                <a:cs typeface="Arial" pitchFamily="34" charset="0"/>
              </a:rPr>
              <a:t> quali sono, dunque, gli aspetti di cui bisogna tenere conto per avviare un’azienda? Elencate le attività che secondo voi sono necessarie.</a:t>
            </a: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endParaRPr kumimoji="0" lang="de-DE" sz="1700" b="0" i="0" u="none" strike="noStrike" kern="1200" cap="none" spc="0" normalizeH="0" baseline="0" noProof="0" dirty="0">
              <a:ln>
                <a:noFill/>
              </a:ln>
              <a:solidFill>
                <a:srgbClr val="89998D"/>
              </a:solidFill>
              <a:effectLst/>
              <a:uLnTx/>
              <a:uFillTx/>
              <a:latin typeface="Malgun Gothic"/>
              <a:ea typeface="+mn-ea"/>
              <a:cs typeface="+mn-cs"/>
            </a:endParaRPr>
          </a:p>
        </p:txBody>
      </p:sp>
      <p:sp>
        <p:nvSpPr>
          <p:cNvPr id="11" name="Textfeld 9">
            <a:extLst>
              <a:ext uri="{FF2B5EF4-FFF2-40B4-BE49-F238E27FC236}">
                <a16:creationId xmlns:a16="http://schemas.microsoft.com/office/drawing/2014/main" id="{56D3F50D-4746-4B14-9E35-511BACCC59BF}"/>
              </a:ext>
            </a:extLst>
          </p:cNvPr>
          <p:cNvSpPr txBox="1">
            <a:spLocks noChangeArrowheads="1"/>
          </p:cNvSpPr>
          <p:nvPr/>
        </p:nvSpPr>
        <p:spPr bwMode="auto">
          <a:xfrm>
            <a:off x="10442060" y="636947"/>
            <a:ext cx="1141659" cy="307777"/>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sym typeface="Wingdings" panose="05000000000000000000" pitchFamily="2" charset="2"/>
              </a:rPr>
              <a:t> </a:t>
            </a:r>
            <a:r>
              <a:rPr kumimoji="0" lang="it-IT" altLang="fr-FR" sz="1400" b="1" i="0" u="none" strike="noStrike" kern="1200" cap="none" spc="0" normalizeH="0" baseline="0" dirty="0">
                <a:ln>
                  <a:noFill/>
                </a:ln>
                <a:solidFill>
                  <a:prstClr val="white">
                    <a:lumMod val="50000"/>
                  </a:prstClr>
                </a:solidFill>
                <a:effectLst/>
                <a:uLnTx/>
                <a:uFillTx/>
                <a:latin typeface="+mj-lt"/>
                <a:ea typeface="+mn-ea"/>
                <a:cs typeface="Arial" pitchFamily="34" charset="0"/>
              </a:rPr>
              <a:t>compito</a:t>
            </a:r>
          </a:p>
        </p:txBody>
      </p:sp>
      <p:pic>
        <p:nvPicPr>
          <p:cNvPr id="12" name="Picture 2">
            <a:extLst>
              <a:ext uri="{FF2B5EF4-FFF2-40B4-BE49-F238E27FC236}">
                <a16:creationId xmlns:a16="http://schemas.microsoft.com/office/drawing/2014/main" id="{5A61D745-6E00-4012-B7AA-F22410FA5EE6}"/>
              </a:ext>
            </a:extLst>
          </p:cNvPr>
          <p:cNvPicPr>
            <a:picLocks noChangeAspect="1" noChangeArrowheads="1"/>
          </p:cNvPicPr>
          <p:nvPr/>
        </p:nvPicPr>
        <p:blipFill>
          <a:blip r:embed="rId2"/>
          <a:srcRect/>
          <a:stretch>
            <a:fillRect/>
          </a:stretch>
        </p:blipFill>
        <p:spPr bwMode="auto">
          <a:xfrm>
            <a:off x="10415686" y="980728"/>
            <a:ext cx="1330253" cy="1404156"/>
          </a:xfrm>
          <a:prstGeom prst="rect">
            <a:avLst/>
          </a:prstGeom>
          <a:noFill/>
          <a:ln w="9525">
            <a:noFill/>
            <a:miter lim="800000"/>
            <a:headEnd/>
            <a:tailEnd/>
          </a:ln>
        </p:spPr>
      </p:pic>
      <p:sp>
        <p:nvSpPr>
          <p:cNvPr id="13" name="Foliennummernplatzhalter 2">
            <a:extLst>
              <a:ext uri="{FF2B5EF4-FFF2-40B4-BE49-F238E27FC236}">
                <a16:creationId xmlns:a16="http://schemas.microsoft.com/office/drawing/2014/main" id="{CAFD1869-0B67-43F7-B1A8-EB7A146293A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19</a:t>
            </a:fld>
            <a:endParaRPr lang="ru-RU" dirty="0"/>
          </a:p>
        </p:txBody>
      </p:sp>
    </p:spTree>
    <p:extLst>
      <p:ext uri="{BB962C8B-B14F-4D97-AF65-F5344CB8AC3E}">
        <p14:creationId xmlns:p14="http://schemas.microsoft.com/office/powerpoint/2010/main" val="771900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2</a:t>
            </a:fld>
            <a:endParaRPr lang="ru-RU" dirty="0"/>
          </a:p>
        </p:txBody>
      </p:sp>
      <p:sp>
        <p:nvSpPr>
          <p:cNvPr id="4" name="Textplatzhalter 1">
            <a:extLst>
              <a:ext uri="{FF2B5EF4-FFF2-40B4-BE49-F238E27FC236}">
                <a16:creationId xmlns:a16="http://schemas.microsoft.com/office/drawing/2014/main" id="{DB014346-8AF4-43D3-AFCE-B151AD61374F}"/>
              </a:ext>
            </a:extLst>
          </p:cNvPr>
          <p:cNvSpPr>
            <a:spLocks noGrp="1"/>
          </p:cNvSpPr>
          <p:nvPr>
            <p:ph type="body" idx="1"/>
          </p:nvPr>
        </p:nvSpPr>
        <p:spPr>
          <a:xfrm>
            <a:off x="957560" y="1102581"/>
            <a:ext cx="10339705" cy="5530405"/>
          </a:xfrm>
        </p:spPr>
        <p:txBody>
          <a:bodyPr>
            <a:normAutofit lnSpcReduction="10000"/>
          </a:bodyPr>
          <a:lstStyle/>
          <a:p>
            <a:pPr marL="285750" indent="-285750" algn="l">
              <a:lnSpc>
                <a:spcPct val="100000"/>
              </a:lnSpc>
              <a:buClr>
                <a:srgbClr val="8EB403"/>
              </a:buClr>
              <a:buFont typeface="Century Gothic" panose="020B0502020202020204" pitchFamily="34" charset="0"/>
              <a:buChar char="●"/>
            </a:pPr>
            <a:r>
              <a:rPr lang="it-CH" sz="1800">
                <a:solidFill>
                  <a:schemeClr val="accent6">
                    <a:lumMod val="50000"/>
                  </a:schemeClr>
                </a:solidFill>
              </a:rPr>
              <a:t>Il programma di insegnamento e apprendimento myidea.ch è nato nell'ambito del </a:t>
            </a:r>
            <a:r>
              <a:rPr lang="it-IT" sz="1800" dirty="0">
                <a:solidFill>
                  <a:schemeClr val="accent6">
                    <a:lumMod val="50000"/>
                  </a:schemeClr>
                </a:solidFill>
              </a:rPr>
              <a:t>progetto</a:t>
            </a:r>
            <a:r>
              <a:rPr lang="it-CH" sz="1800">
                <a:solidFill>
                  <a:schemeClr val="accent6">
                    <a:lumMod val="50000"/>
                  </a:schemeClr>
                </a:solidFill>
              </a:rPr>
              <a:t> «Mentalità e agire imprenditoriale nelle scuole professionali svizzere – Dimensione economica, etica e sociale»</a:t>
            </a:r>
            <a:endParaRPr lang="de-CH" sz="1800" dirty="0">
              <a:solidFill>
                <a:schemeClr val="accent6">
                  <a:lumMod val="50000"/>
                </a:schemeClr>
              </a:solidFill>
            </a:endParaRPr>
          </a:p>
          <a:p>
            <a:pPr marL="285750" indent="-285750" algn="l">
              <a:lnSpc>
                <a:spcPct val="100000"/>
              </a:lnSpc>
              <a:buClr>
                <a:srgbClr val="8EB403"/>
              </a:buClr>
              <a:buFont typeface="Century Gothic" panose="020B0502020202020204" pitchFamily="34" charset="0"/>
              <a:buChar char="●"/>
            </a:pPr>
            <a:r>
              <a:rPr lang="it-CH" sz="1800">
                <a:solidFill>
                  <a:schemeClr val="accent6">
                    <a:lumMod val="50000"/>
                  </a:schemeClr>
                </a:solidFill>
              </a:rPr>
              <a:t>Il progetto è promosso </a:t>
            </a:r>
            <a:r>
              <a:rPr lang="de-CH" sz="1800" dirty="0">
                <a:solidFill>
                  <a:schemeClr val="accent6">
                    <a:lumMod val="50000"/>
                  </a:schemeClr>
                </a:solidFill>
              </a:rPr>
              <a:t>d</a:t>
            </a:r>
            <a:r>
              <a:rPr lang="it-CH" sz="1800">
                <a:solidFill>
                  <a:schemeClr val="accent6">
                    <a:lumMod val="50000"/>
                  </a:schemeClr>
                </a:solidFill>
              </a:rPr>
              <a:t>alla Segreteria di Stato per la formazione, la ricerca e l'innovazione SEFRI.</a:t>
            </a:r>
            <a:endParaRPr lang="de-CH" sz="1800" dirty="0">
              <a:solidFill>
                <a:schemeClr val="accent6">
                  <a:lumMod val="50000"/>
                </a:schemeClr>
              </a:solidFill>
            </a:endParaRP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Il </a:t>
            </a:r>
            <a:r>
              <a:rPr lang="it-IT" sz="1800" dirty="0">
                <a:solidFill>
                  <a:schemeClr val="accent6">
                    <a:lumMod val="50000"/>
                  </a:schemeClr>
                </a:solidFill>
              </a:rPr>
              <a:t>programma è disponibile in francese, italiano e tedesco</a:t>
            </a:r>
            <a:r>
              <a:rPr lang="de-CH" sz="1800" dirty="0">
                <a:solidFill>
                  <a:schemeClr val="accent6">
                    <a:lumMod val="50000"/>
                  </a:schemeClr>
                </a:solidFill>
              </a:rPr>
              <a:t>. </a:t>
            </a:r>
          </a:p>
          <a:p>
            <a:pPr marL="285750" indent="-285750" algn="l">
              <a:lnSpc>
                <a:spcPct val="100000"/>
              </a:lnSpc>
              <a:buClr>
                <a:srgbClr val="8EB403"/>
              </a:buClr>
              <a:buFont typeface="Century Gothic" panose="020B0502020202020204" pitchFamily="34" charset="0"/>
              <a:buChar char="●"/>
            </a:pPr>
            <a:r>
              <a:rPr lang="it-IT" sz="1800" dirty="0">
                <a:solidFill>
                  <a:schemeClr val="accent6">
                    <a:lumMod val="50000"/>
                  </a:schemeClr>
                </a:solidFill>
              </a:rPr>
              <a:t>Il materiale di insegnamento e apprendimento si trova alla pagina Internet: </a:t>
            </a:r>
            <a:r>
              <a:rPr lang="it-IT" sz="1800" dirty="0">
                <a:solidFill>
                  <a:schemeClr val="accent6">
                    <a:lumMod val="50000"/>
                  </a:schemeClr>
                </a:solidFill>
                <a:hlinkClick r:id="rId2">
                  <a:extLst>
                    <a:ext uri="{A12FA001-AC4F-418D-AE19-62706E023703}">
                      <ahyp:hlinkClr xmlns:ahyp="http://schemas.microsoft.com/office/drawing/2018/hyperlinkcolor" val="tx"/>
                    </a:ext>
                  </a:extLst>
                </a:hlinkClick>
              </a:rPr>
              <a:t>www.myidea</a:t>
            </a:r>
            <a:r>
              <a:rPr lang="de-CH" sz="1800" dirty="0">
                <a:solidFill>
                  <a:schemeClr val="accent6">
                    <a:lumMod val="50000"/>
                  </a:schemeClr>
                </a:solidFill>
                <a:hlinkClick r:id="rId2">
                  <a:extLst>
                    <a:ext uri="{A12FA001-AC4F-418D-AE19-62706E023703}">
                      <ahyp:hlinkClr xmlns:ahyp="http://schemas.microsoft.com/office/drawing/2018/hyperlinkcolor" val="tx"/>
                    </a:ext>
                  </a:extLst>
                </a:hlinkClick>
              </a:rPr>
              <a:t>.ch</a:t>
            </a:r>
            <a:endParaRPr lang="de-CH" sz="1800" dirty="0">
              <a:solidFill>
                <a:schemeClr val="accent6">
                  <a:lumMod val="50000"/>
                </a:schemeClr>
              </a:solidFill>
            </a:endParaRPr>
          </a:p>
          <a:p>
            <a:pPr marL="285750" indent="-285750" algn="l">
              <a:lnSpc>
                <a:spcPct val="100000"/>
              </a:lnSpc>
              <a:buClr>
                <a:srgbClr val="8EB403"/>
              </a:buClr>
              <a:buFont typeface="Century Gothic" panose="020B0502020202020204" pitchFamily="34" charset="0"/>
              <a:buChar char="●"/>
            </a:pPr>
            <a:r>
              <a:rPr lang="it-CH" sz="1800">
                <a:solidFill>
                  <a:schemeClr val="accent6">
                    <a:lumMod val="50000"/>
                  </a:schemeClr>
                </a:solidFill>
              </a:rPr>
              <a:t>«MyIdea Challenge» è il concorso al quale tutti possono partecipare con la loro idea e che offre interessanti premi per i vincitori. La data del prossimo concorso si trova sul sito www.myidea</a:t>
            </a:r>
            <a:r>
              <a:rPr lang="de-CH" sz="1800" dirty="0">
                <a:solidFill>
                  <a:schemeClr val="accent6">
                    <a:lumMod val="50000"/>
                  </a:schemeClr>
                </a:solidFill>
              </a:rPr>
              <a:t>.ch</a:t>
            </a:r>
          </a:p>
          <a:p>
            <a:pPr marL="285750" indent="-285750" algn="l">
              <a:lnSpc>
                <a:spcPct val="100000"/>
              </a:lnSpc>
              <a:spcAft>
                <a:spcPts val="0"/>
              </a:spcAft>
              <a:buClr>
                <a:srgbClr val="8EB403"/>
              </a:buClr>
              <a:buFont typeface="Century Gothic" panose="020B0502020202020204" pitchFamily="34" charset="0"/>
              <a:buChar char="●"/>
            </a:pPr>
            <a:r>
              <a:rPr lang="it-CH" sz="1800">
                <a:solidFill>
                  <a:schemeClr val="accent6">
                    <a:lumMod val="50000"/>
                  </a:schemeClr>
                </a:solidFill>
              </a:rPr>
              <a:t>Ulteriori informazioni relative al progetto </a:t>
            </a:r>
            <a:r>
              <a:rPr lang="de-CH" sz="1800" dirty="0">
                <a:solidFill>
                  <a:schemeClr val="accent6">
                    <a:lumMod val="50000"/>
                  </a:schemeClr>
                </a:solidFill>
              </a:rPr>
              <a:t>«</a:t>
            </a:r>
            <a:r>
              <a:rPr lang="it-CH" sz="1800">
                <a:solidFill>
                  <a:schemeClr val="accent6">
                    <a:lumMod val="50000"/>
                  </a:schemeClr>
                </a:solidFill>
              </a:rPr>
              <a:t>Mentalità e agire imprenditoriale </a:t>
            </a:r>
            <a:r>
              <a:rPr lang="de-CH" sz="1800" dirty="0">
                <a:solidFill>
                  <a:schemeClr val="accent6">
                    <a:lumMod val="50000"/>
                  </a:schemeClr>
                </a:solidFill>
              </a:rPr>
              <a:t>» </a:t>
            </a:r>
            <a:r>
              <a:rPr lang="it-CH" sz="1800">
                <a:solidFill>
                  <a:schemeClr val="accent6">
                    <a:lumMod val="50000"/>
                  </a:schemeClr>
                </a:solidFill>
              </a:rPr>
              <a:t>si trovano nella relativa pagina web</a:t>
            </a:r>
            <a:r>
              <a:rPr lang="de-CH" sz="1800" dirty="0">
                <a:solidFill>
                  <a:schemeClr val="accent6">
                    <a:lumMod val="50000"/>
                  </a:schemeClr>
                </a:solidFill>
              </a:rPr>
              <a:t>:</a:t>
            </a:r>
          </a:p>
          <a:p>
            <a:pPr marL="742950" lvl="1" indent="-285750">
              <a:lnSpc>
                <a:spcPct val="100000"/>
              </a:lnSpc>
              <a:spcAft>
                <a:spcPts val="200"/>
              </a:spcAft>
              <a:buClr>
                <a:srgbClr val="8EB403"/>
              </a:buClr>
              <a:buFont typeface="Century Gothic" panose="020B0502020202020204" pitchFamily="34" charset="0"/>
              <a:buChar char="●"/>
            </a:pPr>
            <a:r>
              <a:rPr lang="it-IT" sz="1600" dirty="0">
                <a:solidFill>
                  <a:schemeClr val="accent6">
                    <a:lumMod val="50000"/>
                  </a:schemeClr>
                </a:solidFill>
              </a:rPr>
              <a:t>Versione in tedesco: </a:t>
            </a:r>
            <a:r>
              <a:rPr lang="it-IT" sz="1600" dirty="0">
                <a:solidFill>
                  <a:schemeClr val="accent6">
                    <a:lumMod val="50000"/>
                  </a:schemeClr>
                </a:solidFill>
                <a:hlinkClick r:id="rId3">
                  <a:extLst>
                    <a:ext uri="{A12FA001-AC4F-418D-AE19-62706E023703}">
                      <ahyp:hlinkClr xmlns:ahyp="http://schemas.microsoft.com/office/drawing/2018/hyperlinkcolor" val="tx"/>
                    </a:ext>
                  </a:extLst>
                </a:hlinkClick>
              </a:rPr>
              <a:t>www.udh-ch.ch</a:t>
            </a:r>
            <a:endParaRPr lang="it-IT"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it-IT" sz="1600" dirty="0">
                <a:solidFill>
                  <a:schemeClr val="accent6">
                    <a:lumMod val="50000"/>
                  </a:schemeClr>
                </a:solidFill>
              </a:rPr>
              <a:t>Versione in francese: </a:t>
            </a:r>
            <a:r>
              <a:rPr lang="it-IT" sz="1600" dirty="0">
                <a:solidFill>
                  <a:schemeClr val="accent6">
                    <a:lumMod val="50000"/>
                  </a:schemeClr>
                </a:solidFill>
                <a:hlinkClick r:id="rId4">
                  <a:extLst>
                    <a:ext uri="{A12FA001-AC4F-418D-AE19-62706E023703}">
                      <ahyp:hlinkClr xmlns:ahyp="http://schemas.microsoft.com/office/drawing/2018/hyperlinkcolor" val="tx"/>
                    </a:ext>
                  </a:extLst>
                </a:hlinkClick>
              </a:rPr>
              <a:t>www.pae-ch.ch</a:t>
            </a:r>
            <a:endParaRPr lang="it-IT"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it-IT" sz="1600" dirty="0">
                <a:solidFill>
                  <a:schemeClr val="accent6">
                    <a:lumMod val="50000"/>
                  </a:schemeClr>
                </a:solidFill>
              </a:rPr>
              <a:t>Versione in italiano: </a:t>
            </a:r>
            <a:r>
              <a:rPr lang="it-IT" sz="1600" dirty="0">
                <a:solidFill>
                  <a:schemeClr val="accent6">
                    <a:lumMod val="50000"/>
                  </a:schemeClr>
                </a:solidFill>
                <a:hlinkClick r:id="rId5">
                  <a:extLst>
                    <a:ext uri="{A12FA001-AC4F-418D-AE19-62706E023703}">
                      <ahyp:hlinkClr xmlns:ahyp="http://schemas.microsoft.com/office/drawing/2018/hyperlinkcolor" val="tx"/>
                    </a:ext>
                  </a:extLst>
                </a:hlinkClick>
              </a:rPr>
              <a:t>www.msi-ch.ch</a:t>
            </a:r>
            <a:endParaRPr lang="it-IT"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it-IT" sz="1600" dirty="0">
                <a:solidFill>
                  <a:schemeClr val="accent6">
                    <a:lumMod val="50000"/>
                  </a:schemeClr>
                </a:solidFill>
              </a:rPr>
              <a:t>Versione in inglese</a:t>
            </a:r>
            <a:r>
              <a:rPr lang="de-CH" sz="1600" dirty="0">
                <a:solidFill>
                  <a:schemeClr val="accent6">
                    <a:lumMod val="50000"/>
                  </a:schemeClr>
                </a:solidFill>
              </a:rPr>
              <a:t>:</a:t>
            </a:r>
            <a:r>
              <a:rPr lang="it-IT" sz="1600" dirty="0">
                <a:solidFill>
                  <a:schemeClr val="accent6">
                    <a:lumMod val="50000"/>
                  </a:schemeClr>
                </a:solidFill>
              </a:rPr>
              <a:t> </a:t>
            </a:r>
            <a:r>
              <a:rPr lang="it-IT" sz="1600" dirty="0">
                <a:solidFill>
                  <a:schemeClr val="accent6">
                    <a:lumMod val="50000"/>
                  </a:schemeClr>
                </a:solidFill>
                <a:hlinkClick r:id="rId6">
                  <a:extLst>
                    <a:ext uri="{A12FA001-AC4F-418D-AE19-62706E023703}">
                      <ahyp:hlinkClr xmlns:ahyp="http://schemas.microsoft.com/office/drawing/2018/hyperlinkcolor" val="tx"/>
                    </a:ext>
                  </a:extLst>
                </a:hlinkClick>
              </a:rPr>
              <a:t>www.eta-ch.ch</a:t>
            </a:r>
            <a:endParaRPr lang="it-IT" sz="1600" dirty="0">
              <a:solidFill>
                <a:schemeClr val="accent6">
                  <a:lumMod val="50000"/>
                </a:schemeClr>
              </a:solidFill>
            </a:endParaRPr>
          </a:p>
          <a:p>
            <a:pPr marL="742950" lvl="1" indent="-285750">
              <a:lnSpc>
                <a:spcPct val="100000"/>
              </a:lnSpc>
              <a:buClr>
                <a:srgbClr val="8EB403"/>
              </a:buClr>
              <a:buFont typeface="Century Gothic" panose="020B0502020202020204" pitchFamily="34" charset="0"/>
              <a:buChar char="●"/>
            </a:pPr>
            <a:endParaRPr lang="de-CH" sz="1800" dirty="0">
              <a:solidFill>
                <a:srgbClr val="898F97"/>
              </a:solidFill>
            </a:endParaRPr>
          </a:p>
          <a:p>
            <a:pPr marL="285750" indent="-285750" algn="l">
              <a:lnSpc>
                <a:spcPct val="100000"/>
              </a:lnSpc>
              <a:buClr>
                <a:srgbClr val="8EB403"/>
              </a:buClr>
              <a:buFont typeface="Century Gothic" panose="020B0502020202020204" pitchFamily="34" charset="0"/>
              <a:buChar char="●"/>
            </a:pPr>
            <a:endParaRPr lang="de-CH" sz="1800" dirty="0">
              <a:solidFill>
                <a:srgbClr val="898F97"/>
              </a:solidFill>
            </a:endParaRPr>
          </a:p>
        </p:txBody>
      </p:sp>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57560" y="186377"/>
            <a:ext cx="9845485" cy="795947"/>
          </a:xfrm>
          <a:prstGeom prst="rect">
            <a:avLst/>
          </a:prstGeom>
          <a:noFill/>
          <a:ln w="9525">
            <a:noFill/>
            <a:miter lim="800000"/>
            <a:headEnd/>
            <a:tailEnd/>
          </a:ln>
        </p:spPr>
        <p:txBody>
          <a:bodyPr anchor="ctr"/>
          <a:lstStyle/>
          <a:p>
            <a:pPr>
              <a:defRPr/>
            </a:pPr>
            <a:r>
              <a:rPr lang="it-IT" altLang="fr-FR" sz="2400" b="1" dirty="0">
                <a:solidFill>
                  <a:srgbClr val="8EB403"/>
                </a:solidFill>
                <a:latin typeface="+mj-lt"/>
                <a:ea typeface="ＭＳ Ｐゴシック" charset="0"/>
                <a:cs typeface="Arial"/>
              </a:rPr>
              <a:t>Informazioni di base sul programma di insegnamento e apprendimento </a:t>
            </a:r>
            <a:r>
              <a:rPr lang="de-CH" altLang="fr-FR" sz="2400" b="1" dirty="0">
                <a:solidFill>
                  <a:srgbClr val="8EB403"/>
                </a:solidFill>
                <a:latin typeface="+mj-lt"/>
                <a:ea typeface="ＭＳ Ｐゴシック" charset="0"/>
                <a:cs typeface="Arial"/>
              </a:rPr>
              <a:t>myidea.ch</a:t>
            </a:r>
          </a:p>
        </p:txBody>
      </p:sp>
    </p:spTree>
    <p:extLst>
      <p:ext uri="{BB962C8B-B14F-4D97-AF65-F5344CB8AC3E}">
        <p14:creationId xmlns:p14="http://schemas.microsoft.com/office/powerpoint/2010/main" val="3522167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447297" y="3170147"/>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it-CH"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t>Unità d'apprendimento M 1.2</a:t>
            </a:r>
            <a:br>
              <a:rPr kumimoji="0" lang="it-CH"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br>
            <a:r>
              <a:rPr kumimoji="0" lang="it-CH"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t>Sviluppo della propria idea imprenditoriale</a:t>
            </a:r>
            <a:br>
              <a:rPr kumimoji="0" lang="de-DE" altLang="fr-FR" sz="3200" b="0" i="0" u="none" strike="noStrike" kern="1200" cap="none" spc="0" normalizeH="0" baseline="0" noProof="0" dirty="0">
                <a:ln>
                  <a:noFill/>
                </a:ln>
                <a:solidFill>
                  <a:srgbClr val="898F97"/>
                </a:solidFill>
                <a:effectLst/>
                <a:uLnTx/>
                <a:uFillTx/>
                <a:latin typeface="Century Gothic"/>
                <a:ea typeface="+mj-ea"/>
                <a:cs typeface="Arial" pitchFamily="34" charset="0"/>
              </a:rPr>
            </a:br>
            <a:r>
              <a:rPr kumimoji="0" lang="it-CH" altLang="fr-FR" sz="3200" b="1" i="0" u="none" strike="noStrike" kern="1200" cap="none" spc="0" normalizeH="0" baseline="0" noProof="0" dirty="0">
                <a:ln>
                  <a:noFill/>
                </a:ln>
                <a:solidFill>
                  <a:srgbClr val="D17930"/>
                </a:solidFill>
                <a:effectLst/>
                <a:uLnTx/>
                <a:uFillTx/>
                <a:latin typeface="Century Gothic"/>
                <a:ea typeface="+mj-ea"/>
                <a:cs typeface="Arial" pitchFamily="34" charset="0"/>
              </a:rPr>
              <a:t>Sviluppare le idee</a:t>
            </a:r>
            <a:endParaRPr kumimoji="0" lang="it-CH" sz="3200" b="1" i="0" u="none" strike="noStrike" kern="1200" cap="none" spc="0" normalizeH="0" baseline="0" noProof="0" dirty="0">
              <a:ln>
                <a:noFill/>
              </a:ln>
              <a:solidFill>
                <a:srgbClr val="D17930"/>
              </a:solidFill>
              <a:effectLst/>
              <a:uLnTx/>
              <a:uFillTx/>
              <a:latin typeface="Century Gothic"/>
              <a:ea typeface="+mj-ea"/>
              <a:cs typeface="+mj-cs"/>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3" name="Gruppieren 2">
            <a:extLst>
              <a:ext uri="{FF2B5EF4-FFF2-40B4-BE49-F238E27FC236}">
                <a16:creationId xmlns:a16="http://schemas.microsoft.com/office/drawing/2014/main" id="{97B6B374-230F-645B-2B45-0799882F1CFA}"/>
              </a:ext>
            </a:extLst>
          </p:cNvPr>
          <p:cNvGrpSpPr/>
          <p:nvPr/>
        </p:nvGrpSpPr>
        <p:grpSpPr>
          <a:xfrm>
            <a:off x="9657806" y="1079863"/>
            <a:ext cx="1454331" cy="1277285"/>
            <a:chOff x="10737669" y="0"/>
            <a:chExt cx="1454331" cy="1277285"/>
          </a:xfrm>
        </p:grpSpPr>
        <p:sp>
          <p:nvSpPr>
            <p:cNvPr id="5" name="Rechteck 4">
              <a:extLst>
                <a:ext uri="{FF2B5EF4-FFF2-40B4-BE49-F238E27FC236}">
                  <a16:creationId xmlns:a16="http://schemas.microsoft.com/office/drawing/2014/main" id="{5A4802EE-1895-41FF-6D41-D014C95BD93C}"/>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7533CFE6-0621-82D9-6D3A-52B8B70C97C4}"/>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3274244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21</a:t>
            </a:fld>
            <a:endParaRPr lang="ru-RU" dirty="0"/>
          </a:p>
        </p:txBody>
      </p:sp>
      <p:sp>
        <p:nvSpPr>
          <p:cNvPr id="6" name="Text Box 2">
            <a:extLst>
              <a:ext uri="{FF2B5EF4-FFF2-40B4-BE49-F238E27FC236}">
                <a16:creationId xmlns:a16="http://schemas.microsoft.com/office/drawing/2014/main" id="{EECD1D7A-E973-4A3B-B5D1-73D4791F558D}"/>
              </a:ext>
            </a:extLst>
          </p:cNvPr>
          <p:cNvSpPr txBox="1">
            <a:spLocks noChangeArrowheads="1"/>
          </p:cNvSpPr>
          <p:nvPr/>
        </p:nvSpPr>
        <p:spPr bwMode="auto">
          <a:xfrm>
            <a:off x="2219470" y="2318828"/>
            <a:ext cx="10297144" cy="3047630"/>
          </a:xfrm>
          <a:prstGeom prst="rect">
            <a:avLst/>
          </a:prstGeom>
          <a:noFill/>
          <a:ln w="12700">
            <a:noFill/>
            <a:miter lim="800000"/>
            <a:headEnd/>
            <a:tailEnd/>
          </a:ln>
        </p:spPr>
        <p:txBody>
          <a:bodyPr wrap="square" lIns="92075" tIns="46038" rIns="92075" bIns="46038">
            <a:spAutoFit/>
          </a:bodyPr>
          <a:lstStyle/>
          <a:p>
            <a:pPr fontAlgn="auto">
              <a:spcBef>
                <a:spcPts val="0"/>
              </a:spcBef>
              <a:spcAft>
                <a:spcPts val="0"/>
              </a:spcAft>
              <a:defRPr/>
            </a:pPr>
            <a:r>
              <a:rPr lang="it-IT" sz="2400" b="1" dirty="0">
                <a:solidFill>
                  <a:srgbClr val="D17930"/>
                </a:solidFill>
                <a:latin typeface="+mj-lt"/>
                <a:cs typeface="Arial" pitchFamily="34" charset="0"/>
              </a:rPr>
              <a:t>Come si trovano le idee? </a:t>
            </a:r>
          </a:p>
          <a:p>
            <a:pPr fontAlgn="auto">
              <a:spcBef>
                <a:spcPts val="0"/>
              </a:spcBef>
              <a:spcAft>
                <a:spcPts val="0"/>
              </a:spcAft>
              <a:defRPr/>
            </a:pPr>
            <a:endParaRPr lang="it-IT" sz="2400" b="1" dirty="0">
              <a:solidFill>
                <a:srgbClr val="D17930"/>
              </a:solidFill>
              <a:latin typeface="+mj-lt"/>
              <a:cs typeface="Arial" pitchFamily="34" charset="0"/>
            </a:endParaRPr>
          </a:p>
          <a:p>
            <a:pPr fontAlgn="auto">
              <a:spcBef>
                <a:spcPts val="0"/>
              </a:spcBef>
              <a:spcAft>
                <a:spcPts val="0"/>
              </a:spcAft>
              <a:defRPr/>
            </a:pPr>
            <a:r>
              <a:rPr lang="it-IT" sz="2400" b="1" dirty="0">
                <a:solidFill>
                  <a:schemeClr val="accent6">
                    <a:lumMod val="50000"/>
                  </a:schemeClr>
                </a:solidFill>
                <a:latin typeface="+mj-lt"/>
                <a:cs typeface="Arial" pitchFamily="34" charset="0"/>
              </a:rPr>
              <a:t>Sono molto utili i</a:t>
            </a:r>
            <a:r>
              <a:rPr lang="it-CH" sz="2400" b="1">
                <a:solidFill>
                  <a:schemeClr val="accent6">
                    <a:lumMod val="50000"/>
                  </a:schemeClr>
                </a:solidFill>
                <a:latin typeface="+mj-lt"/>
                <a:cs typeface="Arial" pitchFamily="34" charset="0"/>
              </a:rPr>
              <a:t> tre seguenti approcci:</a:t>
            </a:r>
          </a:p>
          <a:p>
            <a:pPr marL="282575" indent="-282575" fontAlgn="auto">
              <a:spcBef>
                <a:spcPts val="0"/>
              </a:spcBef>
              <a:spcAft>
                <a:spcPts val="0"/>
              </a:spcAft>
              <a:defRPr/>
            </a:pPr>
            <a:endParaRPr lang="it-CH" sz="2400" b="1">
              <a:solidFill>
                <a:schemeClr val="accent6">
                  <a:lumMod val="50000"/>
                </a:schemeClr>
              </a:solidFill>
              <a:latin typeface="+mj-lt"/>
              <a:cs typeface="Arial" pitchFamily="34" charset="0"/>
            </a:endParaRPr>
          </a:p>
          <a:p>
            <a:pPr lvl="1">
              <a:defRPr/>
            </a:pPr>
            <a:r>
              <a:rPr lang="it-CH" sz="2400" b="1">
                <a:solidFill>
                  <a:schemeClr val="accent6">
                    <a:lumMod val="50000"/>
                  </a:schemeClr>
                </a:solidFill>
                <a:latin typeface="+mj-lt"/>
                <a:cs typeface="Arial" pitchFamily="34" charset="0"/>
              </a:rPr>
              <a:t>Approccio 1: </a:t>
            </a:r>
            <a:r>
              <a:rPr lang="it-CH" sz="2400">
                <a:solidFill>
                  <a:schemeClr val="accent6">
                    <a:lumMod val="50000"/>
                  </a:schemeClr>
                </a:solidFill>
                <a:latin typeface="+mj-lt"/>
                <a:cs typeface="Arial" pitchFamily="34" charset="0"/>
              </a:rPr>
              <a:t>«Trending»</a:t>
            </a:r>
          </a:p>
          <a:p>
            <a:pPr lvl="1">
              <a:defRPr/>
            </a:pPr>
            <a:r>
              <a:rPr lang="it-CH" sz="2400" b="1">
                <a:solidFill>
                  <a:schemeClr val="accent6">
                    <a:lumMod val="50000"/>
                  </a:schemeClr>
                </a:solidFill>
                <a:latin typeface="+mj-lt"/>
                <a:cs typeface="Arial" pitchFamily="34" charset="0"/>
              </a:rPr>
              <a:t>Approccio 2: </a:t>
            </a:r>
            <a:r>
              <a:rPr lang="it-CH" sz="2400">
                <a:solidFill>
                  <a:schemeClr val="accent6">
                    <a:lumMod val="50000"/>
                  </a:schemeClr>
                </a:solidFill>
                <a:latin typeface="+mj-lt"/>
                <a:cs typeface="Arial" pitchFamily="34" charset="0"/>
              </a:rPr>
              <a:t>«</a:t>
            </a:r>
            <a:r>
              <a:rPr lang="it-IT" sz="2400" dirty="0">
                <a:solidFill>
                  <a:schemeClr val="accent6">
                    <a:lumMod val="50000"/>
                  </a:schemeClr>
                </a:solidFill>
                <a:latin typeface="+mj-lt"/>
                <a:cs typeface="Arial" pitchFamily="34" charset="0"/>
              </a:rPr>
              <a:t>Soluzione di</a:t>
            </a:r>
            <a:r>
              <a:rPr lang="it-CH" sz="2400">
                <a:solidFill>
                  <a:schemeClr val="accent6">
                    <a:lumMod val="50000"/>
                  </a:schemeClr>
                </a:solidFill>
                <a:latin typeface="+mj-lt"/>
                <a:cs typeface="Arial" pitchFamily="34" charset="0"/>
              </a:rPr>
              <a:t> problemi</a:t>
            </a:r>
            <a:r>
              <a:rPr lang="de-CH" sz="2400" dirty="0">
                <a:solidFill>
                  <a:schemeClr val="accent6">
                    <a:lumMod val="50000"/>
                  </a:schemeClr>
                </a:solidFill>
                <a:latin typeface="+mj-lt"/>
                <a:cs typeface="Arial" pitchFamily="34" charset="0"/>
              </a:rPr>
              <a:t>»</a:t>
            </a:r>
          </a:p>
          <a:p>
            <a:pPr lvl="1">
              <a:defRPr/>
            </a:pPr>
            <a:r>
              <a:rPr lang="it-CH" sz="2400" b="1">
                <a:solidFill>
                  <a:schemeClr val="accent6">
                    <a:lumMod val="50000"/>
                  </a:schemeClr>
                </a:solidFill>
                <a:latin typeface="+mj-lt"/>
                <a:cs typeface="Arial" pitchFamily="34" charset="0"/>
              </a:rPr>
              <a:t>Approccio</a:t>
            </a:r>
            <a:r>
              <a:rPr lang="it-CH" sz="2400" b="1">
                <a:solidFill>
                  <a:schemeClr val="accent6">
                    <a:lumMod val="50000"/>
                  </a:schemeClr>
                </a:solidFill>
                <a:cs typeface="Arial" pitchFamily="34" charset="0"/>
              </a:rPr>
              <a:t> 3:</a:t>
            </a:r>
            <a:r>
              <a:rPr lang="it-CH" sz="2400">
                <a:solidFill>
                  <a:schemeClr val="accent6">
                    <a:lumMod val="50000"/>
                  </a:schemeClr>
                </a:solidFill>
                <a:latin typeface="+mj-lt"/>
                <a:cs typeface="Arial" pitchFamily="34" charset="0"/>
              </a:rPr>
              <a:t> «</a:t>
            </a:r>
            <a:r>
              <a:rPr lang="it-IT" sz="2400" dirty="0">
                <a:solidFill>
                  <a:schemeClr val="accent6">
                    <a:lumMod val="50000"/>
                  </a:schemeClr>
                </a:solidFill>
                <a:latin typeface="+mj-lt"/>
                <a:cs typeface="Arial" pitchFamily="34" charset="0"/>
              </a:rPr>
              <a:t>P</a:t>
            </a:r>
            <a:r>
              <a:rPr lang="it-CH" sz="2400">
                <a:solidFill>
                  <a:schemeClr val="accent6">
                    <a:lumMod val="50000"/>
                  </a:schemeClr>
                </a:solidFill>
                <a:latin typeface="+mj-lt"/>
                <a:cs typeface="Arial" pitchFamily="34" charset="0"/>
              </a:rPr>
              <a:t>unti di forza</a:t>
            </a:r>
            <a:r>
              <a:rPr lang="de-CH" sz="2400" dirty="0">
                <a:solidFill>
                  <a:schemeClr val="accent6">
                    <a:lumMod val="50000"/>
                  </a:schemeClr>
                </a:solidFill>
                <a:latin typeface="+mj-lt"/>
                <a:cs typeface="Arial" pitchFamily="34" charset="0"/>
              </a:rPr>
              <a:t>»</a:t>
            </a:r>
          </a:p>
          <a:p>
            <a:pPr lvl="1">
              <a:defRPr/>
            </a:pPr>
            <a:endParaRPr lang="de-CH" sz="2400" dirty="0">
              <a:latin typeface="+mj-lt"/>
              <a:cs typeface="Arial" pitchFamily="34" charset="0"/>
            </a:endParaRPr>
          </a:p>
        </p:txBody>
      </p:sp>
      <p:sp>
        <p:nvSpPr>
          <p:cNvPr id="9" name="Rectangle 2">
            <a:extLst>
              <a:ext uri="{FF2B5EF4-FFF2-40B4-BE49-F238E27FC236}">
                <a16:creationId xmlns:a16="http://schemas.microsoft.com/office/drawing/2014/main" id="{83B7A939-C4B9-4B41-A23E-9F147B9AD8CB}"/>
              </a:ext>
            </a:extLst>
          </p:cNvPr>
          <p:cNvSpPr txBox="1">
            <a:spLocks noChangeArrowheads="1"/>
          </p:cNvSpPr>
          <p:nvPr/>
        </p:nvSpPr>
        <p:spPr bwMode="auto">
          <a:xfrm>
            <a:off x="1666882" y="385109"/>
            <a:ext cx="9406555" cy="657225"/>
          </a:xfrm>
          <a:prstGeom prst="rect">
            <a:avLst/>
          </a:prstGeom>
          <a:noFill/>
          <a:ln w="9525">
            <a:noFill/>
            <a:miter lim="800000"/>
            <a:headEnd/>
            <a:tailEnd/>
          </a:ln>
        </p:spPr>
        <p:txBody>
          <a:bodyPr anchor="ctr"/>
          <a:lstStyle/>
          <a:p>
            <a:pPr>
              <a:defRPr/>
            </a:pPr>
            <a:r>
              <a:rPr lang="it-IT" altLang="fr-FR" sz="2400" b="1" dirty="0">
                <a:solidFill>
                  <a:schemeClr val="bg1"/>
                </a:solidFill>
                <a:latin typeface="+mj-lt"/>
                <a:ea typeface="ＭＳ Ｐゴシック" charset="0"/>
                <a:cs typeface="Arial"/>
              </a:rPr>
              <a:t>Cercare idee imprenditoriali</a:t>
            </a:r>
            <a:endParaRPr lang="it-CH" altLang="fr-FR" sz="2400" b="1">
              <a:solidFill>
                <a:schemeClr val="bg1"/>
              </a:solidFill>
              <a:latin typeface="+mj-lt"/>
              <a:ea typeface="ＭＳ Ｐゴシック" charset="0"/>
              <a:cs typeface="Arial"/>
            </a:endParaRPr>
          </a:p>
        </p:txBody>
      </p:sp>
    </p:spTree>
    <p:extLst>
      <p:ext uri="{BB962C8B-B14F-4D97-AF65-F5344CB8AC3E}">
        <p14:creationId xmlns:p14="http://schemas.microsoft.com/office/powerpoint/2010/main" val="84459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22</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22687"/>
            <a:ext cx="9406555" cy="657225"/>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Approccio 1: </a:t>
            </a:r>
            <a:r>
              <a:rPr lang="it-CH" altLang="fr-FR" sz="2400" b="1">
                <a:solidFill>
                  <a:srgbClr val="D17930"/>
                </a:solidFill>
                <a:latin typeface="+mj-lt"/>
                <a:ea typeface="ＭＳ Ｐゴシック" charset="0"/>
                <a:cs typeface="Arial"/>
              </a:rPr>
              <a:t>Trending</a:t>
            </a:r>
            <a:r>
              <a:rPr lang="it-IT" altLang="fr-FR" sz="2400" b="1" dirty="0">
                <a:solidFill>
                  <a:srgbClr val="D17930"/>
                </a:solidFill>
                <a:latin typeface="+mj-lt"/>
                <a:ea typeface="ＭＳ Ｐゴシック" charset="0"/>
                <a:cs typeface="Arial"/>
              </a:rPr>
              <a:t> = i</a:t>
            </a:r>
            <a:r>
              <a:rPr lang="it-CH" altLang="fr-FR" sz="2400" b="1">
                <a:solidFill>
                  <a:srgbClr val="D17930"/>
                </a:solidFill>
                <a:latin typeface="+mj-lt"/>
                <a:ea typeface="ＭＳ Ｐゴシック" charset="0"/>
                <a:cs typeface="Arial"/>
              </a:rPr>
              <a:t>dentificare le tendenze (i trend)</a:t>
            </a:r>
          </a:p>
        </p:txBody>
      </p:sp>
      <p:sp>
        <p:nvSpPr>
          <p:cNvPr id="5" name="Text Box 2">
            <a:extLst>
              <a:ext uri="{FF2B5EF4-FFF2-40B4-BE49-F238E27FC236}">
                <a16:creationId xmlns:a16="http://schemas.microsoft.com/office/drawing/2014/main" id="{BADF5B51-FEFF-4235-826F-B8CF1C74B589}"/>
              </a:ext>
            </a:extLst>
          </p:cNvPr>
          <p:cNvSpPr txBox="1">
            <a:spLocks noChangeArrowheads="1"/>
          </p:cNvSpPr>
          <p:nvPr/>
        </p:nvSpPr>
        <p:spPr bwMode="auto">
          <a:xfrm>
            <a:off x="959008" y="1461681"/>
            <a:ext cx="9204650" cy="431529"/>
          </a:xfrm>
          <a:prstGeom prst="rect">
            <a:avLst/>
          </a:prstGeom>
          <a:noFill/>
          <a:ln w="12700">
            <a:noFill/>
            <a:miter lim="800000"/>
            <a:headEnd/>
            <a:tailEnd/>
          </a:ln>
        </p:spPr>
        <p:txBody>
          <a:bodyPr wrap="square" lIns="92075" tIns="46038" rIns="92075" bIns="46038">
            <a:spAutoFit/>
          </a:bodyPr>
          <a:lstStyle/>
          <a:p>
            <a:r>
              <a:rPr lang="it-CH" altLang="fr-FR" sz="2200" b="1">
                <a:solidFill>
                  <a:srgbClr val="D17930"/>
                </a:solidFill>
                <a:latin typeface="+mj-lt"/>
                <a:cs typeface="Arial" pitchFamily="34" charset="0"/>
              </a:rPr>
              <a:t>Quali sono le tendenze a lungo termine n</a:t>
            </a:r>
            <a:r>
              <a:rPr lang="it-IT" altLang="fr-FR" sz="2200" b="1" dirty="0">
                <a:solidFill>
                  <a:srgbClr val="D17930"/>
                </a:solidFill>
                <a:latin typeface="+mj-lt"/>
                <a:cs typeface="Arial" pitchFamily="34" charset="0"/>
              </a:rPr>
              <a:t>ei seguenti campi?</a:t>
            </a:r>
            <a:endParaRPr lang="de-DE" altLang="fr-FR" sz="2200" b="1" dirty="0">
              <a:solidFill>
                <a:srgbClr val="D17930"/>
              </a:solidFill>
              <a:latin typeface="+mj-lt"/>
              <a:cs typeface="Arial" pitchFamily="34" charset="0"/>
            </a:endParaRPr>
          </a:p>
        </p:txBody>
      </p:sp>
      <p:sp>
        <p:nvSpPr>
          <p:cNvPr id="7" name="Text Box 2">
            <a:extLst>
              <a:ext uri="{FF2B5EF4-FFF2-40B4-BE49-F238E27FC236}">
                <a16:creationId xmlns:a16="http://schemas.microsoft.com/office/drawing/2014/main" id="{9CDFCA87-6CB3-47EA-A59C-CE160FF07BC2}"/>
              </a:ext>
            </a:extLst>
          </p:cNvPr>
          <p:cNvSpPr txBox="1">
            <a:spLocks noChangeArrowheads="1"/>
          </p:cNvSpPr>
          <p:nvPr/>
        </p:nvSpPr>
        <p:spPr bwMode="auto">
          <a:xfrm>
            <a:off x="940447" y="2389383"/>
            <a:ext cx="10170504" cy="3273333"/>
          </a:xfrm>
          <a:prstGeom prst="rect">
            <a:avLst/>
          </a:prstGeom>
          <a:noFill/>
          <a:ln w="12700">
            <a:noFill/>
            <a:miter lim="800000"/>
            <a:headEnd/>
            <a:tailEnd/>
          </a:ln>
        </p:spPr>
        <p:txBody>
          <a:bodyPr wrap="square" lIns="92075" tIns="46038" rIns="92075" bIns="46038">
            <a:spAutoFit/>
          </a:bodyPr>
          <a:lstStyle/>
          <a:p>
            <a:pPr marL="342900" indent="-342900">
              <a:spcBef>
                <a:spcPts val="400"/>
              </a:spcBef>
              <a:buClr>
                <a:srgbClr val="96CB00"/>
              </a:buClr>
              <a:buFont typeface="Arial" panose="020B0604020202020204" pitchFamily="34" charset="0"/>
              <a:buChar char="•"/>
            </a:pPr>
            <a:r>
              <a:rPr lang="it-CH" altLang="fr-FR" sz="2000">
                <a:solidFill>
                  <a:schemeClr val="accent6">
                    <a:lumMod val="50000"/>
                  </a:schemeClr>
                </a:solidFill>
                <a:latin typeface="+mj-lt"/>
                <a:cs typeface="Arial" pitchFamily="34" charset="0"/>
              </a:rPr>
              <a:t>Sport (esempio di trend: video YouTube con allenamenti da svolgere a casa)</a:t>
            </a:r>
          </a:p>
          <a:p>
            <a:pPr marL="342900" indent="-342900">
              <a:spcBef>
                <a:spcPts val="400"/>
              </a:spcBef>
              <a:buClr>
                <a:srgbClr val="96CB00"/>
              </a:buClr>
              <a:buFont typeface="Arial" panose="020B0604020202020204" pitchFamily="34" charset="0"/>
              <a:buChar char="•"/>
            </a:pPr>
            <a:r>
              <a:rPr lang="it-CH" altLang="fr-FR" sz="2000">
                <a:solidFill>
                  <a:schemeClr val="accent6">
                    <a:lumMod val="50000"/>
                  </a:schemeClr>
                </a:solidFill>
                <a:latin typeface="+mj-lt"/>
                <a:cs typeface="Arial" pitchFamily="34" charset="0"/>
              </a:rPr>
              <a:t>Internet</a:t>
            </a:r>
          </a:p>
          <a:p>
            <a:pPr marL="342900" indent="-342900">
              <a:spcBef>
                <a:spcPts val="400"/>
              </a:spcBef>
              <a:buClr>
                <a:srgbClr val="96CB00"/>
              </a:buClr>
              <a:buFont typeface="Arial" panose="020B0604020202020204" pitchFamily="34" charset="0"/>
              <a:buChar char="•"/>
            </a:pPr>
            <a:r>
              <a:rPr lang="it-CH" altLang="fr-FR" sz="2000">
                <a:solidFill>
                  <a:schemeClr val="accent6">
                    <a:lumMod val="50000"/>
                  </a:schemeClr>
                </a:solidFill>
                <a:latin typeface="+mj-lt"/>
                <a:cs typeface="Arial" pitchFamily="34" charset="0"/>
              </a:rPr>
              <a:t>Sviluppo di App </a:t>
            </a:r>
          </a:p>
          <a:p>
            <a:pPr marL="342900" indent="-342900">
              <a:spcBef>
                <a:spcPts val="400"/>
              </a:spcBef>
              <a:buClr>
                <a:srgbClr val="96CB00"/>
              </a:buClr>
              <a:buFont typeface="Arial" panose="020B0604020202020204" pitchFamily="34" charset="0"/>
              <a:buChar char="•"/>
            </a:pPr>
            <a:r>
              <a:rPr lang="it-CH" altLang="fr-FR" sz="2000">
                <a:solidFill>
                  <a:schemeClr val="accent6">
                    <a:lumMod val="50000"/>
                  </a:schemeClr>
                </a:solidFill>
                <a:latin typeface="+mj-lt"/>
                <a:cs typeface="Arial" pitchFamily="34" charset="0"/>
              </a:rPr>
              <a:t>Artigianato </a:t>
            </a:r>
          </a:p>
          <a:p>
            <a:pPr marL="342900" indent="-342900">
              <a:spcBef>
                <a:spcPts val="400"/>
              </a:spcBef>
              <a:buClr>
                <a:srgbClr val="96CB00"/>
              </a:buClr>
              <a:buFont typeface="Arial" panose="020B0604020202020204" pitchFamily="34" charset="0"/>
              <a:buChar char="•"/>
            </a:pPr>
            <a:r>
              <a:rPr lang="it-CH" altLang="fr-FR" sz="2000">
                <a:solidFill>
                  <a:schemeClr val="accent6">
                    <a:lumMod val="50000"/>
                  </a:schemeClr>
                </a:solidFill>
                <a:latin typeface="+mj-lt"/>
                <a:cs typeface="Arial" pitchFamily="34" charset="0"/>
              </a:rPr>
              <a:t>Musica</a:t>
            </a:r>
          </a:p>
          <a:p>
            <a:pPr marL="342900" indent="-342900">
              <a:spcBef>
                <a:spcPts val="400"/>
              </a:spcBef>
              <a:buClr>
                <a:srgbClr val="96CB00"/>
              </a:buClr>
              <a:buFont typeface="Arial" panose="020B0604020202020204" pitchFamily="34" charset="0"/>
              <a:buChar char="•"/>
            </a:pPr>
            <a:r>
              <a:rPr lang="it-CH" altLang="fr-FR" sz="2000">
                <a:solidFill>
                  <a:schemeClr val="accent6">
                    <a:lumMod val="50000"/>
                  </a:schemeClr>
                </a:solidFill>
                <a:latin typeface="+mj-lt"/>
                <a:cs typeface="Arial" pitchFamily="34" charset="0"/>
              </a:rPr>
              <a:t>Quando si fa shopping</a:t>
            </a:r>
          </a:p>
          <a:p>
            <a:pPr marL="342900" indent="-342900">
              <a:spcBef>
                <a:spcPts val="400"/>
              </a:spcBef>
              <a:buClr>
                <a:srgbClr val="96CB00"/>
              </a:buClr>
              <a:buFont typeface="Arial" panose="020B0604020202020204" pitchFamily="34" charset="0"/>
              <a:buChar char="•"/>
            </a:pPr>
            <a:r>
              <a:rPr lang="it-CH" altLang="fr-FR" sz="2000">
                <a:solidFill>
                  <a:schemeClr val="accent6">
                    <a:lumMod val="50000"/>
                  </a:schemeClr>
                </a:solidFill>
                <a:latin typeface="+mj-lt"/>
                <a:cs typeface="Arial" pitchFamily="34" charset="0"/>
              </a:rPr>
              <a:t>Quando si cerca un partner</a:t>
            </a:r>
          </a:p>
          <a:p>
            <a:pPr marL="342900" indent="-342900">
              <a:spcBef>
                <a:spcPts val="400"/>
              </a:spcBef>
              <a:buClr>
                <a:srgbClr val="96CB00"/>
              </a:buClr>
              <a:buFont typeface="Arial" panose="020B0604020202020204" pitchFamily="34" charset="0"/>
              <a:buChar char="•"/>
            </a:pPr>
            <a:endParaRPr lang="it-CH" altLang="fr-FR" sz="2000">
              <a:solidFill>
                <a:schemeClr val="accent6">
                  <a:lumMod val="50000"/>
                </a:schemeClr>
              </a:solidFill>
              <a:latin typeface="+mj-lt"/>
              <a:cs typeface="Arial" pitchFamily="34" charset="0"/>
            </a:endParaRPr>
          </a:p>
          <a:p>
            <a:pPr>
              <a:spcBef>
                <a:spcPts val="400"/>
              </a:spcBef>
              <a:buClr>
                <a:srgbClr val="96CB00"/>
              </a:buClr>
            </a:pPr>
            <a:r>
              <a:rPr lang="it-CH" altLang="fr-FR" sz="2000" b="1">
                <a:solidFill>
                  <a:schemeClr val="accent6">
                    <a:lumMod val="50000"/>
                  </a:schemeClr>
                </a:solidFill>
                <a:latin typeface="+mj-lt"/>
                <a:cs typeface="Arial" pitchFamily="34" charset="0"/>
              </a:rPr>
              <a:t>Quali altre aree tematiche vi interessano</a:t>
            </a:r>
            <a:r>
              <a:rPr lang="de-DE" altLang="fr-FR" sz="2000" b="1" dirty="0">
                <a:solidFill>
                  <a:schemeClr val="accent6">
                    <a:lumMod val="50000"/>
                  </a:schemeClr>
                </a:solidFill>
                <a:latin typeface="+mj-lt"/>
                <a:cs typeface="Arial" pitchFamily="34" charset="0"/>
              </a:rPr>
              <a:t>?</a:t>
            </a:r>
          </a:p>
        </p:txBody>
      </p:sp>
    </p:spTree>
    <p:extLst>
      <p:ext uri="{BB962C8B-B14F-4D97-AF65-F5344CB8AC3E}">
        <p14:creationId xmlns:p14="http://schemas.microsoft.com/office/powerpoint/2010/main" val="1263850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23</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76411" y="433286"/>
            <a:ext cx="9406555" cy="657225"/>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Approccio</a:t>
            </a:r>
            <a:r>
              <a:rPr lang="it-CH" altLang="fr-FR" sz="2400" b="1">
                <a:solidFill>
                  <a:srgbClr val="D17930"/>
                </a:solidFill>
                <a:latin typeface="+mj-lt"/>
                <a:ea typeface="ＭＳ Ｐゴシック" charset="0"/>
                <a:cs typeface="Arial"/>
              </a:rPr>
              <a:t> 1</a:t>
            </a:r>
            <a:r>
              <a:rPr lang="it-IT" altLang="fr-FR" sz="2400" b="1" dirty="0">
                <a:solidFill>
                  <a:srgbClr val="D17930"/>
                </a:solidFill>
                <a:latin typeface="+mj-lt"/>
                <a:ea typeface="ＭＳ Ｐゴシック" charset="0"/>
                <a:cs typeface="Arial"/>
              </a:rPr>
              <a:t>: </a:t>
            </a:r>
            <a:r>
              <a:rPr lang="it-CH" altLang="fr-FR" sz="2400" b="1">
                <a:solidFill>
                  <a:srgbClr val="D17930"/>
                </a:solidFill>
                <a:latin typeface="+mj-lt"/>
                <a:ea typeface="ＭＳ Ｐゴシック" charset="0"/>
                <a:cs typeface="Arial"/>
              </a:rPr>
              <a:t>Trending</a:t>
            </a:r>
            <a:r>
              <a:rPr lang="it-IT" altLang="fr-FR" sz="2400" b="1" dirty="0">
                <a:solidFill>
                  <a:srgbClr val="D17930"/>
                </a:solidFill>
                <a:latin typeface="+mj-lt"/>
                <a:ea typeface="ＭＳ Ｐゴシック" charset="0"/>
                <a:cs typeface="Arial"/>
              </a:rPr>
              <a:t>.</a:t>
            </a:r>
            <a:r>
              <a:rPr lang="it-CH" altLang="fr-FR" sz="2400" b="1">
                <a:solidFill>
                  <a:srgbClr val="D17930"/>
                </a:solidFill>
                <a:latin typeface="+mj-lt"/>
                <a:ea typeface="ＭＳ Ｐゴシック" charset="0"/>
                <a:cs typeface="Arial"/>
              </a:rPr>
              <a:t> Ricerca e raccolta di idee imprenditoriali, che possono trarre vantaggio da questo trend</a:t>
            </a:r>
          </a:p>
        </p:txBody>
      </p:sp>
      <p:sp>
        <p:nvSpPr>
          <p:cNvPr id="6" name="Rechteck 5">
            <a:extLst>
              <a:ext uri="{FF2B5EF4-FFF2-40B4-BE49-F238E27FC236}">
                <a16:creationId xmlns:a16="http://schemas.microsoft.com/office/drawing/2014/main" id="{24DAFCB8-32E3-451B-9D59-02FBBA4E459D}"/>
              </a:ext>
            </a:extLst>
          </p:cNvPr>
          <p:cNvSpPr/>
          <p:nvPr/>
        </p:nvSpPr>
        <p:spPr>
          <a:xfrm>
            <a:off x="1045193" y="3094171"/>
            <a:ext cx="10558625" cy="1684615"/>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 name="Text Box 2">
            <a:extLst>
              <a:ext uri="{FF2B5EF4-FFF2-40B4-BE49-F238E27FC236}">
                <a16:creationId xmlns:a16="http://schemas.microsoft.com/office/drawing/2014/main" id="{58094C27-635E-4E13-80C1-5F0F6BB3CF16}"/>
              </a:ext>
            </a:extLst>
          </p:cNvPr>
          <p:cNvSpPr txBox="1">
            <a:spLocks noChangeArrowheads="1"/>
          </p:cNvSpPr>
          <p:nvPr/>
        </p:nvSpPr>
        <p:spPr bwMode="auto">
          <a:xfrm>
            <a:off x="1260695" y="1823370"/>
            <a:ext cx="9122271" cy="462307"/>
          </a:xfrm>
          <a:prstGeom prst="rect">
            <a:avLst/>
          </a:prstGeom>
          <a:noFill/>
          <a:ln w="12700">
            <a:noFill/>
            <a:miter lim="800000"/>
            <a:headEnd/>
            <a:tailEnd/>
          </a:ln>
        </p:spPr>
        <p:txBody>
          <a:bodyPr wrap="square" lIns="92075" tIns="46038" rIns="92075" bIns="46038">
            <a:spAutoFit/>
          </a:bodyPr>
          <a:lstStyle/>
          <a:p>
            <a:r>
              <a:rPr lang="it-CH" altLang="fr-FR" sz="2400" b="1">
                <a:solidFill>
                  <a:srgbClr val="D17930"/>
                </a:solidFill>
                <a:latin typeface="+mj-lt"/>
                <a:cs typeface="Arial" pitchFamily="34" charset="0"/>
              </a:rPr>
              <a:t>Quali idee imprenditoriali beneficiano d</a:t>
            </a:r>
            <a:r>
              <a:rPr lang="it-IT" altLang="fr-FR" sz="2400" b="1" dirty="0">
                <a:solidFill>
                  <a:srgbClr val="D17930"/>
                </a:solidFill>
                <a:latin typeface="+mj-lt"/>
                <a:cs typeface="Arial" pitchFamily="34" charset="0"/>
              </a:rPr>
              <a:t>el trend</a:t>
            </a:r>
            <a:r>
              <a:rPr lang="it-CH" altLang="fr-FR" sz="2400" b="1">
                <a:solidFill>
                  <a:srgbClr val="D17930"/>
                </a:solidFill>
                <a:latin typeface="+mj-lt"/>
                <a:cs typeface="Arial" pitchFamily="34" charset="0"/>
              </a:rPr>
              <a:t> </a:t>
            </a:r>
            <a:r>
              <a:rPr lang="it-IT" altLang="fr-FR" sz="2400" b="1" dirty="0">
                <a:solidFill>
                  <a:srgbClr val="D17930"/>
                </a:solidFill>
                <a:latin typeface="+mj-lt"/>
                <a:cs typeface="Arial" pitchFamily="34" charset="0"/>
              </a:rPr>
              <a:t>identificato</a:t>
            </a:r>
            <a:r>
              <a:rPr lang="de-DE" altLang="fr-FR" sz="2400" b="1" dirty="0">
                <a:solidFill>
                  <a:srgbClr val="D17930"/>
                </a:solidFill>
                <a:latin typeface="+mj-lt"/>
                <a:cs typeface="Arial" pitchFamily="34" charset="0"/>
              </a:rPr>
              <a:t>?</a:t>
            </a:r>
          </a:p>
        </p:txBody>
      </p:sp>
      <p:cxnSp>
        <p:nvCxnSpPr>
          <p:cNvPr id="10" name="Gerade Verbindung 8">
            <a:extLst>
              <a:ext uri="{FF2B5EF4-FFF2-40B4-BE49-F238E27FC236}">
                <a16:creationId xmlns:a16="http://schemas.microsoft.com/office/drawing/2014/main" id="{21234FA6-7572-4CD3-84DF-1460053252EA}"/>
              </a:ext>
            </a:extLst>
          </p:cNvPr>
          <p:cNvCxnSpPr>
            <a:cxnSpLocks noChangeShapeType="1"/>
          </p:cNvCxnSpPr>
          <p:nvPr/>
        </p:nvCxnSpPr>
        <p:spPr bwMode="auto">
          <a:xfrm>
            <a:off x="1097288" y="1772816"/>
            <a:ext cx="1" cy="944715"/>
          </a:xfrm>
          <a:prstGeom prst="line">
            <a:avLst/>
          </a:prstGeom>
          <a:noFill/>
          <a:ln w="76200">
            <a:solidFill>
              <a:srgbClr val="96CB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 name="Rechteck 10">
            <a:extLst>
              <a:ext uri="{FF2B5EF4-FFF2-40B4-BE49-F238E27FC236}">
                <a16:creationId xmlns:a16="http://schemas.microsoft.com/office/drawing/2014/main" id="{717031B9-2D46-4C6F-8439-B6DC8269FE8C}"/>
              </a:ext>
            </a:extLst>
          </p:cNvPr>
          <p:cNvSpPr/>
          <p:nvPr/>
        </p:nvSpPr>
        <p:spPr>
          <a:xfrm>
            <a:off x="1263181" y="3094172"/>
            <a:ext cx="10018836" cy="707886"/>
          </a:xfrm>
          <a:prstGeom prst="rect">
            <a:avLst/>
          </a:prstGeom>
        </p:spPr>
        <p:txBody>
          <a:bodyPr wrap="square">
            <a:spAutoFit/>
          </a:bodyPr>
          <a:lstStyle/>
          <a:p>
            <a:r>
              <a:rPr lang="it-CH" altLang="fr-FR" sz="2000" b="1">
                <a:solidFill>
                  <a:schemeClr val="accent6">
                    <a:lumMod val="50000"/>
                  </a:schemeClr>
                </a:solidFill>
                <a:latin typeface="+mj-lt"/>
                <a:cs typeface="Arial" pitchFamily="34" charset="0"/>
              </a:rPr>
              <a:t>Esempio</a:t>
            </a:r>
            <a:r>
              <a:rPr lang="de-DE" altLang="fr-FR" sz="2000" b="1" dirty="0">
                <a:solidFill>
                  <a:schemeClr val="accent6">
                    <a:lumMod val="50000"/>
                  </a:schemeClr>
                </a:solidFill>
                <a:latin typeface="+mj-lt"/>
                <a:cs typeface="Arial" pitchFamily="34" charset="0"/>
              </a:rPr>
              <a:t>:</a:t>
            </a:r>
          </a:p>
          <a:p>
            <a:r>
              <a:rPr lang="de-DE" altLang="fr-FR" sz="2000" b="1" dirty="0">
                <a:solidFill>
                  <a:schemeClr val="accent6">
                    <a:lumMod val="50000"/>
                  </a:schemeClr>
                </a:solidFill>
                <a:latin typeface="+mj-lt"/>
                <a:cs typeface="Arial" pitchFamily="34" charset="0"/>
              </a:rPr>
              <a:t>Trend:   </a:t>
            </a:r>
            <a:r>
              <a:rPr lang="it-CH" altLang="fr-FR" sz="2000">
                <a:solidFill>
                  <a:schemeClr val="accent6">
                    <a:lumMod val="50000"/>
                  </a:schemeClr>
                </a:solidFill>
                <a:latin typeface="+mj-lt"/>
                <a:cs typeface="Arial" pitchFamily="34" charset="0"/>
              </a:rPr>
              <a:t>video YouTube con programmi sportivi da svolgere a casa</a:t>
            </a:r>
            <a:endParaRPr lang="de-DE" altLang="fr-FR" sz="2000" dirty="0">
              <a:solidFill>
                <a:schemeClr val="accent6">
                  <a:lumMod val="50000"/>
                </a:schemeClr>
              </a:solidFill>
              <a:latin typeface="+mj-lt"/>
              <a:cs typeface="Arial" pitchFamily="34" charset="0"/>
            </a:endParaRPr>
          </a:p>
        </p:txBody>
      </p:sp>
      <p:sp>
        <p:nvSpPr>
          <p:cNvPr id="12" name="Text Box 2">
            <a:extLst>
              <a:ext uri="{FF2B5EF4-FFF2-40B4-BE49-F238E27FC236}">
                <a16:creationId xmlns:a16="http://schemas.microsoft.com/office/drawing/2014/main" id="{913A5E41-2247-46BE-AD11-272C4975FE75}"/>
              </a:ext>
            </a:extLst>
          </p:cNvPr>
          <p:cNvSpPr txBox="1">
            <a:spLocks noChangeArrowheads="1"/>
          </p:cNvSpPr>
          <p:nvPr/>
        </p:nvSpPr>
        <p:spPr bwMode="auto">
          <a:xfrm>
            <a:off x="1044982" y="5169644"/>
            <a:ext cx="10558625" cy="708528"/>
          </a:xfrm>
          <a:prstGeom prst="rect">
            <a:avLst/>
          </a:prstGeom>
          <a:noFill/>
          <a:ln w="19050">
            <a:solidFill>
              <a:schemeClr val="accent1"/>
            </a:solidFill>
            <a:miter lim="800000"/>
            <a:headEnd/>
            <a:tailEnd/>
          </a:ln>
        </p:spPr>
        <p:txBody>
          <a:bodyPr wrap="square" lIns="92075" tIns="46038" rIns="92075" bIns="46038">
            <a:spAutoFit/>
          </a:bodyPr>
          <a:lstStyle/>
          <a:p>
            <a:r>
              <a:rPr lang="it-CH" altLang="fr-FR" sz="2000" b="1">
                <a:solidFill>
                  <a:srgbClr val="D17930"/>
                </a:solidFill>
                <a:latin typeface="+mj-lt"/>
                <a:cs typeface="Arial" pitchFamily="34" charset="0"/>
              </a:rPr>
              <a:t>Importante: </a:t>
            </a:r>
            <a:r>
              <a:rPr lang="it-CH" altLang="fr-FR" sz="2000">
                <a:solidFill>
                  <a:srgbClr val="D17930"/>
                </a:solidFill>
                <a:latin typeface="+mj-lt"/>
                <a:cs typeface="Arial" pitchFamily="34" charset="0"/>
              </a:rPr>
              <a:t>non devono essere delle idee imprenditoriali già ben definite e sviluppate. Approcci di idee sono sufficienti</a:t>
            </a:r>
            <a:r>
              <a:rPr lang="de-DE" altLang="fr-FR" sz="2000" dirty="0">
                <a:solidFill>
                  <a:srgbClr val="D17930"/>
                </a:solidFill>
                <a:latin typeface="+mj-lt"/>
                <a:cs typeface="Arial" pitchFamily="34" charset="0"/>
              </a:rPr>
              <a:t>!  </a:t>
            </a:r>
          </a:p>
        </p:txBody>
      </p:sp>
      <p:sp>
        <p:nvSpPr>
          <p:cNvPr id="13" name="Pfeil nach rechts 2">
            <a:extLst>
              <a:ext uri="{FF2B5EF4-FFF2-40B4-BE49-F238E27FC236}">
                <a16:creationId xmlns:a16="http://schemas.microsoft.com/office/drawing/2014/main" id="{204458C7-3445-466E-9AA9-759D72927696}"/>
              </a:ext>
            </a:extLst>
          </p:cNvPr>
          <p:cNvSpPr/>
          <p:nvPr/>
        </p:nvSpPr>
        <p:spPr>
          <a:xfrm>
            <a:off x="1478865" y="3797020"/>
            <a:ext cx="633831" cy="350520"/>
          </a:xfrm>
          <a:prstGeom prst="rightArrow">
            <a:avLst/>
          </a:prstGeom>
          <a:solidFill>
            <a:srgbClr val="96CB00"/>
          </a:solidFill>
          <a:ln>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14" name="Rechteck 13">
            <a:extLst>
              <a:ext uri="{FF2B5EF4-FFF2-40B4-BE49-F238E27FC236}">
                <a16:creationId xmlns:a16="http://schemas.microsoft.com/office/drawing/2014/main" id="{AF0E3B87-430C-4BC9-8B28-AB341E74262A}"/>
              </a:ext>
            </a:extLst>
          </p:cNvPr>
          <p:cNvSpPr/>
          <p:nvPr/>
        </p:nvSpPr>
        <p:spPr>
          <a:xfrm>
            <a:off x="2191257" y="3763124"/>
            <a:ext cx="8437744" cy="1015663"/>
          </a:xfrm>
          <a:prstGeom prst="rect">
            <a:avLst/>
          </a:prstGeom>
        </p:spPr>
        <p:txBody>
          <a:bodyPr wrap="square">
            <a:spAutoFit/>
          </a:bodyPr>
          <a:lstStyle/>
          <a:p>
            <a:r>
              <a:rPr lang="it-CH" sz="2000" b="1">
                <a:solidFill>
                  <a:schemeClr val="accent6">
                    <a:lumMod val="50000"/>
                  </a:schemeClr>
                </a:solidFill>
                <a:latin typeface="+mj-lt"/>
                <a:cs typeface="Arial" pitchFamily="34" charset="0"/>
              </a:rPr>
              <a:t>Idee: </a:t>
            </a:r>
            <a:r>
              <a:rPr lang="it-CH" sz="2000">
                <a:solidFill>
                  <a:schemeClr val="accent6">
                    <a:lumMod val="50000"/>
                  </a:schemeClr>
                </a:solidFill>
                <a:latin typeface="+mj-lt"/>
                <a:cs typeface="Arial" pitchFamily="34" charset="0"/>
              </a:rPr>
              <a:t>pagina web con programma sportivo personalizzato (ad es. Inserendo la durata e l‘obiettivo dell‘allenamento) come modello </a:t>
            </a:r>
            <a:r>
              <a:rPr lang="it-CH" sz="2000" i="1" err="1">
                <a:solidFill>
                  <a:schemeClr val="accent6">
                    <a:lumMod val="50000"/>
                  </a:schemeClr>
                </a:solidFill>
                <a:latin typeface="+mj-lt"/>
                <a:cs typeface="Arial" pitchFamily="34" charset="0"/>
              </a:rPr>
              <a:t>Freemium</a:t>
            </a:r>
            <a:endParaRPr lang="it-CH" sz="2000" i="1">
              <a:solidFill>
                <a:schemeClr val="accent6">
                  <a:lumMod val="50000"/>
                </a:schemeClr>
              </a:solidFill>
              <a:latin typeface="+mj-lt"/>
              <a:cs typeface="Arial" pitchFamily="34" charset="0"/>
            </a:endParaRPr>
          </a:p>
        </p:txBody>
      </p:sp>
    </p:spTree>
    <p:extLst>
      <p:ext uri="{BB962C8B-B14F-4D97-AF65-F5344CB8AC3E}">
        <p14:creationId xmlns:p14="http://schemas.microsoft.com/office/powerpoint/2010/main" val="395369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24</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6634" y="533515"/>
            <a:ext cx="9406555" cy="938879"/>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Approccio</a:t>
            </a:r>
            <a:r>
              <a:rPr lang="it-CH" altLang="fr-FR" sz="2400" b="1" dirty="0">
                <a:solidFill>
                  <a:srgbClr val="D17930"/>
                </a:solidFill>
                <a:latin typeface="+mj-lt"/>
                <a:ea typeface="ＭＳ Ｐゴシック" charset="0"/>
                <a:cs typeface="Arial"/>
              </a:rPr>
              <a:t> 2: </a:t>
            </a:r>
            <a:r>
              <a:rPr lang="it-IT" altLang="fr-FR" sz="2400" b="1" dirty="0">
                <a:solidFill>
                  <a:srgbClr val="D17930"/>
                </a:solidFill>
                <a:latin typeface="+mj-lt"/>
                <a:ea typeface="ＭＳ Ｐゴシック" charset="0"/>
                <a:cs typeface="Arial"/>
              </a:rPr>
              <a:t>Soluzione di</a:t>
            </a:r>
            <a:r>
              <a:rPr lang="it-CH" altLang="fr-FR" sz="2400" b="1" dirty="0">
                <a:solidFill>
                  <a:srgbClr val="D17930"/>
                </a:solidFill>
                <a:latin typeface="+mj-lt"/>
                <a:ea typeface="ＭＳ Ｐゴシック" charset="0"/>
                <a:cs typeface="Arial"/>
              </a:rPr>
              <a:t> problemi</a:t>
            </a:r>
            <a:br>
              <a:rPr lang="it-CH" altLang="fr-FR" sz="2400" b="1" dirty="0">
                <a:solidFill>
                  <a:srgbClr val="D17930"/>
                </a:solidFill>
                <a:latin typeface="+mj-lt"/>
                <a:ea typeface="ＭＳ Ｐゴシック" charset="0"/>
                <a:cs typeface="Arial"/>
              </a:rPr>
            </a:br>
            <a:r>
              <a:rPr lang="it-IT" altLang="fr-FR" sz="2400" b="1" dirty="0">
                <a:solidFill>
                  <a:srgbClr val="D17930"/>
                </a:solidFill>
                <a:latin typeface="+mj-lt"/>
                <a:ea typeface="ＭＳ Ｐゴシック" charset="0"/>
                <a:cs typeface="Arial"/>
              </a:rPr>
              <a:t>Il desiderio di eliminare i problemi ha già portato a molte idee imprenditoriali</a:t>
            </a:r>
            <a:endParaRPr lang="it-CH" altLang="fr-FR" sz="2400" b="1" dirty="0">
              <a:solidFill>
                <a:srgbClr val="D17930"/>
              </a:solidFill>
              <a:latin typeface="+mj-lt"/>
              <a:ea typeface="ＭＳ Ｐゴシック" charset="0"/>
              <a:cs typeface="Arial"/>
            </a:endParaRPr>
          </a:p>
          <a:p>
            <a:pPr>
              <a:defRPr/>
            </a:pPr>
            <a:r>
              <a:rPr lang="it-CH" altLang="fr-FR" sz="2400" b="1" dirty="0">
                <a:solidFill>
                  <a:srgbClr val="D17930"/>
                </a:solidFill>
                <a:latin typeface="+mj-lt"/>
                <a:ea typeface="ＭＳ Ｐゴシック" charset="0"/>
                <a:cs typeface="Arial"/>
              </a:rPr>
              <a:t> </a:t>
            </a:r>
          </a:p>
        </p:txBody>
      </p:sp>
      <p:sp>
        <p:nvSpPr>
          <p:cNvPr id="6" name="Text Box 2">
            <a:extLst>
              <a:ext uri="{FF2B5EF4-FFF2-40B4-BE49-F238E27FC236}">
                <a16:creationId xmlns:a16="http://schemas.microsoft.com/office/drawing/2014/main" id="{7B5F6D42-094D-4BEE-8AD0-4AEC61241034}"/>
              </a:ext>
            </a:extLst>
          </p:cNvPr>
          <p:cNvSpPr txBox="1">
            <a:spLocks noChangeArrowheads="1"/>
          </p:cNvSpPr>
          <p:nvPr/>
        </p:nvSpPr>
        <p:spPr bwMode="auto">
          <a:xfrm>
            <a:off x="946634" y="1569967"/>
            <a:ext cx="10166719" cy="2755242"/>
          </a:xfrm>
          <a:prstGeom prst="rect">
            <a:avLst/>
          </a:prstGeom>
          <a:noFill/>
          <a:ln w="12700">
            <a:noFill/>
            <a:miter lim="800000"/>
            <a:headEnd/>
            <a:tailEnd/>
          </a:ln>
        </p:spPr>
        <p:txBody>
          <a:bodyPr wrap="square" lIns="92075" tIns="46038" rIns="92075" bIns="46038">
            <a:spAutoFit/>
          </a:bodyPr>
          <a:lstStyle/>
          <a:p>
            <a:pPr fontAlgn="auto">
              <a:spcBef>
                <a:spcPts val="0"/>
              </a:spcBef>
              <a:spcAft>
                <a:spcPts val="0"/>
              </a:spcAft>
              <a:defRPr/>
            </a:pPr>
            <a:r>
              <a:rPr lang="it-IT" sz="2400" b="1" dirty="0">
                <a:solidFill>
                  <a:srgbClr val="D17930"/>
                </a:solidFill>
                <a:latin typeface="+mj-lt"/>
                <a:cs typeface="Arial" pitchFamily="34" charset="0"/>
              </a:rPr>
              <a:t>Pensare a problemi concreti</a:t>
            </a:r>
            <a:endParaRPr lang="it-CH" sz="2400" b="1" dirty="0">
              <a:solidFill>
                <a:srgbClr val="D17930"/>
              </a:solidFill>
              <a:latin typeface="+mj-lt"/>
              <a:cs typeface="Arial" pitchFamily="34" charset="0"/>
            </a:endParaRPr>
          </a:p>
          <a:p>
            <a:pPr fontAlgn="auto">
              <a:spcBef>
                <a:spcPts val="0"/>
              </a:spcBef>
              <a:spcAft>
                <a:spcPts val="0"/>
              </a:spcAft>
              <a:defRPr/>
            </a:pPr>
            <a:endParaRPr lang="it-CH" sz="2400" b="1" dirty="0">
              <a:solidFill>
                <a:schemeClr val="accent6">
                  <a:lumMod val="50000"/>
                </a:schemeClr>
              </a:solidFill>
              <a:latin typeface="+mj-lt"/>
              <a:cs typeface="Arial" pitchFamily="34" charset="0"/>
            </a:endParaRPr>
          </a:p>
          <a:p>
            <a:pPr marL="342900" indent="-342900" fontAlgn="auto">
              <a:spcBef>
                <a:spcPts val="0"/>
              </a:spcBef>
              <a:spcAft>
                <a:spcPts val="600"/>
              </a:spcAft>
              <a:buClr>
                <a:srgbClr val="D17930"/>
              </a:buClr>
              <a:buFont typeface="Arial" panose="020B0604020202020204" pitchFamily="34" charset="0"/>
              <a:buChar char="•"/>
              <a:defRPr/>
            </a:pPr>
            <a:r>
              <a:rPr lang="de-DE" sz="2400" b="1" dirty="0">
                <a:solidFill>
                  <a:schemeClr val="accent6">
                    <a:lumMod val="50000"/>
                  </a:schemeClr>
                </a:solidFill>
                <a:cs typeface="Arial" pitchFamily="34" charset="0"/>
              </a:rPr>
              <a:t>Primo </a:t>
            </a:r>
            <a:r>
              <a:rPr lang="it-IT" sz="2400" b="1" dirty="0">
                <a:solidFill>
                  <a:schemeClr val="accent6">
                    <a:lumMod val="50000"/>
                  </a:schemeClr>
                </a:solidFill>
                <a:cs typeface="Arial" pitchFamily="34" charset="0"/>
              </a:rPr>
              <a:t>passo</a:t>
            </a:r>
            <a:r>
              <a:rPr lang="de-DE" sz="2400" b="1" dirty="0">
                <a:solidFill>
                  <a:schemeClr val="accent6">
                    <a:lumMod val="50000"/>
                  </a:schemeClr>
                </a:solidFill>
                <a:cs typeface="Arial" pitchFamily="34" charset="0"/>
              </a:rPr>
              <a:t>: </a:t>
            </a:r>
            <a:r>
              <a:rPr lang="it-IT" sz="2400" dirty="0">
                <a:solidFill>
                  <a:schemeClr val="accent6">
                    <a:lumMod val="50000"/>
                  </a:schemeClr>
                </a:solidFill>
                <a:cs typeface="Arial" pitchFamily="34" charset="0"/>
              </a:rPr>
              <a:t>pensate qualcosa che vi «irrita», che non funziona, che manca, … (Per es.: quando usate uno Smartphone o fate acquisti</a:t>
            </a:r>
            <a:r>
              <a:rPr lang="de-DE" sz="2400" dirty="0">
                <a:solidFill>
                  <a:schemeClr val="accent6">
                    <a:lumMod val="50000"/>
                  </a:schemeClr>
                </a:solidFill>
                <a:cs typeface="Arial" pitchFamily="34" charset="0"/>
              </a:rPr>
              <a:t>)</a:t>
            </a:r>
          </a:p>
          <a:p>
            <a:pPr marL="342900" indent="-342900" fontAlgn="auto">
              <a:spcBef>
                <a:spcPts val="0"/>
              </a:spcBef>
              <a:spcAft>
                <a:spcPts val="0"/>
              </a:spcAft>
              <a:buClr>
                <a:srgbClr val="D17930"/>
              </a:buClr>
              <a:buFont typeface="Arial" panose="020B0604020202020204" pitchFamily="34" charset="0"/>
              <a:buChar char="•"/>
              <a:defRPr/>
            </a:pPr>
            <a:r>
              <a:rPr lang="de-DE" sz="2400" b="1" dirty="0">
                <a:solidFill>
                  <a:schemeClr val="accent6">
                    <a:lumMod val="50000"/>
                  </a:schemeClr>
                </a:solidFill>
                <a:cs typeface="Arial" pitchFamily="34" charset="0"/>
              </a:rPr>
              <a:t>Secondo </a:t>
            </a:r>
            <a:r>
              <a:rPr lang="it-CH" sz="2400" b="1" dirty="0">
                <a:solidFill>
                  <a:schemeClr val="accent6">
                    <a:lumMod val="50000"/>
                  </a:schemeClr>
                </a:solidFill>
                <a:cs typeface="Arial" pitchFamily="34" charset="0"/>
              </a:rPr>
              <a:t>passo</a:t>
            </a:r>
            <a:r>
              <a:rPr lang="de-DE" sz="2400" b="1" dirty="0">
                <a:solidFill>
                  <a:schemeClr val="accent6">
                    <a:lumMod val="50000"/>
                  </a:schemeClr>
                </a:solidFill>
                <a:cs typeface="Arial" pitchFamily="34" charset="0"/>
              </a:rPr>
              <a:t>:</a:t>
            </a:r>
            <a:r>
              <a:rPr lang="it-CH" sz="2400" dirty="0">
                <a:solidFill>
                  <a:schemeClr val="accent6">
                    <a:lumMod val="50000"/>
                  </a:schemeClr>
                </a:solidFill>
                <a:cs typeface="Arial" pitchFamily="34" charset="0"/>
              </a:rPr>
              <a:t> quale idea imprenditoriale potrebbe risolvere questi problemi</a:t>
            </a:r>
            <a:r>
              <a:rPr lang="de-DE" sz="2400" dirty="0">
                <a:solidFill>
                  <a:schemeClr val="accent6">
                    <a:lumMod val="50000"/>
                  </a:schemeClr>
                </a:solidFill>
                <a:cs typeface="Arial" pitchFamily="34" charset="0"/>
              </a:rPr>
              <a:t>?</a:t>
            </a:r>
          </a:p>
        </p:txBody>
      </p:sp>
      <p:sp>
        <p:nvSpPr>
          <p:cNvPr id="9" name="Text Box 2">
            <a:extLst>
              <a:ext uri="{FF2B5EF4-FFF2-40B4-BE49-F238E27FC236}">
                <a16:creationId xmlns:a16="http://schemas.microsoft.com/office/drawing/2014/main" id="{15273587-8A3E-48DC-B586-C60411F5F8D0}"/>
              </a:ext>
            </a:extLst>
          </p:cNvPr>
          <p:cNvSpPr txBox="1">
            <a:spLocks noChangeArrowheads="1"/>
          </p:cNvSpPr>
          <p:nvPr/>
        </p:nvSpPr>
        <p:spPr bwMode="auto">
          <a:xfrm>
            <a:off x="946634" y="4813000"/>
            <a:ext cx="10584906" cy="708528"/>
          </a:xfrm>
          <a:prstGeom prst="rect">
            <a:avLst/>
          </a:prstGeom>
          <a:noFill/>
          <a:ln w="19050">
            <a:solidFill>
              <a:srgbClr val="96CB00"/>
            </a:solidFill>
            <a:miter lim="800000"/>
            <a:headEnd/>
            <a:tailEnd/>
          </a:ln>
        </p:spPr>
        <p:txBody>
          <a:bodyPr wrap="square" lIns="92075" tIns="46038" rIns="92075" bIns="46038">
            <a:spAutoFit/>
          </a:bodyPr>
          <a:lstStyle/>
          <a:p>
            <a:r>
              <a:rPr lang="it-CH" altLang="fr-FR" sz="2000" b="1">
                <a:solidFill>
                  <a:srgbClr val="D17930"/>
                </a:solidFill>
                <a:latin typeface="+mj-lt"/>
                <a:cs typeface="Arial" pitchFamily="34" charset="0"/>
              </a:rPr>
              <a:t>Importante: </a:t>
            </a:r>
            <a:r>
              <a:rPr lang="it-CH" altLang="fr-FR" sz="2000">
                <a:solidFill>
                  <a:srgbClr val="D17930"/>
                </a:solidFill>
                <a:latin typeface="+mj-lt"/>
                <a:cs typeface="Arial" pitchFamily="34" charset="0"/>
              </a:rPr>
              <a:t>non devono essere delle idee imprenditoriali già ben definite e sviluppate. Approcci di idee sono sufficienti</a:t>
            </a:r>
            <a:r>
              <a:rPr lang="de-DE" altLang="fr-FR" sz="2000" dirty="0">
                <a:solidFill>
                  <a:srgbClr val="D17930"/>
                </a:solidFill>
                <a:latin typeface="+mj-lt"/>
                <a:cs typeface="Arial" pitchFamily="34" charset="0"/>
              </a:rPr>
              <a:t>! </a:t>
            </a:r>
          </a:p>
        </p:txBody>
      </p:sp>
      <p:grpSp>
        <p:nvGrpSpPr>
          <p:cNvPr id="2" name="Gruppieren 1">
            <a:extLst>
              <a:ext uri="{FF2B5EF4-FFF2-40B4-BE49-F238E27FC236}">
                <a16:creationId xmlns:a16="http://schemas.microsoft.com/office/drawing/2014/main" id="{F9CBD464-643B-306C-35D8-EF98C6571135}"/>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1284319B-4213-727B-111F-0E65E1D2260D}"/>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BCEEDA90-69DB-7153-1D34-07DB83CDF857}"/>
                </a:ext>
              </a:extLst>
            </p:cNvPr>
            <p:cNvPicPr>
              <a:picLocks noChangeAspect="1"/>
            </p:cNvPicPr>
            <p:nvPr/>
          </p:nvPicPr>
          <p:blipFill>
            <a:blip r:embed="rId2"/>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588517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25</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899840" y="91398"/>
            <a:ext cx="9406555" cy="657225"/>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Approccio</a:t>
            </a:r>
            <a:r>
              <a:rPr lang="de-CH" altLang="fr-FR" sz="2400" b="1" dirty="0">
                <a:solidFill>
                  <a:srgbClr val="D17930"/>
                </a:solidFill>
                <a:latin typeface="+mj-lt"/>
                <a:ea typeface="ＭＳ Ｐゴシック" charset="0"/>
                <a:cs typeface="Arial"/>
              </a:rPr>
              <a:t> 3: </a:t>
            </a:r>
            <a:r>
              <a:rPr lang="it-CH" sz="2400" b="1">
                <a:solidFill>
                  <a:schemeClr val="accent5"/>
                </a:solidFill>
                <a:latin typeface="+mj-lt"/>
                <a:cs typeface="Arial" pitchFamily="34" charset="0"/>
              </a:rPr>
              <a:t>Utilizzare i propri punti di forza</a:t>
            </a:r>
            <a:endParaRPr lang="de-CH" altLang="fr-FR" sz="2400" b="1" dirty="0">
              <a:solidFill>
                <a:schemeClr val="accent5"/>
              </a:solidFill>
              <a:latin typeface="+mj-lt"/>
              <a:ea typeface="ＭＳ Ｐゴシック" charset="0"/>
              <a:cs typeface="Arial"/>
            </a:endParaRPr>
          </a:p>
        </p:txBody>
      </p:sp>
      <p:pic>
        <p:nvPicPr>
          <p:cNvPr id="7" name="Picture 2">
            <a:extLst>
              <a:ext uri="{FF2B5EF4-FFF2-40B4-BE49-F238E27FC236}">
                <a16:creationId xmlns:a16="http://schemas.microsoft.com/office/drawing/2014/main" id="{C3C2EFA7-54F0-473F-947A-0EF0E987D501}"/>
              </a:ext>
            </a:extLst>
          </p:cNvPr>
          <p:cNvPicPr>
            <a:picLocks noChangeAspect="1" noChangeArrowheads="1"/>
          </p:cNvPicPr>
          <p:nvPr/>
        </p:nvPicPr>
        <p:blipFill>
          <a:blip r:embed="rId2"/>
          <a:srcRect/>
          <a:stretch>
            <a:fillRect/>
          </a:stretch>
        </p:blipFill>
        <p:spPr bwMode="auto">
          <a:xfrm>
            <a:off x="1774726" y="949202"/>
            <a:ext cx="1044116" cy="2155762"/>
          </a:xfrm>
          <a:prstGeom prst="rect">
            <a:avLst/>
          </a:prstGeom>
          <a:solidFill>
            <a:srgbClr val="96CB00"/>
          </a:solidFill>
          <a:ln w="9525">
            <a:noFill/>
            <a:miter lim="800000"/>
            <a:headEnd/>
            <a:tailEnd/>
          </a:ln>
        </p:spPr>
      </p:pic>
      <p:sp>
        <p:nvSpPr>
          <p:cNvPr id="10" name="Rechteck 9">
            <a:extLst>
              <a:ext uri="{FF2B5EF4-FFF2-40B4-BE49-F238E27FC236}">
                <a16:creationId xmlns:a16="http://schemas.microsoft.com/office/drawing/2014/main" id="{0B1446CE-BD4A-4E76-9C66-1727F43CCA76}"/>
              </a:ext>
            </a:extLst>
          </p:cNvPr>
          <p:cNvSpPr/>
          <p:nvPr/>
        </p:nvSpPr>
        <p:spPr>
          <a:xfrm>
            <a:off x="1090650" y="2977681"/>
            <a:ext cx="2664296" cy="830997"/>
          </a:xfrm>
          <a:prstGeom prst="rect">
            <a:avLst/>
          </a:prstGeom>
        </p:spPr>
        <p:txBody>
          <a:bodyPr wrap="square">
            <a:spAutoFit/>
          </a:bodyPr>
          <a:lstStyle/>
          <a:p>
            <a:r>
              <a:rPr lang="it-IT" altLang="fr-FR" sz="1600" dirty="0">
                <a:solidFill>
                  <a:schemeClr val="accent6">
                    <a:lumMod val="50000"/>
                  </a:schemeClr>
                </a:solidFill>
                <a:cs typeface="Arial" pitchFamily="34" charset="0"/>
              </a:rPr>
              <a:t>Pensate a </a:t>
            </a:r>
            <a:r>
              <a:rPr lang="it-IT" altLang="fr-FR" sz="1600" b="1" dirty="0">
                <a:solidFill>
                  <a:schemeClr val="accent6">
                    <a:lumMod val="50000"/>
                  </a:schemeClr>
                </a:solidFill>
                <a:cs typeface="Arial" pitchFamily="34" charset="0"/>
              </a:rPr>
              <a:t>5 punti di forza</a:t>
            </a:r>
            <a:r>
              <a:rPr lang="it-IT" altLang="fr-FR" sz="1600" dirty="0">
                <a:solidFill>
                  <a:schemeClr val="accent6">
                    <a:lumMod val="50000"/>
                  </a:schemeClr>
                </a:solidFill>
                <a:cs typeface="Arial" pitchFamily="34" charset="0"/>
              </a:rPr>
              <a:t>, cose nelle quali siete molto bravi. </a:t>
            </a:r>
            <a:endParaRPr lang="it-IT" sz="1600" dirty="0">
              <a:solidFill>
                <a:schemeClr val="accent6">
                  <a:lumMod val="50000"/>
                </a:schemeClr>
              </a:solidFill>
            </a:endParaRPr>
          </a:p>
        </p:txBody>
      </p:sp>
      <p:sp>
        <p:nvSpPr>
          <p:cNvPr id="11" name="Rechteck 10">
            <a:extLst>
              <a:ext uri="{FF2B5EF4-FFF2-40B4-BE49-F238E27FC236}">
                <a16:creationId xmlns:a16="http://schemas.microsoft.com/office/drawing/2014/main" id="{526F4EE8-7F9D-4F1A-B22B-6AB002D87153}"/>
              </a:ext>
            </a:extLst>
          </p:cNvPr>
          <p:cNvSpPr/>
          <p:nvPr/>
        </p:nvSpPr>
        <p:spPr>
          <a:xfrm>
            <a:off x="4116575" y="2963850"/>
            <a:ext cx="3562807" cy="584775"/>
          </a:xfrm>
          <a:prstGeom prst="rect">
            <a:avLst/>
          </a:prstGeom>
        </p:spPr>
        <p:txBody>
          <a:bodyPr wrap="square">
            <a:spAutoFit/>
          </a:bodyPr>
          <a:lstStyle/>
          <a:p>
            <a:r>
              <a:rPr lang="it-CH" altLang="fr-FR" sz="1600">
                <a:solidFill>
                  <a:schemeClr val="accent6">
                    <a:lumMod val="50000"/>
                  </a:schemeClr>
                </a:solidFill>
                <a:cs typeface="Arial" pitchFamily="34" charset="0"/>
              </a:rPr>
              <a:t>Presentate alla classe i vostri cinque punti di forza. </a:t>
            </a:r>
            <a:endParaRPr lang="de-DE" sz="1600" dirty="0">
              <a:solidFill>
                <a:schemeClr val="accent6">
                  <a:lumMod val="50000"/>
                </a:schemeClr>
              </a:solidFill>
              <a:cs typeface="Arial" pitchFamily="34" charset="0"/>
            </a:endParaRPr>
          </a:p>
        </p:txBody>
      </p:sp>
      <p:pic>
        <p:nvPicPr>
          <p:cNvPr id="12" name="Picture 4">
            <a:extLst>
              <a:ext uri="{FF2B5EF4-FFF2-40B4-BE49-F238E27FC236}">
                <a16:creationId xmlns:a16="http://schemas.microsoft.com/office/drawing/2014/main" id="{BEA99EDC-510F-4AC4-94C1-1C14671E4A80}"/>
              </a:ext>
            </a:extLst>
          </p:cNvPr>
          <p:cNvPicPr>
            <a:picLocks noChangeAspect="1" noChangeArrowheads="1"/>
          </p:cNvPicPr>
          <p:nvPr/>
        </p:nvPicPr>
        <p:blipFill>
          <a:blip r:embed="rId3"/>
          <a:srcRect/>
          <a:stretch>
            <a:fillRect/>
          </a:stretch>
        </p:blipFill>
        <p:spPr bwMode="auto">
          <a:xfrm>
            <a:off x="8435466" y="800708"/>
            <a:ext cx="1656184" cy="2122488"/>
          </a:xfrm>
          <a:prstGeom prst="rect">
            <a:avLst/>
          </a:prstGeom>
          <a:noFill/>
          <a:ln w="9525">
            <a:noFill/>
            <a:miter lim="800000"/>
            <a:headEnd/>
            <a:tailEnd/>
          </a:ln>
        </p:spPr>
      </p:pic>
      <p:sp>
        <p:nvSpPr>
          <p:cNvPr id="13" name="Rechteck 12">
            <a:extLst>
              <a:ext uri="{FF2B5EF4-FFF2-40B4-BE49-F238E27FC236}">
                <a16:creationId xmlns:a16="http://schemas.microsoft.com/office/drawing/2014/main" id="{A06A03C5-D196-4B0F-BC36-949396E53797}"/>
              </a:ext>
            </a:extLst>
          </p:cNvPr>
          <p:cNvSpPr/>
          <p:nvPr/>
        </p:nvSpPr>
        <p:spPr>
          <a:xfrm>
            <a:off x="7929797" y="2915520"/>
            <a:ext cx="3671863" cy="1077218"/>
          </a:xfrm>
          <a:prstGeom prst="rect">
            <a:avLst/>
          </a:prstGeom>
        </p:spPr>
        <p:txBody>
          <a:bodyPr wrap="square">
            <a:spAutoFit/>
          </a:bodyPr>
          <a:lstStyle/>
          <a:p>
            <a:r>
              <a:rPr lang="it-CH" altLang="fr-FR" sz="1600">
                <a:solidFill>
                  <a:schemeClr val="accent6">
                    <a:lumMod val="50000"/>
                  </a:schemeClr>
                </a:solidFill>
                <a:cs typeface="Arial" pitchFamily="34" charset="0"/>
              </a:rPr>
              <a:t>Pensate a un‘idea imprenditoriale per la quale uno (o più) dei vostri punti di forza possono avere un ruolo importante.</a:t>
            </a:r>
            <a:endParaRPr lang="it-CH" sz="1600">
              <a:solidFill>
                <a:schemeClr val="accent6">
                  <a:lumMod val="50000"/>
                </a:schemeClr>
              </a:solidFill>
            </a:endParaRPr>
          </a:p>
        </p:txBody>
      </p:sp>
      <p:sp>
        <p:nvSpPr>
          <p:cNvPr id="14" name="Rechteck 13">
            <a:extLst>
              <a:ext uri="{FF2B5EF4-FFF2-40B4-BE49-F238E27FC236}">
                <a16:creationId xmlns:a16="http://schemas.microsoft.com/office/drawing/2014/main" id="{9A8AB1F4-55CE-4FF0-923E-40C2D89B21A7}"/>
              </a:ext>
            </a:extLst>
          </p:cNvPr>
          <p:cNvSpPr/>
          <p:nvPr/>
        </p:nvSpPr>
        <p:spPr>
          <a:xfrm>
            <a:off x="1045193" y="4227191"/>
            <a:ext cx="10558625" cy="1863476"/>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id="{C97E5FB2-0A38-4DB2-8BE5-B0E28FCD55DE}"/>
              </a:ext>
            </a:extLst>
          </p:cNvPr>
          <p:cNvSpPr/>
          <p:nvPr/>
        </p:nvSpPr>
        <p:spPr>
          <a:xfrm>
            <a:off x="1162658" y="4209835"/>
            <a:ext cx="10333148" cy="923330"/>
          </a:xfrm>
          <a:prstGeom prst="rect">
            <a:avLst/>
          </a:prstGeom>
        </p:spPr>
        <p:txBody>
          <a:bodyPr wrap="square">
            <a:spAutoFit/>
          </a:bodyPr>
          <a:lstStyle/>
          <a:p>
            <a:r>
              <a:rPr lang="it-CH" altLang="fr-FR" b="1">
                <a:solidFill>
                  <a:schemeClr val="accent6">
                    <a:lumMod val="50000"/>
                  </a:schemeClr>
                </a:solidFill>
                <a:latin typeface="+mj-lt"/>
                <a:cs typeface="Arial" pitchFamily="34" charset="0"/>
              </a:rPr>
              <a:t>Esempio: </a:t>
            </a:r>
            <a:r>
              <a:rPr lang="it-CH" altLang="fr-FR" err="1">
                <a:solidFill>
                  <a:schemeClr val="accent6">
                    <a:lumMod val="50000"/>
                  </a:schemeClr>
                </a:solidFill>
                <a:latin typeface="+mj-lt"/>
                <a:cs typeface="Arial" pitchFamily="34" charset="0"/>
              </a:rPr>
              <a:t>Heiko</a:t>
            </a:r>
            <a:r>
              <a:rPr lang="it-CH" altLang="fr-FR">
                <a:solidFill>
                  <a:schemeClr val="accent6">
                    <a:lumMod val="50000"/>
                  </a:schemeClr>
                </a:solidFill>
                <a:latin typeface="+mj-lt"/>
                <a:cs typeface="Arial" pitchFamily="34" charset="0"/>
              </a:rPr>
              <a:t> ama i costumi e i travestimenti. È un grande fan del </a:t>
            </a:r>
            <a:r>
              <a:rPr lang="it-CH" altLang="fr-FR" i="1">
                <a:solidFill>
                  <a:schemeClr val="accent6">
                    <a:lumMod val="50000"/>
                  </a:schemeClr>
                </a:solidFill>
                <a:latin typeface="+mj-lt"/>
                <a:cs typeface="Arial" pitchFamily="34" charset="0"/>
              </a:rPr>
              <a:t>Cosplay</a:t>
            </a:r>
            <a:r>
              <a:rPr lang="it-CH" altLang="fr-FR">
                <a:solidFill>
                  <a:schemeClr val="accent6">
                    <a:lumMod val="50000"/>
                  </a:schemeClr>
                </a:solidFill>
                <a:latin typeface="+mj-lt"/>
                <a:cs typeface="Arial" pitchFamily="34" charset="0"/>
              </a:rPr>
              <a:t>, tanto che ha già disegnato alcuni costumi e li ha indossati ad eventi Cosplay. In quelle occasioni ha ricevuto diversi complimenti per i suoi abiti.  </a:t>
            </a:r>
          </a:p>
        </p:txBody>
      </p:sp>
      <p:sp>
        <p:nvSpPr>
          <p:cNvPr id="16" name="Pfeil nach rechts 26">
            <a:extLst>
              <a:ext uri="{FF2B5EF4-FFF2-40B4-BE49-F238E27FC236}">
                <a16:creationId xmlns:a16="http://schemas.microsoft.com/office/drawing/2014/main" id="{EDF1417D-EADF-4334-85FE-31238573FFC0}"/>
              </a:ext>
            </a:extLst>
          </p:cNvPr>
          <p:cNvSpPr/>
          <p:nvPr/>
        </p:nvSpPr>
        <p:spPr>
          <a:xfrm>
            <a:off x="1234666" y="5145939"/>
            <a:ext cx="633831" cy="35052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17" name="Rechteck 16">
            <a:extLst>
              <a:ext uri="{FF2B5EF4-FFF2-40B4-BE49-F238E27FC236}">
                <a16:creationId xmlns:a16="http://schemas.microsoft.com/office/drawing/2014/main" id="{11F654FB-BA87-42D8-93A0-AAD2299A958C}"/>
              </a:ext>
            </a:extLst>
          </p:cNvPr>
          <p:cNvSpPr/>
          <p:nvPr/>
        </p:nvSpPr>
        <p:spPr>
          <a:xfrm>
            <a:off x="1954746" y="5109935"/>
            <a:ext cx="9433048" cy="923330"/>
          </a:xfrm>
          <a:prstGeom prst="rect">
            <a:avLst/>
          </a:prstGeom>
        </p:spPr>
        <p:txBody>
          <a:bodyPr wrap="square">
            <a:spAutoFit/>
          </a:bodyPr>
          <a:lstStyle/>
          <a:p>
            <a:r>
              <a:rPr lang="it-CH" b="1">
                <a:solidFill>
                  <a:schemeClr val="accent6">
                    <a:lumMod val="50000"/>
                  </a:schemeClr>
                </a:solidFill>
                <a:latin typeface="+mj-lt"/>
                <a:cs typeface="Arial" pitchFamily="34" charset="0"/>
              </a:rPr>
              <a:t>Idea: </a:t>
            </a:r>
            <a:r>
              <a:rPr lang="it-CH" err="1">
                <a:solidFill>
                  <a:schemeClr val="accent6">
                    <a:lumMod val="50000"/>
                  </a:schemeClr>
                </a:solidFill>
                <a:latin typeface="+mj-lt"/>
                <a:cs typeface="Arial" pitchFamily="34" charset="0"/>
              </a:rPr>
              <a:t>Heiko</a:t>
            </a:r>
            <a:r>
              <a:rPr lang="it-CH">
                <a:solidFill>
                  <a:schemeClr val="accent6">
                    <a:lumMod val="50000"/>
                  </a:schemeClr>
                </a:solidFill>
                <a:latin typeface="+mj-lt"/>
                <a:cs typeface="Arial" pitchFamily="34" charset="0"/>
              </a:rPr>
              <a:t> sta progettando un  «</a:t>
            </a:r>
            <a:r>
              <a:rPr lang="it-CH" err="1">
                <a:solidFill>
                  <a:schemeClr val="accent6">
                    <a:lumMod val="50000"/>
                  </a:schemeClr>
                </a:solidFill>
                <a:latin typeface="+mj-lt"/>
                <a:cs typeface="Arial" pitchFamily="34" charset="0"/>
              </a:rPr>
              <a:t>Customized</a:t>
            </a:r>
            <a:r>
              <a:rPr lang="it-CH">
                <a:solidFill>
                  <a:schemeClr val="accent6">
                    <a:lumMod val="50000"/>
                  </a:schemeClr>
                </a:solidFill>
                <a:latin typeface="+mj-lt"/>
                <a:cs typeface="Arial" pitchFamily="34" charset="0"/>
              </a:rPr>
              <a:t> Cosplay </a:t>
            </a:r>
            <a:r>
              <a:rPr lang="it-CH" err="1">
                <a:solidFill>
                  <a:schemeClr val="accent6">
                    <a:lumMod val="50000"/>
                  </a:schemeClr>
                </a:solidFill>
                <a:latin typeface="+mj-lt"/>
                <a:cs typeface="Arial" pitchFamily="34" charset="0"/>
              </a:rPr>
              <a:t>Outfittery</a:t>
            </a:r>
            <a:r>
              <a:rPr lang="it-CH">
                <a:solidFill>
                  <a:schemeClr val="accent6">
                    <a:lumMod val="50000"/>
                  </a:schemeClr>
                </a:solidFill>
                <a:latin typeface="+mj-lt"/>
                <a:cs typeface="Arial" pitchFamily="34" charset="0"/>
              </a:rPr>
              <a:t>», ossia un negozio nel quale i fan Cosplay possono comperare costumi su misura creati in base ai loro desideri. </a:t>
            </a:r>
          </a:p>
        </p:txBody>
      </p:sp>
      <p:pic>
        <p:nvPicPr>
          <p:cNvPr id="18" name="Picture 5">
            <a:extLst>
              <a:ext uri="{FF2B5EF4-FFF2-40B4-BE49-F238E27FC236}">
                <a16:creationId xmlns:a16="http://schemas.microsoft.com/office/drawing/2014/main" id="{C4AED918-FCEF-4FD3-A9FF-CF927F915CB3}"/>
              </a:ext>
            </a:extLst>
          </p:cNvPr>
          <p:cNvPicPr>
            <a:picLocks noChangeAspect="1" noChangeArrowheads="1"/>
          </p:cNvPicPr>
          <p:nvPr/>
        </p:nvPicPr>
        <p:blipFill>
          <a:blip r:embed="rId4"/>
          <a:srcRect/>
          <a:stretch>
            <a:fillRect/>
          </a:stretch>
        </p:blipFill>
        <p:spPr bwMode="auto">
          <a:xfrm>
            <a:off x="4835066" y="980728"/>
            <a:ext cx="1536105" cy="1842323"/>
          </a:xfrm>
          <a:prstGeom prst="rect">
            <a:avLst/>
          </a:prstGeom>
          <a:noFill/>
          <a:ln w="9525">
            <a:noFill/>
            <a:miter lim="800000"/>
            <a:headEnd/>
            <a:tailEnd/>
          </a:ln>
        </p:spPr>
      </p:pic>
      <p:sp>
        <p:nvSpPr>
          <p:cNvPr id="19" name="Textfeld 18">
            <a:extLst>
              <a:ext uri="{FF2B5EF4-FFF2-40B4-BE49-F238E27FC236}">
                <a16:creationId xmlns:a16="http://schemas.microsoft.com/office/drawing/2014/main" id="{88B876AC-358A-4EF6-8EB8-2B0935D19DE4}"/>
              </a:ext>
            </a:extLst>
          </p:cNvPr>
          <p:cNvSpPr txBox="1"/>
          <p:nvPr/>
        </p:nvSpPr>
        <p:spPr>
          <a:xfrm>
            <a:off x="1606162" y="6153448"/>
            <a:ext cx="9549517" cy="540148"/>
          </a:xfrm>
          <a:prstGeom prst="rect">
            <a:avLst/>
          </a:prstGeom>
          <a:solidFill>
            <a:schemeClr val="bg1"/>
          </a:solidFill>
        </p:spPr>
        <p:txBody>
          <a:bodyPr wrap="square" lIns="0" tIns="0" rIns="0" bIns="0" rtlCol="0">
            <a:spAutoFit/>
          </a:bodyPr>
          <a:lstStyle/>
          <a:p>
            <a:pPr>
              <a:lnSpc>
                <a:spcPct val="90000"/>
              </a:lnSpc>
              <a:spcAft>
                <a:spcPts val="1000"/>
              </a:spcAft>
            </a:pPr>
            <a:r>
              <a:rPr lang="it-CH" sz="1300">
                <a:solidFill>
                  <a:schemeClr val="accent6">
                    <a:lumMod val="50000"/>
                  </a:schemeClr>
                </a:solidFill>
              </a:rPr>
              <a:t>* Il termine «Cosplay» è formato dalla fusione delle parole inglesi «Costume» e «Play». I fan dei manga, di film o di storie di mondi fantastici si incontrano a grandi eventi nei quali si travestono come il proprio personaggio preferito. Inoltre in queste occasioni si recitano scene e si organizzano dei laboratori con le star. </a:t>
            </a:r>
          </a:p>
        </p:txBody>
      </p:sp>
      <p:grpSp>
        <p:nvGrpSpPr>
          <p:cNvPr id="2" name="Gruppieren 1">
            <a:extLst>
              <a:ext uri="{FF2B5EF4-FFF2-40B4-BE49-F238E27FC236}">
                <a16:creationId xmlns:a16="http://schemas.microsoft.com/office/drawing/2014/main" id="{3A505A50-D8A5-C657-F2B6-198B4CFF0787}"/>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49A8AE1A-4E81-3015-2341-1B2FD3399977}"/>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BEA9EC12-BDC5-D6D8-8B15-C3FE93FF23A2}"/>
                </a:ext>
              </a:extLst>
            </p:cNvPr>
            <p:cNvPicPr>
              <a:picLocks noChangeAspect="1"/>
            </p:cNvPicPr>
            <p:nvPr/>
          </p:nvPicPr>
          <p:blipFill>
            <a:blip r:embed="rId5"/>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553389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E7BD99C-7AA6-4862-B216-4F6B03907629}"/>
              </a:ext>
            </a:extLst>
          </p:cNvPr>
          <p:cNvSpPr>
            <a:spLocks noGrp="1"/>
          </p:cNvSpPr>
          <p:nvPr>
            <p:ph type="sldNum" sz="quarter" idx="12"/>
          </p:nvPr>
        </p:nvSpPr>
        <p:spPr/>
        <p:txBody>
          <a:bodyPr/>
          <a:lstStyle/>
          <a:p>
            <a:fld id="{B7E6CA31-DA56-47CF-9891-B6D0296B6AEC}" type="slidenum">
              <a:rPr lang="ru-RU" smtClean="0"/>
              <a:t>26</a:t>
            </a:fld>
            <a:endParaRPr lang="ru-RU" dirty="0"/>
          </a:p>
        </p:txBody>
      </p:sp>
      <p:sp>
        <p:nvSpPr>
          <p:cNvPr id="4" name="Textplatzhalter 3">
            <a:extLst>
              <a:ext uri="{FF2B5EF4-FFF2-40B4-BE49-F238E27FC236}">
                <a16:creationId xmlns:a16="http://schemas.microsoft.com/office/drawing/2014/main" id="{9D413116-D235-4EBD-B095-AF3B632941CF}"/>
              </a:ext>
            </a:extLst>
          </p:cNvPr>
          <p:cNvSpPr>
            <a:spLocks noGrp="1"/>
          </p:cNvSpPr>
          <p:nvPr>
            <p:ph type="body" idx="1"/>
          </p:nvPr>
        </p:nvSpPr>
        <p:spPr/>
        <p:txBody>
          <a:bodyPr/>
          <a:lstStyle/>
          <a:p>
            <a:endParaRPr lang="de-CH" dirty="0"/>
          </a:p>
          <a:p>
            <a:endParaRPr lang="de-CH" dirty="0"/>
          </a:p>
          <a:p>
            <a:r>
              <a:rPr lang="it-CH" b="1">
                <a:solidFill>
                  <a:srgbClr val="D17930"/>
                </a:solidFill>
              </a:rPr>
              <a:t>Quali idee vorreste aggiungere a quelle proposte?</a:t>
            </a:r>
            <a:endParaRPr lang="de-CH" dirty="0"/>
          </a:p>
        </p:txBody>
      </p:sp>
    </p:spTree>
    <p:extLst>
      <p:ext uri="{BB962C8B-B14F-4D97-AF65-F5344CB8AC3E}">
        <p14:creationId xmlns:p14="http://schemas.microsoft.com/office/powerpoint/2010/main" val="4009527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F0BB8818-6A71-41F4-B16B-221FFC437EE1}"/>
              </a:ext>
            </a:extLst>
          </p:cNvPr>
          <p:cNvPicPr>
            <a:picLocks noChangeAspect="1"/>
          </p:cNvPicPr>
          <p:nvPr/>
        </p:nvPicPr>
        <p:blipFill rotWithShape="1">
          <a:blip r:embed="rId2"/>
          <a:srcRect l="-60" t="12483" b="22631"/>
          <a:stretch/>
        </p:blipFill>
        <p:spPr>
          <a:xfrm>
            <a:off x="792604" y="2974547"/>
            <a:ext cx="5610627" cy="2778071"/>
          </a:xfrm>
          <a:prstGeom prst="rect">
            <a:avLst/>
          </a:prstGeom>
        </p:spPr>
      </p:pic>
      <p:sp>
        <p:nvSpPr>
          <p:cNvPr id="2" name="Foliennummernplatzhalter 1">
            <a:extLst>
              <a:ext uri="{FF2B5EF4-FFF2-40B4-BE49-F238E27FC236}">
                <a16:creationId xmlns:a16="http://schemas.microsoft.com/office/drawing/2014/main" id="{1C571041-2689-40CA-B817-65FFB18D11EF}"/>
              </a:ext>
            </a:extLst>
          </p:cNvPr>
          <p:cNvSpPr>
            <a:spLocks noGrp="1"/>
          </p:cNvSpPr>
          <p:nvPr>
            <p:ph type="sldNum" sz="quarter" idx="12"/>
          </p:nvPr>
        </p:nvSpPr>
        <p:spPr/>
        <p:txBody>
          <a:bodyPr/>
          <a:lstStyle/>
          <a:p>
            <a:fld id="{B7E6CA31-DA56-47CF-9891-B6D0296B6AEC}" type="slidenum">
              <a:rPr lang="ru-RU" smtClean="0"/>
              <a:t>27</a:t>
            </a:fld>
            <a:endParaRPr lang="ru-RU" dirty="0"/>
          </a:p>
        </p:txBody>
      </p:sp>
      <p:sp>
        <p:nvSpPr>
          <p:cNvPr id="5" name="Rechteck 4">
            <a:extLst>
              <a:ext uri="{FF2B5EF4-FFF2-40B4-BE49-F238E27FC236}">
                <a16:creationId xmlns:a16="http://schemas.microsoft.com/office/drawing/2014/main" id="{4EF0CB9F-0B70-4C22-BE6C-E2E82105F4A1}"/>
              </a:ext>
            </a:extLst>
          </p:cNvPr>
          <p:cNvSpPr/>
          <p:nvPr/>
        </p:nvSpPr>
        <p:spPr>
          <a:xfrm>
            <a:off x="1033685" y="1542112"/>
            <a:ext cx="4197711" cy="792480"/>
          </a:xfrm>
          <a:prstGeom prst="rect">
            <a:avLst/>
          </a:prstGeom>
          <a:solidFill>
            <a:schemeClr val="bg1"/>
          </a:solidFill>
          <a:ln w="19050">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j-lt"/>
            </a:endParaRPr>
          </a:p>
        </p:txBody>
      </p:sp>
      <p:sp>
        <p:nvSpPr>
          <p:cNvPr id="6" name="Rechteck 5">
            <a:extLst>
              <a:ext uri="{FF2B5EF4-FFF2-40B4-BE49-F238E27FC236}">
                <a16:creationId xmlns:a16="http://schemas.microsoft.com/office/drawing/2014/main" id="{FAAF4260-1182-48C4-B5DC-CAB14AB5A9CB}"/>
              </a:ext>
            </a:extLst>
          </p:cNvPr>
          <p:cNvSpPr/>
          <p:nvPr/>
        </p:nvSpPr>
        <p:spPr>
          <a:xfrm>
            <a:off x="6694247" y="1534160"/>
            <a:ext cx="4591722" cy="792480"/>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j-lt"/>
            </a:endParaRPr>
          </a:p>
        </p:txBody>
      </p:sp>
      <p:pic>
        <p:nvPicPr>
          <p:cNvPr id="7" name="Picture 7">
            <a:extLst>
              <a:ext uri="{FF2B5EF4-FFF2-40B4-BE49-F238E27FC236}">
                <a16:creationId xmlns:a16="http://schemas.microsoft.com/office/drawing/2014/main" id="{BF54427E-1114-4EF2-B277-DF3682AB5541}"/>
              </a:ext>
            </a:extLst>
          </p:cNvPr>
          <p:cNvPicPr>
            <a:picLocks noChangeAspect="1" noChangeArrowheads="1"/>
          </p:cNvPicPr>
          <p:nvPr/>
        </p:nvPicPr>
        <p:blipFill>
          <a:blip r:embed="rId3"/>
          <a:srcRect/>
          <a:stretch>
            <a:fillRect/>
          </a:stretch>
        </p:blipFill>
        <p:spPr bwMode="auto">
          <a:xfrm>
            <a:off x="5848115" y="3424239"/>
            <a:ext cx="12698" cy="9525"/>
          </a:xfrm>
          <a:prstGeom prst="rect">
            <a:avLst/>
          </a:prstGeom>
          <a:noFill/>
          <a:ln w="9525">
            <a:noFill/>
            <a:miter lim="800000"/>
            <a:headEnd/>
            <a:tailEnd/>
          </a:ln>
        </p:spPr>
      </p:pic>
      <p:pic>
        <p:nvPicPr>
          <p:cNvPr id="8" name="Picture 8">
            <a:extLst>
              <a:ext uri="{FF2B5EF4-FFF2-40B4-BE49-F238E27FC236}">
                <a16:creationId xmlns:a16="http://schemas.microsoft.com/office/drawing/2014/main" id="{007F491B-BA46-4E10-A02C-79EB4345371D}"/>
              </a:ext>
            </a:extLst>
          </p:cNvPr>
          <p:cNvPicPr>
            <a:picLocks noChangeAspect="1" noChangeArrowheads="1"/>
          </p:cNvPicPr>
          <p:nvPr/>
        </p:nvPicPr>
        <p:blipFill>
          <a:blip r:embed="rId3"/>
          <a:srcRect/>
          <a:stretch>
            <a:fillRect/>
          </a:stretch>
        </p:blipFill>
        <p:spPr bwMode="auto">
          <a:xfrm>
            <a:off x="5848115" y="3424239"/>
            <a:ext cx="12698" cy="9525"/>
          </a:xfrm>
          <a:prstGeom prst="rect">
            <a:avLst/>
          </a:prstGeom>
          <a:noFill/>
          <a:ln w="9525">
            <a:noFill/>
            <a:miter lim="800000"/>
            <a:headEnd/>
            <a:tailEnd/>
          </a:ln>
        </p:spPr>
      </p:pic>
      <p:sp>
        <p:nvSpPr>
          <p:cNvPr id="9" name="Rechteck 7">
            <a:extLst>
              <a:ext uri="{FF2B5EF4-FFF2-40B4-BE49-F238E27FC236}">
                <a16:creationId xmlns:a16="http://schemas.microsoft.com/office/drawing/2014/main" id="{E2E9880D-D21D-48FB-AEB9-4B155E571F30}"/>
              </a:ext>
            </a:extLst>
          </p:cNvPr>
          <p:cNvSpPr>
            <a:spLocks noChangeArrowheads="1"/>
          </p:cNvSpPr>
          <p:nvPr/>
        </p:nvSpPr>
        <p:spPr bwMode="auto">
          <a:xfrm>
            <a:off x="6807675" y="2721578"/>
            <a:ext cx="4591721" cy="1815882"/>
          </a:xfrm>
          <a:prstGeom prst="rect">
            <a:avLst/>
          </a:prstGeom>
          <a:noFill/>
          <a:ln w="9525">
            <a:noFill/>
            <a:miter lim="800000"/>
            <a:headEnd/>
            <a:tailEnd/>
          </a:ln>
        </p:spPr>
        <p:txBody>
          <a:bodyPr wrap="square">
            <a:spAutoFit/>
          </a:bodyPr>
          <a:lstStyle/>
          <a:p>
            <a:r>
              <a:rPr lang="de-DE" altLang="fr-FR" sz="1600" dirty="0">
                <a:solidFill>
                  <a:schemeClr val="bg1">
                    <a:lumMod val="50000"/>
                  </a:schemeClr>
                </a:solidFill>
                <a:latin typeface="+mj-lt"/>
                <a:cs typeface="Arial" pitchFamily="34" charset="0"/>
              </a:rPr>
              <a:t>«</a:t>
            </a:r>
            <a:r>
              <a:rPr lang="it-CH" sz="1600" dirty="0">
                <a:solidFill>
                  <a:schemeClr val="bg1">
                    <a:lumMod val="50000"/>
                  </a:schemeClr>
                </a:solidFill>
              </a:rPr>
              <a:t>Innovativo e pratico – il nuovo </a:t>
            </a:r>
            <a:r>
              <a:rPr lang="it-IT" sz="1600" dirty="0">
                <a:solidFill>
                  <a:schemeClr val="bg1">
                    <a:lumMod val="50000"/>
                  </a:schemeClr>
                </a:solidFill>
              </a:rPr>
              <a:t>PNö</a:t>
            </a:r>
            <a:r>
              <a:rPr lang="it-CH" sz="1600" dirty="0">
                <a:solidFill>
                  <a:schemeClr val="bg1">
                    <a:lumMod val="50000"/>
                  </a:schemeClr>
                </a:solidFill>
              </a:rPr>
              <a:t>. L’astuccio copertone è realizzato in </a:t>
            </a:r>
            <a:r>
              <a:rPr lang="it-IT" sz="1600" dirty="0">
                <a:solidFill>
                  <a:schemeClr val="bg1">
                    <a:lumMod val="50000"/>
                  </a:schemeClr>
                </a:solidFill>
              </a:rPr>
              <a:t>öö</a:t>
            </a:r>
            <a:r>
              <a:rPr lang="it-CH" sz="1600" dirty="0">
                <a:solidFill>
                  <a:schemeClr val="bg1">
                    <a:lumMod val="50000"/>
                  </a:schemeClr>
                </a:solidFill>
              </a:rPr>
              <a:t> modo ecologico </a:t>
            </a:r>
            <a:r>
              <a:rPr lang="it-IT" sz="1600" dirty="0">
                <a:solidFill>
                  <a:schemeClr val="bg1">
                    <a:lumMod val="50000"/>
                  </a:schemeClr>
                </a:solidFill>
              </a:rPr>
              <a:t>con</a:t>
            </a:r>
            <a:r>
              <a:rPr lang="it-CH" sz="1600" dirty="0">
                <a:solidFill>
                  <a:schemeClr val="bg1">
                    <a:lumMod val="50000"/>
                  </a:schemeClr>
                </a:solidFill>
              </a:rPr>
              <a:t> vecchi </a:t>
            </a:r>
            <a:r>
              <a:rPr lang="it-IT" sz="1600" dirty="0">
                <a:solidFill>
                  <a:schemeClr val="bg1">
                    <a:lumMod val="50000"/>
                  </a:schemeClr>
                </a:solidFill>
              </a:rPr>
              <a:t>copertoni</a:t>
            </a:r>
            <a:r>
              <a:rPr lang="it-CH" sz="1600" dirty="0">
                <a:solidFill>
                  <a:schemeClr val="bg1">
                    <a:lumMod val="50000"/>
                  </a:schemeClr>
                </a:solidFill>
              </a:rPr>
              <a:t> di bici</a:t>
            </a:r>
            <a:r>
              <a:rPr lang="it-IT" sz="1600" dirty="0">
                <a:solidFill>
                  <a:schemeClr val="bg1">
                    <a:lumMod val="50000"/>
                  </a:schemeClr>
                </a:solidFill>
              </a:rPr>
              <a:t>cletta</a:t>
            </a:r>
            <a:r>
              <a:rPr lang="it-CH" sz="1600" dirty="0">
                <a:solidFill>
                  <a:schemeClr val="bg1">
                    <a:lumMod val="50000"/>
                  </a:schemeClr>
                </a:solidFill>
              </a:rPr>
              <a:t> che non possono più essere utilizzati. I nostri astucci non sono normali, ma sono unici, fatti a mano e hanno tanta strada alle spalle».  </a:t>
            </a:r>
          </a:p>
        </p:txBody>
      </p:sp>
      <p:sp>
        <p:nvSpPr>
          <p:cNvPr id="10" name="Textfeld 9">
            <a:extLst>
              <a:ext uri="{FF2B5EF4-FFF2-40B4-BE49-F238E27FC236}">
                <a16:creationId xmlns:a16="http://schemas.microsoft.com/office/drawing/2014/main" id="{9D6696CD-13A9-4230-87F1-D1FEA96AA1B1}"/>
              </a:ext>
            </a:extLst>
          </p:cNvPr>
          <p:cNvSpPr txBox="1"/>
          <p:nvPr/>
        </p:nvSpPr>
        <p:spPr>
          <a:xfrm>
            <a:off x="1528707" y="1736812"/>
            <a:ext cx="3523722" cy="400110"/>
          </a:xfrm>
          <a:prstGeom prst="rect">
            <a:avLst/>
          </a:prstGeom>
          <a:noFill/>
        </p:spPr>
        <p:txBody>
          <a:bodyPr wrap="none" rtlCol="0">
            <a:spAutoFit/>
          </a:bodyPr>
          <a:lstStyle/>
          <a:p>
            <a:r>
              <a:rPr lang="it-CH" sz="2000" b="1">
                <a:solidFill>
                  <a:srgbClr val="D17930"/>
                </a:solidFill>
                <a:latin typeface="+mj-lt"/>
                <a:cs typeface="Arial" pitchFamily="34" charset="0"/>
              </a:rPr>
              <a:t>Trend: da vecchio a nuovo</a:t>
            </a:r>
          </a:p>
        </p:txBody>
      </p:sp>
      <p:sp>
        <p:nvSpPr>
          <p:cNvPr id="11" name="Pfeil nach rechts 21">
            <a:extLst>
              <a:ext uri="{FF2B5EF4-FFF2-40B4-BE49-F238E27FC236}">
                <a16:creationId xmlns:a16="http://schemas.microsoft.com/office/drawing/2014/main" id="{9EA0D36A-BA22-468F-8DC6-E955AC5EBA60}"/>
              </a:ext>
            </a:extLst>
          </p:cNvPr>
          <p:cNvSpPr/>
          <p:nvPr/>
        </p:nvSpPr>
        <p:spPr>
          <a:xfrm>
            <a:off x="5525214" y="1656080"/>
            <a:ext cx="934598" cy="58928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j-lt"/>
            </a:endParaRPr>
          </a:p>
        </p:txBody>
      </p:sp>
      <p:sp>
        <p:nvSpPr>
          <p:cNvPr id="12" name="Textfeld 11">
            <a:extLst>
              <a:ext uri="{FF2B5EF4-FFF2-40B4-BE49-F238E27FC236}">
                <a16:creationId xmlns:a16="http://schemas.microsoft.com/office/drawing/2014/main" id="{05835D3F-F55F-405B-8859-916D7319263C}"/>
              </a:ext>
            </a:extLst>
          </p:cNvPr>
          <p:cNvSpPr txBox="1"/>
          <p:nvPr/>
        </p:nvSpPr>
        <p:spPr>
          <a:xfrm>
            <a:off x="6653612" y="1584960"/>
            <a:ext cx="4510453" cy="707886"/>
          </a:xfrm>
          <a:prstGeom prst="rect">
            <a:avLst/>
          </a:prstGeom>
          <a:noFill/>
        </p:spPr>
        <p:txBody>
          <a:bodyPr wrap="square" rtlCol="0">
            <a:spAutoFit/>
          </a:bodyPr>
          <a:lstStyle/>
          <a:p>
            <a:pPr algn="ctr"/>
            <a:r>
              <a:rPr lang="it-CH" sz="2000" b="1">
                <a:solidFill>
                  <a:schemeClr val="accent5"/>
                </a:solidFill>
                <a:latin typeface="+mj-lt"/>
                <a:cs typeface="Arial" pitchFamily="34" charset="0"/>
              </a:rPr>
              <a:t>Idea: astucci fabbricati con vecchie ruote di bici</a:t>
            </a:r>
          </a:p>
        </p:txBody>
      </p:sp>
      <p:sp>
        <p:nvSpPr>
          <p:cNvPr id="14" name="Rectangle 2">
            <a:extLst>
              <a:ext uri="{FF2B5EF4-FFF2-40B4-BE49-F238E27FC236}">
                <a16:creationId xmlns:a16="http://schemas.microsoft.com/office/drawing/2014/main" id="{BCC12FA4-FFE4-4C1B-845B-5A7D77003F6B}"/>
              </a:ext>
            </a:extLst>
          </p:cNvPr>
          <p:cNvSpPr txBox="1">
            <a:spLocks noChangeArrowheads="1"/>
          </p:cNvSpPr>
          <p:nvPr/>
        </p:nvSpPr>
        <p:spPr bwMode="auto">
          <a:xfrm>
            <a:off x="969591" y="269667"/>
            <a:ext cx="9406555" cy="657225"/>
          </a:xfrm>
          <a:prstGeom prst="rect">
            <a:avLst/>
          </a:prstGeom>
          <a:noFill/>
          <a:ln w="9525">
            <a:noFill/>
            <a:miter lim="800000"/>
            <a:headEnd/>
            <a:tailEnd/>
          </a:ln>
        </p:spPr>
        <p:txBody>
          <a:bodyPr anchor="ctr"/>
          <a:lstStyle/>
          <a:p>
            <a:pPr>
              <a:defRPr/>
            </a:pPr>
            <a:r>
              <a:rPr lang="it-CH" altLang="fr-FR" sz="2400" b="1" dirty="0">
                <a:solidFill>
                  <a:schemeClr val="accent5"/>
                </a:solidFill>
                <a:ea typeface="ＭＳ Ｐゴシック" charset="0"/>
              </a:rPr>
              <a:t>Esempi di idee delle persone in formazione</a:t>
            </a:r>
            <a:br>
              <a:rPr lang="it-CH" altLang="fr-FR" sz="2400" b="1" dirty="0">
                <a:solidFill>
                  <a:schemeClr val="accent5"/>
                </a:solidFill>
                <a:ea typeface="ＭＳ Ｐゴシック" charset="0"/>
              </a:rPr>
            </a:br>
            <a:r>
              <a:rPr lang="it-IT" altLang="fr-FR" sz="2400" b="1" dirty="0">
                <a:solidFill>
                  <a:schemeClr val="accent5"/>
                </a:solidFill>
                <a:ea typeface="ＭＳ Ｐゴシック" charset="0"/>
              </a:rPr>
              <a:t>PNö</a:t>
            </a:r>
            <a:r>
              <a:rPr lang="it-CH" altLang="fr-FR" sz="2400" b="1" baseline="30000" dirty="0">
                <a:solidFill>
                  <a:schemeClr val="accent5"/>
                </a:solidFill>
                <a:ea typeface="ＭＳ Ｐゴシック" charset="0"/>
              </a:rPr>
              <a:t>3</a:t>
            </a:r>
            <a:r>
              <a:rPr lang="it-CH" altLang="fr-FR" sz="2400" b="1" dirty="0">
                <a:solidFill>
                  <a:schemeClr val="accent5"/>
                </a:solidFill>
                <a:ea typeface="ＭＳ Ｐゴシック" charset="0"/>
              </a:rPr>
              <a:t> – </a:t>
            </a:r>
            <a:r>
              <a:rPr lang="it-IT" altLang="fr-FR" sz="2400" b="1" dirty="0">
                <a:solidFill>
                  <a:schemeClr val="accent5"/>
                </a:solidFill>
                <a:ea typeface="ＭＳ Ｐゴシック" charset="0"/>
              </a:rPr>
              <a:t>con la strada nel cuore</a:t>
            </a:r>
            <a:r>
              <a:rPr lang="it-CH" altLang="fr-FR" sz="2400" b="1" dirty="0">
                <a:solidFill>
                  <a:schemeClr val="accent5"/>
                </a:solidFill>
                <a:ea typeface="ＭＳ Ｐゴシック" charset="0"/>
              </a:rPr>
              <a:t>! </a:t>
            </a:r>
            <a:endParaRPr lang="de-CH" altLang="fr-FR" sz="2400" b="1" dirty="0">
              <a:solidFill>
                <a:schemeClr val="accent5"/>
              </a:solidFill>
              <a:latin typeface="+mj-lt"/>
              <a:ea typeface="ＭＳ Ｐゴシック" charset="0"/>
              <a:cs typeface="Arial"/>
            </a:endParaRPr>
          </a:p>
        </p:txBody>
      </p:sp>
      <p:sp>
        <p:nvSpPr>
          <p:cNvPr id="3" name="Rechteck 2">
            <a:extLst>
              <a:ext uri="{FF2B5EF4-FFF2-40B4-BE49-F238E27FC236}">
                <a16:creationId xmlns:a16="http://schemas.microsoft.com/office/drawing/2014/main" id="{3094A35A-6F29-4252-AA59-3A24289C0A2A}"/>
              </a:ext>
            </a:extLst>
          </p:cNvPr>
          <p:cNvSpPr/>
          <p:nvPr/>
        </p:nvSpPr>
        <p:spPr>
          <a:xfrm>
            <a:off x="7328549" y="5029902"/>
            <a:ext cx="3829764" cy="1107996"/>
          </a:xfrm>
          <a:prstGeom prst="rect">
            <a:avLst/>
          </a:prstGeom>
        </p:spPr>
        <p:txBody>
          <a:bodyPr wrap="square">
            <a:spAutoFit/>
          </a:bodyPr>
          <a:lstStyle/>
          <a:p>
            <a:r>
              <a:rPr lang="it-CH" sz="1100">
                <a:solidFill>
                  <a:schemeClr val="accent6">
                    <a:lumMod val="50000"/>
                  </a:schemeClr>
                </a:solidFill>
                <a:cs typeface="Arial" pitchFamily="34" charset="0"/>
              </a:rPr>
              <a:t>Il prodotto è stato sviluppato qualche anno fa da cinque studenti nell’ambito del programma  «Young Enterprise </a:t>
            </a:r>
            <a:r>
              <a:rPr lang="it-CH" sz="1100" err="1">
                <a:solidFill>
                  <a:schemeClr val="accent6">
                    <a:lumMod val="50000"/>
                  </a:schemeClr>
                </a:solidFill>
                <a:cs typeface="Arial" pitchFamily="34" charset="0"/>
              </a:rPr>
              <a:t>Switzerland</a:t>
            </a:r>
            <a:r>
              <a:rPr lang="it-CH" sz="1100">
                <a:solidFill>
                  <a:schemeClr val="accent6">
                    <a:lumMod val="50000"/>
                  </a:schemeClr>
                </a:solidFill>
                <a:cs typeface="Arial" pitchFamily="34" charset="0"/>
              </a:rPr>
              <a:t>» (YES). Svilupparlo ha richiesto circa un anno di tempo.</a:t>
            </a:r>
          </a:p>
          <a:p>
            <a:r>
              <a:rPr lang="it-CH" sz="1100" b="1">
                <a:solidFill>
                  <a:schemeClr val="accent6">
                    <a:lumMod val="50000"/>
                  </a:schemeClr>
                </a:solidFill>
                <a:cs typeface="Arial" pitchFamily="34" charset="0"/>
              </a:rPr>
              <a:t>Fonte</a:t>
            </a:r>
            <a:r>
              <a:rPr lang="it-CH" sz="1100">
                <a:solidFill>
                  <a:schemeClr val="accent6">
                    <a:lumMod val="50000"/>
                  </a:schemeClr>
                </a:solidFill>
                <a:cs typeface="Arial" pitchFamily="34" charset="0"/>
              </a:rPr>
              <a:t>: https://prisma-hsg.ch/2012/12/14/pnooo-ganz-schon-abgefahren</a:t>
            </a:r>
            <a:r>
              <a:rPr lang="de-CH" sz="1100" dirty="0">
                <a:solidFill>
                  <a:schemeClr val="accent6">
                    <a:lumMod val="50000"/>
                  </a:schemeClr>
                </a:solidFill>
                <a:cs typeface="Arial" pitchFamily="34" charset="0"/>
              </a:rPr>
              <a:t>/</a:t>
            </a:r>
          </a:p>
        </p:txBody>
      </p:sp>
      <p:sp>
        <p:nvSpPr>
          <p:cNvPr id="17" name="Rechteck 16">
            <a:extLst>
              <a:ext uri="{FF2B5EF4-FFF2-40B4-BE49-F238E27FC236}">
                <a16:creationId xmlns:a16="http://schemas.microsoft.com/office/drawing/2014/main" id="{7CFF956B-6286-4057-BE5C-A8B0168F2EB1}"/>
              </a:ext>
            </a:extLst>
          </p:cNvPr>
          <p:cNvSpPr/>
          <p:nvPr/>
        </p:nvSpPr>
        <p:spPr>
          <a:xfrm>
            <a:off x="1970431" y="5691621"/>
            <a:ext cx="3877684" cy="400110"/>
          </a:xfrm>
          <a:prstGeom prst="rect">
            <a:avLst/>
          </a:prstGeom>
        </p:spPr>
        <p:txBody>
          <a:bodyPr wrap="square">
            <a:spAutoFit/>
          </a:bodyPr>
          <a:lstStyle/>
          <a:p>
            <a:r>
              <a:rPr lang="it-IT" sz="1000" dirty="0">
                <a:solidFill>
                  <a:schemeClr val="accent6">
                    <a:lumMod val="50000"/>
                  </a:schemeClr>
                </a:solidFill>
                <a:cs typeface="Arial" pitchFamily="34" charset="0"/>
              </a:rPr>
              <a:t>Immagine</a:t>
            </a:r>
            <a:r>
              <a:rPr lang="de-CH" sz="1000" dirty="0">
                <a:solidFill>
                  <a:schemeClr val="accent6">
                    <a:lumMod val="50000"/>
                  </a:schemeClr>
                </a:solidFill>
                <a:cs typeface="Arial" pitchFamily="34" charset="0"/>
              </a:rPr>
              <a:t>: https://prisma-hsg.ch/2012/12/14/pnooo-ganz-schon-abgefahren/</a:t>
            </a:r>
          </a:p>
        </p:txBody>
      </p:sp>
    </p:spTree>
    <p:extLst>
      <p:ext uri="{BB962C8B-B14F-4D97-AF65-F5344CB8AC3E}">
        <p14:creationId xmlns:p14="http://schemas.microsoft.com/office/powerpoint/2010/main" val="1387952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09129171-F40A-4960-B382-AFF9BF861740}"/>
              </a:ext>
            </a:extLst>
          </p:cNvPr>
          <p:cNvSpPr/>
          <p:nvPr/>
        </p:nvSpPr>
        <p:spPr>
          <a:xfrm>
            <a:off x="656591" y="4074157"/>
            <a:ext cx="5049109" cy="2083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Foliennummernplatzhalter 1">
            <a:extLst>
              <a:ext uri="{FF2B5EF4-FFF2-40B4-BE49-F238E27FC236}">
                <a16:creationId xmlns:a16="http://schemas.microsoft.com/office/drawing/2014/main" id="{1C571041-2689-40CA-B817-65FFB18D1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 name="Rechteck 4">
            <a:extLst>
              <a:ext uri="{FF2B5EF4-FFF2-40B4-BE49-F238E27FC236}">
                <a16:creationId xmlns:a16="http://schemas.microsoft.com/office/drawing/2014/main" id="{4EF0CB9F-0B70-4C22-BE6C-E2E82105F4A1}"/>
              </a:ext>
            </a:extLst>
          </p:cNvPr>
          <p:cNvSpPr/>
          <p:nvPr/>
        </p:nvSpPr>
        <p:spPr>
          <a:xfrm>
            <a:off x="1043112" y="1279005"/>
            <a:ext cx="4197711" cy="648000"/>
          </a:xfrm>
          <a:prstGeom prst="rect">
            <a:avLst/>
          </a:prstGeom>
          <a:solidFill>
            <a:schemeClr val="bg1"/>
          </a:solidFill>
          <a:ln w="19050">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Rechteck 5">
            <a:extLst>
              <a:ext uri="{FF2B5EF4-FFF2-40B4-BE49-F238E27FC236}">
                <a16:creationId xmlns:a16="http://schemas.microsoft.com/office/drawing/2014/main" id="{FAAF4260-1182-48C4-B5DC-CAB14AB5A9CB}"/>
              </a:ext>
            </a:extLst>
          </p:cNvPr>
          <p:cNvSpPr/>
          <p:nvPr/>
        </p:nvSpPr>
        <p:spPr>
          <a:xfrm>
            <a:off x="6694247" y="1279005"/>
            <a:ext cx="4591722" cy="648000"/>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7">
            <a:extLst>
              <a:ext uri="{FF2B5EF4-FFF2-40B4-BE49-F238E27FC236}">
                <a16:creationId xmlns:a16="http://schemas.microsoft.com/office/drawing/2014/main" id="{BF54427E-1114-4EF2-B277-DF3682AB5541}"/>
              </a:ext>
            </a:extLst>
          </p:cNvPr>
          <p:cNvPicPr>
            <a:picLocks noChangeAspect="1" noChangeArrowheads="1"/>
          </p:cNvPicPr>
          <p:nvPr/>
        </p:nvPicPr>
        <p:blipFill>
          <a:blip r:embed="rId2"/>
          <a:srcRect/>
          <a:stretch>
            <a:fillRect/>
          </a:stretch>
        </p:blipFill>
        <p:spPr bwMode="auto">
          <a:xfrm>
            <a:off x="5848115" y="3424239"/>
            <a:ext cx="12698" cy="9525"/>
          </a:xfrm>
          <a:prstGeom prst="rect">
            <a:avLst/>
          </a:prstGeom>
          <a:noFill/>
          <a:ln w="9525">
            <a:noFill/>
            <a:miter lim="800000"/>
            <a:headEnd/>
            <a:tailEnd/>
          </a:ln>
        </p:spPr>
      </p:pic>
      <p:pic>
        <p:nvPicPr>
          <p:cNvPr id="8" name="Picture 8">
            <a:extLst>
              <a:ext uri="{FF2B5EF4-FFF2-40B4-BE49-F238E27FC236}">
                <a16:creationId xmlns:a16="http://schemas.microsoft.com/office/drawing/2014/main" id="{007F491B-BA46-4E10-A02C-79EB4345371D}"/>
              </a:ext>
            </a:extLst>
          </p:cNvPr>
          <p:cNvPicPr>
            <a:picLocks noChangeAspect="1" noChangeArrowheads="1"/>
          </p:cNvPicPr>
          <p:nvPr/>
        </p:nvPicPr>
        <p:blipFill>
          <a:blip r:embed="rId2"/>
          <a:srcRect/>
          <a:stretch>
            <a:fillRect/>
          </a:stretch>
        </p:blipFill>
        <p:spPr bwMode="auto">
          <a:xfrm>
            <a:off x="5848115" y="3424239"/>
            <a:ext cx="12698" cy="9525"/>
          </a:xfrm>
          <a:prstGeom prst="rect">
            <a:avLst/>
          </a:prstGeom>
          <a:noFill/>
          <a:ln w="9525">
            <a:noFill/>
            <a:miter lim="800000"/>
            <a:headEnd/>
            <a:tailEnd/>
          </a:ln>
        </p:spPr>
      </p:pic>
      <p:sp>
        <p:nvSpPr>
          <p:cNvPr id="9" name="Rechteck 7">
            <a:extLst>
              <a:ext uri="{FF2B5EF4-FFF2-40B4-BE49-F238E27FC236}">
                <a16:creationId xmlns:a16="http://schemas.microsoft.com/office/drawing/2014/main" id="{E2E9880D-D21D-48FB-AEB9-4B155E571F30}"/>
              </a:ext>
            </a:extLst>
          </p:cNvPr>
          <p:cNvSpPr>
            <a:spLocks noChangeArrowheads="1"/>
          </p:cNvSpPr>
          <p:nvPr/>
        </p:nvSpPr>
        <p:spPr bwMode="auto">
          <a:xfrm>
            <a:off x="1196237" y="2100964"/>
            <a:ext cx="4197711" cy="1815882"/>
          </a:xfrm>
          <a:prstGeom prst="rect">
            <a:avLst/>
          </a:prstGeom>
          <a:noFill/>
          <a:ln w="9525">
            <a:noFill/>
            <a:miter lim="800000"/>
            <a:headEnd/>
            <a:tailEnd/>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D17930"/>
              </a:buClr>
              <a:buSzTx/>
              <a:buFont typeface="Century Gothic" panose="020B0502020202020204" pitchFamily="34" charset="0"/>
              <a:buChar char="●"/>
              <a:tabLst/>
              <a:defRPr/>
            </a:pPr>
            <a:r>
              <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rPr>
              <a:t>Molte persone son</a:t>
            </a:r>
            <a:r>
              <a:rPr lang="it-CH" altLang="fr-FR" sz="1600">
                <a:solidFill>
                  <a:srgbClr val="898F97"/>
                </a:solidFill>
                <a:latin typeface="Century Gothic"/>
                <a:cs typeface="Arial" pitchFamily="34" charset="0"/>
              </a:rPr>
              <a:t>o stressate, ciò che può portare all‘insinuarsi di cattive abitudini.</a:t>
            </a:r>
            <a:endPar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rgbClr val="D17930"/>
              </a:buClr>
              <a:buSzTx/>
              <a:buFont typeface="Century Gothic" panose="020B0502020202020204" pitchFamily="34" charset="0"/>
              <a:buChar char="●"/>
              <a:tabLst/>
              <a:defRPr/>
            </a:pPr>
            <a:r>
              <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rPr>
              <a:t>I buoni propositi – ad esempio praticare jogging la sera– spesso non vengono messi in atto.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endParaRPr>
          </a:p>
        </p:txBody>
      </p:sp>
      <p:sp>
        <p:nvSpPr>
          <p:cNvPr id="10" name="Textfeld 9">
            <a:extLst>
              <a:ext uri="{FF2B5EF4-FFF2-40B4-BE49-F238E27FC236}">
                <a16:creationId xmlns:a16="http://schemas.microsoft.com/office/drawing/2014/main" id="{9D6696CD-13A9-4230-87F1-D1FEA96AA1B1}"/>
              </a:ext>
            </a:extLst>
          </p:cNvPr>
          <p:cNvSpPr txBox="1"/>
          <p:nvPr/>
        </p:nvSpPr>
        <p:spPr>
          <a:xfrm>
            <a:off x="1839792" y="1370649"/>
            <a:ext cx="16097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D17930"/>
                </a:solidFill>
                <a:effectLst/>
                <a:uLnTx/>
                <a:uFillTx/>
                <a:latin typeface="Century Gothic"/>
                <a:ea typeface="+mn-ea"/>
                <a:cs typeface="Arial" pitchFamily="34" charset="0"/>
              </a:rPr>
              <a:t>Il </a:t>
            </a:r>
            <a:r>
              <a:rPr kumimoji="0" lang="it-CH" sz="2000" b="1" i="0" u="none" strike="noStrike" kern="1200" cap="none" spc="0" normalizeH="0" baseline="0">
                <a:ln>
                  <a:noFill/>
                </a:ln>
                <a:solidFill>
                  <a:srgbClr val="D17930"/>
                </a:solidFill>
                <a:effectLst/>
                <a:uLnTx/>
                <a:uFillTx/>
                <a:latin typeface="Century Gothic"/>
                <a:ea typeface="+mn-ea"/>
                <a:cs typeface="Arial" pitchFamily="34" charset="0"/>
              </a:rPr>
              <a:t>problema</a:t>
            </a:r>
          </a:p>
        </p:txBody>
      </p:sp>
      <p:sp>
        <p:nvSpPr>
          <p:cNvPr id="11" name="Pfeil nach rechts 21">
            <a:extLst>
              <a:ext uri="{FF2B5EF4-FFF2-40B4-BE49-F238E27FC236}">
                <a16:creationId xmlns:a16="http://schemas.microsoft.com/office/drawing/2014/main" id="{9EA0D36A-BA22-468F-8DC6-E955AC5EBA60}"/>
              </a:ext>
            </a:extLst>
          </p:cNvPr>
          <p:cNvSpPr/>
          <p:nvPr/>
        </p:nvSpPr>
        <p:spPr>
          <a:xfrm>
            <a:off x="5525214" y="1307286"/>
            <a:ext cx="934598" cy="58928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Textfeld 11">
            <a:extLst>
              <a:ext uri="{FF2B5EF4-FFF2-40B4-BE49-F238E27FC236}">
                <a16:creationId xmlns:a16="http://schemas.microsoft.com/office/drawing/2014/main" id="{05835D3F-F55F-405B-8859-916D7319263C}"/>
              </a:ext>
            </a:extLst>
          </p:cNvPr>
          <p:cNvSpPr txBox="1"/>
          <p:nvPr/>
        </p:nvSpPr>
        <p:spPr>
          <a:xfrm>
            <a:off x="8050491" y="1434129"/>
            <a:ext cx="18570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D17930"/>
                </a:solidFill>
                <a:effectLst/>
                <a:uLnTx/>
                <a:uFillTx/>
                <a:latin typeface="Century Gothic"/>
                <a:ea typeface="+mn-ea"/>
                <a:cs typeface="Arial" pitchFamily="34" charset="0"/>
              </a:rPr>
              <a:t>L‘</a:t>
            </a:r>
            <a:r>
              <a:rPr kumimoji="0" lang="it-CH" sz="2000" b="1" i="0" u="none" strike="noStrike" kern="1200" cap="none" spc="0" normalizeH="0" baseline="0">
                <a:ln>
                  <a:noFill/>
                </a:ln>
                <a:solidFill>
                  <a:srgbClr val="D17930"/>
                </a:solidFill>
                <a:effectLst/>
                <a:uLnTx/>
                <a:uFillTx/>
                <a:latin typeface="Century Gothic"/>
                <a:ea typeface="+mn-ea"/>
                <a:cs typeface="Arial" pitchFamily="34" charset="0"/>
              </a:rPr>
              <a:t>idea</a:t>
            </a:r>
          </a:p>
        </p:txBody>
      </p:sp>
      <p:sp>
        <p:nvSpPr>
          <p:cNvPr id="14" name="Rectangle 2">
            <a:extLst>
              <a:ext uri="{FF2B5EF4-FFF2-40B4-BE49-F238E27FC236}">
                <a16:creationId xmlns:a16="http://schemas.microsoft.com/office/drawing/2014/main" id="{BCC12FA4-FFE4-4C1B-845B-5A7D77003F6B}"/>
              </a:ext>
            </a:extLst>
          </p:cNvPr>
          <p:cNvSpPr txBox="1">
            <a:spLocks noChangeArrowheads="1"/>
          </p:cNvSpPr>
          <p:nvPr/>
        </p:nvSpPr>
        <p:spPr bwMode="auto">
          <a:xfrm>
            <a:off x="959008" y="269667"/>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altLang="fr-FR" sz="2400" b="1" i="0" u="none" strike="noStrike" kern="1200" cap="none" spc="0" normalizeH="0" baseline="0">
                <a:ln>
                  <a:noFill/>
                </a:ln>
                <a:solidFill>
                  <a:srgbClr val="D17930"/>
                </a:solidFill>
                <a:effectLst/>
                <a:uLnTx/>
                <a:uFillTx/>
                <a:latin typeface="+mj-lt"/>
                <a:ea typeface="ＭＳ Ｐゴシック" charset="0"/>
                <a:cs typeface="Arial"/>
              </a:rPr>
              <a:t>Esempi di altre idee di persone in formazione:</a:t>
            </a:r>
            <a:br>
              <a:rPr kumimoji="0" lang="it-CH" altLang="fr-FR" sz="2400" b="1" i="0" u="none" strike="noStrike" kern="1200" cap="none" spc="0" normalizeH="0" baseline="0">
                <a:ln>
                  <a:noFill/>
                </a:ln>
                <a:solidFill>
                  <a:srgbClr val="D17930"/>
                </a:solidFill>
                <a:effectLst/>
                <a:uLnTx/>
                <a:uFillTx/>
                <a:latin typeface="+mj-lt"/>
                <a:ea typeface="ＭＳ Ｐゴシック" charset="0"/>
                <a:cs typeface="Arial"/>
              </a:rPr>
            </a:br>
            <a:r>
              <a:rPr kumimoji="0" lang="it-CH" altLang="fr-FR" sz="2400" b="1" i="0" u="none" strike="noStrike" kern="1200" cap="none" spc="0" normalizeH="0" baseline="0">
                <a:ln>
                  <a:noFill/>
                </a:ln>
                <a:solidFill>
                  <a:srgbClr val="D17930"/>
                </a:solidFill>
                <a:effectLst/>
                <a:uLnTx/>
                <a:uFillTx/>
                <a:latin typeface="+mj-lt"/>
                <a:ea typeface="ＭＳ Ｐゴシック" charset="0"/>
                <a:cs typeface="Arial"/>
              </a:rPr>
              <a:t>J∆BITS – cambiare le abitudini passo dopo passo</a:t>
            </a:r>
          </a:p>
        </p:txBody>
      </p:sp>
      <p:sp>
        <p:nvSpPr>
          <p:cNvPr id="3" name="Rechteck 2">
            <a:extLst>
              <a:ext uri="{FF2B5EF4-FFF2-40B4-BE49-F238E27FC236}">
                <a16:creationId xmlns:a16="http://schemas.microsoft.com/office/drawing/2014/main" id="{3094A35A-6F29-4252-AA59-3A24289C0A2A}"/>
              </a:ext>
            </a:extLst>
          </p:cNvPr>
          <p:cNvSpPr/>
          <p:nvPr/>
        </p:nvSpPr>
        <p:spPr>
          <a:xfrm>
            <a:off x="1319800" y="4355123"/>
            <a:ext cx="4616699" cy="1600438"/>
          </a:xfrm>
          <a:prstGeom prst="rect">
            <a:avLst/>
          </a:prstGeom>
        </p:spPr>
        <p:txBody>
          <a:bodyPr wrap="square">
            <a:spAutoFit/>
          </a:bodyPr>
          <a:lstStyle/>
          <a:p>
            <a:pPr lvl="0">
              <a:defRPr/>
            </a:pPr>
            <a: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t>L’idea è stata sviluppata da Ivana Ivancevic e </a:t>
            </a:r>
            <a:b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br>
            <a: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t>Levin Meier, disegnatrici con </a:t>
            </a:r>
            <a:r>
              <a:rPr lang="it-CH" sz="1400">
                <a:solidFill>
                  <a:prstClr val="white"/>
                </a:solidFill>
                <a:cs typeface="Arial" pitchFamily="34" charset="0"/>
              </a:rPr>
              <a:t>indirizzo architettura, terzo anno di formazione. </a:t>
            </a:r>
            <a: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t>Entrambe </a:t>
            </a:r>
            <a:r>
              <a:rPr lang="it-CH" sz="1400">
                <a:solidFill>
                  <a:prstClr val="white"/>
                </a:solidFill>
                <a:latin typeface="Century Gothic"/>
                <a:cs typeface="Arial" pitchFamily="34" charset="0"/>
              </a:rPr>
              <a:t>hanno completato il programma myidea presso il centro per la formazione professionale BBZ di Olten nell’autunno 2020. </a:t>
            </a:r>
            <a: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t>Di seguito il link al Pitch-Video: (Link segue)</a:t>
            </a:r>
          </a:p>
        </p:txBody>
      </p:sp>
      <p:sp>
        <p:nvSpPr>
          <p:cNvPr id="15" name="Rechteck 7">
            <a:extLst>
              <a:ext uri="{FF2B5EF4-FFF2-40B4-BE49-F238E27FC236}">
                <a16:creationId xmlns:a16="http://schemas.microsoft.com/office/drawing/2014/main" id="{BB5D2C86-72E6-437A-999F-5F0DD60EFD83}"/>
              </a:ext>
            </a:extLst>
          </p:cNvPr>
          <p:cNvSpPr>
            <a:spLocks noChangeArrowheads="1"/>
          </p:cNvSpPr>
          <p:nvPr/>
        </p:nvSpPr>
        <p:spPr bwMode="auto">
          <a:xfrm>
            <a:off x="6889313" y="2123078"/>
            <a:ext cx="4298487" cy="1323439"/>
          </a:xfrm>
          <a:prstGeom prst="rect">
            <a:avLst/>
          </a:prstGeom>
          <a:noFill/>
          <a:ln w="9525">
            <a:noFill/>
            <a:miter lim="800000"/>
            <a:headEnd/>
            <a:tailEnd/>
          </a:ln>
        </p:spPr>
        <p:txBody>
          <a:bodyPr wrap="square">
            <a:spAutoFit/>
          </a:bodyPr>
          <a:lstStyle/>
          <a:p>
            <a:pPr lvl="0">
              <a:defRPr/>
            </a:pPr>
            <a:r>
              <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rPr>
              <a:t>Un sito web interattivo che aiuta </a:t>
            </a:r>
            <a:r>
              <a:rPr lang="it-CH" altLang="fr-FR" sz="1600">
                <a:solidFill>
                  <a:srgbClr val="898F97"/>
                </a:solidFill>
                <a:cs typeface="Arial" pitchFamily="34" charset="0"/>
              </a:rPr>
              <a:t>passo dopo passo con sfide facili e motivanti</a:t>
            </a:r>
            <a:r>
              <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rPr>
              <a:t> </a:t>
            </a:r>
            <a:r>
              <a:rPr lang="it-CH" altLang="fr-FR" sz="1600">
                <a:solidFill>
                  <a:srgbClr val="898F97"/>
                </a:solidFill>
                <a:cs typeface="Arial" pitchFamily="34" charset="0"/>
              </a:rPr>
              <a:t>ad abbandonare le cattive abitudini (poco sport, vita disordinata, troppo tempo al cellulare, ecc.),</a:t>
            </a:r>
            <a:r>
              <a:rPr lang="it-CH" altLang="fr-FR" sz="1600">
                <a:solidFill>
                  <a:srgbClr val="898F97"/>
                </a:solidFill>
                <a:latin typeface="Century Gothic"/>
                <a:cs typeface="Arial" pitchFamily="34" charset="0"/>
              </a:rPr>
              <a:t>, </a:t>
            </a:r>
            <a:endParaRPr kumimoji="0" lang="it-CH" altLang="fr-FR" sz="1600" b="0" i="0" u="none" strike="noStrike" kern="1200" cap="none" spc="0" normalizeH="0" baseline="0">
              <a:ln>
                <a:noFill/>
              </a:ln>
              <a:solidFill>
                <a:srgbClr val="898F97"/>
              </a:solidFill>
              <a:effectLst/>
              <a:uLnTx/>
              <a:uFillTx/>
              <a:latin typeface="Century Gothic"/>
              <a:ea typeface="+mn-ea"/>
              <a:cs typeface="Arial" pitchFamily="34" charset="0"/>
            </a:endParaRPr>
          </a:p>
        </p:txBody>
      </p:sp>
      <p:pic>
        <p:nvPicPr>
          <p:cNvPr id="18" name="Grafik 17">
            <a:extLst>
              <a:ext uri="{FF2B5EF4-FFF2-40B4-BE49-F238E27FC236}">
                <a16:creationId xmlns:a16="http://schemas.microsoft.com/office/drawing/2014/main" id="{FEE99491-8F11-48B2-AA37-429FB6E3947A}"/>
              </a:ext>
            </a:extLst>
          </p:cNvPr>
          <p:cNvPicPr>
            <a:picLocks noChangeAspect="1"/>
          </p:cNvPicPr>
          <p:nvPr/>
        </p:nvPicPr>
        <p:blipFill>
          <a:blip r:embed="rId3"/>
          <a:stretch>
            <a:fillRect/>
          </a:stretch>
        </p:blipFill>
        <p:spPr>
          <a:xfrm>
            <a:off x="6727180" y="4117584"/>
            <a:ext cx="4558789" cy="207513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3DAFD46B-CF20-4CAA-AF8A-D1FC0603F9EC}"/>
              </a:ext>
            </a:extLst>
          </p:cNvPr>
          <p:cNvSpPr/>
          <p:nvPr/>
        </p:nvSpPr>
        <p:spPr>
          <a:xfrm>
            <a:off x="7618135" y="6261913"/>
            <a:ext cx="2840842"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prstClr val="white">
                    <a:lumMod val="50000"/>
                  </a:prstClr>
                </a:solidFill>
                <a:effectLst/>
                <a:uLnTx/>
                <a:uFillTx/>
                <a:latin typeface="Century Gothic"/>
                <a:ea typeface="+mn-ea"/>
                <a:cs typeface="+mn-cs"/>
              </a:rPr>
              <a:t>https://jabitsjusthabits.wixsite.com/</a:t>
            </a:r>
            <a:r>
              <a:rPr kumimoji="0" lang="de-CH" sz="1000" b="1" i="0" u="none" strike="noStrike" kern="1200" cap="none" spc="0" normalizeH="0" baseline="0" noProof="0" dirty="0" err="1">
                <a:ln>
                  <a:noFill/>
                </a:ln>
                <a:solidFill>
                  <a:prstClr val="white">
                    <a:lumMod val="50000"/>
                  </a:prstClr>
                </a:solidFill>
                <a:effectLst/>
                <a:uLnTx/>
                <a:uFillTx/>
                <a:latin typeface="Century Gothic"/>
                <a:ea typeface="+mn-ea"/>
                <a:cs typeface="+mn-cs"/>
              </a:rPr>
              <a:t>website</a:t>
            </a:r>
            <a:endParaRPr kumimoji="0" lang="de-CH" sz="1000" b="1" i="0" u="none" strike="noStrike" kern="1200" cap="none" spc="0" normalizeH="0" baseline="0" noProof="0" dirty="0">
              <a:ln>
                <a:noFill/>
              </a:ln>
              <a:solidFill>
                <a:prstClr val="white">
                  <a:lumMod val="50000"/>
                </a:prstClr>
              </a:solidFill>
              <a:effectLst/>
              <a:uLnTx/>
              <a:uFillTx/>
              <a:latin typeface="Century Gothic"/>
              <a:ea typeface="+mn-ea"/>
              <a:cs typeface="+mn-cs"/>
            </a:endParaRPr>
          </a:p>
        </p:txBody>
      </p:sp>
    </p:spTree>
    <p:extLst>
      <p:ext uri="{BB962C8B-B14F-4D97-AF65-F5344CB8AC3E}">
        <p14:creationId xmlns:p14="http://schemas.microsoft.com/office/powerpoint/2010/main" val="151325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315237" y="279968"/>
            <a:ext cx="6273117"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14000"/>
              </a:lnSpc>
              <a:spcBef>
                <a:spcPts val="1600"/>
              </a:spcBef>
              <a:spcAft>
                <a:spcPts val="1200"/>
              </a:spcAft>
              <a:buNone/>
            </a:pPr>
            <a:r>
              <a:rPr lang="it-CH" sz="2600" b="1">
                <a:solidFill>
                  <a:srgbClr val="8EB403"/>
                </a:solidFill>
              </a:rPr>
              <a:t>Attività</a:t>
            </a:r>
            <a:r>
              <a:rPr lang="de-DE" sz="2600" b="1" dirty="0">
                <a:solidFill>
                  <a:srgbClr val="8EB403"/>
                </a:solidFill>
              </a:rPr>
              <a:t>!!!</a:t>
            </a:r>
            <a:br>
              <a:rPr lang="de-DE" sz="2600" dirty="0">
                <a:solidFill>
                  <a:srgbClr val="8EB403"/>
                </a:solidFill>
              </a:rPr>
            </a:br>
            <a:r>
              <a:rPr lang="it-CH" sz="2600">
                <a:solidFill>
                  <a:srgbClr val="8EB403"/>
                </a:solidFill>
              </a:rPr>
              <a:t>Raccogliere le idee</a:t>
            </a: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29</a:t>
            </a:fld>
            <a:endParaRPr lang="ru-RU" dirty="0"/>
          </a:p>
        </p:txBody>
      </p:sp>
      <p:pic>
        <p:nvPicPr>
          <p:cNvPr id="9" name="Grafik 8" descr="Notizbuch_Kugelschreiber_Kaffee_iStock-1002103608.jpg">
            <a:extLst>
              <a:ext uri="{FF2B5EF4-FFF2-40B4-BE49-F238E27FC236}">
                <a16:creationId xmlns:a16="http://schemas.microsoft.com/office/drawing/2014/main" id="{807E4264-6F06-4524-AD06-28BC22A87BB8}"/>
              </a:ext>
            </a:extLst>
          </p:cNvPr>
          <p:cNvPicPr>
            <a:picLocks noChangeAspect="1"/>
          </p:cNvPicPr>
          <p:nvPr/>
        </p:nvPicPr>
        <p:blipFill>
          <a:blip r:embed="rId3"/>
          <a:srcRect l="38203" r="15918"/>
          <a:stretch>
            <a:fillRect/>
          </a:stretch>
        </p:blipFill>
        <p:spPr>
          <a:xfrm>
            <a:off x="10530" y="0"/>
            <a:ext cx="4956789" cy="6858000"/>
          </a:xfrm>
          <a:prstGeom prst="rect">
            <a:avLst/>
          </a:prstGeom>
        </p:spPr>
      </p:pic>
      <p:sp>
        <p:nvSpPr>
          <p:cNvPr id="10" name="Rechteck 9">
            <a:extLst>
              <a:ext uri="{FF2B5EF4-FFF2-40B4-BE49-F238E27FC236}">
                <a16:creationId xmlns:a16="http://schemas.microsoft.com/office/drawing/2014/main" id="{354E735C-2E65-442C-B307-18617F267B07}"/>
              </a:ext>
            </a:extLst>
          </p:cNvPr>
          <p:cNvSpPr/>
          <p:nvPr/>
        </p:nvSpPr>
        <p:spPr>
          <a:xfrm>
            <a:off x="5315237" y="1319865"/>
            <a:ext cx="6372708" cy="5607689"/>
          </a:xfrm>
          <a:prstGeom prst="rect">
            <a:avLst/>
          </a:prstGeom>
        </p:spPr>
        <p:txBody>
          <a:bodyPr wrap="square" lIns="91440" tIns="45720" rIns="91440" bIns="45720" anchor="t">
            <a:spAutoFit/>
          </a:bodyPr>
          <a:lstStyle/>
          <a:p>
            <a:pPr>
              <a:lnSpc>
                <a:spcPct val="114000"/>
              </a:lnSpc>
            </a:pPr>
            <a:r>
              <a:rPr lang="it-IT" sz="2000" dirty="0">
                <a:solidFill>
                  <a:schemeClr val="accent6">
                    <a:lumMod val="50000"/>
                  </a:schemeClr>
                </a:solidFill>
              </a:rPr>
              <a:t>Per la prossima volta fate un elenco con almeno dieci nuove idee imprenditoriali. Vanno bene anche idee non ancora elaborate.</a:t>
            </a:r>
          </a:p>
          <a:p>
            <a:pPr marL="361950" indent="-361950"/>
            <a:endParaRPr lang="de-DE" sz="2000" dirty="0">
              <a:solidFill>
                <a:schemeClr val="accent6">
                  <a:lumMod val="50000"/>
                </a:schemeClr>
              </a:solidFill>
            </a:endParaRPr>
          </a:p>
          <a:p>
            <a:pPr>
              <a:spcAft>
                <a:spcPts val="600"/>
              </a:spcAft>
            </a:pPr>
            <a:r>
              <a:rPr lang="it-CH" sz="2000" b="1" dirty="0">
                <a:solidFill>
                  <a:schemeClr val="bg1">
                    <a:lumMod val="50000"/>
                  </a:schemeClr>
                </a:solidFill>
              </a:rPr>
              <a:t>Suggerimenti per trovare nuove idee</a:t>
            </a:r>
          </a:p>
          <a:p>
            <a:pPr>
              <a:spcAft>
                <a:spcPts val="600"/>
              </a:spcAft>
            </a:pPr>
            <a:r>
              <a:rPr lang="it-CH" sz="2000" dirty="0">
                <a:solidFill>
                  <a:schemeClr val="bg1">
                    <a:lumMod val="50000"/>
                  </a:schemeClr>
                </a:solidFill>
              </a:rPr>
              <a:t>Guardati intorno per scoprire:</a:t>
            </a:r>
          </a:p>
          <a:p>
            <a:pPr marL="342900" indent="-342900">
              <a:buFont typeface="Arial" panose="020B0604020202020204" pitchFamily="34" charset="0"/>
              <a:buChar char="•"/>
            </a:pPr>
            <a:r>
              <a:rPr lang="it-CH" sz="2000" dirty="0">
                <a:solidFill>
                  <a:schemeClr val="bg1">
                    <a:lumMod val="50000"/>
                  </a:schemeClr>
                </a:solidFill>
              </a:rPr>
              <a:t>Tendenze e mode</a:t>
            </a:r>
          </a:p>
          <a:p>
            <a:pPr marL="342900" indent="-342900">
              <a:buFont typeface="Arial" panose="020B0604020202020204" pitchFamily="34" charset="0"/>
              <a:buChar char="•"/>
            </a:pPr>
            <a:r>
              <a:rPr lang="it-CH" sz="2000" dirty="0">
                <a:solidFill>
                  <a:schemeClr val="bg1">
                    <a:lumMod val="50000"/>
                  </a:schemeClr>
                </a:solidFill>
              </a:rPr>
              <a:t>Problemi; consultati anche con le persone che ti circondano, ma anche con persone che ancora non conosci.</a:t>
            </a:r>
          </a:p>
          <a:p>
            <a:pPr marL="342900" indent="-342900">
              <a:buFont typeface="Arial" panose="020B0604020202020204" pitchFamily="34" charset="0"/>
              <a:buChar char="•"/>
            </a:pPr>
            <a:r>
              <a:rPr lang="it-CH" sz="2000" dirty="0">
                <a:solidFill>
                  <a:schemeClr val="bg1">
                    <a:lumMod val="50000"/>
                  </a:schemeClr>
                </a:solidFill>
              </a:rPr>
              <a:t>Idee imprenditoriali già realizzate e che trovi interessanti ma che potresti realizzare in modo diverso.</a:t>
            </a:r>
          </a:p>
          <a:p>
            <a:endParaRPr lang="it-CH" sz="2000" dirty="0"/>
          </a:p>
          <a:p>
            <a:r>
              <a:rPr lang="it-CH" sz="2000" b="1" dirty="0">
                <a:solidFill>
                  <a:srgbClr val="92D050"/>
                </a:solidFill>
              </a:rPr>
              <a:t>Scrivete le vostre idee su un’agenda, sul vostro smartphone</a:t>
            </a:r>
            <a:r>
              <a:rPr lang="it-CH" sz="2000" b="1" dirty="0">
                <a:solidFill>
                  <a:srgbClr val="FF0000"/>
                </a:solidFill>
              </a:rPr>
              <a:t> </a:t>
            </a:r>
            <a:r>
              <a:rPr lang="it-CH" sz="2000" b="1" dirty="0">
                <a:solidFill>
                  <a:srgbClr val="92D050"/>
                </a:solidFill>
              </a:rPr>
              <a:t>o sul vostro computer portatile.</a:t>
            </a:r>
          </a:p>
          <a:p>
            <a:endParaRPr lang="de-DE" sz="2000" dirty="0">
              <a:solidFill>
                <a:srgbClr val="898F97"/>
              </a:solidFill>
            </a:endParaRPr>
          </a:p>
        </p:txBody>
      </p:sp>
    </p:spTree>
    <p:extLst>
      <p:ext uri="{BB962C8B-B14F-4D97-AF65-F5344CB8AC3E}">
        <p14:creationId xmlns:p14="http://schemas.microsoft.com/office/powerpoint/2010/main" val="138752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3</a:t>
            </a:fld>
            <a:endParaRPr lang="ru-RU" dirty="0"/>
          </a:p>
        </p:txBody>
      </p:sp>
      <p:pic>
        <p:nvPicPr>
          <p:cNvPr id="6" name="Grafik 5">
            <a:extLst>
              <a:ext uri="{FF2B5EF4-FFF2-40B4-BE49-F238E27FC236}">
                <a16:creationId xmlns:a16="http://schemas.microsoft.com/office/drawing/2014/main" id="{3353D2FD-73F3-4CC2-BCE8-12A765BF00E9}"/>
              </a:ext>
            </a:extLst>
          </p:cNvPr>
          <p:cNvPicPr/>
          <p:nvPr/>
        </p:nvPicPr>
        <p:blipFill>
          <a:blip r:embed="rId2"/>
          <a:stretch>
            <a:fillRect/>
          </a:stretch>
        </p:blipFill>
        <p:spPr>
          <a:xfrm>
            <a:off x="1022778" y="2681839"/>
            <a:ext cx="2332480" cy="1462457"/>
          </a:xfrm>
          <a:prstGeom prst="rect">
            <a:avLst/>
          </a:prstGeom>
        </p:spPr>
      </p:pic>
      <p:pic>
        <p:nvPicPr>
          <p:cNvPr id="7" name="Grafik 6" descr="UNF_Logo_gross.emf">
            <a:extLst>
              <a:ext uri="{FF2B5EF4-FFF2-40B4-BE49-F238E27FC236}">
                <a16:creationId xmlns:a16="http://schemas.microsoft.com/office/drawing/2014/main" id="{C546E1AA-F456-4133-BD1C-341204CD2AAB}"/>
              </a:ext>
            </a:extLst>
          </p:cNvPr>
          <p:cNvPicPr/>
          <p:nvPr/>
        </p:nvPicPr>
        <p:blipFill>
          <a:blip r:embed="rId3" cstate="print"/>
          <a:srcRect t="408"/>
          <a:stretch>
            <a:fillRect/>
          </a:stretch>
        </p:blipFill>
        <p:spPr>
          <a:xfrm>
            <a:off x="8046630" y="2735046"/>
            <a:ext cx="1958696" cy="1238056"/>
          </a:xfrm>
          <a:prstGeom prst="rect">
            <a:avLst/>
          </a:prstGeom>
        </p:spPr>
      </p:pic>
      <p:pic>
        <p:nvPicPr>
          <p:cNvPr id="8" name="Grafik 7" descr="Ãhnliches Foto">
            <a:extLst>
              <a:ext uri="{FF2B5EF4-FFF2-40B4-BE49-F238E27FC236}">
                <a16:creationId xmlns:a16="http://schemas.microsoft.com/office/drawing/2014/main" id="{2B624205-394B-4D26-8EBB-C563B2420EEC}"/>
              </a:ext>
            </a:extLst>
          </p:cNvPr>
          <p:cNvPicPr/>
          <p:nvPr/>
        </p:nvPicPr>
        <p:blipFill rotWithShape="1">
          <a:blip r:embed="rId4" cstate="print">
            <a:extLst>
              <a:ext uri="{28A0092B-C50C-407E-A947-70E740481C1C}">
                <a14:useLocalDpi xmlns:a14="http://schemas.microsoft.com/office/drawing/2010/main" val="0"/>
              </a:ext>
            </a:extLst>
          </a:blip>
          <a:srcRect l="9947" t="26669" r="13288" b="4201"/>
          <a:stretch/>
        </p:blipFill>
        <p:spPr bwMode="auto">
          <a:xfrm>
            <a:off x="1163805" y="4365523"/>
            <a:ext cx="1984979" cy="101433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Grafik 8" descr="Solothurner Handelskammer.png">
            <a:extLst>
              <a:ext uri="{FF2B5EF4-FFF2-40B4-BE49-F238E27FC236}">
                <a16:creationId xmlns:a16="http://schemas.microsoft.com/office/drawing/2014/main" id="{6013901E-2E99-43A4-BE07-19C90DFC1CE7}"/>
              </a:ext>
            </a:extLst>
          </p:cNvPr>
          <p:cNvPicPr/>
          <p:nvPr/>
        </p:nvPicPr>
        <p:blipFill>
          <a:blip r:embed="rId5" cstate="print"/>
          <a:stretch>
            <a:fillRect/>
          </a:stretch>
        </p:blipFill>
        <p:spPr>
          <a:xfrm>
            <a:off x="4124150" y="4578014"/>
            <a:ext cx="2173099" cy="589347"/>
          </a:xfrm>
          <a:prstGeom prst="rect">
            <a:avLst/>
          </a:prstGeom>
        </p:spPr>
      </p:pic>
      <p:sp>
        <p:nvSpPr>
          <p:cNvPr id="10" name="Textfeld 9">
            <a:extLst>
              <a:ext uri="{FF2B5EF4-FFF2-40B4-BE49-F238E27FC236}">
                <a16:creationId xmlns:a16="http://schemas.microsoft.com/office/drawing/2014/main" id="{A8FA04C0-55B6-48C4-ACD6-38C804D3596A}"/>
              </a:ext>
            </a:extLst>
          </p:cNvPr>
          <p:cNvSpPr txBox="1"/>
          <p:nvPr/>
        </p:nvSpPr>
        <p:spPr>
          <a:xfrm>
            <a:off x="1054510" y="1233741"/>
            <a:ext cx="10455571" cy="882314"/>
          </a:xfrm>
          <a:prstGeom prst="rect">
            <a:avLst/>
          </a:prstGeom>
          <a:noFill/>
        </p:spPr>
        <p:txBody>
          <a:bodyPr wrap="square" lIns="0" tIns="0" rIns="0" bIns="0" rtlCol="0">
            <a:noAutofit/>
          </a:bodyPr>
          <a:lstStyle/>
          <a:p>
            <a:pPr algn="l"/>
            <a:r>
              <a:rPr lang="it-CH" sz="2000" b="1">
                <a:solidFill>
                  <a:schemeClr val="bg1">
                    <a:lumMod val="50000"/>
                  </a:schemeClr>
                </a:solidFill>
              </a:rPr>
              <a:t>I promotori del progetto «Mentalità e agire imprenditoriale» lavorano nei seguenti istituti:</a:t>
            </a:r>
          </a:p>
        </p:txBody>
      </p:sp>
      <p:sp>
        <p:nvSpPr>
          <p:cNvPr id="11" name="Textplatzhalter 15">
            <a:extLst>
              <a:ext uri="{FF2B5EF4-FFF2-40B4-BE49-F238E27FC236}">
                <a16:creationId xmlns:a16="http://schemas.microsoft.com/office/drawing/2014/main" id="{26F525E0-823D-494F-B0A3-423852D3C0AF}"/>
              </a:ext>
            </a:extLst>
          </p:cNvPr>
          <p:cNvSpPr txBox="1">
            <a:spLocks noChangeAspect="1"/>
          </p:cNvSpPr>
          <p:nvPr/>
        </p:nvSpPr>
        <p:spPr>
          <a:xfrm>
            <a:off x="4168277" y="2929483"/>
            <a:ext cx="3092645" cy="890349"/>
          </a:xfrm>
          <a:prstGeom prst="rect">
            <a:avLst/>
          </a:prstGeom>
          <a:blipFill>
            <a:blip r:embed="rId6"/>
            <a:stretch>
              <a:fillRect/>
            </a:stretch>
          </a:blipFill>
        </p:spPr>
        <p:txBody>
          <a:bodyPr/>
          <a:lstStyle>
            <a:lvl1pPr marL="0" indent="0" algn="l" defTabSz="914400" rtl="0" eaLnBrk="1" latinLnBrk="0" hangingPunct="1">
              <a:lnSpc>
                <a:spcPct val="114000"/>
              </a:lnSpc>
              <a:spcBef>
                <a:spcPts val="0"/>
              </a:spcBef>
              <a:buFont typeface="Arial" panose="020B0604020202020204" pitchFamily="34" charset="0"/>
              <a:buNone/>
              <a:defRPr sz="375" b="0" kern="1200">
                <a:solidFill>
                  <a:schemeClr val="bg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   </a:t>
            </a:r>
          </a:p>
        </p:txBody>
      </p:sp>
      <p:pic>
        <p:nvPicPr>
          <p:cNvPr id="13" name="Grafik 1">
            <a:extLst>
              <a:ext uri="{FF2B5EF4-FFF2-40B4-BE49-F238E27FC236}">
                <a16:creationId xmlns:a16="http://schemas.microsoft.com/office/drawing/2014/main" id="{798E358C-FB64-4044-8256-761473B263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r="85297"/>
          <a:stretch>
            <a:fillRect/>
          </a:stretch>
        </p:blipFill>
        <p:spPr bwMode="auto">
          <a:xfrm>
            <a:off x="7049730" y="4466286"/>
            <a:ext cx="1116404" cy="1095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1022778" y="154902"/>
            <a:ext cx="9845485" cy="795947"/>
          </a:xfrm>
          <a:prstGeom prst="rect">
            <a:avLst/>
          </a:prstGeom>
          <a:noFill/>
          <a:ln w="9525">
            <a:noFill/>
            <a:miter lim="800000"/>
            <a:headEnd/>
            <a:tailEnd/>
          </a:ln>
        </p:spPr>
        <p:txBody>
          <a:bodyPr anchor="ctr"/>
          <a:lstStyle/>
          <a:p>
            <a:pPr>
              <a:defRPr/>
            </a:pPr>
            <a:r>
              <a:rPr lang="it-IT" altLang="fr-FR" sz="2400" b="1" dirty="0">
                <a:solidFill>
                  <a:srgbClr val="8EB403"/>
                </a:solidFill>
                <a:latin typeface="+mj-lt"/>
                <a:ea typeface="ＭＳ Ｐゴシック" charset="0"/>
                <a:cs typeface="Arial"/>
              </a:rPr>
              <a:t>Informazioni di base sul programma di insegnamento e apprendimento</a:t>
            </a:r>
            <a:r>
              <a:rPr lang="de-CH" altLang="fr-FR" sz="2400" b="1" dirty="0">
                <a:solidFill>
                  <a:srgbClr val="8EB403"/>
                </a:solidFill>
                <a:latin typeface="+mj-lt"/>
                <a:ea typeface="ＭＳ Ｐゴシック" charset="0"/>
                <a:cs typeface="Arial"/>
              </a:rPr>
              <a:t> myidea.ch</a:t>
            </a:r>
          </a:p>
        </p:txBody>
      </p:sp>
      <p:sp>
        <p:nvSpPr>
          <p:cNvPr id="15" name="Textfeld 14">
            <a:extLst>
              <a:ext uri="{FF2B5EF4-FFF2-40B4-BE49-F238E27FC236}">
                <a16:creationId xmlns:a16="http://schemas.microsoft.com/office/drawing/2014/main" id="{6C65F631-4C03-4219-A881-6D77D7AD0FE0}"/>
              </a:ext>
            </a:extLst>
          </p:cNvPr>
          <p:cNvSpPr txBox="1"/>
          <p:nvPr/>
        </p:nvSpPr>
        <p:spPr>
          <a:xfrm>
            <a:off x="9464786" y="4228674"/>
            <a:ext cx="2290866" cy="432048"/>
          </a:xfrm>
          <a:prstGeom prst="rect">
            <a:avLst/>
          </a:prstGeom>
          <a:noFill/>
        </p:spPr>
        <p:txBody>
          <a:bodyPr wrap="square" lIns="0" tIns="0" rIns="0" bIns="0" rtlCol="0" anchor="t">
            <a:noAutofit/>
          </a:bodyPr>
          <a:lstStyle/>
          <a:p>
            <a:pPr>
              <a:lnSpc>
                <a:spcPts val="2000"/>
              </a:lnSpc>
            </a:pPr>
            <a:r>
              <a:rPr lang="de-CH" sz="1500" b="1" dirty="0">
                <a:solidFill>
                  <a:srgbClr val="FF0000"/>
                </a:solidFill>
              </a:rPr>
              <a:t>Promosso da:</a:t>
            </a:r>
            <a:endParaRPr lang="it-IT" dirty="0">
              <a:solidFill>
                <a:srgbClr val="FF0000"/>
              </a:solidFill>
            </a:endParaRPr>
          </a:p>
        </p:txBody>
      </p:sp>
      <p:sp>
        <p:nvSpPr>
          <p:cNvPr id="16" name="Textfeld 15">
            <a:extLst>
              <a:ext uri="{FF2B5EF4-FFF2-40B4-BE49-F238E27FC236}">
                <a16:creationId xmlns:a16="http://schemas.microsoft.com/office/drawing/2014/main" id="{B9D871E9-1CFD-4508-9257-33790A80776E}"/>
              </a:ext>
            </a:extLst>
          </p:cNvPr>
          <p:cNvSpPr txBox="1"/>
          <p:nvPr/>
        </p:nvSpPr>
        <p:spPr>
          <a:xfrm>
            <a:off x="7138218" y="4228674"/>
            <a:ext cx="1732900" cy="432048"/>
          </a:xfrm>
          <a:prstGeom prst="rect">
            <a:avLst/>
          </a:prstGeom>
          <a:noFill/>
        </p:spPr>
        <p:txBody>
          <a:bodyPr wrap="square" lIns="0" tIns="0" rIns="0" bIns="0" rtlCol="0" anchor="t">
            <a:noAutofit/>
          </a:bodyPr>
          <a:lstStyle/>
          <a:p>
            <a:pPr>
              <a:lnSpc>
                <a:spcPts val="2000"/>
              </a:lnSpc>
            </a:pPr>
            <a:r>
              <a:rPr lang="de-CH" sz="1500" b="1" dirty="0">
                <a:solidFill>
                  <a:srgbClr val="FF0000"/>
                </a:solidFill>
              </a:rPr>
              <a:t>Supportato da:</a:t>
            </a:r>
            <a:endParaRPr lang="it-IT" dirty="0">
              <a:solidFill>
                <a:srgbClr val="FF0000"/>
              </a:solidFill>
            </a:endParaRPr>
          </a:p>
        </p:txBody>
      </p:sp>
      <p:pic>
        <p:nvPicPr>
          <p:cNvPr id="4" name="Grafik 3">
            <a:extLst>
              <a:ext uri="{FF2B5EF4-FFF2-40B4-BE49-F238E27FC236}">
                <a16:creationId xmlns:a16="http://schemas.microsoft.com/office/drawing/2014/main" id="{F31C15FA-3B8F-45C8-B8A5-B13EB877CD15}"/>
              </a:ext>
            </a:extLst>
          </p:cNvPr>
          <p:cNvPicPr>
            <a:picLocks noChangeAspect="1"/>
          </p:cNvPicPr>
          <p:nvPr/>
        </p:nvPicPr>
        <p:blipFill>
          <a:blip r:embed="rId8"/>
          <a:stretch>
            <a:fillRect/>
          </a:stretch>
        </p:blipFill>
        <p:spPr>
          <a:xfrm>
            <a:off x="9243730" y="4528547"/>
            <a:ext cx="2528883" cy="851307"/>
          </a:xfrm>
          <a:prstGeom prst="rect">
            <a:avLst/>
          </a:prstGeom>
        </p:spPr>
      </p:pic>
      <p:pic>
        <p:nvPicPr>
          <p:cNvPr id="17" name="Grafik 16">
            <a:extLst>
              <a:ext uri="{FF2B5EF4-FFF2-40B4-BE49-F238E27FC236}">
                <a16:creationId xmlns:a16="http://schemas.microsoft.com/office/drawing/2014/main" id="{55A0FFD4-58A5-43A0-8A50-2C8A5F116FF4}"/>
              </a:ext>
            </a:extLst>
          </p:cNvPr>
          <p:cNvPicPr>
            <a:picLocks noChangeAspect="1"/>
          </p:cNvPicPr>
          <p:nvPr/>
        </p:nvPicPr>
        <p:blipFill>
          <a:blip r:embed="rId9"/>
          <a:stretch>
            <a:fillRect/>
          </a:stretch>
        </p:blipFill>
        <p:spPr>
          <a:xfrm>
            <a:off x="9243730" y="5423243"/>
            <a:ext cx="2727214" cy="462953"/>
          </a:xfrm>
          <a:prstGeom prst="rect">
            <a:avLst/>
          </a:prstGeom>
        </p:spPr>
      </p:pic>
    </p:spTree>
    <p:extLst>
      <p:ext uri="{BB962C8B-B14F-4D97-AF65-F5344CB8AC3E}">
        <p14:creationId xmlns:p14="http://schemas.microsoft.com/office/powerpoint/2010/main" val="1082045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3149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it-CH"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t>Unità d'apprendimento </a:t>
            </a:r>
            <a:r>
              <a:rPr kumimoji="0" lang="de-DE"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t>M 1.3</a:t>
            </a:r>
            <a:br>
              <a:rPr kumimoji="0" lang="de-DE"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br>
            <a:r>
              <a:rPr kumimoji="0" lang="it-CH"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t>Sviluppo della propria idea imprenditoriale</a:t>
            </a:r>
            <a:br>
              <a:rPr kumimoji="0" lang="de-DE" altLang="fr-FR" sz="3200" b="0" i="0" u="none" strike="noStrike" kern="1200" cap="none" spc="0" normalizeH="0" baseline="0" noProof="0" dirty="0">
                <a:ln>
                  <a:noFill/>
                </a:ln>
                <a:solidFill>
                  <a:srgbClr val="898F97"/>
                </a:solidFill>
                <a:effectLst/>
                <a:uLnTx/>
                <a:uFillTx/>
                <a:latin typeface="Century Gothic"/>
                <a:ea typeface="+mj-ea"/>
                <a:cs typeface="Arial" pitchFamily="34" charset="0"/>
              </a:rPr>
            </a:br>
            <a:r>
              <a:rPr kumimoji="0" lang="it-CH" altLang="fr-FR" sz="3200" b="1" i="0" u="none" strike="noStrike" kern="1200" cap="none" spc="0" normalizeH="0" baseline="0" noProof="0" dirty="0">
                <a:ln>
                  <a:noFill/>
                </a:ln>
                <a:solidFill>
                  <a:srgbClr val="D17930"/>
                </a:solidFill>
                <a:effectLst/>
                <a:uLnTx/>
                <a:uFillTx/>
                <a:latin typeface="Century Gothic"/>
                <a:ea typeface="+mj-ea"/>
                <a:cs typeface="Arial" pitchFamily="34" charset="0"/>
              </a:rPr>
              <a:t>Valutazione e scelta di idee</a:t>
            </a:r>
            <a:endParaRPr kumimoji="0" lang="it-CH" sz="3200" b="1" i="0" u="none" strike="noStrike" kern="1200" cap="none" spc="0" normalizeH="0" baseline="0" noProof="0" dirty="0">
              <a:ln>
                <a:noFill/>
              </a:ln>
              <a:solidFill>
                <a:srgbClr val="D17930"/>
              </a:solidFill>
              <a:effectLst/>
              <a:uLnTx/>
              <a:uFillTx/>
              <a:latin typeface="Century Gothic"/>
              <a:ea typeface="+mj-ea"/>
              <a:cs typeface="+mj-cs"/>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434507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31</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65936"/>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Valutazione delle idee</a:t>
            </a:r>
          </a:p>
        </p:txBody>
      </p:sp>
      <p:sp>
        <p:nvSpPr>
          <p:cNvPr id="9" name="Text Box 2">
            <a:extLst>
              <a:ext uri="{FF2B5EF4-FFF2-40B4-BE49-F238E27FC236}">
                <a16:creationId xmlns:a16="http://schemas.microsoft.com/office/drawing/2014/main" id="{58094C27-635E-4E13-80C1-5F0F6BB3CF16}"/>
              </a:ext>
            </a:extLst>
          </p:cNvPr>
          <p:cNvSpPr txBox="1">
            <a:spLocks noChangeArrowheads="1"/>
          </p:cNvSpPr>
          <p:nvPr/>
        </p:nvSpPr>
        <p:spPr bwMode="auto">
          <a:xfrm>
            <a:off x="1260695" y="2597361"/>
            <a:ext cx="9104866" cy="1570303"/>
          </a:xfrm>
          <a:prstGeom prst="rect">
            <a:avLst/>
          </a:prstGeom>
          <a:noFill/>
          <a:ln w="12700">
            <a:noFill/>
            <a:miter lim="800000"/>
            <a:headEnd/>
            <a:tailEnd/>
          </a:ln>
        </p:spPr>
        <p:txBody>
          <a:bodyPr wrap="square" lIns="92075" tIns="46038" rIns="92075" bIns="46038">
            <a:spAutoFit/>
          </a:bodyPr>
          <a:lstStyle/>
          <a:p>
            <a:r>
              <a:rPr lang="it-IT" altLang="fr-FR" sz="2400" b="1" dirty="0">
                <a:solidFill>
                  <a:srgbClr val="D17930"/>
                </a:solidFill>
                <a:latin typeface="+mj-lt"/>
                <a:cs typeface="Arial" pitchFamily="34" charset="0"/>
              </a:rPr>
              <a:t>Cosa fa di un’idea imprenditoriale una </a:t>
            </a:r>
            <a:r>
              <a:rPr lang="it-CH" sz="2400">
                <a:solidFill>
                  <a:srgbClr val="D17930"/>
                </a:solidFill>
              </a:rPr>
              <a:t>«</a:t>
            </a:r>
            <a:r>
              <a:rPr lang="it-IT" altLang="fr-FR" sz="2400" b="1" dirty="0">
                <a:solidFill>
                  <a:srgbClr val="D17930"/>
                </a:solidFill>
                <a:latin typeface="+mj-lt"/>
                <a:cs typeface="Arial" pitchFamily="34" charset="0"/>
              </a:rPr>
              <a:t>buona idea imprenditoriale</a:t>
            </a:r>
            <a:r>
              <a:rPr lang="it-CH" sz="2400">
                <a:solidFill>
                  <a:srgbClr val="D17930"/>
                </a:solidFill>
              </a:rPr>
              <a:t>»</a:t>
            </a:r>
            <a:r>
              <a:rPr lang="it-IT" altLang="fr-FR" sz="2400" b="1" dirty="0">
                <a:solidFill>
                  <a:srgbClr val="D17930"/>
                </a:solidFill>
                <a:latin typeface="+mj-lt"/>
                <a:cs typeface="Arial" pitchFamily="34" charset="0"/>
              </a:rPr>
              <a:t>?</a:t>
            </a:r>
          </a:p>
          <a:p>
            <a:endParaRPr lang="it-IT" altLang="fr-FR" sz="2400" b="1" dirty="0">
              <a:solidFill>
                <a:srgbClr val="D17930"/>
              </a:solidFill>
              <a:latin typeface="+mj-lt"/>
              <a:cs typeface="Arial" pitchFamily="34" charset="0"/>
            </a:endParaRPr>
          </a:p>
          <a:p>
            <a:r>
              <a:rPr lang="it-IT" altLang="fr-FR" sz="2400" b="1" dirty="0">
                <a:solidFill>
                  <a:srgbClr val="D17930"/>
                </a:solidFill>
                <a:latin typeface="+mj-lt"/>
                <a:cs typeface="Arial" pitchFamily="34" charset="0"/>
              </a:rPr>
              <a:t>Q</a:t>
            </a:r>
            <a:r>
              <a:rPr lang="it-CH" altLang="fr-FR" sz="2400" b="1">
                <a:solidFill>
                  <a:srgbClr val="D17930"/>
                </a:solidFill>
                <a:latin typeface="+mj-lt"/>
                <a:cs typeface="Arial" pitchFamily="34" charset="0"/>
              </a:rPr>
              <a:t>uali sono i criteri utili </a:t>
            </a:r>
            <a:r>
              <a:rPr lang="it-IT" altLang="fr-FR" sz="2400" b="1" dirty="0">
                <a:solidFill>
                  <a:srgbClr val="D17930"/>
                </a:solidFill>
                <a:latin typeface="+mj-lt"/>
                <a:cs typeface="Arial" pitchFamily="34" charset="0"/>
              </a:rPr>
              <a:t>per valutare</a:t>
            </a:r>
            <a:r>
              <a:rPr lang="it-CH" altLang="fr-FR" sz="2400" b="1">
                <a:solidFill>
                  <a:srgbClr val="D17930"/>
                </a:solidFill>
                <a:latin typeface="+mj-lt"/>
                <a:cs typeface="Arial" pitchFamily="34" charset="0"/>
              </a:rPr>
              <a:t> un’idea imprenditoriale?</a:t>
            </a:r>
          </a:p>
        </p:txBody>
      </p:sp>
      <p:cxnSp>
        <p:nvCxnSpPr>
          <p:cNvPr id="10" name="Gerade Verbindung 8">
            <a:extLst>
              <a:ext uri="{FF2B5EF4-FFF2-40B4-BE49-F238E27FC236}">
                <a16:creationId xmlns:a16="http://schemas.microsoft.com/office/drawing/2014/main" id="{21234FA6-7572-4CD3-84DF-1460053252EA}"/>
              </a:ext>
            </a:extLst>
          </p:cNvPr>
          <p:cNvCxnSpPr>
            <a:cxnSpLocks noChangeShapeType="1"/>
          </p:cNvCxnSpPr>
          <p:nvPr/>
        </p:nvCxnSpPr>
        <p:spPr bwMode="auto">
          <a:xfrm>
            <a:off x="1088580" y="2597361"/>
            <a:ext cx="0" cy="1939635"/>
          </a:xfrm>
          <a:prstGeom prst="line">
            <a:avLst/>
          </a:prstGeom>
          <a:noFill/>
          <a:ln w="76200">
            <a:solidFill>
              <a:srgbClr val="96CB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6" name="Textfeld 15">
            <a:extLst>
              <a:ext uri="{FF2B5EF4-FFF2-40B4-BE49-F238E27FC236}">
                <a16:creationId xmlns:a16="http://schemas.microsoft.com/office/drawing/2014/main" id="{DA371784-2CB1-4367-A705-6198758CEFCA}"/>
              </a:ext>
            </a:extLst>
          </p:cNvPr>
          <p:cNvSpPr txBox="1"/>
          <p:nvPr/>
        </p:nvSpPr>
        <p:spPr>
          <a:xfrm>
            <a:off x="4266913" y="4620228"/>
            <a:ext cx="6098650" cy="430887"/>
          </a:xfrm>
          <a:prstGeom prst="rect">
            <a:avLst/>
          </a:prstGeom>
          <a:noFill/>
        </p:spPr>
        <p:txBody>
          <a:bodyPr wrap="square" lIns="91440" tIns="45720" rIns="91440" bIns="45720" anchor="t">
            <a:spAutoFit/>
          </a:bodyPr>
          <a:lstStyle/>
          <a:p>
            <a:r>
              <a:rPr lang="it-CH" sz="2200" b="1">
                <a:solidFill>
                  <a:schemeClr val="accent6">
                    <a:lumMod val="50000"/>
                  </a:schemeClr>
                </a:solidFill>
              </a:rPr>
              <a:t>Discutine con la vicina o il vicino di banco</a:t>
            </a:r>
            <a:r>
              <a:rPr lang="de-CH" sz="2200" b="1" dirty="0">
                <a:solidFill>
                  <a:schemeClr val="accent6">
                    <a:lumMod val="50000"/>
                  </a:schemeClr>
                </a:solidFill>
              </a:rPr>
              <a:t>.</a:t>
            </a:r>
          </a:p>
        </p:txBody>
      </p:sp>
      <p:grpSp>
        <p:nvGrpSpPr>
          <p:cNvPr id="2" name="Gruppieren 1">
            <a:extLst>
              <a:ext uri="{FF2B5EF4-FFF2-40B4-BE49-F238E27FC236}">
                <a16:creationId xmlns:a16="http://schemas.microsoft.com/office/drawing/2014/main" id="{0C8859EA-E856-4946-B9B2-E9F8D43D9677}"/>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5E7A3648-9997-7A0D-37E4-2635F2557DC6}"/>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C79EA483-F94D-C238-06FF-8B6CA66CDFA6}"/>
                </a:ext>
              </a:extLst>
            </p:cNvPr>
            <p:cNvPicPr>
              <a:picLocks noChangeAspect="1"/>
            </p:cNvPicPr>
            <p:nvPr/>
          </p:nvPicPr>
          <p:blipFill>
            <a:blip r:embed="rId2"/>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65612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32</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82638" y="256071"/>
            <a:ext cx="9406555" cy="657225"/>
          </a:xfrm>
          <a:prstGeom prst="rect">
            <a:avLst/>
          </a:prstGeom>
          <a:noFill/>
          <a:ln w="9525">
            <a:noFill/>
            <a:miter lim="800000"/>
            <a:headEnd/>
            <a:tailEnd/>
          </a:ln>
        </p:spPr>
        <p:txBody>
          <a:bodyPr anchor="ctr"/>
          <a:lstStyle/>
          <a:p>
            <a:pPr>
              <a:defRPr/>
            </a:pPr>
            <a:r>
              <a:rPr lang="it-CH" altLang="fr-FR" sz="2400" b="1">
                <a:solidFill>
                  <a:schemeClr val="accent5"/>
                </a:solidFill>
                <a:ea typeface="ＭＳ Ｐゴシック" charset="0"/>
              </a:rPr>
              <a:t>Valutazione delle idee imprenditoriali: </a:t>
            </a:r>
            <a:br>
              <a:rPr lang="it-CH" altLang="fr-FR" sz="2400" b="1">
                <a:solidFill>
                  <a:schemeClr val="accent5"/>
                </a:solidFill>
                <a:ea typeface="ＭＳ Ｐゴシック" charset="0"/>
              </a:rPr>
            </a:br>
            <a:r>
              <a:rPr lang="it-CH" altLang="fr-FR" sz="2400" b="1">
                <a:solidFill>
                  <a:schemeClr val="accent5"/>
                </a:solidFill>
                <a:ea typeface="ＭＳ Ｐゴシック" charset="0"/>
              </a:rPr>
              <a:t>Possibili criteri</a:t>
            </a:r>
            <a:endParaRPr lang="de-CH" altLang="fr-FR" sz="2400" b="1" dirty="0">
              <a:solidFill>
                <a:schemeClr val="accent5"/>
              </a:solidFill>
              <a:latin typeface="+mj-lt"/>
              <a:ea typeface="ＭＳ Ｐゴシック" charset="0"/>
              <a:cs typeface="Arial"/>
            </a:endParaRPr>
          </a:p>
        </p:txBody>
      </p:sp>
      <p:sp>
        <p:nvSpPr>
          <p:cNvPr id="7" name="Inhaltsplatzhalter 2">
            <a:extLst>
              <a:ext uri="{FF2B5EF4-FFF2-40B4-BE49-F238E27FC236}">
                <a16:creationId xmlns:a16="http://schemas.microsoft.com/office/drawing/2014/main" id="{92095D36-BC5A-4DD3-8468-0480A2F9E737}"/>
              </a:ext>
            </a:extLst>
          </p:cNvPr>
          <p:cNvSpPr txBox="1">
            <a:spLocks/>
          </p:cNvSpPr>
          <p:nvPr/>
        </p:nvSpPr>
        <p:spPr>
          <a:xfrm>
            <a:off x="982638" y="1426678"/>
            <a:ext cx="10558676"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6CB00"/>
              </a:buClr>
              <a:buFont typeface="Gill Alt One MT" pitchFamily="50" charset="0"/>
              <a:buAutoNum type="arabicPeriod"/>
            </a:pPr>
            <a:r>
              <a:rPr lang="de-CH" altLang="fr-FR" sz="2200" b="1" dirty="0">
                <a:cs typeface="Arial" pitchFamily="34" charset="0"/>
              </a:rPr>
              <a:t> </a:t>
            </a:r>
            <a:r>
              <a:rPr lang="it-IT" altLang="fr-FR" sz="2200" b="1" dirty="0">
                <a:solidFill>
                  <a:srgbClr val="D17930"/>
                </a:solidFill>
                <a:cs typeface="Arial" pitchFamily="34" charset="0"/>
              </a:rPr>
              <a:t>L’idea</a:t>
            </a:r>
            <a:endParaRPr lang="it-IT" altLang="fr-FR" sz="2200" dirty="0">
              <a:solidFill>
                <a:srgbClr val="D17930"/>
              </a:solidFill>
              <a:cs typeface="Arial" pitchFamily="34" charset="0"/>
            </a:endParaRPr>
          </a:p>
          <a:p>
            <a:pPr lvl="1">
              <a:lnSpc>
                <a:spcPct val="100000"/>
              </a:lnSpc>
              <a:spcAft>
                <a:spcPts val="600"/>
              </a:spcAft>
              <a:buClr>
                <a:srgbClr val="898F97"/>
              </a:buClr>
            </a:pPr>
            <a:r>
              <a:rPr lang="it-CH" altLang="fr-FR" sz="2000" b="1">
                <a:solidFill>
                  <a:schemeClr val="accent6">
                    <a:lumMod val="50000"/>
                  </a:schemeClr>
                </a:solidFill>
                <a:cs typeface="Arial" pitchFamily="34" charset="0"/>
              </a:rPr>
              <a:t>Carattere distintivo: </a:t>
            </a:r>
            <a:r>
              <a:rPr lang="it-CH" altLang="fr-FR" sz="2000">
                <a:solidFill>
                  <a:schemeClr val="accent6">
                    <a:lumMod val="50000"/>
                  </a:schemeClr>
                </a:solidFill>
                <a:cs typeface="Arial" pitchFamily="34" charset="0"/>
              </a:rPr>
              <a:t>valutate </a:t>
            </a:r>
            <a:r>
              <a:rPr lang="de-CH" altLang="fr-FR" sz="2000" dirty="0">
                <a:solidFill>
                  <a:schemeClr val="accent6">
                    <a:lumMod val="50000"/>
                  </a:schemeClr>
                </a:solidFill>
                <a:cs typeface="Arial" pitchFamily="34" charset="0"/>
              </a:rPr>
              <a:t>se </a:t>
            </a:r>
            <a:r>
              <a:rPr lang="it-CH" sz="2000">
                <a:solidFill>
                  <a:schemeClr val="accent6">
                    <a:lumMod val="50000"/>
                  </a:schemeClr>
                </a:solidFill>
              </a:rPr>
              <a:t>con questa idea è possibile </a:t>
            </a:r>
            <a:r>
              <a:rPr lang="it-CH" altLang="fr-FR" sz="2000">
                <a:solidFill>
                  <a:schemeClr val="accent6">
                    <a:lumMod val="50000"/>
                  </a:schemeClr>
                </a:solidFill>
                <a:cs typeface="Arial" pitchFamily="34" charset="0"/>
              </a:rPr>
              <a:t>sviluppare un prodotto o servizio che si distingua veramente dagli altri</a:t>
            </a:r>
            <a:r>
              <a:rPr lang="de-CH" altLang="fr-FR" sz="2000" dirty="0">
                <a:solidFill>
                  <a:schemeClr val="accent6">
                    <a:lumMod val="50000"/>
                  </a:schemeClr>
                </a:solidFill>
                <a:cs typeface="Arial" pitchFamily="34" charset="0"/>
              </a:rPr>
              <a:t>.</a:t>
            </a:r>
          </a:p>
          <a:p>
            <a:pPr lvl="1">
              <a:lnSpc>
                <a:spcPct val="100000"/>
              </a:lnSpc>
              <a:buClr>
                <a:srgbClr val="898F97"/>
              </a:buClr>
            </a:pPr>
            <a:r>
              <a:rPr lang="it-CH" altLang="fr-FR" sz="2000" b="1">
                <a:solidFill>
                  <a:schemeClr val="accent6">
                    <a:lumMod val="50000"/>
                  </a:schemeClr>
                </a:solidFill>
                <a:cs typeface="Arial" pitchFamily="34" charset="0"/>
              </a:rPr>
              <a:t>Fattibilità: </a:t>
            </a:r>
            <a:r>
              <a:rPr lang="it-CH" altLang="fr-FR" sz="2000">
                <a:solidFill>
                  <a:schemeClr val="accent6">
                    <a:lumMod val="50000"/>
                  </a:schemeClr>
                </a:solidFill>
                <a:cs typeface="Arial" pitchFamily="34" charset="0"/>
              </a:rPr>
              <a:t>valutate </a:t>
            </a:r>
            <a:r>
              <a:rPr lang="de-CH" altLang="fr-FR" sz="2000" dirty="0">
                <a:solidFill>
                  <a:schemeClr val="accent6">
                    <a:lumMod val="50000"/>
                  </a:schemeClr>
                </a:solidFill>
                <a:cs typeface="Arial" pitchFamily="34" charset="0"/>
              </a:rPr>
              <a:t>se </a:t>
            </a:r>
            <a:r>
              <a:rPr lang="it-CH" sz="2000">
                <a:solidFill>
                  <a:schemeClr val="accent6">
                    <a:lumMod val="50000"/>
                  </a:schemeClr>
                </a:solidFill>
              </a:rPr>
              <a:t>con questa idea è possibile creare una vera e propria impresa oppure sono necessari investimenti troppo grandi</a:t>
            </a:r>
            <a:r>
              <a:rPr lang="de-CH" altLang="fr-FR" sz="2000" dirty="0">
                <a:solidFill>
                  <a:schemeClr val="accent6">
                    <a:lumMod val="50000"/>
                  </a:schemeClr>
                </a:solidFill>
                <a:cs typeface="Arial" pitchFamily="34" charset="0"/>
              </a:rPr>
              <a:t>.</a:t>
            </a:r>
          </a:p>
          <a:p>
            <a:pPr lvl="1">
              <a:lnSpc>
                <a:spcPct val="100000"/>
              </a:lnSpc>
              <a:buClr>
                <a:srgbClr val="117613"/>
              </a:buClr>
              <a:buFont typeface="Wingdings" pitchFamily="2" charset="2"/>
              <a:buChar char="§"/>
            </a:pPr>
            <a:endParaRPr lang="de-CH" altLang="fr-FR" sz="2000" dirty="0">
              <a:solidFill>
                <a:srgbClr val="898F97"/>
              </a:solidFill>
              <a:cs typeface="Arial" pitchFamily="34" charset="0"/>
            </a:endParaRPr>
          </a:p>
          <a:p>
            <a:pPr>
              <a:lnSpc>
                <a:spcPct val="100000"/>
              </a:lnSpc>
              <a:buClr>
                <a:srgbClr val="96CB00"/>
              </a:buClr>
              <a:buFont typeface="Gill Alt One MT" pitchFamily="50" charset="0"/>
              <a:buAutoNum type="arabicPeriod"/>
            </a:pPr>
            <a:r>
              <a:rPr lang="de-CH" altLang="fr-FR" sz="2200" b="1" dirty="0">
                <a:solidFill>
                  <a:srgbClr val="898F97"/>
                </a:solidFill>
                <a:cs typeface="Arial" pitchFamily="34" charset="0"/>
              </a:rPr>
              <a:t> </a:t>
            </a:r>
            <a:r>
              <a:rPr lang="it-CH" altLang="fr-FR" sz="2200" b="1">
                <a:solidFill>
                  <a:srgbClr val="D17930"/>
                </a:solidFill>
                <a:cs typeface="Arial" pitchFamily="34" charset="0"/>
              </a:rPr>
              <a:t>Finanze</a:t>
            </a:r>
            <a:endParaRPr lang="it-CH" altLang="fr-FR" sz="2200">
              <a:solidFill>
                <a:srgbClr val="D17930"/>
              </a:solidFill>
              <a:cs typeface="Arial" pitchFamily="34" charset="0"/>
            </a:endParaRPr>
          </a:p>
          <a:p>
            <a:pPr lvl="1">
              <a:lnSpc>
                <a:spcPct val="100000"/>
              </a:lnSpc>
              <a:spcAft>
                <a:spcPts val="600"/>
              </a:spcAft>
              <a:buClr>
                <a:srgbClr val="898F97"/>
              </a:buClr>
            </a:pPr>
            <a:r>
              <a:rPr lang="it-CH" altLang="fr-FR" sz="2000" b="1">
                <a:solidFill>
                  <a:schemeClr val="accent6">
                    <a:lumMod val="50000"/>
                  </a:schemeClr>
                </a:solidFill>
                <a:cs typeface="Arial" pitchFamily="34" charset="0"/>
              </a:rPr>
              <a:t>Accessibilità economica</a:t>
            </a:r>
            <a:r>
              <a:rPr lang="de-CH" altLang="fr-FR" sz="2000" b="1" dirty="0">
                <a:solidFill>
                  <a:schemeClr val="accent6">
                    <a:lumMod val="50000"/>
                  </a:schemeClr>
                </a:solidFill>
                <a:cs typeface="Arial" pitchFamily="34" charset="0"/>
              </a:rPr>
              <a:t>: </a:t>
            </a:r>
            <a:r>
              <a:rPr lang="it-IT" altLang="fr-FR" sz="2000" dirty="0">
                <a:solidFill>
                  <a:schemeClr val="accent6">
                    <a:lumMod val="50000"/>
                  </a:schemeClr>
                </a:solidFill>
                <a:cs typeface="Arial" pitchFamily="34" charset="0"/>
              </a:rPr>
              <a:t>valutate la possibilità di finanziare un prototipo e di accedere al mercato</a:t>
            </a:r>
            <a:r>
              <a:rPr lang="de-CH" altLang="fr-FR" sz="2000" b="1" dirty="0">
                <a:solidFill>
                  <a:schemeClr val="accent6">
                    <a:lumMod val="50000"/>
                  </a:schemeClr>
                </a:solidFill>
                <a:cs typeface="Arial" pitchFamily="34" charset="0"/>
              </a:rPr>
              <a:t>. </a:t>
            </a:r>
          </a:p>
          <a:p>
            <a:pPr lvl="1">
              <a:lnSpc>
                <a:spcPct val="100000"/>
              </a:lnSpc>
              <a:buClr>
                <a:srgbClr val="898F97"/>
              </a:buClr>
            </a:pPr>
            <a:r>
              <a:rPr lang="it-CH" altLang="fr-FR" sz="2000" b="1">
                <a:solidFill>
                  <a:schemeClr val="accent6">
                    <a:lumMod val="50000"/>
                  </a:schemeClr>
                </a:solidFill>
                <a:cs typeface="Arial" pitchFamily="34" charset="0"/>
              </a:rPr>
              <a:t>Profitti attesi</a:t>
            </a:r>
            <a:r>
              <a:rPr lang="de-CH" altLang="fr-FR" sz="2000" b="1" dirty="0">
                <a:solidFill>
                  <a:schemeClr val="accent6">
                    <a:lumMod val="50000"/>
                  </a:schemeClr>
                </a:solidFill>
                <a:cs typeface="Arial" pitchFamily="34" charset="0"/>
              </a:rPr>
              <a:t>: </a:t>
            </a:r>
            <a:r>
              <a:rPr lang="it-CH" altLang="fr-FR" sz="2000">
                <a:solidFill>
                  <a:schemeClr val="accent6">
                    <a:lumMod val="50000"/>
                  </a:schemeClr>
                </a:solidFill>
                <a:cs typeface="Arial" pitchFamily="34" charset="0"/>
              </a:rPr>
              <a:t>valutate se con il prodotto o servizio ci si può aspettare di ottenere dei buoni profitti e se sul mercato ci sono buoni margini di successo o se invece vige un’inesorabile guerra dei prezzi. </a:t>
            </a:r>
            <a:endParaRPr lang="it-CH" altLang="fr-FR" sz="2200">
              <a:latin typeface="+mj-lt"/>
              <a:cs typeface="Arial" pitchFamily="34" charset="0"/>
            </a:endParaRPr>
          </a:p>
        </p:txBody>
      </p:sp>
    </p:spTree>
    <p:extLst>
      <p:ext uri="{BB962C8B-B14F-4D97-AF65-F5344CB8AC3E}">
        <p14:creationId xmlns:p14="http://schemas.microsoft.com/office/powerpoint/2010/main" val="108235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33</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9671"/>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Valutazione delle idee imprenditoriali:</a:t>
            </a:r>
          </a:p>
          <a:p>
            <a:pPr>
              <a:defRPr/>
            </a:pPr>
            <a:r>
              <a:rPr lang="it-CH" altLang="fr-FR" sz="2400" b="1">
                <a:solidFill>
                  <a:srgbClr val="D17930"/>
                </a:solidFill>
                <a:latin typeface="+mj-lt"/>
                <a:ea typeface="ＭＳ Ｐゴシック" charset="0"/>
                <a:cs typeface="Arial"/>
              </a:rPr>
              <a:t>Possibili criteri (seguito)</a:t>
            </a:r>
          </a:p>
        </p:txBody>
      </p:sp>
      <p:sp>
        <p:nvSpPr>
          <p:cNvPr id="5" name="Inhaltsplatzhalter 2">
            <a:extLst>
              <a:ext uri="{FF2B5EF4-FFF2-40B4-BE49-F238E27FC236}">
                <a16:creationId xmlns:a16="http://schemas.microsoft.com/office/drawing/2014/main" id="{C8CF2D95-2FDD-47FB-8FD1-30B20DC68504}"/>
              </a:ext>
            </a:extLst>
          </p:cNvPr>
          <p:cNvSpPr txBox="1">
            <a:spLocks/>
          </p:cNvSpPr>
          <p:nvPr/>
        </p:nvSpPr>
        <p:spPr>
          <a:xfrm>
            <a:off x="1023255" y="1163536"/>
            <a:ext cx="10350139" cy="5192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00000"/>
              </a:lnSpc>
              <a:buClr>
                <a:srgbClr val="96CB00"/>
              </a:buClr>
              <a:buFont typeface="+mj-lt"/>
              <a:buAutoNum type="arabicPeriod" startAt="3"/>
            </a:pPr>
            <a:r>
              <a:rPr lang="it-CH" altLang="fr-FR" sz="2000" b="1">
                <a:solidFill>
                  <a:srgbClr val="D17930"/>
                </a:solidFill>
                <a:cs typeface="Arial" pitchFamily="34" charset="0"/>
              </a:rPr>
              <a:t>Mercato</a:t>
            </a:r>
            <a:endParaRPr lang="it-CH" altLang="fr-FR" sz="2000">
              <a:solidFill>
                <a:srgbClr val="D17930"/>
              </a:solidFill>
              <a:cs typeface="Arial" pitchFamily="34" charset="0"/>
            </a:endParaRPr>
          </a:p>
          <a:p>
            <a:pPr marL="901700" lvl="2" indent="-361950">
              <a:lnSpc>
                <a:spcPct val="100000"/>
              </a:lnSpc>
              <a:buClr>
                <a:srgbClr val="898F97"/>
              </a:buClr>
            </a:pPr>
            <a:r>
              <a:rPr lang="it-CH" altLang="fr-FR" b="1">
                <a:solidFill>
                  <a:schemeClr val="accent6">
                    <a:lumMod val="50000"/>
                  </a:schemeClr>
                </a:solidFill>
                <a:cs typeface="Arial" pitchFamily="34" charset="0"/>
              </a:rPr>
              <a:t>Attività di mercato: </a:t>
            </a:r>
            <a:r>
              <a:rPr lang="it-CH" altLang="fr-FR">
                <a:solidFill>
                  <a:schemeClr val="accent6">
                    <a:lumMod val="50000"/>
                  </a:schemeClr>
                </a:solidFill>
                <a:cs typeface="Arial" pitchFamily="34" charset="0"/>
              </a:rPr>
              <a:t>valutate se si tratta di un mercato in crescita e se è facile attrarre e raggiungere i possibili clienti (gruppo target).</a:t>
            </a:r>
          </a:p>
          <a:p>
            <a:pPr marL="901700" lvl="2" indent="-361950">
              <a:lnSpc>
                <a:spcPct val="100000"/>
              </a:lnSpc>
              <a:buClr>
                <a:srgbClr val="898F97"/>
              </a:buClr>
            </a:pPr>
            <a:r>
              <a:rPr lang="it-CH" altLang="fr-FR" b="1">
                <a:solidFill>
                  <a:schemeClr val="accent6">
                    <a:lumMod val="50000"/>
                  </a:schemeClr>
                </a:solidFill>
                <a:cs typeface="Arial" pitchFamily="34" charset="0"/>
              </a:rPr>
              <a:t>Barriere all’ingresso sul mercato: </a:t>
            </a:r>
            <a:r>
              <a:rPr lang="it-CH" altLang="fr-FR">
                <a:solidFill>
                  <a:schemeClr val="accent6">
                    <a:lumMod val="50000"/>
                  </a:schemeClr>
                </a:solidFill>
                <a:cs typeface="Arial" pitchFamily="34" charset="0"/>
              </a:rPr>
              <a:t>valutate se ci sono grossi ostacoli per accedere al mercato, ad es. elevati requisiti o restrizioni legali come nel mercato farmaceutico. </a:t>
            </a:r>
          </a:p>
          <a:p>
            <a:pPr marL="361950" indent="-361950">
              <a:lnSpc>
                <a:spcPct val="100000"/>
              </a:lnSpc>
              <a:buClr>
                <a:srgbClr val="96CB00"/>
              </a:buClr>
              <a:buFont typeface="Gill Alt One MT" pitchFamily="50" charset="0"/>
              <a:buAutoNum type="arabicPeriod" startAt="3"/>
            </a:pPr>
            <a:r>
              <a:rPr lang="it-CH" altLang="fr-FR" sz="2000" b="1">
                <a:solidFill>
                  <a:srgbClr val="D17930"/>
                </a:solidFill>
                <a:cs typeface="Arial" pitchFamily="34" charset="0"/>
              </a:rPr>
              <a:t>Efficacia:</a:t>
            </a:r>
            <a:r>
              <a:rPr lang="it-CH" altLang="fr-FR" sz="2000" b="1">
                <a:solidFill>
                  <a:srgbClr val="898F97"/>
                </a:solidFill>
                <a:cs typeface="Arial" pitchFamily="34" charset="0"/>
              </a:rPr>
              <a:t> </a:t>
            </a:r>
            <a:r>
              <a:rPr lang="it-CH" altLang="fr-FR" sz="2000">
                <a:solidFill>
                  <a:schemeClr val="accent6">
                    <a:lumMod val="50000"/>
                  </a:schemeClr>
                </a:solidFill>
                <a:cs typeface="Arial" pitchFamily="34" charset="0"/>
              </a:rPr>
              <a:t>valutate se il prodotto ha un effetto positivo sui vostri clienti e sulla società.</a:t>
            </a:r>
          </a:p>
          <a:p>
            <a:pPr marL="361950" indent="-361950">
              <a:lnSpc>
                <a:spcPct val="100000"/>
              </a:lnSpc>
              <a:buClr>
                <a:srgbClr val="96CB00"/>
              </a:buClr>
              <a:buFont typeface="Gill Alt One MT" pitchFamily="50" charset="0"/>
              <a:buAutoNum type="arabicPeriod" startAt="3"/>
            </a:pPr>
            <a:r>
              <a:rPr lang="it-CH" altLang="fr-FR" sz="2000" b="1">
                <a:solidFill>
                  <a:srgbClr val="D17930"/>
                </a:solidFill>
                <a:cs typeface="Arial" pitchFamily="34" charset="0"/>
              </a:rPr>
              <a:t>Ecologia:</a:t>
            </a:r>
            <a:r>
              <a:rPr lang="it-CH" altLang="fr-FR" sz="2000" b="1">
                <a:solidFill>
                  <a:srgbClr val="898F97"/>
                </a:solidFill>
                <a:cs typeface="Arial" pitchFamily="34" charset="0"/>
              </a:rPr>
              <a:t> </a:t>
            </a:r>
            <a:r>
              <a:rPr lang="it-CH" altLang="fr-FR" sz="2000">
                <a:solidFill>
                  <a:schemeClr val="accent6">
                    <a:lumMod val="50000"/>
                  </a:schemeClr>
                </a:solidFill>
                <a:cs typeface="Arial" pitchFamily="34" charset="0"/>
              </a:rPr>
              <a:t>valutate la sostenibilità – ecologica, sociale, etica – del prodotto. </a:t>
            </a:r>
          </a:p>
          <a:p>
            <a:pPr marL="361950" indent="-361950">
              <a:lnSpc>
                <a:spcPct val="100000"/>
              </a:lnSpc>
              <a:buClr>
                <a:srgbClr val="96CB00"/>
              </a:buClr>
              <a:buFont typeface="Gill Alt One MT" pitchFamily="50" charset="0"/>
              <a:buAutoNum type="arabicPeriod" startAt="3"/>
            </a:pPr>
            <a:r>
              <a:rPr lang="it-CH" altLang="fr-FR" sz="2000" b="1">
                <a:solidFill>
                  <a:srgbClr val="D17930"/>
                </a:solidFill>
                <a:cs typeface="Arial" pitchFamily="34" charset="0"/>
              </a:rPr>
              <a:t>Identità:</a:t>
            </a:r>
            <a:r>
              <a:rPr lang="it-CH" altLang="fr-FR" sz="2000" b="1">
                <a:solidFill>
                  <a:srgbClr val="898F97"/>
                </a:solidFill>
                <a:cs typeface="Arial" pitchFamily="34" charset="0"/>
              </a:rPr>
              <a:t> </a:t>
            </a:r>
            <a:r>
              <a:rPr lang="it-CH" altLang="fr-FR" sz="2000">
                <a:solidFill>
                  <a:schemeClr val="accent6">
                    <a:lumMod val="50000"/>
                  </a:schemeClr>
                </a:solidFill>
                <a:cs typeface="Arial" pitchFamily="34" charset="0"/>
              </a:rPr>
              <a:t>valutate se l’idea imprenditoriale vi convince, corrisponde ai vostri interessi, ai vostri valori, alla vostra personalità</a:t>
            </a:r>
            <a:r>
              <a:rPr lang="de-CH" altLang="fr-FR" sz="2000" dirty="0">
                <a:solidFill>
                  <a:schemeClr val="accent6">
                    <a:lumMod val="50000"/>
                  </a:schemeClr>
                </a:solidFill>
                <a:cs typeface="Arial" pitchFamily="34" charset="0"/>
              </a:rPr>
              <a:t>. </a:t>
            </a:r>
          </a:p>
          <a:p>
            <a:pPr marL="361950" indent="-361950">
              <a:lnSpc>
                <a:spcPct val="100000"/>
              </a:lnSpc>
              <a:buClr>
                <a:srgbClr val="96CB00"/>
              </a:buClr>
              <a:buFont typeface="Gill Alt One MT" pitchFamily="50" charset="0"/>
              <a:buAutoNum type="arabicPeriod" startAt="3"/>
            </a:pPr>
            <a:r>
              <a:rPr lang="it-IT" altLang="fr-FR" sz="2000" b="1" dirty="0">
                <a:solidFill>
                  <a:srgbClr val="D17930"/>
                </a:solidFill>
                <a:cs typeface="Arial" pitchFamily="34" charset="0"/>
              </a:rPr>
              <a:t>Gioia</a:t>
            </a:r>
            <a:r>
              <a:rPr lang="de-CH" altLang="fr-FR" sz="2000" b="1" dirty="0">
                <a:solidFill>
                  <a:srgbClr val="D17930"/>
                </a:solidFill>
                <a:cs typeface="Arial" pitchFamily="34" charset="0"/>
              </a:rPr>
              <a:t> </a:t>
            </a:r>
            <a:r>
              <a:rPr lang="it-IT" altLang="fr-FR" sz="2000" b="1" dirty="0">
                <a:solidFill>
                  <a:srgbClr val="D17930"/>
                </a:solidFill>
                <a:cs typeface="Arial" pitchFamily="34" charset="0"/>
              </a:rPr>
              <a:t>e</a:t>
            </a:r>
            <a:r>
              <a:rPr lang="de-CH" altLang="fr-FR" sz="2000" b="1" dirty="0">
                <a:solidFill>
                  <a:srgbClr val="D17930"/>
                </a:solidFill>
                <a:cs typeface="Arial" pitchFamily="34" charset="0"/>
              </a:rPr>
              <a:t> </a:t>
            </a:r>
            <a:r>
              <a:rPr lang="it-IT" altLang="fr-FR" sz="2000" b="1" dirty="0">
                <a:solidFill>
                  <a:srgbClr val="D17930"/>
                </a:solidFill>
                <a:cs typeface="Arial" pitchFamily="34" charset="0"/>
              </a:rPr>
              <a:t>soddisfazione</a:t>
            </a:r>
            <a:r>
              <a:rPr lang="de-CH" altLang="fr-FR" sz="2000" b="1" dirty="0">
                <a:solidFill>
                  <a:srgbClr val="D17930"/>
                </a:solidFill>
                <a:cs typeface="Arial" pitchFamily="34" charset="0"/>
              </a:rPr>
              <a:t>:</a:t>
            </a:r>
            <a:r>
              <a:rPr lang="de-CH" altLang="fr-FR" sz="2000" b="1" dirty="0">
                <a:solidFill>
                  <a:srgbClr val="898F97"/>
                </a:solidFill>
                <a:cs typeface="Arial" pitchFamily="34" charset="0"/>
              </a:rPr>
              <a:t> </a:t>
            </a:r>
            <a:r>
              <a:rPr lang="it-CH" altLang="fr-FR" sz="2000">
                <a:solidFill>
                  <a:schemeClr val="accent6">
                    <a:lumMod val="50000"/>
                  </a:schemeClr>
                </a:solidFill>
                <a:cs typeface="Arial" pitchFamily="34" charset="0"/>
              </a:rPr>
              <a:t>riflettete se la prospettiva di lavorare per parecchio tempo con energia e slancio a questa idea vi rende felici</a:t>
            </a:r>
            <a:r>
              <a:rPr lang="de-CH" altLang="fr-FR" sz="2000" dirty="0">
                <a:solidFill>
                  <a:schemeClr val="accent6">
                    <a:lumMod val="50000"/>
                  </a:schemeClr>
                </a:solidFill>
                <a:cs typeface="Arial" pitchFamily="34" charset="0"/>
              </a:rPr>
              <a:t>. </a:t>
            </a:r>
          </a:p>
          <a:p>
            <a:pPr>
              <a:lnSpc>
                <a:spcPct val="100000"/>
              </a:lnSpc>
              <a:buFont typeface="+mj-lt"/>
              <a:buNone/>
            </a:pPr>
            <a:endParaRPr lang="de-CH" altLang="fr-FR" sz="2000" dirty="0">
              <a:solidFill>
                <a:srgbClr val="898F97"/>
              </a:solidFill>
              <a:latin typeface="Arial" pitchFamily="34" charset="0"/>
              <a:cs typeface="Arial" pitchFamily="34" charset="0"/>
            </a:endParaRPr>
          </a:p>
        </p:txBody>
      </p:sp>
    </p:spTree>
    <p:extLst>
      <p:ext uri="{BB962C8B-B14F-4D97-AF65-F5344CB8AC3E}">
        <p14:creationId xmlns:p14="http://schemas.microsoft.com/office/powerpoint/2010/main" val="2670153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34</a:t>
            </a:fld>
            <a:endParaRPr lang="ru-RU" dirty="0"/>
          </a:p>
        </p:txBody>
      </p:sp>
      <p:sp>
        <p:nvSpPr>
          <p:cNvPr id="2" name="Textplatzhalter 1">
            <a:extLst>
              <a:ext uri="{FF2B5EF4-FFF2-40B4-BE49-F238E27FC236}">
                <a16:creationId xmlns:a16="http://schemas.microsoft.com/office/drawing/2014/main" id="{C86FDCE1-7554-4E79-826E-208A92E49094}"/>
              </a:ext>
            </a:extLst>
          </p:cNvPr>
          <p:cNvSpPr>
            <a:spLocks noGrp="1"/>
          </p:cNvSpPr>
          <p:nvPr>
            <p:ph type="body" idx="1"/>
          </p:nvPr>
        </p:nvSpPr>
        <p:spPr>
          <a:xfrm>
            <a:off x="2209800" y="2402895"/>
            <a:ext cx="7817304" cy="2548117"/>
          </a:xfrm>
        </p:spPr>
        <p:txBody>
          <a:bodyPr>
            <a:normAutofit/>
          </a:bodyPr>
          <a:lstStyle/>
          <a:p>
            <a:pPr marL="342900" indent="-342900" algn="l">
              <a:buClr>
                <a:srgbClr val="96CB00"/>
              </a:buClr>
              <a:buFont typeface="Arial" panose="020B0604020202020204" pitchFamily="34" charset="0"/>
              <a:buChar char="•"/>
            </a:pPr>
            <a:r>
              <a:rPr lang="it-CH">
                <a:solidFill>
                  <a:schemeClr val="accent6">
                    <a:lumMod val="50000"/>
                  </a:schemeClr>
                </a:solidFill>
              </a:rPr>
              <a:t>Assegnate 5 punti a ciascuna delle idee che ritenete migliore</a:t>
            </a:r>
            <a:r>
              <a:rPr lang="de-CH" dirty="0">
                <a:solidFill>
                  <a:schemeClr val="accent6">
                    <a:lumMod val="50000"/>
                  </a:schemeClr>
                </a:solidFill>
              </a:rPr>
              <a:t>.</a:t>
            </a:r>
          </a:p>
          <a:p>
            <a:pPr marL="342900" indent="-342900" algn="l">
              <a:buClr>
                <a:srgbClr val="96CB00"/>
              </a:buClr>
              <a:buFont typeface="Arial" panose="020B0604020202020204" pitchFamily="34" charset="0"/>
              <a:buChar char="•"/>
            </a:pPr>
            <a:r>
              <a:rPr lang="it-CH">
                <a:solidFill>
                  <a:schemeClr val="accent6">
                    <a:lumMod val="50000"/>
                  </a:schemeClr>
                </a:solidFill>
              </a:rPr>
              <a:t>Potete distribuire i punti in modo uniforme oppure assegnare più punti alla stessa idea</a:t>
            </a:r>
            <a:r>
              <a:rPr lang="de-CH" dirty="0">
                <a:solidFill>
                  <a:schemeClr val="accent6">
                    <a:lumMod val="50000"/>
                  </a:schemeClr>
                </a:solidFill>
              </a:rPr>
              <a:t>.</a:t>
            </a:r>
          </a:p>
          <a:p>
            <a:pPr marL="342900" indent="-342900" algn="l">
              <a:buClr>
                <a:srgbClr val="96CB00"/>
              </a:buClr>
              <a:buFont typeface="Arial" panose="020B0604020202020204" pitchFamily="34" charset="0"/>
              <a:buChar char="•"/>
            </a:pPr>
            <a:r>
              <a:rPr lang="it-CH">
                <a:solidFill>
                  <a:schemeClr val="accent6">
                    <a:lumMod val="50000"/>
                  </a:schemeClr>
                </a:solidFill>
              </a:rPr>
              <a:t>Le idee con il maggior numero di punti saranno scelte e, in seguito, elaborate</a:t>
            </a:r>
            <a:r>
              <a:rPr lang="de-CH" dirty="0">
                <a:solidFill>
                  <a:schemeClr val="accent6">
                    <a:lumMod val="50000"/>
                  </a:schemeClr>
                </a:solidFill>
              </a:rPr>
              <a:t>.</a:t>
            </a:r>
          </a:p>
          <a:p>
            <a:endParaRPr lang="de-CH"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22727"/>
            <a:ext cx="9406555" cy="657225"/>
          </a:xfrm>
          <a:prstGeom prst="rect">
            <a:avLst/>
          </a:prstGeom>
          <a:noFill/>
          <a:ln w="9525">
            <a:noFill/>
            <a:miter lim="800000"/>
            <a:headEnd/>
            <a:tailEnd/>
          </a:ln>
        </p:spPr>
        <p:txBody>
          <a:bodyPr anchor="ctr"/>
          <a:lstStyle/>
          <a:p>
            <a:pPr>
              <a:defRPr/>
            </a:pPr>
            <a:r>
              <a:rPr lang="it-CH" altLang="fr-FR" sz="2400" b="1">
                <a:solidFill>
                  <a:schemeClr val="bg1"/>
                </a:solidFill>
                <a:latin typeface="+mj-lt"/>
                <a:ea typeface="ＭＳ Ｐゴシック" charset="0"/>
                <a:cs typeface="Arial"/>
              </a:rPr>
              <a:t>Scelta delle idee</a:t>
            </a:r>
          </a:p>
        </p:txBody>
      </p:sp>
    </p:spTree>
    <p:extLst>
      <p:ext uri="{BB962C8B-B14F-4D97-AF65-F5344CB8AC3E}">
        <p14:creationId xmlns:p14="http://schemas.microsoft.com/office/powerpoint/2010/main" val="327255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316909" y="272898"/>
            <a:ext cx="6273117"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it-CH" sz="2600">
                <a:solidFill>
                  <a:srgbClr val="92D050"/>
                </a:solidFill>
              </a:rPr>
              <a:t>Attività!!!</a:t>
            </a:r>
          </a:p>
          <a:p>
            <a:pPr marL="0" indent="0">
              <a:buNone/>
            </a:pPr>
            <a:r>
              <a:rPr lang="it-IT" sz="2600" b="1" dirty="0">
                <a:solidFill>
                  <a:srgbClr val="92D050"/>
                </a:solidFill>
              </a:rPr>
              <a:t>C</a:t>
            </a:r>
            <a:r>
              <a:rPr lang="it-CH" sz="2600" b="1">
                <a:solidFill>
                  <a:srgbClr val="92D050"/>
                </a:solidFill>
              </a:rPr>
              <a:t>osa rende </a:t>
            </a:r>
            <a:r>
              <a:rPr lang="it-IT" sz="2600" b="1" dirty="0">
                <a:solidFill>
                  <a:srgbClr val="92D050"/>
                </a:solidFill>
              </a:rPr>
              <a:t>la nostra </a:t>
            </a:r>
            <a:r>
              <a:rPr lang="it-CH" sz="2600" b="1">
                <a:solidFill>
                  <a:srgbClr val="92D050"/>
                </a:solidFill>
              </a:rPr>
              <a:t>idea imprenditoriale </a:t>
            </a:r>
            <a:r>
              <a:rPr lang="it-IT" sz="2600" b="1" dirty="0">
                <a:solidFill>
                  <a:srgbClr val="92D050"/>
                </a:solidFill>
              </a:rPr>
              <a:t>una </a:t>
            </a:r>
            <a:r>
              <a:rPr lang="it-CH" sz="2600" b="1">
                <a:solidFill>
                  <a:srgbClr val="92D050"/>
                </a:solidFill>
              </a:rPr>
              <a:t>«buona» e «sostenibile»? </a:t>
            </a:r>
          </a:p>
          <a:p>
            <a:pPr marL="0" indent="0">
              <a:buNone/>
            </a:pPr>
            <a:endParaRPr lang="de-DE" sz="2600" dirty="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35</a:t>
            </a:fld>
            <a:endParaRPr lang="ru-RU" dirty="0"/>
          </a:p>
        </p:txBody>
      </p:sp>
      <p:pic>
        <p:nvPicPr>
          <p:cNvPr id="6" name="Grafik 5" descr="Diskussion mit Schülern.jpg">
            <a:extLst>
              <a:ext uri="{FF2B5EF4-FFF2-40B4-BE49-F238E27FC236}">
                <a16:creationId xmlns:a16="http://schemas.microsoft.com/office/drawing/2014/main" id="{4DBF6112-065D-45A4-9D72-2E1D90D214D5}"/>
              </a:ext>
            </a:extLst>
          </p:cNvPr>
          <p:cNvPicPr>
            <a:picLocks noChangeAspect="1"/>
          </p:cNvPicPr>
          <p:nvPr/>
        </p:nvPicPr>
        <p:blipFill>
          <a:blip r:embed="rId3"/>
          <a:srcRect l="27733" r="24470"/>
          <a:stretch>
            <a:fillRect/>
          </a:stretch>
        </p:blipFill>
        <p:spPr>
          <a:xfrm>
            <a:off x="0" y="0"/>
            <a:ext cx="4913416" cy="6858000"/>
          </a:xfrm>
          <a:prstGeom prst="rect">
            <a:avLst/>
          </a:prstGeom>
        </p:spPr>
      </p:pic>
      <p:sp>
        <p:nvSpPr>
          <p:cNvPr id="7" name="Rechteck 6">
            <a:extLst>
              <a:ext uri="{FF2B5EF4-FFF2-40B4-BE49-F238E27FC236}">
                <a16:creationId xmlns:a16="http://schemas.microsoft.com/office/drawing/2014/main" id="{916A0287-3E86-4B81-A046-0205E0DCB240}"/>
              </a:ext>
            </a:extLst>
          </p:cNvPr>
          <p:cNvSpPr/>
          <p:nvPr/>
        </p:nvSpPr>
        <p:spPr>
          <a:xfrm>
            <a:off x="5267114" y="2046034"/>
            <a:ext cx="6372708" cy="4150816"/>
          </a:xfrm>
          <a:prstGeom prst="rect">
            <a:avLst/>
          </a:prstGeom>
        </p:spPr>
        <p:txBody>
          <a:bodyPr wrap="square">
            <a:spAutoFit/>
          </a:bodyPr>
          <a:lstStyle/>
          <a:p>
            <a:pPr>
              <a:lnSpc>
                <a:spcPct val="114000"/>
              </a:lnSpc>
              <a:spcBef>
                <a:spcPts val="600"/>
              </a:spcBef>
            </a:pPr>
            <a:r>
              <a:rPr lang="de-CH" sz="2000" b="1" dirty="0">
                <a:solidFill>
                  <a:schemeClr val="accent6">
                    <a:lumMod val="50000"/>
                  </a:schemeClr>
                </a:solidFill>
              </a:rPr>
              <a:t>Brainstorming:</a:t>
            </a:r>
            <a:r>
              <a:rPr lang="de-CH" sz="2000" dirty="0">
                <a:solidFill>
                  <a:schemeClr val="accent6">
                    <a:lumMod val="50000"/>
                  </a:schemeClr>
                </a:solidFill>
              </a:rPr>
              <a:t> </a:t>
            </a:r>
            <a:r>
              <a:rPr lang="it-CH" sz="2000">
                <a:solidFill>
                  <a:schemeClr val="accent6">
                    <a:lumMod val="50000"/>
                  </a:schemeClr>
                </a:solidFill>
              </a:rPr>
              <a:t>Ciascun gruppo si prepara a spiegare per quale motivo la propria idea è «buona» e «sostenibile». </a:t>
            </a:r>
          </a:p>
          <a:p>
            <a:pPr>
              <a:lnSpc>
                <a:spcPct val="114000"/>
              </a:lnSpc>
              <a:spcBef>
                <a:spcPts val="600"/>
              </a:spcBef>
            </a:pPr>
            <a:endParaRPr lang="de-CH" sz="2000" dirty="0">
              <a:solidFill>
                <a:schemeClr val="accent6">
                  <a:lumMod val="50000"/>
                </a:schemeClr>
              </a:solidFill>
            </a:endParaRPr>
          </a:p>
          <a:p>
            <a:pPr>
              <a:lnSpc>
                <a:spcPct val="114000"/>
              </a:lnSpc>
              <a:spcBef>
                <a:spcPts val="600"/>
              </a:spcBef>
            </a:pPr>
            <a:r>
              <a:rPr lang="it-IT" sz="2000" b="1" dirty="0">
                <a:solidFill>
                  <a:schemeClr val="accent6">
                    <a:lumMod val="50000"/>
                  </a:schemeClr>
                </a:solidFill>
              </a:rPr>
              <a:t>Dibattito;</a:t>
            </a:r>
            <a:r>
              <a:rPr lang="it-IT" sz="2000" dirty="0">
                <a:solidFill>
                  <a:schemeClr val="accent6">
                    <a:lumMod val="50000"/>
                  </a:schemeClr>
                </a:solidFill>
              </a:rPr>
              <a:t> </a:t>
            </a:r>
            <a:r>
              <a:rPr lang="it-IT" sz="2000" b="1" dirty="0">
                <a:solidFill>
                  <a:schemeClr val="accent6">
                    <a:lumMod val="50000"/>
                  </a:schemeClr>
                </a:solidFill>
              </a:rPr>
              <a:t>scontro di idee: </a:t>
            </a:r>
            <a:r>
              <a:rPr lang="it-IT" sz="2000" dirty="0">
                <a:solidFill>
                  <a:schemeClr val="accent6">
                    <a:lumMod val="50000"/>
                  </a:schemeClr>
                </a:solidFill>
              </a:rPr>
              <a:t>due </a:t>
            </a:r>
            <a:r>
              <a:rPr lang="it-CH" sz="2000">
                <a:solidFill>
                  <a:schemeClr val="accent6">
                    <a:lumMod val="50000"/>
                  </a:schemeClr>
                </a:solidFill>
              </a:rPr>
              <a:t>gruppi si affrontano. Ogni gruppo riceve la parola per due minuti durante i quali deve spiegare per quale motivo la propria idea è «buona» e «sostenibile».</a:t>
            </a:r>
          </a:p>
          <a:p>
            <a:pPr>
              <a:lnSpc>
                <a:spcPct val="114000"/>
              </a:lnSpc>
              <a:spcBef>
                <a:spcPts val="600"/>
              </a:spcBef>
            </a:pPr>
            <a:endParaRPr lang="de-CH" sz="2000" dirty="0">
              <a:solidFill>
                <a:schemeClr val="accent6">
                  <a:lumMod val="50000"/>
                </a:schemeClr>
              </a:solidFill>
            </a:endParaRPr>
          </a:p>
          <a:p>
            <a:pPr>
              <a:lnSpc>
                <a:spcPct val="114000"/>
              </a:lnSpc>
            </a:pPr>
            <a:r>
              <a:rPr lang="it-CH" sz="2000" b="1">
                <a:solidFill>
                  <a:srgbClr val="92D050"/>
                </a:solidFill>
              </a:rPr>
              <a:t>Successivamente è possibile fare una discussione su cosa renda “buona” e “sostenibile” un’idea.</a:t>
            </a:r>
          </a:p>
        </p:txBody>
      </p:sp>
    </p:spTree>
    <p:extLst>
      <p:ext uri="{BB962C8B-B14F-4D97-AF65-F5344CB8AC3E}">
        <p14:creationId xmlns:p14="http://schemas.microsoft.com/office/powerpoint/2010/main" val="374955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3149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it-CH"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t>Unità d'apprendimento M 1.4</a:t>
            </a:r>
            <a:br>
              <a:rPr kumimoji="0" lang="it-CH"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br>
            <a:r>
              <a:rPr kumimoji="0" lang="it-CH" altLang="fr-FR" sz="3200" b="0" i="0" u="none" strike="noStrike" kern="1200" cap="none" spc="0" normalizeH="0" baseline="0" noProof="0" dirty="0">
                <a:ln>
                  <a:noFill/>
                </a:ln>
                <a:solidFill>
                  <a:srgbClr val="D0D0D0">
                    <a:lumMod val="50000"/>
                  </a:srgbClr>
                </a:solidFill>
                <a:effectLst/>
                <a:uLnTx/>
                <a:uFillTx/>
                <a:latin typeface="Century Gothic"/>
                <a:ea typeface="+mj-ea"/>
                <a:cs typeface="Arial" pitchFamily="34" charset="0"/>
              </a:rPr>
              <a:t>Sviluppo della propria idea imprenditoriale</a:t>
            </a:r>
            <a:br>
              <a:rPr kumimoji="0" lang="de-DE" altLang="fr-FR" sz="3200" b="0" i="0" u="none" strike="noStrike" kern="1200" cap="none" spc="0" normalizeH="0" baseline="0" noProof="0" dirty="0">
                <a:ln>
                  <a:noFill/>
                </a:ln>
                <a:solidFill>
                  <a:srgbClr val="898F97"/>
                </a:solidFill>
                <a:effectLst/>
                <a:uLnTx/>
                <a:uFillTx/>
                <a:latin typeface="Century Gothic"/>
                <a:ea typeface="+mj-ea"/>
                <a:cs typeface="Arial" pitchFamily="34" charset="0"/>
              </a:rPr>
            </a:br>
            <a:r>
              <a:rPr kumimoji="0" lang="it-CH" altLang="fr-FR" sz="3200" b="1" i="0" u="none" strike="noStrike" kern="1200" cap="none" spc="0" normalizeH="0" baseline="0" noProof="0" dirty="0">
                <a:ln>
                  <a:noFill/>
                </a:ln>
                <a:solidFill>
                  <a:srgbClr val="D17930"/>
                </a:solidFill>
                <a:effectLst/>
                <a:uLnTx/>
                <a:uFillTx/>
                <a:latin typeface="Century Gothic"/>
                <a:ea typeface="+mj-ea"/>
                <a:cs typeface="Arial" pitchFamily="34" charset="0"/>
              </a:rPr>
              <a:t>Costituzione del gruppo e sviluppo del logo</a:t>
            </a:r>
            <a:endParaRPr kumimoji="0" lang="it-CH" sz="3200" b="1" i="0" u="none" strike="noStrike" kern="1200" cap="none" spc="0" normalizeH="0" baseline="0" noProof="0" dirty="0">
              <a:ln>
                <a:noFill/>
              </a:ln>
              <a:solidFill>
                <a:srgbClr val="D17930"/>
              </a:solidFill>
              <a:effectLst/>
              <a:uLnTx/>
              <a:uFillTx/>
              <a:latin typeface="Century Gothic"/>
              <a:ea typeface="+mj-ea"/>
              <a:cs typeface="+mj-cs"/>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30348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37</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76425" y="330630"/>
            <a:ext cx="9406555" cy="657225"/>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Ricerca di gruppo:</a:t>
            </a:r>
          </a:p>
          <a:p>
            <a:pPr>
              <a:defRPr/>
            </a:pPr>
            <a:r>
              <a:rPr lang="it-IT" altLang="fr-FR" sz="2400" b="1" dirty="0">
                <a:solidFill>
                  <a:srgbClr val="D17930"/>
                </a:solidFill>
                <a:latin typeface="+mj-lt"/>
                <a:ea typeface="ＭＳ Ｐゴシック" charset="0"/>
                <a:cs typeface="Arial"/>
              </a:rPr>
              <a:t>Quale idea desiderate sviluppare?</a:t>
            </a:r>
          </a:p>
        </p:txBody>
      </p:sp>
      <p:sp>
        <p:nvSpPr>
          <p:cNvPr id="6" name="Inhaltsplatzhalter 2">
            <a:extLst>
              <a:ext uri="{FF2B5EF4-FFF2-40B4-BE49-F238E27FC236}">
                <a16:creationId xmlns:a16="http://schemas.microsoft.com/office/drawing/2014/main" id="{EE298C6D-8ADD-4A9E-8254-1B0367C27D8E}"/>
              </a:ext>
            </a:extLst>
          </p:cNvPr>
          <p:cNvSpPr txBox="1">
            <a:spLocks/>
          </p:cNvSpPr>
          <p:nvPr/>
        </p:nvSpPr>
        <p:spPr>
          <a:xfrm>
            <a:off x="1044707" y="2227842"/>
            <a:ext cx="9826806" cy="20853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600"/>
              </a:spcAft>
              <a:buClr>
                <a:srgbClr val="96CB00"/>
              </a:buClr>
            </a:pPr>
            <a:r>
              <a:rPr lang="it-CH" altLang="fr-FR" sz="2200" dirty="0">
                <a:solidFill>
                  <a:schemeClr val="accent6">
                    <a:lumMod val="50000"/>
                  </a:schemeClr>
                </a:solidFill>
                <a:latin typeface="+mj-lt"/>
                <a:cs typeface="Arial" pitchFamily="34" charset="0"/>
              </a:rPr>
              <a:t>Per quale idea potresti entusiasmarti?</a:t>
            </a:r>
          </a:p>
          <a:p>
            <a:pPr>
              <a:lnSpc>
                <a:spcPct val="114000"/>
              </a:lnSpc>
              <a:spcAft>
                <a:spcPts val="600"/>
              </a:spcAft>
              <a:buClr>
                <a:srgbClr val="96CB00"/>
              </a:buClr>
            </a:pPr>
            <a:r>
              <a:rPr lang="it-CH" altLang="fr-FR" sz="2200" dirty="0">
                <a:solidFill>
                  <a:schemeClr val="accent6">
                    <a:lumMod val="50000"/>
                  </a:schemeClr>
                </a:solidFill>
                <a:latin typeface="+mj-lt"/>
                <a:cs typeface="Arial" pitchFamily="34" charset="0"/>
              </a:rPr>
              <a:t>Formate gruppi di due persone, se necessario di tre persone.</a:t>
            </a:r>
          </a:p>
          <a:p>
            <a:pPr>
              <a:lnSpc>
                <a:spcPct val="114000"/>
              </a:lnSpc>
              <a:spcAft>
                <a:spcPts val="600"/>
              </a:spcAft>
              <a:buClr>
                <a:srgbClr val="96CB00"/>
              </a:buClr>
            </a:pPr>
            <a:r>
              <a:rPr lang="it-CH" altLang="fr-FR" sz="2200" dirty="0">
                <a:solidFill>
                  <a:schemeClr val="accent6">
                    <a:lumMod val="50000"/>
                  </a:schemeClr>
                </a:solidFill>
                <a:latin typeface="+mj-lt"/>
                <a:cs typeface="Arial" pitchFamily="34" charset="0"/>
              </a:rPr>
              <a:t>Nelle prossime unità d‘apprendimento svilupperete un concetto imprenditoriale a partire dalla vostra idea.</a:t>
            </a:r>
          </a:p>
        </p:txBody>
      </p:sp>
    </p:spTree>
    <p:extLst>
      <p:ext uri="{BB962C8B-B14F-4D97-AF65-F5344CB8AC3E}">
        <p14:creationId xmlns:p14="http://schemas.microsoft.com/office/powerpoint/2010/main" val="3799782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38</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76425" y="245927"/>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Sviluppare</a:t>
            </a:r>
            <a:r>
              <a:rPr lang="de-CH" altLang="fr-FR" sz="2400" b="1" dirty="0">
                <a:solidFill>
                  <a:srgbClr val="D17930"/>
                </a:solidFill>
                <a:latin typeface="+mj-lt"/>
                <a:ea typeface="ＭＳ Ｐゴシック" charset="0"/>
                <a:cs typeface="Arial"/>
              </a:rPr>
              <a:t> </a:t>
            </a:r>
            <a:r>
              <a:rPr lang="it-IT" altLang="fr-FR" sz="2400" b="1" dirty="0">
                <a:solidFill>
                  <a:srgbClr val="D17930"/>
                </a:solidFill>
                <a:latin typeface="+mj-lt"/>
                <a:ea typeface="ＭＳ Ｐゴシック" charset="0"/>
                <a:cs typeface="Arial"/>
              </a:rPr>
              <a:t>il</a:t>
            </a:r>
            <a:r>
              <a:rPr lang="de-CH" altLang="fr-FR" sz="2400" b="1" dirty="0">
                <a:solidFill>
                  <a:srgbClr val="D17930"/>
                </a:solidFill>
                <a:latin typeface="+mj-lt"/>
                <a:ea typeface="ＭＳ Ｐゴシック" charset="0"/>
                <a:cs typeface="Arial"/>
              </a:rPr>
              <a:t> logo</a:t>
            </a:r>
          </a:p>
        </p:txBody>
      </p:sp>
      <p:pic>
        <p:nvPicPr>
          <p:cNvPr id="4" name="Grafik 3">
            <a:extLst>
              <a:ext uri="{FF2B5EF4-FFF2-40B4-BE49-F238E27FC236}">
                <a16:creationId xmlns:a16="http://schemas.microsoft.com/office/drawing/2014/main" id="{2F690809-050D-4693-AC4D-5838516FC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431" y="1574646"/>
            <a:ext cx="1202990" cy="1780425"/>
          </a:xfrm>
          <a:prstGeom prst="rect">
            <a:avLst/>
          </a:prstGeom>
        </p:spPr>
      </p:pic>
      <p:sp>
        <p:nvSpPr>
          <p:cNvPr id="2" name="Rechteck 1">
            <a:extLst>
              <a:ext uri="{FF2B5EF4-FFF2-40B4-BE49-F238E27FC236}">
                <a16:creationId xmlns:a16="http://schemas.microsoft.com/office/drawing/2014/main" id="{98262A5D-91C1-4756-98E6-4F65DDC70173}"/>
              </a:ext>
            </a:extLst>
          </p:cNvPr>
          <p:cNvSpPr/>
          <p:nvPr/>
        </p:nvSpPr>
        <p:spPr>
          <a:xfrm>
            <a:off x="1101656" y="903152"/>
            <a:ext cx="9281324" cy="5324535"/>
          </a:xfrm>
          <a:prstGeom prst="rect">
            <a:avLst/>
          </a:prstGeom>
        </p:spPr>
        <p:txBody>
          <a:bodyPr wrap="square">
            <a:spAutoFit/>
          </a:bodyPr>
          <a:lstStyle/>
          <a:p>
            <a:pPr marL="355600" indent="-355600">
              <a:spcBef>
                <a:spcPts val="600"/>
              </a:spcBef>
              <a:buClr>
                <a:srgbClr val="96CB00"/>
              </a:buClr>
              <a:buFont typeface="Arial" panose="020B0604020202020204" pitchFamily="34" charset="0"/>
              <a:buChar char="•"/>
            </a:pPr>
            <a:r>
              <a:rPr lang="it-CH">
                <a:solidFill>
                  <a:schemeClr val="accent6">
                    <a:lumMod val="50000"/>
                  </a:schemeClr>
                </a:solidFill>
                <a:cs typeface="Arial" pitchFamily="34" charset="0"/>
              </a:rPr>
              <a:t>Con la vostra squadra pensate a loghi che conoscete. Ecco alcuni esempi:</a:t>
            </a:r>
          </a:p>
          <a:p>
            <a:pPr marL="355600" indent="-355600">
              <a:spcBef>
                <a:spcPts val="600"/>
              </a:spcBef>
              <a:buClr>
                <a:srgbClr val="96CB00"/>
              </a:buClr>
              <a:buFont typeface="Arial" panose="020B0604020202020204" pitchFamily="34" charset="0"/>
              <a:buChar char="•"/>
            </a:pPr>
            <a:endParaRPr lang="it-CH">
              <a:solidFill>
                <a:schemeClr val="accent6">
                  <a:lumMod val="50000"/>
                </a:schemeClr>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it-CH">
              <a:solidFill>
                <a:schemeClr val="accent6">
                  <a:lumMod val="50000"/>
                </a:schemeClr>
              </a:solidFill>
              <a:cs typeface="Arial" pitchFamily="34" charset="0"/>
            </a:endParaRPr>
          </a:p>
          <a:p>
            <a:pPr marL="355600" indent="-355600">
              <a:spcBef>
                <a:spcPts val="600"/>
              </a:spcBef>
              <a:buClr>
                <a:srgbClr val="96CB00"/>
              </a:buClr>
              <a:buFont typeface="Arial" panose="020B0604020202020204" pitchFamily="34" charset="0"/>
              <a:buChar char="•"/>
            </a:pPr>
            <a:endParaRPr lang="it-CH">
              <a:solidFill>
                <a:schemeClr val="accent6">
                  <a:lumMod val="50000"/>
                </a:schemeClr>
              </a:solidFill>
              <a:cs typeface="Arial" pitchFamily="34" charset="0"/>
            </a:endParaRPr>
          </a:p>
          <a:p>
            <a:pPr marL="355600" indent="-355600">
              <a:spcBef>
                <a:spcPts val="600"/>
              </a:spcBef>
              <a:buClr>
                <a:srgbClr val="96CB00"/>
              </a:buClr>
              <a:buFont typeface="Arial" panose="020B0604020202020204" pitchFamily="34" charset="0"/>
              <a:buChar char="•"/>
            </a:pPr>
            <a:r>
              <a:rPr lang="it-CH">
                <a:solidFill>
                  <a:schemeClr val="accent6">
                    <a:lumMod val="50000"/>
                  </a:schemeClr>
                </a:solidFill>
                <a:cs typeface="Arial" pitchFamily="34" charset="0"/>
              </a:rPr>
              <a:t>Quali sono i criteri che rendono un logo bello, valido ed efficace? </a:t>
            </a:r>
            <a:endParaRPr lang="de-DE" dirty="0">
              <a:solidFill>
                <a:schemeClr val="accent6">
                  <a:lumMod val="50000"/>
                </a:schemeClr>
              </a:solidFill>
              <a:cs typeface="Arial" pitchFamily="34" charset="0"/>
            </a:endParaRPr>
          </a:p>
        </p:txBody>
      </p:sp>
      <p:pic>
        <p:nvPicPr>
          <p:cNvPr id="6" name="Grafik 5">
            <a:extLst>
              <a:ext uri="{FF2B5EF4-FFF2-40B4-BE49-F238E27FC236}">
                <a16:creationId xmlns:a16="http://schemas.microsoft.com/office/drawing/2014/main" id="{A7A7F10D-2812-4C86-997D-6E733B597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237" y="1699026"/>
            <a:ext cx="3633694" cy="2043953"/>
          </a:xfrm>
          <a:prstGeom prst="rect">
            <a:avLst/>
          </a:prstGeom>
        </p:spPr>
      </p:pic>
      <p:pic>
        <p:nvPicPr>
          <p:cNvPr id="16" name="Grafik 15" descr="Ein Bild, das Outdoorobjekt, Spinnennetz enthält.&#10;&#10;Automatisch generierte Beschreibung">
            <a:extLst>
              <a:ext uri="{FF2B5EF4-FFF2-40B4-BE49-F238E27FC236}">
                <a16:creationId xmlns:a16="http://schemas.microsoft.com/office/drawing/2014/main" id="{E056241B-5BD7-4E43-BC8C-65244DA37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1675" y="3565419"/>
            <a:ext cx="2662854" cy="1497855"/>
          </a:xfrm>
          <a:prstGeom prst="rect">
            <a:avLst/>
          </a:prstGeom>
        </p:spPr>
      </p:pic>
      <p:pic>
        <p:nvPicPr>
          <p:cNvPr id="7" name="Grafik 6">
            <a:extLst>
              <a:ext uri="{FF2B5EF4-FFF2-40B4-BE49-F238E27FC236}">
                <a16:creationId xmlns:a16="http://schemas.microsoft.com/office/drawing/2014/main" id="{300B57A5-6CE3-461C-9CBD-73EE49B2A2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020" y="4190095"/>
            <a:ext cx="2774132" cy="1005481"/>
          </a:xfrm>
          <a:prstGeom prst="rect">
            <a:avLst/>
          </a:prstGeom>
        </p:spPr>
      </p:pic>
    </p:spTree>
    <p:extLst>
      <p:ext uri="{BB962C8B-B14F-4D97-AF65-F5344CB8AC3E}">
        <p14:creationId xmlns:p14="http://schemas.microsoft.com/office/powerpoint/2010/main" val="448987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39</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4506" y="231436"/>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Sviluppare il logo</a:t>
            </a:r>
          </a:p>
        </p:txBody>
      </p:sp>
      <p:sp>
        <p:nvSpPr>
          <p:cNvPr id="9" name="Textfeld 8">
            <a:extLst>
              <a:ext uri="{FF2B5EF4-FFF2-40B4-BE49-F238E27FC236}">
                <a16:creationId xmlns:a16="http://schemas.microsoft.com/office/drawing/2014/main" id="{1CC7D7C5-C26C-4D61-A220-25A4E02FEF0A}"/>
              </a:ext>
            </a:extLst>
          </p:cNvPr>
          <p:cNvSpPr txBox="1"/>
          <p:nvPr/>
        </p:nvSpPr>
        <p:spPr>
          <a:xfrm>
            <a:off x="944505" y="2168860"/>
            <a:ext cx="9961631" cy="3937425"/>
          </a:xfrm>
          <a:prstGeom prst="rect">
            <a:avLst/>
          </a:prstGeom>
          <a:noFill/>
        </p:spPr>
        <p:txBody>
          <a:bodyPr wrap="square" rtlCol="0">
            <a:spAutoFit/>
          </a:bodyPr>
          <a:lstStyle/>
          <a:p>
            <a:pPr marL="357188" indent="-357188">
              <a:lnSpc>
                <a:spcPct val="114000"/>
              </a:lnSpc>
              <a:spcBef>
                <a:spcPts val="800"/>
              </a:spcBef>
              <a:spcAft>
                <a:spcPts val="1200"/>
              </a:spcAft>
              <a:buClr>
                <a:srgbClr val="96CB00"/>
              </a:buClr>
              <a:buFont typeface="Arial" panose="020B0604020202020204" pitchFamily="34" charset="0"/>
              <a:buChar char="•"/>
            </a:pPr>
            <a:r>
              <a:rPr lang="it-IT" sz="2000" b="1" dirty="0">
                <a:solidFill>
                  <a:srgbClr val="D17930"/>
                </a:solidFill>
                <a:latin typeface="+mj-lt"/>
                <a:cs typeface="Arial" pitchFamily="34" charset="0"/>
              </a:rPr>
              <a:t>Semplicità:</a:t>
            </a:r>
            <a:r>
              <a:rPr lang="it-IT" sz="2000" dirty="0">
                <a:solidFill>
                  <a:srgbClr val="898F97"/>
                </a:solidFill>
                <a:latin typeface="+mj-lt"/>
                <a:cs typeface="Arial" pitchFamily="34" charset="0"/>
              </a:rPr>
              <a:t> </a:t>
            </a:r>
            <a:r>
              <a:rPr lang="it-CH" sz="2000" dirty="0">
                <a:solidFill>
                  <a:schemeClr val="accent6">
                    <a:lumMod val="50000"/>
                  </a:schemeClr>
                </a:solidFill>
                <a:latin typeface="+mj-lt"/>
                <a:cs typeface="Arial" pitchFamily="34" charset="0"/>
              </a:rPr>
              <a:t>dovrebbe avere forme chiare ed essere facile da ricordare perché alla fine la sua utilità dipende proprio da questo</a:t>
            </a:r>
            <a:r>
              <a:rPr lang="de-DE" sz="2000" dirty="0">
                <a:solidFill>
                  <a:schemeClr val="accent6">
                    <a:lumMod val="50000"/>
                  </a:schemeClr>
                </a:solidFill>
                <a:latin typeface="+mj-lt"/>
                <a:cs typeface="Arial" pitchFamily="34" charset="0"/>
              </a:rPr>
              <a:t>.</a:t>
            </a:r>
          </a:p>
          <a:p>
            <a:pPr marL="357188" indent="-357188">
              <a:lnSpc>
                <a:spcPct val="114000"/>
              </a:lnSpc>
              <a:spcBef>
                <a:spcPts val="800"/>
              </a:spcBef>
              <a:spcAft>
                <a:spcPts val="1200"/>
              </a:spcAft>
              <a:buClr>
                <a:srgbClr val="96CB00"/>
              </a:buClr>
              <a:buFont typeface="Arial" panose="020B0604020202020204" pitchFamily="34" charset="0"/>
              <a:buChar char="•"/>
            </a:pPr>
            <a:r>
              <a:rPr lang="it-CH" sz="2000" b="1" dirty="0">
                <a:solidFill>
                  <a:srgbClr val="D17930"/>
                </a:solidFill>
                <a:latin typeface="+mj-lt"/>
                <a:cs typeface="Arial" pitchFamily="34" charset="0"/>
              </a:rPr>
              <a:t>Adeguatezza</a:t>
            </a:r>
            <a:r>
              <a:rPr lang="de-DE" sz="2000" b="1" dirty="0">
                <a:solidFill>
                  <a:srgbClr val="D17930"/>
                </a:solidFill>
                <a:latin typeface="+mj-lt"/>
                <a:cs typeface="Arial" pitchFamily="34" charset="0"/>
              </a:rPr>
              <a:t>:</a:t>
            </a:r>
            <a:r>
              <a:rPr lang="de-DE" sz="2000" dirty="0">
                <a:solidFill>
                  <a:srgbClr val="898F97"/>
                </a:solidFill>
                <a:latin typeface="+mj-lt"/>
                <a:cs typeface="Arial" pitchFamily="34" charset="0"/>
              </a:rPr>
              <a:t> </a:t>
            </a:r>
            <a:r>
              <a:rPr lang="it-CH" sz="2000" dirty="0">
                <a:solidFill>
                  <a:schemeClr val="accent6">
                    <a:lumMod val="50000"/>
                  </a:schemeClr>
                </a:solidFill>
                <a:latin typeface="+mj-lt"/>
                <a:cs typeface="Arial" pitchFamily="34" charset="0"/>
              </a:rPr>
              <a:t>deve essere adeguato al pubblico di destinazione, alla gamma di prodotti e alla filosofia aziendale</a:t>
            </a:r>
            <a:r>
              <a:rPr lang="de-DE" sz="2000" dirty="0">
                <a:latin typeface="+mj-lt"/>
                <a:cs typeface="Arial" pitchFamily="34" charset="0"/>
              </a:rPr>
              <a:t>. </a:t>
            </a:r>
            <a:endParaRPr lang="de-DE" sz="2000" dirty="0">
              <a:solidFill>
                <a:schemeClr val="accent6">
                  <a:lumMod val="50000"/>
                </a:schemeClr>
              </a:solidFill>
              <a:latin typeface="+mj-lt"/>
              <a:cs typeface="Arial" pitchFamily="34" charset="0"/>
            </a:endParaRPr>
          </a:p>
          <a:p>
            <a:pPr marL="357188" indent="-357188">
              <a:lnSpc>
                <a:spcPct val="114000"/>
              </a:lnSpc>
              <a:spcBef>
                <a:spcPts val="800"/>
              </a:spcBef>
              <a:buClr>
                <a:srgbClr val="96CB00"/>
              </a:buClr>
              <a:buFont typeface="Arial" panose="020B0604020202020204" pitchFamily="34" charset="0"/>
              <a:buChar char="•"/>
            </a:pPr>
            <a:r>
              <a:rPr lang="it-CH" sz="2000" b="1" dirty="0">
                <a:solidFill>
                  <a:srgbClr val="D17930"/>
                </a:solidFill>
                <a:latin typeface="+mj-lt"/>
                <a:cs typeface="Arial" pitchFamily="34" charset="0"/>
              </a:rPr>
              <a:t>Versatilità</a:t>
            </a:r>
            <a:r>
              <a:rPr lang="de-DE" sz="2000" b="1" dirty="0">
                <a:solidFill>
                  <a:srgbClr val="D17930"/>
                </a:solidFill>
                <a:latin typeface="+mj-lt"/>
                <a:cs typeface="Arial" pitchFamily="34" charset="0"/>
              </a:rPr>
              <a:t>: </a:t>
            </a:r>
            <a:r>
              <a:rPr lang="it-CH" sz="2000" dirty="0">
                <a:solidFill>
                  <a:schemeClr val="accent6">
                    <a:lumMod val="50000"/>
                  </a:schemeClr>
                </a:solidFill>
                <a:latin typeface="+mj-lt"/>
                <a:cs typeface="Arial" pitchFamily="34" charset="0"/>
              </a:rPr>
              <a:t>deve funzionare in diverse dimensioni e su diversi supporti multimediali</a:t>
            </a:r>
            <a:r>
              <a:rPr lang="de-DE" sz="2000" dirty="0">
                <a:solidFill>
                  <a:schemeClr val="accent6">
                    <a:lumMod val="50000"/>
                  </a:schemeClr>
                </a:solidFill>
                <a:latin typeface="+mj-lt"/>
                <a:cs typeface="Arial" pitchFamily="34" charset="0"/>
              </a:rPr>
              <a:t>.</a:t>
            </a:r>
          </a:p>
          <a:p>
            <a:pPr marL="357188" indent="-357188">
              <a:lnSpc>
                <a:spcPct val="114000"/>
              </a:lnSpc>
              <a:spcBef>
                <a:spcPts val="800"/>
              </a:spcBef>
              <a:buClr>
                <a:srgbClr val="96CB00"/>
              </a:buClr>
              <a:buFont typeface="Arial" panose="020B0604020202020204" pitchFamily="34" charset="0"/>
              <a:buChar char="•"/>
            </a:pPr>
            <a:r>
              <a:rPr lang="it-CH" sz="2000" b="1" dirty="0">
                <a:solidFill>
                  <a:srgbClr val="D17930"/>
                </a:solidFill>
                <a:latin typeface="+mj-lt"/>
                <a:cs typeface="Arial" pitchFamily="34" charset="0"/>
              </a:rPr>
              <a:t>Unicità:</a:t>
            </a:r>
            <a:r>
              <a:rPr lang="it-CH" sz="1800" b="1" dirty="0">
                <a:solidFill>
                  <a:srgbClr val="FF0000"/>
                </a:solidFill>
                <a:effectLst/>
                <a:latin typeface="Century Gothic" panose="020B0502020202020204" pitchFamily="34" charset="0"/>
                <a:ea typeface="Arial Unicode MS"/>
              </a:rPr>
              <a:t> </a:t>
            </a:r>
            <a:r>
              <a:rPr lang="it-CH" sz="2000" dirty="0">
                <a:solidFill>
                  <a:schemeClr val="accent6">
                    <a:lumMod val="50000"/>
                  </a:schemeClr>
                </a:solidFill>
                <a:latin typeface="+mj-lt"/>
                <a:cs typeface="Arial" pitchFamily="34" charset="0"/>
              </a:rPr>
              <a:t>il logo deve essere unico e chiaramente distinguibile da altri loghi già in uso. </a:t>
            </a:r>
            <a:endParaRPr lang="de-CH" sz="2000" dirty="0">
              <a:solidFill>
                <a:schemeClr val="accent6">
                  <a:lumMod val="50000"/>
                </a:schemeClr>
              </a:solidFill>
              <a:latin typeface="+mj-lt"/>
              <a:cs typeface="Arial" pitchFamily="34" charset="0"/>
            </a:endParaRPr>
          </a:p>
          <a:p>
            <a:pPr marL="357188" indent="-357188">
              <a:lnSpc>
                <a:spcPct val="114000"/>
              </a:lnSpc>
              <a:spcBef>
                <a:spcPts val="800"/>
              </a:spcBef>
              <a:buClr>
                <a:srgbClr val="96CB00"/>
              </a:buClr>
              <a:buFont typeface="Arial" panose="020B0604020202020204" pitchFamily="34" charset="0"/>
              <a:buChar char="•"/>
            </a:pPr>
            <a:endParaRPr lang="de-DE" sz="2000" dirty="0">
              <a:solidFill>
                <a:schemeClr val="accent6">
                  <a:lumMod val="50000"/>
                </a:schemeClr>
              </a:solidFill>
              <a:latin typeface="+mj-lt"/>
              <a:cs typeface="Arial" pitchFamily="34" charset="0"/>
            </a:endParaRPr>
          </a:p>
        </p:txBody>
      </p:sp>
      <p:sp>
        <p:nvSpPr>
          <p:cNvPr id="5" name="CasellaDiTesto 4">
            <a:extLst>
              <a:ext uri="{FF2B5EF4-FFF2-40B4-BE49-F238E27FC236}">
                <a16:creationId xmlns:a16="http://schemas.microsoft.com/office/drawing/2014/main" id="{103BA40D-BA8D-3B48-AB64-B06A5220DAA0}"/>
              </a:ext>
            </a:extLst>
          </p:cNvPr>
          <p:cNvSpPr txBox="1"/>
          <p:nvPr/>
        </p:nvSpPr>
        <p:spPr>
          <a:xfrm>
            <a:off x="944506" y="1409075"/>
            <a:ext cx="5538696" cy="677108"/>
          </a:xfrm>
          <a:prstGeom prst="rect">
            <a:avLst/>
          </a:prstGeom>
          <a:noFill/>
        </p:spPr>
        <p:txBody>
          <a:bodyPr wrap="none" rtlCol="0">
            <a:spAutoFit/>
          </a:bodyPr>
          <a:lstStyle/>
          <a:p>
            <a:r>
              <a:rPr lang="it-IT" sz="2000" b="1" dirty="0">
                <a:solidFill>
                  <a:srgbClr val="D17930"/>
                </a:solidFill>
                <a:cs typeface="Arial" pitchFamily="34" charset="0"/>
              </a:rPr>
              <a:t>Cosa rende</a:t>
            </a:r>
            <a:r>
              <a:rPr lang="it-CH" sz="2000" b="1">
                <a:solidFill>
                  <a:srgbClr val="D17930"/>
                </a:solidFill>
                <a:cs typeface="Arial" pitchFamily="34" charset="0"/>
              </a:rPr>
              <a:t> un logo attrattivo ed efficace? </a:t>
            </a:r>
            <a:endParaRPr lang="de-DE" sz="2000" b="1" dirty="0">
              <a:solidFill>
                <a:srgbClr val="D17930"/>
              </a:solidFill>
              <a:cs typeface="Arial" pitchFamily="34" charset="0"/>
            </a:endParaRPr>
          </a:p>
          <a:p>
            <a:endParaRPr lang="it-IT" dirty="0"/>
          </a:p>
        </p:txBody>
      </p:sp>
      <p:grpSp>
        <p:nvGrpSpPr>
          <p:cNvPr id="2" name="Gruppieren 1">
            <a:extLst>
              <a:ext uri="{FF2B5EF4-FFF2-40B4-BE49-F238E27FC236}">
                <a16:creationId xmlns:a16="http://schemas.microsoft.com/office/drawing/2014/main" id="{3B37CAB9-AA47-2106-DA79-A71AD64DD351}"/>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FFC46F54-03AD-B10B-5D93-F280F527D804}"/>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B2441E10-2BAD-0B13-EF9B-23F19492544A}"/>
                </a:ext>
              </a:extLst>
            </p:cNvPr>
            <p:cNvPicPr>
              <a:picLocks noChangeAspect="1"/>
            </p:cNvPicPr>
            <p:nvPr/>
          </p:nvPicPr>
          <p:blipFill>
            <a:blip r:embed="rId2"/>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11149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4</a:t>
            </a:fld>
            <a:endParaRPr lang="ru-RU" dirty="0"/>
          </a:p>
        </p:txBody>
      </p:sp>
      <p:sp>
        <p:nvSpPr>
          <p:cNvPr id="10" name="Textfeld 9">
            <a:extLst>
              <a:ext uri="{FF2B5EF4-FFF2-40B4-BE49-F238E27FC236}">
                <a16:creationId xmlns:a16="http://schemas.microsoft.com/office/drawing/2014/main" id="{A8FA04C0-55B6-48C4-ACD6-38C804D3596A}"/>
              </a:ext>
            </a:extLst>
          </p:cNvPr>
          <p:cNvSpPr txBox="1"/>
          <p:nvPr/>
        </p:nvSpPr>
        <p:spPr>
          <a:xfrm>
            <a:off x="1025318" y="1073487"/>
            <a:ext cx="10179071" cy="432048"/>
          </a:xfrm>
          <a:prstGeom prst="rect">
            <a:avLst/>
          </a:prstGeom>
          <a:noFill/>
        </p:spPr>
        <p:txBody>
          <a:bodyPr wrap="square" lIns="0" tIns="0" rIns="0" bIns="0" rtlCol="0" anchor="t">
            <a:noAutofit/>
          </a:bodyPr>
          <a:lstStyle/>
          <a:p>
            <a:pPr algn="l"/>
            <a:r>
              <a:rPr lang="it-IT" sz="2200" b="1" dirty="0"/>
              <a:t>myidea.ch è stato sviluppato da:</a:t>
            </a:r>
          </a:p>
          <a:p>
            <a:pPr algn="l"/>
            <a:endParaRPr lang="it-IT" sz="1000" b="1" dirty="0"/>
          </a:p>
          <a:p>
            <a:pPr marL="342900" indent="-342900" algn="l">
              <a:buClr>
                <a:srgbClr val="8EB403"/>
              </a:buClr>
              <a:buFont typeface="Century Gothic" panose="020B0502020202020204" pitchFamily="34" charset="0"/>
              <a:buChar char="●"/>
            </a:pPr>
            <a:r>
              <a:rPr lang="it-IT" sz="1500" dirty="0"/>
              <a:t>Prof. Dr. Susan Müller, Professore di imprenditorialità alla Scuola universitaria professionale di Berna</a:t>
            </a:r>
          </a:p>
          <a:p>
            <a:pPr marL="342900" indent="-342900">
              <a:buClr>
                <a:srgbClr val="8EB403"/>
              </a:buClr>
              <a:buFont typeface="Century Gothic" panose="020B0502020202020204" pitchFamily="34" charset="0"/>
              <a:buChar char="●"/>
            </a:pPr>
            <a:r>
              <a:rPr lang="it-IT" sz="1500" dirty="0"/>
              <a:t>Prof. Dr. Dr. h.c. </a:t>
            </a:r>
            <a:r>
              <a:rPr lang="it-IT" sz="1500" dirty="0" err="1"/>
              <a:t>mult</a:t>
            </a:r>
            <a:r>
              <a:rPr lang="it-IT" sz="1500"/>
              <a:t>. Fritz Oser (†), (em.), Professore ordinario in pedagogia e psicologia pedagogica all'Università di Friborgo</a:t>
            </a:r>
          </a:p>
          <a:p>
            <a:pPr marL="342900" indent="-342900" algn="l">
              <a:buClr>
                <a:srgbClr val="8EB403"/>
              </a:buClr>
              <a:buFont typeface="Century Gothic" panose="020B0502020202020204" pitchFamily="34" charset="0"/>
              <a:buChar char="●"/>
            </a:pPr>
            <a:r>
              <a:rPr lang="it-IT" sz="1500"/>
              <a:t>Prof. Dr. Eveline Gutzwiller-Helfenfinger, Ricercatrice senior all’università di Friburgo e professoressa ospite, Università Duisburg-Essen</a:t>
            </a:r>
          </a:p>
          <a:p>
            <a:pPr marL="342900" indent="-342900" algn="l">
              <a:buClr>
                <a:srgbClr val="8EB403"/>
              </a:buClr>
              <a:buFont typeface="Century Gothic" panose="020B0502020202020204" pitchFamily="34" charset="0"/>
              <a:buChar char="●"/>
            </a:pPr>
            <a:r>
              <a:rPr lang="it-IT" sz="1500"/>
              <a:t>Prof. Dr. habil Manfred Pfiffner, Professore di pedagogia professionale all’alta scuola pedagogica di Zurigo</a:t>
            </a:r>
          </a:p>
          <a:p>
            <a:pPr marL="342900" indent="-342900">
              <a:buClr>
                <a:srgbClr val="8EB403"/>
              </a:buClr>
              <a:buFont typeface="Century Gothic" panose="020B0502020202020204" pitchFamily="34" charset="0"/>
              <a:buChar char="●"/>
            </a:pPr>
            <a:r>
              <a:rPr lang="it-IT" sz="1500"/>
              <a:t>Aline Scherz, Docente di Cultura generale nella scuola professionale, Berufsbildungszentrum Olten</a:t>
            </a:r>
          </a:p>
          <a:p>
            <a:pPr algn="l"/>
            <a:endParaRPr lang="it-IT" sz="1500" b="1"/>
          </a:p>
          <a:p>
            <a:pPr algn="l"/>
            <a:endParaRPr lang="it-IT" sz="1500" b="1"/>
          </a:p>
          <a:p>
            <a:pPr algn="l"/>
            <a:r>
              <a:rPr lang="it-IT" sz="2200" b="1"/>
              <a:t>Collaborazione</a:t>
            </a:r>
          </a:p>
          <a:p>
            <a:pPr algn="l"/>
            <a:endParaRPr lang="it-IT" sz="1000" b="1"/>
          </a:p>
          <a:p>
            <a:pPr algn="l"/>
            <a:r>
              <a:rPr lang="it-IT" sz="1500"/>
              <a:t>Molte persone hanno contribuito a migliorare il materiale di insegnamento e apprendimento. Desideriamo ringraziarle di cuore:</a:t>
            </a:r>
          </a:p>
          <a:p>
            <a:pPr algn="l"/>
            <a:endParaRPr lang="it-IT" sz="1500"/>
          </a:p>
          <a:p>
            <a:pPr marL="342900" indent="-342900">
              <a:buClr>
                <a:srgbClr val="8EB403"/>
              </a:buClr>
              <a:buFont typeface="Century Gothic" panose="020B0502020202020204" pitchFamily="34" charset="0"/>
              <a:buChar char="●"/>
            </a:pPr>
            <a:r>
              <a:rPr lang="it-IT" sz="1500"/>
              <a:t>Prof. Dr. Pascal Dey, Professore in Value-based Management alla </a:t>
            </a:r>
            <a:r>
              <a:rPr lang="it-IT" sz="1500">
                <a:ea typeface="+mn-lt"/>
                <a:cs typeface="+mn-lt"/>
              </a:rPr>
              <a:t>Scuola universitaria professionale di Berna</a:t>
            </a:r>
            <a:endParaRPr lang="it-IT" sz="1500"/>
          </a:p>
          <a:p>
            <a:pPr marL="342900" indent="-342900">
              <a:buClr>
                <a:srgbClr val="8EB403"/>
              </a:buClr>
              <a:buFont typeface="Century Gothic" panose="020B0502020202020204" pitchFamily="34" charset="0"/>
              <a:buChar char="●"/>
            </a:pPr>
            <a:r>
              <a:rPr lang="it-IT" sz="1500"/>
              <a:t>Barbara Meili, Responsabile di progetto per la formazione professionale, éducation 21</a:t>
            </a:r>
          </a:p>
          <a:p>
            <a:pPr marL="342900" indent="-342900">
              <a:buClr>
                <a:srgbClr val="8EB403"/>
              </a:buClr>
              <a:buFont typeface="Century Gothic" panose="020B0502020202020204" pitchFamily="34" charset="0"/>
              <a:buChar char="●"/>
            </a:pPr>
            <a:r>
              <a:rPr lang="it-IT" sz="1500"/>
              <a:t>Reto Nobs, Cofondatore di Drehmoment Bikes</a:t>
            </a:r>
          </a:p>
          <a:p>
            <a:pPr marL="342900" indent="-342900">
              <a:buClr>
                <a:srgbClr val="8EB403"/>
              </a:buClr>
              <a:buFont typeface="Century Gothic" panose="020B0502020202020204" pitchFamily="34" charset="0"/>
              <a:buChar char="●"/>
            </a:pPr>
            <a:r>
              <a:rPr lang="it-IT" sz="1500"/>
              <a:t>Léa Miggiano, </a:t>
            </a:r>
            <a:r>
              <a:rPr lang="it-IT" sz="1500">
                <a:ea typeface="+mn-lt"/>
                <a:cs typeface="+mn-lt"/>
              </a:rPr>
              <a:t>Cofondatrice di </a:t>
            </a:r>
            <a:r>
              <a:rPr lang="it-IT" sz="1500"/>
              <a:t>Carvolution</a:t>
            </a:r>
          </a:p>
          <a:p>
            <a:pPr algn="l"/>
            <a:endParaRPr lang="it-IT" sz="2200" b="1"/>
          </a:p>
        </p:txBody>
      </p:sp>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34273" y="129052"/>
            <a:ext cx="9845485" cy="795947"/>
          </a:xfrm>
          <a:prstGeom prst="rect">
            <a:avLst/>
          </a:prstGeom>
          <a:noFill/>
          <a:ln w="9525">
            <a:noFill/>
            <a:miter lim="800000"/>
            <a:headEnd/>
            <a:tailEnd/>
          </a:ln>
        </p:spPr>
        <p:txBody>
          <a:bodyPr anchor="ctr"/>
          <a:lstStyle/>
          <a:p>
            <a:pPr>
              <a:defRPr/>
            </a:pPr>
            <a:r>
              <a:rPr lang="it-IT" altLang="fr-FR" sz="2400" b="1">
                <a:solidFill>
                  <a:srgbClr val="8EB403"/>
                </a:solidFill>
                <a:latin typeface="+mj-lt"/>
                <a:ea typeface="ＭＳ Ｐゴシック" charset="0"/>
                <a:cs typeface="Arial"/>
              </a:rPr>
              <a:t>Informazioni di base sul programma di insegnamento e apprendimento </a:t>
            </a:r>
            <a:r>
              <a:rPr lang="de-CH" altLang="fr-FR" sz="2400" b="1">
                <a:solidFill>
                  <a:srgbClr val="8EB403"/>
                </a:solidFill>
                <a:latin typeface="+mj-lt"/>
                <a:ea typeface="ＭＳ Ｐゴシック" charset="0"/>
                <a:cs typeface="Arial"/>
              </a:rPr>
              <a:t>myidea.ch</a:t>
            </a:r>
          </a:p>
        </p:txBody>
      </p:sp>
    </p:spTree>
    <p:extLst>
      <p:ext uri="{BB962C8B-B14F-4D97-AF65-F5344CB8AC3E}">
        <p14:creationId xmlns:p14="http://schemas.microsoft.com/office/powerpoint/2010/main" val="220609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40</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4506" y="231436"/>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Sviluppare una «vision»</a:t>
            </a:r>
          </a:p>
        </p:txBody>
      </p:sp>
      <p:sp>
        <p:nvSpPr>
          <p:cNvPr id="9" name="Textfeld 8">
            <a:extLst>
              <a:ext uri="{FF2B5EF4-FFF2-40B4-BE49-F238E27FC236}">
                <a16:creationId xmlns:a16="http://schemas.microsoft.com/office/drawing/2014/main" id="{1CC7D7C5-C26C-4D61-A220-25A4E02FEF0A}"/>
              </a:ext>
            </a:extLst>
          </p:cNvPr>
          <p:cNvSpPr txBox="1"/>
          <p:nvPr/>
        </p:nvSpPr>
        <p:spPr>
          <a:xfrm>
            <a:off x="1247819" y="2050327"/>
            <a:ext cx="9003128" cy="1945917"/>
          </a:xfrm>
          <a:prstGeom prst="rect">
            <a:avLst/>
          </a:prstGeom>
          <a:noFill/>
        </p:spPr>
        <p:txBody>
          <a:bodyPr wrap="square" rtlCol="0">
            <a:spAutoFit/>
          </a:bodyPr>
          <a:lstStyle/>
          <a:p>
            <a:pPr marL="357188" indent="-357188">
              <a:lnSpc>
                <a:spcPct val="114000"/>
              </a:lnSpc>
              <a:spcBef>
                <a:spcPts val="800"/>
              </a:spcBef>
              <a:spcAft>
                <a:spcPts val="1200"/>
              </a:spcAft>
              <a:buClr>
                <a:srgbClr val="96CB00"/>
              </a:buClr>
              <a:buFont typeface="Arial" panose="020B0604020202020204" pitchFamily="34" charset="0"/>
              <a:buChar char="•"/>
            </a:pPr>
            <a:r>
              <a:rPr lang="it-IT" sz="2000" dirty="0">
                <a:solidFill>
                  <a:schemeClr val="accent6">
                    <a:lumMod val="50000"/>
                  </a:schemeClr>
                </a:solidFill>
                <a:latin typeface="+mj-lt"/>
                <a:cs typeface="Arial" pitchFamily="34" charset="0"/>
              </a:rPr>
              <a:t>La vision – visione – deve riflettere l'idea di base della vostra azienda.</a:t>
            </a:r>
          </a:p>
          <a:p>
            <a:pPr marL="357188" indent="-357188">
              <a:lnSpc>
                <a:spcPct val="114000"/>
              </a:lnSpc>
              <a:spcBef>
                <a:spcPts val="800"/>
              </a:spcBef>
              <a:spcAft>
                <a:spcPts val="1200"/>
              </a:spcAft>
              <a:buClr>
                <a:srgbClr val="96CB00"/>
              </a:buClr>
              <a:buFont typeface="Arial" panose="020B0604020202020204" pitchFamily="34" charset="0"/>
              <a:buChar char="•"/>
            </a:pPr>
            <a:r>
              <a:rPr lang="it-IT" sz="2000" dirty="0">
                <a:solidFill>
                  <a:schemeClr val="accent6">
                    <a:lumMod val="50000"/>
                  </a:schemeClr>
                </a:solidFill>
                <a:latin typeface="+mj-lt"/>
                <a:cs typeface="Arial" pitchFamily="34" charset="0"/>
              </a:rPr>
              <a:t>La visione orienta voi e i vostri collaboratori, indicando «dove volete andare».</a:t>
            </a:r>
          </a:p>
          <a:p>
            <a:pPr>
              <a:lnSpc>
                <a:spcPct val="114000"/>
              </a:lnSpc>
              <a:spcBef>
                <a:spcPts val="800"/>
              </a:spcBef>
              <a:spcAft>
                <a:spcPts val="1200"/>
              </a:spcAft>
              <a:buClr>
                <a:srgbClr val="96CB00"/>
              </a:buClr>
            </a:pPr>
            <a:r>
              <a:rPr lang="it-IT" sz="1800" dirty="0">
                <a:solidFill>
                  <a:srgbClr val="135B87"/>
                </a:solidFill>
                <a:effectLst/>
                <a:latin typeface="Century Gothic" panose="020B0502020202020204" pitchFamily="34" charset="0"/>
                <a:ea typeface="MS Mincho" panose="02020609040205080304" pitchFamily="49" charset="-128"/>
                <a:cs typeface="Calibri" panose="020F0502020204030204" pitchFamily="34" charset="0"/>
              </a:rPr>
              <a:t>	</a:t>
            </a:r>
            <a:endParaRPr lang="de-DE" sz="2000" dirty="0">
              <a:solidFill>
                <a:schemeClr val="accent6">
                  <a:lumMod val="50000"/>
                </a:schemeClr>
              </a:solidFill>
              <a:latin typeface="+mj-lt"/>
              <a:cs typeface="Arial" pitchFamily="34" charset="0"/>
            </a:endParaRPr>
          </a:p>
        </p:txBody>
      </p:sp>
      <p:sp>
        <p:nvSpPr>
          <p:cNvPr id="4" name="Rechteck 4">
            <a:extLst>
              <a:ext uri="{FF2B5EF4-FFF2-40B4-BE49-F238E27FC236}">
                <a16:creationId xmlns:a16="http://schemas.microsoft.com/office/drawing/2014/main" id="{5A566AEB-8449-8925-7CBC-18FC1D131157}"/>
              </a:ext>
            </a:extLst>
          </p:cNvPr>
          <p:cNvSpPr/>
          <p:nvPr/>
        </p:nvSpPr>
        <p:spPr>
          <a:xfrm>
            <a:off x="1127381" y="4546600"/>
            <a:ext cx="10126915" cy="1439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spcBef>
                <a:spcPts val="1400"/>
              </a:spcBef>
              <a:spcAft>
                <a:spcPts val="1200"/>
              </a:spcAft>
              <a:buClr>
                <a:srgbClr val="96CB00"/>
              </a:buClr>
              <a:tabLst>
                <a:tab pos="1058863" algn="l"/>
                <a:tab pos="2790825" algn="l"/>
              </a:tabLst>
            </a:pPr>
            <a:r>
              <a:rPr lang="it-IT" sz="1800" b="1" dirty="0">
                <a:solidFill>
                  <a:schemeClr val="bg1"/>
                </a:solidFill>
                <a:effectLst/>
                <a:latin typeface="Century Gothic" panose="020B0502020202020204" pitchFamily="34" charset="0"/>
                <a:ea typeface="MS Mincho" panose="02020609040205080304" pitchFamily="49" charset="-128"/>
                <a:cs typeface="Calibri" panose="020F0502020204030204" pitchFamily="34" charset="0"/>
              </a:rPr>
              <a:t>Esempi: </a:t>
            </a:r>
            <a:r>
              <a:rPr lang="it-IT" sz="1800" dirty="0">
                <a:solidFill>
                  <a:schemeClr val="bg1"/>
                </a:solidFill>
                <a:effectLst/>
                <a:latin typeface="Century Gothic" panose="020B0502020202020204" pitchFamily="34" charset="0"/>
                <a:ea typeface="MS Mincho" panose="02020609040205080304" pitchFamily="49" charset="-128"/>
                <a:cs typeface="Calibri" panose="020F0502020204030204" pitchFamily="34" charset="0"/>
              </a:rPr>
              <a:t>	Microsoft: 	«Un computer su ogni scrivania e in ogni casa.» </a:t>
            </a:r>
            <a:r>
              <a:rPr lang="it-IT" sz="2000" dirty="0">
                <a:solidFill>
                  <a:schemeClr val="bg1"/>
                </a:solidFill>
                <a:latin typeface="+mj-lt"/>
                <a:cs typeface="Arial" pitchFamily="34" charset="0"/>
              </a:rPr>
              <a:t>	</a:t>
            </a:r>
          </a:p>
          <a:p>
            <a:pPr>
              <a:lnSpc>
                <a:spcPct val="114000"/>
              </a:lnSpc>
              <a:spcBef>
                <a:spcPts val="800"/>
              </a:spcBef>
              <a:spcAft>
                <a:spcPts val="1200"/>
              </a:spcAft>
              <a:buClr>
                <a:srgbClr val="96CB00"/>
              </a:buClr>
              <a:tabLst>
                <a:tab pos="1017588" algn="l"/>
                <a:tab pos="1681163" algn="l"/>
                <a:tab pos="2841625" algn="l"/>
              </a:tabLst>
            </a:pPr>
            <a:r>
              <a:rPr lang="it-IT" sz="2000" dirty="0">
                <a:solidFill>
                  <a:schemeClr val="bg1"/>
                </a:solidFill>
                <a:effectLst/>
                <a:latin typeface="+mj-lt"/>
                <a:ea typeface="MS Mincho" panose="02020609040205080304" pitchFamily="49" charset="-128"/>
                <a:cs typeface="Arial" pitchFamily="34" charset="0"/>
              </a:rPr>
              <a:t>	</a:t>
            </a:r>
            <a:r>
              <a:rPr lang="de-CH" sz="1800" dirty="0">
                <a:solidFill>
                  <a:schemeClr val="bg1"/>
                </a:solidFill>
                <a:effectLst/>
                <a:latin typeface="Century Gothic" panose="020B0502020202020204" pitchFamily="34" charset="0"/>
                <a:ea typeface="MS Mincho" panose="02020609040205080304" pitchFamily="49" charset="-128"/>
                <a:cs typeface="Calibri" panose="020F0502020204030204" pitchFamily="34" charset="0"/>
              </a:rPr>
              <a:t> Wikipedia: 	</a:t>
            </a:r>
            <a:r>
              <a:rPr lang="it-IT" sz="1800" dirty="0">
                <a:solidFill>
                  <a:schemeClr val="bg1"/>
                </a:solidFill>
                <a:effectLst/>
                <a:latin typeface="Century Gothic" panose="020B0502020202020204" pitchFamily="34" charset="0"/>
                <a:ea typeface="MS Mincho" panose="02020609040205080304" pitchFamily="49" charset="-128"/>
                <a:cs typeface="Calibri" panose="020F0502020204030204" pitchFamily="34" charset="0"/>
              </a:rPr>
              <a:t>«Immaginatevi un mondo nel quale ogni persona abbia libero 			accesso all’insieme della conoscenza.» </a:t>
            </a:r>
            <a:endParaRPr lang="de-DE" sz="2000" dirty="0">
              <a:solidFill>
                <a:schemeClr val="bg1"/>
              </a:solidFill>
              <a:latin typeface="+mj-lt"/>
              <a:cs typeface="Arial" pitchFamily="34" charset="0"/>
            </a:endParaRPr>
          </a:p>
        </p:txBody>
      </p:sp>
    </p:spTree>
    <p:extLst>
      <p:ext uri="{BB962C8B-B14F-4D97-AF65-F5344CB8AC3E}">
        <p14:creationId xmlns:p14="http://schemas.microsoft.com/office/powerpoint/2010/main" val="981012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41</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9581" y="106555"/>
            <a:ext cx="9406555" cy="657225"/>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Sviluppare</a:t>
            </a:r>
            <a:r>
              <a:rPr lang="de-CH" altLang="fr-FR" sz="2400" b="1" dirty="0">
                <a:solidFill>
                  <a:srgbClr val="D17930"/>
                </a:solidFill>
                <a:latin typeface="+mj-lt"/>
                <a:ea typeface="ＭＳ Ｐゴシック" charset="0"/>
                <a:cs typeface="Arial"/>
              </a:rPr>
              <a:t> </a:t>
            </a:r>
            <a:r>
              <a:rPr lang="it-IT" altLang="fr-FR" sz="2400" b="1" dirty="0">
                <a:solidFill>
                  <a:srgbClr val="D17930"/>
                </a:solidFill>
                <a:latin typeface="+mj-lt"/>
                <a:ea typeface="ＭＳ Ｐゴシック" charset="0"/>
                <a:cs typeface="Arial"/>
              </a:rPr>
              <a:t>una</a:t>
            </a:r>
            <a:r>
              <a:rPr lang="de-CH" altLang="fr-FR" sz="2400" b="1" dirty="0">
                <a:solidFill>
                  <a:srgbClr val="D17930"/>
                </a:solidFill>
                <a:latin typeface="+mj-lt"/>
                <a:ea typeface="ＭＳ Ｐゴシック" charset="0"/>
                <a:cs typeface="Arial"/>
              </a:rPr>
              <a:t> </a:t>
            </a:r>
            <a:r>
              <a:rPr lang="de-CH" altLang="fr-FR" sz="2400" b="1" i="1" dirty="0">
                <a:solidFill>
                  <a:srgbClr val="D17930"/>
                </a:solidFill>
                <a:latin typeface="+mj-lt"/>
                <a:ea typeface="ＭＳ Ｐゴシック" charset="0"/>
                <a:cs typeface="Arial"/>
              </a:rPr>
              <a:t>tagline</a:t>
            </a:r>
          </a:p>
        </p:txBody>
      </p:sp>
      <p:sp>
        <p:nvSpPr>
          <p:cNvPr id="9" name="Textfeld 8">
            <a:extLst>
              <a:ext uri="{FF2B5EF4-FFF2-40B4-BE49-F238E27FC236}">
                <a16:creationId xmlns:a16="http://schemas.microsoft.com/office/drawing/2014/main" id="{1CC7D7C5-C26C-4D61-A220-25A4E02FEF0A}"/>
              </a:ext>
            </a:extLst>
          </p:cNvPr>
          <p:cNvSpPr txBox="1"/>
          <p:nvPr/>
        </p:nvSpPr>
        <p:spPr>
          <a:xfrm>
            <a:off x="949581" y="856770"/>
            <a:ext cx="10126915" cy="4792787"/>
          </a:xfrm>
          <a:prstGeom prst="rect">
            <a:avLst/>
          </a:prstGeom>
          <a:noFill/>
        </p:spPr>
        <p:txBody>
          <a:bodyPr wrap="square" rtlCol="0">
            <a:spAutoFit/>
          </a:bodyPr>
          <a:lstStyle/>
          <a:p>
            <a:pPr>
              <a:spcBef>
                <a:spcPts val="800"/>
              </a:spcBef>
              <a:spcAft>
                <a:spcPts val="1200"/>
              </a:spcAft>
              <a:buClr>
                <a:srgbClr val="96CB00"/>
              </a:buClr>
            </a:pPr>
            <a:r>
              <a:rPr lang="it-CH" sz="2000" b="1">
                <a:solidFill>
                  <a:srgbClr val="D17930"/>
                </a:solidFill>
                <a:latin typeface="+mj-lt"/>
                <a:cs typeface="Arial" pitchFamily="34" charset="0"/>
              </a:rPr>
              <a:t>Pensate a una </a:t>
            </a:r>
            <a:r>
              <a:rPr lang="it-CH" sz="2000" b="1" i="1">
                <a:solidFill>
                  <a:srgbClr val="D17930"/>
                </a:solidFill>
                <a:latin typeface="+mj-lt"/>
                <a:cs typeface="Arial" pitchFamily="34" charset="0"/>
              </a:rPr>
              <a:t>tagline</a:t>
            </a:r>
            <a:r>
              <a:rPr lang="it-CH" sz="2000" b="1">
                <a:solidFill>
                  <a:srgbClr val="D17930"/>
                </a:solidFill>
                <a:latin typeface="+mj-lt"/>
                <a:cs typeface="Arial" pitchFamily="34" charset="0"/>
              </a:rPr>
              <a:t> per la vostra impresa</a:t>
            </a:r>
            <a:endParaRPr lang="de-DE" sz="2000" b="1" dirty="0">
              <a:solidFill>
                <a:srgbClr val="D17930"/>
              </a:solidFill>
              <a:latin typeface="+mj-lt"/>
              <a:cs typeface="Arial" pitchFamily="34" charset="0"/>
            </a:endParaRPr>
          </a:p>
          <a:p>
            <a:pPr>
              <a:lnSpc>
                <a:spcPct val="114000"/>
              </a:lnSpc>
              <a:spcBef>
                <a:spcPts val="800"/>
              </a:spcBef>
              <a:buClr>
                <a:srgbClr val="96CB00"/>
              </a:buClr>
            </a:pPr>
            <a:r>
              <a:rPr lang="it-IT" b="1" dirty="0">
                <a:solidFill>
                  <a:srgbClr val="D17930"/>
                </a:solidFill>
                <a:latin typeface="+mj-lt"/>
                <a:cs typeface="Arial" pitchFamily="34" charset="0"/>
              </a:rPr>
              <a:t>Cos’è una </a:t>
            </a:r>
            <a:r>
              <a:rPr lang="it-IT" b="1" i="1" dirty="0">
                <a:solidFill>
                  <a:srgbClr val="D17930"/>
                </a:solidFill>
                <a:latin typeface="+mj-lt"/>
                <a:cs typeface="Arial" pitchFamily="34" charset="0"/>
              </a:rPr>
              <a:t>tagline</a:t>
            </a:r>
            <a:r>
              <a:rPr lang="it-IT" b="1" dirty="0">
                <a:solidFill>
                  <a:srgbClr val="D17930"/>
                </a:solidFill>
                <a:latin typeface="+mj-lt"/>
                <a:cs typeface="Arial" pitchFamily="34" charset="0"/>
              </a:rPr>
              <a:t>? </a:t>
            </a:r>
            <a:r>
              <a:rPr lang="it-IT" dirty="0">
                <a:solidFill>
                  <a:srgbClr val="898F97"/>
                </a:solidFill>
                <a:latin typeface="+mj-lt"/>
                <a:cs typeface="Arial" pitchFamily="34" charset="0"/>
              </a:rPr>
              <a:t>Una </a:t>
            </a:r>
            <a:r>
              <a:rPr lang="it-IT" i="1" dirty="0">
                <a:solidFill>
                  <a:srgbClr val="898F97"/>
                </a:solidFill>
                <a:latin typeface="+mj-lt"/>
                <a:cs typeface="Arial" pitchFamily="34" charset="0"/>
              </a:rPr>
              <a:t>tagline</a:t>
            </a:r>
            <a:r>
              <a:rPr lang="it-IT" dirty="0">
                <a:solidFill>
                  <a:srgbClr val="898F97"/>
                </a:solidFill>
                <a:latin typeface="+mj-lt"/>
                <a:cs typeface="Arial" pitchFamily="34" charset="0"/>
              </a:rPr>
              <a:t> è una frase breve che presenta la vostra impresa in modo che resti impressa nella memoria del gruppo target (to tag = marcare).</a:t>
            </a:r>
          </a:p>
          <a:p>
            <a:pPr>
              <a:lnSpc>
                <a:spcPct val="114000"/>
              </a:lnSpc>
              <a:spcBef>
                <a:spcPts val="1400"/>
              </a:spcBef>
              <a:spcAft>
                <a:spcPts val="1200"/>
              </a:spcAft>
              <a:buClr>
                <a:srgbClr val="96CB00"/>
              </a:buClr>
            </a:pPr>
            <a:r>
              <a:rPr lang="it-CH" sz="2000" b="1">
                <a:solidFill>
                  <a:srgbClr val="D17930"/>
                </a:solidFill>
                <a:latin typeface="+mj-lt"/>
                <a:cs typeface="Arial" pitchFamily="34" charset="0"/>
              </a:rPr>
              <a:t>Suggerimenti e consigli</a:t>
            </a:r>
            <a:r>
              <a:rPr lang="de-DE" sz="2000" b="1" dirty="0">
                <a:solidFill>
                  <a:srgbClr val="D17930"/>
                </a:solidFill>
                <a:latin typeface="+mj-lt"/>
                <a:cs typeface="Arial" pitchFamily="34" charset="0"/>
              </a:rPr>
              <a:t>:</a:t>
            </a:r>
            <a:endParaRPr lang="it-IT" sz="2000" b="1" dirty="0">
              <a:solidFill>
                <a:srgbClr val="D17930"/>
              </a:solidFill>
              <a:latin typeface="+mj-lt"/>
              <a:cs typeface="Arial" pitchFamily="34" charset="0"/>
            </a:endParaRPr>
          </a:p>
          <a:p>
            <a:pPr marL="357188" indent="-357188">
              <a:lnSpc>
                <a:spcPct val="114000"/>
              </a:lnSpc>
              <a:spcBef>
                <a:spcPts val="200"/>
              </a:spcBef>
              <a:buClr>
                <a:srgbClr val="96CB00"/>
              </a:buClr>
              <a:buFont typeface="Arial" panose="020B0604020202020204" pitchFamily="34" charset="0"/>
              <a:buChar char="•"/>
            </a:pPr>
            <a:r>
              <a:rPr lang="it-IT" b="1" dirty="0">
                <a:solidFill>
                  <a:srgbClr val="D17930"/>
                </a:solidFill>
                <a:latin typeface="+mj-lt"/>
                <a:cs typeface="Arial" pitchFamily="34" charset="0"/>
              </a:rPr>
              <a:t>Cosa vi rende speciali? </a:t>
            </a:r>
            <a:r>
              <a:rPr lang="it-IT" dirty="0">
                <a:solidFill>
                  <a:srgbClr val="898F97"/>
                </a:solidFill>
                <a:latin typeface="+mj-lt"/>
                <a:cs typeface="Arial" pitchFamily="34" charset="0"/>
              </a:rPr>
              <a:t>La </a:t>
            </a:r>
            <a:r>
              <a:rPr lang="it-IT" i="1" dirty="0">
                <a:solidFill>
                  <a:srgbClr val="898F97"/>
                </a:solidFill>
                <a:latin typeface="+mj-lt"/>
                <a:cs typeface="Arial" pitchFamily="34" charset="0"/>
              </a:rPr>
              <a:t>tagline</a:t>
            </a:r>
            <a:r>
              <a:rPr lang="it-IT" dirty="0">
                <a:solidFill>
                  <a:srgbClr val="898F97"/>
                </a:solidFill>
                <a:latin typeface="+mj-lt"/>
                <a:cs typeface="Arial" pitchFamily="34" charset="0"/>
              </a:rPr>
              <a:t> dovrebbe esprimere ciò che la vostra impresa o il vostro marchio offre al gruppo target. Cosa di speciale che vi distingue dagli altri?</a:t>
            </a:r>
          </a:p>
          <a:p>
            <a:pPr marL="357188" indent="-357188">
              <a:spcBef>
                <a:spcPts val="800"/>
              </a:spcBef>
              <a:buClr>
                <a:srgbClr val="96CB00"/>
              </a:buClr>
              <a:buFont typeface="Arial" panose="020B0604020202020204" pitchFamily="34" charset="0"/>
              <a:buChar char="•"/>
            </a:pPr>
            <a:r>
              <a:rPr lang="it-IT" b="1" dirty="0">
                <a:solidFill>
                  <a:srgbClr val="D17930"/>
                </a:solidFill>
                <a:latin typeface="+mj-lt"/>
                <a:cs typeface="Arial" pitchFamily="34" charset="0"/>
              </a:rPr>
              <a:t>Brevità e semplicità. </a:t>
            </a:r>
            <a:r>
              <a:rPr lang="it-IT" dirty="0">
                <a:solidFill>
                  <a:srgbClr val="898F97"/>
                </a:solidFill>
                <a:latin typeface="+mj-lt"/>
                <a:cs typeface="Arial" pitchFamily="34" charset="0"/>
              </a:rPr>
              <a:t>La </a:t>
            </a:r>
            <a:r>
              <a:rPr lang="it-IT" i="1" dirty="0">
                <a:solidFill>
                  <a:srgbClr val="898F97"/>
                </a:solidFill>
                <a:latin typeface="+mj-lt"/>
                <a:cs typeface="Arial" pitchFamily="34" charset="0"/>
              </a:rPr>
              <a:t>tagline</a:t>
            </a:r>
            <a:r>
              <a:rPr lang="it-IT" dirty="0">
                <a:solidFill>
                  <a:srgbClr val="898F97"/>
                </a:solidFill>
                <a:latin typeface="+mj-lt"/>
                <a:cs typeface="Arial" pitchFamily="34" charset="0"/>
              </a:rPr>
              <a:t> dovrebbe essere breve: da tre a sette parole </a:t>
            </a:r>
            <a:r>
              <a:rPr lang="it-IT" dirty="0">
                <a:solidFill>
                  <a:srgbClr val="898F97"/>
                </a:solidFill>
                <a:cs typeface="Arial" pitchFamily="34" charset="0"/>
              </a:rPr>
              <a:t>al massimo</a:t>
            </a:r>
            <a:r>
              <a:rPr lang="it-IT" dirty="0">
                <a:solidFill>
                  <a:srgbClr val="898F97"/>
                </a:solidFill>
                <a:latin typeface="+mj-lt"/>
                <a:cs typeface="Arial" pitchFamily="34" charset="0"/>
              </a:rPr>
              <a:t>. </a:t>
            </a:r>
          </a:p>
          <a:p>
            <a:pPr marL="357188" indent="-357188">
              <a:lnSpc>
                <a:spcPct val="114000"/>
              </a:lnSpc>
              <a:spcBef>
                <a:spcPts val="800"/>
              </a:spcBef>
              <a:buClr>
                <a:srgbClr val="96CB00"/>
              </a:buClr>
              <a:buFont typeface="Arial" panose="020B0604020202020204" pitchFamily="34" charset="0"/>
              <a:buChar char="•"/>
            </a:pPr>
            <a:r>
              <a:rPr lang="it-IT" b="1" dirty="0">
                <a:solidFill>
                  <a:srgbClr val="D17930"/>
                </a:solidFill>
                <a:latin typeface="+mj-lt"/>
                <a:cs typeface="Arial" pitchFamily="34" charset="0"/>
              </a:rPr>
              <a:t>Una </a:t>
            </a:r>
            <a:r>
              <a:rPr lang="it-IT" b="1" i="1" dirty="0">
                <a:solidFill>
                  <a:srgbClr val="D17930"/>
                </a:solidFill>
                <a:latin typeface="+mj-lt"/>
                <a:cs typeface="Arial" pitchFamily="34" charset="0"/>
              </a:rPr>
              <a:t>tagline</a:t>
            </a:r>
            <a:r>
              <a:rPr lang="it-IT" b="1" dirty="0">
                <a:solidFill>
                  <a:srgbClr val="D17930"/>
                </a:solidFill>
                <a:latin typeface="+mj-lt"/>
                <a:cs typeface="Arial" pitchFamily="34" charset="0"/>
              </a:rPr>
              <a:t> non è uno slogan. </a:t>
            </a:r>
            <a:r>
              <a:rPr lang="it-IT" dirty="0">
                <a:solidFill>
                  <a:srgbClr val="898F97"/>
                </a:solidFill>
                <a:latin typeface="+mj-lt"/>
                <a:cs typeface="Arial" pitchFamily="34" charset="0"/>
              </a:rPr>
              <a:t>Una </a:t>
            </a:r>
            <a:r>
              <a:rPr lang="it-IT" i="1" dirty="0">
                <a:solidFill>
                  <a:srgbClr val="898F97"/>
                </a:solidFill>
                <a:latin typeface="+mj-lt"/>
                <a:cs typeface="Arial" pitchFamily="34" charset="0"/>
              </a:rPr>
              <a:t>tagline</a:t>
            </a:r>
            <a:r>
              <a:rPr lang="it-IT" dirty="0">
                <a:solidFill>
                  <a:srgbClr val="898F97"/>
                </a:solidFill>
                <a:latin typeface="+mj-lt"/>
                <a:cs typeface="Arial" pitchFamily="34" charset="0"/>
              </a:rPr>
              <a:t> rappresenta un’impresa o un marchio nel suo complesso, mentre uno slogan di solito viene impiegato per promuovere un determinato prodotto o in una campagna.</a:t>
            </a:r>
          </a:p>
          <a:p>
            <a:pPr marL="357188" indent="-357188">
              <a:spcBef>
                <a:spcPts val="800"/>
              </a:spcBef>
              <a:buClr>
                <a:srgbClr val="96CB00"/>
              </a:buClr>
              <a:buFont typeface="Arial" panose="020B0604020202020204" pitchFamily="34" charset="0"/>
              <a:buChar char="•"/>
            </a:pPr>
            <a:endParaRPr lang="de-CH" dirty="0"/>
          </a:p>
        </p:txBody>
      </p:sp>
      <p:sp>
        <p:nvSpPr>
          <p:cNvPr id="5" name="Rechteck 4">
            <a:extLst>
              <a:ext uri="{FF2B5EF4-FFF2-40B4-BE49-F238E27FC236}">
                <a16:creationId xmlns:a16="http://schemas.microsoft.com/office/drawing/2014/main" id="{E65B2A87-0FA9-4322-9275-D03E7226B128}"/>
              </a:ext>
            </a:extLst>
          </p:cNvPr>
          <p:cNvSpPr/>
          <p:nvPr/>
        </p:nvSpPr>
        <p:spPr>
          <a:xfrm>
            <a:off x="949581" y="5414755"/>
            <a:ext cx="10126915" cy="1172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 name="Textfeld 9">
            <a:extLst>
              <a:ext uri="{FF2B5EF4-FFF2-40B4-BE49-F238E27FC236}">
                <a16:creationId xmlns:a16="http://schemas.microsoft.com/office/drawing/2014/main" id="{9C67EDCD-360F-4CDF-9AE6-B6E5AEEC3A8A}"/>
              </a:ext>
            </a:extLst>
          </p:cNvPr>
          <p:cNvSpPr txBox="1"/>
          <p:nvPr/>
        </p:nvSpPr>
        <p:spPr>
          <a:xfrm>
            <a:off x="2826747" y="5442901"/>
            <a:ext cx="2944668" cy="369332"/>
          </a:xfrm>
          <a:prstGeom prst="rect">
            <a:avLst/>
          </a:prstGeom>
          <a:noFill/>
        </p:spPr>
        <p:txBody>
          <a:bodyPr wrap="square" rtlCol="0">
            <a:spAutoFit/>
          </a:bodyPr>
          <a:lstStyle/>
          <a:p>
            <a:pPr>
              <a:spcBef>
                <a:spcPts val="800"/>
              </a:spcBef>
              <a:buClr>
                <a:schemeClr val="bg1"/>
              </a:buClr>
            </a:pPr>
            <a:r>
              <a:rPr lang="de-CH" dirty="0">
                <a:solidFill>
                  <a:schemeClr val="bg1"/>
                </a:solidFill>
                <a:latin typeface="+mj-lt"/>
                <a:cs typeface="Arial" pitchFamily="34" charset="0"/>
              </a:rPr>
              <a:t>Nike: «Just do it»</a:t>
            </a:r>
          </a:p>
        </p:txBody>
      </p:sp>
      <p:sp>
        <p:nvSpPr>
          <p:cNvPr id="6" name="Rechteck 5">
            <a:extLst>
              <a:ext uri="{FF2B5EF4-FFF2-40B4-BE49-F238E27FC236}">
                <a16:creationId xmlns:a16="http://schemas.microsoft.com/office/drawing/2014/main" id="{BDDB9B32-2DF9-49AC-9364-BFD175E17D8A}"/>
              </a:ext>
            </a:extLst>
          </p:cNvPr>
          <p:cNvSpPr/>
          <p:nvPr/>
        </p:nvSpPr>
        <p:spPr>
          <a:xfrm>
            <a:off x="1391345" y="5448744"/>
            <a:ext cx="1331535" cy="369332"/>
          </a:xfrm>
          <a:prstGeom prst="rect">
            <a:avLst/>
          </a:prstGeom>
        </p:spPr>
        <p:txBody>
          <a:bodyPr wrap="square">
            <a:spAutoFit/>
          </a:bodyPr>
          <a:lstStyle/>
          <a:p>
            <a:pPr>
              <a:spcBef>
                <a:spcPts val="800"/>
              </a:spcBef>
              <a:buClr>
                <a:schemeClr val="bg1"/>
              </a:buClr>
            </a:pPr>
            <a:r>
              <a:rPr lang="it-IT" b="1" dirty="0">
                <a:solidFill>
                  <a:schemeClr val="bg1"/>
                </a:solidFill>
              </a:rPr>
              <a:t>Esempi:</a:t>
            </a:r>
            <a:r>
              <a:rPr lang="de-CH" b="1" dirty="0">
                <a:solidFill>
                  <a:schemeClr val="bg1"/>
                </a:solidFill>
              </a:rPr>
              <a:t> </a:t>
            </a:r>
          </a:p>
        </p:txBody>
      </p:sp>
      <p:sp>
        <p:nvSpPr>
          <p:cNvPr id="7" name="Rechteck 6">
            <a:extLst>
              <a:ext uri="{FF2B5EF4-FFF2-40B4-BE49-F238E27FC236}">
                <a16:creationId xmlns:a16="http://schemas.microsoft.com/office/drawing/2014/main" id="{E025C1AE-FE6B-481A-B90F-F53D7BC74020}"/>
              </a:ext>
            </a:extLst>
          </p:cNvPr>
          <p:cNvSpPr/>
          <p:nvPr/>
        </p:nvSpPr>
        <p:spPr>
          <a:xfrm>
            <a:off x="2826747" y="6117361"/>
            <a:ext cx="4690708" cy="369332"/>
          </a:xfrm>
          <a:prstGeom prst="rect">
            <a:avLst/>
          </a:prstGeom>
        </p:spPr>
        <p:txBody>
          <a:bodyPr wrap="none">
            <a:spAutoFit/>
          </a:bodyPr>
          <a:lstStyle/>
          <a:p>
            <a:pPr>
              <a:spcBef>
                <a:spcPts val="800"/>
              </a:spcBef>
              <a:buClr>
                <a:schemeClr val="bg1"/>
              </a:buClr>
            </a:pPr>
            <a:r>
              <a:rPr lang="it-IT" dirty="0">
                <a:solidFill>
                  <a:schemeClr val="bg1"/>
                </a:solidFill>
                <a:cs typeface="Arial" pitchFamily="34" charset="0"/>
              </a:rPr>
              <a:t>Rivella</a:t>
            </a:r>
            <a:r>
              <a:rPr lang="de-CH" dirty="0">
                <a:solidFill>
                  <a:schemeClr val="bg1"/>
                </a:solidFill>
                <a:cs typeface="Arial" pitchFamily="34" charset="0"/>
              </a:rPr>
              <a:t>: «</a:t>
            </a:r>
            <a:r>
              <a:rPr lang="it-CH" dirty="0">
                <a:solidFill>
                  <a:schemeClr val="bg1"/>
                </a:solidFill>
                <a:cs typeface="Arial" pitchFamily="34" charset="0"/>
              </a:rPr>
              <a:t>Ovunque la tua sete è di casa</a:t>
            </a:r>
            <a:r>
              <a:rPr lang="de-CH" dirty="0">
                <a:solidFill>
                  <a:schemeClr val="bg1"/>
                </a:solidFill>
                <a:cs typeface="Arial" pitchFamily="34" charset="0"/>
              </a:rPr>
              <a:t>.»</a:t>
            </a:r>
            <a:endParaRPr lang="de-CH" dirty="0">
              <a:solidFill>
                <a:schemeClr val="bg1"/>
              </a:solidFill>
            </a:endParaRPr>
          </a:p>
        </p:txBody>
      </p:sp>
      <p:sp>
        <p:nvSpPr>
          <p:cNvPr id="11" name="Rechteck 10">
            <a:extLst>
              <a:ext uri="{FF2B5EF4-FFF2-40B4-BE49-F238E27FC236}">
                <a16:creationId xmlns:a16="http://schemas.microsoft.com/office/drawing/2014/main" id="{50DC37BB-6FE5-477B-A194-C73177C609A9}"/>
              </a:ext>
            </a:extLst>
          </p:cNvPr>
          <p:cNvSpPr/>
          <p:nvPr/>
        </p:nvSpPr>
        <p:spPr>
          <a:xfrm>
            <a:off x="2826747" y="5778267"/>
            <a:ext cx="6096000" cy="369332"/>
          </a:xfrm>
          <a:prstGeom prst="rect">
            <a:avLst/>
          </a:prstGeom>
        </p:spPr>
        <p:txBody>
          <a:bodyPr>
            <a:spAutoFit/>
          </a:bodyPr>
          <a:lstStyle/>
          <a:p>
            <a:pPr>
              <a:spcBef>
                <a:spcPts val="800"/>
              </a:spcBef>
              <a:buClr>
                <a:schemeClr val="bg1"/>
              </a:buClr>
            </a:pPr>
            <a:r>
              <a:rPr lang="de-CH" dirty="0">
                <a:solidFill>
                  <a:schemeClr val="bg1"/>
                </a:solidFill>
              </a:rPr>
              <a:t>Migros: «Vivere </a:t>
            </a:r>
            <a:r>
              <a:rPr lang="it-CH" dirty="0">
                <a:solidFill>
                  <a:schemeClr val="bg1"/>
                </a:solidFill>
              </a:rPr>
              <a:t>bene</a:t>
            </a:r>
            <a:r>
              <a:rPr lang="de-CH" dirty="0">
                <a:solidFill>
                  <a:schemeClr val="bg1"/>
                </a:solidFill>
              </a:rPr>
              <a:t> </a:t>
            </a:r>
            <a:r>
              <a:rPr lang="it-IT" dirty="0">
                <a:solidFill>
                  <a:schemeClr val="bg1"/>
                </a:solidFill>
              </a:rPr>
              <a:t>è</a:t>
            </a:r>
            <a:r>
              <a:rPr lang="de-CH" dirty="0">
                <a:solidFill>
                  <a:schemeClr val="bg1"/>
                </a:solidFill>
              </a:rPr>
              <a:t> semplice»</a:t>
            </a:r>
          </a:p>
        </p:txBody>
      </p:sp>
      <p:grpSp>
        <p:nvGrpSpPr>
          <p:cNvPr id="2" name="Gruppieren 1">
            <a:extLst>
              <a:ext uri="{FF2B5EF4-FFF2-40B4-BE49-F238E27FC236}">
                <a16:creationId xmlns:a16="http://schemas.microsoft.com/office/drawing/2014/main" id="{96487E60-122E-1472-6847-087AF0333A83}"/>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F26CD63D-F1BA-81BF-ECD5-09DC1ECC7F3C}"/>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8EA2C81D-5580-9EE8-10CC-A0B4B9D53B76}"/>
                </a:ext>
              </a:extLst>
            </p:cNvPr>
            <p:cNvPicPr>
              <a:picLocks noChangeAspect="1"/>
            </p:cNvPicPr>
            <p:nvPr/>
          </p:nvPicPr>
          <p:blipFill>
            <a:blip r:embed="rId2"/>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662551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42</a:t>
            </a:fld>
            <a:endParaRPr lang="ru-RU" dirty="0"/>
          </a:p>
        </p:txBody>
      </p:sp>
      <p:sp>
        <p:nvSpPr>
          <p:cNvPr id="2" name="Textplatzhalter 1">
            <a:extLst>
              <a:ext uri="{FF2B5EF4-FFF2-40B4-BE49-F238E27FC236}">
                <a16:creationId xmlns:a16="http://schemas.microsoft.com/office/drawing/2014/main" id="{C86FDCE1-7554-4E79-826E-208A92E49094}"/>
              </a:ext>
            </a:extLst>
          </p:cNvPr>
          <p:cNvSpPr>
            <a:spLocks noGrp="1"/>
          </p:cNvSpPr>
          <p:nvPr>
            <p:ph type="body" idx="1"/>
          </p:nvPr>
        </p:nvSpPr>
        <p:spPr>
          <a:xfrm>
            <a:off x="2019869" y="2163167"/>
            <a:ext cx="7451677" cy="2785329"/>
          </a:xfrm>
        </p:spPr>
        <p:txBody>
          <a:bodyPr vert="horz" lIns="91440" tIns="45720" rIns="91440" bIns="45720" rtlCol="0" anchor="t">
            <a:normAutofit/>
          </a:bodyPr>
          <a:lstStyle/>
          <a:p>
            <a:pPr algn="l">
              <a:spcBef>
                <a:spcPts val="1600"/>
              </a:spcBef>
              <a:spcAft>
                <a:spcPts val="1200"/>
              </a:spcAft>
              <a:buClr>
                <a:srgbClr val="96CB00"/>
              </a:buClr>
            </a:pPr>
            <a:r>
              <a:rPr lang="it-CH" sz="2200" b="1">
                <a:solidFill>
                  <a:srgbClr val="D17930"/>
                </a:solidFill>
              </a:rPr>
              <a:t>Compiti</a:t>
            </a:r>
          </a:p>
          <a:p>
            <a:pPr marL="342900" indent="-342900" algn="l">
              <a:lnSpc>
                <a:spcPct val="114000"/>
              </a:lnSpc>
              <a:buClr>
                <a:srgbClr val="96CB00"/>
              </a:buClr>
              <a:buFont typeface="Arial" panose="020B0604020202020204" pitchFamily="34" charset="0"/>
              <a:buChar char="•"/>
            </a:pPr>
            <a:r>
              <a:rPr lang="it-CH" sz="2200">
                <a:solidFill>
                  <a:schemeClr val="accent6">
                    <a:lumMod val="50000"/>
                  </a:schemeClr>
                </a:solidFill>
              </a:rPr>
              <a:t>Nei gruppi: pensate a un nome e un logo per il vostro gruppo</a:t>
            </a:r>
          </a:p>
          <a:p>
            <a:pPr marL="342900" indent="-342900" algn="l">
              <a:lnSpc>
                <a:spcPct val="114000"/>
              </a:lnSpc>
              <a:buClr>
                <a:srgbClr val="96CB00"/>
              </a:buClr>
              <a:buFont typeface="Arial" panose="020B0604020202020204" pitchFamily="34" charset="0"/>
              <a:buChar char="•"/>
            </a:pPr>
            <a:r>
              <a:rPr lang="it-CH" sz="2200">
                <a:solidFill>
                  <a:schemeClr val="accent6">
                    <a:lumMod val="50000"/>
                  </a:schemeClr>
                </a:solidFill>
              </a:rPr>
              <a:t>Annotate il risultato nel Mini-Business plan/diario d'apprendimento</a:t>
            </a:r>
            <a:r>
              <a:rPr lang="de-DE" sz="2200" dirty="0">
                <a:solidFill>
                  <a:schemeClr val="accent6">
                    <a:lumMod val="50000"/>
                  </a:schemeClr>
                </a:solidFill>
              </a:rPr>
              <a:t>.</a:t>
            </a:r>
            <a:endParaRPr lang="de-CH" sz="2200" dirty="0">
              <a:solidFill>
                <a:schemeClr val="accent6">
                  <a:lumMod val="50000"/>
                </a:schemeClr>
              </a:solidFill>
            </a:endParaRPr>
          </a:p>
        </p:txBody>
      </p:sp>
      <p:pic>
        <p:nvPicPr>
          <p:cNvPr id="4" name="Рисунок 40">
            <a:extLst>
              <a:ext uri="{FF2B5EF4-FFF2-40B4-BE49-F238E27FC236}">
                <a16:creationId xmlns:a16="http://schemas.microsoft.com/office/drawing/2014/main" id="{052DB179-D1D7-4AFB-9191-F811EC966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7829" y="967409"/>
            <a:ext cx="3073128" cy="1185920"/>
          </a:xfrm>
          <a:prstGeom prst="rect">
            <a:avLst/>
          </a:prstGeom>
        </p:spPr>
      </p:pic>
    </p:spTree>
    <p:extLst>
      <p:ext uri="{BB962C8B-B14F-4D97-AF65-F5344CB8AC3E}">
        <p14:creationId xmlns:p14="http://schemas.microsoft.com/office/powerpoint/2010/main" val="1086903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DFF1DDD-363E-4C2F-8CEB-CE53982E831B}"/>
              </a:ext>
            </a:extLst>
          </p:cNvPr>
          <p:cNvSpPr/>
          <p:nvPr/>
        </p:nvSpPr>
        <p:spPr>
          <a:xfrm>
            <a:off x="5185482" y="2795680"/>
            <a:ext cx="5973724" cy="3113673"/>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600"/>
              </a:spcAft>
              <a:buClr>
                <a:srgbClr val="117613"/>
              </a:buClr>
              <a:buSzTx/>
              <a:buFontTx/>
              <a:buNone/>
              <a:tabLst/>
              <a:defRPr/>
            </a:pPr>
            <a:r>
              <a:rPr kumimoji="0" lang="it-IT" altLang="fr-FR" sz="2800" b="0" i="0" u="none" strike="noStrike" kern="1200" cap="none" spc="0" normalizeH="0" baseline="0" noProof="0" dirty="0">
                <a:ln>
                  <a:noFill/>
                </a:ln>
                <a:solidFill>
                  <a:srgbClr val="D0D0D0">
                    <a:lumMod val="50000"/>
                  </a:srgbClr>
                </a:solidFill>
                <a:effectLst/>
                <a:uLnTx/>
                <a:uFillTx/>
                <a:latin typeface="Century Gothic"/>
                <a:ea typeface="+mn-ea"/>
                <a:cs typeface="Arial" pitchFamily="34" charset="0"/>
              </a:rPr>
              <a:t>Unità d'apprendimento </a:t>
            </a:r>
            <a:r>
              <a:rPr kumimoji="0" lang="de-DE" altLang="fr-FR" sz="2800" b="0" i="0" u="none" strike="noStrike" kern="1200" cap="none" spc="0" normalizeH="0" baseline="0" noProof="0" dirty="0">
                <a:ln>
                  <a:noFill/>
                </a:ln>
                <a:solidFill>
                  <a:srgbClr val="D0D0D0">
                    <a:lumMod val="50000"/>
                  </a:srgbClr>
                </a:solidFill>
                <a:effectLst/>
                <a:uLnTx/>
                <a:uFillTx/>
                <a:latin typeface="Century Gothic"/>
                <a:ea typeface="+mn-ea"/>
                <a:cs typeface="Arial" pitchFamily="34" charset="0"/>
              </a:rPr>
              <a:t>M 1.5</a:t>
            </a:r>
            <a:br>
              <a:rPr kumimoji="0" lang="de-DE" altLang="fr-FR" sz="2800" b="0" i="0" u="none" strike="noStrike" kern="1200" cap="none" spc="0" normalizeH="0" baseline="0" noProof="0" dirty="0">
                <a:ln>
                  <a:noFill/>
                </a:ln>
                <a:solidFill>
                  <a:srgbClr val="898F97"/>
                </a:solidFill>
                <a:effectLst/>
                <a:uLnTx/>
                <a:uFillTx/>
                <a:latin typeface="Century Gothic"/>
                <a:ea typeface="+mn-ea"/>
                <a:cs typeface="Arial" pitchFamily="34" charset="0"/>
              </a:rPr>
            </a:br>
            <a:r>
              <a:rPr kumimoji="0" lang="it-CH" sz="2800" b="0" i="0" u="none" strike="noStrike" kern="1200" cap="none" spc="0" normalizeH="0" baseline="0" noProof="0" dirty="0">
                <a:ln>
                  <a:noFill/>
                </a:ln>
                <a:solidFill>
                  <a:srgbClr val="D0D0D0">
                    <a:lumMod val="50000"/>
                  </a:srgbClr>
                </a:solidFill>
                <a:effectLst/>
                <a:uLnTx/>
                <a:uFillTx/>
                <a:latin typeface="Century Gothic"/>
                <a:ea typeface="+mn-ea"/>
                <a:cs typeface="Arial" pitchFamily="34" charset="0"/>
              </a:rPr>
              <a:t>Caso di studio rispetto a imprenditori</a:t>
            </a:r>
          </a:p>
          <a:p>
            <a:pPr marL="0" marR="0" lvl="0" indent="0" algn="ctr" defTabSz="914400" rtl="0" eaLnBrk="1" fontAlgn="auto" latinLnBrk="0" hangingPunct="1">
              <a:lnSpc>
                <a:spcPct val="100000"/>
              </a:lnSpc>
              <a:spcBef>
                <a:spcPts val="1400"/>
              </a:spcBef>
              <a:spcAft>
                <a:spcPts val="600"/>
              </a:spcAft>
              <a:buClr>
                <a:srgbClr val="117613"/>
              </a:buClr>
              <a:buSzTx/>
              <a:buFontTx/>
              <a:buNone/>
              <a:tabLst/>
              <a:defRPr/>
            </a:pPr>
            <a:r>
              <a:rPr kumimoji="0" lang="it-IT" sz="2800" b="1" i="0" u="none" strike="noStrike" kern="0" cap="none" spc="0" normalizeH="0" baseline="0" noProof="0" dirty="0">
                <a:ln>
                  <a:noFill/>
                </a:ln>
                <a:solidFill>
                  <a:srgbClr val="6C0A63"/>
                </a:solidFill>
                <a:effectLst/>
                <a:uLnTx/>
                <a:uFillTx/>
                <a:latin typeface="Century Gothic"/>
                <a:ea typeface="+mn-ea"/>
                <a:cs typeface="+mn-cs"/>
              </a:rPr>
              <a:t>Caso di studio «</a:t>
            </a:r>
            <a:r>
              <a:rPr kumimoji="0" lang="it-IT" sz="2800" b="1" i="0" u="none" strike="noStrike" kern="0" cap="none" spc="0" normalizeH="0" baseline="0" noProof="1">
                <a:ln>
                  <a:noFill/>
                </a:ln>
                <a:solidFill>
                  <a:srgbClr val="6C0A63"/>
                </a:solidFill>
                <a:effectLst/>
                <a:uLnTx/>
                <a:uFillTx/>
                <a:latin typeface="Century Gothic"/>
                <a:ea typeface="+mn-ea"/>
                <a:cs typeface="+mn-cs"/>
              </a:rPr>
              <a:t>Meublogramm</a:t>
            </a:r>
            <a:r>
              <a:rPr kumimoji="0" lang="it-IT" sz="2800" b="1" i="0" u="none" strike="noStrike" kern="0" cap="none" spc="0" normalizeH="0" baseline="0" noProof="0" dirty="0">
                <a:ln>
                  <a:noFill/>
                </a:ln>
                <a:solidFill>
                  <a:srgbClr val="6C0A63"/>
                </a:solidFill>
                <a:effectLst/>
                <a:uLnTx/>
                <a:uFillTx/>
                <a:latin typeface="Century Gothic"/>
                <a:ea typeface="+mn-ea"/>
                <a:cs typeface="+mn-cs"/>
              </a:rPr>
              <a:t>»</a:t>
            </a:r>
          </a:p>
          <a:p>
            <a:pPr marL="0" marR="0" lvl="0" indent="0" algn="ctr" defTabSz="914400" rtl="0" eaLnBrk="1" fontAlgn="auto" latinLnBrk="0" hangingPunct="1">
              <a:lnSpc>
                <a:spcPct val="100000"/>
              </a:lnSpc>
              <a:spcAft>
                <a:spcPts val="600"/>
              </a:spcAft>
              <a:buClr>
                <a:srgbClr val="117613"/>
              </a:buClr>
              <a:buSzTx/>
              <a:buFontTx/>
              <a:buNone/>
              <a:tabLst/>
              <a:defRPr/>
            </a:pPr>
            <a:r>
              <a:rPr kumimoji="0" lang="it-CH" sz="2800" b="1" i="0" u="none" strike="noStrike" kern="0" cap="none" spc="0" normalizeH="0" baseline="0" noProof="0" dirty="0">
                <a:ln>
                  <a:noFill/>
                </a:ln>
                <a:solidFill>
                  <a:srgbClr val="6C0A63"/>
                </a:solidFill>
                <a:effectLst/>
                <a:uLnTx/>
                <a:uFillTx/>
                <a:latin typeface="Century Gothic"/>
                <a:ea typeface="+mn-ea"/>
                <a:cs typeface="+mn-cs"/>
              </a:rPr>
              <a:t>Tema: conflitto nel team</a:t>
            </a:r>
          </a:p>
          <a:p>
            <a:pPr marL="0" marR="0" lvl="0" indent="0" algn="ctr" defTabSz="914400" rtl="0" eaLnBrk="1" fontAlgn="auto" latinLnBrk="0" hangingPunct="1">
              <a:lnSpc>
                <a:spcPct val="100000"/>
              </a:lnSpc>
              <a:spcBef>
                <a:spcPts val="200"/>
              </a:spcBef>
              <a:spcAft>
                <a:spcPts val="600"/>
              </a:spcAft>
              <a:buClr>
                <a:srgbClr val="117613"/>
              </a:buClr>
              <a:buSzTx/>
              <a:buFontTx/>
              <a:buNone/>
              <a:tabLst/>
              <a:defRPr/>
            </a:pPr>
            <a:endParaRPr kumimoji="0" lang="de-DE" altLang="fr-FR" sz="2800" b="1" i="0" u="none" strike="noStrike" kern="1200" cap="none" spc="0" normalizeH="0" baseline="0" noProof="0" dirty="0">
              <a:ln>
                <a:noFill/>
              </a:ln>
              <a:solidFill>
                <a:srgbClr val="B11B96"/>
              </a:solidFill>
              <a:effectLst/>
              <a:uLnTx/>
              <a:uFillTx/>
              <a:latin typeface="Century Gothic"/>
              <a:ea typeface="+mn-ea"/>
              <a:cs typeface="Arial" pitchFamily="34" charset="0"/>
            </a:endParaRPr>
          </a:p>
        </p:txBody>
      </p:sp>
      <p:sp>
        <p:nvSpPr>
          <p:cNvPr id="2" name="Foliennummernplatzhalter 1">
            <a:extLst>
              <a:ext uri="{FF2B5EF4-FFF2-40B4-BE49-F238E27FC236}">
                <a16:creationId xmlns:a16="http://schemas.microsoft.com/office/drawing/2014/main" id="{3F4C3EF4-1CC7-4A1B-8F4A-F8B830FCBE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3" name="Gruppieren 2">
            <a:extLst>
              <a:ext uri="{FF2B5EF4-FFF2-40B4-BE49-F238E27FC236}">
                <a16:creationId xmlns:a16="http://schemas.microsoft.com/office/drawing/2014/main" id="{760B93C6-12D3-0BB3-9458-A56230C8AD3F}"/>
              </a:ext>
            </a:extLst>
          </p:cNvPr>
          <p:cNvGrpSpPr/>
          <p:nvPr/>
        </p:nvGrpSpPr>
        <p:grpSpPr>
          <a:xfrm>
            <a:off x="9266050" y="689099"/>
            <a:ext cx="1454331" cy="1277285"/>
            <a:chOff x="10737669" y="0"/>
            <a:chExt cx="1454331" cy="1277285"/>
          </a:xfrm>
        </p:grpSpPr>
        <p:sp>
          <p:nvSpPr>
            <p:cNvPr id="5" name="Rechteck 4">
              <a:extLst>
                <a:ext uri="{FF2B5EF4-FFF2-40B4-BE49-F238E27FC236}">
                  <a16:creationId xmlns:a16="http://schemas.microsoft.com/office/drawing/2014/main" id="{09F8D267-1EA3-B459-0B49-499CC41B8BE1}"/>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9CBC344A-2A1A-A03E-42FD-5CBA8639BBBD}"/>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02633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629093" y="173026"/>
            <a:ext cx="6004800"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a:solidFill>
                  <a:srgbClr val="8EB403"/>
                </a:solidFill>
              </a:rPr>
              <a:t>Per </a:t>
            </a:r>
            <a:r>
              <a:rPr lang="it-CH" sz="2600" b="1">
                <a:solidFill>
                  <a:srgbClr val="8EB403"/>
                </a:solidFill>
              </a:rPr>
              <a:t>cominciare: attività</a:t>
            </a:r>
            <a:r>
              <a:rPr lang="de-DE" sz="2600" b="1">
                <a:solidFill>
                  <a:srgbClr val="8EB403"/>
                </a:solidFill>
              </a:rPr>
              <a:t>!!!</a:t>
            </a:r>
            <a:br>
              <a:rPr lang="de-DE" sz="2600">
                <a:solidFill>
                  <a:srgbClr val="8EB403"/>
                </a:solidFill>
              </a:rPr>
            </a:br>
            <a:r>
              <a:rPr lang="de-CH" sz="2600">
                <a:solidFill>
                  <a:srgbClr val="8EB403"/>
                </a:solidFill>
              </a:rPr>
              <a:t>«Il </a:t>
            </a:r>
            <a:r>
              <a:rPr lang="it-CH" sz="2600">
                <a:solidFill>
                  <a:srgbClr val="8EB403"/>
                </a:solidFill>
              </a:rPr>
              <a:t>bicchiere della fortuna</a:t>
            </a:r>
            <a:r>
              <a:rPr lang="de-CH" sz="2600">
                <a:solidFill>
                  <a:srgbClr val="8EB403"/>
                </a:solidFill>
              </a:rPr>
              <a:t>»</a:t>
            </a:r>
            <a:endParaRPr lang="de-DE" sz="260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5</a:t>
            </a:fld>
            <a:endParaRPr lang="ru-RU"/>
          </a:p>
        </p:txBody>
      </p:sp>
      <p:sp>
        <p:nvSpPr>
          <p:cNvPr id="10" name="Rechteck 9">
            <a:extLst>
              <a:ext uri="{FF2B5EF4-FFF2-40B4-BE49-F238E27FC236}">
                <a16:creationId xmlns:a16="http://schemas.microsoft.com/office/drawing/2014/main" id="{354E735C-2E65-442C-B307-18617F267B07}"/>
              </a:ext>
            </a:extLst>
          </p:cNvPr>
          <p:cNvSpPr/>
          <p:nvPr/>
        </p:nvSpPr>
        <p:spPr>
          <a:xfrm>
            <a:off x="5538018" y="1361158"/>
            <a:ext cx="6186950" cy="4724307"/>
          </a:xfrm>
          <a:prstGeom prst="rect">
            <a:avLst/>
          </a:prstGeom>
        </p:spPr>
        <p:txBody>
          <a:bodyPr wrap="square">
            <a:spAutoFit/>
          </a:bodyPr>
          <a:lstStyle/>
          <a:p>
            <a:pPr>
              <a:lnSpc>
                <a:spcPct val="114000"/>
              </a:lnSpc>
            </a:pPr>
            <a:r>
              <a:rPr lang="it-CH" sz="2200">
                <a:solidFill>
                  <a:schemeClr val="accent6">
                    <a:lumMod val="50000"/>
                  </a:schemeClr>
                </a:solidFill>
              </a:rPr>
              <a:t>Guardate il video «Il bicchiere della fortuna</a:t>
            </a:r>
            <a:r>
              <a:rPr lang="de-DE" sz="2200">
                <a:solidFill>
                  <a:schemeClr val="accent6">
                    <a:lumMod val="50000"/>
                  </a:schemeClr>
                </a:solidFill>
              </a:rPr>
              <a:t>» </a:t>
            </a:r>
            <a:r>
              <a:rPr lang="de-CH">
                <a:solidFill>
                  <a:schemeClr val="accent6">
                    <a:lumMod val="50000"/>
                  </a:schemeClr>
                </a:solidFill>
                <a:hlinkClick r:id="rId3"/>
              </a:rPr>
              <a:t>https://www.youtube.com/watch?v=lPpUZ01pMt0</a:t>
            </a:r>
            <a:endParaRPr lang="de-DE">
              <a:solidFill>
                <a:schemeClr val="accent6">
                  <a:lumMod val="50000"/>
                </a:schemeClr>
              </a:solidFill>
            </a:endParaRPr>
          </a:p>
          <a:p>
            <a:pPr marL="361950" indent="-361950"/>
            <a:endParaRPr lang="de-DE" sz="2200">
              <a:solidFill>
                <a:schemeClr val="accent6">
                  <a:lumMod val="50000"/>
                </a:schemeClr>
              </a:solidFill>
            </a:endParaRPr>
          </a:p>
          <a:p>
            <a:pPr marL="361950" indent="-361950"/>
            <a:r>
              <a:rPr lang="it-CH" sz="2200">
                <a:solidFill>
                  <a:schemeClr val="accent6">
                    <a:lumMod val="50000"/>
                  </a:schemeClr>
                </a:solidFill>
              </a:rPr>
              <a:t>Prendete appunti.</a:t>
            </a:r>
          </a:p>
          <a:p>
            <a:pPr marL="361950" indent="-361950"/>
            <a:endParaRPr lang="de-DE" sz="2200">
              <a:solidFill>
                <a:schemeClr val="accent6">
                  <a:lumMod val="50000"/>
                </a:schemeClr>
              </a:solidFill>
            </a:endParaRPr>
          </a:p>
          <a:p>
            <a:pPr marL="361950" indent="-361950"/>
            <a:endParaRPr lang="de-DE" sz="2200">
              <a:solidFill>
                <a:schemeClr val="accent6">
                  <a:lumMod val="50000"/>
                </a:schemeClr>
              </a:solidFill>
            </a:endParaRPr>
          </a:p>
          <a:p>
            <a:pPr>
              <a:lnSpc>
                <a:spcPct val="114000"/>
              </a:lnSpc>
            </a:pPr>
            <a:r>
              <a:rPr lang="it-CH" sz="2200">
                <a:solidFill>
                  <a:schemeClr val="accent6">
                    <a:lumMod val="50000"/>
                  </a:schemeClr>
                </a:solidFill>
              </a:rPr>
              <a:t>Infine discutete brevemente a gruppi </a:t>
            </a:r>
            <a:r>
              <a:rPr lang="de-CH" sz="2200">
                <a:solidFill>
                  <a:schemeClr val="accent6">
                    <a:lumMod val="50000"/>
                  </a:schemeClr>
                </a:solidFill>
              </a:rPr>
              <a:t>di due:</a:t>
            </a:r>
          </a:p>
          <a:p>
            <a:endParaRPr lang="de-CH" sz="2200">
              <a:solidFill>
                <a:schemeClr val="accent6">
                  <a:lumMod val="50000"/>
                </a:schemeClr>
              </a:solidFill>
            </a:endParaRPr>
          </a:p>
          <a:p>
            <a:pPr marL="342900" indent="-342900">
              <a:lnSpc>
                <a:spcPct val="114000"/>
              </a:lnSpc>
              <a:buClr>
                <a:srgbClr val="8EB403"/>
              </a:buClr>
              <a:buFont typeface="Arial" panose="020B0604020202020204" pitchFamily="34" charset="0"/>
              <a:buChar char="•"/>
            </a:pPr>
            <a:r>
              <a:rPr lang="it-CH" sz="2200">
                <a:solidFill>
                  <a:schemeClr val="accent6">
                    <a:lumMod val="50000"/>
                  </a:schemeClr>
                </a:solidFill>
              </a:rPr>
              <a:t>Di cosa parla il video?</a:t>
            </a:r>
          </a:p>
          <a:p>
            <a:pPr marL="342900" indent="-342900">
              <a:lnSpc>
                <a:spcPct val="114000"/>
              </a:lnSpc>
              <a:buClr>
                <a:srgbClr val="8EB403"/>
              </a:buClr>
              <a:buFont typeface="Arial" panose="020B0604020202020204" pitchFamily="34" charset="0"/>
              <a:buChar char="•"/>
            </a:pPr>
            <a:r>
              <a:rPr lang="it-CH" sz="2200">
                <a:solidFill>
                  <a:schemeClr val="accent6">
                    <a:lumMod val="50000"/>
                  </a:schemeClr>
                </a:solidFill>
              </a:rPr>
              <a:t>Cosa significa </a:t>
            </a:r>
            <a:r>
              <a:rPr lang="de-CH" sz="2200">
                <a:solidFill>
                  <a:schemeClr val="accent6">
                    <a:lumMod val="50000"/>
                  </a:schemeClr>
                </a:solidFill>
              </a:rPr>
              <a:t>Upcycling?</a:t>
            </a:r>
          </a:p>
          <a:p>
            <a:pPr marL="342900" indent="-342900">
              <a:lnSpc>
                <a:spcPct val="114000"/>
              </a:lnSpc>
              <a:buClr>
                <a:srgbClr val="8EB403"/>
              </a:buClr>
              <a:buFont typeface="Arial" panose="020B0604020202020204" pitchFamily="34" charset="0"/>
              <a:buChar char="•"/>
            </a:pPr>
            <a:r>
              <a:rPr lang="it-CH" sz="2200">
                <a:solidFill>
                  <a:schemeClr val="accent6">
                    <a:lumMod val="50000"/>
                  </a:schemeClr>
                </a:solidFill>
              </a:rPr>
              <a:t>Cosa vi ha colpito di più</a:t>
            </a:r>
            <a:r>
              <a:rPr lang="de-CH" sz="2200">
                <a:solidFill>
                  <a:schemeClr val="accent6">
                    <a:lumMod val="50000"/>
                  </a:schemeClr>
                </a:solidFill>
              </a:rPr>
              <a:t>?</a:t>
            </a:r>
          </a:p>
          <a:p>
            <a:endParaRPr lang="de-DE" sz="2000">
              <a:solidFill>
                <a:srgbClr val="898F97"/>
              </a:solidFill>
            </a:endParaRPr>
          </a:p>
        </p:txBody>
      </p:sp>
      <p:pic>
        <p:nvPicPr>
          <p:cNvPr id="11" name="Grafik 10">
            <a:extLst>
              <a:ext uri="{FF2B5EF4-FFF2-40B4-BE49-F238E27FC236}">
                <a16:creationId xmlns:a16="http://schemas.microsoft.com/office/drawing/2014/main" id="{46EC16C2-E931-4BAB-97F3-92C93408ADE4}"/>
              </a:ext>
            </a:extLst>
          </p:cNvPr>
          <p:cNvPicPr>
            <a:picLocks noChangeAspect="1"/>
          </p:cNvPicPr>
          <p:nvPr/>
        </p:nvPicPr>
        <p:blipFill>
          <a:blip r:embed="rId4"/>
          <a:stretch>
            <a:fillRect/>
          </a:stretch>
        </p:blipFill>
        <p:spPr>
          <a:xfrm>
            <a:off x="-32010" y="-58994"/>
            <a:ext cx="5297452" cy="6897499"/>
          </a:xfrm>
          <a:prstGeom prst="rect">
            <a:avLst/>
          </a:prstGeom>
        </p:spPr>
      </p:pic>
    </p:spTree>
    <p:extLst>
      <p:ext uri="{BB962C8B-B14F-4D97-AF65-F5344CB8AC3E}">
        <p14:creationId xmlns:p14="http://schemas.microsoft.com/office/powerpoint/2010/main" val="36832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26260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Lean Startup (gestione snella)</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Indice – Moduli 1 - 4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Modulo 1: </a:t>
            </a:r>
            <a:r>
              <a:rPr kumimoji="0" lang="it-IT" altLang="fr-FR" sz="1400" b="1" i="0" u="none" strike="noStrike" kern="1200" cap="none" spc="0" normalizeH="0" baseline="0">
                <a:ln>
                  <a:noFill/>
                </a:ln>
                <a:solidFill>
                  <a:srgbClr val="FFFFFF">
                    <a:lumMod val="50000"/>
                  </a:srgbClr>
                </a:solidFill>
                <a:effectLst/>
                <a:uLnTx/>
                <a:uFillTx/>
                <a:latin typeface="Century Gothic" panose="020B0502020202020204" pitchFamily="34" charset="0"/>
                <a:ea typeface="ＭＳ Ｐゴシック" charset="0"/>
                <a:cs typeface="Arial"/>
              </a:rPr>
              <a:t>Sviluppare</a:t>
            </a:r>
            <a:r>
              <a:rPr kumimoji="0" lang="it-IT" altLang="fr-FR"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 le </a:t>
            </a:r>
            <a:r>
              <a:rPr kumimoji="0" lang="it-IT" altLang="fr-FR" sz="1400" b="1" i="0" u="none" strike="noStrike" kern="1200" cap="none" spc="0" normalizeH="0" baseline="0">
                <a:ln>
                  <a:noFill/>
                </a:ln>
                <a:solidFill>
                  <a:srgbClr val="FFFFFF">
                    <a:lumMod val="50000"/>
                  </a:srgbClr>
                </a:solidFill>
                <a:effectLst/>
                <a:uLnTx/>
                <a:uFillTx/>
                <a:latin typeface="Century Gothic" panose="020B0502020202020204" pitchFamily="34" charset="0"/>
                <a:ea typeface="ＭＳ Ｐゴシック" charset="0"/>
                <a:cs typeface="Arial"/>
              </a:rPr>
              <a:t>idee</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387221" y="692671"/>
            <a:ext cx="4751660" cy="31986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Modulo 2: Testare le idee e svilupparle ulteriormente</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395653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Lean Startup (gestione snella) e le vostre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1"/>
            <a:ext cx="4320000" cy="470459"/>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4" y="1730048"/>
            <a:ext cx="5152466" cy="4524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Lean Startup (gestione snella) con l’esempio di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7844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Modello di business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73082" y="2900404"/>
            <a:ext cx="4320000" cy="312257"/>
          </a:xfrm>
          <a:prstGeom prst="rect">
            <a:avLst/>
          </a:prstGeom>
          <a:noFill/>
          <a:ln w="9525">
            <a:noFill/>
            <a:miter lim="800000"/>
            <a:headEnd/>
            <a:tailEnd/>
          </a:ln>
        </p:spPr>
        <p:txBody>
          <a:bodyPr anchor="ctr"/>
          <a:lstStyle>
            <a:defPPr>
              <a:defRPr lang="ru-RU"/>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FFFFFF">
                    <a:lumMod val="50000"/>
                  </a:srgbClr>
                </a:solidFill>
                <a:effectLst/>
                <a:uLnTx/>
                <a:uFillTx/>
                <a:latin typeface="Century Gothic" panose="020B0502020202020204" pitchFamily="34" charset="0"/>
                <a:ea typeface="ＭＳ Ｐゴシック" charset="0"/>
                <a:cs typeface="Arial"/>
              </a:defRPr>
            </a:lvl1pPr>
          </a:lstStyle>
          <a:p>
            <a:r>
              <a:rPr lang="it-IT" altLang="fr-FR"/>
              <a:t>Modulo 3: Sviluppare il modello di business</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313454" cy="272382"/>
          </a:xfrm>
          <a:prstGeom prst="rect">
            <a:avLst/>
          </a:prstGeom>
        </p:spPr>
        <p:txBody>
          <a:bodyPr wrap="none" lIns="91440" tIns="45720" rIns="91440" bIns="45720" anchor="t">
            <a:spAutoFit/>
          </a:bodyPr>
          <a:lstStyle/>
          <a:p>
            <a:pPr>
              <a:lnSpc>
                <a:spcPct val="90000"/>
              </a:lnSpc>
              <a:spcAft>
                <a:spcPts val="1000"/>
              </a:spcAft>
              <a:buClr>
                <a:srgbClr val="5F5F5F"/>
              </a:buClr>
              <a:defRPr/>
            </a:pPr>
            <a:r>
              <a:rPr lang="it-IT" sz="1300" kern="0">
                <a:solidFill>
                  <a:schemeClr val="bg1"/>
                </a:solidFill>
                <a:latin typeface="Century Gothic"/>
              </a:rPr>
              <a:t>Business plan</a:t>
            </a:r>
            <a:r>
              <a:rPr kumimoji="0" lang="it-IT" sz="1300" b="0" i="0" u="none" strike="noStrike" kern="0" cap="none" spc="0" normalizeH="0" baseline="0" noProof="0">
                <a:ln>
                  <a:noFill/>
                </a:ln>
                <a:solidFill>
                  <a:schemeClr val="bg1"/>
                </a:solidFill>
                <a:effectLst/>
                <a:uLnTx/>
                <a:uFillTx/>
                <a:latin typeface="Century Gothic"/>
              </a:rPr>
              <a:t>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238719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Il vostro modello di business</a:t>
            </a:r>
            <a:endPar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7187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Carattere distintivo</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4319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Modello di business di </a:t>
            </a:r>
            <a:r>
              <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rPr>
              <a:t>MyBambooBike</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41471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Il carattere distintivo di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347883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Il carattere distintivo della vostra impresa</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380597" y="2899794"/>
            <a:ext cx="4890783" cy="214913"/>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Modulo 4: Marketing per imprenditrici e imprenditori</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77163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Le 4P del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24481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Il vostro concetto marketing</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Marketing per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64527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Caso di studio: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03802" y="1098564"/>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3308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Video myidea</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05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Sviluppare le idee</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77992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Valutazione e scelta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delle</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idee </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6904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Costituzione del gruppo e sviluppo del logo</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77031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Caso di studio: «</a:t>
            </a:r>
            <a:r>
              <a:rPr kumimoji="0" lang="it-IT" sz="1300" i="0" u="none" strike="noStrike" kern="0" cap="none" spc="0" normalizeH="0" baseline="0" noProof="0" err="1">
                <a:ln>
                  <a:noFill/>
                </a:ln>
                <a:solidFill>
                  <a:schemeClr val="bg1"/>
                </a:solidFill>
                <a:effectLst/>
                <a:uLnTx/>
                <a:uFillTx/>
                <a:latin typeface="Century Gothic" panose="020B0502020202020204" pitchFamily="34" charset="0"/>
                <a:ea typeface="+mn-ea"/>
                <a:cs typeface="+mn-cs"/>
              </a:rPr>
              <a:t>Meublogramm</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4258115"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Caso di studio: «Il sogno del proprio Caffè»</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43364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Casi di studio relativi a imprenditrici e imprenditori </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52853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Sviluppo della </a:t>
            </a:r>
            <a:r>
              <a:rPr lang="it-IT" sz="1300" kern="0">
                <a:solidFill>
                  <a:prstClr val="white"/>
                </a:solidFill>
                <a:latin typeface="Century Gothic" panose="020B0502020202020204" pitchFamily="34" charset="0"/>
              </a:rPr>
              <a:t>vostra</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idea imprenditoriale</a:t>
            </a:r>
            <a:endPar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1723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Esempio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3" y="6134345"/>
            <a:ext cx="3495437" cy="58067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strumenti</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174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Indice – Moduli 5 e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4455704" cy="283924"/>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Modulo 5: Finanze per imprenditrici e imprenditori</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err="1">
                <a:ln>
                  <a:noFill/>
                </a:ln>
                <a:solidFill>
                  <a:srgbClr val="FFFFFF">
                    <a:lumMod val="50000"/>
                  </a:srgbClr>
                </a:solidFill>
                <a:effectLst/>
                <a:uLnTx/>
                <a:uFillTx/>
                <a:latin typeface="Century Gothic" panose="020B0502020202020204" pitchFamily="34" charset="0"/>
                <a:ea typeface="ＭＳ Ｐゴシック" charset="0"/>
                <a:cs typeface="Arial"/>
              </a:rPr>
              <a:t>Modul</a:t>
            </a:r>
            <a:r>
              <a:rPr kumimoji="0" lang="it-IT" altLang="fr-FR"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 6: </a:t>
            </a:r>
            <a:r>
              <a:rPr kumimoji="0" lang="it-IT"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Presentare le idee imprenditoriali</a:t>
            </a:r>
            <a:endParaRPr kumimoji="0" lang="it-IT" altLang="fr-FR" sz="1400" b="1" i="0" u="none" strike="noStrike" kern="1200" cap="none" spc="0" normalizeH="0" baseline="0" noProof="0">
              <a:ln>
                <a:noFill/>
              </a:ln>
              <a:solidFill>
                <a:srgbClr val="FF0000"/>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20040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Fonti di finanziamento </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37737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lang="it-IT" sz="1300" kern="0">
                <a:solidFill>
                  <a:schemeClr val="bg1"/>
                </a:solidFill>
                <a:latin typeface="Century Gothic" panose="020B0502020202020204" pitchFamily="34" charset="0"/>
              </a:rPr>
              <a:t>M</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argine di contribuzione </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&amp; Break Even 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411238" cy="272382"/>
          </a:xfrm>
          <a:prstGeom prst="rect">
            <a:avLst/>
          </a:prstGeom>
        </p:spPr>
        <p:txBody>
          <a:bodyPr wrap="none">
            <a:spAutoFit/>
          </a:bodyPr>
          <a:lstStyle/>
          <a:p>
            <a:pPr lvl="0">
              <a:lnSpc>
                <a:spcPct val="90000"/>
              </a:lnSpc>
              <a:spcAft>
                <a:spcPts val="1000"/>
              </a:spcAft>
              <a:buClr>
                <a:srgbClr val="5F5F5F"/>
              </a:buClr>
              <a:defRPr/>
            </a:pPr>
            <a:r>
              <a:rPr lang="it-IT" sz="1300" kern="0">
                <a:solidFill>
                  <a:schemeClr val="bg1"/>
                </a:solidFill>
                <a:latin typeface="Century Gothic" panose="020B0502020202020204" pitchFamily="34" charset="0"/>
              </a:rPr>
              <a:t>Caso di studio: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4147289" cy="272382"/>
          </a:xfrm>
          <a:prstGeom prst="rect">
            <a:avLst/>
          </a:prstGeom>
        </p:spPr>
        <p:txBody>
          <a:bodyPr wrap="none">
            <a:spAutoFit/>
          </a:bodyPr>
          <a:lstStyle/>
          <a:p>
            <a:pPr lvl="0">
              <a:lnSpc>
                <a:spcPct val="90000"/>
              </a:lnSpc>
              <a:spcAft>
                <a:spcPts val="1000"/>
              </a:spcAft>
              <a:buClr>
                <a:srgbClr val="5F5F5F"/>
              </a:buClr>
              <a:defRPr/>
            </a:pPr>
            <a:r>
              <a:rPr lang="it-IT" sz="1300" kern="0">
                <a:solidFill>
                  <a:schemeClr val="bg1"/>
                </a:solidFill>
                <a:latin typeface="Century Gothic" panose="020B0502020202020204" pitchFamily="34" charset="0"/>
              </a:rPr>
              <a:t>Casi di studio relativi a imprenditrici e imprenditori</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6263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Sviluppo della propria idea imprenditoriale</a:t>
            </a:r>
            <a:endPar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191626" cy="272382"/>
          </a:xfrm>
          <a:prstGeom prst="rect">
            <a:avLst/>
          </a:prstGeom>
        </p:spPr>
        <p:txBody>
          <a:bodyPr wrap="none">
            <a:spAutoFit/>
          </a:bodyPr>
          <a:lstStyle/>
          <a:p>
            <a:pPr lvl="0">
              <a:lnSpc>
                <a:spcPct val="90000"/>
              </a:lnSpc>
              <a:spcAft>
                <a:spcPts val="1000"/>
              </a:spcAft>
              <a:buClr>
                <a:srgbClr val="5F5F5F"/>
              </a:buClr>
              <a:defRPr/>
            </a:pPr>
            <a:r>
              <a:rPr lang="it-IT" sz="1300" kern="0">
                <a:solidFill>
                  <a:schemeClr val="bg1"/>
                </a:solidFill>
                <a:latin typeface="Century Gothic" panose="020B0502020202020204" pitchFamily="34" charset="0"/>
              </a:rPr>
              <a:t>Esempio </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26857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Fondare</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con componenti</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Pitch di idee imprenditoriali</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1359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Preparazione delle presentazioni</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69496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Presentazione delle vostre idee</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6.3</a:t>
            </a: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Crowdfunding</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8418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Excursus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Bootstrapping</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3823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Forme giuridiche in Svizzera</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841897" cy="272382"/>
          </a:xfrm>
          <a:prstGeom prst="rect">
            <a:avLst/>
          </a:prstGeom>
        </p:spPr>
        <p:txBody>
          <a:bodyPr wrap="none">
            <a:spAutoFit/>
          </a:bodyPr>
          <a:lstStyle/>
          <a:p>
            <a:pPr lvl="0">
              <a:lnSpc>
                <a:spcPct val="90000"/>
              </a:lnSpc>
              <a:spcAft>
                <a:spcPts val="1000"/>
              </a:spcAft>
              <a:buClr>
                <a:srgbClr val="5F5F5F"/>
              </a:buClr>
              <a:defRPr/>
            </a:pPr>
            <a:r>
              <a:rPr lang="it-IT" sz="1300" kern="0">
                <a:solidFill>
                  <a:prstClr val="white"/>
                </a:solidFill>
                <a:latin typeface="Century Gothic" panose="020B0502020202020204" pitchFamily="34" charset="0"/>
              </a:rPr>
              <a:t>Excursus</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13231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strumenti</a:t>
            </a:r>
          </a:p>
        </p:txBody>
      </p:sp>
      <p:sp>
        <p:nvSpPr>
          <p:cNvPr id="2" name="CasellaDiTesto 1">
            <a:extLst>
              <a:ext uri="{FF2B5EF4-FFF2-40B4-BE49-F238E27FC236}">
                <a16:creationId xmlns:a16="http://schemas.microsoft.com/office/drawing/2014/main" id="{6402FB73-779C-6240-8973-C68C33EC23B4}"/>
              </a:ext>
            </a:extLst>
          </p:cNvPr>
          <p:cNvSpPr txBox="1"/>
          <p:nvPr/>
        </p:nvSpPr>
        <p:spPr>
          <a:xfrm>
            <a:off x="2299447" y="-591671"/>
            <a:ext cx="0" cy="0"/>
          </a:xfrm>
          <a:prstGeom prst="rect">
            <a:avLst/>
          </a:prstGeom>
          <a:solidFill>
            <a:schemeClr val="bg1"/>
          </a:solidFill>
        </p:spPr>
        <p:txBody>
          <a:bodyPr wrap="none" lIns="0" tIns="0" rIns="0" bIns="0" rtlCol="0">
            <a:noAutofit/>
          </a:bodyPr>
          <a:lstStyle/>
          <a:p>
            <a:pPr>
              <a:lnSpc>
                <a:spcPct val="90000"/>
              </a:lnSpc>
              <a:spcAft>
                <a:spcPts val="1000"/>
              </a:spcAft>
            </a:pPr>
            <a:endParaRPr lang="it-IT" err="1"/>
          </a:p>
        </p:txBody>
      </p:sp>
    </p:spTree>
    <p:extLst>
      <p:ext uri="{BB962C8B-B14F-4D97-AF65-F5344CB8AC3E}">
        <p14:creationId xmlns:p14="http://schemas.microsoft.com/office/powerpoint/2010/main" val="193830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4CEFD14-35C7-46E3-B64B-757F079791CE}"/>
              </a:ext>
            </a:extLst>
          </p:cNvPr>
          <p:cNvSpPr>
            <a:spLocks noGrp="1"/>
          </p:cNvSpPr>
          <p:nvPr>
            <p:ph type="sldNum" sz="quarter" idx="12"/>
          </p:nvPr>
        </p:nvSpPr>
        <p:spPr/>
        <p:txBody>
          <a:bodyPr/>
          <a:lstStyle/>
          <a:p>
            <a:fld id="{B7E6CA31-DA56-47CF-9891-B6D0296B6AEC}" type="slidenum">
              <a:rPr lang="ru-RU" smtClean="0"/>
              <a:pPr/>
              <a:t>8</a:t>
            </a:fld>
            <a:endParaRPr lang="ru-RU"/>
          </a:p>
        </p:txBody>
      </p:sp>
      <p:sp>
        <p:nvSpPr>
          <p:cNvPr id="6" name="Rectangle 2">
            <a:extLst>
              <a:ext uri="{FF2B5EF4-FFF2-40B4-BE49-F238E27FC236}">
                <a16:creationId xmlns:a16="http://schemas.microsoft.com/office/drawing/2014/main" id="{1877AABF-EFA7-4392-B7BB-B63B27204A83}"/>
              </a:ext>
            </a:extLst>
          </p:cNvPr>
          <p:cNvSpPr txBox="1">
            <a:spLocks noChangeArrowheads="1"/>
          </p:cNvSpPr>
          <p:nvPr/>
        </p:nvSpPr>
        <p:spPr bwMode="auto">
          <a:xfrm>
            <a:off x="1029166" y="434994"/>
            <a:ext cx="10573279" cy="657225"/>
          </a:xfrm>
          <a:prstGeom prst="rect">
            <a:avLst/>
          </a:prstGeom>
          <a:noFill/>
          <a:ln w="9525">
            <a:noFill/>
            <a:miter lim="800000"/>
            <a:headEnd/>
            <a:tailEnd/>
          </a:ln>
        </p:spPr>
        <p:txBody>
          <a:bodyPr anchor="ctr"/>
          <a:lstStyle/>
          <a:p>
            <a:pPr>
              <a:defRPr/>
            </a:pPr>
            <a:r>
              <a:rPr lang="it-IT" altLang="fr-FR" sz="2400" b="1">
                <a:solidFill>
                  <a:srgbClr val="0B4874"/>
                </a:solidFill>
                <a:latin typeface="+mj-lt"/>
                <a:ea typeface="ＭＳ Ｐゴシック" charset="0"/>
                <a:cs typeface="Arial"/>
              </a:rPr>
              <a:t>I componenti del programma </a:t>
            </a:r>
          </a:p>
        </p:txBody>
      </p:sp>
      <p:grpSp>
        <p:nvGrpSpPr>
          <p:cNvPr id="7" name="Группа 8">
            <a:extLst>
              <a:ext uri="{FF2B5EF4-FFF2-40B4-BE49-F238E27FC236}">
                <a16:creationId xmlns:a16="http://schemas.microsoft.com/office/drawing/2014/main" id="{CEE535F7-2D4F-4568-9415-59ED9364BDFF}"/>
              </a:ext>
            </a:extLst>
          </p:cNvPr>
          <p:cNvGrpSpPr/>
          <p:nvPr/>
        </p:nvGrpSpPr>
        <p:grpSpPr>
          <a:xfrm>
            <a:off x="722228" y="1721485"/>
            <a:ext cx="10829790" cy="4354849"/>
            <a:chOff x="2292916" y="1035686"/>
            <a:chExt cx="9274816" cy="3691861"/>
          </a:xfrm>
        </p:grpSpPr>
        <p:pic>
          <p:nvPicPr>
            <p:cNvPr id="9" name="Рисунок 35">
              <a:extLst>
                <a:ext uri="{FF2B5EF4-FFF2-40B4-BE49-F238E27FC236}">
                  <a16:creationId xmlns:a16="http://schemas.microsoft.com/office/drawing/2014/main" id="{3539F3D3-D7D7-46CA-86AE-9780392869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571502" y="1731318"/>
              <a:ext cx="1010095" cy="4982364"/>
            </a:xfrm>
            <a:prstGeom prst="rect">
              <a:avLst/>
            </a:prstGeom>
          </p:spPr>
        </p:pic>
        <p:pic>
          <p:nvPicPr>
            <p:cNvPr id="10" name="Рисунок 36">
              <a:extLst>
                <a:ext uri="{FF2B5EF4-FFF2-40B4-BE49-F238E27FC236}">
                  <a16:creationId xmlns:a16="http://schemas.microsoft.com/office/drawing/2014/main" id="{7DE70A21-A2AB-42B1-81EF-29B091E29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563311" y="399391"/>
              <a:ext cx="1025673" cy="4982364"/>
            </a:xfrm>
            <a:prstGeom prst="rect">
              <a:avLst/>
            </a:prstGeom>
          </p:spPr>
        </p:pic>
        <p:pic>
          <p:nvPicPr>
            <p:cNvPr id="11" name="Рисунок 37">
              <a:extLst>
                <a:ext uri="{FF2B5EF4-FFF2-40B4-BE49-F238E27FC236}">
                  <a16:creationId xmlns:a16="http://schemas.microsoft.com/office/drawing/2014/main" id="{03980EC2-7669-4341-A835-B0ED8233AF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1741" y="-941492"/>
              <a:ext cx="1028007" cy="4982364"/>
            </a:xfrm>
            <a:prstGeom prst="rect">
              <a:avLst/>
            </a:prstGeom>
          </p:spPr>
        </p:pic>
        <p:pic>
          <p:nvPicPr>
            <p:cNvPr id="14" name="Рисунок 40">
              <a:extLst>
                <a:ext uri="{FF2B5EF4-FFF2-40B4-BE49-F238E27FC236}">
                  <a16:creationId xmlns:a16="http://schemas.microsoft.com/office/drawing/2014/main" id="{40EE0C58-6C34-4A3E-A8B7-41FAE4A7AC0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6178" y="1039204"/>
              <a:ext cx="982959" cy="982966"/>
            </a:xfrm>
            <a:prstGeom prst="rect">
              <a:avLst/>
            </a:prstGeom>
          </p:spPr>
        </p:pic>
        <p:pic>
          <p:nvPicPr>
            <p:cNvPr id="15" name="Рисунок 41">
              <a:extLst>
                <a:ext uri="{FF2B5EF4-FFF2-40B4-BE49-F238E27FC236}">
                  <a16:creationId xmlns:a16="http://schemas.microsoft.com/office/drawing/2014/main" id="{9FEDEC32-14F3-4770-9AB3-2D52D6E506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04218" y="2365679"/>
              <a:ext cx="986879" cy="986886"/>
            </a:xfrm>
            <a:prstGeom prst="rect">
              <a:avLst/>
            </a:prstGeom>
          </p:spPr>
        </p:pic>
        <p:pic>
          <p:nvPicPr>
            <p:cNvPr id="16" name="Рисунок 42">
              <a:extLst>
                <a:ext uri="{FF2B5EF4-FFF2-40B4-BE49-F238E27FC236}">
                  <a16:creationId xmlns:a16="http://schemas.microsoft.com/office/drawing/2014/main" id="{5AB8D8CF-2D67-4EC1-9096-724EA81FFA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92916" y="3701013"/>
              <a:ext cx="1009483" cy="1009490"/>
            </a:xfrm>
            <a:prstGeom prst="rect">
              <a:avLst/>
            </a:prstGeom>
          </p:spPr>
        </p:pic>
        <p:pic>
          <p:nvPicPr>
            <p:cNvPr id="17" name="Рисунок 43">
              <a:extLst>
                <a:ext uri="{FF2B5EF4-FFF2-40B4-BE49-F238E27FC236}">
                  <a16:creationId xmlns:a16="http://schemas.microsoft.com/office/drawing/2014/main" id="{E18D8710-6694-4D7A-96FD-74CE55D989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354" y="3692759"/>
              <a:ext cx="82079" cy="1026000"/>
            </a:xfrm>
            <a:prstGeom prst="rect">
              <a:avLst/>
            </a:prstGeom>
          </p:spPr>
        </p:pic>
        <p:pic>
          <p:nvPicPr>
            <p:cNvPr id="18" name="Рисунок 44">
              <a:extLst>
                <a:ext uri="{FF2B5EF4-FFF2-40B4-BE49-F238E27FC236}">
                  <a16:creationId xmlns:a16="http://schemas.microsoft.com/office/drawing/2014/main" id="{D2262148-7B5F-43DC-AB4A-20F831B4BF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13" y="1035687"/>
              <a:ext cx="79200" cy="990000"/>
            </a:xfrm>
            <a:prstGeom prst="rect">
              <a:avLst/>
            </a:prstGeom>
          </p:spPr>
        </p:pic>
        <p:pic>
          <p:nvPicPr>
            <p:cNvPr id="20" name="Рисунок 46">
              <a:extLst>
                <a:ext uri="{FF2B5EF4-FFF2-40B4-BE49-F238E27FC236}">
                  <a16:creationId xmlns:a16="http://schemas.microsoft.com/office/drawing/2014/main" id="{C26CFB91-362A-4BAA-A460-410928408E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sp>
        <p:nvSpPr>
          <p:cNvPr id="21" name="Textfeld 20">
            <a:extLst>
              <a:ext uri="{FF2B5EF4-FFF2-40B4-BE49-F238E27FC236}">
                <a16:creationId xmlns:a16="http://schemas.microsoft.com/office/drawing/2014/main" id="{7EA660E2-2CCF-41A5-95C5-55B8572B459E}"/>
              </a:ext>
            </a:extLst>
          </p:cNvPr>
          <p:cNvSpPr txBox="1"/>
          <p:nvPr/>
        </p:nvSpPr>
        <p:spPr>
          <a:xfrm>
            <a:off x="5733392" y="1804293"/>
            <a:ext cx="5879956" cy="1077218"/>
          </a:xfrm>
          <a:prstGeom prst="rect">
            <a:avLst/>
          </a:prstGeom>
          <a:noFill/>
        </p:spPr>
        <p:txBody>
          <a:bodyPr wrap="square" lIns="91440" tIns="45720" rIns="91440" bIns="45720" rtlCol="0" anchor="t">
            <a:spAutoFit/>
          </a:bodyPr>
          <a:lstStyle/>
          <a:p>
            <a:pPr marL="285750" indent="-285750">
              <a:buClr>
                <a:schemeClr val="bg1"/>
              </a:buClr>
              <a:buFont typeface="Arial" panose="020B0604020202020204" pitchFamily="34" charset="0"/>
              <a:buChar char="•"/>
            </a:pPr>
            <a:r>
              <a:rPr lang="it-CH" sz="1600" b="1">
                <a:solidFill>
                  <a:schemeClr val="bg1"/>
                </a:solidFill>
                <a:latin typeface="+mj-lt"/>
                <a:cs typeface="Arial"/>
              </a:rPr>
              <a:t>Acquisizione di conoscenze e strumenti per la fondazione della propria impresa;</a:t>
            </a:r>
          </a:p>
          <a:p>
            <a:pPr marL="285750" indent="-285750">
              <a:buClr>
                <a:schemeClr val="bg1"/>
              </a:buClr>
              <a:buFont typeface="Arial" panose="020B0604020202020204" pitchFamily="34" charset="0"/>
              <a:buChar char="•"/>
            </a:pPr>
            <a:r>
              <a:rPr lang="it-CH" sz="1600" b="1">
                <a:solidFill>
                  <a:schemeClr val="bg1"/>
                </a:solidFill>
                <a:latin typeface="+mj-lt"/>
                <a:cs typeface="Arial"/>
              </a:rPr>
              <a:t>Saperi e teorie presentati durante le fasi di sviluppo dell’idea imprenditoriale</a:t>
            </a:r>
            <a:r>
              <a:rPr lang="de-DE" sz="1600" b="1">
                <a:solidFill>
                  <a:schemeClr val="bg1"/>
                </a:solidFill>
                <a:latin typeface="+mj-lt"/>
                <a:cs typeface="Arial"/>
              </a:rPr>
              <a:t>.</a:t>
            </a:r>
          </a:p>
        </p:txBody>
      </p:sp>
      <p:sp>
        <p:nvSpPr>
          <p:cNvPr id="22" name="Текст 12">
            <a:extLst>
              <a:ext uri="{FF2B5EF4-FFF2-40B4-BE49-F238E27FC236}">
                <a16:creationId xmlns:a16="http://schemas.microsoft.com/office/drawing/2014/main" id="{30BE94A1-8AFD-40C6-8BF5-E02CC078ADA6}"/>
              </a:ext>
            </a:extLst>
          </p:cNvPr>
          <p:cNvSpPr txBox="1">
            <a:spLocks/>
          </p:cNvSpPr>
          <p:nvPr/>
        </p:nvSpPr>
        <p:spPr>
          <a:xfrm>
            <a:off x="3006366" y="1956045"/>
            <a:ext cx="2424376"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a:t>Conoscenze e strumenti</a:t>
            </a:r>
            <a:endParaRPr lang="ru-RU" sz="2000"/>
          </a:p>
        </p:txBody>
      </p:sp>
      <p:sp>
        <p:nvSpPr>
          <p:cNvPr id="23" name="Текст 12">
            <a:extLst>
              <a:ext uri="{FF2B5EF4-FFF2-40B4-BE49-F238E27FC236}">
                <a16:creationId xmlns:a16="http://schemas.microsoft.com/office/drawing/2014/main" id="{E324A33D-E26E-46EE-B3A6-7312867AD0DA}"/>
              </a:ext>
            </a:extLst>
          </p:cNvPr>
          <p:cNvSpPr txBox="1">
            <a:spLocks/>
          </p:cNvSpPr>
          <p:nvPr/>
        </p:nvSpPr>
        <p:spPr>
          <a:xfrm>
            <a:off x="3006366" y="3441104"/>
            <a:ext cx="2427731"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a:t>Sviluppo della propria idea imprenditoriale</a:t>
            </a:r>
          </a:p>
        </p:txBody>
      </p:sp>
      <p:sp>
        <p:nvSpPr>
          <p:cNvPr id="24" name="Текст 12">
            <a:extLst>
              <a:ext uri="{FF2B5EF4-FFF2-40B4-BE49-F238E27FC236}">
                <a16:creationId xmlns:a16="http://schemas.microsoft.com/office/drawing/2014/main" id="{66AEC283-B813-4062-BC65-02FC1CC9F0C4}"/>
              </a:ext>
            </a:extLst>
          </p:cNvPr>
          <p:cNvSpPr txBox="1">
            <a:spLocks/>
          </p:cNvSpPr>
          <p:nvPr/>
        </p:nvSpPr>
        <p:spPr>
          <a:xfrm>
            <a:off x="3003846" y="5101790"/>
            <a:ext cx="2525585"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a:t>Casi di studio relativi a imprenditrici e imprenditori</a:t>
            </a:r>
          </a:p>
        </p:txBody>
      </p:sp>
      <p:sp>
        <p:nvSpPr>
          <p:cNvPr id="39" name="Textfeld 38">
            <a:extLst>
              <a:ext uri="{FF2B5EF4-FFF2-40B4-BE49-F238E27FC236}">
                <a16:creationId xmlns:a16="http://schemas.microsoft.com/office/drawing/2014/main" id="{A842FE2E-0332-4B07-B7EA-AC33F29997AA}"/>
              </a:ext>
            </a:extLst>
          </p:cNvPr>
          <p:cNvSpPr txBox="1"/>
          <p:nvPr/>
        </p:nvSpPr>
        <p:spPr>
          <a:xfrm>
            <a:off x="5828803" y="3596605"/>
            <a:ext cx="5754035" cy="584775"/>
          </a:xfrm>
          <a:prstGeom prst="rect">
            <a:avLst/>
          </a:prstGeom>
          <a:noFill/>
        </p:spPr>
        <p:txBody>
          <a:bodyPr wrap="square" rtlCol="0">
            <a:spAutoFit/>
          </a:bodyPr>
          <a:lstStyle/>
          <a:p>
            <a:pPr marL="361950" indent="-361950">
              <a:buClr>
                <a:schemeClr val="bg1"/>
              </a:buClr>
              <a:buFont typeface="Wingdings" pitchFamily="2" charset="2"/>
              <a:buChar char="§"/>
            </a:pPr>
            <a:r>
              <a:rPr lang="it-CH" sz="1600" b="1">
                <a:solidFill>
                  <a:schemeClr val="bg1"/>
                </a:solidFill>
                <a:latin typeface="+mj-lt"/>
                <a:cs typeface="Arial" pitchFamily="34" charset="0"/>
              </a:rPr>
              <a:t>Sviluppo della propria idea imprenditoriale;</a:t>
            </a:r>
          </a:p>
          <a:p>
            <a:pPr marL="361950" indent="-361950">
              <a:buClr>
                <a:schemeClr val="bg1"/>
              </a:buClr>
              <a:buFont typeface="Wingdings" pitchFamily="2" charset="2"/>
              <a:buChar char="§"/>
            </a:pPr>
            <a:r>
              <a:rPr lang="it-CH" sz="1600" b="1">
                <a:solidFill>
                  <a:schemeClr val="bg1"/>
                </a:solidFill>
                <a:latin typeface="+mj-lt"/>
                <a:cs typeface="Arial" pitchFamily="34" charset="0"/>
              </a:rPr>
              <a:t>Applicazione diretta degli strumenti appresi.</a:t>
            </a:r>
          </a:p>
        </p:txBody>
      </p:sp>
      <p:sp>
        <p:nvSpPr>
          <p:cNvPr id="40" name="Textfeld 39">
            <a:extLst>
              <a:ext uri="{FF2B5EF4-FFF2-40B4-BE49-F238E27FC236}">
                <a16:creationId xmlns:a16="http://schemas.microsoft.com/office/drawing/2014/main" id="{13D25EE7-CBA6-4DA0-B448-D9BFC3B9C564}"/>
              </a:ext>
            </a:extLst>
          </p:cNvPr>
          <p:cNvSpPr txBox="1"/>
          <p:nvPr/>
        </p:nvSpPr>
        <p:spPr>
          <a:xfrm>
            <a:off x="5828803" y="5176909"/>
            <a:ext cx="5754035" cy="584775"/>
          </a:xfrm>
          <a:prstGeom prst="rect">
            <a:avLst/>
          </a:prstGeom>
          <a:noFill/>
        </p:spPr>
        <p:txBody>
          <a:bodyPr wrap="square" rtlCol="0">
            <a:spAutoFit/>
          </a:bodyPr>
          <a:lstStyle/>
          <a:p>
            <a:pPr marL="361950" indent="-361950">
              <a:buClr>
                <a:schemeClr val="bg1"/>
              </a:buClr>
              <a:buFont typeface="Wingdings" pitchFamily="2" charset="2"/>
              <a:buChar char="§"/>
            </a:pPr>
            <a:r>
              <a:rPr lang="it-IT" sz="1600" b="1">
                <a:solidFill>
                  <a:schemeClr val="bg1"/>
                </a:solidFill>
                <a:latin typeface="+mj-lt"/>
                <a:cs typeface="Arial" pitchFamily="34" charset="0"/>
              </a:rPr>
              <a:t>Casi di studio per la conoscenza dei temi chiave relativi all’imprenditorialità.</a:t>
            </a:r>
          </a:p>
        </p:txBody>
      </p:sp>
    </p:spTree>
    <p:extLst>
      <p:ext uri="{BB962C8B-B14F-4D97-AF65-F5344CB8AC3E}">
        <p14:creationId xmlns:p14="http://schemas.microsoft.com/office/powerpoint/2010/main" val="198544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FFABD9C-EEA5-52A2-56CD-BE83EF5DF90A}"/>
              </a:ext>
            </a:extLst>
          </p:cNvPr>
          <p:cNvSpPr/>
          <p:nvPr/>
        </p:nvSpPr>
        <p:spPr>
          <a:xfrm>
            <a:off x="6460426" y="2098948"/>
            <a:ext cx="1848646" cy="3273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5" name="Рисунок 6">
            <a:extLst>
              <a:ext uri="{FF2B5EF4-FFF2-40B4-BE49-F238E27FC236}">
                <a16:creationId xmlns:a16="http://schemas.microsoft.com/office/drawing/2014/main" id="{E5E110F9-F9E9-4B2A-36B2-EF5F02D358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052" y="1135432"/>
            <a:ext cx="1625393" cy="1778180"/>
          </a:xfrm>
          <a:prstGeom prst="rect">
            <a:avLst/>
          </a:prstGeom>
        </p:spPr>
      </p:pic>
      <p:sp>
        <p:nvSpPr>
          <p:cNvPr id="5" name="Rechteck 4">
            <a:extLst>
              <a:ext uri="{FF2B5EF4-FFF2-40B4-BE49-F238E27FC236}">
                <a16:creationId xmlns:a16="http://schemas.microsoft.com/office/drawing/2014/main" id="{F03B75D8-47AD-40EC-5A0F-80175AC15DBA}"/>
              </a:ext>
            </a:extLst>
          </p:cNvPr>
          <p:cNvSpPr/>
          <p:nvPr/>
        </p:nvSpPr>
        <p:spPr>
          <a:xfrm>
            <a:off x="3706877" y="2098948"/>
            <a:ext cx="1848646" cy="3273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Foliennummernplatzhalter 1">
            <a:extLst>
              <a:ext uri="{FF2B5EF4-FFF2-40B4-BE49-F238E27FC236}">
                <a16:creationId xmlns:a16="http://schemas.microsoft.com/office/drawing/2014/main" id="{4F8FFC96-6AE0-80C6-7C1F-FA8BF04914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itel 1">
            <a:extLst>
              <a:ext uri="{FF2B5EF4-FFF2-40B4-BE49-F238E27FC236}">
                <a16:creationId xmlns:a16="http://schemas.microsoft.com/office/drawing/2014/main" id="{0FAA4A81-2F94-BEC7-DB8B-46F850137097}"/>
              </a:ext>
            </a:extLst>
          </p:cNvPr>
          <p:cNvSpPr txBox="1">
            <a:spLocks/>
          </p:cNvSpPr>
          <p:nvPr/>
        </p:nvSpPr>
        <p:spPr>
          <a:xfrm>
            <a:off x="949408" y="195021"/>
            <a:ext cx="8743231" cy="84129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0B4874"/>
                </a:solidFill>
                <a:effectLst/>
                <a:uLnTx/>
                <a:uFillTx/>
                <a:latin typeface="Century Gothic"/>
                <a:ea typeface="ＭＳ Ｐゴシック" charset="0"/>
                <a:cs typeface="Arial"/>
              </a:rPr>
              <a:t>Nel programma di apprendimento </a:t>
            </a:r>
            <a:r>
              <a:rPr kumimoji="0" lang="it-IT" sz="2400" b="1" i="0" u="none" strike="noStrike" kern="1200" cap="none" spc="0" normalizeH="0" baseline="0" noProof="0" dirty="0" err="1">
                <a:ln>
                  <a:noFill/>
                </a:ln>
                <a:solidFill>
                  <a:srgbClr val="0B4874"/>
                </a:solidFill>
                <a:effectLst/>
                <a:uLnTx/>
                <a:uFillTx/>
                <a:latin typeface="Century Gothic"/>
                <a:ea typeface="ＭＳ Ｐゴシック" charset="0"/>
                <a:cs typeface="Arial"/>
              </a:rPr>
              <a:t>myidea</a:t>
            </a:r>
            <a:r>
              <a:rPr kumimoji="0" lang="it-IT" sz="2400" b="1" i="0" u="none" strike="noStrike" kern="1200" cap="none" spc="0" normalizeH="0" baseline="0" noProof="0" dirty="0">
                <a:ln>
                  <a:noFill/>
                </a:ln>
                <a:solidFill>
                  <a:srgbClr val="0B4874"/>
                </a:solidFill>
                <a:effectLst/>
                <a:uLnTx/>
                <a:uFillTx/>
                <a:latin typeface="Century Gothic"/>
                <a:ea typeface="ＭＳ Ｐゴシック" charset="0"/>
                <a:cs typeface="Arial"/>
              </a:rPr>
              <a:t>, il pensiero critico viene promosso in tanti modi</a:t>
            </a:r>
            <a:endPar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endParaRPr>
          </a:p>
        </p:txBody>
      </p:sp>
      <p:sp>
        <p:nvSpPr>
          <p:cNvPr id="13" name="Textplatzhalter 1">
            <a:extLst>
              <a:ext uri="{FF2B5EF4-FFF2-40B4-BE49-F238E27FC236}">
                <a16:creationId xmlns:a16="http://schemas.microsoft.com/office/drawing/2014/main" id="{F3967B68-5852-35AA-63B0-D3E1627D411A}"/>
              </a:ext>
            </a:extLst>
          </p:cNvPr>
          <p:cNvSpPr txBox="1">
            <a:spLocks/>
          </p:cNvSpPr>
          <p:nvPr/>
        </p:nvSpPr>
        <p:spPr>
          <a:xfrm>
            <a:off x="3680663" y="3365922"/>
            <a:ext cx="1901073" cy="16132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200" b="1" i="0" u="none" strike="noStrike" kern="1200" cap="none" spc="0" normalizeH="0" baseline="0" noProof="0" dirty="0">
                <a:ln>
                  <a:noFill/>
                </a:ln>
                <a:solidFill>
                  <a:srgbClr val="D0D0D0">
                    <a:lumMod val="50000"/>
                  </a:srgbClr>
                </a:solidFill>
                <a:effectLst/>
                <a:uLnTx/>
                <a:uFillTx/>
                <a:latin typeface="Century Gothic"/>
                <a:ea typeface="+mn-ea"/>
                <a:cs typeface="+mn-cs"/>
              </a:rPr>
              <a:t>Mini-Businessplan</a:t>
            </a:r>
          </a:p>
          <a:p>
            <a:pPr marL="0" marR="0" lvl="0" indent="0" algn="ctr" defTabSz="914400" rtl="0" eaLnBrk="1" fontAlgn="auto" latinLnBrk="0" hangingPunct="1">
              <a:lnSpc>
                <a:spcPct val="100000"/>
              </a:lnSpc>
              <a:spcBef>
                <a:spcPts val="400"/>
              </a:spcBef>
              <a:spcAft>
                <a:spcPts val="0"/>
              </a:spcAft>
              <a:buClr>
                <a:srgbClr val="0B4874"/>
              </a:buClr>
              <a:buSzTx/>
              <a:buFont typeface="Arial" panose="020B0604020202020204" pitchFamily="34" charset="0"/>
              <a:buNone/>
              <a:tabLst/>
              <a:defRPr/>
            </a:pPr>
            <a:r>
              <a:rPr kumimoji="0" lang="it-IT" sz="1200" b="0" i="0" u="none" strike="noStrike" kern="1200" cap="none" spc="0" normalizeH="0" baseline="0" noProof="0" dirty="0">
                <a:ln>
                  <a:noFill/>
                </a:ln>
                <a:solidFill>
                  <a:srgbClr val="D0D0D0">
                    <a:lumMod val="50000"/>
                  </a:srgbClr>
                </a:solidFill>
                <a:effectLst/>
                <a:uLnTx/>
                <a:uFillTx/>
                <a:latin typeface="Century Gothic"/>
                <a:ea typeface="+mn-ea"/>
                <a:cs typeface="+mn-cs"/>
              </a:rPr>
              <a:t>In ogni capitolo sono presenti domande che stimolano la riflessione e aiutano a mettere in discussione la propria idea e il proprio lavoro.</a:t>
            </a:r>
            <a:endPar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endParaRPr>
          </a:p>
        </p:txBody>
      </p:sp>
      <p:sp>
        <p:nvSpPr>
          <p:cNvPr id="15" name="Textplatzhalter 1">
            <a:extLst>
              <a:ext uri="{FF2B5EF4-FFF2-40B4-BE49-F238E27FC236}">
                <a16:creationId xmlns:a16="http://schemas.microsoft.com/office/drawing/2014/main" id="{34E304BB-681D-E7BB-B65B-D8DF75096FC6}"/>
              </a:ext>
            </a:extLst>
          </p:cNvPr>
          <p:cNvSpPr txBox="1">
            <a:spLocks/>
          </p:cNvSpPr>
          <p:nvPr/>
        </p:nvSpPr>
        <p:spPr>
          <a:xfrm>
            <a:off x="6438936" y="3343532"/>
            <a:ext cx="1901073" cy="17999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it-IT" sz="1200" b="1" i="0" u="none" strike="noStrike" kern="1200" cap="none" spc="0" normalizeH="0" baseline="0" noProof="0" dirty="0">
                <a:ln>
                  <a:noFill/>
                </a:ln>
                <a:solidFill>
                  <a:srgbClr val="D0D0D0">
                    <a:lumMod val="50000"/>
                  </a:srgbClr>
                </a:solidFill>
                <a:effectLst/>
                <a:uLnTx/>
                <a:uFillTx/>
                <a:latin typeface="Century Gothic"/>
                <a:ea typeface="+mn-ea"/>
                <a:cs typeface="+mn-cs"/>
              </a:rPr>
              <a:t>Attività di apprendimento</a:t>
            </a:r>
          </a:p>
          <a:p>
            <a:pPr marL="0" marR="0" lvl="0" indent="0" algn="ctr" defTabSz="914400" rtl="0" eaLnBrk="1" fontAlgn="auto" latinLnBrk="0" hangingPunct="1">
              <a:lnSpc>
                <a:spcPct val="100000"/>
              </a:lnSpc>
              <a:spcBef>
                <a:spcPts val="400"/>
              </a:spcBef>
              <a:spcAft>
                <a:spcPts val="0"/>
              </a:spcAft>
              <a:buClr>
                <a:srgbClr val="0B4874"/>
              </a:buClr>
              <a:buSzTx/>
              <a:buFont typeface="Arial" panose="020B0604020202020204" pitchFamily="34" charset="0"/>
              <a:buNone/>
              <a:tabLst/>
              <a:defRPr/>
            </a:pPr>
            <a:r>
              <a:rPr kumimoji="0" lang="it-IT" sz="1200" b="0" i="0" u="none" strike="noStrike" kern="1200" cap="none" spc="0" normalizeH="0" baseline="0" noProof="0" dirty="0">
                <a:ln>
                  <a:noFill/>
                </a:ln>
                <a:solidFill>
                  <a:srgbClr val="D0D0D0">
                    <a:lumMod val="50000"/>
                  </a:srgbClr>
                </a:solidFill>
                <a:effectLst/>
                <a:uLnTx/>
                <a:uFillTx/>
                <a:latin typeface="Century Gothic"/>
                <a:ea typeface="+mn-ea"/>
                <a:cs typeface="+mn-cs"/>
              </a:rPr>
              <a:t>Qui si viene profondamente stimolati a pensare in modo critico, soprattutto negli ambiti in cui a volte non si riesce a farlo.</a:t>
            </a:r>
            <a:endPar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endParaRPr>
          </a:p>
        </p:txBody>
      </p:sp>
      <p:pic>
        <p:nvPicPr>
          <p:cNvPr id="28" name="Grafik 27">
            <a:extLst>
              <a:ext uri="{FF2B5EF4-FFF2-40B4-BE49-F238E27FC236}">
                <a16:creationId xmlns:a16="http://schemas.microsoft.com/office/drawing/2014/main" id="{0C1DF1F6-8A93-8610-B2F4-F8D7F668B094}"/>
              </a:ext>
            </a:extLst>
          </p:cNvPr>
          <p:cNvPicPr>
            <a:picLocks noChangeAspect="1"/>
          </p:cNvPicPr>
          <p:nvPr/>
        </p:nvPicPr>
        <p:blipFill>
          <a:blip r:embed="rId3"/>
          <a:stretch>
            <a:fillRect/>
          </a:stretch>
        </p:blipFill>
        <p:spPr>
          <a:xfrm>
            <a:off x="4009948" y="1282340"/>
            <a:ext cx="1247926" cy="1778180"/>
          </a:xfrm>
          <a:prstGeom prst="rect">
            <a:avLst/>
          </a:prstGeom>
          <a:ln w="28575">
            <a:solidFill>
              <a:schemeClr val="accent1"/>
            </a:solidFill>
          </a:ln>
        </p:spPr>
      </p:pic>
      <p:pic>
        <p:nvPicPr>
          <p:cNvPr id="29" name="Picture 4" descr="SRG SSR - Posts | Facebook">
            <a:extLst>
              <a:ext uri="{FF2B5EF4-FFF2-40B4-BE49-F238E27FC236}">
                <a16:creationId xmlns:a16="http://schemas.microsoft.com/office/drawing/2014/main" id="{52915FF7-3224-6416-92E0-1CD6583A8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751" b="30015"/>
          <a:stretch/>
        </p:blipFill>
        <p:spPr bwMode="auto">
          <a:xfrm>
            <a:off x="9242867" y="6096469"/>
            <a:ext cx="1324781" cy="519761"/>
          </a:xfrm>
          <a:prstGeom prst="rect">
            <a:avLst/>
          </a:prstGeom>
          <a:noFill/>
          <a:extLst>
            <a:ext uri="{909E8E84-426E-40DD-AFC4-6F175D3DCCD1}">
              <a14:hiddenFill xmlns:a14="http://schemas.microsoft.com/office/drawing/2010/main">
                <a:solidFill>
                  <a:srgbClr val="FFFFFF"/>
                </a:solidFill>
              </a14:hiddenFill>
            </a:ext>
          </a:extLst>
        </p:spPr>
      </p:pic>
      <p:sp>
        <p:nvSpPr>
          <p:cNvPr id="30" name="Textplatzhalter 1">
            <a:extLst>
              <a:ext uri="{FF2B5EF4-FFF2-40B4-BE49-F238E27FC236}">
                <a16:creationId xmlns:a16="http://schemas.microsoft.com/office/drawing/2014/main" id="{6D5886AC-CE9E-F965-D300-A56C4393DE40}"/>
              </a:ext>
            </a:extLst>
          </p:cNvPr>
          <p:cNvSpPr txBox="1">
            <a:spLocks/>
          </p:cNvSpPr>
          <p:nvPr/>
        </p:nvSpPr>
        <p:spPr>
          <a:xfrm>
            <a:off x="1476375" y="6142383"/>
            <a:ext cx="7776466" cy="5442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100" b="0" i="0" u="none" strike="noStrike" kern="1200" cap="none" spc="0" normalizeH="0" baseline="0" noProof="0" dirty="0">
                <a:ln>
                  <a:noFill/>
                </a:ln>
                <a:solidFill>
                  <a:srgbClr val="686868"/>
                </a:solidFill>
                <a:effectLst/>
                <a:uLnTx/>
                <a:uFillTx/>
                <a:latin typeface="Malgun Gothic" panose="020B0503020000020004" pitchFamily="34" charset="-127"/>
                <a:ea typeface="Malgun Gothic" panose="020B0503020000020004" pitchFamily="34" charset="-127"/>
                <a:cs typeface="Arial"/>
              </a:rPr>
              <a:t>Per poter valorizzare ulteriormente il pensiero critico nel programma di apprendimento </a:t>
            </a:r>
            <a:r>
              <a:rPr kumimoji="0" lang="it-IT" sz="1100" b="0" i="0" u="none" strike="noStrike" kern="1200" cap="none" spc="0" normalizeH="0" baseline="0" noProof="0" dirty="0" err="1">
                <a:ln>
                  <a:noFill/>
                </a:ln>
                <a:solidFill>
                  <a:srgbClr val="686868"/>
                </a:solidFill>
                <a:effectLst/>
                <a:uLnTx/>
                <a:uFillTx/>
                <a:latin typeface="Malgun Gothic" panose="020B0503020000020004" pitchFamily="34" charset="-127"/>
                <a:ea typeface="Malgun Gothic" panose="020B0503020000020004" pitchFamily="34" charset="-127"/>
                <a:cs typeface="Arial"/>
              </a:rPr>
              <a:t>myidea</a:t>
            </a:r>
            <a:r>
              <a:rPr kumimoji="0" lang="it-IT" sz="1100" b="0" i="0" u="none" strike="noStrike" kern="1200" cap="none" spc="0" normalizeH="0" baseline="0" noProof="0" dirty="0">
                <a:ln>
                  <a:noFill/>
                </a:ln>
                <a:solidFill>
                  <a:srgbClr val="686868"/>
                </a:solidFill>
                <a:effectLst/>
                <a:uLnTx/>
                <a:uFillTx/>
                <a:latin typeface="Malgun Gothic" panose="020B0503020000020004" pitchFamily="34" charset="-127"/>
                <a:ea typeface="Malgun Gothic" panose="020B0503020000020004" pitchFamily="34" charset="-127"/>
                <a:cs typeface="Arial"/>
              </a:rPr>
              <a:t>, il team del progetto UDH è stato finanziato dalla SRG SSR con il progetto "Critical Thinking and </a:t>
            </a:r>
            <a:r>
              <a:rPr kumimoji="0" lang="it-IT" sz="1100" b="0" i="0" u="none" strike="noStrike" kern="1200" cap="none" spc="0" normalizeH="0" baseline="0" noProof="0" dirty="0" err="1">
                <a:ln>
                  <a:noFill/>
                </a:ln>
                <a:solidFill>
                  <a:srgbClr val="686868"/>
                </a:solidFill>
                <a:effectLst/>
                <a:uLnTx/>
                <a:uFillTx/>
                <a:latin typeface="Malgun Gothic" panose="020B0503020000020004" pitchFamily="34" charset="-127"/>
                <a:ea typeface="Malgun Gothic" panose="020B0503020000020004" pitchFamily="34" charset="-127"/>
                <a:cs typeface="Arial"/>
              </a:rPr>
              <a:t>Recognising</a:t>
            </a:r>
            <a:r>
              <a:rPr kumimoji="0" lang="it-IT" sz="1100" b="0" i="0" u="none" strike="noStrike" kern="1200" cap="none" spc="0" normalizeH="0" baseline="0" noProof="0" dirty="0">
                <a:ln>
                  <a:noFill/>
                </a:ln>
                <a:solidFill>
                  <a:srgbClr val="686868"/>
                </a:solidFill>
                <a:effectLst/>
                <a:uLnTx/>
                <a:uFillTx/>
                <a:latin typeface="Malgun Gothic" panose="020B0503020000020004" pitchFamily="34" charset="-127"/>
                <a:ea typeface="Malgun Gothic" panose="020B0503020000020004" pitchFamily="34" charset="-127"/>
                <a:cs typeface="Arial"/>
              </a:rPr>
              <a:t> Fake News"</a:t>
            </a:r>
            <a:r>
              <a:rPr kumimoji="0" lang="de-CH" sz="1100" b="0" i="0" u="none" strike="noStrike" kern="1200" cap="none" spc="0" normalizeH="0" baseline="0" noProof="0" dirty="0">
                <a:ln>
                  <a:noFill/>
                </a:ln>
                <a:solidFill>
                  <a:srgbClr val="686868"/>
                </a:solidFill>
                <a:effectLst/>
                <a:uLnTx/>
                <a:uFillTx/>
                <a:latin typeface="Malgun Gothic" panose="020B0503020000020004" pitchFamily="34" charset="-127"/>
                <a:ea typeface="Malgun Gothic" panose="020B0503020000020004" pitchFamily="34" charset="-127"/>
                <a:cs typeface="Arial"/>
              </a:rPr>
              <a:t>.</a:t>
            </a:r>
          </a:p>
        </p:txBody>
      </p:sp>
      <p:sp>
        <p:nvSpPr>
          <p:cNvPr id="3" name="Rechteck 2">
            <a:extLst>
              <a:ext uri="{FF2B5EF4-FFF2-40B4-BE49-F238E27FC236}">
                <a16:creationId xmlns:a16="http://schemas.microsoft.com/office/drawing/2014/main" id="{E8492D03-70DD-1675-147B-209C19E4B48D}"/>
              </a:ext>
            </a:extLst>
          </p:cNvPr>
          <p:cNvSpPr/>
          <p:nvPr/>
        </p:nvSpPr>
        <p:spPr>
          <a:xfrm>
            <a:off x="1047915" y="2098949"/>
            <a:ext cx="1848646" cy="3273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Textplatzhalter 1">
            <a:extLst>
              <a:ext uri="{FF2B5EF4-FFF2-40B4-BE49-F238E27FC236}">
                <a16:creationId xmlns:a16="http://schemas.microsoft.com/office/drawing/2014/main" id="{8AAD7CD6-2074-2E96-D3F4-4BCFAA087B28}"/>
              </a:ext>
            </a:extLst>
          </p:cNvPr>
          <p:cNvSpPr txBox="1">
            <a:spLocks/>
          </p:cNvSpPr>
          <p:nvPr/>
        </p:nvSpPr>
        <p:spPr>
          <a:xfrm>
            <a:off x="1081433" y="3382763"/>
            <a:ext cx="1704444" cy="13920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it-IT" sz="1300" b="1" i="0" u="none" strike="noStrike" kern="1200" cap="none" spc="0" normalizeH="0" baseline="0" noProof="0" dirty="0">
                <a:ln>
                  <a:noFill/>
                </a:ln>
                <a:solidFill>
                  <a:srgbClr val="D0D0D0">
                    <a:lumMod val="50000"/>
                  </a:srgbClr>
                </a:solidFill>
                <a:effectLst/>
                <a:uLnTx/>
                <a:uFillTx/>
                <a:latin typeface="Century Gothic"/>
                <a:ea typeface="+mn-ea"/>
                <a:cs typeface="+mn-cs"/>
              </a:rPr>
              <a:t>Attenzione!</a:t>
            </a:r>
          </a:p>
          <a:p>
            <a:pPr marL="0" marR="0" lvl="0" indent="0" algn="ctr" defTabSz="914400" rtl="0" eaLnBrk="1" fontAlgn="auto" latinLnBrk="0" hangingPunct="1">
              <a:lnSpc>
                <a:spcPct val="100000"/>
              </a:lnSpc>
              <a:spcBef>
                <a:spcPts val="400"/>
              </a:spcBef>
              <a:spcAft>
                <a:spcPts val="0"/>
              </a:spcAft>
              <a:buClr>
                <a:srgbClr val="0B4874"/>
              </a:buClr>
              <a:buSzTx/>
              <a:buFont typeface="Arial" panose="020B0604020202020204" pitchFamily="34" charset="0"/>
              <a:buNone/>
              <a:tabLst/>
              <a:defRPr/>
            </a:pPr>
            <a:r>
              <a:rPr kumimoji="0" lang="it-IT" sz="1300" b="0" i="0" u="none" strike="noStrike" kern="1200" cap="none" spc="0" normalizeH="0" baseline="0" noProof="0" dirty="0">
                <a:ln>
                  <a:noFill/>
                </a:ln>
                <a:solidFill>
                  <a:srgbClr val="D0D0D0">
                    <a:lumMod val="50000"/>
                  </a:srgbClr>
                </a:solidFill>
                <a:effectLst/>
                <a:uLnTx/>
                <a:uFillTx/>
                <a:latin typeface="Century Gothic"/>
                <a:ea typeface="+mn-ea"/>
                <a:cs typeface="+mn-cs"/>
              </a:rPr>
              <a:t>L'icona mostra dove il pensiero critico svolge un ruolo particolarmente importante.</a:t>
            </a:r>
            <a:endParaRPr kumimoji="0" lang="de-CH" sz="1300" b="0" i="0" u="none" strike="noStrike" kern="1200" cap="none" spc="0" normalizeH="0" baseline="0" noProof="0" dirty="0">
              <a:ln>
                <a:noFill/>
              </a:ln>
              <a:solidFill>
                <a:srgbClr val="D0D0D0">
                  <a:lumMod val="50000"/>
                </a:srgbClr>
              </a:solidFill>
              <a:effectLst/>
              <a:uLnTx/>
              <a:uFillTx/>
              <a:latin typeface="Century Gothic"/>
              <a:ea typeface="+mn-ea"/>
              <a:cs typeface="+mn-cs"/>
            </a:endParaRPr>
          </a:p>
        </p:txBody>
      </p:sp>
      <p:sp>
        <p:nvSpPr>
          <p:cNvPr id="6" name="Rechteck 5">
            <a:extLst>
              <a:ext uri="{FF2B5EF4-FFF2-40B4-BE49-F238E27FC236}">
                <a16:creationId xmlns:a16="http://schemas.microsoft.com/office/drawing/2014/main" id="{8FEC7197-662A-3FC7-A513-5DC719B4A21C}"/>
              </a:ext>
            </a:extLst>
          </p:cNvPr>
          <p:cNvSpPr/>
          <p:nvPr/>
        </p:nvSpPr>
        <p:spPr>
          <a:xfrm>
            <a:off x="1047915" y="5150287"/>
            <a:ext cx="1848646" cy="209550"/>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highlight>
                <a:srgbClr val="135B87"/>
              </a:highlight>
              <a:uLnTx/>
              <a:uFillTx/>
              <a:latin typeface="Century Gothic"/>
              <a:ea typeface="+mn-ea"/>
              <a:cs typeface="+mn-cs"/>
            </a:endParaRPr>
          </a:p>
        </p:txBody>
      </p:sp>
      <p:sp>
        <p:nvSpPr>
          <p:cNvPr id="7" name="Rechteck 6">
            <a:extLst>
              <a:ext uri="{FF2B5EF4-FFF2-40B4-BE49-F238E27FC236}">
                <a16:creationId xmlns:a16="http://schemas.microsoft.com/office/drawing/2014/main" id="{043843F6-9392-5162-CB00-51348175A122}"/>
              </a:ext>
            </a:extLst>
          </p:cNvPr>
          <p:cNvSpPr/>
          <p:nvPr/>
        </p:nvSpPr>
        <p:spPr>
          <a:xfrm>
            <a:off x="3687136" y="5150287"/>
            <a:ext cx="1848646" cy="209550"/>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highlight>
                <a:srgbClr val="135B87"/>
              </a:highlight>
              <a:uLnTx/>
              <a:uFillTx/>
              <a:latin typeface="Century Gothic"/>
              <a:ea typeface="+mn-ea"/>
              <a:cs typeface="+mn-cs"/>
            </a:endParaRPr>
          </a:p>
        </p:txBody>
      </p:sp>
      <p:sp>
        <p:nvSpPr>
          <p:cNvPr id="12" name="Rechteck 11">
            <a:extLst>
              <a:ext uri="{FF2B5EF4-FFF2-40B4-BE49-F238E27FC236}">
                <a16:creationId xmlns:a16="http://schemas.microsoft.com/office/drawing/2014/main" id="{B25F3130-AE66-0655-F7EE-A90C26814432}"/>
              </a:ext>
            </a:extLst>
          </p:cNvPr>
          <p:cNvSpPr/>
          <p:nvPr/>
        </p:nvSpPr>
        <p:spPr>
          <a:xfrm>
            <a:off x="6460398" y="5150287"/>
            <a:ext cx="1848646" cy="209550"/>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highlight>
                <a:srgbClr val="135B87"/>
              </a:highlight>
              <a:uLnTx/>
              <a:uFillTx/>
              <a:latin typeface="Century Gothic"/>
              <a:ea typeface="+mn-ea"/>
              <a:cs typeface="+mn-cs"/>
            </a:endParaRPr>
          </a:p>
        </p:txBody>
      </p:sp>
      <p:sp>
        <p:nvSpPr>
          <p:cNvPr id="14" name="Rechteck 13">
            <a:extLst>
              <a:ext uri="{FF2B5EF4-FFF2-40B4-BE49-F238E27FC236}">
                <a16:creationId xmlns:a16="http://schemas.microsoft.com/office/drawing/2014/main" id="{DA748E09-B7A0-6A1D-9A1D-995B3F3797CC}"/>
              </a:ext>
            </a:extLst>
          </p:cNvPr>
          <p:cNvSpPr/>
          <p:nvPr/>
        </p:nvSpPr>
        <p:spPr>
          <a:xfrm>
            <a:off x="9035373" y="2090058"/>
            <a:ext cx="1848646" cy="3273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hteck 15">
            <a:extLst>
              <a:ext uri="{FF2B5EF4-FFF2-40B4-BE49-F238E27FC236}">
                <a16:creationId xmlns:a16="http://schemas.microsoft.com/office/drawing/2014/main" id="{ACAF7E7C-16EB-619B-7623-62DF72B647CF}"/>
              </a:ext>
            </a:extLst>
          </p:cNvPr>
          <p:cNvSpPr/>
          <p:nvPr/>
        </p:nvSpPr>
        <p:spPr>
          <a:xfrm>
            <a:off x="9036227" y="5150287"/>
            <a:ext cx="1848646" cy="209550"/>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highlight>
                <a:srgbClr val="135B87"/>
              </a:highlight>
              <a:uLnTx/>
              <a:uFillTx/>
              <a:latin typeface="Century Gothic"/>
              <a:ea typeface="+mn-ea"/>
              <a:cs typeface="+mn-cs"/>
            </a:endParaRPr>
          </a:p>
        </p:txBody>
      </p:sp>
      <p:pic>
        <p:nvPicPr>
          <p:cNvPr id="20" name="Grafik 19">
            <a:extLst>
              <a:ext uri="{FF2B5EF4-FFF2-40B4-BE49-F238E27FC236}">
                <a16:creationId xmlns:a16="http://schemas.microsoft.com/office/drawing/2014/main" id="{C184A2EA-483C-2464-44F6-34FF8D6279BC}"/>
              </a:ext>
            </a:extLst>
          </p:cNvPr>
          <p:cNvPicPr>
            <a:picLocks noChangeAspect="1"/>
          </p:cNvPicPr>
          <p:nvPr/>
        </p:nvPicPr>
        <p:blipFill>
          <a:blip r:embed="rId5"/>
          <a:stretch>
            <a:fillRect/>
          </a:stretch>
        </p:blipFill>
        <p:spPr>
          <a:xfrm>
            <a:off x="9187762" y="1282340"/>
            <a:ext cx="1532241" cy="1768288"/>
          </a:xfrm>
          <a:prstGeom prst="rect">
            <a:avLst/>
          </a:prstGeom>
        </p:spPr>
      </p:pic>
      <p:sp>
        <p:nvSpPr>
          <p:cNvPr id="21" name="Textplatzhalter 1">
            <a:extLst>
              <a:ext uri="{FF2B5EF4-FFF2-40B4-BE49-F238E27FC236}">
                <a16:creationId xmlns:a16="http://schemas.microsoft.com/office/drawing/2014/main" id="{0BEFABA7-3B5D-910E-A7C8-F1EAE59AFD45}"/>
              </a:ext>
            </a:extLst>
          </p:cNvPr>
          <p:cNvSpPr txBox="1">
            <a:spLocks/>
          </p:cNvSpPr>
          <p:nvPr/>
        </p:nvSpPr>
        <p:spPr>
          <a:xfrm>
            <a:off x="8943338" y="3334007"/>
            <a:ext cx="1988306" cy="17999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200" b="1" i="0" u="none" strike="noStrike" kern="1200" cap="none" spc="0" normalizeH="0" baseline="0" noProof="0" dirty="0">
                <a:ln>
                  <a:noFill/>
                </a:ln>
                <a:solidFill>
                  <a:srgbClr val="D0D0D0">
                    <a:lumMod val="50000"/>
                  </a:srgbClr>
                </a:solidFill>
                <a:effectLst/>
                <a:uLnTx/>
                <a:uFillTx/>
                <a:latin typeface="Century Gothic"/>
                <a:ea typeface="+mn-ea"/>
                <a:cs typeface="+mn-cs"/>
              </a:rPr>
              <a:t>Challenge </a:t>
            </a:r>
            <a:r>
              <a:rPr kumimoji="0" lang="de-CH" sz="1200" b="1" i="0" u="none" strike="noStrike" kern="1200" cap="none" spc="0" normalizeH="0" baseline="0" noProof="0" dirty="0" err="1">
                <a:ln>
                  <a:noFill/>
                </a:ln>
                <a:solidFill>
                  <a:srgbClr val="D0D0D0">
                    <a:lumMod val="50000"/>
                  </a:srgbClr>
                </a:solidFill>
                <a:effectLst/>
                <a:uLnTx/>
                <a:uFillTx/>
                <a:latin typeface="Century Gothic"/>
                <a:ea typeface="+mn-ea"/>
                <a:cs typeface="+mn-cs"/>
              </a:rPr>
              <a:t>Myidea</a:t>
            </a:r>
            <a:endParaRPr kumimoji="0" lang="de-CH" sz="1200" b="1" i="0" u="none" strike="noStrike" kern="1200" cap="none" spc="0" normalizeH="0" baseline="0" noProof="0" dirty="0">
              <a:ln>
                <a:noFill/>
              </a:ln>
              <a:solidFill>
                <a:srgbClr val="D0D0D0">
                  <a:lumMod val="50000"/>
                </a:srgb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400"/>
              </a:spcBef>
              <a:spcAft>
                <a:spcPts val="0"/>
              </a:spcAft>
              <a:buClr>
                <a:srgbClr val="0B4874"/>
              </a:buClr>
              <a:buSzTx/>
              <a:buFont typeface="Arial" panose="020B0604020202020204" pitchFamily="34" charset="0"/>
              <a:buNone/>
              <a:tabLst/>
              <a:defRPr/>
            </a:pPr>
            <a:r>
              <a:rPr kumimoji="0" lang="it-IT" sz="1200" b="0" i="0" u="none" strike="noStrike" kern="1200" cap="none" spc="0" normalizeH="0" baseline="0" noProof="0" dirty="0">
                <a:ln>
                  <a:noFill/>
                </a:ln>
                <a:solidFill>
                  <a:srgbClr val="D0D0D0">
                    <a:lumMod val="50000"/>
                  </a:srgbClr>
                </a:solidFill>
                <a:effectLst/>
                <a:uLnTx/>
                <a:uFillTx/>
                <a:latin typeface="Century Gothic"/>
                <a:ea typeface="+mn-ea"/>
                <a:cs typeface="+mn-cs"/>
              </a:rPr>
              <a:t>Partecipate al concorso sul pensiero critico nelle categorie: "</a:t>
            </a:r>
            <a:r>
              <a:rPr kumimoji="0" lang="it-IT" sz="1200" b="0" i="0" u="none" strike="noStrike" kern="1200" cap="none" spc="0" normalizeH="0" baseline="0" noProof="0" dirty="0" err="1">
                <a:ln>
                  <a:noFill/>
                </a:ln>
                <a:solidFill>
                  <a:srgbClr val="D0D0D0">
                    <a:lumMod val="50000"/>
                  </a:srgbClr>
                </a:solidFill>
                <a:effectLst/>
                <a:uLnTx/>
                <a:uFillTx/>
                <a:latin typeface="Century Gothic"/>
                <a:ea typeface="+mn-ea"/>
                <a:cs typeface="+mn-cs"/>
              </a:rPr>
              <a:t>Fight</a:t>
            </a:r>
            <a:r>
              <a:rPr kumimoji="0" lang="it-IT" sz="1200" b="0" i="0" u="none" strike="noStrike" kern="1200" cap="none" spc="0" normalizeH="0" baseline="0" noProof="0" dirty="0">
                <a:ln>
                  <a:noFill/>
                </a:ln>
                <a:solidFill>
                  <a:srgbClr val="D0D0D0">
                    <a:lumMod val="50000"/>
                  </a:srgbClr>
                </a:solidFill>
                <a:effectLst/>
                <a:uLnTx/>
                <a:uFillTx/>
                <a:latin typeface="Century Gothic"/>
                <a:ea typeface="+mn-ea"/>
                <a:cs typeface="+mn-cs"/>
              </a:rPr>
              <a:t> Fake News" "Critical Thinking in </a:t>
            </a:r>
            <a:r>
              <a:rPr kumimoji="0" lang="it-IT" sz="1200" b="0" i="0" u="none" strike="noStrike" kern="1200" cap="none" spc="0" normalizeH="0" baseline="0" noProof="0" dirty="0" err="1">
                <a:ln>
                  <a:noFill/>
                </a:ln>
                <a:solidFill>
                  <a:srgbClr val="D0D0D0">
                    <a:lumMod val="50000"/>
                  </a:srgbClr>
                </a:solidFill>
                <a:effectLst/>
                <a:uLnTx/>
                <a:uFillTx/>
                <a:latin typeface="Century Gothic"/>
                <a:ea typeface="+mn-ea"/>
                <a:cs typeface="+mn-cs"/>
              </a:rPr>
              <a:t>Entrepreneurship</a:t>
            </a:r>
            <a:r>
              <a:rPr kumimoji="0" lang="it-IT" sz="1200" b="0" i="0" u="none" strike="noStrike" kern="1200" cap="none" spc="0" normalizeH="0" baseline="0" noProof="0" dirty="0">
                <a:ln>
                  <a:noFill/>
                </a:ln>
                <a:solidFill>
                  <a:srgbClr val="D0D0D0">
                    <a:lumMod val="50000"/>
                  </a:srgbClr>
                </a:solidFill>
                <a:effectLst/>
                <a:uLnTx/>
                <a:uFillTx/>
                <a:latin typeface="Century Gothic"/>
                <a:ea typeface="+mn-ea"/>
                <a:cs typeface="+mn-cs"/>
              </a:rPr>
              <a:t>"</a:t>
            </a: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rPr>
              <a:t>:</a:t>
            </a:r>
            <a:b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rPr>
            </a:b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hlinkClick r:id="rId6"/>
              </a:rPr>
              <a:t>«Fight Fake News» «Critical </a:t>
            </a:r>
            <a:r>
              <a:rPr kumimoji="0" lang="de-CH" sz="1200" b="0" i="0" u="none" strike="noStrike" kern="1200" cap="none" spc="0" normalizeH="0" baseline="0" noProof="0" dirty="0" err="1">
                <a:ln>
                  <a:noFill/>
                </a:ln>
                <a:solidFill>
                  <a:srgbClr val="D0D0D0">
                    <a:lumMod val="50000"/>
                  </a:srgbClr>
                </a:solidFill>
                <a:effectLst/>
                <a:uLnTx/>
                <a:uFillTx/>
                <a:latin typeface="Century Gothic"/>
                <a:ea typeface="+mn-ea"/>
                <a:cs typeface="+mn-cs"/>
                <a:hlinkClick r:id="rId6"/>
              </a:rPr>
              <a:t>Thinking</a:t>
            </a: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hlinkClick r:id="rId6"/>
              </a:rPr>
              <a:t> in Entrepreneurship»</a:t>
            </a:r>
            <a:endPar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endParaRPr>
          </a:p>
        </p:txBody>
      </p:sp>
      <p:pic>
        <p:nvPicPr>
          <p:cNvPr id="10" name="Grafik 9">
            <a:extLst>
              <a:ext uri="{FF2B5EF4-FFF2-40B4-BE49-F238E27FC236}">
                <a16:creationId xmlns:a16="http://schemas.microsoft.com/office/drawing/2014/main" id="{1F63FE33-7650-C5EA-CCD5-7C9E833A349B}"/>
              </a:ext>
            </a:extLst>
          </p:cNvPr>
          <p:cNvPicPr>
            <a:picLocks noChangeAspect="1"/>
          </p:cNvPicPr>
          <p:nvPr/>
        </p:nvPicPr>
        <p:blipFill>
          <a:blip r:embed="rId7"/>
          <a:stretch>
            <a:fillRect/>
          </a:stretch>
        </p:blipFill>
        <p:spPr>
          <a:xfrm>
            <a:off x="1317506" y="1460063"/>
            <a:ext cx="1301668" cy="1301668"/>
          </a:xfrm>
          <a:prstGeom prst="rect">
            <a:avLst/>
          </a:prstGeom>
        </p:spPr>
      </p:pic>
    </p:spTree>
    <p:extLst>
      <p:ext uri="{BB962C8B-B14F-4D97-AF65-F5344CB8AC3E}">
        <p14:creationId xmlns:p14="http://schemas.microsoft.com/office/powerpoint/2010/main" val="3053828043"/>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1_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4.xml><?xml version="1.0" encoding="utf-8"?>
<a:theme xmlns:a="http://schemas.openxmlformats.org/drawingml/2006/main" name="2_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3683</Words>
  <Application>Microsoft Office PowerPoint</Application>
  <PresentationFormat>Breitbild</PresentationFormat>
  <Paragraphs>444</Paragraphs>
  <Slides>43</Slides>
  <Notes>13</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43</vt:i4>
      </vt:variant>
    </vt:vector>
  </HeadingPairs>
  <TitlesOfParts>
    <vt:vector size="53" baseType="lpstr">
      <vt:lpstr>Malgun Gothic</vt:lpstr>
      <vt:lpstr>Arial</vt:lpstr>
      <vt:lpstr>Calibri</vt:lpstr>
      <vt:lpstr>Century Gothic</vt:lpstr>
      <vt:lpstr>Gill Alt One MT</vt:lpstr>
      <vt:lpstr>Wingdings</vt:lpstr>
      <vt:lpstr>myidea</vt:lpstr>
      <vt:lpstr>KMU-HSG</vt:lpstr>
      <vt:lpstr>1_myidea</vt:lpstr>
      <vt:lpstr>2_myidea</vt:lpstr>
      <vt:lpstr>Mentalità e agire imprenditoriale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Componenti del vostro mini-business plan  e diario di apprendimento</vt:lpstr>
      <vt:lpstr>PowerPoint-Präsentation</vt:lpstr>
      <vt:lpstr>Modulo 1</vt:lpstr>
      <vt:lpstr>Unità d'apprendimento M 1.1 Conoscenze e strumenti Il video myidea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SPecialiST RePack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01-1 Slide Lernende Modul 1</dc:title>
  <dc:subject/>
  <dc:creator>Вертинская Елена</dc:creator>
  <cp:keywords/>
  <dc:description>Versione 31.07.2021
R</dc:description>
  <cp:lastModifiedBy>Jossen Bettina</cp:lastModifiedBy>
  <cp:revision>1611</cp:revision>
  <cp:lastPrinted>2022-06-13T16:54:23Z</cp:lastPrinted>
  <dcterms:created xsi:type="dcterms:W3CDTF">2020-11-11T18:04:37Z</dcterms:created>
  <dcterms:modified xsi:type="dcterms:W3CDTF">2023-09-25T08:55:36Z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