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71" r:id="rId2"/>
  </p:sldMasterIdLst>
  <p:notesMasterIdLst>
    <p:notesMasterId r:id="rId45"/>
  </p:notesMasterIdLst>
  <p:sldIdLst>
    <p:sldId id="1881" r:id="rId3"/>
    <p:sldId id="2006" r:id="rId4"/>
    <p:sldId id="2129" r:id="rId5"/>
    <p:sldId id="2132" r:id="rId6"/>
    <p:sldId id="2134" r:id="rId7"/>
    <p:sldId id="2135" r:id="rId8"/>
    <p:sldId id="2136" r:id="rId9"/>
    <p:sldId id="2035" r:id="rId10"/>
    <p:sldId id="2148" r:id="rId11"/>
    <p:sldId id="2147" r:id="rId12"/>
    <p:sldId id="2144" r:id="rId13"/>
    <p:sldId id="2142" r:id="rId14"/>
    <p:sldId id="2108" r:id="rId15"/>
    <p:sldId id="2130" r:id="rId16"/>
    <p:sldId id="2036" r:id="rId17"/>
    <p:sldId id="264" r:id="rId18"/>
    <p:sldId id="2037" r:id="rId19"/>
    <p:sldId id="2038" r:id="rId20"/>
    <p:sldId id="2039" r:id="rId21"/>
    <p:sldId id="2040" r:id="rId22"/>
    <p:sldId id="2041" r:id="rId23"/>
    <p:sldId id="2042" r:id="rId24"/>
    <p:sldId id="2044" r:id="rId25"/>
    <p:sldId id="2043" r:id="rId26"/>
    <p:sldId id="2054" r:id="rId27"/>
    <p:sldId id="2055" r:id="rId28"/>
    <p:sldId id="2056" r:id="rId29"/>
    <p:sldId id="2139" r:id="rId30"/>
    <p:sldId id="2057" r:id="rId31"/>
    <p:sldId id="2058" r:id="rId32"/>
    <p:sldId id="2059" r:id="rId33"/>
    <p:sldId id="2060" r:id="rId34"/>
    <p:sldId id="2061" r:id="rId35"/>
    <p:sldId id="2062" r:id="rId36"/>
    <p:sldId id="2063" r:id="rId37"/>
    <p:sldId id="2064" r:id="rId38"/>
    <p:sldId id="2065" r:id="rId39"/>
    <p:sldId id="2128" r:id="rId40"/>
    <p:sldId id="2067" r:id="rId41"/>
    <p:sldId id="2127" r:id="rId42"/>
    <p:sldId id="2068" r:id="rId43"/>
    <p:sldId id="2069" r:id="rId44"/>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B53B3-F582-440A-A5A8-5D70826D677C}" v="1" dt="2022-11-21T08:46:08.72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4" autoAdjust="0"/>
    <p:restoredTop sz="93775" autoAdjust="0"/>
  </p:normalViewPr>
  <p:slideViewPr>
    <p:cSldViewPr snapToGrid="0">
      <p:cViewPr varScale="1">
        <p:scale>
          <a:sx n="114" d="100"/>
          <a:sy n="114" d="100"/>
        </p:scale>
        <p:origin x="474" y="84"/>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85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mer Pia" userId="5ece55b5-9dc6-4574-941b-249b77f99e1b" providerId="ADAL" clId="{6DFB53B3-F582-440A-A5A8-5D70826D677C}"/>
    <pc:docChg chg="modSld">
      <pc:chgData name="Kramer Pia" userId="5ece55b5-9dc6-4574-941b-249b77f99e1b" providerId="ADAL" clId="{6DFB53B3-F582-440A-A5A8-5D70826D677C}" dt="2022-11-21T08:46:17.975" v="4" actId="1076"/>
      <pc:docMkLst>
        <pc:docMk/>
      </pc:docMkLst>
      <pc:sldChg chg="addSp modSp mod">
        <pc:chgData name="Kramer Pia" userId="5ece55b5-9dc6-4574-941b-249b77f99e1b" providerId="ADAL" clId="{6DFB53B3-F582-440A-A5A8-5D70826D677C}" dt="2022-11-21T08:46:17.975" v="4" actId="1076"/>
        <pc:sldMkLst>
          <pc:docMk/>
          <pc:sldMk cId="4211203877" sldId="2108"/>
        </pc:sldMkLst>
        <pc:picChg chg="add mod">
          <ac:chgData name="Kramer Pia" userId="5ece55b5-9dc6-4574-941b-249b77f99e1b" providerId="ADAL" clId="{6DFB53B3-F582-440A-A5A8-5D70826D677C}" dt="2022-11-21T08:46:17.975" v="4" actId="1076"/>
          <ac:picMkLst>
            <pc:docMk/>
            <pc:sldMk cId="4211203877" sldId="2108"/>
            <ac:picMk id="7" creationId="{5779F22D-0013-44E6-9F7C-85FDAC5B35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25.09.2023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30</a:t>
            </a:fld>
            <a:endParaRPr lang="ru-RU"/>
          </a:p>
        </p:txBody>
      </p:sp>
    </p:spTree>
    <p:extLst>
      <p:ext uri="{BB962C8B-B14F-4D97-AF65-F5344CB8AC3E}">
        <p14:creationId xmlns:p14="http://schemas.microsoft.com/office/powerpoint/2010/main" val="233523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a:p>
        </p:txBody>
      </p:sp>
    </p:spTree>
    <p:extLst>
      <p:ext uri="{BB962C8B-B14F-4D97-AF65-F5344CB8AC3E}">
        <p14:creationId xmlns:p14="http://schemas.microsoft.com/office/powerpoint/2010/main" val="16070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a:p>
        </p:txBody>
      </p:sp>
    </p:spTree>
    <p:extLst>
      <p:ext uri="{BB962C8B-B14F-4D97-AF65-F5344CB8AC3E}">
        <p14:creationId xmlns:p14="http://schemas.microsoft.com/office/powerpoint/2010/main" val="228726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a:p>
        </p:txBody>
      </p:sp>
    </p:spTree>
    <p:extLst>
      <p:ext uri="{BB962C8B-B14F-4D97-AF65-F5344CB8AC3E}">
        <p14:creationId xmlns:p14="http://schemas.microsoft.com/office/powerpoint/2010/main" val="253014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47386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23839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259585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205909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199918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29</a:t>
            </a:fld>
            <a:endParaRPr lang="ru-RU"/>
          </a:p>
        </p:txBody>
      </p:sp>
    </p:spTree>
    <p:extLst>
      <p:ext uri="{BB962C8B-B14F-4D97-AF65-F5344CB8AC3E}">
        <p14:creationId xmlns:p14="http://schemas.microsoft.com/office/powerpoint/2010/main" val="2573503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5" Type="http://schemas.openxmlformats.org/officeDocument/2006/relationships/image" Target="../media/image184.png"/><Relationship Id="rId4" Type="http://schemas.openxmlformats.org/officeDocument/2006/relationships/image" Target="../media/image18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323.png"/><Relationship Id="rId2" Type="http://schemas.openxmlformats.org/officeDocument/2006/relationships/image" Target="../media/image172.png"/><Relationship Id="rId1" Type="http://schemas.openxmlformats.org/officeDocument/2006/relationships/slideMaster" Target="../slideMasters/slideMaster2.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2.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2.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2.xml"/><Relationship Id="rId5" Type="http://schemas.openxmlformats.org/officeDocument/2006/relationships/image" Target="../media/image184.png"/><Relationship Id="rId4" Type="http://schemas.openxmlformats.org/officeDocument/2006/relationships/image" Target="../media/image18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2.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2.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2.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2.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2.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2.xml"/><Relationship Id="rId4" Type="http://schemas.openxmlformats.org/officeDocument/2006/relationships/image" Target="../media/image32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2.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25.09.2023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25.09.2023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25.09.2023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25.09.2023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25.09.2023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25.09.2023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25.09.2023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25.09.2023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25.09.2023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25.09.2023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25.09.2023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25.09.2023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15592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112982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66396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3" name="Grafik 2">
            <a:extLst>
              <a:ext uri="{FF2B5EF4-FFF2-40B4-BE49-F238E27FC236}">
                <a16:creationId xmlns:a16="http://schemas.microsoft.com/office/drawing/2014/main" id="{9F7CD2EC-2FFE-181F-F37C-7A75F68F264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93346" y="340295"/>
            <a:ext cx="1876994" cy="899901"/>
          </a:xfrm>
          <a:prstGeom prst="rect">
            <a:avLst/>
          </a:prstGeom>
        </p:spPr>
      </p:pic>
    </p:spTree>
    <p:extLst>
      <p:ext uri="{BB962C8B-B14F-4D97-AF65-F5344CB8AC3E}">
        <p14:creationId xmlns:p14="http://schemas.microsoft.com/office/powerpoint/2010/main" val="39081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96128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54371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25.09.2023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985820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340298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1247146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13538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20793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78268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3" name="Grafik 2">
            <a:extLst>
              <a:ext uri="{FF2B5EF4-FFF2-40B4-BE49-F238E27FC236}">
                <a16:creationId xmlns:a16="http://schemas.microsoft.com/office/drawing/2014/main" id="{31808A42-5079-BCC3-B879-EC7B61196391}"/>
              </a:ext>
            </a:extLst>
          </p:cNvPr>
          <p:cNvPicPr>
            <a:picLocks noChangeAspect="1"/>
          </p:cNvPicPr>
          <p:nvPr userDrawn="1"/>
        </p:nvPicPr>
        <p:blipFill>
          <a:blip r:embed="rId4"/>
          <a:stretch>
            <a:fillRect/>
          </a:stretch>
        </p:blipFill>
        <p:spPr>
          <a:xfrm>
            <a:off x="10906137" y="197285"/>
            <a:ext cx="1080000" cy="1080000"/>
          </a:xfrm>
          <a:prstGeom prst="rect">
            <a:avLst/>
          </a:prstGeom>
        </p:spPr>
      </p:pic>
    </p:spTree>
    <p:extLst>
      <p:ext uri="{BB962C8B-B14F-4D97-AF65-F5344CB8AC3E}">
        <p14:creationId xmlns:p14="http://schemas.microsoft.com/office/powerpoint/2010/main" val="352821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2" name="Grafik 1" descr="Ein Bild, das Clipart, Grafiken, Logo, Design enthält.&#10;&#10;Automatisch generierte Beschreibung">
            <a:extLst>
              <a:ext uri="{FF2B5EF4-FFF2-40B4-BE49-F238E27FC236}">
                <a16:creationId xmlns:a16="http://schemas.microsoft.com/office/drawing/2014/main" id="{B5D7F69B-0B78-4E9F-337A-B320C62C5B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01" t="17397" r="17238" b="17588"/>
          <a:stretch/>
        </p:blipFill>
        <p:spPr>
          <a:xfrm>
            <a:off x="10932016" y="136525"/>
            <a:ext cx="1151424" cy="1155940"/>
          </a:xfrm>
          <a:prstGeom prst="rect">
            <a:avLst/>
          </a:prstGeom>
        </p:spPr>
      </p:pic>
    </p:spTree>
    <p:extLst>
      <p:ext uri="{BB962C8B-B14F-4D97-AF65-F5344CB8AC3E}">
        <p14:creationId xmlns:p14="http://schemas.microsoft.com/office/powerpoint/2010/main" val="890806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634409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213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slideLayout" Target="../slideLayouts/slideLayout80.xml"/><Relationship Id="rId21" Type="http://schemas.openxmlformats.org/officeDocument/2006/relationships/image" Target="../media/image5.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1.png"/><Relationship Id="rId25" Type="http://schemas.openxmlformats.org/officeDocument/2006/relationships/image" Target="../media/image9.png"/><Relationship Id="rId2" Type="http://schemas.openxmlformats.org/officeDocument/2006/relationships/slideLayout" Target="../slideLayouts/slideLayout79.xml"/><Relationship Id="rId16" Type="http://schemas.openxmlformats.org/officeDocument/2006/relationships/theme" Target="../theme/theme2.xml"/><Relationship Id="rId20"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8.png"/><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7.png"/><Relationship Id="rId28" Type="http://schemas.openxmlformats.org/officeDocument/2006/relationships/image" Target="../media/image12.png"/><Relationship Id="rId10" Type="http://schemas.openxmlformats.org/officeDocument/2006/relationships/slideLayout" Target="../slideLayouts/slideLayout87.xml"/><Relationship Id="rId19" Type="http://schemas.openxmlformats.org/officeDocument/2006/relationships/image" Target="../media/image3.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6.png"/><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25.09.2023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25.09.2023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94494119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www.criticalthinking.org/files/german_concepts_tools.pdf" TargetMode="Externa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36.xml"/><Relationship Id="rId4" Type="http://schemas.openxmlformats.org/officeDocument/2006/relationships/hyperlink" Target="https://vimeo.com/51246494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42.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http://www.udh-ch.ch/" TargetMode="External"/><Relationship Id="rId2" Type="http://schemas.openxmlformats.org/officeDocument/2006/relationships/hyperlink" Target="http://www.myidea.ch/" TargetMode="External"/><Relationship Id="rId1" Type="http://schemas.openxmlformats.org/officeDocument/2006/relationships/slideLayout" Target="../slideLayouts/slideLayout59.xml"/><Relationship Id="rId6" Type="http://schemas.openxmlformats.org/officeDocument/2006/relationships/hyperlink" Target="http://www.eta-ch.ch/" TargetMode="External"/><Relationship Id="rId5" Type="http://schemas.openxmlformats.org/officeDocument/2006/relationships/hyperlink" Target="http://www.msi-ch.ch/" TargetMode="External"/><Relationship Id="rId4" Type="http://schemas.openxmlformats.org/officeDocument/2006/relationships/hyperlink" Target="http://www.pae-ch.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48.xml"/><Relationship Id="rId5" Type="http://schemas.openxmlformats.org/officeDocument/2006/relationships/image" Target="../media/image324.png"/><Relationship Id="rId4" Type="http://schemas.openxmlformats.org/officeDocument/2006/relationships/image" Target="../media/image3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wmf"/><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image" Target="../media/image332.jpeg"/><Relationship Id="rId3" Type="http://schemas.openxmlformats.org/officeDocument/2006/relationships/image" Target="../media/image327.emf"/><Relationship Id="rId7" Type="http://schemas.openxmlformats.org/officeDocument/2006/relationships/image" Target="../media/image331.jpeg"/><Relationship Id="rId2" Type="http://schemas.openxmlformats.org/officeDocument/2006/relationships/image" Target="../media/image326.jpeg"/><Relationship Id="rId1" Type="http://schemas.openxmlformats.org/officeDocument/2006/relationships/slideLayout" Target="../slideLayouts/slideLayout59.xml"/><Relationship Id="rId6" Type="http://schemas.openxmlformats.org/officeDocument/2006/relationships/image" Target="../media/image330.emf"/><Relationship Id="rId5" Type="http://schemas.openxmlformats.org/officeDocument/2006/relationships/image" Target="../media/image329.png"/><Relationship Id="rId4" Type="http://schemas.openxmlformats.org/officeDocument/2006/relationships/image" Target="../media/image32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352.jpg"/><Relationship Id="rId2" Type="http://schemas.openxmlformats.org/officeDocument/2006/relationships/image" Target="../media/image351.png"/><Relationship Id="rId1" Type="http://schemas.openxmlformats.org/officeDocument/2006/relationships/slideLayout" Target="../slideLayouts/slideLayout48.xml"/><Relationship Id="rId5" Type="http://schemas.openxmlformats.org/officeDocument/2006/relationships/image" Target="../media/image354.png"/><Relationship Id="rId4" Type="http://schemas.openxmlformats.org/officeDocument/2006/relationships/image" Target="../media/image353.png"/></Relationships>
</file>

<file path=ppt/slides/_rels/slide39.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PpUZ01pMt0" TargetMode="External"/><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88.png"/><Relationship Id="rId2" Type="http://schemas.openxmlformats.org/officeDocument/2006/relationships/image" Target="../media/image281.png"/><Relationship Id="rId1" Type="http://schemas.openxmlformats.org/officeDocument/2006/relationships/slideLayout" Target="../slideLayouts/slideLayout59.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3.png"/></Relationships>
</file>

<file path=ppt/slides/_rels/slide9.xml.rels><?xml version="1.0" encoding="UTF-8" standalone="yes"?>
<Relationships xmlns="http://schemas.openxmlformats.org/package/2006/relationships"><Relationship Id="rId3" Type="http://schemas.openxmlformats.org/officeDocument/2006/relationships/image" Target="../media/image335.png"/><Relationship Id="rId7" Type="http://schemas.openxmlformats.org/officeDocument/2006/relationships/image" Target="../media/image324.png"/><Relationship Id="rId2" Type="http://schemas.openxmlformats.org/officeDocument/2006/relationships/image" Target="../media/image334.png"/><Relationship Id="rId1" Type="http://schemas.openxmlformats.org/officeDocument/2006/relationships/slideLayout" Target="../slideLayouts/slideLayout89.xml"/><Relationship Id="rId6" Type="http://schemas.openxmlformats.org/officeDocument/2006/relationships/hyperlink" Target="https://www.myidea.ch/myidea-challenge-fruhjahr-2024" TargetMode="External"/><Relationship Id="rId5" Type="http://schemas.openxmlformats.org/officeDocument/2006/relationships/image" Target="../media/image337.png"/><Relationship Id="rId4" Type="http://schemas.openxmlformats.org/officeDocument/2006/relationships/image" Target="../media/image3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52BA26C9-157C-CF80-A736-F4EDEB66D7B5}"/>
              </a:ext>
            </a:extLst>
          </p:cNvPr>
          <p:cNvSpPr txBox="1">
            <a:spLocks/>
          </p:cNvSpPr>
          <p:nvPr/>
        </p:nvSpPr>
        <p:spPr>
          <a:xfrm>
            <a:off x="931992" y="251421"/>
            <a:ext cx="9184774" cy="37151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Was ist kritisches Denken eigentlich?</a:t>
            </a:r>
          </a:p>
        </p:txBody>
      </p:sp>
      <p:sp>
        <p:nvSpPr>
          <p:cNvPr id="16" name="Textplatzhalter 1">
            <a:extLst>
              <a:ext uri="{FF2B5EF4-FFF2-40B4-BE49-F238E27FC236}">
                <a16:creationId xmlns:a16="http://schemas.microsoft.com/office/drawing/2014/main" id="{0A3B30D0-D1AF-C17F-78E9-388599900B1A}"/>
              </a:ext>
            </a:extLst>
          </p:cNvPr>
          <p:cNvSpPr txBox="1">
            <a:spLocks/>
          </p:cNvSpPr>
          <p:nvPr/>
        </p:nvSpPr>
        <p:spPr>
          <a:xfrm>
            <a:off x="2301913" y="2848601"/>
            <a:ext cx="7548464" cy="21070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«Kritisches Denken heisst in Kürze: selbstgesteuertes, selbstdiszipliniertes, selbstüberwachtes und selbstkorrigierendes Denken. Es setzt die Bejahung und Beherrschung strenger Qualitätskriterien voraus. Es führt zu wirkungsvollen Kommunikations- und Problemlösefähigkeiten und zur Dauerverpflichtung, den angeborenen Egoismus bzw. Gruppenegoismus zu überwinden.» </a:t>
            </a:r>
          </a:p>
        </p:txBody>
      </p:sp>
      <p:sp>
        <p:nvSpPr>
          <p:cNvPr id="3" name="Textfeld 2">
            <a:extLst>
              <a:ext uri="{FF2B5EF4-FFF2-40B4-BE49-F238E27FC236}">
                <a16:creationId xmlns:a16="http://schemas.microsoft.com/office/drawing/2014/main" id="{C42EDB3F-A279-D822-9842-173C9458AE70}"/>
              </a:ext>
            </a:extLst>
          </p:cNvPr>
          <p:cNvSpPr txBox="1"/>
          <p:nvPr/>
        </p:nvSpPr>
        <p:spPr>
          <a:xfrm>
            <a:off x="2530760" y="6171684"/>
            <a:ext cx="86659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Paul, R. &amp; Elder, L. (2003). Kritisches Denken. Begriffe und Instrumente. Ein Leitfaden in Taschenformat. Stiftung für kritisches Denke. Online unter: </a:t>
            </a:r>
            <a:r>
              <a:rPr kumimoji="0" lang="de-DE" sz="900" b="0" i="0" u="none" strike="noStrike" kern="1200" cap="none" spc="0" normalizeH="0" baseline="0" noProof="0" dirty="0">
                <a:ln>
                  <a:noFill/>
                </a:ln>
                <a:solidFill>
                  <a:srgbClr val="686868"/>
                </a:solidFill>
                <a:effectLst/>
                <a:uLnTx/>
                <a:uFillTx/>
                <a:latin typeface="Century Gothic"/>
                <a:ea typeface="+mn-ea"/>
                <a:cs typeface="+mn-cs"/>
                <a:hlinkClick r:id="rId2"/>
              </a:rPr>
              <a:t>https://www.criticalthinking.org/files/german_concepts_tools.pdf</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 Abgerufen am 30.07.2023. </a:t>
            </a:r>
            <a:endParaRPr kumimoji="0" lang="de-CH" sz="900" b="0" i="0" u="none" strike="noStrike" kern="1200" cap="none" spc="0" normalizeH="0" baseline="0" noProof="0" dirty="0">
              <a:ln>
                <a:noFill/>
              </a:ln>
              <a:solidFill>
                <a:srgbClr val="686868"/>
              </a:solidFill>
              <a:effectLst/>
              <a:uLnTx/>
              <a:uFillTx/>
              <a:latin typeface="Century Gothic"/>
              <a:ea typeface="+mn-ea"/>
              <a:cs typeface="+mn-cs"/>
            </a:endParaRPr>
          </a:p>
        </p:txBody>
      </p:sp>
      <p:cxnSp>
        <p:nvCxnSpPr>
          <p:cNvPr id="4" name="Linie">
            <a:extLst>
              <a:ext uri="{FF2B5EF4-FFF2-40B4-BE49-F238E27FC236}">
                <a16:creationId xmlns:a16="http://schemas.microsoft.com/office/drawing/2014/main" id="{5F9D1306-BA4E-E1BB-2909-B5D5E4A88723}"/>
              </a:ext>
            </a:extLst>
          </p:cNvPr>
          <p:cNvCxnSpPr/>
          <p:nvPr/>
        </p:nvCxnSpPr>
        <p:spPr bwMode="gray">
          <a:xfrm>
            <a:off x="3711378" y="2381721"/>
            <a:ext cx="1620000" cy="0"/>
          </a:xfrm>
          <a:prstGeom prst="line">
            <a:avLst/>
          </a:prstGeom>
          <a:noFill/>
          <a:ln w="25400" cap="flat" cmpd="sng" algn="ctr">
            <a:solidFill>
              <a:srgbClr val="96CC00"/>
            </a:solidFill>
            <a:prstDash val="solid"/>
            <a:tailEnd type="none"/>
          </a:ln>
          <a:effectLst/>
        </p:spPr>
      </p:cxnSp>
      <p:cxnSp>
        <p:nvCxnSpPr>
          <p:cNvPr id="5" name="Linie">
            <a:extLst>
              <a:ext uri="{FF2B5EF4-FFF2-40B4-BE49-F238E27FC236}">
                <a16:creationId xmlns:a16="http://schemas.microsoft.com/office/drawing/2014/main" id="{1C766A57-F2FC-DC0E-A81A-FFBDA14CCD55}"/>
              </a:ext>
            </a:extLst>
          </p:cNvPr>
          <p:cNvCxnSpPr/>
          <p:nvPr/>
        </p:nvCxnSpPr>
        <p:spPr bwMode="gray">
          <a:xfrm>
            <a:off x="6756504" y="2381721"/>
            <a:ext cx="1620000" cy="0"/>
          </a:xfrm>
          <a:prstGeom prst="line">
            <a:avLst/>
          </a:prstGeom>
          <a:noFill/>
          <a:ln w="25400" cap="flat" cmpd="sng" algn="ctr">
            <a:solidFill>
              <a:srgbClr val="96CC00"/>
            </a:solidFill>
            <a:prstDash val="solid"/>
            <a:tailEnd type="none"/>
          </a:ln>
          <a:effectLst/>
        </p:spPr>
      </p:cxnSp>
      <p:grpSp>
        <p:nvGrpSpPr>
          <p:cNvPr id="6" name="Quotation">
            <a:extLst>
              <a:ext uri="{FF2B5EF4-FFF2-40B4-BE49-F238E27FC236}">
                <a16:creationId xmlns:a16="http://schemas.microsoft.com/office/drawing/2014/main" id="{B32B1531-CF97-79C5-8EF3-C02775FDA038}"/>
              </a:ext>
            </a:extLst>
          </p:cNvPr>
          <p:cNvGrpSpPr>
            <a:grpSpLocks noChangeAspect="1"/>
          </p:cNvGrpSpPr>
          <p:nvPr/>
        </p:nvGrpSpPr>
        <p:grpSpPr bwMode="gray">
          <a:xfrm>
            <a:off x="5727342" y="2110018"/>
            <a:ext cx="648072" cy="543406"/>
            <a:chOff x="537029" y="1572196"/>
            <a:chExt cx="1010860" cy="847602"/>
          </a:xfrm>
          <a:solidFill>
            <a:srgbClr val="96CC00"/>
          </a:solidFill>
        </p:grpSpPr>
        <p:sp>
          <p:nvSpPr>
            <p:cNvPr id="7" name="Apostrophe">
              <a:extLst>
                <a:ext uri="{FF2B5EF4-FFF2-40B4-BE49-F238E27FC236}">
                  <a16:creationId xmlns:a16="http://schemas.microsoft.com/office/drawing/2014/main" id="{F465D78F-153C-79CD-0EC9-F2AF4283EBB4}"/>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8" name="Apostrophe">
              <a:extLst>
                <a:ext uri="{FF2B5EF4-FFF2-40B4-BE49-F238E27FC236}">
                  <a16:creationId xmlns:a16="http://schemas.microsoft.com/office/drawing/2014/main" id="{4E67EA95-BEF6-4807-97E6-47A28FC6AF1D}"/>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grpSp>
      <p:sp>
        <p:nvSpPr>
          <p:cNvPr id="9" name="Foliennummernplatzhalter 1">
            <a:extLst>
              <a:ext uri="{FF2B5EF4-FFF2-40B4-BE49-F238E27FC236}">
                <a16:creationId xmlns:a16="http://schemas.microsoft.com/office/drawing/2014/main" id="{B7CF4A38-490D-CBDC-5B28-DF4729578B7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dirty="0"/>
          </a:p>
        </p:txBody>
      </p:sp>
    </p:spTree>
    <p:extLst>
      <p:ext uri="{BB962C8B-B14F-4D97-AF65-F5344CB8AC3E}">
        <p14:creationId xmlns:p14="http://schemas.microsoft.com/office/powerpoint/2010/main" val="411087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52BA26C9-157C-CF80-A736-F4EDEB66D7B5}"/>
              </a:ext>
            </a:extLst>
          </p:cNvPr>
          <p:cNvSpPr txBox="1">
            <a:spLocks/>
          </p:cNvSpPr>
          <p:nvPr/>
        </p:nvSpPr>
        <p:spPr>
          <a:xfrm>
            <a:off x="931992" y="251421"/>
            <a:ext cx="9184774" cy="37151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Warum kritisches Denken wichtig ist?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Kritisches Denken ist eine Zukunftskompetenz</a:t>
            </a:r>
          </a:p>
        </p:txBody>
      </p:sp>
      <p:sp>
        <p:nvSpPr>
          <p:cNvPr id="15" name="Textfeld 14">
            <a:extLst>
              <a:ext uri="{FF2B5EF4-FFF2-40B4-BE49-F238E27FC236}">
                <a16:creationId xmlns:a16="http://schemas.microsoft.com/office/drawing/2014/main" id="{C6F6A303-EB7C-06F9-1C1E-32A280A17E8C}"/>
              </a:ext>
            </a:extLst>
          </p:cNvPr>
          <p:cNvSpPr txBox="1"/>
          <p:nvPr/>
        </p:nvSpPr>
        <p:spPr>
          <a:xfrm>
            <a:off x="6201607" y="3020754"/>
            <a:ext cx="5061433" cy="1569660"/>
          </a:xfrm>
          <a:custGeom>
            <a:avLst/>
            <a:gdLst>
              <a:gd name="connsiteX0" fmla="*/ 0 w 5061433"/>
              <a:gd name="connsiteY0" fmla="*/ 0 h 1569660"/>
              <a:gd name="connsiteX1" fmla="*/ 582065 w 5061433"/>
              <a:gd name="connsiteY1" fmla="*/ 0 h 1569660"/>
              <a:gd name="connsiteX2" fmla="*/ 1062901 w 5061433"/>
              <a:gd name="connsiteY2" fmla="*/ 0 h 1569660"/>
              <a:gd name="connsiteX3" fmla="*/ 1796809 w 5061433"/>
              <a:gd name="connsiteY3" fmla="*/ 0 h 1569660"/>
              <a:gd name="connsiteX4" fmla="*/ 2378874 w 5061433"/>
              <a:gd name="connsiteY4" fmla="*/ 0 h 1569660"/>
              <a:gd name="connsiteX5" fmla="*/ 2960938 w 5061433"/>
              <a:gd name="connsiteY5" fmla="*/ 0 h 1569660"/>
              <a:gd name="connsiteX6" fmla="*/ 3694846 w 5061433"/>
              <a:gd name="connsiteY6" fmla="*/ 0 h 1569660"/>
              <a:gd name="connsiteX7" fmla="*/ 4226297 w 5061433"/>
              <a:gd name="connsiteY7" fmla="*/ 0 h 1569660"/>
              <a:gd name="connsiteX8" fmla="*/ 5061433 w 5061433"/>
              <a:gd name="connsiteY8" fmla="*/ 0 h 1569660"/>
              <a:gd name="connsiteX9" fmla="*/ 5061433 w 5061433"/>
              <a:gd name="connsiteY9" fmla="*/ 554613 h 1569660"/>
              <a:gd name="connsiteX10" fmla="*/ 5061433 w 5061433"/>
              <a:gd name="connsiteY10" fmla="*/ 1046440 h 1569660"/>
              <a:gd name="connsiteX11" fmla="*/ 5061433 w 5061433"/>
              <a:gd name="connsiteY11" fmla="*/ 1569660 h 1569660"/>
              <a:gd name="connsiteX12" fmla="*/ 4378140 w 5061433"/>
              <a:gd name="connsiteY12" fmla="*/ 1569660 h 1569660"/>
              <a:gd name="connsiteX13" fmla="*/ 3644232 w 5061433"/>
              <a:gd name="connsiteY13" fmla="*/ 1569660 h 1569660"/>
              <a:gd name="connsiteX14" fmla="*/ 2910324 w 5061433"/>
              <a:gd name="connsiteY14" fmla="*/ 1569660 h 1569660"/>
              <a:gd name="connsiteX15" fmla="*/ 2378874 w 5061433"/>
              <a:gd name="connsiteY15" fmla="*/ 1569660 h 1569660"/>
              <a:gd name="connsiteX16" fmla="*/ 1746194 w 5061433"/>
              <a:gd name="connsiteY16" fmla="*/ 1569660 h 1569660"/>
              <a:gd name="connsiteX17" fmla="*/ 1012287 w 5061433"/>
              <a:gd name="connsiteY17" fmla="*/ 1569660 h 1569660"/>
              <a:gd name="connsiteX18" fmla="*/ 0 w 5061433"/>
              <a:gd name="connsiteY18" fmla="*/ 1569660 h 1569660"/>
              <a:gd name="connsiteX19" fmla="*/ 0 w 5061433"/>
              <a:gd name="connsiteY19" fmla="*/ 1093530 h 1569660"/>
              <a:gd name="connsiteX20" fmla="*/ 0 w 5061433"/>
              <a:gd name="connsiteY20" fmla="*/ 601703 h 1569660"/>
              <a:gd name="connsiteX21" fmla="*/ 0 w 5061433"/>
              <a:gd name="connsiteY2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61433" h="1569660" extrusionOk="0">
                <a:moveTo>
                  <a:pt x="0" y="0"/>
                </a:moveTo>
                <a:cubicBezTo>
                  <a:pt x="201586" y="-12462"/>
                  <a:pt x="428871" y="-2807"/>
                  <a:pt x="582065" y="0"/>
                </a:cubicBezTo>
                <a:cubicBezTo>
                  <a:pt x="735259" y="2807"/>
                  <a:pt x="882836" y="12474"/>
                  <a:pt x="1062901" y="0"/>
                </a:cubicBezTo>
                <a:cubicBezTo>
                  <a:pt x="1242966" y="-12474"/>
                  <a:pt x="1499778" y="12099"/>
                  <a:pt x="1796809" y="0"/>
                </a:cubicBezTo>
                <a:cubicBezTo>
                  <a:pt x="2093840" y="-12099"/>
                  <a:pt x="2215712" y="8920"/>
                  <a:pt x="2378874" y="0"/>
                </a:cubicBezTo>
                <a:cubicBezTo>
                  <a:pt x="2542036" y="-8920"/>
                  <a:pt x="2693876" y="-7709"/>
                  <a:pt x="2960938" y="0"/>
                </a:cubicBezTo>
                <a:cubicBezTo>
                  <a:pt x="3228000" y="7709"/>
                  <a:pt x="3420564" y="32874"/>
                  <a:pt x="3694846" y="0"/>
                </a:cubicBezTo>
                <a:cubicBezTo>
                  <a:pt x="3969128" y="-32874"/>
                  <a:pt x="4101330" y="2626"/>
                  <a:pt x="4226297" y="0"/>
                </a:cubicBezTo>
                <a:cubicBezTo>
                  <a:pt x="4351264" y="-2626"/>
                  <a:pt x="4890592" y="-10591"/>
                  <a:pt x="5061433" y="0"/>
                </a:cubicBezTo>
                <a:cubicBezTo>
                  <a:pt x="5038488" y="217448"/>
                  <a:pt x="5049778" y="294319"/>
                  <a:pt x="5061433" y="554613"/>
                </a:cubicBezTo>
                <a:cubicBezTo>
                  <a:pt x="5073088" y="814907"/>
                  <a:pt x="5038815" y="922071"/>
                  <a:pt x="5061433" y="1046440"/>
                </a:cubicBezTo>
                <a:cubicBezTo>
                  <a:pt x="5084051" y="1170809"/>
                  <a:pt x="5066135" y="1440971"/>
                  <a:pt x="5061433" y="1569660"/>
                </a:cubicBezTo>
                <a:cubicBezTo>
                  <a:pt x="4787561" y="1582169"/>
                  <a:pt x="4566806" y="1602158"/>
                  <a:pt x="4378140" y="1569660"/>
                </a:cubicBezTo>
                <a:cubicBezTo>
                  <a:pt x="4189474" y="1537162"/>
                  <a:pt x="3975679" y="1592653"/>
                  <a:pt x="3644232" y="1569660"/>
                </a:cubicBezTo>
                <a:cubicBezTo>
                  <a:pt x="3312785" y="1546667"/>
                  <a:pt x="3090266" y="1536164"/>
                  <a:pt x="2910324" y="1569660"/>
                </a:cubicBezTo>
                <a:cubicBezTo>
                  <a:pt x="2730382" y="1603156"/>
                  <a:pt x="2624006" y="1582497"/>
                  <a:pt x="2378874" y="1569660"/>
                </a:cubicBezTo>
                <a:cubicBezTo>
                  <a:pt x="2133742" y="1556824"/>
                  <a:pt x="2055974" y="1577643"/>
                  <a:pt x="1746194" y="1569660"/>
                </a:cubicBezTo>
                <a:cubicBezTo>
                  <a:pt x="1436414" y="1561677"/>
                  <a:pt x="1318172" y="1537813"/>
                  <a:pt x="1012287" y="1569660"/>
                </a:cubicBezTo>
                <a:cubicBezTo>
                  <a:pt x="706402" y="1601507"/>
                  <a:pt x="287694" y="1555005"/>
                  <a:pt x="0" y="1569660"/>
                </a:cubicBezTo>
                <a:cubicBezTo>
                  <a:pt x="-2413" y="1362618"/>
                  <a:pt x="-13174" y="1255442"/>
                  <a:pt x="0" y="1093530"/>
                </a:cubicBezTo>
                <a:cubicBezTo>
                  <a:pt x="13174" y="931618"/>
                  <a:pt x="-10247" y="769363"/>
                  <a:pt x="0" y="601703"/>
                </a:cubicBezTo>
                <a:cubicBezTo>
                  <a:pt x="10247" y="434043"/>
                  <a:pt x="-17938" y="265727"/>
                  <a:pt x="0" y="0"/>
                </a:cubicBezTo>
                <a:close/>
              </a:path>
            </a:pathLst>
          </a:custGeom>
          <a:noFill/>
          <a:ln w="28575">
            <a:no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«Fertigkeiten wie </a:t>
            </a:r>
            <a:r>
              <a:rPr kumimoji="0" lang="de-CH" sz="1600" b="1" i="0" u="none" strike="noStrike" kern="1200" cap="none" spc="0" normalizeH="0" baseline="0" noProof="0" dirty="0">
                <a:ln>
                  <a:noFill/>
                </a:ln>
                <a:solidFill>
                  <a:srgbClr val="0B4874"/>
                </a:solidFill>
                <a:effectLst/>
                <a:uLnTx/>
                <a:uFillTx/>
                <a:latin typeface="Century Gothic"/>
                <a:ea typeface="+mn-ea"/>
                <a:cs typeface="+mn-cs"/>
              </a:rPr>
              <a:t>kritisches Denken</a:t>
            </a: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 Problemlösung, Teamwork, Kommunikations- und Verhandlungskompetenz, analytische Fähigkeiten, Kreativität und interkulturelle Kompetenz sind fester Bestandteil aller Schlüsselkompetenzen»</a:t>
            </a:r>
          </a:p>
        </p:txBody>
      </p:sp>
      <p:sp>
        <p:nvSpPr>
          <p:cNvPr id="16" name="Textplatzhalter 1">
            <a:extLst>
              <a:ext uri="{FF2B5EF4-FFF2-40B4-BE49-F238E27FC236}">
                <a16:creationId xmlns:a16="http://schemas.microsoft.com/office/drawing/2014/main" id="{0A3B30D0-D1AF-C17F-78E9-388599900B1A}"/>
              </a:ext>
            </a:extLst>
          </p:cNvPr>
          <p:cNvSpPr txBox="1">
            <a:spLocks/>
          </p:cNvSpPr>
          <p:nvPr/>
        </p:nvSpPr>
        <p:spPr>
          <a:xfrm>
            <a:off x="949297" y="1337808"/>
            <a:ext cx="4537104" cy="41019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600" b="1" i="0" u="none" strike="noStrike" kern="1200" cap="none" spc="0" normalizeH="0" baseline="0" noProof="0" dirty="0">
                <a:ln>
                  <a:noFill/>
                </a:ln>
                <a:solidFill>
                  <a:srgbClr val="0B4874"/>
                </a:solidFill>
                <a:effectLst/>
                <a:uLnTx/>
                <a:uFillTx/>
                <a:latin typeface="Century Gothic"/>
                <a:ea typeface="+mn-ea"/>
                <a:cs typeface="+mn-cs"/>
              </a:rPr>
              <a:t>Der Europäische Referenzrahmen umfasst acht Schlüsselkompetenzen …</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Lese- und Schreibkompetenz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Mehrsprachenkompetenz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Mathematische Kompetenz und Kompetenz in Naturwissenschaften, Informatik und Technik</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Digitale 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Persönliche, soziale und Lernkompetenz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Bürgerkompetenz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1" i="0" u="none" strike="noStrike" kern="1200" cap="none" spc="0" normalizeH="0" baseline="0" noProof="0" dirty="0">
                <a:ln>
                  <a:noFill/>
                </a:ln>
                <a:solidFill>
                  <a:srgbClr val="0B4874"/>
                </a:solidFill>
                <a:effectLst/>
                <a:uLnTx/>
                <a:uFillTx/>
                <a:latin typeface="Century Gothic"/>
                <a:ea typeface="+mn-ea"/>
                <a:cs typeface="+mn-cs"/>
              </a:rPr>
              <a:t>Unternehmerische Kompetenz</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600" b="0" i="0" u="none" strike="noStrike" kern="1200" cap="none" spc="0" normalizeH="0" baseline="0" noProof="0" dirty="0">
                <a:ln>
                  <a:noFill/>
                </a:ln>
                <a:solidFill>
                  <a:srgbClr val="D0D0D0">
                    <a:lumMod val="50000"/>
                  </a:srgbClr>
                </a:solidFill>
                <a:effectLst/>
                <a:uLnTx/>
                <a:uFillTx/>
                <a:latin typeface="Century Gothic"/>
                <a:ea typeface="+mn-ea"/>
                <a:cs typeface="+mn-cs"/>
              </a:rPr>
              <a:t>Kulturbewusstsein und kulturelle Ausdrucksfähigkeit</a:t>
            </a:r>
          </a:p>
        </p:txBody>
      </p:sp>
      <p:sp>
        <p:nvSpPr>
          <p:cNvPr id="18" name="Textfeld 17">
            <a:extLst>
              <a:ext uri="{FF2B5EF4-FFF2-40B4-BE49-F238E27FC236}">
                <a16:creationId xmlns:a16="http://schemas.microsoft.com/office/drawing/2014/main" id="{738A13F1-FE36-6621-F872-D311C7A16970}"/>
              </a:ext>
            </a:extLst>
          </p:cNvPr>
          <p:cNvSpPr txBox="1"/>
          <p:nvPr/>
        </p:nvSpPr>
        <p:spPr>
          <a:xfrm>
            <a:off x="4673101" y="6188698"/>
            <a:ext cx="575686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Europäischer Rat 2018. Empfehlungen des Rates vom 22. Mai 2018 zu Schlüsselkompetenzen für le</a:t>
            </a:r>
            <a:r>
              <a:rPr kumimoji="0" lang="de-DE" sz="900" b="0" i="0" u="none" strike="noStrike" kern="1200" cap="none" spc="0" normalizeH="0" baseline="0" noProof="0" dirty="0" err="1">
                <a:ln>
                  <a:noFill/>
                </a:ln>
                <a:solidFill>
                  <a:srgbClr val="686868"/>
                </a:solidFill>
                <a:effectLst/>
                <a:uLnTx/>
                <a:uFillTx/>
                <a:latin typeface="Century Gothic"/>
                <a:ea typeface="+mn-ea"/>
                <a:cs typeface="+mn-cs"/>
              </a:rPr>
              <a:t>benslanges</a:t>
            </a:r>
            <a:r>
              <a:rPr kumimoji="0" lang="de-DE" sz="900" b="0" i="0" u="none" strike="noStrike" kern="1200" cap="none" spc="0" normalizeH="0" baseline="0" noProof="0" dirty="0">
                <a:ln>
                  <a:noFill/>
                </a:ln>
                <a:solidFill>
                  <a:srgbClr val="686868"/>
                </a:solidFill>
                <a:effectLst/>
                <a:uLnTx/>
                <a:uFillTx/>
                <a:latin typeface="Century Gothic"/>
                <a:ea typeface="+mn-ea"/>
                <a:cs typeface="+mn-cs"/>
              </a:rPr>
              <a:t> Lernen. Amtsblatt der Europäischen Union. Verfügbar unter: https://eur-lex.europa.eu/legal-content/DE/TXT/PDF/?uri=CE-LEX</a:t>
            </a:r>
            <a:endParaRPr kumimoji="0" lang="de-CH" sz="900" b="0" i="0" u="none" strike="noStrike" kern="1200" cap="none" spc="0" normalizeH="0" baseline="0" noProof="0" dirty="0">
              <a:ln>
                <a:noFill/>
              </a:ln>
              <a:solidFill>
                <a:srgbClr val="686868"/>
              </a:solidFill>
              <a:effectLst/>
              <a:uLnTx/>
              <a:uFillTx/>
              <a:latin typeface="Century Gothic"/>
              <a:ea typeface="+mn-ea"/>
              <a:cs typeface="+mn-cs"/>
            </a:endParaRPr>
          </a:p>
        </p:txBody>
      </p:sp>
      <p:sp>
        <p:nvSpPr>
          <p:cNvPr id="19" name="Textplatzhalter 1">
            <a:extLst>
              <a:ext uri="{FF2B5EF4-FFF2-40B4-BE49-F238E27FC236}">
                <a16:creationId xmlns:a16="http://schemas.microsoft.com/office/drawing/2014/main" id="{74583743-DDB0-F6F5-8F74-4DC6A07B2741}"/>
              </a:ext>
            </a:extLst>
          </p:cNvPr>
          <p:cNvSpPr txBox="1">
            <a:spLocks/>
          </p:cNvSpPr>
          <p:nvPr/>
        </p:nvSpPr>
        <p:spPr>
          <a:xfrm>
            <a:off x="6096000" y="1416452"/>
            <a:ext cx="5272645" cy="9871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600" b="1" i="0" u="none" strike="noStrike" kern="1200" cap="none" spc="0" normalizeH="0" baseline="0" noProof="0" dirty="0">
                <a:ln>
                  <a:noFill/>
                </a:ln>
                <a:solidFill>
                  <a:srgbClr val="0B4874"/>
                </a:solidFill>
                <a:effectLst/>
                <a:uLnTx/>
                <a:uFillTx/>
                <a:latin typeface="Century Gothic"/>
                <a:ea typeface="+mn-ea"/>
                <a:cs typeface="+mn-cs"/>
              </a:rPr>
              <a:t>Bei allen diesen Kompetenzen spielt kritisches Denken eine wichtige Rolle: </a:t>
            </a:r>
          </a:p>
        </p:txBody>
      </p:sp>
      <p:cxnSp>
        <p:nvCxnSpPr>
          <p:cNvPr id="20" name="Linie">
            <a:extLst>
              <a:ext uri="{FF2B5EF4-FFF2-40B4-BE49-F238E27FC236}">
                <a16:creationId xmlns:a16="http://schemas.microsoft.com/office/drawing/2014/main" id="{CF646002-6648-E444-B40E-6AA44FF22095}"/>
              </a:ext>
            </a:extLst>
          </p:cNvPr>
          <p:cNvCxnSpPr/>
          <p:nvPr/>
        </p:nvCxnSpPr>
        <p:spPr bwMode="gray">
          <a:xfrm>
            <a:off x="6384124" y="2586337"/>
            <a:ext cx="1620000" cy="0"/>
          </a:xfrm>
          <a:prstGeom prst="line">
            <a:avLst/>
          </a:prstGeom>
          <a:noFill/>
          <a:ln w="25400" cap="flat" cmpd="sng" algn="ctr">
            <a:solidFill>
              <a:srgbClr val="96CC00"/>
            </a:solidFill>
            <a:prstDash val="solid"/>
            <a:tailEnd type="none"/>
          </a:ln>
          <a:effectLst/>
        </p:spPr>
      </p:cxnSp>
      <p:cxnSp>
        <p:nvCxnSpPr>
          <p:cNvPr id="21" name="Linie">
            <a:extLst>
              <a:ext uri="{FF2B5EF4-FFF2-40B4-BE49-F238E27FC236}">
                <a16:creationId xmlns:a16="http://schemas.microsoft.com/office/drawing/2014/main" id="{7066E8CF-F190-92CA-C15D-29ABB1EE9208}"/>
              </a:ext>
            </a:extLst>
          </p:cNvPr>
          <p:cNvCxnSpPr/>
          <p:nvPr/>
        </p:nvCxnSpPr>
        <p:spPr bwMode="gray">
          <a:xfrm>
            <a:off x="9429250" y="2586337"/>
            <a:ext cx="1620000" cy="0"/>
          </a:xfrm>
          <a:prstGeom prst="line">
            <a:avLst/>
          </a:prstGeom>
          <a:noFill/>
          <a:ln w="25400" cap="flat" cmpd="sng" algn="ctr">
            <a:solidFill>
              <a:srgbClr val="96CC00"/>
            </a:solidFill>
            <a:prstDash val="solid"/>
            <a:tailEnd type="none"/>
          </a:ln>
          <a:effectLst/>
        </p:spPr>
      </p:cxnSp>
      <p:grpSp>
        <p:nvGrpSpPr>
          <p:cNvPr id="22" name="Quotation">
            <a:extLst>
              <a:ext uri="{FF2B5EF4-FFF2-40B4-BE49-F238E27FC236}">
                <a16:creationId xmlns:a16="http://schemas.microsoft.com/office/drawing/2014/main" id="{A680DDFC-D88D-7208-DA29-47BB8F8ECE76}"/>
              </a:ext>
            </a:extLst>
          </p:cNvPr>
          <p:cNvGrpSpPr>
            <a:grpSpLocks noChangeAspect="1"/>
          </p:cNvGrpSpPr>
          <p:nvPr/>
        </p:nvGrpSpPr>
        <p:grpSpPr bwMode="gray">
          <a:xfrm>
            <a:off x="8400088" y="2314634"/>
            <a:ext cx="648072" cy="543406"/>
            <a:chOff x="537029" y="1572196"/>
            <a:chExt cx="1010860" cy="847602"/>
          </a:xfrm>
          <a:solidFill>
            <a:srgbClr val="96CC00"/>
          </a:solidFill>
        </p:grpSpPr>
        <p:sp>
          <p:nvSpPr>
            <p:cNvPr id="23" name="Apostrophe">
              <a:extLst>
                <a:ext uri="{FF2B5EF4-FFF2-40B4-BE49-F238E27FC236}">
                  <a16:creationId xmlns:a16="http://schemas.microsoft.com/office/drawing/2014/main" id="{C8C4D0F3-BE3D-7744-5697-808358F7D14B}"/>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24" name="Apostrophe">
              <a:extLst>
                <a:ext uri="{FF2B5EF4-FFF2-40B4-BE49-F238E27FC236}">
                  <a16:creationId xmlns:a16="http://schemas.microsoft.com/office/drawing/2014/main" id="{50FF2B49-AE04-20BD-AA42-5DC7E72A6501}"/>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solidFill>
                <a:srgbClr val="96CC00"/>
              </a:solid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Malgun Gothic"/>
                <a:ea typeface="+mn-ea"/>
                <a:cs typeface="+mn-cs"/>
              </a:endParaRPr>
            </a:p>
          </p:txBody>
        </p:sp>
      </p:grpSp>
      <p:sp>
        <p:nvSpPr>
          <p:cNvPr id="3" name="Foliennummernplatzhalter 1">
            <a:extLst>
              <a:ext uri="{FF2B5EF4-FFF2-40B4-BE49-F238E27FC236}">
                <a16:creationId xmlns:a16="http://schemas.microsoft.com/office/drawing/2014/main" id="{70D4D386-91DF-DC31-3F94-D768CF3F022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11</a:t>
            </a:fld>
            <a:endParaRPr lang="ru-RU" dirty="0"/>
          </a:p>
        </p:txBody>
      </p:sp>
    </p:spTree>
    <p:extLst>
      <p:ext uri="{BB962C8B-B14F-4D97-AF65-F5344CB8AC3E}">
        <p14:creationId xmlns:p14="http://schemas.microsoft.com/office/powerpoint/2010/main" val="206554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8C7FE9A-559B-52F4-299A-E0168ABA3C5A}"/>
              </a:ext>
            </a:extLst>
          </p:cNvPr>
          <p:cNvSpPr txBox="1">
            <a:spLocks/>
          </p:cNvSpPr>
          <p:nvPr/>
        </p:nvSpPr>
        <p:spPr>
          <a:xfrm>
            <a:off x="914573" y="238565"/>
            <a:ext cx="9520823" cy="80646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Kritisches Denken spielt im Zusammenhang mit unternehmerischem Denken und Handeln eine wichtige Rolle</a:t>
            </a:r>
          </a:p>
        </p:txBody>
      </p:sp>
      <p:sp>
        <p:nvSpPr>
          <p:cNvPr id="8" name="Textplatzhalter 1">
            <a:extLst>
              <a:ext uri="{FF2B5EF4-FFF2-40B4-BE49-F238E27FC236}">
                <a16:creationId xmlns:a16="http://schemas.microsoft.com/office/drawing/2014/main" id="{D3027569-5D85-D9E7-2D0F-BF1882B93509}"/>
              </a:ext>
            </a:extLst>
          </p:cNvPr>
          <p:cNvSpPr txBox="1">
            <a:spLocks/>
          </p:cNvSpPr>
          <p:nvPr/>
        </p:nvSpPr>
        <p:spPr>
          <a:xfrm>
            <a:off x="949296" y="2522645"/>
            <a:ext cx="10116809" cy="2111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800" b="1" i="0" u="none" strike="noStrike" kern="1200" cap="none" spc="0" normalizeH="0" baseline="0" noProof="0" dirty="0">
                <a:ln>
                  <a:noFill/>
                </a:ln>
                <a:solidFill>
                  <a:srgbClr val="D0D0D0">
                    <a:lumMod val="50000"/>
                  </a:srgbClr>
                </a:solidFill>
                <a:effectLst/>
                <a:uLnTx/>
                <a:uFillTx/>
                <a:latin typeface="Century Gothic"/>
                <a:ea typeface="+mn-ea"/>
                <a:cs typeface="+mn-cs"/>
              </a:rPr>
              <a:t>Kritisches Denken kann Ihnen dabei helfen …</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wirtschaftliche Bedingungen zu hinterfragen.</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Wirtschaft als etwas Gestaltbares zu erleben und eben nicht als «alternativlos».</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r>
              <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rPr>
              <a:t>zu verstehen, dass ökonomischen Entscheidungen in komplexe Zusammenhänge eingebunden sind und es daher immer zu Wechselwirkungen mit der Umwelt kommt.</a:t>
            </a:r>
          </a:p>
          <a:p>
            <a:pPr marL="285750" marR="0" lvl="0" indent="-285750" algn="l" defTabSz="914400" rtl="0" eaLnBrk="1" fontAlgn="auto" latinLnBrk="0" hangingPunct="1">
              <a:lnSpc>
                <a:spcPct val="100000"/>
              </a:lnSpc>
              <a:spcBef>
                <a:spcPts val="1000"/>
              </a:spcBef>
              <a:spcAft>
                <a:spcPts val="0"/>
              </a:spcAft>
              <a:buClr>
                <a:srgbClr val="8EB403"/>
              </a:buClr>
              <a:buSzTx/>
              <a:buFont typeface="Century Gothic" panose="020B0502020202020204" pitchFamily="34" charset="0"/>
              <a:buChar char="●"/>
              <a:tabLst/>
              <a:defRPr/>
            </a:pPr>
            <a:endParaRPr kumimoji="0" lang="de-CH" sz="18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sp>
        <p:nvSpPr>
          <p:cNvPr id="4" name="Foliennummernplatzhalter 1">
            <a:extLst>
              <a:ext uri="{FF2B5EF4-FFF2-40B4-BE49-F238E27FC236}">
                <a16:creationId xmlns:a16="http://schemas.microsoft.com/office/drawing/2014/main" id="{60C45B78-D295-B191-7F79-5FF3CFB595A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12</a:t>
            </a:fld>
            <a:endParaRPr lang="ru-RU" dirty="0"/>
          </a:p>
        </p:txBody>
      </p:sp>
    </p:spTree>
    <p:extLst>
      <p:ext uri="{BB962C8B-B14F-4D97-AF65-F5344CB8AC3E}">
        <p14:creationId xmlns:p14="http://schemas.microsoft.com/office/powerpoint/2010/main" val="90746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8D2290C-00E1-4646-BCE0-F2865748BD82}"/>
              </a:ext>
            </a:extLst>
          </p:cNvPr>
          <p:cNvSpPr>
            <a:spLocks noGrp="1"/>
          </p:cNvSpPr>
          <p:nvPr>
            <p:ph type="sldNum" sz="quarter" idx="12"/>
          </p:nvPr>
        </p:nvSpPr>
        <p:spPr/>
        <p:txBody>
          <a:bodyPr/>
          <a:lstStyle/>
          <a:p>
            <a:fld id="{B7E6CA31-DA56-47CF-9891-B6D0296B6AEC}" type="slidenum">
              <a:rPr lang="ru-RU" smtClean="0"/>
              <a:t>13</a:t>
            </a:fld>
            <a:endParaRPr lang="ru-RU" dirty="0"/>
          </a:p>
        </p:txBody>
      </p:sp>
      <p:sp>
        <p:nvSpPr>
          <p:cNvPr id="5" name="Textfeld 4">
            <a:extLst>
              <a:ext uri="{FF2B5EF4-FFF2-40B4-BE49-F238E27FC236}">
                <a16:creationId xmlns:a16="http://schemas.microsoft.com/office/drawing/2014/main" id="{DF8B082F-57DB-4041-8224-60CEB69611BD}"/>
              </a:ext>
            </a:extLst>
          </p:cNvPr>
          <p:cNvSpPr txBox="1"/>
          <p:nvPr/>
        </p:nvSpPr>
        <p:spPr>
          <a:xfrm>
            <a:off x="1669773" y="1908315"/>
            <a:ext cx="4426227" cy="3416320"/>
          </a:xfrm>
          <a:prstGeom prst="rect">
            <a:avLst/>
          </a:prstGeom>
          <a:noFill/>
        </p:spPr>
        <p:txBody>
          <a:bodyPr wrap="square" rtlCol="0">
            <a:spAutoFit/>
          </a:bodyPr>
          <a:lstStyle/>
          <a:p>
            <a:r>
              <a:rPr lang="de-CH" sz="2400" dirty="0">
                <a:solidFill>
                  <a:schemeClr val="accent6">
                    <a:lumMod val="50000"/>
                  </a:schemeClr>
                </a:solidFill>
              </a:rPr>
              <a:t>Während der Arbeit am Programm werden Sie Ihre Fortschritte und Ergebnisse in einem sogenannten «Mini-Businessplan/Lernjournal» festhalten. Dies ist ein Word-Dokument, welches Ihnen zur Verfügung gestellt wird. </a:t>
            </a:r>
          </a:p>
          <a:p>
            <a:endParaRPr lang="de-CH" sz="2400" dirty="0">
              <a:solidFill>
                <a:srgbClr val="898F97"/>
              </a:solidFill>
            </a:endParaRPr>
          </a:p>
        </p:txBody>
      </p:sp>
      <p:sp>
        <p:nvSpPr>
          <p:cNvPr id="4" name="Rechteck 3">
            <a:extLst>
              <a:ext uri="{FF2B5EF4-FFF2-40B4-BE49-F238E27FC236}">
                <a16:creationId xmlns:a16="http://schemas.microsoft.com/office/drawing/2014/main" id="{E23BDEF9-3439-4D30-BDAF-79730E7A58B7}"/>
              </a:ext>
            </a:extLst>
          </p:cNvPr>
          <p:cNvSpPr/>
          <p:nvPr/>
        </p:nvSpPr>
        <p:spPr>
          <a:xfrm>
            <a:off x="7366651" y="1102659"/>
            <a:ext cx="3155576" cy="4652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30D2E5FB-58CC-4245-909A-3E36E3A190DB}"/>
              </a:ext>
            </a:extLst>
          </p:cNvPr>
          <p:cNvPicPr>
            <a:picLocks noChangeAspect="1"/>
          </p:cNvPicPr>
          <p:nvPr/>
        </p:nvPicPr>
        <p:blipFill>
          <a:blip r:embed="rId2"/>
          <a:stretch>
            <a:fillRect/>
          </a:stretch>
        </p:blipFill>
        <p:spPr>
          <a:xfrm>
            <a:off x="7446997" y="1152889"/>
            <a:ext cx="2994883" cy="4552221"/>
          </a:xfrm>
          <a:prstGeom prst="rect">
            <a:avLst/>
          </a:prstGeom>
        </p:spPr>
      </p:pic>
      <p:pic>
        <p:nvPicPr>
          <p:cNvPr id="7" name="Grafik 6">
            <a:extLst>
              <a:ext uri="{FF2B5EF4-FFF2-40B4-BE49-F238E27FC236}">
                <a16:creationId xmlns:a16="http://schemas.microsoft.com/office/drawing/2014/main" id="{5779F22D-0013-44E6-9F7C-85FDAC5B3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814" y="1471963"/>
            <a:ext cx="1198126" cy="574427"/>
          </a:xfrm>
          <a:prstGeom prst="rect">
            <a:avLst/>
          </a:prstGeom>
        </p:spPr>
      </p:pic>
    </p:spTree>
    <p:extLst>
      <p:ext uri="{BB962C8B-B14F-4D97-AF65-F5344CB8AC3E}">
        <p14:creationId xmlns:p14="http://schemas.microsoft.com/office/powerpoint/2010/main" val="421120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de-DE" sz="2400" dirty="0">
                <a:solidFill>
                  <a:srgbClr val="0B4874"/>
                </a:solidFill>
                <a:latin typeface="Century Gothic" panose="020B0502020202020204" pitchFamily="34" charset="0"/>
              </a:rPr>
              <a:t>Bestandteile Ihres Mini-Businessplans </a:t>
            </a:r>
            <a:br>
              <a:rPr lang="de-DE" sz="2400" dirty="0">
                <a:solidFill>
                  <a:srgbClr val="0B4874"/>
                </a:solidFill>
                <a:latin typeface="Century Gothic" panose="020B0502020202020204" pitchFamily="34" charset="0"/>
              </a:rPr>
            </a:br>
            <a:r>
              <a:rPr lang="de-DE" sz="2400" dirty="0">
                <a:solidFill>
                  <a:srgbClr val="0B4874"/>
                </a:solidFill>
                <a:latin typeface="Century Gothic" panose="020B0502020202020204" pitchFamily="34" charset="0"/>
              </a:rPr>
              <a:t>und Lernjournals</a:t>
            </a:r>
            <a:endParaRPr lang="de-DE" altLang="fr-FR" sz="2400" dirty="0">
              <a:solidFill>
                <a:srgbClr val="0B4874"/>
              </a:solidFill>
              <a:latin typeface="Century Gothic" panose="020B0502020202020204" pitchFamily="34" charset="0"/>
              <a:ea typeface="ＭＳ Ｐゴシック" charset="0"/>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76157" y="1746495"/>
            <a:ext cx="4012266" cy="4719241"/>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Inhalte</a:t>
            </a:r>
          </a:p>
          <a:p>
            <a:pPr marL="358775" indent="-358775">
              <a:spcBef>
                <a:spcPts val="800"/>
              </a:spcBef>
              <a:buClr>
                <a:srgbClr val="0B4874"/>
              </a:buClr>
              <a:buAutoNum type="arabicPeriod"/>
            </a:pPr>
            <a:r>
              <a:rPr lang="de-CH" dirty="0">
                <a:solidFill>
                  <a:srgbClr val="0B4874"/>
                </a:solidFill>
                <a:latin typeface="Century Gothic"/>
              </a:rPr>
              <a:t>Steckbrief Ihrer Geschäftsidee</a:t>
            </a:r>
          </a:p>
          <a:p>
            <a:pPr marL="358775" indent="-358775">
              <a:spcBef>
                <a:spcPts val="800"/>
              </a:spcBef>
              <a:buClr>
                <a:srgbClr val="0B4874"/>
              </a:buClr>
              <a:buAutoNum type="arabicPeriod"/>
            </a:pPr>
            <a:r>
              <a:rPr lang="de-CH" dirty="0">
                <a:solidFill>
                  <a:srgbClr val="0B4874"/>
                </a:solidFill>
                <a:latin typeface="Century Gothic"/>
              </a:rPr>
              <a:t>Vision</a:t>
            </a:r>
          </a:p>
          <a:p>
            <a:pPr marL="358775" indent="-358775">
              <a:spcBef>
                <a:spcPts val="800"/>
              </a:spcBef>
              <a:buClr>
                <a:srgbClr val="0B4874"/>
              </a:buClr>
              <a:buAutoNum type="arabicPeriod"/>
            </a:pPr>
            <a:r>
              <a:rPr lang="de-CH" dirty="0">
                <a:solidFill>
                  <a:srgbClr val="0B4874"/>
                </a:solidFill>
                <a:latin typeface="Century Gothic"/>
              </a:rPr>
              <a:t>Name, Logo und Tagline</a:t>
            </a:r>
          </a:p>
          <a:p>
            <a:pPr marL="358775" indent="-358775">
              <a:spcBef>
                <a:spcPts val="800"/>
              </a:spcBef>
              <a:buClr>
                <a:srgbClr val="0B4874"/>
              </a:buClr>
              <a:buAutoNum type="arabicPeriod"/>
            </a:pPr>
            <a:r>
              <a:rPr lang="de-CH" dirty="0">
                <a:solidFill>
                  <a:srgbClr val="0B4874"/>
                </a:solidFill>
                <a:latin typeface="Century Gothic"/>
              </a:rPr>
              <a:t>Demoversion oder Minimum Viable Product </a:t>
            </a:r>
          </a:p>
          <a:p>
            <a:pPr marL="358775" indent="-358775">
              <a:spcBef>
                <a:spcPts val="800"/>
              </a:spcBef>
              <a:buClr>
                <a:srgbClr val="0B4874"/>
              </a:buClr>
              <a:buAutoNum type="arabicPeriod"/>
            </a:pPr>
            <a:r>
              <a:rPr lang="de-CH" dirty="0">
                <a:solidFill>
                  <a:srgbClr val="0B4874"/>
                </a:solidFill>
                <a:latin typeface="Century Gothic"/>
              </a:rPr>
              <a:t>Geschäftsmodell</a:t>
            </a:r>
          </a:p>
          <a:p>
            <a:pPr marL="358775" indent="-358775">
              <a:spcBef>
                <a:spcPts val="800"/>
              </a:spcBef>
              <a:buClr>
                <a:srgbClr val="0B4874"/>
              </a:buClr>
              <a:buAutoNum type="arabicPeriod"/>
            </a:pPr>
            <a:r>
              <a:rPr lang="de-CH" dirty="0">
                <a:solidFill>
                  <a:srgbClr val="0B4874"/>
                </a:solidFill>
                <a:latin typeface="Century Gothic"/>
              </a:rPr>
              <a:t>Alleinstellungsmerkmal</a:t>
            </a:r>
          </a:p>
          <a:p>
            <a:pPr marL="358775" indent="-358775">
              <a:spcBef>
                <a:spcPts val="800"/>
              </a:spcBef>
              <a:buClr>
                <a:srgbClr val="0B4874"/>
              </a:buClr>
              <a:buAutoNum type="arabicPeriod"/>
            </a:pPr>
            <a:r>
              <a:rPr lang="de-CH" dirty="0">
                <a:solidFill>
                  <a:srgbClr val="0B4874"/>
                </a:solidFill>
                <a:latin typeface="Century Gothic"/>
              </a:rPr>
              <a:t>Marketingkonzept</a:t>
            </a:r>
          </a:p>
          <a:p>
            <a:pPr marL="358775" indent="-358775">
              <a:spcBef>
                <a:spcPts val="800"/>
              </a:spcBef>
              <a:buClr>
                <a:srgbClr val="0B4874"/>
              </a:buClr>
              <a:buAutoNum type="arabicPeriod"/>
            </a:pPr>
            <a:r>
              <a:rPr lang="de-CH" dirty="0">
                <a:solidFill>
                  <a:srgbClr val="0B4874"/>
                </a:solidFill>
                <a:latin typeface="Century Gothic"/>
              </a:rPr>
              <a:t>Deckungsbeitrag- und </a:t>
            </a:r>
            <a:br>
              <a:rPr lang="de-CH" dirty="0">
                <a:solidFill>
                  <a:srgbClr val="0B4874"/>
                </a:solidFill>
                <a:latin typeface="Century Gothic"/>
              </a:rPr>
            </a:br>
            <a:r>
              <a:rPr lang="de-CH" dirty="0">
                <a:solidFill>
                  <a:srgbClr val="0B4874"/>
                </a:solidFill>
                <a:latin typeface="Century Gothic"/>
              </a:rPr>
              <a:t>Break-Even-Berechnung</a:t>
            </a:r>
          </a:p>
          <a:p>
            <a:pPr marL="358775" indent="-358775">
              <a:spcBef>
                <a:spcPts val="800"/>
              </a:spcBef>
              <a:buClr>
                <a:srgbClr val="0B4874"/>
              </a:buClr>
              <a:buAutoNum type="arabicPeriod"/>
            </a:pPr>
            <a:r>
              <a:rPr lang="de-CH" dirty="0">
                <a:solidFill>
                  <a:srgbClr val="0B4874"/>
                </a:solidFill>
                <a:latin typeface="Century Gothic"/>
              </a:rPr>
              <a:t>Gründerteam</a:t>
            </a:r>
          </a:p>
          <a:p>
            <a:pPr marL="342900" indent="-342900">
              <a:spcBef>
                <a:spcPts val="800"/>
              </a:spcBef>
              <a:buClr>
                <a:srgbClr val="0B4874"/>
              </a:buClr>
              <a:buAutoNum type="arabicPeriod"/>
            </a:pPr>
            <a:r>
              <a:rPr lang="de-CH" dirty="0">
                <a:solidFill>
                  <a:srgbClr val="0B4874"/>
                </a:solidFill>
                <a:latin typeface="Century Gothic"/>
              </a:rPr>
              <a:t> Wie weiter?</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85464" y="1749250"/>
            <a:ext cx="4012266" cy="2718693"/>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Jedes Kapitel enthält …</a:t>
            </a:r>
          </a:p>
          <a:p>
            <a:pPr marL="285750" indent="-285750">
              <a:spcBef>
                <a:spcPts val="800"/>
              </a:spcBef>
              <a:buClr>
                <a:srgbClr val="0B4874"/>
              </a:buClr>
              <a:buFont typeface="Century Gothic" panose="020B0502020202020204" pitchFamily="34" charset="0"/>
              <a:buChar char="●"/>
            </a:pPr>
            <a:r>
              <a:rPr lang="de-CH" dirty="0">
                <a:solidFill>
                  <a:srgbClr val="0B4874"/>
                </a:solidFill>
                <a:latin typeface="Century Gothic"/>
              </a:rPr>
              <a:t>Inhaltliche Hinweise zum jeweiligen Thema</a:t>
            </a:r>
          </a:p>
          <a:p>
            <a:pPr marL="285750" indent="-285750">
              <a:spcBef>
                <a:spcPts val="800"/>
              </a:spcBef>
              <a:buClr>
                <a:srgbClr val="0B4874"/>
              </a:buClr>
              <a:buFont typeface="Century Gothic" panose="020B0502020202020204" pitchFamily="34" charset="0"/>
              <a:buChar char="●"/>
            </a:pPr>
            <a:r>
              <a:rPr lang="de-CH" dirty="0">
                <a:solidFill>
                  <a:srgbClr val="B11B96"/>
                </a:solidFill>
                <a:latin typeface="Century Gothic"/>
              </a:rPr>
              <a:t>Das ausformulierte Beispiel von MyBambooBike</a:t>
            </a:r>
          </a:p>
          <a:p>
            <a:pPr marL="285750" indent="-285750">
              <a:spcBef>
                <a:spcPts val="800"/>
              </a:spcBef>
              <a:buClr>
                <a:srgbClr val="0B4874"/>
              </a:buClr>
              <a:buFont typeface="Century Gothic" panose="020B0502020202020204" pitchFamily="34" charset="0"/>
              <a:buChar char="●"/>
            </a:pPr>
            <a:r>
              <a:rPr lang="de-CH" dirty="0">
                <a:solidFill>
                  <a:srgbClr val="D17930"/>
                </a:solidFill>
                <a:latin typeface="Century Gothic"/>
              </a:rPr>
              <a:t>Platz für Ihre eigenen Fortschritte und Ergebnisse</a:t>
            </a:r>
          </a:p>
          <a:p>
            <a:pPr marL="285750" indent="-285750">
              <a:spcBef>
                <a:spcPts val="800"/>
              </a:spcBef>
              <a:buClr>
                <a:srgbClr val="0B4874"/>
              </a:buClr>
              <a:buFont typeface="Century Gothic" panose="020B0502020202020204" pitchFamily="34" charset="0"/>
              <a:buChar char="●"/>
            </a:pPr>
            <a:r>
              <a:rPr lang="de-CH" dirty="0">
                <a:solidFill>
                  <a:srgbClr val="738D05"/>
                </a:solidFill>
                <a:latin typeface="Century Gothic"/>
              </a:rPr>
              <a:t>Reflexionsfragen</a:t>
            </a:r>
          </a:p>
        </p:txBody>
      </p:sp>
    </p:spTree>
    <p:extLst>
      <p:ext uri="{BB962C8B-B14F-4D97-AF65-F5344CB8AC3E}">
        <p14:creationId xmlns:p14="http://schemas.microsoft.com/office/powerpoint/2010/main" val="308404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CB3FB3-9799-4F1D-9FA7-94D15B4D05DF}"/>
              </a:ext>
            </a:extLst>
          </p:cNvPr>
          <p:cNvSpPr>
            <a:spLocks noGrp="1"/>
          </p:cNvSpPr>
          <p:nvPr>
            <p:ph type="sldNum" sz="quarter" idx="12"/>
          </p:nvPr>
        </p:nvSpPr>
        <p:spPr/>
        <p:txBody>
          <a:bodyPr/>
          <a:lstStyle/>
          <a:p>
            <a:fld id="{B7E6CA31-DA56-47CF-9891-B6D0296B6AEC}" type="slidenum">
              <a:rPr lang="ru-RU" smtClean="0"/>
              <a:t>15</a:t>
            </a:fld>
            <a:endParaRPr lang="ru-RU"/>
          </a:p>
        </p:txBody>
      </p:sp>
      <p:sp>
        <p:nvSpPr>
          <p:cNvPr id="92" name="Rechteck 91">
            <a:extLst>
              <a:ext uri="{FF2B5EF4-FFF2-40B4-BE49-F238E27FC236}">
                <a16:creationId xmlns:a16="http://schemas.microsoft.com/office/drawing/2014/main" id="{95BFF870-078C-4907-B737-014885314308}"/>
              </a:ext>
            </a:extLst>
          </p:cNvPr>
          <p:cNvSpPr/>
          <p:nvPr/>
        </p:nvSpPr>
        <p:spPr>
          <a:xfrm>
            <a:off x="60573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3" name="Rechteck 92">
            <a:extLst>
              <a:ext uri="{FF2B5EF4-FFF2-40B4-BE49-F238E27FC236}">
                <a16:creationId xmlns:a16="http://schemas.microsoft.com/office/drawing/2014/main" id="{F689427A-70EB-4F39-909C-1D59C3AF19ED}"/>
              </a:ext>
            </a:extLst>
          </p:cNvPr>
          <p:cNvSpPr/>
          <p:nvPr/>
        </p:nvSpPr>
        <p:spPr>
          <a:xfrm>
            <a:off x="9595193" y="1897486"/>
            <a:ext cx="1620000" cy="451587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4" name="Rechteck 93">
            <a:extLst>
              <a:ext uri="{FF2B5EF4-FFF2-40B4-BE49-F238E27FC236}">
                <a16:creationId xmlns:a16="http://schemas.microsoft.com/office/drawing/2014/main" id="{A94663DF-FE1F-44F8-A659-A91FBAE799B0}"/>
              </a:ext>
            </a:extLst>
          </p:cNvPr>
          <p:cNvSpPr/>
          <p:nvPr/>
        </p:nvSpPr>
        <p:spPr>
          <a:xfrm>
            <a:off x="7826270"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5" name="Rechteck 94">
            <a:extLst>
              <a:ext uri="{FF2B5EF4-FFF2-40B4-BE49-F238E27FC236}">
                <a16:creationId xmlns:a16="http://schemas.microsoft.com/office/drawing/2014/main" id="{21111346-EF23-4D0F-AA17-25BBE00390F4}"/>
              </a:ext>
            </a:extLst>
          </p:cNvPr>
          <p:cNvSpPr/>
          <p:nvPr/>
        </p:nvSpPr>
        <p:spPr>
          <a:xfrm>
            <a:off x="4288422"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6" name="Rechteck 95">
            <a:extLst>
              <a:ext uri="{FF2B5EF4-FFF2-40B4-BE49-F238E27FC236}">
                <a16:creationId xmlns:a16="http://schemas.microsoft.com/office/drawing/2014/main" id="{1A87148B-1574-4E14-A699-7DE36BCEF5F4}"/>
              </a:ext>
            </a:extLst>
          </p:cNvPr>
          <p:cNvSpPr/>
          <p:nvPr/>
        </p:nvSpPr>
        <p:spPr>
          <a:xfrm>
            <a:off x="2519498"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7" name="Rechteck 96">
            <a:extLst>
              <a:ext uri="{FF2B5EF4-FFF2-40B4-BE49-F238E27FC236}">
                <a16:creationId xmlns:a16="http://schemas.microsoft.com/office/drawing/2014/main" id="{77F5A6DA-4FA0-4F0D-BAA3-E0A755ED2BEF}"/>
              </a:ext>
            </a:extLst>
          </p:cNvPr>
          <p:cNvSpPr/>
          <p:nvPr/>
        </p:nvSpPr>
        <p:spPr>
          <a:xfrm>
            <a:off x="751946" y="1897486"/>
            <a:ext cx="1620000" cy="4788000"/>
          </a:xfrm>
          <a:prstGeom prst="rect">
            <a:avLst/>
          </a:prstGeom>
          <a:solidFill>
            <a:sysClr val="window" lastClr="FFFFFF">
              <a:lumMod val="95000"/>
            </a:sysClr>
          </a:solidFill>
          <a:ln>
            <a:solidFill>
              <a:sysClr val="window" lastClr="FFFFFF">
                <a:lumMod val="50000"/>
              </a:sysClr>
            </a:solid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8" name="Rechteck 97">
            <a:extLst>
              <a:ext uri="{FF2B5EF4-FFF2-40B4-BE49-F238E27FC236}">
                <a16:creationId xmlns:a16="http://schemas.microsoft.com/office/drawing/2014/main" id="{77E1D313-8C39-4110-B038-485ED0970601}"/>
              </a:ext>
            </a:extLst>
          </p:cNvPr>
          <p:cNvSpPr/>
          <p:nvPr/>
        </p:nvSpPr>
        <p:spPr>
          <a:xfrm>
            <a:off x="751946" y="907454"/>
            <a:ext cx="1620000" cy="900898"/>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marL="0" marR="0" lvl="0" indent="0" algn="l" defTabSz="914400" eaLnBrk="1" fontAlgn="auto" latinLnBrk="0" hangingPunct="1">
              <a:lnSpc>
                <a:spcPct val="90000"/>
              </a:lnSpc>
              <a:spcBef>
                <a:spcPts val="0"/>
              </a:spcBef>
              <a:spcAft>
                <a:spcPts val="1000"/>
              </a:spcAft>
              <a:buClr>
                <a:srgbClr val="5F5F5F"/>
              </a:buClr>
              <a:buSzTx/>
              <a:buFontTx/>
              <a:buNone/>
              <a:tabLst/>
              <a:defRPr/>
            </a:pPr>
            <a:endParaRPr kumimoji="0" lang="de-DE"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99" name="Rechteck 98">
            <a:extLst>
              <a:ext uri="{FF2B5EF4-FFF2-40B4-BE49-F238E27FC236}">
                <a16:creationId xmlns:a16="http://schemas.microsoft.com/office/drawing/2014/main" id="{F2F41201-B2DF-4B57-9B13-BE83BA2F5FAA}"/>
              </a:ext>
            </a:extLst>
          </p:cNvPr>
          <p:cNvSpPr/>
          <p:nvPr/>
        </p:nvSpPr>
        <p:spPr>
          <a:xfrm>
            <a:off x="725210" y="944724"/>
            <a:ext cx="1603664"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1</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Ideen entwickeln</a:t>
            </a:r>
          </a:p>
        </p:txBody>
      </p:sp>
      <p:sp>
        <p:nvSpPr>
          <p:cNvPr id="100" name="Rechteck 99">
            <a:extLst>
              <a:ext uri="{FF2B5EF4-FFF2-40B4-BE49-F238E27FC236}">
                <a16:creationId xmlns:a16="http://schemas.microsoft.com/office/drawing/2014/main" id="{3E0EA590-16CC-47C4-B709-B28369006039}"/>
              </a:ext>
            </a:extLst>
          </p:cNvPr>
          <p:cNvSpPr/>
          <p:nvPr/>
        </p:nvSpPr>
        <p:spPr>
          <a:xfrm>
            <a:off x="2520184" y="919725"/>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1" name="Rechteck 100">
            <a:extLst>
              <a:ext uri="{FF2B5EF4-FFF2-40B4-BE49-F238E27FC236}">
                <a16:creationId xmlns:a16="http://schemas.microsoft.com/office/drawing/2014/main" id="{D94C59F1-1204-442E-B697-AF6117ADD893}"/>
              </a:ext>
            </a:extLst>
          </p:cNvPr>
          <p:cNvSpPr/>
          <p:nvPr/>
        </p:nvSpPr>
        <p:spPr>
          <a:xfrm>
            <a:off x="2538339" y="944724"/>
            <a:ext cx="1607251" cy="892552"/>
          </a:xfrm>
          <a:prstGeom prst="rect">
            <a:avLst/>
          </a:prstGeom>
        </p:spPr>
        <p:txBody>
          <a:bodyPr wrap="square">
            <a:spAutoFit/>
          </a:bodyPr>
          <a:lstStyle/>
          <a:p>
            <a:pPr algn="ctr" eaLnBrk="1" fontAlgn="auto" hangingPunct="1">
              <a:lnSpc>
                <a:spcPct val="80000"/>
              </a:lnSpc>
              <a:spcBef>
                <a:spcPts val="0"/>
              </a:spcBef>
              <a:spcAft>
                <a:spcPts val="0"/>
              </a:spcAft>
              <a:buClr>
                <a:srgbClr val="5F5F5F"/>
              </a:buClr>
            </a:pPr>
            <a:r>
              <a:rPr lang="de-DE" sz="2000" b="1" dirty="0">
                <a:solidFill>
                  <a:prstClr val="white"/>
                </a:solidFill>
                <a:latin typeface="Malgun Gothic"/>
                <a:ea typeface="+mn-ea"/>
                <a:cs typeface="+mn-cs"/>
              </a:rPr>
              <a:t>Modul 2</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Ideen testen und weiterentwickeln</a:t>
            </a:r>
          </a:p>
        </p:txBody>
      </p:sp>
      <p:sp>
        <p:nvSpPr>
          <p:cNvPr id="102" name="Rechteck 101">
            <a:extLst>
              <a:ext uri="{FF2B5EF4-FFF2-40B4-BE49-F238E27FC236}">
                <a16:creationId xmlns:a16="http://schemas.microsoft.com/office/drawing/2014/main" id="{80CAF2B8-0842-4FE5-A714-E10F345025C4}"/>
              </a:ext>
            </a:extLst>
          </p:cNvPr>
          <p:cNvSpPr/>
          <p:nvPr/>
        </p:nvSpPr>
        <p:spPr>
          <a:xfrm>
            <a:off x="4288422"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3" name="Rechteck 102">
            <a:extLst>
              <a:ext uri="{FF2B5EF4-FFF2-40B4-BE49-F238E27FC236}">
                <a16:creationId xmlns:a16="http://schemas.microsoft.com/office/drawing/2014/main" id="{B56453B9-D031-495F-8040-06D491F5DBE3}"/>
              </a:ext>
            </a:extLst>
          </p:cNvPr>
          <p:cNvSpPr/>
          <p:nvPr/>
        </p:nvSpPr>
        <p:spPr>
          <a:xfrm>
            <a:off x="4288272" y="944724"/>
            <a:ext cx="1620150"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3</a:t>
            </a:r>
            <a:br>
              <a:rPr lang="de-DE" sz="2000" b="1" dirty="0">
                <a:solidFill>
                  <a:prstClr val="white"/>
                </a:solidFill>
                <a:latin typeface="Malgun Gothic"/>
                <a:ea typeface="+mn-ea"/>
                <a:cs typeface="+mn-cs"/>
              </a:rPr>
            </a:br>
            <a:r>
              <a:rPr lang="de-DE" sz="1400" dirty="0">
                <a:solidFill>
                  <a:prstClr val="white"/>
                </a:solidFill>
                <a:latin typeface="Malgun Gothic"/>
                <a:ea typeface="+mn-ea"/>
                <a:cs typeface="+mn-cs"/>
              </a:rPr>
              <a:t>Geschäftsmodelle </a:t>
            </a:r>
            <a:r>
              <a:rPr lang="de-DE" sz="1500" dirty="0">
                <a:solidFill>
                  <a:prstClr val="white"/>
                </a:solidFill>
                <a:latin typeface="Malgun Gothic"/>
                <a:ea typeface="+mn-ea"/>
                <a:cs typeface="+mn-cs"/>
              </a:rPr>
              <a:t>entwickeln</a:t>
            </a:r>
            <a:endParaRPr lang="de-DE" sz="1600" dirty="0">
              <a:solidFill>
                <a:prstClr val="white"/>
              </a:solidFill>
              <a:latin typeface="Malgun Gothic"/>
              <a:ea typeface="+mn-ea"/>
              <a:cs typeface="+mn-cs"/>
            </a:endParaRPr>
          </a:p>
        </p:txBody>
      </p:sp>
      <p:sp>
        <p:nvSpPr>
          <p:cNvPr id="104" name="Rechteck 103">
            <a:extLst>
              <a:ext uri="{FF2B5EF4-FFF2-40B4-BE49-F238E27FC236}">
                <a16:creationId xmlns:a16="http://schemas.microsoft.com/office/drawing/2014/main" id="{9BF48AB7-534B-4155-98E8-1DB1DEC780C3}"/>
              </a:ext>
            </a:extLst>
          </p:cNvPr>
          <p:cNvSpPr/>
          <p:nvPr/>
        </p:nvSpPr>
        <p:spPr>
          <a:xfrm>
            <a:off x="7826270"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5" name="Rechteck 104">
            <a:extLst>
              <a:ext uri="{FF2B5EF4-FFF2-40B4-BE49-F238E27FC236}">
                <a16:creationId xmlns:a16="http://schemas.microsoft.com/office/drawing/2014/main" id="{B442DAD3-F9B2-4D24-8BAA-F04DE05CE2C1}"/>
              </a:ext>
            </a:extLst>
          </p:cNvPr>
          <p:cNvSpPr/>
          <p:nvPr/>
        </p:nvSpPr>
        <p:spPr>
          <a:xfrm>
            <a:off x="7779657" y="944724"/>
            <a:ext cx="1622517"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5</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Finanzen für GründerInnen</a:t>
            </a:r>
          </a:p>
        </p:txBody>
      </p:sp>
      <p:sp>
        <p:nvSpPr>
          <p:cNvPr id="106" name="Rechteck 105">
            <a:extLst>
              <a:ext uri="{FF2B5EF4-FFF2-40B4-BE49-F238E27FC236}">
                <a16:creationId xmlns:a16="http://schemas.microsoft.com/office/drawing/2014/main" id="{2643BEBA-51EF-4655-BADF-67DC14B0F357}"/>
              </a:ext>
            </a:extLst>
          </p:cNvPr>
          <p:cNvSpPr/>
          <p:nvPr/>
        </p:nvSpPr>
        <p:spPr>
          <a:xfrm>
            <a:off x="9595193"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07" name="Rechteck 106">
            <a:extLst>
              <a:ext uri="{FF2B5EF4-FFF2-40B4-BE49-F238E27FC236}">
                <a16:creationId xmlns:a16="http://schemas.microsoft.com/office/drawing/2014/main" id="{BC59E389-EEBB-4E37-A326-C14D1BEC1B6A}"/>
              </a:ext>
            </a:extLst>
          </p:cNvPr>
          <p:cNvSpPr/>
          <p:nvPr/>
        </p:nvSpPr>
        <p:spPr>
          <a:xfrm>
            <a:off x="9618914" y="944724"/>
            <a:ext cx="1512879"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6</a:t>
            </a:r>
            <a:br>
              <a:rPr lang="de-DE" sz="2000" b="1" dirty="0">
                <a:solidFill>
                  <a:prstClr val="white"/>
                </a:solidFill>
                <a:latin typeface="Malgun Gothic"/>
                <a:ea typeface="+mn-ea"/>
                <a:cs typeface="+mn-cs"/>
              </a:rPr>
            </a:br>
            <a:r>
              <a:rPr lang="de-DE" sz="1500" dirty="0">
                <a:solidFill>
                  <a:prstClr val="white"/>
                </a:solidFill>
                <a:latin typeface="Malgun Gothic"/>
              </a:rPr>
              <a:t>Geschäftsideen präsentieren</a:t>
            </a:r>
            <a:endParaRPr lang="de-DE" sz="1500" dirty="0">
              <a:solidFill>
                <a:prstClr val="white"/>
              </a:solidFill>
              <a:latin typeface="Malgun Gothic"/>
              <a:ea typeface="+mn-ea"/>
              <a:cs typeface="+mn-cs"/>
            </a:endParaRPr>
          </a:p>
        </p:txBody>
      </p:sp>
      <p:sp>
        <p:nvSpPr>
          <p:cNvPr id="108" name="Text 4">
            <a:extLst>
              <a:ext uri="{FF2B5EF4-FFF2-40B4-BE49-F238E27FC236}">
                <a16:creationId xmlns:a16="http://schemas.microsoft.com/office/drawing/2014/main" id="{7A5A08F9-E799-460B-A944-192B0945D3C1}"/>
              </a:ext>
            </a:extLst>
          </p:cNvPr>
          <p:cNvSpPr txBox="1">
            <a:spLocks/>
          </p:cNvSpPr>
          <p:nvPr/>
        </p:nvSpPr>
        <p:spPr bwMode="gray">
          <a:xfrm>
            <a:off x="830175" y="3832763"/>
            <a:ext cx="10300192" cy="808464"/>
          </a:xfrm>
          <a:prstGeom prst="rect">
            <a:avLst/>
          </a:prstGeom>
          <a:solidFill>
            <a:srgbClr val="FF9E61"/>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r>
              <a:rPr lang="de-DE" sz="1600" b="1" dirty="0">
                <a:solidFill>
                  <a:schemeClr val="lt1"/>
                </a:solidFill>
              </a:rPr>
              <a:t>Kontinuierliche Arbeit an der eigenen Geschäftsidee: </a:t>
            </a:r>
            <a:r>
              <a:rPr lang="de-DE" sz="1600" dirty="0">
                <a:solidFill>
                  <a:schemeClr val="lt1"/>
                </a:solidFill>
              </a:rPr>
              <a:t>Auswahl einer Idee, Teamfindung, </a:t>
            </a:r>
            <a:br>
              <a:rPr lang="de-DE" sz="1600" dirty="0">
                <a:solidFill>
                  <a:schemeClr val="lt1"/>
                </a:solidFill>
              </a:rPr>
            </a:br>
            <a:r>
              <a:rPr lang="de-DE" sz="1600" dirty="0">
                <a:solidFill>
                  <a:schemeClr val="lt1"/>
                </a:solidFill>
              </a:rPr>
              <a:t>Erstellen einer Demoversion/eines Minimum Viable Products, Entwicklung Geschäftsmodell, Einholen von Markt-Feedback usw.</a:t>
            </a:r>
          </a:p>
        </p:txBody>
      </p:sp>
      <p:grpSp>
        <p:nvGrpSpPr>
          <p:cNvPr id="109" name="Gruppieren 121">
            <a:extLst>
              <a:ext uri="{FF2B5EF4-FFF2-40B4-BE49-F238E27FC236}">
                <a16:creationId xmlns:a16="http://schemas.microsoft.com/office/drawing/2014/main" id="{BA3CD39D-FCD5-47F7-BD9B-FDBE313F1ED3}"/>
              </a:ext>
            </a:extLst>
          </p:cNvPr>
          <p:cNvGrpSpPr/>
          <p:nvPr/>
        </p:nvGrpSpPr>
        <p:grpSpPr>
          <a:xfrm>
            <a:off x="9602999" y="4701740"/>
            <a:ext cx="1599375" cy="1593909"/>
            <a:chOff x="9091344" y="4701740"/>
            <a:chExt cx="1599375" cy="1593909"/>
          </a:xfrm>
        </p:grpSpPr>
        <p:sp>
          <p:nvSpPr>
            <p:cNvPr id="110" name="Textplatzhalter 35">
              <a:extLst>
                <a:ext uri="{FF2B5EF4-FFF2-40B4-BE49-F238E27FC236}">
                  <a16:creationId xmlns:a16="http://schemas.microsoft.com/office/drawing/2014/main" id="{6566B2D5-8E68-44BC-9522-923BD0B2E3A2}"/>
                </a:ext>
              </a:extLst>
            </p:cNvPr>
            <p:cNvSpPr txBox="1">
              <a:spLocks/>
            </p:cNvSpPr>
            <p:nvPr/>
          </p:nvSpPr>
          <p:spPr bwMode="gray">
            <a:xfrm>
              <a:off x="9165788" y="4701740"/>
              <a:ext cx="1440000" cy="1593909"/>
            </a:xfrm>
            <a:prstGeom prst="rect">
              <a:avLst/>
            </a:prstGeom>
            <a:solidFill>
              <a:srgbClr val="738D05"/>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baseline="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1"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11" name="Rechteck 110">
              <a:extLst>
                <a:ext uri="{FF2B5EF4-FFF2-40B4-BE49-F238E27FC236}">
                  <a16:creationId xmlns:a16="http://schemas.microsoft.com/office/drawing/2014/main" id="{7614FE28-51E3-4698-9871-5EC3D5280DB1}"/>
                </a:ext>
              </a:extLst>
            </p:cNvPr>
            <p:cNvSpPr/>
            <p:nvPr/>
          </p:nvSpPr>
          <p:spPr>
            <a:xfrm>
              <a:off x="9091344" y="4857871"/>
              <a:ext cx="1599375" cy="109260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300" b="1" dirty="0">
                  <a:solidFill>
                    <a:sysClr val="window" lastClr="FFFFFF"/>
                  </a:solidFill>
                  <a:latin typeface="Malgun Gothic"/>
                </a:rPr>
                <a:t>Abschluss-veranstaltung: Präsentation der Geschäftsideen und Feedback</a:t>
              </a:r>
            </a:p>
          </p:txBody>
        </p:sp>
      </p:grpSp>
      <p:sp>
        <p:nvSpPr>
          <p:cNvPr id="112" name="Text 2">
            <a:extLst>
              <a:ext uri="{FF2B5EF4-FFF2-40B4-BE49-F238E27FC236}">
                <a16:creationId xmlns:a16="http://schemas.microsoft.com/office/drawing/2014/main" id="{148BF66A-E52C-4020-B9FD-3E64D7B00B2E}"/>
              </a:ext>
            </a:extLst>
          </p:cNvPr>
          <p:cNvSpPr txBox="1">
            <a:spLocks/>
          </p:cNvSpPr>
          <p:nvPr/>
        </p:nvSpPr>
        <p:spPr bwMode="gray">
          <a:xfrm>
            <a:off x="830175" y="2852936"/>
            <a:ext cx="1440000" cy="91793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indent="0" algn="ctr" fontAlgn="auto">
              <a:lnSpc>
                <a:spcPct val="100000"/>
              </a:lnSpc>
              <a:spcBef>
                <a:spcPts val="0"/>
              </a:spcBef>
              <a:spcAft>
                <a:spcPts val="1000"/>
              </a:spcAft>
              <a:buClr>
                <a:srgbClr val="00802F"/>
              </a:buClr>
              <a:buSzTx/>
              <a:buFont typeface="Arial" panose="020B0604020202020204" pitchFamily="34" charset="0"/>
              <a:buNone/>
              <a:tabLst/>
              <a:defRPr/>
            </a:pPr>
            <a:endParaRPr lang="de-DE" sz="1600" dirty="0">
              <a:solidFill>
                <a:schemeClr val="lt1"/>
              </a:solidFill>
            </a:endParaRPr>
          </a:p>
        </p:txBody>
      </p:sp>
      <p:sp>
        <p:nvSpPr>
          <p:cNvPr id="113" name="Rechteck 112">
            <a:extLst>
              <a:ext uri="{FF2B5EF4-FFF2-40B4-BE49-F238E27FC236}">
                <a16:creationId xmlns:a16="http://schemas.microsoft.com/office/drawing/2014/main" id="{3E9A5955-45E5-4027-9F43-CCCB17DD03A7}"/>
              </a:ext>
            </a:extLst>
          </p:cNvPr>
          <p:cNvSpPr/>
          <p:nvPr/>
        </p:nvSpPr>
        <p:spPr>
          <a:xfrm>
            <a:off x="784158" y="2852936"/>
            <a:ext cx="1489224" cy="892552"/>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300" b="1" dirty="0">
                <a:solidFill>
                  <a:sysClr val="window" lastClr="FFFFFF"/>
                </a:solidFill>
                <a:latin typeface="Malgun Gothic"/>
              </a:rPr>
              <a:t>Ideen-</a:t>
            </a:r>
            <a:br>
              <a:rPr lang="de-DE" sz="1300" b="1" dirty="0">
                <a:solidFill>
                  <a:sysClr val="window" lastClr="FFFFFF"/>
                </a:solidFill>
                <a:latin typeface="Malgun Gothic"/>
              </a:rPr>
            </a:br>
            <a:r>
              <a:rPr lang="de-DE" sz="1300" b="1" dirty="0" err="1">
                <a:solidFill>
                  <a:sysClr val="window" lastClr="FFFFFF"/>
                </a:solidFill>
                <a:latin typeface="Malgun Gothic"/>
              </a:rPr>
              <a:t>entwicklung</a:t>
            </a:r>
            <a:r>
              <a:rPr lang="de-DE" sz="1300" b="1" dirty="0">
                <a:solidFill>
                  <a:sysClr val="window" lastClr="FFFFFF"/>
                </a:solidFill>
                <a:latin typeface="Malgun Gothic"/>
              </a:rPr>
              <a:t>,</a:t>
            </a:r>
            <a:br>
              <a:rPr lang="de-DE" sz="1300" b="1" dirty="0">
                <a:solidFill>
                  <a:sysClr val="window" lastClr="FFFFFF"/>
                </a:solidFill>
                <a:latin typeface="Malgun Gothic"/>
              </a:rPr>
            </a:br>
            <a:r>
              <a:rPr lang="de-DE" sz="1300" b="1" dirty="0">
                <a:solidFill>
                  <a:sysClr val="window" lastClr="FFFFFF"/>
                </a:solidFill>
                <a:latin typeface="Malgun Gothic"/>
              </a:rPr>
              <a:t> -bewertung &amp;</a:t>
            </a:r>
            <a:br>
              <a:rPr lang="de-DE" sz="1300" b="1" dirty="0">
                <a:solidFill>
                  <a:sysClr val="window" lastClr="FFFFFF"/>
                </a:solidFill>
                <a:latin typeface="Malgun Gothic"/>
              </a:rPr>
            </a:br>
            <a:r>
              <a:rPr lang="de-DE" sz="1300" b="1" dirty="0">
                <a:solidFill>
                  <a:sysClr val="window" lastClr="FFFFFF"/>
                </a:solidFill>
                <a:latin typeface="Malgun Gothic"/>
              </a:rPr>
              <a:t>-auswahl</a:t>
            </a:r>
            <a:endParaRPr lang="de-DE" sz="1300" dirty="0">
              <a:solidFill>
                <a:sysClr val="window" lastClr="FFFFFF"/>
              </a:solidFill>
              <a:latin typeface="Malgun Gothic"/>
            </a:endParaRPr>
          </a:p>
        </p:txBody>
      </p:sp>
      <p:sp>
        <p:nvSpPr>
          <p:cNvPr id="114" name="Text 2">
            <a:extLst>
              <a:ext uri="{FF2B5EF4-FFF2-40B4-BE49-F238E27FC236}">
                <a16:creationId xmlns:a16="http://schemas.microsoft.com/office/drawing/2014/main" id="{91D33842-1507-44C3-94FA-2BB1FD3D084D}"/>
              </a:ext>
            </a:extLst>
          </p:cNvPr>
          <p:cNvSpPr txBox="1">
            <a:spLocks/>
          </p:cNvSpPr>
          <p:nvPr/>
        </p:nvSpPr>
        <p:spPr bwMode="gray">
          <a:xfrm>
            <a:off x="2583279"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15" name="Rechteck 114">
            <a:extLst>
              <a:ext uri="{FF2B5EF4-FFF2-40B4-BE49-F238E27FC236}">
                <a16:creationId xmlns:a16="http://schemas.microsoft.com/office/drawing/2014/main" id="{640BEB79-B0BE-4EDE-A6C5-EA409B12A37A}"/>
              </a:ext>
            </a:extLst>
          </p:cNvPr>
          <p:cNvSpPr/>
          <p:nvPr/>
        </p:nvSpPr>
        <p:spPr>
          <a:xfrm>
            <a:off x="2545288" y="2105817"/>
            <a:ext cx="147616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Lean </a:t>
            </a:r>
            <a:br>
              <a:rPr lang="de-DE" sz="1400" b="1" dirty="0">
                <a:solidFill>
                  <a:sysClr val="window" lastClr="FFFFFF"/>
                </a:solidFill>
                <a:latin typeface="Malgun Gothic"/>
              </a:rPr>
            </a:br>
            <a:r>
              <a:rPr lang="de-DE" sz="1400" b="1" dirty="0">
                <a:solidFill>
                  <a:sysClr val="window" lastClr="FFFFFF"/>
                </a:solidFill>
                <a:latin typeface="Malgun Gothic"/>
              </a:rPr>
              <a:t>Startup</a:t>
            </a:r>
            <a:endParaRPr lang="de-DE" sz="1400" dirty="0">
              <a:solidFill>
                <a:sysClr val="window" lastClr="FFFFFF"/>
              </a:solidFill>
              <a:latin typeface="Malgun Gothic"/>
            </a:endParaRPr>
          </a:p>
        </p:txBody>
      </p:sp>
      <p:sp>
        <p:nvSpPr>
          <p:cNvPr id="116" name="Text 2">
            <a:extLst>
              <a:ext uri="{FF2B5EF4-FFF2-40B4-BE49-F238E27FC236}">
                <a16:creationId xmlns:a16="http://schemas.microsoft.com/office/drawing/2014/main" id="{D734DC25-85BD-41B3-AFA8-42AA37289DB1}"/>
              </a:ext>
            </a:extLst>
          </p:cNvPr>
          <p:cNvSpPr txBox="1">
            <a:spLocks/>
          </p:cNvSpPr>
          <p:nvPr/>
        </p:nvSpPr>
        <p:spPr bwMode="gray">
          <a:xfrm>
            <a:off x="2597578" y="3011730"/>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de-DE" sz="1600" dirty="0">
              <a:solidFill>
                <a:schemeClr val="lt1"/>
              </a:solidFill>
            </a:endParaRPr>
          </a:p>
        </p:txBody>
      </p:sp>
      <p:sp>
        <p:nvSpPr>
          <p:cNvPr id="117" name="Rechteck 116">
            <a:extLst>
              <a:ext uri="{FF2B5EF4-FFF2-40B4-BE49-F238E27FC236}">
                <a16:creationId xmlns:a16="http://schemas.microsoft.com/office/drawing/2014/main" id="{6800B0C9-B0B0-4DFE-B72D-169DA9434433}"/>
              </a:ext>
            </a:extLst>
          </p:cNvPr>
          <p:cNvSpPr/>
          <p:nvPr/>
        </p:nvSpPr>
        <p:spPr>
          <a:xfrm>
            <a:off x="2805492" y="3208572"/>
            <a:ext cx="1016062"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MVP</a:t>
            </a:r>
            <a:endParaRPr lang="de-DE" sz="1400" dirty="0">
              <a:solidFill>
                <a:sysClr val="window" lastClr="FFFFFF"/>
              </a:solidFill>
              <a:latin typeface="Malgun Gothic"/>
            </a:endParaRPr>
          </a:p>
        </p:txBody>
      </p:sp>
      <p:sp>
        <p:nvSpPr>
          <p:cNvPr id="118" name="Text 2">
            <a:extLst>
              <a:ext uri="{FF2B5EF4-FFF2-40B4-BE49-F238E27FC236}">
                <a16:creationId xmlns:a16="http://schemas.microsoft.com/office/drawing/2014/main" id="{099E391A-9227-4838-9910-CD183CAA91FB}"/>
              </a:ext>
            </a:extLst>
          </p:cNvPr>
          <p:cNvSpPr txBox="1">
            <a:spLocks/>
          </p:cNvSpPr>
          <p:nvPr/>
        </p:nvSpPr>
        <p:spPr bwMode="gray">
          <a:xfrm>
            <a:off x="4396315" y="2041832"/>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19" name="Rechteck 118">
            <a:extLst>
              <a:ext uri="{FF2B5EF4-FFF2-40B4-BE49-F238E27FC236}">
                <a16:creationId xmlns:a16="http://schemas.microsoft.com/office/drawing/2014/main" id="{B349C3A5-5127-43D6-A77D-34B2FE6E02DD}"/>
              </a:ext>
            </a:extLst>
          </p:cNvPr>
          <p:cNvSpPr/>
          <p:nvPr/>
        </p:nvSpPr>
        <p:spPr>
          <a:xfrm>
            <a:off x="4417395" y="2105817"/>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Geschäfts-modell</a:t>
            </a:r>
            <a:endParaRPr lang="de-DE" sz="1400" dirty="0">
              <a:solidFill>
                <a:sysClr val="window" lastClr="FFFFFF"/>
              </a:solidFill>
              <a:latin typeface="Malgun Gothic"/>
            </a:endParaRPr>
          </a:p>
        </p:txBody>
      </p:sp>
      <p:sp>
        <p:nvSpPr>
          <p:cNvPr id="120" name="Text 2">
            <a:extLst>
              <a:ext uri="{FF2B5EF4-FFF2-40B4-BE49-F238E27FC236}">
                <a16:creationId xmlns:a16="http://schemas.microsoft.com/office/drawing/2014/main" id="{D298D0AF-CB6E-44C5-85AA-DA34A44C109B}"/>
              </a:ext>
            </a:extLst>
          </p:cNvPr>
          <p:cNvSpPr txBox="1">
            <a:spLocks/>
          </p:cNvSpPr>
          <p:nvPr/>
        </p:nvSpPr>
        <p:spPr bwMode="gray">
          <a:xfrm>
            <a:off x="6161814" y="3023876"/>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1" name="Rechteck 120">
            <a:extLst>
              <a:ext uri="{FF2B5EF4-FFF2-40B4-BE49-F238E27FC236}">
                <a16:creationId xmlns:a16="http://schemas.microsoft.com/office/drawing/2014/main" id="{6AD0880C-591C-4A4B-A69A-BA54CF544800}"/>
              </a:ext>
            </a:extLst>
          </p:cNvPr>
          <p:cNvSpPr/>
          <p:nvPr/>
        </p:nvSpPr>
        <p:spPr>
          <a:xfrm>
            <a:off x="6166603" y="3014372"/>
            <a:ext cx="1399367"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Entre-</a:t>
            </a:r>
            <a:br>
              <a:rPr lang="de-DE" sz="1400" b="1" dirty="0">
                <a:solidFill>
                  <a:sysClr val="window" lastClr="FFFFFF"/>
                </a:solidFill>
                <a:latin typeface="Malgun Gothic"/>
              </a:rPr>
            </a:br>
            <a:r>
              <a:rPr lang="de-DE" sz="1400" b="1" dirty="0" err="1">
                <a:solidFill>
                  <a:sysClr val="window" lastClr="FFFFFF"/>
                </a:solidFill>
                <a:latin typeface="Malgun Gothic"/>
              </a:rPr>
              <a:t>preneurial</a:t>
            </a:r>
            <a:r>
              <a:rPr lang="de-DE" sz="1400" b="1" dirty="0">
                <a:solidFill>
                  <a:sysClr val="window" lastClr="FFFFFF"/>
                </a:solidFill>
                <a:latin typeface="Malgun Gothic"/>
              </a:rPr>
              <a:t> Marketing</a:t>
            </a:r>
            <a:endParaRPr lang="de-DE" sz="1400" dirty="0">
              <a:solidFill>
                <a:sysClr val="window" lastClr="FFFFFF"/>
              </a:solidFill>
              <a:latin typeface="Malgun Gothic"/>
            </a:endParaRPr>
          </a:p>
        </p:txBody>
      </p:sp>
      <p:sp>
        <p:nvSpPr>
          <p:cNvPr id="122" name="Text 2">
            <a:extLst>
              <a:ext uri="{FF2B5EF4-FFF2-40B4-BE49-F238E27FC236}">
                <a16:creationId xmlns:a16="http://schemas.microsoft.com/office/drawing/2014/main" id="{F850A4A9-EBBC-4C8B-8AD7-82CBE8408076}"/>
              </a:ext>
            </a:extLst>
          </p:cNvPr>
          <p:cNvSpPr txBox="1">
            <a:spLocks/>
          </p:cNvSpPr>
          <p:nvPr/>
        </p:nvSpPr>
        <p:spPr bwMode="gray">
          <a:xfrm>
            <a:off x="9690206" y="2041832"/>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3" name="Rechteck 122">
            <a:extLst>
              <a:ext uri="{FF2B5EF4-FFF2-40B4-BE49-F238E27FC236}">
                <a16:creationId xmlns:a16="http://schemas.microsoft.com/office/drawing/2014/main" id="{D1E5EC00-5318-449C-971F-C71D8BE1A721}"/>
              </a:ext>
            </a:extLst>
          </p:cNvPr>
          <p:cNvSpPr/>
          <p:nvPr/>
        </p:nvSpPr>
        <p:spPr>
          <a:xfrm>
            <a:off x="9599525" y="2015081"/>
            <a:ext cx="1599374" cy="738664"/>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Was macht einen guten Pitch aus?</a:t>
            </a:r>
            <a:endParaRPr lang="de-DE" sz="1400" dirty="0">
              <a:solidFill>
                <a:sysClr val="window" lastClr="FFFFFF"/>
              </a:solidFill>
              <a:latin typeface="Malgun Gothic"/>
            </a:endParaRPr>
          </a:p>
        </p:txBody>
      </p:sp>
      <p:sp>
        <p:nvSpPr>
          <p:cNvPr id="124" name="Rechteck 123">
            <a:extLst>
              <a:ext uri="{FF2B5EF4-FFF2-40B4-BE49-F238E27FC236}">
                <a16:creationId xmlns:a16="http://schemas.microsoft.com/office/drawing/2014/main" id="{6F418A98-8B39-493A-820A-A6C906F6ACDB}"/>
              </a:ext>
            </a:extLst>
          </p:cNvPr>
          <p:cNvSpPr/>
          <p:nvPr/>
        </p:nvSpPr>
        <p:spPr>
          <a:xfrm>
            <a:off x="6057346" y="907454"/>
            <a:ext cx="1620000" cy="900000"/>
          </a:xfrm>
          <a:prstGeom prst="rect">
            <a:avLst/>
          </a:prstGeom>
          <a:solidFill>
            <a:srgbClr val="5F5F5F"/>
          </a:solidFill>
          <a:ln>
            <a:noFill/>
          </a:ln>
          <a:effectLst>
            <a:outerShdw blurRad="50800" dist="38100" dir="2700000" algn="tl" rotWithShape="0">
              <a:prstClr val="black">
                <a:alpha val="40000"/>
              </a:prstClr>
            </a:outerShdw>
          </a:effectLst>
        </p:spPr>
        <p:txBody>
          <a:bodyPr vert="horz" lIns="252000" tIns="252000" rIns="252000" bIns="252000" rtlCol="0">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125" name="Rechteck 124">
            <a:extLst>
              <a:ext uri="{FF2B5EF4-FFF2-40B4-BE49-F238E27FC236}">
                <a16:creationId xmlns:a16="http://schemas.microsoft.com/office/drawing/2014/main" id="{78589FAC-E9C7-4245-8CDE-81749A84DA5A}"/>
              </a:ext>
            </a:extLst>
          </p:cNvPr>
          <p:cNvSpPr/>
          <p:nvPr/>
        </p:nvSpPr>
        <p:spPr>
          <a:xfrm>
            <a:off x="6032864" y="944724"/>
            <a:ext cx="1607251" cy="784830"/>
          </a:xfrm>
          <a:prstGeom prst="rect">
            <a:avLst/>
          </a:prstGeom>
        </p:spPr>
        <p:txBody>
          <a:bodyPr wrap="square">
            <a:spAutoFit/>
          </a:bodyPr>
          <a:lstStyle/>
          <a:p>
            <a:pPr algn="ctr" eaLnBrk="1" fontAlgn="auto" hangingPunct="1">
              <a:lnSpc>
                <a:spcPct val="90000"/>
              </a:lnSpc>
              <a:spcBef>
                <a:spcPts val="0"/>
              </a:spcBef>
              <a:spcAft>
                <a:spcPts val="0"/>
              </a:spcAft>
              <a:buClr>
                <a:srgbClr val="5F5F5F"/>
              </a:buClr>
            </a:pPr>
            <a:r>
              <a:rPr lang="de-DE" sz="2000" b="1" dirty="0">
                <a:solidFill>
                  <a:prstClr val="white"/>
                </a:solidFill>
                <a:latin typeface="Malgun Gothic"/>
                <a:ea typeface="+mn-ea"/>
                <a:cs typeface="+mn-cs"/>
              </a:rPr>
              <a:t>Modul 4</a:t>
            </a:r>
            <a:br>
              <a:rPr lang="de-DE" sz="2000" b="1" dirty="0">
                <a:solidFill>
                  <a:prstClr val="white"/>
                </a:solidFill>
                <a:latin typeface="Malgun Gothic"/>
                <a:ea typeface="+mn-ea"/>
                <a:cs typeface="+mn-cs"/>
              </a:rPr>
            </a:br>
            <a:r>
              <a:rPr lang="de-DE" sz="1500" dirty="0">
                <a:solidFill>
                  <a:prstClr val="white"/>
                </a:solidFill>
                <a:latin typeface="Malgun Gothic"/>
                <a:ea typeface="+mn-ea"/>
                <a:cs typeface="+mn-cs"/>
              </a:rPr>
              <a:t>Marketing für GründerInnen</a:t>
            </a:r>
          </a:p>
        </p:txBody>
      </p:sp>
      <p:sp>
        <p:nvSpPr>
          <p:cNvPr id="126" name="Text 2">
            <a:extLst>
              <a:ext uri="{FF2B5EF4-FFF2-40B4-BE49-F238E27FC236}">
                <a16:creationId xmlns:a16="http://schemas.microsoft.com/office/drawing/2014/main" id="{0D156090-A478-4B45-8531-C9858189134E}"/>
              </a:ext>
            </a:extLst>
          </p:cNvPr>
          <p:cNvSpPr txBox="1">
            <a:spLocks/>
          </p:cNvSpPr>
          <p:nvPr/>
        </p:nvSpPr>
        <p:spPr bwMode="gray">
          <a:xfrm>
            <a:off x="837513" y="5782148"/>
            <a:ext cx="1440000" cy="749383"/>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27" name="Rechteck 126">
            <a:extLst>
              <a:ext uri="{FF2B5EF4-FFF2-40B4-BE49-F238E27FC236}">
                <a16:creationId xmlns:a16="http://schemas.microsoft.com/office/drawing/2014/main" id="{FC3762D9-E584-4C12-BAF4-BF478836D450}"/>
              </a:ext>
            </a:extLst>
          </p:cNvPr>
          <p:cNvSpPr/>
          <p:nvPr/>
        </p:nvSpPr>
        <p:spPr>
          <a:xfrm>
            <a:off x="794494" y="5904472"/>
            <a:ext cx="1473503"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Mini-Businessplan</a:t>
            </a:r>
            <a:endParaRPr lang="de-DE" sz="1400" dirty="0">
              <a:solidFill>
                <a:sysClr val="window" lastClr="FFFFFF"/>
              </a:solidFill>
              <a:latin typeface="Malgun Gothic"/>
            </a:endParaRPr>
          </a:p>
        </p:txBody>
      </p:sp>
      <p:sp>
        <p:nvSpPr>
          <p:cNvPr id="128" name="Text 2">
            <a:extLst>
              <a:ext uri="{FF2B5EF4-FFF2-40B4-BE49-F238E27FC236}">
                <a16:creationId xmlns:a16="http://schemas.microsoft.com/office/drawing/2014/main" id="{F1127E5B-C2C3-464A-81D6-A1F3A91F0798}"/>
              </a:ext>
            </a:extLst>
          </p:cNvPr>
          <p:cNvSpPr txBox="1">
            <a:spLocks/>
          </p:cNvSpPr>
          <p:nvPr/>
        </p:nvSpPr>
        <p:spPr bwMode="gray">
          <a:xfrm>
            <a:off x="7890006" y="5811531"/>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29" name="Rechteck 128">
            <a:extLst>
              <a:ext uri="{FF2B5EF4-FFF2-40B4-BE49-F238E27FC236}">
                <a16:creationId xmlns:a16="http://schemas.microsoft.com/office/drawing/2014/main" id="{C29F039A-715D-47E9-97A2-F385507E0624}"/>
              </a:ext>
            </a:extLst>
          </p:cNvPr>
          <p:cNvSpPr/>
          <p:nvPr/>
        </p:nvSpPr>
        <p:spPr>
          <a:xfrm>
            <a:off x="7813451" y="5913276"/>
            <a:ext cx="1520129"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Exkurs: Rechts-formen</a:t>
            </a:r>
            <a:endParaRPr lang="de-DE" sz="1400" dirty="0">
              <a:solidFill>
                <a:sysClr val="window" lastClr="FFFFFF"/>
              </a:solidFill>
              <a:latin typeface="Malgun Gothic"/>
            </a:endParaRPr>
          </a:p>
        </p:txBody>
      </p:sp>
      <p:sp>
        <p:nvSpPr>
          <p:cNvPr id="130" name="Text 2">
            <a:extLst>
              <a:ext uri="{FF2B5EF4-FFF2-40B4-BE49-F238E27FC236}">
                <a16:creationId xmlns:a16="http://schemas.microsoft.com/office/drawing/2014/main" id="{F30F21F1-6A06-4124-B023-0827B6C5F6B0}"/>
              </a:ext>
            </a:extLst>
          </p:cNvPr>
          <p:cNvSpPr txBox="1">
            <a:spLocks/>
          </p:cNvSpPr>
          <p:nvPr/>
        </p:nvSpPr>
        <p:spPr bwMode="gray">
          <a:xfrm>
            <a:off x="7926010" y="3033036"/>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1"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31" name="Rechteck 130">
            <a:extLst>
              <a:ext uri="{FF2B5EF4-FFF2-40B4-BE49-F238E27FC236}">
                <a16:creationId xmlns:a16="http://schemas.microsoft.com/office/drawing/2014/main" id="{3C16736A-B4A5-41A7-8FBC-7270AF1876CF}"/>
              </a:ext>
            </a:extLst>
          </p:cNvPr>
          <p:cNvSpPr/>
          <p:nvPr/>
        </p:nvSpPr>
        <p:spPr>
          <a:xfrm>
            <a:off x="7926010" y="3136480"/>
            <a:ext cx="1410224" cy="523220"/>
          </a:xfrm>
          <a:prstGeom prst="rect">
            <a:avLst/>
          </a:prstGeom>
          <a:solidFill>
            <a:srgbClr val="135B87"/>
          </a:solidFill>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DB &amp; Break-Even-Point</a:t>
            </a:r>
          </a:p>
        </p:txBody>
      </p:sp>
      <p:sp>
        <p:nvSpPr>
          <p:cNvPr id="132" name="Text 2">
            <a:extLst>
              <a:ext uri="{FF2B5EF4-FFF2-40B4-BE49-F238E27FC236}">
                <a16:creationId xmlns:a16="http://schemas.microsoft.com/office/drawing/2014/main" id="{9AD80842-7CBA-4A52-A2B8-4FFC573227CB}"/>
              </a:ext>
            </a:extLst>
          </p:cNvPr>
          <p:cNvSpPr txBox="1">
            <a:spLocks/>
          </p:cNvSpPr>
          <p:nvPr/>
        </p:nvSpPr>
        <p:spPr bwMode="gray">
          <a:xfrm>
            <a:off x="7926010" y="2041832"/>
            <a:ext cx="1404156"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33" name="Rechteck 132">
            <a:extLst>
              <a:ext uri="{FF2B5EF4-FFF2-40B4-BE49-F238E27FC236}">
                <a16:creationId xmlns:a16="http://schemas.microsoft.com/office/drawing/2014/main" id="{98BD1252-ED05-4E33-A8A4-7F5F702934EB}"/>
              </a:ext>
            </a:extLst>
          </p:cNvPr>
          <p:cNvSpPr/>
          <p:nvPr/>
        </p:nvSpPr>
        <p:spPr>
          <a:xfrm>
            <a:off x="7890006" y="2105817"/>
            <a:ext cx="1426254"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Finanzierungs-quellen</a:t>
            </a:r>
          </a:p>
        </p:txBody>
      </p:sp>
      <p:sp>
        <p:nvSpPr>
          <p:cNvPr id="134" name="Text 2">
            <a:extLst>
              <a:ext uri="{FF2B5EF4-FFF2-40B4-BE49-F238E27FC236}">
                <a16:creationId xmlns:a16="http://schemas.microsoft.com/office/drawing/2014/main" id="{274A9249-DE4A-4C38-AE1A-993953E73B33}"/>
              </a:ext>
            </a:extLst>
          </p:cNvPr>
          <p:cNvSpPr txBox="1">
            <a:spLocks/>
          </p:cNvSpPr>
          <p:nvPr/>
        </p:nvSpPr>
        <p:spPr bwMode="gray">
          <a:xfrm>
            <a:off x="9690366" y="3025488"/>
            <a:ext cx="1440000" cy="720000"/>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400" dirty="0">
              <a:solidFill>
                <a:sysClr val="window" lastClr="FFFFFF"/>
              </a:solidFill>
              <a:latin typeface="Malgun Gothic"/>
            </a:endParaRPr>
          </a:p>
        </p:txBody>
      </p:sp>
      <p:sp>
        <p:nvSpPr>
          <p:cNvPr id="135" name="Rechteck 134">
            <a:extLst>
              <a:ext uri="{FF2B5EF4-FFF2-40B4-BE49-F238E27FC236}">
                <a16:creationId xmlns:a16="http://schemas.microsoft.com/office/drawing/2014/main" id="{DA514244-68DB-4A60-9D3D-3F70D0BCD4C6}"/>
              </a:ext>
            </a:extLst>
          </p:cNvPr>
          <p:cNvSpPr/>
          <p:nvPr/>
        </p:nvSpPr>
        <p:spPr>
          <a:xfrm>
            <a:off x="9726210" y="3229235"/>
            <a:ext cx="1404156" cy="307777"/>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Präsentieren</a:t>
            </a:r>
            <a:endParaRPr lang="de-DE" sz="1400" dirty="0">
              <a:solidFill>
                <a:sysClr val="window" lastClr="FFFFFF"/>
              </a:solidFill>
              <a:latin typeface="Malgun Gothic"/>
            </a:endParaRPr>
          </a:p>
        </p:txBody>
      </p:sp>
      <p:sp>
        <p:nvSpPr>
          <p:cNvPr id="136" name="Text 2">
            <a:extLst>
              <a:ext uri="{FF2B5EF4-FFF2-40B4-BE49-F238E27FC236}">
                <a16:creationId xmlns:a16="http://schemas.microsoft.com/office/drawing/2014/main" id="{36B9A015-2FB9-4567-99C5-D61488A37513}"/>
              </a:ext>
            </a:extLst>
          </p:cNvPr>
          <p:cNvSpPr txBox="1">
            <a:spLocks/>
          </p:cNvSpPr>
          <p:nvPr/>
        </p:nvSpPr>
        <p:spPr bwMode="gray">
          <a:xfrm>
            <a:off x="6125810" y="2041832"/>
            <a:ext cx="1440000" cy="721612"/>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137" name="Rechteck 136">
            <a:extLst>
              <a:ext uri="{FF2B5EF4-FFF2-40B4-BE49-F238E27FC236}">
                <a16:creationId xmlns:a16="http://schemas.microsoft.com/office/drawing/2014/main" id="{425E9BE0-3E35-405A-BBFC-E19B9A0349A6}"/>
              </a:ext>
            </a:extLst>
          </p:cNvPr>
          <p:cNvSpPr/>
          <p:nvPr/>
        </p:nvSpPr>
        <p:spPr>
          <a:xfrm>
            <a:off x="6103560" y="2105817"/>
            <a:ext cx="1399367"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4P des  Marketing</a:t>
            </a:r>
            <a:endParaRPr lang="de-DE" sz="1400" dirty="0">
              <a:solidFill>
                <a:sysClr val="window" lastClr="FFFFFF"/>
              </a:solidFill>
              <a:latin typeface="Malgun Gothic"/>
            </a:endParaRPr>
          </a:p>
        </p:txBody>
      </p:sp>
      <p:sp>
        <p:nvSpPr>
          <p:cNvPr id="138" name="Pfeil: nach unten 137">
            <a:extLst>
              <a:ext uri="{FF2B5EF4-FFF2-40B4-BE49-F238E27FC236}">
                <a16:creationId xmlns:a16="http://schemas.microsoft.com/office/drawing/2014/main" id="{15234F76-2C33-4217-8F32-7555ACB5F062}"/>
              </a:ext>
            </a:extLst>
          </p:cNvPr>
          <p:cNvSpPr/>
          <p:nvPr/>
        </p:nvSpPr>
        <p:spPr>
          <a:xfrm>
            <a:off x="967835" y="560816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39" name="Pfeil: nach unten 138">
            <a:extLst>
              <a:ext uri="{FF2B5EF4-FFF2-40B4-BE49-F238E27FC236}">
                <a16:creationId xmlns:a16="http://schemas.microsoft.com/office/drawing/2014/main" id="{0D15E5A3-BE4F-4D8E-A77A-272E1A85F497}"/>
              </a:ext>
            </a:extLst>
          </p:cNvPr>
          <p:cNvSpPr/>
          <p:nvPr/>
        </p:nvSpPr>
        <p:spPr>
          <a:xfrm>
            <a:off x="980750" y="351993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0" name="Pfeil: nach unten 139">
            <a:extLst>
              <a:ext uri="{FF2B5EF4-FFF2-40B4-BE49-F238E27FC236}">
                <a16:creationId xmlns:a16="http://schemas.microsoft.com/office/drawing/2014/main" id="{5DA4490C-E6B7-4F2D-B142-ADF300DA535D}"/>
              </a:ext>
            </a:extLst>
          </p:cNvPr>
          <p:cNvSpPr/>
          <p:nvPr/>
        </p:nvSpPr>
        <p:spPr>
          <a:xfrm>
            <a:off x="2708942" y="2672916"/>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2" name="Pfeil: nach unten 141">
            <a:extLst>
              <a:ext uri="{FF2B5EF4-FFF2-40B4-BE49-F238E27FC236}">
                <a16:creationId xmlns:a16="http://schemas.microsoft.com/office/drawing/2014/main" id="{C99D2F51-9C4D-4848-A9FC-29F77EB225EC}"/>
              </a:ext>
            </a:extLst>
          </p:cNvPr>
          <p:cNvSpPr/>
          <p:nvPr/>
        </p:nvSpPr>
        <p:spPr>
          <a:xfrm>
            <a:off x="4437134" y="267291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4" name="Pfeil: nach unten 143">
            <a:extLst>
              <a:ext uri="{FF2B5EF4-FFF2-40B4-BE49-F238E27FC236}">
                <a16:creationId xmlns:a16="http://schemas.microsoft.com/office/drawing/2014/main" id="{F23A1D0F-F890-4703-B302-7AFD897703AB}"/>
              </a:ext>
            </a:extLst>
          </p:cNvPr>
          <p:cNvSpPr/>
          <p:nvPr/>
        </p:nvSpPr>
        <p:spPr>
          <a:xfrm>
            <a:off x="7921739" y="261869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5" name="Pfeil: nach unten 144">
            <a:extLst>
              <a:ext uri="{FF2B5EF4-FFF2-40B4-BE49-F238E27FC236}">
                <a16:creationId xmlns:a16="http://schemas.microsoft.com/office/drawing/2014/main" id="{9E174D4E-C82B-47E5-B590-316365D61313}"/>
              </a:ext>
            </a:extLst>
          </p:cNvPr>
          <p:cNvSpPr/>
          <p:nvPr/>
        </p:nvSpPr>
        <p:spPr>
          <a:xfrm>
            <a:off x="7938769" y="347936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46" name="Pfeil: nach unten 145">
            <a:extLst>
              <a:ext uri="{FF2B5EF4-FFF2-40B4-BE49-F238E27FC236}">
                <a16:creationId xmlns:a16="http://schemas.microsoft.com/office/drawing/2014/main" id="{A480CB0C-A9E1-49B6-AFB1-69C4582AD3D3}"/>
              </a:ext>
            </a:extLst>
          </p:cNvPr>
          <p:cNvSpPr/>
          <p:nvPr/>
        </p:nvSpPr>
        <p:spPr>
          <a:xfrm>
            <a:off x="6192668" y="261554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47" name="Gerader Verbinder 146">
            <a:extLst>
              <a:ext uri="{FF2B5EF4-FFF2-40B4-BE49-F238E27FC236}">
                <a16:creationId xmlns:a16="http://schemas.microsoft.com/office/drawing/2014/main" id="{4FB746CF-D992-4AA2-B0BC-D0ED05E83898}"/>
              </a:ext>
            </a:extLst>
          </p:cNvPr>
          <p:cNvCxnSpPr>
            <a:cxnSpLocks/>
          </p:cNvCxnSpPr>
          <p:nvPr/>
        </p:nvCxnSpPr>
        <p:spPr>
          <a:xfrm flipV="1">
            <a:off x="2355301" y="2420848"/>
            <a:ext cx="0" cy="1321938"/>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a:extLst>
              <a:ext uri="{FF2B5EF4-FFF2-40B4-BE49-F238E27FC236}">
                <a16:creationId xmlns:a16="http://schemas.microsoft.com/office/drawing/2014/main" id="{EF8C5038-F692-49E8-AF33-8BD74B17B5C8}"/>
              </a:ext>
            </a:extLst>
          </p:cNvPr>
          <p:cNvCxnSpPr>
            <a:cxnSpLocks/>
          </p:cNvCxnSpPr>
          <p:nvPr/>
        </p:nvCxnSpPr>
        <p:spPr>
          <a:xfrm flipV="1">
            <a:off x="2320590" y="244701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26377454-E719-472D-B192-55122B9AFF7E}"/>
              </a:ext>
            </a:extLst>
          </p:cNvPr>
          <p:cNvCxnSpPr>
            <a:cxnSpLocks/>
          </p:cNvCxnSpPr>
          <p:nvPr/>
        </p:nvCxnSpPr>
        <p:spPr>
          <a:xfrm flipV="1">
            <a:off x="4053924" y="2420888"/>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AF18C3E0-CF8F-4464-A17F-1E79E0C481AE}"/>
              </a:ext>
            </a:extLst>
          </p:cNvPr>
          <p:cNvCxnSpPr>
            <a:cxnSpLocks/>
          </p:cNvCxnSpPr>
          <p:nvPr/>
        </p:nvCxnSpPr>
        <p:spPr>
          <a:xfrm flipV="1">
            <a:off x="4014427" y="2447059"/>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a:extLst>
              <a:ext uri="{FF2B5EF4-FFF2-40B4-BE49-F238E27FC236}">
                <a16:creationId xmlns:a16="http://schemas.microsoft.com/office/drawing/2014/main" id="{E7E1FDF7-76F2-4AD4-860B-3D70AA07DF48}"/>
              </a:ext>
            </a:extLst>
          </p:cNvPr>
          <p:cNvCxnSpPr>
            <a:cxnSpLocks/>
          </p:cNvCxnSpPr>
          <p:nvPr/>
        </p:nvCxnSpPr>
        <p:spPr>
          <a:xfrm flipV="1">
            <a:off x="7542965" y="2374253"/>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Gerade Verbindung mit Pfeil 152">
            <a:extLst>
              <a:ext uri="{FF2B5EF4-FFF2-40B4-BE49-F238E27FC236}">
                <a16:creationId xmlns:a16="http://schemas.microsoft.com/office/drawing/2014/main" id="{83589A21-43FA-406A-B5C5-618D0F5353A1}"/>
              </a:ext>
            </a:extLst>
          </p:cNvPr>
          <p:cNvCxnSpPr>
            <a:cxnSpLocks/>
          </p:cNvCxnSpPr>
          <p:nvPr/>
        </p:nvCxnSpPr>
        <p:spPr>
          <a:xfrm flipV="1">
            <a:off x="5760470" y="2387371"/>
            <a:ext cx="360186" cy="9832"/>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54" name="Text 2">
            <a:extLst>
              <a:ext uri="{FF2B5EF4-FFF2-40B4-BE49-F238E27FC236}">
                <a16:creationId xmlns:a16="http://schemas.microsoft.com/office/drawing/2014/main" id="{D4D556EC-8882-4524-827B-706D27417EAD}"/>
              </a:ext>
            </a:extLst>
          </p:cNvPr>
          <p:cNvSpPr txBox="1">
            <a:spLocks/>
          </p:cNvSpPr>
          <p:nvPr/>
        </p:nvSpPr>
        <p:spPr bwMode="gray">
          <a:xfrm>
            <a:off x="4361614" y="4833156"/>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R="0" lvl="0" algn="ctr" fontAlgn="auto">
              <a:buClr>
                <a:srgbClr val="00802F"/>
              </a:buClr>
              <a:buSzTx/>
              <a:tabLst/>
              <a:defRPr/>
            </a:pPr>
            <a:endParaRPr lang="de-DE" sz="1600" dirty="0">
              <a:solidFill>
                <a:schemeClr val="lt1"/>
              </a:solidFill>
            </a:endParaRPr>
          </a:p>
        </p:txBody>
      </p:sp>
      <p:sp>
        <p:nvSpPr>
          <p:cNvPr id="155" name="Rechteck 154">
            <a:extLst>
              <a:ext uri="{FF2B5EF4-FFF2-40B4-BE49-F238E27FC236}">
                <a16:creationId xmlns:a16="http://schemas.microsoft.com/office/drawing/2014/main" id="{0A6FBE00-D4A4-4E8A-A234-7D4269CF6BE6}"/>
              </a:ext>
            </a:extLst>
          </p:cNvPr>
          <p:cNvSpPr/>
          <p:nvPr/>
        </p:nvSpPr>
        <p:spPr>
          <a:xfrm>
            <a:off x="4338862" y="4944042"/>
            <a:ext cx="1512168"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Alleinstellungs-</a:t>
            </a:r>
            <a:r>
              <a:rPr lang="de-DE" sz="1400" b="1" dirty="0" err="1">
                <a:solidFill>
                  <a:sysClr val="window" lastClr="FFFFFF"/>
                </a:solidFill>
                <a:latin typeface="Malgun Gothic"/>
              </a:rPr>
              <a:t>merkmal</a:t>
            </a:r>
            <a:endParaRPr lang="de-DE" sz="1400" dirty="0">
              <a:solidFill>
                <a:sysClr val="window" lastClr="FFFFFF"/>
              </a:solidFill>
              <a:latin typeface="Malgun Gothic"/>
            </a:endParaRPr>
          </a:p>
        </p:txBody>
      </p:sp>
      <p:sp>
        <p:nvSpPr>
          <p:cNvPr id="156" name="Text 2">
            <a:extLst>
              <a:ext uri="{FF2B5EF4-FFF2-40B4-BE49-F238E27FC236}">
                <a16:creationId xmlns:a16="http://schemas.microsoft.com/office/drawing/2014/main" id="{E79B51B2-66D5-425F-85B9-EBB983A1E0F6}"/>
              </a:ext>
            </a:extLst>
          </p:cNvPr>
          <p:cNvSpPr txBox="1">
            <a:spLocks/>
          </p:cNvSpPr>
          <p:nvPr/>
        </p:nvSpPr>
        <p:spPr bwMode="gray">
          <a:xfrm>
            <a:off x="6130599" y="5809919"/>
            <a:ext cx="1440000" cy="721612"/>
          </a:xfrm>
          <a:prstGeom prst="rect">
            <a:avLst/>
          </a:prstGeom>
          <a:solidFill>
            <a:srgbClr val="135B87"/>
          </a:solidFill>
        </p:spPr>
        <p:txBody>
          <a:bodyPr vert="horz" lIns="252000" tIns="0" rIns="144000" bIns="0" rtlCol="0" anchor="ctr">
            <a:no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00802F"/>
              </a:buClr>
              <a:buSzTx/>
              <a:buFont typeface="Arial" panose="020B0604020202020204" pitchFamily="34" charset="0"/>
              <a:buNone/>
              <a:tabLst/>
              <a:defRPr/>
            </a:pPr>
            <a:endParaRPr kumimoji="0" lang="de-DE" sz="1400" b="0" i="0" u="none" strike="noStrike" kern="1200" cap="none" spc="0" normalizeH="0" baseline="0" noProof="0" dirty="0">
              <a:ln>
                <a:noFill/>
              </a:ln>
              <a:solidFill>
                <a:sysClr val="window" lastClr="FFFFFF"/>
              </a:solidFill>
              <a:effectLst/>
              <a:uLnTx/>
              <a:uFillTx/>
              <a:latin typeface="Malgun Gothic"/>
              <a:ea typeface="+mn-ea"/>
              <a:cs typeface="+mn-cs"/>
            </a:endParaRPr>
          </a:p>
        </p:txBody>
      </p:sp>
      <p:sp>
        <p:nvSpPr>
          <p:cNvPr id="157" name="Rechteck 156">
            <a:extLst>
              <a:ext uri="{FF2B5EF4-FFF2-40B4-BE49-F238E27FC236}">
                <a16:creationId xmlns:a16="http://schemas.microsoft.com/office/drawing/2014/main" id="{145CAB7B-4F45-494B-9392-453C08A6278F}"/>
              </a:ext>
            </a:extLst>
          </p:cNvPr>
          <p:cNvSpPr/>
          <p:nvPr/>
        </p:nvSpPr>
        <p:spPr>
          <a:xfrm>
            <a:off x="6140538" y="5799077"/>
            <a:ext cx="1399367" cy="738664"/>
          </a:xfrm>
          <a:prstGeom prst="rect">
            <a:avLst/>
          </a:prstGeom>
        </p:spPr>
        <p:txBody>
          <a:bodyPr wrap="square">
            <a:spAutoFit/>
          </a:bodyPr>
          <a:lstStyle/>
          <a:p>
            <a:pPr algn="ctr">
              <a:spcAft>
                <a:spcPts val="1000"/>
              </a:spcAft>
              <a:buClr>
                <a:srgbClr val="00802F"/>
              </a:buClr>
              <a:defRPr/>
            </a:pPr>
            <a:r>
              <a:rPr lang="de-DE" sz="1400" b="1" dirty="0">
                <a:solidFill>
                  <a:sysClr val="window" lastClr="FFFFFF"/>
                </a:solidFill>
                <a:latin typeface="Malgun Gothic"/>
              </a:rPr>
              <a:t>Social Media für GründerInnen</a:t>
            </a:r>
          </a:p>
        </p:txBody>
      </p:sp>
      <p:sp>
        <p:nvSpPr>
          <p:cNvPr id="158" name="Rechteck 157">
            <a:extLst>
              <a:ext uri="{FF2B5EF4-FFF2-40B4-BE49-F238E27FC236}">
                <a16:creationId xmlns:a16="http://schemas.microsoft.com/office/drawing/2014/main" id="{167BB368-A871-47B1-B642-C98F4046053A}"/>
              </a:ext>
            </a:extLst>
          </p:cNvPr>
          <p:cNvSpPr/>
          <p:nvPr/>
        </p:nvSpPr>
        <p:spPr>
          <a:xfrm>
            <a:off x="833221" y="2041832"/>
            <a:ext cx="1440000" cy="720080"/>
          </a:xfrm>
          <a:prstGeom prst="rect">
            <a:avLst/>
          </a:prstGeom>
          <a:solidFill>
            <a:srgbClr val="135B87"/>
          </a:solidFill>
        </p:spPr>
        <p:txBody>
          <a:bodyPr vert="horz" lIns="252000" tIns="0" rIns="144000" bIns="0" rtlCol="0" anchor="ctr">
            <a:noAutofit/>
          </a:bodyPr>
          <a:lstStyle/>
          <a:p>
            <a:pPr algn="ctr">
              <a:spcAft>
                <a:spcPts val="1000"/>
              </a:spcAft>
              <a:buClr>
                <a:srgbClr val="00802F"/>
              </a:buClr>
              <a:defRPr/>
            </a:pPr>
            <a:endParaRPr lang="de-DE" sz="1400" dirty="0">
              <a:solidFill>
                <a:sysClr val="window" lastClr="FFFFFF"/>
              </a:solidFill>
              <a:latin typeface="Malgun Gothic"/>
            </a:endParaRPr>
          </a:p>
        </p:txBody>
      </p:sp>
      <p:sp>
        <p:nvSpPr>
          <p:cNvPr id="159" name="Rechteck 158">
            <a:extLst>
              <a:ext uri="{FF2B5EF4-FFF2-40B4-BE49-F238E27FC236}">
                <a16:creationId xmlns:a16="http://schemas.microsoft.com/office/drawing/2014/main" id="{1FCF7246-27C2-41E7-BD51-0E1EE9CE727A}"/>
              </a:ext>
            </a:extLst>
          </p:cNvPr>
          <p:cNvSpPr/>
          <p:nvPr/>
        </p:nvSpPr>
        <p:spPr>
          <a:xfrm>
            <a:off x="831789" y="4833156"/>
            <a:ext cx="1441487"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0" name="Rechteck 159">
            <a:extLst>
              <a:ext uri="{FF2B5EF4-FFF2-40B4-BE49-F238E27FC236}">
                <a16:creationId xmlns:a16="http://schemas.microsoft.com/office/drawing/2014/main" id="{8EF55DC1-0926-4900-8133-5D1E00645641}"/>
              </a:ext>
            </a:extLst>
          </p:cNvPr>
          <p:cNvSpPr/>
          <p:nvPr/>
        </p:nvSpPr>
        <p:spPr>
          <a:xfrm>
            <a:off x="817592" y="4925756"/>
            <a:ext cx="1399908"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Teamkonflikt</a:t>
            </a:r>
          </a:p>
        </p:txBody>
      </p:sp>
      <p:sp>
        <p:nvSpPr>
          <p:cNvPr id="163" name="Rechteck 162">
            <a:extLst>
              <a:ext uri="{FF2B5EF4-FFF2-40B4-BE49-F238E27FC236}">
                <a16:creationId xmlns:a16="http://schemas.microsoft.com/office/drawing/2014/main" id="{AA1D47AE-3F0B-4C6B-B3A6-794B219E054C}"/>
              </a:ext>
            </a:extLst>
          </p:cNvPr>
          <p:cNvSpPr/>
          <p:nvPr/>
        </p:nvSpPr>
        <p:spPr>
          <a:xfrm>
            <a:off x="6168338"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4" name="Rechteck 163">
            <a:extLst>
              <a:ext uri="{FF2B5EF4-FFF2-40B4-BE49-F238E27FC236}">
                <a16:creationId xmlns:a16="http://schemas.microsoft.com/office/drawing/2014/main" id="{82601DD6-5FA3-4DD9-9E8E-4DACE49807F8}"/>
              </a:ext>
            </a:extLst>
          </p:cNvPr>
          <p:cNvSpPr/>
          <p:nvPr/>
        </p:nvSpPr>
        <p:spPr>
          <a:xfrm>
            <a:off x="6175257" y="4938130"/>
            <a:ext cx="1380774"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Marketing</a:t>
            </a:r>
          </a:p>
        </p:txBody>
      </p:sp>
      <p:sp>
        <p:nvSpPr>
          <p:cNvPr id="165" name="Rechteck 164">
            <a:extLst>
              <a:ext uri="{FF2B5EF4-FFF2-40B4-BE49-F238E27FC236}">
                <a16:creationId xmlns:a16="http://schemas.microsoft.com/office/drawing/2014/main" id="{C3A751FB-7B45-4BD9-B76A-CFA15618D7A3}"/>
              </a:ext>
            </a:extLst>
          </p:cNvPr>
          <p:cNvSpPr/>
          <p:nvPr/>
        </p:nvSpPr>
        <p:spPr>
          <a:xfrm>
            <a:off x="7926010" y="4833156"/>
            <a:ext cx="144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sp>
        <p:nvSpPr>
          <p:cNvPr id="166" name="Rechteck 165">
            <a:extLst>
              <a:ext uri="{FF2B5EF4-FFF2-40B4-BE49-F238E27FC236}">
                <a16:creationId xmlns:a16="http://schemas.microsoft.com/office/drawing/2014/main" id="{7AF172F3-4AD8-481D-91DE-31FB8B8F93B1}"/>
              </a:ext>
            </a:extLst>
          </p:cNvPr>
          <p:cNvSpPr/>
          <p:nvPr/>
        </p:nvSpPr>
        <p:spPr>
          <a:xfrm>
            <a:off x="7870128" y="4922004"/>
            <a:ext cx="1547969" cy="523220"/>
          </a:xfrm>
          <a:prstGeom prst="rect">
            <a:avLst/>
          </a:prstGeom>
        </p:spPr>
        <p:txBody>
          <a:bodyPr wrap="square">
            <a:spAutoFit/>
          </a:bodyPr>
          <a:lstStyle/>
          <a:p>
            <a:pPr algn="ctr" eaLnBrk="1" fontAlgn="auto" hangingPunct="1">
              <a:spcBef>
                <a:spcPts val="0"/>
              </a:spcBef>
              <a:spcAft>
                <a:spcPts val="1000"/>
              </a:spcAft>
              <a:buClr>
                <a:srgbClr val="00802F"/>
              </a:buClr>
            </a:pPr>
            <a:r>
              <a:rPr lang="de-DE" sz="1400" b="1" dirty="0">
                <a:solidFill>
                  <a:prstClr val="white"/>
                </a:solidFill>
                <a:latin typeface="Malgun Gothic"/>
              </a:rPr>
              <a:t>Fallstudie Fixkosten</a:t>
            </a:r>
          </a:p>
        </p:txBody>
      </p:sp>
      <p:sp>
        <p:nvSpPr>
          <p:cNvPr id="171" name="Pfeil: nach unten 170">
            <a:extLst>
              <a:ext uri="{FF2B5EF4-FFF2-40B4-BE49-F238E27FC236}">
                <a16:creationId xmlns:a16="http://schemas.microsoft.com/office/drawing/2014/main" id="{32F687E6-B9F3-457E-B977-58F17D63B9C7}"/>
              </a:ext>
            </a:extLst>
          </p:cNvPr>
          <p:cNvSpPr/>
          <p:nvPr/>
        </p:nvSpPr>
        <p:spPr>
          <a:xfrm>
            <a:off x="980750" y="4600056"/>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77" name="Verbinder: gewinkelt 201">
            <a:extLst>
              <a:ext uri="{FF2B5EF4-FFF2-40B4-BE49-F238E27FC236}">
                <a16:creationId xmlns:a16="http://schemas.microsoft.com/office/drawing/2014/main" id="{A7284A8C-9BAB-48D0-9CED-0067FCF0D241}"/>
              </a:ext>
            </a:extLst>
          </p:cNvPr>
          <p:cNvCxnSpPr>
            <a:cxnSpLocks/>
          </p:cNvCxnSpPr>
          <p:nvPr/>
        </p:nvCxnSpPr>
        <p:spPr>
          <a:xfrm flipV="1">
            <a:off x="5664651" y="4571229"/>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Verbinder: gewinkelt 177">
            <a:extLst>
              <a:ext uri="{FF2B5EF4-FFF2-40B4-BE49-F238E27FC236}">
                <a16:creationId xmlns:a16="http://schemas.microsoft.com/office/drawing/2014/main" id="{970393D8-00BD-4F9E-900D-1939EB7454A2}"/>
              </a:ext>
            </a:extLst>
          </p:cNvPr>
          <p:cNvCxnSpPr>
            <a:cxnSpLocks/>
          </p:cNvCxnSpPr>
          <p:nvPr/>
        </p:nvCxnSpPr>
        <p:spPr>
          <a:xfrm flipV="1">
            <a:off x="2178369"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Verbinder: gewinkelt 178">
            <a:extLst>
              <a:ext uri="{FF2B5EF4-FFF2-40B4-BE49-F238E27FC236}">
                <a16:creationId xmlns:a16="http://schemas.microsoft.com/office/drawing/2014/main" id="{70A8F9E7-6D3E-4FC9-A29A-7B818C4EE851}"/>
              </a:ext>
            </a:extLst>
          </p:cNvPr>
          <p:cNvCxnSpPr>
            <a:cxnSpLocks/>
          </p:cNvCxnSpPr>
          <p:nvPr/>
        </p:nvCxnSpPr>
        <p:spPr>
          <a:xfrm flipV="1">
            <a:off x="2221266"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Verbinder: gewinkelt 201">
            <a:extLst>
              <a:ext uri="{FF2B5EF4-FFF2-40B4-BE49-F238E27FC236}">
                <a16:creationId xmlns:a16="http://schemas.microsoft.com/office/drawing/2014/main" id="{DCC7C138-F482-4499-AFDD-B3006F5EF4B2}"/>
              </a:ext>
            </a:extLst>
          </p:cNvPr>
          <p:cNvCxnSpPr>
            <a:cxnSpLocks/>
          </p:cNvCxnSpPr>
          <p:nvPr/>
        </p:nvCxnSpPr>
        <p:spPr>
          <a:xfrm flipV="1">
            <a:off x="7431935" y="4565042"/>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Verbinder: gewinkelt 9">
            <a:extLst>
              <a:ext uri="{FF2B5EF4-FFF2-40B4-BE49-F238E27FC236}">
                <a16:creationId xmlns:a16="http://schemas.microsoft.com/office/drawing/2014/main" id="{67803F27-574C-423C-BCD1-4C9568606E40}"/>
              </a:ext>
            </a:extLst>
          </p:cNvPr>
          <p:cNvCxnSpPr>
            <a:cxnSpLocks/>
          </p:cNvCxnSpPr>
          <p:nvPr/>
        </p:nvCxnSpPr>
        <p:spPr>
          <a:xfrm rot="5400000" flipH="1" flipV="1">
            <a:off x="6665870" y="5301208"/>
            <a:ext cx="1620180" cy="180020"/>
          </a:xfrm>
          <a:prstGeom prst="bentConnector3">
            <a:avLst>
              <a:gd name="adj1" fmla="val 1537"/>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Verbinder: gewinkelt 9">
            <a:extLst>
              <a:ext uri="{FF2B5EF4-FFF2-40B4-BE49-F238E27FC236}">
                <a16:creationId xmlns:a16="http://schemas.microsoft.com/office/drawing/2014/main" id="{32F59A45-0BE5-43DE-AAA5-F6EAF7909EC8}"/>
              </a:ext>
            </a:extLst>
          </p:cNvPr>
          <p:cNvCxnSpPr>
            <a:cxnSpLocks/>
          </p:cNvCxnSpPr>
          <p:nvPr/>
        </p:nvCxnSpPr>
        <p:spPr>
          <a:xfrm flipV="1">
            <a:off x="9153234" y="4581128"/>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3" name="Rechteck 182">
            <a:extLst>
              <a:ext uri="{FF2B5EF4-FFF2-40B4-BE49-F238E27FC236}">
                <a16:creationId xmlns:a16="http://schemas.microsoft.com/office/drawing/2014/main" id="{B3E4B486-EB9F-4B53-ADDA-DBD2DD37BDA9}"/>
              </a:ext>
            </a:extLst>
          </p:cNvPr>
          <p:cNvSpPr/>
          <p:nvPr/>
        </p:nvSpPr>
        <p:spPr>
          <a:xfrm>
            <a:off x="833222" y="2042918"/>
            <a:ext cx="720000" cy="720080"/>
          </a:xfrm>
          <a:prstGeom prst="rect">
            <a:avLst/>
          </a:prstGeom>
          <a:solidFill>
            <a:srgbClr val="90117E"/>
          </a:solidFill>
        </p:spPr>
        <p:txBody>
          <a:bodyPr vert="horz" lIns="252000" tIns="0" rIns="144000" bIns="0" rtlCol="0" anchor="ctr">
            <a:noAutofit/>
          </a:bodyPr>
          <a:lstStyle/>
          <a:p>
            <a:pPr eaLnBrk="1" fontAlgn="auto" hangingPunct="1">
              <a:spcBef>
                <a:spcPts val="0"/>
              </a:spcBef>
              <a:spcAft>
                <a:spcPts val="1000"/>
              </a:spcAft>
              <a:buClr>
                <a:srgbClr val="00802F"/>
              </a:buClr>
            </a:pPr>
            <a:endParaRPr lang="de-DE" sz="1400" b="1" dirty="0">
              <a:solidFill>
                <a:prstClr val="white"/>
              </a:solidFill>
              <a:latin typeface="Malgun Gothic"/>
              <a:ea typeface="+mn-ea"/>
              <a:cs typeface="+mn-cs"/>
            </a:endParaRPr>
          </a:p>
        </p:txBody>
      </p:sp>
      <p:cxnSp>
        <p:nvCxnSpPr>
          <p:cNvPr id="184" name="Verbinder: gewinkelt 201">
            <a:extLst>
              <a:ext uri="{FF2B5EF4-FFF2-40B4-BE49-F238E27FC236}">
                <a16:creationId xmlns:a16="http://schemas.microsoft.com/office/drawing/2014/main" id="{85FDEE6D-170F-4C1B-9573-5265A618A68D}"/>
              </a:ext>
            </a:extLst>
          </p:cNvPr>
          <p:cNvCxnSpPr>
            <a:cxnSpLocks/>
          </p:cNvCxnSpPr>
          <p:nvPr/>
        </p:nvCxnSpPr>
        <p:spPr>
          <a:xfrm flipV="1">
            <a:off x="9196131" y="4581168"/>
            <a:ext cx="124124" cy="57602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85" name="Rechteck 184">
            <a:extLst>
              <a:ext uri="{FF2B5EF4-FFF2-40B4-BE49-F238E27FC236}">
                <a16:creationId xmlns:a16="http://schemas.microsoft.com/office/drawing/2014/main" id="{B7153F64-E625-4258-92C7-B53E7F9795B0}"/>
              </a:ext>
            </a:extLst>
          </p:cNvPr>
          <p:cNvSpPr/>
          <p:nvPr/>
        </p:nvSpPr>
        <p:spPr>
          <a:xfrm>
            <a:off x="886475" y="2139871"/>
            <a:ext cx="1291894" cy="523220"/>
          </a:xfrm>
          <a:prstGeom prst="rect">
            <a:avLst/>
          </a:prstGeom>
        </p:spPr>
        <p:txBody>
          <a:bodyPr wrap="square">
            <a:spAutoFit/>
          </a:bodyPr>
          <a:lstStyle/>
          <a:p>
            <a:pPr algn="ctr" eaLnBrk="1" fontAlgn="auto" hangingPunct="1">
              <a:spcBef>
                <a:spcPts val="0"/>
              </a:spcBef>
              <a:spcAft>
                <a:spcPts val="1000"/>
              </a:spcAft>
              <a:buClr>
                <a:srgbClr val="00802F"/>
              </a:buClr>
              <a:tabLst>
                <a:tab pos="990600" algn="l"/>
              </a:tabLst>
            </a:pPr>
            <a:r>
              <a:rPr lang="de-DE" sz="1400" b="1" dirty="0">
                <a:solidFill>
                  <a:prstClr val="white"/>
                </a:solidFill>
                <a:latin typeface="Malgun Gothic"/>
              </a:rPr>
              <a:t>Film «Die Schrippe»</a:t>
            </a:r>
          </a:p>
        </p:txBody>
      </p:sp>
      <p:sp>
        <p:nvSpPr>
          <p:cNvPr id="143" name="Pfeil: nach unten 142">
            <a:extLst>
              <a:ext uri="{FF2B5EF4-FFF2-40B4-BE49-F238E27FC236}">
                <a16:creationId xmlns:a16="http://schemas.microsoft.com/office/drawing/2014/main" id="{5F495394-263F-414A-9A38-D5074B05A266}"/>
              </a:ext>
            </a:extLst>
          </p:cNvPr>
          <p:cNvSpPr/>
          <p:nvPr/>
        </p:nvSpPr>
        <p:spPr>
          <a:xfrm>
            <a:off x="4437134" y="346500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7" name="Pfeil: nach unten 186">
            <a:extLst>
              <a:ext uri="{FF2B5EF4-FFF2-40B4-BE49-F238E27FC236}">
                <a16:creationId xmlns:a16="http://schemas.microsoft.com/office/drawing/2014/main" id="{6CD4BEF3-0FC0-4CF9-9D6E-000DFFD8E0ED}"/>
              </a:ext>
            </a:extLst>
          </p:cNvPr>
          <p:cNvSpPr/>
          <p:nvPr/>
        </p:nvSpPr>
        <p:spPr>
          <a:xfrm>
            <a:off x="6200946" y="347481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8" name="Pfeil: nach unten 187">
            <a:extLst>
              <a:ext uri="{FF2B5EF4-FFF2-40B4-BE49-F238E27FC236}">
                <a16:creationId xmlns:a16="http://schemas.microsoft.com/office/drawing/2014/main" id="{E8E87456-FD9E-4385-965F-476A45A6FC4A}"/>
              </a:ext>
            </a:extLst>
          </p:cNvPr>
          <p:cNvSpPr/>
          <p:nvPr/>
        </p:nvSpPr>
        <p:spPr>
          <a:xfrm>
            <a:off x="6214595" y="4607582"/>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89" name="Pfeil: nach unten 188">
            <a:extLst>
              <a:ext uri="{FF2B5EF4-FFF2-40B4-BE49-F238E27FC236}">
                <a16:creationId xmlns:a16="http://schemas.microsoft.com/office/drawing/2014/main" id="{0709631E-8B30-4BBB-986F-5594B3D3E17F}"/>
              </a:ext>
            </a:extLst>
          </p:cNvPr>
          <p:cNvSpPr/>
          <p:nvPr/>
        </p:nvSpPr>
        <p:spPr>
          <a:xfrm>
            <a:off x="6241888" y="554928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0" name="Pfeil: nach unten 189">
            <a:extLst>
              <a:ext uri="{FF2B5EF4-FFF2-40B4-BE49-F238E27FC236}">
                <a16:creationId xmlns:a16="http://schemas.microsoft.com/office/drawing/2014/main" id="{1AA14BC0-C9C8-43F5-B1DE-CD0089B87972}"/>
              </a:ext>
            </a:extLst>
          </p:cNvPr>
          <p:cNvSpPr/>
          <p:nvPr/>
        </p:nvSpPr>
        <p:spPr>
          <a:xfrm>
            <a:off x="9670931" y="262779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1" name="Pfeil: nach unten 190">
            <a:extLst>
              <a:ext uri="{FF2B5EF4-FFF2-40B4-BE49-F238E27FC236}">
                <a16:creationId xmlns:a16="http://schemas.microsoft.com/office/drawing/2014/main" id="{34995EFA-46F4-43BB-B6DC-4D2407362B07}"/>
              </a:ext>
            </a:extLst>
          </p:cNvPr>
          <p:cNvSpPr/>
          <p:nvPr/>
        </p:nvSpPr>
        <p:spPr>
          <a:xfrm>
            <a:off x="9687961" y="347481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2" name="Pfeil: nach unten 191">
            <a:extLst>
              <a:ext uri="{FF2B5EF4-FFF2-40B4-BE49-F238E27FC236}">
                <a16:creationId xmlns:a16="http://schemas.microsoft.com/office/drawing/2014/main" id="{FED150B9-936F-4633-8523-047FC6942A18}"/>
              </a:ext>
            </a:extLst>
          </p:cNvPr>
          <p:cNvSpPr/>
          <p:nvPr/>
        </p:nvSpPr>
        <p:spPr>
          <a:xfrm>
            <a:off x="991598" y="2661540"/>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3" name="Pfeil: nach unten 192">
            <a:extLst>
              <a:ext uri="{FF2B5EF4-FFF2-40B4-BE49-F238E27FC236}">
                <a16:creationId xmlns:a16="http://schemas.microsoft.com/office/drawing/2014/main" id="{05EFFA79-33AA-459D-A0BC-8D98D3EFC5D7}"/>
              </a:ext>
            </a:extLst>
          </p:cNvPr>
          <p:cNvSpPr/>
          <p:nvPr/>
        </p:nvSpPr>
        <p:spPr>
          <a:xfrm>
            <a:off x="4437662" y="4613173"/>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5" name="Pfeil: nach unten 194">
            <a:extLst>
              <a:ext uri="{FF2B5EF4-FFF2-40B4-BE49-F238E27FC236}">
                <a16:creationId xmlns:a16="http://schemas.microsoft.com/office/drawing/2014/main" id="{B1FB82CB-B6AE-439A-A050-0B3A3F520BD9}"/>
              </a:ext>
            </a:extLst>
          </p:cNvPr>
          <p:cNvSpPr/>
          <p:nvPr/>
        </p:nvSpPr>
        <p:spPr>
          <a:xfrm>
            <a:off x="7922840" y="4609854"/>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6" name="Pfeil: nach unten 195">
            <a:extLst>
              <a:ext uri="{FF2B5EF4-FFF2-40B4-BE49-F238E27FC236}">
                <a16:creationId xmlns:a16="http://schemas.microsoft.com/office/drawing/2014/main" id="{0E79FAC2-5935-4400-81CB-59AD00743EA9}"/>
              </a:ext>
            </a:extLst>
          </p:cNvPr>
          <p:cNvSpPr/>
          <p:nvPr/>
        </p:nvSpPr>
        <p:spPr>
          <a:xfrm>
            <a:off x="7950133" y="5565200"/>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97" name="Pfeil: nach unten 196">
            <a:extLst>
              <a:ext uri="{FF2B5EF4-FFF2-40B4-BE49-F238E27FC236}">
                <a16:creationId xmlns:a16="http://schemas.microsoft.com/office/drawing/2014/main" id="{1B479749-D347-49B8-870E-B92B7EAAFF17}"/>
              </a:ext>
            </a:extLst>
          </p:cNvPr>
          <p:cNvSpPr/>
          <p:nvPr/>
        </p:nvSpPr>
        <p:spPr>
          <a:xfrm>
            <a:off x="9733448" y="4598478"/>
            <a:ext cx="189507" cy="305108"/>
          </a:xfrm>
          <a:prstGeom prst="downArrow">
            <a:avLst/>
          </a:prstGeom>
          <a:solidFill>
            <a:srgbClr val="96CB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sp>
        <p:nvSpPr>
          <p:cNvPr id="161" name="Rectangle 2">
            <a:extLst>
              <a:ext uri="{FF2B5EF4-FFF2-40B4-BE49-F238E27FC236}">
                <a16:creationId xmlns:a16="http://schemas.microsoft.com/office/drawing/2014/main" id="{AB853011-1ECA-4660-A65A-DC78DE0C3152}"/>
              </a:ext>
            </a:extLst>
          </p:cNvPr>
          <p:cNvSpPr txBox="1">
            <a:spLocks noChangeArrowheads="1"/>
          </p:cNvSpPr>
          <p:nvPr/>
        </p:nvSpPr>
        <p:spPr bwMode="auto">
          <a:xfrm>
            <a:off x="679222" y="168992"/>
            <a:ext cx="10573279" cy="657225"/>
          </a:xfrm>
          <a:prstGeom prst="rect">
            <a:avLst/>
          </a:prstGeom>
          <a:noFill/>
          <a:ln w="9525">
            <a:noFill/>
            <a:miter lim="800000"/>
            <a:headEnd/>
            <a:tailEnd/>
          </a:ln>
        </p:spPr>
        <p:txBody>
          <a:bodyPr anchor="ctr"/>
          <a:lstStyle/>
          <a:p>
            <a:pPr>
              <a:defRPr/>
            </a:pPr>
            <a:r>
              <a:rPr lang="de-CH" altLang="fr-FR" sz="2000" b="1" dirty="0">
                <a:solidFill>
                  <a:srgbClr val="0B4874"/>
                </a:solidFill>
                <a:latin typeface="+mj-lt"/>
                <a:ea typeface="ＭＳ Ｐゴシック" charset="0"/>
                <a:cs typeface="Arial"/>
              </a:rPr>
              <a:t>Das Programm im Überblick: Kombination von Wissensaufbau und kontinuierlicher Arbeit an einer Geschäftsidee</a:t>
            </a:r>
          </a:p>
        </p:txBody>
      </p:sp>
      <p:cxnSp>
        <p:nvCxnSpPr>
          <p:cNvPr id="167" name="Gerader Verbinder 166">
            <a:extLst>
              <a:ext uri="{FF2B5EF4-FFF2-40B4-BE49-F238E27FC236}">
                <a16:creationId xmlns:a16="http://schemas.microsoft.com/office/drawing/2014/main" id="{1E2E9BFF-6E11-40D0-81C5-45D8A818A1F2}"/>
              </a:ext>
            </a:extLst>
          </p:cNvPr>
          <p:cNvCxnSpPr>
            <a:cxnSpLocks/>
          </p:cNvCxnSpPr>
          <p:nvPr/>
        </p:nvCxnSpPr>
        <p:spPr>
          <a:xfrm flipV="1">
            <a:off x="7584040" y="2417270"/>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D1505FD7-48AD-4680-B23D-76AE79C797EB}"/>
              </a:ext>
            </a:extLst>
          </p:cNvPr>
          <p:cNvCxnSpPr>
            <a:cxnSpLocks/>
          </p:cNvCxnSpPr>
          <p:nvPr/>
        </p:nvCxnSpPr>
        <p:spPr>
          <a:xfrm flipH="1">
            <a:off x="3896139" y="3349916"/>
            <a:ext cx="196153" cy="3547"/>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a:extLst>
              <a:ext uri="{FF2B5EF4-FFF2-40B4-BE49-F238E27FC236}">
                <a16:creationId xmlns:a16="http://schemas.microsoft.com/office/drawing/2014/main" id="{E90EF573-1659-4BE4-8720-BBAB368A30BC}"/>
              </a:ext>
            </a:extLst>
          </p:cNvPr>
          <p:cNvCxnSpPr>
            <a:cxnSpLocks/>
          </p:cNvCxnSpPr>
          <p:nvPr/>
        </p:nvCxnSpPr>
        <p:spPr>
          <a:xfrm flipV="1">
            <a:off x="9303155" y="2370642"/>
            <a:ext cx="360186" cy="9833"/>
          </a:xfrm>
          <a:prstGeom prst="straightConnector1">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Gerader Verbinder 185">
            <a:extLst>
              <a:ext uri="{FF2B5EF4-FFF2-40B4-BE49-F238E27FC236}">
                <a16:creationId xmlns:a16="http://schemas.microsoft.com/office/drawing/2014/main" id="{08AE5CCE-1F73-47C3-BFE9-D566C43009C9}"/>
              </a:ext>
            </a:extLst>
          </p:cNvPr>
          <p:cNvCxnSpPr>
            <a:cxnSpLocks/>
          </p:cNvCxnSpPr>
          <p:nvPr/>
        </p:nvCxnSpPr>
        <p:spPr>
          <a:xfrm flipV="1">
            <a:off x="9344230" y="2413659"/>
            <a:ext cx="0" cy="962235"/>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43A643BC-2C2D-473A-89E9-4865D055F883}"/>
              </a:ext>
            </a:extLst>
          </p:cNvPr>
          <p:cNvCxnSpPr>
            <a:cxnSpLocks/>
          </p:cNvCxnSpPr>
          <p:nvPr/>
        </p:nvCxnSpPr>
        <p:spPr>
          <a:xfrm flipV="1">
            <a:off x="5795181" y="2361202"/>
            <a:ext cx="0" cy="954424"/>
          </a:xfrm>
          <a:prstGeom prst="line">
            <a:avLst/>
          </a:prstGeom>
          <a:ln w="76200">
            <a:solidFill>
              <a:srgbClr val="96CB00"/>
            </a:solidFill>
            <a:tailEnd type="none"/>
          </a:ln>
        </p:spPr>
        <p:style>
          <a:lnRef idx="1">
            <a:schemeClr val="accent1"/>
          </a:lnRef>
          <a:fillRef idx="0">
            <a:schemeClr val="accent1"/>
          </a:fillRef>
          <a:effectRef idx="0">
            <a:schemeClr val="accent1"/>
          </a:effectRef>
          <a:fontRef idx="minor">
            <a:schemeClr val="tx1"/>
          </a:fontRef>
        </p:style>
      </p:cxnSp>
      <p:sp>
        <p:nvSpPr>
          <p:cNvPr id="198" name="Rechteck 197">
            <a:extLst>
              <a:ext uri="{FF2B5EF4-FFF2-40B4-BE49-F238E27FC236}">
                <a16:creationId xmlns:a16="http://schemas.microsoft.com/office/drawing/2014/main" id="{1B65ABF6-6CA9-43CD-A7E5-8C9065ABA8AE}"/>
              </a:ext>
            </a:extLst>
          </p:cNvPr>
          <p:cNvSpPr/>
          <p:nvPr/>
        </p:nvSpPr>
        <p:spPr>
          <a:xfrm>
            <a:off x="4360283" y="5844837"/>
            <a:ext cx="1461449" cy="692497"/>
          </a:xfrm>
          <a:prstGeom prst="rect">
            <a:avLst/>
          </a:prstGeom>
          <a:solidFill>
            <a:srgbClr val="90117E"/>
          </a:solidFill>
        </p:spPr>
        <p:txBody>
          <a:bodyPr wrap="square">
            <a:spAutoFit/>
          </a:bodyPr>
          <a:lstStyle/>
          <a:p>
            <a:pPr algn="ctr" eaLnBrk="1" fontAlgn="auto" hangingPunct="1">
              <a:spcBef>
                <a:spcPts val="0"/>
              </a:spcBef>
              <a:spcAft>
                <a:spcPts val="1000"/>
              </a:spcAft>
              <a:buClr>
                <a:srgbClr val="00802F"/>
              </a:buClr>
              <a:tabLst>
                <a:tab pos="990600" algn="l"/>
              </a:tabLst>
            </a:pPr>
            <a:r>
              <a:rPr lang="de-DE" sz="1300" b="1" dirty="0">
                <a:solidFill>
                  <a:prstClr val="white"/>
                </a:solidFill>
                <a:latin typeface="Malgun Gothic"/>
              </a:rPr>
              <a:t>Fallstudie Alleinstellungs-</a:t>
            </a:r>
            <a:r>
              <a:rPr lang="de-DE" sz="1300" b="1" dirty="0" err="1">
                <a:solidFill>
                  <a:prstClr val="white"/>
                </a:solidFill>
                <a:latin typeface="Malgun Gothic"/>
              </a:rPr>
              <a:t>merkmal</a:t>
            </a:r>
            <a:endParaRPr lang="de-DE" sz="1300" b="1" dirty="0">
              <a:solidFill>
                <a:prstClr val="white"/>
              </a:solidFill>
              <a:latin typeface="Malgun Gothic"/>
            </a:endParaRPr>
          </a:p>
        </p:txBody>
      </p:sp>
      <p:sp>
        <p:nvSpPr>
          <p:cNvPr id="194" name="Pfeil: nach unten 193">
            <a:extLst>
              <a:ext uri="{FF2B5EF4-FFF2-40B4-BE49-F238E27FC236}">
                <a16:creationId xmlns:a16="http://schemas.microsoft.com/office/drawing/2014/main" id="{2E8B955E-4E9D-4D50-9944-7AE2360032F5}"/>
              </a:ext>
            </a:extLst>
          </p:cNvPr>
          <p:cNvSpPr/>
          <p:nvPr/>
        </p:nvSpPr>
        <p:spPr>
          <a:xfrm>
            <a:off x="4458135" y="5602647"/>
            <a:ext cx="189507" cy="305108"/>
          </a:xfrm>
          <a:prstGeom prst="downArrow">
            <a:avLst/>
          </a:prstGeom>
          <a:solidFill>
            <a:srgbClr val="96CB00"/>
          </a:solidFill>
          <a:ln>
            <a:solidFill>
              <a:srgbClr val="96CB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CH" dirty="0" err="1"/>
          </a:p>
        </p:txBody>
      </p:sp>
      <p:cxnSp>
        <p:nvCxnSpPr>
          <p:cNvPr id="176" name="Verbinder: gewinkelt 9">
            <a:extLst>
              <a:ext uri="{FF2B5EF4-FFF2-40B4-BE49-F238E27FC236}">
                <a16:creationId xmlns:a16="http://schemas.microsoft.com/office/drawing/2014/main" id="{74EA04A1-FBFD-44D7-A966-CEA7B3772B67}"/>
              </a:ext>
            </a:extLst>
          </p:cNvPr>
          <p:cNvCxnSpPr>
            <a:cxnSpLocks/>
          </p:cNvCxnSpPr>
          <p:nvPr/>
        </p:nvCxnSpPr>
        <p:spPr>
          <a:xfrm flipV="1">
            <a:off x="5621754" y="4571189"/>
            <a:ext cx="176932" cy="1401384"/>
          </a:xfrm>
          <a:prstGeom prst="bentConnector2">
            <a:avLst/>
          </a:prstGeom>
          <a:ln w="76200">
            <a:solidFill>
              <a:srgbClr val="96CB00"/>
            </a:solidFill>
            <a:tailEnd type="triangle"/>
          </a:ln>
        </p:spPr>
        <p:style>
          <a:lnRef idx="1">
            <a:schemeClr val="accent1"/>
          </a:lnRef>
          <a:fillRef idx="0">
            <a:schemeClr val="accent1"/>
          </a:fillRef>
          <a:effectRef idx="0">
            <a:schemeClr val="accent1"/>
          </a:effectRef>
          <a:fontRef idx="minor">
            <a:schemeClr val="tx1"/>
          </a:fontRef>
        </p:style>
      </p:cxnSp>
      <p:sp>
        <p:nvSpPr>
          <p:cNvPr id="199" name="Text 2">
            <a:extLst>
              <a:ext uri="{FF2B5EF4-FFF2-40B4-BE49-F238E27FC236}">
                <a16:creationId xmlns:a16="http://schemas.microsoft.com/office/drawing/2014/main" id="{9495AEB7-F168-4B0B-AF0E-573F3DE01376}"/>
              </a:ext>
            </a:extLst>
          </p:cNvPr>
          <p:cNvSpPr txBox="1">
            <a:spLocks/>
          </p:cNvSpPr>
          <p:nvPr/>
        </p:nvSpPr>
        <p:spPr bwMode="gray">
          <a:xfrm>
            <a:off x="4419059" y="2999454"/>
            <a:ext cx="1440000" cy="720000"/>
          </a:xfrm>
          <a:prstGeom prst="rect">
            <a:avLst/>
          </a:prstGeom>
          <a:solidFill>
            <a:srgbClr val="135B87"/>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000" b="0" kern="1200">
                <a:solidFill>
                  <a:schemeClr val="bg1"/>
                </a:solidFill>
                <a:latin typeface="+mj-lt"/>
                <a:ea typeface="+mn-ea"/>
                <a:cs typeface="+mn-cs"/>
              </a:defRPr>
            </a:lvl1pPr>
            <a:lvl2pPr marL="4572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10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rgbClr val="00802F"/>
              </a:buClr>
              <a:defRPr/>
            </a:pPr>
            <a:endParaRPr lang="de-DE" sz="1600" dirty="0">
              <a:solidFill>
                <a:schemeClr val="lt1"/>
              </a:solidFill>
            </a:endParaRPr>
          </a:p>
        </p:txBody>
      </p:sp>
      <p:sp>
        <p:nvSpPr>
          <p:cNvPr id="200" name="Rechteck 199">
            <a:extLst>
              <a:ext uri="{FF2B5EF4-FFF2-40B4-BE49-F238E27FC236}">
                <a16:creationId xmlns:a16="http://schemas.microsoft.com/office/drawing/2014/main" id="{B058B789-AAB2-409F-9E74-6927C1BC0B8F}"/>
              </a:ext>
            </a:extLst>
          </p:cNvPr>
          <p:cNvSpPr/>
          <p:nvPr/>
        </p:nvSpPr>
        <p:spPr>
          <a:xfrm>
            <a:off x="4460611" y="3070262"/>
            <a:ext cx="1397631" cy="523220"/>
          </a:xfrm>
          <a:prstGeom prst="rect">
            <a:avLst/>
          </a:prstGeom>
        </p:spPr>
        <p:txBody>
          <a:bodyPr wrap="square">
            <a:spAutoFit/>
          </a:bodyPr>
          <a:lstStyle/>
          <a:p>
            <a:pPr lvl="0" algn="ctr" eaLnBrk="1" fontAlgn="auto" hangingPunct="1">
              <a:spcBef>
                <a:spcPts val="0"/>
              </a:spcBef>
              <a:spcAft>
                <a:spcPts val="1000"/>
              </a:spcAft>
              <a:buClr>
                <a:srgbClr val="00802F"/>
              </a:buClr>
              <a:defRPr/>
            </a:pPr>
            <a:r>
              <a:rPr lang="de-DE" sz="1400" b="1" dirty="0">
                <a:solidFill>
                  <a:sysClr val="window" lastClr="FFFFFF"/>
                </a:solidFill>
                <a:latin typeface="Malgun Gothic"/>
              </a:rPr>
              <a:t>Businessplan &amp; Pitch Deck</a:t>
            </a:r>
            <a:endParaRPr lang="de-DE" sz="1400" dirty="0">
              <a:solidFill>
                <a:sysClr val="window" lastClr="FFFFFF"/>
              </a:solidFill>
              <a:latin typeface="Malgun Gothic"/>
            </a:endParaRPr>
          </a:p>
        </p:txBody>
      </p:sp>
    </p:spTree>
    <p:extLst>
      <p:ext uri="{BB962C8B-B14F-4D97-AF65-F5344CB8AC3E}">
        <p14:creationId xmlns:p14="http://schemas.microsoft.com/office/powerpoint/2010/main" val="391904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1</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de-CH" sz="2000" b="1" dirty="0">
                <a:solidFill>
                  <a:schemeClr val="bg1"/>
                </a:solidFill>
              </a:rPr>
              <a:t>Ideen entwickeln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b="1" dirty="0">
                <a:solidFill>
                  <a:srgbClr val="B11B96"/>
                </a:solidFill>
                <a:latin typeface="+mj-lt"/>
              </a:rPr>
              <a:t>Modul 1: Ideen entwickeln </a:t>
            </a:r>
            <a:r>
              <a:rPr lang="de-CH" sz="2000" dirty="0">
                <a:solidFill>
                  <a:schemeClr val="accent6">
                    <a:lumMod val="50000"/>
                  </a:schemeClr>
                </a:solidFill>
                <a:latin typeface="+mj-lt"/>
              </a:rPr>
              <a:t>| Modul 2: Ideen testen und weiterentwickeln | </a:t>
            </a:r>
            <a:br>
              <a:rPr lang="de-CH" sz="2000" dirty="0">
                <a:solidFill>
                  <a:schemeClr val="accent6">
                    <a:lumMod val="50000"/>
                  </a:schemeClr>
                </a:solidFill>
                <a:latin typeface="+mj-lt"/>
              </a:rPr>
            </a:br>
            <a:r>
              <a:rPr lang="de-CH" sz="2000" dirty="0">
                <a:solidFill>
                  <a:schemeClr val="accent6">
                    <a:lumMod val="50000"/>
                  </a:schemeClr>
                </a:solidFill>
                <a:latin typeface="+mj-lt"/>
              </a:rPr>
              <a:t>Modul 3: </a:t>
            </a:r>
            <a:r>
              <a:rPr lang="de-DE" sz="2000" dirty="0">
                <a:solidFill>
                  <a:schemeClr val="accent6">
                    <a:lumMod val="50000"/>
                  </a:schemeClr>
                </a:solidFill>
                <a:latin typeface="+mj-lt"/>
              </a:rPr>
              <a:t>Geschäftsmodelle entwickeln </a:t>
            </a:r>
            <a:r>
              <a:rPr lang="de-CH" sz="2000" dirty="0">
                <a:solidFill>
                  <a:schemeClr val="accent6">
                    <a:lumMod val="50000"/>
                  </a:schemeClr>
                </a:solidFill>
                <a:latin typeface="+mj-lt"/>
              </a:rPr>
              <a:t>| Modul 4: </a:t>
            </a:r>
            <a:r>
              <a:rPr lang="de-DE" sz="2000" dirty="0">
                <a:solidFill>
                  <a:schemeClr val="accent6">
                    <a:lumMod val="50000"/>
                  </a:schemeClr>
                </a:solidFill>
                <a:latin typeface="+mj-lt"/>
              </a:rPr>
              <a:t>Marketing für GründerInnen </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 5: </a:t>
            </a:r>
            <a:r>
              <a:rPr lang="de-DE" sz="2000" dirty="0">
                <a:solidFill>
                  <a:schemeClr val="accent6">
                    <a:lumMod val="50000"/>
                  </a:schemeClr>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16</a:t>
            </a:fld>
            <a:endParaRPr lang="ru-RU" dirty="0"/>
          </a:p>
        </p:txBody>
      </p:sp>
    </p:spTree>
    <p:extLst>
      <p:ext uri="{BB962C8B-B14F-4D97-AF65-F5344CB8AC3E}">
        <p14:creationId xmlns:p14="http://schemas.microsoft.com/office/powerpoint/2010/main" val="383266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17</a:t>
            </a:fld>
            <a:endParaRPr lang="ru-RU" dirty="0"/>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1.1</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b="0" dirty="0">
                <a:solidFill>
                  <a:srgbClr val="898F97"/>
                </a:solidFill>
                <a:cs typeface="Arial" pitchFamily="34" charset="0"/>
              </a:rPr>
            </a:br>
            <a:r>
              <a:rPr lang="de-DE" altLang="fr-FR" sz="3200" dirty="0">
                <a:solidFill>
                  <a:srgbClr val="0B4874"/>
                </a:solidFill>
                <a:cs typeface="Arial" pitchFamily="34" charset="0"/>
              </a:rPr>
              <a:t>Die Schrippe: von der Idee zum eigenen Unternehmen</a:t>
            </a:r>
            <a:endParaRPr lang="de-CH" sz="3200" dirty="0">
              <a:solidFill>
                <a:srgbClr val="0B4874"/>
              </a:solidFill>
              <a:cs typeface="Arial" pitchFamily="34" charset="0"/>
            </a:endParaRPr>
          </a:p>
        </p:txBody>
      </p:sp>
    </p:spTree>
    <p:extLst>
      <p:ext uri="{BB962C8B-B14F-4D97-AF65-F5344CB8AC3E}">
        <p14:creationId xmlns:p14="http://schemas.microsoft.com/office/powerpoint/2010/main" val="189370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8D5BF93-8F59-4697-B2E0-922FFECBEE5F}"/>
              </a:ext>
            </a:extLst>
          </p:cNvPr>
          <p:cNvPicPr>
            <a:picLocks noChangeAspect="1" noChangeArrowheads="1"/>
          </p:cNvPicPr>
          <p:nvPr/>
        </p:nvPicPr>
        <p:blipFill>
          <a:blip r:embed="rId2" cstate="print"/>
          <a:srcRect/>
          <a:stretch>
            <a:fillRect/>
          </a:stretch>
        </p:blipFill>
        <p:spPr bwMode="auto">
          <a:xfrm>
            <a:off x="1619822" y="1600200"/>
            <a:ext cx="3863316" cy="3833813"/>
          </a:xfrm>
          <a:prstGeom prst="rect">
            <a:avLst/>
          </a:prstGeom>
          <a:noFill/>
          <a:ln w="9525">
            <a:solidFill>
              <a:srgbClr val="000000"/>
            </a:solidFill>
            <a:miter lim="800000"/>
            <a:headEnd/>
            <a:tailEnd/>
          </a:ln>
        </p:spPr>
      </p:pic>
      <p:pic>
        <p:nvPicPr>
          <p:cNvPr id="6" name="Picture 4">
            <a:extLst>
              <a:ext uri="{FF2B5EF4-FFF2-40B4-BE49-F238E27FC236}">
                <a16:creationId xmlns:a16="http://schemas.microsoft.com/office/drawing/2014/main" id="{D2D19624-B420-4F4F-A492-1F5014A4F60F}"/>
              </a:ext>
            </a:extLst>
          </p:cNvPr>
          <p:cNvPicPr>
            <a:picLocks noChangeAspect="1" noChangeArrowheads="1"/>
          </p:cNvPicPr>
          <p:nvPr/>
        </p:nvPicPr>
        <p:blipFill>
          <a:blip r:embed="rId3" cstate="print"/>
          <a:srcRect/>
          <a:stretch>
            <a:fillRect/>
          </a:stretch>
        </p:blipFill>
        <p:spPr bwMode="auto">
          <a:xfrm>
            <a:off x="6558697" y="2833688"/>
            <a:ext cx="4701455" cy="1919287"/>
          </a:xfrm>
          <a:prstGeom prst="rect">
            <a:avLst/>
          </a:prstGeom>
          <a:noFill/>
          <a:ln w="9525">
            <a:noFill/>
            <a:miter lim="800000"/>
            <a:headEnd/>
            <a:tailEnd/>
          </a:ln>
        </p:spPr>
      </p:pic>
      <p:sp>
        <p:nvSpPr>
          <p:cNvPr id="7" name="Textfeld 1">
            <a:extLst>
              <a:ext uri="{FF2B5EF4-FFF2-40B4-BE49-F238E27FC236}">
                <a16:creationId xmlns:a16="http://schemas.microsoft.com/office/drawing/2014/main" id="{865AEA0C-CDBD-4044-BEA3-3FAA5A600238}"/>
              </a:ext>
            </a:extLst>
          </p:cNvPr>
          <p:cNvSpPr txBox="1">
            <a:spLocks noChangeArrowheads="1"/>
          </p:cNvSpPr>
          <p:nvPr/>
        </p:nvSpPr>
        <p:spPr bwMode="auto">
          <a:xfrm>
            <a:off x="2230619" y="5510214"/>
            <a:ext cx="2528257" cy="246221"/>
          </a:xfrm>
          <a:prstGeom prst="rect">
            <a:avLst/>
          </a:prstGeom>
          <a:noFill/>
          <a:ln w="9525">
            <a:noFill/>
            <a:miter lim="800000"/>
            <a:headEnd/>
            <a:tailEnd/>
          </a:ln>
        </p:spPr>
        <p:txBody>
          <a:bodyPr wrap="none">
            <a:spAutoFit/>
          </a:bodyPr>
          <a:lstStyle/>
          <a:p>
            <a:pPr algn="ctr"/>
            <a:r>
              <a:rPr lang="de-CH" altLang="fr-FR" sz="1000" b="1" dirty="0">
                <a:solidFill>
                  <a:srgbClr val="898F97"/>
                </a:solidFill>
                <a:latin typeface="+mj-lt"/>
                <a:cs typeface="Arial" panose="020B0604020202020204" pitchFamily="34" charset="0"/>
              </a:rPr>
              <a:t>Quelle: </a:t>
            </a:r>
            <a:r>
              <a:rPr lang="de-CH" altLang="fr-FR" sz="1000" dirty="0">
                <a:solidFill>
                  <a:srgbClr val="898F97"/>
                </a:solidFill>
                <a:latin typeface="+mj-lt"/>
                <a:cs typeface="Arial" panose="020B0604020202020204" pitchFamily="34" charset="0"/>
              </a:rPr>
              <a:t>http://www.dieschrippe.com/</a:t>
            </a:r>
          </a:p>
        </p:txBody>
      </p:sp>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Die Schrippe:</a:t>
            </a:r>
          </a:p>
          <a:p>
            <a:pPr>
              <a:defRPr/>
            </a:pPr>
            <a:r>
              <a:rPr lang="de-CH" altLang="fr-FR" sz="2400" b="1" dirty="0">
                <a:solidFill>
                  <a:srgbClr val="0B4874"/>
                </a:solidFill>
                <a:latin typeface="+mj-lt"/>
                <a:ea typeface="ＭＳ Ｐゴシック" charset="0"/>
                <a:cs typeface="Arial"/>
              </a:rPr>
              <a:t>Berlins erster mobiler Schrippen-Dealer</a:t>
            </a:r>
          </a:p>
        </p:txBody>
      </p:sp>
      <p:sp>
        <p:nvSpPr>
          <p:cNvPr id="2" name="Textfeld 1">
            <a:extLst>
              <a:ext uri="{FF2B5EF4-FFF2-40B4-BE49-F238E27FC236}">
                <a16:creationId xmlns:a16="http://schemas.microsoft.com/office/drawing/2014/main" id="{AD7B5A39-6EC6-4364-8AD1-F52BCD90DA17}"/>
              </a:ext>
            </a:extLst>
          </p:cNvPr>
          <p:cNvSpPr txBox="1"/>
          <p:nvPr/>
        </p:nvSpPr>
        <p:spPr>
          <a:xfrm>
            <a:off x="6977766" y="4787682"/>
            <a:ext cx="3863316" cy="584775"/>
          </a:xfrm>
          <a:prstGeom prst="rect">
            <a:avLst/>
          </a:prstGeom>
          <a:noFill/>
        </p:spPr>
        <p:txBody>
          <a:bodyPr wrap="square" rtlCol="0">
            <a:spAutoFit/>
          </a:bodyPr>
          <a:lstStyle/>
          <a:p>
            <a:pPr algn="ctr"/>
            <a:r>
              <a:rPr lang="de-CH" sz="1600" dirty="0"/>
              <a:t>Link auf Film: </a:t>
            </a:r>
            <a:r>
              <a:rPr lang="de-CH" sz="1600" u="sng" dirty="0">
                <a:hlinkClick r:id="rId4"/>
              </a:rPr>
              <a:t>https://vimeo.com/512464945</a:t>
            </a:r>
            <a:endParaRPr lang="de-CH" sz="1600" dirty="0"/>
          </a:p>
        </p:txBody>
      </p:sp>
      <p:sp>
        <p:nvSpPr>
          <p:cNvPr id="9" name="Foliennummernplatzhalter 2">
            <a:extLst>
              <a:ext uri="{FF2B5EF4-FFF2-40B4-BE49-F238E27FC236}">
                <a16:creationId xmlns:a16="http://schemas.microsoft.com/office/drawing/2014/main" id="{E6D1C557-9406-485C-A67C-7BCA0602908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18</a:t>
            </a:fld>
            <a:endParaRPr lang="ru-RU" dirty="0"/>
          </a:p>
        </p:txBody>
      </p:sp>
    </p:spTree>
    <p:extLst>
      <p:ext uri="{BB962C8B-B14F-4D97-AF65-F5344CB8AC3E}">
        <p14:creationId xmlns:p14="http://schemas.microsoft.com/office/powerpoint/2010/main" val="170076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7F8AFDE-6E49-4692-A4CE-3984D2FF1C3E}"/>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Die Schrippe:</a:t>
            </a:r>
          </a:p>
          <a:p>
            <a:pPr>
              <a:defRPr/>
            </a:pPr>
            <a:r>
              <a:rPr lang="de-CH" altLang="fr-FR" sz="2400" b="1" dirty="0">
                <a:solidFill>
                  <a:srgbClr val="0B4874"/>
                </a:solidFill>
                <a:latin typeface="+mj-lt"/>
                <a:ea typeface="ＭＳ Ｐゴシック" charset="0"/>
                <a:cs typeface="Arial"/>
              </a:rPr>
              <a:t>Berlins erster mobiler Schrippen-Dealer</a:t>
            </a:r>
          </a:p>
        </p:txBody>
      </p:sp>
      <p:sp>
        <p:nvSpPr>
          <p:cNvPr id="9" name="Text Box 2">
            <a:extLst>
              <a:ext uri="{FF2B5EF4-FFF2-40B4-BE49-F238E27FC236}">
                <a16:creationId xmlns:a16="http://schemas.microsoft.com/office/drawing/2014/main" id="{4CCCFA37-9220-46AA-9E0A-5DF6179345B4}"/>
              </a:ext>
            </a:extLst>
          </p:cNvPr>
          <p:cNvSpPr txBox="1">
            <a:spLocks noChangeArrowheads="1"/>
          </p:cNvSpPr>
          <p:nvPr/>
        </p:nvSpPr>
        <p:spPr bwMode="auto">
          <a:xfrm>
            <a:off x="942882" y="1156040"/>
            <a:ext cx="8969267" cy="400752"/>
          </a:xfrm>
          <a:prstGeom prst="rect">
            <a:avLst/>
          </a:prstGeom>
          <a:noFill/>
          <a:ln w="12700">
            <a:noFill/>
            <a:miter lim="800000"/>
            <a:headEnd/>
            <a:tailEnd/>
          </a:ln>
        </p:spPr>
        <p:txBody>
          <a:bodyPr wrap="square" lIns="92075" tIns="46038" rIns="92075" bIns="4603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Im Anschluss an das Video werden folgende Fragen diskutiert:</a:t>
            </a:r>
          </a:p>
        </p:txBody>
      </p:sp>
      <p:sp>
        <p:nvSpPr>
          <p:cNvPr id="10" name="Rechteck 11">
            <a:extLst>
              <a:ext uri="{FF2B5EF4-FFF2-40B4-BE49-F238E27FC236}">
                <a16:creationId xmlns:a16="http://schemas.microsoft.com/office/drawing/2014/main" id="{7DB2F0D5-36B4-45F4-B121-C8FFA0D011B1}"/>
              </a:ext>
            </a:extLst>
          </p:cNvPr>
          <p:cNvSpPr>
            <a:spLocks noChangeArrowheads="1"/>
          </p:cNvSpPr>
          <p:nvPr/>
        </p:nvSpPr>
        <p:spPr bwMode="auto">
          <a:xfrm>
            <a:off x="942882" y="1612532"/>
            <a:ext cx="11020976" cy="5139869"/>
          </a:xfrm>
          <a:prstGeom prst="rect">
            <a:avLst/>
          </a:prstGeom>
          <a:noFill/>
          <a:ln w="9525">
            <a:noFill/>
            <a:miter lim="800000"/>
            <a:headEnd/>
            <a:tailEnd/>
          </a:ln>
        </p:spPr>
        <p:txBody>
          <a:bodyPr wrap="square">
            <a:spAutoFit/>
          </a:bodyPr>
          <a:lstStyle/>
          <a:p>
            <a:pPr marL="355600" marR="0" lvl="0" indent="-355600" algn="l" defTabSz="914400" rtl="0" eaLnBrk="1" fontAlgn="auto" latinLnBrk="0" hangingPunct="1">
              <a:lnSpc>
                <a:spcPct val="100000"/>
              </a:lnSpc>
              <a:spcBef>
                <a:spcPts val="0"/>
              </a:spcBef>
              <a:spcAft>
                <a:spcPts val="400"/>
              </a:spcAft>
              <a:buClrTx/>
              <a:buSzTx/>
              <a:buFontTx/>
              <a:buNone/>
              <a:tabLst/>
              <a:defRPr/>
            </a:pPr>
            <a:r>
              <a:rPr kumimoji="0" lang="de-CH" altLang="fr-FR" sz="1800" b="1" i="0" u="none" strike="noStrike" kern="1200" cap="none" spc="0" normalizeH="0" baseline="0" noProof="0" dirty="0">
                <a:ln>
                  <a:noFill/>
                </a:ln>
                <a:solidFill>
                  <a:srgbClr val="0B4874"/>
                </a:solidFill>
                <a:effectLst/>
                <a:uLnTx/>
                <a:uFillTx/>
                <a:latin typeface="+mj-lt"/>
                <a:ea typeface="+mn-ea"/>
                <a:cs typeface="Arial" pitchFamily="34" charset="0"/>
              </a:rPr>
              <a:t>Teil 1</a:t>
            </a:r>
          </a:p>
          <a:p>
            <a:pPr marL="355600" marR="0" lvl="0" indent="-355600" fontAlgn="auto">
              <a:lnSpc>
                <a:spcPct val="100000"/>
              </a:lnSpc>
              <a:spcBef>
                <a:spcPts val="0"/>
              </a:spcBef>
              <a:spcAft>
                <a:spcPts val="400"/>
              </a:spcAft>
              <a:buClrTx/>
              <a:buSzTx/>
              <a:buFontTx/>
              <a:buAutoNum type="arabicPeriod"/>
              <a:tabLst/>
              <a:defRPr/>
            </a:pPr>
            <a:r>
              <a:rPr lang="de-CH" altLang="fr-FR" sz="1700" b="1" dirty="0">
                <a:solidFill>
                  <a:schemeClr val="accent6">
                    <a:lumMod val="50000"/>
                  </a:schemeClr>
                </a:solidFill>
                <a:cs typeface="Arial" pitchFamily="34" charset="0"/>
              </a:rPr>
              <a:t>Die Idee: </a:t>
            </a:r>
            <a:r>
              <a:rPr lang="de-CH" altLang="fr-FR" sz="1700" dirty="0">
                <a:solidFill>
                  <a:schemeClr val="accent6">
                    <a:lumMod val="50000"/>
                  </a:schemeClr>
                </a:solidFill>
              </a:rPr>
              <a:t>Beschreiben Sie die Geschäftsidee der beiden Gründer.</a:t>
            </a:r>
          </a:p>
          <a:p>
            <a:pPr marL="355600" indent="-355600">
              <a:spcAft>
                <a:spcPts val="400"/>
              </a:spcAft>
              <a:buFontTx/>
              <a:buAutoNum type="arabicPeriod"/>
              <a:defRPr/>
            </a:pPr>
            <a:r>
              <a:rPr lang="de-DE" altLang="fr-FR" sz="1700" b="1" dirty="0">
                <a:solidFill>
                  <a:schemeClr val="accent6">
                    <a:lumMod val="50000"/>
                  </a:schemeClr>
                </a:solidFill>
                <a:cs typeface="Arial" pitchFamily="34" charset="0"/>
              </a:rPr>
              <a:t>Das Produkt: </a:t>
            </a:r>
            <a:r>
              <a:rPr lang="de-CH" altLang="fr-FR" sz="1700" dirty="0">
                <a:solidFill>
                  <a:schemeClr val="accent6">
                    <a:lumMod val="50000"/>
                  </a:schemeClr>
                </a:solidFill>
              </a:rPr>
              <a:t>Erklären Sie, was das Produkt besonders macht </a:t>
            </a:r>
            <a:r>
              <a:rPr lang="de-DE" altLang="fr-FR" sz="1700" dirty="0">
                <a:solidFill>
                  <a:schemeClr val="accent6">
                    <a:lumMod val="50000"/>
                  </a:schemeClr>
                </a:solidFill>
              </a:rPr>
              <a:t>(Alleinstellungsmerkmal).</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lang="de-DE" altLang="fr-FR" sz="1700" b="1" dirty="0">
                <a:solidFill>
                  <a:schemeClr val="accent6">
                    <a:lumMod val="50000"/>
                  </a:schemeClr>
                </a:solidFill>
                <a:cs typeface="Arial" pitchFamily="34" charset="0"/>
              </a:rPr>
              <a:t>Produktentwicklung: </a:t>
            </a:r>
            <a:r>
              <a:rPr lang="de-CH" altLang="fr-FR" sz="1700" dirty="0">
                <a:solidFill>
                  <a:schemeClr val="accent6">
                    <a:lumMod val="50000"/>
                  </a:schemeClr>
                </a:solidFill>
              </a:rPr>
              <a:t>Erläutern Sie, wie die beiden Gründer ihr Produkt entwickeln.</a:t>
            </a: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r>
              <a:rPr kumimoji="0" lang="de-DE" altLang="fr-FR" sz="1700" b="1" i="0" u="none" strike="noStrike" kern="1200" cap="none" spc="0" normalizeH="0" baseline="0" noProof="0" dirty="0">
                <a:ln>
                  <a:noFill/>
                </a:ln>
                <a:solidFill>
                  <a:schemeClr val="accent6">
                    <a:lumMod val="50000"/>
                  </a:schemeClr>
                </a:solidFill>
                <a:effectLst/>
                <a:uLnTx/>
                <a:uFillTx/>
                <a:ea typeface="+mn-ea"/>
                <a:cs typeface="Arial" pitchFamily="34" charset="0"/>
              </a:rPr>
              <a:t>Preisgestaltung</a:t>
            </a:r>
            <a:r>
              <a:rPr kumimoji="0" lang="de-DE" altLang="fr-FR" sz="1700" b="1" i="0" u="none" strike="noStrike" kern="1200" cap="none" spc="0" normalizeH="0" baseline="0" noProof="0" dirty="0">
                <a:ln>
                  <a:noFill/>
                </a:ln>
                <a:solidFill>
                  <a:schemeClr val="accent6">
                    <a:lumMod val="50000"/>
                  </a:schemeClr>
                </a:solidFill>
                <a:effectLst/>
                <a:uLnTx/>
                <a:uFillTx/>
                <a:latin typeface="Malgun Gothic"/>
                <a:ea typeface="+mn-ea"/>
                <a:cs typeface="Arial" pitchFamily="34" charset="0"/>
              </a:rPr>
              <a:t>: </a:t>
            </a:r>
            <a:r>
              <a:rPr lang="de-CH" altLang="fr-FR" sz="1700" dirty="0">
                <a:solidFill>
                  <a:schemeClr val="accent6">
                    <a:lumMod val="50000"/>
                  </a:schemeClr>
                </a:solidFill>
              </a:rPr>
              <a:t>Beschreiben Sie, wie die Gründer den richtigen Preis ermitteln.</a:t>
            </a:r>
            <a:endParaRPr lang="de-DE" altLang="fr-FR" sz="1700" dirty="0">
              <a:solidFill>
                <a:schemeClr val="accent6">
                  <a:lumMod val="50000"/>
                </a:schemeClr>
              </a:solidFill>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a:tabLst/>
              <a:defRPr/>
            </a:pPr>
            <a:endParaRPr kumimoji="0" lang="de-DE" altLang="fr-FR" sz="1800" b="0" i="0" u="none" strike="noStrike" kern="1200" cap="none" spc="0" normalizeH="0" baseline="0" noProof="0" dirty="0">
              <a:ln>
                <a:noFill/>
              </a:ln>
              <a:solidFill>
                <a:srgbClr val="89998D"/>
              </a:solidFill>
              <a:effectLst/>
              <a:uLnTx/>
              <a:uFillTx/>
              <a:latin typeface="Malgun Gothic"/>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None/>
              <a:tabLst/>
              <a:defRPr/>
            </a:pPr>
            <a:r>
              <a:rPr lang="de-DE" altLang="fr-FR" b="1" dirty="0">
                <a:solidFill>
                  <a:srgbClr val="0B4874"/>
                </a:solidFill>
                <a:latin typeface="+mj-lt"/>
                <a:cs typeface="Arial" pitchFamily="34" charset="0"/>
              </a:rPr>
              <a:t>Teil 2</a:t>
            </a: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Widerstände: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Nennen Sie die Widerstände, mit denen die beiden Gründer kämpfen.</a:t>
            </a:r>
            <a:endPar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Marktrecherchen: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Beschreiben Sie, wie die Gründer ihr Produkt im Markt testen. Nennen Sie die Ergebnisse der Marktrecherche.</a:t>
            </a:r>
            <a:endParaRPr kumimoji="0" lang="de-DE"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DE" altLang="fr-FR" sz="1700" b="1"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Marketing: </a:t>
            </a:r>
            <a:r>
              <a:rPr kumimoji="0" lang="de-CH"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rPr>
              <a:t>Nennen Sie die Marketingaktivitäten, mit denen die beiden auf sich aufmerksam machen.</a:t>
            </a:r>
            <a:endParaRPr kumimoji="0" lang="de-DE" altLang="fr-FR" sz="1700" b="0" i="0" u="none" strike="noStrike" kern="1200" cap="none" spc="0" normalizeH="0" baseline="0" noProof="0" dirty="0">
              <a:ln>
                <a:noFill/>
              </a:ln>
              <a:solidFill>
                <a:schemeClr val="accent6">
                  <a:lumMod val="50000"/>
                </a:schemeClr>
              </a:solidFill>
              <a:effectLst/>
              <a:uLnTx/>
              <a:uFillTx/>
              <a:latin typeface="+mj-lt"/>
              <a:ea typeface="+mn-ea"/>
              <a:cs typeface="Arial" pitchFamily="34" charset="0"/>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Aktivitäten: </a:t>
            </a:r>
            <a:r>
              <a:rPr kumimoji="0" lang="de-CH" sz="1600" b="0" i="0" u="none" strike="noStrike" kern="1200" cap="none" spc="0" normalizeH="0" baseline="0" noProof="0" dirty="0">
                <a:ln>
                  <a:noFill/>
                </a:ln>
                <a:solidFill>
                  <a:schemeClr val="accent6">
                    <a:lumMod val="50000"/>
                  </a:schemeClr>
                </a:solidFill>
                <a:effectLst/>
                <a:uLnTx/>
                <a:uFillTx/>
                <a:latin typeface="+mj-lt"/>
                <a:ea typeface="+mn-ea"/>
                <a:cs typeface="+mn-cs"/>
              </a:rPr>
              <a:t>Nennen Sie alle Aktivitäten, die die Gründer über die Zeit durchgeführt haben. Schreiben Sie die Aktivitäten in der zeitlichen Reihenfolge auf.</a:t>
            </a:r>
            <a:endParaRPr kumimoji="0" lang="de-DE" sz="1700" b="0" i="0" u="none" strike="noStrike" kern="1200" cap="none" spc="0" normalizeH="0" baseline="0" noProof="0" dirty="0">
              <a:ln>
                <a:noFill/>
              </a:ln>
              <a:solidFill>
                <a:schemeClr val="accent6">
                  <a:lumMod val="50000"/>
                </a:schemeClr>
              </a:solidFill>
              <a:effectLst/>
              <a:uLnTx/>
              <a:uFillTx/>
              <a:latin typeface="+mj-lt"/>
              <a:ea typeface="+mn-ea"/>
              <a:cs typeface="+mn-cs"/>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Was ist aus Ihrer Sicht am Weg der beiden </a:t>
            </a:r>
            <a:r>
              <a:rPr kumimoji="0" lang="de-CH" sz="1600" b="1" i="0" u="none" strike="noStrike" kern="1200" cap="none" spc="0" normalizeH="0" baseline="0" noProof="0" dirty="0" err="1">
                <a:ln>
                  <a:noFill/>
                </a:ln>
                <a:solidFill>
                  <a:schemeClr val="accent6">
                    <a:lumMod val="50000"/>
                  </a:schemeClr>
                </a:solidFill>
                <a:effectLst/>
                <a:uLnTx/>
                <a:uFillTx/>
                <a:latin typeface="+mj-lt"/>
                <a:ea typeface="+mn-ea"/>
                <a:cs typeface="+mn-cs"/>
              </a:rPr>
              <a:t>Schrippenjungs</a:t>
            </a:r>
            <a:r>
              <a:rPr kumimoji="0" lang="de-CH" sz="1600" b="1" i="0" u="none" strike="noStrike" kern="1200" cap="none" spc="0" normalizeH="0" baseline="0" noProof="0" dirty="0">
                <a:ln>
                  <a:noFill/>
                </a:ln>
                <a:solidFill>
                  <a:schemeClr val="accent6">
                    <a:lumMod val="50000"/>
                  </a:schemeClr>
                </a:solidFill>
                <a:effectLst/>
                <a:uLnTx/>
                <a:uFillTx/>
                <a:latin typeface="+mj-lt"/>
                <a:ea typeface="+mn-ea"/>
                <a:cs typeface="+mn-cs"/>
              </a:rPr>
              <a:t> verallgemeinerbar? </a:t>
            </a:r>
            <a:r>
              <a:rPr kumimoji="0" lang="de-CH" sz="1600" b="0" i="0" u="none" strike="noStrike" kern="1200" cap="none" spc="0" normalizeH="0" baseline="0" noProof="0" dirty="0">
                <a:ln>
                  <a:noFill/>
                </a:ln>
                <a:solidFill>
                  <a:schemeClr val="accent6">
                    <a:lumMod val="50000"/>
                  </a:schemeClr>
                </a:solidFill>
                <a:effectLst/>
                <a:uLnTx/>
                <a:uFillTx/>
                <a:latin typeface="+mj-lt"/>
                <a:ea typeface="+mn-ea"/>
                <a:cs typeface="+mn-cs"/>
              </a:rPr>
              <a:t>Nennen Sie Aktivitäten, die aus Ihrer Sicht für jede Unternehmung notwendig sind.</a:t>
            </a:r>
            <a:endParaRPr kumimoji="0" lang="de-DE" sz="1600" b="0" i="0" u="none" strike="noStrike" kern="1200" cap="none" spc="0" normalizeH="0" baseline="0" noProof="0" dirty="0">
              <a:ln>
                <a:noFill/>
              </a:ln>
              <a:solidFill>
                <a:schemeClr val="accent6">
                  <a:lumMod val="50000"/>
                </a:schemeClr>
              </a:solidFill>
              <a:effectLst/>
              <a:uLnTx/>
              <a:uFillTx/>
              <a:latin typeface="+mj-lt"/>
              <a:ea typeface="+mn-ea"/>
              <a:cs typeface="+mn-cs"/>
            </a:endParaRPr>
          </a:p>
          <a:p>
            <a:pPr marL="355600" marR="0" lvl="0" indent="-355600" algn="l" defTabSz="914400" rtl="0" eaLnBrk="1" fontAlgn="auto" latinLnBrk="0" hangingPunct="1">
              <a:lnSpc>
                <a:spcPct val="100000"/>
              </a:lnSpc>
              <a:spcBef>
                <a:spcPts val="0"/>
              </a:spcBef>
              <a:spcAft>
                <a:spcPts val="400"/>
              </a:spcAft>
              <a:buClrTx/>
              <a:buSzTx/>
              <a:buFontTx/>
              <a:buAutoNum type="arabicPeriod" startAt="5"/>
              <a:tabLst/>
              <a:defRPr/>
            </a:pPr>
            <a:endParaRPr kumimoji="0" lang="de-DE" sz="1700" b="0" i="0" u="none" strike="noStrike" kern="1200" cap="none" spc="0" normalizeH="0" baseline="0" noProof="0" dirty="0">
              <a:ln>
                <a:noFill/>
              </a:ln>
              <a:solidFill>
                <a:srgbClr val="89998D"/>
              </a:solidFill>
              <a:effectLst/>
              <a:uLnTx/>
              <a:uFillTx/>
              <a:latin typeface="Malgun Gothic"/>
              <a:ea typeface="+mn-ea"/>
              <a:cs typeface="+mn-cs"/>
            </a:endParaRPr>
          </a:p>
        </p:txBody>
      </p:sp>
      <p:sp>
        <p:nvSpPr>
          <p:cNvPr id="11" name="Textfeld 9">
            <a:extLst>
              <a:ext uri="{FF2B5EF4-FFF2-40B4-BE49-F238E27FC236}">
                <a16:creationId xmlns:a16="http://schemas.microsoft.com/office/drawing/2014/main" id="{56D3F50D-4746-4B14-9E35-511BACCC59BF}"/>
              </a:ext>
            </a:extLst>
          </p:cNvPr>
          <p:cNvSpPr txBox="1">
            <a:spLocks noChangeArrowheads="1"/>
          </p:cNvSpPr>
          <p:nvPr/>
        </p:nvSpPr>
        <p:spPr bwMode="auto">
          <a:xfrm>
            <a:off x="9428406" y="127786"/>
            <a:ext cx="1397882" cy="307777"/>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sym typeface="Wingdings" panose="05000000000000000000" pitchFamily="2" charset="2"/>
              </a:rPr>
              <a:t> </a:t>
            </a:r>
            <a:r>
              <a:rPr kumimoji="0" lang="de-CH" altLang="fr-FR" sz="1400" b="1" i="0" u="none" strike="noStrike" kern="1200" cap="none" spc="0" normalizeH="0" baseline="0" noProof="0" dirty="0">
                <a:ln>
                  <a:noFill/>
                </a:ln>
                <a:solidFill>
                  <a:prstClr val="white">
                    <a:lumMod val="50000"/>
                  </a:prstClr>
                </a:solidFill>
                <a:effectLst/>
                <a:uLnTx/>
                <a:uFillTx/>
                <a:latin typeface="+mj-lt"/>
                <a:ea typeface="+mn-ea"/>
                <a:cs typeface="Arial" pitchFamily="34" charset="0"/>
              </a:rPr>
              <a:t>Arbeitsblatt</a:t>
            </a:r>
          </a:p>
        </p:txBody>
      </p:sp>
      <p:pic>
        <p:nvPicPr>
          <p:cNvPr id="12" name="Picture 2">
            <a:extLst>
              <a:ext uri="{FF2B5EF4-FFF2-40B4-BE49-F238E27FC236}">
                <a16:creationId xmlns:a16="http://schemas.microsoft.com/office/drawing/2014/main" id="{5A61D745-6E00-4012-B7AA-F22410FA5EE6}"/>
              </a:ext>
            </a:extLst>
          </p:cNvPr>
          <p:cNvPicPr>
            <a:picLocks noChangeAspect="1" noChangeArrowheads="1"/>
          </p:cNvPicPr>
          <p:nvPr/>
        </p:nvPicPr>
        <p:blipFill>
          <a:blip r:embed="rId2"/>
          <a:srcRect/>
          <a:stretch>
            <a:fillRect/>
          </a:stretch>
        </p:blipFill>
        <p:spPr bwMode="auto">
          <a:xfrm>
            <a:off x="9566590" y="491303"/>
            <a:ext cx="1103434" cy="1164736"/>
          </a:xfrm>
          <a:prstGeom prst="rect">
            <a:avLst/>
          </a:prstGeom>
          <a:noFill/>
          <a:ln w="9525">
            <a:noFill/>
            <a:miter lim="800000"/>
            <a:headEnd/>
            <a:tailEnd/>
          </a:ln>
        </p:spPr>
      </p:pic>
      <p:sp>
        <p:nvSpPr>
          <p:cNvPr id="13" name="Foliennummernplatzhalter 2">
            <a:extLst>
              <a:ext uri="{FF2B5EF4-FFF2-40B4-BE49-F238E27FC236}">
                <a16:creationId xmlns:a16="http://schemas.microsoft.com/office/drawing/2014/main" id="{CAFD1869-0B67-43F7-B1A8-EB7A146293A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19</a:t>
            </a:fld>
            <a:endParaRPr lang="ru-RU" dirty="0"/>
          </a:p>
        </p:txBody>
      </p:sp>
      <p:pic>
        <p:nvPicPr>
          <p:cNvPr id="3" name="Grafik 2">
            <a:extLst>
              <a:ext uri="{FF2B5EF4-FFF2-40B4-BE49-F238E27FC236}">
                <a16:creationId xmlns:a16="http://schemas.microsoft.com/office/drawing/2014/main" id="{60BC1F43-0082-78EF-E91F-DBB6C0022E2E}"/>
              </a:ext>
            </a:extLst>
          </p:cNvPr>
          <p:cNvPicPr>
            <a:picLocks noChangeAspect="1"/>
          </p:cNvPicPr>
          <p:nvPr/>
        </p:nvPicPr>
        <p:blipFill>
          <a:blip r:embed="rId3"/>
          <a:stretch>
            <a:fillRect/>
          </a:stretch>
        </p:blipFill>
        <p:spPr>
          <a:xfrm>
            <a:off x="10906137" y="197285"/>
            <a:ext cx="1080000" cy="1080000"/>
          </a:xfrm>
          <a:prstGeom prst="rect">
            <a:avLst/>
          </a:prstGeom>
        </p:spPr>
      </p:pic>
    </p:spTree>
    <p:extLst>
      <p:ext uri="{BB962C8B-B14F-4D97-AF65-F5344CB8AC3E}">
        <p14:creationId xmlns:p14="http://schemas.microsoft.com/office/powerpoint/2010/main" val="77190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2</a:t>
            </a:fld>
            <a:endParaRPr lang="ru-RU"/>
          </a:p>
        </p:txBody>
      </p:sp>
      <p:sp>
        <p:nvSpPr>
          <p:cNvPr id="4" name="Textplatzhalter 1">
            <a:extLst>
              <a:ext uri="{FF2B5EF4-FFF2-40B4-BE49-F238E27FC236}">
                <a16:creationId xmlns:a16="http://schemas.microsoft.com/office/drawing/2014/main" id="{DB014346-8AF4-43D3-AFCE-B151AD61374F}"/>
              </a:ext>
            </a:extLst>
          </p:cNvPr>
          <p:cNvSpPr>
            <a:spLocks noGrp="1"/>
          </p:cNvSpPr>
          <p:nvPr>
            <p:ph type="body" idx="1"/>
          </p:nvPr>
        </p:nvSpPr>
        <p:spPr>
          <a:xfrm>
            <a:off x="957560" y="1102581"/>
            <a:ext cx="10339705" cy="5530405"/>
          </a:xfrm>
        </p:spPr>
        <p:txBody>
          <a:bodyPr>
            <a:normAutofit/>
          </a:bodyPr>
          <a:lstStyle/>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Das Lehr-/Lernprogramm myidea.ch ist im Rahmen des Projektes «Unternehmerisches Denken und Handeln an Berufsfachschulen der Schweiz: Ökonomische, soziale und ethische Dimensionen» entstanden.</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Gefördert wird das Projekt vom Staatssekretariat für Bildung, Forschung und Innovation SBFI.</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Das Programm ist auf Französisch, Italienisch und Deutsch verfügbar.</a:t>
            </a: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Die Lehr-/Lernunterlagen finden Sie auf der Seite: </a:t>
            </a:r>
            <a:r>
              <a:rPr lang="de-CH" sz="1800" dirty="0">
                <a:solidFill>
                  <a:schemeClr val="accent6">
                    <a:lumMod val="50000"/>
                  </a:schemeClr>
                </a:solidFill>
                <a:hlinkClick r:id="rId2">
                  <a:extLst>
                    <a:ext uri="{A12FA001-AC4F-418D-AE19-62706E023703}">
                      <ahyp:hlinkClr xmlns:ahyp="http://schemas.microsoft.com/office/drawing/2018/hyperlinkcolor" val="tx"/>
                    </a:ext>
                  </a:extLst>
                </a:hlinkClick>
              </a:rPr>
              <a:t>www.myidea.ch</a:t>
            </a:r>
            <a:endParaRPr lang="de-CH" sz="1800" dirty="0">
              <a:solidFill>
                <a:schemeClr val="accent6">
                  <a:lumMod val="50000"/>
                </a:schemeClr>
              </a:solidFill>
            </a:endParaRPr>
          </a:p>
          <a:p>
            <a:pPr marL="285750" indent="-285750" algn="l">
              <a:lnSpc>
                <a:spcPct val="100000"/>
              </a:lnSpc>
              <a:buClr>
                <a:srgbClr val="8EB403"/>
              </a:buClr>
              <a:buFont typeface="Century Gothic" panose="020B0502020202020204" pitchFamily="34" charset="0"/>
              <a:buChar char="●"/>
            </a:pPr>
            <a:r>
              <a:rPr lang="de-CH" sz="1800" dirty="0">
                <a:solidFill>
                  <a:schemeClr val="accent6">
                    <a:lumMod val="50000"/>
                  </a:schemeClr>
                </a:solidFill>
              </a:rPr>
              <a:t>Sie können mit Ihrer Idee am Ideenwettbewerb «MyIdea Challenge» teilnehmen. Es gibt tolle Preise zu gewinnen. Das Datum des nächsten Ideenwettbewerbs finden Sie jeweils auf </a:t>
            </a:r>
            <a:r>
              <a:rPr lang="de-CH" sz="1800" dirty="0">
                <a:solidFill>
                  <a:schemeClr val="accent6">
                    <a:lumMod val="50000"/>
                  </a:schemeClr>
                </a:solidFill>
                <a:hlinkClick r:id="rId2">
                  <a:extLst>
                    <a:ext uri="{A12FA001-AC4F-418D-AE19-62706E023703}">
                      <ahyp:hlinkClr xmlns:ahyp="http://schemas.microsoft.com/office/drawing/2018/hyperlinkcolor" val="tx"/>
                    </a:ext>
                  </a:extLst>
                </a:hlinkClick>
              </a:rPr>
              <a:t>www.myidea.ch</a:t>
            </a:r>
            <a:endParaRPr lang="de-CH" sz="1800" dirty="0">
              <a:solidFill>
                <a:schemeClr val="accent6">
                  <a:lumMod val="50000"/>
                </a:schemeClr>
              </a:solidFill>
            </a:endParaRPr>
          </a:p>
          <a:p>
            <a:pPr marL="285750" indent="-285750" algn="l">
              <a:lnSpc>
                <a:spcPct val="100000"/>
              </a:lnSpc>
              <a:spcAft>
                <a:spcPts val="0"/>
              </a:spcAft>
              <a:buClr>
                <a:srgbClr val="8EB403"/>
              </a:buClr>
              <a:buFont typeface="Century Gothic" panose="020B0502020202020204" pitchFamily="34" charset="0"/>
              <a:buChar char="●"/>
            </a:pPr>
            <a:r>
              <a:rPr lang="de-CH" sz="1800" dirty="0">
                <a:solidFill>
                  <a:schemeClr val="accent6">
                    <a:lumMod val="50000"/>
                  </a:schemeClr>
                </a:solidFill>
              </a:rPr>
              <a:t>Weitere Informationen zum Projekt «Unternehmerisches Denken und Handeln» finden Sie auf der Projekt-Webseite:</a:t>
            </a: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Deutsche Version: </a:t>
            </a:r>
            <a:r>
              <a:rPr lang="de-CH" sz="1600" dirty="0">
                <a:solidFill>
                  <a:schemeClr val="accent6">
                    <a:lumMod val="50000"/>
                  </a:schemeClr>
                </a:solidFill>
                <a:hlinkClick r:id="rId3">
                  <a:extLst>
                    <a:ext uri="{A12FA001-AC4F-418D-AE19-62706E023703}">
                      <ahyp:hlinkClr xmlns:ahyp="http://schemas.microsoft.com/office/drawing/2018/hyperlinkcolor" val="tx"/>
                    </a:ext>
                  </a:extLst>
                </a:hlinkClick>
              </a:rPr>
              <a:t>www.udh-ch.ch</a:t>
            </a:r>
            <a:endParaRPr lang="de-CH"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Französische Version: </a:t>
            </a:r>
            <a:r>
              <a:rPr lang="fr-FR" sz="1600" dirty="0">
                <a:solidFill>
                  <a:schemeClr val="accent6">
                    <a:lumMod val="50000"/>
                  </a:schemeClr>
                </a:solidFill>
                <a:hlinkClick r:id="rId4">
                  <a:extLst>
                    <a:ext uri="{A12FA001-AC4F-418D-AE19-62706E023703}">
                      <ahyp:hlinkClr xmlns:ahyp="http://schemas.microsoft.com/office/drawing/2018/hyperlinkcolor" val="tx"/>
                    </a:ext>
                  </a:extLst>
                </a:hlinkClick>
              </a:rPr>
              <a:t>www.pae-ch.ch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Italienische Version: </a:t>
            </a:r>
            <a:r>
              <a:rPr lang="it-IT" sz="1600" dirty="0">
                <a:solidFill>
                  <a:schemeClr val="accent6">
                    <a:lumMod val="50000"/>
                  </a:schemeClr>
                </a:solidFill>
                <a:hlinkClick r:id="rId5">
                  <a:extLst>
                    <a:ext uri="{A12FA001-AC4F-418D-AE19-62706E023703}">
                      <ahyp:hlinkClr xmlns:ahyp="http://schemas.microsoft.com/office/drawing/2018/hyperlinkcolor" val="tx"/>
                    </a:ext>
                  </a:extLst>
                </a:hlinkClick>
              </a:rPr>
              <a:t>www.msi-ch.ch</a:t>
            </a:r>
            <a:endParaRPr lang="it-IT" sz="1600" dirty="0">
              <a:solidFill>
                <a:schemeClr val="accent6">
                  <a:lumMod val="50000"/>
                </a:schemeClr>
              </a:solidFill>
            </a:endParaRPr>
          </a:p>
          <a:p>
            <a:pPr marL="742950" lvl="1" indent="-285750">
              <a:lnSpc>
                <a:spcPct val="100000"/>
              </a:lnSpc>
              <a:spcAft>
                <a:spcPts val="200"/>
              </a:spcAft>
              <a:buClr>
                <a:srgbClr val="8EB403"/>
              </a:buClr>
              <a:buFont typeface="Century Gothic" panose="020B0502020202020204" pitchFamily="34" charset="0"/>
              <a:buChar char="●"/>
            </a:pPr>
            <a:r>
              <a:rPr lang="de-CH" sz="1600" dirty="0">
                <a:solidFill>
                  <a:schemeClr val="accent6">
                    <a:lumMod val="50000"/>
                  </a:schemeClr>
                </a:solidFill>
              </a:rPr>
              <a:t>Englische Version:</a:t>
            </a:r>
            <a:r>
              <a:rPr lang="it-IT" sz="1600" dirty="0">
                <a:solidFill>
                  <a:schemeClr val="accent6">
                    <a:lumMod val="50000"/>
                  </a:schemeClr>
                </a:solidFill>
              </a:rPr>
              <a:t> </a:t>
            </a:r>
            <a:r>
              <a:rPr lang="it-IT" sz="1600" dirty="0">
                <a:solidFill>
                  <a:schemeClr val="accent6">
                    <a:lumMod val="50000"/>
                  </a:schemeClr>
                </a:solidFill>
                <a:hlinkClick r:id="rId6">
                  <a:extLst>
                    <a:ext uri="{A12FA001-AC4F-418D-AE19-62706E023703}">
                      <ahyp:hlinkClr xmlns:ahyp="http://schemas.microsoft.com/office/drawing/2018/hyperlinkcolor" val="tx"/>
                    </a:ext>
                  </a:extLst>
                </a:hlinkClick>
              </a:rPr>
              <a:t>www.eta-ch.ch</a:t>
            </a:r>
            <a:endParaRPr lang="it-IT" sz="1600" dirty="0">
              <a:solidFill>
                <a:schemeClr val="accent6">
                  <a:lumMod val="50000"/>
                </a:schemeClr>
              </a:solidFill>
            </a:endParaRPr>
          </a:p>
          <a:p>
            <a:pPr marL="742950" lvl="1" indent="-285750">
              <a:lnSpc>
                <a:spcPct val="100000"/>
              </a:lnSpc>
              <a:buClr>
                <a:srgbClr val="8EB403"/>
              </a:buClr>
              <a:buFont typeface="Century Gothic" panose="020B0502020202020204" pitchFamily="34" charset="0"/>
              <a:buChar char="●"/>
            </a:pPr>
            <a:endParaRPr lang="de-CH" sz="1800" dirty="0">
              <a:solidFill>
                <a:srgbClr val="898F97"/>
              </a:solidFill>
            </a:endParaRPr>
          </a:p>
          <a:p>
            <a:pPr marL="285750" indent="-285750" algn="l">
              <a:lnSpc>
                <a:spcPct val="100000"/>
              </a:lnSpc>
              <a:buClr>
                <a:srgbClr val="8EB403"/>
              </a:buClr>
              <a:buFont typeface="Century Gothic" panose="020B0502020202020204" pitchFamily="34" charset="0"/>
              <a:buChar char="●"/>
            </a:pPr>
            <a:endParaRPr lang="de-CH" sz="1800" dirty="0">
              <a:solidFill>
                <a:srgbClr val="898F97"/>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Tree>
    <p:extLst>
      <p:ext uri="{BB962C8B-B14F-4D97-AF65-F5344CB8AC3E}">
        <p14:creationId xmlns:p14="http://schemas.microsoft.com/office/powerpoint/2010/main" val="3522167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1.2</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Ideenentwicklung</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20</a:t>
            </a:fld>
            <a:endParaRPr lang="ru-RU"/>
          </a:p>
        </p:txBody>
      </p:sp>
      <p:grpSp>
        <p:nvGrpSpPr>
          <p:cNvPr id="3" name="Gruppieren 2">
            <a:extLst>
              <a:ext uri="{FF2B5EF4-FFF2-40B4-BE49-F238E27FC236}">
                <a16:creationId xmlns:a16="http://schemas.microsoft.com/office/drawing/2014/main" id="{C0BBF2C5-751F-9CCD-556B-4B206CA00EB2}"/>
              </a:ext>
            </a:extLst>
          </p:cNvPr>
          <p:cNvGrpSpPr/>
          <p:nvPr/>
        </p:nvGrpSpPr>
        <p:grpSpPr>
          <a:xfrm>
            <a:off x="9657806" y="1079863"/>
            <a:ext cx="1454331" cy="1277285"/>
            <a:chOff x="10737669" y="0"/>
            <a:chExt cx="1454331" cy="1277285"/>
          </a:xfrm>
        </p:grpSpPr>
        <p:sp>
          <p:nvSpPr>
            <p:cNvPr id="5" name="Rechteck 4">
              <a:extLst>
                <a:ext uri="{FF2B5EF4-FFF2-40B4-BE49-F238E27FC236}">
                  <a16:creationId xmlns:a16="http://schemas.microsoft.com/office/drawing/2014/main" id="{96E0D5C6-E9BE-642A-82C7-23E55731E740}"/>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9D5D3407-7D34-0F14-B513-D15C1CB78D78}"/>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10812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21</a:t>
            </a:fld>
            <a:endParaRPr lang="ru-RU"/>
          </a:p>
        </p:txBody>
      </p:sp>
      <p:sp>
        <p:nvSpPr>
          <p:cNvPr id="6" name="Text Box 2">
            <a:extLst>
              <a:ext uri="{FF2B5EF4-FFF2-40B4-BE49-F238E27FC236}">
                <a16:creationId xmlns:a16="http://schemas.microsoft.com/office/drawing/2014/main" id="{EECD1D7A-E973-4A3B-B5D1-73D4791F558D}"/>
              </a:ext>
            </a:extLst>
          </p:cNvPr>
          <p:cNvSpPr txBox="1">
            <a:spLocks noChangeArrowheads="1"/>
          </p:cNvSpPr>
          <p:nvPr/>
        </p:nvSpPr>
        <p:spPr bwMode="auto">
          <a:xfrm>
            <a:off x="2322211" y="2544859"/>
            <a:ext cx="10297144" cy="2308966"/>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de-CH" sz="2400" b="1" dirty="0">
                <a:solidFill>
                  <a:srgbClr val="D17930"/>
                </a:solidFill>
                <a:latin typeface="+mj-lt"/>
                <a:cs typeface="Arial" pitchFamily="34" charset="0"/>
              </a:rPr>
              <a:t>Wir nutzen die folgenden drei Ansätze:</a:t>
            </a:r>
          </a:p>
          <a:p>
            <a:pPr marL="282575" indent="-282575" fontAlgn="auto">
              <a:spcBef>
                <a:spcPts val="0"/>
              </a:spcBef>
              <a:spcAft>
                <a:spcPts val="0"/>
              </a:spcAft>
              <a:defRPr/>
            </a:pPr>
            <a:endParaRPr lang="de-CH" sz="2400" b="1" dirty="0">
              <a:solidFill>
                <a:schemeClr val="accent6">
                  <a:lumMod val="50000"/>
                </a:schemeClr>
              </a:solidFill>
              <a:latin typeface="+mj-lt"/>
              <a:cs typeface="Arial" pitchFamily="34" charset="0"/>
            </a:endParaRPr>
          </a:p>
          <a:p>
            <a:pPr lvl="1">
              <a:defRPr/>
            </a:pPr>
            <a:r>
              <a:rPr lang="de-CH" sz="2400" b="1" dirty="0">
                <a:solidFill>
                  <a:schemeClr val="accent6">
                    <a:lumMod val="50000"/>
                  </a:schemeClr>
                </a:solidFill>
                <a:latin typeface="+mj-lt"/>
                <a:cs typeface="Arial" pitchFamily="34" charset="0"/>
              </a:rPr>
              <a:t>Ansatz 1: </a:t>
            </a:r>
            <a:r>
              <a:rPr lang="de-CH" sz="2400" dirty="0">
                <a:solidFill>
                  <a:schemeClr val="accent6">
                    <a:lumMod val="50000"/>
                  </a:schemeClr>
                </a:solidFill>
                <a:latin typeface="+mj-lt"/>
                <a:cs typeface="Arial" pitchFamily="34" charset="0"/>
              </a:rPr>
              <a:t>«Trending»</a:t>
            </a:r>
          </a:p>
          <a:p>
            <a:pPr lvl="1">
              <a:defRPr/>
            </a:pPr>
            <a:r>
              <a:rPr lang="de-CH" sz="2400" b="1" dirty="0">
                <a:solidFill>
                  <a:schemeClr val="accent6">
                    <a:lumMod val="50000"/>
                  </a:schemeClr>
                </a:solidFill>
                <a:latin typeface="+mj-lt"/>
                <a:cs typeface="Arial" pitchFamily="34" charset="0"/>
              </a:rPr>
              <a:t>Ansatz 2: </a:t>
            </a:r>
            <a:r>
              <a:rPr lang="de-CH" sz="2400" dirty="0">
                <a:solidFill>
                  <a:schemeClr val="accent6">
                    <a:lumMod val="50000"/>
                  </a:schemeClr>
                </a:solidFill>
                <a:latin typeface="+mj-lt"/>
                <a:cs typeface="Arial" pitchFamily="34" charset="0"/>
              </a:rPr>
              <a:t>«Problemlösungen»</a:t>
            </a:r>
          </a:p>
          <a:p>
            <a:pPr lvl="1">
              <a:defRPr/>
            </a:pPr>
            <a:r>
              <a:rPr lang="de-CH" sz="2400" b="1" dirty="0">
                <a:solidFill>
                  <a:schemeClr val="accent6">
                    <a:lumMod val="50000"/>
                  </a:schemeClr>
                </a:solidFill>
                <a:cs typeface="Arial" pitchFamily="34" charset="0"/>
              </a:rPr>
              <a:t>Ansatz 3:</a:t>
            </a:r>
            <a:r>
              <a:rPr lang="de-CH" sz="2400" dirty="0">
                <a:solidFill>
                  <a:schemeClr val="accent6">
                    <a:lumMod val="50000"/>
                  </a:schemeClr>
                </a:solidFill>
                <a:latin typeface="+mj-lt"/>
                <a:cs typeface="Arial" pitchFamily="34" charset="0"/>
              </a:rPr>
              <a:t> «Die eigenen Stärken nutzen»</a:t>
            </a:r>
          </a:p>
          <a:p>
            <a:pPr lvl="1">
              <a:defRPr/>
            </a:pPr>
            <a:endParaRPr lang="de-CH" sz="2400" dirty="0">
              <a:latin typeface="+mj-lt"/>
              <a:cs typeface="Arial" pitchFamily="34" charset="0"/>
            </a:endParaRPr>
          </a:p>
        </p:txBody>
      </p:sp>
      <p:sp>
        <p:nvSpPr>
          <p:cNvPr id="9" name="Rectangle 2">
            <a:extLst>
              <a:ext uri="{FF2B5EF4-FFF2-40B4-BE49-F238E27FC236}">
                <a16:creationId xmlns:a16="http://schemas.microsoft.com/office/drawing/2014/main" id="{83B7A939-C4B9-4B41-A23E-9F147B9AD8CB}"/>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chemeClr val="bg1"/>
                </a:solidFill>
                <a:latin typeface="+mj-lt"/>
                <a:ea typeface="ＭＳ Ｐゴシック" charset="0"/>
                <a:cs typeface="Arial"/>
              </a:rPr>
              <a:t>Auf der Suche nach Geschäftsideen k</a:t>
            </a:r>
            <a:r>
              <a:rPr lang="de-CH" altLang="fr-FR" sz="2400" b="1" dirty="0">
                <a:solidFill>
                  <a:srgbClr val="D17930"/>
                </a:solidFill>
                <a:latin typeface="+mj-lt"/>
                <a:ea typeface="ＭＳ Ｐゴシック" charset="0"/>
                <a:cs typeface="Arial"/>
              </a:rPr>
              <a:t>önnen mehrere </a:t>
            </a:r>
            <a:r>
              <a:rPr lang="de-CH" altLang="fr-FR" sz="2400" b="1" dirty="0">
                <a:solidFill>
                  <a:schemeClr val="bg1"/>
                </a:solidFill>
                <a:latin typeface="+mj-lt"/>
                <a:ea typeface="ＭＳ Ｐゴシック" charset="0"/>
                <a:cs typeface="Arial"/>
              </a:rPr>
              <a:t>Denkansätze nützlich sein</a:t>
            </a:r>
          </a:p>
        </p:txBody>
      </p:sp>
    </p:spTree>
    <p:extLst>
      <p:ext uri="{BB962C8B-B14F-4D97-AF65-F5344CB8AC3E}">
        <p14:creationId xmlns:p14="http://schemas.microsoft.com/office/powerpoint/2010/main" val="84459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22</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1: </a:t>
            </a:r>
            <a:r>
              <a:rPr lang="de-CH" altLang="fr-FR" sz="2400" b="1" dirty="0" err="1">
                <a:solidFill>
                  <a:srgbClr val="D17930"/>
                </a:solidFill>
                <a:latin typeface="+mj-lt"/>
                <a:ea typeface="ＭＳ Ｐゴシック" charset="0"/>
                <a:cs typeface="Arial"/>
              </a:rPr>
              <a:t>Trending</a:t>
            </a:r>
            <a:endParaRPr lang="de-CH" altLang="fr-FR" sz="2400" b="1" dirty="0">
              <a:solidFill>
                <a:srgbClr val="D17930"/>
              </a:solidFill>
              <a:latin typeface="+mj-lt"/>
              <a:ea typeface="ＭＳ Ｐゴシック" charset="0"/>
              <a:cs typeface="Arial"/>
            </a:endParaRPr>
          </a:p>
          <a:p>
            <a:pPr>
              <a:defRPr/>
            </a:pPr>
            <a:r>
              <a:rPr lang="de-CH" altLang="fr-FR" sz="2400" b="1" dirty="0">
                <a:solidFill>
                  <a:srgbClr val="D17930"/>
                </a:solidFill>
                <a:latin typeface="+mj-lt"/>
                <a:ea typeface="ＭＳ Ｐゴシック" charset="0"/>
                <a:cs typeface="Arial"/>
              </a:rPr>
              <a:t>Sammeln von Trends</a:t>
            </a:r>
          </a:p>
        </p:txBody>
      </p:sp>
      <p:sp>
        <p:nvSpPr>
          <p:cNvPr id="5" name="Text Box 2">
            <a:extLst>
              <a:ext uri="{FF2B5EF4-FFF2-40B4-BE49-F238E27FC236}">
                <a16:creationId xmlns:a16="http://schemas.microsoft.com/office/drawing/2014/main" id="{BADF5B51-FEFF-4235-826F-B8CF1C74B589}"/>
              </a:ext>
            </a:extLst>
          </p:cNvPr>
          <p:cNvSpPr txBox="1">
            <a:spLocks noChangeArrowheads="1"/>
          </p:cNvSpPr>
          <p:nvPr/>
        </p:nvSpPr>
        <p:spPr bwMode="auto">
          <a:xfrm>
            <a:off x="959008" y="1461681"/>
            <a:ext cx="9204650" cy="770084"/>
          </a:xfrm>
          <a:prstGeom prst="rect">
            <a:avLst/>
          </a:prstGeom>
          <a:noFill/>
          <a:ln w="12700">
            <a:noFill/>
            <a:miter lim="800000"/>
            <a:headEnd/>
            <a:tailEnd/>
          </a:ln>
        </p:spPr>
        <p:txBody>
          <a:bodyPr wrap="square" lIns="92075" tIns="46038" rIns="92075" bIns="46038">
            <a:spAutoFit/>
          </a:bodyPr>
          <a:lstStyle/>
          <a:p>
            <a:r>
              <a:rPr lang="de-DE" altLang="fr-FR" sz="2200" b="1" dirty="0">
                <a:solidFill>
                  <a:srgbClr val="D17930"/>
                </a:solidFill>
                <a:latin typeface="+mj-lt"/>
                <a:cs typeface="Arial" pitchFamily="34" charset="0"/>
              </a:rPr>
              <a:t>Welche langfristigen Trends zeichnen sich in den folgenden Themenbereichen ab:</a:t>
            </a:r>
          </a:p>
        </p:txBody>
      </p:sp>
      <p:sp>
        <p:nvSpPr>
          <p:cNvPr id="7" name="Text Box 2">
            <a:extLst>
              <a:ext uri="{FF2B5EF4-FFF2-40B4-BE49-F238E27FC236}">
                <a16:creationId xmlns:a16="http://schemas.microsoft.com/office/drawing/2014/main" id="{9CDFCA87-6CB3-47EA-A59C-CE160FF07BC2}"/>
              </a:ext>
            </a:extLst>
          </p:cNvPr>
          <p:cNvSpPr txBox="1">
            <a:spLocks noChangeArrowheads="1"/>
          </p:cNvSpPr>
          <p:nvPr/>
        </p:nvSpPr>
        <p:spPr bwMode="auto">
          <a:xfrm>
            <a:off x="940447" y="2389383"/>
            <a:ext cx="10170504" cy="3273333"/>
          </a:xfrm>
          <a:prstGeom prst="rect">
            <a:avLst/>
          </a:prstGeom>
          <a:noFill/>
          <a:ln w="12700">
            <a:noFill/>
            <a:miter lim="800000"/>
            <a:headEnd/>
            <a:tailEnd/>
          </a:ln>
        </p:spPr>
        <p:txBody>
          <a:bodyPr wrap="square" lIns="92075" tIns="46038" rIns="92075" bIns="46038">
            <a:spAutoFit/>
          </a:bodyPr>
          <a:lstStyle/>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Sport (Beispiel-Trend: YouTube-Videos mit Sportprogrammen für zu Hause)</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Internet</a:t>
            </a:r>
          </a:p>
          <a:p>
            <a:pPr marL="342900" indent="-342900">
              <a:spcBef>
                <a:spcPts val="400"/>
              </a:spcBef>
              <a:buClr>
                <a:srgbClr val="96CB00"/>
              </a:buClr>
              <a:buFont typeface="Arial" panose="020B0604020202020204" pitchFamily="34" charset="0"/>
              <a:buChar char="•"/>
            </a:pPr>
            <a:r>
              <a:rPr lang="de-DE" altLang="fr-FR" sz="2000" dirty="0" err="1">
                <a:solidFill>
                  <a:schemeClr val="accent6">
                    <a:lumMod val="50000"/>
                  </a:schemeClr>
                </a:solidFill>
                <a:latin typeface="+mj-lt"/>
                <a:cs typeface="Arial" pitchFamily="34" charset="0"/>
              </a:rPr>
              <a:t>App</a:t>
            </a:r>
            <a:r>
              <a:rPr lang="de-DE" altLang="fr-FR" sz="2000" dirty="0">
                <a:solidFill>
                  <a:schemeClr val="accent6">
                    <a:lumMod val="50000"/>
                  </a:schemeClr>
                </a:solidFill>
                <a:latin typeface="+mj-lt"/>
                <a:cs typeface="Arial" pitchFamily="34" charset="0"/>
              </a:rPr>
              <a:t>-Entwicklung</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Handwerk</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Musik</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Beim Einkaufen</a:t>
            </a:r>
          </a:p>
          <a:p>
            <a:pPr marL="342900" indent="-342900">
              <a:spcBef>
                <a:spcPts val="400"/>
              </a:spcBef>
              <a:buClr>
                <a:srgbClr val="96CB00"/>
              </a:buClr>
              <a:buFont typeface="Arial" panose="020B0604020202020204" pitchFamily="34" charset="0"/>
              <a:buChar char="•"/>
            </a:pPr>
            <a:r>
              <a:rPr lang="de-DE" altLang="fr-FR" sz="2000" dirty="0">
                <a:solidFill>
                  <a:schemeClr val="accent6">
                    <a:lumMod val="50000"/>
                  </a:schemeClr>
                </a:solidFill>
                <a:latin typeface="+mj-lt"/>
                <a:cs typeface="Arial" pitchFamily="34" charset="0"/>
              </a:rPr>
              <a:t>Bei der Partnersuche</a:t>
            </a:r>
          </a:p>
          <a:p>
            <a:pPr>
              <a:spcBef>
                <a:spcPts val="400"/>
              </a:spcBef>
              <a:buClr>
                <a:srgbClr val="96CB00"/>
              </a:buClr>
            </a:pPr>
            <a:endParaRPr lang="de-DE" altLang="fr-FR" sz="2000" b="1" dirty="0">
              <a:solidFill>
                <a:schemeClr val="accent6">
                  <a:lumMod val="50000"/>
                </a:schemeClr>
              </a:solidFill>
              <a:latin typeface="+mj-lt"/>
              <a:cs typeface="Arial" pitchFamily="34" charset="0"/>
            </a:endParaRPr>
          </a:p>
          <a:p>
            <a:pPr>
              <a:spcBef>
                <a:spcPts val="400"/>
              </a:spcBef>
              <a:buClr>
                <a:srgbClr val="96CB00"/>
              </a:buClr>
            </a:pPr>
            <a:r>
              <a:rPr lang="de-DE" altLang="fr-FR" sz="2000" b="1" dirty="0">
                <a:solidFill>
                  <a:schemeClr val="accent6">
                    <a:lumMod val="50000"/>
                  </a:schemeClr>
                </a:solidFill>
                <a:latin typeface="+mj-lt"/>
                <a:cs typeface="Arial" pitchFamily="34" charset="0"/>
              </a:rPr>
              <a:t>Welche weiteren Themenbereiche interessieren Sie?</a:t>
            </a:r>
          </a:p>
        </p:txBody>
      </p:sp>
    </p:spTree>
    <p:extLst>
      <p:ext uri="{BB962C8B-B14F-4D97-AF65-F5344CB8AC3E}">
        <p14:creationId xmlns:p14="http://schemas.microsoft.com/office/powerpoint/2010/main" val="126385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23</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172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1: </a:t>
            </a:r>
            <a:r>
              <a:rPr lang="de-CH" altLang="fr-FR" sz="2400" b="1" dirty="0" err="1">
                <a:solidFill>
                  <a:srgbClr val="D17930"/>
                </a:solidFill>
                <a:latin typeface="+mj-lt"/>
                <a:ea typeface="ＭＳ Ｐゴシック" charset="0"/>
                <a:cs typeface="Arial"/>
              </a:rPr>
              <a:t>Trending</a:t>
            </a:r>
            <a:r>
              <a:rPr lang="de-CH" altLang="fr-FR" sz="2400" b="1" dirty="0">
                <a:solidFill>
                  <a:srgbClr val="D17930"/>
                </a:solidFill>
                <a:latin typeface="+mj-lt"/>
                <a:ea typeface="ＭＳ Ｐゴシック" charset="0"/>
                <a:cs typeface="Arial"/>
              </a:rPr>
              <a:t>. Sammeln von Geschäftsideen, die von diesen Trends profitieren</a:t>
            </a:r>
          </a:p>
        </p:txBody>
      </p:sp>
      <p:sp>
        <p:nvSpPr>
          <p:cNvPr id="6" name="Rechteck 5">
            <a:extLst>
              <a:ext uri="{FF2B5EF4-FFF2-40B4-BE49-F238E27FC236}">
                <a16:creationId xmlns:a16="http://schemas.microsoft.com/office/drawing/2014/main" id="{24DAFCB8-32E3-451B-9D59-02FBBA4E459D}"/>
              </a:ext>
            </a:extLst>
          </p:cNvPr>
          <p:cNvSpPr/>
          <p:nvPr/>
        </p:nvSpPr>
        <p:spPr>
          <a:xfrm>
            <a:off x="1045193" y="3094171"/>
            <a:ext cx="10558625" cy="1684615"/>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6" y="1823370"/>
            <a:ext cx="6387268" cy="831639"/>
          </a:xfrm>
          <a:prstGeom prst="rect">
            <a:avLst/>
          </a:prstGeom>
          <a:noFill/>
          <a:ln w="12700">
            <a:noFill/>
            <a:miter lim="800000"/>
            <a:headEnd/>
            <a:tailEnd/>
          </a:ln>
        </p:spPr>
        <p:txBody>
          <a:bodyPr wrap="square" lIns="92075" tIns="46038" rIns="92075" bIns="46038">
            <a:spAutoFit/>
          </a:bodyPr>
          <a:lstStyle/>
          <a:p>
            <a:r>
              <a:rPr lang="de-DE" altLang="fr-FR" sz="2400" b="1" dirty="0">
                <a:solidFill>
                  <a:srgbClr val="D17930"/>
                </a:solidFill>
                <a:latin typeface="+mj-lt"/>
                <a:cs typeface="Arial" pitchFamily="34" charset="0"/>
              </a:rPr>
              <a:t>Welche Geschäftsideen profitieren von diesen Trends?</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1772816"/>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1" name="Rechteck 10">
            <a:extLst>
              <a:ext uri="{FF2B5EF4-FFF2-40B4-BE49-F238E27FC236}">
                <a16:creationId xmlns:a16="http://schemas.microsoft.com/office/drawing/2014/main" id="{717031B9-2D46-4C6F-8439-B6DC8269FE8C}"/>
              </a:ext>
            </a:extLst>
          </p:cNvPr>
          <p:cNvSpPr/>
          <p:nvPr/>
        </p:nvSpPr>
        <p:spPr>
          <a:xfrm>
            <a:off x="1263181" y="3094172"/>
            <a:ext cx="10018836" cy="707886"/>
          </a:xfrm>
          <a:prstGeom prst="rect">
            <a:avLst/>
          </a:prstGeom>
        </p:spPr>
        <p:txBody>
          <a:bodyPr wrap="square">
            <a:spAutoFit/>
          </a:bodyPr>
          <a:lstStyle/>
          <a:p>
            <a:r>
              <a:rPr lang="de-DE" altLang="fr-FR" sz="2000" b="1" dirty="0">
                <a:solidFill>
                  <a:schemeClr val="accent6">
                    <a:lumMod val="50000"/>
                  </a:schemeClr>
                </a:solidFill>
                <a:latin typeface="+mj-lt"/>
                <a:cs typeface="Arial" pitchFamily="34" charset="0"/>
              </a:rPr>
              <a:t>Beispiel:</a:t>
            </a:r>
          </a:p>
          <a:p>
            <a:r>
              <a:rPr lang="de-DE" altLang="fr-FR" sz="2000" b="1" dirty="0">
                <a:solidFill>
                  <a:schemeClr val="accent6">
                    <a:lumMod val="50000"/>
                  </a:schemeClr>
                </a:solidFill>
                <a:latin typeface="+mj-lt"/>
                <a:cs typeface="Arial" pitchFamily="34" charset="0"/>
              </a:rPr>
              <a:t>Trend: </a:t>
            </a:r>
            <a:r>
              <a:rPr lang="de-DE" altLang="fr-FR" sz="2000" dirty="0">
                <a:solidFill>
                  <a:schemeClr val="accent6">
                    <a:lumMod val="50000"/>
                  </a:schemeClr>
                </a:solidFill>
                <a:latin typeface="+mj-lt"/>
                <a:cs typeface="Arial" pitchFamily="34" charset="0"/>
              </a:rPr>
              <a:t>YouTube-Videos mit Sportprogrammen für zu Hause</a:t>
            </a:r>
          </a:p>
        </p:txBody>
      </p:sp>
      <p:sp>
        <p:nvSpPr>
          <p:cNvPr id="12" name="Text Box 2">
            <a:extLst>
              <a:ext uri="{FF2B5EF4-FFF2-40B4-BE49-F238E27FC236}">
                <a16:creationId xmlns:a16="http://schemas.microsoft.com/office/drawing/2014/main" id="{913A5E41-2247-46BE-AD11-272C4975FE75}"/>
              </a:ext>
            </a:extLst>
          </p:cNvPr>
          <p:cNvSpPr txBox="1">
            <a:spLocks noChangeArrowheads="1"/>
          </p:cNvSpPr>
          <p:nvPr/>
        </p:nvSpPr>
        <p:spPr bwMode="auto">
          <a:xfrm>
            <a:off x="1044982" y="5169644"/>
            <a:ext cx="10558625" cy="708528"/>
          </a:xfrm>
          <a:prstGeom prst="rect">
            <a:avLst/>
          </a:prstGeom>
          <a:noFill/>
          <a:ln w="19050">
            <a:solidFill>
              <a:schemeClr val="accent1"/>
            </a:solidFill>
            <a:miter lim="800000"/>
            <a:headEnd/>
            <a:tailEnd/>
          </a:ln>
        </p:spPr>
        <p:txBody>
          <a:bodyPr wrap="square" lIns="92075" tIns="46038" rIns="92075" bIns="46038">
            <a:spAutoFit/>
          </a:bodyPr>
          <a:lstStyle/>
          <a:p>
            <a:r>
              <a:rPr lang="de-DE" altLang="fr-FR" sz="2000" b="1" dirty="0">
                <a:solidFill>
                  <a:srgbClr val="D17930"/>
                </a:solidFill>
                <a:latin typeface="+mj-lt"/>
                <a:cs typeface="Arial" pitchFamily="34" charset="0"/>
              </a:rPr>
              <a:t>Wichtig: </a:t>
            </a:r>
            <a:r>
              <a:rPr lang="de-DE" altLang="fr-FR" sz="2000" dirty="0">
                <a:solidFill>
                  <a:srgbClr val="D17930"/>
                </a:solidFill>
                <a:latin typeface="+mj-lt"/>
                <a:cs typeface="Arial" pitchFamily="34" charset="0"/>
              </a:rPr>
              <a:t>Es muss sich noch nicht um ausgereifte Geschäftsideen handeln. </a:t>
            </a:r>
            <a:br>
              <a:rPr lang="de-DE" altLang="fr-FR" sz="2000" dirty="0">
                <a:solidFill>
                  <a:srgbClr val="D17930"/>
                </a:solidFill>
                <a:latin typeface="+mj-lt"/>
                <a:cs typeface="Arial" pitchFamily="34" charset="0"/>
              </a:rPr>
            </a:br>
            <a:r>
              <a:rPr lang="de-DE" altLang="fr-FR" sz="2000" dirty="0">
                <a:solidFill>
                  <a:srgbClr val="D17930"/>
                </a:solidFill>
                <a:latin typeface="+mj-lt"/>
                <a:cs typeface="Arial" pitchFamily="34" charset="0"/>
              </a:rPr>
              <a:t>Erste Ideenansätze reichen aus!</a:t>
            </a:r>
          </a:p>
        </p:txBody>
      </p:sp>
      <p:sp>
        <p:nvSpPr>
          <p:cNvPr id="13" name="Pfeil nach rechts 2">
            <a:extLst>
              <a:ext uri="{FF2B5EF4-FFF2-40B4-BE49-F238E27FC236}">
                <a16:creationId xmlns:a16="http://schemas.microsoft.com/office/drawing/2014/main" id="{204458C7-3445-466E-9AA9-759D72927696}"/>
              </a:ext>
            </a:extLst>
          </p:cNvPr>
          <p:cNvSpPr/>
          <p:nvPr/>
        </p:nvSpPr>
        <p:spPr>
          <a:xfrm>
            <a:off x="1478865" y="3797020"/>
            <a:ext cx="633831" cy="350520"/>
          </a:xfrm>
          <a:prstGeom prst="rightArrow">
            <a:avLst/>
          </a:prstGeom>
          <a:solidFill>
            <a:srgbClr val="96CB00"/>
          </a:solidFill>
          <a:ln>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4" name="Rechteck 13">
            <a:extLst>
              <a:ext uri="{FF2B5EF4-FFF2-40B4-BE49-F238E27FC236}">
                <a16:creationId xmlns:a16="http://schemas.microsoft.com/office/drawing/2014/main" id="{AF0E3B87-430C-4BC9-8B28-AB341E74262A}"/>
              </a:ext>
            </a:extLst>
          </p:cNvPr>
          <p:cNvSpPr/>
          <p:nvPr/>
        </p:nvSpPr>
        <p:spPr>
          <a:xfrm>
            <a:off x="2191257" y="3763124"/>
            <a:ext cx="8437744" cy="1015663"/>
          </a:xfrm>
          <a:prstGeom prst="rect">
            <a:avLst/>
          </a:prstGeom>
        </p:spPr>
        <p:txBody>
          <a:bodyPr wrap="square">
            <a:spAutoFit/>
          </a:bodyPr>
          <a:lstStyle/>
          <a:p>
            <a:r>
              <a:rPr lang="de-DE" sz="2000" b="1" dirty="0">
                <a:solidFill>
                  <a:schemeClr val="accent6">
                    <a:lumMod val="50000"/>
                  </a:schemeClr>
                </a:solidFill>
                <a:latin typeface="+mj-lt"/>
                <a:cs typeface="Arial" pitchFamily="34" charset="0"/>
              </a:rPr>
              <a:t>Idee: </a:t>
            </a:r>
            <a:r>
              <a:rPr lang="de-DE" sz="2000" dirty="0">
                <a:solidFill>
                  <a:schemeClr val="accent6">
                    <a:lumMod val="50000"/>
                  </a:schemeClr>
                </a:solidFill>
                <a:latin typeface="+mj-lt"/>
                <a:cs typeface="Arial" pitchFamily="34" charset="0"/>
              </a:rPr>
              <a:t>Webseite mit individualisiertem Sportprogramm (z. B. durch Eingabe von Dauer und Trainingsschwerpunkt) als Freemium-Modell</a:t>
            </a:r>
          </a:p>
        </p:txBody>
      </p:sp>
    </p:spTree>
    <p:extLst>
      <p:ext uri="{BB962C8B-B14F-4D97-AF65-F5344CB8AC3E}">
        <p14:creationId xmlns:p14="http://schemas.microsoft.com/office/powerpoint/2010/main" val="395369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24</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43664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2: Problemlösungen</a:t>
            </a:r>
          </a:p>
          <a:p>
            <a:pPr>
              <a:defRPr/>
            </a:pPr>
            <a:r>
              <a:rPr lang="de-CH" altLang="fr-FR" sz="2400" b="1" dirty="0">
                <a:solidFill>
                  <a:srgbClr val="D17930"/>
                </a:solidFill>
                <a:latin typeface="+mj-lt"/>
                <a:ea typeface="ＭＳ Ｐゴシック" charset="0"/>
                <a:cs typeface="Arial"/>
              </a:rPr>
              <a:t>Der Wunsch, Probleme zu beseitigen, hat schon zu vielen Geschäftsideen geführt</a:t>
            </a:r>
          </a:p>
        </p:txBody>
      </p:sp>
      <p:sp>
        <p:nvSpPr>
          <p:cNvPr id="6" name="Text Box 2">
            <a:extLst>
              <a:ext uri="{FF2B5EF4-FFF2-40B4-BE49-F238E27FC236}">
                <a16:creationId xmlns:a16="http://schemas.microsoft.com/office/drawing/2014/main" id="{7B5F6D42-094D-4BEE-8AD0-4AEC61241034}"/>
              </a:ext>
            </a:extLst>
          </p:cNvPr>
          <p:cNvSpPr txBox="1">
            <a:spLocks noChangeArrowheads="1"/>
          </p:cNvSpPr>
          <p:nvPr/>
        </p:nvSpPr>
        <p:spPr bwMode="auto">
          <a:xfrm>
            <a:off x="946634" y="1945005"/>
            <a:ext cx="10166719" cy="2308966"/>
          </a:xfrm>
          <a:prstGeom prst="rect">
            <a:avLst/>
          </a:prstGeom>
          <a:noFill/>
          <a:ln w="12700">
            <a:noFill/>
            <a:miter lim="800000"/>
            <a:headEnd/>
            <a:tailEnd/>
          </a:ln>
        </p:spPr>
        <p:txBody>
          <a:bodyPr wrap="square" lIns="92075" tIns="46038" rIns="92075" bIns="46038">
            <a:spAutoFit/>
          </a:bodyPr>
          <a:lstStyle/>
          <a:p>
            <a:pPr fontAlgn="auto">
              <a:spcBef>
                <a:spcPts val="0"/>
              </a:spcBef>
              <a:spcAft>
                <a:spcPts val="0"/>
              </a:spcAft>
              <a:defRPr/>
            </a:pPr>
            <a:r>
              <a:rPr lang="de-DE" sz="2400" b="1" dirty="0">
                <a:solidFill>
                  <a:srgbClr val="D17930"/>
                </a:solidFill>
                <a:latin typeface="+mj-lt"/>
                <a:cs typeface="Arial" pitchFamily="34" charset="0"/>
              </a:rPr>
              <a:t>Ansatz 2: Problemlösungen</a:t>
            </a:r>
          </a:p>
          <a:p>
            <a:pPr fontAlgn="auto">
              <a:spcBef>
                <a:spcPts val="0"/>
              </a:spcBef>
              <a:spcAft>
                <a:spcPts val="0"/>
              </a:spcAft>
              <a:defRPr/>
            </a:pPr>
            <a:endParaRPr lang="de-DE" sz="2400" b="1" dirty="0">
              <a:solidFill>
                <a:schemeClr val="accent6">
                  <a:lumMod val="50000"/>
                </a:schemeClr>
              </a:solidFill>
              <a:latin typeface="+mj-lt"/>
              <a:cs typeface="Arial" pitchFamily="34" charset="0"/>
            </a:endParaRP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Schritt 1: </a:t>
            </a:r>
            <a:r>
              <a:rPr lang="de-DE" sz="2400" dirty="0">
                <a:solidFill>
                  <a:schemeClr val="accent6">
                    <a:lumMod val="50000"/>
                  </a:schemeClr>
                </a:solidFill>
                <a:cs typeface="Arial" pitchFamily="34" charset="0"/>
              </a:rPr>
              <a:t>Überlegen Sie sich, welche Probleme Sie nerven. </a:t>
            </a:r>
            <a:br>
              <a:rPr lang="de-DE" sz="2400" dirty="0">
                <a:solidFill>
                  <a:schemeClr val="accent6">
                    <a:lumMod val="50000"/>
                  </a:schemeClr>
                </a:solidFill>
                <a:cs typeface="Arial" pitchFamily="34" charset="0"/>
              </a:rPr>
            </a:br>
            <a:r>
              <a:rPr lang="de-DE" sz="2400" dirty="0">
                <a:solidFill>
                  <a:schemeClr val="accent6">
                    <a:lumMod val="50000"/>
                  </a:schemeClr>
                </a:solidFill>
                <a:cs typeface="Arial" pitchFamily="34" charset="0"/>
              </a:rPr>
              <a:t>(z. B. bei der Smartphone-Nutzung oder beim Einkaufen)</a:t>
            </a:r>
          </a:p>
          <a:p>
            <a:pPr marL="342900" indent="-342900" fontAlgn="auto">
              <a:spcBef>
                <a:spcPts val="0"/>
              </a:spcBef>
              <a:spcAft>
                <a:spcPts val="0"/>
              </a:spcAft>
              <a:buClr>
                <a:srgbClr val="D17930"/>
              </a:buClr>
              <a:buFont typeface="Arial" panose="020B0604020202020204" pitchFamily="34" charset="0"/>
              <a:buChar char="•"/>
              <a:defRPr/>
            </a:pPr>
            <a:r>
              <a:rPr lang="de-DE" sz="2400" b="1" dirty="0">
                <a:solidFill>
                  <a:schemeClr val="accent6">
                    <a:lumMod val="50000"/>
                  </a:schemeClr>
                </a:solidFill>
                <a:cs typeface="Arial" pitchFamily="34" charset="0"/>
              </a:rPr>
              <a:t>Schritt 2: </a:t>
            </a:r>
            <a:r>
              <a:rPr lang="de-DE" sz="2400" dirty="0">
                <a:solidFill>
                  <a:schemeClr val="accent6">
                    <a:lumMod val="50000"/>
                  </a:schemeClr>
                </a:solidFill>
                <a:cs typeface="Arial" pitchFamily="34" charset="0"/>
              </a:rPr>
              <a:t>Machen Sie sich Gedanken: Welche Geschäftsideen würden diese Probleme beseitigen?</a:t>
            </a:r>
          </a:p>
        </p:txBody>
      </p:sp>
      <p:sp>
        <p:nvSpPr>
          <p:cNvPr id="9" name="Text Box 2">
            <a:extLst>
              <a:ext uri="{FF2B5EF4-FFF2-40B4-BE49-F238E27FC236}">
                <a16:creationId xmlns:a16="http://schemas.microsoft.com/office/drawing/2014/main" id="{15273587-8A3E-48DC-B586-C60411F5F8D0}"/>
              </a:ext>
            </a:extLst>
          </p:cNvPr>
          <p:cNvSpPr txBox="1">
            <a:spLocks noChangeArrowheads="1"/>
          </p:cNvSpPr>
          <p:nvPr/>
        </p:nvSpPr>
        <p:spPr bwMode="auto">
          <a:xfrm>
            <a:off x="1054646" y="5182870"/>
            <a:ext cx="10584906" cy="708528"/>
          </a:xfrm>
          <a:prstGeom prst="rect">
            <a:avLst/>
          </a:prstGeom>
          <a:noFill/>
          <a:ln w="19050">
            <a:solidFill>
              <a:srgbClr val="96CB00"/>
            </a:solidFill>
            <a:miter lim="800000"/>
            <a:headEnd/>
            <a:tailEnd/>
          </a:ln>
        </p:spPr>
        <p:txBody>
          <a:bodyPr wrap="square" lIns="92075" tIns="46038" rIns="92075" bIns="46038">
            <a:spAutoFit/>
          </a:bodyPr>
          <a:lstStyle/>
          <a:p>
            <a:r>
              <a:rPr lang="de-DE" altLang="fr-FR" sz="2000" b="1" dirty="0">
                <a:solidFill>
                  <a:srgbClr val="D17930"/>
                </a:solidFill>
                <a:latin typeface="+mj-lt"/>
                <a:cs typeface="Arial" pitchFamily="34" charset="0"/>
              </a:rPr>
              <a:t>Wichtig: </a:t>
            </a:r>
            <a:r>
              <a:rPr lang="de-DE" altLang="fr-FR" sz="2000" dirty="0">
                <a:solidFill>
                  <a:srgbClr val="D17930"/>
                </a:solidFill>
                <a:latin typeface="+mj-lt"/>
                <a:cs typeface="Arial" pitchFamily="34" charset="0"/>
              </a:rPr>
              <a:t>Es muss sich noch nicht um ausgereifte Geschäftsideen handeln. </a:t>
            </a:r>
            <a:br>
              <a:rPr lang="de-DE" altLang="fr-FR" sz="2000" dirty="0">
                <a:solidFill>
                  <a:srgbClr val="D17930"/>
                </a:solidFill>
                <a:latin typeface="+mj-lt"/>
                <a:cs typeface="Arial" pitchFamily="34" charset="0"/>
              </a:rPr>
            </a:br>
            <a:r>
              <a:rPr lang="de-DE" altLang="fr-FR" sz="2000" dirty="0">
                <a:solidFill>
                  <a:srgbClr val="D17930"/>
                </a:solidFill>
                <a:latin typeface="+mj-lt"/>
                <a:cs typeface="Arial" pitchFamily="34" charset="0"/>
              </a:rPr>
              <a:t>Erste Ideenansätze reichen aus!</a:t>
            </a:r>
          </a:p>
        </p:txBody>
      </p:sp>
      <p:grpSp>
        <p:nvGrpSpPr>
          <p:cNvPr id="5" name="Gruppieren 4">
            <a:extLst>
              <a:ext uri="{FF2B5EF4-FFF2-40B4-BE49-F238E27FC236}">
                <a16:creationId xmlns:a16="http://schemas.microsoft.com/office/drawing/2014/main" id="{6BAC1893-93E4-B7C0-2009-8633DE6EF236}"/>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21BE6A53-50B7-012C-A996-A9433F91BFD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 name="Grafik 1">
              <a:extLst>
                <a:ext uri="{FF2B5EF4-FFF2-40B4-BE49-F238E27FC236}">
                  <a16:creationId xmlns:a16="http://schemas.microsoft.com/office/drawing/2014/main" id="{93D7C21D-2E0D-F345-FF2C-0A6425DA1A60}"/>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58851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25</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70892"/>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Methode 3: Die eigenen Stärken nutzen</a:t>
            </a:r>
          </a:p>
        </p:txBody>
      </p:sp>
      <p:pic>
        <p:nvPicPr>
          <p:cNvPr id="7" name="Picture 2">
            <a:extLst>
              <a:ext uri="{FF2B5EF4-FFF2-40B4-BE49-F238E27FC236}">
                <a16:creationId xmlns:a16="http://schemas.microsoft.com/office/drawing/2014/main" id="{C3C2EFA7-54F0-473F-947A-0EF0E987D501}"/>
              </a:ext>
            </a:extLst>
          </p:cNvPr>
          <p:cNvPicPr>
            <a:picLocks noChangeAspect="1" noChangeArrowheads="1"/>
          </p:cNvPicPr>
          <p:nvPr/>
        </p:nvPicPr>
        <p:blipFill>
          <a:blip r:embed="rId2"/>
          <a:srcRect/>
          <a:stretch>
            <a:fillRect/>
          </a:stretch>
        </p:blipFill>
        <p:spPr bwMode="auto">
          <a:xfrm>
            <a:off x="1774726" y="949202"/>
            <a:ext cx="1044116" cy="2155762"/>
          </a:xfrm>
          <a:prstGeom prst="rect">
            <a:avLst/>
          </a:prstGeom>
          <a:solidFill>
            <a:srgbClr val="96CB00"/>
          </a:solidFill>
          <a:ln w="9525">
            <a:noFill/>
            <a:miter lim="800000"/>
            <a:headEnd/>
            <a:tailEnd/>
          </a:ln>
        </p:spPr>
      </p:pic>
      <p:sp>
        <p:nvSpPr>
          <p:cNvPr id="10" name="Rechteck 9">
            <a:extLst>
              <a:ext uri="{FF2B5EF4-FFF2-40B4-BE49-F238E27FC236}">
                <a16:creationId xmlns:a16="http://schemas.microsoft.com/office/drawing/2014/main" id="{0B1446CE-BD4A-4E76-9C66-1727F43CCA76}"/>
              </a:ext>
            </a:extLst>
          </p:cNvPr>
          <p:cNvSpPr/>
          <p:nvPr/>
        </p:nvSpPr>
        <p:spPr>
          <a:xfrm>
            <a:off x="1090650" y="2977681"/>
            <a:ext cx="2664296" cy="830997"/>
          </a:xfrm>
          <a:prstGeom prst="rect">
            <a:avLst/>
          </a:prstGeom>
        </p:spPr>
        <p:txBody>
          <a:bodyPr wrap="square">
            <a:spAutoFit/>
          </a:bodyPr>
          <a:lstStyle/>
          <a:p>
            <a:r>
              <a:rPr lang="de-DE" altLang="fr-FR" sz="1600" dirty="0">
                <a:solidFill>
                  <a:schemeClr val="accent6">
                    <a:lumMod val="50000"/>
                  </a:schemeClr>
                </a:solidFill>
                <a:cs typeface="Arial" pitchFamily="34" charset="0"/>
              </a:rPr>
              <a:t>Überlegen Sie sich </a:t>
            </a:r>
            <a:br>
              <a:rPr lang="de-DE" altLang="fr-FR" sz="1600" dirty="0">
                <a:solidFill>
                  <a:schemeClr val="accent6">
                    <a:lumMod val="50000"/>
                  </a:schemeClr>
                </a:solidFill>
                <a:cs typeface="Arial" pitchFamily="34" charset="0"/>
              </a:rPr>
            </a:br>
            <a:r>
              <a:rPr lang="de-DE" altLang="fr-FR" sz="1600" b="1" dirty="0">
                <a:solidFill>
                  <a:schemeClr val="accent6">
                    <a:lumMod val="50000"/>
                  </a:schemeClr>
                </a:solidFill>
                <a:cs typeface="Arial" pitchFamily="34" charset="0"/>
              </a:rPr>
              <a:t>fünf Stärken, </a:t>
            </a:r>
            <a:r>
              <a:rPr lang="de-DE" altLang="fr-FR" sz="1600" dirty="0">
                <a:solidFill>
                  <a:schemeClr val="accent6">
                    <a:lumMod val="50000"/>
                  </a:schemeClr>
                </a:solidFill>
                <a:cs typeface="Arial" pitchFamily="34" charset="0"/>
              </a:rPr>
              <a:t>also Dinge, die Sie sehr gut können. </a:t>
            </a:r>
            <a:endParaRPr lang="de-DE" sz="1600" dirty="0">
              <a:solidFill>
                <a:schemeClr val="accent6">
                  <a:lumMod val="50000"/>
                </a:schemeClr>
              </a:solidFill>
            </a:endParaRPr>
          </a:p>
        </p:txBody>
      </p:sp>
      <p:sp>
        <p:nvSpPr>
          <p:cNvPr id="11" name="Rechteck 10">
            <a:extLst>
              <a:ext uri="{FF2B5EF4-FFF2-40B4-BE49-F238E27FC236}">
                <a16:creationId xmlns:a16="http://schemas.microsoft.com/office/drawing/2014/main" id="{526F4EE8-7F9D-4F1A-B22B-6AB002D87153}"/>
              </a:ext>
            </a:extLst>
          </p:cNvPr>
          <p:cNvSpPr/>
          <p:nvPr/>
        </p:nvSpPr>
        <p:spPr>
          <a:xfrm>
            <a:off x="4116575" y="2963850"/>
            <a:ext cx="3562807" cy="1077218"/>
          </a:xfrm>
          <a:prstGeom prst="rect">
            <a:avLst/>
          </a:prstGeom>
        </p:spPr>
        <p:txBody>
          <a:bodyPr wrap="square">
            <a:spAutoFit/>
          </a:bodyPr>
          <a:lstStyle/>
          <a:p>
            <a:r>
              <a:rPr lang="de-DE" altLang="fr-FR" sz="1600" dirty="0">
                <a:solidFill>
                  <a:schemeClr val="accent6">
                    <a:lumMod val="50000"/>
                  </a:schemeClr>
                </a:solidFill>
                <a:cs typeface="Arial" pitchFamily="34" charset="0"/>
              </a:rPr>
              <a:t>Treten Sie nacheinander vor die Klasse und stellen Sie den anderen genau diese fünf Stärken vor. Das ist keine Angeberei! </a:t>
            </a:r>
            <a:endParaRPr lang="de-DE" sz="1600" dirty="0">
              <a:solidFill>
                <a:schemeClr val="accent6">
                  <a:lumMod val="50000"/>
                </a:schemeClr>
              </a:solidFill>
              <a:cs typeface="Arial" pitchFamily="34" charset="0"/>
            </a:endParaRPr>
          </a:p>
        </p:txBody>
      </p:sp>
      <p:pic>
        <p:nvPicPr>
          <p:cNvPr id="12" name="Picture 4">
            <a:extLst>
              <a:ext uri="{FF2B5EF4-FFF2-40B4-BE49-F238E27FC236}">
                <a16:creationId xmlns:a16="http://schemas.microsoft.com/office/drawing/2014/main" id="{BEA99EDC-510F-4AC4-94C1-1C14671E4A80}"/>
              </a:ext>
            </a:extLst>
          </p:cNvPr>
          <p:cNvPicPr>
            <a:picLocks noChangeAspect="1" noChangeArrowheads="1"/>
          </p:cNvPicPr>
          <p:nvPr/>
        </p:nvPicPr>
        <p:blipFill>
          <a:blip r:embed="rId3"/>
          <a:srcRect/>
          <a:stretch>
            <a:fillRect/>
          </a:stretch>
        </p:blipFill>
        <p:spPr bwMode="auto">
          <a:xfrm>
            <a:off x="8435466" y="800708"/>
            <a:ext cx="1656184" cy="2122488"/>
          </a:xfrm>
          <a:prstGeom prst="rect">
            <a:avLst/>
          </a:prstGeom>
          <a:noFill/>
          <a:ln w="9525">
            <a:noFill/>
            <a:miter lim="800000"/>
            <a:headEnd/>
            <a:tailEnd/>
          </a:ln>
        </p:spPr>
      </p:pic>
      <p:sp>
        <p:nvSpPr>
          <p:cNvPr id="13" name="Rechteck 12">
            <a:extLst>
              <a:ext uri="{FF2B5EF4-FFF2-40B4-BE49-F238E27FC236}">
                <a16:creationId xmlns:a16="http://schemas.microsoft.com/office/drawing/2014/main" id="{A06A03C5-D196-4B0F-BC36-949396E53797}"/>
              </a:ext>
            </a:extLst>
          </p:cNvPr>
          <p:cNvSpPr/>
          <p:nvPr/>
        </p:nvSpPr>
        <p:spPr>
          <a:xfrm>
            <a:off x="8075426" y="2963850"/>
            <a:ext cx="3528392" cy="1077218"/>
          </a:xfrm>
          <a:prstGeom prst="rect">
            <a:avLst/>
          </a:prstGeom>
        </p:spPr>
        <p:txBody>
          <a:bodyPr wrap="square">
            <a:spAutoFit/>
          </a:bodyPr>
          <a:lstStyle/>
          <a:p>
            <a:r>
              <a:rPr lang="de-DE" altLang="fr-FR" sz="1600" dirty="0">
                <a:solidFill>
                  <a:schemeClr val="accent6">
                    <a:lumMod val="50000"/>
                  </a:schemeClr>
                </a:solidFill>
                <a:cs typeface="Arial" pitchFamily="34" charset="0"/>
              </a:rPr>
              <a:t>Überlegen Sie sich danach eine Geschäftsidee, bei der eine oder mehrere der eigenen Stärken eine wichtige Rolle spielen würde.</a:t>
            </a:r>
            <a:endParaRPr lang="de-DE" sz="1600" dirty="0">
              <a:solidFill>
                <a:schemeClr val="accent6">
                  <a:lumMod val="50000"/>
                </a:schemeClr>
              </a:solidFill>
            </a:endParaRPr>
          </a:p>
        </p:txBody>
      </p:sp>
      <p:sp>
        <p:nvSpPr>
          <p:cNvPr id="14" name="Rechteck 13">
            <a:extLst>
              <a:ext uri="{FF2B5EF4-FFF2-40B4-BE49-F238E27FC236}">
                <a16:creationId xmlns:a16="http://schemas.microsoft.com/office/drawing/2014/main" id="{9A8AB1F4-55CE-4FF0-923E-40C2D89B21A7}"/>
              </a:ext>
            </a:extLst>
          </p:cNvPr>
          <p:cNvSpPr/>
          <p:nvPr/>
        </p:nvSpPr>
        <p:spPr>
          <a:xfrm>
            <a:off x="1016678" y="4148343"/>
            <a:ext cx="10558625" cy="1863476"/>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C97E5FB2-0A38-4DB2-8BE5-B0E28FCD55DE}"/>
              </a:ext>
            </a:extLst>
          </p:cNvPr>
          <p:cNvSpPr/>
          <p:nvPr/>
        </p:nvSpPr>
        <p:spPr>
          <a:xfrm>
            <a:off x="1162658" y="4209835"/>
            <a:ext cx="10333148" cy="923330"/>
          </a:xfrm>
          <a:prstGeom prst="rect">
            <a:avLst/>
          </a:prstGeom>
        </p:spPr>
        <p:txBody>
          <a:bodyPr wrap="square">
            <a:spAutoFit/>
          </a:bodyPr>
          <a:lstStyle/>
          <a:p>
            <a:r>
              <a:rPr lang="de-DE" altLang="fr-FR" b="1" dirty="0">
                <a:solidFill>
                  <a:schemeClr val="accent6">
                    <a:lumMod val="50000"/>
                  </a:schemeClr>
                </a:solidFill>
                <a:latin typeface="+mj-lt"/>
                <a:cs typeface="Arial" pitchFamily="34" charset="0"/>
              </a:rPr>
              <a:t>Beispiel: </a:t>
            </a:r>
            <a:r>
              <a:rPr lang="de-DE" altLang="fr-FR" dirty="0">
                <a:solidFill>
                  <a:schemeClr val="accent6">
                    <a:lumMod val="50000"/>
                  </a:schemeClr>
                </a:solidFill>
                <a:latin typeface="+mj-lt"/>
                <a:cs typeface="Arial" pitchFamily="34" charset="0"/>
              </a:rPr>
              <a:t>Heiko liebt Kostüme und Verkleidungen. Er ist ein </a:t>
            </a:r>
            <a:r>
              <a:rPr lang="de-DE" altLang="fr-FR" dirty="0" err="1">
                <a:solidFill>
                  <a:schemeClr val="accent6">
                    <a:lumMod val="50000"/>
                  </a:schemeClr>
                </a:solidFill>
                <a:latin typeface="+mj-lt"/>
                <a:cs typeface="Arial" pitchFamily="34" charset="0"/>
              </a:rPr>
              <a:t>grosser</a:t>
            </a:r>
            <a:r>
              <a:rPr lang="de-DE" altLang="fr-FR" dirty="0">
                <a:solidFill>
                  <a:schemeClr val="accent6">
                    <a:lumMod val="50000"/>
                  </a:schemeClr>
                </a:solidFill>
                <a:latin typeface="+mj-lt"/>
                <a:cs typeface="Arial" pitchFamily="34" charset="0"/>
              </a:rPr>
              <a:t> Cosplay*-Fan, hat schon einige Outfits selber gestaltet und sie an Cosplay-Veranstaltungen getragen. Dort hat er viel Lob für seine Outfits erhalten.</a:t>
            </a:r>
          </a:p>
        </p:txBody>
      </p:sp>
      <p:sp>
        <p:nvSpPr>
          <p:cNvPr id="16" name="Pfeil nach rechts 26">
            <a:extLst>
              <a:ext uri="{FF2B5EF4-FFF2-40B4-BE49-F238E27FC236}">
                <a16:creationId xmlns:a16="http://schemas.microsoft.com/office/drawing/2014/main" id="{EDF1417D-EADF-4334-85FE-31238573FFC0}"/>
              </a:ext>
            </a:extLst>
          </p:cNvPr>
          <p:cNvSpPr/>
          <p:nvPr/>
        </p:nvSpPr>
        <p:spPr>
          <a:xfrm>
            <a:off x="1234666" y="5145939"/>
            <a:ext cx="633831" cy="35052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11F654FB-BA87-42D8-93A0-AAD2299A958C}"/>
              </a:ext>
            </a:extLst>
          </p:cNvPr>
          <p:cNvSpPr/>
          <p:nvPr/>
        </p:nvSpPr>
        <p:spPr>
          <a:xfrm>
            <a:off x="1954746" y="5109935"/>
            <a:ext cx="9433048" cy="923330"/>
          </a:xfrm>
          <a:prstGeom prst="rect">
            <a:avLst/>
          </a:prstGeom>
        </p:spPr>
        <p:txBody>
          <a:bodyPr wrap="square">
            <a:spAutoFit/>
          </a:bodyPr>
          <a:lstStyle/>
          <a:p>
            <a:r>
              <a:rPr lang="de-DE" b="1" dirty="0">
                <a:solidFill>
                  <a:schemeClr val="accent6">
                    <a:lumMod val="50000"/>
                  </a:schemeClr>
                </a:solidFill>
                <a:latin typeface="+mj-lt"/>
                <a:cs typeface="Arial" pitchFamily="34" charset="0"/>
              </a:rPr>
              <a:t>Idee: </a:t>
            </a:r>
            <a:r>
              <a:rPr lang="de-DE" dirty="0">
                <a:solidFill>
                  <a:schemeClr val="accent6">
                    <a:lumMod val="50000"/>
                  </a:schemeClr>
                </a:solidFill>
                <a:latin typeface="+mj-lt"/>
                <a:cs typeface="Arial" pitchFamily="34" charset="0"/>
              </a:rPr>
              <a:t>Heiko plant eine «</a:t>
            </a:r>
            <a:r>
              <a:rPr lang="de-DE" dirty="0" err="1">
                <a:solidFill>
                  <a:schemeClr val="accent6">
                    <a:lumMod val="50000"/>
                  </a:schemeClr>
                </a:solidFill>
                <a:latin typeface="+mj-lt"/>
                <a:cs typeface="Arial" pitchFamily="34" charset="0"/>
              </a:rPr>
              <a:t>Customized</a:t>
            </a:r>
            <a:r>
              <a:rPr lang="de-DE" dirty="0">
                <a:solidFill>
                  <a:schemeClr val="accent6">
                    <a:lumMod val="50000"/>
                  </a:schemeClr>
                </a:solidFill>
                <a:latin typeface="+mj-lt"/>
                <a:cs typeface="Arial" pitchFamily="34" charset="0"/>
              </a:rPr>
              <a:t> Cosplay Outfittery», also ein Geschäft, wo Cosplay-Fans sich Outfits nach ihren Wünschen schneidern und zusammenstellen lassen können.</a:t>
            </a:r>
          </a:p>
        </p:txBody>
      </p:sp>
      <p:pic>
        <p:nvPicPr>
          <p:cNvPr id="18" name="Picture 5">
            <a:extLst>
              <a:ext uri="{FF2B5EF4-FFF2-40B4-BE49-F238E27FC236}">
                <a16:creationId xmlns:a16="http://schemas.microsoft.com/office/drawing/2014/main" id="{C4AED918-FCEF-4FD3-A9FF-CF927F915CB3}"/>
              </a:ext>
            </a:extLst>
          </p:cNvPr>
          <p:cNvPicPr>
            <a:picLocks noChangeAspect="1" noChangeArrowheads="1"/>
          </p:cNvPicPr>
          <p:nvPr/>
        </p:nvPicPr>
        <p:blipFill>
          <a:blip r:embed="rId4"/>
          <a:srcRect/>
          <a:stretch>
            <a:fillRect/>
          </a:stretch>
        </p:blipFill>
        <p:spPr bwMode="auto">
          <a:xfrm>
            <a:off x="4835066" y="980728"/>
            <a:ext cx="1536105" cy="1842323"/>
          </a:xfrm>
          <a:prstGeom prst="rect">
            <a:avLst/>
          </a:prstGeom>
          <a:noFill/>
          <a:ln w="9525">
            <a:noFill/>
            <a:miter lim="800000"/>
            <a:headEnd/>
            <a:tailEnd/>
          </a:ln>
        </p:spPr>
      </p:pic>
      <p:sp>
        <p:nvSpPr>
          <p:cNvPr id="19" name="Textfeld 18">
            <a:extLst>
              <a:ext uri="{FF2B5EF4-FFF2-40B4-BE49-F238E27FC236}">
                <a16:creationId xmlns:a16="http://schemas.microsoft.com/office/drawing/2014/main" id="{88B876AC-358A-4EF6-8EB8-2B0935D19DE4}"/>
              </a:ext>
            </a:extLst>
          </p:cNvPr>
          <p:cNvSpPr txBox="1"/>
          <p:nvPr/>
        </p:nvSpPr>
        <p:spPr>
          <a:xfrm>
            <a:off x="1606162" y="6153448"/>
            <a:ext cx="9549517" cy="540148"/>
          </a:xfrm>
          <a:prstGeom prst="rect">
            <a:avLst/>
          </a:prstGeom>
          <a:solidFill>
            <a:schemeClr val="bg1"/>
          </a:solidFill>
        </p:spPr>
        <p:txBody>
          <a:bodyPr wrap="square" lIns="0" tIns="0" rIns="0" bIns="0" rtlCol="0">
            <a:spAutoFit/>
          </a:bodyPr>
          <a:lstStyle/>
          <a:p>
            <a:pPr>
              <a:lnSpc>
                <a:spcPct val="90000"/>
              </a:lnSpc>
              <a:spcAft>
                <a:spcPts val="1000"/>
              </a:spcAft>
            </a:pPr>
            <a:r>
              <a:rPr lang="de-DE" sz="1300" dirty="0">
                <a:solidFill>
                  <a:schemeClr val="accent6">
                    <a:lumMod val="50000"/>
                  </a:schemeClr>
                </a:solidFill>
              </a:rPr>
              <a:t>* Der Begriff «</a:t>
            </a:r>
            <a:r>
              <a:rPr lang="de-DE" sz="1300" dirty="0" err="1">
                <a:solidFill>
                  <a:schemeClr val="accent6">
                    <a:lumMod val="50000"/>
                  </a:schemeClr>
                </a:solidFill>
              </a:rPr>
              <a:t>Cosplay</a:t>
            </a:r>
            <a:r>
              <a:rPr lang="de-DE" sz="1300" dirty="0">
                <a:solidFill>
                  <a:schemeClr val="accent6">
                    <a:lumMod val="50000"/>
                  </a:schemeClr>
                </a:solidFill>
              </a:rPr>
              <a:t>» setzt sich aus «</a:t>
            </a:r>
            <a:r>
              <a:rPr lang="de-DE" sz="1300" dirty="0" err="1">
                <a:solidFill>
                  <a:schemeClr val="accent6">
                    <a:lumMod val="50000"/>
                  </a:schemeClr>
                </a:solidFill>
              </a:rPr>
              <a:t>Costume</a:t>
            </a:r>
            <a:r>
              <a:rPr lang="de-DE" sz="1300" dirty="0">
                <a:solidFill>
                  <a:schemeClr val="accent6">
                    <a:lumMod val="50000"/>
                  </a:schemeClr>
                </a:solidFill>
              </a:rPr>
              <a:t>» und «Play» zusammen. Fans von Mangas, Filmen oder Fantasie-Welten aus Geschichten treffen sich an </a:t>
            </a:r>
            <a:r>
              <a:rPr lang="de-DE" sz="1300" dirty="0" err="1">
                <a:solidFill>
                  <a:schemeClr val="accent6">
                    <a:lumMod val="50000"/>
                  </a:schemeClr>
                </a:solidFill>
              </a:rPr>
              <a:t>grossen</a:t>
            </a:r>
            <a:r>
              <a:rPr lang="de-DE" sz="1300" dirty="0">
                <a:solidFill>
                  <a:schemeClr val="accent6">
                    <a:lumMod val="50000"/>
                  </a:schemeClr>
                </a:solidFill>
              </a:rPr>
              <a:t> Events, auf denen sich viele als ihre Lieblingsfigur verkleiden. Unter anderem werden Szenen nachgespielt und Workshops mit Stars organisiert.</a:t>
            </a:r>
          </a:p>
        </p:txBody>
      </p:sp>
      <p:grpSp>
        <p:nvGrpSpPr>
          <p:cNvPr id="2" name="Gruppieren 1">
            <a:extLst>
              <a:ext uri="{FF2B5EF4-FFF2-40B4-BE49-F238E27FC236}">
                <a16:creationId xmlns:a16="http://schemas.microsoft.com/office/drawing/2014/main" id="{2A7258CF-514D-63D4-6835-F8BE108BC378}"/>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E9ABAB7E-865B-48CB-53EB-71FC555CEE8C}"/>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C56B478B-5B0F-13E1-1671-3B7CA6EF47E4}"/>
                </a:ext>
              </a:extLst>
            </p:cNvPr>
            <p:cNvPicPr>
              <a:picLocks noChangeAspect="1"/>
            </p:cNvPicPr>
            <p:nvPr/>
          </p:nvPicPr>
          <p:blipFill>
            <a:blip r:embed="rId5"/>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55338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7BD99C-7AA6-4862-B216-4F6B03907629}"/>
              </a:ext>
            </a:extLst>
          </p:cNvPr>
          <p:cNvSpPr>
            <a:spLocks noGrp="1"/>
          </p:cNvSpPr>
          <p:nvPr>
            <p:ph type="sldNum" sz="quarter" idx="12"/>
          </p:nvPr>
        </p:nvSpPr>
        <p:spPr/>
        <p:txBody>
          <a:bodyPr/>
          <a:lstStyle/>
          <a:p>
            <a:fld id="{B7E6CA31-DA56-47CF-9891-B6D0296B6AEC}" type="slidenum">
              <a:rPr lang="ru-RU" smtClean="0"/>
              <a:t>26</a:t>
            </a:fld>
            <a:endParaRPr lang="ru-RU"/>
          </a:p>
        </p:txBody>
      </p:sp>
      <p:sp>
        <p:nvSpPr>
          <p:cNvPr id="4" name="Textplatzhalter 3">
            <a:extLst>
              <a:ext uri="{FF2B5EF4-FFF2-40B4-BE49-F238E27FC236}">
                <a16:creationId xmlns:a16="http://schemas.microsoft.com/office/drawing/2014/main" id="{9D413116-D235-4EBD-B095-AF3B632941CF}"/>
              </a:ext>
            </a:extLst>
          </p:cNvPr>
          <p:cNvSpPr>
            <a:spLocks noGrp="1"/>
          </p:cNvSpPr>
          <p:nvPr>
            <p:ph type="body" idx="1"/>
          </p:nvPr>
        </p:nvSpPr>
        <p:spPr/>
        <p:txBody>
          <a:bodyPr/>
          <a:lstStyle/>
          <a:p>
            <a:endParaRPr lang="de-CH" dirty="0"/>
          </a:p>
          <a:p>
            <a:endParaRPr lang="de-CH" dirty="0"/>
          </a:p>
          <a:p>
            <a:r>
              <a:rPr lang="de-CH" b="1" dirty="0">
                <a:solidFill>
                  <a:srgbClr val="D17930"/>
                </a:solidFill>
              </a:rPr>
              <a:t>Haben Sie eigene Gründungsideen, die wir in den Ideenpool mit aufnehmen sollen?</a:t>
            </a:r>
          </a:p>
          <a:p>
            <a:endParaRPr lang="de-CH" dirty="0"/>
          </a:p>
        </p:txBody>
      </p:sp>
    </p:spTree>
    <p:extLst>
      <p:ext uri="{BB962C8B-B14F-4D97-AF65-F5344CB8AC3E}">
        <p14:creationId xmlns:p14="http://schemas.microsoft.com/office/powerpoint/2010/main" val="400952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0BB8818-6A71-41F4-B16B-221FFC437EE1}"/>
              </a:ext>
            </a:extLst>
          </p:cNvPr>
          <p:cNvPicPr>
            <a:picLocks noChangeAspect="1"/>
          </p:cNvPicPr>
          <p:nvPr/>
        </p:nvPicPr>
        <p:blipFill rotWithShape="1">
          <a:blip r:embed="rId2"/>
          <a:srcRect l="-60" t="12483" b="22631"/>
          <a:stretch/>
        </p:blipFill>
        <p:spPr>
          <a:xfrm>
            <a:off x="792604" y="2974547"/>
            <a:ext cx="5610627" cy="2778071"/>
          </a:xfrm>
          <a:prstGeom prst="rect">
            <a:avLst/>
          </a:prstGeom>
        </p:spPr>
      </p:pic>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fld id="{B7E6CA31-DA56-47CF-9891-B6D0296B6AEC}" type="slidenum">
              <a:rPr lang="ru-RU" smtClean="0"/>
              <a:t>27</a:t>
            </a:fld>
            <a:endParaRPr lang="ru-RU"/>
          </a:p>
        </p:txBody>
      </p:sp>
      <p:sp>
        <p:nvSpPr>
          <p:cNvPr id="5" name="Rechteck 4">
            <a:extLst>
              <a:ext uri="{FF2B5EF4-FFF2-40B4-BE49-F238E27FC236}">
                <a16:creationId xmlns:a16="http://schemas.microsoft.com/office/drawing/2014/main" id="{4EF0CB9F-0B70-4C22-BE6C-E2E82105F4A1}"/>
              </a:ext>
            </a:extLst>
          </p:cNvPr>
          <p:cNvSpPr/>
          <p:nvPr/>
        </p:nvSpPr>
        <p:spPr>
          <a:xfrm>
            <a:off x="1033685" y="1542112"/>
            <a:ext cx="4197711" cy="79248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mj-lt"/>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534160"/>
            <a:ext cx="4591722" cy="79248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3"/>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6807675" y="2721578"/>
            <a:ext cx="4591721" cy="2308324"/>
          </a:xfrm>
          <a:prstGeom prst="rect">
            <a:avLst/>
          </a:prstGeom>
          <a:noFill/>
          <a:ln w="9525">
            <a:noFill/>
            <a:miter lim="800000"/>
            <a:headEnd/>
            <a:tailEnd/>
          </a:ln>
        </p:spPr>
        <p:txBody>
          <a:bodyPr wrap="square">
            <a:spAutoFit/>
          </a:bodyPr>
          <a:lstStyle/>
          <a:p>
            <a:r>
              <a:rPr lang="de-DE" altLang="fr-FR" sz="1600" dirty="0">
                <a:solidFill>
                  <a:schemeClr val="accent6">
                    <a:lumMod val="50000"/>
                  </a:schemeClr>
                </a:solidFill>
                <a:latin typeface="+mj-lt"/>
                <a:cs typeface="Arial" pitchFamily="34" charset="0"/>
              </a:rPr>
              <a:t>«Innovativ und praktisch - das neue Schüleretui von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 Die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-Etuis werden aus alten, auf herkömmliche Art nicht mehr brauchbaren Veloschläuchen umweltfreundlich hergestellt. Unsere </a:t>
            </a:r>
            <a:r>
              <a:rPr lang="de-DE" altLang="fr-FR" sz="1600" dirty="0" err="1">
                <a:solidFill>
                  <a:schemeClr val="accent6">
                    <a:lumMod val="50000"/>
                  </a:schemeClr>
                </a:solidFill>
                <a:latin typeface="+mj-lt"/>
                <a:cs typeface="Arial" pitchFamily="34" charset="0"/>
              </a:rPr>
              <a:t>Pnööö</a:t>
            </a:r>
            <a:r>
              <a:rPr lang="de-DE" altLang="fr-FR" sz="1600" dirty="0">
                <a:solidFill>
                  <a:schemeClr val="accent6">
                    <a:lumMod val="50000"/>
                  </a:schemeClr>
                </a:solidFill>
                <a:latin typeface="+mj-lt"/>
                <a:cs typeface="Arial" pitchFamily="34" charset="0"/>
              </a:rPr>
              <a:t>-Etuis sind also keine normalen Etuis, vielmehr ist jedes handgefertigte Etui ein Unikat und hat schon eine lange Geschichte hinter sich.</a:t>
            </a:r>
            <a:r>
              <a:rPr lang="de-DE" altLang="fr-FR" sz="1600" dirty="0">
                <a:solidFill>
                  <a:schemeClr val="accent6">
                    <a:lumMod val="50000"/>
                  </a:schemeClr>
                </a:solidFill>
                <a:cs typeface="Arial" pitchFamily="34" charset="0"/>
              </a:rPr>
              <a:t>»</a:t>
            </a:r>
            <a:endParaRPr lang="de-DE" altLang="fr-FR" sz="1600" dirty="0">
              <a:solidFill>
                <a:schemeClr val="accent6">
                  <a:lumMod val="50000"/>
                </a:schemeClr>
              </a:solidFill>
              <a:latin typeface="+mj-lt"/>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528707" y="1736812"/>
            <a:ext cx="3198311" cy="400110"/>
          </a:xfrm>
          <a:prstGeom prst="rect">
            <a:avLst/>
          </a:prstGeom>
          <a:noFill/>
        </p:spPr>
        <p:txBody>
          <a:bodyPr wrap="none" rtlCol="0">
            <a:spAutoFit/>
          </a:bodyPr>
          <a:lstStyle/>
          <a:p>
            <a:r>
              <a:rPr lang="de-DE" sz="2000" b="1" dirty="0">
                <a:solidFill>
                  <a:srgbClr val="D17930"/>
                </a:solidFill>
                <a:latin typeface="+mj-lt"/>
                <a:cs typeface="Arial" pitchFamily="34" charset="0"/>
              </a:rPr>
              <a:t>Trend: Aus alt mach neu</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656080"/>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mj-lt"/>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6653612" y="1584960"/>
            <a:ext cx="4510453" cy="707886"/>
          </a:xfrm>
          <a:prstGeom prst="rect">
            <a:avLst/>
          </a:prstGeom>
          <a:noFill/>
        </p:spPr>
        <p:txBody>
          <a:bodyPr wrap="square" rtlCol="0">
            <a:spAutoFit/>
          </a:bodyPr>
          <a:lstStyle/>
          <a:p>
            <a:pPr algn="ctr"/>
            <a:r>
              <a:rPr lang="de-DE" sz="2000" b="1" dirty="0">
                <a:solidFill>
                  <a:srgbClr val="D17930"/>
                </a:solidFill>
                <a:latin typeface="+mj-lt"/>
                <a:cs typeface="Arial" pitchFamily="34" charset="0"/>
              </a:rPr>
              <a:t>Idee: Schüleretuis aus alten Fahrradschläuchen</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Beispiele anderer Ideen von Lernenden</a:t>
            </a:r>
            <a:br>
              <a:rPr lang="de-CH" altLang="fr-FR" sz="2400" b="1" dirty="0">
                <a:solidFill>
                  <a:srgbClr val="D17930"/>
                </a:solidFill>
                <a:latin typeface="+mj-lt"/>
                <a:ea typeface="ＭＳ Ｐゴシック" charset="0"/>
                <a:cs typeface="Arial"/>
              </a:rPr>
            </a:br>
            <a:r>
              <a:rPr lang="de-CH" altLang="fr-FR" sz="2400" b="1" dirty="0">
                <a:solidFill>
                  <a:srgbClr val="D17930"/>
                </a:solidFill>
                <a:latin typeface="+mj-lt"/>
                <a:ea typeface="ＭＳ Ｐゴシック" charset="0"/>
                <a:cs typeface="Arial"/>
              </a:rPr>
              <a:t>PNÖ3 – ganz schön abgefahren!</a:t>
            </a:r>
          </a:p>
        </p:txBody>
      </p:sp>
      <p:sp>
        <p:nvSpPr>
          <p:cNvPr id="3" name="Rechteck 2">
            <a:extLst>
              <a:ext uri="{FF2B5EF4-FFF2-40B4-BE49-F238E27FC236}">
                <a16:creationId xmlns:a16="http://schemas.microsoft.com/office/drawing/2014/main" id="{3094A35A-6F29-4252-AA59-3A24289C0A2A}"/>
              </a:ext>
            </a:extLst>
          </p:cNvPr>
          <p:cNvSpPr/>
          <p:nvPr/>
        </p:nvSpPr>
        <p:spPr>
          <a:xfrm>
            <a:off x="7328549" y="5029902"/>
            <a:ext cx="3829764" cy="1277273"/>
          </a:xfrm>
          <a:prstGeom prst="rect">
            <a:avLst/>
          </a:prstGeom>
        </p:spPr>
        <p:txBody>
          <a:bodyPr wrap="square">
            <a:spAutoFit/>
          </a:bodyPr>
          <a:lstStyle/>
          <a:p>
            <a:r>
              <a:rPr lang="de-CH" sz="1100" dirty="0">
                <a:solidFill>
                  <a:schemeClr val="accent6">
                    <a:lumMod val="50000"/>
                  </a:schemeClr>
                </a:solidFill>
                <a:cs typeface="Arial" pitchFamily="34" charset="0"/>
              </a:rPr>
              <a:t>Das Produkt wurde vor einigen Jahren von fünf Schülerinnen und Schülern im Rahmen des Programms «Young Enterprise </a:t>
            </a:r>
            <a:r>
              <a:rPr lang="de-CH" sz="1100" dirty="0" err="1">
                <a:solidFill>
                  <a:schemeClr val="accent6">
                    <a:lumMod val="50000"/>
                  </a:schemeClr>
                </a:solidFill>
                <a:cs typeface="Arial" pitchFamily="34" charset="0"/>
              </a:rPr>
              <a:t>Switzerland</a:t>
            </a:r>
            <a:r>
              <a:rPr lang="de-CH" sz="1100" dirty="0">
                <a:solidFill>
                  <a:schemeClr val="accent6">
                    <a:lumMod val="50000"/>
                  </a:schemeClr>
                </a:solidFill>
                <a:cs typeface="Arial" pitchFamily="34" charset="0"/>
              </a:rPr>
              <a:t>» (YES) entwickelt. Die Entwicklung nahm  rund ein Jahr in Anspruch. </a:t>
            </a:r>
          </a:p>
          <a:p>
            <a:r>
              <a:rPr lang="de-CH" sz="1100" b="1" dirty="0">
                <a:solidFill>
                  <a:schemeClr val="accent6">
                    <a:lumMod val="50000"/>
                  </a:schemeClr>
                </a:solidFill>
                <a:cs typeface="Arial" pitchFamily="34" charset="0"/>
              </a:rPr>
              <a:t>Quelle</a:t>
            </a:r>
            <a:r>
              <a:rPr lang="de-CH" sz="1100" dirty="0">
                <a:solidFill>
                  <a:schemeClr val="accent6">
                    <a:lumMod val="50000"/>
                  </a:schemeClr>
                </a:solidFill>
                <a:cs typeface="Arial" pitchFamily="34" charset="0"/>
              </a:rPr>
              <a:t>: https://prisma-hsg.ch/2012/12/14/pnooo-ganz-schon-abgefahren/</a:t>
            </a:r>
          </a:p>
        </p:txBody>
      </p:sp>
      <p:sp>
        <p:nvSpPr>
          <p:cNvPr id="17" name="Rechteck 16">
            <a:extLst>
              <a:ext uri="{FF2B5EF4-FFF2-40B4-BE49-F238E27FC236}">
                <a16:creationId xmlns:a16="http://schemas.microsoft.com/office/drawing/2014/main" id="{7CFF956B-6286-4057-BE5C-A8B0168F2EB1}"/>
              </a:ext>
            </a:extLst>
          </p:cNvPr>
          <p:cNvSpPr/>
          <p:nvPr/>
        </p:nvSpPr>
        <p:spPr>
          <a:xfrm>
            <a:off x="1970431" y="5691621"/>
            <a:ext cx="3877684" cy="400110"/>
          </a:xfrm>
          <a:prstGeom prst="rect">
            <a:avLst/>
          </a:prstGeom>
        </p:spPr>
        <p:txBody>
          <a:bodyPr wrap="square">
            <a:spAutoFit/>
          </a:bodyPr>
          <a:lstStyle/>
          <a:p>
            <a:r>
              <a:rPr lang="de-CH" sz="1000" dirty="0">
                <a:solidFill>
                  <a:schemeClr val="accent6">
                    <a:lumMod val="50000"/>
                  </a:schemeClr>
                </a:solidFill>
                <a:cs typeface="Arial" pitchFamily="34" charset="0"/>
              </a:rPr>
              <a:t>Bild: https://prisma-hsg.ch/2012/12/14/pnooo-ganz-schon-abgefahren/</a:t>
            </a:r>
          </a:p>
        </p:txBody>
      </p:sp>
    </p:spTree>
    <p:extLst>
      <p:ext uri="{BB962C8B-B14F-4D97-AF65-F5344CB8AC3E}">
        <p14:creationId xmlns:p14="http://schemas.microsoft.com/office/powerpoint/2010/main" val="1387952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09129171-F40A-4960-B382-AFF9BF861740}"/>
              </a:ext>
            </a:extLst>
          </p:cNvPr>
          <p:cNvSpPr/>
          <p:nvPr/>
        </p:nvSpPr>
        <p:spPr>
          <a:xfrm>
            <a:off x="1058022" y="4108848"/>
            <a:ext cx="5049109" cy="2083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1C571041-2689-40CA-B817-65FFB18D1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hteck 4">
            <a:extLst>
              <a:ext uri="{FF2B5EF4-FFF2-40B4-BE49-F238E27FC236}">
                <a16:creationId xmlns:a16="http://schemas.microsoft.com/office/drawing/2014/main" id="{4EF0CB9F-0B70-4C22-BE6C-E2E82105F4A1}"/>
              </a:ext>
            </a:extLst>
          </p:cNvPr>
          <p:cNvSpPr/>
          <p:nvPr/>
        </p:nvSpPr>
        <p:spPr>
          <a:xfrm>
            <a:off x="1058022" y="1289875"/>
            <a:ext cx="4197711" cy="648000"/>
          </a:xfrm>
          <a:prstGeom prst="rect">
            <a:avLst/>
          </a:prstGeom>
          <a:solidFill>
            <a:schemeClr val="bg1"/>
          </a:solidFill>
          <a:ln w="19050">
            <a:solidFill>
              <a:srgbClr val="96CB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Rechteck 5">
            <a:extLst>
              <a:ext uri="{FF2B5EF4-FFF2-40B4-BE49-F238E27FC236}">
                <a16:creationId xmlns:a16="http://schemas.microsoft.com/office/drawing/2014/main" id="{FAAF4260-1182-48C4-B5DC-CAB14AB5A9CB}"/>
              </a:ext>
            </a:extLst>
          </p:cNvPr>
          <p:cNvSpPr/>
          <p:nvPr/>
        </p:nvSpPr>
        <p:spPr>
          <a:xfrm>
            <a:off x="6694247" y="1279005"/>
            <a:ext cx="4591722" cy="648000"/>
          </a:xfrm>
          <a:prstGeom prst="rect">
            <a:avLst/>
          </a:prstGeom>
          <a:noFill/>
          <a:ln w="19050">
            <a:solidFill>
              <a:srgbClr val="D1793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7">
            <a:extLst>
              <a:ext uri="{FF2B5EF4-FFF2-40B4-BE49-F238E27FC236}">
                <a16:creationId xmlns:a16="http://schemas.microsoft.com/office/drawing/2014/main" id="{BF54427E-1114-4EF2-B277-DF3682AB5541}"/>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pic>
        <p:nvPicPr>
          <p:cNvPr id="8" name="Picture 8">
            <a:extLst>
              <a:ext uri="{FF2B5EF4-FFF2-40B4-BE49-F238E27FC236}">
                <a16:creationId xmlns:a16="http://schemas.microsoft.com/office/drawing/2014/main" id="{007F491B-BA46-4E10-A02C-79EB4345371D}"/>
              </a:ext>
            </a:extLst>
          </p:cNvPr>
          <p:cNvPicPr>
            <a:picLocks noChangeAspect="1" noChangeArrowheads="1"/>
          </p:cNvPicPr>
          <p:nvPr/>
        </p:nvPicPr>
        <p:blipFill>
          <a:blip r:embed="rId2"/>
          <a:srcRect/>
          <a:stretch>
            <a:fillRect/>
          </a:stretch>
        </p:blipFill>
        <p:spPr bwMode="auto">
          <a:xfrm>
            <a:off x="5848115" y="3424239"/>
            <a:ext cx="12698" cy="9525"/>
          </a:xfrm>
          <a:prstGeom prst="rect">
            <a:avLst/>
          </a:prstGeom>
          <a:noFill/>
          <a:ln w="9525">
            <a:noFill/>
            <a:miter lim="800000"/>
            <a:headEnd/>
            <a:tailEnd/>
          </a:ln>
        </p:spPr>
      </p:pic>
      <p:sp>
        <p:nvSpPr>
          <p:cNvPr id="9" name="Rechteck 7">
            <a:extLst>
              <a:ext uri="{FF2B5EF4-FFF2-40B4-BE49-F238E27FC236}">
                <a16:creationId xmlns:a16="http://schemas.microsoft.com/office/drawing/2014/main" id="{E2E9880D-D21D-48FB-AEB9-4B155E571F30}"/>
              </a:ext>
            </a:extLst>
          </p:cNvPr>
          <p:cNvSpPr>
            <a:spLocks noChangeArrowheads="1"/>
          </p:cNvSpPr>
          <p:nvPr/>
        </p:nvSpPr>
        <p:spPr bwMode="auto">
          <a:xfrm>
            <a:off x="1196237" y="2100964"/>
            <a:ext cx="4197711" cy="2062103"/>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Viele Menschen sind gestresst, wodurch sich schlechte Angewohnheiten einschleichen können</a:t>
            </a:r>
          </a:p>
          <a:p>
            <a:pPr marL="285750" marR="0" lvl="0" indent="-285750" algn="l" defTabSz="914400" rtl="0" eaLnBrk="1" fontAlgn="auto" latinLnBrk="0" hangingPunct="1">
              <a:lnSpc>
                <a:spcPct val="100000"/>
              </a:lnSpc>
              <a:spcBef>
                <a:spcPts val="0"/>
              </a:spcBef>
              <a:spcAft>
                <a:spcPts val="0"/>
              </a:spcAft>
              <a:buClr>
                <a:srgbClr val="D17930"/>
              </a:buClr>
              <a:buSzTx/>
              <a:buFont typeface="Century Gothic" panose="020B0502020202020204" pitchFamily="34" charset="0"/>
              <a:buChar char="●"/>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Vorsätze – beispielsweise am Abend noch joggen zu gehen – werden häufig nicht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endParaRPr>
          </a:p>
        </p:txBody>
      </p:sp>
      <p:sp>
        <p:nvSpPr>
          <p:cNvPr id="10" name="Textfeld 9">
            <a:extLst>
              <a:ext uri="{FF2B5EF4-FFF2-40B4-BE49-F238E27FC236}">
                <a16:creationId xmlns:a16="http://schemas.microsoft.com/office/drawing/2014/main" id="{9D6696CD-13A9-4230-87F1-D1FEA96AA1B1}"/>
              </a:ext>
            </a:extLst>
          </p:cNvPr>
          <p:cNvSpPr txBox="1"/>
          <p:nvPr/>
        </p:nvSpPr>
        <p:spPr>
          <a:xfrm>
            <a:off x="1885364" y="1425047"/>
            <a:ext cx="17427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Das Problem</a:t>
            </a:r>
          </a:p>
        </p:txBody>
      </p:sp>
      <p:sp>
        <p:nvSpPr>
          <p:cNvPr id="11" name="Pfeil nach rechts 21">
            <a:extLst>
              <a:ext uri="{FF2B5EF4-FFF2-40B4-BE49-F238E27FC236}">
                <a16:creationId xmlns:a16="http://schemas.microsoft.com/office/drawing/2014/main" id="{9EA0D36A-BA22-468F-8DC6-E955AC5EBA60}"/>
              </a:ext>
            </a:extLst>
          </p:cNvPr>
          <p:cNvSpPr/>
          <p:nvPr/>
        </p:nvSpPr>
        <p:spPr>
          <a:xfrm>
            <a:off x="5525214" y="1307286"/>
            <a:ext cx="934598" cy="589280"/>
          </a:xfrm>
          <a:prstGeom prst="rightArrow">
            <a:avLst/>
          </a:prstGeom>
          <a:solidFill>
            <a:srgbClr val="96CB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feld 11">
            <a:extLst>
              <a:ext uri="{FF2B5EF4-FFF2-40B4-BE49-F238E27FC236}">
                <a16:creationId xmlns:a16="http://schemas.microsoft.com/office/drawing/2014/main" id="{05835D3F-F55F-405B-8859-916D7319263C}"/>
              </a:ext>
            </a:extLst>
          </p:cNvPr>
          <p:cNvSpPr txBox="1"/>
          <p:nvPr/>
        </p:nvSpPr>
        <p:spPr>
          <a:xfrm>
            <a:off x="8078034" y="1425047"/>
            <a:ext cx="18570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D17930"/>
                </a:solidFill>
                <a:effectLst/>
                <a:uLnTx/>
                <a:uFillTx/>
                <a:latin typeface="Century Gothic"/>
                <a:ea typeface="+mn-ea"/>
                <a:cs typeface="Arial" pitchFamily="34" charset="0"/>
              </a:rPr>
              <a:t>Die Idee </a:t>
            </a:r>
          </a:p>
        </p:txBody>
      </p:sp>
      <p:sp>
        <p:nvSpPr>
          <p:cNvPr id="14" name="Rectangle 2">
            <a:extLst>
              <a:ext uri="{FF2B5EF4-FFF2-40B4-BE49-F238E27FC236}">
                <a16:creationId xmlns:a16="http://schemas.microsoft.com/office/drawing/2014/main" id="{BCC12FA4-FFE4-4C1B-845B-5A7D77003F6B}"/>
              </a:ext>
            </a:extLst>
          </p:cNvPr>
          <p:cNvSpPr txBox="1">
            <a:spLocks noChangeArrowheads="1"/>
          </p:cNvSpPr>
          <p:nvPr/>
        </p:nvSpPr>
        <p:spPr bwMode="auto">
          <a:xfrm>
            <a:off x="959008" y="269667"/>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t>Beispiele anderer Ideen von Lernenden:</a:t>
            </a:r>
            <a:b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br>
            <a:r>
              <a:rPr kumimoji="0" lang="de-CH" altLang="fr-FR" sz="2400" b="1" i="0" u="none" strike="noStrike" kern="1200" cap="none" spc="0" normalizeH="0" baseline="0" noProof="0" dirty="0">
                <a:ln>
                  <a:noFill/>
                </a:ln>
                <a:solidFill>
                  <a:srgbClr val="D17930"/>
                </a:solidFill>
                <a:effectLst/>
                <a:uLnTx/>
                <a:uFillTx/>
                <a:latin typeface="+mj-lt"/>
                <a:ea typeface="ＭＳ Ｐゴシック" charset="0"/>
                <a:cs typeface="Arial"/>
              </a:rPr>
              <a:t>J∆BITS – Gewohnheiten Schritt für Schritt ändern </a:t>
            </a:r>
          </a:p>
        </p:txBody>
      </p:sp>
      <p:sp>
        <p:nvSpPr>
          <p:cNvPr id="3" name="Rechteck 2">
            <a:extLst>
              <a:ext uri="{FF2B5EF4-FFF2-40B4-BE49-F238E27FC236}">
                <a16:creationId xmlns:a16="http://schemas.microsoft.com/office/drawing/2014/main" id="{3094A35A-6F29-4252-AA59-3A24289C0A2A}"/>
              </a:ext>
            </a:extLst>
          </p:cNvPr>
          <p:cNvSpPr/>
          <p:nvPr/>
        </p:nvSpPr>
        <p:spPr>
          <a:xfrm>
            <a:off x="1319800" y="4355123"/>
            <a:ext cx="4616699" cy="17030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Die Idee wurde von Ivana Ivancevic und </a:t>
            </a:r>
            <a:b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b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Levin Meier (ZeichnerIn Fachrichtung Architektur im </a:t>
            </a:r>
            <a:r>
              <a:rPr lang="de-CH" sz="1400" dirty="0">
                <a:solidFill>
                  <a:prstClr val="white"/>
                </a:solidFill>
                <a:latin typeface="Century Gothic"/>
                <a:cs typeface="Arial" pitchFamily="34" charset="0"/>
              </a:rPr>
              <a:t>dritten</a:t>
            </a: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 Lehrjahr) entwickelt. Die beiden Lernenden haben das Programm myidea.ch im Herbst 2020 am Berufsbildungszentraum Olten absolviert. </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Hier geht es zum Pitch-Video: </a:t>
            </a:r>
            <a:r>
              <a:rPr kumimoji="0" lang="de-CH" sz="1400" b="0" i="0" u="none" strike="noStrike" kern="1200" cap="none" spc="0" normalizeH="0" baseline="0" noProof="0" dirty="0">
                <a:ln>
                  <a:noFill/>
                </a:ln>
                <a:solidFill>
                  <a:srgbClr val="FF0000"/>
                </a:solidFill>
                <a:effectLst/>
                <a:uLnTx/>
                <a:uFillTx/>
                <a:latin typeface="Century Gothic"/>
                <a:ea typeface="+mn-ea"/>
                <a:cs typeface="Arial" pitchFamily="34" charset="0"/>
              </a:rPr>
              <a:t>(Link wird später eingefügt</a:t>
            </a:r>
            <a:r>
              <a:rPr kumimoji="0" lang="de-CH" sz="1400" b="0" i="0" u="none" strike="noStrike" kern="1200" cap="none" spc="0" normalizeH="0" baseline="0" noProof="0" dirty="0">
                <a:ln>
                  <a:noFill/>
                </a:ln>
                <a:solidFill>
                  <a:prstClr val="white"/>
                </a:solidFill>
                <a:effectLst/>
                <a:uLnTx/>
                <a:uFillTx/>
                <a:latin typeface="Century Gothic"/>
                <a:ea typeface="+mn-ea"/>
                <a:cs typeface="Arial" pitchFamily="34" charset="0"/>
              </a:rPr>
              <a:t>)</a:t>
            </a:r>
          </a:p>
        </p:txBody>
      </p:sp>
      <p:sp>
        <p:nvSpPr>
          <p:cNvPr id="15" name="Rechteck 7">
            <a:extLst>
              <a:ext uri="{FF2B5EF4-FFF2-40B4-BE49-F238E27FC236}">
                <a16:creationId xmlns:a16="http://schemas.microsoft.com/office/drawing/2014/main" id="{BB5D2C86-72E6-437A-999F-5F0DD60EFD83}"/>
              </a:ext>
            </a:extLst>
          </p:cNvPr>
          <p:cNvSpPr>
            <a:spLocks noChangeArrowheads="1"/>
          </p:cNvSpPr>
          <p:nvPr/>
        </p:nvSpPr>
        <p:spPr bwMode="auto">
          <a:xfrm>
            <a:off x="6889313" y="2123078"/>
            <a:ext cx="4298487" cy="15696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Eine interaktive Webseite, die es ermöglicht, die eigenen Gewohnheiten (zu wenig Sport, Unordnung, zu viel Zeit am Handy, </a:t>
            </a:r>
            <a:r>
              <a:rPr lang="de-DE" altLang="fr-FR" sz="1600" dirty="0" err="1">
                <a:solidFill>
                  <a:srgbClr val="898F97"/>
                </a:solidFill>
                <a:latin typeface="Century Gothic"/>
                <a:cs typeface="Arial" pitchFamily="34" charset="0"/>
              </a:rPr>
              <a:t>usw</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 Schritt für Schritt mithilfe von einfach zu bewältigenden und motivierenden </a:t>
            </a:r>
            <a:r>
              <a:rPr kumimoji="0" lang="de-CH" sz="1600" b="0" i="0" u="none" strike="noStrike" kern="1200" cap="none" spc="0" normalizeH="0" baseline="0" noProof="0" dirty="0">
                <a:ln>
                  <a:noFill/>
                </a:ln>
                <a:solidFill>
                  <a:srgbClr val="898F97"/>
                </a:solidFill>
                <a:effectLst/>
                <a:uLnTx/>
                <a:uFillTx/>
                <a:latin typeface="Century Gothic"/>
                <a:ea typeface="+mn-ea"/>
                <a:cs typeface="Arial" pitchFamily="34" charset="0"/>
              </a:rPr>
              <a:t>«</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Challenges</a:t>
            </a:r>
            <a:r>
              <a:rPr kumimoji="0" lang="de-CH" sz="1600" b="0" i="0" u="none" strike="noStrike" kern="1200" cap="none" spc="0" normalizeH="0" baseline="0" noProof="0" dirty="0">
                <a:ln>
                  <a:noFill/>
                </a:ln>
                <a:solidFill>
                  <a:srgbClr val="898F97"/>
                </a:solidFill>
                <a:effectLst/>
                <a:uLnTx/>
                <a:uFillTx/>
                <a:latin typeface="Century Gothic"/>
                <a:ea typeface="+mn-ea"/>
                <a:cs typeface="Arial" pitchFamily="34" charset="0"/>
              </a:rPr>
              <a:t> »</a:t>
            </a:r>
            <a:r>
              <a:rPr kumimoji="0" lang="de-DE" altLang="fr-FR" sz="1600" b="0" i="0" u="none" strike="noStrike" kern="1200" cap="none" spc="0" normalizeH="0" baseline="0" noProof="0" dirty="0">
                <a:ln>
                  <a:noFill/>
                </a:ln>
                <a:solidFill>
                  <a:srgbClr val="898F97"/>
                </a:solidFill>
                <a:effectLst/>
                <a:uLnTx/>
                <a:uFillTx/>
                <a:latin typeface="Century Gothic"/>
                <a:ea typeface="+mn-ea"/>
                <a:cs typeface="Arial" pitchFamily="34" charset="0"/>
              </a:rPr>
              <a:t> zu ändern.</a:t>
            </a:r>
          </a:p>
        </p:txBody>
      </p:sp>
      <p:pic>
        <p:nvPicPr>
          <p:cNvPr id="18" name="Grafik 17">
            <a:extLst>
              <a:ext uri="{FF2B5EF4-FFF2-40B4-BE49-F238E27FC236}">
                <a16:creationId xmlns:a16="http://schemas.microsoft.com/office/drawing/2014/main" id="{FEE99491-8F11-48B2-AA37-429FB6E3947A}"/>
              </a:ext>
            </a:extLst>
          </p:cNvPr>
          <p:cNvPicPr>
            <a:picLocks noChangeAspect="1"/>
          </p:cNvPicPr>
          <p:nvPr/>
        </p:nvPicPr>
        <p:blipFill>
          <a:blip r:embed="rId3"/>
          <a:stretch>
            <a:fillRect/>
          </a:stretch>
        </p:blipFill>
        <p:spPr>
          <a:xfrm>
            <a:off x="6727180" y="4117584"/>
            <a:ext cx="4558789" cy="207513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Rechteck 3">
            <a:extLst>
              <a:ext uri="{FF2B5EF4-FFF2-40B4-BE49-F238E27FC236}">
                <a16:creationId xmlns:a16="http://schemas.microsoft.com/office/drawing/2014/main" id="{3DAFD46B-CF20-4CAA-AF8A-D1FC0603F9EC}"/>
              </a:ext>
            </a:extLst>
          </p:cNvPr>
          <p:cNvSpPr/>
          <p:nvPr/>
        </p:nvSpPr>
        <p:spPr>
          <a:xfrm>
            <a:off x="7618135" y="6261913"/>
            <a:ext cx="284084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prstClr val="white">
                    <a:lumMod val="50000"/>
                  </a:prstClr>
                </a:solidFill>
                <a:effectLst/>
                <a:uLnTx/>
                <a:uFillTx/>
                <a:latin typeface="Century Gothic"/>
                <a:ea typeface="+mn-ea"/>
                <a:cs typeface="+mn-cs"/>
              </a:rPr>
              <a:t>https://jabitsjusthabits.wixsite.com/website</a:t>
            </a:r>
          </a:p>
        </p:txBody>
      </p:sp>
    </p:spTree>
    <p:extLst>
      <p:ext uri="{BB962C8B-B14F-4D97-AF65-F5344CB8AC3E}">
        <p14:creationId xmlns:p14="http://schemas.microsoft.com/office/powerpoint/2010/main" val="15132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85463" y="131922"/>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CH" sz="2600" dirty="0">
                <a:solidFill>
                  <a:srgbClr val="8EB403"/>
                </a:solidFill>
              </a:rPr>
              <a:t>Ideenbuch führen</a:t>
            </a: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29</a:t>
            </a:fld>
            <a:endParaRPr lang="ru-RU"/>
          </a:p>
        </p:txBody>
      </p:sp>
      <p:pic>
        <p:nvPicPr>
          <p:cNvPr id="9" name="Grafik 8" descr="Notizbuch_Kugelschreiber_Kaffee_iStock-1002103608.jpg">
            <a:extLst>
              <a:ext uri="{FF2B5EF4-FFF2-40B4-BE49-F238E27FC236}">
                <a16:creationId xmlns:a16="http://schemas.microsoft.com/office/drawing/2014/main" id="{807E4264-6F06-4524-AD06-28BC22A87BB8}"/>
              </a:ext>
            </a:extLst>
          </p:cNvPr>
          <p:cNvPicPr>
            <a:picLocks noChangeAspect="1"/>
          </p:cNvPicPr>
          <p:nvPr/>
        </p:nvPicPr>
        <p:blipFill>
          <a:blip r:embed="rId3"/>
          <a:srcRect l="38203" r="15918"/>
          <a:stretch>
            <a:fillRect/>
          </a:stretch>
        </p:blipFill>
        <p:spPr>
          <a:xfrm>
            <a:off x="10530" y="0"/>
            <a:ext cx="4956789" cy="6858000"/>
          </a:xfrm>
          <a:prstGeom prst="rect">
            <a:avLst/>
          </a:prstGeom>
        </p:spPr>
      </p:pic>
      <p:sp>
        <p:nvSpPr>
          <p:cNvPr id="10" name="Rechteck 9">
            <a:extLst>
              <a:ext uri="{FF2B5EF4-FFF2-40B4-BE49-F238E27FC236}">
                <a16:creationId xmlns:a16="http://schemas.microsoft.com/office/drawing/2014/main" id="{354E735C-2E65-442C-B307-18617F267B07}"/>
              </a:ext>
            </a:extLst>
          </p:cNvPr>
          <p:cNvSpPr/>
          <p:nvPr/>
        </p:nvSpPr>
        <p:spPr>
          <a:xfrm>
            <a:off x="5265442" y="1159179"/>
            <a:ext cx="6372708" cy="5401479"/>
          </a:xfrm>
          <a:prstGeom prst="rect">
            <a:avLst/>
          </a:prstGeom>
        </p:spPr>
        <p:txBody>
          <a:bodyPr wrap="square">
            <a:spAutoFit/>
          </a:bodyPr>
          <a:lstStyle/>
          <a:p>
            <a:r>
              <a:rPr lang="de-DE" sz="2000" dirty="0">
                <a:solidFill>
                  <a:schemeClr val="accent6">
                    <a:lumMod val="50000"/>
                  </a:schemeClr>
                </a:solidFill>
              </a:rPr>
              <a:t>Führen Sie eine Woche lang ein Ideenbuch und tragen Sie bis zum nächsten Mal mindestens zehn neue Geschäftsideen ein. Ideenansätze sind ausreichend.</a:t>
            </a:r>
          </a:p>
          <a:p>
            <a:pPr marL="361950" indent="-361950"/>
            <a:endParaRPr lang="de-DE" sz="2000" dirty="0">
              <a:solidFill>
                <a:schemeClr val="accent6">
                  <a:lumMod val="50000"/>
                </a:schemeClr>
              </a:solidFill>
            </a:endParaRPr>
          </a:p>
          <a:p>
            <a:pPr marL="361950" indent="-361950"/>
            <a:r>
              <a:rPr lang="de-CH" sz="2000" dirty="0">
                <a:solidFill>
                  <a:schemeClr val="accent6">
                    <a:lumMod val="50000"/>
                  </a:schemeClr>
                </a:solidFill>
              </a:rPr>
              <a:t>Anregungen für neue Ideen können sein:</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Trends</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Probleme. Sprechen Sie dazu mit anderen Personen aus Ihrem Umfeld. Aber auch mit Personen, die Sie noch nicht kennen.</a:t>
            </a:r>
          </a:p>
          <a:p>
            <a:pPr marL="361950" indent="-361950">
              <a:spcBef>
                <a:spcPts val="200"/>
              </a:spcBef>
              <a:buClr>
                <a:srgbClr val="96CB00"/>
              </a:buClr>
              <a:buFont typeface="Arial" panose="020B0604020202020204" pitchFamily="34" charset="0"/>
              <a:buChar char="•"/>
            </a:pPr>
            <a:r>
              <a:rPr lang="de-CH" sz="2000" dirty="0">
                <a:solidFill>
                  <a:schemeClr val="accent6">
                    <a:lumMod val="50000"/>
                  </a:schemeClr>
                </a:solidFill>
              </a:rPr>
              <a:t>Geschäftsideen, die Sie spannend finden und die Sie selbst in veränderter Form umsetzen könnten.</a:t>
            </a:r>
          </a:p>
          <a:p>
            <a:pPr marL="361950" indent="-361950"/>
            <a:endParaRPr lang="de-CH" sz="2000" dirty="0">
              <a:solidFill>
                <a:srgbClr val="898F97"/>
              </a:solidFill>
            </a:endParaRPr>
          </a:p>
          <a:p>
            <a:r>
              <a:rPr lang="de-CH" sz="2000" b="1" dirty="0">
                <a:solidFill>
                  <a:srgbClr val="96CB00"/>
                </a:solidFill>
              </a:rPr>
              <a:t>Nutzen Sie für die Einträge ein Notizbuch, </a:t>
            </a:r>
            <a:br>
              <a:rPr lang="de-CH" sz="2000" b="1" dirty="0">
                <a:solidFill>
                  <a:srgbClr val="96CB00"/>
                </a:solidFill>
              </a:rPr>
            </a:br>
            <a:r>
              <a:rPr lang="de-CH" sz="2000" b="1" dirty="0">
                <a:solidFill>
                  <a:srgbClr val="96CB00"/>
                </a:solidFill>
              </a:rPr>
              <a:t>Ihr Smartphone oder Ihren Laptop.</a:t>
            </a:r>
          </a:p>
          <a:p>
            <a:endParaRPr lang="de-DE" sz="2000" dirty="0">
              <a:solidFill>
                <a:srgbClr val="898F97"/>
              </a:solidFill>
            </a:endParaRPr>
          </a:p>
        </p:txBody>
      </p:sp>
    </p:spTree>
    <p:extLst>
      <p:ext uri="{BB962C8B-B14F-4D97-AF65-F5344CB8AC3E}">
        <p14:creationId xmlns:p14="http://schemas.microsoft.com/office/powerpoint/2010/main" val="138752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3</a:t>
            </a:fld>
            <a:endParaRPr lang="ru-RU"/>
          </a:p>
        </p:txBody>
      </p:sp>
      <p:pic>
        <p:nvPicPr>
          <p:cNvPr id="6" name="Grafik 5">
            <a:extLst>
              <a:ext uri="{FF2B5EF4-FFF2-40B4-BE49-F238E27FC236}">
                <a16:creationId xmlns:a16="http://schemas.microsoft.com/office/drawing/2014/main" id="{3353D2FD-73F3-4CC2-BCE8-12A765BF00E9}"/>
              </a:ext>
            </a:extLst>
          </p:cNvPr>
          <p:cNvPicPr/>
          <p:nvPr/>
        </p:nvPicPr>
        <p:blipFill>
          <a:blip r:embed="rId2"/>
          <a:stretch>
            <a:fillRect/>
          </a:stretch>
        </p:blipFill>
        <p:spPr>
          <a:xfrm>
            <a:off x="1022778" y="2681839"/>
            <a:ext cx="2332480" cy="1462457"/>
          </a:xfrm>
          <a:prstGeom prst="rect">
            <a:avLst/>
          </a:prstGeom>
        </p:spPr>
      </p:pic>
      <p:pic>
        <p:nvPicPr>
          <p:cNvPr id="7" name="Grafik 6" descr="UNF_Logo_gross.emf">
            <a:extLst>
              <a:ext uri="{FF2B5EF4-FFF2-40B4-BE49-F238E27FC236}">
                <a16:creationId xmlns:a16="http://schemas.microsoft.com/office/drawing/2014/main" id="{C546E1AA-F456-4133-BD1C-341204CD2AAB}"/>
              </a:ext>
            </a:extLst>
          </p:cNvPr>
          <p:cNvPicPr/>
          <p:nvPr/>
        </p:nvPicPr>
        <p:blipFill>
          <a:blip r:embed="rId3" cstate="print"/>
          <a:srcRect t="408"/>
          <a:stretch>
            <a:fillRect/>
          </a:stretch>
        </p:blipFill>
        <p:spPr>
          <a:xfrm>
            <a:off x="8046630" y="2735046"/>
            <a:ext cx="1958696" cy="1238056"/>
          </a:xfrm>
          <a:prstGeom prst="rect">
            <a:avLst/>
          </a:prstGeom>
        </p:spPr>
      </p:pic>
      <p:pic>
        <p:nvPicPr>
          <p:cNvPr id="8" name="Grafik 7" descr="Ãhnliches Foto">
            <a:extLst>
              <a:ext uri="{FF2B5EF4-FFF2-40B4-BE49-F238E27FC236}">
                <a16:creationId xmlns:a16="http://schemas.microsoft.com/office/drawing/2014/main" id="{2B624205-394B-4D26-8EBB-C563B2420EEC}"/>
              </a:ext>
            </a:extLst>
          </p:cNvPr>
          <p:cNvPicPr/>
          <p:nvPr/>
        </p:nvPicPr>
        <p:blipFill rotWithShape="1">
          <a:blip r:embed="rId4" cstate="print">
            <a:extLst>
              <a:ext uri="{28A0092B-C50C-407E-A947-70E740481C1C}">
                <a14:useLocalDpi xmlns:a14="http://schemas.microsoft.com/office/drawing/2010/main" val="0"/>
              </a:ext>
            </a:extLst>
          </a:blip>
          <a:srcRect l="9947" t="26669" r="13288" b="4201"/>
          <a:stretch/>
        </p:blipFill>
        <p:spPr bwMode="auto">
          <a:xfrm>
            <a:off x="1163805" y="4365523"/>
            <a:ext cx="1984979" cy="10143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descr="Solothurner Handelskammer.png">
            <a:extLst>
              <a:ext uri="{FF2B5EF4-FFF2-40B4-BE49-F238E27FC236}">
                <a16:creationId xmlns:a16="http://schemas.microsoft.com/office/drawing/2014/main" id="{6013901E-2E99-43A4-BE07-19C90DFC1CE7}"/>
              </a:ext>
            </a:extLst>
          </p:cNvPr>
          <p:cNvPicPr/>
          <p:nvPr/>
        </p:nvPicPr>
        <p:blipFill>
          <a:blip r:embed="rId5" cstate="print"/>
          <a:stretch>
            <a:fillRect/>
          </a:stretch>
        </p:blipFill>
        <p:spPr>
          <a:xfrm>
            <a:off x="4124150" y="4578014"/>
            <a:ext cx="2173099" cy="589347"/>
          </a:xfrm>
          <a:prstGeom prst="rect">
            <a:avLst/>
          </a:prstGeom>
        </p:spPr>
      </p:pic>
      <p:sp>
        <p:nvSpPr>
          <p:cNvPr id="10" name="Textfeld 9">
            <a:extLst>
              <a:ext uri="{FF2B5EF4-FFF2-40B4-BE49-F238E27FC236}">
                <a16:creationId xmlns:a16="http://schemas.microsoft.com/office/drawing/2014/main" id="{A8FA04C0-55B6-48C4-ACD6-38C804D3596A}"/>
              </a:ext>
            </a:extLst>
          </p:cNvPr>
          <p:cNvSpPr txBox="1"/>
          <p:nvPr/>
        </p:nvSpPr>
        <p:spPr>
          <a:xfrm>
            <a:off x="1054510" y="1233741"/>
            <a:ext cx="10179071" cy="432048"/>
          </a:xfrm>
          <a:prstGeom prst="rect">
            <a:avLst/>
          </a:prstGeom>
          <a:noFill/>
        </p:spPr>
        <p:txBody>
          <a:bodyPr wrap="square" lIns="0" tIns="0" rIns="0" bIns="0" rtlCol="0">
            <a:noAutofit/>
          </a:bodyPr>
          <a:lstStyle/>
          <a:p>
            <a:pPr algn="l"/>
            <a:r>
              <a:rPr lang="de-CH" sz="2000" b="1" dirty="0">
                <a:solidFill>
                  <a:schemeClr val="bg1">
                    <a:lumMod val="50000"/>
                  </a:schemeClr>
                </a:solidFill>
              </a:rPr>
              <a:t>Die Initiatoren und Initiatorinnen des Projektes «Unternehmerisches Denken und Handeln» arbeiten in den folgenden Institutionen:</a:t>
            </a:r>
            <a:endParaRPr lang="fr-CH" sz="2000" b="1" dirty="0">
              <a:solidFill>
                <a:schemeClr val="bg1">
                  <a:lumMod val="50000"/>
                </a:schemeClr>
              </a:solidFill>
            </a:endParaRPr>
          </a:p>
        </p:txBody>
      </p:sp>
      <p:sp>
        <p:nvSpPr>
          <p:cNvPr id="11" name="Textplatzhalter 15">
            <a:extLst>
              <a:ext uri="{FF2B5EF4-FFF2-40B4-BE49-F238E27FC236}">
                <a16:creationId xmlns:a16="http://schemas.microsoft.com/office/drawing/2014/main" id="{26F525E0-823D-494F-B0A3-423852D3C0AF}"/>
              </a:ext>
            </a:extLst>
          </p:cNvPr>
          <p:cNvSpPr txBox="1">
            <a:spLocks noChangeAspect="1"/>
          </p:cNvSpPr>
          <p:nvPr/>
        </p:nvSpPr>
        <p:spPr>
          <a:xfrm>
            <a:off x="4168277" y="2929483"/>
            <a:ext cx="3092645" cy="890349"/>
          </a:xfrm>
          <a:prstGeom prst="rect">
            <a:avLst/>
          </a:prstGeom>
          <a:blipFill>
            <a:blip r:embed="rId6"/>
            <a:stretch>
              <a:fillRect/>
            </a:stretch>
          </a:blipFill>
        </p:spPr>
        <p:txBody>
          <a:bodyPr/>
          <a:lstStyle>
            <a:lvl1pPr marL="0" indent="0" algn="l" defTabSz="914400" rtl="0" eaLnBrk="1" latinLnBrk="0" hangingPunct="1">
              <a:lnSpc>
                <a:spcPct val="114000"/>
              </a:lnSpc>
              <a:spcBef>
                <a:spcPts val="0"/>
              </a:spcBef>
              <a:buFont typeface="Arial" panose="020B0604020202020204" pitchFamily="34" charset="0"/>
              <a:buNone/>
              <a:defRPr sz="375" b="0" kern="1200">
                <a:solidFill>
                  <a:schemeClr val="bg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   </a:t>
            </a:r>
          </a:p>
        </p:txBody>
      </p:sp>
      <p:pic>
        <p:nvPicPr>
          <p:cNvPr id="12" name="Grafik 11">
            <a:extLst>
              <a:ext uri="{FF2B5EF4-FFF2-40B4-BE49-F238E27FC236}">
                <a16:creationId xmlns:a16="http://schemas.microsoft.com/office/drawing/2014/main" id="{3B2BB39C-D571-4EB3-92F8-B66D4942D8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642" y="4592093"/>
            <a:ext cx="2662443" cy="1372540"/>
          </a:xfrm>
          <a:prstGeom prst="rect">
            <a:avLst/>
          </a:prstGeom>
        </p:spPr>
      </p:pic>
      <p:pic>
        <p:nvPicPr>
          <p:cNvPr id="13" name="Grafik 1">
            <a:extLst>
              <a:ext uri="{FF2B5EF4-FFF2-40B4-BE49-F238E27FC236}">
                <a16:creationId xmlns:a16="http://schemas.microsoft.com/office/drawing/2014/main" id="{798E358C-FB64-4044-8256-761473B263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85297"/>
          <a:stretch>
            <a:fillRect/>
          </a:stretch>
        </p:blipFill>
        <p:spPr bwMode="auto">
          <a:xfrm>
            <a:off x="7049730" y="4466286"/>
            <a:ext cx="1116404" cy="1095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
        <p:nvSpPr>
          <p:cNvPr id="15" name="Textfeld 14">
            <a:extLst>
              <a:ext uri="{FF2B5EF4-FFF2-40B4-BE49-F238E27FC236}">
                <a16:creationId xmlns:a16="http://schemas.microsoft.com/office/drawing/2014/main" id="{6C65F631-4C03-4219-A881-6D77D7AD0FE0}"/>
              </a:ext>
            </a:extLst>
          </p:cNvPr>
          <p:cNvSpPr txBox="1"/>
          <p:nvPr/>
        </p:nvSpPr>
        <p:spPr>
          <a:xfrm>
            <a:off x="9464786" y="4228674"/>
            <a:ext cx="2290866" cy="432048"/>
          </a:xfrm>
          <a:prstGeom prst="rect">
            <a:avLst/>
          </a:prstGeom>
          <a:noFill/>
        </p:spPr>
        <p:txBody>
          <a:bodyPr wrap="square" lIns="0" tIns="0" rIns="0" bIns="0" rtlCol="0">
            <a:noAutofit/>
          </a:bodyPr>
          <a:lstStyle/>
          <a:p>
            <a:pPr algn="l">
              <a:lnSpc>
                <a:spcPts val="2000"/>
              </a:lnSpc>
            </a:pPr>
            <a:r>
              <a:rPr lang="de-CH" sz="1500" b="1" dirty="0">
                <a:solidFill>
                  <a:schemeClr val="bg1">
                    <a:lumMod val="50000"/>
                  </a:schemeClr>
                </a:solidFill>
              </a:rPr>
              <a:t>Gefördert durch:</a:t>
            </a:r>
            <a:endParaRPr lang="fr-CH" sz="1500" b="1" dirty="0">
              <a:solidFill>
                <a:schemeClr val="bg1">
                  <a:lumMod val="50000"/>
                </a:schemeClr>
              </a:solidFill>
            </a:endParaRPr>
          </a:p>
        </p:txBody>
      </p:sp>
      <p:sp>
        <p:nvSpPr>
          <p:cNvPr id="16" name="Textfeld 15">
            <a:extLst>
              <a:ext uri="{FF2B5EF4-FFF2-40B4-BE49-F238E27FC236}">
                <a16:creationId xmlns:a16="http://schemas.microsoft.com/office/drawing/2014/main" id="{B9D871E9-1CFD-4508-9257-33790A80776E}"/>
              </a:ext>
            </a:extLst>
          </p:cNvPr>
          <p:cNvSpPr txBox="1"/>
          <p:nvPr/>
        </p:nvSpPr>
        <p:spPr>
          <a:xfrm>
            <a:off x="7138218" y="4228674"/>
            <a:ext cx="1732900" cy="432048"/>
          </a:xfrm>
          <a:prstGeom prst="rect">
            <a:avLst/>
          </a:prstGeom>
          <a:noFill/>
        </p:spPr>
        <p:txBody>
          <a:bodyPr wrap="square" lIns="0" tIns="0" rIns="0" bIns="0" rtlCol="0">
            <a:noAutofit/>
          </a:bodyPr>
          <a:lstStyle/>
          <a:p>
            <a:pPr algn="l">
              <a:lnSpc>
                <a:spcPts val="2000"/>
              </a:lnSpc>
            </a:pPr>
            <a:r>
              <a:rPr lang="de-CH" sz="1500" b="1" dirty="0">
                <a:solidFill>
                  <a:schemeClr val="bg1">
                    <a:lumMod val="50000"/>
                  </a:schemeClr>
                </a:solidFill>
              </a:rPr>
              <a:t>Getragen durch:</a:t>
            </a:r>
            <a:endParaRPr lang="fr-CH" sz="1500" b="1" dirty="0">
              <a:solidFill>
                <a:schemeClr val="bg1">
                  <a:lumMod val="50000"/>
                </a:schemeClr>
              </a:solidFill>
            </a:endParaRPr>
          </a:p>
        </p:txBody>
      </p:sp>
    </p:spTree>
    <p:extLst>
      <p:ext uri="{BB962C8B-B14F-4D97-AF65-F5344CB8AC3E}">
        <p14:creationId xmlns:p14="http://schemas.microsoft.com/office/powerpoint/2010/main" val="108204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1.3</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Beurteilung und Auswahl der Ideen</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30</a:t>
            </a:fld>
            <a:endParaRPr lang="ru-RU"/>
          </a:p>
        </p:txBody>
      </p:sp>
    </p:spTree>
    <p:extLst>
      <p:ext uri="{BB962C8B-B14F-4D97-AF65-F5344CB8AC3E}">
        <p14:creationId xmlns:p14="http://schemas.microsoft.com/office/powerpoint/2010/main" val="3307688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31</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Ideenevaluierung</a:t>
            </a:r>
          </a:p>
        </p:txBody>
      </p:sp>
      <p:sp>
        <p:nvSpPr>
          <p:cNvPr id="9" name="Text Box 2">
            <a:extLst>
              <a:ext uri="{FF2B5EF4-FFF2-40B4-BE49-F238E27FC236}">
                <a16:creationId xmlns:a16="http://schemas.microsoft.com/office/drawing/2014/main" id="{58094C27-635E-4E13-80C1-5F0F6BB3CF16}"/>
              </a:ext>
            </a:extLst>
          </p:cNvPr>
          <p:cNvSpPr txBox="1">
            <a:spLocks noChangeArrowheads="1"/>
          </p:cNvSpPr>
          <p:nvPr/>
        </p:nvSpPr>
        <p:spPr bwMode="auto">
          <a:xfrm>
            <a:off x="1260695" y="3310258"/>
            <a:ext cx="8368331" cy="831639"/>
          </a:xfrm>
          <a:prstGeom prst="rect">
            <a:avLst/>
          </a:prstGeom>
          <a:noFill/>
          <a:ln w="12700">
            <a:noFill/>
            <a:miter lim="800000"/>
            <a:headEnd/>
            <a:tailEnd/>
          </a:ln>
        </p:spPr>
        <p:txBody>
          <a:bodyPr wrap="square" lIns="92075" tIns="46038" rIns="92075" bIns="46038">
            <a:spAutoFit/>
          </a:bodyPr>
          <a:lstStyle/>
          <a:p>
            <a:r>
              <a:rPr lang="de-CH" altLang="fr-FR" sz="2400" b="1" dirty="0">
                <a:solidFill>
                  <a:srgbClr val="D17930"/>
                </a:solidFill>
                <a:latin typeface="+mj-lt"/>
                <a:cs typeface="Arial" pitchFamily="34" charset="0"/>
              </a:rPr>
              <a:t>Überlegen Sie sich, welche Kriterien sich aus Ihrer Sicht zur Beurteilung von Geschäftsideen eignen.</a:t>
            </a:r>
          </a:p>
        </p:txBody>
      </p:sp>
      <p:cxnSp>
        <p:nvCxnSpPr>
          <p:cNvPr id="10" name="Gerade Verbindung 8">
            <a:extLst>
              <a:ext uri="{FF2B5EF4-FFF2-40B4-BE49-F238E27FC236}">
                <a16:creationId xmlns:a16="http://schemas.microsoft.com/office/drawing/2014/main" id="{21234FA6-7572-4CD3-84DF-1460053252EA}"/>
              </a:ext>
            </a:extLst>
          </p:cNvPr>
          <p:cNvCxnSpPr>
            <a:cxnSpLocks noChangeShapeType="1"/>
          </p:cNvCxnSpPr>
          <p:nvPr/>
        </p:nvCxnSpPr>
        <p:spPr bwMode="auto">
          <a:xfrm>
            <a:off x="1097288" y="3259704"/>
            <a:ext cx="1" cy="944715"/>
          </a:xfrm>
          <a:prstGeom prst="line">
            <a:avLst/>
          </a:prstGeom>
          <a:noFill/>
          <a:ln w="76200">
            <a:solidFill>
              <a:srgbClr val="96CB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6" name="Textfeld 15">
            <a:extLst>
              <a:ext uri="{FF2B5EF4-FFF2-40B4-BE49-F238E27FC236}">
                <a16:creationId xmlns:a16="http://schemas.microsoft.com/office/drawing/2014/main" id="{DA371784-2CB1-4367-A705-6198758CEFCA}"/>
              </a:ext>
            </a:extLst>
          </p:cNvPr>
          <p:cNvSpPr txBox="1"/>
          <p:nvPr/>
        </p:nvSpPr>
        <p:spPr>
          <a:xfrm>
            <a:off x="4742951" y="4292568"/>
            <a:ext cx="6098650" cy="769441"/>
          </a:xfrm>
          <a:prstGeom prst="rect">
            <a:avLst/>
          </a:prstGeom>
          <a:noFill/>
        </p:spPr>
        <p:txBody>
          <a:bodyPr wrap="square">
            <a:spAutoFit/>
          </a:bodyPr>
          <a:lstStyle/>
          <a:p>
            <a:r>
              <a:rPr lang="de-CH" sz="2200" b="1" dirty="0">
                <a:solidFill>
                  <a:schemeClr val="accent6">
                    <a:lumMod val="50000"/>
                  </a:schemeClr>
                </a:solidFill>
              </a:rPr>
              <a:t>Diskutieren Sie die Frage mit Ihrem Sitznachbarn/Ihrer Sitznachbarin.</a:t>
            </a:r>
          </a:p>
        </p:txBody>
      </p:sp>
      <p:grpSp>
        <p:nvGrpSpPr>
          <p:cNvPr id="2" name="Gruppieren 1">
            <a:extLst>
              <a:ext uri="{FF2B5EF4-FFF2-40B4-BE49-F238E27FC236}">
                <a16:creationId xmlns:a16="http://schemas.microsoft.com/office/drawing/2014/main" id="{893B2513-4393-344E-8393-02106B24D710}"/>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9B3ACEA6-645A-E254-4C76-EC55B16B3F9A}"/>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29EAE157-EDEE-C5E9-9203-9F23DE80B0E7}"/>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65612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32</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Beurteilung von Geschäftsideen:</a:t>
            </a:r>
          </a:p>
          <a:p>
            <a:pPr>
              <a:defRPr/>
            </a:pPr>
            <a:r>
              <a:rPr lang="de-CH" altLang="fr-FR" sz="2400" b="1" dirty="0">
                <a:solidFill>
                  <a:srgbClr val="D17930"/>
                </a:solidFill>
                <a:latin typeface="+mj-lt"/>
                <a:ea typeface="ＭＳ Ｐゴシック" charset="0"/>
                <a:cs typeface="Arial"/>
              </a:rPr>
              <a:t>Mögliche Kriterien</a:t>
            </a:r>
          </a:p>
        </p:txBody>
      </p:sp>
      <p:sp>
        <p:nvSpPr>
          <p:cNvPr id="7" name="Inhaltsplatzhalter 2">
            <a:extLst>
              <a:ext uri="{FF2B5EF4-FFF2-40B4-BE49-F238E27FC236}">
                <a16:creationId xmlns:a16="http://schemas.microsoft.com/office/drawing/2014/main" id="{92095D36-BC5A-4DD3-8468-0480A2F9E737}"/>
              </a:ext>
            </a:extLst>
          </p:cNvPr>
          <p:cNvSpPr txBox="1">
            <a:spLocks/>
          </p:cNvSpPr>
          <p:nvPr/>
        </p:nvSpPr>
        <p:spPr>
          <a:xfrm>
            <a:off x="982638" y="1426678"/>
            <a:ext cx="10558676" cy="48466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6CB00"/>
              </a:buClr>
              <a:buFont typeface="Gill Alt One MT" pitchFamily="50" charset="0"/>
              <a:buAutoNum type="arabicPeriod"/>
            </a:pPr>
            <a:r>
              <a:rPr lang="de-CH" altLang="fr-FR" sz="2200" b="1" dirty="0">
                <a:cs typeface="Arial" pitchFamily="34" charset="0"/>
              </a:rPr>
              <a:t> </a:t>
            </a:r>
            <a:r>
              <a:rPr lang="de-CH" altLang="fr-FR" sz="2200" b="1" dirty="0">
                <a:solidFill>
                  <a:srgbClr val="D17930"/>
                </a:solidFill>
                <a:cs typeface="Arial" pitchFamily="34" charset="0"/>
              </a:rPr>
              <a:t>Die Idee</a:t>
            </a:r>
            <a:endParaRPr lang="de-CH" altLang="fr-FR" sz="2200" dirty="0">
              <a:solidFill>
                <a:srgbClr val="D17930"/>
              </a:solidFill>
              <a:cs typeface="Arial" pitchFamily="34" charset="0"/>
            </a:endParaRPr>
          </a:p>
          <a:p>
            <a:pPr lvl="1">
              <a:lnSpc>
                <a:spcPct val="100000"/>
              </a:lnSpc>
              <a:buClr>
                <a:srgbClr val="898F97"/>
              </a:buClr>
            </a:pPr>
            <a:r>
              <a:rPr lang="de-CH" altLang="fr-FR" sz="2000" b="1" dirty="0">
                <a:solidFill>
                  <a:schemeClr val="accent6">
                    <a:lumMod val="50000"/>
                  </a:schemeClr>
                </a:solidFill>
                <a:cs typeface="Arial" pitchFamily="34" charset="0"/>
              </a:rPr>
              <a:t>Alleinstellungsmerkmal: </a:t>
            </a:r>
            <a:r>
              <a:rPr lang="de-CH" altLang="fr-FR" sz="2000" dirty="0">
                <a:solidFill>
                  <a:schemeClr val="accent6">
                    <a:lumMod val="50000"/>
                  </a:schemeClr>
                </a:solidFill>
                <a:cs typeface="Arial" pitchFamily="34" charset="0"/>
              </a:rPr>
              <a:t>Schätzen Sie ein, </a:t>
            </a:r>
            <a:r>
              <a:rPr lang="de-CH" sz="2000" dirty="0">
                <a:solidFill>
                  <a:schemeClr val="accent6">
                    <a:lumMod val="50000"/>
                  </a:schemeClr>
                </a:solidFill>
                <a:cs typeface="Arial" pitchFamily="34" charset="0"/>
              </a:rPr>
              <a:t>ob sich ein Alleinstellungsmerkmal herausarbeiten lässt</a:t>
            </a:r>
            <a:r>
              <a:rPr lang="de-CH" altLang="fr-FR" sz="2000" dirty="0">
                <a:solidFill>
                  <a:schemeClr val="accent6">
                    <a:lumMod val="50000"/>
                  </a:schemeClr>
                </a:solidFill>
                <a:cs typeface="Arial" pitchFamily="34" charset="0"/>
              </a:rPr>
              <a:t>, das sich wirklich von anderen Ideen unterscheidet.</a:t>
            </a:r>
          </a:p>
          <a:p>
            <a:pPr lvl="1">
              <a:lnSpc>
                <a:spcPct val="100000"/>
              </a:lnSpc>
              <a:buClr>
                <a:srgbClr val="898F97"/>
              </a:buClr>
            </a:pPr>
            <a:r>
              <a:rPr lang="de-CH" altLang="fr-FR" sz="2000" b="1" dirty="0">
                <a:solidFill>
                  <a:schemeClr val="accent6">
                    <a:lumMod val="50000"/>
                  </a:schemeClr>
                </a:solidFill>
                <a:cs typeface="Arial" pitchFamily="34" charset="0"/>
              </a:rPr>
              <a:t>Skalierbarkeit: </a:t>
            </a:r>
            <a:r>
              <a:rPr lang="de-CH" altLang="fr-FR" sz="2000" dirty="0">
                <a:solidFill>
                  <a:schemeClr val="accent6">
                    <a:lumMod val="50000"/>
                  </a:schemeClr>
                </a:solidFill>
                <a:cs typeface="Arial" pitchFamily="34" charset="0"/>
              </a:rPr>
              <a:t>Überlegen Sie sich, ob es einfach ist, ein Unternehmen mit dieser Idee richtig gross zu machen oder ob dafür immense Investitionen notwendig sind.</a:t>
            </a:r>
          </a:p>
          <a:p>
            <a:pPr lvl="1">
              <a:lnSpc>
                <a:spcPct val="100000"/>
              </a:lnSpc>
              <a:buClr>
                <a:srgbClr val="117613"/>
              </a:buClr>
              <a:buFont typeface="Wingdings" pitchFamily="2" charset="2"/>
              <a:buChar char="§"/>
            </a:pPr>
            <a:endParaRPr lang="de-CH" altLang="fr-FR" sz="2000" dirty="0">
              <a:solidFill>
                <a:srgbClr val="898F97"/>
              </a:solidFill>
              <a:cs typeface="Arial" pitchFamily="34" charset="0"/>
            </a:endParaRPr>
          </a:p>
          <a:p>
            <a:pPr>
              <a:lnSpc>
                <a:spcPct val="100000"/>
              </a:lnSpc>
              <a:buClr>
                <a:srgbClr val="96CB00"/>
              </a:buClr>
              <a:buFont typeface="Gill Alt One MT" pitchFamily="50" charset="0"/>
              <a:buAutoNum type="arabicPeriod"/>
            </a:pPr>
            <a:r>
              <a:rPr lang="de-CH" altLang="fr-FR" sz="2200" b="1" dirty="0">
                <a:solidFill>
                  <a:srgbClr val="898F97"/>
                </a:solidFill>
                <a:cs typeface="Arial" pitchFamily="34" charset="0"/>
              </a:rPr>
              <a:t> </a:t>
            </a:r>
            <a:r>
              <a:rPr lang="de-CH" altLang="fr-FR" sz="2200" b="1" dirty="0">
                <a:solidFill>
                  <a:srgbClr val="D17930"/>
                </a:solidFill>
                <a:cs typeface="Arial" pitchFamily="34" charset="0"/>
              </a:rPr>
              <a:t>Finanzen</a:t>
            </a:r>
            <a:endParaRPr lang="de-CH" altLang="fr-FR" sz="2200" dirty="0">
              <a:solidFill>
                <a:srgbClr val="D17930"/>
              </a:solidFill>
              <a:cs typeface="Arial" pitchFamily="34" charset="0"/>
            </a:endParaRPr>
          </a:p>
          <a:p>
            <a:pPr lvl="1">
              <a:lnSpc>
                <a:spcPct val="100000"/>
              </a:lnSpc>
              <a:buClr>
                <a:srgbClr val="898F97"/>
              </a:buClr>
            </a:pPr>
            <a:r>
              <a:rPr lang="de-CH" altLang="fr-FR" sz="2000" b="1" dirty="0">
                <a:solidFill>
                  <a:schemeClr val="accent6">
                    <a:lumMod val="50000"/>
                  </a:schemeClr>
                </a:solidFill>
                <a:cs typeface="Arial" pitchFamily="34" charset="0"/>
              </a:rPr>
              <a:t>Finanzierbarkeit: </a:t>
            </a:r>
            <a:r>
              <a:rPr lang="de-CH" altLang="fr-FR" sz="2000" dirty="0">
                <a:solidFill>
                  <a:schemeClr val="accent6">
                    <a:lumMod val="50000"/>
                  </a:schemeClr>
                </a:solidFill>
                <a:cs typeface="Arial" pitchFamily="34" charset="0"/>
              </a:rPr>
              <a:t>Stellen Sie Überlegungen an, ob es vergleichsweise einfach ist, einen Prototyp zu finanzieren und in den Markt einzutreten.</a:t>
            </a:r>
          </a:p>
          <a:p>
            <a:pPr lvl="1">
              <a:lnSpc>
                <a:spcPct val="100000"/>
              </a:lnSpc>
              <a:buClr>
                <a:srgbClr val="898F97"/>
              </a:buClr>
            </a:pPr>
            <a:r>
              <a:rPr lang="de-CH" altLang="fr-FR" sz="2000" b="1" dirty="0">
                <a:solidFill>
                  <a:schemeClr val="accent6">
                    <a:lumMod val="50000"/>
                  </a:schemeClr>
                </a:solidFill>
                <a:cs typeface="Arial" pitchFamily="34" charset="0"/>
              </a:rPr>
              <a:t>Zu erwartende Gewinne: </a:t>
            </a:r>
            <a:r>
              <a:rPr lang="de-CH" altLang="fr-FR" sz="2000" dirty="0">
                <a:solidFill>
                  <a:schemeClr val="accent6">
                    <a:lumMod val="50000"/>
                  </a:schemeClr>
                </a:solidFill>
                <a:cs typeface="Arial" pitchFamily="34" charset="0"/>
              </a:rPr>
              <a:t>Denken Sie darüber nach, ob mit dem Produkt oder der Dienstleistung gute Gewinne zu erwirtschaften sind und überlegen Sie, ob es in dem Markt gute Margen gibt oder dort vor allem ein unerbittlicher Preiskampf herrscht.</a:t>
            </a:r>
          </a:p>
          <a:p>
            <a:pPr>
              <a:buFont typeface="+mj-lt"/>
              <a:buNone/>
            </a:pPr>
            <a:endParaRPr lang="de-CH" altLang="fr-FR" sz="2200" dirty="0">
              <a:latin typeface="+mj-lt"/>
              <a:cs typeface="Arial" pitchFamily="34" charset="0"/>
            </a:endParaRPr>
          </a:p>
        </p:txBody>
      </p:sp>
    </p:spTree>
    <p:extLst>
      <p:ext uri="{BB962C8B-B14F-4D97-AF65-F5344CB8AC3E}">
        <p14:creationId xmlns:p14="http://schemas.microsoft.com/office/powerpoint/2010/main" val="10823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33</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Fortsetzung: Beurteilung von Geschäftsideen:</a:t>
            </a:r>
          </a:p>
          <a:p>
            <a:pPr>
              <a:defRPr/>
            </a:pPr>
            <a:r>
              <a:rPr lang="de-CH" altLang="fr-FR" sz="2400" b="1" dirty="0">
                <a:solidFill>
                  <a:srgbClr val="D17930"/>
                </a:solidFill>
                <a:latin typeface="+mj-lt"/>
                <a:ea typeface="ＭＳ Ｐゴシック" charset="0"/>
                <a:cs typeface="Arial"/>
              </a:rPr>
              <a:t>Mögliche Kriterien</a:t>
            </a:r>
          </a:p>
        </p:txBody>
      </p:sp>
      <p:sp>
        <p:nvSpPr>
          <p:cNvPr id="5" name="Inhaltsplatzhalter 2">
            <a:extLst>
              <a:ext uri="{FF2B5EF4-FFF2-40B4-BE49-F238E27FC236}">
                <a16:creationId xmlns:a16="http://schemas.microsoft.com/office/drawing/2014/main" id="{C8CF2D95-2FDD-47FB-8FD1-30B20DC68504}"/>
              </a:ext>
            </a:extLst>
          </p:cNvPr>
          <p:cNvSpPr txBox="1">
            <a:spLocks/>
          </p:cNvSpPr>
          <p:nvPr/>
        </p:nvSpPr>
        <p:spPr>
          <a:xfrm>
            <a:off x="1023255" y="1163536"/>
            <a:ext cx="10205241" cy="5004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00000"/>
              </a:lnSpc>
              <a:buClr>
                <a:srgbClr val="96CB00"/>
              </a:buClr>
              <a:buFont typeface="+mj-lt"/>
              <a:buAutoNum type="arabicPeriod" startAt="3"/>
            </a:pPr>
            <a:r>
              <a:rPr lang="de-CH" altLang="fr-FR" sz="2000" b="1" dirty="0">
                <a:solidFill>
                  <a:srgbClr val="D17930"/>
                </a:solidFill>
                <a:cs typeface="Arial" pitchFamily="34" charset="0"/>
              </a:rPr>
              <a:t>Markt</a:t>
            </a:r>
            <a:endParaRPr lang="de-CH" altLang="fr-FR" sz="2000" dirty="0">
              <a:solidFill>
                <a:srgbClr val="D17930"/>
              </a:solidFill>
              <a:cs typeface="Arial" pitchFamily="34" charset="0"/>
            </a:endParaRPr>
          </a:p>
          <a:p>
            <a:pPr marL="901700" lvl="2" indent="-361950">
              <a:lnSpc>
                <a:spcPct val="100000"/>
              </a:lnSpc>
              <a:buClr>
                <a:srgbClr val="898F97"/>
              </a:buClr>
            </a:pPr>
            <a:r>
              <a:rPr lang="de-CH" altLang="fr-FR" b="1" dirty="0">
                <a:solidFill>
                  <a:schemeClr val="accent6">
                    <a:lumMod val="50000"/>
                  </a:schemeClr>
                </a:solidFill>
                <a:cs typeface="Arial" pitchFamily="34" charset="0"/>
              </a:rPr>
              <a:t>Marktattraktivität: </a:t>
            </a:r>
            <a:r>
              <a:rPr lang="de-CH" altLang="fr-FR" dirty="0">
                <a:solidFill>
                  <a:schemeClr val="accent6">
                    <a:lumMod val="50000"/>
                  </a:schemeClr>
                </a:solidFill>
                <a:cs typeface="Arial" pitchFamily="34" charset="0"/>
              </a:rPr>
              <a:t>Überlegen Sie sich, ob es sich um einen Wachstumsmarkt handelt und ob die Kundengruppe leicht zu erreichen und anzusprechen ist. </a:t>
            </a:r>
          </a:p>
          <a:p>
            <a:pPr marL="901700" lvl="2" indent="-361950">
              <a:lnSpc>
                <a:spcPct val="100000"/>
              </a:lnSpc>
              <a:buClr>
                <a:srgbClr val="898F97"/>
              </a:buClr>
            </a:pPr>
            <a:r>
              <a:rPr lang="de-CH" altLang="fr-FR" b="1" dirty="0">
                <a:solidFill>
                  <a:schemeClr val="accent6">
                    <a:lumMod val="50000"/>
                  </a:schemeClr>
                </a:solidFill>
                <a:cs typeface="Arial" pitchFamily="34" charset="0"/>
              </a:rPr>
              <a:t>Markteintrittsbarrieren: </a:t>
            </a:r>
            <a:r>
              <a:rPr lang="de-CH" altLang="fr-FR" dirty="0">
                <a:solidFill>
                  <a:schemeClr val="accent6">
                    <a:lumMod val="50000"/>
                  </a:schemeClr>
                </a:solidFill>
                <a:cs typeface="Arial" pitchFamily="34" charset="0"/>
              </a:rPr>
              <a:t>Denken Sie darüber nach, ob es hohe Hürden gibt, um in den Markt zu kommen, z. B. hohe gesetzliche Anforderungen oder Beschränkungen im Pharmamarkt. </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Wirkung:</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Schätzen Sie ab, ob das Produkt eine positive Wirkung für Ihre Kunden und für die Gesellschaft hat.</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Ökologie:</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Überlegen Sie, ob das Produkt auf ökologisch verantwortungsvolle Weise hergestellt werden kann.</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Identität:</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Analysieren Sie, ob die Geschäftsidee zu Ihnen, zu Ihren Interessen und zu Ihrer Persönlichkeit passt.</a:t>
            </a:r>
          </a:p>
          <a:p>
            <a:pPr marL="361950" indent="-361950">
              <a:lnSpc>
                <a:spcPct val="100000"/>
              </a:lnSpc>
              <a:buClr>
                <a:srgbClr val="96CB00"/>
              </a:buClr>
              <a:buFont typeface="Gill Alt One MT" pitchFamily="50" charset="0"/>
              <a:buAutoNum type="arabicPeriod" startAt="3"/>
            </a:pPr>
            <a:r>
              <a:rPr lang="de-CH" altLang="fr-FR" sz="2000" b="1" dirty="0">
                <a:solidFill>
                  <a:srgbClr val="D17930"/>
                </a:solidFill>
                <a:cs typeface="Arial" pitchFamily="34" charset="0"/>
              </a:rPr>
              <a:t>Spass:</a:t>
            </a:r>
            <a:r>
              <a:rPr lang="de-CH" altLang="fr-FR" sz="2000" b="1" dirty="0">
                <a:solidFill>
                  <a:srgbClr val="898F97"/>
                </a:solidFill>
                <a:cs typeface="Arial" pitchFamily="34" charset="0"/>
              </a:rPr>
              <a:t> </a:t>
            </a:r>
            <a:r>
              <a:rPr lang="de-CH" altLang="fr-FR" sz="2000" dirty="0">
                <a:solidFill>
                  <a:schemeClr val="accent6">
                    <a:lumMod val="50000"/>
                  </a:schemeClr>
                </a:solidFill>
                <a:cs typeface="Arial" pitchFamily="34" charset="0"/>
              </a:rPr>
              <a:t>Reflektieren Sie, ob es Ihnen Spass macht, an dieser Idee mit viel Energie und über einen langen Zeitraum zu arbeiten.</a:t>
            </a:r>
          </a:p>
          <a:p>
            <a:pPr>
              <a:lnSpc>
                <a:spcPct val="100000"/>
              </a:lnSpc>
              <a:buFont typeface="+mj-lt"/>
              <a:buNone/>
            </a:pPr>
            <a:endParaRPr lang="de-CH" altLang="fr-FR" sz="2000" dirty="0">
              <a:solidFill>
                <a:srgbClr val="898F97"/>
              </a:solidFill>
              <a:latin typeface="Arial" pitchFamily="34" charset="0"/>
              <a:cs typeface="Arial" pitchFamily="34" charset="0"/>
            </a:endParaRPr>
          </a:p>
        </p:txBody>
      </p:sp>
    </p:spTree>
    <p:extLst>
      <p:ext uri="{BB962C8B-B14F-4D97-AF65-F5344CB8AC3E}">
        <p14:creationId xmlns:p14="http://schemas.microsoft.com/office/powerpoint/2010/main" val="267015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34</a:t>
            </a:fld>
            <a:endParaRPr lang="ru-RU"/>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209800" y="2402895"/>
            <a:ext cx="7817304" cy="2548117"/>
          </a:xfrm>
        </p:spPr>
        <p:txBody>
          <a:bodyPr>
            <a:normAutofit lnSpcReduction="10000"/>
          </a:bodyPr>
          <a:lstStyle/>
          <a:p>
            <a:pPr marL="342900" indent="-342900" algn="l">
              <a:buClr>
                <a:srgbClr val="96CB00"/>
              </a:buClr>
              <a:buFont typeface="Arial" panose="020B0604020202020204" pitchFamily="34" charset="0"/>
              <a:buChar char="•"/>
            </a:pPr>
            <a:r>
              <a:rPr lang="de-CH" dirty="0">
                <a:solidFill>
                  <a:schemeClr val="accent6">
                    <a:lumMod val="50000"/>
                  </a:schemeClr>
                </a:solidFill>
              </a:rPr>
              <a:t>Verteilen Sie jeweils 5 Punkte auf diejenigen Ideen, die Sie am besten finden.</a:t>
            </a:r>
          </a:p>
          <a:p>
            <a:pPr marL="342900" indent="-342900" algn="l">
              <a:buClr>
                <a:srgbClr val="96CB00"/>
              </a:buClr>
              <a:buFont typeface="Arial" panose="020B0604020202020204" pitchFamily="34" charset="0"/>
              <a:buChar char="•"/>
            </a:pPr>
            <a:r>
              <a:rPr lang="de-CH" dirty="0">
                <a:solidFill>
                  <a:schemeClr val="accent6">
                    <a:lumMod val="50000"/>
                  </a:schemeClr>
                </a:solidFill>
              </a:rPr>
              <a:t>Sie dürfen die Punkte gleichmässig verteilen, können aber auch mehrere Punkte für eine Idee einsetzen.</a:t>
            </a:r>
          </a:p>
          <a:p>
            <a:pPr marL="342900" indent="-342900" algn="l">
              <a:buClr>
                <a:srgbClr val="96CB00"/>
              </a:buClr>
              <a:buFont typeface="Arial" panose="020B0604020202020204" pitchFamily="34" charset="0"/>
              <a:buChar char="•"/>
            </a:pPr>
            <a:r>
              <a:rPr lang="de-CH" dirty="0">
                <a:solidFill>
                  <a:schemeClr val="accent6">
                    <a:lumMod val="50000"/>
                  </a:schemeClr>
                </a:solidFill>
              </a:rPr>
              <a:t>Die Ideen mit den meisten Punkten werden ausgewählt und im Folgenden weiter bearbeitet.</a:t>
            </a:r>
          </a:p>
          <a:p>
            <a:endParaRPr lang="de-CH" dirty="0"/>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chemeClr val="bg1"/>
                </a:solidFill>
                <a:latin typeface="+mj-lt"/>
                <a:ea typeface="ＭＳ Ｐゴシック" charset="0"/>
                <a:cs typeface="Arial"/>
              </a:rPr>
              <a:t>Ideenauswahl</a:t>
            </a:r>
          </a:p>
        </p:txBody>
      </p:sp>
    </p:spTree>
    <p:extLst>
      <p:ext uri="{BB962C8B-B14F-4D97-AF65-F5344CB8AC3E}">
        <p14:creationId xmlns:p14="http://schemas.microsoft.com/office/powerpoint/2010/main" val="32725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385463" y="131922"/>
            <a:ext cx="6273117"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CH" sz="2600" dirty="0">
                <a:solidFill>
                  <a:srgbClr val="8EB403"/>
                </a:solidFill>
              </a:rPr>
              <a:t>Was macht eine Geschäftsidee zu einer «guten» und «nachhaltigen» Idee?</a:t>
            </a:r>
          </a:p>
          <a:p>
            <a:pPr marL="0" inden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35</a:t>
            </a:fld>
            <a:endParaRPr lang="ru-RU"/>
          </a:p>
        </p:txBody>
      </p:sp>
      <p:pic>
        <p:nvPicPr>
          <p:cNvPr id="6" name="Grafik 5" descr="Diskussion mit Schülern.jpg">
            <a:extLst>
              <a:ext uri="{FF2B5EF4-FFF2-40B4-BE49-F238E27FC236}">
                <a16:creationId xmlns:a16="http://schemas.microsoft.com/office/drawing/2014/main" id="{4DBF6112-065D-45A4-9D72-2E1D90D214D5}"/>
              </a:ext>
            </a:extLst>
          </p:cNvPr>
          <p:cNvPicPr>
            <a:picLocks noChangeAspect="1"/>
          </p:cNvPicPr>
          <p:nvPr/>
        </p:nvPicPr>
        <p:blipFill>
          <a:blip r:embed="rId3"/>
          <a:srcRect l="27733" r="24470"/>
          <a:stretch>
            <a:fillRect/>
          </a:stretch>
        </p:blipFill>
        <p:spPr>
          <a:xfrm>
            <a:off x="0" y="0"/>
            <a:ext cx="4913416" cy="6858000"/>
          </a:xfrm>
          <a:prstGeom prst="rect">
            <a:avLst/>
          </a:prstGeom>
        </p:spPr>
      </p:pic>
      <p:sp>
        <p:nvSpPr>
          <p:cNvPr id="7" name="Rechteck 6">
            <a:extLst>
              <a:ext uri="{FF2B5EF4-FFF2-40B4-BE49-F238E27FC236}">
                <a16:creationId xmlns:a16="http://schemas.microsoft.com/office/drawing/2014/main" id="{916A0287-3E86-4B81-A046-0205E0DCB240}"/>
              </a:ext>
            </a:extLst>
          </p:cNvPr>
          <p:cNvSpPr/>
          <p:nvPr/>
        </p:nvSpPr>
        <p:spPr>
          <a:xfrm>
            <a:off x="5267114" y="2046034"/>
            <a:ext cx="6372708" cy="4016484"/>
          </a:xfrm>
          <a:prstGeom prst="rect">
            <a:avLst/>
          </a:prstGeom>
        </p:spPr>
        <p:txBody>
          <a:bodyPr wrap="square">
            <a:spAutoFit/>
          </a:bodyPr>
          <a:lstStyle/>
          <a:p>
            <a:pPr>
              <a:spcBef>
                <a:spcPts val="600"/>
              </a:spcBef>
            </a:pPr>
            <a:r>
              <a:rPr lang="de-CH" sz="2000" b="1" dirty="0">
                <a:solidFill>
                  <a:schemeClr val="accent6">
                    <a:lumMod val="50000"/>
                  </a:schemeClr>
                </a:solidFill>
              </a:rPr>
              <a:t>Brainstorming:</a:t>
            </a:r>
            <a:r>
              <a:rPr lang="de-CH" sz="2000" dirty="0">
                <a:solidFill>
                  <a:schemeClr val="accent6">
                    <a:lumMod val="50000"/>
                  </a:schemeClr>
                </a:solidFill>
              </a:rPr>
              <a:t> Jedes Gründerteam bereitet sich darauf vor darzulegen, warum die eigene Idee «gut» und «nachhaltig» ist (im Sinne einer ökologischen und sozialen Nachhaltigkeit). </a:t>
            </a:r>
          </a:p>
          <a:p>
            <a:pPr>
              <a:spcBef>
                <a:spcPts val="600"/>
              </a:spcBef>
            </a:pPr>
            <a:r>
              <a:rPr lang="de-CH" sz="2000" dirty="0">
                <a:solidFill>
                  <a:schemeClr val="accent6">
                    <a:lumMod val="50000"/>
                  </a:schemeClr>
                </a:solidFill>
              </a:rPr>
              <a:t>Debatte vor dem Plenum:</a:t>
            </a:r>
          </a:p>
          <a:p>
            <a:pPr>
              <a:spcBef>
                <a:spcPts val="600"/>
              </a:spcBef>
            </a:pPr>
            <a:r>
              <a:rPr lang="de-CH" sz="2000" b="1" dirty="0">
                <a:solidFill>
                  <a:schemeClr val="accent6">
                    <a:lumMod val="50000"/>
                  </a:schemeClr>
                </a:solidFill>
              </a:rPr>
              <a:t>Ideenbattle: </a:t>
            </a:r>
            <a:r>
              <a:rPr lang="de-CH" sz="2000" dirty="0">
                <a:solidFill>
                  <a:schemeClr val="accent6">
                    <a:lumMod val="50000"/>
                  </a:schemeClr>
                </a:solidFill>
              </a:rPr>
              <a:t>Jeweils zwei Teams treten gegeneinander an. Jedes Team hat zunächst 2 Minuten Redezeit, um darzulegen, weshalb die eigene Idee «gut» und «nachhaltig» ist.</a:t>
            </a:r>
          </a:p>
          <a:p>
            <a:pPr>
              <a:spcBef>
                <a:spcPts val="600"/>
              </a:spcBef>
            </a:pPr>
            <a:r>
              <a:rPr lang="de-CH" sz="2000" b="1" dirty="0">
                <a:solidFill>
                  <a:srgbClr val="96CB00"/>
                </a:solidFill>
              </a:rPr>
              <a:t>Anschliessend kann eine Debatte darüber geführt werden, was denn eine «gute» und «nachhaltige» Idee tatsächlich ausmacht. </a:t>
            </a:r>
          </a:p>
        </p:txBody>
      </p:sp>
    </p:spTree>
    <p:extLst>
      <p:ext uri="{BB962C8B-B14F-4D97-AF65-F5344CB8AC3E}">
        <p14:creationId xmlns:p14="http://schemas.microsoft.com/office/powerpoint/2010/main" val="37495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1.4</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Gruppenfindung und Logoentwicklung</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36</a:t>
            </a:fld>
            <a:endParaRPr lang="ru-RU"/>
          </a:p>
        </p:txBody>
      </p:sp>
    </p:spTree>
    <p:extLst>
      <p:ext uri="{BB962C8B-B14F-4D97-AF65-F5344CB8AC3E}">
        <p14:creationId xmlns:p14="http://schemas.microsoft.com/office/powerpoint/2010/main" val="13034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37</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269671"/>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Gruppenfindung:</a:t>
            </a:r>
          </a:p>
          <a:p>
            <a:pPr>
              <a:defRPr/>
            </a:pPr>
            <a:r>
              <a:rPr lang="de-CH" altLang="fr-FR" sz="2400" b="1" dirty="0">
                <a:solidFill>
                  <a:srgbClr val="D17930"/>
                </a:solidFill>
                <a:latin typeface="+mj-lt"/>
                <a:ea typeface="ＭＳ Ｐゴシック" charset="0"/>
                <a:cs typeface="Arial"/>
              </a:rPr>
              <a:t>Welche Ideen möchten Sie weiterverfolgen?</a:t>
            </a:r>
          </a:p>
        </p:txBody>
      </p:sp>
      <p:sp>
        <p:nvSpPr>
          <p:cNvPr id="6" name="Inhaltsplatzhalter 2">
            <a:extLst>
              <a:ext uri="{FF2B5EF4-FFF2-40B4-BE49-F238E27FC236}">
                <a16:creationId xmlns:a16="http://schemas.microsoft.com/office/drawing/2014/main" id="{EE298C6D-8ADD-4A9E-8254-1B0367C27D8E}"/>
              </a:ext>
            </a:extLst>
          </p:cNvPr>
          <p:cNvSpPr txBox="1">
            <a:spLocks/>
          </p:cNvSpPr>
          <p:nvPr/>
        </p:nvSpPr>
        <p:spPr>
          <a:xfrm>
            <a:off x="1044707" y="2227842"/>
            <a:ext cx="9826806" cy="1859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96CB00"/>
              </a:buClr>
            </a:pPr>
            <a:r>
              <a:rPr lang="de-DE" altLang="fr-FR" sz="2200" dirty="0">
                <a:solidFill>
                  <a:schemeClr val="accent6">
                    <a:lumMod val="50000"/>
                  </a:schemeClr>
                </a:solidFill>
                <a:latin typeface="+mj-lt"/>
                <a:cs typeface="Arial" pitchFamily="34" charset="0"/>
              </a:rPr>
              <a:t>Für welche Idee können Sie sich begeistern?</a:t>
            </a:r>
          </a:p>
          <a:p>
            <a:pPr>
              <a:spcAft>
                <a:spcPts val="600"/>
              </a:spcAft>
              <a:buClr>
                <a:srgbClr val="96CB00"/>
              </a:buClr>
            </a:pPr>
            <a:r>
              <a:rPr lang="de-DE" altLang="fr-FR" sz="2200" dirty="0">
                <a:solidFill>
                  <a:schemeClr val="accent6">
                    <a:lumMod val="50000"/>
                  </a:schemeClr>
                </a:solidFill>
                <a:latin typeface="+mj-lt"/>
                <a:cs typeface="Arial" pitchFamily="34" charset="0"/>
              </a:rPr>
              <a:t>Bilden Sie Gruppen von 2 Personen, im Ausnahmefall mit 3 Personen.</a:t>
            </a:r>
          </a:p>
          <a:p>
            <a:pPr>
              <a:spcAft>
                <a:spcPts val="600"/>
              </a:spcAft>
              <a:buClr>
                <a:srgbClr val="96CB00"/>
              </a:buClr>
            </a:pPr>
            <a:r>
              <a:rPr lang="de-DE" altLang="fr-FR" sz="2200" dirty="0">
                <a:solidFill>
                  <a:schemeClr val="accent6">
                    <a:lumMod val="50000"/>
                  </a:schemeClr>
                </a:solidFill>
                <a:latin typeface="+mj-lt"/>
                <a:cs typeface="Arial" pitchFamily="34" charset="0"/>
              </a:rPr>
              <a:t>In den kommenden Lerneinheiten werden Sie aus der Idee ein Geschäftskonzept entwickeln.</a:t>
            </a:r>
          </a:p>
        </p:txBody>
      </p:sp>
    </p:spTree>
    <p:extLst>
      <p:ext uri="{BB962C8B-B14F-4D97-AF65-F5344CB8AC3E}">
        <p14:creationId xmlns:p14="http://schemas.microsoft.com/office/powerpoint/2010/main" val="3799782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38</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Logoentwicklung</a:t>
            </a:r>
          </a:p>
        </p:txBody>
      </p:sp>
      <p:pic>
        <p:nvPicPr>
          <p:cNvPr id="4" name="Grafik 3">
            <a:extLst>
              <a:ext uri="{FF2B5EF4-FFF2-40B4-BE49-F238E27FC236}">
                <a16:creationId xmlns:a16="http://schemas.microsoft.com/office/drawing/2014/main" id="{2F690809-050D-4693-AC4D-5838516FC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431" y="1574646"/>
            <a:ext cx="1202990" cy="1780425"/>
          </a:xfrm>
          <a:prstGeom prst="rect">
            <a:avLst/>
          </a:prstGeom>
        </p:spPr>
      </p:pic>
      <p:sp>
        <p:nvSpPr>
          <p:cNvPr id="2" name="Rechteck 1">
            <a:extLst>
              <a:ext uri="{FF2B5EF4-FFF2-40B4-BE49-F238E27FC236}">
                <a16:creationId xmlns:a16="http://schemas.microsoft.com/office/drawing/2014/main" id="{98262A5D-91C1-4756-98E6-4F65DDC70173}"/>
              </a:ext>
            </a:extLst>
          </p:cNvPr>
          <p:cNvSpPr/>
          <p:nvPr/>
        </p:nvSpPr>
        <p:spPr>
          <a:xfrm>
            <a:off x="1084729" y="1020649"/>
            <a:ext cx="8059271" cy="4262705"/>
          </a:xfrm>
          <a:prstGeom prst="rect">
            <a:avLst/>
          </a:prstGeom>
        </p:spPr>
        <p:txBody>
          <a:bodyPr wrap="square">
            <a:spAutoFit/>
          </a:bodyPr>
          <a:lstStyle/>
          <a:p>
            <a:pPr marL="355600" indent="-355600">
              <a:spcBef>
                <a:spcPts val="600"/>
              </a:spcBef>
              <a:buClr>
                <a:srgbClr val="96CB00"/>
              </a:buClr>
              <a:buFont typeface="Arial" panose="020B0604020202020204" pitchFamily="34" charset="0"/>
              <a:buChar char="•"/>
            </a:pPr>
            <a:r>
              <a:rPr lang="de-DE" dirty="0">
                <a:solidFill>
                  <a:schemeClr val="accent6">
                    <a:lumMod val="50000"/>
                  </a:schemeClr>
                </a:solidFill>
                <a:cs typeface="Arial" pitchFamily="34" charset="0"/>
              </a:rPr>
              <a:t>Überlegen Sie in Ihrem Team, welche Logos Sie kennen. Also z. B.:</a:t>
            </a: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endParaRPr lang="de-DE" dirty="0">
              <a:solidFill>
                <a:srgbClr val="898F97"/>
              </a:solidFill>
              <a:cs typeface="Arial" pitchFamily="34" charset="0"/>
            </a:endParaRPr>
          </a:p>
          <a:p>
            <a:pPr marL="355600" indent="-355600">
              <a:spcBef>
                <a:spcPts val="600"/>
              </a:spcBef>
              <a:buClr>
                <a:srgbClr val="96CB00"/>
              </a:buClr>
              <a:buFont typeface="Arial" panose="020B0604020202020204" pitchFamily="34" charset="0"/>
              <a:buChar char="•"/>
            </a:pPr>
            <a:r>
              <a:rPr lang="de-DE" dirty="0">
                <a:solidFill>
                  <a:schemeClr val="accent6">
                    <a:lumMod val="50000"/>
                  </a:schemeClr>
                </a:solidFill>
                <a:cs typeface="Arial" pitchFamily="34" charset="0"/>
              </a:rPr>
              <a:t>Diskutieren Sie, welche Kriterien ein gutes Logo ausmachen.</a:t>
            </a:r>
          </a:p>
        </p:txBody>
      </p:sp>
      <p:pic>
        <p:nvPicPr>
          <p:cNvPr id="6" name="Grafik 5">
            <a:extLst>
              <a:ext uri="{FF2B5EF4-FFF2-40B4-BE49-F238E27FC236}">
                <a16:creationId xmlns:a16="http://schemas.microsoft.com/office/drawing/2014/main" id="{A7A7F10D-2812-4C86-997D-6E733B597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241" y="1442881"/>
            <a:ext cx="3633694" cy="2043953"/>
          </a:xfrm>
          <a:prstGeom prst="rect">
            <a:avLst/>
          </a:prstGeom>
        </p:spPr>
      </p:pic>
      <p:pic>
        <p:nvPicPr>
          <p:cNvPr id="16" name="Grafik 15" descr="Ein Bild, das Outdoorobjekt, Spinnennetz enthält.&#10;&#10;Automatisch generierte Beschreibung">
            <a:extLst>
              <a:ext uri="{FF2B5EF4-FFF2-40B4-BE49-F238E27FC236}">
                <a16:creationId xmlns:a16="http://schemas.microsoft.com/office/drawing/2014/main" id="{E056241B-5BD7-4E43-BC8C-65244DA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081" y="3168425"/>
            <a:ext cx="2662854" cy="1497855"/>
          </a:xfrm>
          <a:prstGeom prst="rect">
            <a:avLst/>
          </a:prstGeom>
        </p:spPr>
      </p:pic>
      <p:pic>
        <p:nvPicPr>
          <p:cNvPr id="7" name="Grafik 6">
            <a:extLst>
              <a:ext uri="{FF2B5EF4-FFF2-40B4-BE49-F238E27FC236}">
                <a16:creationId xmlns:a16="http://schemas.microsoft.com/office/drawing/2014/main" id="{300B57A5-6CE3-461C-9CBD-73EE49B2A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095" y="3687356"/>
            <a:ext cx="2774132" cy="1005481"/>
          </a:xfrm>
          <a:prstGeom prst="rect">
            <a:avLst/>
          </a:prstGeom>
        </p:spPr>
      </p:pic>
    </p:spTree>
    <p:extLst>
      <p:ext uri="{BB962C8B-B14F-4D97-AF65-F5344CB8AC3E}">
        <p14:creationId xmlns:p14="http://schemas.microsoft.com/office/powerpoint/2010/main" val="44898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39</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59008" y="31139"/>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Logoentwicklung</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4506" y="1637637"/>
            <a:ext cx="9003128" cy="3580467"/>
          </a:xfrm>
          <a:prstGeom prst="rect">
            <a:avLst/>
          </a:prstGeom>
          <a:noFill/>
        </p:spPr>
        <p:txBody>
          <a:bodyPr wrap="square" rtlCol="0">
            <a:spAutoFit/>
          </a:bodyPr>
          <a:lstStyle/>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Einfachheit:</a:t>
            </a:r>
            <a:r>
              <a:rPr lang="de-DE" sz="2000" dirty="0">
                <a:solidFill>
                  <a:srgbClr val="898F97"/>
                </a:solidFill>
                <a:latin typeface="+mj-lt"/>
                <a:cs typeface="Arial" pitchFamily="34" charset="0"/>
              </a:rPr>
              <a:t> </a:t>
            </a:r>
            <a:r>
              <a:rPr lang="de-DE" sz="2000" dirty="0">
                <a:solidFill>
                  <a:schemeClr val="accent6">
                    <a:lumMod val="50000"/>
                  </a:schemeClr>
                </a:solidFill>
                <a:latin typeface="+mj-lt"/>
                <a:cs typeface="Arial" pitchFamily="34" charset="0"/>
              </a:rPr>
              <a:t>Das Logo sollte klare Formen haben. Man sollte es sich leicht merken können. Denn letztlich kommt es ja auf den Wiedererkennungswert an.</a:t>
            </a:r>
          </a:p>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Passgenauigkeit:</a:t>
            </a:r>
            <a:r>
              <a:rPr lang="de-DE" sz="2000" dirty="0">
                <a:solidFill>
                  <a:srgbClr val="898F97"/>
                </a:solidFill>
                <a:latin typeface="+mj-lt"/>
                <a:cs typeface="Arial" pitchFamily="34" charset="0"/>
              </a:rPr>
              <a:t> </a:t>
            </a:r>
            <a:r>
              <a:rPr lang="de-DE" sz="2000" dirty="0">
                <a:solidFill>
                  <a:schemeClr val="accent6">
                    <a:lumMod val="50000"/>
                  </a:schemeClr>
                </a:solidFill>
                <a:latin typeface="+mj-lt"/>
                <a:cs typeface="Arial" pitchFamily="34" charset="0"/>
              </a:rPr>
              <a:t>Das Logo sollte zur Zielgruppe, zur Produktpalette und zur Unternehmensphilosophie passen.</a:t>
            </a:r>
          </a:p>
          <a:p>
            <a:pPr marL="357188" indent="-357188">
              <a:spcBef>
                <a:spcPts val="800"/>
              </a:spcBef>
              <a:buClr>
                <a:srgbClr val="96CB00"/>
              </a:buClr>
              <a:buFont typeface="Arial" panose="020B0604020202020204" pitchFamily="34" charset="0"/>
              <a:buChar char="•"/>
            </a:pPr>
            <a:r>
              <a:rPr lang="de-DE" sz="2000" b="1" dirty="0">
                <a:solidFill>
                  <a:srgbClr val="D17930"/>
                </a:solidFill>
                <a:latin typeface="+mj-lt"/>
                <a:cs typeface="Arial" pitchFamily="34" charset="0"/>
              </a:rPr>
              <a:t>Vielseitig einsetzbar: </a:t>
            </a:r>
            <a:r>
              <a:rPr lang="de-DE" sz="2000" dirty="0">
                <a:solidFill>
                  <a:schemeClr val="accent6">
                    <a:lumMod val="50000"/>
                  </a:schemeClr>
                </a:solidFill>
                <a:latin typeface="+mj-lt"/>
                <a:cs typeface="Arial" pitchFamily="34" charset="0"/>
              </a:rPr>
              <a:t>Es sollte in verschiedenen </a:t>
            </a:r>
            <a:r>
              <a:rPr lang="de-DE" sz="2000" dirty="0" err="1">
                <a:solidFill>
                  <a:schemeClr val="accent6">
                    <a:lumMod val="50000"/>
                  </a:schemeClr>
                </a:solidFill>
                <a:latin typeface="+mj-lt"/>
                <a:cs typeface="Arial" pitchFamily="34" charset="0"/>
              </a:rPr>
              <a:t>Grössen</a:t>
            </a:r>
            <a:r>
              <a:rPr lang="de-DE" sz="2000" dirty="0">
                <a:solidFill>
                  <a:schemeClr val="accent6">
                    <a:lumMod val="50000"/>
                  </a:schemeClr>
                </a:solidFill>
                <a:latin typeface="+mj-lt"/>
                <a:cs typeface="Arial" pitchFamily="34" charset="0"/>
              </a:rPr>
              <a:t> und auf verschiedenen Medien funktionieren.</a:t>
            </a:r>
          </a:p>
          <a:p>
            <a:pPr marL="357188" indent="-357188">
              <a:spcBef>
                <a:spcPts val="800"/>
              </a:spcBef>
              <a:buClr>
                <a:srgbClr val="96CB00"/>
              </a:buClr>
              <a:buFont typeface="Arial" panose="020B0604020202020204" pitchFamily="34" charset="0"/>
              <a:buChar char="•"/>
            </a:pPr>
            <a:r>
              <a:rPr lang="de-CH" sz="2000" b="1" dirty="0">
                <a:solidFill>
                  <a:srgbClr val="D17930"/>
                </a:solidFill>
                <a:latin typeface="+mj-lt"/>
                <a:cs typeface="Arial" pitchFamily="34" charset="0"/>
              </a:rPr>
              <a:t>Einzigartigkeit: </a:t>
            </a:r>
            <a:r>
              <a:rPr lang="de-CH" sz="2000" dirty="0">
                <a:solidFill>
                  <a:schemeClr val="accent6">
                    <a:lumMod val="50000"/>
                  </a:schemeClr>
                </a:solidFill>
                <a:latin typeface="+mj-lt"/>
                <a:cs typeface="Arial" pitchFamily="34" charset="0"/>
              </a:rPr>
              <a:t>Das Logo soll einzigartig sein und sich klar von anderen, bereits verwendeten Logos unterscheiden. </a:t>
            </a:r>
          </a:p>
          <a:p>
            <a:pPr marL="357188" indent="-357188">
              <a:spcBef>
                <a:spcPts val="800"/>
              </a:spcBef>
              <a:buClr>
                <a:srgbClr val="96CB00"/>
              </a:buClr>
              <a:buFont typeface="Arial" panose="020B0604020202020204" pitchFamily="34" charset="0"/>
              <a:buChar char="•"/>
            </a:pPr>
            <a:endParaRPr lang="de-DE" sz="2000" dirty="0">
              <a:solidFill>
                <a:schemeClr val="accent6">
                  <a:lumMod val="50000"/>
                </a:schemeClr>
              </a:solidFill>
              <a:latin typeface="+mj-lt"/>
              <a:cs typeface="Arial" pitchFamily="34" charset="0"/>
            </a:endParaRPr>
          </a:p>
        </p:txBody>
      </p:sp>
      <p:grpSp>
        <p:nvGrpSpPr>
          <p:cNvPr id="2" name="Gruppieren 1">
            <a:extLst>
              <a:ext uri="{FF2B5EF4-FFF2-40B4-BE49-F238E27FC236}">
                <a16:creationId xmlns:a16="http://schemas.microsoft.com/office/drawing/2014/main" id="{EC6C9D61-5298-4839-B0CB-D868C3A1F4D8}"/>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E642FE90-784B-5D2B-C2D0-0BF8DD0ED333}"/>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05C74911-EBD0-6B1C-950D-C2FB30C234CE}"/>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98101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3A749C6-91AB-45B8-9DF4-824D670A0B98}"/>
              </a:ext>
            </a:extLst>
          </p:cNvPr>
          <p:cNvSpPr>
            <a:spLocks noGrp="1"/>
          </p:cNvSpPr>
          <p:nvPr>
            <p:ph type="sldNum" sz="quarter" idx="12"/>
          </p:nvPr>
        </p:nvSpPr>
        <p:spPr/>
        <p:txBody>
          <a:bodyPr/>
          <a:lstStyle/>
          <a:p>
            <a:fld id="{B7E6CA31-DA56-47CF-9891-B6D0296B6AEC}" type="slidenum">
              <a:rPr lang="ru-RU" smtClean="0"/>
              <a:t>4</a:t>
            </a:fld>
            <a:endParaRPr lang="ru-RU"/>
          </a:p>
        </p:txBody>
      </p:sp>
      <p:sp>
        <p:nvSpPr>
          <p:cNvPr id="10" name="Textfeld 9">
            <a:extLst>
              <a:ext uri="{FF2B5EF4-FFF2-40B4-BE49-F238E27FC236}">
                <a16:creationId xmlns:a16="http://schemas.microsoft.com/office/drawing/2014/main" id="{A8FA04C0-55B6-48C4-ACD6-38C804D3596A}"/>
              </a:ext>
            </a:extLst>
          </p:cNvPr>
          <p:cNvSpPr txBox="1"/>
          <p:nvPr/>
        </p:nvSpPr>
        <p:spPr>
          <a:xfrm>
            <a:off x="1025318" y="1073487"/>
            <a:ext cx="10179071" cy="432048"/>
          </a:xfrm>
          <a:prstGeom prst="rect">
            <a:avLst/>
          </a:prstGeom>
          <a:noFill/>
        </p:spPr>
        <p:txBody>
          <a:bodyPr wrap="square" lIns="0" tIns="0" rIns="0" bIns="0" rtlCol="0">
            <a:noAutofit/>
          </a:bodyPr>
          <a:lstStyle/>
          <a:p>
            <a:pPr algn="l"/>
            <a:r>
              <a:rPr lang="de-CH" sz="2200" b="1" dirty="0">
                <a:solidFill>
                  <a:schemeClr val="bg1">
                    <a:lumMod val="50000"/>
                  </a:schemeClr>
                </a:solidFill>
              </a:rPr>
              <a:t>Die folgenden Autorinnen und Autoren haben myidea.ch entwickelt:</a:t>
            </a:r>
          </a:p>
          <a:p>
            <a:pPr algn="l"/>
            <a:endParaRPr lang="de-CH" sz="1000" b="1" dirty="0">
              <a:solidFill>
                <a:schemeClr val="bg1">
                  <a:lumMod val="50000"/>
                </a:schemeClr>
              </a:solidFill>
            </a:endParaRP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Susan Müller, Forschungsprofessorin für Entrepreneurship, Berner Fachhochschule</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Dr. h.c. </a:t>
            </a:r>
            <a:r>
              <a:rPr lang="de-CH" sz="1500" dirty="0" err="1">
                <a:solidFill>
                  <a:schemeClr val="bg1">
                    <a:lumMod val="50000"/>
                  </a:schemeClr>
                </a:solidFill>
              </a:rPr>
              <a:t>mult</a:t>
            </a:r>
            <a:r>
              <a:rPr lang="de-CH" sz="1500" dirty="0">
                <a:solidFill>
                  <a:schemeClr val="bg1">
                    <a:lumMod val="50000"/>
                  </a:schemeClr>
                </a:solidFill>
              </a:rPr>
              <a:t>. Fritz Oser (†), (</a:t>
            </a:r>
            <a:r>
              <a:rPr lang="de-CH" sz="1500" dirty="0" err="1">
                <a:solidFill>
                  <a:schemeClr val="bg1">
                    <a:lumMod val="50000"/>
                  </a:schemeClr>
                </a:solidFill>
              </a:rPr>
              <a:t>em</a:t>
            </a:r>
            <a:r>
              <a:rPr lang="de-CH" sz="1500" dirty="0">
                <a:solidFill>
                  <a:schemeClr val="bg1">
                    <a:lumMod val="50000"/>
                  </a:schemeClr>
                </a:solidFill>
              </a:rPr>
              <a:t>.) Ordinarius für Pädagogik und Pädagogische Psychologie, Universität Fribourg </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Eveline Gutzwiller-Helfenfinger, Senior Researcher, Universität Fribourg und Gastprofessorin, Universität Duisburg-Essen</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Prof. Dr. habil Manfred Pfiffner, Professor für Berufspädagogik, Pädagogische Hochschule Zürich</a:t>
            </a:r>
          </a:p>
          <a:p>
            <a:pPr marL="342900" indent="-342900">
              <a:buClr>
                <a:srgbClr val="8EB403"/>
              </a:buClr>
              <a:buFont typeface="Century Gothic" panose="020B0502020202020204" pitchFamily="34" charset="0"/>
              <a:buChar char="●"/>
            </a:pPr>
            <a:r>
              <a:rPr lang="de-CH" sz="1500" dirty="0">
                <a:solidFill>
                  <a:schemeClr val="bg1">
                    <a:lumMod val="50000"/>
                  </a:schemeClr>
                </a:solidFill>
              </a:rPr>
              <a:t>Aline Scherz, Berufsfachschullehrerin für allgemeinbildenden Unterricht, Berufsbildungszentrum Olten</a:t>
            </a:r>
          </a:p>
          <a:p>
            <a:pPr algn="l"/>
            <a:endParaRPr lang="de-CH" sz="1500" b="1" dirty="0">
              <a:solidFill>
                <a:schemeClr val="bg1">
                  <a:lumMod val="50000"/>
                </a:schemeClr>
              </a:solidFill>
            </a:endParaRPr>
          </a:p>
          <a:p>
            <a:pPr algn="l"/>
            <a:endParaRPr lang="de-CH" sz="1500" b="1" dirty="0">
              <a:solidFill>
                <a:schemeClr val="bg1">
                  <a:lumMod val="50000"/>
                </a:schemeClr>
              </a:solidFill>
            </a:endParaRPr>
          </a:p>
          <a:p>
            <a:pPr algn="l"/>
            <a:r>
              <a:rPr lang="de-CH" sz="2200" b="1" dirty="0">
                <a:solidFill>
                  <a:schemeClr val="bg1">
                    <a:lumMod val="50000"/>
                  </a:schemeClr>
                </a:solidFill>
              </a:rPr>
              <a:t>Zusammenarbeit</a:t>
            </a:r>
          </a:p>
          <a:p>
            <a:pPr algn="l"/>
            <a:endParaRPr lang="de-CH" sz="1000" b="1" dirty="0">
              <a:solidFill>
                <a:schemeClr val="bg1">
                  <a:lumMod val="50000"/>
                </a:schemeClr>
              </a:solidFill>
            </a:endParaRPr>
          </a:p>
          <a:p>
            <a:pPr algn="l"/>
            <a:r>
              <a:rPr lang="de-CH" sz="1500" dirty="0">
                <a:solidFill>
                  <a:schemeClr val="bg1">
                    <a:lumMod val="50000"/>
                  </a:schemeClr>
                </a:solidFill>
              </a:rPr>
              <a:t>Viele Personen haben mitgeholfen die Lehr-/Lernmaterialien zu verbessern. Bei Ihnen möchten wir uns ganz herzlich bedanken!</a:t>
            </a:r>
          </a:p>
          <a:p>
            <a:pPr algn="l"/>
            <a:endParaRPr lang="de-CH" sz="1500" dirty="0">
              <a:solidFill>
                <a:schemeClr val="bg1">
                  <a:lumMod val="50000"/>
                </a:schemeClr>
              </a:solidFill>
            </a:endParaRPr>
          </a:p>
          <a:p>
            <a:pPr marL="342900" indent="-342900">
              <a:buClr>
                <a:srgbClr val="8EB403"/>
              </a:buClr>
              <a:buFont typeface="Century Gothic" panose="020B0502020202020204" pitchFamily="34" charset="0"/>
              <a:buChar char="●"/>
            </a:pPr>
            <a:r>
              <a:rPr lang="de-CH" sz="1500" dirty="0">
                <a:solidFill>
                  <a:schemeClr val="bg1">
                    <a:lumMod val="50000"/>
                  </a:schemeClr>
                </a:solidFill>
              </a:rPr>
              <a:t>Prof. Dr. Pascal Dey, Forschungsprofessor für Value-</a:t>
            </a:r>
            <a:r>
              <a:rPr lang="de-CH" sz="1500" dirty="0" err="1">
                <a:solidFill>
                  <a:schemeClr val="bg1">
                    <a:lumMod val="50000"/>
                  </a:schemeClr>
                </a:solidFill>
              </a:rPr>
              <a:t>based</a:t>
            </a:r>
            <a:r>
              <a:rPr lang="de-CH" sz="1500" dirty="0">
                <a:solidFill>
                  <a:schemeClr val="bg1">
                    <a:lumMod val="50000"/>
                  </a:schemeClr>
                </a:solidFill>
              </a:rPr>
              <a:t> Management, Berner Fachhochschule</a:t>
            </a:r>
          </a:p>
          <a:p>
            <a:pPr marL="342900" indent="-342900">
              <a:buClr>
                <a:srgbClr val="8EB403"/>
              </a:buClr>
              <a:buFont typeface="Century Gothic" panose="020B0502020202020204" pitchFamily="34" charset="0"/>
              <a:buChar char="●"/>
            </a:pPr>
            <a:r>
              <a:rPr lang="de-CH" sz="1500" dirty="0">
                <a:solidFill>
                  <a:schemeClr val="bg1">
                    <a:lumMod val="50000"/>
                  </a:schemeClr>
                </a:solidFill>
              </a:rPr>
              <a:t>Barbara Meili, Projektleiterin Berufsbildung, </a:t>
            </a:r>
            <a:r>
              <a:rPr lang="de-CH" sz="1500" dirty="0" err="1">
                <a:solidFill>
                  <a:schemeClr val="bg1">
                    <a:lumMod val="50000"/>
                  </a:schemeClr>
                </a:solidFill>
              </a:rPr>
              <a:t>éducation</a:t>
            </a:r>
            <a:r>
              <a:rPr lang="de-CH" sz="1500" dirty="0">
                <a:solidFill>
                  <a:schemeClr val="bg1">
                    <a:lumMod val="50000"/>
                  </a:schemeClr>
                </a:solidFill>
              </a:rPr>
              <a:t> 21</a:t>
            </a:r>
          </a:p>
          <a:p>
            <a:pPr marL="342900" indent="-342900" algn="l">
              <a:buClr>
                <a:srgbClr val="8EB403"/>
              </a:buClr>
              <a:buFont typeface="Century Gothic" panose="020B0502020202020204" pitchFamily="34" charset="0"/>
              <a:buChar char="●"/>
            </a:pPr>
            <a:r>
              <a:rPr lang="de-CH" sz="1500" dirty="0">
                <a:solidFill>
                  <a:schemeClr val="bg1">
                    <a:lumMod val="50000"/>
                  </a:schemeClr>
                </a:solidFill>
              </a:rPr>
              <a:t>Reto Nobs, Mitgründer von Drehmoment Bikes</a:t>
            </a:r>
          </a:p>
          <a:p>
            <a:pPr marL="342900" indent="-342900">
              <a:buClr>
                <a:srgbClr val="8EB403"/>
              </a:buClr>
              <a:buFont typeface="Century Gothic" panose="020B0502020202020204" pitchFamily="34" charset="0"/>
              <a:buChar char="●"/>
            </a:pPr>
            <a:r>
              <a:rPr lang="de-CH" sz="1500" dirty="0">
                <a:solidFill>
                  <a:schemeClr val="bg1">
                    <a:lumMod val="50000"/>
                  </a:schemeClr>
                </a:solidFill>
              </a:rPr>
              <a:t>Léa Miggiano, Mitgründerin des Unternehmens Carvolution</a:t>
            </a:r>
          </a:p>
          <a:p>
            <a:pPr algn="l"/>
            <a:endParaRPr lang="fr-CH" sz="2200" b="1" dirty="0">
              <a:solidFill>
                <a:schemeClr val="bg1">
                  <a:lumMod val="50000"/>
                </a:schemeClr>
              </a:solidFill>
            </a:endParaRPr>
          </a:p>
        </p:txBody>
      </p:sp>
      <p:sp>
        <p:nvSpPr>
          <p:cNvPr id="14" name="Rectangle 2">
            <a:extLst>
              <a:ext uri="{FF2B5EF4-FFF2-40B4-BE49-F238E27FC236}">
                <a16:creationId xmlns:a16="http://schemas.microsoft.com/office/drawing/2014/main" id="{17A30F9E-B5B8-42F1-9BF8-9162ECA27634}"/>
              </a:ext>
            </a:extLst>
          </p:cNvPr>
          <p:cNvSpPr txBox="1">
            <a:spLocks noChangeArrowheads="1"/>
          </p:cNvSpPr>
          <p:nvPr/>
        </p:nvSpPr>
        <p:spPr bwMode="auto">
          <a:xfrm>
            <a:off x="947152" y="51779"/>
            <a:ext cx="9845485" cy="795947"/>
          </a:xfrm>
          <a:prstGeom prst="rect">
            <a:avLst/>
          </a:prstGeom>
          <a:noFill/>
          <a:ln w="9525">
            <a:noFill/>
            <a:miter lim="800000"/>
            <a:headEnd/>
            <a:tailEnd/>
          </a:ln>
        </p:spPr>
        <p:txBody>
          <a:bodyPr anchor="ctr"/>
          <a:lstStyle/>
          <a:p>
            <a:pPr>
              <a:defRPr/>
            </a:pPr>
            <a:r>
              <a:rPr lang="de-CH" altLang="fr-FR" sz="2400" b="1" dirty="0">
                <a:solidFill>
                  <a:srgbClr val="8EB403"/>
                </a:solidFill>
                <a:latin typeface="+mj-lt"/>
                <a:ea typeface="ＭＳ Ｐゴシック" charset="0"/>
                <a:cs typeface="Arial"/>
              </a:rPr>
              <a:t>Hintergrundinformationen zum Lehr-/Lernprogramm myidea.ch</a:t>
            </a:r>
          </a:p>
        </p:txBody>
      </p:sp>
    </p:spTree>
    <p:extLst>
      <p:ext uri="{BB962C8B-B14F-4D97-AF65-F5344CB8AC3E}">
        <p14:creationId xmlns:p14="http://schemas.microsoft.com/office/powerpoint/2010/main" val="220609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40</a:t>
            </a:fld>
            <a:endParaRPr lang="ru-RU"/>
          </a:p>
        </p:txBody>
      </p:sp>
      <p:sp>
        <p:nvSpPr>
          <p:cNvPr id="8" name="Rectangle 2">
            <a:extLst>
              <a:ext uri="{FF2B5EF4-FFF2-40B4-BE49-F238E27FC236}">
                <a16:creationId xmlns:a16="http://schemas.microsoft.com/office/drawing/2014/main" id="{2A74FF65-0349-4E1A-9728-38A7349680DE}"/>
              </a:ext>
            </a:extLst>
          </p:cNvPr>
          <p:cNvSpPr txBox="1">
            <a:spLocks noChangeArrowheads="1"/>
          </p:cNvSpPr>
          <p:nvPr/>
        </p:nvSpPr>
        <p:spPr bwMode="auto">
          <a:xfrm>
            <a:off x="949581" y="106555"/>
            <a:ext cx="9406555" cy="657225"/>
          </a:xfrm>
          <a:prstGeom prst="rect">
            <a:avLst/>
          </a:prstGeom>
          <a:noFill/>
          <a:ln w="9525">
            <a:noFill/>
            <a:miter lim="800000"/>
            <a:headEnd/>
            <a:tailEnd/>
          </a:ln>
        </p:spPr>
        <p:txBody>
          <a:bodyPr anchor="ctr"/>
          <a:lstStyle/>
          <a:p>
            <a:pPr>
              <a:defRPr/>
            </a:pPr>
            <a:r>
              <a:rPr lang="de-CH" altLang="fr-FR" sz="2400" b="1" dirty="0">
                <a:solidFill>
                  <a:srgbClr val="D17930"/>
                </a:solidFill>
                <a:latin typeface="+mj-lt"/>
                <a:ea typeface="ＭＳ Ｐゴシック" charset="0"/>
                <a:cs typeface="Arial"/>
              </a:rPr>
              <a:t>Entwicklung einer Tagline</a:t>
            </a:r>
          </a:p>
        </p:txBody>
      </p:sp>
      <p:sp>
        <p:nvSpPr>
          <p:cNvPr id="9" name="Textfeld 8">
            <a:extLst>
              <a:ext uri="{FF2B5EF4-FFF2-40B4-BE49-F238E27FC236}">
                <a16:creationId xmlns:a16="http://schemas.microsoft.com/office/drawing/2014/main" id="{1CC7D7C5-C26C-4D61-A220-25A4E02FEF0A}"/>
              </a:ext>
            </a:extLst>
          </p:cNvPr>
          <p:cNvSpPr txBox="1"/>
          <p:nvPr/>
        </p:nvSpPr>
        <p:spPr>
          <a:xfrm>
            <a:off x="949581" y="1106405"/>
            <a:ext cx="10126915" cy="4339650"/>
          </a:xfrm>
          <a:prstGeom prst="rect">
            <a:avLst/>
          </a:prstGeom>
          <a:noFill/>
        </p:spPr>
        <p:txBody>
          <a:bodyPr wrap="square" rtlCol="0">
            <a:spAutoFit/>
          </a:bodyPr>
          <a:lstStyle/>
          <a:p>
            <a:pPr>
              <a:spcBef>
                <a:spcPts val="800"/>
              </a:spcBef>
              <a:buClr>
                <a:srgbClr val="96CB00"/>
              </a:buClr>
            </a:pPr>
            <a:r>
              <a:rPr lang="de-DE" sz="2000" b="1" dirty="0">
                <a:solidFill>
                  <a:srgbClr val="D17930"/>
                </a:solidFill>
                <a:latin typeface="+mj-lt"/>
                <a:cs typeface="Arial" pitchFamily="34" charset="0"/>
              </a:rPr>
              <a:t>Überlegen Sie sich eine Tagline für Ihr Unternehmen! </a:t>
            </a:r>
          </a:p>
          <a:p>
            <a:pPr>
              <a:spcBef>
                <a:spcPts val="800"/>
              </a:spcBef>
              <a:buClr>
                <a:srgbClr val="96CB00"/>
              </a:buClr>
            </a:pPr>
            <a:r>
              <a:rPr lang="de-DE" b="1" dirty="0">
                <a:solidFill>
                  <a:srgbClr val="D17930"/>
                </a:solidFill>
                <a:latin typeface="+mj-lt"/>
                <a:cs typeface="Arial" pitchFamily="34" charset="0"/>
              </a:rPr>
              <a:t>Tipps und Hinweise:</a:t>
            </a:r>
          </a:p>
          <a:p>
            <a:pPr marL="357188" indent="-357188">
              <a:spcBef>
                <a:spcPts val="800"/>
              </a:spcBef>
              <a:buClr>
                <a:srgbClr val="96CB00"/>
              </a:buClr>
              <a:buFont typeface="Arial" panose="020B0604020202020204" pitchFamily="34" charset="0"/>
              <a:buChar char="•"/>
            </a:pPr>
            <a:r>
              <a:rPr lang="de-DE" b="1" dirty="0">
                <a:solidFill>
                  <a:srgbClr val="D17930"/>
                </a:solidFill>
                <a:latin typeface="+mj-lt"/>
                <a:cs typeface="Arial" pitchFamily="34" charset="0"/>
              </a:rPr>
              <a:t>Was ist eine Tagline? </a:t>
            </a:r>
            <a:r>
              <a:rPr lang="de-DE" dirty="0">
                <a:solidFill>
                  <a:srgbClr val="898F97"/>
                </a:solidFill>
                <a:latin typeface="+mj-lt"/>
                <a:cs typeface="Arial" pitchFamily="34" charset="0"/>
              </a:rPr>
              <a:t>Eine </a:t>
            </a:r>
            <a:r>
              <a:rPr lang="de-CH" dirty="0">
                <a:solidFill>
                  <a:srgbClr val="898F97"/>
                </a:solidFill>
                <a:latin typeface="+mj-lt"/>
                <a:cs typeface="Arial" pitchFamily="34" charset="0"/>
              </a:rPr>
              <a:t>Tagline soll dafür sorgen, dass Ihr Unternehmen der Zielgruppe im Gedächtnis bleibt (</a:t>
            </a:r>
            <a:r>
              <a:rPr lang="de-CH" dirty="0" err="1">
                <a:solidFill>
                  <a:srgbClr val="898F97"/>
                </a:solidFill>
                <a:latin typeface="+mj-lt"/>
                <a:cs typeface="Arial" pitchFamily="34" charset="0"/>
              </a:rPr>
              <a:t>to</a:t>
            </a:r>
            <a:r>
              <a:rPr lang="de-CH" dirty="0">
                <a:solidFill>
                  <a:srgbClr val="898F97"/>
                </a:solidFill>
                <a:latin typeface="+mj-lt"/>
                <a:cs typeface="Arial" pitchFamily="34" charset="0"/>
              </a:rPr>
              <a:t> tag = anheften).</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Was macht Sie besonders? </a:t>
            </a:r>
            <a:r>
              <a:rPr lang="de-CH" dirty="0">
                <a:solidFill>
                  <a:srgbClr val="898F97"/>
                </a:solidFill>
                <a:latin typeface="+mj-lt"/>
                <a:cs typeface="Arial" pitchFamily="34" charset="0"/>
              </a:rPr>
              <a:t>Die Tagline soll zum Ausdruck bringen, was Ihr Unternehmen bzw. Ihre Marke der Zielgruppe bietet. Was ist das Besondere, das Sie von anderen unterscheidet?</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Kurz und knapp. </a:t>
            </a:r>
            <a:r>
              <a:rPr lang="de-CH" dirty="0">
                <a:solidFill>
                  <a:srgbClr val="898F97"/>
                </a:solidFill>
                <a:latin typeface="+mj-lt"/>
                <a:cs typeface="Arial" pitchFamily="34" charset="0"/>
              </a:rPr>
              <a:t>Die Tagline sollte kurz sein: Drei bis sieben Wörter sind eine gute Richtschnur.</a:t>
            </a:r>
          </a:p>
          <a:p>
            <a:pPr marL="357188" indent="-357188">
              <a:spcBef>
                <a:spcPts val="800"/>
              </a:spcBef>
              <a:buClr>
                <a:srgbClr val="96CB00"/>
              </a:buClr>
              <a:buFont typeface="Arial" panose="020B0604020202020204" pitchFamily="34" charset="0"/>
              <a:buChar char="•"/>
            </a:pPr>
            <a:r>
              <a:rPr lang="de-CH" b="1" dirty="0">
                <a:solidFill>
                  <a:srgbClr val="D17930"/>
                </a:solidFill>
                <a:latin typeface="+mj-lt"/>
                <a:cs typeface="Arial" pitchFamily="34" charset="0"/>
              </a:rPr>
              <a:t>Eine Tagline ist kein Slogan: </a:t>
            </a:r>
            <a:r>
              <a:rPr lang="de-CH" dirty="0">
                <a:solidFill>
                  <a:srgbClr val="898F97"/>
                </a:solidFill>
                <a:latin typeface="+mj-lt"/>
                <a:cs typeface="Arial" pitchFamily="34" charset="0"/>
              </a:rPr>
              <a:t>Eine Tagline repräsentiert ein Unternehmen oder eine Marke in seiner </a:t>
            </a:r>
            <a:r>
              <a:rPr lang="de-CH" b="1" dirty="0">
                <a:solidFill>
                  <a:srgbClr val="898F97"/>
                </a:solidFill>
                <a:latin typeface="+mj-lt"/>
                <a:cs typeface="Arial" pitchFamily="34" charset="0"/>
              </a:rPr>
              <a:t>Gesamtheit</a:t>
            </a:r>
            <a:r>
              <a:rPr lang="de-CH" dirty="0">
                <a:solidFill>
                  <a:srgbClr val="898F97"/>
                </a:solidFill>
                <a:latin typeface="+mj-lt"/>
                <a:cs typeface="Arial" pitchFamily="34" charset="0"/>
              </a:rPr>
              <a:t>, während ein Slogan üblicherweise dafür verwendet wird, ein bestimmtes Produkt oder eine bestimmte Kampagne zu bewerben.</a:t>
            </a:r>
          </a:p>
          <a:p>
            <a:pPr marL="357188" indent="-357188">
              <a:spcBef>
                <a:spcPts val="800"/>
              </a:spcBef>
              <a:buClr>
                <a:srgbClr val="96CB00"/>
              </a:buClr>
              <a:buFont typeface="Arial" panose="020B0604020202020204" pitchFamily="34" charset="0"/>
              <a:buChar char="•"/>
            </a:pPr>
            <a:endParaRPr lang="de-CH" dirty="0"/>
          </a:p>
        </p:txBody>
      </p:sp>
      <p:sp>
        <p:nvSpPr>
          <p:cNvPr id="5" name="Rechteck 4">
            <a:extLst>
              <a:ext uri="{FF2B5EF4-FFF2-40B4-BE49-F238E27FC236}">
                <a16:creationId xmlns:a16="http://schemas.microsoft.com/office/drawing/2014/main" id="{E65B2A87-0FA9-4322-9275-D03E7226B128}"/>
              </a:ext>
            </a:extLst>
          </p:cNvPr>
          <p:cNvSpPr/>
          <p:nvPr/>
        </p:nvSpPr>
        <p:spPr>
          <a:xfrm>
            <a:off x="1200926" y="5052574"/>
            <a:ext cx="10126915" cy="109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9C67EDCD-360F-4CDF-9AE6-B6E5AEEC3A8A}"/>
              </a:ext>
            </a:extLst>
          </p:cNvPr>
          <p:cNvSpPr txBox="1"/>
          <p:nvPr/>
        </p:nvSpPr>
        <p:spPr>
          <a:xfrm>
            <a:off x="2909708" y="5064564"/>
            <a:ext cx="2944668" cy="369332"/>
          </a:xfrm>
          <a:prstGeom prst="rect">
            <a:avLst/>
          </a:prstGeom>
          <a:noFill/>
        </p:spPr>
        <p:txBody>
          <a:bodyPr wrap="square" rtlCol="0">
            <a:spAutoFit/>
          </a:bodyPr>
          <a:lstStyle/>
          <a:p>
            <a:pPr>
              <a:spcBef>
                <a:spcPts val="800"/>
              </a:spcBef>
              <a:buClr>
                <a:schemeClr val="bg1"/>
              </a:buClr>
            </a:pPr>
            <a:r>
              <a:rPr lang="de-CH" dirty="0">
                <a:solidFill>
                  <a:schemeClr val="bg1"/>
                </a:solidFill>
                <a:latin typeface="+mj-lt"/>
                <a:cs typeface="Arial" pitchFamily="34" charset="0"/>
              </a:rPr>
              <a:t>Nike: «Just do </a:t>
            </a:r>
            <a:r>
              <a:rPr lang="de-CH" dirty="0" err="1">
                <a:solidFill>
                  <a:schemeClr val="bg1"/>
                </a:solidFill>
                <a:latin typeface="+mj-lt"/>
                <a:cs typeface="Arial" pitchFamily="34" charset="0"/>
              </a:rPr>
              <a:t>it</a:t>
            </a:r>
            <a:r>
              <a:rPr lang="de-CH" dirty="0">
                <a:solidFill>
                  <a:schemeClr val="bg1"/>
                </a:solidFill>
                <a:latin typeface="+mj-lt"/>
                <a:cs typeface="Arial" pitchFamily="34" charset="0"/>
              </a:rPr>
              <a:t>»</a:t>
            </a:r>
          </a:p>
        </p:txBody>
      </p:sp>
      <p:sp>
        <p:nvSpPr>
          <p:cNvPr id="6" name="Rechteck 5">
            <a:extLst>
              <a:ext uri="{FF2B5EF4-FFF2-40B4-BE49-F238E27FC236}">
                <a16:creationId xmlns:a16="http://schemas.microsoft.com/office/drawing/2014/main" id="{BDDB9B32-2DF9-49AC-9364-BFD175E17D8A}"/>
              </a:ext>
            </a:extLst>
          </p:cNvPr>
          <p:cNvSpPr/>
          <p:nvPr/>
        </p:nvSpPr>
        <p:spPr>
          <a:xfrm>
            <a:off x="1474306" y="5070407"/>
            <a:ext cx="1331535" cy="369332"/>
          </a:xfrm>
          <a:prstGeom prst="rect">
            <a:avLst/>
          </a:prstGeom>
        </p:spPr>
        <p:txBody>
          <a:bodyPr wrap="square">
            <a:spAutoFit/>
          </a:bodyPr>
          <a:lstStyle/>
          <a:p>
            <a:pPr>
              <a:spcBef>
                <a:spcPts val="800"/>
              </a:spcBef>
              <a:buClr>
                <a:schemeClr val="bg1"/>
              </a:buClr>
            </a:pPr>
            <a:r>
              <a:rPr lang="de-CH" b="1" dirty="0">
                <a:solidFill>
                  <a:schemeClr val="bg1"/>
                </a:solidFill>
              </a:rPr>
              <a:t>Beispiele: </a:t>
            </a:r>
          </a:p>
        </p:txBody>
      </p:sp>
      <p:sp>
        <p:nvSpPr>
          <p:cNvPr id="7" name="Rechteck 6">
            <a:extLst>
              <a:ext uri="{FF2B5EF4-FFF2-40B4-BE49-F238E27FC236}">
                <a16:creationId xmlns:a16="http://schemas.microsoft.com/office/drawing/2014/main" id="{E025C1AE-FE6B-481A-B90F-F53D7BC74020}"/>
              </a:ext>
            </a:extLst>
          </p:cNvPr>
          <p:cNvSpPr/>
          <p:nvPr/>
        </p:nvSpPr>
        <p:spPr>
          <a:xfrm>
            <a:off x="2909708" y="5739024"/>
            <a:ext cx="4842992" cy="369332"/>
          </a:xfrm>
          <a:prstGeom prst="rect">
            <a:avLst/>
          </a:prstGeom>
        </p:spPr>
        <p:txBody>
          <a:bodyPr wrap="none">
            <a:spAutoFit/>
          </a:bodyPr>
          <a:lstStyle/>
          <a:p>
            <a:pPr>
              <a:spcBef>
                <a:spcPts val="800"/>
              </a:spcBef>
              <a:buClr>
                <a:schemeClr val="bg1"/>
              </a:buClr>
            </a:pPr>
            <a:r>
              <a:rPr lang="de-CH" dirty="0" err="1">
                <a:solidFill>
                  <a:schemeClr val="bg1"/>
                </a:solidFill>
                <a:cs typeface="Arial" pitchFamily="34" charset="0"/>
              </a:rPr>
              <a:t>Rivella</a:t>
            </a:r>
            <a:r>
              <a:rPr lang="de-CH" dirty="0">
                <a:solidFill>
                  <a:schemeClr val="bg1"/>
                </a:solidFill>
                <a:cs typeface="Arial" pitchFamily="34" charset="0"/>
              </a:rPr>
              <a:t>: «Wo immer Dein Durst daheim ist.»</a:t>
            </a:r>
            <a:endParaRPr lang="de-CH" dirty="0">
              <a:solidFill>
                <a:schemeClr val="bg1"/>
              </a:solidFill>
            </a:endParaRPr>
          </a:p>
        </p:txBody>
      </p:sp>
      <p:sp>
        <p:nvSpPr>
          <p:cNvPr id="11" name="Rechteck 10">
            <a:extLst>
              <a:ext uri="{FF2B5EF4-FFF2-40B4-BE49-F238E27FC236}">
                <a16:creationId xmlns:a16="http://schemas.microsoft.com/office/drawing/2014/main" id="{50DC37BB-6FE5-477B-A194-C73177C609A9}"/>
              </a:ext>
            </a:extLst>
          </p:cNvPr>
          <p:cNvSpPr/>
          <p:nvPr/>
        </p:nvSpPr>
        <p:spPr>
          <a:xfrm>
            <a:off x="2909708" y="5417183"/>
            <a:ext cx="6096000" cy="369332"/>
          </a:xfrm>
          <a:prstGeom prst="rect">
            <a:avLst/>
          </a:prstGeom>
        </p:spPr>
        <p:txBody>
          <a:bodyPr>
            <a:spAutoFit/>
          </a:bodyPr>
          <a:lstStyle/>
          <a:p>
            <a:pPr>
              <a:spcBef>
                <a:spcPts val="800"/>
              </a:spcBef>
              <a:buClr>
                <a:schemeClr val="bg1"/>
              </a:buClr>
            </a:pPr>
            <a:r>
              <a:rPr lang="de-CH" dirty="0">
                <a:solidFill>
                  <a:schemeClr val="bg1"/>
                </a:solidFill>
              </a:rPr>
              <a:t>Migros: «Ein M besser»</a:t>
            </a:r>
          </a:p>
        </p:txBody>
      </p:sp>
      <p:grpSp>
        <p:nvGrpSpPr>
          <p:cNvPr id="2" name="Gruppieren 1">
            <a:extLst>
              <a:ext uri="{FF2B5EF4-FFF2-40B4-BE49-F238E27FC236}">
                <a16:creationId xmlns:a16="http://schemas.microsoft.com/office/drawing/2014/main" id="{3BF1832A-BD33-3B39-9A6B-3AA450FE99FA}"/>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D35623EA-01E0-1F52-3A17-1756D3BA7C0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ADCDAC64-B197-2551-A5BF-BF25DFC97E85}"/>
                </a:ext>
              </a:extLst>
            </p:cNvPr>
            <p:cNvPicPr>
              <a:picLocks noChangeAspect="1"/>
            </p:cNvPicPr>
            <p:nvPr/>
          </p:nvPicPr>
          <p:blipFill>
            <a:blip r:embed="rId2"/>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66255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77B498-B2E4-453A-9985-603AC98BA912}"/>
              </a:ext>
            </a:extLst>
          </p:cNvPr>
          <p:cNvSpPr>
            <a:spLocks noGrp="1"/>
          </p:cNvSpPr>
          <p:nvPr>
            <p:ph type="sldNum" sz="quarter" idx="12"/>
          </p:nvPr>
        </p:nvSpPr>
        <p:spPr/>
        <p:txBody>
          <a:bodyPr/>
          <a:lstStyle/>
          <a:p>
            <a:fld id="{B7E6CA31-DA56-47CF-9891-B6D0296B6AEC}" type="slidenum">
              <a:rPr lang="ru-RU" smtClean="0"/>
              <a:t>41</a:t>
            </a:fld>
            <a:endParaRPr lang="ru-RU"/>
          </a:p>
        </p:txBody>
      </p:sp>
      <p:sp>
        <p:nvSpPr>
          <p:cNvPr id="2" name="Textplatzhalter 1">
            <a:extLst>
              <a:ext uri="{FF2B5EF4-FFF2-40B4-BE49-F238E27FC236}">
                <a16:creationId xmlns:a16="http://schemas.microsoft.com/office/drawing/2014/main" id="{C86FDCE1-7554-4E79-826E-208A92E49094}"/>
              </a:ext>
            </a:extLst>
          </p:cNvPr>
          <p:cNvSpPr>
            <a:spLocks noGrp="1"/>
          </p:cNvSpPr>
          <p:nvPr>
            <p:ph type="body" idx="1"/>
          </p:nvPr>
        </p:nvSpPr>
        <p:spPr>
          <a:xfrm>
            <a:off x="2019869" y="2163167"/>
            <a:ext cx="7451677" cy="2785329"/>
          </a:xfrm>
        </p:spPr>
        <p:txBody>
          <a:bodyPr>
            <a:normAutofit/>
          </a:bodyPr>
          <a:lstStyle/>
          <a:p>
            <a:pPr algn="l">
              <a:buClr>
                <a:srgbClr val="96CB00"/>
              </a:buClr>
            </a:pPr>
            <a:r>
              <a:rPr lang="de-CH" sz="2200" b="1" dirty="0">
                <a:solidFill>
                  <a:srgbClr val="D17930"/>
                </a:solidFill>
              </a:rPr>
              <a:t>Aufgaben</a:t>
            </a:r>
          </a:p>
          <a:p>
            <a:pPr marL="342900" indent="-342900" algn="l">
              <a:buClr>
                <a:srgbClr val="96CB00"/>
              </a:buClr>
              <a:buFont typeface="Arial" panose="020B0604020202020204" pitchFamily="34" charset="0"/>
              <a:buChar char="•"/>
            </a:pPr>
            <a:r>
              <a:rPr lang="de-CH" sz="2200" dirty="0">
                <a:solidFill>
                  <a:schemeClr val="accent6">
                    <a:lumMod val="50000"/>
                  </a:schemeClr>
                </a:solidFill>
              </a:rPr>
              <a:t>In den Gruppen: Überlegen Sie sich einen Namen und ein Logo für Ihre Gruppe</a:t>
            </a:r>
          </a:p>
          <a:p>
            <a:pPr marL="342900" indent="-342900" algn="l">
              <a:buClr>
                <a:srgbClr val="96CB00"/>
              </a:buClr>
              <a:buFont typeface="Arial" panose="020B0604020202020204" pitchFamily="34" charset="0"/>
              <a:buChar char="•"/>
            </a:pPr>
            <a:r>
              <a:rPr lang="de-CH" sz="2200" dirty="0">
                <a:solidFill>
                  <a:schemeClr val="accent6">
                    <a:lumMod val="50000"/>
                  </a:schemeClr>
                </a:solidFill>
              </a:rPr>
              <a:t>Halten Sie das Ergebnis im Mini-Businessplan/ Lernjournal fest.</a:t>
            </a:r>
          </a:p>
        </p:txBody>
      </p:sp>
      <p:pic>
        <p:nvPicPr>
          <p:cNvPr id="4" name="Рисунок 40">
            <a:extLst>
              <a:ext uri="{FF2B5EF4-FFF2-40B4-BE49-F238E27FC236}">
                <a16:creationId xmlns:a16="http://schemas.microsoft.com/office/drawing/2014/main" id="{052DB179-D1D7-4AFB-9191-F811EC966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Tree>
    <p:extLst>
      <p:ext uri="{BB962C8B-B14F-4D97-AF65-F5344CB8AC3E}">
        <p14:creationId xmlns:p14="http://schemas.microsoft.com/office/powerpoint/2010/main" val="1086903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589520" y="2544825"/>
            <a:ext cx="5287615" cy="2985433"/>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1.5</a:t>
            </a:r>
            <a:br>
              <a:rPr lang="de-DE" altLang="fr-FR" sz="2800" dirty="0">
                <a:solidFill>
                  <a:srgbClr val="898F97"/>
                </a:solidFill>
                <a:cs typeface="Arial" pitchFamily="34" charset="0"/>
              </a:rPr>
            </a:br>
            <a:r>
              <a:rPr lang="de-CH" sz="2800" dirty="0">
                <a:solidFill>
                  <a:schemeClr val="accent6">
                    <a:lumMod val="50000"/>
                  </a:schemeClr>
                </a:solidFill>
                <a:cs typeface="Arial" pitchFamily="34" charset="0"/>
              </a:rPr>
              <a:t>Fallstudien über UnternehmerInnen</a:t>
            </a:r>
          </a:p>
          <a:p>
            <a:pPr algn="ctr">
              <a:spcBef>
                <a:spcPts val="200"/>
              </a:spcBef>
              <a:spcAft>
                <a:spcPts val="600"/>
              </a:spcAft>
              <a:buClr>
                <a:srgbClr val="117613"/>
              </a:buClr>
            </a:pPr>
            <a:r>
              <a:rPr lang="de-CH" sz="2800" b="1" kern="0" dirty="0">
                <a:solidFill>
                  <a:srgbClr val="6C0A63"/>
                </a:solidFill>
              </a:rPr>
              <a:t>Fallstudie «</a:t>
            </a:r>
            <a:r>
              <a:rPr lang="de-CH" sz="2800" b="1" kern="0" dirty="0" err="1">
                <a:solidFill>
                  <a:srgbClr val="6C0A63"/>
                </a:solidFill>
              </a:rPr>
              <a:t>Meublogramm</a:t>
            </a:r>
            <a:r>
              <a:rPr lang="de-CH" sz="2800" b="1" kern="0" dirty="0">
                <a:solidFill>
                  <a:srgbClr val="6C0A63"/>
                </a:solidFill>
              </a:rPr>
              <a:t>»</a:t>
            </a:r>
          </a:p>
          <a:p>
            <a:pPr algn="ctr">
              <a:spcBef>
                <a:spcPts val="200"/>
              </a:spcBef>
              <a:spcAft>
                <a:spcPts val="600"/>
              </a:spcAft>
              <a:buClr>
                <a:srgbClr val="117613"/>
              </a:buClr>
            </a:pPr>
            <a:r>
              <a:rPr lang="de-CH" sz="2800" b="1" kern="0" dirty="0">
                <a:solidFill>
                  <a:srgbClr val="6C0A63"/>
                </a:solidFill>
              </a:rPr>
              <a:t>Thema: Teamkonflikt</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
        <p:nvSpPr>
          <p:cNvPr id="2" name="Foliennummernplatzhalter 1">
            <a:extLst>
              <a:ext uri="{FF2B5EF4-FFF2-40B4-BE49-F238E27FC236}">
                <a16:creationId xmlns:a16="http://schemas.microsoft.com/office/drawing/2014/main" id="{3F4C3EF4-1CC7-4A1B-8F4A-F8B830FCBE39}"/>
              </a:ext>
            </a:extLst>
          </p:cNvPr>
          <p:cNvSpPr>
            <a:spLocks noGrp="1"/>
          </p:cNvSpPr>
          <p:nvPr>
            <p:ph type="sldNum" sz="quarter" idx="12"/>
          </p:nvPr>
        </p:nvSpPr>
        <p:spPr/>
        <p:txBody>
          <a:bodyPr/>
          <a:lstStyle/>
          <a:p>
            <a:fld id="{B7E6CA31-DA56-47CF-9891-B6D0296B6AEC}" type="slidenum">
              <a:rPr lang="ru-RU" smtClean="0"/>
              <a:t>42</a:t>
            </a:fld>
            <a:endParaRPr lang="ru-RU"/>
          </a:p>
        </p:txBody>
      </p:sp>
      <p:grpSp>
        <p:nvGrpSpPr>
          <p:cNvPr id="3" name="Gruppieren 2">
            <a:extLst>
              <a:ext uri="{FF2B5EF4-FFF2-40B4-BE49-F238E27FC236}">
                <a16:creationId xmlns:a16="http://schemas.microsoft.com/office/drawing/2014/main" id="{69E4C09D-916B-740E-80CE-CD4F8D44C869}"/>
              </a:ext>
            </a:extLst>
          </p:cNvPr>
          <p:cNvGrpSpPr/>
          <p:nvPr/>
        </p:nvGrpSpPr>
        <p:grpSpPr>
          <a:xfrm>
            <a:off x="9266050" y="689099"/>
            <a:ext cx="1454331" cy="1277285"/>
            <a:chOff x="10737669" y="0"/>
            <a:chExt cx="1454331" cy="1277285"/>
          </a:xfrm>
        </p:grpSpPr>
        <p:sp>
          <p:nvSpPr>
            <p:cNvPr id="5" name="Rechteck 4">
              <a:extLst>
                <a:ext uri="{FF2B5EF4-FFF2-40B4-BE49-F238E27FC236}">
                  <a16:creationId xmlns:a16="http://schemas.microsoft.com/office/drawing/2014/main" id="{F608558D-9C82-DB12-F043-C682E055655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3D4752B5-C31F-3AAE-B5BD-885E893F9DF1}"/>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53597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FD75077F-549F-427D-8675-62EFAD6E26CC}"/>
              </a:ext>
            </a:extLst>
          </p:cNvPr>
          <p:cNvSpPr txBox="1">
            <a:spLocks/>
          </p:cNvSpPr>
          <p:nvPr/>
        </p:nvSpPr>
        <p:spPr>
          <a:xfrm>
            <a:off x="5653780" y="131922"/>
            <a:ext cx="6004800"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Zum Einstieg: Aktivität!!!</a:t>
            </a:r>
            <a:br>
              <a:rPr lang="de-DE" sz="2600" dirty="0">
                <a:solidFill>
                  <a:srgbClr val="8EB403"/>
                </a:solidFill>
              </a:rPr>
            </a:br>
            <a:r>
              <a:rPr lang="de-CH" sz="2600" dirty="0">
                <a:solidFill>
                  <a:srgbClr val="8EB403"/>
                </a:solidFill>
              </a:rPr>
              <a:t>«Glücksglas»</a:t>
            </a:r>
            <a:endParaRPr lang="de-DE" sz="2600" dirty="0">
              <a:solidFill>
                <a:srgbClr val="8EB403"/>
              </a:solidFill>
            </a:endParaRPr>
          </a:p>
        </p:txBody>
      </p:sp>
      <p:sp>
        <p:nvSpPr>
          <p:cNvPr id="2" name="Foliennummernplatzhalter 1">
            <a:extLst>
              <a:ext uri="{FF2B5EF4-FFF2-40B4-BE49-F238E27FC236}">
                <a16:creationId xmlns:a16="http://schemas.microsoft.com/office/drawing/2014/main" id="{4116C324-4E3F-4DBF-99DC-E8C9953AAB0C}"/>
              </a:ext>
            </a:extLst>
          </p:cNvPr>
          <p:cNvSpPr>
            <a:spLocks noGrp="1"/>
          </p:cNvSpPr>
          <p:nvPr>
            <p:ph type="sldNum" sz="quarter" idx="12"/>
          </p:nvPr>
        </p:nvSpPr>
        <p:spPr/>
        <p:txBody>
          <a:bodyPr/>
          <a:lstStyle/>
          <a:p>
            <a:fld id="{B7E6CA31-DA56-47CF-9891-B6D0296B6AEC}" type="slidenum">
              <a:rPr lang="ru-RU" smtClean="0"/>
              <a:t>5</a:t>
            </a:fld>
            <a:endParaRPr lang="ru-RU"/>
          </a:p>
        </p:txBody>
      </p:sp>
      <p:sp>
        <p:nvSpPr>
          <p:cNvPr id="10" name="Rechteck 9">
            <a:extLst>
              <a:ext uri="{FF2B5EF4-FFF2-40B4-BE49-F238E27FC236}">
                <a16:creationId xmlns:a16="http://schemas.microsoft.com/office/drawing/2014/main" id="{354E735C-2E65-442C-B307-18617F267B07}"/>
              </a:ext>
            </a:extLst>
          </p:cNvPr>
          <p:cNvSpPr/>
          <p:nvPr/>
        </p:nvSpPr>
        <p:spPr>
          <a:xfrm>
            <a:off x="5538018" y="1159179"/>
            <a:ext cx="6186950" cy="4062651"/>
          </a:xfrm>
          <a:prstGeom prst="rect">
            <a:avLst/>
          </a:prstGeom>
        </p:spPr>
        <p:txBody>
          <a:bodyPr wrap="square">
            <a:spAutoFit/>
          </a:bodyPr>
          <a:lstStyle/>
          <a:p>
            <a:r>
              <a:rPr lang="de-DE" sz="2200" dirty="0">
                <a:solidFill>
                  <a:schemeClr val="accent6">
                    <a:lumMod val="50000"/>
                  </a:schemeClr>
                </a:solidFill>
              </a:rPr>
              <a:t>Schauen Sie sich das Video «Glücksglas» an, </a:t>
            </a:r>
            <a:r>
              <a:rPr lang="de-CH" dirty="0">
                <a:solidFill>
                  <a:schemeClr val="accent6">
                    <a:lumMod val="50000"/>
                  </a:schemeClr>
                </a:solidFill>
                <a:hlinkClick r:id="rId3"/>
              </a:rPr>
              <a:t>https://www.youtube.com/watch?v=lPpUZ01pMt0</a:t>
            </a:r>
            <a:endParaRPr lang="de-DE" dirty="0">
              <a:solidFill>
                <a:schemeClr val="accent6">
                  <a:lumMod val="50000"/>
                </a:schemeClr>
              </a:solidFill>
            </a:endParaRPr>
          </a:p>
          <a:p>
            <a:pPr marL="361950" indent="-361950"/>
            <a:endParaRPr lang="de-DE" sz="2200">
              <a:solidFill>
                <a:schemeClr val="accent6">
                  <a:lumMod val="50000"/>
                </a:schemeClr>
              </a:solidFill>
            </a:endParaRPr>
          </a:p>
          <a:p>
            <a:pPr marL="361950" indent="-361950"/>
            <a:r>
              <a:rPr lang="de-DE" sz="2200">
                <a:solidFill>
                  <a:schemeClr val="accent6">
                    <a:lumMod val="50000"/>
                  </a:schemeClr>
                </a:solidFill>
              </a:rPr>
              <a:t>Machen </a:t>
            </a:r>
            <a:r>
              <a:rPr lang="de-DE" sz="2200" dirty="0">
                <a:solidFill>
                  <a:schemeClr val="accent6">
                    <a:lumMod val="50000"/>
                  </a:schemeClr>
                </a:solidFill>
              </a:rPr>
              <a:t>Sie sich dazu Notizen.</a:t>
            </a:r>
          </a:p>
          <a:p>
            <a:pPr marL="361950" indent="-361950"/>
            <a:endParaRPr lang="de-DE" sz="2200" dirty="0">
              <a:solidFill>
                <a:schemeClr val="accent6">
                  <a:lumMod val="50000"/>
                </a:schemeClr>
              </a:solidFill>
            </a:endParaRPr>
          </a:p>
          <a:p>
            <a:pPr marL="361950" indent="-361950"/>
            <a:endParaRPr lang="de-DE" sz="2200" dirty="0">
              <a:solidFill>
                <a:schemeClr val="accent6">
                  <a:lumMod val="50000"/>
                </a:schemeClr>
              </a:solidFill>
            </a:endParaRPr>
          </a:p>
          <a:p>
            <a:r>
              <a:rPr lang="de-CH" sz="2200" dirty="0">
                <a:solidFill>
                  <a:schemeClr val="accent6">
                    <a:lumMod val="50000"/>
                  </a:schemeClr>
                </a:solidFill>
              </a:rPr>
              <a:t>Diskutieren Sie anschliessend kurz zu zweit:</a:t>
            </a:r>
          </a:p>
          <a:p>
            <a:endParaRPr lang="de-CH" sz="2200" dirty="0">
              <a:solidFill>
                <a:schemeClr val="accent6">
                  <a:lumMod val="50000"/>
                </a:schemeClr>
              </a:solidFill>
            </a:endParaRPr>
          </a:p>
          <a:p>
            <a:pPr marL="342900" indent="-342900">
              <a:buClr>
                <a:srgbClr val="8EB403"/>
              </a:buClr>
              <a:buFont typeface="Arial" panose="020B0604020202020204" pitchFamily="34" charset="0"/>
              <a:buChar char="•"/>
            </a:pPr>
            <a:r>
              <a:rPr lang="de-CH" sz="2200" dirty="0">
                <a:solidFill>
                  <a:schemeClr val="accent6">
                    <a:lumMod val="50000"/>
                  </a:schemeClr>
                </a:solidFill>
              </a:rPr>
              <a:t>Worum geht es im Video?</a:t>
            </a:r>
          </a:p>
          <a:p>
            <a:pPr marL="342900" indent="-342900">
              <a:buClr>
                <a:srgbClr val="8EB403"/>
              </a:buClr>
              <a:buFont typeface="Arial" panose="020B0604020202020204" pitchFamily="34" charset="0"/>
              <a:buChar char="•"/>
            </a:pPr>
            <a:r>
              <a:rPr lang="de-CH" sz="2200" dirty="0">
                <a:solidFill>
                  <a:schemeClr val="accent6">
                    <a:lumMod val="50000"/>
                  </a:schemeClr>
                </a:solidFill>
              </a:rPr>
              <a:t>Was bedeutet Upcycling?</a:t>
            </a:r>
          </a:p>
          <a:p>
            <a:pPr marL="342900" indent="-342900">
              <a:buClr>
                <a:srgbClr val="8EB403"/>
              </a:buClr>
              <a:buFont typeface="Arial" panose="020B0604020202020204" pitchFamily="34" charset="0"/>
              <a:buChar char="•"/>
            </a:pPr>
            <a:r>
              <a:rPr lang="de-CH" sz="2200" dirty="0">
                <a:solidFill>
                  <a:schemeClr val="accent6">
                    <a:lumMod val="50000"/>
                  </a:schemeClr>
                </a:solidFill>
              </a:rPr>
              <a:t>Was hat Sie besonders beeindruckt?</a:t>
            </a:r>
          </a:p>
          <a:p>
            <a:endParaRPr lang="de-DE" sz="2000" dirty="0">
              <a:solidFill>
                <a:srgbClr val="898F97"/>
              </a:solidFill>
            </a:endParaRPr>
          </a:p>
        </p:txBody>
      </p:sp>
      <p:pic>
        <p:nvPicPr>
          <p:cNvPr id="11" name="Grafik 10">
            <a:extLst>
              <a:ext uri="{FF2B5EF4-FFF2-40B4-BE49-F238E27FC236}">
                <a16:creationId xmlns:a16="http://schemas.microsoft.com/office/drawing/2014/main" id="{46EC16C2-E931-4BAB-97F3-92C93408ADE4}"/>
              </a:ext>
            </a:extLst>
          </p:cNvPr>
          <p:cNvPicPr>
            <a:picLocks noChangeAspect="1"/>
          </p:cNvPicPr>
          <p:nvPr/>
        </p:nvPicPr>
        <p:blipFill>
          <a:blip r:embed="rId4"/>
          <a:stretch>
            <a:fillRect/>
          </a:stretch>
        </p:blipFill>
        <p:spPr>
          <a:xfrm>
            <a:off x="-32010" y="-58994"/>
            <a:ext cx="5297452" cy="6897499"/>
          </a:xfrm>
          <a:prstGeom prst="rect">
            <a:avLst/>
          </a:prstGeom>
        </p:spPr>
      </p:pic>
    </p:spTree>
    <p:extLst>
      <p:ext uri="{BB962C8B-B14F-4D97-AF65-F5344CB8AC3E}">
        <p14:creationId xmlns:p14="http://schemas.microsoft.com/office/powerpoint/2010/main" val="36832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68950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9383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4CEFD14-35C7-46E3-B64B-757F079791CE}"/>
              </a:ext>
            </a:extLst>
          </p:cNvPr>
          <p:cNvSpPr>
            <a:spLocks noGrp="1"/>
          </p:cNvSpPr>
          <p:nvPr>
            <p:ph type="sldNum" sz="quarter" idx="12"/>
          </p:nvPr>
        </p:nvSpPr>
        <p:spPr/>
        <p:txBody>
          <a:bodyPr/>
          <a:lstStyle/>
          <a:p>
            <a:fld id="{B7E6CA31-DA56-47CF-9891-B6D0296B6AEC}" type="slidenum">
              <a:rPr lang="ru-RU" smtClean="0"/>
              <a:pPr/>
              <a:t>8</a:t>
            </a:fld>
            <a:endParaRPr lang="ru-RU" dirty="0"/>
          </a:p>
        </p:txBody>
      </p:sp>
      <p:sp>
        <p:nvSpPr>
          <p:cNvPr id="6" name="Rectangle 2">
            <a:extLst>
              <a:ext uri="{FF2B5EF4-FFF2-40B4-BE49-F238E27FC236}">
                <a16:creationId xmlns:a16="http://schemas.microsoft.com/office/drawing/2014/main" id="{1877AABF-EFA7-4392-B7BB-B63B27204A83}"/>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Bestandteile des Programms</a:t>
            </a:r>
          </a:p>
        </p:txBody>
      </p:sp>
      <p:grpSp>
        <p:nvGrpSpPr>
          <p:cNvPr id="7" name="Группа 8">
            <a:extLst>
              <a:ext uri="{FF2B5EF4-FFF2-40B4-BE49-F238E27FC236}">
                <a16:creationId xmlns:a16="http://schemas.microsoft.com/office/drawing/2014/main" id="{CEE535F7-2D4F-4568-9415-59ED9364BDFF}"/>
              </a:ext>
            </a:extLst>
          </p:cNvPr>
          <p:cNvGrpSpPr/>
          <p:nvPr/>
        </p:nvGrpSpPr>
        <p:grpSpPr>
          <a:xfrm>
            <a:off x="722228" y="1721485"/>
            <a:ext cx="10829790" cy="4354849"/>
            <a:chOff x="2292916" y="1035686"/>
            <a:chExt cx="9274816" cy="3691861"/>
          </a:xfrm>
        </p:grpSpPr>
        <p:pic>
          <p:nvPicPr>
            <p:cNvPr id="9" name="Рисунок 35">
              <a:extLst>
                <a:ext uri="{FF2B5EF4-FFF2-40B4-BE49-F238E27FC236}">
                  <a16:creationId xmlns:a16="http://schemas.microsoft.com/office/drawing/2014/main" id="{3539F3D3-D7D7-46CA-86AE-978039286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71502" y="1731318"/>
              <a:ext cx="1010095" cy="4982364"/>
            </a:xfrm>
            <a:prstGeom prst="rect">
              <a:avLst/>
            </a:prstGeom>
          </p:spPr>
        </p:pic>
        <p:pic>
          <p:nvPicPr>
            <p:cNvPr id="10" name="Рисунок 36">
              <a:extLst>
                <a:ext uri="{FF2B5EF4-FFF2-40B4-BE49-F238E27FC236}">
                  <a16:creationId xmlns:a16="http://schemas.microsoft.com/office/drawing/2014/main" id="{7DE70A21-A2AB-42B1-81EF-29B091E29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63311" y="399391"/>
              <a:ext cx="1025673" cy="4982364"/>
            </a:xfrm>
            <a:prstGeom prst="rect">
              <a:avLst/>
            </a:prstGeom>
          </p:spPr>
        </p:pic>
        <p:pic>
          <p:nvPicPr>
            <p:cNvPr id="11" name="Рисунок 37">
              <a:extLst>
                <a:ext uri="{FF2B5EF4-FFF2-40B4-BE49-F238E27FC236}">
                  <a16:creationId xmlns:a16="http://schemas.microsoft.com/office/drawing/2014/main" id="{03980EC2-7669-4341-A835-B0ED8233AF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1741" y="-941492"/>
              <a:ext cx="1028007" cy="4982364"/>
            </a:xfrm>
            <a:prstGeom prst="rect">
              <a:avLst/>
            </a:prstGeom>
          </p:spPr>
        </p:pic>
        <p:pic>
          <p:nvPicPr>
            <p:cNvPr id="14" name="Рисунок 40">
              <a:extLst>
                <a:ext uri="{FF2B5EF4-FFF2-40B4-BE49-F238E27FC236}">
                  <a16:creationId xmlns:a16="http://schemas.microsoft.com/office/drawing/2014/main" id="{40EE0C58-6C34-4A3E-A8B7-41FAE4A7AC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6178" y="1039204"/>
              <a:ext cx="982959" cy="982966"/>
            </a:xfrm>
            <a:prstGeom prst="rect">
              <a:avLst/>
            </a:prstGeom>
          </p:spPr>
        </p:pic>
        <p:pic>
          <p:nvPicPr>
            <p:cNvPr id="15" name="Рисунок 41">
              <a:extLst>
                <a:ext uri="{FF2B5EF4-FFF2-40B4-BE49-F238E27FC236}">
                  <a16:creationId xmlns:a16="http://schemas.microsoft.com/office/drawing/2014/main" id="{9FEDEC32-14F3-4770-9AB3-2D52D6E506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04218" y="2365679"/>
              <a:ext cx="986879" cy="986886"/>
            </a:xfrm>
            <a:prstGeom prst="rect">
              <a:avLst/>
            </a:prstGeom>
          </p:spPr>
        </p:pic>
        <p:pic>
          <p:nvPicPr>
            <p:cNvPr id="16" name="Рисунок 42">
              <a:extLst>
                <a:ext uri="{FF2B5EF4-FFF2-40B4-BE49-F238E27FC236}">
                  <a16:creationId xmlns:a16="http://schemas.microsoft.com/office/drawing/2014/main" id="{5AB8D8CF-2D67-4EC1-9096-724EA81FFA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2916" y="3701013"/>
              <a:ext cx="1009483" cy="1009490"/>
            </a:xfrm>
            <a:prstGeom prst="rect">
              <a:avLst/>
            </a:prstGeom>
          </p:spPr>
        </p:pic>
        <p:pic>
          <p:nvPicPr>
            <p:cNvPr id="17" name="Рисунок 43">
              <a:extLst>
                <a:ext uri="{FF2B5EF4-FFF2-40B4-BE49-F238E27FC236}">
                  <a16:creationId xmlns:a16="http://schemas.microsoft.com/office/drawing/2014/main" id="{E18D8710-6694-4D7A-96FD-74CE55D98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354" y="3692759"/>
              <a:ext cx="82079" cy="1026000"/>
            </a:xfrm>
            <a:prstGeom prst="rect">
              <a:avLst/>
            </a:prstGeom>
          </p:spPr>
        </p:pic>
        <p:pic>
          <p:nvPicPr>
            <p:cNvPr id="18" name="Рисунок 44">
              <a:extLst>
                <a:ext uri="{FF2B5EF4-FFF2-40B4-BE49-F238E27FC236}">
                  <a16:creationId xmlns:a16="http://schemas.microsoft.com/office/drawing/2014/main" id="{D2262148-7B5F-43DC-AB4A-20F831B4BF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13" y="1035687"/>
              <a:ext cx="79200" cy="990000"/>
            </a:xfrm>
            <a:prstGeom prst="rect">
              <a:avLst/>
            </a:prstGeom>
          </p:spPr>
        </p:pic>
        <p:pic>
          <p:nvPicPr>
            <p:cNvPr id="20" name="Рисунок 46">
              <a:extLst>
                <a:ext uri="{FF2B5EF4-FFF2-40B4-BE49-F238E27FC236}">
                  <a16:creationId xmlns:a16="http://schemas.microsoft.com/office/drawing/2014/main" id="{C26CFB91-362A-4BAA-A460-410928408E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sp>
        <p:nvSpPr>
          <p:cNvPr id="21" name="Textfeld 20">
            <a:extLst>
              <a:ext uri="{FF2B5EF4-FFF2-40B4-BE49-F238E27FC236}">
                <a16:creationId xmlns:a16="http://schemas.microsoft.com/office/drawing/2014/main" id="{7EA660E2-2CCF-41A5-95C5-55B8572B459E}"/>
              </a:ext>
            </a:extLst>
          </p:cNvPr>
          <p:cNvSpPr txBox="1"/>
          <p:nvPr/>
        </p:nvSpPr>
        <p:spPr>
          <a:xfrm>
            <a:off x="5795663" y="1784553"/>
            <a:ext cx="5754035" cy="1354217"/>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Wissensinhalte bzw. Handwerkszeug für die eigene Unternehmensgründung.</a:t>
            </a:r>
          </a:p>
          <a:p>
            <a:pPr marL="285750" indent="-285750">
              <a:buFont typeface="Courier New" panose="02070309020205020404" pitchFamily="49" charset="0"/>
              <a:buChar char="o"/>
            </a:pPr>
            <a:r>
              <a:rPr lang="de-CH" sz="1600" b="1" dirty="0">
                <a:solidFill>
                  <a:schemeClr val="bg1"/>
                </a:solidFill>
              </a:rPr>
              <a:t>Die Wissensinhalte werden entlang der Unternehmensphasen präsentiert.</a:t>
            </a:r>
          </a:p>
          <a:p>
            <a:endParaRPr lang="de-CH" b="1" dirty="0">
              <a:solidFill>
                <a:schemeClr val="bg1"/>
              </a:solidFill>
            </a:endParaRPr>
          </a:p>
        </p:txBody>
      </p:sp>
      <p:sp>
        <p:nvSpPr>
          <p:cNvPr id="22" name="Текст 12">
            <a:extLst>
              <a:ext uri="{FF2B5EF4-FFF2-40B4-BE49-F238E27FC236}">
                <a16:creationId xmlns:a16="http://schemas.microsoft.com/office/drawing/2014/main" id="{30BE94A1-8AFD-40C6-8BF5-E02CC078ADA6}"/>
              </a:ext>
            </a:extLst>
          </p:cNvPr>
          <p:cNvSpPr txBox="1">
            <a:spLocks/>
          </p:cNvSpPr>
          <p:nvPr/>
        </p:nvSpPr>
        <p:spPr>
          <a:xfrm>
            <a:off x="3006366" y="1956045"/>
            <a:ext cx="2424376"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Wissen und Handwerkszeug</a:t>
            </a:r>
            <a:endParaRPr lang="ru-RU" sz="2000" dirty="0"/>
          </a:p>
        </p:txBody>
      </p:sp>
      <p:sp>
        <p:nvSpPr>
          <p:cNvPr id="23" name="Текст 12">
            <a:extLst>
              <a:ext uri="{FF2B5EF4-FFF2-40B4-BE49-F238E27FC236}">
                <a16:creationId xmlns:a16="http://schemas.microsoft.com/office/drawing/2014/main" id="{E324A33D-E26E-46EE-B3A6-7312867AD0DA}"/>
              </a:ext>
            </a:extLst>
          </p:cNvPr>
          <p:cNvSpPr txBox="1">
            <a:spLocks/>
          </p:cNvSpPr>
          <p:nvPr/>
        </p:nvSpPr>
        <p:spPr>
          <a:xfrm>
            <a:off x="3006366" y="3441104"/>
            <a:ext cx="2427731"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Entwicklung Ihrer eigenen Geschäftsidee</a:t>
            </a:r>
            <a:endParaRPr lang="ru-RU" sz="2000" dirty="0"/>
          </a:p>
        </p:txBody>
      </p:sp>
      <p:sp>
        <p:nvSpPr>
          <p:cNvPr id="24" name="Текст 12">
            <a:extLst>
              <a:ext uri="{FF2B5EF4-FFF2-40B4-BE49-F238E27FC236}">
                <a16:creationId xmlns:a16="http://schemas.microsoft.com/office/drawing/2014/main" id="{66AEC283-B813-4062-BC65-02FC1CC9F0C4}"/>
              </a:ext>
            </a:extLst>
          </p:cNvPr>
          <p:cNvSpPr txBox="1">
            <a:spLocks/>
          </p:cNvSpPr>
          <p:nvPr/>
        </p:nvSpPr>
        <p:spPr>
          <a:xfrm>
            <a:off x="3003846" y="5101790"/>
            <a:ext cx="2525585" cy="7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Fallstudien über UnternehmerIn-nen</a:t>
            </a:r>
            <a:endParaRPr lang="ru-RU" sz="2000" dirty="0"/>
          </a:p>
        </p:txBody>
      </p:sp>
      <p:sp>
        <p:nvSpPr>
          <p:cNvPr id="39" name="Textfeld 38">
            <a:extLst>
              <a:ext uri="{FF2B5EF4-FFF2-40B4-BE49-F238E27FC236}">
                <a16:creationId xmlns:a16="http://schemas.microsoft.com/office/drawing/2014/main" id="{A842FE2E-0332-4B07-B7EA-AC33F29997AA}"/>
              </a:ext>
            </a:extLst>
          </p:cNvPr>
          <p:cNvSpPr txBox="1"/>
          <p:nvPr/>
        </p:nvSpPr>
        <p:spPr>
          <a:xfrm>
            <a:off x="5828804" y="3521420"/>
            <a:ext cx="5754035" cy="1107996"/>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Sie entwickeln Ihre eigene Geschäftsidee </a:t>
            </a:r>
          </a:p>
          <a:p>
            <a:pPr marL="285750" indent="-285750">
              <a:buFont typeface="Courier New" panose="02070309020205020404" pitchFamily="49" charset="0"/>
              <a:buChar char="o"/>
            </a:pPr>
            <a:r>
              <a:rPr lang="de-CH" sz="1600" b="1" dirty="0">
                <a:solidFill>
                  <a:schemeClr val="bg1"/>
                </a:solidFill>
              </a:rPr>
              <a:t>Dabei können Sie das gelernte Handwerkszeug jeweils direkt anwenden.</a:t>
            </a:r>
          </a:p>
          <a:p>
            <a:endParaRPr lang="de-CH" b="1" dirty="0">
              <a:solidFill>
                <a:schemeClr val="bg1"/>
              </a:solidFill>
            </a:endParaRPr>
          </a:p>
        </p:txBody>
      </p:sp>
      <p:sp>
        <p:nvSpPr>
          <p:cNvPr id="40" name="Textfeld 39">
            <a:extLst>
              <a:ext uri="{FF2B5EF4-FFF2-40B4-BE49-F238E27FC236}">
                <a16:creationId xmlns:a16="http://schemas.microsoft.com/office/drawing/2014/main" id="{13D25EE7-CBA6-4DA0-B448-D9BFC3B9C564}"/>
              </a:ext>
            </a:extLst>
          </p:cNvPr>
          <p:cNvSpPr txBox="1"/>
          <p:nvPr/>
        </p:nvSpPr>
        <p:spPr>
          <a:xfrm>
            <a:off x="5828803" y="5176909"/>
            <a:ext cx="5754035" cy="584775"/>
          </a:xfrm>
          <a:prstGeom prst="rect">
            <a:avLst/>
          </a:prstGeom>
          <a:noFill/>
        </p:spPr>
        <p:txBody>
          <a:bodyPr wrap="square" rtlCol="0">
            <a:spAutoFit/>
          </a:bodyPr>
          <a:lstStyle/>
          <a:p>
            <a:pPr marL="285750" indent="-285750">
              <a:buFont typeface="Courier New" panose="02070309020205020404" pitchFamily="49" charset="0"/>
              <a:buChar char="o"/>
            </a:pPr>
            <a:r>
              <a:rPr lang="de-CH" sz="1600" b="1" dirty="0">
                <a:solidFill>
                  <a:schemeClr val="bg1"/>
                </a:solidFill>
              </a:rPr>
              <a:t>Anhand von Fallstudien lernen Sie entscheidende Themen des Unternehmertums kennen.</a:t>
            </a:r>
          </a:p>
        </p:txBody>
      </p:sp>
    </p:spTree>
    <p:extLst>
      <p:ext uri="{BB962C8B-B14F-4D97-AF65-F5344CB8AC3E}">
        <p14:creationId xmlns:p14="http://schemas.microsoft.com/office/powerpoint/2010/main" val="198544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FFABD9C-EEA5-52A2-56CD-BE83EF5DF90A}"/>
              </a:ext>
            </a:extLst>
          </p:cNvPr>
          <p:cNvSpPr/>
          <p:nvPr/>
        </p:nvSpPr>
        <p:spPr>
          <a:xfrm>
            <a:off x="6460426" y="209894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Рисунок 6">
            <a:extLst>
              <a:ext uri="{FF2B5EF4-FFF2-40B4-BE49-F238E27FC236}">
                <a16:creationId xmlns:a16="http://schemas.microsoft.com/office/drawing/2014/main" id="{E5E110F9-F9E9-4B2A-36B2-EF5F02D35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052" y="1135432"/>
            <a:ext cx="1625393" cy="1778180"/>
          </a:xfrm>
          <a:prstGeom prst="rect">
            <a:avLst/>
          </a:prstGeom>
        </p:spPr>
      </p:pic>
      <p:sp>
        <p:nvSpPr>
          <p:cNvPr id="5" name="Rechteck 4">
            <a:extLst>
              <a:ext uri="{FF2B5EF4-FFF2-40B4-BE49-F238E27FC236}">
                <a16:creationId xmlns:a16="http://schemas.microsoft.com/office/drawing/2014/main" id="{F03B75D8-47AD-40EC-5A0F-80175AC15DBA}"/>
              </a:ext>
            </a:extLst>
          </p:cNvPr>
          <p:cNvSpPr/>
          <p:nvPr/>
        </p:nvSpPr>
        <p:spPr>
          <a:xfrm>
            <a:off x="3706877" y="209894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Titel 1">
            <a:extLst>
              <a:ext uri="{FF2B5EF4-FFF2-40B4-BE49-F238E27FC236}">
                <a16:creationId xmlns:a16="http://schemas.microsoft.com/office/drawing/2014/main" id="{0FAA4A81-2F94-BEC7-DB8B-46F850137097}"/>
              </a:ext>
            </a:extLst>
          </p:cNvPr>
          <p:cNvSpPr txBox="1">
            <a:spLocks/>
          </p:cNvSpPr>
          <p:nvPr/>
        </p:nvSpPr>
        <p:spPr>
          <a:xfrm>
            <a:off x="949408" y="195021"/>
            <a:ext cx="8743231" cy="84129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0B4874"/>
                </a:solidFill>
                <a:effectLst/>
                <a:uLnTx/>
                <a:uFillTx/>
                <a:latin typeface="Century Gothic"/>
                <a:ea typeface="ＭＳ Ｐゴシック" charset="0"/>
                <a:cs typeface="Arial"/>
              </a:rPr>
              <a:t>Im myidea-Lernprogramm wird kritisches Denken in vielerlei Hinsicht gefördert </a:t>
            </a:r>
          </a:p>
        </p:txBody>
      </p:sp>
      <p:sp>
        <p:nvSpPr>
          <p:cNvPr id="13" name="Textplatzhalter 1">
            <a:extLst>
              <a:ext uri="{FF2B5EF4-FFF2-40B4-BE49-F238E27FC236}">
                <a16:creationId xmlns:a16="http://schemas.microsoft.com/office/drawing/2014/main" id="{F3967B68-5852-35AA-63B0-D3E1627D411A}"/>
              </a:ext>
            </a:extLst>
          </p:cNvPr>
          <p:cNvSpPr txBox="1">
            <a:spLocks/>
          </p:cNvSpPr>
          <p:nvPr/>
        </p:nvSpPr>
        <p:spPr>
          <a:xfrm>
            <a:off x="3680663" y="3365922"/>
            <a:ext cx="1901073" cy="1613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rPr>
              <a:t>Mini-Businessplan</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t>In jedem Kapitel finden sich relevante Reflexionsfragen, mit deren Hilfe Sie Ihre Idee und Arbeit kritisch hinterfragen können.</a:t>
            </a:r>
          </a:p>
        </p:txBody>
      </p:sp>
      <p:sp>
        <p:nvSpPr>
          <p:cNvPr id="15" name="Textplatzhalter 1">
            <a:extLst>
              <a:ext uri="{FF2B5EF4-FFF2-40B4-BE49-F238E27FC236}">
                <a16:creationId xmlns:a16="http://schemas.microsoft.com/office/drawing/2014/main" id="{34E304BB-681D-E7BB-B65B-D8DF75096FC6}"/>
              </a:ext>
            </a:extLst>
          </p:cNvPr>
          <p:cNvSpPr txBox="1">
            <a:spLocks/>
          </p:cNvSpPr>
          <p:nvPr/>
        </p:nvSpPr>
        <p:spPr>
          <a:xfrm>
            <a:off x="6438936" y="3343532"/>
            <a:ext cx="1901073" cy="1799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rPr>
              <a:t>Lernaufgaben</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t>Hier werden Sie intensiv zum kritischen Denken aufgefordert</a:t>
            </a:r>
            <a:r>
              <a:rPr kumimoji="0" lang="de-CH" sz="1050" b="0" i="0" u="none" strike="noStrike" kern="1200" cap="none" spc="0" normalizeH="0" baseline="0" noProof="0" dirty="0">
                <a:ln>
                  <a:noFill/>
                </a:ln>
                <a:solidFill>
                  <a:srgbClr val="D0D0D0">
                    <a:lumMod val="50000"/>
                  </a:srgbClr>
                </a:solidFill>
                <a:effectLst/>
                <a:uLnTx/>
                <a:uFillTx/>
                <a:latin typeface="Century Gothic"/>
                <a:ea typeface="+mn-ea"/>
                <a:cs typeface="+mn-cs"/>
              </a:rPr>
              <a:t>;</a:t>
            </a: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t> gerade in Bereichen, wo es mitunter zu kurz kommt.</a:t>
            </a:r>
          </a:p>
        </p:txBody>
      </p:sp>
      <p:pic>
        <p:nvPicPr>
          <p:cNvPr id="28" name="Grafik 27">
            <a:extLst>
              <a:ext uri="{FF2B5EF4-FFF2-40B4-BE49-F238E27FC236}">
                <a16:creationId xmlns:a16="http://schemas.microsoft.com/office/drawing/2014/main" id="{0C1DF1F6-8A93-8610-B2F4-F8D7F668B094}"/>
              </a:ext>
            </a:extLst>
          </p:cNvPr>
          <p:cNvPicPr>
            <a:picLocks noChangeAspect="1"/>
          </p:cNvPicPr>
          <p:nvPr/>
        </p:nvPicPr>
        <p:blipFill>
          <a:blip r:embed="rId3"/>
          <a:stretch>
            <a:fillRect/>
          </a:stretch>
        </p:blipFill>
        <p:spPr>
          <a:xfrm>
            <a:off x="4009948" y="1282340"/>
            <a:ext cx="1247926" cy="1778180"/>
          </a:xfrm>
          <a:prstGeom prst="rect">
            <a:avLst/>
          </a:prstGeom>
          <a:ln w="28575">
            <a:solidFill>
              <a:schemeClr val="accent1"/>
            </a:solidFill>
          </a:ln>
        </p:spPr>
      </p:pic>
      <p:pic>
        <p:nvPicPr>
          <p:cNvPr id="29" name="Picture 4" descr="SRG SSR - Posts | Facebook">
            <a:extLst>
              <a:ext uri="{FF2B5EF4-FFF2-40B4-BE49-F238E27FC236}">
                <a16:creationId xmlns:a16="http://schemas.microsoft.com/office/drawing/2014/main" id="{52915FF7-3224-6416-92E0-1CD6583A8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751" b="30015"/>
          <a:stretch/>
        </p:blipFill>
        <p:spPr bwMode="auto">
          <a:xfrm>
            <a:off x="9242867" y="6096469"/>
            <a:ext cx="1324781" cy="519761"/>
          </a:xfrm>
          <a:prstGeom prst="rect">
            <a:avLst/>
          </a:prstGeom>
          <a:noFill/>
          <a:extLst>
            <a:ext uri="{909E8E84-426E-40DD-AFC4-6F175D3DCCD1}">
              <a14:hiddenFill xmlns:a14="http://schemas.microsoft.com/office/drawing/2010/main">
                <a:solidFill>
                  <a:srgbClr val="FFFFFF"/>
                </a:solidFill>
              </a14:hiddenFill>
            </a:ext>
          </a:extLst>
        </p:spPr>
      </p:pic>
      <p:sp>
        <p:nvSpPr>
          <p:cNvPr id="30" name="Textplatzhalter 1">
            <a:extLst>
              <a:ext uri="{FF2B5EF4-FFF2-40B4-BE49-F238E27FC236}">
                <a16:creationId xmlns:a16="http://schemas.microsoft.com/office/drawing/2014/main" id="{6D5886AC-CE9E-F965-D300-A56C4393DE40}"/>
              </a:ext>
            </a:extLst>
          </p:cNvPr>
          <p:cNvSpPr txBox="1">
            <a:spLocks/>
          </p:cNvSpPr>
          <p:nvPr/>
        </p:nvSpPr>
        <p:spPr>
          <a:xfrm>
            <a:off x="1476375" y="6142383"/>
            <a:ext cx="7776466" cy="5442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CH" sz="1100" b="0" i="0" u="none" strike="noStrike" kern="1200" cap="none" spc="0" normalizeH="0" baseline="0" noProof="0" dirty="0">
                <a:ln>
                  <a:noFill/>
                </a:ln>
                <a:solidFill>
                  <a:srgbClr val="686868"/>
                </a:solidFill>
                <a:effectLst/>
                <a:uLnTx/>
                <a:uFillTx/>
                <a:latin typeface="Malgun Gothic" panose="020B0503020000020004" pitchFamily="34" charset="-127"/>
                <a:ea typeface="Malgun Gothic" panose="020B0503020000020004" pitchFamily="34" charset="-127"/>
                <a:cs typeface="Arial"/>
              </a:rPr>
              <a:t>Um das kritische Denken im myidea-Lernprogramm noch stärker hervorheben zu können, wurde das UDH-Projektteam durch die SRG SSR mit dem Projekt «Kritisches Denken und Fake News erkennen» gefördert.</a:t>
            </a:r>
          </a:p>
        </p:txBody>
      </p:sp>
      <p:sp>
        <p:nvSpPr>
          <p:cNvPr id="3" name="Rechteck 2">
            <a:extLst>
              <a:ext uri="{FF2B5EF4-FFF2-40B4-BE49-F238E27FC236}">
                <a16:creationId xmlns:a16="http://schemas.microsoft.com/office/drawing/2014/main" id="{E8492D03-70DD-1675-147B-209C19E4B48D}"/>
              </a:ext>
            </a:extLst>
          </p:cNvPr>
          <p:cNvSpPr/>
          <p:nvPr/>
        </p:nvSpPr>
        <p:spPr>
          <a:xfrm>
            <a:off x="1047915" y="2098949"/>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Textplatzhalter 1">
            <a:extLst>
              <a:ext uri="{FF2B5EF4-FFF2-40B4-BE49-F238E27FC236}">
                <a16:creationId xmlns:a16="http://schemas.microsoft.com/office/drawing/2014/main" id="{8AAD7CD6-2074-2E96-D3F4-4BCFAA087B28}"/>
              </a:ext>
            </a:extLst>
          </p:cNvPr>
          <p:cNvSpPr txBox="1">
            <a:spLocks/>
          </p:cNvSpPr>
          <p:nvPr/>
        </p:nvSpPr>
        <p:spPr>
          <a:xfrm>
            <a:off x="1081433" y="3382763"/>
            <a:ext cx="1704444" cy="139204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300" b="1" i="0" u="none" strike="noStrike" kern="1200" cap="none" spc="0" normalizeH="0" baseline="0" noProof="0" dirty="0">
                <a:ln>
                  <a:noFill/>
                </a:ln>
                <a:solidFill>
                  <a:srgbClr val="D0D0D0">
                    <a:lumMod val="50000"/>
                  </a:srgbClr>
                </a:solidFill>
                <a:effectLst/>
                <a:uLnTx/>
                <a:uFillTx/>
                <a:latin typeface="Century Gothic"/>
                <a:ea typeface="+mn-ea"/>
                <a:cs typeface="+mn-cs"/>
              </a:rPr>
              <a:t>Aufgepasst!</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de-CH" sz="1300" b="0" i="0" u="none" strike="noStrike" kern="1200" cap="none" spc="0" normalizeH="0" baseline="0" noProof="0" dirty="0">
                <a:ln>
                  <a:noFill/>
                </a:ln>
                <a:solidFill>
                  <a:srgbClr val="D0D0D0">
                    <a:lumMod val="50000"/>
                  </a:srgbClr>
                </a:solidFill>
                <a:effectLst/>
                <a:uLnTx/>
                <a:uFillTx/>
                <a:latin typeface="Century Gothic"/>
                <a:ea typeface="+mn-ea"/>
                <a:cs typeface="+mn-cs"/>
              </a:rPr>
              <a:t>Das Icon verdeutlicht, an welchen Stellen kritisches Denken eine besonders wichtige Rolle spielt.</a:t>
            </a:r>
          </a:p>
        </p:txBody>
      </p:sp>
      <p:sp>
        <p:nvSpPr>
          <p:cNvPr id="6" name="Rechteck 5">
            <a:extLst>
              <a:ext uri="{FF2B5EF4-FFF2-40B4-BE49-F238E27FC236}">
                <a16:creationId xmlns:a16="http://schemas.microsoft.com/office/drawing/2014/main" id="{8FEC7197-662A-3FC7-A513-5DC719B4A21C}"/>
              </a:ext>
            </a:extLst>
          </p:cNvPr>
          <p:cNvSpPr/>
          <p:nvPr/>
        </p:nvSpPr>
        <p:spPr>
          <a:xfrm>
            <a:off x="1047915"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7" name="Rechteck 6">
            <a:extLst>
              <a:ext uri="{FF2B5EF4-FFF2-40B4-BE49-F238E27FC236}">
                <a16:creationId xmlns:a16="http://schemas.microsoft.com/office/drawing/2014/main" id="{043843F6-9392-5162-CB00-51348175A122}"/>
              </a:ext>
            </a:extLst>
          </p:cNvPr>
          <p:cNvSpPr/>
          <p:nvPr/>
        </p:nvSpPr>
        <p:spPr>
          <a:xfrm>
            <a:off x="3687136"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12" name="Rechteck 11">
            <a:extLst>
              <a:ext uri="{FF2B5EF4-FFF2-40B4-BE49-F238E27FC236}">
                <a16:creationId xmlns:a16="http://schemas.microsoft.com/office/drawing/2014/main" id="{B25F3130-AE66-0655-F7EE-A90C26814432}"/>
              </a:ext>
            </a:extLst>
          </p:cNvPr>
          <p:cNvSpPr/>
          <p:nvPr/>
        </p:nvSpPr>
        <p:spPr>
          <a:xfrm>
            <a:off x="6460398"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sp>
        <p:nvSpPr>
          <p:cNvPr id="14" name="Rechteck 13">
            <a:extLst>
              <a:ext uri="{FF2B5EF4-FFF2-40B4-BE49-F238E27FC236}">
                <a16:creationId xmlns:a16="http://schemas.microsoft.com/office/drawing/2014/main" id="{DA748E09-B7A0-6A1D-9A1D-995B3F3797CC}"/>
              </a:ext>
            </a:extLst>
          </p:cNvPr>
          <p:cNvSpPr/>
          <p:nvPr/>
        </p:nvSpPr>
        <p:spPr>
          <a:xfrm>
            <a:off x="9035373" y="2090058"/>
            <a:ext cx="1848646" cy="3273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hteck 15">
            <a:extLst>
              <a:ext uri="{FF2B5EF4-FFF2-40B4-BE49-F238E27FC236}">
                <a16:creationId xmlns:a16="http://schemas.microsoft.com/office/drawing/2014/main" id="{ACAF7E7C-16EB-619B-7623-62DF72B647CF}"/>
              </a:ext>
            </a:extLst>
          </p:cNvPr>
          <p:cNvSpPr/>
          <p:nvPr/>
        </p:nvSpPr>
        <p:spPr>
          <a:xfrm>
            <a:off x="9036227" y="5150287"/>
            <a:ext cx="1848646" cy="209550"/>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highlight>
                <a:srgbClr val="135B87"/>
              </a:highlight>
              <a:uLnTx/>
              <a:uFillTx/>
              <a:latin typeface="Century Gothic"/>
              <a:ea typeface="+mn-ea"/>
              <a:cs typeface="+mn-cs"/>
            </a:endParaRPr>
          </a:p>
        </p:txBody>
      </p:sp>
      <p:pic>
        <p:nvPicPr>
          <p:cNvPr id="20" name="Grafik 19">
            <a:extLst>
              <a:ext uri="{FF2B5EF4-FFF2-40B4-BE49-F238E27FC236}">
                <a16:creationId xmlns:a16="http://schemas.microsoft.com/office/drawing/2014/main" id="{C184A2EA-483C-2464-44F6-34FF8D6279BC}"/>
              </a:ext>
            </a:extLst>
          </p:cNvPr>
          <p:cNvPicPr>
            <a:picLocks noChangeAspect="1"/>
          </p:cNvPicPr>
          <p:nvPr/>
        </p:nvPicPr>
        <p:blipFill>
          <a:blip r:embed="rId5"/>
          <a:stretch>
            <a:fillRect/>
          </a:stretch>
        </p:blipFill>
        <p:spPr>
          <a:xfrm>
            <a:off x="9187762" y="1282340"/>
            <a:ext cx="1532241" cy="1768288"/>
          </a:xfrm>
          <a:prstGeom prst="rect">
            <a:avLst/>
          </a:prstGeom>
        </p:spPr>
      </p:pic>
      <p:sp>
        <p:nvSpPr>
          <p:cNvPr id="21" name="Textplatzhalter 1">
            <a:extLst>
              <a:ext uri="{FF2B5EF4-FFF2-40B4-BE49-F238E27FC236}">
                <a16:creationId xmlns:a16="http://schemas.microsoft.com/office/drawing/2014/main" id="{0BEFABA7-3B5D-910E-A7C8-F1EAE59AFD45}"/>
              </a:ext>
            </a:extLst>
          </p:cNvPr>
          <p:cNvSpPr txBox="1">
            <a:spLocks/>
          </p:cNvSpPr>
          <p:nvPr/>
        </p:nvSpPr>
        <p:spPr>
          <a:xfrm>
            <a:off x="8943338" y="3334007"/>
            <a:ext cx="1988306" cy="17999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B4874"/>
              </a:buClr>
              <a:buSzTx/>
              <a:buFont typeface="Arial" panose="020B0604020202020204" pitchFamily="34" charset="0"/>
              <a:buNone/>
              <a:tabLst/>
              <a:defRPr/>
            </a:pPr>
            <a:r>
              <a:rPr kumimoji="0" lang="de-CH" sz="1200" b="1" i="0" u="none" strike="noStrike" kern="1200" cap="none" spc="0" normalizeH="0" baseline="0" noProof="0" dirty="0">
                <a:ln>
                  <a:noFill/>
                </a:ln>
                <a:solidFill>
                  <a:srgbClr val="D0D0D0">
                    <a:lumMod val="50000"/>
                  </a:srgbClr>
                </a:solidFill>
                <a:effectLst/>
                <a:uLnTx/>
                <a:uFillTx/>
                <a:latin typeface="Century Gothic"/>
                <a:ea typeface="+mn-ea"/>
                <a:cs typeface="+mn-cs"/>
              </a:rPr>
              <a:t>myidea-Challenge</a:t>
            </a:r>
          </a:p>
          <a:p>
            <a:pPr marL="0" marR="0" lvl="0" indent="0" algn="ctr" defTabSz="914400" rtl="0" eaLnBrk="1" fontAlgn="auto" latinLnBrk="0" hangingPunct="1">
              <a:lnSpc>
                <a:spcPct val="100000"/>
              </a:lnSpc>
              <a:spcBef>
                <a:spcPts val="400"/>
              </a:spcBef>
              <a:spcAft>
                <a:spcPts val="0"/>
              </a:spcAft>
              <a:buClr>
                <a:srgbClr val="0B4874"/>
              </a:buClr>
              <a:buSzTx/>
              <a:buFont typeface="Arial" panose="020B0604020202020204" pitchFamily="34" charset="0"/>
              <a:buNone/>
              <a:tabLst/>
              <a:defRPr/>
            </a:pP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t>Beteiligen Sie sich an den Wettbewerbs-kategorien zum kritischen Denken:</a:t>
            </a:r>
            <a:b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rPr>
            </a:b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hlinkClick r:id="rId6"/>
              </a:rPr>
              <a:t>«Fight Fake News» «Critical </a:t>
            </a:r>
            <a:r>
              <a:rPr kumimoji="0" lang="de-CH" sz="1200" b="0" i="0" u="none" strike="noStrike" kern="1200" cap="none" spc="0" normalizeH="0" baseline="0" noProof="0" dirty="0" err="1">
                <a:ln>
                  <a:noFill/>
                </a:ln>
                <a:solidFill>
                  <a:srgbClr val="D0D0D0">
                    <a:lumMod val="50000"/>
                  </a:srgbClr>
                </a:solidFill>
                <a:effectLst/>
                <a:uLnTx/>
                <a:uFillTx/>
                <a:latin typeface="Century Gothic"/>
                <a:ea typeface="+mn-ea"/>
                <a:cs typeface="+mn-cs"/>
                <a:hlinkClick r:id="rId6"/>
              </a:rPr>
              <a:t>Thinking</a:t>
            </a:r>
            <a:r>
              <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hlinkClick r:id="rId6"/>
              </a:rPr>
              <a:t> in Entrepreneurship»</a:t>
            </a:r>
            <a:endParaRPr kumimoji="0" lang="de-CH" sz="1200" b="0" i="0" u="none" strike="noStrike" kern="1200" cap="none" spc="0" normalizeH="0" baseline="0" noProof="0" dirty="0">
              <a:ln>
                <a:noFill/>
              </a:ln>
              <a:solidFill>
                <a:srgbClr val="D0D0D0">
                  <a:lumMod val="50000"/>
                </a:srgbClr>
              </a:solidFill>
              <a:effectLst/>
              <a:uLnTx/>
              <a:uFillTx/>
              <a:latin typeface="Century Gothic"/>
              <a:ea typeface="+mn-ea"/>
              <a:cs typeface="+mn-cs"/>
            </a:endParaRPr>
          </a:p>
        </p:txBody>
      </p:sp>
      <p:pic>
        <p:nvPicPr>
          <p:cNvPr id="10" name="Grafik 9">
            <a:extLst>
              <a:ext uri="{FF2B5EF4-FFF2-40B4-BE49-F238E27FC236}">
                <a16:creationId xmlns:a16="http://schemas.microsoft.com/office/drawing/2014/main" id="{ED5104B5-70C8-56D1-FBAD-75A3FA0A1DF2}"/>
              </a:ext>
            </a:extLst>
          </p:cNvPr>
          <p:cNvPicPr>
            <a:picLocks noChangeAspect="1"/>
          </p:cNvPicPr>
          <p:nvPr/>
        </p:nvPicPr>
        <p:blipFill>
          <a:blip r:embed="rId7"/>
          <a:stretch>
            <a:fillRect/>
          </a:stretch>
        </p:blipFill>
        <p:spPr>
          <a:xfrm>
            <a:off x="1416959" y="1548105"/>
            <a:ext cx="1110557" cy="1110557"/>
          </a:xfrm>
          <a:prstGeom prst="rect">
            <a:avLst/>
          </a:prstGeom>
        </p:spPr>
      </p:pic>
      <p:sp>
        <p:nvSpPr>
          <p:cNvPr id="4" name="Foliennummernplatzhalter 1">
            <a:extLst>
              <a:ext uri="{FF2B5EF4-FFF2-40B4-BE49-F238E27FC236}">
                <a16:creationId xmlns:a16="http://schemas.microsoft.com/office/drawing/2014/main" id="{62965887-35FD-A735-ADF5-AC080E3A869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9</a:t>
            </a:fld>
            <a:endParaRPr lang="ru-RU" dirty="0"/>
          </a:p>
        </p:txBody>
      </p:sp>
    </p:spTree>
    <p:extLst>
      <p:ext uri="{BB962C8B-B14F-4D97-AF65-F5344CB8AC3E}">
        <p14:creationId xmlns:p14="http://schemas.microsoft.com/office/powerpoint/2010/main" val="3053828043"/>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1_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3312</Words>
  <Application>Microsoft Office PowerPoint</Application>
  <PresentationFormat>Breitbild</PresentationFormat>
  <Paragraphs>429</Paragraphs>
  <Slides>42</Slides>
  <Notes>13</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42</vt:i4>
      </vt:variant>
    </vt:vector>
  </HeadingPairs>
  <TitlesOfParts>
    <vt:vector size="51" baseType="lpstr">
      <vt:lpstr>Malgun Gothic</vt:lpstr>
      <vt:lpstr>Arial</vt:lpstr>
      <vt:lpstr>Calibri</vt:lpstr>
      <vt:lpstr>Century Gothic</vt:lpstr>
      <vt:lpstr>Courier New</vt:lpstr>
      <vt:lpstr>Gill Alt One MT</vt:lpstr>
      <vt:lpstr>Wingdings</vt:lpstr>
      <vt:lpstr>myidea</vt:lpstr>
      <vt:lpstr>1_myidea</vt:lpstr>
      <vt:lpstr>Unternehmerisches Denken und Handeln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Bestandteile Ihres Mini-Businessplans  und Lernjournals</vt:lpstr>
      <vt:lpstr>PowerPoint-Präsentation</vt:lpstr>
      <vt:lpstr>Modul 1</vt:lpstr>
      <vt:lpstr>Lerneinheit M 1.1 Wissen und Handwerkszeug Die Schrippe: von der Idee zum eigenen Unternehmen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Jossen Bettina</cp:lastModifiedBy>
  <cp:revision>1295</cp:revision>
  <cp:lastPrinted>2021-01-20T19:01:33Z</cp:lastPrinted>
  <dcterms:created xsi:type="dcterms:W3CDTF">2020-11-11T18:04:37Z</dcterms:created>
  <dcterms:modified xsi:type="dcterms:W3CDTF">2023-09-25T08:39:26Z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