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844" r:id="rId2"/>
  </p:sldMasterIdLst>
  <p:notesMasterIdLst>
    <p:notesMasterId r:id="rId61"/>
  </p:notesMasterIdLst>
  <p:handoutMasterIdLst>
    <p:handoutMasterId r:id="rId62"/>
  </p:handoutMasterIdLst>
  <p:sldIdLst>
    <p:sldId id="1881" r:id="rId3"/>
    <p:sldId id="2158" r:id="rId4"/>
    <p:sldId id="2159" r:id="rId5"/>
    <p:sldId id="290" r:id="rId6"/>
    <p:sldId id="1913" r:id="rId7"/>
    <p:sldId id="1915" r:id="rId8"/>
    <p:sldId id="1795" r:id="rId9"/>
    <p:sldId id="1796" r:id="rId10"/>
    <p:sldId id="258" r:id="rId11"/>
    <p:sldId id="2157" r:id="rId12"/>
    <p:sldId id="256" r:id="rId13"/>
    <p:sldId id="257" r:id="rId14"/>
    <p:sldId id="2148" r:id="rId15"/>
    <p:sldId id="1916" r:id="rId16"/>
    <p:sldId id="1918" r:id="rId17"/>
    <p:sldId id="1919" r:id="rId18"/>
    <p:sldId id="1940" r:id="rId19"/>
    <p:sldId id="1920" r:id="rId20"/>
    <p:sldId id="2140" r:id="rId21"/>
    <p:sldId id="2081" r:id="rId22"/>
    <p:sldId id="2149" r:id="rId23"/>
    <p:sldId id="2150" r:id="rId24"/>
    <p:sldId id="2151" r:id="rId25"/>
    <p:sldId id="2142" r:id="rId26"/>
    <p:sldId id="2143" r:id="rId27"/>
    <p:sldId id="2144" r:id="rId28"/>
    <p:sldId id="2145" r:id="rId29"/>
    <p:sldId id="2066" r:id="rId30"/>
    <p:sldId id="2122" r:id="rId31"/>
    <p:sldId id="1981" r:id="rId32"/>
    <p:sldId id="1936" r:id="rId33"/>
    <p:sldId id="1937" r:id="rId34"/>
    <p:sldId id="1929" r:id="rId35"/>
    <p:sldId id="1791" r:id="rId36"/>
    <p:sldId id="1930" r:id="rId37"/>
    <p:sldId id="1939" r:id="rId38"/>
    <p:sldId id="1941" r:id="rId39"/>
    <p:sldId id="1931" r:id="rId40"/>
    <p:sldId id="1932" r:id="rId41"/>
    <p:sldId id="1933" r:id="rId42"/>
    <p:sldId id="1935" r:id="rId43"/>
    <p:sldId id="1817" r:id="rId44"/>
    <p:sldId id="1826" r:id="rId45"/>
    <p:sldId id="1827" r:id="rId46"/>
    <p:sldId id="1828" r:id="rId47"/>
    <p:sldId id="1829" r:id="rId48"/>
    <p:sldId id="1830" r:id="rId49"/>
    <p:sldId id="1831" r:id="rId50"/>
    <p:sldId id="1832" r:id="rId51"/>
    <p:sldId id="1834" r:id="rId52"/>
    <p:sldId id="1942" r:id="rId53"/>
    <p:sldId id="1836" r:id="rId54"/>
    <p:sldId id="1840" r:id="rId55"/>
    <p:sldId id="2123" r:id="rId56"/>
    <p:sldId id="1954" r:id="rId57"/>
    <p:sldId id="1837" r:id="rId58"/>
    <p:sldId id="1839" r:id="rId59"/>
    <p:sldId id="2156" r:id="rId60"/>
  </p:sldIdLst>
  <p:sldSz cx="12192000" cy="6858000"/>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üller Susan" initials="MS" lastIdx="1" clrIdx="0"/>
  <p:cmAuthor id="2" name="Eveline Gutzwiller" initials="EG" lastIdx="25" clrIdx="1"/>
  <p:cmAuthor id="3" name="Jossen Bettina" initials="JB"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1B96"/>
    <a:srgbClr val="6C0A63"/>
    <a:srgbClr val="909090"/>
    <a:srgbClr val="0B4874"/>
    <a:srgbClr val="135B87"/>
    <a:srgbClr val="FFFF99"/>
    <a:srgbClr val="898F97"/>
    <a:srgbClr val="8EB403"/>
    <a:srgbClr val="738D05"/>
    <a:srgbClr val="D179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54" autoAdjust="0"/>
    <p:restoredTop sz="93775" autoAdjust="0"/>
  </p:normalViewPr>
  <p:slideViewPr>
    <p:cSldViewPr snapToGrid="0">
      <p:cViewPr varScale="1">
        <p:scale>
          <a:sx n="110" d="100"/>
          <a:sy n="110" d="100"/>
        </p:scale>
        <p:origin x="552" y="108"/>
      </p:cViewPr>
      <p:guideLst>
        <p:guide orient="horz" pos="2183"/>
        <p:guide pos="3817"/>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p:scale>
          <a:sx n="100" d="100"/>
          <a:sy n="100" d="100"/>
        </p:scale>
        <p:origin x="3486" y="-6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9FFAC492-9017-44CD-8A57-DE275D152C1E}"/>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CH"/>
          </a:p>
        </p:txBody>
      </p:sp>
      <p:sp>
        <p:nvSpPr>
          <p:cNvPr id="3" name="Datumsplatzhalter 2">
            <a:extLst>
              <a:ext uri="{FF2B5EF4-FFF2-40B4-BE49-F238E27FC236}">
                <a16:creationId xmlns:a16="http://schemas.microsoft.com/office/drawing/2014/main" id="{A09E3685-7481-4588-AAFE-EBD7C4D80941}"/>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CF150272-5C47-403D-830B-B849AFED6A47}" type="datetimeFigureOut">
              <a:rPr lang="de-CH" smtClean="0"/>
              <a:t>14.11.2022</a:t>
            </a:fld>
            <a:endParaRPr lang="de-CH"/>
          </a:p>
        </p:txBody>
      </p:sp>
      <p:sp>
        <p:nvSpPr>
          <p:cNvPr id="4" name="Fußzeilenplatzhalter 3">
            <a:extLst>
              <a:ext uri="{FF2B5EF4-FFF2-40B4-BE49-F238E27FC236}">
                <a16:creationId xmlns:a16="http://schemas.microsoft.com/office/drawing/2014/main" id="{F603BD15-E2F3-4DAC-B8B0-3454DA2B7D9E}"/>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a:extLst>
              <a:ext uri="{FF2B5EF4-FFF2-40B4-BE49-F238E27FC236}">
                <a16:creationId xmlns:a16="http://schemas.microsoft.com/office/drawing/2014/main" id="{0AF7A2C6-6C9E-4E94-AF16-0D5D072C4488}"/>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C881DEA2-E8E9-488D-A997-210FC885892E}" type="slidenum">
              <a:rPr lang="de-CH" smtClean="0"/>
              <a:t>‹Nr.›</a:t>
            </a:fld>
            <a:endParaRPr lang="de-CH"/>
          </a:p>
        </p:txBody>
      </p:sp>
    </p:spTree>
    <p:extLst>
      <p:ext uri="{BB962C8B-B14F-4D97-AF65-F5344CB8AC3E}">
        <p14:creationId xmlns:p14="http://schemas.microsoft.com/office/powerpoint/2010/main" val="401313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A63D0C0-5BDE-495E-A54C-EA63650EE5ED}" type="datetimeFigureOut">
              <a:rPr lang="ru-RU" smtClean="0"/>
              <a:t>14.11.2022</a:t>
            </a:fld>
            <a:endParaRPr lang="ru-RU"/>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endParaRPr lang="ru-RU" dirty="0"/>
          </a:p>
        </p:txBody>
      </p:sp>
      <p:sp>
        <p:nvSpPr>
          <p:cNvPr id="6" name="Нижний колонтитул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52985BD-394C-4249-9520-F7128BE881DD}" type="slidenum">
              <a:rPr lang="ru-RU" smtClean="0"/>
              <a:t>‹Nr.›</a:t>
            </a:fld>
            <a:endParaRPr lang="ru-RU"/>
          </a:p>
        </p:txBody>
      </p:sp>
    </p:spTree>
    <p:extLst>
      <p:ext uri="{BB962C8B-B14F-4D97-AF65-F5344CB8AC3E}">
        <p14:creationId xmlns:p14="http://schemas.microsoft.com/office/powerpoint/2010/main" val="3836305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1</a:t>
            </a:fld>
            <a:endParaRPr lang="ru-RU"/>
          </a:p>
        </p:txBody>
      </p:sp>
    </p:spTree>
    <p:extLst>
      <p:ext uri="{BB962C8B-B14F-4D97-AF65-F5344CB8AC3E}">
        <p14:creationId xmlns:p14="http://schemas.microsoft.com/office/powerpoint/2010/main" val="2542457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p2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6" name="Google Shape;1106;p20: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7" name="Google Shape;1107;p20: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CH"/>
              <a:t>10</a:t>
            </a:fld>
            <a:endParaRPr lang="de-CH"/>
          </a:p>
        </p:txBody>
      </p:sp>
    </p:spTree>
    <p:extLst>
      <p:ext uri="{BB962C8B-B14F-4D97-AF65-F5344CB8AC3E}">
        <p14:creationId xmlns:p14="http://schemas.microsoft.com/office/powerpoint/2010/main" val="3349276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p1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7" name="Google Shape;1087;p10: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8" name="Google Shape;1088;p10: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CH"/>
              <a:t>11</a:t>
            </a:fld>
            <a:endParaRPr lang="de-CH"/>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8" name="Google Shape;1098;p1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9" name="Google Shape;1099;p1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CH"/>
              <a:t>12</a:t>
            </a:fld>
            <a:endParaRPr lang="de-CH"/>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p2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6" name="Google Shape;1106;p20: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7" name="Google Shape;1107;p20: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CH"/>
              <a:t>13</a:t>
            </a:fld>
            <a:endParaRPr lang="de-CH"/>
          </a:p>
        </p:txBody>
      </p:sp>
    </p:spTree>
    <p:extLst>
      <p:ext uri="{BB962C8B-B14F-4D97-AF65-F5344CB8AC3E}">
        <p14:creationId xmlns:p14="http://schemas.microsoft.com/office/powerpoint/2010/main" val="3004649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14</a:t>
            </a:fld>
            <a:endParaRPr lang="ru-RU"/>
          </a:p>
        </p:txBody>
      </p:sp>
    </p:spTree>
    <p:extLst>
      <p:ext uri="{BB962C8B-B14F-4D97-AF65-F5344CB8AC3E}">
        <p14:creationId xmlns:p14="http://schemas.microsoft.com/office/powerpoint/2010/main" val="2193827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15</a:t>
            </a:fld>
            <a:endParaRPr lang="ru-RU"/>
          </a:p>
        </p:txBody>
      </p:sp>
    </p:spTree>
    <p:extLst>
      <p:ext uri="{BB962C8B-B14F-4D97-AF65-F5344CB8AC3E}">
        <p14:creationId xmlns:p14="http://schemas.microsoft.com/office/powerpoint/2010/main" val="851004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16</a:t>
            </a:fld>
            <a:endParaRPr lang="ru-RU"/>
          </a:p>
        </p:txBody>
      </p:sp>
    </p:spTree>
    <p:extLst>
      <p:ext uri="{BB962C8B-B14F-4D97-AF65-F5344CB8AC3E}">
        <p14:creationId xmlns:p14="http://schemas.microsoft.com/office/powerpoint/2010/main" val="1954050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17</a:t>
            </a:fld>
            <a:endParaRPr lang="ru-RU"/>
          </a:p>
        </p:txBody>
      </p:sp>
    </p:spTree>
    <p:extLst>
      <p:ext uri="{BB962C8B-B14F-4D97-AF65-F5344CB8AC3E}">
        <p14:creationId xmlns:p14="http://schemas.microsoft.com/office/powerpoint/2010/main" val="1051782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18</a:t>
            </a:fld>
            <a:endParaRPr lang="ru-RU"/>
          </a:p>
        </p:txBody>
      </p:sp>
    </p:spTree>
    <p:extLst>
      <p:ext uri="{BB962C8B-B14F-4D97-AF65-F5344CB8AC3E}">
        <p14:creationId xmlns:p14="http://schemas.microsoft.com/office/powerpoint/2010/main" val="31882409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52985BD-394C-4249-9520-F7128BE881DD}" type="slidenum">
              <a:rPr lang="ru-RU" smtClean="0"/>
              <a:t>19</a:t>
            </a:fld>
            <a:endParaRPr lang="ru-RU"/>
          </a:p>
        </p:txBody>
      </p:sp>
    </p:spTree>
    <p:extLst>
      <p:ext uri="{BB962C8B-B14F-4D97-AF65-F5344CB8AC3E}">
        <p14:creationId xmlns:p14="http://schemas.microsoft.com/office/powerpoint/2010/main" val="2722155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4867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52985BD-394C-4249-9520-F7128BE881DD}" type="slidenum">
              <a:rPr lang="ru-RU" smtClean="0"/>
              <a:t>20</a:t>
            </a:fld>
            <a:endParaRPr lang="ru-RU"/>
          </a:p>
        </p:txBody>
      </p:sp>
    </p:spTree>
    <p:extLst>
      <p:ext uri="{BB962C8B-B14F-4D97-AF65-F5344CB8AC3E}">
        <p14:creationId xmlns:p14="http://schemas.microsoft.com/office/powerpoint/2010/main" val="6963883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8" name="Google Shape;1098;p1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9" name="Google Shape;1099;p1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CH"/>
              <a:t>21</a:t>
            </a:fld>
            <a:endParaRPr lang="de-CH"/>
          </a:p>
        </p:txBody>
      </p:sp>
    </p:spTree>
    <p:extLst>
      <p:ext uri="{BB962C8B-B14F-4D97-AF65-F5344CB8AC3E}">
        <p14:creationId xmlns:p14="http://schemas.microsoft.com/office/powerpoint/2010/main" val="15566870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8" name="Google Shape;1098;p1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9" name="Google Shape;1099;p1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CH"/>
              <a:t>22</a:t>
            </a:fld>
            <a:endParaRPr lang="de-CH"/>
          </a:p>
        </p:txBody>
      </p:sp>
    </p:spTree>
    <p:extLst>
      <p:ext uri="{BB962C8B-B14F-4D97-AF65-F5344CB8AC3E}">
        <p14:creationId xmlns:p14="http://schemas.microsoft.com/office/powerpoint/2010/main" val="2341977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8" name="Google Shape;1098;p1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9" name="Google Shape;1099;p1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CH"/>
              <a:t>23</a:t>
            </a:fld>
            <a:endParaRPr lang="de-CH"/>
          </a:p>
        </p:txBody>
      </p:sp>
    </p:spTree>
    <p:extLst>
      <p:ext uri="{BB962C8B-B14F-4D97-AF65-F5344CB8AC3E}">
        <p14:creationId xmlns:p14="http://schemas.microsoft.com/office/powerpoint/2010/main" val="229159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24</a:t>
            </a:fld>
            <a:endParaRPr lang="ru-RU"/>
          </a:p>
        </p:txBody>
      </p:sp>
    </p:spTree>
    <p:extLst>
      <p:ext uri="{BB962C8B-B14F-4D97-AF65-F5344CB8AC3E}">
        <p14:creationId xmlns:p14="http://schemas.microsoft.com/office/powerpoint/2010/main" val="33154270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25</a:t>
            </a:fld>
            <a:endParaRPr lang="ru-RU"/>
          </a:p>
        </p:txBody>
      </p:sp>
    </p:spTree>
    <p:extLst>
      <p:ext uri="{BB962C8B-B14F-4D97-AF65-F5344CB8AC3E}">
        <p14:creationId xmlns:p14="http://schemas.microsoft.com/office/powerpoint/2010/main" val="11932646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27</a:t>
            </a:fld>
            <a:endParaRPr lang="ru-RU"/>
          </a:p>
        </p:txBody>
      </p:sp>
    </p:spTree>
    <p:extLst>
      <p:ext uri="{BB962C8B-B14F-4D97-AF65-F5344CB8AC3E}">
        <p14:creationId xmlns:p14="http://schemas.microsoft.com/office/powerpoint/2010/main" val="39823804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31</a:t>
            </a:fld>
            <a:endParaRPr lang="ru-RU"/>
          </a:p>
        </p:txBody>
      </p:sp>
    </p:spTree>
    <p:extLst>
      <p:ext uri="{BB962C8B-B14F-4D97-AF65-F5344CB8AC3E}">
        <p14:creationId xmlns:p14="http://schemas.microsoft.com/office/powerpoint/2010/main" val="39547455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32</a:t>
            </a:fld>
            <a:endParaRPr lang="ru-RU"/>
          </a:p>
        </p:txBody>
      </p:sp>
    </p:spTree>
    <p:extLst>
      <p:ext uri="{BB962C8B-B14F-4D97-AF65-F5344CB8AC3E}">
        <p14:creationId xmlns:p14="http://schemas.microsoft.com/office/powerpoint/2010/main" val="34389247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33</a:t>
            </a:fld>
            <a:endParaRPr lang="ru-RU"/>
          </a:p>
        </p:txBody>
      </p:sp>
    </p:spTree>
    <p:extLst>
      <p:ext uri="{BB962C8B-B14F-4D97-AF65-F5344CB8AC3E}">
        <p14:creationId xmlns:p14="http://schemas.microsoft.com/office/powerpoint/2010/main" val="2374689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53694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34</a:t>
            </a:fld>
            <a:endParaRPr lang="ru-RU"/>
          </a:p>
        </p:txBody>
      </p:sp>
    </p:spTree>
    <p:extLst>
      <p:ext uri="{BB962C8B-B14F-4D97-AF65-F5344CB8AC3E}">
        <p14:creationId xmlns:p14="http://schemas.microsoft.com/office/powerpoint/2010/main" val="27371616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35</a:t>
            </a:fld>
            <a:endParaRPr lang="ru-RU"/>
          </a:p>
        </p:txBody>
      </p:sp>
    </p:spTree>
    <p:extLst>
      <p:ext uri="{BB962C8B-B14F-4D97-AF65-F5344CB8AC3E}">
        <p14:creationId xmlns:p14="http://schemas.microsoft.com/office/powerpoint/2010/main" val="30183473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36</a:t>
            </a:fld>
            <a:endParaRPr lang="ru-RU"/>
          </a:p>
        </p:txBody>
      </p:sp>
    </p:spTree>
    <p:extLst>
      <p:ext uri="{BB962C8B-B14F-4D97-AF65-F5344CB8AC3E}">
        <p14:creationId xmlns:p14="http://schemas.microsoft.com/office/powerpoint/2010/main" val="36586022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37</a:t>
            </a:fld>
            <a:endParaRPr lang="ru-RU"/>
          </a:p>
        </p:txBody>
      </p:sp>
    </p:spTree>
    <p:extLst>
      <p:ext uri="{BB962C8B-B14F-4D97-AF65-F5344CB8AC3E}">
        <p14:creationId xmlns:p14="http://schemas.microsoft.com/office/powerpoint/2010/main" val="22884935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38</a:t>
            </a:fld>
            <a:endParaRPr lang="ru-RU"/>
          </a:p>
        </p:txBody>
      </p:sp>
    </p:spTree>
    <p:extLst>
      <p:ext uri="{BB962C8B-B14F-4D97-AF65-F5344CB8AC3E}">
        <p14:creationId xmlns:p14="http://schemas.microsoft.com/office/powerpoint/2010/main" val="33676499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39</a:t>
            </a:fld>
            <a:endParaRPr lang="ru-RU"/>
          </a:p>
        </p:txBody>
      </p:sp>
    </p:spTree>
    <p:extLst>
      <p:ext uri="{BB962C8B-B14F-4D97-AF65-F5344CB8AC3E}">
        <p14:creationId xmlns:p14="http://schemas.microsoft.com/office/powerpoint/2010/main" val="28718913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40</a:t>
            </a:fld>
            <a:endParaRPr lang="ru-RU"/>
          </a:p>
        </p:txBody>
      </p:sp>
    </p:spTree>
    <p:extLst>
      <p:ext uri="{BB962C8B-B14F-4D97-AF65-F5344CB8AC3E}">
        <p14:creationId xmlns:p14="http://schemas.microsoft.com/office/powerpoint/2010/main" val="1198963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41</a:t>
            </a:fld>
            <a:endParaRPr lang="ru-RU"/>
          </a:p>
        </p:txBody>
      </p:sp>
    </p:spTree>
    <p:extLst>
      <p:ext uri="{BB962C8B-B14F-4D97-AF65-F5344CB8AC3E}">
        <p14:creationId xmlns:p14="http://schemas.microsoft.com/office/powerpoint/2010/main" val="27326488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42</a:t>
            </a:fld>
            <a:endParaRPr lang="ru-RU"/>
          </a:p>
        </p:txBody>
      </p:sp>
    </p:spTree>
    <p:extLst>
      <p:ext uri="{BB962C8B-B14F-4D97-AF65-F5344CB8AC3E}">
        <p14:creationId xmlns:p14="http://schemas.microsoft.com/office/powerpoint/2010/main" val="21916876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43</a:t>
            </a:fld>
            <a:endParaRPr lang="ru-RU"/>
          </a:p>
        </p:txBody>
      </p:sp>
    </p:spTree>
    <p:extLst>
      <p:ext uri="{BB962C8B-B14F-4D97-AF65-F5344CB8AC3E}">
        <p14:creationId xmlns:p14="http://schemas.microsoft.com/office/powerpoint/2010/main" val="3524394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4</a:t>
            </a:fld>
            <a:endParaRPr lang="ru-RU"/>
          </a:p>
        </p:txBody>
      </p:sp>
    </p:spTree>
    <p:extLst>
      <p:ext uri="{BB962C8B-B14F-4D97-AF65-F5344CB8AC3E}">
        <p14:creationId xmlns:p14="http://schemas.microsoft.com/office/powerpoint/2010/main" val="8383150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44</a:t>
            </a:fld>
            <a:endParaRPr lang="ru-RU"/>
          </a:p>
        </p:txBody>
      </p:sp>
    </p:spTree>
    <p:extLst>
      <p:ext uri="{BB962C8B-B14F-4D97-AF65-F5344CB8AC3E}">
        <p14:creationId xmlns:p14="http://schemas.microsoft.com/office/powerpoint/2010/main" val="20098370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45</a:t>
            </a:fld>
            <a:endParaRPr lang="ru-RU"/>
          </a:p>
        </p:txBody>
      </p:sp>
    </p:spTree>
    <p:extLst>
      <p:ext uri="{BB962C8B-B14F-4D97-AF65-F5344CB8AC3E}">
        <p14:creationId xmlns:p14="http://schemas.microsoft.com/office/powerpoint/2010/main" val="24415803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46</a:t>
            </a:fld>
            <a:endParaRPr lang="ru-RU"/>
          </a:p>
        </p:txBody>
      </p:sp>
    </p:spTree>
    <p:extLst>
      <p:ext uri="{BB962C8B-B14F-4D97-AF65-F5344CB8AC3E}">
        <p14:creationId xmlns:p14="http://schemas.microsoft.com/office/powerpoint/2010/main" val="22292510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47</a:t>
            </a:fld>
            <a:endParaRPr lang="ru-RU"/>
          </a:p>
        </p:txBody>
      </p:sp>
    </p:spTree>
    <p:extLst>
      <p:ext uri="{BB962C8B-B14F-4D97-AF65-F5344CB8AC3E}">
        <p14:creationId xmlns:p14="http://schemas.microsoft.com/office/powerpoint/2010/main" val="38138546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48</a:t>
            </a:fld>
            <a:endParaRPr lang="ru-RU"/>
          </a:p>
        </p:txBody>
      </p:sp>
    </p:spTree>
    <p:extLst>
      <p:ext uri="{BB962C8B-B14F-4D97-AF65-F5344CB8AC3E}">
        <p14:creationId xmlns:p14="http://schemas.microsoft.com/office/powerpoint/2010/main" val="42848208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49</a:t>
            </a:fld>
            <a:endParaRPr lang="ru-RU"/>
          </a:p>
        </p:txBody>
      </p:sp>
    </p:spTree>
    <p:extLst>
      <p:ext uri="{BB962C8B-B14F-4D97-AF65-F5344CB8AC3E}">
        <p14:creationId xmlns:p14="http://schemas.microsoft.com/office/powerpoint/2010/main" val="39981242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50</a:t>
            </a:fld>
            <a:endParaRPr lang="ru-RU"/>
          </a:p>
        </p:txBody>
      </p:sp>
    </p:spTree>
    <p:extLst>
      <p:ext uri="{BB962C8B-B14F-4D97-AF65-F5344CB8AC3E}">
        <p14:creationId xmlns:p14="http://schemas.microsoft.com/office/powerpoint/2010/main" val="40504477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51</a:t>
            </a:fld>
            <a:endParaRPr lang="ru-RU"/>
          </a:p>
        </p:txBody>
      </p:sp>
    </p:spTree>
    <p:extLst>
      <p:ext uri="{BB962C8B-B14F-4D97-AF65-F5344CB8AC3E}">
        <p14:creationId xmlns:p14="http://schemas.microsoft.com/office/powerpoint/2010/main" val="30074012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52</a:t>
            </a:fld>
            <a:endParaRPr lang="ru-RU"/>
          </a:p>
        </p:txBody>
      </p:sp>
    </p:spTree>
    <p:extLst>
      <p:ext uri="{BB962C8B-B14F-4D97-AF65-F5344CB8AC3E}">
        <p14:creationId xmlns:p14="http://schemas.microsoft.com/office/powerpoint/2010/main" val="6846783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53</a:t>
            </a:fld>
            <a:endParaRPr lang="ru-RU"/>
          </a:p>
        </p:txBody>
      </p:sp>
    </p:spTree>
    <p:extLst>
      <p:ext uri="{BB962C8B-B14F-4D97-AF65-F5344CB8AC3E}">
        <p14:creationId xmlns:p14="http://schemas.microsoft.com/office/powerpoint/2010/main" val="533211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5</a:t>
            </a:fld>
            <a:endParaRPr lang="ru-RU"/>
          </a:p>
        </p:txBody>
      </p:sp>
    </p:spTree>
    <p:extLst>
      <p:ext uri="{BB962C8B-B14F-4D97-AF65-F5344CB8AC3E}">
        <p14:creationId xmlns:p14="http://schemas.microsoft.com/office/powerpoint/2010/main" val="5161555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55</a:t>
            </a:fld>
            <a:endParaRPr lang="ru-RU"/>
          </a:p>
        </p:txBody>
      </p:sp>
    </p:spTree>
    <p:extLst>
      <p:ext uri="{BB962C8B-B14F-4D97-AF65-F5344CB8AC3E}">
        <p14:creationId xmlns:p14="http://schemas.microsoft.com/office/powerpoint/2010/main" val="8984475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56</a:t>
            </a:fld>
            <a:endParaRPr lang="ru-RU"/>
          </a:p>
        </p:txBody>
      </p:sp>
    </p:spTree>
    <p:extLst>
      <p:ext uri="{BB962C8B-B14F-4D97-AF65-F5344CB8AC3E}">
        <p14:creationId xmlns:p14="http://schemas.microsoft.com/office/powerpoint/2010/main" val="2953220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57</a:t>
            </a:fld>
            <a:endParaRPr lang="ru-RU"/>
          </a:p>
        </p:txBody>
      </p:sp>
    </p:spTree>
    <p:extLst>
      <p:ext uri="{BB962C8B-B14F-4D97-AF65-F5344CB8AC3E}">
        <p14:creationId xmlns:p14="http://schemas.microsoft.com/office/powerpoint/2010/main" val="12953081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58</a:t>
            </a:fld>
            <a:endParaRPr lang="ru-RU"/>
          </a:p>
        </p:txBody>
      </p:sp>
    </p:spTree>
    <p:extLst>
      <p:ext uri="{BB962C8B-B14F-4D97-AF65-F5344CB8AC3E}">
        <p14:creationId xmlns:p14="http://schemas.microsoft.com/office/powerpoint/2010/main" val="2768203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6</a:t>
            </a:fld>
            <a:endParaRPr lang="ru-RU"/>
          </a:p>
        </p:txBody>
      </p:sp>
    </p:spTree>
    <p:extLst>
      <p:ext uri="{BB962C8B-B14F-4D97-AF65-F5344CB8AC3E}">
        <p14:creationId xmlns:p14="http://schemas.microsoft.com/office/powerpoint/2010/main" val="2734942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7</a:t>
            </a:fld>
            <a:endParaRPr lang="ru-RU"/>
          </a:p>
        </p:txBody>
      </p:sp>
    </p:spTree>
    <p:extLst>
      <p:ext uri="{BB962C8B-B14F-4D97-AF65-F5344CB8AC3E}">
        <p14:creationId xmlns:p14="http://schemas.microsoft.com/office/powerpoint/2010/main" val="4055782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8</a:t>
            </a:fld>
            <a:endParaRPr lang="ru-RU"/>
          </a:p>
        </p:txBody>
      </p:sp>
    </p:spTree>
    <p:extLst>
      <p:ext uri="{BB962C8B-B14F-4D97-AF65-F5344CB8AC3E}">
        <p14:creationId xmlns:p14="http://schemas.microsoft.com/office/powerpoint/2010/main" val="2868354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p2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6" name="Google Shape;1106;p20: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7" name="Google Shape;1107;p20: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CH"/>
              <a:t>9</a:t>
            </a:fld>
            <a:endParaRPr lang="de-CH"/>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image" Target="../media/image67.png"/><Relationship Id="rId1" Type="http://schemas.openxmlformats.org/officeDocument/2006/relationships/slideMaster" Target="../slideMasters/slideMaster1.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4.png"/><Relationship Id="rId15" Type="http://schemas.openxmlformats.org/officeDocument/2006/relationships/image" Target="../media/image46.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 Id="rId14" Type="http://schemas.openxmlformats.org/officeDocument/2006/relationships/image" Target="../media/image78.png"/></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image" Target="../media/image327.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image" Target="../media/image32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0.png"/><Relationship Id="rId7" Type="http://schemas.openxmlformats.org/officeDocument/2006/relationships/image" Target="../media/image64.png"/><Relationship Id="rId2" Type="http://schemas.openxmlformats.org/officeDocument/2006/relationships/image" Target="../media/image7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0.png"/><Relationship Id="rId4" Type="http://schemas.openxmlformats.org/officeDocument/2006/relationships/image" Target="../media/image81.png"/><Relationship Id="rId9" Type="http://schemas.openxmlformats.org/officeDocument/2006/relationships/image" Target="../media/image46.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0.png"/><Relationship Id="rId3" Type="http://schemas.openxmlformats.org/officeDocument/2006/relationships/image" Target="../media/image46.png"/><Relationship Id="rId7" Type="http://schemas.openxmlformats.org/officeDocument/2006/relationships/image" Target="../media/image85.png"/><Relationship Id="rId12" Type="http://schemas.openxmlformats.org/officeDocument/2006/relationships/image" Target="../media/image89.png"/><Relationship Id="rId2" Type="http://schemas.openxmlformats.org/officeDocument/2006/relationships/image" Target="../media/image68.png"/><Relationship Id="rId1" Type="http://schemas.openxmlformats.org/officeDocument/2006/relationships/slideMaster" Target="../slideMasters/slideMaster1.xml"/><Relationship Id="rId6" Type="http://schemas.openxmlformats.org/officeDocument/2006/relationships/image" Target="../media/image84.png"/><Relationship Id="rId11" Type="http://schemas.openxmlformats.org/officeDocument/2006/relationships/image" Target="../media/image76.png"/><Relationship Id="rId5" Type="http://schemas.openxmlformats.org/officeDocument/2006/relationships/image" Target="../media/image77.png"/><Relationship Id="rId10" Type="http://schemas.openxmlformats.org/officeDocument/2006/relationships/image" Target="../media/image88.png"/><Relationship Id="rId4" Type="http://schemas.openxmlformats.org/officeDocument/2006/relationships/image" Target="../media/image83.png"/><Relationship Id="rId9" Type="http://schemas.openxmlformats.org/officeDocument/2006/relationships/image" Target="../media/image87.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46.png"/><Relationship Id="rId7" Type="http://schemas.openxmlformats.org/officeDocument/2006/relationships/image" Target="../media/image93.png"/><Relationship Id="rId2" Type="http://schemas.openxmlformats.org/officeDocument/2006/relationships/image" Target="../media/image91.png"/><Relationship Id="rId1" Type="http://schemas.openxmlformats.org/officeDocument/2006/relationships/slideMaster" Target="../slideMasters/slideMaster1.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77.png"/><Relationship Id="rId10" Type="http://schemas.openxmlformats.org/officeDocument/2006/relationships/image" Target="../media/image96.png"/><Relationship Id="rId4" Type="http://schemas.openxmlformats.org/officeDocument/2006/relationships/image" Target="../media/image83.png"/><Relationship Id="rId9" Type="http://schemas.openxmlformats.org/officeDocument/2006/relationships/image" Target="../media/image9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00.png"/><Relationship Id="rId2" Type="http://schemas.openxmlformats.org/officeDocument/2006/relationships/image" Target="../media/image98.png"/><Relationship Id="rId1" Type="http://schemas.openxmlformats.org/officeDocument/2006/relationships/slideMaster" Target="../slideMasters/slideMaster1.xml"/><Relationship Id="rId6" Type="http://schemas.openxmlformats.org/officeDocument/2006/relationships/image" Target="../media/image99.png"/><Relationship Id="rId5" Type="http://schemas.openxmlformats.org/officeDocument/2006/relationships/image" Target="../media/image77.png"/><Relationship Id="rId4" Type="http://schemas.openxmlformats.org/officeDocument/2006/relationships/image" Target="../media/image83.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2.png"/><Relationship Id="rId7" Type="http://schemas.openxmlformats.org/officeDocument/2006/relationships/image" Target="../media/image104.png"/><Relationship Id="rId2" Type="http://schemas.openxmlformats.org/officeDocument/2006/relationships/image" Target="../media/image101.png"/><Relationship Id="rId1" Type="http://schemas.openxmlformats.org/officeDocument/2006/relationships/slideMaster" Target="../slideMasters/slideMaster1.xml"/><Relationship Id="rId6" Type="http://schemas.openxmlformats.org/officeDocument/2006/relationships/image" Target="../media/image83.png"/><Relationship Id="rId5" Type="http://schemas.openxmlformats.org/officeDocument/2006/relationships/image" Target="../media/image46.png"/><Relationship Id="rId4" Type="http://schemas.openxmlformats.org/officeDocument/2006/relationships/image" Target="../media/image10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46.png"/><Relationship Id="rId7" Type="http://schemas.openxmlformats.org/officeDocument/2006/relationships/image" Target="../media/image107.png"/><Relationship Id="rId2" Type="http://schemas.openxmlformats.org/officeDocument/2006/relationships/image" Target="../media/image79.png"/><Relationship Id="rId1" Type="http://schemas.openxmlformats.org/officeDocument/2006/relationships/slideMaster" Target="../slideMasters/slideMaster1.xml"/><Relationship Id="rId6" Type="http://schemas.openxmlformats.org/officeDocument/2006/relationships/image" Target="../media/image106.png"/><Relationship Id="rId5" Type="http://schemas.openxmlformats.org/officeDocument/2006/relationships/image" Target="../media/image82.png"/><Relationship Id="rId4" Type="http://schemas.openxmlformats.org/officeDocument/2006/relationships/image" Target="../media/image83.png"/><Relationship Id="rId9" Type="http://schemas.openxmlformats.org/officeDocument/2006/relationships/image" Target="../media/image109.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46.png"/><Relationship Id="rId7" Type="http://schemas.openxmlformats.org/officeDocument/2006/relationships/image" Target="../media/image111.png"/><Relationship Id="rId2" Type="http://schemas.openxmlformats.org/officeDocument/2006/relationships/image" Target="../media/image102.png"/><Relationship Id="rId1" Type="http://schemas.openxmlformats.org/officeDocument/2006/relationships/slideMaster" Target="../slideMasters/slideMaster1.xml"/><Relationship Id="rId6" Type="http://schemas.openxmlformats.org/officeDocument/2006/relationships/image" Target="../media/image110.png"/><Relationship Id="rId5" Type="http://schemas.openxmlformats.org/officeDocument/2006/relationships/image" Target="../media/image82.png"/><Relationship Id="rId4" Type="http://schemas.openxmlformats.org/officeDocument/2006/relationships/image" Target="../media/image83.png"/><Relationship Id="rId9" Type="http://schemas.openxmlformats.org/officeDocument/2006/relationships/image" Target="../media/image112.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46.png"/><Relationship Id="rId7" Type="http://schemas.openxmlformats.org/officeDocument/2006/relationships/image" Target="../media/image113.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82.png"/><Relationship Id="rId10" Type="http://schemas.openxmlformats.org/officeDocument/2006/relationships/image" Target="../media/image115.png"/><Relationship Id="rId4" Type="http://schemas.openxmlformats.org/officeDocument/2006/relationships/image" Target="../media/image83.png"/><Relationship Id="rId9" Type="http://schemas.openxmlformats.org/officeDocument/2006/relationships/image" Target="../media/image110.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17.png"/><Relationship Id="rId7" Type="http://schemas.openxmlformats.org/officeDocument/2006/relationships/image" Target="../media/image119.png"/><Relationship Id="rId2" Type="http://schemas.openxmlformats.org/officeDocument/2006/relationships/image" Target="../media/image68.png"/><Relationship Id="rId1" Type="http://schemas.openxmlformats.org/officeDocument/2006/relationships/slideMaster" Target="../slideMasters/slideMaster1.xml"/><Relationship Id="rId6" Type="http://schemas.openxmlformats.org/officeDocument/2006/relationships/image" Target="../media/image118.png"/><Relationship Id="rId5" Type="http://schemas.openxmlformats.org/officeDocument/2006/relationships/image" Target="../media/image83.png"/><Relationship Id="rId4" Type="http://schemas.openxmlformats.org/officeDocument/2006/relationships/image" Target="../media/image46.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20.png"/><Relationship Id="rId7" Type="http://schemas.openxmlformats.org/officeDocument/2006/relationships/image" Target="../media/image121.png"/><Relationship Id="rId2" Type="http://schemas.openxmlformats.org/officeDocument/2006/relationships/image" Target="../media/image102.png"/><Relationship Id="rId1" Type="http://schemas.openxmlformats.org/officeDocument/2006/relationships/slideMaster" Target="../slideMasters/slideMaster1.xml"/><Relationship Id="rId6" Type="http://schemas.openxmlformats.org/officeDocument/2006/relationships/image" Target="../media/image82.png"/><Relationship Id="rId5" Type="http://schemas.openxmlformats.org/officeDocument/2006/relationships/image" Target="../media/image83.png"/><Relationship Id="rId4" Type="http://schemas.openxmlformats.org/officeDocument/2006/relationships/image" Target="../media/image46.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2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23.png"/><Relationship Id="rId1" Type="http://schemas.openxmlformats.org/officeDocument/2006/relationships/slideMaster" Target="../slideMasters/slideMaster1.xml"/><Relationship Id="rId6" Type="http://schemas.openxmlformats.org/officeDocument/2006/relationships/image" Target="../media/image125.png"/><Relationship Id="rId11" Type="http://schemas.openxmlformats.org/officeDocument/2006/relationships/image" Target="../media/image22.png"/><Relationship Id="rId5" Type="http://schemas.microsoft.com/office/2007/relationships/hdphoto" Target="../media/hdphoto2.wdp"/><Relationship Id="rId10" Type="http://schemas.openxmlformats.org/officeDocument/2006/relationships/image" Target="../media/image46.png"/><Relationship Id="rId4" Type="http://schemas.openxmlformats.org/officeDocument/2006/relationships/image" Target="../media/image124.png"/><Relationship Id="rId9" Type="http://schemas.microsoft.com/office/2007/relationships/hdphoto" Target="../media/hdphoto4.wdp"/></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30.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27.png"/><Relationship Id="rId1" Type="http://schemas.openxmlformats.org/officeDocument/2006/relationships/slideMaster" Target="../slideMasters/slideMaster1.xml"/><Relationship Id="rId6" Type="http://schemas.openxmlformats.org/officeDocument/2006/relationships/image" Target="../media/image129.png"/><Relationship Id="rId5" Type="http://schemas.microsoft.com/office/2007/relationships/hdphoto" Target="../media/hdphoto2.wdp"/><Relationship Id="rId10" Type="http://schemas.openxmlformats.org/officeDocument/2006/relationships/image" Target="../media/image22.png"/><Relationship Id="rId4" Type="http://schemas.openxmlformats.org/officeDocument/2006/relationships/image" Target="../media/image128.png"/><Relationship Id="rId9" Type="http://schemas.openxmlformats.org/officeDocument/2006/relationships/image" Target="../media/image46.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46.png"/><Relationship Id="rId7" Type="http://schemas.openxmlformats.org/officeDocument/2006/relationships/image" Target="../media/image135.png"/><Relationship Id="rId2" Type="http://schemas.openxmlformats.org/officeDocument/2006/relationships/image" Target="../media/image131.png"/><Relationship Id="rId1" Type="http://schemas.openxmlformats.org/officeDocument/2006/relationships/slideMaster" Target="../slideMasters/slideMaster1.xml"/><Relationship Id="rId6" Type="http://schemas.openxmlformats.org/officeDocument/2006/relationships/image" Target="../media/image134.png"/><Relationship Id="rId11" Type="http://schemas.openxmlformats.org/officeDocument/2006/relationships/image" Target="../media/image139.pn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46.png"/><Relationship Id="rId7" Type="http://schemas.openxmlformats.org/officeDocument/2006/relationships/image" Target="../media/image132.png"/><Relationship Id="rId2" Type="http://schemas.openxmlformats.org/officeDocument/2006/relationships/image" Target="../media/image140.png"/><Relationship Id="rId1" Type="http://schemas.openxmlformats.org/officeDocument/2006/relationships/slideMaster" Target="../slideMasters/slideMaster1.xml"/><Relationship Id="rId6" Type="http://schemas.openxmlformats.org/officeDocument/2006/relationships/image" Target="../media/image139.png"/><Relationship Id="rId5" Type="http://schemas.openxmlformats.org/officeDocument/2006/relationships/image" Target="../media/image141.png"/><Relationship Id="rId10" Type="http://schemas.openxmlformats.org/officeDocument/2006/relationships/image" Target="../media/image144.png"/><Relationship Id="rId4" Type="http://schemas.openxmlformats.org/officeDocument/2006/relationships/image" Target="../media/image133.png"/><Relationship Id="rId9" Type="http://schemas.openxmlformats.org/officeDocument/2006/relationships/image" Target="../media/image143.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6.png"/><Relationship Id="rId7" Type="http://schemas.openxmlformats.org/officeDocument/2006/relationships/image" Target="../media/image147.png"/><Relationship Id="rId2" Type="http://schemas.openxmlformats.org/officeDocument/2006/relationships/image" Target="../media/image145.png"/><Relationship Id="rId1" Type="http://schemas.openxmlformats.org/officeDocument/2006/relationships/slideMaster" Target="../slideMasters/slideMaster1.xml"/><Relationship Id="rId6" Type="http://schemas.openxmlformats.org/officeDocument/2006/relationships/image" Target="../media/image139.png"/><Relationship Id="rId5" Type="http://schemas.openxmlformats.org/officeDocument/2006/relationships/image" Target="../media/image133.png"/><Relationship Id="rId4" Type="http://schemas.openxmlformats.org/officeDocument/2006/relationships/image" Target="../media/image46.png"/><Relationship Id="rId9" Type="http://schemas.openxmlformats.org/officeDocument/2006/relationships/image" Target="../media/image149.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39.png"/><Relationship Id="rId7" Type="http://schemas.openxmlformats.org/officeDocument/2006/relationships/image" Target="../media/image133.png"/><Relationship Id="rId2" Type="http://schemas.openxmlformats.org/officeDocument/2006/relationships/image" Target="../media/image150.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131.png"/><Relationship Id="rId10" Type="http://schemas.openxmlformats.org/officeDocument/2006/relationships/image" Target="../media/image151.png"/><Relationship Id="rId4" Type="http://schemas.openxmlformats.org/officeDocument/2006/relationships/image" Target="../media/image32.png"/><Relationship Id="rId9" Type="http://schemas.openxmlformats.org/officeDocument/2006/relationships/image" Target="../media/image139.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2.png"/><Relationship Id="rId7" Type="http://schemas.openxmlformats.org/officeDocument/2006/relationships/image" Target="../media/image139.png"/><Relationship Id="rId2" Type="http://schemas.openxmlformats.org/officeDocument/2006/relationships/image" Target="../media/image7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154.png"/><Relationship Id="rId4" Type="http://schemas.openxmlformats.org/officeDocument/2006/relationships/image" Target="../media/image153.png"/><Relationship Id="rId9" Type="http://schemas.openxmlformats.org/officeDocument/2006/relationships/image" Target="../media/image64.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7.png"/><Relationship Id="rId7" Type="http://schemas.openxmlformats.org/officeDocument/2006/relationships/image" Target="../media/image159.png"/><Relationship Id="rId2" Type="http://schemas.openxmlformats.org/officeDocument/2006/relationships/image" Target="../media/image156.png"/><Relationship Id="rId1" Type="http://schemas.openxmlformats.org/officeDocument/2006/relationships/slideMaster" Target="../slideMasters/slideMaster1.xml"/><Relationship Id="rId6" Type="http://schemas.openxmlformats.org/officeDocument/2006/relationships/image" Target="../media/image158.png"/><Relationship Id="rId5" Type="http://schemas.openxmlformats.org/officeDocument/2006/relationships/image" Target="../media/image139.png"/><Relationship Id="rId4" Type="http://schemas.openxmlformats.org/officeDocument/2006/relationships/image" Target="../media/image46.png"/><Relationship Id="rId9" Type="http://schemas.openxmlformats.org/officeDocument/2006/relationships/image" Target="../media/image3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63.png"/><Relationship Id="rId2" Type="http://schemas.openxmlformats.org/officeDocument/2006/relationships/image" Target="../media/image161.png"/><Relationship Id="rId1" Type="http://schemas.openxmlformats.org/officeDocument/2006/relationships/slideMaster" Target="../slideMasters/slideMaster1.xml"/><Relationship Id="rId6" Type="http://schemas.openxmlformats.org/officeDocument/2006/relationships/image" Target="../media/image132.png"/><Relationship Id="rId5" Type="http://schemas.openxmlformats.org/officeDocument/2006/relationships/image" Target="../media/image162.png"/><Relationship Id="rId4" Type="http://schemas.openxmlformats.org/officeDocument/2006/relationships/image" Target="../media/image139.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5.png"/><Relationship Id="rId7" Type="http://schemas.openxmlformats.org/officeDocument/2006/relationships/image" Target="../media/image166.png"/><Relationship Id="rId2" Type="http://schemas.openxmlformats.org/officeDocument/2006/relationships/image" Target="../media/image164.png"/><Relationship Id="rId1" Type="http://schemas.openxmlformats.org/officeDocument/2006/relationships/slideMaster" Target="../slideMasters/slideMaster1.xml"/><Relationship Id="rId6" Type="http://schemas.openxmlformats.org/officeDocument/2006/relationships/image" Target="../media/image139.png"/><Relationship Id="rId5" Type="http://schemas.openxmlformats.org/officeDocument/2006/relationships/image" Target="../media/image46.png"/><Relationship Id="rId4" Type="http://schemas.openxmlformats.org/officeDocument/2006/relationships/image" Target="../media/image131.png"/><Relationship Id="rId9"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5.wdp"/><Relationship Id="rId7"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Master" Target="../slideMasters/slideMaster1.xml"/><Relationship Id="rId6" Type="http://schemas.openxmlformats.org/officeDocument/2006/relationships/image" Target="../media/image46.png"/><Relationship Id="rId5" Type="http://schemas.microsoft.com/office/2007/relationships/hdphoto" Target="../media/hdphoto3.wdp"/><Relationship Id="rId10" Type="http://schemas.microsoft.com/office/2007/relationships/hdphoto" Target="../media/hdphoto7.wdp"/><Relationship Id="rId4" Type="http://schemas.openxmlformats.org/officeDocument/2006/relationships/image" Target="../media/image125.png"/><Relationship Id="rId9" Type="http://schemas.openxmlformats.org/officeDocument/2006/relationships/image" Target="../media/image17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46.png"/><Relationship Id="rId2" Type="http://schemas.openxmlformats.org/officeDocument/2006/relationships/image" Target="../media/image171.png"/><Relationship Id="rId1" Type="http://schemas.openxmlformats.org/officeDocument/2006/relationships/slideMaster" Target="../slideMasters/slideMaster1.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22.png"/><Relationship Id="rId2" Type="http://schemas.openxmlformats.org/officeDocument/2006/relationships/image" Target="../media/image17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175.png"/><Relationship Id="rId4" Type="http://schemas.openxmlformats.org/officeDocument/2006/relationships/image" Target="../media/image174.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77.png"/><Relationship Id="rId7" Type="http://schemas.openxmlformats.org/officeDocument/2006/relationships/image" Target="../media/image179.png"/><Relationship Id="rId2" Type="http://schemas.openxmlformats.org/officeDocument/2006/relationships/image" Target="../media/image176.png"/><Relationship Id="rId1" Type="http://schemas.openxmlformats.org/officeDocument/2006/relationships/slideMaster" Target="../slideMasters/slideMaster1.xml"/><Relationship Id="rId6" Type="http://schemas.openxmlformats.org/officeDocument/2006/relationships/image" Target="../media/image174.png"/><Relationship Id="rId5" Type="http://schemas.openxmlformats.org/officeDocument/2006/relationships/image" Target="../media/image178.png"/><Relationship Id="rId10" Type="http://schemas.openxmlformats.org/officeDocument/2006/relationships/image" Target="../media/image181.png"/><Relationship Id="rId4" Type="http://schemas.openxmlformats.org/officeDocument/2006/relationships/image" Target="../media/image46.png"/><Relationship Id="rId9" Type="http://schemas.openxmlformats.org/officeDocument/2006/relationships/image" Target="../media/image18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7.png"/><Relationship Id="rId7" Type="http://schemas.openxmlformats.org/officeDocument/2006/relationships/image" Target="../media/image180.png"/><Relationship Id="rId2" Type="http://schemas.openxmlformats.org/officeDocument/2006/relationships/image" Target="../media/image176.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82.png"/><Relationship Id="rId1" Type="http://schemas.openxmlformats.org/officeDocument/2006/relationships/slideMaster" Target="../slideMasters/slideMaster1.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7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80.png"/><Relationship Id="rId2" Type="http://schemas.openxmlformats.org/officeDocument/2006/relationships/image" Target="../media/image176.png"/><Relationship Id="rId1" Type="http://schemas.openxmlformats.org/officeDocument/2006/relationships/slideMaster" Target="../slideMasters/slideMaster1.xml"/><Relationship Id="rId6" Type="http://schemas.openxmlformats.org/officeDocument/2006/relationships/image" Target="../media/image174.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75.png"/><Relationship Id="rId7"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Master" Target="../slideMasters/slideMaster1.xml"/><Relationship Id="rId6" Type="http://schemas.openxmlformats.org/officeDocument/2006/relationships/image" Target="../media/image180.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image" Target="../media/image188.png"/><Relationship Id="rId1" Type="http://schemas.openxmlformats.org/officeDocument/2006/relationships/slideMaster" Target="../slideMasters/slideMaster1.xml"/><Relationship Id="rId6" Type="http://schemas.openxmlformats.org/officeDocument/2006/relationships/image" Target="../media/image190.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72.png"/><Relationship Id="rId7" Type="http://schemas.openxmlformats.org/officeDocument/2006/relationships/image" Target="../media/image195.png"/><Relationship Id="rId2" Type="http://schemas.openxmlformats.org/officeDocument/2006/relationships/image" Target="../media/image193.png"/><Relationship Id="rId1" Type="http://schemas.openxmlformats.org/officeDocument/2006/relationships/slideMaster" Target="../slideMasters/slideMaster1.xml"/><Relationship Id="rId6" Type="http://schemas.openxmlformats.org/officeDocument/2006/relationships/image" Target="../media/image194.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76.png"/><Relationship Id="rId7" Type="http://schemas.openxmlformats.org/officeDocument/2006/relationships/image" Target="../media/image199.png"/><Relationship Id="rId2" Type="http://schemas.openxmlformats.org/officeDocument/2006/relationships/image" Target="../media/image197.png"/><Relationship Id="rId1" Type="http://schemas.openxmlformats.org/officeDocument/2006/relationships/slideMaster" Target="../slideMasters/slideMaster1.xml"/><Relationship Id="rId6" Type="http://schemas.openxmlformats.org/officeDocument/2006/relationships/image" Target="../media/image198.png"/><Relationship Id="rId5" Type="http://schemas.openxmlformats.org/officeDocument/2006/relationships/image" Target="../media/image178.png"/><Relationship Id="rId4" Type="http://schemas.openxmlformats.org/officeDocument/2006/relationships/image" Target="../media/image46.png"/><Relationship Id="rId9" Type="http://schemas.openxmlformats.org/officeDocument/2006/relationships/image" Target="../media/image20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01.png"/><Relationship Id="rId1" Type="http://schemas.openxmlformats.org/officeDocument/2006/relationships/slideMaster" Target="../slideMasters/slideMaster1.xml"/><Relationship Id="rId6" Type="http://schemas.openxmlformats.org/officeDocument/2006/relationships/image" Target="../media/image203.png"/><Relationship Id="rId5" Type="http://schemas.openxmlformats.org/officeDocument/2006/relationships/image" Target="../media/image178.png"/><Relationship Id="rId4" Type="http://schemas.openxmlformats.org/officeDocument/2006/relationships/image" Target="../media/image20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177.png"/><Relationship Id="rId7" Type="http://schemas.openxmlformats.org/officeDocument/2006/relationships/image" Target="../media/image109.png"/><Relationship Id="rId2" Type="http://schemas.openxmlformats.org/officeDocument/2006/relationships/image" Target="../media/image204.png"/><Relationship Id="rId1" Type="http://schemas.openxmlformats.org/officeDocument/2006/relationships/slideMaster" Target="../slideMasters/slideMaster1.xml"/><Relationship Id="rId6" Type="http://schemas.openxmlformats.org/officeDocument/2006/relationships/image" Target="../media/image205.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8.png"/><Relationship Id="rId7" Type="http://schemas.openxmlformats.org/officeDocument/2006/relationships/image" Target="../media/image22.png"/><Relationship Id="rId2" Type="http://schemas.openxmlformats.org/officeDocument/2006/relationships/image" Target="../media/image207.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64.png"/><Relationship Id="rId4" Type="http://schemas.openxmlformats.org/officeDocument/2006/relationships/image" Target="../media/image209.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10.png"/><Relationship Id="rId7" Type="http://schemas.openxmlformats.org/officeDocument/2006/relationships/image" Target="../media/image212.png"/><Relationship Id="rId2" Type="http://schemas.openxmlformats.org/officeDocument/2006/relationships/image" Target="../media/image64.png"/><Relationship Id="rId1" Type="http://schemas.openxmlformats.org/officeDocument/2006/relationships/slideMaster" Target="../slideMasters/slideMaster1.xml"/><Relationship Id="rId6" Type="http://schemas.openxmlformats.org/officeDocument/2006/relationships/image" Target="../media/image209.png"/><Relationship Id="rId5" Type="http://schemas.openxmlformats.org/officeDocument/2006/relationships/image" Target="../media/image46.png"/><Relationship Id="rId10" Type="http://schemas.openxmlformats.org/officeDocument/2006/relationships/image" Target="../media/image215.png"/><Relationship Id="rId4" Type="http://schemas.openxmlformats.org/officeDocument/2006/relationships/image" Target="../media/image211.png"/><Relationship Id="rId9" Type="http://schemas.openxmlformats.org/officeDocument/2006/relationships/image" Target="../media/image214.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17.png"/><Relationship Id="rId7" Type="http://schemas.openxmlformats.org/officeDocument/2006/relationships/image" Target="../media/image213.png"/><Relationship Id="rId2" Type="http://schemas.openxmlformats.org/officeDocument/2006/relationships/image" Target="../media/image216.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46.png"/><Relationship Id="rId10" Type="http://schemas.openxmlformats.org/officeDocument/2006/relationships/image" Target="../media/image171.png"/><Relationship Id="rId4" Type="http://schemas.openxmlformats.org/officeDocument/2006/relationships/image" Target="../media/image218.png"/><Relationship Id="rId9" Type="http://schemas.openxmlformats.org/officeDocument/2006/relationships/image" Target="../media/image20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Master" Target="../slideMasters/slideMaster1.xml"/><Relationship Id="rId5" Type="http://schemas.openxmlformats.org/officeDocument/2006/relationships/image" Target="../media/image213.png"/><Relationship Id="rId4" Type="http://schemas.openxmlformats.org/officeDocument/2006/relationships/image" Target="../media/image46.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23.png"/><Relationship Id="rId7" Type="http://schemas.openxmlformats.org/officeDocument/2006/relationships/image" Target="../media/image187.png"/><Relationship Id="rId2" Type="http://schemas.openxmlformats.org/officeDocument/2006/relationships/image" Target="../media/image222.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46.png"/><Relationship Id="rId4" Type="http://schemas.openxmlformats.org/officeDocument/2006/relationships/image" Target="../media/image22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25.png"/><Relationship Id="rId7" Type="http://schemas.openxmlformats.org/officeDocument/2006/relationships/image" Target="../media/image171.png"/><Relationship Id="rId2" Type="http://schemas.openxmlformats.org/officeDocument/2006/relationships/image" Target="../media/image210.png"/><Relationship Id="rId1" Type="http://schemas.openxmlformats.org/officeDocument/2006/relationships/slideMaster" Target="../slideMasters/slideMaster1.xml"/><Relationship Id="rId6" Type="http://schemas.openxmlformats.org/officeDocument/2006/relationships/image" Target="../media/image226.png"/><Relationship Id="rId5" Type="http://schemas.openxmlformats.org/officeDocument/2006/relationships/image" Target="../media/image213.png"/><Relationship Id="rId4" Type="http://schemas.openxmlformats.org/officeDocument/2006/relationships/image" Target="../media/image46.png"/><Relationship Id="rId9" Type="http://schemas.openxmlformats.org/officeDocument/2006/relationships/image" Target="../media/image109.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28.png"/><Relationship Id="rId7" Type="http://schemas.openxmlformats.org/officeDocument/2006/relationships/image" Target="../media/image230.png"/><Relationship Id="rId2" Type="http://schemas.openxmlformats.org/officeDocument/2006/relationships/image" Target="../media/image227.png"/><Relationship Id="rId1" Type="http://schemas.openxmlformats.org/officeDocument/2006/relationships/slideMaster" Target="../slideMasters/slideMaster1.xml"/><Relationship Id="rId6" Type="http://schemas.openxmlformats.org/officeDocument/2006/relationships/image" Target="../media/image229.png"/><Relationship Id="rId5" Type="http://schemas.openxmlformats.org/officeDocument/2006/relationships/image" Target="../media/image213.png"/><Relationship Id="rId4" Type="http://schemas.openxmlformats.org/officeDocument/2006/relationships/image" Target="../media/image46.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image" Target="../media/image46.png"/><Relationship Id="rId7" Type="http://schemas.openxmlformats.org/officeDocument/2006/relationships/image" Target="../media/image224.png"/><Relationship Id="rId2" Type="http://schemas.openxmlformats.org/officeDocument/2006/relationships/image" Target="../media/image231.png"/><Relationship Id="rId1" Type="http://schemas.openxmlformats.org/officeDocument/2006/relationships/slideMaster" Target="../slideMasters/slideMaster1.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1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Master" Target="../slideMasters/slideMaster1.xml"/><Relationship Id="rId6" Type="http://schemas.openxmlformats.org/officeDocument/2006/relationships/image" Target="../media/image171.png"/><Relationship Id="rId5" Type="http://schemas.openxmlformats.org/officeDocument/2006/relationships/image" Target="../media/image212.png"/><Relationship Id="rId4" Type="http://schemas.openxmlformats.org/officeDocument/2006/relationships/image" Target="../media/image21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38.png"/><Relationship Id="rId7" Type="http://schemas.openxmlformats.org/officeDocument/2006/relationships/image" Target="../media/image240.png"/><Relationship Id="rId2" Type="http://schemas.openxmlformats.org/officeDocument/2006/relationships/image" Target="../media/image237.png"/><Relationship Id="rId1" Type="http://schemas.openxmlformats.org/officeDocument/2006/relationships/slideMaster" Target="../slideMasters/slideMaster1.xml"/><Relationship Id="rId6" Type="http://schemas.openxmlformats.org/officeDocument/2006/relationships/image" Target="../media/image239.png"/><Relationship Id="rId5" Type="http://schemas.openxmlformats.org/officeDocument/2006/relationships/image" Target="../media/image213.png"/><Relationship Id="rId4" Type="http://schemas.openxmlformats.org/officeDocument/2006/relationships/image" Target="../media/image46.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244.png"/><Relationship Id="rId3" Type="http://schemas.openxmlformats.org/officeDocument/2006/relationships/image" Target="../media/image242.png"/><Relationship Id="rId7" Type="http://schemas.openxmlformats.org/officeDocument/2006/relationships/image" Target="../media/image5.png"/><Relationship Id="rId2" Type="http://schemas.openxmlformats.org/officeDocument/2006/relationships/image" Target="../media/image241.png"/><Relationship Id="rId1" Type="http://schemas.openxmlformats.org/officeDocument/2006/relationships/slideMaster" Target="../slideMasters/slideMaster1.xml"/><Relationship Id="rId6" Type="http://schemas.openxmlformats.org/officeDocument/2006/relationships/image" Target="../media/image51.png"/><Relationship Id="rId5" Type="http://schemas.openxmlformats.org/officeDocument/2006/relationships/image" Target="../media/image243.png"/><Relationship Id="rId10" Type="http://schemas.openxmlformats.org/officeDocument/2006/relationships/image" Target="../media/image246.png"/><Relationship Id="rId4" Type="http://schemas.openxmlformats.org/officeDocument/2006/relationships/image" Target="../media/image46.png"/><Relationship Id="rId9" Type="http://schemas.openxmlformats.org/officeDocument/2006/relationships/image" Target="../media/image245.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image" Target="../media/image248.png"/><Relationship Id="rId7" Type="http://schemas.openxmlformats.org/officeDocument/2006/relationships/image" Target="../media/image250.png"/><Relationship Id="rId2" Type="http://schemas.openxmlformats.org/officeDocument/2006/relationships/image" Target="../media/image247.png"/><Relationship Id="rId1" Type="http://schemas.openxmlformats.org/officeDocument/2006/relationships/slideMaster" Target="../slideMasters/slideMaster1.xml"/><Relationship Id="rId6" Type="http://schemas.openxmlformats.org/officeDocument/2006/relationships/image" Target="../media/image249.png"/><Relationship Id="rId5" Type="http://schemas.openxmlformats.org/officeDocument/2006/relationships/image" Target="../media/image40.png"/><Relationship Id="rId4" Type="http://schemas.openxmlformats.org/officeDocument/2006/relationships/image" Target="../media/image46.png"/><Relationship Id="rId9" Type="http://schemas.openxmlformats.org/officeDocument/2006/relationships/image" Target="../media/image252.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253.png"/><Relationship Id="rId7"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55.png"/><Relationship Id="rId10" Type="http://schemas.openxmlformats.org/officeDocument/2006/relationships/image" Target="../media/image46.png"/><Relationship Id="rId4" Type="http://schemas.openxmlformats.org/officeDocument/2006/relationships/image" Target="../media/image254.png"/><Relationship Id="rId9" Type="http://schemas.openxmlformats.org/officeDocument/2006/relationships/image" Target="../media/image8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46.png"/><Relationship Id="rId1" Type="http://schemas.openxmlformats.org/officeDocument/2006/relationships/slideMaster" Target="../slideMasters/slideMaster1.xml"/><Relationship Id="rId5" Type="http://schemas.openxmlformats.org/officeDocument/2006/relationships/image" Target="../media/image258.png"/><Relationship Id="rId4" Type="http://schemas.openxmlformats.org/officeDocument/2006/relationships/image" Target="../media/image257.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Master" Target="../slideMasters/slideMaster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262.png"/><Relationship Id="rId3" Type="http://schemas.openxmlformats.org/officeDocument/2006/relationships/image" Target="../media/image15.png"/><Relationship Id="rId7" Type="http://schemas.openxmlformats.org/officeDocument/2006/relationships/image" Target="../media/image261.png"/><Relationship Id="rId2" Type="http://schemas.openxmlformats.org/officeDocument/2006/relationships/image" Target="../media/image259.png"/><Relationship Id="rId1" Type="http://schemas.openxmlformats.org/officeDocument/2006/relationships/slideMaster" Target="../slideMasters/slideMaster1.xml"/><Relationship Id="rId6" Type="http://schemas.openxmlformats.org/officeDocument/2006/relationships/image" Target="../media/image40.png"/><Relationship Id="rId5" Type="http://schemas.openxmlformats.org/officeDocument/2006/relationships/image" Target="../media/image260.png"/><Relationship Id="rId4" Type="http://schemas.openxmlformats.org/officeDocument/2006/relationships/image" Target="../media/image46.png"/><Relationship Id="rId9" Type="http://schemas.openxmlformats.org/officeDocument/2006/relationships/image" Target="../media/image263.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267.png"/><Relationship Id="rId13" Type="http://schemas.openxmlformats.org/officeDocument/2006/relationships/image" Target="../media/image272.png"/><Relationship Id="rId3" Type="http://schemas.openxmlformats.org/officeDocument/2006/relationships/image" Target="../media/image46.png"/><Relationship Id="rId7" Type="http://schemas.openxmlformats.org/officeDocument/2006/relationships/image" Target="../media/image266.png"/><Relationship Id="rId12" Type="http://schemas.openxmlformats.org/officeDocument/2006/relationships/image" Target="../media/image271.png"/><Relationship Id="rId2" Type="http://schemas.openxmlformats.org/officeDocument/2006/relationships/image" Target="../media/image63.png"/><Relationship Id="rId1" Type="http://schemas.openxmlformats.org/officeDocument/2006/relationships/slideMaster" Target="../slideMasters/slideMaster1.xml"/><Relationship Id="rId6" Type="http://schemas.openxmlformats.org/officeDocument/2006/relationships/image" Target="../media/image265.png"/><Relationship Id="rId11" Type="http://schemas.openxmlformats.org/officeDocument/2006/relationships/image" Target="../media/image270.png"/><Relationship Id="rId5" Type="http://schemas.openxmlformats.org/officeDocument/2006/relationships/image" Target="../media/image264.png"/><Relationship Id="rId10" Type="http://schemas.openxmlformats.org/officeDocument/2006/relationships/image" Target="../media/image269.png"/><Relationship Id="rId4" Type="http://schemas.openxmlformats.org/officeDocument/2006/relationships/image" Target="../media/image1.png"/><Relationship Id="rId9" Type="http://schemas.openxmlformats.org/officeDocument/2006/relationships/image" Target="../media/image268.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268.png"/><Relationship Id="rId3" Type="http://schemas.openxmlformats.org/officeDocument/2006/relationships/image" Target="../media/image46.png"/><Relationship Id="rId7" Type="http://schemas.openxmlformats.org/officeDocument/2006/relationships/image" Target="../media/image267.png"/><Relationship Id="rId2" Type="http://schemas.openxmlformats.org/officeDocument/2006/relationships/image" Target="../media/image63.png"/><Relationship Id="rId1" Type="http://schemas.openxmlformats.org/officeDocument/2006/relationships/slideMaster" Target="../slideMasters/slideMaster1.xml"/><Relationship Id="rId6" Type="http://schemas.openxmlformats.org/officeDocument/2006/relationships/image" Target="../media/image266.png"/><Relationship Id="rId11" Type="http://schemas.openxmlformats.org/officeDocument/2006/relationships/image" Target="../media/image272.png"/><Relationship Id="rId5" Type="http://schemas.openxmlformats.org/officeDocument/2006/relationships/image" Target="../media/image265.png"/><Relationship Id="rId10" Type="http://schemas.openxmlformats.org/officeDocument/2006/relationships/image" Target="../media/image271.png"/><Relationship Id="rId4" Type="http://schemas.openxmlformats.org/officeDocument/2006/relationships/image" Target="../media/image264.png"/><Relationship Id="rId9" Type="http://schemas.openxmlformats.org/officeDocument/2006/relationships/image" Target="../media/image269.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273.png"/><Relationship Id="rId2" Type="http://schemas.openxmlformats.org/officeDocument/2006/relationships/image" Target="../media/image69.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68.png"/><Relationship Id="rId10" Type="http://schemas.openxmlformats.org/officeDocument/2006/relationships/image" Target="../media/image1.png"/><Relationship Id="rId4" Type="http://schemas.openxmlformats.org/officeDocument/2006/relationships/image" Target="../media/image67.png"/><Relationship Id="rId9" Type="http://schemas.openxmlformats.org/officeDocument/2006/relationships/image" Target="../media/image274.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279.png"/><Relationship Id="rId3" Type="http://schemas.openxmlformats.org/officeDocument/2006/relationships/image" Target="../media/image70.png"/><Relationship Id="rId7" Type="http://schemas.openxmlformats.org/officeDocument/2006/relationships/image" Target="../media/image81.png"/><Relationship Id="rId2" Type="http://schemas.openxmlformats.org/officeDocument/2006/relationships/image" Target="../media/image275.png"/><Relationship Id="rId1" Type="http://schemas.openxmlformats.org/officeDocument/2006/relationships/slideMaster" Target="../slideMasters/slideMaster1.xml"/><Relationship Id="rId6" Type="http://schemas.openxmlformats.org/officeDocument/2006/relationships/image" Target="../media/image278.png"/><Relationship Id="rId5" Type="http://schemas.openxmlformats.org/officeDocument/2006/relationships/image" Target="../media/image277.png"/><Relationship Id="rId4" Type="http://schemas.openxmlformats.org/officeDocument/2006/relationships/image" Target="../media/image276.png"/><Relationship Id="rId9" Type="http://schemas.openxmlformats.org/officeDocument/2006/relationships/image" Target="../media/image46.pn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286.png"/><Relationship Id="rId13" Type="http://schemas.openxmlformats.org/officeDocument/2006/relationships/image" Target="../media/image291.png"/><Relationship Id="rId3" Type="http://schemas.openxmlformats.org/officeDocument/2006/relationships/image" Target="../media/image281.png"/><Relationship Id="rId7" Type="http://schemas.openxmlformats.org/officeDocument/2006/relationships/image" Target="../media/image285.png"/><Relationship Id="rId12" Type="http://schemas.openxmlformats.org/officeDocument/2006/relationships/image" Target="../media/image290.png"/><Relationship Id="rId2" Type="http://schemas.openxmlformats.org/officeDocument/2006/relationships/image" Target="../media/image280.png"/><Relationship Id="rId1" Type="http://schemas.openxmlformats.org/officeDocument/2006/relationships/slideMaster" Target="../slideMasters/slideMaster1.xml"/><Relationship Id="rId6" Type="http://schemas.openxmlformats.org/officeDocument/2006/relationships/image" Target="../media/image284.png"/><Relationship Id="rId11" Type="http://schemas.openxmlformats.org/officeDocument/2006/relationships/image" Target="../media/image289.png"/><Relationship Id="rId5" Type="http://schemas.openxmlformats.org/officeDocument/2006/relationships/image" Target="../media/image283.png"/><Relationship Id="rId10" Type="http://schemas.openxmlformats.org/officeDocument/2006/relationships/image" Target="../media/image288.png"/><Relationship Id="rId4" Type="http://schemas.openxmlformats.org/officeDocument/2006/relationships/image" Target="../media/image282.png"/><Relationship Id="rId9" Type="http://schemas.openxmlformats.org/officeDocument/2006/relationships/image" Target="../media/image287.png"/><Relationship Id="rId14" Type="http://schemas.openxmlformats.org/officeDocument/2006/relationships/image" Target="../media/image46.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92.png"/><Relationship Id="rId7" Type="http://schemas.openxmlformats.org/officeDocument/2006/relationships/image" Target="../media/image217.png"/><Relationship Id="rId2" Type="http://schemas.openxmlformats.org/officeDocument/2006/relationships/image" Target="../media/image224.png"/><Relationship Id="rId1" Type="http://schemas.openxmlformats.org/officeDocument/2006/relationships/slideMaster" Target="../slideMasters/slideMaster1.xml"/><Relationship Id="rId6" Type="http://schemas.openxmlformats.org/officeDocument/2006/relationships/image" Target="../media/image212.png"/><Relationship Id="rId5" Type="http://schemas.openxmlformats.org/officeDocument/2006/relationships/image" Target="../media/image51.png"/><Relationship Id="rId4" Type="http://schemas.openxmlformats.org/officeDocument/2006/relationships/image" Target="../media/image230.pn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296.png"/><Relationship Id="rId13" Type="http://schemas.openxmlformats.org/officeDocument/2006/relationships/image" Target="../media/image299.png"/><Relationship Id="rId3" Type="http://schemas.openxmlformats.org/officeDocument/2006/relationships/image" Target="../media/image15.png"/><Relationship Id="rId7" Type="http://schemas.openxmlformats.org/officeDocument/2006/relationships/image" Target="../media/image295.png"/><Relationship Id="rId12" Type="http://schemas.openxmlformats.org/officeDocument/2006/relationships/image" Target="../media/image40.png"/><Relationship Id="rId2" Type="http://schemas.openxmlformats.org/officeDocument/2006/relationships/image" Target="../media/image18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46.png"/><Relationship Id="rId5" Type="http://schemas.openxmlformats.org/officeDocument/2006/relationships/image" Target="../media/image294.png"/><Relationship Id="rId10" Type="http://schemas.openxmlformats.org/officeDocument/2006/relationships/image" Target="../media/image298.png"/><Relationship Id="rId4" Type="http://schemas.openxmlformats.org/officeDocument/2006/relationships/image" Target="../media/image293.png"/><Relationship Id="rId9" Type="http://schemas.openxmlformats.org/officeDocument/2006/relationships/image" Target="../media/image297.pn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302.png"/><Relationship Id="rId3" Type="http://schemas.openxmlformats.org/officeDocument/2006/relationships/image" Target="../media/image54.png"/><Relationship Id="rId7" Type="http://schemas.openxmlformats.org/officeDocument/2006/relationships/image" Target="../media/image301.png"/><Relationship Id="rId2" Type="http://schemas.openxmlformats.org/officeDocument/2006/relationships/image" Target="../media/image69.png"/><Relationship Id="rId1" Type="http://schemas.openxmlformats.org/officeDocument/2006/relationships/slideMaster" Target="../slideMasters/slideMaster1.xml"/><Relationship Id="rId6" Type="http://schemas.openxmlformats.org/officeDocument/2006/relationships/image" Target="../media/image300.png"/><Relationship Id="rId5" Type="http://schemas.openxmlformats.org/officeDocument/2006/relationships/image" Target="../media/image46.png"/><Relationship Id="rId4" Type="http://schemas.openxmlformats.org/officeDocument/2006/relationships/image" Target="../media/image89.png"/><Relationship Id="rId9" Type="http://schemas.openxmlformats.org/officeDocument/2006/relationships/image" Target="../media/image77.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9.png"/><Relationship Id="rId7"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Master" Target="../slideMasters/slideMaster1.xml"/><Relationship Id="rId6" Type="http://schemas.openxmlformats.org/officeDocument/2006/relationships/image" Target="../media/image49.png"/><Relationship Id="rId11" Type="http://schemas.openxmlformats.org/officeDocument/2006/relationships/image" Target="../media/image46.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0.png"/><Relationship Id="rId9" Type="http://schemas.openxmlformats.org/officeDocument/2006/relationships/image" Target="../media/image52.png"/></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306.png"/><Relationship Id="rId3" Type="http://schemas.openxmlformats.org/officeDocument/2006/relationships/image" Target="../media/image253.png"/><Relationship Id="rId7" Type="http://schemas.openxmlformats.org/officeDocument/2006/relationships/image" Target="../media/image305.png"/><Relationship Id="rId2" Type="http://schemas.openxmlformats.org/officeDocument/2006/relationships/image" Target="../media/image30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304.png"/><Relationship Id="rId4" Type="http://schemas.openxmlformats.org/officeDocument/2006/relationships/image" Target="../media/image46.png"/><Relationship Id="rId9" Type="http://schemas.openxmlformats.org/officeDocument/2006/relationships/image" Target="../media/image307.pn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308.png"/><Relationship Id="rId7" Type="http://schemas.openxmlformats.org/officeDocument/2006/relationships/image" Target="../media/image309.png"/><Relationship Id="rId2" Type="http://schemas.openxmlformats.org/officeDocument/2006/relationships/image" Target="../media/image131.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46.png"/><Relationship Id="rId4" Type="http://schemas.openxmlformats.org/officeDocument/2006/relationships/image" Target="../media/image303.png"/><Relationship Id="rId9" Type="http://schemas.openxmlformats.org/officeDocument/2006/relationships/image" Target="../media/image31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0.png"/><Relationship Id="rId2" Type="http://schemas.openxmlformats.org/officeDocument/2006/relationships/image" Target="../media/image312.png"/><Relationship Id="rId1" Type="http://schemas.openxmlformats.org/officeDocument/2006/relationships/slideMaster" Target="../slideMasters/slideMaster1.xml"/><Relationship Id="rId6" Type="http://schemas.openxmlformats.org/officeDocument/2006/relationships/image" Target="../media/image313.png"/><Relationship Id="rId5" Type="http://schemas.openxmlformats.org/officeDocument/2006/relationships/image" Target="../media/image46.png"/><Relationship Id="rId4" Type="http://schemas.openxmlformats.org/officeDocument/2006/relationships/image" Target="../media/image269.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5.png"/><Relationship Id="rId2" Type="http://schemas.openxmlformats.org/officeDocument/2006/relationships/image" Target="../media/image312.png"/><Relationship Id="rId1" Type="http://schemas.openxmlformats.org/officeDocument/2006/relationships/slideMaster" Target="../slideMasters/slideMaster1.xml"/><Relationship Id="rId6" Type="http://schemas.openxmlformats.org/officeDocument/2006/relationships/image" Target="../media/image314.png"/><Relationship Id="rId5" Type="http://schemas.openxmlformats.org/officeDocument/2006/relationships/image" Target="../media/image46.png"/><Relationship Id="rId4" Type="http://schemas.openxmlformats.org/officeDocument/2006/relationships/image" Target="../media/image54.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227.png"/><Relationship Id="rId1" Type="http://schemas.openxmlformats.org/officeDocument/2006/relationships/slideMaster" Target="../slideMasters/slideMaster1.xml"/><Relationship Id="rId6" Type="http://schemas.openxmlformats.org/officeDocument/2006/relationships/image" Target="../media/image317.png"/><Relationship Id="rId5" Type="http://schemas.openxmlformats.org/officeDocument/2006/relationships/image" Target="../media/image230.png"/><Relationship Id="rId4" Type="http://schemas.openxmlformats.org/officeDocument/2006/relationships/image" Target="../media/image46.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321.png"/><Relationship Id="rId3" Type="http://schemas.openxmlformats.org/officeDocument/2006/relationships/image" Target="../media/image319.png"/><Relationship Id="rId7" Type="http://schemas.openxmlformats.org/officeDocument/2006/relationships/image" Target="../media/image5.png"/><Relationship Id="rId2" Type="http://schemas.openxmlformats.org/officeDocument/2006/relationships/image" Target="../media/image318.png"/><Relationship Id="rId1" Type="http://schemas.openxmlformats.org/officeDocument/2006/relationships/slideMaster" Target="../slideMasters/slideMaster1.xml"/><Relationship Id="rId6" Type="http://schemas.openxmlformats.org/officeDocument/2006/relationships/image" Target="../media/image320.png"/><Relationship Id="rId5" Type="http://schemas.openxmlformats.org/officeDocument/2006/relationships/image" Target="../media/image40.png"/><Relationship Id="rId4" Type="http://schemas.openxmlformats.org/officeDocument/2006/relationships/image" Target="../media/image46.png"/><Relationship Id="rId9" Type="http://schemas.openxmlformats.org/officeDocument/2006/relationships/image" Target="../media/image322.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image" Target="../media/image323.png"/><Relationship Id="rId1" Type="http://schemas.openxmlformats.org/officeDocument/2006/relationships/slideMaster" Target="../slideMasters/slideMaster1.xml"/><Relationship Id="rId6" Type="http://schemas.openxmlformats.org/officeDocument/2006/relationships/image" Target="../media/image326.png"/><Relationship Id="rId5" Type="http://schemas.openxmlformats.org/officeDocument/2006/relationships/image" Target="../media/image325.png"/><Relationship Id="rId4" Type="http://schemas.openxmlformats.org/officeDocument/2006/relationships/image" Target="../media/image46.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image" Target="../media/image327.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png"/><Relationship Id="rId12" Type="http://schemas.openxmlformats.org/officeDocument/2006/relationships/image" Target="../media/image46.png"/><Relationship Id="rId2" Type="http://schemas.openxmlformats.org/officeDocument/2006/relationships/image" Target="../media/image54.png"/><Relationship Id="rId1" Type="http://schemas.openxmlformats.org/officeDocument/2006/relationships/slideMaster" Target="../slideMasters/slideMaster1.xml"/><Relationship Id="rId6" Type="http://schemas.openxmlformats.org/officeDocument/2006/relationships/image" Target="../media/image40.png"/><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1.png"/><Relationship Id="rId4" Type="http://schemas.openxmlformats.org/officeDocument/2006/relationships/image" Target="../media/image56.png"/><Relationship Id="rId9" Type="http://schemas.openxmlformats.org/officeDocument/2006/relationships/image" Target="../media/image60.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png"/><Relationship Id="rId7"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39.png"/><Relationship Id="rId4" Type="http://schemas.openxmlformats.org/officeDocument/2006/relationships/image" Target="../media/image63.png"/><Relationship Id="rId9" Type="http://schemas.openxmlformats.org/officeDocument/2006/relationships/image" Target="../media/image66.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01">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1B083106-A84E-4281-A585-98572AF67B47}" type="datetime1">
              <a:rPr lang="ru-RU" smtClean="0"/>
              <a:t>14.11.2022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grpSp>
        <p:nvGrpSpPr>
          <p:cNvPr id="18" name="Группа 17"/>
          <p:cNvGrpSpPr/>
          <p:nvPr userDrawn="1"/>
        </p:nvGrpSpPr>
        <p:grpSpPr>
          <a:xfrm>
            <a:off x="0" y="-398436"/>
            <a:ext cx="12190413" cy="7256436"/>
            <a:chOff x="0" y="-398436"/>
            <a:chExt cx="12190413" cy="7256436"/>
          </a:xfrm>
        </p:grpSpPr>
        <p:pic>
          <p:nvPicPr>
            <p:cNvPr id="23" name="Рисунок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3981696" y="405923"/>
              <a:ext cx="2746327" cy="142809"/>
            </a:xfrm>
            <a:prstGeom prst="rect">
              <a:avLst/>
            </a:prstGeom>
          </p:spPr>
        </p:pic>
        <p:pic>
          <p:nvPicPr>
            <p:cNvPr id="24" name="Рисунок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0283" y="1587"/>
              <a:ext cx="5730130" cy="2135428"/>
            </a:xfrm>
            <a:prstGeom prst="rect">
              <a:avLst/>
            </a:prstGeom>
          </p:spPr>
        </p:pic>
        <p:grpSp>
          <p:nvGrpSpPr>
            <p:cNvPr id="25" name="Группа 24"/>
            <p:cNvGrpSpPr/>
            <p:nvPr userDrawn="1"/>
          </p:nvGrpSpPr>
          <p:grpSpPr>
            <a:xfrm>
              <a:off x="0" y="1587"/>
              <a:ext cx="12176092" cy="5856700"/>
              <a:chOff x="0" y="1587"/>
              <a:chExt cx="12176092" cy="5856700"/>
            </a:xfrm>
          </p:grpSpPr>
          <p:pic>
            <p:nvPicPr>
              <p:cNvPr id="40" name="Рисунок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87"/>
                <a:ext cx="12176092" cy="5856700"/>
              </a:xfrm>
              <a:prstGeom prst="rect">
                <a:avLst/>
              </a:prstGeom>
            </p:spPr>
          </p:pic>
          <p:pic>
            <p:nvPicPr>
              <p:cNvPr id="41" name="Рисунок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6824" y="1587"/>
                <a:ext cx="9389267" cy="5552186"/>
              </a:xfrm>
              <a:prstGeom prst="rect">
                <a:avLst/>
              </a:prstGeom>
            </p:spPr>
          </p:pic>
        </p:grpSp>
        <p:pic>
          <p:nvPicPr>
            <p:cNvPr id="26" name="Рисунок 2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847671">
              <a:off x="1910818" y="-398436"/>
              <a:ext cx="4354233" cy="4274405"/>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486511" y="3474791"/>
              <a:ext cx="3768633" cy="1982301"/>
            </a:xfrm>
            <a:prstGeom prst="rect">
              <a:avLst/>
            </a:prstGeom>
          </p:spPr>
        </p:pic>
        <p:pic>
          <p:nvPicPr>
            <p:cNvPr id="28" name="Рисунок 2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320030" y="353039"/>
              <a:ext cx="4959752" cy="5688835"/>
            </a:xfrm>
            <a:prstGeom prst="rect">
              <a:avLst/>
            </a:prstGeom>
          </p:spPr>
        </p:pic>
        <p:sp>
          <p:nvSpPr>
            <p:cNvPr id="29"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30" name="Рисунок 2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1334" y="95349"/>
              <a:ext cx="1458438" cy="1515155"/>
            </a:xfrm>
            <a:prstGeom prst="rect">
              <a:avLst/>
            </a:prstGeom>
          </p:spPr>
        </p:pic>
        <p:pic>
          <p:nvPicPr>
            <p:cNvPr id="31" name="Рисунок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4829074"/>
              <a:ext cx="2746327" cy="142809"/>
            </a:xfrm>
            <a:prstGeom prst="rect">
              <a:avLst/>
            </a:prstGeom>
          </p:spPr>
        </p:pic>
        <p:pic>
          <p:nvPicPr>
            <p:cNvPr id="32" name="Рисунок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4028374" y="540984"/>
              <a:ext cx="1416169" cy="2787284"/>
            </a:xfrm>
            <a:prstGeom prst="rect">
              <a:avLst/>
            </a:prstGeom>
          </p:spPr>
        </p:pic>
        <p:pic>
          <p:nvPicPr>
            <p:cNvPr id="33" name="Рисунок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224785" y="904031"/>
              <a:ext cx="210077" cy="210077"/>
            </a:xfrm>
            <a:prstGeom prst="rect">
              <a:avLst/>
            </a:prstGeom>
          </p:spPr>
        </p:pic>
        <p:pic>
          <p:nvPicPr>
            <p:cNvPr id="34" name="Рисунок 3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510081" y="4448891"/>
              <a:ext cx="210077" cy="210077"/>
            </a:xfrm>
            <a:prstGeom prst="rect">
              <a:avLst/>
            </a:prstGeom>
          </p:spPr>
        </p:pic>
        <p:pic>
          <p:nvPicPr>
            <p:cNvPr id="35" name="Рисунок 3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405452" y="1208990"/>
              <a:ext cx="233464" cy="233464"/>
            </a:xfrm>
            <a:prstGeom prst="rect">
              <a:avLst/>
            </a:prstGeom>
          </p:spPr>
        </p:pic>
        <p:pic>
          <p:nvPicPr>
            <p:cNvPr id="36" name="Рисунок 3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703056" y="3728389"/>
              <a:ext cx="233464" cy="233464"/>
            </a:xfrm>
            <a:prstGeom prst="rect">
              <a:avLst/>
            </a:prstGeom>
          </p:spPr>
        </p:pic>
        <p:pic>
          <p:nvPicPr>
            <p:cNvPr id="37" name="Рисунок 3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99622" y="404057"/>
              <a:ext cx="233464" cy="233464"/>
            </a:xfrm>
            <a:prstGeom prst="rect">
              <a:avLst/>
            </a:prstGeom>
          </p:spPr>
        </p:pic>
        <p:pic>
          <p:nvPicPr>
            <p:cNvPr id="38" name="Рисунок 3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7827223">
              <a:off x="6681181" y="3023484"/>
              <a:ext cx="269823" cy="253634"/>
            </a:xfrm>
            <a:prstGeom prst="rect">
              <a:avLst/>
            </a:prstGeom>
          </p:spPr>
        </p:pic>
        <p:pic>
          <p:nvPicPr>
            <p:cNvPr id="39" name="Рисунок 3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5425848">
              <a:off x="2351600" y="202530"/>
              <a:ext cx="269823" cy="253634"/>
            </a:xfrm>
            <a:prstGeom prst="rect">
              <a:avLst/>
            </a:prstGeom>
          </p:spPr>
        </p:pic>
      </p:grpSp>
      <p:sp>
        <p:nvSpPr>
          <p:cNvPr id="42" name="Заголовок 1"/>
          <p:cNvSpPr>
            <a:spLocks noGrp="1"/>
          </p:cNvSpPr>
          <p:nvPr>
            <p:ph type="title"/>
          </p:nvPr>
        </p:nvSpPr>
        <p:spPr>
          <a:xfrm>
            <a:off x="236764" y="365125"/>
            <a:ext cx="4049486" cy="3363264"/>
          </a:xfrm>
          <a:prstGeom prst="rect">
            <a:avLst/>
          </a:prstGeom>
        </p:spPr>
        <p:txBody>
          <a:bodyPr vert="horz" lIns="91440" tIns="45720" rIns="91440" bIns="45720" rtlCol="0" anchor="ctr">
            <a:normAutofit/>
          </a:bodyPr>
          <a:lstStyle/>
          <a:p>
            <a:r>
              <a:rPr lang="da-DK" dirty="0"/>
              <a:t>Lorem ipsum dolor sit amet</a:t>
            </a:r>
            <a:endParaRPr lang="ru-RU" dirty="0"/>
          </a:p>
        </p:txBody>
      </p:sp>
      <p:sp>
        <p:nvSpPr>
          <p:cNvPr id="43" name="Текст 2"/>
          <p:cNvSpPr>
            <a:spLocks noGrp="1"/>
          </p:cNvSpPr>
          <p:nvPr>
            <p:ph idx="1" hasCustomPrompt="1"/>
          </p:nvPr>
        </p:nvSpPr>
        <p:spPr>
          <a:xfrm>
            <a:off x="236765" y="2975647"/>
            <a:ext cx="3465676" cy="2146989"/>
          </a:xfrm>
          <a:prstGeom prst="rect">
            <a:avLst/>
          </a:prstGeom>
        </p:spPr>
        <p:txBody>
          <a:bodyPr vert="horz" lIns="91440" tIns="45720" rIns="91440" bIns="45720" rtlCol="0">
            <a:normAutofit/>
          </a:bodyPr>
          <a:lstStyle>
            <a:lvl1pPr marL="0" indent="0">
              <a:buNone/>
              <a:defRPr sz="18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
        <p:nvSpPr>
          <p:cNvPr id="44" name="Дата 3"/>
          <p:cNvSpPr txBox="1">
            <a:spLocks/>
          </p:cNvSpPr>
          <p:nvPr userDrawn="1"/>
        </p:nvSpPr>
        <p:spPr>
          <a:xfrm>
            <a:off x="838200" y="6356350"/>
            <a:ext cx="2743200" cy="365125"/>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77DD9B-16CA-464A-A3D4-4D175F1ACCD1}" type="datetimeFigureOut">
              <a:rPr lang="ru-RU" smtClean="0">
                <a:solidFill>
                  <a:schemeClr val="tx1"/>
                </a:solidFill>
              </a:rPr>
              <a:pPr/>
              <a:t>14.11.2022</a:t>
            </a:fld>
            <a:endParaRPr lang="ru-RU" dirty="0">
              <a:solidFill>
                <a:schemeClr val="tx1"/>
              </a:solidFill>
            </a:endParaRPr>
          </a:p>
        </p:txBody>
      </p:sp>
      <p:sp>
        <p:nvSpPr>
          <p:cNvPr id="45" name="Номер слайда 5"/>
          <p:cNvSpPr txBox="1">
            <a:spLocks/>
          </p:cNvSpPr>
          <p:nvPr userDrawn="1"/>
        </p:nvSpPr>
        <p:spPr>
          <a:xfrm>
            <a:off x="11381363" y="6356350"/>
            <a:ext cx="664728" cy="365125"/>
          </a:xfrm>
          <a:prstGeom prst="rect">
            <a:avLst/>
          </a:prstGeom>
        </p:spPr>
        <p:txBody>
          <a:bodyPr vert="horz" lIns="91440" tIns="45720" rIns="91440" bIns="45720" rtlCol="0" anchor="ctr"/>
          <a:lstStyle>
            <a:defPPr>
              <a:defRPr lang="ru-RU"/>
            </a:defPPr>
            <a:lvl1pPr marL="0" algn="r" defTabSz="914400" rtl="0" eaLnBrk="1" latinLnBrk="0" hangingPunct="1">
              <a:defRPr sz="2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E6CA31-DA56-47CF-9891-B6D0296B6AEC}" type="slidenum">
              <a:rPr lang="ru-RU" b="0" cap="none" spc="0" smtClean="0">
                <a:ln w="0"/>
                <a:solidFill>
                  <a:schemeClr val="tx1"/>
                </a:solidFill>
                <a:effectLst>
                  <a:outerShdw blurRad="38100" dist="19050" dir="2700000" algn="tl" rotWithShape="0">
                    <a:schemeClr val="dk1">
                      <a:alpha val="40000"/>
                    </a:schemeClr>
                  </a:outerShdw>
                </a:effectLst>
              </a:rPr>
              <a:pPr/>
              <a:t>‹Nr.›</a:t>
            </a:fld>
            <a:endParaRPr lang="ru-RU" dirty="0"/>
          </a:p>
        </p:txBody>
      </p:sp>
    </p:spTree>
    <p:extLst>
      <p:ext uri="{BB962C8B-B14F-4D97-AF65-F5344CB8AC3E}">
        <p14:creationId xmlns:p14="http://schemas.microsoft.com/office/powerpoint/2010/main" val="3191799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Заголовок и объект">
    <p:spTree>
      <p:nvGrpSpPr>
        <p:cNvPr id="1" name=""/>
        <p:cNvGrpSpPr/>
        <p:nvPr/>
      </p:nvGrpSpPr>
      <p:grpSpPr>
        <a:xfrm>
          <a:off x="0" y="0"/>
          <a:ext cx="0" cy="0"/>
          <a:chOff x="0" y="0"/>
          <a:chExt cx="0" cy="0"/>
        </a:xfrm>
      </p:grpSpPr>
      <p:grpSp>
        <p:nvGrpSpPr>
          <p:cNvPr id="31" name="Группа 30"/>
          <p:cNvGrpSpPr/>
          <p:nvPr userDrawn="1"/>
        </p:nvGrpSpPr>
        <p:grpSpPr>
          <a:xfrm>
            <a:off x="-9326" y="0"/>
            <a:ext cx="12203410" cy="6877876"/>
            <a:chOff x="-9326" y="0"/>
            <a:chExt cx="12203410" cy="6877876"/>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05936" y="4185084"/>
              <a:ext cx="7290489" cy="2264608"/>
            </a:xfrm>
            <a:prstGeom prst="rect">
              <a:avLst/>
            </a:prstGeom>
          </p:spPr>
        </p:pic>
        <p:pic>
          <p:nvPicPr>
            <p:cNvPr id="14" name="Рисунок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54781" y="2600907"/>
              <a:ext cx="3539303" cy="4276969"/>
            </a:xfrm>
            <a:prstGeom prst="rect">
              <a:avLst/>
            </a:prstGeom>
          </p:spPr>
        </p:pic>
        <p:pic>
          <p:nvPicPr>
            <p:cNvPr id="15" name="Рисунок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5290467" cy="4567437"/>
            </a:xfrm>
            <a:prstGeom prst="rect">
              <a:avLst/>
            </a:prstGeom>
          </p:spPr>
        </p:pic>
        <p:pic>
          <p:nvPicPr>
            <p:cNvPr id="16" name="Рисунок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48927"/>
              <a:ext cx="2001020" cy="300153"/>
            </a:xfrm>
            <a:prstGeom prst="rect">
              <a:avLst/>
            </a:prstGeom>
          </p:spPr>
        </p:pic>
        <p:pic>
          <p:nvPicPr>
            <p:cNvPr id="17" name="Рисунок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189938" y="0"/>
              <a:ext cx="1000475" cy="842400"/>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151305" y="3916928"/>
              <a:ext cx="2706534" cy="2960948"/>
            </a:xfrm>
            <a:prstGeom prst="rect">
              <a:avLst/>
            </a:prstGeom>
          </p:spPr>
        </p:pic>
        <p:pic>
          <p:nvPicPr>
            <p:cNvPr id="19" name="Рисунок 1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4201160" cy="3753036"/>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0" y="1138203"/>
              <a:ext cx="2000970" cy="5253658"/>
            </a:xfrm>
            <a:prstGeom prst="rect">
              <a:avLst/>
            </a:prstGeom>
          </p:spPr>
        </p:pic>
        <p:pic>
          <p:nvPicPr>
            <p:cNvPr id="24" name="Рисунок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5992472" flipV="1">
              <a:off x="2070776" y="4677340"/>
              <a:ext cx="376436" cy="353850"/>
            </a:xfrm>
            <a:prstGeom prst="rect">
              <a:avLst/>
            </a:prstGeom>
          </p:spPr>
        </p:pic>
        <p:pic>
          <p:nvPicPr>
            <p:cNvPr id="25" name="Рисунок 2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901090" flipV="1">
              <a:off x="10397548" y="1487071"/>
              <a:ext cx="376436" cy="353850"/>
            </a:xfrm>
            <a:prstGeom prst="rect">
              <a:avLst/>
            </a:prstGeom>
          </p:spPr>
        </p:pic>
        <p:pic>
          <p:nvPicPr>
            <p:cNvPr id="26" name="Рисунок 2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4481458" flipV="1">
              <a:off x="5513787" y="73347"/>
              <a:ext cx="376436" cy="353850"/>
            </a:xfrm>
            <a:prstGeom prst="rect">
              <a:avLst/>
            </a:prstGeom>
          </p:spPr>
        </p:pic>
        <p:pic>
          <p:nvPicPr>
            <p:cNvPr id="27" name="Рисунок 2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885158" y="1016732"/>
              <a:ext cx="1301918" cy="1943112"/>
            </a:xfrm>
            <a:prstGeom prst="rect">
              <a:avLst/>
            </a:prstGeom>
          </p:spPr>
        </p:pic>
        <p:pic>
          <p:nvPicPr>
            <p:cNvPr id="28" name="Рисунок 2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flipV="1">
              <a:off x="-9326" y="6304149"/>
              <a:ext cx="1716784" cy="446364"/>
            </a:xfrm>
            <a:prstGeom prst="rect">
              <a:avLst/>
            </a:prstGeom>
          </p:spPr>
        </p:pic>
        <p:pic>
          <p:nvPicPr>
            <p:cNvPr id="29" name="Рисунок 2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V="1">
              <a:off x="3921834" y="6581967"/>
              <a:ext cx="3858692" cy="192935"/>
            </a:xfrm>
            <a:prstGeom prst="rect">
              <a:avLst/>
            </a:prstGeom>
          </p:spPr>
        </p:pic>
        <p:pic>
          <p:nvPicPr>
            <p:cNvPr id="30" name="Рисунок 2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768336" y="1492354"/>
              <a:ext cx="358329" cy="358329"/>
            </a:xfrm>
            <a:prstGeom prst="rect">
              <a:avLst/>
            </a:prstGeom>
          </p:spPr>
        </p:pic>
      </p:grpSp>
      <p:pic>
        <p:nvPicPr>
          <p:cNvPr id="7" name="Рисунок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228484" y="6068848"/>
            <a:ext cx="968896" cy="809028"/>
          </a:xfrm>
          <a:prstGeom prst="rect">
            <a:avLst/>
          </a:prstGeom>
        </p:spPr>
      </p:pic>
      <p:sp>
        <p:nvSpPr>
          <p:cNvPr id="2" name="Заголовок 1"/>
          <p:cNvSpPr>
            <a:spLocks noGrp="1"/>
          </p:cNvSpPr>
          <p:nvPr>
            <p:ph type="title" hasCustomPrompt="1"/>
          </p:nvPr>
        </p:nvSpPr>
        <p:spPr>
          <a:xfrm>
            <a:off x="0" y="528411"/>
            <a:ext cx="12192000" cy="1186089"/>
          </a:xfrm>
        </p:spPr>
        <p:txBody>
          <a:bodyPr/>
          <a:lstStyle>
            <a:lvl1pPr algn="ctr">
              <a:defRPr/>
            </a:lvl1pPr>
          </a:lstStyle>
          <a:p>
            <a:r>
              <a:rPr lang="en-US" dirty="0" err="1"/>
              <a:t>Lorem</a:t>
            </a:r>
            <a:r>
              <a:rPr lang="en-US" dirty="0"/>
              <a:t> </a:t>
            </a:r>
            <a:r>
              <a:rPr lang="en-US" dirty="0" err="1"/>
              <a:t>ipsum</a:t>
            </a:r>
            <a:r>
              <a:rPr lang="en-US" dirty="0"/>
              <a:t> dolor</a:t>
            </a:r>
            <a:endParaRPr lang="ru-RU" dirty="0"/>
          </a:p>
        </p:txBody>
      </p:sp>
      <p:sp>
        <p:nvSpPr>
          <p:cNvPr id="3" name="Объект 2"/>
          <p:cNvSpPr>
            <a:spLocks noGrp="1"/>
          </p:cNvSpPr>
          <p:nvPr>
            <p:ph idx="1" hasCustomPrompt="1"/>
          </p:nvPr>
        </p:nvSpPr>
        <p:spPr>
          <a:xfrm>
            <a:off x="3477986" y="2114237"/>
            <a:ext cx="5176795" cy="2041810"/>
          </a:xfrm>
        </p:spPr>
        <p:txBody>
          <a:bodyPr/>
          <a:lstStyle>
            <a:lvl1pPr algn="ctr">
              <a:defRPr/>
            </a:lvl1pPr>
            <a:lvl2pPr algn="ctr">
              <a:defRPr/>
            </a:lvl2pPr>
            <a:lvl3pPr algn="ctr">
              <a:defRPr/>
            </a:lvl3pPr>
            <a:lvl4pPr algn="ctr">
              <a:defRPr/>
            </a:lvl4pPr>
            <a:lvl5pPr algn="ctr">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
        <p:nvSpPr>
          <p:cNvPr id="4" name="Дата 3"/>
          <p:cNvSpPr>
            <a:spLocks noGrp="1"/>
          </p:cNvSpPr>
          <p:nvPr>
            <p:ph type="dt" sz="half" idx="10"/>
          </p:nvPr>
        </p:nvSpPr>
        <p:spPr/>
        <p:txBody>
          <a:bodyPr/>
          <a:lstStyle/>
          <a:p>
            <a:fld id="{ACCF059B-CE98-477A-91A0-E014015D0EA3}" type="datetime1">
              <a:rPr lang="ru-RU" smtClean="0"/>
              <a:t>14.11.2022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33" name="Текст 32"/>
          <p:cNvSpPr>
            <a:spLocks noGrp="1"/>
          </p:cNvSpPr>
          <p:nvPr>
            <p:ph type="body" sz="quarter" idx="13" hasCustomPrompt="1"/>
          </p:nvPr>
        </p:nvSpPr>
        <p:spPr>
          <a:xfrm>
            <a:off x="3122451" y="4967174"/>
            <a:ext cx="5608864" cy="2014729"/>
          </a:xfrm>
        </p:spPr>
        <p:txBody>
          <a:bodyPr/>
          <a:lstStyle>
            <a:lvl1pPr algn="ctr">
              <a:defRPr sz="1600" b="1"/>
            </a:lvl1pPr>
            <a:lvl2pPr algn="ctr">
              <a:defRPr b="1"/>
            </a:lvl2pPr>
            <a:lvl3pPr algn="ctr">
              <a:defRPr b="1"/>
            </a:lvl3pPr>
            <a:lvl4pPr>
              <a:defRPr b="1"/>
            </a:lvl4pPr>
            <a:lvl5pPr>
              <a:defRPr b="1"/>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Tree>
    <p:extLst>
      <p:ext uri="{BB962C8B-B14F-4D97-AF65-F5344CB8AC3E}">
        <p14:creationId xmlns:p14="http://schemas.microsoft.com/office/powerpoint/2010/main" val="2709881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25" name="Bildplatzhalter 17"/>
          <p:cNvSpPr>
            <a:spLocks noGrp="1"/>
          </p:cNvSpPr>
          <p:nvPr>
            <p:ph type="pic" sz="quarter" idx="10"/>
          </p:nvPr>
        </p:nvSpPr>
        <p:spPr>
          <a:xfrm>
            <a:off x="-1" y="0"/>
            <a:ext cx="12192000" cy="6858000"/>
          </a:xfrm>
          <a:custGeom>
            <a:avLst/>
            <a:gdLst/>
            <a:ahLst/>
            <a:cxnLst/>
            <a:rect l="l" t="t" r="r" b="b"/>
            <a:pathLst>
              <a:path w="12190413" h="6858000">
                <a:moveTo>
                  <a:pt x="0" y="0"/>
                </a:moveTo>
                <a:lnTo>
                  <a:pt x="12190413" y="0"/>
                </a:lnTo>
                <a:lnTo>
                  <a:pt x="12190413" y="6238082"/>
                </a:lnTo>
                <a:lnTo>
                  <a:pt x="11570495" y="6858000"/>
                </a:lnTo>
                <a:lnTo>
                  <a:pt x="0" y="6858000"/>
                </a:lnTo>
                <a:close/>
              </a:path>
            </a:pathLst>
          </a:custGeom>
          <a:solidFill>
            <a:schemeClr val="bg1">
              <a:lumMod val="85000"/>
            </a:schemeClr>
          </a:solidFill>
        </p:spPr>
        <p:txBody>
          <a:bodyPr lIns="144000" tIns="144000" rIns="144000"/>
          <a:lstStyle>
            <a:lvl1pPr marL="0" indent="0">
              <a:buNone/>
              <a:defRPr/>
            </a:lvl1pPr>
          </a:lstStyle>
          <a:p>
            <a:endParaRPr lang="de-DE"/>
          </a:p>
        </p:txBody>
      </p:sp>
      <p:sp>
        <p:nvSpPr>
          <p:cNvPr id="23" name="Textplatzhalter 22"/>
          <p:cNvSpPr>
            <a:spLocks noGrp="1"/>
          </p:cNvSpPr>
          <p:nvPr>
            <p:ph type="body" sz="quarter" idx="11"/>
          </p:nvPr>
        </p:nvSpPr>
        <p:spPr>
          <a:xfrm>
            <a:off x="-1" y="0"/>
            <a:ext cx="12192000" cy="6858000"/>
          </a:xfrm>
          <a:custGeom>
            <a:avLst/>
            <a:gdLst/>
            <a:ahLst/>
            <a:cxnLst/>
            <a:rect l="l" t="t" r="r" b="b"/>
            <a:pathLst>
              <a:path w="12190413" h="6858000">
                <a:moveTo>
                  <a:pt x="0" y="0"/>
                </a:moveTo>
                <a:lnTo>
                  <a:pt x="12190413" y="0"/>
                </a:lnTo>
                <a:lnTo>
                  <a:pt x="12190413" y="6238082"/>
                </a:lnTo>
                <a:lnTo>
                  <a:pt x="11570495" y="6858000"/>
                </a:lnTo>
                <a:lnTo>
                  <a:pt x="0" y="6858000"/>
                </a:lnTo>
                <a:close/>
              </a:path>
            </a:pathLst>
          </a:custGeom>
          <a:gradFill>
            <a:gsLst>
              <a:gs pos="0">
                <a:schemeClr val="tx1">
                  <a:lumMod val="50000"/>
                  <a:lumOff val="50000"/>
                  <a:alpha val="95000"/>
                </a:schemeClr>
              </a:gs>
              <a:gs pos="100000">
                <a:schemeClr val="tx2">
                  <a:lumMod val="60000"/>
                  <a:lumOff val="40000"/>
                  <a:alpha val="80000"/>
                </a:schemeClr>
              </a:gs>
            </a:gsLst>
            <a:lin ang="18900000" scaled="1"/>
          </a:gradFill>
        </p:spPr>
        <p:txBody>
          <a:bodyPr anchor="ctr"/>
          <a:lstStyle>
            <a:lvl1pPr marL="0" indent="0" algn="ctr">
              <a:buNone/>
              <a:defRPr sz="3600" b="0">
                <a:solidFill>
                  <a:schemeClr val="bg1"/>
                </a:solidFill>
              </a:defRPr>
            </a:lvl1pPr>
          </a:lstStyle>
          <a:p>
            <a:pPr lvl="0"/>
            <a:endParaRPr lang="de-DE" dirty="0"/>
          </a:p>
        </p:txBody>
      </p:sp>
      <p:pic>
        <p:nvPicPr>
          <p:cNvPr id="15" name="Grafik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73" y="6026954"/>
            <a:ext cx="2020668" cy="443634"/>
          </a:xfrm>
          <a:prstGeom prst="rect">
            <a:avLst/>
          </a:prstGeom>
        </p:spPr>
      </p:pic>
      <p:sp>
        <p:nvSpPr>
          <p:cNvPr id="13" name="Textplatzhalter 7"/>
          <p:cNvSpPr>
            <a:spLocks noGrp="1"/>
          </p:cNvSpPr>
          <p:nvPr>
            <p:ph type="body" sz="quarter" idx="18" hasCustomPrompt="1"/>
          </p:nvPr>
        </p:nvSpPr>
        <p:spPr>
          <a:xfrm>
            <a:off x="540072" y="4589714"/>
            <a:ext cx="11107344" cy="639284"/>
          </a:xfrm>
        </p:spPr>
        <p:txBody>
          <a:bodyPr anchor="ctr"/>
          <a:lstStyle>
            <a:lvl1pPr marL="0" indent="0" algn="ctr">
              <a:buNone/>
              <a:defRPr sz="1600" i="1" baseline="0">
                <a:solidFill>
                  <a:schemeClr val="bg2"/>
                </a:solidFill>
                <a:latin typeface="+mn-lt"/>
              </a:defRPr>
            </a:lvl1pPr>
          </a:lstStyle>
          <a:p>
            <a:pPr lvl="0"/>
            <a:r>
              <a:rPr lang="de-DE" dirty="0"/>
              <a:t>Name des Autors</a:t>
            </a:r>
          </a:p>
        </p:txBody>
      </p:sp>
      <p:cxnSp>
        <p:nvCxnSpPr>
          <p:cNvPr id="14" name="Linie"/>
          <p:cNvCxnSpPr/>
          <p:nvPr userDrawn="1"/>
        </p:nvCxnSpPr>
        <p:spPr bwMode="gray">
          <a:xfrm>
            <a:off x="3755695" y="1628998"/>
            <a:ext cx="1620211" cy="0"/>
          </a:xfrm>
          <a:prstGeom prst="line">
            <a:avLst/>
          </a:prstGeom>
          <a:ln w="254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6" name="Linie"/>
          <p:cNvCxnSpPr/>
          <p:nvPr userDrawn="1"/>
        </p:nvCxnSpPr>
        <p:spPr bwMode="gray">
          <a:xfrm>
            <a:off x="3755695" y="5228998"/>
            <a:ext cx="4680609" cy="0"/>
          </a:xfrm>
          <a:prstGeom prst="line">
            <a:avLst/>
          </a:prstGeom>
          <a:ln w="254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7" name="Linie"/>
          <p:cNvCxnSpPr/>
          <p:nvPr userDrawn="1"/>
        </p:nvCxnSpPr>
        <p:spPr bwMode="gray">
          <a:xfrm>
            <a:off x="6816093" y="1628998"/>
            <a:ext cx="1620211" cy="0"/>
          </a:xfrm>
          <a:prstGeom prst="line">
            <a:avLst/>
          </a:prstGeom>
          <a:ln w="254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18" name="Quotation"/>
          <p:cNvGrpSpPr>
            <a:grpSpLocks noChangeAspect="1"/>
          </p:cNvGrpSpPr>
          <p:nvPr userDrawn="1"/>
        </p:nvGrpSpPr>
        <p:grpSpPr bwMode="gray">
          <a:xfrm>
            <a:off x="5771921" y="1357295"/>
            <a:ext cx="648156" cy="543406"/>
            <a:chOff x="537029" y="1572196"/>
            <a:chExt cx="1010860" cy="847602"/>
          </a:xfrm>
        </p:grpSpPr>
        <p:sp>
          <p:nvSpPr>
            <p:cNvPr id="19" name="Apostrophe"/>
            <p:cNvSpPr/>
            <p:nvPr/>
          </p:nvSpPr>
          <p:spPr bwMode="gray">
            <a:xfrm>
              <a:off x="537029"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1" y="580653"/>
                  </a:cubicBezTo>
                  <a:lnTo>
                    <a:pt x="0" y="453991"/>
                  </a:lnTo>
                  <a:cubicBezTo>
                    <a:pt x="55029" y="428374"/>
                    <a:pt x="92862" y="402875"/>
                    <a:pt x="113498" y="377495"/>
                  </a:cubicBezTo>
                  <a:cubicBezTo>
                    <a:pt x="134134" y="352115"/>
                    <a:pt x="145638" y="322110"/>
                    <a:pt x="148010" y="287480"/>
                  </a:cubicBezTo>
                  <a:lnTo>
                    <a:pt x="0" y="287480"/>
                  </a:lnTo>
                  <a:lnTo>
                    <a:pt x="0" y="0"/>
                  </a:lnTo>
                  <a:close/>
                </a:path>
              </a:pathLst>
            </a:custGeom>
            <a:solidFill>
              <a:srgbClr val="FFFFFF"/>
            </a:solidFill>
            <a:ln w="12700">
              <a:noFill/>
              <a:round/>
              <a:headEnd/>
              <a:tailEnd/>
            </a:ln>
          </p:spPr>
          <p:txBody>
            <a:bodyPr lIns="0" tIns="0" rIns="0" bIns="0" rtlCol="0" anchor="ctr"/>
            <a:lstStyle/>
            <a:p>
              <a:pPr algn="ctr"/>
              <a:endParaRPr lang="de-DE" sz="1800" dirty="0"/>
            </a:p>
          </p:txBody>
        </p:sp>
        <p:sp>
          <p:nvSpPr>
            <p:cNvPr id="20" name="Apostrophe"/>
            <p:cNvSpPr/>
            <p:nvPr/>
          </p:nvSpPr>
          <p:spPr bwMode="gray">
            <a:xfrm>
              <a:off x="1081091"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0" y="580653"/>
                  </a:cubicBezTo>
                  <a:lnTo>
                    <a:pt x="0" y="453991"/>
                  </a:lnTo>
                  <a:cubicBezTo>
                    <a:pt x="55029" y="428374"/>
                    <a:pt x="92861" y="402875"/>
                    <a:pt x="113497" y="377495"/>
                  </a:cubicBezTo>
                  <a:cubicBezTo>
                    <a:pt x="134133" y="352115"/>
                    <a:pt x="145637" y="322110"/>
                    <a:pt x="148009" y="287480"/>
                  </a:cubicBezTo>
                  <a:lnTo>
                    <a:pt x="0" y="287480"/>
                  </a:lnTo>
                  <a:lnTo>
                    <a:pt x="0" y="0"/>
                  </a:lnTo>
                  <a:close/>
                </a:path>
              </a:pathLst>
            </a:custGeom>
            <a:solidFill>
              <a:srgbClr val="FFFFFF"/>
            </a:solidFill>
            <a:ln w="12700">
              <a:noFill/>
              <a:round/>
              <a:headEnd/>
              <a:tailEnd/>
            </a:ln>
          </p:spPr>
          <p:txBody>
            <a:bodyPr lIns="0" tIns="0" rIns="0" bIns="0" rtlCol="0" anchor="ctr"/>
            <a:lstStyle/>
            <a:p>
              <a:pPr algn="ctr"/>
              <a:endParaRPr lang="de-DE" sz="1800" dirty="0"/>
            </a:p>
          </p:txBody>
        </p:sp>
      </p:grpSp>
      <p:grpSp>
        <p:nvGrpSpPr>
          <p:cNvPr id="26" name="Gruppieren 25"/>
          <p:cNvGrpSpPr/>
          <p:nvPr userDrawn="1"/>
        </p:nvGrpSpPr>
        <p:grpSpPr>
          <a:xfrm>
            <a:off x="10646085" y="432000"/>
            <a:ext cx="1005019" cy="149281"/>
            <a:chOff x="6096000" y="6184900"/>
            <a:chExt cx="1592263" cy="236538"/>
          </a:xfrm>
          <a:solidFill>
            <a:schemeClr val="bg1">
              <a:lumMod val="85000"/>
            </a:schemeClr>
          </a:solidFill>
        </p:grpSpPr>
        <p:sp>
          <p:nvSpPr>
            <p:cNvPr id="27" name="Freeform 5"/>
            <p:cNvSpPr>
              <a:spLocks/>
            </p:cNvSpPr>
            <p:nvPr userDrawn="1"/>
          </p:nvSpPr>
          <p:spPr bwMode="auto">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8" name="Freeform 6"/>
            <p:cNvSpPr>
              <a:spLocks/>
            </p:cNvSpPr>
            <p:nvPr userDrawn="1"/>
          </p:nvSpPr>
          <p:spPr bwMode="auto">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9" name="Freeform 7"/>
            <p:cNvSpPr>
              <a:spLocks/>
            </p:cNvSpPr>
            <p:nvPr userDrawn="1"/>
          </p:nvSpPr>
          <p:spPr bwMode="auto">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0" name="Freeform 8"/>
            <p:cNvSpPr>
              <a:spLocks/>
            </p:cNvSpPr>
            <p:nvPr userDrawn="1"/>
          </p:nvSpPr>
          <p:spPr bwMode="auto">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1" name="Freeform 9"/>
            <p:cNvSpPr>
              <a:spLocks/>
            </p:cNvSpPr>
            <p:nvPr userDrawn="1"/>
          </p:nvSpPr>
          <p:spPr bwMode="auto">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2" name="Freeform 10"/>
            <p:cNvSpPr>
              <a:spLocks/>
            </p:cNvSpPr>
            <p:nvPr userDrawn="1"/>
          </p:nvSpPr>
          <p:spPr bwMode="auto">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3" name="Freeform 11"/>
            <p:cNvSpPr>
              <a:spLocks/>
            </p:cNvSpPr>
            <p:nvPr userDrawn="1"/>
          </p:nvSpPr>
          <p:spPr bwMode="auto">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373620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CHLUSSFOLIE">
    <p:spTree>
      <p:nvGrpSpPr>
        <p:cNvPr id="1" name=""/>
        <p:cNvGrpSpPr/>
        <p:nvPr/>
      </p:nvGrpSpPr>
      <p:grpSpPr>
        <a:xfrm>
          <a:off x="0" y="0"/>
          <a:ext cx="0" cy="0"/>
          <a:chOff x="0" y="0"/>
          <a:chExt cx="0" cy="0"/>
        </a:xfrm>
      </p:grpSpPr>
      <p:sp>
        <p:nvSpPr>
          <p:cNvPr id="13" name="Bild"/>
          <p:cNvSpPr>
            <a:spLocks noGrp="1"/>
          </p:cNvSpPr>
          <p:nvPr>
            <p:ph type="pic" sz="quarter" idx="17"/>
          </p:nvPr>
        </p:nvSpPr>
        <p:spPr bwMode="gray">
          <a:xfrm>
            <a:off x="1" y="1"/>
            <a:ext cx="12192000" cy="5808663"/>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dirty="0"/>
              <a:t>Bild</a:t>
            </a:r>
          </a:p>
        </p:txBody>
      </p:sp>
      <p:sp>
        <p:nvSpPr>
          <p:cNvPr id="4" name="Layer"/>
          <p:cNvSpPr>
            <a:spLocks noGrp="1"/>
          </p:cNvSpPr>
          <p:nvPr>
            <p:ph type="body" sz="quarter" idx="13" hasCustomPrompt="1"/>
          </p:nvPr>
        </p:nvSpPr>
        <p:spPr bwMode="gray">
          <a:xfrm>
            <a:off x="0" y="1"/>
            <a:ext cx="12191999" cy="5808663"/>
          </a:xfrm>
          <a:gradFill>
            <a:gsLst>
              <a:gs pos="0">
                <a:schemeClr val="tx1">
                  <a:lumMod val="65000"/>
                  <a:lumOff val="35000"/>
                </a:schemeClr>
              </a:gs>
              <a:gs pos="100000">
                <a:schemeClr val="tx2">
                  <a:lumMod val="40000"/>
                  <a:lumOff val="60000"/>
                  <a:alpha val="45000"/>
                </a:schemeClr>
              </a:gs>
            </a:gsLst>
            <a:lin ang="18900000" scaled="1"/>
          </a:gradFill>
        </p:spPr>
        <p:txBody>
          <a:bodyPr lIns="540000" tIns="1440000" bIns="1404000" anchor="t"/>
          <a:lstStyle>
            <a:lvl1pPr marL="0" indent="0">
              <a:buNone/>
              <a:defRPr sz="4400" cap="all" baseline="0">
                <a:solidFill>
                  <a:schemeClr val="bg1"/>
                </a:solidFill>
              </a:defRPr>
            </a:lvl1pPr>
          </a:lstStyle>
          <a:p>
            <a:pPr lvl="0"/>
            <a:r>
              <a:rPr lang="de-DE" noProof="0" dirty="0"/>
              <a:t>Textmasterformat </a:t>
            </a:r>
            <a:br>
              <a:rPr lang="de-DE" noProof="0" dirty="0"/>
            </a:br>
            <a:r>
              <a:rPr lang="de-DE" noProof="0" dirty="0"/>
              <a:t>bearbeiten</a:t>
            </a:r>
          </a:p>
        </p:txBody>
      </p:sp>
      <p:sp>
        <p:nvSpPr>
          <p:cNvPr id="7" name="Textplatzhalter 10"/>
          <p:cNvSpPr>
            <a:spLocks noGrp="1"/>
          </p:cNvSpPr>
          <p:nvPr>
            <p:ph type="body" sz="quarter" idx="19"/>
          </p:nvPr>
        </p:nvSpPr>
        <p:spPr bwMode="gray">
          <a:xfrm>
            <a:off x="6096794" y="2762251"/>
            <a:ext cx="5550622" cy="2543175"/>
          </a:xfrm>
        </p:spPr>
        <p:txBody>
          <a:bodyPr lIns="0" anchor="b"/>
          <a:lstStyle>
            <a:lvl1pPr marL="0" indent="0" algn="r">
              <a:buNone/>
              <a:defRPr sz="14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11" name="Gerade Verbindung 10"/>
          <p:cNvCxnSpPr/>
          <p:nvPr userDrawn="1"/>
        </p:nvCxnSpPr>
        <p:spPr bwMode="gray">
          <a:xfrm>
            <a:off x="9840607" y="3938761"/>
            <a:ext cx="1806810"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9" name="Gruppieren 8"/>
          <p:cNvGrpSpPr/>
          <p:nvPr userDrawn="1"/>
        </p:nvGrpSpPr>
        <p:grpSpPr bwMode="gray">
          <a:xfrm>
            <a:off x="8860092" y="6006238"/>
            <a:ext cx="2783594" cy="599231"/>
            <a:chOff x="8858939" y="6006237"/>
            <a:chExt cx="2783232" cy="599231"/>
          </a:xfrm>
        </p:grpSpPr>
        <p:pic>
          <p:nvPicPr>
            <p:cNvPr id="10" name="Grafik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9938174" y="6070717"/>
              <a:ext cx="381359" cy="534751"/>
            </a:xfrm>
            <a:prstGeom prst="rect">
              <a:avLst/>
            </a:prstGeom>
          </p:spPr>
        </p:pic>
        <p:pic>
          <p:nvPicPr>
            <p:cNvPr id="12" name="Grafik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8858939" y="6006237"/>
              <a:ext cx="761485" cy="534751"/>
            </a:xfrm>
            <a:prstGeom prst="rect">
              <a:avLst/>
            </a:prstGeom>
          </p:spPr>
        </p:pic>
        <p:grpSp>
          <p:nvGrpSpPr>
            <p:cNvPr id="14" name="Gruppieren 13"/>
            <p:cNvGrpSpPr/>
            <p:nvPr userDrawn="1"/>
          </p:nvGrpSpPr>
          <p:grpSpPr bwMode="gray">
            <a:xfrm>
              <a:off x="10637283" y="6295042"/>
              <a:ext cx="1004888" cy="149281"/>
              <a:chOff x="6096000" y="6184900"/>
              <a:chExt cx="1592263" cy="236538"/>
            </a:xfrm>
            <a:solidFill>
              <a:schemeClr val="bg1">
                <a:lumMod val="85000"/>
              </a:schemeClr>
            </a:solidFill>
          </p:grpSpPr>
          <p:sp>
            <p:nvSpPr>
              <p:cNvPr id="15" name="Freeform 5"/>
              <p:cNvSpPr>
                <a:spLocks/>
              </p:cNvSpPr>
              <p:nvPr userDrawn="1"/>
            </p:nvSpPr>
            <p:spPr bwMode="gray">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6" name="Freeform 6"/>
              <p:cNvSpPr>
                <a:spLocks/>
              </p:cNvSpPr>
              <p:nvPr userDrawn="1"/>
            </p:nvSpPr>
            <p:spPr bwMode="gray">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7" name="Freeform 7"/>
              <p:cNvSpPr>
                <a:spLocks/>
              </p:cNvSpPr>
              <p:nvPr userDrawn="1"/>
            </p:nvSpPr>
            <p:spPr bwMode="gray">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8" name="Freeform 8"/>
              <p:cNvSpPr>
                <a:spLocks/>
              </p:cNvSpPr>
              <p:nvPr userDrawn="1"/>
            </p:nvSpPr>
            <p:spPr bwMode="gray">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9" name="Freeform 9"/>
              <p:cNvSpPr>
                <a:spLocks/>
              </p:cNvSpPr>
              <p:nvPr userDrawn="1"/>
            </p:nvSpPr>
            <p:spPr bwMode="gray">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20" name="Freeform 10"/>
              <p:cNvSpPr>
                <a:spLocks/>
              </p:cNvSpPr>
              <p:nvPr userDrawn="1"/>
            </p:nvSpPr>
            <p:spPr bwMode="gray">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21" name="Freeform 11"/>
              <p:cNvSpPr>
                <a:spLocks/>
              </p:cNvSpPr>
              <p:nvPr userDrawn="1"/>
            </p:nvSpPr>
            <p:spPr bwMode="gray">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grpSp>
      </p:grpSp>
    </p:spTree>
    <p:extLst>
      <p:ext uri="{BB962C8B-B14F-4D97-AF65-F5344CB8AC3E}">
        <p14:creationId xmlns:p14="http://schemas.microsoft.com/office/powerpoint/2010/main" val="272218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02_Kontakt">
    <p:bg bwMode="gray">
      <p:bgPr>
        <a:solidFill>
          <a:schemeClr val="bg1"/>
        </a:solidFill>
        <a:effectLst/>
      </p:bgPr>
    </p:bg>
    <p:spTree>
      <p:nvGrpSpPr>
        <p:cNvPr id="1" name=""/>
        <p:cNvGrpSpPr/>
        <p:nvPr/>
      </p:nvGrpSpPr>
      <p:grpSpPr>
        <a:xfrm>
          <a:off x="0" y="0"/>
          <a:ext cx="0" cy="0"/>
          <a:chOff x="0" y="0"/>
          <a:chExt cx="0" cy="0"/>
        </a:xfrm>
      </p:grpSpPr>
      <p:sp>
        <p:nvSpPr>
          <p:cNvPr id="25" name="Bild"/>
          <p:cNvSpPr>
            <a:spLocks noGrp="1"/>
          </p:cNvSpPr>
          <p:nvPr>
            <p:ph type="pic" sz="quarter" idx="18"/>
          </p:nvPr>
        </p:nvSpPr>
        <p:spPr bwMode="gray">
          <a:xfrm>
            <a:off x="1" y="1"/>
            <a:ext cx="12192000" cy="5808663"/>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dirty="0"/>
              <a:t>Bild</a:t>
            </a:r>
          </a:p>
        </p:txBody>
      </p:sp>
      <p:sp>
        <p:nvSpPr>
          <p:cNvPr id="24" name="Layer"/>
          <p:cNvSpPr>
            <a:spLocks noGrp="1"/>
          </p:cNvSpPr>
          <p:nvPr>
            <p:ph type="body" sz="quarter" idx="17"/>
          </p:nvPr>
        </p:nvSpPr>
        <p:spPr bwMode="gray">
          <a:xfrm>
            <a:off x="0" y="1"/>
            <a:ext cx="12191999" cy="5808663"/>
          </a:xfrm>
          <a:gradFill>
            <a:gsLst>
              <a:gs pos="0">
                <a:schemeClr val="tx1">
                  <a:lumMod val="65000"/>
                  <a:lumOff val="35000"/>
                </a:schemeClr>
              </a:gs>
              <a:gs pos="100000">
                <a:schemeClr val="tx2">
                  <a:lumMod val="40000"/>
                  <a:lumOff val="60000"/>
                  <a:alpha val="70000"/>
                </a:schemeClr>
              </a:gs>
            </a:gsLst>
            <a:lin ang="18900000" scaled="1"/>
          </a:gradFill>
        </p:spPr>
        <p:txBody>
          <a:bodyPr lIns="540000" tIns="1440000" bIns="1404000" anchor="t"/>
          <a:lstStyle>
            <a:lvl1pPr marL="0" indent="0">
              <a:buNone/>
              <a:defRPr sz="4400" cap="all" baseline="0">
                <a:solidFill>
                  <a:schemeClr val="bg1"/>
                </a:solidFill>
              </a:defRPr>
            </a:lvl1pPr>
          </a:lstStyle>
          <a:p>
            <a:pPr lvl="0"/>
            <a:endParaRPr lang="de-DE" noProof="0" dirty="0"/>
          </a:p>
        </p:txBody>
      </p:sp>
      <p:sp>
        <p:nvSpPr>
          <p:cNvPr id="36" name="Textplatzhalter 15"/>
          <p:cNvSpPr>
            <a:spLocks noGrp="1"/>
          </p:cNvSpPr>
          <p:nvPr>
            <p:ph type="body" sz="quarter" idx="15" hasCustomPrompt="1"/>
          </p:nvPr>
        </p:nvSpPr>
        <p:spPr bwMode="gray">
          <a:xfrm>
            <a:off x="2027019" y="4102101"/>
            <a:ext cx="2515720" cy="1203324"/>
          </a:xfrm>
          <a:prstGeom prst="rect">
            <a:avLst/>
          </a:prstGeom>
        </p:spPr>
        <p:txBody>
          <a:bodyPr lIns="0" tIns="0" rIns="0" bIns="0" anchor="b">
            <a:noAutofit/>
          </a:bodyPr>
          <a:lstStyle>
            <a:lvl1pPr marL="0" indent="0" algn="l">
              <a:lnSpc>
                <a:spcPct val="90000"/>
              </a:lnSpc>
              <a:spcBef>
                <a:spcPts val="0"/>
              </a:spcBef>
              <a:spcAft>
                <a:spcPts val="1000"/>
              </a:spcAft>
              <a:buNone/>
              <a:defRPr sz="1400" cap="none" baseline="0">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Textmasterformat </a:t>
            </a:r>
            <a:br>
              <a:rPr lang="de-DE" dirty="0"/>
            </a:br>
            <a:r>
              <a:rPr lang="de-DE" dirty="0"/>
              <a:t>bearbeiten</a:t>
            </a:r>
          </a:p>
        </p:txBody>
      </p:sp>
      <p:grpSp>
        <p:nvGrpSpPr>
          <p:cNvPr id="11" name="Gruppieren 10"/>
          <p:cNvGrpSpPr/>
          <p:nvPr userDrawn="1"/>
        </p:nvGrpSpPr>
        <p:grpSpPr bwMode="gray">
          <a:xfrm>
            <a:off x="8860092" y="6006238"/>
            <a:ext cx="2783594" cy="599231"/>
            <a:chOff x="8858939" y="6006237"/>
            <a:chExt cx="2783232" cy="599231"/>
          </a:xfrm>
        </p:grpSpPr>
        <p:pic>
          <p:nvPicPr>
            <p:cNvPr id="12" name="Grafik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9938174" y="6070717"/>
              <a:ext cx="381359" cy="534751"/>
            </a:xfrm>
            <a:prstGeom prst="rect">
              <a:avLst/>
            </a:prstGeom>
          </p:spPr>
        </p:pic>
        <p:pic>
          <p:nvPicPr>
            <p:cNvPr id="13" name="Grafik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8858939" y="6006237"/>
              <a:ext cx="761485" cy="534751"/>
            </a:xfrm>
            <a:prstGeom prst="rect">
              <a:avLst/>
            </a:prstGeom>
          </p:spPr>
        </p:pic>
        <p:grpSp>
          <p:nvGrpSpPr>
            <p:cNvPr id="14" name="Gruppieren 13"/>
            <p:cNvGrpSpPr/>
            <p:nvPr userDrawn="1"/>
          </p:nvGrpSpPr>
          <p:grpSpPr bwMode="gray">
            <a:xfrm>
              <a:off x="10637283" y="6295042"/>
              <a:ext cx="1004888" cy="149281"/>
              <a:chOff x="6096000" y="6184900"/>
              <a:chExt cx="1592263" cy="236538"/>
            </a:xfrm>
            <a:solidFill>
              <a:schemeClr val="bg1">
                <a:lumMod val="85000"/>
              </a:schemeClr>
            </a:solidFill>
          </p:grpSpPr>
          <p:sp>
            <p:nvSpPr>
              <p:cNvPr id="15" name="Freeform 5"/>
              <p:cNvSpPr>
                <a:spLocks/>
              </p:cNvSpPr>
              <p:nvPr userDrawn="1"/>
            </p:nvSpPr>
            <p:spPr bwMode="gray">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7" name="Freeform 6"/>
              <p:cNvSpPr>
                <a:spLocks/>
              </p:cNvSpPr>
              <p:nvPr userDrawn="1"/>
            </p:nvSpPr>
            <p:spPr bwMode="gray">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9" name="Freeform 7"/>
              <p:cNvSpPr>
                <a:spLocks/>
              </p:cNvSpPr>
              <p:nvPr userDrawn="1"/>
            </p:nvSpPr>
            <p:spPr bwMode="gray">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20" name="Freeform 8"/>
              <p:cNvSpPr>
                <a:spLocks/>
              </p:cNvSpPr>
              <p:nvPr userDrawn="1"/>
            </p:nvSpPr>
            <p:spPr bwMode="gray">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21" name="Freeform 9"/>
              <p:cNvSpPr>
                <a:spLocks/>
              </p:cNvSpPr>
              <p:nvPr userDrawn="1"/>
            </p:nvSpPr>
            <p:spPr bwMode="gray">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22" name="Freeform 10"/>
              <p:cNvSpPr>
                <a:spLocks/>
              </p:cNvSpPr>
              <p:nvPr userDrawn="1"/>
            </p:nvSpPr>
            <p:spPr bwMode="gray">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23" name="Freeform 11"/>
              <p:cNvSpPr>
                <a:spLocks/>
              </p:cNvSpPr>
              <p:nvPr userDrawn="1"/>
            </p:nvSpPr>
            <p:spPr bwMode="gray">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grpSp>
      </p:grpSp>
      <p:sp>
        <p:nvSpPr>
          <p:cNvPr id="26" name="Textplatzhalter 10"/>
          <p:cNvSpPr>
            <a:spLocks noGrp="1"/>
          </p:cNvSpPr>
          <p:nvPr>
            <p:ph type="body" sz="quarter" idx="19"/>
          </p:nvPr>
        </p:nvSpPr>
        <p:spPr bwMode="gray">
          <a:xfrm>
            <a:off x="8976695" y="2762251"/>
            <a:ext cx="2670721" cy="2543175"/>
          </a:xfrm>
        </p:spPr>
        <p:txBody>
          <a:bodyPr lIns="0" anchor="b"/>
          <a:lstStyle>
            <a:lvl1pPr marL="0" indent="0" algn="r">
              <a:buNone/>
              <a:defRPr sz="14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27" name="Gerade Verbindung 26"/>
          <p:cNvCxnSpPr/>
          <p:nvPr userDrawn="1"/>
        </p:nvCxnSpPr>
        <p:spPr bwMode="gray">
          <a:xfrm>
            <a:off x="9840607" y="3938761"/>
            <a:ext cx="1806810"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28" name="Gerade Verbindung 27"/>
          <p:cNvCxnSpPr/>
          <p:nvPr userDrawn="1"/>
        </p:nvCxnSpPr>
        <p:spPr bwMode="gray">
          <a:xfrm>
            <a:off x="1888211" y="4102101"/>
            <a:ext cx="0" cy="120332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Bildplatzhalter 3"/>
          <p:cNvSpPr>
            <a:spLocks noGrp="1"/>
          </p:cNvSpPr>
          <p:nvPr>
            <p:ph type="pic" sz="quarter" idx="20"/>
          </p:nvPr>
        </p:nvSpPr>
        <p:spPr>
          <a:xfrm>
            <a:off x="549347" y="4105525"/>
            <a:ext cx="1200057" cy="1199901"/>
          </a:xfrm>
          <a:solidFill>
            <a:schemeClr val="bg1">
              <a:lumMod val="85000"/>
            </a:schemeClr>
          </a:solidFill>
        </p:spPr>
        <p:txBody>
          <a:bodyPr/>
          <a:lstStyle>
            <a:lvl1pPr marL="0" indent="0" algn="ctr">
              <a:buNone/>
              <a:defRPr sz="1600"/>
            </a:lvl1pPr>
          </a:lstStyle>
          <a:p>
            <a:endParaRPr lang="en-GB"/>
          </a:p>
        </p:txBody>
      </p:sp>
    </p:spTree>
    <p:extLst>
      <p:ext uri="{BB962C8B-B14F-4D97-AF65-F5344CB8AC3E}">
        <p14:creationId xmlns:p14="http://schemas.microsoft.com/office/powerpoint/2010/main" val="847957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grpSp>
        <p:nvGrpSpPr>
          <p:cNvPr id="17" name="Группа 16"/>
          <p:cNvGrpSpPr/>
          <p:nvPr userDrawn="1"/>
        </p:nvGrpSpPr>
        <p:grpSpPr>
          <a:xfrm>
            <a:off x="0" y="0"/>
            <a:ext cx="12197756" cy="6868237"/>
            <a:chOff x="0" y="0"/>
            <a:chExt cx="12197756" cy="6868237"/>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8251" y="0"/>
              <a:ext cx="9059505" cy="6868237"/>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39222" y="507696"/>
              <a:ext cx="3477333" cy="5049860"/>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22258" y="620688"/>
              <a:ext cx="484448" cy="455381"/>
            </a:xfrm>
            <a:prstGeom prst="rect">
              <a:avLst/>
            </a:prstGeom>
          </p:spPr>
        </p:pic>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791128">
              <a:off x="11244834" y="4257092"/>
              <a:ext cx="484448" cy="455381"/>
            </a:xfrm>
            <a:prstGeom prst="rect">
              <a:avLst/>
            </a:prstGeom>
          </p:spPr>
        </p:pic>
        <p:pic>
          <p:nvPicPr>
            <p:cNvPr id="12" name="Рисунок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2598309">
              <a:off x="292020" y="6146633"/>
              <a:ext cx="484448" cy="455381"/>
            </a:xfrm>
            <a:prstGeom prst="rect">
              <a:avLst/>
            </a:prstGeom>
          </p:spPr>
        </p:pic>
        <p:pic>
          <p:nvPicPr>
            <p:cNvPr id="13" name="Рисунок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15171" y="3656060"/>
              <a:ext cx="390339" cy="390339"/>
            </a:xfrm>
            <a:prstGeom prst="rect">
              <a:avLst/>
            </a:prstGeom>
          </p:spPr>
        </p:pic>
        <p:pic>
          <p:nvPicPr>
            <p:cNvPr id="14" name="Рисунок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239222" y="6112226"/>
              <a:ext cx="4762500" cy="247650"/>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1404200"/>
              <a:ext cx="2098762" cy="314814"/>
            </a:xfrm>
            <a:prstGeom prst="rect">
              <a:avLst/>
            </a:prstGeom>
          </p:spPr>
        </p:pic>
        <p:pic>
          <p:nvPicPr>
            <p:cNvPr id="16" name="Рисунок 1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42578" y="5561664"/>
              <a:ext cx="5630831" cy="225233"/>
            </a:xfrm>
            <a:prstGeom prst="rect">
              <a:avLst/>
            </a:prstGeom>
          </p:spPr>
        </p:pic>
      </p:grpSp>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675790" y="2049738"/>
            <a:ext cx="5164406" cy="1343397"/>
          </a:xfrm>
        </p:spPr>
        <p:txBody>
          <a:bodyPr anchor="b"/>
          <a:lstStyle>
            <a:lvl1pPr algn="ctr">
              <a:defRPr sz="6000"/>
            </a:lvl1pPr>
          </a:lstStyle>
          <a:p>
            <a:r>
              <a:rPr lang="da-DK" dirty="0"/>
              <a:t>Lorem ipsum dolor</a:t>
            </a:r>
            <a:endParaRPr lang="ru-RU" dirty="0"/>
          </a:p>
        </p:txBody>
      </p:sp>
      <p:sp>
        <p:nvSpPr>
          <p:cNvPr id="3" name="Текст 2"/>
          <p:cNvSpPr>
            <a:spLocks noGrp="1"/>
          </p:cNvSpPr>
          <p:nvPr>
            <p:ph type="body" idx="1" hasCustomPrompt="1"/>
          </p:nvPr>
        </p:nvSpPr>
        <p:spPr>
          <a:xfrm>
            <a:off x="1847254" y="4242117"/>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a:t>
            </a:r>
            <a:endParaRPr lang="ru-RU" dirty="0"/>
          </a:p>
        </p:txBody>
      </p:sp>
      <p:sp>
        <p:nvSpPr>
          <p:cNvPr id="4" name="Дата 3"/>
          <p:cNvSpPr>
            <a:spLocks noGrp="1"/>
          </p:cNvSpPr>
          <p:nvPr>
            <p:ph type="dt" sz="half" idx="10"/>
          </p:nvPr>
        </p:nvSpPr>
        <p:spPr/>
        <p:txBody>
          <a:bodyPr/>
          <a:lstStyle/>
          <a:p>
            <a:fld id="{38681E92-CF5A-44DE-A223-5FF7178439E7}" type="datetime1">
              <a:rPr lang="ru-RU" smtClean="0"/>
              <a:t>14.11.2022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2305652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4_Заголовок раздела">
    <p:spTree>
      <p:nvGrpSpPr>
        <p:cNvPr id="1" name=""/>
        <p:cNvGrpSpPr/>
        <p:nvPr/>
      </p:nvGrpSpPr>
      <p:grpSpPr>
        <a:xfrm>
          <a:off x="0" y="0"/>
          <a:ext cx="0" cy="0"/>
          <a:chOff x="0" y="0"/>
          <a:chExt cx="0" cy="0"/>
        </a:xfrm>
      </p:grpSpPr>
      <p:pic>
        <p:nvPicPr>
          <p:cNvPr id="21" name="Рисунок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8336" y="2139043"/>
            <a:ext cx="3913531" cy="4729194"/>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3"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p:txBody>
          <a:bodyPr/>
          <a:lstStyle/>
          <a:p>
            <a:fld id="{8355D2B3-0EBE-4E98-9739-14C6400DA930}" type="datetime1">
              <a:rPr lang="ru-RU" smtClean="0"/>
              <a:t>14.11.2022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01042" y="5579155"/>
            <a:ext cx="6667500" cy="333375"/>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61956" y="1777869"/>
            <a:ext cx="461282" cy="461282"/>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73084" flipH="1">
            <a:off x="955944" y="2143335"/>
            <a:ext cx="253722" cy="1902279"/>
          </a:xfrm>
          <a:prstGeom prst="rect">
            <a:avLst/>
          </a:prstGeom>
        </p:spPr>
      </p:pic>
      <p:pic>
        <p:nvPicPr>
          <p:cNvPr id="23" name="Рисунок 2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4152103">
            <a:off x="841407" y="3203981"/>
            <a:ext cx="552355" cy="1866039"/>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171353" y="4726477"/>
            <a:ext cx="794378" cy="798791"/>
          </a:xfrm>
          <a:prstGeom prst="rect">
            <a:avLst/>
          </a:prstGeom>
        </p:spPr>
      </p:pic>
      <p:pic>
        <p:nvPicPr>
          <p:cNvPr id="26" name="Рисунок 2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721418" y="1453508"/>
            <a:ext cx="3014884" cy="3014884"/>
          </a:xfrm>
          <a:prstGeom prst="rect">
            <a:avLst/>
          </a:prstGeom>
        </p:spPr>
      </p:pic>
      <p:pic>
        <p:nvPicPr>
          <p:cNvPr id="27" name="Рисунок 2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10056488" y="4482131"/>
            <a:ext cx="2135512" cy="555233"/>
          </a:xfrm>
          <a:prstGeom prst="rect">
            <a:avLst/>
          </a:prstGeom>
        </p:spPr>
      </p:pic>
      <p:pic>
        <p:nvPicPr>
          <p:cNvPr id="28" name="Рисунок 2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18336" y="11333"/>
            <a:ext cx="1670956" cy="2493902"/>
          </a:xfrm>
          <a:prstGeom prst="rect">
            <a:avLst/>
          </a:prstGeom>
        </p:spPr>
      </p:pic>
      <p:pic>
        <p:nvPicPr>
          <p:cNvPr id="29" name="Рисунок 2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9384488">
            <a:off x="960166" y="4715367"/>
            <a:ext cx="342550" cy="321997"/>
          </a:xfrm>
          <a:prstGeom prst="rect">
            <a:avLst/>
          </a:prstGeom>
        </p:spPr>
      </p:pic>
      <p:pic>
        <p:nvPicPr>
          <p:cNvPr id="30" name="Рисунок 2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639368">
            <a:off x="1542630" y="237020"/>
            <a:ext cx="342550" cy="321997"/>
          </a:xfrm>
          <a:prstGeom prst="rect">
            <a:avLst/>
          </a:prstGeom>
        </p:spPr>
      </p:pic>
      <p:pic>
        <p:nvPicPr>
          <p:cNvPr id="31" name="Рисунок 3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7410889">
            <a:off x="10754876" y="5534789"/>
            <a:ext cx="342550" cy="321997"/>
          </a:xfrm>
          <a:prstGeom prst="rect">
            <a:avLst/>
          </a:prstGeom>
        </p:spPr>
      </p:pic>
    </p:spTree>
    <p:extLst>
      <p:ext uri="{BB962C8B-B14F-4D97-AF65-F5344CB8AC3E}">
        <p14:creationId xmlns:p14="http://schemas.microsoft.com/office/powerpoint/2010/main" val="3467096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7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3546882"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3" name="Текст 2"/>
          <p:cNvSpPr>
            <a:spLocks noGrp="1"/>
          </p:cNvSpPr>
          <p:nvPr>
            <p:ph type="body" idx="1" hasCustomPrompt="1"/>
          </p:nvPr>
        </p:nvSpPr>
        <p:spPr>
          <a:xfrm>
            <a:off x="2187348" y="1738132"/>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p:txBody>
          <a:bodyPr/>
          <a:lstStyle/>
          <a:p>
            <a:fld id="{7ACBA8B6-FF0C-43DA-B7A5-9AE7C560BBE7}" type="datetime1">
              <a:rPr lang="ru-RU" smtClean="0"/>
              <a:t>14.11.2022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469821" y="5648183"/>
            <a:ext cx="5252358" cy="262618"/>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25349">
            <a:off x="9456734" y="1616909"/>
            <a:ext cx="2058636" cy="4201298"/>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3325727">
            <a:off x="9439892" y="1537917"/>
            <a:ext cx="2092319" cy="4270039"/>
          </a:xfrm>
          <a:prstGeom prst="rect">
            <a:avLst/>
          </a:prstGeom>
        </p:spPr>
      </p:pic>
      <p:pic>
        <p:nvPicPr>
          <p:cNvPr id="2" name="Рисунок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05843" y="3279407"/>
            <a:ext cx="2872260" cy="2872260"/>
          </a:xfrm>
          <a:prstGeom prst="rect">
            <a:avLst/>
          </a:prstGeom>
        </p:spPr>
      </p:pic>
      <p:pic>
        <p:nvPicPr>
          <p:cNvPr id="11" name="Рисунок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59534" y="3972227"/>
            <a:ext cx="1371600" cy="1371600"/>
          </a:xfrm>
          <a:prstGeom prst="rect">
            <a:avLst/>
          </a:prstGeom>
        </p:spPr>
      </p:pic>
      <p:pic>
        <p:nvPicPr>
          <p:cNvPr id="12" name="Рисунок 1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88757" y="286906"/>
            <a:ext cx="853216" cy="857956"/>
          </a:xfrm>
          <a:prstGeom prst="rect">
            <a:avLst/>
          </a:prstGeom>
        </p:spPr>
      </p:pic>
      <p:pic>
        <p:nvPicPr>
          <p:cNvPr id="13" name="Рисунок 1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2192444">
            <a:off x="1083050" y="1247203"/>
            <a:ext cx="399721" cy="375738"/>
          </a:xfrm>
          <a:prstGeom prst="rect">
            <a:avLst/>
          </a:prstGeom>
        </p:spPr>
      </p:pic>
      <p:pic>
        <p:nvPicPr>
          <p:cNvPr id="16" name="Рисунок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0800000">
            <a:off x="10259673" y="2281347"/>
            <a:ext cx="399721" cy="375738"/>
          </a:xfrm>
          <a:prstGeom prst="rect">
            <a:avLst/>
          </a:prstGeom>
        </p:spPr>
      </p:pic>
      <p:pic>
        <p:nvPicPr>
          <p:cNvPr id="17" name="Рисунок 1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8536621">
            <a:off x="317286" y="5563248"/>
            <a:ext cx="399721" cy="375738"/>
          </a:xfrm>
          <a:prstGeom prst="rect">
            <a:avLst/>
          </a:prstGeom>
        </p:spPr>
      </p:pic>
    </p:spTree>
    <p:extLst>
      <p:ext uri="{BB962C8B-B14F-4D97-AF65-F5344CB8AC3E}">
        <p14:creationId xmlns:p14="http://schemas.microsoft.com/office/powerpoint/2010/main" val="2932328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More_text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5842" y="2998366"/>
            <a:ext cx="1261914" cy="3869871"/>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3"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
        <p:nvSpPr>
          <p:cNvPr id="4" name="Дата 3"/>
          <p:cNvSpPr>
            <a:spLocks noGrp="1"/>
          </p:cNvSpPr>
          <p:nvPr>
            <p:ph type="dt" sz="half" idx="10"/>
          </p:nvPr>
        </p:nvSpPr>
        <p:spPr/>
        <p:txBody>
          <a:bodyPr/>
          <a:lstStyle/>
          <a:p>
            <a:fld id="{11008D1A-76FF-4BB6-A144-A282012ABF72}" type="datetime1">
              <a:rPr lang="ru-RU" smtClean="0"/>
              <a:t>14.11.2022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4038600" y="6059209"/>
            <a:ext cx="3529495" cy="176475"/>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877169" cy="5802284"/>
          </a:xfrm>
          <a:prstGeom prst="rect">
            <a:avLst/>
          </a:prstGeom>
        </p:spPr>
      </p:pic>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713308" y="4942988"/>
            <a:ext cx="302079" cy="283954"/>
          </a:xfrm>
          <a:prstGeom prst="rect">
            <a:avLst/>
          </a:prstGeom>
        </p:spPr>
      </p:pic>
    </p:spTree>
    <p:extLst>
      <p:ext uri="{BB962C8B-B14F-4D97-AF65-F5344CB8AC3E}">
        <p14:creationId xmlns:p14="http://schemas.microsoft.com/office/powerpoint/2010/main" val="3186183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4131">
            <a:off x="5577950" y="5921853"/>
            <a:ext cx="1120784" cy="1224643"/>
          </a:xfrm>
          <a:prstGeom prst="rect">
            <a:avLst/>
          </a:prstGeom>
        </p:spPr>
      </p:pic>
      <p:pic>
        <p:nvPicPr>
          <p:cNvPr id="12" name="Рисунок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5504013" cy="6858000"/>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4977310"/>
            <a:ext cx="1513408" cy="188069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3"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a:xfrm>
            <a:off x="2061026" y="6356349"/>
            <a:ext cx="2743200" cy="365125"/>
          </a:xfrm>
        </p:spPr>
        <p:txBody>
          <a:bodyPr/>
          <a:lstStyle/>
          <a:p>
            <a:fld id="{B1C2B6F7-EF03-4497-B29D-CB7D612AD2DE}" type="datetime1">
              <a:rPr lang="ru-RU" smtClean="0"/>
              <a:t>14.11.2022</a:t>
            </a:fld>
            <a:endParaRPr lang="ru-RU"/>
          </a:p>
        </p:txBody>
      </p:sp>
      <p:sp>
        <p:nvSpPr>
          <p:cNvPr id="5" name="Нижний колонтитул 4"/>
          <p:cNvSpPr>
            <a:spLocks noGrp="1"/>
          </p:cNvSpPr>
          <p:nvPr>
            <p:ph type="ftr" sz="quarter" idx="11"/>
          </p:nvPr>
        </p:nvSpPr>
        <p:spPr>
          <a:xfrm>
            <a:off x="6316436" y="6356349"/>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9" name="Рисунок 8"/>
          <p:cNvSpPr>
            <a:spLocks noGrp="1"/>
          </p:cNvSpPr>
          <p:nvPr>
            <p:ph type="pic" sz="quarter" idx="13"/>
          </p:nvPr>
        </p:nvSpPr>
        <p:spPr>
          <a:xfrm>
            <a:off x="7179597" y="2325182"/>
            <a:ext cx="4179887" cy="3462338"/>
          </a:xfrm>
        </p:spPr>
        <p:txBody>
          <a:bodyPr/>
          <a:lstStyle/>
          <a:p>
            <a:endParaRPr lang="ru-RU" dirty="0"/>
          </a:p>
        </p:txBody>
      </p:sp>
      <p:pic>
        <p:nvPicPr>
          <p:cNvPr id="14" name="Рисунок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758376">
            <a:off x="10450307" y="230235"/>
            <a:ext cx="1557105" cy="1500011"/>
          </a:xfrm>
          <a:prstGeom prst="rect">
            <a:avLst/>
          </a:prstGeom>
        </p:spPr>
      </p:pic>
      <p:pic>
        <p:nvPicPr>
          <p:cNvPr id="15" name="Рисунок 14"/>
          <p:cNvPicPr>
            <a:picLocks noChangeAspect="1"/>
          </p:cNvPicPr>
          <p:nvPr userDrawn="1"/>
        </p:nvPicPr>
        <p:blipFill rotWithShape="1">
          <a:blip r:embed="rId8" cstate="print">
            <a:extLst>
              <a:ext uri="{28A0092B-C50C-407E-A947-70E740481C1C}">
                <a14:useLocalDpi xmlns:a14="http://schemas.microsoft.com/office/drawing/2010/main" val="0"/>
              </a:ext>
            </a:extLst>
          </a:blip>
          <a:srcRect l="-4425" t="2003" r="45637" b="-2003"/>
          <a:stretch/>
        </p:blipFill>
        <p:spPr>
          <a:xfrm>
            <a:off x="11228859" y="3823359"/>
            <a:ext cx="976061" cy="1629861"/>
          </a:xfrm>
          <a:prstGeom prst="rect">
            <a:avLst/>
          </a:prstGeom>
        </p:spPr>
      </p:pic>
    </p:spTree>
    <p:extLst>
      <p:ext uri="{BB962C8B-B14F-4D97-AF65-F5344CB8AC3E}">
        <p14:creationId xmlns:p14="http://schemas.microsoft.com/office/powerpoint/2010/main" val="252907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6_Заголовок раздела">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9046002"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5DCF5F25-5CA5-4AD8-9FB2-893AB81C3556}" type="datetime1">
              <a:rPr lang="ru-RU" smtClean="0"/>
              <a:t>14.11.2022</a:t>
            </a:fld>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9" name="Рисунок 8"/>
          <p:cNvSpPr>
            <a:spLocks noGrp="1"/>
          </p:cNvSpPr>
          <p:nvPr>
            <p:ph type="pic" sz="quarter" idx="13"/>
          </p:nvPr>
        </p:nvSpPr>
        <p:spPr>
          <a:xfrm>
            <a:off x="1379764" y="739549"/>
            <a:ext cx="9432713" cy="5047971"/>
          </a:xfrm>
        </p:spPr>
        <p:txBody>
          <a:bodyPr/>
          <a:lstStyle/>
          <a:p>
            <a:endParaRPr lang="ru-RU" dirty="0"/>
          </a:p>
        </p:txBody>
      </p:sp>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86120" y="6009338"/>
            <a:ext cx="7620000" cy="304800"/>
          </a:xfrm>
          <a:prstGeom prst="rect">
            <a:avLst/>
          </a:prstGeom>
        </p:spPr>
      </p:pic>
      <p:pic>
        <p:nvPicPr>
          <p:cNvPr id="16" name="Рисунок 15"/>
          <p:cNvPicPr>
            <a:picLocks noChangeAspect="1"/>
          </p:cNvPicPr>
          <p:nvPr userDrawn="1"/>
        </p:nvPicPr>
        <p:blipFill rotWithShape="1">
          <a:blip r:embed="rId6" cstate="print">
            <a:extLst>
              <a:ext uri="{28A0092B-C50C-407E-A947-70E740481C1C}">
                <a14:useLocalDpi xmlns:a14="http://schemas.microsoft.com/office/drawing/2010/main" val="0"/>
              </a:ext>
            </a:extLst>
          </a:blip>
          <a:srcRect r="40770"/>
          <a:stretch/>
        </p:blipFill>
        <p:spPr>
          <a:xfrm>
            <a:off x="9299121" y="739549"/>
            <a:ext cx="2892879" cy="4884117"/>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5789456">
            <a:off x="293914" y="5875035"/>
            <a:ext cx="285750" cy="268605"/>
          </a:xfrm>
          <a:prstGeom prst="rect">
            <a:avLst/>
          </a:prstGeom>
        </p:spPr>
      </p:pic>
      <p:pic>
        <p:nvPicPr>
          <p:cNvPr id="19" name="Рисунок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218060">
            <a:off x="10602684" y="194276"/>
            <a:ext cx="285750" cy="268605"/>
          </a:xfrm>
          <a:prstGeom prst="rect">
            <a:avLst/>
          </a:prstGeom>
        </p:spPr>
      </p:pic>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3962161">
            <a:off x="462494" y="5516354"/>
            <a:ext cx="285750" cy="268605"/>
          </a:xfrm>
          <a:prstGeom prst="rect">
            <a:avLst/>
          </a:prstGeom>
        </p:spPr>
      </p:pic>
      <p:pic>
        <p:nvPicPr>
          <p:cNvPr id="21" name="Рисунок 20"/>
          <p:cNvPicPr>
            <a:picLocks noChangeAspect="1"/>
          </p:cNvPicPr>
          <p:nvPr userDrawn="1"/>
        </p:nvPicPr>
        <p:blipFill rotWithShape="1">
          <a:blip r:embed="rId8" cstate="print">
            <a:extLst>
              <a:ext uri="{28A0092B-C50C-407E-A947-70E740481C1C}">
                <a14:useLocalDpi xmlns:a14="http://schemas.microsoft.com/office/drawing/2010/main" val="0"/>
              </a:ext>
            </a:extLst>
          </a:blip>
          <a:srcRect l="41348"/>
          <a:stretch/>
        </p:blipFill>
        <p:spPr>
          <a:xfrm>
            <a:off x="0" y="1367779"/>
            <a:ext cx="991303" cy="1699528"/>
          </a:xfrm>
          <a:prstGeom prst="rect">
            <a:avLst/>
          </a:prstGeom>
        </p:spPr>
      </p:pic>
      <p:pic>
        <p:nvPicPr>
          <p:cNvPr id="22" name="Рисунок 21"/>
          <p:cNvPicPr>
            <a:picLocks noChangeAspect="1"/>
          </p:cNvPicPr>
          <p:nvPr userDrawn="1"/>
        </p:nvPicPr>
        <p:blipFill rotWithShape="1">
          <a:blip r:embed="rId9" cstate="print">
            <a:extLst>
              <a:ext uri="{28A0092B-C50C-407E-A947-70E740481C1C}">
                <a14:useLocalDpi xmlns:a14="http://schemas.microsoft.com/office/drawing/2010/main" val="0"/>
              </a:ext>
            </a:extLst>
          </a:blip>
          <a:srcRect t="37724"/>
          <a:stretch/>
        </p:blipFill>
        <p:spPr>
          <a:xfrm>
            <a:off x="798783" y="0"/>
            <a:ext cx="505255" cy="314653"/>
          </a:xfrm>
          <a:prstGeom prst="rect">
            <a:avLst/>
          </a:prstGeom>
        </p:spPr>
      </p:pic>
    </p:spTree>
    <p:extLst>
      <p:ext uri="{BB962C8B-B14F-4D97-AF65-F5344CB8AC3E}">
        <p14:creationId xmlns:p14="http://schemas.microsoft.com/office/powerpoint/2010/main" val="3693316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8_Заголовок раздела">
    <p:spTree>
      <p:nvGrpSpPr>
        <p:cNvPr id="1" name=""/>
        <p:cNvGrpSpPr/>
        <p:nvPr/>
      </p:nvGrpSpPr>
      <p:grpSpPr>
        <a:xfrm>
          <a:off x="0" y="0"/>
          <a:ext cx="0" cy="0"/>
          <a:chOff x="0" y="0"/>
          <a:chExt cx="0" cy="0"/>
        </a:xfrm>
      </p:grpSpPr>
      <p:pic>
        <p:nvPicPr>
          <p:cNvPr id="14" name="Рисунок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18897"/>
          <a:stretch/>
        </p:blipFill>
        <p:spPr>
          <a:xfrm flipV="1">
            <a:off x="-8165" y="0"/>
            <a:ext cx="4463906"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538A7483-B222-4158-8CAE-EB2B45992326}" type="datetime1">
              <a:rPr lang="ru-RU" smtClean="0"/>
              <a:t>14.11.2022</a:t>
            </a:fld>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3" name="Диаграмма 2"/>
          <p:cNvSpPr>
            <a:spLocks noGrp="1"/>
          </p:cNvSpPr>
          <p:nvPr>
            <p:ph type="chart" sz="quarter" idx="13"/>
          </p:nvPr>
        </p:nvSpPr>
        <p:spPr>
          <a:xfrm>
            <a:off x="865867" y="1314449"/>
            <a:ext cx="4449763" cy="4138613"/>
          </a:xfrm>
        </p:spPr>
        <p:txBody>
          <a:bodyPr/>
          <a:lstStyle/>
          <a:p>
            <a:endParaRPr lang="ru-RU"/>
          </a:p>
        </p:txBody>
      </p:sp>
      <p:sp>
        <p:nvSpPr>
          <p:cNvPr id="12"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6677266" y="5892984"/>
            <a:ext cx="4155621" cy="166225"/>
          </a:xfrm>
          <a:prstGeom prst="rect">
            <a:avLst/>
          </a:prstGeom>
        </p:spPr>
      </p:pic>
      <p:pic>
        <p:nvPicPr>
          <p:cNvPr id="23" name="Рисунок 2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1012938" y="5892984"/>
            <a:ext cx="4155621" cy="166225"/>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815681" y="158990"/>
            <a:ext cx="713336" cy="71333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0363" y="5976096"/>
            <a:ext cx="653248" cy="656877"/>
          </a:xfrm>
          <a:prstGeom prst="rect">
            <a:avLst/>
          </a:prstGeom>
        </p:spPr>
      </p:pic>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45946" y="3255459"/>
            <a:ext cx="713336" cy="713336"/>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02236" y="2501524"/>
            <a:ext cx="653248" cy="656877"/>
          </a:xfrm>
          <a:prstGeom prst="rect">
            <a:avLst/>
          </a:prstGeom>
        </p:spPr>
      </p:pic>
      <p:pic>
        <p:nvPicPr>
          <p:cNvPr id="27" name="Рисунок 2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306318" y="3161716"/>
            <a:ext cx="1885682" cy="2814380"/>
          </a:xfrm>
          <a:prstGeom prst="rect">
            <a:avLst/>
          </a:prstGeom>
        </p:spPr>
      </p:pic>
      <p:pic>
        <p:nvPicPr>
          <p:cNvPr id="28" name="Рисунок 2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854043" y="196568"/>
            <a:ext cx="2326821" cy="897920"/>
          </a:xfrm>
          <a:prstGeom prst="rect">
            <a:avLst/>
          </a:prstGeom>
        </p:spPr>
      </p:pic>
    </p:spTree>
    <p:extLst>
      <p:ext uri="{BB962C8B-B14F-4D97-AF65-F5344CB8AC3E}">
        <p14:creationId xmlns:p14="http://schemas.microsoft.com/office/powerpoint/2010/main" val="643871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9_Заголовок раздела">
    <p:spTree>
      <p:nvGrpSpPr>
        <p:cNvPr id="1" name=""/>
        <p:cNvGrpSpPr/>
        <p:nvPr/>
      </p:nvGrpSpPr>
      <p:grpSpPr>
        <a:xfrm>
          <a:off x="0" y="0"/>
          <a:ext cx="0" cy="0"/>
          <a:chOff x="0" y="0"/>
          <a:chExt cx="0" cy="0"/>
        </a:xfrm>
      </p:grpSpPr>
      <p:pic>
        <p:nvPicPr>
          <p:cNvPr id="9" name="Рисунок 8"/>
          <p:cNvPicPr>
            <a:picLocks noChangeAspect="1"/>
          </p:cNvPicPr>
          <p:nvPr userDrawn="1"/>
        </p:nvPicPr>
        <p:blipFill rotWithShape="1">
          <a:blip r:embed="rId2">
            <a:extLst>
              <a:ext uri="{28A0092B-C50C-407E-A947-70E740481C1C}">
                <a14:useLocalDpi xmlns:a14="http://schemas.microsoft.com/office/drawing/2010/main" val="0"/>
              </a:ext>
            </a:extLst>
          </a:blip>
          <a:srcRect l="-38320" t="7971" r="38320" b="-7971"/>
          <a:stretch/>
        </p:blipFill>
        <p:spPr>
          <a:xfrm flipH="1">
            <a:off x="-1" y="846989"/>
            <a:ext cx="7223672" cy="7091238"/>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7F9650E3-60C7-40CD-8DF4-D763ED4691DB}" type="datetime1">
              <a:rPr lang="ru-RU" smtClean="0"/>
              <a:t>14.11.2022</a:t>
            </a:fld>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3" name="Диаграмма 2"/>
          <p:cNvSpPr>
            <a:spLocks noGrp="1"/>
          </p:cNvSpPr>
          <p:nvPr>
            <p:ph type="chart" sz="quarter" idx="13"/>
          </p:nvPr>
        </p:nvSpPr>
        <p:spPr>
          <a:xfrm>
            <a:off x="3707778" y="1542820"/>
            <a:ext cx="4449763" cy="4138613"/>
          </a:xfrm>
        </p:spPr>
        <p:txBody>
          <a:bodyPr/>
          <a:lstStyle/>
          <a:p>
            <a:endParaRPr lang="ru-RU" dirty="0"/>
          </a:p>
        </p:txBody>
      </p:sp>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3854849" y="5976096"/>
            <a:ext cx="4155621" cy="166225"/>
          </a:xfrm>
          <a:prstGeom prst="rect">
            <a:avLst/>
          </a:prstGeom>
        </p:spPr>
      </p:pic>
      <p:pic>
        <p:nvPicPr>
          <p:cNvPr id="25" name="Рисунок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01" y="6142321"/>
            <a:ext cx="653248" cy="656877"/>
          </a:xfrm>
          <a:prstGeom prst="rect">
            <a:avLst/>
          </a:prstGeom>
        </p:spPr>
      </p:pic>
      <p:sp>
        <p:nvSpPr>
          <p:cNvPr id="20"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890700">
            <a:off x="10081963" y="4267376"/>
            <a:ext cx="1461027" cy="1596415"/>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4942" y="-55596"/>
            <a:ext cx="1687650" cy="1625770"/>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68806" y="757289"/>
            <a:ext cx="713336" cy="713336"/>
          </a:xfrm>
          <a:prstGeom prst="rect">
            <a:avLst/>
          </a:prstGeom>
        </p:spPr>
      </p:pic>
      <p:pic>
        <p:nvPicPr>
          <p:cNvPr id="16" name="Рисунок 15"/>
          <p:cNvPicPr>
            <a:picLocks noChangeAspect="1"/>
          </p:cNvPicPr>
          <p:nvPr userDrawn="1"/>
        </p:nvPicPr>
        <p:blipFill rotWithShape="1">
          <a:blip r:embed="rId2">
            <a:extLst>
              <a:ext uri="{28A0092B-C50C-407E-A947-70E740481C1C}">
                <a14:useLocalDpi xmlns:a14="http://schemas.microsoft.com/office/drawing/2010/main" val="0"/>
              </a:ext>
            </a:extLst>
          </a:blip>
          <a:srcRect l="45279" r="382"/>
          <a:stretch/>
        </p:blipFill>
        <p:spPr>
          <a:xfrm flipH="1">
            <a:off x="9682660" y="489858"/>
            <a:ext cx="2509394" cy="4516061"/>
          </a:xfrm>
          <a:prstGeom prst="rect">
            <a:avLst/>
          </a:prstGeom>
        </p:spPr>
      </p:pic>
      <p:pic>
        <p:nvPicPr>
          <p:cNvPr id="29" name="Рисунок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485852" y="913297"/>
            <a:ext cx="653248" cy="656877"/>
          </a:xfrm>
          <a:prstGeom prst="rect">
            <a:avLst/>
          </a:prstGeom>
        </p:spPr>
      </p:pic>
      <p:pic>
        <p:nvPicPr>
          <p:cNvPr id="30" name="Рисунок 2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969324" y="4392608"/>
            <a:ext cx="713336" cy="713336"/>
          </a:xfrm>
          <a:prstGeom prst="rect">
            <a:avLst/>
          </a:prstGeom>
        </p:spPr>
      </p:pic>
      <p:pic>
        <p:nvPicPr>
          <p:cNvPr id="17" name="Рисунок 1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682660" y="1971813"/>
            <a:ext cx="1345251" cy="1348104"/>
          </a:xfrm>
          <a:prstGeom prst="rect">
            <a:avLst/>
          </a:prstGeom>
        </p:spPr>
      </p:pic>
      <p:pic>
        <p:nvPicPr>
          <p:cNvPr id="19" name="Рисунок 1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905741" y="4444186"/>
            <a:ext cx="1729928" cy="1733597"/>
          </a:xfrm>
          <a:prstGeom prst="rect">
            <a:avLst/>
          </a:prstGeom>
        </p:spPr>
      </p:pic>
    </p:spTree>
    <p:extLst>
      <p:ext uri="{BB962C8B-B14F-4D97-AF65-F5344CB8AC3E}">
        <p14:creationId xmlns:p14="http://schemas.microsoft.com/office/powerpoint/2010/main" val="3504894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able_slide_yellow">
    <p:spTree>
      <p:nvGrpSpPr>
        <p:cNvPr id="1" name=""/>
        <p:cNvGrpSpPr/>
        <p:nvPr/>
      </p:nvGrpSpPr>
      <p:grpSpPr>
        <a:xfrm>
          <a:off x="0" y="0"/>
          <a:ext cx="0" cy="0"/>
          <a:chOff x="0" y="0"/>
          <a:chExt cx="0" cy="0"/>
        </a:xfrm>
      </p:grpSpPr>
      <p:pic>
        <p:nvPicPr>
          <p:cNvPr id="14" name="Рисунок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72950" y="2374058"/>
            <a:ext cx="3719050" cy="4494179"/>
          </a:xfrm>
          <a:prstGeom prst="rect">
            <a:avLst/>
          </a:prstGeom>
        </p:spPr>
      </p:pic>
      <p:pic>
        <p:nvPicPr>
          <p:cNvPr id="12" name="Рисунок 11"/>
          <p:cNvPicPr>
            <a:picLocks noChangeAspect="1"/>
          </p:cNvPicPr>
          <p:nvPr userDrawn="1"/>
        </p:nvPicPr>
        <p:blipFill rotWithShape="1">
          <a:blip r:embed="rId3" cstate="print">
            <a:extLst>
              <a:ext uri="{28A0092B-C50C-407E-A947-70E740481C1C}">
                <a14:useLocalDpi xmlns:a14="http://schemas.microsoft.com/office/drawing/2010/main" val="0"/>
              </a:ext>
            </a:extLst>
          </a:blip>
          <a:srcRect r="25619" b="14310"/>
          <a:stretch/>
        </p:blipFill>
        <p:spPr>
          <a:xfrm rot="10800000">
            <a:off x="0" y="0"/>
            <a:ext cx="2538920" cy="5969261"/>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DACE4FB2-92A7-46F0-A41B-2443ADA8015F}" type="datetime1">
              <a:rPr lang="ru-RU" smtClean="0"/>
              <a:t>14.11.2022</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8" name="Таблица 7"/>
          <p:cNvSpPr>
            <a:spLocks noGrp="1"/>
          </p:cNvSpPr>
          <p:nvPr>
            <p:ph type="tbl" sz="quarter" idx="13"/>
          </p:nvPr>
        </p:nvSpPr>
        <p:spPr>
          <a:xfrm>
            <a:off x="885522" y="447597"/>
            <a:ext cx="10382250" cy="5573713"/>
          </a:xfrm>
        </p:spPr>
        <p:txBody>
          <a:bodyPr/>
          <a:lstStyle/>
          <a:p>
            <a:endParaRPr lang="ru-RU"/>
          </a:p>
        </p:txBody>
      </p:sp>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626336" y="1225684"/>
            <a:ext cx="253004" cy="1896894"/>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92018">
            <a:off x="272307" y="649803"/>
            <a:ext cx="383150" cy="360161"/>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3012286">
            <a:off x="11521734" y="5555199"/>
            <a:ext cx="383150" cy="360161"/>
          </a:xfrm>
          <a:prstGeom prst="rect">
            <a:avLst/>
          </a:prstGeom>
        </p:spPr>
      </p:pic>
      <p:pic>
        <p:nvPicPr>
          <p:cNvPr id="23" name="Рисунок 22"/>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363821" y="6036429"/>
            <a:ext cx="7620000" cy="304800"/>
          </a:xfrm>
          <a:prstGeom prst="rect">
            <a:avLst/>
          </a:prstGeom>
        </p:spPr>
      </p:pic>
    </p:spTree>
    <p:extLst>
      <p:ext uri="{BB962C8B-B14F-4D97-AF65-F5344CB8AC3E}">
        <p14:creationId xmlns:p14="http://schemas.microsoft.com/office/powerpoint/2010/main" val="1900703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02">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0646" y="1256699"/>
            <a:ext cx="4988975" cy="4121448"/>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472528" y="4436779"/>
            <a:ext cx="4573562" cy="1016945"/>
          </a:xfrm>
          <a:prstGeom prst="rect">
            <a:avLst/>
          </a:prstGeom>
        </p:spPr>
      </p:pic>
      <p:pic>
        <p:nvPicPr>
          <p:cNvPr id="6" name="Рисунок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7184571" cy="6858000"/>
          </a:xfrm>
          <a:prstGeom prst="rect">
            <a:avLst/>
          </a:prstGeom>
        </p:spPr>
      </p:pic>
      <p:sp>
        <p:nvSpPr>
          <p:cNvPr id="2" name="Заголовок 1"/>
          <p:cNvSpPr>
            <a:spLocks noGrp="1"/>
          </p:cNvSpPr>
          <p:nvPr>
            <p:ph type="title" hasCustomPrompt="1"/>
          </p:nvPr>
        </p:nvSpPr>
        <p:spPr>
          <a:xfrm>
            <a:off x="541589" y="88265"/>
            <a:ext cx="2621014" cy="3803007"/>
          </a:xfrm>
        </p:spPr>
        <p:txBody>
          <a:bodyPr/>
          <a:lstStyle>
            <a:lvl1pPr algn="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95E497E8-5E48-411D-B632-55C12A1740B3}" type="datetime1">
              <a:rPr lang="ru-RU" smtClean="0"/>
              <a:t>14.11.2022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67100" y="0"/>
            <a:ext cx="7323313" cy="5568043"/>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sp>
        <p:nvSpPr>
          <p:cNvPr id="13" name="Текст 12"/>
          <p:cNvSpPr>
            <a:spLocks noGrp="1"/>
          </p:cNvSpPr>
          <p:nvPr>
            <p:ph type="body" sz="quarter" idx="13" hasCustomPrompt="1"/>
          </p:nvPr>
        </p:nvSpPr>
        <p:spPr>
          <a:xfrm>
            <a:off x="236538" y="3641725"/>
            <a:ext cx="3502025" cy="1411288"/>
          </a:xfrm>
        </p:spPr>
        <p:txBody>
          <a:bodyPr/>
          <a:lstStyle>
            <a:lvl1pP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 y="0"/>
            <a:ext cx="5257800" cy="1959407"/>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46839" y="2606379"/>
            <a:ext cx="1263242" cy="2486296"/>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459857">
            <a:off x="5242899" y="1331043"/>
            <a:ext cx="926692" cy="1012566"/>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938280" flipH="1">
            <a:off x="9536973" y="4109079"/>
            <a:ext cx="926692" cy="1012566"/>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07986">
            <a:off x="4442763" y="3321250"/>
            <a:ext cx="1357793" cy="1308007"/>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120386">
            <a:off x="3794195" y="174220"/>
            <a:ext cx="2115711" cy="1974095"/>
          </a:xfrm>
          <a:prstGeom prst="rect">
            <a:avLst/>
          </a:prstGeom>
        </p:spPr>
      </p:pic>
      <p:pic>
        <p:nvPicPr>
          <p:cNvPr id="18" name="Grafik 17">
            <a:extLst>
              <a:ext uri="{FF2B5EF4-FFF2-40B4-BE49-F238E27FC236}">
                <a16:creationId xmlns:a16="http://schemas.microsoft.com/office/drawing/2014/main" id="{FF7B1472-3DEC-4DCD-A253-94BE0B66709F}"/>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a:xfrm>
            <a:off x="250136" y="1440687"/>
            <a:ext cx="1363283" cy="653609"/>
          </a:xfrm>
          <a:prstGeom prst="rect">
            <a:avLst/>
          </a:prstGeom>
        </p:spPr>
      </p:pic>
    </p:spTree>
    <p:extLst>
      <p:ext uri="{BB962C8B-B14F-4D97-AF65-F5344CB8AC3E}">
        <p14:creationId xmlns:p14="http://schemas.microsoft.com/office/powerpoint/2010/main" val="655565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ullet_points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29233"/>
          <a:stretch/>
        </p:blipFill>
        <p:spPr>
          <a:xfrm>
            <a:off x="0" y="0"/>
            <a:ext cx="3895006" cy="6858000"/>
          </a:xfrm>
          <a:prstGeom prst="rect">
            <a:avLst/>
          </a:prstGeom>
        </p:spPr>
      </p:pic>
      <p:pic>
        <p:nvPicPr>
          <p:cNvPr id="21" name="Рисунок 20"/>
          <p:cNvPicPr>
            <a:picLocks noChangeAspect="1"/>
          </p:cNvPicPr>
          <p:nvPr userDrawn="1"/>
        </p:nvPicPr>
        <p:blipFill rotWithShape="1">
          <a:blip r:embed="rId3" cstate="print">
            <a:extLst>
              <a:ext uri="{28A0092B-C50C-407E-A947-70E740481C1C}">
                <a14:useLocalDpi xmlns:a14="http://schemas.microsoft.com/office/drawing/2010/main" val="0"/>
              </a:ext>
            </a:extLst>
          </a:blip>
          <a:srcRect r="55750"/>
          <a:stretch/>
        </p:blipFill>
        <p:spPr>
          <a:xfrm>
            <a:off x="11176132" y="2061256"/>
            <a:ext cx="1021624" cy="4711735"/>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lvl1pPr>
              <a:defRPr>
                <a:solidFill>
                  <a:schemeClr val="tx1"/>
                </a:solidFill>
              </a:defRPr>
            </a:lvl1pPr>
          </a:lstStyle>
          <a:p>
            <a:fld id="{ECD16398-92CD-437F-86EC-887C697D72E4}" type="datetime1">
              <a:rPr lang="ru-RU" smtClean="0"/>
              <a:t>14.11.2022</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4" name="Рисунок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276841" y="5708485"/>
            <a:ext cx="6841672" cy="273667"/>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22145" y="5510650"/>
            <a:ext cx="841026" cy="845698"/>
          </a:xfrm>
          <a:prstGeom prst="rect">
            <a:avLst/>
          </a:prstGeom>
        </p:spPr>
      </p:pic>
      <p:pic>
        <p:nvPicPr>
          <p:cNvPr id="33" name="Рисунок 3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635558" flipV="1">
            <a:off x="11592097" y="2836229"/>
            <a:ext cx="321481" cy="302192"/>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2752199" flipV="1">
            <a:off x="492111" y="218678"/>
            <a:ext cx="321481" cy="302192"/>
          </a:xfrm>
          <a:prstGeom prst="rect">
            <a:avLst/>
          </a:prstGeom>
        </p:spPr>
      </p:pic>
      <p:sp>
        <p:nvSpPr>
          <p:cNvPr id="39" name="Текст 38"/>
          <p:cNvSpPr>
            <a:spLocks noGrp="1"/>
          </p:cNvSpPr>
          <p:nvPr>
            <p:ph type="body" sz="quarter" idx="17" hasCustomPrompt="1"/>
          </p:nvPr>
        </p:nvSpPr>
        <p:spPr>
          <a:xfrm>
            <a:off x="1851559" y="132372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4" name="Текст 38"/>
          <p:cNvSpPr>
            <a:spLocks noGrp="1"/>
          </p:cNvSpPr>
          <p:nvPr>
            <p:ph type="body" sz="quarter" idx="19" hasCustomPrompt="1"/>
          </p:nvPr>
        </p:nvSpPr>
        <p:spPr>
          <a:xfrm>
            <a:off x="1851559" y="320561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5" name="Текст 38"/>
          <p:cNvSpPr>
            <a:spLocks noGrp="1"/>
          </p:cNvSpPr>
          <p:nvPr>
            <p:ph type="body" sz="quarter" idx="20" hasCustomPrompt="1"/>
          </p:nvPr>
        </p:nvSpPr>
        <p:spPr>
          <a:xfrm>
            <a:off x="1851559" y="4112708"/>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Tree>
    <p:extLst>
      <p:ext uri="{BB962C8B-B14F-4D97-AF65-F5344CB8AC3E}">
        <p14:creationId xmlns:p14="http://schemas.microsoft.com/office/powerpoint/2010/main" val="3567054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ЗBambooBike">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3150"/>
            <a:ext cx="12186402" cy="6854850"/>
          </a:xfrm>
          <a:prstGeom prst="rect">
            <a:avLst/>
          </a:prstGeom>
        </p:spPr>
      </p:pic>
      <p:pic>
        <p:nvPicPr>
          <p:cNvPr id="20" name="Рисунок 19"/>
          <p:cNvPicPr>
            <a:picLocks noChangeAspect="1"/>
          </p:cNvPicPr>
          <p:nvPr userDrawn="1"/>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460490" y="721422"/>
            <a:ext cx="4068452" cy="4404099"/>
          </a:xfrm>
          <a:prstGeom prst="rect">
            <a:avLst/>
          </a:prstGeom>
        </p:spPr>
      </p:pic>
      <p:pic>
        <p:nvPicPr>
          <p:cNvPr id="21" name="Рисунок 20"/>
          <p:cNvPicPr>
            <a:picLocks noChangeAspect="1"/>
          </p:cNvPicPr>
          <p:nvPr userDrawn="1"/>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7941474" y="-14121"/>
            <a:ext cx="4250215" cy="3339455"/>
          </a:xfrm>
          <a:prstGeom prst="rect">
            <a:avLst/>
          </a:prstGeom>
        </p:spPr>
      </p:pic>
      <p:pic>
        <p:nvPicPr>
          <p:cNvPr id="22" name="Рисунок 21"/>
          <p:cNvPicPr>
            <a:picLocks noChangeAspect="1"/>
          </p:cNvPicPr>
          <p:nvPr userDrawn="1"/>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250925" y="5607344"/>
            <a:ext cx="5724636" cy="381642"/>
          </a:xfrm>
          <a:prstGeom prst="rect">
            <a:avLst/>
          </a:prstGeom>
        </p:spPr>
      </p:pic>
      <p:pic>
        <p:nvPicPr>
          <p:cNvPr id="7" name="Рисунок 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5571197" y="1580074"/>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p>
            <a:fld id="{3F4D2415-C807-467F-8A8A-582CCD79BE13}" type="datetime1">
              <a:rPr lang="ru-RU" smtClean="0"/>
              <a:t>14.11.2022</a:t>
            </a:fld>
            <a:endParaRPr lang="ru-RU"/>
          </a:p>
        </p:txBody>
      </p:sp>
      <p:sp>
        <p:nvSpPr>
          <p:cNvPr id="5" name="Нижний колонтитул 4"/>
          <p:cNvSpPr>
            <a:spLocks noGrp="1"/>
          </p:cNvSpPr>
          <p:nvPr userDrawn="1">
            <p:ph type="ftr" sz="quarter" idx="11"/>
          </p:nvPr>
        </p:nvSpPr>
        <p:spPr/>
        <p:txBody>
          <a:bodyPr/>
          <a:lstStyle/>
          <a:p>
            <a:endParaRPr lang="ru-RU"/>
          </a:p>
        </p:txBody>
      </p:sp>
      <p:sp>
        <p:nvSpPr>
          <p:cNvPr id="6" name="Номер слайда 5"/>
          <p:cNvSpPr>
            <a:spLocks noGrp="1"/>
          </p:cNvSpPr>
          <p:nvPr userDrawn="1">
            <p:ph type="sldNum" sz="quarter" idx="12"/>
          </p:nvPr>
        </p:nvSpPr>
        <p:spPr/>
        <p:txBody>
          <a:bodyPr/>
          <a:lstStyle/>
          <a:p>
            <a:fld id="{B7E6CA31-DA56-47CF-9891-B6D0296B6AEC}" type="slidenum">
              <a:rPr lang="ru-RU" smtClean="0"/>
              <a:t>‹Nr.›</a:t>
            </a:fld>
            <a:endParaRPr lang="ru-RU"/>
          </a:p>
        </p:txBody>
      </p:sp>
      <p:pic>
        <p:nvPicPr>
          <p:cNvPr id="11" name="Grafik 10">
            <a:extLst>
              <a:ext uri="{FF2B5EF4-FFF2-40B4-BE49-F238E27FC236}">
                <a16:creationId xmlns:a16="http://schemas.microsoft.com/office/drawing/2014/main" id="{EACF3009-F710-4C74-98C6-C320D2B50195}"/>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Tree>
    <p:extLst>
      <p:ext uri="{BB962C8B-B14F-4D97-AF65-F5344CB8AC3E}">
        <p14:creationId xmlns:p14="http://schemas.microsoft.com/office/powerpoint/2010/main" val="1450665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ЗBambooBike_Pink">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3150"/>
            <a:ext cx="12186402" cy="6854850"/>
          </a:xfrm>
          <a:prstGeom prst="rect">
            <a:avLst/>
          </a:prstGeom>
        </p:spPr>
      </p:pic>
      <p:pic>
        <p:nvPicPr>
          <p:cNvPr id="20" name="Рисунок 19"/>
          <p:cNvPicPr>
            <a:picLocks noChangeAspect="1"/>
          </p:cNvPicPr>
          <p:nvPr userDrawn="1"/>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460490" y="721422"/>
            <a:ext cx="4068452" cy="4404099"/>
          </a:xfrm>
          <a:prstGeom prst="rect">
            <a:avLst/>
          </a:prstGeom>
        </p:spPr>
      </p:pic>
      <p:pic>
        <p:nvPicPr>
          <p:cNvPr id="21" name="Рисунок 20"/>
          <p:cNvPicPr>
            <a:picLocks noChangeAspect="1"/>
          </p:cNvPicPr>
          <p:nvPr userDrawn="1"/>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7941474" y="-14121"/>
            <a:ext cx="4250215" cy="3339455"/>
          </a:xfrm>
          <a:prstGeom prst="rect">
            <a:avLst/>
          </a:prstGeom>
        </p:spPr>
      </p:pic>
      <p:pic>
        <p:nvPicPr>
          <p:cNvPr id="22" name="Рисунок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50925" y="5607344"/>
            <a:ext cx="5724636" cy="381642"/>
          </a:xfrm>
          <a:prstGeom prst="rect">
            <a:avLst/>
          </a:prstGeom>
        </p:spPr>
      </p:pic>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5571197" y="1580074"/>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p>
            <a:fld id="{3F4D2415-C807-467F-8A8A-582CCD79BE13}" type="datetime1">
              <a:rPr lang="ru-RU" smtClean="0"/>
              <a:t>14.11.2022</a:t>
            </a:fld>
            <a:endParaRPr lang="ru-RU"/>
          </a:p>
        </p:txBody>
      </p:sp>
      <p:sp>
        <p:nvSpPr>
          <p:cNvPr id="5" name="Нижний колонтитул 4"/>
          <p:cNvSpPr>
            <a:spLocks noGrp="1"/>
          </p:cNvSpPr>
          <p:nvPr userDrawn="1">
            <p:ph type="ftr" sz="quarter" idx="11"/>
          </p:nvPr>
        </p:nvSpPr>
        <p:spPr/>
        <p:txBody>
          <a:bodyPr/>
          <a:lstStyle/>
          <a:p>
            <a:endParaRPr lang="ru-RU"/>
          </a:p>
        </p:txBody>
      </p:sp>
      <p:sp>
        <p:nvSpPr>
          <p:cNvPr id="6" name="Номер слайда 5"/>
          <p:cNvSpPr>
            <a:spLocks noGrp="1"/>
          </p:cNvSpPr>
          <p:nvPr userDrawn="1">
            <p:ph type="sldNum" sz="quarter" idx="12"/>
          </p:nvPr>
        </p:nvSpPr>
        <p:spPr/>
        <p:txBody>
          <a:bodyPr/>
          <a:lstStyle/>
          <a:p>
            <a:fld id="{B7E6CA31-DA56-47CF-9891-B6D0296B6AEC}" type="slidenum">
              <a:rPr lang="ru-RU" smtClean="0"/>
              <a:t>‹Nr.›</a:t>
            </a:fld>
            <a:endParaRPr lang="ru-RU"/>
          </a:p>
        </p:txBody>
      </p:sp>
      <p:pic>
        <p:nvPicPr>
          <p:cNvPr id="11" name="Grafik 10">
            <a:extLst>
              <a:ext uri="{FF2B5EF4-FFF2-40B4-BE49-F238E27FC236}">
                <a16:creationId xmlns:a16="http://schemas.microsoft.com/office/drawing/2014/main" id="{EACF3009-F710-4C74-98C6-C320D2B50195}"/>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Tree>
    <p:extLst>
      <p:ext uri="{BB962C8B-B14F-4D97-AF65-F5344CB8AC3E}">
        <p14:creationId xmlns:p14="http://schemas.microsoft.com/office/powerpoint/2010/main" val="15615438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0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0" y="1619250"/>
            <a:ext cx="6667500" cy="523875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3D228742-3425-4956-9D94-5C60B741C40B}" type="datetime1">
              <a:rPr lang="ru-RU" smtClean="0"/>
              <a:t>14.11.2022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7"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8" name="Рисунок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00736" y="1908878"/>
            <a:ext cx="383722" cy="383722"/>
          </a:xfrm>
          <a:prstGeom prst="rect">
            <a:avLst/>
          </a:prstGeom>
        </p:spPr>
      </p:pic>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5065" y="5436733"/>
            <a:ext cx="5535064" cy="369004"/>
          </a:xfrm>
          <a:prstGeom prst="rect">
            <a:avLst/>
          </a:prstGeom>
        </p:spPr>
      </p:pic>
      <p:pic>
        <p:nvPicPr>
          <p:cNvPr id="11" name="Рисунок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1463" y="372001"/>
            <a:ext cx="1134836" cy="1134836"/>
          </a:xfrm>
          <a:prstGeom prst="rect">
            <a:avLst/>
          </a:prstGeom>
        </p:spPr>
      </p:pic>
      <p:pic>
        <p:nvPicPr>
          <p:cNvPr id="28" name="Рисунок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21609" y="4963193"/>
            <a:ext cx="576943" cy="576943"/>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83697" y="2167500"/>
            <a:ext cx="2064526" cy="3132708"/>
          </a:xfrm>
          <a:prstGeom prst="rect">
            <a:avLst/>
          </a:prstGeom>
        </p:spPr>
      </p:pic>
      <p:pic>
        <p:nvPicPr>
          <p:cNvPr id="14" name="Рисунок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761581">
            <a:off x="1149490" y="928885"/>
            <a:ext cx="1173619" cy="1780847"/>
          </a:xfrm>
          <a:prstGeom prst="rect">
            <a:avLst/>
          </a:prstGeom>
        </p:spPr>
      </p:pic>
      <p:pic>
        <p:nvPicPr>
          <p:cNvPr id="15" name="Рисунок 1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8770596" y="4788917"/>
            <a:ext cx="2069193" cy="2073581"/>
          </a:xfrm>
          <a:prstGeom prst="rect">
            <a:avLst/>
          </a:prstGeom>
        </p:spPr>
      </p:pic>
      <p:pic>
        <p:nvPicPr>
          <p:cNvPr id="16" name="Рисунок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Tree>
    <p:extLst>
      <p:ext uri="{BB962C8B-B14F-4D97-AF65-F5344CB8AC3E}">
        <p14:creationId xmlns:p14="http://schemas.microsoft.com/office/powerpoint/2010/main" val="36506238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1_Заголовок раздела">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2493"/>
            <a:ext cx="5549221" cy="5549221"/>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1E73A779-53A5-4CE4-AF60-1E7C4DFADBF1}" type="datetime1">
              <a:rPr lang="ru-RU" smtClean="0"/>
              <a:t>14.11.2022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8467" y="5982880"/>
            <a:ext cx="5535064" cy="369004"/>
          </a:xfrm>
          <a:prstGeom prst="rect">
            <a:avLst/>
          </a:prstGeom>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00218" y="3431493"/>
            <a:ext cx="1991563" cy="3021993"/>
          </a:xfrm>
          <a:prstGeom prst="rect">
            <a:avLst/>
          </a:prstGeom>
        </p:spPr>
      </p:pic>
      <p:sp>
        <p:nvSpPr>
          <p:cNvPr id="19" name="Текст 2"/>
          <p:cNvSpPr>
            <a:spLocks noGrp="1"/>
          </p:cNvSpPr>
          <p:nvPr>
            <p:ph type="body" idx="1" hasCustomPrompt="1"/>
          </p:nvPr>
        </p:nvSpPr>
        <p:spPr>
          <a:xfrm>
            <a:off x="2187347" y="1689146"/>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pic>
        <p:nvPicPr>
          <p:cNvPr id="3" name="Рисунок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934074" y="813707"/>
            <a:ext cx="536121" cy="536121"/>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46863" y="2777103"/>
            <a:ext cx="4436079" cy="3927021"/>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645401">
            <a:off x="10492162" y="2590571"/>
            <a:ext cx="1252973" cy="1681843"/>
          </a:xfrm>
          <a:prstGeom prst="rect">
            <a:avLst/>
          </a:prstGeom>
        </p:spPr>
      </p:pic>
      <p:pic>
        <p:nvPicPr>
          <p:cNvPr id="22" name="Рисунок 21"/>
          <p:cNvPicPr>
            <a:picLocks noChangeAspect="1"/>
          </p:cNvPicPr>
          <p:nvPr userDrawn="1"/>
        </p:nvPicPr>
        <p:blipFill rotWithShape="1">
          <a:blip r:embed="rId10" cstate="print">
            <a:extLst>
              <a:ext uri="{28A0092B-C50C-407E-A947-70E740481C1C}">
                <a14:useLocalDpi xmlns:a14="http://schemas.microsoft.com/office/drawing/2010/main" val="0"/>
              </a:ext>
            </a:extLst>
          </a:blip>
          <a:srcRect l="1" t="5851" r="40936"/>
          <a:stretch/>
        </p:blipFill>
        <p:spPr>
          <a:xfrm>
            <a:off x="9769285" y="0"/>
            <a:ext cx="2422715" cy="2413605"/>
          </a:xfrm>
          <a:prstGeom prst="rect">
            <a:avLst/>
          </a:prstGeom>
        </p:spPr>
      </p:pic>
      <p:pic>
        <p:nvPicPr>
          <p:cNvPr id="23" name="Рисунок 2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166653" y="1206802"/>
            <a:ext cx="952500" cy="952500"/>
          </a:xfrm>
          <a:prstGeom prst="rect">
            <a:avLst/>
          </a:prstGeom>
        </p:spPr>
      </p:pic>
    </p:spTree>
    <p:extLst>
      <p:ext uri="{BB962C8B-B14F-4D97-AF65-F5344CB8AC3E}">
        <p14:creationId xmlns:p14="http://schemas.microsoft.com/office/powerpoint/2010/main" val="2192889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More-text-purple">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6219" y="5673479"/>
            <a:ext cx="4801537" cy="1392445"/>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9358960" y="3564409"/>
            <a:ext cx="4937760" cy="72832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425B5B91-2D54-42DE-856E-8ABA321A5717}" type="datetime1">
              <a:rPr lang="ru-RU" smtClean="0"/>
              <a:t>14.11.2022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8467" y="6155874"/>
            <a:ext cx="5535064" cy="130698"/>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0" name="Рисунок 9"/>
          <p:cNvPicPr>
            <a:picLocks noChangeAspect="1"/>
          </p:cNvPicPr>
          <p:nvPr userDrawn="1"/>
        </p:nvPicPr>
        <p:blipFill rotWithShape="1">
          <a:blip r:embed="rId7" cstate="print">
            <a:extLst>
              <a:ext uri="{28A0092B-C50C-407E-A947-70E740481C1C}">
                <a14:useLocalDpi xmlns:a14="http://schemas.microsoft.com/office/drawing/2010/main" val="0"/>
              </a:ext>
            </a:extLst>
          </a:blip>
          <a:srcRect t="10129"/>
          <a:stretch/>
        </p:blipFill>
        <p:spPr>
          <a:xfrm>
            <a:off x="-258515" y="0"/>
            <a:ext cx="1135684" cy="4646815"/>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9658" y="6419243"/>
            <a:ext cx="239337" cy="239337"/>
          </a:xfrm>
          <a:prstGeom prst="rect">
            <a:avLst/>
          </a:prstGeom>
        </p:spPr>
      </p:pic>
      <p:pic>
        <p:nvPicPr>
          <p:cNvPr id="13" name="Рисунок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135961">
            <a:off x="11555838" y="4812463"/>
            <a:ext cx="426027" cy="400465"/>
          </a:xfrm>
          <a:prstGeom prst="rect">
            <a:avLst/>
          </a:prstGeom>
        </p:spPr>
      </p:pic>
    </p:spTree>
    <p:extLst>
      <p:ext uri="{BB962C8B-B14F-4D97-AF65-F5344CB8AC3E}">
        <p14:creationId xmlns:p14="http://schemas.microsoft.com/office/powerpoint/2010/main" val="4278636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2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2934" y="2922352"/>
            <a:ext cx="1117547" cy="1176676"/>
          </a:xfrm>
          <a:prstGeom prst="rect">
            <a:avLst/>
          </a:prstGeom>
        </p:spPr>
      </p:pic>
      <p:pic>
        <p:nvPicPr>
          <p:cNvPr id="12" name="Рисунок 11"/>
          <p:cNvPicPr>
            <a:picLocks noChangeAspect="1"/>
          </p:cNvPicPr>
          <p:nvPr userDrawn="1"/>
        </p:nvPicPr>
        <p:blipFill rotWithShape="1">
          <a:blip r:embed="rId3">
            <a:extLst>
              <a:ext uri="{28A0092B-C50C-407E-A947-70E740481C1C}">
                <a14:useLocalDpi xmlns:a14="http://schemas.microsoft.com/office/drawing/2010/main" val="0"/>
              </a:ext>
            </a:extLst>
          </a:blip>
          <a:srcRect l="27270"/>
          <a:stretch/>
        </p:blipFill>
        <p:spPr>
          <a:xfrm flipH="1">
            <a:off x="9176797" y="0"/>
            <a:ext cx="3010756" cy="6858000"/>
          </a:xfrm>
          <a:prstGeom prst="rect">
            <a:avLst/>
          </a:prstGeom>
        </p:spPr>
      </p:pic>
      <p:pic>
        <p:nvPicPr>
          <p:cNvPr id="11" name="Рисунок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224" y="5359968"/>
            <a:ext cx="4697660" cy="1498032"/>
          </a:xfrm>
          <a:prstGeom prst="rect">
            <a:avLst/>
          </a:prstGeom>
        </p:spPr>
      </p:pic>
      <p:pic>
        <p:nvPicPr>
          <p:cNvPr id="8" name="Рисунок 7"/>
          <p:cNvPicPr>
            <a:picLocks noChangeAspect="1"/>
          </p:cNvPicPr>
          <p:nvPr userDrawn="1"/>
        </p:nvPicPr>
        <p:blipFill rotWithShape="1">
          <a:blip r:embed="rId5">
            <a:extLst>
              <a:ext uri="{28A0092B-C50C-407E-A947-70E740481C1C}">
                <a14:useLocalDpi xmlns:a14="http://schemas.microsoft.com/office/drawing/2010/main" val="0"/>
              </a:ext>
            </a:extLst>
          </a:blip>
          <a:srcRect r="21520"/>
          <a:stretch/>
        </p:blipFill>
        <p:spPr>
          <a:xfrm rot="16200000">
            <a:off x="3056" y="-3056"/>
            <a:ext cx="5232638" cy="5238750"/>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ECD4BB71-6221-478C-9E96-2490BE563AA2}" type="datetime1">
              <a:rPr lang="ru-RU" smtClean="0"/>
              <a:t>14.11.2022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502008" y="5987346"/>
            <a:ext cx="5535064" cy="369004"/>
          </a:xfrm>
          <a:prstGeom prst="rect">
            <a:avLst/>
          </a:prstGeom>
        </p:spPr>
      </p:pic>
      <p:pic>
        <p:nvPicPr>
          <p:cNvPr id="14" name="Рисунок 13"/>
          <p:cNvPicPr>
            <a:picLocks noChangeAspect="1"/>
          </p:cNvPicPr>
          <p:nvPr userDrawn="1"/>
        </p:nvPicPr>
        <p:blipFill rotWithShape="1">
          <a:blip r:embed="rId8" cstate="print">
            <a:extLst>
              <a:ext uri="{28A0092B-C50C-407E-A947-70E740481C1C}">
                <a14:useLocalDpi xmlns:a14="http://schemas.microsoft.com/office/drawing/2010/main" val="0"/>
              </a:ext>
            </a:extLst>
          </a:blip>
          <a:srcRect b="32565"/>
          <a:stretch/>
        </p:blipFill>
        <p:spPr>
          <a:xfrm rot="10800000">
            <a:off x="-54782" y="0"/>
            <a:ext cx="1991563" cy="2037867"/>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25"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6"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27" name="Рисунок 8"/>
          <p:cNvSpPr>
            <a:spLocks noGrp="1"/>
          </p:cNvSpPr>
          <p:nvPr>
            <p:ph type="pic" sz="quarter" idx="13"/>
          </p:nvPr>
        </p:nvSpPr>
        <p:spPr>
          <a:xfrm>
            <a:off x="7179597" y="2325182"/>
            <a:ext cx="4179887" cy="3462338"/>
          </a:xfrm>
        </p:spPr>
        <p:txBody>
          <a:bodyPr/>
          <a:lstStyle/>
          <a:p>
            <a:endParaRPr lang="ru-RU" dirty="0"/>
          </a:p>
        </p:txBody>
      </p:sp>
      <p:pic>
        <p:nvPicPr>
          <p:cNvPr id="10" name="Рисунок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69225" y="489857"/>
            <a:ext cx="606829" cy="606829"/>
          </a:xfrm>
          <a:prstGeom prst="rect">
            <a:avLst/>
          </a:prstGeom>
        </p:spPr>
      </p:pic>
      <p:pic>
        <p:nvPicPr>
          <p:cNvPr id="28" name="Рисунок 2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76520" y="5206142"/>
            <a:ext cx="606829" cy="606829"/>
          </a:xfrm>
          <a:prstGeom prst="rect">
            <a:avLst/>
          </a:prstGeom>
        </p:spPr>
      </p:pic>
    </p:spTree>
    <p:extLst>
      <p:ext uri="{BB962C8B-B14F-4D97-AF65-F5344CB8AC3E}">
        <p14:creationId xmlns:p14="http://schemas.microsoft.com/office/powerpoint/2010/main" val="664679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3_Заголовок раздела">
    <p:spTree>
      <p:nvGrpSpPr>
        <p:cNvPr id="1" name=""/>
        <p:cNvGrpSpPr/>
        <p:nvPr/>
      </p:nvGrpSpPr>
      <p:grpSpPr>
        <a:xfrm>
          <a:off x="0" y="0"/>
          <a:ext cx="0" cy="0"/>
          <a:chOff x="0" y="0"/>
          <a:chExt cx="0" cy="0"/>
        </a:xfrm>
      </p:grpSpPr>
      <p:pic>
        <p:nvPicPr>
          <p:cNvPr id="21" name="Рисунок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50"/>
            <a:ext cx="5064952" cy="4524690"/>
          </a:xfrm>
          <a:prstGeom prst="rect">
            <a:avLst/>
          </a:prstGeom>
        </p:spPr>
      </p:pic>
      <p:pic>
        <p:nvPicPr>
          <p:cNvPr id="23" name="Рисунок 22"/>
          <p:cNvPicPr>
            <a:picLocks noChangeAspect="1"/>
          </p:cNvPicPr>
          <p:nvPr userDrawn="1"/>
        </p:nvPicPr>
        <p:blipFill rotWithShape="1">
          <a:blip r:embed="rId3" cstate="print">
            <a:extLst>
              <a:ext uri="{28A0092B-C50C-407E-A947-70E740481C1C}">
                <a14:useLocalDpi xmlns:a14="http://schemas.microsoft.com/office/drawing/2010/main" val="0"/>
              </a:ext>
            </a:extLst>
          </a:blip>
          <a:srcRect b="37149"/>
          <a:stretch/>
        </p:blipFill>
        <p:spPr>
          <a:xfrm flipV="1">
            <a:off x="4239782" y="0"/>
            <a:ext cx="3712436" cy="2333310"/>
          </a:xfrm>
          <a:prstGeom prst="rect">
            <a:avLst/>
          </a:prstGeom>
        </p:spPr>
      </p:pic>
      <p:pic>
        <p:nvPicPr>
          <p:cNvPr id="16" name="Рисунок 15"/>
          <p:cNvPicPr>
            <a:picLocks noChangeAspect="1"/>
          </p:cNvPicPr>
          <p:nvPr userDrawn="1"/>
        </p:nvPicPr>
        <p:blipFill rotWithShape="1">
          <a:blip r:embed="rId4" cstate="print">
            <a:extLst>
              <a:ext uri="{28A0092B-C50C-407E-A947-70E740481C1C}">
                <a14:useLocalDpi xmlns:a14="http://schemas.microsoft.com/office/drawing/2010/main" val="0"/>
              </a:ext>
            </a:extLst>
          </a:blip>
          <a:srcRect b="37149"/>
          <a:stretch/>
        </p:blipFill>
        <p:spPr>
          <a:xfrm>
            <a:off x="5053327" y="5527270"/>
            <a:ext cx="2117271" cy="1330730"/>
          </a:xfrm>
          <a:prstGeom prst="rect">
            <a:avLst/>
          </a:prstGeom>
        </p:spPr>
      </p:pic>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489430">
            <a:off x="120478" y="4317215"/>
            <a:ext cx="2355886" cy="2384681"/>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1AB2FC3-EC92-4FED-A226-213A4523CE84}" type="datetime1">
              <a:rPr lang="ru-RU" smtClean="0"/>
              <a:t>14.11.2022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8" name="Рисунок 8"/>
          <p:cNvSpPr>
            <a:spLocks noGrp="1"/>
          </p:cNvSpPr>
          <p:nvPr>
            <p:ph type="pic" sz="quarter" idx="13"/>
          </p:nvPr>
        </p:nvSpPr>
        <p:spPr>
          <a:xfrm>
            <a:off x="1379764" y="739549"/>
            <a:ext cx="9432713" cy="5047971"/>
          </a:xfrm>
        </p:spPr>
        <p:txBody>
          <a:bodyPr/>
          <a:lstStyle/>
          <a:p>
            <a:endParaRPr lang="ru-RU" dirty="0"/>
          </a:p>
        </p:txBody>
      </p:sp>
      <p:pic>
        <p:nvPicPr>
          <p:cNvPr id="2" name="Рисунок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084" y="2943679"/>
            <a:ext cx="2215318" cy="3412671"/>
          </a:xfrm>
          <a:prstGeom prst="rect">
            <a:avLst/>
          </a:prstGeom>
        </p:spPr>
      </p:pic>
      <p:pic>
        <p:nvPicPr>
          <p:cNvPr id="22" name="Рисунок 2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flipV="1">
            <a:off x="9900923" y="4810805"/>
            <a:ext cx="2291077" cy="343662"/>
          </a:xfrm>
          <a:prstGeom prst="rect">
            <a:avLst/>
          </a:prstGeom>
        </p:spPr>
      </p:pic>
    </p:spTree>
    <p:extLst>
      <p:ext uri="{BB962C8B-B14F-4D97-AF65-F5344CB8AC3E}">
        <p14:creationId xmlns:p14="http://schemas.microsoft.com/office/powerpoint/2010/main" val="34066938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4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rotWithShape="1">
          <a:blip r:embed="rId2">
            <a:extLst>
              <a:ext uri="{28A0092B-C50C-407E-A947-70E740481C1C}">
                <a14:useLocalDpi xmlns:a14="http://schemas.microsoft.com/office/drawing/2010/main" val="0"/>
              </a:ext>
            </a:extLst>
          </a:blip>
          <a:srcRect b="27133"/>
          <a:stretch/>
        </p:blipFill>
        <p:spPr>
          <a:xfrm>
            <a:off x="-1514180" y="3841352"/>
            <a:ext cx="7530961" cy="2886473"/>
          </a:xfrm>
          <a:prstGeom prst="rect">
            <a:avLst/>
          </a:prstGeom>
        </p:spPr>
      </p:pic>
      <p:pic>
        <p:nvPicPr>
          <p:cNvPr id="8" name="Рисунок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6208" b="27313"/>
          <a:stretch/>
        </p:blipFill>
        <p:spPr>
          <a:xfrm>
            <a:off x="0" y="1246771"/>
            <a:ext cx="5627738" cy="561122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F82EB7B6-B28A-4048-9AE8-B02C5B2F7210}" type="datetime1">
              <a:rPr lang="ru-RU" smtClean="0"/>
              <a:t>14.11.2022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73423" y="4552117"/>
            <a:ext cx="882393" cy="1804233"/>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360426">
            <a:off x="8953994" y="4777960"/>
            <a:ext cx="1261955" cy="2253491"/>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281249">
            <a:off x="65761" y="4480771"/>
            <a:ext cx="1544875" cy="2344190"/>
          </a:xfrm>
          <a:prstGeom prst="rect">
            <a:avLst/>
          </a:prstGeom>
        </p:spPr>
      </p:pic>
      <p:pic>
        <p:nvPicPr>
          <p:cNvPr id="12" name="Рисунок 1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0800000">
            <a:off x="5841646" y="0"/>
            <a:ext cx="3743325" cy="1193705"/>
          </a:xfrm>
          <a:prstGeom prst="rect">
            <a:avLst/>
          </a:prstGeom>
        </p:spPr>
      </p:pic>
    </p:spTree>
    <p:extLst>
      <p:ext uri="{BB962C8B-B14F-4D97-AF65-F5344CB8AC3E}">
        <p14:creationId xmlns:p14="http://schemas.microsoft.com/office/powerpoint/2010/main" val="921443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5_Заголовок раздела">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244" y="0"/>
            <a:ext cx="10058400" cy="6283853"/>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A0477826-3039-4177-A68B-27FB098EC521}" type="datetime1">
              <a:rPr lang="ru-RU" smtClean="0"/>
              <a:t>14.11.2022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2" name="Рисунок 1"/>
          <p:cNvPicPr>
            <a:picLocks noChangeAspect="1"/>
          </p:cNvPicPr>
          <p:nvPr userDrawn="1"/>
        </p:nvPicPr>
        <p:blipFill rotWithShape="1">
          <a:blip r:embed="rId5" cstate="print">
            <a:extLst>
              <a:ext uri="{28A0092B-C50C-407E-A947-70E740481C1C}">
                <a14:useLocalDpi xmlns:a14="http://schemas.microsoft.com/office/drawing/2010/main" val="0"/>
              </a:ext>
            </a:extLst>
          </a:blip>
          <a:srcRect r="31496"/>
          <a:stretch/>
        </p:blipFill>
        <p:spPr>
          <a:xfrm>
            <a:off x="9705974" y="1619020"/>
            <a:ext cx="2486025" cy="3629025"/>
          </a:xfrm>
          <a:prstGeom prst="rect">
            <a:avLst/>
          </a:prstGeom>
        </p:spPr>
      </p:pic>
      <p:pic>
        <p:nvPicPr>
          <p:cNvPr id="18" name="Рисунок 17"/>
          <p:cNvPicPr>
            <a:picLocks noChangeAspect="1"/>
          </p:cNvPicPr>
          <p:nvPr userDrawn="1"/>
        </p:nvPicPr>
        <p:blipFill rotWithShape="1">
          <a:blip r:embed="rId5" cstate="print">
            <a:extLst>
              <a:ext uri="{28A0092B-C50C-407E-A947-70E740481C1C}">
                <a14:useLocalDpi xmlns:a14="http://schemas.microsoft.com/office/drawing/2010/main" val="0"/>
              </a:ext>
            </a:extLst>
          </a:blip>
          <a:srcRect r="31496"/>
          <a:stretch/>
        </p:blipFill>
        <p:spPr>
          <a:xfrm flipH="1">
            <a:off x="0" y="1619020"/>
            <a:ext cx="2486025" cy="3629025"/>
          </a:xfrm>
          <a:prstGeom prst="rect">
            <a:avLst/>
          </a:prstGeom>
        </p:spPr>
      </p:pic>
      <p:pic>
        <p:nvPicPr>
          <p:cNvPr id="3" name="Рисунок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779344" y="1231842"/>
            <a:ext cx="621956" cy="621956"/>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90961" y="4991031"/>
            <a:ext cx="801650" cy="801650"/>
          </a:xfrm>
          <a:prstGeom prst="rect">
            <a:avLst/>
          </a:prstGeom>
        </p:spPr>
      </p:pic>
    </p:spTree>
    <p:extLst>
      <p:ext uri="{BB962C8B-B14F-4D97-AF65-F5344CB8AC3E}">
        <p14:creationId xmlns:p14="http://schemas.microsoft.com/office/powerpoint/2010/main" val="1066671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02">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0646" y="1256699"/>
            <a:ext cx="4988975" cy="4121448"/>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472528" y="4436779"/>
            <a:ext cx="4573562" cy="1016945"/>
          </a:xfrm>
          <a:prstGeom prst="rect">
            <a:avLst/>
          </a:prstGeom>
        </p:spPr>
      </p:pic>
      <p:pic>
        <p:nvPicPr>
          <p:cNvPr id="6" name="Рисунок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7184571" cy="6858000"/>
          </a:xfrm>
          <a:prstGeom prst="rect">
            <a:avLst/>
          </a:prstGeom>
        </p:spPr>
      </p:pic>
      <p:sp>
        <p:nvSpPr>
          <p:cNvPr id="2" name="Заголовок 1"/>
          <p:cNvSpPr>
            <a:spLocks noGrp="1"/>
          </p:cNvSpPr>
          <p:nvPr>
            <p:ph type="title" hasCustomPrompt="1"/>
          </p:nvPr>
        </p:nvSpPr>
        <p:spPr>
          <a:xfrm>
            <a:off x="541589" y="88265"/>
            <a:ext cx="2621014" cy="3803007"/>
          </a:xfrm>
        </p:spPr>
        <p:txBody>
          <a:bodyPr/>
          <a:lstStyle>
            <a:lvl1pPr algn="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95E497E8-5E48-411D-B632-55C12A1740B3}" type="datetime1">
              <a:rPr lang="ru-RU" smtClean="0"/>
              <a:t>14.11.2022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67100" y="0"/>
            <a:ext cx="7323313" cy="5568043"/>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sp>
        <p:nvSpPr>
          <p:cNvPr id="13" name="Текст 12"/>
          <p:cNvSpPr>
            <a:spLocks noGrp="1"/>
          </p:cNvSpPr>
          <p:nvPr>
            <p:ph type="body" sz="quarter" idx="13" hasCustomPrompt="1"/>
          </p:nvPr>
        </p:nvSpPr>
        <p:spPr>
          <a:xfrm>
            <a:off x="236538" y="3641725"/>
            <a:ext cx="3502025" cy="1411288"/>
          </a:xfrm>
        </p:spPr>
        <p:txBody>
          <a:bodyPr/>
          <a:lstStyle>
            <a:lvl1pP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 y="0"/>
            <a:ext cx="5257800" cy="1959407"/>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46839" y="2606379"/>
            <a:ext cx="1263242" cy="2486296"/>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459857">
            <a:off x="5242899" y="1331043"/>
            <a:ext cx="926692" cy="1012566"/>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938280" flipH="1">
            <a:off x="9536973" y="4109079"/>
            <a:ext cx="926692" cy="1012566"/>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07986">
            <a:off x="4442763" y="3321250"/>
            <a:ext cx="1357793" cy="1308007"/>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120386">
            <a:off x="3794195" y="174220"/>
            <a:ext cx="2115711" cy="1974095"/>
          </a:xfrm>
          <a:prstGeom prst="rect">
            <a:avLst/>
          </a:prstGeom>
        </p:spPr>
      </p:pic>
    </p:spTree>
    <p:extLst>
      <p:ext uri="{BB962C8B-B14F-4D97-AF65-F5344CB8AC3E}">
        <p14:creationId xmlns:p14="http://schemas.microsoft.com/office/powerpoint/2010/main" val="12690245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able_slide_purplr">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25447"/>
          <a:stretch/>
        </p:blipFill>
        <p:spPr>
          <a:xfrm rot="10800000">
            <a:off x="-5756" y="2896358"/>
            <a:ext cx="4727642" cy="3961642"/>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7571362" y="2247599"/>
            <a:ext cx="4620638" cy="4620638"/>
          </a:xfrm>
          <a:prstGeom prst="rect">
            <a:avLst/>
          </a:prstGeom>
        </p:spPr>
      </p:pic>
      <p:pic>
        <p:nvPicPr>
          <p:cNvPr id="2" name="Рисунок 1"/>
          <p:cNvPicPr>
            <a:picLocks noChangeAspect="1"/>
          </p:cNvPicPr>
          <p:nvPr userDrawn="1"/>
        </p:nvPicPr>
        <p:blipFill rotWithShape="1">
          <a:blip r:embed="rId4">
            <a:extLst>
              <a:ext uri="{28A0092B-C50C-407E-A947-70E740481C1C}">
                <a14:useLocalDpi xmlns:a14="http://schemas.microsoft.com/office/drawing/2010/main" val="0"/>
              </a:ext>
            </a:extLst>
          </a:blip>
          <a:srcRect r="20863"/>
          <a:stretch/>
        </p:blipFill>
        <p:spPr>
          <a:xfrm rot="16200000">
            <a:off x="-18847" y="18848"/>
            <a:ext cx="5276445" cy="523875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C6846739-8583-4C1E-992E-D5AE0A7E44D2}" type="datetime1">
              <a:rPr lang="ru-RU" smtClean="0"/>
              <a:t>14.11.2022</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6" name="Рисунок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pic>
        <p:nvPicPr>
          <p:cNvPr id="9" name="Рисунок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164043" y="2130357"/>
            <a:ext cx="1166757" cy="1770434"/>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44813" y="5523049"/>
            <a:ext cx="798791" cy="798791"/>
          </a:xfrm>
          <a:prstGeom prst="rect">
            <a:avLst/>
          </a:prstGeom>
        </p:spPr>
      </p:pic>
      <p:pic>
        <p:nvPicPr>
          <p:cNvPr id="13" name="Рисунок 1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714750" y="6071359"/>
            <a:ext cx="4762500" cy="247650"/>
          </a:xfrm>
          <a:prstGeom prst="rect">
            <a:avLst/>
          </a:prstGeom>
        </p:spPr>
      </p:pic>
    </p:spTree>
    <p:extLst>
      <p:ext uri="{BB962C8B-B14F-4D97-AF65-F5344CB8AC3E}">
        <p14:creationId xmlns:p14="http://schemas.microsoft.com/office/powerpoint/2010/main" val="3972926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ullet_points_purple">
    <p:spTree>
      <p:nvGrpSpPr>
        <p:cNvPr id="1" name=""/>
        <p:cNvGrpSpPr/>
        <p:nvPr/>
      </p:nvGrpSpPr>
      <p:grpSpPr>
        <a:xfrm>
          <a:off x="0" y="0"/>
          <a:ext cx="0" cy="0"/>
          <a:chOff x="0" y="0"/>
          <a:chExt cx="0" cy="0"/>
        </a:xfrm>
      </p:grpSpPr>
      <p:pic>
        <p:nvPicPr>
          <p:cNvPr id="9" name="Рисунок 8"/>
          <p:cNvPicPr>
            <a:picLocks noChangeAspect="1"/>
          </p:cNvPicPr>
          <p:nvPr userDrawn="1"/>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rot="5400000">
            <a:off x="9362875" y="3653944"/>
            <a:ext cx="4930936" cy="727313"/>
          </a:xfrm>
          <a:prstGeom prst="rect">
            <a:avLst/>
          </a:prstGeom>
        </p:spPr>
      </p:pic>
      <p:pic>
        <p:nvPicPr>
          <p:cNvPr id="3" name="Рисунок 2"/>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r="16985"/>
          <a:stretch/>
        </p:blipFill>
        <p:spPr>
          <a:xfrm rot="10800000">
            <a:off x="0" y="3836631"/>
            <a:ext cx="3192236" cy="3021369"/>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lvl1pPr>
              <a:defRPr>
                <a:solidFill>
                  <a:schemeClr val="bg1"/>
                </a:solidFill>
              </a:defRPr>
            </a:lvl1pPr>
          </a:lstStyle>
          <a:p>
            <a:fld id="{C2E501A0-54C8-4CA6-847B-9F004AB5782B}" type="datetime1">
              <a:rPr lang="ru-RU" smtClean="0"/>
              <a:t>14.11.2022</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7" cstate="print">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8" name="Рисунок 7"/>
          <p:cNvPicPr>
            <a:picLocks noChangeAspect="1"/>
          </p:cNvPicPr>
          <p:nvPr userDrawn="1"/>
        </p:nvPicPr>
        <p:blipFill>
          <a:blip r:embed="rId9" cstate="print">
            <a:extLst>
              <a:ext uri="{BEBA8EAE-BF5A-486C-A8C5-ECC9F3942E4B}">
                <a14:imgProps xmlns:a14="http://schemas.microsoft.com/office/drawing/2010/main">
                  <a14:imgLayer r:embed="rId10">
                    <a14:imgEffect>
                      <a14:saturation sat="33000"/>
                    </a14:imgEffect>
                  </a14:imgLayer>
                </a14:imgProps>
              </a:ext>
              <a:ext uri="{28A0092B-C50C-407E-A947-70E740481C1C}">
                <a14:useLocalDpi xmlns:a14="http://schemas.microsoft.com/office/drawing/2010/main" val="0"/>
              </a:ext>
            </a:extLst>
          </a:blip>
          <a:stretch>
            <a:fillRect/>
          </a:stretch>
        </p:blipFill>
        <p:spPr>
          <a:xfrm>
            <a:off x="-10556" y="4664734"/>
            <a:ext cx="1268847" cy="1925346"/>
          </a:xfrm>
          <a:prstGeom prst="rect">
            <a:avLst/>
          </a:prstGeom>
        </p:spPr>
      </p:pic>
    </p:spTree>
    <p:extLst>
      <p:ext uri="{BB962C8B-B14F-4D97-AF65-F5344CB8AC3E}">
        <p14:creationId xmlns:p14="http://schemas.microsoft.com/office/powerpoint/2010/main" val="27649247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Заголовок раздела">
    <p:spTree>
      <p:nvGrpSpPr>
        <p:cNvPr id="1" name=""/>
        <p:cNvGrpSpPr/>
        <p:nvPr/>
      </p:nvGrpSpPr>
      <p:grpSpPr>
        <a:xfrm>
          <a:off x="0" y="0"/>
          <a:ext cx="0" cy="0"/>
          <a:chOff x="0" y="0"/>
          <a:chExt cx="0" cy="0"/>
        </a:xfrm>
      </p:grpSpPr>
      <p:pic>
        <p:nvPicPr>
          <p:cNvPr id="17" name="Рисунок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2448" y="736116"/>
            <a:ext cx="4466270" cy="342414"/>
          </a:xfrm>
          <a:prstGeom prst="rect">
            <a:avLst/>
          </a:prstGeom>
        </p:spPr>
      </p:pic>
      <p:pic>
        <p:nvPicPr>
          <p:cNvPr id="27" name="Рисунок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724" y="0"/>
            <a:ext cx="7458615" cy="6858000"/>
          </a:xfrm>
          <a:prstGeom prst="rect">
            <a:avLst/>
          </a:prstGeom>
        </p:spPr>
      </p:pic>
      <p:pic>
        <p:nvPicPr>
          <p:cNvPr id="28" name="Рисунок 2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1728" y="1355354"/>
            <a:ext cx="3683260" cy="4686240"/>
          </a:xfrm>
          <a:prstGeom prst="rect">
            <a:avLst/>
          </a:prstGeom>
        </p:spPr>
      </p:pic>
      <p:pic>
        <p:nvPicPr>
          <p:cNvPr id="29" name="Рисунок 2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V="1">
            <a:off x="-304974" y="6139499"/>
            <a:ext cx="5976664" cy="216654"/>
          </a:xfrm>
          <a:prstGeom prst="rect">
            <a:avLst/>
          </a:prstGeom>
        </p:spPr>
      </p:pic>
      <p:pic>
        <p:nvPicPr>
          <p:cNvPr id="32" name="Рисунок 3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669156" y="0"/>
            <a:ext cx="2712926" cy="907323"/>
          </a:xfrm>
          <a:prstGeom prst="rect">
            <a:avLst/>
          </a:prstGeom>
        </p:spPr>
      </p:pic>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6319533" y="1638729"/>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lvl1pPr>
              <a:defRPr>
                <a:solidFill>
                  <a:schemeClr val="bg1"/>
                </a:solidFill>
              </a:defRPr>
            </a:lvl1pPr>
          </a:lstStyle>
          <a:p>
            <a:fld id="{4DCCEF2B-8D4E-4B18-AB2C-5F967D1E39F0}" type="datetime1">
              <a:rPr lang="ru-RU" smtClean="0"/>
              <a:t>14.11.2022</a:t>
            </a:fld>
            <a:endParaRPr lang="ru-RU" dirty="0"/>
          </a:p>
        </p:txBody>
      </p:sp>
      <p:sp>
        <p:nvSpPr>
          <p:cNvPr id="5" name="Нижний колонтитул 4"/>
          <p:cNvSpPr>
            <a:spLocks noGrp="1"/>
          </p:cNvSpPr>
          <p:nvPr userDrawn="1">
            <p:ph type="ftr" sz="quarter" idx="11"/>
          </p:nvPr>
        </p:nvSpPr>
        <p:spPr/>
        <p:txBody>
          <a:bodyPr/>
          <a:lstStyle>
            <a:lvl1pPr>
              <a:defRPr>
                <a:solidFill>
                  <a:schemeClr val="bg1"/>
                </a:solidFill>
              </a:defRPr>
            </a:lvl1pPr>
          </a:lstStyle>
          <a:p>
            <a:endParaRPr lang="ru-RU" dirty="0"/>
          </a:p>
        </p:txBody>
      </p:sp>
      <p:sp>
        <p:nvSpPr>
          <p:cNvPr id="12" name="Номер слайда 5">
            <a:extLst>
              <a:ext uri="{FF2B5EF4-FFF2-40B4-BE49-F238E27FC236}">
                <a16:creationId xmlns:a16="http://schemas.microsoft.com/office/drawing/2014/main" id="{05E709D6-8460-4D56-BA89-897BE402CFD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540574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8_Заголовок раздела">
    <p:spTree>
      <p:nvGrpSpPr>
        <p:cNvPr id="1" name=""/>
        <p:cNvGrpSpPr/>
        <p:nvPr/>
      </p:nvGrpSpPr>
      <p:grpSpPr>
        <a:xfrm>
          <a:off x="0" y="0"/>
          <a:ext cx="0" cy="0"/>
          <a:chOff x="0" y="0"/>
          <a:chExt cx="0" cy="0"/>
        </a:xfrm>
      </p:grpSpPr>
      <p:pic>
        <p:nvPicPr>
          <p:cNvPr id="27" name="Рисунок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24" y="0"/>
            <a:ext cx="7458615" cy="6858000"/>
          </a:xfrm>
          <a:prstGeom prst="rect">
            <a:avLst/>
          </a:prstGeom>
        </p:spPr>
      </p:pic>
      <p:pic>
        <p:nvPicPr>
          <p:cNvPr id="28" name="Рисунок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728" y="1355354"/>
            <a:ext cx="3683260" cy="4686240"/>
          </a:xfrm>
          <a:prstGeom prst="rect">
            <a:avLst/>
          </a:prstGeom>
        </p:spPr>
      </p:pic>
      <p:pic>
        <p:nvPicPr>
          <p:cNvPr id="29" name="Рисунок 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4974" y="6139499"/>
            <a:ext cx="5976664" cy="216654"/>
          </a:xfrm>
          <a:prstGeom prst="rect">
            <a:avLst/>
          </a:prstGeom>
        </p:spPr>
      </p:pic>
      <p:pic>
        <p:nvPicPr>
          <p:cNvPr id="32" name="Рисунок 3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69156" y="0"/>
            <a:ext cx="2712926" cy="907323"/>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6319533" y="1638729"/>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lvl1pPr>
              <a:defRPr>
                <a:solidFill>
                  <a:schemeClr val="bg1"/>
                </a:solidFill>
              </a:defRPr>
            </a:lvl1pPr>
          </a:lstStyle>
          <a:p>
            <a:fld id="{030EDC82-0967-4745-B010-910D2EE3BBBD}" type="datetime1">
              <a:rPr lang="ru-RU" smtClean="0"/>
              <a:t>14.11.2022</a:t>
            </a:fld>
            <a:endParaRPr lang="ru-RU" dirty="0"/>
          </a:p>
        </p:txBody>
      </p:sp>
      <p:sp>
        <p:nvSpPr>
          <p:cNvPr id="5" name="Нижний колонтитул 4"/>
          <p:cNvSpPr>
            <a:spLocks noGrp="1"/>
          </p:cNvSpPr>
          <p:nvPr userDrawn="1">
            <p:ph type="ftr" sz="quarter" idx="11"/>
          </p:nvPr>
        </p:nvSpPr>
        <p:spPr/>
        <p:txBody>
          <a:bodyPr/>
          <a:lstStyle>
            <a:lvl1pPr>
              <a:defRPr>
                <a:solidFill>
                  <a:schemeClr val="bg1"/>
                </a:solidFill>
              </a:defRPr>
            </a:lvl1pPr>
          </a:lstStyle>
          <a:p>
            <a:endParaRPr lang="ru-RU" dirty="0"/>
          </a:p>
        </p:txBody>
      </p:sp>
      <p:pic>
        <p:nvPicPr>
          <p:cNvPr id="11" name="Grafik 10">
            <a:extLst>
              <a:ext uri="{FF2B5EF4-FFF2-40B4-BE49-F238E27FC236}">
                <a16:creationId xmlns:a16="http://schemas.microsoft.com/office/drawing/2014/main" id="{0397603C-DD10-4E01-A745-0F9B617653D4}"/>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
        <p:nvSpPr>
          <p:cNvPr id="12" name="Номер слайда 5">
            <a:extLst>
              <a:ext uri="{FF2B5EF4-FFF2-40B4-BE49-F238E27FC236}">
                <a16:creationId xmlns:a16="http://schemas.microsoft.com/office/drawing/2014/main" id="{0223FFBA-7918-4A10-B457-FF2D180F059D}"/>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4452627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6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40745" b="16181"/>
          <a:stretch/>
        </p:blipFill>
        <p:spPr>
          <a:xfrm>
            <a:off x="9386846" y="1109662"/>
            <a:ext cx="2805154" cy="5748338"/>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2647950" cy="670519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7B0E277B-1919-4863-B9E7-77B57AB647EB}" type="datetime1">
              <a:rPr lang="ru-RU" smtClean="0"/>
              <a:t>14.11.2022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865910" y="5774611"/>
            <a:ext cx="6125690" cy="222056"/>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78964" y="1632968"/>
            <a:ext cx="436111" cy="436111"/>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728746" y="196623"/>
            <a:ext cx="504825" cy="504825"/>
          </a:xfrm>
          <a:prstGeom prst="rect">
            <a:avLst/>
          </a:prstGeom>
        </p:spPr>
      </p:pic>
      <p:pic>
        <p:nvPicPr>
          <p:cNvPr id="25" name="Рисунок 2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869460" y="6048972"/>
            <a:ext cx="504825" cy="504825"/>
          </a:xfrm>
          <a:prstGeom prst="rect">
            <a:avLst/>
          </a:prstGeom>
        </p:spPr>
      </p:pic>
      <p:pic>
        <p:nvPicPr>
          <p:cNvPr id="15" name="Рисунок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320171" y="3754337"/>
            <a:ext cx="2743200" cy="2743200"/>
          </a:xfrm>
          <a:prstGeom prst="rect">
            <a:avLst/>
          </a:prstGeom>
        </p:spPr>
      </p:pic>
      <p:pic>
        <p:nvPicPr>
          <p:cNvPr id="21" name="Рисунок 2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V="1">
            <a:off x="0" y="937878"/>
            <a:ext cx="3267075" cy="330338"/>
          </a:xfrm>
          <a:prstGeom prst="rect">
            <a:avLst/>
          </a:prstGeom>
        </p:spPr>
      </p:pic>
      <p:pic>
        <p:nvPicPr>
          <p:cNvPr id="34" name="Рисунок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flipV="1">
            <a:off x="8924925" y="937878"/>
            <a:ext cx="3267075" cy="330338"/>
          </a:xfrm>
          <a:prstGeom prst="rect">
            <a:avLst/>
          </a:prstGeom>
        </p:spPr>
      </p:pic>
      <p:sp>
        <p:nvSpPr>
          <p:cNvPr id="20" name="Номер слайда 5">
            <a:extLst>
              <a:ext uri="{FF2B5EF4-FFF2-40B4-BE49-F238E27FC236}">
                <a16:creationId xmlns:a16="http://schemas.microsoft.com/office/drawing/2014/main" id="{DACEC39B-9194-4D0B-8EB0-107D8DD954F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2615697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9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40745" b="16181"/>
          <a:stretch/>
        </p:blipFill>
        <p:spPr>
          <a:xfrm>
            <a:off x="9386846" y="1109662"/>
            <a:ext cx="2805154" cy="5748338"/>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2647950" cy="670519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C3A4A5BC-76DF-48B0-BE7C-AD1E49CF65A6}" type="datetime1">
              <a:rPr lang="ru-RU" smtClean="0"/>
              <a:t>14.11.2022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28746" y="196623"/>
            <a:ext cx="504825" cy="504825"/>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320171" y="3754337"/>
            <a:ext cx="2743200" cy="2743200"/>
          </a:xfrm>
          <a:prstGeom prst="rect">
            <a:avLst/>
          </a:prstGeom>
        </p:spPr>
      </p:pic>
      <p:sp>
        <p:nvSpPr>
          <p:cNvPr id="13" name="Номер слайда 5">
            <a:extLst>
              <a:ext uri="{FF2B5EF4-FFF2-40B4-BE49-F238E27FC236}">
                <a16:creationId xmlns:a16="http://schemas.microsoft.com/office/drawing/2014/main" id="{1AD2C02B-51A2-4AF1-9D1C-36DDDF061335}"/>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2447959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More-text_blue">
    <p:spTree>
      <p:nvGrpSpPr>
        <p:cNvPr id="1" name=""/>
        <p:cNvGrpSpPr/>
        <p:nvPr/>
      </p:nvGrpSpPr>
      <p:grpSpPr>
        <a:xfrm>
          <a:off x="0" y="0"/>
          <a:ext cx="0" cy="0"/>
          <a:chOff x="0" y="0"/>
          <a:chExt cx="0" cy="0"/>
        </a:xfrm>
      </p:grpSpPr>
      <p:pic>
        <p:nvPicPr>
          <p:cNvPr id="2" name="Рисунок 1"/>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2"/>
          <a:stretch/>
        </p:blipFill>
        <p:spPr>
          <a:xfrm>
            <a:off x="0" y="0"/>
            <a:ext cx="963140"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3"/>
            <a:ext cx="968896" cy="809028"/>
          </a:xfrm>
          <a:prstGeom prst="rect">
            <a:avLst/>
          </a:prstGeom>
        </p:spPr>
      </p:pic>
      <p:sp>
        <p:nvSpPr>
          <p:cNvPr id="4" name="Дата 3"/>
          <p:cNvSpPr>
            <a:spLocks noGrp="1"/>
          </p:cNvSpPr>
          <p:nvPr>
            <p:ph type="dt" sz="half" idx="10"/>
          </p:nvPr>
        </p:nvSpPr>
        <p:spPr>
          <a:xfrm>
            <a:off x="838200" y="6356351"/>
            <a:ext cx="2743200" cy="365125"/>
          </a:xfrm>
        </p:spPr>
        <p:txBody>
          <a:bodyPr/>
          <a:lstStyle/>
          <a:p>
            <a:fld id="{88AC984A-D5EB-4D41-9F81-9F355C751AF1}" type="datetime1">
              <a:rPr lang="ru-RU" smtClean="0"/>
              <a:t>14.11.2022</a:t>
            </a:fld>
            <a:endParaRPr lang="ru-RU"/>
          </a:p>
        </p:txBody>
      </p:sp>
      <p:sp>
        <p:nvSpPr>
          <p:cNvPr id="5" name="Нижний колонтитул 4"/>
          <p:cNvSpPr>
            <a:spLocks noGrp="1"/>
          </p:cNvSpPr>
          <p:nvPr>
            <p:ph type="ftr" sz="quarter" idx="11"/>
          </p:nvPr>
        </p:nvSpPr>
        <p:spPr>
          <a:xfrm>
            <a:off x="4038600" y="6356351"/>
            <a:ext cx="4114800" cy="365125"/>
          </a:xfrm>
        </p:spPr>
        <p:txBody>
          <a:bodyPr/>
          <a:lstStyle/>
          <a:p>
            <a:endParaRPr lang="ru-RU"/>
          </a:p>
        </p:txBody>
      </p:sp>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228860" y="0"/>
            <a:ext cx="963140" cy="801332"/>
          </a:xfrm>
          <a:prstGeom prst="rect">
            <a:avLst/>
          </a:prstGeom>
        </p:spPr>
      </p:pic>
      <p:sp>
        <p:nvSpPr>
          <p:cNvPr id="22" name="Текст 2"/>
          <p:cNvSpPr>
            <a:spLocks noGrp="1"/>
          </p:cNvSpPr>
          <p:nvPr>
            <p:ph type="body" idx="1" hasCustomPrompt="1"/>
          </p:nvPr>
        </p:nvSpPr>
        <p:spPr>
          <a:xfrm>
            <a:off x="877169" y="375557"/>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99842" y="1690007"/>
            <a:ext cx="592158" cy="3224893"/>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8955" y="4212773"/>
            <a:ext cx="450396" cy="450396"/>
          </a:xfrm>
          <a:prstGeom prst="rect">
            <a:avLst/>
          </a:prstGeom>
        </p:spPr>
      </p:pic>
      <p:sp>
        <p:nvSpPr>
          <p:cNvPr id="12" name="Номер слайда 5">
            <a:extLst>
              <a:ext uri="{FF2B5EF4-FFF2-40B4-BE49-F238E27FC236}">
                <a16:creationId xmlns:a16="http://schemas.microsoft.com/office/drawing/2014/main" id="{E7990F20-F833-45AB-B898-C8109790D124}"/>
              </a:ext>
            </a:extLst>
          </p:cNvPr>
          <p:cNvSpPr>
            <a:spLocks noGrp="1"/>
          </p:cNvSpPr>
          <p:nvPr>
            <p:ph type="sldNum" sz="quarter" idx="12"/>
          </p:nvPr>
        </p:nvSpPr>
        <p:spPr>
          <a:xfrm>
            <a:off x="10897386" y="6330754"/>
            <a:ext cx="1268493"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4888114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7_Заголовок раздела">
    <p:spTree>
      <p:nvGrpSpPr>
        <p:cNvPr id="1" name=""/>
        <p:cNvGrpSpPr/>
        <p:nvPr/>
      </p:nvGrpSpPr>
      <p:grpSpPr>
        <a:xfrm>
          <a:off x="0" y="0"/>
          <a:ext cx="0" cy="0"/>
          <a:chOff x="0" y="0"/>
          <a:chExt cx="0" cy="0"/>
        </a:xfrm>
      </p:grpSpPr>
      <p:pic>
        <p:nvPicPr>
          <p:cNvPr id="24" name="Рисунок 23"/>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76" b="49048"/>
          <a:stretch/>
        </p:blipFill>
        <p:spPr>
          <a:xfrm flipH="1">
            <a:off x="9085379" y="3369263"/>
            <a:ext cx="3106621" cy="3494315"/>
          </a:xfrm>
          <a:prstGeom prst="rect">
            <a:avLst/>
          </a:prstGeom>
        </p:spPr>
      </p:pic>
      <p:pic>
        <p:nvPicPr>
          <p:cNvPr id="8" name="Рисунок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76" b="49048"/>
          <a:stretch/>
        </p:blipFill>
        <p:spPr>
          <a:xfrm>
            <a:off x="-4736" y="3369264"/>
            <a:ext cx="3106621" cy="3494315"/>
          </a:xfrm>
          <a:prstGeom prst="rect">
            <a:avLst/>
          </a:prstGeom>
        </p:spPr>
      </p:pic>
      <p:grpSp>
        <p:nvGrpSpPr>
          <p:cNvPr id="3" name="Группа 2"/>
          <p:cNvGrpSpPr/>
          <p:nvPr userDrawn="1"/>
        </p:nvGrpSpPr>
        <p:grpSpPr>
          <a:xfrm>
            <a:off x="114206" y="-3847"/>
            <a:ext cx="11889642" cy="6861847"/>
            <a:chOff x="114206" y="-3848"/>
            <a:chExt cx="11889642" cy="6861847"/>
          </a:xfrm>
        </p:grpSpPr>
        <p:pic>
          <p:nvPicPr>
            <p:cNvPr id="2" name="Рисунок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206" y="-1"/>
              <a:ext cx="4139638" cy="6858000"/>
            </a:xfrm>
            <a:prstGeom prst="rect">
              <a:avLst/>
            </a:prstGeom>
          </p:spPr>
        </p:pic>
        <p:pic>
          <p:nvPicPr>
            <p:cNvPr id="23" name="Рисунок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864210" y="-3848"/>
              <a:ext cx="4139638" cy="6858000"/>
            </a:xfrm>
            <a:prstGeom prst="rect">
              <a:avLst/>
            </a:prstGeom>
          </p:spPr>
        </p:pic>
      </p:grpSp>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C7D89DAC-95AA-43F2-BDC0-558475E472CD}" type="datetime1">
              <a:rPr lang="ru-RU" smtClean="0"/>
              <a:t>14.11.2022</a:t>
            </a:fld>
            <a:endParaRPr lang="ru-RU" dirty="0"/>
          </a:p>
        </p:txBody>
      </p:sp>
      <p:sp>
        <p:nvSpPr>
          <p:cNvPr id="5" name="Нижний колонтитул 4"/>
          <p:cNvSpPr>
            <a:spLocks noGrp="1"/>
          </p:cNvSpPr>
          <p:nvPr>
            <p:ph type="ftr" sz="quarter" idx="11"/>
          </p:nvPr>
        </p:nvSpPr>
        <p:spPr/>
        <p:txBody>
          <a:bodyPr/>
          <a:lstStyle/>
          <a:p>
            <a:endParaRPr lang="ru-RU"/>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996182" y="5373849"/>
            <a:ext cx="6125690" cy="222056"/>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87427" y="3051953"/>
            <a:ext cx="2743200" cy="2743200"/>
          </a:xfrm>
          <a:prstGeom prst="rect">
            <a:avLst/>
          </a:prstGeom>
        </p:spPr>
      </p:pic>
      <p:sp>
        <p:nvSpPr>
          <p:cNvPr id="22" name="Текст 2"/>
          <p:cNvSpPr>
            <a:spLocks noGrp="1"/>
          </p:cNvSpPr>
          <p:nvPr>
            <p:ph type="body" idx="1" hasCustomPrompt="1"/>
          </p:nvPr>
        </p:nvSpPr>
        <p:spPr>
          <a:xfrm>
            <a:off x="2187347" y="1689146"/>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16" name="Номер слайда 5">
            <a:extLst>
              <a:ext uri="{FF2B5EF4-FFF2-40B4-BE49-F238E27FC236}">
                <a16:creationId xmlns:a16="http://schemas.microsoft.com/office/drawing/2014/main" id="{78E9EA52-B11F-4994-812C-FE2C50EDC117}"/>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9580467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8_Заголовок раздела">
    <p:spTree>
      <p:nvGrpSpPr>
        <p:cNvPr id="1" name=""/>
        <p:cNvGrpSpPr/>
        <p:nvPr/>
      </p:nvGrpSpPr>
      <p:grpSpPr>
        <a:xfrm>
          <a:off x="0" y="0"/>
          <a:ext cx="0" cy="0"/>
          <a:chOff x="0" y="0"/>
          <a:chExt cx="0" cy="0"/>
        </a:xfrm>
      </p:grpSpPr>
      <p:pic>
        <p:nvPicPr>
          <p:cNvPr id="32" name="Рисунок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92464" y="3067960"/>
            <a:ext cx="4299535" cy="3790040"/>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57578" y="-10948"/>
            <a:ext cx="3314700" cy="1108583"/>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F37A9BE5-57A2-44D8-8F9F-1542AEE623AB}" type="datetime1">
              <a:rPr lang="ru-RU" smtClean="0"/>
              <a:t>14.11.2022</a:t>
            </a:fld>
            <a:endParaRPr lang="ru-RU" dirty="0"/>
          </a:p>
        </p:txBody>
      </p:sp>
      <p:sp>
        <p:nvSpPr>
          <p:cNvPr id="5" name="Нижний колонтитул 4"/>
          <p:cNvSpPr>
            <a:spLocks noGrp="1"/>
          </p:cNvSpPr>
          <p:nvPr>
            <p:ph type="ftr" sz="quarter" idx="11"/>
          </p:nvPr>
        </p:nvSpPr>
        <p:spPr/>
        <p:txBody>
          <a:bodyPr/>
          <a:lstStyle/>
          <a:p>
            <a:endParaRPr lang="ru-RU"/>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sp>
        <p:nvSpPr>
          <p:cNvPr id="21"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726616" y="2269039"/>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5" name="Рисунок 14"/>
          <p:cNvPicPr>
            <a:picLocks noChangeAspect="1"/>
          </p:cNvPicPr>
          <p:nvPr userDrawn="1"/>
        </p:nvPicPr>
        <p:blipFill rotWithShape="1">
          <a:blip r:embed="rId6" cstate="print">
            <a:extLst>
              <a:ext uri="{28A0092B-C50C-407E-A947-70E740481C1C}">
                <a14:useLocalDpi xmlns:a14="http://schemas.microsoft.com/office/drawing/2010/main" val="0"/>
              </a:ext>
            </a:extLst>
          </a:blip>
          <a:srcRect r="39972"/>
          <a:stretch/>
        </p:blipFill>
        <p:spPr>
          <a:xfrm>
            <a:off x="10545660" y="3710286"/>
            <a:ext cx="1646698" cy="2743200"/>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38687" y="489858"/>
            <a:ext cx="1634833" cy="1638300"/>
          </a:xfrm>
          <a:prstGeom prst="rect">
            <a:avLst/>
          </a:prstGeom>
        </p:spPr>
      </p:pic>
      <p:pic>
        <p:nvPicPr>
          <p:cNvPr id="30" name="Рисунок 29"/>
          <p:cNvPicPr>
            <a:picLocks noChangeAspect="1"/>
          </p:cNvPicPr>
          <p:nvPr userDrawn="1"/>
        </p:nvPicPr>
        <p:blipFill rotWithShape="1">
          <a:blip r:embed="rId8" cstate="print">
            <a:extLst>
              <a:ext uri="{28A0092B-C50C-407E-A947-70E740481C1C}">
                <a14:useLocalDpi xmlns:a14="http://schemas.microsoft.com/office/drawing/2010/main" val="0"/>
              </a:ext>
            </a:extLst>
          </a:blip>
          <a:srcRect t="24697"/>
          <a:stretch/>
        </p:blipFill>
        <p:spPr>
          <a:xfrm>
            <a:off x="510350" y="-10948"/>
            <a:ext cx="862052" cy="652756"/>
          </a:xfrm>
          <a:prstGeom prst="rect">
            <a:avLst/>
          </a:prstGeom>
        </p:spPr>
      </p:pic>
      <p:pic>
        <p:nvPicPr>
          <p:cNvPr id="31" name="Рисунок 3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678210" y="5627361"/>
            <a:ext cx="862052" cy="866841"/>
          </a:xfrm>
          <a:prstGeom prst="rect">
            <a:avLst/>
          </a:prstGeom>
        </p:spPr>
      </p:pic>
      <p:sp>
        <p:nvSpPr>
          <p:cNvPr id="16" name="Номер слайда 5">
            <a:extLst>
              <a:ext uri="{FF2B5EF4-FFF2-40B4-BE49-F238E27FC236}">
                <a16:creationId xmlns:a16="http://schemas.microsoft.com/office/drawing/2014/main" id="{332BE0DE-B0B1-445F-93C4-562E60D408E5}"/>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069066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9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39144" y="5271809"/>
            <a:ext cx="1652856" cy="247928"/>
          </a:xfrm>
          <a:prstGeom prst="rect">
            <a:avLst/>
          </a:prstGeom>
        </p:spPr>
      </p:pic>
      <p:pic>
        <p:nvPicPr>
          <p:cNvPr id="2" name="Рисунок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3027" y="0"/>
            <a:ext cx="7779921"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66B68987-A7F8-4124-B526-5018E4966EFB}" type="datetime1">
              <a:rPr lang="ru-RU" smtClean="0"/>
              <a:t>14.11.2022</a:t>
            </a:fld>
            <a:endParaRPr lang="ru-RU" dirty="0"/>
          </a:p>
        </p:txBody>
      </p:sp>
      <p:sp>
        <p:nvSpPr>
          <p:cNvPr id="5" name="Нижний колонтитул 4"/>
          <p:cNvSpPr>
            <a:spLocks noGrp="1"/>
          </p:cNvSpPr>
          <p:nvPr>
            <p:ph type="ftr" sz="quarter" idx="11"/>
          </p:nvPr>
        </p:nvSpPr>
        <p:spPr/>
        <p:txBody>
          <a:bodyPr/>
          <a:lstStyle/>
          <a:p>
            <a:endParaRPr lang="ru-RU"/>
          </a:p>
        </p:txBody>
      </p:sp>
      <p:pic>
        <p:nvPicPr>
          <p:cNvPr id="22" name="Рисунок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3" name="Рисунок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0094" y="2828925"/>
            <a:ext cx="2266950" cy="2266950"/>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10391091" y="1820349"/>
            <a:ext cx="1675538" cy="3297771"/>
          </a:xfrm>
          <a:prstGeom prst="rect">
            <a:avLst/>
          </a:prstGeom>
        </p:spPr>
      </p:pic>
      <p:pic>
        <p:nvPicPr>
          <p:cNvPr id="17" name="Рисунок 16"/>
          <p:cNvPicPr>
            <a:picLocks noChangeAspect="1"/>
          </p:cNvPicPr>
          <p:nvPr userDrawn="1"/>
        </p:nvPicPr>
        <p:blipFill rotWithShape="1">
          <a:blip r:embed="rId8">
            <a:extLst>
              <a:ext uri="{28A0092B-C50C-407E-A947-70E740481C1C}">
                <a14:useLocalDpi xmlns:a14="http://schemas.microsoft.com/office/drawing/2010/main" val="0"/>
              </a:ext>
            </a:extLst>
          </a:blip>
          <a:srcRect r="18280"/>
          <a:stretch/>
        </p:blipFill>
        <p:spPr>
          <a:xfrm>
            <a:off x="11131392" y="4716518"/>
            <a:ext cx="1066364" cy="490868"/>
          </a:xfrm>
          <a:prstGeom prst="rect">
            <a:avLst/>
          </a:prstGeom>
        </p:spPr>
      </p:pic>
      <p:sp>
        <p:nvSpPr>
          <p:cNvPr id="12" name="Номер слайда 5">
            <a:extLst>
              <a:ext uri="{FF2B5EF4-FFF2-40B4-BE49-F238E27FC236}">
                <a16:creationId xmlns:a16="http://schemas.microsoft.com/office/drawing/2014/main" id="{831CE1BE-1D0C-499A-8308-30E88913B3D7}"/>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639549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03">
    <p:spTree>
      <p:nvGrpSpPr>
        <p:cNvPr id="1" name=""/>
        <p:cNvGrpSpPr/>
        <p:nvPr/>
      </p:nvGrpSpPr>
      <p:grpSpPr>
        <a:xfrm>
          <a:off x="0" y="0"/>
          <a:ext cx="0" cy="0"/>
          <a:chOff x="0" y="0"/>
          <a:chExt cx="0" cy="0"/>
        </a:xfrm>
      </p:grpSpPr>
      <p:pic>
        <p:nvPicPr>
          <p:cNvPr id="27" name="Рисунок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6" y="0"/>
            <a:ext cx="6239483" cy="2407816"/>
          </a:xfrm>
          <a:prstGeom prst="rect">
            <a:avLst/>
          </a:prstGeom>
        </p:spPr>
      </p:pic>
      <p:pic>
        <p:nvPicPr>
          <p:cNvPr id="25" name="Рисунок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5261969" y="3493788"/>
            <a:ext cx="3169481" cy="164813"/>
          </a:xfrm>
          <a:prstGeom prst="rect">
            <a:avLst/>
          </a:prstGeom>
        </p:spPr>
      </p:pic>
      <p:pic>
        <p:nvPicPr>
          <p:cNvPr id="24" name="Рисунок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23059" y="0"/>
            <a:ext cx="1936759" cy="3208564"/>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33600" y="0"/>
            <a:ext cx="10058400" cy="5957925"/>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203086"/>
            <a:ext cx="4713111" cy="6701416"/>
          </a:xfrm>
          <a:prstGeom prst="rect">
            <a:avLst/>
          </a:prstGeom>
        </p:spPr>
      </p:pic>
      <p:sp>
        <p:nvSpPr>
          <p:cNvPr id="2" name="Заголовок 1"/>
          <p:cNvSpPr>
            <a:spLocks noGrp="1"/>
          </p:cNvSpPr>
          <p:nvPr>
            <p:ph type="title" hasCustomPrompt="1"/>
          </p:nvPr>
        </p:nvSpPr>
        <p:spPr>
          <a:xfrm>
            <a:off x="9054193" y="169908"/>
            <a:ext cx="2517624" cy="2761071"/>
          </a:xfrm>
        </p:spPr>
        <p:txBody>
          <a:bodyPr/>
          <a:lstStyle>
            <a:lvl1pPr algn="r">
              <a:defRPr>
                <a:solidFill>
                  <a:schemeClr val="tx1"/>
                </a:solidFil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391E936C-AE85-4B49-A06B-40B621270838}" type="datetime1">
              <a:rPr lang="ru-RU" smtClean="0"/>
              <a:t>14.11.2022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3" name="Текст 12"/>
          <p:cNvSpPr>
            <a:spLocks noGrp="1"/>
          </p:cNvSpPr>
          <p:nvPr>
            <p:ph type="body" sz="quarter" idx="13" hasCustomPrompt="1"/>
          </p:nvPr>
        </p:nvSpPr>
        <p:spPr>
          <a:xfrm>
            <a:off x="8069792" y="3225914"/>
            <a:ext cx="3502025" cy="1411288"/>
          </a:xfrm>
        </p:spPr>
        <p:txBody>
          <a:bodyPr/>
          <a:lstStyle>
            <a:lvl1pPr algn="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6213" y="0"/>
            <a:ext cx="6381890" cy="5355771"/>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8" name="Рисунок 1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708809" y="27720"/>
            <a:ext cx="2852057" cy="2799769"/>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244789" y="1333867"/>
            <a:ext cx="2013559" cy="2180685"/>
          </a:xfrm>
          <a:prstGeom prst="rect">
            <a:avLst/>
          </a:prstGeom>
        </p:spPr>
      </p:pic>
      <p:pic>
        <p:nvPicPr>
          <p:cNvPr id="23" name="Рисунок 2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20296" y="60695"/>
            <a:ext cx="1165197" cy="1273172"/>
          </a:xfrm>
          <a:prstGeom prst="rect">
            <a:avLst/>
          </a:prstGeom>
        </p:spPr>
      </p:pic>
    </p:spTree>
    <p:extLst>
      <p:ext uri="{BB962C8B-B14F-4D97-AF65-F5344CB8AC3E}">
        <p14:creationId xmlns:p14="http://schemas.microsoft.com/office/powerpoint/2010/main" val="18466599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0_Заголовок раздела">
    <p:spTree>
      <p:nvGrpSpPr>
        <p:cNvPr id="1" name=""/>
        <p:cNvGrpSpPr/>
        <p:nvPr/>
      </p:nvGrpSpPr>
      <p:grpSpPr>
        <a:xfrm>
          <a:off x="0" y="0"/>
          <a:ext cx="0" cy="0"/>
          <a:chOff x="0" y="0"/>
          <a:chExt cx="0" cy="0"/>
        </a:xfrm>
      </p:grpSpPr>
      <p:pic>
        <p:nvPicPr>
          <p:cNvPr id="18" name="Рисунок 17"/>
          <p:cNvPicPr>
            <a:picLocks noChangeAspect="1"/>
          </p:cNvPicPr>
          <p:nvPr userDrawn="1"/>
        </p:nvPicPr>
        <p:blipFill rotWithShape="1">
          <a:blip r:embed="rId2" cstate="print">
            <a:extLst>
              <a:ext uri="{28A0092B-C50C-407E-A947-70E740481C1C}">
                <a14:useLocalDpi xmlns:a14="http://schemas.microsoft.com/office/drawing/2010/main" val="0"/>
              </a:ext>
            </a:extLst>
          </a:blip>
          <a:srcRect r="57066"/>
          <a:stretch/>
        </p:blipFill>
        <p:spPr>
          <a:xfrm flipH="1">
            <a:off x="0" y="0"/>
            <a:ext cx="2657475" cy="3866889"/>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l="35314"/>
          <a:stretch/>
        </p:blipFill>
        <p:spPr>
          <a:xfrm>
            <a:off x="0" y="0"/>
            <a:ext cx="4824682"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4358E8E6-3485-4D26-8F3C-1D7BCE5F13FE}" type="datetime1">
              <a:rPr lang="ru-RU" smtClean="0"/>
              <a:t>14.11.2022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6" name="Рисунок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3" name="Рисунок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40689" y="4638674"/>
            <a:ext cx="1628775" cy="1628775"/>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05844" y="652099"/>
            <a:ext cx="298464" cy="298464"/>
          </a:xfrm>
          <a:prstGeom prst="rect">
            <a:avLst/>
          </a:prstGeom>
        </p:spPr>
      </p:pic>
      <p:pic>
        <p:nvPicPr>
          <p:cNvPr id="19" name="Рисунок 18"/>
          <p:cNvPicPr>
            <a:picLocks noChangeAspect="1"/>
          </p:cNvPicPr>
          <p:nvPr userDrawn="1"/>
        </p:nvPicPr>
        <p:blipFill rotWithShape="1">
          <a:blip r:embed="rId8" cstate="print">
            <a:extLst>
              <a:ext uri="{28A0092B-C50C-407E-A947-70E740481C1C}">
                <a14:useLocalDpi xmlns:a14="http://schemas.microsoft.com/office/drawing/2010/main" val="0"/>
              </a:ext>
            </a:extLst>
          </a:blip>
          <a:srcRect r="40696"/>
          <a:stretch/>
        </p:blipFill>
        <p:spPr>
          <a:xfrm>
            <a:off x="10623550" y="2397444"/>
            <a:ext cx="1568450" cy="1972622"/>
          </a:xfrm>
          <a:prstGeom prst="rect">
            <a:avLst/>
          </a:prstGeom>
        </p:spPr>
      </p:pic>
      <p:sp>
        <p:nvSpPr>
          <p:cNvPr id="20" name="Номер слайда 5">
            <a:extLst>
              <a:ext uri="{FF2B5EF4-FFF2-40B4-BE49-F238E27FC236}">
                <a16:creationId xmlns:a16="http://schemas.microsoft.com/office/drawing/2014/main" id="{8F547336-B97F-4E4B-B2FF-0ECE69196A6F}"/>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1925232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1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t="46667"/>
          <a:stretch/>
        </p:blipFill>
        <p:spPr>
          <a:xfrm rot="5400000">
            <a:off x="8494816" y="2972427"/>
            <a:ext cx="4171429" cy="3222939"/>
          </a:xfrm>
          <a:prstGeom prst="rect">
            <a:avLst/>
          </a:prstGeom>
        </p:spPr>
      </p:pic>
      <p:pic>
        <p:nvPicPr>
          <p:cNvPr id="9"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l="31603" t="16879"/>
          <a:stretch/>
        </p:blipFill>
        <p:spPr>
          <a:xfrm>
            <a:off x="-11695" y="0"/>
            <a:ext cx="3237901" cy="5700483"/>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BED00DA3-BF74-471C-8744-745468C58709}" type="datetime1">
              <a:rPr lang="ru-RU" smtClean="0"/>
              <a:t>14.11.2022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66410" y="2101927"/>
            <a:ext cx="4963941" cy="4963941"/>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07590" y="4239222"/>
            <a:ext cx="1809750" cy="1809750"/>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80530" y="1156300"/>
            <a:ext cx="628650" cy="628650"/>
          </a:xfrm>
          <a:prstGeom prst="rect">
            <a:avLst/>
          </a:prstGeom>
        </p:spPr>
      </p:pic>
      <p:pic>
        <p:nvPicPr>
          <p:cNvPr id="22" name="Рисунок 2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2875" y="5727700"/>
            <a:ext cx="628650" cy="628650"/>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098251" y="1877543"/>
            <a:ext cx="319089" cy="319089"/>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747573" y="736542"/>
            <a:ext cx="319089" cy="319089"/>
          </a:xfrm>
          <a:prstGeom prst="rect">
            <a:avLst/>
          </a:prstGeom>
        </p:spPr>
      </p:pic>
      <p:sp>
        <p:nvSpPr>
          <p:cNvPr id="18" name="Номер слайда 5">
            <a:extLst>
              <a:ext uri="{FF2B5EF4-FFF2-40B4-BE49-F238E27FC236}">
                <a16:creationId xmlns:a16="http://schemas.microsoft.com/office/drawing/2014/main" id="{A2DE17D8-2603-485F-B20B-6F53B672E618}"/>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664376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able_slide_blue">
    <p:spTree>
      <p:nvGrpSpPr>
        <p:cNvPr id="1" name=""/>
        <p:cNvGrpSpPr/>
        <p:nvPr/>
      </p:nvGrpSpPr>
      <p:grpSpPr>
        <a:xfrm>
          <a:off x="0" y="0"/>
          <a:ext cx="0" cy="0"/>
          <a:chOff x="0" y="0"/>
          <a:chExt cx="0" cy="0"/>
        </a:xfrm>
      </p:grpSpPr>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61500" y="4304006"/>
            <a:ext cx="2725731" cy="2402732"/>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3A20286A-6229-4348-B1D1-B0275B889723}" type="datetime1">
              <a:rPr lang="ru-RU" smtClean="0"/>
              <a:t>14.11.2022</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pic>
        <p:nvPicPr>
          <p:cNvPr id="14" name="Рисунок 13"/>
          <p:cNvPicPr>
            <a:picLocks noChangeAspect="1"/>
          </p:cNvPicPr>
          <p:nvPr userDrawn="1"/>
        </p:nvPicPr>
        <p:blipFill rotWithShape="1">
          <a:blip r:embed="rId4" cstate="print">
            <a:extLst>
              <a:ext uri="{28A0092B-C50C-407E-A947-70E740481C1C}">
                <a14:useLocalDpi xmlns:a14="http://schemas.microsoft.com/office/drawing/2010/main" val="0"/>
              </a:ext>
            </a:extLst>
          </a:blip>
          <a:srcRect r="33044"/>
          <a:stretch/>
        </p:blipFill>
        <p:spPr>
          <a:xfrm rot="5400000">
            <a:off x="9624386" y="4936789"/>
            <a:ext cx="1547205" cy="2315693"/>
          </a:xfrm>
          <a:prstGeom prst="rect">
            <a:avLst/>
          </a:prstGeom>
        </p:spPr>
      </p:pic>
      <p:pic>
        <p:nvPicPr>
          <p:cNvPr id="17" name="Рисунок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21" name="Рисунок 20"/>
          <p:cNvPicPr>
            <a:picLocks noChangeAspect="1"/>
          </p:cNvPicPr>
          <p:nvPr userDrawn="1"/>
        </p:nvPicPr>
        <p:blipFill rotWithShape="1">
          <a:blip r:embed="rId6" cstate="print">
            <a:extLst>
              <a:ext uri="{28A0092B-C50C-407E-A947-70E740481C1C}">
                <a14:useLocalDpi xmlns:a14="http://schemas.microsoft.com/office/drawing/2010/main" val="0"/>
              </a:ext>
            </a:extLst>
          </a:blip>
          <a:srcRect l="32736"/>
          <a:stretch/>
        </p:blipFill>
        <p:spPr>
          <a:xfrm>
            <a:off x="0" y="4333878"/>
            <a:ext cx="1419874" cy="2110896"/>
          </a:xfrm>
          <a:prstGeom prst="rect">
            <a:avLst/>
          </a:prstGeom>
        </p:spPr>
      </p:pic>
      <p:sp>
        <p:nvSpPr>
          <p:cNvPr id="10" name="Номер слайда 5">
            <a:extLst>
              <a:ext uri="{FF2B5EF4-FFF2-40B4-BE49-F238E27FC236}">
                <a16:creationId xmlns:a16="http://schemas.microsoft.com/office/drawing/2014/main" id="{B5D41614-D43A-469A-AC4B-9B2C31344C7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8810042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Table_slide_blue">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6" name="Номер слайда 5"/>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spTree>
    <p:extLst>
      <p:ext uri="{BB962C8B-B14F-4D97-AF65-F5344CB8AC3E}">
        <p14:creationId xmlns:p14="http://schemas.microsoft.com/office/powerpoint/2010/main" val="26272929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bullet_points_blue">
    <p:spTree>
      <p:nvGrpSpPr>
        <p:cNvPr id="1" name=""/>
        <p:cNvGrpSpPr/>
        <p:nvPr/>
      </p:nvGrpSpPr>
      <p:grpSpPr>
        <a:xfrm>
          <a:off x="0" y="0"/>
          <a:ext cx="0" cy="0"/>
          <a:chOff x="0" y="0"/>
          <a:chExt cx="0" cy="0"/>
        </a:xfrm>
      </p:grpSpPr>
      <p:pic>
        <p:nvPicPr>
          <p:cNvPr id="12" name="Рисунок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66671"/>
          <a:stretch/>
        </p:blipFill>
        <p:spPr>
          <a:xfrm>
            <a:off x="11202039" y="2130441"/>
            <a:ext cx="989961" cy="4302951"/>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l="22969"/>
          <a:stretch/>
        </p:blipFill>
        <p:spPr>
          <a:xfrm>
            <a:off x="0" y="-136527"/>
            <a:ext cx="2086210"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0DAA6EB7-0D3E-4789-8E9A-916270F13517}" type="datetime1">
              <a:rPr lang="ru-RU" smtClean="0"/>
              <a:t>14.11.2022</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5" name="Рисунок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1" name="Рисунок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3535" y="4104551"/>
            <a:ext cx="1384489" cy="1761496"/>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23675" y="3116035"/>
            <a:ext cx="502104" cy="502104"/>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737945" y="5742792"/>
            <a:ext cx="502104" cy="502104"/>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710430" y="2220927"/>
            <a:ext cx="409575" cy="409575"/>
          </a:xfrm>
          <a:prstGeom prst="rect">
            <a:avLst/>
          </a:prstGeom>
        </p:spPr>
      </p:pic>
      <p:sp>
        <p:nvSpPr>
          <p:cNvPr id="17" name="Номер слайда 5">
            <a:extLst>
              <a:ext uri="{FF2B5EF4-FFF2-40B4-BE49-F238E27FC236}">
                <a16:creationId xmlns:a16="http://schemas.microsoft.com/office/drawing/2014/main" id="{B992BA25-1136-45A6-8E50-274E90DC597D}"/>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5184801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Группа 8"/>
          <p:cNvGrpSpPr/>
          <p:nvPr userDrawn="1"/>
        </p:nvGrpSpPr>
        <p:grpSpPr>
          <a:xfrm>
            <a:off x="0" y="1152497"/>
            <a:ext cx="4988476" cy="5568978"/>
            <a:chOff x="7185" y="1103455"/>
            <a:chExt cx="4988476" cy="5568978"/>
          </a:xfrm>
        </p:grpSpPr>
        <p:pic>
          <p:nvPicPr>
            <p:cNvPr id="34" name="Рисунок 3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4606" y="1103455"/>
              <a:ext cx="4021096" cy="4057956"/>
            </a:xfrm>
            <a:prstGeom prst="rect">
              <a:avLst/>
            </a:prstGeom>
          </p:spPr>
        </p:pic>
        <p:pic>
          <p:nvPicPr>
            <p:cNvPr id="36" name="Рисунок 3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V="1">
              <a:off x="694606" y="5661248"/>
              <a:ext cx="4301055" cy="511348"/>
            </a:xfrm>
            <a:prstGeom prst="rect">
              <a:avLst/>
            </a:prstGeom>
          </p:spPr>
        </p:pic>
        <p:pic>
          <p:nvPicPr>
            <p:cNvPr id="37" name="Рисунок 3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185" y="6226376"/>
              <a:ext cx="2973710" cy="446057"/>
            </a:xfrm>
            <a:prstGeom prst="rect">
              <a:avLst/>
            </a:prstGeom>
          </p:spPr>
        </p:pic>
      </p:grpSp>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Текст 2"/>
          <p:cNvSpPr>
            <a:spLocks noGrp="1"/>
          </p:cNvSpPr>
          <p:nvPr>
            <p:ph type="body" idx="1" hasCustomPrompt="1"/>
          </p:nvPr>
        </p:nvSpPr>
        <p:spPr>
          <a:xfrm>
            <a:off x="7246149" y="2154404"/>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a:t>
            </a:r>
            <a:endParaRPr lang="ru-RU" dirty="0"/>
          </a:p>
        </p:txBody>
      </p:sp>
      <p:sp>
        <p:nvSpPr>
          <p:cNvPr id="4" name="Дата 3"/>
          <p:cNvSpPr>
            <a:spLocks noGrp="1"/>
          </p:cNvSpPr>
          <p:nvPr>
            <p:ph type="dt" sz="half" idx="10"/>
          </p:nvPr>
        </p:nvSpPr>
        <p:spPr/>
        <p:txBody>
          <a:bodyPr/>
          <a:lstStyle/>
          <a:p>
            <a:fld id="{8ADE0A67-336C-4C89-B66A-9FEBB1C2F3F2}" type="datetime1">
              <a:rPr lang="ru-RU" smtClean="0"/>
              <a:t>14.11.2022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2" name="Grafik 11">
            <a:extLst>
              <a:ext uri="{FF2B5EF4-FFF2-40B4-BE49-F238E27FC236}">
                <a16:creationId xmlns:a16="http://schemas.microsoft.com/office/drawing/2014/main" id="{94C9A596-E182-4A6F-B34B-1274394AA66F}"/>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Tree>
    <p:extLst>
      <p:ext uri="{BB962C8B-B14F-4D97-AF65-F5344CB8AC3E}">
        <p14:creationId xmlns:p14="http://schemas.microsoft.com/office/powerpoint/2010/main" val="11443129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2_Заголовок раздела">
    <p:spTree>
      <p:nvGrpSpPr>
        <p:cNvPr id="1" name=""/>
        <p:cNvGrpSpPr/>
        <p:nvPr/>
      </p:nvGrpSpPr>
      <p:grpSpPr>
        <a:xfrm>
          <a:off x="0" y="0"/>
          <a:ext cx="0" cy="0"/>
          <a:chOff x="0" y="0"/>
          <a:chExt cx="0" cy="0"/>
        </a:xfrm>
      </p:grpSpPr>
      <p:pic>
        <p:nvPicPr>
          <p:cNvPr id="26" name="Рисунок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2085395"/>
            <a:ext cx="2743200" cy="411480"/>
          </a:xfrm>
          <a:prstGeom prst="rect">
            <a:avLst/>
          </a:prstGeom>
        </p:spPr>
      </p:pic>
      <p:pic>
        <p:nvPicPr>
          <p:cNvPr id="23" name="Рисунок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7656" y="0"/>
            <a:ext cx="3679723" cy="1901190"/>
          </a:xfrm>
          <a:prstGeom prst="rect">
            <a:avLst/>
          </a:prstGeom>
        </p:spPr>
      </p:pic>
      <p:pic>
        <p:nvPicPr>
          <p:cNvPr id="20" name="Рисунок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33600" y="2291487"/>
            <a:ext cx="10058400" cy="4566513"/>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931CCF97-9C54-4340-AF26-C159CE15BE24}" type="datetime1">
              <a:rPr lang="ru-RU" smtClean="0"/>
              <a:t>14.11.2022</a:t>
            </a:fld>
            <a:endParaRPr lang="ru-RU"/>
          </a:p>
        </p:txBody>
      </p:sp>
      <p:sp>
        <p:nvSpPr>
          <p:cNvPr id="5" name="Нижний колонтитул 4"/>
          <p:cNvSpPr>
            <a:spLocks noGrp="1"/>
          </p:cNvSpPr>
          <p:nvPr>
            <p:ph type="ftr" sz="quarter" idx="11"/>
          </p:nvPr>
        </p:nvSpPr>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 name="Рисунок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47770" y="5538980"/>
            <a:ext cx="4289653" cy="509992"/>
          </a:xfrm>
          <a:prstGeom prst="rect">
            <a:avLst/>
          </a:prstGeom>
        </p:spPr>
      </p:pic>
      <p:pic>
        <p:nvPicPr>
          <p:cNvPr id="3" name="Рисунок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656" y="2727265"/>
            <a:ext cx="1941591" cy="4130735"/>
          </a:xfrm>
          <a:prstGeom prst="rect">
            <a:avLst/>
          </a:prstGeom>
        </p:spPr>
      </p:pic>
      <p:pic>
        <p:nvPicPr>
          <p:cNvPr id="8" name="Рисунок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066243" y="765590"/>
            <a:ext cx="993253" cy="1961675"/>
          </a:xfrm>
          <a:prstGeom prst="rect">
            <a:avLst/>
          </a:prstGeom>
        </p:spPr>
      </p:pic>
      <p:pic>
        <p:nvPicPr>
          <p:cNvPr id="29" name="Рисунок 2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flipV="1">
            <a:off x="10601325" y="2699913"/>
            <a:ext cx="1593553" cy="239033"/>
          </a:xfrm>
          <a:prstGeom prst="rect">
            <a:avLst/>
          </a:prstGeom>
        </p:spPr>
      </p:pic>
    </p:spTree>
    <p:extLst>
      <p:ext uri="{BB962C8B-B14F-4D97-AF65-F5344CB8AC3E}">
        <p14:creationId xmlns:p14="http://schemas.microsoft.com/office/powerpoint/2010/main" val="10454583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3_Заголовок раздела">
    <p:spTree>
      <p:nvGrpSpPr>
        <p:cNvPr id="1" name=""/>
        <p:cNvGrpSpPr/>
        <p:nvPr/>
      </p:nvGrpSpPr>
      <p:grpSpPr>
        <a:xfrm>
          <a:off x="0" y="0"/>
          <a:ext cx="0" cy="0"/>
          <a:chOff x="0" y="0"/>
          <a:chExt cx="0" cy="0"/>
        </a:xfrm>
      </p:grpSpPr>
      <p:pic>
        <p:nvPicPr>
          <p:cNvPr id="20" name="Рисунок 19"/>
          <p:cNvPicPr>
            <a:picLocks noChangeAspect="1"/>
          </p:cNvPicPr>
          <p:nvPr userDrawn="1"/>
        </p:nvPicPr>
        <p:blipFill rotWithShape="1">
          <a:blip r:embed="rId2" cstate="print">
            <a:extLst>
              <a:ext uri="{28A0092B-C50C-407E-A947-70E740481C1C}">
                <a14:useLocalDpi xmlns:a14="http://schemas.microsoft.com/office/drawing/2010/main" val="0"/>
              </a:ext>
            </a:extLst>
          </a:blip>
          <a:srcRect l="51701"/>
          <a:stretch/>
        </p:blipFill>
        <p:spPr>
          <a:xfrm>
            <a:off x="11713" y="3192938"/>
            <a:ext cx="2142819" cy="3665062"/>
          </a:xfrm>
          <a:prstGeom prst="rect">
            <a:avLst/>
          </a:prstGeom>
        </p:spPr>
      </p:pic>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9831281" y="4045974"/>
            <a:ext cx="3616419" cy="1105017"/>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flipH="1">
            <a:off x="2112431" y="-2110977"/>
            <a:ext cx="2633137" cy="685800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7798BF48-DE08-466B-A630-CB53ADA2B1D5}" type="datetime1">
              <a:rPr lang="ru-RU" smtClean="0"/>
              <a:t>14.11.2022</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22" name="Текст 2"/>
          <p:cNvSpPr>
            <a:spLocks noGrp="1"/>
          </p:cNvSpPr>
          <p:nvPr>
            <p:ph type="body" idx="1" hasCustomPrompt="1"/>
          </p:nvPr>
        </p:nvSpPr>
        <p:spPr>
          <a:xfrm>
            <a:off x="2209800" y="226772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312" y="1615416"/>
            <a:ext cx="504825" cy="504825"/>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10" name="Рисунок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77235" y="1062615"/>
            <a:ext cx="1078099" cy="2130323"/>
          </a:xfrm>
          <a:prstGeom prst="rect">
            <a:avLst/>
          </a:prstGeom>
        </p:spPr>
      </p:pic>
      <p:pic>
        <p:nvPicPr>
          <p:cNvPr id="13" name="Рисунок 12"/>
          <p:cNvPicPr>
            <a:picLocks noChangeAspect="1"/>
          </p:cNvPicPr>
          <p:nvPr userDrawn="1"/>
        </p:nvPicPr>
        <p:blipFill rotWithShape="1">
          <a:blip r:embed="rId9">
            <a:extLst>
              <a:ext uri="{28A0092B-C50C-407E-A947-70E740481C1C}">
                <a14:useLocalDpi xmlns:a14="http://schemas.microsoft.com/office/drawing/2010/main" val="0"/>
              </a:ext>
            </a:extLst>
          </a:blip>
          <a:srcRect l="47333"/>
          <a:stretch/>
        </p:blipFill>
        <p:spPr>
          <a:xfrm>
            <a:off x="0" y="4579288"/>
            <a:ext cx="2204044" cy="497537"/>
          </a:xfrm>
          <a:prstGeom prst="rect">
            <a:avLst/>
          </a:prstGeom>
        </p:spPr>
      </p:pic>
      <p:pic>
        <p:nvPicPr>
          <p:cNvPr id="14" name="Рисунок 1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flipV="1">
            <a:off x="3495675" y="5187380"/>
            <a:ext cx="5200650" cy="398717"/>
          </a:xfrm>
          <a:prstGeom prst="rect">
            <a:avLst/>
          </a:prstGeom>
        </p:spPr>
      </p:pic>
      <p:pic>
        <p:nvPicPr>
          <p:cNvPr id="27" name="Рисунок 2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76447" y="5048659"/>
            <a:ext cx="504825" cy="504825"/>
          </a:xfrm>
          <a:prstGeom prst="rect">
            <a:avLst/>
          </a:prstGeom>
        </p:spPr>
      </p:pic>
    </p:spTree>
    <p:extLst>
      <p:ext uri="{BB962C8B-B14F-4D97-AF65-F5344CB8AC3E}">
        <p14:creationId xmlns:p14="http://schemas.microsoft.com/office/powerpoint/2010/main" val="32320496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More_text_orange">
    <p:spTree>
      <p:nvGrpSpPr>
        <p:cNvPr id="1" name=""/>
        <p:cNvGrpSpPr/>
        <p:nvPr/>
      </p:nvGrpSpPr>
      <p:grpSpPr>
        <a:xfrm>
          <a:off x="0" y="0"/>
          <a:ext cx="0" cy="0"/>
          <a:chOff x="0" y="0"/>
          <a:chExt cx="0" cy="0"/>
        </a:xfrm>
      </p:grpSpPr>
      <p:pic>
        <p:nvPicPr>
          <p:cNvPr id="3" name="Рисунок 2"/>
          <p:cNvPicPr>
            <a:picLocks noChangeAspect="1"/>
          </p:cNvPicPr>
          <p:nvPr userDrawn="1"/>
        </p:nvPicPr>
        <p:blipFill rotWithShape="1">
          <a:blip r:embed="rId2" cstate="print">
            <a:extLst>
              <a:ext uri="{28A0092B-C50C-407E-A947-70E740481C1C}">
                <a14:useLocalDpi xmlns:a14="http://schemas.microsoft.com/office/drawing/2010/main" val="0"/>
              </a:ext>
            </a:extLst>
          </a:blip>
          <a:srcRect t="63484"/>
          <a:stretch/>
        </p:blipFill>
        <p:spPr>
          <a:xfrm rot="5400000">
            <a:off x="10852882" y="5110599"/>
            <a:ext cx="2194103" cy="491671"/>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b="34184"/>
          <a:stretch/>
        </p:blipFill>
        <p:spPr>
          <a:xfrm rot="5400000">
            <a:off x="-1959801" y="3227902"/>
            <a:ext cx="5589899" cy="167029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4CC46814-9258-48F8-8ABE-3D9EC8F7C922}" type="datetime1">
              <a:rPr lang="ru-RU" smtClean="0"/>
              <a:t>14.11.2022</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
        <p:nvSpPr>
          <p:cNvPr id="16"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Tree>
    <p:extLst>
      <p:ext uri="{BB962C8B-B14F-4D97-AF65-F5344CB8AC3E}">
        <p14:creationId xmlns:p14="http://schemas.microsoft.com/office/powerpoint/2010/main" val="5537985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4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889312" y="889311"/>
            <a:ext cx="3257553" cy="1478929"/>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6854152" y="-2483291"/>
            <a:ext cx="1891417" cy="6858000"/>
          </a:xfrm>
          <a:prstGeom prst="rect">
            <a:avLst/>
          </a:prstGeom>
        </p:spPr>
      </p:pic>
      <p:pic>
        <p:nvPicPr>
          <p:cNvPr id="2" name="Рисунок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14013" y="5081886"/>
            <a:ext cx="4427985" cy="1776114"/>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77B337C1-0B0E-4E15-AA8E-3EEBED116076}" type="datetime1">
              <a:rPr lang="ru-RU" smtClean="0"/>
              <a:t>14.11.2022</a:t>
            </a:fld>
            <a:endParaRPr lang="ru-RU" dirty="0"/>
          </a:p>
        </p:txBody>
      </p:sp>
      <p:sp>
        <p:nvSpPr>
          <p:cNvPr id="5" name="Нижний колонтитул 4"/>
          <p:cNvSpPr>
            <a:spLocks noGrp="1"/>
          </p:cNvSpPr>
          <p:nvPr>
            <p:ph type="ftr" sz="quarter" idx="11"/>
          </p:nvPr>
        </p:nvSpPr>
        <p:spPr>
          <a:xfrm>
            <a:off x="4570605" y="6350000"/>
            <a:ext cx="4114800" cy="365125"/>
          </a:xfrm>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5" name="Рисунок 24"/>
          <p:cNvPicPr>
            <a:picLocks noChangeAspect="1"/>
          </p:cNvPicPr>
          <p:nvPr userDrawn="1"/>
        </p:nvPicPr>
        <p:blipFill rotWithShape="1">
          <a:blip r:embed="rId6" cstate="print">
            <a:extLst>
              <a:ext uri="{28A0092B-C50C-407E-A947-70E740481C1C}">
                <a14:useLocalDpi xmlns:a14="http://schemas.microsoft.com/office/drawing/2010/main" val="0"/>
              </a:ext>
            </a:extLst>
          </a:blip>
          <a:srcRect l="40300"/>
          <a:stretch/>
        </p:blipFill>
        <p:spPr>
          <a:xfrm>
            <a:off x="0" y="5344149"/>
            <a:ext cx="529385" cy="886742"/>
          </a:xfrm>
          <a:prstGeom prst="rect">
            <a:avLst/>
          </a:prstGeom>
        </p:spPr>
      </p:pic>
      <p:sp>
        <p:nvSpPr>
          <p:cNvPr id="21"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28" name="Рисунок 8"/>
          <p:cNvSpPr>
            <a:spLocks noGrp="1"/>
          </p:cNvSpPr>
          <p:nvPr>
            <p:ph type="pic" sz="quarter" idx="13"/>
          </p:nvPr>
        </p:nvSpPr>
        <p:spPr>
          <a:xfrm>
            <a:off x="7179597" y="2325182"/>
            <a:ext cx="4179887" cy="3462338"/>
          </a:xfrm>
        </p:spPr>
        <p:txBody>
          <a:bodyPr/>
          <a:lstStyle/>
          <a:p>
            <a:endParaRPr lang="ru-RU" dirty="0"/>
          </a:p>
        </p:txBody>
      </p:sp>
      <p:pic>
        <p:nvPicPr>
          <p:cNvPr id="29" name="Рисунок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12335" y="587363"/>
            <a:ext cx="504825" cy="504825"/>
          </a:xfrm>
          <a:prstGeom prst="rect">
            <a:avLst/>
          </a:prstGeom>
        </p:spPr>
      </p:pic>
      <p:pic>
        <p:nvPicPr>
          <p:cNvPr id="31" name="Рисунок 3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20241" y="1092188"/>
            <a:ext cx="862052" cy="866841"/>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Tree>
    <p:extLst>
      <p:ext uri="{BB962C8B-B14F-4D97-AF65-F5344CB8AC3E}">
        <p14:creationId xmlns:p14="http://schemas.microsoft.com/office/powerpoint/2010/main" val="3700627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03">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76307" cy="3518221"/>
          </a:xfrm>
          <a:prstGeom prst="rect">
            <a:avLst/>
          </a:prstGeom>
        </p:spPr>
      </p:pic>
      <p:pic>
        <p:nvPicPr>
          <p:cNvPr id="19" name="Рисунок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0863471" flipH="1">
            <a:off x="382567" y="1475867"/>
            <a:ext cx="4872218" cy="4024993"/>
          </a:xfrm>
          <a:prstGeom prst="rect">
            <a:avLst/>
          </a:prstGeom>
        </p:spPr>
      </p:pic>
      <p:pic>
        <p:nvPicPr>
          <p:cNvPr id="16" name="Рисунок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40325" y="4458656"/>
            <a:ext cx="4305300" cy="1372912"/>
          </a:xfrm>
          <a:prstGeom prst="rect">
            <a:avLst/>
          </a:prstGeom>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447765" y="0"/>
            <a:ext cx="8742647" cy="5306786"/>
          </a:xfrm>
          <a:prstGeom prst="rect">
            <a:avLst/>
          </a:prstGeom>
        </p:spPr>
      </p:pic>
      <p:sp>
        <p:nvSpPr>
          <p:cNvPr id="2" name="Заголовок 1"/>
          <p:cNvSpPr>
            <a:spLocks noGrp="1"/>
          </p:cNvSpPr>
          <p:nvPr>
            <p:ph type="title" hasCustomPrompt="1"/>
          </p:nvPr>
        </p:nvSpPr>
        <p:spPr>
          <a:xfrm>
            <a:off x="9054193" y="169908"/>
            <a:ext cx="2517624" cy="2761071"/>
          </a:xfrm>
        </p:spPr>
        <p:txBody>
          <a:bodyPr/>
          <a:lstStyle>
            <a:lvl1pPr algn="r">
              <a:defRPr>
                <a:solidFill>
                  <a:schemeClr val="tx1"/>
                </a:solidFil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64763719-8D50-4FF1-AFB0-D00D1CF8F0AA}" type="datetime1">
              <a:rPr lang="ru-RU" smtClean="0"/>
              <a:t>14.11.2022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3" name="Текст 12"/>
          <p:cNvSpPr>
            <a:spLocks noGrp="1"/>
          </p:cNvSpPr>
          <p:nvPr>
            <p:ph type="body" sz="quarter" idx="13" hasCustomPrompt="1"/>
          </p:nvPr>
        </p:nvSpPr>
        <p:spPr>
          <a:xfrm>
            <a:off x="8069792" y="3225914"/>
            <a:ext cx="3502025" cy="1411288"/>
          </a:xfrm>
        </p:spPr>
        <p:txBody>
          <a:bodyPr/>
          <a:lstStyle>
            <a:lvl1pPr algn="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6" name="Рисунок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7013" y="902667"/>
            <a:ext cx="6773645" cy="4630915"/>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93320" y="0"/>
            <a:ext cx="1736561" cy="2506436"/>
          </a:xfrm>
          <a:prstGeom prst="rect">
            <a:avLst/>
          </a:prstGeom>
        </p:spPr>
      </p:pic>
      <p:pic>
        <p:nvPicPr>
          <p:cNvPr id="20" name="Рисунок 1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V="1">
            <a:off x="6064845" y="2774391"/>
            <a:ext cx="2990850" cy="155524"/>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32337">
            <a:off x="335257" y="62979"/>
            <a:ext cx="1119420" cy="1223153"/>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107368" y="3851205"/>
            <a:ext cx="732419" cy="732419"/>
          </a:xfrm>
          <a:prstGeom prst="rect">
            <a:avLst/>
          </a:prstGeom>
        </p:spPr>
      </p:pic>
      <p:pic>
        <p:nvPicPr>
          <p:cNvPr id="26" name="Рисунок 2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25277" y="187457"/>
            <a:ext cx="900634" cy="905638"/>
          </a:xfrm>
          <a:prstGeom prst="rect">
            <a:avLst/>
          </a:prstGeom>
        </p:spPr>
      </p:pic>
    </p:spTree>
    <p:extLst>
      <p:ext uri="{BB962C8B-B14F-4D97-AF65-F5344CB8AC3E}">
        <p14:creationId xmlns:p14="http://schemas.microsoft.com/office/powerpoint/2010/main" val="31925685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5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43475" y="0"/>
            <a:ext cx="7248525" cy="3745071"/>
          </a:xfrm>
          <a:prstGeom prst="rect">
            <a:avLst/>
          </a:prstGeom>
        </p:spPr>
      </p:pic>
      <p:pic>
        <p:nvPicPr>
          <p:cNvPr id="10" name="Рисунок 9"/>
          <p:cNvPicPr>
            <a:picLocks noChangeAspect="1"/>
          </p:cNvPicPr>
          <p:nvPr userDrawn="1"/>
        </p:nvPicPr>
        <p:blipFill rotWithShape="1">
          <a:blip r:embed="rId3" cstate="print">
            <a:extLst>
              <a:ext uri="{28A0092B-C50C-407E-A947-70E740481C1C}">
                <a14:useLocalDpi xmlns:a14="http://schemas.microsoft.com/office/drawing/2010/main" val="0"/>
              </a:ext>
            </a:extLst>
          </a:blip>
          <a:srcRect l="9330" b="32819"/>
          <a:stretch/>
        </p:blipFill>
        <p:spPr>
          <a:xfrm rot="5400000">
            <a:off x="-1567388" y="1568842"/>
            <a:ext cx="5748636" cy="261386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1F56773F-F72E-4863-A220-A5176644D610}" type="datetime1">
              <a:rPr lang="ru-RU" smtClean="0"/>
              <a:t>14.11.2022</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20" name="Рисунок 8"/>
          <p:cNvSpPr>
            <a:spLocks noGrp="1"/>
          </p:cNvSpPr>
          <p:nvPr>
            <p:ph type="pic" sz="quarter" idx="13"/>
          </p:nvPr>
        </p:nvSpPr>
        <p:spPr>
          <a:xfrm>
            <a:off x="1379764" y="739549"/>
            <a:ext cx="9432713" cy="5047971"/>
          </a:xfrm>
        </p:spPr>
        <p:txBody>
          <a:bodyPr/>
          <a:lstStyle/>
          <a:p>
            <a:endParaRPr lang="ru-RU" dirty="0"/>
          </a:p>
        </p:txBody>
      </p:sp>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11081" y="3876675"/>
            <a:ext cx="2954244" cy="2981325"/>
          </a:xfrm>
          <a:prstGeom prst="rect">
            <a:avLst/>
          </a:prstGeom>
        </p:spPr>
      </p:pic>
      <p:pic>
        <p:nvPicPr>
          <p:cNvPr id="11" name="Рисунок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929062" y="5824364"/>
            <a:ext cx="4333875" cy="332264"/>
          </a:xfrm>
          <a:prstGeom prst="rect">
            <a:avLst/>
          </a:prstGeom>
        </p:spPr>
      </p:pic>
      <p:pic>
        <p:nvPicPr>
          <p:cNvPr id="15" name="Рисунок 1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96164" y="311035"/>
            <a:ext cx="10058400" cy="138303"/>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4503" y="4272891"/>
            <a:ext cx="504825" cy="504825"/>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460895" y="3011121"/>
            <a:ext cx="504825" cy="504825"/>
          </a:xfrm>
          <a:prstGeom prst="rect">
            <a:avLst/>
          </a:prstGeom>
        </p:spPr>
      </p:pic>
    </p:spTree>
    <p:extLst>
      <p:ext uri="{BB962C8B-B14F-4D97-AF65-F5344CB8AC3E}">
        <p14:creationId xmlns:p14="http://schemas.microsoft.com/office/powerpoint/2010/main" val="1188202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6_Заголовок раздела">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7069465" y="3401933"/>
            <a:ext cx="5122535" cy="3460557"/>
          </a:xfrm>
          <a:prstGeom prst="rect">
            <a:avLst/>
          </a:prstGeom>
        </p:spPr>
      </p:pic>
      <p:pic>
        <p:nvPicPr>
          <p:cNvPr id="9"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l="22845" b="33611"/>
          <a:stretch/>
        </p:blipFill>
        <p:spPr>
          <a:xfrm rot="10800000" flipH="1">
            <a:off x="1" y="0"/>
            <a:ext cx="6477014" cy="342012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C3F8B517-EFB2-4893-BD81-92D9C64DAF83}" type="datetime1">
              <a:rPr lang="ru-RU" smtClean="0"/>
              <a:t>14.11.2022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576986" y="4281249"/>
            <a:ext cx="2167339" cy="2023753"/>
          </a:xfrm>
          <a:prstGeom prst="rect">
            <a:avLst/>
          </a:prstGeom>
        </p:spPr>
      </p:pic>
      <p:pic>
        <p:nvPicPr>
          <p:cNvPr id="10" name="Рисунок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515166" y="589583"/>
            <a:ext cx="479821" cy="479821"/>
          </a:xfrm>
          <a:prstGeom prst="rect">
            <a:avLst/>
          </a:prstGeom>
        </p:spPr>
      </p:pic>
      <p:pic>
        <p:nvPicPr>
          <p:cNvPr id="21" name="Рисунок 2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45921" y="5538980"/>
            <a:ext cx="4289653" cy="509992"/>
          </a:xfrm>
          <a:prstGeom prst="rect">
            <a:avLst/>
          </a:prstGeom>
        </p:spPr>
      </p:pic>
    </p:spTree>
    <p:extLst>
      <p:ext uri="{BB962C8B-B14F-4D97-AF65-F5344CB8AC3E}">
        <p14:creationId xmlns:p14="http://schemas.microsoft.com/office/powerpoint/2010/main" val="25153124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7_Заголовок раздела">
    <p:spTree>
      <p:nvGrpSpPr>
        <p:cNvPr id="1" name=""/>
        <p:cNvGrpSpPr/>
        <p:nvPr/>
      </p:nvGrpSpPr>
      <p:grpSpPr>
        <a:xfrm>
          <a:off x="0" y="0"/>
          <a:ext cx="0" cy="0"/>
          <a:chOff x="0" y="0"/>
          <a:chExt cx="0" cy="0"/>
        </a:xfrm>
      </p:grpSpPr>
      <p:pic>
        <p:nvPicPr>
          <p:cNvPr id="2" name="Рисунок 1"/>
          <p:cNvPicPr>
            <a:picLocks noChangeAspect="1"/>
          </p:cNvPicPr>
          <p:nvPr userDrawn="1"/>
        </p:nvPicPr>
        <p:blipFill rotWithShape="1">
          <a:blip r:embed="rId2">
            <a:extLst>
              <a:ext uri="{28A0092B-C50C-407E-A947-70E740481C1C}">
                <a14:useLocalDpi xmlns:a14="http://schemas.microsoft.com/office/drawing/2010/main" val="0"/>
              </a:ext>
            </a:extLst>
          </a:blip>
          <a:srcRect l="26858"/>
          <a:stretch/>
        </p:blipFill>
        <p:spPr>
          <a:xfrm>
            <a:off x="0" y="0"/>
            <a:ext cx="7810336" cy="6856546"/>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376B9362-4A97-49F5-B665-165E800889AB}" type="datetime1">
              <a:rPr lang="ru-RU" smtClean="0"/>
              <a:t>14.11.2022</a:t>
            </a:fld>
            <a:endParaRPr lang="ru-RU"/>
          </a:p>
        </p:txBody>
      </p:sp>
      <p:sp>
        <p:nvSpPr>
          <p:cNvPr id="5" name="Нижний колонтитул 4"/>
          <p:cNvSpPr>
            <a:spLocks noGrp="1"/>
          </p:cNvSpPr>
          <p:nvPr>
            <p:ph type="ftr" sz="quarter" idx="11"/>
          </p:nvPr>
        </p:nvSpPr>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7308" y="489858"/>
            <a:ext cx="953552" cy="1884218"/>
          </a:xfrm>
          <a:prstGeom prst="rect">
            <a:avLst/>
          </a:prstGeom>
        </p:spPr>
      </p:pic>
      <p:pic>
        <p:nvPicPr>
          <p:cNvPr id="13" name="Рисунок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18259" y="2508757"/>
            <a:ext cx="1771650" cy="210630"/>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10179243" y="3035913"/>
            <a:ext cx="2873086" cy="1152427"/>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452570" y="2174169"/>
            <a:ext cx="2905845" cy="4683832"/>
          </a:xfrm>
          <a:prstGeom prst="rect">
            <a:avLst/>
          </a:prstGeom>
        </p:spPr>
      </p:pic>
    </p:spTree>
    <p:extLst>
      <p:ext uri="{BB962C8B-B14F-4D97-AF65-F5344CB8AC3E}">
        <p14:creationId xmlns:p14="http://schemas.microsoft.com/office/powerpoint/2010/main" val="28689628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able_slide_orange">
    <p:spTree>
      <p:nvGrpSpPr>
        <p:cNvPr id="1" name=""/>
        <p:cNvGrpSpPr/>
        <p:nvPr/>
      </p:nvGrpSpPr>
      <p:grpSpPr>
        <a:xfrm>
          <a:off x="0" y="0"/>
          <a:ext cx="0" cy="0"/>
          <a:chOff x="0" y="0"/>
          <a:chExt cx="0" cy="0"/>
        </a:xfrm>
      </p:grpSpPr>
      <p:pic>
        <p:nvPicPr>
          <p:cNvPr id="3" name="Рисунок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0" y="0"/>
            <a:ext cx="5437762" cy="2468744"/>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A0A6E113-339C-441E-8F12-4C6E49CAB16F}" type="datetime1">
              <a:rPr lang="ru-RU" smtClean="0"/>
              <a:t>14.11.2022</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6" name="Рисунок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2" name="Рисунок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91573"/>
            <a:ext cx="1399137" cy="2976664"/>
          </a:xfrm>
          <a:prstGeom prst="rect">
            <a:avLst/>
          </a:prstGeom>
        </p:spPr>
      </p:pic>
      <p:pic>
        <p:nvPicPr>
          <p:cNvPr id="10" name="Рисунок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379270" y="6093118"/>
            <a:ext cx="3433459" cy="263232"/>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370632" y="1730702"/>
            <a:ext cx="747385" cy="1476086"/>
          </a:xfrm>
          <a:prstGeom prst="rect">
            <a:avLst/>
          </a:prstGeom>
        </p:spPr>
      </p:pic>
    </p:spTree>
    <p:extLst>
      <p:ext uri="{BB962C8B-B14F-4D97-AF65-F5344CB8AC3E}">
        <p14:creationId xmlns:p14="http://schemas.microsoft.com/office/powerpoint/2010/main" val="32090289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bullet_points_orange">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D9452D10-4EEC-4235-AD57-05D9CBA0A5FD}" type="datetime1">
              <a:rPr lang="ru-RU" smtClean="0"/>
              <a:t>14.11.2022</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Tree>
    <p:extLst>
      <p:ext uri="{BB962C8B-B14F-4D97-AF65-F5344CB8AC3E}">
        <p14:creationId xmlns:p14="http://schemas.microsoft.com/office/powerpoint/2010/main" val="357878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_bullet_points_orange">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917382" y="-917381"/>
            <a:ext cx="2289621" cy="4124382"/>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813" y="4703591"/>
            <a:ext cx="4767943" cy="216464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F6EA1BDA-3CDB-4C7B-AA7C-60809A8B92C2}" type="datetime1">
              <a:rPr lang="ru-RU" smtClean="0"/>
              <a:t>14.11.2022</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64972" y="854730"/>
            <a:ext cx="921617" cy="1821115"/>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03490" y="4929562"/>
            <a:ext cx="1486403" cy="1387929"/>
          </a:xfrm>
          <a:prstGeom prst="rect">
            <a:avLst/>
          </a:prstGeom>
        </p:spPr>
      </p:pic>
    </p:spTree>
    <p:extLst>
      <p:ext uri="{BB962C8B-B14F-4D97-AF65-F5344CB8AC3E}">
        <p14:creationId xmlns:p14="http://schemas.microsoft.com/office/powerpoint/2010/main" val="11942596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58672" y="0"/>
            <a:ext cx="2767693" cy="615404"/>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1975756"/>
            <a:ext cx="4344992" cy="4882243"/>
          </a:xfrm>
          <a:prstGeom prst="rect">
            <a:avLst/>
          </a:prstGeom>
        </p:spPr>
      </p:pic>
      <p:pic>
        <p:nvPicPr>
          <p:cNvPr id="8" name="Рисунок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365125"/>
            <a:ext cx="12192000" cy="779463"/>
          </a:xfrm>
        </p:spPr>
        <p:txBody>
          <a:bodyPr/>
          <a:lstStyle>
            <a:lvl1pPr algn="ctr">
              <a:defRPr/>
            </a:lvl1pPr>
          </a:lstStyle>
          <a:p>
            <a:r>
              <a:rPr lang="da-DK" dirty="0"/>
              <a:t>Lorem ipsum dolor </a:t>
            </a:r>
            <a:endParaRPr lang="ru-RU" dirty="0"/>
          </a:p>
        </p:txBody>
      </p:sp>
      <p:sp>
        <p:nvSpPr>
          <p:cNvPr id="3" name="Объект 2"/>
          <p:cNvSpPr>
            <a:spLocks noGrp="1"/>
          </p:cNvSpPr>
          <p:nvPr>
            <p:ph sz="half" idx="1" hasCustomPrompt="1"/>
          </p:nvPr>
        </p:nvSpPr>
        <p:spPr>
          <a:xfrm>
            <a:off x="838200" y="1825625"/>
            <a:ext cx="5181600" cy="4351338"/>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Объект 3"/>
          <p:cNvSpPr>
            <a:spLocks noGrp="1"/>
          </p:cNvSpPr>
          <p:nvPr>
            <p:ph sz="half" idx="2" hasCustomPrompt="1"/>
          </p:nvPr>
        </p:nvSpPr>
        <p:spPr>
          <a:xfrm>
            <a:off x="6172200" y="1825625"/>
            <a:ext cx="5181600" cy="4351338"/>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 name="Дата 4"/>
          <p:cNvSpPr>
            <a:spLocks noGrp="1"/>
          </p:cNvSpPr>
          <p:nvPr>
            <p:ph type="dt" sz="half" idx="10"/>
          </p:nvPr>
        </p:nvSpPr>
        <p:spPr/>
        <p:txBody>
          <a:bodyPr/>
          <a:lstStyle/>
          <a:p>
            <a:fld id="{27FAA538-FBBD-42A4-9F9B-9876A9BA225E}" type="datetime1">
              <a:rPr lang="ru-RU" smtClean="0"/>
              <a:t>14.11.2022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841792" y="1240320"/>
            <a:ext cx="330408" cy="330408"/>
          </a:xfrm>
          <a:prstGeom prst="rect">
            <a:avLst/>
          </a:prstGeom>
        </p:spPr>
      </p:pic>
      <p:pic>
        <p:nvPicPr>
          <p:cNvPr id="10" name="Рисунок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24889" y="1330334"/>
            <a:ext cx="10058400" cy="138302"/>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747975"/>
            <a:ext cx="2233743" cy="2192791"/>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832874" flipH="1">
            <a:off x="938553" y="4866917"/>
            <a:ext cx="1556017" cy="1616529"/>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794034" y="3469729"/>
            <a:ext cx="1265178" cy="2490107"/>
          </a:xfrm>
          <a:prstGeom prst="rect">
            <a:avLst/>
          </a:prstGeom>
        </p:spPr>
      </p:pic>
      <p:pic>
        <p:nvPicPr>
          <p:cNvPr id="18" name="Рисунок 1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680122" y="76215"/>
            <a:ext cx="751114" cy="751114"/>
          </a:xfrm>
          <a:prstGeom prst="rect">
            <a:avLst/>
          </a:prstGeom>
        </p:spPr>
      </p:pic>
    </p:spTree>
    <p:extLst>
      <p:ext uri="{BB962C8B-B14F-4D97-AF65-F5344CB8AC3E}">
        <p14:creationId xmlns:p14="http://schemas.microsoft.com/office/powerpoint/2010/main" val="11328192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76" y="1690688"/>
            <a:ext cx="2475652" cy="5167312"/>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99924" y="0"/>
            <a:ext cx="2392152" cy="1044765"/>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839788" y="800100"/>
            <a:ext cx="10515600" cy="890588"/>
          </a:xfrm>
        </p:spPr>
        <p:txBody>
          <a:bodyPr/>
          <a:lstStyle>
            <a:lvl1pPr algn="ctr">
              <a:defRPr/>
            </a:lvl1pPr>
          </a:lstStyle>
          <a:p>
            <a:r>
              <a:rPr lang="en-US" dirty="0" err="1"/>
              <a:t>Lorem</a:t>
            </a:r>
            <a:r>
              <a:rPr lang="en-US" dirty="0"/>
              <a:t> </a:t>
            </a:r>
            <a:r>
              <a:rPr lang="en-US" dirty="0" err="1"/>
              <a:t>ipsum</a:t>
            </a:r>
            <a:r>
              <a:rPr lang="en-US" dirty="0"/>
              <a:t> dolor </a:t>
            </a:r>
            <a:endParaRPr lang="ru-RU" dirty="0"/>
          </a:p>
        </p:txBody>
      </p:sp>
      <p:sp>
        <p:nvSpPr>
          <p:cNvPr id="3" name="Текст 2"/>
          <p:cNvSpPr>
            <a:spLocks noGrp="1"/>
          </p:cNvSpPr>
          <p:nvPr>
            <p:ph type="body" idx="1" hasCustomPrompt="1"/>
          </p:nvPr>
        </p:nvSpPr>
        <p:spPr>
          <a:xfrm>
            <a:off x="839788" y="1844865"/>
            <a:ext cx="5157787" cy="504825"/>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Lorem</a:t>
            </a:r>
            <a:r>
              <a:rPr lang="en-US" dirty="0"/>
              <a:t> </a:t>
            </a:r>
            <a:r>
              <a:rPr lang="en-US" dirty="0" err="1"/>
              <a:t>ipsum</a:t>
            </a:r>
            <a:r>
              <a:rPr lang="en-US" dirty="0"/>
              <a:t> dolor </a:t>
            </a:r>
            <a:endParaRPr lang="ru-RU" dirty="0"/>
          </a:p>
        </p:txBody>
      </p:sp>
      <p:sp>
        <p:nvSpPr>
          <p:cNvPr id="4" name="Объект 3"/>
          <p:cNvSpPr>
            <a:spLocks noGrp="1"/>
          </p:cNvSpPr>
          <p:nvPr>
            <p:ph sz="half" idx="2" hasCustomPrompt="1"/>
          </p:nvPr>
        </p:nvSpPr>
        <p:spPr>
          <a:xfrm>
            <a:off x="839788" y="2645229"/>
            <a:ext cx="5157787" cy="3544434"/>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 name="Текст 4"/>
          <p:cNvSpPr>
            <a:spLocks noGrp="1"/>
          </p:cNvSpPr>
          <p:nvPr>
            <p:ph type="body" sz="quarter" idx="3" hasCustomPrompt="1"/>
          </p:nvPr>
        </p:nvSpPr>
        <p:spPr>
          <a:xfrm>
            <a:off x="6172200" y="1836738"/>
            <a:ext cx="5183188" cy="51295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Lorem</a:t>
            </a:r>
            <a:r>
              <a:rPr lang="en-US" dirty="0"/>
              <a:t> </a:t>
            </a:r>
            <a:r>
              <a:rPr lang="en-US" dirty="0" err="1"/>
              <a:t>ipsum</a:t>
            </a:r>
            <a:r>
              <a:rPr lang="en-US" dirty="0"/>
              <a:t> dolor </a:t>
            </a:r>
            <a:endParaRPr lang="ru-RU" dirty="0"/>
          </a:p>
        </p:txBody>
      </p:sp>
      <p:sp>
        <p:nvSpPr>
          <p:cNvPr id="6" name="Объект 5"/>
          <p:cNvSpPr>
            <a:spLocks noGrp="1"/>
          </p:cNvSpPr>
          <p:nvPr>
            <p:ph sz="quarter" idx="4" hasCustomPrompt="1"/>
          </p:nvPr>
        </p:nvSpPr>
        <p:spPr>
          <a:xfrm>
            <a:off x="6172200" y="2645229"/>
            <a:ext cx="5183188" cy="3544434"/>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7" name="Дата 6"/>
          <p:cNvSpPr>
            <a:spLocks noGrp="1"/>
          </p:cNvSpPr>
          <p:nvPr>
            <p:ph type="dt" sz="half" idx="10"/>
          </p:nvPr>
        </p:nvSpPr>
        <p:spPr/>
        <p:txBody>
          <a:bodyPr/>
          <a:lstStyle/>
          <a:p>
            <a:fld id="{3493049B-B484-4DD8-9E27-11E65D089405}" type="datetime1">
              <a:rPr lang="ru-RU" smtClean="0"/>
              <a:t>14.11.2022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7E6CA31-DA56-47CF-9891-B6D0296B6AEC}" type="slidenum">
              <a:rPr lang="ru-RU" smtClean="0"/>
              <a:t>‹Nr.›</a:t>
            </a:fld>
            <a:endParaRPr lang="ru-RU"/>
          </a:p>
        </p:txBody>
      </p:sp>
      <p:pic>
        <p:nvPicPr>
          <p:cNvPr id="12" name="Рисунок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1151164" y="5286489"/>
            <a:ext cx="4301613" cy="333375"/>
          </a:xfrm>
          <a:prstGeom prst="rect">
            <a:avLst/>
          </a:prstGeom>
        </p:spPr>
      </p:pic>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6733222" y="5286489"/>
            <a:ext cx="4301613" cy="333375"/>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0" y="1135877"/>
            <a:ext cx="2166257" cy="219033"/>
          </a:xfrm>
          <a:prstGeom prst="rect">
            <a:avLst/>
          </a:prstGeom>
        </p:spPr>
      </p:pic>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flipV="1">
            <a:off x="10025743" y="1135877"/>
            <a:ext cx="2166257" cy="219033"/>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83590" y="4558958"/>
            <a:ext cx="2844800" cy="2121812"/>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19063" y="-94776"/>
            <a:ext cx="1761092" cy="1764827"/>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0369" y="4833257"/>
            <a:ext cx="2020458" cy="2024743"/>
          </a:xfrm>
          <a:prstGeom prst="rect">
            <a:avLst/>
          </a:prstGeom>
        </p:spPr>
      </p:pic>
    </p:spTree>
    <p:extLst>
      <p:ext uri="{BB962C8B-B14F-4D97-AF65-F5344CB8AC3E}">
        <p14:creationId xmlns:p14="http://schemas.microsoft.com/office/powerpoint/2010/main" val="1085525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grpSp>
        <p:nvGrpSpPr>
          <p:cNvPr id="16" name="Группа 15"/>
          <p:cNvGrpSpPr/>
          <p:nvPr userDrawn="1"/>
        </p:nvGrpSpPr>
        <p:grpSpPr>
          <a:xfrm>
            <a:off x="1662" y="0"/>
            <a:ext cx="12203414" cy="7137412"/>
            <a:chOff x="1662" y="0"/>
            <a:chExt cx="12203414" cy="7137412"/>
          </a:xfrm>
        </p:grpSpPr>
        <p:pic>
          <p:nvPicPr>
            <p:cNvPr id="7" name="Рисунок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42" y="5514125"/>
              <a:ext cx="4214242" cy="1343875"/>
            </a:xfrm>
            <a:prstGeom prst="rect">
              <a:avLst/>
            </a:prstGeom>
          </p:spPr>
        </p:pic>
        <p:pic>
          <p:nvPicPr>
            <p:cNvPr id="8" name="Рисунок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15130" y="0"/>
              <a:ext cx="9485477" cy="6858000"/>
            </a:xfrm>
            <a:prstGeom prst="rect">
              <a:avLst/>
            </a:prstGeom>
          </p:spPr>
        </p:pic>
        <p:sp>
          <p:nvSpPr>
            <p:cNvPr id="9" name="TextBox 8"/>
            <p:cNvSpPr txBox="1"/>
            <p:nvPr userDrawn="1"/>
          </p:nvSpPr>
          <p:spPr>
            <a:xfrm>
              <a:off x="11632479" y="6374324"/>
              <a:ext cx="557934" cy="763088"/>
            </a:xfrm>
            <a:prstGeom prst="rect">
              <a:avLst/>
            </a:prstGeom>
            <a:noFill/>
          </p:spPr>
          <p:txBody>
            <a:bodyPr wrap="square" lIns="0" tIns="0" rIns="0" bIns="0" rtlCol="0">
              <a:noAutofit/>
            </a:bodyPr>
            <a:lstStyle/>
            <a:p>
              <a:pPr>
                <a:lnSpc>
                  <a:spcPct val="90000"/>
                </a:lnSpc>
                <a:spcAft>
                  <a:spcPts val="1000"/>
                </a:spcAft>
              </a:pPr>
              <a:r>
                <a:rPr lang="en-US" sz="2400" b="1" dirty="0">
                  <a:solidFill>
                    <a:schemeClr val="bg1"/>
                  </a:solidFill>
                  <a:latin typeface="Century Gothic" panose="020B0502020202020204" pitchFamily="34" charset="0"/>
                </a:rPr>
                <a:t>14</a:t>
              </a:r>
              <a:endParaRPr lang="ru-RU" sz="2400" b="1" dirty="0">
                <a:solidFill>
                  <a:schemeClr val="bg1"/>
                </a:solidFill>
                <a:latin typeface="Century Gothic" panose="020B0502020202020204" pitchFamily="34" charset="0"/>
              </a:endParaRPr>
            </a:p>
          </p:txBody>
        </p:sp>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62" y="1344991"/>
              <a:ext cx="4716524" cy="5513009"/>
            </a:xfrm>
            <a:prstGeom prst="rect">
              <a:avLst/>
            </a:prstGeom>
          </p:spPr>
        </p:pic>
        <p:pic>
          <p:nvPicPr>
            <p:cNvPr id="11" name="Рисунок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80880" y="0"/>
              <a:ext cx="8301547" cy="6858000"/>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02859" y="4014069"/>
              <a:ext cx="2046230" cy="2008716"/>
            </a:xfrm>
            <a:prstGeom prst="rect">
              <a:avLst/>
            </a:prstGeom>
          </p:spPr>
        </p:pic>
        <p:pic>
          <p:nvPicPr>
            <p:cNvPr id="13" name="Рисунок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281558" y="4593980"/>
              <a:ext cx="4762500" cy="247650"/>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662" y="620688"/>
              <a:ext cx="3280880" cy="853029"/>
            </a:xfrm>
            <a:prstGeom prst="rect">
              <a:avLst/>
            </a:prstGeom>
          </p:spPr>
        </p:pic>
        <p:pic>
          <p:nvPicPr>
            <p:cNvPr id="15" name="Рисунок 1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349030" y="1344991"/>
              <a:ext cx="2856046" cy="4262649"/>
            </a:xfrm>
            <a:prstGeom prst="rect">
              <a:avLst/>
            </a:prstGeom>
          </p:spPr>
        </p:pic>
      </p:grpSp>
      <p:pic>
        <p:nvPicPr>
          <p:cNvPr id="6" name="Рисунок 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930729" y="2680792"/>
            <a:ext cx="11259684"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96AC89DA-DB95-4C8C-A018-9B5070FA1EC4}" type="datetime1">
              <a:rPr lang="ru-RU" smtClean="0"/>
              <a:t>14.11.2022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8313744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More_text_green">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Дата 2"/>
          <p:cNvSpPr>
            <a:spLocks noGrp="1"/>
          </p:cNvSpPr>
          <p:nvPr>
            <p:ph type="dt" sz="half" idx="10"/>
          </p:nvPr>
        </p:nvSpPr>
        <p:spPr/>
        <p:txBody>
          <a:bodyPr/>
          <a:lstStyle/>
          <a:p>
            <a:fld id="{648407AB-1FCE-49F7-973B-8517006C099D}" type="datetime1">
              <a:rPr lang="ru-RU" smtClean="0"/>
              <a:t>14.11.2022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8" name="Рисунок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255138" y="4566010"/>
            <a:ext cx="3228040" cy="717764"/>
          </a:xfrm>
          <a:prstGeom prst="rect">
            <a:avLst/>
          </a:prstGeom>
        </p:spPr>
      </p:pic>
      <p:pic>
        <p:nvPicPr>
          <p:cNvPr id="19" name="Рисунок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11026374" y="0"/>
            <a:ext cx="1165626" cy="2432957"/>
          </a:xfrm>
          <a:prstGeom prst="rect">
            <a:avLst/>
          </a:prstGeom>
        </p:spPr>
      </p:pic>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639" y="3061607"/>
            <a:ext cx="745042" cy="731383"/>
          </a:xfrm>
          <a:prstGeom prst="rect">
            <a:avLst/>
          </a:prstGeom>
        </p:spPr>
      </p:pic>
    </p:spTree>
    <p:extLst>
      <p:ext uri="{BB962C8B-B14F-4D97-AF65-F5344CB8AC3E}">
        <p14:creationId xmlns:p14="http://schemas.microsoft.com/office/powerpoint/2010/main" val="557805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sub-topic-01">
    <p:spTree>
      <p:nvGrpSpPr>
        <p:cNvPr id="1" name=""/>
        <p:cNvGrpSpPr/>
        <p:nvPr/>
      </p:nvGrpSpPr>
      <p:grpSpPr>
        <a:xfrm>
          <a:off x="0" y="0"/>
          <a:ext cx="0" cy="0"/>
          <a:chOff x="0" y="0"/>
          <a:chExt cx="0" cy="0"/>
        </a:xfrm>
      </p:grpSpPr>
      <p:grpSp>
        <p:nvGrpSpPr>
          <p:cNvPr id="17" name="Группа 16"/>
          <p:cNvGrpSpPr/>
          <p:nvPr userDrawn="1"/>
        </p:nvGrpSpPr>
        <p:grpSpPr>
          <a:xfrm>
            <a:off x="0" y="0"/>
            <a:ext cx="12190413" cy="6871807"/>
            <a:chOff x="0" y="0"/>
            <a:chExt cx="12190413" cy="6871807"/>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707874" y="0"/>
              <a:ext cx="4147972" cy="6871807"/>
            </a:xfrm>
            <a:prstGeom prst="rect">
              <a:avLst/>
            </a:prstGeom>
          </p:spPr>
        </p:pic>
        <p:pic>
          <p:nvPicPr>
            <p:cNvPr id="9" name="Рисунок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376" y="0"/>
              <a:ext cx="4139638" cy="6858000"/>
            </a:xfrm>
            <a:prstGeom prst="rect">
              <a:avLst/>
            </a:prstGeom>
          </p:spPr>
        </p:pic>
        <p:pic>
          <p:nvPicPr>
            <p:cNvPr id="10" name="Рисунок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44625" y="3478929"/>
              <a:ext cx="4837042" cy="374871"/>
            </a:xfrm>
            <a:prstGeom prst="rect">
              <a:avLst/>
            </a:prstGeom>
          </p:spPr>
        </p:pic>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19762" y="2929662"/>
              <a:ext cx="3693546" cy="3812642"/>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5493" y="2708920"/>
              <a:ext cx="3538656" cy="3779194"/>
            </a:xfrm>
            <a:prstGeom prst="rect">
              <a:avLst/>
            </a:prstGeom>
          </p:spPr>
        </p:pic>
        <p:pic>
          <p:nvPicPr>
            <p:cNvPr id="13" name="Рисунок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05918" y="0"/>
              <a:ext cx="2314457" cy="1010832"/>
            </a:xfrm>
            <a:prstGeom prst="rect">
              <a:avLst/>
            </a:prstGeom>
          </p:spPr>
        </p:pic>
        <p:pic>
          <p:nvPicPr>
            <p:cNvPr id="14" name="Рисунок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V="1">
              <a:off x="4216885" y="5243007"/>
              <a:ext cx="3729391" cy="1628800"/>
            </a:xfrm>
            <a:prstGeom prst="rect">
              <a:avLst/>
            </a:prstGeom>
          </p:spPr>
        </p:pic>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V="1">
              <a:off x="0" y="1365969"/>
              <a:ext cx="2598973" cy="262785"/>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flipV="1">
              <a:off x="9591440" y="1365969"/>
              <a:ext cx="2598973" cy="262785"/>
            </a:xfrm>
            <a:prstGeom prst="rect">
              <a:avLst/>
            </a:prstGeom>
          </p:spPr>
        </p:pic>
      </p:grpSp>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529246" y="1643883"/>
            <a:ext cx="9144000" cy="828901"/>
          </a:xfrm>
        </p:spPr>
        <p:txBody>
          <a:bodyPr anchor="b"/>
          <a:lstStyle>
            <a:lvl1pPr algn="ctr">
              <a:defRPr sz="60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CF5DE0BB-7D7A-4D18-A8F8-3B4EF0B743A8}" type="datetime1">
              <a:rPr lang="ru-RU" smtClean="0"/>
              <a:t>14.11.2022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8090376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More_text_green">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Дата 2"/>
          <p:cNvSpPr>
            <a:spLocks noGrp="1"/>
          </p:cNvSpPr>
          <p:nvPr>
            <p:ph type="dt" sz="half" idx="10"/>
          </p:nvPr>
        </p:nvSpPr>
        <p:spPr/>
        <p:txBody>
          <a:bodyPr/>
          <a:lstStyle/>
          <a:p>
            <a:fld id="{67EE2B07-EF6C-43C4-820F-4F2911601686}" type="datetime1">
              <a:rPr lang="ru-RU" smtClean="0"/>
              <a:t>14.11.2022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9" name="Рисунок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11026374" y="0"/>
            <a:ext cx="1165626" cy="2432957"/>
          </a:xfrm>
          <a:prstGeom prst="rect">
            <a:avLst/>
          </a:prstGeom>
        </p:spPr>
      </p:pic>
    </p:spTree>
    <p:extLst>
      <p:ext uri="{BB962C8B-B14F-4D97-AF65-F5344CB8AC3E}">
        <p14:creationId xmlns:p14="http://schemas.microsoft.com/office/powerpoint/2010/main" val="16615746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bullet_points_orange">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8542137" y="1683882"/>
            <a:ext cx="3646161" cy="5184355"/>
          </a:xfrm>
          <a:prstGeom prst="rect">
            <a:avLst/>
          </a:prstGeom>
        </p:spPr>
      </p:pic>
      <p:pic>
        <p:nvPicPr>
          <p:cNvPr id="2" name="Рисунок 1"/>
          <p:cNvPicPr>
            <a:picLocks noChangeAspect="1"/>
          </p:cNvPicPr>
          <p:nvPr userDrawn="1"/>
        </p:nvPicPr>
        <p:blipFill rotWithShape="1">
          <a:blip r:embed="rId3">
            <a:extLst>
              <a:ext uri="{28A0092B-C50C-407E-A947-70E740481C1C}">
                <a14:useLocalDpi xmlns:a14="http://schemas.microsoft.com/office/drawing/2010/main" val="0"/>
              </a:ext>
            </a:extLst>
          </a:blip>
          <a:srcRect l="40196"/>
          <a:stretch/>
        </p:blipFill>
        <p:spPr>
          <a:xfrm>
            <a:off x="0" y="0"/>
            <a:ext cx="2676825" cy="6868237"/>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4AFDE175-ACF8-45F2-9E80-07AA6E220350}" type="datetime1">
              <a:rPr lang="ru-RU" smtClean="0"/>
              <a:t>14.11.2022</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1223" y="3580588"/>
            <a:ext cx="1469114" cy="1442181"/>
          </a:xfrm>
          <a:prstGeom prst="rect">
            <a:avLst/>
          </a:prstGeom>
        </p:spPr>
      </p:pic>
      <p:pic>
        <p:nvPicPr>
          <p:cNvPr id="10" name="Рисунок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412672" y="5480877"/>
            <a:ext cx="5502728" cy="426461"/>
          </a:xfrm>
          <a:prstGeom prst="rect">
            <a:avLst/>
          </a:prstGeom>
        </p:spPr>
      </p:pic>
      <p:pic>
        <p:nvPicPr>
          <p:cNvPr id="12" name="Рисунок 11"/>
          <p:cNvPicPr>
            <a:picLocks noChangeAspect="1"/>
          </p:cNvPicPr>
          <p:nvPr userDrawn="1"/>
        </p:nvPicPr>
        <p:blipFill rotWithShape="1">
          <a:blip r:embed="rId7" cstate="print">
            <a:extLst>
              <a:ext uri="{28A0092B-C50C-407E-A947-70E740481C1C}">
                <a14:useLocalDpi xmlns:a14="http://schemas.microsoft.com/office/drawing/2010/main" val="0"/>
              </a:ext>
            </a:extLst>
          </a:blip>
          <a:srcRect t="52060"/>
          <a:stretch/>
        </p:blipFill>
        <p:spPr>
          <a:xfrm>
            <a:off x="9312208" y="-7790"/>
            <a:ext cx="2419661" cy="1162436"/>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732146">
            <a:off x="1071856" y="4648048"/>
            <a:ext cx="883356" cy="965214"/>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10796628" y="432393"/>
            <a:ext cx="1267035" cy="1384447"/>
          </a:xfrm>
          <a:prstGeom prst="rect">
            <a:avLst/>
          </a:prstGeom>
        </p:spPr>
      </p:pic>
    </p:spTree>
    <p:extLst>
      <p:ext uri="{BB962C8B-B14F-4D97-AF65-F5344CB8AC3E}">
        <p14:creationId xmlns:p14="http://schemas.microsoft.com/office/powerpoint/2010/main" val="35796943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3_Только заголовок">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5963211" y="0"/>
            <a:ext cx="6234545" cy="6858000"/>
          </a:xfrm>
          <a:prstGeom prst="rect">
            <a:avLst/>
          </a:prstGeom>
        </p:spPr>
      </p:pic>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6" name="Рисунок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00806243-1225-448D-B6F1-A4DEB3B05CA3}" type="datetime1">
              <a:rPr lang="ru-RU" smtClean="0"/>
              <a:t>14.11.2022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14750" y="4638614"/>
            <a:ext cx="4762500" cy="247650"/>
          </a:xfrm>
          <a:prstGeom prst="rect">
            <a:avLst/>
          </a:prstGeom>
        </p:spPr>
      </p:pic>
      <p:pic>
        <p:nvPicPr>
          <p:cNvPr id="22" name="Рисунок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28173" y="781667"/>
            <a:ext cx="2049912" cy="1528940"/>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753768">
            <a:off x="2613168" y="2819398"/>
            <a:ext cx="1217239" cy="133003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6774727" y="3365255"/>
            <a:ext cx="3485354" cy="3492745"/>
          </a:xfrm>
          <a:prstGeom prst="rect">
            <a:avLst/>
          </a:prstGeom>
        </p:spPr>
      </p:pic>
      <p:pic>
        <p:nvPicPr>
          <p:cNvPr id="26" name="Рисунок 2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284770" y="2089915"/>
            <a:ext cx="1526459" cy="1498474"/>
          </a:xfrm>
          <a:prstGeom prst="rect">
            <a:avLst/>
          </a:prstGeom>
        </p:spPr>
      </p:pic>
      <p:pic>
        <p:nvPicPr>
          <p:cNvPr id="27" name="Рисунок 2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432630">
            <a:off x="60942" y="3700067"/>
            <a:ext cx="2393137" cy="2519758"/>
          </a:xfrm>
          <a:prstGeom prst="rect">
            <a:avLst/>
          </a:prstGeom>
        </p:spPr>
      </p:pic>
      <p:pic>
        <p:nvPicPr>
          <p:cNvPr id="23" name="Рисунок 2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91171" y="219861"/>
            <a:ext cx="3171808" cy="5436172"/>
          </a:xfrm>
          <a:prstGeom prst="rect">
            <a:avLst/>
          </a:prstGeom>
        </p:spPr>
      </p:pic>
      <p:pic>
        <p:nvPicPr>
          <p:cNvPr id="28" name="Рисунок 2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5400000" flipV="1">
            <a:off x="5259153" y="796258"/>
            <a:ext cx="1771650" cy="179134"/>
          </a:xfrm>
          <a:prstGeom prst="rect">
            <a:avLst/>
          </a:prstGeom>
        </p:spPr>
      </p:pic>
      <p:pic>
        <p:nvPicPr>
          <p:cNvPr id="29" name="Рисунок 28"/>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728173" y="244303"/>
            <a:ext cx="293061" cy="293061"/>
          </a:xfrm>
          <a:prstGeom prst="rect">
            <a:avLst/>
          </a:prstGeom>
        </p:spPr>
      </p:pic>
      <p:pic>
        <p:nvPicPr>
          <p:cNvPr id="30" name="Рисунок 2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109313" y="5902441"/>
            <a:ext cx="293061" cy="293061"/>
          </a:xfrm>
          <a:prstGeom prst="rect">
            <a:avLst/>
          </a:prstGeom>
        </p:spPr>
      </p:pic>
      <p:pic>
        <p:nvPicPr>
          <p:cNvPr id="31" name="Рисунок 3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12377" y="302507"/>
            <a:ext cx="293061" cy="293061"/>
          </a:xfrm>
          <a:prstGeom prst="rect">
            <a:avLst/>
          </a:prstGeom>
        </p:spPr>
      </p:pic>
      <p:pic>
        <p:nvPicPr>
          <p:cNvPr id="32" name="Рисунок 3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7353" y="3365255"/>
            <a:ext cx="425845" cy="425845"/>
          </a:xfrm>
          <a:prstGeom prst="rect">
            <a:avLst/>
          </a:prstGeom>
        </p:spPr>
      </p:pic>
      <p:pic>
        <p:nvPicPr>
          <p:cNvPr id="34" name="Рисунок 3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497371" y="281212"/>
            <a:ext cx="425845" cy="425845"/>
          </a:xfrm>
          <a:prstGeom prst="rect">
            <a:avLst/>
          </a:prstGeom>
        </p:spPr>
      </p:pic>
    </p:spTree>
    <p:extLst>
      <p:ext uri="{BB962C8B-B14F-4D97-AF65-F5344CB8AC3E}">
        <p14:creationId xmlns:p14="http://schemas.microsoft.com/office/powerpoint/2010/main" val="29571355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Only" preserve="1">
  <p:cSld name="5_Только заголовок">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5963211" y="0"/>
            <a:ext cx="6234545" cy="6858000"/>
          </a:xfrm>
          <a:prstGeom prst="rect">
            <a:avLst/>
          </a:prstGeom>
        </p:spPr>
      </p:pic>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6" name="Рисунок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00806243-1225-448D-B6F1-A4DEB3B05CA3}" type="datetime1">
              <a:rPr lang="ru-RU" smtClean="0"/>
              <a:t>14.11.2022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pic>
        <p:nvPicPr>
          <p:cNvPr id="22" name="Рисунок 2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28173" y="781667"/>
            <a:ext cx="2049912" cy="1528940"/>
          </a:xfrm>
          <a:prstGeom prst="rect">
            <a:avLst/>
          </a:prstGeom>
        </p:spPr>
      </p:pic>
      <p:pic>
        <p:nvPicPr>
          <p:cNvPr id="24" name="Рисунок 2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753768">
            <a:off x="2613168" y="2819398"/>
            <a:ext cx="1217239" cy="1330036"/>
          </a:xfrm>
          <a:prstGeom prst="rect">
            <a:avLst/>
          </a:prstGeom>
        </p:spPr>
      </p:pic>
      <p:pic>
        <p:nvPicPr>
          <p:cNvPr id="25" name="Рисунок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6774727" y="3365255"/>
            <a:ext cx="3485354" cy="3492745"/>
          </a:xfrm>
          <a:prstGeom prst="rect">
            <a:avLst/>
          </a:prstGeom>
        </p:spPr>
      </p:pic>
      <p:pic>
        <p:nvPicPr>
          <p:cNvPr id="26" name="Рисунок 2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284770" y="2089915"/>
            <a:ext cx="1526459" cy="1498474"/>
          </a:xfrm>
          <a:prstGeom prst="rect">
            <a:avLst/>
          </a:prstGeom>
        </p:spPr>
      </p:pic>
      <p:pic>
        <p:nvPicPr>
          <p:cNvPr id="27" name="Рисунок 2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432630">
            <a:off x="60942" y="3700067"/>
            <a:ext cx="2393137" cy="2519758"/>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1171" y="219861"/>
            <a:ext cx="3171808" cy="5436172"/>
          </a:xfrm>
          <a:prstGeom prst="rect">
            <a:avLst/>
          </a:prstGeom>
        </p:spPr>
      </p:pic>
      <p:pic>
        <p:nvPicPr>
          <p:cNvPr id="29" name="Рисунок 2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728173" y="244303"/>
            <a:ext cx="293061" cy="293061"/>
          </a:xfrm>
          <a:prstGeom prst="rect">
            <a:avLst/>
          </a:prstGeom>
        </p:spPr>
      </p:pic>
      <p:pic>
        <p:nvPicPr>
          <p:cNvPr id="30" name="Рисунок 2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109313" y="5902441"/>
            <a:ext cx="293061" cy="293061"/>
          </a:xfrm>
          <a:prstGeom prst="rect">
            <a:avLst/>
          </a:prstGeom>
        </p:spPr>
      </p:pic>
      <p:pic>
        <p:nvPicPr>
          <p:cNvPr id="31" name="Рисунок 3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12377" y="302507"/>
            <a:ext cx="293061" cy="293061"/>
          </a:xfrm>
          <a:prstGeom prst="rect">
            <a:avLst/>
          </a:prstGeom>
        </p:spPr>
      </p:pic>
      <p:pic>
        <p:nvPicPr>
          <p:cNvPr id="32" name="Рисунок 3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7353" y="3365255"/>
            <a:ext cx="425845" cy="425845"/>
          </a:xfrm>
          <a:prstGeom prst="rect">
            <a:avLst/>
          </a:prstGeom>
        </p:spPr>
      </p:pic>
      <p:pic>
        <p:nvPicPr>
          <p:cNvPr id="34" name="Рисунок 3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497371" y="281212"/>
            <a:ext cx="425845" cy="425845"/>
          </a:xfrm>
          <a:prstGeom prst="rect">
            <a:avLst/>
          </a:prstGeom>
        </p:spPr>
      </p:pic>
    </p:spTree>
    <p:extLst>
      <p:ext uri="{BB962C8B-B14F-4D97-AF65-F5344CB8AC3E}">
        <p14:creationId xmlns:p14="http://schemas.microsoft.com/office/powerpoint/2010/main" val="667337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Only" preserve="1">
  <p:cSld name="4_Только заголовок">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1" y="-4824"/>
            <a:ext cx="4208232" cy="3633107"/>
          </a:xfrm>
          <a:prstGeom prst="rect">
            <a:avLst/>
          </a:prstGeom>
        </p:spPr>
      </p:pic>
      <p:pic>
        <p:nvPicPr>
          <p:cNvPr id="11" name="Рисунок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70976" y="4919648"/>
            <a:ext cx="4463143" cy="223157"/>
          </a:xfrm>
          <a:prstGeom prst="rect">
            <a:avLst/>
          </a:prstGeom>
        </p:spPr>
      </p:pic>
      <p:pic>
        <p:nvPicPr>
          <p:cNvPr id="9" name="Рисунок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76170" y="1589976"/>
            <a:ext cx="8452757" cy="2625637"/>
          </a:xfrm>
          <a:prstGeom prst="rect">
            <a:avLst/>
          </a:prstGeom>
        </p:spPr>
      </p:pic>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16826" y="-4824"/>
            <a:ext cx="5675174" cy="6858000"/>
          </a:xfrm>
          <a:prstGeom prst="rect">
            <a:avLst/>
          </a:prstGeom>
        </p:spPr>
      </p:pic>
      <p:pic>
        <p:nvPicPr>
          <p:cNvPr id="6" name="Рисунок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19CE5A2F-420D-4626-90B2-78D9F8313110}" type="datetime1">
              <a:rPr lang="ru-RU" smtClean="0"/>
              <a:t>14.11.2022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2721" y="2442748"/>
            <a:ext cx="4035879" cy="4415252"/>
          </a:xfrm>
          <a:prstGeom prst="rect">
            <a:avLst/>
          </a:prstGeom>
        </p:spPr>
      </p:pic>
      <p:pic>
        <p:nvPicPr>
          <p:cNvPr id="10" name="Рисунок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80311" y="819166"/>
            <a:ext cx="476250" cy="447675"/>
          </a:xfrm>
          <a:prstGeom prst="rect">
            <a:avLst/>
          </a:prstGeom>
        </p:spPr>
      </p:pic>
      <p:pic>
        <p:nvPicPr>
          <p:cNvPr id="33" name="Рисунок 3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9059666">
            <a:off x="10752610" y="493330"/>
            <a:ext cx="476250" cy="447675"/>
          </a:xfrm>
          <a:prstGeom prst="rect">
            <a:avLst/>
          </a:prstGeom>
        </p:spPr>
      </p:pic>
      <p:pic>
        <p:nvPicPr>
          <p:cNvPr id="35" name="Рисунок 3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409">
            <a:off x="3595910" y="5758549"/>
            <a:ext cx="476250" cy="447675"/>
          </a:xfrm>
          <a:prstGeom prst="rect">
            <a:avLst/>
          </a:prstGeom>
        </p:spPr>
      </p:pic>
      <p:pic>
        <p:nvPicPr>
          <p:cNvPr id="12" name="Рисунок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030128" y="1069610"/>
            <a:ext cx="982421" cy="987879"/>
          </a:xfrm>
          <a:prstGeom prst="rect">
            <a:avLst/>
          </a:prstGeom>
        </p:spPr>
      </p:pic>
      <p:pic>
        <p:nvPicPr>
          <p:cNvPr id="36" name="Рисунок 3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860171">
            <a:off x="9421231" y="5794673"/>
            <a:ext cx="982421" cy="987879"/>
          </a:xfrm>
          <a:prstGeom prst="rect">
            <a:avLst/>
          </a:prstGeom>
        </p:spPr>
      </p:pic>
      <p:pic>
        <p:nvPicPr>
          <p:cNvPr id="14" name="Рисунок 1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815499" y="5665000"/>
            <a:ext cx="4762500" cy="247650"/>
          </a:xfrm>
          <a:prstGeom prst="rect">
            <a:avLst/>
          </a:prstGeom>
        </p:spPr>
      </p:pic>
    </p:spTree>
    <p:extLst>
      <p:ext uri="{BB962C8B-B14F-4D97-AF65-F5344CB8AC3E}">
        <p14:creationId xmlns:p14="http://schemas.microsoft.com/office/powerpoint/2010/main" val="23191446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Only" preserve="1">
  <p:cSld name="1_Только заголовок">
    <p:spTree>
      <p:nvGrpSpPr>
        <p:cNvPr id="1" name=""/>
        <p:cNvGrpSpPr/>
        <p:nvPr/>
      </p:nvGrpSpPr>
      <p:grpSpPr>
        <a:xfrm>
          <a:off x="0" y="0"/>
          <a:ext cx="0" cy="0"/>
          <a:chOff x="0" y="0"/>
          <a:chExt cx="0" cy="0"/>
        </a:xfrm>
      </p:grpSpPr>
      <p:grpSp>
        <p:nvGrpSpPr>
          <p:cNvPr id="31" name="Группа 30"/>
          <p:cNvGrpSpPr/>
          <p:nvPr userDrawn="1"/>
        </p:nvGrpSpPr>
        <p:grpSpPr>
          <a:xfrm>
            <a:off x="-3645" y="0"/>
            <a:ext cx="12194058" cy="6857999"/>
            <a:chOff x="-3645" y="0"/>
            <a:chExt cx="12194058" cy="6857999"/>
          </a:xfrm>
        </p:grpSpPr>
        <p:pic>
          <p:nvPicPr>
            <p:cNvPr id="17" name="Рисунок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9997" y="0"/>
              <a:ext cx="10058400" cy="6613398"/>
            </a:xfrm>
            <a:prstGeom prst="rect">
              <a:avLst/>
            </a:prstGeom>
          </p:spPr>
        </p:pic>
        <p:cxnSp>
          <p:nvCxnSpPr>
            <p:cNvPr id="18" name="Linie"/>
            <p:cNvCxnSpPr/>
            <p:nvPr userDrawn="1"/>
          </p:nvCxnSpPr>
          <p:spPr bwMode="gray">
            <a:xfrm>
              <a:off x="3755206" y="1682932"/>
              <a:ext cx="1620000" cy="0"/>
            </a:xfrm>
            <a:prstGeom prst="line">
              <a:avLst/>
            </a:prstGeom>
            <a:ln w="25400">
              <a:solidFill>
                <a:srgbClr val="083551"/>
              </a:solidFill>
              <a:tailEnd type="none"/>
            </a:ln>
          </p:spPr>
          <p:style>
            <a:lnRef idx="1">
              <a:schemeClr val="accent1"/>
            </a:lnRef>
            <a:fillRef idx="0">
              <a:schemeClr val="accent1"/>
            </a:fillRef>
            <a:effectRef idx="0">
              <a:schemeClr val="accent1"/>
            </a:effectRef>
            <a:fontRef idx="minor">
              <a:schemeClr val="tx1"/>
            </a:fontRef>
          </p:style>
        </p:cxnSp>
        <p:cxnSp>
          <p:nvCxnSpPr>
            <p:cNvPr id="19" name="Linie"/>
            <p:cNvCxnSpPr/>
            <p:nvPr userDrawn="1"/>
          </p:nvCxnSpPr>
          <p:spPr bwMode="gray">
            <a:xfrm>
              <a:off x="6815206" y="1682932"/>
              <a:ext cx="1620000" cy="0"/>
            </a:xfrm>
            <a:prstGeom prst="line">
              <a:avLst/>
            </a:prstGeom>
            <a:ln w="25400">
              <a:solidFill>
                <a:srgbClr val="083551"/>
              </a:solidFill>
              <a:tailEnd type="none"/>
            </a:ln>
          </p:spPr>
          <p:style>
            <a:lnRef idx="1">
              <a:schemeClr val="accent1"/>
            </a:lnRef>
            <a:fillRef idx="0">
              <a:schemeClr val="accent1"/>
            </a:fillRef>
            <a:effectRef idx="0">
              <a:schemeClr val="accent1"/>
            </a:effectRef>
            <a:fontRef idx="minor">
              <a:schemeClr val="tx1"/>
            </a:fontRef>
          </p:style>
        </p:cxnSp>
        <p:grpSp>
          <p:nvGrpSpPr>
            <p:cNvPr id="20" name="Quotation"/>
            <p:cNvGrpSpPr>
              <a:grpSpLocks noChangeAspect="1"/>
            </p:cNvGrpSpPr>
            <p:nvPr userDrawn="1"/>
          </p:nvGrpSpPr>
          <p:grpSpPr bwMode="gray">
            <a:xfrm>
              <a:off x="5771170" y="1357295"/>
              <a:ext cx="648072" cy="543406"/>
              <a:chOff x="537029" y="1572196"/>
              <a:chExt cx="1010860" cy="847602"/>
            </a:xfrm>
            <a:solidFill>
              <a:srgbClr val="083551"/>
            </a:solidFill>
          </p:grpSpPr>
          <p:sp>
            <p:nvSpPr>
              <p:cNvPr id="21" name="Apostrophe"/>
              <p:cNvSpPr/>
              <p:nvPr/>
            </p:nvSpPr>
            <p:spPr bwMode="gray">
              <a:xfrm>
                <a:off x="537029"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1" y="580653"/>
                    </a:cubicBezTo>
                    <a:lnTo>
                      <a:pt x="0" y="453991"/>
                    </a:lnTo>
                    <a:cubicBezTo>
                      <a:pt x="55029" y="428374"/>
                      <a:pt x="92862" y="402875"/>
                      <a:pt x="113498" y="377495"/>
                    </a:cubicBezTo>
                    <a:cubicBezTo>
                      <a:pt x="134134" y="352115"/>
                      <a:pt x="145638" y="322110"/>
                      <a:pt x="148010" y="287480"/>
                    </a:cubicBezTo>
                    <a:lnTo>
                      <a:pt x="0" y="287480"/>
                    </a:lnTo>
                    <a:lnTo>
                      <a:pt x="0" y="0"/>
                    </a:lnTo>
                    <a:close/>
                  </a:path>
                </a:pathLst>
              </a:custGeom>
              <a:grpFill/>
              <a:ln w="12700">
                <a:noFill/>
                <a:round/>
                <a:headEnd/>
                <a:tailEnd/>
              </a:ln>
            </p:spPr>
            <p:txBody>
              <a:bodyPr lIns="0" tIns="0" rIns="0" bIns="0" rtlCol="0" anchor="ctr"/>
              <a:lstStyle/>
              <a:p>
                <a:pPr algn="ctr"/>
                <a:endParaRPr lang="de-DE" dirty="0"/>
              </a:p>
            </p:txBody>
          </p:sp>
          <p:sp>
            <p:nvSpPr>
              <p:cNvPr id="22" name="Apostrophe"/>
              <p:cNvSpPr/>
              <p:nvPr/>
            </p:nvSpPr>
            <p:spPr bwMode="gray">
              <a:xfrm>
                <a:off x="1081091"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0" y="580653"/>
                    </a:cubicBezTo>
                    <a:lnTo>
                      <a:pt x="0" y="453991"/>
                    </a:lnTo>
                    <a:cubicBezTo>
                      <a:pt x="55029" y="428374"/>
                      <a:pt x="92861" y="402875"/>
                      <a:pt x="113497" y="377495"/>
                    </a:cubicBezTo>
                    <a:cubicBezTo>
                      <a:pt x="134133" y="352115"/>
                      <a:pt x="145637" y="322110"/>
                      <a:pt x="148009" y="287480"/>
                    </a:cubicBezTo>
                    <a:lnTo>
                      <a:pt x="0" y="287480"/>
                    </a:lnTo>
                    <a:lnTo>
                      <a:pt x="0" y="0"/>
                    </a:lnTo>
                    <a:close/>
                  </a:path>
                </a:pathLst>
              </a:custGeom>
              <a:grpFill/>
              <a:ln w="12700">
                <a:noFill/>
                <a:round/>
                <a:headEnd/>
                <a:tailEnd/>
              </a:ln>
            </p:spPr>
            <p:txBody>
              <a:bodyPr lIns="0" tIns="0" rIns="0" bIns="0" rtlCol="0" anchor="ctr"/>
              <a:lstStyle/>
              <a:p>
                <a:pPr algn="ctr"/>
                <a:endParaRPr lang="de-DE" dirty="0"/>
              </a:p>
            </p:txBody>
          </p:sp>
        </p:grpSp>
        <p:pic>
          <p:nvPicPr>
            <p:cNvPr id="23" name="Рисунок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89938" y="0"/>
              <a:ext cx="1000475" cy="842400"/>
            </a:xfrm>
            <a:prstGeom prst="rect">
              <a:avLst/>
            </a:prstGeom>
          </p:spPr>
        </p:pic>
        <p:pic>
          <p:nvPicPr>
            <p:cNvPr id="24" name="Рисунок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45" y="2828916"/>
              <a:ext cx="3290539" cy="4029083"/>
            </a:xfrm>
            <a:prstGeom prst="rect">
              <a:avLst/>
            </a:prstGeom>
          </p:spPr>
        </p:pic>
        <p:pic>
          <p:nvPicPr>
            <p:cNvPr id="25" name="Рисунок 2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23835" y="922847"/>
              <a:ext cx="864096" cy="868896"/>
            </a:xfrm>
            <a:prstGeom prst="rect">
              <a:avLst/>
            </a:prstGeom>
          </p:spPr>
        </p:pic>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61869" flipH="1">
              <a:off x="1384363" y="73698"/>
              <a:ext cx="685654" cy="2316366"/>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99655" y="1892377"/>
              <a:ext cx="454572" cy="427298"/>
            </a:xfrm>
            <a:prstGeom prst="rect">
              <a:avLst/>
            </a:prstGeom>
          </p:spPr>
        </p:pic>
        <p:pic>
          <p:nvPicPr>
            <p:cNvPr id="28" name="Рисунок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9583">
              <a:off x="10143269" y="5805264"/>
              <a:ext cx="454572" cy="427298"/>
            </a:xfrm>
            <a:prstGeom prst="rect">
              <a:avLst/>
            </a:prstGeom>
          </p:spPr>
        </p:pic>
        <p:pic>
          <p:nvPicPr>
            <p:cNvPr id="29" name="Рисунок 2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2041358">
              <a:off x="7319342" y="168829"/>
              <a:ext cx="454572" cy="427298"/>
            </a:xfrm>
            <a:prstGeom prst="rect">
              <a:avLst/>
            </a:prstGeom>
          </p:spPr>
        </p:pic>
        <p:pic>
          <p:nvPicPr>
            <p:cNvPr id="30" name="Рисунок 2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05348" y="2828916"/>
              <a:ext cx="1586211" cy="1586211"/>
            </a:xfrm>
            <a:prstGeom prst="rect">
              <a:avLst/>
            </a:prstGeom>
          </p:spPr>
        </p:pic>
      </p:grpSp>
      <p:pic>
        <p:nvPicPr>
          <p:cNvPr id="6" name="Рисунок 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2176337" y="2122106"/>
            <a:ext cx="7947498" cy="2271779"/>
          </a:xfrm>
        </p:spPr>
        <p:txBody>
          <a:bodyPr/>
          <a:lstStyle>
            <a:lvl1pPr algn="ctr">
              <a:defRPr sz="2400"/>
            </a:lvl1pPr>
          </a:lstStyle>
          <a:p>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endParaRPr lang="ru-RU" dirty="0"/>
          </a:p>
        </p:txBody>
      </p:sp>
      <p:sp>
        <p:nvSpPr>
          <p:cNvPr id="3" name="Дата 2"/>
          <p:cNvSpPr>
            <a:spLocks noGrp="1"/>
          </p:cNvSpPr>
          <p:nvPr>
            <p:ph type="dt" sz="half" idx="10"/>
          </p:nvPr>
        </p:nvSpPr>
        <p:spPr/>
        <p:txBody>
          <a:bodyPr/>
          <a:lstStyle/>
          <a:p>
            <a:fld id="{04013631-498B-4A8E-A9CC-B927D28CE561}" type="datetime1">
              <a:rPr lang="ru-RU" smtClean="0"/>
              <a:t>14.11.2022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20350800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2_Только заголовок">
    <p:spTree>
      <p:nvGrpSpPr>
        <p:cNvPr id="1" name=""/>
        <p:cNvGrpSpPr/>
        <p:nvPr/>
      </p:nvGrpSpPr>
      <p:grpSpPr>
        <a:xfrm>
          <a:off x="0" y="0"/>
          <a:ext cx="0" cy="0"/>
          <a:chOff x="0" y="0"/>
          <a:chExt cx="0" cy="0"/>
        </a:xfrm>
      </p:grpSpPr>
      <p:grpSp>
        <p:nvGrpSpPr>
          <p:cNvPr id="9" name="Группа 8"/>
          <p:cNvGrpSpPr/>
          <p:nvPr userDrawn="1"/>
        </p:nvGrpSpPr>
        <p:grpSpPr>
          <a:xfrm>
            <a:off x="1773909" y="1035687"/>
            <a:ext cx="9793906" cy="5054351"/>
            <a:chOff x="1773909" y="1035687"/>
            <a:chExt cx="9793906" cy="5054351"/>
          </a:xfrm>
        </p:grpSpPr>
        <p:pic>
          <p:nvPicPr>
            <p:cNvPr id="35" name="Рисунок 3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8570619" y="3056386"/>
              <a:ext cx="1010782" cy="4981192"/>
            </a:xfrm>
            <a:prstGeom prst="rect">
              <a:avLst/>
            </a:prstGeom>
          </p:spPr>
        </p:pic>
        <p:pic>
          <p:nvPicPr>
            <p:cNvPr id="36" name="Рисунок 3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8571567" y="1731302"/>
              <a:ext cx="1010095" cy="4982400"/>
            </a:xfrm>
            <a:prstGeom prst="rect">
              <a:avLst/>
            </a:prstGeom>
          </p:spPr>
        </p:pic>
        <p:pic>
          <p:nvPicPr>
            <p:cNvPr id="37" name="Рисунок 3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8563375" y="399375"/>
              <a:ext cx="1025673" cy="4982400"/>
            </a:xfrm>
            <a:prstGeom prst="rect">
              <a:avLst/>
            </a:prstGeom>
          </p:spPr>
        </p:pic>
        <p:pic>
          <p:nvPicPr>
            <p:cNvPr id="38" name="Рисунок 3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8561805" y="-941509"/>
              <a:ext cx="1028008" cy="4982400"/>
            </a:xfrm>
            <a:prstGeom prst="rect">
              <a:avLst/>
            </a:prstGeom>
          </p:spPr>
        </p:pic>
        <p:pic>
          <p:nvPicPr>
            <p:cNvPr id="39" name="Рисунок 3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93817" y="5036673"/>
              <a:ext cx="1007721" cy="1020619"/>
            </a:xfrm>
            <a:prstGeom prst="rect">
              <a:avLst/>
            </a:prstGeom>
          </p:spPr>
        </p:pic>
        <p:pic>
          <p:nvPicPr>
            <p:cNvPr id="40" name="Рисунок 3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3854030" y="5064725"/>
              <a:ext cx="80797" cy="1025313"/>
            </a:xfrm>
            <a:prstGeom prst="rect">
              <a:avLst/>
            </a:prstGeom>
          </p:spPr>
        </p:pic>
        <p:pic>
          <p:nvPicPr>
            <p:cNvPr id="41" name="Рисунок 4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306194" y="1039204"/>
              <a:ext cx="982966" cy="982966"/>
            </a:xfrm>
            <a:prstGeom prst="rect">
              <a:avLst/>
            </a:prstGeom>
          </p:spPr>
        </p:pic>
        <p:pic>
          <p:nvPicPr>
            <p:cNvPr id="42" name="Рисунок 4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4234" y="2365680"/>
              <a:ext cx="986886" cy="986886"/>
            </a:xfrm>
            <a:prstGeom prst="rect">
              <a:avLst/>
            </a:prstGeom>
          </p:spPr>
        </p:pic>
        <p:pic>
          <p:nvPicPr>
            <p:cNvPr id="43" name="Рисунок 4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292932" y="3701015"/>
              <a:ext cx="1009490" cy="1009490"/>
            </a:xfrm>
            <a:prstGeom prst="rect">
              <a:avLst/>
            </a:prstGeom>
          </p:spPr>
        </p:pic>
        <p:pic>
          <p:nvPicPr>
            <p:cNvPr id="44" name="Рисунок 4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53388" y="3692760"/>
              <a:ext cx="82080" cy="1026000"/>
            </a:xfrm>
            <a:prstGeom prst="rect">
              <a:avLst/>
            </a:prstGeom>
          </p:spPr>
        </p:pic>
        <p:pic>
          <p:nvPicPr>
            <p:cNvPr id="45" name="Рисунок 4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54828" y="1035687"/>
              <a:ext cx="79200" cy="990000"/>
            </a:xfrm>
            <a:prstGeom prst="rect">
              <a:avLst/>
            </a:prstGeom>
          </p:spPr>
        </p:pic>
        <p:pic>
          <p:nvPicPr>
            <p:cNvPr id="46" name="Рисунок 4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73909" y="1431007"/>
              <a:ext cx="310376" cy="2827527"/>
            </a:xfrm>
            <a:prstGeom prst="rect">
              <a:avLst/>
            </a:prstGeom>
          </p:spPr>
        </p:pic>
        <p:pic>
          <p:nvPicPr>
            <p:cNvPr id="47" name="Рисунок 4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54828" y="2364123"/>
              <a:ext cx="79200" cy="990000"/>
            </a:xfrm>
            <a:prstGeom prst="rect">
              <a:avLst/>
            </a:prstGeom>
          </p:spPr>
        </p:pic>
      </p:grpSp>
      <p:grpSp>
        <p:nvGrpSpPr>
          <p:cNvPr id="8" name="Группа 7"/>
          <p:cNvGrpSpPr/>
          <p:nvPr userDrawn="1"/>
        </p:nvGrpSpPr>
        <p:grpSpPr>
          <a:xfrm>
            <a:off x="0" y="345746"/>
            <a:ext cx="12197756" cy="269562"/>
            <a:chOff x="0" y="345746"/>
            <a:chExt cx="12197756" cy="269562"/>
          </a:xfrm>
        </p:grpSpPr>
        <p:pic>
          <p:nvPicPr>
            <p:cNvPr id="33" name="Рисунок 3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345746"/>
              <a:ext cx="2666000" cy="269562"/>
            </a:xfrm>
            <a:prstGeom prst="rect">
              <a:avLst/>
            </a:prstGeom>
          </p:spPr>
        </p:pic>
        <p:pic>
          <p:nvPicPr>
            <p:cNvPr id="34" name="Рисунок 3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flipH="1">
              <a:off x="9531756" y="345746"/>
              <a:ext cx="2666000" cy="269562"/>
            </a:xfrm>
            <a:prstGeom prst="rect">
              <a:avLst/>
            </a:prstGeom>
          </p:spPr>
        </p:pic>
      </p:grpSp>
      <p:pic>
        <p:nvPicPr>
          <p:cNvPr id="32" name="Рисунок 3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0800000">
            <a:off x="5177281" y="6130057"/>
            <a:ext cx="1689259" cy="737779"/>
          </a:xfrm>
          <a:prstGeom prst="rect">
            <a:avLst/>
          </a:prstGeom>
        </p:spPr>
      </p:pic>
      <p:pic>
        <p:nvPicPr>
          <p:cNvPr id="6" name="Рисунок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187780"/>
            <a:ext cx="12190413" cy="628650"/>
          </a:xfrm>
        </p:spPr>
        <p:txBody>
          <a:bodyPr/>
          <a:lstStyle>
            <a:lvl1pPr algn="ctr">
              <a:defRPr/>
            </a:lvl1pPr>
          </a:lstStyle>
          <a:p>
            <a:r>
              <a:rPr lang="da-DK" dirty="0"/>
              <a:t>Lorem ipsum dolor sit</a:t>
            </a:r>
            <a:endParaRPr lang="ru-RU" dirty="0"/>
          </a:p>
        </p:txBody>
      </p:sp>
      <p:sp>
        <p:nvSpPr>
          <p:cNvPr id="3" name="Дата 2"/>
          <p:cNvSpPr>
            <a:spLocks noGrp="1"/>
          </p:cNvSpPr>
          <p:nvPr>
            <p:ph type="dt" sz="half" idx="10"/>
          </p:nvPr>
        </p:nvSpPr>
        <p:spPr/>
        <p:txBody>
          <a:bodyPr/>
          <a:lstStyle/>
          <a:p>
            <a:fld id="{9FDD7BFB-E9F5-46B6-9DF2-6AF72905959C}" type="datetime1">
              <a:rPr lang="ru-RU" smtClean="0"/>
              <a:t>14.11.2022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
        <p:nvSpPr>
          <p:cNvPr id="11" name="Текст 10"/>
          <p:cNvSpPr>
            <a:spLocks noGrp="1"/>
          </p:cNvSpPr>
          <p:nvPr>
            <p:ph type="body" sz="quarter" idx="13" hasCustomPrompt="1"/>
          </p:nvPr>
        </p:nvSpPr>
        <p:spPr>
          <a:xfrm>
            <a:off x="6767513" y="1150938"/>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8" name="Текст 10"/>
          <p:cNvSpPr>
            <a:spLocks noGrp="1"/>
          </p:cNvSpPr>
          <p:nvPr>
            <p:ph type="body" sz="quarter" idx="14" hasCustomPrompt="1"/>
          </p:nvPr>
        </p:nvSpPr>
        <p:spPr>
          <a:xfrm>
            <a:off x="6767512" y="2538408"/>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9" name="Текст 10"/>
          <p:cNvSpPr>
            <a:spLocks noGrp="1"/>
          </p:cNvSpPr>
          <p:nvPr>
            <p:ph type="body" sz="quarter" idx="15" hasCustomPrompt="1"/>
          </p:nvPr>
        </p:nvSpPr>
        <p:spPr>
          <a:xfrm>
            <a:off x="6767512" y="3838319"/>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0" name="Текст 10"/>
          <p:cNvSpPr>
            <a:spLocks noGrp="1"/>
          </p:cNvSpPr>
          <p:nvPr>
            <p:ph type="body" sz="quarter" idx="16" hasCustomPrompt="1"/>
          </p:nvPr>
        </p:nvSpPr>
        <p:spPr>
          <a:xfrm>
            <a:off x="6767511" y="5145150"/>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13" name="Текст 12"/>
          <p:cNvSpPr>
            <a:spLocks noGrp="1"/>
          </p:cNvSpPr>
          <p:nvPr>
            <p:ph type="body" sz="quarter" idx="17" hasCustomPrompt="1"/>
          </p:nvPr>
        </p:nvSpPr>
        <p:spPr>
          <a:xfrm>
            <a:off x="143356" y="2480271"/>
            <a:ext cx="1480518" cy="729000"/>
          </a:xfrm>
        </p:spPr>
        <p:txBody>
          <a:bodyPr>
            <a:noAutofit/>
          </a:bodyPr>
          <a:lstStyle>
            <a:lvl1pPr>
              <a:defRPr sz="1400" b="1"/>
            </a:lvl1pPr>
          </a:lstStyle>
          <a:p>
            <a:pPr lvl="0"/>
            <a:r>
              <a:rPr lang="da-DK" dirty="0"/>
              <a:t>Lorem ipsum dolor sit amet</a:t>
            </a:r>
            <a:endParaRPr lang="ru-RU" dirty="0"/>
          </a:p>
        </p:txBody>
      </p:sp>
      <p:sp>
        <p:nvSpPr>
          <p:cNvPr id="51" name="Текст 12"/>
          <p:cNvSpPr>
            <a:spLocks noGrp="1"/>
          </p:cNvSpPr>
          <p:nvPr>
            <p:ph type="body" sz="quarter" idx="18" hasCustomPrompt="1"/>
          </p:nvPr>
        </p:nvSpPr>
        <p:spPr>
          <a:xfrm>
            <a:off x="143356" y="5189146"/>
            <a:ext cx="1480518" cy="795276"/>
          </a:xfrm>
        </p:spPr>
        <p:txBody>
          <a:bodyPr>
            <a:normAutofit/>
          </a:bodyPr>
          <a:lstStyle>
            <a:lvl1pPr>
              <a:defRPr sz="1400" b="1"/>
            </a:lvl1pPr>
          </a:lstStyle>
          <a:p>
            <a:pPr lvl="0"/>
            <a:r>
              <a:rPr lang="da-DK" dirty="0"/>
              <a:t>Lorem ipsum dolor sit amet</a:t>
            </a:r>
            <a:endParaRPr lang="ru-RU" dirty="0"/>
          </a:p>
        </p:txBody>
      </p:sp>
      <p:sp>
        <p:nvSpPr>
          <p:cNvPr id="52" name="Текст 12"/>
          <p:cNvSpPr>
            <a:spLocks noGrp="1"/>
          </p:cNvSpPr>
          <p:nvPr>
            <p:ph type="body" sz="quarter" idx="19" hasCustomPrompt="1"/>
          </p:nvPr>
        </p:nvSpPr>
        <p:spPr>
          <a:xfrm>
            <a:off x="4455284" y="1198225"/>
            <a:ext cx="1480518" cy="729000"/>
          </a:xfrm>
        </p:spPr>
        <p:txBody>
          <a:bodyPr>
            <a:normAutofit/>
          </a:bodyPr>
          <a:lstStyle>
            <a:lvl1pPr>
              <a:defRPr sz="1400" b="1"/>
            </a:lvl1pPr>
          </a:lstStyle>
          <a:p>
            <a:pPr lvl="0"/>
            <a:r>
              <a:rPr lang="da-DK" dirty="0"/>
              <a:t>Lorem ipsum dolor sit amet</a:t>
            </a:r>
            <a:endParaRPr lang="ru-RU" dirty="0"/>
          </a:p>
        </p:txBody>
      </p:sp>
      <p:sp>
        <p:nvSpPr>
          <p:cNvPr id="53" name="Текст 12"/>
          <p:cNvSpPr>
            <a:spLocks noGrp="1"/>
          </p:cNvSpPr>
          <p:nvPr>
            <p:ph type="body" sz="quarter" idx="20" hasCustomPrompt="1"/>
          </p:nvPr>
        </p:nvSpPr>
        <p:spPr>
          <a:xfrm>
            <a:off x="4457804" y="2480270"/>
            <a:ext cx="1480518" cy="729000"/>
          </a:xfrm>
        </p:spPr>
        <p:txBody>
          <a:bodyPr>
            <a:normAutofit/>
          </a:bodyPr>
          <a:lstStyle>
            <a:lvl1pPr>
              <a:defRPr sz="1400" b="1"/>
            </a:lvl1pPr>
          </a:lstStyle>
          <a:p>
            <a:pPr lvl="0"/>
            <a:r>
              <a:rPr lang="da-DK" dirty="0"/>
              <a:t>Lorem ipsum dolor sit amet</a:t>
            </a:r>
            <a:endParaRPr lang="ru-RU" dirty="0"/>
          </a:p>
        </p:txBody>
      </p:sp>
      <p:sp>
        <p:nvSpPr>
          <p:cNvPr id="54" name="Текст 12"/>
          <p:cNvSpPr>
            <a:spLocks noGrp="1"/>
          </p:cNvSpPr>
          <p:nvPr>
            <p:ph type="body" sz="quarter" idx="21" hasCustomPrompt="1"/>
          </p:nvPr>
        </p:nvSpPr>
        <p:spPr>
          <a:xfrm>
            <a:off x="4455284" y="3791491"/>
            <a:ext cx="1480518" cy="729000"/>
          </a:xfrm>
        </p:spPr>
        <p:txBody>
          <a:bodyPr>
            <a:normAutofit/>
          </a:bodyPr>
          <a:lstStyle>
            <a:lvl1pPr>
              <a:defRPr sz="1400" b="1"/>
            </a:lvl1pPr>
          </a:lstStyle>
          <a:p>
            <a:pPr lvl="0"/>
            <a:r>
              <a:rPr lang="da-DK" dirty="0"/>
              <a:t>Lorem ipsum dolor sit amet</a:t>
            </a:r>
            <a:endParaRPr lang="ru-RU" dirty="0"/>
          </a:p>
        </p:txBody>
      </p:sp>
      <p:sp>
        <p:nvSpPr>
          <p:cNvPr id="55" name="Текст 12"/>
          <p:cNvSpPr>
            <a:spLocks noGrp="1"/>
          </p:cNvSpPr>
          <p:nvPr>
            <p:ph type="body" sz="quarter" idx="22" hasCustomPrompt="1"/>
          </p:nvPr>
        </p:nvSpPr>
        <p:spPr>
          <a:xfrm>
            <a:off x="4455284" y="5192437"/>
            <a:ext cx="1480518" cy="729000"/>
          </a:xfrm>
        </p:spPr>
        <p:txBody>
          <a:bodyPr>
            <a:normAutofit/>
          </a:bodyPr>
          <a:lstStyle>
            <a:lvl1pPr>
              <a:defRPr sz="1400" b="1"/>
            </a:lvl1pPr>
          </a:lstStyle>
          <a:p>
            <a:pPr lvl="0"/>
            <a:r>
              <a:rPr lang="da-DK" dirty="0"/>
              <a:t>Lorem ipsum dolor sit amet</a:t>
            </a:r>
            <a:endParaRPr lang="ru-RU" dirty="0"/>
          </a:p>
        </p:txBody>
      </p:sp>
    </p:spTree>
    <p:extLst>
      <p:ext uri="{BB962C8B-B14F-4D97-AF65-F5344CB8AC3E}">
        <p14:creationId xmlns:p14="http://schemas.microsoft.com/office/powerpoint/2010/main" val="4756429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grpSp>
        <p:nvGrpSpPr>
          <p:cNvPr id="14" name="Группа 13"/>
          <p:cNvGrpSpPr/>
          <p:nvPr userDrawn="1"/>
        </p:nvGrpSpPr>
        <p:grpSpPr>
          <a:xfrm>
            <a:off x="0" y="-17325"/>
            <a:ext cx="10997251" cy="6867251"/>
            <a:chOff x="0" y="-17325"/>
            <a:chExt cx="10997251" cy="6867251"/>
          </a:xfrm>
        </p:grpSpPr>
        <p:pic>
          <p:nvPicPr>
            <p:cNvPr id="6" name="Рисунок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88570" y="5044014"/>
              <a:ext cx="4502274" cy="1805912"/>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54678" y="4221088"/>
              <a:ext cx="970057" cy="1916832"/>
            </a:xfrm>
            <a:prstGeom prst="rect">
              <a:avLst/>
            </a:prstGeom>
          </p:spPr>
        </p:pic>
        <p:pic>
          <p:nvPicPr>
            <p:cNvPr id="8" name="Рисунок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43178" y="2996952"/>
              <a:ext cx="249746" cy="249746"/>
            </a:xfrm>
            <a:prstGeom prst="rect">
              <a:avLst/>
            </a:prstGeom>
          </p:spPr>
        </p:pic>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8851" y="6505690"/>
              <a:ext cx="10058400" cy="138302"/>
            </a:xfrm>
            <a:prstGeom prst="rect">
              <a:avLst/>
            </a:prstGeom>
          </p:spPr>
        </p:pic>
        <p:pic>
          <p:nvPicPr>
            <p:cNvPr id="10" name="Рисунок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636950"/>
              <a:ext cx="1510212" cy="3212976"/>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63008" y="-17325"/>
              <a:ext cx="2810086" cy="858637"/>
            </a:xfrm>
            <a:prstGeom prst="rect">
              <a:avLst/>
            </a:prstGeom>
          </p:spPr>
        </p:pic>
      </p:grpSp>
      <p:pic>
        <p:nvPicPr>
          <p:cNvPr id="5" name="Рисунок 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E7095778-7067-4DC3-B9D2-6B63CCA6A07C}" type="datetime1">
              <a:rPr lang="ru-RU" smtClean="0"/>
              <a:t>14.11.2022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5544033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Agenda-01">
    <p:spTree>
      <p:nvGrpSpPr>
        <p:cNvPr id="1" name=""/>
        <p:cNvGrpSpPr/>
        <p:nvPr/>
      </p:nvGrpSpPr>
      <p:grpSpPr>
        <a:xfrm>
          <a:off x="0" y="0"/>
          <a:ext cx="0" cy="0"/>
          <a:chOff x="0" y="0"/>
          <a:chExt cx="0" cy="0"/>
        </a:xfrm>
      </p:grpSpPr>
      <p:grpSp>
        <p:nvGrpSpPr>
          <p:cNvPr id="95" name="Группа 94"/>
          <p:cNvGrpSpPr/>
          <p:nvPr userDrawn="1"/>
        </p:nvGrpSpPr>
        <p:grpSpPr>
          <a:xfrm>
            <a:off x="1885163" y="2085384"/>
            <a:ext cx="3635268" cy="3103246"/>
            <a:chOff x="1704655" y="2118352"/>
            <a:chExt cx="3635268" cy="3103246"/>
          </a:xfrm>
        </p:grpSpPr>
        <p:pic>
          <p:nvPicPr>
            <p:cNvPr id="93" name="Рисунок 9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4306896"/>
              <a:ext cx="3635268" cy="367566"/>
            </a:xfrm>
            <a:prstGeom prst="rect">
              <a:avLst/>
            </a:prstGeom>
          </p:spPr>
        </p:pic>
        <p:pic>
          <p:nvPicPr>
            <p:cNvPr id="92" name="Рисунок 9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3759760"/>
              <a:ext cx="3635268" cy="367566"/>
            </a:xfrm>
            <a:prstGeom prst="rect">
              <a:avLst/>
            </a:prstGeom>
          </p:spPr>
        </p:pic>
        <p:pic>
          <p:nvPicPr>
            <p:cNvPr id="90" name="Рисунок 8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2665488"/>
              <a:ext cx="3635268" cy="367566"/>
            </a:xfrm>
            <a:prstGeom prst="rect">
              <a:avLst/>
            </a:prstGeom>
          </p:spPr>
        </p:pic>
        <p:pic>
          <p:nvPicPr>
            <p:cNvPr id="89" name="Рисунок 8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2118352"/>
              <a:ext cx="3635268" cy="367566"/>
            </a:xfrm>
            <a:prstGeom prst="rect">
              <a:avLst/>
            </a:prstGeom>
          </p:spPr>
        </p:pic>
        <p:pic>
          <p:nvPicPr>
            <p:cNvPr id="91" name="Рисунок 9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3212624"/>
              <a:ext cx="3635268" cy="367566"/>
            </a:xfrm>
            <a:prstGeom prst="rect">
              <a:avLst/>
            </a:prstGeom>
          </p:spPr>
        </p:pic>
        <p:pic>
          <p:nvPicPr>
            <p:cNvPr id="94" name="Рисунок 9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4854032"/>
              <a:ext cx="3635268" cy="367566"/>
            </a:xfrm>
            <a:prstGeom prst="rect">
              <a:avLst/>
            </a:prstGeom>
          </p:spPr>
        </p:pic>
      </p:grpSp>
      <p:grpSp>
        <p:nvGrpSpPr>
          <p:cNvPr id="84" name="Группа 83"/>
          <p:cNvGrpSpPr/>
          <p:nvPr userDrawn="1"/>
        </p:nvGrpSpPr>
        <p:grpSpPr>
          <a:xfrm>
            <a:off x="-1" y="0"/>
            <a:ext cx="12197757" cy="6895555"/>
            <a:chOff x="-1" y="0"/>
            <a:chExt cx="12197757" cy="6895555"/>
          </a:xfrm>
        </p:grpSpPr>
        <p:pic>
          <p:nvPicPr>
            <p:cNvPr id="72" name="Рисунок 7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4469369" cy="6857999"/>
            </a:xfrm>
            <a:prstGeom prst="rect">
              <a:avLst/>
            </a:prstGeom>
          </p:spPr>
        </p:pic>
        <p:pic>
          <p:nvPicPr>
            <p:cNvPr id="73" name="Рисунок 7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5810" y="3368926"/>
              <a:ext cx="2910669" cy="2461227"/>
            </a:xfrm>
            <a:prstGeom prst="rect">
              <a:avLst/>
            </a:prstGeom>
          </p:spPr>
        </p:pic>
        <p:pic>
          <p:nvPicPr>
            <p:cNvPr id="74" name="Рисунок 7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17149" y="0"/>
              <a:ext cx="5375126" cy="1195175"/>
            </a:xfrm>
            <a:prstGeom prst="rect">
              <a:avLst/>
            </a:prstGeom>
          </p:spPr>
        </p:pic>
        <p:pic>
          <p:nvPicPr>
            <p:cNvPr id="75" name="Рисунок 7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440420" y="4810523"/>
              <a:ext cx="2123971" cy="2085032"/>
            </a:xfrm>
            <a:prstGeom prst="rect">
              <a:avLst/>
            </a:prstGeom>
          </p:spPr>
        </p:pic>
        <p:pic>
          <p:nvPicPr>
            <p:cNvPr id="76" name="Рисунок 7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10961969" y="3184211"/>
              <a:ext cx="1873982" cy="597592"/>
            </a:xfrm>
            <a:prstGeom prst="rect">
              <a:avLst/>
            </a:prstGeom>
          </p:spPr>
        </p:pic>
        <p:pic>
          <p:nvPicPr>
            <p:cNvPr id="78" name="Рисунок 7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76763" y="195263"/>
              <a:ext cx="1249815" cy="1256759"/>
            </a:xfrm>
            <a:prstGeom prst="rect">
              <a:avLst/>
            </a:prstGeom>
          </p:spPr>
        </p:pic>
        <p:pic>
          <p:nvPicPr>
            <p:cNvPr id="79" name="Рисунок 7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40000" y="5534152"/>
              <a:ext cx="1085473" cy="1085473"/>
            </a:xfrm>
            <a:prstGeom prst="rect">
              <a:avLst/>
            </a:prstGeom>
          </p:spPr>
        </p:pic>
        <p:pic>
          <p:nvPicPr>
            <p:cNvPr id="80" name="Рисунок 7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70063" y="595923"/>
              <a:ext cx="366136" cy="344168"/>
            </a:xfrm>
            <a:prstGeom prst="rect">
              <a:avLst/>
            </a:prstGeom>
          </p:spPr>
        </p:pic>
        <p:pic>
          <p:nvPicPr>
            <p:cNvPr id="81" name="Рисунок 8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4940999">
              <a:off x="11401485" y="1968047"/>
              <a:ext cx="366136" cy="344168"/>
            </a:xfrm>
            <a:prstGeom prst="rect">
              <a:avLst/>
            </a:prstGeom>
          </p:spPr>
        </p:pic>
        <p:pic>
          <p:nvPicPr>
            <p:cNvPr id="82" name="Рисунок 8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22126">
              <a:off x="5177123" y="6281402"/>
              <a:ext cx="366136" cy="344168"/>
            </a:xfrm>
            <a:prstGeom prst="rect">
              <a:avLst/>
            </a:prstGeom>
          </p:spPr>
        </p:pic>
      </p:grpSp>
      <p:pic>
        <p:nvPicPr>
          <p:cNvPr id="5" name="Рисунок 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411CF7E6-1EAD-41E7-A645-77A2A2EE6EB8}" type="datetime1">
              <a:rPr lang="ru-RU" smtClean="0"/>
              <a:t>14.11.2022</a:t>
            </a:fld>
            <a:endParaRPr lang="ru-RU"/>
          </a:p>
        </p:txBody>
      </p:sp>
      <p:sp>
        <p:nvSpPr>
          <p:cNvPr id="3" name="Нижний колонтитул 2"/>
          <p:cNvSpPr>
            <a:spLocks noGrp="1"/>
          </p:cNvSpPr>
          <p:nvPr>
            <p:ph type="ftr" sz="quarter" idx="11"/>
          </p:nvPr>
        </p:nvSpPr>
        <p:spPr>
          <a:xfrm>
            <a:off x="4030435" y="6215292"/>
            <a:ext cx="4114800" cy="365125"/>
          </a:xfrm>
        </p:spPr>
        <p:txBody>
          <a:bodyPr/>
          <a:lstStyle/>
          <a:p>
            <a:endParaRPr lang="ru-RU"/>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
        <p:nvSpPr>
          <p:cNvPr id="86" name="Текст 85"/>
          <p:cNvSpPr>
            <a:spLocks noGrp="1"/>
          </p:cNvSpPr>
          <p:nvPr>
            <p:ph type="body" sz="quarter" idx="13" hasCustomPrompt="1"/>
          </p:nvPr>
        </p:nvSpPr>
        <p:spPr>
          <a:xfrm>
            <a:off x="5997026" y="2050448"/>
            <a:ext cx="4523357" cy="3588056"/>
          </a:xfrm>
        </p:spPr>
        <p:txBody>
          <a:bodyPr/>
          <a:lstStyle>
            <a:lvl1pPr>
              <a:spcBef>
                <a:spcPts val="1300"/>
              </a:spcBef>
              <a:defRPr/>
            </a:lvl1pPr>
          </a:lstStyle>
          <a:p>
            <a:pPr lvl="0"/>
            <a:r>
              <a:rPr lang="en-US" dirty="0" err="1"/>
              <a:t>Lorem</a:t>
            </a:r>
            <a:r>
              <a:rPr lang="en-US" dirty="0"/>
              <a:t> </a:t>
            </a:r>
            <a:r>
              <a:rPr lang="en-US" dirty="0" err="1"/>
              <a:t>ipsum</a:t>
            </a:r>
            <a:r>
              <a:rPr lang="en-US" dirty="0"/>
              <a:t> 01</a:t>
            </a:r>
          </a:p>
          <a:p>
            <a:pPr lvl="0"/>
            <a:r>
              <a:rPr lang="en-US" dirty="0" err="1"/>
              <a:t>Lorem</a:t>
            </a:r>
            <a:r>
              <a:rPr lang="en-US" dirty="0"/>
              <a:t> </a:t>
            </a:r>
            <a:r>
              <a:rPr lang="en-US" dirty="0" err="1"/>
              <a:t>ipsum</a:t>
            </a:r>
            <a:r>
              <a:rPr lang="en-US" dirty="0"/>
              <a:t> 02</a:t>
            </a:r>
          </a:p>
          <a:p>
            <a:pPr lvl="0"/>
            <a:r>
              <a:rPr lang="en-US" dirty="0" err="1"/>
              <a:t>Lorem</a:t>
            </a:r>
            <a:r>
              <a:rPr lang="en-US" dirty="0"/>
              <a:t> </a:t>
            </a:r>
            <a:r>
              <a:rPr lang="en-US" dirty="0" err="1"/>
              <a:t>ipsum</a:t>
            </a:r>
            <a:r>
              <a:rPr lang="en-US" dirty="0"/>
              <a:t> 03</a:t>
            </a:r>
          </a:p>
          <a:p>
            <a:pPr lvl="0"/>
            <a:r>
              <a:rPr lang="en-US" dirty="0" err="1"/>
              <a:t>Lorem</a:t>
            </a:r>
            <a:r>
              <a:rPr lang="en-US" dirty="0"/>
              <a:t> </a:t>
            </a:r>
            <a:r>
              <a:rPr lang="en-US" dirty="0" err="1"/>
              <a:t>ipsum</a:t>
            </a:r>
            <a:r>
              <a:rPr lang="en-US" dirty="0"/>
              <a:t> 04</a:t>
            </a:r>
          </a:p>
          <a:p>
            <a:pPr lvl="0"/>
            <a:r>
              <a:rPr lang="en-US" dirty="0" err="1"/>
              <a:t>Lorem</a:t>
            </a:r>
            <a:r>
              <a:rPr lang="en-US" dirty="0"/>
              <a:t> </a:t>
            </a:r>
            <a:r>
              <a:rPr lang="en-US" dirty="0" err="1"/>
              <a:t>ipsum</a:t>
            </a:r>
            <a:r>
              <a:rPr lang="en-US" dirty="0"/>
              <a:t> 05</a:t>
            </a:r>
          </a:p>
          <a:p>
            <a:pPr lvl="0"/>
            <a:r>
              <a:rPr lang="en-US" dirty="0" err="1"/>
              <a:t>Lorem</a:t>
            </a:r>
            <a:r>
              <a:rPr lang="en-US" dirty="0"/>
              <a:t> </a:t>
            </a:r>
            <a:r>
              <a:rPr lang="en-US" dirty="0" err="1"/>
              <a:t>ipsum</a:t>
            </a:r>
            <a:r>
              <a:rPr lang="en-US" dirty="0"/>
              <a:t> 06</a:t>
            </a:r>
            <a:endParaRPr lang="ru-RU" dirty="0"/>
          </a:p>
        </p:txBody>
      </p:sp>
      <p:pic>
        <p:nvPicPr>
          <p:cNvPr id="87" name="Рисунок 8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564391" y="5303630"/>
            <a:ext cx="4320958" cy="334874"/>
          </a:xfrm>
          <a:prstGeom prst="rect">
            <a:avLst/>
          </a:prstGeom>
        </p:spPr>
      </p:pic>
      <p:pic>
        <p:nvPicPr>
          <p:cNvPr id="88" name="Рисунок 8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75810" y="1331912"/>
            <a:ext cx="3055617" cy="4707143"/>
          </a:xfrm>
          <a:prstGeom prst="rect">
            <a:avLst/>
          </a:prstGeom>
        </p:spPr>
      </p:pic>
    </p:spTree>
    <p:extLst>
      <p:ext uri="{BB962C8B-B14F-4D97-AF65-F5344CB8AC3E}">
        <p14:creationId xmlns:p14="http://schemas.microsoft.com/office/powerpoint/2010/main" val="42100231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Agenda-02">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5372100" cy="4637913"/>
          </a:xfrm>
          <a:prstGeom prst="rect">
            <a:avLst/>
          </a:prstGeom>
        </p:spPr>
      </p:pic>
      <p:pic>
        <p:nvPicPr>
          <p:cNvPr id="8" name="Рисунок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8906342" y="0"/>
            <a:ext cx="3285658"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40093" y="380373"/>
            <a:ext cx="1651907" cy="2465471"/>
          </a:xfrm>
          <a:prstGeom prst="rect">
            <a:avLst/>
          </a:prstGeom>
        </p:spPr>
      </p:pic>
      <p:pic>
        <p:nvPicPr>
          <p:cNvPr id="5" name="Рисунок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4CF4ABBA-F61D-48A1-A3C3-CE4832F6D511}" type="datetime1">
              <a:rPr lang="ru-RU" smtClean="0"/>
              <a:t>14.11.2022</a:t>
            </a:fld>
            <a:endParaRPr lang="ru-RU"/>
          </a:p>
        </p:txBody>
      </p:sp>
      <p:sp>
        <p:nvSpPr>
          <p:cNvPr id="3" name="Нижний колонтитул 2"/>
          <p:cNvSpPr>
            <a:spLocks noGrp="1"/>
          </p:cNvSpPr>
          <p:nvPr>
            <p:ph type="ftr" sz="quarter" idx="11"/>
          </p:nvPr>
        </p:nvSpPr>
        <p:spPr>
          <a:xfrm>
            <a:off x="4185557" y="6199272"/>
            <a:ext cx="4114800" cy="365125"/>
          </a:xfrm>
        </p:spPr>
        <p:txBody>
          <a:bodyPr/>
          <a:lstStyle/>
          <a:p>
            <a:endParaRPr lang="ru-RU" dirty="0"/>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77153" y="4899807"/>
            <a:ext cx="1051707" cy="1149165"/>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702775">
            <a:off x="136669" y="4532181"/>
            <a:ext cx="1192905" cy="1149165"/>
          </a:xfrm>
          <a:prstGeom prst="rect">
            <a:avLst/>
          </a:prstGeom>
        </p:spPr>
      </p:pic>
      <p:sp>
        <p:nvSpPr>
          <p:cNvPr id="11" name="Прямоугольник 10"/>
          <p:cNvSpPr/>
          <p:nvPr userDrawn="1"/>
        </p:nvSpPr>
        <p:spPr>
          <a:xfrm>
            <a:off x="3777395" y="1672625"/>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13" name="Текст 12"/>
          <p:cNvSpPr>
            <a:spLocks noGrp="1"/>
          </p:cNvSpPr>
          <p:nvPr>
            <p:ph type="body" sz="quarter" idx="13" hasCustomPrompt="1"/>
          </p:nvPr>
        </p:nvSpPr>
        <p:spPr>
          <a:xfrm>
            <a:off x="3115581" y="1487785"/>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
        <p:nvSpPr>
          <p:cNvPr id="36" name="Прямоугольник 35"/>
          <p:cNvSpPr/>
          <p:nvPr userDrawn="1"/>
        </p:nvSpPr>
        <p:spPr>
          <a:xfrm>
            <a:off x="3777395" y="2853324"/>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37" name="Текст 12"/>
          <p:cNvSpPr>
            <a:spLocks noGrp="1"/>
          </p:cNvSpPr>
          <p:nvPr>
            <p:ph type="body" sz="quarter" idx="14" hasCustomPrompt="1"/>
          </p:nvPr>
        </p:nvSpPr>
        <p:spPr>
          <a:xfrm>
            <a:off x="3115581" y="2668484"/>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
        <p:nvSpPr>
          <p:cNvPr id="39" name="Прямоугольник 38"/>
          <p:cNvSpPr/>
          <p:nvPr userDrawn="1"/>
        </p:nvSpPr>
        <p:spPr>
          <a:xfrm>
            <a:off x="3769200" y="3991581"/>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9528191" flipV="1">
            <a:off x="882163" y="922316"/>
            <a:ext cx="306371" cy="287989"/>
          </a:xfrm>
          <a:prstGeom prst="rect">
            <a:avLst/>
          </a:prstGeom>
        </p:spPr>
      </p:pic>
      <p:pic>
        <p:nvPicPr>
          <p:cNvPr id="43" name="Рисунок 4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4177586" flipV="1">
            <a:off x="11599571" y="3414717"/>
            <a:ext cx="306371" cy="287989"/>
          </a:xfrm>
          <a:prstGeom prst="rect">
            <a:avLst/>
          </a:prstGeom>
        </p:spPr>
      </p:pic>
      <p:pic>
        <p:nvPicPr>
          <p:cNvPr id="44" name="Рисунок 4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3858411" flipV="1">
            <a:off x="241060" y="6265971"/>
            <a:ext cx="306371" cy="287989"/>
          </a:xfrm>
          <a:prstGeom prst="rect">
            <a:avLst/>
          </a:prstGeom>
        </p:spPr>
      </p:pic>
      <p:pic>
        <p:nvPicPr>
          <p:cNvPr id="16" name="Рисунок 1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710770" y="5414580"/>
            <a:ext cx="6667500" cy="333375"/>
          </a:xfrm>
          <a:prstGeom prst="rect">
            <a:avLst/>
          </a:prstGeom>
        </p:spPr>
      </p:pic>
      <p:sp>
        <p:nvSpPr>
          <p:cNvPr id="24" name="Текст 12"/>
          <p:cNvSpPr>
            <a:spLocks noGrp="1"/>
          </p:cNvSpPr>
          <p:nvPr>
            <p:ph type="body" sz="quarter" idx="16" hasCustomPrompt="1"/>
          </p:nvPr>
        </p:nvSpPr>
        <p:spPr>
          <a:xfrm>
            <a:off x="3115581" y="3806741"/>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Tree>
    <p:extLst>
      <p:ext uri="{BB962C8B-B14F-4D97-AF65-F5344CB8AC3E}">
        <p14:creationId xmlns:p14="http://schemas.microsoft.com/office/powerpoint/2010/main" val="1346583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sub-topic-02">
    <p:spTree>
      <p:nvGrpSpPr>
        <p:cNvPr id="1" name=""/>
        <p:cNvGrpSpPr/>
        <p:nvPr/>
      </p:nvGrpSpPr>
      <p:grpSpPr>
        <a:xfrm>
          <a:off x="0" y="0"/>
          <a:ext cx="0" cy="0"/>
          <a:chOff x="0" y="0"/>
          <a:chExt cx="0" cy="0"/>
        </a:xfrm>
      </p:grpSpPr>
      <p:grpSp>
        <p:nvGrpSpPr>
          <p:cNvPr id="9" name="Группа 8"/>
          <p:cNvGrpSpPr/>
          <p:nvPr userDrawn="1"/>
        </p:nvGrpSpPr>
        <p:grpSpPr>
          <a:xfrm>
            <a:off x="-7685" y="-1"/>
            <a:ext cx="12215900" cy="5401644"/>
            <a:chOff x="-7685" y="-1"/>
            <a:chExt cx="12215900" cy="5401644"/>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702001" y="1694315"/>
              <a:ext cx="5401643" cy="2013012"/>
            </a:xfrm>
            <a:prstGeom prst="rect">
              <a:avLst/>
            </a:prstGeom>
          </p:spPr>
        </p:pic>
        <p:pic>
          <p:nvPicPr>
            <p:cNvPr id="30" name="Рисунок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8500887" y="1694316"/>
              <a:ext cx="5401643" cy="2013012"/>
            </a:xfrm>
            <a:prstGeom prst="rect">
              <a:avLst/>
            </a:prstGeom>
          </p:spPr>
        </p:pic>
      </p:grpSp>
      <p:grpSp>
        <p:nvGrpSpPr>
          <p:cNvPr id="29" name="Группа 28"/>
          <p:cNvGrpSpPr/>
          <p:nvPr userDrawn="1"/>
        </p:nvGrpSpPr>
        <p:grpSpPr>
          <a:xfrm>
            <a:off x="-37819" y="0"/>
            <a:ext cx="12200175" cy="6858000"/>
            <a:chOff x="-37819" y="0"/>
            <a:chExt cx="12200175" cy="6858000"/>
          </a:xfrm>
        </p:grpSpPr>
        <p:pic>
          <p:nvPicPr>
            <p:cNvPr id="27" name="Рисунок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37819" y="0"/>
              <a:ext cx="4139638" cy="6858000"/>
            </a:xfrm>
            <a:prstGeom prst="rect">
              <a:avLst/>
            </a:prstGeom>
          </p:spPr>
        </p:pic>
        <p:pic>
          <p:nvPicPr>
            <p:cNvPr id="28" name="Рисунок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flipV="1">
              <a:off x="8022718" y="0"/>
              <a:ext cx="4139638" cy="6858000"/>
            </a:xfrm>
            <a:prstGeom prst="rect">
              <a:avLst/>
            </a:prstGeom>
          </p:spPr>
        </p:pic>
      </p:grpSp>
      <p:grpSp>
        <p:nvGrpSpPr>
          <p:cNvPr id="26" name="Группа 25"/>
          <p:cNvGrpSpPr/>
          <p:nvPr userDrawn="1"/>
        </p:nvGrpSpPr>
        <p:grpSpPr>
          <a:xfrm>
            <a:off x="387424" y="0"/>
            <a:ext cx="11042132" cy="6859390"/>
            <a:chOff x="387424" y="0"/>
            <a:chExt cx="11042132" cy="6859390"/>
          </a:xfrm>
        </p:grpSpPr>
        <p:pic>
          <p:nvPicPr>
            <p:cNvPr id="18" name="Рисунок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44625" y="3478929"/>
              <a:ext cx="4837042" cy="374871"/>
            </a:xfrm>
            <a:prstGeom prst="rect">
              <a:avLst/>
            </a:prstGeom>
          </p:spPr>
        </p:pic>
        <p:pic>
          <p:nvPicPr>
            <p:cNvPr id="19" name="Рисунок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166348" y="2703637"/>
              <a:ext cx="2263208" cy="3883587"/>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7424" y="2996952"/>
              <a:ext cx="2194636" cy="3765920"/>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74357" y="334062"/>
              <a:ext cx="377577" cy="377577"/>
            </a:xfrm>
            <a:prstGeom prst="rect">
              <a:avLst/>
            </a:prstGeom>
          </p:spPr>
        </p:pic>
        <p:pic>
          <p:nvPicPr>
            <p:cNvPr id="22" name="Рисунок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06259" y="2602805"/>
              <a:ext cx="8579482" cy="117967"/>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5324145" y="6048972"/>
              <a:ext cx="1855578" cy="810418"/>
            </a:xfrm>
            <a:prstGeom prst="rect">
              <a:avLst/>
            </a:prstGeom>
          </p:spPr>
        </p:pic>
        <p:pic>
          <p:nvPicPr>
            <p:cNvPr id="24" name="Рисунок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66614" y="0"/>
              <a:ext cx="1272583" cy="555797"/>
            </a:xfrm>
            <a:prstGeom prst="rect">
              <a:avLst/>
            </a:prstGeom>
          </p:spPr>
        </p:pic>
        <p:pic>
          <p:nvPicPr>
            <p:cNvPr id="25" name="Рисунок 2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56277" y="0"/>
              <a:ext cx="1272583" cy="555797"/>
            </a:xfrm>
            <a:prstGeom prst="rect">
              <a:avLst/>
            </a:prstGeom>
          </p:spPr>
        </p:pic>
      </p:grpSp>
      <p:pic>
        <p:nvPicPr>
          <p:cNvPr id="7" name="Рисунок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529246" y="1643883"/>
            <a:ext cx="9144000" cy="828901"/>
          </a:xfrm>
        </p:spPr>
        <p:txBody>
          <a:bodyPr anchor="b">
            <a:noAutofit/>
          </a:bodyPr>
          <a:lstStyle>
            <a:lvl1pPr algn="ctr">
              <a:defRPr sz="54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30D48228-6AC6-46C0-BB19-24FD6348D8AE}" type="datetime1">
              <a:rPr lang="ru-RU" smtClean="0"/>
              <a:t>14.11.2022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0026978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Agenda-03">
    <p:spTree>
      <p:nvGrpSpPr>
        <p:cNvPr id="1" name=""/>
        <p:cNvGrpSpPr/>
        <p:nvPr/>
      </p:nvGrpSpPr>
      <p:grpSpPr>
        <a:xfrm>
          <a:off x="0" y="0"/>
          <a:ext cx="0" cy="0"/>
          <a:chOff x="0" y="0"/>
          <a:chExt cx="0" cy="0"/>
        </a:xfrm>
      </p:grpSpPr>
      <p:pic>
        <p:nvPicPr>
          <p:cNvPr id="20" name="Рисунок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823237" cy="6858000"/>
          </a:xfrm>
          <a:prstGeom prst="rect">
            <a:avLst/>
          </a:prstGeom>
        </p:spPr>
      </p:pic>
      <p:pic>
        <p:nvPicPr>
          <p:cNvPr id="19" name="Рисунок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06523" y="0"/>
            <a:ext cx="9485477" cy="6858000"/>
          </a:xfrm>
          <a:prstGeom prst="rect">
            <a:avLst/>
          </a:prstGeom>
        </p:spPr>
      </p:pic>
      <p:pic>
        <p:nvPicPr>
          <p:cNvPr id="5" name="Рисунок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6F78F01C-E953-4C78-A247-8B0E5ABC820D}" type="datetime1">
              <a:rPr lang="ru-RU" smtClean="0"/>
              <a:t>14.11.2022</a:t>
            </a:fld>
            <a:endParaRPr lang="ru-RU"/>
          </a:p>
        </p:txBody>
      </p:sp>
      <p:sp>
        <p:nvSpPr>
          <p:cNvPr id="3" name="Нижний колонтитул 2"/>
          <p:cNvSpPr>
            <a:spLocks noGrp="1"/>
          </p:cNvSpPr>
          <p:nvPr>
            <p:ph type="ftr" sz="quarter" idx="11"/>
          </p:nvPr>
        </p:nvSpPr>
        <p:spPr>
          <a:xfrm>
            <a:off x="4185557" y="6199272"/>
            <a:ext cx="4114800" cy="365125"/>
          </a:xfrm>
        </p:spPr>
        <p:txBody>
          <a:bodyPr/>
          <a:lstStyle/>
          <a:p>
            <a:endParaRPr lang="ru-RU" dirty="0"/>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
        <p:nvSpPr>
          <p:cNvPr id="11" name="Прямоугольник 10"/>
          <p:cNvSpPr/>
          <p:nvPr userDrawn="1"/>
        </p:nvSpPr>
        <p:spPr>
          <a:xfrm>
            <a:off x="3777395" y="1672625"/>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36" name="Прямоугольник 35"/>
          <p:cNvSpPr/>
          <p:nvPr userDrawn="1"/>
        </p:nvSpPr>
        <p:spPr>
          <a:xfrm>
            <a:off x="3777395" y="2853324"/>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39" name="Прямоугольник 38"/>
          <p:cNvSpPr/>
          <p:nvPr userDrawn="1"/>
        </p:nvSpPr>
        <p:spPr>
          <a:xfrm>
            <a:off x="3769200" y="3991581"/>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9857101" y="465898"/>
            <a:ext cx="2334899" cy="6129110"/>
          </a:xfrm>
          <a:prstGeom prst="rect">
            <a:avLst/>
          </a:prstGeom>
        </p:spPr>
      </p:pic>
      <p:pic>
        <p:nvPicPr>
          <p:cNvPr id="18" name="Рисунок 1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581443" y="5294767"/>
            <a:ext cx="4762500" cy="247650"/>
          </a:xfrm>
          <a:prstGeom prst="rect">
            <a:avLst/>
          </a:prstGeom>
        </p:spPr>
      </p:pic>
      <p:pic>
        <p:nvPicPr>
          <p:cNvPr id="23" name="Рисунок 2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57874">
            <a:off x="279457" y="3966116"/>
            <a:ext cx="1349829" cy="1325082"/>
          </a:xfrm>
          <a:prstGeom prst="rect">
            <a:avLst/>
          </a:prstGeom>
        </p:spPr>
      </p:pic>
      <p:pic>
        <p:nvPicPr>
          <p:cNvPr id="25" name="Рисунок 2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4207326"/>
            <a:ext cx="2712120" cy="274225"/>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3043135"/>
            <a:ext cx="2712120" cy="274225"/>
          </a:xfrm>
          <a:prstGeom prst="rect">
            <a:avLst/>
          </a:prstGeom>
        </p:spPr>
      </p:pic>
      <p:pic>
        <p:nvPicPr>
          <p:cNvPr id="35" name="Рисунок 3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1910049"/>
            <a:ext cx="2712120" cy="274225"/>
          </a:xfrm>
          <a:prstGeom prst="rect">
            <a:avLst/>
          </a:prstGeom>
        </p:spPr>
      </p:pic>
      <p:pic>
        <p:nvPicPr>
          <p:cNvPr id="22" name="Рисунок 2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62912" y="219650"/>
            <a:ext cx="1780699" cy="3504747"/>
          </a:xfrm>
          <a:prstGeom prst="rect">
            <a:avLst/>
          </a:prstGeom>
        </p:spPr>
      </p:pic>
    </p:spTree>
    <p:extLst>
      <p:ext uri="{BB962C8B-B14F-4D97-AF65-F5344CB8AC3E}">
        <p14:creationId xmlns:p14="http://schemas.microsoft.com/office/powerpoint/2010/main" val="10506210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pic>
        <p:nvPicPr>
          <p:cNvPr id="18" name="Рисунок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0134" y="0"/>
            <a:ext cx="4331866" cy="3403609"/>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811630">
            <a:off x="348697" y="4677002"/>
            <a:ext cx="1319315" cy="2383971"/>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374519" y="0"/>
            <a:ext cx="4823237" cy="6858000"/>
          </a:xfrm>
          <a:prstGeom prst="rect">
            <a:avLst/>
          </a:prstGeom>
        </p:spPr>
      </p:pic>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839788" y="457200"/>
            <a:ext cx="3932237" cy="1600200"/>
          </a:xfrm>
        </p:spPr>
        <p:txBody>
          <a:bodyPr anchor="b"/>
          <a:lstStyle>
            <a:lvl1pPr algn="ctr">
              <a:defRPr sz="3200"/>
            </a:lvl1pPr>
          </a:lstStyle>
          <a:p>
            <a:r>
              <a:rPr lang="en-US" dirty="0" err="1"/>
              <a:t>Lorem</a:t>
            </a:r>
            <a:r>
              <a:rPr lang="en-US" dirty="0"/>
              <a:t> </a:t>
            </a:r>
            <a:r>
              <a:rPr lang="en-US" dirty="0" err="1"/>
              <a:t>ipsum</a:t>
            </a:r>
            <a:r>
              <a:rPr lang="en-US" dirty="0"/>
              <a:t> dolor </a:t>
            </a:r>
            <a:endParaRPr lang="ru-RU" dirty="0"/>
          </a:p>
        </p:txBody>
      </p:sp>
      <p:sp>
        <p:nvSpPr>
          <p:cNvPr id="3" name="Объект 2"/>
          <p:cNvSpPr>
            <a:spLocks noGrp="1"/>
          </p:cNvSpPr>
          <p:nvPr>
            <p:ph idx="1" hasCustomPrompt="1"/>
          </p:nvPr>
        </p:nvSpPr>
        <p:spPr>
          <a:xfrm>
            <a:off x="5603456" y="457201"/>
            <a:ext cx="484683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endParaRPr lang="ru-RU" dirty="0"/>
          </a:p>
        </p:txBody>
      </p:sp>
      <p:sp>
        <p:nvSpPr>
          <p:cNvPr id="4" name="Текст 3"/>
          <p:cNvSpPr>
            <a:spLocks noGrp="1"/>
          </p:cNvSpPr>
          <p:nvPr>
            <p:ph type="body" sz="half" idx="2" hasCustomPrompt="1"/>
          </p:nvPr>
        </p:nvSpPr>
        <p:spPr>
          <a:xfrm>
            <a:off x="839788" y="2465614"/>
            <a:ext cx="3932237" cy="3403374"/>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Lorem</a:t>
            </a:r>
            <a:r>
              <a:rPr lang="en-US" dirty="0"/>
              <a:t> </a:t>
            </a:r>
            <a:r>
              <a:rPr lang="en-US" dirty="0" err="1"/>
              <a:t>ipsum</a:t>
            </a:r>
            <a:r>
              <a:rPr lang="en-US" dirty="0"/>
              <a:t> dolor </a:t>
            </a:r>
            <a:endParaRPr lang="ru-RU" dirty="0"/>
          </a:p>
        </p:txBody>
      </p:sp>
      <p:sp>
        <p:nvSpPr>
          <p:cNvPr id="5" name="Дата 4"/>
          <p:cNvSpPr>
            <a:spLocks noGrp="1"/>
          </p:cNvSpPr>
          <p:nvPr>
            <p:ph type="dt" sz="half" idx="10"/>
          </p:nvPr>
        </p:nvSpPr>
        <p:spPr/>
        <p:txBody>
          <a:bodyPr/>
          <a:lstStyle/>
          <a:p>
            <a:fld id="{50161948-4C9C-4330-851D-41A393CF77C5}" type="datetime1">
              <a:rPr lang="ru-RU" smtClean="0"/>
              <a:t>14.11.2022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81717" y="4479876"/>
            <a:ext cx="635636" cy="635636"/>
          </a:xfrm>
          <a:prstGeom prst="rect">
            <a:avLst/>
          </a:prstGeom>
        </p:spPr>
      </p:pic>
      <p:pic>
        <p:nvPicPr>
          <p:cNvPr id="16" name="Рисунок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2563" y="5764520"/>
            <a:ext cx="635636" cy="635636"/>
          </a:xfrm>
          <a:prstGeom prst="rect">
            <a:avLst/>
          </a:prstGeom>
        </p:spPr>
      </p:pic>
      <p:pic>
        <p:nvPicPr>
          <p:cNvPr id="19" name="Рисунок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64318" y="-170806"/>
            <a:ext cx="1888671" cy="1854045"/>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822176" y="1194615"/>
            <a:ext cx="1223697" cy="2408464"/>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382105" y="59472"/>
            <a:ext cx="516691" cy="516691"/>
          </a:xfrm>
          <a:prstGeom prst="rect">
            <a:avLst/>
          </a:prstGeom>
        </p:spPr>
      </p:pic>
    </p:spTree>
    <p:extLst>
      <p:ext uri="{BB962C8B-B14F-4D97-AF65-F5344CB8AC3E}">
        <p14:creationId xmlns:p14="http://schemas.microsoft.com/office/powerpoint/2010/main" val="7070134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a:extLst>
              <a:ext uri="{28A0092B-C50C-407E-A947-70E740481C1C}">
                <a14:useLocalDpi xmlns:a14="http://schemas.microsoft.com/office/drawing/2010/main" val="0"/>
              </a:ext>
            </a:extLst>
          </a:blip>
          <a:srcRect r="66019"/>
          <a:stretch/>
        </p:blipFill>
        <p:spPr>
          <a:xfrm rot="5400000">
            <a:off x="7502418" y="2784167"/>
            <a:ext cx="1289666" cy="6858000"/>
          </a:xfrm>
          <a:prstGeom prst="rect">
            <a:avLst/>
          </a:prstGeom>
        </p:spPr>
      </p:pic>
      <p:pic>
        <p:nvPicPr>
          <p:cNvPr id="9" name="Рисунок 8"/>
          <p:cNvPicPr>
            <a:picLocks noChangeAspect="1"/>
          </p:cNvPicPr>
          <p:nvPr userDrawn="1"/>
        </p:nvPicPr>
        <p:blipFill rotWithShape="1">
          <a:blip r:embed="rId3">
            <a:extLst>
              <a:ext uri="{28A0092B-C50C-407E-A947-70E740481C1C}">
                <a14:useLocalDpi xmlns:a14="http://schemas.microsoft.com/office/drawing/2010/main" val="0"/>
              </a:ext>
            </a:extLst>
          </a:blip>
          <a:srcRect l="41620"/>
          <a:stretch/>
        </p:blipFill>
        <p:spPr>
          <a:xfrm rot="5400000">
            <a:off x="3773754" y="-3773754"/>
            <a:ext cx="4634946" cy="12182454"/>
          </a:xfrm>
          <a:prstGeom prst="rect">
            <a:avLst/>
          </a:prstGeom>
        </p:spPr>
      </p:pic>
      <p:pic>
        <p:nvPicPr>
          <p:cNvPr id="38" name="Рисунок 3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337876" y="155276"/>
            <a:ext cx="3172531" cy="5437413"/>
          </a:xfrm>
          <a:prstGeom prst="rect">
            <a:avLst/>
          </a:prstGeom>
        </p:spPr>
      </p:pic>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457200"/>
            <a:ext cx="12192000" cy="1221971"/>
          </a:xfrm>
        </p:spPr>
        <p:txBody>
          <a:bodyPr anchor="b"/>
          <a:lstStyle>
            <a:lvl1pPr algn="ctr">
              <a:defRPr sz="3200"/>
            </a:lvl1pPr>
          </a:lstStyle>
          <a:p>
            <a:r>
              <a:rPr lang="en-US" dirty="0" err="1"/>
              <a:t>Lorem</a:t>
            </a:r>
            <a:r>
              <a:rPr lang="en-US" dirty="0"/>
              <a:t> </a:t>
            </a:r>
            <a:r>
              <a:rPr lang="en-US" dirty="0" err="1"/>
              <a:t>ipsum</a:t>
            </a:r>
            <a:endParaRPr lang="ru-RU" dirty="0"/>
          </a:p>
        </p:txBody>
      </p:sp>
      <p:sp>
        <p:nvSpPr>
          <p:cNvPr id="3" name="Рисунок 2"/>
          <p:cNvSpPr>
            <a:spLocks noGrp="1"/>
          </p:cNvSpPr>
          <p:nvPr>
            <p:ph type="pic" idx="1"/>
          </p:nvPr>
        </p:nvSpPr>
        <p:spPr>
          <a:xfrm>
            <a:off x="5183188" y="2573951"/>
            <a:ext cx="4436750" cy="32870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a:t>Вставка рисунка</a:t>
            </a:r>
          </a:p>
        </p:txBody>
      </p:sp>
      <p:sp>
        <p:nvSpPr>
          <p:cNvPr id="4" name="Текст 3"/>
          <p:cNvSpPr>
            <a:spLocks noGrp="1"/>
          </p:cNvSpPr>
          <p:nvPr>
            <p:ph type="body" sz="half" idx="2" hasCustomPrompt="1"/>
          </p:nvPr>
        </p:nvSpPr>
        <p:spPr>
          <a:xfrm>
            <a:off x="839788" y="2573952"/>
            <a:ext cx="3932237" cy="329503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Lorem</a:t>
            </a:r>
            <a:r>
              <a:rPr lang="en-US" dirty="0"/>
              <a:t> </a:t>
            </a:r>
            <a:r>
              <a:rPr lang="en-US" dirty="0" err="1"/>
              <a:t>ipsum</a:t>
            </a:r>
            <a:endParaRPr lang="ru-RU" dirty="0"/>
          </a:p>
        </p:txBody>
      </p:sp>
      <p:sp>
        <p:nvSpPr>
          <p:cNvPr id="5" name="Дата 4"/>
          <p:cNvSpPr>
            <a:spLocks noGrp="1"/>
          </p:cNvSpPr>
          <p:nvPr>
            <p:ph type="dt" sz="half" idx="10"/>
          </p:nvPr>
        </p:nvSpPr>
        <p:spPr/>
        <p:txBody>
          <a:bodyPr/>
          <a:lstStyle/>
          <a:p>
            <a:fld id="{42DA9967-186C-4758-BC77-7B569BCD70AB}" type="datetime1">
              <a:rPr lang="ru-RU" smtClean="0"/>
              <a:t>14.11.2022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41" name="Рисунок 4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8666" y="4771471"/>
            <a:ext cx="4256116" cy="1642435"/>
          </a:xfrm>
          <a:prstGeom prst="rect">
            <a:avLst/>
          </a:prstGeom>
        </p:spPr>
      </p:pic>
      <p:pic>
        <p:nvPicPr>
          <p:cNvPr id="43" name="Рисунок 4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61893" y="1772797"/>
            <a:ext cx="2770040" cy="214678"/>
          </a:xfrm>
          <a:prstGeom prst="rect">
            <a:avLst/>
          </a:prstGeom>
        </p:spPr>
      </p:pic>
    </p:spTree>
    <p:extLst>
      <p:ext uri="{BB962C8B-B14F-4D97-AF65-F5344CB8AC3E}">
        <p14:creationId xmlns:p14="http://schemas.microsoft.com/office/powerpoint/2010/main" val="14290165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32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rotWithShape="1">
          <a:blip r:embed="rId2">
            <a:extLst>
              <a:ext uri="{28A0092B-C50C-407E-A947-70E740481C1C}">
                <a14:useLocalDpi xmlns:a14="http://schemas.microsoft.com/office/drawing/2010/main" val="0"/>
              </a:ext>
            </a:extLst>
          </a:blip>
          <a:srcRect t="1314" b="72870"/>
          <a:stretch/>
        </p:blipFill>
        <p:spPr>
          <a:xfrm rot="16200000">
            <a:off x="9409138" y="3586196"/>
            <a:ext cx="3795290" cy="1770435"/>
          </a:xfrm>
          <a:prstGeom prst="rect">
            <a:avLst/>
          </a:prstGeom>
        </p:spPr>
      </p:pic>
      <p:pic>
        <p:nvPicPr>
          <p:cNvPr id="14" name="Рисунок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37802" y="1766204"/>
            <a:ext cx="2054198" cy="2016538"/>
          </a:xfrm>
          <a:prstGeom prst="rect">
            <a:avLst/>
          </a:prstGeom>
        </p:spPr>
      </p:pic>
      <p:pic>
        <p:nvPicPr>
          <p:cNvPr id="12" name="Рисунок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flipH="1">
            <a:off x="0" y="0"/>
            <a:ext cx="3285658" cy="685800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FA0DC356-0D27-4B86-9AAA-826EA6D7ECB1}" type="datetime1">
              <a:rPr lang="ru-RU" smtClean="0"/>
              <a:t>14.11.2022</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5" name="Рисунок 14"/>
          <p:cNvPicPr>
            <a:picLocks noChangeAspect="1"/>
          </p:cNvPicPr>
          <p:nvPr userDrawn="1"/>
        </p:nvPicPr>
        <p:blipFill rotWithShape="1">
          <a:blip r:embed="rId6" cstate="print">
            <a:extLst>
              <a:ext uri="{28A0092B-C50C-407E-A947-70E740481C1C}">
                <a14:useLocalDpi xmlns:a14="http://schemas.microsoft.com/office/drawing/2010/main" val="0"/>
              </a:ext>
            </a:extLst>
          </a:blip>
          <a:srcRect r="27583"/>
          <a:stretch/>
        </p:blipFill>
        <p:spPr>
          <a:xfrm flipH="1">
            <a:off x="-5756" y="2912265"/>
            <a:ext cx="862469" cy="2344069"/>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654402">
            <a:off x="11136657" y="3421105"/>
            <a:ext cx="1205815" cy="1317554"/>
          </a:xfrm>
          <a:prstGeom prst="rect">
            <a:avLst/>
          </a:prstGeom>
        </p:spPr>
      </p:pic>
    </p:spTree>
    <p:extLst>
      <p:ext uri="{BB962C8B-B14F-4D97-AF65-F5344CB8AC3E}">
        <p14:creationId xmlns:p14="http://schemas.microsoft.com/office/powerpoint/2010/main" val="37338171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33_Заголовок раздела">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4197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grpSp>
        <p:nvGrpSpPr>
          <p:cNvPr id="10" name="Группа 9"/>
          <p:cNvGrpSpPr/>
          <p:nvPr userDrawn="1"/>
        </p:nvGrpSpPr>
        <p:grpSpPr>
          <a:xfrm>
            <a:off x="0" y="0"/>
            <a:ext cx="12190413" cy="6858000"/>
            <a:chOff x="0" y="0"/>
            <a:chExt cx="12190413" cy="6858000"/>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106230" cy="2773986"/>
            </a:xfrm>
            <a:prstGeom prst="rect">
              <a:avLst/>
            </a:prstGeom>
          </p:spPr>
        </p:pic>
        <p:pic>
          <p:nvPicPr>
            <p:cNvPr id="9" name="Рисунок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43791" y="1283487"/>
              <a:ext cx="8746622" cy="5574513"/>
            </a:xfrm>
            <a:prstGeom prst="rect">
              <a:avLst/>
            </a:prstGeom>
          </p:spPr>
        </p:pic>
      </p:grpSp>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1517" y="6048972"/>
            <a:ext cx="968896" cy="809028"/>
          </a:xfrm>
          <a:prstGeom prst="rect">
            <a:avLst/>
          </a:prstGeom>
        </p:spPr>
      </p:pic>
      <p:sp>
        <p:nvSpPr>
          <p:cNvPr id="2" name="Заголовок 1"/>
          <p:cNvSpPr>
            <a:spLocks noGrp="1"/>
          </p:cNvSpPr>
          <p:nvPr>
            <p:ph type="title" hasCustomPrompt="1"/>
          </p:nvPr>
        </p:nvSpPr>
        <p:spPr>
          <a:xfrm>
            <a:off x="0" y="0"/>
            <a:ext cx="12192000" cy="2334986"/>
          </a:xfrm>
        </p:spPr>
        <p:txBody>
          <a:bodyPr/>
          <a:lstStyle>
            <a:lvl1pPr algn="ctr">
              <a:defRPr/>
            </a:lvl1pPr>
          </a:lstStyle>
          <a:p>
            <a:r>
              <a:rPr lang="en-US" dirty="0" err="1"/>
              <a:t>Lorem</a:t>
            </a:r>
            <a:r>
              <a:rPr lang="en-US" dirty="0"/>
              <a:t> </a:t>
            </a:r>
            <a:r>
              <a:rPr lang="en-US" dirty="0" err="1"/>
              <a:t>ipsum</a:t>
            </a:r>
            <a:endParaRPr lang="ru-RU" dirty="0"/>
          </a:p>
        </p:txBody>
      </p:sp>
      <p:sp>
        <p:nvSpPr>
          <p:cNvPr id="3" name="Вертикальный текст 2"/>
          <p:cNvSpPr>
            <a:spLocks noGrp="1"/>
          </p:cNvSpPr>
          <p:nvPr>
            <p:ph type="body" orient="vert" idx="1" hasCustomPrompt="1"/>
          </p:nvPr>
        </p:nvSpPr>
        <p:spPr>
          <a:xfrm>
            <a:off x="2775857" y="2883291"/>
            <a:ext cx="6330043" cy="2578127"/>
          </a:xfrm>
        </p:spPr>
        <p:txBody>
          <a:bodyPr vert="eaVert"/>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Дата 3"/>
          <p:cNvSpPr>
            <a:spLocks noGrp="1"/>
          </p:cNvSpPr>
          <p:nvPr>
            <p:ph type="dt" sz="half" idx="10"/>
          </p:nvPr>
        </p:nvSpPr>
        <p:spPr/>
        <p:txBody>
          <a:bodyPr/>
          <a:lstStyle/>
          <a:p>
            <a:fld id="{119D0BFC-63F8-4B9A-B6C4-D1EA70FD334B}" type="datetime1">
              <a:rPr lang="ru-RU" smtClean="0"/>
              <a:t>14.11.2022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1" name="Рисунок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95257" y="1642738"/>
            <a:ext cx="345621" cy="345621"/>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17337">
            <a:off x="360934" y="1371794"/>
            <a:ext cx="768501" cy="1518557"/>
          </a:xfrm>
          <a:prstGeom prst="rect">
            <a:avLst/>
          </a:prstGeom>
        </p:spPr>
      </p:pic>
    </p:spTree>
    <p:extLst>
      <p:ext uri="{BB962C8B-B14F-4D97-AF65-F5344CB8AC3E}">
        <p14:creationId xmlns:p14="http://schemas.microsoft.com/office/powerpoint/2010/main" val="41625845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57" y="3175794"/>
            <a:ext cx="1760174" cy="3673929"/>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777752" y="1771996"/>
            <a:ext cx="5649296" cy="2105304"/>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Вертикальный заголовок 1"/>
          <p:cNvSpPr>
            <a:spLocks noGrp="1"/>
          </p:cNvSpPr>
          <p:nvPr>
            <p:ph type="title" orient="vert" hasCustomPrompt="1"/>
          </p:nvPr>
        </p:nvSpPr>
        <p:spPr>
          <a:xfrm>
            <a:off x="8724900" y="365125"/>
            <a:ext cx="2628900" cy="5811838"/>
          </a:xfrm>
        </p:spPr>
        <p:txBody>
          <a:bodyPr vert="eaVert"/>
          <a:lstStyle>
            <a:lvl1pPr algn="ctr">
              <a:defRPr/>
            </a:lvl1pPr>
          </a:lstStyle>
          <a:p>
            <a:r>
              <a:rPr lang="en-US" dirty="0" err="1"/>
              <a:t>Lorem</a:t>
            </a:r>
            <a:r>
              <a:rPr lang="en-US" dirty="0"/>
              <a:t> </a:t>
            </a:r>
            <a:r>
              <a:rPr lang="en-US" dirty="0" err="1"/>
              <a:t>ipsum</a:t>
            </a:r>
            <a:endParaRPr lang="ru-RU" dirty="0"/>
          </a:p>
        </p:txBody>
      </p:sp>
      <p:sp>
        <p:nvSpPr>
          <p:cNvPr id="3" name="Вертикальный текст 2"/>
          <p:cNvSpPr>
            <a:spLocks noGrp="1"/>
          </p:cNvSpPr>
          <p:nvPr>
            <p:ph type="body" orient="vert" idx="1" hasCustomPrompt="1"/>
          </p:nvPr>
        </p:nvSpPr>
        <p:spPr>
          <a:xfrm>
            <a:off x="838200" y="365125"/>
            <a:ext cx="7734300" cy="5811838"/>
          </a:xfrm>
        </p:spPr>
        <p:txBody>
          <a:bodyPr vert="eaVert"/>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Дата 3"/>
          <p:cNvSpPr>
            <a:spLocks noGrp="1"/>
          </p:cNvSpPr>
          <p:nvPr>
            <p:ph type="dt" sz="half" idx="10"/>
          </p:nvPr>
        </p:nvSpPr>
        <p:spPr/>
        <p:txBody>
          <a:bodyPr/>
          <a:lstStyle/>
          <a:p>
            <a:fld id="{05196E87-5651-48F9-84AE-91EA7CA502E4}" type="datetime1">
              <a:rPr lang="ru-RU" smtClean="0"/>
              <a:t>14.11.2022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7476037" y="3136061"/>
            <a:ext cx="3483429" cy="269966"/>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3600000">
            <a:off x="1178613" y="4615007"/>
            <a:ext cx="1319104" cy="2596243"/>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0726" y="-1"/>
            <a:ext cx="2215243" cy="2174630"/>
          </a:xfrm>
          <a:prstGeom prst="rect">
            <a:avLst/>
          </a:prstGeom>
        </p:spPr>
      </p:pic>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03342" y="617713"/>
            <a:ext cx="1270934" cy="1273629"/>
          </a:xfrm>
          <a:prstGeom prst="rect">
            <a:avLst/>
          </a:prstGeom>
        </p:spPr>
      </p:pic>
      <p:pic>
        <p:nvPicPr>
          <p:cNvPr id="16" name="Рисунок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5400000">
            <a:off x="9438160" y="2580013"/>
            <a:ext cx="3581400" cy="1382062"/>
          </a:xfrm>
          <a:prstGeom prst="rect">
            <a:avLst/>
          </a:prstGeom>
        </p:spPr>
      </p:pic>
    </p:spTree>
    <p:extLst>
      <p:ext uri="{BB962C8B-B14F-4D97-AF65-F5344CB8AC3E}">
        <p14:creationId xmlns:p14="http://schemas.microsoft.com/office/powerpoint/2010/main" val="2900134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bullet_points_purple">
  <p:cSld name="1_bullet_points_purple">
    <p:spTree>
      <p:nvGrpSpPr>
        <p:cNvPr id="1" name="Shape 35"/>
        <p:cNvGrpSpPr/>
        <p:nvPr/>
      </p:nvGrpSpPr>
      <p:grpSpPr>
        <a:xfrm>
          <a:off x="0" y="0"/>
          <a:ext cx="0" cy="0"/>
          <a:chOff x="0" y="0"/>
          <a:chExt cx="0" cy="0"/>
        </a:xfrm>
      </p:grpSpPr>
      <p:pic>
        <p:nvPicPr>
          <p:cNvPr id="36" name="Google Shape;36;p31"/>
          <p:cNvPicPr preferRelativeResize="0"/>
          <p:nvPr/>
        </p:nvPicPr>
        <p:blipFill rotWithShape="1">
          <a:blip r:embed="rId2">
            <a:alphaModFix/>
          </a:blip>
          <a:srcRect/>
          <a:stretch/>
        </p:blipFill>
        <p:spPr>
          <a:xfrm rot="5400000">
            <a:off x="9362875" y="3653944"/>
            <a:ext cx="4930936" cy="727313"/>
          </a:xfrm>
          <a:prstGeom prst="rect">
            <a:avLst/>
          </a:prstGeom>
          <a:noFill/>
          <a:ln>
            <a:noFill/>
          </a:ln>
        </p:spPr>
      </p:pic>
      <p:pic>
        <p:nvPicPr>
          <p:cNvPr id="37" name="Google Shape;37;p31"/>
          <p:cNvPicPr preferRelativeResize="0"/>
          <p:nvPr/>
        </p:nvPicPr>
        <p:blipFill rotWithShape="1">
          <a:blip r:embed="rId3">
            <a:alphaModFix/>
          </a:blip>
          <a:srcRect/>
          <a:stretch/>
        </p:blipFill>
        <p:spPr>
          <a:xfrm rot="10800000">
            <a:off x="0" y="3836631"/>
            <a:ext cx="3192236" cy="3021369"/>
          </a:xfrm>
          <a:prstGeom prst="rect">
            <a:avLst/>
          </a:prstGeom>
          <a:noFill/>
          <a:ln>
            <a:noFill/>
          </a:ln>
        </p:spPr>
      </p:pic>
      <p:pic>
        <p:nvPicPr>
          <p:cNvPr id="38" name="Google Shape;38;p31"/>
          <p:cNvPicPr preferRelativeResize="0"/>
          <p:nvPr/>
        </p:nvPicPr>
        <p:blipFill rotWithShape="1">
          <a:blip r:embed="rId4">
            <a:alphaModFix/>
          </a:blip>
          <a:srcRect/>
          <a:stretch/>
        </p:blipFill>
        <p:spPr>
          <a:xfrm>
            <a:off x="11228860" y="6059209"/>
            <a:ext cx="968896" cy="809028"/>
          </a:xfrm>
          <a:prstGeom prst="rect">
            <a:avLst/>
          </a:prstGeom>
          <a:noFill/>
          <a:ln>
            <a:noFill/>
          </a:ln>
        </p:spPr>
      </p:pic>
      <p:sp>
        <p:nvSpPr>
          <p:cNvPr id="39" name="Google Shape;39;p31"/>
          <p:cNvSpPr txBox="1">
            <a:spLocks noGrp="1"/>
          </p:cNvSpPr>
          <p:nvPr>
            <p:ph type="dt" idx="10"/>
          </p:nvPr>
        </p:nvSpPr>
        <p:spPr>
          <a:xfrm>
            <a:off x="1379764" y="6356349"/>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1"/>
          <p:cNvSpPr txBox="1">
            <a:spLocks noGrp="1"/>
          </p:cNvSpPr>
          <p:nvPr>
            <p:ph type="ftr" idx="11"/>
          </p:nvPr>
        </p:nvSpPr>
        <p:spPr>
          <a:xfrm>
            <a:off x="5949723" y="6356348"/>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1"/>
          <p:cNvSpPr txBox="1">
            <a:spLocks noGrp="1"/>
          </p:cNvSpPr>
          <p:nvPr>
            <p:ph type="sldNum" idx="12"/>
          </p:nvPr>
        </p:nvSpPr>
        <p:spPr>
          <a:xfrm>
            <a:off x="11510081" y="6356350"/>
            <a:ext cx="53600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1" i="0" u="none" strike="noStrike" cap="none">
                <a:solidFill>
                  <a:schemeClr val="l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400"/>
              <a:buFont typeface="Arial"/>
              <a:buNone/>
              <a:defRPr sz="2400" b="1" i="0" u="none" strike="noStrike" cap="none">
                <a:solidFill>
                  <a:schemeClr val="l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400"/>
              <a:buFont typeface="Arial"/>
              <a:buNone/>
              <a:defRPr sz="2400" b="1" i="0" u="none" strike="noStrike" cap="none">
                <a:solidFill>
                  <a:schemeClr val="l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400"/>
              <a:buFont typeface="Arial"/>
              <a:buNone/>
              <a:defRPr sz="2400" b="1" i="0" u="none" strike="noStrike" cap="none">
                <a:solidFill>
                  <a:schemeClr val="l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400"/>
              <a:buFont typeface="Arial"/>
              <a:buNone/>
              <a:defRPr sz="2400" b="1" i="0" u="none" strike="noStrike" cap="none">
                <a:solidFill>
                  <a:schemeClr val="l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400"/>
              <a:buFont typeface="Arial"/>
              <a:buNone/>
              <a:defRPr sz="2400" b="1" i="0" u="none" strike="noStrike" cap="none">
                <a:solidFill>
                  <a:schemeClr val="l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400"/>
              <a:buFont typeface="Arial"/>
              <a:buNone/>
              <a:defRPr sz="2400" b="1" i="0" u="none" strike="noStrike" cap="none">
                <a:solidFill>
                  <a:schemeClr val="l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400"/>
              <a:buFont typeface="Arial"/>
              <a:buNone/>
              <a:defRPr sz="2400" b="1" i="0" u="none" strike="noStrike" cap="none">
                <a:solidFill>
                  <a:schemeClr val="l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400"/>
              <a:buFont typeface="Arial"/>
              <a:buNone/>
              <a:defRPr sz="2400" b="1"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de-CH"/>
              <a:t>‹Nr.›</a:t>
            </a:fld>
            <a:endParaRPr/>
          </a:p>
        </p:txBody>
      </p:sp>
      <p:sp>
        <p:nvSpPr>
          <p:cNvPr id="42" name="Google Shape;42;p31"/>
          <p:cNvSpPr txBox="1">
            <a:spLocks noGrp="1"/>
          </p:cNvSpPr>
          <p:nvPr>
            <p:ph type="body" idx="1"/>
          </p:nvPr>
        </p:nvSpPr>
        <p:spPr>
          <a:xfrm>
            <a:off x="1851559" y="2289619"/>
            <a:ext cx="9456360" cy="560183"/>
          </a:xfrm>
          <a:prstGeom prst="rect">
            <a:avLst/>
          </a:prstGeom>
          <a:noFill/>
          <a:ln>
            <a:noFill/>
          </a:ln>
        </p:spPr>
        <p:txBody>
          <a:bodyPr spcFirstLastPara="1" wrap="square" lIns="91425" tIns="45700" rIns="91425" bIns="45700" anchor="t" anchorCtr="0">
            <a:normAutofit/>
          </a:bodyPr>
          <a:lstStyle>
            <a:lvl1pPr marL="457200" lvl="0" indent="-482600" algn="l">
              <a:lnSpc>
                <a:spcPct val="90000"/>
              </a:lnSpc>
              <a:spcBef>
                <a:spcPts val="1000"/>
              </a:spcBef>
              <a:spcAft>
                <a:spcPts val="0"/>
              </a:spcAft>
              <a:buClr>
                <a:srgbClr val="B11B96"/>
              </a:buClr>
              <a:buSzPts val="4000"/>
              <a:buFont typeface="Century Gothic"/>
              <a:buChar char="●"/>
              <a:defRPr sz="20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3" name="Google Shape;43;p31"/>
          <p:cNvPicPr preferRelativeResize="0"/>
          <p:nvPr/>
        </p:nvPicPr>
        <p:blipFill rotWithShape="1">
          <a:blip r:embed="rId5">
            <a:alphaModFix/>
          </a:blip>
          <a:srcRect/>
          <a:stretch/>
        </p:blipFill>
        <p:spPr>
          <a:xfrm flipH="1">
            <a:off x="11302844" y="0"/>
            <a:ext cx="889156" cy="738000"/>
          </a:xfrm>
          <a:prstGeom prst="rect">
            <a:avLst/>
          </a:prstGeom>
          <a:noFill/>
          <a:ln>
            <a:noFill/>
          </a:ln>
        </p:spPr>
      </p:pic>
      <p:sp>
        <p:nvSpPr>
          <p:cNvPr id="44" name="Google Shape;44;p31"/>
          <p:cNvSpPr txBox="1">
            <a:spLocks noGrp="1"/>
          </p:cNvSpPr>
          <p:nvPr>
            <p:ph type="body" idx="2"/>
          </p:nvPr>
        </p:nvSpPr>
        <p:spPr>
          <a:xfrm>
            <a:off x="1851559" y="1350158"/>
            <a:ext cx="9456360" cy="560183"/>
          </a:xfrm>
          <a:prstGeom prst="rect">
            <a:avLst/>
          </a:prstGeom>
          <a:noFill/>
          <a:ln>
            <a:noFill/>
          </a:ln>
        </p:spPr>
        <p:txBody>
          <a:bodyPr spcFirstLastPara="1" wrap="square" lIns="91425" tIns="45700" rIns="91425" bIns="45700" anchor="t" anchorCtr="0">
            <a:normAutofit/>
          </a:bodyPr>
          <a:lstStyle>
            <a:lvl1pPr marL="457200" lvl="0" indent="-482600" algn="l">
              <a:lnSpc>
                <a:spcPct val="90000"/>
              </a:lnSpc>
              <a:spcBef>
                <a:spcPts val="1000"/>
              </a:spcBef>
              <a:spcAft>
                <a:spcPts val="0"/>
              </a:spcAft>
              <a:buClr>
                <a:srgbClr val="B11B96"/>
              </a:buClr>
              <a:buSzPts val="4000"/>
              <a:buFont typeface="Century Gothic"/>
              <a:buChar char="●"/>
              <a:defRPr sz="20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31"/>
          <p:cNvSpPr txBox="1">
            <a:spLocks noGrp="1"/>
          </p:cNvSpPr>
          <p:nvPr>
            <p:ph type="body" idx="3"/>
          </p:nvPr>
        </p:nvSpPr>
        <p:spPr>
          <a:xfrm>
            <a:off x="1851559" y="3229080"/>
            <a:ext cx="9456360" cy="560183"/>
          </a:xfrm>
          <a:prstGeom prst="rect">
            <a:avLst/>
          </a:prstGeom>
          <a:noFill/>
          <a:ln>
            <a:noFill/>
          </a:ln>
        </p:spPr>
        <p:txBody>
          <a:bodyPr spcFirstLastPara="1" wrap="square" lIns="91425" tIns="45700" rIns="91425" bIns="45700" anchor="t" anchorCtr="0">
            <a:normAutofit/>
          </a:bodyPr>
          <a:lstStyle>
            <a:lvl1pPr marL="457200" lvl="0" indent="-482600" algn="l">
              <a:lnSpc>
                <a:spcPct val="90000"/>
              </a:lnSpc>
              <a:spcBef>
                <a:spcPts val="1000"/>
              </a:spcBef>
              <a:spcAft>
                <a:spcPts val="0"/>
              </a:spcAft>
              <a:buClr>
                <a:srgbClr val="B11B96"/>
              </a:buClr>
              <a:buSzPts val="4000"/>
              <a:buFont typeface="Century Gothic"/>
              <a:buChar char="●"/>
              <a:defRPr sz="20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1"/>
          <p:cNvSpPr txBox="1">
            <a:spLocks noGrp="1"/>
          </p:cNvSpPr>
          <p:nvPr>
            <p:ph type="body" idx="4"/>
          </p:nvPr>
        </p:nvSpPr>
        <p:spPr>
          <a:xfrm>
            <a:off x="1851559" y="4104551"/>
            <a:ext cx="9456360" cy="560183"/>
          </a:xfrm>
          <a:prstGeom prst="rect">
            <a:avLst/>
          </a:prstGeom>
          <a:noFill/>
          <a:ln>
            <a:noFill/>
          </a:ln>
        </p:spPr>
        <p:txBody>
          <a:bodyPr spcFirstLastPara="1" wrap="square" lIns="91425" tIns="45700" rIns="91425" bIns="45700" anchor="t" anchorCtr="0">
            <a:normAutofit/>
          </a:bodyPr>
          <a:lstStyle>
            <a:lvl1pPr marL="457200" lvl="0" indent="-482600" algn="l">
              <a:lnSpc>
                <a:spcPct val="90000"/>
              </a:lnSpc>
              <a:spcBef>
                <a:spcPts val="1000"/>
              </a:spcBef>
              <a:spcAft>
                <a:spcPts val="0"/>
              </a:spcAft>
              <a:buClr>
                <a:srgbClr val="B11B96"/>
              </a:buClr>
              <a:buSzPts val="4000"/>
              <a:buFont typeface="Century Gothic"/>
              <a:buChar char="●"/>
              <a:defRPr sz="20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7" name="Google Shape;47;p31"/>
          <p:cNvPicPr preferRelativeResize="0"/>
          <p:nvPr/>
        </p:nvPicPr>
        <p:blipFill rotWithShape="1">
          <a:blip r:embed="rId6">
            <a:alphaModFix/>
          </a:blip>
          <a:srcRect/>
          <a:stretch/>
        </p:blipFill>
        <p:spPr>
          <a:xfrm>
            <a:off x="-10556" y="4664734"/>
            <a:ext cx="1268847" cy="1925346"/>
          </a:xfrm>
          <a:prstGeom prst="rect">
            <a:avLst/>
          </a:prstGeom>
          <a:noFill/>
          <a:ln>
            <a:noFill/>
          </a:ln>
        </p:spPr>
      </p:pic>
    </p:spTree>
    <p:extLst>
      <p:ext uri="{BB962C8B-B14F-4D97-AF65-F5344CB8AC3E}">
        <p14:creationId xmlns:p14="http://schemas.microsoft.com/office/powerpoint/2010/main" val="22357573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24_CD-TITLE SLIDE">
    <p:spTree>
      <p:nvGrpSpPr>
        <p:cNvPr id="1" name=""/>
        <p:cNvGrpSpPr/>
        <p:nvPr/>
      </p:nvGrpSpPr>
      <p:grpSpPr>
        <a:xfrm>
          <a:off x="0" y="0"/>
          <a:ext cx="0" cy="0"/>
          <a:chOff x="0" y="0"/>
          <a:chExt cx="0" cy="0"/>
        </a:xfrm>
      </p:grpSpPr>
      <p:sp>
        <p:nvSpPr>
          <p:cNvPr id="13" name="Bild"/>
          <p:cNvSpPr>
            <a:spLocks noGrp="1"/>
          </p:cNvSpPr>
          <p:nvPr>
            <p:ph type="pic" sz="quarter" idx="17"/>
          </p:nvPr>
        </p:nvSpPr>
        <p:spPr bwMode="gray">
          <a:xfrm>
            <a:off x="1" y="1"/>
            <a:ext cx="12192000" cy="5808663"/>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dirty="0"/>
              <a:t>Bild</a:t>
            </a:r>
          </a:p>
        </p:txBody>
      </p:sp>
      <p:sp>
        <p:nvSpPr>
          <p:cNvPr id="4" name="Layer"/>
          <p:cNvSpPr>
            <a:spLocks noGrp="1"/>
          </p:cNvSpPr>
          <p:nvPr>
            <p:ph type="body" sz="quarter" idx="13" hasCustomPrompt="1"/>
          </p:nvPr>
        </p:nvSpPr>
        <p:spPr bwMode="gray">
          <a:xfrm>
            <a:off x="0" y="1"/>
            <a:ext cx="12191999" cy="5808663"/>
          </a:xfrm>
          <a:gradFill flip="none" rotWithShape="1">
            <a:gsLst>
              <a:gs pos="0">
                <a:schemeClr val="tx1">
                  <a:lumMod val="65000"/>
                  <a:lumOff val="35000"/>
                </a:schemeClr>
              </a:gs>
              <a:gs pos="100000">
                <a:schemeClr val="tx2">
                  <a:lumMod val="40000"/>
                  <a:lumOff val="60000"/>
                  <a:alpha val="45000"/>
                </a:schemeClr>
              </a:gs>
            </a:gsLst>
            <a:lin ang="18900000" scaled="1"/>
            <a:tileRect/>
          </a:gradFill>
        </p:spPr>
        <p:txBody>
          <a:bodyPr lIns="540000" bIns="1404000" anchor="b"/>
          <a:lstStyle>
            <a:lvl1pPr marL="0" indent="0">
              <a:buNone/>
              <a:defRPr sz="4800" cap="all" baseline="0">
                <a:solidFill>
                  <a:schemeClr val="bg1"/>
                </a:solidFill>
              </a:defRPr>
            </a:lvl1pPr>
          </a:lstStyle>
          <a:p>
            <a:pPr lvl="0"/>
            <a:r>
              <a:rPr lang="de-DE" noProof="0" dirty="0"/>
              <a:t>Textmasterformat </a:t>
            </a:r>
            <a:br>
              <a:rPr lang="de-DE" noProof="0" dirty="0"/>
            </a:br>
            <a:r>
              <a:rPr lang="de-DE" noProof="0" dirty="0"/>
              <a:t>bearbeiten</a:t>
            </a:r>
          </a:p>
        </p:txBody>
      </p:sp>
      <p:sp>
        <p:nvSpPr>
          <p:cNvPr id="7" name="Textplatzhalter 10"/>
          <p:cNvSpPr>
            <a:spLocks noGrp="1"/>
          </p:cNvSpPr>
          <p:nvPr>
            <p:ph type="body" sz="quarter" idx="19"/>
          </p:nvPr>
        </p:nvSpPr>
        <p:spPr bwMode="gray">
          <a:xfrm>
            <a:off x="541409" y="4905375"/>
            <a:ext cx="11106007" cy="903288"/>
          </a:xfrm>
        </p:spPr>
        <p:txBody>
          <a:bodyPr lIns="0"/>
          <a:lstStyle>
            <a:lvl1pPr marL="0" indent="0" algn="l">
              <a:buNone/>
              <a:defRPr sz="18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8" name="Gerade Verbindung 7"/>
          <p:cNvCxnSpPr/>
          <p:nvPr userDrawn="1"/>
        </p:nvCxnSpPr>
        <p:spPr bwMode="gray">
          <a:xfrm>
            <a:off x="541409" y="4653136"/>
            <a:ext cx="4737717"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5" name="Gruppieren 4"/>
          <p:cNvGrpSpPr/>
          <p:nvPr userDrawn="1"/>
        </p:nvGrpSpPr>
        <p:grpSpPr bwMode="gray">
          <a:xfrm>
            <a:off x="8860092" y="6006238"/>
            <a:ext cx="2783594" cy="599231"/>
            <a:chOff x="8858939" y="6006237"/>
            <a:chExt cx="2783232" cy="599231"/>
          </a:xfrm>
        </p:grpSpPr>
        <p:pic>
          <p:nvPicPr>
            <p:cNvPr id="2" name="Grafik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9938174" y="6070717"/>
              <a:ext cx="381359" cy="534751"/>
            </a:xfrm>
            <a:prstGeom prst="rect">
              <a:avLst/>
            </a:prstGeom>
          </p:spPr>
        </p:pic>
        <p:pic>
          <p:nvPicPr>
            <p:cNvPr id="3" name="Grafik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8858939" y="6006237"/>
              <a:ext cx="761485" cy="534751"/>
            </a:xfrm>
            <a:prstGeom prst="rect">
              <a:avLst/>
            </a:prstGeom>
          </p:spPr>
        </p:pic>
        <p:grpSp>
          <p:nvGrpSpPr>
            <p:cNvPr id="9" name="Gruppieren 8"/>
            <p:cNvGrpSpPr/>
            <p:nvPr userDrawn="1"/>
          </p:nvGrpSpPr>
          <p:grpSpPr bwMode="gray">
            <a:xfrm>
              <a:off x="10637283" y="6295042"/>
              <a:ext cx="1004888" cy="149281"/>
              <a:chOff x="6096000" y="6184900"/>
              <a:chExt cx="1592263" cy="236538"/>
            </a:xfrm>
            <a:solidFill>
              <a:schemeClr val="bg1">
                <a:lumMod val="85000"/>
              </a:schemeClr>
            </a:solidFill>
          </p:grpSpPr>
          <p:sp>
            <p:nvSpPr>
              <p:cNvPr id="10" name="Freeform 5"/>
              <p:cNvSpPr>
                <a:spLocks/>
              </p:cNvSpPr>
              <p:nvPr userDrawn="1"/>
            </p:nvSpPr>
            <p:spPr bwMode="gray">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1" name="Freeform 6"/>
              <p:cNvSpPr>
                <a:spLocks/>
              </p:cNvSpPr>
              <p:nvPr userDrawn="1"/>
            </p:nvSpPr>
            <p:spPr bwMode="gray">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2" name="Freeform 7"/>
              <p:cNvSpPr>
                <a:spLocks/>
              </p:cNvSpPr>
              <p:nvPr userDrawn="1"/>
            </p:nvSpPr>
            <p:spPr bwMode="gray">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4" name="Freeform 8"/>
              <p:cNvSpPr>
                <a:spLocks/>
              </p:cNvSpPr>
              <p:nvPr userDrawn="1"/>
            </p:nvSpPr>
            <p:spPr bwMode="gray">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5" name="Freeform 9"/>
              <p:cNvSpPr>
                <a:spLocks/>
              </p:cNvSpPr>
              <p:nvPr userDrawn="1"/>
            </p:nvSpPr>
            <p:spPr bwMode="gray">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6" name="Freeform 10"/>
              <p:cNvSpPr>
                <a:spLocks/>
              </p:cNvSpPr>
              <p:nvPr userDrawn="1"/>
            </p:nvSpPr>
            <p:spPr bwMode="gray">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7" name="Freeform 11"/>
              <p:cNvSpPr>
                <a:spLocks/>
              </p:cNvSpPr>
              <p:nvPr userDrawn="1"/>
            </p:nvSpPr>
            <p:spPr bwMode="gray">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grpSp>
      </p:grpSp>
    </p:spTree>
    <p:extLst>
      <p:ext uri="{BB962C8B-B14F-4D97-AF65-F5344CB8AC3E}">
        <p14:creationId xmlns:p14="http://schemas.microsoft.com/office/powerpoint/2010/main" val="1714685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25_CD-TITLE SLIDE">
    <p:spTree>
      <p:nvGrpSpPr>
        <p:cNvPr id="1" name=""/>
        <p:cNvGrpSpPr/>
        <p:nvPr/>
      </p:nvGrpSpPr>
      <p:grpSpPr>
        <a:xfrm>
          <a:off x="0" y="0"/>
          <a:ext cx="0" cy="0"/>
          <a:chOff x="0" y="0"/>
          <a:chExt cx="0" cy="0"/>
        </a:xfrm>
      </p:grpSpPr>
      <p:sp>
        <p:nvSpPr>
          <p:cNvPr id="13" name="Bild"/>
          <p:cNvSpPr>
            <a:spLocks noGrp="1"/>
          </p:cNvSpPr>
          <p:nvPr>
            <p:ph type="pic" sz="quarter" idx="17"/>
          </p:nvPr>
        </p:nvSpPr>
        <p:spPr bwMode="gray">
          <a:xfrm>
            <a:off x="1" y="1"/>
            <a:ext cx="12192000" cy="4869160"/>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dirty="0"/>
              <a:t>Bild</a:t>
            </a:r>
          </a:p>
        </p:txBody>
      </p:sp>
      <p:sp>
        <p:nvSpPr>
          <p:cNvPr id="27" name="Layer"/>
          <p:cNvSpPr>
            <a:spLocks noGrp="1"/>
          </p:cNvSpPr>
          <p:nvPr>
            <p:ph type="body" sz="quarter" idx="21"/>
          </p:nvPr>
        </p:nvSpPr>
        <p:spPr bwMode="gray">
          <a:xfrm>
            <a:off x="359715" y="764704"/>
            <a:ext cx="5553796" cy="3618252"/>
          </a:xfrm>
          <a:custGeom>
            <a:avLst/>
            <a:gdLst/>
            <a:ahLst/>
            <a:cxnLst/>
            <a:rect l="l" t="t" r="r" b="b"/>
            <a:pathLst>
              <a:path w="5553073" h="3618252">
                <a:moveTo>
                  <a:pt x="0" y="0"/>
                </a:moveTo>
                <a:lnTo>
                  <a:pt x="5553073" y="0"/>
                </a:lnTo>
                <a:lnTo>
                  <a:pt x="5553073" y="224387"/>
                </a:lnTo>
                <a:lnTo>
                  <a:pt x="5553073" y="2771564"/>
                </a:lnTo>
                <a:lnTo>
                  <a:pt x="5553073" y="2995951"/>
                </a:lnTo>
                <a:lnTo>
                  <a:pt x="4930772" y="3618252"/>
                </a:lnTo>
                <a:lnTo>
                  <a:pt x="0" y="3618252"/>
                </a:lnTo>
                <a:lnTo>
                  <a:pt x="0" y="3393865"/>
                </a:lnTo>
                <a:lnTo>
                  <a:pt x="0" y="224387"/>
                </a:lnTo>
                <a:close/>
              </a:path>
            </a:pathLst>
          </a:custGeom>
          <a:solidFill>
            <a:schemeClr val="tx2">
              <a:alpha val="90000"/>
            </a:schemeClr>
          </a:solidFill>
        </p:spPr>
        <p:txBody>
          <a:bodyPr lIns="180000" bIns="1224000" anchor="b"/>
          <a:lstStyle>
            <a:lvl1pPr marL="0" indent="0">
              <a:buNone/>
              <a:defRPr sz="4800" cap="all" baseline="0">
                <a:solidFill>
                  <a:schemeClr val="bg1"/>
                </a:solidFill>
              </a:defRPr>
            </a:lvl1pPr>
          </a:lstStyle>
          <a:p>
            <a:pPr lvl="0"/>
            <a:endParaRPr lang="de-DE" noProof="0" dirty="0"/>
          </a:p>
        </p:txBody>
      </p:sp>
      <p:sp>
        <p:nvSpPr>
          <p:cNvPr id="20" name="Textplatzhalter 10"/>
          <p:cNvSpPr>
            <a:spLocks noGrp="1"/>
          </p:cNvSpPr>
          <p:nvPr>
            <p:ph type="body" sz="quarter" idx="19"/>
          </p:nvPr>
        </p:nvSpPr>
        <p:spPr bwMode="gray">
          <a:xfrm>
            <a:off x="541409" y="3655696"/>
            <a:ext cx="4730018" cy="431837"/>
          </a:xfrm>
        </p:spPr>
        <p:txBody>
          <a:bodyPr lIns="0"/>
          <a:lstStyle>
            <a:lvl1pPr marL="0" indent="0" algn="l">
              <a:buNone/>
              <a:defRPr sz="18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21" name="Gerade Verbindung 20"/>
          <p:cNvCxnSpPr/>
          <p:nvPr userDrawn="1"/>
        </p:nvCxnSpPr>
        <p:spPr bwMode="gray">
          <a:xfrm>
            <a:off x="541409" y="3403456"/>
            <a:ext cx="4737717"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381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sub-topic-03">
    <p:spTree>
      <p:nvGrpSpPr>
        <p:cNvPr id="1" name=""/>
        <p:cNvGrpSpPr/>
        <p:nvPr/>
      </p:nvGrpSpPr>
      <p:grpSpPr>
        <a:xfrm>
          <a:off x="0" y="0"/>
          <a:ext cx="0" cy="0"/>
          <a:chOff x="0" y="0"/>
          <a:chExt cx="0" cy="0"/>
        </a:xfrm>
      </p:grpSpPr>
      <p:grpSp>
        <p:nvGrpSpPr>
          <p:cNvPr id="12" name="Группа 11"/>
          <p:cNvGrpSpPr/>
          <p:nvPr userDrawn="1"/>
        </p:nvGrpSpPr>
        <p:grpSpPr>
          <a:xfrm>
            <a:off x="0" y="-15941"/>
            <a:ext cx="12200394" cy="6876669"/>
            <a:chOff x="0" y="-15941"/>
            <a:chExt cx="12200394" cy="6876669"/>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2728"/>
              <a:ext cx="3285658" cy="6858000"/>
            </a:xfrm>
            <a:prstGeom prst="rect">
              <a:avLst/>
            </a:prstGeom>
          </p:spPr>
        </p:pic>
        <p:pic>
          <p:nvPicPr>
            <p:cNvPr id="22" name="Рисунок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flipV="1">
              <a:off x="8914736" y="-15941"/>
              <a:ext cx="3285658" cy="6858000"/>
            </a:xfrm>
            <a:prstGeom prst="rect">
              <a:avLst/>
            </a:prstGeom>
          </p:spPr>
        </p:pic>
      </p:grpSp>
      <p:grpSp>
        <p:nvGrpSpPr>
          <p:cNvPr id="10" name="Группа 9"/>
          <p:cNvGrpSpPr/>
          <p:nvPr userDrawn="1"/>
        </p:nvGrpSpPr>
        <p:grpSpPr>
          <a:xfrm>
            <a:off x="1453046" y="2818412"/>
            <a:ext cx="8762986" cy="2505655"/>
            <a:chOff x="1453046" y="2818412"/>
            <a:chExt cx="8762986" cy="2505655"/>
          </a:xfrm>
        </p:grpSpPr>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53046" y="2818412"/>
              <a:ext cx="2468230" cy="2468230"/>
            </a:xfrm>
            <a:prstGeom prst="rect">
              <a:avLst/>
            </a:prstGeom>
          </p:spPr>
        </p:pic>
        <p:pic>
          <p:nvPicPr>
            <p:cNvPr id="39" name="Рисунок 3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7802" y="2855837"/>
              <a:ext cx="2468230" cy="2468230"/>
            </a:xfrm>
            <a:prstGeom prst="rect">
              <a:avLst/>
            </a:prstGeom>
          </p:spPr>
        </p:pic>
      </p:grpSp>
      <p:grpSp>
        <p:nvGrpSpPr>
          <p:cNvPr id="8" name="Группа 7"/>
          <p:cNvGrpSpPr/>
          <p:nvPr userDrawn="1"/>
        </p:nvGrpSpPr>
        <p:grpSpPr>
          <a:xfrm>
            <a:off x="-133486" y="-15941"/>
            <a:ext cx="12215328" cy="7241745"/>
            <a:chOff x="-133486" y="-15941"/>
            <a:chExt cx="12215328" cy="7241745"/>
          </a:xfrm>
        </p:grpSpPr>
        <p:pic>
          <p:nvPicPr>
            <p:cNvPr id="30" name="Рисунок 2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5348416" y="6186735"/>
              <a:ext cx="1536966" cy="671265"/>
            </a:xfrm>
            <a:prstGeom prst="rect">
              <a:avLst/>
            </a:prstGeom>
          </p:spPr>
        </p:pic>
        <p:pic>
          <p:nvPicPr>
            <p:cNvPr id="31" name="Рисунок 3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47134" y="-15941"/>
              <a:ext cx="1190545" cy="519967"/>
            </a:xfrm>
            <a:prstGeom prst="rect">
              <a:avLst/>
            </a:prstGeom>
          </p:spPr>
        </p:pic>
        <p:pic>
          <p:nvPicPr>
            <p:cNvPr id="32" name="Рисунок 3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93080" y="3279462"/>
              <a:ext cx="4140132" cy="320860"/>
            </a:xfrm>
            <a:prstGeom prst="rect">
              <a:avLst/>
            </a:prstGeom>
          </p:spPr>
        </p:pic>
        <p:pic>
          <p:nvPicPr>
            <p:cNvPr id="33" name="Рисунок 3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3486" y="2453228"/>
              <a:ext cx="4599527" cy="4599527"/>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81326" y="2280177"/>
              <a:ext cx="4945627" cy="4945627"/>
            </a:xfrm>
            <a:prstGeom prst="rect">
              <a:avLst/>
            </a:prstGeom>
          </p:spPr>
        </p:pic>
        <p:pic>
          <p:nvPicPr>
            <p:cNvPr id="35" name="Рисунок 3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867976" y="354226"/>
              <a:ext cx="390339" cy="390339"/>
            </a:xfrm>
            <a:prstGeom prst="rect">
              <a:avLst/>
            </a:prstGeom>
          </p:spPr>
        </p:pic>
        <p:pic>
          <p:nvPicPr>
            <p:cNvPr id="36" name="Рисунок 35"/>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33486" y="533875"/>
              <a:ext cx="4762500" cy="247650"/>
            </a:xfrm>
            <a:prstGeom prst="rect">
              <a:avLst/>
            </a:prstGeom>
          </p:spPr>
        </p:pic>
        <p:pic>
          <p:nvPicPr>
            <p:cNvPr id="37" name="Рисунок 3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319342" y="537940"/>
              <a:ext cx="4762500" cy="247650"/>
            </a:xfrm>
            <a:prstGeom prst="rect">
              <a:avLst/>
            </a:prstGeom>
          </p:spPr>
        </p:pic>
        <p:pic>
          <p:nvPicPr>
            <p:cNvPr id="38" name="Рисунок 3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6200000" flipV="1">
              <a:off x="4903745" y="5533169"/>
              <a:ext cx="2406353" cy="243309"/>
            </a:xfrm>
            <a:prstGeom prst="rect">
              <a:avLst/>
            </a:prstGeom>
          </p:spPr>
        </p:pic>
      </p:grpSp>
      <p:pic>
        <p:nvPicPr>
          <p:cNvPr id="7" name="Рисунок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495422" y="1696340"/>
            <a:ext cx="9144000" cy="828901"/>
          </a:xfrm>
        </p:spPr>
        <p:txBody>
          <a:bodyPr anchor="b"/>
          <a:lstStyle>
            <a:lvl1pPr algn="ctr">
              <a:defRPr sz="60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D958F7B9-DCC7-41C3-872C-426736F09F81}" type="datetime1">
              <a:rPr lang="ru-RU" smtClean="0"/>
              <a:t>14.11.2022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41620335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5" name="Bild"/>
          <p:cNvSpPr>
            <a:spLocks noGrp="1"/>
          </p:cNvSpPr>
          <p:nvPr>
            <p:ph type="pic" sz="quarter" idx="14"/>
          </p:nvPr>
        </p:nvSpPr>
        <p:spPr bwMode="gray">
          <a:xfrm>
            <a:off x="0" y="0"/>
            <a:ext cx="4388971" cy="6858000"/>
          </a:xfrm>
          <a:solidFill>
            <a:schemeClr val="bg1">
              <a:lumMod val="85000"/>
            </a:schemeClr>
          </a:solidFill>
        </p:spPr>
        <p:txBody>
          <a:bodyPr lIns="144000" tIns="144000" rIns="144000" bIns="144000"/>
          <a:lstStyle>
            <a:lvl1pPr marL="0" marR="0" indent="0" algn="l" defTabSz="914400" rtl="0" eaLnBrk="1" fontAlgn="auto" latinLnBrk="0" hangingPunct="1">
              <a:lnSpc>
                <a:spcPct val="90000"/>
              </a:lnSpc>
              <a:spcBef>
                <a:spcPts val="0"/>
              </a:spcBef>
              <a:spcAft>
                <a:spcPts val="1000"/>
              </a:spcAft>
              <a:buClrTx/>
              <a:buSzTx/>
              <a:buFont typeface="Wingdings" panose="05000000000000000000" pitchFamily="2" charset="2"/>
              <a:buNone/>
              <a:tabLst/>
              <a:defRPr/>
            </a:lvl1pPr>
          </a:lstStyle>
          <a:p>
            <a:r>
              <a:rPr lang="de-DE" noProof="0" dirty="0"/>
              <a:t>Bild</a:t>
            </a:r>
          </a:p>
        </p:txBody>
      </p:sp>
      <p:sp>
        <p:nvSpPr>
          <p:cNvPr id="4" name="Agenda"/>
          <p:cNvSpPr>
            <a:spLocks noGrp="1"/>
          </p:cNvSpPr>
          <p:nvPr>
            <p:ph type="body" sz="quarter" idx="16"/>
          </p:nvPr>
        </p:nvSpPr>
        <p:spPr>
          <a:xfrm>
            <a:off x="0" y="0"/>
            <a:ext cx="4388971" cy="6858000"/>
          </a:xfrm>
          <a:solidFill>
            <a:srgbClr val="808080">
              <a:alpha val="89804"/>
            </a:srgbClr>
          </a:solidFill>
        </p:spPr>
        <p:txBody>
          <a:bodyPr lIns="540000" tIns="1512000" rIns="540000" bIns="1080000"/>
          <a:lstStyle>
            <a:lvl1pPr marL="0" indent="0">
              <a:buFont typeface="+mj-lt"/>
              <a:buNone/>
              <a:defRPr sz="2400">
                <a:solidFill>
                  <a:schemeClr val="bg1"/>
                </a:solidFill>
              </a:defRPr>
            </a:lvl1pPr>
          </a:lstStyle>
          <a:p>
            <a:pPr lvl="0"/>
            <a:r>
              <a:rPr lang="de-DE" dirty="0"/>
              <a:t>Textmasterformat bearbeiten</a:t>
            </a:r>
          </a:p>
        </p:txBody>
      </p:sp>
      <p:sp>
        <p:nvSpPr>
          <p:cNvPr id="2" name="Titel"/>
          <p:cNvSpPr>
            <a:spLocks noGrp="1"/>
          </p:cNvSpPr>
          <p:nvPr>
            <p:ph type="title"/>
          </p:nvPr>
        </p:nvSpPr>
        <p:spPr bwMode="gray">
          <a:xfrm>
            <a:off x="540070" y="432000"/>
            <a:ext cx="3848901" cy="1080000"/>
          </a:xfrm>
        </p:spPr>
        <p:txBody>
          <a:bodyPr/>
          <a:lstStyle>
            <a:lvl1pPr>
              <a:defRPr>
                <a:solidFill>
                  <a:schemeClr val="bg1"/>
                </a:solidFill>
              </a:defRPr>
            </a:lvl1pPr>
          </a:lstStyle>
          <a:p>
            <a:r>
              <a:rPr lang="de-DE" noProof="0" dirty="0"/>
              <a:t>Titelmasterformat</a:t>
            </a:r>
          </a:p>
        </p:txBody>
      </p:sp>
      <p:pic>
        <p:nvPicPr>
          <p:cNvPr id="56" name="Grafik 5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73" y="6026954"/>
            <a:ext cx="2020668" cy="443634"/>
          </a:xfrm>
          <a:prstGeom prst="rect">
            <a:avLst/>
          </a:prstGeom>
        </p:spPr>
      </p:pic>
    </p:spTree>
    <p:extLst>
      <p:ext uri="{BB962C8B-B14F-4D97-AF65-F5344CB8AC3E}">
        <p14:creationId xmlns:p14="http://schemas.microsoft.com/office/powerpoint/2010/main" val="2221207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3" name="Titel"/>
          <p:cNvSpPr>
            <a:spLocks noGrp="1"/>
          </p:cNvSpPr>
          <p:nvPr>
            <p:ph type="title"/>
          </p:nvPr>
        </p:nvSpPr>
        <p:spPr bwMode="gray">
          <a:xfrm>
            <a:off x="540070" y="432000"/>
            <a:ext cx="9926092" cy="1080000"/>
          </a:xfrm>
        </p:spPr>
        <p:txBody>
          <a:bodyPr lIns="0"/>
          <a:lstStyle/>
          <a:p>
            <a:r>
              <a:rPr lang="de-DE" noProof="0" dirty="0"/>
              <a:t>Titelmasterformat durch Klicken bearbeiten</a:t>
            </a:r>
          </a:p>
        </p:txBody>
      </p:sp>
      <p:sp>
        <p:nvSpPr>
          <p:cNvPr id="7" name="Textplatzhalter 7"/>
          <p:cNvSpPr>
            <a:spLocks noGrp="1"/>
          </p:cNvSpPr>
          <p:nvPr>
            <p:ph type="body" sz="quarter" idx="18" hasCustomPrompt="1"/>
          </p:nvPr>
        </p:nvSpPr>
        <p:spPr>
          <a:xfrm>
            <a:off x="5015739" y="1772816"/>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5" name="Textplatzhalter 7"/>
          <p:cNvSpPr>
            <a:spLocks noGrp="1"/>
          </p:cNvSpPr>
          <p:nvPr>
            <p:ph type="body" sz="quarter" idx="19" hasCustomPrompt="1"/>
          </p:nvPr>
        </p:nvSpPr>
        <p:spPr>
          <a:xfrm>
            <a:off x="6204025" y="2276764"/>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6" name="Textplatzhalter 7"/>
          <p:cNvSpPr>
            <a:spLocks noGrp="1"/>
          </p:cNvSpPr>
          <p:nvPr>
            <p:ph type="body" sz="quarter" idx="20" hasCustomPrompt="1"/>
          </p:nvPr>
        </p:nvSpPr>
        <p:spPr>
          <a:xfrm>
            <a:off x="5015739" y="2924944"/>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7" name="Textplatzhalter 7"/>
          <p:cNvSpPr>
            <a:spLocks noGrp="1"/>
          </p:cNvSpPr>
          <p:nvPr>
            <p:ph type="body" sz="quarter" idx="21" hasCustomPrompt="1"/>
          </p:nvPr>
        </p:nvSpPr>
        <p:spPr>
          <a:xfrm>
            <a:off x="6204025" y="3428892"/>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8" name="Textplatzhalter 7"/>
          <p:cNvSpPr>
            <a:spLocks noGrp="1"/>
          </p:cNvSpPr>
          <p:nvPr>
            <p:ph type="body" sz="quarter" idx="22" hasCustomPrompt="1"/>
          </p:nvPr>
        </p:nvSpPr>
        <p:spPr>
          <a:xfrm>
            <a:off x="5015739" y="4077072"/>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9" name="Textplatzhalter 7"/>
          <p:cNvSpPr>
            <a:spLocks noGrp="1"/>
          </p:cNvSpPr>
          <p:nvPr>
            <p:ph type="body" sz="quarter" idx="23" hasCustomPrompt="1"/>
          </p:nvPr>
        </p:nvSpPr>
        <p:spPr>
          <a:xfrm>
            <a:off x="6204025" y="4581020"/>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40" name="Textplatzhalter 7"/>
          <p:cNvSpPr>
            <a:spLocks noGrp="1"/>
          </p:cNvSpPr>
          <p:nvPr>
            <p:ph type="body" sz="quarter" idx="24" hasCustomPrompt="1"/>
          </p:nvPr>
        </p:nvSpPr>
        <p:spPr>
          <a:xfrm>
            <a:off x="7176260" y="4581020"/>
            <a:ext cx="4471156" cy="972000"/>
          </a:xfrm>
          <a:prstGeom prst="rect">
            <a:avLst/>
          </a:prstGeom>
        </p:spPr>
        <p:txBody>
          <a:bodyPr lIns="216000" anchor="ctr"/>
          <a:lstStyle>
            <a:lvl1pPr marL="0" indent="0" algn="l">
              <a:buNone/>
              <a:defRPr sz="1800">
                <a:solidFill>
                  <a:schemeClr val="tx2"/>
                </a:solidFill>
                <a:latin typeface="+mn-lt"/>
              </a:defRPr>
            </a:lvl1pPr>
          </a:lstStyle>
          <a:p>
            <a:pPr lvl="0"/>
            <a:r>
              <a:rPr lang="de-DE" dirty="0"/>
              <a:t>NR.</a:t>
            </a:r>
          </a:p>
        </p:txBody>
      </p:sp>
      <p:sp>
        <p:nvSpPr>
          <p:cNvPr id="41" name="Textplatzhalter 7"/>
          <p:cNvSpPr>
            <a:spLocks noGrp="1"/>
          </p:cNvSpPr>
          <p:nvPr>
            <p:ph type="body" sz="quarter" idx="25" hasCustomPrompt="1"/>
          </p:nvPr>
        </p:nvSpPr>
        <p:spPr>
          <a:xfrm>
            <a:off x="7176260" y="3428892"/>
            <a:ext cx="4471156" cy="972000"/>
          </a:xfrm>
          <a:prstGeom prst="rect">
            <a:avLst/>
          </a:prstGeom>
        </p:spPr>
        <p:txBody>
          <a:bodyPr lIns="216000" anchor="ctr"/>
          <a:lstStyle>
            <a:lvl1pPr marL="0" indent="0" algn="l">
              <a:buNone/>
              <a:defRPr sz="1800">
                <a:solidFill>
                  <a:schemeClr val="tx2"/>
                </a:solidFill>
                <a:latin typeface="+mn-lt"/>
              </a:defRPr>
            </a:lvl1pPr>
          </a:lstStyle>
          <a:p>
            <a:pPr lvl="0"/>
            <a:r>
              <a:rPr lang="de-DE" dirty="0"/>
              <a:t>NR.</a:t>
            </a:r>
          </a:p>
        </p:txBody>
      </p:sp>
      <p:sp>
        <p:nvSpPr>
          <p:cNvPr id="42" name="Textplatzhalter 7"/>
          <p:cNvSpPr>
            <a:spLocks noGrp="1"/>
          </p:cNvSpPr>
          <p:nvPr>
            <p:ph type="body" sz="quarter" idx="26" hasCustomPrompt="1"/>
          </p:nvPr>
        </p:nvSpPr>
        <p:spPr>
          <a:xfrm>
            <a:off x="7176260" y="2276764"/>
            <a:ext cx="4471156" cy="972000"/>
          </a:xfrm>
          <a:prstGeom prst="rect">
            <a:avLst/>
          </a:prstGeom>
        </p:spPr>
        <p:txBody>
          <a:bodyPr lIns="216000" anchor="ctr"/>
          <a:lstStyle>
            <a:lvl1pPr marL="0" indent="0" algn="l">
              <a:buNone/>
              <a:defRPr sz="1800">
                <a:solidFill>
                  <a:schemeClr val="tx2"/>
                </a:solidFill>
                <a:latin typeface="+mn-lt"/>
              </a:defRPr>
            </a:lvl1pPr>
          </a:lstStyle>
          <a:p>
            <a:pPr lvl="0"/>
            <a:r>
              <a:rPr lang="de-DE" dirty="0"/>
              <a:t>NR.</a:t>
            </a:r>
          </a:p>
        </p:txBody>
      </p:sp>
      <p:sp>
        <p:nvSpPr>
          <p:cNvPr id="43" name="Textplatzhalter 7"/>
          <p:cNvSpPr>
            <a:spLocks noGrp="1"/>
          </p:cNvSpPr>
          <p:nvPr>
            <p:ph type="body" sz="quarter" idx="27" hasCustomPrompt="1"/>
          </p:nvPr>
        </p:nvSpPr>
        <p:spPr>
          <a:xfrm>
            <a:off x="541408" y="4077072"/>
            <a:ext cx="4471156" cy="972000"/>
          </a:xfrm>
          <a:prstGeom prst="rect">
            <a:avLst/>
          </a:prstGeom>
        </p:spPr>
        <p:txBody>
          <a:bodyPr rIns="216000" anchor="ctr"/>
          <a:lstStyle>
            <a:lvl1pPr marL="0" indent="0" algn="r">
              <a:buNone/>
              <a:defRPr sz="1800">
                <a:solidFill>
                  <a:schemeClr val="tx2"/>
                </a:solidFill>
                <a:latin typeface="+mn-lt"/>
              </a:defRPr>
            </a:lvl1pPr>
          </a:lstStyle>
          <a:p>
            <a:pPr lvl="0"/>
            <a:r>
              <a:rPr lang="de-DE" dirty="0"/>
              <a:t>NR.</a:t>
            </a:r>
          </a:p>
        </p:txBody>
      </p:sp>
      <p:sp>
        <p:nvSpPr>
          <p:cNvPr id="44" name="Textplatzhalter 7"/>
          <p:cNvSpPr>
            <a:spLocks noGrp="1"/>
          </p:cNvSpPr>
          <p:nvPr>
            <p:ph type="body" sz="quarter" idx="28" hasCustomPrompt="1"/>
          </p:nvPr>
        </p:nvSpPr>
        <p:spPr>
          <a:xfrm>
            <a:off x="541408" y="2924944"/>
            <a:ext cx="4471156" cy="972000"/>
          </a:xfrm>
          <a:prstGeom prst="rect">
            <a:avLst/>
          </a:prstGeom>
        </p:spPr>
        <p:txBody>
          <a:bodyPr rIns="216000" anchor="ctr"/>
          <a:lstStyle>
            <a:lvl1pPr marL="0" indent="0" algn="r">
              <a:buNone/>
              <a:defRPr sz="1800">
                <a:solidFill>
                  <a:schemeClr val="tx2"/>
                </a:solidFill>
                <a:latin typeface="+mn-lt"/>
              </a:defRPr>
            </a:lvl1pPr>
          </a:lstStyle>
          <a:p>
            <a:pPr lvl="0"/>
            <a:r>
              <a:rPr lang="de-DE" dirty="0"/>
              <a:t>NR.</a:t>
            </a:r>
          </a:p>
        </p:txBody>
      </p:sp>
      <p:sp>
        <p:nvSpPr>
          <p:cNvPr id="45" name="Textplatzhalter 7"/>
          <p:cNvSpPr>
            <a:spLocks noGrp="1"/>
          </p:cNvSpPr>
          <p:nvPr>
            <p:ph type="body" sz="quarter" idx="29" hasCustomPrompt="1"/>
          </p:nvPr>
        </p:nvSpPr>
        <p:spPr>
          <a:xfrm>
            <a:off x="541408" y="1772816"/>
            <a:ext cx="4471156" cy="972000"/>
          </a:xfrm>
          <a:prstGeom prst="rect">
            <a:avLst/>
          </a:prstGeom>
        </p:spPr>
        <p:txBody>
          <a:bodyPr rIns="216000" anchor="ctr"/>
          <a:lstStyle>
            <a:lvl1pPr marL="0" indent="0" algn="r">
              <a:buNone/>
              <a:defRPr sz="1800">
                <a:solidFill>
                  <a:schemeClr val="tx2"/>
                </a:solidFill>
                <a:latin typeface="+mn-lt"/>
              </a:defRPr>
            </a:lvl1pPr>
          </a:lstStyle>
          <a:p>
            <a:pPr lvl="0"/>
            <a:r>
              <a:rPr lang="de-DE" dirty="0"/>
              <a:t>NR.</a:t>
            </a:r>
          </a:p>
        </p:txBody>
      </p:sp>
    </p:spTree>
    <p:extLst>
      <p:ext uri="{BB962C8B-B14F-4D97-AF65-F5344CB8AC3E}">
        <p14:creationId xmlns:p14="http://schemas.microsoft.com/office/powerpoint/2010/main" val="34046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AGENDA">
    <p:spTree>
      <p:nvGrpSpPr>
        <p:cNvPr id="1" name=""/>
        <p:cNvGrpSpPr/>
        <p:nvPr/>
      </p:nvGrpSpPr>
      <p:grpSpPr>
        <a:xfrm>
          <a:off x="0" y="0"/>
          <a:ext cx="0" cy="0"/>
          <a:chOff x="0" y="0"/>
          <a:chExt cx="0" cy="0"/>
        </a:xfrm>
      </p:grpSpPr>
      <p:sp>
        <p:nvSpPr>
          <p:cNvPr id="22" name="Textplatzhalter 7"/>
          <p:cNvSpPr>
            <a:spLocks noGrp="1"/>
          </p:cNvSpPr>
          <p:nvPr>
            <p:ph type="body" sz="quarter" idx="46"/>
          </p:nvPr>
        </p:nvSpPr>
        <p:spPr>
          <a:xfrm>
            <a:off x="541409" y="3791581"/>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3" name="Textplatzhalter 7"/>
          <p:cNvSpPr>
            <a:spLocks noGrp="1"/>
          </p:cNvSpPr>
          <p:nvPr>
            <p:ph type="body" sz="quarter" idx="47"/>
          </p:nvPr>
        </p:nvSpPr>
        <p:spPr>
          <a:xfrm>
            <a:off x="4329987" y="3791581"/>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4" name="Textplatzhalter 7"/>
          <p:cNvSpPr>
            <a:spLocks noGrp="1"/>
          </p:cNvSpPr>
          <p:nvPr>
            <p:ph type="body" sz="quarter" idx="48"/>
          </p:nvPr>
        </p:nvSpPr>
        <p:spPr>
          <a:xfrm>
            <a:off x="8118565" y="3791581"/>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16" name="Textplatzhalter 7"/>
          <p:cNvSpPr>
            <a:spLocks noGrp="1"/>
          </p:cNvSpPr>
          <p:nvPr>
            <p:ph type="body" sz="quarter" idx="29"/>
          </p:nvPr>
        </p:nvSpPr>
        <p:spPr>
          <a:xfrm>
            <a:off x="541409" y="1511298"/>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0" name="Textplatzhalter 7"/>
          <p:cNvSpPr>
            <a:spLocks noGrp="1"/>
          </p:cNvSpPr>
          <p:nvPr>
            <p:ph type="body" sz="quarter" idx="44"/>
          </p:nvPr>
        </p:nvSpPr>
        <p:spPr>
          <a:xfrm>
            <a:off x="4329987" y="1511298"/>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1" name="Textplatzhalter 7"/>
          <p:cNvSpPr>
            <a:spLocks noGrp="1"/>
          </p:cNvSpPr>
          <p:nvPr>
            <p:ph type="body" sz="quarter" idx="45"/>
          </p:nvPr>
        </p:nvSpPr>
        <p:spPr>
          <a:xfrm>
            <a:off x="8118565" y="1511298"/>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3" name="Titel"/>
          <p:cNvSpPr>
            <a:spLocks noGrp="1"/>
          </p:cNvSpPr>
          <p:nvPr>
            <p:ph type="title"/>
          </p:nvPr>
        </p:nvSpPr>
        <p:spPr bwMode="gray">
          <a:xfrm>
            <a:off x="540070" y="432000"/>
            <a:ext cx="9926092" cy="1080000"/>
          </a:xfrm>
        </p:spPr>
        <p:txBody>
          <a:bodyPr lIns="0"/>
          <a:lstStyle/>
          <a:p>
            <a:r>
              <a:rPr lang="de-DE" noProof="0" dirty="0"/>
              <a:t>Titelmasterformat durch Klicken bearbeiten</a:t>
            </a:r>
          </a:p>
        </p:txBody>
      </p:sp>
      <p:sp>
        <p:nvSpPr>
          <p:cNvPr id="38" name="Textplatzhalter 7"/>
          <p:cNvSpPr>
            <a:spLocks noGrp="1"/>
          </p:cNvSpPr>
          <p:nvPr>
            <p:ph type="body" sz="quarter" idx="22" hasCustomPrompt="1"/>
          </p:nvPr>
        </p:nvSpPr>
        <p:spPr>
          <a:xfrm>
            <a:off x="541408" y="1510216"/>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49" name="Textplatzhalter 7"/>
          <p:cNvSpPr>
            <a:spLocks noGrp="1"/>
          </p:cNvSpPr>
          <p:nvPr>
            <p:ph type="body" sz="quarter" idx="33" hasCustomPrompt="1"/>
          </p:nvPr>
        </p:nvSpPr>
        <p:spPr>
          <a:xfrm>
            <a:off x="8118565" y="1510216"/>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53" name="Textplatzhalter 7"/>
          <p:cNvSpPr>
            <a:spLocks noGrp="1"/>
          </p:cNvSpPr>
          <p:nvPr>
            <p:ph type="body" sz="quarter" idx="37" hasCustomPrompt="1"/>
          </p:nvPr>
        </p:nvSpPr>
        <p:spPr>
          <a:xfrm>
            <a:off x="4329986" y="1510216"/>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63" name="Textplatzhalter 7"/>
          <p:cNvSpPr>
            <a:spLocks noGrp="1"/>
          </p:cNvSpPr>
          <p:nvPr>
            <p:ph type="body" sz="quarter" idx="39" hasCustomPrompt="1"/>
          </p:nvPr>
        </p:nvSpPr>
        <p:spPr>
          <a:xfrm>
            <a:off x="541408" y="3791581"/>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65" name="Textplatzhalter 7"/>
          <p:cNvSpPr>
            <a:spLocks noGrp="1"/>
          </p:cNvSpPr>
          <p:nvPr>
            <p:ph type="body" sz="quarter" idx="41" hasCustomPrompt="1"/>
          </p:nvPr>
        </p:nvSpPr>
        <p:spPr>
          <a:xfrm>
            <a:off x="8118565" y="3791581"/>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67" name="Textplatzhalter 7"/>
          <p:cNvSpPr>
            <a:spLocks noGrp="1"/>
          </p:cNvSpPr>
          <p:nvPr>
            <p:ph type="body" sz="quarter" idx="43" hasCustomPrompt="1"/>
          </p:nvPr>
        </p:nvSpPr>
        <p:spPr>
          <a:xfrm>
            <a:off x="4329986" y="3791581"/>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Tree>
    <p:extLst>
      <p:ext uri="{BB962C8B-B14F-4D97-AF65-F5344CB8AC3E}">
        <p14:creationId xmlns:p14="http://schemas.microsoft.com/office/powerpoint/2010/main" val="328781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lIns="0"/>
          <a:lstStyle/>
          <a:p>
            <a:r>
              <a:rPr lang="de-DE" noProof="0" dirty="0"/>
              <a:t>Titelmasterformat durch Klicken bearbeiten</a:t>
            </a:r>
          </a:p>
        </p:txBody>
      </p:sp>
    </p:spTree>
    <p:extLst>
      <p:ext uri="{BB962C8B-B14F-4D97-AF65-F5344CB8AC3E}">
        <p14:creationId xmlns:p14="http://schemas.microsoft.com/office/powerpoint/2010/main" val="99188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LEER">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a:lstStyle/>
          <a:p>
            <a:r>
              <a:rPr lang="de-DE" noProof="0" dirty="0"/>
              <a:t>Titelmasterformat durch Klicken bearbeiten</a:t>
            </a:r>
          </a:p>
        </p:txBody>
      </p:sp>
      <p:sp>
        <p:nvSpPr>
          <p:cNvPr id="7"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Tree>
    <p:extLst>
      <p:ext uri="{BB962C8B-B14F-4D97-AF65-F5344CB8AC3E}">
        <p14:creationId xmlns:p14="http://schemas.microsoft.com/office/powerpoint/2010/main" val="3685950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13"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idx="1"/>
          </p:nvPr>
        </p:nvSpPr>
        <p:spPr bwMode="gray">
          <a:xfrm>
            <a:off x="540070" y="1512000"/>
            <a:ext cx="11111046" cy="4298400"/>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0"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Tree>
    <p:extLst>
      <p:ext uri="{BB962C8B-B14F-4D97-AF65-F5344CB8AC3E}">
        <p14:creationId xmlns:p14="http://schemas.microsoft.com/office/powerpoint/2010/main" val="37145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1"/>
          <p:cNvSpPr>
            <a:spLocks noGrp="1"/>
          </p:cNvSpPr>
          <p:nvPr>
            <p:ph sz="half" idx="1"/>
          </p:nvPr>
        </p:nvSpPr>
        <p:spPr bwMode="gray">
          <a:xfrm>
            <a:off x="540070" y="1512000"/>
            <a:ext cx="5339495"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4" name="Inhalt 2"/>
          <p:cNvSpPr>
            <a:spLocks noGrp="1"/>
          </p:cNvSpPr>
          <p:nvPr>
            <p:ph sz="half" idx="2"/>
          </p:nvPr>
        </p:nvSpPr>
        <p:spPr bwMode="gray">
          <a:xfrm>
            <a:off x="6311622" y="1512000"/>
            <a:ext cx="5339495"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1"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Tree>
    <p:extLst>
      <p:ext uri="{BB962C8B-B14F-4D97-AF65-F5344CB8AC3E}">
        <p14:creationId xmlns:p14="http://schemas.microsoft.com/office/powerpoint/2010/main" val="341439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TEXT">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idx="1"/>
          </p:nvPr>
        </p:nvSpPr>
        <p:spPr bwMode="gray">
          <a:xfrm>
            <a:off x="540070" y="1512000"/>
            <a:ext cx="11111046" cy="2818800"/>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0" name="Text"/>
          <p:cNvSpPr>
            <a:spLocks noGrp="1"/>
          </p:cNvSpPr>
          <p:nvPr>
            <p:ph idx="15"/>
          </p:nvPr>
        </p:nvSpPr>
        <p:spPr bwMode="gray">
          <a:xfrm>
            <a:off x="1200" y="4474800"/>
            <a:ext cx="12191187" cy="2383200"/>
          </a:xfrm>
          <a:custGeom>
            <a:avLst/>
            <a:gdLst/>
            <a:ahLst/>
            <a:cxnLst/>
            <a:rect l="l" t="t" r="r" b="b"/>
            <a:pathLst>
              <a:path w="12189600" h="2383200">
                <a:moveTo>
                  <a:pt x="0" y="0"/>
                </a:moveTo>
                <a:lnTo>
                  <a:pt x="12189600" y="0"/>
                </a:lnTo>
                <a:lnTo>
                  <a:pt x="12189600" y="1765049"/>
                </a:lnTo>
                <a:lnTo>
                  <a:pt x="11571449" y="2383200"/>
                </a:lnTo>
                <a:lnTo>
                  <a:pt x="0" y="2383200"/>
                </a:lnTo>
                <a:close/>
              </a:path>
            </a:pathLst>
          </a:custGeom>
          <a:solidFill>
            <a:srgbClr val="808080"/>
          </a:solidFill>
        </p:spPr>
        <p:txBody>
          <a:bodyPr lIns="540000" tIns="540000" rIns="540000" bIns="540000" anchor="ctr"/>
          <a:lstStyle>
            <a:lvl1pPr marL="0" indent="0">
              <a:buNone/>
              <a:defRPr>
                <a:solidFill>
                  <a:schemeClr val="bg1"/>
                </a:solidFill>
              </a:defRPr>
            </a:lvl1pPr>
            <a:lvl2pPr marL="450000" indent="0">
              <a:buNone/>
              <a:defRPr/>
            </a:lvl2pPr>
            <a:lvl3pPr marL="810000" indent="0">
              <a:buNone/>
              <a:defRPr/>
            </a:lvl3pPr>
            <a:lvl4pPr marL="1170000" indent="0">
              <a:buNone/>
              <a:defRPr/>
            </a:lvl4pPr>
            <a:lvl5pPr marL="1530000" indent="0">
              <a:buNone/>
              <a:defRPr/>
            </a:lvl5pPr>
          </a:lstStyle>
          <a:p>
            <a:pPr lvl="0"/>
            <a:endParaRPr lang="de-DE" noProof="0" dirty="0"/>
          </a:p>
        </p:txBody>
      </p:sp>
      <p:pic>
        <p:nvPicPr>
          <p:cNvPr id="6" name="Grafik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73" y="6026954"/>
            <a:ext cx="2020668" cy="443634"/>
          </a:xfrm>
          <a:prstGeom prst="rect">
            <a:avLst/>
          </a:prstGeom>
        </p:spPr>
      </p:pic>
    </p:spTree>
    <p:extLst>
      <p:ext uri="{BB962C8B-B14F-4D97-AF65-F5344CB8AC3E}">
        <p14:creationId xmlns:p14="http://schemas.microsoft.com/office/powerpoint/2010/main" val="37187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EXTBOXEN">
    <p:spTree>
      <p:nvGrpSpPr>
        <p:cNvPr id="1" name=""/>
        <p:cNvGrpSpPr/>
        <p:nvPr/>
      </p:nvGrpSpPr>
      <p:grpSpPr>
        <a:xfrm>
          <a:off x="0" y="0"/>
          <a:ext cx="0" cy="0"/>
          <a:chOff x="0" y="0"/>
          <a:chExt cx="0" cy="0"/>
        </a:xfrm>
      </p:grpSpPr>
      <p:sp>
        <p:nvSpPr>
          <p:cNvPr id="10"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Text 1"/>
          <p:cNvSpPr>
            <a:spLocks noGrp="1"/>
          </p:cNvSpPr>
          <p:nvPr>
            <p:ph type="body" idx="1"/>
          </p:nvPr>
        </p:nvSpPr>
        <p:spPr bwMode="gray">
          <a:xfrm>
            <a:off x="540070" y="1512000"/>
            <a:ext cx="533949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5" name="Text 2"/>
          <p:cNvSpPr>
            <a:spLocks noGrp="1"/>
          </p:cNvSpPr>
          <p:nvPr>
            <p:ph type="body" sz="quarter" idx="3"/>
          </p:nvPr>
        </p:nvSpPr>
        <p:spPr bwMode="gray">
          <a:xfrm>
            <a:off x="6311622" y="1512000"/>
            <a:ext cx="5339495"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9" name="Foliennummer"/>
          <p:cNvSpPr>
            <a:spLocks noGrp="1"/>
          </p:cNvSpPr>
          <p:nvPr>
            <p:ph type="sldNum" sz="quarter" idx="12"/>
          </p:nvPr>
        </p:nvSpPr>
        <p:spPr bwMode="gray">
          <a:xfrm>
            <a:off x="540070" y="6084000"/>
            <a:ext cx="900117" cy="360000"/>
          </a:xfrm>
          <a:prstGeom prst="rect">
            <a:avLst/>
          </a:prstGeom>
        </p:spPr>
        <p:txBody>
          <a:bodyPr/>
          <a:lstStyle/>
          <a:p>
            <a:fld id="{02CEFE82-39F2-4F47-8A0C-D5AB3496FA5C}" type="slidenum">
              <a:rPr lang="de-DE" noProof="0" smtClean="0"/>
              <a:pPr/>
              <a:t>‹Nr.›</a:t>
            </a:fld>
            <a:endParaRPr lang="de-DE" noProof="0" dirty="0"/>
          </a:p>
        </p:txBody>
      </p:sp>
      <p:sp>
        <p:nvSpPr>
          <p:cNvPr id="13"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7" name="Textplatzhalter 6"/>
          <p:cNvSpPr>
            <a:spLocks noGrp="1"/>
          </p:cNvSpPr>
          <p:nvPr>
            <p:ph type="body" sz="quarter" idx="15"/>
          </p:nvPr>
        </p:nvSpPr>
        <p:spPr>
          <a:xfrm>
            <a:off x="541409" y="1872000"/>
            <a:ext cx="5337870" cy="3936663"/>
          </a:xfrm>
          <a:custGeom>
            <a:avLst/>
            <a:gdLst/>
            <a:ahLst/>
            <a:cxnLst/>
            <a:rect l="l" t="t" r="r" b="b"/>
            <a:pathLst>
              <a:path w="5337175" h="3936663">
                <a:moveTo>
                  <a:pt x="0" y="0"/>
                </a:moveTo>
                <a:lnTo>
                  <a:pt x="5337175" y="0"/>
                </a:lnTo>
                <a:lnTo>
                  <a:pt x="5337175" y="3322343"/>
                </a:lnTo>
                <a:lnTo>
                  <a:pt x="4722855"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vl4pPr>
              <a:buClr>
                <a:schemeClr val="tx2"/>
              </a:buClr>
              <a:defRPr sz="1100"/>
            </a:lvl4pPr>
            <a:lvl5pPr>
              <a:buClr>
                <a:schemeClr val="tx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buClr>
                <a:schemeClr val="tx2">
                  <a:lumMod val="60000"/>
                  <a:lumOff val="40000"/>
                </a:schemeClr>
              </a:buClr>
            </a:pPr>
            <a:endParaRPr lang="de-DE" dirty="0"/>
          </a:p>
        </p:txBody>
      </p:sp>
      <p:sp>
        <p:nvSpPr>
          <p:cNvPr id="15" name="Textplatzhalter 6"/>
          <p:cNvSpPr>
            <a:spLocks noGrp="1"/>
          </p:cNvSpPr>
          <p:nvPr>
            <p:ph type="body" sz="quarter" idx="16"/>
          </p:nvPr>
        </p:nvSpPr>
        <p:spPr>
          <a:xfrm>
            <a:off x="6311622" y="1872000"/>
            <a:ext cx="5337870" cy="3936663"/>
          </a:xfrm>
          <a:custGeom>
            <a:avLst/>
            <a:gdLst/>
            <a:ahLst/>
            <a:cxnLst/>
            <a:rect l="l" t="t" r="r" b="b"/>
            <a:pathLst>
              <a:path w="5337175" h="3936663">
                <a:moveTo>
                  <a:pt x="0" y="0"/>
                </a:moveTo>
                <a:lnTo>
                  <a:pt x="5337175" y="0"/>
                </a:lnTo>
                <a:lnTo>
                  <a:pt x="5337175" y="3322343"/>
                </a:lnTo>
                <a:lnTo>
                  <a:pt x="4722855"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vl4pPr>
              <a:buClr>
                <a:schemeClr val="tx2">
                  <a:lumMod val="60000"/>
                  <a:lumOff val="40000"/>
                </a:schemeClr>
              </a:buClr>
              <a:defRPr sz="1100"/>
            </a:lvl4pPr>
            <a:lvl5pPr>
              <a:buClr>
                <a:schemeClr val="tx2">
                  <a:lumMod val="60000"/>
                  <a:lumOff val="40000"/>
                </a:schemeClr>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buClr>
                <a:schemeClr val="tx2">
                  <a:lumMod val="60000"/>
                  <a:lumOff val="40000"/>
                </a:schemeClr>
              </a:buClr>
            </a:pPr>
            <a:endParaRPr lang="de-DE" dirty="0"/>
          </a:p>
        </p:txBody>
      </p:sp>
    </p:spTree>
    <p:extLst>
      <p:ext uri="{BB962C8B-B14F-4D97-AF65-F5344CB8AC3E}">
        <p14:creationId xmlns:p14="http://schemas.microsoft.com/office/powerpoint/2010/main" val="2821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TEXTBOXEN">
    <p:spTree>
      <p:nvGrpSpPr>
        <p:cNvPr id="1" name=""/>
        <p:cNvGrpSpPr/>
        <p:nvPr/>
      </p:nvGrpSpPr>
      <p:grpSpPr>
        <a:xfrm>
          <a:off x="0" y="0"/>
          <a:ext cx="0" cy="0"/>
          <a:chOff x="0" y="0"/>
          <a:chExt cx="0" cy="0"/>
        </a:xfrm>
      </p:grpSpPr>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10" name="Text 1"/>
          <p:cNvSpPr>
            <a:spLocks noGrp="1"/>
          </p:cNvSpPr>
          <p:nvPr>
            <p:ph type="body" idx="15" hasCustomPrompt="1"/>
          </p:nvPr>
        </p:nvSpPr>
        <p:spPr bwMode="gray">
          <a:xfrm>
            <a:off x="540070" y="1512000"/>
            <a:ext cx="341684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13" name="Text 1"/>
          <p:cNvSpPr>
            <a:spLocks noGrp="1"/>
          </p:cNvSpPr>
          <p:nvPr>
            <p:ph type="body" idx="16" hasCustomPrompt="1"/>
          </p:nvPr>
        </p:nvSpPr>
        <p:spPr bwMode="gray">
          <a:xfrm>
            <a:off x="8228924" y="1512001"/>
            <a:ext cx="3416845"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15" name="Text 1"/>
          <p:cNvSpPr>
            <a:spLocks noGrp="1"/>
          </p:cNvSpPr>
          <p:nvPr>
            <p:ph type="body" idx="18" hasCustomPrompt="1"/>
          </p:nvPr>
        </p:nvSpPr>
        <p:spPr bwMode="gray">
          <a:xfrm>
            <a:off x="4387701" y="1512002"/>
            <a:ext cx="3416845" cy="360000"/>
          </a:xfrm>
          <a:solidFill>
            <a:schemeClr val="tx2">
              <a:lumMod val="60000"/>
              <a:lumOff val="40000"/>
            </a:schemeClr>
          </a:solidFill>
        </p:spPr>
        <p:txBody>
          <a:bodyPr lIns="252000" rIns="144000" anchor="ctr"/>
          <a:lstStyle>
            <a:lvl1pPr marL="0" indent="0" algn="l">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20"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16" name="Textplatzhalter 2"/>
          <p:cNvSpPr>
            <a:spLocks noGrp="1"/>
          </p:cNvSpPr>
          <p:nvPr>
            <p:ph type="body" sz="quarter" idx="20"/>
          </p:nvPr>
        </p:nvSpPr>
        <p:spPr>
          <a:xfrm>
            <a:off x="541408" y="1872003"/>
            <a:ext cx="3415507" cy="3936661"/>
          </a:xfrm>
          <a:custGeom>
            <a:avLst/>
            <a:gdLst/>
            <a:ahLst/>
            <a:cxnLst/>
            <a:rect l="l" t="t" r="r" b="b"/>
            <a:pathLst>
              <a:path w="3415062" h="3936661">
                <a:moveTo>
                  <a:pt x="0" y="0"/>
                </a:moveTo>
                <a:lnTo>
                  <a:pt x="3415062" y="0"/>
                </a:lnTo>
                <a:lnTo>
                  <a:pt x="3415062" y="3323759"/>
                </a:lnTo>
                <a:lnTo>
                  <a:pt x="2802160" y="3936661"/>
                </a:lnTo>
                <a:lnTo>
                  <a:pt x="0" y="3936661"/>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vl4pPr>
              <a:buClr>
                <a:schemeClr val="tx2"/>
              </a:buClr>
              <a:defRPr sz="1100"/>
            </a:lvl4pPr>
            <a:lvl5pPr>
              <a:buClr>
                <a:schemeClr val="tx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9" name="Textplatzhalter 2"/>
          <p:cNvSpPr>
            <a:spLocks noGrp="1"/>
          </p:cNvSpPr>
          <p:nvPr>
            <p:ph type="body" sz="quarter" idx="21"/>
          </p:nvPr>
        </p:nvSpPr>
        <p:spPr>
          <a:xfrm>
            <a:off x="4387701" y="1872003"/>
            <a:ext cx="3415507" cy="3936661"/>
          </a:xfrm>
          <a:custGeom>
            <a:avLst/>
            <a:gdLst/>
            <a:ahLst/>
            <a:cxnLst/>
            <a:rect l="l" t="t" r="r" b="b"/>
            <a:pathLst>
              <a:path w="3415062" h="3936661">
                <a:moveTo>
                  <a:pt x="0" y="0"/>
                </a:moveTo>
                <a:lnTo>
                  <a:pt x="3415062" y="0"/>
                </a:lnTo>
                <a:lnTo>
                  <a:pt x="3415062" y="3323759"/>
                </a:lnTo>
                <a:lnTo>
                  <a:pt x="2802160" y="3936661"/>
                </a:lnTo>
                <a:lnTo>
                  <a:pt x="0" y="3936661"/>
                </a:lnTo>
                <a:close/>
              </a:path>
            </a:pathLst>
          </a:custGeom>
          <a:solidFill>
            <a:schemeClr val="bg1">
              <a:lumMod val="95000"/>
            </a:schemeClr>
          </a:solidFill>
        </p:spPr>
        <p:txBody>
          <a:bodyPr vert="horz" lIns="252000" tIns="252000" rIns="252000" bIns="252000" rtlCol="0">
            <a:noAutofit/>
          </a:bodyPr>
          <a:lstStyle>
            <a:lvl1pPr algn="l">
              <a:buClr>
                <a:schemeClr val="tx2">
                  <a:lumMod val="60000"/>
                  <a:lumOff val="40000"/>
                </a:schemeClr>
              </a:buClr>
              <a:defRPr lang="de-DE" sz="1600" dirty="0"/>
            </a:lvl1pPr>
            <a:lvl2pPr algn="l">
              <a:buClr>
                <a:schemeClr val="tx2">
                  <a:lumMod val="60000"/>
                  <a:lumOff val="40000"/>
                </a:schemeClr>
              </a:buClr>
              <a:defRPr sz="1400"/>
            </a:lvl2pPr>
            <a:lvl3pPr algn="l">
              <a:buClr>
                <a:schemeClr val="tx2">
                  <a:lumMod val="60000"/>
                  <a:lumOff val="40000"/>
                </a:schemeClr>
              </a:buClr>
              <a:defRPr sz="1200"/>
            </a:lvl3pPr>
            <a:lvl4pPr algn="l">
              <a:buClr>
                <a:schemeClr val="tx2">
                  <a:lumMod val="60000"/>
                  <a:lumOff val="40000"/>
                </a:schemeClr>
              </a:buClr>
              <a:defRPr sz="1100"/>
            </a:lvl4pPr>
            <a:lvl5pPr algn="l">
              <a:buClr>
                <a:schemeClr val="tx2">
                  <a:lumMod val="60000"/>
                  <a:lumOff val="40000"/>
                </a:schemeClr>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24" name="Textplatzhalter 2"/>
          <p:cNvSpPr>
            <a:spLocks noGrp="1"/>
          </p:cNvSpPr>
          <p:nvPr>
            <p:ph type="body" sz="quarter" idx="22"/>
          </p:nvPr>
        </p:nvSpPr>
        <p:spPr>
          <a:xfrm>
            <a:off x="8228924" y="1872003"/>
            <a:ext cx="3415507" cy="3936661"/>
          </a:xfrm>
          <a:custGeom>
            <a:avLst/>
            <a:gdLst/>
            <a:ahLst/>
            <a:cxnLst/>
            <a:rect l="l" t="t" r="r" b="b"/>
            <a:pathLst>
              <a:path w="3415062" h="3936661">
                <a:moveTo>
                  <a:pt x="0" y="0"/>
                </a:moveTo>
                <a:lnTo>
                  <a:pt x="3415062" y="0"/>
                </a:lnTo>
                <a:lnTo>
                  <a:pt x="3415062" y="3323759"/>
                </a:lnTo>
                <a:lnTo>
                  <a:pt x="2802160" y="3936661"/>
                </a:lnTo>
                <a:lnTo>
                  <a:pt x="0" y="3936661"/>
                </a:lnTo>
                <a:close/>
              </a:path>
            </a:pathLst>
          </a:custGeom>
          <a:solidFill>
            <a:schemeClr val="bg1">
              <a:lumMod val="95000"/>
            </a:schemeClr>
          </a:solidFill>
        </p:spPr>
        <p:txBody>
          <a:bodyPr vert="horz" lIns="252000" tIns="252000" rIns="252000" bIns="252000" rtlCol="0">
            <a:noAutofit/>
          </a:bodyPr>
          <a:lstStyle>
            <a:lvl1pPr algn="l">
              <a:buClr>
                <a:schemeClr val="accent1"/>
              </a:buClr>
              <a:defRPr lang="de-DE" sz="1600" dirty="0"/>
            </a:lvl1pPr>
            <a:lvl2pPr algn="l">
              <a:buClr>
                <a:schemeClr val="accent1"/>
              </a:buClr>
              <a:defRPr sz="1400"/>
            </a:lvl2pPr>
            <a:lvl3pPr algn="l">
              <a:buClr>
                <a:schemeClr val="accent1"/>
              </a:buClr>
              <a:defRPr sz="1200"/>
            </a:lvl3pPr>
            <a:lvl4pPr algn="l">
              <a:buClr>
                <a:schemeClr val="accent1"/>
              </a:buClr>
              <a:defRPr sz="1100"/>
            </a:lvl4pPr>
            <a:lvl5pPr algn="l">
              <a:buClr>
                <a:schemeClr val="accent1"/>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231615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01798" y="0"/>
            <a:ext cx="4669971" cy="1038381"/>
          </a:xfrm>
          <a:prstGeom prst="rect">
            <a:avLst/>
          </a:prstGeom>
        </p:spPr>
      </p:pic>
      <p:grpSp>
        <p:nvGrpSpPr>
          <p:cNvPr id="11" name="Группа 10"/>
          <p:cNvGrpSpPr/>
          <p:nvPr userDrawn="1"/>
        </p:nvGrpSpPr>
        <p:grpSpPr>
          <a:xfrm>
            <a:off x="0" y="0"/>
            <a:ext cx="8973927" cy="6858000"/>
            <a:chOff x="0" y="0"/>
            <a:chExt cx="8973927" cy="6858000"/>
          </a:xfrm>
        </p:grpSpPr>
        <p:pic>
          <p:nvPicPr>
            <p:cNvPr id="8" name="Рисунок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1427" y="6308945"/>
              <a:ext cx="4762500" cy="247650"/>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10" name="Рисунок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51512" y="0"/>
              <a:ext cx="4139638" cy="6858000"/>
            </a:xfrm>
            <a:prstGeom prst="rect">
              <a:avLst/>
            </a:prstGeom>
          </p:spPr>
        </p:pic>
      </p:grpSp>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528411"/>
            <a:ext cx="12192000" cy="1186089"/>
          </a:xfrm>
        </p:spPr>
        <p:txBody>
          <a:bodyPr/>
          <a:lstStyle>
            <a:lvl1pPr algn="ctr">
              <a:defRPr/>
            </a:lvl1pPr>
          </a:lstStyle>
          <a:p>
            <a:r>
              <a:rPr lang="da-DK" dirty="0"/>
              <a:t>Lorem ipsum dolor </a:t>
            </a:r>
            <a:br>
              <a:rPr lang="ru-RU" dirty="0"/>
            </a:br>
            <a:r>
              <a:rPr lang="da-DK" dirty="0"/>
              <a:t>sit amet</a:t>
            </a:r>
            <a:endParaRPr lang="ru-RU" dirty="0"/>
          </a:p>
        </p:txBody>
      </p:sp>
      <p:sp>
        <p:nvSpPr>
          <p:cNvPr id="3" name="Объект 2"/>
          <p:cNvSpPr>
            <a:spLocks noGrp="1"/>
          </p:cNvSpPr>
          <p:nvPr>
            <p:ph idx="1" hasCustomPrompt="1"/>
          </p:nvPr>
        </p:nvSpPr>
        <p:spPr>
          <a:xfrm>
            <a:off x="5591150" y="2114236"/>
            <a:ext cx="6010299" cy="3602929"/>
          </a:xfrm>
        </p:spPr>
        <p:txBody>
          <a:bodyPr/>
          <a:lstStyle>
            <a:lvl1pPr algn="r">
              <a:defRPr/>
            </a:lvl1pPr>
            <a:lvl2pPr algn="r">
              <a:defRPr/>
            </a:lvl2pPr>
            <a:lvl3pPr algn="r">
              <a:defRPr/>
            </a:lvl3pPr>
            <a:lvl4pPr algn="r">
              <a:defRPr/>
            </a:lvl4pPr>
            <a:lvl5pPr algn="r">
              <a:defRPr/>
            </a:lvl5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a:t>
            </a:r>
            <a:endParaRPr lang="ru-RU" dirty="0"/>
          </a:p>
        </p:txBody>
      </p:sp>
      <p:sp>
        <p:nvSpPr>
          <p:cNvPr id="4" name="Дата 3"/>
          <p:cNvSpPr>
            <a:spLocks noGrp="1"/>
          </p:cNvSpPr>
          <p:nvPr>
            <p:ph type="dt" sz="half" idx="10"/>
          </p:nvPr>
        </p:nvSpPr>
        <p:spPr/>
        <p:txBody>
          <a:bodyPr/>
          <a:lstStyle/>
          <a:p>
            <a:fld id="{6BD8AA49-75D6-409B-8DBD-57CEB4B0E106}" type="datetime1">
              <a:rPr lang="ru-RU" smtClean="0"/>
              <a:t>14.11.2022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2" name="Рисунок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flipV="1">
            <a:off x="10345265" y="5699345"/>
            <a:ext cx="1846735" cy="313710"/>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0947" y="549765"/>
            <a:ext cx="3444606" cy="5903721"/>
          </a:xfrm>
          <a:prstGeom prst="rect">
            <a:avLst/>
          </a:prstGeom>
        </p:spPr>
      </p:pic>
      <p:pic>
        <p:nvPicPr>
          <p:cNvPr id="14" name="Рисунок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V="1">
            <a:off x="9284886" y="0"/>
            <a:ext cx="2428422" cy="2433572"/>
          </a:xfrm>
          <a:prstGeom prst="rect">
            <a:avLst/>
          </a:prstGeom>
        </p:spPr>
      </p:pic>
    </p:spTree>
    <p:extLst>
      <p:ext uri="{BB962C8B-B14F-4D97-AF65-F5344CB8AC3E}">
        <p14:creationId xmlns:p14="http://schemas.microsoft.com/office/powerpoint/2010/main" val="32978515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TEXTBOXEN">
    <p:spTree>
      <p:nvGrpSpPr>
        <p:cNvPr id="1" name=""/>
        <p:cNvGrpSpPr/>
        <p:nvPr/>
      </p:nvGrpSpPr>
      <p:grpSpPr>
        <a:xfrm>
          <a:off x="0" y="0"/>
          <a:ext cx="0" cy="0"/>
          <a:chOff x="0" y="0"/>
          <a:chExt cx="0" cy="0"/>
        </a:xfrm>
      </p:grpSpPr>
      <p:sp>
        <p:nvSpPr>
          <p:cNvPr id="10"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Text 1"/>
          <p:cNvSpPr>
            <a:spLocks noGrp="1"/>
          </p:cNvSpPr>
          <p:nvPr>
            <p:ph type="body" idx="1"/>
          </p:nvPr>
        </p:nvSpPr>
        <p:spPr bwMode="gray">
          <a:xfrm>
            <a:off x="540070" y="1512000"/>
            <a:ext cx="533949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5" name="Text 2"/>
          <p:cNvSpPr>
            <a:spLocks noGrp="1"/>
          </p:cNvSpPr>
          <p:nvPr>
            <p:ph type="body" sz="quarter" idx="3"/>
          </p:nvPr>
        </p:nvSpPr>
        <p:spPr bwMode="gray">
          <a:xfrm>
            <a:off x="6311622" y="1512000"/>
            <a:ext cx="5339495"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11" name="Text 3"/>
          <p:cNvSpPr>
            <a:spLocks noGrp="1"/>
          </p:cNvSpPr>
          <p:nvPr>
            <p:ph type="body" idx="14"/>
          </p:nvPr>
        </p:nvSpPr>
        <p:spPr bwMode="gray">
          <a:xfrm>
            <a:off x="540070" y="3877200"/>
            <a:ext cx="5339495"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13" name="Text 4"/>
          <p:cNvSpPr>
            <a:spLocks noGrp="1"/>
          </p:cNvSpPr>
          <p:nvPr>
            <p:ph type="body" sz="quarter" idx="16"/>
          </p:nvPr>
        </p:nvSpPr>
        <p:spPr bwMode="gray">
          <a:xfrm>
            <a:off x="6311622" y="3877200"/>
            <a:ext cx="5339495" cy="360000"/>
          </a:xfrm>
          <a:solidFill>
            <a:schemeClr val="accent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9" name="Foliennummer"/>
          <p:cNvSpPr>
            <a:spLocks noGrp="1"/>
          </p:cNvSpPr>
          <p:nvPr>
            <p:ph type="sldNum" sz="quarter" idx="12"/>
          </p:nvPr>
        </p:nvSpPr>
        <p:spPr bwMode="gray">
          <a:xfrm>
            <a:off x="540070" y="6084000"/>
            <a:ext cx="900117" cy="360000"/>
          </a:xfrm>
          <a:prstGeom prst="rect">
            <a:avLst/>
          </a:prstGeom>
        </p:spPr>
        <p:txBody>
          <a:bodyPr/>
          <a:lstStyle/>
          <a:p>
            <a:fld id="{02CEFE82-39F2-4F47-8A0C-D5AB3496FA5C}" type="slidenum">
              <a:rPr lang="de-DE" noProof="0" smtClean="0"/>
              <a:pPr/>
              <a:t>‹Nr.›</a:t>
            </a:fld>
            <a:endParaRPr lang="de-DE" noProof="0" dirty="0"/>
          </a:p>
        </p:txBody>
      </p:sp>
      <p:sp>
        <p:nvSpPr>
          <p:cNvPr id="16"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7" name="Textplatzhalter 6"/>
          <p:cNvSpPr>
            <a:spLocks noGrp="1"/>
          </p:cNvSpPr>
          <p:nvPr>
            <p:ph type="body" sz="quarter" idx="19"/>
          </p:nvPr>
        </p:nvSpPr>
        <p:spPr>
          <a:xfrm>
            <a:off x="540071" y="1872000"/>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tx2"/>
              </a:buClr>
              <a:defRPr lang="de-DE" sz="1600" dirty="0"/>
            </a:lvl1pPr>
            <a:lvl2pPr algn="l">
              <a:buClr>
                <a:schemeClr val="tx2"/>
              </a:buClr>
              <a:defRPr sz="1400"/>
            </a:lvl2pPr>
            <a:lvl3pPr algn="l">
              <a:buClr>
                <a:schemeClr val="tx2"/>
              </a:buClr>
              <a:defRPr sz="1200"/>
            </a:lvl3pPr>
            <a:lvl4pPr algn="l">
              <a:buClr>
                <a:schemeClr val="tx2"/>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
        <p:nvSpPr>
          <p:cNvPr id="21" name="Textplatzhalter 6"/>
          <p:cNvSpPr>
            <a:spLocks noGrp="1"/>
          </p:cNvSpPr>
          <p:nvPr>
            <p:ph type="body" sz="quarter" idx="20"/>
          </p:nvPr>
        </p:nvSpPr>
        <p:spPr>
          <a:xfrm>
            <a:off x="6311622" y="1872000"/>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tx2">
                  <a:lumMod val="60000"/>
                  <a:lumOff val="40000"/>
                </a:schemeClr>
              </a:buClr>
              <a:defRPr lang="de-DE" sz="1600" dirty="0"/>
            </a:lvl1pPr>
            <a:lvl2pPr algn="l">
              <a:buClr>
                <a:schemeClr val="tx2">
                  <a:lumMod val="60000"/>
                  <a:lumOff val="40000"/>
                </a:schemeClr>
              </a:buClr>
              <a:defRPr sz="1400"/>
            </a:lvl2pPr>
            <a:lvl3pPr algn="l">
              <a:buClr>
                <a:schemeClr val="tx2">
                  <a:lumMod val="60000"/>
                  <a:lumOff val="40000"/>
                </a:schemeClr>
              </a:buClr>
              <a:defRPr sz="1200"/>
            </a:lvl3pPr>
            <a:lvl4pPr algn="l">
              <a:buClr>
                <a:schemeClr val="tx2">
                  <a:lumMod val="60000"/>
                  <a:lumOff val="40000"/>
                </a:schemeClr>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
        <p:nvSpPr>
          <p:cNvPr id="22" name="Textplatzhalter 6"/>
          <p:cNvSpPr>
            <a:spLocks noGrp="1"/>
          </p:cNvSpPr>
          <p:nvPr>
            <p:ph type="body" sz="quarter" idx="21"/>
          </p:nvPr>
        </p:nvSpPr>
        <p:spPr>
          <a:xfrm>
            <a:off x="540071" y="4235463"/>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accent1"/>
              </a:buClr>
              <a:defRPr lang="de-DE" sz="1600" dirty="0"/>
            </a:lvl1pPr>
            <a:lvl2pPr algn="l">
              <a:buClr>
                <a:schemeClr val="accent1"/>
              </a:buClr>
              <a:defRPr sz="1400"/>
            </a:lvl2pPr>
            <a:lvl3pPr algn="l">
              <a:buClr>
                <a:schemeClr val="accent1"/>
              </a:buClr>
              <a:defRPr sz="1200"/>
            </a:lvl3pPr>
            <a:lvl4pPr algn="l">
              <a:buClr>
                <a:schemeClr val="accent1"/>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
        <p:nvSpPr>
          <p:cNvPr id="23" name="Textplatzhalter 6"/>
          <p:cNvSpPr>
            <a:spLocks noGrp="1"/>
          </p:cNvSpPr>
          <p:nvPr>
            <p:ph type="body" sz="quarter" idx="22"/>
          </p:nvPr>
        </p:nvSpPr>
        <p:spPr>
          <a:xfrm>
            <a:off x="6311622" y="4235463"/>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accent2"/>
              </a:buClr>
              <a:defRPr lang="de-DE" sz="1600" dirty="0"/>
            </a:lvl1pPr>
            <a:lvl2pPr algn="l">
              <a:buClr>
                <a:schemeClr val="accent2"/>
              </a:buClr>
              <a:defRPr sz="1400"/>
            </a:lvl2pPr>
            <a:lvl3pPr algn="l">
              <a:buClr>
                <a:schemeClr val="accent2"/>
              </a:buClr>
              <a:defRPr sz="1200"/>
            </a:lvl3pPr>
            <a:lvl4pPr algn="l">
              <a:buClr>
                <a:schemeClr val="accent2"/>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Tree>
    <p:extLst>
      <p:ext uri="{BB962C8B-B14F-4D97-AF65-F5344CB8AC3E}">
        <p14:creationId xmlns:p14="http://schemas.microsoft.com/office/powerpoint/2010/main" val="215140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_TEXTBOXEN">
    <p:spTree>
      <p:nvGrpSpPr>
        <p:cNvPr id="1" name=""/>
        <p:cNvGrpSpPr/>
        <p:nvPr/>
      </p:nvGrpSpPr>
      <p:grpSpPr>
        <a:xfrm>
          <a:off x="0" y="0"/>
          <a:ext cx="0" cy="0"/>
          <a:chOff x="0" y="0"/>
          <a:chExt cx="0" cy="0"/>
        </a:xfrm>
      </p:grpSpPr>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10" name="Text 1"/>
          <p:cNvSpPr>
            <a:spLocks noGrp="1"/>
          </p:cNvSpPr>
          <p:nvPr>
            <p:ph type="body" idx="15" hasCustomPrompt="1"/>
          </p:nvPr>
        </p:nvSpPr>
        <p:spPr bwMode="gray">
          <a:xfrm>
            <a:off x="540070" y="1512000"/>
            <a:ext cx="341684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60" name="Text 2"/>
          <p:cNvSpPr>
            <a:spLocks noGrp="1"/>
          </p:cNvSpPr>
          <p:nvPr>
            <p:ph type="body" idx="22" hasCustomPrompt="1"/>
          </p:nvPr>
        </p:nvSpPr>
        <p:spPr bwMode="gray">
          <a:xfrm>
            <a:off x="4387171" y="1512000"/>
            <a:ext cx="3416845"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64" name="Text 3"/>
          <p:cNvSpPr>
            <a:spLocks noGrp="1"/>
          </p:cNvSpPr>
          <p:nvPr>
            <p:ph type="body" idx="26" hasCustomPrompt="1"/>
          </p:nvPr>
        </p:nvSpPr>
        <p:spPr bwMode="gray">
          <a:xfrm>
            <a:off x="8230571" y="1512000"/>
            <a:ext cx="3416845"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56" name="Text 4"/>
          <p:cNvSpPr>
            <a:spLocks noGrp="1"/>
          </p:cNvSpPr>
          <p:nvPr>
            <p:ph type="body" idx="18" hasCustomPrompt="1"/>
          </p:nvPr>
        </p:nvSpPr>
        <p:spPr bwMode="gray">
          <a:xfrm>
            <a:off x="540070" y="3877050"/>
            <a:ext cx="3416845" cy="360000"/>
          </a:xfrm>
          <a:solidFill>
            <a:schemeClr val="accent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58" name="Text 5"/>
          <p:cNvSpPr>
            <a:spLocks noGrp="1"/>
          </p:cNvSpPr>
          <p:nvPr>
            <p:ph type="body" idx="20" hasCustomPrompt="1"/>
          </p:nvPr>
        </p:nvSpPr>
        <p:spPr bwMode="gray">
          <a:xfrm>
            <a:off x="4387171" y="3877050"/>
            <a:ext cx="3416845" cy="360000"/>
          </a:xfrm>
          <a:solidFill>
            <a:schemeClr val="accent2">
              <a:lumMod val="50000"/>
            </a:schemeClr>
          </a:solidFill>
        </p:spPr>
        <p:txBody>
          <a:bodyPr lIns="252000" rIns="144000" anchor="ctr"/>
          <a:lstStyle>
            <a:lvl1pPr marL="0" indent="0">
              <a:lnSpc>
                <a:spcPct val="100000"/>
              </a:lnSpc>
              <a:buNone/>
              <a:defRPr sz="2000" b="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62" name="Text 6"/>
          <p:cNvSpPr>
            <a:spLocks noGrp="1"/>
          </p:cNvSpPr>
          <p:nvPr>
            <p:ph type="body" idx="24" hasCustomPrompt="1"/>
          </p:nvPr>
        </p:nvSpPr>
        <p:spPr bwMode="gray">
          <a:xfrm>
            <a:off x="8230571" y="3877050"/>
            <a:ext cx="3416845" cy="360000"/>
          </a:xfrm>
          <a:solidFill>
            <a:schemeClr val="accent1">
              <a:lumMod val="75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20"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22" name="Textplatzhalter 3"/>
          <p:cNvSpPr>
            <a:spLocks noGrp="1"/>
          </p:cNvSpPr>
          <p:nvPr>
            <p:ph type="body" sz="quarter" idx="27"/>
          </p:nvPr>
        </p:nvSpPr>
        <p:spPr>
          <a:xfrm>
            <a:off x="540070" y="1871664"/>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5" name="Textplatzhalter 3"/>
          <p:cNvSpPr>
            <a:spLocks noGrp="1"/>
          </p:cNvSpPr>
          <p:nvPr>
            <p:ph type="body" sz="quarter" idx="28"/>
          </p:nvPr>
        </p:nvSpPr>
        <p:spPr>
          <a:xfrm>
            <a:off x="4387171" y="1871664"/>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6" name="Textplatzhalter 3"/>
          <p:cNvSpPr>
            <a:spLocks noGrp="1"/>
          </p:cNvSpPr>
          <p:nvPr>
            <p:ph type="body" sz="quarter" idx="29"/>
          </p:nvPr>
        </p:nvSpPr>
        <p:spPr>
          <a:xfrm>
            <a:off x="8230571" y="1871664"/>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1"/>
              </a:buClr>
              <a:defRPr lang="de-DE" sz="1600" dirty="0"/>
            </a:lvl1pPr>
            <a:lvl2pPr>
              <a:buClr>
                <a:schemeClr val="accent1"/>
              </a:buClr>
              <a:defRPr sz="1400"/>
            </a:lvl2pPr>
            <a:lvl3pPr>
              <a:buClr>
                <a:schemeClr val="accent1"/>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7" name="Textplatzhalter 3"/>
          <p:cNvSpPr>
            <a:spLocks noGrp="1"/>
          </p:cNvSpPr>
          <p:nvPr>
            <p:ph type="body" sz="quarter" idx="30"/>
          </p:nvPr>
        </p:nvSpPr>
        <p:spPr>
          <a:xfrm>
            <a:off x="540070" y="4235127"/>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2"/>
              </a:buClr>
              <a:defRPr lang="de-DE" sz="1600" dirty="0"/>
            </a:lvl1pPr>
            <a:lvl2pPr>
              <a:buClr>
                <a:schemeClr val="accent2"/>
              </a:buClr>
              <a:defRPr sz="1400"/>
            </a:lvl2pPr>
            <a:lvl3pPr>
              <a:buClr>
                <a:schemeClr val="accent2"/>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8" name="Textplatzhalter 3"/>
          <p:cNvSpPr>
            <a:spLocks noGrp="1"/>
          </p:cNvSpPr>
          <p:nvPr>
            <p:ph type="body" sz="quarter" idx="31"/>
          </p:nvPr>
        </p:nvSpPr>
        <p:spPr>
          <a:xfrm>
            <a:off x="4387171" y="4235127"/>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2">
                  <a:lumMod val="50000"/>
                </a:schemeClr>
              </a:buClr>
              <a:defRPr lang="de-DE" sz="1600" dirty="0"/>
            </a:lvl1pPr>
            <a:lvl2pPr>
              <a:buClr>
                <a:schemeClr val="accent2">
                  <a:lumMod val="50000"/>
                </a:schemeClr>
              </a:buClr>
              <a:defRPr sz="1400"/>
            </a:lvl2pPr>
            <a:lvl3pPr>
              <a:buClr>
                <a:schemeClr val="accent2">
                  <a:lumMod val="50000"/>
                </a:schemeClr>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9" name="Textplatzhalter 3"/>
          <p:cNvSpPr>
            <a:spLocks noGrp="1"/>
          </p:cNvSpPr>
          <p:nvPr>
            <p:ph type="body" sz="quarter" idx="32"/>
          </p:nvPr>
        </p:nvSpPr>
        <p:spPr>
          <a:xfrm>
            <a:off x="8230571" y="4235127"/>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1">
                  <a:lumMod val="75000"/>
                </a:schemeClr>
              </a:buClr>
              <a:defRPr lang="de-DE" sz="1600" dirty="0"/>
            </a:lvl1pPr>
            <a:lvl2pPr>
              <a:buClr>
                <a:schemeClr val="accent1">
                  <a:lumMod val="75000"/>
                </a:schemeClr>
              </a:buClr>
              <a:defRPr sz="1400"/>
            </a:lvl2pPr>
            <a:lvl3pPr>
              <a:buClr>
                <a:schemeClr val="accent1">
                  <a:lumMod val="75000"/>
                </a:schemeClr>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Tree>
    <p:extLst>
      <p:ext uri="{BB962C8B-B14F-4D97-AF65-F5344CB8AC3E}">
        <p14:creationId xmlns:p14="http://schemas.microsoft.com/office/powerpoint/2010/main" val="38757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5_TEXTBOXEN">
    <p:spTree>
      <p:nvGrpSpPr>
        <p:cNvPr id="1" name=""/>
        <p:cNvGrpSpPr/>
        <p:nvPr/>
      </p:nvGrpSpPr>
      <p:grpSpPr>
        <a:xfrm>
          <a:off x="0" y="0"/>
          <a:ext cx="0" cy="0"/>
          <a:chOff x="0" y="0"/>
          <a:chExt cx="0" cy="0"/>
        </a:xfrm>
      </p:grpSpPr>
      <p:sp>
        <p:nvSpPr>
          <p:cNvPr id="10"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Text 1"/>
          <p:cNvSpPr>
            <a:spLocks noGrp="1"/>
          </p:cNvSpPr>
          <p:nvPr>
            <p:ph type="body" idx="1" hasCustomPrompt="1"/>
          </p:nvPr>
        </p:nvSpPr>
        <p:spPr bwMode="gray">
          <a:xfrm>
            <a:off x="540070" y="1512000"/>
            <a:ext cx="2671548"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27" name="Text 2"/>
          <p:cNvSpPr>
            <a:spLocks noGrp="1"/>
          </p:cNvSpPr>
          <p:nvPr>
            <p:ph type="body" sz="quarter" idx="16" hasCustomPrompt="1"/>
          </p:nvPr>
        </p:nvSpPr>
        <p:spPr bwMode="gray">
          <a:xfrm>
            <a:off x="3353236" y="1512000"/>
            <a:ext cx="2671548"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25" name="Text 3"/>
          <p:cNvSpPr>
            <a:spLocks noGrp="1"/>
          </p:cNvSpPr>
          <p:nvPr>
            <p:ph type="body" sz="quarter" idx="14" hasCustomPrompt="1"/>
          </p:nvPr>
        </p:nvSpPr>
        <p:spPr bwMode="gray">
          <a:xfrm>
            <a:off x="6166403" y="1512000"/>
            <a:ext cx="2671548"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5" name="Text 4"/>
          <p:cNvSpPr>
            <a:spLocks noGrp="1"/>
          </p:cNvSpPr>
          <p:nvPr>
            <p:ph type="body" sz="quarter" idx="3" hasCustomPrompt="1"/>
          </p:nvPr>
        </p:nvSpPr>
        <p:spPr bwMode="gray">
          <a:xfrm>
            <a:off x="8974818" y="1512000"/>
            <a:ext cx="2671548" cy="360000"/>
          </a:xfrm>
          <a:solidFill>
            <a:schemeClr val="accent2"/>
          </a:solidFill>
        </p:spPr>
        <p:txBody>
          <a:bodyPr lIns="252000" rIns="144000" anchor="ctr"/>
          <a:lstStyle>
            <a:lvl1pPr marL="0" indent="0">
              <a:lnSpc>
                <a:spcPct val="100000"/>
              </a:lnSpc>
              <a:buNone/>
              <a:defRPr sz="2000" b="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9" name="Foliennummer"/>
          <p:cNvSpPr>
            <a:spLocks noGrp="1"/>
          </p:cNvSpPr>
          <p:nvPr>
            <p:ph type="sldNum" sz="quarter" idx="12"/>
          </p:nvPr>
        </p:nvSpPr>
        <p:spPr bwMode="gray">
          <a:xfrm>
            <a:off x="540070" y="6084000"/>
            <a:ext cx="900117" cy="360000"/>
          </a:xfrm>
          <a:prstGeom prst="rect">
            <a:avLst/>
          </a:prstGeom>
        </p:spPr>
        <p:txBody>
          <a:bodyPr/>
          <a:lstStyle/>
          <a:p>
            <a:fld id="{02CEFE82-39F2-4F47-8A0C-D5AB3496FA5C}" type="slidenum">
              <a:rPr lang="de-DE" noProof="0" smtClean="0"/>
              <a:pPr/>
              <a:t>‹Nr.›</a:t>
            </a:fld>
            <a:endParaRPr lang="de-DE" noProof="0" dirty="0"/>
          </a:p>
        </p:txBody>
      </p:sp>
      <p:sp>
        <p:nvSpPr>
          <p:cNvPr id="16"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7" name="Textplatzhalter 6"/>
          <p:cNvSpPr>
            <a:spLocks noGrp="1"/>
          </p:cNvSpPr>
          <p:nvPr>
            <p:ph type="body" sz="quarter" idx="19"/>
          </p:nvPr>
        </p:nvSpPr>
        <p:spPr>
          <a:xfrm>
            <a:off x="541408"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vl4pPr>
              <a:buClr>
                <a:schemeClr val="tx2"/>
              </a:buClr>
              <a:defRPr sz="1100"/>
            </a:lvl4pPr>
            <a:lvl5pPr>
              <a:buClr>
                <a:schemeClr val="tx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
        <p:nvSpPr>
          <p:cNvPr id="19" name="Textplatzhalter 6"/>
          <p:cNvSpPr>
            <a:spLocks noGrp="1"/>
          </p:cNvSpPr>
          <p:nvPr>
            <p:ph type="body" sz="quarter" idx="20"/>
          </p:nvPr>
        </p:nvSpPr>
        <p:spPr>
          <a:xfrm>
            <a:off x="3353236"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vl4pPr>
              <a:buClr>
                <a:schemeClr val="tx2">
                  <a:lumMod val="60000"/>
                  <a:lumOff val="40000"/>
                </a:schemeClr>
              </a:buClr>
              <a:defRPr sz="1100"/>
            </a:lvl4pPr>
            <a:lvl5pPr>
              <a:buClr>
                <a:schemeClr val="tx2">
                  <a:lumMod val="60000"/>
                  <a:lumOff val="40000"/>
                </a:schemeClr>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
        <p:nvSpPr>
          <p:cNvPr id="20" name="Textplatzhalter 6"/>
          <p:cNvSpPr>
            <a:spLocks noGrp="1"/>
          </p:cNvSpPr>
          <p:nvPr>
            <p:ph type="body" sz="quarter" idx="21"/>
          </p:nvPr>
        </p:nvSpPr>
        <p:spPr>
          <a:xfrm>
            <a:off x="6166402"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defRPr lang="de-DE" sz="1600" dirty="0"/>
            </a:lvl1pPr>
            <a:lvl2pPr>
              <a:defRPr sz="1400"/>
            </a:lvl2pPr>
            <a:lvl3pPr>
              <a:defRPr sz="1200"/>
            </a:lvl3pPr>
            <a:lvl4pPr>
              <a:defRPr sz="1100"/>
            </a:lvl4pPr>
            <a:lvl5pP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
        <p:nvSpPr>
          <p:cNvPr id="21" name="Textplatzhalter 6"/>
          <p:cNvSpPr>
            <a:spLocks noGrp="1"/>
          </p:cNvSpPr>
          <p:nvPr>
            <p:ph type="body" sz="quarter" idx="22"/>
          </p:nvPr>
        </p:nvSpPr>
        <p:spPr>
          <a:xfrm>
            <a:off x="8974818"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accent2"/>
              </a:buClr>
              <a:defRPr lang="de-DE" sz="1600" dirty="0"/>
            </a:lvl1pPr>
            <a:lvl2pPr>
              <a:buClr>
                <a:schemeClr val="accent2"/>
              </a:buClr>
              <a:defRPr sz="1400"/>
            </a:lvl2pPr>
            <a:lvl3pPr>
              <a:buClr>
                <a:schemeClr val="accent2"/>
              </a:buClr>
              <a:defRPr sz="1200"/>
            </a:lvl3pPr>
            <a:lvl4pPr>
              <a:buClr>
                <a:schemeClr val="accent2"/>
              </a:buClr>
              <a:defRPr sz="1100"/>
            </a:lvl4pPr>
            <a:lvl5pPr>
              <a:buClr>
                <a:schemeClr val="accent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Tree>
    <p:extLst>
      <p:ext uri="{BB962C8B-B14F-4D97-AF65-F5344CB8AC3E}">
        <p14:creationId xmlns:p14="http://schemas.microsoft.com/office/powerpoint/2010/main" val="174106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EXT &amp; BILD">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70" y="432000"/>
            <a:ext cx="11111046" cy="1080000"/>
          </a:xfrm>
        </p:spPr>
        <p:txBody>
          <a:bodyPr/>
          <a:lstStyle/>
          <a:p>
            <a:r>
              <a:rPr lang="de-DE" noProof="0" dirty="0"/>
              <a:t>Titelmasterformat durch Klicken bearbeiten</a:t>
            </a:r>
          </a:p>
        </p:txBody>
      </p:sp>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11" name="Bild 1"/>
          <p:cNvSpPr>
            <a:spLocks noGrp="1"/>
          </p:cNvSpPr>
          <p:nvPr>
            <p:ph type="pic" sz="quarter" idx="15"/>
          </p:nvPr>
        </p:nvSpPr>
        <p:spPr bwMode="gray">
          <a:xfrm>
            <a:off x="540070" y="1512000"/>
            <a:ext cx="3416845" cy="23652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4" name="Text 3"/>
          <p:cNvSpPr>
            <a:spLocks noGrp="1"/>
          </p:cNvSpPr>
          <p:nvPr>
            <p:ph type="body" sz="quarter" idx="29" hasCustomPrompt="1"/>
          </p:nvPr>
        </p:nvSpPr>
        <p:spPr bwMode="gray">
          <a:xfrm>
            <a:off x="540070" y="3517050"/>
            <a:ext cx="3416845" cy="360000"/>
          </a:xfrm>
          <a:solidFill>
            <a:schemeClr val="tx2">
              <a:alpha val="80000"/>
            </a:schemeClr>
          </a:solidFill>
        </p:spPr>
        <p:txBody>
          <a:bodyPr lIns="252000" rIns="180000" anchor="ctr"/>
          <a:lstStyle>
            <a:lvl1pPr marL="0" indent="0">
              <a:lnSpc>
                <a:spcPct val="100000"/>
              </a:lnSpc>
              <a:buNone/>
              <a:defRPr>
                <a:solidFill>
                  <a:schemeClr val="bg1"/>
                </a:solidFill>
                <a:latin typeface="+mj-lt"/>
              </a:defRPr>
            </a:lvl1pPr>
          </a:lstStyle>
          <a:p>
            <a:pPr lvl="0"/>
            <a:r>
              <a:rPr lang="de-DE" noProof="0" dirty="0"/>
              <a:t>Textformat bearbeiten</a:t>
            </a:r>
          </a:p>
        </p:txBody>
      </p:sp>
      <p:sp>
        <p:nvSpPr>
          <p:cNvPr id="58" name="Bild 2"/>
          <p:cNvSpPr>
            <a:spLocks noGrp="1"/>
          </p:cNvSpPr>
          <p:nvPr>
            <p:ph type="pic" sz="quarter" idx="22"/>
          </p:nvPr>
        </p:nvSpPr>
        <p:spPr bwMode="gray">
          <a:xfrm>
            <a:off x="4387171" y="1512000"/>
            <a:ext cx="3416845" cy="23652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18" name="Text 2"/>
          <p:cNvSpPr>
            <a:spLocks noGrp="1"/>
          </p:cNvSpPr>
          <p:nvPr>
            <p:ph type="body" sz="quarter" idx="30" hasCustomPrompt="1"/>
          </p:nvPr>
        </p:nvSpPr>
        <p:spPr bwMode="gray">
          <a:xfrm>
            <a:off x="4387171" y="3517050"/>
            <a:ext cx="3416845" cy="360000"/>
          </a:xfrm>
          <a:solidFill>
            <a:schemeClr val="tx2">
              <a:lumMod val="60000"/>
              <a:lumOff val="40000"/>
              <a:alpha val="80000"/>
            </a:schemeClr>
          </a:solidFill>
        </p:spPr>
        <p:txBody>
          <a:bodyPr lIns="252000" rIns="180000" anchor="ctr"/>
          <a:lstStyle>
            <a:lvl1pPr marL="0" indent="0">
              <a:lnSpc>
                <a:spcPct val="100000"/>
              </a:lnSpc>
              <a:buNone/>
              <a:defRPr>
                <a:solidFill>
                  <a:schemeClr val="bg1"/>
                </a:solidFill>
                <a:latin typeface="+mj-lt"/>
              </a:defRPr>
            </a:lvl1pPr>
          </a:lstStyle>
          <a:p>
            <a:pPr lvl="0"/>
            <a:r>
              <a:rPr lang="de-DE" noProof="0" dirty="0"/>
              <a:t>Textformat bearbeiten</a:t>
            </a:r>
          </a:p>
        </p:txBody>
      </p:sp>
      <p:sp>
        <p:nvSpPr>
          <p:cNvPr id="60" name="Bild 3"/>
          <p:cNvSpPr>
            <a:spLocks noGrp="1"/>
          </p:cNvSpPr>
          <p:nvPr>
            <p:ph type="pic" sz="quarter" idx="24"/>
          </p:nvPr>
        </p:nvSpPr>
        <p:spPr bwMode="gray">
          <a:xfrm>
            <a:off x="8234272" y="1512000"/>
            <a:ext cx="3416845" cy="23652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19" name="Text 3"/>
          <p:cNvSpPr>
            <a:spLocks noGrp="1"/>
          </p:cNvSpPr>
          <p:nvPr>
            <p:ph type="body" sz="quarter" idx="31" hasCustomPrompt="1"/>
          </p:nvPr>
        </p:nvSpPr>
        <p:spPr bwMode="gray">
          <a:xfrm>
            <a:off x="8234272" y="3517050"/>
            <a:ext cx="3416845" cy="360000"/>
          </a:xfrm>
          <a:solidFill>
            <a:schemeClr val="accent1">
              <a:alpha val="80000"/>
            </a:schemeClr>
          </a:solidFill>
        </p:spPr>
        <p:txBody>
          <a:bodyPr lIns="252000" rIns="180000" anchor="ctr"/>
          <a:lstStyle>
            <a:lvl1pPr marL="0" indent="0">
              <a:lnSpc>
                <a:spcPct val="100000"/>
              </a:lnSpc>
              <a:buNone/>
              <a:defRPr>
                <a:solidFill>
                  <a:schemeClr val="bg1"/>
                </a:solidFill>
                <a:latin typeface="+mj-lt"/>
              </a:defRPr>
            </a:lvl1pPr>
          </a:lstStyle>
          <a:p>
            <a:pPr lvl="0"/>
            <a:r>
              <a:rPr lang="de-DE" noProof="0" dirty="0"/>
              <a:t>Textformat bearbeiten</a:t>
            </a:r>
          </a:p>
        </p:txBody>
      </p:sp>
      <p:sp>
        <p:nvSpPr>
          <p:cNvPr id="23" name="Textplatzhalter 8"/>
          <p:cNvSpPr>
            <a:spLocks noGrp="1"/>
          </p:cNvSpPr>
          <p:nvPr>
            <p:ph type="body" sz="quarter" idx="33"/>
          </p:nvPr>
        </p:nvSpPr>
        <p:spPr>
          <a:xfrm>
            <a:off x="540070" y="3877050"/>
            <a:ext cx="3416845" cy="1931613"/>
          </a:xfrm>
          <a:custGeom>
            <a:avLst/>
            <a:gdLst/>
            <a:ahLst/>
            <a:cxnLst/>
            <a:rect l="l" t="t" r="r" b="b"/>
            <a:pathLst>
              <a:path w="3416400" h="1931613">
                <a:moveTo>
                  <a:pt x="0" y="0"/>
                </a:moveTo>
                <a:lnTo>
                  <a:pt x="3416400" y="0"/>
                </a:lnTo>
                <a:lnTo>
                  <a:pt x="3416400" y="1318586"/>
                </a:lnTo>
                <a:lnTo>
                  <a:pt x="2803373" y="1931613"/>
                </a:lnTo>
                <a:lnTo>
                  <a:pt x="0" y="1931613"/>
                </a:lnTo>
                <a:close/>
              </a:path>
            </a:pathLst>
          </a:custGeom>
          <a:solidFill>
            <a:schemeClr val="bg1">
              <a:lumMod val="95000"/>
            </a:schemeClr>
          </a:solidFill>
        </p:spPr>
        <p:txBody>
          <a:bodyPr vert="horz" lIns="252000" tIns="252000" rIns="576000" bIns="252000" rtlCol="0">
            <a:noAutofit/>
          </a:bodyPr>
          <a:lstStyle>
            <a:lvl1pPr>
              <a:buClr>
                <a:schemeClr val="tx2"/>
              </a:buClr>
              <a:defRPr lang="de-DE" sz="1600" dirty="0"/>
            </a:lvl1pPr>
            <a:lvl2pPr>
              <a:defRPr sz="1400"/>
            </a:lvl2pPr>
            <a:lvl3pPr>
              <a:defRPr sz="1200"/>
            </a:lvl3pPr>
            <a:lvl4pP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endParaRPr lang="de-DE" dirty="0"/>
          </a:p>
        </p:txBody>
      </p:sp>
      <p:sp>
        <p:nvSpPr>
          <p:cNvPr id="24" name="Textplatzhalter 8"/>
          <p:cNvSpPr>
            <a:spLocks noGrp="1"/>
          </p:cNvSpPr>
          <p:nvPr>
            <p:ph type="body" sz="quarter" idx="34"/>
          </p:nvPr>
        </p:nvSpPr>
        <p:spPr>
          <a:xfrm>
            <a:off x="4387171" y="3877050"/>
            <a:ext cx="3416845" cy="1931613"/>
          </a:xfrm>
          <a:custGeom>
            <a:avLst/>
            <a:gdLst/>
            <a:ahLst/>
            <a:cxnLst/>
            <a:rect l="l" t="t" r="r" b="b"/>
            <a:pathLst>
              <a:path w="3416400" h="1931613">
                <a:moveTo>
                  <a:pt x="0" y="0"/>
                </a:moveTo>
                <a:lnTo>
                  <a:pt x="3416400" y="0"/>
                </a:lnTo>
                <a:lnTo>
                  <a:pt x="3416400" y="1318586"/>
                </a:lnTo>
                <a:lnTo>
                  <a:pt x="2803373" y="1931613"/>
                </a:lnTo>
                <a:lnTo>
                  <a:pt x="0" y="1931613"/>
                </a:lnTo>
                <a:close/>
              </a:path>
            </a:pathLst>
          </a:custGeom>
          <a:solidFill>
            <a:schemeClr val="bg1">
              <a:lumMod val="95000"/>
            </a:schemeClr>
          </a:solidFill>
        </p:spPr>
        <p:txBody>
          <a:bodyPr vert="horz" lIns="252000" tIns="252000" rIns="576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vl4pPr>
              <a:buClr>
                <a:schemeClr val="tx2">
                  <a:lumMod val="60000"/>
                  <a:lumOff val="40000"/>
                </a:schemeClr>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endParaRPr lang="de-DE" dirty="0"/>
          </a:p>
        </p:txBody>
      </p:sp>
      <p:sp>
        <p:nvSpPr>
          <p:cNvPr id="25" name="Textplatzhalter 8"/>
          <p:cNvSpPr>
            <a:spLocks noGrp="1"/>
          </p:cNvSpPr>
          <p:nvPr>
            <p:ph type="body" sz="quarter" idx="35"/>
          </p:nvPr>
        </p:nvSpPr>
        <p:spPr>
          <a:xfrm>
            <a:off x="8234272" y="3877050"/>
            <a:ext cx="3416845" cy="1931613"/>
          </a:xfrm>
          <a:custGeom>
            <a:avLst/>
            <a:gdLst/>
            <a:ahLst/>
            <a:cxnLst/>
            <a:rect l="l" t="t" r="r" b="b"/>
            <a:pathLst>
              <a:path w="3416400" h="1931613">
                <a:moveTo>
                  <a:pt x="0" y="0"/>
                </a:moveTo>
                <a:lnTo>
                  <a:pt x="3416400" y="0"/>
                </a:lnTo>
                <a:lnTo>
                  <a:pt x="3416400" y="1318586"/>
                </a:lnTo>
                <a:lnTo>
                  <a:pt x="2803373" y="1931613"/>
                </a:lnTo>
                <a:lnTo>
                  <a:pt x="0" y="1931613"/>
                </a:lnTo>
                <a:close/>
              </a:path>
            </a:pathLst>
          </a:custGeom>
          <a:solidFill>
            <a:schemeClr val="bg1">
              <a:lumMod val="95000"/>
            </a:schemeClr>
          </a:solidFill>
        </p:spPr>
        <p:txBody>
          <a:bodyPr vert="horz" lIns="252000" tIns="252000" rIns="576000" bIns="252000" rtlCol="0">
            <a:noAutofit/>
          </a:bodyPr>
          <a:lstStyle>
            <a:lvl1pPr>
              <a:defRPr lang="de-DE" sz="1600" dirty="0"/>
            </a:lvl1pPr>
            <a:lvl2pPr>
              <a:defRPr sz="1400"/>
            </a:lvl2pPr>
            <a:lvl3pPr>
              <a:defRPr sz="1200"/>
            </a:lvl3pPr>
            <a:lvl4pP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endParaRPr lang="de-DE" dirty="0"/>
          </a:p>
        </p:txBody>
      </p:sp>
    </p:spTree>
    <p:extLst>
      <p:ext uri="{BB962C8B-B14F-4D97-AF65-F5344CB8AC3E}">
        <p14:creationId xmlns:p14="http://schemas.microsoft.com/office/powerpoint/2010/main" val="44103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TEXT &amp; BILD">
    <p:spTree>
      <p:nvGrpSpPr>
        <p:cNvPr id="1" name=""/>
        <p:cNvGrpSpPr/>
        <p:nvPr/>
      </p:nvGrpSpPr>
      <p:grpSpPr>
        <a:xfrm>
          <a:off x="0" y="0"/>
          <a:ext cx="0" cy="0"/>
          <a:chOff x="0" y="0"/>
          <a:chExt cx="0" cy="0"/>
        </a:xfrm>
      </p:grpSpPr>
      <p:sp>
        <p:nvSpPr>
          <p:cNvPr id="2" name="Titel"/>
          <p:cNvSpPr>
            <a:spLocks noGrp="1"/>
          </p:cNvSpPr>
          <p:nvPr>
            <p:ph type="title" hasCustomPrompt="1"/>
          </p:nvPr>
        </p:nvSpPr>
        <p:spPr bwMode="gray">
          <a:xfrm>
            <a:off x="540070" y="432000"/>
            <a:ext cx="7265746" cy="1080000"/>
          </a:xfrm>
        </p:spPr>
        <p:txBody>
          <a:bodyPr/>
          <a:lstStyle/>
          <a:p>
            <a:r>
              <a:rPr lang="de-DE" noProof="0" dirty="0"/>
              <a:t>Titelmasterformat bearbeiten</a:t>
            </a:r>
          </a:p>
        </p:txBody>
      </p:sp>
      <p:sp>
        <p:nvSpPr>
          <p:cNvPr id="8" name="Untertitel"/>
          <p:cNvSpPr>
            <a:spLocks noGrp="1"/>
          </p:cNvSpPr>
          <p:nvPr>
            <p:ph type="body" sz="quarter" idx="13" hasCustomPrompt="1"/>
          </p:nvPr>
        </p:nvSpPr>
        <p:spPr bwMode="gray">
          <a:xfrm>
            <a:off x="540070" y="972000"/>
            <a:ext cx="72657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sz="half" idx="1"/>
          </p:nvPr>
        </p:nvSpPr>
        <p:spPr bwMode="gray">
          <a:xfrm>
            <a:off x="540070" y="1512000"/>
            <a:ext cx="7265746"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9" name="Bildplatzhalter 3"/>
          <p:cNvSpPr>
            <a:spLocks noGrp="1"/>
          </p:cNvSpPr>
          <p:nvPr>
            <p:ph type="pic" sz="quarter" idx="35"/>
          </p:nvPr>
        </p:nvSpPr>
        <p:spPr>
          <a:xfrm>
            <a:off x="8235086" y="0"/>
            <a:ext cx="3956915" cy="6858000"/>
          </a:xfrm>
          <a:custGeom>
            <a:avLst/>
            <a:gdLst/>
            <a:ahLst/>
            <a:cxnLst/>
            <a:rect l="l" t="t" r="r" b="b"/>
            <a:pathLst>
              <a:path w="3956400" h="6858000">
                <a:moveTo>
                  <a:pt x="0" y="0"/>
                </a:moveTo>
                <a:lnTo>
                  <a:pt x="3956400" y="0"/>
                </a:lnTo>
                <a:lnTo>
                  <a:pt x="3956400" y="6238081"/>
                </a:lnTo>
                <a:lnTo>
                  <a:pt x="3336481" y="6858000"/>
                </a:lnTo>
                <a:lnTo>
                  <a:pt x="0" y="6858000"/>
                </a:lnTo>
                <a:close/>
              </a:path>
            </a:pathLst>
          </a:custGeom>
          <a:solidFill>
            <a:schemeClr val="bg1">
              <a:lumMod val="85000"/>
            </a:schemeClr>
          </a:solidFill>
        </p:spPr>
        <p:txBody>
          <a:bodyPr lIns="144000" tIns="144000" rIns="144000" bIns="144000"/>
          <a:lstStyle>
            <a:lvl1pPr marL="0" indent="0">
              <a:buNone/>
              <a:defRPr/>
            </a:lvl1pPr>
          </a:lstStyle>
          <a:p>
            <a:endParaRPr lang="de-DE" dirty="0"/>
          </a:p>
        </p:txBody>
      </p:sp>
    </p:spTree>
    <p:extLst>
      <p:ext uri="{BB962C8B-B14F-4D97-AF65-F5344CB8AC3E}">
        <p14:creationId xmlns:p14="http://schemas.microsoft.com/office/powerpoint/2010/main" val="237314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TEXT &amp; BILD">
    <p:spTree>
      <p:nvGrpSpPr>
        <p:cNvPr id="1" name=""/>
        <p:cNvGrpSpPr/>
        <p:nvPr/>
      </p:nvGrpSpPr>
      <p:grpSpPr>
        <a:xfrm>
          <a:off x="0" y="0"/>
          <a:ext cx="0" cy="0"/>
          <a:chOff x="0" y="0"/>
          <a:chExt cx="0" cy="0"/>
        </a:xfrm>
      </p:grpSpPr>
      <p:sp>
        <p:nvSpPr>
          <p:cNvPr id="14" name="Bildplatzhalter 10"/>
          <p:cNvSpPr>
            <a:spLocks noGrp="1"/>
          </p:cNvSpPr>
          <p:nvPr>
            <p:ph type="pic" sz="quarter" idx="16"/>
          </p:nvPr>
        </p:nvSpPr>
        <p:spPr>
          <a:xfrm>
            <a:off x="4386183" y="0"/>
            <a:ext cx="7805817" cy="6858000"/>
          </a:xfrm>
          <a:custGeom>
            <a:avLst/>
            <a:gdLst/>
            <a:ahLst/>
            <a:cxnLst/>
            <a:rect l="l" t="t" r="r" b="b"/>
            <a:pathLst>
              <a:path w="7804801" h="6858000">
                <a:moveTo>
                  <a:pt x="0" y="0"/>
                </a:moveTo>
                <a:lnTo>
                  <a:pt x="7804801" y="0"/>
                </a:lnTo>
                <a:lnTo>
                  <a:pt x="7804801" y="6235700"/>
                </a:lnTo>
                <a:lnTo>
                  <a:pt x="7182501" y="6858000"/>
                </a:lnTo>
                <a:lnTo>
                  <a:pt x="0" y="6858000"/>
                </a:lnTo>
                <a:close/>
              </a:path>
            </a:pathLst>
          </a:custGeom>
          <a:solidFill>
            <a:schemeClr val="bg1">
              <a:lumMod val="85000"/>
            </a:schemeClr>
          </a:solidFill>
        </p:spPr>
        <p:txBody>
          <a:bodyPr lIns="144000" tIns="144000" rIns="144000" bIns="144000"/>
          <a:lstStyle>
            <a:lvl1pPr marL="0" indent="0">
              <a:buNone/>
              <a:defRPr/>
            </a:lvl1pPr>
          </a:lstStyle>
          <a:p>
            <a:endParaRPr lang="de-DE"/>
          </a:p>
        </p:txBody>
      </p:sp>
      <p:sp>
        <p:nvSpPr>
          <p:cNvPr id="2" name="Titel"/>
          <p:cNvSpPr>
            <a:spLocks noGrp="1"/>
          </p:cNvSpPr>
          <p:nvPr>
            <p:ph type="title"/>
          </p:nvPr>
        </p:nvSpPr>
        <p:spPr bwMode="gray">
          <a:xfrm>
            <a:off x="540070" y="432000"/>
            <a:ext cx="3416845" cy="1080000"/>
          </a:xfrm>
        </p:spPr>
        <p:txBody>
          <a:bodyPr/>
          <a:lstStyle/>
          <a:p>
            <a:r>
              <a:rPr lang="de-DE" noProof="0" dirty="0"/>
              <a:t>Titelmasterformat durch Klicken bearbeiten</a:t>
            </a:r>
          </a:p>
        </p:txBody>
      </p:sp>
      <p:sp>
        <p:nvSpPr>
          <p:cNvPr id="8" name="Untertitel"/>
          <p:cNvSpPr>
            <a:spLocks noGrp="1"/>
          </p:cNvSpPr>
          <p:nvPr>
            <p:ph type="body" sz="quarter" idx="13" hasCustomPrompt="1"/>
          </p:nvPr>
        </p:nvSpPr>
        <p:spPr bwMode="gray">
          <a:xfrm>
            <a:off x="540070" y="972000"/>
            <a:ext cx="3416845"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sz="half" idx="1"/>
          </p:nvPr>
        </p:nvSpPr>
        <p:spPr bwMode="gray">
          <a:xfrm>
            <a:off x="540070" y="1512000"/>
            <a:ext cx="3416845"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grpSp>
        <p:nvGrpSpPr>
          <p:cNvPr id="15" name="Gruppieren 14"/>
          <p:cNvGrpSpPr/>
          <p:nvPr userDrawn="1"/>
        </p:nvGrpSpPr>
        <p:grpSpPr>
          <a:xfrm>
            <a:off x="10646085" y="432000"/>
            <a:ext cx="1005019" cy="149281"/>
            <a:chOff x="6096000" y="6184900"/>
            <a:chExt cx="1592263" cy="236538"/>
          </a:xfrm>
          <a:solidFill>
            <a:schemeClr val="bg1"/>
          </a:solidFill>
        </p:grpSpPr>
        <p:sp>
          <p:nvSpPr>
            <p:cNvPr id="16" name="Freeform 5"/>
            <p:cNvSpPr>
              <a:spLocks/>
            </p:cNvSpPr>
            <p:nvPr userDrawn="1"/>
          </p:nvSpPr>
          <p:spPr bwMode="auto">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7" name="Freeform 6"/>
            <p:cNvSpPr>
              <a:spLocks/>
            </p:cNvSpPr>
            <p:nvPr userDrawn="1"/>
          </p:nvSpPr>
          <p:spPr bwMode="auto">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8" name="Freeform 7"/>
            <p:cNvSpPr>
              <a:spLocks/>
            </p:cNvSpPr>
            <p:nvPr userDrawn="1"/>
          </p:nvSpPr>
          <p:spPr bwMode="auto">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9" name="Freeform 8"/>
            <p:cNvSpPr>
              <a:spLocks/>
            </p:cNvSpPr>
            <p:nvPr userDrawn="1"/>
          </p:nvSpPr>
          <p:spPr bwMode="auto">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0" name="Freeform 9"/>
            <p:cNvSpPr>
              <a:spLocks/>
            </p:cNvSpPr>
            <p:nvPr userDrawn="1"/>
          </p:nvSpPr>
          <p:spPr bwMode="auto">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1" name="Freeform 10"/>
            <p:cNvSpPr>
              <a:spLocks/>
            </p:cNvSpPr>
            <p:nvPr userDrawn="1"/>
          </p:nvSpPr>
          <p:spPr bwMode="auto">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2" name="Freeform 11"/>
            <p:cNvSpPr>
              <a:spLocks/>
            </p:cNvSpPr>
            <p:nvPr userDrawn="1"/>
          </p:nvSpPr>
          <p:spPr bwMode="auto">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190925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TEXT &amp; BILD">
    <p:spTree>
      <p:nvGrpSpPr>
        <p:cNvPr id="1" name=""/>
        <p:cNvGrpSpPr/>
        <p:nvPr/>
      </p:nvGrpSpPr>
      <p:grpSpPr>
        <a:xfrm>
          <a:off x="0" y="0"/>
          <a:ext cx="0" cy="0"/>
          <a:chOff x="0" y="0"/>
          <a:chExt cx="0" cy="0"/>
        </a:xfrm>
      </p:grpSpPr>
      <p:sp>
        <p:nvSpPr>
          <p:cNvPr id="8" name="Bildplatzhalter 19"/>
          <p:cNvSpPr>
            <a:spLocks noGrp="1"/>
          </p:cNvSpPr>
          <p:nvPr>
            <p:ph type="pic" sz="quarter" idx="15"/>
          </p:nvPr>
        </p:nvSpPr>
        <p:spPr>
          <a:xfrm>
            <a:off x="-1" y="4474800"/>
            <a:ext cx="12192000" cy="2383200"/>
          </a:xfrm>
          <a:custGeom>
            <a:avLst/>
            <a:gdLst/>
            <a:ahLst/>
            <a:cxnLst/>
            <a:rect l="l" t="t" r="r" b="b"/>
            <a:pathLst>
              <a:path w="12190413" h="2383200">
                <a:moveTo>
                  <a:pt x="0" y="0"/>
                </a:moveTo>
                <a:lnTo>
                  <a:pt x="12190413" y="0"/>
                </a:lnTo>
                <a:lnTo>
                  <a:pt x="12190413" y="1761411"/>
                </a:lnTo>
                <a:lnTo>
                  <a:pt x="11568624" y="2383200"/>
                </a:lnTo>
                <a:lnTo>
                  <a:pt x="0" y="2383200"/>
                </a:lnTo>
                <a:close/>
              </a:path>
            </a:pathLst>
          </a:custGeom>
          <a:solidFill>
            <a:schemeClr val="bg1">
              <a:lumMod val="85000"/>
            </a:schemeClr>
          </a:solidFill>
        </p:spPr>
        <p:txBody>
          <a:bodyPr lIns="144000" tIns="144000" rIns="144000" bIns="144000"/>
          <a:lstStyle>
            <a:lvl1pPr marL="0" indent="0">
              <a:buNone/>
              <a:defRPr/>
            </a:lvl1pPr>
          </a:lstStyle>
          <a:p>
            <a:endParaRPr lang="de-DE"/>
          </a:p>
        </p:txBody>
      </p:sp>
      <p:sp>
        <p:nvSpPr>
          <p:cNvPr id="2" name="Titel"/>
          <p:cNvSpPr>
            <a:spLocks noGrp="1"/>
          </p:cNvSpPr>
          <p:nvPr>
            <p:ph type="title"/>
          </p:nvPr>
        </p:nvSpPr>
        <p:spPr bwMode="gray">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idx="1"/>
          </p:nvPr>
        </p:nvSpPr>
        <p:spPr bwMode="gray">
          <a:xfrm>
            <a:off x="540070" y="1512000"/>
            <a:ext cx="11111046" cy="2818800"/>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123790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_TEXT &amp; BILD">
    <p:spTree>
      <p:nvGrpSpPr>
        <p:cNvPr id="1" name=""/>
        <p:cNvGrpSpPr/>
        <p:nvPr/>
      </p:nvGrpSpPr>
      <p:grpSpPr>
        <a:xfrm>
          <a:off x="0" y="0"/>
          <a:ext cx="0" cy="0"/>
          <a:chOff x="0" y="0"/>
          <a:chExt cx="0" cy="0"/>
        </a:xfrm>
      </p:grpSpPr>
      <p:sp>
        <p:nvSpPr>
          <p:cNvPr id="2" name="Titel"/>
          <p:cNvSpPr>
            <a:spLocks noGrp="1"/>
          </p:cNvSpPr>
          <p:nvPr>
            <p:ph type="title"/>
          </p:nvPr>
        </p:nvSpPr>
        <p:spPr>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a:xfrm>
            <a:off x="540070" y="972000"/>
            <a:ext cx="11111046" cy="540000"/>
          </a:xfrm>
        </p:spPr>
        <p:txBody>
          <a:bodyPr/>
          <a:lstStyle>
            <a:lvl1pPr marL="0" indent="0">
              <a:buNone/>
              <a:defRPr baseline="0">
                <a:solidFill>
                  <a:srgbClr val="7F7F7F"/>
                </a:solidFill>
              </a:defRPr>
            </a:lvl1pPr>
          </a:lstStyle>
          <a:p>
            <a:r>
              <a:rPr lang="de-DE" noProof="0" dirty="0"/>
              <a:t>Geben Sie Ihren Untertitel ein</a:t>
            </a:r>
          </a:p>
        </p:txBody>
      </p:sp>
      <p:sp>
        <p:nvSpPr>
          <p:cNvPr id="10" name="Bild"/>
          <p:cNvSpPr>
            <a:spLocks noGrp="1"/>
          </p:cNvSpPr>
          <p:nvPr>
            <p:ph type="pic" sz="quarter" idx="15"/>
          </p:nvPr>
        </p:nvSpPr>
        <p:spPr bwMode="gray">
          <a:xfrm>
            <a:off x="1" y="1512000"/>
            <a:ext cx="12192000" cy="23652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36" name="Text"/>
          <p:cNvSpPr>
            <a:spLocks noGrp="1"/>
          </p:cNvSpPr>
          <p:nvPr>
            <p:ph type="body" sz="quarter" idx="41"/>
          </p:nvPr>
        </p:nvSpPr>
        <p:spPr bwMode="gray">
          <a:xfrm>
            <a:off x="540070" y="1512000"/>
            <a:ext cx="7262145" cy="2365200"/>
          </a:xfrm>
          <a:solidFill>
            <a:srgbClr val="808080">
              <a:alpha val="90000"/>
            </a:srgbClr>
          </a:solidFill>
        </p:spPr>
        <p:txBody>
          <a:bodyPr lIns="540000" tIns="180000" rIns="540000" bIns="180000" anchor="ctr"/>
          <a:lstStyle>
            <a:lvl1pPr marL="0" indent="0" algn="l">
              <a:buFontTx/>
              <a:buNone/>
              <a:defRPr>
                <a:solidFill>
                  <a:schemeClr val="bg1"/>
                </a:solidFill>
              </a:defRPr>
            </a:lvl1pPr>
          </a:lstStyle>
          <a:p>
            <a:pPr lvl="0"/>
            <a:r>
              <a:rPr lang="de-DE" noProof="0" dirty="0"/>
              <a:t>Textmasterformat bearbeiten</a:t>
            </a:r>
          </a:p>
        </p:txBody>
      </p:sp>
      <p:sp>
        <p:nvSpPr>
          <p:cNvPr id="3" name="Inhalt"/>
          <p:cNvSpPr>
            <a:spLocks noGrp="1"/>
          </p:cNvSpPr>
          <p:nvPr>
            <p:ph idx="1"/>
          </p:nvPr>
        </p:nvSpPr>
        <p:spPr>
          <a:xfrm>
            <a:off x="540070" y="4233451"/>
            <a:ext cx="11111046" cy="1575213"/>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p:txBody>
      </p:sp>
    </p:spTree>
    <p:extLst>
      <p:ext uri="{BB962C8B-B14F-4D97-AF65-F5344CB8AC3E}">
        <p14:creationId xmlns:p14="http://schemas.microsoft.com/office/powerpoint/2010/main" val="112180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6_TEXT &amp; BILD">
    <p:spTree>
      <p:nvGrpSpPr>
        <p:cNvPr id="1" name=""/>
        <p:cNvGrpSpPr/>
        <p:nvPr/>
      </p:nvGrpSpPr>
      <p:grpSpPr>
        <a:xfrm>
          <a:off x="0" y="0"/>
          <a:ext cx="0" cy="0"/>
          <a:chOff x="0" y="0"/>
          <a:chExt cx="0" cy="0"/>
        </a:xfrm>
      </p:grpSpPr>
      <p:sp>
        <p:nvSpPr>
          <p:cNvPr id="2" name="Titel"/>
          <p:cNvSpPr>
            <a:spLocks noGrp="1"/>
          </p:cNvSpPr>
          <p:nvPr>
            <p:ph type="title"/>
          </p:nvPr>
        </p:nvSpPr>
        <p:spPr/>
        <p:txBody>
          <a:bodyPr/>
          <a:lstStyle/>
          <a:p>
            <a:r>
              <a:rPr lang="de-DE" noProof="0" dirty="0"/>
              <a:t>Titelmasterformat durch Klicken bearbeiten</a:t>
            </a:r>
          </a:p>
        </p:txBody>
      </p:sp>
      <p:sp>
        <p:nvSpPr>
          <p:cNvPr id="8" name="Untertitel"/>
          <p:cNvSpPr>
            <a:spLocks noGrp="1"/>
          </p:cNvSpPr>
          <p:nvPr>
            <p:ph type="body" sz="quarter" idx="13" hasCustomPrompt="1"/>
          </p:nvPr>
        </p:nvSpPr>
        <p:spPr>
          <a:xfrm>
            <a:off x="540070" y="972000"/>
            <a:ext cx="11111046" cy="540000"/>
          </a:xfrm>
        </p:spPr>
        <p:txBody>
          <a:bodyPr/>
          <a:lstStyle>
            <a:lvl1pPr marL="0" indent="0">
              <a:buNone/>
              <a:defRPr baseline="0">
                <a:solidFill>
                  <a:srgbClr val="7F7F7F"/>
                </a:solidFill>
              </a:defRPr>
            </a:lvl1pPr>
          </a:lstStyle>
          <a:p>
            <a:r>
              <a:rPr lang="de-DE" noProof="0" dirty="0"/>
              <a:t>Geben Sie Ihren Untertitel ein</a:t>
            </a:r>
          </a:p>
        </p:txBody>
      </p:sp>
      <p:sp>
        <p:nvSpPr>
          <p:cNvPr id="12" name="Bild"/>
          <p:cNvSpPr>
            <a:spLocks noGrp="1"/>
          </p:cNvSpPr>
          <p:nvPr>
            <p:ph type="pic" sz="quarter" idx="14"/>
          </p:nvPr>
        </p:nvSpPr>
        <p:spPr bwMode="gray">
          <a:xfrm>
            <a:off x="1" y="1512000"/>
            <a:ext cx="12192000" cy="42984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11" name="Text 1"/>
          <p:cNvSpPr>
            <a:spLocks noGrp="1"/>
          </p:cNvSpPr>
          <p:nvPr>
            <p:ph type="body" sz="quarter" idx="17"/>
          </p:nvPr>
        </p:nvSpPr>
        <p:spPr>
          <a:xfrm>
            <a:off x="0" y="3733200"/>
            <a:ext cx="4064929" cy="20772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p:txBody>
      </p:sp>
      <p:sp>
        <p:nvSpPr>
          <p:cNvPr id="30" name="Text 2"/>
          <p:cNvSpPr>
            <a:spLocks noGrp="1"/>
          </p:cNvSpPr>
          <p:nvPr>
            <p:ph type="body" sz="quarter" idx="18"/>
          </p:nvPr>
        </p:nvSpPr>
        <p:spPr>
          <a:xfrm>
            <a:off x="4063535" y="3733200"/>
            <a:ext cx="4064929" cy="20772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p:txBody>
      </p:sp>
      <p:sp>
        <p:nvSpPr>
          <p:cNvPr id="31" name="Text 3"/>
          <p:cNvSpPr>
            <a:spLocks noGrp="1"/>
          </p:cNvSpPr>
          <p:nvPr>
            <p:ph type="body" sz="quarter" idx="19"/>
          </p:nvPr>
        </p:nvSpPr>
        <p:spPr>
          <a:xfrm>
            <a:off x="8127071" y="3733200"/>
            <a:ext cx="4064929" cy="20772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p:txBody>
      </p:sp>
      <p:cxnSp>
        <p:nvCxnSpPr>
          <p:cNvPr id="17" name="Linie"/>
          <p:cNvCxnSpPr/>
          <p:nvPr userDrawn="1"/>
        </p:nvCxnSpPr>
        <p:spPr bwMode="gray">
          <a:xfrm>
            <a:off x="4060632" y="1512000"/>
            <a:ext cx="0" cy="4298400"/>
          </a:xfrm>
          <a:prstGeom prst="line">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8" name="Linie"/>
          <p:cNvCxnSpPr/>
          <p:nvPr userDrawn="1"/>
        </p:nvCxnSpPr>
        <p:spPr bwMode="gray">
          <a:xfrm>
            <a:off x="8131368" y="1512000"/>
            <a:ext cx="0" cy="4298400"/>
          </a:xfrm>
          <a:prstGeom prst="line">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845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7_TEXT &amp; BILD">
    <p:spTree>
      <p:nvGrpSpPr>
        <p:cNvPr id="1" name=""/>
        <p:cNvGrpSpPr/>
        <p:nvPr/>
      </p:nvGrpSpPr>
      <p:grpSpPr>
        <a:xfrm>
          <a:off x="0" y="0"/>
          <a:ext cx="0" cy="0"/>
          <a:chOff x="0" y="0"/>
          <a:chExt cx="0" cy="0"/>
        </a:xfrm>
      </p:grpSpPr>
      <p:sp>
        <p:nvSpPr>
          <p:cNvPr id="2" name="Titel"/>
          <p:cNvSpPr>
            <a:spLocks noGrp="1"/>
          </p:cNvSpPr>
          <p:nvPr>
            <p:ph type="title"/>
          </p:nvPr>
        </p:nvSpPr>
        <p:spPr>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a:xfrm>
            <a:off x="540070" y="972000"/>
            <a:ext cx="11111046" cy="540000"/>
          </a:xfrm>
        </p:spPr>
        <p:txBody>
          <a:bodyPr/>
          <a:lstStyle>
            <a:lvl1pPr marL="0" indent="0">
              <a:buNone/>
              <a:defRPr baseline="0">
                <a:solidFill>
                  <a:srgbClr val="7F7F7F"/>
                </a:solidFill>
              </a:defRPr>
            </a:lvl1pPr>
          </a:lstStyle>
          <a:p>
            <a:r>
              <a:rPr lang="de-DE" noProof="0" dirty="0"/>
              <a:t>Geben Sie Ihren Untertitel ein</a:t>
            </a:r>
          </a:p>
        </p:txBody>
      </p:sp>
      <p:sp>
        <p:nvSpPr>
          <p:cNvPr id="11" name="Bild"/>
          <p:cNvSpPr>
            <a:spLocks noGrp="1"/>
          </p:cNvSpPr>
          <p:nvPr>
            <p:ph type="pic" sz="quarter" idx="17"/>
          </p:nvPr>
        </p:nvSpPr>
        <p:spPr bwMode="gray">
          <a:xfrm>
            <a:off x="1" y="1512000"/>
            <a:ext cx="12192000" cy="42984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9" name="Text"/>
          <p:cNvSpPr>
            <a:spLocks noGrp="1"/>
          </p:cNvSpPr>
          <p:nvPr>
            <p:ph type="body" sz="quarter" idx="19"/>
          </p:nvPr>
        </p:nvSpPr>
        <p:spPr>
          <a:xfrm>
            <a:off x="540070" y="1512000"/>
            <a:ext cx="4450179" cy="42984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275323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image" Target="../media/image6.png"/><Relationship Id="rId89" Type="http://schemas.openxmlformats.org/officeDocument/2006/relationships/image" Target="../media/image11.png"/><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image" Target="../media/image1.png"/><Relationship Id="rId5" Type="http://schemas.openxmlformats.org/officeDocument/2006/relationships/slideLayout" Target="../slideLayouts/slideLayout5.xml"/><Relationship Id="rId90" Type="http://schemas.openxmlformats.org/officeDocument/2006/relationships/image" Target="../media/image12.png"/><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image" Target="../media/image2.png"/><Relationship Id="rId85" Type="http://schemas.openxmlformats.org/officeDocument/2006/relationships/image" Target="../media/image7.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image" Target="../media/image5.png"/><Relationship Id="rId88"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theme" Target="../theme/theme1.xml"/><Relationship Id="rId81" Type="http://schemas.openxmlformats.org/officeDocument/2006/relationships/image" Target="../media/image3.png"/><Relationship Id="rId86" Type="http://schemas.openxmlformats.org/officeDocument/2006/relationships/image" Target="../media/image8.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image" Target="../media/image9.png"/><Relationship Id="rId61" Type="http://schemas.openxmlformats.org/officeDocument/2006/relationships/slideLayout" Target="../slideLayouts/slideLayout61.xml"/><Relationship Id="rId82" Type="http://schemas.openxmlformats.org/officeDocument/2006/relationships/image" Target="../media/image4.png"/><Relationship Id="rId19"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theme" Target="../theme/theme2.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6" name="Группа 25"/>
          <p:cNvGrpSpPr/>
          <p:nvPr userDrawn="1"/>
        </p:nvGrpSpPr>
        <p:grpSpPr>
          <a:xfrm>
            <a:off x="0" y="-398436"/>
            <a:ext cx="12190413" cy="7256436"/>
            <a:chOff x="0" y="-398436"/>
            <a:chExt cx="12190413" cy="7256436"/>
          </a:xfrm>
        </p:grpSpPr>
        <p:pic>
          <p:nvPicPr>
            <p:cNvPr id="7" name="Рисунок 6"/>
            <p:cNvPicPr>
              <a:picLocks noChangeAspect="1"/>
            </p:cNvPicPr>
            <p:nvPr userDrawn="1"/>
          </p:nvPicPr>
          <p:blipFill>
            <a:blip r:embed="rId79">
              <a:extLst>
                <a:ext uri="{28A0092B-C50C-407E-A947-70E740481C1C}">
                  <a14:useLocalDpi xmlns:a14="http://schemas.microsoft.com/office/drawing/2010/main" val="0"/>
                </a:ext>
              </a:extLst>
            </a:blip>
            <a:stretch>
              <a:fillRect/>
            </a:stretch>
          </p:blipFill>
          <p:spPr>
            <a:xfrm flipV="1">
              <a:off x="3981696" y="405923"/>
              <a:ext cx="2746327" cy="142809"/>
            </a:xfrm>
            <a:prstGeom prst="rect">
              <a:avLst/>
            </a:prstGeom>
          </p:spPr>
        </p:pic>
        <p:pic>
          <p:nvPicPr>
            <p:cNvPr id="8" name="Рисунок 7"/>
            <p:cNvPicPr>
              <a:picLocks noChangeAspect="1"/>
            </p:cNvPicPr>
            <p:nvPr userDrawn="1"/>
          </p:nvPicPr>
          <p:blipFill>
            <a:blip r:embed="rId80" cstate="print">
              <a:extLst>
                <a:ext uri="{28A0092B-C50C-407E-A947-70E740481C1C}">
                  <a14:useLocalDpi xmlns:a14="http://schemas.microsoft.com/office/drawing/2010/main" val="0"/>
                </a:ext>
              </a:extLst>
            </a:blip>
            <a:stretch>
              <a:fillRect/>
            </a:stretch>
          </p:blipFill>
          <p:spPr>
            <a:xfrm>
              <a:off x="6460283" y="1587"/>
              <a:ext cx="5730130" cy="2135428"/>
            </a:xfrm>
            <a:prstGeom prst="rect">
              <a:avLst/>
            </a:prstGeom>
          </p:spPr>
        </p:pic>
        <p:grpSp>
          <p:nvGrpSpPr>
            <p:cNvPr id="9" name="Группа 8"/>
            <p:cNvGrpSpPr/>
            <p:nvPr userDrawn="1"/>
          </p:nvGrpSpPr>
          <p:grpSpPr>
            <a:xfrm>
              <a:off x="0" y="1587"/>
              <a:ext cx="12176092" cy="5856700"/>
              <a:chOff x="0" y="1587"/>
              <a:chExt cx="12176092" cy="5856700"/>
            </a:xfrm>
          </p:grpSpPr>
          <p:pic>
            <p:nvPicPr>
              <p:cNvPr id="10" name="Рисунок 9"/>
              <p:cNvPicPr>
                <a:picLocks noChangeAspect="1"/>
              </p:cNvPicPr>
              <p:nvPr/>
            </p:nvPicPr>
            <p:blipFill>
              <a:blip r:embed="rId81" cstate="print">
                <a:extLst>
                  <a:ext uri="{28A0092B-C50C-407E-A947-70E740481C1C}">
                    <a14:useLocalDpi xmlns:a14="http://schemas.microsoft.com/office/drawing/2010/main" val="0"/>
                  </a:ext>
                </a:extLst>
              </a:blip>
              <a:stretch>
                <a:fillRect/>
              </a:stretch>
            </p:blipFill>
            <p:spPr>
              <a:xfrm>
                <a:off x="0" y="1587"/>
                <a:ext cx="12176092" cy="5856700"/>
              </a:xfrm>
              <a:prstGeom prst="rect">
                <a:avLst/>
              </a:prstGeom>
            </p:spPr>
          </p:pic>
          <p:pic>
            <p:nvPicPr>
              <p:cNvPr id="11" name="Рисунок 10"/>
              <p:cNvPicPr>
                <a:picLocks noChangeAspect="1"/>
              </p:cNvPicPr>
              <p:nvPr/>
            </p:nvPicPr>
            <p:blipFill>
              <a:blip r:embed="rId82" cstate="print">
                <a:extLst>
                  <a:ext uri="{28A0092B-C50C-407E-A947-70E740481C1C}">
                    <a14:useLocalDpi xmlns:a14="http://schemas.microsoft.com/office/drawing/2010/main" val="0"/>
                  </a:ext>
                </a:extLst>
              </a:blip>
              <a:stretch>
                <a:fillRect/>
              </a:stretch>
            </p:blipFill>
            <p:spPr>
              <a:xfrm>
                <a:off x="2656824" y="1587"/>
                <a:ext cx="9389267" cy="5552186"/>
              </a:xfrm>
              <a:prstGeom prst="rect">
                <a:avLst/>
              </a:prstGeom>
            </p:spPr>
          </p:pic>
        </p:grpSp>
        <p:pic>
          <p:nvPicPr>
            <p:cNvPr id="12" name="Рисунок 11"/>
            <p:cNvPicPr>
              <a:picLocks noChangeAspect="1"/>
            </p:cNvPicPr>
            <p:nvPr userDrawn="1"/>
          </p:nvPicPr>
          <p:blipFill>
            <a:blip r:embed="rId83">
              <a:extLst>
                <a:ext uri="{28A0092B-C50C-407E-A947-70E740481C1C}">
                  <a14:useLocalDpi xmlns:a14="http://schemas.microsoft.com/office/drawing/2010/main" val="0"/>
                </a:ext>
              </a:extLst>
            </a:blip>
            <a:stretch>
              <a:fillRect/>
            </a:stretch>
          </p:blipFill>
          <p:spPr>
            <a:xfrm rot="847671">
              <a:off x="1910818" y="-398436"/>
              <a:ext cx="4354233" cy="4274405"/>
            </a:xfrm>
            <a:prstGeom prst="rect">
              <a:avLst/>
            </a:prstGeom>
          </p:spPr>
        </p:pic>
        <p:pic>
          <p:nvPicPr>
            <p:cNvPr id="13" name="Рисунок 12"/>
            <p:cNvPicPr>
              <a:picLocks noChangeAspect="1"/>
            </p:cNvPicPr>
            <p:nvPr userDrawn="1"/>
          </p:nvPicPr>
          <p:blipFill>
            <a:blip r:embed="rId84" cstate="print">
              <a:extLst>
                <a:ext uri="{28A0092B-C50C-407E-A947-70E740481C1C}">
                  <a14:useLocalDpi xmlns:a14="http://schemas.microsoft.com/office/drawing/2010/main" val="0"/>
                </a:ext>
              </a:extLst>
            </a:blip>
            <a:stretch>
              <a:fillRect/>
            </a:stretch>
          </p:blipFill>
          <p:spPr>
            <a:xfrm>
              <a:off x="2486511" y="3474791"/>
              <a:ext cx="3768633" cy="1982301"/>
            </a:xfrm>
            <a:prstGeom prst="rect">
              <a:avLst/>
            </a:prstGeom>
          </p:spPr>
        </p:pic>
        <p:pic>
          <p:nvPicPr>
            <p:cNvPr id="14" name="Рисунок 13"/>
            <p:cNvPicPr>
              <a:picLocks noChangeAspect="1"/>
            </p:cNvPicPr>
            <p:nvPr userDrawn="1"/>
          </p:nvPicPr>
          <p:blipFill>
            <a:blip r:embed="rId85" cstate="print">
              <a:extLst>
                <a:ext uri="{28A0092B-C50C-407E-A947-70E740481C1C}">
                  <a14:useLocalDpi xmlns:a14="http://schemas.microsoft.com/office/drawing/2010/main" val="0"/>
                </a:ext>
              </a:extLst>
            </a:blip>
            <a:stretch>
              <a:fillRect/>
            </a:stretch>
          </p:blipFill>
          <p:spPr>
            <a:xfrm>
              <a:off x="6320030" y="353039"/>
              <a:ext cx="4959752" cy="5688835"/>
            </a:xfrm>
            <a:prstGeom prst="rect">
              <a:avLst/>
            </a:prstGeom>
          </p:spPr>
        </p:pic>
        <p:sp>
          <p:nvSpPr>
            <p:cNvPr id="15"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6" name="Рисунок 15"/>
            <p:cNvPicPr>
              <a:picLocks noChangeAspect="1"/>
            </p:cNvPicPr>
            <p:nvPr userDrawn="1"/>
          </p:nvPicPr>
          <p:blipFill>
            <a:blip r:embed="rId86" cstate="print">
              <a:extLst>
                <a:ext uri="{28A0092B-C50C-407E-A947-70E740481C1C}">
                  <a14:useLocalDpi xmlns:a14="http://schemas.microsoft.com/office/drawing/2010/main" val="0"/>
                </a:ext>
              </a:extLst>
            </a:blip>
            <a:stretch>
              <a:fillRect/>
            </a:stretch>
          </p:blipFill>
          <p:spPr>
            <a:xfrm>
              <a:off x="10441334" y="95349"/>
              <a:ext cx="1458438" cy="1515155"/>
            </a:xfrm>
            <a:prstGeom prst="rect">
              <a:avLst/>
            </a:prstGeom>
          </p:spPr>
        </p:pic>
        <p:pic>
          <p:nvPicPr>
            <p:cNvPr id="17" name="Рисунок 16"/>
            <p:cNvPicPr>
              <a:picLocks noChangeAspect="1"/>
            </p:cNvPicPr>
            <p:nvPr userDrawn="1"/>
          </p:nvPicPr>
          <p:blipFill>
            <a:blip r:embed="rId79">
              <a:extLst>
                <a:ext uri="{28A0092B-C50C-407E-A947-70E740481C1C}">
                  <a14:useLocalDpi xmlns:a14="http://schemas.microsoft.com/office/drawing/2010/main" val="0"/>
                </a:ext>
              </a:extLst>
            </a:blip>
            <a:stretch>
              <a:fillRect/>
            </a:stretch>
          </p:blipFill>
          <p:spPr>
            <a:xfrm flipV="1">
              <a:off x="0" y="4829074"/>
              <a:ext cx="2746327" cy="142809"/>
            </a:xfrm>
            <a:prstGeom prst="rect">
              <a:avLst/>
            </a:prstGeom>
          </p:spPr>
        </p:pic>
        <p:pic>
          <p:nvPicPr>
            <p:cNvPr id="18" name="Рисунок 17"/>
            <p:cNvPicPr>
              <a:picLocks noChangeAspect="1"/>
            </p:cNvPicPr>
            <p:nvPr userDrawn="1"/>
          </p:nvPicPr>
          <p:blipFill>
            <a:blip r:embed="rId87" cstate="print">
              <a:extLst>
                <a:ext uri="{28A0092B-C50C-407E-A947-70E740481C1C}">
                  <a14:useLocalDpi xmlns:a14="http://schemas.microsoft.com/office/drawing/2010/main" val="0"/>
                </a:ext>
              </a:extLst>
            </a:blip>
            <a:stretch>
              <a:fillRect/>
            </a:stretch>
          </p:blipFill>
          <p:spPr>
            <a:xfrm flipH="1">
              <a:off x="4028374" y="540984"/>
              <a:ext cx="1416169" cy="2787284"/>
            </a:xfrm>
            <a:prstGeom prst="rect">
              <a:avLst/>
            </a:prstGeom>
          </p:spPr>
        </p:pic>
        <p:pic>
          <p:nvPicPr>
            <p:cNvPr id="19" name="Рисунок 18"/>
            <p:cNvPicPr>
              <a:picLocks noChangeAspect="1"/>
            </p:cNvPicPr>
            <p:nvPr userDrawn="1"/>
          </p:nvPicPr>
          <p:blipFill>
            <a:blip r:embed="rId88" cstate="print">
              <a:extLst>
                <a:ext uri="{28A0092B-C50C-407E-A947-70E740481C1C}">
                  <a14:useLocalDpi xmlns:a14="http://schemas.microsoft.com/office/drawing/2010/main" val="0"/>
                </a:ext>
              </a:extLst>
            </a:blip>
            <a:stretch>
              <a:fillRect/>
            </a:stretch>
          </p:blipFill>
          <p:spPr>
            <a:xfrm>
              <a:off x="6224785" y="904031"/>
              <a:ext cx="210077" cy="210077"/>
            </a:xfrm>
            <a:prstGeom prst="rect">
              <a:avLst/>
            </a:prstGeom>
          </p:spPr>
        </p:pic>
        <p:pic>
          <p:nvPicPr>
            <p:cNvPr id="20" name="Рисунок 19"/>
            <p:cNvPicPr>
              <a:picLocks noChangeAspect="1"/>
            </p:cNvPicPr>
            <p:nvPr userDrawn="1"/>
          </p:nvPicPr>
          <p:blipFill>
            <a:blip r:embed="rId88" cstate="print">
              <a:extLst>
                <a:ext uri="{28A0092B-C50C-407E-A947-70E740481C1C}">
                  <a14:useLocalDpi xmlns:a14="http://schemas.microsoft.com/office/drawing/2010/main" val="0"/>
                </a:ext>
              </a:extLst>
            </a:blip>
            <a:stretch>
              <a:fillRect/>
            </a:stretch>
          </p:blipFill>
          <p:spPr>
            <a:xfrm>
              <a:off x="11510081" y="4448891"/>
              <a:ext cx="210077" cy="210077"/>
            </a:xfrm>
            <a:prstGeom prst="rect">
              <a:avLst/>
            </a:prstGeom>
          </p:spPr>
        </p:pic>
        <p:pic>
          <p:nvPicPr>
            <p:cNvPr id="21" name="Рисунок 20"/>
            <p:cNvPicPr>
              <a:picLocks noChangeAspect="1"/>
            </p:cNvPicPr>
            <p:nvPr userDrawn="1"/>
          </p:nvPicPr>
          <p:blipFill>
            <a:blip r:embed="rId89" cstate="print">
              <a:extLst>
                <a:ext uri="{28A0092B-C50C-407E-A947-70E740481C1C}">
                  <a14:useLocalDpi xmlns:a14="http://schemas.microsoft.com/office/drawing/2010/main" val="0"/>
                </a:ext>
              </a:extLst>
            </a:blip>
            <a:stretch>
              <a:fillRect/>
            </a:stretch>
          </p:blipFill>
          <p:spPr>
            <a:xfrm>
              <a:off x="6405452" y="1208990"/>
              <a:ext cx="233464" cy="233464"/>
            </a:xfrm>
            <a:prstGeom prst="rect">
              <a:avLst/>
            </a:prstGeom>
          </p:spPr>
        </p:pic>
        <p:pic>
          <p:nvPicPr>
            <p:cNvPr id="22" name="Рисунок 21"/>
            <p:cNvPicPr>
              <a:picLocks noChangeAspect="1"/>
            </p:cNvPicPr>
            <p:nvPr userDrawn="1"/>
          </p:nvPicPr>
          <p:blipFill>
            <a:blip r:embed="rId89" cstate="print">
              <a:extLst>
                <a:ext uri="{28A0092B-C50C-407E-A947-70E740481C1C}">
                  <a14:useLocalDpi xmlns:a14="http://schemas.microsoft.com/office/drawing/2010/main" val="0"/>
                </a:ext>
              </a:extLst>
            </a:blip>
            <a:stretch>
              <a:fillRect/>
            </a:stretch>
          </p:blipFill>
          <p:spPr>
            <a:xfrm>
              <a:off x="11703056" y="3728389"/>
              <a:ext cx="233464" cy="233464"/>
            </a:xfrm>
            <a:prstGeom prst="rect">
              <a:avLst/>
            </a:prstGeom>
          </p:spPr>
        </p:pic>
        <p:pic>
          <p:nvPicPr>
            <p:cNvPr id="23" name="Рисунок 22"/>
            <p:cNvPicPr>
              <a:picLocks noChangeAspect="1"/>
            </p:cNvPicPr>
            <p:nvPr userDrawn="1"/>
          </p:nvPicPr>
          <p:blipFill>
            <a:blip r:embed="rId89" cstate="print">
              <a:extLst>
                <a:ext uri="{28A0092B-C50C-407E-A947-70E740481C1C}">
                  <a14:useLocalDpi xmlns:a14="http://schemas.microsoft.com/office/drawing/2010/main" val="0"/>
                </a:ext>
              </a:extLst>
            </a:blip>
            <a:stretch>
              <a:fillRect/>
            </a:stretch>
          </p:blipFill>
          <p:spPr>
            <a:xfrm>
              <a:off x="299622" y="404057"/>
              <a:ext cx="233464" cy="233464"/>
            </a:xfrm>
            <a:prstGeom prst="rect">
              <a:avLst/>
            </a:prstGeom>
          </p:spPr>
        </p:pic>
        <p:pic>
          <p:nvPicPr>
            <p:cNvPr id="24" name="Рисунок 23"/>
            <p:cNvPicPr>
              <a:picLocks noChangeAspect="1"/>
            </p:cNvPicPr>
            <p:nvPr userDrawn="1"/>
          </p:nvPicPr>
          <p:blipFill>
            <a:blip r:embed="rId90" cstate="print">
              <a:extLst>
                <a:ext uri="{28A0092B-C50C-407E-A947-70E740481C1C}">
                  <a14:useLocalDpi xmlns:a14="http://schemas.microsoft.com/office/drawing/2010/main" val="0"/>
                </a:ext>
              </a:extLst>
            </a:blip>
            <a:stretch>
              <a:fillRect/>
            </a:stretch>
          </p:blipFill>
          <p:spPr>
            <a:xfrm rot="17827223">
              <a:off x="6681181" y="3023484"/>
              <a:ext cx="269823" cy="253634"/>
            </a:xfrm>
            <a:prstGeom prst="rect">
              <a:avLst/>
            </a:prstGeom>
          </p:spPr>
        </p:pic>
        <p:pic>
          <p:nvPicPr>
            <p:cNvPr id="25" name="Рисунок 24"/>
            <p:cNvPicPr>
              <a:picLocks noChangeAspect="1"/>
            </p:cNvPicPr>
            <p:nvPr userDrawn="1"/>
          </p:nvPicPr>
          <p:blipFill>
            <a:blip r:embed="rId90" cstate="print">
              <a:extLst>
                <a:ext uri="{28A0092B-C50C-407E-A947-70E740481C1C}">
                  <a14:useLocalDpi xmlns:a14="http://schemas.microsoft.com/office/drawing/2010/main" val="0"/>
                </a:ext>
              </a:extLst>
            </a:blip>
            <a:stretch>
              <a:fillRect/>
            </a:stretch>
          </p:blipFill>
          <p:spPr>
            <a:xfrm rot="15425848">
              <a:off x="2351600" y="202530"/>
              <a:ext cx="269823" cy="253634"/>
            </a:xfrm>
            <a:prstGeom prst="rect">
              <a:avLst/>
            </a:prstGeom>
          </p:spPr>
        </p:pic>
      </p:grpSp>
      <p:sp>
        <p:nvSpPr>
          <p:cNvPr id="2" name="Заголовок 1"/>
          <p:cNvSpPr>
            <a:spLocks noGrp="1"/>
          </p:cNvSpPr>
          <p:nvPr>
            <p:ph type="title"/>
          </p:nvPr>
        </p:nvSpPr>
        <p:spPr>
          <a:xfrm>
            <a:off x="236764" y="365125"/>
            <a:ext cx="4049486" cy="3363264"/>
          </a:xfrm>
          <a:prstGeom prst="rect">
            <a:avLst/>
          </a:prstGeom>
        </p:spPr>
        <p:txBody>
          <a:bodyPr vert="horz" lIns="91440" tIns="45720" rIns="91440" bIns="45720" rtlCol="0" anchor="ctr">
            <a:normAutofit/>
          </a:bodyPr>
          <a:lstStyle/>
          <a:p>
            <a:r>
              <a:rPr lang="da-DK" dirty="0"/>
              <a:t>Lorem ipsum dolor sit amet</a:t>
            </a:r>
            <a:endParaRPr lang="ru-RU" dirty="0"/>
          </a:p>
        </p:txBody>
      </p:sp>
      <p:sp>
        <p:nvSpPr>
          <p:cNvPr id="3" name="Текст 2"/>
          <p:cNvSpPr>
            <a:spLocks noGrp="1"/>
          </p:cNvSpPr>
          <p:nvPr>
            <p:ph type="body" idx="1"/>
          </p:nvPr>
        </p:nvSpPr>
        <p:spPr>
          <a:xfrm>
            <a:off x="236765" y="2975647"/>
            <a:ext cx="6295382" cy="2146989"/>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EA0633-B9B7-4E2D-9024-B0FA0EAEEBBA}" type="datetime1">
              <a:rPr lang="ru-RU" smtClean="0"/>
              <a:t>14.11.2022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11510081" y="6356350"/>
            <a:ext cx="536009" cy="365125"/>
          </a:xfrm>
          <a:prstGeom prst="rect">
            <a:avLst/>
          </a:prstGeom>
        </p:spPr>
        <p:txBody>
          <a:bodyPr vert="horz" lIns="91440" tIns="45720" rIns="91440" bIns="45720" rtlCol="0" anchor="ctr"/>
          <a:lstStyle>
            <a:lvl1pPr algn="r">
              <a:defRPr sz="2400" b="1">
                <a:solidFill>
                  <a:schemeClr val="bg1"/>
                </a:solidFill>
              </a:defRPr>
            </a:lvl1pPr>
          </a:lstStyle>
          <a:p>
            <a:fld id="{B7E6CA31-DA56-47CF-9891-B6D0296B6AEC}" type="slidenum">
              <a:rPr lang="ru-RU" smtClean="0"/>
              <a:pPr/>
              <a:t>‹Nr.›</a:t>
            </a:fld>
            <a:endParaRPr lang="ru-RU" dirty="0"/>
          </a:p>
        </p:txBody>
      </p:sp>
    </p:spTree>
    <p:extLst>
      <p:ext uri="{BB962C8B-B14F-4D97-AF65-F5344CB8AC3E}">
        <p14:creationId xmlns:p14="http://schemas.microsoft.com/office/powerpoint/2010/main" val="1714536039"/>
      </p:ext>
    </p:extLst>
  </p:cSld>
  <p:clrMap bg1="lt1" tx1="dk1" bg2="lt2" tx2="dk2" accent1="accent1" accent2="accent2" accent3="accent3" accent4="accent4" accent5="accent5" accent6="accent6" hlink="hlink" folHlink="folHlink"/>
  <p:sldLayoutIdLst>
    <p:sldLayoutId id="2147483717" r:id="rId1"/>
    <p:sldLayoutId id="2147483681" r:id="rId2"/>
    <p:sldLayoutId id="2147483839" r:id="rId3"/>
    <p:sldLayoutId id="2147483682" r:id="rId4"/>
    <p:sldLayoutId id="2147483683" r:id="rId5"/>
    <p:sldLayoutId id="2147483661" r:id="rId6"/>
    <p:sldLayoutId id="2147483672" r:id="rId7"/>
    <p:sldLayoutId id="2147483673" r:id="rId8"/>
    <p:sldLayoutId id="2147483662" r:id="rId9"/>
    <p:sldLayoutId id="2147483677" r:id="rId10"/>
    <p:sldLayoutId id="2147483663" r:id="rId11"/>
    <p:sldLayoutId id="2147483688" r:id="rId12"/>
    <p:sldLayoutId id="2147483691" r:id="rId13"/>
    <p:sldLayoutId id="2147483718" r:id="rId14"/>
    <p:sldLayoutId id="2147483689" r:id="rId15"/>
    <p:sldLayoutId id="2147483690" r:id="rId16"/>
    <p:sldLayoutId id="2147483692" r:id="rId17"/>
    <p:sldLayoutId id="2147483693" r:id="rId18"/>
    <p:sldLayoutId id="2147483712" r:id="rId19"/>
    <p:sldLayoutId id="2147483723" r:id="rId20"/>
    <p:sldLayoutId id="2147483674" r:id="rId21"/>
    <p:sldLayoutId id="2147483842" r:id="rId22"/>
    <p:sldLayoutId id="2147483694" r:id="rId23"/>
    <p:sldLayoutId id="2147483695" r:id="rId24"/>
    <p:sldLayoutId id="2147483719" r:id="rId25"/>
    <p:sldLayoutId id="2147483696" r:id="rId26"/>
    <p:sldLayoutId id="2147483697" r:id="rId27"/>
    <p:sldLayoutId id="2147483698" r:id="rId28"/>
    <p:sldLayoutId id="2147483699" r:id="rId29"/>
    <p:sldLayoutId id="2147483713" r:id="rId30"/>
    <p:sldLayoutId id="2147483724" r:id="rId31"/>
    <p:sldLayoutId id="2147483675" r:id="rId32"/>
    <p:sldLayoutId id="2147483766" r:id="rId33"/>
    <p:sldLayoutId id="2147483700" r:id="rId34"/>
    <p:sldLayoutId id="2147483767" r:id="rId35"/>
    <p:sldLayoutId id="2147483720" r:id="rId36"/>
    <p:sldLayoutId id="2147483701" r:id="rId37"/>
    <p:sldLayoutId id="2147483702" r:id="rId38"/>
    <p:sldLayoutId id="2147483703" r:id="rId39"/>
    <p:sldLayoutId id="2147483704" r:id="rId40"/>
    <p:sldLayoutId id="2147483705" r:id="rId41"/>
    <p:sldLayoutId id="2147483714" r:id="rId42"/>
    <p:sldLayoutId id="2147483765" r:id="rId43"/>
    <p:sldLayoutId id="2147483725" r:id="rId44"/>
    <p:sldLayoutId id="2147483676" r:id="rId45"/>
    <p:sldLayoutId id="2147483706" r:id="rId46"/>
    <p:sldLayoutId id="2147483707" r:id="rId47"/>
    <p:sldLayoutId id="2147483721" r:id="rId48"/>
    <p:sldLayoutId id="2147483708" r:id="rId49"/>
    <p:sldLayoutId id="2147483709" r:id="rId50"/>
    <p:sldLayoutId id="2147483710" r:id="rId51"/>
    <p:sldLayoutId id="2147483711" r:id="rId52"/>
    <p:sldLayoutId id="2147483715" r:id="rId53"/>
    <p:sldLayoutId id="2147483726" r:id="rId54"/>
    <p:sldLayoutId id="2147483728" r:id="rId55"/>
    <p:sldLayoutId id="2147483664" r:id="rId56"/>
    <p:sldLayoutId id="2147483665" r:id="rId57"/>
    <p:sldLayoutId id="2147483666" r:id="rId58"/>
    <p:sldLayoutId id="2147483722" r:id="rId59"/>
    <p:sldLayoutId id="2147483764" r:id="rId60"/>
    <p:sldLayoutId id="2147483727" r:id="rId61"/>
    <p:sldLayoutId id="2147483686" r:id="rId62"/>
    <p:sldLayoutId id="2147483841" r:id="rId63"/>
    <p:sldLayoutId id="2147483687" r:id="rId64"/>
    <p:sldLayoutId id="2147483678" r:id="rId65"/>
    <p:sldLayoutId id="2147483680" r:id="rId66"/>
    <p:sldLayoutId id="2147483667" r:id="rId67"/>
    <p:sldLayoutId id="2147483679" r:id="rId68"/>
    <p:sldLayoutId id="2147483684" r:id="rId69"/>
    <p:sldLayoutId id="2147483685" r:id="rId70"/>
    <p:sldLayoutId id="2147483668" r:id="rId71"/>
    <p:sldLayoutId id="2147483669" r:id="rId72"/>
    <p:sldLayoutId id="2147483716" r:id="rId73"/>
    <p:sldLayoutId id="2147483840" r:id="rId74"/>
    <p:sldLayoutId id="2147483670" r:id="rId75"/>
    <p:sldLayoutId id="2147483671" r:id="rId76"/>
    <p:sldLayoutId id="2147483870" r:id="rId77"/>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3" name="Inhalt"/>
          <p:cNvSpPr>
            <a:spLocks noGrp="1"/>
          </p:cNvSpPr>
          <p:nvPr>
            <p:ph type="body" idx="1"/>
          </p:nvPr>
        </p:nvSpPr>
        <p:spPr bwMode="gray">
          <a:xfrm>
            <a:off x="540070" y="1512000"/>
            <a:ext cx="11111046" cy="4298400"/>
          </a:xfrm>
          <a:prstGeom prst="rect">
            <a:avLst/>
          </a:prstGeom>
        </p:spPr>
        <p:txBody>
          <a:bodyPr vert="horz" lIns="0" tIns="0" rIns="0" bIns="0" rtlCol="0">
            <a:noAutofit/>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grpSp>
        <p:nvGrpSpPr>
          <p:cNvPr id="11" name="Hilfslinie"/>
          <p:cNvGrpSpPr/>
          <p:nvPr userDrawn="1"/>
        </p:nvGrpSpPr>
        <p:grpSpPr bwMode="gray">
          <a:xfrm>
            <a:off x="540071" y="-739050"/>
            <a:ext cx="900117" cy="720000"/>
            <a:chOff x="540001" y="-720000"/>
            <a:chExt cx="900000" cy="720000"/>
          </a:xfrm>
        </p:grpSpPr>
        <p:cxnSp>
          <p:nvCxnSpPr>
            <p:cNvPr id="24" name="Line"/>
            <p:cNvCxnSpPr/>
            <p:nvPr userDrawn="1"/>
          </p:nvCxnSpPr>
          <p:spPr bwMode="gray">
            <a:xfrm flipV="1">
              <a:off x="540002" y="-720000"/>
              <a:ext cx="0" cy="7200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Text"/>
            <p:cNvSpPr txBox="1"/>
            <p:nvPr userDrawn="1"/>
          </p:nvSpPr>
          <p:spPr bwMode="gray">
            <a:xfrm>
              <a:off x="540001" y="-720000"/>
              <a:ext cx="900000" cy="540000"/>
            </a:xfrm>
            <a:prstGeom prst="rect">
              <a:avLst/>
            </a:prstGeom>
            <a:noFill/>
          </p:spPr>
          <p:txBody>
            <a:bodyPr wrap="square" lIns="72000" tIns="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15,42</a:t>
              </a:r>
            </a:p>
          </p:txBody>
        </p:sp>
      </p:grpSp>
      <p:grpSp>
        <p:nvGrpSpPr>
          <p:cNvPr id="12" name="Hilfslinie"/>
          <p:cNvGrpSpPr/>
          <p:nvPr userDrawn="1"/>
        </p:nvGrpSpPr>
        <p:grpSpPr bwMode="gray">
          <a:xfrm>
            <a:off x="10751001" y="-739050"/>
            <a:ext cx="900117" cy="720000"/>
            <a:chOff x="10749601" y="-720000"/>
            <a:chExt cx="900000" cy="720000"/>
          </a:xfrm>
        </p:grpSpPr>
        <p:cxnSp>
          <p:nvCxnSpPr>
            <p:cNvPr id="22" name="Line"/>
            <p:cNvCxnSpPr/>
            <p:nvPr userDrawn="1"/>
          </p:nvCxnSpPr>
          <p:spPr bwMode="gray">
            <a:xfrm flipV="1">
              <a:off x="11649601" y="-720000"/>
              <a:ext cx="0" cy="7200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Text"/>
            <p:cNvSpPr txBox="1"/>
            <p:nvPr userDrawn="1"/>
          </p:nvSpPr>
          <p:spPr bwMode="gray">
            <a:xfrm>
              <a:off x="10749601" y="-720000"/>
              <a:ext cx="900000" cy="540000"/>
            </a:xfrm>
            <a:prstGeom prst="rect">
              <a:avLst/>
            </a:prstGeom>
            <a:noFill/>
          </p:spPr>
          <p:txBody>
            <a:bodyPr wrap="square" lIns="0" tIns="0" rIns="72000" bIns="0" rtlCol="0">
              <a:noAutofit/>
            </a:bodyPr>
            <a:lstStyle/>
            <a:p>
              <a:pPr algn="r">
                <a:lnSpc>
                  <a:spcPct val="90000"/>
                </a:lnSpc>
                <a:spcAft>
                  <a:spcPts val="1000"/>
                </a:spcAft>
              </a:pPr>
              <a:r>
                <a:rPr lang="de-DE" sz="1200" noProof="0" dirty="0"/>
                <a:t>Position Hilfslinie 15,42</a:t>
              </a:r>
            </a:p>
          </p:txBody>
        </p:sp>
      </p:grpSp>
      <p:grpSp>
        <p:nvGrpSpPr>
          <p:cNvPr id="13" name="Hilfslinie"/>
          <p:cNvGrpSpPr/>
          <p:nvPr userDrawn="1"/>
        </p:nvGrpSpPr>
        <p:grpSpPr bwMode="gray">
          <a:xfrm>
            <a:off x="-739146" y="432000"/>
            <a:ext cx="720094" cy="540000"/>
            <a:chOff x="-720000" y="432000"/>
            <a:chExt cx="720000" cy="540000"/>
          </a:xfrm>
        </p:grpSpPr>
        <p:cxnSp>
          <p:nvCxnSpPr>
            <p:cNvPr id="20" name="Line"/>
            <p:cNvCxnSpPr/>
            <p:nvPr/>
          </p:nvCxnSpPr>
          <p:spPr bwMode="gray">
            <a:xfrm>
              <a:off x="-720000" y="4320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
            <p:cNvSpPr txBox="1"/>
            <p:nvPr userDrawn="1"/>
          </p:nvSpPr>
          <p:spPr bwMode="gray">
            <a:xfrm>
              <a:off x="-720000" y="432000"/>
              <a:ext cx="720000" cy="540000"/>
            </a:xfrm>
            <a:prstGeom prst="rect">
              <a:avLst/>
            </a:prstGeom>
            <a:noFill/>
          </p:spPr>
          <p:txBody>
            <a:bodyPr wrap="square" lIns="0" tIns="7200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8,32</a:t>
              </a:r>
            </a:p>
          </p:txBody>
        </p:sp>
      </p:grpSp>
      <p:grpSp>
        <p:nvGrpSpPr>
          <p:cNvPr id="14" name="Hilfslinie"/>
          <p:cNvGrpSpPr/>
          <p:nvPr userDrawn="1"/>
        </p:nvGrpSpPr>
        <p:grpSpPr bwMode="gray">
          <a:xfrm>
            <a:off x="-739146" y="1512000"/>
            <a:ext cx="720094" cy="540000"/>
            <a:chOff x="-720000" y="1512000"/>
            <a:chExt cx="720000" cy="540000"/>
          </a:xfrm>
        </p:grpSpPr>
        <p:cxnSp>
          <p:nvCxnSpPr>
            <p:cNvPr id="18" name="Line"/>
            <p:cNvCxnSpPr/>
            <p:nvPr userDrawn="1"/>
          </p:nvCxnSpPr>
          <p:spPr bwMode="gray">
            <a:xfrm>
              <a:off x="-720000" y="15120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
            <p:cNvSpPr txBox="1"/>
            <p:nvPr userDrawn="1"/>
          </p:nvSpPr>
          <p:spPr bwMode="gray">
            <a:xfrm>
              <a:off x="-720000" y="1512000"/>
              <a:ext cx="720000" cy="540000"/>
            </a:xfrm>
            <a:prstGeom prst="rect">
              <a:avLst/>
            </a:prstGeom>
            <a:noFill/>
          </p:spPr>
          <p:txBody>
            <a:bodyPr wrap="square" lIns="0" tIns="7200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5,33</a:t>
              </a:r>
            </a:p>
          </p:txBody>
        </p:sp>
      </p:grpSp>
      <p:grpSp>
        <p:nvGrpSpPr>
          <p:cNvPr id="15" name="Hilfslinie"/>
          <p:cNvGrpSpPr/>
          <p:nvPr userDrawn="1"/>
        </p:nvGrpSpPr>
        <p:grpSpPr bwMode="gray">
          <a:xfrm>
            <a:off x="-739146" y="5810400"/>
            <a:ext cx="720094" cy="540000"/>
            <a:chOff x="-720000" y="5810400"/>
            <a:chExt cx="720000" cy="540000"/>
          </a:xfrm>
        </p:grpSpPr>
        <p:cxnSp>
          <p:nvCxnSpPr>
            <p:cNvPr id="16" name="Line"/>
            <p:cNvCxnSpPr/>
            <p:nvPr userDrawn="1"/>
          </p:nvCxnSpPr>
          <p:spPr bwMode="gray">
            <a:xfrm>
              <a:off x="-720000" y="58104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Text"/>
            <p:cNvSpPr txBox="1"/>
            <p:nvPr userDrawn="1"/>
          </p:nvSpPr>
          <p:spPr bwMode="gray">
            <a:xfrm>
              <a:off x="-720000" y="5810400"/>
              <a:ext cx="720000" cy="540000"/>
            </a:xfrm>
            <a:prstGeom prst="rect">
              <a:avLst/>
            </a:prstGeom>
            <a:noFill/>
          </p:spPr>
          <p:txBody>
            <a:bodyPr wrap="square" lIns="0" tIns="7200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6,61</a:t>
              </a:r>
            </a:p>
          </p:txBody>
        </p:sp>
      </p:grpSp>
    </p:spTree>
    <p:extLst>
      <p:ext uri="{BB962C8B-B14F-4D97-AF65-F5344CB8AC3E}">
        <p14:creationId xmlns:p14="http://schemas.microsoft.com/office/powerpoint/2010/main" val="2901468210"/>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 id="2147483864" r:id="rId20"/>
    <p:sldLayoutId id="2147483865" r:id="rId21"/>
    <p:sldLayoutId id="2147483866" r:id="rId22"/>
    <p:sldLayoutId id="2147483867" r:id="rId23"/>
    <p:sldLayoutId id="2147483868" r:id="rId24"/>
    <p:sldLayoutId id="2147483869"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7.xml"/></Relationships>
</file>

<file path=ppt/slides/_rels/slide11.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notesSlide" Target="../notesSlides/notesSlide11.xml"/><Relationship Id="rId1" Type="http://schemas.openxmlformats.org/officeDocument/2006/relationships/slideLayout" Target="../slideLayouts/slideLayout77.xml"/><Relationship Id="rId4" Type="http://schemas.openxmlformats.org/officeDocument/2006/relationships/image" Target="../media/image33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4.xml"/></Relationships>
</file>

<file path=ppt/slides/_rels/slide20.xml.rels><?xml version="1.0" encoding="UTF-8" standalone="yes"?>
<Relationships xmlns="http://schemas.openxmlformats.org/package/2006/relationships"><Relationship Id="rId3" Type="http://schemas.openxmlformats.org/officeDocument/2006/relationships/hyperlink" Target="https://eu.patagonia.com/ch/de/home/" TargetMode="External"/><Relationship Id="rId2" Type="http://schemas.openxmlformats.org/officeDocument/2006/relationships/notesSlide" Target="../notesSlides/notesSlide20.xml"/><Relationship Id="rId1" Type="http://schemas.openxmlformats.org/officeDocument/2006/relationships/slideLayout" Target="../slideLayouts/slideLayout36.xml"/><Relationship Id="rId4" Type="http://schemas.openxmlformats.org/officeDocument/2006/relationships/hyperlink" Target="https://www.nudiejeans.com/d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notesSlide" Target="../notesSlides/notesSlide21.xml"/><Relationship Id="rId1" Type="http://schemas.openxmlformats.org/officeDocument/2006/relationships/slideLayout" Target="../slideLayouts/slideLayout77.xml"/></Relationships>
</file>

<file path=ppt/slides/_rels/slide22.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notesSlide" Target="../notesSlides/notesSlide22.xml"/><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notesSlide" Target="../notesSlides/notesSlide23.xml"/><Relationship Id="rId1" Type="http://schemas.openxmlformats.org/officeDocument/2006/relationships/slideLayout" Target="../slideLayouts/slideLayout77.xml"/></Relationships>
</file>

<file path=ppt/slides/_rels/slide24.xml.rels><?xml version="1.0" encoding="UTF-8" standalone="yes"?>
<Relationships xmlns="http://schemas.openxmlformats.org/package/2006/relationships"><Relationship Id="rId3" Type="http://schemas.openxmlformats.org/officeDocument/2006/relationships/image" Target="../media/image339.jpeg"/><Relationship Id="rId2" Type="http://schemas.openxmlformats.org/officeDocument/2006/relationships/notesSlide" Target="../notesSlides/notesSlide24.xml"/><Relationship Id="rId1"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26.xml"/><Relationship Id="rId1" Type="http://schemas.openxmlformats.org/officeDocument/2006/relationships/slideLayout" Target="../slideLayouts/slideLayout36.xml"/><Relationship Id="rId4" Type="http://schemas.openxmlformats.org/officeDocument/2006/relationships/hyperlink" Target="https://link.springer.com/chapter/10.1007/978-3-319-91971-3_8"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www.secondbikelife.de/" TargetMode="External"/><Relationship Id="rId13" Type="http://schemas.openxmlformats.org/officeDocument/2006/relationships/hyperlink" Target="https://de.neustark.com/" TargetMode="External"/><Relationship Id="rId3" Type="http://schemas.openxmlformats.org/officeDocument/2006/relationships/hyperlink" Target="https://www.sharely.ch/" TargetMode="External"/><Relationship Id="rId7" Type="http://schemas.openxmlformats.org/officeDocument/2006/relationships/hyperlink" Target="https://revendo.ch/" TargetMode="External"/><Relationship Id="rId12" Type="http://schemas.openxmlformats.org/officeDocument/2006/relationships/hyperlink" Target="https://www.freitag.ch/fr/swap" TargetMode="External"/><Relationship Id="rId2" Type="http://schemas.openxmlformats.org/officeDocument/2006/relationships/image" Target="../media/image341.png"/><Relationship Id="rId1" Type="http://schemas.openxmlformats.org/officeDocument/2006/relationships/slideLayout" Target="../slideLayouts/slideLayout36.xml"/><Relationship Id="rId6" Type="http://schemas.openxmlformats.org/officeDocument/2006/relationships/hyperlink" Target="https://www.nudiejeans.com/de/" TargetMode="External"/><Relationship Id="rId11" Type="http://schemas.openxmlformats.org/officeDocument/2006/relationships/hyperlink" Target="https://www.freitag.ch/fr" TargetMode="External"/><Relationship Id="rId5" Type="http://schemas.openxmlformats.org/officeDocument/2006/relationships/hyperlink" Target="https://www.leihbar.ch/" TargetMode="External"/><Relationship Id="rId15" Type="http://schemas.openxmlformats.org/officeDocument/2006/relationships/hyperlink" Target="http://www.fenx.ch/" TargetMode="External"/><Relationship Id="rId10" Type="http://schemas.openxmlformats.org/officeDocument/2006/relationships/hyperlink" Target="https://www.depop.com/" TargetMode="External"/><Relationship Id="rId4" Type="http://schemas.openxmlformats.org/officeDocument/2006/relationships/hyperlink" Target="https://de.2em.ch/" TargetMode="External"/><Relationship Id="rId9" Type="http://schemas.openxmlformats.org/officeDocument/2006/relationships/hyperlink" Target="http://www.kleiderkorb.ch/" TargetMode="External"/><Relationship Id="rId14" Type="http://schemas.openxmlformats.org/officeDocument/2006/relationships/hyperlink" Target="http://www.zweitform.ch/"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4.xml"/></Relationships>
</file>

<file path=ppt/slides/_rels/slide30.xml.rels><?xml version="1.0" encoding="UTF-8" standalone="yes"?>
<Relationships xmlns="http://schemas.openxmlformats.org/package/2006/relationships"><Relationship Id="rId2" Type="http://schemas.openxmlformats.org/officeDocument/2006/relationships/image" Target="../media/image342.jpg"/><Relationship Id="rId1" Type="http://schemas.openxmlformats.org/officeDocument/2006/relationships/slideLayout" Target="../slideLayouts/slideLayout7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notesSlide" Target="../notesSlides/notesSlide28.xml"/><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notesSlide" Target="../notesSlides/notesSlide37.xml"/><Relationship Id="rId1" Type="http://schemas.openxmlformats.org/officeDocument/2006/relationships/slideLayout" Target="../slideLayouts/slideLayout6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3" Type="http://schemas.openxmlformats.org/officeDocument/2006/relationships/image" Target="../media/image345.jpg"/><Relationship Id="rId2" Type="http://schemas.openxmlformats.org/officeDocument/2006/relationships/notesSlide" Target="../notesSlides/notesSlide39.xml"/><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image" Target="../media/image346.jpeg"/><Relationship Id="rId2" Type="http://schemas.openxmlformats.org/officeDocument/2006/relationships/notesSlide" Target="../notesSlides/notesSlide40.xml"/><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notesSlide" Target="../notesSlides/notesSlide41.xml"/><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notesSlide" Target="../notesSlides/notesSlide42.xml"/><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3" Type="http://schemas.openxmlformats.org/officeDocument/2006/relationships/image" Target="../media/image349.emf"/><Relationship Id="rId2" Type="http://schemas.openxmlformats.org/officeDocument/2006/relationships/notesSlide" Target="../notesSlides/notesSlide43.xml"/><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3" Type="http://schemas.openxmlformats.org/officeDocument/2006/relationships/image" Target="../media/image350.jpeg"/><Relationship Id="rId2" Type="http://schemas.openxmlformats.org/officeDocument/2006/relationships/notesSlide" Target="../notesSlides/notesSlide44.xml"/><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8" Type="http://schemas.openxmlformats.org/officeDocument/2006/relationships/image" Target="../media/image355.png"/><Relationship Id="rId3" Type="http://schemas.openxmlformats.org/officeDocument/2006/relationships/image" Target="../media/image351.png"/><Relationship Id="rId7" Type="http://schemas.openxmlformats.org/officeDocument/2006/relationships/image" Target="../media/image354.jpeg"/><Relationship Id="rId2" Type="http://schemas.openxmlformats.org/officeDocument/2006/relationships/notesSlide" Target="../notesSlides/notesSlide45.xml"/><Relationship Id="rId1" Type="http://schemas.openxmlformats.org/officeDocument/2006/relationships/slideLayout" Target="../slideLayouts/slideLayout36.xml"/><Relationship Id="rId6" Type="http://schemas.openxmlformats.org/officeDocument/2006/relationships/image" Target="../media/image353.jpeg"/><Relationship Id="rId5" Type="http://schemas.openxmlformats.org/officeDocument/2006/relationships/image" Target="../media/image349.emf"/><Relationship Id="rId4" Type="http://schemas.openxmlformats.org/officeDocument/2006/relationships/image" Target="../media/image35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3" Type="http://schemas.openxmlformats.org/officeDocument/2006/relationships/image" Target="../media/image356.jpeg"/><Relationship Id="rId2" Type="http://schemas.openxmlformats.org/officeDocument/2006/relationships/notesSlide" Target="../notesSlides/notesSlide49.xml"/><Relationship Id="rId1" Type="http://schemas.openxmlformats.org/officeDocument/2006/relationships/slideLayout" Target="../slideLayouts/slideLayout6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3" Type="http://schemas.openxmlformats.org/officeDocument/2006/relationships/image" Target="../media/image357.jpg"/><Relationship Id="rId2" Type="http://schemas.openxmlformats.org/officeDocument/2006/relationships/notesSlide" Target="../notesSlides/notesSlide50.xml"/><Relationship Id="rId1" Type="http://schemas.openxmlformats.org/officeDocument/2006/relationships/slideLayout" Target="../slideLayouts/slideLayout7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notesSlide" Target="../notesSlides/notesSlide52.xml"/><Relationship Id="rId1" Type="http://schemas.openxmlformats.org/officeDocument/2006/relationships/slideLayout" Target="../slideLayouts/slideLayout4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notesSlide" Target="../notesSlides/notesSlide9.xml"/><Relationship Id="rId1" Type="http://schemas.openxmlformats.org/officeDocument/2006/relationships/slideLayout" Target="../slideLayouts/slideLayout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769D3E-8858-4A05-B3A9-84A618532352}"/>
              </a:ext>
            </a:extLst>
          </p:cNvPr>
          <p:cNvSpPr>
            <a:spLocks noGrp="1"/>
          </p:cNvSpPr>
          <p:nvPr>
            <p:ph type="title"/>
          </p:nvPr>
        </p:nvSpPr>
        <p:spPr>
          <a:xfrm>
            <a:off x="935834" y="5933659"/>
            <a:ext cx="8098438" cy="636104"/>
          </a:xfrm>
        </p:spPr>
        <p:txBody>
          <a:bodyPr>
            <a:noAutofit/>
          </a:bodyPr>
          <a:lstStyle/>
          <a:p>
            <a:pPr algn="l"/>
            <a:r>
              <a:rPr lang="fr-CH" sz="2800" b="0" dirty="0">
                <a:solidFill>
                  <a:srgbClr val="8EB403"/>
                </a:solidFill>
              </a:rPr>
              <a:t>Pensée et action entrepreneuriales</a:t>
            </a:r>
            <a:endParaRPr lang="de-CH" sz="2800" b="0" dirty="0">
              <a:solidFill>
                <a:srgbClr val="8EB403"/>
              </a:solidFill>
            </a:endParaRPr>
          </a:p>
        </p:txBody>
      </p:sp>
      <p:sp>
        <p:nvSpPr>
          <p:cNvPr id="4" name="Rechteck 3">
            <a:extLst>
              <a:ext uri="{FF2B5EF4-FFF2-40B4-BE49-F238E27FC236}">
                <a16:creationId xmlns:a16="http://schemas.microsoft.com/office/drawing/2014/main" id="{2B5132A5-C60A-4155-AB83-FBEB00069D1D}"/>
              </a:ext>
            </a:extLst>
          </p:cNvPr>
          <p:cNvSpPr/>
          <p:nvPr/>
        </p:nvSpPr>
        <p:spPr>
          <a:xfrm>
            <a:off x="925894" y="5322132"/>
            <a:ext cx="3009157" cy="738664"/>
          </a:xfrm>
          <a:prstGeom prst="rect">
            <a:avLst/>
          </a:prstGeom>
        </p:spPr>
        <p:txBody>
          <a:bodyPr wrap="none">
            <a:spAutoFit/>
          </a:bodyPr>
          <a:lstStyle/>
          <a:p>
            <a:r>
              <a:rPr lang="de-CH" sz="4200" dirty="0">
                <a:solidFill>
                  <a:srgbClr val="8EB403"/>
                </a:solidFill>
              </a:rPr>
              <a:t>my</a:t>
            </a:r>
            <a:r>
              <a:rPr lang="de-CH" sz="4200" b="1" dirty="0">
                <a:solidFill>
                  <a:srgbClr val="8EB403"/>
                </a:solidFill>
              </a:rPr>
              <a:t>idea.</a:t>
            </a:r>
            <a:r>
              <a:rPr lang="de-CH" sz="4200" dirty="0">
                <a:solidFill>
                  <a:srgbClr val="8EB403"/>
                </a:solidFill>
              </a:rPr>
              <a:t>ch</a:t>
            </a:r>
          </a:p>
        </p:txBody>
      </p:sp>
      <p:pic>
        <p:nvPicPr>
          <p:cNvPr id="25" name="Grafik 24">
            <a:extLst>
              <a:ext uri="{FF2B5EF4-FFF2-40B4-BE49-F238E27FC236}">
                <a16:creationId xmlns:a16="http://schemas.microsoft.com/office/drawing/2014/main" id="{8A1741F1-01FC-47F9-8DB0-9D5A9C250EE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889436" y="400858"/>
            <a:ext cx="2176672" cy="1043578"/>
          </a:xfrm>
          <a:prstGeom prst="rect">
            <a:avLst/>
          </a:prstGeom>
        </p:spPr>
      </p:pic>
      <p:sp>
        <p:nvSpPr>
          <p:cNvPr id="3" name="Foliennummernplatzhalter 2">
            <a:extLst>
              <a:ext uri="{FF2B5EF4-FFF2-40B4-BE49-F238E27FC236}">
                <a16:creationId xmlns:a16="http://schemas.microsoft.com/office/drawing/2014/main" id="{DBD4B09B-DE92-42CD-A4E8-B762702A2AD8}"/>
              </a:ext>
            </a:extLst>
          </p:cNvPr>
          <p:cNvSpPr>
            <a:spLocks noGrp="1"/>
          </p:cNvSpPr>
          <p:nvPr>
            <p:ph type="sldNum" sz="quarter" idx="12"/>
          </p:nvPr>
        </p:nvSpPr>
        <p:spPr/>
        <p:txBody>
          <a:bodyPr/>
          <a:lstStyle/>
          <a:p>
            <a:fld id="{B7E6CA31-DA56-47CF-9891-B6D0296B6AEC}" type="slidenum">
              <a:rPr lang="ru-RU" smtClean="0"/>
              <a:pPr/>
              <a:t>1</a:t>
            </a:fld>
            <a:endParaRPr lang="ru-RU" dirty="0"/>
          </a:p>
        </p:txBody>
      </p:sp>
    </p:spTree>
    <p:extLst>
      <p:ext uri="{BB962C8B-B14F-4D97-AF65-F5344CB8AC3E}">
        <p14:creationId xmlns:p14="http://schemas.microsoft.com/office/powerpoint/2010/main" val="3329116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12" name="Google Shape;1112;p20"/>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400"/>
              <a:buNone/>
            </a:pPr>
            <a:fld id="{00000000-1234-1234-1234-123412341234}" type="slidenum">
              <a:rPr lang="de-CH"/>
              <a:t>10</a:t>
            </a:fld>
            <a:endParaRPr lang="de-CH"/>
          </a:p>
        </p:txBody>
      </p:sp>
      <p:sp>
        <p:nvSpPr>
          <p:cNvPr id="1117" name="Google Shape;1117;p20"/>
          <p:cNvSpPr/>
          <p:nvPr/>
        </p:nvSpPr>
        <p:spPr>
          <a:xfrm>
            <a:off x="7948348" y="796162"/>
            <a:ext cx="2406741"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r-CH" sz="1800" b="1" i="0" u="none" strike="noStrike" cap="none">
                <a:solidFill>
                  <a:schemeClr val="lt1"/>
                </a:solidFill>
                <a:latin typeface="Century Gothic"/>
                <a:ea typeface="Century Gothic"/>
                <a:cs typeface="Century Gothic"/>
                <a:sym typeface="Century Gothic"/>
              </a:rPr>
              <a:t>Groupe cible</a:t>
            </a:r>
          </a:p>
        </p:txBody>
      </p:sp>
      <p:sp>
        <p:nvSpPr>
          <p:cNvPr id="1118" name="Google Shape;1118;p20"/>
          <p:cNvSpPr/>
          <p:nvPr/>
        </p:nvSpPr>
        <p:spPr>
          <a:xfrm>
            <a:off x="4803108" y="796162"/>
            <a:ext cx="25836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r-CH" sz="1800" b="1" i="0" u="none" strike="noStrike" cap="none">
                <a:solidFill>
                  <a:schemeClr val="lt1"/>
                </a:solidFill>
                <a:latin typeface="Century Gothic"/>
                <a:ea typeface="Century Gothic"/>
                <a:cs typeface="Century Gothic"/>
                <a:sym typeface="Century Gothic"/>
              </a:rPr>
              <a:t>Proposition de valeur</a:t>
            </a:r>
          </a:p>
        </p:txBody>
      </p:sp>
      <p:sp>
        <p:nvSpPr>
          <p:cNvPr id="1125" name="Google Shape;1125;p20"/>
          <p:cNvSpPr/>
          <p:nvPr/>
        </p:nvSpPr>
        <p:spPr>
          <a:xfrm>
            <a:off x="1165142" y="796162"/>
            <a:ext cx="34050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r-CH" sz="1800" b="1" i="0" u="none" strike="noStrike" cap="none">
                <a:solidFill>
                  <a:schemeClr val="lt1"/>
                </a:solidFill>
                <a:latin typeface="Century Gothic"/>
                <a:ea typeface="Century Gothic"/>
                <a:cs typeface="Century Gothic"/>
                <a:sym typeface="Century Gothic"/>
              </a:rPr>
              <a:t>Prestation fournie</a:t>
            </a:r>
          </a:p>
        </p:txBody>
      </p:sp>
      <p:sp>
        <p:nvSpPr>
          <p:cNvPr id="1127" name="Google Shape;1127;p20"/>
          <p:cNvSpPr/>
          <p:nvPr/>
        </p:nvSpPr>
        <p:spPr>
          <a:xfrm>
            <a:off x="4635339" y="5105327"/>
            <a:ext cx="287788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r-CH" sz="1800" b="1" i="0" u="none" strike="noStrike" cap="none">
                <a:solidFill>
                  <a:schemeClr val="lt1"/>
                </a:solidFill>
                <a:latin typeface="Century Gothic"/>
                <a:ea typeface="Century Gothic"/>
                <a:cs typeface="Century Gothic"/>
                <a:sym typeface="Century Gothic"/>
              </a:rPr>
              <a:t>Modèle de revenus</a:t>
            </a:r>
          </a:p>
        </p:txBody>
      </p:sp>
      <p:sp>
        <p:nvSpPr>
          <p:cNvPr id="27" name="Rectangle 2">
            <a:extLst>
              <a:ext uri="{FF2B5EF4-FFF2-40B4-BE49-F238E27FC236}">
                <a16:creationId xmlns:a16="http://schemas.microsoft.com/office/drawing/2014/main" id="{F5F6248A-4D1D-4B76-A6B0-D261857A9EE0}"/>
              </a:ext>
            </a:extLst>
          </p:cNvPr>
          <p:cNvSpPr txBox="1">
            <a:spLocks noChangeArrowheads="1"/>
          </p:cNvSpPr>
          <p:nvPr/>
        </p:nvSpPr>
        <p:spPr bwMode="auto">
          <a:xfrm>
            <a:off x="941093" y="123578"/>
            <a:ext cx="10568987" cy="657225"/>
          </a:xfrm>
          <a:prstGeom prst="rect">
            <a:avLst/>
          </a:prstGeom>
          <a:noFill/>
          <a:ln w="9525">
            <a:noFill/>
            <a:miter lim="800000"/>
            <a:headEnd/>
            <a:tailEnd/>
          </a:ln>
        </p:spPr>
        <p:txBody>
          <a:bodyPr anchor="ctr"/>
          <a:lstStyle/>
          <a:p>
            <a:pPr>
              <a:defRPr/>
            </a:pPr>
            <a:r>
              <a:rPr lang="fr-CH" sz="2400" b="1">
                <a:solidFill>
                  <a:srgbClr val="B11B96"/>
                </a:solidFill>
                <a:latin typeface="+mj-lt"/>
                <a:ea typeface="ＭＳ Ｐゴシック" charset="0"/>
                <a:cs typeface="Arial"/>
              </a:rPr>
              <a:t>Exemple de mymuesli: éléments du modèle d’entreprise</a:t>
            </a:r>
          </a:p>
        </p:txBody>
      </p:sp>
      <p:sp>
        <p:nvSpPr>
          <p:cNvPr id="29" name="Rechteck 28">
            <a:extLst>
              <a:ext uri="{FF2B5EF4-FFF2-40B4-BE49-F238E27FC236}">
                <a16:creationId xmlns:a16="http://schemas.microsoft.com/office/drawing/2014/main" id="{680920E7-4F20-4198-905C-0B9BACE15A61}"/>
              </a:ext>
            </a:extLst>
          </p:cNvPr>
          <p:cNvSpPr/>
          <p:nvPr/>
        </p:nvSpPr>
        <p:spPr>
          <a:xfrm>
            <a:off x="1165142" y="1299359"/>
            <a:ext cx="3405078" cy="369332"/>
          </a:xfrm>
          <a:prstGeom prst="rect">
            <a:avLst/>
          </a:prstGeom>
        </p:spPr>
        <p:txBody>
          <a:bodyPr wrap="square">
            <a:spAutoFit/>
          </a:bodyPr>
          <a:lstStyle/>
          <a:p>
            <a:pPr algn="ctr"/>
            <a:r>
              <a:rPr lang="fr-CH" b="1">
                <a:solidFill>
                  <a:schemeClr val="bg1"/>
                </a:solidFill>
              </a:rPr>
              <a:t>Prestation fournie</a:t>
            </a:r>
          </a:p>
        </p:txBody>
      </p:sp>
      <p:sp>
        <p:nvSpPr>
          <p:cNvPr id="30" name="Rechteck 29">
            <a:extLst>
              <a:ext uri="{FF2B5EF4-FFF2-40B4-BE49-F238E27FC236}">
                <a16:creationId xmlns:a16="http://schemas.microsoft.com/office/drawing/2014/main" id="{B544D975-63F1-4E55-BD8D-B9298290A3A2}"/>
              </a:ext>
            </a:extLst>
          </p:cNvPr>
          <p:cNvSpPr/>
          <p:nvPr/>
        </p:nvSpPr>
        <p:spPr>
          <a:xfrm>
            <a:off x="4796456" y="1258243"/>
            <a:ext cx="2583082" cy="442187"/>
          </a:xfrm>
          <a:prstGeom prst="rect">
            <a:avLst/>
          </a:prstGeom>
          <a:solidFill>
            <a:srgbClr val="B11B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1" name="Rechteck 30">
            <a:extLst>
              <a:ext uri="{FF2B5EF4-FFF2-40B4-BE49-F238E27FC236}">
                <a16:creationId xmlns:a16="http://schemas.microsoft.com/office/drawing/2014/main" id="{5C8E0275-20A4-4372-986E-B48138DE3DDA}"/>
              </a:ext>
            </a:extLst>
          </p:cNvPr>
          <p:cNvSpPr/>
          <p:nvPr/>
        </p:nvSpPr>
        <p:spPr>
          <a:xfrm>
            <a:off x="4949882" y="1918987"/>
            <a:ext cx="2426889" cy="1272143"/>
          </a:xfrm>
          <a:prstGeom prst="rect">
            <a:avLst/>
          </a:prstGeom>
        </p:spPr>
        <p:txBody>
          <a:bodyPr wrap="square">
            <a:spAutoFit/>
          </a:bodyPr>
          <a:lstStyle/>
          <a:p>
            <a:pPr marL="180975" indent="-180975">
              <a:spcBef>
                <a:spcPts val="800"/>
              </a:spcBef>
              <a:buFont typeface="Arial" panose="020B0604020202020204" pitchFamily="34" charset="0"/>
              <a:buChar char="•"/>
            </a:pPr>
            <a:r>
              <a:rPr lang="fr-CH" sz="1400">
                <a:solidFill>
                  <a:schemeClr val="accent6">
                    <a:lumMod val="50000"/>
                  </a:schemeClr>
                </a:solidFill>
                <a:cs typeface="Arial" pitchFamily="34" charset="0"/>
              </a:rPr>
              <a:t>Chaque client-e reçoit son muesli bio préparé sur mesure à domicile</a:t>
            </a:r>
          </a:p>
          <a:p>
            <a:pPr>
              <a:spcBef>
                <a:spcPts val="800"/>
              </a:spcBef>
            </a:pPr>
            <a:endParaRPr lang="de-CH" sz="1400" dirty="0">
              <a:solidFill>
                <a:srgbClr val="898F97"/>
              </a:solidFill>
            </a:endParaRPr>
          </a:p>
        </p:txBody>
      </p:sp>
      <p:sp>
        <p:nvSpPr>
          <p:cNvPr id="32" name="Rechteck 31">
            <a:extLst>
              <a:ext uri="{FF2B5EF4-FFF2-40B4-BE49-F238E27FC236}">
                <a16:creationId xmlns:a16="http://schemas.microsoft.com/office/drawing/2014/main" id="{6245F626-AE2D-4543-A385-1FBFA64EC587}"/>
              </a:ext>
            </a:extLst>
          </p:cNvPr>
          <p:cNvSpPr/>
          <p:nvPr/>
        </p:nvSpPr>
        <p:spPr>
          <a:xfrm>
            <a:off x="4793583" y="1309065"/>
            <a:ext cx="2583568" cy="369332"/>
          </a:xfrm>
          <a:prstGeom prst="rect">
            <a:avLst/>
          </a:prstGeom>
        </p:spPr>
        <p:txBody>
          <a:bodyPr wrap="square">
            <a:spAutoFit/>
          </a:bodyPr>
          <a:lstStyle/>
          <a:p>
            <a:pPr algn="ctr"/>
            <a:r>
              <a:rPr lang="fr-CH" b="1">
                <a:solidFill>
                  <a:schemeClr val="bg1"/>
                </a:solidFill>
              </a:rPr>
              <a:t>Proposition de valeur</a:t>
            </a:r>
          </a:p>
        </p:txBody>
      </p:sp>
      <p:sp>
        <p:nvSpPr>
          <p:cNvPr id="33" name="Rechteck 32">
            <a:extLst>
              <a:ext uri="{FF2B5EF4-FFF2-40B4-BE49-F238E27FC236}">
                <a16:creationId xmlns:a16="http://schemas.microsoft.com/office/drawing/2014/main" id="{9FB774BE-2426-482C-B857-F433258ADA98}"/>
              </a:ext>
            </a:extLst>
          </p:cNvPr>
          <p:cNvSpPr/>
          <p:nvPr/>
        </p:nvSpPr>
        <p:spPr>
          <a:xfrm>
            <a:off x="7509172" y="1267460"/>
            <a:ext cx="3595577" cy="422497"/>
          </a:xfrm>
          <a:prstGeom prst="rect">
            <a:avLst/>
          </a:prstGeom>
          <a:solidFill>
            <a:srgbClr val="B11B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4" name="Rechteck 33">
            <a:extLst>
              <a:ext uri="{FF2B5EF4-FFF2-40B4-BE49-F238E27FC236}">
                <a16:creationId xmlns:a16="http://schemas.microsoft.com/office/drawing/2014/main" id="{6994CE5D-A1CD-4DAD-AF8C-201FF2CC0E66}"/>
              </a:ext>
            </a:extLst>
          </p:cNvPr>
          <p:cNvSpPr/>
          <p:nvPr/>
        </p:nvSpPr>
        <p:spPr>
          <a:xfrm>
            <a:off x="7781268" y="1284529"/>
            <a:ext cx="3111799" cy="369332"/>
          </a:xfrm>
          <a:prstGeom prst="rect">
            <a:avLst/>
          </a:prstGeom>
        </p:spPr>
        <p:txBody>
          <a:bodyPr wrap="square">
            <a:spAutoFit/>
          </a:bodyPr>
          <a:lstStyle/>
          <a:p>
            <a:pPr algn="ctr"/>
            <a:r>
              <a:rPr lang="fr-CH" b="1">
                <a:solidFill>
                  <a:schemeClr val="bg1"/>
                </a:solidFill>
              </a:rPr>
              <a:t>Groupe cible</a:t>
            </a:r>
          </a:p>
        </p:txBody>
      </p:sp>
      <p:sp>
        <p:nvSpPr>
          <p:cNvPr id="36" name="Rechteck 35">
            <a:extLst>
              <a:ext uri="{FF2B5EF4-FFF2-40B4-BE49-F238E27FC236}">
                <a16:creationId xmlns:a16="http://schemas.microsoft.com/office/drawing/2014/main" id="{B2D4061D-D5C7-46B0-848B-37F631202AD5}"/>
              </a:ext>
            </a:extLst>
          </p:cNvPr>
          <p:cNvSpPr/>
          <p:nvPr/>
        </p:nvSpPr>
        <p:spPr>
          <a:xfrm>
            <a:off x="7749649" y="1919968"/>
            <a:ext cx="3271292" cy="738664"/>
          </a:xfrm>
          <a:prstGeom prst="rect">
            <a:avLst/>
          </a:prstGeom>
        </p:spPr>
        <p:txBody>
          <a:bodyPr wrap="square">
            <a:spAutoFit/>
          </a:bodyPr>
          <a:lstStyle/>
          <a:p>
            <a:pPr marL="180975" indent="-180975">
              <a:spcBef>
                <a:spcPts val="800"/>
              </a:spcBef>
              <a:buFont typeface="Arial" panose="020B0604020202020204" pitchFamily="34" charset="0"/>
              <a:buChar char="•"/>
            </a:pPr>
            <a:r>
              <a:rPr lang="fr-CH" sz="1400">
                <a:solidFill>
                  <a:schemeClr val="accent6">
                    <a:lumMod val="50000"/>
                  </a:schemeClr>
                </a:solidFill>
              </a:rPr>
              <a:t>Client-e-s qui attachent de l’importance à une alimentation consciente et à l’individualité</a:t>
            </a:r>
          </a:p>
        </p:txBody>
      </p:sp>
      <p:sp>
        <p:nvSpPr>
          <p:cNvPr id="38" name="Rechteck 37">
            <a:extLst>
              <a:ext uri="{FF2B5EF4-FFF2-40B4-BE49-F238E27FC236}">
                <a16:creationId xmlns:a16="http://schemas.microsoft.com/office/drawing/2014/main" id="{C772E436-4386-46A9-B701-8A17ADABFA7B}"/>
              </a:ext>
            </a:extLst>
          </p:cNvPr>
          <p:cNvSpPr/>
          <p:nvPr/>
        </p:nvSpPr>
        <p:spPr>
          <a:xfrm>
            <a:off x="4799856" y="1260894"/>
            <a:ext cx="2592288" cy="3600000"/>
          </a:xfrm>
          <a:prstGeom prst="rect">
            <a:avLst/>
          </a:prstGeom>
          <a:noFill/>
          <a:ln w="28575">
            <a:solidFill>
              <a:srgbClr val="B11B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rgbClr val="898F97"/>
              </a:solidFill>
            </a:endParaRPr>
          </a:p>
        </p:txBody>
      </p:sp>
      <p:sp>
        <p:nvSpPr>
          <p:cNvPr id="39" name="Rechteck 38">
            <a:extLst>
              <a:ext uri="{FF2B5EF4-FFF2-40B4-BE49-F238E27FC236}">
                <a16:creationId xmlns:a16="http://schemas.microsoft.com/office/drawing/2014/main" id="{7AA9FE4B-9A11-4FBC-BBEA-031EDC9397D7}"/>
              </a:ext>
            </a:extLst>
          </p:cNvPr>
          <p:cNvSpPr/>
          <p:nvPr/>
        </p:nvSpPr>
        <p:spPr>
          <a:xfrm>
            <a:off x="7508366" y="1262895"/>
            <a:ext cx="3600000" cy="3600000"/>
          </a:xfrm>
          <a:prstGeom prst="rect">
            <a:avLst/>
          </a:prstGeom>
          <a:noFill/>
          <a:ln w="28575">
            <a:solidFill>
              <a:srgbClr val="B11B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rgbClr val="898F97"/>
              </a:solidFill>
            </a:endParaRPr>
          </a:p>
        </p:txBody>
      </p:sp>
      <p:sp>
        <p:nvSpPr>
          <p:cNvPr id="42" name="Rechteck 41">
            <a:extLst>
              <a:ext uri="{FF2B5EF4-FFF2-40B4-BE49-F238E27FC236}">
                <a16:creationId xmlns:a16="http://schemas.microsoft.com/office/drawing/2014/main" id="{EBFC928A-7F22-4E2D-BE55-D931549B79A1}"/>
              </a:ext>
            </a:extLst>
          </p:cNvPr>
          <p:cNvSpPr/>
          <p:nvPr/>
        </p:nvSpPr>
        <p:spPr>
          <a:xfrm>
            <a:off x="1049075" y="1265273"/>
            <a:ext cx="3600000" cy="3600000"/>
          </a:xfrm>
          <a:prstGeom prst="rect">
            <a:avLst/>
          </a:prstGeom>
          <a:solidFill>
            <a:schemeClr val="bg1"/>
          </a:solidFill>
          <a:ln w="28575">
            <a:solidFill>
              <a:srgbClr val="B11B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rgbClr val="898F97"/>
              </a:solidFill>
            </a:endParaRPr>
          </a:p>
        </p:txBody>
      </p:sp>
      <p:sp>
        <p:nvSpPr>
          <p:cNvPr id="43" name="Rechteck 42">
            <a:extLst>
              <a:ext uri="{FF2B5EF4-FFF2-40B4-BE49-F238E27FC236}">
                <a16:creationId xmlns:a16="http://schemas.microsoft.com/office/drawing/2014/main" id="{99B56709-C9B8-4FCE-BB0B-FC8DD9EB28A0}"/>
              </a:ext>
            </a:extLst>
          </p:cNvPr>
          <p:cNvSpPr/>
          <p:nvPr/>
        </p:nvSpPr>
        <p:spPr>
          <a:xfrm>
            <a:off x="1064131" y="1257688"/>
            <a:ext cx="3595577" cy="411003"/>
          </a:xfrm>
          <a:prstGeom prst="rect">
            <a:avLst/>
          </a:prstGeom>
          <a:solidFill>
            <a:srgbClr val="B11B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6" name="Rechteck 45">
            <a:extLst>
              <a:ext uri="{FF2B5EF4-FFF2-40B4-BE49-F238E27FC236}">
                <a16:creationId xmlns:a16="http://schemas.microsoft.com/office/drawing/2014/main" id="{08F6189C-3709-4B73-87F8-8AD81CBF51CF}"/>
              </a:ext>
            </a:extLst>
          </p:cNvPr>
          <p:cNvSpPr/>
          <p:nvPr/>
        </p:nvSpPr>
        <p:spPr>
          <a:xfrm>
            <a:off x="941093" y="1262895"/>
            <a:ext cx="3781527" cy="369332"/>
          </a:xfrm>
          <a:prstGeom prst="rect">
            <a:avLst/>
          </a:prstGeom>
        </p:spPr>
        <p:txBody>
          <a:bodyPr wrap="square">
            <a:spAutoFit/>
          </a:bodyPr>
          <a:lstStyle/>
          <a:p>
            <a:pPr algn="ctr"/>
            <a:r>
              <a:rPr lang="fr-CH" b="1">
                <a:solidFill>
                  <a:schemeClr val="bg1"/>
                </a:solidFill>
              </a:rPr>
              <a:t>Prestation fournie</a:t>
            </a:r>
          </a:p>
        </p:txBody>
      </p:sp>
      <p:sp>
        <p:nvSpPr>
          <p:cNvPr id="47" name="Rechteck 46">
            <a:extLst>
              <a:ext uri="{FF2B5EF4-FFF2-40B4-BE49-F238E27FC236}">
                <a16:creationId xmlns:a16="http://schemas.microsoft.com/office/drawing/2014/main" id="{8C73DA0E-315C-4617-87C1-B72C13973C0A}"/>
              </a:ext>
            </a:extLst>
          </p:cNvPr>
          <p:cNvSpPr/>
          <p:nvPr/>
        </p:nvSpPr>
        <p:spPr>
          <a:xfrm>
            <a:off x="1049075" y="1650049"/>
            <a:ext cx="3658489" cy="3149580"/>
          </a:xfrm>
          <a:prstGeom prst="rect">
            <a:avLst/>
          </a:prstGeom>
        </p:spPr>
        <p:txBody>
          <a:bodyPr wrap="square">
            <a:spAutoFit/>
          </a:bodyPr>
          <a:lstStyle/>
          <a:p>
            <a:pPr>
              <a:spcBef>
                <a:spcPts val="800"/>
              </a:spcBef>
            </a:pPr>
            <a:r>
              <a:rPr lang="fr-CH" sz="1400" b="1" dirty="0">
                <a:solidFill>
                  <a:schemeClr val="accent6">
                    <a:lumMod val="50000"/>
                  </a:schemeClr>
                </a:solidFill>
              </a:rPr>
              <a:t>Activités clés</a:t>
            </a:r>
          </a:p>
          <a:p>
            <a:pPr marL="180975" indent="-180975">
              <a:lnSpc>
                <a:spcPts val="1500"/>
              </a:lnSpc>
              <a:buFont typeface="Arial" panose="020B0604020202020204" pitchFamily="34" charset="0"/>
              <a:buChar char="•"/>
            </a:pPr>
            <a:r>
              <a:rPr lang="fr-CH" sz="1400" dirty="0">
                <a:solidFill>
                  <a:schemeClr val="accent6">
                    <a:lumMod val="50000"/>
                  </a:schemeClr>
                </a:solidFill>
              </a:rPr>
              <a:t>Mise à disposition et promotion de la plate-forme en ligne </a:t>
            </a:r>
          </a:p>
          <a:p>
            <a:pPr marL="180975" indent="-180975">
              <a:lnSpc>
                <a:spcPts val="1500"/>
              </a:lnSpc>
              <a:buFont typeface="Arial" panose="020B0604020202020204" pitchFamily="34" charset="0"/>
              <a:buChar char="•"/>
            </a:pPr>
            <a:r>
              <a:rPr lang="fr-CH" sz="1400" dirty="0">
                <a:solidFill>
                  <a:schemeClr val="accent6">
                    <a:lumMod val="50000"/>
                  </a:schemeClr>
                </a:solidFill>
              </a:rPr>
              <a:t>Achat d’ingrédients de grande qualité</a:t>
            </a:r>
          </a:p>
          <a:p>
            <a:pPr marL="180975" indent="-180975">
              <a:lnSpc>
                <a:spcPts val="1500"/>
              </a:lnSpc>
              <a:buFont typeface="Arial" panose="020B0604020202020204" pitchFamily="34" charset="0"/>
              <a:buChar char="•"/>
            </a:pPr>
            <a:r>
              <a:rPr lang="fr-CH" sz="1400" dirty="0">
                <a:solidFill>
                  <a:schemeClr val="accent6">
                    <a:lumMod val="50000"/>
                  </a:schemeClr>
                </a:solidFill>
              </a:rPr>
              <a:t>Composition de mueslis personnalisés</a:t>
            </a:r>
          </a:p>
          <a:p>
            <a:pPr marL="180975" indent="-180975">
              <a:lnSpc>
                <a:spcPts val="1500"/>
              </a:lnSpc>
              <a:buFont typeface="Arial" panose="020B0604020202020204" pitchFamily="34" charset="0"/>
              <a:buChar char="•"/>
            </a:pPr>
            <a:r>
              <a:rPr lang="fr-CH" sz="1400" dirty="0">
                <a:solidFill>
                  <a:schemeClr val="accent6">
                    <a:lumMod val="50000"/>
                  </a:schemeClr>
                </a:solidFill>
              </a:rPr>
              <a:t>Organisation des livraisons</a:t>
            </a:r>
          </a:p>
          <a:p>
            <a:pPr>
              <a:spcBef>
                <a:spcPts val="200"/>
              </a:spcBef>
            </a:pPr>
            <a:r>
              <a:rPr lang="fr-CH" sz="1400" b="1" dirty="0">
                <a:solidFill>
                  <a:schemeClr val="accent6">
                    <a:lumMod val="50000"/>
                  </a:schemeClr>
                </a:solidFill>
              </a:rPr>
              <a:t>Ressources clés</a:t>
            </a:r>
          </a:p>
          <a:p>
            <a:pPr marL="180975" indent="-180975">
              <a:lnSpc>
                <a:spcPts val="1500"/>
              </a:lnSpc>
              <a:spcBef>
                <a:spcPts val="100"/>
              </a:spcBef>
              <a:buFont typeface="Arial" panose="020B0604020202020204" pitchFamily="34" charset="0"/>
              <a:buChar char="•"/>
            </a:pPr>
            <a:r>
              <a:rPr lang="fr-CH" sz="1400" dirty="0">
                <a:solidFill>
                  <a:schemeClr val="accent6">
                    <a:lumMod val="50000"/>
                  </a:schemeClr>
                </a:solidFill>
              </a:rPr>
              <a:t>Compétences en ligne et compétences marketing</a:t>
            </a:r>
          </a:p>
          <a:p>
            <a:pPr marL="180975" indent="-180975">
              <a:lnSpc>
                <a:spcPts val="1500"/>
              </a:lnSpc>
              <a:spcBef>
                <a:spcPts val="100"/>
              </a:spcBef>
              <a:buFont typeface="Arial" panose="020B0604020202020204" pitchFamily="34" charset="0"/>
              <a:buChar char="•"/>
            </a:pPr>
            <a:r>
              <a:rPr lang="fr-CH" sz="1400" dirty="0">
                <a:solidFill>
                  <a:schemeClr val="accent6">
                    <a:lumMod val="50000"/>
                  </a:schemeClr>
                </a:solidFill>
              </a:rPr>
              <a:t>Mixeur à muesli afin de préparer efficacement les mélanges personnalisés</a:t>
            </a:r>
          </a:p>
          <a:p>
            <a:pPr>
              <a:spcBef>
                <a:spcPts val="200"/>
              </a:spcBef>
            </a:pPr>
            <a:r>
              <a:rPr lang="fr-CH" sz="1400" b="1" dirty="0">
                <a:solidFill>
                  <a:schemeClr val="accent6">
                    <a:lumMod val="50000"/>
                  </a:schemeClr>
                </a:solidFill>
              </a:rPr>
              <a:t>Partenaires clés</a:t>
            </a:r>
          </a:p>
          <a:p>
            <a:pPr marL="180975" indent="-180975">
              <a:lnSpc>
                <a:spcPts val="1500"/>
              </a:lnSpc>
              <a:spcBef>
                <a:spcPts val="200"/>
              </a:spcBef>
              <a:buFont typeface="Arial" panose="020B0604020202020204" pitchFamily="34" charset="0"/>
              <a:buChar char="•"/>
            </a:pPr>
            <a:r>
              <a:rPr lang="fr-CH" sz="1400" dirty="0">
                <a:solidFill>
                  <a:schemeClr val="accent6">
                    <a:lumMod val="50000"/>
                  </a:schemeClr>
                </a:solidFill>
              </a:rPr>
              <a:t>Fournisseurs d’ingrédients</a:t>
            </a:r>
          </a:p>
        </p:txBody>
      </p:sp>
      <p:sp>
        <p:nvSpPr>
          <p:cNvPr id="48" name="Rechteck 47">
            <a:extLst>
              <a:ext uri="{FF2B5EF4-FFF2-40B4-BE49-F238E27FC236}">
                <a16:creationId xmlns:a16="http://schemas.microsoft.com/office/drawing/2014/main" id="{B289B3A6-5E58-46E3-9E68-C92AEA22A532}"/>
              </a:ext>
            </a:extLst>
          </p:cNvPr>
          <p:cNvSpPr/>
          <p:nvPr/>
        </p:nvSpPr>
        <p:spPr>
          <a:xfrm>
            <a:off x="1055722" y="5303850"/>
            <a:ext cx="10059290" cy="904738"/>
          </a:xfrm>
          <a:prstGeom prst="rect">
            <a:avLst/>
          </a:prstGeom>
          <a:solidFill>
            <a:schemeClr val="bg1"/>
          </a:solidFill>
          <a:ln w="28575">
            <a:solidFill>
              <a:srgbClr val="B11B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rgbClr val="898F97"/>
              </a:solidFill>
            </a:endParaRPr>
          </a:p>
        </p:txBody>
      </p:sp>
      <p:sp>
        <p:nvSpPr>
          <p:cNvPr id="49" name="Rechteck 48">
            <a:extLst>
              <a:ext uri="{FF2B5EF4-FFF2-40B4-BE49-F238E27FC236}">
                <a16:creationId xmlns:a16="http://schemas.microsoft.com/office/drawing/2014/main" id="{0FC0C667-5E4C-4A8C-81DC-55BCB0ADF852}"/>
              </a:ext>
            </a:extLst>
          </p:cNvPr>
          <p:cNvSpPr/>
          <p:nvPr/>
        </p:nvSpPr>
        <p:spPr>
          <a:xfrm>
            <a:off x="1049075" y="4961307"/>
            <a:ext cx="10077969" cy="388936"/>
          </a:xfrm>
          <a:prstGeom prst="rect">
            <a:avLst/>
          </a:prstGeom>
          <a:solidFill>
            <a:srgbClr val="B11B96"/>
          </a:solidFill>
          <a:ln>
            <a:solidFill>
              <a:srgbClr val="6C0A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0" name="Rechteck 49">
            <a:extLst>
              <a:ext uri="{FF2B5EF4-FFF2-40B4-BE49-F238E27FC236}">
                <a16:creationId xmlns:a16="http://schemas.microsoft.com/office/drawing/2014/main" id="{EC12C9D8-5337-47E0-8E91-58D52A7516CF}"/>
              </a:ext>
            </a:extLst>
          </p:cNvPr>
          <p:cNvSpPr/>
          <p:nvPr/>
        </p:nvSpPr>
        <p:spPr>
          <a:xfrm>
            <a:off x="4635339" y="4965551"/>
            <a:ext cx="2877881" cy="369332"/>
          </a:xfrm>
          <a:prstGeom prst="rect">
            <a:avLst/>
          </a:prstGeom>
        </p:spPr>
        <p:txBody>
          <a:bodyPr wrap="square">
            <a:spAutoFit/>
          </a:bodyPr>
          <a:lstStyle/>
          <a:p>
            <a:pPr algn="ctr"/>
            <a:r>
              <a:rPr lang="fr-CH" b="1">
                <a:solidFill>
                  <a:schemeClr val="bg1"/>
                </a:solidFill>
              </a:rPr>
              <a:t>Modèle de revenus</a:t>
            </a:r>
          </a:p>
        </p:txBody>
      </p:sp>
      <p:sp>
        <p:nvSpPr>
          <p:cNvPr id="51" name="Rechteck 50">
            <a:extLst>
              <a:ext uri="{FF2B5EF4-FFF2-40B4-BE49-F238E27FC236}">
                <a16:creationId xmlns:a16="http://schemas.microsoft.com/office/drawing/2014/main" id="{0E8FFB55-B23E-40D2-9D8A-263058399872}"/>
              </a:ext>
            </a:extLst>
          </p:cNvPr>
          <p:cNvSpPr/>
          <p:nvPr/>
        </p:nvSpPr>
        <p:spPr>
          <a:xfrm>
            <a:off x="1160704" y="5437090"/>
            <a:ext cx="4750994" cy="738664"/>
          </a:xfrm>
          <a:prstGeom prst="rect">
            <a:avLst/>
          </a:prstGeom>
        </p:spPr>
        <p:txBody>
          <a:bodyPr wrap="square">
            <a:spAutoFit/>
          </a:bodyPr>
          <a:lstStyle/>
          <a:p>
            <a:pPr algn="ctr"/>
            <a:r>
              <a:rPr lang="fr-CH" sz="1400" b="1">
                <a:solidFill>
                  <a:schemeClr val="accent6">
                    <a:lumMod val="50000"/>
                  </a:schemeClr>
                </a:solidFill>
                <a:cs typeface="Arial" pitchFamily="34" charset="0"/>
              </a:rPr>
              <a:t>Principaux postes de coûts:</a:t>
            </a:r>
            <a:r>
              <a:rPr lang="fr-CH" sz="1400">
                <a:solidFill>
                  <a:schemeClr val="accent6">
                    <a:lumMod val="50000"/>
                  </a:schemeClr>
                </a:solidFill>
                <a:cs typeface="Arial" pitchFamily="34" charset="0"/>
              </a:rPr>
              <a:t> ingrédients, personnel, mixeur à muesli, maintenance et développement du site Internet, marketing</a:t>
            </a:r>
          </a:p>
        </p:txBody>
      </p:sp>
      <p:cxnSp>
        <p:nvCxnSpPr>
          <p:cNvPr id="52" name="Gerader Verbinder 51">
            <a:extLst>
              <a:ext uri="{FF2B5EF4-FFF2-40B4-BE49-F238E27FC236}">
                <a16:creationId xmlns:a16="http://schemas.microsoft.com/office/drawing/2014/main" id="{C0371030-3804-45D9-91AB-544E239B281E}"/>
              </a:ext>
            </a:extLst>
          </p:cNvPr>
          <p:cNvCxnSpPr>
            <a:cxnSpLocks/>
          </p:cNvCxnSpPr>
          <p:nvPr/>
        </p:nvCxnSpPr>
        <p:spPr>
          <a:xfrm>
            <a:off x="6081826" y="5455566"/>
            <a:ext cx="0" cy="752668"/>
          </a:xfrm>
          <a:prstGeom prst="line">
            <a:avLst/>
          </a:prstGeom>
          <a:noFill/>
          <a:ln w="28575">
            <a:solidFill>
              <a:srgbClr val="B11B96"/>
            </a:solidFill>
          </a:ln>
        </p:spPr>
        <p:style>
          <a:lnRef idx="2">
            <a:schemeClr val="accent1">
              <a:shade val="50000"/>
            </a:schemeClr>
          </a:lnRef>
          <a:fillRef idx="1">
            <a:schemeClr val="accent1"/>
          </a:fillRef>
          <a:effectRef idx="0">
            <a:schemeClr val="accent1"/>
          </a:effectRef>
          <a:fontRef idx="minor">
            <a:schemeClr val="lt1"/>
          </a:fontRef>
        </p:style>
      </p:cxnSp>
      <p:sp>
        <p:nvSpPr>
          <p:cNvPr id="53" name="Rechteck 52">
            <a:extLst>
              <a:ext uri="{FF2B5EF4-FFF2-40B4-BE49-F238E27FC236}">
                <a16:creationId xmlns:a16="http://schemas.microsoft.com/office/drawing/2014/main" id="{0C33F3F0-1EA6-4201-BE1A-3BE0282574A9}"/>
              </a:ext>
            </a:extLst>
          </p:cNvPr>
          <p:cNvSpPr/>
          <p:nvPr/>
        </p:nvSpPr>
        <p:spPr>
          <a:xfrm>
            <a:off x="6412841" y="5465454"/>
            <a:ext cx="3989344" cy="523220"/>
          </a:xfrm>
          <a:prstGeom prst="rect">
            <a:avLst/>
          </a:prstGeom>
        </p:spPr>
        <p:txBody>
          <a:bodyPr wrap="square">
            <a:spAutoFit/>
          </a:bodyPr>
          <a:lstStyle/>
          <a:p>
            <a:pPr algn="ctr"/>
            <a:r>
              <a:rPr lang="fr-CH" sz="1400" b="1">
                <a:solidFill>
                  <a:schemeClr val="accent6">
                    <a:lumMod val="50000"/>
                  </a:schemeClr>
                </a:solidFill>
                <a:cs typeface="Arial" pitchFamily="34" charset="0"/>
              </a:rPr>
              <a:t>Chiffre d’affaires: </a:t>
            </a:r>
            <a:r>
              <a:rPr lang="fr-CH" sz="1400">
                <a:solidFill>
                  <a:schemeClr val="accent6">
                    <a:lumMod val="50000"/>
                  </a:schemeClr>
                </a:solidFill>
                <a:cs typeface="Arial" pitchFamily="34" charset="0"/>
              </a:rPr>
              <a:t>les client-e-s paient la base du muesli et les ingrédients supplémentaires</a:t>
            </a:r>
          </a:p>
        </p:txBody>
      </p:sp>
    </p:spTree>
    <p:extLst>
      <p:ext uri="{BB962C8B-B14F-4D97-AF65-F5344CB8AC3E}">
        <p14:creationId xmlns:p14="http://schemas.microsoft.com/office/powerpoint/2010/main" val="1242808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10"/>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400"/>
              <a:buNone/>
            </a:pPr>
            <a:fld id="{00000000-1234-1234-1234-123412341234}" type="slidenum">
              <a:rPr lang="de-CH"/>
              <a:t>11</a:t>
            </a:fld>
            <a:endParaRPr lang="de-CH"/>
          </a:p>
        </p:txBody>
      </p:sp>
      <p:sp>
        <p:nvSpPr>
          <p:cNvPr id="1091" name="Google Shape;1091;p10"/>
          <p:cNvSpPr txBox="1"/>
          <p:nvPr/>
        </p:nvSpPr>
        <p:spPr>
          <a:xfrm>
            <a:off x="941093" y="123578"/>
            <a:ext cx="10568987" cy="6572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fr-CH" sz="2400" b="1">
                <a:solidFill>
                  <a:srgbClr val="B11B96"/>
                </a:solidFill>
                <a:latin typeface="Century Gothic" panose="020B0502020202020204" pitchFamily="34" charset="0"/>
                <a:ea typeface="ＭＳ Ｐゴシック" charset="0"/>
                <a:cs typeface="Arial"/>
                <a:sym typeface="Century Gothic"/>
              </a:rPr>
              <a:t>Exemple de Carvolution: l’abonnement automobile mensuel</a:t>
            </a:r>
          </a:p>
        </p:txBody>
      </p:sp>
      <p:pic>
        <p:nvPicPr>
          <p:cNvPr id="1092" name="Google Shape;1092;p10"/>
          <p:cNvPicPr preferRelativeResize="0"/>
          <p:nvPr/>
        </p:nvPicPr>
        <p:blipFill rotWithShape="1">
          <a:blip r:embed="rId3">
            <a:alphaModFix/>
          </a:blip>
          <a:srcRect/>
          <a:stretch/>
        </p:blipFill>
        <p:spPr>
          <a:xfrm>
            <a:off x="6404702" y="1611083"/>
            <a:ext cx="4790165" cy="2699399"/>
          </a:xfrm>
          <a:prstGeom prst="rect">
            <a:avLst/>
          </a:prstGeom>
          <a:noFill/>
          <a:ln w="9525" cap="flat" cmpd="sng">
            <a:solidFill>
              <a:srgbClr val="898F97"/>
            </a:solidFill>
            <a:prstDash val="solid"/>
            <a:round/>
            <a:headEnd type="none" w="sm" len="sm"/>
            <a:tailEnd type="none" w="sm" len="sm"/>
          </a:ln>
          <a:effectLst>
            <a:outerShdw blurRad="50800" dist="38100" dir="2700000" algn="tl" rotWithShape="0">
              <a:srgbClr val="000000">
                <a:alpha val="40000"/>
              </a:srgbClr>
            </a:outerShdw>
          </a:effectLst>
        </p:spPr>
      </p:pic>
      <p:sp>
        <p:nvSpPr>
          <p:cNvPr id="1093" name="Google Shape;1093;p10"/>
          <p:cNvSpPr/>
          <p:nvPr/>
        </p:nvSpPr>
        <p:spPr>
          <a:xfrm>
            <a:off x="6485371" y="4472945"/>
            <a:ext cx="4709495"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fr-CH" sz="1200" b="1" i="0" u="none" strike="noStrike" cap="none">
                <a:solidFill>
                  <a:srgbClr val="B11B96"/>
                </a:solidFill>
                <a:latin typeface="Century Gothic"/>
                <a:ea typeface="Century Gothic"/>
                <a:cs typeface="Century Gothic"/>
                <a:sym typeface="Century Gothic"/>
              </a:rPr>
              <a:t>La co-fondatrice, Léa Miggiano, explique les avantages de Carvolution: vimeo.com/469134067</a:t>
            </a:r>
          </a:p>
        </p:txBody>
      </p:sp>
      <p:pic>
        <p:nvPicPr>
          <p:cNvPr id="1094" name="Google Shape;1094;p10"/>
          <p:cNvPicPr preferRelativeResize="0"/>
          <p:nvPr/>
        </p:nvPicPr>
        <p:blipFill rotWithShape="1">
          <a:blip r:embed="rId4">
            <a:alphaModFix/>
          </a:blip>
          <a:srcRect/>
          <a:stretch/>
        </p:blipFill>
        <p:spPr>
          <a:xfrm>
            <a:off x="1064610" y="1611083"/>
            <a:ext cx="4690151" cy="2629991"/>
          </a:xfrm>
          <a:prstGeom prst="rect">
            <a:avLst/>
          </a:prstGeom>
          <a:noFill/>
          <a:ln w="9525" cap="flat" cmpd="sng">
            <a:solidFill>
              <a:srgbClr val="898F97"/>
            </a:solidFill>
            <a:prstDash val="solid"/>
            <a:round/>
            <a:headEnd type="none" w="sm" len="sm"/>
            <a:tailEnd type="none" w="sm" len="sm"/>
          </a:ln>
          <a:effectLst>
            <a:outerShdw blurRad="50800" dist="38100" dir="2700000" algn="tl" rotWithShape="0">
              <a:srgbClr val="000000">
                <a:alpha val="40000"/>
              </a:srgbClr>
            </a:outerShdw>
          </a:effectLst>
        </p:spPr>
      </p:pic>
      <p:sp>
        <p:nvSpPr>
          <p:cNvPr id="1095" name="Google Shape;1095;p10"/>
          <p:cNvSpPr/>
          <p:nvPr/>
        </p:nvSpPr>
        <p:spPr>
          <a:xfrm>
            <a:off x="1239133" y="4556876"/>
            <a:ext cx="446749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fr-CH" sz="1000" b="1" i="0" u="none" strike="noStrike" cap="none">
                <a:solidFill>
                  <a:srgbClr val="898F97"/>
                </a:solidFill>
                <a:latin typeface="Century Gothic"/>
                <a:ea typeface="Century Gothic"/>
                <a:cs typeface="Century Gothic"/>
                <a:sym typeface="Century Gothic"/>
              </a:rPr>
              <a:t>Source: </a:t>
            </a:r>
            <a:r>
              <a:rPr lang="fr-CH" sz="1000" b="0" i="0" u="none" strike="noStrike" cap="none">
                <a:solidFill>
                  <a:srgbClr val="898F97"/>
                </a:solidFill>
                <a:latin typeface="Century Gothic"/>
                <a:ea typeface="Century Gothic"/>
                <a:cs typeface="Century Gothic"/>
                <a:sym typeface="Century Gothic"/>
              </a:rPr>
              <a:t>carvolution.com/de/fahrzeuge/ford-puma-hybrid?km=1850&amp;duration=6&amp;retention=1500&amp;canton=BE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1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400"/>
              <a:buNone/>
            </a:pPr>
            <a:fld id="{00000000-1234-1234-1234-123412341234}" type="slidenum">
              <a:rPr lang="de-CH"/>
              <a:t>12</a:t>
            </a:fld>
            <a:endParaRPr lang="de-CH"/>
          </a:p>
        </p:txBody>
      </p:sp>
      <p:sp>
        <p:nvSpPr>
          <p:cNvPr id="1102" name="Google Shape;1102;p11"/>
          <p:cNvSpPr txBox="1"/>
          <p:nvPr/>
        </p:nvSpPr>
        <p:spPr>
          <a:xfrm>
            <a:off x="941093" y="123578"/>
            <a:ext cx="10568987" cy="6572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fr-CH" sz="2400" b="1" i="0" u="none" strike="noStrike" cap="none">
                <a:solidFill>
                  <a:srgbClr val="B11B96"/>
                </a:solidFill>
                <a:latin typeface="Century Gothic"/>
                <a:ea typeface="Century Gothic"/>
                <a:cs typeface="Century Gothic"/>
                <a:sym typeface="Century Gothic"/>
              </a:rPr>
              <a:t>Exemple de Carvolution: fiche descriptive de l’entreprise</a:t>
            </a:r>
          </a:p>
        </p:txBody>
      </p:sp>
      <p:sp>
        <p:nvSpPr>
          <p:cNvPr id="1103" name="Google Shape;1103;p11"/>
          <p:cNvSpPr txBox="1"/>
          <p:nvPr/>
        </p:nvSpPr>
        <p:spPr>
          <a:xfrm>
            <a:off x="1768407" y="2009988"/>
            <a:ext cx="8708004" cy="283802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CH" sz="1600" b="1" i="0" u="none" strike="noStrike" cap="none">
                <a:solidFill>
                  <a:srgbClr val="B11B96"/>
                </a:solidFill>
                <a:latin typeface="Century Gothic"/>
                <a:ea typeface="Century Gothic"/>
                <a:cs typeface="Century Gothic"/>
                <a:sym typeface="Century Gothic"/>
              </a:rPr>
              <a:t>Site de l’entreprisse: </a:t>
            </a:r>
            <a:r>
              <a:rPr lang="fr-CH" sz="1600" b="0" i="0" u="none" strike="noStrike" cap="none">
                <a:solidFill>
                  <a:srgbClr val="898F97"/>
                </a:solidFill>
                <a:latin typeface="Century Gothic"/>
                <a:ea typeface="Century Gothic"/>
                <a:cs typeface="Century Gothic"/>
                <a:sym typeface="Century Gothic"/>
              </a:rPr>
              <a:t>Bannwil, Berne</a:t>
            </a:r>
          </a:p>
          <a:p>
            <a:pPr marL="0" marR="0" lvl="0" indent="0" algn="l" rtl="0">
              <a:lnSpc>
                <a:spcPct val="100000"/>
              </a:lnSpc>
              <a:spcBef>
                <a:spcPts val="800"/>
              </a:spcBef>
              <a:spcAft>
                <a:spcPts val="0"/>
              </a:spcAft>
              <a:buClr>
                <a:srgbClr val="000000"/>
              </a:buClr>
              <a:buSzPts val="1600"/>
              <a:buFont typeface="Arial"/>
              <a:buNone/>
            </a:pPr>
            <a:r>
              <a:rPr lang="fr-CH" sz="1600" b="1" i="0" u="none" strike="noStrike" cap="none">
                <a:solidFill>
                  <a:srgbClr val="B11B96"/>
                </a:solidFill>
                <a:latin typeface="Century Gothic"/>
                <a:ea typeface="Century Gothic"/>
                <a:cs typeface="Century Gothic"/>
                <a:sym typeface="Century Gothic"/>
              </a:rPr>
              <a:t>Équipe fondatrice: </a:t>
            </a:r>
            <a:r>
              <a:rPr lang="fr-CH" sz="1600" b="0" i="0" u="none" strike="noStrike" cap="none">
                <a:solidFill>
                  <a:srgbClr val="898F97"/>
                </a:solidFill>
                <a:latin typeface="Century Gothic"/>
                <a:ea typeface="Century Gothic"/>
                <a:cs typeface="Century Gothic"/>
                <a:sym typeface="Century Gothic"/>
              </a:rPr>
              <a:t>Léa Miggiano (1994), Luis Wittwer (</a:t>
            </a:r>
            <a:r>
              <a:rPr lang="fr-CH" sz="1600">
                <a:solidFill>
                  <a:srgbClr val="898F97"/>
                </a:solidFill>
                <a:latin typeface="Century Gothic"/>
                <a:ea typeface="Century Gothic"/>
                <a:cs typeface="Century Gothic"/>
                <a:sym typeface="Century Gothic"/>
              </a:rPr>
              <a:t>1985</a:t>
            </a:r>
            <a:r>
              <a:rPr lang="fr-CH" sz="1600" b="0" i="0" u="none" strike="noStrike" cap="none">
                <a:solidFill>
                  <a:srgbClr val="898F97"/>
                </a:solidFill>
                <a:latin typeface="Century Gothic"/>
                <a:ea typeface="Century Gothic"/>
                <a:cs typeface="Century Gothic"/>
                <a:sym typeface="Century Gothic"/>
              </a:rPr>
              <a:t>), Adrian Boss (</a:t>
            </a:r>
            <a:r>
              <a:rPr lang="fr-CH" sz="1600">
                <a:solidFill>
                  <a:srgbClr val="898F97"/>
                </a:solidFill>
                <a:latin typeface="Century Gothic"/>
                <a:ea typeface="Century Gothic"/>
                <a:cs typeface="Century Gothic"/>
                <a:sym typeface="Century Gothic"/>
              </a:rPr>
              <a:t>1994</a:t>
            </a:r>
            <a:r>
              <a:rPr lang="fr-CH" sz="1600" b="0" i="0" u="none" strike="noStrike" cap="none">
                <a:solidFill>
                  <a:srgbClr val="898F97"/>
                </a:solidFill>
                <a:latin typeface="Century Gothic"/>
                <a:ea typeface="Century Gothic"/>
                <a:cs typeface="Century Gothic"/>
                <a:sym typeface="Century Gothic"/>
              </a:rPr>
              <a:t>), </a:t>
            </a:r>
            <a:br>
              <a:rPr lang="fr-CH" sz="1600" b="0" i="0" u="none" strike="noStrike" cap="none">
                <a:solidFill>
                  <a:srgbClr val="898F97"/>
                </a:solidFill>
                <a:latin typeface="Century Gothic"/>
                <a:ea typeface="Century Gothic"/>
                <a:cs typeface="Century Gothic"/>
                <a:sym typeface="Century Gothic"/>
              </a:rPr>
            </a:br>
            <a:r>
              <a:rPr lang="fr-CH" sz="1600" b="0" i="0" u="none" strike="noStrike" cap="none">
                <a:solidFill>
                  <a:srgbClr val="898F97"/>
                </a:solidFill>
                <a:latin typeface="Century Gothic"/>
                <a:ea typeface="Century Gothic"/>
                <a:cs typeface="Century Gothic"/>
                <a:sym typeface="Century Gothic"/>
              </a:rPr>
              <a:t>Bernhard Drüner (</a:t>
            </a:r>
            <a:r>
              <a:rPr lang="fr-CH" sz="1600">
                <a:solidFill>
                  <a:srgbClr val="898F97"/>
                </a:solidFill>
                <a:latin typeface="Century Gothic"/>
                <a:ea typeface="Century Gothic"/>
                <a:cs typeface="Century Gothic"/>
                <a:sym typeface="Century Gothic"/>
              </a:rPr>
              <a:t>1963</a:t>
            </a:r>
            <a:r>
              <a:rPr lang="fr-CH" sz="1600" b="0" i="0" u="none" strike="noStrike" cap="none">
                <a:solidFill>
                  <a:srgbClr val="898F97"/>
                </a:solidFill>
                <a:latin typeface="Century Gothic"/>
                <a:ea typeface="Century Gothic"/>
                <a:cs typeface="Century Gothic"/>
                <a:sym typeface="Century Gothic"/>
              </a:rPr>
              <a:t>), Olivier Kofler (</a:t>
            </a:r>
            <a:r>
              <a:rPr lang="fr-CH" sz="1600">
                <a:solidFill>
                  <a:srgbClr val="898F97"/>
                </a:solidFill>
                <a:latin typeface="Century Gothic"/>
                <a:ea typeface="Century Gothic"/>
                <a:cs typeface="Century Gothic"/>
                <a:sym typeface="Century Gothic"/>
              </a:rPr>
              <a:t>1984</a:t>
            </a:r>
            <a:r>
              <a:rPr lang="fr-CH" sz="1600" b="0" i="0" u="none" strike="noStrike" cap="none">
                <a:solidFill>
                  <a:srgbClr val="898F97"/>
                </a:solidFill>
                <a:latin typeface="Century Gothic"/>
                <a:ea typeface="Century Gothic"/>
                <a:cs typeface="Century Gothic"/>
                <a:sym typeface="Century Gothic"/>
              </a:rPr>
              <a:t>) </a:t>
            </a:r>
          </a:p>
          <a:p>
            <a:pPr marL="0" marR="0" lvl="0" indent="0" algn="l" rtl="0">
              <a:lnSpc>
                <a:spcPct val="100000"/>
              </a:lnSpc>
              <a:spcBef>
                <a:spcPts val="800"/>
              </a:spcBef>
              <a:spcAft>
                <a:spcPts val="0"/>
              </a:spcAft>
              <a:buClr>
                <a:srgbClr val="000000"/>
              </a:buClr>
              <a:buSzPts val="1600"/>
              <a:buFont typeface="Arial"/>
              <a:buNone/>
            </a:pPr>
            <a:r>
              <a:rPr lang="fr-CH" sz="1600" b="1" i="0" u="none" strike="noStrike" cap="none">
                <a:solidFill>
                  <a:srgbClr val="B11B96"/>
                </a:solidFill>
                <a:latin typeface="Century Gothic"/>
                <a:ea typeface="Century Gothic"/>
                <a:cs typeface="Century Gothic"/>
                <a:sym typeface="Century Gothic"/>
              </a:rPr>
              <a:t>Date de création: </a:t>
            </a:r>
            <a:r>
              <a:rPr lang="fr-CH" sz="1600" b="0" i="0" u="none" strike="noStrike" cap="none">
                <a:solidFill>
                  <a:srgbClr val="898F97"/>
                </a:solidFill>
                <a:latin typeface="Century Gothic"/>
                <a:ea typeface="Century Gothic"/>
                <a:cs typeface="Century Gothic"/>
                <a:sym typeface="Century Gothic"/>
              </a:rPr>
              <a:t>2018</a:t>
            </a:r>
          </a:p>
          <a:p>
            <a:pPr marL="0" marR="0" lvl="0" indent="0" algn="l" rtl="0">
              <a:lnSpc>
                <a:spcPct val="100000"/>
              </a:lnSpc>
              <a:spcBef>
                <a:spcPts val="800"/>
              </a:spcBef>
              <a:spcAft>
                <a:spcPts val="0"/>
              </a:spcAft>
              <a:buClr>
                <a:srgbClr val="000000"/>
              </a:buClr>
              <a:buSzPts val="1600"/>
              <a:buFont typeface="Arial"/>
              <a:buNone/>
            </a:pPr>
            <a:r>
              <a:rPr lang="fr-CH" sz="1600" b="1" i="0" u="none" strike="noStrike" cap="none">
                <a:solidFill>
                  <a:srgbClr val="B11B96"/>
                </a:solidFill>
                <a:latin typeface="Century Gothic"/>
                <a:ea typeface="Century Gothic"/>
                <a:cs typeface="Century Gothic"/>
                <a:sym typeface="Century Gothic"/>
              </a:rPr>
              <a:t>Nombre de collaborateurs (au déc. 2020): </a:t>
            </a:r>
            <a:r>
              <a:rPr lang="fr-CH" sz="1600" b="0" i="0" u="none" strike="noStrike" cap="none">
                <a:solidFill>
                  <a:srgbClr val="898F97"/>
                </a:solidFill>
                <a:latin typeface="Century Gothic"/>
                <a:ea typeface="Century Gothic"/>
                <a:cs typeface="Century Gothic"/>
                <a:sym typeface="Century Gothic"/>
              </a:rPr>
              <a:t>44</a:t>
            </a:r>
          </a:p>
          <a:p>
            <a:pPr marL="0" marR="0" lvl="0" indent="0" algn="l" rtl="0">
              <a:lnSpc>
                <a:spcPct val="100000"/>
              </a:lnSpc>
              <a:spcBef>
                <a:spcPts val="800"/>
              </a:spcBef>
              <a:spcAft>
                <a:spcPts val="0"/>
              </a:spcAft>
              <a:buClr>
                <a:srgbClr val="000000"/>
              </a:buClr>
              <a:buSzPts val="1600"/>
              <a:buFont typeface="Arial"/>
              <a:buNone/>
            </a:pPr>
            <a:r>
              <a:rPr lang="fr-CH" sz="1600" b="1" i="0" u="none" strike="noStrike" cap="none">
                <a:solidFill>
                  <a:srgbClr val="B11B96"/>
                </a:solidFill>
                <a:latin typeface="Century Gothic"/>
                <a:ea typeface="Century Gothic"/>
                <a:cs typeface="Century Gothic"/>
                <a:sym typeface="Century Gothic"/>
              </a:rPr>
              <a:t>Sites: </a:t>
            </a:r>
            <a:r>
              <a:rPr lang="fr-CH" sz="1600" b="0" i="0" u="none" strike="noStrike" cap="none">
                <a:solidFill>
                  <a:srgbClr val="898F97"/>
                </a:solidFill>
                <a:latin typeface="Century Gothic"/>
                <a:ea typeface="Century Gothic"/>
                <a:cs typeface="Century Gothic"/>
                <a:sym typeface="Century Gothic"/>
              </a:rPr>
              <a:t>Bannwil (BE), Zurich (ZH)</a:t>
            </a:r>
          </a:p>
          <a:p>
            <a:pPr marL="0" marR="0" lvl="0" indent="0" algn="l" rtl="0">
              <a:lnSpc>
                <a:spcPct val="100000"/>
              </a:lnSpc>
              <a:spcBef>
                <a:spcPts val="600"/>
              </a:spcBef>
              <a:spcAft>
                <a:spcPts val="0"/>
              </a:spcAft>
              <a:buClr>
                <a:srgbClr val="000000"/>
              </a:buClr>
              <a:buSzPts val="1800"/>
              <a:buFont typeface="Arial"/>
              <a:buNone/>
            </a:pPr>
            <a:endParaRPr sz="1800" b="1" i="0" u="none" strike="noStrike" cap="none" dirty="0">
              <a:solidFill>
                <a:srgbClr val="898F97"/>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000000"/>
              </a:buClr>
              <a:buSzPts val="1800"/>
              <a:buFont typeface="Arial"/>
              <a:buNone/>
            </a:pPr>
            <a:r>
              <a:rPr lang="fr-CH" sz="1800" b="1" i="0" u="none" strike="noStrike" cap="none">
                <a:solidFill>
                  <a:srgbClr val="898F97"/>
                </a:solidFill>
                <a:latin typeface="Century Gothic"/>
                <a:ea typeface="Century Gothic"/>
                <a:cs typeface="Century Gothic"/>
                <a:sym typeface="Century Gothic"/>
              </a:rPr>
              <a:t> </a:t>
            </a:r>
          </a:p>
        </p:txBody>
      </p:sp>
      <p:sp>
        <p:nvSpPr>
          <p:cNvPr id="5" name="Rechteck 12">
            <a:extLst>
              <a:ext uri="{FF2B5EF4-FFF2-40B4-BE49-F238E27FC236}">
                <a16:creationId xmlns:a16="http://schemas.microsoft.com/office/drawing/2014/main" id="{C71500C7-CEFD-45BA-BD15-E324AE549240}"/>
              </a:ext>
            </a:extLst>
          </p:cNvPr>
          <p:cNvSpPr>
            <a:spLocks noChangeArrowheads="1"/>
          </p:cNvSpPr>
          <p:nvPr/>
        </p:nvSpPr>
        <p:spPr bwMode="auto">
          <a:xfrm>
            <a:off x="6412850" y="6534457"/>
            <a:ext cx="4758675" cy="261610"/>
          </a:xfrm>
          <a:prstGeom prst="rect">
            <a:avLst/>
          </a:prstGeom>
          <a:noFill/>
          <a:ln w="9525">
            <a:noFill/>
            <a:miter lim="800000"/>
            <a:headEnd/>
            <a:tailEnd/>
          </a:ln>
        </p:spPr>
        <p:txBody>
          <a:bodyPr wrap="square">
            <a:spAutoFit/>
          </a:bodyPr>
          <a:lstStyle/>
          <a:p>
            <a:pPr algn="r"/>
            <a:r>
              <a:rPr lang="fr-CH" sz="1100" b="1">
                <a:solidFill>
                  <a:srgbClr val="898F97"/>
                </a:solidFill>
                <a:latin typeface="Century Gothic" panose="020B0502020202020204" pitchFamily="34" charset="0"/>
                <a:cs typeface="Calibri" panose="020F0502020204030204" pitchFamily="34" charset="0"/>
              </a:rPr>
              <a:t>Ces informations ont été fournies par Carvolution.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09" name="Google Shape;1109;p20"/>
          <p:cNvSpPr/>
          <p:nvPr/>
        </p:nvSpPr>
        <p:spPr>
          <a:xfrm>
            <a:off x="1049075" y="780800"/>
            <a:ext cx="3600000" cy="4245798"/>
          </a:xfrm>
          <a:prstGeom prst="rect">
            <a:avLst/>
          </a:prstGeom>
          <a:solidFill>
            <a:schemeClr val="lt1"/>
          </a:solidFill>
          <a:ln w="28575" cap="flat" cmpd="sng">
            <a:solidFill>
              <a:srgbClr val="B11B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898F97"/>
              </a:solidFill>
              <a:latin typeface="Century Gothic"/>
              <a:ea typeface="Century Gothic"/>
              <a:cs typeface="Century Gothic"/>
              <a:sym typeface="Century Gothic"/>
            </a:endParaRPr>
          </a:p>
        </p:txBody>
      </p:sp>
      <p:sp>
        <p:nvSpPr>
          <p:cNvPr id="1110" name="Google Shape;1110;p20"/>
          <p:cNvSpPr/>
          <p:nvPr/>
        </p:nvSpPr>
        <p:spPr>
          <a:xfrm>
            <a:off x="4861000" y="776400"/>
            <a:ext cx="2448000" cy="4245799"/>
          </a:xfrm>
          <a:prstGeom prst="rect">
            <a:avLst/>
          </a:prstGeom>
          <a:noFill/>
          <a:ln w="28575" cap="flat" cmpd="sng">
            <a:solidFill>
              <a:srgbClr val="B11B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898F97"/>
              </a:solidFill>
              <a:latin typeface="Century Gothic"/>
              <a:ea typeface="Century Gothic"/>
              <a:cs typeface="Century Gothic"/>
              <a:sym typeface="Century Gothic"/>
            </a:endParaRPr>
          </a:p>
        </p:txBody>
      </p:sp>
      <p:sp>
        <p:nvSpPr>
          <p:cNvPr id="1111" name="Google Shape;1111;p20"/>
          <p:cNvSpPr/>
          <p:nvPr/>
        </p:nvSpPr>
        <p:spPr>
          <a:xfrm>
            <a:off x="7508375" y="778401"/>
            <a:ext cx="3600000" cy="4243798"/>
          </a:xfrm>
          <a:prstGeom prst="rect">
            <a:avLst/>
          </a:prstGeom>
          <a:noFill/>
          <a:ln w="28575" cap="flat" cmpd="sng">
            <a:solidFill>
              <a:srgbClr val="B11B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898F97"/>
              </a:solidFill>
              <a:latin typeface="Century Gothic"/>
              <a:ea typeface="Century Gothic"/>
              <a:cs typeface="Century Gothic"/>
              <a:sym typeface="Century Gothic"/>
            </a:endParaRPr>
          </a:p>
        </p:txBody>
      </p:sp>
      <p:sp>
        <p:nvSpPr>
          <p:cNvPr id="1112" name="Google Shape;1112;p20"/>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400"/>
              <a:buNone/>
            </a:pPr>
            <a:fld id="{00000000-1234-1234-1234-123412341234}" type="slidenum">
              <a:rPr lang="de-CH"/>
              <a:t>13</a:t>
            </a:fld>
            <a:endParaRPr lang="de-CH"/>
          </a:p>
        </p:txBody>
      </p:sp>
      <p:sp>
        <p:nvSpPr>
          <p:cNvPr id="1113" name="Google Shape;1113;p20"/>
          <p:cNvSpPr txBox="1"/>
          <p:nvPr/>
        </p:nvSpPr>
        <p:spPr>
          <a:xfrm>
            <a:off x="941093" y="123578"/>
            <a:ext cx="10568987" cy="6572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fr-CH" sz="2400" b="1" i="0" u="none" strike="noStrike" cap="none">
                <a:solidFill>
                  <a:srgbClr val="B11B96"/>
                </a:solidFill>
                <a:latin typeface="Century Gothic"/>
                <a:ea typeface="Century Gothic"/>
                <a:cs typeface="Century Gothic"/>
                <a:sym typeface="Century Gothic"/>
              </a:rPr>
              <a:t>Exemple de Carvolution: éléments du modèle d’entreprise</a:t>
            </a:r>
          </a:p>
        </p:txBody>
      </p:sp>
      <p:sp>
        <p:nvSpPr>
          <p:cNvPr id="1114" name="Google Shape;1114;p20"/>
          <p:cNvSpPr/>
          <p:nvPr/>
        </p:nvSpPr>
        <p:spPr>
          <a:xfrm>
            <a:off x="4857378" y="766017"/>
            <a:ext cx="2439300" cy="442200"/>
          </a:xfrm>
          <a:prstGeom prst="rect">
            <a:avLst/>
          </a:prstGeom>
          <a:solidFill>
            <a:srgbClr val="B11B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15" name="Google Shape;1115;p20"/>
          <p:cNvSpPr/>
          <p:nvPr/>
        </p:nvSpPr>
        <p:spPr>
          <a:xfrm>
            <a:off x="7509172" y="755075"/>
            <a:ext cx="3595500" cy="422400"/>
          </a:xfrm>
          <a:prstGeom prst="rect">
            <a:avLst/>
          </a:prstGeom>
          <a:solidFill>
            <a:srgbClr val="B11B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16" name="Google Shape;1116;p20"/>
          <p:cNvSpPr/>
          <p:nvPr/>
        </p:nvSpPr>
        <p:spPr>
          <a:xfrm>
            <a:off x="1055725" y="5424576"/>
            <a:ext cx="10059300" cy="1051457"/>
          </a:xfrm>
          <a:prstGeom prst="rect">
            <a:avLst/>
          </a:prstGeom>
          <a:solidFill>
            <a:schemeClr val="lt1"/>
          </a:solidFill>
          <a:ln w="28575" cap="flat" cmpd="sng">
            <a:solidFill>
              <a:srgbClr val="B11B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898F97"/>
              </a:solidFill>
              <a:latin typeface="Century Gothic"/>
              <a:ea typeface="Century Gothic"/>
              <a:cs typeface="Century Gothic"/>
              <a:sym typeface="Century Gothic"/>
            </a:endParaRPr>
          </a:p>
        </p:txBody>
      </p:sp>
      <p:sp>
        <p:nvSpPr>
          <p:cNvPr id="1117" name="Google Shape;1117;p20"/>
          <p:cNvSpPr/>
          <p:nvPr/>
        </p:nvSpPr>
        <p:spPr>
          <a:xfrm>
            <a:off x="7948348" y="796162"/>
            <a:ext cx="2406741"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r-CH" sz="1800" b="1" i="0" u="none" strike="noStrike" cap="none">
                <a:solidFill>
                  <a:schemeClr val="lt1"/>
                </a:solidFill>
                <a:latin typeface="Century Gothic"/>
                <a:ea typeface="Century Gothic"/>
                <a:cs typeface="Century Gothic"/>
                <a:sym typeface="Century Gothic"/>
              </a:rPr>
              <a:t>Groupe cible</a:t>
            </a:r>
          </a:p>
        </p:txBody>
      </p:sp>
      <p:sp>
        <p:nvSpPr>
          <p:cNvPr id="1118" name="Google Shape;1118;p20"/>
          <p:cNvSpPr/>
          <p:nvPr/>
        </p:nvSpPr>
        <p:spPr>
          <a:xfrm>
            <a:off x="4803108" y="796162"/>
            <a:ext cx="25836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r-CH" sz="1800" b="1" i="0" u="none" strike="noStrike" cap="none">
                <a:solidFill>
                  <a:schemeClr val="lt1"/>
                </a:solidFill>
                <a:latin typeface="Century Gothic"/>
                <a:ea typeface="Century Gothic"/>
                <a:cs typeface="Century Gothic"/>
                <a:sym typeface="Century Gothic"/>
              </a:rPr>
              <a:t>Proposition de valeur</a:t>
            </a:r>
          </a:p>
        </p:txBody>
      </p:sp>
      <p:cxnSp>
        <p:nvCxnSpPr>
          <p:cNvPr id="1119" name="Google Shape;1119;p20"/>
          <p:cNvCxnSpPr/>
          <p:nvPr/>
        </p:nvCxnSpPr>
        <p:spPr>
          <a:xfrm>
            <a:off x="6081826" y="5633442"/>
            <a:ext cx="0" cy="752668"/>
          </a:xfrm>
          <a:prstGeom prst="straightConnector1">
            <a:avLst/>
          </a:prstGeom>
          <a:noFill/>
          <a:ln w="28575" cap="flat" cmpd="sng">
            <a:solidFill>
              <a:srgbClr val="B11B96"/>
            </a:solidFill>
            <a:prstDash val="solid"/>
            <a:miter lim="800000"/>
            <a:headEnd type="none" w="sm" len="sm"/>
            <a:tailEnd type="none" w="sm" len="sm"/>
          </a:ln>
        </p:spPr>
      </p:cxnSp>
      <p:sp>
        <p:nvSpPr>
          <p:cNvPr id="1120" name="Google Shape;1120;p20"/>
          <p:cNvSpPr/>
          <p:nvPr/>
        </p:nvSpPr>
        <p:spPr>
          <a:xfrm>
            <a:off x="1064131" y="5491188"/>
            <a:ext cx="5010148" cy="9848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400"/>
              <a:buFont typeface="Arial"/>
              <a:buNone/>
            </a:pPr>
            <a:r>
              <a:rPr lang="fr-CH" sz="1400" b="1" i="0" u="none" strike="noStrike" cap="none" dirty="0">
                <a:solidFill>
                  <a:srgbClr val="B11B96"/>
                </a:solidFill>
                <a:latin typeface="Century Gothic"/>
                <a:ea typeface="Century Gothic"/>
                <a:cs typeface="Century Gothic"/>
                <a:sym typeface="Century Gothic"/>
              </a:rPr>
              <a:t>Les principaux postes de coûts:</a:t>
            </a:r>
            <a:r>
              <a:rPr lang="fr-CH" sz="1400" b="0" i="0" u="none" strike="noStrike" cap="none" dirty="0">
                <a:solidFill>
                  <a:srgbClr val="B11B96"/>
                </a:solidFill>
                <a:latin typeface="Century Gothic"/>
                <a:ea typeface="Century Gothic"/>
                <a:cs typeface="Century Gothic"/>
                <a:sym typeface="Century Gothic"/>
              </a:rPr>
              <a:t> </a:t>
            </a:r>
          </a:p>
          <a:p>
            <a:pPr marL="0" marR="0" lvl="0" indent="0" algn="l" rtl="0">
              <a:spcBef>
                <a:spcPts val="0"/>
              </a:spcBef>
              <a:spcAft>
                <a:spcPts val="0"/>
              </a:spcAft>
              <a:buClr>
                <a:srgbClr val="000000"/>
              </a:buClr>
              <a:buSzPts val="1100"/>
              <a:buFont typeface="Arial"/>
              <a:buNone/>
            </a:pPr>
            <a:r>
              <a:rPr lang="fr-CH" sz="1100" b="1" i="0" u="none" strike="noStrike" cap="none" spc="-20" dirty="0">
                <a:solidFill>
                  <a:srgbClr val="7D7D7D"/>
                </a:solidFill>
                <a:latin typeface="Century Gothic" panose="020B0502020202020204" pitchFamily="34" charset="0"/>
                <a:ea typeface="Calibri"/>
                <a:cs typeface="Calibri"/>
                <a:sym typeface="Calibri"/>
              </a:rPr>
              <a:t>Coûts directs des véhicules: </a:t>
            </a:r>
            <a:r>
              <a:rPr lang="fr-CH" sz="1100" b="0" i="0" u="none" strike="noStrike" cap="none" spc="-20" dirty="0">
                <a:solidFill>
                  <a:srgbClr val="7D7D7D"/>
                </a:solidFill>
                <a:latin typeface="Century Gothic" panose="020B0502020202020204" pitchFamily="34" charset="0"/>
                <a:ea typeface="Calibri"/>
                <a:cs typeface="Calibri"/>
                <a:sym typeface="Calibri"/>
              </a:rPr>
              <a:t>amortissement, assurance, etc.</a:t>
            </a:r>
          </a:p>
          <a:p>
            <a:pPr marL="0" marR="0" lvl="0" indent="0" algn="l" rtl="0">
              <a:spcBef>
                <a:spcPts val="0"/>
              </a:spcBef>
              <a:spcAft>
                <a:spcPts val="0"/>
              </a:spcAft>
              <a:buClr>
                <a:srgbClr val="000000"/>
              </a:buClr>
              <a:buSzPts val="1100"/>
              <a:buFont typeface="Arial"/>
              <a:buNone/>
            </a:pPr>
            <a:r>
              <a:rPr lang="fr-CH" sz="1100" b="1" i="0" u="none" strike="noStrike" cap="none" spc="-20" dirty="0">
                <a:solidFill>
                  <a:srgbClr val="7D7D7D"/>
                </a:solidFill>
                <a:latin typeface="Century Gothic" panose="020B0502020202020204" pitchFamily="34" charset="0"/>
                <a:ea typeface="Calibri"/>
                <a:cs typeface="Calibri"/>
                <a:sym typeface="Calibri"/>
              </a:rPr>
              <a:t>Informatique: </a:t>
            </a:r>
            <a:r>
              <a:rPr lang="fr-CH" sz="1100" b="0" i="0" u="none" strike="noStrike" cap="none" spc="-20" dirty="0">
                <a:solidFill>
                  <a:srgbClr val="7D7D7D"/>
                </a:solidFill>
                <a:latin typeface="Century Gothic" panose="020B0502020202020204" pitchFamily="34" charset="0"/>
                <a:ea typeface="Calibri"/>
                <a:cs typeface="Calibri"/>
                <a:sym typeface="Calibri"/>
              </a:rPr>
              <a:t>expérience client numérique et gestion efficace de la flotte</a:t>
            </a:r>
            <a:br>
              <a:rPr lang="fr-CH" sz="1100" b="0" i="0" u="none" strike="noStrike" cap="none" spc="-20" dirty="0">
                <a:solidFill>
                  <a:srgbClr val="7D7D7D"/>
                </a:solidFill>
                <a:latin typeface="Century Gothic" panose="020B0502020202020204" pitchFamily="34" charset="0"/>
                <a:ea typeface="Calibri"/>
                <a:cs typeface="Calibri"/>
                <a:sym typeface="Calibri"/>
              </a:rPr>
            </a:br>
            <a:r>
              <a:rPr lang="fr-CH" sz="1100" b="1" i="0" u="none" strike="noStrike" cap="none" spc="-20" dirty="0">
                <a:solidFill>
                  <a:srgbClr val="7D7D7D"/>
                </a:solidFill>
                <a:latin typeface="Century Gothic" panose="020B0502020202020204" pitchFamily="34" charset="0"/>
                <a:ea typeface="Calibri"/>
                <a:cs typeface="Calibri"/>
                <a:sym typeface="Calibri"/>
              </a:rPr>
              <a:t>Marketing: </a:t>
            </a:r>
            <a:r>
              <a:rPr lang="fr-CH" sz="1100" b="0" i="0" u="none" strike="noStrike" cap="none" spc="-20" dirty="0">
                <a:solidFill>
                  <a:srgbClr val="7D7D7D"/>
                </a:solidFill>
                <a:latin typeface="Century Gothic" panose="020B0502020202020204" pitchFamily="34" charset="0"/>
                <a:ea typeface="Calibri"/>
                <a:cs typeface="Calibri"/>
                <a:sym typeface="Calibri"/>
              </a:rPr>
              <a:t>promotion, acquisition et fidélisation de la clientèle</a:t>
            </a:r>
            <a:br>
              <a:rPr lang="fr-CH" sz="1100" b="0" i="0" u="none" strike="noStrike" cap="none" spc="-20" dirty="0">
                <a:solidFill>
                  <a:srgbClr val="7D7D7D"/>
                </a:solidFill>
                <a:latin typeface="Century Gothic" panose="020B0502020202020204" pitchFamily="34" charset="0"/>
                <a:ea typeface="Calibri"/>
                <a:cs typeface="Calibri"/>
                <a:sym typeface="Calibri"/>
              </a:rPr>
            </a:br>
            <a:r>
              <a:rPr lang="fr-CH" sz="1100" b="1" i="0" u="none" strike="noStrike" cap="none" spc="-20" dirty="0">
                <a:solidFill>
                  <a:srgbClr val="7D7D7D"/>
                </a:solidFill>
                <a:latin typeface="Century Gothic" panose="020B0502020202020204" pitchFamily="34" charset="0"/>
                <a:ea typeface="Calibri"/>
                <a:cs typeface="Calibri"/>
                <a:sym typeface="Calibri"/>
              </a:rPr>
              <a:t>Personnel et infrastructure </a:t>
            </a:r>
          </a:p>
        </p:txBody>
      </p:sp>
      <p:sp>
        <p:nvSpPr>
          <p:cNvPr id="1121" name="Google Shape;1121;p20"/>
          <p:cNvSpPr/>
          <p:nvPr/>
        </p:nvSpPr>
        <p:spPr>
          <a:xfrm>
            <a:off x="1089218" y="1158244"/>
            <a:ext cx="3533837" cy="39343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fr-CH" sz="1100" b="1" i="0" u="none" strike="noStrike" cap="none" dirty="0">
                <a:solidFill>
                  <a:srgbClr val="B11B96"/>
                </a:solidFill>
                <a:latin typeface="Century Gothic" panose="020B0502020202020204" pitchFamily="34" charset="0"/>
                <a:ea typeface="Century Gothic"/>
                <a:cs typeface="Calibri" panose="020F0502020204030204" pitchFamily="34" charset="0"/>
                <a:sym typeface="Century Gothic"/>
              </a:rPr>
              <a:t>Activités clés</a:t>
            </a:r>
          </a:p>
          <a:p>
            <a:pPr marL="0" marR="0" lvl="0" indent="0" algn="l" rtl="0">
              <a:lnSpc>
                <a:spcPct val="100000"/>
              </a:lnSpc>
              <a:spcBef>
                <a:spcPts val="0"/>
              </a:spcBef>
              <a:spcAft>
                <a:spcPts val="0"/>
              </a:spcAft>
              <a:buClr>
                <a:srgbClr val="000000"/>
              </a:buClr>
              <a:buSzPts val="900"/>
              <a:buFont typeface="Arial"/>
              <a:buNone/>
            </a:pPr>
            <a:r>
              <a:rPr lang="fr-CH" sz="1000" b="1" i="0" u="none" strike="noStrike" cap="none" dirty="0">
                <a:solidFill>
                  <a:srgbClr val="7D7D7D"/>
                </a:solidFill>
                <a:latin typeface="Century Gothic" panose="020B0502020202020204" pitchFamily="34" charset="0"/>
                <a:ea typeface="Calibri"/>
                <a:cs typeface="Calibri" panose="020F0502020204030204" pitchFamily="34" charset="0"/>
                <a:sym typeface="Calibri"/>
              </a:rPr>
              <a:t>Constitution de l’offre</a:t>
            </a:r>
          </a:p>
          <a:p>
            <a:pPr marL="171450" marR="0" lvl="0" indent="-171450" algn="l" rtl="0">
              <a:lnSpc>
                <a:spcPts val="1100"/>
              </a:lnSpc>
              <a:spcBef>
                <a:spcPts val="0"/>
              </a:spcBef>
              <a:spcAft>
                <a:spcPts val="0"/>
              </a:spcAft>
              <a:buClr>
                <a:srgbClr val="7F7F7F"/>
              </a:buClr>
              <a:buSzPts val="900"/>
              <a:buFont typeface="Arial"/>
              <a:buChar char="•"/>
            </a:pPr>
            <a:r>
              <a:rPr lang="fr-CH" sz="1000" b="0" i="0" u="none" strike="noStrike" cap="none" dirty="0">
                <a:solidFill>
                  <a:srgbClr val="7D7D7D"/>
                </a:solidFill>
                <a:latin typeface="Century Gothic" panose="020B0502020202020204" pitchFamily="34" charset="0"/>
                <a:ea typeface="Calibri"/>
                <a:cs typeface="Calibri" panose="020F0502020204030204" pitchFamily="34" charset="0"/>
                <a:sym typeface="Calibri"/>
              </a:rPr>
              <a:t>Acquisition de véhicules</a:t>
            </a:r>
          </a:p>
          <a:p>
            <a:pPr marL="171450" marR="0" lvl="0" indent="-171450" algn="l" rtl="0">
              <a:lnSpc>
                <a:spcPts val="1100"/>
              </a:lnSpc>
              <a:spcBef>
                <a:spcPts val="0"/>
              </a:spcBef>
              <a:spcAft>
                <a:spcPts val="0"/>
              </a:spcAft>
              <a:buClr>
                <a:srgbClr val="7F7F7F"/>
              </a:buClr>
              <a:buSzPts val="900"/>
              <a:buFont typeface="Arial"/>
              <a:buChar char="•"/>
            </a:pPr>
            <a:r>
              <a:rPr lang="fr-CH" sz="1000" b="0" i="0" u="none" strike="noStrike" cap="none" dirty="0">
                <a:solidFill>
                  <a:srgbClr val="7D7D7D"/>
                </a:solidFill>
                <a:latin typeface="Century Gothic" panose="020B0502020202020204" pitchFamily="34" charset="0"/>
                <a:ea typeface="Calibri"/>
                <a:cs typeface="Calibri" panose="020F0502020204030204" pitchFamily="34" charset="0"/>
                <a:sym typeface="Calibri"/>
              </a:rPr>
              <a:t>Gestion de flotte</a:t>
            </a:r>
          </a:p>
          <a:p>
            <a:pPr marL="0" marR="0" lvl="0" indent="0" algn="l" rtl="0">
              <a:lnSpc>
                <a:spcPct val="100000"/>
              </a:lnSpc>
              <a:spcBef>
                <a:spcPts val="0"/>
              </a:spcBef>
              <a:spcAft>
                <a:spcPts val="0"/>
              </a:spcAft>
              <a:buNone/>
            </a:pPr>
            <a:r>
              <a:rPr lang="fr-CH" sz="1000" b="1" i="0" u="none" strike="noStrike" cap="none" dirty="0">
                <a:solidFill>
                  <a:srgbClr val="7D7D7D"/>
                </a:solidFill>
                <a:latin typeface="Century Gothic" panose="020B0502020202020204" pitchFamily="34" charset="0"/>
                <a:ea typeface="Calibri"/>
                <a:cs typeface="Calibri" panose="020F0502020204030204" pitchFamily="34" charset="0"/>
                <a:sym typeface="Calibri"/>
              </a:rPr>
              <a:t>Commercialisation et service à la clientèle</a:t>
            </a:r>
          </a:p>
          <a:p>
            <a:pPr marL="171450" indent="-171450">
              <a:lnSpc>
                <a:spcPts val="1100"/>
              </a:lnSpc>
              <a:buClr>
                <a:srgbClr val="7F7F7F"/>
              </a:buClr>
              <a:buSzPts val="900"/>
              <a:buFont typeface="Arial"/>
              <a:buChar char="•"/>
            </a:pPr>
            <a:r>
              <a:rPr lang="fr-CH" sz="1000" dirty="0">
                <a:solidFill>
                  <a:srgbClr val="7D7D7D"/>
                </a:solidFill>
                <a:latin typeface="Century Gothic" panose="020B0502020202020204" pitchFamily="34" charset="0"/>
                <a:ea typeface="Calibri"/>
                <a:cs typeface="Calibri" panose="020F0502020204030204" pitchFamily="34" charset="0"/>
                <a:sym typeface="Calibri"/>
              </a:rPr>
              <a:t>Vente d’abonnements/marketing</a:t>
            </a:r>
          </a:p>
          <a:p>
            <a:pPr marL="171450" indent="-171450">
              <a:lnSpc>
                <a:spcPts val="1100"/>
              </a:lnSpc>
              <a:buClr>
                <a:srgbClr val="7F7F7F"/>
              </a:buClr>
              <a:buSzPts val="900"/>
              <a:buFont typeface="Arial"/>
              <a:buChar char="•"/>
            </a:pPr>
            <a:r>
              <a:rPr lang="fr-CH" sz="1000" dirty="0">
                <a:solidFill>
                  <a:srgbClr val="7D7D7D"/>
                </a:solidFill>
                <a:latin typeface="Century Gothic" panose="020B0502020202020204" pitchFamily="34" charset="0"/>
                <a:ea typeface="Calibri"/>
                <a:cs typeface="Calibri" panose="020F0502020204030204" pitchFamily="34" charset="0"/>
                <a:sym typeface="Calibri"/>
              </a:rPr>
              <a:t>Assistance à la clientèle</a:t>
            </a:r>
          </a:p>
          <a:p>
            <a:pPr marL="0" marR="0" lvl="0" indent="0" algn="l" rtl="0">
              <a:lnSpc>
                <a:spcPct val="100000"/>
              </a:lnSpc>
              <a:spcBef>
                <a:spcPts val="0"/>
              </a:spcBef>
              <a:spcAft>
                <a:spcPts val="0"/>
              </a:spcAft>
              <a:buClr>
                <a:srgbClr val="000000"/>
              </a:buClr>
              <a:buSzPts val="900"/>
              <a:buFont typeface="Arial"/>
              <a:buNone/>
            </a:pPr>
            <a:r>
              <a:rPr lang="fr-CH" sz="1000" b="1" i="0" u="none" strike="noStrike" cap="none" dirty="0">
                <a:solidFill>
                  <a:srgbClr val="7D7D7D"/>
                </a:solidFill>
                <a:latin typeface="Century Gothic" panose="020B0502020202020204" pitchFamily="34" charset="0"/>
                <a:ea typeface="Calibri"/>
                <a:cs typeface="Calibri" panose="020F0502020204030204" pitchFamily="34" charset="0"/>
                <a:sym typeface="Calibri"/>
              </a:rPr>
              <a:t>Processus</a:t>
            </a:r>
          </a:p>
          <a:p>
            <a:pPr marL="171450" indent="-171450">
              <a:lnSpc>
                <a:spcPts val="1100"/>
              </a:lnSpc>
              <a:buClr>
                <a:srgbClr val="7F7F7F"/>
              </a:buClr>
              <a:buSzPts val="900"/>
              <a:buFont typeface="Arial"/>
              <a:buChar char="•"/>
            </a:pPr>
            <a:r>
              <a:rPr lang="fr-CH" sz="1000" dirty="0">
                <a:solidFill>
                  <a:srgbClr val="7D7D7D"/>
                </a:solidFill>
                <a:latin typeface="Century Gothic" panose="020B0502020202020204" pitchFamily="34" charset="0"/>
                <a:ea typeface="Calibri"/>
                <a:cs typeface="Calibri" panose="020F0502020204030204" pitchFamily="34" charset="0"/>
                <a:sym typeface="Calibri"/>
              </a:rPr>
              <a:t>Informatique/développement de logiciels </a:t>
            </a:r>
          </a:p>
          <a:p>
            <a:pPr marL="0" marR="0" lvl="0" indent="0" algn="l" rtl="0">
              <a:lnSpc>
                <a:spcPct val="100000"/>
              </a:lnSpc>
              <a:spcBef>
                <a:spcPts val="600"/>
              </a:spcBef>
              <a:spcAft>
                <a:spcPts val="0"/>
              </a:spcAft>
              <a:buClr>
                <a:srgbClr val="000000"/>
              </a:buClr>
              <a:buSzPts val="1100"/>
              <a:buFont typeface="Arial"/>
              <a:buNone/>
            </a:pPr>
            <a:r>
              <a:rPr lang="fr-CH" sz="1100" b="1" i="0" u="none" strike="noStrike" cap="none" dirty="0">
                <a:solidFill>
                  <a:srgbClr val="B11B96"/>
                </a:solidFill>
                <a:latin typeface="Century Gothic" panose="020B0502020202020204" pitchFamily="34" charset="0"/>
                <a:ea typeface="Century Gothic"/>
                <a:cs typeface="Calibri" panose="020F0502020204030204" pitchFamily="34" charset="0"/>
                <a:sym typeface="Century Gothic"/>
              </a:rPr>
              <a:t>Ressources clés</a:t>
            </a:r>
          </a:p>
          <a:p>
            <a:pPr marL="0" marR="0" lvl="0" indent="0" algn="l" rtl="0">
              <a:lnSpc>
                <a:spcPct val="100000"/>
              </a:lnSpc>
              <a:spcBef>
                <a:spcPts val="0"/>
              </a:spcBef>
              <a:spcAft>
                <a:spcPts val="0"/>
              </a:spcAft>
              <a:buClr>
                <a:srgbClr val="000000"/>
              </a:buClr>
              <a:buSzPts val="900"/>
              <a:buFont typeface="Arial"/>
              <a:buNone/>
            </a:pPr>
            <a:r>
              <a:rPr lang="fr-CH" sz="1000" b="1" i="0" u="none" strike="noStrike" cap="none" dirty="0">
                <a:solidFill>
                  <a:srgbClr val="7D7D7D"/>
                </a:solidFill>
                <a:latin typeface="Century Gothic" panose="020B0502020202020204" pitchFamily="34" charset="0"/>
                <a:ea typeface="Calibri"/>
                <a:cs typeface="Calibri" panose="020F0502020204030204" pitchFamily="34" charset="0"/>
                <a:sym typeface="Calibri"/>
              </a:rPr>
              <a:t>Véhicules</a:t>
            </a:r>
          </a:p>
          <a:p>
            <a:pPr marL="171450" indent="-171450">
              <a:lnSpc>
                <a:spcPts val="1100"/>
              </a:lnSpc>
              <a:buClr>
                <a:srgbClr val="7F7F7F"/>
              </a:buClr>
              <a:buSzPts val="900"/>
              <a:buFont typeface="Arial"/>
              <a:buChar char="•"/>
            </a:pPr>
            <a:r>
              <a:rPr lang="fr-CH" sz="1000" dirty="0">
                <a:solidFill>
                  <a:srgbClr val="7D7D7D"/>
                </a:solidFill>
                <a:latin typeface="Century Gothic" panose="020B0502020202020204" pitchFamily="34" charset="0"/>
                <a:ea typeface="Calibri"/>
                <a:cs typeface="Calibri" panose="020F0502020204030204" pitchFamily="34" charset="0"/>
                <a:sym typeface="Calibri"/>
              </a:rPr>
              <a:t>Disponibilité, conditions</a:t>
            </a:r>
          </a:p>
          <a:p>
            <a:pPr marL="0" marR="0" lvl="0" indent="0" algn="l" rtl="0">
              <a:lnSpc>
                <a:spcPct val="100000"/>
              </a:lnSpc>
              <a:spcBef>
                <a:spcPts val="0"/>
              </a:spcBef>
              <a:spcAft>
                <a:spcPts val="0"/>
              </a:spcAft>
              <a:buClr>
                <a:srgbClr val="000000"/>
              </a:buClr>
              <a:buSzPts val="900"/>
              <a:buFont typeface="Arial"/>
              <a:buNone/>
            </a:pPr>
            <a:r>
              <a:rPr lang="fr-CH" sz="1000" b="1" i="0" u="none" strike="noStrike" cap="none" dirty="0">
                <a:solidFill>
                  <a:srgbClr val="7D7D7D"/>
                </a:solidFill>
                <a:latin typeface="Century Gothic" panose="020B0502020202020204" pitchFamily="34" charset="0"/>
                <a:ea typeface="Calibri"/>
                <a:cs typeface="Calibri" panose="020F0502020204030204" pitchFamily="34" charset="0"/>
                <a:sym typeface="Calibri"/>
              </a:rPr>
              <a:t>Personnel</a:t>
            </a:r>
          </a:p>
          <a:p>
            <a:pPr marL="171450" indent="-171450">
              <a:lnSpc>
                <a:spcPts val="1100"/>
              </a:lnSpc>
              <a:buClr>
                <a:srgbClr val="7F7F7F"/>
              </a:buClr>
              <a:buSzPts val="900"/>
              <a:buFont typeface="Arial"/>
              <a:buChar char="•"/>
            </a:pPr>
            <a:r>
              <a:rPr lang="fr-CH" sz="1000" dirty="0">
                <a:solidFill>
                  <a:srgbClr val="7D7D7D"/>
                </a:solidFill>
                <a:latin typeface="Century Gothic" panose="020B0502020202020204" pitchFamily="34" charset="0"/>
                <a:ea typeface="Calibri"/>
                <a:cs typeface="Calibri" panose="020F0502020204030204" pitchFamily="34" charset="0"/>
                <a:sym typeface="Calibri"/>
              </a:rPr>
              <a:t>Talents, savoir-faire lié à la branche automobile</a:t>
            </a:r>
          </a:p>
          <a:p>
            <a:pPr marL="0" marR="0" lvl="0" indent="0" algn="l" rtl="0">
              <a:lnSpc>
                <a:spcPct val="100000"/>
              </a:lnSpc>
              <a:spcBef>
                <a:spcPts val="0"/>
              </a:spcBef>
              <a:spcAft>
                <a:spcPts val="0"/>
              </a:spcAft>
              <a:buClr>
                <a:srgbClr val="000000"/>
              </a:buClr>
              <a:buSzPts val="900"/>
              <a:buFont typeface="Arial"/>
              <a:buNone/>
            </a:pPr>
            <a:r>
              <a:rPr lang="fr-CH" sz="1000" b="1" i="0" u="none" strike="noStrike" cap="none" dirty="0">
                <a:solidFill>
                  <a:srgbClr val="7D7D7D"/>
                </a:solidFill>
                <a:latin typeface="Century Gothic" panose="020B0502020202020204" pitchFamily="34" charset="0"/>
                <a:ea typeface="Calibri"/>
                <a:cs typeface="Calibri" panose="020F0502020204030204" pitchFamily="34" charset="0"/>
                <a:sym typeface="Calibri"/>
              </a:rPr>
              <a:t>Capitaux pour:</a:t>
            </a:r>
          </a:p>
          <a:p>
            <a:pPr marL="171450" indent="-171450">
              <a:lnSpc>
                <a:spcPts val="1100"/>
              </a:lnSpc>
              <a:buClr>
                <a:srgbClr val="7F7F7F"/>
              </a:buClr>
              <a:buSzPts val="900"/>
              <a:buFont typeface="Arial"/>
              <a:buChar char="•"/>
            </a:pPr>
            <a:r>
              <a:rPr lang="fr-CH" sz="1000" dirty="0">
                <a:solidFill>
                  <a:srgbClr val="7D7D7D"/>
                </a:solidFill>
                <a:latin typeface="Century Gothic" panose="020B0502020202020204" pitchFamily="34" charset="0"/>
                <a:ea typeface="Calibri"/>
                <a:cs typeface="Calibri" panose="020F0502020204030204" pitchFamily="34" charset="0"/>
                <a:sym typeface="Calibri"/>
              </a:rPr>
              <a:t>L’acquisition de la flotte de véhicules</a:t>
            </a:r>
          </a:p>
          <a:p>
            <a:pPr marL="171450" indent="-171450">
              <a:lnSpc>
                <a:spcPts val="1100"/>
              </a:lnSpc>
              <a:buClr>
                <a:srgbClr val="7F7F7F"/>
              </a:buClr>
              <a:buSzPts val="900"/>
              <a:buFont typeface="Arial"/>
              <a:buChar char="•"/>
            </a:pPr>
            <a:r>
              <a:rPr lang="fr-CH" sz="1000" dirty="0">
                <a:solidFill>
                  <a:srgbClr val="7D7D7D"/>
                </a:solidFill>
                <a:latin typeface="Century Gothic" panose="020B0502020202020204" pitchFamily="34" charset="0"/>
                <a:ea typeface="Calibri"/>
                <a:cs typeface="Calibri" panose="020F0502020204030204" pitchFamily="34" charset="0"/>
                <a:sym typeface="Calibri"/>
              </a:rPr>
              <a:t>L’infrastructure informatique</a:t>
            </a:r>
          </a:p>
          <a:p>
            <a:pPr marL="171450" indent="-171450">
              <a:lnSpc>
                <a:spcPts val="1100"/>
              </a:lnSpc>
              <a:buClr>
                <a:srgbClr val="7F7F7F"/>
              </a:buClr>
              <a:buSzPts val="900"/>
              <a:buFont typeface="Arial"/>
              <a:buChar char="•"/>
            </a:pPr>
            <a:r>
              <a:rPr lang="fr-CH" sz="1000" dirty="0">
                <a:solidFill>
                  <a:srgbClr val="7D7D7D"/>
                </a:solidFill>
                <a:latin typeface="Century Gothic" panose="020B0502020202020204" pitchFamily="34" charset="0"/>
                <a:ea typeface="Calibri"/>
                <a:cs typeface="Calibri" panose="020F0502020204030204" pitchFamily="34" charset="0"/>
                <a:sym typeface="Calibri"/>
              </a:rPr>
              <a:t>La mise en œuvre de processus et d’ajustements efficaces</a:t>
            </a:r>
          </a:p>
          <a:p>
            <a:pPr marL="0" marR="0" lvl="0" indent="0" algn="l" rtl="0">
              <a:lnSpc>
                <a:spcPct val="100000"/>
              </a:lnSpc>
              <a:spcBef>
                <a:spcPts val="600"/>
              </a:spcBef>
              <a:spcAft>
                <a:spcPts val="0"/>
              </a:spcAft>
              <a:buClr>
                <a:srgbClr val="000000"/>
              </a:buClr>
              <a:buSzPts val="1100"/>
              <a:buFont typeface="Arial"/>
              <a:buNone/>
            </a:pPr>
            <a:r>
              <a:rPr lang="fr-CH" sz="1100" b="1" i="0" u="none" strike="noStrike" cap="none" dirty="0">
                <a:solidFill>
                  <a:srgbClr val="B11B96"/>
                </a:solidFill>
                <a:latin typeface="Century Gothic" panose="020B0502020202020204" pitchFamily="34" charset="0"/>
                <a:ea typeface="Century Gothic"/>
                <a:cs typeface="Calibri" panose="020F0502020204030204" pitchFamily="34" charset="0"/>
                <a:sym typeface="Century Gothic"/>
              </a:rPr>
              <a:t>Partenaires clés</a:t>
            </a:r>
          </a:p>
          <a:p>
            <a:pPr marL="171450" indent="-171450">
              <a:lnSpc>
                <a:spcPts val="1100"/>
              </a:lnSpc>
              <a:buClr>
                <a:srgbClr val="7F7F7F"/>
              </a:buClr>
              <a:buSzPts val="900"/>
              <a:buFont typeface="Arial"/>
              <a:buChar char="•"/>
            </a:pPr>
            <a:r>
              <a:rPr lang="fr-CH" sz="1000" dirty="0">
                <a:solidFill>
                  <a:srgbClr val="7D7D7D"/>
                </a:solidFill>
                <a:latin typeface="Century Gothic" panose="020B0502020202020204" pitchFamily="34" charset="0"/>
                <a:ea typeface="Calibri"/>
                <a:cs typeface="Calibri" panose="020F0502020204030204" pitchFamily="34" charset="0"/>
                <a:sym typeface="Calibri"/>
              </a:rPr>
              <a:t>Institutions financières, constructeurs et fournisseurs automobiles</a:t>
            </a:r>
          </a:p>
          <a:p>
            <a:pPr marL="171450" indent="-171450">
              <a:lnSpc>
                <a:spcPts val="1100"/>
              </a:lnSpc>
              <a:buClr>
                <a:srgbClr val="7F7F7F"/>
              </a:buClr>
              <a:buSzPts val="900"/>
              <a:buFont typeface="Arial"/>
              <a:buChar char="•"/>
            </a:pPr>
            <a:r>
              <a:rPr lang="fr-CH" sz="1000" dirty="0">
                <a:solidFill>
                  <a:srgbClr val="7D7D7D"/>
                </a:solidFill>
                <a:latin typeface="Century Gothic" panose="020B0502020202020204" pitchFamily="34" charset="0"/>
                <a:ea typeface="Calibri"/>
                <a:cs typeface="Calibri" panose="020F0502020204030204" pitchFamily="34" charset="0"/>
                <a:sym typeface="Calibri"/>
              </a:rPr>
              <a:t>Service:  compagnies d’assurance, garages automobiles, institutions de crédits</a:t>
            </a:r>
          </a:p>
          <a:p>
            <a:pPr marL="171450" indent="-171450">
              <a:lnSpc>
                <a:spcPts val="1100"/>
              </a:lnSpc>
              <a:buClr>
                <a:srgbClr val="7F7F7F"/>
              </a:buClr>
              <a:buSzPts val="900"/>
              <a:buFont typeface="Arial"/>
              <a:buChar char="•"/>
            </a:pPr>
            <a:r>
              <a:rPr lang="fr-CH" sz="1000" dirty="0">
                <a:solidFill>
                  <a:srgbClr val="7D7D7D"/>
                </a:solidFill>
                <a:latin typeface="Century Gothic" panose="020B0502020202020204" pitchFamily="34" charset="0"/>
                <a:ea typeface="Calibri"/>
                <a:cs typeface="Calibri" panose="020F0502020204030204" pitchFamily="34" charset="0"/>
              </a:rPr>
              <a:t>Financement: différentes banques, la Mobilièr</a:t>
            </a:r>
            <a:r>
              <a:rPr lang="fr-CH" sz="1000" dirty="0">
                <a:solidFill>
                  <a:srgbClr val="7D7D7D"/>
                </a:solidFill>
                <a:latin typeface="Century Gothic" panose="020B0502020202020204" pitchFamily="34" charset="0"/>
                <a:cs typeface="Calibri" panose="020F0502020204030204" pitchFamily="34" charset="0"/>
              </a:rPr>
              <a:t>e</a:t>
            </a:r>
          </a:p>
        </p:txBody>
      </p:sp>
      <p:sp>
        <p:nvSpPr>
          <p:cNvPr id="1122" name="Google Shape;1122;p20"/>
          <p:cNvSpPr/>
          <p:nvPr/>
        </p:nvSpPr>
        <p:spPr>
          <a:xfrm>
            <a:off x="4939091" y="1283291"/>
            <a:ext cx="2289426" cy="2323673"/>
          </a:xfrm>
          <a:prstGeom prst="rect">
            <a:avLst/>
          </a:prstGeom>
          <a:noFill/>
          <a:ln>
            <a:noFill/>
          </a:ln>
        </p:spPr>
        <p:txBody>
          <a:bodyPr spcFirstLastPara="1" wrap="square" lIns="91425" tIns="45700" rIns="91425" bIns="45700" anchor="t" anchorCtr="0">
            <a:spAutoFit/>
          </a:bodyPr>
          <a:lstStyle/>
          <a:p>
            <a:pPr marL="171450" marR="0" lvl="0" indent="-95250" algn="ctr" rtl="0">
              <a:lnSpc>
                <a:spcPct val="100000"/>
              </a:lnSpc>
              <a:spcBef>
                <a:spcPts val="0"/>
              </a:spcBef>
              <a:spcAft>
                <a:spcPts val="0"/>
              </a:spcAft>
              <a:buClr>
                <a:srgbClr val="000000"/>
              </a:buClr>
              <a:buSzPts val="1200"/>
              <a:buFont typeface="Calibri"/>
              <a:buNone/>
            </a:pPr>
            <a:r>
              <a:rPr lang="fr-CH" sz="1000" b="0" i="0" u="none" strike="noStrike" cap="none" dirty="0">
                <a:solidFill>
                  <a:srgbClr val="7D7D7D"/>
                </a:solidFill>
                <a:latin typeface="Century Gothic" panose="020B0502020202020204" pitchFamily="34" charset="0"/>
                <a:ea typeface="Calibri"/>
                <a:cs typeface="Calibri"/>
                <a:sym typeface="Calibri"/>
              </a:rPr>
              <a:t> </a:t>
            </a:r>
            <a:r>
              <a:rPr lang="fr-CH" sz="1000" b="1" i="0" u="none" strike="noStrike" cap="none" dirty="0">
                <a:solidFill>
                  <a:srgbClr val="7D7D7D"/>
                </a:solidFill>
                <a:latin typeface="Century Gothic" panose="020B0502020202020204" pitchFamily="34" charset="0"/>
                <a:ea typeface="Calibri"/>
                <a:cs typeface="Calibri"/>
                <a:sym typeface="Calibri"/>
              </a:rPr>
              <a:t>En finir avec</a:t>
            </a:r>
          </a:p>
          <a:p>
            <a:pPr marL="0" marR="0" lvl="0" indent="0" algn="ctr" rtl="0">
              <a:lnSpc>
                <a:spcPct val="100000"/>
              </a:lnSpc>
              <a:spcBef>
                <a:spcPts val="0"/>
              </a:spcBef>
              <a:spcAft>
                <a:spcPts val="0"/>
              </a:spcAft>
              <a:buClr>
                <a:srgbClr val="000000"/>
              </a:buClr>
              <a:buSzPts val="1200"/>
              <a:buFont typeface="Arial"/>
              <a:buNone/>
            </a:pPr>
            <a:r>
              <a:rPr lang="fr-CH" sz="1000" b="0" i="0" u="none" strike="noStrike" cap="none" dirty="0">
                <a:solidFill>
                  <a:srgbClr val="7D7D7D"/>
                </a:solidFill>
                <a:latin typeface="Century Gothic" panose="020B0502020202020204" pitchFamily="34" charset="0"/>
                <a:ea typeface="Calibri"/>
                <a:cs typeface="Calibri"/>
                <a:sym typeface="Calibri"/>
              </a:rPr>
              <a:t>la complexité, le manque de transparence et le temps consacré à la voiture </a:t>
            </a:r>
          </a:p>
          <a:p>
            <a:pPr marL="0" marR="0" lvl="0" indent="0" algn="ctr" rtl="0">
              <a:lnSpc>
                <a:spcPct val="100000"/>
              </a:lnSpc>
              <a:spcBef>
                <a:spcPts val="0"/>
              </a:spcBef>
              <a:spcAft>
                <a:spcPts val="0"/>
              </a:spcAft>
              <a:buClr>
                <a:srgbClr val="000000"/>
              </a:buClr>
              <a:buSzPts val="1200"/>
              <a:buFont typeface="Arial"/>
              <a:buNone/>
            </a:pPr>
            <a:endParaRPr sz="1000" b="0" i="0" u="none" strike="noStrike" cap="none" dirty="0">
              <a:solidFill>
                <a:srgbClr val="7D7D7D"/>
              </a:solidFill>
              <a:latin typeface="Century Gothic" panose="020B0502020202020204" pitchFamily="34" charset="0"/>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endParaRPr lang="de-CH" sz="1000" b="1" i="0" u="none" strike="noStrike" cap="none" dirty="0">
              <a:solidFill>
                <a:srgbClr val="7D7D7D"/>
              </a:solidFill>
              <a:latin typeface="Century Gothic" panose="020B0502020202020204" pitchFamily="34" charset="0"/>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fr-CH" sz="1000" b="1" i="0" u="none" strike="noStrike" cap="none" dirty="0">
                <a:solidFill>
                  <a:srgbClr val="7D7D7D"/>
                </a:solidFill>
                <a:latin typeface="Century Gothic" panose="020B0502020202020204" pitchFamily="34" charset="0"/>
                <a:ea typeface="Calibri"/>
                <a:cs typeface="Calibri"/>
                <a:sym typeface="Calibri"/>
              </a:rPr>
              <a:t>et choisir</a:t>
            </a:r>
            <a:br>
              <a:rPr lang="fr-CH" sz="1000" b="1" dirty="0">
                <a:solidFill>
                  <a:srgbClr val="7D7D7D"/>
                </a:solidFill>
                <a:latin typeface="Century Gothic" panose="020B0502020202020204" pitchFamily="34" charset="0"/>
                <a:ea typeface="Calibri"/>
                <a:cs typeface="Calibri"/>
                <a:sym typeface="Calibri"/>
              </a:rPr>
            </a:br>
            <a:r>
              <a:rPr lang="fr-CH" sz="1000" b="0" i="0" u="none" strike="noStrike" cap="none" dirty="0">
                <a:solidFill>
                  <a:srgbClr val="7D7D7D"/>
                </a:solidFill>
                <a:latin typeface="Century Gothic" panose="020B0502020202020204" pitchFamily="34" charset="0"/>
                <a:ea typeface="Calibri"/>
                <a:cs typeface="Calibri"/>
                <a:sym typeface="Calibri"/>
              </a:rPr>
              <a:t>la liberté et la flexibilité, la maîtrise des coûts,</a:t>
            </a:r>
            <a:r>
              <a:rPr lang="fr-CH" sz="1000" dirty="0">
                <a:solidFill>
                  <a:srgbClr val="7D7D7D"/>
                </a:solidFill>
                <a:latin typeface="Century Gothic" panose="020B0502020202020204" pitchFamily="34" charset="0"/>
                <a:ea typeface="Calibri"/>
                <a:cs typeface="Calibri"/>
                <a:sym typeface="Calibri"/>
              </a:rPr>
              <a:t> </a:t>
            </a:r>
            <a:r>
              <a:rPr lang="fr-CH" sz="1000" b="0" i="0" u="none" strike="noStrike" cap="none" dirty="0">
                <a:solidFill>
                  <a:srgbClr val="7D7D7D"/>
                </a:solidFill>
                <a:latin typeface="Century Gothic" panose="020B0502020202020204" pitchFamily="34" charset="0"/>
                <a:ea typeface="Calibri"/>
                <a:cs typeface="Calibri"/>
                <a:sym typeface="Calibri"/>
              </a:rPr>
              <a:t>la fiabilité et</a:t>
            </a:r>
            <a:br>
              <a:rPr lang="fr-CH" sz="1000" b="0" i="0" u="none" strike="noStrike" cap="none" dirty="0">
                <a:solidFill>
                  <a:srgbClr val="7D7D7D"/>
                </a:solidFill>
                <a:latin typeface="Century Gothic" panose="020B0502020202020204" pitchFamily="34" charset="0"/>
                <a:ea typeface="Calibri"/>
                <a:cs typeface="Calibri"/>
                <a:sym typeface="Calibri"/>
              </a:rPr>
            </a:br>
            <a:r>
              <a:rPr lang="fr-CH" sz="1000" b="0" i="0" u="none" strike="noStrike" cap="none" dirty="0">
                <a:solidFill>
                  <a:srgbClr val="7D7D7D"/>
                </a:solidFill>
                <a:latin typeface="Century Gothic" panose="020B0502020202020204" pitchFamily="34" charset="0"/>
                <a:ea typeface="Calibri"/>
                <a:cs typeface="Calibri"/>
                <a:sym typeface="Calibri"/>
              </a:rPr>
              <a:t>une solution tout-en-un: immatriculation, taxes, assurance, maintenance, pneus</a:t>
            </a:r>
          </a:p>
          <a:p>
            <a:pPr lvl="0" algn="ctr">
              <a:spcBef>
                <a:spcPts val="600"/>
              </a:spcBef>
              <a:buClr>
                <a:srgbClr val="000000"/>
              </a:buClr>
              <a:buSzPts val="1200"/>
            </a:pPr>
            <a:r>
              <a:rPr lang="fr-CH" sz="1000" b="1" i="0" u="none" strike="noStrike" cap="none" dirty="0">
                <a:solidFill>
                  <a:srgbClr val="7D7D7D"/>
                </a:solidFill>
                <a:latin typeface="Century Gothic" panose="020B0502020202020204" pitchFamily="34" charset="0"/>
                <a:ea typeface="Calibri"/>
                <a:cs typeface="Calibri"/>
                <a:sym typeface="Calibri"/>
              </a:rPr>
              <a:t>Une voiture </a:t>
            </a:r>
            <a:r>
              <a:rPr lang="fr-CH" sz="1000" b="1" dirty="0">
                <a:solidFill>
                  <a:srgbClr val="7D7D7D"/>
                </a:solidFill>
                <a:latin typeface="Century Gothic" panose="020B0502020202020204" pitchFamily="34" charset="0"/>
                <a:ea typeface="Calibri"/>
                <a:cs typeface="Calibri"/>
                <a:sym typeface="Calibri"/>
              </a:rPr>
              <a:t>à un prix mensuel fixe – une conduite </a:t>
            </a:r>
            <a:r>
              <a:rPr lang="fr-CH" sz="1000" b="1" i="0" u="none" strike="noStrike" cap="none" dirty="0">
                <a:solidFill>
                  <a:srgbClr val="7D7D7D"/>
                </a:solidFill>
                <a:latin typeface="Century Gothic" panose="020B0502020202020204" pitchFamily="34" charset="0"/>
                <a:ea typeface="Calibri"/>
                <a:cs typeface="Calibri"/>
                <a:sym typeface="Calibri"/>
              </a:rPr>
              <a:t>facile, sans tracas et judicieuse.</a:t>
            </a:r>
          </a:p>
        </p:txBody>
      </p:sp>
      <p:sp>
        <p:nvSpPr>
          <p:cNvPr id="1123" name="Google Shape;1123;p20"/>
          <p:cNvSpPr/>
          <p:nvPr/>
        </p:nvSpPr>
        <p:spPr>
          <a:xfrm>
            <a:off x="4997649" y="3700183"/>
            <a:ext cx="2389060" cy="148241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fr-CH" sz="1000" b="1" i="0" u="none" strike="noStrike" cap="none" dirty="0">
                <a:solidFill>
                  <a:srgbClr val="7D7D7D"/>
                </a:solidFill>
                <a:latin typeface="Century Gothic" panose="020B0502020202020204" pitchFamily="34" charset="0"/>
                <a:ea typeface="Calibri"/>
                <a:cs typeface="Calibri"/>
                <a:sym typeface="Calibri"/>
              </a:rPr>
              <a:t>Avantages particuliers pour la clientèle professionnelle:</a:t>
            </a:r>
          </a:p>
          <a:p>
            <a:pPr marL="171450" marR="0" lvl="0" indent="-171450" algn="l" rtl="0">
              <a:lnSpc>
                <a:spcPts val="1440"/>
              </a:lnSpc>
              <a:spcBef>
                <a:spcPts val="0"/>
              </a:spcBef>
              <a:spcAft>
                <a:spcPts val="0"/>
              </a:spcAft>
              <a:buClr>
                <a:srgbClr val="7F7F7F"/>
              </a:buClr>
              <a:buSzPts val="900"/>
              <a:buFont typeface="Arial"/>
              <a:buChar char="•"/>
            </a:pPr>
            <a:r>
              <a:rPr lang="fr-CH" sz="1000" b="0" i="0" u="none" strike="noStrike" cap="none" dirty="0">
                <a:solidFill>
                  <a:srgbClr val="7D7D7D"/>
                </a:solidFill>
                <a:latin typeface="Century Gothic" panose="020B0502020202020204" pitchFamily="34" charset="0"/>
                <a:ea typeface="Calibri"/>
                <a:cs typeface="Calibri" panose="020F0502020204030204" pitchFamily="34" charset="0"/>
                <a:sym typeface="Calibri"/>
              </a:rPr>
              <a:t>Compensation</a:t>
            </a:r>
            <a:br>
              <a:rPr lang="fr-CH" sz="1000" b="0" i="0" u="none" strike="noStrike" cap="none" dirty="0">
                <a:solidFill>
                  <a:srgbClr val="7D7D7D"/>
                </a:solidFill>
                <a:latin typeface="Century Gothic" panose="020B0502020202020204" pitchFamily="34" charset="0"/>
                <a:ea typeface="Calibri"/>
                <a:cs typeface="Calibri" panose="020F0502020204030204" pitchFamily="34" charset="0"/>
                <a:sym typeface="Calibri"/>
              </a:rPr>
            </a:br>
            <a:r>
              <a:rPr lang="fr-CH" sz="1000" b="0" i="0" u="none" strike="noStrike" cap="none" dirty="0">
                <a:solidFill>
                  <a:srgbClr val="7D7D7D"/>
                </a:solidFill>
                <a:latin typeface="Century Gothic" panose="020B0502020202020204" pitchFamily="34" charset="0"/>
                <a:ea typeface="Calibri"/>
                <a:cs typeface="Calibri" panose="020F0502020204030204" pitchFamily="34" charset="0"/>
                <a:sym typeface="Calibri"/>
              </a:rPr>
              <a:t>des pics d’utilisation</a:t>
            </a:r>
          </a:p>
          <a:p>
            <a:pPr marL="171450" marR="0" lvl="0" indent="-171450" algn="l" rtl="0">
              <a:lnSpc>
                <a:spcPts val="1440"/>
              </a:lnSpc>
              <a:spcBef>
                <a:spcPts val="0"/>
              </a:spcBef>
              <a:spcAft>
                <a:spcPts val="0"/>
              </a:spcAft>
              <a:buClr>
                <a:srgbClr val="7F7F7F"/>
              </a:buClr>
              <a:buSzPts val="900"/>
              <a:buFont typeface="Arial"/>
              <a:buChar char="•"/>
            </a:pPr>
            <a:r>
              <a:rPr lang="fr-CH" sz="1000" b="0" i="0" u="none" strike="noStrike" cap="none" dirty="0">
                <a:solidFill>
                  <a:srgbClr val="7D7D7D"/>
                </a:solidFill>
                <a:latin typeface="Century Gothic" panose="020B0502020202020204" pitchFamily="34" charset="0"/>
                <a:ea typeface="Calibri"/>
                <a:cs typeface="Calibri" panose="020F0502020204030204" pitchFamily="34" charset="0"/>
                <a:sym typeface="Calibri"/>
              </a:rPr>
              <a:t>Gestion de la flotte</a:t>
            </a:r>
          </a:p>
          <a:p>
            <a:pPr marL="171450" marR="0" lvl="0" indent="-171450" algn="l" rtl="0">
              <a:lnSpc>
                <a:spcPts val="1440"/>
              </a:lnSpc>
              <a:spcBef>
                <a:spcPts val="0"/>
              </a:spcBef>
              <a:spcAft>
                <a:spcPts val="0"/>
              </a:spcAft>
              <a:buClr>
                <a:srgbClr val="7F7F7F"/>
              </a:buClr>
              <a:buSzPts val="900"/>
              <a:buFont typeface="Arial"/>
              <a:buChar char="•"/>
            </a:pPr>
            <a:r>
              <a:rPr lang="fr-CH" sz="1000" b="0" i="0" u="none" strike="noStrike" cap="none" dirty="0">
                <a:solidFill>
                  <a:srgbClr val="7D7D7D"/>
                </a:solidFill>
                <a:latin typeface="Century Gothic" panose="020B0502020202020204" pitchFamily="34" charset="0"/>
                <a:ea typeface="Calibri"/>
                <a:cs typeface="Calibri" panose="020F0502020204030204" pitchFamily="34" charset="0"/>
                <a:sym typeface="Calibri"/>
              </a:rPr>
              <a:t>Budgétisation et gestion de la trésorerie</a:t>
            </a: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7D7D7D"/>
              </a:solidFill>
              <a:latin typeface="Calibri"/>
              <a:ea typeface="Calibri"/>
              <a:cs typeface="Calibri"/>
              <a:sym typeface="Calibri"/>
            </a:endParaRPr>
          </a:p>
        </p:txBody>
      </p:sp>
      <p:sp>
        <p:nvSpPr>
          <p:cNvPr id="1124" name="Google Shape;1124;p20"/>
          <p:cNvSpPr/>
          <p:nvPr/>
        </p:nvSpPr>
        <p:spPr>
          <a:xfrm>
            <a:off x="1064131" y="793114"/>
            <a:ext cx="3595500" cy="411000"/>
          </a:xfrm>
          <a:prstGeom prst="rect">
            <a:avLst/>
          </a:prstGeom>
          <a:solidFill>
            <a:srgbClr val="B11B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25" name="Google Shape;1125;p20"/>
          <p:cNvSpPr/>
          <p:nvPr/>
        </p:nvSpPr>
        <p:spPr>
          <a:xfrm>
            <a:off x="1165142" y="796162"/>
            <a:ext cx="34050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r-CH" sz="1800" b="1" i="0" u="none" strike="noStrike" cap="none">
                <a:solidFill>
                  <a:schemeClr val="lt1"/>
                </a:solidFill>
                <a:latin typeface="Century Gothic"/>
                <a:ea typeface="Century Gothic"/>
                <a:cs typeface="Century Gothic"/>
                <a:sym typeface="Century Gothic"/>
              </a:rPr>
              <a:t>Prestation fournie</a:t>
            </a:r>
          </a:p>
        </p:txBody>
      </p:sp>
      <p:sp>
        <p:nvSpPr>
          <p:cNvPr id="1126" name="Google Shape;1126;p20"/>
          <p:cNvSpPr/>
          <p:nvPr/>
        </p:nvSpPr>
        <p:spPr>
          <a:xfrm>
            <a:off x="1049075" y="5082033"/>
            <a:ext cx="10077969" cy="388936"/>
          </a:xfrm>
          <a:prstGeom prst="rect">
            <a:avLst/>
          </a:prstGeom>
          <a:solidFill>
            <a:srgbClr val="B11B96"/>
          </a:solidFill>
          <a:ln w="12700" cap="flat" cmpd="sng">
            <a:solidFill>
              <a:srgbClr val="B11B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27" name="Google Shape;1127;p20"/>
          <p:cNvSpPr/>
          <p:nvPr/>
        </p:nvSpPr>
        <p:spPr>
          <a:xfrm>
            <a:off x="4635339" y="5105327"/>
            <a:ext cx="287788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r-CH" sz="1800" b="1" i="0" u="none" strike="noStrike" cap="none">
                <a:solidFill>
                  <a:schemeClr val="lt1"/>
                </a:solidFill>
                <a:latin typeface="Century Gothic"/>
                <a:ea typeface="Century Gothic"/>
                <a:cs typeface="Century Gothic"/>
                <a:sym typeface="Century Gothic"/>
              </a:rPr>
              <a:t>Modèle de revenus</a:t>
            </a:r>
          </a:p>
        </p:txBody>
      </p:sp>
      <p:sp>
        <p:nvSpPr>
          <p:cNvPr id="1128" name="Google Shape;1128;p20"/>
          <p:cNvSpPr/>
          <p:nvPr/>
        </p:nvSpPr>
        <p:spPr>
          <a:xfrm rot="5400000">
            <a:off x="5990526" y="1930747"/>
            <a:ext cx="218435" cy="433641"/>
          </a:xfrm>
          <a:prstGeom prst="chevron">
            <a:avLst>
              <a:gd name="adj" fmla="val 50000"/>
            </a:avLst>
          </a:prstGeom>
          <a:solidFill>
            <a:srgbClr val="B11B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1129" name="Google Shape;1129;p20"/>
          <p:cNvSpPr/>
          <p:nvPr/>
        </p:nvSpPr>
        <p:spPr>
          <a:xfrm>
            <a:off x="6412850" y="5481397"/>
            <a:ext cx="3989400" cy="9848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CH" sz="1400" b="1" i="0" u="none" strike="noStrike" cap="none">
                <a:solidFill>
                  <a:srgbClr val="B11B96"/>
                </a:solidFill>
                <a:latin typeface="Century Gothic"/>
                <a:ea typeface="Century Gothic"/>
                <a:cs typeface="Century Gothic"/>
                <a:sym typeface="Century Gothic"/>
              </a:rPr>
              <a:t>Chiffre d’affaires: </a:t>
            </a:r>
          </a:p>
          <a:p>
            <a:pPr marL="0" marR="0" lvl="0" indent="0" algn="l" rtl="0">
              <a:lnSpc>
                <a:spcPct val="100000"/>
              </a:lnSpc>
              <a:spcBef>
                <a:spcPts val="0"/>
              </a:spcBef>
              <a:spcAft>
                <a:spcPts val="0"/>
              </a:spcAft>
              <a:buNone/>
            </a:pPr>
            <a:r>
              <a:rPr lang="fr-CH" sz="1100" b="1" i="0" u="none" strike="noStrike" cap="none">
                <a:solidFill>
                  <a:srgbClr val="7D7D7D"/>
                </a:solidFill>
                <a:latin typeface="Century Gothic" panose="020B0502020202020204" pitchFamily="34" charset="0"/>
                <a:ea typeface="Calibri"/>
                <a:cs typeface="Calibri"/>
                <a:sym typeface="Calibri"/>
              </a:rPr>
              <a:t>Prix:</a:t>
            </a:r>
            <a:r>
              <a:rPr lang="fr-CH" sz="1100" b="0" i="0" u="none" strike="noStrike" cap="none">
                <a:solidFill>
                  <a:srgbClr val="7D7D7D"/>
                </a:solidFill>
                <a:latin typeface="Century Gothic" panose="020B0502020202020204" pitchFamily="34" charset="0"/>
                <a:ea typeface="Calibri"/>
                <a:cs typeface="Calibri"/>
                <a:sym typeface="Calibri"/>
              </a:rPr>
              <a:t> équitable et compétitif. Offre allant de modèles d’entrée de gamme aux modèles haut de gamme</a:t>
            </a:r>
            <a:br>
              <a:rPr lang="fr-CH" sz="1100" b="0" i="0" u="none" strike="noStrike" cap="none">
                <a:solidFill>
                  <a:srgbClr val="7D7D7D"/>
                </a:solidFill>
                <a:latin typeface="Century Gothic" panose="020B0502020202020204" pitchFamily="34" charset="0"/>
                <a:ea typeface="Calibri"/>
                <a:cs typeface="Calibri"/>
                <a:sym typeface="Calibri"/>
              </a:rPr>
            </a:br>
            <a:r>
              <a:rPr lang="fr-CH" sz="1100" b="1" i="0" u="none" strike="noStrike" cap="none">
                <a:solidFill>
                  <a:srgbClr val="7D7D7D"/>
                </a:solidFill>
                <a:latin typeface="Century Gothic" panose="020B0502020202020204" pitchFamily="34" charset="0"/>
                <a:ea typeface="Calibri"/>
                <a:cs typeface="Calibri"/>
                <a:sym typeface="Calibri"/>
              </a:rPr>
              <a:t>Produit:</a:t>
            </a:r>
            <a:r>
              <a:rPr lang="fr-CH" sz="1100" b="0" i="0" u="none" strike="noStrike" cap="none">
                <a:solidFill>
                  <a:srgbClr val="7D7D7D"/>
                </a:solidFill>
                <a:latin typeface="Century Gothic" panose="020B0502020202020204" pitchFamily="34" charset="0"/>
                <a:ea typeface="Calibri"/>
                <a:cs typeface="Calibri"/>
                <a:sym typeface="Calibri"/>
              </a:rPr>
              <a:t> revenus d’abonnements récurrents, services supplémentaires, revente de véhicules</a:t>
            </a:r>
          </a:p>
        </p:txBody>
      </p:sp>
      <p:sp>
        <p:nvSpPr>
          <p:cNvPr id="1130" name="Google Shape;1130;p20"/>
          <p:cNvSpPr/>
          <p:nvPr/>
        </p:nvSpPr>
        <p:spPr>
          <a:xfrm>
            <a:off x="7576475" y="1292101"/>
            <a:ext cx="3271200" cy="22108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fr-CH" sz="1100" b="1" i="0" u="none" strike="noStrike" cap="none">
                <a:solidFill>
                  <a:srgbClr val="B11B96"/>
                </a:solidFill>
                <a:latin typeface="Century Gothic" panose="020B0502020202020204" pitchFamily="34" charset="0"/>
                <a:ea typeface="Calibri"/>
                <a:cs typeface="Calibri"/>
                <a:sym typeface="Calibri"/>
              </a:rPr>
              <a:t>Particuliers (Business to Consumer)</a:t>
            </a:r>
          </a:p>
          <a:p>
            <a:pPr marR="0" lvl="0" algn="l" rtl="0">
              <a:lnSpc>
                <a:spcPct val="100000"/>
              </a:lnSpc>
              <a:spcBef>
                <a:spcPts val="0"/>
              </a:spcBef>
              <a:spcAft>
                <a:spcPts val="0"/>
              </a:spcAft>
              <a:buClr>
                <a:srgbClr val="7F7F7F"/>
              </a:buClr>
              <a:buSzPts val="1200"/>
            </a:pPr>
            <a:r>
              <a:rPr lang="fr-CH" sz="1100" b="1" i="1">
                <a:solidFill>
                  <a:srgbClr val="7D7D7D"/>
                </a:solidFill>
                <a:latin typeface="Century Gothic" panose="020B0502020202020204" pitchFamily="34" charset="0"/>
                <a:ea typeface="Calibri"/>
                <a:cs typeface="Calibri"/>
                <a:sym typeface="Calibri"/>
              </a:rPr>
              <a:t>Surtout:</a:t>
            </a:r>
          </a:p>
          <a:p>
            <a:pPr marL="171450" marR="0" lvl="0" indent="-171450" algn="l" rtl="0">
              <a:lnSpc>
                <a:spcPct val="100000"/>
              </a:lnSpc>
              <a:spcBef>
                <a:spcPts val="400"/>
              </a:spcBef>
              <a:spcAft>
                <a:spcPts val="0"/>
              </a:spcAft>
              <a:buClr>
                <a:srgbClr val="7F7F7F"/>
              </a:buClr>
              <a:buSzPts val="1200"/>
              <a:buFont typeface="Century Gothic" panose="020B0502020202020204" pitchFamily="34" charset="0"/>
              <a:buChar char="•"/>
            </a:pPr>
            <a:r>
              <a:rPr lang="fr-CH" sz="1100">
                <a:solidFill>
                  <a:srgbClr val="7D7D7D"/>
                </a:solidFill>
                <a:latin typeface="Century Gothic" panose="020B0502020202020204" pitchFamily="34" charset="0"/>
                <a:ea typeface="Calibri"/>
                <a:cs typeface="Calibri"/>
                <a:sym typeface="Calibri"/>
              </a:rPr>
              <a:t>Familles</a:t>
            </a:r>
          </a:p>
          <a:p>
            <a:pPr marL="171450" marR="0" lvl="0" indent="-171450" algn="l" rtl="0">
              <a:lnSpc>
                <a:spcPct val="100000"/>
              </a:lnSpc>
              <a:spcBef>
                <a:spcPts val="400"/>
              </a:spcBef>
              <a:spcAft>
                <a:spcPts val="0"/>
              </a:spcAft>
              <a:buClr>
                <a:srgbClr val="7F7F7F"/>
              </a:buClr>
              <a:buSzPts val="1200"/>
              <a:buFont typeface="Century Gothic" panose="020B0502020202020204" pitchFamily="34" charset="0"/>
              <a:buChar char="•"/>
            </a:pPr>
            <a:r>
              <a:rPr lang="fr-CH" sz="1100">
                <a:solidFill>
                  <a:srgbClr val="7D7D7D"/>
                </a:solidFill>
                <a:latin typeface="Century Gothic" panose="020B0502020202020204" pitchFamily="34" charset="0"/>
                <a:ea typeface="Calibri"/>
                <a:cs typeface="Calibri"/>
                <a:sym typeface="Calibri"/>
              </a:rPr>
              <a:t>Jeunes conducteurs</a:t>
            </a:r>
          </a:p>
          <a:p>
            <a:pPr marL="171450" marR="0" lvl="0" indent="-171450" algn="l" rtl="0">
              <a:lnSpc>
                <a:spcPct val="100000"/>
              </a:lnSpc>
              <a:spcBef>
                <a:spcPts val="400"/>
              </a:spcBef>
              <a:spcAft>
                <a:spcPts val="0"/>
              </a:spcAft>
              <a:buClr>
                <a:srgbClr val="7F7F7F"/>
              </a:buClr>
              <a:buSzPts val="1200"/>
              <a:buFont typeface="Century Gothic" panose="020B0502020202020204" pitchFamily="34" charset="0"/>
              <a:buChar char="•"/>
            </a:pPr>
            <a:r>
              <a:rPr lang="fr-CH" sz="1100">
                <a:solidFill>
                  <a:srgbClr val="7D7D7D"/>
                </a:solidFill>
                <a:latin typeface="Century Gothic" panose="020B0502020202020204" pitchFamily="34" charset="0"/>
                <a:ea typeface="Calibri"/>
                <a:cs typeface="Calibri"/>
                <a:sym typeface="Calibri"/>
              </a:rPr>
              <a:t>Expatriés, les spécialistes et cadres qui viennent de l’étranger et travaillent en Suisse pour des entreprises internationales</a:t>
            </a:r>
          </a:p>
          <a:p>
            <a:pPr marL="171450" marR="0" lvl="0" indent="-171450" algn="l" rtl="0">
              <a:lnSpc>
                <a:spcPct val="100000"/>
              </a:lnSpc>
              <a:spcBef>
                <a:spcPts val="400"/>
              </a:spcBef>
              <a:spcAft>
                <a:spcPts val="0"/>
              </a:spcAft>
              <a:buClr>
                <a:srgbClr val="7F7F7F"/>
              </a:buClr>
              <a:buSzPts val="1200"/>
              <a:buFont typeface="Century Gothic" panose="020B0502020202020204" pitchFamily="34" charset="0"/>
              <a:buChar char="•"/>
            </a:pPr>
            <a:r>
              <a:rPr lang="fr-CH" sz="1100">
                <a:solidFill>
                  <a:srgbClr val="7D7D7D"/>
                </a:solidFill>
                <a:latin typeface="Century Gothic" panose="020B0502020202020204" pitchFamily="34" charset="0"/>
                <a:ea typeface="Calibri"/>
                <a:cs typeface="Calibri"/>
                <a:sym typeface="Calibri"/>
              </a:rPr>
              <a:t>Seniors</a:t>
            </a:r>
          </a:p>
          <a:p>
            <a:pPr marL="171450" marR="0" lvl="0" indent="-171450" algn="l" rtl="0">
              <a:lnSpc>
                <a:spcPct val="100000"/>
              </a:lnSpc>
              <a:spcBef>
                <a:spcPts val="400"/>
              </a:spcBef>
              <a:spcAft>
                <a:spcPts val="0"/>
              </a:spcAft>
              <a:buClr>
                <a:srgbClr val="7F7F7F"/>
              </a:buClr>
              <a:buSzPts val="1200"/>
              <a:buFont typeface="Century Gothic" panose="020B0502020202020204" pitchFamily="34" charset="0"/>
              <a:buChar char="•"/>
            </a:pPr>
            <a:r>
              <a:rPr lang="fr-CH" sz="1100">
                <a:solidFill>
                  <a:srgbClr val="7D7D7D"/>
                </a:solidFill>
                <a:latin typeface="Century Gothic" panose="020B0502020202020204" pitchFamily="34" charset="0"/>
                <a:ea typeface="Calibri"/>
                <a:cs typeface="Calibri"/>
                <a:sym typeface="Calibri"/>
              </a:rPr>
              <a:t>Etc.</a:t>
            </a:r>
          </a:p>
          <a:p>
            <a:pPr marL="285750" marR="0" lvl="0" indent="-196850" algn="l" rtl="0">
              <a:lnSpc>
                <a:spcPct val="100000"/>
              </a:lnSpc>
              <a:spcBef>
                <a:spcPts val="0"/>
              </a:spcBef>
              <a:spcAft>
                <a:spcPts val="0"/>
              </a:spcAft>
              <a:buClr>
                <a:srgbClr val="000000"/>
              </a:buClr>
              <a:buSzPts val="1400"/>
              <a:buFont typeface="Arial"/>
              <a:buNone/>
            </a:pPr>
            <a:endParaRPr sz="1100" b="1" i="0" u="none" strike="noStrike" cap="none" dirty="0">
              <a:solidFill>
                <a:srgbClr val="898F97"/>
              </a:solidFill>
              <a:latin typeface="Century Gothic" panose="020B0502020202020204" pitchFamily="34" charset="0"/>
              <a:ea typeface="Century Gothic"/>
              <a:cs typeface="Century Gothic"/>
              <a:sym typeface="Century Gothic"/>
            </a:endParaRPr>
          </a:p>
        </p:txBody>
      </p:sp>
      <p:sp>
        <p:nvSpPr>
          <p:cNvPr id="1131" name="Google Shape;1131;p20"/>
          <p:cNvSpPr/>
          <p:nvPr/>
        </p:nvSpPr>
        <p:spPr>
          <a:xfrm>
            <a:off x="7576475" y="3397043"/>
            <a:ext cx="3271200" cy="14259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fr-CH" sz="1100" b="1" i="0" u="none" strike="noStrike" cap="none">
                <a:solidFill>
                  <a:srgbClr val="B11B96"/>
                </a:solidFill>
                <a:latin typeface="Century Gothic" panose="020B0502020202020204" pitchFamily="34" charset="0"/>
                <a:ea typeface="Calibri"/>
                <a:cs typeface="Calibri"/>
                <a:sym typeface="Calibri"/>
              </a:rPr>
              <a:t>Clientèle professionnelle (business to business)</a:t>
            </a:r>
          </a:p>
          <a:p>
            <a:pPr>
              <a:buSzPts val="1200"/>
            </a:pPr>
            <a:r>
              <a:rPr lang="fr-CH" sz="1100" b="1" i="1">
                <a:solidFill>
                  <a:srgbClr val="7D7D7D"/>
                </a:solidFill>
                <a:latin typeface="Century Gothic" panose="020B0502020202020204" pitchFamily="34" charset="0"/>
                <a:ea typeface="Calibri"/>
                <a:cs typeface="Calibri"/>
                <a:sym typeface="Calibri"/>
              </a:rPr>
              <a:t>Surtout:</a:t>
            </a:r>
          </a:p>
          <a:p>
            <a:pPr marL="171450" marR="0" lvl="0" indent="-171450" algn="l" rtl="0">
              <a:lnSpc>
                <a:spcPct val="100000"/>
              </a:lnSpc>
              <a:spcBef>
                <a:spcPts val="400"/>
              </a:spcBef>
              <a:spcAft>
                <a:spcPts val="0"/>
              </a:spcAft>
              <a:buClr>
                <a:srgbClr val="7D7D7D"/>
              </a:buClr>
              <a:buSzPct val="100000"/>
              <a:buFont typeface="Calibri"/>
              <a:buChar char="•"/>
            </a:pPr>
            <a:r>
              <a:rPr lang="fr-CH" sz="1100">
                <a:solidFill>
                  <a:srgbClr val="7D7D7D"/>
                </a:solidFill>
                <a:latin typeface="Century Gothic" panose="020B0502020202020204" pitchFamily="34" charset="0"/>
                <a:ea typeface="Calibri"/>
                <a:cs typeface="Calibri"/>
                <a:sym typeface="Calibri"/>
              </a:rPr>
              <a:t>Petites et moyennes entreprises (flottes de véhicules) </a:t>
            </a:r>
          </a:p>
          <a:p>
            <a:pPr marL="171450" marR="0" lvl="0" indent="-171450" algn="l" rtl="0">
              <a:lnSpc>
                <a:spcPct val="100000"/>
              </a:lnSpc>
              <a:spcBef>
                <a:spcPts val="400"/>
              </a:spcBef>
              <a:spcAft>
                <a:spcPts val="0"/>
              </a:spcAft>
              <a:buClr>
                <a:srgbClr val="7D7D7D"/>
              </a:buClr>
              <a:buSzPct val="100000"/>
              <a:buFont typeface="Calibri"/>
              <a:buChar char="•"/>
            </a:pPr>
            <a:r>
              <a:rPr lang="fr-CH" sz="1100">
                <a:solidFill>
                  <a:srgbClr val="7D7D7D"/>
                </a:solidFill>
                <a:latin typeface="Century Gothic" panose="020B0502020202020204" pitchFamily="34" charset="0"/>
                <a:ea typeface="Calibri"/>
                <a:cs typeface="Calibri"/>
                <a:sym typeface="Calibri"/>
              </a:rPr>
              <a:t>Grandes entreprises (compensation des pics d’utilisation)</a:t>
            </a:r>
          </a:p>
          <a:p>
            <a:pPr marL="285750" marR="0" lvl="0" indent="-196850" algn="l" rtl="0">
              <a:lnSpc>
                <a:spcPct val="100000"/>
              </a:lnSpc>
              <a:spcBef>
                <a:spcPts val="0"/>
              </a:spcBef>
              <a:spcAft>
                <a:spcPts val="0"/>
              </a:spcAft>
              <a:buClr>
                <a:srgbClr val="000000"/>
              </a:buClr>
              <a:buSzPts val="1400"/>
              <a:buFont typeface="Arial"/>
              <a:buNone/>
            </a:pPr>
            <a:endParaRPr sz="1400" b="1" i="0" u="none" strike="noStrike" cap="none" dirty="0">
              <a:solidFill>
                <a:srgbClr val="898F97"/>
              </a:solidFill>
              <a:latin typeface="Century Gothic"/>
              <a:ea typeface="Century Gothic"/>
              <a:cs typeface="Century Gothic"/>
              <a:sym typeface="Century Gothic"/>
            </a:endParaRPr>
          </a:p>
        </p:txBody>
      </p:sp>
      <p:sp>
        <p:nvSpPr>
          <p:cNvPr id="25" name="Rechteck 12">
            <a:extLst>
              <a:ext uri="{FF2B5EF4-FFF2-40B4-BE49-F238E27FC236}">
                <a16:creationId xmlns:a16="http://schemas.microsoft.com/office/drawing/2014/main" id="{BEAD6E24-BF9C-4727-BE75-F6DD2B7C8BD4}"/>
              </a:ext>
            </a:extLst>
          </p:cNvPr>
          <p:cNvSpPr>
            <a:spLocks noChangeArrowheads="1"/>
          </p:cNvSpPr>
          <p:nvPr/>
        </p:nvSpPr>
        <p:spPr bwMode="auto">
          <a:xfrm>
            <a:off x="6412850" y="6534457"/>
            <a:ext cx="4758675" cy="261610"/>
          </a:xfrm>
          <a:prstGeom prst="rect">
            <a:avLst/>
          </a:prstGeom>
          <a:noFill/>
          <a:ln w="9525">
            <a:noFill/>
            <a:miter lim="800000"/>
            <a:headEnd/>
            <a:tailEnd/>
          </a:ln>
        </p:spPr>
        <p:txBody>
          <a:bodyPr wrap="square">
            <a:spAutoFit/>
          </a:bodyPr>
          <a:lstStyle/>
          <a:p>
            <a:pPr algn="r"/>
            <a:r>
              <a:rPr lang="fr-CH" sz="1100" b="1">
                <a:solidFill>
                  <a:srgbClr val="898F97"/>
                </a:solidFill>
                <a:latin typeface="Century Gothic" panose="020B0502020202020204" pitchFamily="34" charset="0"/>
                <a:cs typeface="Calibri" panose="020F0502020204030204" pitchFamily="34" charset="0"/>
              </a:rPr>
              <a:t>Ces informations ont été fournies par Carvolution.</a:t>
            </a:r>
          </a:p>
        </p:txBody>
      </p:sp>
    </p:spTree>
    <p:extLst>
      <p:ext uri="{BB962C8B-B14F-4D97-AF65-F5344CB8AC3E}">
        <p14:creationId xmlns:p14="http://schemas.microsoft.com/office/powerpoint/2010/main" val="1661058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21F0562-6412-4D46-8C75-2BA1B5ED5F38}"/>
              </a:ext>
            </a:extLst>
          </p:cNvPr>
          <p:cNvSpPr>
            <a:spLocks noGrp="1"/>
          </p:cNvSpPr>
          <p:nvPr>
            <p:ph type="body" idx="1"/>
          </p:nvPr>
        </p:nvSpPr>
        <p:spPr>
          <a:xfrm>
            <a:off x="2187347" y="1859267"/>
            <a:ext cx="7817304" cy="1415561"/>
          </a:xfrm>
        </p:spPr>
        <p:txBody>
          <a:bodyPr>
            <a:normAutofit/>
          </a:bodyPr>
          <a:lstStyle/>
          <a:p>
            <a:r>
              <a:rPr lang="fr-CH" sz="2800" b="1" dirty="0">
                <a:solidFill>
                  <a:srgbClr val="0B4874"/>
                </a:solidFill>
              </a:rPr>
              <a:t>Variante:</a:t>
            </a:r>
            <a:br>
              <a:rPr lang="fr-CH" sz="2800" b="1" dirty="0">
                <a:solidFill>
                  <a:srgbClr val="0B4874"/>
                </a:solidFill>
              </a:rPr>
            </a:br>
            <a:r>
              <a:rPr lang="fr-CH" sz="2800" b="1" dirty="0">
                <a:solidFill>
                  <a:srgbClr val="0B4874"/>
                </a:solidFill>
              </a:rPr>
              <a:t>«Business Model </a:t>
            </a:r>
            <a:r>
              <a:rPr lang="fr-CH" sz="2800" b="1" dirty="0" err="1">
                <a:solidFill>
                  <a:srgbClr val="0B4874"/>
                </a:solidFill>
              </a:rPr>
              <a:t>Canvas</a:t>
            </a:r>
            <a:r>
              <a:rPr lang="fr-CH" sz="2800" b="1" dirty="0">
                <a:solidFill>
                  <a:srgbClr val="0B4874"/>
                </a:solidFill>
              </a:rPr>
              <a:t>» </a:t>
            </a:r>
            <a:br>
              <a:rPr lang="fr-CH" sz="2800" b="1" dirty="0">
                <a:solidFill>
                  <a:srgbClr val="0B4874"/>
                </a:solidFill>
              </a:rPr>
            </a:br>
            <a:r>
              <a:rPr lang="fr-CH" sz="2800" b="1" dirty="0">
                <a:solidFill>
                  <a:srgbClr val="0B4874"/>
                </a:solidFill>
              </a:rPr>
              <a:t>(canevas de modèle d’entreprise)</a:t>
            </a:r>
          </a:p>
        </p:txBody>
      </p:sp>
      <p:sp>
        <p:nvSpPr>
          <p:cNvPr id="3" name="Foliennummernplatzhalter 2">
            <a:extLst>
              <a:ext uri="{FF2B5EF4-FFF2-40B4-BE49-F238E27FC236}">
                <a16:creationId xmlns:a16="http://schemas.microsoft.com/office/drawing/2014/main" id="{45378A05-3058-4465-BF06-96AA92A070DB}"/>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14</a:t>
            </a:fld>
            <a:endParaRPr lang="ru-RU"/>
          </a:p>
        </p:txBody>
      </p:sp>
    </p:spTree>
    <p:extLst>
      <p:ext uri="{BB962C8B-B14F-4D97-AF65-F5344CB8AC3E}">
        <p14:creationId xmlns:p14="http://schemas.microsoft.com/office/powerpoint/2010/main" val="815083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31F759A-07A4-4BF9-AA06-FF0373BC3BE4}"/>
              </a:ext>
            </a:extLst>
          </p:cNvPr>
          <p:cNvPicPr>
            <a:picLocks noChangeAspect="1" noChangeArrowheads="1"/>
          </p:cNvPicPr>
          <p:nvPr/>
        </p:nvPicPr>
        <p:blipFill>
          <a:blip r:embed="rId3"/>
          <a:srcRect/>
          <a:stretch>
            <a:fillRect/>
          </a:stretch>
        </p:blipFill>
        <p:spPr bwMode="auto">
          <a:xfrm>
            <a:off x="1055160" y="1504104"/>
            <a:ext cx="5705119" cy="3995472"/>
          </a:xfrm>
          <a:prstGeom prst="rect">
            <a:avLst/>
          </a:prstGeom>
          <a:noFill/>
          <a:ln w="9525">
            <a:solidFill>
              <a:schemeClr val="bg1">
                <a:lumMod val="50000"/>
              </a:schemeClr>
            </a:solidFill>
            <a:miter lim="800000"/>
            <a:headEnd/>
            <a:tailEnd/>
          </a:ln>
          <a:effectLst>
            <a:outerShdw blurRad="50800" dist="38100" algn="l" rotWithShape="0">
              <a:prstClr val="black">
                <a:alpha val="40000"/>
              </a:prstClr>
            </a:outerShdw>
          </a:effectLst>
        </p:spPr>
      </p:pic>
      <p:sp>
        <p:nvSpPr>
          <p:cNvPr id="5" name="Textplatzhalter 2">
            <a:extLst>
              <a:ext uri="{FF2B5EF4-FFF2-40B4-BE49-F238E27FC236}">
                <a16:creationId xmlns:a16="http://schemas.microsoft.com/office/drawing/2014/main" id="{D8EC06F5-4F5D-4DC7-A92D-0240407C3644}"/>
              </a:ext>
            </a:extLst>
          </p:cNvPr>
          <p:cNvSpPr txBox="1">
            <a:spLocks/>
          </p:cNvSpPr>
          <p:nvPr/>
        </p:nvSpPr>
        <p:spPr>
          <a:xfrm>
            <a:off x="6395357" y="6214183"/>
            <a:ext cx="5396593" cy="294528"/>
          </a:xfr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H" sz="1000" b="1">
                <a:solidFill>
                  <a:schemeClr val="accent6">
                    <a:lumMod val="50000"/>
                  </a:schemeClr>
                </a:solidFill>
                <a:latin typeface="+mj-lt"/>
              </a:rPr>
              <a:t>Source: </a:t>
            </a:r>
            <a:r>
              <a:rPr lang="fr-CH" sz="1000">
                <a:solidFill>
                  <a:schemeClr val="accent6">
                    <a:lumMod val="50000"/>
                  </a:schemeClr>
                </a:solidFill>
                <a:latin typeface="+mj-lt"/>
              </a:rPr>
              <a:t>Alexander Osterwalder, platform.strategyzer.com/resources</a:t>
            </a:r>
          </a:p>
        </p:txBody>
      </p:sp>
      <p:sp>
        <p:nvSpPr>
          <p:cNvPr id="7" name="Rectangle 2">
            <a:extLst>
              <a:ext uri="{FF2B5EF4-FFF2-40B4-BE49-F238E27FC236}">
                <a16:creationId xmlns:a16="http://schemas.microsoft.com/office/drawing/2014/main" id="{D034241C-42AB-4E3D-AAEB-5A44B715C869}"/>
              </a:ext>
            </a:extLst>
          </p:cNvPr>
          <p:cNvSpPr txBox="1">
            <a:spLocks noChangeArrowheads="1"/>
          </p:cNvSpPr>
          <p:nvPr/>
        </p:nvSpPr>
        <p:spPr bwMode="auto">
          <a:xfrm>
            <a:off x="7129758" y="2519061"/>
            <a:ext cx="4264148" cy="1965557"/>
          </a:xfrm>
          <a:prstGeom prst="rect">
            <a:avLst/>
          </a:prstGeom>
          <a:noFill/>
          <a:ln w="9525">
            <a:noFill/>
            <a:miter lim="800000"/>
            <a:headEnd/>
            <a:tailEnd/>
          </a:ln>
        </p:spPr>
        <p:txBody>
          <a:bodyPr anchor="ctr"/>
          <a:lstStyle/>
          <a:p>
            <a:pPr>
              <a:defRPr/>
            </a:pPr>
            <a:r>
              <a:rPr lang="fr-CH" sz="2400" b="1">
                <a:solidFill>
                  <a:srgbClr val="0B4874"/>
                </a:solidFill>
                <a:latin typeface="Century Gothic" panose="020B0502020202020204" pitchFamily="34" charset="0"/>
                <a:ea typeface="ＭＳ Ｐゴシック" charset="0"/>
              </a:rPr>
              <a:t>Le «Business Model Canvas» est probablement l’outil le plus connu pour illustrer un modèle d’entreprise.</a:t>
            </a:r>
          </a:p>
        </p:txBody>
      </p:sp>
      <p:sp>
        <p:nvSpPr>
          <p:cNvPr id="6" name="Foliennummernplatzhalter 2">
            <a:extLst>
              <a:ext uri="{FF2B5EF4-FFF2-40B4-BE49-F238E27FC236}">
                <a16:creationId xmlns:a16="http://schemas.microsoft.com/office/drawing/2014/main" id="{536A7E16-58C0-482E-8D06-0E4716FE6D5F}"/>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15</a:t>
            </a:fld>
            <a:endParaRPr lang="ru-RU"/>
          </a:p>
        </p:txBody>
      </p:sp>
    </p:spTree>
    <p:extLst>
      <p:ext uri="{BB962C8B-B14F-4D97-AF65-F5344CB8AC3E}">
        <p14:creationId xmlns:p14="http://schemas.microsoft.com/office/powerpoint/2010/main" val="2298809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hteck 48">
            <a:extLst>
              <a:ext uri="{FF2B5EF4-FFF2-40B4-BE49-F238E27FC236}">
                <a16:creationId xmlns:a16="http://schemas.microsoft.com/office/drawing/2014/main" id="{0C062324-1369-40A4-9FE4-B6AE7C771504}"/>
              </a:ext>
            </a:extLst>
          </p:cNvPr>
          <p:cNvSpPr/>
          <p:nvPr/>
        </p:nvSpPr>
        <p:spPr bwMode="auto">
          <a:xfrm>
            <a:off x="7274881" y="2809006"/>
            <a:ext cx="2078294" cy="1908000"/>
          </a:xfrm>
          <a:prstGeom prst="rect">
            <a:avLst/>
          </a:prstGeom>
          <a:solidFill>
            <a:schemeClr val="bg1"/>
          </a:solid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a:solidFill>
                <a:prstClr val="white"/>
              </a:solidFill>
              <a:cs typeface="Calibri" pitchFamily="34" charset="0"/>
            </a:endParaRPr>
          </a:p>
        </p:txBody>
      </p:sp>
      <p:sp>
        <p:nvSpPr>
          <p:cNvPr id="7" name="Rectangle 2">
            <a:extLst>
              <a:ext uri="{FF2B5EF4-FFF2-40B4-BE49-F238E27FC236}">
                <a16:creationId xmlns:a16="http://schemas.microsoft.com/office/drawing/2014/main" id="{D034241C-42AB-4E3D-AAEB-5A44B715C869}"/>
              </a:ext>
            </a:extLst>
          </p:cNvPr>
          <p:cNvSpPr txBox="1">
            <a:spLocks noChangeArrowheads="1"/>
          </p:cNvSpPr>
          <p:nvPr/>
        </p:nvSpPr>
        <p:spPr bwMode="auto">
          <a:xfrm>
            <a:off x="936802" y="128637"/>
            <a:ext cx="11365068" cy="657225"/>
          </a:xfrm>
          <a:prstGeom prst="rect">
            <a:avLst/>
          </a:prstGeom>
          <a:noFill/>
          <a:ln w="9525">
            <a:noFill/>
            <a:miter lim="800000"/>
            <a:headEnd/>
            <a:tailEnd/>
          </a:ln>
        </p:spPr>
        <p:txBody>
          <a:bodyPr anchor="ctr"/>
          <a:lstStyle/>
          <a:p>
            <a:pPr>
              <a:defRPr/>
            </a:pPr>
            <a:r>
              <a:rPr lang="fr-CH" sz="2200" b="1">
                <a:solidFill>
                  <a:srgbClr val="0B4874"/>
                </a:solidFill>
                <a:latin typeface="Century Gothic" panose="020B0502020202020204" pitchFamily="34" charset="0"/>
                <a:ea typeface="ＭＳ Ｐゴシック" charset="0"/>
              </a:rPr>
              <a:t>Business Model Canvas: questions sur les différents éléments</a:t>
            </a:r>
          </a:p>
        </p:txBody>
      </p:sp>
      <p:sp>
        <p:nvSpPr>
          <p:cNvPr id="40" name="Rechteck 39">
            <a:extLst>
              <a:ext uri="{FF2B5EF4-FFF2-40B4-BE49-F238E27FC236}">
                <a16:creationId xmlns:a16="http://schemas.microsoft.com/office/drawing/2014/main" id="{3A87AEEE-6FF7-440B-BD45-6AEFCF29A47C}"/>
              </a:ext>
            </a:extLst>
          </p:cNvPr>
          <p:cNvSpPr/>
          <p:nvPr/>
        </p:nvSpPr>
        <p:spPr bwMode="auto">
          <a:xfrm>
            <a:off x="1041493" y="903976"/>
            <a:ext cx="2078294" cy="3815481"/>
          </a:xfrm>
          <a:prstGeom prst="rect">
            <a:avLst/>
          </a:prstGeom>
          <a:solidFill>
            <a:schemeClr val="bg1"/>
          </a:solid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a:solidFill>
                <a:prstClr val="white"/>
              </a:solidFill>
              <a:cs typeface="Calibri" pitchFamily="34" charset="0"/>
            </a:endParaRPr>
          </a:p>
        </p:txBody>
      </p:sp>
      <p:sp>
        <p:nvSpPr>
          <p:cNvPr id="41" name="Rechteck 40">
            <a:extLst>
              <a:ext uri="{FF2B5EF4-FFF2-40B4-BE49-F238E27FC236}">
                <a16:creationId xmlns:a16="http://schemas.microsoft.com/office/drawing/2014/main" id="{B61C3F9A-A330-4746-924C-BC26BACEBB90}"/>
              </a:ext>
            </a:extLst>
          </p:cNvPr>
          <p:cNvSpPr/>
          <p:nvPr/>
        </p:nvSpPr>
        <p:spPr bwMode="auto">
          <a:xfrm>
            <a:off x="1045501" y="4730339"/>
            <a:ext cx="5050499" cy="1774136"/>
          </a:xfrm>
          <a:prstGeom prst="rect">
            <a:avLst/>
          </a:prstGeom>
          <a:solidFill>
            <a:schemeClr val="bg1"/>
          </a:solid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a:solidFill>
                <a:prstClr val="white"/>
              </a:solidFill>
              <a:cs typeface="Calibri" pitchFamily="34" charset="0"/>
            </a:endParaRPr>
          </a:p>
        </p:txBody>
      </p:sp>
      <p:sp>
        <p:nvSpPr>
          <p:cNvPr id="42" name="Rechteck 41">
            <a:extLst>
              <a:ext uri="{FF2B5EF4-FFF2-40B4-BE49-F238E27FC236}">
                <a16:creationId xmlns:a16="http://schemas.microsoft.com/office/drawing/2014/main" id="{4720BFD4-42DB-4C43-8A1B-F0CCDAD18A22}"/>
              </a:ext>
            </a:extLst>
          </p:cNvPr>
          <p:cNvSpPr/>
          <p:nvPr/>
        </p:nvSpPr>
        <p:spPr bwMode="auto">
          <a:xfrm>
            <a:off x="6096000" y="4729831"/>
            <a:ext cx="5328592" cy="1774136"/>
          </a:xfrm>
          <a:prstGeom prst="rect">
            <a:avLst/>
          </a:prstGeom>
          <a:solidFill>
            <a:schemeClr val="bg1"/>
          </a:solid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a:solidFill>
                <a:prstClr val="white"/>
              </a:solidFill>
              <a:cs typeface="Calibri" pitchFamily="34" charset="0"/>
            </a:endParaRPr>
          </a:p>
        </p:txBody>
      </p:sp>
      <p:sp>
        <p:nvSpPr>
          <p:cNvPr id="43" name="Textfeld 42">
            <a:extLst>
              <a:ext uri="{FF2B5EF4-FFF2-40B4-BE49-F238E27FC236}">
                <a16:creationId xmlns:a16="http://schemas.microsoft.com/office/drawing/2014/main" id="{439C2330-7C52-4CDD-A1C9-9A4A886ED60C}"/>
              </a:ext>
            </a:extLst>
          </p:cNvPr>
          <p:cNvSpPr txBox="1"/>
          <p:nvPr/>
        </p:nvSpPr>
        <p:spPr>
          <a:xfrm>
            <a:off x="1235460" y="4725759"/>
            <a:ext cx="2641596" cy="338554"/>
          </a:xfrm>
          <a:prstGeom prst="rect">
            <a:avLst/>
          </a:prstGeom>
          <a:noFill/>
        </p:spPr>
        <p:txBody>
          <a:bodyPr wrap="square" rtlCol="0">
            <a:spAutoFit/>
          </a:bodyPr>
          <a:lstStyle/>
          <a:p>
            <a:r>
              <a:rPr lang="fr-CH" sz="1600" b="1" dirty="0">
                <a:solidFill>
                  <a:srgbClr val="0B4874"/>
                </a:solidFill>
              </a:rPr>
              <a:t>Structure de coûts</a:t>
            </a:r>
          </a:p>
        </p:txBody>
      </p:sp>
      <p:sp>
        <p:nvSpPr>
          <p:cNvPr id="44" name="Textfeld 43">
            <a:extLst>
              <a:ext uri="{FF2B5EF4-FFF2-40B4-BE49-F238E27FC236}">
                <a16:creationId xmlns:a16="http://schemas.microsoft.com/office/drawing/2014/main" id="{BD0CAA4E-4EB8-4A51-8621-2932B1382A93}"/>
              </a:ext>
            </a:extLst>
          </p:cNvPr>
          <p:cNvSpPr txBox="1"/>
          <p:nvPr/>
        </p:nvSpPr>
        <p:spPr>
          <a:xfrm>
            <a:off x="9470657" y="1526190"/>
            <a:ext cx="1836204" cy="2416046"/>
          </a:xfrm>
          <a:prstGeom prst="rect">
            <a:avLst/>
          </a:prstGeom>
          <a:noFill/>
        </p:spPr>
        <p:txBody>
          <a:bodyPr wrap="square" rtlCol="0">
            <a:spAutoFit/>
          </a:bodyPr>
          <a:lstStyle/>
          <a:p>
            <a:pPr marL="171450" indent="-171450">
              <a:spcBef>
                <a:spcPts val="600"/>
              </a:spcBef>
              <a:buClr>
                <a:srgbClr val="0B4874"/>
              </a:buClr>
              <a:buFont typeface="Arial" panose="020B0604020202020204" pitchFamily="34" charset="0"/>
              <a:buChar char="•"/>
            </a:pPr>
            <a:r>
              <a:rPr lang="fr-CH" sz="1100" dirty="0">
                <a:solidFill>
                  <a:schemeClr val="accent6">
                    <a:lumMod val="50000"/>
                  </a:schemeClr>
                </a:solidFill>
              </a:rPr>
              <a:t>À qui offrons-nous un avantage?</a:t>
            </a:r>
          </a:p>
          <a:p>
            <a:pPr marL="171450" indent="-171450">
              <a:spcBef>
                <a:spcPts val="600"/>
              </a:spcBef>
              <a:buClr>
                <a:srgbClr val="0B4874"/>
              </a:buClr>
              <a:buFont typeface="Arial" panose="020B0604020202020204" pitchFamily="34" charset="0"/>
              <a:buChar char="•"/>
            </a:pPr>
            <a:r>
              <a:rPr lang="fr-CH" sz="1100" dirty="0">
                <a:solidFill>
                  <a:schemeClr val="accent6">
                    <a:lumMod val="50000"/>
                  </a:schemeClr>
                </a:solidFill>
              </a:rPr>
              <a:t>Qui sont nos principaux clients?</a:t>
            </a:r>
          </a:p>
          <a:p>
            <a:pPr marL="361950" lvl="1" indent="-180975">
              <a:spcBef>
                <a:spcPts val="600"/>
              </a:spcBef>
              <a:buClr>
                <a:srgbClr val="0B4874"/>
              </a:buClr>
              <a:buFont typeface="Arial" panose="020B0604020202020204" pitchFamily="34" charset="0"/>
              <a:buChar char="•"/>
            </a:pPr>
            <a:r>
              <a:rPr lang="fr-CH" sz="1100" dirty="0">
                <a:solidFill>
                  <a:schemeClr val="accent6">
                    <a:lumMod val="50000"/>
                  </a:schemeClr>
                </a:solidFill>
              </a:rPr>
              <a:t>Marché de masse</a:t>
            </a:r>
          </a:p>
          <a:p>
            <a:pPr marL="361950" lvl="1" indent="-180975">
              <a:spcBef>
                <a:spcPts val="600"/>
              </a:spcBef>
              <a:buClr>
                <a:srgbClr val="0B4874"/>
              </a:buClr>
              <a:buFont typeface="Arial" panose="020B0604020202020204" pitchFamily="34" charset="0"/>
              <a:buChar char="•"/>
            </a:pPr>
            <a:r>
              <a:rPr lang="fr-CH" sz="1100" dirty="0">
                <a:solidFill>
                  <a:schemeClr val="accent6">
                    <a:lumMod val="50000"/>
                  </a:schemeClr>
                </a:solidFill>
              </a:rPr>
              <a:t>Marché de niche</a:t>
            </a:r>
          </a:p>
          <a:p>
            <a:pPr marL="361950" lvl="1" indent="-180975">
              <a:spcBef>
                <a:spcPts val="600"/>
              </a:spcBef>
              <a:buClr>
                <a:srgbClr val="0B4874"/>
              </a:buClr>
              <a:buFont typeface="Arial" panose="020B0604020202020204" pitchFamily="34" charset="0"/>
              <a:buChar char="•"/>
            </a:pPr>
            <a:r>
              <a:rPr lang="fr-CH" sz="1100" dirty="0">
                <a:solidFill>
                  <a:schemeClr val="accent6">
                    <a:lumMod val="50000"/>
                  </a:schemeClr>
                </a:solidFill>
              </a:rPr>
              <a:t>Un segment de marché</a:t>
            </a:r>
          </a:p>
          <a:p>
            <a:pPr marL="361950" lvl="1" indent="-180975">
              <a:spcBef>
                <a:spcPts val="600"/>
              </a:spcBef>
              <a:buClr>
                <a:srgbClr val="0B4874"/>
              </a:buClr>
              <a:buFont typeface="Arial" panose="020B0604020202020204" pitchFamily="34" charset="0"/>
              <a:buChar char="•"/>
            </a:pPr>
            <a:r>
              <a:rPr lang="fr-CH" sz="1100" dirty="0">
                <a:solidFill>
                  <a:schemeClr val="accent6">
                    <a:lumMod val="50000"/>
                  </a:schemeClr>
                </a:solidFill>
              </a:rPr>
              <a:t>Différents segments de marché</a:t>
            </a:r>
          </a:p>
          <a:p>
            <a:pPr marL="361950" lvl="1" indent="-180975">
              <a:spcBef>
                <a:spcPts val="600"/>
              </a:spcBef>
              <a:buClr>
                <a:srgbClr val="0B4874"/>
              </a:buClr>
              <a:buFont typeface="Arial" panose="020B0604020202020204" pitchFamily="34" charset="0"/>
              <a:buChar char="•"/>
            </a:pPr>
            <a:r>
              <a:rPr lang="fr-CH" sz="1100" dirty="0" err="1">
                <a:solidFill>
                  <a:schemeClr val="accent6">
                    <a:lumMod val="50000"/>
                  </a:schemeClr>
                </a:solidFill>
              </a:rPr>
              <a:t>Plate-formes</a:t>
            </a:r>
            <a:r>
              <a:rPr lang="fr-CH" sz="1100" dirty="0">
                <a:solidFill>
                  <a:schemeClr val="accent6">
                    <a:lumMod val="50000"/>
                  </a:schemeClr>
                </a:solidFill>
              </a:rPr>
              <a:t> diversifiées</a:t>
            </a:r>
          </a:p>
        </p:txBody>
      </p:sp>
      <p:sp>
        <p:nvSpPr>
          <p:cNvPr id="45" name="Rechteck 44">
            <a:extLst>
              <a:ext uri="{FF2B5EF4-FFF2-40B4-BE49-F238E27FC236}">
                <a16:creationId xmlns:a16="http://schemas.microsoft.com/office/drawing/2014/main" id="{B2CD6B77-2226-41EB-8522-8B61601FFB9F}"/>
              </a:ext>
            </a:extLst>
          </p:cNvPr>
          <p:cNvSpPr/>
          <p:nvPr/>
        </p:nvSpPr>
        <p:spPr bwMode="auto">
          <a:xfrm>
            <a:off x="3122916" y="2806000"/>
            <a:ext cx="2078294" cy="1908000"/>
          </a:xfrm>
          <a:prstGeom prst="rect">
            <a:avLst/>
          </a:prstGeom>
          <a:solidFill>
            <a:schemeClr val="bg1"/>
          </a:solid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a:solidFill>
                <a:prstClr val="white"/>
              </a:solidFill>
              <a:cs typeface="Calibri" pitchFamily="34" charset="0"/>
            </a:endParaRPr>
          </a:p>
        </p:txBody>
      </p:sp>
      <p:sp>
        <p:nvSpPr>
          <p:cNvPr id="46" name="Rechteck 45">
            <a:extLst>
              <a:ext uri="{FF2B5EF4-FFF2-40B4-BE49-F238E27FC236}">
                <a16:creationId xmlns:a16="http://schemas.microsoft.com/office/drawing/2014/main" id="{D2290096-6854-4BD2-9872-D7DB79262D51}"/>
              </a:ext>
            </a:extLst>
          </p:cNvPr>
          <p:cNvSpPr/>
          <p:nvPr/>
        </p:nvSpPr>
        <p:spPr bwMode="auto">
          <a:xfrm>
            <a:off x="5208273" y="903976"/>
            <a:ext cx="2078294" cy="3815481"/>
          </a:xfrm>
          <a:prstGeom prst="rect">
            <a:avLst/>
          </a:prstGeom>
          <a:solidFill>
            <a:schemeClr val="bg1"/>
          </a:solid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a:solidFill>
                <a:prstClr val="white"/>
              </a:solidFill>
              <a:cs typeface="Calibri" pitchFamily="34" charset="0"/>
            </a:endParaRPr>
          </a:p>
        </p:txBody>
      </p:sp>
      <p:sp>
        <p:nvSpPr>
          <p:cNvPr id="47" name="Rechteck 46">
            <a:extLst>
              <a:ext uri="{FF2B5EF4-FFF2-40B4-BE49-F238E27FC236}">
                <a16:creationId xmlns:a16="http://schemas.microsoft.com/office/drawing/2014/main" id="{714B3200-F856-426C-A681-B47AB855301E}"/>
              </a:ext>
            </a:extLst>
          </p:cNvPr>
          <p:cNvSpPr/>
          <p:nvPr/>
        </p:nvSpPr>
        <p:spPr bwMode="auto">
          <a:xfrm>
            <a:off x="9349612" y="903976"/>
            <a:ext cx="2078294" cy="3815481"/>
          </a:xfrm>
          <a:prstGeom prst="rect">
            <a:avLst/>
          </a:prstGeom>
          <a:no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a:solidFill>
                <a:prstClr val="white"/>
              </a:solidFill>
              <a:cs typeface="Calibri" pitchFamily="34" charset="0"/>
            </a:endParaRPr>
          </a:p>
        </p:txBody>
      </p:sp>
      <p:sp>
        <p:nvSpPr>
          <p:cNvPr id="48" name="Rechteck 47">
            <a:extLst>
              <a:ext uri="{FF2B5EF4-FFF2-40B4-BE49-F238E27FC236}">
                <a16:creationId xmlns:a16="http://schemas.microsoft.com/office/drawing/2014/main" id="{6DBBFB05-2773-41CC-8BB6-46B532F99F96}"/>
              </a:ext>
            </a:extLst>
          </p:cNvPr>
          <p:cNvSpPr/>
          <p:nvPr/>
        </p:nvSpPr>
        <p:spPr bwMode="auto">
          <a:xfrm>
            <a:off x="3123793" y="903975"/>
            <a:ext cx="2078294" cy="1908000"/>
          </a:xfrm>
          <a:prstGeom prst="rect">
            <a:avLst/>
          </a:prstGeom>
          <a:solidFill>
            <a:schemeClr val="bg1"/>
          </a:solid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a:solidFill>
                <a:prstClr val="white"/>
              </a:solidFill>
              <a:cs typeface="Calibri" pitchFamily="34" charset="0"/>
            </a:endParaRPr>
          </a:p>
        </p:txBody>
      </p:sp>
      <p:sp>
        <p:nvSpPr>
          <p:cNvPr id="50" name="Rechteck 49">
            <a:extLst>
              <a:ext uri="{FF2B5EF4-FFF2-40B4-BE49-F238E27FC236}">
                <a16:creationId xmlns:a16="http://schemas.microsoft.com/office/drawing/2014/main" id="{91B111DA-D74D-4020-8FCE-54FB2697A9FF}"/>
              </a:ext>
            </a:extLst>
          </p:cNvPr>
          <p:cNvSpPr/>
          <p:nvPr/>
        </p:nvSpPr>
        <p:spPr bwMode="auto">
          <a:xfrm>
            <a:off x="7277945" y="903976"/>
            <a:ext cx="2078294" cy="1908000"/>
          </a:xfrm>
          <a:prstGeom prst="rect">
            <a:avLst/>
          </a:prstGeom>
          <a:solidFill>
            <a:schemeClr val="bg1"/>
          </a:solid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a:solidFill>
                <a:prstClr val="white"/>
              </a:solidFill>
              <a:cs typeface="Calibri" pitchFamily="34" charset="0"/>
            </a:endParaRPr>
          </a:p>
        </p:txBody>
      </p:sp>
      <p:sp>
        <p:nvSpPr>
          <p:cNvPr id="51" name="Textfeld 50">
            <a:extLst>
              <a:ext uri="{FF2B5EF4-FFF2-40B4-BE49-F238E27FC236}">
                <a16:creationId xmlns:a16="http://schemas.microsoft.com/office/drawing/2014/main" id="{019B3B0F-5D80-4909-8ECC-BC8DF3E6F54A}"/>
              </a:ext>
            </a:extLst>
          </p:cNvPr>
          <p:cNvSpPr txBox="1"/>
          <p:nvPr/>
        </p:nvSpPr>
        <p:spPr>
          <a:xfrm>
            <a:off x="7419267" y="1220846"/>
            <a:ext cx="1836204" cy="1400383"/>
          </a:xfrm>
          <a:prstGeom prst="rect">
            <a:avLst/>
          </a:prstGeom>
          <a:noFill/>
        </p:spPr>
        <p:txBody>
          <a:bodyPr wrap="square" rtlCol="0">
            <a:spAutoFit/>
          </a:bodyPr>
          <a:lstStyle/>
          <a:p>
            <a:pPr>
              <a:spcBef>
                <a:spcPts val="600"/>
              </a:spcBef>
              <a:buClr>
                <a:srgbClr val="0B4874"/>
              </a:buClr>
            </a:pPr>
            <a:r>
              <a:rPr lang="fr-CH" sz="1100">
                <a:solidFill>
                  <a:schemeClr val="accent6">
                    <a:lumMod val="50000"/>
                  </a:schemeClr>
                </a:solidFill>
              </a:rPr>
              <a:t>Quel type de relation client les différents segments de clientèle attendent-ils de nous?</a:t>
            </a:r>
          </a:p>
          <a:p>
            <a:pPr>
              <a:spcBef>
                <a:spcPts val="600"/>
              </a:spcBef>
            </a:pPr>
            <a:endParaRPr lang="de-CH" sz="1400" dirty="0">
              <a:solidFill>
                <a:prstClr val="white">
                  <a:lumMod val="50000"/>
                </a:prstClr>
              </a:solidFill>
            </a:endParaRPr>
          </a:p>
        </p:txBody>
      </p:sp>
      <p:sp>
        <p:nvSpPr>
          <p:cNvPr id="52" name="Textfeld 51">
            <a:extLst>
              <a:ext uri="{FF2B5EF4-FFF2-40B4-BE49-F238E27FC236}">
                <a16:creationId xmlns:a16="http://schemas.microsoft.com/office/drawing/2014/main" id="{D2B6599F-DD1C-4F7B-BB27-79302B3F671D}"/>
              </a:ext>
            </a:extLst>
          </p:cNvPr>
          <p:cNvSpPr txBox="1"/>
          <p:nvPr/>
        </p:nvSpPr>
        <p:spPr>
          <a:xfrm>
            <a:off x="7320136" y="2854511"/>
            <a:ext cx="2268252" cy="784830"/>
          </a:xfrm>
          <a:prstGeom prst="rect">
            <a:avLst/>
          </a:prstGeom>
          <a:noFill/>
        </p:spPr>
        <p:txBody>
          <a:bodyPr wrap="square" rtlCol="0">
            <a:spAutoFit/>
          </a:bodyPr>
          <a:lstStyle/>
          <a:p>
            <a:pPr>
              <a:spcBef>
                <a:spcPts val="600"/>
              </a:spcBef>
            </a:pPr>
            <a:r>
              <a:rPr lang="fr-CH" sz="1500" b="1">
                <a:solidFill>
                  <a:srgbClr val="0B4874"/>
                </a:solidFill>
              </a:rPr>
              <a:t>Canaux de distribution et de communication</a:t>
            </a:r>
          </a:p>
        </p:txBody>
      </p:sp>
      <p:sp>
        <p:nvSpPr>
          <p:cNvPr id="53" name="Textfeld 52">
            <a:extLst>
              <a:ext uri="{FF2B5EF4-FFF2-40B4-BE49-F238E27FC236}">
                <a16:creationId xmlns:a16="http://schemas.microsoft.com/office/drawing/2014/main" id="{BE881F13-F7EB-4339-9C48-EB5972EC64C9}"/>
              </a:ext>
            </a:extLst>
          </p:cNvPr>
          <p:cNvSpPr txBox="1"/>
          <p:nvPr/>
        </p:nvSpPr>
        <p:spPr>
          <a:xfrm>
            <a:off x="7330075" y="3642154"/>
            <a:ext cx="1836204" cy="600164"/>
          </a:xfrm>
          <a:prstGeom prst="rect">
            <a:avLst/>
          </a:prstGeom>
          <a:noFill/>
        </p:spPr>
        <p:txBody>
          <a:bodyPr wrap="square" rtlCol="0">
            <a:spAutoFit/>
          </a:bodyPr>
          <a:lstStyle/>
          <a:p>
            <a:pPr>
              <a:spcBef>
                <a:spcPts val="600"/>
              </a:spcBef>
            </a:pPr>
            <a:r>
              <a:rPr lang="fr-CH" sz="1100">
                <a:solidFill>
                  <a:schemeClr val="accent6">
                    <a:lumMod val="50000"/>
                  </a:schemeClr>
                </a:solidFill>
              </a:rPr>
              <a:t>Quels canaux utilisons-nous pour atteindre notre clientèle?</a:t>
            </a:r>
          </a:p>
        </p:txBody>
      </p:sp>
      <p:sp>
        <p:nvSpPr>
          <p:cNvPr id="54" name="Textfeld 53">
            <a:extLst>
              <a:ext uri="{FF2B5EF4-FFF2-40B4-BE49-F238E27FC236}">
                <a16:creationId xmlns:a16="http://schemas.microsoft.com/office/drawing/2014/main" id="{31A99A54-DDDF-4521-B274-A898FA941910}"/>
              </a:ext>
            </a:extLst>
          </p:cNvPr>
          <p:cNvSpPr txBox="1"/>
          <p:nvPr/>
        </p:nvSpPr>
        <p:spPr>
          <a:xfrm>
            <a:off x="5231904" y="1463329"/>
            <a:ext cx="1984680" cy="2354491"/>
          </a:xfrm>
          <a:prstGeom prst="rect">
            <a:avLst/>
          </a:prstGeom>
          <a:noFill/>
        </p:spPr>
        <p:txBody>
          <a:bodyPr wrap="square" rtlCol="0">
            <a:spAutoFit/>
          </a:bodyPr>
          <a:lstStyle/>
          <a:p>
            <a:pPr marL="171450" indent="-171450">
              <a:spcBef>
                <a:spcPts val="600"/>
              </a:spcBef>
              <a:buClr>
                <a:srgbClr val="0B4874"/>
              </a:buClr>
              <a:buFont typeface="Arial" panose="020B0604020202020204" pitchFamily="34" charset="0"/>
              <a:buChar char="•"/>
            </a:pPr>
            <a:r>
              <a:rPr lang="fr-CH" sz="1100" dirty="0">
                <a:solidFill>
                  <a:schemeClr val="accent6">
                    <a:lumMod val="50000"/>
                  </a:schemeClr>
                </a:solidFill>
              </a:rPr>
              <a:t>Quels avantages offrons-nous à notre clientèle?</a:t>
            </a:r>
          </a:p>
          <a:p>
            <a:pPr marL="171450" indent="-171450">
              <a:spcBef>
                <a:spcPts val="600"/>
              </a:spcBef>
              <a:buClr>
                <a:srgbClr val="0B4874"/>
              </a:buClr>
              <a:buFont typeface="Arial" panose="020B0604020202020204" pitchFamily="34" charset="0"/>
              <a:buChar char="•"/>
            </a:pPr>
            <a:r>
              <a:rPr lang="fr-CH" sz="1100" dirty="0">
                <a:solidFill>
                  <a:schemeClr val="accent6">
                    <a:lumMod val="50000"/>
                  </a:schemeClr>
                </a:solidFill>
              </a:rPr>
              <a:t>Quel problème résolvons-nous pour notre clientèle?</a:t>
            </a:r>
          </a:p>
          <a:p>
            <a:pPr marL="171450" indent="-171450">
              <a:spcBef>
                <a:spcPts val="600"/>
              </a:spcBef>
              <a:buClr>
                <a:srgbClr val="0B4874"/>
              </a:buClr>
              <a:buFont typeface="Arial" panose="020B0604020202020204" pitchFamily="34" charset="0"/>
              <a:buChar char="•"/>
            </a:pPr>
            <a:r>
              <a:rPr lang="fr-CH" sz="1100" dirty="0">
                <a:solidFill>
                  <a:schemeClr val="accent6">
                    <a:lumMod val="50000"/>
                  </a:schemeClr>
                </a:solidFill>
              </a:rPr>
              <a:t>Quel ensemble de produits ou services offrons-nous et à quel segment de clientèle?</a:t>
            </a:r>
          </a:p>
          <a:p>
            <a:pPr marL="171450" indent="-171450">
              <a:spcBef>
                <a:spcPts val="600"/>
              </a:spcBef>
              <a:buClr>
                <a:srgbClr val="0B4874"/>
              </a:buClr>
              <a:buFont typeface="Arial" panose="020B0604020202020204" pitchFamily="34" charset="0"/>
              <a:buChar char="•"/>
            </a:pPr>
            <a:r>
              <a:rPr lang="fr-CH" sz="1100" dirty="0">
                <a:solidFill>
                  <a:schemeClr val="accent6">
                    <a:lumMod val="50000"/>
                  </a:schemeClr>
                </a:solidFill>
              </a:rPr>
              <a:t>Quels besoins de la clientèle satisfaisons-nous?</a:t>
            </a:r>
          </a:p>
        </p:txBody>
      </p:sp>
      <p:sp>
        <p:nvSpPr>
          <p:cNvPr id="55" name="Textfeld 54">
            <a:extLst>
              <a:ext uri="{FF2B5EF4-FFF2-40B4-BE49-F238E27FC236}">
                <a16:creationId xmlns:a16="http://schemas.microsoft.com/office/drawing/2014/main" id="{B2FC72FE-B5EF-403E-9F9E-C0C1F289E043}"/>
              </a:ext>
            </a:extLst>
          </p:cNvPr>
          <p:cNvSpPr txBox="1"/>
          <p:nvPr/>
        </p:nvSpPr>
        <p:spPr>
          <a:xfrm>
            <a:off x="3179676" y="2868070"/>
            <a:ext cx="2052228" cy="323165"/>
          </a:xfrm>
          <a:prstGeom prst="rect">
            <a:avLst/>
          </a:prstGeom>
          <a:noFill/>
        </p:spPr>
        <p:txBody>
          <a:bodyPr wrap="square" rtlCol="0">
            <a:spAutoFit/>
          </a:bodyPr>
          <a:lstStyle/>
          <a:p>
            <a:pPr>
              <a:spcBef>
                <a:spcPts val="600"/>
              </a:spcBef>
            </a:pPr>
            <a:r>
              <a:rPr lang="fr-CH" sz="1500" b="1">
                <a:solidFill>
                  <a:srgbClr val="0B4874"/>
                </a:solidFill>
              </a:rPr>
              <a:t>Ressources clés</a:t>
            </a:r>
          </a:p>
        </p:txBody>
      </p:sp>
      <p:grpSp>
        <p:nvGrpSpPr>
          <p:cNvPr id="56" name="Gruppieren 55">
            <a:extLst>
              <a:ext uri="{FF2B5EF4-FFF2-40B4-BE49-F238E27FC236}">
                <a16:creationId xmlns:a16="http://schemas.microsoft.com/office/drawing/2014/main" id="{00455C49-923E-4DC0-A967-D619B9D91E5E}"/>
              </a:ext>
            </a:extLst>
          </p:cNvPr>
          <p:cNvGrpSpPr/>
          <p:nvPr/>
        </p:nvGrpSpPr>
        <p:grpSpPr>
          <a:xfrm>
            <a:off x="1148176" y="898660"/>
            <a:ext cx="10204408" cy="340289"/>
            <a:chOff x="1147382" y="971660"/>
            <a:chExt cx="10204408" cy="340289"/>
          </a:xfrm>
        </p:grpSpPr>
        <p:sp>
          <p:nvSpPr>
            <p:cNvPr id="57" name="Textfeld 56">
              <a:extLst>
                <a:ext uri="{FF2B5EF4-FFF2-40B4-BE49-F238E27FC236}">
                  <a16:creationId xmlns:a16="http://schemas.microsoft.com/office/drawing/2014/main" id="{559C8516-0F75-4A71-A4F2-291662DF0ACE}"/>
                </a:ext>
              </a:extLst>
            </p:cNvPr>
            <p:cNvSpPr txBox="1"/>
            <p:nvPr/>
          </p:nvSpPr>
          <p:spPr>
            <a:xfrm>
              <a:off x="9407574" y="971660"/>
              <a:ext cx="1944216" cy="323165"/>
            </a:xfrm>
            <a:prstGeom prst="rect">
              <a:avLst/>
            </a:prstGeom>
            <a:noFill/>
          </p:spPr>
          <p:txBody>
            <a:bodyPr wrap="square" rtlCol="0">
              <a:spAutoFit/>
            </a:bodyPr>
            <a:lstStyle/>
            <a:p>
              <a:pPr algn="ctr"/>
              <a:r>
                <a:rPr lang="fr-CH" sz="1500" b="1">
                  <a:solidFill>
                    <a:srgbClr val="0B4874"/>
                  </a:solidFill>
                </a:rPr>
                <a:t>Segments de clientèle</a:t>
              </a:r>
            </a:p>
          </p:txBody>
        </p:sp>
        <p:sp>
          <p:nvSpPr>
            <p:cNvPr id="58" name="Textfeld 57">
              <a:extLst>
                <a:ext uri="{FF2B5EF4-FFF2-40B4-BE49-F238E27FC236}">
                  <a16:creationId xmlns:a16="http://schemas.microsoft.com/office/drawing/2014/main" id="{149DEEFD-4802-4918-933C-CB6770EBA627}"/>
                </a:ext>
              </a:extLst>
            </p:cNvPr>
            <p:cNvSpPr txBox="1"/>
            <p:nvPr/>
          </p:nvSpPr>
          <p:spPr>
            <a:xfrm>
              <a:off x="7251798" y="975678"/>
              <a:ext cx="2128130" cy="323165"/>
            </a:xfrm>
            <a:prstGeom prst="rect">
              <a:avLst/>
            </a:prstGeom>
            <a:noFill/>
          </p:spPr>
          <p:txBody>
            <a:bodyPr wrap="square" rtlCol="0">
              <a:spAutoFit/>
            </a:bodyPr>
            <a:lstStyle/>
            <a:p>
              <a:pPr>
                <a:spcBef>
                  <a:spcPts val="600"/>
                </a:spcBef>
              </a:pPr>
              <a:r>
                <a:rPr lang="fr-CH" sz="1500" b="1">
                  <a:solidFill>
                    <a:srgbClr val="0B4874"/>
                  </a:solidFill>
                </a:rPr>
                <a:t>Relations clientèle</a:t>
              </a:r>
            </a:p>
          </p:txBody>
        </p:sp>
        <p:sp>
          <p:nvSpPr>
            <p:cNvPr id="59" name="Textfeld 58">
              <a:extLst>
                <a:ext uri="{FF2B5EF4-FFF2-40B4-BE49-F238E27FC236}">
                  <a16:creationId xmlns:a16="http://schemas.microsoft.com/office/drawing/2014/main" id="{B186CD4C-C44E-4D85-84CC-9337342B876A}"/>
                </a:ext>
              </a:extLst>
            </p:cNvPr>
            <p:cNvSpPr txBox="1"/>
            <p:nvPr/>
          </p:nvSpPr>
          <p:spPr>
            <a:xfrm>
              <a:off x="5250033" y="988784"/>
              <a:ext cx="2052228" cy="323165"/>
            </a:xfrm>
            <a:prstGeom prst="rect">
              <a:avLst/>
            </a:prstGeom>
            <a:noFill/>
          </p:spPr>
          <p:txBody>
            <a:bodyPr wrap="square" rtlCol="0">
              <a:spAutoFit/>
            </a:bodyPr>
            <a:lstStyle/>
            <a:p>
              <a:pPr>
                <a:spcBef>
                  <a:spcPts val="600"/>
                </a:spcBef>
              </a:pPr>
              <a:r>
                <a:rPr lang="fr-CH" sz="1500" b="1" dirty="0">
                  <a:solidFill>
                    <a:srgbClr val="0B4874"/>
                  </a:solidFill>
                </a:rPr>
                <a:t>Proposition de valeur</a:t>
              </a:r>
            </a:p>
          </p:txBody>
        </p:sp>
        <p:sp>
          <p:nvSpPr>
            <p:cNvPr id="60" name="Textfeld 59">
              <a:extLst>
                <a:ext uri="{FF2B5EF4-FFF2-40B4-BE49-F238E27FC236}">
                  <a16:creationId xmlns:a16="http://schemas.microsoft.com/office/drawing/2014/main" id="{98396A35-6236-41C0-AD55-B0F1B6AF7E78}"/>
                </a:ext>
              </a:extLst>
            </p:cNvPr>
            <p:cNvSpPr txBox="1"/>
            <p:nvPr/>
          </p:nvSpPr>
          <p:spPr>
            <a:xfrm>
              <a:off x="3168943" y="972767"/>
              <a:ext cx="2052228" cy="323165"/>
            </a:xfrm>
            <a:prstGeom prst="rect">
              <a:avLst/>
            </a:prstGeom>
            <a:noFill/>
          </p:spPr>
          <p:txBody>
            <a:bodyPr wrap="square" rtlCol="0">
              <a:spAutoFit/>
            </a:bodyPr>
            <a:lstStyle/>
            <a:p>
              <a:pPr>
                <a:spcBef>
                  <a:spcPts val="600"/>
                </a:spcBef>
              </a:pPr>
              <a:r>
                <a:rPr lang="fr-CH" sz="1500" b="1">
                  <a:solidFill>
                    <a:srgbClr val="0B4874"/>
                  </a:solidFill>
                </a:rPr>
                <a:t>Activités clés</a:t>
              </a:r>
            </a:p>
          </p:txBody>
        </p:sp>
        <p:sp>
          <p:nvSpPr>
            <p:cNvPr id="61" name="Textfeld 60">
              <a:extLst>
                <a:ext uri="{FF2B5EF4-FFF2-40B4-BE49-F238E27FC236}">
                  <a16:creationId xmlns:a16="http://schemas.microsoft.com/office/drawing/2014/main" id="{B40FC6F8-0BE7-4287-9854-E38F2FB1FEB5}"/>
                </a:ext>
              </a:extLst>
            </p:cNvPr>
            <p:cNvSpPr txBox="1"/>
            <p:nvPr/>
          </p:nvSpPr>
          <p:spPr>
            <a:xfrm>
              <a:off x="1147382" y="971660"/>
              <a:ext cx="2052228" cy="323165"/>
            </a:xfrm>
            <a:prstGeom prst="rect">
              <a:avLst/>
            </a:prstGeom>
            <a:noFill/>
          </p:spPr>
          <p:txBody>
            <a:bodyPr wrap="square" rtlCol="0">
              <a:spAutoFit/>
            </a:bodyPr>
            <a:lstStyle/>
            <a:p>
              <a:pPr>
                <a:spcBef>
                  <a:spcPts val="600"/>
                </a:spcBef>
              </a:pPr>
              <a:r>
                <a:rPr lang="fr-CH" sz="1500" b="1">
                  <a:solidFill>
                    <a:srgbClr val="0B4874"/>
                  </a:solidFill>
                </a:rPr>
                <a:t>Partenaires clés</a:t>
              </a:r>
            </a:p>
          </p:txBody>
        </p:sp>
      </p:grpSp>
      <p:sp>
        <p:nvSpPr>
          <p:cNvPr id="62" name="Textfeld 61">
            <a:extLst>
              <a:ext uri="{FF2B5EF4-FFF2-40B4-BE49-F238E27FC236}">
                <a16:creationId xmlns:a16="http://schemas.microsoft.com/office/drawing/2014/main" id="{94127D65-499B-4D20-BA99-A5C2566777FA}"/>
              </a:ext>
            </a:extLst>
          </p:cNvPr>
          <p:cNvSpPr txBox="1"/>
          <p:nvPr/>
        </p:nvSpPr>
        <p:spPr>
          <a:xfrm>
            <a:off x="3143673" y="1168377"/>
            <a:ext cx="2112711" cy="1472198"/>
          </a:xfrm>
          <a:prstGeom prst="rect">
            <a:avLst/>
          </a:prstGeom>
          <a:noFill/>
        </p:spPr>
        <p:txBody>
          <a:bodyPr wrap="square" rtlCol="0">
            <a:spAutoFit/>
          </a:bodyPr>
          <a:lstStyle/>
          <a:p>
            <a:pPr marL="171450" indent="-171450">
              <a:spcBef>
                <a:spcPts val="100"/>
              </a:spcBef>
              <a:buClr>
                <a:srgbClr val="0B4874"/>
              </a:buClr>
              <a:buFont typeface="Arial" panose="020B0604020202020204" pitchFamily="34" charset="0"/>
              <a:buChar char="•"/>
            </a:pPr>
            <a:r>
              <a:rPr lang="fr-CH" sz="1100">
                <a:solidFill>
                  <a:schemeClr val="accent6">
                    <a:lumMod val="50000"/>
                  </a:schemeClr>
                </a:solidFill>
              </a:rPr>
              <a:t>Quelles sont les activités clés requises par notre proposition de valeur,</a:t>
            </a:r>
          </a:p>
          <a:p>
            <a:pPr marL="171450" indent="-171450">
              <a:spcBef>
                <a:spcPts val="100"/>
              </a:spcBef>
              <a:buClr>
                <a:srgbClr val="0B4874"/>
              </a:buClr>
              <a:buFont typeface="Arial" panose="020B0604020202020204" pitchFamily="34" charset="0"/>
              <a:buChar char="•"/>
            </a:pPr>
            <a:r>
              <a:rPr lang="fr-CH" sz="1100">
                <a:solidFill>
                  <a:schemeClr val="accent6">
                    <a:lumMod val="50000"/>
                  </a:schemeClr>
                </a:solidFill>
              </a:rPr>
              <a:t>nos canaux de distribution et de communication, nos relations clientèle,</a:t>
            </a:r>
          </a:p>
          <a:p>
            <a:pPr marL="171450" indent="-171450">
              <a:spcBef>
                <a:spcPts val="100"/>
              </a:spcBef>
              <a:buClr>
                <a:srgbClr val="0B4874"/>
              </a:buClr>
              <a:buFont typeface="Arial" panose="020B0604020202020204" pitchFamily="34" charset="0"/>
              <a:buChar char="•"/>
            </a:pPr>
            <a:r>
              <a:rPr lang="fr-CH" sz="1100">
                <a:solidFill>
                  <a:schemeClr val="accent6">
                    <a:lumMod val="50000"/>
                  </a:schemeClr>
                </a:solidFill>
              </a:rPr>
              <a:t>nos sources de revenus?</a:t>
            </a:r>
          </a:p>
        </p:txBody>
      </p:sp>
      <p:sp>
        <p:nvSpPr>
          <p:cNvPr id="63" name="Textfeld 62">
            <a:extLst>
              <a:ext uri="{FF2B5EF4-FFF2-40B4-BE49-F238E27FC236}">
                <a16:creationId xmlns:a16="http://schemas.microsoft.com/office/drawing/2014/main" id="{81A95183-606F-4D82-9895-EDA6AD13CE81}"/>
              </a:ext>
            </a:extLst>
          </p:cNvPr>
          <p:cNvSpPr txBox="1"/>
          <p:nvPr/>
        </p:nvSpPr>
        <p:spPr>
          <a:xfrm>
            <a:off x="1091444" y="1166845"/>
            <a:ext cx="2088232" cy="3293209"/>
          </a:xfrm>
          <a:prstGeom prst="rect">
            <a:avLst/>
          </a:prstGeom>
          <a:noFill/>
        </p:spPr>
        <p:txBody>
          <a:bodyPr wrap="square" rtlCol="0">
            <a:spAutoFit/>
          </a:bodyPr>
          <a:lstStyle/>
          <a:p>
            <a:pPr marL="171450" indent="-171450">
              <a:spcBef>
                <a:spcPts val="200"/>
              </a:spcBef>
              <a:buClr>
                <a:srgbClr val="0B4874"/>
              </a:buClr>
              <a:buFont typeface="Arial" panose="020B0604020202020204" pitchFamily="34" charset="0"/>
              <a:buChar char="•"/>
            </a:pPr>
            <a:r>
              <a:rPr lang="fr-CH" sz="1100">
                <a:solidFill>
                  <a:schemeClr val="accent6">
                    <a:lumMod val="50000"/>
                  </a:schemeClr>
                </a:solidFill>
              </a:rPr>
              <a:t>Qui sont nos partenaires clés?</a:t>
            </a:r>
          </a:p>
          <a:p>
            <a:pPr marL="171450" indent="-171450">
              <a:spcBef>
                <a:spcPts val="200"/>
              </a:spcBef>
              <a:buClr>
                <a:srgbClr val="0B4874"/>
              </a:buClr>
              <a:buFont typeface="Arial" panose="020B0604020202020204" pitchFamily="34" charset="0"/>
              <a:buChar char="•"/>
            </a:pPr>
            <a:r>
              <a:rPr lang="fr-CH" sz="1100">
                <a:solidFill>
                  <a:schemeClr val="accent6">
                    <a:lumMod val="50000"/>
                  </a:schemeClr>
                </a:solidFill>
              </a:rPr>
              <a:t>Qui sont nos fournisseurs clés?</a:t>
            </a:r>
          </a:p>
          <a:p>
            <a:pPr marL="171450" indent="-171450">
              <a:spcBef>
                <a:spcPts val="200"/>
              </a:spcBef>
              <a:buClr>
                <a:srgbClr val="0B4874"/>
              </a:buClr>
              <a:buFont typeface="Arial" panose="020B0604020202020204" pitchFamily="34" charset="0"/>
              <a:buChar char="•"/>
            </a:pPr>
            <a:r>
              <a:rPr lang="fr-CH" sz="1100">
                <a:solidFill>
                  <a:schemeClr val="accent6">
                    <a:lumMod val="50000"/>
                  </a:schemeClr>
                </a:solidFill>
              </a:rPr>
              <a:t>Quelles sont les ressources clés fournies par nos partenaires?</a:t>
            </a:r>
          </a:p>
          <a:p>
            <a:pPr marL="171450" indent="-171450">
              <a:spcBef>
                <a:spcPts val="200"/>
              </a:spcBef>
              <a:buClr>
                <a:srgbClr val="0B4874"/>
              </a:buClr>
              <a:buFont typeface="Arial" panose="020B0604020202020204" pitchFamily="34" charset="0"/>
              <a:buChar char="•"/>
            </a:pPr>
            <a:r>
              <a:rPr lang="fr-CH" sz="1100">
                <a:solidFill>
                  <a:schemeClr val="accent6">
                    <a:lumMod val="50000"/>
                  </a:schemeClr>
                </a:solidFill>
              </a:rPr>
              <a:t>Les avantages des partenariats:</a:t>
            </a:r>
          </a:p>
          <a:p>
            <a:pPr marL="361950" lvl="1" indent="-180975">
              <a:spcBef>
                <a:spcPts val="200"/>
              </a:spcBef>
              <a:buClr>
                <a:srgbClr val="0B4874"/>
              </a:buClr>
              <a:buFont typeface="Arial" panose="020B0604020202020204" pitchFamily="34" charset="0"/>
              <a:buChar char="•"/>
            </a:pPr>
            <a:r>
              <a:rPr lang="fr-CH" sz="1100">
                <a:solidFill>
                  <a:schemeClr val="accent6">
                    <a:lumMod val="50000"/>
                  </a:schemeClr>
                </a:solidFill>
              </a:rPr>
              <a:t>Amélioration du service, réduction du travail et des coûts</a:t>
            </a:r>
          </a:p>
          <a:p>
            <a:pPr marL="361950" lvl="1" indent="-180975">
              <a:spcBef>
                <a:spcPts val="200"/>
              </a:spcBef>
              <a:buClr>
                <a:srgbClr val="0B4874"/>
              </a:buClr>
              <a:buFont typeface="Arial" panose="020B0604020202020204" pitchFamily="34" charset="0"/>
              <a:buChar char="•"/>
            </a:pPr>
            <a:r>
              <a:rPr lang="fr-CH" sz="1100">
                <a:solidFill>
                  <a:schemeClr val="accent6">
                    <a:lumMod val="50000"/>
                  </a:schemeClr>
                </a:solidFill>
              </a:rPr>
              <a:t>Réduction des risques et des incertitudes</a:t>
            </a:r>
          </a:p>
          <a:p>
            <a:pPr marL="361950" lvl="1" indent="-180975">
              <a:spcBef>
                <a:spcPts val="200"/>
              </a:spcBef>
              <a:buClr>
                <a:srgbClr val="0B4874"/>
              </a:buClr>
              <a:buFont typeface="Arial" panose="020B0604020202020204" pitchFamily="34" charset="0"/>
              <a:buChar char="•"/>
            </a:pPr>
            <a:r>
              <a:rPr lang="fr-CH" sz="1100">
                <a:solidFill>
                  <a:schemeClr val="accent6">
                    <a:lumMod val="50000"/>
                  </a:schemeClr>
                </a:solidFill>
              </a:rPr>
              <a:t>Accès aux ressources et aux services</a:t>
            </a:r>
          </a:p>
        </p:txBody>
      </p:sp>
      <p:sp>
        <p:nvSpPr>
          <p:cNvPr id="64" name="Textfeld 63">
            <a:extLst>
              <a:ext uri="{FF2B5EF4-FFF2-40B4-BE49-F238E27FC236}">
                <a16:creationId xmlns:a16="http://schemas.microsoft.com/office/drawing/2014/main" id="{07CDF4AE-CCD2-46FA-9734-2B950D2140AE}"/>
              </a:ext>
            </a:extLst>
          </p:cNvPr>
          <p:cNvSpPr txBox="1"/>
          <p:nvPr/>
        </p:nvSpPr>
        <p:spPr>
          <a:xfrm>
            <a:off x="6204012" y="4725759"/>
            <a:ext cx="2610290" cy="338554"/>
          </a:xfrm>
          <a:prstGeom prst="rect">
            <a:avLst/>
          </a:prstGeom>
          <a:noFill/>
        </p:spPr>
        <p:txBody>
          <a:bodyPr wrap="square" rtlCol="0">
            <a:spAutoFit/>
          </a:bodyPr>
          <a:lstStyle/>
          <a:p>
            <a:r>
              <a:rPr lang="fr-CH" sz="1600" b="1" dirty="0">
                <a:solidFill>
                  <a:srgbClr val="0B4874"/>
                </a:solidFill>
              </a:rPr>
              <a:t>Sources de revenus</a:t>
            </a:r>
          </a:p>
        </p:txBody>
      </p:sp>
      <p:sp>
        <p:nvSpPr>
          <p:cNvPr id="65" name="Textfeld 64">
            <a:extLst>
              <a:ext uri="{FF2B5EF4-FFF2-40B4-BE49-F238E27FC236}">
                <a16:creationId xmlns:a16="http://schemas.microsoft.com/office/drawing/2014/main" id="{DAF9FC69-6848-461F-959D-6D1403A24DDA}"/>
              </a:ext>
            </a:extLst>
          </p:cNvPr>
          <p:cNvSpPr txBox="1"/>
          <p:nvPr/>
        </p:nvSpPr>
        <p:spPr>
          <a:xfrm>
            <a:off x="1235460" y="5013865"/>
            <a:ext cx="4860540" cy="677108"/>
          </a:xfrm>
          <a:prstGeom prst="rect">
            <a:avLst/>
          </a:prstGeom>
          <a:noFill/>
        </p:spPr>
        <p:txBody>
          <a:bodyPr wrap="square" rtlCol="0">
            <a:spAutoFit/>
          </a:bodyPr>
          <a:lstStyle/>
          <a:p>
            <a:pPr marL="171450" indent="-171450">
              <a:spcBef>
                <a:spcPts val="300"/>
              </a:spcBef>
              <a:buClr>
                <a:srgbClr val="0B4874"/>
              </a:buClr>
              <a:buFont typeface="Arial" panose="020B0604020202020204" pitchFamily="34" charset="0"/>
              <a:buChar char="•"/>
            </a:pPr>
            <a:r>
              <a:rPr lang="fr-CH" sz="1100" dirty="0">
                <a:solidFill>
                  <a:schemeClr val="accent6">
                    <a:lumMod val="50000"/>
                  </a:schemeClr>
                </a:solidFill>
              </a:rPr>
              <a:t>Quels sont les principaux coûts dans notre modèle d’entreprise?</a:t>
            </a:r>
          </a:p>
          <a:p>
            <a:pPr marL="171450" indent="-171450">
              <a:spcBef>
                <a:spcPts val="300"/>
              </a:spcBef>
              <a:buClr>
                <a:srgbClr val="0B4874"/>
              </a:buClr>
              <a:buFont typeface="Arial" panose="020B0604020202020204" pitchFamily="34" charset="0"/>
              <a:buChar char="•"/>
            </a:pPr>
            <a:r>
              <a:rPr lang="fr-CH" sz="1100" dirty="0">
                <a:solidFill>
                  <a:schemeClr val="accent6">
                    <a:lumMod val="50000"/>
                  </a:schemeClr>
                </a:solidFill>
              </a:rPr>
              <a:t>Quelles ressources clés sont particulièrement coûteuses?</a:t>
            </a:r>
          </a:p>
          <a:p>
            <a:pPr marL="171450" indent="-171450">
              <a:spcBef>
                <a:spcPts val="300"/>
              </a:spcBef>
              <a:buClr>
                <a:srgbClr val="0B4874"/>
              </a:buClr>
              <a:buFont typeface="Arial" panose="020B0604020202020204" pitchFamily="34" charset="0"/>
              <a:buChar char="•"/>
            </a:pPr>
            <a:r>
              <a:rPr lang="fr-CH" sz="1100" dirty="0">
                <a:solidFill>
                  <a:schemeClr val="accent6">
                    <a:lumMod val="50000"/>
                  </a:schemeClr>
                </a:solidFill>
              </a:rPr>
              <a:t>Quelles activités clés sont particulièrement coûteuses?</a:t>
            </a:r>
          </a:p>
        </p:txBody>
      </p:sp>
      <p:sp>
        <p:nvSpPr>
          <p:cNvPr id="66" name="Textfeld 65">
            <a:extLst>
              <a:ext uri="{FF2B5EF4-FFF2-40B4-BE49-F238E27FC236}">
                <a16:creationId xmlns:a16="http://schemas.microsoft.com/office/drawing/2014/main" id="{5B2CAB6F-C6AC-4FF1-AD20-B78BFE18E2B8}"/>
              </a:ext>
            </a:extLst>
          </p:cNvPr>
          <p:cNvSpPr txBox="1"/>
          <p:nvPr/>
        </p:nvSpPr>
        <p:spPr>
          <a:xfrm>
            <a:off x="6204012" y="5002245"/>
            <a:ext cx="4916422" cy="430887"/>
          </a:xfrm>
          <a:prstGeom prst="rect">
            <a:avLst/>
          </a:prstGeom>
          <a:noFill/>
        </p:spPr>
        <p:txBody>
          <a:bodyPr wrap="square" rtlCol="0">
            <a:spAutoFit/>
          </a:bodyPr>
          <a:lstStyle/>
          <a:p>
            <a:r>
              <a:rPr lang="fr-CH" sz="1100">
                <a:solidFill>
                  <a:schemeClr val="accent6">
                    <a:lumMod val="50000"/>
                  </a:schemeClr>
                </a:solidFill>
              </a:rPr>
              <a:t>Quelles sont nos sources de revenus? Quelle est la part des différentes sources de revenus?</a:t>
            </a:r>
          </a:p>
        </p:txBody>
      </p:sp>
      <p:sp>
        <p:nvSpPr>
          <p:cNvPr id="67" name="Textfeld 66">
            <a:extLst>
              <a:ext uri="{FF2B5EF4-FFF2-40B4-BE49-F238E27FC236}">
                <a16:creationId xmlns:a16="http://schemas.microsoft.com/office/drawing/2014/main" id="{CCD97CAD-B912-4CD0-9C03-E0FF50C7381E}"/>
              </a:ext>
            </a:extLst>
          </p:cNvPr>
          <p:cNvSpPr txBox="1"/>
          <p:nvPr/>
        </p:nvSpPr>
        <p:spPr>
          <a:xfrm>
            <a:off x="6204012" y="5437515"/>
            <a:ext cx="5220580" cy="990015"/>
          </a:xfrm>
          <a:prstGeom prst="rect">
            <a:avLst/>
          </a:prstGeom>
          <a:noFill/>
        </p:spPr>
        <p:txBody>
          <a:bodyPr wrap="square" rtlCol="0">
            <a:spAutoFit/>
          </a:bodyPr>
          <a:lstStyle/>
          <a:p>
            <a:pPr>
              <a:spcBef>
                <a:spcPts val="200"/>
              </a:spcBef>
            </a:pPr>
            <a:r>
              <a:rPr lang="fr-CH" sz="1100" b="1">
                <a:solidFill>
                  <a:schemeClr val="accent6">
                    <a:lumMod val="50000"/>
                  </a:schemeClr>
                </a:solidFill>
              </a:rPr>
              <a:t>Types: </a:t>
            </a:r>
            <a:r>
              <a:rPr lang="fr-CH" sz="1100">
                <a:solidFill>
                  <a:schemeClr val="accent6">
                    <a:lumMod val="50000"/>
                  </a:schemeClr>
                </a:solidFill>
              </a:rPr>
              <a:t>ventes, frais d’utilisation, abonnements, prêts/location/leasing, licences, commissions, publicité</a:t>
            </a:r>
          </a:p>
          <a:p>
            <a:pPr>
              <a:spcBef>
                <a:spcPts val="200"/>
              </a:spcBef>
            </a:pPr>
            <a:r>
              <a:rPr lang="fr-CH" sz="1100" b="1">
                <a:solidFill>
                  <a:schemeClr val="accent6">
                    <a:lumMod val="50000"/>
                  </a:schemeClr>
                </a:solidFill>
              </a:rPr>
              <a:t>Prix fixes: </a:t>
            </a:r>
            <a:r>
              <a:rPr lang="fr-CH" sz="1100">
                <a:solidFill>
                  <a:schemeClr val="accent6">
                    <a:lumMod val="50000"/>
                  </a:schemeClr>
                </a:solidFill>
              </a:rPr>
              <a:t>prix catalogue, en fonction des coûts de production, du segment de clientèle et de la quantité</a:t>
            </a:r>
          </a:p>
          <a:p>
            <a:pPr>
              <a:spcBef>
                <a:spcPts val="200"/>
              </a:spcBef>
            </a:pPr>
            <a:r>
              <a:rPr lang="fr-CH" sz="1100" b="1">
                <a:solidFill>
                  <a:schemeClr val="accent6">
                    <a:lumMod val="50000"/>
                  </a:schemeClr>
                </a:solidFill>
              </a:rPr>
              <a:t>Prix variables: </a:t>
            </a:r>
            <a:r>
              <a:rPr lang="fr-CH" sz="1100">
                <a:solidFill>
                  <a:schemeClr val="accent6">
                    <a:lumMod val="50000"/>
                  </a:schemeClr>
                </a:solidFill>
              </a:rPr>
              <a:t>en fonction des négociations, des bénéfices, du marché</a:t>
            </a:r>
          </a:p>
        </p:txBody>
      </p:sp>
      <p:sp>
        <p:nvSpPr>
          <p:cNvPr id="68" name="Textfeld 67">
            <a:extLst>
              <a:ext uri="{FF2B5EF4-FFF2-40B4-BE49-F238E27FC236}">
                <a16:creationId xmlns:a16="http://schemas.microsoft.com/office/drawing/2014/main" id="{8417579E-4393-4DC7-9789-878AC95D26CE}"/>
              </a:ext>
            </a:extLst>
          </p:cNvPr>
          <p:cNvSpPr txBox="1"/>
          <p:nvPr/>
        </p:nvSpPr>
        <p:spPr>
          <a:xfrm>
            <a:off x="1235460" y="5708376"/>
            <a:ext cx="4860540" cy="600164"/>
          </a:xfrm>
          <a:prstGeom prst="rect">
            <a:avLst/>
          </a:prstGeom>
          <a:noFill/>
        </p:spPr>
        <p:txBody>
          <a:bodyPr wrap="square" rtlCol="0">
            <a:spAutoFit/>
          </a:bodyPr>
          <a:lstStyle/>
          <a:p>
            <a:pPr>
              <a:spcBef>
                <a:spcPts val="200"/>
              </a:spcBef>
            </a:pPr>
            <a:r>
              <a:rPr lang="fr-CH" sz="1100" b="1" dirty="0">
                <a:solidFill>
                  <a:schemeClr val="accent6">
                    <a:lumMod val="50000"/>
                  </a:schemeClr>
                </a:solidFill>
              </a:rPr>
              <a:t>Exemples de types de coût: </a:t>
            </a:r>
            <a:r>
              <a:rPr lang="fr-CH" sz="1100" dirty="0">
                <a:solidFill>
                  <a:schemeClr val="accent6">
                    <a:lumMod val="50000"/>
                  </a:schemeClr>
                </a:solidFill>
              </a:rPr>
              <a:t>coûts fixes (salaires, loyers, équipements), coûts variables (coûts des matières premières et des équipements, coûts salariaux flexibles, commissions, services externes)</a:t>
            </a:r>
          </a:p>
        </p:txBody>
      </p:sp>
      <p:sp>
        <p:nvSpPr>
          <p:cNvPr id="69" name="Textfeld 68">
            <a:extLst>
              <a:ext uri="{FF2B5EF4-FFF2-40B4-BE49-F238E27FC236}">
                <a16:creationId xmlns:a16="http://schemas.microsoft.com/office/drawing/2014/main" id="{E22C5651-5DD2-4F1D-9684-BE55A224B761}"/>
              </a:ext>
            </a:extLst>
          </p:cNvPr>
          <p:cNvSpPr txBox="1"/>
          <p:nvPr/>
        </p:nvSpPr>
        <p:spPr>
          <a:xfrm>
            <a:off x="4631160" y="6597788"/>
            <a:ext cx="7560840" cy="269268"/>
          </a:xfrm>
          <a:prstGeom prst="rect">
            <a:avLst/>
          </a:prstGeom>
          <a:noFill/>
        </p:spPr>
        <p:txBody>
          <a:bodyPr wrap="none" lIns="0" tIns="0" rIns="0" bIns="0" rtlCol="0">
            <a:noAutofit/>
          </a:bodyPr>
          <a:lstStyle/>
          <a:p>
            <a:pPr>
              <a:lnSpc>
                <a:spcPct val="90000"/>
              </a:lnSpc>
              <a:spcAft>
                <a:spcPts val="1000"/>
              </a:spcAft>
            </a:pPr>
            <a:r>
              <a:rPr lang="fr-CH" sz="1000" b="1">
                <a:solidFill>
                  <a:srgbClr val="898F97"/>
                </a:solidFill>
              </a:rPr>
              <a:t>Source:</a:t>
            </a:r>
            <a:r>
              <a:rPr lang="fr-CH" sz="1000">
                <a:solidFill>
                  <a:srgbClr val="898F97"/>
                </a:solidFill>
              </a:rPr>
              <a:t> strategyzer.com Traductions et compléments BMWi et gründerplattform.de</a:t>
            </a:r>
          </a:p>
        </p:txBody>
      </p:sp>
      <p:sp>
        <p:nvSpPr>
          <p:cNvPr id="70" name="Textfeld 69">
            <a:extLst>
              <a:ext uri="{FF2B5EF4-FFF2-40B4-BE49-F238E27FC236}">
                <a16:creationId xmlns:a16="http://schemas.microsoft.com/office/drawing/2014/main" id="{BD49213A-0E03-4086-8B1E-C8C0B2C6C2BB}"/>
              </a:ext>
            </a:extLst>
          </p:cNvPr>
          <p:cNvSpPr txBox="1"/>
          <p:nvPr/>
        </p:nvSpPr>
        <p:spPr>
          <a:xfrm>
            <a:off x="3091341" y="3109932"/>
            <a:ext cx="2130624" cy="1615827"/>
          </a:xfrm>
          <a:prstGeom prst="rect">
            <a:avLst/>
          </a:prstGeom>
          <a:noFill/>
        </p:spPr>
        <p:txBody>
          <a:bodyPr wrap="square" rtlCol="0">
            <a:spAutoFit/>
          </a:bodyPr>
          <a:lstStyle/>
          <a:p>
            <a:pPr marL="171450" indent="-171450">
              <a:buClr>
                <a:srgbClr val="0B4874"/>
              </a:buClr>
              <a:buFont typeface="Arial" panose="020B0604020202020204" pitchFamily="34" charset="0"/>
              <a:buChar char="•"/>
            </a:pPr>
            <a:r>
              <a:rPr lang="fr-CH" sz="1100" dirty="0">
                <a:solidFill>
                  <a:schemeClr val="accent6">
                    <a:lumMod val="50000"/>
                  </a:schemeClr>
                </a:solidFill>
              </a:rPr>
              <a:t>Quelles sont les ressources clés dont nous avons besoin pour notre </a:t>
            </a:r>
          </a:p>
          <a:p>
            <a:pPr marL="268288" lvl="1" indent="-93663">
              <a:buClr>
                <a:srgbClr val="0B4874"/>
              </a:buClr>
              <a:buFont typeface="Arial" panose="020B0604020202020204" pitchFamily="34" charset="0"/>
              <a:buChar char="•"/>
            </a:pPr>
            <a:r>
              <a:rPr lang="fr-CH" sz="1100" dirty="0">
                <a:solidFill>
                  <a:schemeClr val="accent6">
                    <a:lumMod val="50000"/>
                  </a:schemeClr>
                </a:solidFill>
              </a:rPr>
              <a:t>proposition de valeur,</a:t>
            </a:r>
          </a:p>
          <a:p>
            <a:pPr marL="268288" lvl="1" indent="-93663">
              <a:buClr>
                <a:srgbClr val="0B4874"/>
              </a:buClr>
              <a:buFont typeface="Arial" panose="020B0604020202020204" pitchFamily="34" charset="0"/>
              <a:buChar char="•"/>
            </a:pPr>
            <a:r>
              <a:rPr lang="fr-CH" sz="1100" dirty="0">
                <a:solidFill>
                  <a:schemeClr val="accent6">
                    <a:lumMod val="50000"/>
                  </a:schemeClr>
                </a:solidFill>
              </a:rPr>
              <a:t>nos canaux de distribution et de communication, nos relations clientèle,</a:t>
            </a:r>
          </a:p>
          <a:p>
            <a:pPr marL="268288" lvl="1" indent="-93663">
              <a:buClr>
                <a:srgbClr val="0B4874"/>
              </a:buClr>
              <a:buFont typeface="Arial" panose="020B0604020202020204" pitchFamily="34" charset="0"/>
              <a:buChar char="•"/>
            </a:pPr>
            <a:r>
              <a:rPr lang="fr-CH" sz="1100" dirty="0">
                <a:solidFill>
                  <a:schemeClr val="accent6">
                    <a:lumMod val="50000"/>
                  </a:schemeClr>
                </a:solidFill>
              </a:rPr>
              <a:t>nos sources de revenus?</a:t>
            </a:r>
          </a:p>
        </p:txBody>
      </p:sp>
      <p:sp>
        <p:nvSpPr>
          <p:cNvPr id="35" name="Foliennummernplatzhalter 2">
            <a:extLst>
              <a:ext uri="{FF2B5EF4-FFF2-40B4-BE49-F238E27FC236}">
                <a16:creationId xmlns:a16="http://schemas.microsoft.com/office/drawing/2014/main" id="{2160D359-8D27-49CB-BE6E-A1702101F2C5}"/>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16</a:t>
            </a:fld>
            <a:endParaRPr lang="ru-RU"/>
          </a:p>
        </p:txBody>
      </p:sp>
    </p:spTree>
    <p:extLst>
      <p:ext uri="{BB962C8B-B14F-4D97-AF65-F5344CB8AC3E}">
        <p14:creationId xmlns:p14="http://schemas.microsoft.com/office/powerpoint/2010/main" val="1950977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1">
            <a:extLst>
              <a:ext uri="{FF2B5EF4-FFF2-40B4-BE49-F238E27FC236}">
                <a16:creationId xmlns:a16="http://schemas.microsoft.com/office/drawing/2014/main" id="{CC41E8FD-F29F-4D85-AE8E-A357C8313B79}"/>
              </a:ext>
            </a:extLst>
          </p:cNvPr>
          <p:cNvSpPr>
            <a:spLocks noGrp="1"/>
          </p:cNvSpPr>
          <p:nvPr>
            <p:ph type="body" idx="1"/>
          </p:nvPr>
        </p:nvSpPr>
        <p:spPr>
          <a:xfrm>
            <a:off x="1853050" y="1905791"/>
            <a:ext cx="8451156" cy="1415561"/>
          </a:xfrm>
        </p:spPr>
        <p:txBody>
          <a:bodyPr>
            <a:normAutofit fontScale="85000" lnSpcReduction="10000"/>
          </a:bodyPr>
          <a:lstStyle/>
          <a:p>
            <a:pPr>
              <a:lnSpc>
                <a:spcPct val="110000"/>
              </a:lnSpc>
            </a:pPr>
            <a:r>
              <a:rPr lang="fr-CH" sz="2800" b="1">
                <a:solidFill>
                  <a:srgbClr val="0B4874"/>
                </a:solidFill>
                <a:latin typeface="Century Gothic" panose="020B0502020202020204" pitchFamily="34" charset="0"/>
              </a:rPr>
              <a:t>Durabilité:</a:t>
            </a:r>
            <a:br>
              <a:rPr lang="fr-CH" sz="2800" b="1">
                <a:solidFill>
                  <a:srgbClr val="0B4874"/>
                </a:solidFill>
                <a:latin typeface="Century Gothic" panose="020B0502020202020204" pitchFamily="34" charset="0"/>
              </a:rPr>
            </a:br>
            <a:r>
              <a:rPr lang="fr-CH" sz="2800">
                <a:solidFill>
                  <a:srgbClr val="0B4874"/>
                </a:solidFill>
                <a:latin typeface="Century Gothic" panose="020B0502020202020204" pitchFamily="34" charset="0"/>
              </a:rPr>
              <a:t>Les fondateurs/-trices peuvent donner une orientation écologique et sociale à leur modèle d’entreprise! </a:t>
            </a:r>
          </a:p>
        </p:txBody>
      </p:sp>
      <p:sp>
        <p:nvSpPr>
          <p:cNvPr id="4" name="Foliennummernplatzhalter 1">
            <a:extLst>
              <a:ext uri="{FF2B5EF4-FFF2-40B4-BE49-F238E27FC236}">
                <a16:creationId xmlns:a16="http://schemas.microsoft.com/office/drawing/2014/main" id="{E3A0BC08-7D24-452A-9ED5-7791E4E8F1DC}"/>
              </a:ext>
            </a:extLst>
          </p:cNvPr>
          <p:cNvSpPr>
            <a:spLocks noGrp="1"/>
          </p:cNvSpPr>
          <p:nvPr>
            <p:ph type="sldNum" sz="quarter" idx="12"/>
          </p:nvPr>
        </p:nvSpPr>
        <p:spPr>
          <a:xfrm>
            <a:off x="11510081" y="6356350"/>
            <a:ext cx="53600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ru-RU" sz="2400" b="1"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3044163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AA78EF8-3E4E-4BB5-8610-B6EF8CE1C3A6}"/>
              </a:ext>
            </a:extLst>
          </p:cNvPr>
          <p:cNvSpPr txBox="1">
            <a:spLocks noChangeArrowheads="1"/>
          </p:cNvSpPr>
          <p:nvPr/>
        </p:nvSpPr>
        <p:spPr bwMode="auto">
          <a:xfrm>
            <a:off x="936802" y="298867"/>
            <a:ext cx="9711533" cy="657225"/>
          </a:xfrm>
          <a:prstGeom prst="rect">
            <a:avLst/>
          </a:prstGeom>
          <a:noFill/>
          <a:ln w="9525">
            <a:noFill/>
            <a:miter lim="800000"/>
            <a:headEnd/>
            <a:tailEnd/>
          </a:ln>
        </p:spPr>
        <p:txBody>
          <a:bodyPr anchor="ctr"/>
          <a:lstStyle/>
          <a:p>
            <a:pPr>
              <a:defRPr/>
            </a:pPr>
            <a:r>
              <a:rPr lang="fr-CH" sz="2400" b="1">
                <a:solidFill>
                  <a:srgbClr val="0B4874"/>
                </a:solidFill>
                <a:latin typeface="Century Gothic" panose="020B0502020202020204" pitchFamily="34" charset="0"/>
                <a:ea typeface="ＭＳ Ｐゴシック" charset="0"/>
                <a:cs typeface="Arial"/>
              </a:rPr>
              <a:t>Notre façon de vivre et de travailler n’est pas durable et</a:t>
            </a:r>
            <a:br>
              <a:rPr lang="fr-CH" sz="2400" b="1">
                <a:solidFill>
                  <a:srgbClr val="0B4874"/>
                </a:solidFill>
                <a:latin typeface="Century Gothic" panose="020B0502020202020204" pitchFamily="34" charset="0"/>
                <a:ea typeface="ＭＳ Ｐゴシック" charset="0"/>
                <a:cs typeface="Arial"/>
              </a:rPr>
            </a:br>
            <a:r>
              <a:rPr lang="fr-CH" sz="2400" b="1">
                <a:solidFill>
                  <a:srgbClr val="0B4874"/>
                </a:solidFill>
                <a:latin typeface="Century Gothic" panose="020B0502020202020204" pitchFamily="34" charset="0"/>
                <a:ea typeface="ＭＳ Ｐゴシック" charset="0"/>
                <a:cs typeface="Arial"/>
              </a:rPr>
              <a:t>génère parfois des inégalités sociales</a:t>
            </a:r>
          </a:p>
        </p:txBody>
      </p:sp>
      <p:pic>
        <p:nvPicPr>
          <p:cNvPr id="5" name="Grafik 4">
            <a:extLst>
              <a:ext uri="{FF2B5EF4-FFF2-40B4-BE49-F238E27FC236}">
                <a16:creationId xmlns:a16="http://schemas.microsoft.com/office/drawing/2014/main" id="{DD00CFEF-DB45-406F-BEB0-7DB8C21F2C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9845" y="2144048"/>
            <a:ext cx="3598736" cy="3227987"/>
          </a:xfrm>
          <a:prstGeom prst="rect">
            <a:avLst/>
          </a:prstGeom>
        </p:spPr>
      </p:pic>
      <p:sp>
        <p:nvSpPr>
          <p:cNvPr id="6" name="Rechteck 5">
            <a:extLst>
              <a:ext uri="{FF2B5EF4-FFF2-40B4-BE49-F238E27FC236}">
                <a16:creationId xmlns:a16="http://schemas.microsoft.com/office/drawing/2014/main" id="{2833CC15-6FFA-4315-85C5-4EB70824F4F7}"/>
              </a:ext>
            </a:extLst>
          </p:cNvPr>
          <p:cNvSpPr/>
          <p:nvPr/>
        </p:nvSpPr>
        <p:spPr>
          <a:xfrm>
            <a:off x="6198045" y="3296376"/>
            <a:ext cx="4714395" cy="923330"/>
          </a:xfrm>
          <a:prstGeom prst="rect">
            <a:avLst/>
          </a:prstGeom>
        </p:spPr>
        <p:txBody>
          <a:bodyPr wrap="square">
            <a:spAutoFit/>
          </a:bodyPr>
          <a:lstStyle/>
          <a:p>
            <a:r>
              <a:rPr lang="fr-CH" b="1">
                <a:solidFill>
                  <a:srgbClr val="0B4874"/>
                </a:solidFill>
                <a:latin typeface="Century Gothic" panose="020B0502020202020204" pitchFamily="34" charset="0"/>
                <a:ea typeface="ＭＳ Ｐゴシック" charset="0"/>
                <a:cs typeface="Arial"/>
              </a:rPr>
              <a:t>Il faudrait presque tripler la surface de la terre pour couvrir la consommation de ressources de la Suisse!</a:t>
            </a:r>
          </a:p>
        </p:txBody>
      </p:sp>
      <p:sp>
        <p:nvSpPr>
          <p:cNvPr id="7" name="Rechteck 6">
            <a:extLst>
              <a:ext uri="{FF2B5EF4-FFF2-40B4-BE49-F238E27FC236}">
                <a16:creationId xmlns:a16="http://schemas.microsoft.com/office/drawing/2014/main" id="{9ED4E4FF-20CA-4B9F-96B9-D1E707F87B90}"/>
              </a:ext>
            </a:extLst>
          </p:cNvPr>
          <p:cNvSpPr/>
          <p:nvPr/>
        </p:nvSpPr>
        <p:spPr>
          <a:xfrm>
            <a:off x="5019366" y="6211975"/>
            <a:ext cx="6758719" cy="246221"/>
          </a:xfrm>
          <a:prstGeom prst="rect">
            <a:avLst/>
          </a:prstGeom>
        </p:spPr>
        <p:txBody>
          <a:bodyPr wrap="square">
            <a:spAutoFit/>
          </a:bodyPr>
          <a:lstStyle/>
          <a:p>
            <a:r>
              <a:rPr lang="fr-CH" sz="1000" b="1">
                <a:solidFill>
                  <a:srgbClr val="686868"/>
                </a:solidFill>
                <a:latin typeface="Century Gothic" panose="020B0502020202020204" pitchFamily="34" charset="0"/>
              </a:rPr>
              <a:t>Source: </a:t>
            </a:r>
            <a:r>
              <a:rPr lang="fr-CH" sz="1000">
                <a:solidFill>
                  <a:srgbClr val="686868"/>
                </a:solidFill>
                <a:latin typeface="Century Gothic" panose="020B0502020202020204" pitchFamily="34" charset="0"/>
              </a:rPr>
              <a:t>srf.ch/news/panorama/leben-auf-pump-heute-ist-erdueberlastungstag</a:t>
            </a:r>
          </a:p>
        </p:txBody>
      </p:sp>
      <p:sp>
        <p:nvSpPr>
          <p:cNvPr id="10" name="Gleichschenkliges Dreieck 9">
            <a:extLst>
              <a:ext uri="{FF2B5EF4-FFF2-40B4-BE49-F238E27FC236}">
                <a16:creationId xmlns:a16="http://schemas.microsoft.com/office/drawing/2014/main" id="{E5E68DEE-0961-40FE-9125-A9041065D819}"/>
              </a:ext>
            </a:extLst>
          </p:cNvPr>
          <p:cNvSpPr/>
          <p:nvPr/>
        </p:nvSpPr>
        <p:spPr>
          <a:xfrm rot="5400000">
            <a:off x="5177879" y="3644180"/>
            <a:ext cx="1229032" cy="40312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Foliennummernplatzhalter 1">
            <a:extLst>
              <a:ext uri="{FF2B5EF4-FFF2-40B4-BE49-F238E27FC236}">
                <a16:creationId xmlns:a16="http://schemas.microsoft.com/office/drawing/2014/main" id="{F9201EBB-1036-401C-BC0A-B8DD8097523F}"/>
              </a:ext>
            </a:extLst>
          </p:cNvPr>
          <p:cNvSpPr>
            <a:spLocks noGrp="1"/>
          </p:cNvSpPr>
          <p:nvPr>
            <p:ph type="sldNum" sz="quarter" idx="12"/>
          </p:nvPr>
        </p:nvSpPr>
        <p:spPr>
          <a:xfrm>
            <a:off x="11510081" y="6356350"/>
            <a:ext cx="53600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ru-RU" sz="2400" b="1"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4019495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7">
            <a:extLst>
              <a:ext uri="{FF2B5EF4-FFF2-40B4-BE49-F238E27FC236}">
                <a16:creationId xmlns:a16="http://schemas.microsoft.com/office/drawing/2014/main" id="{F16452AB-54C1-4362-ACD1-4478EAC844CF}"/>
              </a:ext>
            </a:extLst>
          </p:cNvPr>
          <p:cNvSpPr>
            <a:spLocks/>
          </p:cNvSpPr>
          <p:nvPr/>
        </p:nvSpPr>
        <p:spPr bwMode="auto">
          <a:xfrm>
            <a:off x="191646" y="4939735"/>
            <a:ext cx="4932845" cy="1044000"/>
          </a:xfrm>
          <a:custGeom>
            <a:avLst/>
            <a:gdLst>
              <a:gd name="T0" fmla="*/ 3601 w 4081"/>
              <a:gd name="T1" fmla="*/ 0 h 828"/>
              <a:gd name="T2" fmla="*/ 478 w 4081"/>
              <a:gd name="T3" fmla="*/ 0 h 828"/>
              <a:gd name="T4" fmla="*/ 0 w 4081"/>
              <a:gd name="T5" fmla="*/ 828 h 828"/>
              <a:gd name="T6" fmla="*/ 4081 w 4081"/>
              <a:gd name="T7" fmla="*/ 828 h 828"/>
              <a:gd name="T8" fmla="*/ 3601 w 4081"/>
              <a:gd name="T9" fmla="*/ 0 h 828"/>
            </a:gdLst>
            <a:ahLst/>
            <a:cxnLst>
              <a:cxn ang="0">
                <a:pos x="T0" y="T1"/>
              </a:cxn>
              <a:cxn ang="0">
                <a:pos x="T2" y="T3"/>
              </a:cxn>
              <a:cxn ang="0">
                <a:pos x="T4" y="T5"/>
              </a:cxn>
              <a:cxn ang="0">
                <a:pos x="T6" y="T7"/>
              </a:cxn>
              <a:cxn ang="0">
                <a:pos x="T8" y="T9"/>
              </a:cxn>
            </a:cxnLst>
            <a:rect l="0" t="0" r="r" b="b"/>
            <a:pathLst>
              <a:path w="4081" h="828">
                <a:moveTo>
                  <a:pt x="3601" y="0"/>
                </a:moveTo>
                <a:lnTo>
                  <a:pt x="478" y="0"/>
                </a:lnTo>
                <a:lnTo>
                  <a:pt x="0" y="828"/>
                </a:lnTo>
                <a:lnTo>
                  <a:pt x="4081" y="828"/>
                </a:lnTo>
                <a:lnTo>
                  <a:pt x="3601" y="0"/>
                </a:lnTo>
                <a:close/>
              </a:path>
            </a:pathLst>
          </a:custGeom>
          <a:solidFill>
            <a:srgbClr val="E7AB14"/>
          </a:solidFill>
          <a:ln>
            <a:noFill/>
          </a:ln>
        </p:spPr>
        <p:txBody>
          <a:bodyPr vert="horz" wrap="square" lIns="68572" tIns="34286" rIns="68572" bIns="34286" numCol="1" anchor="t" anchorCtr="0" compatLnSpc="1">
            <a:prstTxWarp prst="textNoShape">
              <a:avLst/>
            </a:prstTxWarp>
          </a:bodyPr>
          <a:lstStyle/>
          <a:p>
            <a:endParaRPr lang="fr-FR" sz="2418">
              <a:latin typeface="Century Gothic" panose="020B0502020202020204" pitchFamily="34" charset="0"/>
            </a:endParaRPr>
          </a:p>
        </p:txBody>
      </p:sp>
      <p:sp>
        <p:nvSpPr>
          <p:cNvPr id="34" name="Freeform 6">
            <a:extLst>
              <a:ext uri="{FF2B5EF4-FFF2-40B4-BE49-F238E27FC236}">
                <a16:creationId xmlns:a16="http://schemas.microsoft.com/office/drawing/2014/main" id="{9620B0DC-7676-4BAD-9794-C06FED9F0FF0}"/>
              </a:ext>
            </a:extLst>
          </p:cNvPr>
          <p:cNvSpPr>
            <a:spLocks/>
          </p:cNvSpPr>
          <p:nvPr/>
        </p:nvSpPr>
        <p:spPr bwMode="auto">
          <a:xfrm>
            <a:off x="775282" y="3787551"/>
            <a:ext cx="3697607" cy="1044000"/>
          </a:xfrm>
          <a:custGeom>
            <a:avLst/>
            <a:gdLst>
              <a:gd name="T0" fmla="*/ 2563 w 3040"/>
              <a:gd name="T1" fmla="*/ 0 h 828"/>
              <a:gd name="T2" fmla="*/ 478 w 3040"/>
              <a:gd name="T3" fmla="*/ 0 h 828"/>
              <a:gd name="T4" fmla="*/ 0 w 3040"/>
              <a:gd name="T5" fmla="*/ 828 h 828"/>
              <a:gd name="T6" fmla="*/ 3040 w 3040"/>
              <a:gd name="T7" fmla="*/ 828 h 828"/>
              <a:gd name="T8" fmla="*/ 2563 w 3040"/>
              <a:gd name="T9" fmla="*/ 0 h 828"/>
            </a:gdLst>
            <a:ahLst/>
            <a:cxnLst>
              <a:cxn ang="0">
                <a:pos x="T0" y="T1"/>
              </a:cxn>
              <a:cxn ang="0">
                <a:pos x="T2" y="T3"/>
              </a:cxn>
              <a:cxn ang="0">
                <a:pos x="T4" y="T5"/>
              </a:cxn>
              <a:cxn ang="0">
                <a:pos x="T6" y="T7"/>
              </a:cxn>
              <a:cxn ang="0">
                <a:pos x="T8" y="T9"/>
              </a:cxn>
            </a:cxnLst>
            <a:rect l="0" t="0" r="r" b="b"/>
            <a:pathLst>
              <a:path w="3040" h="828">
                <a:moveTo>
                  <a:pt x="2563" y="0"/>
                </a:moveTo>
                <a:lnTo>
                  <a:pt x="478" y="0"/>
                </a:lnTo>
                <a:lnTo>
                  <a:pt x="0" y="828"/>
                </a:lnTo>
                <a:lnTo>
                  <a:pt x="3040" y="828"/>
                </a:lnTo>
                <a:lnTo>
                  <a:pt x="2563" y="0"/>
                </a:lnTo>
                <a:close/>
              </a:path>
            </a:pathLst>
          </a:custGeom>
          <a:solidFill>
            <a:srgbClr val="FFC424"/>
          </a:solidFill>
          <a:ln>
            <a:noFill/>
          </a:ln>
        </p:spPr>
        <p:txBody>
          <a:bodyPr vert="horz" wrap="square" lIns="68572" tIns="34286" rIns="68572" bIns="34286" numCol="1" anchor="t" anchorCtr="0" compatLnSpc="1">
            <a:prstTxWarp prst="textNoShape">
              <a:avLst/>
            </a:prstTxWarp>
          </a:bodyPr>
          <a:lstStyle/>
          <a:p>
            <a:endParaRPr lang="de-CH" sz="2418" dirty="0">
              <a:latin typeface="Century Gothic" panose="020B0502020202020204" pitchFamily="34" charset="0"/>
            </a:endParaRPr>
          </a:p>
        </p:txBody>
      </p:sp>
      <p:sp>
        <p:nvSpPr>
          <p:cNvPr id="26" name="Freeform 12">
            <a:extLst>
              <a:ext uri="{FF2B5EF4-FFF2-40B4-BE49-F238E27FC236}">
                <a16:creationId xmlns:a16="http://schemas.microsoft.com/office/drawing/2014/main" id="{04D1DF6A-1C40-4422-8C09-DFDFA7D9A39F}"/>
              </a:ext>
            </a:extLst>
          </p:cNvPr>
          <p:cNvSpPr>
            <a:spLocks/>
          </p:cNvSpPr>
          <p:nvPr/>
        </p:nvSpPr>
        <p:spPr bwMode="auto">
          <a:xfrm flipV="1">
            <a:off x="3875260" y="4942768"/>
            <a:ext cx="5277128" cy="1044000"/>
          </a:xfrm>
          <a:custGeom>
            <a:avLst/>
            <a:gdLst>
              <a:gd name="T0" fmla="*/ 0 w 5279"/>
              <a:gd name="T1" fmla="*/ 0 h 826"/>
              <a:gd name="T2" fmla="*/ 478 w 5279"/>
              <a:gd name="T3" fmla="*/ 826 h 826"/>
              <a:gd name="T4" fmla="*/ 4707 w 5279"/>
              <a:gd name="T5" fmla="*/ 826 h 826"/>
              <a:gd name="T6" fmla="*/ 5279 w 5279"/>
              <a:gd name="T7" fmla="*/ 0 h 826"/>
              <a:gd name="T8" fmla="*/ 0 w 5279"/>
              <a:gd name="T9" fmla="*/ 0 h 826"/>
            </a:gdLst>
            <a:ahLst/>
            <a:cxnLst>
              <a:cxn ang="0">
                <a:pos x="T0" y="T1"/>
              </a:cxn>
              <a:cxn ang="0">
                <a:pos x="T2" y="T3"/>
              </a:cxn>
              <a:cxn ang="0">
                <a:pos x="T4" y="T5"/>
              </a:cxn>
              <a:cxn ang="0">
                <a:pos x="T6" y="T7"/>
              </a:cxn>
              <a:cxn ang="0">
                <a:pos x="T8" y="T9"/>
              </a:cxn>
            </a:cxnLst>
            <a:rect l="0" t="0" r="r" b="b"/>
            <a:pathLst>
              <a:path w="5279" h="826">
                <a:moveTo>
                  <a:pt x="0" y="0"/>
                </a:moveTo>
                <a:lnTo>
                  <a:pt x="478" y="826"/>
                </a:lnTo>
                <a:lnTo>
                  <a:pt x="4707" y="826"/>
                </a:lnTo>
                <a:lnTo>
                  <a:pt x="5279" y="0"/>
                </a:lnTo>
                <a:lnTo>
                  <a:pt x="0" y="0"/>
                </a:lnTo>
                <a:close/>
              </a:path>
            </a:pathLst>
          </a:custGeom>
          <a:solidFill>
            <a:srgbClr val="CD9310"/>
          </a:solidFill>
          <a:ln>
            <a:noFill/>
          </a:ln>
        </p:spPr>
        <p:txBody>
          <a:bodyPr vert="horz" wrap="square" lIns="68572" tIns="34286" rIns="68572" bIns="34286" numCol="1" anchor="t" anchorCtr="0" compatLnSpc="1">
            <a:prstTxWarp prst="textNoShape">
              <a:avLst/>
            </a:prstTxWarp>
          </a:bodyPr>
          <a:lstStyle/>
          <a:p>
            <a:endParaRPr lang="fr-FR" sz="2418" dirty="0">
              <a:latin typeface="Century Gothic" panose="020B0502020202020204" pitchFamily="34" charset="0"/>
            </a:endParaRPr>
          </a:p>
        </p:txBody>
      </p:sp>
      <p:sp>
        <p:nvSpPr>
          <p:cNvPr id="61" name="Freeform 9">
            <a:extLst>
              <a:ext uri="{FF2B5EF4-FFF2-40B4-BE49-F238E27FC236}">
                <a16:creationId xmlns:a16="http://schemas.microsoft.com/office/drawing/2014/main" id="{F10AF8E3-C894-4978-9C5E-8834FCBFD249}"/>
              </a:ext>
            </a:extLst>
          </p:cNvPr>
          <p:cNvSpPr>
            <a:spLocks/>
          </p:cNvSpPr>
          <p:nvPr/>
        </p:nvSpPr>
        <p:spPr bwMode="auto">
          <a:xfrm flipV="1">
            <a:off x="3346714" y="3783282"/>
            <a:ext cx="5215013" cy="1044000"/>
          </a:xfrm>
          <a:custGeom>
            <a:avLst/>
            <a:gdLst>
              <a:gd name="T0" fmla="*/ 0 w 5279"/>
              <a:gd name="T1" fmla="*/ 0 h 828"/>
              <a:gd name="T2" fmla="*/ 478 w 5279"/>
              <a:gd name="T3" fmla="*/ 828 h 828"/>
              <a:gd name="T4" fmla="*/ 4707 w 5279"/>
              <a:gd name="T5" fmla="*/ 828 h 828"/>
              <a:gd name="T6" fmla="*/ 5279 w 5279"/>
              <a:gd name="T7" fmla="*/ 0 h 828"/>
              <a:gd name="T8" fmla="*/ 0 w 5279"/>
              <a:gd name="T9" fmla="*/ 0 h 828"/>
            </a:gdLst>
            <a:ahLst/>
            <a:cxnLst>
              <a:cxn ang="0">
                <a:pos x="T0" y="T1"/>
              </a:cxn>
              <a:cxn ang="0">
                <a:pos x="T2" y="T3"/>
              </a:cxn>
              <a:cxn ang="0">
                <a:pos x="T4" y="T5"/>
              </a:cxn>
              <a:cxn ang="0">
                <a:pos x="T6" y="T7"/>
              </a:cxn>
              <a:cxn ang="0">
                <a:pos x="T8" y="T9"/>
              </a:cxn>
            </a:cxnLst>
            <a:rect l="0" t="0" r="r" b="b"/>
            <a:pathLst>
              <a:path w="5279" h="828">
                <a:moveTo>
                  <a:pt x="0" y="0"/>
                </a:moveTo>
                <a:lnTo>
                  <a:pt x="478" y="828"/>
                </a:lnTo>
                <a:lnTo>
                  <a:pt x="4707" y="828"/>
                </a:lnTo>
                <a:lnTo>
                  <a:pt x="5279" y="0"/>
                </a:lnTo>
                <a:lnTo>
                  <a:pt x="0" y="0"/>
                </a:lnTo>
                <a:close/>
              </a:path>
            </a:pathLst>
          </a:custGeom>
          <a:solidFill>
            <a:srgbClr val="E7AB14"/>
          </a:solidFill>
          <a:ln>
            <a:noFill/>
          </a:ln>
        </p:spPr>
        <p:txBody>
          <a:bodyPr rot="0" spcFirstLastPara="0" vertOverflow="overflow" horzOverflow="overflow" vert="horz" wrap="square" lIns="68572" tIns="34286" rIns="68572" bIns="34286" numCol="1" spcCol="0" rtlCol="0" fromWordArt="0" anchor="t" anchorCtr="0" forceAA="0" compatLnSpc="1">
            <a:prstTxWarp prst="textNoShape">
              <a:avLst/>
            </a:prstTxWarp>
            <a:noAutofit/>
          </a:bodyPr>
          <a:lstStyle/>
          <a:p>
            <a:endParaRPr lang="fr-FR" sz="2418">
              <a:latin typeface="Century Gothic" panose="020B0502020202020204" pitchFamily="34" charset="0"/>
            </a:endParaRPr>
          </a:p>
        </p:txBody>
      </p:sp>
      <p:sp>
        <p:nvSpPr>
          <p:cNvPr id="60" name="Freeform 9">
            <a:extLst>
              <a:ext uri="{FF2B5EF4-FFF2-40B4-BE49-F238E27FC236}">
                <a16:creationId xmlns:a16="http://schemas.microsoft.com/office/drawing/2014/main" id="{E6EF8A97-0F67-4CA6-957A-09A9C7571333}"/>
              </a:ext>
            </a:extLst>
          </p:cNvPr>
          <p:cNvSpPr>
            <a:spLocks/>
          </p:cNvSpPr>
          <p:nvPr/>
        </p:nvSpPr>
        <p:spPr bwMode="auto">
          <a:xfrm flipV="1">
            <a:off x="2749982" y="2637933"/>
            <a:ext cx="5215013" cy="1044000"/>
          </a:xfrm>
          <a:custGeom>
            <a:avLst/>
            <a:gdLst>
              <a:gd name="T0" fmla="*/ 0 w 5279"/>
              <a:gd name="T1" fmla="*/ 0 h 828"/>
              <a:gd name="T2" fmla="*/ 478 w 5279"/>
              <a:gd name="T3" fmla="*/ 828 h 828"/>
              <a:gd name="T4" fmla="*/ 4707 w 5279"/>
              <a:gd name="T5" fmla="*/ 828 h 828"/>
              <a:gd name="T6" fmla="*/ 5279 w 5279"/>
              <a:gd name="T7" fmla="*/ 0 h 828"/>
              <a:gd name="T8" fmla="*/ 0 w 5279"/>
              <a:gd name="T9" fmla="*/ 0 h 828"/>
            </a:gdLst>
            <a:ahLst/>
            <a:cxnLst>
              <a:cxn ang="0">
                <a:pos x="T0" y="T1"/>
              </a:cxn>
              <a:cxn ang="0">
                <a:pos x="T2" y="T3"/>
              </a:cxn>
              <a:cxn ang="0">
                <a:pos x="T4" y="T5"/>
              </a:cxn>
              <a:cxn ang="0">
                <a:pos x="T6" y="T7"/>
              </a:cxn>
              <a:cxn ang="0">
                <a:pos x="T8" y="T9"/>
              </a:cxn>
            </a:cxnLst>
            <a:rect l="0" t="0" r="r" b="b"/>
            <a:pathLst>
              <a:path w="5279" h="828">
                <a:moveTo>
                  <a:pt x="0" y="0"/>
                </a:moveTo>
                <a:lnTo>
                  <a:pt x="478" y="828"/>
                </a:lnTo>
                <a:lnTo>
                  <a:pt x="4707" y="828"/>
                </a:lnTo>
                <a:lnTo>
                  <a:pt x="5279" y="0"/>
                </a:lnTo>
                <a:lnTo>
                  <a:pt x="0" y="0"/>
                </a:lnTo>
                <a:close/>
              </a:path>
            </a:pathLst>
          </a:custGeom>
          <a:solidFill>
            <a:srgbClr val="D17930"/>
          </a:solidFill>
          <a:ln>
            <a:noFill/>
          </a:ln>
        </p:spPr>
        <p:txBody>
          <a:bodyPr vert="horz" wrap="square" lIns="68572" tIns="34286" rIns="68572" bIns="34286" numCol="1" anchor="t" anchorCtr="0" compatLnSpc="1">
            <a:prstTxWarp prst="textNoShape">
              <a:avLst/>
            </a:prstTxWarp>
          </a:bodyPr>
          <a:lstStyle/>
          <a:p>
            <a:endParaRPr lang="fr-FR" sz="2418">
              <a:latin typeface="Century Gothic" panose="020B0502020202020204" pitchFamily="34" charset="0"/>
            </a:endParaRPr>
          </a:p>
        </p:txBody>
      </p:sp>
      <p:sp>
        <p:nvSpPr>
          <p:cNvPr id="59" name="Freeform 9">
            <a:extLst>
              <a:ext uri="{FF2B5EF4-FFF2-40B4-BE49-F238E27FC236}">
                <a16:creationId xmlns:a16="http://schemas.microsoft.com/office/drawing/2014/main" id="{D4AA6EB0-BB30-4F9D-9712-31C7CC111345}"/>
              </a:ext>
            </a:extLst>
          </p:cNvPr>
          <p:cNvSpPr>
            <a:spLocks/>
          </p:cNvSpPr>
          <p:nvPr/>
        </p:nvSpPr>
        <p:spPr bwMode="auto">
          <a:xfrm flipV="1">
            <a:off x="2177095" y="1485144"/>
            <a:ext cx="5172458" cy="1044000"/>
          </a:xfrm>
          <a:custGeom>
            <a:avLst/>
            <a:gdLst>
              <a:gd name="T0" fmla="*/ 0 w 5279"/>
              <a:gd name="T1" fmla="*/ 0 h 828"/>
              <a:gd name="T2" fmla="*/ 478 w 5279"/>
              <a:gd name="T3" fmla="*/ 828 h 828"/>
              <a:gd name="T4" fmla="*/ 4707 w 5279"/>
              <a:gd name="T5" fmla="*/ 828 h 828"/>
              <a:gd name="T6" fmla="*/ 5279 w 5279"/>
              <a:gd name="T7" fmla="*/ 0 h 828"/>
              <a:gd name="T8" fmla="*/ 0 w 5279"/>
              <a:gd name="T9" fmla="*/ 0 h 828"/>
            </a:gdLst>
            <a:ahLst/>
            <a:cxnLst>
              <a:cxn ang="0">
                <a:pos x="T0" y="T1"/>
              </a:cxn>
              <a:cxn ang="0">
                <a:pos x="T2" y="T3"/>
              </a:cxn>
              <a:cxn ang="0">
                <a:pos x="T4" y="T5"/>
              </a:cxn>
              <a:cxn ang="0">
                <a:pos x="T6" y="T7"/>
              </a:cxn>
              <a:cxn ang="0">
                <a:pos x="T8" y="T9"/>
              </a:cxn>
            </a:cxnLst>
            <a:rect l="0" t="0" r="r" b="b"/>
            <a:pathLst>
              <a:path w="5279" h="828">
                <a:moveTo>
                  <a:pt x="0" y="0"/>
                </a:moveTo>
                <a:lnTo>
                  <a:pt x="478" y="828"/>
                </a:lnTo>
                <a:lnTo>
                  <a:pt x="4707" y="828"/>
                </a:lnTo>
                <a:lnTo>
                  <a:pt x="5279" y="0"/>
                </a:lnTo>
                <a:lnTo>
                  <a:pt x="0" y="0"/>
                </a:lnTo>
                <a:close/>
              </a:path>
            </a:pathLst>
          </a:custGeom>
          <a:solidFill>
            <a:srgbClr val="8EB403"/>
          </a:solidFill>
          <a:ln>
            <a:noFill/>
          </a:ln>
        </p:spPr>
        <p:txBody>
          <a:bodyPr vert="horz" wrap="square" lIns="68572" tIns="34286" rIns="68572" bIns="34286" numCol="1" anchor="t" anchorCtr="0" compatLnSpc="1">
            <a:prstTxWarp prst="textNoShape">
              <a:avLst/>
            </a:prstTxWarp>
          </a:bodyPr>
          <a:lstStyle/>
          <a:p>
            <a:endParaRPr lang="fr-FR" sz="2418">
              <a:latin typeface="Century Gothic" panose="020B0502020202020204" pitchFamily="34" charset="0"/>
            </a:endParaRPr>
          </a:p>
        </p:txBody>
      </p:sp>
      <p:sp>
        <p:nvSpPr>
          <p:cNvPr id="6" name="Freeform 5">
            <a:extLst>
              <a:ext uri="{FF2B5EF4-FFF2-40B4-BE49-F238E27FC236}">
                <a16:creationId xmlns:a16="http://schemas.microsoft.com/office/drawing/2014/main" id="{99676251-077F-4AE5-AFC8-352BE59D7D1E}"/>
              </a:ext>
            </a:extLst>
          </p:cNvPr>
          <p:cNvSpPr>
            <a:spLocks/>
          </p:cNvSpPr>
          <p:nvPr/>
        </p:nvSpPr>
        <p:spPr bwMode="auto">
          <a:xfrm>
            <a:off x="1382233" y="2635366"/>
            <a:ext cx="2493026" cy="1044000"/>
          </a:xfrm>
          <a:custGeom>
            <a:avLst/>
            <a:gdLst>
              <a:gd name="T0" fmla="*/ 1520 w 1997"/>
              <a:gd name="T1" fmla="*/ 0 h 828"/>
              <a:gd name="T2" fmla="*/ 477 w 1997"/>
              <a:gd name="T3" fmla="*/ 0 h 828"/>
              <a:gd name="T4" fmla="*/ 0 w 1997"/>
              <a:gd name="T5" fmla="*/ 828 h 828"/>
              <a:gd name="T6" fmla="*/ 1997 w 1997"/>
              <a:gd name="T7" fmla="*/ 828 h 828"/>
              <a:gd name="T8" fmla="*/ 1520 w 1997"/>
              <a:gd name="T9" fmla="*/ 0 h 828"/>
            </a:gdLst>
            <a:ahLst/>
            <a:cxnLst>
              <a:cxn ang="0">
                <a:pos x="T0" y="T1"/>
              </a:cxn>
              <a:cxn ang="0">
                <a:pos x="T2" y="T3"/>
              </a:cxn>
              <a:cxn ang="0">
                <a:pos x="T4" y="T5"/>
              </a:cxn>
              <a:cxn ang="0">
                <a:pos x="T6" y="T7"/>
              </a:cxn>
              <a:cxn ang="0">
                <a:pos x="T8" y="T9"/>
              </a:cxn>
            </a:cxnLst>
            <a:rect l="0" t="0" r="r" b="b"/>
            <a:pathLst>
              <a:path w="1997" h="828">
                <a:moveTo>
                  <a:pt x="1520" y="0"/>
                </a:moveTo>
                <a:lnTo>
                  <a:pt x="477" y="0"/>
                </a:lnTo>
                <a:lnTo>
                  <a:pt x="0" y="828"/>
                </a:lnTo>
                <a:lnTo>
                  <a:pt x="1997" y="828"/>
                </a:lnTo>
                <a:lnTo>
                  <a:pt x="1520" y="0"/>
                </a:lnTo>
                <a:close/>
              </a:path>
            </a:pathLst>
          </a:custGeom>
          <a:solidFill>
            <a:srgbClr val="FF9E61"/>
          </a:solidFill>
          <a:ln>
            <a:noFill/>
          </a:ln>
        </p:spPr>
        <p:txBody>
          <a:bodyPr vert="horz" wrap="square" lIns="68572" tIns="34286" rIns="68572" bIns="34286" numCol="1" anchor="t" anchorCtr="0" compatLnSpc="1">
            <a:prstTxWarp prst="textNoShape">
              <a:avLst/>
            </a:prstTxWarp>
          </a:bodyPr>
          <a:lstStyle/>
          <a:p>
            <a:endParaRPr lang="de-CH" sz="2418" dirty="0">
              <a:latin typeface="Century Gothic" panose="020B0502020202020204" pitchFamily="34" charset="0"/>
            </a:endParaRPr>
          </a:p>
        </p:txBody>
      </p:sp>
      <p:sp>
        <p:nvSpPr>
          <p:cNvPr id="7" name="Freeform 6">
            <a:extLst>
              <a:ext uri="{FF2B5EF4-FFF2-40B4-BE49-F238E27FC236}">
                <a16:creationId xmlns:a16="http://schemas.microsoft.com/office/drawing/2014/main" id="{C91B8DDD-0AA8-4C9F-BBEB-A91D982DF1B3}"/>
              </a:ext>
            </a:extLst>
          </p:cNvPr>
          <p:cNvSpPr>
            <a:spLocks/>
          </p:cNvSpPr>
          <p:nvPr/>
        </p:nvSpPr>
        <p:spPr bwMode="auto">
          <a:xfrm>
            <a:off x="776177" y="3781319"/>
            <a:ext cx="3697607" cy="1044000"/>
          </a:xfrm>
          <a:custGeom>
            <a:avLst/>
            <a:gdLst>
              <a:gd name="T0" fmla="*/ 2563 w 3040"/>
              <a:gd name="T1" fmla="*/ 0 h 828"/>
              <a:gd name="T2" fmla="*/ 478 w 3040"/>
              <a:gd name="T3" fmla="*/ 0 h 828"/>
              <a:gd name="T4" fmla="*/ 0 w 3040"/>
              <a:gd name="T5" fmla="*/ 828 h 828"/>
              <a:gd name="T6" fmla="*/ 3040 w 3040"/>
              <a:gd name="T7" fmla="*/ 828 h 828"/>
              <a:gd name="T8" fmla="*/ 2563 w 3040"/>
              <a:gd name="T9" fmla="*/ 0 h 828"/>
            </a:gdLst>
            <a:ahLst/>
            <a:cxnLst>
              <a:cxn ang="0">
                <a:pos x="T0" y="T1"/>
              </a:cxn>
              <a:cxn ang="0">
                <a:pos x="T2" y="T3"/>
              </a:cxn>
              <a:cxn ang="0">
                <a:pos x="T4" y="T5"/>
              </a:cxn>
              <a:cxn ang="0">
                <a:pos x="T6" y="T7"/>
              </a:cxn>
              <a:cxn ang="0">
                <a:pos x="T8" y="T9"/>
              </a:cxn>
            </a:cxnLst>
            <a:rect l="0" t="0" r="r" b="b"/>
            <a:pathLst>
              <a:path w="3040" h="828">
                <a:moveTo>
                  <a:pt x="2563" y="0"/>
                </a:moveTo>
                <a:lnTo>
                  <a:pt x="478" y="0"/>
                </a:lnTo>
                <a:lnTo>
                  <a:pt x="0" y="828"/>
                </a:lnTo>
                <a:lnTo>
                  <a:pt x="3040" y="828"/>
                </a:lnTo>
                <a:lnTo>
                  <a:pt x="2563" y="0"/>
                </a:lnTo>
                <a:close/>
              </a:path>
            </a:pathLst>
          </a:custGeom>
          <a:solidFill>
            <a:srgbClr val="FFC424"/>
          </a:solidFill>
          <a:ln>
            <a:noFill/>
          </a:ln>
        </p:spPr>
        <p:txBody>
          <a:bodyPr vert="horz" wrap="square" lIns="68572" tIns="34286" rIns="68572" bIns="34286" numCol="1" anchor="t" anchorCtr="0" compatLnSpc="1">
            <a:prstTxWarp prst="textNoShape">
              <a:avLst/>
            </a:prstTxWarp>
          </a:bodyPr>
          <a:lstStyle/>
          <a:p>
            <a:endParaRPr lang="de-CH" sz="2418" dirty="0">
              <a:latin typeface="Century Gothic" panose="020B0502020202020204" pitchFamily="34" charset="0"/>
            </a:endParaRPr>
          </a:p>
        </p:txBody>
      </p:sp>
      <p:sp>
        <p:nvSpPr>
          <p:cNvPr id="15" name="Freeform 14">
            <a:extLst>
              <a:ext uri="{FF2B5EF4-FFF2-40B4-BE49-F238E27FC236}">
                <a16:creationId xmlns:a16="http://schemas.microsoft.com/office/drawing/2014/main" id="{8A1E02E7-D974-48D4-BF38-656ED335E7BD}"/>
              </a:ext>
            </a:extLst>
          </p:cNvPr>
          <p:cNvSpPr>
            <a:spLocks/>
          </p:cNvSpPr>
          <p:nvPr/>
        </p:nvSpPr>
        <p:spPr bwMode="auto">
          <a:xfrm>
            <a:off x="2059450" y="1483181"/>
            <a:ext cx="1151583" cy="1044000"/>
          </a:xfrm>
          <a:custGeom>
            <a:avLst/>
            <a:gdLst>
              <a:gd name="T0" fmla="*/ 477 w 955"/>
              <a:gd name="T1" fmla="*/ 0 h 828"/>
              <a:gd name="T2" fmla="*/ 0 w 955"/>
              <a:gd name="T3" fmla="*/ 828 h 828"/>
              <a:gd name="T4" fmla="*/ 955 w 955"/>
              <a:gd name="T5" fmla="*/ 828 h 828"/>
              <a:gd name="T6" fmla="*/ 477 w 955"/>
              <a:gd name="T7" fmla="*/ 0 h 828"/>
            </a:gdLst>
            <a:ahLst/>
            <a:cxnLst>
              <a:cxn ang="0">
                <a:pos x="T0" y="T1"/>
              </a:cxn>
              <a:cxn ang="0">
                <a:pos x="T2" y="T3"/>
              </a:cxn>
              <a:cxn ang="0">
                <a:pos x="T4" y="T5"/>
              </a:cxn>
              <a:cxn ang="0">
                <a:pos x="T6" y="T7"/>
              </a:cxn>
            </a:cxnLst>
            <a:rect l="0" t="0" r="r" b="b"/>
            <a:pathLst>
              <a:path w="955" h="828">
                <a:moveTo>
                  <a:pt x="477" y="0"/>
                </a:moveTo>
                <a:lnTo>
                  <a:pt x="0" y="828"/>
                </a:lnTo>
                <a:lnTo>
                  <a:pt x="955" y="828"/>
                </a:lnTo>
                <a:lnTo>
                  <a:pt x="477" y="0"/>
                </a:lnTo>
                <a:close/>
              </a:path>
            </a:pathLst>
          </a:custGeom>
          <a:solidFill>
            <a:srgbClr val="96CB00"/>
          </a:solidFill>
          <a:ln>
            <a:noFill/>
          </a:ln>
        </p:spPr>
        <p:txBody>
          <a:bodyPr vert="horz" wrap="square" lIns="68572" tIns="34286" rIns="68572" bIns="34286" numCol="1" anchor="t" anchorCtr="0" compatLnSpc="1">
            <a:prstTxWarp prst="textNoShape">
              <a:avLst/>
            </a:prstTxWarp>
          </a:bodyPr>
          <a:lstStyle/>
          <a:p>
            <a:endParaRPr lang="de-CH" sz="2418" dirty="0">
              <a:latin typeface="Century Gothic" panose="020B0502020202020204" pitchFamily="34" charset="0"/>
            </a:endParaRPr>
          </a:p>
        </p:txBody>
      </p:sp>
      <p:sp>
        <p:nvSpPr>
          <p:cNvPr id="24" name="Rectangle 26">
            <a:extLst>
              <a:ext uri="{FF2B5EF4-FFF2-40B4-BE49-F238E27FC236}">
                <a16:creationId xmlns:a16="http://schemas.microsoft.com/office/drawing/2014/main" id="{12047D4B-754C-4A64-B640-3D54F6FD078A}"/>
              </a:ext>
            </a:extLst>
          </p:cNvPr>
          <p:cNvSpPr/>
          <p:nvPr/>
        </p:nvSpPr>
        <p:spPr>
          <a:xfrm>
            <a:off x="1793798" y="4081663"/>
            <a:ext cx="1637160" cy="523220"/>
          </a:xfrm>
          <a:prstGeom prst="rect">
            <a:avLst/>
          </a:prstGeom>
        </p:spPr>
        <p:txBody>
          <a:bodyPr wrap="square">
            <a:spAutoFit/>
          </a:bodyPr>
          <a:lstStyle/>
          <a:p>
            <a:pPr algn="ctr">
              <a:buClr>
                <a:srgbClr val="C00000"/>
              </a:buClr>
            </a:pPr>
            <a:r>
              <a:rPr lang="fr-CH" sz="1400" b="1">
                <a:solidFill>
                  <a:schemeClr val="bg1"/>
                </a:solidFill>
                <a:latin typeface="Century Gothic" panose="020B0502020202020204" pitchFamily="34" charset="0"/>
                <a:ea typeface="Roboto Bold" pitchFamily="2" charset="0"/>
                <a:cs typeface="Arial" charset="0"/>
              </a:rPr>
              <a:t>Responsabilité</a:t>
            </a:r>
            <a:br>
              <a:rPr lang="fr-CH" sz="1400" b="1">
                <a:solidFill>
                  <a:schemeClr val="bg1"/>
                </a:solidFill>
                <a:latin typeface="Century Gothic" panose="020B0502020202020204" pitchFamily="34" charset="0"/>
                <a:ea typeface="Roboto Bold" pitchFamily="2" charset="0"/>
                <a:cs typeface="Arial" charset="0"/>
              </a:rPr>
            </a:br>
            <a:r>
              <a:rPr lang="fr-CH" sz="1400" b="1">
                <a:solidFill>
                  <a:schemeClr val="bg1"/>
                </a:solidFill>
                <a:latin typeface="Century Gothic" panose="020B0502020202020204" pitchFamily="34" charset="0"/>
                <a:ea typeface="Roboto Bold" pitchFamily="2" charset="0"/>
                <a:cs typeface="Arial" charset="0"/>
              </a:rPr>
              <a:t>juridique</a:t>
            </a:r>
          </a:p>
        </p:txBody>
      </p:sp>
      <p:sp>
        <p:nvSpPr>
          <p:cNvPr id="45" name="Rectangle 26">
            <a:extLst>
              <a:ext uri="{FF2B5EF4-FFF2-40B4-BE49-F238E27FC236}">
                <a16:creationId xmlns:a16="http://schemas.microsoft.com/office/drawing/2014/main" id="{3D0B750C-78C9-4D09-B4A1-45784950F900}"/>
              </a:ext>
            </a:extLst>
          </p:cNvPr>
          <p:cNvSpPr/>
          <p:nvPr/>
        </p:nvSpPr>
        <p:spPr>
          <a:xfrm>
            <a:off x="1744501" y="1842807"/>
            <a:ext cx="1735754" cy="523220"/>
          </a:xfrm>
          <a:prstGeom prst="rect">
            <a:avLst/>
          </a:prstGeom>
        </p:spPr>
        <p:txBody>
          <a:bodyPr wrap="square">
            <a:spAutoFit/>
          </a:bodyPr>
          <a:lstStyle/>
          <a:p>
            <a:pPr algn="ctr">
              <a:buClr>
                <a:srgbClr val="C00000"/>
              </a:buClr>
            </a:pPr>
            <a:r>
              <a:rPr lang="fr-CH" sz="1400" b="1">
                <a:solidFill>
                  <a:srgbClr val="0B4874"/>
                </a:solidFill>
                <a:latin typeface="Century Gothic" panose="020B0502020202020204" pitchFamily="34" charset="0"/>
                <a:ea typeface="ＭＳ Ｐゴシック" charset="0"/>
                <a:cs typeface="Arial"/>
              </a:rPr>
              <a:t>Responsabilité</a:t>
            </a:r>
            <a:br>
              <a:rPr lang="fr-CH" sz="1400" b="1">
                <a:solidFill>
                  <a:srgbClr val="0B4874"/>
                </a:solidFill>
                <a:latin typeface="Century Gothic" panose="020B0502020202020204" pitchFamily="34" charset="0"/>
                <a:ea typeface="ＭＳ Ｐゴシック" charset="0"/>
                <a:cs typeface="Arial"/>
              </a:rPr>
            </a:br>
            <a:r>
              <a:rPr lang="fr-CH" sz="1400" b="1">
                <a:solidFill>
                  <a:srgbClr val="0B4874"/>
                </a:solidFill>
                <a:latin typeface="Century Gothic" panose="020B0502020202020204" pitchFamily="34" charset="0"/>
                <a:ea typeface="ＭＳ Ｐゴシック" charset="0"/>
                <a:cs typeface="Arial"/>
              </a:rPr>
              <a:t>sociale</a:t>
            </a:r>
          </a:p>
        </p:txBody>
      </p:sp>
      <p:sp>
        <p:nvSpPr>
          <p:cNvPr id="48" name="Rectangle 21">
            <a:extLst>
              <a:ext uri="{FF2B5EF4-FFF2-40B4-BE49-F238E27FC236}">
                <a16:creationId xmlns:a16="http://schemas.microsoft.com/office/drawing/2014/main" id="{B820CBF5-4954-4ED1-83FF-4CC450D2E178}"/>
              </a:ext>
            </a:extLst>
          </p:cNvPr>
          <p:cNvSpPr/>
          <p:nvPr/>
        </p:nvSpPr>
        <p:spPr>
          <a:xfrm>
            <a:off x="9718250" y="1531411"/>
            <a:ext cx="1789189" cy="784830"/>
          </a:xfrm>
          <a:prstGeom prst="rect">
            <a:avLst/>
          </a:prstGeom>
        </p:spPr>
        <p:txBody>
          <a:bodyPr wrap="square">
            <a:spAutoFit/>
          </a:bodyPr>
          <a:lstStyle/>
          <a:p>
            <a:pPr>
              <a:buClr>
                <a:srgbClr val="C00000"/>
              </a:buClr>
            </a:pPr>
            <a:r>
              <a:rPr lang="fr-CH" sz="1500" b="1">
                <a:solidFill>
                  <a:srgbClr val="8EB403"/>
                </a:solidFill>
                <a:latin typeface="Century Gothic" panose="020B0502020202020204" pitchFamily="34" charset="0"/>
              </a:rPr>
              <a:t>Apportez une contribution positive à la société!</a:t>
            </a:r>
          </a:p>
        </p:txBody>
      </p:sp>
      <p:sp>
        <p:nvSpPr>
          <p:cNvPr id="52" name="Rectangle 21">
            <a:extLst>
              <a:ext uri="{FF2B5EF4-FFF2-40B4-BE49-F238E27FC236}">
                <a16:creationId xmlns:a16="http://schemas.microsoft.com/office/drawing/2014/main" id="{C8C91B3B-6BA3-42A6-90C3-71A606727047}"/>
              </a:ext>
            </a:extLst>
          </p:cNvPr>
          <p:cNvSpPr/>
          <p:nvPr/>
        </p:nvSpPr>
        <p:spPr>
          <a:xfrm>
            <a:off x="3287685" y="1608359"/>
            <a:ext cx="3527788" cy="830997"/>
          </a:xfrm>
          <a:prstGeom prst="rect">
            <a:avLst/>
          </a:prstGeom>
        </p:spPr>
        <p:txBody>
          <a:bodyPr wrap="square">
            <a:spAutoFit/>
          </a:bodyPr>
          <a:lstStyle/>
          <a:p>
            <a:pPr>
              <a:buClr>
                <a:srgbClr val="C00000"/>
              </a:buClr>
            </a:pPr>
            <a:r>
              <a:rPr lang="fr-CH" sz="1200">
                <a:solidFill>
                  <a:schemeClr val="bg1"/>
                </a:solidFill>
                <a:latin typeface="Century Gothic" panose="020B0502020202020204" pitchFamily="34" charset="0"/>
                <a:ea typeface="Roboto Light" pitchFamily="2" charset="0"/>
              </a:rPr>
              <a:t>Les entreprises ont un impact positif sur la société et ne se limitent pas à leurs responsabilités éthiques, juridiques et économiques.</a:t>
            </a:r>
          </a:p>
        </p:txBody>
      </p:sp>
      <p:sp>
        <p:nvSpPr>
          <p:cNvPr id="57" name="Rectangle 21">
            <a:extLst>
              <a:ext uri="{FF2B5EF4-FFF2-40B4-BE49-F238E27FC236}">
                <a16:creationId xmlns:a16="http://schemas.microsoft.com/office/drawing/2014/main" id="{226227D7-262A-42DC-98D4-A1F398E62218}"/>
              </a:ext>
            </a:extLst>
          </p:cNvPr>
          <p:cNvSpPr/>
          <p:nvPr/>
        </p:nvSpPr>
        <p:spPr>
          <a:xfrm>
            <a:off x="9745188" y="5179105"/>
            <a:ext cx="1972424" cy="553998"/>
          </a:xfrm>
          <a:prstGeom prst="rect">
            <a:avLst/>
          </a:prstGeom>
        </p:spPr>
        <p:txBody>
          <a:bodyPr wrap="square">
            <a:spAutoFit/>
          </a:bodyPr>
          <a:lstStyle/>
          <a:p>
            <a:pPr>
              <a:buClr>
                <a:srgbClr val="C00000"/>
              </a:buClr>
            </a:pPr>
            <a:r>
              <a:rPr lang="fr-CH" sz="1500" b="1">
                <a:solidFill>
                  <a:srgbClr val="E7AB14"/>
                </a:solidFill>
                <a:latin typeface="Century Gothic" panose="020B0502020202020204" pitchFamily="34" charset="0"/>
              </a:rPr>
              <a:t>Générez des profits!</a:t>
            </a:r>
          </a:p>
        </p:txBody>
      </p:sp>
      <p:sp>
        <p:nvSpPr>
          <p:cNvPr id="58" name="Rectangle 2">
            <a:extLst>
              <a:ext uri="{FF2B5EF4-FFF2-40B4-BE49-F238E27FC236}">
                <a16:creationId xmlns:a16="http://schemas.microsoft.com/office/drawing/2014/main" id="{6A13F29F-ADAB-4E4A-A3AF-27AE939815CE}"/>
              </a:ext>
            </a:extLst>
          </p:cNvPr>
          <p:cNvSpPr txBox="1">
            <a:spLocks noChangeArrowheads="1"/>
          </p:cNvSpPr>
          <p:nvPr/>
        </p:nvSpPr>
        <p:spPr bwMode="auto">
          <a:xfrm>
            <a:off x="1000461" y="114267"/>
            <a:ext cx="10365629" cy="1044000"/>
          </a:xfrm>
          <a:prstGeom prst="rect">
            <a:avLst/>
          </a:prstGeom>
          <a:noFill/>
          <a:ln w="9525">
            <a:noFill/>
            <a:miter lim="800000"/>
            <a:headEnd/>
            <a:tailEnd/>
          </a:ln>
        </p:spPr>
        <p:txBody>
          <a:bodyPr anchor="ctr"/>
          <a:lstStyle/>
          <a:p>
            <a:pPr>
              <a:defRPr/>
            </a:pPr>
            <a:r>
              <a:rPr lang="fr-CH" sz="2400" b="1" dirty="0">
                <a:solidFill>
                  <a:srgbClr val="8EB403"/>
                </a:solidFill>
                <a:latin typeface="Century Gothic" panose="020B0502020202020204" pitchFamily="34" charset="0"/>
                <a:ea typeface="ＭＳ Ｐゴシック" charset="0"/>
                <a:cs typeface="Arial"/>
              </a:rPr>
              <a:t>Les quatre niveaux de responsabilité des entreprises. </a:t>
            </a:r>
            <a:br>
              <a:rPr lang="fr-CH" sz="2400" b="1" dirty="0">
                <a:solidFill>
                  <a:srgbClr val="8EB403"/>
                </a:solidFill>
                <a:latin typeface="Century Gothic" panose="020B0502020202020204" pitchFamily="34" charset="0"/>
                <a:ea typeface="ＭＳ Ｐゴシック" charset="0"/>
                <a:cs typeface="Arial"/>
              </a:rPr>
            </a:br>
            <a:r>
              <a:rPr lang="fr-CH" sz="2400" b="1" dirty="0">
                <a:solidFill>
                  <a:srgbClr val="0B4874"/>
                </a:solidFill>
                <a:latin typeface="Century Gothic" panose="020B0502020202020204" pitchFamily="34" charset="0"/>
                <a:ea typeface="ＭＳ Ｐゴシック" charset="0"/>
                <a:cs typeface="Arial"/>
              </a:rPr>
              <a:t>Les fondateurs/-</a:t>
            </a:r>
            <a:r>
              <a:rPr lang="fr-CH" sz="2400" b="1" dirty="0" err="1">
                <a:solidFill>
                  <a:srgbClr val="0B4874"/>
                </a:solidFill>
                <a:latin typeface="Century Gothic" panose="020B0502020202020204" pitchFamily="34" charset="0"/>
                <a:ea typeface="ＭＳ Ｐゴシック" charset="0"/>
                <a:cs typeface="Arial"/>
              </a:rPr>
              <a:t>trices</a:t>
            </a:r>
            <a:r>
              <a:rPr lang="fr-CH" sz="2400" b="1" dirty="0">
                <a:solidFill>
                  <a:srgbClr val="0B4874"/>
                </a:solidFill>
                <a:latin typeface="Century Gothic" panose="020B0502020202020204" pitchFamily="34" charset="0"/>
                <a:ea typeface="ＭＳ Ｐゴシック" charset="0"/>
                <a:cs typeface="Arial"/>
              </a:rPr>
              <a:t> ont le choix: Se contentent-ils/elles de respecter les normes minimales ou apportent-ils/elles une contribution positive à la société?</a:t>
            </a:r>
          </a:p>
        </p:txBody>
      </p:sp>
      <p:sp>
        <p:nvSpPr>
          <p:cNvPr id="55" name="Rectangle 21">
            <a:extLst>
              <a:ext uri="{FF2B5EF4-FFF2-40B4-BE49-F238E27FC236}">
                <a16:creationId xmlns:a16="http://schemas.microsoft.com/office/drawing/2014/main" id="{ED3713C6-A871-46B9-985C-987981E5E053}"/>
              </a:ext>
            </a:extLst>
          </p:cNvPr>
          <p:cNvSpPr/>
          <p:nvPr/>
        </p:nvSpPr>
        <p:spPr>
          <a:xfrm>
            <a:off x="4371678" y="3907784"/>
            <a:ext cx="3897675" cy="646331"/>
          </a:xfrm>
          <a:prstGeom prst="rect">
            <a:avLst/>
          </a:prstGeom>
        </p:spPr>
        <p:txBody>
          <a:bodyPr wrap="square">
            <a:spAutoFit/>
          </a:bodyPr>
          <a:lstStyle/>
          <a:p>
            <a:pPr>
              <a:buClr>
                <a:srgbClr val="C00000"/>
              </a:buClr>
            </a:pPr>
            <a:r>
              <a:rPr lang="fr-CH" sz="1200">
                <a:solidFill>
                  <a:schemeClr val="bg1"/>
                </a:solidFill>
                <a:latin typeface="Century Gothic" panose="020B0502020202020204" pitchFamily="34" charset="0"/>
                <a:ea typeface="Roboto Light" pitchFamily="2" charset="0"/>
              </a:rPr>
              <a:t>Pour générer des profits, il convient de respecter les dispositions légales en vigueur dans le pays concerné (conformité légale).</a:t>
            </a:r>
          </a:p>
        </p:txBody>
      </p:sp>
      <p:sp>
        <p:nvSpPr>
          <p:cNvPr id="19" name="Rectangle 21">
            <a:extLst>
              <a:ext uri="{FF2B5EF4-FFF2-40B4-BE49-F238E27FC236}">
                <a16:creationId xmlns:a16="http://schemas.microsoft.com/office/drawing/2014/main" id="{76E0DEAA-ED92-4A0C-A386-8953CC35D80E}"/>
              </a:ext>
            </a:extLst>
          </p:cNvPr>
          <p:cNvSpPr/>
          <p:nvPr/>
        </p:nvSpPr>
        <p:spPr>
          <a:xfrm>
            <a:off x="5149020" y="4960269"/>
            <a:ext cx="3932140" cy="830997"/>
          </a:xfrm>
          <a:prstGeom prst="rect">
            <a:avLst/>
          </a:prstGeom>
        </p:spPr>
        <p:txBody>
          <a:bodyPr wrap="square">
            <a:spAutoFit/>
          </a:bodyPr>
          <a:lstStyle/>
          <a:p>
            <a:pPr>
              <a:buClr>
                <a:srgbClr val="C00000"/>
              </a:buClr>
            </a:pPr>
            <a:r>
              <a:rPr lang="fr-CH" sz="1200" dirty="0">
                <a:solidFill>
                  <a:schemeClr val="bg1"/>
                </a:solidFill>
                <a:latin typeface="Century Gothic" panose="020B0502020202020204" pitchFamily="34" charset="0"/>
                <a:ea typeface="Roboto Light" pitchFamily="2" charset="0"/>
              </a:rPr>
              <a:t>Construire une entreprise rentable. Cette responsabilité incombe aux fondateurs/-</a:t>
            </a:r>
            <a:r>
              <a:rPr lang="fr-CH" sz="1200" dirty="0" err="1">
                <a:solidFill>
                  <a:schemeClr val="bg1"/>
                </a:solidFill>
                <a:latin typeface="Century Gothic" panose="020B0502020202020204" pitchFamily="34" charset="0"/>
                <a:ea typeface="Roboto Light" pitchFamily="2" charset="0"/>
              </a:rPr>
              <a:t>trices</a:t>
            </a:r>
            <a:r>
              <a:rPr lang="fr-CH" sz="1200" dirty="0">
                <a:solidFill>
                  <a:schemeClr val="bg1"/>
                </a:solidFill>
                <a:latin typeface="Century Gothic" panose="020B0502020202020204" pitchFamily="34" charset="0"/>
                <a:ea typeface="Roboto Light" pitchFamily="2" charset="0"/>
              </a:rPr>
              <a:t> principalement à l’égard des investisseurs et des actionnaires et constitue la base de toutes les autres activités.</a:t>
            </a:r>
          </a:p>
        </p:txBody>
      </p:sp>
      <p:sp>
        <p:nvSpPr>
          <p:cNvPr id="2" name="Rechteck 1">
            <a:extLst>
              <a:ext uri="{FF2B5EF4-FFF2-40B4-BE49-F238E27FC236}">
                <a16:creationId xmlns:a16="http://schemas.microsoft.com/office/drawing/2014/main" id="{E30A14E8-A016-4CED-A583-F2765607C5A3}"/>
              </a:ext>
            </a:extLst>
          </p:cNvPr>
          <p:cNvSpPr/>
          <p:nvPr/>
        </p:nvSpPr>
        <p:spPr>
          <a:xfrm>
            <a:off x="1666605" y="6246787"/>
            <a:ext cx="7983793" cy="400110"/>
          </a:xfrm>
          <a:prstGeom prst="rect">
            <a:avLst/>
          </a:prstGeom>
        </p:spPr>
        <p:txBody>
          <a:bodyPr wrap="square">
            <a:spAutoFit/>
          </a:bodyPr>
          <a:lstStyle/>
          <a:p>
            <a:r>
              <a:rPr lang="fr-CH" sz="1000" b="1">
                <a:solidFill>
                  <a:srgbClr val="686868"/>
                </a:solidFill>
                <a:latin typeface="Century Gothic" panose="020B0502020202020204" pitchFamily="34" charset="0"/>
              </a:rPr>
              <a:t>Source: </a:t>
            </a:r>
            <a:r>
              <a:rPr lang="fr-CH" sz="1000">
                <a:solidFill>
                  <a:srgbClr val="686868"/>
                </a:solidFill>
                <a:latin typeface="Century Gothic" panose="020B0502020202020204" pitchFamily="34" charset="0"/>
              </a:rPr>
              <a:t>selon la pyramide des quatre niveaux. Carroll, A.B. (1991). </a:t>
            </a:r>
            <a:r>
              <a:rPr lang="fr-CH" sz="1000" i="1">
                <a:solidFill>
                  <a:srgbClr val="686868"/>
                </a:solidFill>
                <a:latin typeface="Century Gothic" panose="020B0502020202020204" pitchFamily="34" charset="0"/>
              </a:rPr>
              <a:t>The Pyramid of Corporate Social Responsibility.</a:t>
            </a:r>
            <a:r>
              <a:rPr lang="fr-CH" sz="1000">
                <a:solidFill>
                  <a:srgbClr val="686868"/>
                </a:solidFill>
                <a:latin typeface="Century Gothic" panose="020B0502020202020204" pitchFamily="34" charset="0"/>
              </a:rPr>
              <a:t> Toward the Moral Management of Organizational Stakeholders. Business Horizons, juillet/août 1991, pp. 39-48.</a:t>
            </a:r>
          </a:p>
        </p:txBody>
      </p:sp>
      <p:sp>
        <p:nvSpPr>
          <p:cNvPr id="25" name="Freeform 7">
            <a:extLst>
              <a:ext uri="{FF2B5EF4-FFF2-40B4-BE49-F238E27FC236}">
                <a16:creationId xmlns:a16="http://schemas.microsoft.com/office/drawing/2014/main" id="{7D791A32-1DC0-4742-B03B-E7B1543C24EA}"/>
              </a:ext>
            </a:extLst>
          </p:cNvPr>
          <p:cNvSpPr>
            <a:spLocks/>
          </p:cNvSpPr>
          <p:nvPr/>
        </p:nvSpPr>
        <p:spPr bwMode="auto">
          <a:xfrm>
            <a:off x="192541" y="4940805"/>
            <a:ext cx="4932845" cy="1044000"/>
          </a:xfrm>
          <a:custGeom>
            <a:avLst/>
            <a:gdLst>
              <a:gd name="T0" fmla="*/ 3601 w 4081"/>
              <a:gd name="T1" fmla="*/ 0 h 828"/>
              <a:gd name="T2" fmla="*/ 478 w 4081"/>
              <a:gd name="T3" fmla="*/ 0 h 828"/>
              <a:gd name="T4" fmla="*/ 0 w 4081"/>
              <a:gd name="T5" fmla="*/ 828 h 828"/>
              <a:gd name="T6" fmla="*/ 4081 w 4081"/>
              <a:gd name="T7" fmla="*/ 828 h 828"/>
              <a:gd name="T8" fmla="*/ 3601 w 4081"/>
              <a:gd name="T9" fmla="*/ 0 h 828"/>
            </a:gdLst>
            <a:ahLst/>
            <a:cxnLst>
              <a:cxn ang="0">
                <a:pos x="T0" y="T1"/>
              </a:cxn>
              <a:cxn ang="0">
                <a:pos x="T2" y="T3"/>
              </a:cxn>
              <a:cxn ang="0">
                <a:pos x="T4" y="T5"/>
              </a:cxn>
              <a:cxn ang="0">
                <a:pos x="T6" y="T7"/>
              </a:cxn>
              <a:cxn ang="0">
                <a:pos x="T8" y="T9"/>
              </a:cxn>
            </a:cxnLst>
            <a:rect l="0" t="0" r="r" b="b"/>
            <a:pathLst>
              <a:path w="4081" h="828">
                <a:moveTo>
                  <a:pt x="3601" y="0"/>
                </a:moveTo>
                <a:lnTo>
                  <a:pt x="478" y="0"/>
                </a:lnTo>
                <a:lnTo>
                  <a:pt x="0" y="828"/>
                </a:lnTo>
                <a:lnTo>
                  <a:pt x="4081" y="828"/>
                </a:lnTo>
                <a:lnTo>
                  <a:pt x="3601" y="0"/>
                </a:lnTo>
                <a:close/>
              </a:path>
            </a:pathLst>
          </a:custGeom>
          <a:solidFill>
            <a:srgbClr val="E7AB14"/>
          </a:solidFill>
          <a:ln>
            <a:noFill/>
          </a:ln>
        </p:spPr>
        <p:txBody>
          <a:bodyPr vert="horz" wrap="square" lIns="68572" tIns="34286" rIns="68572" bIns="34286" numCol="1" anchor="t" anchorCtr="0" compatLnSpc="1">
            <a:prstTxWarp prst="textNoShape">
              <a:avLst/>
            </a:prstTxWarp>
          </a:bodyPr>
          <a:lstStyle/>
          <a:p>
            <a:endParaRPr lang="fr-FR" sz="2418">
              <a:latin typeface="Century Gothic" panose="020B0502020202020204" pitchFamily="34" charset="0"/>
            </a:endParaRPr>
          </a:p>
        </p:txBody>
      </p:sp>
      <p:sp>
        <p:nvSpPr>
          <p:cNvPr id="23" name="Rectangle 25">
            <a:extLst>
              <a:ext uri="{FF2B5EF4-FFF2-40B4-BE49-F238E27FC236}">
                <a16:creationId xmlns:a16="http://schemas.microsoft.com/office/drawing/2014/main" id="{D9DE2BE4-1764-4830-88DA-067B2B269727}"/>
              </a:ext>
            </a:extLst>
          </p:cNvPr>
          <p:cNvSpPr/>
          <p:nvPr/>
        </p:nvSpPr>
        <p:spPr>
          <a:xfrm>
            <a:off x="1878042" y="5236783"/>
            <a:ext cx="1468672" cy="523220"/>
          </a:xfrm>
          <a:prstGeom prst="rect">
            <a:avLst/>
          </a:prstGeom>
        </p:spPr>
        <p:txBody>
          <a:bodyPr wrap="none">
            <a:spAutoFit/>
          </a:bodyPr>
          <a:lstStyle/>
          <a:p>
            <a:pPr algn="ctr">
              <a:buClr>
                <a:srgbClr val="C00000"/>
              </a:buClr>
            </a:pPr>
            <a:r>
              <a:rPr lang="fr-CH" sz="1400" b="1">
                <a:solidFill>
                  <a:schemeClr val="bg1"/>
                </a:solidFill>
                <a:latin typeface="Century Gothic" panose="020B0502020202020204" pitchFamily="34" charset="0"/>
                <a:ea typeface="Roboto Bold" pitchFamily="2" charset="0"/>
                <a:cs typeface="Arial" charset="0"/>
              </a:rPr>
              <a:t>Responsabilité</a:t>
            </a:r>
            <a:br>
              <a:rPr lang="fr-CH" sz="1400" b="1">
                <a:solidFill>
                  <a:schemeClr val="bg1"/>
                </a:solidFill>
                <a:latin typeface="Century Gothic" panose="020B0502020202020204" pitchFamily="34" charset="0"/>
                <a:ea typeface="Roboto Bold" pitchFamily="2" charset="0"/>
                <a:cs typeface="Arial" charset="0"/>
              </a:rPr>
            </a:br>
            <a:r>
              <a:rPr lang="fr-CH" sz="1400" b="1">
                <a:solidFill>
                  <a:schemeClr val="bg1"/>
                </a:solidFill>
                <a:latin typeface="Century Gothic" panose="020B0502020202020204" pitchFamily="34" charset="0"/>
                <a:ea typeface="Roboto Bold" pitchFamily="2" charset="0"/>
                <a:cs typeface="Arial" charset="0"/>
              </a:rPr>
              <a:t>économique</a:t>
            </a:r>
          </a:p>
        </p:txBody>
      </p:sp>
      <p:sp>
        <p:nvSpPr>
          <p:cNvPr id="30" name="Rectangle 26">
            <a:extLst>
              <a:ext uri="{FF2B5EF4-FFF2-40B4-BE49-F238E27FC236}">
                <a16:creationId xmlns:a16="http://schemas.microsoft.com/office/drawing/2014/main" id="{76A22AA7-5648-40F1-9C54-9AE0204A3598}"/>
              </a:ext>
            </a:extLst>
          </p:cNvPr>
          <p:cNvSpPr/>
          <p:nvPr/>
        </p:nvSpPr>
        <p:spPr>
          <a:xfrm>
            <a:off x="1793798" y="2923029"/>
            <a:ext cx="1637160" cy="523220"/>
          </a:xfrm>
          <a:prstGeom prst="rect">
            <a:avLst/>
          </a:prstGeom>
        </p:spPr>
        <p:txBody>
          <a:bodyPr wrap="square">
            <a:spAutoFit/>
          </a:bodyPr>
          <a:lstStyle/>
          <a:p>
            <a:pPr algn="ctr">
              <a:buClr>
                <a:srgbClr val="C00000"/>
              </a:buClr>
            </a:pPr>
            <a:r>
              <a:rPr lang="fr-CH" sz="1400" b="1">
                <a:solidFill>
                  <a:schemeClr val="bg1"/>
                </a:solidFill>
                <a:latin typeface="Century Gothic" panose="020B0502020202020204" pitchFamily="34" charset="0"/>
                <a:ea typeface="Roboto Bold" pitchFamily="2" charset="0"/>
                <a:cs typeface="Arial" charset="0"/>
              </a:rPr>
              <a:t>Responsabilité</a:t>
            </a:r>
            <a:br>
              <a:rPr lang="fr-CH" sz="1400" b="1">
                <a:solidFill>
                  <a:schemeClr val="bg1"/>
                </a:solidFill>
                <a:latin typeface="Century Gothic" panose="020B0502020202020204" pitchFamily="34" charset="0"/>
                <a:ea typeface="Roboto Bold" pitchFamily="2" charset="0"/>
                <a:cs typeface="Arial" charset="0"/>
              </a:rPr>
            </a:br>
            <a:r>
              <a:rPr lang="fr-CH" sz="1400" b="1">
                <a:solidFill>
                  <a:schemeClr val="bg1"/>
                </a:solidFill>
                <a:latin typeface="Century Gothic" panose="020B0502020202020204" pitchFamily="34" charset="0"/>
                <a:ea typeface="Roboto Bold" pitchFamily="2" charset="0"/>
                <a:cs typeface="Arial" charset="0"/>
              </a:rPr>
              <a:t>éthique</a:t>
            </a:r>
          </a:p>
        </p:txBody>
      </p:sp>
      <p:sp>
        <p:nvSpPr>
          <p:cNvPr id="31" name="Rectangle 21">
            <a:extLst>
              <a:ext uri="{FF2B5EF4-FFF2-40B4-BE49-F238E27FC236}">
                <a16:creationId xmlns:a16="http://schemas.microsoft.com/office/drawing/2014/main" id="{83E94B73-B2BA-4C70-8EB7-DB83FF7EEFC9}"/>
              </a:ext>
            </a:extLst>
          </p:cNvPr>
          <p:cNvSpPr/>
          <p:nvPr/>
        </p:nvSpPr>
        <p:spPr>
          <a:xfrm>
            <a:off x="3711391" y="2673734"/>
            <a:ext cx="3957377" cy="1015663"/>
          </a:xfrm>
          <a:prstGeom prst="rect">
            <a:avLst/>
          </a:prstGeom>
        </p:spPr>
        <p:txBody>
          <a:bodyPr wrap="square">
            <a:spAutoFit/>
          </a:bodyPr>
          <a:lstStyle/>
          <a:p>
            <a:pPr>
              <a:buClr>
                <a:srgbClr val="C00000"/>
              </a:buClr>
            </a:pPr>
            <a:r>
              <a:rPr lang="fr-CH" sz="1200" dirty="0">
                <a:solidFill>
                  <a:schemeClr val="bg1"/>
                </a:solidFill>
                <a:latin typeface="Century Gothic" panose="020B0502020202020204" pitchFamily="34" charset="0"/>
                <a:ea typeface="Roboto Light" pitchFamily="2" charset="0"/>
              </a:rPr>
              <a:t>Faire ce qui est «juste», c’est-à-dire ce qui est moralement correct, juste et équitable. Ainsi, il peut être légal de contourner les impôts (p. ex. en déplaçant le siège d’une entreprise), mais moralement inacceptable.</a:t>
            </a:r>
          </a:p>
        </p:txBody>
      </p:sp>
      <p:sp>
        <p:nvSpPr>
          <p:cNvPr id="33" name="Rectangle 21">
            <a:extLst>
              <a:ext uri="{FF2B5EF4-FFF2-40B4-BE49-F238E27FC236}">
                <a16:creationId xmlns:a16="http://schemas.microsoft.com/office/drawing/2014/main" id="{634D2BDF-3A7D-428C-8CBC-2172B2732279}"/>
              </a:ext>
            </a:extLst>
          </p:cNvPr>
          <p:cNvSpPr/>
          <p:nvPr/>
        </p:nvSpPr>
        <p:spPr>
          <a:xfrm>
            <a:off x="9718250" y="2719901"/>
            <a:ext cx="1647840" cy="784830"/>
          </a:xfrm>
          <a:prstGeom prst="rect">
            <a:avLst/>
          </a:prstGeom>
        </p:spPr>
        <p:txBody>
          <a:bodyPr wrap="square">
            <a:spAutoFit/>
          </a:bodyPr>
          <a:lstStyle/>
          <a:p>
            <a:pPr>
              <a:buClr>
                <a:srgbClr val="C00000"/>
              </a:buClr>
            </a:pPr>
            <a:r>
              <a:rPr lang="fr-CH" sz="1500" b="1">
                <a:solidFill>
                  <a:srgbClr val="D17930"/>
                </a:solidFill>
                <a:latin typeface="Century Gothic" panose="020B0502020202020204" pitchFamily="34" charset="0"/>
              </a:rPr>
              <a:t>Faites ce qui est «juste»!</a:t>
            </a:r>
          </a:p>
        </p:txBody>
      </p:sp>
      <p:sp>
        <p:nvSpPr>
          <p:cNvPr id="28" name="Foliennummernplatzhalter 1">
            <a:extLst>
              <a:ext uri="{FF2B5EF4-FFF2-40B4-BE49-F238E27FC236}">
                <a16:creationId xmlns:a16="http://schemas.microsoft.com/office/drawing/2014/main" id="{3D61EA67-A184-4556-8FC9-CA63042BD67E}"/>
              </a:ext>
            </a:extLst>
          </p:cNvPr>
          <p:cNvSpPr>
            <a:spLocks noGrp="1"/>
          </p:cNvSpPr>
          <p:nvPr>
            <p:ph type="sldNum" sz="quarter" idx="12"/>
          </p:nvPr>
        </p:nvSpPr>
        <p:spPr>
          <a:xfrm>
            <a:off x="11510081" y="6356350"/>
            <a:ext cx="53600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ru-RU" sz="2400" b="1" i="0" u="none" strike="noStrike" kern="1200" cap="none" spc="0" normalizeH="0" baseline="0" noProof="0">
              <a:ln>
                <a:noFill/>
              </a:ln>
              <a:solidFill>
                <a:prstClr val="white"/>
              </a:solidFill>
              <a:effectLst/>
              <a:uLnTx/>
              <a:uFillTx/>
              <a:latin typeface="Century Gothic"/>
              <a:ea typeface="+mn-ea"/>
              <a:cs typeface="+mn-cs"/>
            </a:endParaRPr>
          </a:p>
        </p:txBody>
      </p:sp>
      <p:sp>
        <p:nvSpPr>
          <p:cNvPr id="3" name="Gleichschenkliges Dreieck 2">
            <a:extLst>
              <a:ext uri="{FF2B5EF4-FFF2-40B4-BE49-F238E27FC236}">
                <a16:creationId xmlns:a16="http://schemas.microsoft.com/office/drawing/2014/main" id="{DA0C3F6D-18DF-4DEE-BD02-9E25FB314099}"/>
              </a:ext>
            </a:extLst>
          </p:cNvPr>
          <p:cNvSpPr/>
          <p:nvPr/>
        </p:nvSpPr>
        <p:spPr>
          <a:xfrm rot="5400000">
            <a:off x="8898121" y="5295394"/>
            <a:ext cx="1044000" cy="324000"/>
          </a:xfrm>
          <a:prstGeom prst="triangle">
            <a:avLst/>
          </a:prstGeom>
          <a:solidFill>
            <a:srgbClr val="CD9310"/>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CH" sz="1600" kern="0" dirty="0" err="1">
              <a:solidFill>
                <a:prstClr val="black"/>
              </a:solidFill>
              <a:latin typeface="Century Gothic" panose="020B0502020202020204" pitchFamily="34" charset="0"/>
            </a:endParaRPr>
          </a:p>
        </p:txBody>
      </p:sp>
      <p:sp>
        <p:nvSpPr>
          <p:cNvPr id="36" name="Rectangle 21">
            <a:extLst>
              <a:ext uri="{FF2B5EF4-FFF2-40B4-BE49-F238E27FC236}">
                <a16:creationId xmlns:a16="http://schemas.microsoft.com/office/drawing/2014/main" id="{B506C319-35E5-4463-A952-D9B16E2305ED}"/>
              </a:ext>
            </a:extLst>
          </p:cNvPr>
          <p:cNvSpPr/>
          <p:nvPr/>
        </p:nvSpPr>
        <p:spPr>
          <a:xfrm>
            <a:off x="9730440" y="4023815"/>
            <a:ext cx="1972424" cy="553998"/>
          </a:xfrm>
          <a:prstGeom prst="rect">
            <a:avLst/>
          </a:prstGeom>
        </p:spPr>
        <p:txBody>
          <a:bodyPr wrap="square">
            <a:spAutoFit/>
          </a:bodyPr>
          <a:lstStyle/>
          <a:p>
            <a:pPr>
              <a:buClr>
                <a:srgbClr val="C00000"/>
              </a:buClr>
            </a:pPr>
            <a:r>
              <a:rPr lang="fr-CH" sz="1500" b="1">
                <a:solidFill>
                  <a:srgbClr val="E7AB14"/>
                </a:solidFill>
                <a:latin typeface="Century Gothic" panose="020B0502020202020204" pitchFamily="34" charset="0"/>
              </a:rPr>
              <a:t>Respectez la loi!</a:t>
            </a:r>
          </a:p>
        </p:txBody>
      </p:sp>
      <p:sp>
        <p:nvSpPr>
          <p:cNvPr id="37" name="Gleichschenkliges Dreieck 36">
            <a:extLst>
              <a:ext uri="{FF2B5EF4-FFF2-40B4-BE49-F238E27FC236}">
                <a16:creationId xmlns:a16="http://schemas.microsoft.com/office/drawing/2014/main" id="{0BA04C51-D34D-48BA-A3F4-958F37F37B34}"/>
              </a:ext>
            </a:extLst>
          </p:cNvPr>
          <p:cNvSpPr/>
          <p:nvPr/>
        </p:nvSpPr>
        <p:spPr>
          <a:xfrm rot="5400000">
            <a:off x="8898121" y="4141319"/>
            <a:ext cx="1044000" cy="324000"/>
          </a:xfrm>
          <a:prstGeom prst="triangle">
            <a:avLst/>
          </a:prstGeom>
          <a:solidFill>
            <a:srgbClr val="E7AB14"/>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CH" sz="1600" kern="0" dirty="0" err="1">
              <a:solidFill>
                <a:prstClr val="black"/>
              </a:solidFill>
              <a:latin typeface="Century Gothic" panose="020B0502020202020204" pitchFamily="34" charset="0"/>
            </a:endParaRPr>
          </a:p>
        </p:txBody>
      </p:sp>
      <p:sp>
        <p:nvSpPr>
          <p:cNvPr id="38" name="Gleichschenkliges Dreieck 37">
            <a:extLst>
              <a:ext uri="{FF2B5EF4-FFF2-40B4-BE49-F238E27FC236}">
                <a16:creationId xmlns:a16="http://schemas.microsoft.com/office/drawing/2014/main" id="{C594FD7B-5E50-4285-89E4-3C5CD90ED57C}"/>
              </a:ext>
            </a:extLst>
          </p:cNvPr>
          <p:cNvSpPr/>
          <p:nvPr/>
        </p:nvSpPr>
        <p:spPr>
          <a:xfrm rot="5400000">
            <a:off x="8898121" y="2947448"/>
            <a:ext cx="1044000" cy="324000"/>
          </a:xfrm>
          <a:prstGeom prst="triangle">
            <a:avLst/>
          </a:prstGeom>
          <a:solidFill>
            <a:srgbClr val="D17930"/>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CH" sz="1600" kern="0" dirty="0" err="1">
              <a:solidFill>
                <a:prstClr val="black"/>
              </a:solidFill>
              <a:latin typeface="Century Gothic" panose="020B0502020202020204" pitchFamily="34" charset="0"/>
            </a:endParaRPr>
          </a:p>
        </p:txBody>
      </p:sp>
      <p:sp>
        <p:nvSpPr>
          <p:cNvPr id="39" name="Gleichschenkliges Dreieck 38">
            <a:extLst>
              <a:ext uri="{FF2B5EF4-FFF2-40B4-BE49-F238E27FC236}">
                <a16:creationId xmlns:a16="http://schemas.microsoft.com/office/drawing/2014/main" id="{11DA802A-7883-4BFA-86FE-8C2A7ADFFEC2}"/>
              </a:ext>
            </a:extLst>
          </p:cNvPr>
          <p:cNvSpPr/>
          <p:nvPr/>
        </p:nvSpPr>
        <p:spPr>
          <a:xfrm rot="5400000">
            <a:off x="8898121" y="1753577"/>
            <a:ext cx="1044000" cy="324000"/>
          </a:xfrm>
          <a:prstGeom prst="triangle">
            <a:avLst/>
          </a:prstGeom>
          <a:solidFill>
            <a:srgbClr val="8EB403"/>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CH" sz="1600" kern="0" dirty="0" err="1">
              <a:solidFill>
                <a:prstClr val="black"/>
              </a:solidFill>
              <a:latin typeface="Century Gothic" panose="020B0502020202020204" pitchFamily="34" charset="0"/>
            </a:endParaRPr>
          </a:p>
        </p:txBody>
      </p:sp>
    </p:spTree>
    <p:extLst>
      <p:ext uri="{BB962C8B-B14F-4D97-AF65-F5344CB8AC3E}">
        <p14:creationId xmlns:p14="http://schemas.microsoft.com/office/powerpoint/2010/main" val="1174470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echteck 2">
            <a:extLst>
              <a:ext uri="{FF2B5EF4-FFF2-40B4-BE49-F238E27FC236}">
                <a16:creationId xmlns:a16="http://schemas.microsoft.com/office/drawing/2014/main" id="{BEA7DAC5-061D-48CC-BAFC-7CD8AC3B976A}"/>
              </a:ext>
            </a:extLst>
          </p:cNvPr>
          <p:cNvSpPr/>
          <p:nvPr/>
        </p:nvSpPr>
        <p:spPr>
          <a:xfrm>
            <a:off x="0" y="6007395"/>
            <a:ext cx="12192000" cy="862110"/>
          </a:xfrm>
          <a:prstGeom prst="rect">
            <a:avLst/>
          </a:prstGeom>
          <a:solidFill>
            <a:srgbClr val="E5E5E5"/>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Malgun Gothic"/>
              <a:ea typeface="+mn-ea"/>
              <a:cs typeface="+mn-cs"/>
            </a:endParaRPr>
          </a:p>
        </p:txBody>
      </p:sp>
      <p:sp>
        <p:nvSpPr>
          <p:cNvPr id="125" name="Pfeil: Fünfeck 3">
            <a:extLst>
              <a:ext uri="{FF2B5EF4-FFF2-40B4-BE49-F238E27FC236}">
                <a16:creationId xmlns:a16="http://schemas.microsoft.com/office/drawing/2014/main" id="{652FE516-498E-4826-9B07-858E9FBD84D5}"/>
              </a:ext>
            </a:extLst>
          </p:cNvPr>
          <p:cNvSpPr/>
          <p:nvPr/>
        </p:nvSpPr>
        <p:spPr>
          <a:xfrm>
            <a:off x="6387221" y="1067641"/>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26" name="Pfeil: Chevron 4">
            <a:extLst>
              <a:ext uri="{FF2B5EF4-FFF2-40B4-BE49-F238E27FC236}">
                <a16:creationId xmlns:a16="http://schemas.microsoft.com/office/drawing/2014/main" id="{9B32E2CB-CE43-4A48-883E-286BAD521AF6}"/>
              </a:ext>
            </a:extLst>
          </p:cNvPr>
          <p:cNvSpPr/>
          <p:nvPr/>
        </p:nvSpPr>
        <p:spPr>
          <a:xfrm>
            <a:off x="7063082" y="1067640"/>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27" name="Rechteck 5">
            <a:extLst>
              <a:ext uri="{FF2B5EF4-FFF2-40B4-BE49-F238E27FC236}">
                <a16:creationId xmlns:a16="http://schemas.microsoft.com/office/drawing/2014/main" id="{CC7AFCA9-CDEE-495A-94C9-2B28397C51CF}"/>
              </a:ext>
            </a:extLst>
          </p:cNvPr>
          <p:cNvSpPr/>
          <p:nvPr/>
        </p:nvSpPr>
        <p:spPr>
          <a:xfrm>
            <a:off x="7217763" y="1085667"/>
            <a:ext cx="149432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dirty="0">
                <a:ln>
                  <a:noFill/>
                </a:ln>
                <a:solidFill>
                  <a:prstClr val="white"/>
                </a:solidFill>
                <a:uLnTx/>
                <a:uFillTx/>
                <a:latin typeface="Century Gothic" panose="020B0502020202020204" pitchFamily="34" charset="0"/>
              </a:rPr>
              <a:t>Le Lean Startup</a:t>
            </a:r>
          </a:p>
        </p:txBody>
      </p:sp>
      <p:sp>
        <p:nvSpPr>
          <p:cNvPr id="128" name="Rechteck 6">
            <a:extLst>
              <a:ext uri="{FF2B5EF4-FFF2-40B4-BE49-F238E27FC236}">
                <a16:creationId xmlns:a16="http://schemas.microsoft.com/office/drawing/2014/main" id="{2FB396D9-381C-4B0B-8C64-DBA5E33F5C1D}"/>
              </a:ext>
            </a:extLst>
          </p:cNvPr>
          <p:cNvSpPr/>
          <p:nvPr/>
        </p:nvSpPr>
        <p:spPr>
          <a:xfrm>
            <a:off x="6429261" y="1079042"/>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2.1</a:t>
            </a:r>
          </a:p>
        </p:txBody>
      </p:sp>
      <p:sp>
        <p:nvSpPr>
          <p:cNvPr id="129" name="Rectangle 2">
            <a:extLst>
              <a:ext uri="{FF2B5EF4-FFF2-40B4-BE49-F238E27FC236}">
                <a16:creationId xmlns:a16="http://schemas.microsoft.com/office/drawing/2014/main" id="{54E074D8-2C7D-4F9B-890D-0FCBB65240A6}"/>
              </a:ext>
            </a:extLst>
          </p:cNvPr>
          <p:cNvSpPr txBox="1">
            <a:spLocks noChangeArrowheads="1"/>
          </p:cNvSpPr>
          <p:nvPr/>
        </p:nvSpPr>
        <p:spPr bwMode="auto">
          <a:xfrm>
            <a:off x="936801" y="107479"/>
            <a:ext cx="9406555" cy="657225"/>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2400" b="1" i="0" u="none" strike="noStrike" cap="none" normalizeH="0" baseline="0" noProof="0">
                <a:ln>
                  <a:noFill/>
                </a:ln>
                <a:solidFill>
                  <a:srgbClr val="FFFFFF">
                    <a:lumMod val="50000"/>
                  </a:srgbClr>
                </a:solidFill>
                <a:uLnTx/>
                <a:uFillTx/>
                <a:latin typeface="Century Gothic" panose="020B0502020202020204" pitchFamily="34" charset="0"/>
                <a:ea typeface="ＭＳ Ｐゴシック" charset="0"/>
                <a:cs typeface="Arial"/>
              </a:rPr>
              <a:t>Table des matières: modules 1 à 4</a:t>
            </a:r>
          </a:p>
        </p:txBody>
      </p:sp>
      <p:sp>
        <p:nvSpPr>
          <p:cNvPr id="130" name="Rectangle 2">
            <a:extLst>
              <a:ext uri="{FF2B5EF4-FFF2-40B4-BE49-F238E27FC236}">
                <a16:creationId xmlns:a16="http://schemas.microsoft.com/office/drawing/2014/main" id="{6F865A6C-D2E5-4E9B-AA08-BDB171BF5319}"/>
              </a:ext>
            </a:extLst>
          </p:cNvPr>
          <p:cNvSpPr txBox="1">
            <a:spLocks noChangeArrowheads="1"/>
          </p:cNvSpPr>
          <p:nvPr/>
        </p:nvSpPr>
        <p:spPr bwMode="auto">
          <a:xfrm>
            <a:off x="1064355" y="723655"/>
            <a:ext cx="4910116" cy="2871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400" b="1" i="0" u="none" strike="noStrike" cap="none" normalizeH="0" baseline="0" noProof="0" dirty="0">
                <a:ln>
                  <a:noFill/>
                </a:ln>
                <a:solidFill>
                  <a:srgbClr val="FFFFFF">
                    <a:lumMod val="50000"/>
                  </a:srgbClr>
                </a:solidFill>
                <a:uLnTx/>
                <a:uFillTx/>
                <a:latin typeface="Century Gothic" panose="020B0502020202020204" pitchFamily="34" charset="0"/>
                <a:ea typeface="ＭＳ Ｐゴシック" charset="0"/>
                <a:cs typeface="Arial"/>
              </a:rPr>
              <a:t>Module 1: Développement d’idées </a:t>
            </a:r>
          </a:p>
        </p:txBody>
      </p:sp>
      <p:sp>
        <p:nvSpPr>
          <p:cNvPr id="131" name="Rectangle 2">
            <a:extLst>
              <a:ext uri="{FF2B5EF4-FFF2-40B4-BE49-F238E27FC236}">
                <a16:creationId xmlns:a16="http://schemas.microsoft.com/office/drawing/2014/main" id="{EE7B9417-515E-4AA6-A921-F71F99855D09}"/>
              </a:ext>
            </a:extLst>
          </p:cNvPr>
          <p:cNvSpPr txBox="1">
            <a:spLocks noChangeArrowheads="1"/>
          </p:cNvSpPr>
          <p:nvPr/>
        </p:nvSpPr>
        <p:spPr bwMode="auto">
          <a:xfrm>
            <a:off x="6426200" y="729855"/>
            <a:ext cx="4218607"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400" b="1" i="0" u="none" strike="noStrike" cap="none" normalizeH="0" baseline="0" noProof="0">
                <a:ln>
                  <a:noFill/>
                </a:ln>
                <a:solidFill>
                  <a:srgbClr val="FFFFFF">
                    <a:lumMod val="50000"/>
                  </a:srgbClr>
                </a:solidFill>
                <a:uLnTx/>
                <a:uFillTx/>
                <a:latin typeface="Century Gothic" panose="020B0502020202020204" pitchFamily="34" charset="0"/>
                <a:ea typeface="ＭＳ Ｐゴシック" charset="0"/>
                <a:cs typeface="Arial"/>
              </a:rPr>
              <a:t>Module 2: Test et perfectionnement des idées</a:t>
            </a:r>
          </a:p>
        </p:txBody>
      </p:sp>
      <p:sp>
        <p:nvSpPr>
          <p:cNvPr id="132" name="Pfeil: Fünfeck 18">
            <a:extLst>
              <a:ext uri="{FF2B5EF4-FFF2-40B4-BE49-F238E27FC236}">
                <a16:creationId xmlns:a16="http://schemas.microsoft.com/office/drawing/2014/main" id="{1CBFE532-ACC2-4D5E-AF0D-67619D144685}"/>
              </a:ext>
            </a:extLst>
          </p:cNvPr>
          <p:cNvSpPr/>
          <p:nvPr/>
        </p:nvSpPr>
        <p:spPr>
          <a:xfrm>
            <a:off x="6380597" y="1389832"/>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33" name="Pfeil: Chevron 19">
            <a:extLst>
              <a:ext uri="{FF2B5EF4-FFF2-40B4-BE49-F238E27FC236}">
                <a16:creationId xmlns:a16="http://schemas.microsoft.com/office/drawing/2014/main" id="{6EF0A76E-42D5-43B0-B45F-3545EEEF167C}"/>
              </a:ext>
            </a:extLst>
          </p:cNvPr>
          <p:cNvSpPr/>
          <p:nvPr/>
        </p:nvSpPr>
        <p:spPr>
          <a:xfrm>
            <a:off x="7056458" y="1389831"/>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34" name="Rechteck 20">
            <a:extLst>
              <a:ext uri="{FF2B5EF4-FFF2-40B4-BE49-F238E27FC236}">
                <a16:creationId xmlns:a16="http://schemas.microsoft.com/office/drawing/2014/main" id="{EA65CA46-ECE9-486F-891D-6A353B804A28}"/>
              </a:ext>
            </a:extLst>
          </p:cNvPr>
          <p:cNvSpPr/>
          <p:nvPr/>
        </p:nvSpPr>
        <p:spPr>
          <a:xfrm>
            <a:off x="7211139" y="1407858"/>
            <a:ext cx="2627642"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dirty="0">
                <a:ln>
                  <a:noFill/>
                </a:ln>
                <a:solidFill>
                  <a:prstClr val="white"/>
                </a:solidFill>
                <a:uLnTx/>
                <a:uFillTx/>
                <a:latin typeface="Century Gothic" panose="020B0502020202020204" pitchFamily="34" charset="0"/>
              </a:rPr>
              <a:t>Le Lean Startup et votre idée </a:t>
            </a:r>
          </a:p>
        </p:txBody>
      </p:sp>
      <p:sp>
        <p:nvSpPr>
          <p:cNvPr id="135" name="Rechteck 21">
            <a:extLst>
              <a:ext uri="{FF2B5EF4-FFF2-40B4-BE49-F238E27FC236}">
                <a16:creationId xmlns:a16="http://schemas.microsoft.com/office/drawing/2014/main" id="{E4EEDC20-66C7-4F98-A7E5-EBC9687FEF02}"/>
              </a:ext>
            </a:extLst>
          </p:cNvPr>
          <p:cNvSpPr/>
          <p:nvPr/>
        </p:nvSpPr>
        <p:spPr>
          <a:xfrm>
            <a:off x="6422637" y="140123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2.2</a:t>
            </a:r>
          </a:p>
        </p:txBody>
      </p:sp>
      <p:sp>
        <p:nvSpPr>
          <p:cNvPr id="136" name="Pfeil: Fünfeck 22">
            <a:extLst>
              <a:ext uri="{FF2B5EF4-FFF2-40B4-BE49-F238E27FC236}">
                <a16:creationId xmlns:a16="http://schemas.microsoft.com/office/drawing/2014/main" id="{108ADE8E-1D6A-446F-8A9C-0F6A57DA7BAC}"/>
              </a:ext>
            </a:extLst>
          </p:cNvPr>
          <p:cNvSpPr/>
          <p:nvPr/>
        </p:nvSpPr>
        <p:spPr>
          <a:xfrm>
            <a:off x="6373971" y="1712023"/>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37" name="Pfeil: Chevron 23">
            <a:extLst>
              <a:ext uri="{FF2B5EF4-FFF2-40B4-BE49-F238E27FC236}">
                <a16:creationId xmlns:a16="http://schemas.microsoft.com/office/drawing/2014/main" id="{F0F4B13A-B7FB-4275-83D3-6239A3F71A1C}"/>
              </a:ext>
            </a:extLst>
          </p:cNvPr>
          <p:cNvSpPr/>
          <p:nvPr/>
        </p:nvSpPr>
        <p:spPr>
          <a:xfrm>
            <a:off x="7049832" y="1712022"/>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38" name="Rechteck 24">
            <a:extLst>
              <a:ext uri="{FF2B5EF4-FFF2-40B4-BE49-F238E27FC236}">
                <a16:creationId xmlns:a16="http://schemas.microsoft.com/office/drawing/2014/main" id="{938213C0-FC05-4568-85FC-8C0C1AA94DC5}"/>
              </a:ext>
            </a:extLst>
          </p:cNvPr>
          <p:cNvSpPr/>
          <p:nvPr/>
        </p:nvSpPr>
        <p:spPr>
          <a:xfrm>
            <a:off x="7204513" y="1730049"/>
            <a:ext cx="4147289"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dirty="0">
                <a:ln>
                  <a:noFill/>
                </a:ln>
                <a:solidFill>
                  <a:prstClr val="white"/>
                </a:solidFill>
                <a:uLnTx/>
                <a:uFillTx/>
                <a:latin typeface="Century Gothic" panose="020B0502020202020204" pitchFamily="34" charset="0"/>
              </a:rPr>
              <a:t>Le Lean Startup </a:t>
            </a:r>
            <a:r>
              <a:rPr kumimoji="0" lang="fr-CH" sz="1300" b="0" i="0" u="none" strike="noStrike" cap="none" spc="-40" normalizeH="0" noProof="0" dirty="0">
                <a:ln>
                  <a:noFill/>
                </a:ln>
                <a:solidFill>
                  <a:prstClr val="white"/>
                </a:solidFill>
                <a:uLnTx/>
                <a:uFillTx/>
                <a:latin typeface="Century Gothic" panose="020B0502020202020204" pitchFamily="34" charset="0"/>
              </a:rPr>
              <a:t>avec l’exemple de </a:t>
            </a:r>
            <a:r>
              <a:rPr kumimoji="0" lang="fr-CH" sz="1300" b="0" i="0" u="none" strike="noStrike" cap="none" spc="-40" normalizeH="0" noProof="0" dirty="0" err="1">
                <a:ln>
                  <a:noFill/>
                </a:ln>
                <a:solidFill>
                  <a:prstClr val="white"/>
                </a:solidFill>
                <a:uLnTx/>
                <a:uFillTx/>
                <a:latin typeface="Century Gothic" panose="020B0502020202020204" pitchFamily="34" charset="0"/>
              </a:rPr>
              <a:t>MyBambooBike</a:t>
            </a:r>
            <a:endParaRPr kumimoji="0" lang="fr-CH" sz="1300" b="0" i="0" u="none" strike="noStrike" cap="none" spc="-40" normalizeH="0" noProof="0" dirty="0">
              <a:ln>
                <a:noFill/>
              </a:ln>
              <a:solidFill>
                <a:prstClr val="white"/>
              </a:solidFill>
              <a:uLnTx/>
              <a:uFillTx/>
              <a:latin typeface="Century Gothic" panose="020B0502020202020204" pitchFamily="34" charset="0"/>
            </a:endParaRPr>
          </a:p>
        </p:txBody>
      </p:sp>
      <p:sp>
        <p:nvSpPr>
          <p:cNvPr id="139" name="Rechteck 25">
            <a:extLst>
              <a:ext uri="{FF2B5EF4-FFF2-40B4-BE49-F238E27FC236}">
                <a16:creationId xmlns:a16="http://schemas.microsoft.com/office/drawing/2014/main" id="{C70FC3C3-6AFC-478F-84DA-189DC62B449D}"/>
              </a:ext>
            </a:extLst>
          </p:cNvPr>
          <p:cNvSpPr/>
          <p:nvPr/>
        </p:nvSpPr>
        <p:spPr>
          <a:xfrm>
            <a:off x="6416011" y="172342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2.3</a:t>
            </a:r>
          </a:p>
        </p:txBody>
      </p:sp>
      <p:sp>
        <p:nvSpPr>
          <p:cNvPr id="140" name="Pfeil: Fünfeck 26">
            <a:extLst>
              <a:ext uri="{FF2B5EF4-FFF2-40B4-BE49-F238E27FC236}">
                <a16:creationId xmlns:a16="http://schemas.microsoft.com/office/drawing/2014/main" id="{24BDB529-9571-46CD-A040-3541CAE75872}"/>
              </a:ext>
            </a:extLst>
          </p:cNvPr>
          <p:cNvSpPr/>
          <p:nvPr/>
        </p:nvSpPr>
        <p:spPr>
          <a:xfrm>
            <a:off x="1042994" y="3222385"/>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41" name="Pfeil: Chevron 27">
            <a:extLst>
              <a:ext uri="{FF2B5EF4-FFF2-40B4-BE49-F238E27FC236}">
                <a16:creationId xmlns:a16="http://schemas.microsoft.com/office/drawing/2014/main" id="{FAD49B82-BF8F-432A-BC54-8D4CCF4B0DB9}"/>
              </a:ext>
            </a:extLst>
          </p:cNvPr>
          <p:cNvSpPr/>
          <p:nvPr/>
        </p:nvSpPr>
        <p:spPr>
          <a:xfrm>
            <a:off x="1726408" y="3222384"/>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42" name="Rechteck 28">
            <a:extLst>
              <a:ext uri="{FF2B5EF4-FFF2-40B4-BE49-F238E27FC236}">
                <a16:creationId xmlns:a16="http://schemas.microsoft.com/office/drawing/2014/main" id="{2B4A0ABD-683B-4802-9B10-2ECBD15FB9FB}"/>
              </a:ext>
            </a:extLst>
          </p:cNvPr>
          <p:cNvSpPr/>
          <p:nvPr/>
        </p:nvSpPr>
        <p:spPr>
          <a:xfrm>
            <a:off x="1887065" y="3240411"/>
            <a:ext cx="1601721"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Modèle d’entreprise </a:t>
            </a:r>
          </a:p>
        </p:txBody>
      </p:sp>
      <p:sp>
        <p:nvSpPr>
          <p:cNvPr id="143" name="Rechteck 29">
            <a:extLst>
              <a:ext uri="{FF2B5EF4-FFF2-40B4-BE49-F238E27FC236}">
                <a16:creationId xmlns:a16="http://schemas.microsoft.com/office/drawing/2014/main" id="{D2EC012B-D750-4642-B824-C6FEFCEB56D1}"/>
              </a:ext>
            </a:extLst>
          </p:cNvPr>
          <p:cNvSpPr/>
          <p:nvPr/>
        </p:nvSpPr>
        <p:spPr>
          <a:xfrm>
            <a:off x="1098563" y="3233786"/>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3.1</a:t>
            </a:r>
          </a:p>
        </p:txBody>
      </p:sp>
      <p:sp>
        <p:nvSpPr>
          <p:cNvPr id="144" name="Rectangle 2">
            <a:extLst>
              <a:ext uri="{FF2B5EF4-FFF2-40B4-BE49-F238E27FC236}">
                <a16:creationId xmlns:a16="http://schemas.microsoft.com/office/drawing/2014/main" id="{FF5D6835-D10C-4726-B3BC-3A8481622B64}"/>
              </a:ext>
            </a:extLst>
          </p:cNvPr>
          <p:cNvSpPr txBox="1">
            <a:spLocks noChangeArrowheads="1"/>
          </p:cNvSpPr>
          <p:nvPr/>
        </p:nvSpPr>
        <p:spPr bwMode="auto">
          <a:xfrm>
            <a:off x="1052746" y="2901105"/>
            <a:ext cx="5043254" cy="277811"/>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400" b="1" i="0" u="none" strike="noStrike" cap="none" normalizeH="0" baseline="0" noProof="0" dirty="0">
                <a:ln>
                  <a:noFill/>
                </a:ln>
                <a:solidFill>
                  <a:srgbClr val="FFFFFF">
                    <a:lumMod val="50000"/>
                  </a:srgbClr>
                </a:solidFill>
                <a:uLnTx/>
                <a:uFillTx/>
                <a:latin typeface="Century Gothic" panose="020B0502020202020204" pitchFamily="34" charset="0"/>
                <a:ea typeface="ＭＳ Ｐゴシック" charset="0"/>
                <a:cs typeface="Arial"/>
              </a:rPr>
              <a:t>Module 3: Développement de modèles d’entreprise</a:t>
            </a:r>
          </a:p>
        </p:txBody>
      </p:sp>
      <p:sp>
        <p:nvSpPr>
          <p:cNvPr id="145" name="Pfeil: Fünfeck 31">
            <a:extLst>
              <a:ext uri="{FF2B5EF4-FFF2-40B4-BE49-F238E27FC236}">
                <a16:creationId xmlns:a16="http://schemas.microsoft.com/office/drawing/2014/main" id="{89F468AF-3FB0-48F2-91AF-D13FC81CDFE1}"/>
              </a:ext>
            </a:extLst>
          </p:cNvPr>
          <p:cNvSpPr/>
          <p:nvPr/>
        </p:nvSpPr>
        <p:spPr>
          <a:xfrm>
            <a:off x="1042994" y="4214147"/>
            <a:ext cx="781879" cy="288000"/>
          </a:xfrm>
          <a:prstGeom prst="homePlate">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46" name="Pfeil: Chevron 32">
            <a:extLst>
              <a:ext uri="{FF2B5EF4-FFF2-40B4-BE49-F238E27FC236}">
                <a16:creationId xmlns:a16="http://schemas.microsoft.com/office/drawing/2014/main" id="{A780254F-F74D-4F32-AD7C-D96974977C1E}"/>
              </a:ext>
            </a:extLst>
          </p:cNvPr>
          <p:cNvSpPr/>
          <p:nvPr/>
        </p:nvSpPr>
        <p:spPr>
          <a:xfrm>
            <a:off x="1726408" y="4214148"/>
            <a:ext cx="4320000"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47" name="Rechteck 33">
            <a:extLst>
              <a:ext uri="{FF2B5EF4-FFF2-40B4-BE49-F238E27FC236}">
                <a16:creationId xmlns:a16="http://schemas.microsoft.com/office/drawing/2014/main" id="{2FE9DA82-B29D-4C6A-ADEC-F14451D38DBF}"/>
              </a:ext>
            </a:extLst>
          </p:cNvPr>
          <p:cNvSpPr/>
          <p:nvPr/>
        </p:nvSpPr>
        <p:spPr>
          <a:xfrm>
            <a:off x="1872490" y="4232173"/>
            <a:ext cx="226696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Business plan et pitch deck</a:t>
            </a:r>
          </a:p>
        </p:txBody>
      </p:sp>
      <p:sp>
        <p:nvSpPr>
          <p:cNvPr id="148" name="Rechteck 34">
            <a:extLst>
              <a:ext uri="{FF2B5EF4-FFF2-40B4-BE49-F238E27FC236}">
                <a16:creationId xmlns:a16="http://schemas.microsoft.com/office/drawing/2014/main" id="{9BC5CD06-AA26-46A2-A5C3-7A98957B8656}"/>
              </a:ext>
            </a:extLst>
          </p:cNvPr>
          <p:cNvSpPr/>
          <p:nvPr/>
        </p:nvSpPr>
        <p:spPr>
          <a:xfrm>
            <a:off x="1083988" y="4225548"/>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3.4</a:t>
            </a:r>
          </a:p>
        </p:txBody>
      </p:sp>
      <p:sp>
        <p:nvSpPr>
          <p:cNvPr id="149" name="Pfeil: Fünfeck 35">
            <a:extLst>
              <a:ext uri="{FF2B5EF4-FFF2-40B4-BE49-F238E27FC236}">
                <a16:creationId xmlns:a16="http://schemas.microsoft.com/office/drawing/2014/main" id="{1D190C5C-596D-4433-8CF3-B3491053457B}"/>
              </a:ext>
            </a:extLst>
          </p:cNvPr>
          <p:cNvSpPr/>
          <p:nvPr/>
        </p:nvSpPr>
        <p:spPr>
          <a:xfrm>
            <a:off x="1042994" y="3874719"/>
            <a:ext cx="781879" cy="288000"/>
          </a:xfrm>
          <a:prstGeom prst="homePlate">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50" name="Pfeil: Chevron 36">
            <a:extLst>
              <a:ext uri="{FF2B5EF4-FFF2-40B4-BE49-F238E27FC236}">
                <a16:creationId xmlns:a16="http://schemas.microsoft.com/office/drawing/2014/main" id="{A1B78ADE-D57A-44F4-861C-8E20D3D6085E}"/>
              </a:ext>
            </a:extLst>
          </p:cNvPr>
          <p:cNvSpPr/>
          <p:nvPr/>
        </p:nvSpPr>
        <p:spPr>
          <a:xfrm>
            <a:off x="1726408" y="3874718"/>
            <a:ext cx="4320000" cy="288000"/>
          </a:xfrm>
          <a:prstGeom prst="chevron">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51" name="Rechteck 37">
            <a:extLst>
              <a:ext uri="{FF2B5EF4-FFF2-40B4-BE49-F238E27FC236}">
                <a16:creationId xmlns:a16="http://schemas.microsoft.com/office/drawing/2014/main" id="{8DF23D67-1A9A-450F-AE0F-C4E60A2F508B}"/>
              </a:ext>
            </a:extLst>
          </p:cNvPr>
          <p:cNvSpPr/>
          <p:nvPr/>
        </p:nvSpPr>
        <p:spPr>
          <a:xfrm>
            <a:off x="1873815" y="3892745"/>
            <a:ext cx="179087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Votre modèle d’entreprise</a:t>
            </a:r>
          </a:p>
        </p:txBody>
      </p:sp>
      <p:sp>
        <p:nvSpPr>
          <p:cNvPr id="152" name="Rechteck 38">
            <a:extLst>
              <a:ext uri="{FF2B5EF4-FFF2-40B4-BE49-F238E27FC236}">
                <a16:creationId xmlns:a16="http://schemas.microsoft.com/office/drawing/2014/main" id="{6F9F5101-E995-4385-AFB9-D3C413DF4F31}"/>
              </a:ext>
            </a:extLst>
          </p:cNvPr>
          <p:cNvSpPr/>
          <p:nvPr/>
        </p:nvSpPr>
        <p:spPr>
          <a:xfrm>
            <a:off x="1085313" y="388612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3.3</a:t>
            </a:r>
          </a:p>
        </p:txBody>
      </p:sp>
      <p:sp>
        <p:nvSpPr>
          <p:cNvPr id="153" name="Pfeil: Fünfeck 47">
            <a:extLst>
              <a:ext uri="{FF2B5EF4-FFF2-40B4-BE49-F238E27FC236}">
                <a16:creationId xmlns:a16="http://schemas.microsoft.com/office/drawing/2014/main" id="{B2CEB833-84EC-4B58-9BCB-028CA2DCAF0D}"/>
              </a:ext>
            </a:extLst>
          </p:cNvPr>
          <p:cNvSpPr/>
          <p:nvPr/>
        </p:nvSpPr>
        <p:spPr>
          <a:xfrm>
            <a:off x="1042994" y="4536198"/>
            <a:ext cx="781879" cy="288000"/>
          </a:xfrm>
          <a:prstGeom prst="homePlate">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54" name="Pfeil: Chevron 48">
            <a:extLst>
              <a:ext uri="{FF2B5EF4-FFF2-40B4-BE49-F238E27FC236}">
                <a16:creationId xmlns:a16="http://schemas.microsoft.com/office/drawing/2014/main" id="{2A61BC52-F8DE-4948-A6F3-315A975A32F1}"/>
              </a:ext>
            </a:extLst>
          </p:cNvPr>
          <p:cNvSpPr/>
          <p:nvPr/>
        </p:nvSpPr>
        <p:spPr>
          <a:xfrm>
            <a:off x="1726408" y="4536199"/>
            <a:ext cx="4320000"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155" name="Rechteck 49">
            <a:extLst>
              <a:ext uri="{FF2B5EF4-FFF2-40B4-BE49-F238E27FC236}">
                <a16:creationId xmlns:a16="http://schemas.microsoft.com/office/drawing/2014/main" id="{E4D71184-53F7-4774-BDE7-9C2519C373A9}"/>
              </a:ext>
            </a:extLst>
          </p:cNvPr>
          <p:cNvSpPr/>
          <p:nvPr/>
        </p:nvSpPr>
        <p:spPr>
          <a:xfrm>
            <a:off x="1873350" y="4554224"/>
            <a:ext cx="1997663"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Caractéristique distinctive</a:t>
            </a:r>
          </a:p>
        </p:txBody>
      </p:sp>
      <p:sp>
        <p:nvSpPr>
          <p:cNvPr id="156" name="Rechteck 50">
            <a:extLst>
              <a:ext uri="{FF2B5EF4-FFF2-40B4-BE49-F238E27FC236}">
                <a16:creationId xmlns:a16="http://schemas.microsoft.com/office/drawing/2014/main" id="{142C9ECB-D04C-4BC0-9DB1-D6BED3384A90}"/>
              </a:ext>
            </a:extLst>
          </p:cNvPr>
          <p:cNvSpPr/>
          <p:nvPr/>
        </p:nvSpPr>
        <p:spPr>
          <a:xfrm>
            <a:off x="1084848" y="4547599"/>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3.5</a:t>
            </a:r>
          </a:p>
        </p:txBody>
      </p:sp>
      <p:sp>
        <p:nvSpPr>
          <p:cNvPr id="157" name="Pfeil: Fünfeck 51">
            <a:extLst>
              <a:ext uri="{FF2B5EF4-FFF2-40B4-BE49-F238E27FC236}">
                <a16:creationId xmlns:a16="http://schemas.microsoft.com/office/drawing/2014/main" id="{3673490A-9C03-467D-BB57-94BC8691AEE5}"/>
              </a:ext>
            </a:extLst>
          </p:cNvPr>
          <p:cNvSpPr/>
          <p:nvPr/>
        </p:nvSpPr>
        <p:spPr>
          <a:xfrm>
            <a:off x="1042994" y="3550453"/>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58" name="Pfeil: Chevron 52">
            <a:extLst>
              <a:ext uri="{FF2B5EF4-FFF2-40B4-BE49-F238E27FC236}">
                <a16:creationId xmlns:a16="http://schemas.microsoft.com/office/drawing/2014/main" id="{94DE58D1-85F1-4EEC-9CEE-BD10484E9AF6}"/>
              </a:ext>
            </a:extLst>
          </p:cNvPr>
          <p:cNvSpPr/>
          <p:nvPr/>
        </p:nvSpPr>
        <p:spPr>
          <a:xfrm>
            <a:off x="1726408" y="3550452"/>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59" name="Rechteck 53">
            <a:extLst>
              <a:ext uri="{FF2B5EF4-FFF2-40B4-BE49-F238E27FC236}">
                <a16:creationId xmlns:a16="http://schemas.microsoft.com/office/drawing/2014/main" id="{A234BBAF-62A5-4B03-A167-FA39BEF37DCD}"/>
              </a:ext>
            </a:extLst>
          </p:cNvPr>
          <p:cNvSpPr/>
          <p:nvPr/>
        </p:nvSpPr>
        <p:spPr>
          <a:xfrm>
            <a:off x="1873815" y="3568479"/>
            <a:ext cx="321594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Modèle d’entreprise de MyBambooBike</a:t>
            </a:r>
          </a:p>
        </p:txBody>
      </p:sp>
      <p:sp>
        <p:nvSpPr>
          <p:cNvPr id="160" name="Pfeil: Fünfeck 59">
            <a:extLst>
              <a:ext uri="{FF2B5EF4-FFF2-40B4-BE49-F238E27FC236}">
                <a16:creationId xmlns:a16="http://schemas.microsoft.com/office/drawing/2014/main" id="{C4EF4760-D127-422D-850F-1DE21F2A00DE}"/>
              </a:ext>
            </a:extLst>
          </p:cNvPr>
          <p:cNvSpPr/>
          <p:nvPr/>
        </p:nvSpPr>
        <p:spPr>
          <a:xfrm>
            <a:off x="1042994" y="4867780"/>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61" name="Pfeil: Chevron 60">
            <a:extLst>
              <a:ext uri="{FF2B5EF4-FFF2-40B4-BE49-F238E27FC236}">
                <a16:creationId xmlns:a16="http://schemas.microsoft.com/office/drawing/2014/main" id="{B08A55F9-C291-40B1-8A33-69E49B4AD14B}"/>
              </a:ext>
            </a:extLst>
          </p:cNvPr>
          <p:cNvSpPr/>
          <p:nvPr/>
        </p:nvSpPr>
        <p:spPr>
          <a:xfrm>
            <a:off x="1726408" y="4867779"/>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62" name="Rechteck 61">
            <a:extLst>
              <a:ext uri="{FF2B5EF4-FFF2-40B4-BE49-F238E27FC236}">
                <a16:creationId xmlns:a16="http://schemas.microsoft.com/office/drawing/2014/main" id="{72E38848-83DF-49E5-AA9B-6F4C095365FB}"/>
              </a:ext>
            </a:extLst>
          </p:cNvPr>
          <p:cNvSpPr/>
          <p:nvPr/>
        </p:nvSpPr>
        <p:spPr>
          <a:xfrm>
            <a:off x="1874834" y="4873461"/>
            <a:ext cx="376737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Caractéristiques distinctives de MyBambooBike</a:t>
            </a:r>
          </a:p>
        </p:txBody>
      </p:sp>
      <p:sp>
        <p:nvSpPr>
          <p:cNvPr id="163" name="Rechteck 62">
            <a:extLst>
              <a:ext uri="{FF2B5EF4-FFF2-40B4-BE49-F238E27FC236}">
                <a16:creationId xmlns:a16="http://schemas.microsoft.com/office/drawing/2014/main" id="{BD5205D7-FAD2-4D32-A7D3-8E939C862BC1}"/>
              </a:ext>
            </a:extLst>
          </p:cNvPr>
          <p:cNvSpPr/>
          <p:nvPr/>
        </p:nvSpPr>
        <p:spPr>
          <a:xfrm>
            <a:off x="1087928" y="484108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3.6</a:t>
            </a:r>
          </a:p>
        </p:txBody>
      </p:sp>
      <p:sp>
        <p:nvSpPr>
          <p:cNvPr id="164" name="Pfeil: Fünfeck 63">
            <a:extLst>
              <a:ext uri="{FF2B5EF4-FFF2-40B4-BE49-F238E27FC236}">
                <a16:creationId xmlns:a16="http://schemas.microsoft.com/office/drawing/2014/main" id="{D0CCA76C-090B-412B-B11F-B11222E2452E}"/>
              </a:ext>
            </a:extLst>
          </p:cNvPr>
          <p:cNvSpPr/>
          <p:nvPr/>
        </p:nvSpPr>
        <p:spPr>
          <a:xfrm>
            <a:off x="1042994" y="5195316"/>
            <a:ext cx="781879" cy="288000"/>
          </a:xfrm>
          <a:prstGeom prst="homePlate">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65" name="Pfeil: Chevron 64">
            <a:extLst>
              <a:ext uri="{FF2B5EF4-FFF2-40B4-BE49-F238E27FC236}">
                <a16:creationId xmlns:a16="http://schemas.microsoft.com/office/drawing/2014/main" id="{15E2557C-182F-436D-B8AD-8B470D887931}"/>
              </a:ext>
            </a:extLst>
          </p:cNvPr>
          <p:cNvSpPr/>
          <p:nvPr/>
        </p:nvSpPr>
        <p:spPr>
          <a:xfrm>
            <a:off x="1726408" y="5195315"/>
            <a:ext cx="4320000" cy="288000"/>
          </a:xfrm>
          <a:prstGeom prst="chevron">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66" name="Rechteck 65">
            <a:extLst>
              <a:ext uri="{FF2B5EF4-FFF2-40B4-BE49-F238E27FC236}">
                <a16:creationId xmlns:a16="http://schemas.microsoft.com/office/drawing/2014/main" id="{C9546D9E-85A0-4EB7-BDEC-F8B0B16F5C01}"/>
              </a:ext>
            </a:extLst>
          </p:cNvPr>
          <p:cNvSpPr/>
          <p:nvPr/>
        </p:nvSpPr>
        <p:spPr>
          <a:xfrm>
            <a:off x="1883092" y="5213342"/>
            <a:ext cx="223330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Votre caractéristique distinctive</a:t>
            </a:r>
          </a:p>
        </p:txBody>
      </p:sp>
      <p:sp>
        <p:nvSpPr>
          <p:cNvPr id="167" name="Rechteck 66">
            <a:extLst>
              <a:ext uri="{FF2B5EF4-FFF2-40B4-BE49-F238E27FC236}">
                <a16:creationId xmlns:a16="http://schemas.microsoft.com/office/drawing/2014/main" id="{7BAAE6B8-3CCA-48F9-901E-FCA9011DE531}"/>
              </a:ext>
            </a:extLst>
          </p:cNvPr>
          <p:cNvSpPr/>
          <p:nvPr/>
        </p:nvSpPr>
        <p:spPr>
          <a:xfrm>
            <a:off x="1094590" y="5206717"/>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3.7</a:t>
            </a:r>
          </a:p>
        </p:txBody>
      </p:sp>
      <p:sp>
        <p:nvSpPr>
          <p:cNvPr id="168" name="Rectangle 2">
            <a:extLst>
              <a:ext uri="{FF2B5EF4-FFF2-40B4-BE49-F238E27FC236}">
                <a16:creationId xmlns:a16="http://schemas.microsoft.com/office/drawing/2014/main" id="{90F56E34-D935-4658-B570-15D1344577EA}"/>
              </a:ext>
            </a:extLst>
          </p:cNvPr>
          <p:cNvSpPr txBox="1">
            <a:spLocks noChangeArrowheads="1"/>
          </p:cNvSpPr>
          <p:nvPr/>
        </p:nvSpPr>
        <p:spPr bwMode="auto">
          <a:xfrm>
            <a:off x="6431531" y="2897917"/>
            <a:ext cx="4218607"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400" b="1" i="0" u="none" strike="noStrike" cap="none" normalizeH="0" baseline="0" noProof="0">
                <a:ln>
                  <a:noFill/>
                </a:ln>
                <a:solidFill>
                  <a:srgbClr val="FFFFFF">
                    <a:lumMod val="50000"/>
                  </a:srgbClr>
                </a:solidFill>
                <a:uLnTx/>
                <a:uFillTx/>
                <a:latin typeface="Century Gothic" panose="020B0502020202020204" pitchFamily="34" charset="0"/>
                <a:ea typeface="ＭＳ Ｐゴシック" charset="0"/>
                <a:cs typeface="Arial"/>
              </a:rPr>
              <a:t>Module 4: Marketing pour fondateurs/-trices</a:t>
            </a:r>
          </a:p>
        </p:txBody>
      </p:sp>
      <p:sp>
        <p:nvSpPr>
          <p:cNvPr id="169" name="Rechteck 45">
            <a:extLst>
              <a:ext uri="{FF2B5EF4-FFF2-40B4-BE49-F238E27FC236}">
                <a16:creationId xmlns:a16="http://schemas.microsoft.com/office/drawing/2014/main" id="{3B49DB26-40C1-499B-8A24-379FA3940A2C}"/>
              </a:ext>
            </a:extLst>
          </p:cNvPr>
          <p:cNvSpPr/>
          <p:nvPr/>
        </p:nvSpPr>
        <p:spPr>
          <a:xfrm>
            <a:off x="1059946" y="358191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3.2</a:t>
            </a:r>
          </a:p>
        </p:txBody>
      </p:sp>
      <p:sp>
        <p:nvSpPr>
          <p:cNvPr id="170" name="Pfeil: Fünfeck 46">
            <a:extLst>
              <a:ext uri="{FF2B5EF4-FFF2-40B4-BE49-F238E27FC236}">
                <a16:creationId xmlns:a16="http://schemas.microsoft.com/office/drawing/2014/main" id="{F3B22221-CB6B-49AF-80DC-46D9EC9129E9}"/>
              </a:ext>
            </a:extLst>
          </p:cNvPr>
          <p:cNvSpPr/>
          <p:nvPr/>
        </p:nvSpPr>
        <p:spPr>
          <a:xfrm>
            <a:off x="6380932" y="3540287"/>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71" name="Pfeil: Chevron 54">
            <a:extLst>
              <a:ext uri="{FF2B5EF4-FFF2-40B4-BE49-F238E27FC236}">
                <a16:creationId xmlns:a16="http://schemas.microsoft.com/office/drawing/2014/main" id="{6AA029FC-6328-4845-83A6-5B0F48BC0E1C}"/>
              </a:ext>
            </a:extLst>
          </p:cNvPr>
          <p:cNvSpPr/>
          <p:nvPr/>
        </p:nvSpPr>
        <p:spPr>
          <a:xfrm>
            <a:off x="7056793" y="3540286"/>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72" name="Rechteck 55">
            <a:extLst>
              <a:ext uri="{FF2B5EF4-FFF2-40B4-BE49-F238E27FC236}">
                <a16:creationId xmlns:a16="http://schemas.microsoft.com/office/drawing/2014/main" id="{5DCDE093-C8D8-4E8F-8AFF-D089F5F17745}"/>
              </a:ext>
            </a:extLst>
          </p:cNvPr>
          <p:cNvSpPr/>
          <p:nvPr/>
        </p:nvSpPr>
        <p:spPr>
          <a:xfrm>
            <a:off x="7211474" y="3558313"/>
            <a:ext cx="1904689"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Les 4 P du marketing</a:t>
            </a:r>
          </a:p>
        </p:txBody>
      </p:sp>
      <p:sp>
        <p:nvSpPr>
          <p:cNvPr id="173" name="Rechteck 56">
            <a:extLst>
              <a:ext uri="{FF2B5EF4-FFF2-40B4-BE49-F238E27FC236}">
                <a16:creationId xmlns:a16="http://schemas.microsoft.com/office/drawing/2014/main" id="{9554042C-B881-4C1A-8196-94886CF4A365}"/>
              </a:ext>
            </a:extLst>
          </p:cNvPr>
          <p:cNvSpPr/>
          <p:nvPr/>
        </p:nvSpPr>
        <p:spPr>
          <a:xfrm>
            <a:off x="6422972" y="3551688"/>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4.2</a:t>
            </a:r>
          </a:p>
        </p:txBody>
      </p:sp>
      <p:sp>
        <p:nvSpPr>
          <p:cNvPr id="174" name="Pfeil: Fünfeck 58">
            <a:extLst>
              <a:ext uri="{FF2B5EF4-FFF2-40B4-BE49-F238E27FC236}">
                <a16:creationId xmlns:a16="http://schemas.microsoft.com/office/drawing/2014/main" id="{91318C3E-11B3-4B93-A02F-2F166945EFB4}"/>
              </a:ext>
            </a:extLst>
          </p:cNvPr>
          <p:cNvSpPr/>
          <p:nvPr/>
        </p:nvSpPr>
        <p:spPr>
          <a:xfrm>
            <a:off x="6384247" y="4207293"/>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75" name="Pfeil: Chevron 67">
            <a:extLst>
              <a:ext uri="{FF2B5EF4-FFF2-40B4-BE49-F238E27FC236}">
                <a16:creationId xmlns:a16="http://schemas.microsoft.com/office/drawing/2014/main" id="{3913DC39-A0D6-4C1D-8F3D-D2502D091024}"/>
              </a:ext>
            </a:extLst>
          </p:cNvPr>
          <p:cNvSpPr/>
          <p:nvPr/>
        </p:nvSpPr>
        <p:spPr>
          <a:xfrm>
            <a:off x="7060108" y="4207292"/>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76" name="Rechteck 68">
            <a:extLst>
              <a:ext uri="{FF2B5EF4-FFF2-40B4-BE49-F238E27FC236}">
                <a16:creationId xmlns:a16="http://schemas.microsoft.com/office/drawing/2014/main" id="{3C9C0480-126A-46A9-B40D-D559AB48904F}"/>
              </a:ext>
            </a:extLst>
          </p:cNvPr>
          <p:cNvSpPr/>
          <p:nvPr/>
        </p:nvSpPr>
        <p:spPr>
          <a:xfrm>
            <a:off x="7214789" y="4225319"/>
            <a:ext cx="187583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Votre concept de marketing</a:t>
            </a:r>
          </a:p>
        </p:txBody>
      </p:sp>
      <p:sp>
        <p:nvSpPr>
          <p:cNvPr id="177" name="Rechteck 69">
            <a:extLst>
              <a:ext uri="{FF2B5EF4-FFF2-40B4-BE49-F238E27FC236}">
                <a16:creationId xmlns:a16="http://schemas.microsoft.com/office/drawing/2014/main" id="{4AB0F61D-C01A-4FCF-87B9-044C75102C63}"/>
              </a:ext>
            </a:extLst>
          </p:cNvPr>
          <p:cNvSpPr/>
          <p:nvPr/>
        </p:nvSpPr>
        <p:spPr>
          <a:xfrm>
            <a:off x="6426287" y="421869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4.4</a:t>
            </a:r>
          </a:p>
        </p:txBody>
      </p:sp>
      <p:sp>
        <p:nvSpPr>
          <p:cNvPr id="178" name="Pfeil: Fünfeck 70">
            <a:extLst>
              <a:ext uri="{FF2B5EF4-FFF2-40B4-BE49-F238E27FC236}">
                <a16:creationId xmlns:a16="http://schemas.microsoft.com/office/drawing/2014/main" id="{79AD3CCE-3A31-45AD-8DDF-23EFB6E8F323}"/>
              </a:ext>
            </a:extLst>
          </p:cNvPr>
          <p:cNvSpPr/>
          <p:nvPr/>
        </p:nvSpPr>
        <p:spPr>
          <a:xfrm>
            <a:off x="6378348" y="3231851"/>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79" name="Pfeil: Chevron 72">
            <a:extLst>
              <a:ext uri="{FF2B5EF4-FFF2-40B4-BE49-F238E27FC236}">
                <a16:creationId xmlns:a16="http://schemas.microsoft.com/office/drawing/2014/main" id="{F2F72190-C1CF-4D8E-A016-1510985215B5}"/>
              </a:ext>
            </a:extLst>
          </p:cNvPr>
          <p:cNvSpPr/>
          <p:nvPr/>
        </p:nvSpPr>
        <p:spPr>
          <a:xfrm>
            <a:off x="7054209" y="3231850"/>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80" name="Rechteck 73">
            <a:extLst>
              <a:ext uri="{FF2B5EF4-FFF2-40B4-BE49-F238E27FC236}">
                <a16:creationId xmlns:a16="http://schemas.microsoft.com/office/drawing/2014/main" id="{51F9A5DE-6D24-442B-868C-A7ECA454DFE7}"/>
              </a:ext>
            </a:extLst>
          </p:cNvPr>
          <p:cNvSpPr/>
          <p:nvPr/>
        </p:nvSpPr>
        <p:spPr>
          <a:xfrm>
            <a:off x="7208890" y="3249877"/>
            <a:ext cx="255871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Marketing pour MyBambooBike</a:t>
            </a:r>
          </a:p>
        </p:txBody>
      </p:sp>
      <p:sp>
        <p:nvSpPr>
          <p:cNvPr id="181" name="Rechteck 74">
            <a:extLst>
              <a:ext uri="{FF2B5EF4-FFF2-40B4-BE49-F238E27FC236}">
                <a16:creationId xmlns:a16="http://schemas.microsoft.com/office/drawing/2014/main" id="{AD11AE00-0088-49BD-89DA-2FD6B5EF9DDE}"/>
              </a:ext>
            </a:extLst>
          </p:cNvPr>
          <p:cNvSpPr/>
          <p:nvPr/>
        </p:nvSpPr>
        <p:spPr>
          <a:xfrm>
            <a:off x="6420388" y="3243252"/>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4.1</a:t>
            </a:r>
          </a:p>
        </p:txBody>
      </p:sp>
      <p:sp>
        <p:nvSpPr>
          <p:cNvPr id="182" name="Pfeil: Fünfeck 79">
            <a:extLst>
              <a:ext uri="{FF2B5EF4-FFF2-40B4-BE49-F238E27FC236}">
                <a16:creationId xmlns:a16="http://schemas.microsoft.com/office/drawing/2014/main" id="{7FEB304A-C0EF-4A43-8B04-43BAD484DC7E}"/>
              </a:ext>
            </a:extLst>
          </p:cNvPr>
          <p:cNvSpPr/>
          <p:nvPr/>
        </p:nvSpPr>
        <p:spPr>
          <a:xfrm>
            <a:off x="6377623" y="4550604"/>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83" name="Pfeil: Chevron 80">
            <a:extLst>
              <a:ext uri="{FF2B5EF4-FFF2-40B4-BE49-F238E27FC236}">
                <a16:creationId xmlns:a16="http://schemas.microsoft.com/office/drawing/2014/main" id="{C4BFEBD5-DC98-4288-960C-B9FDCDB333FA}"/>
              </a:ext>
            </a:extLst>
          </p:cNvPr>
          <p:cNvSpPr/>
          <p:nvPr/>
        </p:nvSpPr>
        <p:spPr>
          <a:xfrm>
            <a:off x="7053484" y="4550603"/>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184" name="Rechteck 81">
            <a:extLst>
              <a:ext uri="{FF2B5EF4-FFF2-40B4-BE49-F238E27FC236}">
                <a16:creationId xmlns:a16="http://schemas.microsoft.com/office/drawing/2014/main" id="{DE8BF1DB-9C4D-4BD1-99BC-E94D8A5DEC52}"/>
              </a:ext>
            </a:extLst>
          </p:cNvPr>
          <p:cNvSpPr/>
          <p:nvPr/>
        </p:nvSpPr>
        <p:spPr>
          <a:xfrm>
            <a:off x="7217763" y="4568015"/>
            <a:ext cx="232948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Coffee Circle: étude de cas</a:t>
            </a:r>
          </a:p>
        </p:txBody>
      </p:sp>
      <p:sp>
        <p:nvSpPr>
          <p:cNvPr id="185" name="Rechteck 82">
            <a:extLst>
              <a:ext uri="{FF2B5EF4-FFF2-40B4-BE49-F238E27FC236}">
                <a16:creationId xmlns:a16="http://schemas.microsoft.com/office/drawing/2014/main" id="{16701557-C261-4FEF-9365-C4222275A5BC}"/>
              </a:ext>
            </a:extLst>
          </p:cNvPr>
          <p:cNvSpPr/>
          <p:nvPr/>
        </p:nvSpPr>
        <p:spPr>
          <a:xfrm>
            <a:off x="6419663" y="4562005"/>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4.5</a:t>
            </a:r>
          </a:p>
        </p:txBody>
      </p:sp>
      <p:sp>
        <p:nvSpPr>
          <p:cNvPr id="186" name="Pfeil: Fünfeck 75">
            <a:extLst>
              <a:ext uri="{FF2B5EF4-FFF2-40B4-BE49-F238E27FC236}">
                <a16:creationId xmlns:a16="http://schemas.microsoft.com/office/drawing/2014/main" id="{56B4C91C-866B-4723-9D75-5E1DAA275F4B}"/>
              </a:ext>
            </a:extLst>
          </p:cNvPr>
          <p:cNvSpPr/>
          <p:nvPr/>
        </p:nvSpPr>
        <p:spPr>
          <a:xfrm>
            <a:off x="1042994" y="1098049"/>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87" name="Pfeil: Chevron 76">
            <a:extLst>
              <a:ext uri="{FF2B5EF4-FFF2-40B4-BE49-F238E27FC236}">
                <a16:creationId xmlns:a16="http://schemas.microsoft.com/office/drawing/2014/main" id="{71D81CE5-EF1A-4311-A791-2D5192FB47EE}"/>
              </a:ext>
            </a:extLst>
          </p:cNvPr>
          <p:cNvSpPr/>
          <p:nvPr/>
        </p:nvSpPr>
        <p:spPr>
          <a:xfrm>
            <a:off x="1726408" y="1098048"/>
            <a:ext cx="4320000" cy="288000"/>
          </a:xfrm>
          <a:prstGeom prst="chevron">
            <a:avLst>
              <a:gd name="adj" fmla="val 50000"/>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188" name="Rechteck 78">
            <a:extLst>
              <a:ext uri="{FF2B5EF4-FFF2-40B4-BE49-F238E27FC236}">
                <a16:creationId xmlns:a16="http://schemas.microsoft.com/office/drawing/2014/main" id="{6B6B3C59-7967-402A-8EB8-EBB18861E264}"/>
              </a:ext>
            </a:extLst>
          </p:cNvPr>
          <p:cNvSpPr/>
          <p:nvPr/>
        </p:nvSpPr>
        <p:spPr>
          <a:xfrm>
            <a:off x="1076807" y="110945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1.1</a:t>
            </a:r>
          </a:p>
        </p:txBody>
      </p:sp>
      <p:sp>
        <p:nvSpPr>
          <p:cNvPr id="189" name="Pfeil: Fünfeck 84">
            <a:extLst>
              <a:ext uri="{FF2B5EF4-FFF2-40B4-BE49-F238E27FC236}">
                <a16:creationId xmlns:a16="http://schemas.microsoft.com/office/drawing/2014/main" id="{8875EB6D-BBC3-45CE-AC6E-D410FA887737}"/>
              </a:ext>
            </a:extLst>
          </p:cNvPr>
          <p:cNvSpPr/>
          <p:nvPr/>
        </p:nvSpPr>
        <p:spPr>
          <a:xfrm>
            <a:off x="1042994" y="1420240"/>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90" name="Pfeil: Chevron 85">
            <a:extLst>
              <a:ext uri="{FF2B5EF4-FFF2-40B4-BE49-F238E27FC236}">
                <a16:creationId xmlns:a16="http://schemas.microsoft.com/office/drawing/2014/main" id="{0084D277-AC4B-49F8-9604-F71EEB454D00}"/>
              </a:ext>
            </a:extLst>
          </p:cNvPr>
          <p:cNvSpPr/>
          <p:nvPr/>
        </p:nvSpPr>
        <p:spPr>
          <a:xfrm>
            <a:off x="1726408" y="1420239"/>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91" name="Rechteck 87">
            <a:extLst>
              <a:ext uri="{FF2B5EF4-FFF2-40B4-BE49-F238E27FC236}">
                <a16:creationId xmlns:a16="http://schemas.microsoft.com/office/drawing/2014/main" id="{11438DEC-0A33-4226-9040-F3290D3E0AE7}"/>
              </a:ext>
            </a:extLst>
          </p:cNvPr>
          <p:cNvSpPr/>
          <p:nvPr/>
        </p:nvSpPr>
        <p:spPr>
          <a:xfrm>
            <a:off x="1079708" y="143164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1.2</a:t>
            </a:r>
          </a:p>
        </p:txBody>
      </p:sp>
      <p:sp>
        <p:nvSpPr>
          <p:cNvPr id="192" name="Pfeil: Fünfeck 88">
            <a:extLst>
              <a:ext uri="{FF2B5EF4-FFF2-40B4-BE49-F238E27FC236}">
                <a16:creationId xmlns:a16="http://schemas.microsoft.com/office/drawing/2014/main" id="{4C16D6C3-8521-4F6D-80DC-F278AA2AF30B}"/>
              </a:ext>
            </a:extLst>
          </p:cNvPr>
          <p:cNvSpPr/>
          <p:nvPr/>
        </p:nvSpPr>
        <p:spPr>
          <a:xfrm>
            <a:off x="1042994" y="1742431"/>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193" name="Pfeil: Chevron 89">
            <a:extLst>
              <a:ext uri="{FF2B5EF4-FFF2-40B4-BE49-F238E27FC236}">
                <a16:creationId xmlns:a16="http://schemas.microsoft.com/office/drawing/2014/main" id="{C338C7E1-E487-4894-B831-EEBE9CFA4461}"/>
              </a:ext>
            </a:extLst>
          </p:cNvPr>
          <p:cNvSpPr/>
          <p:nvPr/>
        </p:nvSpPr>
        <p:spPr>
          <a:xfrm>
            <a:off x="1726408" y="1742430"/>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94" name="Rechteck 90">
            <a:extLst>
              <a:ext uri="{FF2B5EF4-FFF2-40B4-BE49-F238E27FC236}">
                <a16:creationId xmlns:a16="http://schemas.microsoft.com/office/drawing/2014/main" id="{410C3AA3-1F43-436E-882E-B89783DF9DA5}"/>
              </a:ext>
            </a:extLst>
          </p:cNvPr>
          <p:cNvSpPr/>
          <p:nvPr/>
        </p:nvSpPr>
        <p:spPr>
          <a:xfrm>
            <a:off x="1861584" y="1760457"/>
            <a:ext cx="297709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Évaluation et sélection d’idées</a:t>
            </a:r>
          </a:p>
        </p:txBody>
      </p:sp>
      <p:sp>
        <p:nvSpPr>
          <p:cNvPr id="195" name="Rechteck 91">
            <a:extLst>
              <a:ext uri="{FF2B5EF4-FFF2-40B4-BE49-F238E27FC236}">
                <a16:creationId xmlns:a16="http://schemas.microsoft.com/office/drawing/2014/main" id="{E337EF38-1CE4-4EAD-895A-C23BD80619D6}"/>
              </a:ext>
            </a:extLst>
          </p:cNvPr>
          <p:cNvSpPr/>
          <p:nvPr/>
        </p:nvSpPr>
        <p:spPr>
          <a:xfrm>
            <a:off x="1073082" y="1753832"/>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1.3</a:t>
            </a:r>
          </a:p>
        </p:txBody>
      </p:sp>
      <p:sp>
        <p:nvSpPr>
          <p:cNvPr id="196" name="Pfeil: Fünfeck 92">
            <a:extLst>
              <a:ext uri="{FF2B5EF4-FFF2-40B4-BE49-F238E27FC236}">
                <a16:creationId xmlns:a16="http://schemas.microsoft.com/office/drawing/2014/main" id="{B9827DCB-C56A-4E8E-A087-34DDA2EBA2AA}"/>
              </a:ext>
            </a:extLst>
          </p:cNvPr>
          <p:cNvSpPr/>
          <p:nvPr/>
        </p:nvSpPr>
        <p:spPr>
          <a:xfrm>
            <a:off x="1042994" y="2077176"/>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197" name="Pfeil: Chevron 93">
            <a:extLst>
              <a:ext uri="{FF2B5EF4-FFF2-40B4-BE49-F238E27FC236}">
                <a16:creationId xmlns:a16="http://schemas.microsoft.com/office/drawing/2014/main" id="{3B6AB07E-5B3C-4D37-9900-BEB08C18DF0A}"/>
              </a:ext>
            </a:extLst>
          </p:cNvPr>
          <p:cNvSpPr/>
          <p:nvPr/>
        </p:nvSpPr>
        <p:spPr>
          <a:xfrm>
            <a:off x="1726408" y="2077175"/>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98" name="Rechteck 94">
            <a:extLst>
              <a:ext uri="{FF2B5EF4-FFF2-40B4-BE49-F238E27FC236}">
                <a16:creationId xmlns:a16="http://schemas.microsoft.com/office/drawing/2014/main" id="{62B5C79F-EFA7-493C-9B40-799E9F07B241}"/>
              </a:ext>
            </a:extLst>
          </p:cNvPr>
          <p:cNvSpPr/>
          <p:nvPr/>
        </p:nvSpPr>
        <p:spPr>
          <a:xfrm>
            <a:off x="1861584" y="2095202"/>
            <a:ext cx="3326552"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Formation de groupes et création de logo</a:t>
            </a:r>
          </a:p>
        </p:txBody>
      </p:sp>
      <p:sp>
        <p:nvSpPr>
          <p:cNvPr id="199" name="Rechteck 95">
            <a:extLst>
              <a:ext uri="{FF2B5EF4-FFF2-40B4-BE49-F238E27FC236}">
                <a16:creationId xmlns:a16="http://schemas.microsoft.com/office/drawing/2014/main" id="{0BAF233E-F3C9-43C8-B264-E12B5B952A31}"/>
              </a:ext>
            </a:extLst>
          </p:cNvPr>
          <p:cNvSpPr/>
          <p:nvPr/>
        </p:nvSpPr>
        <p:spPr>
          <a:xfrm>
            <a:off x="1073082" y="2088577"/>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1.4</a:t>
            </a:r>
          </a:p>
        </p:txBody>
      </p:sp>
      <p:sp>
        <p:nvSpPr>
          <p:cNvPr id="200" name="Pfeil: Fünfeck 96">
            <a:extLst>
              <a:ext uri="{FF2B5EF4-FFF2-40B4-BE49-F238E27FC236}">
                <a16:creationId xmlns:a16="http://schemas.microsoft.com/office/drawing/2014/main" id="{74042375-305F-41D2-8251-60E168190FB8}"/>
              </a:ext>
            </a:extLst>
          </p:cNvPr>
          <p:cNvSpPr/>
          <p:nvPr/>
        </p:nvSpPr>
        <p:spPr>
          <a:xfrm>
            <a:off x="1042994" y="2423015"/>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01" name="Pfeil: Chevron 97">
            <a:extLst>
              <a:ext uri="{FF2B5EF4-FFF2-40B4-BE49-F238E27FC236}">
                <a16:creationId xmlns:a16="http://schemas.microsoft.com/office/drawing/2014/main" id="{7FC547AD-EA34-4663-8594-3B60096A257B}"/>
              </a:ext>
            </a:extLst>
          </p:cNvPr>
          <p:cNvSpPr/>
          <p:nvPr/>
        </p:nvSpPr>
        <p:spPr>
          <a:xfrm>
            <a:off x="1726408" y="2423014"/>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202" name="Rechteck 98">
            <a:extLst>
              <a:ext uri="{FF2B5EF4-FFF2-40B4-BE49-F238E27FC236}">
                <a16:creationId xmlns:a16="http://schemas.microsoft.com/office/drawing/2014/main" id="{D4C08B9B-E005-4C34-8A3B-74782DE122CB}"/>
              </a:ext>
            </a:extLst>
          </p:cNvPr>
          <p:cNvSpPr/>
          <p:nvPr/>
        </p:nvSpPr>
        <p:spPr>
          <a:xfrm>
            <a:off x="1874834" y="2432093"/>
            <a:ext cx="250100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Meublogramm: étude de cas</a:t>
            </a:r>
          </a:p>
        </p:txBody>
      </p:sp>
      <p:sp>
        <p:nvSpPr>
          <p:cNvPr id="203" name="Rechteck 99">
            <a:extLst>
              <a:ext uri="{FF2B5EF4-FFF2-40B4-BE49-F238E27FC236}">
                <a16:creationId xmlns:a16="http://schemas.microsoft.com/office/drawing/2014/main" id="{61DDCD77-E110-4D08-90BF-4EA9DB2F9ABE}"/>
              </a:ext>
            </a:extLst>
          </p:cNvPr>
          <p:cNvSpPr/>
          <p:nvPr/>
        </p:nvSpPr>
        <p:spPr>
          <a:xfrm>
            <a:off x="1073082" y="2434416"/>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1.5</a:t>
            </a:r>
          </a:p>
        </p:txBody>
      </p:sp>
      <p:sp>
        <p:nvSpPr>
          <p:cNvPr id="204" name="Pfeil: Fünfeck 102">
            <a:extLst>
              <a:ext uri="{FF2B5EF4-FFF2-40B4-BE49-F238E27FC236}">
                <a16:creationId xmlns:a16="http://schemas.microsoft.com/office/drawing/2014/main" id="{FA68A563-9835-4703-A4B5-F0EAB56C889A}"/>
              </a:ext>
            </a:extLst>
          </p:cNvPr>
          <p:cNvSpPr/>
          <p:nvPr/>
        </p:nvSpPr>
        <p:spPr>
          <a:xfrm>
            <a:off x="1048519" y="5539493"/>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05" name="Pfeil: Chevron 103">
            <a:extLst>
              <a:ext uri="{FF2B5EF4-FFF2-40B4-BE49-F238E27FC236}">
                <a16:creationId xmlns:a16="http://schemas.microsoft.com/office/drawing/2014/main" id="{2620366C-60B7-417E-9279-F12804C12CA4}"/>
              </a:ext>
            </a:extLst>
          </p:cNvPr>
          <p:cNvSpPr/>
          <p:nvPr/>
        </p:nvSpPr>
        <p:spPr>
          <a:xfrm>
            <a:off x="1731933" y="5539492"/>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206" name="Rechteck 104">
            <a:extLst>
              <a:ext uri="{FF2B5EF4-FFF2-40B4-BE49-F238E27FC236}">
                <a16:creationId xmlns:a16="http://schemas.microsoft.com/office/drawing/2014/main" id="{1969B82E-A24E-4521-9C04-EF3F52B3BCCE}"/>
              </a:ext>
            </a:extLst>
          </p:cNvPr>
          <p:cNvSpPr/>
          <p:nvPr/>
        </p:nvSpPr>
        <p:spPr>
          <a:xfrm>
            <a:off x="1881954" y="5557519"/>
            <a:ext cx="3979913" cy="272382"/>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Le café de leurs rêves: étude de cas</a:t>
            </a:r>
          </a:p>
        </p:txBody>
      </p:sp>
      <p:sp>
        <p:nvSpPr>
          <p:cNvPr id="207" name="Rechteck 105">
            <a:extLst>
              <a:ext uri="{FF2B5EF4-FFF2-40B4-BE49-F238E27FC236}">
                <a16:creationId xmlns:a16="http://schemas.microsoft.com/office/drawing/2014/main" id="{2FFB7168-773C-453E-AD1D-182305403492}"/>
              </a:ext>
            </a:extLst>
          </p:cNvPr>
          <p:cNvSpPr/>
          <p:nvPr/>
        </p:nvSpPr>
        <p:spPr>
          <a:xfrm>
            <a:off x="1093453" y="555089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3.8</a:t>
            </a:r>
          </a:p>
        </p:txBody>
      </p:sp>
      <p:sp>
        <p:nvSpPr>
          <p:cNvPr id="208" name="Pfeil: Fünfeck 110">
            <a:extLst>
              <a:ext uri="{FF2B5EF4-FFF2-40B4-BE49-F238E27FC236}">
                <a16:creationId xmlns:a16="http://schemas.microsoft.com/office/drawing/2014/main" id="{8E305B6E-2917-438D-B669-79DB2753CCC7}"/>
              </a:ext>
            </a:extLst>
          </p:cNvPr>
          <p:cNvSpPr/>
          <p:nvPr/>
        </p:nvSpPr>
        <p:spPr>
          <a:xfrm>
            <a:off x="6384473" y="3875660"/>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09" name="Pfeil: Chevron 111">
            <a:extLst>
              <a:ext uri="{FF2B5EF4-FFF2-40B4-BE49-F238E27FC236}">
                <a16:creationId xmlns:a16="http://schemas.microsoft.com/office/drawing/2014/main" id="{F402A965-185B-475A-A3CF-1C973DF03F1B}"/>
              </a:ext>
            </a:extLst>
          </p:cNvPr>
          <p:cNvSpPr/>
          <p:nvPr/>
        </p:nvSpPr>
        <p:spPr>
          <a:xfrm>
            <a:off x="7060334" y="3875659"/>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210" name="Rechteck 112">
            <a:extLst>
              <a:ext uri="{FF2B5EF4-FFF2-40B4-BE49-F238E27FC236}">
                <a16:creationId xmlns:a16="http://schemas.microsoft.com/office/drawing/2014/main" id="{BCE48B36-769F-4EE9-A1D2-E897D88CC613}"/>
              </a:ext>
            </a:extLst>
          </p:cNvPr>
          <p:cNvSpPr/>
          <p:nvPr/>
        </p:nvSpPr>
        <p:spPr>
          <a:xfrm>
            <a:off x="7215015" y="3893686"/>
            <a:ext cx="123623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Réseaux sociaux</a:t>
            </a:r>
          </a:p>
        </p:txBody>
      </p:sp>
      <p:sp>
        <p:nvSpPr>
          <p:cNvPr id="211" name="Rechteck 113">
            <a:extLst>
              <a:ext uri="{FF2B5EF4-FFF2-40B4-BE49-F238E27FC236}">
                <a16:creationId xmlns:a16="http://schemas.microsoft.com/office/drawing/2014/main" id="{BB3C6E81-8E25-44DA-876B-DF846B53A05A}"/>
              </a:ext>
            </a:extLst>
          </p:cNvPr>
          <p:cNvSpPr/>
          <p:nvPr/>
        </p:nvSpPr>
        <p:spPr>
          <a:xfrm>
            <a:off x="6426513" y="388706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4.3</a:t>
            </a:r>
          </a:p>
        </p:txBody>
      </p:sp>
      <p:sp>
        <p:nvSpPr>
          <p:cNvPr id="212" name="Pfeil: Fünfeck 101">
            <a:extLst>
              <a:ext uri="{FF2B5EF4-FFF2-40B4-BE49-F238E27FC236}">
                <a16:creationId xmlns:a16="http://schemas.microsoft.com/office/drawing/2014/main" id="{4F531F05-DC32-4DF2-8D28-2FF8BAFBFD2E}"/>
              </a:ext>
            </a:extLst>
          </p:cNvPr>
          <p:cNvSpPr/>
          <p:nvPr/>
        </p:nvSpPr>
        <p:spPr>
          <a:xfrm>
            <a:off x="1052746" y="6126050"/>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13" name="Pfeil: Fünfeck 106">
            <a:extLst>
              <a:ext uri="{FF2B5EF4-FFF2-40B4-BE49-F238E27FC236}">
                <a16:creationId xmlns:a16="http://schemas.microsoft.com/office/drawing/2014/main" id="{4BFC46DF-DFAE-47AF-B2E4-76C21AD4730D}"/>
              </a:ext>
            </a:extLst>
          </p:cNvPr>
          <p:cNvSpPr/>
          <p:nvPr/>
        </p:nvSpPr>
        <p:spPr>
          <a:xfrm>
            <a:off x="6346574" y="6123814"/>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14" name="Pfeil: Chevron 107">
            <a:extLst>
              <a:ext uri="{FF2B5EF4-FFF2-40B4-BE49-F238E27FC236}">
                <a16:creationId xmlns:a16="http://schemas.microsoft.com/office/drawing/2014/main" id="{E051BCFB-A7AC-47D4-BDDD-90E61CDA7E95}"/>
              </a:ext>
            </a:extLst>
          </p:cNvPr>
          <p:cNvSpPr/>
          <p:nvPr/>
        </p:nvSpPr>
        <p:spPr>
          <a:xfrm>
            <a:off x="7022435" y="6123813"/>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215" name="Rechteck 108">
            <a:extLst>
              <a:ext uri="{FF2B5EF4-FFF2-40B4-BE49-F238E27FC236}">
                <a16:creationId xmlns:a16="http://schemas.microsoft.com/office/drawing/2014/main" id="{34C3D619-3ECF-4B0D-A3EA-B82D16E25700}"/>
              </a:ext>
            </a:extLst>
          </p:cNvPr>
          <p:cNvSpPr/>
          <p:nvPr/>
        </p:nvSpPr>
        <p:spPr>
          <a:xfrm>
            <a:off x="7177116" y="6141840"/>
            <a:ext cx="299312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Études de cas sur les entrepreneurs/-ses</a:t>
            </a:r>
          </a:p>
        </p:txBody>
      </p:sp>
      <p:sp>
        <p:nvSpPr>
          <p:cNvPr id="216" name="Pfeil: Fünfeck 114">
            <a:extLst>
              <a:ext uri="{FF2B5EF4-FFF2-40B4-BE49-F238E27FC236}">
                <a16:creationId xmlns:a16="http://schemas.microsoft.com/office/drawing/2014/main" id="{4DB0A6BD-892E-4838-B098-81063FA98E09}"/>
              </a:ext>
            </a:extLst>
          </p:cNvPr>
          <p:cNvSpPr/>
          <p:nvPr/>
        </p:nvSpPr>
        <p:spPr>
          <a:xfrm>
            <a:off x="1042995" y="6443985"/>
            <a:ext cx="802088"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17" name="Pfeil: Chevron 115">
            <a:extLst>
              <a:ext uri="{FF2B5EF4-FFF2-40B4-BE49-F238E27FC236}">
                <a16:creationId xmlns:a16="http://schemas.microsoft.com/office/drawing/2014/main" id="{74687C0B-B065-4738-AE6B-5DF5E10A83D6}"/>
              </a:ext>
            </a:extLst>
          </p:cNvPr>
          <p:cNvSpPr/>
          <p:nvPr/>
        </p:nvSpPr>
        <p:spPr>
          <a:xfrm>
            <a:off x="1739064" y="6443984"/>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218" name="Rechteck 116">
            <a:extLst>
              <a:ext uri="{FF2B5EF4-FFF2-40B4-BE49-F238E27FC236}">
                <a16:creationId xmlns:a16="http://schemas.microsoft.com/office/drawing/2014/main" id="{FA449FF2-430D-4333-BD39-A64C82282AA8}"/>
              </a:ext>
            </a:extLst>
          </p:cNvPr>
          <p:cNvSpPr/>
          <p:nvPr/>
        </p:nvSpPr>
        <p:spPr>
          <a:xfrm>
            <a:off x="1893745" y="6462011"/>
            <a:ext cx="368722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dirty="0" err="1">
                <a:ln>
                  <a:noFill/>
                </a:ln>
                <a:solidFill>
                  <a:prstClr val="white"/>
                </a:solidFill>
                <a:uLnTx/>
                <a:uFillTx/>
                <a:latin typeface="Century Gothic" panose="020B0502020202020204" pitchFamily="34" charset="0"/>
              </a:rPr>
              <a:t>Dév</a:t>
            </a:r>
            <a:r>
              <a:rPr kumimoji="0" lang="fr-CH" sz="1300" b="0" i="0" u="none" strike="noStrike" cap="none" normalizeH="0" baseline="0" noProof="0" dirty="0">
                <a:ln>
                  <a:noFill/>
                </a:ln>
                <a:solidFill>
                  <a:prstClr val="white"/>
                </a:solidFill>
                <a:uLnTx/>
                <a:uFillTx/>
                <a:latin typeface="Century Gothic" panose="020B0502020202020204" pitchFamily="34" charset="0"/>
              </a:rPr>
              <a:t>. de votre propre idée entrepreneuriale</a:t>
            </a:r>
          </a:p>
        </p:txBody>
      </p:sp>
      <p:sp>
        <p:nvSpPr>
          <p:cNvPr id="219" name="Pfeil: Fünfeck 118">
            <a:extLst>
              <a:ext uri="{FF2B5EF4-FFF2-40B4-BE49-F238E27FC236}">
                <a16:creationId xmlns:a16="http://schemas.microsoft.com/office/drawing/2014/main" id="{435F113E-C5BC-4B59-B61A-2860C79AB9C3}"/>
              </a:ext>
            </a:extLst>
          </p:cNvPr>
          <p:cNvSpPr/>
          <p:nvPr/>
        </p:nvSpPr>
        <p:spPr>
          <a:xfrm>
            <a:off x="6350116" y="6446336"/>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20" name="Pfeil: Chevron 119">
            <a:extLst>
              <a:ext uri="{FF2B5EF4-FFF2-40B4-BE49-F238E27FC236}">
                <a16:creationId xmlns:a16="http://schemas.microsoft.com/office/drawing/2014/main" id="{9DC06D1D-CB63-4DAF-8664-2A52029B597F}"/>
              </a:ext>
            </a:extLst>
          </p:cNvPr>
          <p:cNvSpPr/>
          <p:nvPr/>
        </p:nvSpPr>
        <p:spPr>
          <a:xfrm>
            <a:off x="7025977" y="6446335"/>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221" name="Rechteck 120">
            <a:extLst>
              <a:ext uri="{FF2B5EF4-FFF2-40B4-BE49-F238E27FC236}">
                <a16:creationId xmlns:a16="http://schemas.microsoft.com/office/drawing/2014/main" id="{9E6ABDB2-38C4-4345-A8AA-335B6F7F9A46}"/>
              </a:ext>
            </a:extLst>
          </p:cNvPr>
          <p:cNvSpPr/>
          <p:nvPr/>
        </p:nvSpPr>
        <p:spPr>
          <a:xfrm>
            <a:off x="7180658" y="6464362"/>
            <a:ext cx="2089033"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Exemple de MyBambooBike</a:t>
            </a:r>
          </a:p>
        </p:txBody>
      </p:sp>
      <p:sp>
        <p:nvSpPr>
          <p:cNvPr id="222" name="Rechteck 1">
            <a:extLst>
              <a:ext uri="{FF2B5EF4-FFF2-40B4-BE49-F238E27FC236}">
                <a16:creationId xmlns:a16="http://schemas.microsoft.com/office/drawing/2014/main" id="{FF77B241-203C-4943-A1B9-69F64BA9C7DF}"/>
              </a:ext>
            </a:extLst>
          </p:cNvPr>
          <p:cNvSpPr/>
          <p:nvPr/>
        </p:nvSpPr>
        <p:spPr>
          <a:xfrm>
            <a:off x="3655550" y="1098049"/>
            <a:ext cx="2248219" cy="288000"/>
          </a:xfrm>
          <a:prstGeom prst="rect">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23" name="Gleichschenkliges Dreieck 7">
            <a:extLst>
              <a:ext uri="{FF2B5EF4-FFF2-40B4-BE49-F238E27FC236}">
                <a16:creationId xmlns:a16="http://schemas.microsoft.com/office/drawing/2014/main" id="{70B12B5E-F95C-42CA-B2A6-10827A83FABD}"/>
              </a:ext>
            </a:extLst>
          </p:cNvPr>
          <p:cNvSpPr/>
          <p:nvPr/>
        </p:nvSpPr>
        <p:spPr>
          <a:xfrm rot="5400000">
            <a:off x="5828342" y="1171488"/>
            <a:ext cx="292259" cy="142159"/>
          </a:xfrm>
          <a:prstGeom prst="triangle">
            <a:avLst>
              <a:gd name="adj" fmla="val 52637"/>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24" name="Rechteck 109">
            <a:extLst>
              <a:ext uri="{FF2B5EF4-FFF2-40B4-BE49-F238E27FC236}">
                <a16:creationId xmlns:a16="http://schemas.microsoft.com/office/drawing/2014/main" id="{76DFDF78-105B-4519-9075-E70E723D0778}"/>
              </a:ext>
            </a:extLst>
          </p:cNvPr>
          <p:cNvSpPr/>
          <p:nvPr/>
        </p:nvSpPr>
        <p:spPr>
          <a:xfrm>
            <a:off x="3672684" y="1418621"/>
            <a:ext cx="2248219" cy="288000"/>
          </a:xfrm>
          <a:prstGeom prst="rect">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25" name="Gleichschenkliges Dreieck 117">
            <a:extLst>
              <a:ext uri="{FF2B5EF4-FFF2-40B4-BE49-F238E27FC236}">
                <a16:creationId xmlns:a16="http://schemas.microsoft.com/office/drawing/2014/main" id="{12E4C4FC-2033-4EA5-9415-54A8FF529A71}"/>
              </a:ext>
            </a:extLst>
          </p:cNvPr>
          <p:cNvSpPr/>
          <p:nvPr/>
        </p:nvSpPr>
        <p:spPr>
          <a:xfrm rot="5400000">
            <a:off x="5845476" y="1492060"/>
            <a:ext cx="292259" cy="142159"/>
          </a:xfrm>
          <a:prstGeom prst="triangle">
            <a:avLst>
              <a:gd name="adj" fmla="val 52637"/>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26" name="Pfeil: Chevron 121">
            <a:extLst>
              <a:ext uri="{FF2B5EF4-FFF2-40B4-BE49-F238E27FC236}">
                <a16:creationId xmlns:a16="http://schemas.microsoft.com/office/drawing/2014/main" id="{491BAC40-540B-4F31-8BAC-A8E683661169}"/>
              </a:ext>
            </a:extLst>
          </p:cNvPr>
          <p:cNvSpPr/>
          <p:nvPr/>
        </p:nvSpPr>
        <p:spPr>
          <a:xfrm>
            <a:off x="1726408" y="6123641"/>
            <a:ext cx="4332656"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227" name="Rechteck 122">
            <a:extLst>
              <a:ext uri="{FF2B5EF4-FFF2-40B4-BE49-F238E27FC236}">
                <a16:creationId xmlns:a16="http://schemas.microsoft.com/office/drawing/2014/main" id="{58891002-D965-4EC5-8BB3-E761141CA19C}"/>
              </a:ext>
            </a:extLst>
          </p:cNvPr>
          <p:cNvSpPr/>
          <p:nvPr/>
        </p:nvSpPr>
        <p:spPr>
          <a:xfrm>
            <a:off x="1881954" y="6134345"/>
            <a:ext cx="2404826" cy="580672"/>
          </a:xfrm>
          <a:prstGeom prst="rect">
            <a:avLst/>
          </a:prstGeom>
        </p:spPr>
        <p:txBody>
          <a:bodyPr wrap="none">
            <a:spAutoFit/>
          </a:bodyPr>
          <a:lstStyle/>
          <a:p>
            <a:pPr>
              <a:lnSpc>
                <a:spcPct val="90000"/>
              </a:lnSpc>
              <a:spcAft>
                <a:spcPts val="1000"/>
              </a:spcAft>
              <a:buClr>
                <a:srgbClr val="5F5F5F"/>
              </a:buClr>
              <a:defRPr/>
            </a:pPr>
            <a:r>
              <a:rPr lang="fr-CH" sz="1300" dirty="0">
                <a:solidFill>
                  <a:prstClr val="white"/>
                </a:solidFill>
                <a:latin typeface="Century Gothic" panose="020B0502020202020204" pitchFamily="34" charset="0"/>
              </a:rPr>
              <a:t>Connaissances et outils</a:t>
            </a:r>
          </a:p>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228" name="Rechteck 77">
            <a:extLst>
              <a:ext uri="{FF2B5EF4-FFF2-40B4-BE49-F238E27FC236}">
                <a16:creationId xmlns:a16="http://schemas.microsoft.com/office/drawing/2014/main" id="{FB25EA9F-D9A9-46F2-95C2-76F727AB0828}"/>
              </a:ext>
            </a:extLst>
          </p:cNvPr>
          <p:cNvSpPr/>
          <p:nvPr/>
        </p:nvSpPr>
        <p:spPr>
          <a:xfrm>
            <a:off x="1874834" y="1116075"/>
            <a:ext cx="174759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dirty="0">
                <a:ln>
                  <a:noFill/>
                </a:ln>
                <a:solidFill>
                  <a:prstClr val="white"/>
                </a:solidFill>
                <a:uLnTx/>
                <a:uFillTx/>
                <a:latin typeface="Century Gothic" panose="020B0502020202020204" pitchFamily="34" charset="0"/>
              </a:rPr>
              <a:t>Film: Die </a:t>
            </a:r>
            <a:r>
              <a:rPr kumimoji="0" lang="fr-CH" sz="1300" b="0" i="0" u="none" strike="noStrike" cap="none" normalizeH="0" baseline="0" noProof="0" dirty="0" err="1">
                <a:ln>
                  <a:noFill/>
                </a:ln>
                <a:solidFill>
                  <a:prstClr val="white"/>
                </a:solidFill>
                <a:uLnTx/>
                <a:uFillTx/>
                <a:latin typeface="Century Gothic" panose="020B0502020202020204" pitchFamily="34" charset="0"/>
              </a:rPr>
              <a:t>Schrippe</a:t>
            </a:r>
            <a:r>
              <a:rPr kumimoji="0" lang="fr-CH" sz="1300" b="0" i="0" u="none" strike="noStrike" cap="none" normalizeH="0" baseline="0" noProof="0" dirty="0">
                <a:ln>
                  <a:noFill/>
                </a:ln>
                <a:solidFill>
                  <a:prstClr val="white"/>
                </a:solidFill>
                <a:uLnTx/>
                <a:uFillTx/>
                <a:latin typeface="Century Gothic" panose="020B0502020202020204" pitchFamily="34" charset="0"/>
              </a:rPr>
              <a:t> (Le sandwich)</a:t>
            </a:r>
          </a:p>
        </p:txBody>
      </p:sp>
      <p:sp>
        <p:nvSpPr>
          <p:cNvPr id="229" name="Rechteck 86">
            <a:extLst>
              <a:ext uri="{FF2B5EF4-FFF2-40B4-BE49-F238E27FC236}">
                <a16:creationId xmlns:a16="http://schemas.microsoft.com/office/drawing/2014/main" id="{9B0009CD-6256-42ED-BEF9-04006BB48F81}"/>
              </a:ext>
            </a:extLst>
          </p:cNvPr>
          <p:cNvSpPr/>
          <p:nvPr/>
        </p:nvSpPr>
        <p:spPr>
          <a:xfrm>
            <a:off x="1868210" y="1438266"/>
            <a:ext cx="163217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dirty="0">
                <a:ln>
                  <a:noFill/>
                </a:ln>
                <a:solidFill>
                  <a:prstClr val="white"/>
                </a:solidFill>
                <a:uLnTx/>
                <a:uFillTx/>
                <a:latin typeface="Century Gothic" panose="020B0502020202020204" pitchFamily="34" charset="0"/>
              </a:rPr>
              <a:t>Développement d’idées</a:t>
            </a:r>
          </a:p>
        </p:txBody>
      </p:sp>
    </p:spTree>
    <p:extLst>
      <p:ext uri="{BB962C8B-B14F-4D97-AF65-F5344CB8AC3E}">
        <p14:creationId xmlns:p14="http://schemas.microsoft.com/office/powerpoint/2010/main" val="3872818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19158CD4-9CA9-440B-AB77-89A3BB7E1029}"/>
              </a:ext>
            </a:extLst>
          </p:cNvPr>
          <p:cNvSpPr/>
          <p:nvPr/>
        </p:nvSpPr>
        <p:spPr>
          <a:xfrm>
            <a:off x="2629401" y="1448231"/>
            <a:ext cx="8697960" cy="1036663"/>
          </a:xfrm>
          <a:prstGeom prst="rect">
            <a:avLst/>
          </a:prstGeom>
          <a:solidFill>
            <a:srgbClr val="8EB403"/>
          </a:solidFill>
          <a:ln>
            <a:noFill/>
          </a:ln>
        </p:spPr>
        <p:txBody>
          <a:bodyPr vert="horz" wrap="square" lIns="68572" tIns="34286" rIns="68572" bIns="34286" numCol="1" anchor="t" anchorCtr="0" compatLnSpc="1">
            <a:prstTxWarp prst="textNoShape">
              <a:avLst/>
            </a:prstTxWarp>
          </a:bodyPr>
          <a:lstStyle/>
          <a:p>
            <a:endParaRPr lang="de-CH" sz="2418" dirty="0" err="1">
              <a:latin typeface="Century Gothic" panose="020B0502020202020204" pitchFamily="34" charset="0"/>
            </a:endParaRPr>
          </a:p>
        </p:txBody>
      </p:sp>
      <p:sp>
        <p:nvSpPr>
          <p:cNvPr id="35" name="Rechteck 34">
            <a:extLst>
              <a:ext uri="{FF2B5EF4-FFF2-40B4-BE49-F238E27FC236}">
                <a16:creationId xmlns:a16="http://schemas.microsoft.com/office/drawing/2014/main" id="{752B9394-B95F-40E6-A288-9C5222EE73F3}"/>
              </a:ext>
            </a:extLst>
          </p:cNvPr>
          <p:cNvSpPr/>
          <p:nvPr/>
        </p:nvSpPr>
        <p:spPr>
          <a:xfrm>
            <a:off x="2762278" y="4900865"/>
            <a:ext cx="8534400" cy="1036663"/>
          </a:xfrm>
          <a:prstGeom prst="rect">
            <a:avLst/>
          </a:prstGeom>
          <a:solidFill>
            <a:srgbClr val="CD9310"/>
          </a:solidFill>
          <a:ln>
            <a:noFill/>
          </a:ln>
        </p:spPr>
        <p:txBody>
          <a:bodyPr vert="horz" wrap="square" lIns="68572" tIns="34286" rIns="68572" bIns="34286" numCol="1" anchor="t" anchorCtr="0" compatLnSpc="1">
            <a:prstTxWarp prst="textNoShape">
              <a:avLst/>
            </a:prstTxWarp>
          </a:bodyPr>
          <a:lstStyle/>
          <a:p>
            <a:endParaRPr lang="de-CH" sz="2418" dirty="0" err="1">
              <a:latin typeface="Century Gothic" panose="020B0502020202020204" pitchFamily="34" charset="0"/>
            </a:endParaRPr>
          </a:p>
        </p:txBody>
      </p:sp>
      <p:sp>
        <p:nvSpPr>
          <p:cNvPr id="37" name="Rechteck 36">
            <a:extLst>
              <a:ext uri="{FF2B5EF4-FFF2-40B4-BE49-F238E27FC236}">
                <a16:creationId xmlns:a16="http://schemas.microsoft.com/office/drawing/2014/main" id="{59338B93-BD76-4152-A0D3-FCC90B68C8BF}"/>
              </a:ext>
            </a:extLst>
          </p:cNvPr>
          <p:cNvSpPr/>
          <p:nvPr/>
        </p:nvSpPr>
        <p:spPr>
          <a:xfrm>
            <a:off x="2769108" y="3752061"/>
            <a:ext cx="8534400" cy="1036663"/>
          </a:xfrm>
          <a:prstGeom prst="rect">
            <a:avLst/>
          </a:prstGeom>
          <a:solidFill>
            <a:srgbClr val="E7AB14"/>
          </a:solidFill>
          <a:ln>
            <a:noFill/>
          </a:ln>
        </p:spPr>
        <p:txBody>
          <a:bodyPr rot="0" spcFirstLastPara="0" vertOverflow="overflow" horzOverflow="overflow" vert="horz" wrap="square" lIns="68572" tIns="34286" rIns="68572" bIns="34286" numCol="1" spcCol="0" rtlCol="0" fromWordArt="0" anchor="t" anchorCtr="0" forceAA="0" compatLnSpc="1">
            <a:prstTxWarp prst="textNoShape">
              <a:avLst/>
            </a:prstTxWarp>
            <a:noAutofit/>
          </a:bodyPr>
          <a:lstStyle/>
          <a:p>
            <a:endParaRPr lang="de-CH" sz="2418" dirty="0" err="1">
              <a:latin typeface="Century Gothic" panose="020B0502020202020204" pitchFamily="34" charset="0"/>
            </a:endParaRPr>
          </a:p>
        </p:txBody>
      </p:sp>
      <p:sp>
        <p:nvSpPr>
          <p:cNvPr id="34" name="Rechteck 33">
            <a:extLst>
              <a:ext uri="{FF2B5EF4-FFF2-40B4-BE49-F238E27FC236}">
                <a16:creationId xmlns:a16="http://schemas.microsoft.com/office/drawing/2014/main" id="{4F333C78-417D-45B4-AB80-4AC86EF1A777}"/>
              </a:ext>
            </a:extLst>
          </p:cNvPr>
          <p:cNvSpPr/>
          <p:nvPr/>
        </p:nvSpPr>
        <p:spPr>
          <a:xfrm>
            <a:off x="2605548" y="3752061"/>
            <a:ext cx="8534400" cy="1036663"/>
          </a:xfrm>
          <a:prstGeom prst="rect">
            <a:avLst/>
          </a:prstGeom>
          <a:solidFill>
            <a:srgbClr val="E7AB14"/>
          </a:solidFill>
          <a:ln>
            <a:noFill/>
          </a:ln>
        </p:spPr>
        <p:txBody>
          <a:bodyPr rot="0" spcFirstLastPara="0" vertOverflow="overflow" horzOverflow="overflow" vert="horz" wrap="square" lIns="68572" tIns="34286" rIns="68572" bIns="34286" numCol="1" spcCol="0" rtlCol="0" fromWordArt="0" anchor="t" anchorCtr="0" forceAA="0" compatLnSpc="1">
            <a:prstTxWarp prst="textNoShape">
              <a:avLst/>
            </a:prstTxWarp>
            <a:noAutofit/>
          </a:bodyPr>
          <a:lstStyle/>
          <a:p>
            <a:endParaRPr lang="de-CH" sz="2418" dirty="0" err="1">
              <a:latin typeface="Century Gothic" panose="020B0502020202020204" pitchFamily="34" charset="0"/>
            </a:endParaRPr>
          </a:p>
        </p:txBody>
      </p:sp>
      <p:sp>
        <p:nvSpPr>
          <p:cNvPr id="31" name="Rechteck 30">
            <a:extLst>
              <a:ext uri="{FF2B5EF4-FFF2-40B4-BE49-F238E27FC236}">
                <a16:creationId xmlns:a16="http://schemas.microsoft.com/office/drawing/2014/main" id="{4EEE2A81-B206-4E0D-9FE2-8190F1F80FB9}"/>
              </a:ext>
            </a:extLst>
          </p:cNvPr>
          <p:cNvSpPr/>
          <p:nvPr/>
        </p:nvSpPr>
        <p:spPr>
          <a:xfrm>
            <a:off x="2769108" y="2611292"/>
            <a:ext cx="8534400" cy="1036663"/>
          </a:xfrm>
          <a:prstGeom prst="rect">
            <a:avLst/>
          </a:prstGeom>
          <a:solidFill>
            <a:srgbClr val="D17930"/>
          </a:solidFill>
          <a:ln>
            <a:noFill/>
          </a:ln>
        </p:spPr>
        <p:txBody>
          <a:bodyPr vert="horz" wrap="square" lIns="68572" tIns="34286" rIns="68572" bIns="34286" numCol="1" anchor="t" anchorCtr="0" compatLnSpc="1">
            <a:prstTxWarp prst="textNoShape">
              <a:avLst/>
            </a:prstTxWarp>
          </a:bodyPr>
          <a:lstStyle/>
          <a:p>
            <a:endParaRPr lang="de-CH" sz="2418" dirty="0" err="1">
              <a:latin typeface="Century Gothic" panose="020B0502020202020204" pitchFamily="34" charset="0"/>
            </a:endParaRPr>
          </a:p>
        </p:txBody>
      </p:sp>
      <p:sp>
        <p:nvSpPr>
          <p:cNvPr id="6" name="Freeform 5">
            <a:extLst>
              <a:ext uri="{FF2B5EF4-FFF2-40B4-BE49-F238E27FC236}">
                <a16:creationId xmlns:a16="http://schemas.microsoft.com/office/drawing/2014/main" id="{99676251-077F-4AE5-AFC8-352BE59D7D1E}"/>
              </a:ext>
            </a:extLst>
          </p:cNvPr>
          <p:cNvSpPr>
            <a:spLocks/>
          </p:cNvSpPr>
          <p:nvPr/>
        </p:nvSpPr>
        <p:spPr bwMode="auto">
          <a:xfrm>
            <a:off x="1382233" y="2604072"/>
            <a:ext cx="2493026" cy="1044000"/>
          </a:xfrm>
          <a:custGeom>
            <a:avLst/>
            <a:gdLst>
              <a:gd name="T0" fmla="*/ 1520 w 1997"/>
              <a:gd name="T1" fmla="*/ 0 h 828"/>
              <a:gd name="T2" fmla="*/ 477 w 1997"/>
              <a:gd name="T3" fmla="*/ 0 h 828"/>
              <a:gd name="T4" fmla="*/ 0 w 1997"/>
              <a:gd name="T5" fmla="*/ 828 h 828"/>
              <a:gd name="T6" fmla="*/ 1997 w 1997"/>
              <a:gd name="T7" fmla="*/ 828 h 828"/>
              <a:gd name="T8" fmla="*/ 1520 w 1997"/>
              <a:gd name="T9" fmla="*/ 0 h 828"/>
            </a:gdLst>
            <a:ahLst/>
            <a:cxnLst>
              <a:cxn ang="0">
                <a:pos x="T0" y="T1"/>
              </a:cxn>
              <a:cxn ang="0">
                <a:pos x="T2" y="T3"/>
              </a:cxn>
              <a:cxn ang="0">
                <a:pos x="T4" y="T5"/>
              </a:cxn>
              <a:cxn ang="0">
                <a:pos x="T6" y="T7"/>
              </a:cxn>
              <a:cxn ang="0">
                <a:pos x="T8" y="T9"/>
              </a:cxn>
            </a:cxnLst>
            <a:rect l="0" t="0" r="r" b="b"/>
            <a:pathLst>
              <a:path w="1997" h="828">
                <a:moveTo>
                  <a:pt x="1520" y="0"/>
                </a:moveTo>
                <a:lnTo>
                  <a:pt x="477" y="0"/>
                </a:lnTo>
                <a:lnTo>
                  <a:pt x="0" y="828"/>
                </a:lnTo>
                <a:lnTo>
                  <a:pt x="1997" y="828"/>
                </a:lnTo>
                <a:lnTo>
                  <a:pt x="1520" y="0"/>
                </a:lnTo>
                <a:close/>
              </a:path>
            </a:pathLst>
          </a:custGeom>
          <a:solidFill>
            <a:srgbClr val="FF9E61"/>
          </a:solidFill>
          <a:ln>
            <a:noFill/>
          </a:ln>
        </p:spPr>
        <p:txBody>
          <a:bodyPr vert="horz" wrap="square" lIns="68572" tIns="34286" rIns="68572" bIns="34286" numCol="1" anchor="t" anchorCtr="0" compatLnSpc="1">
            <a:prstTxWarp prst="textNoShape">
              <a:avLst/>
            </a:prstTxWarp>
          </a:bodyPr>
          <a:lstStyle/>
          <a:p>
            <a:endParaRPr lang="de-CH" sz="2418" dirty="0">
              <a:latin typeface="Century Gothic" panose="020B0502020202020204" pitchFamily="34" charset="0"/>
            </a:endParaRPr>
          </a:p>
        </p:txBody>
      </p:sp>
      <p:sp>
        <p:nvSpPr>
          <p:cNvPr id="7" name="Freeform 6">
            <a:extLst>
              <a:ext uri="{FF2B5EF4-FFF2-40B4-BE49-F238E27FC236}">
                <a16:creationId xmlns:a16="http://schemas.microsoft.com/office/drawing/2014/main" id="{C91B8DDD-0AA8-4C9F-BBEB-A91D982DF1B3}"/>
              </a:ext>
            </a:extLst>
          </p:cNvPr>
          <p:cNvSpPr>
            <a:spLocks/>
          </p:cNvSpPr>
          <p:nvPr/>
        </p:nvSpPr>
        <p:spPr bwMode="auto">
          <a:xfrm>
            <a:off x="776177" y="3741993"/>
            <a:ext cx="3697607" cy="1044000"/>
          </a:xfrm>
          <a:custGeom>
            <a:avLst/>
            <a:gdLst>
              <a:gd name="T0" fmla="*/ 2563 w 3040"/>
              <a:gd name="T1" fmla="*/ 0 h 828"/>
              <a:gd name="T2" fmla="*/ 478 w 3040"/>
              <a:gd name="T3" fmla="*/ 0 h 828"/>
              <a:gd name="T4" fmla="*/ 0 w 3040"/>
              <a:gd name="T5" fmla="*/ 828 h 828"/>
              <a:gd name="T6" fmla="*/ 3040 w 3040"/>
              <a:gd name="T7" fmla="*/ 828 h 828"/>
              <a:gd name="T8" fmla="*/ 2563 w 3040"/>
              <a:gd name="T9" fmla="*/ 0 h 828"/>
            </a:gdLst>
            <a:ahLst/>
            <a:cxnLst>
              <a:cxn ang="0">
                <a:pos x="T0" y="T1"/>
              </a:cxn>
              <a:cxn ang="0">
                <a:pos x="T2" y="T3"/>
              </a:cxn>
              <a:cxn ang="0">
                <a:pos x="T4" y="T5"/>
              </a:cxn>
              <a:cxn ang="0">
                <a:pos x="T6" y="T7"/>
              </a:cxn>
              <a:cxn ang="0">
                <a:pos x="T8" y="T9"/>
              </a:cxn>
            </a:cxnLst>
            <a:rect l="0" t="0" r="r" b="b"/>
            <a:pathLst>
              <a:path w="3040" h="828">
                <a:moveTo>
                  <a:pt x="2563" y="0"/>
                </a:moveTo>
                <a:lnTo>
                  <a:pt x="478" y="0"/>
                </a:lnTo>
                <a:lnTo>
                  <a:pt x="0" y="828"/>
                </a:lnTo>
                <a:lnTo>
                  <a:pt x="3040" y="828"/>
                </a:lnTo>
                <a:lnTo>
                  <a:pt x="2563" y="0"/>
                </a:lnTo>
                <a:close/>
              </a:path>
            </a:pathLst>
          </a:custGeom>
          <a:solidFill>
            <a:srgbClr val="FFC424"/>
          </a:solidFill>
          <a:ln>
            <a:noFill/>
          </a:ln>
        </p:spPr>
        <p:txBody>
          <a:bodyPr vert="horz" wrap="square" lIns="68572" tIns="34286" rIns="68572" bIns="34286" numCol="1" anchor="t" anchorCtr="0" compatLnSpc="1">
            <a:prstTxWarp prst="textNoShape">
              <a:avLst/>
            </a:prstTxWarp>
          </a:bodyPr>
          <a:lstStyle/>
          <a:p>
            <a:endParaRPr lang="de-CH" sz="2418" dirty="0">
              <a:latin typeface="Century Gothic" panose="020B0502020202020204" pitchFamily="34" charset="0"/>
            </a:endParaRPr>
          </a:p>
        </p:txBody>
      </p:sp>
      <p:sp>
        <p:nvSpPr>
          <p:cNvPr id="15" name="Freeform 14">
            <a:extLst>
              <a:ext uri="{FF2B5EF4-FFF2-40B4-BE49-F238E27FC236}">
                <a16:creationId xmlns:a16="http://schemas.microsoft.com/office/drawing/2014/main" id="{8A1E02E7-D974-48D4-BF38-656ED335E7BD}"/>
              </a:ext>
            </a:extLst>
          </p:cNvPr>
          <p:cNvSpPr>
            <a:spLocks/>
          </p:cNvSpPr>
          <p:nvPr/>
        </p:nvSpPr>
        <p:spPr bwMode="auto">
          <a:xfrm>
            <a:off x="2059450" y="1443855"/>
            <a:ext cx="1151583" cy="1044000"/>
          </a:xfrm>
          <a:custGeom>
            <a:avLst/>
            <a:gdLst>
              <a:gd name="T0" fmla="*/ 477 w 955"/>
              <a:gd name="T1" fmla="*/ 0 h 828"/>
              <a:gd name="T2" fmla="*/ 0 w 955"/>
              <a:gd name="T3" fmla="*/ 828 h 828"/>
              <a:gd name="T4" fmla="*/ 955 w 955"/>
              <a:gd name="T5" fmla="*/ 828 h 828"/>
              <a:gd name="T6" fmla="*/ 477 w 955"/>
              <a:gd name="T7" fmla="*/ 0 h 828"/>
            </a:gdLst>
            <a:ahLst/>
            <a:cxnLst>
              <a:cxn ang="0">
                <a:pos x="T0" y="T1"/>
              </a:cxn>
              <a:cxn ang="0">
                <a:pos x="T2" y="T3"/>
              </a:cxn>
              <a:cxn ang="0">
                <a:pos x="T4" y="T5"/>
              </a:cxn>
              <a:cxn ang="0">
                <a:pos x="T6" y="T7"/>
              </a:cxn>
            </a:cxnLst>
            <a:rect l="0" t="0" r="r" b="b"/>
            <a:pathLst>
              <a:path w="955" h="828">
                <a:moveTo>
                  <a:pt x="477" y="0"/>
                </a:moveTo>
                <a:lnTo>
                  <a:pt x="0" y="828"/>
                </a:lnTo>
                <a:lnTo>
                  <a:pt x="955" y="828"/>
                </a:lnTo>
                <a:lnTo>
                  <a:pt x="477" y="0"/>
                </a:lnTo>
                <a:close/>
              </a:path>
            </a:pathLst>
          </a:custGeom>
          <a:solidFill>
            <a:srgbClr val="96CB00"/>
          </a:solidFill>
          <a:ln>
            <a:noFill/>
          </a:ln>
        </p:spPr>
        <p:txBody>
          <a:bodyPr vert="horz" wrap="square" lIns="68572" tIns="34286" rIns="68572" bIns="34286" numCol="1" anchor="t" anchorCtr="0" compatLnSpc="1">
            <a:prstTxWarp prst="textNoShape">
              <a:avLst/>
            </a:prstTxWarp>
          </a:bodyPr>
          <a:lstStyle/>
          <a:p>
            <a:endParaRPr lang="de-CH" sz="2418" dirty="0">
              <a:latin typeface="Century Gothic" panose="020B0502020202020204" pitchFamily="34" charset="0"/>
            </a:endParaRPr>
          </a:p>
        </p:txBody>
      </p:sp>
      <p:sp>
        <p:nvSpPr>
          <p:cNvPr id="24" name="Rectangle 26">
            <a:extLst>
              <a:ext uri="{FF2B5EF4-FFF2-40B4-BE49-F238E27FC236}">
                <a16:creationId xmlns:a16="http://schemas.microsoft.com/office/drawing/2014/main" id="{12047D4B-754C-4A64-B640-3D54F6FD078A}"/>
              </a:ext>
            </a:extLst>
          </p:cNvPr>
          <p:cNvSpPr/>
          <p:nvPr/>
        </p:nvSpPr>
        <p:spPr>
          <a:xfrm>
            <a:off x="1793798" y="4026435"/>
            <a:ext cx="1637160" cy="523220"/>
          </a:xfrm>
          <a:prstGeom prst="rect">
            <a:avLst/>
          </a:prstGeom>
        </p:spPr>
        <p:txBody>
          <a:bodyPr wrap="square">
            <a:spAutoFit/>
          </a:bodyPr>
          <a:lstStyle/>
          <a:p>
            <a:pPr algn="ctr">
              <a:buClr>
                <a:srgbClr val="C00000"/>
              </a:buClr>
            </a:pPr>
            <a:r>
              <a:rPr lang="fr-CH" sz="1400" b="1">
                <a:solidFill>
                  <a:schemeClr val="bg1"/>
                </a:solidFill>
                <a:latin typeface="Century Gothic" panose="020B0502020202020204" pitchFamily="34" charset="0"/>
                <a:ea typeface="Roboto Bold" pitchFamily="2" charset="0"/>
                <a:cs typeface="Arial" charset="0"/>
              </a:rPr>
              <a:t>Responsabilité</a:t>
            </a:r>
            <a:br>
              <a:rPr lang="fr-CH" sz="1400" b="1">
                <a:solidFill>
                  <a:schemeClr val="bg1"/>
                </a:solidFill>
                <a:latin typeface="Century Gothic" panose="020B0502020202020204" pitchFamily="34" charset="0"/>
                <a:ea typeface="Roboto Bold" pitchFamily="2" charset="0"/>
                <a:cs typeface="Arial" charset="0"/>
              </a:rPr>
            </a:br>
            <a:r>
              <a:rPr lang="fr-CH" sz="1400" b="1">
                <a:solidFill>
                  <a:schemeClr val="bg1"/>
                </a:solidFill>
                <a:latin typeface="Century Gothic" panose="020B0502020202020204" pitchFamily="34" charset="0"/>
                <a:ea typeface="Roboto Bold" pitchFamily="2" charset="0"/>
                <a:cs typeface="Arial" charset="0"/>
              </a:rPr>
              <a:t>juridique</a:t>
            </a:r>
          </a:p>
        </p:txBody>
      </p:sp>
      <p:sp>
        <p:nvSpPr>
          <p:cNvPr id="45" name="Rectangle 26">
            <a:extLst>
              <a:ext uri="{FF2B5EF4-FFF2-40B4-BE49-F238E27FC236}">
                <a16:creationId xmlns:a16="http://schemas.microsoft.com/office/drawing/2014/main" id="{3D0B750C-78C9-4D09-B4A1-45784950F900}"/>
              </a:ext>
            </a:extLst>
          </p:cNvPr>
          <p:cNvSpPr/>
          <p:nvPr/>
        </p:nvSpPr>
        <p:spPr>
          <a:xfrm>
            <a:off x="1744501" y="1803481"/>
            <a:ext cx="1735754" cy="523220"/>
          </a:xfrm>
          <a:prstGeom prst="rect">
            <a:avLst/>
          </a:prstGeom>
        </p:spPr>
        <p:txBody>
          <a:bodyPr wrap="square">
            <a:spAutoFit/>
          </a:bodyPr>
          <a:lstStyle/>
          <a:p>
            <a:pPr algn="ctr">
              <a:buClr>
                <a:srgbClr val="C00000"/>
              </a:buClr>
            </a:pPr>
            <a:r>
              <a:rPr lang="fr-CH" sz="1400" b="1">
                <a:solidFill>
                  <a:srgbClr val="0B4874"/>
                </a:solidFill>
                <a:latin typeface="Century Gothic" panose="020B0502020202020204" pitchFamily="34" charset="0"/>
                <a:ea typeface="ＭＳ Ｐゴシック" charset="0"/>
                <a:cs typeface="Arial"/>
              </a:rPr>
              <a:t>Responsabilité</a:t>
            </a:r>
            <a:br>
              <a:rPr lang="fr-CH" sz="1400" b="1">
                <a:solidFill>
                  <a:srgbClr val="0B4874"/>
                </a:solidFill>
                <a:latin typeface="Century Gothic" panose="020B0502020202020204" pitchFamily="34" charset="0"/>
                <a:ea typeface="ＭＳ Ｐゴシック" charset="0"/>
                <a:cs typeface="Arial"/>
              </a:rPr>
            </a:br>
            <a:r>
              <a:rPr lang="fr-CH" sz="1400" b="1">
                <a:solidFill>
                  <a:srgbClr val="0B4874"/>
                </a:solidFill>
                <a:latin typeface="Century Gothic" panose="020B0502020202020204" pitchFamily="34" charset="0"/>
                <a:ea typeface="ＭＳ Ｐゴシック" charset="0"/>
                <a:cs typeface="Arial"/>
              </a:rPr>
              <a:t>sociale</a:t>
            </a:r>
          </a:p>
        </p:txBody>
      </p:sp>
      <p:sp>
        <p:nvSpPr>
          <p:cNvPr id="58" name="Rectangle 2">
            <a:extLst>
              <a:ext uri="{FF2B5EF4-FFF2-40B4-BE49-F238E27FC236}">
                <a16:creationId xmlns:a16="http://schemas.microsoft.com/office/drawing/2014/main" id="{6A13F29F-ADAB-4E4A-A3AF-27AE939815CE}"/>
              </a:ext>
            </a:extLst>
          </p:cNvPr>
          <p:cNvSpPr txBox="1">
            <a:spLocks noChangeArrowheads="1"/>
          </p:cNvSpPr>
          <p:nvPr/>
        </p:nvSpPr>
        <p:spPr bwMode="auto">
          <a:xfrm>
            <a:off x="951502" y="-79392"/>
            <a:ext cx="11052655" cy="1269323"/>
          </a:xfrm>
          <a:prstGeom prst="rect">
            <a:avLst/>
          </a:prstGeom>
          <a:noFill/>
          <a:ln w="9525">
            <a:noFill/>
            <a:miter lim="800000"/>
            <a:headEnd/>
            <a:tailEnd/>
          </a:ln>
        </p:spPr>
        <p:txBody>
          <a:bodyPr anchor="ctr"/>
          <a:lstStyle/>
          <a:p>
            <a:pPr>
              <a:defRPr/>
            </a:pPr>
            <a:r>
              <a:rPr lang="fr-CH" sz="2400" b="1">
                <a:solidFill>
                  <a:srgbClr val="B11B96"/>
                </a:solidFill>
                <a:latin typeface="Century Gothic" panose="020B0502020202020204" pitchFamily="34" charset="0"/>
                <a:ea typeface="ＭＳ Ｐゴシック" charset="0"/>
                <a:cs typeface="Arial"/>
              </a:rPr>
              <a:t>Exemple du secteur de la mode: </a:t>
            </a:r>
            <a:r>
              <a:rPr lang="fr-CH" sz="2400" b="1">
                <a:solidFill>
                  <a:srgbClr val="0B4874"/>
                </a:solidFill>
                <a:latin typeface="Century Gothic" panose="020B0502020202020204" pitchFamily="34" charset="0"/>
                <a:ea typeface="ＭＳ Ｐゴシック" charset="0"/>
                <a:cs typeface="Arial"/>
              </a:rPr>
              <a:t>de nombreuses entreprises font des affaires, sans se préoccuper du reste. Certaines entreprises pionnières prouvent qu’il est possible de faire autrement.</a:t>
            </a:r>
          </a:p>
        </p:txBody>
      </p:sp>
      <p:sp>
        <p:nvSpPr>
          <p:cNvPr id="25" name="Freeform 7">
            <a:extLst>
              <a:ext uri="{FF2B5EF4-FFF2-40B4-BE49-F238E27FC236}">
                <a16:creationId xmlns:a16="http://schemas.microsoft.com/office/drawing/2014/main" id="{7D791A32-1DC0-4742-B03B-E7B1543C24EA}"/>
              </a:ext>
            </a:extLst>
          </p:cNvPr>
          <p:cNvSpPr>
            <a:spLocks/>
          </p:cNvSpPr>
          <p:nvPr/>
        </p:nvSpPr>
        <p:spPr bwMode="auto">
          <a:xfrm>
            <a:off x="158557" y="4901479"/>
            <a:ext cx="4932845" cy="1044000"/>
          </a:xfrm>
          <a:custGeom>
            <a:avLst/>
            <a:gdLst>
              <a:gd name="T0" fmla="*/ 3601 w 4081"/>
              <a:gd name="T1" fmla="*/ 0 h 828"/>
              <a:gd name="T2" fmla="*/ 478 w 4081"/>
              <a:gd name="T3" fmla="*/ 0 h 828"/>
              <a:gd name="T4" fmla="*/ 0 w 4081"/>
              <a:gd name="T5" fmla="*/ 828 h 828"/>
              <a:gd name="T6" fmla="*/ 4081 w 4081"/>
              <a:gd name="T7" fmla="*/ 828 h 828"/>
              <a:gd name="T8" fmla="*/ 3601 w 4081"/>
              <a:gd name="T9" fmla="*/ 0 h 828"/>
            </a:gdLst>
            <a:ahLst/>
            <a:cxnLst>
              <a:cxn ang="0">
                <a:pos x="T0" y="T1"/>
              </a:cxn>
              <a:cxn ang="0">
                <a:pos x="T2" y="T3"/>
              </a:cxn>
              <a:cxn ang="0">
                <a:pos x="T4" y="T5"/>
              </a:cxn>
              <a:cxn ang="0">
                <a:pos x="T6" y="T7"/>
              </a:cxn>
              <a:cxn ang="0">
                <a:pos x="T8" y="T9"/>
              </a:cxn>
            </a:cxnLst>
            <a:rect l="0" t="0" r="r" b="b"/>
            <a:pathLst>
              <a:path w="4081" h="828">
                <a:moveTo>
                  <a:pt x="3601" y="0"/>
                </a:moveTo>
                <a:lnTo>
                  <a:pt x="478" y="0"/>
                </a:lnTo>
                <a:lnTo>
                  <a:pt x="0" y="828"/>
                </a:lnTo>
                <a:lnTo>
                  <a:pt x="4081" y="828"/>
                </a:lnTo>
                <a:lnTo>
                  <a:pt x="3601" y="0"/>
                </a:lnTo>
                <a:close/>
              </a:path>
            </a:pathLst>
          </a:custGeom>
          <a:solidFill>
            <a:srgbClr val="E7AB14"/>
          </a:solidFill>
          <a:ln>
            <a:noFill/>
          </a:ln>
        </p:spPr>
        <p:txBody>
          <a:bodyPr vert="horz" wrap="square" lIns="68572" tIns="34286" rIns="68572" bIns="34286" numCol="1" anchor="t" anchorCtr="0" compatLnSpc="1">
            <a:prstTxWarp prst="textNoShape">
              <a:avLst/>
            </a:prstTxWarp>
          </a:bodyPr>
          <a:lstStyle/>
          <a:p>
            <a:endParaRPr lang="fr-FR" sz="2418">
              <a:latin typeface="Century Gothic" panose="020B0502020202020204" pitchFamily="34" charset="0"/>
            </a:endParaRPr>
          </a:p>
        </p:txBody>
      </p:sp>
      <p:sp>
        <p:nvSpPr>
          <p:cNvPr id="23" name="Rectangle 25">
            <a:extLst>
              <a:ext uri="{FF2B5EF4-FFF2-40B4-BE49-F238E27FC236}">
                <a16:creationId xmlns:a16="http://schemas.microsoft.com/office/drawing/2014/main" id="{D9DE2BE4-1764-4830-88DA-067B2B269727}"/>
              </a:ext>
            </a:extLst>
          </p:cNvPr>
          <p:cNvSpPr/>
          <p:nvPr/>
        </p:nvSpPr>
        <p:spPr>
          <a:xfrm>
            <a:off x="1878042" y="5173604"/>
            <a:ext cx="1468672" cy="523220"/>
          </a:xfrm>
          <a:prstGeom prst="rect">
            <a:avLst/>
          </a:prstGeom>
        </p:spPr>
        <p:txBody>
          <a:bodyPr wrap="none">
            <a:spAutoFit/>
          </a:bodyPr>
          <a:lstStyle/>
          <a:p>
            <a:pPr algn="ctr">
              <a:buClr>
                <a:srgbClr val="C00000"/>
              </a:buClr>
            </a:pPr>
            <a:r>
              <a:rPr lang="fr-CH" sz="1400" b="1">
                <a:solidFill>
                  <a:schemeClr val="bg1"/>
                </a:solidFill>
                <a:latin typeface="Century Gothic" panose="020B0502020202020204" pitchFamily="34" charset="0"/>
                <a:ea typeface="Roboto Bold" pitchFamily="2" charset="0"/>
                <a:cs typeface="Arial" charset="0"/>
              </a:rPr>
              <a:t>Responsabilité</a:t>
            </a:r>
            <a:br>
              <a:rPr lang="fr-CH" sz="1400" b="1">
                <a:solidFill>
                  <a:schemeClr val="bg1"/>
                </a:solidFill>
                <a:latin typeface="Century Gothic" panose="020B0502020202020204" pitchFamily="34" charset="0"/>
                <a:ea typeface="Roboto Bold" pitchFamily="2" charset="0"/>
                <a:cs typeface="Arial" charset="0"/>
              </a:rPr>
            </a:br>
            <a:r>
              <a:rPr lang="fr-CH" sz="1400" b="1">
                <a:solidFill>
                  <a:schemeClr val="bg1"/>
                </a:solidFill>
                <a:latin typeface="Century Gothic" panose="020B0502020202020204" pitchFamily="34" charset="0"/>
                <a:ea typeface="Roboto Bold" pitchFamily="2" charset="0"/>
                <a:cs typeface="Arial" charset="0"/>
              </a:rPr>
              <a:t>économique</a:t>
            </a:r>
          </a:p>
        </p:txBody>
      </p:sp>
      <p:sp>
        <p:nvSpPr>
          <p:cNvPr id="30" name="Rectangle 26">
            <a:extLst>
              <a:ext uri="{FF2B5EF4-FFF2-40B4-BE49-F238E27FC236}">
                <a16:creationId xmlns:a16="http://schemas.microsoft.com/office/drawing/2014/main" id="{76A22AA7-5648-40F1-9C54-9AE0204A3598}"/>
              </a:ext>
            </a:extLst>
          </p:cNvPr>
          <p:cNvSpPr/>
          <p:nvPr/>
        </p:nvSpPr>
        <p:spPr>
          <a:xfrm>
            <a:off x="1793798" y="2897714"/>
            <a:ext cx="1637160" cy="523220"/>
          </a:xfrm>
          <a:prstGeom prst="rect">
            <a:avLst/>
          </a:prstGeom>
        </p:spPr>
        <p:txBody>
          <a:bodyPr wrap="square">
            <a:spAutoFit/>
          </a:bodyPr>
          <a:lstStyle/>
          <a:p>
            <a:pPr algn="ctr">
              <a:buClr>
                <a:srgbClr val="C00000"/>
              </a:buClr>
            </a:pPr>
            <a:r>
              <a:rPr lang="fr-CH" sz="1400" b="1">
                <a:solidFill>
                  <a:schemeClr val="bg1"/>
                </a:solidFill>
                <a:latin typeface="Century Gothic" panose="020B0502020202020204" pitchFamily="34" charset="0"/>
                <a:ea typeface="Roboto Bold" pitchFamily="2" charset="0"/>
                <a:cs typeface="Arial" charset="0"/>
              </a:rPr>
              <a:t>Responsabilité</a:t>
            </a:r>
            <a:br>
              <a:rPr lang="fr-CH" sz="1400" b="1">
                <a:solidFill>
                  <a:schemeClr val="bg1"/>
                </a:solidFill>
                <a:latin typeface="Century Gothic" panose="020B0502020202020204" pitchFamily="34" charset="0"/>
                <a:ea typeface="Roboto Bold" pitchFamily="2" charset="0"/>
                <a:cs typeface="Arial" charset="0"/>
              </a:rPr>
            </a:br>
            <a:r>
              <a:rPr lang="fr-CH" sz="1400" b="1">
                <a:solidFill>
                  <a:schemeClr val="bg1"/>
                </a:solidFill>
                <a:latin typeface="Century Gothic" panose="020B0502020202020204" pitchFamily="34" charset="0"/>
                <a:ea typeface="Roboto Bold" pitchFamily="2" charset="0"/>
                <a:cs typeface="Arial" charset="0"/>
              </a:rPr>
              <a:t>éthique</a:t>
            </a:r>
          </a:p>
        </p:txBody>
      </p:sp>
      <p:sp>
        <p:nvSpPr>
          <p:cNvPr id="27" name="Rectangle 21">
            <a:extLst>
              <a:ext uri="{FF2B5EF4-FFF2-40B4-BE49-F238E27FC236}">
                <a16:creationId xmlns:a16="http://schemas.microsoft.com/office/drawing/2014/main" id="{6D5549B8-C613-42A5-B1D1-E5A1EEDE3306}"/>
              </a:ext>
            </a:extLst>
          </p:cNvPr>
          <p:cNvSpPr/>
          <p:nvPr/>
        </p:nvSpPr>
        <p:spPr>
          <a:xfrm>
            <a:off x="3348801" y="1423847"/>
            <a:ext cx="7978560" cy="938719"/>
          </a:xfrm>
          <a:prstGeom prst="rect">
            <a:avLst/>
          </a:prstGeom>
        </p:spPr>
        <p:txBody>
          <a:bodyPr wrap="square">
            <a:spAutoFit/>
          </a:bodyPr>
          <a:lstStyle/>
          <a:p>
            <a:pPr>
              <a:buClr>
                <a:srgbClr val="C00000"/>
              </a:buClr>
            </a:pPr>
            <a:r>
              <a:rPr lang="fr-CH" sz="1100" dirty="0">
                <a:solidFill>
                  <a:schemeClr val="bg1"/>
                </a:solidFill>
                <a:latin typeface="Century Gothic" panose="020B0502020202020204" pitchFamily="34" charset="0"/>
                <a:ea typeface="Roboto Light" pitchFamily="2" charset="0"/>
              </a:rPr>
              <a:t>Certaines entreprises pionnières apportent un </a:t>
            </a:r>
            <a:r>
              <a:rPr lang="fr-CH" sz="1100" b="1" u="sng" dirty="0">
                <a:solidFill>
                  <a:schemeClr val="bg1"/>
                </a:solidFill>
                <a:latin typeface="Century Gothic" panose="020B0502020202020204" pitchFamily="34" charset="0"/>
                <a:ea typeface="Roboto Light" pitchFamily="2" charset="0"/>
              </a:rPr>
              <a:t>plus</a:t>
            </a:r>
            <a:r>
              <a:rPr lang="fr-CH" sz="1100" dirty="0">
                <a:solidFill>
                  <a:schemeClr val="bg1"/>
                </a:solidFill>
                <a:latin typeface="Century Gothic" panose="020B0502020202020204" pitchFamily="34" charset="0"/>
                <a:ea typeface="Roboto Light" pitchFamily="2" charset="0"/>
              </a:rPr>
              <a:t> à la société et à l’environnement. Elles vont au-delà des responsabilités éthiques, juridiques et économiques. </a:t>
            </a:r>
          </a:p>
          <a:p>
            <a:pPr marL="171450" indent="-171450">
              <a:buClr>
                <a:schemeClr val="bg1"/>
              </a:buClr>
              <a:buFont typeface="Arial" panose="020B0604020202020204" pitchFamily="34" charset="0"/>
              <a:buChar char="•"/>
            </a:pPr>
            <a:r>
              <a:rPr lang="fr-CH" sz="1100" dirty="0">
                <a:solidFill>
                  <a:schemeClr val="bg1"/>
                </a:solidFill>
                <a:latin typeface="Century Gothic" panose="020B0502020202020204" pitchFamily="34" charset="0"/>
                <a:ea typeface="Roboto Light" pitchFamily="2" charset="0"/>
              </a:rPr>
              <a:t>Ces précurseurs contribuent à faire évoluer le milieu de la mode dans son ensemble. </a:t>
            </a:r>
          </a:p>
          <a:p>
            <a:pPr marL="171450" indent="-171450">
              <a:buClr>
                <a:schemeClr val="bg1"/>
              </a:buClr>
              <a:buFont typeface="Arial" panose="020B0604020202020204" pitchFamily="34" charset="0"/>
              <a:buChar char="•"/>
            </a:pPr>
            <a:r>
              <a:rPr lang="fr-CH" sz="1100" b="1" dirty="0">
                <a:solidFill>
                  <a:srgbClr val="B11B96"/>
                </a:solidFill>
                <a:latin typeface="Century Gothic" panose="020B0502020202020204" pitchFamily="34" charset="0"/>
                <a:ea typeface="Roboto Light" pitchFamily="2" charset="0"/>
              </a:rPr>
              <a:t>Exemples:</a:t>
            </a:r>
            <a:r>
              <a:rPr lang="fr-CH" sz="1100" dirty="0">
                <a:solidFill>
                  <a:srgbClr val="686868"/>
                </a:solidFill>
                <a:latin typeface="Century Gothic" panose="020B0502020202020204" pitchFamily="34" charset="0"/>
                <a:ea typeface="Roboto Light" pitchFamily="2" charset="0"/>
              </a:rPr>
              <a:t> </a:t>
            </a:r>
            <a:r>
              <a:rPr lang="fr-CH" sz="1100" dirty="0">
                <a:solidFill>
                  <a:schemeClr val="bg1"/>
                </a:solidFill>
                <a:latin typeface="Century Gothic" panose="020B0502020202020204" pitchFamily="34" charset="0"/>
                <a:ea typeface="Roboto Light" pitchFamily="2" charset="0"/>
              </a:rPr>
              <a:t>des entreprises comme </a:t>
            </a:r>
            <a:r>
              <a:rPr lang="fr-CH" sz="1100" dirty="0" err="1">
                <a:solidFill>
                  <a:srgbClr val="B11B96"/>
                </a:solidFill>
                <a:latin typeface="Century Gothic" panose="020B0502020202020204" pitchFamily="34" charset="0"/>
                <a:ea typeface="Roboto Light" pitchFamily="2" charset="0"/>
                <a:hlinkClick r:id="rId3">
                  <a:extLst>
                    <a:ext uri="{A12FA001-AC4F-418D-AE19-62706E023703}">
                      <ahyp:hlinkClr xmlns:ahyp="http://schemas.microsoft.com/office/drawing/2018/hyperlinkcolor" val="tx"/>
                    </a:ext>
                  </a:extLst>
                </a:hlinkClick>
              </a:rPr>
              <a:t>Patagonia</a:t>
            </a:r>
            <a:r>
              <a:rPr lang="fr-CH" sz="1100" dirty="0">
                <a:solidFill>
                  <a:srgbClr val="B11B96"/>
                </a:solidFill>
                <a:latin typeface="Century Gothic" panose="020B0502020202020204" pitchFamily="34" charset="0"/>
                <a:ea typeface="Roboto Light" pitchFamily="2" charset="0"/>
                <a:hlinkClick r:id="rId3">
                  <a:extLst>
                    <a:ext uri="{A12FA001-AC4F-418D-AE19-62706E023703}">
                      <ahyp:hlinkClr xmlns:ahyp="http://schemas.microsoft.com/office/drawing/2018/hyperlinkcolor" val="tx"/>
                    </a:ext>
                  </a:extLst>
                </a:hlinkClick>
              </a:rPr>
              <a:t> </a:t>
            </a:r>
            <a:r>
              <a:rPr lang="fr-CH" sz="1100" dirty="0">
                <a:solidFill>
                  <a:schemeClr val="bg1"/>
                </a:solidFill>
                <a:latin typeface="Century Gothic" panose="020B0502020202020204" pitchFamily="34" charset="0"/>
                <a:ea typeface="Roboto Light" pitchFamily="2" charset="0"/>
              </a:rPr>
              <a:t>et </a:t>
            </a:r>
            <a:r>
              <a:rPr lang="fr-CH" sz="1100" dirty="0" err="1">
                <a:solidFill>
                  <a:srgbClr val="B11B96"/>
                </a:solidFill>
                <a:latin typeface="Century Gothic" panose="020B0502020202020204" pitchFamily="34" charset="0"/>
                <a:ea typeface="Roboto Light" pitchFamily="2" charset="0"/>
                <a:hlinkClick r:id="rId4">
                  <a:extLst>
                    <a:ext uri="{A12FA001-AC4F-418D-AE19-62706E023703}">
                      <ahyp:hlinkClr xmlns:ahyp="http://schemas.microsoft.com/office/drawing/2018/hyperlinkcolor" val="tx"/>
                    </a:ext>
                  </a:extLst>
                </a:hlinkClick>
              </a:rPr>
              <a:t>Nudie</a:t>
            </a:r>
            <a:r>
              <a:rPr lang="fr-CH" sz="1100" dirty="0">
                <a:solidFill>
                  <a:srgbClr val="B11B96"/>
                </a:solidFill>
                <a:latin typeface="Century Gothic" panose="020B0502020202020204" pitchFamily="34" charset="0"/>
                <a:ea typeface="Roboto Light" pitchFamily="2" charset="0"/>
                <a:hlinkClick r:id="rId4">
                  <a:extLst>
                    <a:ext uri="{A12FA001-AC4F-418D-AE19-62706E023703}">
                      <ahyp:hlinkClr xmlns:ahyp="http://schemas.microsoft.com/office/drawing/2018/hyperlinkcolor" val="tx"/>
                    </a:ext>
                  </a:extLst>
                </a:hlinkClick>
              </a:rPr>
              <a:t> Jeans Co </a:t>
            </a:r>
            <a:r>
              <a:rPr lang="fr-CH" sz="1100" dirty="0">
                <a:solidFill>
                  <a:schemeClr val="bg1"/>
                </a:solidFill>
                <a:latin typeface="Century Gothic" panose="020B0502020202020204" pitchFamily="34" charset="0"/>
                <a:ea typeface="Roboto Light" pitchFamily="2" charset="0"/>
              </a:rPr>
              <a:t>tentent d’ancrer l’ensemble des chaînes de création de valeur dans une démarche durable et proposent des services de réparation. L’idée: acheter uniquement ce dont on a besoin.</a:t>
            </a:r>
          </a:p>
        </p:txBody>
      </p:sp>
      <p:sp>
        <p:nvSpPr>
          <p:cNvPr id="28" name="Rectangle 21">
            <a:extLst>
              <a:ext uri="{FF2B5EF4-FFF2-40B4-BE49-F238E27FC236}">
                <a16:creationId xmlns:a16="http://schemas.microsoft.com/office/drawing/2014/main" id="{BF99168A-4278-48A1-A20D-3EDAAEFEEBCD}"/>
              </a:ext>
            </a:extLst>
          </p:cNvPr>
          <p:cNvSpPr/>
          <p:nvPr/>
        </p:nvSpPr>
        <p:spPr>
          <a:xfrm>
            <a:off x="4444595" y="3963894"/>
            <a:ext cx="6919906" cy="600164"/>
          </a:xfrm>
          <a:prstGeom prst="rect">
            <a:avLst/>
          </a:prstGeom>
        </p:spPr>
        <p:txBody>
          <a:bodyPr wrap="square">
            <a:spAutoFit/>
          </a:bodyPr>
          <a:lstStyle/>
          <a:p>
            <a:pPr>
              <a:buClr>
                <a:srgbClr val="C00000"/>
              </a:buClr>
            </a:pPr>
            <a:r>
              <a:rPr lang="fr-CH" sz="1100">
                <a:solidFill>
                  <a:schemeClr val="bg1"/>
                </a:solidFill>
                <a:latin typeface="Century Gothic" panose="020B0502020202020204" pitchFamily="34" charset="0"/>
                <a:ea typeface="Roboto Light" pitchFamily="2" charset="0"/>
              </a:rPr>
              <a:t>Les entreprises doivent respecter les prescriptions légales, mais: dans bon nombre de pays qui produisent nos vêtements (p. ex. en Inde ou au Bangladesh), les directives visant à protéger les gens et la nature font parfois défaut ou leur respect n’est pas suffisamment contrôlé.</a:t>
            </a:r>
          </a:p>
        </p:txBody>
      </p:sp>
      <p:sp>
        <p:nvSpPr>
          <p:cNvPr id="29" name="Rectangle 21">
            <a:extLst>
              <a:ext uri="{FF2B5EF4-FFF2-40B4-BE49-F238E27FC236}">
                <a16:creationId xmlns:a16="http://schemas.microsoft.com/office/drawing/2014/main" id="{9681C751-57B2-4952-827D-1579E3DB93AC}"/>
              </a:ext>
            </a:extLst>
          </p:cNvPr>
          <p:cNvSpPr/>
          <p:nvPr/>
        </p:nvSpPr>
        <p:spPr>
          <a:xfrm>
            <a:off x="5027936" y="5096660"/>
            <a:ext cx="6435594" cy="600164"/>
          </a:xfrm>
          <a:prstGeom prst="rect">
            <a:avLst/>
          </a:prstGeom>
        </p:spPr>
        <p:txBody>
          <a:bodyPr wrap="square">
            <a:spAutoFit/>
          </a:bodyPr>
          <a:lstStyle/>
          <a:p>
            <a:pPr>
              <a:buClr>
                <a:srgbClr val="C00000"/>
              </a:buClr>
            </a:pPr>
            <a:r>
              <a:rPr lang="fr-CH" sz="1100">
                <a:solidFill>
                  <a:schemeClr val="bg1"/>
                </a:solidFill>
                <a:latin typeface="Century Gothic" panose="020B0502020202020204" pitchFamily="34" charset="0"/>
                <a:ea typeface="Roboto Light" pitchFamily="2" charset="0"/>
              </a:rPr>
              <a:t>De nombreuses entreprises de mode poursuivent avant tout des objectifs économiques:</a:t>
            </a:r>
          </a:p>
          <a:p>
            <a:pPr marL="171450" indent="-171450">
              <a:buClr>
                <a:schemeClr val="bg1"/>
              </a:buClr>
              <a:buFont typeface="Arial" panose="020B0604020202020204" pitchFamily="34" charset="0"/>
              <a:buChar char="•"/>
            </a:pPr>
            <a:r>
              <a:rPr lang="fr-CH" sz="1100">
                <a:solidFill>
                  <a:schemeClr val="bg1"/>
                </a:solidFill>
                <a:latin typeface="Century Gothic" panose="020B0502020202020204" pitchFamily="34" charset="0"/>
                <a:ea typeface="Roboto Light" pitchFamily="2" charset="0"/>
              </a:rPr>
              <a:t>Elles se concentrent sur la croissance, la hausse du chiffre d’affaires et des profits.</a:t>
            </a:r>
          </a:p>
          <a:p>
            <a:pPr marL="171450" indent="-171450">
              <a:buClr>
                <a:schemeClr val="bg1"/>
              </a:buClr>
              <a:buFont typeface="Arial" panose="020B0604020202020204" pitchFamily="34" charset="0"/>
              <a:buChar char="•"/>
            </a:pPr>
            <a:r>
              <a:rPr lang="fr-CH" sz="1100">
                <a:solidFill>
                  <a:schemeClr val="bg1"/>
                </a:solidFill>
                <a:latin typeface="Century Gothic" panose="020B0502020202020204" pitchFamily="34" charset="0"/>
                <a:ea typeface="Roboto Light" pitchFamily="2" charset="0"/>
              </a:rPr>
              <a:t>Elles renouvellent sans cesse les collections et réduisent la durée de vie des matières (fast fashion).</a:t>
            </a:r>
          </a:p>
        </p:txBody>
      </p:sp>
      <p:sp>
        <p:nvSpPr>
          <p:cNvPr id="22" name="Rectangle 21">
            <a:extLst>
              <a:ext uri="{FF2B5EF4-FFF2-40B4-BE49-F238E27FC236}">
                <a16:creationId xmlns:a16="http://schemas.microsoft.com/office/drawing/2014/main" id="{B8B2C544-EE28-4320-ADD0-29E84AA2EEB2}"/>
              </a:ext>
            </a:extLst>
          </p:cNvPr>
          <p:cNvSpPr/>
          <p:nvPr/>
        </p:nvSpPr>
        <p:spPr>
          <a:xfrm>
            <a:off x="3818670" y="2776118"/>
            <a:ext cx="7297425" cy="769441"/>
          </a:xfrm>
          <a:prstGeom prst="rect">
            <a:avLst/>
          </a:prstGeom>
        </p:spPr>
        <p:txBody>
          <a:bodyPr wrap="square">
            <a:spAutoFit/>
          </a:bodyPr>
          <a:lstStyle/>
          <a:p>
            <a:pPr marL="171450" indent="-171450">
              <a:buClr>
                <a:schemeClr val="bg1"/>
              </a:buClr>
              <a:buFont typeface="Arial" panose="020B0604020202020204" pitchFamily="34" charset="0"/>
              <a:buChar char="•"/>
            </a:pPr>
            <a:r>
              <a:rPr lang="fr-CH" sz="1100">
                <a:solidFill>
                  <a:schemeClr val="bg1"/>
                </a:solidFill>
                <a:latin typeface="Century Gothic" panose="020B0502020202020204" pitchFamily="34" charset="0"/>
                <a:ea typeface="Roboto Light" pitchFamily="2" charset="0"/>
              </a:rPr>
              <a:t>Dans les pays où les normes sociales et environnementales sont basses et peu contrôlées, les entreprises se trouvent quasiment dans une zone de non-droit.</a:t>
            </a:r>
          </a:p>
          <a:p>
            <a:pPr marL="171450" indent="-171450">
              <a:buClr>
                <a:schemeClr val="bg1"/>
              </a:buClr>
              <a:buFont typeface="Arial" panose="020B0604020202020204" pitchFamily="34" charset="0"/>
              <a:buChar char="•"/>
            </a:pPr>
            <a:r>
              <a:rPr lang="fr-CH" sz="1100">
                <a:solidFill>
                  <a:schemeClr val="bg1"/>
                </a:solidFill>
                <a:latin typeface="Century Gothic" panose="020B0502020202020204" pitchFamily="34" charset="0"/>
                <a:ea typeface="Roboto Light" pitchFamily="2" charset="0"/>
              </a:rPr>
              <a:t>Elles doivent dès lors aller au-delà de ce qui est imposé par la loi pour éviter de nuire à leurs employé-e-s et à l’environnement. </a:t>
            </a:r>
          </a:p>
        </p:txBody>
      </p:sp>
      <p:sp>
        <p:nvSpPr>
          <p:cNvPr id="16" name="Foliennummernplatzhalter 1">
            <a:extLst>
              <a:ext uri="{FF2B5EF4-FFF2-40B4-BE49-F238E27FC236}">
                <a16:creationId xmlns:a16="http://schemas.microsoft.com/office/drawing/2014/main" id="{A3F8C2AF-EAC9-4528-8C8E-A44DE3A50C50}"/>
              </a:ext>
            </a:extLst>
          </p:cNvPr>
          <p:cNvSpPr>
            <a:spLocks noGrp="1"/>
          </p:cNvSpPr>
          <p:nvPr>
            <p:ph type="sldNum" sz="quarter" idx="12"/>
          </p:nvPr>
        </p:nvSpPr>
        <p:spPr>
          <a:xfrm>
            <a:off x="11510081" y="6356350"/>
            <a:ext cx="53600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ru-RU" sz="2400" b="1"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17171243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1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400"/>
              <a:buNone/>
            </a:pPr>
            <a:fld id="{00000000-1234-1234-1234-123412341234}" type="slidenum">
              <a:rPr lang="de-CH"/>
              <a:t>21</a:t>
            </a:fld>
            <a:endParaRPr lang="de-CH"/>
          </a:p>
        </p:txBody>
      </p:sp>
      <p:sp>
        <p:nvSpPr>
          <p:cNvPr id="6" name="Rectangle 2">
            <a:extLst>
              <a:ext uri="{FF2B5EF4-FFF2-40B4-BE49-F238E27FC236}">
                <a16:creationId xmlns:a16="http://schemas.microsoft.com/office/drawing/2014/main" id="{9C5228FD-96BA-49E2-97AB-C63723CC2BEF}"/>
              </a:ext>
            </a:extLst>
          </p:cNvPr>
          <p:cNvSpPr txBox="1">
            <a:spLocks noChangeArrowheads="1"/>
          </p:cNvSpPr>
          <p:nvPr/>
        </p:nvSpPr>
        <p:spPr bwMode="auto">
          <a:xfrm>
            <a:off x="971170" y="166185"/>
            <a:ext cx="9406555" cy="1272324"/>
          </a:xfrm>
          <a:prstGeom prst="rect">
            <a:avLst/>
          </a:prstGeom>
          <a:noFill/>
          <a:ln w="9525">
            <a:noFill/>
            <a:miter lim="800000"/>
            <a:headEnd/>
            <a:tailEnd/>
          </a:ln>
        </p:spPr>
        <p:txBody>
          <a:bodyPr anchor="ctr"/>
          <a:lstStyle/>
          <a:p>
            <a:pPr>
              <a:defRPr/>
            </a:pPr>
            <a:r>
              <a:rPr lang="fr-CH" sz="2400" b="1">
                <a:solidFill>
                  <a:srgbClr val="8EB403"/>
                </a:solidFill>
                <a:latin typeface="Century Gothic" panose="020B0502020202020204" pitchFamily="34" charset="0"/>
                <a:ea typeface="ＭＳ Ｐゴシック" charset="0"/>
                <a:cs typeface="Arial"/>
              </a:rPr>
              <a:t>Dimension sociale</a:t>
            </a:r>
          </a:p>
          <a:p>
            <a:pPr>
              <a:defRPr/>
            </a:pPr>
            <a:r>
              <a:rPr lang="fr-CH" sz="2400" b="1">
                <a:solidFill>
                  <a:srgbClr val="B11B96"/>
                </a:solidFill>
                <a:latin typeface="Century Gothic" panose="020B0502020202020204" pitchFamily="34" charset="0"/>
                <a:ea typeface="ＭＳ Ｐゴシック" charset="0"/>
                <a:cs typeface="Arial"/>
              </a:rPr>
              <a:t>Exemple de Choba Choba: la start-up bernoise transforme les producteurs/-trices de cacao en co-entrepreneurs</a:t>
            </a:r>
          </a:p>
        </p:txBody>
      </p:sp>
      <p:pic>
        <p:nvPicPr>
          <p:cNvPr id="7" name="Grafik 6" descr="Ein Bild, das Text, Person, drinnen enthält.&#10;&#10;Automatisch generierte Beschreibung">
            <a:extLst>
              <a:ext uri="{FF2B5EF4-FFF2-40B4-BE49-F238E27FC236}">
                <a16:creationId xmlns:a16="http://schemas.microsoft.com/office/drawing/2014/main" id="{9C8D261C-426C-4812-9026-F61C37626C3D}"/>
              </a:ext>
            </a:extLst>
          </p:cNvPr>
          <p:cNvPicPr>
            <a:picLocks noChangeAspect="1"/>
          </p:cNvPicPr>
          <p:nvPr/>
        </p:nvPicPr>
        <p:blipFill rotWithShape="1">
          <a:blip r:embed="rId3"/>
          <a:srcRect b="15083"/>
          <a:stretch/>
        </p:blipFill>
        <p:spPr>
          <a:xfrm>
            <a:off x="1050635" y="1988287"/>
            <a:ext cx="4657265" cy="2620053"/>
          </a:xfrm>
          <a:prstGeom prst="rect">
            <a:avLst/>
          </a:prstGeom>
          <a:noFill/>
          <a:ln>
            <a:noFill/>
          </a:ln>
        </p:spPr>
      </p:pic>
      <p:sp>
        <p:nvSpPr>
          <p:cNvPr id="8" name="Rechteck 7">
            <a:extLst>
              <a:ext uri="{FF2B5EF4-FFF2-40B4-BE49-F238E27FC236}">
                <a16:creationId xmlns:a16="http://schemas.microsoft.com/office/drawing/2014/main" id="{3F88350C-F378-4D24-AE03-8EDC35EF8E47}"/>
              </a:ext>
            </a:extLst>
          </p:cNvPr>
          <p:cNvSpPr/>
          <p:nvPr/>
        </p:nvSpPr>
        <p:spPr>
          <a:xfrm>
            <a:off x="5877425" y="2128644"/>
            <a:ext cx="5743961" cy="2877711"/>
          </a:xfrm>
          <a:prstGeom prst="rect">
            <a:avLst/>
          </a:prstGeom>
        </p:spPr>
        <p:txBody>
          <a:bodyPr wrap="square">
            <a:spAutoFit/>
          </a:bodyPr>
          <a:lstStyle/>
          <a:p>
            <a:pPr marL="285750" indent="-285750">
              <a:spcBef>
                <a:spcPts val="800"/>
              </a:spcBef>
              <a:buClr>
                <a:srgbClr val="B11B96"/>
              </a:buClr>
              <a:buFont typeface="Century Gothic" panose="020B0502020202020204" pitchFamily="34" charset="0"/>
              <a:buChar char="●"/>
            </a:pPr>
            <a:r>
              <a:rPr lang="fr-CH" sz="1500" b="1">
                <a:solidFill>
                  <a:srgbClr val="B11B96"/>
                </a:solidFill>
                <a:latin typeface="Century Gothic" panose="020B0502020202020204" pitchFamily="34" charset="0"/>
              </a:rPr>
              <a:t>Problème: </a:t>
            </a:r>
            <a:r>
              <a:rPr lang="fr-CH" sz="1600">
                <a:solidFill>
                  <a:srgbClr val="686868"/>
                </a:solidFill>
                <a:latin typeface="Century Gothic" panose="020B0502020202020204" pitchFamily="34" charset="0"/>
              </a:rPr>
              <a:t>les producteurs/-trices de cacao vendent généralement leur produit à l’industrie du chocolat à des prix très bas. </a:t>
            </a:r>
          </a:p>
          <a:p>
            <a:pPr marL="285750" indent="-285750">
              <a:spcBef>
                <a:spcPts val="800"/>
              </a:spcBef>
              <a:buClr>
                <a:srgbClr val="B11B96"/>
              </a:buClr>
              <a:buFont typeface="Century Gothic" panose="020B0502020202020204" pitchFamily="34" charset="0"/>
              <a:buChar char="●"/>
            </a:pPr>
            <a:r>
              <a:rPr lang="fr-CH" sz="1500" b="1">
                <a:solidFill>
                  <a:srgbClr val="B11B96"/>
                </a:solidFill>
                <a:latin typeface="Century Gothic" panose="020B0502020202020204" pitchFamily="34" charset="0"/>
              </a:rPr>
              <a:t>Solution: </a:t>
            </a:r>
            <a:r>
              <a:rPr lang="fr-CH" sz="1600">
                <a:solidFill>
                  <a:srgbClr val="686868"/>
                </a:solidFill>
                <a:latin typeface="Century Gothic" panose="020B0502020202020204" pitchFamily="34" charset="0"/>
              </a:rPr>
              <a:t>chez Choba Choba, les producteurs/-trices de cacao ne sont plus uniquement des fournisseurs de matières premières. Les deux co-fondateurs, Eric Garnier et Christoph Inauen, ont fondé leur entreprise avec 36 producteurs/-trices de cacao.</a:t>
            </a:r>
          </a:p>
          <a:p>
            <a:pPr marL="285750" indent="-285750">
              <a:spcBef>
                <a:spcPts val="800"/>
              </a:spcBef>
              <a:buClr>
                <a:srgbClr val="B11B96"/>
              </a:buClr>
              <a:buFont typeface="Century Gothic" panose="020B0502020202020204" pitchFamily="34" charset="0"/>
              <a:buChar char="●"/>
            </a:pPr>
            <a:r>
              <a:rPr lang="fr-CH" sz="1500" b="1">
                <a:solidFill>
                  <a:srgbClr val="B11B96"/>
                </a:solidFill>
                <a:latin typeface="Century Gothic" panose="020B0502020202020204" pitchFamily="34" charset="0"/>
              </a:rPr>
              <a:t>Vidéo:</a:t>
            </a:r>
            <a:r>
              <a:rPr lang="fr-CH" sz="1600" b="1">
                <a:solidFill>
                  <a:srgbClr val="B11B96"/>
                </a:solidFill>
                <a:latin typeface="Century Gothic" panose="020B0502020202020204" pitchFamily="34" charset="0"/>
              </a:rPr>
              <a:t> </a:t>
            </a:r>
            <a:r>
              <a:rPr lang="fr-CH" sz="1500">
                <a:solidFill>
                  <a:srgbClr val="686868"/>
                </a:solidFill>
                <a:latin typeface="Century Gothic" panose="020B0502020202020204" pitchFamily="34" charset="0"/>
              </a:rPr>
              <a:t>youtube.com/watch?v=vbhMOIwllpI</a:t>
            </a:r>
          </a:p>
          <a:p>
            <a:pPr>
              <a:spcBef>
                <a:spcPts val="800"/>
              </a:spcBef>
              <a:buClr>
                <a:srgbClr val="B11B96"/>
              </a:buClr>
            </a:pPr>
            <a:endParaRPr lang="de-CH" sz="1500" dirty="0">
              <a:solidFill>
                <a:srgbClr val="898F97"/>
              </a:solidFill>
            </a:endParaRPr>
          </a:p>
        </p:txBody>
      </p:sp>
      <p:sp>
        <p:nvSpPr>
          <p:cNvPr id="9" name="Rechteck 8">
            <a:extLst>
              <a:ext uri="{FF2B5EF4-FFF2-40B4-BE49-F238E27FC236}">
                <a16:creationId xmlns:a16="http://schemas.microsoft.com/office/drawing/2014/main" id="{B7BF0FF6-64C5-4BB3-BFAB-5106D20842C2}"/>
              </a:ext>
            </a:extLst>
          </p:cNvPr>
          <p:cNvSpPr/>
          <p:nvPr/>
        </p:nvSpPr>
        <p:spPr>
          <a:xfrm>
            <a:off x="6840277" y="6231465"/>
            <a:ext cx="4501523" cy="249769"/>
          </a:xfrm>
          <a:prstGeom prst="rect">
            <a:avLst/>
          </a:prstGeom>
        </p:spPr>
        <p:txBody>
          <a:bodyPr wrap="square">
            <a:spAutoFit/>
          </a:bodyPr>
          <a:lstStyle/>
          <a:p>
            <a:r>
              <a:rPr lang="fr-CH" sz="1000" b="1">
                <a:solidFill>
                  <a:srgbClr val="686868"/>
                </a:solidFill>
                <a:latin typeface="Century Gothic" panose="020B0502020202020204" pitchFamily="34" charset="0"/>
              </a:rPr>
              <a:t>Source: </a:t>
            </a:r>
            <a:r>
              <a:rPr lang="fr-CH" sz="1000">
                <a:solidFill>
                  <a:srgbClr val="686868"/>
                </a:solidFill>
                <a:latin typeface="Century Gothic" panose="020B0502020202020204" pitchFamily="34" charset="0"/>
              </a:rPr>
              <a:t>chobachoba.com/fr</a:t>
            </a:r>
          </a:p>
        </p:txBody>
      </p:sp>
    </p:spTree>
    <p:extLst>
      <p:ext uri="{BB962C8B-B14F-4D97-AF65-F5344CB8AC3E}">
        <p14:creationId xmlns:p14="http://schemas.microsoft.com/office/powerpoint/2010/main" val="917238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1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400"/>
              <a:buNone/>
            </a:pPr>
            <a:fld id="{00000000-1234-1234-1234-123412341234}" type="slidenum">
              <a:rPr lang="de-CH"/>
              <a:t>22</a:t>
            </a:fld>
            <a:endParaRPr lang="de-CH"/>
          </a:p>
        </p:txBody>
      </p:sp>
      <p:sp>
        <p:nvSpPr>
          <p:cNvPr id="10" name="Rectangle 2">
            <a:extLst>
              <a:ext uri="{FF2B5EF4-FFF2-40B4-BE49-F238E27FC236}">
                <a16:creationId xmlns:a16="http://schemas.microsoft.com/office/drawing/2014/main" id="{1DBCE453-F430-40AC-B548-0C8A9557ECFD}"/>
              </a:ext>
            </a:extLst>
          </p:cNvPr>
          <p:cNvSpPr txBox="1">
            <a:spLocks noChangeArrowheads="1"/>
          </p:cNvSpPr>
          <p:nvPr/>
        </p:nvSpPr>
        <p:spPr bwMode="auto">
          <a:xfrm>
            <a:off x="948868" y="244242"/>
            <a:ext cx="9406555" cy="657225"/>
          </a:xfrm>
          <a:prstGeom prst="rect">
            <a:avLst/>
          </a:prstGeom>
          <a:noFill/>
          <a:ln w="9525">
            <a:noFill/>
            <a:miter lim="800000"/>
            <a:headEnd/>
            <a:tailEnd/>
          </a:ln>
        </p:spPr>
        <p:txBody>
          <a:bodyPr anchor="ctr"/>
          <a:lstStyle/>
          <a:p>
            <a:pPr>
              <a:defRPr/>
            </a:pPr>
            <a:endParaRPr lang="de-CH" altLang="fr-FR" sz="2400" b="1" dirty="0">
              <a:solidFill>
                <a:srgbClr val="8EB403"/>
              </a:solidFill>
              <a:latin typeface="+mj-lt"/>
              <a:ea typeface="ＭＳ Ｐゴシック" charset="0"/>
              <a:cs typeface="Arial"/>
            </a:endParaRPr>
          </a:p>
          <a:p>
            <a:pPr>
              <a:defRPr/>
            </a:pPr>
            <a:r>
              <a:rPr lang="fr-CH" sz="2400" b="1">
                <a:solidFill>
                  <a:srgbClr val="8EB403"/>
                </a:solidFill>
                <a:latin typeface="Century Gothic" panose="020B0502020202020204" pitchFamily="34" charset="0"/>
                <a:ea typeface="ＭＳ Ｐゴシック" charset="0"/>
                <a:cs typeface="Arial"/>
              </a:rPr>
              <a:t>Dimension écologique</a:t>
            </a:r>
          </a:p>
          <a:p>
            <a:pPr>
              <a:defRPr/>
            </a:pPr>
            <a:r>
              <a:rPr lang="fr-CH" sz="2400" b="1">
                <a:solidFill>
                  <a:srgbClr val="B11B96"/>
                </a:solidFill>
                <a:latin typeface="Century Gothic" panose="020B0502020202020204" pitchFamily="34" charset="0"/>
                <a:ea typeface="ＭＳ Ｐゴシック" charset="0"/>
                <a:cs typeface="Arial"/>
              </a:rPr>
              <a:t>Exemple de Calida: la collection 100% NATURE est entièrement biodégradable</a:t>
            </a:r>
          </a:p>
        </p:txBody>
      </p:sp>
      <p:pic>
        <p:nvPicPr>
          <p:cNvPr id="11" name="Grafik 10">
            <a:extLst>
              <a:ext uri="{FF2B5EF4-FFF2-40B4-BE49-F238E27FC236}">
                <a16:creationId xmlns:a16="http://schemas.microsoft.com/office/drawing/2014/main" id="{9DFADB39-EE43-4B8E-9CE6-8A7DC15165EB}"/>
              </a:ext>
            </a:extLst>
          </p:cNvPr>
          <p:cNvPicPr>
            <a:picLocks noChangeAspect="1"/>
          </p:cNvPicPr>
          <p:nvPr/>
        </p:nvPicPr>
        <p:blipFill>
          <a:blip r:embed="rId3"/>
          <a:stretch>
            <a:fillRect/>
          </a:stretch>
        </p:blipFill>
        <p:spPr>
          <a:xfrm>
            <a:off x="1004623" y="1665336"/>
            <a:ext cx="4821411" cy="3938618"/>
          </a:xfrm>
          <a:prstGeom prst="rect">
            <a:avLst/>
          </a:prstGeom>
        </p:spPr>
      </p:pic>
      <p:sp>
        <p:nvSpPr>
          <p:cNvPr id="12" name="Rechteck 11">
            <a:extLst>
              <a:ext uri="{FF2B5EF4-FFF2-40B4-BE49-F238E27FC236}">
                <a16:creationId xmlns:a16="http://schemas.microsoft.com/office/drawing/2014/main" id="{9F6583FD-4905-45F2-8AA4-7126EEFD6EF9}"/>
              </a:ext>
            </a:extLst>
          </p:cNvPr>
          <p:cNvSpPr/>
          <p:nvPr/>
        </p:nvSpPr>
        <p:spPr>
          <a:xfrm>
            <a:off x="5966422" y="1951689"/>
            <a:ext cx="5231588" cy="3272691"/>
          </a:xfrm>
          <a:prstGeom prst="rect">
            <a:avLst/>
          </a:prstGeom>
        </p:spPr>
        <p:txBody>
          <a:bodyPr wrap="square">
            <a:spAutoFit/>
          </a:bodyPr>
          <a:lstStyle/>
          <a:p>
            <a:pPr marL="285750" indent="-285750">
              <a:spcBef>
                <a:spcPts val="800"/>
              </a:spcBef>
              <a:buClr>
                <a:srgbClr val="B11B96"/>
              </a:buClr>
              <a:buFont typeface="Century Gothic" panose="020B0502020202020204" pitchFamily="34" charset="0"/>
              <a:buChar char="●"/>
            </a:pPr>
            <a:r>
              <a:rPr lang="fr-CH" sz="1500" dirty="0">
                <a:solidFill>
                  <a:srgbClr val="686868"/>
                </a:solidFill>
                <a:latin typeface="Century Gothic" panose="020B0502020202020204" pitchFamily="34" charset="0"/>
              </a:rPr>
              <a:t>La collection 100% NATURE de </a:t>
            </a:r>
            <a:r>
              <a:rPr lang="fr-CH" sz="1500" dirty="0" err="1">
                <a:solidFill>
                  <a:srgbClr val="686868"/>
                </a:solidFill>
                <a:latin typeface="Century Gothic" panose="020B0502020202020204" pitchFamily="34" charset="0"/>
              </a:rPr>
              <a:t>Calida</a:t>
            </a:r>
            <a:r>
              <a:rPr lang="fr-CH" sz="1500" dirty="0">
                <a:solidFill>
                  <a:srgbClr val="686868"/>
                </a:solidFill>
                <a:latin typeface="Century Gothic" panose="020B0502020202020204" pitchFamily="34" charset="0"/>
              </a:rPr>
              <a:t> est fabriquée exclusivement à partir de tissus en cellulose et est entièrement biodégradable.</a:t>
            </a:r>
          </a:p>
          <a:p>
            <a:pPr marL="285750" indent="-285750">
              <a:spcBef>
                <a:spcPts val="800"/>
              </a:spcBef>
              <a:buClr>
                <a:srgbClr val="B11B96"/>
              </a:buClr>
              <a:buFont typeface="Century Gothic" panose="020B0502020202020204" pitchFamily="34" charset="0"/>
              <a:buChar char="●"/>
            </a:pPr>
            <a:r>
              <a:rPr lang="fr-CH" sz="1500" dirty="0">
                <a:solidFill>
                  <a:srgbClr val="686868"/>
                </a:solidFill>
                <a:latin typeface="Century Gothic" panose="020B0502020202020204" pitchFamily="34" charset="0"/>
              </a:rPr>
              <a:t>Les produits qui doivent être éliminés peuvent être retournés à </a:t>
            </a:r>
            <a:r>
              <a:rPr lang="fr-CH" sz="1500" dirty="0" err="1">
                <a:solidFill>
                  <a:srgbClr val="686868"/>
                </a:solidFill>
                <a:latin typeface="Century Gothic" panose="020B0502020202020204" pitchFamily="34" charset="0"/>
              </a:rPr>
              <a:t>Calida</a:t>
            </a:r>
            <a:r>
              <a:rPr lang="fr-CH" sz="1500" dirty="0">
                <a:solidFill>
                  <a:srgbClr val="686868"/>
                </a:solidFill>
                <a:latin typeface="Century Gothic" panose="020B0502020202020204" pitchFamily="34" charset="0"/>
              </a:rPr>
              <a:t> ou compostés.</a:t>
            </a:r>
          </a:p>
          <a:p>
            <a:pPr marL="285750" indent="-285750">
              <a:spcBef>
                <a:spcPts val="800"/>
              </a:spcBef>
              <a:buClr>
                <a:srgbClr val="B11B96"/>
              </a:buClr>
              <a:buFont typeface="Century Gothic" panose="020B0502020202020204" pitchFamily="34" charset="0"/>
              <a:buChar char="●"/>
            </a:pPr>
            <a:r>
              <a:rPr lang="fr-CH" sz="1500" dirty="0">
                <a:solidFill>
                  <a:srgbClr val="686868"/>
                </a:solidFill>
                <a:latin typeface="Century Gothic" panose="020B0502020202020204" pitchFamily="34" charset="0"/>
              </a:rPr>
              <a:t>En quelques mois seulement, les vêtements se transforment en précieux nutriment biologique.</a:t>
            </a:r>
          </a:p>
          <a:p>
            <a:pPr marL="285750" indent="-285750">
              <a:spcBef>
                <a:spcPts val="800"/>
              </a:spcBef>
              <a:buClr>
                <a:srgbClr val="B11B96"/>
              </a:buClr>
              <a:buFont typeface="Century Gothic" panose="020B0502020202020204" pitchFamily="34" charset="0"/>
              <a:buChar char="●"/>
            </a:pPr>
            <a:r>
              <a:rPr lang="fr-CH" sz="1500" dirty="0">
                <a:solidFill>
                  <a:srgbClr val="686868"/>
                </a:solidFill>
                <a:latin typeface="Century Gothic" panose="020B0502020202020204" pitchFamily="34" charset="0"/>
              </a:rPr>
              <a:t>La collection 100% NATURE a reçu les labels </a:t>
            </a:r>
            <a:r>
              <a:rPr lang="fr-CH" sz="1500" dirty="0" err="1">
                <a:solidFill>
                  <a:srgbClr val="686868"/>
                </a:solidFill>
                <a:latin typeface="Century Gothic" panose="020B0502020202020204" pitchFamily="34" charset="0"/>
              </a:rPr>
              <a:t>Cradle</a:t>
            </a:r>
            <a:r>
              <a:rPr lang="fr-CH" sz="1500" dirty="0">
                <a:solidFill>
                  <a:srgbClr val="686868"/>
                </a:solidFill>
                <a:latin typeface="Century Gothic" panose="020B0502020202020204" pitchFamily="34" charset="0"/>
              </a:rPr>
              <a:t> to </a:t>
            </a:r>
            <a:r>
              <a:rPr lang="fr-CH" sz="1500" dirty="0" err="1">
                <a:solidFill>
                  <a:srgbClr val="686868"/>
                </a:solidFill>
                <a:latin typeface="Century Gothic" panose="020B0502020202020204" pitchFamily="34" charset="0"/>
              </a:rPr>
              <a:t>Cradle</a:t>
            </a:r>
            <a:r>
              <a:rPr lang="fr-CH" sz="1500" dirty="0">
                <a:solidFill>
                  <a:srgbClr val="686868"/>
                </a:solidFill>
                <a:latin typeface="Century Gothic" panose="020B0502020202020204" pitchFamily="34" charset="0"/>
              </a:rPr>
              <a:t> </a:t>
            </a:r>
            <a:r>
              <a:rPr lang="fr-CH" sz="1500" dirty="0" err="1">
                <a:solidFill>
                  <a:srgbClr val="686868"/>
                </a:solidFill>
                <a:latin typeface="Century Gothic" panose="020B0502020202020204" pitchFamily="34" charset="0"/>
              </a:rPr>
              <a:t>Certified</a:t>
            </a:r>
            <a:r>
              <a:rPr lang="fr-CH" sz="1500" dirty="0">
                <a:solidFill>
                  <a:srgbClr val="686868"/>
                </a:solidFill>
                <a:latin typeface="Century Gothic" panose="020B0502020202020204" pitchFamily="34" charset="0"/>
              </a:rPr>
              <a:t>™ et MADE IN GREEN by OEKO-TEX®.</a:t>
            </a:r>
          </a:p>
          <a:p>
            <a:pPr>
              <a:spcBef>
                <a:spcPts val="800"/>
              </a:spcBef>
              <a:buClr>
                <a:srgbClr val="B11B96"/>
              </a:buClr>
            </a:pPr>
            <a:endParaRPr lang="de-CH" sz="1500" dirty="0">
              <a:solidFill>
                <a:srgbClr val="898F97"/>
              </a:solidFill>
            </a:endParaRPr>
          </a:p>
        </p:txBody>
      </p:sp>
      <p:sp>
        <p:nvSpPr>
          <p:cNvPr id="13" name="Rechteck 12">
            <a:extLst>
              <a:ext uri="{FF2B5EF4-FFF2-40B4-BE49-F238E27FC236}">
                <a16:creationId xmlns:a16="http://schemas.microsoft.com/office/drawing/2014/main" id="{1E244C53-C959-4BCF-9393-3B192EA88A78}"/>
              </a:ext>
            </a:extLst>
          </p:cNvPr>
          <p:cNvSpPr/>
          <p:nvPr/>
        </p:nvSpPr>
        <p:spPr>
          <a:xfrm>
            <a:off x="6098948" y="6233239"/>
            <a:ext cx="6096000" cy="246221"/>
          </a:xfrm>
          <a:prstGeom prst="rect">
            <a:avLst/>
          </a:prstGeom>
        </p:spPr>
        <p:txBody>
          <a:bodyPr>
            <a:spAutoFit/>
          </a:bodyPr>
          <a:lstStyle/>
          <a:p>
            <a:r>
              <a:rPr lang="fr-CH" sz="1000">
                <a:solidFill>
                  <a:srgbClr val="686868"/>
                </a:solidFill>
                <a:latin typeface="Century Gothic" panose="020B0502020202020204" pitchFamily="34" charset="0"/>
              </a:rPr>
              <a:t>Source</a:t>
            </a:r>
            <a:r>
              <a:rPr lang="fr-CH" sz="1000" b="1">
                <a:solidFill>
                  <a:srgbClr val="686868"/>
                </a:solidFill>
                <a:latin typeface="Century Gothic" panose="020B0502020202020204" pitchFamily="34" charset="0"/>
              </a:rPr>
              <a:t>: </a:t>
            </a:r>
            <a:r>
              <a:rPr lang="fr-CH" sz="1000">
                <a:solidFill>
                  <a:srgbClr val="686868"/>
                </a:solidFill>
                <a:latin typeface="Century Gothic" panose="020B0502020202020204" pitchFamily="34" charset="0"/>
              </a:rPr>
              <a:t>calida.com/fr-CH/cms/c-the-future/produit/100-nature/</a:t>
            </a:r>
          </a:p>
        </p:txBody>
      </p:sp>
    </p:spTree>
    <p:extLst>
      <p:ext uri="{BB962C8B-B14F-4D97-AF65-F5344CB8AC3E}">
        <p14:creationId xmlns:p14="http://schemas.microsoft.com/office/powerpoint/2010/main" val="356836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1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400"/>
              <a:buNone/>
            </a:pPr>
            <a:fld id="{00000000-1234-1234-1234-123412341234}" type="slidenum">
              <a:rPr lang="de-CH"/>
              <a:t>23</a:t>
            </a:fld>
            <a:endParaRPr lang="de-CH"/>
          </a:p>
        </p:txBody>
      </p:sp>
      <p:sp>
        <p:nvSpPr>
          <p:cNvPr id="7" name="Rectangle 2">
            <a:extLst>
              <a:ext uri="{FF2B5EF4-FFF2-40B4-BE49-F238E27FC236}">
                <a16:creationId xmlns:a16="http://schemas.microsoft.com/office/drawing/2014/main" id="{BE9273AF-971C-4BBE-97A5-3FBDB0825134}"/>
              </a:ext>
            </a:extLst>
          </p:cNvPr>
          <p:cNvSpPr txBox="1">
            <a:spLocks noChangeArrowheads="1"/>
          </p:cNvSpPr>
          <p:nvPr/>
        </p:nvSpPr>
        <p:spPr bwMode="auto">
          <a:xfrm>
            <a:off x="948866" y="21220"/>
            <a:ext cx="10447680" cy="1841036"/>
          </a:xfrm>
          <a:prstGeom prst="rect">
            <a:avLst/>
          </a:prstGeom>
          <a:noFill/>
          <a:ln w="9525">
            <a:noFill/>
            <a:miter lim="800000"/>
            <a:headEnd/>
            <a:tailEnd/>
          </a:ln>
        </p:spPr>
        <p:txBody>
          <a:bodyPr anchor="ctr"/>
          <a:lstStyle/>
          <a:p>
            <a:pPr>
              <a:defRPr/>
            </a:pPr>
            <a:r>
              <a:rPr lang="fr-CH" sz="2400" b="1" dirty="0">
                <a:solidFill>
                  <a:srgbClr val="8EB403"/>
                </a:solidFill>
                <a:latin typeface="Century Gothic" panose="020B0502020202020204" pitchFamily="34" charset="0"/>
                <a:ea typeface="ＭＳ Ｐゴシック" charset="0"/>
                <a:cs typeface="Arial"/>
              </a:rPr>
              <a:t>Dimension sociale et écologique</a:t>
            </a:r>
          </a:p>
          <a:p>
            <a:pPr>
              <a:defRPr/>
            </a:pPr>
            <a:r>
              <a:rPr lang="fr-CH" sz="2400" b="1" dirty="0">
                <a:solidFill>
                  <a:srgbClr val="B11B96"/>
                </a:solidFill>
                <a:latin typeface="Century Gothic" panose="020B0502020202020204" pitchFamily="34" charset="0"/>
                <a:ea typeface="ＭＳ Ｐゴシック" charset="0"/>
                <a:cs typeface="Arial"/>
              </a:rPr>
              <a:t>Exemple de </a:t>
            </a:r>
            <a:r>
              <a:rPr lang="fr-CH" sz="2400" b="1" dirty="0" err="1">
                <a:solidFill>
                  <a:srgbClr val="B11B96"/>
                </a:solidFill>
                <a:latin typeface="Century Gothic" panose="020B0502020202020204" pitchFamily="34" charset="0"/>
                <a:ea typeface="ＭＳ Ｐゴシック" charset="0"/>
                <a:cs typeface="Arial"/>
              </a:rPr>
              <a:t>Fairphone</a:t>
            </a:r>
            <a:r>
              <a:rPr lang="fr-CH" sz="2400" b="1" dirty="0">
                <a:solidFill>
                  <a:srgbClr val="B11B96"/>
                </a:solidFill>
                <a:latin typeface="Century Gothic" panose="020B0502020202020204" pitchFamily="34" charset="0"/>
                <a:ea typeface="ＭＳ Ｐゴシック" charset="0"/>
                <a:cs typeface="Arial"/>
              </a:rPr>
              <a:t>: l’objectif de </a:t>
            </a:r>
            <a:r>
              <a:rPr lang="fr-CH" sz="2400" b="1" dirty="0" err="1">
                <a:solidFill>
                  <a:srgbClr val="B11B96"/>
                </a:solidFill>
                <a:latin typeface="Century Gothic" panose="020B0502020202020204" pitchFamily="34" charset="0"/>
                <a:ea typeface="ＭＳ Ｐゴシック" charset="0"/>
                <a:cs typeface="Arial"/>
              </a:rPr>
              <a:t>Fairphone</a:t>
            </a:r>
            <a:r>
              <a:rPr lang="fr-CH" sz="2400" b="1" dirty="0">
                <a:solidFill>
                  <a:srgbClr val="B11B96"/>
                </a:solidFill>
                <a:latin typeface="Century Gothic" panose="020B0502020202020204" pitchFamily="34" charset="0"/>
                <a:ea typeface="ＭＳ Ｐゴシック" charset="0"/>
                <a:cs typeface="Arial"/>
              </a:rPr>
              <a:t> n’est pas seulement de commercialiser un téléphone mobile «équitable», l’entreprise souhaite contribuer à rendre toute l’industrie électronique  plus équitable et plus durable</a:t>
            </a:r>
          </a:p>
        </p:txBody>
      </p:sp>
      <p:pic>
        <p:nvPicPr>
          <p:cNvPr id="8" name="Grafik 7">
            <a:extLst>
              <a:ext uri="{FF2B5EF4-FFF2-40B4-BE49-F238E27FC236}">
                <a16:creationId xmlns:a16="http://schemas.microsoft.com/office/drawing/2014/main" id="{ABEE6C81-24B1-4C75-9059-94159F6FF001}"/>
              </a:ext>
            </a:extLst>
          </p:cNvPr>
          <p:cNvPicPr>
            <a:picLocks noChangeAspect="1"/>
          </p:cNvPicPr>
          <p:nvPr/>
        </p:nvPicPr>
        <p:blipFill>
          <a:blip r:embed="rId3"/>
          <a:stretch>
            <a:fillRect/>
          </a:stretch>
        </p:blipFill>
        <p:spPr>
          <a:xfrm>
            <a:off x="1033121" y="2376137"/>
            <a:ext cx="4686790" cy="2938813"/>
          </a:xfrm>
          <a:prstGeom prst="rect">
            <a:avLst/>
          </a:prstGeom>
          <a:ln>
            <a:solidFill>
              <a:schemeClr val="bg1">
                <a:lumMod val="50000"/>
              </a:schemeClr>
            </a:solidFill>
          </a:ln>
        </p:spPr>
      </p:pic>
      <p:sp>
        <p:nvSpPr>
          <p:cNvPr id="9" name="Rechteck 8">
            <a:extLst>
              <a:ext uri="{FF2B5EF4-FFF2-40B4-BE49-F238E27FC236}">
                <a16:creationId xmlns:a16="http://schemas.microsoft.com/office/drawing/2014/main" id="{28CA2855-EA72-4197-B22E-CE28036DF144}"/>
              </a:ext>
            </a:extLst>
          </p:cNvPr>
          <p:cNvSpPr/>
          <p:nvPr/>
        </p:nvSpPr>
        <p:spPr>
          <a:xfrm>
            <a:off x="5777958" y="2308302"/>
            <a:ext cx="5823491" cy="3313728"/>
          </a:xfrm>
          <a:prstGeom prst="rect">
            <a:avLst/>
          </a:prstGeom>
        </p:spPr>
        <p:txBody>
          <a:bodyPr wrap="square">
            <a:spAutoFit/>
          </a:bodyPr>
          <a:lstStyle/>
          <a:p>
            <a:pPr>
              <a:spcBef>
                <a:spcPts val="200"/>
              </a:spcBef>
              <a:buClr>
                <a:srgbClr val="B11B96"/>
              </a:buClr>
            </a:pPr>
            <a:r>
              <a:rPr lang="fr-CH" sz="1400">
                <a:solidFill>
                  <a:srgbClr val="686868"/>
                </a:solidFill>
                <a:latin typeface="Century Gothic" panose="020B0502020202020204" pitchFamily="34" charset="0"/>
              </a:rPr>
              <a:t>Fairphone…</a:t>
            </a:r>
          </a:p>
          <a:p>
            <a:pPr marL="285750" indent="-285750">
              <a:spcBef>
                <a:spcPts val="200"/>
              </a:spcBef>
              <a:buClr>
                <a:srgbClr val="B11B96"/>
              </a:buClr>
              <a:buFont typeface="Century Gothic" panose="020B0502020202020204" pitchFamily="34" charset="0"/>
              <a:buChar char="●"/>
            </a:pPr>
            <a:r>
              <a:rPr lang="fr-CH" sz="1400">
                <a:solidFill>
                  <a:srgbClr val="686868"/>
                </a:solidFill>
                <a:latin typeface="Century Gothic" panose="020B0502020202020204" pitchFamily="34" charset="0"/>
              </a:rPr>
              <a:t>... mise sur un approvisionnement responsable en matériaux (responsible sourcing).</a:t>
            </a:r>
          </a:p>
          <a:p>
            <a:pPr marL="285750" indent="-285750">
              <a:spcBef>
                <a:spcPts val="200"/>
              </a:spcBef>
              <a:buClr>
                <a:srgbClr val="B11B96"/>
              </a:buClr>
              <a:buFont typeface="Century Gothic" panose="020B0502020202020204" pitchFamily="34" charset="0"/>
              <a:buChar char="●"/>
            </a:pPr>
            <a:r>
              <a:rPr lang="fr-CH" sz="1400">
                <a:solidFill>
                  <a:srgbClr val="686868"/>
                </a:solidFill>
                <a:latin typeface="Century Gothic" panose="020B0502020202020204" pitchFamily="34" charset="0"/>
              </a:rPr>
              <a:t>... s’engage en faveur du bien-être de la main-d’œuvre.</a:t>
            </a:r>
          </a:p>
          <a:p>
            <a:pPr marL="285750" indent="-285750">
              <a:spcBef>
                <a:spcPts val="200"/>
              </a:spcBef>
              <a:buClr>
                <a:srgbClr val="B11B96"/>
              </a:buClr>
              <a:buFont typeface="Century Gothic" panose="020B0502020202020204" pitchFamily="34" charset="0"/>
              <a:buChar char="●"/>
            </a:pPr>
            <a:r>
              <a:rPr lang="fr-CH" sz="1400">
                <a:solidFill>
                  <a:srgbClr val="686868"/>
                </a:solidFill>
                <a:latin typeface="Century Gothic" panose="020B0502020202020204" pitchFamily="34" charset="0"/>
              </a:rPr>
              <a:t>... développe des produits d’une durée de vie plus longue et plus faciles à réparer.</a:t>
            </a:r>
          </a:p>
          <a:p>
            <a:pPr marL="285750" indent="-285750">
              <a:spcBef>
                <a:spcPts val="200"/>
              </a:spcBef>
              <a:buClr>
                <a:srgbClr val="B11B96"/>
              </a:buClr>
              <a:buFont typeface="Century Gothic" panose="020B0502020202020204" pitchFamily="34" charset="0"/>
              <a:buChar char="●"/>
            </a:pPr>
            <a:r>
              <a:rPr lang="fr-CH" sz="1400">
                <a:solidFill>
                  <a:srgbClr val="686868"/>
                </a:solidFill>
                <a:latin typeface="Century Gothic" panose="020B0502020202020204" pitchFamily="34" charset="0"/>
              </a:rPr>
              <a:t>... veille à réduire le gaspillage.</a:t>
            </a:r>
          </a:p>
          <a:p>
            <a:pPr marL="285750" indent="-285750">
              <a:spcBef>
                <a:spcPts val="200"/>
              </a:spcBef>
              <a:buClr>
                <a:srgbClr val="B11B96"/>
              </a:buClr>
              <a:buFont typeface="Century Gothic" panose="020B0502020202020204" pitchFamily="34" charset="0"/>
              <a:buChar char="●"/>
            </a:pPr>
            <a:r>
              <a:rPr lang="fr-CH" sz="1400">
                <a:solidFill>
                  <a:srgbClr val="686868"/>
                </a:solidFill>
                <a:latin typeface="Century Gothic" panose="020B0502020202020204" pitchFamily="34" charset="0"/>
              </a:rPr>
              <a:t>... assure la transparence des processus.</a:t>
            </a:r>
          </a:p>
          <a:p>
            <a:pPr marL="285750" indent="-285750">
              <a:spcBef>
                <a:spcPts val="200"/>
              </a:spcBef>
              <a:buClr>
                <a:srgbClr val="B11B96"/>
              </a:buClr>
              <a:buFont typeface="Century Gothic" panose="020B0502020202020204" pitchFamily="34" charset="0"/>
              <a:buChar char="●"/>
            </a:pPr>
            <a:r>
              <a:rPr lang="fr-CH" sz="1400">
                <a:solidFill>
                  <a:srgbClr val="686868"/>
                </a:solidFill>
                <a:latin typeface="Century Gothic" panose="020B0502020202020204" pitchFamily="34" charset="0"/>
              </a:rPr>
              <a:t>... veut faire avancer le débat sur la véritable signification du terme «équitable».</a:t>
            </a:r>
          </a:p>
          <a:p>
            <a:pPr marL="285750" indent="-285750">
              <a:spcBef>
                <a:spcPts val="200"/>
              </a:spcBef>
              <a:buClr>
                <a:srgbClr val="B11B96"/>
              </a:buClr>
              <a:buFont typeface="Century Gothic" panose="020B0502020202020204" pitchFamily="34" charset="0"/>
              <a:buChar char="●"/>
            </a:pPr>
            <a:r>
              <a:rPr lang="fr-CH" sz="1400">
                <a:solidFill>
                  <a:srgbClr val="686868"/>
                </a:solidFill>
                <a:latin typeface="Century Gothic" panose="020B0502020202020204" pitchFamily="34" charset="0"/>
              </a:rPr>
              <a:t>... démontre l’étendue des possibilités grâce à ses smartphones plus durables.</a:t>
            </a:r>
          </a:p>
          <a:p>
            <a:pPr marL="285750" indent="-285750">
              <a:spcBef>
                <a:spcPts val="200"/>
              </a:spcBef>
              <a:buClr>
                <a:srgbClr val="B11B96"/>
              </a:buClr>
              <a:buFont typeface="Century Gothic" panose="020B0502020202020204" pitchFamily="34" charset="0"/>
              <a:buChar char="●"/>
            </a:pPr>
            <a:r>
              <a:rPr lang="fr-CH" sz="1400">
                <a:solidFill>
                  <a:srgbClr val="686868"/>
                </a:solidFill>
                <a:latin typeface="Century Gothic" panose="020B0502020202020204" pitchFamily="34" charset="0"/>
              </a:rPr>
              <a:t>... souhaite que son approche devienne la norme pour l’ensemble de la branche.</a:t>
            </a:r>
          </a:p>
        </p:txBody>
      </p:sp>
      <p:sp>
        <p:nvSpPr>
          <p:cNvPr id="14" name="Rechteck 13">
            <a:extLst>
              <a:ext uri="{FF2B5EF4-FFF2-40B4-BE49-F238E27FC236}">
                <a16:creationId xmlns:a16="http://schemas.microsoft.com/office/drawing/2014/main" id="{6328D139-1461-46F0-8DF3-C317F11253B5}"/>
              </a:ext>
            </a:extLst>
          </p:cNvPr>
          <p:cNvSpPr/>
          <p:nvPr/>
        </p:nvSpPr>
        <p:spPr>
          <a:xfrm>
            <a:off x="8287062" y="6222605"/>
            <a:ext cx="4057338" cy="246221"/>
          </a:xfrm>
          <a:prstGeom prst="rect">
            <a:avLst/>
          </a:prstGeom>
        </p:spPr>
        <p:txBody>
          <a:bodyPr wrap="square">
            <a:spAutoFit/>
          </a:bodyPr>
          <a:lstStyle/>
          <a:p>
            <a:r>
              <a:rPr lang="fr-CH" sz="1000">
                <a:solidFill>
                  <a:srgbClr val="686868"/>
                </a:solidFill>
                <a:latin typeface="Century Gothic" panose="020B0502020202020204" pitchFamily="34" charset="0"/>
              </a:rPr>
              <a:t>Source</a:t>
            </a:r>
            <a:r>
              <a:rPr lang="fr-CH" sz="1000" b="1">
                <a:solidFill>
                  <a:srgbClr val="686868"/>
                </a:solidFill>
                <a:latin typeface="Century Gothic" panose="020B0502020202020204" pitchFamily="34" charset="0"/>
              </a:rPr>
              <a:t>: </a:t>
            </a:r>
            <a:r>
              <a:rPr lang="fr-CH" sz="1000">
                <a:solidFill>
                  <a:srgbClr val="686868"/>
                </a:solidFill>
                <a:latin typeface="Century Gothic" panose="020B0502020202020204" pitchFamily="34" charset="0"/>
              </a:rPr>
              <a:t>/www.fairphone.com/fr/story/</a:t>
            </a:r>
          </a:p>
        </p:txBody>
      </p:sp>
    </p:spTree>
    <p:extLst>
      <p:ext uri="{BB962C8B-B14F-4D97-AF65-F5344CB8AC3E}">
        <p14:creationId xmlns:p14="http://schemas.microsoft.com/office/powerpoint/2010/main" val="324483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Freunde, die vom Steg am See springen_iStock-939217688.jpg">
            <a:extLst>
              <a:ext uri="{FF2B5EF4-FFF2-40B4-BE49-F238E27FC236}">
                <a16:creationId xmlns:a16="http://schemas.microsoft.com/office/drawing/2014/main" id="{1CC07C03-69EC-4A71-B551-5310E2DCD0FC}"/>
              </a:ext>
            </a:extLst>
          </p:cNvPr>
          <p:cNvPicPr>
            <a:picLocks noChangeAspect="1"/>
          </p:cNvPicPr>
          <p:nvPr/>
        </p:nvPicPr>
        <p:blipFill>
          <a:blip r:embed="rId3"/>
          <a:srcRect l="26102" r="35890"/>
          <a:stretch>
            <a:fillRect/>
          </a:stretch>
        </p:blipFill>
        <p:spPr>
          <a:xfrm>
            <a:off x="0" y="0"/>
            <a:ext cx="3907333" cy="6858000"/>
          </a:xfrm>
          <a:prstGeom prst="rect">
            <a:avLst/>
          </a:prstGeom>
        </p:spPr>
      </p:pic>
      <p:sp>
        <p:nvSpPr>
          <p:cNvPr id="8" name="New shape">
            <a:extLst>
              <a:ext uri="{FF2B5EF4-FFF2-40B4-BE49-F238E27FC236}">
                <a16:creationId xmlns:a16="http://schemas.microsoft.com/office/drawing/2014/main" id="{A1C952A1-0EFC-45C5-A1E1-1C147B7A49A7}"/>
              </a:ext>
            </a:extLst>
          </p:cNvPr>
          <p:cNvSpPr txBox="1">
            <a:spLocks/>
          </p:cNvSpPr>
          <p:nvPr/>
        </p:nvSpPr>
        <p:spPr>
          <a:xfrm>
            <a:off x="4555856" y="234583"/>
            <a:ext cx="7636144" cy="1188132"/>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fr-CH" sz="2600" b="1" dirty="0">
                <a:solidFill>
                  <a:srgbClr val="8EB403"/>
                </a:solidFill>
                <a:latin typeface="Century Gothic" panose="020B0502020202020204" pitchFamily="34" charset="0"/>
              </a:rPr>
              <a:t>Activité!!!</a:t>
            </a:r>
            <a:br>
              <a:rPr lang="fr-CH" sz="2600" b="1" dirty="0">
                <a:solidFill>
                  <a:srgbClr val="8EB403"/>
                </a:solidFill>
                <a:latin typeface="Century Gothic" panose="020B0502020202020204" pitchFamily="34" charset="0"/>
              </a:rPr>
            </a:br>
            <a:r>
              <a:rPr lang="fr-CH" sz="2600" b="1" dirty="0">
                <a:solidFill>
                  <a:srgbClr val="8EB403"/>
                </a:solidFill>
                <a:latin typeface="Century Gothic" panose="020B0502020202020204" pitchFamily="34" charset="0"/>
              </a:rPr>
              <a:t>Plus écologique, plus durable, plus équitable. </a:t>
            </a:r>
            <a:br>
              <a:rPr lang="fr-CH" sz="2600" b="1" dirty="0">
                <a:solidFill>
                  <a:srgbClr val="8EB403"/>
                </a:solidFill>
                <a:latin typeface="Century Gothic" panose="020B0502020202020204" pitchFamily="34" charset="0"/>
              </a:rPr>
            </a:br>
            <a:r>
              <a:rPr lang="fr-CH" sz="2600" b="1" dirty="0">
                <a:solidFill>
                  <a:srgbClr val="8EB403"/>
                </a:solidFill>
                <a:latin typeface="Century Gothic" panose="020B0502020202020204" pitchFamily="34" charset="0"/>
              </a:rPr>
              <a:t>Votre modèle d’entreprise 2.0</a:t>
            </a:r>
          </a:p>
        </p:txBody>
      </p:sp>
      <p:sp>
        <p:nvSpPr>
          <p:cNvPr id="9" name="Rechteck 8">
            <a:extLst>
              <a:ext uri="{FF2B5EF4-FFF2-40B4-BE49-F238E27FC236}">
                <a16:creationId xmlns:a16="http://schemas.microsoft.com/office/drawing/2014/main" id="{E2AE77B3-768F-4469-81BB-6E35686DFFB9}"/>
              </a:ext>
            </a:extLst>
          </p:cNvPr>
          <p:cNvSpPr/>
          <p:nvPr/>
        </p:nvSpPr>
        <p:spPr>
          <a:xfrm>
            <a:off x="4550786" y="1456320"/>
            <a:ext cx="6680431" cy="4939814"/>
          </a:xfrm>
          <a:prstGeom prst="rect">
            <a:avLst/>
          </a:prstGeom>
        </p:spPr>
        <p:txBody>
          <a:bodyPr wrap="square">
            <a:spAutoFit/>
          </a:bodyPr>
          <a:lstStyle/>
          <a:p>
            <a:pPr marL="357188" indent="-357188">
              <a:buClr>
                <a:srgbClr val="8EB403"/>
              </a:buClr>
              <a:buFont typeface="Century Gothic" panose="020B0502020202020204" pitchFamily="34" charset="0"/>
              <a:buChar char="●"/>
            </a:pPr>
            <a:endParaRPr lang="de-DE" sz="2000" b="1" dirty="0">
              <a:solidFill>
                <a:srgbClr val="898F97"/>
              </a:solidFill>
            </a:endParaRPr>
          </a:p>
          <a:p>
            <a:pPr>
              <a:buClr>
                <a:srgbClr val="8EB403"/>
              </a:buClr>
            </a:pPr>
            <a:r>
              <a:rPr lang="fr-CH" sz="2000" b="1">
                <a:solidFill>
                  <a:srgbClr val="8EB403"/>
                </a:solidFill>
                <a:latin typeface="Century Gothic" panose="020B0502020202020204" pitchFamily="34" charset="0"/>
              </a:rPr>
              <a:t>Étape 1: deux équipes travaillent ensemble et se «défient» mutuellement. </a:t>
            </a:r>
          </a:p>
          <a:p>
            <a:pPr marL="342900" indent="-342900">
              <a:spcBef>
                <a:spcPts val="600"/>
              </a:spcBef>
              <a:buClr>
                <a:srgbClr val="8EB403"/>
              </a:buClr>
              <a:buFont typeface="Arial" panose="020B0604020202020204" pitchFamily="34" charset="0"/>
              <a:buChar char="•"/>
            </a:pPr>
            <a:r>
              <a:rPr lang="fr-CH" sz="2000">
                <a:solidFill>
                  <a:srgbClr val="686868"/>
                </a:solidFill>
                <a:latin typeface="Century Gothic" panose="020B0502020202020204" pitchFamily="34" charset="0"/>
              </a:rPr>
              <a:t>Discutez de la façon de rendre le modèle d’entreprise de l’autre équipe plus durable et plus écologique. </a:t>
            </a:r>
          </a:p>
          <a:p>
            <a:pPr marL="342900" indent="-342900">
              <a:spcBef>
                <a:spcPts val="600"/>
              </a:spcBef>
              <a:buClr>
                <a:srgbClr val="8EB403"/>
              </a:buClr>
              <a:buFont typeface="Arial" panose="020B0604020202020204" pitchFamily="34" charset="0"/>
              <a:buChar char="•"/>
            </a:pPr>
            <a:r>
              <a:rPr lang="fr-CH" sz="2000">
                <a:solidFill>
                  <a:srgbClr val="686868"/>
                </a:solidFill>
                <a:latin typeface="Century Gothic" panose="020B0502020202020204" pitchFamily="34" charset="0"/>
              </a:rPr>
              <a:t>Ce faisant, pensez aux petits changements comme aux changements radicaux du modèle d’entreprise.</a:t>
            </a:r>
          </a:p>
          <a:p>
            <a:pPr marL="342900" indent="-342900">
              <a:spcBef>
                <a:spcPts val="600"/>
              </a:spcBef>
              <a:buClr>
                <a:srgbClr val="8EB403"/>
              </a:buClr>
              <a:buFont typeface="Arial" panose="020B0604020202020204" pitchFamily="34" charset="0"/>
              <a:buChar char="•"/>
            </a:pPr>
            <a:r>
              <a:rPr lang="fr-CH" sz="2000">
                <a:solidFill>
                  <a:srgbClr val="686868"/>
                </a:solidFill>
                <a:latin typeface="Century Gothic" panose="020B0502020202020204" pitchFamily="34" charset="0"/>
              </a:rPr>
              <a:t>Pour vous aider dans cette démarche, vous pouvez utiliser la check-list qui se trouve sur la diapositive suivante.</a:t>
            </a:r>
          </a:p>
          <a:p>
            <a:pPr>
              <a:buClr>
                <a:srgbClr val="8EB403"/>
              </a:buClr>
            </a:pPr>
            <a:endParaRPr lang="de-DE" sz="2000" dirty="0">
              <a:solidFill>
                <a:srgbClr val="898F97"/>
              </a:solidFill>
              <a:latin typeface="Century Gothic" panose="020B0502020202020204" pitchFamily="34" charset="0"/>
            </a:endParaRPr>
          </a:p>
          <a:p>
            <a:pPr>
              <a:buClr>
                <a:srgbClr val="8EB403"/>
              </a:buClr>
            </a:pPr>
            <a:r>
              <a:rPr lang="fr-CH" sz="2000" b="1">
                <a:solidFill>
                  <a:srgbClr val="8EB403"/>
                </a:solidFill>
                <a:latin typeface="Century Gothic" panose="020B0502020202020204" pitchFamily="34" charset="0"/>
              </a:rPr>
              <a:t>Étape 2: présentez les changements des modèles d’entreprise au plénum. </a:t>
            </a:r>
            <a:r>
              <a:rPr lang="fr-CH" sz="2000">
                <a:solidFill>
                  <a:srgbClr val="686868"/>
                </a:solidFill>
                <a:latin typeface="Century Gothic" panose="020B0502020202020204" pitchFamily="34" charset="0"/>
              </a:rPr>
              <a:t>Il se peut que cela vous donne d’autres idées passionnantes.</a:t>
            </a:r>
          </a:p>
        </p:txBody>
      </p:sp>
      <p:sp>
        <p:nvSpPr>
          <p:cNvPr id="7" name="Foliennummernplatzhalter 1">
            <a:extLst>
              <a:ext uri="{FF2B5EF4-FFF2-40B4-BE49-F238E27FC236}">
                <a16:creationId xmlns:a16="http://schemas.microsoft.com/office/drawing/2014/main" id="{CD27ED7D-1BA0-47E6-8EEE-482B6014FAB7}"/>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24</a:t>
            </a:fld>
            <a:endParaRPr lang="ru-RU"/>
          </a:p>
        </p:txBody>
      </p:sp>
    </p:spTree>
    <p:extLst>
      <p:ext uri="{BB962C8B-B14F-4D97-AF65-F5344CB8AC3E}">
        <p14:creationId xmlns:p14="http://schemas.microsoft.com/office/powerpoint/2010/main" val="13637500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42ECF8A7-06FF-4996-88A3-C284716C8121}"/>
              </a:ext>
            </a:extLst>
          </p:cNvPr>
          <p:cNvSpPr/>
          <p:nvPr/>
        </p:nvSpPr>
        <p:spPr>
          <a:xfrm>
            <a:off x="1214182" y="1536041"/>
            <a:ext cx="3397148" cy="3724096"/>
          </a:xfrm>
          <a:prstGeom prst="rect">
            <a:avLst/>
          </a:prstGeom>
        </p:spPr>
        <p:txBody>
          <a:bodyPr wrap="square">
            <a:spAutoFit/>
          </a:bodyPr>
          <a:lstStyle/>
          <a:p>
            <a:pPr>
              <a:spcBef>
                <a:spcPts val="600"/>
              </a:spcBef>
              <a:buClr>
                <a:srgbClr val="8EB403"/>
              </a:buClr>
            </a:pPr>
            <a:r>
              <a:rPr lang="fr-CH" sz="1200" b="1">
                <a:solidFill>
                  <a:srgbClr val="686868"/>
                </a:solidFill>
                <a:latin typeface="Century Gothic" panose="020B0502020202020204" pitchFamily="34" charset="0"/>
              </a:rPr>
              <a:t>Déchets: </a:t>
            </a:r>
            <a:r>
              <a:rPr lang="fr-CH" sz="1200">
                <a:solidFill>
                  <a:srgbClr val="686868"/>
                </a:solidFill>
                <a:latin typeface="Century Gothic" panose="020B0502020202020204" pitchFamily="34" charset="0"/>
              </a:rPr>
              <a:t>Pouvez-vous modifier le mode de fabrication pour qu’il n’y ait pas ou peu de déchets?</a:t>
            </a:r>
          </a:p>
          <a:p>
            <a:pPr>
              <a:spcBef>
                <a:spcPts val="600"/>
              </a:spcBef>
              <a:buClr>
                <a:srgbClr val="8EB403"/>
              </a:buClr>
            </a:pPr>
            <a:r>
              <a:rPr lang="fr-CH" sz="1200" b="1">
                <a:solidFill>
                  <a:srgbClr val="686868"/>
                </a:solidFill>
                <a:latin typeface="Century Gothic" panose="020B0502020202020204" pitchFamily="34" charset="0"/>
              </a:rPr>
              <a:t>Économie circulaire: </a:t>
            </a:r>
            <a:r>
              <a:rPr lang="fr-CH" sz="1200">
                <a:solidFill>
                  <a:srgbClr val="686868"/>
                </a:solidFill>
                <a:latin typeface="Century Gothic" panose="020B0502020202020204" pitchFamily="34" charset="0"/>
              </a:rPr>
              <a:t>Le produit peut-il être conçu de manière à ce que tous les matériaux qui le composent puissent être réutilisés à la fin de son cycle de vie?</a:t>
            </a:r>
          </a:p>
          <a:p>
            <a:pPr>
              <a:spcBef>
                <a:spcPts val="600"/>
              </a:spcBef>
              <a:buClr>
                <a:srgbClr val="8EB403"/>
              </a:buClr>
            </a:pPr>
            <a:r>
              <a:rPr lang="fr-CH" sz="1200" b="1">
                <a:solidFill>
                  <a:srgbClr val="686868"/>
                </a:solidFill>
                <a:latin typeface="Century Gothic" panose="020B0502020202020204" pitchFamily="34" charset="0"/>
              </a:rPr>
              <a:t>Responsible sourcing: </a:t>
            </a:r>
            <a:r>
              <a:rPr lang="fr-CH" sz="1200">
                <a:solidFill>
                  <a:srgbClr val="686868"/>
                </a:solidFill>
                <a:latin typeface="Century Gothic" panose="020B0502020202020204" pitchFamily="34" charset="0"/>
              </a:rPr>
              <a:t>Pouvez-vous vous procurer les ressources, tout en prenant en considération les aspects sociaux et écologiques (p. ex. prise en compte de certains labels)?</a:t>
            </a:r>
          </a:p>
          <a:p>
            <a:pPr>
              <a:spcBef>
                <a:spcPts val="600"/>
              </a:spcBef>
              <a:buClr>
                <a:srgbClr val="8EB403"/>
              </a:buClr>
            </a:pPr>
            <a:r>
              <a:rPr lang="fr-CH" sz="1200" b="1">
                <a:solidFill>
                  <a:srgbClr val="686868"/>
                </a:solidFill>
                <a:latin typeface="Century Gothic" panose="020B0502020202020204" pitchFamily="34" charset="0"/>
              </a:rPr>
              <a:t>Emballage: </a:t>
            </a:r>
            <a:r>
              <a:rPr lang="fr-CH" sz="1200">
                <a:solidFill>
                  <a:srgbClr val="686868"/>
                </a:solidFill>
                <a:latin typeface="Century Gothic" panose="020B0502020202020204" pitchFamily="34" charset="0"/>
              </a:rPr>
              <a:t>Pouvez-vous rendre l’emballage plus durable? Peut-il être réutilisé? Le produit a-t-il vraiment besoin d’un emballage?</a:t>
            </a:r>
          </a:p>
          <a:p>
            <a:pPr>
              <a:spcBef>
                <a:spcPts val="600"/>
              </a:spcBef>
              <a:buClr>
                <a:srgbClr val="8EB403"/>
              </a:buClr>
            </a:pPr>
            <a:r>
              <a:rPr lang="fr-CH" sz="1200" b="1">
                <a:solidFill>
                  <a:srgbClr val="686868"/>
                </a:solidFill>
                <a:latin typeface="Century Gothic" panose="020B0502020202020204" pitchFamily="34" charset="0"/>
              </a:rPr>
              <a:t>Partenariats: </a:t>
            </a:r>
            <a:r>
              <a:rPr lang="fr-CH" sz="1200">
                <a:solidFill>
                  <a:srgbClr val="686868"/>
                </a:solidFill>
                <a:latin typeface="Century Gothic" panose="020B0502020202020204" pitchFamily="34" charset="0"/>
              </a:rPr>
              <a:t>Pouvez-vous tenir compte des aspects sociaux et écologiques pertinents pour choisir vos partenaires?</a:t>
            </a:r>
          </a:p>
        </p:txBody>
      </p:sp>
      <p:sp>
        <p:nvSpPr>
          <p:cNvPr id="11" name="Rectangle 2">
            <a:extLst>
              <a:ext uri="{FF2B5EF4-FFF2-40B4-BE49-F238E27FC236}">
                <a16:creationId xmlns:a16="http://schemas.microsoft.com/office/drawing/2014/main" id="{6556A98D-09D0-48C3-8A3C-D59CB6ED0D20}"/>
              </a:ext>
            </a:extLst>
          </p:cNvPr>
          <p:cNvSpPr txBox="1">
            <a:spLocks noChangeArrowheads="1"/>
          </p:cNvSpPr>
          <p:nvPr/>
        </p:nvSpPr>
        <p:spPr bwMode="auto">
          <a:xfrm>
            <a:off x="962524" y="-106048"/>
            <a:ext cx="8429661" cy="1111740"/>
          </a:xfrm>
          <a:prstGeom prst="rect">
            <a:avLst/>
          </a:prstGeom>
          <a:noFill/>
          <a:ln w="9525">
            <a:noFill/>
            <a:miter lim="800000"/>
            <a:headEnd/>
            <a:tailEnd/>
          </a:ln>
        </p:spPr>
        <p:txBody>
          <a:bodyPr anchor="ctr"/>
          <a:lstStyle/>
          <a:p>
            <a:pPr>
              <a:defRPr/>
            </a:pPr>
            <a:r>
              <a:rPr lang="fr-CH" sz="2400" b="1">
                <a:solidFill>
                  <a:srgbClr val="0B4874"/>
                </a:solidFill>
                <a:latin typeface="Century Gothic" panose="020B0502020202020204" pitchFamily="34" charset="0"/>
                <a:ea typeface="ＭＳ Ｐゴシック" charset="0"/>
                <a:cs typeface="Arial"/>
              </a:rPr>
              <a:t>Check-list: Votre modèle d’entreprise peut-il devenir plus durable et plus écologique?</a:t>
            </a:r>
          </a:p>
        </p:txBody>
      </p:sp>
      <p:sp>
        <p:nvSpPr>
          <p:cNvPr id="12" name="Freeform 5">
            <a:extLst>
              <a:ext uri="{FF2B5EF4-FFF2-40B4-BE49-F238E27FC236}">
                <a16:creationId xmlns:a16="http://schemas.microsoft.com/office/drawing/2014/main" id="{2FCB32F5-929E-4B66-9C51-6806C79F2D98}"/>
              </a:ext>
            </a:extLst>
          </p:cNvPr>
          <p:cNvSpPr>
            <a:spLocks noEditPoints="1"/>
          </p:cNvSpPr>
          <p:nvPr/>
        </p:nvSpPr>
        <p:spPr bwMode="auto">
          <a:xfrm>
            <a:off x="1027998" y="1582992"/>
            <a:ext cx="180000" cy="180000"/>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06 h 224"/>
              <a:gd name="T12" fmla="*/ 18 w 224"/>
              <a:gd name="T13" fmla="*/ 112 h 224"/>
              <a:gd name="T14" fmla="*/ 112 w 224"/>
              <a:gd name="T15" fmla="*/ 18 h 224"/>
              <a:gd name="T16" fmla="*/ 206 w 224"/>
              <a:gd name="T17" fmla="*/ 112 h 224"/>
              <a:gd name="T18" fmla="*/ 112 w 224"/>
              <a:gd name="T19" fmla="*/ 206 h 224"/>
              <a:gd name="T20" fmla="*/ 148 w 224"/>
              <a:gd name="T21" fmla="*/ 76 h 224"/>
              <a:gd name="T22" fmla="*/ 95 w 224"/>
              <a:gd name="T23" fmla="*/ 129 h 224"/>
              <a:gd name="T24" fmla="*/ 76 w 224"/>
              <a:gd name="T25" fmla="*/ 109 h 224"/>
              <a:gd name="T26" fmla="*/ 64 w 224"/>
              <a:gd name="T27" fmla="*/ 109 h 224"/>
              <a:gd name="T28" fmla="*/ 64 w 224"/>
              <a:gd name="T29" fmla="*/ 122 h 224"/>
              <a:gd name="T30" fmla="*/ 89 w 224"/>
              <a:gd name="T31" fmla="*/ 148 h 224"/>
              <a:gd name="T32" fmla="*/ 95 w 224"/>
              <a:gd name="T33" fmla="*/ 150 h 224"/>
              <a:gd name="T34" fmla="*/ 102 w 224"/>
              <a:gd name="T35" fmla="*/ 148 h 224"/>
              <a:gd name="T36" fmla="*/ 160 w 224"/>
              <a:gd name="T37" fmla="*/ 89 h 224"/>
              <a:gd name="T38" fmla="*/ 160 w 224"/>
              <a:gd name="T39" fmla="*/ 76 h 224"/>
              <a:gd name="T40" fmla="*/ 148 w 224"/>
              <a:gd name="T41" fmla="*/ 7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4" y="224"/>
                  <a:pt x="224" y="174"/>
                  <a:pt x="224" y="112"/>
                </a:cubicBezTo>
                <a:cubicBezTo>
                  <a:pt x="224" y="50"/>
                  <a:pt x="174" y="0"/>
                  <a:pt x="112" y="0"/>
                </a:cubicBezTo>
                <a:close/>
                <a:moveTo>
                  <a:pt x="112" y="206"/>
                </a:moveTo>
                <a:cubicBezTo>
                  <a:pt x="60" y="206"/>
                  <a:pt x="18" y="164"/>
                  <a:pt x="18" y="112"/>
                </a:cubicBezTo>
                <a:cubicBezTo>
                  <a:pt x="18" y="60"/>
                  <a:pt x="60" y="18"/>
                  <a:pt x="112" y="18"/>
                </a:cubicBezTo>
                <a:cubicBezTo>
                  <a:pt x="164" y="18"/>
                  <a:pt x="206" y="60"/>
                  <a:pt x="206" y="112"/>
                </a:cubicBezTo>
                <a:cubicBezTo>
                  <a:pt x="206" y="164"/>
                  <a:pt x="164" y="206"/>
                  <a:pt x="112" y="206"/>
                </a:cubicBezTo>
                <a:close/>
                <a:moveTo>
                  <a:pt x="148" y="76"/>
                </a:moveTo>
                <a:cubicBezTo>
                  <a:pt x="95" y="129"/>
                  <a:pt x="95" y="129"/>
                  <a:pt x="95" y="129"/>
                </a:cubicBezTo>
                <a:cubicBezTo>
                  <a:pt x="76" y="109"/>
                  <a:pt x="76" y="109"/>
                  <a:pt x="76" y="109"/>
                </a:cubicBezTo>
                <a:cubicBezTo>
                  <a:pt x="73" y="106"/>
                  <a:pt x="67" y="106"/>
                  <a:pt x="64" y="109"/>
                </a:cubicBezTo>
                <a:cubicBezTo>
                  <a:pt x="60" y="113"/>
                  <a:pt x="60" y="119"/>
                  <a:pt x="64" y="122"/>
                </a:cubicBezTo>
                <a:cubicBezTo>
                  <a:pt x="89" y="148"/>
                  <a:pt x="89" y="148"/>
                  <a:pt x="89" y="148"/>
                </a:cubicBezTo>
                <a:cubicBezTo>
                  <a:pt x="91" y="149"/>
                  <a:pt x="93" y="150"/>
                  <a:pt x="95" y="150"/>
                </a:cubicBezTo>
                <a:cubicBezTo>
                  <a:pt x="98" y="150"/>
                  <a:pt x="100" y="149"/>
                  <a:pt x="102" y="148"/>
                </a:cubicBezTo>
                <a:cubicBezTo>
                  <a:pt x="160" y="89"/>
                  <a:pt x="160" y="89"/>
                  <a:pt x="160" y="89"/>
                </a:cubicBezTo>
                <a:cubicBezTo>
                  <a:pt x="164" y="86"/>
                  <a:pt x="164" y="80"/>
                  <a:pt x="160" y="76"/>
                </a:cubicBezTo>
                <a:cubicBezTo>
                  <a:pt x="157" y="73"/>
                  <a:pt x="151" y="73"/>
                  <a:pt x="148" y="76"/>
                </a:cubicBezTo>
                <a:close/>
              </a:path>
            </a:pathLst>
          </a:custGeom>
          <a:solidFill>
            <a:srgbClr val="8EB403"/>
          </a:solidFill>
          <a:ln>
            <a:solidFill>
              <a:srgbClr val="8EB403"/>
            </a:solidFill>
          </a:ln>
        </p:spPr>
        <p:txBody>
          <a:bodyPr vert="horz" wrap="square" lIns="91440" tIns="45720" rIns="91440" bIns="45720" numCol="1" anchor="t" anchorCtr="0" compatLnSpc="1">
            <a:prstTxWarp prst="textNoShape">
              <a:avLst/>
            </a:prstTxWarp>
          </a:bodyPr>
          <a:lstStyle/>
          <a:p>
            <a:endParaRPr lang="fr-FR" sz="1600">
              <a:solidFill>
                <a:srgbClr val="8EB403"/>
              </a:solidFill>
              <a:latin typeface="Century Gothic" panose="020B0502020202020204" pitchFamily="34" charset="0"/>
            </a:endParaRPr>
          </a:p>
        </p:txBody>
      </p:sp>
      <p:cxnSp>
        <p:nvCxnSpPr>
          <p:cNvPr id="4" name="Gerader Verbinder 3">
            <a:extLst>
              <a:ext uri="{FF2B5EF4-FFF2-40B4-BE49-F238E27FC236}">
                <a16:creationId xmlns:a16="http://schemas.microsoft.com/office/drawing/2014/main" id="{E2D31BDC-ABCC-4AE1-804A-FACE3F6B3E56}"/>
              </a:ext>
            </a:extLst>
          </p:cNvPr>
          <p:cNvCxnSpPr>
            <a:cxnSpLocks/>
          </p:cNvCxnSpPr>
          <p:nvPr/>
        </p:nvCxnSpPr>
        <p:spPr>
          <a:xfrm>
            <a:off x="4286865" y="3034136"/>
            <a:ext cx="725118" cy="369332"/>
          </a:xfrm>
          <a:prstGeom prst="line">
            <a:avLst/>
          </a:prstGeom>
          <a:ln w="38100">
            <a:solidFill>
              <a:srgbClr val="8EB403"/>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Rechteck 17">
            <a:extLst>
              <a:ext uri="{FF2B5EF4-FFF2-40B4-BE49-F238E27FC236}">
                <a16:creationId xmlns:a16="http://schemas.microsoft.com/office/drawing/2014/main" id="{2B6E422C-590A-4967-A199-C8D3D414147C}"/>
              </a:ext>
            </a:extLst>
          </p:cNvPr>
          <p:cNvSpPr/>
          <p:nvPr/>
        </p:nvSpPr>
        <p:spPr>
          <a:xfrm>
            <a:off x="8572020" y="1011021"/>
            <a:ext cx="2405798" cy="369332"/>
          </a:xfrm>
          <a:prstGeom prst="rect">
            <a:avLst/>
          </a:prstGeom>
        </p:spPr>
        <p:txBody>
          <a:bodyPr wrap="square">
            <a:spAutoFit/>
          </a:bodyPr>
          <a:lstStyle/>
          <a:p>
            <a:pPr>
              <a:spcBef>
                <a:spcPts val="600"/>
              </a:spcBef>
              <a:buClr>
                <a:srgbClr val="0B4874"/>
              </a:buClr>
            </a:pPr>
            <a:r>
              <a:rPr lang="fr-CH" b="1">
                <a:solidFill>
                  <a:srgbClr val="8EB403"/>
                </a:solidFill>
                <a:latin typeface="Century Gothic" panose="020B0502020202020204" pitchFamily="34" charset="0"/>
              </a:rPr>
              <a:t>Groupe cible</a:t>
            </a:r>
          </a:p>
        </p:txBody>
      </p:sp>
      <p:sp>
        <p:nvSpPr>
          <p:cNvPr id="19" name="Rechteck 18">
            <a:extLst>
              <a:ext uri="{FF2B5EF4-FFF2-40B4-BE49-F238E27FC236}">
                <a16:creationId xmlns:a16="http://schemas.microsoft.com/office/drawing/2014/main" id="{D98900F7-7B89-453B-A4EA-F01EFA9FF252}"/>
              </a:ext>
            </a:extLst>
          </p:cNvPr>
          <p:cNvSpPr/>
          <p:nvPr/>
        </p:nvSpPr>
        <p:spPr>
          <a:xfrm>
            <a:off x="4729317" y="1008980"/>
            <a:ext cx="3159297" cy="369332"/>
          </a:xfrm>
          <a:prstGeom prst="rect">
            <a:avLst/>
          </a:prstGeom>
        </p:spPr>
        <p:txBody>
          <a:bodyPr wrap="square">
            <a:spAutoFit/>
          </a:bodyPr>
          <a:lstStyle/>
          <a:p>
            <a:pPr>
              <a:spcBef>
                <a:spcPts val="600"/>
              </a:spcBef>
              <a:buClr>
                <a:srgbClr val="0B4874"/>
              </a:buClr>
            </a:pPr>
            <a:r>
              <a:rPr lang="fr-CH" b="1">
                <a:solidFill>
                  <a:srgbClr val="8EB403"/>
                </a:solidFill>
                <a:latin typeface="Century Gothic" panose="020B0502020202020204" pitchFamily="34" charset="0"/>
              </a:rPr>
              <a:t>Proposition de valeur</a:t>
            </a:r>
          </a:p>
        </p:txBody>
      </p:sp>
      <p:sp>
        <p:nvSpPr>
          <p:cNvPr id="14" name="Freeform 5">
            <a:extLst>
              <a:ext uri="{FF2B5EF4-FFF2-40B4-BE49-F238E27FC236}">
                <a16:creationId xmlns:a16="http://schemas.microsoft.com/office/drawing/2014/main" id="{CAFD4519-F692-48F3-AA0D-32F14B4FAA0B}"/>
              </a:ext>
            </a:extLst>
          </p:cNvPr>
          <p:cNvSpPr>
            <a:spLocks noEditPoints="1"/>
          </p:cNvSpPr>
          <p:nvPr/>
        </p:nvSpPr>
        <p:spPr bwMode="auto">
          <a:xfrm>
            <a:off x="1027998" y="2197508"/>
            <a:ext cx="180000" cy="180000"/>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06 h 224"/>
              <a:gd name="T12" fmla="*/ 18 w 224"/>
              <a:gd name="T13" fmla="*/ 112 h 224"/>
              <a:gd name="T14" fmla="*/ 112 w 224"/>
              <a:gd name="T15" fmla="*/ 18 h 224"/>
              <a:gd name="T16" fmla="*/ 206 w 224"/>
              <a:gd name="T17" fmla="*/ 112 h 224"/>
              <a:gd name="T18" fmla="*/ 112 w 224"/>
              <a:gd name="T19" fmla="*/ 206 h 224"/>
              <a:gd name="T20" fmla="*/ 148 w 224"/>
              <a:gd name="T21" fmla="*/ 76 h 224"/>
              <a:gd name="T22" fmla="*/ 95 w 224"/>
              <a:gd name="T23" fmla="*/ 129 h 224"/>
              <a:gd name="T24" fmla="*/ 76 w 224"/>
              <a:gd name="T25" fmla="*/ 109 h 224"/>
              <a:gd name="T26" fmla="*/ 64 w 224"/>
              <a:gd name="T27" fmla="*/ 109 h 224"/>
              <a:gd name="T28" fmla="*/ 64 w 224"/>
              <a:gd name="T29" fmla="*/ 122 h 224"/>
              <a:gd name="T30" fmla="*/ 89 w 224"/>
              <a:gd name="T31" fmla="*/ 148 h 224"/>
              <a:gd name="T32" fmla="*/ 95 w 224"/>
              <a:gd name="T33" fmla="*/ 150 h 224"/>
              <a:gd name="T34" fmla="*/ 102 w 224"/>
              <a:gd name="T35" fmla="*/ 148 h 224"/>
              <a:gd name="T36" fmla="*/ 160 w 224"/>
              <a:gd name="T37" fmla="*/ 89 h 224"/>
              <a:gd name="T38" fmla="*/ 160 w 224"/>
              <a:gd name="T39" fmla="*/ 76 h 224"/>
              <a:gd name="T40" fmla="*/ 148 w 224"/>
              <a:gd name="T41" fmla="*/ 7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4" y="224"/>
                  <a:pt x="224" y="174"/>
                  <a:pt x="224" y="112"/>
                </a:cubicBezTo>
                <a:cubicBezTo>
                  <a:pt x="224" y="50"/>
                  <a:pt x="174" y="0"/>
                  <a:pt x="112" y="0"/>
                </a:cubicBezTo>
                <a:close/>
                <a:moveTo>
                  <a:pt x="112" y="206"/>
                </a:moveTo>
                <a:cubicBezTo>
                  <a:pt x="60" y="206"/>
                  <a:pt x="18" y="164"/>
                  <a:pt x="18" y="112"/>
                </a:cubicBezTo>
                <a:cubicBezTo>
                  <a:pt x="18" y="60"/>
                  <a:pt x="60" y="18"/>
                  <a:pt x="112" y="18"/>
                </a:cubicBezTo>
                <a:cubicBezTo>
                  <a:pt x="164" y="18"/>
                  <a:pt x="206" y="60"/>
                  <a:pt x="206" y="112"/>
                </a:cubicBezTo>
                <a:cubicBezTo>
                  <a:pt x="206" y="164"/>
                  <a:pt x="164" y="206"/>
                  <a:pt x="112" y="206"/>
                </a:cubicBezTo>
                <a:close/>
                <a:moveTo>
                  <a:pt x="148" y="76"/>
                </a:moveTo>
                <a:cubicBezTo>
                  <a:pt x="95" y="129"/>
                  <a:pt x="95" y="129"/>
                  <a:pt x="95" y="129"/>
                </a:cubicBezTo>
                <a:cubicBezTo>
                  <a:pt x="76" y="109"/>
                  <a:pt x="76" y="109"/>
                  <a:pt x="76" y="109"/>
                </a:cubicBezTo>
                <a:cubicBezTo>
                  <a:pt x="73" y="106"/>
                  <a:pt x="67" y="106"/>
                  <a:pt x="64" y="109"/>
                </a:cubicBezTo>
                <a:cubicBezTo>
                  <a:pt x="60" y="113"/>
                  <a:pt x="60" y="119"/>
                  <a:pt x="64" y="122"/>
                </a:cubicBezTo>
                <a:cubicBezTo>
                  <a:pt x="89" y="148"/>
                  <a:pt x="89" y="148"/>
                  <a:pt x="89" y="148"/>
                </a:cubicBezTo>
                <a:cubicBezTo>
                  <a:pt x="91" y="149"/>
                  <a:pt x="93" y="150"/>
                  <a:pt x="95" y="150"/>
                </a:cubicBezTo>
                <a:cubicBezTo>
                  <a:pt x="98" y="150"/>
                  <a:pt x="100" y="149"/>
                  <a:pt x="102" y="148"/>
                </a:cubicBezTo>
                <a:cubicBezTo>
                  <a:pt x="160" y="89"/>
                  <a:pt x="160" y="89"/>
                  <a:pt x="160" y="89"/>
                </a:cubicBezTo>
                <a:cubicBezTo>
                  <a:pt x="164" y="86"/>
                  <a:pt x="164" y="80"/>
                  <a:pt x="160" y="76"/>
                </a:cubicBezTo>
                <a:cubicBezTo>
                  <a:pt x="157" y="73"/>
                  <a:pt x="151" y="73"/>
                  <a:pt x="148" y="76"/>
                </a:cubicBezTo>
                <a:close/>
              </a:path>
            </a:pathLst>
          </a:custGeom>
          <a:solidFill>
            <a:srgbClr val="8EB403"/>
          </a:solidFill>
          <a:ln>
            <a:solidFill>
              <a:srgbClr val="8EB403"/>
            </a:solidFill>
          </a:ln>
        </p:spPr>
        <p:txBody>
          <a:bodyPr vert="horz" wrap="square" lIns="91440" tIns="45720" rIns="91440" bIns="45720" numCol="1" anchor="t" anchorCtr="0" compatLnSpc="1">
            <a:prstTxWarp prst="textNoShape">
              <a:avLst/>
            </a:prstTxWarp>
          </a:bodyPr>
          <a:lstStyle/>
          <a:p>
            <a:endParaRPr lang="fr-FR" sz="1600">
              <a:solidFill>
                <a:srgbClr val="8EB403"/>
              </a:solidFill>
              <a:latin typeface="Century Gothic" panose="020B0502020202020204" pitchFamily="34" charset="0"/>
            </a:endParaRPr>
          </a:p>
        </p:txBody>
      </p:sp>
      <p:sp>
        <p:nvSpPr>
          <p:cNvPr id="15" name="Freeform 5">
            <a:extLst>
              <a:ext uri="{FF2B5EF4-FFF2-40B4-BE49-F238E27FC236}">
                <a16:creationId xmlns:a16="http://schemas.microsoft.com/office/drawing/2014/main" id="{C75A6C11-1ED7-4D1A-BF10-AEC4EDB2C2EE}"/>
              </a:ext>
            </a:extLst>
          </p:cNvPr>
          <p:cNvSpPr>
            <a:spLocks noEditPoints="1"/>
          </p:cNvSpPr>
          <p:nvPr/>
        </p:nvSpPr>
        <p:spPr bwMode="auto">
          <a:xfrm>
            <a:off x="1027998" y="2969340"/>
            <a:ext cx="180000" cy="180000"/>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06 h 224"/>
              <a:gd name="T12" fmla="*/ 18 w 224"/>
              <a:gd name="T13" fmla="*/ 112 h 224"/>
              <a:gd name="T14" fmla="*/ 112 w 224"/>
              <a:gd name="T15" fmla="*/ 18 h 224"/>
              <a:gd name="T16" fmla="*/ 206 w 224"/>
              <a:gd name="T17" fmla="*/ 112 h 224"/>
              <a:gd name="T18" fmla="*/ 112 w 224"/>
              <a:gd name="T19" fmla="*/ 206 h 224"/>
              <a:gd name="T20" fmla="*/ 148 w 224"/>
              <a:gd name="T21" fmla="*/ 76 h 224"/>
              <a:gd name="T22" fmla="*/ 95 w 224"/>
              <a:gd name="T23" fmla="*/ 129 h 224"/>
              <a:gd name="T24" fmla="*/ 76 w 224"/>
              <a:gd name="T25" fmla="*/ 109 h 224"/>
              <a:gd name="T26" fmla="*/ 64 w 224"/>
              <a:gd name="T27" fmla="*/ 109 h 224"/>
              <a:gd name="T28" fmla="*/ 64 w 224"/>
              <a:gd name="T29" fmla="*/ 122 h 224"/>
              <a:gd name="T30" fmla="*/ 89 w 224"/>
              <a:gd name="T31" fmla="*/ 148 h 224"/>
              <a:gd name="T32" fmla="*/ 95 w 224"/>
              <a:gd name="T33" fmla="*/ 150 h 224"/>
              <a:gd name="T34" fmla="*/ 102 w 224"/>
              <a:gd name="T35" fmla="*/ 148 h 224"/>
              <a:gd name="T36" fmla="*/ 160 w 224"/>
              <a:gd name="T37" fmla="*/ 89 h 224"/>
              <a:gd name="T38" fmla="*/ 160 w 224"/>
              <a:gd name="T39" fmla="*/ 76 h 224"/>
              <a:gd name="T40" fmla="*/ 148 w 224"/>
              <a:gd name="T41" fmla="*/ 7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4" y="224"/>
                  <a:pt x="224" y="174"/>
                  <a:pt x="224" y="112"/>
                </a:cubicBezTo>
                <a:cubicBezTo>
                  <a:pt x="224" y="50"/>
                  <a:pt x="174" y="0"/>
                  <a:pt x="112" y="0"/>
                </a:cubicBezTo>
                <a:close/>
                <a:moveTo>
                  <a:pt x="112" y="206"/>
                </a:moveTo>
                <a:cubicBezTo>
                  <a:pt x="60" y="206"/>
                  <a:pt x="18" y="164"/>
                  <a:pt x="18" y="112"/>
                </a:cubicBezTo>
                <a:cubicBezTo>
                  <a:pt x="18" y="60"/>
                  <a:pt x="60" y="18"/>
                  <a:pt x="112" y="18"/>
                </a:cubicBezTo>
                <a:cubicBezTo>
                  <a:pt x="164" y="18"/>
                  <a:pt x="206" y="60"/>
                  <a:pt x="206" y="112"/>
                </a:cubicBezTo>
                <a:cubicBezTo>
                  <a:pt x="206" y="164"/>
                  <a:pt x="164" y="206"/>
                  <a:pt x="112" y="206"/>
                </a:cubicBezTo>
                <a:close/>
                <a:moveTo>
                  <a:pt x="148" y="76"/>
                </a:moveTo>
                <a:cubicBezTo>
                  <a:pt x="95" y="129"/>
                  <a:pt x="95" y="129"/>
                  <a:pt x="95" y="129"/>
                </a:cubicBezTo>
                <a:cubicBezTo>
                  <a:pt x="76" y="109"/>
                  <a:pt x="76" y="109"/>
                  <a:pt x="76" y="109"/>
                </a:cubicBezTo>
                <a:cubicBezTo>
                  <a:pt x="73" y="106"/>
                  <a:pt x="67" y="106"/>
                  <a:pt x="64" y="109"/>
                </a:cubicBezTo>
                <a:cubicBezTo>
                  <a:pt x="60" y="113"/>
                  <a:pt x="60" y="119"/>
                  <a:pt x="64" y="122"/>
                </a:cubicBezTo>
                <a:cubicBezTo>
                  <a:pt x="89" y="148"/>
                  <a:pt x="89" y="148"/>
                  <a:pt x="89" y="148"/>
                </a:cubicBezTo>
                <a:cubicBezTo>
                  <a:pt x="91" y="149"/>
                  <a:pt x="93" y="150"/>
                  <a:pt x="95" y="150"/>
                </a:cubicBezTo>
                <a:cubicBezTo>
                  <a:pt x="98" y="150"/>
                  <a:pt x="100" y="149"/>
                  <a:pt x="102" y="148"/>
                </a:cubicBezTo>
                <a:cubicBezTo>
                  <a:pt x="160" y="89"/>
                  <a:pt x="160" y="89"/>
                  <a:pt x="160" y="89"/>
                </a:cubicBezTo>
                <a:cubicBezTo>
                  <a:pt x="164" y="86"/>
                  <a:pt x="164" y="80"/>
                  <a:pt x="160" y="76"/>
                </a:cubicBezTo>
                <a:cubicBezTo>
                  <a:pt x="157" y="73"/>
                  <a:pt x="151" y="73"/>
                  <a:pt x="148" y="76"/>
                </a:cubicBezTo>
                <a:close/>
              </a:path>
            </a:pathLst>
          </a:custGeom>
          <a:solidFill>
            <a:srgbClr val="8EB403"/>
          </a:solidFill>
          <a:ln>
            <a:solidFill>
              <a:srgbClr val="8EB403"/>
            </a:solidFill>
          </a:ln>
        </p:spPr>
        <p:txBody>
          <a:bodyPr vert="horz" wrap="square" lIns="91440" tIns="45720" rIns="91440" bIns="45720" numCol="1" anchor="t" anchorCtr="0" compatLnSpc="1">
            <a:prstTxWarp prst="textNoShape">
              <a:avLst/>
            </a:prstTxWarp>
          </a:bodyPr>
          <a:lstStyle/>
          <a:p>
            <a:endParaRPr lang="fr-FR" sz="1600">
              <a:solidFill>
                <a:srgbClr val="8EB403"/>
              </a:solidFill>
              <a:latin typeface="Century Gothic" panose="020B0502020202020204" pitchFamily="34" charset="0"/>
            </a:endParaRPr>
          </a:p>
        </p:txBody>
      </p:sp>
      <p:sp>
        <p:nvSpPr>
          <p:cNvPr id="16" name="Freeform 5">
            <a:extLst>
              <a:ext uri="{FF2B5EF4-FFF2-40B4-BE49-F238E27FC236}">
                <a16:creationId xmlns:a16="http://schemas.microsoft.com/office/drawing/2014/main" id="{8886A07A-FCCE-4556-8AE7-13C8404F0262}"/>
              </a:ext>
            </a:extLst>
          </p:cNvPr>
          <p:cNvSpPr>
            <a:spLocks noEditPoints="1"/>
          </p:cNvSpPr>
          <p:nvPr/>
        </p:nvSpPr>
        <p:spPr bwMode="auto">
          <a:xfrm>
            <a:off x="1027998" y="3760834"/>
            <a:ext cx="180000" cy="180000"/>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06 h 224"/>
              <a:gd name="T12" fmla="*/ 18 w 224"/>
              <a:gd name="T13" fmla="*/ 112 h 224"/>
              <a:gd name="T14" fmla="*/ 112 w 224"/>
              <a:gd name="T15" fmla="*/ 18 h 224"/>
              <a:gd name="T16" fmla="*/ 206 w 224"/>
              <a:gd name="T17" fmla="*/ 112 h 224"/>
              <a:gd name="T18" fmla="*/ 112 w 224"/>
              <a:gd name="T19" fmla="*/ 206 h 224"/>
              <a:gd name="T20" fmla="*/ 148 w 224"/>
              <a:gd name="T21" fmla="*/ 76 h 224"/>
              <a:gd name="T22" fmla="*/ 95 w 224"/>
              <a:gd name="T23" fmla="*/ 129 h 224"/>
              <a:gd name="T24" fmla="*/ 76 w 224"/>
              <a:gd name="T25" fmla="*/ 109 h 224"/>
              <a:gd name="T26" fmla="*/ 64 w 224"/>
              <a:gd name="T27" fmla="*/ 109 h 224"/>
              <a:gd name="T28" fmla="*/ 64 w 224"/>
              <a:gd name="T29" fmla="*/ 122 h 224"/>
              <a:gd name="T30" fmla="*/ 89 w 224"/>
              <a:gd name="T31" fmla="*/ 148 h 224"/>
              <a:gd name="T32" fmla="*/ 95 w 224"/>
              <a:gd name="T33" fmla="*/ 150 h 224"/>
              <a:gd name="T34" fmla="*/ 102 w 224"/>
              <a:gd name="T35" fmla="*/ 148 h 224"/>
              <a:gd name="T36" fmla="*/ 160 w 224"/>
              <a:gd name="T37" fmla="*/ 89 h 224"/>
              <a:gd name="T38" fmla="*/ 160 w 224"/>
              <a:gd name="T39" fmla="*/ 76 h 224"/>
              <a:gd name="T40" fmla="*/ 148 w 224"/>
              <a:gd name="T41" fmla="*/ 7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4" y="224"/>
                  <a:pt x="224" y="174"/>
                  <a:pt x="224" y="112"/>
                </a:cubicBezTo>
                <a:cubicBezTo>
                  <a:pt x="224" y="50"/>
                  <a:pt x="174" y="0"/>
                  <a:pt x="112" y="0"/>
                </a:cubicBezTo>
                <a:close/>
                <a:moveTo>
                  <a:pt x="112" y="206"/>
                </a:moveTo>
                <a:cubicBezTo>
                  <a:pt x="60" y="206"/>
                  <a:pt x="18" y="164"/>
                  <a:pt x="18" y="112"/>
                </a:cubicBezTo>
                <a:cubicBezTo>
                  <a:pt x="18" y="60"/>
                  <a:pt x="60" y="18"/>
                  <a:pt x="112" y="18"/>
                </a:cubicBezTo>
                <a:cubicBezTo>
                  <a:pt x="164" y="18"/>
                  <a:pt x="206" y="60"/>
                  <a:pt x="206" y="112"/>
                </a:cubicBezTo>
                <a:cubicBezTo>
                  <a:pt x="206" y="164"/>
                  <a:pt x="164" y="206"/>
                  <a:pt x="112" y="206"/>
                </a:cubicBezTo>
                <a:close/>
                <a:moveTo>
                  <a:pt x="148" y="76"/>
                </a:moveTo>
                <a:cubicBezTo>
                  <a:pt x="95" y="129"/>
                  <a:pt x="95" y="129"/>
                  <a:pt x="95" y="129"/>
                </a:cubicBezTo>
                <a:cubicBezTo>
                  <a:pt x="76" y="109"/>
                  <a:pt x="76" y="109"/>
                  <a:pt x="76" y="109"/>
                </a:cubicBezTo>
                <a:cubicBezTo>
                  <a:pt x="73" y="106"/>
                  <a:pt x="67" y="106"/>
                  <a:pt x="64" y="109"/>
                </a:cubicBezTo>
                <a:cubicBezTo>
                  <a:pt x="60" y="113"/>
                  <a:pt x="60" y="119"/>
                  <a:pt x="64" y="122"/>
                </a:cubicBezTo>
                <a:cubicBezTo>
                  <a:pt x="89" y="148"/>
                  <a:pt x="89" y="148"/>
                  <a:pt x="89" y="148"/>
                </a:cubicBezTo>
                <a:cubicBezTo>
                  <a:pt x="91" y="149"/>
                  <a:pt x="93" y="150"/>
                  <a:pt x="95" y="150"/>
                </a:cubicBezTo>
                <a:cubicBezTo>
                  <a:pt x="98" y="150"/>
                  <a:pt x="100" y="149"/>
                  <a:pt x="102" y="148"/>
                </a:cubicBezTo>
                <a:cubicBezTo>
                  <a:pt x="160" y="89"/>
                  <a:pt x="160" y="89"/>
                  <a:pt x="160" y="89"/>
                </a:cubicBezTo>
                <a:cubicBezTo>
                  <a:pt x="164" y="86"/>
                  <a:pt x="164" y="80"/>
                  <a:pt x="160" y="76"/>
                </a:cubicBezTo>
                <a:cubicBezTo>
                  <a:pt x="157" y="73"/>
                  <a:pt x="151" y="73"/>
                  <a:pt x="148" y="76"/>
                </a:cubicBezTo>
                <a:close/>
              </a:path>
            </a:pathLst>
          </a:custGeom>
          <a:solidFill>
            <a:srgbClr val="8EB403"/>
          </a:solidFill>
          <a:ln>
            <a:solidFill>
              <a:srgbClr val="8EB403"/>
            </a:solidFill>
          </a:ln>
        </p:spPr>
        <p:txBody>
          <a:bodyPr vert="horz" wrap="square" lIns="91440" tIns="45720" rIns="91440" bIns="45720" numCol="1" anchor="t" anchorCtr="0" compatLnSpc="1">
            <a:prstTxWarp prst="textNoShape">
              <a:avLst/>
            </a:prstTxWarp>
          </a:bodyPr>
          <a:lstStyle/>
          <a:p>
            <a:endParaRPr lang="fr-FR" sz="1600">
              <a:solidFill>
                <a:srgbClr val="8EB403"/>
              </a:solidFill>
              <a:latin typeface="Century Gothic" panose="020B0502020202020204" pitchFamily="34" charset="0"/>
            </a:endParaRPr>
          </a:p>
        </p:txBody>
      </p:sp>
      <p:sp>
        <p:nvSpPr>
          <p:cNvPr id="17" name="Freeform 5">
            <a:extLst>
              <a:ext uri="{FF2B5EF4-FFF2-40B4-BE49-F238E27FC236}">
                <a16:creationId xmlns:a16="http://schemas.microsoft.com/office/drawing/2014/main" id="{85D92224-1123-4393-BE57-599F8810AF54}"/>
              </a:ext>
            </a:extLst>
          </p:cNvPr>
          <p:cNvSpPr>
            <a:spLocks noEditPoints="1"/>
          </p:cNvSpPr>
          <p:nvPr/>
        </p:nvSpPr>
        <p:spPr bwMode="auto">
          <a:xfrm>
            <a:off x="1042746" y="4699821"/>
            <a:ext cx="180000" cy="180000"/>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06 h 224"/>
              <a:gd name="T12" fmla="*/ 18 w 224"/>
              <a:gd name="T13" fmla="*/ 112 h 224"/>
              <a:gd name="T14" fmla="*/ 112 w 224"/>
              <a:gd name="T15" fmla="*/ 18 h 224"/>
              <a:gd name="T16" fmla="*/ 206 w 224"/>
              <a:gd name="T17" fmla="*/ 112 h 224"/>
              <a:gd name="T18" fmla="*/ 112 w 224"/>
              <a:gd name="T19" fmla="*/ 206 h 224"/>
              <a:gd name="T20" fmla="*/ 148 w 224"/>
              <a:gd name="T21" fmla="*/ 76 h 224"/>
              <a:gd name="T22" fmla="*/ 95 w 224"/>
              <a:gd name="T23" fmla="*/ 129 h 224"/>
              <a:gd name="T24" fmla="*/ 76 w 224"/>
              <a:gd name="T25" fmla="*/ 109 h 224"/>
              <a:gd name="T26" fmla="*/ 64 w 224"/>
              <a:gd name="T27" fmla="*/ 109 h 224"/>
              <a:gd name="T28" fmla="*/ 64 w 224"/>
              <a:gd name="T29" fmla="*/ 122 h 224"/>
              <a:gd name="T30" fmla="*/ 89 w 224"/>
              <a:gd name="T31" fmla="*/ 148 h 224"/>
              <a:gd name="T32" fmla="*/ 95 w 224"/>
              <a:gd name="T33" fmla="*/ 150 h 224"/>
              <a:gd name="T34" fmla="*/ 102 w 224"/>
              <a:gd name="T35" fmla="*/ 148 h 224"/>
              <a:gd name="T36" fmla="*/ 160 w 224"/>
              <a:gd name="T37" fmla="*/ 89 h 224"/>
              <a:gd name="T38" fmla="*/ 160 w 224"/>
              <a:gd name="T39" fmla="*/ 76 h 224"/>
              <a:gd name="T40" fmla="*/ 148 w 224"/>
              <a:gd name="T41" fmla="*/ 7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4" y="224"/>
                  <a:pt x="224" y="174"/>
                  <a:pt x="224" y="112"/>
                </a:cubicBezTo>
                <a:cubicBezTo>
                  <a:pt x="224" y="50"/>
                  <a:pt x="174" y="0"/>
                  <a:pt x="112" y="0"/>
                </a:cubicBezTo>
                <a:close/>
                <a:moveTo>
                  <a:pt x="112" y="206"/>
                </a:moveTo>
                <a:cubicBezTo>
                  <a:pt x="60" y="206"/>
                  <a:pt x="18" y="164"/>
                  <a:pt x="18" y="112"/>
                </a:cubicBezTo>
                <a:cubicBezTo>
                  <a:pt x="18" y="60"/>
                  <a:pt x="60" y="18"/>
                  <a:pt x="112" y="18"/>
                </a:cubicBezTo>
                <a:cubicBezTo>
                  <a:pt x="164" y="18"/>
                  <a:pt x="206" y="60"/>
                  <a:pt x="206" y="112"/>
                </a:cubicBezTo>
                <a:cubicBezTo>
                  <a:pt x="206" y="164"/>
                  <a:pt x="164" y="206"/>
                  <a:pt x="112" y="206"/>
                </a:cubicBezTo>
                <a:close/>
                <a:moveTo>
                  <a:pt x="148" y="76"/>
                </a:moveTo>
                <a:cubicBezTo>
                  <a:pt x="95" y="129"/>
                  <a:pt x="95" y="129"/>
                  <a:pt x="95" y="129"/>
                </a:cubicBezTo>
                <a:cubicBezTo>
                  <a:pt x="76" y="109"/>
                  <a:pt x="76" y="109"/>
                  <a:pt x="76" y="109"/>
                </a:cubicBezTo>
                <a:cubicBezTo>
                  <a:pt x="73" y="106"/>
                  <a:pt x="67" y="106"/>
                  <a:pt x="64" y="109"/>
                </a:cubicBezTo>
                <a:cubicBezTo>
                  <a:pt x="60" y="113"/>
                  <a:pt x="60" y="119"/>
                  <a:pt x="64" y="122"/>
                </a:cubicBezTo>
                <a:cubicBezTo>
                  <a:pt x="89" y="148"/>
                  <a:pt x="89" y="148"/>
                  <a:pt x="89" y="148"/>
                </a:cubicBezTo>
                <a:cubicBezTo>
                  <a:pt x="91" y="149"/>
                  <a:pt x="93" y="150"/>
                  <a:pt x="95" y="150"/>
                </a:cubicBezTo>
                <a:cubicBezTo>
                  <a:pt x="98" y="150"/>
                  <a:pt x="100" y="149"/>
                  <a:pt x="102" y="148"/>
                </a:cubicBezTo>
                <a:cubicBezTo>
                  <a:pt x="160" y="89"/>
                  <a:pt x="160" y="89"/>
                  <a:pt x="160" y="89"/>
                </a:cubicBezTo>
                <a:cubicBezTo>
                  <a:pt x="164" y="86"/>
                  <a:pt x="164" y="80"/>
                  <a:pt x="160" y="76"/>
                </a:cubicBezTo>
                <a:cubicBezTo>
                  <a:pt x="157" y="73"/>
                  <a:pt x="151" y="73"/>
                  <a:pt x="148" y="76"/>
                </a:cubicBezTo>
                <a:close/>
              </a:path>
            </a:pathLst>
          </a:custGeom>
          <a:solidFill>
            <a:srgbClr val="8EB403"/>
          </a:solidFill>
          <a:ln>
            <a:solidFill>
              <a:srgbClr val="8EB403"/>
            </a:solidFill>
          </a:ln>
        </p:spPr>
        <p:txBody>
          <a:bodyPr vert="horz" wrap="square" lIns="91440" tIns="45720" rIns="91440" bIns="45720" numCol="1" anchor="t" anchorCtr="0" compatLnSpc="1">
            <a:prstTxWarp prst="textNoShape">
              <a:avLst/>
            </a:prstTxWarp>
          </a:bodyPr>
          <a:lstStyle/>
          <a:p>
            <a:endParaRPr lang="fr-FR" sz="1600">
              <a:solidFill>
                <a:srgbClr val="8EB403"/>
              </a:solidFill>
              <a:latin typeface="Century Gothic" panose="020B0502020202020204" pitchFamily="34" charset="0"/>
            </a:endParaRPr>
          </a:p>
        </p:txBody>
      </p:sp>
      <p:sp>
        <p:nvSpPr>
          <p:cNvPr id="21" name="Rechteck 20">
            <a:extLst>
              <a:ext uri="{FF2B5EF4-FFF2-40B4-BE49-F238E27FC236}">
                <a16:creationId xmlns:a16="http://schemas.microsoft.com/office/drawing/2014/main" id="{1F4BEDC8-E2F6-484F-8301-86104D7E089A}"/>
              </a:ext>
            </a:extLst>
          </p:cNvPr>
          <p:cNvSpPr/>
          <p:nvPr/>
        </p:nvSpPr>
        <p:spPr>
          <a:xfrm>
            <a:off x="944425" y="1003482"/>
            <a:ext cx="2266967" cy="369332"/>
          </a:xfrm>
          <a:prstGeom prst="rect">
            <a:avLst/>
          </a:prstGeom>
        </p:spPr>
        <p:txBody>
          <a:bodyPr wrap="none">
            <a:spAutoFit/>
          </a:bodyPr>
          <a:lstStyle/>
          <a:p>
            <a:pPr>
              <a:spcBef>
                <a:spcPts val="600"/>
              </a:spcBef>
              <a:buClr>
                <a:srgbClr val="0B4874"/>
              </a:buClr>
            </a:pPr>
            <a:r>
              <a:rPr lang="fr-CH" b="1">
                <a:solidFill>
                  <a:srgbClr val="8EB403"/>
                </a:solidFill>
                <a:latin typeface="Century Gothic" panose="020B0502020202020204" pitchFamily="34" charset="0"/>
              </a:rPr>
              <a:t>Prestation fournie</a:t>
            </a:r>
          </a:p>
        </p:txBody>
      </p:sp>
      <p:cxnSp>
        <p:nvCxnSpPr>
          <p:cNvPr id="42" name="Gerader Verbinder 41">
            <a:extLst>
              <a:ext uri="{FF2B5EF4-FFF2-40B4-BE49-F238E27FC236}">
                <a16:creationId xmlns:a16="http://schemas.microsoft.com/office/drawing/2014/main" id="{DF6A3039-2FEB-4B17-8518-CD6DEAF2A0E3}"/>
              </a:ext>
            </a:extLst>
          </p:cNvPr>
          <p:cNvCxnSpPr>
            <a:cxnSpLocks/>
          </p:cNvCxnSpPr>
          <p:nvPr/>
        </p:nvCxnSpPr>
        <p:spPr>
          <a:xfrm>
            <a:off x="6095999" y="2676368"/>
            <a:ext cx="0" cy="684000"/>
          </a:xfrm>
          <a:prstGeom prst="line">
            <a:avLst/>
          </a:prstGeom>
          <a:ln w="38100">
            <a:solidFill>
              <a:srgbClr val="8EB403"/>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55D93DA3-701F-4410-9C11-2DA470B5DE81}"/>
              </a:ext>
            </a:extLst>
          </p:cNvPr>
          <p:cNvCxnSpPr>
            <a:cxnSpLocks/>
          </p:cNvCxnSpPr>
          <p:nvPr/>
        </p:nvCxnSpPr>
        <p:spPr>
          <a:xfrm>
            <a:off x="6105832" y="4975124"/>
            <a:ext cx="0" cy="273034"/>
          </a:xfrm>
          <a:prstGeom prst="line">
            <a:avLst/>
          </a:prstGeom>
          <a:ln w="38100">
            <a:solidFill>
              <a:srgbClr val="8EB40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 name="Rechteck 48">
            <a:extLst>
              <a:ext uri="{FF2B5EF4-FFF2-40B4-BE49-F238E27FC236}">
                <a16:creationId xmlns:a16="http://schemas.microsoft.com/office/drawing/2014/main" id="{9373220A-718A-4DF9-8B9F-715B26AAB644}"/>
              </a:ext>
            </a:extLst>
          </p:cNvPr>
          <p:cNvSpPr/>
          <p:nvPr/>
        </p:nvSpPr>
        <p:spPr>
          <a:xfrm>
            <a:off x="5254477" y="5227311"/>
            <a:ext cx="1702710" cy="369332"/>
          </a:xfrm>
          <a:prstGeom prst="rect">
            <a:avLst/>
          </a:prstGeom>
        </p:spPr>
        <p:txBody>
          <a:bodyPr wrap="none">
            <a:spAutoFit/>
          </a:bodyPr>
          <a:lstStyle/>
          <a:p>
            <a:pPr>
              <a:spcBef>
                <a:spcPts val="600"/>
              </a:spcBef>
              <a:buClr>
                <a:srgbClr val="0B4874"/>
              </a:buClr>
            </a:pPr>
            <a:r>
              <a:rPr lang="fr-CH" b="1">
                <a:solidFill>
                  <a:srgbClr val="8EB403"/>
                </a:solidFill>
                <a:latin typeface="Century Gothic" panose="020B0502020202020204" pitchFamily="34" charset="0"/>
              </a:rPr>
              <a:t>Modèle de revenus</a:t>
            </a:r>
          </a:p>
        </p:txBody>
      </p:sp>
      <p:sp>
        <p:nvSpPr>
          <p:cNvPr id="50" name="Freeform 5">
            <a:extLst>
              <a:ext uri="{FF2B5EF4-FFF2-40B4-BE49-F238E27FC236}">
                <a16:creationId xmlns:a16="http://schemas.microsoft.com/office/drawing/2014/main" id="{F487C9A0-059D-408A-A3C0-1FA1B617BFA2}"/>
              </a:ext>
            </a:extLst>
          </p:cNvPr>
          <p:cNvSpPr>
            <a:spLocks noEditPoints="1"/>
          </p:cNvSpPr>
          <p:nvPr/>
        </p:nvSpPr>
        <p:spPr bwMode="auto">
          <a:xfrm>
            <a:off x="1830585" y="5874769"/>
            <a:ext cx="180000" cy="180000"/>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06 h 224"/>
              <a:gd name="T12" fmla="*/ 18 w 224"/>
              <a:gd name="T13" fmla="*/ 112 h 224"/>
              <a:gd name="T14" fmla="*/ 112 w 224"/>
              <a:gd name="T15" fmla="*/ 18 h 224"/>
              <a:gd name="T16" fmla="*/ 206 w 224"/>
              <a:gd name="T17" fmla="*/ 112 h 224"/>
              <a:gd name="T18" fmla="*/ 112 w 224"/>
              <a:gd name="T19" fmla="*/ 206 h 224"/>
              <a:gd name="T20" fmla="*/ 148 w 224"/>
              <a:gd name="T21" fmla="*/ 76 h 224"/>
              <a:gd name="T22" fmla="*/ 95 w 224"/>
              <a:gd name="T23" fmla="*/ 129 h 224"/>
              <a:gd name="T24" fmla="*/ 76 w 224"/>
              <a:gd name="T25" fmla="*/ 109 h 224"/>
              <a:gd name="T26" fmla="*/ 64 w 224"/>
              <a:gd name="T27" fmla="*/ 109 h 224"/>
              <a:gd name="T28" fmla="*/ 64 w 224"/>
              <a:gd name="T29" fmla="*/ 122 h 224"/>
              <a:gd name="T30" fmla="*/ 89 w 224"/>
              <a:gd name="T31" fmla="*/ 148 h 224"/>
              <a:gd name="T32" fmla="*/ 95 w 224"/>
              <a:gd name="T33" fmla="*/ 150 h 224"/>
              <a:gd name="T34" fmla="*/ 102 w 224"/>
              <a:gd name="T35" fmla="*/ 148 h 224"/>
              <a:gd name="T36" fmla="*/ 160 w 224"/>
              <a:gd name="T37" fmla="*/ 89 h 224"/>
              <a:gd name="T38" fmla="*/ 160 w 224"/>
              <a:gd name="T39" fmla="*/ 76 h 224"/>
              <a:gd name="T40" fmla="*/ 148 w 224"/>
              <a:gd name="T41" fmla="*/ 7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4" y="224"/>
                  <a:pt x="224" y="174"/>
                  <a:pt x="224" y="112"/>
                </a:cubicBezTo>
                <a:cubicBezTo>
                  <a:pt x="224" y="50"/>
                  <a:pt x="174" y="0"/>
                  <a:pt x="112" y="0"/>
                </a:cubicBezTo>
                <a:close/>
                <a:moveTo>
                  <a:pt x="112" y="206"/>
                </a:moveTo>
                <a:cubicBezTo>
                  <a:pt x="60" y="206"/>
                  <a:pt x="18" y="164"/>
                  <a:pt x="18" y="112"/>
                </a:cubicBezTo>
                <a:cubicBezTo>
                  <a:pt x="18" y="60"/>
                  <a:pt x="60" y="18"/>
                  <a:pt x="112" y="18"/>
                </a:cubicBezTo>
                <a:cubicBezTo>
                  <a:pt x="164" y="18"/>
                  <a:pt x="206" y="60"/>
                  <a:pt x="206" y="112"/>
                </a:cubicBezTo>
                <a:cubicBezTo>
                  <a:pt x="206" y="164"/>
                  <a:pt x="164" y="206"/>
                  <a:pt x="112" y="206"/>
                </a:cubicBezTo>
                <a:close/>
                <a:moveTo>
                  <a:pt x="148" y="76"/>
                </a:moveTo>
                <a:cubicBezTo>
                  <a:pt x="95" y="129"/>
                  <a:pt x="95" y="129"/>
                  <a:pt x="95" y="129"/>
                </a:cubicBezTo>
                <a:cubicBezTo>
                  <a:pt x="76" y="109"/>
                  <a:pt x="76" y="109"/>
                  <a:pt x="76" y="109"/>
                </a:cubicBezTo>
                <a:cubicBezTo>
                  <a:pt x="73" y="106"/>
                  <a:pt x="67" y="106"/>
                  <a:pt x="64" y="109"/>
                </a:cubicBezTo>
                <a:cubicBezTo>
                  <a:pt x="60" y="113"/>
                  <a:pt x="60" y="119"/>
                  <a:pt x="64" y="122"/>
                </a:cubicBezTo>
                <a:cubicBezTo>
                  <a:pt x="89" y="148"/>
                  <a:pt x="89" y="148"/>
                  <a:pt x="89" y="148"/>
                </a:cubicBezTo>
                <a:cubicBezTo>
                  <a:pt x="91" y="149"/>
                  <a:pt x="93" y="150"/>
                  <a:pt x="95" y="150"/>
                </a:cubicBezTo>
                <a:cubicBezTo>
                  <a:pt x="98" y="150"/>
                  <a:pt x="100" y="149"/>
                  <a:pt x="102" y="148"/>
                </a:cubicBezTo>
                <a:cubicBezTo>
                  <a:pt x="160" y="89"/>
                  <a:pt x="160" y="89"/>
                  <a:pt x="160" y="89"/>
                </a:cubicBezTo>
                <a:cubicBezTo>
                  <a:pt x="164" y="86"/>
                  <a:pt x="164" y="80"/>
                  <a:pt x="160" y="76"/>
                </a:cubicBezTo>
                <a:cubicBezTo>
                  <a:pt x="157" y="73"/>
                  <a:pt x="151" y="73"/>
                  <a:pt x="148" y="76"/>
                </a:cubicBezTo>
                <a:close/>
              </a:path>
            </a:pathLst>
          </a:custGeom>
          <a:solidFill>
            <a:srgbClr val="8EB403"/>
          </a:solidFill>
          <a:ln>
            <a:solidFill>
              <a:srgbClr val="8EB403"/>
            </a:solidFill>
          </a:ln>
        </p:spPr>
        <p:txBody>
          <a:bodyPr vert="horz" wrap="square" lIns="91440" tIns="45720" rIns="91440" bIns="45720" numCol="1" anchor="t" anchorCtr="0" compatLnSpc="1">
            <a:prstTxWarp prst="textNoShape">
              <a:avLst/>
            </a:prstTxWarp>
          </a:bodyPr>
          <a:lstStyle/>
          <a:p>
            <a:endParaRPr lang="fr-FR" sz="1600">
              <a:solidFill>
                <a:srgbClr val="8EB403"/>
              </a:solidFill>
              <a:latin typeface="Century Gothic" panose="020B0502020202020204" pitchFamily="34" charset="0"/>
            </a:endParaRPr>
          </a:p>
        </p:txBody>
      </p:sp>
      <p:sp>
        <p:nvSpPr>
          <p:cNvPr id="51" name="Rechteck 50">
            <a:extLst>
              <a:ext uri="{FF2B5EF4-FFF2-40B4-BE49-F238E27FC236}">
                <a16:creationId xmlns:a16="http://schemas.microsoft.com/office/drawing/2014/main" id="{4A5FCA02-5AF0-4018-92DF-67FF8132AA7E}"/>
              </a:ext>
            </a:extLst>
          </p:cNvPr>
          <p:cNvSpPr/>
          <p:nvPr/>
        </p:nvSpPr>
        <p:spPr>
          <a:xfrm>
            <a:off x="2040089" y="5825609"/>
            <a:ext cx="3593793" cy="907941"/>
          </a:xfrm>
          <a:prstGeom prst="rect">
            <a:avLst/>
          </a:prstGeom>
        </p:spPr>
        <p:txBody>
          <a:bodyPr wrap="square">
            <a:spAutoFit/>
          </a:bodyPr>
          <a:lstStyle/>
          <a:p>
            <a:pPr>
              <a:spcBef>
                <a:spcPts val="600"/>
              </a:spcBef>
              <a:buClr>
                <a:srgbClr val="8EB403"/>
              </a:buClr>
            </a:pPr>
            <a:r>
              <a:rPr lang="fr-CH" sz="1200" b="1">
                <a:solidFill>
                  <a:srgbClr val="686868"/>
                </a:solidFill>
                <a:latin typeface="Century Gothic" panose="020B0502020202020204" pitchFamily="34" charset="0"/>
              </a:rPr>
              <a:t>Collaborateurs: </a:t>
            </a:r>
            <a:r>
              <a:rPr lang="fr-CH" sz="1200">
                <a:solidFill>
                  <a:srgbClr val="686868"/>
                </a:solidFill>
                <a:latin typeface="Century Gothic" panose="020B0502020202020204" pitchFamily="34" charset="0"/>
              </a:rPr>
              <a:t>Vos employés sont-ils rémunérés correctement?</a:t>
            </a:r>
          </a:p>
          <a:p>
            <a:pPr>
              <a:spcBef>
                <a:spcPts val="600"/>
              </a:spcBef>
              <a:buClr>
                <a:srgbClr val="8EB403"/>
              </a:buClr>
            </a:pPr>
            <a:r>
              <a:rPr lang="fr-CH" sz="1200" b="1">
                <a:solidFill>
                  <a:srgbClr val="686868"/>
                </a:solidFill>
                <a:latin typeface="Century Gothic" panose="020B0502020202020204" pitchFamily="34" charset="0"/>
              </a:rPr>
              <a:t>Partenaires: </a:t>
            </a:r>
            <a:r>
              <a:rPr lang="fr-CH" sz="1200">
                <a:solidFill>
                  <a:srgbClr val="686868"/>
                </a:solidFill>
                <a:latin typeface="Century Gothic" panose="020B0502020202020204" pitchFamily="34" charset="0"/>
              </a:rPr>
              <a:t>Vos partenaires et vos prestataires sont-ils rémunérés correctement?</a:t>
            </a:r>
          </a:p>
        </p:txBody>
      </p:sp>
      <p:sp>
        <p:nvSpPr>
          <p:cNvPr id="52" name="Rechteck 51">
            <a:extLst>
              <a:ext uri="{FF2B5EF4-FFF2-40B4-BE49-F238E27FC236}">
                <a16:creationId xmlns:a16="http://schemas.microsoft.com/office/drawing/2014/main" id="{1CDAD672-80B1-4BA9-A7D1-1C1E7B8D6ED8}"/>
              </a:ext>
            </a:extLst>
          </p:cNvPr>
          <p:cNvSpPr/>
          <p:nvPr/>
        </p:nvSpPr>
        <p:spPr>
          <a:xfrm>
            <a:off x="7788685" y="5820068"/>
            <a:ext cx="3593793" cy="1092607"/>
          </a:xfrm>
          <a:prstGeom prst="rect">
            <a:avLst/>
          </a:prstGeom>
        </p:spPr>
        <p:txBody>
          <a:bodyPr wrap="square">
            <a:spAutoFit/>
          </a:bodyPr>
          <a:lstStyle/>
          <a:p>
            <a:pPr>
              <a:spcBef>
                <a:spcPts val="600"/>
              </a:spcBef>
              <a:buClr>
                <a:srgbClr val="8EB403"/>
              </a:buClr>
            </a:pPr>
            <a:r>
              <a:rPr lang="fr-CH" sz="1200" b="1">
                <a:solidFill>
                  <a:srgbClr val="686868"/>
                </a:solidFill>
                <a:latin typeface="Century Gothic" panose="020B0502020202020204" pitchFamily="34" charset="0"/>
              </a:rPr>
              <a:t>Modèles de prix: </a:t>
            </a:r>
            <a:r>
              <a:rPr lang="fr-CH" sz="1200">
                <a:solidFill>
                  <a:srgbClr val="686868"/>
                </a:solidFill>
                <a:latin typeface="Century Gothic" panose="020B0502020202020204" pitchFamily="34" charset="0"/>
              </a:rPr>
              <a:t>Pouvez-vous différencier les prix afin que les personnes ou les organisations ayant peu de moyens ou de budget puissent se procurer votre produit?</a:t>
            </a:r>
          </a:p>
          <a:p>
            <a:pPr>
              <a:spcBef>
                <a:spcPts val="600"/>
              </a:spcBef>
              <a:buClr>
                <a:srgbClr val="8EB403"/>
              </a:buClr>
            </a:pPr>
            <a:endParaRPr lang="de-CH" sz="1200" dirty="0">
              <a:solidFill>
                <a:srgbClr val="898F97"/>
              </a:solidFill>
              <a:latin typeface="Century Gothic" panose="020B0502020202020204" pitchFamily="34" charset="0"/>
            </a:endParaRPr>
          </a:p>
        </p:txBody>
      </p:sp>
      <p:sp>
        <p:nvSpPr>
          <p:cNvPr id="54" name="Rechteck 53">
            <a:extLst>
              <a:ext uri="{FF2B5EF4-FFF2-40B4-BE49-F238E27FC236}">
                <a16:creationId xmlns:a16="http://schemas.microsoft.com/office/drawing/2014/main" id="{ECCEDEAF-9838-4733-8718-42BC636DA08A}"/>
              </a:ext>
            </a:extLst>
          </p:cNvPr>
          <p:cNvSpPr/>
          <p:nvPr/>
        </p:nvSpPr>
        <p:spPr>
          <a:xfrm>
            <a:off x="1753824" y="5488336"/>
            <a:ext cx="1378904" cy="307777"/>
          </a:xfrm>
          <a:prstGeom prst="rect">
            <a:avLst/>
          </a:prstGeom>
        </p:spPr>
        <p:txBody>
          <a:bodyPr wrap="none">
            <a:spAutoFit/>
          </a:bodyPr>
          <a:lstStyle/>
          <a:p>
            <a:pPr>
              <a:spcBef>
                <a:spcPts val="600"/>
              </a:spcBef>
              <a:buClr>
                <a:srgbClr val="0B4874"/>
              </a:buClr>
            </a:pPr>
            <a:r>
              <a:rPr lang="fr-CH" sz="1400" b="1">
                <a:solidFill>
                  <a:srgbClr val="8EB403"/>
                </a:solidFill>
                <a:latin typeface="Century Gothic" panose="020B0502020202020204" pitchFamily="34" charset="0"/>
              </a:rPr>
              <a:t>Postes de coûts</a:t>
            </a:r>
          </a:p>
        </p:txBody>
      </p:sp>
      <p:sp>
        <p:nvSpPr>
          <p:cNvPr id="55" name="Rechteck 54">
            <a:extLst>
              <a:ext uri="{FF2B5EF4-FFF2-40B4-BE49-F238E27FC236}">
                <a16:creationId xmlns:a16="http://schemas.microsoft.com/office/drawing/2014/main" id="{C9C91A48-AC2A-45C9-B668-98F001ABBADF}"/>
              </a:ext>
            </a:extLst>
          </p:cNvPr>
          <p:cNvSpPr/>
          <p:nvPr/>
        </p:nvSpPr>
        <p:spPr>
          <a:xfrm>
            <a:off x="7403872" y="5500465"/>
            <a:ext cx="918841" cy="307777"/>
          </a:xfrm>
          <a:prstGeom prst="rect">
            <a:avLst/>
          </a:prstGeom>
        </p:spPr>
        <p:txBody>
          <a:bodyPr wrap="none">
            <a:spAutoFit/>
          </a:bodyPr>
          <a:lstStyle/>
          <a:p>
            <a:pPr>
              <a:spcBef>
                <a:spcPts val="600"/>
              </a:spcBef>
              <a:buClr>
                <a:srgbClr val="0B4874"/>
              </a:buClr>
            </a:pPr>
            <a:r>
              <a:rPr lang="fr-CH" sz="1400" b="1">
                <a:solidFill>
                  <a:srgbClr val="8EB403"/>
                </a:solidFill>
                <a:latin typeface="Century Gothic" panose="020B0502020202020204" pitchFamily="34" charset="0"/>
              </a:rPr>
              <a:t>Chiffre d’affaires</a:t>
            </a:r>
          </a:p>
        </p:txBody>
      </p:sp>
      <p:sp>
        <p:nvSpPr>
          <p:cNvPr id="56" name="Freeform 5">
            <a:extLst>
              <a:ext uri="{FF2B5EF4-FFF2-40B4-BE49-F238E27FC236}">
                <a16:creationId xmlns:a16="http://schemas.microsoft.com/office/drawing/2014/main" id="{ED9C640F-AA8E-419F-8F11-AB56A63A1F57}"/>
              </a:ext>
            </a:extLst>
          </p:cNvPr>
          <p:cNvSpPr>
            <a:spLocks noEditPoints="1"/>
          </p:cNvSpPr>
          <p:nvPr/>
        </p:nvSpPr>
        <p:spPr bwMode="auto">
          <a:xfrm>
            <a:off x="1825668" y="6312306"/>
            <a:ext cx="180000" cy="180000"/>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06 h 224"/>
              <a:gd name="T12" fmla="*/ 18 w 224"/>
              <a:gd name="T13" fmla="*/ 112 h 224"/>
              <a:gd name="T14" fmla="*/ 112 w 224"/>
              <a:gd name="T15" fmla="*/ 18 h 224"/>
              <a:gd name="T16" fmla="*/ 206 w 224"/>
              <a:gd name="T17" fmla="*/ 112 h 224"/>
              <a:gd name="T18" fmla="*/ 112 w 224"/>
              <a:gd name="T19" fmla="*/ 206 h 224"/>
              <a:gd name="T20" fmla="*/ 148 w 224"/>
              <a:gd name="T21" fmla="*/ 76 h 224"/>
              <a:gd name="T22" fmla="*/ 95 w 224"/>
              <a:gd name="T23" fmla="*/ 129 h 224"/>
              <a:gd name="T24" fmla="*/ 76 w 224"/>
              <a:gd name="T25" fmla="*/ 109 h 224"/>
              <a:gd name="T26" fmla="*/ 64 w 224"/>
              <a:gd name="T27" fmla="*/ 109 h 224"/>
              <a:gd name="T28" fmla="*/ 64 w 224"/>
              <a:gd name="T29" fmla="*/ 122 h 224"/>
              <a:gd name="T30" fmla="*/ 89 w 224"/>
              <a:gd name="T31" fmla="*/ 148 h 224"/>
              <a:gd name="T32" fmla="*/ 95 w 224"/>
              <a:gd name="T33" fmla="*/ 150 h 224"/>
              <a:gd name="T34" fmla="*/ 102 w 224"/>
              <a:gd name="T35" fmla="*/ 148 h 224"/>
              <a:gd name="T36" fmla="*/ 160 w 224"/>
              <a:gd name="T37" fmla="*/ 89 h 224"/>
              <a:gd name="T38" fmla="*/ 160 w 224"/>
              <a:gd name="T39" fmla="*/ 76 h 224"/>
              <a:gd name="T40" fmla="*/ 148 w 224"/>
              <a:gd name="T41" fmla="*/ 7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4" y="224"/>
                  <a:pt x="224" y="174"/>
                  <a:pt x="224" y="112"/>
                </a:cubicBezTo>
                <a:cubicBezTo>
                  <a:pt x="224" y="50"/>
                  <a:pt x="174" y="0"/>
                  <a:pt x="112" y="0"/>
                </a:cubicBezTo>
                <a:close/>
                <a:moveTo>
                  <a:pt x="112" y="206"/>
                </a:moveTo>
                <a:cubicBezTo>
                  <a:pt x="60" y="206"/>
                  <a:pt x="18" y="164"/>
                  <a:pt x="18" y="112"/>
                </a:cubicBezTo>
                <a:cubicBezTo>
                  <a:pt x="18" y="60"/>
                  <a:pt x="60" y="18"/>
                  <a:pt x="112" y="18"/>
                </a:cubicBezTo>
                <a:cubicBezTo>
                  <a:pt x="164" y="18"/>
                  <a:pt x="206" y="60"/>
                  <a:pt x="206" y="112"/>
                </a:cubicBezTo>
                <a:cubicBezTo>
                  <a:pt x="206" y="164"/>
                  <a:pt x="164" y="206"/>
                  <a:pt x="112" y="206"/>
                </a:cubicBezTo>
                <a:close/>
                <a:moveTo>
                  <a:pt x="148" y="76"/>
                </a:moveTo>
                <a:cubicBezTo>
                  <a:pt x="95" y="129"/>
                  <a:pt x="95" y="129"/>
                  <a:pt x="95" y="129"/>
                </a:cubicBezTo>
                <a:cubicBezTo>
                  <a:pt x="76" y="109"/>
                  <a:pt x="76" y="109"/>
                  <a:pt x="76" y="109"/>
                </a:cubicBezTo>
                <a:cubicBezTo>
                  <a:pt x="73" y="106"/>
                  <a:pt x="67" y="106"/>
                  <a:pt x="64" y="109"/>
                </a:cubicBezTo>
                <a:cubicBezTo>
                  <a:pt x="60" y="113"/>
                  <a:pt x="60" y="119"/>
                  <a:pt x="64" y="122"/>
                </a:cubicBezTo>
                <a:cubicBezTo>
                  <a:pt x="89" y="148"/>
                  <a:pt x="89" y="148"/>
                  <a:pt x="89" y="148"/>
                </a:cubicBezTo>
                <a:cubicBezTo>
                  <a:pt x="91" y="149"/>
                  <a:pt x="93" y="150"/>
                  <a:pt x="95" y="150"/>
                </a:cubicBezTo>
                <a:cubicBezTo>
                  <a:pt x="98" y="150"/>
                  <a:pt x="100" y="149"/>
                  <a:pt x="102" y="148"/>
                </a:cubicBezTo>
                <a:cubicBezTo>
                  <a:pt x="160" y="89"/>
                  <a:pt x="160" y="89"/>
                  <a:pt x="160" y="89"/>
                </a:cubicBezTo>
                <a:cubicBezTo>
                  <a:pt x="164" y="86"/>
                  <a:pt x="164" y="80"/>
                  <a:pt x="160" y="76"/>
                </a:cubicBezTo>
                <a:cubicBezTo>
                  <a:pt x="157" y="73"/>
                  <a:pt x="151" y="73"/>
                  <a:pt x="148" y="76"/>
                </a:cubicBezTo>
                <a:close/>
              </a:path>
            </a:pathLst>
          </a:custGeom>
          <a:solidFill>
            <a:srgbClr val="8EB403"/>
          </a:solidFill>
          <a:ln>
            <a:solidFill>
              <a:srgbClr val="8EB403"/>
            </a:solidFill>
          </a:ln>
        </p:spPr>
        <p:txBody>
          <a:bodyPr vert="horz" wrap="square" lIns="91440" tIns="45720" rIns="91440" bIns="45720" numCol="1" anchor="t" anchorCtr="0" compatLnSpc="1">
            <a:prstTxWarp prst="textNoShape">
              <a:avLst/>
            </a:prstTxWarp>
          </a:bodyPr>
          <a:lstStyle/>
          <a:p>
            <a:endParaRPr lang="fr-FR" sz="1600">
              <a:solidFill>
                <a:srgbClr val="8EB403"/>
              </a:solidFill>
              <a:latin typeface="Century Gothic" panose="020B0502020202020204" pitchFamily="34" charset="0"/>
            </a:endParaRPr>
          </a:p>
        </p:txBody>
      </p:sp>
      <p:sp>
        <p:nvSpPr>
          <p:cNvPr id="57" name="Freeform 5">
            <a:extLst>
              <a:ext uri="{FF2B5EF4-FFF2-40B4-BE49-F238E27FC236}">
                <a16:creationId xmlns:a16="http://schemas.microsoft.com/office/drawing/2014/main" id="{549E1068-D9BC-470E-9DA2-43AD3E716B6A}"/>
              </a:ext>
            </a:extLst>
          </p:cNvPr>
          <p:cNvSpPr>
            <a:spLocks noEditPoints="1"/>
          </p:cNvSpPr>
          <p:nvPr/>
        </p:nvSpPr>
        <p:spPr bwMode="auto">
          <a:xfrm>
            <a:off x="7516947" y="5864377"/>
            <a:ext cx="180000" cy="180000"/>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06 h 224"/>
              <a:gd name="T12" fmla="*/ 18 w 224"/>
              <a:gd name="T13" fmla="*/ 112 h 224"/>
              <a:gd name="T14" fmla="*/ 112 w 224"/>
              <a:gd name="T15" fmla="*/ 18 h 224"/>
              <a:gd name="T16" fmla="*/ 206 w 224"/>
              <a:gd name="T17" fmla="*/ 112 h 224"/>
              <a:gd name="T18" fmla="*/ 112 w 224"/>
              <a:gd name="T19" fmla="*/ 206 h 224"/>
              <a:gd name="T20" fmla="*/ 148 w 224"/>
              <a:gd name="T21" fmla="*/ 76 h 224"/>
              <a:gd name="T22" fmla="*/ 95 w 224"/>
              <a:gd name="T23" fmla="*/ 129 h 224"/>
              <a:gd name="T24" fmla="*/ 76 w 224"/>
              <a:gd name="T25" fmla="*/ 109 h 224"/>
              <a:gd name="T26" fmla="*/ 64 w 224"/>
              <a:gd name="T27" fmla="*/ 109 h 224"/>
              <a:gd name="T28" fmla="*/ 64 w 224"/>
              <a:gd name="T29" fmla="*/ 122 h 224"/>
              <a:gd name="T30" fmla="*/ 89 w 224"/>
              <a:gd name="T31" fmla="*/ 148 h 224"/>
              <a:gd name="T32" fmla="*/ 95 w 224"/>
              <a:gd name="T33" fmla="*/ 150 h 224"/>
              <a:gd name="T34" fmla="*/ 102 w 224"/>
              <a:gd name="T35" fmla="*/ 148 h 224"/>
              <a:gd name="T36" fmla="*/ 160 w 224"/>
              <a:gd name="T37" fmla="*/ 89 h 224"/>
              <a:gd name="T38" fmla="*/ 160 w 224"/>
              <a:gd name="T39" fmla="*/ 76 h 224"/>
              <a:gd name="T40" fmla="*/ 148 w 224"/>
              <a:gd name="T41" fmla="*/ 7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4" y="224"/>
                  <a:pt x="224" y="174"/>
                  <a:pt x="224" y="112"/>
                </a:cubicBezTo>
                <a:cubicBezTo>
                  <a:pt x="224" y="50"/>
                  <a:pt x="174" y="0"/>
                  <a:pt x="112" y="0"/>
                </a:cubicBezTo>
                <a:close/>
                <a:moveTo>
                  <a:pt x="112" y="206"/>
                </a:moveTo>
                <a:cubicBezTo>
                  <a:pt x="60" y="206"/>
                  <a:pt x="18" y="164"/>
                  <a:pt x="18" y="112"/>
                </a:cubicBezTo>
                <a:cubicBezTo>
                  <a:pt x="18" y="60"/>
                  <a:pt x="60" y="18"/>
                  <a:pt x="112" y="18"/>
                </a:cubicBezTo>
                <a:cubicBezTo>
                  <a:pt x="164" y="18"/>
                  <a:pt x="206" y="60"/>
                  <a:pt x="206" y="112"/>
                </a:cubicBezTo>
                <a:cubicBezTo>
                  <a:pt x="206" y="164"/>
                  <a:pt x="164" y="206"/>
                  <a:pt x="112" y="206"/>
                </a:cubicBezTo>
                <a:close/>
                <a:moveTo>
                  <a:pt x="148" y="76"/>
                </a:moveTo>
                <a:cubicBezTo>
                  <a:pt x="95" y="129"/>
                  <a:pt x="95" y="129"/>
                  <a:pt x="95" y="129"/>
                </a:cubicBezTo>
                <a:cubicBezTo>
                  <a:pt x="76" y="109"/>
                  <a:pt x="76" y="109"/>
                  <a:pt x="76" y="109"/>
                </a:cubicBezTo>
                <a:cubicBezTo>
                  <a:pt x="73" y="106"/>
                  <a:pt x="67" y="106"/>
                  <a:pt x="64" y="109"/>
                </a:cubicBezTo>
                <a:cubicBezTo>
                  <a:pt x="60" y="113"/>
                  <a:pt x="60" y="119"/>
                  <a:pt x="64" y="122"/>
                </a:cubicBezTo>
                <a:cubicBezTo>
                  <a:pt x="89" y="148"/>
                  <a:pt x="89" y="148"/>
                  <a:pt x="89" y="148"/>
                </a:cubicBezTo>
                <a:cubicBezTo>
                  <a:pt x="91" y="149"/>
                  <a:pt x="93" y="150"/>
                  <a:pt x="95" y="150"/>
                </a:cubicBezTo>
                <a:cubicBezTo>
                  <a:pt x="98" y="150"/>
                  <a:pt x="100" y="149"/>
                  <a:pt x="102" y="148"/>
                </a:cubicBezTo>
                <a:cubicBezTo>
                  <a:pt x="160" y="89"/>
                  <a:pt x="160" y="89"/>
                  <a:pt x="160" y="89"/>
                </a:cubicBezTo>
                <a:cubicBezTo>
                  <a:pt x="164" y="86"/>
                  <a:pt x="164" y="80"/>
                  <a:pt x="160" y="76"/>
                </a:cubicBezTo>
                <a:cubicBezTo>
                  <a:pt x="157" y="73"/>
                  <a:pt x="151" y="73"/>
                  <a:pt x="148" y="76"/>
                </a:cubicBezTo>
                <a:close/>
              </a:path>
            </a:pathLst>
          </a:custGeom>
          <a:solidFill>
            <a:srgbClr val="8EB403"/>
          </a:solidFill>
          <a:ln>
            <a:solidFill>
              <a:srgbClr val="8EB403"/>
            </a:solidFill>
          </a:ln>
        </p:spPr>
        <p:txBody>
          <a:bodyPr vert="horz" wrap="square" lIns="91440" tIns="45720" rIns="91440" bIns="45720" numCol="1" anchor="t" anchorCtr="0" compatLnSpc="1">
            <a:prstTxWarp prst="textNoShape">
              <a:avLst/>
            </a:prstTxWarp>
          </a:bodyPr>
          <a:lstStyle/>
          <a:p>
            <a:endParaRPr lang="fr-FR" sz="1600">
              <a:solidFill>
                <a:srgbClr val="8EB403"/>
              </a:solidFill>
              <a:latin typeface="Century Gothic" panose="020B0502020202020204" pitchFamily="34" charset="0"/>
            </a:endParaRPr>
          </a:p>
        </p:txBody>
      </p:sp>
      <p:sp>
        <p:nvSpPr>
          <p:cNvPr id="62" name="Rechteck 61">
            <a:extLst>
              <a:ext uri="{FF2B5EF4-FFF2-40B4-BE49-F238E27FC236}">
                <a16:creationId xmlns:a16="http://schemas.microsoft.com/office/drawing/2014/main" id="{928E285A-2934-4BD4-9D13-B7BCA200D6E4}"/>
              </a:ext>
            </a:extLst>
          </p:cNvPr>
          <p:cNvSpPr/>
          <p:nvPr/>
        </p:nvSpPr>
        <p:spPr>
          <a:xfrm>
            <a:off x="5060367" y="1512970"/>
            <a:ext cx="3092112" cy="1015663"/>
          </a:xfrm>
          <a:prstGeom prst="rect">
            <a:avLst/>
          </a:prstGeom>
        </p:spPr>
        <p:txBody>
          <a:bodyPr wrap="square">
            <a:spAutoFit/>
          </a:bodyPr>
          <a:lstStyle/>
          <a:p>
            <a:pPr>
              <a:spcBef>
                <a:spcPts val="600"/>
              </a:spcBef>
              <a:buClr>
                <a:srgbClr val="8EB403"/>
              </a:buClr>
            </a:pPr>
            <a:r>
              <a:rPr lang="fr-CH" sz="1200">
                <a:solidFill>
                  <a:srgbClr val="686868"/>
                </a:solidFill>
                <a:latin typeface="Century Gothic" panose="020B0502020202020204" pitchFamily="34" charset="0"/>
              </a:rPr>
              <a:t>Pouvez-vous modifier la proposition de valeur de manière à ce que votre idée entrepreneuriale soit encore plus pertinente d’un point de vue éthique, écologique ou social? </a:t>
            </a:r>
          </a:p>
        </p:txBody>
      </p:sp>
      <p:sp>
        <p:nvSpPr>
          <p:cNvPr id="63" name="Freeform 5">
            <a:extLst>
              <a:ext uri="{FF2B5EF4-FFF2-40B4-BE49-F238E27FC236}">
                <a16:creationId xmlns:a16="http://schemas.microsoft.com/office/drawing/2014/main" id="{DF5CF98E-AE62-4400-9CA3-C64210C84C7F}"/>
              </a:ext>
            </a:extLst>
          </p:cNvPr>
          <p:cNvSpPr>
            <a:spLocks noEditPoints="1"/>
          </p:cNvSpPr>
          <p:nvPr/>
        </p:nvSpPr>
        <p:spPr bwMode="auto">
          <a:xfrm>
            <a:off x="4859185" y="1590615"/>
            <a:ext cx="180000" cy="180000"/>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06 h 224"/>
              <a:gd name="T12" fmla="*/ 18 w 224"/>
              <a:gd name="T13" fmla="*/ 112 h 224"/>
              <a:gd name="T14" fmla="*/ 112 w 224"/>
              <a:gd name="T15" fmla="*/ 18 h 224"/>
              <a:gd name="T16" fmla="*/ 206 w 224"/>
              <a:gd name="T17" fmla="*/ 112 h 224"/>
              <a:gd name="T18" fmla="*/ 112 w 224"/>
              <a:gd name="T19" fmla="*/ 206 h 224"/>
              <a:gd name="T20" fmla="*/ 148 w 224"/>
              <a:gd name="T21" fmla="*/ 76 h 224"/>
              <a:gd name="T22" fmla="*/ 95 w 224"/>
              <a:gd name="T23" fmla="*/ 129 h 224"/>
              <a:gd name="T24" fmla="*/ 76 w 224"/>
              <a:gd name="T25" fmla="*/ 109 h 224"/>
              <a:gd name="T26" fmla="*/ 64 w 224"/>
              <a:gd name="T27" fmla="*/ 109 h 224"/>
              <a:gd name="T28" fmla="*/ 64 w 224"/>
              <a:gd name="T29" fmla="*/ 122 h 224"/>
              <a:gd name="T30" fmla="*/ 89 w 224"/>
              <a:gd name="T31" fmla="*/ 148 h 224"/>
              <a:gd name="T32" fmla="*/ 95 w 224"/>
              <a:gd name="T33" fmla="*/ 150 h 224"/>
              <a:gd name="T34" fmla="*/ 102 w 224"/>
              <a:gd name="T35" fmla="*/ 148 h 224"/>
              <a:gd name="T36" fmla="*/ 160 w 224"/>
              <a:gd name="T37" fmla="*/ 89 h 224"/>
              <a:gd name="T38" fmla="*/ 160 w 224"/>
              <a:gd name="T39" fmla="*/ 76 h 224"/>
              <a:gd name="T40" fmla="*/ 148 w 224"/>
              <a:gd name="T41" fmla="*/ 7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4" y="224"/>
                  <a:pt x="224" y="174"/>
                  <a:pt x="224" y="112"/>
                </a:cubicBezTo>
                <a:cubicBezTo>
                  <a:pt x="224" y="50"/>
                  <a:pt x="174" y="0"/>
                  <a:pt x="112" y="0"/>
                </a:cubicBezTo>
                <a:close/>
                <a:moveTo>
                  <a:pt x="112" y="206"/>
                </a:moveTo>
                <a:cubicBezTo>
                  <a:pt x="60" y="206"/>
                  <a:pt x="18" y="164"/>
                  <a:pt x="18" y="112"/>
                </a:cubicBezTo>
                <a:cubicBezTo>
                  <a:pt x="18" y="60"/>
                  <a:pt x="60" y="18"/>
                  <a:pt x="112" y="18"/>
                </a:cubicBezTo>
                <a:cubicBezTo>
                  <a:pt x="164" y="18"/>
                  <a:pt x="206" y="60"/>
                  <a:pt x="206" y="112"/>
                </a:cubicBezTo>
                <a:cubicBezTo>
                  <a:pt x="206" y="164"/>
                  <a:pt x="164" y="206"/>
                  <a:pt x="112" y="206"/>
                </a:cubicBezTo>
                <a:close/>
                <a:moveTo>
                  <a:pt x="148" y="76"/>
                </a:moveTo>
                <a:cubicBezTo>
                  <a:pt x="95" y="129"/>
                  <a:pt x="95" y="129"/>
                  <a:pt x="95" y="129"/>
                </a:cubicBezTo>
                <a:cubicBezTo>
                  <a:pt x="76" y="109"/>
                  <a:pt x="76" y="109"/>
                  <a:pt x="76" y="109"/>
                </a:cubicBezTo>
                <a:cubicBezTo>
                  <a:pt x="73" y="106"/>
                  <a:pt x="67" y="106"/>
                  <a:pt x="64" y="109"/>
                </a:cubicBezTo>
                <a:cubicBezTo>
                  <a:pt x="60" y="113"/>
                  <a:pt x="60" y="119"/>
                  <a:pt x="64" y="122"/>
                </a:cubicBezTo>
                <a:cubicBezTo>
                  <a:pt x="89" y="148"/>
                  <a:pt x="89" y="148"/>
                  <a:pt x="89" y="148"/>
                </a:cubicBezTo>
                <a:cubicBezTo>
                  <a:pt x="91" y="149"/>
                  <a:pt x="93" y="150"/>
                  <a:pt x="95" y="150"/>
                </a:cubicBezTo>
                <a:cubicBezTo>
                  <a:pt x="98" y="150"/>
                  <a:pt x="100" y="149"/>
                  <a:pt x="102" y="148"/>
                </a:cubicBezTo>
                <a:cubicBezTo>
                  <a:pt x="160" y="89"/>
                  <a:pt x="160" y="89"/>
                  <a:pt x="160" y="89"/>
                </a:cubicBezTo>
                <a:cubicBezTo>
                  <a:pt x="164" y="86"/>
                  <a:pt x="164" y="80"/>
                  <a:pt x="160" y="76"/>
                </a:cubicBezTo>
                <a:cubicBezTo>
                  <a:pt x="157" y="73"/>
                  <a:pt x="151" y="73"/>
                  <a:pt x="148" y="76"/>
                </a:cubicBezTo>
                <a:close/>
              </a:path>
            </a:pathLst>
          </a:custGeom>
          <a:solidFill>
            <a:srgbClr val="8EB403"/>
          </a:solidFill>
          <a:ln>
            <a:solidFill>
              <a:srgbClr val="8EB403"/>
            </a:solidFill>
          </a:ln>
        </p:spPr>
        <p:txBody>
          <a:bodyPr vert="horz" wrap="square" lIns="91440" tIns="45720" rIns="91440" bIns="45720" numCol="1" anchor="t" anchorCtr="0" compatLnSpc="1">
            <a:prstTxWarp prst="textNoShape">
              <a:avLst/>
            </a:prstTxWarp>
          </a:bodyPr>
          <a:lstStyle/>
          <a:p>
            <a:endParaRPr lang="fr-FR" sz="1600">
              <a:solidFill>
                <a:srgbClr val="8EB403"/>
              </a:solidFill>
              <a:latin typeface="Century Gothic" panose="020B0502020202020204" pitchFamily="34" charset="0"/>
            </a:endParaRPr>
          </a:p>
        </p:txBody>
      </p:sp>
      <p:sp>
        <p:nvSpPr>
          <p:cNvPr id="65" name="Freeform 5">
            <a:extLst>
              <a:ext uri="{FF2B5EF4-FFF2-40B4-BE49-F238E27FC236}">
                <a16:creationId xmlns:a16="http://schemas.microsoft.com/office/drawing/2014/main" id="{6E7E66EF-F041-410B-A7CA-9AB6057102CB}"/>
              </a:ext>
            </a:extLst>
          </p:cNvPr>
          <p:cNvSpPr>
            <a:spLocks noEditPoints="1"/>
          </p:cNvSpPr>
          <p:nvPr/>
        </p:nvSpPr>
        <p:spPr bwMode="auto">
          <a:xfrm>
            <a:off x="8565754" y="1582992"/>
            <a:ext cx="180000" cy="180000"/>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06 h 224"/>
              <a:gd name="T12" fmla="*/ 18 w 224"/>
              <a:gd name="T13" fmla="*/ 112 h 224"/>
              <a:gd name="T14" fmla="*/ 112 w 224"/>
              <a:gd name="T15" fmla="*/ 18 h 224"/>
              <a:gd name="T16" fmla="*/ 206 w 224"/>
              <a:gd name="T17" fmla="*/ 112 h 224"/>
              <a:gd name="T18" fmla="*/ 112 w 224"/>
              <a:gd name="T19" fmla="*/ 206 h 224"/>
              <a:gd name="T20" fmla="*/ 148 w 224"/>
              <a:gd name="T21" fmla="*/ 76 h 224"/>
              <a:gd name="T22" fmla="*/ 95 w 224"/>
              <a:gd name="T23" fmla="*/ 129 h 224"/>
              <a:gd name="T24" fmla="*/ 76 w 224"/>
              <a:gd name="T25" fmla="*/ 109 h 224"/>
              <a:gd name="T26" fmla="*/ 64 w 224"/>
              <a:gd name="T27" fmla="*/ 109 h 224"/>
              <a:gd name="T28" fmla="*/ 64 w 224"/>
              <a:gd name="T29" fmla="*/ 122 h 224"/>
              <a:gd name="T30" fmla="*/ 89 w 224"/>
              <a:gd name="T31" fmla="*/ 148 h 224"/>
              <a:gd name="T32" fmla="*/ 95 w 224"/>
              <a:gd name="T33" fmla="*/ 150 h 224"/>
              <a:gd name="T34" fmla="*/ 102 w 224"/>
              <a:gd name="T35" fmla="*/ 148 h 224"/>
              <a:gd name="T36" fmla="*/ 160 w 224"/>
              <a:gd name="T37" fmla="*/ 89 h 224"/>
              <a:gd name="T38" fmla="*/ 160 w 224"/>
              <a:gd name="T39" fmla="*/ 76 h 224"/>
              <a:gd name="T40" fmla="*/ 148 w 224"/>
              <a:gd name="T41" fmla="*/ 7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4" y="224"/>
                  <a:pt x="224" y="174"/>
                  <a:pt x="224" y="112"/>
                </a:cubicBezTo>
                <a:cubicBezTo>
                  <a:pt x="224" y="50"/>
                  <a:pt x="174" y="0"/>
                  <a:pt x="112" y="0"/>
                </a:cubicBezTo>
                <a:close/>
                <a:moveTo>
                  <a:pt x="112" y="206"/>
                </a:moveTo>
                <a:cubicBezTo>
                  <a:pt x="60" y="206"/>
                  <a:pt x="18" y="164"/>
                  <a:pt x="18" y="112"/>
                </a:cubicBezTo>
                <a:cubicBezTo>
                  <a:pt x="18" y="60"/>
                  <a:pt x="60" y="18"/>
                  <a:pt x="112" y="18"/>
                </a:cubicBezTo>
                <a:cubicBezTo>
                  <a:pt x="164" y="18"/>
                  <a:pt x="206" y="60"/>
                  <a:pt x="206" y="112"/>
                </a:cubicBezTo>
                <a:cubicBezTo>
                  <a:pt x="206" y="164"/>
                  <a:pt x="164" y="206"/>
                  <a:pt x="112" y="206"/>
                </a:cubicBezTo>
                <a:close/>
                <a:moveTo>
                  <a:pt x="148" y="76"/>
                </a:moveTo>
                <a:cubicBezTo>
                  <a:pt x="95" y="129"/>
                  <a:pt x="95" y="129"/>
                  <a:pt x="95" y="129"/>
                </a:cubicBezTo>
                <a:cubicBezTo>
                  <a:pt x="76" y="109"/>
                  <a:pt x="76" y="109"/>
                  <a:pt x="76" y="109"/>
                </a:cubicBezTo>
                <a:cubicBezTo>
                  <a:pt x="73" y="106"/>
                  <a:pt x="67" y="106"/>
                  <a:pt x="64" y="109"/>
                </a:cubicBezTo>
                <a:cubicBezTo>
                  <a:pt x="60" y="113"/>
                  <a:pt x="60" y="119"/>
                  <a:pt x="64" y="122"/>
                </a:cubicBezTo>
                <a:cubicBezTo>
                  <a:pt x="89" y="148"/>
                  <a:pt x="89" y="148"/>
                  <a:pt x="89" y="148"/>
                </a:cubicBezTo>
                <a:cubicBezTo>
                  <a:pt x="91" y="149"/>
                  <a:pt x="93" y="150"/>
                  <a:pt x="95" y="150"/>
                </a:cubicBezTo>
                <a:cubicBezTo>
                  <a:pt x="98" y="150"/>
                  <a:pt x="100" y="149"/>
                  <a:pt x="102" y="148"/>
                </a:cubicBezTo>
                <a:cubicBezTo>
                  <a:pt x="160" y="89"/>
                  <a:pt x="160" y="89"/>
                  <a:pt x="160" y="89"/>
                </a:cubicBezTo>
                <a:cubicBezTo>
                  <a:pt x="164" y="86"/>
                  <a:pt x="164" y="80"/>
                  <a:pt x="160" y="76"/>
                </a:cubicBezTo>
                <a:cubicBezTo>
                  <a:pt x="157" y="73"/>
                  <a:pt x="151" y="73"/>
                  <a:pt x="148" y="76"/>
                </a:cubicBezTo>
                <a:close/>
              </a:path>
            </a:pathLst>
          </a:custGeom>
          <a:solidFill>
            <a:srgbClr val="8EB403"/>
          </a:solidFill>
          <a:ln>
            <a:solidFill>
              <a:srgbClr val="8EB403"/>
            </a:solidFill>
          </a:ln>
        </p:spPr>
        <p:txBody>
          <a:bodyPr vert="horz" wrap="square" lIns="91440" tIns="45720" rIns="91440" bIns="45720" numCol="1" anchor="t" anchorCtr="0" compatLnSpc="1">
            <a:prstTxWarp prst="textNoShape">
              <a:avLst/>
            </a:prstTxWarp>
          </a:bodyPr>
          <a:lstStyle/>
          <a:p>
            <a:endParaRPr lang="fr-FR" sz="1600">
              <a:solidFill>
                <a:srgbClr val="8EB403"/>
              </a:solidFill>
              <a:latin typeface="Century Gothic" panose="020B0502020202020204" pitchFamily="34" charset="0"/>
            </a:endParaRPr>
          </a:p>
        </p:txBody>
      </p:sp>
      <p:grpSp>
        <p:nvGrpSpPr>
          <p:cNvPr id="22" name="Gruppieren 21">
            <a:extLst>
              <a:ext uri="{FF2B5EF4-FFF2-40B4-BE49-F238E27FC236}">
                <a16:creationId xmlns:a16="http://schemas.microsoft.com/office/drawing/2014/main" id="{41C43D30-636B-4233-926A-3FDE198B0D45}"/>
              </a:ext>
            </a:extLst>
          </p:cNvPr>
          <p:cNvGrpSpPr/>
          <p:nvPr/>
        </p:nvGrpSpPr>
        <p:grpSpPr>
          <a:xfrm>
            <a:off x="5026332" y="3432126"/>
            <a:ext cx="2146971" cy="1365680"/>
            <a:chOff x="5177354" y="3491121"/>
            <a:chExt cx="1828802" cy="1111389"/>
          </a:xfrm>
        </p:grpSpPr>
        <p:sp>
          <p:nvSpPr>
            <p:cNvPr id="6" name="Rechteck 5">
              <a:extLst>
                <a:ext uri="{FF2B5EF4-FFF2-40B4-BE49-F238E27FC236}">
                  <a16:creationId xmlns:a16="http://schemas.microsoft.com/office/drawing/2014/main" id="{CDAA5E63-A99B-4B0C-8ACE-51D8878D63CE}"/>
                </a:ext>
              </a:extLst>
            </p:cNvPr>
            <p:cNvSpPr/>
            <p:nvPr/>
          </p:nvSpPr>
          <p:spPr>
            <a:xfrm>
              <a:off x="5177354" y="3491121"/>
              <a:ext cx="638857" cy="723308"/>
            </a:xfrm>
            <a:prstGeom prst="rect">
              <a:avLst/>
            </a:prstGeom>
            <a:solidFill>
              <a:srgbClr val="8EB4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b="1" dirty="0" err="1">
                  <a:latin typeface="Century Gothic" panose="020B0502020202020204" pitchFamily="34" charset="0"/>
                </a:rPr>
                <a:t>Com-ment</a:t>
              </a:r>
              <a:r>
                <a:rPr lang="fr-CH" sz="1200" b="1" dirty="0">
                  <a:latin typeface="Century Gothic" panose="020B0502020202020204" pitchFamily="34" charset="0"/>
                </a:rPr>
                <a:t>?</a:t>
              </a:r>
            </a:p>
          </p:txBody>
        </p:sp>
        <p:sp>
          <p:nvSpPr>
            <p:cNvPr id="7" name="Rechteck 6">
              <a:extLst>
                <a:ext uri="{FF2B5EF4-FFF2-40B4-BE49-F238E27FC236}">
                  <a16:creationId xmlns:a16="http://schemas.microsoft.com/office/drawing/2014/main" id="{E1D7303B-3225-4CEC-9C15-2B65695BB311}"/>
                </a:ext>
              </a:extLst>
            </p:cNvPr>
            <p:cNvSpPr/>
            <p:nvPr/>
          </p:nvSpPr>
          <p:spPr>
            <a:xfrm>
              <a:off x="5895284" y="3491121"/>
              <a:ext cx="394982" cy="723308"/>
            </a:xfrm>
            <a:prstGeom prst="rect">
              <a:avLst/>
            </a:prstGeom>
            <a:solidFill>
              <a:srgbClr val="8EB4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100" b="1" dirty="0">
                <a:latin typeface="Century Gothic" panose="020B0502020202020204" pitchFamily="34" charset="0"/>
              </a:endParaRPr>
            </a:p>
          </p:txBody>
        </p:sp>
        <p:sp>
          <p:nvSpPr>
            <p:cNvPr id="8" name="Rechteck 7">
              <a:extLst>
                <a:ext uri="{FF2B5EF4-FFF2-40B4-BE49-F238E27FC236}">
                  <a16:creationId xmlns:a16="http://schemas.microsoft.com/office/drawing/2014/main" id="{AFD0F5EB-9EFC-4E4B-AEA7-15DE9C0DF3C7}"/>
                </a:ext>
              </a:extLst>
            </p:cNvPr>
            <p:cNvSpPr/>
            <p:nvPr/>
          </p:nvSpPr>
          <p:spPr>
            <a:xfrm>
              <a:off x="5177354" y="4272838"/>
              <a:ext cx="1818929" cy="329672"/>
            </a:xfrm>
            <a:prstGeom prst="rect">
              <a:avLst/>
            </a:prstGeom>
            <a:solidFill>
              <a:srgbClr val="8EB4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b="1">
                  <a:latin typeface="Century Gothic" panose="020B0502020202020204" pitchFamily="34" charset="0"/>
                </a:rPr>
                <a:t>Comment gagne-t-on de l’argent?</a:t>
              </a:r>
            </a:p>
          </p:txBody>
        </p:sp>
        <p:sp>
          <p:nvSpPr>
            <p:cNvPr id="9" name="Rechteck 8">
              <a:extLst>
                <a:ext uri="{FF2B5EF4-FFF2-40B4-BE49-F238E27FC236}">
                  <a16:creationId xmlns:a16="http://schemas.microsoft.com/office/drawing/2014/main" id="{4E10AFF4-C506-476B-A122-3325C0F40680}"/>
                </a:ext>
              </a:extLst>
            </p:cNvPr>
            <p:cNvSpPr/>
            <p:nvPr/>
          </p:nvSpPr>
          <p:spPr>
            <a:xfrm>
              <a:off x="6367299" y="3491121"/>
              <a:ext cx="638857" cy="723308"/>
            </a:xfrm>
            <a:prstGeom prst="rect">
              <a:avLst/>
            </a:prstGeom>
            <a:solidFill>
              <a:srgbClr val="8EB4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b="1">
                  <a:latin typeface="Century Gothic" panose="020B0502020202020204" pitchFamily="34" charset="0"/>
                </a:rPr>
                <a:t>Pour qui?</a:t>
              </a:r>
            </a:p>
          </p:txBody>
        </p:sp>
        <p:sp>
          <p:nvSpPr>
            <p:cNvPr id="13" name="Rechteck 12">
              <a:extLst>
                <a:ext uri="{FF2B5EF4-FFF2-40B4-BE49-F238E27FC236}">
                  <a16:creationId xmlns:a16="http://schemas.microsoft.com/office/drawing/2014/main" id="{11C846B8-E427-4FE4-9CEB-5D73924FD906}"/>
                </a:ext>
              </a:extLst>
            </p:cNvPr>
            <p:cNvSpPr/>
            <p:nvPr/>
          </p:nvSpPr>
          <p:spPr>
            <a:xfrm>
              <a:off x="5858457" y="3746457"/>
              <a:ext cx="491834" cy="225422"/>
            </a:xfrm>
            <a:prstGeom prst="rect">
              <a:avLst/>
            </a:prstGeom>
          </p:spPr>
          <p:txBody>
            <a:bodyPr wrap="none">
              <a:spAutoFit/>
            </a:bodyPr>
            <a:lstStyle/>
            <a:p>
              <a:pPr algn="ctr"/>
              <a:r>
                <a:rPr lang="fr-CH" sz="1200" b="1">
                  <a:solidFill>
                    <a:schemeClr val="bg1"/>
                  </a:solidFill>
                  <a:latin typeface="Century Gothic" panose="020B0502020202020204" pitchFamily="34" charset="0"/>
                </a:rPr>
                <a:t>Quoi?</a:t>
              </a:r>
            </a:p>
          </p:txBody>
        </p:sp>
      </p:grpSp>
      <p:sp>
        <p:nvSpPr>
          <p:cNvPr id="36" name="Rechteck 35">
            <a:extLst>
              <a:ext uri="{FF2B5EF4-FFF2-40B4-BE49-F238E27FC236}">
                <a16:creationId xmlns:a16="http://schemas.microsoft.com/office/drawing/2014/main" id="{052FF5D6-3916-49C9-9814-015E66415959}"/>
              </a:ext>
            </a:extLst>
          </p:cNvPr>
          <p:cNvSpPr/>
          <p:nvPr/>
        </p:nvSpPr>
        <p:spPr>
          <a:xfrm>
            <a:off x="8817825" y="1522206"/>
            <a:ext cx="2405793" cy="1200329"/>
          </a:xfrm>
          <a:prstGeom prst="rect">
            <a:avLst/>
          </a:prstGeom>
        </p:spPr>
        <p:txBody>
          <a:bodyPr wrap="square">
            <a:spAutoFit/>
          </a:bodyPr>
          <a:lstStyle/>
          <a:p>
            <a:pPr>
              <a:spcBef>
                <a:spcPts val="600"/>
              </a:spcBef>
              <a:buClr>
                <a:srgbClr val="8EB403"/>
              </a:buClr>
            </a:pPr>
            <a:r>
              <a:rPr lang="fr-CH" sz="1200">
                <a:solidFill>
                  <a:srgbClr val="686868"/>
                </a:solidFill>
                <a:latin typeface="Century Gothic" panose="020B0502020202020204" pitchFamily="34" charset="0"/>
              </a:rPr>
              <a:t>Pouvez-vous changer ou élargir votre groupe cible pour atteindre des personnes qui ont un besoin plus urgent du produit que le groupe cible précédent?</a:t>
            </a:r>
          </a:p>
        </p:txBody>
      </p:sp>
      <p:sp>
        <p:nvSpPr>
          <p:cNvPr id="37" name="Rechteck 36">
            <a:extLst>
              <a:ext uri="{FF2B5EF4-FFF2-40B4-BE49-F238E27FC236}">
                <a16:creationId xmlns:a16="http://schemas.microsoft.com/office/drawing/2014/main" id="{AF04B0D8-771E-4A8E-A67A-734D9872B571}"/>
              </a:ext>
            </a:extLst>
          </p:cNvPr>
          <p:cNvSpPr/>
          <p:nvPr/>
        </p:nvSpPr>
        <p:spPr>
          <a:xfrm>
            <a:off x="7543469" y="3429000"/>
            <a:ext cx="3951808" cy="1368806"/>
          </a:xfrm>
          <a:prstGeom prst="rect">
            <a:avLst/>
          </a:prstGeom>
          <a:solidFill>
            <a:srgbClr val="B11B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latin typeface="Century Gothic" panose="020B0502020202020204" pitchFamily="34" charset="0"/>
            </a:endParaRPr>
          </a:p>
        </p:txBody>
      </p:sp>
      <p:sp>
        <p:nvSpPr>
          <p:cNvPr id="38" name="Rechteck 37">
            <a:extLst>
              <a:ext uri="{FF2B5EF4-FFF2-40B4-BE49-F238E27FC236}">
                <a16:creationId xmlns:a16="http://schemas.microsoft.com/office/drawing/2014/main" id="{D87A2998-EF81-4498-8DDF-6549D8FE1D86}"/>
              </a:ext>
            </a:extLst>
          </p:cNvPr>
          <p:cNvSpPr/>
          <p:nvPr/>
        </p:nvSpPr>
        <p:spPr>
          <a:xfrm>
            <a:off x="8291801" y="3438108"/>
            <a:ext cx="3051329" cy="1169551"/>
          </a:xfrm>
          <a:prstGeom prst="rect">
            <a:avLst/>
          </a:prstGeom>
        </p:spPr>
        <p:txBody>
          <a:bodyPr wrap="square">
            <a:spAutoFit/>
          </a:bodyPr>
          <a:lstStyle/>
          <a:p>
            <a:r>
              <a:rPr lang="fr-CH" sz="1400" b="1" dirty="0">
                <a:solidFill>
                  <a:schemeClr val="bg1"/>
                </a:solidFill>
                <a:latin typeface="Century Gothic" panose="020B0502020202020204" pitchFamily="34" charset="0"/>
              </a:rPr>
              <a:t>Ce ne sont là que quelques idées susceptibles de rendre votre modèle d’entreprise plus durable et plus équitable. N’hésitez pas à chercher vos propres arguments!</a:t>
            </a:r>
          </a:p>
        </p:txBody>
      </p:sp>
      <p:cxnSp>
        <p:nvCxnSpPr>
          <p:cNvPr id="40" name="Gerader Verbinder 39">
            <a:extLst>
              <a:ext uri="{FF2B5EF4-FFF2-40B4-BE49-F238E27FC236}">
                <a16:creationId xmlns:a16="http://schemas.microsoft.com/office/drawing/2014/main" id="{C9FA865E-B635-4E48-9AA6-FEF8889A2720}"/>
              </a:ext>
            </a:extLst>
          </p:cNvPr>
          <p:cNvCxnSpPr>
            <a:cxnSpLocks/>
          </p:cNvCxnSpPr>
          <p:nvPr/>
        </p:nvCxnSpPr>
        <p:spPr>
          <a:xfrm flipH="1">
            <a:off x="7142816" y="3039321"/>
            <a:ext cx="725118" cy="369332"/>
          </a:xfrm>
          <a:prstGeom prst="line">
            <a:avLst/>
          </a:prstGeom>
          <a:ln w="38100">
            <a:solidFill>
              <a:srgbClr val="8EB403"/>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3" name="Group 31">
            <a:extLst>
              <a:ext uri="{FF2B5EF4-FFF2-40B4-BE49-F238E27FC236}">
                <a16:creationId xmlns:a16="http://schemas.microsoft.com/office/drawing/2014/main" id="{CD211A33-0E88-4DC8-A5CF-C99D72E316AE}"/>
              </a:ext>
            </a:extLst>
          </p:cNvPr>
          <p:cNvGrpSpPr>
            <a:grpSpLocks noChangeAspect="1"/>
          </p:cNvGrpSpPr>
          <p:nvPr/>
        </p:nvGrpSpPr>
        <p:grpSpPr bwMode="auto">
          <a:xfrm>
            <a:off x="7651352" y="3774117"/>
            <a:ext cx="577802" cy="624384"/>
            <a:chOff x="6016" y="6421"/>
            <a:chExt cx="645" cy="697"/>
          </a:xfrm>
          <a:solidFill>
            <a:schemeClr val="bg1"/>
          </a:solidFill>
        </p:grpSpPr>
        <p:sp>
          <p:nvSpPr>
            <p:cNvPr id="44" name="Freeform 32">
              <a:extLst>
                <a:ext uri="{FF2B5EF4-FFF2-40B4-BE49-F238E27FC236}">
                  <a16:creationId xmlns:a16="http://schemas.microsoft.com/office/drawing/2014/main" id="{68D9A074-3578-409D-94CF-0A8F44041437}"/>
                </a:ext>
              </a:extLst>
            </p:cNvPr>
            <p:cNvSpPr>
              <a:spLocks noEditPoints="1"/>
            </p:cNvSpPr>
            <p:nvPr/>
          </p:nvSpPr>
          <p:spPr bwMode="auto">
            <a:xfrm>
              <a:off x="6121" y="6526"/>
              <a:ext cx="435" cy="592"/>
            </a:xfrm>
            <a:custGeom>
              <a:avLst/>
              <a:gdLst>
                <a:gd name="T0" fmla="*/ 54 w 108"/>
                <a:gd name="T1" fmla="*/ 0 h 147"/>
                <a:gd name="T2" fmla="*/ 0 w 108"/>
                <a:gd name="T3" fmla="*/ 54 h 147"/>
                <a:gd name="T4" fmla="*/ 35 w 108"/>
                <a:gd name="T5" fmla="*/ 105 h 147"/>
                <a:gd name="T6" fmla="*/ 35 w 108"/>
                <a:gd name="T7" fmla="*/ 134 h 147"/>
                <a:gd name="T8" fmla="*/ 38 w 108"/>
                <a:gd name="T9" fmla="*/ 137 h 147"/>
                <a:gd name="T10" fmla="*/ 41 w 108"/>
                <a:gd name="T11" fmla="*/ 137 h 147"/>
                <a:gd name="T12" fmla="*/ 41 w 108"/>
                <a:gd name="T13" fmla="*/ 144 h 147"/>
                <a:gd name="T14" fmla="*/ 44 w 108"/>
                <a:gd name="T15" fmla="*/ 147 h 147"/>
                <a:gd name="T16" fmla="*/ 64 w 108"/>
                <a:gd name="T17" fmla="*/ 147 h 147"/>
                <a:gd name="T18" fmla="*/ 67 w 108"/>
                <a:gd name="T19" fmla="*/ 144 h 147"/>
                <a:gd name="T20" fmla="*/ 67 w 108"/>
                <a:gd name="T21" fmla="*/ 137 h 147"/>
                <a:gd name="T22" fmla="*/ 70 w 108"/>
                <a:gd name="T23" fmla="*/ 137 h 147"/>
                <a:gd name="T24" fmla="*/ 73 w 108"/>
                <a:gd name="T25" fmla="*/ 134 h 147"/>
                <a:gd name="T26" fmla="*/ 73 w 108"/>
                <a:gd name="T27" fmla="*/ 105 h 147"/>
                <a:gd name="T28" fmla="*/ 108 w 108"/>
                <a:gd name="T29" fmla="*/ 54 h 147"/>
                <a:gd name="T30" fmla="*/ 54 w 108"/>
                <a:gd name="T31" fmla="*/ 0 h 147"/>
                <a:gd name="T32" fmla="*/ 64 w 108"/>
                <a:gd name="T33" fmla="*/ 131 h 147"/>
                <a:gd name="T34" fmla="*/ 60 w 108"/>
                <a:gd name="T35" fmla="*/ 134 h 147"/>
                <a:gd name="T36" fmla="*/ 60 w 108"/>
                <a:gd name="T37" fmla="*/ 140 h 147"/>
                <a:gd name="T38" fmla="*/ 48 w 108"/>
                <a:gd name="T39" fmla="*/ 140 h 147"/>
                <a:gd name="T40" fmla="*/ 48 w 108"/>
                <a:gd name="T41" fmla="*/ 134 h 147"/>
                <a:gd name="T42" fmla="*/ 44 w 108"/>
                <a:gd name="T43" fmla="*/ 131 h 147"/>
                <a:gd name="T44" fmla="*/ 41 w 108"/>
                <a:gd name="T45" fmla="*/ 131 h 147"/>
                <a:gd name="T46" fmla="*/ 41 w 108"/>
                <a:gd name="T47" fmla="*/ 115 h 147"/>
                <a:gd name="T48" fmla="*/ 67 w 108"/>
                <a:gd name="T49" fmla="*/ 115 h 147"/>
                <a:gd name="T50" fmla="*/ 67 w 108"/>
                <a:gd name="T51" fmla="*/ 131 h 147"/>
                <a:gd name="T52" fmla="*/ 64 w 108"/>
                <a:gd name="T53" fmla="*/ 131 h 147"/>
                <a:gd name="T54" fmla="*/ 69 w 108"/>
                <a:gd name="T55" fmla="*/ 100 h 147"/>
                <a:gd name="T56" fmla="*/ 67 w 108"/>
                <a:gd name="T57" fmla="*/ 103 h 147"/>
                <a:gd name="T58" fmla="*/ 67 w 108"/>
                <a:gd name="T59" fmla="*/ 108 h 147"/>
                <a:gd name="T60" fmla="*/ 41 w 108"/>
                <a:gd name="T61" fmla="*/ 108 h 147"/>
                <a:gd name="T62" fmla="*/ 41 w 108"/>
                <a:gd name="T63" fmla="*/ 103 h 147"/>
                <a:gd name="T64" fmla="*/ 39 w 108"/>
                <a:gd name="T65" fmla="*/ 100 h 147"/>
                <a:gd name="T66" fmla="*/ 6 w 108"/>
                <a:gd name="T67" fmla="*/ 54 h 147"/>
                <a:gd name="T68" fmla="*/ 54 w 108"/>
                <a:gd name="T69" fmla="*/ 6 h 147"/>
                <a:gd name="T70" fmla="*/ 102 w 108"/>
                <a:gd name="T71" fmla="*/ 54 h 147"/>
                <a:gd name="T72" fmla="*/ 69 w 108"/>
                <a:gd name="T73" fmla="*/ 100 h 147"/>
                <a:gd name="T74" fmla="*/ 69 w 108"/>
                <a:gd name="T75" fmla="*/ 100 h 147"/>
                <a:gd name="T76" fmla="*/ 69 w 108"/>
                <a:gd name="T77" fmla="*/ 10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 h="147">
                  <a:moveTo>
                    <a:pt x="54" y="0"/>
                  </a:moveTo>
                  <a:cubicBezTo>
                    <a:pt x="24" y="0"/>
                    <a:pt x="0" y="24"/>
                    <a:pt x="0" y="54"/>
                  </a:cubicBezTo>
                  <a:cubicBezTo>
                    <a:pt x="0" y="77"/>
                    <a:pt x="14" y="97"/>
                    <a:pt x="35" y="105"/>
                  </a:cubicBezTo>
                  <a:cubicBezTo>
                    <a:pt x="35" y="134"/>
                    <a:pt x="35" y="134"/>
                    <a:pt x="35" y="134"/>
                  </a:cubicBezTo>
                  <a:cubicBezTo>
                    <a:pt x="35" y="136"/>
                    <a:pt x="36" y="137"/>
                    <a:pt x="38" y="137"/>
                  </a:cubicBezTo>
                  <a:cubicBezTo>
                    <a:pt x="41" y="137"/>
                    <a:pt x="41" y="137"/>
                    <a:pt x="41" y="137"/>
                  </a:cubicBezTo>
                  <a:cubicBezTo>
                    <a:pt x="41" y="144"/>
                    <a:pt x="41" y="144"/>
                    <a:pt x="41" y="144"/>
                  </a:cubicBezTo>
                  <a:cubicBezTo>
                    <a:pt x="41" y="145"/>
                    <a:pt x="43" y="147"/>
                    <a:pt x="44" y="147"/>
                  </a:cubicBezTo>
                  <a:cubicBezTo>
                    <a:pt x="64" y="147"/>
                    <a:pt x="64" y="147"/>
                    <a:pt x="64" y="147"/>
                  </a:cubicBezTo>
                  <a:cubicBezTo>
                    <a:pt x="65" y="147"/>
                    <a:pt x="67" y="145"/>
                    <a:pt x="67" y="144"/>
                  </a:cubicBezTo>
                  <a:cubicBezTo>
                    <a:pt x="67" y="137"/>
                    <a:pt x="67" y="137"/>
                    <a:pt x="67" y="137"/>
                  </a:cubicBezTo>
                  <a:cubicBezTo>
                    <a:pt x="70" y="137"/>
                    <a:pt x="70" y="137"/>
                    <a:pt x="70" y="137"/>
                  </a:cubicBezTo>
                  <a:cubicBezTo>
                    <a:pt x="72" y="137"/>
                    <a:pt x="73" y="136"/>
                    <a:pt x="73" y="134"/>
                  </a:cubicBezTo>
                  <a:cubicBezTo>
                    <a:pt x="73" y="105"/>
                    <a:pt x="73" y="105"/>
                    <a:pt x="73" y="105"/>
                  </a:cubicBezTo>
                  <a:cubicBezTo>
                    <a:pt x="94" y="97"/>
                    <a:pt x="108" y="77"/>
                    <a:pt x="108" y="54"/>
                  </a:cubicBezTo>
                  <a:cubicBezTo>
                    <a:pt x="108" y="24"/>
                    <a:pt x="84" y="0"/>
                    <a:pt x="54" y="0"/>
                  </a:cubicBezTo>
                  <a:close/>
                  <a:moveTo>
                    <a:pt x="64" y="131"/>
                  </a:moveTo>
                  <a:cubicBezTo>
                    <a:pt x="62" y="131"/>
                    <a:pt x="60" y="132"/>
                    <a:pt x="60" y="134"/>
                  </a:cubicBezTo>
                  <a:cubicBezTo>
                    <a:pt x="60" y="140"/>
                    <a:pt x="60" y="140"/>
                    <a:pt x="60" y="140"/>
                  </a:cubicBezTo>
                  <a:cubicBezTo>
                    <a:pt x="48" y="140"/>
                    <a:pt x="48" y="140"/>
                    <a:pt x="48" y="140"/>
                  </a:cubicBezTo>
                  <a:cubicBezTo>
                    <a:pt x="48" y="134"/>
                    <a:pt x="48" y="134"/>
                    <a:pt x="48" y="134"/>
                  </a:cubicBezTo>
                  <a:cubicBezTo>
                    <a:pt x="48" y="132"/>
                    <a:pt x="46" y="131"/>
                    <a:pt x="44" y="131"/>
                  </a:cubicBezTo>
                  <a:cubicBezTo>
                    <a:pt x="41" y="131"/>
                    <a:pt x="41" y="131"/>
                    <a:pt x="41" y="131"/>
                  </a:cubicBezTo>
                  <a:cubicBezTo>
                    <a:pt x="41" y="115"/>
                    <a:pt x="41" y="115"/>
                    <a:pt x="41" y="115"/>
                  </a:cubicBezTo>
                  <a:cubicBezTo>
                    <a:pt x="67" y="115"/>
                    <a:pt x="67" y="115"/>
                    <a:pt x="67" y="115"/>
                  </a:cubicBezTo>
                  <a:cubicBezTo>
                    <a:pt x="67" y="131"/>
                    <a:pt x="67" y="131"/>
                    <a:pt x="67" y="131"/>
                  </a:cubicBezTo>
                  <a:lnTo>
                    <a:pt x="64" y="131"/>
                  </a:lnTo>
                  <a:close/>
                  <a:moveTo>
                    <a:pt x="69" y="100"/>
                  </a:moveTo>
                  <a:cubicBezTo>
                    <a:pt x="68" y="100"/>
                    <a:pt x="67" y="101"/>
                    <a:pt x="67" y="103"/>
                  </a:cubicBezTo>
                  <a:cubicBezTo>
                    <a:pt x="67" y="108"/>
                    <a:pt x="67" y="108"/>
                    <a:pt x="67" y="108"/>
                  </a:cubicBezTo>
                  <a:cubicBezTo>
                    <a:pt x="41" y="108"/>
                    <a:pt x="41" y="108"/>
                    <a:pt x="41" y="108"/>
                  </a:cubicBezTo>
                  <a:cubicBezTo>
                    <a:pt x="41" y="103"/>
                    <a:pt x="41" y="103"/>
                    <a:pt x="41" y="103"/>
                  </a:cubicBezTo>
                  <a:cubicBezTo>
                    <a:pt x="41" y="101"/>
                    <a:pt x="40" y="100"/>
                    <a:pt x="39" y="100"/>
                  </a:cubicBezTo>
                  <a:cubicBezTo>
                    <a:pt x="19" y="93"/>
                    <a:pt x="6" y="75"/>
                    <a:pt x="6" y="54"/>
                  </a:cubicBezTo>
                  <a:cubicBezTo>
                    <a:pt x="6" y="28"/>
                    <a:pt x="28" y="6"/>
                    <a:pt x="54" y="6"/>
                  </a:cubicBezTo>
                  <a:cubicBezTo>
                    <a:pt x="80" y="6"/>
                    <a:pt x="102" y="28"/>
                    <a:pt x="102" y="54"/>
                  </a:cubicBezTo>
                  <a:cubicBezTo>
                    <a:pt x="102" y="75"/>
                    <a:pt x="89" y="93"/>
                    <a:pt x="69" y="100"/>
                  </a:cubicBezTo>
                  <a:close/>
                  <a:moveTo>
                    <a:pt x="69" y="100"/>
                  </a:moveTo>
                  <a:cubicBezTo>
                    <a:pt x="69" y="100"/>
                    <a:pt x="69" y="100"/>
                    <a:pt x="69" y="10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latin typeface="Century Gothic" panose="020B0502020202020204" pitchFamily="34" charset="0"/>
              </a:endParaRPr>
            </a:p>
          </p:txBody>
        </p:sp>
        <p:sp>
          <p:nvSpPr>
            <p:cNvPr id="45" name="Freeform 33">
              <a:extLst>
                <a:ext uri="{FF2B5EF4-FFF2-40B4-BE49-F238E27FC236}">
                  <a16:creationId xmlns:a16="http://schemas.microsoft.com/office/drawing/2014/main" id="{9C4D90C2-30CA-4C55-BCB9-51A9E1683C33}"/>
                </a:ext>
              </a:extLst>
            </p:cNvPr>
            <p:cNvSpPr>
              <a:spLocks noEditPoints="1"/>
            </p:cNvSpPr>
            <p:nvPr/>
          </p:nvSpPr>
          <p:spPr bwMode="auto">
            <a:xfrm>
              <a:off x="6326" y="6421"/>
              <a:ext cx="25" cy="76"/>
            </a:xfrm>
            <a:custGeom>
              <a:avLst/>
              <a:gdLst>
                <a:gd name="T0" fmla="*/ 3 w 6"/>
                <a:gd name="T1" fmla="*/ 19 h 19"/>
                <a:gd name="T2" fmla="*/ 6 w 6"/>
                <a:gd name="T3" fmla="*/ 16 h 19"/>
                <a:gd name="T4" fmla="*/ 6 w 6"/>
                <a:gd name="T5" fmla="*/ 3 h 19"/>
                <a:gd name="T6" fmla="*/ 3 w 6"/>
                <a:gd name="T7" fmla="*/ 0 h 19"/>
                <a:gd name="T8" fmla="*/ 0 w 6"/>
                <a:gd name="T9" fmla="*/ 3 h 19"/>
                <a:gd name="T10" fmla="*/ 0 w 6"/>
                <a:gd name="T11" fmla="*/ 16 h 19"/>
                <a:gd name="T12" fmla="*/ 3 w 6"/>
                <a:gd name="T13" fmla="*/ 19 h 19"/>
                <a:gd name="T14" fmla="*/ 3 w 6"/>
                <a:gd name="T15" fmla="*/ 19 h 19"/>
                <a:gd name="T16" fmla="*/ 3 w 6"/>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9">
                  <a:moveTo>
                    <a:pt x="3" y="19"/>
                  </a:moveTo>
                  <a:cubicBezTo>
                    <a:pt x="5" y="19"/>
                    <a:pt x="6" y="18"/>
                    <a:pt x="6" y="16"/>
                  </a:cubicBezTo>
                  <a:cubicBezTo>
                    <a:pt x="6" y="3"/>
                    <a:pt x="6" y="3"/>
                    <a:pt x="6" y="3"/>
                  </a:cubicBezTo>
                  <a:cubicBezTo>
                    <a:pt x="6" y="1"/>
                    <a:pt x="5" y="0"/>
                    <a:pt x="3" y="0"/>
                  </a:cubicBezTo>
                  <a:cubicBezTo>
                    <a:pt x="1" y="0"/>
                    <a:pt x="0" y="1"/>
                    <a:pt x="0" y="3"/>
                  </a:cubicBezTo>
                  <a:cubicBezTo>
                    <a:pt x="0" y="16"/>
                    <a:pt x="0" y="16"/>
                    <a:pt x="0" y="16"/>
                  </a:cubicBezTo>
                  <a:cubicBezTo>
                    <a:pt x="0" y="18"/>
                    <a:pt x="1" y="19"/>
                    <a:pt x="3" y="19"/>
                  </a:cubicBezTo>
                  <a:close/>
                  <a:moveTo>
                    <a:pt x="3" y="19"/>
                  </a:moveTo>
                  <a:cubicBezTo>
                    <a:pt x="3" y="19"/>
                    <a:pt x="3" y="19"/>
                    <a:pt x="3"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latin typeface="Century Gothic" panose="020B0502020202020204" pitchFamily="34" charset="0"/>
              </a:endParaRPr>
            </a:p>
          </p:txBody>
        </p:sp>
        <p:sp>
          <p:nvSpPr>
            <p:cNvPr id="46" name="Freeform 34">
              <a:extLst>
                <a:ext uri="{FF2B5EF4-FFF2-40B4-BE49-F238E27FC236}">
                  <a16:creationId xmlns:a16="http://schemas.microsoft.com/office/drawing/2014/main" id="{362D74B2-90DD-48B4-B1AF-5A76CE3B9EFD}"/>
                </a:ext>
              </a:extLst>
            </p:cNvPr>
            <p:cNvSpPr>
              <a:spLocks noEditPoints="1"/>
            </p:cNvSpPr>
            <p:nvPr/>
          </p:nvSpPr>
          <p:spPr bwMode="auto">
            <a:xfrm>
              <a:off x="6584" y="6731"/>
              <a:ext cx="77" cy="24"/>
            </a:xfrm>
            <a:custGeom>
              <a:avLst/>
              <a:gdLst>
                <a:gd name="T0" fmla="*/ 16 w 19"/>
                <a:gd name="T1" fmla="*/ 0 h 6"/>
                <a:gd name="T2" fmla="*/ 3 w 19"/>
                <a:gd name="T3" fmla="*/ 0 h 6"/>
                <a:gd name="T4" fmla="*/ 0 w 19"/>
                <a:gd name="T5" fmla="*/ 3 h 6"/>
                <a:gd name="T6" fmla="*/ 3 w 19"/>
                <a:gd name="T7" fmla="*/ 6 h 6"/>
                <a:gd name="T8" fmla="*/ 16 w 19"/>
                <a:gd name="T9" fmla="*/ 6 h 6"/>
                <a:gd name="T10" fmla="*/ 19 w 19"/>
                <a:gd name="T11" fmla="*/ 3 h 6"/>
                <a:gd name="T12" fmla="*/ 16 w 19"/>
                <a:gd name="T13" fmla="*/ 0 h 6"/>
                <a:gd name="T14" fmla="*/ 16 w 19"/>
                <a:gd name="T15" fmla="*/ 0 h 6"/>
                <a:gd name="T16" fmla="*/ 16 w 19"/>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6">
                  <a:moveTo>
                    <a:pt x="16" y="0"/>
                  </a:moveTo>
                  <a:cubicBezTo>
                    <a:pt x="3" y="0"/>
                    <a:pt x="3" y="0"/>
                    <a:pt x="3" y="0"/>
                  </a:cubicBezTo>
                  <a:cubicBezTo>
                    <a:pt x="1" y="0"/>
                    <a:pt x="0" y="1"/>
                    <a:pt x="0" y="3"/>
                  </a:cubicBezTo>
                  <a:cubicBezTo>
                    <a:pt x="0" y="5"/>
                    <a:pt x="1" y="6"/>
                    <a:pt x="3" y="6"/>
                  </a:cubicBezTo>
                  <a:cubicBezTo>
                    <a:pt x="16" y="6"/>
                    <a:pt x="16" y="6"/>
                    <a:pt x="16" y="6"/>
                  </a:cubicBezTo>
                  <a:cubicBezTo>
                    <a:pt x="18" y="6"/>
                    <a:pt x="19" y="5"/>
                    <a:pt x="19" y="3"/>
                  </a:cubicBezTo>
                  <a:cubicBezTo>
                    <a:pt x="19" y="1"/>
                    <a:pt x="18" y="0"/>
                    <a:pt x="16" y="0"/>
                  </a:cubicBezTo>
                  <a:close/>
                  <a:moveTo>
                    <a:pt x="16" y="0"/>
                  </a:move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latin typeface="Century Gothic" panose="020B0502020202020204" pitchFamily="34" charset="0"/>
              </a:endParaRPr>
            </a:p>
          </p:txBody>
        </p:sp>
        <p:sp>
          <p:nvSpPr>
            <p:cNvPr id="47" name="Freeform 35">
              <a:extLst>
                <a:ext uri="{FF2B5EF4-FFF2-40B4-BE49-F238E27FC236}">
                  <a16:creationId xmlns:a16="http://schemas.microsoft.com/office/drawing/2014/main" id="{D22D9A90-1EA4-4539-AF4B-E3C7A0CC9E1F}"/>
                </a:ext>
              </a:extLst>
            </p:cNvPr>
            <p:cNvSpPr>
              <a:spLocks noEditPoints="1"/>
            </p:cNvSpPr>
            <p:nvPr/>
          </p:nvSpPr>
          <p:spPr bwMode="auto">
            <a:xfrm>
              <a:off x="6016" y="6731"/>
              <a:ext cx="77" cy="24"/>
            </a:xfrm>
            <a:custGeom>
              <a:avLst/>
              <a:gdLst>
                <a:gd name="T0" fmla="*/ 16 w 19"/>
                <a:gd name="T1" fmla="*/ 0 h 6"/>
                <a:gd name="T2" fmla="*/ 3 w 19"/>
                <a:gd name="T3" fmla="*/ 0 h 6"/>
                <a:gd name="T4" fmla="*/ 0 w 19"/>
                <a:gd name="T5" fmla="*/ 3 h 6"/>
                <a:gd name="T6" fmla="*/ 3 w 19"/>
                <a:gd name="T7" fmla="*/ 6 h 6"/>
                <a:gd name="T8" fmla="*/ 16 w 19"/>
                <a:gd name="T9" fmla="*/ 6 h 6"/>
                <a:gd name="T10" fmla="*/ 19 w 19"/>
                <a:gd name="T11" fmla="*/ 3 h 6"/>
                <a:gd name="T12" fmla="*/ 16 w 19"/>
                <a:gd name="T13" fmla="*/ 0 h 6"/>
                <a:gd name="T14" fmla="*/ 16 w 19"/>
                <a:gd name="T15" fmla="*/ 0 h 6"/>
                <a:gd name="T16" fmla="*/ 16 w 19"/>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6">
                  <a:moveTo>
                    <a:pt x="16" y="0"/>
                  </a:moveTo>
                  <a:cubicBezTo>
                    <a:pt x="3" y="0"/>
                    <a:pt x="3" y="0"/>
                    <a:pt x="3" y="0"/>
                  </a:cubicBezTo>
                  <a:cubicBezTo>
                    <a:pt x="1" y="0"/>
                    <a:pt x="0" y="1"/>
                    <a:pt x="0" y="3"/>
                  </a:cubicBezTo>
                  <a:cubicBezTo>
                    <a:pt x="0" y="5"/>
                    <a:pt x="1" y="6"/>
                    <a:pt x="3" y="6"/>
                  </a:cubicBezTo>
                  <a:cubicBezTo>
                    <a:pt x="16" y="6"/>
                    <a:pt x="16" y="6"/>
                    <a:pt x="16" y="6"/>
                  </a:cubicBezTo>
                  <a:cubicBezTo>
                    <a:pt x="18" y="6"/>
                    <a:pt x="19" y="5"/>
                    <a:pt x="19" y="3"/>
                  </a:cubicBezTo>
                  <a:cubicBezTo>
                    <a:pt x="19" y="1"/>
                    <a:pt x="18" y="0"/>
                    <a:pt x="16" y="0"/>
                  </a:cubicBezTo>
                  <a:close/>
                  <a:moveTo>
                    <a:pt x="16" y="0"/>
                  </a:move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latin typeface="Century Gothic" panose="020B0502020202020204" pitchFamily="34" charset="0"/>
              </a:endParaRPr>
            </a:p>
          </p:txBody>
        </p:sp>
        <p:sp>
          <p:nvSpPr>
            <p:cNvPr id="53" name="Freeform 36">
              <a:extLst>
                <a:ext uri="{FF2B5EF4-FFF2-40B4-BE49-F238E27FC236}">
                  <a16:creationId xmlns:a16="http://schemas.microsoft.com/office/drawing/2014/main" id="{960BCD5B-9D49-41C0-9E40-589297D5DFD2}"/>
                </a:ext>
              </a:extLst>
            </p:cNvPr>
            <p:cNvSpPr>
              <a:spLocks noEditPoints="1"/>
            </p:cNvSpPr>
            <p:nvPr/>
          </p:nvSpPr>
          <p:spPr bwMode="auto">
            <a:xfrm>
              <a:off x="6508" y="6510"/>
              <a:ext cx="64" cy="64"/>
            </a:xfrm>
            <a:custGeom>
              <a:avLst/>
              <a:gdLst>
                <a:gd name="T0" fmla="*/ 10 w 16"/>
                <a:gd name="T1" fmla="*/ 1 h 16"/>
                <a:gd name="T2" fmla="*/ 1 w 16"/>
                <a:gd name="T3" fmla="*/ 10 h 16"/>
                <a:gd name="T4" fmla="*/ 1 w 16"/>
                <a:gd name="T5" fmla="*/ 15 h 16"/>
                <a:gd name="T6" fmla="*/ 3 w 16"/>
                <a:gd name="T7" fmla="*/ 16 h 16"/>
                <a:gd name="T8" fmla="*/ 6 w 16"/>
                <a:gd name="T9" fmla="*/ 15 h 16"/>
                <a:gd name="T10" fmla="*/ 15 w 16"/>
                <a:gd name="T11" fmla="*/ 6 h 16"/>
                <a:gd name="T12" fmla="*/ 15 w 16"/>
                <a:gd name="T13" fmla="*/ 1 h 16"/>
                <a:gd name="T14" fmla="*/ 10 w 16"/>
                <a:gd name="T15" fmla="*/ 1 h 16"/>
                <a:gd name="T16" fmla="*/ 10 w 16"/>
                <a:gd name="T17" fmla="*/ 1 h 16"/>
                <a:gd name="T18" fmla="*/ 10 w 16"/>
                <a:gd name="T19"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10" y="1"/>
                  </a:moveTo>
                  <a:cubicBezTo>
                    <a:pt x="1" y="10"/>
                    <a:pt x="1" y="10"/>
                    <a:pt x="1" y="10"/>
                  </a:cubicBezTo>
                  <a:cubicBezTo>
                    <a:pt x="0" y="12"/>
                    <a:pt x="0" y="14"/>
                    <a:pt x="1" y="15"/>
                  </a:cubicBezTo>
                  <a:cubicBezTo>
                    <a:pt x="2" y="16"/>
                    <a:pt x="2" y="16"/>
                    <a:pt x="3" y="16"/>
                  </a:cubicBezTo>
                  <a:cubicBezTo>
                    <a:pt x="4" y="16"/>
                    <a:pt x="5" y="16"/>
                    <a:pt x="6" y="15"/>
                  </a:cubicBezTo>
                  <a:cubicBezTo>
                    <a:pt x="15" y="6"/>
                    <a:pt x="15" y="6"/>
                    <a:pt x="15" y="6"/>
                  </a:cubicBezTo>
                  <a:cubicBezTo>
                    <a:pt x="16" y="5"/>
                    <a:pt x="16" y="3"/>
                    <a:pt x="15" y="1"/>
                  </a:cubicBezTo>
                  <a:cubicBezTo>
                    <a:pt x="13" y="0"/>
                    <a:pt x="11" y="0"/>
                    <a:pt x="10" y="1"/>
                  </a:cubicBezTo>
                  <a:close/>
                  <a:moveTo>
                    <a:pt x="10" y="1"/>
                  </a:moveTo>
                  <a:cubicBezTo>
                    <a:pt x="10" y="1"/>
                    <a:pt x="10" y="1"/>
                    <a:pt x="10"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latin typeface="Century Gothic" panose="020B0502020202020204" pitchFamily="34" charset="0"/>
              </a:endParaRPr>
            </a:p>
          </p:txBody>
        </p:sp>
        <p:sp>
          <p:nvSpPr>
            <p:cNvPr id="58" name="Freeform 37">
              <a:extLst>
                <a:ext uri="{FF2B5EF4-FFF2-40B4-BE49-F238E27FC236}">
                  <a16:creationId xmlns:a16="http://schemas.microsoft.com/office/drawing/2014/main" id="{40A9B074-1062-48AB-88F3-3242E8AB17C7}"/>
                </a:ext>
              </a:extLst>
            </p:cNvPr>
            <p:cNvSpPr>
              <a:spLocks noEditPoints="1"/>
            </p:cNvSpPr>
            <p:nvPr/>
          </p:nvSpPr>
          <p:spPr bwMode="auto">
            <a:xfrm>
              <a:off x="6105" y="6913"/>
              <a:ext cx="64" cy="64"/>
            </a:xfrm>
            <a:custGeom>
              <a:avLst/>
              <a:gdLst>
                <a:gd name="T0" fmla="*/ 10 w 16"/>
                <a:gd name="T1" fmla="*/ 1 h 16"/>
                <a:gd name="T2" fmla="*/ 1 w 16"/>
                <a:gd name="T3" fmla="*/ 10 h 16"/>
                <a:gd name="T4" fmla="*/ 1 w 16"/>
                <a:gd name="T5" fmla="*/ 15 h 16"/>
                <a:gd name="T6" fmla="*/ 4 w 16"/>
                <a:gd name="T7" fmla="*/ 16 h 16"/>
                <a:gd name="T8" fmla="*/ 6 w 16"/>
                <a:gd name="T9" fmla="*/ 15 h 16"/>
                <a:gd name="T10" fmla="*/ 15 w 16"/>
                <a:gd name="T11" fmla="*/ 6 h 16"/>
                <a:gd name="T12" fmla="*/ 15 w 16"/>
                <a:gd name="T13" fmla="*/ 1 h 16"/>
                <a:gd name="T14" fmla="*/ 10 w 16"/>
                <a:gd name="T15" fmla="*/ 1 h 16"/>
                <a:gd name="T16" fmla="*/ 10 w 16"/>
                <a:gd name="T17" fmla="*/ 1 h 16"/>
                <a:gd name="T18" fmla="*/ 10 w 16"/>
                <a:gd name="T19"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10" y="1"/>
                  </a:moveTo>
                  <a:cubicBezTo>
                    <a:pt x="1" y="10"/>
                    <a:pt x="1" y="10"/>
                    <a:pt x="1" y="10"/>
                  </a:cubicBezTo>
                  <a:cubicBezTo>
                    <a:pt x="0" y="11"/>
                    <a:pt x="0" y="13"/>
                    <a:pt x="1" y="15"/>
                  </a:cubicBezTo>
                  <a:cubicBezTo>
                    <a:pt x="2" y="15"/>
                    <a:pt x="3" y="16"/>
                    <a:pt x="4" y="16"/>
                  </a:cubicBezTo>
                  <a:cubicBezTo>
                    <a:pt x="5" y="16"/>
                    <a:pt x="5" y="15"/>
                    <a:pt x="6" y="15"/>
                  </a:cubicBezTo>
                  <a:cubicBezTo>
                    <a:pt x="15" y="6"/>
                    <a:pt x="15" y="6"/>
                    <a:pt x="15" y="6"/>
                  </a:cubicBezTo>
                  <a:cubicBezTo>
                    <a:pt x="16" y="4"/>
                    <a:pt x="16" y="2"/>
                    <a:pt x="15" y="1"/>
                  </a:cubicBezTo>
                  <a:cubicBezTo>
                    <a:pt x="14" y="0"/>
                    <a:pt x="12" y="0"/>
                    <a:pt x="10" y="1"/>
                  </a:cubicBezTo>
                  <a:close/>
                  <a:moveTo>
                    <a:pt x="10" y="1"/>
                  </a:moveTo>
                  <a:cubicBezTo>
                    <a:pt x="10" y="1"/>
                    <a:pt x="10" y="1"/>
                    <a:pt x="10"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latin typeface="Century Gothic" panose="020B0502020202020204" pitchFamily="34" charset="0"/>
              </a:endParaRPr>
            </a:p>
          </p:txBody>
        </p:sp>
        <p:sp>
          <p:nvSpPr>
            <p:cNvPr id="59" name="Freeform 38">
              <a:extLst>
                <a:ext uri="{FF2B5EF4-FFF2-40B4-BE49-F238E27FC236}">
                  <a16:creationId xmlns:a16="http://schemas.microsoft.com/office/drawing/2014/main" id="{321BBE6B-7D93-4EB8-B47D-5D283B1137BB}"/>
                </a:ext>
              </a:extLst>
            </p:cNvPr>
            <p:cNvSpPr>
              <a:spLocks noEditPoints="1"/>
            </p:cNvSpPr>
            <p:nvPr/>
          </p:nvSpPr>
          <p:spPr bwMode="auto">
            <a:xfrm>
              <a:off x="6508" y="6913"/>
              <a:ext cx="64" cy="64"/>
            </a:xfrm>
            <a:custGeom>
              <a:avLst/>
              <a:gdLst>
                <a:gd name="T0" fmla="*/ 6 w 16"/>
                <a:gd name="T1" fmla="*/ 1 h 16"/>
                <a:gd name="T2" fmla="*/ 1 w 16"/>
                <a:gd name="T3" fmla="*/ 1 h 16"/>
                <a:gd name="T4" fmla="*/ 1 w 16"/>
                <a:gd name="T5" fmla="*/ 6 h 16"/>
                <a:gd name="T6" fmla="*/ 10 w 16"/>
                <a:gd name="T7" fmla="*/ 15 h 16"/>
                <a:gd name="T8" fmla="*/ 12 w 16"/>
                <a:gd name="T9" fmla="*/ 16 h 16"/>
                <a:gd name="T10" fmla="*/ 15 w 16"/>
                <a:gd name="T11" fmla="*/ 15 h 16"/>
                <a:gd name="T12" fmla="*/ 15 w 16"/>
                <a:gd name="T13" fmla="*/ 10 h 16"/>
                <a:gd name="T14" fmla="*/ 6 w 16"/>
                <a:gd name="T15" fmla="*/ 1 h 16"/>
                <a:gd name="T16" fmla="*/ 6 w 16"/>
                <a:gd name="T17" fmla="*/ 1 h 16"/>
                <a:gd name="T18" fmla="*/ 6 w 16"/>
                <a:gd name="T19"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6" y="1"/>
                  </a:moveTo>
                  <a:cubicBezTo>
                    <a:pt x="4" y="0"/>
                    <a:pt x="2" y="0"/>
                    <a:pt x="1" y="1"/>
                  </a:cubicBezTo>
                  <a:cubicBezTo>
                    <a:pt x="0" y="2"/>
                    <a:pt x="0" y="4"/>
                    <a:pt x="1" y="6"/>
                  </a:cubicBezTo>
                  <a:cubicBezTo>
                    <a:pt x="10" y="15"/>
                    <a:pt x="10" y="15"/>
                    <a:pt x="10" y="15"/>
                  </a:cubicBezTo>
                  <a:cubicBezTo>
                    <a:pt x="11" y="15"/>
                    <a:pt x="11" y="16"/>
                    <a:pt x="12" y="16"/>
                  </a:cubicBezTo>
                  <a:cubicBezTo>
                    <a:pt x="13" y="16"/>
                    <a:pt x="14" y="15"/>
                    <a:pt x="15" y="15"/>
                  </a:cubicBezTo>
                  <a:cubicBezTo>
                    <a:pt x="16" y="13"/>
                    <a:pt x="16" y="11"/>
                    <a:pt x="15" y="10"/>
                  </a:cubicBezTo>
                  <a:lnTo>
                    <a:pt x="6" y="1"/>
                  </a:lnTo>
                  <a:close/>
                  <a:moveTo>
                    <a:pt x="6" y="1"/>
                  </a:moveTo>
                  <a:cubicBezTo>
                    <a:pt x="6" y="1"/>
                    <a:pt x="6" y="1"/>
                    <a:pt x="6"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latin typeface="Century Gothic" panose="020B0502020202020204" pitchFamily="34" charset="0"/>
              </a:endParaRPr>
            </a:p>
          </p:txBody>
        </p:sp>
        <p:sp>
          <p:nvSpPr>
            <p:cNvPr id="60" name="Freeform 39">
              <a:extLst>
                <a:ext uri="{FF2B5EF4-FFF2-40B4-BE49-F238E27FC236}">
                  <a16:creationId xmlns:a16="http://schemas.microsoft.com/office/drawing/2014/main" id="{F190B247-8A30-46CE-A01C-9AB0E41918AE}"/>
                </a:ext>
              </a:extLst>
            </p:cNvPr>
            <p:cNvSpPr>
              <a:spLocks noEditPoints="1"/>
            </p:cNvSpPr>
            <p:nvPr/>
          </p:nvSpPr>
          <p:spPr bwMode="auto">
            <a:xfrm>
              <a:off x="6105" y="6510"/>
              <a:ext cx="64" cy="64"/>
            </a:xfrm>
            <a:custGeom>
              <a:avLst/>
              <a:gdLst>
                <a:gd name="T0" fmla="*/ 10 w 16"/>
                <a:gd name="T1" fmla="*/ 15 h 16"/>
                <a:gd name="T2" fmla="*/ 13 w 16"/>
                <a:gd name="T3" fmla="*/ 16 h 16"/>
                <a:gd name="T4" fmla="*/ 15 w 16"/>
                <a:gd name="T5" fmla="*/ 15 h 16"/>
                <a:gd name="T6" fmla="*/ 15 w 16"/>
                <a:gd name="T7" fmla="*/ 10 h 16"/>
                <a:gd name="T8" fmla="*/ 6 w 16"/>
                <a:gd name="T9" fmla="*/ 1 h 16"/>
                <a:gd name="T10" fmla="*/ 1 w 16"/>
                <a:gd name="T11" fmla="*/ 1 h 16"/>
                <a:gd name="T12" fmla="*/ 1 w 16"/>
                <a:gd name="T13" fmla="*/ 6 h 16"/>
                <a:gd name="T14" fmla="*/ 10 w 16"/>
                <a:gd name="T15" fmla="*/ 15 h 16"/>
                <a:gd name="T16" fmla="*/ 10 w 16"/>
                <a:gd name="T17" fmla="*/ 15 h 16"/>
                <a:gd name="T18" fmla="*/ 10 w 16"/>
                <a:gd name="T1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10" y="15"/>
                  </a:moveTo>
                  <a:cubicBezTo>
                    <a:pt x="11" y="16"/>
                    <a:pt x="12" y="16"/>
                    <a:pt x="13" y="16"/>
                  </a:cubicBezTo>
                  <a:cubicBezTo>
                    <a:pt x="14" y="16"/>
                    <a:pt x="14" y="16"/>
                    <a:pt x="15" y="15"/>
                  </a:cubicBezTo>
                  <a:cubicBezTo>
                    <a:pt x="16" y="14"/>
                    <a:pt x="16" y="12"/>
                    <a:pt x="15" y="10"/>
                  </a:cubicBezTo>
                  <a:cubicBezTo>
                    <a:pt x="6" y="1"/>
                    <a:pt x="6" y="1"/>
                    <a:pt x="6" y="1"/>
                  </a:cubicBezTo>
                  <a:cubicBezTo>
                    <a:pt x="5" y="0"/>
                    <a:pt x="3" y="0"/>
                    <a:pt x="1" y="1"/>
                  </a:cubicBezTo>
                  <a:cubicBezTo>
                    <a:pt x="0" y="3"/>
                    <a:pt x="0" y="5"/>
                    <a:pt x="1" y="6"/>
                  </a:cubicBezTo>
                  <a:lnTo>
                    <a:pt x="10" y="15"/>
                  </a:lnTo>
                  <a:close/>
                  <a:moveTo>
                    <a:pt x="10" y="15"/>
                  </a:moveTo>
                  <a:cubicBezTo>
                    <a:pt x="10" y="15"/>
                    <a:pt x="10" y="15"/>
                    <a:pt x="10"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latin typeface="Century Gothic" panose="020B0502020202020204" pitchFamily="34" charset="0"/>
              </a:endParaRPr>
            </a:p>
          </p:txBody>
        </p:sp>
        <p:sp>
          <p:nvSpPr>
            <p:cNvPr id="61" name="Freeform 40">
              <a:extLst>
                <a:ext uri="{FF2B5EF4-FFF2-40B4-BE49-F238E27FC236}">
                  <a16:creationId xmlns:a16="http://schemas.microsoft.com/office/drawing/2014/main" id="{0F39D296-6FCD-4348-AFD5-D0D6315BBC09}"/>
                </a:ext>
              </a:extLst>
            </p:cNvPr>
            <p:cNvSpPr>
              <a:spLocks noEditPoints="1"/>
            </p:cNvSpPr>
            <p:nvPr/>
          </p:nvSpPr>
          <p:spPr bwMode="auto">
            <a:xfrm>
              <a:off x="6185" y="6590"/>
              <a:ext cx="166" cy="165"/>
            </a:xfrm>
            <a:custGeom>
              <a:avLst/>
              <a:gdLst>
                <a:gd name="T0" fmla="*/ 38 w 41"/>
                <a:gd name="T1" fmla="*/ 0 h 41"/>
                <a:gd name="T2" fmla="*/ 0 w 41"/>
                <a:gd name="T3" fmla="*/ 38 h 41"/>
                <a:gd name="T4" fmla="*/ 3 w 41"/>
                <a:gd name="T5" fmla="*/ 41 h 41"/>
                <a:gd name="T6" fmla="*/ 6 w 41"/>
                <a:gd name="T7" fmla="*/ 38 h 41"/>
                <a:gd name="T8" fmla="*/ 38 w 41"/>
                <a:gd name="T9" fmla="*/ 6 h 41"/>
                <a:gd name="T10" fmla="*/ 41 w 41"/>
                <a:gd name="T11" fmla="*/ 3 h 41"/>
                <a:gd name="T12" fmla="*/ 38 w 41"/>
                <a:gd name="T13" fmla="*/ 0 h 41"/>
                <a:gd name="T14" fmla="*/ 38 w 41"/>
                <a:gd name="T15" fmla="*/ 0 h 41"/>
                <a:gd name="T16" fmla="*/ 38 w 41"/>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1">
                  <a:moveTo>
                    <a:pt x="38" y="0"/>
                  </a:moveTo>
                  <a:cubicBezTo>
                    <a:pt x="17" y="0"/>
                    <a:pt x="0" y="17"/>
                    <a:pt x="0" y="38"/>
                  </a:cubicBezTo>
                  <a:cubicBezTo>
                    <a:pt x="0" y="40"/>
                    <a:pt x="1" y="41"/>
                    <a:pt x="3" y="41"/>
                  </a:cubicBezTo>
                  <a:cubicBezTo>
                    <a:pt x="5" y="41"/>
                    <a:pt x="6" y="40"/>
                    <a:pt x="6" y="38"/>
                  </a:cubicBezTo>
                  <a:cubicBezTo>
                    <a:pt x="6" y="20"/>
                    <a:pt x="20" y="6"/>
                    <a:pt x="38" y="6"/>
                  </a:cubicBezTo>
                  <a:cubicBezTo>
                    <a:pt x="40" y="6"/>
                    <a:pt x="41" y="5"/>
                    <a:pt x="41" y="3"/>
                  </a:cubicBezTo>
                  <a:cubicBezTo>
                    <a:pt x="41" y="1"/>
                    <a:pt x="40" y="0"/>
                    <a:pt x="38" y="0"/>
                  </a:cubicBezTo>
                  <a:close/>
                  <a:moveTo>
                    <a:pt x="38" y="0"/>
                  </a:moveTo>
                  <a:cubicBezTo>
                    <a:pt x="38" y="0"/>
                    <a:pt x="38" y="0"/>
                    <a:pt x="3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latin typeface="Century Gothic" panose="020B0502020202020204" pitchFamily="34" charset="0"/>
              </a:endParaRPr>
            </a:p>
          </p:txBody>
        </p:sp>
      </p:grpSp>
      <p:sp>
        <p:nvSpPr>
          <p:cNvPr id="64" name="Foliennummernplatzhalter 1">
            <a:extLst>
              <a:ext uri="{FF2B5EF4-FFF2-40B4-BE49-F238E27FC236}">
                <a16:creationId xmlns:a16="http://schemas.microsoft.com/office/drawing/2014/main" id="{05F1811B-B64F-459C-A3ED-CDE48A25E44D}"/>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25</a:t>
            </a:fld>
            <a:endParaRPr lang="ru-RU"/>
          </a:p>
        </p:txBody>
      </p:sp>
    </p:spTree>
    <p:extLst>
      <p:ext uri="{BB962C8B-B14F-4D97-AF65-F5344CB8AC3E}">
        <p14:creationId xmlns:p14="http://schemas.microsoft.com/office/powerpoint/2010/main" val="21008250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185B85B3-AD8E-4FE1-A99D-B1C2BC61C0DE}"/>
              </a:ext>
            </a:extLst>
          </p:cNvPr>
          <p:cNvSpPr>
            <a:spLocks noGrp="1"/>
          </p:cNvSpPr>
          <p:nvPr>
            <p:ph type="title"/>
          </p:nvPr>
        </p:nvSpPr>
        <p:spPr>
          <a:xfrm>
            <a:off x="5157457" y="1627483"/>
            <a:ext cx="6921464" cy="2233060"/>
          </a:xfrm>
        </p:spPr>
        <p:txBody>
          <a:bodyPr>
            <a:noAutofit/>
          </a:bodyPr>
          <a:lstStyle/>
          <a:p>
            <a:pPr>
              <a:lnSpc>
                <a:spcPct val="100000"/>
              </a:lnSpc>
              <a:spcBef>
                <a:spcPts val="600"/>
              </a:spcBef>
              <a:spcAft>
                <a:spcPts val="1200"/>
              </a:spcAft>
            </a:pPr>
            <a:r>
              <a:rPr lang="fr-CH" sz="3200" b="0">
                <a:solidFill>
                  <a:srgbClr val="686868"/>
                </a:solidFill>
                <a:latin typeface="Century Gothic" panose="020B0502020202020204" pitchFamily="34" charset="0"/>
                <a:cs typeface="Arial" pitchFamily="34" charset="0"/>
              </a:rPr>
              <a:t>Digression:</a:t>
            </a:r>
            <a:br>
              <a:rPr lang="fr-CH" sz="3200" b="0">
                <a:solidFill>
                  <a:srgbClr val="686868"/>
                </a:solidFill>
                <a:latin typeface="Century Gothic" panose="020B0502020202020204" pitchFamily="34" charset="0"/>
                <a:cs typeface="Arial" pitchFamily="34" charset="0"/>
              </a:rPr>
            </a:br>
            <a:r>
              <a:rPr lang="fr-CH" sz="3200" b="0">
                <a:solidFill>
                  <a:srgbClr val="686868"/>
                </a:solidFill>
                <a:latin typeface="Century Gothic" panose="020B0502020202020204" pitchFamily="34" charset="0"/>
                <a:cs typeface="Arial" pitchFamily="34" charset="0"/>
              </a:rPr>
              <a:t>Connaissances et outils</a:t>
            </a:r>
            <a:br>
              <a:rPr lang="fr-CH" sz="3200">
                <a:solidFill>
                  <a:srgbClr val="0B4874"/>
                </a:solidFill>
                <a:latin typeface="Century Gothic" panose="020B0502020202020204" pitchFamily="34" charset="0"/>
                <a:cs typeface="Arial" pitchFamily="34" charset="0"/>
              </a:rPr>
            </a:br>
            <a:r>
              <a:rPr lang="fr-CH" sz="3200" b="1">
                <a:solidFill>
                  <a:srgbClr val="0B4874"/>
                </a:solidFill>
                <a:latin typeface="Century Gothic" panose="020B0502020202020204" pitchFamily="34" charset="0"/>
                <a:cs typeface="Arial" pitchFamily="34" charset="0"/>
              </a:rPr>
              <a:t>Économie circulaire</a:t>
            </a:r>
          </a:p>
        </p:txBody>
      </p:sp>
      <p:sp>
        <p:nvSpPr>
          <p:cNvPr id="6" name="Foliennummernplatzhalter 2">
            <a:extLst>
              <a:ext uri="{FF2B5EF4-FFF2-40B4-BE49-F238E27FC236}">
                <a16:creationId xmlns:a16="http://schemas.microsoft.com/office/drawing/2014/main" id="{5C2E3283-ED1F-46FD-9254-03F1DC4596B0}"/>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26</a:t>
            </a:fld>
            <a:endParaRPr lang="ru-RU"/>
          </a:p>
        </p:txBody>
      </p:sp>
    </p:spTree>
    <p:extLst>
      <p:ext uri="{BB962C8B-B14F-4D97-AF65-F5344CB8AC3E}">
        <p14:creationId xmlns:p14="http://schemas.microsoft.com/office/powerpoint/2010/main" val="1804556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833609B8-63F0-4BB5-BD7C-8B5FD3F7E904}"/>
              </a:ext>
            </a:extLst>
          </p:cNvPr>
          <p:cNvSpPr/>
          <p:nvPr/>
        </p:nvSpPr>
        <p:spPr>
          <a:xfrm>
            <a:off x="1456660" y="4943032"/>
            <a:ext cx="9702469" cy="1327801"/>
          </a:xfrm>
          <a:prstGeom prst="rect">
            <a:avLst/>
          </a:prstGeom>
          <a:solidFill>
            <a:srgbClr val="B11B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Rectangle 2">
            <a:extLst>
              <a:ext uri="{FF2B5EF4-FFF2-40B4-BE49-F238E27FC236}">
                <a16:creationId xmlns:a16="http://schemas.microsoft.com/office/drawing/2014/main" id="{6556A98D-09D0-48C3-8A3C-D59CB6ED0D20}"/>
              </a:ext>
            </a:extLst>
          </p:cNvPr>
          <p:cNvSpPr txBox="1">
            <a:spLocks noChangeArrowheads="1"/>
          </p:cNvSpPr>
          <p:nvPr/>
        </p:nvSpPr>
        <p:spPr bwMode="auto">
          <a:xfrm>
            <a:off x="962524" y="-47419"/>
            <a:ext cx="9954520" cy="1111740"/>
          </a:xfrm>
          <a:prstGeom prst="rect">
            <a:avLst/>
          </a:prstGeom>
          <a:noFill/>
          <a:ln w="9525">
            <a:noFill/>
            <a:miter lim="800000"/>
            <a:headEnd/>
            <a:tailEnd/>
          </a:ln>
        </p:spPr>
        <p:txBody>
          <a:bodyPr anchor="ctr"/>
          <a:lstStyle/>
          <a:p>
            <a:pPr>
              <a:defRPr/>
            </a:pPr>
            <a:r>
              <a:rPr lang="fr-CH" sz="2400" b="1">
                <a:solidFill>
                  <a:srgbClr val="0B4874"/>
                </a:solidFill>
                <a:latin typeface="Century Gothic" panose="020B0502020202020204" pitchFamily="34" charset="0"/>
                <a:ea typeface="ＭＳ Ｐゴシック" charset="0"/>
                <a:cs typeface="Arial"/>
              </a:rPr>
              <a:t>À l’heure actuelle, ce sont l’économie et la consommation linéaires qui dominent le marché</a:t>
            </a:r>
          </a:p>
        </p:txBody>
      </p:sp>
      <p:pic>
        <p:nvPicPr>
          <p:cNvPr id="12" name="Grafik 11" descr="Ein Bild, das Text enthält.&#10;&#10;Automatisch generierte Beschreibung">
            <a:extLst>
              <a:ext uri="{FF2B5EF4-FFF2-40B4-BE49-F238E27FC236}">
                <a16:creationId xmlns:a16="http://schemas.microsoft.com/office/drawing/2014/main" id="{F4AE3FE0-E26F-4C3A-8536-CDAB4DC843BB}"/>
              </a:ext>
            </a:extLst>
          </p:cNvPr>
          <p:cNvPicPr>
            <a:picLocks noChangeAspect="1"/>
          </p:cNvPicPr>
          <p:nvPr/>
        </p:nvPicPr>
        <p:blipFill>
          <a:blip r:embed="rId3"/>
          <a:stretch>
            <a:fillRect/>
          </a:stretch>
        </p:blipFill>
        <p:spPr>
          <a:xfrm>
            <a:off x="1839950" y="1460464"/>
            <a:ext cx="8543179" cy="2456167"/>
          </a:xfrm>
          <a:prstGeom prst="rect">
            <a:avLst/>
          </a:prstGeom>
          <a:noFill/>
        </p:spPr>
      </p:pic>
      <p:sp>
        <p:nvSpPr>
          <p:cNvPr id="13" name="Rechteck 12">
            <a:extLst>
              <a:ext uri="{FF2B5EF4-FFF2-40B4-BE49-F238E27FC236}">
                <a16:creationId xmlns:a16="http://schemas.microsoft.com/office/drawing/2014/main" id="{55A5FE5E-D862-4537-AD17-F0712CC0E492}"/>
              </a:ext>
            </a:extLst>
          </p:cNvPr>
          <p:cNvSpPr/>
          <p:nvPr/>
        </p:nvSpPr>
        <p:spPr>
          <a:xfrm>
            <a:off x="1676157" y="4041443"/>
            <a:ext cx="8870763" cy="400110"/>
          </a:xfrm>
          <a:prstGeom prst="rect">
            <a:avLst/>
          </a:prstGeom>
        </p:spPr>
        <p:txBody>
          <a:bodyPr wrap="square">
            <a:spAutoFit/>
          </a:bodyPr>
          <a:lstStyle/>
          <a:p>
            <a:r>
              <a:rPr lang="fr-CH" sz="1000" b="1">
                <a:solidFill>
                  <a:srgbClr val="686868"/>
                </a:solidFill>
                <a:latin typeface="Century Gothic" panose="020B0502020202020204" pitchFamily="34" charset="0"/>
              </a:rPr>
              <a:t>Source: </a:t>
            </a:r>
            <a:r>
              <a:rPr lang="fr-CH" sz="1000">
                <a:solidFill>
                  <a:srgbClr val="686868"/>
                </a:solidFill>
                <a:latin typeface="Century Gothic" panose="020B0502020202020204" pitchFamily="34" charset="0"/>
              </a:rPr>
              <a:t>Jørgensen, S., Pedersen, L. J. T. (2018). The Circular Rather than the Linear Economy In: RESTART Sustainable Business Model Innovation. Springer. P. 106. </a:t>
            </a:r>
            <a:r>
              <a:rPr lang="fr-CH" sz="1000">
                <a:solidFill>
                  <a:srgbClr val="686868"/>
                </a:solidFill>
                <a:latin typeface="Century Gothic" panose="020B0502020202020204" pitchFamily="34" charset="0"/>
                <a:hlinkClick r:id="rId4">
                  <a:extLst>
                    <a:ext uri="{A12FA001-AC4F-418D-AE19-62706E023703}">
                      <ahyp:hlinkClr xmlns:ahyp="http://schemas.microsoft.com/office/drawing/2018/hyperlinkcolor" val="tx"/>
                    </a:ext>
                  </a:extLst>
                </a:hlinkClick>
              </a:rPr>
              <a:t>link.springer.com/chapter/10.1007/978-3-319-91971-3_8</a:t>
            </a:r>
            <a:r>
              <a:rPr lang="fr-CH" sz="1000">
                <a:solidFill>
                  <a:srgbClr val="686868"/>
                </a:solidFill>
                <a:latin typeface="Century Gothic" panose="020B0502020202020204" pitchFamily="34" charset="0"/>
              </a:rPr>
              <a:t> Traduction propre.</a:t>
            </a:r>
          </a:p>
        </p:txBody>
      </p:sp>
      <p:sp>
        <p:nvSpPr>
          <p:cNvPr id="3" name="Textfeld 2">
            <a:extLst>
              <a:ext uri="{FF2B5EF4-FFF2-40B4-BE49-F238E27FC236}">
                <a16:creationId xmlns:a16="http://schemas.microsoft.com/office/drawing/2014/main" id="{EA564B16-EC0A-44D5-86AC-59454E910F0C}"/>
              </a:ext>
            </a:extLst>
          </p:cNvPr>
          <p:cNvSpPr txBox="1"/>
          <p:nvPr/>
        </p:nvSpPr>
        <p:spPr>
          <a:xfrm>
            <a:off x="1764267" y="3506472"/>
            <a:ext cx="1723549" cy="430887"/>
          </a:xfrm>
          <a:prstGeom prst="rect">
            <a:avLst/>
          </a:prstGeom>
          <a:solidFill>
            <a:schemeClr val="bg1"/>
          </a:solidFill>
        </p:spPr>
        <p:txBody>
          <a:bodyPr wrap="none" rtlCol="0">
            <a:spAutoFit/>
          </a:bodyPr>
          <a:lstStyle/>
          <a:p>
            <a:r>
              <a:rPr lang="fr-CH" sz="2200" b="1">
                <a:latin typeface="Century Gothic" panose="020B0502020202020204" pitchFamily="34" charset="0"/>
              </a:rPr>
              <a:t>Extraire</a:t>
            </a:r>
          </a:p>
        </p:txBody>
      </p:sp>
      <p:sp>
        <p:nvSpPr>
          <p:cNvPr id="14" name="Textfeld 13">
            <a:extLst>
              <a:ext uri="{FF2B5EF4-FFF2-40B4-BE49-F238E27FC236}">
                <a16:creationId xmlns:a16="http://schemas.microsoft.com/office/drawing/2014/main" id="{CA7CC58D-A120-4BC6-AB83-D269A462ADAB}"/>
              </a:ext>
            </a:extLst>
          </p:cNvPr>
          <p:cNvSpPr txBox="1"/>
          <p:nvPr/>
        </p:nvSpPr>
        <p:spPr>
          <a:xfrm>
            <a:off x="4402865" y="3512037"/>
            <a:ext cx="3978974" cy="430887"/>
          </a:xfrm>
          <a:prstGeom prst="rect">
            <a:avLst/>
          </a:prstGeom>
          <a:solidFill>
            <a:schemeClr val="bg1"/>
          </a:solidFill>
        </p:spPr>
        <p:txBody>
          <a:bodyPr wrap="none" rtlCol="0">
            <a:spAutoFit/>
          </a:bodyPr>
          <a:lstStyle/>
          <a:p>
            <a:r>
              <a:rPr lang="fr-CH" sz="2200" b="1">
                <a:latin typeface="Century Gothic" panose="020B0502020202020204" pitchFamily="34" charset="0"/>
              </a:rPr>
              <a:t>Fabriquer et consommer</a:t>
            </a:r>
          </a:p>
        </p:txBody>
      </p:sp>
      <p:sp>
        <p:nvSpPr>
          <p:cNvPr id="15" name="Textfeld 14">
            <a:extLst>
              <a:ext uri="{FF2B5EF4-FFF2-40B4-BE49-F238E27FC236}">
                <a16:creationId xmlns:a16="http://schemas.microsoft.com/office/drawing/2014/main" id="{7688AEB1-D571-4039-B9C7-9DAB0FBA8018}"/>
              </a:ext>
            </a:extLst>
          </p:cNvPr>
          <p:cNvSpPr txBox="1"/>
          <p:nvPr/>
        </p:nvSpPr>
        <p:spPr>
          <a:xfrm>
            <a:off x="8881418" y="3463578"/>
            <a:ext cx="1731564" cy="430887"/>
          </a:xfrm>
          <a:prstGeom prst="rect">
            <a:avLst/>
          </a:prstGeom>
          <a:solidFill>
            <a:schemeClr val="bg1"/>
          </a:solidFill>
        </p:spPr>
        <p:txBody>
          <a:bodyPr wrap="none" rtlCol="0">
            <a:spAutoFit/>
          </a:bodyPr>
          <a:lstStyle/>
          <a:p>
            <a:r>
              <a:rPr lang="fr-CH" sz="2200" b="1">
                <a:latin typeface="Century Gothic" panose="020B0502020202020204" pitchFamily="34" charset="0"/>
              </a:rPr>
              <a:t>Jeter</a:t>
            </a:r>
          </a:p>
        </p:txBody>
      </p:sp>
      <p:sp>
        <p:nvSpPr>
          <p:cNvPr id="5" name="Rechteck 4">
            <a:extLst>
              <a:ext uri="{FF2B5EF4-FFF2-40B4-BE49-F238E27FC236}">
                <a16:creationId xmlns:a16="http://schemas.microsoft.com/office/drawing/2014/main" id="{8D206428-5AD7-4B52-A933-6B6BACCCFE60}"/>
              </a:ext>
            </a:extLst>
          </p:cNvPr>
          <p:cNvSpPr/>
          <p:nvPr/>
        </p:nvSpPr>
        <p:spPr>
          <a:xfrm>
            <a:off x="2153811" y="5167822"/>
            <a:ext cx="8478221" cy="861774"/>
          </a:xfrm>
          <a:prstGeom prst="rect">
            <a:avLst/>
          </a:prstGeom>
        </p:spPr>
        <p:txBody>
          <a:bodyPr wrap="square">
            <a:spAutoFit/>
          </a:bodyPr>
          <a:lstStyle/>
          <a:p>
            <a:r>
              <a:rPr lang="fr-CH" sz="1600" b="1">
                <a:solidFill>
                  <a:schemeClr val="bg1"/>
                </a:solidFill>
                <a:latin typeface="Century Gothic" panose="020B0502020202020204" pitchFamily="34" charset="0"/>
              </a:rPr>
              <a:t>«Modèle dépassé mais toujours dominant, l’économie linéaire est  basée sur . </a:t>
            </a:r>
            <a:br>
              <a:rPr lang="fr-CH" sz="1600" b="1">
                <a:solidFill>
                  <a:schemeClr val="bg1"/>
                </a:solidFill>
                <a:latin typeface="Century Gothic" panose="020B0502020202020204" pitchFamily="34" charset="0"/>
              </a:rPr>
            </a:br>
            <a:r>
              <a:rPr lang="fr-CH" sz="1600" b="1">
                <a:solidFill>
                  <a:schemeClr val="bg1"/>
                </a:solidFill>
                <a:latin typeface="Century Gothic" panose="020B0502020202020204" pitchFamily="34" charset="0"/>
              </a:rPr>
              <a:t>la logique «extraire, fabriquer, consommer  jeter», incompatible avec le respect des limites planétaires.» </a:t>
            </a:r>
          </a:p>
        </p:txBody>
      </p:sp>
      <p:sp>
        <p:nvSpPr>
          <p:cNvPr id="16" name="Rechteck 15">
            <a:extLst>
              <a:ext uri="{FF2B5EF4-FFF2-40B4-BE49-F238E27FC236}">
                <a16:creationId xmlns:a16="http://schemas.microsoft.com/office/drawing/2014/main" id="{7D21E2FB-C5F6-4967-8270-F9606F3256DE}"/>
              </a:ext>
            </a:extLst>
          </p:cNvPr>
          <p:cNvSpPr/>
          <p:nvPr/>
        </p:nvSpPr>
        <p:spPr>
          <a:xfrm>
            <a:off x="6670743" y="5986081"/>
            <a:ext cx="4711912" cy="246221"/>
          </a:xfrm>
          <a:prstGeom prst="rect">
            <a:avLst/>
          </a:prstGeom>
        </p:spPr>
        <p:txBody>
          <a:bodyPr wrap="square">
            <a:spAutoFit/>
          </a:bodyPr>
          <a:lstStyle/>
          <a:p>
            <a:r>
              <a:rPr lang="fr-CH" sz="1000" b="1">
                <a:solidFill>
                  <a:schemeClr val="bg1"/>
                </a:solidFill>
                <a:latin typeface="Century Gothic" panose="020B0502020202020204" pitchFamily="34" charset="0"/>
              </a:rPr>
              <a:t>Source: </a:t>
            </a:r>
            <a:r>
              <a:rPr lang="fr-CH" sz="1000">
                <a:solidFill>
                  <a:schemeClr val="bg1"/>
                </a:solidFill>
                <a:latin typeface="Century Gothic" panose="020B0502020202020204" pitchFamily="34" charset="0"/>
              </a:rPr>
              <a:t>sanudurabilitas.ch/kreislaufwirtschaft/</a:t>
            </a:r>
          </a:p>
        </p:txBody>
      </p:sp>
      <p:sp>
        <p:nvSpPr>
          <p:cNvPr id="7" name="Gleichschenkliges Dreieck 6">
            <a:extLst>
              <a:ext uri="{FF2B5EF4-FFF2-40B4-BE49-F238E27FC236}">
                <a16:creationId xmlns:a16="http://schemas.microsoft.com/office/drawing/2014/main" id="{CCE5D8BF-39E0-4597-B155-BF56E9DF02D4}"/>
              </a:ext>
            </a:extLst>
          </p:cNvPr>
          <p:cNvSpPr/>
          <p:nvPr/>
        </p:nvSpPr>
        <p:spPr>
          <a:xfrm rot="5400000">
            <a:off x="1358278" y="5424952"/>
            <a:ext cx="1049427" cy="34377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Foliennummernplatzhalter 2">
            <a:extLst>
              <a:ext uri="{FF2B5EF4-FFF2-40B4-BE49-F238E27FC236}">
                <a16:creationId xmlns:a16="http://schemas.microsoft.com/office/drawing/2014/main" id="{6FE04175-6573-40B0-B5CB-0F6A6191BEFD}"/>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27</a:t>
            </a:fld>
            <a:endParaRPr lang="ru-RU"/>
          </a:p>
        </p:txBody>
      </p:sp>
    </p:spTree>
    <p:extLst>
      <p:ext uri="{BB962C8B-B14F-4D97-AF65-F5344CB8AC3E}">
        <p14:creationId xmlns:p14="http://schemas.microsoft.com/office/powerpoint/2010/main" val="28648000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39ECB63-BA4B-4E83-9089-0D438199A86C}"/>
              </a:ext>
            </a:extLst>
          </p:cNvPr>
          <p:cNvSpPr txBox="1">
            <a:spLocks noChangeArrowheads="1"/>
          </p:cNvSpPr>
          <p:nvPr/>
        </p:nvSpPr>
        <p:spPr bwMode="auto">
          <a:xfrm>
            <a:off x="959338" y="-18660"/>
            <a:ext cx="9938048" cy="1111740"/>
          </a:xfrm>
          <a:prstGeom prst="rect">
            <a:avLst/>
          </a:prstGeom>
          <a:noFill/>
          <a:ln w="9525">
            <a:noFill/>
            <a:miter lim="800000"/>
            <a:headEnd/>
            <a:tailEnd/>
          </a:ln>
        </p:spPr>
        <p:txBody>
          <a:bodyPr anchor="ctr"/>
          <a:lstStyle/>
          <a:p>
            <a:pPr>
              <a:defRPr/>
            </a:pPr>
            <a:r>
              <a:rPr lang="fr-CH" sz="2400" b="1">
                <a:solidFill>
                  <a:srgbClr val="0B4874"/>
                </a:solidFill>
                <a:latin typeface="Century Gothic" panose="020B0502020202020204" pitchFamily="34" charset="0"/>
                <a:ea typeface="ＭＳ Ｐゴシック" charset="0"/>
                <a:cs typeface="Arial"/>
              </a:rPr>
              <a:t>Les modèles d’entreprise qui prônent l’économie circulaire peuvent agir à différents niveaux</a:t>
            </a:r>
          </a:p>
        </p:txBody>
      </p:sp>
      <p:pic>
        <p:nvPicPr>
          <p:cNvPr id="5" name="Grafik 4">
            <a:extLst>
              <a:ext uri="{FF2B5EF4-FFF2-40B4-BE49-F238E27FC236}">
                <a16:creationId xmlns:a16="http://schemas.microsoft.com/office/drawing/2014/main" id="{D05CCB8F-1B36-45EB-AC3A-2B453E233F4F}"/>
              </a:ext>
            </a:extLst>
          </p:cNvPr>
          <p:cNvPicPr>
            <a:picLocks noChangeAspect="1"/>
          </p:cNvPicPr>
          <p:nvPr/>
        </p:nvPicPr>
        <p:blipFill>
          <a:blip r:embed="rId2"/>
          <a:stretch>
            <a:fillRect/>
          </a:stretch>
        </p:blipFill>
        <p:spPr>
          <a:xfrm>
            <a:off x="862457" y="1278589"/>
            <a:ext cx="4418907" cy="4595781"/>
          </a:xfrm>
          <a:prstGeom prst="rect">
            <a:avLst/>
          </a:prstGeom>
        </p:spPr>
      </p:pic>
      <p:sp>
        <p:nvSpPr>
          <p:cNvPr id="6" name="Rechteck 5">
            <a:extLst>
              <a:ext uri="{FF2B5EF4-FFF2-40B4-BE49-F238E27FC236}">
                <a16:creationId xmlns:a16="http://schemas.microsoft.com/office/drawing/2014/main" id="{EAF0E820-DCCD-4232-8989-8682880927C0}"/>
              </a:ext>
            </a:extLst>
          </p:cNvPr>
          <p:cNvSpPr/>
          <p:nvPr/>
        </p:nvSpPr>
        <p:spPr>
          <a:xfrm>
            <a:off x="872833" y="6251177"/>
            <a:ext cx="5242834" cy="553998"/>
          </a:xfrm>
          <a:prstGeom prst="rect">
            <a:avLst/>
          </a:prstGeom>
        </p:spPr>
        <p:txBody>
          <a:bodyPr wrap="square">
            <a:spAutoFit/>
          </a:bodyPr>
          <a:lstStyle/>
          <a:p>
            <a:r>
              <a:rPr lang="fr-CH" sz="1000" b="1">
                <a:solidFill>
                  <a:srgbClr val="686868"/>
                </a:solidFill>
              </a:rPr>
              <a:t>Graphique, source: </a:t>
            </a:r>
            <a:r>
              <a:rPr lang="fr-CH" sz="1000">
                <a:solidFill>
                  <a:srgbClr val="686868"/>
                </a:solidFill>
              </a:rPr>
              <a:t>Jørgensen, S., Pedersen, L. J. T. (2018). The Circular Rather than the Linear Economy. Dans</a:t>
            </a:r>
            <a:r>
              <a:rPr lang="fr-CH" sz="1000" i="1">
                <a:solidFill>
                  <a:srgbClr val="686868"/>
                </a:solidFill>
              </a:rPr>
              <a:t>: </a:t>
            </a:r>
            <a:r>
              <a:rPr lang="fr-CH" sz="1000">
                <a:solidFill>
                  <a:srgbClr val="686868"/>
                </a:solidFill>
              </a:rPr>
              <a:t>RESTART Sustainable Business Model Innovation</a:t>
            </a:r>
            <a:r>
              <a:rPr lang="fr-CH" sz="1000" i="1">
                <a:solidFill>
                  <a:srgbClr val="686868"/>
                </a:solidFill>
              </a:rPr>
              <a:t>. </a:t>
            </a:r>
            <a:r>
              <a:rPr lang="fr-CH" sz="1000">
                <a:solidFill>
                  <a:srgbClr val="686868"/>
                </a:solidFill>
              </a:rPr>
              <a:t>Springer. P. 108. </a:t>
            </a:r>
          </a:p>
        </p:txBody>
      </p:sp>
      <p:sp>
        <p:nvSpPr>
          <p:cNvPr id="7" name="Rechteck 6">
            <a:extLst>
              <a:ext uri="{FF2B5EF4-FFF2-40B4-BE49-F238E27FC236}">
                <a16:creationId xmlns:a16="http://schemas.microsoft.com/office/drawing/2014/main" id="{44968F03-40EA-4B31-B8CD-B4B14C3FF9A3}"/>
              </a:ext>
            </a:extLst>
          </p:cNvPr>
          <p:cNvSpPr/>
          <p:nvPr/>
        </p:nvSpPr>
        <p:spPr>
          <a:xfrm>
            <a:off x="5487839" y="4778196"/>
            <a:ext cx="6149921" cy="954107"/>
          </a:xfrm>
          <a:prstGeom prst="rect">
            <a:avLst/>
          </a:prstGeom>
        </p:spPr>
        <p:txBody>
          <a:bodyPr wrap="square">
            <a:spAutoFit/>
          </a:bodyPr>
          <a:lstStyle/>
          <a:p>
            <a:pPr marL="228600" indent="-228600">
              <a:spcBef>
                <a:spcPts val="600"/>
              </a:spcBef>
              <a:buClr>
                <a:srgbClr val="0B4874"/>
              </a:buClr>
              <a:buAutoNum type="arabicPeriod"/>
            </a:pPr>
            <a:r>
              <a:rPr lang="fr-CH" sz="1100" b="1">
                <a:solidFill>
                  <a:srgbClr val="0B4874"/>
                </a:solidFill>
              </a:rPr>
              <a:t>Louer et prêter:</a:t>
            </a:r>
            <a:r>
              <a:rPr lang="fr-CH" sz="1100">
                <a:solidFill>
                  <a:srgbClr val="898F97"/>
                </a:solidFill>
              </a:rPr>
              <a:t> </a:t>
            </a:r>
            <a:r>
              <a:rPr lang="fr-CH" sz="1100">
                <a:solidFill>
                  <a:srgbClr val="686868"/>
                </a:solidFill>
              </a:rPr>
              <a:t>les entreprises vendent l’utilisation d’un produit. Elles peuvent proposer des modèles de location ou de leasing ou aider d’autres entreprises ou particuliers à louer ou à prêter quelque chose. </a:t>
            </a:r>
            <a:r>
              <a:rPr lang="fr-CH" sz="1100" b="1">
                <a:solidFill>
                  <a:srgbClr val="B11B96"/>
                </a:solidFill>
              </a:rPr>
              <a:t>Exemples:</a:t>
            </a:r>
            <a:r>
              <a:rPr lang="fr-CH" sz="1100" b="1">
                <a:solidFill>
                  <a:srgbClr val="686868"/>
                </a:solidFill>
              </a:rPr>
              <a:t> </a:t>
            </a:r>
            <a:r>
              <a:rPr lang="fr-CH" sz="1100">
                <a:solidFill>
                  <a:srgbClr val="B11B96"/>
                </a:solidFill>
                <a:hlinkClick r:id="rId3">
                  <a:extLst>
                    <a:ext uri="{A12FA001-AC4F-418D-AE19-62706E023703}">
                      <ahyp:hlinkClr xmlns:ahyp="http://schemas.microsoft.com/office/drawing/2018/hyperlinkcolor" val="tx"/>
                    </a:ext>
                  </a:extLst>
                </a:hlinkClick>
              </a:rPr>
              <a:t>Sharely</a:t>
            </a:r>
            <a:r>
              <a:rPr lang="fr-CH" sz="1100">
                <a:solidFill>
                  <a:srgbClr val="898F97"/>
                </a:solidFill>
              </a:rPr>
              <a:t> </a:t>
            </a:r>
            <a:r>
              <a:rPr lang="fr-CH" sz="1100">
                <a:solidFill>
                  <a:srgbClr val="686868"/>
                </a:solidFill>
              </a:rPr>
              <a:t>(plate-forme de location et de prêt d’articles de la vie courante), </a:t>
            </a:r>
            <a:r>
              <a:rPr lang="fr-CH" sz="1100">
                <a:solidFill>
                  <a:srgbClr val="B11B96"/>
                </a:solidFill>
                <a:hlinkClick r:id="rId4">
                  <a:extLst>
                    <a:ext uri="{A12FA001-AC4F-418D-AE19-62706E023703}">
                      <ahyp:hlinkClr xmlns:ahyp="http://schemas.microsoft.com/office/drawing/2018/hyperlinkcolor" val="tx"/>
                    </a:ext>
                  </a:extLst>
                </a:hlinkClick>
              </a:rPr>
              <a:t>2EM</a:t>
            </a:r>
            <a:r>
              <a:rPr lang="fr-CH" sz="1100">
                <a:solidFill>
                  <a:srgbClr val="898F97"/>
                </a:solidFill>
              </a:rPr>
              <a:t> </a:t>
            </a:r>
            <a:r>
              <a:rPr lang="fr-CH" sz="1100">
                <a:solidFill>
                  <a:srgbClr val="686868"/>
                </a:solidFill>
              </a:rPr>
              <a:t>(partage de voitures entre particuliers), </a:t>
            </a:r>
            <a:r>
              <a:rPr lang="fr-CH" sz="1100">
                <a:solidFill>
                  <a:srgbClr val="B11B96"/>
                </a:solidFill>
                <a:hlinkClick r:id="rId5">
                  <a:extLst>
                    <a:ext uri="{A12FA001-AC4F-418D-AE19-62706E023703}">
                      <ahyp:hlinkClr xmlns:ahyp="http://schemas.microsoft.com/office/drawing/2018/hyperlinkcolor" val="tx"/>
                    </a:ext>
                  </a:extLst>
                </a:hlinkClick>
              </a:rPr>
              <a:t>LeihBar</a:t>
            </a:r>
            <a:r>
              <a:rPr lang="fr-CH" sz="1100">
                <a:solidFill>
                  <a:srgbClr val="898F97"/>
                </a:solidFill>
              </a:rPr>
              <a:t> </a:t>
            </a:r>
            <a:r>
              <a:rPr lang="fr-CH" sz="1100">
                <a:solidFill>
                  <a:srgbClr val="686868"/>
                </a:solidFill>
              </a:rPr>
              <a:t>(emprunt d’objets du quotidien).</a:t>
            </a:r>
          </a:p>
        </p:txBody>
      </p:sp>
      <p:sp>
        <p:nvSpPr>
          <p:cNvPr id="10" name="Rechteck 9">
            <a:extLst>
              <a:ext uri="{FF2B5EF4-FFF2-40B4-BE49-F238E27FC236}">
                <a16:creationId xmlns:a16="http://schemas.microsoft.com/office/drawing/2014/main" id="{39A67F01-CDA0-41D8-A367-BF07B558FE25}"/>
              </a:ext>
            </a:extLst>
          </p:cNvPr>
          <p:cNvSpPr/>
          <p:nvPr/>
        </p:nvSpPr>
        <p:spPr>
          <a:xfrm>
            <a:off x="5478007" y="3820112"/>
            <a:ext cx="6149921" cy="938719"/>
          </a:xfrm>
          <a:prstGeom prst="rect">
            <a:avLst/>
          </a:prstGeom>
        </p:spPr>
        <p:txBody>
          <a:bodyPr wrap="square">
            <a:spAutoFit/>
          </a:bodyPr>
          <a:lstStyle/>
          <a:p>
            <a:pPr marL="228600" indent="-228600">
              <a:spcBef>
                <a:spcPts val="600"/>
              </a:spcBef>
              <a:buClr>
                <a:srgbClr val="0B4874"/>
              </a:buClr>
              <a:buFont typeface="+mj-lt"/>
              <a:buAutoNum type="arabicPeriod" startAt="2"/>
            </a:pPr>
            <a:r>
              <a:rPr lang="fr-CH" sz="1100" b="1">
                <a:solidFill>
                  <a:srgbClr val="0B4874"/>
                </a:solidFill>
              </a:rPr>
              <a:t>Réparer et entretenir: </a:t>
            </a:r>
            <a:r>
              <a:rPr lang="fr-CH" sz="1100">
                <a:solidFill>
                  <a:srgbClr val="686868"/>
                </a:solidFill>
              </a:rPr>
              <a:t>les entreprises proposent des services de réparation pour leurs propres produits ou pour des produits d’autres entreprises. </a:t>
            </a:r>
            <a:r>
              <a:rPr lang="fr-CH" sz="1100" b="1">
                <a:solidFill>
                  <a:srgbClr val="B11B96"/>
                </a:solidFill>
              </a:rPr>
              <a:t>Exemples:</a:t>
            </a:r>
            <a:r>
              <a:rPr lang="fr-CH" sz="1100">
                <a:solidFill>
                  <a:srgbClr val="686868"/>
                </a:solidFill>
              </a:rPr>
              <a:t> </a:t>
            </a:r>
            <a:r>
              <a:rPr lang="fr-CH" sz="1100">
                <a:solidFill>
                  <a:srgbClr val="B11B96"/>
                </a:solidFill>
                <a:hlinkClick r:id="rId6">
                  <a:extLst>
                    <a:ext uri="{A12FA001-AC4F-418D-AE19-62706E023703}">
                      <ahyp:hlinkClr xmlns:ahyp="http://schemas.microsoft.com/office/drawing/2018/hyperlinkcolor" val="tx"/>
                    </a:ext>
                  </a:extLst>
                </a:hlinkClick>
              </a:rPr>
              <a:t>Nudie Jeans Co</a:t>
            </a:r>
            <a:r>
              <a:rPr lang="fr-CH" sz="1100">
                <a:solidFill>
                  <a:srgbClr val="898F97"/>
                </a:solidFill>
              </a:rPr>
              <a:t> </a:t>
            </a:r>
            <a:r>
              <a:rPr lang="fr-CH" sz="1100">
                <a:solidFill>
                  <a:srgbClr val="686868"/>
                </a:solidFill>
              </a:rPr>
              <a:t>(services de réparation de ses jeans),</a:t>
            </a:r>
            <a:r>
              <a:rPr lang="fr-CH" sz="1100">
                <a:solidFill>
                  <a:srgbClr val="898F97"/>
                </a:solidFill>
              </a:rPr>
              <a:t> </a:t>
            </a:r>
            <a:r>
              <a:rPr lang="fr-CH" sz="1100">
                <a:solidFill>
                  <a:srgbClr val="B11B96"/>
                </a:solidFill>
                <a:hlinkClick r:id="rId7">
                  <a:extLst>
                    <a:ext uri="{A12FA001-AC4F-418D-AE19-62706E023703}">
                      <ahyp:hlinkClr xmlns:ahyp="http://schemas.microsoft.com/office/drawing/2018/hyperlinkcolor" val="tx"/>
                    </a:ext>
                  </a:extLst>
                </a:hlinkClick>
              </a:rPr>
              <a:t>Revendo</a:t>
            </a:r>
            <a:r>
              <a:rPr lang="fr-CH" sz="1100">
                <a:solidFill>
                  <a:srgbClr val="898F97"/>
                </a:solidFill>
              </a:rPr>
              <a:t> </a:t>
            </a:r>
            <a:r>
              <a:rPr lang="fr-CH" sz="1100">
                <a:solidFill>
                  <a:srgbClr val="686868"/>
                </a:solidFill>
              </a:rPr>
              <a:t>(réparation d’appareils électriques), mais aussi des cordonneries ou des ateliers de couture traditionnels.</a:t>
            </a:r>
          </a:p>
        </p:txBody>
      </p:sp>
      <p:sp>
        <p:nvSpPr>
          <p:cNvPr id="17" name="Rechteck 16">
            <a:extLst>
              <a:ext uri="{FF2B5EF4-FFF2-40B4-BE49-F238E27FC236}">
                <a16:creationId xmlns:a16="http://schemas.microsoft.com/office/drawing/2014/main" id="{2E6E0542-3105-4E6C-B7FE-89B439C90223}"/>
              </a:ext>
            </a:extLst>
          </p:cNvPr>
          <p:cNvSpPr/>
          <p:nvPr/>
        </p:nvSpPr>
        <p:spPr>
          <a:xfrm>
            <a:off x="5478007" y="3009228"/>
            <a:ext cx="6149921" cy="769441"/>
          </a:xfrm>
          <a:prstGeom prst="rect">
            <a:avLst/>
          </a:prstGeom>
        </p:spPr>
        <p:txBody>
          <a:bodyPr wrap="square">
            <a:spAutoFit/>
          </a:bodyPr>
          <a:lstStyle/>
          <a:p>
            <a:pPr marL="228600" indent="-228600">
              <a:spcBef>
                <a:spcPts val="600"/>
              </a:spcBef>
              <a:buClr>
                <a:srgbClr val="0B4874"/>
              </a:buClr>
              <a:buFont typeface="+mj-lt"/>
              <a:buAutoNum type="arabicPeriod" startAt="3"/>
            </a:pPr>
            <a:r>
              <a:rPr lang="fr-CH" sz="1100" b="1">
                <a:solidFill>
                  <a:srgbClr val="0B4874"/>
                </a:solidFill>
              </a:rPr>
              <a:t>Réutiliser et revendre:</a:t>
            </a:r>
            <a:r>
              <a:rPr lang="fr-CH" sz="1100">
                <a:solidFill>
                  <a:srgbClr val="898F97"/>
                </a:solidFill>
              </a:rPr>
              <a:t> </a:t>
            </a:r>
            <a:r>
              <a:rPr lang="fr-CH" sz="1100">
                <a:solidFill>
                  <a:srgbClr val="686868"/>
                </a:solidFill>
              </a:rPr>
              <a:t>les entreprises utilisent certaines parties de produits ou des produits complets et les revendent. </a:t>
            </a:r>
            <a:r>
              <a:rPr lang="fr-CH" sz="1100" b="1">
                <a:solidFill>
                  <a:srgbClr val="B11B96"/>
                </a:solidFill>
              </a:rPr>
              <a:t>Exemples:</a:t>
            </a:r>
            <a:r>
              <a:rPr lang="fr-CH" sz="1100" b="1">
                <a:solidFill>
                  <a:srgbClr val="686868"/>
                </a:solidFill>
              </a:rPr>
              <a:t> </a:t>
            </a:r>
            <a:r>
              <a:rPr lang="fr-CH" sz="1100">
                <a:solidFill>
                  <a:srgbClr val="B11B96"/>
                </a:solidFill>
                <a:hlinkClick r:id="rId8">
                  <a:extLst>
                    <a:ext uri="{A12FA001-AC4F-418D-AE19-62706E023703}">
                      <ahyp:hlinkClr xmlns:ahyp="http://schemas.microsoft.com/office/drawing/2018/hyperlinkcolor" val="tx"/>
                    </a:ext>
                  </a:extLst>
                </a:hlinkClick>
              </a:rPr>
              <a:t>Secondbikelife</a:t>
            </a:r>
            <a:r>
              <a:rPr lang="fr-CH" sz="1100">
                <a:solidFill>
                  <a:srgbClr val="898F97"/>
                </a:solidFill>
              </a:rPr>
              <a:t> </a:t>
            </a:r>
            <a:r>
              <a:rPr lang="fr-CH" sz="1100">
                <a:solidFill>
                  <a:srgbClr val="686868"/>
                </a:solidFill>
              </a:rPr>
              <a:t>(marché de vélos d’occasion),</a:t>
            </a:r>
            <a:r>
              <a:rPr lang="fr-CH" sz="1100" b="1">
                <a:solidFill>
                  <a:srgbClr val="686868"/>
                </a:solidFill>
              </a:rPr>
              <a:t> </a:t>
            </a:r>
            <a:r>
              <a:rPr lang="fr-CH" sz="1100">
                <a:solidFill>
                  <a:srgbClr val="686868"/>
                </a:solidFill>
              </a:rPr>
              <a:t>des vendeurs de voitures d’occasion classiques et différents magasins de vêtements de seconde main comme </a:t>
            </a:r>
            <a:r>
              <a:rPr lang="fr-CH" sz="1100">
                <a:solidFill>
                  <a:srgbClr val="B11B96"/>
                </a:solidFill>
                <a:hlinkClick r:id="rId9">
                  <a:extLst>
                    <a:ext uri="{A12FA001-AC4F-418D-AE19-62706E023703}">
                      <ahyp:hlinkClr xmlns:ahyp="http://schemas.microsoft.com/office/drawing/2018/hyperlinkcolor" val="tx"/>
                    </a:ext>
                  </a:extLst>
                </a:hlinkClick>
              </a:rPr>
              <a:t>Kleiderkorb</a:t>
            </a:r>
            <a:r>
              <a:rPr lang="fr-CH" sz="1100">
                <a:solidFill>
                  <a:srgbClr val="898F97"/>
                </a:solidFill>
              </a:rPr>
              <a:t> </a:t>
            </a:r>
            <a:r>
              <a:rPr lang="fr-CH" sz="1100">
                <a:solidFill>
                  <a:srgbClr val="686868"/>
                </a:solidFill>
              </a:rPr>
              <a:t>ou</a:t>
            </a:r>
            <a:r>
              <a:rPr lang="fr-CH" sz="1100">
                <a:solidFill>
                  <a:srgbClr val="898F97"/>
                </a:solidFill>
              </a:rPr>
              <a:t> </a:t>
            </a:r>
            <a:r>
              <a:rPr lang="fr-CH" sz="1100">
                <a:solidFill>
                  <a:srgbClr val="B11B96"/>
                </a:solidFill>
                <a:hlinkClick r:id="rId10">
                  <a:extLst>
                    <a:ext uri="{A12FA001-AC4F-418D-AE19-62706E023703}">
                      <ahyp:hlinkClr xmlns:ahyp="http://schemas.microsoft.com/office/drawing/2018/hyperlinkcolor" val="tx"/>
                    </a:ext>
                  </a:extLst>
                </a:hlinkClick>
              </a:rPr>
              <a:t>Depop</a:t>
            </a:r>
            <a:r>
              <a:rPr lang="fr-CH" sz="1100">
                <a:solidFill>
                  <a:srgbClr val="B11B96"/>
                </a:solidFill>
              </a:rPr>
              <a:t>.</a:t>
            </a:r>
          </a:p>
        </p:txBody>
      </p:sp>
      <p:sp>
        <p:nvSpPr>
          <p:cNvPr id="18" name="Rechteck 17">
            <a:extLst>
              <a:ext uri="{FF2B5EF4-FFF2-40B4-BE49-F238E27FC236}">
                <a16:creationId xmlns:a16="http://schemas.microsoft.com/office/drawing/2014/main" id="{455B5A3C-DAD4-4130-89C7-36C8D79AC927}"/>
              </a:ext>
            </a:extLst>
          </p:cNvPr>
          <p:cNvSpPr/>
          <p:nvPr/>
        </p:nvSpPr>
        <p:spPr>
          <a:xfrm>
            <a:off x="5478007" y="2187361"/>
            <a:ext cx="6149921" cy="769441"/>
          </a:xfrm>
          <a:prstGeom prst="rect">
            <a:avLst/>
          </a:prstGeom>
        </p:spPr>
        <p:txBody>
          <a:bodyPr wrap="square">
            <a:spAutoFit/>
          </a:bodyPr>
          <a:lstStyle/>
          <a:p>
            <a:pPr marL="228600" indent="-228600">
              <a:spcBef>
                <a:spcPts val="600"/>
              </a:spcBef>
              <a:buClr>
                <a:srgbClr val="0B4874"/>
              </a:buClr>
              <a:buFont typeface="+mj-lt"/>
              <a:buAutoNum type="arabicPeriod" startAt="4"/>
            </a:pPr>
            <a:r>
              <a:rPr lang="fr-CH" sz="1100" b="1">
                <a:solidFill>
                  <a:srgbClr val="0B4874"/>
                </a:solidFill>
              </a:rPr>
              <a:t>Récupérer et remettre à neuf:</a:t>
            </a:r>
            <a:r>
              <a:rPr lang="fr-CH" sz="1100">
                <a:solidFill>
                  <a:srgbClr val="898F97"/>
                </a:solidFill>
              </a:rPr>
              <a:t> </a:t>
            </a:r>
            <a:r>
              <a:rPr lang="fr-CH" sz="1100">
                <a:solidFill>
                  <a:srgbClr val="686868"/>
                </a:solidFill>
              </a:rPr>
              <a:t>les entreprises récupèrent les produits, les remettent à neuf et les revendent ensuite. </a:t>
            </a:r>
            <a:r>
              <a:rPr lang="fr-CH" sz="1100" b="1">
                <a:solidFill>
                  <a:srgbClr val="B11B96"/>
                </a:solidFill>
              </a:rPr>
              <a:t>Exemples:</a:t>
            </a:r>
            <a:r>
              <a:rPr lang="fr-CH" sz="1100" b="1">
                <a:solidFill>
                  <a:srgbClr val="686868"/>
                </a:solidFill>
              </a:rPr>
              <a:t> </a:t>
            </a:r>
            <a:r>
              <a:rPr lang="fr-CH" sz="1100">
                <a:solidFill>
                  <a:srgbClr val="B11B96"/>
                </a:solidFill>
                <a:hlinkClick r:id="rId11">
                  <a:extLst>
                    <a:ext uri="{A12FA001-AC4F-418D-AE19-62706E023703}">
                      <ahyp:hlinkClr xmlns:ahyp="http://schemas.microsoft.com/office/drawing/2018/hyperlinkcolor" val="tx"/>
                    </a:ext>
                  </a:extLst>
                </a:hlinkClick>
              </a:rPr>
              <a:t>FREITAG</a:t>
            </a:r>
            <a:r>
              <a:rPr lang="fr-CH" sz="1100">
                <a:solidFill>
                  <a:srgbClr val="898F97"/>
                </a:solidFill>
              </a:rPr>
              <a:t> </a:t>
            </a:r>
            <a:r>
              <a:rPr lang="fr-CH" sz="1100">
                <a:solidFill>
                  <a:srgbClr val="686868"/>
                </a:solidFill>
              </a:rPr>
              <a:t>(sacs et accessoires fabriqués à partir de vieilles bâches de camions; la marque propose en outre une</a:t>
            </a:r>
            <a:r>
              <a:rPr lang="fr-CH" sz="1100">
                <a:solidFill>
                  <a:srgbClr val="898F97"/>
                </a:solidFill>
              </a:rPr>
              <a:t> </a:t>
            </a:r>
            <a:r>
              <a:rPr lang="fr-CH" sz="1100">
                <a:solidFill>
                  <a:srgbClr val="B11B96"/>
                </a:solidFill>
                <a:hlinkClick r:id="rId12">
                  <a:extLst>
                    <a:ext uri="{A12FA001-AC4F-418D-AE19-62706E023703}">
                      <ahyp:hlinkClr xmlns:ahyp="http://schemas.microsoft.com/office/drawing/2018/hyperlinkcolor" val="tx"/>
                    </a:ext>
                  </a:extLst>
                </a:hlinkClick>
              </a:rPr>
              <a:t>bourse d’échange</a:t>
            </a:r>
            <a:r>
              <a:rPr lang="fr-CH" sz="1100">
                <a:solidFill>
                  <a:srgbClr val="686868"/>
                </a:solidFill>
              </a:rPr>
              <a:t>),</a:t>
            </a:r>
            <a:r>
              <a:rPr lang="fr-CH" sz="1100">
                <a:solidFill>
                  <a:srgbClr val="898F97"/>
                </a:solidFill>
              </a:rPr>
              <a:t> </a:t>
            </a:r>
            <a:r>
              <a:rPr lang="fr-CH" sz="1100">
                <a:solidFill>
                  <a:srgbClr val="B11B96"/>
                </a:solidFill>
                <a:hlinkClick r:id="rId7">
                  <a:extLst>
                    <a:ext uri="{A12FA001-AC4F-418D-AE19-62706E023703}">
                      <ahyp:hlinkClr xmlns:ahyp="http://schemas.microsoft.com/office/drawing/2018/hyperlinkcolor" val="tx"/>
                    </a:ext>
                  </a:extLst>
                </a:hlinkClick>
              </a:rPr>
              <a:t>Revendo</a:t>
            </a:r>
            <a:r>
              <a:rPr lang="fr-CH" sz="1100">
                <a:solidFill>
                  <a:srgbClr val="898F97"/>
                </a:solidFill>
              </a:rPr>
              <a:t> </a:t>
            </a:r>
            <a:r>
              <a:rPr lang="fr-CH" sz="1100">
                <a:solidFill>
                  <a:srgbClr val="686868"/>
                </a:solidFill>
              </a:rPr>
              <a:t>(vieux appareils électriques récupérés et revendus).</a:t>
            </a:r>
          </a:p>
        </p:txBody>
      </p:sp>
      <p:sp>
        <p:nvSpPr>
          <p:cNvPr id="19" name="Rechteck 18">
            <a:extLst>
              <a:ext uri="{FF2B5EF4-FFF2-40B4-BE49-F238E27FC236}">
                <a16:creationId xmlns:a16="http://schemas.microsoft.com/office/drawing/2014/main" id="{0CAD674E-75C3-4315-9EB5-1DEDF460D828}"/>
              </a:ext>
            </a:extLst>
          </p:cNvPr>
          <p:cNvSpPr/>
          <p:nvPr/>
        </p:nvSpPr>
        <p:spPr>
          <a:xfrm>
            <a:off x="5478007" y="1317742"/>
            <a:ext cx="6149921" cy="1015663"/>
          </a:xfrm>
          <a:prstGeom prst="rect">
            <a:avLst/>
          </a:prstGeom>
        </p:spPr>
        <p:txBody>
          <a:bodyPr wrap="square">
            <a:spAutoFit/>
          </a:bodyPr>
          <a:lstStyle/>
          <a:p>
            <a:pPr marL="228600" indent="-228600">
              <a:spcBef>
                <a:spcPts val="600"/>
              </a:spcBef>
              <a:buClr>
                <a:srgbClr val="0B4874"/>
              </a:buClr>
              <a:buFont typeface="+mj-lt"/>
              <a:buAutoNum type="arabicPeriod" startAt="5"/>
            </a:pPr>
            <a:r>
              <a:rPr lang="fr-CH" sz="1100" b="1">
                <a:solidFill>
                  <a:srgbClr val="0B4874"/>
                </a:solidFill>
              </a:rPr>
              <a:t>Recycler et valoriser:</a:t>
            </a:r>
            <a:r>
              <a:rPr lang="fr-CH" sz="1100">
                <a:solidFill>
                  <a:srgbClr val="898F97"/>
                </a:solidFill>
              </a:rPr>
              <a:t> </a:t>
            </a:r>
            <a:r>
              <a:rPr lang="fr-CH" sz="1100">
                <a:solidFill>
                  <a:srgbClr val="686868"/>
                </a:solidFill>
              </a:rPr>
              <a:t>les entreprises utilisent des produits destinés à être jetés pour en fabriquer de nouveaux au lieu d’acquérir de nouvelles matières premières. </a:t>
            </a:r>
            <a:r>
              <a:rPr lang="fr-CH" sz="1100" b="1">
                <a:solidFill>
                  <a:srgbClr val="B11B96"/>
                </a:solidFill>
              </a:rPr>
              <a:t>Exemples:</a:t>
            </a:r>
            <a:r>
              <a:rPr lang="fr-CH" sz="1100" b="1">
                <a:solidFill>
                  <a:srgbClr val="686868"/>
                </a:solidFill>
              </a:rPr>
              <a:t> </a:t>
            </a:r>
            <a:r>
              <a:rPr lang="fr-CH" sz="1100">
                <a:solidFill>
                  <a:srgbClr val="B11B96"/>
                </a:solidFill>
                <a:hlinkClick r:id="rId13">
                  <a:extLst>
                    <a:ext uri="{A12FA001-AC4F-418D-AE19-62706E023703}">
                      <ahyp:hlinkClr xmlns:ahyp="http://schemas.microsoft.com/office/drawing/2018/hyperlinkcolor" val="tx"/>
                    </a:ext>
                  </a:extLst>
                </a:hlinkClick>
              </a:rPr>
              <a:t>neustark</a:t>
            </a:r>
            <a:r>
              <a:rPr lang="fr-CH" sz="1100">
                <a:solidFill>
                  <a:srgbClr val="898F97"/>
                </a:solidFill>
              </a:rPr>
              <a:t> </a:t>
            </a:r>
            <a:r>
              <a:rPr lang="fr-CH" sz="1100">
                <a:solidFill>
                  <a:srgbClr val="686868"/>
                </a:solidFill>
              </a:rPr>
              <a:t>(stockage du CO</a:t>
            </a:r>
            <a:r>
              <a:rPr lang="fr-CH" sz="1100" baseline="-25000">
                <a:solidFill>
                  <a:srgbClr val="686868"/>
                </a:solidFill>
              </a:rPr>
              <a:t>2</a:t>
            </a:r>
            <a:r>
              <a:rPr lang="fr-CH" sz="1100">
                <a:solidFill>
                  <a:srgbClr val="686868"/>
                </a:solidFill>
              </a:rPr>
              <a:t> dans du béton recyclé), </a:t>
            </a:r>
            <a:r>
              <a:rPr lang="fr-CH" sz="1100">
                <a:solidFill>
                  <a:srgbClr val="B11B96"/>
                </a:solidFill>
              </a:rPr>
              <a:t>Z</a:t>
            </a:r>
            <a:r>
              <a:rPr lang="fr-CH" sz="1100">
                <a:solidFill>
                  <a:srgbClr val="B11B96"/>
                </a:solidFill>
                <a:hlinkClick r:id="rId14">
                  <a:extLst>
                    <a:ext uri="{A12FA001-AC4F-418D-AE19-62706E023703}">
                      <ahyp:hlinkClr xmlns:ahyp="http://schemas.microsoft.com/office/drawing/2018/hyperlinkcolor" val="tx"/>
                    </a:ext>
                  </a:extLst>
                </a:hlinkClick>
              </a:rPr>
              <a:t>weitform</a:t>
            </a:r>
            <a:r>
              <a:rPr lang="fr-CH" sz="1100">
                <a:solidFill>
                  <a:srgbClr val="898F97"/>
                </a:solidFill>
              </a:rPr>
              <a:t> </a:t>
            </a:r>
            <a:r>
              <a:rPr lang="fr-CH" sz="1100">
                <a:solidFill>
                  <a:srgbClr val="686868"/>
                </a:solidFill>
              </a:rPr>
              <a:t>(les meubles ont une deuxième vie), </a:t>
            </a:r>
            <a:r>
              <a:rPr lang="fr-CH" sz="1100">
                <a:solidFill>
                  <a:srgbClr val="B11B96"/>
                </a:solidFill>
                <a:hlinkClick r:id="rId15">
                  <a:extLst>
                    <a:ext uri="{A12FA001-AC4F-418D-AE19-62706E023703}">
                      <ahyp:hlinkClr xmlns:ahyp="http://schemas.microsoft.com/office/drawing/2018/hyperlinkcolor" val="tx"/>
                    </a:ext>
                  </a:extLst>
                </a:hlinkClick>
              </a:rPr>
              <a:t>FenX</a:t>
            </a:r>
            <a:r>
              <a:rPr lang="fr-CH" sz="1100">
                <a:solidFill>
                  <a:srgbClr val="898F97"/>
                </a:solidFill>
              </a:rPr>
              <a:t> </a:t>
            </a:r>
            <a:r>
              <a:rPr lang="fr-CH" sz="1100">
                <a:solidFill>
                  <a:srgbClr val="686868"/>
                </a:solidFill>
              </a:rPr>
              <a:t>(déchets industriel pour l’isolation des bâtiments).</a:t>
            </a:r>
          </a:p>
          <a:p>
            <a:pPr marL="228600" indent="-228600">
              <a:spcBef>
                <a:spcPts val="600"/>
              </a:spcBef>
              <a:buClr>
                <a:srgbClr val="0B4874"/>
              </a:buClr>
              <a:buFont typeface="+mj-lt"/>
              <a:buAutoNum type="arabicPeriod" startAt="5"/>
            </a:pPr>
            <a:endParaRPr lang="de-CH" sz="1100" b="1" i="1" dirty="0">
              <a:solidFill>
                <a:srgbClr val="898F97"/>
              </a:solidFill>
            </a:endParaRPr>
          </a:p>
        </p:txBody>
      </p:sp>
      <p:cxnSp>
        <p:nvCxnSpPr>
          <p:cNvPr id="21" name="Gerader Verbinder 20">
            <a:extLst>
              <a:ext uri="{FF2B5EF4-FFF2-40B4-BE49-F238E27FC236}">
                <a16:creationId xmlns:a16="http://schemas.microsoft.com/office/drawing/2014/main" id="{298E8E47-CFC1-4574-A36D-4C5069AF35CE}"/>
              </a:ext>
            </a:extLst>
          </p:cNvPr>
          <p:cNvCxnSpPr>
            <a:cxnSpLocks/>
          </p:cNvCxnSpPr>
          <p:nvPr/>
        </p:nvCxnSpPr>
        <p:spPr>
          <a:xfrm>
            <a:off x="3620730" y="1462544"/>
            <a:ext cx="1763871" cy="0"/>
          </a:xfrm>
          <a:prstGeom prst="line">
            <a:avLst/>
          </a:prstGeom>
          <a:ln w="19050">
            <a:solidFill>
              <a:srgbClr val="B11B96"/>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213571B7-ECB8-49F6-8AB5-E18AAF1E006E}"/>
              </a:ext>
            </a:extLst>
          </p:cNvPr>
          <p:cNvCxnSpPr>
            <a:cxnSpLocks/>
          </p:cNvCxnSpPr>
          <p:nvPr/>
        </p:nvCxnSpPr>
        <p:spPr>
          <a:xfrm>
            <a:off x="3620730" y="2332700"/>
            <a:ext cx="1763871" cy="0"/>
          </a:xfrm>
          <a:prstGeom prst="line">
            <a:avLst/>
          </a:prstGeom>
          <a:ln w="19050">
            <a:solidFill>
              <a:srgbClr val="B11B96"/>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748F96DC-B7DA-45E7-A855-922C52FA868D}"/>
              </a:ext>
            </a:extLst>
          </p:cNvPr>
          <p:cNvCxnSpPr>
            <a:cxnSpLocks/>
          </p:cNvCxnSpPr>
          <p:nvPr/>
        </p:nvCxnSpPr>
        <p:spPr>
          <a:xfrm>
            <a:off x="3620730" y="3145265"/>
            <a:ext cx="1763871" cy="0"/>
          </a:xfrm>
          <a:prstGeom prst="line">
            <a:avLst/>
          </a:prstGeom>
          <a:ln w="19050">
            <a:solidFill>
              <a:srgbClr val="B11B96"/>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D44869A7-F047-4333-BDEB-CD25AEC8516C}"/>
              </a:ext>
            </a:extLst>
          </p:cNvPr>
          <p:cNvCxnSpPr>
            <a:cxnSpLocks/>
          </p:cNvCxnSpPr>
          <p:nvPr/>
        </p:nvCxnSpPr>
        <p:spPr>
          <a:xfrm>
            <a:off x="3694476" y="3965976"/>
            <a:ext cx="1763871" cy="0"/>
          </a:xfrm>
          <a:prstGeom prst="line">
            <a:avLst/>
          </a:prstGeom>
          <a:ln w="19050">
            <a:solidFill>
              <a:srgbClr val="B11B96"/>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1D54BC02-D3A3-4889-86F1-0D2534E6C649}"/>
              </a:ext>
            </a:extLst>
          </p:cNvPr>
          <p:cNvCxnSpPr>
            <a:cxnSpLocks/>
          </p:cNvCxnSpPr>
          <p:nvPr/>
        </p:nvCxnSpPr>
        <p:spPr>
          <a:xfrm>
            <a:off x="3709226" y="4923222"/>
            <a:ext cx="1763871" cy="0"/>
          </a:xfrm>
          <a:prstGeom prst="line">
            <a:avLst/>
          </a:prstGeom>
          <a:ln w="19050">
            <a:solidFill>
              <a:srgbClr val="B11B96"/>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D8B73C59-7408-4CEA-9A3D-DA5BA9E6761B}"/>
              </a:ext>
            </a:extLst>
          </p:cNvPr>
          <p:cNvCxnSpPr>
            <a:cxnSpLocks/>
          </p:cNvCxnSpPr>
          <p:nvPr/>
        </p:nvCxnSpPr>
        <p:spPr>
          <a:xfrm>
            <a:off x="3620730" y="3965976"/>
            <a:ext cx="1763871" cy="0"/>
          </a:xfrm>
          <a:prstGeom prst="line">
            <a:avLst/>
          </a:prstGeom>
          <a:ln w="19050">
            <a:solidFill>
              <a:srgbClr val="B11B96"/>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5D8ED8C5-A476-45BD-937F-1FB102FE2933}"/>
              </a:ext>
            </a:extLst>
          </p:cNvPr>
          <p:cNvCxnSpPr>
            <a:cxnSpLocks/>
          </p:cNvCxnSpPr>
          <p:nvPr/>
        </p:nvCxnSpPr>
        <p:spPr>
          <a:xfrm>
            <a:off x="3620730" y="4923222"/>
            <a:ext cx="1763871" cy="0"/>
          </a:xfrm>
          <a:prstGeom prst="line">
            <a:avLst/>
          </a:prstGeom>
          <a:ln w="19050">
            <a:solidFill>
              <a:srgbClr val="B11B96"/>
            </a:solidFill>
          </a:ln>
        </p:spPr>
        <p:style>
          <a:lnRef idx="1">
            <a:schemeClr val="accent1"/>
          </a:lnRef>
          <a:fillRef idx="0">
            <a:schemeClr val="accent1"/>
          </a:fillRef>
          <a:effectRef idx="0">
            <a:schemeClr val="accent1"/>
          </a:effectRef>
          <a:fontRef idx="minor">
            <a:schemeClr val="tx1"/>
          </a:fontRef>
        </p:style>
      </p:cxnSp>
      <p:sp>
        <p:nvSpPr>
          <p:cNvPr id="27" name="Foliennummernplatzhalter 2">
            <a:extLst>
              <a:ext uri="{FF2B5EF4-FFF2-40B4-BE49-F238E27FC236}">
                <a16:creationId xmlns:a16="http://schemas.microsoft.com/office/drawing/2014/main" id="{ECA736D8-C35E-45E1-A84C-F0C77DCCBF70}"/>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28</a:t>
            </a:fld>
            <a:endParaRPr lang="ru-RU"/>
          </a:p>
        </p:txBody>
      </p:sp>
    </p:spTree>
    <p:extLst>
      <p:ext uri="{BB962C8B-B14F-4D97-AF65-F5344CB8AC3E}">
        <p14:creationId xmlns:p14="http://schemas.microsoft.com/office/powerpoint/2010/main" val="9069920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2208AD-79DB-4708-B303-A51FAC6A2BF3}"/>
              </a:ext>
            </a:extLst>
          </p:cNvPr>
          <p:cNvSpPr>
            <a:spLocks noGrp="1"/>
          </p:cNvSpPr>
          <p:nvPr>
            <p:ph type="title"/>
          </p:nvPr>
        </p:nvSpPr>
        <p:spPr/>
        <p:txBody>
          <a:bodyPr>
            <a:normAutofit fontScale="90000"/>
          </a:bodyPr>
          <a:lstStyle/>
          <a:p>
            <a:pPr>
              <a:spcBef>
                <a:spcPts val="200"/>
              </a:spcBef>
              <a:spcAft>
                <a:spcPts val="600"/>
              </a:spcAft>
            </a:pPr>
            <a:br>
              <a:rPr lang="fr-CH">
                <a:solidFill>
                  <a:srgbClr val="B11B96"/>
                </a:solidFill>
              </a:rPr>
            </a:br>
            <a:endParaRPr lang="fr-CH">
              <a:solidFill>
                <a:srgbClr val="B11B96"/>
              </a:solidFill>
            </a:endParaRPr>
          </a:p>
        </p:txBody>
      </p:sp>
      <p:sp>
        <p:nvSpPr>
          <p:cNvPr id="3" name="Foliennummernplatzhalter 2">
            <a:extLst>
              <a:ext uri="{FF2B5EF4-FFF2-40B4-BE49-F238E27FC236}">
                <a16:creationId xmlns:a16="http://schemas.microsoft.com/office/drawing/2014/main" id="{71B63E48-F546-4062-B0A8-43DAEC43DF8C}"/>
              </a:ext>
            </a:extLst>
          </p:cNvPr>
          <p:cNvSpPr>
            <a:spLocks noGrp="1"/>
          </p:cNvSpPr>
          <p:nvPr>
            <p:ph type="sldNum" sz="quarter" idx="12"/>
          </p:nvPr>
        </p:nvSpPr>
        <p:spPr/>
        <p:txBody>
          <a:bodyPr/>
          <a:lstStyle/>
          <a:p>
            <a:fld id="{B7E6CA31-DA56-47CF-9891-B6D0296B6AEC}" type="slidenum">
              <a:rPr lang="ru-RU" smtClean="0"/>
              <a:t>29</a:t>
            </a:fld>
            <a:endParaRPr lang="ru-RU"/>
          </a:p>
        </p:txBody>
      </p:sp>
      <p:sp>
        <p:nvSpPr>
          <p:cNvPr id="4" name="Rechteck 3">
            <a:extLst>
              <a:ext uri="{FF2B5EF4-FFF2-40B4-BE49-F238E27FC236}">
                <a16:creationId xmlns:a16="http://schemas.microsoft.com/office/drawing/2014/main" id="{C3D0CB1C-BB16-4673-A4FC-0990544DA41D}"/>
              </a:ext>
            </a:extLst>
          </p:cNvPr>
          <p:cNvSpPr/>
          <p:nvPr/>
        </p:nvSpPr>
        <p:spPr>
          <a:xfrm>
            <a:off x="5589520" y="2544825"/>
            <a:ext cx="5287615" cy="2554545"/>
          </a:xfrm>
          <a:prstGeom prst="rect">
            <a:avLst/>
          </a:prstGeom>
          <a:noFill/>
        </p:spPr>
        <p:txBody>
          <a:bodyPr wrap="square">
            <a:spAutoFit/>
          </a:bodyPr>
          <a:lstStyle/>
          <a:p>
            <a:pPr algn="ctr">
              <a:spcBef>
                <a:spcPts val="200"/>
              </a:spcBef>
              <a:spcAft>
                <a:spcPts val="600"/>
              </a:spcAft>
              <a:buClr>
                <a:srgbClr val="117613"/>
              </a:buClr>
            </a:pPr>
            <a:r>
              <a:rPr lang="fr-CH" sz="2800">
                <a:solidFill>
                  <a:schemeClr val="accent6">
                    <a:lumMod val="50000"/>
                  </a:schemeClr>
                </a:solidFill>
                <a:cs typeface="Arial" pitchFamily="34" charset="0"/>
              </a:rPr>
              <a:t>Module de formation M 3.2</a:t>
            </a:r>
          </a:p>
          <a:p>
            <a:pPr algn="ctr">
              <a:spcBef>
                <a:spcPts val="200"/>
              </a:spcBef>
              <a:spcAft>
                <a:spcPts val="600"/>
              </a:spcAft>
              <a:buClr>
                <a:srgbClr val="117613"/>
              </a:buClr>
            </a:pPr>
            <a:r>
              <a:rPr lang="fr-CH" sz="2800">
                <a:solidFill>
                  <a:schemeClr val="accent6">
                    <a:lumMod val="50000"/>
                  </a:schemeClr>
                </a:solidFill>
                <a:cs typeface="Arial" pitchFamily="34" charset="0"/>
              </a:rPr>
              <a:t>Exemple de MyBambooBike</a:t>
            </a:r>
          </a:p>
          <a:p>
            <a:pPr algn="ctr">
              <a:spcBef>
                <a:spcPts val="200"/>
              </a:spcBef>
              <a:spcAft>
                <a:spcPts val="600"/>
              </a:spcAft>
              <a:buClr>
                <a:srgbClr val="117613"/>
              </a:buClr>
            </a:pPr>
            <a:r>
              <a:rPr lang="fr-CH" sz="2800" b="1">
                <a:solidFill>
                  <a:srgbClr val="B11B96"/>
                </a:solidFill>
              </a:rPr>
              <a:t>Modèle d’entreprise de MyBambooBike</a:t>
            </a:r>
          </a:p>
          <a:p>
            <a:pPr algn="ctr">
              <a:spcBef>
                <a:spcPts val="200"/>
              </a:spcBef>
              <a:spcAft>
                <a:spcPts val="600"/>
              </a:spcAft>
              <a:buClr>
                <a:srgbClr val="117613"/>
              </a:buClr>
            </a:pPr>
            <a:endParaRPr lang="de-DE" altLang="fr-FR" sz="2800" b="1" dirty="0">
              <a:solidFill>
                <a:srgbClr val="B11B96"/>
              </a:solidFill>
              <a:cs typeface="Arial" pitchFamily="34" charset="0"/>
            </a:endParaRPr>
          </a:p>
        </p:txBody>
      </p:sp>
    </p:spTree>
    <p:extLst>
      <p:ext uri="{BB962C8B-B14F-4D97-AF65-F5344CB8AC3E}">
        <p14:creationId xmlns:p14="http://schemas.microsoft.com/office/powerpoint/2010/main" val="1712034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Rectangle 2">
            <a:extLst>
              <a:ext uri="{FF2B5EF4-FFF2-40B4-BE49-F238E27FC236}">
                <a16:creationId xmlns:a16="http://schemas.microsoft.com/office/drawing/2014/main" id="{54E074D8-2C7D-4F9B-890D-0FCBB65240A6}"/>
              </a:ext>
            </a:extLst>
          </p:cNvPr>
          <p:cNvSpPr txBox="1">
            <a:spLocks noChangeArrowheads="1"/>
          </p:cNvSpPr>
          <p:nvPr/>
        </p:nvSpPr>
        <p:spPr bwMode="auto">
          <a:xfrm>
            <a:off x="936801" y="107479"/>
            <a:ext cx="9406555" cy="657225"/>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2400" b="1" i="0" u="none" strike="noStrike" cap="none" normalizeH="0" baseline="0" noProof="0">
                <a:ln>
                  <a:noFill/>
                </a:ln>
                <a:solidFill>
                  <a:srgbClr val="FFFFFF">
                    <a:lumMod val="50000"/>
                  </a:srgbClr>
                </a:solidFill>
                <a:uLnTx/>
                <a:uFillTx/>
                <a:latin typeface="Century Gothic" panose="020B0502020202020204" pitchFamily="34" charset="0"/>
                <a:ea typeface="ＭＳ Ｐゴシック" charset="0"/>
                <a:cs typeface="Arial"/>
              </a:rPr>
              <a:t>Table des matières: modules 5 et 6</a:t>
            </a:r>
          </a:p>
        </p:txBody>
      </p:sp>
      <p:sp>
        <p:nvSpPr>
          <p:cNvPr id="145" name="Rectangle 2">
            <a:extLst>
              <a:ext uri="{FF2B5EF4-FFF2-40B4-BE49-F238E27FC236}">
                <a16:creationId xmlns:a16="http://schemas.microsoft.com/office/drawing/2014/main" id="{6F865A6C-D2E5-4E9B-AA08-BDB171BF5319}"/>
              </a:ext>
            </a:extLst>
          </p:cNvPr>
          <p:cNvSpPr txBox="1">
            <a:spLocks noChangeArrowheads="1"/>
          </p:cNvSpPr>
          <p:nvPr/>
        </p:nvSpPr>
        <p:spPr bwMode="auto">
          <a:xfrm>
            <a:off x="1064355" y="893778"/>
            <a:ext cx="5014214"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400" b="1" i="0" u="none" strike="noStrike" cap="none" normalizeH="0" baseline="0" noProof="0" dirty="0">
                <a:ln>
                  <a:noFill/>
                </a:ln>
                <a:solidFill>
                  <a:srgbClr val="FFFFFF">
                    <a:lumMod val="50000"/>
                  </a:srgbClr>
                </a:solidFill>
                <a:uLnTx/>
                <a:uFillTx/>
                <a:latin typeface="Century Gothic" panose="020B0502020202020204" pitchFamily="34" charset="0"/>
                <a:ea typeface="ＭＳ Ｐゴシック" charset="0"/>
                <a:cs typeface="Arial"/>
              </a:rPr>
              <a:t>Module 5: Finances pour fondateurs/-</a:t>
            </a:r>
            <a:r>
              <a:rPr kumimoji="0" lang="fr-CH" sz="1400" b="1" i="0" u="none" strike="noStrike" cap="none" normalizeH="0" baseline="0" noProof="0" dirty="0" err="1">
                <a:ln>
                  <a:noFill/>
                </a:ln>
                <a:solidFill>
                  <a:srgbClr val="FFFFFF">
                    <a:lumMod val="50000"/>
                  </a:srgbClr>
                </a:solidFill>
                <a:uLnTx/>
                <a:uFillTx/>
                <a:latin typeface="Century Gothic" panose="020B0502020202020204" pitchFamily="34" charset="0"/>
                <a:ea typeface="ＭＳ Ｐゴシック" charset="0"/>
                <a:cs typeface="Arial"/>
              </a:rPr>
              <a:t>trices</a:t>
            </a:r>
            <a:endParaRPr kumimoji="0" lang="fr-CH" sz="1400" b="1" i="0" u="none" strike="noStrike" cap="none" normalizeH="0" baseline="0" noProof="0" dirty="0">
              <a:ln>
                <a:noFill/>
              </a:ln>
              <a:solidFill>
                <a:srgbClr val="FFFFFF">
                  <a:lumMod val="50000"/>
                </a:srgbClr>
              </a:solidFill>
              <a:uLnTx/>
              <a:uFillTx/>
              <a:latin typeface="Century Gothic" panose="020B0502020202020204" pitchFamily="34" charset="0"/>
              <a:ea typeface="ＭＳ Ｐゴシック" charset="0"/>
              <a:cs typeface="Arial"/>
            </a:endParaRPr>
          </a:p>
        </p:txBody>
      </p:sp>
      <p:sp>
        <p:nvSpPr>
          <p:cNvPr id="146" name="Rectangle 2">
            <a:extLst>
              <a:ext uri="{FF2B5EF4-FFF2-40B4-BE49-F238E27FC236}">
                <a16:creationId xmlns:a16="http://schemas.microsoft.com/office/drawing/2014/main" id="{EE7B9417-515E-4AA6-A921-F71F99855D09}"/>
              </a:ext>
            </a:extLst>
          </p:cNvPr>
          <p:cNvSpPr txBox="1">
            <a:spLocks noChangeArrowheads="1"/>
          </p:cNvSpPr>
          <p:nvPr/>
        </p:nvSpPr>
        <p:spPr bwMode="auto">
          <a:xfrm>
            <a:off x="6452327" y="899978"/>
            <a:ext cx="5239801" cy="2747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400" b="1" i="0" u="none" strike="noStrike" cap="none" normalizeH="0" baseline="0" noProof="0" dirty="0">
                <a:ln>
                  <a:noFill/>
                </a:ln>
                <a:solidFill>
                  <a:srgbClr val="FFFFFF">
                    <a:lumMod val="50000"/>
                  </a:srgbClr>
                </a:solidFill>
                <a:uLnTx/>
                <a:uFillTx/>
                <a:latin typeface="Century Gothic" panose="020B0502020202020204" pitchFamily="34" charset="0"/>
                <a:ea typeface="ＭＳ Ｐゴシック" charset="0"/>
                <a:cs typeface="Arial"/>
              </a:rPr>
              <a:t>Module 6: Présentation des idées entrepreneuriales</a:t>
            </a:r>
          </a:p>
        </p:txBody>
      </p:sp>
      <p:sp>
        <p:nvSpPr>
          <p:cNvPr id="147" name="Pfeil: Fünfeck 75">
            <a:extLst>
              <a:ext uri="{FF2B5EF4-FFF2-40B4-BE49-F238E27FC236}">
                <a16:creationId xmlns:a16="http://schemas.microsoft.com/office/drawing/2014/main" id="{56B4C91C-866B-4723-9D75-5E1DAA275F4B}"/>
              </a:ext>
            </a:extLst>
          </p:cNvPr>
          <p:cNvSpPr/>
          <p:nvPr/>
        </p:nvSpPr>
        <p:spPr>
          <a:xfrm>
            <a:off x="1073301" y="1268172"/>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148" name="Pfeil: Chevron 76">
            <a:extLst>
              <a:ext uri="{FF2B5EF4-FFF2-40B4-BE49-F238E27FC236}">
                <a16:creationId xmlns:a16="http://schemas.microsoft.com/office/drawing/2014/main" id="{71D81CE5-EF1A-4311-A791-2D5192FB47EE}"/>
              </a:ext>
            </a:extLst>
          </p:cNvPr>
          <p:cNvSpPr/>
          <p:nvPr/>
        </p:nvSpPr>
        <p:spPr>
          <a:xfrm>
            <a:off x="1756715" y="1268171"/>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49" name="Rechteck 77">
            <a:extLst>
              <a:ext uri="{FF2B5EF4-FFF2-40B4-BE49-F238E27FC236}">
                <a16:creationId xmlns:a16="http://schemas.microsoft.com/office/drawing/2014/main" id="{FB25EA9F-D9A9-46F2-95C2-76F727AB0828}"/>
              </a:ext>
            </a:extLst>
          </p:cNvPr>
          <p:cNvSpPr/>
          <p:nvPr/>
        </p:nvSpPr>
        <p:spPr>
          <a:xfrm>
            <a:off x="1905141" y="1286198"/>
            <a:ext cx="190308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Sources de financement </a:t>
            </a:r>
          </a:p>
        </p:txBody>
      </p:sp>
      <p:sp>
        <p:nvSpPr>
          <p:cNvPr id="150" name="Rechteck 78">
            <a:extLst>
              <a:ext uri="{FF2B5EF4-FFF2-40B4-BE49-F238E27FC236}">
                <a16:creationId xmlns:a16="http://schemas.microsoft.com/office/drawing/2014/main" id="{6B6B3C59-7967-402A-8EB8-EBB18861E264}"/>
              </a:ext>
            </a:extLst>
          </p:cNvPr>
          <p:cNvSpPr/>
          <p:nvPr/>
        </p:nvSpPr>
        <p:spPr>
          <a:xfrm>
            <a:off x="1107114" y="127957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5.1</a:t>
            </a:r>
          </a:p>
        </p:txBody>
      </p:sp>
      <p:sp>
        <p:nvSpPr>
          <p:cNvPr id="151" name="Pfeil: Fünfeck 96">
            <a:extLst>
              <a:ext uri="{FF2B5EF4-FFF2-40B4-BE49-F238E27FC236}">
                <a16:creationId xmlns:a16="http://schemas.microsoft.com/office/drawing/2014/main" id="{74042375-305F-41D2-8251-60E168190FB8}"/>
              </a:ext>
            </a:extLst>
          </p:cNvPr>
          <p:cNvSpPr/>
          <p:nvPr/>
        </p:nvSpPr>
        <p:spPr>
          <a:xfrm>
            <a:off x="1066853" y="3080043"/>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152" name="Pfeil: Chevron 97">
            <a:extLst>
              <a:ext uri="{FF2B5EF4-FFF2-40B4-BE49-F238E27FC236}">
                <a16:creationId xmlns:a16="http://schemas.microsoft.com/office/drawing/2014/main" id="{7FC547AD-EA34-4663-8594-3B60096A257B}"/>
              </a:ext>
            </a:extLst>
          </p:cNvPr>
          <p:cNvSpPr/>
          <p:nvPr/>
        </p:nvSpPr>
        <p:spPr>
          <a:xfrm>
            <a:off x="1750267" y="3080043"/>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53" name="Rechteck 99">
            <a:extLst>
              <a:ext uri="{FF2B5EF4-FFF2-40B4-BE49-F238E27FC236}">
                <a16:creationId xmlns:a16="http://schemas.microsoft.com/office/drawing/2014/main" id="{61DDCD77-E110-4D08-90BF-4EA9DB2F9ABE}"/>
              </a:ext>
            </a:extLst>
          </p:cNvPr>
          <p:cNvSpPr/>
          <p:nvPr/>
        </p:nvSpPr>
        <p:spPr>
          <a:xfrm>
            <a:off x="1096941" y="309144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5.5</a:t>
            </a:r>
          </a:p>
        </p:txBody>
      </p:sp>
      <p:sp>
        <p:nvSpPr>
          <p:cNvPr id="154" name="Pfeil: Fünfeck 116">
            <a:extLst>
              <a:ext uri="{FF2B5EF4-FFF2-40B4-BE49-F238E27FC236}">
                <a16:creationId xmlns:a16="http://schemas.microsoft.com/office/drawing/2014/main" id="{F7081422-BE5A-40A4-ABE6-87247E181289}"/>
              </a:ext>
            </a:extLst>
          </p:cNvPr>
          <p:cNvSpPr/>
          <p:nvPr/>
        </p:nvSpPr>
        <p:spPr>
          <a:xfrm>
            <a:off x="1054901" y="2706519"/>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55" name="Pfeil: Chevron 117">
            <a:extLst>
              <a:ext uri="{FF2B5EF4-FFF2-40B4-BE49-F238E27FC236}">
                <a16:creationId xmlns:a16="http://schemas.microsoft.com/office/drawing/2014/main" id="{FB29DF4F-3741-4B37-8C9F-E920D53748AF}"/>
              </a:ext>
            </a:extLst>
          </p:cNvPr>
          <p:cNvSpPr/>
          <p:nvPr/>
        </p:nvSpPr>
        <p:spPr>
          <a:xfrm>
            <a:off x="1730762" y="2706518"/>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156" name="Rechteck 118">
            <a:extLst>
              <a:ext uri="{FF2B5EF4-FFF2-40B4-BE49-F238E27FC236}">
                <a16:creationId xmlns:a16="http://schemas.microsoft.com/office/drawing/2014/main" id="{DACF2F8E-5807-482D-A01C-507CCD49B86E}"/>
              </a:ext>
            </a:extLst>
          </p:cNvPr>
          <p:cNvSpPr/>
          <p:nvPr/>
        </p:nvSpPr>
        <p:spPr>
          <a:xfrm>
            <a:off x="1894811" y="2724464"/>
            <a:ext cx="2048959"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RatioDrink: étude de cas</a:t>
            </a:r>
          </a:p>
        </p:txBody>
      </p:sp>
      <p:sp>
        <p:nvSpPr>
          <p:cNvPr id="157" name="Rechteck 119">
            <a:extLst>
              <a:ext uri="{FF2B5EF4-FFF2-40B4-BE49-F238E27FC236}">
                <a16:creationId xmlns:a16="http://schemas.microsoft.com/office/drawing/2014/main" id="{A0C130E6-69EB-41B2-BDBF-C432EE1C832D}"/>
              </a:ext>
            </a:extLst>
          </p:cNvPr>
          <p:cNvSpPr/>
          <p:nvPr/>
        </p:nvSpPr>
        <p:spPr>
          <a:xfrm>
            <a:off x="1096941" y="271792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5.4</a:t>
            </a:r>
          </a:p>
        </p:txBody>
      </p:sp>
      <p:sp>
        <p:nvSpPr>
          <p:cNvPr id="158" name="Rechteck 24">
            <a:extLst>
              <a:ext uri="{FF2B5EF4-FFF2-40B4-BE49-F238E27FC236}">
                <a16:creationId xmlns:a16="http://schemas.microsoft.com/office/drawing/2014/main" id="{39F80703-FA48-4266-B48D-D1D732E332E0}"/>
              </a:ext>
            </a:extLst>
          </p:cNvPr>
          <p:cNvSpPr/>
          <p:nvPr/>
        </p:nvSpPr>
        <p:spPr>
          <a:xfrm>
            <a:off x="0" y="6014769"/>
            <a:ext cx="12192000" cy="862110"/>
          </a:xfrm>
          <a:prstGeom prst="rect">
            <a:avLst/>
          </a:prstGeom>
          <a:solidFill>
            <a:srgbClr val="E5E5E5"/>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Malgun Gothic"/>
              <a:ea typeface="+mn-ea"/>
              <a:cs typeface="+mn-cs"/>
            </a:endParaRPr>
          </a:p>
        </p:txBody>
      </p:sp>
      <p:sp>
        <p:nvSpPr>
          <p:cNvPr id="159" name="Pfeil: Fünfeck 26">
            <a:extLst>
              <a:ext uri="{FF2B5EF4-FFF2-40B4-BE49-F238E27FC236}">
                <a16:creationId xmlns:a16="http://schemas.microsoft.com/office/drawing/2014/main" id="{76F7243A-9B98-4CA5-9EED-3C79DC3CC181}"/>
              </a:ext>
            </a:extLst>
          </p:cNvPr>
          <p:cNvSpPr/>
          <p:nvPr/>
        </p:nvSpPr>
        <p:spPr>
          <a:xfrm>
            <a:off x="1069836" y="6126050"/>
            <a:ext cx="76478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60" name="Pfeil: Fünfeck 27">
            <a:extLst>
              <a:ext uri="{FF2B5EF4-FFF2-40B4-BE49-F238E27FC236}">
                <a16:creationId xmlns:a16="http://schemas.microsoft.com/office/drawing/2014/main" id="{05104D67-ECF7-4795-BEA3-061806EE6AC8}"/>
              </a:ext>
            </a:extLst>
          </p:cNvPr>
          <p:cNvSpPr/>
          <p:nvPr/>
        </p:nvSpPr>
        <p:spPr>
          <a:xfrm>
            <a:off x="6346574" y="6123814"/>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61" name="Pfeil: Chevron 28">
            <a:extLst>
              <a:ext uri="{FF2B5EF4-FFF2-40B4-BE49-F238E27FC236}">
                <a16:creationId xmlns:a16="http://schemas.microsoft.com/office/drawing/2014/main" id="{50B1B4A8-B7EC-4F4F-9F15-41BF5CEFEA02}"/>
              </a:ext>
            </a:extLst>
          </p:cNvPr>
          <p:cNvSpPr/>
          <p:nvPr/>
        </p:nvSpPr>
        <p:spPr>
          <a:xfrm>
            <a:off x="7022435" y="6123813"/>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162" name="Rechteck 29">
            <a:extLst>
              <a:ext uri="{FF2B5EF4-FFF2-40B4-BE49-F238E27FC236}">
                <a16:creationId xmlns:a16="http://schemas.microsoft.com/office/drawing/2014/main" id="{AB2B8423-E4A6-403C-AAB3-09070E4E72B4}"/>
              </a:ext>
            </a:extLst>
          </p:cNvPr>
          <p:cNvSpPr/>
          <p:nvPr/>
        </p:nvSpPr>
        <p:spPr>
          <a:xfrm>
            <a:off x="7177116" y="6141840"/>
            <a:ext cx="299312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Études de cas sur les entrepreneurs/-ses</a:t>
            </a:r>
          </a:p>
        </p:txBody>
      </p:sp>
      <p:sp>
        <p:nvSpPr>
          <p:cNvPr id="163" name="Pfeil: Fünfeck 30">
            <a:extLst>
              <a:ext uri="{FF2B5EF4-FFF2-40B4-BE49-F238E27FC236}">
                <a16:creationId xmlns:a16="http://schemas.microsoft.com/office/drawing/2014/main" id="{F7FD5C8D-79E8-429B-B5A5-425426140283}"/>
              </a:ext>
            </a:extLst>
          </p:cNvPr>
          <p:cNvSpPr/>
          <p:nvPr/>
        </p:nvSpPr>
        <p:spPr>
          <a:xfrm>
            <a:off x="1063203" y="6443985"/>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64" name="Pfeil: Chevron 31">
            <a:extLst>
              <a:ext uri="{FF2B5EF4-FFF2-40B4-BE49-F238E27FC236}">
                <a16:creationId xmlns:a16="http://schemas.microsoft.com/office/drawing/2014/main" id="{8A6438EE-B3F1-49F8-9DA1-D7BB73460E19}"/>
              </a:ext>
            </a:extLst>
          </p:cNvPr>
          <p:cNvSpPr/>
          <p:nvPr/>
        </p:nvSpPr>
        <p:spPr>
          <a:xfrm>
            <a:off x="1739064" y="6443984"/>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65" name="Rechteck 32">
            <a:extLst>
              <a:ext uri="{FF2B5EF4-FFF2-40B4-BE49-F238E27FC236}">
                <a16:creationId xmlns:a16="http://schemas.microsoft.com/office/drawing/2014/main" id="{F7C4E79D-285A-4E3F-9874-66F624FA828A}"/>
              </a:ext>
            </a:extLst>
          </p:cNvPr>
          <p:cNvSpPr/>
          <p:nvPr/>
        </p:nvSpPr>
        <p:spPr>
          <a:xfrm>
            <a:off x="1893745" y="6462011"/>
            <a:ext cx="3687228" cy="272382"/>
          </a:xfrm>
          <a:prstGeom prst="rect">
            <a:avLst/>
          </a:prstGeom>
        </p:spPr>
        <p:txBody>
          <a:bodyPr wrap="none">
            <a:spAutoFit/>
          </a:bodyPr>
          <a:lstStyle/>
          <a:p>
            <a:pPr lvl="0">
              <a:lnSpc>
                <a:spcPct val="90000"/>
              </a:lnSpc>
              <a:spcAft>
                <a:spcPts val="1000"/>
              </a:spcAft>
              <a:buClr>
                <a:srgbClr val="5F5F5F"/>
              </a:buClr>
              <a:defRPr/>
            </a:pPr>
            <a:r>
              <a:rPr lang="fr-CH" sz="1300" dirty="0" err="1">
                <a:solidFill>
                  <a:prstClr val="white"/>
                </a:solidFill>
                <a:latin typeface="Century Gothic" panose="020B0502020202020204" pitchFamily="34" charset="0"/>
              </a:rPr>
              <a:t>Dév</a:t>
            </a:r>
            <a:r>
              <a:rPr lang="fr-CH" sz="1300" dirty="0">
                <a:solidFill>
                  <a:prstClr val="white"/>
                </a:solidFill>
                <a:latin typeface="Century Gothic" panose="020B0502020202020204" pitchFamily="34" charset="0"/>
              </a:rPr>
              <a:t>. de votre propre idée entrepreneuriale</a:t>
            </a:r>
          </a:p>
        </p:txBody>
      </p:sp>
      <p:sp>
        <p:nvSpPr>
          <p:cNvPr id="166" name="Pfeil: Fünfeck 33">
            <a:extLst>
              <a:ext uri="{FF2B5EF4-FFF2-40B4-BE49-F238E27FC236}">
                <a16:creationId xmlns:a16="http://schemas.microsoft.com/office/drawing/2014/main" id="{FA121BBC-763A-4A0E-BBF7-FE6257AB0BA4}"/>
              </a:ext>
            </a:extLst>
          </p:cNvPr>
          <p:cNvSpPr/>
          <p:nvPr/>
        </p:nvSpPr>
        <p:spPr>
          <a:xfrm>
            <a:off x="6350116" y="6446336"/>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67" name="Pfeil: Chevron 34">
            <a:extLst>
              <a:ext uri="{FF2B5EF4-FFF2-40B4-BE49-F238E27FC236}">
                <a16:creationId xmlns:a16="http://schemas.microsoft.com/office/drawing/2014/main" id="{20169212-8B01-4C2C-8523-7951B5D82429}"/>
              </a:ext>
            </a:extLst>
          </p:cNvPr>
          <p:cNvSpPr/>
          <p:nvPr/>
        </p:nvSpPr>
        <p:spPr>
          <a:xfrm>
            <a:off x="7025977" y="6446335"/>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68" name="Rechteck 35">
            <a:extLst>
              <a:ext uri="{FF2B5EF4-FFF2-40B4-BE49-F238E27FC236}">
                <a16:creationId xmlns:a16="http://schemas.microsoft.com/office/drawing/2014/main" id="{914365C0-932C-4456-AFE5-2DD0DA59355E}"/>
              </a:ext>
            </a:extLst>
          </p:cNvPr>
          <p:cNvSpPr/>
          <p:nvPr/>
        </p:nvSpPr>
        <p:spPr>
          <a:xfrm>
            <a:off x="7180658" y="6464362"/>
            <a:ext cx="2089033"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Exemple de MyBambooBike</a:t>
            </a:r>
          </a:p>
        </p:txBody>
      </p:sp>
      <p:sp>
        <p:nvSpPr>
          <p:cNvPr id="169" name="Pfeil: Fünfeck 36">
            <a:extLst>
              <a:ext uri="{FF2B5EF4-FFF2-40B4-BE49-F238E27FC236}">
                <a16:creationId xmlns:a16="http://schemas.microsoft.com/office/drawing/2014/main" id="{92489BAD-2195-4D66-A165-913609B2684A}"/>
              </a:ext>
            </a:extLst>
          </p:cNvPr>
          <p:cNvSpPr/>
          <p:nvPr/>
        </p:nvSpPr>
        <p:spPr>
          <a:xfrm>
            <a:off x="1069836" y="2343417"/>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170" name="Pfeil: Chevron 37">
            <a:extLst>
              <a:ext uri="{FF2B5EF4-FFF2-40B4-BE49-F238E27FC236}">
                <a16:creationId xmlns:a16="http://schemas.microsoft.com/office/drawing/2014/main" id="{CD300FF2-25F7-4207-8EAD-01F0929A15D1}"/>
              </a:ext>
            </a:extLst>
          </p:cNvPr>
          <p:cNvSpPr/>
          <p:nvPr/>
        </p:nvSpPr>
        <p:spPr>
          <a:xfrm>
            <a:off x="1753250" y="2343416"/>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71" name="Rechteck 38">
            <a:extLst>
              <a:ext uri="{FF2B5EF4-FFF2-40B4-BE49-F238E27FC236}">
                <a16:creationId xmlns:a16="http://schemas.microsoft.com/office/drawing/2014/main" id="{4D83D5F1-6B6A-4B42-9B9A-4A27C33C9E60}"/>
              </a:ext>
            </a:extLst>
          </p:cNvPr>
          <p:cNvSpPr/>
          <p:nvPr/>
        </p:nvSpPr>
        <p:spPr>
          <a:xfrm>
            <a:off x="1906805" y="2351225"/>
            <a:ext cx="409118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dirty="0">
                <a:ln>
                  <a:noFill/>
                </a:ln>
                <a:solidFill>
                  <a:prstClr val="white"/>
                </a:solidFill>
                <a:uLnTx/>
                <a:uFillTx/>
                <a:latin typeface="Century Gothic" panose="020B0502020202020204" pitchFamily="34" charset="0"/>
              </a:rPr>
              <a:t>Création d’entreprise avec des composants </a:t>
            </a:r>
            <a:r>
              <a:rPr kumimoji="0" lang="fr-CH" sz="1300" b="0" i="0" u="none" strike="noStrike" cap="none" normalizeH="0" baseline="0" noProof="0" dirty="0" err="1">
                <a:ln>
                  <a:noFill/>
                </a:ln>
                <a:solidFill>
                  <a:prstClr val="white"/>
                </a:solidFill>
                <a:uLnTx/>
                <a:uFillTx/>
                <a:latin typeface="Century Gothic" panose="020B0502020202020204" pitchFamily="34" charset="0"/>
              </a:rPr>
              <a:t>ext</a:t>
            </a:r>
            <a:r>
              <a:rPr kumimoji="0" lang="fr-CH" sz="1300" b="0" i="0" u="none" strike="noStrike" cap="none" normalizeH="0" baseline="0" noProof="0" dirty="0">
                <a:ln>
                  <a:noFill/>
                </a:ln>
                <a:solidFill>
                  <a:prstClr val="white"/>
                </a:solidFill>
                <a:uLnTx/>
                <a:uFillTx/>
                <a:latin typeface="Century Gothic" panose="020B0502020202020204" pitchFamily="34" charset="0"/>
              </a:rPr>
              <a:t>.</a:t>
            </a:r>
          </a:p>
        </p:txBody>
      </p:sp>
      <p:sp>
        <p:nvSpPr>
          <p:cNvPr id="172" name="Rechteck 39">
            <a:extLst>
              <a:ext uri="{FF2B5EF4-FFF2-40B4-BE49-F238E27FC236}">
                <a16:creationId xmlns:a16="http://schemas.microsoft.com/office/drawing/2014/main" id="{857826D2-DF5F-465D-B9E6-6871B0F3275C}"/>
              </a:ext>
            </a:extLst>
          </p:cNvPr>
          <p:cNvSpPr/>
          <p:nvPr/>
        </p:nvSpPr>
        <p:spPr>
          <a:xfrm>
            <a:off x="1087978" y="233920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5.3</a:t>
            </a:r>
          </a:p>
        </p:txBody>
      </p:sp>
      <p:sp>
        <p:nvSpPr>
          <p:cNvPr id="173" name="Pfeil: Fünfeck 44">
            <a:extLst>
              <a:ext uri="{FF2B5EF4-FFF2-40B4-BE49-F238E27FC236}">
                <a16:creationId xmlns:a16="http://schemas.microsoft.com/office/drawing/2014/main" id="{B3CDD771-DB7D-4339-B175-FC236C5E31E6}"/>
              </a:ext>
            </a:extLst>
          </p:cNvPr>
          <p:cNvSpPr/>
          <p:nvPr/>
        </p:nvSpPr>
        <p:spPr>
          <a:xfrm>
            <a:off x="6466146" y="1270444"/>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174" name="Pfeil: Chevron 45">
            <a:extLst>
              <a:ext uri="{FF2B5EF4-FFF2-40B4-BE49-F238E27FC236}">
                <a16:creationId xmlns:a16="http://schemas.microsoft.com/office/drawing/2014/main" id="{4D0126E1-6D48-41DE-853C-591F3B71EB84}"/>
              </a:ext>
            </a:extLst>
          </p:cNvPr>
          <p:cNvSpPr/>
          <p:nvPr/>
        </p:nvSpPr>
        <p:spPr>
          <a:xfrm>
            <a:off x="7149560" y="1270443"/>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75" name="Rechteck 46">
            <a:extLst>
              <a:ext uri="{FF2B5EF4-FFF2-40B4-BE49-F238E27FC236}">
                <a16:creationId xmlns:a16="http://schemas.microsoft.com/office/drawing/2014/main" id="{29BBA47A-02A0-4542-8877-B982DEA0B122}"/>
              </a:ext>
            </a:extLst>
          </p:cNvPr>
          <p:cNvSpPr/>
          <p:nvPr/>
        </p:nvSpPr>
        <p:spPr>
          <a:xfrm>
            <a:off x="7289033" y="1279573"/>
            <a:ext cx="246894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Pitcher des idées entrepreneuriales</a:t>
            </a:r>
          </a:p>
        </p:txBody>
      </p:sp>
      <p:sp>
        <p:nvSpPr>
          <p:cNvPr id="176" name="Rechteck 47">
            <a:extLst>
              <a:ext uri="{FF2B5EF4-FFF2-40B4-BE49-F238E27FC236}">
                <a16:creationId xmlns:a16="http://schemas.microsoft.com/office/drawing/2014/main" id="{B65E04CD-5507-4B0B-BC6B-62BCE948F8FA}"/>
              </a:ext>
            </a:extLst>
          </p:cNvPr>
          <p:cNvSpPr/>
          <p:nvPr/>
        </p:nvSpPr>
        <p:spPr>
          <a:xfrm>
            <a:off x="6472423" y="129490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6.1</a:t>
            </a:r>
          </a:p>
        </p:txBody>
      </p:sp>
      <p:sp>
        <p:nvSpPr>
          <p:cNvPr id="177" name="Pfeil: Fünfeck 48">
            <a:extLst>
              <a:ext uri="{FF2B5EF4-FFF2-40B4-BE49-F238E27FC236}">
                <a16:creationId xmlns:a16="http://schemas.microsoft.com/office/drawing/2014/main" id="{BA545C91-FF56-4E13-8E31-7ED5A2BA6F73}"/>
              </a:ext>
            </a:extLst>
          </p:cNvPr>
          <p:cNvSpPr/>
          <p:nvPr/>
        </p:nvSpPr>
        <p:spPr>
          <a:xfrm>
            <a:off x="6452497" y="1639987"/>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178" name="Pfeil: Chevron 49">
            <a:extLst>
              <a:ext uri="{FF2B5EF4-FFF2-40B4-BE49-F238E27FC236}">
                <a16:creationId xmlns:a16="http://schemas.microsoft.com/office/drawing/2014/main" id="{65B5B481-4F81-41A5-AA42-0D743E5224A4}"/>
              </a:ext>
            </a:extLst>
          </p:cNvPr>
          <p:cNvSpPr/>
          <p:nvPr/>
        </p:nvSpPr>
        <p:spPr>
          <a:xfrm>
            <a:off x="7135911" y="1639986"/>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79" name="Rechteck 50">
            <a:extLst>
              <a:ext uri="{FF2B5EF4-FFF2-40B4-BE49-F238E27FC236}">
                <a16:creationId xmlns:a16="http://schemas.microsoft.com/office/drawing/2014/main" id="{6142E3C6-CA7F-4418-A223-EEBBF9F0408B}"/>
              </a:ext>
            </a:extLst>
          </p:cNvPr>
          <p:cNvSpPr/>
          <p:nvPr/>
        </p:nvSpPr>
        <p:spPr>
          <a:xfrm>
            <a:off x="7271828" y="1655605"/>
            <a:ext cx="282801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Préparation des présentations</a:t>
            </a:r>
          </a:p>
        </p:txBody>
      </p:sp>
      <p:sp>
        <p:nvSpPr>
          <p:cNvPr id="180" name="Rechteck 51">
            <a:extLst>
              <a:ext uri="{FF2B5EF4-FFF2-40B4-BE49-F238E27FC236}">
                <a16:creationId xmlns:a16="http://schemas.microsoft.com/office/drawing/2014/main" id="{D4B66F2E-0BE9-4D79-B879-365F1E7EBBC9}"/>
              </a:ext>
            </a:extLst>
          </p:cNvPr>
          <p:cNvSpPr/>
          <p:nvPr/>
        </p:nvSpPr>
        <p:spPr>
          <a:xfrm>
            <a:off x="6482585" y="1651388"/>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6.2</a:t>
            </a:r>
          </a:p>
        </p:txBody>
      </p:sp>
      <p:sp>
        <p:nvSpPr>
          <p:cNvPr id="181" name="Pfeil: Fünfeck 52">
            <a:extLst>
              <a:ext uri="{FF2B5EF4-FFF2-40B4-BE49-F238E27FC236}">
                <a16:creationId xmlns:a16="http://schemas.microsoft.com/office/drawing/2014/main" id="{E34AD07B-1F46-49CE-B4F8-AB09F6C87788}"/>
              </a:ext>
            </a:extLst>
          </p:cNvPr>
          <p:cNvSpPr/>
          <p:nvPr/>
        </p:nvSpPr>
        <p:spPr>
          <a:xfrm>
            <a:off x="6445675" y="2035775"/>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182" name="Pfeil: Chevron 53">
            <a:extLst>
              <a:ext uri="{FF2B5EF4-FFF2-40B4-BE49-F238E27FC236}">
                <a16:creationId xmlns:a16="http://schemas.microsoft.com/office/drawing/2014/main" id="{E27270D3-42D3-4742-B33D-16513A0F706E}"/>
              </a:ext>
            </a:extLst>
          </p:cNvPr>
          <p:cNvSpPr/>
          <p:nvPr/>
        </p:nvSpPr>
        <p:spPr>
          <a:xfrm>
            <a:off x="7129089" y="2035774"/>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83" name="Rechteck 54">
            <a:extLst>
              <a:ext uri="{FF2B5EF4-FFF2-40B4-BE49-F238E27FC236}">
                <a16:creationId xmlns:a16="http://schemas.microsoft.com/office/drawing/2014/main" id="{382C75CC-B224-4FFC-943B-BB18291BEF2A}"/>
              </a:ext>
            </a:extLst>
          </p:cNvPr>
          <p:cNvSpPr/>
          <p:nvPr/>
        </p:nvSpPr>
        <p:spPr>
          <a:xfrm>
            <a:off x="7280392" y="2043583"/>
            <a:ext cx="2103461"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Présentation de vos idées</a:t>
            </a:r>
          </a:p>
        </p:txBody>
      </p:sp>
      <p:sp>
        <p:nvSpPr>
          <p:cNvPr id="184" name="Rechteck 55">
            <a:extLst>
              <a:ext uri="{FF2B5EF4-FFF2-40B4-BE49-F238E27FC236}">
                <a16:creationId xmlns:a16="http://schemas.microsoft.com/office/drawing/2014/main" id="{6B91B9B9-9BA4-4C51-906D-050E254F189F}"/>
              </a:ext>
            </a:extLst>
          </p:cNvPr>
          <p:cNvSpPr/>
          <p:nvPr/>
        </p:nvSpPr>
        <p:spPr>
          <a:xfrm>
            <a:off x="6475763" y="2047176"/>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6.3</a:t>
            </a:r>
          </a:p>
        </p:txBody>
      </p:sp>
      <p:sp>
        <p:nvSpPr>
          <p:cNvPr id="185" name="Pfeil: Chevron 57">
            <a:extLst>
              <a:ext uri="{FF2B5EF4-FFF2-40B4-BE49-F238E27FC236}">
                <a16:creationId xmlns:a16="http://schemas.microsoft.com/office/drawing/2014/main" id="{F5B84AA4-15A4-4E06-AFC4-E6B1E0BC80EE}"/>
              </a:ext>
            </a:extLst>
          </p:cNvPr>
          <p:cNvSpPr/>
          <p:nvPr/>
        </p:nvSpPr>
        <p:spPr>
          <a:xfrm>
            <a:off x="4970688" y="3077634"/>
            <a:ext cx="1107881" cy="286191"/>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86" name="Pfeil: Chevron 58">
            <a:extLst>
              <a:ext uri="{FF2B5EF4-FFF2-40B4-BE49-F238E27FC236}">
                <a16:creationId xmlns:a16="http://schemas.microsoft.com/office/drawing/2014/main" id="{6D36C8BE-5E8F-4514-B906-2F80363ABEE6}"/>
              </a:ext>
            </a:extLst>
          </p:cNvPr>
          <p:cNvSpPr/>
          <p:nvPr/>
        </p:nvSpPr>
        <p:spPr>
          <a:xfrm>
            <a:off x="4008172" y="3077715"/>
            <a:ext cx="1107881"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87" name="Pfeil: Fünfeck 72">
            <a:extLst>
              <a:ext uri="{FF2B5EF4-FFF2-40B4-BE49-F238E27FC236}">
                <a16:creationId xmlns:a16="http://schemas.microsoft.com/office/drawing/2014/main" id="{F2D11AC6-7C46-4A86-A079-2A4C96241D56}"/>
              </a:ext>
            </a:extLst>
          </p:cNvPr>
          <p:cNvSpPr/>
          <p:nvPr/>
        </p:nvSpPr>
        <p:spPr>
          <a:xfrm>
            <a:off x="1069836" y="1618001"/>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188" name="Pfeil: Chevron 73">
            <a:extLst>
              <a:ext uri="{FF2B5EF4-FFF2-40B4-BE49-F238E27FC236}">
                <a16:creationId xmlns:a16="http://schemas.microsoft.com/office/drawing/2014/main" id="{6D133110-D645-421A-8211-319D71CA3E9C}"/>
              </a:ext>
            </a:extLst>
          </p:cNvPr>
          <p:cNvSpPr/>
          <p:nvPr/>
        </p:nvSpPr>
        <p:spPr>
          <a:xfrm>
            <a:off x="1753250" y="1618000"/>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89" name="Rechteck 74">
            <a:extLst>
              <a:ext uri="{FF2B5EF4-FFF2-40B4-BE49-F238E27FC236}">
                <a16:creationId xmlns:a16="http://schemas.microsoft.com/office/drawing/2014/main" id="{AA0DD23A-DEF8-45A1-938C-D4A52279F58A}"/>
              </a:ext>
            </a:extLst>
          </p:cNvPr>
          <p:cNvSpPr/>
          <p:nvPr/>
        </p:nvSpPr>
        <p:spPr>
          <a:xfrm>
            <a:off x="1901676" y="1636027"/>
            <a:ext cx="134684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Crowdfunding</a:t>
            </a:r>
          </a:p>
        </p:txBody>
      </p:sp>
      <p:sp>
        <p:nvSpPr>
          <p:cNvPr id="190" name="Rechteck 81">
            <a:extLst>
              <a:ext uri="{FF2B5EF4-FFF2-40B4-BE49-F238E27FC236}">
                <a16:creationId xmlns:a16="http://schemas.microsoft.com/office/drawing/2014/main" id="{46C95F1D-19F2-470D-9D98-95EFA8DCE3C4}"/>
              </a:ext>
            </a:extLst>
          </p:cNvPr>
          <p:cNvSpPr/>
          <p:nvPr/>
        </p:nvSpPr>
        <p:spPr>
          <a:xfrm>
            <a:off x="1103649" y="1639793"/>
            <a:ext cx="72327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dirty="0" err="1">
                <a:ln>
                  <a:noFill/>
                </a:ln>
                <a:solidFill>
                  <a:prstClr val="white"/>
                </a:solidFill>
                <a:uLnTx/>
                <a:uFillTx/>
                <a:latin typeface="Century Gothic" panose="020B0502020202020204" pitchFamily="34" charset="0"/>
              </a:rPr>
              <a:t>Digres</a:t>
            </a:r>
            <a:r>
              <a:rPr kumimoji="0" lang="fr-CH" sz="1300" b="0" i="0" u="none" strike="noStrike" cap="none" normalizeH="0" baseline="0" noProof="0" dirty="0">
                <a:ln>
                  <a:noFill/>
                </a:ln>
                <a:solidFill>
                  <a:prstClr val="white"/>
                </a:solidFill>
                <a:uLnTx/>
                <a:uFillTx/>
                <a:latin typeface="Century Gothic" panose="020B0502020202020204" pitchFamily="34" charset="0"/>
              </a:rPr>
              <a:t>.</a:t>
            </a:r>
          </a:p>
        </p:txBody>
      </p:sp>
      <p:sp>
        <p:nvSpPr>
          <p:cNvPr id="191" name="Pfeil: Fünfeck 82">
            <a:extLst>
              <a:ext uri="{FF2B5EF4-FFF2-40B4-BE49-F238E27FC236}">
                <a16:creationId xmlns:a16="http://schemas.microsoft.com/office/drawing/2014/main" id="{38F11C2A-52CC-48C1-8D10-60B41F11B4EA}"/>
              </a:ext>
            </a:extLst>
          </p:cNvPr>
          <p:cNvSpPr/>
          <p:nvPr/>
        </p:nvSpPr>
        <p:spPr>
          <a:xfrm>
            <a:off x="1066371" y="1978221"/>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192" name="Pfeil: Chevron 83">
            <a:extLst>
              <a:ext uri="{FF2B5EF4-FFF2-40B4-BE49-F238E27FC236}">
                <a16:creationId xmlns:a16="http://schemas.microsoft.com/office/drawing/2014/main" id="{915E3590-DD9D-4F21-B3A3-0FED29534062}"/>
              </a:ext>
            </a:extLst>
          </p:cNvPr>
          <p:cNvSpPr/>
          <p:nvPr/>
        </p:nvSpPr>
        <p:spPr>
          <a:xfrm>
            <a:off x="1749785" y="1978220"/>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93" name="Rechteck 84">
            <a:extLst>
              <a:ext uri="{FF2B5EF4-FFF2-40B4-BE49-F238E27FC236}">
                <a16:creationId xmlns:a16="http://schemas.microsoft.com/office/drawing/2014/main" id="{712B2261-2528-4213-BF25-7BB5E502FC2D}"/>
              </a:ext>
            </a:extLst>
          </p:cNvPr>
          <p:cNvSpPr/>
          <p:nvPr/>
        </p:nvSpPr>
        <p:spPr>
          <a:xfrm>
            <a:off x="1898211" y="1996247"/>
            <a:ext cx="131318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Bootstrapping</a:t>
            </a:r>
          </a:p>
        </p:txBody>
      </p:sp>
      <p:sp>
        <p:nvSpPr>
          <p:cNvPr id="194" name="Rechteck 85">
            <a:extLst>
              <a:ext uri="{FF2B5EF4-FFF2-40B4-BE49-F238E27FC236}">
                <a16:creationId xmlns:a16="http://schemas.microsoft.com/office/drawing/2014/main" id="{175781FD-0B0B-4974-BE38-FF3160317AE6}"/>
              </a:ext>
            </a:extLst>
          </p:cNvPr>
          <p:cNvSpPr/>
          <p:nvPr/>
        </p:nvSpPr>
        <p:spPr>
          <a:xfrm>
            <a:off x="1100184" y="200001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5.2</a:t>
            </a:r>
          </a:p>
        </p:txBody>
      </p:sp>
      <p:sp>
        <p:nvSpPr>
          <p:cNvPr id="195" name="Pfeil: Fünfeck 90">
            <a:extLst>
              <a:ext uri="{FF2B5EF4-FFF2-40B4-BE49-F238E27FC236}">
                <a16:creationId xmlns:a16="http://schemas.microsoft.com/office/drawing/2014/main" id="{13960E68-A077-44A0-8967-C36F1190098F}"/>
              </a:ext>
            </a:extLst>
          </p:cNvPr>
          <p:cNvSpPr/>
          <p:nvPr/>
        </p:nvSpPr>
        <p:spPr>
          <a:xfrm>
            <a:off x="1065593" y="3429873"/>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196" name="Pfeil: Chevron 91">
            <a:extLst>
              <a:ext uri="{FF2B5EF4-FFF2-40B4-BE49-F238E27FC236}">
                <a16:creationId xmlns:a16="http://schemas.microsoft.com/office/drawing/2014/main" id="{4AA30CF9-BED2-4DE5-B303-7059B0A4AAE7}"/>
              </a:ext>
            </a:extLst>
          </p:cNvPr>
          <p:cNvSpPr/>
          <p:nvPr/>
        </p:nvSpPr>
        <p:spPr>
          <a:xfrm>
            <a:off x="1749007" y="3429872"/>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97" name="Rechteck 92">
            <a:extLst>
              <a:ext uri="{FF2B5EF4-FFF2-40B4-BE49-F238E27FC236}">
                <a16:creationId xmlns:a16="http://schemas.microsoft.com/office/drawing/2014/main" id="{5CFA127A-8D82-4280-8FEA-03D8BF41E7BD}"/>
              </a:ext>
            </a:extLst>
          </p:cNvPr>
          <p:cNvSpPr/>
          <p:nvPr/>
        </p:nvSpPr>
        <p:spPr>
          <a:xfrm>
            <a:off x="1897433" y="3447899"/>
            <a:ext cx="249138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Formes juridiques en Suisse</a:t>
            </a:r>
          </a:p>
        </p:txBody>
      </p:sp>
      <p:sp>
        <p:nvSpPr>
          <p:cNvPr id="198" name="Rechteck 93">
            <a:extLst>
              <a:ext uri="{FF2B5EF4-FFF2-40B4-BE49-F238E27FC236}">
                <a16:creationId xmlns:a16="http://schemas.microsoft.com/office/drawing/2014/main" id="{F47C8FE2-9E1A-4719-824E-3994142134E9}"/>
              </a:ext>
            </a:extLst>
          </p:cNvPr>
          <p:cNvSpPr/>
          <p:nvPr/>
        </p:nvSpPr>
        <p:spPr>
          <a:xfrm>
            <a:off x="1099406" y="3451665"/>
            <a:ext cx="72327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dirty="0" err="1">
                <a:ln>
                  <a:noFill/>
                </a:ln>
                <a:solidFill>
                  <a:prstClr val="white"/>
                </a:solidFill>
                <a:uLnTx/>
                <a:uFillTx/>
                <a:latin typeface="Century Gothic" panose="020B0502020202020204" pitchFamily="34" charset="0"/>
              </a:rPr>
              <a:t>Digres</a:t>
            </a:r>
            <a:r>
              <a:rPr kumimoji="0" lang="fr-CH" sz="1300" b="0" i="0" u="none" strike="noStrike" cap="none" normalizeH="0" baseline="0" noProof="0" dirty="0">
                <a:ln>
                  <a:noFill/>
                </a:ln>
                <a:solidFill>
                  <a:prstClr val="white"/>
                </a:solidFill>
                <a:uLnTx/>
                <a:uFillTx/>
                <a:latin typeface="Century Gothic" panose="020B0502020202020204" pitchFamily="34" charset="0"/>
              </a:rPr>
              <a:t>.</a:t>
            </a:r>
          </a:p>
        </p:txBody>
      </p:sp>
      <p:sp>
        <p:nvSpPr>
          <p:cNvPr id="199" name="Pfeil: Chevron 59">
            <a:extLst>
              <a:ext uri="{FF2B5EF4-FFF2-40B4-BE49-F238E27FC236}">
                <a16:creationId xmlns:a16="http://schemas.microsoft.com/office/drawing/2014/main" id="{FA464819-0563-4886-B7C3-24E9A6B3439D}"/>
              </a:ext>
            </a:extLst>
          </p:cNvPr>
          <p:cNvSpPr/>
          <p:nvPr/>
        </p:nvSpPr>
        <p:spPr>
          <a:xfrm>
            <a:off x="1726408" y="6123641"/>
            <a:ext cx="4320000"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200" name="Rechteck 60">
            <a:extLst>
              <a:ext uri="{FF2B5EF4-FFF2-40B4-BE49-F238E27FC236}">
                <a16:creationId xmlns:a16="http://schemas.microsoft.com/office/drawing/2014/main" id="{61F928A7-2285-43B6-A33E-9972ED210659}"/>
              </a:ext>
            </a:extLst>
          </p:cNvPr>
          <p:cNvSpPr/>
          <p:nvPr/>
        </p:nvSpPr>
        <p:spPr>
          <a:xfrm>
            <a:off x="1881954" y="6134345"/>
            <a:ext cx="2404826" cy="580672"/>
          </a:xfrm>
          <a:prstGeom prst="rect">
            <a:avLst/>
          </a:prstGeom>
        </p:spPr>
        <p:txBody>
          <a:bodyPr wrap="none">
            <a:spAutoFit/>
          </a:bodyPr>
          <a:lstStyle/>
          <a:p>
            <a:pPr>
              <a:lnSpc>
                <a:spcPct val="90000"/>
              </a:lnSpc>
              <a:spcAft>
                <a:spcPts val="1000"/>
              </a:spcAft>
              <a:buClr>
                <a:srgbClr val="5F5F5F"/>
              </a:buClr>
              <a:defRPr/>
            </a:pPr>
            <a:r>
              <a:rPr lang="fr-CH" sz="1300">
                <a:solidFill>
                  <a:prstClr val="white"/>
                </a:solidFill>
                <a:latin typeface="Century Gothic" panose="020B0502020202020204" pitchFamily="34" charset="0"/>
              </a:rPr>
              <a:t>Connaissances et outils</a:t>
            </a:r>
          </a:p>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201" name="Rechteck 98">
            <a:extLst>
              <a:ext uri="{FF2B5EF4-FFF2-40B4-BE49-F238E27FC236}">
                <a16:creationId xmlns:a16="http://schemas.microsoft.com/office/drawing/2014/main" id="{D4C08B9B-E005-4C34-8A3B-74782DE122CB}"/>
              </a:ext>
            </a:extLst>
          </p:cNvPr>
          <p:cNvSpPr/>
          <p:nvPr/>
        </p:nvSpPr>
        <p:spPr>
          <a:xfrm>
            <a:off x="1885443" y="3098069"/>
            <a:ext cx="3209533" cy="286232"/>
          </a:xfrm>
          <a:prstGeom prst="rect">
            <a:avLst/>
          </a:prstGeom>
        </p:spPr>
        <p:txBody>
          <a:bodyPr wrap="none">
            <a:spAutoFit/>
          </a:bodyPr>
          <a:lstStyle/>
          <a:p>
            <a:pPr lvl="0">
              <a:lnSpc>
                <a:spcPct val="90000"/>
              </a:lnSpc>
              <a:spcAft>
                <a:spcPts val="1000"/>
              </a:spcAft>
              <a:buClr>
                <a:srgbClr val="5F5F5F"/>
              </a:buClr>
              <a:defRPr/>
            </a:pPr>
            <a:r>
              <a:rPr lang="fr-CH" sz="1300" dirty="0">
                <a:solidFill>
                  <a:prstClr val="white"/>
                </a:solidFill>
                <a:latin typeface="Century Gothic" panose="020B0502020202020204" pitchFamily="34" charset="0"/>
              </a:rPr>
              <a:t>Marge sur </a:t>
            </a:r>
            <a:r>
              <a:rPr lang="fr-FR" sz="1300" dirty="0">
                <a:solidFill>
                  <a:prstClr val="white"/>
                </a:solidFill>
                <a:latin typeface="Century Gothic" panose="020B0502020202020204" pitchFamily="34" charset="0"/>
              </a:rPr>
              <a:t>coûts</a:t>
            </a:r>
            <a:r>
              <a:rPr lang="fr-FR" sz="1400" dirty="0"/>
              <a:t> </a:t>
            </a:r>
            <a:r>
              <a:rPr lang="fr-CH" sz="1300" dirty="0">
                <a:solidFill>
                  <a:prstClr val="white"/>
                </a:solidFill>
                <a:latin typeface="Century Gothic" panose="020B0502020202020204" pitchFamily="34" charset="0"/>
              </a:rPr>
              <a:t>et seuil de rentabilité</a:t>
            </a:r>
          </a:p>
        </p:txBody>
      </p:sp>
    </p:spTree>
    <p:extLst>
      <p:ext uri="{BB962C8B-B14F-4D97-AF65-F5344CB8AC3E}">
        <p14:creationId xmlns:p14="http://schemas.microsoft.com/office/powerpoint/2010/main" val="18703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Gebäude, Ziegelstein, Stein, alt enthält.&#10;&#10;Automatisch generierte Beschreibung">
            <a:extLst>
              <a:ext uri="{FF2B5EF4-FFF2-40B4-BE49-F238E27FC236}">
                <a16:creationId xmlns:a16="http://schemas.microsoft.com/office/drawing/2014/main" id="{537BDED8-B2F4-492F-94A5-C7C181AFCE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4010"/>
            <a:ext cx="12192000" cy="7182170"/>
          </a:xfrm>
          <a:prstGeom prst="rect">
            <a:avLst/>
          </a:prstGeom>
        </p:spPr>
      </p:pic>
      <p:sp>
        <p:nvSpPr>
          <p:cNvPr id="5" name="Rechteck 4">
            <a:extLst>
              <a:ext uri="{FF2B5EF4-FFF2-40B4-BE49-F238E27FC236}">
                <a16:creationId xmlns:a16="http://schemas.microsoft.com/office/drawing/2014/main" id="{9E471D80-B8DB-4B58-850A-2BD40A3DC923}"/>
              </a:ext>
            </a:extLst>
          </p:cNvPr>
          <p:cNvSpPr/>
          <p:nvPr/>
        </p:nvSpPr>
        <p:spPr>
          <a:xfrm>
            <a:off x="7143750" y="1581150"/>
            <a:ext cx="5048250" cy="12954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Rechteck 3">
            <a:extLst>
              <a:ext uri="{FF2B5EF4-FFF2-40B4-BE49-F238E27FC236}">
                <a16:creationId xmlns:a16="http://schemas.microsoft.com/office/drawing/2014/main" id="{2ABE91B9-7746-4AE6-80EE-84280E7E7FE2}"/>
              </a:ext>
            </a:extLst>
          </p:cNvPr>
          <p:cNvSpPr/>
          <p:nvPr/>
        </p:nvSpPr>
        <p:spPr>
          <a:xfrm>
            <a:off x="7315199" y="1708576"/>
            <a:ext cx="4762501" cy="1077218"/>
          </a:xfrm>
          <a:prstGeom prst="rect">
            <a:avLst/>
          </a:prstGeom>
        </p:spPr>
        <p:txBody>
          <a:bodyPr wrap="square">
            <a:spAutoFit/>
          </a:bodyPr>
          <a:lstStyle/>
          <a:p>
            <a:pPr fontAlgn="auto">
              <a:spcBef>
                <a:spcPts val="1200"/>
              </a:spcBef>
              <a:spcAft>
                <a:spcPts val="0"/>
              </a:spcAft>
              <a:buClr>
                <a:srgbClr val="B11B96"/>
              </a:buClr>
              <a:defRPr/>
            </a:pPr>
            <a:r>
              <a:rPr lang="fr-CH" sz="1600">
                <a:solidFill>
                  <a:schemeClr val="accent6">
                    <a:lumMod val="10000"/>
                  </a:schemeClr>
                </a:solidFill>
                <a:cs typeface="Arial" panose="020B0604020202020204" pitchFamily="34" charset="0"/>
              </a:rPr>
              <a:t>Découvrez dans le chapitre 5 du mini-business plan/journal d’apprentissage comment l’équipe fondatrice de MyBambooBike prévoit de concevoir son modèle d’entreprise.</a:t>
            </a:r>
          </a:p>
        </p:txBody>
      </p:sp>
      <p:sp>
        <p:nvSpPr>
          <p:cNvPr id="7" name="Rechteck 6">
            <a:extLst>
              <a:ext uri="{FF2B5EF4-FFF2-40B4-BE49-F238E27FC236}">
                <a16:creationId xmlns:a16="http://schemas.microsoft.com/office/drawing/2014/main" id="{267D4585-3308-4127-9296-260BA50A83A7}"/>
              </a:ext>
            </a:extLst>
          </p:cNvPr>
          <p:cNvSpPr/>
          <p:nvPr/>
        </p:nvSpPr>
        <p:spPr>
          <a:xfrm>
            <a:off x="8068979" y="6533376"/>
            <a:ext cx="4223456" cy="276999"/>
          </a:xfrm>
          <a:prstGeom prst="rect">
            <a:avLst/>
          </a:prstGeom>
        </p:spPr>
        <p:txBody>
          <a:bodyPr wrap="square">
            <a:spAutoFit/>
          </a:bodyPr>
          <a:lstStyle/>
          <a:p>
            <a:pPr fontAlgn="auto">
              <a:spcBef>
                <a:spcPts val="1200"/>
              </a:spcBef>
              <a:spcAft>
                <a:spcPts val="0"/>
              </a:spcAft>
              <a:buClr>
                <a:srgbClr val="B11B96"/>
              </a:buClr>
              <a:defRPr/>
            </a:pPr>
            <a:r>
              <a:rPr lang="fr-CH" sz="1200" b="1">
                <a:solidFill>
                  <a:schemeClr val="bg1"/>
                </a:solidFill>
                <a:cs typeface="Arial" panose="020B0604020202020204" pitchFamily="34" charset="0"/>
              </a:rPr>
              <a:t>Photo: </a:t>
            </a:r>
            <a:r>
              <a:rPr lang="fr-CH" sz="1200">
                <a:solidFill>
                  <a:schemeClr val="bg1"/>
                </a:solidFill>
                <a:cs typeface="Arial" panose="020B0604020202020204" pitchFamily="34" charset="0"/>
              </a:rPr>
              <a:t>mise à disposition par Drehmoment-Bikes.</a:t>
            </a:r>
          </a:p>
        </p:txBody>
      </p:sp>
    </p:spTree>
    <p:extLst>
      <p:ext uri="{BB962C8B-B14F-4D97-AF65-F5344CB8AC3E}">
        <p14:creationId xmlns:p14="http://schemas.microsoft.com/office/powerpoint/2010/main" val="1512368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986F8D1-9DF5-47B4-BEEA-D8A290ECC628}"/>
              </a:ext>
            </a:extLst>
          </p:cNvPr>
          <p:cNvSpPr>
            <a:spLocks noGrp="1"/>
          </p:cNvSpPr>
          <p:nvPr>
            <p:ph type="sldNum" sz="quarter" idx="12"/>
          </p:nvPr>
        </p:nvSpPr>
        <p:spPr/>
        <p:txBody>
          <a:bodyPr/>
          <a:lstStyle/>
          <a:p>
            <a:fld id="{B7E6CA31-DA56-47CF-9891-B6D0296B6AEC}" type="slidenum">
              <a:rPr lang="ru-RU" smtClean="0"/>
              <a:t>31</a:t>
            </a:fld>
            <a:endParaRPr lang="ru-RU"/>
          </a:p>
        </p:txBody>
      </p:sp>
      <p:sp>
        <p:nvSpPr>
          <p:cNvPr id="4" name="Titel 1">
            <a:extLst>
              <a:ext uri="{FF2B5EF4-FFF2-40B4-BE49-F238E27FC236}">
                <a16:creationId xmlns:a16="http://schemas.microsoft.com/office/drawing/2014/main" id="{A72A03E2-12E6-44DC-87A9-2EB5143C5F57}"/>
              </a:ext>
            </a:extLst>
          </p:cNvPr>
          <p:cNvSpPr txBox="1">
            <a:spLocks/>
          </p:cNvSpPr>
          <p:nvPr/>
        </p:nvSpPr>
        <p:spPr>
          <a:xfrm>
            <a:off x="5505450" y="2247899"/>
            <a:ext cx="6921464" cy="2721665"/>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lnSpc>
                <a:spcPct val="100000"/>
              </a:lnSpc>
              <a:spcBef>
                <a:spcPts val="600"/>
              </a:spcBef>
              <a:spcAft>
                <a:spcPts val="1200"/>
              </a:spcAft>
            </a:pPr>
            <a:r>
              <a:rPr lang="fr-CH" sz="3200" b="0" dirty="0">
                <a:solidFill>
                  <a:schemeClr val="accent6">
                    <a:lumMod val="50000"/>
                  </a:schemeClr>
                </a:solidFill>
                <a:cs typeface="Arial" pitchFamily="34" charset="0"/>
              </a:rPr>
              <a:t>Module de formation M 3.3</a:t>
            </a:r>
            <a:br>
              <a:rPr lang="fr-CH" sz="3200" b="0" dirty="0">
                <a:solidFill>
                  <a:schemeClr val="accent6">
                    <a:lumMod val="50000"/>
                  </a:schemeClr>
                </a:solidFill>
                <a:cs typeface="Arial" pitchFamily="34" charset="0"/>
              </a:rPr>
            </a:br>
            <a:r>
              <a:rPr lang="fr-CH" sz="3200" b="0" dirty="0">
                <a:solidFill>
                  <a:schemeClr val="accent6">
                    <a:lumMod val="50000"/>
                  </a:schemeClr>
                </a:solidFill>
                <a:cs typeface="Arial" pitchFamily="34" charset="0"/>
              </a:rPr>
              <a:t>Développement de votre </a:t>
            </a:r>
            <a:br>
              <a:rPr lang="fr-CH" sz="3200" b="0" dirty="0">
                <a:solidFill>
                  <a:schemeClr val="accent6">
                    <a:lumMod val="50000"/>
                  </a:schemeClr>
                </a:solidFill>
                <a:cs typeface="Arial" pitchFamily="34" charset="0"/>
              </a:rPr>
            </a:br>
            <a:r>
              <a:rPr lang="fr-CH" sz="3200" b="0" dirty="0">
                <a:solidFill>
                  <a:schemeClr val="accent6">
                    <a:lumMod val="50000"/>
                  </a:schemeClr>
                </a:solidFill>
                <a:cs typeface="Arial" pitchFamily="34" charset="0"/>
              </a:rPr>
              <a:t>propre idée entrepreneuriale</a:t>
            </a:r>
            <a:br>
              <a:rPr lang="fr-CH" sz="3200" b="0" dirty="0">
                <a:solidFill>
                  <a:srgbClr val="898F97"/>
                </a:solidFill>
                <a:cs typeface="Arial" pitchFamily="34" charset="0"/>
              </a:rPr>
            </a:br>
            <a:r>
              <a:rPr lang="fr-CH" sz="3200" dirty="0">
                <a:solidFill>
                  <a:srgbClr val="D17930"/>
                </a:solidFill>
                <a:cs typeface="Arial" pitchFamily="34" charset="0"/>
              </a:rPr>
              <a:t>Votre modèle d’entreprise</a:t>
            </a:r>
            <a:br>
              <a:rPr lang="fr-CH" sz="3200" dirty="0">
                <a:solidFill>
                  <a:srgbClr val="D17930"/>
                </a:solidFill>
                <a:cs typeface="Arial" pitchFamily="34" charset="0"/>
              </a:rPr>
            </a:br>
            <a:endParaRPr lang="fr-CH" sz="3200" dirty="0">
              <a:solidFill>
                <a:srgbClr val="D17930"/>
              </a:solidFill>
              <a:cs typeface="Arial" pitchFamily="34" charset="0"/>
            </a:endParaRPr>
          </a:p>
        </p:txBody>
      </p:sp>
    </p:spTree>
    <p:extLst>
      <p:ext uri="{BB962C8B-B14F-4D97-AF65-F5344CB8AC3E}">
        <p14:creationId xmlns:p14="http://schemas.microsoft.com/office/powerpoint/2010/main" val="39515038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0">
            <a:extLst>
              <a:ext uri="{FF2B5EF4-FFF2-40B4-BE49-F238E27FC236}">
                <a16:creationId xmlns:a16="http://schemas.microsoft.com/office/drawing/2014/main" id="{24773088-6456-406D-9123-E2386DCCF7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8730" y="318185"/>
            <a:ext cx="3073128" cy="1185920"/>
          </a:xfrm>
          <a:prstGeom prst="rect">
            <a:avLst/>
          </a:prstGeom>
        </p:spPr>
      </p:pic>
      <p:sp>
        <p:nvSpPr>
          <p:cNvPr id="2" name="Foliennummernplatzhalter 1">
            <a:extLst>
              <a:ext uri="{FF2B5EF4-FFF2-40B4-BE49-F238E27FC236}">
                <a16:creationId xmlns:a16="http://schemas.microsoft.com/office/drawing/2014/main" id="{1A89EE60-101A-4AEB-A114-EE3FFDFB05BA}"/>
              </a:ext>
            </a:extLst>
          </p:cNvPr>
          <p:cNvSpPr>
            <a:spLocks noGrp="1"/>
          </p:cNvSpPr>
          <p:nvPr>
            <p:ph type="sldNum" sz="quarter" idx="12"/>
          </p:nvPr>
        </p:nvSpPr>
        <p:spPr/>
        <p:txBody>
          <a:bodyPr/>
          <a:lstStyle/>
          <a:p>
            <a:fld id="{B7E6CA31-DA56-47CF-9891-B6D0296B6AEC}" type="slidenum">
              <a:rPr lang="ru-RU" smtClean="0"/>
              <a:t>32</a:t>
            </a:fld>
            <a:endParaRPr lang="ru-RU"/>
          </a:p>
        </p:txBody>
      </p:sp>
      <p:sp>
        <p:nvSpPr>
          <p:cNvPr id="6" name="Rechteck 5">
            <a:extLst>
              <a:ext uri="{FF2B5EF4-FFF2-40B4-BE49-F238E27FC236}">
                <a16:creationId xmlns:a16="http://schemas.microsoft.com/office/drawing/2014/main" id="{A7BD1F33-BAF7-4297-8FBB-D3D46E5D157F}"/>
              </a:ext>
            </a:extLst>
          </p:cNvPr>
          <p:cNvSpPr/>
          <p:nvPr/>
        </p:nvSpPr>
        <p:spPr>
          <a:xfrm>
            <a:off x="1664208" y="2002199"/>
            <a:ext cx="9540240" cy="430887"/>
          </a:xfrm>
          <a:prstGeom prst="rect">
            <a:avLst/>
          </a:prstGeom>
        </p:spPr>
        <p:txBody>
          <a:bodyPr wrap="square">
            <a:spAutoFit/>
          </a:bodyPr>
          <a:lstStyle/>
          <a:p>
            <a:pPr fontAlgn="auto">
              <a:spcBef>
                <a:spcPts val="1200"/>
              </a:spcBef>
              <a:spcAft>
                <a:spcPts val="0"/>
              </a:spcAft>
              <a:buClr>
                <a:srgbClr val="D17930"/>
              </a:buClr>
              <a:defRPr/>
            </a:pPr>
            <a:r>
              <a:rPr lang="fr-CH" sz="2200" b="1" dirty="0">
                <a:solidFill>
                  <a:srgbClr val="D17930"/>
                </a:solidFill>
                <a:cs typeface="Arial" panose="020B0604020202020204" pitchFamily="34" charset="0"/>
              </a:rPr>
              <a:t>Exercice: À quoi ressemble le modèle d’entreprise de votre idée?</a:t>
            </a:r>
          </a:p>
        </p:txBody>
      </p:sp>
      <p:sp>
        <p:nvSpPr>
          <p:cNvPr id="7" name="Rechteck 6">
            <a:extLst>
              <a:ext uri="{FF2B5EF4-FFF2-40B4-BE49-F238E27FC236}">
                <a16:creationId xmlns:a16="http://schemas.microsoft.com/office/drawing/2014/main" id="{766A5A5D-52BA-4D06-BD8D-9D1FAC1FB932}"/>
              </a:ext>
            </a:extLst>
          </p:cNvPr>
          <p:cNvSpPr/>
          <p:nvPr/>
        </p:nvSpPr>
        <p:spPr>
          <a:xfrm>
            <a:off x="1664208" y="2583709"/>
            <a:ext cx="9134856" cy="3170099"/>
          </a:xfrm>
          <a:prstGeom prst="rect">
            <a:avLst/>
          </a:prstGeom>
        </p:spPr>
        <p:txBody>
          <a:bodyPr wrap="square">
            <a:spAutoFit/>
          </a:bodyPr>
          <a:lstStyle/>
          <a:p>
            <a:pPr marL="361950" indent="-361950" fontAlgn="auto">
              <a:spcBef>
                <a:spcPts val="600"/>
              </a:spcBef>
              <a:spcAft>
                <a:spcPts val="0"/>
              </a:spcAft>
              <a:buClr>
                <a:srgbClr val="D17930"/>
              </a:buClr>
              <a:buFont typeface="Century Gothic" panose="020B0502020202020204" pitchFamily="34" charset="0"/>
              <a:buChar char="●"/>
              <a:defRPr/>
            </a:pPr>
            <a:r>
              <a:rPr lang="fr-CH" sz="2000" b="1">
                <a:solidFill>
                  <a:srgbClr val="D17930"/>
                </a:solidFill>
                <a:cs typeface="Arial" panose="020B0604020202020204" pitchFamily="34" charset="0"/>
              </a:rPr>
              <a:t>Proposition de valeur: </a:t>
            </a:r>
            <a:r>
              <a:rPr lang="fr-CH" sz="2000">
                <a:solidFill>
                  <a:schemeClr val="accent6">
                    <a:lumMod val="50000"/>
                  </a:schemeClr>
                </a:solidFill>
                <a:cs typeface="Arial" panose="020B0604020202020204" pitchFamily="34" charset="0"/>
              </a:rPr>
              <a:t>Quelle est notre proposition de valeur? Quel problème résolvez-vous pour votre groupe cible?</a:t>
            </a:r>
          </a:p>
          <a:p>
            <a:pPr marL="361950" indent="-361950" fontAlgn="auto">
              <a:spcBef>
                <a:spcPts val="600"/>
              </a:spcBef>
              <a:spcAft>
                <a:spcPts val="0"/>
              </a:spcAft>
              <a:buClr>
                <a:srgbClr val="D17930"/>
              </a:buClr>
              <a:buFont typeface="Century Gothic" panose="020B0502020202020204" pitchFamily="34" charset="0"/>
              <a:buChar char="●"/>
              <a:defRPr/>
            </a:pPr>
            <a:r>
              <a:rPr lang="fr-CH" sz="2000" b="1">
                <a:solidFill>
                  <a:srgbClr val="D17930"/>
                </a:solidFill>
                <a:cs typeface="Arial" panose="020B0604020202020204" pitchFamily="34" charset="0"/>
              </a:rPr>
              <a:t>Groupe cible: </a:t>
            </a:r>
            <a:r>
              <a:rPr lang="fr-CH" sz="2000">
                <a:solidFill>
                  <a:schemeClr val="accent6">
                    <a:lumMod val="50000"/>
                  </a:schemeClr>
                </a:solidFill>
                <a:cs typeface="Arial" panose="020B0604020202020204" pitchFamily="34" charset="0"/>
              </a:rPr>
              <a:t>Qui sont vos client-e-s?</a:t>
            </a:r>
          </a:p>
          <a:p>
            <a:pPr marL="361950" indent="-361950" fontAlgn="auto">
              <a:spcBef>
                <a:spcPts val="600"/>
              </a:spcBef>
              <a:spcAft>
                <a:spcPts val="0"/>
              </a:spcAft>
              <a:buClr>
                <a:srgbClr val="D17930"/>
              </a:buClr>
              <a:buFont typeface="Century Gothic" panose="020B0502020202020204" pitchFamily="34" charset="0"/>
              <a:buChar char="●"/>
              <a:defRPr/>
            </a:pPr>
            <a:r>
              <a:rPr lang="fr-CH" sz="2000" b="1">
                <a:solidFill>
                  <a:srgbClr val="D17930"/>
                </a:solidFill>
                <a:cs typeface="Arial" panose="020B0604020202020204" pitchFamily="34" charset="0"/>
              </a:rPr>
              <a:t>Prestation fournie: </a:t>
            </a:r>
            <a:r>
              <a:rPr lang="fr-CH" sz="2000">
                <a:solidFill>
                  <a:schemeClr val="accent6">
                    <a:lumMod val="50000"/>
                  </a:schemeClr>
                </a:solidFill>
                <a:cs typeface="Arial" panose="020B0604020202020204" pitchFamily="34" charset="0"/>
              </a:rPr>
              <a:t>Comment le produit ou service doit-il être conçu?</a:t>
            </a:r>
          </a:p>
          <a:p>
            <a:pPr marL="361950" indent="-361950" fontAlgn="auto">
              <a:spcBef>
                <a:spcPts val="600"/>
              </a:spcBef>
              <a:spcAft>
                <a:spcPts val="0"/>
              </a:spcAft>
              <a:buClr>
                <a:srgbClr val="D17930"/>
              </a:buClr>
              <a:buFont typeface="Century Gothic" panose="020B0502020202020204" pitchFamily="34" charset="0"/>
              <a:buChar char="●"/>
              <a:defRPr/>
            </a:pPr>
            <a:r>
              <a:rPr lang="fr-CH" sz="2000" b="1">
                <a:solidFill>
                  <a:srgbClr val="D17930"/>
                </a:solidFill>
                <a:cs typeface="Arial" panose="020B0604020202020204" pitchFamily="34" charset="0"/>
              </a:rPr>
              <a:t>Modèle de revenus: </a:t>
            </a:r>
            <a:r>
              <a:rPr lang="fr-CH" sz="2000">
                <a:solidFill>
                  <a:schemeClr val="accent6">
                    <a:lumMod val="50000"/>
                  </a:schemeClr>
                </a:solidFill>
                <a:cs typeface="Arial" panose="020B0604020202020204" pitchFamily="34" charset="0"/>
              </a:rPr>
              <a:t>Quels sont les principaux postes de coûts? Comment le chiffre d’affaire est-il réalisé?</a:t>
            </a:r>
          </a:p>
          <a:p>
            <a:pPr marL="361950" indent="-361950" fontAlgn="auto">
              <a:spcBef>
                <a:spcPts val="600"/>
              </a:spcBef>
              <a:spcAft>
                <a:spcPts val="0"/>
              </a:spcAft>
              <a:buClr>
                <a:srgbClr val="D17930"/>
              </a:buClr>
              <a:buFont typeface="Century Gothic" panose="020B0502020202020204" pitchFamily="34" charset="0"/>
              <a:buChar char="●"/>
              <a:defRPr/>
            </a:pPr>
            <a:r>
              <a:rPr lang="fr-CH" sz="2000">
                <a:solidFill>
                  <a:schemeClr val="accent6">
                    <a:lumMod val="50000"/>
                  </a:schemeClr>
                </a:solidFill>
                <a:cs typeface="Arial" panose="020B0604020202020204" pitchFamily="34" charset="0"/>
              </a:rPr>
              <a:t>Consignez vos résultats par écrit dans votre mini-business plan/journal d’apprentissage.</a:t>
            </a:r>
          </a:p>
        </p:txBody>
      </p:sp>
    </p:spTree>
    <p:extLst>
      <p:ext uri="{BB962C8B-B14F-4D97-AF65-F5344CB8AC3E}">
        <p14:creationId xmlns:p14="http://schemas.microsoft.com/office/powerpoint/2010/main" val="38674083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393F18C-62D7-4DB9-A3D8-8B679FB2549C}"/>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33</a:t>
            </a:fld>
            <a:endParaRPr lang="ru-RU"/>
          </a:p>
        </p:txBody>
      </p:sp>
      <p:sp>
        <p:nvSpPr>
          <p:cNvPr id="4" name="Titel 1">
            <a:extLst>
              <a:ext uri="{FF2B5EF4-FFF2-40B4-BE49-F238E27FC236}">
                <a16:creationId xmlns:a16="http://schemas.microsoft.com/office/drawing/2014/main" id="{D07DF22B-BC3F-4CA9-BD06-E33A79B33DAD}"/>
              </a:ext>
            </a:extLst>
          </p:cNvPr>
          <p:cNvSpPr>
            <a:spLocks noGrp="1"/>
          </p:cNvSpPr>
          <p:nvPr>
            <p:ph type="title"/>
          </p:nvPr>
        </p:nvSpPr>
        <p:spPr>
          <a:xfrm>
            <a:off x="5157457" y="1627483"/>
            <a:ext cx="6921464" cy="2233060"/>
          </a:xfrm>
        </p:spPr>
        <p:txBody>
          <a:bodyPr>
            <a:noAutofit/>
          </a:bodyPr>
          <a:lstStyle/>
          <a:p>
            <a:pPr>
              <a:lnSpc>
                <a:spcPct val="100000"/>
              </a:lnSpc>
              <a:spcBef>
                <a:spcPts val="600"/>
              </a:spcBef>
              <a:spcAft>
                <a:spcPts val="1200"/>
              </a:spcAft>
            </a:pPr>
            <a:r>
              <a:rPr lang="fr-CH" sz="3200" b="0">
                <a:solidFill>
                  <a:schemeClr val="accent6">
                    <a:lumMod val="50000"/>
                  </a:schemeClr>
                </a:solidFill>
                <a:cs typeface="Arial" pitchFamily="34" charset="0"/>
              </a:rPr>
              <a:t>Module de formation M 3.4</a:t>
            </a:r>
            <a:br>
              <a:rPr lang="fr-CH" sz="3200" b="0">
                <a:solidFill>
                  <a:schemeClr val="accent6">
                    <a:lumMod val="50000"/>
                  </a:schemeClr>
                </a:solidFill>
                <a:cs typeface="Arial" pitchFamily="34" charset="0"/>
              </a:rPr>
            </a:br>
            <a:r>
              <a:rPr lang="fr-CH" sz="3200" b="0">
                <a:solidFill>
                  <a:schemeClr val="accent6">
                    <a:lumMod val="50000"/>
                  </a:schemeClr>
                </a:solidFill>
                <a:cs typeface="Arial" pitchFamily="34" charset="0"/>
              </a:rPr>
              <a:t>Connaissances et outils</a:t>
            </a:r>
            <a:br>
              <a:rPr lang="fr-CH" sz="3200">
                <a:solidFill>
                  <a:srgbClr val="0B4874"/>
                </a:solidFill>
                <a:cs typeface="Arial" pitchFamily="34" charset="0"/>
              </a:rPr>
            </a:br>
            <a:r>
              <a:rPr lang="fr-CH" sz="3200">
                <a:solidFill>
                  <a:srgbClr val="0B4874"/>
                </a:solidFill>
                <a:cs typeface="Arial" pitchFamily="34" charset="0"/>
              </a:rPr>
              <a:t>Business plan et pitch deck</a:t>
            </a:r>
          </a:p>
        </p:txBody>
      </p:sp>
    </p:spTree>
    <p:extLst>
      <p:ext uri="{BB962C8B-B14F-4D97-AF65-F5344CB8AC3E}">
        <p14:creationId xmlns:p14="http://schemas.microsoft.com/office/powerpoint/2010/main" val="2093013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C7F6F8D-3AA5-42CB-B012-992AE0ADB380}"/>
              </a:ext>
            </a:extLst>
          </p:cNvPr>
          <p:cNvSpPr>
            <a:spLocks noGrp="1"/>
          </p:cNvSpPr>
          <p:nvPr>
            <p:ph type="body" idx="1"/>
          </p:nvPr>
        </p:nvSpPr>
        <p:spPr/>
        <p:txBody>
          <a:bodyPr>
            <a:normAutofit/>
          </a:bodyPr>
          <a:lstStyle/>
          <a:p>
            <a:r>
              <a:rPr lang="fr-CH" sz="3200" b="1" dirty="0">
                <a:solidFill>
                  <a:schemeClr val="accent6">
                    <a:lumMod val="50000"/>
                  </a:schemeClr>
                </a:solidFill>
              </a:rPr>
              <a:t>Fonctions, signification et contenu </a:t>
            </a:r>
            <a:br>
              <a:rPr lang="fr-CH" sz="3200" b="1" dirty="0">
                <a:solidFill>
                  <a:schemeClr val="accent6">
                    <a:lumMod val="50000"/>
                  </a:schemeClr>
                </a:solidFill>
              </a:rPr>
            </a:br>
            <a:r>
              <a:rPr lang="fr-CH" sz="3200" b="1" dirty="0">
                <a:solidFill>
                  <a:schemeClr val="accent6">
                    <a:lumMod val="50000"/>
                  </a:schemeClr>
                </a:solidFill>
              </a:rPr>
              <a:t>du business plan</a:t>
            </a:r>
          </a:p>
        </p:txBody>
      </p:sp>
      <p:sp>
        <p:nvSpPr>
          <p:cNvPr id="3" name="Foliennummernplatzhalter 2">
            <a:extLst>
              <a:ext uri="{FF2B5EF4-FFF2-40B4-BE49-F238E27FC236}">
                <a16:creationId xmlns:a16="http://schemas.microsoft.com/office/drawing/2014/main" id="{53CB1787-A322-410C-A694-400622165E33}"/>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34</a:t>
            </a:fld>
            <a:endParaRPr lang="ru-RU"/>
          </a:p>
        </p:txBody>
      </p:sp>
    </p:spTree>
    <p:extLst>
      <p:ext uri="{BB962C8B-B14F-4D97-AF65-F5344CB8AC3E}">
        <p14:creationId xmlns:p14="http://schemas.microsoft.com/office/powerpoint/2010/main" val="3830528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6E22032-F885-4FCB-9F84-CC9617EFEA1A}"/>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35</a:t>
            </a:fld>
            <a:endParaRPr lang="ru-RU"/>
          </a:p>
        </p:txBody>
      </p:sp>
      <p:sp>
        <p:nvSpPr>
          <p:cNvPr id="5" name="Titel 1">
            <a:extLst>
              <a:ext uri="{FF2B5EF4-FFF2-40B4-BE49-F238E27FC236}">
                <a16:creationId xmlns:a16="http://schemas.microsoft.com/office/drawing/2014/main" id="{2CC95166-A7E3-4331-B41D-DE9EB0F91E93}"/>
              </a:ext>
            </a:extLst>
          </p:cNvPr>
          <p:cNvSpPr>
            <a:spLocks noGrp="1"/>
          </p:cNvSpPr>
          <p:nvPr>
            <p:ph type="title"/>
          </p:nvPr>
        </p:nvSpPr>
        <p:spPr>
          <a:xfrm>
            <a:off x="1666627" y="480304"/>
            <a:ext cx="6940675" cy="733645"/>
          </a:xfrm>
        </p:spPr>
        <p:txBody>
          <a:bodyPr>
            <a:noAutofit/>
          </a:bodyPr>
          <a:lstStyle/>
          <a:p>
            <a:pPr algn="l"/>
            <a:r>
              <a:rPr lang="fr-CH" sz="2400" b="1" dirty="0">
                <a:solidFill>
                  <a:srgbClr val="0B4874"/>
                </a:solidFill>
                <a:latin typeface="Century Gothic" panose="020B0502020202020204" pitchFamily="34" charset="0"/>
              </a:rPr>
              <a:t>Un business plan peut être utilisé à des fins diverses, mais il présente également des inconvénients</a:t>
            </a:r>
          </a:p>
        </p:txBody>
      </p:sp>
      <p:sp>
        <p:nvSpPr>
          <p:cNvPr id="6" name="Rechteck 5">
            <a:extLst>
              <a:ext uri="{FF2B5EF4-FFF2-40B4-BE49-F238E27FC236}">
                <a16:creationId xmlns:a16="http://schemas.microsoft.com/office/drawing/2014/main" id="{B4152BB0-1366-4676-9759-5684D43713B5}"/>
              </a:ext>
            </a:extLst>
          </p:cNvPr>
          <p:cNvSpPr/>
          <p:nvPr/>
        </p:nvSpPr>
        <p:spPr bwMode="auto">
          <a:xfrm>
            <a:off x="1774928" y="1762168"/>
            <a:ext cx="4320000" cy="496528"/>
          </a:xfrm>
          <a:prstGeom prst="rect">
            <a:avLst/>
          </a:prstGeom>
          <a:solidFill>
            <a:srgbClr val="0B4874"/>
          </a:solid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a:solidFill>
                <a:prstClr val="white"/>
              </a:solidFill>
              <a:latin typeface="Century Gothic" panose="020B0502020202020204" pitchFamily="34" charset="0"/>
              <a:cs typeface="Calibri" pitchFamily="34" charset="0"/>
            </a:endParaRPr>
          </a:p>
        </p:txBody>
      </p:sp>
      <p:sp>
        <p:nvSpPr>
          <p:cNvPr id="7" name="Text 3">
            <a:extLst>
              <a:ext uri="{FF2B5EF4-FFF2-40B4-BE49-F238E27FC236}">
                <a16:creationId xmlns:a16="http://schemas.microsoft.com/office/drawing/2014/main" id="{84901560-8A7E-4DF1-8513-0379D0630E8B}"/>
              </a:ext>
            </a:extLst>
          </p:cNvPr>
          <p:cNvSpPr txBox="1">
            <a:spLocks/>
          </p:cNvSpPr>
          <p:nvPr/>
        </p:nvSpPr>
        <p:spPr>
          <a:xfrm>
            <a:off x="1782727" y="1830432"/>
            <a:ext cx="4320000" cy="360000"/>
          </a:xfrm>
          <a:prstGeom prst="rect">
            <a:avLst/>
          </a:prstGeom>
        </p:spPr>
        <p:txBody>
          <a:bodyPr/>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fr-CH" sz="1800" b="1" dirty="0">
                <a:solidFill>
                  <a:prstClr val="white"/>
                </a:solidFill>
                <a:latin typeface="Century Gothic" panose="020B0502020202020204" pitchFamily="34" charset="0"/>
                <a:cs typeface="Calibri" pitchFamily="34" charset="0"/>
              </a:rPr>
              <a:t>Champs d’application et avantages</a:t>
            </a:r>
          </a:p>
        </p:txBody>
      </p:sp>
      <p:sp>
        <p:nvSpPr>
          <p:cNvPr id="8" name="Rechteck 7">
            <a:extLst>
              <a:ext uri="{FF2B5EF4-FFF2-40B4-BE49-F238E27FC236}">
                <a16:creationId xmlns:a16="http://schemas.microsoft.com/office/drawing/2014/main" id="{AF67D820-C88C-4FD2-BC00-9E2626D49F96}"/>
              </a:ext>
            </a:extLst>
          </p:cNvPr>
          <p:cNvSpPr/>
          <p:nvPr/>
        </p:nvSpPr>
        <p:spPr bwMode="auto">
          <a:xfrm>
            <a:off x="1774928" y="1792903"/>
            <a:ext cx="4320000" cy="4529498"/>
          </a:xfrm>
          <a:prstGeom prst="rect">
            <a:avLst/>
          </a:prstGeom>
          <a:no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a:solidFill>
                <a:prstClr val="white"/>
              </a:solidFill>
              <a:latin typeface="Century Gothic" panose="020B0502020202020204" pitchFamily="34" charset="0"/>
              <a:cs typeface="Calibri" pitchFamily="34" charset="0"/>
            </a:endParaRPr>
          </a:p>
        </p:txBody>
      </p:sp>
      <p:sp>
        <p:nvSpPr>
          <p:cNvPr id="9" name="Rechteck 8">
            <a:extLst>
              <a:ext uri="{FF2B5EF4-FFF2-40B4-BE49-F238E27FC236}">
                <a16:creationId xmlns:a16="http://schemas.microsoft.com/office/drawing/2014/main" id="{23A45985-98B0-4EA8-BCD3-368992CB9229}"/>
              </a:ext>
            </a:extLst>
          </p:cNvPr>
          <p:cNvSpPr/>
          <p:nvPr/>
        </p:nvSpPr>
        <p:spPr>
          <a:xfrm>
            <a:off x="1998204" y="2428500"/>
            <a:ext cx="3612600" cy="3724096"/>
          </a:xfrm>
          <a:prstGeom prst="rect">
            <a:avLst/>
          </a:prstGeom>
        </p:spPr>
        <p:txBody>
          <a:bodyPr wrap="square">
            <a:spAutoFit/>
          </a:bodyPr>
          <a:lstStyle/>
          <a:p>
            <a:pPr marL="265113" indent="-265113">
              <a:spcBef>
                <a:spcPts val="600"/>
              </a:spcBef>
              <a:buClr>
                <a:srgbClr val="0B4874"/>
              </a:buClr>
              <a:buFont typeface="Symbol" panose="05050102010706020507" pitchFamily="18" charset="2"/>
              <a:buChar char=""/>
            </a:pPr>
            <a:r>
              <a:rPr lang="fr-CH">
                <a:solidFill>
                  <a:schemeClr val="accent6">
                    <a:lumMod val="50000"/>
                  </a:schemeClr>
                </a:solidFill>
                <a:latin typeface="Century Gothic" panose="020B0502020202020204" pitchFamily="34" charset="0"/>
              </a:rPr>
              <a:t>Comparaison approfondie et systématique avec l’idée entrepreneuriale</a:t>
            </a:r>
          </a:p>
          <a:p>
            <a:pPr marL="265113" indent="-265113">
              <a:spcBef>
                <a:spcPts val="600"/>
              </a:spcBef>
              <a:buClr>
                <a:srgbClr val="0B4874"/>
              </a:buClr>
              <a:buFont typeface="Symbol" panose="05050102010706020507" pitchFamily="18" charset="2"/>
              <a:buChar char=""/>
            </a:pPr>
            <a:r>
              <a:rPr lang="fr-CH">
                <a:solidFill>
                  <a:schemeClr val="accent6">
                    <a:lumMod val="50000"/>
                  </a:schemeClr>
                </a:solidFill>
                <a:latin typeface="Century Gothic" panose="020B0502020202020204" pitchFamily="34" charset="0"/>
              </a:rPr>
              <a:t>Outil pour définir la stratégie</a:t>
            </a:r>
          </a:p>
          <a:p>
            <a:pPr marL="265113" indent="-265113">
              <a:spcBef>
                <a:spcPts val="600"/>
              </a:spcBef>
              <a:buClr>
                <a:srgbClr val="0B4874"/>
              </a:buClr>
              <a:buFont typeface="Symbol" panose="05050102010706020507" pitchFamily="18" charset="2"/>
              <a:buChar char=""/>
            </a:pPr>
            <a:r>
              <a:rPr lang="fr-CH">
                <a:solidFill>
                  <a:schemeClr val="accent6">
                    <a:lumMod val="50000"/>
                  </a:schemeClr>
                </a:solidFill>
                <a:latin typeface="Century Gothic" panose="020B0502020202020204" pitchFamily="34" charset="0"/>
              </a:rPr>
              <a:t>Règlement d’une succession</a:t>
            </a:r>
          </a:p>
          <a:p>
            <a:pPr marL="265113" indent="-265113">
              <a:spcBef>
                <a:spcPts val="600"/>
              </a:spcBef>
              <a:buClr>
                <a:srgbClr val="0B4874"/>
              </a:buClr>
              <a:buFont typeface="Symbol" panose="05050102010706020507" pitchFamily="18" charset="2"/>
              <a:buChar char=""/>
            </a:pPr>
            <a:r>
              <a:rPr lang="fr-CH">
                <a:solidFill>
                  <a:schemeClr val="accent6">
                    <a:lumMod val="50000"/>
                  </a:schemeClr>
                </a:solidFill>
                <a:latin typeface="Century Gothic" panose="020B0502020202020204" pitchFamily="34" charset="0"/>
              </a:rPr>
              <a:t>Examen et conclusion des collaborations</a:t>
            </a:r>
          </a:p>
          <a:p>
            <a:pPr marL="265113" indent="-265113">
              <a:spcBef>
                <a:spcPts val="600"/>
              </a:spcBef>
              <a:buClr>
                <a:srgbClr val="0B4874"/>
              </a:buClr>
              <a:buFont typeface="Symbol" panose="05050102010706020507" pitchFamily="18" charset="2"/>
              <a:buChar char=""/>
            </a:pPr>
            <a:r>
              <a:rPr lang="fr-CH">
                <a:solidFill>
                  <a:schemeClr val="accent6">
                    <a:lumMod val="50000"/>
                  </a:schemeClr>
                </a:solidFill>
                <a:latin typeface="Century Gothic" panose="020B0502020202020204" pitchFamily="34" charset="0"/>
              </a:rPr>
              <a:t>Demandes de financement auprès de fournisseurs de fonds propres et de capitaux tiers</a:t>
            </a:r>
          </a:p>
        </p:txBody>
      </p:sp>
      <p:sp>
        <p:nvSpPr>
          <p:cNvPr id="10" name="Rechteck 9">
            <a:extLst>
              <a:ext uri="{FF2B5EF4-FFF2-40B4-BE49-F238E27FC236}">
                <a16:creationId xmlns:a16="http://schemas.microsoft.com/office/drawing/2014/main" id="{5ADA0148-728F-4D7B-A2A0-8736F258149D}"/>
              </a:ext>
            </a:extLst>
          </p:cNvPr>
          <p:cNvSpPr/>
          <p:nvPr/>
        </p:nvSpPr>
        <p:spPr bwMode="auto">
          <a:xfrm>
            <a:off x="6340976" y="2165166"/>
            <a:ext cx="4320000" cy="4136732"/>
          </a:xfrm>
          <a:prstGeom prst="rect">
            <a:avLst/>
          </a:prstGeom>
          <a:solidFill>
            <a:schemeClr val="bg1"/>
          </a:solid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a:solidFill>
                <a:prstClr val="white"/>
              </a:solidFill>
              <a:latin typeface="Century Gothic" panose="020B0502020202020204" pitchFamily="34" charset="0"/>
              <a:cs typeface="Calibri" pitchFamily="34" charset="0"/>
            </a:endParaRPr>
          </a:p>
        </p:txBody>
      </p:sp>
      <p:sp>
        <p:nvSpPr>
          <p:cNvPr id="11" name="Rechteck 10">
            <a:extLst>
              <a:ext uri="{FF2B5EF4-FFF2-40B4-BE49-F238E27FC236}">
                <a16:creationId xmlns:a16="http://schemas.microsoft.com/office/drawing/2014/main" id="{05ABF5AC-7716-440B-B126-1930EC065910}"/>
              </a:ext>
            </a:extLst>
          </p:cNvPr>
          <p:cNvSpPr/>
          <p:nvPr/>
        </p:nvSpPr>
        <p:spPr>
          <a:xfrm>
            <a:off x="6565525" y="2428500"/>
            <a:ext cx="3870901" cy="3093154"/>
          </a:xfrm>
          <a:prstGeom prst="rect">
            <a:avLst/>
          </a:prstGeom>
        </p:spPr>
        <p:txBody>
          <a:bodyPr wrap="square">
            <a:spAutoFit/>
          </a:bodyPr>
          <a:lstStyle/>
          <a:p>
            <a:pPr marL="265113" indent="-265113">
              <a:spcBef>
                <a:spcPts val="600"/>
              </a:spcBef>
              <a:buClr>
                <a:srgbClr val="0B4874"/>
              </a:buClr>
              <a:buFont typeface="Symbol" panose="05050102010706020507" pitchFamily="18" charset="2"/>
              <a:buChar char=""/>
            </a:pPr>
            <a:r>
              <a:rPr lang="fr-CH">
                <a:solidFill>
                  <a:schemeClr val="accent6">
                    <a:lumMod val="50000"/>
                  </a:schemeClr>
                </a:solidFill>
                <a:latin typeface="Century Gothic" panose="020B0502020202020204" pitchFamily="34" charset="0"/>
              </a:rPr>
              <a:t>Travail de rédaction chronophage</a:t>
            </a:r>
          </a:p>
          <a:p>
            <a:pPr marL="265113" indent="-265113">
              <a:spcBef>
                <a:spcPts val="600"/>
              </a:spcBef>
              <a:buClr>
                <a:srgbClr val="0B4874"/>
              </a:buClr>
              <a:buFont typeface="Symbol" panose="05050102010706020507" pitchFamily="18" charset="2"/>
              <a:buChar char=""/>
            </a:pPr>
            <a:r>
              <a:rPr lang="fr-CH">
                <a:solidFill>
                  <a:schemeClr val="accent6">
                    <a:lumMod val="50000"/>
                  </a:schemeClr>
                </a:solidFill>
                <a:latin typeface="Century Gothic" panose="020B0502020202020204" pitchFamily="34" charset="0"/>
              </a:rPr>
              <a:t>Souvent utilisé comme un «outil plutôt statique»</a:t>
            </a:r>
          </a:p>
          <a:p>
            <a:pPr marL="265113" indent="-265113">
              <a:spcBef>
                <a:spcPts val="600"/>
              </a:spcBef>
              <a:buClr>
                <a:srgbClr val="0B4874"/>
              </a:buClr>
              <a:buFont typeface="Symbol" panose="05050102010706020507" pitchFamily="18" charset="2"/>
              <a:buChar char=""/>
            </a:pPr>
            <a:r>
              <a:rPr lang="fr-CH">
                <a:solidFill>
                  <a:schemeClr val="accent6">
                    <a:lumMod val="50000"/>
                  </a:schemeClr>
                </a:solidFill>
                <a:latin typeface="Century Gothic" panose="020B0502020202020204" pitchFamily="34" charset="0"/>
              </a:rPr>
              <a:t>Risque: on oublie qu’en fin de compte, il ne s’agit que d’hypothèses et d’estimations</a:t>
            </a:r>
          </a:p>
          <a:p>
            <a:pPr marL="265113" indent="-265113">
              <a:spcBef>
                <a:spcPts val="600"/>
              </a:spcBef>
              <a:buClr>
                <a:srgbClr val="0B4874"/>
              </a:buClr>
              <a:buFont typeface="Symbol" panose="05050102010706020507" pitchFamily="18" charset="2"/>
              <a:buChar char=""/>
            </a:pPr>
            <a:r>
              <a:rPr lang="fr-CH">
                <a:solidFill>
                  <a:schemeClr val="accent6">
                    <a:lumMod val="50000"/>
                  </a:schemeClr>
                </a:solidFill>
                <a:latin typeface="Century Gothic" panose="020B0502020202020204" pitchFamily="34" charset="0"/>
              </a:rPr>
              <a:t>Revêt de moins en moins d’importance: de nombreux fondateurs et fondatrices ne conçoivent plus que des pitch decks </a:t>
            </a:r>
          </a:p>
        </p:txBody>
      </p:sp>
      <p:sp>
        <p:nvSpPr>
          <p:cNvPr id="12" name="Rechteck 11">
            <a:extLst>
              <a:ext uri="{FF2B5EF4-FFF2-40B4-BE49-F238E27FC236}">
                <a16:creationId xmlns:a16="http://schemas.microsoft.com/office/drawing/2014/main" id="{92B7B1C1-8AA9-4123-9BFF-BAFB6F66FE5C}"/>
              </a:ext>
            </a:extLst>
          </p:cNvPr>
          <p:cNvSpPr/>
          <p:nvPr/>
        </p:nvSpPr>
        <p:spPr bwMode="auto">
          <a:xfrm>
            <a:off x="6340976" y="1762168"/>
            <a:ext cx="4320000" cy="496528"/>
          </a:xfrm>
          <a:prstGeom prst="rect">
            <a:avLst/>
          </a:prstGeom>
          <a:solidFill>
            <a:srgbClr val="0B4874"/>
          </a:solidFill>
          <a:ln w="19050" cap="flat" cmpd="sng" algn="ctr">
            <a:solidFill>
              <a:srgbClr val="0B4874"/>
            </a:solidFill>
            <a:prstDash val="solid"/>
            <a:round/>
            <a:headEnd type="none" w="med" len="med"/>
            <a:tailEnd type="none" w="med" len="med"/>
          </a:ln>
          <a:effectLst/>
        </p:spPr>
        <p:txBody>
          <a:bodyPr wrap="square" rtlCol="0" anchor="ctr"/>
          <a:lstStyle/>
          <a:p>
            <a:pPr algn="ctr"/>
            <a:r>
              <a:rPr lang="fr-CH" b="1" dirty="0">
                <a:solidFill>
                  <a:prstClr val="white"/>
                </a:solidFill>
                <a:latin typeface="Century Gothic" panose="020B0502020202020204" pitchFamily="34" charset="0"/>
                <a:cs typeface="Calibri" pitchFamily="34" charset="0"/>
              </a:rPr>
              <a:t>Inconvénients</a:t>
            </a:r>
          </a:p>
        </p:txBody>
      </p:sp>
      <p:sp>
        <p:nvSpPr>
          <p:cNvPr id="13" name="Rechteck 12">
            <a:extLst>
              <a:ext uri="{FF2B5EF4-FFF2-40B4-BE49-F238E27FC236}">
                <a16:creationId xmlns:a16="http://schemas.microsoft.com/office/drawing/2014/main" id="{73A746DC-A800-4F64-B301-547394804418}"/>
              </a:ext>
            </a:extLst>
          </p:cNvPr>
          <p:cNvSpPr/>
          <p:nvPr/>
        </p:nvSpPr>
        <p:spPr bwMode="auto">
          <a:xfrm>
            <a:off x="1774928" y="2187700"/>
            <a:ext cx="4320000" cy="4136732"/>
          </a:xfrm>
          <a:prstGeom prst="rect">
            <a:avLst/>
          </a:prstGeom>
          <a:no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a:solidFill>
                <a:prstClr val="white"/>
              </a:solidFill>
              <a:latin typeface="Century Gothic" panose="020B0502020202020204" pitchFamily="34" charset="0"/>
              <a:cs typeface="Calibri" pitchFamily="34" charset="0"/>
            </a:endParaRPr>
          </a:p>
        </p:txBody>
      </p:sp>
    </p:spTree>
    <p:extLst>
      <p:ext uri="{BB962C8B-B14F-4D97-AF65-F5344CB8AC3E}">
        <p14:creationId xmlns:p14="http://schemas.microsoft.com/office/powerpoint/2010/main" val="10923448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2CC95166-A7E3-4331-B41D-DE9EB0F91E93}"/>
              </a:ext>
            </a:extLst>
          </p:cNvPr>
          <p:cNvSpPr>
            <a:spLocks noGrp="1"/>
          </p:cNvSpPr>
          <p:nvPr>
            <p:ph type="title"/>
          </p:nvPr>
        </p:nvSpPr>
        <p:spPr>
          <a:xfrm>
            <a:off x="1666627" y="480304"/>
            <a:ext cx="6940675" cy="733645"/>
          </a:xfrm>
        </p:spPr>
        <p:txBody>
          <a:bodyPr>
            <a:noAutofit/>
          </a:bodyPr>
          <a:lstStyle/>
          <a:p>
            <a:pPr algn="l"/>
            <a:r>
              <a:rPr lang="fr-CH" sz="2400">
                <a:solidFill>
                  <a:srgbClr val="0B4874"/>
                </a:solidFill>
                <a:latin typeface="Century Gothic" panose="020B0502020202020204" pitchFamily="34" charset="0"/>
              </a:rPr>
              <a:t>Éléments de votre mini-business plan,</a:t>
            </a:r>
            <a:br>
              <a:rPr lang="fr-CH" sz="2400">
                <a:solidFill>
                  <a:srgbClr val="0B4874"/>
                </a:solidFill>
                <a:latin typeface="Century Gothic" panose="020B0502020202020204" pitchFamily="34" charset="0"/>
              </a:rPr>
            </a:br>
            <a:r>
              <a:rPr lang="fr-CH" sz="2400">
                <a:solidFill>
                  <a:srgbClr val="0B4874"/>
                </a:solidFill>
                <a:latin typeface="Century Gothic" panose="020B0502020202020204" pitchFamily="34" charset="0"/>
              </a:rPr>
              <a:t>et de votre journal d’apprentissage</a:t>
            </a:r>
          </a:p>
        </p:txBody>
      </p:sp>
      <p:sp>
        <p:nvSpPr>
          <p:cNvPr id="14" name="Rechteck 13">
            <a:extLst>
              <a:ext uri="{FF2B5EF4-FFF2-40B4-BE49-F238E27FC236}">
                <a16:creationId xmlns:a16="http://schemas.microsoft.com/office/drawing/2014/main" id="{F1306E3A-D52A-40C5-AA59-D7AC1D17F806}"/>
              </a:ext>
            </a:extLst>
          </p:cNvPr>
          <p:cNvSpPr/>
          <p:nvPr/>
        </p:nvSpPr>
        <p:spPr>
          <a:xfrm>
            <a:off x="1676157" y="1746495"/>
            <a:ext cx="4012266" cy="4996240"/>
          </a:xfrm>
          <a:prstGeom prst="rect">
            <a:avLst/>
          </a:prstGeom>
        </p:spPr>
        <p:txBody>
          <a:bodyPr wrap="square">
            <a:spAutoFit/>
          </a:bodyPr>
          <a:lstStyle/>
          <a:p>
            <a:pPr>
              <a:spcBef>
                <a:spcPts val="800"/>
              </a:spcBef>
              <a:buClr>
                <a:srgbClr val="0B4874"/>
              </a:buClr>
            </a:pPr>
            <a:r>
              <a:rPr lang="fr-CH" b="1" dirty="0">
                <a:solidFill>
                  <a:schemeClr val="accent6">
                    <a:lumMod val="50000"/>
                  </a:schemeClr>
                </a:solidFill>
                <a:latin typeface="Century Gothic"/>
              </a:rPr>
              <a:t>Contenus</a:t>
            </a:r>
          </a:p>
          <a:p>
            <a:pPr marL="358775" indent="-358775">
              <a:spcBef>
                <a:spcPts val="800"/>
              </a:spcBef>
              <a:buClr>
                <a:srgbClr val="0B4874"/>
              </a:buClr>
              <a:buAutoNum type="arabicPeriod"/>
            </a:pPr>
            <a:r>
              <a:rPr lang="fr-CH" dirty="0">
                <a:solidFill>
                  <a:srgbClr val="0B4874"/>
                </a:solidFill>
                <a:latin typeface="Century Gothic"/>
              </a:rPr>
              <a:t>Fiche descriptive de votre idée entrepreneuriale</a:t>
            </a:r>
          </a:p>
          <a:p>
            <a:pPr marL="358775" indent="-358775">
              <a:spcBef>
                <a:spcPts val="800"/>
              </a:spcBef>
              <a:buClr>
                <a:srgbClr val="0B4874"/>
              </a:buClr>
              <a:buAutoNum type="arabicPeriod"/>
            </a:pPr>
            <a:r>
              <a:rPr lang="fr-CH" dirty="0">
                <a:solidFill>
                  <a:srgbClr val="0B4874"/>
                </a:solidFill>
                <a:latin typeface="Century Gothic"/>
              </a:rPr>
              <a:t>Vision</a:t>
            </a:r>
          </a:p>
          <a:p>
            <a:pPr marL="358775" indent="-358775">
              <a:spcBef>
                <a:spcPts val="800"/>
              </a:spcBef>
              <a:buClr>
                <a:srgbClr val="0B4874"/>
              </a:buClr>
              <a:buAutoNum type="arabicPeriod"/>
            </a:pPr>
            <a:r>
              <a:rPr lang="fr-CH" dirty="0">
                <a:solidFill>
                  <a:srgbClr val="0B4874"/>
                </a:solidFill>
                <a:latin typeface="Century Gothic"/>
              </a:rPr>
              <a:t>Nom, logo et </a:t>
            </a:r>
            <a:r>
              <a:rPr lang="fr-CH" dirty="0" err="1">
                <a:solidFill>
                  <a:srgbClr val="0B4874"/>
                </a:solidFill>
                <a:latin typeface="Century Gothic"/>
              </a:rPr>
              <a:t>tagline</a:t>
            </a:r>
            <a:endParaRPr lang="fr-CH" dirty="0">
              <a:solidFill>
                <a:srgbClr val="0B4874"/>
              </a:solidFill>
              <a:latin typeface="Century Gothic"/>
            </a:endParaRPr>
          </a:p>
          <a:p>
            <a:pPr marL="358775" indent="-358775">
              <a:spcBef>
                <a:spcPts val="800"/>
              </a:spcBef>
              <a:buClr>
                <a:srgbClr val="0B4874"/>
              </a:buClr>
              <a:buAutoNum type="arabicPeriod"/>
            </a:pPr>
            <a:r>
              <a:rPr lang="fr-CH" dirty="0">
                <a:solidFill>
                  <a:srgbClr val="0B4874"/>
                </a:solidFill>
                <a:latin typeface="Century Gothic"/>
              </a:rPr>
              <a:t>Version de démonstration ou Minimum Viable Product (MVP) </a:t>
            </a:r>
          </a:p>
          <a:p>
            <a:pPr marL="358775" indent="-358775">
              <a:spcBef>
                <a:spcPts val="800"/>
              </a:spcBef>
              <a:buClr>
                <a:srgbClr val="0B4874"/>
              </a:buClr>
              <a:buAutoNum type="arabicPeriod"/>
            </a:pPr>
            <a:r>
              <a:rPr lang="fr-CH" dirty="0">
                <a:solidFill>
                  <a:srgbClr val="0B4874"/>
                </a:solidFill>
                <a:latin typeface="Century Gothic"/>
              </a:rPr>
              <a:t>Modèle d’entreprise</a:t>
            </a:r>
          </a:p>
          <a:p>
            <a:pPr marL="358775" indent="-358775">
              <a:spcBef>
                <a:spcPts val="800"/>
              </a:spcBef>
              <a:buClr>
                <a:srgbClr val="0B4874"/>
              </a:buClr>
              <a:buAutoNum type="arabicPeriod"/>
            </a:pPr>
            <a:r>
              <a:rPr lang="fr-CH" dirty="0">
                <a:solidFill>
                  <a:srgbClr val="0B4874"/>
                </a:solidFill>
                <a:latin typeface="Century Gothic"/>
              </a:rPr>
              <a:t>Caractéristique distinctive</a:t>
            </a:r>
          </a:p>
          <a:p>
            <a:pPr marL="358775" indent="-358775">
              <a:spcBef>
                <a:spcPts val="800"/>
              </a:spcBef>
              <a:buClr>
                <a:srgbClr val="0B4874"/>
              </a:buClr>
              <a:buAutoNum type="arabicPeriod"/>
            </a:pPr>
            <a:r>
              <a:rPr lang="fr-CH" dirty="0">
                <a:solidFill>
                  <a:srgbClr val="0B4874"/>
                </a:solidFill>
                <a:latin typeface="Century Gothic"/>
              </a:rPr>
              <a:t>Concept de marketing</a:t>
            </a:r>
          </a:p>
          <a:p>
            <a:pPr marL="358775" indent="-358775">
              <a:spcBef>
                <a:spcPts val="800"/>
              </a:spcBef>
              <a:buClr>
                <a:srgbClr val="0B4874"/>
              </a:buClr>
              <a:buAutoNum type="arabicPeriod"/>
            </a:pPr>
            <a:r>
              <a:rPr lang="fr-CH" dirty="0">
                <a:solidFill>
                  <a:srgbClr val="0B4874"/>
                </a:solidFill>
                <a:latin typeface="Century Gothic"/>
              </a:rPr>
              <a:t>Marge sur coûts et seuil de rentabilité</a:t>
            </a:r>
          </a:p>
          <a:p>
            <a:pPr marL="358775" indent="-358775">
              <a:spcBef>
                <a:spcPts val="800"/>
              </a:spcBef>
              <a:buClr>
                <a:srgbClr val="0B4874"/>
              </a:buClr>
              <a:buAutoNum type="arabicPeriod"/>
            </a:pPr>
            <a:r>
              <a:rPr lang="fr-CH" dirty="0">
                <a:solidFill>
                  <a:srgbClr val="0B4874"/>
                </a:solidFill>
                <a:latin typeface="Century Gothic"/>
              </a:rPr>
              <a:t>Équipe de fondateurs/-</a:t>
            </a:r>
            <a:r>
              <a:rPr lang="fr-CH" dirty="0" err="1">
                <a:solidFill>
                  <a:srgbClr val="0B4874"/>
                </a:solidFill>
                <a:latin typeface="Century Gothic"/>
              </a:rPr>
              <a:t>trices</a:t>
            </a:r>
            <a:endParaRPr lang="fr-CH" dirty="0">
              <a:solidFill>
                <a:srgbClr val="0B4874"/>
              </a:solidFill>
              <a:latin typeface="Century Gothic"/>
            </a:endParaRPr>
          </a:p>
          <a:p>
            <a:pPr marL="342900" indent="-342900">
              <a:spcBef>
                <a:spcPts val="800"/>
              </a:spcBef>
              <a:buClr>
                <a:srgbClr val="0B4874"/>
              </a:buClr>
              <a:buAutoNum type="arabicPeriod"/>
            </a:pPr>
            <a:r>
              <a:rPr lang="fr-CH" dirty="0">
                <a:solidFill>
                  <a:srgbClr val="0B4874"/>
                </a:solidFill>
                <a:latin typeface="Century Gothic"/>
              </a:rPr>
              <a:t> Et ensuite?</a:t>
            </a:r>
          </a:p>
        </p:txBody>
      </p:sp>
      <p:sp>
        <p:nvSpPr>
          <p:cNvPr id="3" name="Foliennummernplatzhalter 2">
            <a:extLst>
              <a:ext uri="{FF2B5EF4-FFF2-40B4-BE49-F238E27FC236}">
                <a16:creationId xmlns:a16="http://schemas.microsoft.com/office/drawing/2014/main" id="{B511B955-884A-4800-B6BE-AC03D8CD0856}"/>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36</a:t>
            </a:fld>
            <a:endParaRPr lang="ru-RU"/>
          </a:p>
        </p:txBody>
      </p:sp>
      <p:sp>
        <p:nvSpPr>
          <p:cNvPr id="6" name="Rechteck 5">
            <a:extLst>
              <a:ext uri="{FF2B5EF4-FFF2-40B4-BE49-F238E27FC236}">
                <a16:creationId xmlns:a16="http://schemas.microsoft.com/office/drawing/2014/main" id="{54AEB710-3C3B-4596-BBD3-4A7BA35D22B8}"/>
              </a:ext>
            </a:extLst>
          </p:cNvPr>
          <p:cNvSpPr/>
          <p:nvPr/>
        </p:nvSpPr>
        <p:spPr>
          <a:xfrm>
            <a:off x="6185464" y="1749250"/>
            <a:ext cx="4012266" cy="2718693"/>
          </a:xfrm>
          <a:prstGeom prst="rect">
            <a:avLst/>
          </a:prstGeom>
        </p:spPr>
        <p:txBody>
          <a:bodyPr wrap="square">
            <a:spAutoFit/>
          </a:bodyPr>
          <a:lstStyle/>
          <a:p>
            <a:pPr>
              <a:spcBef>
                <a:spcPts val="800"/>
              </a:spcBef>
              <a:buClr>
                <a:srgbClr val="0B4874"/>
              </a:buClr>
            </a:pPr>
            <a:r>
              <a:rPr lang="fr-CH" b="1">
                <a:solidFill>
                  <a:schemeClr val="accent6">
                    <a:lumMod val="50000"/>
                  </a:schemeClr>
                </a:solidFill>
                <a:latin typeface="Century Gothic"/>
              </a:rPr>
              <a:t>Chaque chapitre contient...</a:t>
            </a:r>
          </a:p>
          <a:p>
            <a:pPr marL="285750" indent="-285750">
              <a:spcBef>
                <a:spcPts val="800"/>
              </a:spcBef>
              <a:buClr>
                <a:srgbClr val="0B4874"/>
              </a:buClr>
              <a:buFont typeface="Century Gothic" panose="020B0502020202020204" pitchFamily="34" charset="0"/>
              <a:buChar char="●"/>
            </a:pPr>
            <a:r>
              <a:rPr lang="fr-CH">
                <a:solidFill>
                  <a:srgbClr val="0B4874"/>
                </a:solidFill>
                <a:latin typeface="Century Gothic"/>
              </a:rPr>
              <a:t>Des commentaires sur le contenu du sujet concerné</a:t>
            </a:r>
          </a:p>
          <a:p>
            <a:pPr marL="285750" indent="-285750">
              <a:spcBef>
                <a:spcPts val="800"/>
              </a:spcBef>
              <a:buClr>
                <a:srgbClr val="0B4874"/>
              </a:buClr>
              <a:buFont typeface="Century Gothic" panose="020B0502020202020204" pitchFamily="34" charset="0"/>
              <a:buChar char="●"/>
            </a:pPr>
            <a:r>
              <a:rPr lang="fr-CH">
                <a:solidFill>
                  <a:srgbClr val="B11B96"/>
                </a:solidFill>
                <a:latin typeface="Century Gothic"/>
              </a:rPr>
              <a:t>L’exemple concret de MyBambooBike</a:t>
            </a:r>
          </a:p>
          <a:p>
            <a:pPr marL="285750" indent="-285750">
              <a:spcBef>
                <a:spcPts val="800"/>
              </a:spcBef>
              <a:buClr>
                <a:srgbClr val="0B4874"/>
              </a:buClr>
              <a:buFont typeface="Century Gothic" panose="020B0502020202020204" pitchFamily="34" charset="0"/>
              <a:buChar char="●"/>
            </a:pPr>
            <a:r>
              <a:rPr lang="fr-CH">
                <a:solidFill>
                  <a:srgbClr val="D17930"/>
                </a:solidFill>
                <a:latin typeface="Century Gothic"/>
              </a:rPr>
              <a:t>De la place pour consigner vos propres progrès et résultats</a:t>
            </a:r>
          </a:p>
          <a:p>
            <a:pPr marL="285750" indent="-285750">
              <a:spcBef>
                <a:spcPts val="800"/>
              </a:spcBef>
              <a:buClr>
                <a:srgbClr val="0B4874"/>
              </a:buClr>
              <a:buFont typeface="Century Gothic" panose="020B0502020202020204" pitchFamily="34" charset="0"/>
              <a:buChar char="●"/>
            </a:pPr>
            <a:r>
              <a:rPr lang="fr-CH">
                <a:solidFill>
                  <a:srgbClr val="738D05"/>
                </a:solidFill>
                <a:latin typeface="Century Gothic"/>
              </a:rPr>
              <a:t>Des questions de réflexion</a:t>
            </a:r>
          </a:p>
        </p:txBody>
      </p:sp>
    </p:spTree>
    <p:extLst>
      <p:ext uri="{BB962C8B-B14F-4D97-AF65-F5344CB8AC3E}">
        <p14:creationId xmlns:p14="http://schemas.microsoft.com/office/powerpoint/2010/main" val="13700595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53CB1787-A322-410C-A694-400622165E33}"/>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37</a:t>
            </a:fld>
            <a:endParaRPr lang="ru-RU"/>
          </a:p>
        </p:txBody>
      </p:sp>
      <p:sp>
        <p:nvSpPr>
          <p:cNvPr id="6" name="Textplatzhalter 1">
            <a:extLst>
              <a:ext uri="{FF2B5EF4-FFF2-40B4-BE49-F238E27FC236}">
                <a16:creationId xmlns:a16="http://schemas.microsoft.com/office/drawing/2014/main" id="{6262DEE9-065D-4DC2-8F54-ACAD1D3D50F1}"/>
              </a:ext>
            </a:extLst>
          </p:cNvPr>
          <p:cNvSpPr>
            <a:spLocks noGrp="1"/>
          </p:cNvSpPr>
          <p:nvPr>
            <p:ph type="body" idx="1"/>
          </p:nvPr>
        </p:nvSpPr>
        <p:spPr>
          <a:xfrm>
            <a:off x="2187347" y="1689146"/>
            <a:ext cx="7817304" cy="2548117"/>
          </a:xfrm>
        </p:spPr>
        <p:txBody>
          <a:bodyPr>
            <a:normAutofit/>
          </a:bodyPr>
          <a:lstStyle/>
          <a:p>
            <a:r>
              <a:rPr lang="fr-CH" sz="3200" b="1">
                <a:solidFill>
                  <a:schemeClr val="accent6">
                    <a:lumMod val="50000"/>
                  </a:schemeClr>
                </a:solidFill>
              </a:rPr>
              <a:t>Fonctions, signification et</a:t>
            </a:r>
            <a:br>
              <a:rPr lang="fr-CH" sz="3200" b="1">
                <a:solidFill>
                  <a:schemeClr val="accent6">
                    <a:lumMod val="50000"/>
                  </a:schemeClr>
                </a:solidFill>
              </a:rPr>
            </a:br>
            <a:r>
              <a:rPr lang="fr-CH" sz="3200" b="1">
                <a:solidFill>
                  <a:schemeClr val="accent6">
                    <a:lumMod val="50000"/>
                  </a:schemeClr>
                </a:solidFill>
              </a:rPr>
              <a:t>contenu du pitch deck</a:t>
            </a:r>
          </a:p>
        </p:txBody>
      </p:sp>
    </p:spTree>
    <p:extLst>
      <p:ext uri="{BB962C8B-B14F-4D97-AF65-F5344CB8AC3E}">
        <p14:creationId xmlns:p14="http://schemas.microsoft.com/office/powerpoint/2010/main" val="30375491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B436B28-AAF6-4383-AF4F-1227542FC41A}"/>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38</a:t>
            </a:fld>
            <a:endParaRPr lang="ru-RU"/>
          </a:p>
        </p:txBody>
      </p:sp>
      <p:sp>
        <p:nvSpPr>
          <p:cNvPr id="4" name="Rectangle 2">
            <a:extLst>
              <a:ext uri="{FF2B5EF4-FFF2-40B4-BE49-F238E27FC236}">
                <a16:creationId xmlns:a16="http://schemas.microsoft.com/office/drawing/2014/main" id="{D09A6EBF-0F18-417C-BA20-6CE896BAAEFF}"/>
              </a:ext>
            </a:extLst>
          </p:cNvPr>
          <p:cNvSpPr txBox="1">
            <a:spLocks noChangeArrowheads="1"/>
          </p:cNvSpPr>
          <p:nvPr/>
        </p:nvSpPr>
        <p:spPr bwMode="auto">
          <a:xfrm>
            <a:off x="936802" y="118109"/>
            <a:ext cx="9406555" cy="657225"/>
          </a:xfrm>
          <a:prstGeom prst="rect">
            <a:avLst/>
          </a:prstGeom>
          <a:noFill/>
          <a:ln w="9525">
            <a:noFill/>
            <a:miter lim="800000"/>
            <a:headEnd/>
            <a:tailEnd/>
          </a:ln>
        </p:spPr>
        <p:txBody>
          <a:bodyPr anchor="ctr"/>
          <a:lstStyle/>
          <a:p>
            <a:pPr>
              <a:defRPr/>
            </a:pPr>
            <a:r>
              <a:rPr lang="fr-CH" sz="2400" b="1">
                <a:solidFill>
                  <a:srgbClr val="0B4874"/>
                </a:solidFill>
                <a:latin typeface="Century Gothic" panose="020B0502020202020204" pitchFamily="34" charset="0"/>
                <a:ea typeface="ＭＳ Ｐゴシック" charset="0"/>
                <a:cs typeface="Arial"/>
              </a:rPr>
              <a:t>Signification du pitch deck</a:t>
            </a:r>
          </a:p>
        </p:txBody>
      </p:sp>
      <p:sp>
        <p:nvSpPr>
          <p:cNvPr id="5" name="Inhaltsplatzhalter 2">
            <a:extLst>
              <a:ext uri="{FF2B5EF4-FFF2-40B4-BE49-F238E27FC236}">
                <a16:creationId xmlns:a16="http://schemas.microsoft.com/office/drawing/2014/main" id="{D4D373D4-EDAD-48F5-94E8-644F207CCEAE}"/>
              </a:ext>
            </a:extLst>
          </p:cNvPr>
          <p:cNvSpPr txBox="1">
            <a:spLocks/>
          </p:cNvSpPr>
          <p:nvPr/>
        </p:nvSpPr>
        <p:spPr>
          <a:xfrm>
            <a:off x="1273508" y="1018903"/>
            <a:ext cx="9688659" cy="4456866"/>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Arial" panose="020B0604020202020204" pitchFamily="34" charset="0"/>
              <a:buNone/>
              <a:defRPr sz="2200" b="0" kern="1200">
                <a:solidFill>
                  <a:schemeClr val="accent1"/>
                </a:solidFill>
                <a:latin typeface="+mn-lt"/>
                <a:ea typeface="+mn-ea"/>
                <a:cs typeface="+mn-cs"/>
              </a:defRPr>
            </a:lvl1pPr>
            <a:lvl2pPr marL="271463" indent="-271463" algn="l" defTabSz="914400" rtl="0" eaLnBrk="1" latinLnBrk="0" hangingPunct="1">
              <a:lnSpc>
                <a:spcPct val="114000"/>
              </a:lnSpc>
              <a:spcBef>
                <a:spcPts val="0"/>
              </a:spcBef>
              <a:buClr>
                <a:schemeClr val="accent3"/>
              </a:buClr>
              <a:buFont typeface="MS PGothic" panose="020B0600070205080204" pitchFamily="34" charset="-128"/>
              <a:buChar char="▶"/>
              <a:defRPr sz="2200" kern="1200">
                <a:solidFill>
                  <a:schemeClr val="accent1"/>
                </a:solidFill>
                <a:latin typeface="+mn-lt"/>
                <a:ea typeface="+mn-ea"/>
                <a:cs typeface="+mn-cs"/>
              </a:defRPr>
            </a:lvl2pPr>
            <a:lvl3pPr marL="533400" indent="-261938" algn="l" defTabSz="914400" rtl="0" eaLnBrk="1" latinLnBrk="0" hangingPunct="1">
              <a:lnSpc>
                <a:spcPct val="114000"/>
              </a:lnSpc>
              <a:spcBef>
                <a:spcPts val="0"/>
              </a:spcBef>
              <a:buClr>
                <a:schemeClr val="accent3"/>
              </a:buClr>
              <a:buFont typeface="MS PGothic" panose="020B0600070205080204" pitchFamily="34" charset="-128"/>
              <a:buChar char="▶"/>
              <a:defRPr sz="2000" kern="1200">
                <a:solidFill>
                  <a:schemeClr val="accent1"/>
                </a:solidFill>
                <a:latin typeface="+mn-lt"/>
                <a:ea typeface="+mn-ea"/>
                <a:cs typeface="+mn-cs"/>
              </a:defRPr>
            </a:lvl3pPr>
            <a:lvl4pPr marL="806450" indent="-273050" algn="l" defTabSz="914400" rtl="0" eaLnBrk="1" latinLnBrk="0" hangingPunct="1">
              <a:lnSpc>
                <a:spcPct val="110000"/>
              </a:lnSpc>
              <a:spcBef>
                <a:spcPts val="0"/>
              </a:spcBef>
              <a:buClr>
                <a:schemeClr val="accent3"/>
              </a:buClr>
              <a:buFont typeface="MS PGothic" panose="020B0600070205080204" pitchFamily="34" charset="-128"/>
              <a:buChar char="▶"/>
              <a:defRPr sz="1800" kern="1200">
                <a:solidFill>
                  <a:schemeClr val="accent1"/>
                </a:solidFill>
                <a:latin typeface="+mn-lt"/>
                <a:ea typeface="+mn-ea"/>
                <a:cs typeface="+mn-cs"/>
              </a:defRPr>
            </a:lvl4pPr>
            <a:lvl5pPr marL="1077913" indent="-274638" algn="l" defTabSz="914400" rtl="0" eaLnBrk="1" latinLnBrk="0" hangingPunct="1">
              <a:lnSpc>
                <a:spcPct val="110000"/>
              </a:lnSpc>
              <a:spcBef>
                <a:spcPts val="0"/>
              </a:spcBef>
              <a:buClr>
                <a:schemeClr val="accent3"/>
              </a:buClr>
              <a:buFont typeface="MS PGothic" panose="020B0600070205080204" pitchFamily="34" charset="-128"/>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lvl="1" indent="-361950">
              <a:spcBef>
                <a:spcPts val="599"/>
              </a:spcBef>
              <a:buClr>
                <a:srgbClr val="0B4874"/>
              </a:buClr>
              <a:buFont typeface="Symbol" panose="05050102010706020507" pitchFamily="18" charset="2"/>
              <a:buChar char=""/>
            </a:pPr>
            <a:r>
              <a:rPr lang="fr-CH" sz="1800">
                <a:solidFill>
                  <a:schemeClr val="accent6">
                    <a:lumMod val="50000"/>
                  </a:schemeClr>
                </a:solidFill>
                <a:latin typeface="Century Gothic"/>
              </a:rPr>
              <a:t>Un pitch deck sert à convaincre des  partenaires, clients et clientes, investisseurs, etc. potentiels.</a:t>
            </a:r>
          </a:p>
          <a:p>
            <a:pPr marL="361950" lvl="1" indent="-361950">
              <a:spcBef>
                <a:spcPts val="599"/>
              </a:spcBef>
              <a:buClr>
                <a:srgbClr val="0B4874"/>
              </a:buClr>
              <a:buFont typeface="Symbol" panose="05050102010706020507" pitchFamily="18" charset="2"/>
              <a:buChar char=""/>
            </a:pPr>
            <a:r>
              <a:rPr lang="fr-CH" sz="1800">
                <a:solidFill>
                  <a:schemeClr val="accent6">
                    <a:lumMod val="50000"/>
                  </a:schemeClr>
                </a:solidFill>
                <a:latin typeface="Century Gothic"/>
              </a:rPr>
              <a:t>Un pitch deck est souvent utilisé pour:</a:t>
            </a:r>
          </a:p>
          <a:p>
            <a:pPr marL="712788" lvl="2" indent="-350838">
              <a:spcBef>
                <a:spcPts val="200"/>
              </a:spcBef>
              <a:buClr>
                <a:srgbClr val="0B4874"/>
              </a:buClr>
              <a:buFont typeface="Century Gothic" panose="020B0502020202020204" pitchFamily="34" charset="0"/>
              <a:buChar char="●"/>
            </a:pPr>
            <a:r>
              <a:rPr lang="fr-CH" sz="1600">
                <a:solidFill>
                  <a:schemeClr val="accent6">
                    <a:lumMod val="50000"/>
                  </a:schemeClr>
                </a:solidFill>
                <a:latin typeface="Century Gothic"/>
              </a:rPr>
              <a:t>S’adresser à des partenaires potentiels</a:t>
            </a:r>
          </a:p>
          <a:p>
            <a:pPr marL="712788" lvl="2" indent="-350838">
              <a:spcBef>
                <a:spcPts val="200"/>
              </a:spcBef>
              <a:buClr>
                <a:srgbClr val="0B4874"/>
              </a:buClr>
              <a:buFont typeface="Century Gothic" panose="020B0502020202020204" pitchFamily="34" charset="0"/>
              <a:buChar char="●"/>
            </a:pPr>
            <a:r>
              <a:rPr lang="fr-CH" sz="1600">
                <a:solidFill>
                  <a:schemeClr val="accent6">
                    <a:lumMod val="50000"/>
                  </a:schemeClr>
                </a:solidFill>
                <a:latin typeface="Century Gothic"/>
              </a:rPr>
              <a:t>Pitcher un projet devant des investisseurs</a:t>
            </a:r>
          </a:p>
          <a:p>
            <a:pPr marL="712788" lvl="2" indent="-350838">
              <a:spcBef>
                <a:spcPts val="200"/>
              </a:spcBef>
              <a:buClr>
                <a:srgbClr val="0B4874"/>
              </a:buClr>
              <a:buFont typeface="Century Gothic" panose="020B0502020202020204" pitchFamily="34" charset="0"/>
              <a:buChar char="●"/>
            </a:pPr>
            <a:r>
              <a:rPr lang="fr-CH" sz="1600">
                <a:solidFill>
                  <a:schemeClr val="accent6">
                    <a:lumMod val="50000"/>
                  </a:schemeClr>
                </a:solidFill>
                <a:latin typeface="Century Gothic"/>
              </a:rPr>
              <a:t>Pitcher un projet lors d’un concours debusiness plan </a:t>
            </a:r>
          </a:p>
          <a:p>
            <a:pPr marL="361950" lvl="1" indent="-361950">
              <a:spcBef>
                <a:spcPts val="599"/>
              </a:spcBef>
              <a:buClr>
                <a:srgbClr val="0B4874"/>
              </a:buClr>
              <a:buFont typeface="Symbol" panose="05050102010706020507" pitchFamily="18" charset="2"/>
              <a:buChar char=""/>
            </a:pPr>
            <a:r>
              <a:rPr lang="fr-CH" sz="1800">
                <a:solidFill>
                  <a:schemeClr val="accent6">
                    <a:lumMod val="50000"/>
                  </a:schemeClr>
                </a:solidFill>
                <a:latin typeface="Century Gothic"/>
              </a:rPr>
              <a:t>La longueur des pitch decks varie selon la situation de communication.</a:t>
            </a:r>
          </a:p>
          <a:p>
            <a:pPr marL="712788" lvl="2" indent="-350838">
              <a:spcBef>
                <a:spcPts val="200"/>
              </a:spcBef>
              <a:buClr>
                <a:srgbClr val="0B4874"/>
              </a:buClr>
              <a:buFont typeface="Century Gothic" panose="020B0502020202020204" pitchFamily="34" charset="0"/>
              <a:buChar char="●"/>
            </a:pPr>
            <a:r>
              <a:rPr lang="fr-CH" sz="1600" b="1">
                <a:solidFill>
                  <a:schemeClr val="accent6">
                    <a:lumMod val="50000"/>
                  </a:schemeClr>
                </a:solidFill>
                <a:latin typeface="Century Gothic"/>
              </a:rPr>
              <a:t>Teaser: </a:t>
            </a:r>
            <a:r>
              <a:rPr lang="fr-CH" sz="1600">
                <a:solidFill>
                  <a:schemeClr val="accent6">
                    <a:lumMod val="50000"/>
                  </a:schemeClr>
                </a:solidFill>
                <a:latin typeface="Century Gothic"/>
              </a:rPr>
              <a:t>deux à trois diapositives, p. ex. pour susciter l’intérêt de partenaires, de client-e-s et d’investisseurs</a:t>
            </a:r>
          </a:p>
          <a:p>
            <a:pPr marL="712788" lvl="2" indent="-350838">
              <a:spcBef>
                <a:spcPts val="200"/>
              </a:spcBef>
              <a:buClr>
                <a:srgbClr val="0B4874"/>
              </a:buClr>
              <a:buFont typeface="Century Gothic" panose="020B0502020202020204" pitchFamily="34" charset="0"/>
              <a:buChar char="●"/>
            </a:pPr>
            <a:r>
              <a:rPr lang="fr-CH" sz="1600" b="1">
                <a:solidFill>
                  <a:schemeClr val="accent6">
                    <a:lumMod val="50000"/>
                  </a:schemeClr>
                </a:solidFill>
                <a:latin typeface="Century Gothic"/>
              </a:rPr>
              <a:t>Pitch deck plus long:</a:t>
            </a:r>
            <a:r>
              <a:rPr lang="fr-CH" sz="1600">
                <a:solidFill>
                  <a:schemeClr val="accent6">
                    <a:lumMod val="50000"/>
                  </a:schemeClr>
                </a:solidFill>
                <a:latin typeface="Century Gothic"/>
              </a:rPr>
              <a:t> 10 à 20 diapositives, p. ex. pour des présentations à des investisseurs ou à un jury de business plan</a:t>
            </a:r>
          </a:p>
          <a:p>
            <a:pPr marL="712788" lvl="2" indent="-350838">
              <a:spcBef>
                <a:spcPts val="200"/>
              </a:spcBef>
              <a:buClr>
                <a:srgbClr val="0B4874"/>
              </a:buClr>
              <a:buFont typeface="Century Gothic" panose="020B0502020202020204" pitchFamily="34" charset="0"/>
              <a:buChar char="●"/>
            </a:pPr>
            <a:r>
              <a:rPr lang="fr-CH" sz="1600" b="1">
                <a:solidFill>
                  <a:schemeClr val="accent6">
                    <a:lumMod val="50000"/>
                  </a:schemeClr>
                </a:solidFill>
                <a:latin typeface="Century Gothic"/>
              </a:rPr>
              <a:t>Long pitch deck:</a:t>
            </a:r>
            <a:r>
              <a:rPr lang="fr-CH" sz="1600">
                <a:solidFill>
                  <a:schemeClr val="accent6">
                    <a:lumMod val="50000"/>
                  </a:schemeClr>
                </a:solidFill>
                <a:latin typeface="Century Gothic"/>
              </a:rPr>
              <a:t> 20 à 40 diapositives, p. ex. lorsqu’un investisseur se montre intéressé et qu’une discussion plus longue a lieu dans le cadre de la «due diligence» (examen minutieux de l’entreprise)</a:t>
            </a:r>
          </a:p>
          <a:p>
            <a:pPr marL="623076" lvl="2" indent="-361479">
              <a:spcBef>
                <a:spcPts val="599"/>
              </a:spcBef>
            </a:pPr>
            <a:endParaRPr lang="de-CH" sz="1598" dirty="0">
              <a:solidFill>
                <a:srgbClr val="697D91"/>
              </a:solidFill>
            </a:endParaRPr>
          </a:p>
          <a:p>
            <a:pPr marL="0" lvl="1" indent="0">
              <a:spcBef>
                <a:spcPts val="599"/>
              </a:spcBef>
              <a:buNone/>
            </a:pPr>
            <a:endParaRPr lang="de-CH" sz="2597" dirty="0">
              <a:solidFill>
                <a:srgbClr val="697D91"/>
              </a:solidFill>
            </a:endParaRPr>
          </a:p>
        </p:txBody>
      </p:sp>
      <p:sp>
        <p:nvSpPr>
          <p:cNvPr id="6" name="Rechteck 5">
            <a:extLst>
              <a:ext uri="{FF2B5EF4-FFF2-40B4-BE49-F238E27FC236}">
                <a16:creationId xmlns:a16="http://schemas.microsoft.com/office/drawing/2014/main" id="{A07F5D3F-B19B-4EAC-9254-34F5EFBF5A9F}"/>
              </a:ext>
            </a:extLst>
          </p:cNvPr>
          <p:cNvSpPr/>
          <p:nvPr/>
        </p:nvSpPr>
        <p:spPr>
          <a:xfrm>
            <a:off x="2413396" y="6019854"/>
            <a:ext cx="6876103" cy="553998"/>
          </a:xfrm>
          <a:prstGeom prst="rect">
            <a:avLst/>
          </a:prstGeom>
        </p:spPr>
        <p:txBody>
          <a:bodyPr wrap="square">
            <a:spAutoFit/>
          </a:bodyPr>
          <a:lstStyle/>
          <a:p>
            <a:r>
              <a:rPr lang="fr-CH" sz="1000" b="1">
                <a:solidFill>
                  <a:schemeClr val="accent6">
                    <a:lumMod val="50000"/>
                  </a:schemeClr>
                </a:solidFill>
              </a:rPr>
              <a:t>Source: </a:t>
            </a:r>
            <a:r>
              <a:rPr lang="fr-CH" sz="1000">
                <a:solidFill>
                  <a:schemeClr val="accent6">
                    <a:lumMod val="50000"/>
                  </a:schemeClr>
                </a:solidFill>
              </a:rPr>
              <a:t>Fueglistaller, U., Fust, A., Müller, C., Müller, S. &amp; Zellweger, T. (2019). Entrepreneurship. Modelle – Umsetzung – Perspektiven. Mit Fallbeispielen aus Deutschland, Österreich und der Schweiz (5., überarb. Aufl.). Wiesbaden: Springer Gabler. Pp. 319-320.</a:t>
            </a:r>
          </a:p>
        </p:txBody>
      </p:sp>
    </p:spTree>
    <p:extLst>
      <p:ext uri="{BB962C8B-B14F-4D97-AF65-F5344CB8AC3E}">
        <p14:creationId xmlns:p14="http://schemas.microsoft.com/office/powerpoint/2010/main" val="23871505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58B653AB-0BE9-45CD-AAC0-0DC33EC77E28}"/>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39</a:t>
            </a:fld>
            <a:endParaRPr lang="ru-RU"/>
          </a:p>
        </p:txBody>
      </p:sp>
      <p:sp>
        <p:nvSpPr>
          <p:cNvPr id="3" name="Inhaltsplatzhalter 2">
            <a:extLst>
              <a:ext uri="{FF2B5EF4-FFF2-40B4-BE49-F238E27FC236}">
                <a16:creationId xmlns:a16="http://schemas.microsoft.com/office/drawing/2014/main" id="{2CDF5A02-E3F7-4973-B5FD-BC7AF93D80DD}"/>
              </a:ext>
            </a:extLst>
          </p:cNvPr>
          <p:cNvSpPr txBox="1">
            <a:spLocks/>
          </p:cNvSpPr>
          <p:nvPr/>
        </p:nvSpPr>
        <p:spPr>
          <a:xfrm>
            <a:off x="2547021" y="2133574"/>
            <a:ext cx="6713937" cy="2229345"/>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Arial" panose="020B0604020202020204" pitchFamily="34" charset="0"/>
              <a:buNone/>
              <a:defRPr sz="2200" b="0" kern="1200">
                <a:solidFill>
                  <a:schemeClr val="accent1"/>
                </a:solidFill>
                <a:latin typeface="+mn-lt"/>
                <a:ea typeface="+mn-ea"/>
                <a:cs typeface="+mn-cs"/>
              </a:defRPr>
            </a:lvl1pPr>
            <a:lvl2pPr marL="271463" indent="-271463" algn="l" defTabSz="914400" rtl="0" eaLnBrk="1" latinLnBrk="0" hangingPunct="1">
              <a:lnSpc>
                <a:spcPct val="114000"/>
              </a:lnSpc>
              <a:spcBef>
                <a:spcPts val="0"/>
              </a:spcBef>
              <a:buClr>
                <a:schemeClr val="accent3"/>
              </a:buClr>
              <a:buFont typeface="MS PGothic" panose="020B0600070205080204" pitchFamily="34" charset="-128"/>
              <a:buChar char="▶"/>
              <a:defRPr sz="2200" kern="1200">
                <a:solidFill>
                  <a:schemeClr val="accent1"/>
                </a:solidFill>
                <a:latin typeface="+mn-lt"/>
                <a:ea typeface="+mn-ea"/>
                <a:cs typeface="+mn-cs"/>
              </a:defRPr>
            </a:lvl2pPr>
            <a:lvl3pPr marL="533400" indent="-261938" algn="l" defTabSz="914400" rtl="0" eaLnBrk="1" latinLnBrk="0" hangingPunct="1">
              <a:lnSpc>
                <a:spcPct val="114000"/>
              </a:lnSpc>
              <a:spcBef>
                <a:spcPts val="0"/>
              </a:spcBef>
              <a:buClr>
                <a:schemeClr val="accent3"/>
              </a:buClr>
              <a:buFont typeface="MS PGothic" panose="020B0600070205080204" pitchFamily="34" charset="-128"/>
              <a:buChar char="▶"/>
              <a:defRPr sz="2000" kern="1200">
                <a:solidFill>
                  <a:schemeClr val="accent1"/>
                </a:solidFill>
                <a:latin typeface="+mn-lt"/>
                <a:ea typeface="+mn-ea"/>
                <a:cs typeface="+mn-cs"/>
              </a:defRPr>
            </a:lvl3pPr>
            <a:lvl4pPr marL="806450" indent="-273050" algn="l" defTabSz="914400" rtl="0" eaLnBrk="1" latinLnBrk="0" hangingPunct="1">
              <a:lnSpc>
                <a:spcPct val="110000"/>
              </a:lnSpc>
              <a:spcBef>
                <a:spcPts val="0"/>
              </a:spcBef>
              <a:buClr>
                <a:schemeClr val="accent3"/>
              </a:buClr>
              <a:buFont typeface="MS PGothic" panose="020B0600070205080204" pitchFamily="34" charset="-128"/>
              <a:buChar char="▶"/>
              <a:defRPr sz="1800" kern="1200">
                <a:solidFill>
                  <a:schemeClr val="accent1"/>
                </a:solidFill>
                <a:latin typeface="+mn-lt"/>
                <a:ea typeface="+mn-ea"/>
                <a:cs typeface="+mn-cs"/>
              </a:defRPr>
            </a:lvl4pPr>
            <a:lvl5pPr marL="1077913" indent="-274638" algn="l" defTabSz="914400" rtl="0" eaLnBrk="1" latinLnBrk="0" hangingPunct="1">
              <a:lnSpc>
                <a:spcPct val="110000"/>
              </a:lnSpc>
              <a:spcBef>
                <a:spcPts val="0"/>
              </a:spcBef>
              <a:buClr>
                <a:schemeClr val="accent3"/>
              </a:buClr>
              <a:buFont typeface="MS PGothic" panose="020B0600070205080204" pitchFamily="34" charset="-128"/>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lvl="1" indent="-361950">
              <a:spcBef>
                <a:spcPts val="599"/>
              </a:spcBef>
              <a:buClr>
                <a:srgbClr val="0B4874"/>
              </a:buClr>
              <a:buFont typeface="Symbol" panose="05050102010706020507" pitchFamily="18" charset="2"/>
              <a:buChar char=""/>
            </a:pPr>
            <a:r>
              <a:rPr lang="fr-CH">
                <a:solidFill>
                  <a:schemeClr val="accent6">
                    <a:lumMod val="50000"/>
                  </a:schemeClr>
                </a:solidFill>
                <a:latin typeface="Century Gothic"/>
              </a:rPr>
              <a:t>Orientation claire vers un groupe cible</a:t>
            </a:r>
          </a:p>
          <a:p>
            <a:pPr marL="361950" lvl="1" indent="-361950">
              <a:spcBef>
                <a:spcPts val="599"/>
              </a:spcBef>
              <a:buClr>
                <a:srgbClr val="0B4874"/>
              </a:buClr>
              <a:buFont typeface="Symbol" panose="05050102010706020507" pitchFamily="18" charset="2"/>
              <a:buChar char=""/>
            </a:pPr>
            <a:r>
              <a:rPr lang="fr-CH">
                <a:solidFill>
                  <a:schemeClr val="accent6">
                    <a:lumMod val="50000"/>
                  </a:schemeClr>
                </a:solidFill>
                <a:latin typeface="Century Gothic"/>
              </a:rPr>
              <a:t>Présentation compréhensible de la solution</a:t>
            </a:r>
          </a:p>
          <a:p>
            <a:pPr marL="361950" lvl="1" indent="-361950">
              <a:spcBef>
                <a:spcPts val="599"/>
              </a:spcBef>
              <a:buClr>
                <a:srgbClr val="0B4874"/>
              </a:buClr>
              <a:buFont typeface="Symbol" panose="05050102010706020507" pitchFamily="18" charset="2"/>
              <a:buChar char=""/>
            </a:pPr>
            <a:r>
              <a:rPr lang="fr-CH">
                <a:solidFill>
                  <a:schemeClr val="accent6">
                    <a:lumMod val="50000"/>
                  </a:schemeClr>
                </a:solidFill>
                <a:latin typeface="Century Gothic"/>
              </a:rPr>
              <a:t>Cohérence du contenu</a:t>
            </a:r>
          </a:p>
          <a:p>
            <a:pPr marL="361950" lvl="1" indent="-361950">
              <a:spcBef>
                <a:spcPts val="599"/>
              </a:spcBef>
              <a:buClr>
                <a:srgbClr val="0B4874"/>
              </a:buClr>
              <a:buFont typeface="Symbol" panose="05050102010706020507" pitchFamily="18" charset="2"/>
              <a:buChar char=""/>
            </a:pPr>
            <a:r>
              <a:rPr lang="fr-CH">
                <a:solidFill>
                  <a:schemeClr val="accent6">
                    <a:lumMod val="50000"/>
                  </a:schemeClr>
                </a:solidFill>
                <a:latin typeface="Century Gothic"/>
              </a:rPr>
              <a:t>Structure et classification claires</a:t>
            </a:r>
          </a:p>
          <a:p>
            <a:pPr marL="361950" lvl="1" indent="-361950">
              <a:spcBef>
                <a:spcPts val="599"/>
              </a:spcBef>
              <a:buClr>
                <a:srgbClr val="0B4874"/>
              </a:buClr>
              <a:buFont typeface="Symbol" panose="05050102010706020507" pitchFamily="18" charset="2"/>
              <a:buChar char=""/>
            </a:pPr>
            <a:r>
              <a:rPr lang="fr-CH">
                <a:solidFill>
                  <a:schemeClr val="accent6">
                    <a:lumMod val="50000"/>
                  </a:schemeClr>
                </a:solidFill>
                <a:latin typeface="Century Gothic"/>
              </a:rPr>
              <a:t>Respect des aspects formels</a:t>
            </a:r>
          </a:p>
          <a:p>
            <a:pPr marL="0" lvl="1" indent="0">
              <a:spcBef>
                <a:spcPts val="599"/>
              </a:spcBef>
              <a:buNone/>
            </a:pPr>
            <a:endParaRPr lang="de-CH" sz="2597" dirty="0">
              <a:solidFill>
                <a:srgbClr val="697D91"/>
              </a:solidFill>
            </a:endParaRPr>
          </a:p>
        </p:txBody>
      </p:sp>
      <p:sp>
        <p:nvSpPr>
          <p:cNvPr id="4" name="Rectangle 2">
            <a:extLst>
              <a:ext uri="{FF2B5EF4-FFF2-40B4-BE49-F238E27FC236}">
                <a16:creationId xmlns:a16="http://schemas.microsoft.com/office/drawing/2014/main" id="{FDFF1622-EE07-457F-8C52-BFBF69F70757}"/>
              </a:ext>
            </a:extLst>
          </p:cNvPr>
          <p:cNvSpPr txBox="1">
            <a:spLocks noChangeArrowheads="1"/>
          </p:cNvSpPr>
          <p:nvPr/>
        </p:nvSpPr>
        <p:spPr bwMode="auto">
          <a:xfrm>
            <a:off x="936802" y="107476"/>
            <a:ext cx="9406555" cy="657225"/>
          </a:xfrm>
          <a:prstGeom prst="rect">
            <a:avLst/>
          </a:prstGeom>
          <a:noFill/>
          <a:ln w="9525">
            <a:noFill/>
            <a:miter lim="800000"/>
            <a:headEnd/>
            <a:tailEnd/>
          </a:ln>
        </p:spPr>
        <p:txBody>
          <a:bodyPr anchor="ctr"/>
          <a:lstStyle/>
          <a:p>
            <a:pPr>
              <a:defRPr/>
            </a:pPr>
            <a:r>
              <a:rPr lang="fr-CH" sz="2400" b="1">
                <a:solidFill>
                  <a:srgbClr val="0B4874"/>
                </a:solidFill>
                <a:latin typeface="Century Gothic" panose="020B0502020202020204" pitchFamily="34" charset="0"/>
                <a:ea typeface="ＭＳ Ｐゴシック" charset="0"/>
                <a:cs typeface="Arial"/>
              </a:rPr>
              <a:t>Principales exigences d’un pitch deck</a:t>
            </a:r>
          </a:p>
        </p:txBody>
      </p:sp>
      <p:sp>
        <p:nvSpPr>
          <p:cNvPr id="6" name="Rechteck 5">
            <a:extLst>
              <a:ext uri="{FF2B5EF4-FFF2-40B4-BE49-F238E27FC236}">
                <a16:creationId xmlns:a16="http://schemas.microsoft.com/office/drawing/2014/main" id="{6C4893AB-209C-44ED-9B0D-525F6329FD91}"/>
              </a:ext>
            </a:extLst>
          </p:cNvPr>
          <p:cNvSpPr/>
          <p:nvPr/>
        </p:nvSpPr>
        <p:spPr>
          <a:xfrm>
            <a:off x="2413396" y="6019854"/>
            <a:ext cx="6876103" cy="553998"/>
          </a:xfrm>
          <a:prstGeom prst="rect">
            <a:avLst/>
          </a:prstGeom>
        </p:spPr>
        <p:txBody>
          <a:bodyPr wrap="square">
            <a:spAutoFit/>
          </a:bodyPr>
          <a:lstStyle/>
          <a:p>
            <a:r>
              <a:rPr lang="fr-CH" sz="1000" b="1">
                <a:solidFill>
                  <a:srgbClr val="697D91"/>
                </a:solidFill>
              </a:rPr>
              <a:t>Source: </a:t>
            </a:r>
            <a:r>
              <a:rPr lang="fr-CH" sz="1000">
                <a:solidFill>
                  <a:schemeClr val="accent6">
                    <a:lumMod val="50000"/>
                  </a:schemeClr>
                </a:solidFill>
              </a:rPr>
              <a:t>Fueglistaller, U., Fust, A., Müller, C., Müller, S. &amp; Zellweger, T. (2019). Entrepreneurship. Modelle – Umsetzung – Perspektiven. Mit Fallbeispielen aus Deutschland, Österreich und der Schweiz (5., überarb. Aufl.). Wiesbaden: Springer Gabler. Pp. 319-320.</a:t>
            </a:r>
          </a:p>
        </p:txBody>
      </p:sp>
    </p:spTree>
    <p:extLst>
      <p:ext uri="{BB962C8B-B14F-4D97-AF65-F5344CB8AC3E}">
        <p14:creationId xmlns:p14="http://schemas.microsoft.com/office/powerpoint/2010/main" val="3090056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06759622-24B8-42BF-9CDC-3B434C16A31C}"/>
              </a:ext>
            </a:extLst>
          </p:cNvPr>
          <p:cNvSpPr>
            <a:spLocks noGrp="1"/>
          </p:cNvSpPr>
          <p:nvPr>
            <p:ph type="title"/>
          </p:nvPr>
        </p:nvSpPr>
        <p:spPr>
          <a:xfrm>
            <a:off x="227264" y="3406466"/>
            <a:ext cx="2621014" cy="846756"/>
          </a:xfrm>
        </p:spPr>
        <p:txBody>
          <a:bodyPr>
            <a:normAutofit fontScale="90000"/>
          </a:bodyPr>
          <a:lstStyle/>
          <a:p>
            <a:r>
              <a:rPr lang="de-CH" dirty="0">
                <a:solidFill>
                  <a:schemeClr val="bg1"/>
                </a:solidFill>
              </a:rPr>
              <a:t>Module 3</a:t>
            </a:r>
          </a:p>
        </p:txBody>
      </p:sp>
      <p:sp>
        <p:nvSpPr>
          <p:cNvPr id="15" name="Textplatzhalter 2">
            <a:extLst>
              <a:ext uri="{FF2B5EF4-FFF2-40B4-BE49-F238E27FC236}">
                <a16:creationId xmlns:a16="http://schemas.microsoft.com/office/drawing/2014/main" id="{49B7FCD7-9190-4974-9995-7E8783BA24BA}"/>
              </a:ext>
            </a:extLst>
          </p:cNvPr>
          <p:cNvSpPr>
            <a:spLocks noGrp="1"/>
          </p:cNvSpPr>
          <p:nvPr>
            <p:ph type="body" sz="quarter" idx="13"/>
          </p:nvPr>
        </p:nvSpPr>
        <p:spPr>
          <a:xfrm>
            <a:off x="227264" y="4204009"/>
            <a:ext cx="3613215" cy="644216"/>
          </a:xfrm>
        </p:spPr>
        <p:txBody>
          <a:bodyPr>
            <a:noAutofit/>
          </a:bodyPr>
          <a:lstStyle/>
          <a:p>
            <a:pPr marL="0" indent="0">
              <a:lnSpc>
                <a:spcPct val="100000"/>
              </a:lnSpc>
              <a:buNone/>
            </a:pPr>
            <a:r>
              <a:rPr lang="fr-CH" sz="2000" b="1" dirty="0">
                <a:solidFill>
                  <a:schemeClr val="bg1"/>
                </a:solidFill>
              </a:rPr>
              <a:t>Développement de modèles d’entreprise</a:t>
            </a:r>
            <a:endParaRPr lang="de-CH" sz="2000" b="1" dirty="0">
              <a:solidFill>
                <a:schemeClr val="bg1"/>
              </a:solidFill>
            </a:endParaRPr>
          </a:p>
        </p:txBody>
      </p:sp>
      <p:sp>
        <p:nvSpPr>
          <p:cNvPr id="16" name="Textplatzhalter 2">
            <a:extLst>
              <a:ext uri="{FF2B5EF4-FFF2-40B4-BE49-F238E27FC236}">
                <a16:creationId xmlns:a16="http://schemas.microsoft.com/office/drawing/2014/main" id="{558B1124-076F-4F1C-80E1-6327EB8214B9}"/>
              </a:ext>
            </a:extLst>
          </p:cNvPr>
          <p:cNvSpPr txBox="1">
            <a:spLocks/>
          </p:cNvSpPr>
          <p:nvPr/>
        </p:nvSpPr>
        <p:spPr>
          <a:xfrm>
            <a:off x="265514" y="5584165"/>
            <a:ext cx="12024022" cy="10738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1900" dirty="0">
                <a:solidFill>
                  <a:schemeClr val="accent6">
                    <a:lumMod val="50000"/>
                  </a:schemeClr>
                </a:solidFill>
              </a:rPr>
              <a:t>Module 1: Développement d’idées | Module 2: Test et perfectionnement des idées | </a:t>
            </a:r>
            <a:br>
              <a:rPr lang="fr-CH" sz="1900" dirty="0">
                <a:solidFill>
                  <a:schemeClr val="accent6">
                    <a:lumMod val="50000"/>
                  </a:schemeClr>
                </a:solidFill>
              </a:rPr>
            </a:br>
            <a:r>
              <a:rPr lang="fr-CH" sz="1900" b="1" dirty="0">
                <a:solidFill>
                  <a:srgbClr val="B11B96"/>
                </a:solidFill>
                <a:latin typeface="+mj-lt"/>
              </a:rPr>
              <a:t>Module 3: Développement de modèles d’entreprise </a:t>
            </a:r>
            <a:r>
              <a:rPr lang="fr-CH" sz="1900" dirty="0">
                <a:solidFill>
                  <a:schemeClr val="accent6">
                    <a:lumMod val="50000"/>
                  </a:schemeClr>
                </a:solidFill>
              </a:rPr>
              <a:t>| Module 4: Marketing pour fondateurs/-</a:t>
            </a:r>
            <a:r>
              <a:rPr lang="fr-CH" sz="1900" dirty="0" err="1">
                <a:solidFill>
                  <a:schemeClr val="accent6">
                    <a:lumMod val="50000"/>
                  </a:schemeClr>
                </a:solidFill>
              </a:rPr>
              <a:t>trices</a:t>
            </a:r>
            <a:r>
              <a:rPr lang="fr-CH" sz="1900" dirty="0">
                <a:solidFill>
                  <a:schemeClr val="accent6">
                    <a:lumMod val="50000"/>
                  </a:schemeClr>
                </a:solidFill>
              </a:rPr>
              <a:t> | </a:t>
            </a:r>
            <a:br>
              <a:rPr lang="fr-CH" sz="1900" dirty="0">
                <a:solidFill>
                  <a:schemeClr val="accent6">
                    <a:lumMod val="50000"/>
                  </a:schemeClr>
                </a:solidFill>
              </a:rPr>
            </a:br>
            <a:r>
              <a:rPr lang="fr-CH" sz="1900" dirty="0">
                <a:solidFill>
                  <a:schemeClr val="accent6">
                    <a:lumMod val="50000"/>
                  </a:schemeClr>
                </a:solidFill>
              </a:rPr>
              <a:t>Module 5: Finances pour fondateurs/-</a:t>
            </a:r>
            <a:r>
              <a:rPr lang="fr-CH" sz="1900" dirty="0" err="1">
                <a:solidFill>
                  <a:schemeClr val="accent6">
                    <a:lumMod val="50000"/>
                  </a:schemeClr>
                </a:solidFill>
              </a:rPr>
              <a:t>trices</a:t>
            </a:r>
            <a:r>
              <a:rPr lang="fr-CH" sz="1900" dirty="0">
                <a:solidFill>
                  <a:schemeClr val="accent6">
                    <a:lumMod val="50000"/>
                  </a:schemeClr>
                </a:solidFill>
              </a:rPr>
              <a:t> | Module 6: Présentation des idées entrepreneuriales</a:t>
            </a:r>
          </a:p>
        </p:txBody>
      </p:sp>
      <p:sp>
        <p:nvSpPr>
          <p:cNvPr id="17" name="Foliennummernplatzhalter 4">
            <a:extLst>
              <a:ext uri="{FF2B5EF4-FFF2-40B4-BE49-F238E27FC236}">
                <a16:creationId xmlns:a16="http://schemas.microsoft.com/office/drawing/2014/main" id="{D6296114-011E-4513-A285-08F2BF140F54}"/>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pPr/>
              <a:t>4</a:t>
            </a:fld>
            <a:endParaRPr lang="ru-RU" dirty="0"/>
          </a:p>
        </p:txBody>
      </p:sp>
    </p:spTree>
    <p:extLst>
      <p:ext uri="{BB962C8B-B14F-4D97-AF65-F5344CB8AC3E}">
        <p14:creationId xmlns:p14="http://schemas.microsoft.com/office/powerpoint/2010/main" val="2730918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58B653AB-0BE9-45CD-AAC0-0DC33EC77E28}"/>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40</a:t>
            </a:fld>
            <a:endParaRPr lang="ru-RU"/>
          </a:p>
        </p:txBody>
      </p:sp>
      <p:sp>
        <p:nvSpPr>
          <p:cNvPr id="4" name="Rectangle 2">
            <a:extLst>
              <a:ext uri="{FF2B5EF4-FFF2-40B4-BE49-F238E27FC236}">
                <a16:creationId xmlns:a16="http://schemas.microsoft.com/office/drawing/2014/main" id="{A78F9696-8A84-4774-BBDF-938CBB6C448F}"/>
              </a:ext>
            </a:extLst>
          </p:cNvPr>
          <p:cNvSpPr txBox="1">
            <a:spLocks noChangeArrowheads="1"/>
          </p:cNvSpPr>
          <p:nvPr/>
        </p:nvSpPr>
        <p:spPr bwMode="auto">
          <a:xfrm>
            <a:off x="953385" y="288230"/>
            <a:ext cx="9406555" cy="657225"/>
          </a:xfrm>
          <a:prstGeom prst="rect">
            <a:avLst/>
          </a:prstGeom>
          <a:noFill/>
          <a:ln w="9525">
            <a:noFill/>
            <a:miter lim="800000"/>
            <a:headEnd/>
            <a:tailEnd/>
          </a:ln>
        </p:spPr>
        <p:txBody>
          <a:bodyPr anchor="ctr"/>
          <a:lstStyle/>
          <a:p>
            <a:pPr>
              <a:defRPr/>
            </a:pPr>
            <a:r>
              <a:rPr lang="fr-CH" sz="2400" b="1">
                <a:solidFill>
                  <a:srgbClr val="0B4874"/>
                </a:solidFill>
                <a:latin typeface="Century Gothic" panose="020B0502020202020204" pitchFamily="34" charset="0"/>
                <a:ea typeface="ＭＳ Ｐゴシック" charset="0"/>
                <a:cs typeface="Arial"/>
              </a:rPr>
              <a:t>Un pitch deck doit répondre aux principales sur une idée entrepreneuriale</a:t>
            </a:r>
          </a:p>
        </p:txBody>
      </p:sp>
      <p:sp>
        <p:nvSpPr>
          <p:cNvPr id="5" name="Rechteck 4">
            <a:extLst>
              <a:ext uri="{FF2B5EF4-FFF2-40B4-BE49-F238E27FC236}">
                <a16:creationId xmlns:a16="http://schemas.microsoft.com/office/drawing/2014/main" id="{94B51FBC-E95C-45EA-B82F-4066A1F78DB5}"/>
              </a:ext>
            </a:extLst>
          </p:cNvPr>
          <p:cNvSpPr/>
          <p:nvPr/>
        </p:nvSpPr>
        <p:spPr bwMode="auto">
          <a:xfrm>
            <a:off x="1297172" y="1278574"/>
            <a:ext cx="9833853" cy="4802513"/>
          </a:xfrm>
          <a:prstGeom prst="rect">
            <a:avLst/>
          </a:prstGeom>
          <a:solidFill>
            <a:schemeClr val="bg1"/>
          </a:solid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a:solidFill>
                <a:prstClr val="white"/>
              </a:solidFill>
              <a:latin typeface="Malgun Gothic"/>
              <a:cs typeface="Calibri" pitchFamily="34" charset="0"/>
            </a:endParaRPr>
          </a:p>
        </p:txBody>
      </p:sp>
      <p:sp>
        <p:nvSpPr>
          <p:cNvPr id="6" name="Rechteck 5">
            <a:extLst>
              <a:ext uri="{FF2B5EF4-FFF2-40B4-BE49-F238E27FC236}">
                <a16:creationId xmlns:a16="http://schemas.microsoft.com/office/drawing/2014/main" id="{50DEE7A8-CC09-4DBF-B4AB-B62F637DDBD2}"/>
              </a:ext>
            </a:extLst>
          </p:cNvPr>
          <p:cNvSpPr/>
          <p:nvPr/>
        </p:nvSpPr>
        <p:spPr bwMode="auto">
          <a:xfrm>
            <a:off x="1297172" y="1289207"/>
            <a:ext cx="9833853" cy="496528"/>
          </a:xfrm>
          <a:prstGeom prst="rect">
            <a:avLst/>
          </a:prstGeom>
          <a:solidFill>
            <a:srgbClr val="0B4874"/>
          </a:solid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a:solidFill>
                <a:prstClr val="white"/>
              </a:solidFill>
              <a:latin typeface="Malgun Gothic"/>
              <a:cs typeface="Calibri" pitchFamily="34" charset="0"/>
            </a:endParaRPr>
          </a:p>
        </p:txBody>
      </p:sp>
      <p:sp>
        <p:nvSpPr>
          <p:cNvPr id="7" name="Text 3">
            <a:extLst>
              <a:ext uri="{FF2B5EF4-FFF2-40B4-BE49-F238E27FC236}">
                <a16:creationId xmlns:a16="http://schemas.microsoft.com/office/drawing/2014/main" id="{B43A7B33-ACBE-44D2-853E-CB90D25F71F2}"/>
              </a:ext>
            </a:extLst>
          </p:cNvPr>
          <p:cNvSpPr txBox="1">
            <a:spLocks/>
          </p:cNvSpPr>
          <p:nvPr/>
        </p:nvSpPr>
        <p:spPr>
          <a:xfrm>
            <a:off x="1674765" y="1355403"/>
            <a:ext cx="8840838" cy="360000"/>
          </a:xfrm>
          <a:prstGeom prst="rect">
            <a:avLst/>
          </a:prstGeom>
        </p:spPr>
        <p:txBody>
          <a:bodyPr/>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CH" sz="1800" b="1">
                <a:solidFill>
                  <a:schemeClr val="bg1"/>
                </a:solidFill>
                <a:latin typeface="Century Gothic" panose="020B0502020202020204" pitchFamily="34" charset="0"/>
              </a:rPr>
              <a:t>Un pitch deck doit apporter des réponses aux questions suivantes:</a:t>
            </a:r>
          </a:p>
        </p:txBody>
      </p:sp>
      <p:sp>
        <p:nvSpPr>
          <p:cNvPr id="8" name="Rechteck 7">
            <a:extLst>
              <a:ext uri="{FF2B5EF4-FFF2-40B4-BE49-F238E27FC236}">
                <a16:creationId xmlns:a16="http://schemas.microsoft.com/office/drawing/2014/main" id="{A172D1CF-19DB-4366-97BB-CE7BC7A23A99}"/>
              </a:ext>
            </a:extLst>
          </p:cNvPr>
          <p:cNvSpPr/>
          <p:nvPr/>
        </p:nvSpPr>
        <p:spPr>
          <a:xfrm>
            <a:off x="1050894" y="2520690"/>
            <a:ext cx="10297144" cy="3564396"/>
          </a:xfrm>
          <a:prstGeom prst="rect">
            <a:avLst/>
          </a:prstGeom>
          <a:no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err="1">
              <a:solidFill>
                <a:prstClr val="black"/>
              </a:solidFill>
              <a:latin typeface="Malgun Gothic"/>
              <a:ea typeface="+mn-ea"/>
              <a:cs typeface="+mn-cs"/>
            </a:endParaRPr>
          </a:p>
        </p:txBody>
      </p:sp>
      <p:sp>
        <p:nvSpPr>
          <p:cNvPr id="9" name="Rechteck 8">
            <a:extLst>
              <a:ext uri="{FF2B5EF4-FFF2-40B4-BE49-F238E27FC236}">
                <a16:creationId xmlns:a16="http://schemas.microsoft.com/office/drawing/2014/main" id="{F534FAC2-C2C5-4327-A2CB-50E5725E24E5}"/>
              </a:ext>
            </a:extLst>
          </p:cNvPr>
          <p:cNvSpPr/>
          <p:nvPr/>
        </p:nvSpPr>
        <p:spPr>
          <a:xfrm>
            <a:off x="1653502" y="1902552"/>
            <a:ext cx="9319303" cy="4039567"/>
          </a:xfrm>
          <a:prstGeom prst="rect">
            <a:avLst/>
          </a:prstGeom>
        </p:spPr>
        <p:txBody>
          <a:bodyPr wrap="square">
            <a:spAutoFit/>
          </a:bodyPr>
          <a:lstStyle/>
          <a:p>
            <a:pPr marL="357188" indent="-357188">
              <a:spcBef>
                <a:spcPts val="700"/>
              </a:spcBef>
              <a:buClr>
                <a:srgbClr val="0B4874"/>
              </a:buClr>
              <a:buFont typeface="Symbol" panose="05050102010706020507" pitchFamily="18" charset="2"/>
              <a:buChar char=""/>
            </a:pPr>
            <a:r>
              <a:rPr lang="fr-CH" sz="1700" dirty="0">
                <a:solidFill>
                  <a:schemeClr val="accent6">
                    <a:lumMod val="50000"/>
                  </a:schemeClr>
                </a:solidFill>
              </a:rPr>
              <a:t>À quel problème ou quel besoin de la clientèle  l’idée entrepreneuriale répond-elle?</a:t>
            </a:r>
          </a:p>
          <a:p>
            <a:pPr marL="357188" indent="-357188">
              <a:spcBef>
                <a:spcPts val="700"/>
              </a:spcBef>
              <a:buClr>
                <a:srgbClr val="0B4874"/>
              </a:buClr>
              <a:buFont typeface="Symbol" panose="05050102010706020507" pitchFamily="18" charset="2"/>
              <a:buChar char=""/>
            </a:pPr>
            <a:r>
              <a:rPr lang="fr-CH" sz="1700" dirty="0">
                <a:solidFill>
                  <a:schemeClr val="accent6">
                    <a:lumMod val="50000"/>
                  </a:schemeClr>
                </a:solidFill>
              </a:rPr>
              <a:t>Comment voulez-vous résoudre le problème ou satisfaire le besoin de la clientèle?</a:t>
            </a:r>
          </a:p>
          <a:p>
            <a:pPr marL="357188" indent="-357188">
              <a:spcBef>
                <a:spcPts val="700"/>
              </a:spcBef>
              <a:buClr>
                <a:srgbClr val="0B4874"/>
              </a:buClr>
              <a:buFont typeface="Symbol" panose="05050102010706020507" pitchFamily="18" charset="2"/>
              <a:buChar char=""/>
            </a:pPr>
            <a:r>
              <a:rPr lang="fr-CH" sz="1700" dirty="0">
                <a:solidFill>
                  <a:schemeClr val="accent6">
                    <a:lumMod val="50000"/>
                  </a:schemeClr>
                </a:solidFill>
              </a:rPr>
              <a:t>Qui sont vos futurs clients et clientes? </a:t>
            </a:r>
          </a:p>
          <a:p>
            <a:pPr marL="357188" indent="-357188">
              <a:spcBef>
                <a:spcPts val="700"/>
              </a:spcBef>
              <a:buClr>
                <a:srgbClr val="0B4874"/>
              </a:buClr>
              <a:buFont typeface="Symbol" panose="05050102010706020507" pitchFamily="18" charset="2"/>
              <a:buChar char=""/>
            </a:pPr>
            <a:r>
              <a:rPr lang="fr-CH" sz="1700" dirty="0">
                <a:solidFill>
                  <a:schemeClr val="accent6">
                    <a:lumMod val="50000"/>
                  </a:schemeClr>
                </a:solidFill>
              </a:rPr>
              <a:t>Comment voulez-vous atteindre, acquérir et fidéliser les client-e-s?</a:t>
            </a:r>
          </a:p>
          <a:p>
            <a:pPr marL="357188" indent="-357188">
              <a:spcBef>
                <a:spcPts val="700"/>
              </a:spcBef>
              <a:buClr>
                <a:srgbClr val="0B4874"/>
              </a:buClr>
              <a:buFont typeface="Symbol" panose="05050102010706020507" pitchFamily="18" charset="2"/>
              <a:buChar char=""/>
            </a:pPr>
            <a:r>
              <a:rPr lang="fr-CH" sz="1700" dirty="0">
                <a:solidFill>
                  <a:schemeClr val="accent6">
                    <a:lumMod val="50000"/>
                  </a:schemeClr>
                </a:solidFill>
              </a:rPr>
              <a:t>Comment avez-vous vérifié la pertinence du produit ou service pour les client-e-s?</a:t>
            </a:r>
          </a:p>
          <a:p>
            <a:pPr marL="357188" indent="-357188">
              <a:spcBef>
                <a:spcPts val="700"/>
              </a:spcBef>
              <a:buClr>
                <a:srgbClr val="0B4874"/>
              </a:buClr>
              <a:buFont typeface="Symbol" panose="05050102010706020507" pitchFamily="18" charset="2"/>
              <a:buChar char=""/>
            </a:pPr>
            <a:r>
              <a:rPr lang="fr-CH" sz="1700" dirty="0">
                <a:solidFill>
                  <a:schemeClr val="accent6">
                    <a:lumMod val="50000"/>
                  </a:schemeClr>
                </a:solidFill>
              </a:rPr>
              <a:t>Qui sont vos concurrent-e-s?</a:t>
            </a:r>
          </a:p>
          <a:p>
            <a:pPr marL="357188" indent="-357188">
              <a:spcBef>
                <a:spcPts val="700"/>
              </a:spcBef>
              <a:buClr>
                <a:srgbClr val="0B4874"/>
              </a:buClr>
              <a:buFont typeface="Symbol" panose="05050102010706020507" pitchFamily="18" charset="2"/>
              <a:buChar char=""/>
            </a:pPr>
            <a:r>
              <a:rPr lang="fr-CH" sz="1700" dirty="0">
                <a:solidFill>
                  <a:schemeClr val="accent6">
                    <a:lumMod val="50000"/>
                  </a:schemeClr>
                </a:solidFill>
              </a:rPr>
              <a:t>Comment vous différenciez-vous de vos concurrent-e-s? Quelle est votre caractéristique distinctive?</a:t>
            </a:r>
          </a:p>
          <a:p>
            <a:pPr marL="357188" indent="-357188">
              <a:spcBef>
                <a:spcPts val="700"/>
              </a:spcBef>
              <a:buClr>
                <a:srgbClr val="0B4874"/>
              </a:buClr>
              <a:buFont typeface="Symbol" panose="05050102010706020507" pitchFamily="18" charset="2"/>
              <a:buChar char=""/>
            </a:pPr>
            <a:r>
              <a:rPr lang="fr-CH" sz="1700" dirty="0">
                <a:solidFill>
                  <a:schemeClr val="accent6">
                    <a:lumMod val="50000"/>
                  </a:schemeClr>
                </a:solidFill>
              </a:rPr>
              <a:t>Comment fonctionne votre modèle de revenus?</a:t>
            </a:r>
          </a:p>
          <a:p>
            <a:pPr marL="357188" indent="-357188">
              <a:spcBef>
                <a:spcPts val="700"/>
              </a:spcBef>
              <a:buClr>
                <a:srgbClr val="0B4874"/>
              </a:buClr>
              <a:buFont typeface="Symbol" panose="05050102010706020507" pitchFamily="18" charset="2"/>
              <a:buChar char=""/>
            </a:pPr>
            <a:r>
              <a:rPr lang="fr-CH" sz="1700" dirty="0">
                <a:solidFill>
                  <a:schemeClr val="accent6">
                    <a:lumMod val="50000"/>
                  </a:schemeClr>
                </a:solidFill>
              </a:rPr>
              <a:t>De quelles compétences votre équipe dispose-t-elle pour lancer l’entreprise?</a:t>
            </a:r>
          </a:p>
          <a:p>
            <a:pPr marL="357188" indent="-357188">
              <a:spcBef>
                <a:spcPts val="700"/>
              </a:spcBef>
              <a:buClr>
                <a:srgbClr val="0B4874"/>
              </a:buClr>
              <a:buFont typeface="Symbol" panose="05050102010706020507" pitchFamily="18" charset="2"/>
              <a:buChar char=""/>
            </a:pPr>
            <a:r>
              <a:rPr lang="fr-CH" sz="1700" dirty="0">
                <a:solidFill>
                  <a:schemeClr val="accent6">
                    <a:lumMod val="50000"/>
                  </a:schemeClr>
                </a:solidFill>
              </a:rPr>
              <a:t>Qu’attendez-vous concrètement de votre public?</a:t>
            </a:r>
          </a:p>
        </p:txBody>
      </p:sp>
    </p:spTree>
    <p:extLst>
      <p:ext uri="{BB962C8B-B14F-4D97-AF65-F5344CB8AC3E}">
        <p14:creationId xmlns:p14="http://schemas.microsoft.com/office/powerpoint/2010/main" val="847662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ew shape">
            <a:extLst>
              <a:ext uri="{FF2B5EF4-FFF2-40B4-BE49-F238E27FC236}">
                <a16:creationId xmlns:a16="http://schemas.microsoft.com/office/drawing/2014/main" id="{4A81EF98-3A87-402C-9076-8A892373033D}"/>
              </a:ext>
            </a:extLst>
          </p:cNvPr>
          <p:cNvSpPr txBox="1">
            <a:spLocks/>
          </p:cNvSpPr>
          <p:nvPr/>
        </p:nvSpPr>
        <p:spPr>
          <a:xfrm>
            <a:off x="933155" y="257883"/>
            <a:ext cx="8529821" cy="1116124"/>
          </a:xfrm>
          <a:prstGeom prst="rect">
            <a:avLst/>
          </a:prstGeom>
          <a:no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lt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lt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lt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lt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buNone/>
            </a:pPr>
            <a:r>
              <a:rPr lang="fr-CH" sz="2600" b="1">
                <a:solidFill>
                  <a:srgbClr val="8EB403"/>
                </a:solidFill>
              </a:rPr>
              <a:t>Activité!!!</a:t>
            </a:r>
            <a:br>
              <a:rPr lang="fr-CH" sz="2600" b="1">
                <a:solidFill>
                  <a:srgbClr val="8EB403"/>
                </a:solidFill>
              </a:rPr>
            </a:br>
            <a:r>
              <a:rPr lang="fr-CH" sz="2600">
                <a:solidFill>
                  <a:srgbClr val="8EB403"/>
                </a:solidFill>
              </a:rPr>
              <a:t>Analysez le pitch deck original d’Airbnb</a:t>
            </a:r>
          </a:p>
          <a:p>
            <a:pPr marL="0" indent="0">
              <a:buFont typeface="Arial" panose="020B0604020202020204" pitchFamily="34" charset="0"/>
              <a:buNone/>
            </a:pPr>
            <a:endParaRPr lang="de-DE" sz="2600" dirty="0">
              <a:solidFill>
                <a:srgbClr val="8EB403"/>
              </a:solidFill>
            </a:endParaRPr>
          </a:p>
        </p:txBody>
      </p:sp>
      <p:sp>
        <p:nvSpPr>
          <p:cNvPr id="2" name="Foliennummernplatzhalter 1">
            <a:extLst>
              <a:ext uri="{FF2B5EF4-FFF2-40B4-BE49-F238E27FC236}">
                <a16:creationId xmlns:a16="http://schemas.microsoft.com/office/drawing/2014/main" id="{34E52825-5BA8-4419-AFD3-131BB12A32EF}"/>
              </a:ext>
            </a:extLst>
          </p:cNvPr>
          <p:cNvSpPr>
            <a:spLocks noGrp="1"/>
          </p:cNvSpPr>
          <p:nvPr>
            <p:ph type="sldNum" sz="quarter" idx="12"/>
          </p:nvPr>
        </p:nvSpPr>
        <p:spPr/>
        <p:txBody>
          <a:bodyPr/>
          <a:lstStyle/>
          <a:p>
            <a:fld id="{B7E6CA31-DA56-47CF-9891-B6D0296B6AEC}" type="slidenum">
              <a:rPr lang="ru-RU" smtClean="0"/>
              <a:t>41</a:t>
            </a:fld>
            <a:endParaRPr lang="ru-RU"/>
          </a:p>
        </p:txBody>
      </p:sp>
      <p:pic>
        <p:nvPicPr>
          <p:cNvPr id="6" name="Picture 2">
            <a:extLst>
              <a:ext uri="{FF2B5EF4-FFF2-40B4-BE49-F238E27FC236}">
                <a16:creationId xmlns:a16="http://schemas.microsoft.com/office/drawing/2014/main" id="{7E51ADF7-2488-4C5E-837D-078F63F23C9B}"/>
              </a:ext>
            </a:extLst>
          </p:cNvPr>
          <p:cNvPicPr>
            <a:picLocks noChangeAspect="1" noChangeArrowheads="1"/>
          </p:cNvPicPr>
          <p:nvPr/>
        </p:nvPicPr>
        <p:blipFill>
          <a:blip r:embed="rId3"/>
          <a:srcRect/>
          <a:stretch>
            <a:fillRect/>
          </a:stretch>
        </p:blipFill>
        <p:spPr bwMode="auto">
          <a:xfrm>
            <a:off x="1076112" y="2178172"/>
            <a:ext cx="4913561" cy="3081627"/>
          </a:xfrm>
          <a:prstGeom prst="rect">
            <a:avLst/>
          </a:prstGeom>
          <a:noFill/>
          <a:ln w="9525">
            <a:solidFill>
              <a:schemeClr val="bg1">
                <a:lumMod val="50000"/>
              </a:schemeClr>
            </a:solidFill>
            <a:miter lim="800000"/>
            <a:headEnd/>
            <a:tailEnd/>
          </a:ln>
          <a:effectLst>
            <a:outerShdw blurRad="50800" dist="38100" dir="18900000" algn="bl" rotWithShape="0">
              <a:prstClr val="black">
                <a:alpha val="40000"/>
              </a:prstClr>
            </a:outerShdw>
          </a:effectLst>
        </p:spPr>
      </p:pic>
      <p:sp>
        <p:nvSpPr>
          <p:cNvPr id="8" name="Rechteck 7">
            <a:extLst>
              <a:ext uri="{FF2B5EF4-FFF2-40B4-BE49-F238E27FC236}">
                <a16:creationId xmlns:a16="http://schemas.microsoft.com/office/drawing/2014/main" id="{D340BB08-E5E1-421F-9FC2-5D34E0B5B7C3}"/>
              </a:ext>
            </a:extLst>
          </p:cNvPr>
          <p:cNvSpPr/>
          <p:nvPr/>
        </p:nvSpPr>
        <p:spPr>
          <a:xfrm>
            <a:off x="5810462" y="6212977"/>
            <a:ext cx="5042006" cy="400110"/>
          </a:xfrm>
          <a:prstGeom prst="rect">
            <a:avLst/>
          </a:prstGeom>
        </p:spPr>
        <p:txBody>
          <a:bodyPr wrap="square">
            <a:spAutoFit/>
          </a:bodyPr>
          <a:lstStyle/>
          <a:p>
            <a:r>
              <a:rPr lang="fr-CH" sz="1000" b="1">
                <a:solidFill>
                  <a:schemeClr val="accent6">
                    <a:lumMod val="50000"/>
                  </a:schemeClr>
                </a:solidFill>
              </a:rPr>
              <a:t>Source:</a:t>
            </a:r>
            <a:r>
              <a:rPr lang="fr-CH" sz="1000">
                <a:solidFill>
                  <a:schemeClr val="accent6">
                    <a:lumMod val="50000"/>
                  </a:schemeClr>
                </a:solidFill>
              </a:rPr>
              <a:t> la version originale anglaise se trouve sur: de.slideshare.net/PitchDeckCoach/airbnb-first-pitch-deck-editable</a:t>
            </a:r>
          </a:p>
        </p:txBody>
      </p:sp>
      <p:sp>
        <p:nvSpPr>
          <p:cNvPr id="10" name="Rechteck 9">
            <a:extLst>
              <a:ext uri="{FF2B5EF4-FFF2-40B4-BE49-F238E27FC236}">
                <a16:creationId xmlns:a16="http://schemas.microsoft.com/office/drawing/2014/main" id="{9EF8738A-EF15-41D9-BA64-DB46FD242F5F}"/>
              </a:ext>
            </a:extLst>
          </p:cNvPr>
          <p:cNvSpPr/>
          <p:nvPr/>
        </p:nvSpPr>
        <p:spPr>
          <a:xfrm>
            <a:off x="6468074" y="2178172"/>
            <a:ext cx="5042007" cy="3154710"/>
          </a:xfrm>
          <a:prstGeom prst="rect">
            <a:avLst/>
          </a:prstGeom>
        </p:spPr>
        <p:txBody>
          <a:bodyPr wrap="square">
            <a:spAutoFit/>
          </a:bodyPr>
          <a:lstStyle/>
          <a:p>
            <a:pPr marL="357188" indent="-357188">
              <a:spcBef>
                <a:spcPts val="600"/>
              </a:spcBef>
              <a:buClr>
                <a:srgbClr val="8EB403"/>
              </a:buClr>
              <a:buFont typeface="Century Gothic" panose="020B0502020202020204" pitchFamily="34" charset="0"/>
              <a:buChar char="●"/>
            </a:pPr>
            <a:r>
              <a:rPr lang="fr-CH" sz="2000" dirty="0">
                <a:solidFill>
                  <a:schemeClr val="accent6">
                    <a:lumMod val="50000"/>
                  </a:schemeClr>
                </a:solidFill>
              </a:rPr>
              <a:t>Analysez le pitch </a:t>
            </a:r>
            <a:r>
              <a:rPr lang="fr-CH" sz="2000" dirty="0" err="1">
                <a:solidFill>
                  <a:schemeClr val="accent6">
                    <a:lumMod val="50000"/>
                  </a:schemeClr>
                </a:solidFill>
              </a:rPr>
              <a:t>deck</a:t>
            </a:r>
            <a:r>
              <a:rPr lang="fr-CH" sz="2000" dirty="0">
                <a:solidFill>
                  <a:schemeClr val="accent6">
                    <a:lumMod val="50000"/>
                  </a:schemeClr>
                </a:solidFill>
              </a:rPr>
              <a:t> d’</a:t>
            </a:r>
            <a:r>
              <a:rPr lang="fr-CH" sz="2000" dirty="0" err="1">
                <a:solidFill>
                  <a:schemeClr val="accent6">
                    <a:lumMod val="50000"/>
                  </a:schemeClr>
                </a:solidFill>
              </a:rPr>
              <a:t>Airbnb</a:t>
            </a:r>
            <a:r>
              <a:rPr lang="fr-CH" sz="2000" dirty="0">
                <a:solidFill>
                  <a:schemeClr val="accent6">
                    <a:lumMod val="50000"/>
                  </a:schemeClr>
                </a:solidFill>
              </a:rPr>
              <a:t>! Vous trouverez le pitch </a:t>
            </a:r>
            <a:r>
              <a:rPr lang="fr-CH" sz="2000" dirty="0" err="1">
                <a:solidFill>
                  <a:schemeClr val="accent6">
                    <a:lumMod val="50000"/>
                  </a:schemeClr>
                </a:solidFill>
              </a:rPr>
              <a:t>deck</a:t>
            </a:r>
            <a:r>
              <a:rPr lang="fr-CH" sz="2000" dirty="0">
                <a:solidFill>
                  <a:schemeClr val="accent6">
                    <a:lumMod val="50000"/>
                  </a:schemeClr>
                </a:solidFill>
              </a:rPr>
              <a:t> sur myidea.ch</a:t>
            </a:r>
          </a:p>
          <a:p>
            <a:pPr marL="357188" indent="-357188">
              <a:spcBef>
                <a:spcPts val="600"/>
              </a:spcBef>
              <a:buClr>
                <a:srgbClr val="8EB403"/>
              </a:buClr>
              <a:buFont typeface="Century Gothic" panose="020B0502020202020204" pitchFamily="34" charset="0"/>
              <a:buChar char="●"/>
            </a:pPr>
            <a:r>
              <a:rPr lang="fr-CH" sz="2000" dirty="0">
                <a:solidFill>
                  <a:schemeClr val="accent6">
                    <a:lumMod val="50000"/>
                  </a:schemeClr>
                </a:solidFill>
              </a:rPr>
              <a:t>Les principaux éléments sont-ils tous présents?</a:t>
            </a:r>
          </a:p>
          <a:p>
            <a:pPr marL="357188" indent="-357188">
              <a:spcBef>
                <a:spcPts val="600"/>
              </a:spcBef>
              <a:buClr>
                <a:srgbClr val="8EB403"/>
              </a:buClr>
              <a:buFont typeface="Century Gothic" panose="020B0502020202020204" pitchFamily="34" charset="0"/>
              <a:buChar char="●"/>
            </a:pPr>
            <a:r>
              <a:rPr lang="fr-CH" sz="2000" dirty="0">
                <a:solidFill>
                  <a:schemeClr val="accent6">
                    <a:lumMod val="50000"/>
                  </a:schemeClr>
                </a:solidFill>
              </a:rPr>
              <a:t>Le pitch </a:t>
            </a:r>
            <a:r>
              <a:rPr lang="fr-CH" sz="2000" dirty="0" err="1">
                <a:solidFill>
                  <a:schemeClr val="accent6">
                    <a:lumMod val="50000"/>
                  </a:schemeClr>
                </a:solidFill>
              </a:rPr>
              <a:t>deck</a:t>
            </a:r>
            <a:r>
              <a:rPr lang="fr-CH" sz="2000" dirty="0">
                <a:solidFill>
                  <a:schemeClr val="accent6">
                    <a:lumMod val="50000"/>
                  </a:schemeClr>
                </a:solidFill>
              </a:rPr>
              <a:t> a-t-il su vous convaincre? </a:t>
            </a:r>
          </a:p>
          <a:p>
            <a:pPr marL="814388" lvl="1" indent="-357188">
              <a:spcBef>
                <a:spcPts val="600"/>
              </a:spcBef>
              <a:buClr>
                <a:srgbClr val="8EB403"/>
              </a:buClr>
              <a:buFont typeface="Century Gothic" panose="020B0502020202020204" pitchFamily="34" charset="0"/>
              <a:buChar char="●"/>
            </a:pPr>
            <a:r>
              <a:rPr lang="fr-CH" dirty="0">
                <a:solidFill>
                  <a:schemeClr val="accent6">
                    <a:lumMod val="50000"/>
                  </a:schemeClr>
                </a:solidFill>
              </a:rPr>
              <a:t>Pourquoi?</a:t>
            </a:r>
          </a:p>
          <a:p>
            <a:pPr marL="814388" lvl="1" indent="-357188">
              <a:spcBef>
                <a:spcPts val="600"/>
              </a:spcBef>
              <a:buClr>
                <a:srgbClr val="8EB403"/>
              </a:buClr>
              <a:buFont typeface="Century Gothic" panose="020B0502020202020204" pitchFamily="34" charset="0"/>
              <a:buChar char="●"/>
            </a:pPr>
            <a:r>
              <a:rPr lang="fr-CH" dirty="0">
                <a:solidFill>
                  <a:schemeClr val="accent6">
                    <a:lumMod val="50000"/>
                  </a:schemeClr>
                </a:solidFill>
              </a:rPr>
              <a:t>Pourquoi pas?</a:t>
            </a:r>
          </a:p>
          <a:p>
            <a:pPr marL="814388" lvl="1" indent="-357188">
              <a:spcBef>
                <a:spcPts val="600"/>
              </a:spcBef>
              <a:buClr>
                <a:srgbClr val="8EB403"/>
              </a:buClr>
              <a:buFont typeface="Century Gothic" panose="020B0502020202020204" pitchFamily="34" charset="0"/>
              <a:buChar char="●"/>
            </a:pPr>
            <a:r>
              <a:rPr lang="fr-CH" dirty="0">
                <a:solidFill>
                  <a:schemeClr val="accent6">
                    <a:lumMod val="50000"/>
                  </a:schemeClr>
                </a:solidFill>
              </a:rPr>
              <a:t>Qu’auriez-vous fait différemment?</a:t>
            </a:r>
          </a:p>
        </p:txBody>
      </p:sp>
    </p:spTree>
    <p:extLst>
      <p:ext uri="{BB962C8B-B14F-4D97-AF65-F5344CB8AC3E}">
        <p14:creationId xmlns:p14="http://schemas.microsoft.com/office/powerpoint/2010/main" val="23119092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9F9C8FD4-5DCE-4DB1-A5BE-7D37B7AE928D}"/>
              </a:ext>
            </a:extLst>
          </p:cNvPr>
          <p:cNvSpPr>
            <a:spLocks noGrp="1"/>
          </p:cNvSpPr>
          <p:nvPr>
            <p:ph type="title"/>
          </p:nvPr>
        </p:nvSpPr>
        <p:spPr>
          <a:xfrm>
            <a:off x="5227031" y="1130521"/>
            <a:ext cx="6921464" cy="2233060"/>
          </a:xfrm>
        </p:spPr>
        <p:txBody>
          <a:bodyPr>
            <a:noAutofit/>
          </a:bodyPr>
          <a:lstStyle/>
          <a:p>
            <a:pPr>
              <a:lnSpc>
                <a:spcPct val="100000"/>
              </a:lnSpc>
              <a:spcBef>
                <a:spcPts val="600"/>
              </a:spcBef>
              <a:spcAft>
                <a:spcPts val="1200"/>
              </a:spcAft>
            </a:pPr>
            <a:r>
              <a:rPr lang="fr-CH" sz="3200" b="0">
                <a:solidFill>
                  <a:schemeClr val="accent6">
                    <a:lumMod val="50000"/>
                  </a:schemeClr>
                </a:solidFill>
                <a:cs typeface="Arial" pitchFamily="34" charset="0"/>
              </a:rPr>
              <a:t>Module de formation M 3.5</a:t>
            </a:r>
            <a:br>
              <a:rPr lang="fr-CH" sz="3200" b="0">
                <a:solidFill>
                  <a:schemeClr val="accent6">
                    <a:lumMod val="50000"/>
                  </a:schemeClr>
                </a:solidFill>
                <a:cs typeface="Arial" pitchFamily="34" charset="0"/>
              </a:rPr>
            </a:br>
            <a:r>
              <a:rPr lang="fr-CH" sz="3200" b="0">
                <a:solidFill>
                  <a:schemeClr val="accent6">
                    <a:lumMod val="50000"/>
                  </a:schemeClr>
                </a:solidFill>
                <a:cs typeface="Arial" pitchFamily="34" charset="0"/>
              </a:rPr>
              <a:t>Connaissances et outils</a:t>
            </a:r>
            <a:br>
              <a:rPr lang="fr-CH" sz="3200" b="0">
                <a:solidFill>
                  <a:srgbClr val="0B4874"/>
                </a:solidFill>
                <a:cs typeface="Arial" pitchFamily="34" charset="0"/>
              </a:rPr>
            </a:br>
            <a:r>
              <a:rPr lang="fr-CH" sz="3200">
                <a:solidFill>
                  <a:srgbClr val="0B4874"/>
                </a:solidFill>
                <a:cs typeface="Arial" pitchFamily="34" charset="0"/>
              </a:rPr>
              <a:t>Caractéristique distinctive</a:t>
            </a:r>
          </a:p>
        </p:txBody>
      </p:sp>
      <p:sp>
        <p:nvSpPr>
          <p:cNvPr id="2" name="Foliennummernplatzhalter 1">
            <a:extLst>
              <a:ext uri="{FF2B5EF4-FFF2-40B4-BE49-F238E27FC236}">
                <a16:creationId xmlns:a16="http://schemas.microsoft.com/office/drawing/2014/main" id="{EB610300-D99D-437C-927F-E08632A93551}"/>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42</a:t>
            </a:fld>
            <a:endParaRPr lang="ru-RU"/>
          </a:p>
        </p:txBody>
      </p:sp>
    </p:spTree>
    <p:extLst>
      <p:ext uri="{BB962C8B-B14F-4D97-AF65-F5344CB8AC3E}">
        <p14:creationId xmlns:p14="http://schemas.microsoft.com/office/powerpoint/2010/main" val="35355635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Elektronik enthält.&#10;&#10;Automatisch generierte Beschreibung">
            <a:extLst>
              <a:ext uri="{FF2B5EF4-FFF2-40B4-BE49-F238E27FC236}">
                <a16:creationId xmlns:a16="http://schemas.microsoft.com/office/drawing/2014/main" id="{19BCCB48-4764-4469-9AE6-DC28C7EFBA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4022" y="1479176"/>
            <a:ext cx="3899647" cy="3899647"/>
          </a:xfrm>
          <a:prstGeom prst="rect">
            <a:avLst/>
          </a:prstGeom>
        </p:spPr>
      </p:pic>
      <p:sp>
        <p:nvSpPr>
          <p:cNvPr id="3" name="Rectangle 2">
            <a:extLst>
              <a:ext uri="{FF2B5EF4-FFF2-40B4-BE49-F238E27FC236}">
                <a16:creationId xmlns:a16="http://schemas.microsoft.com/office/drawing/2014/main" id="{93F77068-A812-4A22-8C5A-931A5034A777}"/>
              </a:ext>
            </a:extLst>
          </p:cNvPr>
          <p:cNvSpPr txBox="1">
            <a:spLocks noChangeArrowheads="1"/>
          </p:cNvSpPr>
          <p:nvPr/>
        </p:nvSpPr>
        <p:spPr bwMode="auto">
          <a:xfrm>
            <a:off x="958068" y="250095"/>
            <a:ext cx="9406555" cy="657225"/>
          </a:xfrm>
          <a:prstGeom prst="rect">
            <a:avLst/>
          </a:prstGeom>
          <a:noFill/>
          <a:ln w="9525">
            <a:noFill/>
            <a:miter lim="800000"/>
            <a:headEnd/>
            <a:tailEnd/>
          </a:ln>
        </p:spPr>
        <p:txBody>
          <a:bodyPr anchor="ctr"/>
          <a:lstStyle/>
          <a:p>
            <a:pPr>
              <a:defRPr/>
            </a:pPr>
            <a:r>
              <a:rPr lang="fr-CH" sz="2400" b="1">
                <a:solidFill>
                  <a:srgbClr val="0B4874"/>
                </a:solidFill>
                <a:latin typeface="+mj-lt"/>
                <a:ea typeface="ＭＳ Ｐゴシック" charset="0"/>
                <a:cs typeface="Arial"/>
              </a:rPr>
              <a:t>Qu’associez-vous aux produits Apple? </a:t>
            </a:r>
            <a:br>
              <a:rPr lang="fr-CH" sz="2400" b="1">
                <a:solidFill>
                  <a:srgbClr val="0B4874"/>
                </a:solidFill>
                <a:latin typeface="+mj-lt"/>
                <a:ea typeface="ＭＳ Ｐゴシック" charset="0"/>
                <a:cs typeface="Arial"/>
              </a:rPr>
            </a:br>
            <a:r>
              <a:rPr lang="fr-CH" sz="2400" b="1">
                <a:solidFill>
                  <a:srgbClr val="0B4874"/>
                </a:solidFill>
                <a:latin typeface="+mj-lt"/>
                <a:ea typeface="ＭＳ Ｐゴシック" charset="0"/>
                <a:cs typeface="Arial"/>
              </a:rPr>
              <a:t>Que représente un produit Apple?</a:t>
            </a:r>
          </a:p>
        </p:txBody>
      </p:sp>
      <p:sp>
        <p:nvSpPr>
          <p:cNvPr id="8" name="Textfeld 2">
            <a:extLst>
              <a:ext uri="{FF2B5EF4-FFF2-40B4-BE49-F238E27FC236}">
                <a16:creationId xmlns:a16="http://schemas.microsoft.com/office/drawing/2014/main" id="{3E19AB9D-B3DC-4897-8C9B-FB481DE850BA}"/>
              </a:ext>
            </a:extLst>
          </p:cNvPr>
          <p:cNvSpPr txBox="1">
            <a:spLocks noChangeArrowheads="1"/>
          </p:cNvSpPr>
          <p:nvPr/>
        </p:nvSpPr>
        <p:spPr bwMode="auto">
          <a:xfrm>
            <a:off x="6721757" y="5535234"/>
            <a:ext cx="1584176" cy="246221"/>
          </a:xfrm>
          <a:prstGeom prst="rect">
            <a:avLst/>
          </a:prstGeom>
          <a:noFill/>
          <a:ln w="9525">
            <a:noFill/>
            <a:miter lim="800000"/>
            <a:headEnd/>
            <a:tailEnd/>
          </a:ln>
        </p:spPr>
        <p:txBody>
          <a:bodyPr wrap="square">
            <a:spAutoFit/>
          </a:bodyPr>
          <a:lstStyle/>
          <a:p>
            <a:pPr algn="ctr"/>
            <a:r>
              <a:rPr lang="fr-CH" sz="1000">
                <a:solidFill>
                  <a:schemeClr val="accent6">
                    <a:lumMod val="50000"/>
                  </a:schemeClr>
                </a:solidFill>
                <a:cs typeface="Arial" pitchFamily="34" charset="0"/>
              </a:rPr>
              <a:t>apple.com</a:t>
            </a:r>
          </a:p>
        </p:txBody>
      </p:sp>
      <p:sp>
        <p:nvSpPr>
          <p:cNvPr id="10" name="Abgerundetes Rechteck 5">
            <a:extLst>
              <a:ext uri="{FF2B5EF4-FFF2-40B4-BE49-F238E27FC236}">
                <a16:creationId xmlns:a16="http://schemas.microsoft.com/office/drawing/2014/main" id="{A93DC197-2DB4-498D-9D78-D2AE84C5B072}"/>
              </a:ext>
            </a:extLst>
          </p:cNvPr>
          <p:cNvSpPr/>
          <p:nvPr/>
        </p:nvSpPr>
        <p:spPr>
          <a:xfrm>
            <a:off x="2366205" y="4171074"/>
            <a:ext cx="4014716" cy="78581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CH" sz="1800" b="1">
                <a:solidFill>
                  <a:schemeClr val="accent6">
                    <a:lumMod val="50000"/>
                  </a:schemeClr>
                </a:solidFill>
                <a:latin typeface="+mj-lt"/>
                <a:cs typeface="Arial" pitchFamily="34" charset="0"/>
              </a:rPr>
              <a:t>Ne donnez pas vos réponses à voix haute.</a:t>
            </a:r>
          </a:p>
          <a:p>
            <a:pPr>
              <a:defRPr/>
            </a:pPr>
            <a:r>
              <a:rPr lang="fr-CH" sz="1800" b="1">
                <a:solidFill>
                  <a:schemeClr val="accent6">
                    <a:lumMod val="50000"/>
                  </a:schemeClr>
                </a:solidFill>
                <a:latin typeface="+mj-lt"/>
                <a:cs typeface="Arial" pitchFamily="34" charset="0"/>
              </a:rPr>
              <a:t>Notez-les en quelques mots.</a:t>
            </a:r>
          </a:p>
        </p:txBody>
      </p:sp>
      <p:sp>
        <p:nvSpPr>
          <p:cNvPr id="2" name="Foliennummernplatzhalter 1">
            <a:extLst>
              <a:ext uri="{FF2B5EF4-FFF2-40B4-BE49-F238E27FC236}">
                <a16:creationId xmlns:a16="http://schemas.microsoft.com/office/drawing/2014/main" id="{AE53F2A8-7BC2-4345-98FE-7C496C9A6EBC}"/>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43</a:t>
            </a:fld>
            <a:endParaRPr lang="ru-RU"/>
          </a:p>
        </p:txBody>
      </p:sp>
    </p:spTree>
    <p:extLst>
      <p:ext uri="{BB962C8B-B14F-4D97-AF65-F5344CB8AC3E}">
        <p14:creationId xmlns:p14="http://schemas.microsoft.com/office/powerpoint/2010/main" val="18537993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F77068-A812-4A22-8C5A-931A5034A777}"/>
              </a:ext>
            </a:extLst>
          </p:cNvPr>
          <p:cNvSpPr txBox="1">
            <a:spLocks noChangeArrowheads="1"/>
          </p:cNvSpPr>
          <p:nvPr/>
        </p:nvSpPr>
        <p:spPr bwMode="auto">
          <a:xfrm>
            <a:off x="946741" y="117418"/>
            <a:ext cx="9406555" cy="657225"/>
          </a:xfrm>
          <a:prstGeom prst="rect">
            <a:avLst/>
          </a:prstGeom>
          <a:noFill/>
          <a:ln w="9525">
            <a:noFill/>
            <a:miter lim="800000"/>
            <a:headEnd/>
            <a:tailEnd/>
          </a:ln>
        </p:spPr>
        <p:txBody>
          <a:bodyPr anchor="ctr"/>
          <a:lstStyle/>
          <a:p>
            <a:pPr>
              <a:defRPr/>
            </a:pPr>
            <a:r>
              <a:rPr lang="fr-CH" sz="2400" b="1">
                <a:solidFill>
                  <a:srgbClr val="0B4874"/>
                </a:solidFill>
                <a:latin typeface="+mj-lt"/>
                <a:ea typeface="ＭＳ Ｐゴシック" charset="0"/>
                <a:cs typeface="Arial"/>
              </a:rPr>
              <a:t>Qu’associez-vous à MIGROS?</a:t>
            </a:r>
          </a:p>
        </p:txBody>
      </p:sp>
      <p:pic>
        <p:nvPicPr>
          <p:cNvPr id="6" name="Picture 5" descr="http://www.fcversoix.ch/2007/images/stories/logo/Logo%20migros.jpg">
            <a:extLst>
              <a:ext uri="{FF2B5EF4-FFF2-40B4-BE49-F238E27FC236}">
                <a16:creationId xmlns:a16="http://schemas.microsoft.com/office/drawing/2014/main" id="{AF83CC59-35CD-4294-9350-B0ED701579F5}"/>
              </a:ext>
            </a:extLst>
          </p:cNvPr>
          <p:cNvPicPr>
            <a:picLocks noChangeAspect="1" noChangeArrowheads="1"/>
          </p:cNvPicPr>
          <p:nvPr/>
        </p:nvPicPr>
        <p:blipFill>
          <a:blip r:embed="rId3" cstate="print"/>
          <a:srcRect/>
          <a:stretch>
            <a:fillRect/>
          </a:stretch>
        </p:blipFill>
        <p:spPr bwMode="auto">
          <a:xfrm>
            <a:off x="2232628" y="2655297"/>
            <a:ext cx="7739643" cy="1705567"/>
          </a:xfrm>
          <a:prstGeom prst="rect">
            <a:avLst/>
          </a:prstGeom>
          <a:noFill/>
          <a:ln w="9525">
            <a:noFill/>
            <a:miter lim="800000"/>
            <a:headEnd/>
            <a:tailEnd/>
          </a:ln>
        </p:spPr>
      </p:pic>
      <p:sp>
        <p:nvSpPr>
          <p:cNvPr id="7" name="Textfeld 2">
            <a:extLst>
              <a:ext uri="{FF2B5EF4-FFF2-40B4-BE49-F238E27FC236}">
                <a16:creationId xmlns:a16="http://schemas.microsoft.com/office/drawing/2014/main" id="{C1396F06-624D-4132-9208-E60915663DA9}"/>
              </a:ext>
            </a:extLst>
          </p:cNvPr>
          <p:cNvSpPr txBox="1">
            <a:spLocks noChangeArrowheads="1"/>
          </p:cNvSpPr>
          <p:nvPr/>
        </p:nvSpPr>
        <p:spPr bwMode="auto">
          <a:xfrm>
            <a:off x="8050694" y="4053939"/>
            <a:ext cx="1404140" cy="246221"/>
          </a:xfrm>
          <a:prstGeom prst="rect">
            <a:avLst/>
          </a:prstGeom>
          <a:noFill/>
          <a:ln w="9525">
            <a:noFill/>
            <a:miter lim="800000"/>
            <a:headEnd/>
            <a:tailEnd/>
          </a:ln>
        </p:spPr>
        <p:txBody>
          <a:bodyPr wrap="square">
            <a:spAutoFit/>
          </a:bodyPr>
          <a:lstStyle/>
          <a:p>
            <a:r>
              <a:rPr lang="fr-CH" sz="1000">
                <a:solidFill>
                  <a:schemeClr val="accent6">
                    <a:lumMod val="50000"/>
                  </a:schemeClr>
                </a:solidFill>
                <a:cs typeface="Arial" pitchFamily="34" charset="0"/>
              </a:rPr>
              <a:t>migros.ch</a:t>
            </a:r>
          </a:p>
        </p:txBody>
      </p:sp>
      <p:sp>
        <p:nvSpPr>
          <p:cNvPr id="2" name="Foliennummernplatzhalter 1">
            <a:extLst>
              <a:ext uri="{FF2B5EF4-FFF2-40B4-BE49-F238E27FC236}">
                <a16:creationId xmlns:a16="http://schemas.microsoft.com/office/drawing/2014/main" id="{5D93864F-73EF-4314-A523-D70415A761FE}"/>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44</a:t>
            </a:fld>
            <a:endParaRPr lang="ru-RU"/>
          </a:p>
        </p:txBody>
      </p:sp>
    </p:spTree>
    <p:extLst>
      <p:ext uri="{BB962C8B-B14F-4D97-AF65-F5344CB8AC3E}">
        <p14:creationId xmlns:p14="http://schemas.microsoft.com/office/powerpoint/2010/main" val="4201152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F77068-A812-4A22-8C5A-931A5034A777}"/>
              </a:ext>
            </a:extLst>
          </p:cNvPr>
          <p:cNvSpPr txBox="1">
            <a:spLocks noChangeArrowheads="1"/>
          </p:cNvSpPr>
          <p:nvPr/>
        </p:nvSpPr>
        <p:spPr bwMode="auto">
          <a:xfrm>
            <a:off x="936803" y="117418"/>
            <a:ext cx="5159198" cy="657225"/>
          </a:xfrm>
          <a:prstGeom prst="rect">
            <a:avLst/>
          </a:prstGeom>
          <a:noFill/>
          <a:ln w="9525">
            <a:noFill/>
            <a:miter lim="800000"/>
            <a:headEnd/>
            <a:tailEnd/>
          </a:ln>
        </p:spPr>
        <p:txBody>
          <a:bodyPr anchor="ctr"/>
          <a:lstStyle/>
          <a:p>
            <a:pPr>
              <a:defRPr/>
            </a:pPr>
            <a:r>
              <a:rPr lang="fr-CH" sz="2400" b="1">
                <a:solidFill>
                  <a:srgbClr val="0B4874"/>
                </a:solidFill>
                <a:latin typeface="+mj-lt"/>
                <a:ea typeface="ＭＳ Ｐゴシック" charset="0"/>
                <a:cs typeface="Arial"/>
              </a:rPr>
              <a:t>Qu’associez-vous à Denner?</a:t>
            </a:r>
          </a:p>
        </p:txBody>
      </p:sp>
      <p:sp>
        <p:nvSpPr>
          <p:cNvPr id="7" name="Textfeld 2">
            <a:extLst>
              <a:ext uri="{FF2B5EF4-FFF2-40B4-BE49-F238E27FC236}">
                <a16:creationId xmlns:a16="http://schemas.microsoft.com/office/drawing/2014/main" id="{4FB1C777-E53D-4A6A-9717-3B8EBDE5D068}"/>
              </a:ext>
            </a:extLst>
          </p:cNvPr>
          <p:cNvSpPr txBox="1">
            <a:spLocks noChangeArrowheads="1"/>
          </p:cNvSpPr>
          <p:nvPr/>
        </p:nvSpPr>
        <p:spPr bwMode="auto">
          <a:xfrm>
            <a:off x="7175729" y="4189413"/>
            <a:ext cx="1184940" cy="246221"/>
          </a:xfrm>
          <a:prstGeom prst="rect">
            <a:avLst/>
          </a:prstGeom>
          <a:noFill/>
          <a:ln w="9525">
            <a:noFill/>
            <a:miter lim="800000"/>
            <a:headEnd/>
            <a:tailEnd/>
          </a:ln>
        </p:spPr>
        <p:txBody>
          <a:bodyPr wrap="none">
            <a:spAutoFit/>
          </a:bodyPr>
          <a:lstStyle/>
          <a:p>
            <a:r>
              <a:rPr lang="fr-CH" sz="1000">
                <a:solidFill>
                  <a:schemeClr val="accent6">
                    <a:lumMod val="50000"/>
                  </a:schemeClr>
                </a:solidFill>
                <a:cs typeface="Arial" pitchFamily="34" charset="0"/>
              </a:rPr>
              <a:t>denner.ch</a:t>
            </a:r>
          </a:p>
        </p:txBody>
      </p:sp>
      <p:pic>
        <p:nvPicPr>
          <p:cNvPr id="5" name="Grafik 4">
            <a:extLst>
              <a:ext uri="{FF2B5EF4-FFF2-40B4-BE49-F238E27FC236}">
                <a16:creationId xmlns:a16="http://schemas.microsoft.com/office/drawing/2014/main" id="{A947D072-B01F-4B6C-B014-B3417FE0EB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9230" y="1871148"/>
            <a:ext cx="6393539" cy="2211099"/>
          </a:xfrm>
          <a:prstGeom prst="rect">
            <a:avLst/>
          </a:prstGeom>
        </p:spPr>
      </p:pic>
      <p:sp>
        <p:nvSpPr>
          <p:cNvPr id="6" name="Foliennummernplatzhalter 1">
            <a:extLst>
              <a:ext uri="{FF2B5EF4-FFF2-40B4-BE49-F238E27FC236}">
                <a16:creationId xmlns:a16="http://schemas.microsoft.com/office/drawing/2014/main" id="{75FF94F2-CA4F-4348-98D3-982D00A80073}"/>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45</a:t>
            </a:fld>
            <a:endParaRPr lang="ru-RU"/>
          </a:p>
        </p:txBody>
      </p:sp>
    </p:spTree>
    <p:extLst>
      <p:ext uri="{BB962C8B-B14F-4D97-AF65-F5344CB8AC3E}">
        <p14:creationId xmlns:p14="http://schemas.microsoft.com/office/powerpoint/2010/main" val="40197349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F77068-A812-4A22-8C5A-931A5034A777}"/>
              </a:ext>
            </a:extLst>
          </p:cNvPr>
          <p:cNvSpPr txBox="1">
            <a:spLocks noChangeArrowheads="1"/>
          </p:cNvSpPr>
          <p:nvPr/>
        </p:nvSpPr>
        <p:spPr bwMode="auto">
          <a:xfrm>
            <a:off x="936802" y="107479"/>
            <a:ext cx="9406555" cy="657225"/>
          </a:xfrm>
          <a:prstGeom prst="rect">
            <a:avLst/>
          </a:prstGeom>
          <a:noFill/>
          <a:ln w="9525">
            <a:noFill/>
            <a:miter lim="800000"/>
            <a:headEnd/>
            <a:tailEnd/>
          </a:ln>
        </p:spPr>
        <p:txBody>
          <a:bodyPr anchor="ctr"/>
          <a:lstStyle/>
          <a:p>
            <a:pPr>
              <a:defRPr/>
            </a:pPr>
            <a:r>
              <a:rPr lang="fr-CH" sz="2400" b="1">
                <a:solidFill>
                  <a:srgbClr val="0B4874"/>
                </a:solidFill>
                <a:latin typeface="+mj-lt"/>
                <a:ea typeface="ＭＳ Ｐゴシック" charset="0"/>
                <a:cs typeface="Arial"/>
              </a:rPr>
              <a:t>Qu’associez-vous à IKEA?</a:t>
            </a:r>
          </a:p>
        </p:txBody>
      </p:sp>
      <p:pic>
        <p:nvPicPr>
          <p:cNvPr id="6" name="Picture 1">
            <a:extLst>
              <a:ext uri="{FF2B5EF4-FFF2-40B4-BE49-F238E27FC236}">
                <a16:creationId xmlns:a16="http://schemas.microsoft.com/office/drawing/2014/main" id="{11A6A5A5-BF3F-47E5-B82F-2593AD9763D2}"/>
              </a:ext>
            </a:extLst>
          </p:cNvPr>
          <p:cNvPicPr>
            <a:picLocks noChangeAspect="1" noChangeArrowheads="1"/>
          </p:cNvPicPr>
          <p:nvPr/>
        </p:nvPicPr>
        <p:blipFill>
          <a:blip r:embed="rId3"/>
          <a:srcRect/>
          <a:stretch>
            <a:fillRect/>
          </a:stretch>
        </p:blipFill>
        <p:spPr bwMode="auto">
          <a:xfrm>
            <a:off x="2756773" y="2092322"/>
            <a:ext cx="6641391" cy="2688704"/>
          </a:xfrm>
          <a:prstGeom prst="rect">
            <a:avLst/>
          </a:prstGeom>
          <a:noFill/>
          <a:ln w="9525">
            <a:noFill/>
            <a:miter lim="800000"/>
            <a:headEnd/>
            <a:tailEnd/>
          </a:ln>
        </p:spPr>
      </p:pic>
      <p:sp>
        <p:nvSpPr>
          <p:cNvPr id="7" name="Rechteck 6">
            <a:extLst>
              <a:ext uri="{FF2B5EF4-FFF2-40B4-BE49-F238E27FC236}">
                <a16:creationId xmlns:a16="http://schemas.microsoft.com/office/drawing/2014/main" id="{B2E94C6B-6989-4185-8543-F73643937498}"/>
              </a:ext>
            </a:extLst>
          </p:cNvPr>
          <p:cNvSpPr/>
          <p:nvPr/>
        </p:nvSpPr>
        <p:spPr>
          <a:xfrm>
            <a:off x="7637633" y="4833156"/>
            <a:ext cx="1120820" cy="246221"/>
          </a:xfrm>
          <a:prstGeom prst="rect">
            <a:avLst/>
          </a:prstGeom>
        </p:spPr>
        <p:txBody>
          <a:bodyPr wrap="none">
            <a:spAutoFit/>
          </a:bodyPr>
          <a:lstStyle/>
          <a:p>
            <a:r>
              <a:rPr lang="fr-CH" sz="1000">
                <a:solidFill>
                  <a:schemeClr val="accent6">
                    <a:lumMod val="50000"/>
                  </a:schemeClr>
                </a:solidFill>
              </a:rPr>
              <a:t>ikea.com</a:t>
            </a:r>
          </a:p>
        </p:txBody>
      </p:sp>
      <p:sp>
        <p:nvSpPr>
          <p:cNvPr id="8" name="Foliennummernplatzhalter 1">
            <a:extLst>
              <a:ext uri="{FF2B5EF4-FFF2-40B4-BE49-F238E27FC236}">
                <a16:creationId xmlns:a16="http://schemas.microsoft.com/office/drawing/2014/main" id="{1F1775C3-E0D9-4522-97A5-38446359CA9A}"/>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46</a:t>
            </a:fld>
            <a:endParaRPr lang="ru-RU"/>
          </a:p>
        </p:txBody>
      </p:sp>
    </p:spTree>
    <p:extLst>
      <p:ext uri="{BB962C8B-B14F-4D97-AF65-F5344CB8AC3E}">
        <p14:creationId xmlns:p14="http://schemas.microsoft.com/office/powerpoint/2010/main" val="39826363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F77068-A812-4A22-8C5A-931A5034A777}"/>
              </a:ext>
            </a:extLst>
          </p:cNvPr>
          <p:cNvSpPr txBox="1">
            <a:spLocks noChangeArrowheads="1"/>
          </p:cNvSpPr>
          <p:nvPr/>
        </p:nvSpPr>
        <p:spPr bwMode="auto">
          <a:xfrm>
            <a:off x="936802" y="107479"/>
            <a:ext cx="9406555" cy="657225"/>
          </a:xfrm>
          <a:prstGeom prst="rect">
            <a:avLst/>
          </a:prstGeom>
          <a:noFill/>
          <a:ln w="9525">
            <a:noFill/>
            <a:miter lim="800000"/>
            <a:headEnd/>
            <a:tailEnd/>
          </a:ln>
        </p:spPr>
        <p:txBody>
          <a:bodyPr anchor="ctr"/>
          <a:lstStyle/>
          <a:p>
            <a:pPr>
              <a:defRPr/>
            </a:pPr>
            <a:r>
              <a:rPr lang="fr-CH" sz="2400" b="1">
                <a:solidFill>
                  <a:srgbClr val="0B4874"/>
                </a:solidFill>
                <a:latin typeface="+mj-lt"/>
                <a:ea typeface="ＭＳ Ｐゴシック" charset="0"/>
                <a:cs typeface="Arial"/>
              </a:rPr>
              <a:t>Qu’associez-vous à Victorinox?</a:t>
            </a:r>
          </a:p>
        </p:txBody>
      </p:sp>
      <p:pic>
        <p:nvPicPr>
          <p:cNvPr id="5" name="Picture 6">
            <a:extLst>
              <a:ext uri="{FF2B5EF4-FFF2-40B4-BE49-F238E27FC236}">
                <a16:creationId xmlns:a16="http://schemas.microsoft.com/office/drawing/2014/main" id="{33DB0707-3714-42D8-8EE4-BD54CFCE373E}"/>
              </a:ext>
            </a:extLst>
          </p:cNvPr>
          <p:cNvPicPr>
            <a:picLocks noChangeAspect="1" noChangeArrowheads="1"/>
          </p:cNvPicPr>
          <p:nvPr/>
        </p:nvPicPr>
        <p:blipFill>
          <a:blip r:embed="rId3" cstate="print"/>
          <a:srcRect/>
          <a:stretch>
            <a:fillRect/>
          </a:stretch>
        </p:blipFill>
        <p:spPr bwMode="auto">
          <a:xfrm>
            <a:off x="2761892" y="1998664"/>
            <a:ext cx="5845472" cy="3144837"/>
          </a:xfrm>
          <a:prstGeom prst="rect">
            <a:avLst/>
          </a:prstGeom>
          <a:noFill/>
          <a:ln w="9525">
            <a:noFill/>
            <a:miter lim="800000"/>
            <a:headEnd/>
            <a:tailEnd/>
          </a:ln>
        </p:spPr>
      </p:pic>
      <p:sp>
        <p:nvSpPr>
          <p:cNvPr id="8" name="Textfeld 2">
            <a:extLst>
              <a:ext uri="{FF2B5EF4-FFF2-40B4-BE49-F238E27FC236}">
                <a16:creationId xmlns:a16="http://schemas.microsoft.com/office/drawing/2014/main" id="{9818D7A8-C96E-4864-BFE5-F17118ABBB0D}"/>
              </a:ext>
            </a:extLst>
          </p:cNvPr>
          <p:cNvSpPr txBox="1">
            <a:spLocks noChangeArrowheads="1"/>
          </p:cNvSpPr>
          <p:nvPr/>
        </p:nvSpPr>
        <p:spPr bwMode="auto">
          <a:xfrm>
            <a:off x="6471518" y="4866502"/>
            <a:ext cx="2135846" cy="246221"/>
          </a:xfrm>
          <a:prstGeom prst="rect">
            <a:avLst/>
          </a:prstGeom>
          <a:noFill/>
          <a:ln w="9525">
            <a:noFill/>
            <a:miter lim="800000"/>
            <a:headEnd/>
            <a:tailEnd/>
          </a:ln>
        </p:spPr>
        <p:txBody>
          <a:bodyPr wrap="square">
            <a:spAutoFit/>
          </a:bodyPr>
          <a:lstStyle/>
          <a:p>
            <a:pPr algn="ctr"/>
            <a:r>
              <a:rPr lang="fr-CH" sz="1000">
                <a:solidFill>
                  <a:schemeClr val="accent6">
                    <a:lumMod val="50000"/>
                  </a:schemeClr>
                </a:solidFill>
                <a:cs typeface="Arial" pitchFamily="34" charset="0"/>
              </a:rPr>
              <a:t>victorinox.ch</a:t>
            </a:r>
          </a:p>
        </p:txBody>
      </p:sp>
      <p:sp>
        <p:nvSpPr>
          <p:cNvPr id="2" name="Foliennummernplatzhalter 1">
            <a:extLst>
              <a:ext uri="{FF2B5EF4-FFF2-40B4-BE49-F238E27FC236}">
                <a16:creationId xmlns:a16="http://schemas.microsoft.com/office/drawing/2014/main" id="{A1879CC1-287F-491A-8499-B35C1F2B8305}"/>
              </a:ext>
            </a:extLst>
          </p:cNvPr>
          <p:cNvSpPr>
            <a:spLocks noGrp="1"/>
          </p:cNvSpPr>
          <p:nvPr>
            <p:ph type="sldNum" sz="quarter" idx="12"/>
          </p:nvPr>
        </p:nvSpPr>
        <p:spPr>
          <a:xfrm>
            <a:off x="11306287" y="6356351"/>
            <a:ext cx="739804" cy="365125"/>
          </a:xfrm>
        </p:spPr>
        <p:txBody>
          <a:bodyPr/>
          <a:lstStyle/>
          <a:p>
            <a:fld id="{B7E6CA31-DA56-47CF-9891-B6D0296B6AEC}" type="slidenum">
              <a:rPr lang="ru-RU" smtClean="0"/>
              <a:t>47</a:t>
            </a:fld>
            <a:endParaRPr lang="ru-RU"/>
          </a:p>
        </p:txBody>
      </p:sp>
    </p:spTree>
    <p:extLst>
      <p:ext uri="{BB962C8B-B14F-4D97-AF65-F5344CB8AC3E}">
        <p14:creationId xmlns:p14="http://schemas.microsoft.com/office/powerpoint/2010/main" val="34917767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B2F56D0-C9BD-4B50-AC89-10E2B31F1E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3963" y="1499639"/>
            <a:ext cx="6044073" cy="3658787"/>
          </a:xfrm>
          <a:prstGeom prst="rect">
            <a:avLst/>
          </a:prstGeom>
        </p:spPr>
      </p:pic>
      <p:sp>
        <p:nvSpPr>
          <p:cNvPr id="3" name="Rectangle 2">
            <a:extLst>
              <a:ext uri="{FF2B5EF4-FFF2-40B4-BE49-F238E27FC236}">
                <a16:creationId xmlns:a16="http://schemas.microsoft.com/office/drawing/2014/main" id="{93F77068-A812-4A22-8C5A-931A5034A777}"/>
              </a:ext>
            </a:extLst>
          </p:cNvPr>
          <p:cNvSpPr txBox="1">
            <a:spLocks noChangeArrowheads="1"/>
          </p:cNvSpPr>
          <p:nvPr/>
        </p:nvSpPr>
        <p:spPr bwMode="auto">
          <a:xfrm>
            <a:off x="936802" y="107479"/>
            <a:ext cx="9406555" cy="657225"/>
          </a:xfrm>
          <a:prstGeom prst="rect">
            <a:avLst/>
          </a:prstGeom>
          <a:noFill/>
          <a:ln w="9525">
            <a:noFill/>
            <a:miter lim="800000"/>
            <a:headEnd/>
            <a:tailEnd/>
          </a:ln>
        </p:spPr>
        <p:txBody>
          <a:bodyPr anchor="ctr"/>
          <a:lstStyle/>
          <a:p>
            <a:pPr>
              <a:defRPr/>
            </a:pPr>
            <a:r>
              <a:rPr lang="fr-CH" sz="2400" b="1">
                <a:solidFill>
                  <a:srgbClr val="0B4874"/>
                </a:solidFill>
                <a:latin typeface="+mj-lt"/>
                <a:ea typeface="ＭＳ Ｐゴシック" charset="0"/>
                <a:cs typeface="Arial"/>
              </a:rPr>
              <a:t>Qu’associez-vous à Red Bull?</a:t>
            </a:r>
          </a:p>
        </p:txBody>
      </p:sp>
      <p:sp>
        <p:nvSpPr>
          <p:cNvPr id="8" name="Textfeld 2">
            <a:extLst>
              <a:ext uri="{FF2B5EF4-FFF2-40B4-BE49-F238E27FC236}">
                <a16:creationId xmlns:a16="http://schemas.microsoft.com/office/drawing/2014/main" id="{A3971DF3-6DC5-4146-BF3A-A6F2FABC2411}"/>
              </a:ext>
            </a:extLst>
          </p:cNvPr>
          <p:cNvSpPr txBox="1">
            <a:spLocks noChangeArrowheads="1"/>
          </p:cNvSpPr>
          <p:nvPr/>
        </p:nvSpPr>
        <p:spPr bwMode="auto">
          <a:xfrm>
            <a:off x="5450055" y="5407626"/>
            <a:ext cx="1287532" cy="246221"/>
          </a:xfrm>
          <a:prstGeom prst="rect">
            <a:avLst/>
          </a:prstGeom>
          <a:noFill/>
          <a:ln w="9525">
            <a:noFill/>
            <a:miter lim="800000"/>
            <a:headEnd/>
            <a:tailEnd/>
          </a:ln>
        </p:spPr>
        <p:txBody>
          <a:bodyPr wrap="none">
            <a:spAutoFit/>
          </a:bodyPr>
          <a:lstStyle/>
          <a:p>
            <a:pPr algn="ctr"/>
            <a:r>
              <a:rPr lang="fr-CH" sz="1000">
                <a:solidFill>
                  <a:schemeClr val="accent6">
                    <a:lumMod val="50000"/>
                  </a:schemeClr>
                </a:solidFill>
                <a:cs typeface="Arial" pitchFamily="34" charset="0"/>
              </a:rPr>
              <a:t>redbull.com</a:t>
            </a:r>
          </a:p>
        </p:txBody>
      </p:sp>
      <p:sp>
        <p:nvSpPr>
          <p:cNvPr id="2" name="Foliennummernplatzhalter 1">
            <a:extLst>
              <a:ext uri="{FF2B5EF4-FFF2-40B4-BE49-F238E27FC236}">
                <a16:creationId xmlns:a16="http://schemas.microsoft.com/office/drawing/2014/main" id="{F65CDB44-5763-4C74-8EA0-29182093B34B}"/>
              </a:ext>
            </a:extLst>
          </p:cNvPr>
          <p:cNvSpPr>
            <a:spLocks noGrp="1"/>
          </p:cNvSpPr>
          <p:nvPr>
            <p:ph type="sldNum" sz="quarter" idx="12"/>
          </p:nvPr>
        </p:nvSpPr>
        <p:spPr>
          <a:xfrm>
            <a:off x="11306287" y="6356351"/>
            <a:ext cx="739803" cy="365125"/>
          </a:xfrm>
        </p:spPr>
        <p:txBody>
          <a:bodyPr/>
          <a:lstStyle/>
          <a:p>
            <a:fld id="{B7E6CA31-DA56-47CF-9891-B6D0296B6AEC}" type="slidenum">
              <a:rPr lang="ru-RU" smtClean="0"/>
              <a:t>48</a:t>
            </a:fld>
            <a:endParaRPr lang="ru-RU"/>
          </a:p>
        </p:txBody>
      </p:sp>
    </p:spTree>
    <p:extLst>
      <p:ext uri="{BB962C8B-B14F-4D97-AF65-F5344CB8AC3E}">
        <p14:creationId xmlns:p14="http://schemas.microsoft.com/office/powerpoint/2010/main" val="18462334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F77068-A812-4A22-8C5A-931A5034A777}"/>
              </a:ext>
            </a:extLst>
          </p:cNvPr>
          <p:cNvSpPr txBox="1">
            <a:spLocks noChangeArrowheads="1"/>
          </p:cNvSpPr>
          <p:nvPr/>
        </p:nvSpPr>
        <p:spPr bwMode="auto">
          <a:xfrm>
            <a:off x="936802" y="107479"/>
            <a:ext cx="9406555" cy="657225"/>
          </a:xfrm>
          <a:prstGeom prst="rect">
            <a:avLst/>
          </a:prstGeom>
          <a:noFill/>
          <a:ln w="9525">
            <a:noFill/>
            <a:miter lim="800000"/>
            <a:headEnd/>
            <a:tailEnd/>
          </a:ln>
        </p:spPr>
        <p:txBody>
          <a:bodyPr anchor="ctr"/>
          <a:lstStyle/>
          <a:p>
            <a:pPr>
              <a:defRPr/>
            </a:pPr>
            <a:r>
              <a:rPr lang="fr-CH" sz="2400" b="1">
                <a:solidFill>
                  <a:srgbClr val="0B4874"/>
                </a:solidFill>
                <a:latin typeface="+mj-lt"/>
                <a:ea typeface="ＭＳ Ｐゴシック" charset="0"/>
                <a:cs typeface="Arial"/>
              </a:rPr>
              <a:t>Comparez vos termes avec ceux du tableau</a:t>
            </a:r>
          </a:p>
        </p:txBody>
      </p:sp>
      <p:cxnSp>
        <p:nvCxnSpPr>
          <p:cNvPr id="5" name="Gerade Verbindung 20">
            <a:extLst>
              <a:ext uri="{FF2B5EF4-FFF2-40B4-BE49-F238E27FC236}">
                <a16:creationId xmlns:a16="http://schemas.microsoft.com/office/drawing/2014/main" id="{6AD14FA0-6D69-4439-BCBB-075D041F2D42}"/>
              </a:ext>
            </a:extLst>
          </p:cNvPr>
          <p:cNvCxnSpPr/>
          <p:nvPr/>
        </p:nvCxnSpPr>
        <p:spPr>
          <a:xfrm flipV="1">
            <a:off x="1306484" y="4344576"/>
            <a:ext cx="9598750" cy="9525"/>
          </a:xfrm>
          <a:prstGeom prst="line">
            <a:avLst/>
          </a:prstGeom>
          <a:ln w="28575">
            <a:solidFill>
              <a:srgbClr val="0B4874"/>
            </a:solidFill>
          </a:ln>
        </p:spPr>
        <p:style>
          <a:lnRef idx="1">
            <a:schemeClr val="accent1"/>
          </a:lnRef>
          <a:fillRef idx="0">
            <a:schemeClr val="accent1"/>
          </a:fillRef>
          <a:effectRef idx="0">
            <a:schemeClr val="accent1"/>
          </a:effectRef>
          <a:fontRef idx="minor">
            <a:schemeClr val="tx1"/>
          </a:fontRef>
        </p:style>
      </p:cxnSp>
      <p:cxnSp>
        <p:nvCxnSpPr>
          <p:cNvPr id="8" name="Gerade Verbindung 45">
            <a:extLst>
              <a:ext uri="{FF2B5EF4-FFF2-40B4-BE49-F238E27FC236}">
                <a16:creationId xmlns:a16="http://schemas.microsoft.com/office/drawing/2014/main" id="{74D554C9-BF4C-4BD9-863D-87C10D916BB1}"/>
              </a:ext>
            </a:extLst>
          </p:cNvPr>
          <p:cNvCxnSpPr/>
          <p:nvPr/>
        </p:nvCxnSpPr>
        <p:spPr>
          <a:xfrm flipV="1">
            <a:off x="1282532" y="2895601"/>
            <a:ext cx="9598750" cy="9525"/>
          </a:xfrm>
          <a:prstGeom prst="line">
            <a:avLst/>
          </a:prstGeom>
          <a:ln w="28575">
            <a:solidFill>
              <a:srgbClr val="0B4874"/>
            </a:solidFill>
          </a:ln>
        </p:spPr>
        <p:style>
          <a:lnRef idx="1">
            <a:schemeClr val="accent1"/>
          </a:lnRef>
          <a:fillRef idx="0">
            <a:schemeClr val="accent1"/>
          </a:fillRef>
          <a:effectRef idx="0">
            <a:schemeClr val="accent1"/>
          </a:effectRef>
          <a:fontRef idx="minor">
            <a:schemeClr val="tx1"/>
          </a:fontRef>
        </p:style>
      </p:cxnSp>
      <p:pic>
        <p:nvPicPr>
          <p:cNvPr id="9" name="Picture 5" descr="http://www.seeklogo.com/images/D/Denner-logo-B882D32B07-seeklogo.com.gif">
            <a:extLst>
              <a:ext uri="{FF2B5EF4-FFF2-40B4-BE49-F238E27FC236}">
                <a16:creationId xmlns:a16="http://schemas.microsoft.com/office/drawing/2014/main" id="{4F03C258-8C95-4A98-9ECF-0F03FA79FD42}"/>
              </a:ext>
            </a:extLst>
          </p:cNvPr>
          <p:cNvPicPr>
            <a:picLocks noChangeAspect="1" noChangeArrowheads="1"/>
          </p:cNvPicPr>
          <p:nvPr/>
        </p:nvPicPr>
        <p:blipFill>
          <a:blip r:embed="rId3" cstate="print"/>
          <a:srcRect/>
          <a:stretch>
            <a:fillRect/>
          </a:stretch>
        </p:blipFill>
        <p:spPr bwMode="auto">
          <a:xfrm>
            <a:off x="1367364" y="4374879"/>
            <a:ext cx="1809514" cy="1357312"/>
          </a:xfrm>
          <a:prstGeom prst="rect">
            <a:avLst/>
          </a:prstGeom>
          <a:noFill/>
          <a:ln w="9525">
            <a:noFill/>
            <a:miter lim="800000"/>
            <a:headEnd/>
            <a:tailEnd/>
          </a:ln>
        </p:spPr>
      </p:pic>
      <p:sp>
        <p:nvSpPr>
          <p:cNvPr id="10" name="Rechteck 9">
            <a:extLst>
              <a:ext uri="{FF2B5EF4-FFF2-40B4-BE49-F238E27FC236}">
                <a16:creationId xmlns:a16="http://schemas.microsoft.com/office/drawing/2014/main" id="{A72B7102-E895-4EA1-9D79-AC482A68FFC6}"/>
              </a:ext>
            </a:extLst>
          </p:cNvPr>
          <p:cNvSpPr/>
          <p:nvPr/>
        </p:nvSpPr>
        <p:spPr>
          <a:xfrm>
            <a:off x="1286766" y="1468437"/>
            <a:ext cx="4795742" cy="4320000"/>
          </a:xfrm>
          <a:prstGeom prst="rect">
            <a:avLst/>
          </a:prstGeom>
          <a:noFill/>
          <a:ln w="28575">
            <a:solidFill>
              <a:srgbClr val="0B487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1" name="Rechteck 10">
            <a:extLst>
              <a:ext uri="{FF2B5EF4-FFF2-40B4-BE49-F238E27FC236}">
                <a16:creationId xmlns:a16="http://schemas.microsoft.com/office/drawing/2014/main" id="{ECD76FFA-050C-4735-A78E-819E8861C7CC}"/>
              </a:ext>
            </a:extLst>
          </p:cNvPr>
          <p:cNvSpPr/>
          <p:nvPr/>
        </p:nvSpPr>
        <p:spPr>
          <a:xfrm>
            <a:off x="6082508" y="1468437"/>
            <a:ext cx="4799975" cy="4320000"/>
          </a:xfrm>
          <a:prstGeom prst="rect">
            <a:avLst/>
          </a:prstGeom>
          <a:noFill/>
          <a:ln w="28575">
            <a:solidFill>
              <a:srgbClr val="0B487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pic>
        <p:nvPicPr>
          <p:cNvPr id="12" name="Picture 5" descr="http://www.fcversoix.ch/2007/images/stories/logo/Logo%20migros.jpg">
            <a:extLst>
              <a:ext uri="{FF2B5EF4-FFF2-40B4-BE49-F238E27FC236}">
                <a16:creationId xmlns:a16="http://schemas.microsoft.com/office/drawing/2014/main" id="{3EBA3804-6FA9-47AE-B319-5C7B7EFC2D67}"/>
              </a:ext>
            </a:extLst>
          </p:cNvPr>
          <p:cNvPicPr>
            <a:picLocks noChangeAspect="1" noChangeArrowheads="1"/>
          </p:cNvPicPr>
          <p:nvPr/>
        </p:nvPicPr>
        <p:blipFill>
          <a:blip r:embed="rId4" cstate="print"/>
          <a:srcRect/>
          <a:stretch>
            <a:fillRect/>
          </a:stretch>
        </p:blipFill>
        <p:spPr bwMode="auto">
          <a:xfrm>
            <a:off x="1358725" y="3444875"/>
            <a:ext cx="1806312" cy="409575"/>
          </a:xfrm>
          <a:prstGeom prst="rect">
            <a:avLst/>
          </a:prstGeom>
          <a:noFill/>
          <a:ln w="9525">
            <a:noFill/>
            <a:miter lim="800000"/>
            <a:headEnd/>
            <a:tailEnd/>
          </a:ln>
        </p:spPr>
      </p:pic>
      <p:pic>
        <p:nvPicPr>
          <p:cNvPr id="13" name="Picture 6">
            <a:extLst>
              <a:ext uri="{FF2B5EF4-FFF2-40B4-BE49-F238E27FC236}">
                <a16:creationId xmlns:a16="http://schemas.microsoft.com/office/drawing/2014/main" id="{A1098870-FAEB-4E21-A4B7-95E32FC65AE0}"/>
              </a:ext>
            </a:extLst>
          </p:cNvPr>
          <p:cNvPicPr>
            <a:picLocks noChangeAspect="1" noChangeArrowheads="1"/>
          </p:cNvPicPr>
          <p:nvPr/>
        </p:nvPicPr>
        <p:blipFill>
          <a:blip r:embed="rId5" cstate="print"/>
          <a:srcRect/>
          <a:stretch>
            <a:fillRect/>
          </a:stretch>
        </p:blipFill>
        <p:spPr bwMode="auto">
          <a:xfrm>
            <a:off x="6372454" y="3360739"/>
            <a:ext cx="1340779" cy="839787"/>
          </a:xfrm>
          <a:prstGeom prst="rect">
            <a:avLst/>
          </a:prstGeom>
          <a:noFill/>
          <a:ln w="9525">
            <a:noFill/>
            <a:miter lim="800000"/>
            <a:headEnd/>
            <a:tailEnd/>
          </a:ln>
        </p:spPr>
      </p:pic>
      <p:pic>
        <p:nvPicPr>
          <p:cNvPr id="14" name="Picture 4">
            <a:extLst>
              <a:ext uri="{FF2B5EF4-FFF2-40B4-BE49-F238E27FC236}">
                <a16:creationId xmlns:a16="http://schemas.microsoft.com/office/drawing/2014/main" id="{2DBB10E0-8241-400D-8E02-E5CE52BD5E2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6595985" y="4824035"/>
            <a:ext cx="966686" cy="585185"/>
          </a:xfrm>
          <a:prstGeom prst="rect">
            <a:avLst/>
          </a:prstGeom>
          <a:noFill/>
          <a:ln w="9525">
            <a:noFill/>
            <a:miter lim="800000"/>
            <a:headEnd/>
            <a:tailEnd/>
          </a:ln>
        </p:spPr>
      </p:pic>
      <p:pic>
        <p:nvPicPr>
          <p:cNvPr id="15" name="Picture 4" descr="http://www.zephram.de/blog/wp-content/uploads/2009/01/ikea.jpg">
            <a:extLst>
              <a:ext uri="{FF2B5EF4-FFF2-40B4-BE49-F238E27FC236}">
                <a16:creationId xmlns:a16="http://schemas.microsoft.com/office/drawing/2014/main" id="{720D607C-6608-4402-9276-842326FB2C95}"/>
              </a:ext>
            </a:extLst>
          </p:cNvPr>
          <p:cNvPicPr>
            <a:picLocks noChangeAspect="1" noChangeArrowheads="1"/>
          </p:cNvPicPr>
          <p:nvPr/>
        </p:nvPicPr>
        <p:blipFill>
          <a:blip r:embed="rId7" cstate="print"/>
          <a:srcRect/>
          <a:stretch>
            <a:fillRect/>
          </a:stretch>
        </p:blipFill>
        <p:spPr bwMode="auto">
          <a:xfrm>
            <a:off x="6165049" y="1911349"/>
            <a:ext cx="1976985" cy="541738"/>
          </a:xfrm>
          <a:prstGeom prst="rect">
            <a:avLst/>
          </a:prstGeom>
          <a:noFill/>
          <a:ln w="9525">
            <a:noFill/>
            <a:miter lim="800000"/>
            <a:headEnd/>
            <a:tailEnd/>
          </a:ln>
        </p:spPr>
      </p:pic>
      <p:sp>
        <p:nvSpPr>
          <p:cNvPr id="16" name="Textfeld 33">
            <a:extLst>
              <a:ext uri="{FF2B5EF4-FFF2-40B4-BE49-F238E27FC236}">
                <a16:creationId xmlns:a16="http://schemas.microsoft.com/office/drawing/2014/main" id="{4F064A59-0C59-4DB8-9718-F29459828A84}"/>
              </a:ext>
            </a:extLst>
          </p:cNvPr>
          <p:cNvSpPr txBox="1">
            <a:spLocks noChangeArrowheads="1"/>
          </p:cNvSpPr>
          <p:nvPr/>
        </p:nvSpPr>
        <p:spPr bwMode="auto">
          <a:xfrm>
            <a:off x="3259419" y="1620089"/>
            <a:ext cx="2884640" cy="584775"/>
          </a:xfrm>
          <a:prstGeom prst="rect">
            <a:avLst/>
          </a:prstGeom>
          <a:noFill/>
          <a:ln w="9525">
            <a:noFill/>
            <a:miter lim="800000"/>
            <a:headEnd/>
            <a:tailEnd/>
          </a:ln>
        </p:spPr>
        <p:txBody>
          <a:bodyPr wrap="square">
            <a:spAutoFit/>
          </a:bodyPr>
          <a:lstStyle/>
          <a:p>
            <a:pPr marL="285750" indent="-285750">
              <a:buClr>
                <a:srgbClr val="0B4874"/>
              </a:buClr>
              <a:buFont typeface="Century Gothic" panose="020B0502020202020204" pitchFamily="34" charset="0"/>
              <a:buChar char="●"/>
            </a:pPr>
            <a:r>
              <a:rPr lang="fr-CH" sz="1600">
                <a:latin typeface="+mj-lt"/>
                <a:cs typeface="Arial" pitchFamily="34" charset="0"/>
              </a:rPr>
              <a:t>Super design</a:t>
            </a:r>
          </a:p>
          <a:p>
            <a:pPr marL="285750" indent="-285750">
              <a:buClr>
                <a:srgbClr val="0B4874"/>
              </a:buClr>
              <a:buFont typeface="Century Gothic" panose="020B0502020202020204" pitchFamily="34" charset="0"/>
              <a:buChar char="●"/>
            </a:pPr>
            <a:r>
              <a:rPr lang="fr-CH" sz="1600">
                <a:latin typeface="+mj-lt"/>
                <a:cs typeface="Arial" pitchFamily="34" charset="0"/>
              </a:rPr>
              <a:t>Innovation</a:t>
            </a:r>
          </a:p>
        </p:txBody>
      </p:sp>
      <p:sp>
        <p:nvSpPr>
          <p:cNvPr id="17" name="Textfeld 34">
            <a:extLst>
              <a:ext uri="{FF2B5EF4-FFF2-40B4-BE49-F238E27FC236}">
                <a16:creationId xmlns:a16="http://schemas.microsoft.com/office/drawing/2014/main" id="{11DEF7E9-FE65-48A8-BD34-E5E6A425BA35}"/>
              </a:ext>
            </a:extLst>
          </p:cNvPr>
          <p:cNvSpPr txBox="1">
            <a:spLocks noChangeArrowheads="1"/>
          </p:cNvSpPr>
          <p:nvPr/>
        </p:nvSpPr>
        <p:spPr bwMode="auto">
          <a:xfrm>
            <a:off x="3259419" y="3001963"/>
            <a:ext cx="3087815" cy="1323439"/>
          </a:xfrm>
          <a:prstGeom prst="rect">
            <a:avLst/>
          </a:prstGeom>
          <a:noFill/>
          <a:ln w="9525">
            <a:noFill/>
            <a:miter lim="800000"/>
            <a:headEnd/>
            <a:tailEnd/>
          </a:ln>
        </p:spPr>
        <p:txBody>
          <a:bodyPr wrap="square">
            <a:spAutoFit/>
          </a:bodyPr>
          <a:lstStyle/>
          <a:p>
            <a:pPr marL="285750" indent="-285750">
              <a:buClr>
                <a:srgbClr val="0B4874"/>
              </a:buClr>
              <a:buFont typeface="Century Gothic" panose="020B0502020202020204" pitchFamily="34" charset="0"/>
              <a:buChar char="●"/>
            </a:pPr>
            <a:r>
              <a:rPr lang="fr-CH" sz="1600">
                <a:latin typeface="+mj-lt"/>
                <a:cs typeface="Arial" pitchFamily="34" charset="0"/>
              </a:rPr>
              <a:t>Suisse</a:t>
            </a:r>
          </a:p>
          <a:p>
            <a:pPr marL="285750" indent="-285750">
              <a:buClr>
                <a:srgbClr val="0B4874"/>
              </a:buClr>
              <a:buFont typeface="Century Gothic" panose="020B0502020202020204" pitchFamily="34" charset="0"/>
              <a:buChar char="●"/>
            </a:pPr>
            <a:r>
              <a:rPr lang="fr-CH" sz="1600">
                <a:latin typeface="+mj-lt"/>
                <a:cs typeface="Arial" pitchFamily="34" charset="0"/>
              </a:rPr>
              <a:t>Convivialité</a:t>
            </a:r>
          </a:p>
          <a:p>
            <a:pPr marL="285750" indent="-285750">
              <a:buClr>
                <a:srgbClr val="0B4874"/>
              </a:buClr>
              <a:buFont typeface="Century Gothic" panose="020B0502020202020204" pitchFamily="34" charset="0"/>
              <a:buChar char="●"/>
            </a:pPr>
            <a:r>
              <a:rPr lang="fr-CH" sz="1600">
                <a:latin typeface="+mj-lt"/>
                <a:cs typeface="Arial" pitchFamily="34" charset="0"/>
              </a:rPr>
              <a:t>Bonne qualité</a:t>
            </a:r>
          </a:p>
          <a:p>
            <a:pPr marL="285750" indent="-285750">
              <a:buClr>
                <a:srgbClr val="0B4874"/>
              </a:buClr>
              <a:buFont typeface="Century Gothic" panose="020B0502020202020204" pitchFamily="34" charset="0"/>
              <a:buChar char="●"/>
            </a:pPr>
            <a:r>
              <a:rPr lang="fr-CH" sz="1600">
                <a:latin typeface="+mj-lt"/>
                <a:cs typeface="Arial" pitchFamily="34" charset="0"/>
              </a:rPr>
              <a:t>Bon rapport qualité-prix</a:t>
            </a:r>
          </a:p>
        </p:txBody>
      </p:sp>
      <p:sp>
        <p:nvSpPr>
          <p:cNvPr id="18" name="Textfeld 35">
            <a:extLst>
              <a:ext uri="{FF2B5EF4-FFF2-40B4-BE49-F238E27FC236}">
                <a16:creationId xmlns:a16="http://schemas.microsoft.com/office/drawing/2014/main" id="{EDBB6D58-67C0-4AC2-BCB2-37326381F8D5}"/>
              </a:ext>
            </a:extLst>
          </p:cNvPr>
          <p:cNvSpPr txBox="1">
            <a:spLocks noChangeArrowheads="1"/>
          </p:cNvSpPr>
          <p:nvPr/>
        </p:nvSpPr>
        <p:spPr bwMode="auto">
          <a:xfrm>
            <a:off x="3259419" y="4700589"/>
            <a:ext cx="2808450" cy="830997"/>
          </a:xfrm>
          <a:prstGeom prst="rect">
            <a:avLst/>
          </a:prstGeom>
          <a:noFill/>
          <a:ln w="9525">
            <a:noFill/>
            <a:miter lim="800000"/>
            <a:headEnd/>
            <a:tailEnd/>
          </a:ln>
        </p:spPr>
        <p:txBody>
          <a:bodyPr wrap="square">
            <a:spAutoFit/>
          </a:bodyPr>
          <a:lstStyle/>
          <a:p>
            <a:pPr marL="285750" indent="-285750">
              <a:buClr>
                <a:srgbClr val="0B4874"/>
              </a:buClr>
              <a:buFont typeface="Century Gothic" panose="020B0502020202020204" pitchFamily="34" charset="0"/>
              <a:buChar char="●"/>
            </a:pPr>
            <a:r>
              <a:rPr lang="fr-CH" sz="1600">
                <a:latin typeface="+mj-lt"/>
                <a:cs typeface="Arial" pitchFamily="34" charset="0"/>
              </a:rPr>
              <a:t>Pas cher</a:t>
            </a:r>
          </a:p>
          <a:p>
            <a:pPr marL="285750" indent="-285750">
              <a:buClr>
                <a:srgbClr val="0B4874"/>
              </a:buClr>
              <a:buFont typeface="Century Gothic" panose="020B0502020202020204" pitchFamily="34" charset="0"/>
              <a:buChar char="●"/>
            </a:pPr>
            <a:r>
              <a:rPr lang="fr-CH" sz="1600">
                <a:latin typeface="+mj-lt"/>
                <a:cs typeface="Arial" pitchFamily="34" charset="0"/>
              </a:rPr>
              <a:t>Aménagement simple des surfaces de vente </a:t>
            </a:r>
          </a:p>
        </p:txBody>
      </p:sp>
      <p:sp>
        <p:nvSpPr>
          <p:cNvPr id="19" name="Textfeld 36">
            <a:extLst>
              <a:ext uri="{FF2B5EF4-FFF2-40B4-BE49-F238E27FC236}">
                <a16:creationId xmlns:a16="http://schemas.microsoft.com/office/drawing/2014/main" id="{35DF8EB9-BC00-48AC-9034-81A63DDE2F54}"/>
              </a:ext>
            </a:extLst>
          </p:cNvPr>
          <p:cNvSpPr txBox="1">
            <a:spLocks noChangeArrowheads="1"/>
          </p:cNvSpPr>
          <p:nvPr/>
        </p:nvSpPr>
        <p:spPr bwMode="auto">
          <a:xfrm>
            <a:off x="8322505" y="3082925"/>
            <a:ext cx="2465595" cy="1077218"/>
          </a:xfrm>
          <a:prstGeom prst="rect">
            <a:avLst/>
          </a:prstGeom>
          <a:noFill/>
          <a:ln w="9525">
            <a:noFill/>
            <a:miter lim="800000"/>
            <a:headEnd/>
            <a:tailEnd/>
          </a:ln>
        </p:spPr>
        <p:txBody>
          <a:bodyPr wrap="square">
            <a:spAutoFit/>
          </a:bodyPr>
          <a:lstStyle/>
          <a:p>
            <a:pPr marL="285750" indent="-285750">
              <a:buClr>
                <a:srgbClr val="0B4874"/>
              </a:buClr>
              <a:buFont typeface="Century Gothic" panose="020B0502020202020204" pitchFamily="34" charset="0"/>
              <a:buChar char="●"/>
            </a:pPr>
            <a:r>
              <a:rPr lang="fr-CH" sz="1600">
                <a:latin typeface="+mj-lt"/>
                <a:cs typeface="Arial" pitchFamily="34" charset="0"/>
              </a:rPr>
              <a:t>Fiable</a:t>
            </a:r>
          </a:p>
          <a:p>
            <a:pPr marL="285750" indent="-285750">
              <a:buClr>
                <a:srgbClr val="0B4874"/>
              </a:buClr>
              <a:buFont typeface="Century Gothic" panose="020B0502020202020204" pitchFamily="34" charset="0"/>
              <a:buChar char="●"/>
            </a:pPr>
            <a:r>
              <a:rPr lang="fr-CH" sz="1600">
                <a:latin typeface="+mj-lt"/>
                <a:cs typeface="Arial" pitchFamily="34" charset="0"/>
              </a:rPr>
              <a:t>Grande qualité</a:t>
            </a:r>
          </a:p>
          <a:p>
            <a:pPr marL="285750" indent="-285750">
              <a:buClr>
                <a:srgbClr val="0B4874"/>
              </a:buClr>
              <a:buFont typeface="Century Gothic" panose="020B0502020202020204" pitchFamily="34" charset="0"/>
              <a:buChar char="●"/>
            </a:pPr>
            <a:r>
              <a:rPr lang="fr-CH" sz="1600">
                <a:latin typeface="+mj-lt"/>
                <a:cs typeface="Arial" pitchFamily="34" charset="0"/>
              </a:rPr>
              <a:t>Durable</a:t>
            </a:r>
          </a:p>
          <a:p>
            <a:pPr marL="285750" indent="-285750">
              <a:buClr>
                <a:srgbClr val="0B4874"/>
              </a:buClr>
              <a:buFont typeface="Century Gothic" panose="020B0502020202020204" pitchFamily="34" charset="0"/>
              <a:buChar char="●"/>
            </a:pPr>
            <a:r>
              <a:rPr lang="fr-CH" sz="1600">
                <a:latin typeface="+mj-lt"/>
                <a:cs typeface="Arial" pitchFamily="34" charset="0"/>
              </a:rPr>
              <a:t>Tradition</a:t>
            </a:r>
          </a:p>
        </p:txBody>
      </p:sp>
      <p:sp>
        <p:nvSpPr>
          <p:cNvPr id="20" name="Textfeld 47">
            <a:extLst>
              <a:ext uri="{FF2B5EF4-FFF2-40B4-BE49-F238E27FC236}">
                <a16:creationId xmlns:a16="http://schemas.microsoft.com/office/drawing/2014/main" id="{68DBF9FA-19B8-4914-88D8-F05E680D2EE8}"/>
              </a:ext>
            </a:extLst>
          </p:cNvPr>
          <p:cNvSpPr txBox="1">
            <a:spLocks noChangeArrowheads="1"/>
          </p:cNvSpPr>
          <p:nvPr/>
        </p:nvSpPr>
        <p:spPr bwMode="auto">
          <a:xfrm>
            <a:off x="8321788" y="1638300"/>
            <a:ext cx="2380941" cy="1077218"/>
          </a:xfrm>
          <a:prstGeom prst="rect">
            <a:avLst/>
          </a:prstGeom>
          <a:noFill/>
          <a:ln w="9525">
            <a:noFill/>
            <a:miter lim="800000"/>
            <a:headEnd/>
            <a:tailEnd/>
          </a:ln>
        </p:spPr>
        <p:txBody>
          <a:bodyPr>
            <a:spAutoFit/>
          </a:bodyPr>
          <a:lstStyle/>
          <a:p>
            <a:pPr marL="285750" indent="-285750">
              <a:buClr>
                <a:srgbClr val="0B4874"/>
              </a:buClr>
              <a:buFont typeface="Century Gothic" panose="020B0502020202020204" pitchFamily="34" charset="0"/>
              <a:buChar char="●"/>
            </a:pPr>
            <a:r>
              <a:rPr lang="fr-CH" sz="1600">
                <a:latin typeface="+mj-lt"/>
                <a:cs typeface="Arial" pitchFamily="34" charset="0"/>
              </a:rPr>
              <a:t>Design moderne</a:t>
            </a:r>
          </a:p>
          <a:p>
            <a:pPr marL="285750" indent="-285750">
              <a:buClr>
                <a:srgbClr val="0B4874"/>
              </a:buClr>
              <a:buFont typeface="Century Gothic" panose="020B0502020202020204" pitchFamily="34" charset="0"/>
              <a:buChar char="●"/>
            </a:pPr>
            <a:r>
              <a:rPr lang="fr-CH" sz="1600">
                <a:latin typeface="+mj-lt"/>
                <a:cs typeface="Arial" pitchFamily="34" charset="0"/>
              </a:rPr>
              <a:t>Design à petit prix</a:t>
            </a:r>
          </a:p>
          <a:p>
            <a:pPr marL="177800" indent="-177800">
              <a:buFont typeface="Symbol" pitchFamily="18" charset="2"/>
              <a:buChar char="-"/>
            </a:pPr>
            <a:endParaRPr lang="de-CH" altLang="fr-FR" sz="1600" dirty="0">
              <a:latin typeface="+mj-lt"/>
              <a:cs typeface="Arial" pitchFamily="34" charset="0"/>
            </a:endParaRPr>
          </a:p>
        </p:txBody>
      </p:sp>
      <p:sp>
        <p:nvSpPr>
          <p:cNvPr id="21" name="Textfeld 49">
            <a:extLst>
              <a:ext uri="{FF2B5EF4-FFF2-40B4-BE49-F238E27FC236}">
                <a16:creationId xmlns:a16="http://schemas.microsoft.com/office/drawing/2014/main" id="{A4B46D88-5849-40F8-B283-FD5957E900F2}"/>
              </a:ext>
            </a:extLst>
          </p:cNvPr>
          <p:cNvSpPr txBox="1">
            <a:spLocks noChangeArrowheads="1"/>
          </p:cNvSpPr>
          <p:nvPr/>
        </p:nvSpPr>
        <p:spPr bwMode="auto">
          <a:xfrm>
            <a:off x="8316986" y="4761148"/>
            <a:ext cx="1957661" cy="584775"/>
          </a:xfrm>
          <a:prstGeom prst="rect">
            <a:avLst/>
          </a:prstGeom>
          <a:noFill/>
          <a:ln w="9525">
            <a:noFill/>
            <a:miter lim="800000"/>
            <a:headEnd/>
            <a:tailEnd/>
          </a:ln>
        </p:spPr>
        <p:txBody>
          <a:bodyPr wrap="square">
            <a:spAutoFit/>
          </a:bodyPr>
          <a:lstStyle/>
          <a:p>
            <a:pPr marL="285750" indent="-285750">
              <a:buClr>
                <a:srgbClr val="0B4874"/>
              </a:buClr>
              <a:buFont typeface="Century Gothic" panose="020B0502020202020204" pitchFamily="34" charset="0"/>
              <a:buChar char="●"/>
            </a:pPr>
            <a:r>
              <a:rPr lang="fr-CH" sz="1600">
                <a:latin typeface="+mj-lt"/>
                <a:cs typeface="Arial" pitchFamily="34" charset="0"/>
              </a:rPr>
              <a:t>Énergie</a:t>
            </a:r>
          </a:p>
          <a:p>
            <a:pPr marL="285750" indent="-285750">
              <a:buClr>
                <a:srgbClr val="0B4874"/>
              </a:buClr>
              <a:buFont typeface="Century Gothic" panose="020B0502020202020204" pitchFamily="34" charset="0"/>
              <a:buChar char="●"/>
            </a:pPr>
            <a:r>
              <a:rPr lang="fr-CH" sz="1600">
                <a:latin typeface="+mj-lt"/>
                <a:cs typeface="Arial" pitchFamily="34" charset="0"/>
              </a:rPr>
              <a:t>Aventure</a:t>
            </a:r>
          </a:p>
        </p:txBody>
      </p:sp>
      <p:pic>
        <p:nvPicPr>
          <p:cNvPr id="22" name="Grafik 21">
            <a:extLst>
              <a:ext uri="{FF2B5EF4-FFF2-40B4-BE49-F238E27FC236}">
                <a16:creationId xmlns:a16="http://schemas.microsoft.com/office/drawing/2014/main" id="{18B60953-FDEF-440F-88B9-B2A93A5B41B4}"/>
              </a:ext>
            </a:extLst>
          </p:cNvPr>
          <p:cNvPicPr>
            <a:picLocks noChangeAspect="1"/>
          </p:cNvPicPr>
          <p:nvPr/>
        </p:nvPicPr>
        <p:blipFill>
          <a:blip r:embed="rId8"/>
          <a:stretch>
            <a:fillRect/>
          </a:stretch>
        </p:blipFill>
        <p:spPr>
          <a:xfrm>
            <a:off x="1918454" y="1565757"/>
            <a:ext cx="612068" cy="1280510"/>
          </a:xfrm>
          <a:prstGeom prst="rect">
            <a:avLst/>
          </a:prstGeom>
        </p:spPr>
      </p:pic>
      <p:sp>
        <p:nvSpPr>
          <p:cNvPr id="2" name="Foliennummernplatzhalter 1">
            <a:extLst>
              <a:ext uri="{FF2B5EF4-FFF2-40B4-BE49-F238E27FC236}">
                <a16:creationId xmlns:a16="http://schemas.microsoft.com/office/drawing/2014/main" id="{761A8B1F-2E98-45A5-BBC8-E100EADB18CD}"/>
              </a:ext>
            </a:extLst>
          </p:cNvPr>
          <p:cNvSpPr>
            <a:spLocks noGrp="1"/>
          </p:cNvSpPr>
          <p:nvPr>
            <p:ph type="sldNum" sz="quarter" idx="12"/>
          </p:nvPr>
        </p:nvSpPr>
        <p:spPr>
          <a:xfrm>
            <a:off x="11295529" y="6356351"/>
            <a:ext cx="750561" cy="365125"/>
          </a:xfrm>
        </p:spPr>
        <p:txBody>
          <a:bodyPr/>
          <a:lstStyle/>
          <a:p>
            <a:fld id="{B7E6CA31-DA56-47CF-9891-B6D0296B6AEC}" type="slidenum">
              <a:rPr lang="ru-RU" smtClean="0"/>
              <a:t>49</a:t>
            </a:fld>
            <a:endParaRPr lang="ru-RU"/>
          </a:p>
        </p:txBody>
      </p:sp>
    </p:spTree>
    <p:extLst>
      <p:ext uri="{BB962C8B-B14F-4D97-AF65-F5344CB8AC3E}">
        <p14:creationId xmlns:p14="http://schemas.microsoft.com/office/powerpoint/2010/main" val="2478869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393F18C-62D7-4DB9-A3D8-8B679FB2549C}"/>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5</a:t>
            </a:fld>
            <a:endParaRPr lang="ru-RU"/>
          </a:p>
        </p:txBody>
      </p:sp>
      <p:sp>
        <p:nvSpPr>
          <p:cNvPr id="4" name="Titel 1">
            <a:extLst>
              <a:ext uri="{FF2B5EF4-FFF2-40B4-BE49-F238E27FC236}">
                <a16:creationId xmlns:a16="http://schemas.microsoft.com/office/drawing/2014/main" id="{D07DF22B-BC3F-4CA9-BD06-E33A79B33DAD}"/>
              </a:ext>
            </a:extLst>
          </p:cNvPr>
          <p:cNvSpPr>
            <a:spLocks noGrp="1"/>
          </p:cNvSpPr>
          <p:nvPr>
            <p:ph type="title"/>
          </p:nvPr>
        </p:nvSpPr>
        <p:spPr>
          <a:xfrm>
            <a:off x="5157457" y="1627483"/>
            <a:ext cx="6921464" cy="2233060"/>
          </a:xfrm>
        </p:spPr>
        <p:txBody>
          <a:bodyPr>
            <a:noAutofit/>
          </a:bodyPr>
          <a:lstStyle/>
          <a:p>
            <a:pPr>
              <a:lnSpc>
                <a:spcPct val="100000"/>
              </a:lnSpc>
              <a:spcBef>
                <a:spcPts val="600"/>
              </a:spcBef>
              <a:spcAft>
                <a:spcPts val="1200"/>
              </a:spcAft>
            </a:pPr>
            <a:r>
              <a:rPr lang="fr-CH" sz="3200" b="0">
                <a:solidFill>
                  <a:schemeClr val="accent6">
                    <a:lumMod val="50000"/>
                  </a:schemeClr>
                </a:solidFill>
                <a:cs typeface="Arial" pitchFamily="34" charset="0"/>
              </a:rPr>
              <a:t>Module de formation M 3.1</a:t>
            </a:r>
            <a:br>
              <a:rPr lang="fr-CH" sz="3200" b="0">
                <a:solidFill>
                  <a:schemeClr val="accent6">
                    <a:lumMod val="50000"/>
                  </a:schemeClr>
                </a:solidFill>
                <a:cs typeface="Arial" pitchFamily="34" charset="0"/>
              </a:rPr>
            </a:br>
            <a:r>
              <a:rPr lang="fr-CH" sz="3200" b="0">
                <a:solidFill>
                  <a:schemeClr val="accent6">
                    <a:lumMod val="50000"/>
                  </a:schemeClr>
                </a:solidFill>
                <a:cs typeface="Arial" pitchFamily="34" charset="0"/>
              </a:rPr>
              <a:t>Connaissances et outils</a:t>
            </a:r>
            <a:br>
              <a:rPr lang="fr-CH" sz="3200">
                <a:solidFill>
                  <a:srgbClr val="0B4874"/>
                </a:solidFill>
                <a:cs typeface="Arial" pitchFamily="34" charset="0"/>
              </a:rPr>
            </a:br>
            <a:r>
              <a:rPr lang="fr-CH" sz="3200">
                <a:solidFill>
                  <a:srgbClr val="0B4874"/>
                </a:solidFill>
                <a:cs typeface="Arial" pitchFamily="34" charset="0"/>
              </a:rPr>
              <a:t>Modèle d’entreprise</a:t>
            </a:r>
          </a:p>
        </p:txBody>
      </p:sp>
    </p:spTree>
    <p:extLst>
      <p:ext uri="{BB962C8B-B14F-4D97-AF65-F5344CB8AC3E}">
        <p14:creationId xmlns:p14="http://schemas.microsoft.com/office/powerpoint/2010/main" val="19335597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43B48C4-22E9-446E-BC0F-FF542AAAA812}"/>
              </a:ext>
            </a:extLst>
          </p:cNvPr>
          <p:cNvSpPr/>
          <p:nvPr/>
        </p:nvSpPr>
        <p:spPr>
          <a:xfrm>
            <a:off x="3813314" y="1610089"/>
            <a:ext cx="5191539" cy="4001095"/>
          </a:xfrm>
          <a:prstGeom prst="rect">
            <a:avLst/>
          </a:prstGeom>
        </p:spPr>
        <p:txBody>
          <a:bodyPr wrap="square">
            <a:spAutoFit/>
          </a:bodyPr>
          <a:lstStyle/>
          <a:p>
            <a:pPr marL="357188" indent="-357188">
              <a:spcBef>
                <a:spcPts val="800"/>
              </a:spcBef>
              <a:buClr>
                <a:srgbClr val="0B4874"/>
              </a:buClr>
              <a:buFont typeface="Century Gothic" panose="020B0502020202020204" pitchFamily="34" charset="0"/>
              <a:buChar char="●"/>
              <a:defRPr/>
            </a:pPr>
            <a:r>
              <a:rPr lang="fr-CH">
                <a:solidFill>
                  <a:schemeClr val="accent6">
                    <a:lumMod val="50000"/>
                  </a:schemeClr>
                </a:solidFill>
                <a:cs typeface="Arial" panose="020B0604020202020204" pitchFamily="34" charset="0"/>
              </a:rPr>
              <a:t>On parle également </a:t>
            </a:r>
            <a:r>
              <a:rPr lang="fr-CH">
                <a:solidFill>
                  <a:schemeClr val="accent6">
                    <a:lumMod val="50000"/>
                  </a:schemeClr>
                </a:solidFill>
              </a:rPr>
              <a:t>«u</a:t>
            </a:r>
            <a:r>
              <a:rPr lang="fr-CH">
                <a:solidFill>
                  <a:schemeClr val="accent6">
                    <a:lumMod val="50000"/>
                  </a:schemeClr>
                </a:solidFill>
                <a:cs typeface="Arial" panose="020B0604020202020204" pitchFamily="34" charset="0"/>
              </a:rPr>
              <a:t>nique selling proposition</a:t>
            </a:r>
            <a:r>
              <a:rPr lang="fr-CH">
                <a:solidFill>
                  <a:schemeClr val="accent6">
                    <a:lumMod val="50000"/>
                  </a:schemeClr>
                </a:solidFill>
              </a:rPr>
              <a:t>»</a:t>
            </a:r>
            <a:r>
              <a:rPr lang="fr-CH">
                <a:solidFill>
                  <a:schemeClr val="accent6">
                    <a:lumMod val="50000"/>
                  </a:schemeClr>
                </a:solidFill>
                <a:cs typeface="Arial" panose="020B0604020202020204" pitchFamily="34" charset="0"/>
              </a:rPr>
              <a:t> (USP), c’est à dire d’une proposition de valeur unique.</a:t>
            </a:r>
          </a:p>
          <a:p>
            <a:pPr marL="357188" indent="-357188">
              <a:spcBef>
                <a:spcPts val="800"/>
              </a:spcBef>
              <a:buClr>
                <a:srgbClr val="0B4874"/>
              </a:buClr>
              <a:buFont typeface="Century Gothic" panose="020B0502020202020204" pitchFamily="34" charset="0"/>
              <a:buChar char="●"/>
              <a:defRPr/>
            </a:pPr>
            <a:r>
              <a:rPr lang="fr-CH">
                <a:solidFill>
                  <a:schemeClr val="accent6">
                    <a:lumMod val="50000"/>
                  </a:schemeClr>
                </a:solidFill>
                <a:cs typeface="Arial" panose="020B0604020202020204" pitchFamily="34" charset="0"/>
              </a:rPr>
              <a:t>La caractéristique distinctive doit être une caractéristique de performance exceptionnelle, de préférence, une qui ne puisse pas être facilement copiée.</a:t>
            </a:r>
          </a:p>
          <a:p>
            <a:pPr marL="357188" indent="-357188">
              <a:spcBef>
                <a:spcPts val="800"/>
              </a:spcBef>
              <a:buClr>
                <a:srgbClr val="0B4874"/>
              </a:buClr>
              <a:buFont typeface="Century Gothic" panose="020B0502020202020204" pitchFamily="34" charset="0"/>
              <a:buChar char="●"/>
              <a:defRPr/>
            </a:pPr>
            <a:r>
              <a:rPr lang="fr-CH">
                <a:solidFill>
                  <a:schemeClr val="accent6">
                    <a:lumMod val="50000"/>
                  </a:schemeClr>
                </a:solidFill>
                <a:cs typeface="Arial" panose="020B0604020202020204" pitchFamily="34" charset="0"/>
              </a:rPr>
              <a:t>Un produit ou une marque peut également avoir plusieurs caractéristiques distinctives.</a:t>
            </a:r>
          </a:p>
          <a:p>
            <a:pPr marL="357188" indent="-357188">
              <a:spcBef>
                <a:spcPts val="800"/>
              </a:spcBef>
              <a:buClr>
                <a:srgbClr val="0B4874"/>
              </a:buClr>
              <a:buFont typeface="Century Gothic" panose="020B0502020202020204" pitchFamily="34" charset="0"/>
              <a:buChar char="●"/>
              <a:defRPr/>
            </a:pPr>
            <a:r>
              <a:rPr lang="fr-CH">
                <a:solidFill>
                  <a:schemeClr val="accent6">
                    <a:lumMod val="50000"/>
                  </a:schemeClr>
                </a:solidFill>
                <a:cs typeface="Arial" panose="020B0604020202020204" pitchFamily="34" charset="0"/>
              </a:rPr>
              <a:t>La caractéristique distinctive est ce qui permet de se distinguer clairement de la concurrence.</a:t>
            </a:r>
          </a:p>
        </p:txBody>
      </p:sp>
      <p:sp>
        <p:nvSpPr>
          <p:cNvPr id="5" name="Titel 1">
            <a:extLst>
              <a:ext uri="{FF2B5EF4-FFF2-40B4-BE49-F238E27FC236}">
                <a16:creationId xmlns:a16="http://schemas.microsoft.com/office/drawing/2014/main" id="{52BE4690-1438-419B-84BF-EE171D8CB363}"/>
              </a:ext>
            </a:extLst>
          </p:cNvPr>
          <p:cNvSpPr txBox="1">
            <a:spLocks/>
          </p:cNvSpPr>
          <p:nvPr/>
        </p:nvSpPr>
        <p:spPr bwMode="auto">
          <a:xfrm>
            <a:off x="3834580" y="83632"/>
            <a:ext cx="5744514" cy="7199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2000" kern="1200">
                <a:solidFill>
                  <a:schemeClr val="tx1"/>
                </a:solidFill>
                <a:latin typeface="Arial"/>
                <a:ea typeface="MS PGothic" pitchFamily="34" charset="-128"/>
                <a:cs typeface="Arial"/>
              </a:defRPr>
            </a:lvl1pPr>
            <a:lvl2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2pPr>
            <a:lvl3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3pPr>
            <a:lvl4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4pPr>
            <a:lvl5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5pPr>
            <a:lvl6pPr marL="457200" algn="l" defTabSz="457200" rtl="0" fontAlgn="base">
              <a:spcBef>
                <a:spcPct val="0"/>
              </a:spcBef>
              <a:spcAft>
                <a:spcPct val="0"/>
              </a:spcAft>
              <a:defRPr sz="2000">
                <a:solidFill>
                  <a:schemeClr val="tx1"/>
                </a:solidFill>
                <a:latin typeface="Arial" charset="0"/>
                <a:ea typeface="ＭＳ Ｐゴシック" charset="0"/>
                <a:cs typeface="Arial" charset="0"/>
              </a:defRPr>
            </a:lvl6pPr>
            <a:lvl7pPr marL="914400" algn="l" defTabSz="457200" rtl="0" fontAlgn="base">
              <a:spcBef>
                <a:spcPct val="0"/>
              </a:spcBef>
              <a:spcAft>
                <a:spcPct val="0"/>
              </a:spcAft>
              <a:defRPr sz="2000">
                <a:solidFill>
                  <a:schemeClr val="tx1"/>
                </a:solidFill>
                <a:latin typeface="Arial" charset="0"/>
                <a:ea typeface="ＭＳ Ｐゴシック" charset="0"/>
                <a:cs typeface="Arial" charset="0"/>
              </a:defRPr>
            </a:lvl7pPr>
            <a:lvl8pPr marL="1371600" algn="l" defTabSz="457200" rtl="0" fontAlgn="base">
              <a:spcBef>
                <a:spcPct val="0"/>
              </a:spcBef>
              <a:spcAft>
                <a:spcPct val="0"/>
              </a:spcAft>
              <a:defRPr sz="2000">
                <a:solidFill>
                  <a:schemeClr val="tx1"/>
                </a:solidFill>
                <a:latin typeface="Arial" charset="0"/>
                <a:ea typeface="ＭＳ Ｐゴシック" charset="0"/>
                <a:cs typeface="Arial" charset="0"/>
              </a:defRPr>
            </a:lvl8pPr>
            <a:lvl9pPr marL="1828800" algn="l" defTabSz="457200" rtl="0" fontAlgn="base">
              <a:spcBef>
                <a:spcPct val="0"/>
              </a:spcBef>
              <a:spcAft>
                <a:spcPct val="0"/>
              </a:spcAft>
              <a:defRPr sz="2000">
                <a:solidFill>
                  <a:schemeClr val="tx1"/>
                </a:solidFill>
                <a:latin typeface="Arial" charset="0"/>
                <a:ea typeface="ＭＳ Ｐゴシック" charset="0"/>
                <a:cs typeface="Arial" charset="0"/>
              </a:defRPr>
            </a:lvl9pPr>
          </a:lstStyle>
          <a:p>
            <a:r>
              <a:rPr lang="fr-CH" sz="2400" b="1">
                <a:solidFill>
                  <a:srgbClr val="0B4874"/>
                </a:solidFill>
                <a:latin typeface="+mj-lt"/>
                <a:ea typeface="ＭＳ Ｐゴシック" charset="0"/>
              </a:rPr>
              <a:t>Qu’est-ce qu’une caractéristique distinctive?</a:t>
            </a:r>
          </a:p>
        </p:txBody>
      </p:sp>
      <p:sp>
        <p:nvSpPr>
          <p:cNvPr id="7" name="Foliennummernplatzhalter 1">
            <a:extLst>
              <a:ext uri="{FF2B5EF4-FFF2-40B4-BE49-F238E27FC236}">
                <a16:creationId xmlns:a16="http://schemas.microsoft.com/office/drawing/2014/main" id="{D7506E55-AF89-4D5B-AA9A-702870D93D15}"/>
              </a:ext>
            </a:extLst>
          </p:cNvPr>
          <p:cNvSpPr>
            <a:spLocks noGrp="1"/>
          </p:cNvSpPr>
          <p:nvPr>
            <p:ph type="sldNum" sz="quarter" idx="12"/>
          </p:nvPr>
        </p:nvSpPr>
        <p:spPr>
          <a:xfrm>
            <a:off x="11295529" y="6356351"/>
            <a:ext cx="750561" cy="365125"/>
          </a:xfrm>
        </p:spPr>
        <p:txBody>
          <a:bodyPr/>
          <a:lstStyle/>
          <a:p>
            <a:fld id="{B7E6CA31-DA56-47CF-9891-B6D0296B6AEC}" type="slidenum">
              <a:rPr lang="ru-RU" smtClean="0"/>
              <a:t>50</a:t>
            </a:fld>
            <a:endParaRPr lang="ru-RU"/>
          </a:p>
        </p:txBody>
      </p:sp>
    </p:spTree>
    <p:extLst>
      <p:ext uri="{BB962C8B-B14F-4D97-AF65-F5344CB8AC3E}">
        <p14:creationId xmlns:p14="http://schemas.microsoft.com/office/powerpoint/2010/main" val="6907273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e 3">
            <a:extLst>
              <a:ext uri="{FF2B5EF4-FFF2-40B4-BE49-F238E27FC236}">
                <a16:creationId xmlns:a16="http://schemas.microsoft.com/office/drawing/2014/main" id="{61A4A7AF-C2EA-4D69-B9DA-966D515B903C}"/>
              </a:ext>
            </a:extLst>
          </p:cNvPr>
          <p:cNvGraphicFramePr>
            <a:graphicFrameLocks noGrp="1"/>
          </p:cNvGraphicFramePr>
          <p:nvPr>
            <p:extLst>
              <p:ext uri="{D42A27DB-BD31-4B8C-83A1-F6EECF244321}">
                <p14:modId xmlns:p14="http://schemas.microsoft.com/office/powerpoint/2010/main" val="1289224417"/>
              </p:ext>
            </p:extLst>
          </p:nvPr>
        </p:nvGraphicFramePr>
        <p:xfrm>
          <a:off x="1770932" y="2021693"/>
          <a:ext cx="8397195" cy="3545840"/>
        </p:xfrm>
        <a:graphic>
          <a:graphicData uri="http://schemas.openxmlformats.org/drawingml/2006/table">
            <a:tbl>
              <a:tblPr firstRow="1" bandRow="1">
                <a:tableStyleId>{93296810-A885-4BE3-A3E7-6D5BEEA58F35}</a:tableStyleId>
              </a:tblPr>
              <a:tblGrid>
                <a:gridCol w="4349452">
                  <a:extLst>
                    <a:ext uri="{9D8B030D-6E8A-4147-A177-3AD203B41FA5}">
                      <a16:colId xmlns:a16="http://schemas.microsoft.com/office/drawing/2014/main" val="629976718"/>
                    </a:ext>
                  </a:extLst>
                </a:gridCol>
                <a:gridCol w="4047743">
                  <a:extLst>
                    <a:ext uri="{9D8B030D-6E8A-4147-A177-3AD203B41FA5}">
                      <a16:colId xmlns:a16="http://schemas.microsoft.com/office/drawing/2014/main" val="1833206773"/>
                    </a:ext>
                  </a:extLst>
                </a:gridCol>
              </a:tblGrid>
              <a:tr h="370840">
                <a:tc>
                  <a:txBody>
                    <a:bodyPr/>
                    <a:lstStyle/>
                    <a:p>
                      <a:pPr algn="ctr">
                        <a:lnSpc>
                          <a:spcPts val="2200"/>
                        </a:lnSpc>
                        <a:spcBef>
                          <a:spcPts val="0"/>
                        </a:spcBef>
                        <a:spcAft>
                          <a:spcPts val="0"/>
                        </a:spcAft>
                      </a:pPr>
                      <a:r>
                        <a:rPr lang="fr-CH" sz="2000" dirty="0"/>
                        <a:t>Caractéristique distinctive</a:t>
                      </a:r>
                      <a:br>
                        <a:rPr lang="fr-CH" sz="2000" baseline="0" dirty="0"/>
                      </a:br>
                      <a:r>
                        <a:rPr lang="fr-CH" sz="2000" baseline="0" dirty="0"/>
                        <a:t>basée sur...</a:t>
                      </a:r>
                    </a:p>
                  </a:txBody>
                  <a:tcPr marL="121904" marR="121904">
                    <a:solidFill>
                      <a:srgbClr val="0B4874"/>
                    </a:solidFill>
                  </a:tcPr>
                </a:tc>
                <a:tc>
                  <a:txBody>
                    <a:bodyPr/>
                    <a:lstStyle/>
                    <a:p>
                      <a:pPr algn="ctr">
                        <a:lnSpc>
                          <a:spcPts val="3200"/>
                        </a:lnSpc>
                        <a:spcBef>
                          <a:spcPts val="400"/>
                        </a:spcBef>
                        <a:spcAft>
                          <a:spcPts val="400"/>
                        </a:spcAft>
                      </a:pPr>
                      <a:r>
                        <a:rPr lang="fr-CH" sz="2000"/>
                        <a:t>Exemples</a:t>
                      </a:r>
                    </a:p>
                  </a:txBody>
                  <a:tcPr marL="121904" marR="121904">
                    <a:solidFill>
                      <a:srgbClr val="0B4874"/>
                    </a:solidFill>
                  </a:tcPr>
                </a:tc>
                <a:extLst>
                  <a:ext uri="{0D108BD9-81ED-4DB2-BD59-A6C34878D82A}">
                    <a16:rowId xmlns:a16="http://schemas.microsoft.com/office/drawing/2014/main" val="630534217"/>
                  </a:ext>
                </a:extLst>
              </a:tr>
              <a:tr h="370840">
                <a:tc>
                  <a:txBody>
                    <a:bodyPr/>
                    <a:lstStyle/>
                    <a:p>
                      <a:pPr>
                        <a:lnSpc>
                          <a:spcPts val="3200"/>
                        </a:lnSpc>
                        <a:spcBef>
                          <a:spcPts val="400"/>
                        </a:spcBef>
                        <a:spcAft>
                          <a:spcPts val="400"/>
                        </a:spcAft>
                      </a:pPr>
                      <a:r>
                        <a:rPr lang="fr-CH" sz="2000"/>
                        <a:t>... le design</a:t>
                      </a:r>
                    </a:p>
                  </a:txBody>
                  <a:tcPr marL="121904" marR="121904"/>
                </a:tc>
                <a:tc>
                  <a:txBody>
                    <a:bodyPr/>
                    <a:lstStyle/>
                    <a:p>
                      <a:pPr>
                        <a:lnSpc>
                          <a:spcPts val="3200"/>
                        </a:lnSpc>
                        <a:spcBef>
                          <a:spcPts val="400"/>
                        </a:spcBef>
                        <a:spcAft>
                          <a:spcPts val="400"/>
                        </a:spcAft>
                      </a:pPr>
                      <a:r>
                        <a:rPr lang="fr-CH" sz="2000"/>
                        <a:t>Lampes de designers</a:t>
                      </a:r>
                    </a:p>
                  </a:txBody>
                  <a:tcPr marL="121904" marR="121904"/>
                </a:tc>
                <a:extLst>
                  <a:ext uri="{0D108BD9-81ED-4DB2-BD59-A6C34878D82A}">
                    <a16:rowId xmlns:a16="http://schemas.microsoft.com/office/drawing/2014/main" val="4236530896"/>
                  </a:ext>
                </a:extLst>
              </a:tr>
              <a:tr h="370840">
                <a:tc>
                  <a:txBody>
                    <a:bodyPr/>
                    <a:lstStyle/>
                    <a:p>
                      <a:pPr marL="268288" indent="-268288">
                        <a:lnSpc>
                          <a:spcPts val="3200"/>
                        </a:lnSpc>
                        <a:spcBef>
                          <a:spcPts val="400"/>
                        </a:spcBef>
                        <a:spcAft>
                          <a:spcPts val="400"/>
                        </a:spcAft>
                      </a:pPr>
                      <a:r>
                        <a:rPr lang="fr-CH" sz="2000" dirty="0"/>
                        <a:t>... les caractéristiques techniques</a:t>
                      </a:r>
                    </a:p>
                  </a:txBody>
                  <a:tcPr marL="121904" marR="121904"/>
                </a:tc>
                <a:tc>
                  <a:txBody>
                    <a:bodyPr/>
                    <a:lstStyle/>
                    <a:p>
                      <a:pPr>
                        <a:lnSpc>
                          <a:spcPts val="3200"/>
                        </a:lnSpc>
                        <a:spcBef>
                          <a:spcPts val="400"/>
                        </a:spcBef>
                        <a:spcAft>
                          <a:spcPts val="400"/>
                        </a:spcAft>
                      </a:pPr>
                      <a:r>
                        <a:rPr lang="fr-CH" sz="2000"/>
                        <a:t>Victorinox</a:t>
                      </a:r>
                    </a:p>
                  </a:txBody>
                  <a:tcPr marL="121904" marR="121904"/>
                </a:tc>
                <a:extLst>
                  <a:ext uri="{0D108BD9-81ED-4DB2-BD59-A6C34878D82A}">
                    <a16:rowId xmlns:a16="http://schemas.microsoft.com/office/drawing/2014/main" val="1829898589"/>
                  </a:ext>
                </a:extLst>
              </a:tr>
              <a:tr h="370840">
                <a:tc>
                  <a:txBody>
                    <a:bodyPr/>
                    <a:lstStyle/>
                    <a:p>
                      <a:pPr>
                        <a:lnSpc>
                          <a:spcPts val="3200"/>
                        </a:lnSpc>
                        <a:spcBef>
                          <a:spcPts val="400"/>
                        </a:spcBef>
                        <a:spcAft>
                          <a:spcPts val="400"/>
                        </a:spcAft>
                      </a:pPr>
                      <a:r>
                        <a:rPr lang="fr-CH" sz="2000"/>
                        <a:t>... la manipulation intuitive</a:t>
                      </a:r>
                    </a:p>
                  </a:txBody>
                  <a:tcPr marL="121904" marR="121904"/>
                </a:tc>
                <a:tc>
                  <a:txBody>
                    <a:bodyPr/>
                    <a:lstStyle/>
                    <a:p>
                      <a:pPr>
                        <a:lnSpc>
                          <a:spcPts val="3200"/>
                        </a:lnSpc>
                        <a:spcBef>
                          <a:spcPts val="400"/>
                        </a:spcBef>
                        <a:spcAft>
                          <a:spcPts val="400"/>
                        </a:spcAft>
                      </a:pPr>
                      <a:r>
                        <a:rPr lang="fr-CH" sz="2000"/>
                        <a:t>Produits Apple</a:t>
                      </a:r>
                    </a:p>
                  </a:txBody>
                  <a:tcPr marL="121904" marR="121904"/>
                </a:tc>
                <a:extLst>
                  <a:ext uri="{0D108BD9-81ED-4DB2-BD59-A6C34878D82A}">
                    <a16:rowId xmlns:a16="http://schemas.microsoft.com/office/drawing/2014/main" val="1383422338"/>
                  </a:ext>
                </a:extLst>
              </a:tr>
              <a:tr h="370840">
                <a:tc>
                  <a:txBody>
                    <a:bodyPr/>
                    <a:lstStyle/>
                    <a:p>
                      <a:pPr>
                        <a:lnSpc>
                          <a:spcPts val="3200"/>
                        </a:lnSpc>
                        <a:spcBef>
                          <a:spcPts val="400"/>
                        </a:spcBef>
                        <a:spcAft>
                          <a:spcPts val="400"/>
                        </a:spcAft>
                      </a:pPr>
                      <a:r>
                        <a:rPr lang="fr-CH" sz="2000"/>
                        <a:t>... le design</a:t>
                      </a:r>
                    </a:p>
                  </a:txBody>
                  <a:tcPr marL="121904" marR="121904"/>
                </a:tc>
                <a:tc>
                  <a:txBody>
                    <a:bodyPr/>
                    <a:lstStyle/>
                    <a:p>
                      <a:pPr>
                        <a:lnSpc>
                          <a:spcPts val="3200"/>
                        </a:lnSpc>
                        <a:spcBef>
                          <a:spcPts val="400"/>
                        </a:spcBef>
                        <a:spcAft>
                          <a:spcPts val="400"/>
                        </a:spcAft>
                      </a:pPr>
                      <a:r>
                        <a:rPr lang="fr-CH" sz="2000"/>
                        <a:t>IKEA, Swatch</a:t>
                      </a:r>
                    </a:p>
                  </a:txBody>
                  <a:tcPr marL="121904" marR="121904"/>
                </a:tc>
                <a:extLst>
                  <a:ext uri="{0D108BD9-81ED-4DB2-BD59-A6C34878D82A}">
                    <a16:rowId xmlns:a16="http://schemas.microsoft.com/office/drawing/2014/main" val="2365398869"/>
                  </a:ext>
                </a:extLst>
              </a:tr>
              <a:tr h="370840">
                <a:tc>
                  <a:txBody>
                    <a:bodyPr/>
                    <a:lstStyle/>
                    <a:p>
                      <a:pPr>
                        <a:lnSpc>
                          <a:spcPts val="3200"/>
                        </a:lnSpc>
                        <a:spcBef>
                          <a:spcPts val="400"/>
                        </a:spcBef>
                        <a:spcAft>
                          <a:spcPts val="400"/>
                        </a:spcAft>
                      </a:pPr>
                      <a:r>
                        <a:rPr lang="fr-CH" sz="2000"/>
                        <a:t>... le mode de fabrication</a:t>
                      </a:r>
                    </a:p>
                  </a:txBody>
                  <a:tcPr marL="121904" marR="121904"/>
                </a:tc>
                <a:tc>
                  <a:txBody>
                    <a:bodyPr/>
                    <a:lstStyle/>
                    <a:p>
                      <a:pPr>
                        <a:lnSpc>
                          <a:spcPts val="3200"/>
                        </a:lnSpc>
                        <a:spcBef>
                          <a:spcPts val="400"/>
                        </a:spcBef>
                        <a:spcAft>
                          <a:spcPts val="400"/>
                        </a:spcAft>
                      </a:pPr>
                      <a:r>
                        <a:rPr lang="fr-CH" sz="2000" dirty="0" err="1"/>
                        <a:t>Fairphone</a:t>
                      </a:r>
                      <a:r>
                        <a:rPr lang="fr-CH" sz="2000" dirty="0"/>
                        <a:t> (téléphone mobile </a:t>
                      </a:r>
                      <a:r>
                        <a:rPr lang="fr-CH" sz="2000" baseline="0" dirty="0"/>
                        <a:t>de fabrication équitable)</a:t>
                      </a:r>
                    </a:p>
                  </a:txBody>
                  <a:tcPr marL="121904" marR="121904"/>
                </a:tc>
                <a:extLst>
                  <a:ext uri="{0D108BD9-81ED-4DB2-BD59-A6C34878D82A}">
                    <a16:rowId xmlns:a16="http://schemas.microsoft.com/office/drawing/2014/main" val="2247568897"/>
                  </a:ext>
                </a:extLst>
              </a:tr>
            </a:tbl>
          </a:graphicData>
        </a:graphic>
      </p:graphicFrame>
      <p:sp>
        <p:nvSpPr>
          <p:cNvPr id="6" name="Titel 1">
            <a:extLst>
              <a:ext uri="{FF2B5EF4-FFF2-40B4-BE49-F238E27FC236}">
                <a16:creationId xmlns:a16="http://schemas.microsoft.com/office/drawing/2014/main" id="{308988EE-D690-4D57-B03D-42B11A3D1A74}"/>
              </a:ext>
            </a:extLst>
          </p:cNvPr>
          <p:cNvSpPr txBox="1">
            <a:spLocks/>
          </p:cNvSpPr>
          <p:nvPr/>
        </p:nvSpPr>
        <p:spPr>
          <a:xfrm>
            <a:off x="1770933" y="267769"/>
            <a:ext cx="8890043" cy="733645"/>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fr-CH" sz="2400">
                <a:solidFill>
                  <a:srgbClr val="0B4874"/>
                </a:solidFill>
                <a:latin typeface="Century Gothic" panose="020B0502020202020204" pitchFamily="34" charset="0"/>
              </a:rPr>
              <a:t>Sources possibles de caractéristiques distinctives</a:t>
            </a:r>
          </a:p>
        </p:txBody>
      </p:sp>
      <p:sp>
        <p:nvSpPr>
          <p:cNvPr id="7" name="Foliennummernplatzhalter 1">
            <a:extLst>
              <a:ext uri="{FF2B5EF4-FFF2-40B4-BE49-F238E27FC236}">
                <a16:creationId xmlns:a16="http://schemas.microsoft.com/office/drawing/2014/main" id="{BEA54010-16D3-40B1-A8B3-2DE1541FA93C}"/>
              </a:ext>
            </a:extLst>
          </p:cNvPr>
          <p:cNvSpPr>
            <a:spLocks noGrp="1"/>
          </p:cNvSpPr>
          <p:nvPr>
            <p:ph type="sldNum" sz="quarter" idx="12"/>
          </p:nvPr>
        </p:nvSpPr>
        <p:spPr>
          <a:xfrm>
            <a:off x="11295529" y="6356351"/>
            <a:ext cx="750561" cy="365125"/>
          </a:xfrm>
        </p:spPr>
        <p:txBody>
          <a:bodyPr/>
          <a:lstStyle/>
          <a:p>
            <a:fld id="{B7E6CA31-DA56-47CF-9891-B6D0296B6AEC}" type="slidenum">
              <a:rPr lang="ru-RU" smtClean="0"/>
              <a:t>51</a:t>
            </a:fld>
            <a:endParaRPr lang="ru-RU"/>
          </a:p>
        </p:txBody>
      </p:sp>
    </p:spTree>
    <p:extLst>
      <p:ext uri="{BB962C8B-B14F-4D97-AF65-F5344CB8AC3E}">
        <p14:creationId xmlns:p14="http://schemas.microsoft.com/office/powerpoint/2010/main" val="34667949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2">
            <a:extLst>
              <a:ext uri="{FF2B5EF4-FFF2-40B4-BE49-F238E27FC236}">
                <a16:creationId xmlns:a16="http://schemas.microsoft.com/office/drawing/2014/main" id="{6F5F8E1B-44A1-4CD0-9D66-2D9190D0AAAD}"/>
              </a:ext>
            </a:extLst>
          </p:cNvPr>
          <p:cNvSpPr txBox="1">
            <a:spLocks/>
          </p:cNvSpPr>
          <p:nvPr/>
        </p:nvSpPr>
        <p:spPr>
          <a:xfrm>
            <a:off x="1989983" y="2458129"/>
            <a:ext cx="8674474" cy="2019300"/>
          </a:xfrm>
          <a:prstGeom prst="rect">
            <a:avLst/>
          </a:prstGeom>
        </p:spPr>
        <p:txBody>
          <a:bodyPr vert="horz" lIns="91440" tIns="45720" rIns="91440" bIns="45720" rtlCol="0" anchor="ctr"/>
          <a:lstStyle>
            <a:defPPr>
              <a:defRPr lang="ru-RU"/>
            </a:defPPr>
            <a:lvl1pPr marL="0" algn="r" defTabSz="914400" rtl="0" eaLnBrk="1" latinLnBrk="0" hangingPunct="1">
              <a:defRPr sz="2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CH">
                <a:solidFill>
                  <a:srgbClr val="0B4874"/>
                </a:solidFill>
                <a:latin typeface="+mj-lt"/>
                <a:cs typeface="Arial" pitchFamily="34" charset="0"/>
              </a:rPr>
              <a:t>Exercice: </a:t>
            </a:r>
          </a:p>
          <a:p>
            <a:pPr marL="357188" indent="-357188" algn="l">
              <a:buClr>
                <a:srgbClr val="0B4874"/>
              </a:buClr>
              <a:buFont typeface="Century Gothic" panose="020B0502020202020204" pitchFamily="34" charset="0"/>
              <a:buChar char="●"/>
            </a:pPr>
            <a:r>
              <a:rPr lang="fr-CH" b="0">
                <a:solidFill>
                  <a:schemeClr val="accent6">
                    <a:lumMod val="50000"/>
                  </a:schemeClr>
                </a:solidFill>
                <a:latin typeface="+mj-lt"/>
                <a:cs typeface="Arial" pitchFamily="34" charset="0"/>
              </a:rPr>
              <a:t>Pourquoi a-t-on besoin d’une caractéristique distinctive?</a:t>
            </a:r>
          </a:p>
          <a:p>
            <a:pPr marL="357188" indent="-357188" algn="l">
              <a:buClr>
                <a:srgbClr val="0B4874"/>
              </a:buClr>
              <a:buFont typeface="Century Gothic" panose="020B0502020202020204" pitchFamily="34" charset="0"/>
              <a:buChar char="●"/>
            </a:pPr>
            <a:r>
              <a:rPr lang="fr-CH" b="0">
                <a:solidFill>
                  <a:schemeClr val="accent6">
                    <a:lumMod val="50000"/>
                  </a:schemeClr>
                </a:solidFill>
                <a:latin typeface="+mj-lt"/>
                <a:cs typeface="Arial" pitchFamily="34" charset="0"/>
              </a:rPr>
              <a:t>Essayez de résumer l’idée d’une caractéristique distinctive en deux phrases.</a:t>
            </a:r>
          </a:p>
        </p:txBody>
      </p:sp>
      <p:sp>
        <p:nvSpPr>
          <p:cNvPr id="5" name="Foliennummernplatzhalter 1">
            <a:extLst>
              <a:ext uri="{FF2B5EF4-FFF2-40B4-BE49-F238E27FC236}">
                <a16:creationId xmlns:a16="http://schemas.microsoft.com/office/drawing/2014/main" id="{2010AACE-46C3-4ABC-A366-898EA0E3C3BA}"/>
              </a:ext>
            </a:extLst>
          </p:cNvPr>
          <p:cNvSpPr>
            <a:spLocks noGrp="1"/>
          </p:cNvSpPr>
          <p:nvPr>
            <p:ph type="sldNum" sz="quarter" idx="12"/>
          </p:nvPr>
        </p:nvSpPr>
        <p:spPr>
          <a:xfrm>
            <a:off x="11295529" y="6356351"/>
            <a:ext cx="750561" cy="365125"/>
          </a:xfrm>
        </p:spPr>
        <p:txBody>
          <a:bodyPr/>
          <a:lstStyle/>
          <a:p>
            <a:fld id="{B7E6CA31-DA56-47CF-9891-B6D0296B6AEC}" type="slidenum">
              <a:rPr lang="ru-RU" smtClean="0"/>
              <a:t>52</a:t>
            </a:fld>
            <a:endParaRPr lang="ru-RU"/>
          </a:p>
        </p:txBody>
      </p:sp>
    </p:spTree>
    <p:extLst>
      <p:ext uri="{BB962C8B-B14F-4D97-AF65-F5344CB8AC3E}">
        <p14:creationId xmlns:p14="http://schemas.microsoft.com/office/powerpoint/2010/main" val="31043980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ew shape">
            <a:extLst>
              <a:ext uri="{FF2B5EF4-FFF2-40B4-BE49-F238E27FC236}">
                <a16:creationId xmlns:a16="http://schemas.microsoft.com/office/drawing/2014/main" id="{A1C952A1-0EFC-45C5-A1E1-1C147B7A49A7}"/>
              </a:ext>
            </a:extLst>
          </p:cNvPr>
          <p:cNvSpPr txBox="1">
            <a:spLocks/>
          </p:cNvSpPr>
          <p:nvPr/>
        </p:nvSpPr>
        <p:spPr>
          <a:xfrm>
            <a:off x="4565795" y="224644"/>
            <a:ext cx="7092788" cy="1188132"/>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fr-CH" sz="2600" b="1">
                <a:solidFill>
                  <a:srgbClr val="8EB403"/>
                </a:solidFill>
              </a:rPr>
              <a:t>Activité!!!</a:t>
            </a:r>
            <a:br>
              <a:rPr lang="fr-CH" sz="2600">
                <a:solidFill>
                  <a:srgbClr val="8EB403"/>
                </a:solidFill>
              </a:rPr>
            </a:br>
            <a:r>
              <a:rPr lang="fr-CH" sz="2600">
                <a:solidFill>
                  <a:srgbClr val="8EB403"/>
                </a:solidFill>
              </a:rPr>
              <a:t>Analyse de la concurrence</a:t>
            </a:r>
          </a:p>
        </p:txBody>
      </p:sp>
      <p:sp>
        <p:nvSpPr>
          <p:cNvPr id="9" name="Rechteck 8">
            <a:extLst>
              <a:ext uri="{FF2B5EF4-FFF2-40B4-BE49-F238E27FC236}">
                <a16:creationId xmlns:a16="http://schemas.microsoft.com/office/drawing/2014/main" id="{E2AE77B3-768F-4469-81BB-6E35686DFFB9}"/>
              </a:ext>
            </a:extLst>
          </p:cNvPr>
          <p:cNvSpPr/>
          <p:nvPr/>
        </p:nvSpPr>
        <p:spPr>
          <a:xfrm>
            <a:off x="4571536" y="1412776"/>
            <a:ext cx="6680431" cy="3693319"/>
          </a:xfrm>
          <a:prstGeom prst="rect">
            <a:avLst/>
          </a:prstGeom>
        </p:spPr>
        <p:txBody>
          <a:bodyPr wrap="square">
            <a:spAutoFit/>
          </a:bodyPr>
          <a:lstStyle/>
          <a:p>
            <a:r>
              <a:rPr lang="fr-CH">
                <a:solidFill>
                  <a:schemeClr val="accent6">
                    <a:lumMod val="50000"/>
                  </a:schemeClr>
                </a:solidFill>
              </a:rPr>
              <a:t>Essayez d’en apprendre le plus possible sur les produits ou services similaires. </a:t>
            </a:r>
          </a:p>
          <a:p>
            <a:endParaRPr lang="de-CH" dirty="0">
              <a:solidFill>
                <a:schemeClr val="accent6">
                  <a:lumMod val="50000"/>
                </a:schemeClr>
              </a:solidFill>
            </a:endParaRPr>
          </a:p>
          <a:p>
            <a:r>
              <a:rPr lang="fr-CH">
                <a:solidFill>
                  <a:schemeClr val="accent6">
                    <a:lumMod val="50000"/>
                  </a:schemeClr>
                </a:solidFill>
              </a:rPr>
              <a:t>Sources possibles:</a:t>
            </a:r>
          </a:p>
          <a:p>
            <a:pPr marL="285750" indent="-285750">
              <a:buClr>
                <a:srgbClr val="8EB403"/>
              </a:buClr>
              <a:buFont typeface="Century Gothic" panose="020B0502020202020204" pitchFamily="34" charset="0"/>
              <a:buChar char="●"/>
            </a:pPr>
            <a:r>
              <a:rPr lang="fr-CH">
                <a:solidFill>
                  <a:schemeClr val="accent6">
                    <a:lumMod val="50000"/>
                  </a:schemeClr>
                </a:solidFill>
              </a:rPr>
              <a:t>Rechercher dans les supermarchés, les magasins</a:t>
            </a:r>
          </a:p>
          <a:p>
            <a:pPr marL="285750" indent="-285750">
              <a:buClr>
                <a:srgbClr val="8EB403"/>
              </a:buClr>
              <a:buFont typeface="Century Gothic" panose="020B0502020202020204" pitchFamily="34" charset="0"/>
              <a:buChar char="●"/>
            </a:pPr>
            <a:r>
              <a:rPr lang="fr-CH">
                <a:solidFill>
                  <a:schemeClr val="accent6">
                    <a:lumMod val="50000"/>
                  </a:schemeClr>
                </a:solidFill>
              </a:rPr>
              <a:t>Rechercher sur Internet</a:t>
            </a:r>
          </a:p>
          <a:p>
            <a:pPr marL="285750" indent="-285750">
              <a:buClr>
                <a:srgbClr val="8EB403"/>
              </a:buClr>
              <a:buFont typeface="Century Gothic" panose="020B0502020202020204" pitchFamily="34" charset="0"/>
              <a:buChar char="●"/>
            </a:pPr>
            <a:r>
              <a:rPr lang="fr-CH">
                <a:solidFill>
                  <a:schemeClr val="accent6">
                    <a:lumMod val="50000"/>
                  </a:schemeClr>
                </a:solidFill>
              </a:rPr>
              <a:t>Discuter avec des personnes qui utilisent souvent le produit</a:t>
            </a:r>
          </a:p>
          <a:p>
            <a:pPr marL="285750" indent="-285750">
              <a:buClr>
                <a:srgbClr val="8EB403"/>
              </a:buClr>
              <a:buFont typeface="Century Gothic" panose="020B0502020202020204" pitchFamily="34" charset="0"/>
              <a:buChar char="●"/>
            </a:pPr>
            <a:r>
              <a:rPr lang="fr-CH">
                <a:solidFill>
                  <a:schemeClr val="accent6">
                    <a:lumMod val="50000"/>
                  </a:schemeClr>
                </a:solidFill>
              </a:rPr>
              <a:t>Discuter avec des experts actifs sur le même marché</a:t>
            </a:r>
          </a:p>
          <a:p>
            <a:pPr marL="285750" indent="-285750">
              <a:buClr>
                <a:srgbClr val="8EB403"/>
              </a:buClr>
              <a:buFont typeface="Century Gothic" panose="020B0502020202020204" pitchFamily="34" charset="0"/>
              <a:buChar char="●"/>
            </a:pPr>
            <a:r>
              <a:rPr lang="fr-CH">
                <a:solidFill>
                  <a:schemeClr val="accent6">
                    <a:lumMod val="50000"/>
                  </a:schemeClr>
                </a:solidFill>
              </a:rPr>
              <a:t>Etc.</a:t>
            </a:r>
          </a:p>
          <a:p>
            <a:endParaRPr lang="de-CH" dirty="0">
              <a:solidFill>
                <a:srgbClr val="898F97"/>
              </a:solidFill>
            </a:endParaRPr>
          </a:p>
          <a:p>
            <a:endParaRPr lang="de-CH" dirty="0">
              <a:solidFill>
                <a:srgbClr val="898F97"/>
              </a:solidFill>
            </a:endParaRPr>
          </a:p>
          <a:p>
            <a:endParaRPr lang="de-DE" dirty="0">
              <a:solidFill>
                <a:srgbClr val="898F97"/>
              </a:solidFill>
            </a:endParaRPr>
          </a:p>
        </p:txBody>
      </p:sp>
      <p:pic>
        <p:nvPicPr>
          <p:cNvPr id="5" name="Grafik 4" descr="Junge Frau im Supermarkt_iStock-1041616072.jpg">
            <a:extLst>
              <a:ext uri="{FF2B5EF4-FFF2-40B4-BE49-F238E27FC236}">
                <a16:creationId xmlns:a16="http://schemas.microsoft.com/office/drawing/2014/main" id="{69B4E84C-26F5-4F87-ADE5-7FF54CC01B10}"/>
              </a:ext>
            </a:extLst>
          </p:cNvPr>
          <p:cNvPicPr>
            <a:picLocks noChangeAspect="1"/>
          </p:cNvPicPr>
          <p:nvPr/>
        </p:nvPicPr>
        <p:blipFill>
          <a:blip r:embed="rId3"/>
          <a:srcRect l="6617" r="46318"/>
          <a:stretch>
            <a:fillRect/>
          </a:stretch>
        </p:blipFill>
        <p:spPr>
          <a:xfrm>
            <a:off x="-579830" y="0"/>
            <a:ext cx="4703250" cy="6858000"/>
          </a:xfrm>
          <a:prstGeom prst="rect">
            <a:avLst/>
          </a:prstGeom>
        </p:spPr>
      </p:pic>
      <p:sp>
        <p:nvSpPr>
          <p:cNvPr id="10" name="Rechteck 9">
            <a:extLst>
              <a:ext uri="{FF2B5EF4-FFF2-40B4-BE49-F238E27FC236}">
                <a16:creationId xmlns:a16="http://schemas.microsoft.com/office/drawing/2014/main" id="{501072DF-45A5-4176-B346-040FE4D0DE34}"/>
              </a:ext>
            </a:extLst>
          </p:cNvPr>
          <p:cNvSpPr/>
          <p:nvPr/>
        </p:nvSpPr>
        <p:spPr>
          <a:xfrm>
            <a:off x="4565795" y="4573362"/>
            <a:ext cx="7092788" cy="2031325"/>
          </a:xfrm>
          <a:prstGeom prst="rect">
            <a:avLst/>
          </a:prstGeom>
        </p:spPr>
        <p:txBody>
          <a:bodyPr wrap="square">
            <a:spAutoFit/>
          </a:bodyPr>
          <a:lstStyle/>
          <a:p>
            <a:pPr>
              <a:buClr>
                <a:srgbClr val="0E6E36"/>
              </a:buClr>
            </a:pPr>
            <a:r>
              <a:rPr lang="fr-CH">
                <a:solidFill>
                  <a:schemeClr val="accent6">
                    <a:lumMod val="50000"/>
                  </a:schemeClr>
                </a:solidFill>
              </a:rPr>
              <a:t>Posez-vous les questions suivantes afin de connaître les principales offres de la concurrence:</a:t>
            </a:r>
          </a:p>
          <a:p>
            <a:pPr marL="357188" indent="-357188">
              <a:buClr>
                <a:srgbClr val="8EB403"/>
              </a:buClr>
              <a:buFont typeface="Century Gothic" panose="020B0502020202020204" pitchFamily="34" charset="0"/>
              <a:buChar char="●"/>
            </a:pPr>
            <a:r>
              <a:rPr lang="fr-CH">
                <a:solidFill>
                  <a:schemeClr val="accent6">
                    <a:lumMod val="50000"/>
                  </a:schemeClr>
                </a:solidFill>
              </a:rPr>
              <a:t>Qu’est-ce qui rend le produit spécial? Que représente-t-il?</a:t>
            </a:r>
          </a:p>
          <a:p>
            <a:pPr marL="357188" indent="-357188">
              <a:buClr>
                <a:srgbClr val="8EB403"/>
              </a:buClr>
              <a:buFont typeface="Century Gothic" panose="020B0502020202020204" pitchFamily="34" charset="0"/>
              <a:buChar char="●"/>
            </a:pPr>
            <a:r>
              <a:rPr lang="fr-CH">
                <a:solidFill>
                  <a:schemeClr val="accent6">
                    <a:lumMod val="50000"/>
                  </a:schemeClr>
                </a:solidFill>
              </a:rPr>
              <a:t>Sa qualité est-elle convaincante? Ou son prix? Ou quelque chose d’autre?</a:t>
            </a:r>
          </a:p>
          <a:p>
            <a:pPr marL="357188" indent="-357188">
              <a:buClr>
                <a:srgbClr val="8EB403"/>
              </a:buClr>
              <a:buFont typeface="Century Gothic" panose="020B0502020202020204" pitchFamily="34" charset="0"/>
              <a:buChar char="●"/>
            </a:pPr>
            <a:r>
              <a:rPr lang="fr-CH">
                <a:solidFill>
                  <a:schemeClr val="accent6">
                    <a:lumMod val="50000"/>
                  </a:schemeClr>
                </a:solidFill>
              </a:rPr>
              <a:t>Comment pouvez-vous vous distinguer par rapport à ce produit?</a:t>
            </a:r>
          </a:p>
          <a:p>
            <a:pPr marL="357188" indent="-357188">
              <a:buClr>
                <a:srgbClr val="0E6E36"/>
              </a:buClr>
            </a:pPr>
            <a:endParaRPr lang="de-DE" dirty="0"/>
          </a:p>
        </p:txBody>
      </p:sp>
      <p:sp>
        <p:nvSpPr>
          <p:cNvPr id="7" name="Foliennummernplatzhalter 1">
            <a:extLst>
              <a:ext uri="{FF2B5EF4-FFF2-40B4-BE49-F238E27FC236}">
                <a16:creationId xmlns:a16="http://schemas.microsoft.com/office/drawing/2014/main" id="{E6265F51-C5E8-46B8-92B7-0ACD94D17F0A}"/>
              </a:ext>
            </a:extLst>
          </p:cNvPr>
          <p:cNvSpPr>
            <a:spLocks noGrp="1"/>
          </p:cNvSpPr>
          <p:nvPr>
            <p:ph type="sldNum" sz="quarter" idx="12"/>
          </p:nvPr>
        </p:nvSpPr>
        <p:spPr>
          <a:xfrm>
            <a:off x="11295529" y="6356351"/>
            <a:ext cx="750561" cy="365125"/>
          </a:xfrm>
        </p:spPr>
        <p:txBody>
          <a:bodyPr/>
          <a:lstStyle/>
          <a:p>
            <a:fld id="{B7E6CA31-DA56-47CF-9891-B6D0296B6AEC}" type="slidenum">
              <a:rPr lang="ru-RU" smtClean="0"/>
              <a:t>53</a:t>
            </a:fld>
            <a:endParaRPr lang="ru-RU"/>
          </a:p>
        </p:txBody>
      </p:sp>
    </p:spTree>
    <p:extLst>
      <p:ext uri="{BB962C8B-B14F-4D97-AF65-F5344CB8AC3E}">
        <p14:creationId xmlns:p14="http://schemas.microsoft.com/office/powerpoint/2010/main" val="15678898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A316C0E-6288-4961-8F71-D3F49C2D5724}"/>
              </a:ext>
            </a:extLst>
          </p:cNvPr>
          <p:cNvSpPr>
            <a:spLocks noGrp="1"/>
          </p:cNvSpPr>
          <p:nvPr>
            <p:ph type="title"/>
          </p:nvPr>
        </p:nvSpPr>
        <p:spPr>
          <a:xfrm>
            <a:off x="5534679" y="1785473"/>
            <a:ext cx="5165725" cy="1643527"/>
          </a:xfrm>
          <a:prstGeom prst="rect">
            <a:avLst/>
          </a:prstGeom>
          <a:noFill/>
        </p:spPr>
        <p:txBody>
          <a:bodyPr wrap="square">
            <a:spAutoFit/>
          </a:bodyPr>
          <a:lstStyle/>
          <a:p>
            <a:pPr algn="ctr">
              <a:spcBef>
                <a:spcPts val="200"/>
              </a:spcBef>
              <a:spcAft>
                <a:spcPts val="600"/>
              </a:spcAft>
              <a:buClr>
                <a:srgbClr val="117613"/>
              </a:buClr>
            </a:pPr>
            <a:r>
              <a:rPr lang="fr-CH" sz="2800" b="0">
                <a:solidFill>
                  <a:schemeClr val="accent6">
                    <a:lumMod val="50000"/>
                  </a:schemeClr>
                </a:solidFill>
                <a:latin typeface="+mn-lt"/>
                <a:ea typeface="+mn-ea"/>
                <a:cs typeface="Arial" pitchFamily="34" charset="0"/>
              </a:rPr>
              <a:t>Module de formation M 3.6</a:t>
            </a:r>
            <a:br>
              <a:rPr lang="fr-CH" sz="2800" b="0">
                <a:solidFill>
                  <a:schemeClr val="accent6">
                    <a:lumMod val="50000"/>
                  </a:schemeClr>
                </a:solidFill>
                <a:latin typeface="+mn-lt"/>
                <a:ea typeface="+mn-ea"/>
                <a:cs typeface="Arial" pitchFamily="34" charset="0"/>
              </a:rPr>
            </a:br>
            <a:r>
              <a:rPr lang="fr-CH" sz="2800" b="0">
                <a:solidFill>
                  <a:schemeClr val="accent6">
                    <a:lumMod val="50000"/>
                  </a:schemeClr>
                </a:solidFill>
                <a:latin typeface="+mn-lt"/>
                <a:ea typeface="+mn-ea"/>
                <a:cs typeface="Arial" pitchFamily="34" charset="0"/>
              </a:rPr>
              <a:t>Exemple de MyBambooBike</a:t>
            </a:r>
            <a:br>
              <a:rPr lang="fr-CH" sz="2800">
                <a:solidFill>
                  <a:srgbClr val="898F97"/>
                </a:solidFill>
                <a:latin typeface="+mn-lt"/>
                <a:ea typeface="+mn-ea"/>
                <a:cs typeface="Arial" pitchFamily="34" charset="0"/>
              </a:rPr>
            </a:br>
            <a:r>
              <a:rPr lang="fr-CH" sz="2800" b="1">
                <a:solidFill>
                  <a:srgbClr val="B11B96"/>
                </a:solidFill>
                <a:latin typeface="+mn-lt"/>
                <a:ea typeface="+mn-ea"/>
                <a:cs typeface="Arial" pitchFamily="34" charset="0"/>
              </a:rPr>
              <a:t>Caractéristique distinctive de MyBambooBike</a:t>
            </a:r>
          </a:p>
        </p:txBody>
      </p:sp>
      <p:sp>
        <p:nvSpPr>
          <p:cNvPr id="5" name="Foliennummernplatzhalter 1">
            <a:extLst>
              <a:ext uri="{FF2B5EF4-FFF2-40B4-BE49-F238E27FC236}">
                <a16:creationId xmlns:a16="http://schemas.microsoft.com/office/drawing/2014/main" id="{41FB5AA3-8735-40D7-A35F-2FC132732D95}"/>
              </a:ext>
            </a:extLst>
          </p:cNvPr>
          <p:cNvSpPr>
            <a:spLocks noGrp="1"/>
          </p:cNvSpPr>
          <p:nvPr>
            <p:ph type="sldNum" sz="quarter" idx="12"/>
          </p:nvPr>
        </p:nvSpPr>
        <p:spPr>
          <a:xfrm>
            <a:off x="11295529" y="6356351"/>
            <a:ext cx="750561" cy="365125"/>
          </a:xfrm>
        </p:spPr>
        <p:txBody>
          <a:bodyPr/>
          <a:lstStyle/>
          <a:p>
            <a:fld id="{B7E6CA31-DA56-47CF-9891-B6D0296B6AEC}" type="slidenum">
              <a:rPr lang="ru-RU" smtClean="0"/>
              <a:t>54</a:t>
            </a:fld>
            <a:endParaRPr lang="ru-RU"/>
          </a:p>
        </p:txBody>
      </p:sp>
    </p:spTree>
    <p:extLst>
      <p:ext uri="{BB962C8B-B14F-4D97-AF65-F5344CB8AC3E}">
        <p14:creationId xmlns:p14="http://schemas.microsoft.com/office/powerpoint/2010/main" val="25791368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Fahrrad, Graffiti, Zeichnung enthält.&#10;&#10;Automatisch generierte Beschreibung">
            <a:extLst>
              <a:ext uri="{FF2B5EF4-FFF2-40B4-BE49-F238E27FC236}">
                <a16:creationId xmlns:a16="http://schemas.microsoft.com/office/drawing/2014/main" id="{AA012CEF-15E9-4B3B-8CD2-BF48711ADB24}"/>
              </a:ext>
            </a:extLst>
          </p:cNvPr>
          <p:cNvPicPr>
            <a:picLocks noChangeAspect="1"/>
          </p:cNvPicPr>
          <p:nvPr/>
        </p:nvPicPr>
        <p:blipFill rotWithShape="1">
          <a:blip r:embed="rId3">
            <a:extLst>
              <a:ext uri="{28A0092B-C50C-407E-A947-70E740481C1C}">
                <a14:useLocalDpi xmlns:a14="http://schemas.microsoft.com/office/drawing/2010/main" val="0"/>
              </a:ext>
            </a:extLst>
          </a:blip>
          <a:srcRect t="52934" b="9908"/>
          <a:stretch/>
        </p:blipFill>
        <p:spPr>
          <a:xfrm>
            <a:off x="-54363" y="-502"/>
            <a:ext cx="12319959" cy="6858501"/>
          </a:xfrm>
          <a:prstGeom prst="rect">
            <a:avLst/>
          </a:prstGeom>
        </p:spPr>
      </p:pic>
      <p:sp>
        <p:nvSpPr>
          <p:cNvPr id="4" name="Rechteck 3">
            <a:extLst>
              <a:ext uri="{FF2B5EF4-FFF2-40B4-BE49-F238E27FC236}">
                <a16:creationId xmlns:a16="http://schemas.microsoft.com/office/drawing/2014/main" id="{9915D27F-62FC-4202-9F56-1A2697623F35}"/>
              </a:ext>
            </a:extLst>
          </p:cNvPr>
          <p:cNvSpPr/>
          <p:nvPr/>
        </p:nvSpPr>
        <p:spPr>
          <a:xfrm>
            <a:off x="-54363" y="3436132"/>
            <a:ext cx="5144125" cy="12954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accent6">
                  <a:lumMod val="10000"/>
                </a:schemeClr>
              </a:solidFill>
            </a:endParaRPr>
          </a:p>
        </p:txBody>
      </p:sp>
      <p:sp>
        <p:nvSpPr>
          <p:cNvPr id="5" name="Rechteck 4">
            <a:extLst>
              <a:ext uri="{FF2B5EF4-FFF2-40B4-BE49-F238E27FC236}">
                <a16:creationId xmlns:a16="http://schemas.microsoft.com/office/drawing/2014/main" id="{9C5AF342-73C5-4407-AF59-7EB04F27E84E}"/>
              </a:ext>
            </a:extLst>
          </p:cNvPr>
          <p:cNvSpPr/>
          <p:nvPr/>
        </p:nvSpPr>
        <p:spPr>
          <a:xfrm>
            <a:off x="212961" y="3554819"/>
            <a:ext cx="4762501" cy="1323439"/>
          </a:xfrm>
          <a:prstGeom prst="rect">
            <a:avLst/>
          </a:prstGeom>
        </p:spPr>
        <p:txBody>
          <a:bodyPr wrap="square">
            <a:spAutoFit/>
          </a:bodyPr>
          <a:lstStyle/>
          <a:p>
            <a:pPr fontAlgn="auto">
              <a:spcBef>
                <a:spcPts val="1200"/>
              </a:spcBef>
              <a:spcAft>
                <a:spcPts val="0"/>
              </a:spcAft>
              <a:buClr>
                <a:srgbClr val="B11B96"/>
              </a:buClr>
              <a:defRPr/>
            </a:pPr>
            <a:r>
              <a:rPr lang="fr-CH" sz="1600" dirty="0">
                <a:solidFill>
                  <a:schemeClr val="accent6">
                    <a:lumMod val="10000"/>
                  </a:schemeClr>
                </a:solidFill>
                <a:cs typeface="Arial" panose="020B0604020202020204" pitchFamily="34" charset="0"/>
              </a:rPr>
              <a:t>Découvrez dans le chapitre 6 du mini-business plan/journal d’apprentissage la caractéristique distinctive avec laquelle </a:t>
            </a:r>
            <a:r>
              <a:rPr lang="fr-CH" sz="1600" dirty="0" err="1">
                <a:solidFill>
                  <a:schemeClr val="accent6">
                    <a:lumMod val="10000"/>
                  </a:schemeClr>
                </a:solidFill>
                <a:cs typeface="Arial" panose="020B0604020202020204" pitchFamily="34" charset="0"/>
              </a:rPr>
              <a:t>MyBambooBike</a:t>
            </a:r>
            <a:r>
              <a:rPr lang="fr-CH" sz="1600" dirty="0">
                <a:solidFill>
                  <a:schemeClr val="accent6">
                    <a:lumMod val="10000"/>
                  </a:schemeClr>
                </a:solidFill>
                <a:cs typeface="Arial" panose="020B0604020202020204" pitchFamily="34" charset="0"/>
              </a:rPr>
              <a:t> compte séduire ses client-e-s. </a:t>
            </a:r>
          </a:p>
        </p:txBody>
      </p:sp>
      <p:sp>
        <p:nvSpPr>
          <p:cNvPr id="6" name="Rechteck 5">
            <a:extLst>
              <a:ext uri="{FF2B5EF4-FFF2-40B4-BE49-F238E27FC236}">
                <a16:creationId xmlns:a16="http://schemas.microsoft.com/office/drawing/2014/main" id="{9107ABDA-A647-48C2-90AB-119BC2B64330}"/>
              </a:ext>
            </a:extLst>
          </p:cNvPr>
          <p:cNvSpPr/>
          <p:nvPr/>
        </p:nvSpPr>
        <p:spPr>
          <a:xfrm>
            <a:off x="8068979" y="6533376"/>
            <a:ext cx="4223456" cy="276999"/>
          </a:xfrm>
          <a:prstGeom prst="rect">
            <a:avLst/>
          </a:prstGeom>
        </p:spPr>
        <p:txBody>
          <a:bodyPr wrap="square">
            <a:spAutoFit/>
          </a:bodyPr>
          <a:lstStyle/>
          <a:p>
            <a:pPr fontAlgn="auto">
              <a:spcBef>
                <a:spcPts val="1200"/>
              </a:spcBef>
              <a:spcAft>
                <a:spcPts val="0"/>
              </a:spcAft>
              <a:buClr>
                <a:srgbClr val="B11B96"/>
              </a:buClr>
              <a:defRPr/>
            </a:pPr>
            <a:r>
              <a:rPr lang="fr-CH" sz="1200" b="1">
                <a:solidFill>
                  <a:schemeClr val="bg1"/>
                </a:solidFill>
                <a:cs typeface="Arial" panose="020B0604020202020204" pitchFamily="34" charset="0"/>
              </a:rPr>
              <a:t>Photo: </a:t>
            </a:r>
            <a:r>
              <a:rPr lang="fr-CH" sz="1200">
                <a:solidFill>
                  <a:schemeClr val="bg1"/>
                </a:solidFill>
                <a:cs typeface="Arial" panose="020B0604020202020204" pitchFamily="34" charset="0"/>
              </a:rPr>
              <a:t>mise à disposition par Drehmoment-Bikes.</a:t>
            </a:r>
          </a:p>
        </p:txBody>
      </p:sp>
    </p:spTree>
    <p:extLst>
      <p:ext uri="{BB962C8B-B14F-4D97-AF65-F5344CB8AC3E}">
        <p14:creationId xmlns:p14="http://schemas.microsoft.com/office/powerpoint/2010/main" val="712216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36246968-3337-40F9-AF3C-0A208230C1D5}"/>
              </a:ext>
            </a:extLst>
          </p:cNvPr>
          <p:cNvSpPr txBox="1">
            <a:spLocks/>
          </p:cNvSpPr>
          <p:nvPr/>
        </p:nvSpPr>
        <p:spPr>
          <a:xfrm>
            <a:off x="5505450" y="2247900"/>
            <a:ext cx="6921464" cy="1590674"/>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lnSpc>
                <a:spcPct val="100000"/>
              </a:lnSpc>
              <a:spcBef>
                <a:spcPts val="600"/>
              </a:spcBef>
              <a:spcAft>
                <a:spcPts val="1200"/>
              </a:spcAft>
            </a:pPr>
            <a:r>
              <a:rPr lang="fr-CH" sz="3200" b="0" dirty="0">
                <a:solidFill>
                  <a:schemeClr val="accent6">
                    <a:lumMod val="50000"/>
                  </a:schemeClr>
                </a:solidFill>
                <a:cs typeface="Arial" pitchFamily="34" charset="0"/>
              </a:rPr>
              <a:t>Module de formation M 3.7</a:t>
            </a:r>
            <a:br>
              <a:rPr lang="fr-CH" sz="3200" b="0" dirty="0">
                <a:solidFill>
                  <a:schemeClr val="accent6">
                    <a:lumMod val="50000"/>
                  </a:schemeClr>
                </a:solidFill>
                <a:cs typeface="Arial" pitchFamily="34" charset="0"/>
              </a:rPr>
            </a:br>
            <a:r>
              <a:rPr lang="fr-CH" sz="3200" b="0" dirty="0">
                <a:solidFill>
                  <a:schemeClr val="accent6">
                    <a:lumMod val="50000"/>
                  </a:schemeClr>
                </a:solidFill>
                <a:cs typeface="Arial" pitchFamily="34" charset="0"/>
              </a:rPr>
              <a:t>Développement de votre </a:t>
            </a:r>
            <a:br>
              <a:rPr lang="fr-CH" sz="3200" b="0" dirty="0">
                <a:solidFill>
                  <a:schemeClr val="accent6">
                    <a:lumMod val="50000"/>
                  </a:schemeClr>
                </a:solidFill>
                <a:cs typeface="Arial" pitchFamily="34" charset="0"/>
              </a:rPr>
            </a:br>
            <a:r>
              <a:rPr lang="fr-CH" sz="3200" b="0" dirty="0">
                <a:solidFill>
                  <a:schemeClr val="accent6">
                    <a:lumMod val="50000"/>
                  </a:schemeClr>
                </a:solidFill>
                <a:cs typeface="Arial" pitchFamily="34" charset="0"/>
              </a:rPr>
              <a:t>propre idée entrepreneuriale</a:t>
            </a:r>
            <a:br>
              <a:rPr lang="fr-CH" sz="3200" b="0" dirty="0">
                <a:solidFill>
                  <a:srgbClr val="D17930"/>
                </a:solidFill>
                <a:cs typeface="Arial" pitchFamily="34" charset="0"/>
              </a:rPr>
            </a:br>
            <a:r>
              <a:rPr lang="fr-CH" sz="3200" dirty="0">
                <a:solidFill>
                  <a:srgbClr val="D17930"/>
                </a:solidFill>
                <a:cs typeface="Arial" pitchFamily="34" charset="0"/>
              </a:rPr>
              <a:t>Votre</a:t>
            </a:r>
            <a:r>
              <a:rPr lang="fr-CH" sz="3200" b="0" dirty="0">
                <a:solidFill>
                  <a:srgbClr val="D17930"/>
                </a:solidFill>
                <a:cs typeface="Arial" pitchFamily="34" charset="0"/>
              </a:rPr>
              <a:t> </a:t>
            </a:r>
            <a:r>
              <a:rPr lang="fr-CH" sz="3200" dirty="0">
                <a:solidFill>
                  <a:srgbClr val="D17930"/>
                </a:solidFill>
                <a:cs typeface="Arial" pitchFamily="34" charset="0"/>
              </a:rPr>
              <a:t>caractéristique distinctive</a:t>
            </a:r>
            <a:br>
              <a:rPr lang="fr-CH" sz="3200" dirty="0">
                <a:solidFill>
                  <a:srgbClr val="D17930"/>
                </a:solidFill>
                <a:cs typeface="Arial" pitchFamily="34" charset="0"/>
              </a:rPr>
            </a:br>
            <a:endParaRPr lang="fr-CH" sz="3200" dirty="0">
              <a:solidFill>
                <a:srgbClr val="D17930"/>
              </a:solidFill>
              <a:cs typeface="Arial" pitchFamily="34" charset="0"/>
            </a:endParaRPr>
          </a:p>
        </p:txBody>
      </p:sp>
      <p:sp>
        <p:nvSpPr>
          <p:cNvPr id="5" name="Foliennummernplatzhalter 1">
            <a:extLst>
              <a:ext uri="{FF2B5EF4-FFF2-40B4-BE49-F238E27FC236}">
                <a16:creationId xmlns:a16="http://schemas.microsoft.com/office/drawing/2014/main" id="{BE603161-07E6-4B8E-B61C-08A22185F066}"/>
              </a:ext>
            </a:extLst>
          </p:cNvPr>
          <p:cNvSpPr>
            <a:spLocks noGrp="1"/>
          </p:cNvSpPr>
          <p:nvPr>
            <p:ph type="sldNum" sz="quarter" idx="12"/>
          </p:nvPr>
        </p:nvSpPr>
        <p:spPr>
          <a:xfrm>
            <a:off x="11295529" y="6356351"/>
            <a:ext cx="750561" cy="365125"/>
          </a:xfrm>
        </p:spPr>
        <p:txBody>
          <a:bodyPr/>
          <a:lstStyle/>
          <a:p>
            <a:fld id="{B7E6CA31-DA56-47CF-9891-B6D0296B6AEC}" type="slidenum">
              <a:rPr lang="ru-RU" smtClean="0"/>
              <a:t>56</a:t>
            </a:fld>
            <a:endParaRPr lang="ru-RU"/>
          </a:p>
        </p:txBody>
      </p:sp>
    </p:spTree>
    <p:extLst>
      <p:ext uri="{BB962C8B-B14F-4D97-AF65-F5344CB8AC3E}">
        <p14:creationId xmlns:p14="http://schemas.microsoft.com/office/powerpoint/2010/main" val="9723775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0">
            <a:extLst>
              <a:ext uri="{FF2B5EF4-FFF2-40B4-BE49-F238E27FC236}">
                <a16:creationId xmlns:a16="http://schemas.microsoft.com/office/drawing/2014/main" id="{24773088-6456-406D-9123-E2386DCCF7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1654" y="1272209"/>
            <a:ext cx="3073128" cy="1185920"/>
          </a:xfrm>
          <a:prstGeom prst="rect">
            <a:avLst/>
          </a:prstGeom>
        </p:spPr>
      </p:pic>
      <p:sp>
        <p:nvSpPr>
          <p:cNvPr id="6" name="Rechteck 5">
            <a:extLst>
              <a:ext uri="{FF2B5EF4-FFF2-40B4-BE49-F238E27FC236}">
                <a16:creationId xmlns:a16="http://schemas.microsoft.com/office/drawing/2014/main" id="{9DADE331-0429-414A-B2EC-2769DC7A505D}"/>
              </a:ext>
            </a:extLst>
          </p:cNvPr>
          <p:cNvSpPr/>
          <p:nvPr/>
        </p:nvSpPr>
        <p:spPr>
          <a:xfrm>
            <a:off x="1679914" y="2393391"/>
            <a:ext cx="6453992" cy="430887"/>
          </a:xfrm>
          <a:prstGeom prst="rect">
            <a:avLst/>
          </a:prstGeom>
        </p:spPr>
        <p:txBody>
          <a:bodyPr wrap="square">
            <a:spAutoFit/>
          </a:bodyPr>
          <a:lstStyle/>
          <a:p>
            <a:pPr fontAlgn="auto">
              <a:spcBef>
                <a:spcPts val="1200"/>
              </a:spcBef>
              <a:spcAft>
                <a:spcPts val="0"/>
              </a:spcAft>
              <a:buClr>
                <a:srgbClr val="D17930"/>
              </a:buClr>
              <a:defRPr/>
            </a:pPr>
            <a:r>
              <a:rPr lang="fr-CH" sz="2200" b="1">
                <a:solidFill>
                  <a:srgbClr val="D17930"/>
                </a:solidFill>
                <a:cs typeface="Arial" panose="020B0604020202020204" pitchFamily="34" charset="0"/>
              </a:rPr>
              <a:t>Exercice:</a:t>
            </a:r>
          </a:p>
        </p:txBody>
      </p:sp>
      <p:sp>
        <p:nvSpPr>
          <p:cNvPr id="7" name="Rechteck 6">
            <a:extLst>
              <a:ext uri="{FF2B5EF4-FFF2-40B4-BE49-F238E27FC236}">
                <a16:creationId xmlns:a16="http://schemas.microsoft.com/office/drawing/2014/main" id="{B26A21F7-11DC-4441-96F6-EC3B88A22BE1}"/>
              </a:ext>
            </a:extLst>
          </p:cNvPr>
          <p:cNvSpPr/>
          <p:nvPr/>
        </p:nvSpPr>
        <p:spPr>
          <a:xfrm>
            <a:off x="1658648" y="2890391"/>
            <a:ext cx="8878217" cy="1092607"/>
          </a:xfrm>
          <a:prstGeom prst="rect">
            <a:avLst/>
          </a:prstGeom>
        </p:spPr>
        <p:txBody>
          <a:bodyPr wrap="square">
            <a:spAutoFit/>
          </a:bodyPr>
          <a:lstStyle/>
          <a:p>
            <a:pPr marL="361950" indent="-361950" fontAlgn="auto">
              <a:spcBef>
                <a:spcPts val="600"/>
              </a:spcBef>
              <a:spcAft>
                <a:spcPts val="0"/>
              </a:spcAft>
              <a:buClr>
                <a:srgbClr val="D17930"/>
              </a:buClr>
              <a:buFont typeface="Century Gothic" panose="020B0502020202020204" pitchFamily="34" charset="0"/>
              <a:buChar char="●"/>
              <a:defRPr/>
            </a:pPr>
            <a:r>
              <a:rPr lang="fr-CH" sz="2000">
                <a:solidFill>
                  <a:schemeClr val="accent6">
                    <a:lumMod val="50000"/>
                  </a:schemeClr>
                </a:solidFill>
                <a:cs typeface="Arial" panose="020B0604020202020204" pitchFamily="34" charset="0"/>
              </a:rPr>
              <a:t>En quoi consiste votre caractéristique distinctive?</a:t>
            </a:r>
          </a:p>
          <a:p>
            <a:pPr marL="361950" indent="-361950" fontAlgn="auto">
              <a:spcBef>
                <a:spcPts val="600"/>
              </a:spcBef>
              <a:spcAft>
                <a:spcPts val="0"/>
              </a:spcAft>
              <a:buClr>
                <a:srgbClr val="D17930"/>
              </a:buClr>
              <a:buFont typeface="Century Gothic" panose="020B0502020202020204" pitchFamily="34" charset="0"/>
              <a:buChar char="●"/>
              <a:defRPr/>
            </a:pPr>
            <a:r>
              <a:rPr lang="fr-CH" sz="2000">
                <a:solidFill>
                  <a:schemeClr val="accent6">
                    <a:lumMod val="50000"/>
                  </a:schemeClr>
                </a:solidFill>
                <a:cs typeface="Arial" panose="020B0604020202020204" pitchFamily="34" charset="0"/>
              </a:rPr>
              <a:t>Consignez les résultats de vos réflexions par écrit dans votre mini-business plan/journal d’apprentissage.</a:t>
            </a:r>
          </a:p>
        </p:txBody>
      </p:sp>
      <p:sp>
        <p:nvSpPr>
          <p:cNvPr id="9" name="Foliennummernplatzhalter 1">
            <a:extLst>
              <a:ext uri="{FF2B5EF4-FFF2-40B4-BE49-F238E27FC236}">
                <a16:creationId xmlns:a16="http://schemas.microsoft.com/office/drawing/2014/main" id="{80DF0F8C-C458-4D08-9325-06C40BFB1586}"/>
              </a:ext>
            </a:extLst>
          </p:cNvPr>
          <p:cNvSpPr>
            <a:spLocks noGrp="1"/>
          </p:cNvSpPr>
          <p:nvPr>
            <p:ph type="sldNum" sz="quarter" idx="12"/>
          </p:nvPr>
        </p:nvSpPr>
        <p:spPr>
          <a:xfrm>
            <a:off x="11295529" y="6356351"/>
            <a:ext cx="750561" cy="365125"/>
          </a:xfrm>
        </p:spPr>
        <p:txBody>
          <a:bodyPr/>
          <a:lstStyle/>
          <a:p>
            <a:fld id="{B7E6CA31-DA56-47CF-9891-B6D0296B6AEC}" type="slidenum">
              <a:rPr lang="ru-RU" smtClean="0"/>
              <a:t>57</a:t>
            </a:fld>
            <a:endParaRPr lang="ru-RU"/>
          </a:p>
        </p:txBody>
      </p:sp>
    </p:spTree>
    <p:extLst>
      <p:ext uri="{BB962C8B-B14F-4D97-AF65-F5344CB8AC3E}">
        <p14:creationId xmlns:p14="http://schemas.microsoft.com/office/powerpoint/2010/main" val="41740920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el 3">
            <a:extLst>
              <a:ext uri="{FF2B5EF4-FFF2-40B4-BE49-F238E27FC236}">
                <a16:creationId xmlns:a16="http://schemas.microsoft.com/office/drawing/2014/main" id="{88097EAC-CECC-460F-9B51-14A889C0ECBB}"/>
              </a:ext>
            </a:extLst>
          </p:cNvPr>
          <p:cNvSpPr>
            <a:spLocks noGrp="1"/>
          </p:cNvSpPr>
          <p:nvPr>
            <p:ph type="title"/>
          </p:nvPr>
        </p:nvSpPr>
        <p:spPr>
          <a:xfrm>
            <a:off x="5315712" y="2121588"/>
            <a:ext cx="5742432" cy="2419124"/>
          </a:xfrm>
          <a:prstGeom prst="rect">
            <a:avLst/>
          </a:prstGeom>
          <a:noFill/>
        </p:spPr>
        <p:txBody>
          <a:bodyPr wrap="square">
            <a:spAutoFit/>
          </a:bodyPr>
          <a:lstStyle/>
          <a:p>
            <a:pPr algn="ctr">
              <a:spcBef>
                <a:spcPts val="200"/>
              </a:spcBef>
              <a:spcAft>
                <a:spcPts val="600"/>
              </a:spcAft>
              <a:buClr>
                <a:srgbClr val="117613"/>
              </a:buClr>
            </a:pPr>
            <a:r>
              <a:rPr lang="fr-CH" sz="2800" b="0" dirty="0">
                <a:solidFill>
                  <a:schemeClr val="accent6">
                    <a:lumMod val="50000"/>
                  </a:schemeClr>
                </a:solidFill>
                <a:cs typeface="Arial" pitchFamily="34" charset="0"/>
              </a:rPr>
              <a:t>Module de formation M 3.8</a:t>
            </a:r>
            <a:br>
              <a:rPr lang="fr-CH" sz="2800" b="0" dirty="0">
                <a:solidFill>
                  <a:schemeClr val="accent6">
                    <a:lumMod val="50000"/>
                  </a:schemeClr>
                </a:solidFill>
                <a:cs typeface="Arial" pitchFamily="34" charset="0"/>
              </a:rPr>
            </a:br>
            <a:r>
              <a:rPr lang="fr-CH" sz="2800" b="0" dirty="0">
                <a:solidFill>
                  <a:schemeClr val="accent6">
                    <a:lumMod val="50000"/>
                  </a:schemeClr>
                </a:solidFill>
                <a:cs typeface="Arial" pitchFamily="34" charset="0"/>
              </a:rPr>
              <a:t>Études de cas sur les entrepreneurs/-ses</a:t>
            </a:r>
            <a:br>
              <a:rPr lang="fr-CH" sz="2800" dirty="0">
                <a:solidFill>
                  <a:srgbClr val="898F97"/>
                </a:solidFill>
                <a:cs typeface="Arial" pitchFamily="34" charset="0"/>
              </a:rPr>
            </a:br>
            <a:r>
              <a:rPr lang="fr-CH" sz="2800" b="1" dirty="0">
                <a:solidFill>
                  <a:srgbClr val="6C0A63"/>
                </a:solidFill>
                <a:cs typeface="Arial" pitchFamily="34" charset="0"/>
              </a:rPr>
              <a:t>Le café de leurs rêves:</a:t>
            </a:r>
            <a:br>
              <a:rPr lang="fr-CH" sz="2800" b="1" dirty="0">
                <a:solidFill>
                  <a:srgbClr val="6C0A63"/>
                </a:solidFill>
                <a:cs typeface="Arial" pitchFamily="34" charset="0"/>
              </a:rPr>
            </a:br>
            <a:r>
              <a:rPr lang="fr-CH" sz="2800" b="1" dirty="0">
                <a:solidFill>
                  <a:srgbClr val="6C0A63"/>
                </a:solidFill>
                <a:cs typeface="Arial" pitchFamily="34" charset="0"/>
              </a:rPr>
              <a:t>étude de cas</a:t>
            </a:r>
            <a:br>
              <a:rPr lang="fr-CH" sz="2800" b="1" dirty="0">
                <a:solidFill>
                  <a:srgbClr val="6C0A63"/>
                </a:solidFill>
                <a:cs typeface="Arial" pitchFamily="34" charset="0"/>
              </a:rPr>
            </a:br>
            <a:r>
              <a:rPr lang="fr-CH" sz="2800" b="1" dirty="0">
                <a:solidFill>
                  <a:srgbClr val="6C0A63"/>
                </a:solidFill>
                <a:cs typeface="Arial" pitchFamily="34" charset="0"/>
              </a:rPr>
              <a:t>Sujet: caractéristique distinctive</a:t>
            </a:r>
          </a:p>
        </p:txBody>
      </p:sp>
      <p:sp>
        <p:nvSpPr>
          <p:cNvPr id="4" name="Foliennummernplatzhalter 1">
            <a:extLst>
              <a:ext uri="{FF2B5EF4-FFF2-40B4-BE49-F238E27FC236}">
                <a16:creationId xmlns:a16="http://schemas.microsoft.com/office/drawing/2014/main" id="{091C8EA7-EEF5-460E-92DE-E7E078FF3E47}"/>
              </a:ext>
            </a:extLst>
          </p:cNvPr>
          <p:cNvSpPr>
            <a:spLocks noGrp="1"/>
          </p:cNvSpPr>
          <p:nvPr>
            <p:ph type="sldNum" sz="quarter" idx="12"/>
          </p:nvPr>
        </p:nvSpPr>
        <p:spPr>
          <a:xfrm>
            <a:off x="11295529" y="6356351"/>
            <a:ext cx="750561" cy="365125"/>
          </a:xfrm>
        </p:spPr>
        <p:txBody>
          <a:bodyPr/>
          <a:lstStyle/>
          <a:p>
            <a:fld id="{B7E6CA31-DA56-47CF-9891-B6D0296B6AEC}" type="slidenum">
              <a:rPr lang="ru-RU" smtClean="0"/>
              <a:t>58</a:t>
            </a:fld>
            <a:endParaRPr lang="ru-RU"/>
          </a:p>
        </p:txBody>
      </p:sp>
    </p:spTree>
    <p:extLst>
      <p:ext uri="{BB962C8B-B14F-4D97-AF65-F5344CB8AC3E}">
        <p14:creationId xmlns:p14="http://schemas.microsoft.com/office/powerpoint/2010/main" val="1787959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
            <a:extLst>
              <a:ext uri="{FF2B5EF4-FFF2-40B4-BE49-F238E27FC236}">
                <a16:creationId xmlns:a16="http://schemas.microsoft.com/office/drawing/2014/main" id="{1493085B-9624-4CED-B2F5-9A9AE2B2B980}"/>
              </a:ext>
            </a:extLst>
          </p:cNvPr>
          <p:cNvSpPr txBox="1">
            <a:spLocks noChangeArrowheads="1"/>
          </p:cNvSpPr>
          <p:nvPr/>
        </p:nvSpPr>
        <p:spPr bwMode="auto">
          <a:xfrm>
            <a:off x="936802" y="106361"/>
            <a:ext cx="10413950" cy="657225"/>
          </a:xfrm>
          <a:prstGeom prst="rect">
            <a:avLst/>
          </a:prstGeom>
          <a:noFill/>
          <a:ln w="9525">
            <a:noFill/>
            <a:miter lim="800000"/>
            <a:headEnd/>
            <a:tailEnd/>
          </a:ln>
        </p:spPr>
        <p:txBody>
          <a:bodyPr anchor="ctr"/>
          <a:lstStyle/>
          <a:p>
            <a:pPr>
              <a:defRPr/>
            </a:pPr>
            <a:r>
              <a:rPr lang="fr-CH" sz="2400" b="1" dirty="0">
                <a:solidFill>
                  <a:srgbClr val="0B4874"/>
                </a:solidFill>
                <a:latin typeface="+mj-lt"/>
                <a:ea typeface="ＭＳ Ｐゴシック" charset="0"/>
                <a:cs typeface="Arial"/>
              </a:rPr>
              <a:t>Un modèle d’entreprise explique le fonctionnement d’une entreprise</a:t>
            </a:r>
          </a:p>
        </p:txBody>
      </p:sp>
      <p:sp>
        <p:nvSpPr>
          <p:cNvPr id="20" name="Rechteck 19">
            <a:extLst>
              <a:ext uri="{FF2B5EF4-FFF2-40B4-BE49-F238E27FC236}">
                <a16:creationId xmlns:a16="http://schemas.microsoft.com/office/drawing/2014/main" id="{7187A7F3-0056-4B0B-8FC7-0D1D0DBCBBA9}"/>
              </a:ext>
            </a:extLst>
          </p:cNvPr>
          <p:cNvSpPr/>
          <p:nvPr/>
        </p:nvSpPr>
        <p:spPr>
          <a:xfrm>
            <a:off x="1745139" y="1688947"/>
            <a:ext cx="9715341" cy="3277820"/>
          </a:xfrm>
          <a:prstGeom prst="rect">
            <a:avLst/>
          </a:prstGeom>
        </p:spPr>
        <p:txBody>
          <a:bodyPr wrap="square">
            <a:spAutoFit/>
          </a:bodyPr>
          <a:lstStyle/>
          <a:p>
            <a:pPr marL="457200" indent="-457200">
              <a:spcBef>
                <a:spcPts val="1200"/>
              </a:spcBef>
              <a:spcAft>
                <a:spcPts val="600"/>
              </a:spcAft>
              <a:buFont typeface="+mj-lt"/>
              <a:buAutoNum type="arabicPeriod"/>
            </a:pPr>
            <a:r>
              <a:rPr lang="fr-CH" sz="2200" b="1" dirty="0">
                <a:solidFill>
                  <a:srgbClr val="0B4874"/>
                </a:solidFill>
                <a:cs typeface="Arial" pitchFamily="34" charset="0"/>
              </a:rPr>
              <a:t>Proposition de valeur: </a:t>
            </a:r>
            <a:r>
              <a:rPr lang="fr-CH" sz="2200" dirty="0">
                <a:solidFill>
                  <a:schemeClr val="accent6">
                    <a:lumMod val="50000"/>
                  </a:schemeClr>
                </a:solidFill>
                <a:cs typeface="Arial" pitchFamily="34" charset="0"/>
              </a:rPr>
              <a:t>Quelle est notre proposition de valeur?</a:t>
            </a:r>
          </a:p>
          <a:p>
            <a:pPr marL="457200" indent="-457200">
              <a:spcBef>
                <a:spcPts val="1200"/>
              </a:spcBef>
              <a:spcAft>
                <a:spcPts val="600"/>
              </a:spcAft>
              <a:buFont typeface="+mj-lt"/>
              <a:buAutoNum type="arabicPeriod"/>
            </a:pPr>
            <a:r>
              <a:rPr lang="fr-CH" sz="2200" b="1" dirty="0">
                <a:solidFill>
                  <a:srgbClr val="0B4874"/>
                </a:solidFill>
                <a:cs typeface="Arial" pitchFamily="34" charset="0"/>
              </a:rPr>
              <a:t>Groupe cible: </a:t>
            </a:r>
            <a:r>
              <a:rPr lang="fr-CH" sz="2200" dirty="0">
                <a:solidFill>
                  <a:schemeClr val="accent6">
                    <a:lumMod val="50000"/>
                  </a:schemeClr>
                </a:solidFill>
                <a:cs typeface="Arial" pitchFamily="34" charset="0"/>
              </a:rPr>
              <a:t>Qui sont nos client-e-s?</a:t>
            </a:r>
          </a:p>
          <a:p>
            <a:pPr marL="457200" indent="-457200">
              <a:spcBef>
                <a:spcPts val="1200"/>
              </a:spcBef>
              <a:spcAft>
                <a:spcPts val="600"/>
              </a:spcAft>
              <a:buFont typeface="+mj-lt"/>
              <a:buAutoNum type="arabicPeriod"/>
            </a:pPr>
            <a:r>
              <a:rPr lang="fr-CH" sz="2200" b="1" dirty="0">
                <a:solidFill>
                  <a:srgbClr val="0B4874"/>
                </a:solidFill>
                <a:cs typeface="Arial" pitchFamily="34" charset="0"/>
              </a:rPr>
              <a:t>Prestation fournie: </a:t>
            </a:r>
            <a:r>
              <a:rPr lang="fr-CH" sz="2200" dirty="0">
                <a:solidFill>
                  <a:schemeClr val="accent6">
                    <a:lumMod val="50000"/>
                  </a:schemeClr>
                </a:solidFill>
                <a:cs typeface="Arial" pitchFamily="34" charset="0"/>
              </a:rPr>
              <a:t>Comment le produit ou le service est-il conçu?</a:t>
            </a:r>
          </a:p>
          <a:p>
            <a:pPr marL="457200" indent="-457200">
              <a:spcBef>
                <a:spcPts val="1200"/>
              </a:spcBef>
              <a:spcAft>
                <a:spcPts val="600"/>
              </a:spcAft>
              <a:buFont typeface="+mj-lt"/>
              <a:buAutoNum type="arabicPeriod"/>
            </a:pPr>
            <a:r>
              <a:rPr lang="fr-CH" sz="2200" b="1" dirty="0">
                <a:solidFill>
                  <a:srgbClr val="0B4874"/>
                </a:solidFill>
                <a:cs typeface="Arial" pitchFamily="34" charset="0"/>
              </a:rPr>
              <a:t>Modèle de revenus: </a:t>
            </a:r>
          </a:p>
          <a:p>
            <a:pPr marL="914400" lvl="1" indent="-457200">
              <a:spcBef>
                <a:spcPts val="1200"/>
              </a:spcBef>
              <a:spcAft>
                <a:spcPts val="600"/>
              </a:spcAft>
              <a:buFont typeface="Century Gothic" panose="020B0502020202020204" pitchFamily="34" charset="0"/>
              <a:buChar char="●"/>
            </a:pPr>
            <a:r>
              <a:rPr lang="fr-CH" sz="2200" b="1" dirty="0">
                <a:solidFill>
                  <a:srgbClr val="0B4874"/>
                </a:solidFill>
                <a:cs typeface="Arial" pitchFamily="34" charset="0"/>
              </a:rPr>
              <a:t>Chiffre d’affaires: </a:t>
            </a:r>
            <a:r>
              <a:rPr lang="fr-CH" sz="2200" dirty="0">
                <a:solidFill>
                  <a:schemeClr val="accent6">
                    <a:lumMod val="50000"/>
                  </a:schemeClr>
                </a:solidFill>
              </a:rPr>
              <a:t>Comment le chiffre d’affaire est-il réalisé?</a:t>
            </a:r>
          </a:p>
          <a:p>
            <a:pPr marL="914400" lvl="1" indent="-457200">
              <a:spcBef>
                <a:spcPts val="1200"/>
              </a:spcBef>
              <a:spcAft>
                <a:spcPts val="600"/>
              </a:spcAft>
              <a:buFont typeface="Century Gothic" panose="020B0502020202020204" pitchFamily="34" charset="0"/>
              <a:buChar char="●"/>
            </a:pPr>
            <a:r>
              <a:rPr lang="fr-CH" sz="2200" b="1" dirty="0">
                <a:solidFill>
                  <a:srgbClr val="0B4874"/>
                </a:solidFill>
              </a:rPr>
              <a:t>Coûts:</a:t>
            </a:r>
            <a:r>
              <a:rPr lang="fr-CH" sz="2200" dirty="0">
                <a:solidFill>
                  <a:srgbClr val="0B4874"/>
                </a:solidFill>
              </a:rPr>
              <a:t> </a:t>
            </a:r>
            <a:r>
              <a:rPr lang="fr-CH" sz="2200" dirty="0">
                <a:solidFill>
                  <a:schemeClr val="accent6">
                    <a:lumMod val="50000"/>
                  </a:schemeClr>
                </a:solidFill>
              </a:rPr>
              <a:t>Quels sont les principaux postes de coûts?</a:t>
            </a:r>
          </a:p>
        </p:txBody>
      </p:sp>
      <p:sp>
        <p:nvSpPr>
          <p:cNvPr id="13" name="Foliennummernplatzhalter 12">
            <a:extLst>
              <a:ext uri="{FF2B5EF4-FFF2-40B4-BE49-F238E27FC236}">
                <a16:creationId xmlns:a16="http://schemas.microsoft.com/office/drawing/2014/main" id="{AFA995D3-7D62-4F74-8292-BD7160C2D661}"/>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6</a:t>
            </a:fld>
            <a:endParaRPr lang="ru-RU"/>
          </a:p>
        </p:txBody>
      </p:sp>
    </p:spTree>
    <p:extLst>
      <p:ext uri="{BB962C8B-B14F-4D97-AF65-F5344CB8AC3E}">
        <p14:creationId xmlns:p14="http://schemas.microsoft.com/office/powerpoint/2010/main" val="2139591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70C1D1DD-C7F9-4BA1-AE86-DB4A21BB8095}"/>
              </a:ext>
            </a:extLst>
          </p:cNvPr>
          <p:cNvSpPr/>
          <p:nvPr/>
        </p:nvSpPr>
        <p:spPr>
          <a:xfrm>
            <a:off x="4749762" y="1247770"/>
            <a:ext cx="2677927" cy="1025593"/>
          </a:xfrm>
          <a:prstGeom prst="rect">
            <a:avLst/>
          </a:prstGeom>
          <a:solidFill>
            <a:srgbClr val="0B4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Rechteck 19">
            <a:extLst>
              <a:ext uri="{FF2B5EF4-FFF2-40B4-BE49-F238E27FC236}">
                <a16:creationId xmlns:a16="http://schemas.microsoft.com/office/drawing/2014/main" id="{74ED1533-CD9D-42FC-A70A-DAFBBC500E5B}"/>
              </a:ext>
            </a:extLst>
          </p:cNvPr>
          <p:cNvSpPr/>
          <p:nvPr/>
        </p:nvSpPr>
        <p:spPr>
          <a:xfrm>
            <a:off x="7509172" y="1267460"/>
            <a:ext cx="3595577" cy="1025593"/>
          </a:xfrm>
          <a:prstGeom prst="rect">
            <a:avLst/>
          </a:prstGeom>
          <a:solidFill>
            <a:srgbClr val="0B4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Rechteck 2">
            <a:extLst>
              <a:ext uri="{FF2B5EF4-FFF2-40B4-BE49-F238E27FC236}">
                <a16:creationId xmlns:a16="http://schemas.microsoft.com/office/drawing/2014/main" id="{57C8377D-6200-49F9-9D0F-2DBDE241B46C}"/>
              </a:ext>
            </a:extLst>
          </p:cNvPr>
          <p:cNvSpPr/>
          <p:nvPr/>
        </p:nvSpPr>
        <p:spPr>
          <a:xfrm>
            <a:off x="3944674" y="6438791"/>
            <a:ext cx="6096000" cy="276999"/>
          </a:xfrm>
          <a:prstGeom prst="rect">
            <a:avLst/>
          </a:prstGeom>
        </p:spPr>
        <p:txBody>
          <a:bodyPr>
            <a:spAutoFit/>
          </a:bodyPr>
          <a:lstStyle/>
          <a:p>
            <a:r>
              <a:rPr lang="fr-CH" sz="1200" b="1">
                <a:solidFill>
                  <a:srgbClr val="898F97"/>
                </a:solidFill>
              </a:rPr>
              <a:t>Selon: </a:t>
            </a:r>
            <a:r>
              <a:rPr lang="fr-CH" sz="1200">
                <a:solidFill>
                  <a:srgbClr val="898F97"/>
                </a:solidFill>
              </a:rPr>
              <a:t>digitaleneuordnung.de/blog/business-modell/</a:t>
            </a:r>
          </a:p>
        </p:txBody>
      </p:sp>
      <p:sp>
        <p:nvSpPr>
          <p:cNvPr id="4" name="Rechteck 3">
            <a:extLst>
              <a:ext uri="{FF2B5EF4-FFF2-40B4-BE49-F238E27FC236}">
                <a16:creationId xmlns:a16="http://schemas.microsoft.com/office/drawing/2014/main" id="{93B5E8EC-3A90-43EA-A79C-C615BD83E4E7}"/>
              </a:ext>
            </a:extLst>
          </p:cNvPr>
          <p:cNvSpPr/>
          <p:nvPr/>
        </p:nvSpPr>
        <p:spPr>
          <a:xfrm>
            <a:off x="1049075" y="1265273"/>
            <a:ext cx="3600000" cy="3600000"/>
          </a:xfrm>
          <a:prstGeom prst="rect">
            <a:avLst/>
          </a:prstGeom>
          <a:solidFill>
            <a:schemeClr val="bg1"/>
          </a:solidFill>
          <a:ln w="28575">
            <a:solidFill>
              <a:srgbClr val="0B48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rgbClr val="898F97"/>
              </a:solidFill>
            </a:endParaRPr>
          </a:p>
        </p:txBody>
      </p:sp>
      <p:sp>
        <p:nvSpPr>
          <p:cNvPr id="5" name="Rechteck 4">
            <a:extLst>
              <a:ext uri="{FF2B5EF4-FFF2-40B4-BE49-F238E27FC236}">
                <a16:creationId xmlns:a16="http://schemas.microsoft.com/office/drawing/2014/main" id="{3220B428-70B8-40A5-B4B6-6267B9067FCB}"/>
              </a:ext>
            </a:extLst>
          </p:cNvPr>
          <p:cNvSpPr/>
          <p:nvPr/>
        </p:nvSpPr>
        <p:spPr>
          <a:xfrm>
            <a:off x="7508366" y="1262895"/>
            <a:ext cx="3600000" cy="3600000"/>
          </a:xfrm>
          <a:prstGeom prst="rect">
            <a:avLst/>
          </a:prstGeom>
          <a:noFill/>
          <a:ln w="28575">
            <a:solidFill>
              <a:srgbClr val="0B48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rgbClr val="898F97"/>
              </a:solidFill>
            </a:endParaRPr>
          </a:p>
        </p:txBody>
      </p:sp>
      <p:sp>
        <p:nvSpPr>
          <p:cNvPr id="6" name="Rechteck 5">
            <a:extLst>
              <a:ext uri="{FF2B5EF4-FFF2-40B4-BE49-F238E27FC236}">
                <a16:creationId xmlns:a16="http://schemas.microsoft.com/office/drawing/2014/main" id="{9758BF92-9DFD-4740-92E7-C76B638C5E12}"/>
              </a:ext>
            </a:extLst>
          </p:cNvPr>
          <p:cNvSpPr/>
          <p:nvPr/>
        </p:nvSpPr>
        <p:spPr>
          <a:xfrm>
            <a:off x="4740804" y="1260894"/>
            <a:ext cx="2687471" cy="3600000"/>
          </a:xfrm>
          <a:prstGeom prst="rect">
            <a:avLst/>
          </a:prstGeom>
          <a:noFill/>
          <a:ln w="28575">
            <a:solidFill>
              <a:srgbClr val="0B48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rgbClr val="898F97"/>
              </a:solidFill>
            </a:endParaRPr>
          </a:p>
        </p:txBody>
      </p:sp>
      <p:sp>
        <p:nvSpPr>
          <p:cNvPr id="7" name="Rechteck 6">
            <a:extLst>
              <a:ext uri="{FF2B5EF4-FFF2-40B4-BE49-F238E27FC236}">
                <a16:creationId xmlns:a16="http://schemas.microsoft.com/office/drawing/2014/main" id="{8A603FDB-5DC6-43BF-8136-A17F9DDE91A3}"/>
              </a:ext>
            </a:extLst>
          </p:cNvPr>
          <p:cNvSpPr/>
          <p:nvPr/>
        </p:nvSpPr>
        <p:spPr>
          <a:xfrm>
            <a:off x="1052181" y="5303496"/>
            <a:ext cx="10059290" cy="904738"/>
          </a:xfrm>
          <a:prstGeom prst="rect">
            <a:avLst/>
          </a:prstGeom>
          <a:solidFill>
            <a:schemeClr val="bg1"/>
          </a:solidFill>
          <a:ln w="28575">
            <a:solidFill>
              <a:srgbClr val="0B48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rgbClr val="898F97"/>
              </a:solidFill>
            </a:endParaRPr>
          </a:p>
        </p:txBody>
      </p:sp>
      <p:sp>
        <p:nvSpPr>
          <p:cNvPr id="8" name="Rectangle 2">
            <a:extLst>
              <a:ext uri="{FF2B5EF4-FFF2-40B4-BE49-F238E27FC236}">
                <a16:creationId xmlns:a16="http://schemas.microsoft.com/office/drawing/2014/main" id="{3ABFBC03-5E30-4F8A-B371-954F254FB68D}"/>
              </a:ext>
            </a:extLst>
          </p:cNvPr>
          <p:cNvSpPr txBox="1">
            <a:spLocks noChangeArrowheads="1"/>
          </p:cNvSpPr>
          <p:nvPr/>
        </p:nvSpPr>
        <p:spPr bwMode="auto">
          <a:xfrm>
            <a:off x="1045525" y="129477"/>
            <a:ext cx="9406555" cy="657225"/>
          </a:xfrm>
          <a:prstGeom prst="rect">
            <a:avLst/>
          </a:prstGeom>
          <a:noFill/>
          <a:ln w="9525">
            <a:noFill/>
            <a:miter lim="800000"/>
            <a:headEnd/>
            <a:tailEnd/>
          </a:ln>
        </p:spPr>
        <p:txBody>
          <a:bodyPr anchor="ctr"/>
          <a:lstStyle/>
          <a:p>
            <a:pPr>
              <a:defRPr/>
            </a:pPr>
            <a:r>
              <a:rPr lang="fr-CH" sz="2400" b="1">
                <a:solidFill>
                  <a:srgbClr val="0B4874"/>
                </a:solidFill>
                <a:latin typeface="+mj-lt"/>
                <a:ea typeface="ＭＳ Ｐゴシック" charset="0"/>
                <a:cs typeface="Arial"/>
              </a:rPr>
              <a:t>Éléments du modèle d’entreprise</a:t>
            </a:r>
          </a:p>
        </p:txBody>
      </p:sp>
      <p:sp>
        <p:nvSpPr>
          <p:cNvPr id="9" name="Rechteck 8">
            <a:extLst>
              <a:ext uri="{FF2B5EF4-FFF2-40B4-BE49-F238E27FC236}">
                <a16:creationId xmlns:a16="http://schemas.microsoft.com/office/drawing/2014/main" id="{382B9701-414F-4EAE-BE6F-E4EA4EAC0F80}"/>
              </a:ext>
            </a:extLst>
          </p:cNvPr>
          <p:cNvSpPr/>
          <p:nvPr/>
        </p:nvSpPr>
        <p:spPr>
          <a:xfrm>
            <a:off x="7781268" y="1320625"/>
            <a:ext cx="3111799" cy="877163"/>
          </a:xfrm>
          <a:prstGeom prst="rect">
            <a:avLst/>
          </a:prstGeom>
        </p:spPr>
        <p:txBody>
          <a:bodyPr wrap="square">
            <a:spAutoFit/>
          </a:bodyPr>
          <a:lstStyle/>
          <a:p>
            <a:pPr algn="ctr"/>
            <a:r>
              <a:rPr lang="fr-CH" sz="1700" b="1">
                <a:solidFill>
                  <a:schemeClr val="bg1"/>
                </a:solidFill>
              </a:rPr>
              <a:t>2. Groupe cible: </a:t>
            </a:r>
          </a:p>
          <a:p>
            <a:pPr algn="ctr"/>
            <a:r>
              <a:rPr lang="fr-CH" sz="1700">
                <a:solidFill>
                  <a:schemeClr val="bg1"/>
                </a:solidFill>
              </a:rPr>
              <a:t>Qui sont</a:t>
            </a:r>
            <a:br>
              <a:rPr lang="fr-CH" sz="1700">
                <a:solidFill>
                  <a:schemeClr val="bg1"/>
                </a:solidFill>
              </a:rPr>
            </a:br>
            <a:r>
              <a:rPr lang="fr-CH" sz="1700">
                <a:solidFill>
                  <a:schemeClr val="bg1"/>
                </a:solidFill>
              </a:rPr>
              <a:t>nos client-e-s?</a:t>
            </a:r>
          </a:p>
        </p:txBody>
      </p:sp>
      <p:sp>
        <p:nvSpPr>
          <p:cNvPr id="10" name="Rechteck 9">
            <a:extLst>
              <a:ext uri="{FF2B5EF4-FFF2-40B4-BE49-F238E27FC236}">
                <a16:creationId xmlns:a16="http://schemas.microsoft.com/office/drawing/2014/main" id="{700EF11B-3C2D-47EB-8A90-7EF0802DEF0C}"/>
              </a:ext>
            </a:extLst>
          </p:cNvPr>
          <p:cNvSpPr/>
          <p:nvPr/>
        </p:nvSpPr>
        <p:spPr>
          <a:xfrm>
            <a:off x="4749762" y="1309065"/>
            <a:ext cx="2678513" cy="877163"/>
          </a:xfrm>
          <a:prstGeom prst="rect">
            <a:avLst/>
          </a:prstGeom>
        </p:spPr>
        <p:txBody>
          <a:bodyPr wrap="square">
            <a:spAutoFit/>
          </a:bodyPr>
          <a:lstStyle/>
          <a:p>
            <a:pPr algn="ctr"/>
            <a:r>
              <a:rPr lang="fr-CH" sz="1700" b="1" dirty="0">
                <a:solidFill>
                  <a:schemeClr val="bg1"/>
                </a:solidFill>
              </a:rPr>
              <a:t>1. Proposition de valeur</a:t>
            </a:r>
          </a:p>
          <a:p>
            <a:pPr algn="ctr"/>
            <a:r>
              <a:rPr lang="fr-CH" sz="1700" dirty="0">
                <a:solidFill>
                  <a:schemeClr val="bg1"/>
                </a:solidFill>
              </a:rPr>
              <a:t>Quelle est la proposition de valeur?</a:t>
            </a:r>
          </a:p>
        </p:txBody>
      </p:sp>
      <p:cxnSp>
        <p:nvCxnSpPr>
          <p:cNvPr id="18" name="Gerader Verbinder 17">
            <a:extLst>
              <a:ext uri="{FF2B5EF4-FFF2-40B4-BE49-F238E27FC236}">
                <a16:creationId xmlns:a16="http://schemas.microsoft.com/office/drawing/2014/main" id="{C13A1E74-A6BD-4D14-B976-CA42EE3B4452}"/>
              </a:ext>
            </a:extLst>
          </p:cNvPr>
          <p:cNvCxnSpPr>
            <a:cxnSpLocks/>
          </p:cNvCxnSpPr>
          <p:nvPr/>
        </p:nvCxnSpPr>
        <p:spPr>
          <a:xfrm>
            <a:off x="6081826" y="5455566"/>
            <a:ext cx="0" cy="752668"/>
          </a:xfrm>
          <a:prstGeom prst="line">
            <a:avLst/>
          </a:prstGeom>
          <a:noFill/>
          <a:ln w="28575">
            <a:solidFill>
              <a:srgbClr val="0B4874"/>
            </a:solidFill>
          </a:ln>
        </p:spPr>
        <p:style>
          <a:lnRef idx="2">
            <a:schemeClr val="accent1">
              <a:shade val="50000"/>
            </a:schemeClr>
          </a:lnRef>
          <a:fillRef idx="1">
            <a:schemeClr val="accent1"/>
          </a:fillRef>
          <a:effectRef idx="0">
            <a:schemeClr val="accent1"/>
          </a:effectRef>
          <a:fontRef idx="minor">
            <a:schemeClr val="lt1"/>
          </a:fontRef>
        </p:style>
      </p:cxnSp>
      <p:sp>
        <p:nvSpPr>
          <p:cNvPr id="21" name="Rechteck 20">
            <a:extLst>
              <a:ext uri="{FF2B5EF4-FFF2-40B4-BE49-F238E27FC236}">
                <a16:creationId xmlns:a16="http://schemas.microsoft.com/office/drawing/2014/main" id="{425D3C8E-39AC-4072-BBBE-35C63ABB9F17}"/>
              </a:ext>
            </a:extLst>
          </p:cNvPr>
          <p:cNvSpPr/>
          <p:nvPr/>
        </p:nvSpPr>
        <p:spPr>
          <a:xfrm>
            <a:off x="6132005" y="5465454"/>
            <a:ext cx="4972744" cy="646331"/>
          </a:xfrm>
          <a:prstGeom prst="rect">
            <a:avLst/>
          </a:prstGeom>
        </p:spPr>
        <p:txBody>
          <a:bodyPr wrap="square">
            <a:spAutoFit/>
          </a:bodyPr>
          <a:lstStyle/>
          <a:p>
            <a:pPr algn="ctr"/>
            <a:r>
              <a:rPr lang="fr-CH" b="1" dirty="0">
                <a:solidFill>
                  <a:schemeClr val="accent6">
                    <a:lumMod val="50000"/>
                  </a:schemeClr>
                </a:solidFill>
              </a:rPr>
              <a:t>Chiffre d’affaires</a:t>
            </a:r>
          </a:p>
          <a:p>
            <a:pPr algn="ctr"/>
            <a:r>
              <a:rPr lang="fr-CH" dirty="0">
                <a:solidFill>
                  <a:schemeClr val="accent6">
                    <a:lumMod val="50000"/>
                  </a:schemeClr>
                </a:solidFill>
              </a:rPr>
              <a:t>Comment le chiffre d’affaire est-il réalisé?</a:t>
            </a:r>
          </a:p>
        </p:txBody>
      </p:sp>
      <p:sp>
        <p:nvSpPr>
          <p:cNvPr id="24" name="Rechteck 23">
            <a:extLst>
              <a:ext uri="{FF2B5EF4-FFF2-40B4-BE49-F238E27FC236}">
                <a16:creationId xmlns:a16="http://schemas.microsoft.com/office/drawing/2014/main" id="{C0610344-2167-4B91-B018-A73965B6F862}"/>
              </a:ext>
            </a:extLst>
          </p:cNvPr>
          <p:cNvSpPr/>
          <p:nvPr/>
        </p:nvSpPr>
        <p:spPr>
          <a:xfrm>
            <a:off x="1160703" y="5437090"/>
            <a:ext cx="4928867" cy="646331"/>
          </a:xfrm>
          <a:prstGeom prst="rect">
            <a:avLst/>
          </a:prstGeom>
        </p:spPr>
        <p:txBody>
          <a:bodyPr wrap="square">
            <a:spAutoFit/>
          </a:bodyPr>
          <a:lstStyle/>
          <a:p>
            <a:pPr algn="ctr"/>
            <a:r>
              <a:rPr lang="fr-CH" b="1" dirty="0">
                <a:solidFill>
                  <a:schemeClr val="accent6">
                    <a:lumMod val="50000"/>
                  </a:schemeClr>
                </a:solidFill>
              </a:rPr>
              <a:t>Coûts</a:t>
            </a:r>
            <a:br>
              <a:rPr lang="fr-CH" dirty="0">
                <a:solidFill>
                  <a:schemeClr val="accent6">
                    <a:lumMod val="50000"/>
                  </a:schemeClr>
                </a:solidFill>
              </a:rPr>
            </a:br>
            <a:r>
              <a:rPr lang="fr-CH" dirty="0">
                <a:solidFill>
                  <a:schemeClr val="accent6">
                    <a:lumMod val="50000"/>
                  </a:schemeClr>
                </a:solidFill>
              </a:rPr>
              <a:t>Quels sont les principaux postes de coûts ?</a:t>
            </a:r>
          </a:p>
        </p:txBody>
      </p:sp>
      <p:sp>
        <p:nvSpPr>
          <p:cNvPr id="26" name="Rechteck 25">
            <a:extLst>
              <a:ext uri="{FF2B5EF4-FFF2-40B4-BE49-F238E27FC236}">
                <a16:creationId xmlns:a16="http://schemas.microsoft.com/office/drawing/2014/main" id="{ED52D026-DAED-4711-B086-9BAB1CB4B0AF}"/>
              </a:ext>
            </a:extLst>
          </p:cNvPr>
          <p:cNvSpPr/>
          <p:nvPr/>
        </p:nvSpPr>
        <p:spPr>
          <a:xfrm>
            <a:off x="1256401" y="2504378"/>
            <a:ext cx="3363436" cy="2021066"/>
          </a:xfrm>
          <a:prstGeom prst="rect">
            <a:avLst/>
          </a:prstGeom>
        </p:spPr>
        <p:txBody>
          <a:bodyPr wrap="square">
            <a:spAutoFit/>
          </a:bodyPr>
          <a:lstStyle/>
          <a:p>
            <a:pPr marL="180975" indent="-180975">
              <a:spcBef>
                <a:spcPts val="800"/>
              </a:spcBef>
              <a:buFont typeface="Arial" panose="020B0604020202020204" pitchFamily="34" charset="0"/>
              <a:buChar char="•"/>
            </a:pPr>
            <a:r>
              <a:rPr lang="fr-CH" sz="1400">
                <a:solidFill>
                  <a:schemeClr val="accent6">
                    <a:lumMod val="50000"/>
                  </a:schemeClr>
                </a:solidFill>
              </a:rPr>
              <a:t>Quelles sont les activités clés à mettre en œuvre pour concrétiser la proposition de valeur?</a:t>
            </a:r>
          </a:p>
          <a:p>
            <a:pPr marL="180975" indent="-180975">
              <a:spcBef>
                <a:spcPts val="800"/>
              </a:spcBef>
              <a:buFont typeface="Arial" panose="020B0604020202020204" pitchFamily="34" charset="0"/>
              <a:buChar char="•"/>
            </a:pPr>
            <a:r>
              <a:rPr lang="fr-CH" sz="1400">
                <a:solidFill>
                  <a:schemeClr val="accent6">
                    <a:lumMod val="50000"/>
                  </a:schemeClr>
                </a:solidFill>
              </a:rPr>
              <a:t>Quelles sont les ressources clés nécessaires?</a:t>
            </a:r>
          </a:p>
          <a:p>
            <a:pPr marL="180975" indent="-180975">
              <a:spcBef>
                <a:spcPts val="800"/>
              </a:spcBef>
              <a:buFont typeface="Arial" panose="020B0604020202020204" pitchFamily="34" charset="0"/>
              <a:buChar char="•"/>
            </a:pPr>
            <a:r>
              <a:rPr lang="fr-CH" sz="1400">
                <a:solidFill>
                  <a:schemeClr val="accent6">
                    <a:lumMod val="50000"/>
                  </a:schemeClr>
                </a:solidFill>
              </a:rPr>
              <a:t>Qui sont nos partenaires clés?</a:t>
            </a:r>
          </a:p>
        </p:txBody>
      </p:sp>
      <p:sp>
        <p:nvSpPr>
          <p:cNvPr id="27" name="Rechteck 26">
            <a:extLst>
              <a:ext uri="{FF2B5EF4-FFF2-40B4-BE49-F238E27FC236}">
                <a16:creationId xmlns:a16="http://schemas.microsoft.com/office/drawing/2014/main" id="{0DF0E199-E1F8-40A6-8EAE-BA28393BBEB2}"/>
              </a:ext>
            </a:extLst>
          </p:cNvPr>
          <p:cNvSpPr/>
          <p:nvPr/>
        </p:nvSpPr>
        <p:spPr>
          <a:xfrm>
            <a:off x="4799856" y="2497285"/>
            <a:ext cx="2664296" cy="1805623"/>
          </a:xfrm>
          <a:prstGeom prst="rect">
            <a:avLst/>
          </a:prstGeom>
        </p:spPr>
        <p:txBody>
          <a:bodyPr wrap="square">
            <a:spAutoFit/>
          </a:bodyPr>
          <a:lstStyle/>
          <a:p>
            <a:pPr marL="180975" indent="-180975">
              <a:spcBef>
                <a:spcPts val="800"/>
              </a:spcBef>
              <a:buFont typeface="Arial" panose="020B0604020202020204" pitchFamily="34" charset="0"/>
              <a:buChar char="•"/>
            </a:pPr>
            <a:r>
              <a:rPr lang="fr-CH" sz="1400" dirty="0">
                <a:solidFill>
                  <a:schemeClr val="accent6">
                    <a:lumMod val="50000"/>
                  </a:schemeClr>
                </a:solidFill>
              </a:rPr>
              <a:t>Quelle valeur créons-nous pour nos client-e-s?</a:t>
            </a:r>
          </a:p>
          <a:p>
            <a:pPr marL="180975" indent="-180975">
              <a:spcBef>
                <a:spcPts val="800"/>
              </a:spcBef>
              <a:buFont typeface="Arial" panose="020B0604020202020204" pitchFamily="34" charset="0"/>
              <a:buChar char="•"/>
            </a:pPr>
            <a:r>
              <a:rPr lang="fr-CH" sz="1400" dirty="0">
                <a:solidFill>
                  <a:schemeClr val="accent6">
                    <a:lumMod val="50000"/>
                  </a:schemeClr>
                </a:solidFill>
              </a:rPr>
              <a:t>Quel problème résolvons-nous pour notre clientèle?</a:t>
            </a:r>
          </a:p>
          <a:p>
            <a:pPr marL="180975" indent="-180975">
              <a:spcBef>
                <a:spcPts val="800"/>
              </a:spcBef>
              <a:buFont typeface="Arial" panose="020B0604020202020204" pitchFamily="34" charset="0"/>
              <a:buChar char="•"/>
            </a:pPr>
            <a:r>
              <a:rPr lang="fr-CH" sz="1400" dirty="0">
                <a:solidFill>
                  <a:schemeClr val="accent6">
                    <a:lumMod val="50000"/>
                  </a:schemeClr>
                </a:solidFill>
              </a:rPr>
              <a:t>Quels sont les besoins des client-e-s que nous satisfaisons?</a:t>
            </a:r>
          </a:p>
        </p:txBody>
      </p:sp>
      <p:sp>
        <p:nvSpPr>
          <p:cNvPr id="28" name="Rechteck 27">
            <a:extLst>
              <a:ext uri="{FF2B5EF4-FFF2-40B4-BE49-F238E27FC236}">
                <a16:creationId xmlns:a16="http://schemas.microsoft.com/office/drawing/2014/main" id="{BC2ED550-1765-4C80-9AB4-4C95479A39C3}"/>
              </a:ext>
            </a:extLst>
          </p:cNvPr>
          <p:cNvSpPr/>
          <p:nvPr/>
        </p:nvSpPr>
        <p:spPr>
          <a:xfrm>
            <a:off x="7621775" y="2511460"/>
            <a:ext cx="3271292" cy="1487587"/>
          </a:xfrm>
          <a:prstGeom prst="rect">
            <a:avLst/>
          </a:prstGeom>
        </p:spPr>
        <p:txBody>
          <a:bodyPr wrap="square">
            <a:spAutoFit/>
          </a:bodyPr>
          <a:lstStyle/>
          <a:p>
            <a:pPr marL="180975" indent="-180975">
              <a:spcBef>
                <a:spcPts val="800"/>
              </a:spcBef>
              <a:buFont typeface="Arial" panose="020B0604020202020204" pitchFamily="34" charset="0"/>
              <a:buChar char="•"/>
            </a:pPr>
            <a:r>
              <a:rPr lang="fr-CH" sz="1400">
                <a:solidFill>
                  <a:schemeClr val="accent6">
                    <a:lumMod val="50000"/>
                  </a:schemeClr>
                </a:solidFill>
              </a:rPr>
              <a:t>Quel est le groupe de personnes ou le groupe cible auquel s’adresse notre produit ou service?</a:t>
            </a:r>
          </a:p>
          <a:p>
            <a:pPr marL="180975" indent="-180975">
              <a:spcBef>
                <a:spcPts val="800"/>
              </a:spcBef>
              <a:buFont typeface="Arial" panose="020B0604020202020204" pitchFamily="34" charset="0"/>
              <a:buChar char="•"/>
            </a:pPr>
            <a:r>
              <a:rPr lang="fr-CH" sz="1400">
                <a:solidFill>
                  <a:schemeClr val="accent6">
                    <a:lumMod val="50000"/>
                  </a:schemeClr>
                </a:solidFill>
              </a:rPr>
              <a:t>Avons-nous un ou plusieurs groupes cibles? Lesquels?</a:t>
            </a:r>
          </a:p>
        </p:txBody>
      </p:sp>
      <p:sp>
        <p:nvSpPr>
          <p:cNvPr id="13" name="Rechteck 12">
            <a:extLst>
              <a:ext uri="{FF2B5EF4-FFF2-40B4-BE49-F238E27FC236}">
                <a16:creationId xmlns:a16="http://schemas.microsoft.com/office/drawing/2014/main" id="{657B5FF8-A1DE-4297-AE1C-4BBB088FA4C9}"/>
              </a:ext>
            </a:extLst>
          </p:cNvPr>
          <p:cNvSpPr/>
          <p:nvPr/>
        </p:nvSpPr>
        <p:spPr>
          <a:xfrm>
            <a:off x="1064131" y="1257688"/>
            <a:ext cx="3595577" cy="1025593"/>
          </a:xfrm>
          <a:prstGeom prst="rect">
            <a:avLst/>
          </a:prstGeom>
          <a:solidFill>
            <a:srgbClr val="0B4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Rechteck 10">
            <a:extLst>
              <a:ext uri="{FF2B5EF4-FFF2-40B4-BE49-F238E27FC236}">
                <a16:creationId xmlns:a16="http://schemas.microsoft.com/office/drawing/2014/main" id="{092952AE-0B4D-41FB-ADBE-DE7989DA29C9}"/>
              </a:ext>
            </a:extLst>
          </p:cNvPr>
          <p:cNvSpPr/>
          <p:nvPr/>
        </p:nvSpPr>
        <p:spPr>
          <a:xfrm>
            <a:off x="1165142" y="1299359"/>
            <a:ext cx="3405078" cy="877163"/>
          </a:xfrm>
          <a:prstGeom prst="rect">
            <a:avLst/>
          </a:prstGeom>
        </p:spPr>
        <p:txBody>
          <a:bodyPr wrap="square">
            <a:spAutoFit/>
          </a:bodyPr>
          <a:lstStyle/>
          <a:p>
            <a:pPr algn="ctr"/>
            <a:r>
              <a:rPr lang="fr-CH" sz="1700" b="1">
                <a:solidFill>
                  <a:schemeClr val="bg1"/>
                </a:solidFill>
              </a:rPr>
              <a:t>3. Prestation fournie</a:t>
            </a:r>
          </a:p>
          <a:p>
            <a:pPr algn="ctr"/>
            <a:r>
              <a:rPr lang="fr-CH" sz="1700">
                <a:solidFill>
                  <a:schemeClr val="bg1"/>
                </a:solidFill>
                <a:cs typeface="Arial" pitchFamily="34" charset="0"/>
              </a:rPr>
              <a:t>Comment le produit ou le service est-il conçu?</a:t>
            </a:r>
          </a:p>
        </p:txBody>
      </p:sp>
      <p:sp>
        <p:nvSpPr>
          <p:cNvPr id="23" name="Rechteck 22">
            <a:extLst>
              <a:ext uri="{FF2B5EF4-FFF2-40B4-BE49-F238E27FC236}">
                <a16:creationId xmlns:a16="http://schemas.microsoft.com/office/drawing/2014/main" id="{9F7F5ADE-92E9-46FF-8C6E-FD63A70DD5B0}"/>
              </a:ext>
            </a:extLst>
          </p:cNvPr>
          <p:cNvSpPr/>
          <p:nvPr/>
        </p:nvSpPr>
        <p:spPr>
          <a:xfrm>
            <a:off x="1042864" y="4961307"/>
            <a:ext cx="10093414" cy="388936"/>
          </a:xfrm>
          <a:prstGeom prst="rect">
            <a:avLst/>
          </a:prstGeom>
          <a:solidFill>
            <a:srgbClr val="0B4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Rechteck 11">
            <a:extLst>
              <a:ext uri="{FF2B5EF4-FFF2-40B4-BE49-F238E27FC236}">
                <a16:creationId xmlns:a16="http://schemas.microsoft.com/office/drawing/2014/main" id="{A758C283-246C-4022-B507-18F5F3A8FD76}"/>
              </a:ext>
            </a:extLst>
          </p:cNvPr>
          <p:cNvSpPr/>
          <p:nvPr/>
        </p:nvSpPr>
        <p:spPr>
          <a:xfrm>
            <a:off x="4635339" y="4965551"/>
            <a:ext cx="2877881" cy="369332"/>
          </a:xfrm>
          <a:prstGeom prst="rect">
            <a:avLst/>
          </a:prstGeom>
        </p:spPr>
        <p:txBody>
          <a:bodyPr wrap="square">
            <a:spAutoFit/>
          </a:bodyPr>
          <a:lstStyle/>
          <a:p>
            <a:pPr algn="ctr"/>
            <a:r>
              <a:rPr lang="fr-CH" b="1">
                <a:solidFill>
                  <a:schemeClr val="bg1"/>
                </a:solidFill>
              </a:rPr>
              <a:t>4. Modèle de revenus</a:t>
            </a:r>
          </a:p>
        </p:txBody>
      </p:sp>
      <p:sp>
        <p:nvSpPr>
          <p:cNvPr id="25" name="Foliennummernplatzhalter 1">
            <a:extLst>
              <a:ext uri="{FF2B5EF4-FFF2-40B4-BE49-F238E27FC236}">
                <a16:creationId xmlns:a16="http://schemas.microsoft.com/office/drawing/2014/main" id="{301DB5B0-EEDF-4FA8-B392-8B76F4E8B5D4}"/>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7</a:t>
            </a:fld>
            <a:endParaRPr lang="ru-RU"/>
          </a:p>
        </p:txBody>
      </p:sp>
    </p:spTree>
    <p:extLst>
      <p:ext uri="{BB962C8B-B14F-4D97-AF65-F5344CB8AC3E}">
        <p14:creationId xmlns:p14="http://schemas.microsoft.com/office/powerpoint/2010/main" val="2660472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93B5E8EC-3A90-43EA-A79C-C615BD83E4E7}"/>
              </a:ext>
            </a:extLst>
          </p:cNvPr>
          <p:cNvSpPr/>
          <p:nvPr/>
        </p:nvSpPr>
        <p:spPr>
          <a:xfrm>
            <a:off x="1070341" y="1275904"/>
            <a:ext cx="3600000" cy="3600000"/>
          </a:xfrm>
          <a:prstGeom prst="rect">
            <a:avLst/>
          </a:prstGeom>
          <a:solidFill>
            <a:schemeClr val="bg1"/>
          </a:solidFill>
          <a:ln w="28575">
            <a:solidFill>
              <a:srgbClr val="0B48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rgbClr val="898F97"/>
              </a:solidFill>
            </a:endParaRPr>
          </a:p>
        </p:txBody>
      </p:sp>
      <p:sp>
        <p:nvSpPr>
          <p:cNvPr id="5" name="Rechteck 4">
            <a:extLst>
              <a:ext uri="{FF2B5EF4-FFF2-40B4-BE49-F238E27FC236}">
                <a16:creationId xmlns:a16="http://schemas.microsoft.com/office/drawing/2014/main" id="{3220B428-70B8-40A5-B4B6-6267B9067FCB}"/>
              </a:ext>
            </a:extLst>
          </p:cNvPr>
          <p:cNvSpPr/>
          <p:nvPr/>
        </p:nvSpPr>
        <p:spPr>
          <a:xfrm>
            <a:off x="7529632" y="1273526"/>
            <a:ext cx="3600000" cy="3600000"/>
          </a:xfrm>
          <a:prstGeom prst="rect">
            <a:avLst/>
          </a:prstGeom>
          <a:noFill/>
          <a:ln w="28575">
            <a:solidFill>
              <a:srgbClr val="0B48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rgbClr val="898F97"/>
              </a:solidFill>
            </a:endParaRPr>
          </a:p>
        </p:txBody>
      </p:sp>
      <p:sp>
        <p:nvSpPr>
          <p:cNvPr id="6" name="Rechteck 5">
            <a:extLst>
              <a:ext uri="{FF2B5EF4-FFF2-40B4-BE49-F238E27FC236}">
                <a16:creationId xmlns:a16="http://schemas.microsoft.com/office/drawing/2014/main" id="{9758BF92-9DFD-4740-92E7-C76B638C5E12}"/>
              </a:ext>
            </a:extLst>
          </p:cNvPr>
          <p:cNvSpPr/>
          <p:nvPr/>
        </p:nvSpPr>
        <p:spPr>
          <a:xfrm>
            <a:off x="4882261" y="1271525"/>
            <a:ext cx="2448000" cy="3600000"/>
          </a:xfrm>
          <a:prstGeom prst="rect">
            <a:avLst/>
          </a:prstGeom>
          <a:noFill/>
          <a:ln w="28575">
            <a:solidFill>
              <a:srgbClr val="0B48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rgbClr val="898F97"/>
              </a:solidFill>
            </a:endParaRPr>
          </a:p>
        </p:txBody>
      </p:sp>
      <p:sp>
        <p:nvSpPr>
          <p:cNvPr id="7" name="Rechteck 6">
            <a:extLst>
              <a:ext uri="{FF2B5EF4-FFF2-40B4-BE49-F238E27FC236}">
                <a16:creationId xmlns:a16="http://schemas.microsoft.com/office/drawing/2014/main" id="{8A603FDB-5DC6-43BF-8136-A17F9DDE91A3}"/>
              </a:ext>
            </a:extLst>
          </p:cNvPr>
          <p:cNvSpPr/>
          <p:nvPr/>
        </p:nvSpPr>
        <p:spPr>
          <a:xfrm>
            <a:off x="1069897" y="4975477"/>
            <a:ext cx="10059290" cy="1213238"/>
          </a:xfrm>
          <a:prstGeom prst="rect">
            <a:avLst/>
          </a:prstGeom>
          <a:solidFill>
            <a:schemeClr val="bg1"/>
          </a:solidFill>
          <a:ln w="28575">
            <a:solidFill>
              <a:srgbClr val="0B48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rgbClr val="898F97"/>
              </a:solidFill>
            </a:endParaRPr>
          </a:p>
        </p:txBody>
      </p:sp>
      <p:sp>
        <p:nvSpPr>
          <p:cNvPr id="8" name="Rectangle 2">
            <a:extLst>
              <a:ext uri="{FF2B5EF4-FFF2-40B4-BE49-F238E27FC236}">
                <a16:creationId xmlns:a16="http://schemas.microsoft.com/office/drawing/2014/main" id="{3ABFBC03-5E30-4F8A-B371-954F254FB68D}"/>
              </a:ext>
            </a:extLst>
          </p:cNvPr>
          <p:cNvSpPr txBox="1">
            <a:spLocks noChangeArrowheads="1"/>
          </p:cNvSpPr>
          <p:nvPr/>
        </p:nvSpPr>
        <p:spPr bwMode="auto">
          <a:xfrm>
            <a:off x="965157" y="123578"/>
            <a:ext cx="9406555" cy="657225"/>
          </a:xfrm>
          <a:prstGeom prst="rect">
            <a:avLst/>
          </a:prstGeom>
          <a:noFill/>
          <a:ln w="9525">
            <a:noFill/>
            <a:miter lim="800000"/>
            <a:headEnd/>
            <a:tailEnd/>
          </a:ln>
        </p:spPr>
        <p:txBody>
          <a:bodyPr anchor="ctr"/>
          <a:lstStyle/>
          <a:p>
            <a:pPr>
              <a:defRPr/>
            </a:pPr>
            <a:r>
              <a:rPr lang="fr-CH" sz="2400" b="1">
                <a:solidFill>
                  <a:srgbClr val="0B4874"/>
                </a:solidFill>
                <a:latin typeface="+mj-lt"/>
                <a:ea typeface="ＭＳ Ｐゴシック" charset="0"/>
                <a:cs typeface="Arial"/>
              </a:rPr>
              <a:t>Un modèle d’entreprise répond aux questions essentielles sur le fonctionnement d’une entreprise</a:t>
            </a:r>
          </a:p>
        </p:txBody>
      </p:sp>
      <p:sp>
        <p:nvSpPr>
          <p:cNvPr id="9" name="Rechteck 8">
            <a:extLst>
              <a:ext uri="{FF2B5EF4-FFF2-40B4-BE49-F238E27FC236}">
                <a16:creationId xmlns:a16="http://schemas.microsoft.com/office/drawing/2014/main" id="{382B9701-414F-4EAE-BE6F-E4EA4EAC0F80}"/>
              </a:ext>
            </a:extLst>
          </p:cNvPr>
          <p:cNvSpPr/>
          <p:nvPr/>
        </p:nvSpPr>
        <p:spPr>
          <a:xfrm>
            <a:off x="8002766" y="2767527"/>
            <a:ext cx="2877881" cy="738664"/>
          </a:xfrm>
          <a:prstGeom prst="rect">
            <a:avLst/>
          </a:prstGeom>
        </p:spPr>
        <p:txBody>
          <a:bodyPr wrap="square">
            <a:spAutoFit/>
          </a:bodyPr>
          <a:lstStyle/>
          <a:p>
            <a:pPr algn="ctr"/>
            <a:r>
              <a:rPr lang="fr-CH" sz="4200" b="1">
                <a:solidFill>
                  <a:schemeClr val="accent6">
                    <a:lumMod val="50000"/>
                  </a:schemeClr>
                </a:solidFill>
              </a:rPr>
              <a:t>Pour qui?</a:t>
            </a:r>
          </a:p>
        </p:txBody>
      </p:sp>
      <p:sp>
        <p:nvSpPr>
          <p:cNvPr id="10" name="Rechteck 9">
            <a:extLst>
              <a:ext uri="{FF2B5EF4-FFF2-40B4-BE49-F238E27FC236}">
                <a16:creationId xmlns:a16="http://schemas.microsoft.com/office/drawing/2014/main" id="{700EF11B-3C2D-47EB-8A90-7EF0802DEF0C}"/>
              </a:ext>
            </a:extLst>
          </p:cNvPr>
          <p:cNvSpPr/>
          <p:nvPr/>
        </p:nvSpPr>
        <p:spPr>
          <a:xfrm>
            <a:off x="4846379" y="2767527"/>
            <a:ext cx="2583568" cy="738664"/>
          </a:xfrm>
          <a:prstGeom prst="rect">
            <a:avLst/>
          </a:prstGeom>
        </p:spPr>
        <p:txBody>
          <a:bodyPr wrap="square">
            <a:spAutoFit/>
          </a:bodyPr>
          <a:lstStyle/>
          <a:p>
            <a:pPr algn="ctr"/>
            <a:r>
              <a:rPr lang="fr-CH" sz="4200" b="1">
                <a:solidFill>
                  <a:schemeClr val="accent6">
                    <a:lumMod val="50000"/>
                  </a:schemeClr>
                </a:solidFill>
              </a:rPr>
              <a:t>Quoi?</a:t>
            </a:r>
          </a:p>
        </p:txBody>
      </p:sp>
      <p:sp>
        <p:nvSpPr>
          <p:cNvPr id="11" name="Rechteck 10">
            <a:extLst>
              <a:ext uri="{FF2B5EF4-FFF2-40B4-BE49-F238E27FC236}">
                <a16:creationId xmlns:a16="http://schemas.microsoft.com/office/drawing/2014/main" id="{092952AE-0B4D-41FB-ADBE-DE7989DA29C9}"/>
              </a:ext>
            </a:extLst>
          </p:cNvPr>
          <p:cNvSpPr/>
          <p:nvPr/>
        </p:nvSpPr>
        <p:spPr>
          <a:xfrm>
            <a:off x="1186408" y="2771438"/>
            <a:ext cx="3405078" cy="738664"/>
          </a:xfrm>
          <a:prstGeom prst="rect">
            <a:avLst/>
          </a:prstGeom>
        </p:spPr>
        <p:txBody>
          <a:bodyPr wrap="square">
            <a:spAutoFit/>
          </a:bodyPr>
          <a:lstStyle/>
          <a:p>
            <a:pPr algn="ctr"/>
            <a:r>
              <a:rPr lang="fr-CH" sz="4200" b="1">
                <a:solidFill>
                  <a:schemeClr val="accent6">
                    <a:lumMod val="50000"/>
                  </a:schemeClr>
                </a:solidFill>
              </a:rPr>
              <a:t>Comment?</a:t>
            </a:r>
          </a:p>
        </p:txBody>
      </p:sp>
      <p:sp>
        <p:nvSpPr>
          <p:cNvPr id="12" name="Rechteck 11">
            <a:extLst>
              <a:ext uri="{FF2B5EF4-FFF2-40B4-BE49-F238E27FC236}">
                <a16:creationId xmlns:a16="http://schemas.microsoft.com/office/drawing/2014/main" id="{A758C283-246C-4022-B507-18F5F3A8FD76}"/>
              </a:ext>
            </a:extLst>
          </p:cNvPr>
          <p:cNvSpPr/>
          <p:nvPr/>
        </p:nvSpPr>
        <p:spPr>
          <a:xfrm>
            <a:off x="1070342" y="5197590"/>
            <a:ext cx="10058846" cy="738664"/>
          </a:xfrm>
          <a:prstGeom prst="rect">
            <a:avLst/>
          </a:prstGeom>
        </p:spPr>
        <p:txBody>
          <a:bodyPr wrap="square">
            <a:spAutoFit/>
          </a:bodyPr>
          <a:lstStyle/>
          <a:p>
            <a:pPr algn="ctr"/>
            <a:r>
              <a:rPr lang="fr-CH" sz="4200" b="1" dirty="0">
                <a:solidFill>
                  <a:schemeClr val="accent6">
                    <a:lumMod val="50000"/>
                  </a:schemeClr>
                </a:solidFill>
              </a:rPr>
              <a:t>Comment gagne-t-on de l’argent?</a:t>
            </a:r>
          </a:p>
        </p:txBody>
      </p:sp>
      <p:sp>
        <p:nvSpPr>
          <p:cNvPr id="2" name="Foliennummernplatzhalter 1">
            <a:extLst>
              <a:ext uri="{FF2B5EF4-FFF2-40B4-BE49-F238E27FC236}">
                <a16:creationId xmlns:a16="http://schemas.microsoft.com/office/drawing/2014/main" id="{974999E7-7AF1-479F-877A-29B253B27191}"/>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8</a:t>
            </a:fld>
            <a:endParaRPr lang="ru-RU"/>
          </a:p>
        </p:txBody>
      </p:sp>
      <p:sp>
        <p:nvSpPr>
          <p:cNvPr id="13" name="Rechteck 12">
            <a:extLst>
              <a:ext uri="{FF2B5EF4-FFF2-40B4-BE49-F238E27FC236}">
                <a16:creationId xmlns:a16="http://schemas.microsoft.com/office/drawing/2014/main" id="{DBC9D1AD-A8D0-47E0-B0B0-7166E646FD57}"/>
              </a:ext>
            </a:extLst>
          </p:cNvPr>
          <p:cNvSpPr/>
          <p:nvPr/>
        </p:nvSpPr>
        <p:spPr>
          <a:xfrm>
            <a:off x="3944674" y="6308127"/>
            <a:ext cx="6096000" cy="276999"/>
          </a:xfrm>
          <a:prstGeom prst="rect">
            <a:avLst/>
          </a:prstGeom>
        </p:spPr>
        <p:txBody>
          <a:bodyPr>
            <a:spAutoFit/>
          </a:bodyPr>
          <a:lstStyle/>
          <a:p>
            <a:r>
              <a:rPr lang="fr-CH" sz="1200" b="1">
                <a:solidFill>
                  <a:schemeClr val="accent6">
                    <a:lumMod val="50000"/>
                  </a:schemeClr>
                </a:solidFill>
              </a:rPr>
              <a:t>Selon: </a:t>
            </a:r>
            <a:r>
              <a:rPr lang="fr-CH" sz="1200">
                <a:solidFill>
                  <a:schemeClr val="accent6">
                    <a:lumMod val="50000"/>
                  </a:schemeClr>
                </a:solidFill>
              </a:rPr>
              <a:t>digitaleneuordnung.de/blog/business-modell/</a:t>
            </a:r>
          </a:p>
        </p:txBody>
      </p:sp>
    </p:spTree>
    <p:extLst>
      <p:ext uri="{BB962C8B-B14F-4D97-AF65-F5344CB8AC3E}">
        <p14:creationId xmlns:p14="http://schemas.microsoft.com/office/powerpoint/2010/main" val="1125862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12" name="Google Shape;1112;p20"/>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400"/>
              <a:buNone/>
            </a:pPr>
            <a:fld id="{00000000-1234-1234-1234-123412341234}" type="slidenum">
              <a:rPr lang="de-CH"/>
              <a:t>9</a:t>
            </a:fld>
            <a:endParaRPr lang="de-CH"/>
          </a:p>
        </p:txBody>
      </p:sp>
      <p:sp>
        <p:nvSpPr>
          <p:cNvPr id="1117" name="Google Shape;1117;p20"/>
          <p:cNvSpPr/>
          <p:nvPr/>
        </p:nvSpPr>
        <p:spPr>
          <a:xfrm>
            <a:off x="7948348" y="796162"/>
            <a:ext cx="2406741"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r-CH" sz="1800" b="1" i="0" u="none" strike="noStrike" cap="none">
                <a:solidFill>
                  <a:schemeClr val="lt1"/>
                </a:solidFill>
                <a:latin typeface="Century Gothic"/>
                <a:ea typeface="Century Gothic"/>
                <a:cs typeface="Century Gothic"/>
                <a:sym typeface="Century Gothic"/>
              </a:rPr>
              <a:t>Groupe cible</a:t>
            </a:r>
          </a:p>
        </p:txBody>
      </p:sp>
      <p:sp>
        <p:nvSpPr>
          <p:cNvPr id="1118" name="Google Shape;1118;p20"/>
          <p:cNvSpPr/>
          <p:nvPr/>
        </p:nvSpPr>
        <p:spPr>
          <a:xfrm>
            <a:off x="4803108" y="796162"/>
            <a:ext cx="25836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r-CH" sz="1800" b="1" i="0" u="none" strike="noStrike" cap="none">
                <a:solidFill>
                  <a:schemeClr val="lt1"/>
                </a:solidFill>
                <a:latin typeface="Century Gothic"/>
                <a:ea typeface="Century Gothic"/>
                <a:cs typeface="Century Gothic"/>
                <a:sym typeface="Century Gothic"/>
              </a:rPr>
              <a:t>Proposition de valeur</a:t>
            </a:r>
          </a:p>
        </p:txBody>
      </p:sp>
      <p:sp>
        <p:nvSpPr>
          <p:cNvPr id="1125" name="Google Shape;1125;p20"/>
          <p:cNvSpPr/>
          <p:nvPr/>
        </p:nvSpPr>
        <p:spPr>
          <a:xfrm>
            <a:off x="1165142" y="796162"/>
            <a:ext cx="34050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r-CH" sz="1800" b="1" i="0" u="none" strike="noStrike" cap="none">
                <a:solidFill>
                  <a:schemeClr val="lt1"/>
                </a:solidFill>
                <a:latin typeface="Century Gothic"/>
                <a:ea typeface="Century Gothic"/>
                <a:cs typeface="Century Gothic"/>
                <a:sym typeface="Century Gothic"/>
              </a:rPr>
              <a:t>Prestation fournie</a:t>
            </a:r>
          </a:p>
        </p:txBody>
      </p:sp>
      <p:sp>
        <p:nvSpPr>
          <p:cNvPr id="1127" name="Google Shape;1127;p20"/>
          <p:cNvSpPr/>
          <p:nvPr/>
        </p:nvSpPr>
        <p:spPr>
          <a:xfrm>
            <a:off x="4635339" y="5105327"/>
            <a:ext cx="287788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r-CH" sz="1800" b="1" i="0" u="none" strike="noStrike" cap="none">
                <a:solidFill>
                  <a:schemeClr val="lt1"/>
                </a:solidFill>
                <a:latin typeface="Century Gothic"/>
                <a:ea typeface="Century Gothic"/>
                <a:cs typeface="Century Gothic"/>
                <a:sym typeface="Century Gothic"/>
              </a:rPr>
              <a:t>Modèle de revenus</a:t>
            </a:r>
          </a:p>
        </p:txBody>
      </p:sp>
      <p:sp>
        <p:nvSpPr>
          <p:cNvPr id="29" name="Rechteck 28">
            <a:extLst>
              <a:ext uri="{FF2B5EF4-FFF2-40B4-BE49-F238E27FC236}">
                <a16:creationId xmlns:a16="http://schemas.microsoft.com/office/drawing/2014/main" id="{680920E7-4F20-4198-905C-0B9BACE15A61}"/>
              </a:ext>
            </a:extLst>
          </p:cNvPr>
          <p:cNvSpPr/>
          <p:nvPr/>
        </p:nvSpPr>
        <p:spPr>
          <a:xfrm>
            <a:off x="1165142" y="1299359"/>
            <a:ext cx="3405078" cy="369332"/>
          </a:xfrm>
          <a:prstGeom prst="rect">
            <a:avLst/>
          </a:prstGeom>
        </p:spPr>
        <p:txBody>
          <a:bodyPr wrap="square">
            <a:spAutoFit/>
          </a:bodyPr>
          <a:lstStyle/>
          <a:p>
            <a:pPr algn="ctr"/>
            <a:r>
              <a:rPr lang="fr-CH" b="1">
                <a:solidFill>
                  <a:schemeClr val="bg1"/>
                </a:solidFill>
              </a:rPr>
              <a:t>Prestation fournie</a:t>
            </a:r>
          </a:p>
        </p:txBody>
      </p:sp>
      <p:sp>
        <p:nvSpPr>
          <p:cNvPr id="32" name="Rechteck 31">
            <a:extLst>
              <a:ext uri="{FF2B5EF4-FFF2-40B4-BE49-F238E27FC236}">
                <a16:creationId xmlns:a16="http://schemas.microsoft.com/office/drawing/2014/main" id="{6245F626-AE2D-4543-A385-1FBFA64EC587}"/>
              </a:ext>
            </a:extLst>
          </p:cNvPr>
          <p:cNvSpPr/>
          <p:nvPr/>
        </p:nvSpPr>
        <p:spPr>
          <a:xfrm>
            <a:off x="4793583" y="1309065"/>
            <a:ext cx="2583568" cy="369332"/>
          </a:xfrm>
          <a:prstGeom prst="rect">
            <a:avLst/>
          </a:prstGeom>
        </p:spPr>
        <p:txBody>
          <a:bodyPr wrap="square">
            <a:spAutoFit/>
          </a:bodyPr>
          <a:lstStyle/>
          <a:p>
            <a:pPr algn="ctr"/>
            <a:r>
              <a:rPr lang="fr-CH" b="1">
                <a:solidFill>
                  <a:schemeClr val="bg1"/>
                </a:solidFill>
              </a:rPr>
              <a:t>Proposition de valeur</a:t>
            </a:r>
          </a:p>
        </p:txBody>
      </p:sp>
      <p:sp>
        <p:nvSpPr>
          <p:cNvPr id="34" name="Rechteck 33">
            <a:extLst>
              <a:ext uri="{FF2B5EF4-FFF2-40B4-BE49-F238E27FC236}">
                <a16:creationId xmlns:a16="http://schemas.microsoft.com/office/drawing/2014/main" id="{6994CE5D-A1CD-4DAD-AF8C-201FF2CC0E66}"/>
              </a:ext>
            </a:extLst>
          </p:cNvPr>
          <p:cNvSpPr/>
          <p:nvPr/>
        </p:nvSpPr>
        <p:spPr>
          <a:xfrm>
            <a:off x="7781268" y="1284529"/>
            <a:ext cx="3111799" cy="369332"/>
          </a:xfrm>
          <a:prstGeom prst="rect">
            <a:avLst/>
          </a:prstGeom>
        </p:spPr>
        <p:txBody>
          <a:bodyPr wrap="square">
            <a:spAutoFit/>
          </a:bodyPr>
          <a:lstStyle/>
          <a:p>
            <a:pPr algn="ctr"/>
            <a:r>
              <a:rPr lang="fr-CH" b="1">
                <a:solidFill>
                  <a:schemeClr val="bg1"/>
                </a:solidFill>
              </a:rPr>
              <a:t>Groupe cible</a:t>
            </a:r>
          </a:p>
        </p:txBody>
      </p:sp>
      <p:sp>
        <p:nvSpPr>
          <p:cNvPr id="50" name="Rechteck 49">
            <a:extLst>
              <a:ext uri="{FF2B5EF4-FFF2-40B4-BE49-F238E27FC236}">
                <a16:creationId xmlns:a16="http://schemas.microsoft.com/office/drawing/2014/main" id="{EC12C9D8-5337-47E0-8E91-58D52A7516CF}"/>
              </a:ext>
            </a:extLst>
          </p:cNvPr>
          <p:cNvSpPr/>
          <p:nvPr/>
        </p:nvSpPr>
        <p:spPr>
          <a:xfrm>
            <a:off x="4635339" y="4965551"/>
            <a:ext cx="2877881" cy="369332"/>
          </a:xfrm>
          <a:prstGeom prst="rect">
            <a:avLst/>
          </a:prstGeom>
        </p:spPr>
        <p:txBody>
          <a:bodyPr wrap="square">
            <a:spAutoFit/>
          </a:bodyPr>
          <a:lstStyle/>
          <a:p>
            <a:pPr algn="ctr"/>
            <a:r>
              <a:rPr lang="fr-CH" b="1">
                <a:solidFill>
                  <a:schemeClr val="bg1"/>
                </a:solidFill>
              </a:rPr>
              <a:t>Modèle de revenus</a:t>
            </a:r>
          </a:p>
        </p:txBody>
      </p:sp>
      <p:sp>
        <p:nvSpPr>
          <p:cNvPr id="28" name="Rectangle 2">
            <a:extLst>
              <a:ext uri="{FF2B5EF4-FFF2-40B4-BE49-F238E27FC236}">
                <a16:creationId xmlns:a16="http://schemas.microsoft.com/office/drawing/2014/main" id="{D4BDF283-D159-4F83-A1BE-D57EB94F73F6}"/>
              </a:ext>
            </a:extLst>
          </p:cNvPr>
          <p:cNvSpPr txBox="1">
            <a:spLocks noChangeArrowheads="1"/>
          </p:cNvSpPr>
          <p:nvPr/>
        </p:nvSpPr>
        <p:spPr bwMode="auto">
          <a:xfrm>
            <a:off x="941093" y="123578"/>
            <a:ext cx="10568987" cy="657225"/>
          </a:xfrm>
          <a:prstGeom prst="rect">
            <a:avLst/>
          </a:prstGeom>
          <a:noFill/>
          <a:ln w="9525">
            <a:noFill/>
            <a:miter lim="800000"/>
            <a:headEnd/>
            <a:tailEnd/>
          </a:ln>
        </p:spPr>
        <p:txBody>
          <a:bodyPr anchor="ctr"/>
          <a:lstStyle/>
          <a:p>
            <a:pPr>
              <a:defRPr/>
            </a:pPr>
            <a:r>
              <a:rPr lang="fr-CH" sz="2400" b="1">
                <a:solidFill>
                  <a:srgbClr val="B11B96"/>
                </a:solidFill>
                <a:latin typeface="+mj-lt"/>
                <a:ea typeface="ＭＳ Ｐゴシック" charset="0"/>
                <a:cs typeface="Arial"/>
              </a:rPr>
              <a:t>Exemple de mymuesli: muesli bio préparé sur mesure, en ligne</a:t>
            </a:r>
          </a:p>
        </p:txBody>
      </p:sp>
      <p:pic>
        <p:nvPicPr>
          <p:cNvPr id="35" name="Grafik 34">
            <a:extLst>
              <a:ext uri="{FF2B5EF4-FFF2-40B4-BE49-F238E27FC236}">
                <a16:creationId xmlns:a16="http://schemas.microsoft.com/office/drawing/2014/main" id="{19F1CA4D-E466-4343-B175-6D2AA0B25AB2}"/>
              </a:ext>
            </a:extLst>
          </p:cNvPr>
          <p:cNvPicPr>
            <a:picLocks noChangeAspect="1"/>
          </p:cNvPicPr>
          <p:nvPr/>
        </p:nvPicPr>
        <p:blipFill>
          <a:blip r:embed="rId3"/>
          <a:stretch>
            <a:fillRect/>
          </a:stretch>
        </p:blipFill>
        <p:spPr>
          <a:xfrm>
            <a:off x="1047788" y="1532365"/>
            <a:ext cx="7524836" cy="4203135"/>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37" name="Textfeld 5">
            <a:extLst>
              <a:ext uri="{FF2B5EF4-FFF2-40B4-BE49-F238E27FC236}">
                <a16:creationId xmlns:a16="http://schemas.microsoft.com/office/drawing/2014/main" id="{11AEF456-4604-4E11-91C1-060FA586C27C}"/>
              </a:ext>
            </a:extLst>
          </p:cNvPr>
          <p:cNvSpPr txBox="1">
            <a:spLocks noChangeArrowheads="1"/>
          </p:cNvSpPr>
          <p:nvPr/>
        </p:nvSpPr>
        <p:spPr bwMode="auto">
          <a:xfrm>
            <a:off x="8843451" y="2691413"/>
            <a:ext cx="2772308" cy="1754326"/>
          </a:xfrm>
          <a:prstGeom prst="rect">
            <a:avLst/>
          </a:prstGeom>
          <a:noFill/>
          <a:ln w="9525">
            <a:noFill/>
            <a:miter lim="800000"/>
            <a:headEnd/>
            <a:tailEnd/>
          </a:ln>
        </p:spPr>
        <p:txBody>
          <a:bodyPr wrap="square">
            <a:spAutoFit/>
          </a:bodyPr>
          <a:lstStyle/>
          <a:p>
            <a:r>
              <a:rPr lang="fr-CH">
                <a:solidFill>
                  <a:schemeClr val="accent6">
                    <a:lumMod val="50000"/>
                  </a:schemeClr>
                </a:solidFill>
              </a:rPr>
              <a:t>Chez mymuesli, les client-e-s peuvent composer leur propre muesli avec une grande variété d’ingrédients.</a:t>
            </a:r>
          </a:p>
        </p:txBody>
      </p:sp>
      <p:sp>
        <p:nvSpPr>
          <p:cNvPr id="40" name="Textfeld 1">
            <a:extLst>
              <a:ext uri="{FF2B5EF4-FFF2-40B4-BE49-F238E27FC236}">
                <a16:creationId xmlns:a16="http://schemas.microsoft.com/office/drawing/2014/main" id="{E28A19A7-E985-42FB-BB7E-5ADB25D7862B}"/>
              </a:ext>
            </a:extLst>
          </p:cNvPr>
          <p:cNvSpPr txBox="1">
            <a:spLocks noChangeArrowheads="1"/>
          </p:cNvSpPr>
          <p:nvPr/>
        </p:nvSpPr>
        <p:spPr bwMode="auto">
          <a:xfrm>
            <a:off x="6501265" y="5840815"/>
            <a:ext cx="2342186" cy="246221"/>
          </a:xfrm>
          <a:prstGeom prst="rect">
            <a:avLst/>
          </a:prstGeom>
          <a:noFill/>
          <a:ln w="9525">
            <a:noFill/>
            <a:miter lim="800000"/>
            <a:headEnd/>
            <a:tailEnd/>
          </a:ln>
        </p:spPr>
        <p:txBody>
          <a:bodyPr wrap="square">
            <a:spAutoFit/>
          </a:bodyPr>
          <a:lstStyle/>
          <a:p>
            <a:r>
              <a:rPr lang="fr-CH" sz="1000" b="1">
                <a:solidFill>
                  <a:schemeClr val="accent6">
                    <a:lumMod val="50000"/>
                  </a:schemeClr>
                </a:solidFill>
                <a:latin typeface="+mj-lt"/>
                <a:cs typeface="Arial" pitchFamily="34" charset="0"/>
              </a:rPr>
              <a:t>Image: </a:t>
            </a:r>
            <a:r>
              <a:rPr lang="fr-CH" sz="1000">
                <a:solidFill>
                  <a:schemeClr val="accent6">
                    <a:lumMod val="50000"/>
                  </a:schemeClr>
                </a:solidFill>
                <a:latin typeface="+mj-lt"/>
                <a:cs typeface="Arial" pitchFamily="34" charset="0"/>
              </a:rPr>
              <a:t>ch.mymuesli.com/</a:t>
            </a:r>
          </a:p>
        </p:txBody>
      </p:sp>
    </p:spTree>
  </p:cSld>
  <p:clrMapOvr>
    <a:masterClrMapping/>
  </p:clrMapOvr>
</p:sld>
</file>

<file path=ppt/theme/theme1.xml><?xml version="1.0" encoding="utf-8"?>
<a:theme xmlns:a="http://schemas.openxmlformats.org/drawingml/2006/main" name="myidea">
  <a:themeElements>
    <a:clrScheme name="myidea-01">
      <a:dk1>
        <a:srgbClr val="073450"/>
      </a:dk1>
      <a:lt1>
        <a:sysClr val="window" lastClr="FFFFFF"/>
      </a:lt1>
      <a:dk2>
        <a:srgbClr val="135B87"/>
      </a:dk2>
      <a:lt2>
        <a:srgbClr val="D0D0D0"/>
      </a:lt2>
      <a:accent1>
        <a:srgbClr val="8EB403"/>
      </a:accent1>
      <a:accent2>
        <a:srgbClr val="FFC424"/>
      </a:accent2>
      <a:accent3>
        <a:srgbClr val="E7AB14"/>
      </a:accent3>
      <a:accent4>
        <a:srgbClr val="FF9E61"/>
      </a:accent4>
      <a:accent5>
        <a:srgbClr val="D17930"/>
      </a:accent5>
      <a:accent6>
        <a:srgbClr val="D0D0D0"/>
      </a:accent6>
      <a:hlink>
        <a:srgbClr val="96CB00"/>
      </a:hlink>
      <a:folHlink>
        <a:srgbClr val="B11B96"/>
      </a:folHlink>
    </a:clrScheme>
    <a:fontScheme name="myidea">
      <a:majorFont>
        <a:latin typeface="Century Gothic"/>
        <a:ea typeface=""/>
        <a:cs typeface=""/>
      </a:majorFont>
      <a:minorFont>
        <a:latin typeface="Century Gothic"/>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idea" id="{188F9B45-897C-40C9-85A2-A9C2BA700BD4}" vid="{19FBC268-E0C9-463F-9190-6FDD742A0217}"/>
    </a:ext>
  </a:extLst>
</a:theme>
</file>

<file path=ppt/theme/theme2.xml><?xml version="1.0" encoding="utf-8"?>
<a:theme xmlns:a="http://schemas.openxmlformats.org/drawingml/2006/main" name="KMU-HSG">
  <a:themeElements>
    <a:clrScheme name="Benutzerdefiniert 13">
      <a:dk1>
        <a:sysClr val="windowText" lastClr="000000"/>
      </a:dk1>
      <a:lt1>
        <a:sysClr val="window" lastClr="FFFFFF"/>
      </a:lt1>
      <a:dk2>
        <a:srgbClr val="5F5F5F"/>
      </a:dk2>
      <a:lt2>
        <a:srgbClr val="FFFFFF"/>
      </a:lt2>
      <a:accent1>
        <a:srgbClr val="00802F"/>
      </a:accent1>
      <a:accent2>
        <a:srgbClr val="ACCC3D"/>
      </a:accent2>
      <a:accent3>
        <a:srgbClr val="0067B1"/>
      </a:accent3>
      <a:accent4>
        <a:srgbClr val="95C7E8"/>
      </a:accent4>
      <a:accent5>
        <a:srgbClr val="FFFFFF"/>
      </a:accent5>
      <a:accent6>
        <a:srgbClr val="FFFFFF"/>
      </a:accent6>
      <a:hlink>
        <a:srgbClr val="7F7F7F"/>
      </a:hlink>
      <a:folHlink>
        <a:srgbClr val="7F7F7F"/>
      </a:folHlink>
    </a:clrScheme>
    <a:fontScheme name="KMU">
      <a:majorFont>
        <a:latin typeface="Malgun Gothic"/>
        <a:ea typeface=""/>
        <a:cs typeface=""/>
      </a:majorFont>
      <a:minorFont>
        <a:latin typeface="Malgun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F5F5F"/>
        </a:solidFill>
        <a:ln>
          <a:noFill/>
        </a:ln>
        <a:effectLst>
          <a:outerShdw blurRad="50800" dist="38100" dir="2700000" algn="tl" rotWithShape="0">
            <a:prstClr val="black">
              <a:alpha val="40000"/>
            </a:prstClr>
          </a:outerShdw>
        </a:effectLst>
      </a:spPr>
      <a:bodyPr vert="horz" lIns="252000" tIns="252000" rIns="252000" bIns="252000" rtlCol="0">
        <a:noAutofit/>
      </a:bodyPr>
      <a:lstStyle>
        <a:defPPr algn="l" eaLnBrk="1" fontAlgn="auto" hangingPunct="1">
          <a:lnSpc>
            <a:spcPct val="90000"/>
          </a:lnSpc>
          <a:spcBef>
            <a:spcPts val="0"/>
          </a:spcBef>
          <a:spcAft>
            <a:spcPts val="1000"/>
          </a:spcAft>
          <a:buClr>
            <a:srgbClr val="5F5F5F"/>
          </a:buClr>
          <a:defRPr sz="1600" kern="0" dirty="0" err="1">
            <a:solidFill>
              <a:prstClr val="black"/>
            </a:solidFill>
            <a:latin typeface="Malgun Gothic"/>
            <a:ea typeface="+mn-ea"/>
            <a:cs typeface="+mn-cs"/>
          </a:defRPr>
        </a:defPPr>
      </a:lstStyle>
    </a:spDef>
    <a:lnDef>
      <a:spPr>
        <a:ln w="28575">
          <a:solidFill>
            <a:schemeClr val="bg1">
              <a:lumMod val="50000"/>
            </a:schemeClr>
          </a:solidFill>
          <a:tailEnd type="arrow"/>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spPr>
      <a:bodyPr wrap="square" lIns="0" tIns="0" rIns="0" bIns="0" rtlCol="0">
        <a:noAutofit/>
      </a:bodyPr>
      <a:lstStyle>
        <a:defPPr>
          <a:lnSpc>
            <a:spcPct val="90000"/>
          </a:lnSpc>
          <a:spcAft>
            <a:spcPts val="1000"/>
          </a:spcAft>
          <a:defRPr dirty="0" err="1" smtClean="0"/>
        </a:defPPr>
      </a:lstStyle>
    </a:txDef>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4890</Words>
  <Application>Microsoft Office PowerPoint</Application>
  <PresentationFormat>Breitbild</PresentationFormat>
  <Paragraphs>635</Paragraphs>
  <Slides>58</Slides>
  <Notes>53</Notes>
  <HiddenSlides>0</HiddenSlides>
  <MMClips>0</MMClips>
  <ScaleCrop>false</ScaleCrop>
  <HeadingPairs>
    <vt:vector size="6" baseType="variant">
      <vt:variant>
        <vt:lpstr>Verwendete Schriftarten</vt:lpstr>
      </vt:variant>
      <vt:variant>
        <vt:i4>7</vt:i4>
      </vt:variant>
      <vt:variant>
        <vt:lpstr>Design</vt:lpstr>
      </vt:variant>
      <vt:variant>
        <vt:i4>2</vt:i4>
      </vt:variant>
      <vt:variant>
        <vt:lpstr>Folientitel</vt:lpstr>
      </vt:variant>
      <vt:variant>
        <vt:i4>58</vt:i4>
      </vt:variant>
    </vt:vector>
  </HeadingPairs>
  <TitlesOfParts>
    <vt:vector size="67" baseType="lpstr">
      <vt:lpstr>Malgun Gothic</vt:lpstr>
      <vt:lpstr>MS PGothic</vt:lpstr>
      <vt:lpstr>Arial</vt:lpstr>
      <vt:lpstr>Calibri</vt:lpstr>
      <vt:lpstr>Century Gothic</vt:lpstr>
      <vt:lpstr>Symbol</vt:lpstr>
      <vt:lpstr>Wingdings</vt:lpstr>
      <vt:lpstr>myidea</vt:lpstr>
      <vt:lpstr>KMU-HSG</vt:lpstr>
      <vt:lpstr>Pensée et action entrepreneuriales</vt:lpstr>
      <vt:lpstr>PowerPoint-Präsentation</vt:lpstr>
      <vt:lpstr>PowerPoint-Präsentation</vt:lpstr>
      <vt:lpstr>Module 3</vt:lpstr>
      <vt:lpstr>Module de formation M 3.1 Connaissances et outils Modèle d’entreprise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Digression: Connaissances et outils Économie circulaire</vt:lpstr>
      <vt:lpstr>PowerPoint-Präsentation</vt:lpstr>
      <vt:lpstr>PowerPoint-Präsentation</vt:lpstr>
      <vt:lpstr> </vt:lpstr>
      <vt:lpstr>PowerPoint-Präsentation</vt:lpstr>
      <vt:lpstr>PowerPoint-Präsentation</vt:lpstr>
      <vt:lpstr>PowerPoint-Präsentation</vt:lpstr>
      <vt:lpstr>Module de formation M 3.4 Connaissances et outils Business plan et pitch deck</vt:lpstr>
      <vt:lpstr>PowerPoint-Präsentation</vt:lpstr>
      <vt:lpstr>Un business plan peut être utilisé à des fins diverses, mais il présente également des inconvénients</vt:lpstr>
      <vt:lpstr>Éléments de votre mini-business plan, et de votre journal d’apprentissage</vt:lpstr>
      <vt:lpstr>PowerPoint-Präsentation</vt:lpstr>
      <vt:lpstr>PowerPoint-Präsentation</vt:lpstr>
      <vt:lpstr>PowerPoint-Präsentation</vt:lpstr>
      <vt:lpstr>PowerPoint-Präsentation</vt:lpstr>
      <vt:lpstr>PowerPoint-Präsentation</vt:lpstr>
      <vt:lpstr>Module de formation M 3.5 Connaissances et outils Caractéristique distinctive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Module de formation M 3.6 Exemple de MyBambooBike Caractéristique distinctive de MyBambooBike</vt:lpstr>
      <vt:lpstr>PowerPoint-Präsentation</vt:lpstr>
      <vt:lpstr>PowerPoint-Präsentation</vt:lpstr>
      <vt:lpstr>PowerPoint-Präsentation</vt:lpstr>
      <vt:lpstr>Module de formation M 3.8 Études de cas sur les entrepreneurs/-ses Le café de leurs rêves: étude de cas Sujet: caractéristique distinctive</vt:lpstr>
    </vt:vector>
  </TitlesOfParts>
  <Company>Semantis Translation 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01-3 Slides Lernende Modul 3.pptx</dc:title>
  <dc:subject>210656_1</dc:subject>
  <dc:creator>Production</dc:creator>
  <cp:keywords>avril 21</cp:keywords>
  <dc:description>1</dc:description>
  <cp:lastModifiedBy>Ramon Wittwer</cp:lastModifiedBy>
  <cp:revision>10</cp:revision>
  <cp:lastPrinted>2021-01-20T19:01:33Z</cp:lastPrinted>
  <dcterms:created xsi:type="dcterms:W3CDTF">2020-11-11T18:04:37Z</dcterms:created>
  <dcterms:modified xsi:type="dcterms:W3CDTF">2022-11-14T09:12:02Z</dcterms:modified>
  <cp:category>210656</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9eb5799-d0fd-4e27-b9df-61ef8d68c68c_Enabled">
    <vt:lpwstr>true</vt:lpwstr>
  </property>
  <property fmtid="{D5CDD505-2E9C-101B-9397-08002B2CF9AE}" pid="3" name="MSIP_Label_89eb5799-d0fd-4e27-b9df-61ef8d68c68c_SetDate">
    <vt:lpwstr>2020-12-27T13:36:00Z</vt:lpwstr>
  </property>
  <property fmtid="{D5CDD505-2E9C-101B-9397-08002B2CF9AE}" pid="4" name="MSIP_Label_89eb5799-d0fd-4e27-b9df-61ef8d68c68c_Method">
    <vt:lpwstr>Privileged</vt:lpwstr>
  </property>
  <property fmtid="{D5CDD505-2E9C-101B-9397-08002B2CF9AE}" pid="5" name="MSIP_Label_89eb5799-d0fd-4e27-b9df-61ef8d68c68c_Name">
    <vt:lpwstr>89eb5799-d0fd-4e27-b9df-61ef8d68c68c</vt:lpwstr>
  </property>
  <property fmtid="{D5CDD505-2E9C-101B-9397-08002B2CF9AE}" pid="6" name="MSIP_Label_89eb5799-d0fd-4e27-b9df-61ef8d68c68c_SiteId">
    <vt:lpwstr>d6a1cf8c-768e-4187-a738-b6e50c4deb4a</vt:lpwstr>
  </property>
  <property fmtid="{D5CDD505-2E9C-101B-9397-08002B2CF9AE}" pid="7" name="MSIP_Label_89eb5799-d0fd-4e27-b9df-61ef8d68c68c_ActionId">
    <vt:lpwstr>389c2b07-49a2-45df-bd3a-f01433ce34e9</vt:lpwstr>
  </property>
  <property fmtid="{D5CDD505-2E9C-101B-9397-08002B2CF9AE}" pid="8" name="MSIP_Label_89eb5799-d0fd-4e27-b9df-61ef8d68c68c_ContentBits">
    <vt:lpwstr>0</vt:lpwstr>
  </property>
</Properties>
</file>