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0"/>
  </p:notesMasterIdLst>
  <p:sldIdLst>
    <p:sldId id="1881" r:id="rId2"/>
    <p:sldId id="2006" r:id="rId3"/>
    <p:sldId id="2129" r:id="rId4"/>
    <p:sldId id="2132" r:id="rId5"/>
    <p:sldId id="2134" r:id="rId6"/>
    <p:sldId id="2135" r:id="rId7"/>
    <p:sldId id="2136" r:id="rId8"/>
    <p:sldId id="2035" r:id="rId9"/>
    <p:sldId id="2108" r:id="rId10"/>
    <p:sldId id="2130" r:id="rId11"/>
    <p:sldId id="2036" r:id="rId12"/>
    <p:sldId id="264" r:id="rId13"/>
    <p:sldId id="2037" r:id="rId14"/>
    <p:sldId id="2038" r:id="rId15"/>
    <p:sldId id="2039" r:id="rId16"/>
    <p:sldId id="2040" r:id="rId17"/>
    <p:sldId id="2041" r:id="rId18"/>
    <p:sldId id="2042" r:id="rId19"/>
    <p:sldId id="2044" r:id="rId20"/>
    <p:sldId id="2043" r:id="rId21"/>
    <p:sldId id="2054" r:id="rId22"/>
    <p:sldId id="2055" r:id="rId23"/>
    <p:sldId id="2056" r:id="rId24"/>
    <p:sldId id="2139" r:id="rId25"/>
    <p:sldId id="2057" r:id="rId26"/>
    <p:sldId id="2058" r:id="rId27"/>
    <p:sldId id="2059" r:id="rId28"/>
    <p:sldId id="2060" r:id="rId29"/>
    <p:sldId id="2061" r:id="rId30"/>
    <p:sldId id="2062" r:id="rId31"/>
    <p:sldId id="2063" r:id="rId32"/>
    <p:sldId id="2064" r:id="rId33"/>
    <p:sldId id="2065" r:id="rId34"/>
    <p:sldId id="2128" r:id="rId35"/>
    <p:sldId id="2067" r:id="rId36"/>
    <p:sldId id="2127" r:id="rId37"/>
    <p:sldId id="2068" r:id="rId38"/>
    <p:sldId id="2069" r:id="rId39"/>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üller Susan" initials="MS" lastIdx="1" clrIdx="0">
    <p:extLst>
      <p:ext uri="{19B8F6BF-5375-455C-9EA6-DF929625EA0E}">
        <p15:presenceInfo xmlns:p15="http://schemas.microsoft.com/office/powerpoint/2012/main" userId="S::mls9@bfh.ch::130eb5c5-9aed-44bf-b216-64bd859fac5e" providerId="AD"/>
      </p:ext>
    </p:extLst>
  </p:cmAuthor>
  <p:cmAuthor id="2" name="Eveline Gutzwiller" initials="EG" lastIdx="25" clrIdx="1">
    <p:extLst>
      <p:ext uri="{19B8F6BF-5375-455C-9EA6-DF929625EA0E}">
        <p15:presenceInfo xmlns:p15="http://schemas.microsoft.com/office/powerpoint/2012/main" userId="8d34d96c0307f392" providerId="Windows Live"/>
      </p:ext>
    </p:extLst>
  </p:cmAuthor>
  <p:cmAuthor id="3" name="Jossen Bettina" initials="JB" lastIdx="1" clrIdx="2">
    <p:extLst>
      <p:ext uri="{19B8F6BF-5375-455C-9EA6-DF929625EA0E}">
        <p15:presenceInfo xmlns:p15="http://schemas.microsoft.com/office/powerpoint/2012/main" userId="S::bettina.jossen@hep-verlag.ch::6f1b67fc-60ee-4bfb-9fc4-dead9e2958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1B96"/>
    <a:srgbClr val="6C0A63"/>
    <a:srgbClr val="909090"/>
    <a:srgbClr val="0B4874"/>
    <a:srgbClr val="135B87"/>
    <a:srgbClr val="FFFF99"/>
    <a:srgbClr val="898F97"/>
    <a:srgbClr val="8EB403"/>
    <a:srgbClr val="738D05"/>
    <a:srgbClr val="D179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4" autoAdjust="0"/>
    <p:restoredTop sz="93775" autoAdjust="0"/>
  </p:normalViewPr>
  <p:slideViewPr>
    <p:cSldViewPr snapToGrid="0">
      <p:cViewPr varScale="1">
        <p:scale>
          <a:sx n="73" d="100"/>
          <a:sy n="73" d="100"/>
        </p:scale>
        <p:origin x="348" y="54"/>
      </p:cViewPr>
      <p:guideLst>
        <p:guide orient="horz" pos="2183"/>
        <p:guide pos="3817"/>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p:scale>
          <a:sx n="100" d="100"/>
          <a:sy n="100" d="100"/>
        </p:scale>
        <p:origin x="3486" y="-8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A63D0C0-5BDE-495E-A54C-EA63650EE5ED}" type="datetimeFigureOut">
              <a:rPr lang="ru-RU" smtClean="0"/>
              <a:t>12.05.2021</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endParaRPr lang="ru-RU" dirty="0"/>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52985BD-394C-4249-9520-F7128BE881DD}" type="slidenum">
              <a:rPr lang="ru-RU" smtClean="0"/>
              <a:t>‹Nr.›</a:t>
            </a:fld>
            <a:endParaRPr lang="ru-RU"/>
          </a:p>
        </p:txBody>
      </p:sp>
    </p:spTree>
    <p:extLst>
      <p:ext uri="{BB962C8B-B14F-4D97-AF65-F5344CB8AC3E}">
        <p14:creationId xmlns:p14="http://schemas.microsoft.com/office/powerpoint/2010/main" val="383630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1</a:t>
            </a:fld>
            <a:endParaRPr lang="ru-RU"/>
          </a:p>
        </p:txBody>
      </p:sp>
    </p:spTree>
    <p:extLst>
      <p:ext uri="{BB962C8B-B14F-4D97-AF65-F5344CB8AC3E}">
        <p14:creationId xmlns:p14="http://schemas.microsoft.com/office/powerpoint/2010/main" val="2542457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26</a:t>
            </a:fld>
            <a:endParaRPr lang="ru-RU"/>
          </a:p>
        </p:txBody>
      </p:sp>
    </p:spTree>
    <p:extLst>
      <p:ext uri="{BB962C8B-B14F-4D97-AF65-F5344CB8AC3E}">
        <p14:creationId xmlns:p14="http://schemas.microsoft.com/office/powerpoint/2010/main" val="2335238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31</a:t>
            </a:fld>
            <a:endParaRPr lang="ru-RU"/>
          </a:p>
        </p:txBody>
      </p:sp>
    </p:spTree>
    <p:extLst>
      <p:ext uri="{BB962C8B-B14F-4D97-AF65-F5344CB8AC3E}">
        <p14:creationId xmlns:p14="http://schemas.microsoft.com/office/powerpoint/2010/main" val="1607036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32</a:t>
            </a:fld>
            <a:endParaRPr lang="ru-RU"/>
          </a:p>
        </p:txBody>
      </p:sp>
    </p:spTree>
    <p:extLst>
      <p:ext uri="{BB962C8B-B14F-4D97-AF65-F5344CB8AC3E}">
        <p14:creationId xmlns:p14="http://schemas.microsoft.com/office/powerpoint/2010/main" val="2287265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38</a:t>
            </a:fld>
            <a:endParaRPr lang="ru-RU"/>
          </a:p>
        </p:txBody>
      </p:sp>
    </p:spTree>
    <p:extLst>
      <p:ext uri="{BB962C8B-B14F-4D97-AF65-F5344CB8AC3E}">
        <p14:creationId xmlns:p14="http://schemas.microsoft.com/office/powerpoint/2010/main" val="2530141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a:t>
            </a:fld>
            <a:endParaRPr lang="ru-RU"/>
          </a:p>
        </p:txBody>
      </p:sp>
    </p:spTree>
    <p:extLst>
      <p:ext uri="{BB962C8B-B14F-4D97-AF65-F5344CB8AC3E}">
        <p14:creationId xmlns:p14="http://schemas.microsoft.com/office/powerpoint/2010/main" val="473866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486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369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10</a:t>
            </a:fld>
            <a:endParaRPr lang="ru-RU"/>
          </a:p>
        </p:txBody>
      </p:sp>
    </p:spTree>
    <p:extLst>
      <p:ext uri="{BB962C8B-B14F-4D97-AF65-F5344CB8AC3E}">
        <p14:creationId xmlns:p14="http://schemas.microsoft.com/office/powerpoint/2010/main" val="2383978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12</a:t>
            </a:fld>
            <a:endParaRPr lang="ru-RU"/>
          </a:p>
        </p:txBody>
      </p:sp>
    </p:spTree>
    <p:extLst>
      <p:ext uri="{BB962C8B-B14F-4D97-AF65-F5344CB8AC3E}">
        <p14:creationId xmlns:p14="http://schemas.microsoft.com/office/powerpoint/2010/main" val="2595854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13</a:t>
            </a:fld>
            <a:endParaRPr lang="ru-RU"/>
          </a:p>
        </p:txBody>
      </p:sp>
    </p:spTree>
    <p:extLst>
      <p:ext uri="{BB962C8B-B14F-4D97-AF65-F5344CB8AC3E}">
        <p14:creationId xmlns:p14="http://schemas.microsoft.com/office/powerpoint/2010/main" val="2059099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16</a:t>
            </a:fld>
            <a:endParaRPr lang="ru-RU"/>
          </a:p>
        </p:txBody>
      </p:sp>
    </p:spTree>
    <p:extLst>
      <p:ext uri="{BB962C8B-B14F-4D97-AF65-F5344CB8AC3E}">
        <p14:creationId xmlns:p14="http://schemas.microsoft.com/office/powerpoint/2010/main" val="1999184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25</a:t>
            </a:fld>
            <a:endParaRPr lang="ru-RU"/>
          </a:p>
        </p:txBody>
      </p:sp>
    </p:spTree>
    <p:extLst>
      <p:ext uri="{BB962C8B-B14F-4D97-AF65-F5344CB8AC3E}">
        <p14:creationId xmlns:p14="http://schemas.microsoft.com/office/powerpoint/2010/main" val="25735035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4.png"/><Relationship Id="rId15" Type="http://schemas.openxmlformats.org/officeDocument/2006/relationships/image" Target="../media/image46.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 Id="rId14" Type="http://schemas.openxmlformats.org/officeDocument/2006/relationships/image" Target="../media/image7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0.png"/><Relationship Id="rId7" Type="http://schemas.openxmlformats.org/officeDocument/2006/relationships/image" Target="../media/image64.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0.png"/><Relationship Id="rId4" Type="http://schemas.openxmlformats.org/officeDocument/2006/relationships/image" Target="../media/image81.png"/><Relationship Id="rId9" Type="http://schemas.openxmlformats.org/officeDocument/2006/relationships/image" Target="../media/image4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3" Type="http://schemas.openxmlformats.org/officeDocument/2006/relationships/image" Target="../media/image46.png"/><Relationship Id="rId7" Type="http://schemas.openxmlformats.org/officeDocument/2006/relationships/image" Target="../media/image85.png"/><Relationship Id="rId12" Type="http://schemas.openxmlformats.org/officeDocument/2006/relationships/image" Target="../media/image8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84.png"/><Relationship Id="rId11" Type="http://schemas.openxmlformats.org/officeDocument/2006/relationships/image" Target="../media/image76.png"/><Relationship Id="rId5" Type="http://schemas.openxmlformats.org/officeDocument/2006/relationships/image" Target="../media/image77.pn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46.png"/><Relationship Id="rId7" Type="http://schemas.openxmlformats.org/officeDocument/2006/relationships/image" Target="../media/image93.png"/><Relationship Id="rId2" Type="http://schemas.openxmlformats.org/officeDocument/2006/relationships/image" Target="../media/image91.png"/><Relationship Id="rId1" Type="http://schemas.openxmlformats.org/officeDocument/2006/relationships/slideMaster" Target="../slideMasters/slideMaster1.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77.png"/><Relationship Id="rId10" Type="http://schemas.openxmlformats.org/officeDocument/2006/relationships/image" Target="../media/image96.png"/><Relationship Id="rId4" Type="http://schemas.openxmlformats.org/officeDocument/2006/relationships/image" Target="../media/image83.png"/><Relationship Id="rId9" Type="http://schemas.openxmlformats.org/officeDocument/2006/relationships/image" Target="../media/image9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Master" Target="../slideMasters/slideMaster1.xml"/><Relationship Id="rId6" Type="http://schemas.openxmlformats.org/officeDocument/2006/relationships/image" Target="../media/image99.png"/><Relationship Id="rId5" Type="http://schemas.openxmlformats.org/officeDocument/2006/relationships/image" Target="../media/image77.png"/><Relationship Id="rId4" Type="http://schemas.openxmlformats.org/officeDocument/2006/relationships/image" Target="../media/image8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image" Target="../media/image104.png"/><Relationship Id="rId2"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83.png"/><Relationship Id="rId5" Type="http://schemas.openxmlformats.org/officeDocument/2006/relationships/image" Target="../media/image46.png"/><Relationship Id="rId4" Type="http://schemas.openxmlformats.org/officeDocument/2006/relationships/image" Target="../media/image10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46.png"/><Relationship Id="rId7" Type="http://schemas.openxmlformats.org/officeDocument/2006/relationships/image" Target="../media/image107.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06.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0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6.png"/><Relationship Id="rId7" Type="http://schemas.openxmlformats.org/officeDocument/2006/relationships/image" Target="../media/image11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110.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1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46.png"/><Relationship Id="rId7" Type="http://schemas.openxmlformats.org/officeDocument/2006/relationships/image" Target="../media/image11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82.png"/><Relationship Id="rId10" Type="http://schemas.openxmlformats.org/officeDocument/2006/relationships/image" Target="../media/image115.png"/><Relationship Id="rId4" Type="http://schemas.openxmlformats.org/officeDocument/2006/relationships/image" Target="../media/image83.png"/><Relationship Id="rId9" Type="http://schemas.openxmlformats.org/officeDocument/2006/relationships/image" Target="../media/image110.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17.png"/><Relationship Id="rId7" Type="http://schemas.openxmlformats.org/officeDocument/2006/relationships/image" Target="../media/image11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118.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0.png"/><Relationship Id="rId7" Type="http://schemas.openxmlformats.org/officeDocument/2006/relationships/image" Target="../media/image12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82.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2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3.png"/><Relationship Id="rId1" Type="http://schemas.openxmlformats.org/officeDocument/2006/relationships/slideMaster" Target="../slideMasters/slideMaster1.xml"/><Relationship Id="rId6" Type="http://schemas.openxmlformats.org/officeDocument/2006/relationships/image" Target="../media/image125.png"/><Relationship Id="rId11" Type="http://schemas.openxmlformats.org/officeDocument/2006/relationships/image" Target="../media/image22.png"/><Relationship Id="rId5" Type="http://schemas.microsoft.com/office/2007/relationships/hdphoto" Target="../media/hdphoto2.wdp"/><Relationship Id="rId10" Type="http://schemas.openxmlformats.org/officeDocument/2006/relationships/image" Target="../media/image46.png"/><Relationship Id="rId4" Type="http://schemas.openxmlformats.org/officeDocument/2006/relationships/image" Target="../media/image124.png"/><Relationship Id="rId9" Type="http://schemas.microsoft.com/office/2007/relationships/hdphoto" Target="../media/hdphoto4.wdp"/></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3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7.png"/><Relationship Id="rId1" Type="http://schemas.openxmlformats.org/officeDocument/2006/relationships/slideMaster" Target="../slideMasters/slideMaster1.xml"/><Relationship Id="rId6" Type="http://schemas.openxmlformats.org/officeDocument/2006/relationships/image" Target="../media/image129.png"/><Relationship Id="rId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28.png"/><Relationship Id="rId9" Type="http://schemas.openxmlformats.org/officeDocument/2006/relationships/image" Target="../media/image46.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46.png"/><Relationship Id="rId7" Type="http://schemas.openxmlformats.org/officeDocument/2006/relationships/image" Target="../media/image135.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46.png"/><Relationship Id="rId7" Type="http://schemas.openxmlformats.org/officeDocument/2006/relationships/image" Target="../media/image132.png"/><Relationship Id="rId2" Type="http://schemas.openxmlformats.org/officeDocument/2006/relationships/image" Target="../media/image140.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41.png"/><Relationship Id="rId10" Type="http://schemas.openxmlformats.org/officeDocument/2006/relationships/image" Target="../media/image144.png"/><Relationship Id="rId4" Type="http://schemas.openxmlformats.org/officeDocument/2006/relationships/image" Target="../media/image133.png"/><Relationship Id="rId9" Type="http://schemas.openxmlformats.org/officeDocument/2006/relationships/image" Target="../media/image14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6.png"/><Relationship Id="rId7" Type="http://schemas.openxmlformats.org/officeDocument/2006/relationships/image" Target="../media/image147.png"/><Relationship Id="rId2" Type="http://schemas.openxmlformats.org/officeDocument/2006/relationships/image" Target="../media/image145.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33.png"/><Relationship Id="rId4" Type="http://schemas.openxmlformats.org/officeDocument/2006/relationships/image" Target="../media/image46.png"/><Relationship Id="rId9" Type="http://schemas.openxmlformats.org/officeDocument/2006/relationships/image" Target="../media/image149.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39.png"/><Relationship Id="rId7" Type="http://schemas.openxmlformats.org/officeDocument/2006/relationships/image" Target="../media/image133.png"/><Relationship Id="rId2" Type="http://schemas.openxmlformats.org/officeDocument/2006/relationships/image" Target="../media/image150.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31.png"/><Relationship Id="rId10" Type="http://schemas.openxmlformats.org/officeDocument/2006/relationships/image" Target="../media/image151.png"/><Relationship Id="rId4" Type="http://schemas.openxmlformats.org/officeDocument/2006/relationships/image" Target="../media/image32.png"/><Relationship Id="rId9" Type="http://schemas.openxmlformats.org/officeDocument/2006/relationships/image" Target="../media/image13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2.png"/><Relationship Id="rId7" Type="http://schemas.openxmlformats.org/officeDocument/2006/relationships/image" Target="../media/image139.png"/><Relationship Id="rId2" Type="http://schemas.openxmlformats.org/officeDocument/2006/relationships/image" Target="../media/image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64.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7.png"/><Relationship Id="rId7" Type="http://schemas.openxmlformats.org/officeDocument/2006/relationships/image" Target="../media/image159.png"/><Relationship Id="rId2" Type="http://schemas.openxmlformats.org/officeDocument/2006/relationships/image" Target="../media/image156.png"/><Relationship Id="rId1" Type="http://schemas.openxmlformats.org/officeDocument/2006/relationships/slideMaster" Target="../slideMasters/slideMaster1.xml"/><Relationship Id="rId6" Type="http://schemas.openxmlformats.org/officeDocument/2006/relationships/image" Target="../media/image158.png"/><Relationship Id="rId5" Type="http://schemas.openxmlformats.org/officeDocument/2006/relationships/image" Target="../media/image139.png"/><Relationship Id="rId4" Type="http://schemas.openxmlformats.org/officeDocument/2006/relationships/image" Target="../media/image46.png"/><Relationship Id="rId9" Type="http://schemas.openxmlformats.org/officeDocument/2006/relationships/image" Target="../media/image3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63.png"/><Relationship Id="rId2" Type="http://schemas.openxmlformats.org/officeDocument/2006/relationships/image" Target="../media/image161.png"/><Relationship Id="rId1" Type="http://schemas.openxmlformats.org/officeDocument/2006/relationships/slideMaster" Target="../slideMasters/slideMaster1.xml"/><Relationship Id="rId6" Type="http://schemas.openxmlformats.org/officeDocument/2006/relationships/image" Target="../media/image132.png"/><Relationship Id="rId5" Type="http://schemas.openxmlformats.org/officeDocument/2006/relationships/image" Target="../media/image162.png"/><Relationship Id="rId4" Type="http://schemas.openxmlformats.org/officeDocument/2006/relationships/image" Target="../media/image13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5.png"/><Relationship Id="rId7" Type="http://schemas.openxmlformats.org/officeDocument/2006/relationships/image" Target="../media/image166.png"/><Relationship Id="rId2" Type="http://schemas.openxmlformats.org/officeDocument/2006/relationships/image" Target="../media/image164.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46.png"/><Relationship Id="rId4" Type="http://schemas.openxmlformats.org/officeDocument/2006/relationships/image" Target="../media/image131.png"/><Relationship Id="rId9"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5.wdp"/><Relationship Id="rId7"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Master" Target="../slideMasters/slideMaster1.xml"/><Relationship Id="rId6" Type="http://schemas.openxmlformats.org/officeDocument/2006/relationships/image" Target="../media/image46.png"/><Relationship Id="rId5" Type="http://schemas.microsoft.com/office/2007/relationships/hdphoto" Target="../media/hdphoto3.wdp"/><Relationship Id="rId10" Type="http://schemas.microsoft.com/office/2007/relationships/hdphoto" Target="../media/hdphoto7.wdp"/><Relationship Id="rId4" Type="http://schemas.openxmlformats.org/officeDocument/2006/relationships/image" Target="../media/image125.png"/><Relationship Id="rId9" Type="http://schemas.openxmlformats.org/officeDocument/2006/relationships/image" Target="../media/image17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46.png"/><Relationship Id="rId2" Type="http://schemas.openxmlformats.org/officeDocument/2006/relationships/image" Target="../media/image171.png"/><Relationship Id="rId1" Type="http://schemas.openxmlformats.org/officeDocument/2006/relationships/slideMaster" Target="../slideMasters/slideMaster1.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22.png"/><Relationship Id="rId2" Type="http://schemas.openxmlformats.org/officeDocument/2006/relationships/image" Target="../media/image1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75.png"/><Relationship Id="rId4" Type="http://schemas.openxmlformats.org/officeDocument/2006/relationships/image" Target="../media/image174.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7.png"/><Relationship Id="rId7" Type="http://schemas.openxmlformats.org/officeDocument/2006/relationships/image" Target="../media/image179.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8.png"/><Relationship Id="rId10" Type="http://schemas.openxmlformats.org/officeDocument/2006/relationships/image" Target="../media/image181.png"/><Relationship Id="rId4" Type="http://schemas.openxmlformats.org/officeDocument/2006/relationships/image" Target="../media/image46.png"/><Relationship Id="rId9" Type="http://schemas.openxmlformats.org/officeDocument/2006/relationships/image" Target="../media/image18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2.png"/><Relationship Id="rId1" Type="http://schemas.openxmlformats.org/officeDocument/2006/relationships/slideMaster" Target="../slideMasters/slideMaster1.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7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75.png"/><Relationship Id="rId7"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Master" Target="../slideMasters/slideMaster1.xml"/><Relationship Id="rId6" Type="http://schemas.openxmlformats.org/officeDocument/2006/relationships/image" Target="../media/image180.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image" Target="../media/image188.png"/><Relationship Id="rId1" Type="http://schemas.openxmlformats.org/officeDocument/2006/relationships/slideMaster" Target="../slideMasters/slideMaster1.xml"/><Relationship Id="rId6" Type="http://schemas.openxmlformats.org/officeDocument/2006/relationships/image" Target="../media/image190.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72.png"/><Relationship Id="rId7"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Master" Target="../slideMasters/slideMaster1.xml"/><Relationship Id="rId6" Type="http://schemas.openxmlformats.org/officeDocument/2006/relationships/image" Target="../media/image19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6.png"/><Relationship Id="rId7" Type="http://schemas.openxmlformats.org/officeDocument/2006/relationships/image" Target="../media/image199.png"/><Relationship Id="rId2" Type="http://schemas.openxmlformats.org/officeDocument/2006/relationships/image" Target="../media/image197.png"/><Relationship Id="rId1" Type="http://schemas.openxmlformats.org/officeDocument/2006/relationships/slideMaster" Target="../slideMasters/slideMaster1.xml"/><Relationship Id="rId6" Type="http://schemas.openxmlformats.org/officeDocument/2006/relationships/image" Target="../media/image198.png"/><Relationship Id="rId5" Type="http://schemas.openxmlformats.org/officeDocument/2006/relationships/image" Target="../media/image178.png"/><Relationship Id="rId4" Type="http://schemas.openxmlformats.org/officeDocument/2006/relationships/image" Target="../media/image46.png"/><Relationship Id="rId9" Type="http://schemas.openxmlformats.org/officeDocument/2006/relationships/image" Target="../media/image20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1.png"/><Relationship Id="rId1" Type="http://schemas.openxmlformats.org/officeDocument/2006/relationships/slideMaster" Target="../slideMasters/slideMaster1.xml"/><Relationship Id="rId6" Type="http://schemas.openxmlformats.org/officeDocument/2006/relationships/image" Target="../media/image203.png"/><Relationship Id="rId5" Type="http://schemas.openxmlformats.org/officeDocument/2006/relationships/image" Target="../media/image178.png"/><Relationship Id="rId4" Type="http://schemas.openxmlformats.org/officeDocument/2006/relationships/image" Target="../media/image20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177.png"/><Relationship Id="rId7" Type="http://schemas.openxmlformats.org/officeDocument/2006/relationships/image" Target="../media/image109.png"/><Relationship Id="rId2" Type="http://schemas.openxmlformats.org/officeDocument/2006/relationships/image" Target="../media/image204.png"/><Relationship Id="rId1" Type="http://schemas.openxmlformats.org/officeDocument/2006/relationships/slideMaster" Target="../slideMasters/slideMaster1.xml"/><Relationship Id="rId6" Type="http://schemas.openxmlformats.org/officeDocument/2006/relationships/image" Target="../media/image205.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8.png"/><Relationship Id="rId7" Type="http://schemas.openxmlformats.org/officeDocument/2006/relationships/image" Target="../media/image22.png"/><Relationship Id="rId2" Type="http://schemas.openxmlformats.org/officeDocument/2006/relationships/image" Target="../media/image207.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4.png"/><Relationship Id="rId4" Type="http://schemas.openxmlformats.org/officeDocument/2006/relationships/image" Target="../media/image209.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10.png"/><Relationship Id="rId7" Type="http://schemas.openxmlformats.org/officeDocument/2006/relationships/image" Target="../media/image212.png"/><Relationship Id="rId2" Type="http://schemas.openxmlformats.org/officeDocument/2006/relationships/image" Target="../media/image64.png"/><Relationship Id="rId1" Type="http://schemas.openxmlformats.org/officeDocument/2006/relationships/slideMaster" Target="../slideMasters/slideMaster1.xml"/><Relationship Id="rId6" Type="http://schemas.openxmlformats.org/officeDocument/2006/relationships/image" Target="../media/image209.png"/><Relationship Id="rId5" Type="http://schemas.openxmlformats.org/officeDocument/2006/relationships/image" Target="../media/image46.png"/><Relationship Id="rId10" Type="http://schemas.openxmlformats.org/officeDocument/2006/relationships/image" Target="../media/image215.png"/><Relationship Id="rId4" Type="http://schemas.openxmlformats.org/officeDocument/2006/relationships/image" Target="../media/image211.png"/><Relationship Id="rId9" Type="http://schemas.openxmlformats.org/officeDocument/2006/relationships/image" Target="../media/image214.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7.png"/><Relationship Id="rId7" Type="http://schemas.openxmlformats.org/officeDocument/2006/relationships/image" Target="../media/image213.png"/><Relationship Id="rId2" Type="http://schemas.openxmlformats.org/officeDocument/2006/relationships/image" Target="../media/image216.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10" Type="http://schemas.openxmlformats.org/officeDocument/2006/relationships/image" Target="../media/image171.png"/><Relationship Id="rId4" Type="http://schemas.openxmlformats.org/officeDocument/2006/relationships/image" Target="../media/image218.png"/><Relationship Id="rId9" Type="http://schemas.openxmlformats.org/officeDocument/2006/relationships/image" Target="../media/image20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Master" Target="../slideMasters/slideMaster1.xml"/><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23.png"/><Relationship Id="rId7" Type="http://schemas.openxmlformats.org/officeDocument/2006/relationships/image" Target="../media/image187.png"/><Relationship Id="rId2" Type="http://schemas.openxmlformats.org/officeDocument/2006/relationships/image" Target="../media/image222.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22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25.png"/><Relationship Id="rId7" Type="http://schemas.openxmlformats.org/officeDocument/2006/relationships/image" Target="../media/image171.png"/><Relationship Id="rId2" Type="http://schemas.openxmlformats.org/officeDocument/2006/relationships/image" Target="../media/image210.png"/><Relationship Id="rId1" Type="http://schemas.openxmlformats.org/officeDocument/2006/relationships/slideMaster" Target="../slideMasters/slideMaster1.xml"/><Relationship Id="rId6" Type="http://schemas.openxmlformats.org/officeDocument/2006/relationships/image" Target="../media/image226.png"/><Relationship Id="rId5" Type="http://schemas.openxmlformats.org/officeDocument/2006/relationships/image" Target="../media/image213.png"/><Relationship Id="rId4" Type="http://schemas.openxmlformats.org/officeDocument/2006/relationships/image" Target="../media/image46.png"/><Relationship Id="rId9" Type="http://schemas.openxmlformats.org/officeDocument/2006/relationships/image" Target="../media/image109.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28.png"/><Relationship Id="rId7" Type="http://schemas.openxmlformats.org/officeDocument/2006/relationships/image" Target="../media/image230.png"/><Relationship Id="rId2" Type="http://schemas.openxmlformats.org/officeDocument/2006/relationships/image" Target="../media/image227.png"/><Relationship Id="rId1" Type="http://schemas.openxmlformats.org/officeDocument/2006/relationships/slideMaster" Target="../slideMasters/slideMaster1.xml"/><Relationship Id="rId6" Type="http://schemas.openxmlformats.org/officeDocument/2006/relationships/image" Target="../media/image229.png"/><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46.png"/><Relationship Id="rId7" Type="http://schemas.openxmlformats.org/officeDocument/2006/relationships/image" Target="../media/image224.png"/><Relationship Id="rId2" Type="http://schemas.openxmlformats.org/officeDocument/2006/relationships/image" Target="../media/image231.png"/><Relationship Id="rId1" Type="http://schemas.openxmlformats.org/officeDocument/2006/relationships/slideMaster" Target="../slideMasters/slideMaster1.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1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Master" Target="../slideMasters/slideMaster1.xml"/><Relationship Id="rId6" Type="http://schemas.openxmlformats.org/officeDocument/2006/relationships/image" Target="../media/image171.png"/><Relationship Id="rId5" Type="http://schemas.openxmlformats.org/officeDocument/2006/relationships/image" Target="../media/image212.png"/><Relationship Id="rId4" Type="http://schemas.openxmlformats.org/officeDocument/2006/relationships/image" Target="../media/image21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8.png"/><Relationship Id="rId7" Type="http://schemas.openxmlformats.org/officeDocument/2006/relationships/image" Target="../media/image240.png"/><Relationship Id="rId2" Type="http://schemas.openxmlformats.org/officeDocument/2006/relationships/image" Target="../media/image237.png"/><Relationship Id="rId1" Type="http://schemas.openxmlformats.org/officeDocument/2006/relationships/slideMaster" Target="../slideMasters/slideMaster1.xml"/><Relationship Id="rId6" Type="http://schemas.openxmlformats.org/officeDocument/2006/relationships/image" Target="../media/image239.png"/><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42.png"/><Relationship Id="rId7" Type="http://schemas.openxmlformats.org/officeDocument/2006/relationships/image" Target="../media/image5.png"/><Relationship Id="rId2" Type="http://schemas.openxmlformats.org/officeDocument/2006/relationships/image" Target="../media/image241.png"/><Relationship Id="rId1" Type="http://schemas.openxmlformats.org/officeDocument/2006/relationships/slideMaster" Target="../slideMasters/slideMaster1.xml"/><Relationship Id="rId6" Type="http://schemas.openxmlformats.org/officeDocument/2006/relationships/image" Target="../media/image51.png"/><Relationship Id="rId5" Type="http://schemas.openxmlformats.org/officeDocument/2006/relationships/image" Target="../media/image243.png"/><Relationship Id="rId10" Type="http://schemas.openxmlformats.org/officeDocument/2006/relationships/image" Target="../media/image246.png"/><Relationship Id="rId4" Type="http://schemas.openxmlformats.org/officeDocument/2006/relationships/image" Target="../media/image46.png"/><Relationship Id="rId9" Type="http://schemas.openxmlformats.org/officeDocument/2006/relationships/image" Target="../media/image245.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48.png"/><Relationship Id="rId7" Type="http://schemas.openxmlformats.org/officeDocument/2006/relationships/image" Target="../media/image250.png"/><Relationship Id="rId2" Type="http://schemas.openxmlformats.org/officeDocument/2006/relationships/image" Target="../media/image247.png"/><Relationship Id="rId1" Type="http://schemas.openxmlformats.org/officeDocument/2006/relationships/slideMaster" Target="../slideMasters/slideMaster1.xml"/><Relationship Id="rId6" Type="http://schemas.openxmlformats.org/officeDocument/2006/relationships/image" Target="../media/image249.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252.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53.png"/><Relationship Id="rId7"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55.png"/><Relationship Id="rId10" Type="http://schemas.openxmlformats.org/officeDocument/2006/relationships/image" Target="../media/image46.png"/><Relationship Id="rId4" Type="http://schemas.openxmlformats.org/officeDocument/2006/relationships/image" Target="../media/image254.png"/><Relationship Id="rId9" Type="http://schemas.openxmlformats.org/officeDocument/2006/relationships/image" Target="../media/image8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258.png"/><Relationship Id="rId4" Type="http://schemas.openxmlformats.org/officeDocument/2006/relationships/image" Target="../media/image25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15.png"/><Relationship Id="rId7" Type="http://schemas.openxmlformats.org/officeDocument/2006/relationships/image" Target="../media/image261.png"/><Relationship Id="rId2" Type="http://schemas.openxmlformats.org/officeDocument/2006/relationships/image" Target="../media/image259.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260.png"/><Relationship Id="rId4" Type="http://schemas.openxmlformats.org/officeDocument/2006/relationships/image" Target="../media/image46.png"/><Relationship Id="rId9" Type="http://schemas.openxmlformats.org/officeDocument/2006/relationships/image" Target="../media/image263.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67.png"/><Relationship Id="rId13" Type="http://schemas.openxmlformats.org/officeDocument/2006/relationships/image" Target="../media/image272.png"/><Relationship Id="rId3" Type="http://schemas.openxmlformats.org/officeDocument/2006/relationships/image" Target="../media/image46.png"/><Relationship Id="rId7" Type="http://schemas.openxmlformats.org/officeDocument/2006/relationships/image" Target="../media/image266.png"/><Relationship Id="rId12" Type="http://schemas.openxmlformats.org/officeDocument/2006/relationships/image" Target="../media/image271.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5.png"/><Relationship Id="rId11" Type="http://schemas.openxmlformats.org/officeDocument/2006/relationships/image" Target="../media/image270.png"/><Relationship Id="rId5" Type="http://schemas.openxmlformats.org/officeDocument/2006/relationships/image" Target="../media/image264.png"/><Relationship Id="rId10" Type="http://schemas.openxmlformats.org/officeDocument/2006/relationships/image" Target="../media/image269.png"/><Relationship Id="rId4" Type="http://schemas.openxmlformats.org/officeDocument/2006/relationships/image" Target="../media/image1.png"/><Relationship Id="rId9" Type="http://schemas.openxmlformats.org/officeDocument/2006/relationships/image" Target="../media/image268.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46.png"/><Relationship Id="rId7" Type="http://schemas.openxmlformats.org/officeDocument/2006/relationships/image" Target="../media/image267.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6.png"/><Relationship Id="rId11" Type="http://schemas.openxmlformats.org/officeDocument/2006/relationships/image" Target="../media/image272.png"/><Relationship Id="rId5" Type="http://schemas.openxmlformats.org/officeDocument/2006/relationships/image" Target="../media/image265.png"/><Relationship Id="rId10" Type="http://schemas.openxmlformats.org/officeDocument/2006/relationships/image" Target="../media/image271.png"/><Relationship Id="rId4" Type="http://schemas.openxmlformats.org/officeDocument/2006/relationships/image" Target="../media/image264.png"/><Relationship Id="rId9" Type="http://schemas.openxmlformats.org/officeDocument/2006/relationships/image" Target="../media/image269.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273.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8.png"/><Relationship Id="rId10" Type="http://schemas.openxmlformats.org/officeDocument/2006/relationships/image" Target="../media/image1.png"/><Relationship Id="rId4" Type="http://schemas.openxmlformats.org/officeDocument/2006/relationships/image" Target="../media/image67.png"/><Relationship Id="rId9" Type="http://schemas.openxmlformats.org/officeDocument/2006/relationships/image" Target="../media/image274.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image" Target="../media/image70.png"/><Relationship Id="rId7" Type="http://schemas.openxmlformats.org/officeDocument/2006/relationships/image" Target="../media/image81.png"/><Relationship Id="rId2" Type="http://schemas.openxmlformats.org/officeDocument/2006/relationships/image" Target="../media/image275.png"/><Relationship Id="rId1" Type="http://schemas.openxmlformats.org/officeDocument/2006/relationships/slideMaster" Target="../slideMasters/slideMaster1.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 Id="rId9" Type="http://schemas.openxmlformats.org/officeDocument/2006/relationships/image" Target="../media/image46.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86.png"/><Relationship Id="rId13" Type="http://schemas.openxmlformats.org/officeDocument/2006/relationships/image" Target="../media/image291.png"/><Relationship Id="rId3" Type="http://schemas.openxmlformats.org/officeDocument/2006/relationships/image" Target="../media/image281.png"/><Relationship Id="rId7" Type="http://schemas.openxmlformats.org/officeDocument/2006/relationships/image" Target="../media/image285.png"/><Relationship Id="rId12" Type="http://schemas.openxmlformats.org/officeDocument/2006/relationships/image" Target="../media/image290.png"/><Relationship Id="rId2" Type="http://schemas.openxmlformats.org/officeDocument/2006/relationships/image" Target="../media/image280.png"/><Relationship Id="rId1" Type="http://schemas.openxmlformats.org/officeDocument/2006/relationships/slideMaster" Target="../slideMasters/slideMaster1.xml"/><Relationship Id="rId6" Type="http://schemas.openxmlformats.org/officeDocument/2006/relationships/image" Target="../media/image284.png"/><Relationship Id="rId11" Type="http://schemas.openxmlformats.org/officeDocument/2006/relationships/image" Target="../media/image289.png"/><Relationship Id="rId5" Type="http://schemas.openxmlformats.org/officeDocument/2006/relationships/image" Target="../media/image283.png"/><Relationship Id="rId10" Type="http://schemas.openxmlformats.org/officeDocument/2006/relationships/image" Target="../media/image288.png"/><Relationship Id="rId4" Type="http://schemas.openxmlformats.org/officeDocument/2006/relationships/image" Target="../media/image282.png"/><Relationship Id="rId9" Type="http://schemas.openxmlformats.org/officeDocument/2006/relationships/image" Target="../media/image287.png"/><Relationship Id="rId14" Type="http://schemas.openxmlformats.org/officeDocument/2006/relationships/image" Target="../media/image46.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92.png"/><Relationship Id="rId7" Type="http://schemas.openxmlformats.org/officeDocument/2006/relationships/image" Target="../media/image217.png"/><Relationship Id="rId2" Type="http://schemas.openxmlformats.org/officeDocument/2006/relationships/image" Target="../media/image224.png"/><Relationship Id="rId1" Type="http://schemas.openxmlformats.org/officeDocument/2006/relationships/slideMaster" Target="../slideMasters/slideMaster1.xml"/><Relationship Id="rId6" Type="http://schemas.openxmlformats.org/officeDocument/2006/relationships/image" Target="../media/image212.png"/><Relationship Id="rId5" Type="http://schemas.openxmlformats.org/officeDocument/2006/relationships/image" Target="../media/image51.png"/><Relationship Id="rId4" Type="http://schemas.openxmlformats.org/officeDocument/2006/relationships/image" Target="../media/image230.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96.png"/><Relationship Id="rId13" Type="http://schemas.openxmlformats.org/officeDocument/2006/relationships/image" Target="../media/image299.png"/><Relationship Id="rId3" Type="http://schemas.openxmlformats.org/officeDocument/2006/relationships/image" Target="../media/image15.png"/><Relationship Id="rId7" Type="http://schemas.openxmlformats.org/officeDocument/2006/relationships/image" Target="../media/image295.png"/><Relationship Id="rId12" Type="http://schemas.openxmlformats.org/officeDocument/2006/relationships/image" Target="../media/image40.png"/><Relationship Id="rId2" Type="http://schemas.openxmlformats.org/officeDocument/2006/relationships/image" Target="../media/image18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46.png"/><Relationship Id="rId5" Type="http://schemas.openxmlformats.org/officeDocument/2006/relationships/image" Target="../media/image294.png"/><Relationship Id="rId10" Type="http://schemas.openxmlformats.org/officeDocument/2006/relationships/image" Target="../media/image298.png"/><Relationship Id="rId4" Type="http://schemas.openxmlformats.org/officeDocument/2006/relationships/image" Target="../media/image293.png"/><Relationship Id="rId9" Type="http://schemas.openxmlformats.org/officeDocument/2006/relationships/image" Target="../media/image297.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302.png"/><Relationship Id="rId3" Type="http://schemas.openxmlformats.org/officeDocument/2006/relationships/image" Target="../media/image54.png"/><Relationship Id="rId7" Type="http://schemas.openxmlformats.org/officeDocument/2006/relationships/image" Target="../media/image301.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300.png"/><Relationship Id="rId5" Type="http://schemas.openxmlformats.org/officeDocument/2006/relationships/image" Target="../media/image46.png"/><Relationship Id="rId4" Type="http://schemas.openxmlformats.org/officeDocument/2006/relationships/image" Target="../media/image89.png"/><Relationship Id="rId9" Type="http://schemas.openxmlformats.org/officeDocument/2006/relationships/image" Target="../media/image7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Master" Target="../slideMasters/slideMaster1.xml"/><Relationship Id="rId6" Type="http://schemas.openxmlformats.org/officeDocument/2006/relationships/image" Target="../media/image49.png"/><Relationship Id="rId11" Type="http://schemas.openxmlformats.org/officeDocument/2006/relationships/image" Target="../media/image46.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0.png"/><Relationship Id="rId9" Type="http://schemas.openxmlformats.org/officeDocument/2006/relationships/image" Target="../media/image52.pn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image" Target="../media/image253.png"/><Relationship Id="rId7" Type="http://schemas.openxmlformats.org/officeDocument/2006/relationships/image" Target="../media/image305.png"/><Relationship Id="rId2" Type="http://schemas.openxmlformats.org/officeDocument/2006/relationships/image" Target="../media/image30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04.png"/><Relationship Id="rId4" Type="http://schemas.openxmlformats.org/officeDocument/2006/relationships/image" Target="../media/image46.png"/><Relationship Id="rId9" Type="http://schemas.openxmlformats.org/officeDocument/2006/relationships/image" Target="../media/image307.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08.png"/><Relationship Id="rId7" Type="http://schemas.openxmlformats.org/officeDocument/2006/relationships/image" Target="../media/image309.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303.png"/><Relationship Id="rId9" Type="http://schemas.openxmlformats.org/officeDocument/2006/relationships/image" Target="../media/image3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312.png"/><Relationship Id="rId1" Type="http://schemas.openxmlformats.org/officeDocument/2006/relationships/slideMaster" Target="../slideMasters/slideMaster1.xml"/><Relationship Id="rId6" Type="http://schemas.openxmlformats.org/officeDocument/2006/relationships/image" Target="../media/image313.png"/><Relationship Id="rId5" Type="http://schemas.openxmlformats.org/officeDocument/2006/relationships/image" Target="../media/image46.png"/><Relationship Id="rId4" Type="http://schemas.openxmlformats.org/officeDocument/2006/relationships/image" Target="../media/image26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5.png"/><Relationship Id="rId2" Type="http://schemas.openxmlformats.org/officeDocument/2006/relationships/image" Target="../media/image312.png"/><Relationship Id="rId1" Type="http://schemas.openxmlformats.org/officeDocument/2006/relationships/slideMaster" Target="../slideMasters/slideMaster1.xml"/><Relationship Id="rId6" Type="http://schemas.openxmlformats.org/officeDocument/2006/relationships/image" Target="../media/image314.png"/><Relationship Id="rId5" Type="http://schemas.openxmlformats.org/officeDocument/2006/relationships/image" Target="../media/image46.png"/><Relationship Id="rId4" Type="http://schemas.openxmlformats.org/officeDocument/2006/relationships/image" Target="../media/image5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227.png"/><Relationship Id="rId1" Type="http://schemas.openxmlformats.org/officeDocument/2006/relationships/slideMaster" Target="../slideMasters/slideMaster1.xml"/><Relationship Id="rId6" Type="http://schemas.openxmlformats.org/officeDocument/2006/relationships/image" Target="../media/image317.png"/><Relationship Id="rId5" Type="http://schemas.openxmlformats.org/officeDocument/2006/relationships/image" Target="../media/image230.png"/><Relationship Id="rId4" Type="http://schemas.openxmlformats.org/officeDocument/2006/relationships/image" Target="../media/image46.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21.png"/><Relationship Id="rId3" Type="http://schemas.openxmlformats.org/officeDocument/2006/relationships/image" Target="../media/image319.png"/><Relationship Id="rId7" Type="http://schemas.openxmlformats.org/officeDocument/2006/relationships/image" Target="../media/image5.png"/><Relationship Id="rId2" Type="http://schemas.openxmlformats.org/officeDocument/2006/relationships/image" Target="../media/image318.png"/><Relationship Id="rId1" Type="http://schemas.openxmlformats.org/officeDocument/2006/relationships/slideMaster" Target="../slideMasters/slideMaster1.xml"/><Relationship Id="rId6" Type="http://schemas.openxmlformats.org/officeDocument/2006/relationships/image" Target="../media/image320.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32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46.png"/><Relationship Id="rId2" Type="http://schemas.openxmlformats.org/officeDocument/2006/relationships/image" Target="../media/image54.png"/><Relationship Id="rId1" Type="http://schemas.openxmlformats.org/officeDocument/2006/relationships/slideMaster" Target="../slideMasters/slideMaster1.xml"/><Relationship Id="rId6" Type="http://schemas.openxmlformats.org/officeDocument/2006/relationships/image" Target="../media/image40.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1.png"/><Relationship Id="rId4" Type="http://schemas.openxmlformats.org/officeDocument/2006/relationships/image" Target="../media/image56.png"/><Relationship Id="rId9" Type="http://schemas.openxmlformats.org/officeDocument/2006/relationships/image" Target="../media/image6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39.png"/><Relationship Id="rId4" Type="http://schemas.openxmlformats.org/officeDocument/2006/relationships/image" Target="../media/image63.png"/><Relationship Id="rId9" Type="http://schemas.openxmlformats.org/officeDocument/2006/relationships/image" Target="../media/image6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01">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1B083106-A84E-4281-A585-98572AF67B47}" type="datetime1">
              <a:rPr lang="ru-RU" smtClean="0"/>
              <a:t>12.05.2021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grpSp>
        <p:nvGrpSpPr>
          <p:cNvPr id="18" name="Группа 17"/>
          <p:cNvGrpSpPr/>
          <p:nvPr userDrawn="1"/>
        </p:nvGrpSpPr>
        <p:grpSpPr>
          <a:xfrm>
            <a:off x="0" y="-398436"/>
            <a:ext cx="12190413" cy="7256436"/>
            <a:chOff x="0" y="-398436"/>
            <a:chExt cx="12190413" cy="7256436"/>
          </a:xfrm>
        </p:grpSpPr>
        <p:pic>
          <p:nvPicPr>
            <p:cNvPr id="23" name="Рисунок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24" name="Рисунок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25" name="Группа 24"/>
            <p:cNvGrpSpPr/>
            <p:nvPr userDrawn="1"/>
          </p:nvGrpSpPr>
          <p:grpSpPr>
            <a:xfrm>
              <a:off x="0" y="1587"/>
              <a:ext cx="12176092" cy="5856700"/>
              <a:chOff x="0" y="1587"/>
              <a:chExt cx="12176092" cy="5856700"/>
            </a:xfrm>
          </p:grpSpPr>
          <p:pic>
            <p:nvPicPr>
              <p:cNvPr id="40" name="Рисунок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41" name="Рисунок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26" name="Рисунок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28" name="Рисунок 2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29"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31" name="Рисунок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32" name="Рисунок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33" name="Рисунок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35" name="Рисунок 3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36" name="Рисунок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37" name="Рисунок 3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38" name="Рисунок 3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39" name="Рисунок 3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4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43" name="Текст 2"/>
          <p:cNvSpPr>
            <a:spLocks noGrp="1"/>
          </p:cNvSpPr>
          <p:nvPr>
            <p:ph idx="1" hasCustomPrompt="1"/>
          </p:nvPr>
        </p:nvSpPr>
        <p:spPr>
          <a:xfrm>
            <a:off x="236765" y="2975647"/>
            <a:ext cx="3465676" cy="2146989"/>
          </a:xfrm>
          <a:prstGeom prst="rect">
            <a:avLst/>
          </a:prstGeom>
        </p:spPr>
        <p:txBody>
          <a:bodyPr vert="horz" lIns="91440" tIns="45720" rIns="91440" bIns="45720" rtlCol="0">
            <a:normAutofit/>
          </a:bodyPr>
          <a:lstStyle>
            <a:lvl1pPr marL="0" indent="0">
              <a:buNone/>
              <a:defRPr sz="18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4" name="Дата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77DD9B-16CA-464A-A3D4-4D175F1ACCD1}" type="datetimeFigureOut">
              <a:rPr lang="ru-RU" smtClean="0">
                <a:solidFill>
                  <a:schemeClr val="tx1"/>
                </a:solidFill>
              </a:rPr>
              <a:pPr/>
              <a:t>12.05.2021</a:t>
            </a:fld>
            <a:endParaRPr lang="ru-RU" dirty="0">
              <a:solidFill>
                <a:schemeClr val="tx1"/>
              </a:solidFill>
            </a:endParaRPr>
          </a:p>
        </p:txBody>
      </p:sp>
      <p:sp>
        <p:nvSpPr>
          <p:cNvPr id="45" name="Номер слайда 5"/>
          <p:cNvSpPr txBox="1">
            <a:spLocks/>
          </p:cNvSpPr>
          <p:nvPr userDrawn="1"/>
        </p:nvSpPr>
        <p:spPr>
          <a:xfrm>
            <a:off x="11381363" y="6356350"/>
            <a:ext cx="664728" cy="365125"/>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E6CA31-DA56-47CF-9891-B6D0296B6AEC}" type="slidenum">
              <a:rPr lang="ru-RU" b="0" cap="none" spc="0" smtClean="0">
                <a:ln w="0"/>
                <a:solidFill>
                  <a:schemeClr val="tx1"/>
                </a:solidFill>
                <a:effectLst>
                  <a:outerShdw blurRad="38100" dist="19050" dir="2700000" algn="tl" rotWithShape="0">
                    <a:schemeClr val="dk1">
                      <a:alpha val="40000"/>
                    </a:schemeClr>
                  </a:outerShdw>
                </a:effectLst>
              </a:rPr>
              <a:pPr/>
              <a:t>‹Nr.›</a:t>
            </a:fld>
            <a:endParaRPr lang="ru-RU" dirty="0"/>
          </a:p>
        </p:txBody>
      </p:sp>
    </p:spTree>
    <p:extLst>
      <p:ext uri="{BB962C8B-B14F-4D97-AF65-F5344CB8AC3E}">
        <p14:creationId xmlns:p14="http://schemas.microsoft.com/office/powerpoint/2010/main" val="3191799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Заголовок и объект">
    <p:spTree>
      <p:nvGrpSpPr>
        <p:cNvPr id="1" name=""/>
        <p:cNvGrpSpPr/>
        <p:nvPr/>
      </p:nvGrpSpPr>
      <p:grpSpPr>
        <a:xfrm>
          <a:off x="0" y="0"/>
          <a:ext cx="0" cy="0"/>
          <a:chOff x="0" y="0"/>
          <a:chExt cx="0" cy="0"/>
        </a:xfrm>
      </p:grpSpPr>
      <p:grpSp>
        <p:nvGrpSpPr>
          <p:cNvPr id="31" name="Группа 30"/>
          <p:cNvGrpSpPr/>
          <p:nvPr userDrawn="1"/>
        </p:nvGrpSpPr>
        <p:grpSpPr>
          <a:xfrm>
            <a:off x="-9326" y="0"/>
            <a:ext cx="12203410" cy="6877876"/>
            <a:chOff x="-9326" y="0"/>
            <a:chExt cx="12203410" cy="6877876"/>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5936" y="4185084"/>
              <a:ext cx="7290489" cy="2264608"/>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54781" y="2600907"/>
              <a:ext cx="3539303" cy="4276969"/>
            </a:xfrm>
            <a:prstGeom prst="rect">
              <a:avLst/>
            </a:prstGeom>
          </p:spPr>
        </p:pic>
        <p:pic>
          <p:nvPicPr>
            <p:cNvPr id="15" name="Рисунок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5290467" cy="4567437"/>
            </a:xfrm>
            <a:prstGeom prst="rect">
              <a:avLst/>
            </a:prstGeom>
          </p:spPr>
        </p:pic>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48927"/>
              <a:ext cx="2001020" cy="300153"/>
            </a:xfrm>
            <a:prstGeom prst="rect">
              <a:avLst/>
            </a:prstGeom>
          </p:spPr>
        </p:pic>
        <p:pic>
          <p:nvPicPr>
            <p:cNvPr id="17" name="Рисунок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51305" y="3916928"/>
              <a:ext cx="2706534" cy="2960948"/>
            </a:xfrm>
            <a:prstGeom prst="rect">
              <a:avLst/>
            </a:prstGeom>
          </p:spPr>
        </p:pic>
        <p:pic>
          <p:nvPicPr>
            <p:cNvPr id="19" name="Рисунок 1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4201160" cy="3753036"/>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 y="1138203"/>
              <a:ext cx="2000970" cy="525365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5992472" flipV="1">
              <a:off x="2070776" y="4677340"/>
              <a:ext cx="376436" cy="353850"/>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901090" flipV="1">
              <a:off x="10397548" y="1487071"/>
              <a:ext cx="376436" cy="353850"/>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481458" flipV="1">
              <a:off x="5513787" y="73347"/>
              <a:ext cx="376436" cy="353850"/>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885158" y="1016732"/>
              <a:ext cx="1301918" cy="1943112"/>
            </a:xfrm>
            <a:prstGeom prst="rect">
              <a:avLst/>
            </a:prstGeom>
          </p:spPr>
        </p:pic>
        <p:pic>
          <p:nvPicPr>
            <p:cNvPr id="28" name="Рисунок 2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V="1">
              <a:off x="-9326" y="6304149"/>
              <a:ext cx="1716784" cy="446364"/>
            </a:xfrm>
            <a:prstGeom prst="rect">
              <a:avLst/>
            </a:prstGeom>
          </p:spPr>
        </p:pic>
        <p:pic>
          <p:nvPicPr>
            <p:cNvPr id="29" name="Рисунок 2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V="1">
              <a:off x="3921834" y="6581967"/>
              <a:ext cx="3858692" cy="192935"/>
            </a:xfrm>
            <a:prstGeom prst="rect">
              <a:avLst/>
            </a:prstGeom>
          </p:spPr>
        </p:pic>
        <p:pic>
          <p:nvPicPr>
            <p:cNvPr id="30" name="Рисунок 2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68336" y="1492354"/>
              <a:ext cx="358329" cy="358329"/>
            </a:xfrm>
            <a:prstGeom prst="rect">
              <a:avLst/>
            </a:prstGeom>
          </p:spPr>
        </p:pic>
      </p:grpSp>
      <p:pic>
        <p:nvPicPr>
          <p:cNvPr id="7" name="Рисунок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228484" y="6068848"/>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en-US" dirty="0" err="1"/>
              <a:t>Lorem</a:t>
            </a:r>
            <a:r>
              <a:rPr lang="en-US" dirty="0"/>
              <a:t> </a:t>
            </a:r>
            <a:r>
              <a:rPr lang="en-US" dirty="0" err="1"/>
              <a:t>ipsum</a:t>
            </a:r>
            <a:r>
              <a:rPr lang="en-US" dirty="0"/>
              <a:t> dolor</a:t>
            </a:r>
            <a:endParaRPr lang="ru-RU" dirty="0"/>
          </a:p>
        </p:txBody>
      </p:sp>
      <p:sp>
        <p:nvSpPr>
          <p:cNvPr id="3" name="Объект 2"/>
          <p:cNvSpPr>
            <a:spLocks noGrp="1"/>
          </p:cNvSpPr>
          <p:nvPr>
            <p:ph idx="1" hasCustomPrompt="1"/>
          </p:nvPr>
        </p:nvSpPr>
        <p:spPr>
          <a:xfrm>
            <a:off x="3477986" y="2114237"/>
            <a:ext cx="5176795" cy="2041810"/>
          </a:xfrm>
        </p:spPr>
        <p:txBody>
          <a:bodyPr/>
          <a:lstStyle>
            <a:lvl1pPr algn="ctr">
              <a:defRPr/>
            </a:lvl1pPr>
            <a:lvl2pPr algn="ctr">
              <a:defRPr/>
            </a:lvl2pPr>
            <a:lvl3pPr algn="ctr">
              <a:defRPr/>
            </a:lvl3pPr>
            <a:lvl4pPr algn="ctr">
              <a:defRPr/>
            </a:lvl4pPr>
            <a:lvl5pPr algn="ctr">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 name="Дата 3"/>
          <p:cNvSpPr>
            <a:spLocks noGrp="1"/>
          </p:cNvSpPr>
          <p:nvPr>
            <p:ph type="dt" sz="half" idx="10"/>
          </p:nvPr>
        </p:nvSpPr>
        <p:spPr/>
        <p:txBody>
          <a:bodyPr/>
          <a:lstStyle/>
          <a:p>
            <a:fld id="{ACCF059B-CE98-477A-91A0-E014015D0EA3}" type="datetime1">
              <a:rPr lang="ru-RU" smtClean="0"/>
              <a:t>12.05.2021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33" name="Текст 32"/>
          <p:cNvSpPr>
            <a:spLocks noGrp="1"/>
          </p:cNvSpPr>
          <p:nvPr>
            <p:ph type="body" sz="quarter" idx="13" hasCustomPrompt="1"/>
          </p:nvPr>
        </p:nvSpPr>
        <p:spPr>
          <a:xfrm>
            <a:off x="3122451" y="4967174"/>
            <a:ext cx="5608864" cy="2014729"/>
          </a:xfrm>
        </p:spPr>
        <p:txBody>
          <a:bodyPr/>
          <a:lstStyle>
            <a:lvl1pPr algn="ctr">
              <a:defRPr sz="1600" b="1"/>
            </a:lvl1pPr>
            <a:lvl2pPr algn="ctr">
              <a:defRPr b="1"/>
            </a:lvl2pPr>
            <a:lvl3pPr algn="ctr">
              <a:defRPr b="1"/>
            </a:lvl3pPr>
            <a:lvl4pPr>
              <a:defRPr b="1"/>
            </a:lvl4pPr>
            <a:lvl5pPr>
              <a:defRPr b="1"/>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Tree>
    <p:extLst>
      <p:ext uri="{BB962C8B-B14F-4D97-AF65-F5344CB8AC3E}">
        <p14:creationId xmlns:p14="http://schemas.microsoft.com/office/powerpoint/2010/main" val="270988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7" name="Группа 16"/>
          <p:cNvGrpSpPr/>
          <p:nvPr userDrawn="1"/>
        </p:nvGrpSpPr>
        <p:grpSpPr>
          <a:xfrm>
            <a:off x="0" y="0"/>
            <a:ext cx="12197756" cy="6868237"/>
            <a:chOff x="0" y="0"/>
            <a:chExt cx="12197756" cy="686823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8251" y="0"/>
              <a:ext cx="9059505" cy="6868237"/>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9222" y="507696"/>
              <a:ext cx="3477333" cy="504986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2258" y="620688"/>
              <a:ext cx="484448" cy="45538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791128">
              <a:off x="11244834" y="4257092"/>
              <a:ext cx="484448" cy="455381"/>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598309">
              <a:off x="292020" y="6146633"/>
              <a:ext cx="484448" cy="455381"/>
            </a:xfrm>
            <a:prstGeom prst="rect">
              <a:avLst/>
            </a:prstGeom>
          </p:spPr>
        </p:pic>
        <p:pic>
          <p:nvPicPr>
            <p:cNvPr id="13" name="Рисунок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15171" y="3656060"/>
              <a:ext cx="390339" cy="39033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39222" y="6112226"/>
              <a:ext cx="4762500" cy="24765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1404200"/>
              <a:ext cx="2098762" cy="314814"/>
            </a:xfrm>
            <a:prstGeom prst="rect">
              <a:avLst/>
            </a:prstGeom>
          </p:spPr>
        </p:pic>
        <p:pic>
          <p:nvPicPr>
            <p:cNvPr id="16" name="Рисунок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42578" y="5561664"/>
              <a:ext cx="5630831" cy="225233"/>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675790" y="2049738"/>
            <a:ext cx="5164406" cy="1343397"/>
          </a:xfrm>
        </p:spPr>
        <p:txBody>
          <a:bodyPr anchor="b"/>
          <a:lstStyle>
            <a:lvl1pPr algn="ctr">
              <a:defRPr sz="6000"/>
            </a:lvl1pPr>
          </a:lstStyle>
          <a:p>
            <a:r>
              <a:rPr lang="da-DK" dirty="0"/>
              <a:t>Lorem ipsum dolor</a:t>
            </a:r>
            <a:endParaRPr lang="ru-RU" dirty="0"/>
          </a:p>
        </p:txBody>
      </p:sp>
      <p:sp>
        <p:nvSpPr>
          <p:cNvPr id="3" name="Текст 2"/>
          <p:cNvSpPr>
            <a:spLocks noGrp="1"/>
          </p:cNvSpPr>
          <p:nvPr>
            <p:ph type="body" idx="1" hasCustomPrompt="1"/>
          </p:nvPr>
        </p:nvSpPr>
        <p:spPr>
          <a:xfrm>
            <a:off x="1847254" y="4242117"/>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a:t>
            </a:r>
            <a:endParaRPr lang="ru-RU" dirty="0"/>
          </a:p>
        </p:txBody>
      </p:sp>
      <p:sp>
        <p:nvSpPr>
          <p:cNvPr id="4" name="Дата 3"/>
          <p:cNvSpPr>
            <a:spLocks noGrp="1"/>
          </p:cNvSpPr>
          <p:nvPr>
            <p:ph type="dt" sz="half" idx="10"/>
          </p:nvPr>
        </p:nvSpPr>
        <p:spPr/>
        <p:txBody>
          <a:bodyPr/>
          <a:lstStyle/>
          <a:p>
            <a:fld id="{38681E92-CF5A-44DE-A223-5FF7178439E7}" type="datetime1">
              <a:rPr lang="ru-RU" smtClean="0"/>
              <a:t>12.05.2021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305652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4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8336" y="2139043"/>
            <a:ext cx="3913531" cy="472919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8355D2B3-0EBE-4E98-9739-14C6400DA930}" type="datetime1">
              <a:rPr lang="ru-RU" smtClean="0"/>
              <a:t>12.05.2021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01042" y="5579155"/>
            <a:ext cx="6667500" cy="333375"/>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61956" y="1777869"/>
            <a:ext cx="461282" cy="461282"/>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3084" flipH="1">
            <a:off x="955944" y="2143335"/>
            <a:ext cx="253722" cy="1902279"/>
          </a:xfrm>
          <a:prstGeom prst="rect">
            <a:avLst/>
          </a:prstGeom>
        </p:spPr>
      </p:pic>
      <p:pic>
        <p:nvPicPr>
          <p:cNvPr id="23" name="Рисунок 2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52103">
            <a:off x="841407" y="3203981"/>
            <a:ext cx="552355" cy="186603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171353" y="4726477"/>
            <a:ext cx="794378" cy="798791"/>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1418" y="1453508"/>
            <a:ext cx="3014884" cy="3014884"/>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0056488" y="4482131"/>
            <a:ext cx="2135512" cy="555233"/>
          </a:xfrm>
          <a:prstGeom prst="rect">
            <a:avLst/>
          </a:prstGeom>
        </p:spPr>
      </p:pic>
      <p:pic>
        <p:nvPicPr>
          <p:cNvPr id="28" name="Рисунок 2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18336" y="11333"/>
            <a:ext cx="1670956" cy="2493902"/>
          </a:xfrm>
          <a:prstGeom prst="rect">
            <a:avLst/>
          </a:prstGeom>
        </p:spPr>
      </p:pic>
      <p:pic>
        <p:nvPicPr>
          <p:cNvPr id="29" name="Рисунок 2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9384488">
            <a:off x="960166" y="4715367"/>
            <a:ext cx="342550" cy="321997"/>
          </a:xfrm>
          <a:prstGeom prst="rect">
            <a:avLst/>
          </a:prstGeom>
        </p:spPr>
      </p:pic>
      <p:pic>
        <p:nvPicPr>
          <p:cNvPr id="30" name="Рисунок 2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639368">
            <a:off x="1542630" y="237020"/>
            <a:ext cx="342550" cy="321997"/>
          </a:xfrm>
          <a:prstGeom prst="rect">
            <a:avLst/>
          </a:prstGeom>
        </p:spPr>
      </p:pic>
      <p:pic>
        <p:nvPicPr>
          <p:cNvPr id="31" name="Рисунок 3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410889">
            <a:off x="10754876" y="5534789"/>
            <a:ext cx="342550" cy="321997"/>
          </a:xfrm>
          <a:prstGeom prst="rect">
            <a:avLst/>
          </a:prstGeom>
        </p:spPr>
      </p:pic>
    </p:spTree>
    <p:extLst>
      <p:ext uri="{BB962C8B-B14F-4D97-AF65-F5344CB8AC3E}">
        <p14:creationId xmlns:p14="http://schemas.microsoft.com/office/powerpoint/2010/main" val="346709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7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54688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2187348" y="1738132"/>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7ACBA8B6-FF0C-43DA-B7A5-9AE7C560BBE7}" type="datetime1">
              <a:rPr lang="ru-RU" smtClean="0"/>
              <a:t>12.05.2021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69821" y="5648183"/>
            <a:ext cx="5252358" cy="262618"/>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25349">
            <a:off x="9456734" y="1616909"/>
            <a:ext cx="2058636" cy="4201298"/>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325727">
            <a:off x="9439892" y="1537917"/>
            <a:ext cx="2092319" cy="4270039"/>
          </a:xfrm>
          <a:prstGeom prst="rect">
            <a:avLst/>
          </a:prstGeom>
        </p:spPr>
      </p:pic>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5843" y="3279407"/>
            <a:ext cx="2872260" cy="2872260"/>
          </a:xfrm>
          <a:prstGeom prst="rect">
            <a:avLst/>
          </a:prstGeom>
        </p:spPr>
      </p:pic>
      <p:pic>
        <p:nvPicPr>
          <p:cNvPr id="11" name="Рисунок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59534" y="3972227"/>
            <a:ext cx="1371600" cy="1371600"/>
          </a:xfrm>
          <a:prstGeom prst="rect">
            <a:avLst/>
          </a:prstGeom>
        </p:spPr>
      </p:pic>
      <p:pic>
        <p:nvPicPr>
          <p:cNvPr id="12" name="Рисунок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88757" y="286906"/>
            <a:ext cx="853216" cy="857956"/>
          </a:xfrm>
          <a:prstGeom prst="rect">
            <a:avLst/>
          </a:prstGeom>
        </p:spPr>
      </p:pic>
      <p:pic>
        <p:nvPicPr>
          <p:cNvPr id="13" name="Рисунок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2192444">
            <a:off x="1083050" y="1247203"/>
            <a:ext cx="399721" cy="375738"/>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0800000">
            <a:off x="10259673" y="2281347"/>
            <a:ext cx="399721" cy="375738"/>
          </a:xfrm>
          <a:prstGeom prst="rect">
            <a:avLst/>
          </a:prstGeom>
        </p:spPr>
      </p:pic>
      <p:pic>
        <p:nvPicPr>
          <p:cNvPr id="17" name="Рисунок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8536621">
            <a:off x="317286" y="5563248"/>
            <a:ext cx="399721" cy="375738"/>
          </a:xfrm>
          <a:prstGeom prst="rect">
            <a:avLst/>
          </a:prstGeom>
        </p:spPr>
      </p:pic>
    </p:spTree>
    <p:extLst>
      <p:ext uri="{BB962C8B-B14F-4D97-AF65-F5344CB8AC3E}">
        <p14:creationId xmlns:p14="http://schemas.microsoft.com/office/powerpoint/2010/main" val="2932328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More_text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5842" y="2998366"/>
            <a:ext cx="1261914" cy="386987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4" name="Дата 3"/>
          <p:cNvSpPr>
            <a:spLocks noGrp="1"/>
          </p:cNvSpPr>
          <p:nvPr>
            <p:ph type="dt" sz="half" idx="10"/>
          </p:nvPr>
        </p:nvSpPr>
        <p:spPr/>
        <p:txBody>
          <a:bodyPr/>
          <a:lstStyle/>
          <a:p>
            <a:fld id="{11008D1A-76FF-4BB6-A144-A282012ABF72}" type="datetime1">
              <a:rPr lang="ru-RU" smtClean="0"/>
              <a:t>12.05.2021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4038600" y="6059209"/>
            <a:ext cx="3529495" cy="1764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877169" cy="5802284"/>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713308" y="4942988"/>
            <a:ext cx="302079" cy="283954"/>
          </a:xfrm>
          <a:prstGeom prst="rect">
            <a:avLst/>
          </a:prstGeom>
        </p:spPr>
      </p:pic>
    </p:spTree>
    <p:extLst>
      <p:ext uri="{BB962C8B-B14F-4D97-AF65-F5344CB8AC3E}">
        <p14:creationId xmlns:p14="http://schemas.microsoft.com/office/powerpoint/2010/main" val="3186183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4131">
            <a:off x="5577950" y="5921853"/>
            <a:ext cx="1120784" cy="1224643"/>
          </a:xfrm>
          <a:prstGeom prst="rect">
            <a:avLst/>
          </a:prstGeom>
        </p:spPr>
      </p:pic>
      <p:pic>
        <p:nvPicPr>
          <p:cNvPr id="12" name="Рисунок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504013" cy="685800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4977310"/>
            <a:ext cx="1513408" cy="188069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a:xfrm>
            <a:off x="2061026" y="6356349"/>
            <a:ext cx="2743200" cy="365125"/>
          </a:xfrm>
        </p:spPr>
        <p:txBody>
          <a:bodyPr/>
          <a:lstStyle/>
          <a:p>
            <a:fld id="{B1C2B6F7-EF03-4497-B29D-CB7D612AD2DE}" type="datetime1">
              <a:rPr lang="ru-RU" smtClean="0"/>
              <a:t>12.05.2021</a:t>
            </a:fld>
            <a:endParaRPr lang="ru-RU"/>
          </a:p>
        </p:txBody>
      </p:sp>
      <p:sp>
        <p:nvSpPr>
          <p:cNvPr id="5" name="Нижний колонтитул 4"/>
          <p:cNvSpPr>
            <a:spLocks noGrp="1"/>
          </p:cNvSpPr>
          <p:nvPr>
            <p:ph type="ftr" sz="quarter" idx="11"/>
          </p:nvPr>
        </p:nvSpPr>
        <p:spPr>
          <a:xfrm>
            <a:off x="6316436" y="635634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7179597" y="2325182"/>
            <a:ext cx="4179887" cy="3462338"/>
          </a:xfrm>
        </p:spPr>
        <p:txBody>
          <a:bodyPr/>
          <a:lstStyle/>
          <a:p>
            <a:endParaRPr lang="ru-RU" dirty="0"/>
          </a:p>
        </p:txBody>
      </p:sp>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58376">
            <a:off x="10450307" y="230235"/>
            <a:ext cx="1557105" cy="1500011"/>
          </a:xfrm>
          <a:prstGeom prst="rect">
            <a:avLst/>
          </a:prstGeom>
        </p:spPr>
      </p:pic>
      <p:pic>
        <p:nvPicPr>
          <p:cNvPr id="15" name="Рисунок 14"/>
          <p:cNvPicPr>
            <a:picLocks noChangeAspect="1"/>
          </p:cNvPicPr>
          <p:nvPr userDrawn="1"/>
        </p:nvPicPr>
        <p:blipFill rotWithShape="1">
          <a:blip r:embed="rId8" cstate="print">
            <a:extLst>
              <a:ext uri="{28A0092B-C50C-407E-A947-70E740481C1C}">
                <a14:useLocalDpi xmlns:a14="http://schemas.microsoft.com/office/drawing/2010/main" val="0"/>
              </a:ext>
            </a:extLst>
          </a:blip>
          <a:srcRect l="-4425" t="2003" r="45637" b="-2003"/>
          <a:stretch/>
        </p:blipFill>
        <p:spPr>
          <a:xfrm>
            <a:off x="11228859" y="3823359"/>
            <a:ext cx="976061" cy="1629861"/>
          </a:xfrm>
          <a:prstGeom prst="rect">
            <a:avLst/>
          </a:prstGeom>
        </p:spPr>
      </p:pic>
    </p:spTree>
    <p:extLst>
      <p:ext uri="{BB962C8B-B14F-4D97-AF65-F5344CB8AC3E}">
        <p14:creationId xmlns:p14="http://schemas.microsoft.com/office/powerpoint/2010/main" val="252907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04600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5DCF5F25-5CA5-4AD8-9FB2-893AB81C3556}" type="datetime1">
              <a:rPr lang="ru-RU" smtClean="0"/>
              <a:t>12.05.2021</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1379764" y="739549"/>
            <a:ext cx="9432713" cy="5047971"/>
          </a:xfrm>
        </p:spPr>
        <p:txBody>
          <a:bodyPr/>
          <a:lstStyle/>
          <a:p>
            <a:endParaRPr lang="ru-RU" dirty="0"/>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6120" y="6009338"/>
            <a:ext cx="7620000" cy="304800"/>
          </a:xfrm>
          <a:prstGeom prst="rect">
            <a:avLst/>
          </a:prstGeom>
        </p:spPr>
      </p:pic>
      <p:pic>
        <p:nvPicPr>
          <p:cNvPr id="16" name="Рисунок 15"/>
          <p:cNvPicPr>
            <a:picLocks noChangeAspect="1"/>
          </p:cNvPicPr>
          <p:nvPr userDrawn="1"/>
        </p:nvPicPr>
        <p:blipFill rotWithShape="1">
          <a:blip r:embed="rId6" cstate="print">
            <a:extLst>
              <a:ext uri="{28A0092B-C50C-407E-A947-70E740481C1C}">
                <a14:useLocalDpi xmlns:a14="http://schemas.microsoft.com/office/drawing/2010/main" val="0"/>
              </a:ext>
            </a:extLst>
          </a:blip>
          <a:srcRect r="40770"/>
          <a:stretch/>
        </p:blipFill>
        <p:spPr>
          <a:xfrm>
            <a:off x="9299121" y="739549"/>
            <a:ext cx="2892879" cy="4884117"/>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5789456">
            <a:off x="293914" y="5875035"/>
            <a:ext cx="285750" cy="268605"/>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218060">
            <a:off x="10602684" y="194276"/>
            <a:ext cx="285750" cy="268605"/>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962161">
            <a:off x="462494" y="5516354"/>
            <a:ext cx="285750" cy="268605"/>
          </a:xfrm>
          <a:prstGeom prst="rect">
            <a:avLst/>
          </a:prstGeom>
        </p:spPr>
      </p:pic>
      <p:pic>
        <p:nvPicPr>
          <p:cNvPr id="21" name="Рисунок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41348"/>
          <a:stretch/>
        </p:blipFill>
        <p:spPr>
          <a:xfrm>
            <a:off x="0" y="1367779"/>
            <a:ext cx="991303" cy="1699528"/>
          </a:xfrm>
          <a:prstGeom prst="rect">
            <a:avLst/>
          </a:prstGeom>
        </p:spPr>
      </p:pic>
      <p:pic>
        <p:nvPicPr>
          <p:cNvPr id="22" name="Рисунок 21"/>
          <p:cNvPicPr>
            <a:picLocks noChangeAspect="1"/>
          </p:cNvPicPr>
          <p:nvPr userDrawn="1"/>
        </p:nvPicPr>
        <p:blipFill rotWithShape="1">
          <a:blip r:embed="rId9" cstate="print">
            <a:extLst>
              <a:ext uri="{28A0092B-C50C-407E-A947-70E740481C1C}">
                <a14:useLocalDpi xmlns:a14="http://schemas.microsoft.com/office/drawing/2010/main" val="0"/>
              </a:ext>
            </a:extLst>
          </a:blip>
          <a:srcRect t="37724"/>
          <a:stretch/>
        </p:blipFill>
        <p:spPr>
          <a:xfrm>
            <a:off x="798783" y="0"/>
            <a:ext cx="505255" cy="314653"/>
          </a:xfrm>
          <a:prstGeom prst="rect">
            <a:avLst/>
          </a:prstGeom>
        </p:spPr>
      </p:pic>
    </p:spTree>
    <p:extLst>
      <p:ext uri="{BB962C8B-B14F-4D97-AF65-F5344CB8AC3E}">
        <p14:creationId xmlns:p14="http://schemas.microsoft.com/office/powerpoint/2010/main" val="3693316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Заголовок раздела">
    <p:spTree>
      <p:nvGrpSpPr>
        <p:cNvPr id="1" name=""/>
        <p:cNvGrpSpPr/>
        <p:nvPr/>
      </p:nvGrpSpPr>
      <p:grpSpPr>
        <a:xfrm>
          <a:off x="0" y="0"/>
          <a:ext cx="0" cy="0"/>
          <a:chOff x="0" y="0"/>
          <a:chExt cx="0" cy="0"/>
        </a:xfrm>
      </p:grpSpPr>
      <p:pic>
        <p:nvPicPr>
          <p:cNvPr id="14" name="Рисунок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97"/>
          <a:stretch/>
        </p:blipFill>
        <p:spPr>
          <a:xfrm flipV="1">
            <a:off x="-8165" y="0"/>
            <a:ext cx="4463906"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538A7483-B222-4158-8CAE-EB2B45992326}" type="datetime1">
              <a:rPr lang="ru-RU" smtClean="0"/>
              <a:t>12.05.2021</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865867" y="1314449"/>
            <a:ext cx="4449763" cy="4138613"/>
          </a:xfrm>
        </p:spPr>
        <p:txBody>
          <a:bodyPr/>
          <a:lstStyle/>
          <a:p>
            <a:endParaRPr lang="ru-RU"/>
          </a:p>
        </p:txBody>
      </p:sp>
      <p:sp>
        <p:nvSpPr>
          <p:cNvPr id="12"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677266" y="5892984"/>
            <a:ext cx="4155621" cy="166225"/>
          </a:xfrm>
          <a:prstGeom prst="rect">
            <a:avLst/>
          </a:prstGeom>
        </p:spPr>
      </p:pic>
      <p:pic>
        <p:nvPicPr>
          <p:cNvPr id="23" name="Рисунок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012938" y="5892984"/>
            <a:ext cx="4155621" cy="166225"/>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15681" y="158990"/>
            <a:ext cx="713336" cy="7133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0363" y="5976096"/>
            <a:ext cx="653248" cy="656877"/>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45946" y="3255459"/>
            <a:ext cx="713336" cy="71333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2236" y="2501524"/>
            <a:ext cx="653248" cy="656877"/>
          </a:xfrm>
          <a:prstGeom prst="rect">
            <a:avLst/>
          </a:prstGeom>
        </p:spPr>
      </p:pic>
      <p:pic>
        <p:nvPicPr>
          <p:cNvPr id="27" name="Рисунок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06318" y="3161716"/>
            <a:ext cx="1885682" cy="2814380"/>
          </a:xfrm>
          <a:prstGeom prst="rect">
            <a:avLst/>
          </a:prstGeom>
        </p:spPr>
      </p:pic>
      <p:pic>
        <p:nvPicPr>
          <p:cNvPr id="28" name="Рисунок 2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54043" y="196568"/>
            <a:ext cx="2326821" cy="897920"/>
          </a:xfrm>
          <a:prstGeom prst="rect">
            <a:avLst/>
          </a:prstGeom>
        </p:spPr>
      </p:pic>
    </p:spTree>
    <p:extLst>
      <p:ext uri="{BB962C8B-B14F-4D97-AF65-F5344CB8AC3E}">
        <p14:creationId xmlns:p14="http://schemas.microsoft.com/office/powerpoint/2010/main" val="643871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Заголовок раздела">
    <p:spTree>
      <p:nvGrpSpPr>
        <p:cNvPr id="1" name=""/>
        <p:cNvGrpSpPr/>
        <p:nvPr/>
      </p:nvGrpSpPr>
      <p:grpSpPr>
        <a:xfrm>
          <a:off x="0" y="0"/>
          <a:ext cx="0" cy="0"/>
          <a:chOff x="0" y="0"/>
          <a:chExt cx="0" cy="0"/>
        </a:xfrm>
      </p:grpSpPr>
      <p:pic>
        <p:nvPicPr>
          <p:cNvPr id="9" name="Рисунок 8"/>
          <p:cNvPicPr>
            <a:picLocks noChangeAspect="1"/>
          </p:cNvPicPr>
          <p:nvPr userDrawn="1"/>
        </p:nvPicPr>
        <p:blipFill rotWithShape="1">
          <a:blip r:embed="rId2">
            <a:extLst>
              <a:ext uri="{28A0092B-C50C-407E-A947-70E740481C1C}">
                <a14:useLocalDpi xmlns:a14="http://schemas.microsoft.com/office/drawing/2010/main" val="0"/>
              </a:ext>
            </a:extLst>
          </a:blip>
          <a:srcRect l="-38320" t="7971" r="38320" b="-7971"/>
          <a:stretch/>
        </p:blipFill>
        <p:spPr>
          <a:xfrm flipH="1">
            <a:off x="-1" y="846989"/>
            <a:ext cx="7223672" cy="7091238"/>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7F9650E3-60C7-40CD-8DF4-D763ED4691DB}" type="datetime1">
              <a:rPr lang="ru-RU" smtClean="0"/>
              <a:t>12.05.2021</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3707778" y="1542820"/>
            <a:ext cx="4449763" cy="4138613"/>
          </a:xfrm>
        </p:spPr>
        <p:txBody>
          <a:bodyPr/>
          <a:lstStyle/>
          <a:p>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3854849" y="5976096"/>
            <a:ext cx="4155621" cy="166225"/>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01" y="6142321"/>
            <a:ext cx="653248" cy="656877"/>
          </a:xfrm>
          <a:prstGeom prst="rect">
            <a:avLst/>
          </a:prstGeom>
        </p:spPr>
      </p:pic>
      <p:sp>
        <p:nvSpPr>
          <p:cNvPr id="20"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890700">
            <a:off x="10081963" y="4267376"/>
            <a:ext cx="1461027" cy="1596415"/>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942" y="-55596"/>
            <a:ext cx="1687650" cy="1625770"/>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68806" y="757289"/>
            <a:ext cx="713336" cy="713336"/>
          </a:xfrm>
          <a:prstGeom prst="rect">
            <a:avLst/>
          </a:prstGeom>
        </p:spPr>
      </p:pic>
      <p:pic>
        <p:nvPicPr>
          <p:cNvPr id="16" name="Рисунок 15"/>
          <p:cNvPicPr>
            <a:picLocks noChangeAspect="1"/>
          </p:cNvPicPr>
          <p:nvPr userDrawn="1"/>
        </p:nvPicPr>
        <p:blipFill rotWithShape="1">
          <a:blip r:embed="rId2">
            <a:extLst>
              <a:ext uri="{28A0092B-C50C-407E-A947-70E740481C1C}">
                <a14:useLocalDpi xmlns:a14="http://schemas.microsoft.com/office/drawing/2010/main" val="0"/>
              </a:ext>
            </a:extLst>
          </a:blip>
          <a:srcRect l="45279" r="382"/>
          <a:stretch/>
        </p:blipFill>
        <p:spPr>
          <a:xfrm flipH="1">
            <a:off x="9682660" y="489858"/>
            <a:ext cx="2509394" cy="4516061"/>
          </a:xfrm>
          <a:prstGeom prst="rect">
            <a:avLst/>
          </a:prstGeom>
        </p:spPr>
      </p:pic>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85852" y="913297"/>
            <a:ext cx="653248" cy="656877"/>
          </a:xfrm>
          <a:prstGeom prst="rect">
            <a:avLst/>
          </a:prstGeom>
        </p:spPr>
      </p:pic>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969324" y="4392608"/>
            <a:ext cx="713336" cy="713336"/>
          </a:xfrm>
          <a:prstGeom prst="rect">
            <a:avLst/>
          </a:prstGeom>
        </p:spPr>
      </p:pic>
      <p:pic>
        <p:nvPicPr>
          <p:cNvPr id="17" name="Рисунок 1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2660" y="1971813"/>
            <a:ext cx="1345251" cy="1348104"/>
          </a:xfrm>
          <a:prstGeom prst="rect">
            <a:avLst/>
          </a:prstGeom>
        </p:spPr>
      </p:pic>
      <p:pic>
        <p:nvPicPr>
          <p:cNvPr id="19" name="Рисунок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05741" y="4444186"/>
            <a:ext cx="1729928" cy="1733597"/>
          </a:xfrm>
          <a:prstGeom prst="rect">
            <a:avLst/>
          </a:prstGeom>
        </p:spPr>
      </p:pic>
    </p:spTree>
    <p:extLst>
      <p:ext uri="{BB962C8B-B14F-4D97-AF65-F5344CB8AC3E}">
        <p14:creationId xmlns:p14="http://schemas.microsoft.com/office/powerpoint/2010/main" val="3504894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able_slide_yellow">
    <p:spTree>
      <p:nvGrpSpPr>
        <p:cNvPr id="1" name=""/>
        <p:cNvGrpSpPr/>
        <p:nvPr/>
      </p:nvGrpSpPr>
      <p:grpSpPr>
        <a:xfrm>
          <a:off x="0" y="0"/>
          <a:ext cx="0" cy="0"/>
          <a:chOff x="0" y="0"/>
          <a:chExt cx="0" cy="0"/>
        </a:xfrm>
      </p:grpSpPr>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2950" y="2374058"/>
            <a:ext cx="3719050" cy="4494179"/>
          </a:xfrm>
          <a:prstGeom prst="rect">
            <a:avLst/>
          </a:prstGeom>
        </p:spPr>
      </p:pic>
      <p:pic>
        <p:nvPicPr>
          <p:cNvPr id="12" name="Рисунок 11"/>
          <p:cNvPicPr>
            <a:picLocks noChangeAspect="1"/>
          </p:cNvPicPr>
          <p:nvPr userDrawn="1"/>
        </p:nvPicPr>
        <p:blipFill rotWithShape="1">
          <a:blip r:embed="rId3" cstate="print">
            <a:extLst>
              <a:ext uri="{28A0092B-C50C-407E-A947-70E740481C1C}">
                <a14:useLocalDpi xmlns:a14="http://schemas.microsoft.com/office/drawing/2010/main" val="0"/>
              </a:ext>
            </a:extLst>
          </a:blip>
          <a:srcRect r="25619" b="14310"/>
          <a:stretch/>
        </p:blipFill>
        <p:spPr>
          <a:xfrm rot="10800000">
            <a:off x="0" y="0"/>
            <a:ext cx="2538920" cy="5969261"/>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DACE4FB2-92A7-46F0-A41B-2443ADA8015F}" type="datetime1">
              <a:rPr lang="ru-RU" smtClean="0"/>
              <a:t>12.05.2021</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8" name="Таблица 7"/>
          <p:cNvSpPr>
            <a:spLocks noGrp="1"/>
          </p:cNvSpPr>
          <p:nvPr>
            <p:ph type="tbl" sz="quarter" idx="13"/>
          </p:nvPr>
        </p:nvSpPr>
        <p:spPr>
          <a:xfrm>
            <a:off x="885522" y="447597"/>
            <a:ext cx="10382250" cy="5573713"/>
          </a:xfrm>
        </p:spPr>
        <p:txBody>
          <a:bodyPr/>
          <a:lstStyle/>
          <a:p>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626336" y="1225684"/>
            <a:ext cx="253004" cy="1896894"/>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92018">
            <a:off x="272307" y="649803"/>
            <a:ext cx="383150" cy="360161"/>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012286">
            <a:off x="11521734" y="5555199"/>
            <a:ext cx="383150" cy="360161"/>
          </a:xfrm>
          <a:prstGeom prst="rect">
            <a:avLst/>
          </a:prstGeom>
        </p:spPr>
      </p:pic>
      <p:pic>
        <p:nvPicPr>
          <p:cNvPr id="23" name="Рисунок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63821" y="6036429"/>
            <a:ext cx="7620000" cy="304800"/>
          </a:xfrm>
          <a:prstGeom prst="rect">
            <a:avLst/>
          </a:prstGeom>
        </p:spPr>
      </p:pic>
    </p:spTree>
    <p:extLst>
      <p:ext uri="{BB962C8B-B14F-4D97-AF65-F5344CB8AC3E}">
        <p14:creationId xmlns:p14="http://schemas.microsoft.com/office/powerpoint/2010/main" val="190070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95E497E8-5E48-411D-B632-55C12A1740B3}" type="datetime1">
              <a:rPr lang="ru-RU" smtClean="0"/>
              <a:t>12.05.2021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pic>
        <p:nvPicPr>
          <p:cNvPr id="18" name="Grafik 17" descr="Ein Bild, das Text, Vektorgrafiken enthält.&#10;&#10;Automatisch generierte Beschreibung">
            <a:extLst>
              <a:ext uri="{FF2B5EF4-FFF2-40B4-BE49-F238E27FC236}">
                <a16:creationId xmlns:a16="http://schemas.microsoft.com/office/drawing/2014/main" id="{FF7B1472-3DEC-4DCD-A253-94BE0B66709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50136" y="1085850"/>
            <a:ext cx="1363283" cy="1363283"/>
          </a:xfrm>
          <a:prstGeom prst="rect">
            <a:avLst/>
          </a:prstGeom>
        </p:spPr>
      </p:pic>
    </p:spTree>
    <p:extLst>
      <p:ext uri="{BB962C8B-B14F-4D97-AF65-F5344CB8AC3E}">
        <p14:creationId xmlns:p14="http://schemas.microsoft.com/office/powerpoint/2010/main" val="655565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ullet_points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233"/>
          <a:stretch/>
        </p:blipFill>
        <p:spPr>
          <a:xfrm>
            <a:off x="0" y="0"/>
            <a:ext cx="3895006" cy="6858000"/>
          </a:xfrm>
          <a:prstGeom prst="rect">
            <a:avLst/>
          </a:prstGeom>
        </p:spPr>
      </p:pic>
      <p:pic>
        <p:nvPicPr>
          <p:cNvPr id="21" name="Рисунок 20"/>
          <p:cNvPicPr>
            <a:picLocks noChangeAspect="1"/>
          </p:cNvPicPr>
          <p:nvPr userDrawn="1"/>
        </p:nvPicPr>
        <p:blipFill rotWithShape="1">
          <a:blip r:embed="rId3" cstate="print">
            <a:extLst>
              <a:ext uri="{28A0092B-C50C-407E-A947-70E740481C1C}">
                <a14:useLocalDpi xmlns:a14="http://schemas.microsoft.com/office/drawing/2010/main" val="0"/>
              </a:ext>
            </a:extLst>
          </a:blip>
          <a:srcRect r="55750"/>
          <a:stretch/>
        </p:blipFill>
        <p:spPr>
          <a:xfrm>
            <a:off x="11176132" y="2061256"/>
            <a:ext cx="1021624" cy="4711735"/>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tx1"/>
                </a:solidFill>
              </a:defRPr>
            </a:lvl1pPr>
          </a:lstStyle>
          <a:p>
            <a:fld id="{ECD16398-92CD-437F-86EC-887C697D72E4}" type="datetime1">
              <a:rPr lang="ru-RU" smtClean="0"/>
              <a:t>12.05.2021</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76841" y="5708485"/>
            <a:ext cx="6841672" cy="273667"/>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2145" y="5510650"/>
            <a:ext cx="841026" cy="845698"/>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635558" flipV="1">
            <a:off x="11592097" y="2836229"/>
            <a:ext cx="321481" cy="302192"/>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2752199" flipV="1">
            <a:off x="492111" y="218678"/>
            <a:ext cx="321481" cy="302192"/>
          </a:xfrm>
          <a:prstGeom prst="rect">
            <a:avLst/>
          </a:prstGeom>
        </p:spPr>
      </p:pic>
      <p:sp>
        <p:nvSpPr>
          <p:cNvPr id="39" name="Текст 38"/>
          <p:cNvSpPr>
            <a:spLocks noGrp="1"/>
          </p:cNvSpPr>
          <p:nvPr>
            <p:ph type="body" sz="quarter" idx="17" hasCustomPrompt="1"/>
          </p:nvPr>
        </p:nvSpPr>
        <p:spPr>
          <a:xfrm>
            <a:off x="1851559" y="132372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4" name="Текст 38"/>
          <p:cNvSpPr>
            <a:spLocks noGrp="1"/>
          </p:cNvSpPr>
          <p:nvPr>
            <p:ph type="body" sz="quarter" idx="19" hasCustomPrompt="1"/>
          </p:nvPr>
        </p:nvSpPr>
        <p:spPr>
          <a:xfrm>
            <a:off x="1851559" y="320561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5" name="Текст 38"/>
          <p:cNvSpPr>
            <a:spLocks noGrp="1"/>
          </p:cNvSpPr>
          <p:nvPr>
            <p:ph type="body" sz="quarter" idx="20" hasCustomPrompt="1"/>
          </p:nvPr>
        </p:nvSpPr>
        <p:spPr>
          <a:xfrm>
            <a:off x="1851559" y="4112708"/>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Tree>
    <p:extLst>
      <p:ext uri="{BB962C8B-B14F-4D97-AF65-F5344CB8AC3E}">
        <p14:creationId xmlns:p14="http://schemas.microsoft.com/office/powerpoint/2010/main" val="3567054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ЗBambooBike">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fld id="{3F4D2415-C807-467F-8A8A-582CCD79BE13}" type="datetime1">
              <a:rPr lang="ru-RU" smtClean="0"/>
              <a:t>12.05.2021</a:t>
            </a:fld>
            <a:endParaRPr lang="ru-RU"/>
          </a:p>
        </p:txBody>
      </p:sp>
      <p:sp>
        <p:nvSpPr>
          <p:cNvPr id="5" name="Нижний колонтитул 4"/>
          <p:cNvSpPr>
            <a:spLocks noGrp="1"/>
          </p:cNvSpPr>
          <p:nvPr userDrawn="1">
            <p:ph type="ftr" sz="quarter" idx="11"/>
          </p:nvPr>
        </p:nvSpPr>
        <p:spPr/>
        <p:txBody>
          <a:bodyPr/>
          <a:lstStyle/>
          <a:p>
            <a:endParaRPr lang="ru-RU"/>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a:p>
        </p:txBody>
      </p:sp>
      <p:pic>
        <p:nvPicPr>
          <p:cNvPr id="11" name="Grafik 10" descr="Ein Bild, das Text, Vektorgrafiken enthält.&#10;&#10;Automatisch generierte Beschreibung">
            <a:extLst>
              <a:ext uri="{FF2B5EF4-FFF2-40B4-BE49-F238E27FC236}">
                <a16:creationId xmlns:a16="http://schemas.microsoft.com/office/drawing/2014/main" id="{EACF3009-F710-4C74-98C6-C320D2B5019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50136" y="0"/>
            <a:ext cx="1363283" cy="1363283"/>
          </a:xfrm>
          <a:prstGeom prst="rect">
            <a:avLst/>
          </a:prstGeom>
        </p:spPr>
      </p:pic>
    </p:spTree>
    <p:extLst>
      <p:ext uri="{BB962C8B-B14F-4D97-AF65-F5344CB8AC3E}">
        <p14:creationId xmlns:p14="http://schemas.microsoft.com/office/powerpoint/2010/main" val="1450665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ЗBambooBike_Pink">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fld id="{3F4D2415-C807-467F-8A8A-582CCD79BE13}" type="datetime1">
              <a:rPr lang="ru-RU" smtClean="0"/>
              <a:t>12.05.2021</a:t>
            </a:fld>
            <a:endParaRPr lang="ru-RU"/>
          </a:p>
        </p:txBody>
      </p:sp>
      <p:sp>
        <p:nvSpPr>
          <p:cNvPr id="5" name="Нижний колонтитул 4"/>
          <p:cNvSpPr>
            <a:spLocks noGrp="1"/>
          </p:cNvSpPr>
          <p:nvPr userDrawn="1">
            <p:ph type="ftr" sz="quarter" idx="11"/>
          </p:nvPr>
        </p:nvSpPr>
        <p:spPr/>
        <p:txBody>
          <a:bodyPr/>
          <a:lstStyle/>
          <a:p>
            <a:endParaRPr lang="ru-RU"/>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a:p>
        </p:txBody>
      </p:sp>
      <p:pic>
        <p:nvPicPr>
          <p:cNvPr id="11" name="Grafik 10" descr="Ein Bild, das Text, Vektorgrafiken enthält.&#10;&#10;Automatisch generierte Beschreibung">
            <a:extLst>
              <a:ext uri="{FF2B5EF4-FFF2-40B4-BE49-F238E27FC236}">
                <a16:creationId xmlns:a16="http://schemas.microsoft.com/office/drawing/2014/main" id="{EACF3009-F710-4C74-98C6-C320D2B5019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0136" y="0"/>
            <a:ext cx="1363283" cy="1363283"/>
          </a:xfrm>
          <a:prstGeom prst="rect">
            <a:avLst/>
          </a:prstGeom>
        </p:spPr>
      </p:pic>
    </p:spTree>
    <p:extLst>
      <p:ext uri="{BB962C8B-B14F-4D97-AF65-F5344CB8AC3E}">
        <p14:creationId xmlns:p14="http://schemas.microsoft.com/office/powerpoint/2010/main" val="1561543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0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1619250"/>
            <a:ext cx="6667500" cy="523875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3D228742-3425-4956-9D94-5C60B741C40B}" type="datetime1">
              <a:rPr lang="ru-RU" smtClean="0"/>
              <a:t>12.05.2021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7"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00736" y="1908878"/>
            <a:ext cx="383722" cy="383722"/>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5065" y="5436733"/>
            <a:ext cx="5535064" cy="369004"/>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1463" y="372001"/>
            <a:ext cx="1134836" cy="1134836"/>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1609" y="4963193"/>
            <a:ext cx="576943" cy="576943"/>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83697" y="2167500"/>
            <a:ext cx="2064526" cy="3132708"/>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761581">
            <a:off x="1149490" y="928885"/>
            <a:ext cx="1173619" cy="1780847"/>
          </a:xfrm>
          <a:prstGeom prst="rect">
            <a:avLst/>
          </a:prstGeom>
        </p:spPr>
      </p:pic>
      <p:pic>
        <p:nvPicPr>
          <p:cNvPr id="15" name="Рисунок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8770596" y="4788917"/>
            <a:ext cx="2069193" cy="2073581"/>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Tree>
    <p:extLst>
      <p:ext uri="{BB962C8B-B14F-4D97-AF65-F5344CB8AC3E}">
        <p14:creationId xmlns:p14="http://schemas.microsoft.com/office/powerpoint/2010/main" val="3650623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1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2493"/>
            <a:ext cx="5549221" cy="554922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1E73A779-53A5-4CE4-AF60-1E7C4DFADBF1}" type="datetime1">
              <a:rPr lang="ru-RU" smtClean="0"/>
              <a:t>12.05.2021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467" y="5982880"/>
            <a:ext cx="5535064" cy="369004"/>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00218" y="3431493"/>
            <a:ext cx="1991563" cy="3021993"/>
          </a:xfrm>
          <a:prstGeom prst="rect">
            <a:avLst/>
          </a:prstGeom>
        </p:spPr>
      </p:pic>
      <p:sp>
        <p:nvSpPr>
          <p:cNvPr id="19"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34074" y="813707"/>
            <a:ext cx="536121" cy="536121"/>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6863" y="2777103"/>
            <a:ext cx="4436079" cy="3927021"/>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645401">
            <a:off x="10492162" y="2590571"/>
            <a:ext cx="1252973" cy="1681843"/>
          </a:xfrm>
          <a:prstGeom prst="rect">
            <a:avLst/>
          </a:prstGeom>
        </p:spPr>
      </p:pic>
      <p:pic>
        <p:nvPicPr>
          <p:cNvPr id="22" name="Рисунок 21"/>
          <p:cNvPicPr>
            <a:picLocks noChangeAspect="1"/>
          </p:cNvPicPr>
          <p:nvPr userDrawn="1"/>
        </p:nvPicPr>
        <p:blipFill rotWithShape="1">
          <a:blip r:embed="rId10" cstate="print">
            <a:extLst>
              <a:ext uri="{28A0092B-C50C-407E-A947-70E740481C1C}">
                <a14:useLocalDpi xmlns:a14="http://schemas.microsoft.com/office/drawing/2010/main" val="0"/>
              </a:ext>
            </a:extLst>
          </a:blip>
          <a:srcRect l="1" t="5851" r="40936"/>
          <a:stretch/>
        </p:blipFill>
        <p:spPr>
          <a:xfrm>
            <a:off x="9769285" y="0"/>
            <a:ext cx="2422715" cy="2413605"/>
          </a:xfrm>
          <a:prstGeom prst="rect">
            <a:avLst/>
          </a:prstGeom>
        </p:spPr>
      </p:pic>
      <p:pic>
        <p:nvPicPr>
          <p:cNvPr id="23" name="Рисунок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66653" y="1206802"/>
            <a:ext cx="952500" cy="952500"/>
          </a:xfrm>
          <a:prstGeom prst="rect">
            <a:avLst/>
          </a:prstGeom>
        </p:spPr>
      </p:pic>
    </p:spTree>
    <p:extLst>
      <p:ext uri="{BB962C8B-B14F-4D97-AF65-F5344CB8AC3E}">
        <p14:creationId xmlns:p14="http://schemas.microsoft.com/office/powerpoint/2010/main" val="2192889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More-text-purple">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6219" y="5673479"/>
            <a:ext cx="4801537" cy="1392445"/>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358960" y="3564409"/>
            <a:ext cx="4937760" cy="72832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25B5B91-2D54-42DE-856E-8ABA321A5717}" type="datetime1">
              <a:rPr lang="ru-RU" smtClean="0"/>
              <a:t>12.05.2021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8467" y="6155874"/>
            <a:ext cx="5535064" cy="130698"/>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0" name="Рисунок 9"/>
          <p:cNvPicPr>
            <a:picLocks noChangeAspect="1"/>
          </p:cNvPicPr>
          <p:nvPr userDrawn="1"/>
        </p:nvPicPr>
        <p:blipFill rotWithShape="1">
          <a:blip r:embed="rId7" cstate="print">
            <a:extLst>
              <a:ext uri="{28A0092B-C50C-407E-A947-70E740481C1C}">
                <a14:useLocalDpi xmlns:a14="http://schemas.microsoft.com/office/drawing/2010/main" val="0"/>
              </a:ext>
            </a:extLst>
          </a:blip>
          <a:srcRect t="10129"/>
          <a:stretch/>
        </p:blipFill>
        <p:spPr>
          <a:xfrm>
            <a:off x="-258515" y="0"/>
            <a:ext cx="1135684" cy="464681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9658" y="6419243"/>
            <a:ext cx="239337" cy="239337"/>
          </a:xfrm>
          <a:prstGeom prst="rect">
            <a:avLst/>
          </a:prstGeom>
        </p:spPr>
      </p:pic>
      <p:pic>
        <p:nvPicPr>
          <p:cNvPr id="13" name="Рисунок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35961">
            <a:off x="11555838" y="4812463"/>
            <a:ext cx="426027" cy="400465"/>
          </a:xfrm>
          <a:prstGeom prst="rect">
            <a:avLst/>
          </a:prstGeom>
        </p:spPr>
      </p:pic>
    </p:spTree>
    <p:extLst>
      <p:ext uri="{BB962C8B-B14F-4D97-AF65-F5344CB8AC3E}">
        <p14:creationId xmlns:p14="http://schemas.microsoft.com/office/powerpoint/2010/main" val="4278636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2934" y="2922352"/>
            <a:ext cx="1117547" cy="1176676"/>
          </a:xfrm>
          <a:prstGeom prst="rect">
            <a:avLst/>
          </a:prstGeom>
        </p:spPr>
      </p:pic>
      <p:pic>
        <p:nvPicPr>
          <p:cNvPr id="12" name="Рисунок 11"/>
          <p:cNvPicPr>
            <a:picLocks noChangeAspect="1"/>
          </p:cNvPicPr>
          <p:nvPr userDrawn="1"/>
        </p:nvPicPr>
        <p:blipFill rotWithShape="1">
          <a:blip r:embed="rId3">
            <a:extLst>
              <a:ext uri="{28A0092B-C50C-407E-A947-70E740481C1C}">
                <a14:useLocalDpi xmlns:a14="http://schemas.microsoft.com/office/drawing/2010/main" val="0"/>
              </a:ext>
            </a:extLst>
          </a:blip>
          <a:srcRect l="27270"/>
          <a:stretch/>
        </p:blipFill>
        <p:spPr>
          <a:xfrm flipH="1">
            <a:off x="9176797" y="0"/>
            <a:ext cx="3010756" cy="6858000"/>
          </a:xfrm>
          <a:prstGeom prst="rect">
            <a:avLst/>
          </a:prstGeom>
        </p:spPr>
      </p:pic>
      <p:pic>
        <p:nvPicPr>
          <p:cNvPr id="11" name="Рисунок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224" y="5359968"/>
            <a:ext cx="4697660" cy="1498032"/>
          </a:xfrm>
          <a:prstGeom prst="rect">
            <a:avLst/>
          </a:prstGeom>
        </p:spPr>
      </p:pic>
      <p:pic>
        <p:nvPicPr>
          <p:cNvPr id="8" name="Рисунок 7"/>
          <p:cNvPicPr>
            <a:picLocks noChangeAspect="1"/>
          </p:cNvPicPr>
          <p:nvPr userDrawn="1"/>
        </p:nvPicPr>
        <p:blipFill rotWithShape="1">
          <a:blip r:embed="rId5">
            <a:extLst>
              <a:ext uri="{28A0092B-C50C-407E-A947-70E740481C1C}">
                <a14:useLocalDpi xmlns:a14="http://schemas.microsoft.com/office/drawing/2010/main" val="0"/>
              </a:ext>
            </a:extLst>
          </a:blip>
          <a:srcRect r="21520"/>
          <a:stretch/>
        </p:blipFill>
        <p:spPr>
          <a:xfrm rot="16200000">
            <a:off x="3056" y="-3056"/>
            <a:ext cx="5232638" cy="5238750"/>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ECD4BB71-6221-478C-9E96-2490BE563AA2}" type="datetime1">
              <a:rPr lang="ru-RU" smtClean="0"/>
              <a:t>12.05.2021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02008" y="5987346"/>
            <a:ext cx="5535064" cy="369004"/>
          </a:xfrm>
          <a:prstGeom prst="rect">
            <a:avLst/>
          </a:prstGeom>
        </p:spPr>
      </p:pic>
      <p:pic>
        <p:nvPicPr>
          <p:cNvPr id="14" name="Рисунок 13"/>
          <p:cNvPicPr>
            <a:picLocks noChangeAspect="1"/>
          </p:cNvPicPr>
          <p:nvPr userDrawn="1"/>
        </p:nvPicPr>
        <p:blipFill rotWithShape="1">
          <a:blip r:embed="rId8" cstate="print">
            <a:extLst>
              <a:ext uri="{28A0092B-C50C-407E-A947-70E740481C1C}">
                <a14:useLocalDpi xmlns:a14="http://schemas.microsoft.com/office/drawing/2010/main" val="0"/>
              </a:ext>
            </a:extLst>
          </a:blip>
          <a:srcRect b="32565"/>
          <a:stretch/>
        </p:blipFill>
        <p:spPr>
          <a:xfrm rot="10800000">
            <a:off x="-54782" y="0"/>
            <a:ext cx="1991563" cy="203786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25"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6"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7" name="Рисунок 8"/>
          <p:cNvSpPr>
            <a:spLocks noGrp="1"/>
          </p:cNvSpPr>
          <p:nvPr>
            <p:ph type="pic" sz="quarter" idx="13"/>
          </p:nvPr>
        </p:nvSpPr>
        <p:spPr>
          <a:xfrm>
            <a:off x="7179597" y="2325182"/>
            <a:ext cx="4179887" cy="3462338"/>
          </a:xfrm>
        </p:spPr>
        <p:txBody>
          <a:bodyPr/>
          <a:lstStyle/>
          <a:p>
            <a:endParaRPr lang="ru-RU" dirty="0"/>
          </a:p>
        </p:txBody>
      </p:sp>
      <p:pic>
        <p:nvPicPr>
          <p:cNvPr id="10" name="Рисунок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69225" y="489857"/>
            <a:ext cx="606829" cy="606829"/>
          </a:xfrm>
          <a:prstGeom prst="rect">
            <a:avLst/>
          </a:prstGeom>
        </p:spPr>
      </p:pic>
      <p:pic>
        <p:nvPicPr>
          <p:cNvPr id="28" name="Рисунок 2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76520" y="5206142"/>
            <a:ext cx="606829" cy="606829"/>
          </a:xfrm>
          <a:prstGeom prst="rect">
            <a:avLst/>
          </a:prstGeom>
        </p:spPr>
      </p:pic>
    </p:spTree>
    <p:extLst>
      <p:ext uri="{BB962C8B-B14F-4D97-AF65-F5344CB8AC3E}">
        <p14:creationId xmlns:p14="http://schemas.microsoft.com/office/powerpoint/2010/main" val="664679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3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50"/>
            <a:ext cx="5064952" cy="4524690"/>
          </a:xfrm>
          <a:prstGeom prst="rect">
            <a:avLst/>
          </a:prstGeom>
        </p:spPr>
      </p:pic>
      <p:pic>
        <p:nvPicPr>
          <p:cNvPr id="23" name="Рисунок 22"/>
          <p:cNvPicPr>
            <a:picLocks noChangeAspect="1"/>
          </p:cNvPicPr>
          <p:nvPr userDrawn="1"/>
        </p:nvPicPr>
        <p:blipFill rotWithShape="1">
          <a:blip r:embed="rId3" cstate="print">
            <a:extLst>
              <a:ext uri="{28A0092B-C50C-407E-A947-70E740481C1C}">
                <a14:useLocalDpi xmlns:a14="http://schemas.microsoft.com/office/drawing/2010/main" val="0"/>
              </a:ext>
            </a:extLst>
          </a:blip>
          <a:srcRect b="37149"/>
          <a:stretch/>
        </p:blipFill>
        <p:spPr>
          <a:xfrm flipV="1">
            <a:off x="4239782" y="0"/>
            <a:ext cx="3712436" cy="2333310"/>
          </a:xfrm>
          <a:prstGeom prst="rect">
            <a:avLst/>
          </a:prstGeom>
        </p:spPr>
      </p:pic>
      <p:pic>
        <p:nvPicPr>
          <p:cNvPr id="16" name="Рисунок 15"/>
          <p:cNvPicPr>
            <a:picLocks noChangeAspect="1"/>
          </p:cNvPicPr>
          <p:nvPr userDrawn="1"/>
        </p:nvPicPr>
        <p:blipFill rotWithShape="1">
          <a:blip r:embed="rId4" cstate="print">
            <a:extLst>
              <a:ext uri="{28A0092B-C50C-407E-A947-70E740481C1C}">
                <a14:useLocalDpi xmlns:a14="http://schemas.microsoft.com/office/drawing/2010/main" val="0"/>
              </a:ext>
            </a:extLst>
          </a:blip>
          <a:srcRect b="37149"/>
          <a:stretch/>
        </p:blipFill>
        <p:spPr>
          <a:xfrm>
            <a:off x="5053327" y="5527270"/>
            <a:ext cx="2117271" cy="1330730"/>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489430">
            <a:off x="120478" y="4317215"/>
            <a:ext cx="2355886" cy="2384681"/>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1AB2FC3-EC92-4FED-A226-213A4523CE84}" type="datetime1">
              <a:rPr lang="ru-RU" smtClean="0"/>
              <a:t>12.05.2021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8" name="Рисунок 8"/>
          <p:cNvSpPr>
            <a:spLocks noGrp="1"/>
          </p:cNvSpPr>
          <p:nvPr>
            <p:ph type="pic" sz="quarter" idx="13"/>
          </p:nvPr>
        </p:nvSpPr>
        <p:spPr>
          <a:xfrm>
            <a:off x="1379764" y="739549"/>
            <a:ext cx="9432713" cy="5047971"/>
          </a:xfrm>
        </p:spPr>
        <p:txBody>
          <a:bodyPr/>
          <a:lstStyle/>
          <a:p>
            <a:endParaRPr lang="ru-RU" dirty="0"/>
          </a:p>
        </p:txBody>
      </p:sp>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084" y="2943679"/>
            <a:ext cx="2215318" cy="3412671"/>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flipV="1">
            <a:off x="9900923" y="4810805"/>
            <a:ext cx="2291077" cy="343662"/>
          </a:xfrm>
          <a:prstGeom prst="rect">
            <a:avLst/>
          </a:prstGeom>
        </p:spPr>
      </p:pic>
    </p:spTree>
    <p:extLst>
      <p:ext uri="{BB962C8B-B14F-4D97-AF65-F5344CB8AC3E}">
        <p14:creationId xmlns:p14="http://schemas.microsoft.com/office/powerpoint/2010/main" val="3406693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4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b="27133"/>
          <a:stretch/>
        </p:blipFill>
        <p:spPr>
          <a:xfrm>
            <a:off x="-1514180" y="3841352"/>
            <a:ext cx="7530961" cy="2886473"/>
          </a:xfrm>
          <a:prstGeom prst="rect">
            <a:avLst/>
          </a:prstGeom>
        </p:spPr>
      </p:pic>
      <p:pic>
        <p:nvPicPr>
          <p:cNvPr id="8" name="Рисунок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208" b="27313"/>
          <a:stretch/>
        </p:blipFill>
        <p:spPr>
          <a:xfrm>
            <a:off x="0" y="1246771"/>
            <a:ext cx="5627738" cy="561122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F82EB7B6-B28A-4048-9AE8-B02C5B2F7210}" type="datetime1">
              <a:rPr lang="ru-RU" smtClean="0"/>
              <a:t>12.05.2021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3423" y="4552117"/>
            <a:ext cx="882393" cy="1804233"/>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360426">
            <a:off x="8953994" y="4777960"/>
            <a:ext cx="1261955" cy="2253491"/>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281249">
            <a:off x="65761" y="4480771"/>
            <a:ext cx="1544875" cy="2344190"/>
          </a:xfrm>
          <a:prstGeom prst="rect">
            <a:avLst/>
          </a:prstGeom>
        </p:spPr>
      </p:pic>
      <p:pic>
        <p:nvPicPr>
          <p:cNvPr id="12" name="Рисунок 1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a:off x="5841646" y="0"/>
            <a:ext cx="3743325" cy="1193705"/>
          </a:xfrm>
          <a:prstGeom prst="rect">
            <a:avLst/>
          </a:prstGeom>
        </p:spPr>
      </p:pic>
    </p:spTree>
    <p:extLst>
      <p:ext uri="{BB962C8B-B14F-4D97-AF65-F5344CB8AC3E}">
        <p14:creationId xmlns:p14="http://schemas.microsoft.com/office/powerpoint/2010/main" val="921443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5_Заголовок раздела">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244" y="0"/>
            <a:ext cx="10058400" cy="6283853"/>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A0477826-3039-4177-A68B-27FB098EC521}" type="datetime1">
              <a:rPr lang="ru-RU" smtClean="0"/>
              <a:t>12.05.2021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2" name="Рисунок 1"/>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a:off x="9705974" y="1619020"/>
            <a:ext cx="2486025" cy="3629025"/>
          </a:xfrm>
          <a:prstGeom prst="rect">
            <a:avLst/>
          </a:prstGeom>
        </p:spPr>
      </p:pic>
      <p:pic>
        <p:nvPicPr>
          <p:cNvPr id="18" name="Рисунок 17"/>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flipH="1">
            <a:off x="0" y="1619020"/>
            <a:ext cx="2486025" cy="3629025"/>
          </a:xfrm>
          <a:prstGeom prst="rect">
            <a:avLst/>
          </a:prstGeom>
        </p:spPr>
      </p:pic>
      <p:pic>
        <p:nvPicPr>
          <p:cNvPr id="3" name="Рисунок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79344" y="1231842"/>
            <a:ext cx="621956" cy="621956"/>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90961" y="4991031"/>
            <a:ext cx="801650" cy="801650"/>
          </a:xfrm>
          <a:prstGeom prst="rect">
            <a:avLst/>
          </a:prstGeom>
        </p:spPr>
      </p:pic>
    </p:spTree>
    <p:extLst>
      <p:ext uri="{BB962C8B-B14F-4D97-AF65-F5344CB8AC3E}">
        <p14:creationId xmlns:p14="http://schemas.microsoft.com/office/powerpoint/2010/main" val="1066671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95E497E8-5E48-411D-B632-55C12A1740B3}" type="datetime1">
              <a:rPr lang="ru-RU" smtClean="0"/>
              <a:t>12.05.2021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spTree>
    <p:extLst>
      <p:ext uri="{BB962C8B-B14F-4D97-AF65-F5344CB8AC3E}">
        <p14:creationId xmlns:p14="http://schemas.microsoft.com/office/powerpoint/2010/main" val="1269024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able_slide_purplr">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5447"/>
          <a:stretch/>
        </p:blipFill>
        <p:spPr>
          <a:xfrm rot="10800000">
            <a:off x="-5756" y="2896358"/>
            <a:ext cx="4727642" cy="396164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7571362" y="2247599"/>
            <a:ext cx="4620638" cy="4620638"/>
          </a:xfrm>
          <a:prstGeom prst="rect">
            <a:avLst/>
          </a:prstGeom>
        </p:spPr>
      </p:pic>
      <p:pic>
        <p:nvPicPr>
          <p:cNvPr id="2" name="Рисунок 1"/>
          <p:cNvPicPr>
            <a:picLocks noChangeAspect="1"/>
          </p:cNvPicPr>
          <p:nvPr userDrawn="1"/>
        </p:nvPicPr>
        <p:blipFill rotWithShape="1">
          <a:blip r:embed="rId4">
            <a:extLst>
              <a:ext uri="{28A0092B-C50C-407E-A947-70E740481C1C}">
                <a14:useLocalDpi xmlns:a14="http://schemas.microsoft.com/office/drawing/2010/main" val="0"/>
              </a:ext>
            </a:extLst>
          </a:blip>
          <a:srcRect r="20863"/>
          <a:stretch/>
        </p:blipFill>
        <p:spPr>
          <a:xfrm rot="16200000">
            <a:off x="-18847" y="18848"/>
            <a:ext cx="5276445" cy="523875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C6846739-8583-4C1E-992E-D5AE0A7E44D2}" type="datetime1">
              <a:rPr lang="ru-RU" smtClean="0"/>
              <a:t>12.05.2021</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9" name="Рисунок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64043" y="2130357"/>
            <a:ext cx="1166757" cy="1770434"/>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4813" y="5523049"/>
            <a:ext cx="798791" cy="798791"/>
          </a:xfrm>
          <a:prstGeom prst="rect">
            <a:avLst/>
          </a:prstGeom>
        </p:spPr>
      </p:pic>
      <p:pic>
        <p:nvPicPr>
          <p:cNvPr id="13" name="Рисунок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14750" y="6071359"/>
            <a:ext cx="4762500" cy="247650"/>
          </a:xfrm>
          <a:prstGeom prst="rect">
            <a:avLst/>
          </a:prstGeom>
        </p:spPr>
      </p:pic>
    </p:spTree>
    <p:extLst>
      <p:ext uri="{BB962C8B-B14F-4D97-AF65-F5344CB8AC3E}">
        <p14:creationId xmlns:p14="http://schemas.microsoft.com/office/powerpoint/2010/main" val="3972926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ullet_points_purple">
    <p:spTree>
      <p:nvGrpSpPr>
        <p:cNvPr id="1" name=""/>
        <p:cNvGrpSpPr/>
        <p:nvPr/>
      </p:nvGrpSpPr>
      <p:grpSpPr>
        <a:xfrm>
          <a:off x="0" y="0"/>
          <a:ext cx="0" cy="0"/>
          <a:chOff x="0" y="0"/>
          <a:chExt cx="0" cy="0"/>
        </a:xfrm>
      </p:grpSpPr>
      <p:pic>
        <p:nvPicPr>
          <p:cNvPr id="9" name="Рисунок 8"/>
          <p:cNvPicPr>
            <a:picLocks noChangeAspect="1"/>
          </p:cNvPicPr>
          <p:nvPr userDrawn="1"/>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rot="5400000">
            <a:off x="9362875" y="3653944"/>
            <a:ext cx="4930936" cy="727313"/>
          </a:xfrm>
          <a:prstGeom prst="rect">
            <a:avLst/>
          </a:prstGeom>
        </p:spPr>
      </p:pic>
      <p:pic>
        <p:nvPicPr>
          <p:cNvPr id="3" name="Рисунок 2"/>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r="16985"/>
          <a:stretch/>
        </p:blipFill>
        <p:spPr>
          <a:xfrm rot="10800000">
            <a:off x="0" y="3836631"/>
            <a:ext cx="3192236" cy="3021369"/>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bg1"/>
                </a:solidFill>
              </a:defRPr>
            </a:lvl1pPr>
          </a:lstStyle>
          <a:p>
            <a:fld id="{C2E501A0-54C8-4CA6-847B-9F004AB5782B}" type="datetime1">
              <a:rPr lang="ru-RU" smtClean="0"/>
              <a:t>12.05.2021</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9" cstate="print">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tretch>
            <a:fillRect/>
          </a:stretch>
        </p:blipFill>
        <p:spPr>
          <a:xfrm>
            <a:off x="-10556" y="4664734"/>
            <a:ext cx="1268847" cy="1925346"/>
          </a:xfrm>
          <a:prstGeom prst="rect">
            <a:avLst/>
          </a:prstGeom>
        </p:spPr>
      </p:pic>
    </p:spTree>
    <p:extLst>
      <p:ext uri="{BB962C8B-B14F-4D97-AF65-F5344CB8AC3E}">
        <p14:creationId xmlns:p14="http://schemas.microsoft.com/office/powerpoint/2010/main" val="2764924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Заголовок раздела">
    <p:spTree>
      <p:nvGrpSpPr>
        <p:cNvPr id="1" name=""/>
        <p:cNvGrpSpPr/>
        <p:nvPr/>
      </p:nvGrpSpPr>
      <p:grpSpPr>
        <a:xfrm>
          <a:off x="0" y="0"/>
          <a:ext cx="0" cy="0"/>
          <a:chOff x="0" y="0"/>
          <a:chExt cx="0" cy="0"/>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2448" y="736116"/>
            <a:ext cx="4466270" cy="342414"/>
          </a:xfrm>
          <a:prstGeom prst="rect">
            <a:avLst/>
          </a:prstGeom>
        </p:spPr>
      </p:pic>
      <p:pic>
        <p:nvPicPr>
          <p:cNvPr id="27" name="Рисунок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4DCCEF2B-8D4E-4B18-AB2C-5F967D1E39F0}" type="datetime1">
              <a:rPr lang="ru-RU" smtClean="0"/>
              <a:t>12.05.2021</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sp>
        <p:nvSpPr>
          <p:cNvPr id="12" name="Номер слайда 5">
            <a:extLst>
              <a:ext uri="{FF2B5EF4-FFF2-40B4-BE49-F238E27FC236}">
                <a16:creationId xmlns:a16="http://schemas.microsoft.com/office/drawing/2014/main" id="{05E709D6-8460-4D56-BA89-897BE402CFD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540574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8_Заголовок раздела">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030EDC82-0967-4745-B010-910D2EE3BBBD}" type="datetime1">
              <a:rPr lang="ru-RU" smtClean="0"/>
              <a:t>12.05.2021</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pic>
        <p:nvPicPr>
          <p:cNvPr id="11" name="Grafik 10" descr="Ein Bild, das Text, Vektorgrafiken enthält.&#10;&#10;Automatisch generierte Beschreibung">
            <a:extLst>
              <a:ext uri="{FF2B5EF4-FFF2-40B4-BE49-F238E27FC236}">
                <a16:creationId xmlns:a16="http://schemas.microsoft.com/office/drawing/2014/main" id="{0397603C-DD10-4E01-A745-0F9B617653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50136" y="0"/>
            <a:ext cx="1363283" cy="1363283"/>
          </a:xfrm>
          <a:prstGeom prst="rect">
            <a:avLst/>
          </a:prstGeom>
        </p:spPr>
      </p:pic>
      <p:sp>
        <p:nvSpPr>
          <p:cNvPr id="12" name="Номер слайда 5">
            <a:extLst>
              <a:ext uri="{FF2B5EF4-FFF2-40B4-BE49-F238E27FC236}">
                <a16:creationId xmlns:a16="http://schemas.microsoft.com/office/drawing/2014/main" id="{0223FFBA-7918-4A10-B457-FF2D180F059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45262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6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7B0E277B-1919-4863-B9E7-77B57AB647EB}" type="datetime1">
              <a:rPr lang="ru-RU" smtClean="0"/>
              <a:t>12.05.2021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865910" y="5774611"/>
            <a:ext cx="6125690" cy="22205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8964" y="1632968"/>
            <a:ext cx="436111" cy="43611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69460" y="6048972"/>
            <a:ext cx="504825" cy="504825"/>
          </a:xfrm>
          <a:prstGeom prst="rect">
            <a:avLst/>
          </a:prstGeom>
        </p:spPr>
      </p:pic>
      <p:pic>
        <p:nvPicPr>
          <p:cNvPr id="15" name="Рисунок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pic>
        <p:nvPicPr>
          <p:cNvPr id="21" name="Рисунок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V="1">
            <a:off x="0" y="937878"/>
            <a:ext cx="3267075" cy="330338"/>
          </a:xfrm>
          <a:prstGeom prst="rect">
            <a:avLst/>
          </a:prstGeom>
        </p:spPr>
      </p:pic>
      <p:pic>
        <p:nvPicPr>
          <p:cNvPr id="34" name="Рисунок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8924925" y="937878"/>
            <a:ext cx="3267075" cy="330338"/>
          </a:xfrm>
          <a:prstGeom prst="rect">
            <a:avLst/>
          </a:prstGeom>
        </p:spPr>
      </p:pic>
      <p:sp>
        <p:nvSpPr>
          <p:cNvPr id="20" name="Номер слайда 5">
            <a:extLst>
              <a:ext uri="{FF2B5EF4-FFF2-40B4-BE49-F238E27FC236}">
                <a16:creationId xmlns:a16="http://schemas.microsoft.com/office/drawing/2014/main" id="{DACEC39B-9194-4D0B-8EB0-107D8DD954F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61569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9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C3A4A5BC-76DF-48B0-BE7C-AD1E49CF65A6}" type="datetime1">
              <a:rPr lang="ru-RU" smtClean="0"/>
              <a:t>12.05.2021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sp>
        <p:nvSpPr>
          <p:cNvPr id="13" name="Номер слайда 5">
            <a:extLst>
              <a:ext uri="{FF2B5EF4-FFF2-40B4-BE49-F238E27FC236}">
                <a16:creationId xmlns:a16="http://schemas.microsoft.com/office/drawing/2014/main" id="{1AD2C02B-51A2-4AF1-9D1C-36DDDF06133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44795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More-text_blue">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2"/>
          <a:stretch/>
        </p:blipFill>
        <p:spPr>
          <a:xfrm>
            <a:off x="0" y="0"/>
            <a:ext cx="963140"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3"/>
            <a:ext cx="968896" cy="809028"/>
          </a:xfrm>
          <a:prstGeom prst="rect">
            <a:avLst/>
          </a:prstGeom>
        </p:spPr>
      </p:pic>
      <p:sp>
        <p:nvSpPr>
          <p:cNvPr id="4" name="Дата 3"/>
          <p:cNvSpPr>
            <a:spLocks noGrp="1"/>
          </p:cNvSpPr>
          <p:nvPr>
            <p:ph type="dt" sz="half" idx="10"/>
          </p:nvPr>
        </p:nvSpPr>
        <p:spPr>
          <a:xfrm>
            <a:off x="838200" y="6356351"/>
            <a:ext cx="2743200" cy="365125"/>
          </a:xfrm>
        </p:spPr>
        <p:txBody>
          <a:bodyPr/>
          <a:lstStyle/>
          <a:p>
            <a:fld id="{88AC984A-D5EB-4D41-9F81-9F355C751AF1}" type="datetime1">
              <a:rPr lang="ru-RU" smtClean="0"/>
              <a:t>12.05.2021</a:t>
            </a:fld>
            <a:endParaRPr lang="ru-RU"/>
          </a:p>
        </p:txBody>
      </p:sp>
      <p:sp>
        <p:nvSpPr>
          <p:cNvPr id="5" name="Нижний колонтитул 4"/>
          <p:cNvSpPr>
            <a:spLocks noGrp="1"/>
          </p:cNvSpPr>
          <p:nvPr>
            <p:ph type="ftr" sz="quarter" idx="11"/>
          </p:nvPr>
        </p:nvSpPr>
        <p:spPr>
          <a:xfrm>
            <a:off x="4038600" y="6356351"/>
            <a:ext cx="4114800" cy="365125"/>
          </a:xfrm>
        </p:spPr>
        <p:txBody>
          <a:bodyPr/>
          <a:lstStyle/>
          <a:p>
            <a:endParaRPr lang="ru-RU"/>
          </a:p>
        </p:txBody>
      </p:sp>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228860" y="0"/>
            <a:ext cx="963140" cy="801332"/>
          </a:xfrm>
          <a:prstGeom prst="rect">
            <a:avLst/>
          </a:prstGeom>
        </p:spPr>
      </p:pic>
      <p:sp>
        <p:nvSpPr>
          <p:cNvPr id="22" name="Текст 2"/>
          <p:cNvSpPr>
            <a:spLocks noGrp="1"/>
          </p:cNvSpPr>
          <p:nvPr>
            <p:ph type="body" idx="1" hasCustomPrompt="1"/>
          </p:nvPr>
        </p:nvSpPr>
        <p:spPr>
          <a:xfrm>
            <a:off x="877169" y="375557"/>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99842" y="1690007"/>
            <a:ext cx="592158" cy="3224893"/>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8955" y="4212773"/>
            <a:ext cx="450396" cy="450396"/>
          </a:xfrm>
          <a:prstGeom prst="rect">
            <a:avLst/>
          </a:prstGeom>
        </p:spPr>
      </p:pic>
      <p:sp>
        <p:nvSpPr>
          <p:cNvPr id="12" name="Номер слайда 5">
            <a:extLst>
              <a:ext uri="{FF2B5EF4-FFF2-40B4-BE49-F238E27FC236}">
                <a16:creationId xmlns:a16="http://schemas.microsoft.com/office/drawing/2014/main" id="{E7990F20-F833-45AB-B898-C8109790D124}"/>
              </a:ext>
            </a:extLst>
          </p:cNvPr>
          <p:cNvSpPr>
            <a:spLocks noGrp="1"/>
          </p:cNvSpPr>
          <p:nvPr>
            <p:ph type="sldNum" sz="quarter" idx="12"/>
          </p:nvPr>
        </p:nvSpPr>
        <p:spPr>
          <a:xfrm>
            <a:off x="10897386" y="6330754"/>
            <a:ext cx="1268493"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888114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7_Заголовок раздела">
    <p:spTree>
      <p:nvGrpSpPr>
        <p:cNvPr id="1" name=""/>
        <p:cNvGrpSpPr/>
        <p:nvPr/>
      </p:nvGrpSpPr>
      <p:grpSpPr>
        <a:xfrm>
          <a:off x="0" y="0"/>
          <a:ext cx="0" cy="0"/>
          <a:chOff x="0" y="0"/>
          <a:chExt cx="0" cy="0"/>
        </a:xfrm>
      </p:grpSpPr>
      <p:pic>
        <p:nvPicPr>
          <p:cNvPr id="24" name="Рисунок 23"/>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flipH="1">
            <a:off x="9085379" y="3369263"/>
            <a:ext cx="3106621" cy="3494315"/>
          </a:xfrm>
          <a:prstGeom prst="rect">
            <a:avLst/>
          </a:prstGeom>
        </p:spPr>
      </p:pic>
      <p:pic>
        <p:nvPicPr>
          <p:cNvPr id="8" name="Рисунок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a:off x="-4736" y="3369264"/>
            <a:ext cx="3106621" cy="3494315"/>
          </a:xfrm>
          <a:prstGeom prst="rect">
            <a:avLst/>
          </a:prstGeom>
        </p:spPr>
      </p:pic>
      <p:grpSp>
        <p:nvGrpSpPr>
          <p:cNvPr id="3" name="Группа 2"/>
          <p:cNvGrpSpPr/>
          <p:nvPr userDrawn="1"/>
        </p:nvGrpSpPr>
        <p:grpSpPr>
          <a:xfrm>
            <a:off x="114206" y="-3847"/>
            <a:ext cx="11889642" cy="6861847"/>
            <a:chOff x="114206" y="-3848"/>
            <a:chExt cx="11889642" cy="6861847"/>
          </a:xfrm>
        </p:grpSpPr>
        <p:pic>
          <p:nvPicPr>
            <p:cNvPr id="2" name="Рисунок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06" y="-1"/>
              <a:ext cx="4139638" cy="6858000"/>
            </a:xfrm>
            <a:prstGeom prst="rect">
              <a:avLst/>
            </a:prstGeom>
          </p:spPr>
        </p:pic>
        <p:pic>
          <p:nvPicPr>
            <p:cNvPr id="23" name="Рисунок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864210" y="-3848"/>
              <a:ext cx="4139638" cy="6858000"/>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C7D89DAC-95AA-43F2-BDC0-558475E472CD}" type="datetime1">
              <a:rPr lang="ru-RU" smtClean="0"/>
              <a:t>12.05.2021</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996182" y="5373849"/>
            <a:ext cx="6125690" cy="22205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87427" y="3051953"/>
            <a:ext cx="2743200" cy="2743200"/>
          </a:xfrm>
          <a:prstGeom prst="rect">
            <a:avLst/>
          </a:prstGeom>
        </p:spPr>
      </p:pic>
      <p:sp>
        <p:nvSpPr>
          <p:cNvPr id="22"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16" name="Номер слайда 5">
            <a:extLst>
              <a:ext uri="{FF2B5EF4-FFF2-40B4-BE49-F238E27FC236}">
                <a16:creationId xmlns:a16="http://schemas.microsoft.com/office/drawing/2014/main" id="{78E9EA52-B11F-4994-812C-FE2C50EDC11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958046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8_Заголовок раздела">
    <p:spTree>
      <p:nvGrpSpPr>
        <p:cNvPr id="1" name=""/>
        <p:cNvGrpSpPr/>
        <p:nvPr/>
      </p:nvGrpSpPr>
      <p:grpSpPr>
        <a:xfrm>
          <a:off x="0" y="0"/>
          <a:ext cx="0" cy="0"/>
          <a:chOff x="0" y="0"/>
          <a:chExt cx="0" cy="0"/>
        </a:xfrm>
      </p:grpSpPr>
      <p:pic>
        <p:nvPicPr>
          <p:cNvPr id="32" name="Рисунок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2464" y="3067960"/>
            <a:ext cx="4299535" cy="3790040"/>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7578" y="-10948"/>
            <a:ext cx="3314700" cy="11085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F37A9BE5-57A2-44D8-8F9F-1542AEE623AB}" type="datetime1">
              <a:rPr lang="ru-RU" smtClean="0"/>
              <a:t>12.05.2021</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269039"/>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39972"/>
          <a:stretch/>
        </p:blipFill>
        <p:spPr>
          <a:xfrm>
            <a:off x="10545660" y="3710286"/>
            <a:ext cx="1646698" cy="2743200"/>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687" y="489858"/>
            <a:ext cx="1634833" cy="1638300"/>
          </a:xfrm>
          <a:prstGeom prst="rect">
            <a:avLst/>
          </a:prstGeom>
        </p:spPr>
      </p:pic>
      <p:pic>
        <p:nvPicPr>
          <p:cNvPr id="30" name="Рисунок 29"/>
          <p:cNvPicPr>
            <a:picLocks noChangeAspect="1"/>
          </p:cNvPicPr>
          <p:nvPr userDrawn="1"/>
        </p:nvPicPr>
        <p:blipFill rotWithShape="1">
          <a:blip r:embed="rId8" cstate="print">
            <a:extLst>
              <a:ext uri="{28A0092B-C50C-407E-A947-70E740481C1C}">
                <a14:useLocalDpi xmlns:a14="http://schemas.microsoft.com/office/drawing/2010/main" val="0"/>
              </a:ext>
            </a:extLst>
          </a:blip>
          <a:srcRect t="24697"/>
          <a:stretch/>
        </p:blipFill>
        <p:spPr>
          <a:xfrm>
            <a:off x="510350" y="-10948"/>
            <a:ext cx="862052" cy="652756"/>
          </a:xfrm>
          <a:prstGeom prst="rect">
            <a:avLst/>
          </a:prstGeom>
        </p:spPr>
      </p:pic>
      <p:pic>
        <p:nvPicPr>
          <p:cNvPr id="31" name="Рисунок 3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78210" y="5627361"/>
            <a:ext cx="862052" cy="866841"/>
          </a:xfrm>
          <a:prstGeom prst="rect">
            <a:avLst/>
          </a:prstGeom>
        </p:spPr>
      </p:pic>
      <p:sp>
        <p:nvSpPr>
          <p:cNvPr id="16" name="Номер слайда 5">
            <a:extLst>
              <a:ext uri="{FF2B5EF4-FFF2-40B4-BE49-F238E27FC236}">
                <a16:creationId xmlns:a16="http://schemas.microsoft.com/office/drawing/2014/main" id="{332BE0DE-B0B1-445F-93C4-562E60D408E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06906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9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39144" y="5271809"/>
            <a:ext cx="1652856" cy="247928"/>
          </a:xfrm>
          <a:prstGeom prst="rect">
            <a:avLst/>
          </a:prstGeom>
        </p:spPr>
      </p:pic>
      <p:pic>
        <p:nvPicPr>
          <p:cNvPr id="2" name="Рисунок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027" y="0"/>
            <a:ext cx="7779921"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66B68987-A7F8-4124-B526-5018E4966EFB}" type="datetime1">
              <a:rPr lang="ru-RU" smtClean="0"/>
              <a:t>12.05.2021</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0094" y="2828925"/>
            <a:ext cx="2266950" cy="2266950"/>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0391091" y="1820349"/>
            <a:ext cx="1675538" cy="3297771"/>
          </a:xfrm>
          <a:prstGeom prst="rect">
            <a:avLst/>
          </a:prstGeom>
        </p:spPr>
      </p:pic>
      <p:pic>
        <p:nvPicPr>
          <p:cNvPr id="17" name="Рисунок 16"/>
          <p:cNvPicPr>
            <a:picLocks noChangeAspect="1"/>
          </p:cNvPicPr>
          <p:nvPr userDrawn="1"/>
        </p:nvPicPr>
        <p:blipFill rotWithShape="1">
          <a:blip r:embed="rId8">
            <a:extLst>
              <a:ext uri="{28A0092B-C50C-407E-A947-70E740481C1C}">
                <a14:useLocalDpi xmlns:a14="http://schemas.microsoft.com/office/drawing/2010/main" val="0"/>
              </a:ext>
            </a:extLst>
          </a:blip>
          <a:srcRect r="18280"/>
          <a:stretch/>
        </p:blipFill>
        <p:spPr>
          <a:xfrm>
            <a:off x="11131392" y="4716518"/>
            <a:ext cx="1066364" cy="490868"/>
          </a:xfrm>
          <a:prstGeom prst="rect">
            <a:avLst/>
          </a:prstGeom>
        </p:spPr>
      </p:pic>
      <p:sp>
        <p:nvSpPr>
          <p:cNvPr id="12" name="Номер слайда 5">
            <a:extLst>
              <a:ext uri="{FF2B5EF4-FFF2-40B4-BE49-F238E27FC236}">
                <a16:creationId xmlns:a16="http://schemas.microsoft.com/office/drawing/2014/main" id="{831CE1BE-1D0C-499A-8308-30E88913B3D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639549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03">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6" y="0"/>
            <a:ext cx="6239483" cy="2407816"/>
          </a:xfrm>
          <a:prstGeom prst="rect">
            <a:avLst/>
          </a:prstGeom>
        </p:spPr>
      </p:pic>
      <p:pic>
        <p:nvPicPr>
          <p:cNvPr id="25" name="Рисунок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5261969" y="3493788"/>
            <a:ext cx="3169481" cy="164813"/>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23059" y="0"/>
            <a:ext cx="1936759" cy="3208564"/>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33600" y="0"/>
            <a:ext cx="10058400" cy="5957925"/>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203086"/>
            <a:ext cx="4713111" cy="670141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391E936C-AE85-4B49-A06B-40B621270838}" type="datetime1">
              <a:rPr lang="ru-RU" smtClean="0"/>
              <a:t>12.05.2021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213" y="0"/>
            <a:ext cx="6381890" cy="5355771"/>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8" name="Рисунок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08809" y="27720"/>
            <a:ext cx="2852057" cy="279976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44789" y="1333867"/>
            <a:ext cx="2013559" cy="2180685"/>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20296" y="60695"/>
            <a:ext cx="1165197" cy="1273172"/>
          </a:xfrm>
          <a:prstGeom prst="rect">
            <a:avLst/>
          </a:prstGeom>
        </p:spPr>
      </p:pic>
    </p:spTree>
    <p:extLst>
      <p:ext uri="{BB962C8B-B14F-4D97-AF65-F5344CB8AC3E}">
        <p14:creationId xmlns:p14="http://schemas.microsoft.com/office/powerpoint/2010/main" val="18466599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0_Заголовок раздела">
    <p:spTree>
      <p:nvGrpSpPr>
        <p:cNvPr id="1" name=""/>
        <p:cNvGrpSpPr/>
        <p:nvPr/>
      </p:nvGrpSpPr>
      <p:grpSpPr>
        <a:xfrm>
          <a:off x="0" y="0"/>
          <a:ext cx="0" cy="0"/>
          <a:chOff x="0" y="0"/>
          <a:chExt cx="0" cy="0"/>
        </a:xfrm>
      </p:grpSpPr>
      <p:pic>
        <p:nvPicPr>
          <p:cNvPr id="18" name="Рисунок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57066"/>
          <a:stretch/>
        </p:blipFill>
        <p:spPr>
          <a:xfrm flipH="1">
            <a:off x="0" y="0"/>
            <a:ext cx="2657475" cy="3866889"/>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35314"/>
          <a:stretch/>
        </p:blipFill>
        <p:spPr>
          <a:xfrm>
            <a:off x="0" y="0"/>
            <a:ext cx="4824682"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358E8E6-3485-4D26-8F3C-1D7BCE5F13FE}" type="datetime1">
              <a:rPr lang="ru-RU" smtClean="0"/>
              <a:t>12.05.2021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40689" y="4638674"/>
            <a:ext cx="1628775" cy="1628775"/>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5844" y="652099"/>
            <a:ext cx="298464" cy="298464"/>
          </a:xfrm>
          <a:prstGeom prst="rect">
            <a:avLst/>
          </a:prstGeom>
        </p:spPr>
      </p:pic>
      <p:pic>
        <p:nvPicPr>
          <p:cNvPr id="19" name="Рисунок 18"/>
          <p:cNvPicPr>
            <a:picLocks noChangeAspect="1"/>
          </p:cNvPicPr>
          <p:nvPr userDrawn="1"/>
        </p:nvPicPr>
        <p:blipFill rotWithShape="1">
          <a:blip r:embed="rId8" cstate="print">
            <a:extLst>
              <a:ext uri="{28A0092B-C50C-407E-A947-70E740481C1C}">
                <a14:useLocalDpi xmlns:a14="http://schemas.microsoft.com/office/drawing/2010/main" val="0"/>
              </a:ext>
            </a:extLst>
          </a:blip>
          <a:srcRect r="40696"/>
          <a:stretch/>
        </p:blipFill>
        <p:spPr>
          <a:xfrm>
            <a:off x="10623550" y="2397444"/>
            <a:ext cx="1568450" cy="1972622"/>
          </a:xfrm>
          <a:prstGeom prst="rect">
            <a:avLst/>
          </a:prstGeom>
        </p:spPr>
      </p:pic>
      <p:sp>
        <p:nvSpPr>
          <p:cNvPr id="20" name="Номер слайда 5">
            <a:extLst>
              <a:ext uri="{FF2B5EF4-FFF2-40B4-BE49-F238E27FC236}">
                <a16:creationId xmlns:a16="http://schemas.microsoft.com/office/drawing/2014/main" id="{8F547336-B97F-4E4B-B2FF-0ECE69196A6F}"/>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192523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1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t="46667"/>
          <a:stretch/>
        </p:blipFill>
        <p:spPr>
          <a:xfrm rot="5400000">
            <a:off x="8494816" y="2972427"/>
            <a:ext cx="4171429" cy="3222939"/>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31603" t="16879"/>
          <a:stretch/>
        </p:blipFill>
        <p:spPr>
          <a:xfrm>
            <a:off x="-11695" y="0"/>
            <a:ext cx="3237901" cy="57004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BED00DA3-BF74-471C-8744-745468C58709}" type="datetime1">
              <a:rPr lang="ru-RU" smtClean="0"/>
              <a:t>12.05.2021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66410" y="2101927"/>
            <a:ext cx="4963941" cy="4963941"/>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7590" y="4239222"/>
            <a:ext cx="1809750" cy="1809750"/>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80530" y="1156300"/>
            <a:ext cx="628650" cy="628650"/>
          </a:xfrm>
          <a:prstGeom prst="rect">
            <a:avLst/>
          </a:prstGeom>
        </p:spPr>
      </p:pic>
      <p:pic>
        <p:nvPicPr>
          <p:cNvPr id="22" name="Рисунок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2875" y="5727700"/>
            <a:ext cx="628650" cy="628650"/>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8251" y="1877543"/>
            <a:ext cx="319089" cy="31908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747573" y="736542"/>
            <a:ext cx="319089" cy="319089"/>
          </a:xfrm>
          <a:prstGeom prst="rect">
            <a:avLst/>
          </a:prstGeom>
        </p:spPr>
      </p:pic>
      <p:sp>
        <p:nvSpPr>
          <p:cNvPr id="18" name="Номер слайда 5">
            <a:extLst>
              <a:ext uri="{FF2B5EF4-FFF2-40B4-BE49-F238E27FC236}">
                <a16:creationId xmlns:a16="http://schemas.microsoft.com/office/drawing/2014/main" id="{A2DE17D8-2603-485F-B20B-6F53B672E618}"/>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66437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able_slide_blue">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61500" y="4304006"/>
            <a:ext cx="2725731" cy="240273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3A20286A-6229-4348-B1D1-B0275B889723}" type="datetime1">
              <a:rPr lang="ru-RU" smtClean="0"/>
              <a:t>12.05.2021</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pic>
        <p:nvPicPr>
          <p:cNvPr id="14" name="Рисунок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33044"/>
          <a:stretch/>
        </p:blipFill>
        <p:spPr>
          <a:xfrm rot="5400000">
            <a:off x="9624386" y="4936789"/>
            <a:ext cx="1547205" cy="2315693"/>
          </a:xfrm>
          <a:prstGeom prst="rect">
            <a:avLst/>
          </a:prstGeom>
        </p:spPr>
      </p:pic>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21" name="Рисунок 20"/>
          <p:cNvPicPr>
            <a:picLocks noChangeAspect="1"/>
          </p:cNvPicPr>
          <p:nvPr userDrawn="1"/>
        </p:nvPicPr>
        <p:blipFill rotWithShape="1">
          <a:blip r:embed="rId6" cstate="print">
            <a:extLst>
              <a:ext uri="{28A0092B-C50C-407E-A947-70E740481C1C}">
                <a14:useLocalDpi xmlns:a14="http://schemas.microsoft.com/office/drawing/2010/main" val="0"/>
              </a:ext>
            </a:extLst>
          </a:blip>
          <a:srcRect l="32736"/>
          <a:stretch/>
        </p:blipFill>
        <p:spPr>
          <a:xfrm>
            <a:off x="0" y="4333878"/>
            <a:ext cx="1419874" cy="2110896"/>
          </a:xfrm>
          <a:prstGeom prst="rect">
            <a:avLst/>
          </a:prstGeom>
        </p:spPr>
      </p:pic>
      <p:sp>
        <p:nvSpPr>
          <p:cNvPr id="10" name="Номер слайда 5">
            <a:extLst>
              <a:ext uri="{FF2B5EF4-FFF2-40B4-BE49-F238E27FC236}">
                <a16:creationId xmlns:a16="http://schemas.microsoft.com/office/drawing/2014/main" id="{B5D41614-D43A-469A-AC4B-9B2C31344C7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8810042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able_slide_blu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6" name="Номер слайда 5"/>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Tree>
    <p:extLst>
      <p:ext uri="{BB962C8B-B14F-4D97-AF65-F5344CB8AC3E}">
        <p14:creationId xmlns:p14="http://schemas.microsoft.com/office/powerpoint/2010/main" val="2627292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ullet_points_blue">
    <p:spTree>
      <p:nvGrpSpPr>
        <p:cNvPr id="1" name=""/>
        <p:cNvGrpSpPr/>
        <p:nvPr/>
      </p:nvGrpSpPr>
      <p:grpSpPr>
        <a:xfrm>
          <a:off x="0" y="0"/>
          <a:ext cx="0" cy="0"/>
          <a:chOff x="0" y="0"/>
          <a:chExt cx="0" cy="0"/>
        </a:xfrm>
      </p:grpSpPr>
      <p:pic>
        <p:nvPicPr>
          <p:cNvPr id="12" name="Рисунок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66671"/>
          <a:stretch/>
        </p:blipFill>
        <p:spPr>
          <a:xfrm>
            <a:off x="11202039" y="2130441"/>
            <a:ext cx="989961" cy="430295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2969"/>
          <a:stretch/>
        </p:blipFill>
        <p:spPr>
          <a:xfrm>
            <a:off x="0" y="-136527"/>
            <a:ext cx="2086210"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0DAA6EB7-0D3E-4789-8E9A-916270F13517}" type="datetime1">
              <a:rPr lang="ru-RU" smtClean="0"/>
              <a:t>12.05.2021</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5" name="Рисунок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3535" y="4104551"/>
            <a:ext cx="1384489" cy="176149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3675" y="3116035"/>
            <a:ext cx="502104" cy="502104"/>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37945" y="5742792"/>
            <a:ext cx="502104" cy="502104"/>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710430" y="2220927"/>
            <a:ext cx="409575" cy="409575"/>
          </a:xfrm>
          <a:prstGeom prst="rect">
            <a:avLst/>
          </a:prstGeom>
        </p:spPr>
      </p:pic>
      <p:sp>
        <p:nvSpPr>
          <p:cNvPr id="17" name="Номер слайда 5">
            <a:extLst>
              <a:ext uri="{FF2B5EF4-FFF2-40B4-BE49-F238E27FC236}">
                <a16:creationId xmlns:a16="http://schemas.microsoft.com/office/drawing/2014/main" id="{B992BA25-1136-45A6-8E50-274E90DC597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518480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Группа 8"/>
          <p:cNvGrpSpPr/>
          <p:nvPr userDrawn="1"/>
        </p:nvGrpSpPr>
        <p:grpSpPr>
          <a:xfrm>
            <a:off x="0" y="1152497"/>
            <a:ext cx="4988476" cy="5568978"/>
            <a:chOff x="7185" y="1103455"/>
            <a:chExt cx="4988476" cy="5568978"/>
          </a:xfrm>
        </p:grpSpPr>
        <p:pic>
          <p:nvPicPr>
            <p:cNvPr id="34" name="Рисунок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606" y="1103455"/>
              <a:ext cx="4021096" cy="4057956"/>
            </a:xfrm>
            <a:prstGeom prst="rect">
              <a:avLst/>
            </a:prstGeom>
          </p:spPr>
        </p:pic>
        <p:pic>
          <p:nvPicPr>
            <p:cNvPr id="36" name="Рисунок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694606" y="5661248"/>
              <a:ext cx="4301055" cy="511348"/>
            </a:xfrm>
            <a:prstGeom prst="rect">
              <a:avLst/>
            </a:prstGeom>
          </p:spPr>
        </p:pic>
        <p:pic>
          <p:nvPicPr>
            <p:cNvPr id="37" name="Рисунок 3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85" y="6226376"/>
              <a:ext cx="2973710" cy="446057"/>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Текст 2"/>
          <p:cNvSpPr>
            <a:spLocks noGrp="1"/>
          </p:cNvSpPr>
          <p:nvPr>
            <p:ph type="body" idx="1" hasCustomPrompt="1"/>
          </p:nvPr>
        </p:nvSpPr>
        <p:spPr>
          <a:xfrm>
            <a:off x="7246149" y="2154404"/>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a:t>
            </a:r>
            <a:endParaRPr lang="ru-RU" dirty="0"/>
          </a:p>
        </p:txBody>
      </p:sp>
      <p:sp>
        <p:nvSpPr>
          <p:cNvPr id="4" name="Дата 3"/>
          <p:cNvSpPr>
            <a:spLocks noGrp="1"/>
          </p:cNvSpPr>
          <p:nvPr>
            <p:ph type="dt" sz="half" idx="10"/>
          </p:nvPr>
        </p:nvSpPr>
        <p:spPr/>
        <p:txBody>
          <a:bodyPr/>
          <a:lstStyle/>
          <a:p>
            <a:fld id="{8ADE0A67-336C-4C89-B66A-9FEBB1C2F3F2}" type="datetime1">
              <a:rPr lang="ru-RU" smtClean="0"/>
              <a:t>12.05.2021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Grafik 11" descr="Ein Bild, das Text, Vektorgrafiken enthält.&#10;&#10;Automatisch generierte Beschreibung">
            <a:extLst>
              <a:ext uri="{FF2B5EF4-FFF2-40B4-BE49-F238E27FC236}">
                <a16:creationId xmlns:a16="http://schemas.microsoft.com/office/drawing/2014/main" id="{94C9A596-E182-4A6F-B34B-1274394AA66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50136" y="0"/>
            <a:ext cx="1363283" cy="1363283"/>
          </a:xfrm>
          <a:prstGeom prst="rect">
            <a:avLst/>
          </a:prstGeom>
        </p:spPr>
      </p:pic>
    </p:spTree>
    <p:extLst>
      <p:ext uri="{BB962C8B-B14F-4D97-AF65-F5344CB8AC3E}">
        <p14:creationId xmlns:p14="http://schemas.microsoft.com/office/powerpoint/2010/main" val="11443129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2_Заголовок раздела">
    <p:spTree>
      <p:nvGrpSpPr>
        <p:cNvPr id="1" name=""/>
        <p:cNvGrpSpPr/>
        <p:nvPr/>
      </p:nvGrpSpPr>
      <p:grpSpPr>
        <a:xfrm>
          <a:off x="0" y="0"/>
          <a:ext cx="0" cy="0"/>
          <a:chOff x="0" y="0"/>
          <a:chExt cx="0" cy="0"/>
        </a:xfrm>
      </p:grpSpPr>
      <p:pic>
        <p:nvPicPr>
          <p:cNvPr id="26" name="Рисунок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085395"/>
            <a:ext cx="2743200" cy="411480"/>
          </a:xfrm>
          <a:prstGeom prst="rect">
            <a:avLst/>
          </a:prstGeom>
        </p:spPr>
      </p:pic>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656" y="0"/>
            <a:ext cx="3679723" cy="1901190"/>
          </a:xfrm>
          <a:prstGeom prst="rect">
            <a:avLst/>
          </a:prstGeom>
        </p:spPr>
      </p:pic>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33600" y="2291487"/>
            <a:ext cx="10058400" cy="4566513"/>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931CCF97-9C54-4340-AF26-C159CE15BE24}" type="datetime1">
              <a:rPr lang="ru-RU" smtClean="0"/>
              <a:t>12.05.2021</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 name="Рисунок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47770" y="5538980"/>
            <a:ext cx="4289653" cy="509992"/>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56" y="2727265"/>
            <a:ext cx="1941591" cy="4130735"/>
          </a:xfrm>
          <a:prstGeom prst="rect">
            <a:avLst/>
          </a:prstGeom>
        </p:spPr>
      </p:pic>
      <p:pic>
        <p:nvPicPr>
          <p:cNvPr id="8" name="Рисунок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066243" y="765590"/>
            <a:ext cx="993253" cy="1961675"/>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10601325" y="2699913"/>
            <a:ext cx="1593553" cy="239033"/>
          </a:xfrm>
          <a:prstGeom prst="rect">
            <a:avLst/>
          </a:prstGeom>
        </p:spPr>
      </p:pic>
    </p:spTree>
    <p:extLst>
      <p:ext uri="{BB962C8B-B14F-4D97-AF65-F5344CB8AC3E}">
        <p14:creationId xmlns:p14="http://schemas.microsoft.com/office/powerpoint/2010/main" val="10454583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3_Заголовок раздела">
    <p:spTree>
      <p:nvGrpSpPr>
        <p:cNvPr id="1" name=""/>
        <p:cNvGrpSpPr/>
        <p:nvPr/>
      </p:nvGrpSpPr>
      <p:grpSpPr>
        <a:xfrm>
          <a:off x="0" y="0"/>
          <a:ext cx="0" cy="0"/>
          <a:chOff x="0" y="0"/>
          <a:chExt cx="0" cy="0"/>
        </a:xfrm>
      </p:grpSpPr>
      <p:pic>
        <p:nvPicPr>
          <p:cNvPr id="20" name="Рисунок 19"/>
          <p:cNvPicPr>
            <a:picLocks noChangeAspect="1"/>
          </p:cNvPicPr>
          <p:nvPr userDrawn="1"/>
        </p:nvPicPr>
        <p:blipFill rotWithShape="1">
          <a:blip r:embed="rId2" cstate="print">
            <a:extLst>
              <a:ext uri="{28A0092B-C50C-407E-A947-70E740481C1C}">
                <a14:useLocalDpi xmlns:a14="http://schemas.microsoft.com/office/drawing/2010/main" val="0"/>
              </a:ext>
            </a:extLst>
          </a:blip>
          <a:srcRect l="51701"/>
          <a:stretch/>
        </p:blipFill>
        <p:spPr>
          <a:xfrm>
            <a:off x="11713" y="3192938"/>
            <a:ext cx="2142819" cy="3665062"/>
          </a:xfrm>
          <a:prstGeom prst="rect">
            <a:avLst/>
          </a:prstGeom>
        </p:spPr>
      </p:pic>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831281" y="4045974"/>
            <a:ext cx="3616419" cy="1105017"/>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a:off x="2112431" y="-2110977"/>
            <a:ext cx="2633137"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7798BF48-DE08-466B-A630-CB53ADA2B1D5}" type="datetime1">
              <a:rPr lang="ru-RU" smtClean="0"/>
              <a:t>12.05.2021</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2" name="Текст 2"/>
          <p:cNvSpPr>
            <a:spLocks noGrp="1"/>
          </p:cNvSpPr>
          <p:nvPr>
            <p:ph type="body" idx="1" hasCustomPrompt="1"/>
          </p:nvPr>
        </p:nvSpPr>
        <p:spPr>
          <a:xfrm>
            <a:off x="2209800" y="226772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312" y="1615416"/>
            <a:ext cx="504825" cy="50482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235" y="1062615"/>
            <a:ext cx="1078099" cy="2130323"/>
          </a:xfrm>
          <a:prstGeom prst="rect">
            <a:avLst/>
          </a:prstGeom>
        </p:spPr>
      </p:pic>
      <p:pic>
        <p:nvPicPr>
          <p:cNvPr id="13" name="Рисунок 12"/>
          <p:cNvPicPr>
            <a:picLocks noChangeAspect="1"/>
          </p:cNvPicPr>
          <p:nvPr userDrawn="1"/>
        </p:nvPicPr>
        <p:blipFill rotWithShape="1">
          <a:blip r:embed="rId9">
            <a:extLst>
              <a:ext uri="{28A0092B-C50C-407E-A947-70E740481C1C}">
                <a14:useLocalDpi xmlns:a14="http://schemas.microsoft.com/office/drawing/2010/main" val="0"/>
              </a:ext>
            </a:extLst>
          </a:blip>
          <a:srcRect l="47333"/>
          <a:stretch/>
        </p:blipFill>
        <p:spPr>
          <a:xfrm>
            <a:off x="0" y="4579288"/>
            <a:ext cx="2204044" cy="497537"/>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V="1">
            <a:off x="3495675" y="5187380"/>
            <a:ext cx="5200650" cy="398717"/>
          </a:xfrm>
          <a:prstGeom prst="rect">
            <a:avLst/>
          </a:prstGeom>
        </p:spPr>
      </p:pic>
      <p:pic>
        <p:nvPicPr>
          <p:cNvPr id="27" name="Рисунок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76447" y="5048659"/>
            <a:ext cx="504825" cy="504825"/>
          </a:xfrm>
          <a:prstGeom prst="rect">
            <a:avLst/>
          </a:prstGeom>
        </p:spPr>
      </p:pic>
    </p:spTree>
    <p:extLst>
      <p:ext uri="{BB962C8B-B14F-4D97-AF65-F5344CB8AC3E}">
        <p14:creationId xmlns:p14="http://schemas.microsoft.com/office/powerpoint/2010/main" val="3232049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More_text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rotWithShape="1">
          <a:blip r:embed="rId2" cstate="print">
            <a:extLst>
              <a:ext uri="{28A0092B-C50C-407E-A947-70E740481C1C}">
                <a14:useLocalDpi xmlns:a14="http://schemas.microsoft.com/office/drawing/2010/main" val="0"/>
              </a:ext>
            </a:extLst>
          </a:blip>
          <a:srcRect t="63484"/>
          <a:stretch/>
        </p:blipFill>
        <p:spPr>
          <a:xfrm rot="5400000">
            <a:off x="10852882" y="5110599"/>
            <a:ext cx="2194103" cy="49167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b="34184"/>
          <a:stretch/>
        </p:blipFill>
        <p:spPr>
          <a:xfrm rot="5400000">
            <a:off x="-1959801" y="3227902"/>
            <a:ext cx="5589899" cy="167029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4CC46814-9258-48F8-8ABE-3D9EC8F7C922}" type="datetime1">
              <a:rPr lang="ru-RU" smtClean="0"/>
              <a:t>12.05.2021</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
        <p:nvSpPr>
          <p:cNvPr id="16"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Tree>
    <p:extLst>
      <p:ext uri="{BB962C8B-B14F-4D97-AF65-F5344CB8AC3E}">
        <p14:creationId xmlns:p14="http://schemas.microsoft.com/office/powerpoint/2010/main" val="553798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4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889312" y="889311"/>
            <a:ext cx="3257553" cy="1478929"/>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6854152" y="-2483291"/>
            <a:ext cx="1891417" cy="6858000"/>
          </a:xfrm>
          <a:prstGeom prst="rect">
            <a:avLst/>
          </a:prstGeom>
        </p:spPr>
      </p:pic>
      <p:pic>
        <p:nvPicPr>
          <p:cNvPr id="2" name="Рисунок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4013" y="5081886"/>
            <a:ext cx="4427985" cy="1776114"/>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77B337C1-0B0E-4E15-AA8E-3EEBED116076}" type="datetime1">
              <a:rPr lang="ru-RU" smtClean="0"/>
              <a:t>12.05.2021</a:t>
            </a:fld>
            <a:endParaRPr lang="ru-RU" dirty="0"/>
          </a:p>
        </p:txBody>
      </p:sp>
      <p:sp>
        <p:nvSpPr>
          <p:cNvPr id="5" name="Нижний колонтитул 4"/>
          <p:cNvSpPr>
            <a:spLocks noGrp="1"/>
          </p:cNvSpPr>
          <p:nvPr>
            <p:ph type="ftr" sz="quarter" idx="11"/>
          </p:nvPr>
        </p:nvSpPr>
        <p:spPr>
          <a:xfrm>
            <a:off x="4570605" y="6350000"/>
            <a:ext cx="4114800" cy="365125"/>
          </a:xfrm>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5" name="Рисунок 24"/>
          <p:cNvPicPr>
            <a:picLocks noChangeAspect="1"/>
          </p:cNvPicPr>
          <p:nvPr userDrawn="1"/>
        </p:nvPicPr>
        <p:blipFill rotWithShape="1">
          <a:blip r:embed="rId6" cstate="print">
            <a:extLst>
              <a:ext uri="{28A0092B-C50C-407E-A947-70E740481C1C}">
                <a14:useLocalDpi xmlns:a14="http://schemas.microsoft.com/office/drawing/2010/main" val="0"/>
              </a:ext>
            </a:extLst>
          </a:blip>
          <a:srcRect l="40300"/>
          <a:stretch/>
        </p:blipFill>
        <p:spPr>
          <a:xfrm>
            <a:off x="0" y="5344149"/>
            <a:ext cx="529385" cy="88674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8" name="Рисунок 8"/>
          <p:cNvSpPr>
            <a:spLocks noGrp="1"/>
          </p:cNvSpPr>
          <p:nvPr>
            <p:ph type="pic" sz="quarter" idx="13"/>
          </p:nvPr>
        </p:nvSpPr>
        <p:spPr>
          <a:xfrm>
            <a:off x="7179597" y="2325182"/>
            <a:ext cx="4179887" cy="3462338"/>
          </a:xfrm>
        </p:spPr>
        <p:txBody>
          <a:bodyPr/>
          <a:lstStyle/>
          <a:p>
            <a:endParaRPr lang="ru-RU" dirty="0"/>
          </a:p>
        </p:txBody>
      </p:sp>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12335" y="587363"/>
            <a:ext cx="504825" cy="504825"/>
          </a:xfrm>
          <a:prstGeom prst="rect">
            <a:avLst/>
          </a:prstGeom>
        </p:spPr>
      </p:pic>
      <p:pic>
        <p:nvPicPr>
          <p:cNvPr id="31" name="Рисунок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20241" y="1092188"/>
            <a:ext cx="862052" cy="866841"/>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700627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03">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76307" cy="3518221"/>
          </a:xfrm>
          <a:prstGeom prst="rect">
            <a:avLst/>
          </a:prstGeom>
        </p:spPr>
      </p:pic>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863471" flipH="1">
            <a:off x="382567" y="1475867"/>
            <a:ext cx="4872218" cy="4024993"/>
          </a:xfrm>
          <a:prstGeom prst="rect">
            <a:avLst/>
          </a:prstGeom>
        </p:spPr>
      </p:pic>
      <p:pic>
        <p:nvPicPr>
          <p:cNvPr id="16" name="Рисунок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0325" y="4458656"/>
            <a:ext cx="4305300" cy="1372912"/>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7765" y="0"/>
            <a:ext cx="8742647" cy="530678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64763719-8D50-4FF1-AFB0-D00D1CF8F0AA}" type="datetime1">
              <a:rPr lang="ru-RU" smtClean="0"/>
              <a:t>12.05.2021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7013" y="902667"/>
            <a:ext cx="6773645" cy="4630915"/>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3320" y="0"/>
            <a:ext cx="1736561" cy="2506436"/>
          </a:xfrm>
          <a:prstGeom prst="rect">
            <a:avLst/>
          </a:prstGeom>
        </p:spPr>
      </p:pic>
      <p:pic>
        <p:nvPicPr>
          <p:cNvPr id="20" name="Рисунок 1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V="1">
            <a:off x="6064845" y="2774391"/>
            <a:ext cx="2990850" cy="15552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32337">
            <a:off x="335257" y="62979"/>
            <a:ext cx="1119420" cy="1223153"/>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107368" y="3851205"/>
            <a:ext cx="732419" cy="732419"/>
          </a:xfrm>
          <a:prstGeom prst="rect">
            <a:avLst/>
          </a:prstGeom>
        </p:spPr>
      </p:pic>
      <p:pic>
        <p:nvPicPr>
          <p:cNvPr id="26" name="Рисунок 2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25277" y="187457"/>
            <a:ext cx="900634" cy="905638"/>
          </a:xfrm>
          <a:prstGeom prst="rect">
            <a:avLst/>
          </a:prstGeom>
        </p:spPr>
      </p:pic>
    </p:spTree>
    <p:extLst>
      <p:ext uri="{BB962C8B-B14F-4D97-AF65-F5344CB8AC3E}">
        <p14:creationId xmlns:p14="http://schemas.microsoft.com/office/powerpoint/2010/main" val="3192568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3475" y="0"/>
            <a:ext cx="7248525" cy="3745071"/>
          </a:xfrm>
          <a:prstGeom prst="rect">
            <a:avLst/>
          </a:prstGeom>
        </p:spPr>
      </p:pic>
      <p:pic>
        <p:nvPicPr>
          <p:cNvPr id="10" name="Рисунок 9"/>
          <p:cNvPicPr>
            <a:picLocks noChangeAspect="1"/>
          </p:cNvPicPr>
          <p:nvPr userDrawn="1"/>
        </p:nvPicPr>
        <p:blipFill rotWithShape="1">
          <a:blip r:embed="rId3" cstate="print">
            <a:extLst>
              <a:ext uri="{28A0092B-C50C-407E-A947-70E740481C1C}">
                <a14:useLocalDpi xmlns:a14="http://schemas.microsoft.com/office/drawing/2010/main" val="0"/>
              </a:ext>
            </a:extLst>
          </a:blip>
          <a:srcRect l="9330" b="32819"/>
          <a:stretch/>
        </p:blipFill>
        <p:spPr>
          <a:xfrm rot="5400000">
            <a:off x="-1567388" y="1568842"/>
            <a:ext cx="5748636" cy="261386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1F56773F-F72E-4863-A220-A5176644D610}" type="datetime1">
              <a:rPr lang="ru-RU" smtClean="0"/>
              <a:t>12.05.2021</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0" name="Рисунок 8"/>
          <p:cNvSpPr>
            <a:spLocks noGrp="1"/>
          </p:cNvSpPr>
          <p:nvPr>
            <p:ph type="pic" sz="quarter" idx="13"/>
          </p:nvPr>
        </p:nvSpPr>
        <p:spPr>
          <a:xfrm>
            <a:off x="1379764" y="739549"/>
            <a:ext cx="9432713" cy="5047971"/>
          </a:xfrm>
        </p:spPr>
        <p:txBody>
          <a:bodyPr/>
          <a:lstStyle/>
          <a:p>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11081" y="3876675"/>
            <a:ext cx="2954244" cy="2981325"/>
          </a:xfrm>
          <a:prstGeom prst="rect">
            <a:avLst/>
          </a:prstGeom>
        </p:spPr>
      </p:pic>
      <p:pic>
        <p:nvPicPr>
          <p:cNvPr id="11" name="Рисунок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29062" y="5824364"/>
            <a:ext cx="4333875" cy="332264"/>
          </a:xfrm>
          <a:prstGeom prst="rect">
            <a:avLst/>
          </a:prstGeom>
        </p:spPr>
      </p:pic>
      <p:pic>
        <p:nvPicPr>
          <p:cNvPr id="15" name="Рисунок 1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6164" y="311035"/>
            <a:ext cx="10058400" cy="138303"/>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503" y="4272891"/>
            <a:ext cx="504825" cy="504825"/>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460895" y="3011121"/>
            <a:ext cx="504825" cy="504825"/>
          </a:xfrm>
          <a:prstGeom prst="rect">
            <a:avLst/>
          </a:prstGeom>
        </p:spPr>
      </p:pic>
    </p:spTree>
    <p:extLst>
      <p:ext uri="{BB962C8B-B14F-4D97-AF65-F5344CB8AC3E}">
        <p14:creationId xmlns:p14="http://schemas.microsoft.com/office/powerpoint/2010/main" val="1188202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069465" y="3401933"/>
            <a:ext cx="5122535" cy="3460557"/>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2845" b="33611"/>
          <a:stretch/>
        </p:blipFill>
        <p:spPr>
          <a:xfrm rot="10800000" flipH="1">
            <a:off x="1" y="0"/>
            <a:ext cx="6477014" cy="342012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C3F8B517-EFB2-4893-BD81-92D9C64DAF83}" type="datetime1">
              <a:rPr lang="ru-RU" smtClean="0"/>
              <a:t>12.05.2021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76986" y="4281249"/>
            <a:ext cx="2167339" cy="2023753"/>
          </a:xfrm>
          <a:prstGeom prst="rect">
            <a:avLst/>
          </a:prstGeom>
        </p:spPr>
      </p:pic>
      <p:pic>
        <p:nvPicPr>
          <p:cNvPr id="10" name="Рисунок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515166" y="589583"/>
            <a:ext cx="479821" cy="479821"/>
          </a:xfrm>
          <a:prstGeom prst="rect">
            <a:avLst/>
          </a:prstGeom>
        </p:spPr>
      </p:pic>
      <p:pic>
        <p:nvPicPr>
          <p:cNvPr id="21" name="Рисунок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5921" y="5538980"/>
            <a:ext cx="4289653" cy="509992"/>
          </a:xfrm>
          <a:prstGeom prst="rect">
            <a:avLst/>
          </a:prstGeom>
        </p:spPr>
      </p:pic>
    </p:spTree>
    <p:extLst>
      <p:ext uri="{BB962C8B-B14F-4D97-AF65-F5344CB8AC3E}">
        <p14:creationId xmlns:p14="http://schemas.microsoft.com/office/powerpoint/2010/main" val="2515312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7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a:extLst>
              <a:ext uri="{28A0092B-C50C-407E-A947-70E740481C1C}">
                <a14:useLocalDpi xmlns:a14="http://schemas.microsoft.com/office/drawing/2010/main" val="0"/>
              </a:ext>
            </a:extLst>
          </a:blip>
          <a:srcRect l="26858"/>
          <a:stretch/>
        </p:blipFill>
        <p:spPr>
          <a:xfrm>
            <a:off x="0" y="0"/>
            <a:ext cx="7810336" cy="6856546"/>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376B9362-4A97-49F5-B665-165E800889AB}" type="datetime1">
              <a:rPr lang="ru-RU" smtClean="0"/>
              <a:t>12.05.2021</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308" y="489858"/>
            <a:ext cx="953552" cy="1884218"/>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8259" y="2508757"/>
            <a:ext cx="1771650" cy="21063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179243" y="3035913"/>
            <a:ext cx="2873086" cy="1152427"/>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452570" y="2174169"/>
            <a:ext cx="2905845" cy="4683832"/>
          </a:xfrm>
          <a:prstGeom prst="rect">
            <a:avLst/>
          </a:prstGeom>
        </p:spPr>
      </p:pic>
    </p:spTree>
    <p:extLst>
      <p:ext uri="{BB962C8B-B14F-4D97-AF65-F5344CB8AC3E}">
        <p14:creationId xmlns:p14="http://schemas.microsoft.com/office/powerpoint/2010/main" val="2868962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able_slide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0" y="0"/>
            <a:ext cx="5437762" cy="246874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A0A6E113-339C-441E-8F12-4C6E49CAB16F}" type="datetime1">
              <a:rPr lang="ru-RU" smtClean="0"/>
              <a:t>12.05.2021</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2" name="Рисунок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91573"/>
            <a:ext cx="1399137" cy="2976664"/>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79270" y="6093118"/>
            <a:ext cx="3433459" cy="263232"/>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370632" y="1730702"/>
            <a:ext cx="747385" cy="1476086"/>
          </a:xfrm>
          <a:prstGeom prst="rect">
            <a:avLst/>
          </a:prstGeom>
        </p:spPr>
      </p:pic>
    </p:spTree>
    <p:extLst>
      <p:ext uri="{BB962C8B-B14F-4D97-AF65-F5344CB8AC3E}">
        <p14:creationId xmlns:p14="http://schemas.microsoft.com/office/powerpoint/2010/main" val="3209028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ullet_points_orang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D9452D10-4EEC-4235-AD57-05D9CBA0A5FD}" type="datetime1">
              <a:rPr lang="ru-RU" smtClean="0"/>
              <a:t>12.05.2021</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5787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bullet_points_orange">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917382" y="-917381"/>
            <a:ext cx="2289621" cy="412438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813" y="4703591"/>
            <a:ext cx="4767943" cy="216464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F6EA1BDA-3CDB-4C7B-AA7C-60809A8B92C2}" type="datetime1">
              <a:rPr lang="ru-RU" smtClean="0"/>
              <a:t>12.05.2021</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64972" y="854730"/>
            <a:ext cx="921617" cy="182111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03490" y="4929562"/>
            <a:ext cx="1486403" cy="1387929"/>
          </a:xfrm>
          <a:prstGeom prst="rect">
            <a:avLst/>
          </a:prstGeom>
        </p:spPr>
      </p:pic>
    </p:spTree>
    <p:extLst>
      <p:ext uri="{BB962C8B-B14F-4D97-AF65-F5344CB8AC3E}">
        <p14:creationId xmlns:p14="http://schemas.microsoft.com/office/powerpoint/2010/main" val="1194259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58672" y="0"/>
            <a:ext cx="2767693" cy="615404"/>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975756"/>
            <a:ext cx="4344992" cy="4882243"/>
          </a:xfrm>
          <a:prstGeom prst="rect">
            <a:avLst/>
          </a:prstGeom>
        </p:spPr>
      </p:pic>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365125"/>
            <a:ext cx="12192000" cy="779463"/>
          </a:xfrm>
        </p:spPr>
        <p:txBody>
          <a:bodyPr/>
          <a:lstStyle>
            <a:lvl1pPr algn="ctr">
              <a:defRPr/>
            </a:lvl1pPr>
          </a:lstStyle>
          <a:p>
            <a:r>
              <a:rPr lang="da-DK" dirty="0"/>
              <a:t>Lorem ipsum dolor </a:t>
            </a:r>
            <a:endParaRPr lang="ru-RU" dirty="0"/>
          </a:p>
        </p:txBody>
      </p:sp>
      <p:sp>
        <p:nvSpPr>
          <p:cNvPr id="3" name="Объект 2"/>
          <p:cNvSpPr>
            <a:spLocks noGrp="1"/>
          </p:cNvSpPr>
          <p:nvPr>
            <p:ph sz="half" idx="1" hasCustomPrompt="1"/>
          </p:nvPr>
        </p:nvSpPr>
        <p:spPr>
          <a:xfrm>
            <a:off x="838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Объект 3"/>
          <p:cNvSpPr>
            <a:spLocks noGrp="1"/>
          </p:cNvSpPr>
          <p:nvPr>
            <p:ph sz="half" idx="2" hasCustomPrompt="1"/>
          </p:nvPr>
        </p:nvSpPr>
        <p:spPr>
          <a:xfrm>
            <a:off x="6172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Дата 4"/>
          <p:cNvSpPr>
            <a:spLocks noGrp="1"/>
          </p:cNvSpPr>
          <p:nvPr>
            <p:ph type="dt" sz="half" idx="10"/>
          </p:nvPr>
        </p:nvSpPr>
        <p:spPr/>
        <p:txBody>
          <a:bodyPr/>
          <a:lstStyle/>
          <a:p>
            <a:fld id="{27FAA538-FBBD-42A4-9F9B-9876A9BA225E}" type="datetime1">
              <a:rPr lang="ru-RU" smtClean="0"/>
              <a:t>12.05.2021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41792" y="1240320"/>
            <a:ext cx="330408" cy="330408"/>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4889" y="1330334"/>
            <a:ext cx="10058400" cy="138302"/>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747975"/>
            <a:ext cx="2233743" cy="219279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832874" flipH="1">
            <a:off x="938553" y="4866917"/>
            <a:ext cx="1556017" cy="161652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794034" y="3469729"/>
            <a:ext cx="1265178" cy="2490107"/>
          </a:xfrm>
          <a:prstGeom prst="rect">
            <a:avLst/>
          </a:prstGeom>
        </p:spPr>
      </p:pic>
      <p:pic>
        <p:nvPicPr>
          <p:cNvPr id="18" name="Рисунок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0122" y="76215"/>
            <a:ext cx="751114" cy="751114"/>
          </a:xfrm>
          <a:prstGeom prst="rect">
            <a:avLst/>
          </a:prstGeom>
        </p:spPr>
      </p:pic>
    </p:spTree>
    <p:extLst>
      <p:ext uri="{BB962C8B-B14F-4D97-AF65-F5344CB8AC3E}">
        <p14:creationId xmlns:p14="http://schemas.microsoft.com/office/powerpoint/2010/main" val="11328192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6" y="1690688"/>
            <a:ext cx="2475652" cy="5167312"/>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99924" y="0"/>
            <a:ext cx="2392152" cy="1044765"/>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800100"/>
            <a:ext cx="10515600" cy="890588"/>
          </a:xfrm>
        </p:spPr>
        <p:txBody>
          <a:bodyPr/>
          <a:lstStyle>
            <a:lvl1pPr algn="ctr">
              <a:defRPr/>
            </a:lvl1pPr>
          </a:lstStyle>
          <a:p>
            <a:r>
              <a:rPr lang="en-US" dirty="0" err="1"/>
              <a:t>Lorem</a:t>
            </a:r>
            <a:r>
              <a:rPr lang="en-US" dirty="0"/>
              <a:t> </a:t>
            </a:r>
            <a:r>
              <a:rPr lang="en-US" dirty="0" err="1"/>
              <a:t>ipsum</a:t>
            </a:r>
            <a:r>
              <a:rPr lang="en-US" dirty="0"/>
              <a:t> dolor </a:t>
            </a:r>
            <a:endParaRPr lang="ru-RU" dirty="0"/>
          </a:p>
        </p:txBody>
      </p:sp>
      <p:sp>
        <p:nvSpPr>
          <p:cNvPr id="3" name="Текст 2"/>
          <p:cNvSpPr>
            <a:spLocks noGrp="1"/>
          </p:cNvSpPr>
          <p:nvPr>
            <p:ph type="body" idx="1" hasCustomPrompt="1"/>
          </p:nvPr>
        </p:nvSpPr>
        <p:spPr>
          <a:xfrm>
            <a:off x="839788" y="1844865"/>
            <a:ext cx="5157787" cy="504825"/>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4" name="Объект 3"/>
          <p:cNvSpPr>
            <a:spLocks noGrp="1"/>
          </p:cNvSpPr>
          <p:nvPr>
            <p:ph sz="half" idx="2" hasCustomPrompt="1"/>
          </p:nvPr>
        </p:nvSpPr>
        <p:spPr>
          <a:xfrm>
            <a:off x="839788" y="2645229"/>
            <a:ext cx="5157787"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Текст 4"/>
          <p:cNvSpPr>
            <a:spLocks noGrp="1"/>
          </p:cNvSpPr>
          <p:nvPr>
            <p:ph type="body" sz="quarter" idx="3" hasCustomPrompt="1"/>
          </p:nvPr>
        </p:nvSpPr>
        <p:spPr>
          <a:xfrm>
            <a:off x="6172200" y="1836738"/>
            <a:ext cx="5183188" cy="51295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6" name="Объект 5"/>
          <p:cNvSpPr>
            <a:spLocks noGrp="1"/>
          </p:cNvSpPr>
          <p:nvPr>
            <p:ph sz="quarter" idx="4" hasCustomPrompt="1"/>
          </p:nvPr>
        </p:nvSpPr>
        <p:spPr>
          <a:xfrm>
            <a:off x="6172200" y="2645229"/>
            <a:ext cx="5183188"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7" name="Дата 6"/>
          <p:cNvSpPr>
            <a:spLocks noGrp="1"/>
          </p:cNvSpPr>
          <p:nvPr>
            <p:ph type="dt" sz="half" idx="10"/>
          </p:nvPr>
        </p:nvSpPr>
        <p:spPr/>
        <p:txBody>
          <a:bodyPr/>
          <a:lstStyle/>
          <a:p>
            <a:fld id="{3493049B-B484-4DD8-9E27-11E65D089405}" type="datetime1">
              <a:rPr lang="ru-RU" smtClean="0"/>
              <a:t>12.05.2021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151164" y="5286489"/>
            <a:ext cx="4301613" cy="333375"/>
          </a:xfrm>
          <a:prstGeom prst="rect">
            <a:avLst/>
          </a:prstGeom>
        </p:spPr>
      </p:pic>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733222" y="5286489"/>
            <a:ext cx="4301613" cy="3333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0" y="1135877"/>
            <a:ext cx="2166257" cy="219033"/>
          </a:xfrm>
          <a:prstGeom prst="rect">
            <a:avLst/>
          </a:prstGeom>
        </p:spPr>
      </p:pic>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flipV="1">
            <a:off x="10025743" y="1135877"/>
            <a:ext cx="2166257" cy="219033"/>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83590" y="4558958"/>
            <a:ext cx="2844800" cy="2121812"/>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19063" y="-94776"/>
            <a:ext cx="1761092" cy="176482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369" y="4833257"/>
            <a:ext cx="2020458" cy="2024743"/>
          </a:xfrm>
          <a:prstGeom prst="rect">
            <a:avLst/>
          </a:prstGeom>
        </p:spPr>
      </p:pic>
    </p:spTree>
    <p:extLst>
      <p:ext uri="{BB962C8B-B14F-4D97-AF65-F5344CB8AC3E}">
        <p14:creationId xmlns:p14="http://schemas.microsoft.com/office/powerpoint/2010/main" val="1085525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grpSp>
        <p:nvGrpSpPr>
          <p:cNvPr id="16" name="Группа 15"/>
          <p:cNvGrpSpPr/>
          <p:nvPr userDrawn="1"/>
        </p:nvGrpSpPr>
        <p:grpSpPr>
          <a:xfrm>
            <a:off x="1662" y="0"/>
            <a:ext cx="12203414" cy="7137412"/>
            <a:chOff x="1662" y="0"/>
            <a:chExt cx="12203414" cy="7137412"/>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42" y="5514125"/>
              <a:ext cx="4214242" cy="1343875"/>
            </a:xfrm>
            <a:prstGeom prst="rect">
              <a:avLst/>
            </a:prstGeom>
          </p:spPr>
        </p:pic>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15130" y="0"/>
              <a:ext cx="9485477" cy="6858000"/>
            </a:xfrm>
            <a:prstGeom prst="rect">
              <a:avLst/>
            </a:prstGeom>
          </p:spPr>
        </p:pic>
        <p:sp>
          <p:nvSpPr>
            <p:cNvPr id="9" name="TextBox 8"/>
            <p:cNvSpPr txBox="1"/>
            <p:nvPr userDrawn="1"/>
          </p:nvSpPr>
          <p:spPr>
            <a:xfrm>
              <a:off x="11632479" y="6374324"/>
              <a:ext cx="557934" cy="763088"/>
            </a:xfrm>
            <a:prstGeom prst="rect">
              <a:avLst/>
            </a:prstGeom>
            <a:noFill/>
          </p:spPr>
          <p:txBody>
            <a:bodyPr wrap="square" lIns="0" tIns="0" rIns="0" bIns="0" rtlCol="0">
              <a:noAutofit/>
            </a:bodyPr>
            <a:lstStyle/>
            <a:p>
              <a:pPr>
                <a:lnSpc>
                  <a:spcPct val="90000"/>
                </a:lnSpc>
                <a:spcAft>
                  <a:spcPts val="1000"/>
                </a:spcAft>
              </a:pPr>
              <a:r>
                <a:rPr lang="en-US" sz="2400" b="1" dirty="0">
                  <a:solidFill>
                    <a:schemeClr val="bg1"/>
                  </a:solidFill>
                  <a:latin typeface="Century Gothic" panose="020B0502020202020204" pitchFamily="34" charset="0"/>
                </a:rPr>
                <a:t>14</a:t>
              </a:r>
              <a:endParaRPr lang="ru-RU" sz="2400" b="1" dirty="0">
                <a:solidFill>
                  <a:schemeClr val="bg1"/>
                </a:solidFill>
                <a:latin typeface="Century Gothic" panose="020B0502020202020204" pitchFamily="34" charset="0"/>
              </a:endParaRPr>
            </a:p>
          </p:txBody>
        </p:sp>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62" y="1344991"/>
              <a:ext cx="4716524" cy="5513009"/>
            </a:xfrm>
            <a:prstGeom prst="rect">
              <a:avLst/>
            </a:prstGeom>
          </p:spPr>
        </p:pic>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80880" y="0"/>
              <a:ext cx="8301547" cy="6858000"/>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02859" y="4014069"/>
              <a:ext cx="2046230" cy="2008716"/>
            </a:xfrm>
            <a:prstGeom prst="rect">
              <a:avLst/>
            </a:prstGeom>
          </p:spPr>
        </p:pic>
        <p:pic>
          <p:nvPicPr>
            <p:cNvPr id="13" name="Рисунок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81558" y="4593980"/>
              <a:ext cx="4762500" cy="247650"/>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62" y="620688"/>
              <a:ext cx="3280880" cy="853029"/>
            </a:xfrm>
            <a:prstGeom prst="rect">
              <a:avLst/>
            </a:prstGeom>
          </p:spPr>
        </p:pic>
        <p:pic>
          <p:nvPicPr>
            <p:cNvPr id="15" name="Рисунок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349030" y="1344991"/>
              <a:ext cx="2856046" cy="4262649"/>
            </a:xfrm>
            <a:prstGeom prst="rect">
              <a:avLst/>
            </a:prstGeom>
          </p:spPr>
        </p:pic>
      </p:grpSp>
      <p:pic>
        <p:nvPicPr>
          <p:cNvPr id="6" name="Рисунок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930729" y="2680792"/>
            <a:ext cx="11259684"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96AC89DA-DB95-4C8C-A018-9B5070FA1EC4}" type="datetime1">
              <a:rPr lang="ru-RU" smtClean="0"/>
              <a:t>12.05.2021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8313744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648407AB-1FCE-49F7-973B-8517006C099D}" type="datetime1">
              <a:rPr lang="ru-RU" smtClean="0"/>
              <a:t>12.05.2021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8" name="Рисунок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255138" y="4566010"/>
            <a:ext cx="3228040" cy="717764"/>
          </a:xfrm>
          <a:prstGeom prst="rect">
            <a:avLst/>
          </a:prstGeom>
        </p:spPr>
      </p:pic>
      <p:pic>
        <p:nvPicPr>
          <p:cNvPr id="19" name="Рисунок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639" y="3061607"/>
            <a:ext cx="745042" cy="731383"/>
          </a:xfrm>
          <a:prstGeom prst="rect">
            <a:avLst/>
          </a:prstGeom>
        </p:spPr>
      </p:pic>
    </p:spTree>
    <p:extLst>
      <p:ext uri="{BB962C8B-B14F-4D97-AF65-F5344CB8AC3E}">
        <p14:creationId xmlns:p14="http://schemas.microsoft.com/office/powerpoint/2010/main" val="557805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sub-topic-01">
    <p:spTree>
      <p:nvGrpSpPr>
        <p:cNvPr id="1" name=""/>
        <p:cNvGrpSpPr/>
        <p:nvPr/>
      </p:nvGrpSpPr>
      <p:grpSpPr>
        <a:xfrm>
          <a:off x="0" y="0"/>
          <a:ext cx="0" cy="0"/>
          <a:chOff x="0" y="0"/>
          <a:chExt cx="0" cy="0"/>
        </a:xfrm>
      </p:grpSpPr>
      <p:grpSp>
        <p:nvGrpSpPr>
          <p:cNvPr id="17" name="Группа 16"/>
          <p:cNvGrpSpPr/>
          <p:nvPr userDrawn="1"/>
        </p:nvGrpSpPr>
        <p:grpSpPr>
          <a:xfrm>
            <a:off x="0" y="0"/>
            <a:ext cx="12190413" cy="6871807"/>
            <a:chOff x="0" y="0"/>
            <a:chExt cx="12190413" cy="687180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707874" y="0"/>
              <a:ext cx="4147972" cy="6871807"/>
            </a:xfrm>
            <a:prstGeom prst="rect">
              <a:avLst/>
            </a:prstGeom>
          </p:spPr>
        </p:pic>
        <p:pic>
          <p:nvPicPr>
            <p:cNvPr id="9" name="Рисунок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376" y="0"/>
              <a:ext cx="4139638" cy="6858000"/>
            </a:xfrm>
            <a:prstGeom prst="rect">
              <a:avLst/>
            </a:prstGeom>
          </p:spPr>
        </p:pic>
        <p:pic>
          <p:nvPicPr>
            <p:cNvPr id="10" name="Рисунок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9762" y="2929662"/>
              <a:ext cx="3693546" cy="3812642"/>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5493" y="2708920"/>
              <a:ext cx="3538656" cy="3779194"/>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05918" y="0"/>
              <a:ext cx="2314457" cy="1010832"/>
            </a:xfrm>
            <a:prstGeom prst="rect">
              <a:avLst/>
            </a:prstGeom>
          </p:spPr>
        </p:pic>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4216885" y="5243007"/>
              <a:ext cx="3729391" cy="162880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V="1">
              <a:off x="0" y="1365969"/>
              <a:ext cx="2598973" cy="262785"/>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flipV="1">
              <a:off x="9591440" y="1365969"/>
              <a:ext cx="2598973" cy="262785"/>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CF5DE0BB-7D7A-4D18-A8F8-3B4EF0B743A8}" type="datetime1">
              <a:rPr lang="ru-RU" smtClean="0"/>
              <a:t>12.05.2021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8090376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67EE2B07-EF6C-43C4-820F-4F2911601686}" type="datetime1">
              <a:rPr lang="ru-RU" smtClean="0"/>
              <a:t>12.05.2021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spTree>
    <p:extLst>
      <p:ext uri="{BB962C8B-B14F-4D97-AF65-F5344CB8AC3E}">
        <p14:creationId xmlns:p14="http://schemas.microsoft.com/office/powerpoint/2010/main" val="16615746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bullet_points_orange">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542137" y="1683882"/>
            <a:ext cx="3646161" cy="5184355"/>
          </a:xfrm>
          <a:prstGeom prst="rect">
            <a:avLst/>
          </a:prstGeom>
        </p:spPr>
      </p:pic>
      <p:pic>
        <p:nvPicPr>
          <p:cNvPr id="2" name="Рисунок 1"/>
          <p:cNvPicPr>
            <a:picLocks noChangeAspect="1"/>
          </p:cNvPicPr>
          <p:nvPr userDrawn="1"/>
        </p:nvPicPr>
        <p:blipFill rotWithShape="1">
          <a:blip r:embed="rId3">
            <a:extLst>
              <a:ext uri="{28A0092B-C50C-407E-A947-70E740481C1C}">
                <a14:useLocalDpi xmlns:a14="http://schemas.microsoft.com/office/drawing/2010/main" val="0"/>
              </a:ext>
            </a:extLst>
          </a:blip>
          <a:srcRect l="40196"/>
          <a:stretch/>
        </p:blipFill>
        <p:spPr>
          <a:xfrm>
            <a:off x="0" y="0"/>
            <a:ext cx="2676825" cy="6868237"/>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4AFDE175-ACF8-45F2-9E80-07AA6E220350}" type="datetime1">
              <a:rPr lang="ru-RU" smtClean="0"/>
              <a:t>12.05.2021</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1223" y="3580588"/>
            <a:ext cx="1469114" cy="1442181"/>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12672" y="5480877"/>
            <a:ext cx="5502728" cy="426461"/>
          </a:xfrm>
          <a:prstGeom prst="rect">
            <a:avLst/>
          </a:prstGeom>
        </p:spPr>
      </p:pic>
      <p:pic>
        <p:nvPicPr>
          <p:cNvPr id="12" name="Рисунок 11"/>
          <p:cNvPicPr>
            <a:picLocks noChangeAspect="1"/>
          </p:cNvPicPr>
          <p:nvPr userDrawn="1"/>
        </p:nvPicPr>
        <p:blipFill rotWithShape="1">
          <a:blip r:embed="rId7" cstate="print">
            <a:extLst>
              <a:ext uri="{28A0092B-C50C-407E-A947-70E740481C1C}">
                <a14:useLocalDpi xmlns:a14="http://schemas.microsoft.com/office/drawing/2010/main" val="0"/>
              </a:ext>
            </a:extLst>
          </a:blip>
          <a:srcRect t="52060"/>
          <a:stretch/>
        </p:blipFill>
        <p:spPr>
          <a:xfrm>
            <a:off x="9312208" y="-7790"/>
            <a:ext cx="2419661" cy="1162436"/>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32146">
            <a:off x="1071856" y="4648048"/>
            <a:ext cx="883356" cy="96521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10796628" y="432393"/>
            <a:ext cx="1267035" cy="1384447"/>
          </a:xfrm>
          <a:prstGeom prst="rect">
            <a:avLst/>
          </a:prstGeom>
        </p:spPr>
      </p:pic>
    </p:spTree>
    <p:extLst>
      <p:ext uri="{BB962C8B-B14F-4D97-AF65-F5344CB8AC3E}">
        <p14:creationId xmlns:p14="http://schemas.microsoft.com/office/powerpoint/2010/main" val="3579694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3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0806243-1225-448D-B6F1-A4DEB3B05CA3}" type="datetime1">
              <a:rPr lang="ru-RU" smtClean="0"/>
              <a:t>12.05.2021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4750" y="4638614"/>
            <a:ext cx="4762500" cy="247650"/>
          </a:xfrm>
          <a:prstGeom prst="rect">
            <a:avLst/>
          </a:prstGeom>
        </p:spPr>
      </p:pic>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8" name="Рисунок 2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5400000" flipV="1">
            <a:off x="5259153" y="796258"/>
            <a:ext cx="1771650" cy="179134"/>
          </a:xfrm>
          <a:prstGeom prst="rect">
            <a:avLst/>
          </a:prstGeom>
        </p:spPr>
      </p:pic>
      <p:pic>
        <p:nvPicPr>
          <p:cNvPr id="29" name="Рисунок 2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2957135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5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0806243-1225-448D-B6F1-A4DEB3B05CA3}" type="datetime1">
              <a:rPr lang="ru-RU" smtClean="0"/>
              <a:t>12.05.2021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22" name="Рисунок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667337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4_Только заголовок">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 y="-4824"/>
            <a:ext cx="4208232" cy="3633107"/>
          </a:xfrm>
          <a:prstGeom prst="rect">
            <a:avLst/>
          </a:prstGeom>
        </p:spPr>
      </p:pic>
      <p:pic>
        <p:nvPicPr>
          <p:cNvPr id="11" name="Рисунок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0976" y="4919648"/>
            <a:ext cx="4463143" cy="223157"/>
          </a:xfrm>
          <a:prstGeom prst="rect">
            <a:avLst/>
          </a:prstGeom>
        </p:spPr>
      </p:pic>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76170" y="1589976"/>
            <a:ext cx="8452757" cy="2625637"/>
          </a:xfrm>
          <a:prstGeom prst="rect">
            <a:avLst/>
          </a:prstGeom>
        </p:spPr>
      </p:pic>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16826" y="-4824"/>
            <a:ext cx="5675174" cy="6858000"/>
          </a:xfrm>
          <a:prstGeom prst="rect">
            <a:avLst/>
          </a:prstGeom>
        </p:spPr>
      </p:pic>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19CE5A2F-420D-4626-90B2-78D9F8313110}" type="datetime1">
              <a:rPr lang="ru-RU" smtClean="0"/>
              <a:t>12.05.2021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2721" y="2442748"/>
            <a:ext cx="4035879" cy="4415252"/>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80311" y="819166"/>
            <a:ext cx="476250" cy="447675"/>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059666">
            <a:off x="10752610" y="493330"/>
            <a:ext cx="476250" cy="44767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409">
            <a:off x="3595910" y="5758549"/>
            <a:ext cx="476250" cy="447675"/>
          </a:xfrm>
          <a:prstGeom prst="rect">
            <a:avLst/>
          </a:prstGeom>
        </p:spPr>
      </p:pic>
      <p:pic>
        <p:nvPicPr>
          <p:cNvPr id="12" name="Рисунок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30128" y="1069610"/>
            <a:ext cx="982421" cy="987879"/>
          </a:xfrm>
          <a:prstGeom prst="rect">
            <a:avLst/>
          </a:prstGeom>
        </p:spPr>
      </p:pic>
      <p:pic>
        <p:nvPicPr>
          <p:cNvPr id="36" name="Рисунок 3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860171">
            <a:off x="9421231" y="5794673"/>
            <a:ext cx="982421" cy="987879"/>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815499" y="5665000"/>
            <a:ext cx="4762500" cy="247650"/>
          </a:xfrm>
          <a:prstGeom prst="rect">
            <a:avLst/>
          </a:prstGeom>
        </p:spPr>
      </p:pic>
    </p:spTree>
    <p:extLst>
      <p:ext uri="{BB962C8B-B14F-4D97-AF65-F5344CB8AC3E}">
        <p14:creationId xmlns:p14="http://schemas.microsoft.com/office/powerpoint/2010/main" val="23191446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1_Только заголовок">
    <p:spTree>
      <p:nvGrpSpPr>
        <p:cNvPr id="1" name=""/>
        <p:cNvGrpSpPr/>
        <p:nvPr/>
      </p:nvGrpSpPr>
      <p:grpSpPr>
        <a:xfrm>
          <a:off x="0" y="0"/>
          <a:ext cx="0" cy="0"/>
          <a:chOff x="0" y="0"/>
          <a:chExt cx="0" cy="0"/>
        </a:xfrm>
      </p:grpSpPr>
      <p:grpSp>
        <p:nvGrpSpPr>
          <p:cNvPr id="31" name="Группа 30"/>
          <p:cNvGrpSpPr/>
          <p:nvPr userDrawn="1"/>
        </p:nvGrpSpPr>
        <p:grpSpPr>
          <a:xfrm>
            <a:off x="-3645" y="0"/>
            <a:ext cx="12194058" cy="6857999"/>
            <a:chOff x="-3645" y="0"/>
            <a:chExt cx="12194058" cy="6857999"/>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997" y="0"/>
              <a:ext cx="10058400" cy="6613398"/>
            </a:xfrm>
            <a:prstGeom prst="rect">
              <a:avLst/>
            </a:prstGeom>
          </p:spPr>
        </p:pic>
        <p:cxnSp>
          <p:nvCxnSpPr>
            <p:cNvPr id="18" name="Linie"/>
            <p:cNvCxnSpPr/>
            <p:nvPr userDrawn="1"/>
          </p:nvCxnSpPr>
          <p:spPr bwMode="gray">
            <a:xfrm>
              <a:off x="375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cxnSp>
          <p:nvCxnSpPr>
            <p:cNvPr id="19" name="Linie"/>
            <p:cNvCxnSpPr/>
            <p:nvPr userDrawn="1"/>
          </p:nvCxnSpPr>
          <p:spPr bwMode="gray">
            <a:xfrm>
              <a:off x="681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grpSp>
          <p:nvGrpSpPr>
            <p:cNvPr id="20" name="Quotation"/>
            <p:cNvGrpSpPr>
              <a:grpSpLocks noChangeAspect="1"/>
            </p:cNvGrpSpPr>
            <p:nvPr userDrawn="1"/>
          </p:nvGrpSpPr>
          <p:grpSpPr bwMode="gray">
            <a:xfrm>
              <a:off x="5771170" y="1357295"/>
              <a:ext cx="648072" cy="543406"/>
              <a:chOff x="537029" y="1572196"/>
              <a:chExt cx="1010860" cy="847602"/>
            </a:xfrm>
            <a:solidFill>
              <a:srgbClr val="083551"/>
            </a:solidFill>
          </p:grpSpPr>
          <p:sp>
            <p:nvSpPr>
              <p:cNvPr id="21"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sp>
            <p:nvSpPr>
              <p:cNvPr id="22"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grpSp>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45" y="2828916"/>
              <a:ext cx="3290539" cy="4029083"/>
            </a:xfrm>
            <a:prstGeom prst="rect">
              <a:avLst/>
            </a:prstGeom>
          </p:spPr>
        </p:pic>
        <p:pic>
          <p:nvPicPr>
            <p:cNvPr id="25" name="Рисунок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23835" y="922847"/>
              <a:ext cx="864096" cy="868896"/>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61869" flipH="1">
              <a:off x="1384363" y="73698"/>
              <a:ext cx="685654" cy="2316366"/>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9655" y="1892377"/>
              <a:ext cx="454572" cy="427298"/>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9583">
              <a:off x="10143269" y="5805264"/>
              <a:ext cx="454572" cy="427298"/>
            </a:xfrm>
            <a:prstGeom prst="rect">
              <a:avLst/>
            </a:prstGeom>
          </p:spPr>
        </p:pic>
        <p:pic>
          <p:nvPicPr>
            <p:cNvPr id="29" name="Рисунок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2041358">
              <a:off x="7319342" y="168829"/>
              <a:ext cx="454572" cy="427298"/>
            </a:xfrm>
            <a:prstGeom prst="rect">
              <a:avLst/>
            </a:prstGeom>
          </p:spPr>
        </p:pic>
        <p:pic>
          <p:nvPicPr>
            <p:cNvPr id="30" name="Рисунок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05348" y="2828916"/>
              <a:ext cx="1586211" cy="1586211"/>
            </a:xfrm>
            <a:prstGeom prst="rect">
              <a:avLst/>
            </a:prstGeom>
          </p:spPr>
        </p:pic>
      </p:grpSp>
      <p:pic>
        <p:nvPicPr>
          <p:cNvPr id="6" name="Рисунок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2176337" y="2122106"/>
            <a:ext cx="7947498" cy="2271779"/>
          </a:xfrm>
        </p:spPr>
        <p:txBody>
          <a:bodyPr/>
          <a:lstStyle>
            <a:lvl1pPr algn="ctr">
              <a:defRPr sz="2400"/>
            </a:lvl1p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endParaRPr lang="ru-RU" dirty="0"/>
          </a:p>
        </p:txBody>
      </p:sp>
      <p:sp>
        <p:nvSpPr>
          <p:cNvPr id="3" name="Дата 2"/>
          <p:cNvSpPr>
            <a:spLocks noGrp="1"/>
          </p:cNvSpPr>
          <p:nvPr>
            <p:ph type="dt" sz="half" idx="10"/>
          </p:nvPr>
        </p:nvSpPr>
        <p:spPr/>
        <p:txBody>
          <a:bodyPr/>
          <a:lstStyle/>
          <a:p>
            <a:fld id="{04013631-498B-4A8E-A9CC-B927D28CE561}" type="datetime1">
              <a:rPr lang="ru-RU" smtClean="0"/>
              <a:t>12.05.2021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0350800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Только заголовок">
    <p:spTree>
      <p:nvGrpSpPr>
        <p:cNvPr id="1" name=""/>
        <p:cNvGrpSpPr/>
        <p:nvPr/>
      </p:nvGrpSpPr>
      <p:grpSpPr>
        <a:xfrm>
          <a:off x="0" y="0"/>
          <a:ext cx="0" cy="0"/>
          <a:chOff x="0" y="0"/>
          <a:chExt cx="0" cy="0"/>
        </a:xfrm>
      </p:grpSpPr>
      <p:grpSp>
        <p:nvGrpSpPr>
          <p:cNvPr id="9" name="Группа 8"/>
          <p:cNvGrpSpPr/>
          <p:nvPr userDrawn="1"/>
        </p:nvGrpSpPr>
        <p:grpSpPr>
          <a:xfrm>
            <a:off x="1773909" y="1035687"/>
            <a:ext cx="9793906" cy="5054351"/>
            <a:chOff x="1773909" y="1035687"/>
            <a:chExt cx="9793906" cy="5054351"/>
          </a:xfrm>
        </p:grpSpPr>
        <p:pic>
          <p:nvPicPr>
            <p:cNvPr id="35" name="Рисунок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8570619" y="3056386"/>
              <a:ext cx="1010782" cy="4981192"/>
            </a:xfrm>
            <a:prstGeom prst="rect">
              <a:avLst/>
            </a:prstGeom>
          </p:spPr>
        </p:pic>
        <p:pic>
          <p:nvPicPr>
            <p:cNvPr id="36" name="Рисунок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71567" y="1731302"/>
              <a:ext cx="1010095" cy="4982400"/>
            </a:xfrm>
            <a:prstGeom prst="rect">
              <a:avLst/>
            </a:prstGeom>
          </p:spPr>
        </p:pic>
        <p:pic>
          <p:nvPicPr>
            <p:cNvPr id="37" name="Рисунок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8563375" y="399375"/>
              <a:ext cx="1025673" cy="4982400"/>
            </a:xfrm>
            <a:prstGeom prst="rect">
              <a:avLst/>
            </a:prstGeom>
          </p:spPr>
        </p:pic>
        <p:pic>
          <p:nvPicPr>
            <p:cNvPr id="38" name="Рисунок 3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8561805" y="-941509"/>
              <a:ext cx="1028008" cy="4982400"/>
            </a:xfrm>
            <a:prstGeom prst="rect">
              <a:avLst/>
            </a:prstGeom>
          </p:spPr>
        </p:pic>
        <p:pic>
          <p:nvPicPr>
            <p:cNvPr id="39" name="Рисунок 3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93817" y="5036673"/>
              <a:ext cx="1007721" cy="1020619"/>
            </a:xfrm>
            <a:prstGeom prst="rect">
              <a:avLst/>
            </a:prstGeom>
          </p:spPr>
        </p:pic>
        <p:pic>
          <p:nvPicPr>
            <p:cNvPr id="40" name="Рисунок 3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3854030" y="5064725"/>
              <a:ext cx="80797" cy="1025313"/>
            </a:xfrm>
            <a:prstGeom prst="rect">
              <a:avLst/>
            </a:prstGeom>
          </p:spPr>
        </p:pic>
        <p:pic>
          <p:nvPicPr>
            <p:cNvPr id="41" name="Рисунок 4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06194" y="1039204"/>
              <a:ext cx="982966" cy="982966"/>
            </a:xfrm>
            <a:prstGeom prst="rect">
              <a:avLst/>
            </a:prstGeom>
          </p:spPr>
        </p:pic>
        <p:pic>
          <p:nvPicPr>
            <p:cNvPr id="42" name="Рисунок 4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4234" y="2365680"/>
              <a:ext cx="986886" cy="986886"/>
            </a:xfrm>
            <a:prstGeom prst="rect">
              <a:avLst/>
            </a:prstGeom>
          </p:spPr>
        </p:pic>
        <p:pic>
          <p:nvPicPr>
            <p:cNvPr id="43" name="Рисунок 4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92932" y="3701015"/>
              <a:ext cx="1009490" cy="1009490"/>
            </a:xfrm>
            <a:prstGeom prst="rect">
              <a:avLst/>
            </a:prstGeom>
          </p:spPr>
        </p:pic>
        <p:pic>
          <p:nvPicPr>
            <p:cNvPr id="44" name="Рисунок 4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53388" y="3692760"/>
              <a:ext cx="82080" cy="1026000"/>
            </a:xfrm>
            <a:prstGeom prst="rect">
              <a:avLst/>
            </a:prstGeom>
          </p:spPr>
        </p:pic>
        <p:pic>
          <p:nvPicPr>
            <p:cNvPr id="45" name="Рисунок 4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54828" y="1035687"/>
              <a:ext cx="79200" cy="990000"/>
            </a:xfrm>
            <a:prstGeom prst="rect">
              <a:avLst/>
            </a:prstGeom>
          </p:spPr>
        </p:pic>
        <p:pic>
          <p:nvPicPr>
            <p:cNvPr id="46" name="Рисунок 4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3909" y="1431007"/>
              <a:ext cx="310376" cy="2827527"/>
            </a:xfrm>
            <a:prstGeom prst="rect">
              <a:avLst/>
            </a:prstGeom>
          </p:spPr>
        </p:pic>
        <p:pic>
          <p:nvPicPr>
            <p:cNvPr id="47" name="Рисунок 4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4828" y="2364123"/>
              <a:ext cx="79200" cy="990000"/>
            </a:xfrm>
            <a:prstGeom prst="rect">
              <a:avLst/>
            </a:prstGeom>
          </p:spPr>
        </p:pic>
      </p:grpSp>
      <p:grpSp>
        <p:nvGrpSpPr>
          <p:cNvPr id="8" name="Группа 7"/>
          <p:cNvGrpSpPr/>
          <p:nvPr userDrawn="1"/>
        </p:nvGrpSpPr>
        <p:grpSpPr>
          <a:xfrm>
            <a:off x="0" y="345746"/>
            <a:ext cx="12197756" cy="269562"/>
            <a:chOff x="0" y="345746"/>
            <a:chExt cx="12197756" cy="269562"/>
          </a:xfrm>
        </p:grpSpPr>
        <p:pic>
          <p:nvPicPr>
            <p:cNvPr id="33" name="Рисунок 3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345746"/>
              <a:ext cx="2666000" cy="269562"/>
            </a:xfrm>
            <a:prstGeom prst="rect">
              <a:avLst/>
            </a:prstGeom>
          </p:spPr>
        </p:pic>
        <p:pic>
          <p:nvPicPr>
            <p:cNvPr id="34" name="Рисунок 3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H="1">
              <a:off x="9531756" y="345746"/>
              <a:ext cx="2666000" cy="269562"/>
            </a:xfrm>
            <a:prstGeom prst="rect">
              <a:avLst/>
            </a:prstGeom>
          </p:spPr>
        </p:pic>
      </p:grpSp>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0800000">
            <a:off x="5177281" y="6130057"/>
            <a:ext cx="1689259" cy="737779"/>
          </a:xfrm>
          <a:prstGeom prst="rect">
            <a:avLst/>
          </a:prstGeom>
        </p:spPr>
      </p:pic>
      <p:pic>
        <p:nvPicPr>
          <p:cNvPr id="6" name="Рисунок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187780"/>
            <a:ext cx="12190413" cy="628650"/>
          </a:xfrm>
        </p:spPr>
        <p:txBody>
          <a:bodyPr/>
          <a:lstStyle>
            <a:lvl1pPr algn="ctr">
              <a:defRPr/>
            </a:lvl1pPr>
          </a:lstStyle>
          <a:p>
            <a:r>
              <a:rPr lang="da-DK" dirty="0"/>
              <a:t>Lorem ipsum dolor sit</a:t>
            </a:r>
            <a:endParaRPr lang="ru-RU" dirty="0"/>
          </a:p>
        </p:txBody>
      </p:sp>
      <p:sp>
        <p:nvSpPr>
          <p:cNvPr id="3" name="Дата 2"/>
          <p:cNvSpPr>
            <a:spLocks noGrp="1"/>
          </p:cNvSpPr>
          <p:nvPr>
            <p:ph type="dt" sz="half" idx="10"/>
          </p:nvPr>
        </p:nvSpPr>
        <p:spPr/>
        <p:txBody>
          <a:bodyPr/>
          <a:lstStyle/>
          <a:p>
            <a:fld id="{9FDD7BFB-E9F5-46B6-9DF2-6AF72905959C}" type="datetime1">
              <a:rPr lang="ru-RU" smtClean="0"/>
              <a:t>12.05.2021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1" name="Текст 10"/>
          <p:cNvSpPr>
            <a:spLocks noGrp="1"/>
          </p:cNvSpPr>
          <p:nvPr>
            <p:ph type="body" sz="quarter" idx="13" hasCustomPrompt="1"/>
          </p:nvPr>
        </p:nvSpPr>
        <p:spPr>
          <a:xfrm>
            <a:off x="6767513" y="115093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8" name="Текст 10"/>
          <p:cNvSpPr>
            <a:spLocks noGrp="1"/>
          </p:cNvSpPr>
          <p:nvPr>
            <p:ph type="body" sz="quarter" idx="14" hasCustomPrompt="1"/>
          </p:nvPr>
        </p:nvSpPr>
        <p:spPr>
          <a:xfrm>
            <a:off x="6767512" y="253840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9" name="Текст 10"/>
          <p:cNvSpPr>
            <a:spLocks noGrp="1"/>
          </p:cNvSpPr>
          <p:nvPr>
            <p:ph type="body" sz="quarter" idx="15" hasCustomPrompt="1"/>
          </p:nvPr>
        </p:nvSpPr>
        <p:spPr>
          <a:xfrm>
            <a:off x="6767512" y="3838319"/>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0" name="Текст 10"/>
          <p:cNvSpPr>
            <a:spLocks noGrp="1"/>
          </p:cNvSpPr>
          <p:nvPr>
            <p:ph type="body" sz="quarter" idx="16" hasCustomPrompt="1"/>
          </p:nvPr>
        </p:nvSpPr>
        <p:spPr>
          <a:xfrm>
            <a:off x="6767511" y="5145150"/>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13" name="Текст 12"/>
          <p:cNvSpPr>
            <a:spLocks noGrp="1"/>
          </p:cNvSpPr>
          <p:nvPr>
            <p:ph type="body" sz="quarter" idx="17" hasCustomPrompt="1"/>
          </p:nvPr>
        </p:nvSpPr>
        <p:spPr>
          <a:xfrm>
            <a:off x="143356" y="2480271"/>
            <a:ext cx="1480518" cy="729000"/>
          </a:xfrm>
        </p:spPr>
        <p:txBody>
          <a:bodyPr>
            <a:noAutofit/>
          </a:bodyPr>
          <a:lstStyle>
            <a:lvl1pPr>
              <a:defRPr sz="1400" b="1"/>
            </a:lvl1pPr>
          </a:lstStyle>
          <a:p>
            <a:pPr lvl="0"/>
            <a:r>
              <a:rPr lang="da-DK" dirty="0"/>
              <a:t>Lorem ipsum dolor sit amet</a:t>
            </a:r>
            <a:endParaRPr lang="ru-RU" dirty="0"/>
          </a:p>
        </p:txBody>
      </p:sp>
      <p:sp>
        <p:nvSpPr>
          <p:cNvPr id="51" name="Текст 12"/>
          <p:cNvSpPr>
            <a:spLocks noGrp="1"/>
          </p:cNvSpPr>
          <p:nvPr>
            <p:ph type="body" sz="quarter" idx="18" hasCustomPrompt="1"/>
          </p:nvPr>
        </p:nvSpPr>
        <p:spPr>
          <a:xfrm>
            <a:off x="143356" y="5189146"/>
            <a:ext cx="1480518" cy="795276"/>
          </a:xfrm>
        </p:spPr>
        <p:txBody>
          <a:bodyPr>
            <a:normAutofit/>
          </a:bodyPr>
          <a:lstStyle>
            <a:lvl1pPr>
              <a:defRPr sz="1400" b="1"/>
            </a:lvl1pPr>
          </a:lstStyle>
          <a:p>
            <a:pPr lvl="0"/>
            <a:r>
              <a:rPr lang="da-DK" dirty="0"/>
              <a:t>Lorem ipsum dolor sit amet</a:t>
            </a:r>
            <a:endParaRPr lang="ru-RU" dirty="0"/>
          </a:p>
        </p:txBody>
      </p:sp>
      <p:sp>
        <p:nvSpPr>
          <p:cNvPr id="52" name="Текст 12"/>
          <p:cNvSpPr>
            <a:spLocks noGrp="1"/>
          </p:cNvSpPr>
          <p:nvPr>
            <p:ph type="body" sz="quarter" idx="19" hasCustomPrompt="1"/>
          </p:nvPr>
        </p:nvSpPr>
        <p:spPr>
          <a:xfrm>
            <a:off x="4455284" y="1198225"/>
            <a:ext cx="1480518" cy="729000"/>
          </a:xfrm>
        </p:spPr>
        <p:txBody>
          <a:bodyPr>
            <a:normAutofit/>
          </a:bodyPr>
          <a:lstStyle>
            <a:lvl1pPr>
              <a:defRPr sz="1400" b="1"/>
            </a:lvl1pPr>
          </a:lstStyle>
          <a:p>
            <a:pPr lvl="0"/>
            <a:r>
              <a:rPr lang="da-DK" dirty="0"/>
              <a:t>Lorem ipsum dolor sit amet</a:t>
            </a:r>
            <a:endParaRPr lang="ru-RU" dirty="0"/>
          </a:p>
        </p:txBody>
      </p:sp>
      <p:sp>
        <p:nvSpPr>
          <p:cNvPr id="53" name="Текст 12"/>
          <p:cNvSpPr>
            <a:spLocks noGrp="1"/>
          </p:cNvSpPr>
          <p:nvPr>
            <p:ph type="body" sz="quarter" idx="20" hasCustomPrompt="1"/>
          </p:nvPr>
        </p:nvSpPr>
        <p:spPr>
          <a:xfrm>
            <a:off x="4457804" y="2480270"/>
            <a:ext cx="1480518" cy="729000"/>
          </a:xfrm>
        </p:spPr>
        <p:txBody>
          <a:bodyPr>
            <a:normAutofit/>
          </a:bodyPr>
          <a:lstStyle>
            <a:lvl1pPr>
              <a:defRPr sz="1400" b="1"/>
            </a:lvl1pPr>
          </a:lstStyle>
          <a:p>
            <a:pPr lvl="0"/>
            <a:r>
              <a:rPr lang="da-DK" dirty="0"/>
              <a:t>Lorem ipsum dolor sit amet</a:t>
            </a:r>
            <a:endParaRPr lang="ru-RU" dirty="0"/>
          </a:p>
        </p:txBody>
      </p:sp>
      <p:sp>
        <p:nvSpPr>
          <p:cNvPr id="54" name="Текст 12"/>
          <p:cNvSpPr>
            <a:spLocks noGrp="1"/>
          </p:cNvSpPr>
          <p:nvPr>
            <p:ph type="body" sz="quarter" idx="21" hasCustomPrompt="1"/>
          </p:nvPr>
        </p:nvSpPr>
        <p:spPr>
          <a:xfrm>
            <a:off x="4455284" y="3791491"/>
            <a:ext cx="1480518" cy="729000"/>
          </a:xfrm>
        </p:spPr>
        <p:txBody>
          <a:bodyPr>
            <a:normAutofit/>
          </a:bodyPr>
          <a:lstStyle>
            <a:lvl1pPr>
              <a:defRPr sz="1400" b="1"/>
            </a:lvl1pPr>
          </a:lstStyle>
          <a:p>
            <a:pPr lvl="0"/>
            <a:r>
              <a:rPr lang="da-DK" dirty="0"/>
              <a:t>Lorem ipsum dolor sit amet</a:t>
            </a:r>
            <a:endParaRPr lang="ru-RU" dirty="0"/>
          </a:p>
        </p:txBody>
      </p:sp>
      <p:sp>
        <p:nvSpPr>
          <p:cNvPr id="55" name="Текст 12"/>
          <p:cNvSpPr>
            <a:spLocks noGrp="1"/>
          </p:cNvSpPr>
          <p:nvPr>
            <p:ph type="body" sz="quarter" idx="22" hasCustomPrompt="1"/>
          </p:nvPr>
        </p:nvSpPr>
        <p:spPr>
          <a:xfrm>
            <a:off x="4455284" y="5192437"/>
            <a:ext cx="1480518" cy="729000"/>
          </a:xfrm>
        </p:spPr>
        <p:txBody>
          <a:bodyPr>
            <a:normAutofit/>
          </a:bodyPr>
          <a:lstStyle>
            <a:lvl1pPr>
              <a:defRPr sz="1400" b="1"/>
            </a:lvl1pPr>
          </a:lstStyle>
          <a:p>
            <a:pPr lvl="0"/>
            <a:r>
              <a:rPr lang="da-DK" dirty="0"/>
              <a:t>Lorem ipsum dolor sit amet</a:t>
            </a:r>
            <a:endParaRPr lang="ru-RU" dirty="0"/>
          </a:p>
        </p:txBody>
      </p:sp>
    </p:spTree>
    <p:extLst>
      <p:ext uri="{BB962C8B-B14F-4D97-AF65-F5344CB8AC3E}">
        <p14:creationId xmlns:p14="http://schemas.microsoft.com/office/powerpoint/2010/main" val="4756429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grpSp>
        <p:nvGrpSpPr>
          <p:cNvPr id="14" name="Группа 13"/>
          <p:cNvGrpSpPr/>
          <p:nvPr userDrawn="1"/>
        </p:nvGrpSpPr>
        <p:grpSpPr>
          <a:xfrm>
            <a:off x="0" y="-17325"/>
            <a:ext cx="10997251" cy="6867251"/>
            <a:chOff x="0" y="-17325"/>
            <a:chExt cx="10997251" cy="6867251"/>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8570" y="5044014"/>
              <a:ext cx="4502274" cy="180591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54678" y="4221088"/>
              <a:ext cx="970057" cy="1916832"/>
            </a:xfrm>
            <a:prstGeom prst="rect">
              <a:avLst/>
            </a:prstGeom>
          </p:spPr>
        </p:pic>
        <p:pic>
          <p:nvPicPr>
            <p:cNvPr id="8" name="Рисунок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43178" y="2996952"/>
              <a:ext cx="249746" cy="249746"/>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8851" y="6505690"/>
              <a:ext cx="10058400" cy="138302"/>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636950"/>
              <a:ext cx="1510212" cy="3212976"/>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63008" y="-17325"/>
              <a:ext cx="2810086" cy="858637"/>
            </a:xfrm>
            <a:prstGeom prst="rect">
              <a:avLst/>
            </a:prstGeom>
          </p:spPr>
        </p:pic>
      </p:grpSp>
      <p:pic>
        <p:nvPicPr>
          <p:cNvPr id="5" name="Рисунок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E7095778-7067-4DC3-B9D2-6B63CCA6A07C}" type="datetime1">
              <a:rPr lang="ru-RU" smtClean="0"/>
              <a:t>12.05.2021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5544033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genda-01">
    <p:spTree>
      <p:nvGrpSpPr>
        <p:cNvPr id="1" name=""/>
        <p:cNvGrpSpPr/>
        <p:nvPr/>
      </p:nvGrpSpPr>
      <p:grpSpPr>
        <a:xfrm>
          <a:off x="0" y="0"/>
          <a:ext cx="0" cy="0"/>
          <a:chOff x="0" y="0"/>
          <a:chExt cx="0" cy="0"/>
        </a:xfrm>
      </p:grpSpPr>
      <p:grpSp>
        <p:nvGrpSpPr>
          <p:cNvPr id="95" name="Группа 94"/>
          <p:cNvGrpSpPr/>
          <p:nvPr userDrawn="1"/>
        </p:nvGrpSpPr>
        <p:grpSpPr>
          <a:xfrm>
            <a:off x="1885163" y="2085384"/>
            <a:ext cx="3635268" cy="3103246"/>
            <a:chOff x="1704655" y="2118352"/>
            <a:chExt cx="3635268" cy="3103246"/>
          </a:xfrm>
        </p:grpSpPr>
        <p:pic>
          <p:nvPicPr>
            <p:cNvPr id="93" name="Рисунок 9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306896"/>
              <a:ext cx="3635268" cy="367566"/>
            </a:xfrm>
            <a:prstGeom prst="rect">
              <a:avLst/>
            </a:prstGeom>
          </p:spPr>
        </p:pic>
        <p:pic>
          <p:nvPicPr>
            <p:cNvPr id="92" name="Рисунок 9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759760"/>
              <a:ext cx="3635268" cy="367566"/>
            </a:xfrm>
            <a:prstGeom prst="rect">
              <a:avLst/>
            </a:prstGeom>
          </p:spPr>
        </p:pic>
        <p:pic>
          <p:nvPicPr>
            <p:cNvPr id="90" name="Рисунок 8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665488"/>
              <a:ext cx="3635268" cy="367566"/>
            </a:xfrm>
            <a:prstGeom prst="rect">
              <a:avLst/>
            </a:prstGeom>
          </p:spPr>
        </p:pic>
        <p:pic>
          <p:nvPicPr>
            <p:cNvPr id="89" name="Рисунок 8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118352"/>
              <a:ext cx="3635268" cy="367566"/>
            </a:xfrm>
            <a:prstGeom prst="rect">
              <a:avLst/>
            </a:prstGeom>
          </p:spPr>
        </p:pic>
        <p:pic>
          <p:nvPicPr>
            <p:cNvPr id="91" name="Рисунок 9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212624"/>
              <a:ext cx="3635268" cy="367566"/>
            </a:xfrm>
            <a:prstGeom prst="rect">
              <a:avLst/>
            </a:prstGeom>
          </p:spPr>
        </p:pic>
        <p:pic>
          <p:nvPicPr>
            <p:cNvPr id="94" name="Рисунок 9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854032"/>
              <a:ext cx="3635268" cy="367566"/>
            </a:xfrm>
            <a:prstGeom prst="rect">
              <a:avLst/>
            </a:prstGeom>
          </p:spPr>
        </p:pic>
      </p:grpSp>
      <p:grpSp>
        <p:nvGrpSpPr>
          <p:cNvPr id="84" name="Группа 83"/>
          <p:cNvGrpSpPr/>
          <p:nvPr userDrawn="1"/>
        </p:nvGrpSpPr>
        <p:grpSpPr>
          <a:xfrm>
            <a:off x="-1" y="0"/>
            <a:ext cx="12197757" cy="6895555"/>
            <a:chOff x="-1" y="0"/>
            <a:chExt cx="12197757" cy="6895555"/>
          </a:xfrm>
        </p:grpSpPr>
        <p:pic>
          <p:nvPicPr>
            <p:cNvPr id="72" name="Рисунок 7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4469369" cy="6857999"/>
            </a:xfrm>
            <a:prstGeom prst="rect">
              <a:avLst/>
            </a:prstGeom>
          </p:spPr>
        </p:pic>
        <p:pic>
          <p:nvPicPr>
            <p:cNvPr id="73" name="Рисунок 7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810" y="3368926"/>
              <a:ext cx="2910669" cy="2461227"/>
            </a:xfrm>
            <a:prstGeom prst="rect">
              <a:avLst/>
            </a:prstGeom>
          </p:spPr>
        </p:pic>
        <p:pic>
          <p:nvPicPr>
            <p:cNvPr id="74" name="Рисунок 7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17149" y="0"/>
              <a:ext cx="5375126" cy="1195175"/>
            </a:xfrm>
            <a:prstGeom prst="rect">
              <a:avLst/>
            </a:prstGeom>
          </p:spPr>
        </p:pic>
        <p:pic>
          <p:nvPicPr>
            <p:cNvPr id="75" name="Рисунок 7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40420" y="4810523"/>
              <a:ext cx="2123971" cy="2085032"/>
            </a:xfrm>
            <a:prstGeom prst="rect">
              <a:avLst/>
            </a:prstGeom>
          </p:spPr>
        </p:pic>
        <p:pic>
          <p:nvPicPr>
            <p:cNvPr id="76" name="Рисунок 7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961969" y="3184211"/>
              <a:ext cx="1873982" cy="597592"/>
            </a:xfrm>
            <a:prstGeom prst="rect">
              <a:avLst/>
            </a:prstGeom>
          </p:spPr>
        </p:pic>
        <p:pic>
          <p:nvPicPr>
            <p:cNvPr id="78" name="Рисунок 7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6763" y="195263"/>
              <a:ext cx="1249815" cy="1256759"/>
            </a:xfrm>
            <a:prstGeom prst="rect">
              <a:avLst/>
            </a:prstGeom>
          </p:spPr>
        </p:pic>
        <p:pic>
          <p:nvPicPr>
            <p:cNvPr id="79" name="Рисунок 7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40000" y="5534152"/>
              <a:ext cx="1085473" cy="1085473"/>
            </a:xfrm>
            <a:prstGeom prst="rect">
              <a:avLst/>
            </a:prstGeom>
          </p:spPr>
        </p:pic>
        <p:pic>
          <p:nvPicPr>
            <p:cNvPr id="80" name="Рисунок 7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70063" y="595923"/>
              <a:ext cx="366136" cy="344168"/>
            </a:xfrm>
            <a:prstGeom prst="rect">
              <a:avLst/>
            </a:prstGeom>
          </p:spPr>
        </p:pic>
        <p:pic>
          <p:nvPicPr>
            <p:cNvPr id="81" name="Рисунок 8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940999">
              <a:off x="11401485" y="1968047"/>
              <a:ext cx="366136" cy="344168"/>
            </a:xfrm>
            <a:prstGeom prst="rect">
              <a:avLst/>
            </a:prstGeom>
          </p:spPr>
        </p:pic>
        <p:pic>
          <p:nvPicPr>
            <p:cNvPr id="82" name="Рисунок 8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22126">
              <a:off x="5177123" y="6281402"/>
              <a:ext cx="366136" cy="344168"/>
            </a:xfrm>
            <a:prstGeom prst="rect">
              <a:avLst/>
            </a:prstGeom>
          </p:spPr>
        </p:pic>
      </p:grpSp>
      <p:pic>
        <p:nvPicPr>
          <p:cNvPr id="5" name="Рисунок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411CF7E6-1EAD-41E7-A645-77A2A2EE6EB8}" type="datetime1">
              <a:rPr lang="ru-RU" smtClean="0"/>
              <a:t>12.05.2021</a:t>
            </a:fld>
            <a:endParaRPr lang="ru-RU"/>
          </a:p>
        </p:txBody>
      </p:sp>
      <p:sp>
        <p:nvSpPr>
          <p:cNvPr id="3" name="Нижний колонтитул 2"/>
          <p:cNvSpPr>
            <a:spLocks noGrp="1"/>
          </p:cNvSpPr>
          <p:nvPr>
            <p:ph type="ftr" sz="quarter" idx="11"/>
          </p:nvPr>
        </p:nvSpPr>
        <p:spPr>
          <a:xfrm>
            <a:off x="4030435" y="6215292"/>
            <a:ext cx="4114800" cy="365125"/>
          </a:xfrm>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86" name="Текст 85"/>
          <p:cNvSpPr>
            <a:spLocks noGrp="1"/>
          </p:cNvSpPr>
          <p:nvPr>
            <p:ph type="body" sz="quarter" idx="13" hasCustomPrompt="1"/>
          </p:nvPr>
        </p:nvSpPr>
        <p:spPr>
          <a:xfrm>
            <a:off x="5997026" y="2050448"/>
            <a:ext cx="4523357" cy="3588056"/>
          </a:xfrm>
        </p:spPr>
        <p:txBody>
          <a:bodyPr/>
          <a:lstStyle>
            <a:lvl1pPr>
              <a:spcBef>
                <a:spcPts val="1300"/>
              </a:spcBef>
              <a:defRPr/>
            </a:lvl1pPr>
          </a:lstStyle>
          <a:p>
            <a:pPr lvl="0"/>
            <a:r>
              <a:rPr lang="en-US" dirty="0" err="1"/>
              <a:t>Lorem</a:t>
            </a:r>
            <a:r>
              <a:rPr lang="en-US" dirty="0"/>
              <a:t> </a:t>
            </a:r>
            <a:r>
              <a:rPr lang="en-US" dirty="0" err="1"/>
              <a:t>ipsum</a:t>
            </a:r>
            <a:r>
              <a:rPr lang="en-US" dirty="0"/>
              <a:t> 01</a:t>
            </a:r>
          </a:p>
          <a:p>
            <a:pPr lvl="0"/>
            <a:r>
              <a:rPr lang="en-US" dirty="0" err="1"/>
              <a:t>Lorem</a:t>
            </a:r>
            <a:r>
              <a:rPr lang="en-US" dirty="0"/>
              <a:t> </a:t>
            </a:r>
            <a:r>
              <a:rPr lang="en-US" dirty="0" err="1"/>
              <a:t>ipsum</a:t>
            </a:r>
            <a:r>
              <a:rPr lang="en-US" dirty="0"/>
              <a:t> 02</a:t>
            </a:r>
          </a:p>
          <a:p>
            <a:pPr lvl="0"/>
            <a:r>
              <a:rPr lang="en-US" dirty="0" err="1"/>
              <a:t>Lorem</a:t>
            </a:r>
            <a:r>
              <a:rPr lang="en-US" dirty="0"/>
              <a:t> </a:t>
            </a:r>
            <a:r>
              <a:rPr lang="en-US" dirty="0" err="1"/>
              <a:t>ipsum</a:t>
            </a:r>
            <a:r>
              <a:rPr lang="en-US" dirty="0"/>
              <a:t> 03</a:t>
            </a:r>
          </a:p>
          <a:p>
            <a:pPr lvl="0"/>
            <a:r>
              <a:rPr lang="en-US" dirty="0" err="1"/>
              <a:t>Lorem</a:t>
            </a:r>
            <a:r>
              <a:rPr lang="en-US" dirty="0"/>
              <a:t> </a:t>
            </a:r>
            <a:r>
              <a:rPr lang="en-US" dirty="0" err="1"/>
              <a:t>ipsum</a:t>
            </a:r>
            <a:r>
              <a:rPr lang="en-US" dirty="0"/>
              <a:t> 04</a:t>
            </a:r>
          </a:p>
          <a:p>
            <a:pPr lvl="0"/>
            <a:r>
              <a:rPr lang="en-US" dirty="0" err="1"/>
              <a:t>Lorem</a:t>
            </a:r>
            <a:r>
              <a:rPr lang="en-US" dirty="0"/>
              <a:t> </a:t>
            </a:r>
            <a:r>
              <a:rPr lang="en-US" dirty="0" err="1"/>
              <a:t>ipsum</a:t>
            </a:r>
            <a:r>
              <a:rPr lang="en-US" dirty="0"/>
              <a:t> 05</a:t>
            </a:r>
          </a:p>
          <a:p>
            <a:pPr lvl="0"/>
            <a:r>
              <a:rPr lang="en-US" dirty="0" err="1"/>
              <a:t>Lorem</a:t>
            </a:r>
            <a:r>
              <a:rPr lang="en-US" dirty="0"/>
              <a:t> </a:t>
            </a:r>
            <a:r>
              <a:rPr lang="en-US" dirty="0" err="1"/>
              <a:t>ipsum</a:t>
            </a:r>
            <a:r>
              <a:rPr lang="en-US" dirty="0"/>
              <a:t> 06</a:t>
            </a:r>
            <a:endParaRPr lang="ru-RU" dirty="0"/>
          </a:p>
        </p:txBody>
      </p:sp>
      <p:pic>
        <p:nvPicPr>
          <p:cNvPr id="87" name="Рисунок 8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564391" y="5303630"/>
            <a:ext cx="4320958" cy="334874"/>
          </a:xfrm>
          <a:prstGeom prst="rect">
            <a:avLst/>
          </a:prstGeom>
        </p:spPr>
      </p:pic>
      <p:pic>
        <p:nvPicPr>
          <p:cNvPr id="88" name="Рисунок 8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810" y="1331912"/>
            <a:ext cx="3055617" cy="4707143"/>
          </a:xfrm>
          <a:prstGeom prst="rect">
            <a:avLst/>
          </a:prstGeom>
        </p:spPr>
      </p:pic>
    </p:spTree>
    <p:extLst>
      <p:ext uri="{BB962C8B-B14F-4D97-AF65-F5344CB8AC3E}">
        <p14:creationId xmlns:p14="http://schemas.microsoft.com/office/powerpoint/2010/main" val="42100231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genda-02">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5372100" cy="4637913"/>
          </a:xfrm>
          <a:prstGeom prst="rect">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8906342" y="0"/>
            <a:ext cx="3285658"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0093" y="380373"/>
            <a:ext cx="1651907" cy="2465471"/>
          </a:xfrm>
          <a:prstGeom prst="rect">
            <a:avLst/>
          </a:prstGeom>
        </p:spPr>
      </p:pic>
      <p:pic>
        <p:nvPicPr>
          <p:cNvPr id="5" name="Рисунок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4CF4ABBA-F61D-48A1-A3C3-CE4832F6D511}" type="datetime1">
              <a:rPr lang="ru-RU" smtClean="0"/>
              <a:t>12.05.2021</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77153" y="4899807"/>
            <a:ext cx="1051707" cy="1149165"/>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702775">
            <a:off x="136669" y="4532181"/>
            <a:ext cx="1192905" cy="1149165"/>
          </a:xfrm>
          <a:prstGeom prst="rect">
            <a:avLst/>
          </a:prstGeom>
        </p:spPr>
      </p:pic>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13" name="Текст 12"/>
          <p:cNvSpPr>
            <a:spLocks noGrp="1"/>
          </p:cNvSpPr>
          <p:nvPr>
            <p:ph type="body" sz="quarter" idx="13" hasCustomPrompt="1"/>
          </p:nvPr>
        </p:nvSpPr>
        <p:spPr>
          <a:xfrm>
            <a:off x="3115581" y="1487785"/>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7" name="Текст 12"/>
          <p:cNvSpPr>
            <a:spLocks noGrp="1"/>
          </p:cNvSpPr>
          <p:nvPr>
            <p:ph type="body" sz="quarter" idx="14" hasCustomPrompt="1"/>
          </p:nvPr>
        </p:nvSpPr>
        <p:spPr>
          <a:xfrm>
            <a:off x="3115581" y="2668484"/>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528191" flipV="1">
            <a:off x="882163" y="922316"/>
            <a:ext cx="306371" cy="287989"/>
          </a:xfrm>
          <a:prstGeom prst="rect">
            <a:avLst/>
          </a:prstGeom>
        </p:spPr>
      </p:pic>
      <p:pic>
        <p:nvPicPr>
          <p:cNvPr id="43" name="Рисунок 4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77586" flipV="1">
            <a:off x="11599571" y="3414717"/>
            <a:ext cx="306371" cy="287989"/>
          </a:xfrm>
          <a:prstGeom prst="rect">
            <a:avLst/>
          </a:prstGeom>
        </p:spPr>
      </p:pic>
      <p:pic>
        <p:nvPicPr>
          <p:cNvPr id="44" name="Рисунок 4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3858411" flipV="1">
            <a:off x="241060" y="6265971"/>
            <a:ext cx="306371" cy="287989"/>
          </a:xfrm>
          <a:prstGeom prst="rect">
            <a:avLst/>
          </a:prstGeom>
        </p:spPr>
      </p:pic>
      <p:pic>
        <p:nvPicPr>
          <p:cNvPr id="16" name="Рисунок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10770" y="5414580"/>
            <a:ext cx="6667500" cy="333375"/>
          </a:xfrm>
          <a:prstGeom prst="rect">
            <a:avLst/>
          </a:prstGeom>
        </p:spPr>
      </p:pic>
      <p:sp>
        <p:nvSpPr>
          <p:cNvPr id="24" name="Текст 12"/>
          <p:cNvSpPr>
            <a:spLocks noGrp="1"/>
          </p:cNvSpPr>
          <p:nvPr>
            <p:ph type="body" sz="quarter" idx="16" hasCustomPrompt="1"/>
          </p:nvPr>
        </p:nvSpPr>
        <p:spPr>
          <a:xfrm>
            <a:off x="3115581" y="3806741"/>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Tree>
    <p:extLst>
      <p:ext uri="{BB962C8B-B14F-4D97-AF65-F5344CB8AC3E}">
        <p14:creationId xmlns:p14="http://schemas.microsoft.com/office/powerpoint/2010/main" val="1346583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sub-topic-02">
    <p:spTree>
      <p:nvGrpSpPr>
        <p:cNvPr id="1" name=""/>
        <p:cNvGrpSpPr/>
        <p:nvPr/>
      </p:nvGrpSpPr>
      <p:grpSpPr>
        <a:xfrm>
          <a:off x="0" y="0"/>
          <a:ext cx="0" cy="0"/>
          <a:chOff x="0" y="0"/>
          <a:chExt cx="0" cy="0"/>
        </a:xfrm>
      </p:grpSpPr>
      <p:grpSp>
        <p:nvGrpSpPr>
          <p:cNvPr id="9" name="Группа 8"/>
          <p:cNvGrpSpPr/>
          <p:nvPr userDrawn="1"/>
        </p:nvGrpSpPr>
        <p:grpSpPr>
          <a:xfrm>
            <a:off x="-7685" y="-1"/>
            <a:ext cx="12215900" cy="5401644"/>
            <a:chOff x="-7685" y="-1"/>
            <a:chExt cx="12215900" cy="5401644"/>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702001" y="1694315"/>
              <a:ext cx="5401643" cy="2013012"/>
            </a:xfrm>
            <a:prstGeom prst="rect">
              <a:avLst/>
            </a:prstGeom>
          </p:spPr>
        </p:pic>
        <p:pic>
          <p:nvPicPr>
            <p:cNvPr id="30" name="Рисунок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8500887" y="1694316"/>
              <a:ext cx="5401643" cy="2013012"/>
            </a:xfrm>
            <a:prstGeom prst="rect">
              <a:avLst/>
            </a:prstGeom>
          </p:spPr>
        </p:pic>
      </p:grpSp>
      <p:grpSp>
        <p:nvGrpSpPr>
          <p:cNvPr id="29" name="Группа 28"/>
          <p:cNvGrpSpPr/>
          <p:nvPr userDrawn="1"/>
        </p:nvGrpSpPr>
        <p:grpSpPr>
          <a:xfrm>
            <a:off x="-37819" y="0"/>
            <a:ext cx="12200175" cy="6858000"/>
            <a:chOff x="-37819" y="0"/>
            <a:chExt cx="12200175" cy="6858000"/>
          </a:xfrm>
        </p:grpSpPr>
        <p:pic>
          <p:nvPicPr>
            <p:cNvPr id="27" name="Рисунок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37819" y="0"/>
              <a:ext cx="4139638" cy="6858000"/>
            </a:xfrm>
            <a:prstGeom prst="rect">
              <a:avLst/>
            </a:prstGeom>
          </p:spPr>
        </p:pic>
        <p:pic>
          <p:nvPicPr>
            <p:cNvPr id="28" name="Рисунок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8022718" y="0"/>
              <a:ext cx="4139638" cy="6858000"/>
            </a:xfrm>
            <a:prstGeom prst="rect">
              <a:avLst/>
            </a:prstGeom>
          </p:spPr>
        </p:pic>
      </p:grpSp>
      <p:grpSp>
        <p:nvGrpSpPr>
          <p:cNvPr id="26" name="Группа 25"/>
          <p:cNvGrpSpPr/>
          <p:nvPr userDrawn="1"/>
        </p:nvGrpSpPr>
        <p:grpSpPr>
          <a:xfrm>
            <a:off x="387424" y="0"/>
            <a:ext cx="11042132" cy="6859390"/>
            <a:chOff x="387424" y="0"/>
            <a:chExt cx="11042132" cy="6859390"/>
          </a:xfrm>
        </p:grpSpPr>
        <p:pic>
          <p:nvPicPr>
            <p:cNvPr id="18" name="Рисунок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9" name="Рисунок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66348" y="2703637"/>
              <a:ext cx="2263208" cy="3883587"/>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7424" y="2996952"/>
              <a:ext cx="2194636" cy="3765920"/>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4357" y="334062"/>
              <a:ext cx="377577" cy="377577"/>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06259" y="2602805"/>
              <a:ext cx="8579482" cy="117967"/>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5324145" y="6048972"/>
              <a:ext cx="1855578" cy="81041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66614" y="0"/>
              <a:ext cx="1272583" cy="555797"/>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56277" y="0"/>
              <a:ext cx="1272583" cy="555797"/>
            </a:xfrm>
            <a:prstGeom prst="rect">
              <a:avLst/>
            </a:prstGeom>
          </p:spPr>
        </p:pic>
      </p:grpSp>
      <p:pic>
        <p:nvPicPr>
          <p:cNvPr id="7" name="Рисунок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noAutofit/>
          </a:bodyPr>
          <a:lstStyle>
            <a:lvl1pPr algn="ctr">
              <a:defRPr sz="54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30D48228-6AC6-46C0-BB19-24FD6348D8AE}" type="datetime1">
              <a:rPr lang="ru-RU" smtClean="0"/>
              <a:t>12.05.2021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0026978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Agenda-03">
    <p:spTree>
      <p:nvGrpSpPr>
        <p:cNvPr id="1" name=""/>
        <p:cNvGrpSpPr/>
        <p:nvPr/>
      </p:nvGrpSpPr>
      <p:grpSpPr>
        <a:xfrm>
          <a:off x="0" y="0"/>
          <a:ext cx="0" cy="0"/>
          <a:chOff x="0" y="0"/>
          <a:chExt cx="0" cy="0"/>
        </a:xfrm>
      </p:grpSpPr>
      <p:pic>
        <p:nvPicPr>
          <p:cNvPr id="20" name="Рисунок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823237" cy="6858000"/>
          </a:xfrm>
          <a:prstGeom prst="rect">
            <a:avLst/>
          </a:prstGeom>
        </p:spPr>
      </p:pic>
      <p:pic>
        <p:nvPicPr>
          <p:cNvPr id="19" name="Рисунок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6523" y="0"/>
            <a:ext cx="9485477" cy="6858000"/>
          </a:xfrm>
          <a:prstGeom prst="rect">
            <a:avLst/>
          </a:prstGeom>
        </p:spPr>
      </p:pic>
      <p:pic>
        <p:nvPicPr>
          <p:cNvPr id="5" name="Рисунок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6F78F01C-E953-4C78-A247-8B0E5ABC820D}" type="datetime1">
              <a:rPr lang="ru-RU" smtClean="0"/>
              <a:t>12.05.2021</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57101" y="465898"/>
            <a:ext cx="2334899" cy="6129110"/>
          </a:xfrm>
          <a:prstGeom prst="rect">
            <a:avLst/>
          </a:prstGeom>
        </p:spPr>
      </p:pic>
      <p:pic>
        <p:nvPicPr>
          <p:cNvPr id="18" name="Рисунок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581443" y="5294767"/>
            <a:ext cx="4762500" cy="247650"/>
          </a:xfrm>
          <a:prstGeom prst="rect">
            <a:avLst/>
          </a:prstGeom>
        </p:spPr>
      </p:pic>
      <p:pic>
        <p:nvPicPr>
          <p:cNvPr id="23" name="Рисунок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7874">
            <a:off x="279457" y="3966116"/>
            <a:ext cx="1349829" cy="1325082"/>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4207326"/>
            <a:ext cx="2712120" cy="274225"/>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3043135"/>
            <a:ext cx="2712120" cy="27422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1910049"/>
            <a:ext cx="2712120" cy="274225"/>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62912" y="219650"/>
            <a:ext cx="1780699" cy="3504747"/>
          </a:xfrm>
          <a:prstGeom prst="rect">
            <a:avLst/>
          </a:prstGeom>
        </p:spPr>
      </p:pic>
    </p:spTree>
    <p:extLst>
      <p:ext uri="{BB962C8B-B14F-4D97-AF65-F5344CB8AC3E}">
        <p14:creationId xmlns:p14="http://schemas.microsoft.com/office/powerpoint/2010/main" val="10506210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0134" y="0"/>
            <a:ext cx="4331866" cy="3403609"/>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811630">
            <a:off x="348697" y="4677002"/>
            <a:ext cx="1319315" cy="2383971"/>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374519" y="0"/>
            <a:ext cx="4823237" cy="6858000"/>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457200"/>
            <a:ext cx="3932237" cy="1600200"/>
          </a:xfrm>
        </p:spPr>
        <p:txBody>
          <a:bodyPr anchor="b"/>
          <a:lstStyle>
            <a:lvl1pPr algn="ctr">
              <a:defRPr sz="3200"/>
            </a:lvl1pPr>
          </a:lstStyle>
          <a:p>
            <a:r>
              <a:rPr lang="en-US" dirty="0" err="1"/>
              <a:t>Lorem</a:t>
            </a:r>
            <a:r>
              <a:rPr lang="en-US" dirty="0"/>
              <a:t> </a:t>
            </a:r>
            <a:r>
              <a:rPr lang="en-US" dirty="0" err="1"/>
              <a:t>ipsum</a:t>
            </a:r>
            <a:r>
              <a:rPr lang="en-US" dirty="0"/>
              <a:t> dolor </a:t>
            </a:r>
            <a:endParaRPr lang="ru-RU" dirty="0"/>
          </a:p>
        </p:txBody>
      </p:sp>
      <p:sp>
        <p:nvSpPr>
          <p:cNvPr id="3" name="Объект 2"/>
          <p:cNvSpPr>
            <a:spLocks noGrp="1"/>
          </p:cNvSpPr>
          <p:nvPr>
            <p:ph idx="1" hasCustomPrompt="1"/>
          </p:nvPr>
        </p:nvSpPr>
        <p:spPr>
          <a:xfrm>
            <a:off x="5603456" y="457201"/>
            <a:ext cx="484683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endParaRPr lang="ru-RU" dirty="0"/>
          </a:p>
        </p:txBody>
      </p:sp>
      <p:sp>
        <p:nvSpPr>
          <p:cNvPr id="4" name="Текст 3"/>
          <p:cNvSpPr>
            <a:spLocks noGrp="1"/>
          </p:cNvSpPr>
          <p:nvPr>
            <p:ph type="body" sz="half" idx="2" hasCustomPrompt="1"/>
          </p:nvPr>
        </p:nvSpPr>
        <p:spPr>
          <a:xfrm>
            <a:off x="839788" y="2465614"/>
            <a:ext cx="3932237" cy="340337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r>
              <a:rPr lang="en-US" dirty="0"/>
              <a:t> dolor </a:t>
            </a:r>
            <a:endParaRPr lang="ru-RU" dirty="0"/>
          </a:p>
        </p:txBody>
      </p:sp>
      <p:sp>
        <p:nvSpPr>
          <p:cNvPr id="5" name="Дата 4"/>
          <p:cNvSpPr>
            <a:spLocks noGrp="1"/>
          </p:cNvSpPr>
          <p:nvPr>
            <p:ph type="dt" sz="half" idx="10"/>
          </p:nvPr>
        </p:nvSpPr>
        <p:spPr/>
        <p:txBody>
          <a:bodyPr/>
          <a:lstStyle/>
          <a:p>
            <a:fld id="{50161948-4C9C-4330-851D-41A393CF77C5}" type="datetime1">
              <a:rPr lang="ru-RU" smtClean="0"/>
              <a:t>12.05.2021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81717" y="4479876"/>
            <a:ext cx="635636" cy="635636"/>
          </a:xfrm>
          <a:prstGeom prst="rect">
            <a:avLst/>
          </a:prstGeom>
        </p:spPr>
      </p:pic>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2563" y="5764520"/>
            <a:ext cx="635636" cy="635636"/>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64318" y="-170806"/>
            <a:ext cx="1888671" cy="185404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22176" y="1194615"/>
            <a:ext cx="1223697" cy="2408464"/>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82105" y="59472"/>
            <a:ext cx="516691" cy="516691"/>
          </a:xfrm>
          <a:prstGeom prst="rect">
            <a:avLst/>
          </a:prstGeom>
        </p:spPr>
      </p:pic>
    </p:spTree>
    <p:extLst>
      <p:ext uri="{BB962C8B-B14F-4D97-AF65-F5344CB8AC3E}">
        <p14:creationId xmlns:p14="http://schemas.microsoft.com/office/powerpoint/2010/main" val="7070134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a:extLst>
              <a:ext uri="{28A0092B-C50C-407E-A947-70E740481C1C}">
                <a14:useLocalDpi xmlns:a14="http://schemas.microsoft.com/office/drawing/2010/main" val="0"/>
              </a:ext>
            </a:extLst>
          </a:blip>
          <a:srcRect r="66019"/>
          <a:stretch/>
        </p:blipFill>
        <p:spPr>
          <a:xfrm rot="5400000">
            <a:off x="7502418" y="2784167"/>
            <a:ext cx="1289666" cy="6858000"/>
          </a:xfrm>
          <a:prstGeom prst="rect">
            <a:avLst/>
          </a:prstGeom>
        </p:spPr>
      </p:pic>
      <p:pic>
        <p:nvPicPr>
          <p:cNvPr id="9" name="Рисунок 8"/>
          <p:cNvPicPr>
            <a:picLocks noChangeAspect="1"/>
          </p:cNvPicPr>
          <p:nvPr userDrawn="1"/>
        </p:nvPicPr>
        <p:blipFill rotWithShape="1">
          <a:blip r:embed="rId3">
            <a:extLst>
              <a:ext uri="{28A0092B-C50C-407E-A947-70E740481C1C}">
                <a14:useLocalDpi xmlns:a14="http://schemas.microsoft.com/office/drawing/2010/main" val="0"/>
              </a:ext>
            </a:extLst>
          </a:blip>
          <a:srcRect l="41620"/>
          <a:stretch/>
        </p:blipFill>
        <p:spPr>
          <a:xfrm rot="5400000">
            <a:off x="3773754" y="-3773754"/>
            <a:ext cx="4634946" cy="12182454"/>
          </a:xfrm>
          <a:prstGeom prst="rect">
            <a:avLst/>
          </a:prstGeom>
        </p:spPr>
      </p:pic>
      <p:pic>
        <p:nvPicPr>
          <p:cNvPr id="38" name="Рисунок 3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37876" y="155276"/>
            <a:ext cx="3172531" cy="5437413"/>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457200"/>
            <a:ext cx="12192000" cy="1221971"/>
          </a:xfrm>
        </p:spPr>
        <p:txBody>
          <a:bodyPr anchor="b"/>
          <a:lstStyle>
            <a:lvl1pPr algn="ctr">
              <a:defRPr sz="3200"/>
            </a:lvl1pPr>
          </a:lstStyle>
          <a:p>
            <a:r>
              <a:rPr lang="en-US" dirty="0" err="1"/>
              <a:t>Lorem</a:t>
            </a:r>
            <a:r>
              <a:rPr lang="en-US" dirty="0"/>
              <a:t> </a:t>
            </a:r>
            <a:r>
              <a:rPr lang="en-US" dirty="0" err="1"/>
              <a:t>ipsum</a:t>
            </a:r>
            <a:endParaRPr lang="ru-RU" dirty="0"/>
          </a:p>
        </p:txBody>
      </p:sp>
      <p:sp>
        <p:nvSpPr>
          <p:cNvPr id="3" name="Рисунок 2"/>
          <p:cNvSpPr>
            <a:spLocks noGrp="1"/>
          </p:cNvSpPr>
          <p:nvPr>
            <p:ph type="pic" idx="1"/>
          </p:nvPr>
        </p:nvSpPr>
        <p:spPr>
          <a:xfrm>
            <a:off x="5183188" y="2573951"/>
            <a:ext cx="4436750" cy="32870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p>
        </p:txBody>
      </p:sp>
      <p:sp>
        <p:nvSpPr>
          <p:cNvPr id="4" name="Текст 3"/>
          <p:cNvSpPr>
            <a:spLocks noGrp="1"/>
          </p:cNvSpPr>
          <p:nvPr>
            <p:ph type="body" sz="half" idx="2" hasCustomPrompt="1"/>
          </p:nvPr>
        </p:nvSpPr>
        <p:spPr>
          <a:xfrm>
            <a:off x="839788" y="2573952"/>
            <a:ext cx="3932237" cy="32950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endParaRPr lang="ru-RU" dirty="0"/>
          </a:p>
        </p:txBody>
      </p:sp>
      <p:sp>
        <p:nvSpPr>
          <p:cNvPr id="5" name="Дата 4"/>
          <p:cNvSpPr>
            <a:spLocks noGrp="1"/>
          </p:cNvSpPr>
          <p:nvPr>
            <p:ph type="dt" sz="half" idx="10"/>
          </p:nvPr>
        </p:nvSpPr>
        <p:spPr/>
        <p:txBody>
          <a:bodyPr/>
          <a:lstStyle/>
          <a:p>
            <a:fld id="{42DA9967-186C-4758-BC77-7B569BCD70AB}" type="datetime1">
              <a:rPr lang="ru-RU" smtClean="0"/>
              <a:t>12.05.2021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41" name="Рисунок 4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8666" y="4771471"/>
            <a:ext cx="4256116" cy="1642435"/>
          </a:xfrm>
          <a:prstGeom prst="rect">
            <a:avLst/>
          </a:prstGeom>
        </p:spPr>
      </p:pic>
      <p:pic>
        <p:nvPicPr>
          <p:cNvPr id="43" name="Рисунок 4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61893" y="1772797"/>
            <a:ext cx="2770040" cy="214678"/>
          </a:xfrm>
          <a:prstGeom prst="rect">
            <a:avLst/>
          </a:prstGeom>
        </p:spPr>
      </p:pic>
    </p:spTree>
    <p:extLst>
      <p:ext uri="{BB962C8B-B14F-4D97-AF65-F5344CB8AC3E}">
        <p14:creationId xmlns:p14="http://schemas.microsoft.com/office/powerpoint/2010/main" val="1429016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t="1314" b="72870"/>
          <a:stretch/>
        </p:blipFill>
        <p:spPr>
          <a:xfrm rot="16200000">
            <a:off x="9409138" y="3586196"/>
            <a:ext cx="3795290" cy="1770435"/>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7802" y="1766204"/>
            <a:ext cx="2054198" cy="2016538"/>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H="1">
            <a:off x="0" y="0"/>
            <a:ext cx="3285658"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FA0DC356-0D27-4B86-9AAA-826EA6D7ECB1}" type="datetime1">
              <a:rPr lang="ru-RU" smtClean="0"/>
              <a:t>12.05.2021</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27583"/>
          <a:stretch/>
        </p:blipFill>
        <p:spPr>
          <a:xfrm flipH="1">
            <a:off x="-5756" y="2912265"/>
            <a:ext cx="862469" cy="2344069"/>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654402">
            <a:off x="11136657" y="3421105"/>
            <a:ext cx="1205815" cy="1317554"/>
          </a:xfrm>
          <a:prstGeom prst="rect">
            <a:avLst/>
          </a:prstGeom>
        </p:spPr>
      </p:pic>
    </p:spTree>
    <p:extLst>
      <p:ext uri="{BB962C8B-B14F-4D97-AF65-F5344CB8AC3E}">
        <p14:creationId xmlns:p14="http://schemas.microsoft.com/office/powerpoint/2010/main" val="37338171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3_Заголовок раздела">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419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grpSp>
        <p:nvGrpSpPr>
          <p:cNvPr id="10" name="Группа 9"/>
          <p:cNvGrpSpPr/>
          <p:nvPr userDrawn="1"/>
        </p:nvGrpSpPr>
        <p:grpSpPr>
          <a:xfrm>
            <a:off x="0" y="0"/>
            <a:ext cx="12190413" cy="6858000"/>
            <a:chOff x="0" y="0"/>
            <a:chExt cx="12190413" cy="6858000"/>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06230" cy="2773986"/>
            </a:xfrm>
            <a:prstGeom prst="rect">
              <a:avLst/>
            </a:prstGeom>
          </p:spPr>
        </p:pic>
        <p:pic>
          <p:nvPicPr>
            <p:cNvPr id="9" name="Рисунок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3791" y="1283487"/>
              <a:ext cx="8746622" cy="5574513"/>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1517" y="6048972"/>
            <a:ext cx="968896" cy="809028"/>
          </a:xfrm>
          <a:prstGeom prst="rect">
            <a:avLst/>
          </a:prstGeom>
        </p:spPr>
      </p:pic>
      <p:sp>
        <p:nvSpPr>
          <p:cNvPr id="2" name="Заголовок 1"/>
          <p:cNvSpPr>
            <a:spLocks noGrp="1"/>
          </p:cNvSpPr>
          <p:nvPr>
            <p:ph type="title" hasCustomPrompt="1"/>
          </p:nvPr>
        </p:nvSpPr>
        <p:spPr>
          <a:xfrm>
            <a:off x="0" y="0"/>
            <a:ext cx="12192000" cy="2334986"/>
          </a:xfrm>
        </p:spPr>
        <p:txBody>
          <a:bodyPr/>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2775857" y="2883291"/>
            <a:ext cx="6330043" cy="2578127"/>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119D0BFC-63F8-4B9A-B6C4-D1EA70FD334B}" type="datetime1">
              <a:rPr lang="ru-RU" smtClean="0"/>
              <a:t>12.05.2021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95257" y="1642738"/>
            <a:ext cx="345621" cy="345621"/>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17337">
            <a:off x="360934" y="1371794"/>
            <a:ext cx="768501" cy="1518557"/>
          </a:xfrm>
          <a:prstGeom prst="rect">
            <a:avLst/>
          </a:prstGeom>
        </p:spPr>
      </p:pic>
    </p:spTree>
    <p:extLst>
      <p:ext uri="{BB962C8B-B14F-4D97-AF65-F5344CB8AC3E}">
        <p14:creationId xmlns:p14="http://schemas.microsoft.com/office/powerpoint/2010/main" val="41625845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57" y="3175794"/>
            <a:ext cx="1760174" cy="3673929"/>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777752" y="1771996"/>
            <a:ext cx="5649296" cy="2105304"/>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Вертикальный заголовок 1"/>
          <p:cNvSpPr>
            <a:spLocks noGrp="1"/>
          </p:cNvSpPr>
          <p:nvPr>
            <p:ph type="title" orient="vert" hasCustomPrompt="1"/>
          </p:nvPr>
        </p:nvSpPr>
        <p:spPr>
          <a:xfrm>
            <a:off x="8724900" y="365125"/>
            <a:ext cx="2628900" cy="5811838"/>
          </a:xfrm>
        </p:spPr>
        <p:txBody>
          <a:bodyPr vert="eaVert"/>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838200" y="365125"/>
            <a:ext cx="7734300" cy="5811838"/>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05196E87-5651-48F9-84AE-91EA7CA502E4}" type="datetime1">
              <a:rPr lang="ru-RU" smtClean="0"/>
              <a:t>12.05.2021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7476037" y="3136061"/>
            <a:ext cx="3483429" cy="269966"/>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3600000">
            <a:off x="1178613" y="4615007"/>
            <a:ext cx="1319104" cy="2596243"/>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726" y="-1"/>
            <a:ext cx="2215243" cy="217463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3342" y="617713"/>
            <a:ext cx="1270934" cy="1273629"/>
          </a:xfrm>
          <a:prstGeom prst="rect">
            <a:avLst/>
          </a:prstGeom>
        </p:spPr>
      </p:pic>
      <p:pic>
        <p:nvPicPr>
          <p:cNvPr id="16" name="Рисунок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5400000">
            <a:off x="9438160" y="2580013"/>
            <a:ext cx="3581400" cy="1382062"/>
          </a:xfrm>
          <a:prstGeom prst="rect">
            <a:avLst/>
          </a:prstGeom>
        </p:spPr>
      </p:pic>
    </p:spTree>
    <p:extLst>
      <p:ext uri="{BB962C8B-B14F-4D97-AF65-F5344CB8AC3E}">
        <p14:creationId xmlns:p14="http://schemas.microsoft.com/office/powerpoint/2010/main" val="2900134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7"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Tree>
    <p:extLst>
      <p:ext uri="{BB962C8B-B14F-4D97-AF65-F5344CB8AC3E}">
        <p14:creationId xmlns:p14="http://schemas.microsoft.com/office/powerpoint/2010/main" val="155920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ub-topic-03">
    <p:spTree>
      <p:nvGrpSpPr>
        <p:cNvPr id="1" name=""/>
        <p:cNvGrpSpPr/>
        <p:nvPr/>
      </p:nvGrpSpPr>
      <p:grpSpPr>
        <a:xfrm>
          <a:off x="0" y="0"/>
          <a:ext cx="0" cy="0"/>
          <a:chOff x="0" y="0"/>
          <a:chExt cx="0" cy="0"/>
        </a:xfrm>
      </p:grpSpPr>
      <p:grpSp>
        <p:nvGrpSpPr>
          <p:cNvPr id="12" name="Группа 11"/>
          <p:cNvGrpSpPr/>
          <p:nvPr userDrawn="1"/>
        </p:nvGrpSpPr>
        <p:grpSpPr>
          <a:xfrm>
            <a:off x="0" y="-15941"/>
            <a:ext cx="12200394" cy="6876669"/>
            <a:chOff x="0" y="-15941"/>
            <a:chExt cx="12200394" cy="6876669"/>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728"/>
              <a:ext cx="3285658" cy="6858000"/>
            </a:xfrm>
            <a:prstGeom prst="rect">
              <a:avLst/>
            </a:prstGeom>
          </p:spPr>
        </p:pic>
        <p:pic>
          <p:nvPicPr>
            <p:cNvPr id="22" name="Рисунок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8914736" y="-15941"/>
              <a:ext cx="3285658" cy="6858000"/>
            </a:xfrm>
            <a:prstGeom prst="rect">
              <a:avLst/>
            </a:prstGeom>
          </p:spPr>
        </p:pic>
      </p:grpSp>
      <p:grpSp>
        <p:nvGrpSpPr>
          <p:cNvPr id="10" name="Группа 9"/>
          <p:cNvGrpSpPr/>
          <p:nvPr userDrawn="1"/>
        </p:nvGrpSpPr>
        <p:grpSpPr>
          <a:xfrm>
            <a:off x="1453046" y="2818412"/>
            <a:ext cx="8762986" cy="2505655"/>
            <a:chOff x="1453046" y="2818412"/>
            <a:chExt cx="8762986" cy="2505655"/>
          </a:xfrm>
        </p:grpSpPr>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53046" y="2818412"/>
              <a:ext cx="2468230" cy="2468230"/>
            </a:xfrm>
            <a:prstGeom prst="rect">
              <a:avLst/>
            </a:prstGeom>
          </p:spPr>
        </p:pic>
        <p:pic>
          <p:nvPicPr>
            <p:cNvPr id="39" name="Рисунок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7802" y="2855837"/>
              <a:ext cx="2468230" cy="2468230"/>
            </a:xfrm>
            <a:prstGeom prst="rect">
              <a:avLst/>
            </a:prstGeom>
          </p:spPr>
        </p:pic>
      </p:grpSp>
      <p:grpSp>
        <p:nvGrpSpPr>
          <p:cNvPr id="8" name="Группа 7"/>
          <p:cNvGrpSpPr/>
          <p:nvPr userDrawn="1"/>
        </p:nvGrpSpPr>
        <p:grpSpPr>
          <a:xfrm>
            <a:off x="-133486" y="-15941"/>
            <a:ext cx="12215328" cy="7241745"/>
            <a:chOff x="-133486" y="-15941"/>
            <a:chExt cx="12215328" cy="7241745"/>
          </a:xfrm>
        </p:grpSpPr>
        <p:pic>
          <p:nvPicPr>
            <p:cNvPr id="30" name="Рисунок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5348416" y="6186735"/>
              <a:ext cx="1536966" cy="671265"/>
            </a:xfrm>
            <a:prstGeom prst="rect">
              <a:avLst/>
            </a:prstGeom>
          </p:spPr>
        </p:pic>
        <p:pic>
          <p:nvPicPr>
            <p:cNvPr id="31" name="Рисунок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47134" y="-15941"/>
              <a:ext cx="1190545" cy="519967"/>
            </a:xfrm>
            <a:prstGeom prst="rect">
              <a:avLst/>
            </a:prstGeom>
          </p:spPr>
        </p:pic>
        <p:pic>
          <p:nvPicPr>
            <p:cNvPr id="32" name="Рисунок 3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93080" y="3279462"/>
              <a:ext cx="4140132" cy="320860"/>
            </a:xfrm>
            <a:prstGeom prst="rect">
              <a:avLst/>
            </a:prstGeom>
          </p:spPr>
        </p:pic>
        <p:pic>
          <p:nvPicPr>
            <p:cNvPr id="33" name="Рисунок 3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3486" y="2453228"/>
              <a:ext cx="4599527" cy="4599527"/>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81326" y="2280177"/>
              <a:ext cx="4945627" cy="4945627"/>
            </a:xfrm>
            <a:prstGeom prst="rect">
              <a:avLst/>
            </a:prstGeom>
          </p:spPr>
        </p:pic>
        <p:pic>
          <p:nvPicPr>
            <p:cNvPr id="35" name="Рисунок 3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67976" y="354226"/>
              <a:ext cx="390339" cy="390339"/>
            </a:xfrm>
            <a:prstGeom prst="rect">
              <a:avLst/>
            </a:prstGeom>
          </p:spPr>
        </p:pic>
        <p:pic>
          <p:nvPicPr>
            <p:cNvPr id="36" name="Рисунок 3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3486" y="533875"/>
              <a:ext cx="4762500" cy="247650"/>
            </a:xfrm>
            <a:prstGeom prst="rect">
              <a:avLst/>
            </a:prstGeom>
          </p:spPr>
        </p:pic>
        <p:pic>
          <p:nvPicPr>
            <p:cNvPr id="37" name="Рисунок 3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19342" y="537940"/>
              <a:ext cx="4762500" cy="247650"/>
            </a:xfrm>
            <a:prstGeom prst="rect">
              <a:avLst/>
            </a:prstGeom>
          </p:spPr>
        </p:pic>
        <p:pic>
          <p:nvPicPr>
            <p:cNvPr id="38" name="Рисунок 3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6200000" flipV="1">
              <a:off x="4903745" y="5533169"/>
              <a:ext cx="2406353" cy="243309"/>
            </a:xfrm>
            <a:prstGeom prst="rect">
              <a:avLst/>
            </a:prstGeom>
          </p:spPr>
        </p:pic>
      </p:grpSp>
      <p:pic>
        <p:nvPicPr>
          <p:cNvPr id="7" name="Рисунок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495422" y="1696340"/>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D958F7B9-DCC7-41C3-872C-426736F09F81}" type="datetime1">
              <a:rPr lang="ru-RU" smtClean="0"/>
              <a:t>12.05.2021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4162033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01798" y="0"/>
            <a:ext cx="4669971" cy="1038381"/>
          </a:xfrm>
          <a:prstGeom prst="rect">
            <a:avLst/>
          </a:prstGeom>
        </p:spPr>
      </p:pic>
      <p:grpSp>
        <p:nvGrpSpPr>
          <p:cNvPr id="11" name="Группа 10"/>
          <p:cNvGrpSpPr/>
          <p:nvPr userDrawn="1"/>
        </p:nvGrpSpPr>
        <p:grpSpPr>
          <a:xfrm>
            <a:off x="0" y="0"/>
            <a:ext cx="8973927" cy="6858000"/>
            <a:chOff x="0" y="0"/>
            <a:chExt cx="8973927" cy="6858000"/>
          </a:xfrm>
        </p:grpSpPr>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1427" y="6308945"/>
              <a:ext cx="4762500" cy="247650"/>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10" name="Рисунок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1512" y="0"/>
              <a:ext cx="4139638" cy="6858000"/>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da-DK" dirty="0"/>
              <a:t>Lorem ipsum dolor </a:t>
            </a:r>
            <a:br>
              <a:rPr lang="ru-RU" dirty="0"/>
            </a:br>
            <a:r>
              <a:rPr lang="da-DK" dirty="0"/>
              <a:t>sit amet</a:t>
            </a:r>
            <a:endParaRPr lang="ru-RU" dirty="0"/>
          </a:p>
        </p:txBody>
      </p:sp>
      <p:sp>
        <p:nvSpPr>
          <p:cNvPr id="3" name="Объект 2"/>
          <p:cNvSpPr>
            <a:spLocks noGrp="1"/>
          </p:cNvSpPr>
          <p:nvPr>
            <p:ph idx="1" hasCustomPrompt="1"/>
          </p:nvPr>
        </p:nvSpPr>
        <p:spPr>
          <a:xfrm>
            <a:off x="5591150" y="2114236"/>
            <a:ext cx="6010299" cy="3602929"/>
          </a:xfrm>
        </p:spPr>
        <p:txBody>
          <a:bodyPr/>
          <a:lstStyle>
            <a:lvl1pPr algn="r">
              <a:defRPr/>
            </a:lvl1pPr>
            <a:lvl2pPr algn="r">
              <a:defRPr/>
            </a:lvl2pPr>
            <a:lvl3pPr algn="r">
              <a:defRPr/>
            </a:lvl3pPr>
            <a:lvl4pPr algn="r">
              <a:defRPr/>
            </a:lvl4pPr>
            <a:lvl5pPr algn="r">
              <a:defRPr/>
            </a:lvl5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a:t>
            </a:r>
            <a:endParaRPr lang="ru-RU" dirty="0"/>
          </a:p>
        </p:txBody>
      </p:sp>
      <p:sp>
        <p:nvSpPr>
          <p:cNvPr id="4" name="Дата 3"/>
          <p:cNvSpPr>
            <a:spLocks noGrp="1"/>
          </p:cNvSpPr>
          <p:nvPr>
            <p:ph type="dt" sz="half" idx="10"/>
          </p:nvPr>
        </p:nvSpPr>
        <p:spPr/>
        <p:txBody>
          <a:bodyPr/>
          <a:lstStyle/>
          <a:p>
            <a:fld id="{6BD8AA49-75D6-409B-8DBD-57CEB4B0E106}" type="datetime1">
              <a:rPr lang="ru-RU" smtClean="0"/>
              <a:t>12.05.2021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flipV="1">
            <a:off x="10345265" y="5699345"/>
            <a:ext cx="1846735" cy="313710"/>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0947" y="549765"/>
            <a:ext cx="3444606" cy="5903721"/>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V="1">
            <a:off x="9284886" y="0"/>
            <a:ext cx="2428422" cy="2433572"/>
          </a:xfrm>
          <a:prstGeom prst="rect">
            <a:avLst/>
          </a:prstGeom>
        </p:spPr>
      </p:pic>
    </p:spTree>
    <p:extLst>
      <p:ext uri="{BB962C8B-B14F-4D97-AF65-F5344CB8AC3E}">
        <p14:creationId xmlns:p14="http://schemas.microsoft.com/office/powerpoint/2010/main" val="32978515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image" Target="../media/image6.png"/><Relationship Id="rId89" Type="http://schemas.openxmlformats.org/officeDocument/2006/relationships/image" Target="../media/image11.png"/><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image" Target="../media/image1.png"/><Relationship Id="rId87" Type="http://schemas.openxmlformats.org/officeDocument/2006/relationships/image" Target="../media/image9.png"/><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image" Target="../media/image4.png"/><Relationship Id="rId90" Type="http://schemas.openxmlformats.org/officeDocument/2006/relationships/image" Target="../media/image12.png"/><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2.png"/><Relationship Id="rId85" Type="http://schemas.openxmlformats.org/officeDocument/2006/relationships/image" Target="../media/image7.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image" Target="../media/image5.png"/><Relationship Id="rId88"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81" Type="http://schemas.openxmlformats.org/officeDocument/2006/relationships/image" Target="../media/image3.png"/><Relationship Id="rId86"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6" name="Группа 25"/>
          <p:cNvGrpSpPr/>
          <p:nvPr userDrawn="1"/>
        </p:nvGrpSpPr>
        <p:grpSpPr>
          <a:xfrm>
            <a:off x="0" y="-398436"/>
            <a:ext cx="12190413" cy="7256436"/>
            <a:chOff x="0" y="-398436"/>
            <a:chExt cx="12190413" cy="7256436"/>
          </a:xfrm>
        </p:grpSpPr>
        <p:pic>
          <p:nvPicPr>
            <p:cNvPr id="7" name="Рисунок 6"/>
            <p:cNvPicPr>
              <a:picLocks noChangeAspect="1"/>
            </p:cNvPicPr>
            <p:nvPr userDrawn="1"/>
          </p:nvPicPr>
          <p:blipFill>
            <a:blip r:embed="rId79">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8" name="Рисунок 7"/>
            <p:cNvPicPr>
              <a:picLocks noChangeAspect="1"/>
            </p:cNvPicPr>
            <p:nvPr userDrawn="1"/>
          </p:nvPicPr>
          <p:blipFill>
            <a:blip r:embed="rId80"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9" name="Группа 8"/>
            <p:cNvGrpSpPr/>
            <p:nvPr userDrawn="1"/>
          </p:nvGrpSpPr>
          <p:grpSpPr>
            <a:xfrm>
              <a:off x="0" y="1587"/>
              <a:ext cx="12176092" cy="5856700"/>
              <a:chOff x="0" y="1587"/>
              <a:chExt cx="12176092" cy="5856700"/>
            </a:xfrm>
          </p:grpSpPr>
          <p:pic>
            <p:nvPicPr>
              <p:cNvPr id="10" name="Рисунок 9"/>
              <p:cNvPicPr>
                <a:picLocks noChangeAspect="1"/>
              </p:cNvPicPr>
              <p:nvPr/>
            </p:nvPicPr>
            <p:blipFill>
              <a:blip r:embed="rId81"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11" name="Рисунок 10"/>
              <p:cNvPicPr>
                <a:picLocks noChangeAspect="1"/>
              </p:cNvPicPr>
              <p:nvPr/>
            </p:nvPicPr>
            <p:blipFill>
              <a:blip r:embed="rId82"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12" name="Рисунок 11"/>
            <p:cNvPicPr>
              <a:picLocks noChangeAspect="1"/>
            </p:cNvPicPr>
            <p:nvPr userDrawn="1"/>
          </p:nvPicPr>
          <p:blipFill>
            <a:blip r:embed="rId83">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13" name="Рисунок 12"/>
            <p:cNvPicPr>
              <a:picLocks noChangeAspect="1"/>
            </p:cNvPicPr>
            <p:nvPr userDrawn="1"/>
          </p:nvPicPr>
          <p:blipFill>
            <a:blip r:embed="rId84"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14" name="Рисунок 13"/>
            <p:cNvPicPr>
              <a:picLocks noChangeAspect="1"/>
            </p:cNvPicPr>
            <p:nvPr userDrawn="1"/>
          </p:nvPicPr>
          <p:blipFill>
            <a:blip r:embed="rId85"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15"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6" name="Рисунок 15"/>
            <p:cNvPicPr>
              <a:picLocks noChangeAspect="1"/>
            </p:cNvPicPr>
            <p:nvPr userDrawn="1"/>
          </p:nvPicPr>
          <p:blipFill>
            <a:blip r:embed="rId86"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17" name="Рисунок 16"/>
            <p:cNvPicPr>
              <a:picLocks noChangeAspect="1"/>
            </p:cNvPicPr>
            <p:nvPr userDrawn="1"/>
          </p:nvPicPr>
          <p:blipFill>
            <a:blip r:embed="rId79">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18" name="Рисунок 17"/>
            <p:cNvPicPr>
              <a:picLocks noChangeAspect="1"/>
            </p:cNvPicPr>
            <p:nvPr userDrawn="1"/>
          </p:nvPicPr>
          <p:blipFill>
            <a:blip r:embed="rId87"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19" name="Рисунок 18"/>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20" name="Рисунок 19"/>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21" name="Рисунок 20"/>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22" name="Рисунок 21"/>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23" name="Рисунок 22"/>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24" name="Рисунок 23"/>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25" name="Рисунок 24"/>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3" name="Текст 2"/>
          <p:cNvSpPr>
            <a:spLocks noGrp="1"/>
          </p:cNvSpPr>
          <p:nvPr>
            <p:ph type="body" idx="1"/>
          </p:nvPr>
        </p:nvSpPr>
        <p:spPr>
          <a:xfrm>
            <a:off x="236765" y="2975647"/>
            <a:ext cx="6295382" cy="2146989"/>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A0633-B9B7-4E2D-9024-B0FA0EAEEBBA}" type="datetime1">
              <a:rPr lang="ru-RU" smtClean="0"/>
              <a:t>12.05.2021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11510081" y="6356350"/>
            <a:ext cx="536009" cy="365125"/>
          </a:xfrm>
          <a:prstGeom prst="rect">
            <a:avLst/>
          </a:prstGeom>
        </p:spPr>
        <p:txBody>
          <a:bodyPr vert="horz" lIns="91440" tIns="45720" rIns="91440" bIns="45720" rtlCol="0" anchor="ctr"/>
          <a:lstStyle>
            <a:lvl1pPr algn="r">
              <a:defRPr sz="2400" b="1">
                <a:solidFill>
                  <a:schemeClr val="bg1"/>
                </a:solidFill>
              </a:defRPr>
            </a:lvl1pPr>
          </a:lstStyle>
          <a:p>
            <a:fld id="{B7E6CA31-DA56-47CF-9891-B6D0296B6AEC}" type="slidenum">
              <a:rPr lang="ru-RU" smtClean="0"/>
              <a:pPr/>
              <a:t>‹Nr.›</a:t>
            </a:fld>
            <a:endParaRPr lang="ru-RU" dirty="0"/>
          </a:p>
        </p:txBody>
      </p:sp>
    </p:spTree>
    <p:extLst>
      <p:ext uri="{BB962C8B-B14F-4D97-AF65-F5344CB8AC3E}">
        <p14:creationId xmlns:p14="http://schemas.microsoft.com/office/powerpoint/2010/main" val="1714536039"/>
      </p:ext>
    </p:extLst>
  </p:cSld>
  <p:clrMap bg1="lt1" tx1="dk1" bg2="lt2" tx2="dk2" accent1="accent1" accent2="accent2" accent3="accent3" accent4="accent4" accent5="accent5" accent6="accent6" hlink="hlink" folHlink="folHlink"/>
  <p:sldLayoutIdLst>
    <p:sldLayoutId id="2147483717" r:id="rId1"/>
    <p:sldLayoutId id="2147483681" r:id="rId2"/>
    <p:sldLayoutId id="2147483839" r:id="rId3"/>
    <p:sldLayoutId id="2147483682" r:id="rId4"/>
    <p:sldLayoutId id="2147483683" r:id="rId5"/>
    <p:sldLayoutId id="2147483661" r:id="rId6"/>
    <p:sldLayoutId id="2147483672" r:id="rId7"/>
    <p:sldLayoutId id="2147483673" r:id="rId8"/>
    <p:sldLayoutId id="2147483662" r:id="rId9"/>
    <p:sldLayoutId id="2147483677" r:id="rId10"/>
    <p:sldLayoutId id="2147483663" r:id="rId11"/>
    <p:sldLayoutId id="2147483688" r:id="rId12"/>
    <p:sldLayoutId id="2147483691" r:id="rId13"/>
    <p:sldLayoutId id="2147483718" r:id="rId14"/>
    <p:sldLayoutId id="2147483689" r:id="rId15"/>
    <p:sldLayoutId id="2147483690" r:id="rId16"/>
    <p:sldLayoutId id="2147483692" r:id="rId17"/>
    <p:sldLayoutId id="2147483693" r:id="rId18"/>
    <p:sldLayoutId id="2147483712" r:id="rId19"/>
    <p:sldLayoutId id="2147483723" r:id="rId20"/>
    <p:sldLayoutId id="2147483674" r:id="rId21"/>
    <p:sldLayoutId id="2147483842" r:id="rId22"/>
    <p:sldLayoutId id="2147483694" r:id="rId23"/>
    <p:sldLayoutId id="2147483695" r:id="rId24"/>
    <p:sldLayoutId id="2147483719" r:id="rId25"/>
    <p:sldLayoutId id="2147483696" r:id="rId26"/>
    <p:sldLayoutId id="2147483697" r:id="rId27"/>
    <p:sldLayoutId id="2147483698" r:id="rId28"/>
    <p:sldLayoutId id="2147483699" r:id="rId29"/>
    <p:sldLayoutId id="2147483713" r:id="rId30"/>
    <p:sldLayoutId id="2147483724" r:id="rId31"/>
    <p:sldLayoutId id="2147483675" r:id="rId32"/>
    <p:sldLayoutId id="2147483766" r:id="rId33"/>
    <p:sldLayoutId id="2147483700" r:id="rId34"/>
    <p:sldLayoutId id="2147483767" r:id="rId35"/>
    <p:sldLayoutId id="2147483720" r:id="rId36"/>
    <p:sldLayoutId id="2147483701" r:id="rId37"/>
    <p:sldLayoutId id="2147483702" r:id="rId38"/>
    <p:sldLayoutId id="2147483703" r:id="rId39"/>
    <p:sldLayoutId id="2147483704" r:id="rId40"/>
    <p:sldLayoutId id="2147483705" r:id="rId41"/>
    <p:sldLayoutId id="2147483714" r:id="rId42"/>
    <p:sldLayoutId id="2147483765" r:id="rId43"/>
    <p:sldLayoutId id="2147483725" r:id="rId44"/>
    <p:sldLayoutId id="2147483676" r:id="rId45"/>
    <p:sldLayoutId id="2147483706" r:id="rId46"/>
    <p:sldLayoutId id="2147483707" r:id="rId47"/>
    <p:sldLayoutId id="2147483721" r:id="rId48"/>
    <p:sldLayoutId id="2147483708" r:id="rId49"/>
    <p:sldLayoutId id="2147483709" r:id="rId50"/>
    <p:sldLayoutId id="2147483710" r:id="rId51"/>
    <p:sldLayoutId id="2147483711" r:id="rId52"/>
    <p:sldLayoutId id="2147483715" r:id="rId53"/>
    <p:sldLayoutId id="2147483726" r:id="rId54"/>
    <p:sldLayoutId id="2147483728" r:id="rId55"/>
    <p:sldLayoutId id="2147483664" r:id="rId56"/>
    <p:sldLayoutId id="2147483665" r:id="rId57"/>
    <p:sldLayoutId id="2147483666" r:id="rId58"/>
    <p:sldLayoutId id="2147483722" r:id="rId59"/>
    <p:sldLayoutId id="2147483764" r:id="rId60"/>
    <p:sldLayoutId id="2147483727" r:id="rId61"/>
    <p:sldLayoutId id="2147483686" r:id="rId62"/>
    <p:sldLayoutId id="2147483841" r:id="rId63"/>
    <p:sldLayoutId id="2147483687" r:id="rId64"/>
    <p:sldLayoutId id="2147483678" r:id="rId65"/>
    <p:sldLayoutId id="2147483680" r:id="rId66"/>
    <p:sldLayoutId id="2147483667" r:id="rId67"/>
    <p:sldLayoutId id="2147483679" r:id="rId68"/>
    <p:sldLayoutId id="2147483684" r:id="rId69"/>
    <p:sldLayoutId id="2147483685" r:id="rId70"/>
    <p:sldLayoutId id="2147483668" r:id="rId71"/>
    <p:sldLayoutId id="2147483669" r:id="rId72"/>
    <p:sldLayoutId id="2147483716" r:id="rId73"/>
    <p:sldLayoutId id="2147483840" r:id="rId74"/>
    <p:sldLayoutId id="2147483670" r:id="rId75"/>
    <p:sldLayoutId id="2147483671" r:id="rId76"/>
    <p:sldLayoutId id="2147483870" r:id="rId77"/>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image" Target="../media/image333.png"/><Relationship Id="rId1" Type="http://schemas.openxmlformats.org/officeDocument/2006/relationships/slideLayout" Target="../slideLayouts/slideLayout36.xml"/><Relationship Id="rId4" Type="http://schemas.openxmlformats.org/officeDocument/2006/relationships/hyperlink" Target="https://vimeo.com/512464945"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hyperlink" Target="http://www.udh-ch.ch/" TargetMode="External"/><Relationship Id="rId2" Type="http://schemas.openxmlformats.org/officeDocument/2006/relationships/hyperlink" Target="http://www.myidea.ch/" TargetMode="External"/><Relationship Id="rId1" Type="http://schemas.openxmlformats.org/officeDocument/2006/relationships/slideLayout" Target="../slideLayouts/slideLayout59.xml"/><Relationship Id="rId6" Type="http://schemas.openxmlformats.org/officeDocument/2006/relationships/hyperlink" Target="http://www.eta-ch.ch/" TargetMode="External"/><Relationship Id="rId5" Type="http://schemas.openxmlformats.org/officeDocument/2006/relationships/hyperlink" Target="http://www.msi-ch.ch/" TargetMode="External"/><Relationship Id="rId4" Type="http://schemas.openxmlformats.org/officeDocument/2006/relationships/hyperlink" Target="http://www.pae-ch.ch/"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png"/><Relationship Id="rId1" Type="http://schemas.openxmlformats.org/officeDocument/2006/relationships/slideLayout" Target="../slideLayouts/slideLayout48.xml"/><Relationship Id="rId4" Type="http://schemas.openxmlformats.org/officeDocument/2006/relationships/image" Target="../media/image3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9.wmf"/><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340.pn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342.jpeg"/><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8" Type="http://schemas.openxmlformats.org/officeDocument/2006/relationships/image" Target="../media/image330.jpeg"/><Relationship Id="rId3" Type="http://schemas.openxmlformats.org/officeDocument/2006/relationships/image" Target="../media/image325.emf"/><Relationship Id="rId7" Type="http://schemas.openxmlformats.org/officeDocument/2006/relationships/image" Target="../media/image329.jpeg"/><Relationship Id="rId2" Type="http://schemas.openxmlformats.org/officeDocument/2006/relationships/image" Target="../media/image324.jpeg"/><Relationship Id="rId1" Type="http://schemas.openxmlformats.org/officeDocument/2006/relationships/slideLayout" Target="../slideLayouts/slideLayout59.xml"/><Relationship Id="rId6" Type="http://schemas.openxmlformats.org/officeDocument/2006/relationships/image" Target="../media/image328.emf"/><Relationship Id="rId5" Type="http://schemas.openxmlformats.org/officeDocument/2006/relationships/image" Target="../media/image327.png"/><Relationship Id="rId4" Type="http://schemas.openxmlformats.org/officeDocument/2006/relationships/image" Target="../media/image3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image" Target="../media/image343.jpeg"/><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image" Target="../media/image345.jpg"/><Relationship Id="rId2" Type="http://schemas.openxmlformats.org/officeDocument/2006/relationships/image" Target="../media/image344.png"/><Relationship Id="rId1" Type="http://schemas.openxmlformats.org/officeDocument/2006/relationships/slideLayout" Target="../slideLayouts/slideLayout48.xml"/><Relationship Id="rId5" Type="http://schemas.openxmlformats.org/officeDocument/2006/relationships/image" Target="../media/image347.png"/><Relationship Id="rId4" Type="http://schemas.openxmlformats.org/officeDocument/2006/relationships/image" Target="../media/image3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lPpUZ01pMt0" TargetMode="External"/><Relationship Id="rId2" Type="http://schemas.openxmlformats.org/officeDocument/2006/relationships/notesSlide" Target="../notesSlides/notesSlide2.xml"/><Relationship Id="rId1" Type="http://schemas.openxmlformats.org/officeDocument/2006/relationships/slideLayout" Target="../slideLayouts/slideLayout60.xml"/><Relationship Id="rId4" Type="http://schemas.openxmlformats.org/officeDocument/2006/relationships/image" Target="../media/image33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3" Type="http://schemas.openxmlformats.org/officeDocument/2006/relationships/image" Target="../media/image282.png"/><Relationship Id="rId7" Type="http://schemas.openxmlformats.org/officeDocument/2006/relationships/image" Target="../media/image288.png"/><Relationship Id="rId2" Type="http://schemas.openxmlformats.org/officeDocument/2006/relationships/image" Target="../media/image281.png"/><Relationship Id="rId1" Type="http://schemas.openxmlformats.org/officeDocument/2006/relationships/slideLayout" Target="../slideLayouts/slideLayout59.xml"/><Relationship Id="rId6" Type="http://schemas.openxmlformats.org/officeDocument/2006/relationships/image" Target="../media/image287.png"/><Relationship Id="rId5" Type="http://schemas.openxmlformats.org/officeDocument/2006/relationships/image" Target="../media/image286.png"/><Relationship Id="rId4" Type="http://schemas.openxmlformats.org/officeDocument/2006/relationships/image" Target="../media/image283.png"/></Relationships>
</file>

<file path=ppt/slides/_rels/slide9.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69D3E-8858-4A05-B3A9-84A618532352}"/>
              </a:ext>
            </a:extLst>
          </p:cNvPr>
          <p:cNvSpPr>
            <a:spLocks noGrp="1"/>
          </p:cNvSpPr>
          <p:nvPr>
            <p:ph type="title"/>
          </p:nvPr>
        </p:nvSpPr>
        <p:spPr>
          <a:xfrm>
            <a:off x="935834" y="5933659"/>
            <a:ext cx="8168410" cy="636104"/>
          </a:xfrm>
        </p:spPr>
        <p:txBody>
          <a:bodyPr>
            <a:noAutofit/>
          </a:bodyPr>
          <a:lstStyle/>
          <a:p>
            <a:pPr algn="l"/>
            <a:r>
              <a:rPr lang="de-CH" sz="2800" b="0" dirty="0">
                <a:solidFill>
                  <a:srgbClr val="8EB403"/>
                </a:solidFill>
              </a:rPr>
              <a:t>Unternehmerisches Denken und Handeln</a:t>
            </a:r>
          </a:p>
        </p:txBody>
      </p:sp>
      <p:sp>
        <p:nvSpPr>
          <p:cNvPr id="4" name="Rechteck 3">
            <a:extLst>
              <a:ext uri="{FF2B5EF4-FFF2-40B4-BE49-F238E27FC236}">
                <a16:creationId xmlns:a16="http://schemas.microsoft.com/office/drawing/2014/main" id="{2B5132A5-C60A-4155-AB83-FBEB00069D1D}"/>
              </a:ext>
            </a:extLst>
          </p:cNvPr>
          <p:cNvSpPr/>
          <p:nvPr/>
        </p:nvSpPr>
        <p:spPr>
          <a:xfrm>
            <a:off x="925894" y="5322132"/>
            <a:ext cx="3009157" cy="738664"/>
          </a:xfrm>
          <a:prstGeom prst="rect">
            <a:avLst/>
          </a:prstGeom>
        </p:spPr>
        <p:txBody>
          <a:bodyPr wrap="none">
            <a:spAutoFit/>
          </a:bodyPr>
          <a:lstStyle/>
          <a:p>
            <a:r>
              <a:rPr lang="de-CH" sz="4200" dirty="0">
                <a:solidFill>
                  <a:srgbClr val="8EB403"/>
                </a:solidFill>
              </a:rPr>
              <a:t>my</a:t>
            </a:r>
            <a:r>
              <a:rPr lang="de-CH" sz="4200" b="1" dirty="0">
                <a:solidFill>
                  <a:srgbClr val="8EB403"/>
                </a:solidFill>
              </a:rPr>
              <a:t>idea.</a:t>
            </a:r>
            <a:r>
              <a:rPr lang="de-CH" sz="4200" dirty="0">
                <a:solidFill>
                  <a:srgbClr val="8EB403"/>
                </a:solidFill>
              </a:rPr>
              <a:t>ch</a:t>
            </a:r>
          </a:p>
        </p:txBody>
      </p:sp>
      <p:pic>
        <p:nvPicPr>
          <p:cNvPr id="25" name="Grafik 24" descr="Ein Bild, das Text, Vektorgrafiken enthält.&#10;&#10;Automatisch generierte Beschreibung">
            <a:extLst>
              <a:ext uri="{FF2B5EF4-FFF2-40B4-BE49-F238E27FC236}">
                <a16:creationId xmlns:a16="http://schemas.microsoft.com/office/drawing/2014/main" id="{8A1741F1-01FC-47F9-8DB0-9D5A9C250E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36" y="-165689"/>
            <a:ext cx="2176672" cy="2176672"/>
          </a:xfrm>
          <a:prstGeom prst="rect">
            <a:avLst/>
          </a:prstGeom>
        </p:spPr>
      </p:pic>
      <p:sp>
        <p:nvSpPr>
          <p:cNvPr id="3" name="Foliennummernplatzhalter 2">
            <a:extLst>
              <a:ext uri="{FF2B5EF4-FFF2-40B4-BE49-F238E27FC236}">
                <a16:creationId xmlns:a16="http://schemas.microsoft.com/office/drawing/2014/main" id="{DBD4B09B-DE92-42CD-A4E8-B762702A2AD8}"/>
              </a:ext>
            </a:extLst>
          </p:cNvPr>
          <p:cNvSpPr>
            <a:spLocks noGrp="1"/>
          </p:cNvSpPr>
          <p:nvPr>
            <p:ph type="sldNum" sz="quarter" idx="12"/>
          </p:nvPr>
        </p:nvSpPr>
        <p:spPr/>
        <p:txBody>
          <a:bodyPr/>
          <a:lstStyle/>
          <a:p>
            <a:fld id="{B7E6CA31-DA56-47CF-9891-B6D0296B6AEC}" type="slidenum">
              <a:rPr lang="ru-RU" smtClean="0"/>
              <a:pPr/>
              <a:t>1</a:t>
            </a:fld>
            <a:endParaRPr lang="ru-RU" dirty="0"/>
          </a:p>
        </p:txBody>
      </p:sp>
    </p:spTree>
    <p:extLst>
      <p:ext uri="{BB962C8B-B14F-4D97-AF65-F5344CB8AC3E}">
        <p14:creationId xmlns:p14="http://schemas.microsoft.com/office/powerpoint/2010/main" val="3329116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2CC95166-A7E3-4331-B41D-DE9EB0F91E93}"/>
              </a:ext>
            </a:extLst>
          </p:cNvPr>
          <p:cNvSpPr>
            <a:spLocks noGrp="1"/>
          </p:cNvSpPr>
          <p:nvPr>
            <p:ph type="title"/>
          </p:nvPr>
        </p:nvSpPr>
        <p:spPr>
          <a:xfrm>
            <a:off x="1666627" y="480304"/>
            <a:ext cx="6940675" cy="733645"/>
          </a:xfrm>
        </p:spPr>
        <p:txBody>
          <a:bodyPr>
            <a:noAutofit/>
          </a:bodyPr>
          <a:lstStyle/>
          <a:p>
            <a:pPr algn="l"/>
            <a:r>
              <a:rPr lang="de-DE" sz="2400" dirty="0">
                <a:solidFill>
                  <a:srgbClr val="0B4874"/>
                </a:solidFill>
                <a:latin typeface="Century Gothic" panose="020B0502020202020204" pitchFamily="34" charset="0"/>
              </a:rPr>
              <a:t>Bestandteile Ihres Mini-Businessplans </a:t>
            </a:r>
            <a:br>
              <a:rPr lang="de-DE" sz="2400" dirty="0">
                <a:solidFill>
                  <a:srgbClr val="0B4874"/>
                </a:solidFill>
                <a:latin typeface="Century Gothic" panose="020B0502020202020204" pitchFamily="34" charset="0"/>
              </a:rPr>
            </a:br>
            <a:r>
              <a:rPr lang="de-DE" sz="2400" dirty="0">
                <a:solidFill>
                  <a:srgbClr val="0B4874"/>
                </a:solidFill>
                <a:latin typeface="Century Gothic" panose="020B0502020202020204" pitchFamily="34" charset="0"/>
              </a:rPr>
              <a:t>und Lernjournals</a:t>
            </a:r>
            <a:endParaRPr lang="de-DE" altLang="fr-FR" sz="2400" dirty="0">
              <a:solidFill>
                <a:srgbClr val="0B4874"/>
              </a:solidFill>
              <a:latin typeface="Century Gothic" panose="020B0502020202020204" pitchFamily="34" charset="0"/>
              <a:ea typeface="ＭＳ Ｐゴシック" charset="0"/>
            </a:endParaRPr>
          </a:p>
        </p:txBody>
      </p:sp>
      <p:sp>
        <p:nvSpPr>
          <p:cNvPr id="14" name="Rechteck 13">
            <a:extLst>
              <a:ext uri="{FF2B5EF4-FFF2-40B4-BE49-F238E27FC236}">
                <a16:creationId xmlns:a16="http://schemas.microsoft.com/office/drawing/2014/main" id="{F1306E3A-D52A-40C5-AA59-D7AC1D17F806}"/>
              </a:ext>
            </a:extLst>
          </p:cNvPr>
          <p:cNvSpPr/>
          <p:nvPr/>
        </p:nvSpPr>
        <p:spPr>
          <a:xfrm>
            <a:off x="1676157" y="1746495"/>
            <a:ext cx="4012266" cy="4719241"/>
          </a:xfrm>
          <a:prstGeom prst="rect">
            <a:avLst/>
          </a:prstGeom>
        </p:spPr>
        <p:txBody>
          <a:bodyPr wrap="square">
            <a:spAutoFit/>
          </a:bodyPr>
          <a:lstStyle/>
          <a:p>
            <a:pPr>
              <a:spcBef>
                <a:spcPts val="800"/>
              </a:spcBef>
              <a:buClr>
                <a:srgbClr val="0B4874"/>
              </a:buClr>
            </a:pPr>
            <a:r>
              <a:rPr lang="de-CH" b="1" dirty="0">
                <a:solidFill>
                  <a:schemeClr val="accent6">
                    <a:lumMod val="50000"/>
                  </a:schemeClr>
                </a:solidFill>
                <a:latin typeface="Century Gothic"/>
              </a:rPr>
              <a:t>Inhalte</a:t>
            </a:r>
          </a:p>
          <a:p>
            <a:pPr marL="358775" indent="-358775">
              <a:spcBef>
                <a:spcPts val="800"/>
              </a:spcBef>
              <a:buClr>
                <a:srgbClr val="0B4874"/>
              </a:buClr>
              <a:buAutoNum type="arabicPeriod"/>
            </a:pPr>
            <a:r>
              <a:rPr lang="de-CH" dirty="0">
                <a:solidFill>
                  <a:srgbClr val="0B4874"/>
                </a:solidFill>
                <a:latin typeface="Century Gothic"/>
              </a:rPr>
              <a:t>Steckbrief Ihrer Geschäftsidee</a:t>
            </a:r>
          </a:p>
          <a:p>
            <a:pPr marL="358775" indent="-358775">
              <a:spcBef>
                <a:spcPts val="800"/>
              </a:spcBef>
              <a:buClr>
                <a:srgbClr val="0B4874"/>
              </a:buClr>
              <a:buAutoNum type="arabicPeriod"/>
            </a:pPr>
            <a:r>
              <a:rPr lang="de-CH" dirty="0">
                <a:solidFill>
                  <a:srgbClr val="0B4874"/>
                </a:solidFill>
                <a:latin typeface="Century Gothic"/>
              </a:rPr>
              <a:t>Vision</a:t>
            </a:r>
          </a:p>
          <a:p>
            <a:pPr marL="358775" indent="-358775">
              <a:spcBef>
                <a:spcPts val="800"/>
              </a:spcBef>
              <a:buClr>
                <a:srgbClr val="0B4874"/>
              </a:buClr>
              <a:buAutoNum type="arabicPeriod"/>
            </a:pPr>
            <a:r>
              <a:rPr lang="de-CH" dirty="0">
                <a:solidFill>
                  <a:srgbClr val="0B4874"/>
                </a:solidFill>
                <a:latin typeface="Century Gothic"/>
              </a:rPr>
              <a:t>Name, Logo und Tagline</a:t>
            </a:r>
          </a:p>
          <a:p>
            <a:pPr marL="358775" indent="-358775">
              <a:spcBef>
                <a:spcPts val="800"/>
              </a:spcBef>
              <a:buClr>
                <a:srgbClr val="0B4874"/>
              </a:buClr>
              <a:buAutoNum type="arabicPeriod"/>
            </a:pPr>
            <a:r>
              <a:rPr lang="de-CH" dirty="0">
                <a:solidFill>
                  <a:srgbClr val="0B4874"/>
                </a:solidFill>
                <a:latin typeface="Century Gothic"/>
              </a:rPr>
              <a:t>Demoversion oder Minimum Viable Product </a:t>
            </a:r>
          </a:p>
          <a:p>
            <a:pPr marL="358775" indent="-358775">
              <a:spcBef>
                <a:spcPts val="800"/>
              </a:spcBef>
              <a:buClr>
                <a:srgbClr val="0B4874"/>
              </a:buClr>
              <a:buAutoNum type="arabicPeriod"/>
            </a:pPr>
            <a:r>
              <a:rPr lang="de-CH" dirty="0">
                <a:solidFill>
                  <a:srgbClr val="0B4874"/>
                </a:solidFill>
                <a:latin typeface="Century Gothic"/>
              </a:rPr>
              <a:t>Geschäftsmodell</a:t>
            </a:r>
          </a:p>
          <a:p>
            <a:pPr marL="358775" indent="-358775">
              <a:spcBef>
                <a:spcPts val="800"/>
              </a:spcBef>
              <a:buClr>
                <a:srgbClr val="0B4874"/>
              </a:buClr>
              <a:buAutoNum type="arabicPeriod"/>
            </a:pPr>
            <a:r>
              <a:rPr lang="de-CH" dirty="0">
                <a:solidFill>
                  <a:srgbClr val="0B4874"/>
                </a:solidFill>
                <a:latin typeface="Century Gothic"/>
              </a:rPr>
              <a:t>Alleinstellungsmerkmal</a:t>
            </a:r>
          </a:p>
          <a:p>
            <a:pPr marL="358775" indent="-358775">
              <a:spcBef>
                <a:spcPts val="800"/>
              </a:spcBef>
              <a:buClr>
                <a:srgbClr val="0B4874"/>
              </a:buClr>
              <a:buAutoNum type="arabicPeriod"/>
            </a:pPr>
            <a:r>
              <a:rPr lang="de-CH" dirty="0">
                <a:solidFill>
                  <a:srgbClr val="0B4874"/>
                </a:solidFill>
                <a:latin typeface="Century Gothic"/>
              </a:rPr>
              <a:t>Marketingkonzept</a:t>
            </a:r>
          </a:p>
          <a:p>
            <a:pPr marL="358775" indent="-358775">
              <a:spcBef>
                <a:spcPts val="800"/>
              </a:spcBef>
              <a:buClr>
                <a:srgbClr val="0B4874"/>
              </a:buClr>
              <a:buAutoNum type="arabicPeriod"/>
            </a:pPr>
            <a:r>
              <a:rPr lang="de-CH" dirty="0">
                <a:solidFill>
                  <a:srgbClr val="0B4874"/>
                </a:solidFill>
                <a:latin typeface="Century Gothic"/>
              </a:rPr>
              <a:t>Deckungsbeitrag- und </a:t>
            </a:r>
            <a:br>
              <a:rPr lang="de-CH" dirty="0">
                <a:solidFill>
                  <a:srgbClr val="0B4874"/>
                </a:solidFill>
                <a:latin typeface="Century Gothic"/>
              </a:rPr>
            </a:br>
            <a:r>
              <a:rPr lang="de-CH" dirty="0">
                <a:solidFill>
                  <a:srgbClr val="0B4874"/>
                </a:solidFill>
                <a:latin typeface="Century Gothic"/>
              </a:rPr>
              <a:t>Break-Even-Berechnung</a:t>
            </a:r>
          </a:p>
          <a:p>
            <a:pPr marL="358775" indent="-358775">
              <a:spcBef>
                <a:spcPts val="800"/>
              </a:spcBef>
              <a:buClr>
                <a:srgbClr val="0B4874"/>
              </a:buClr>
              <a:buAutoNum type="arabicPeriod"/>
            </a:pPr>
            <a:r>
              <a:rPr lang="de-CH" dirty="0">
                <a:solidFill>
                  <a:srgbClr val="0B4874"/>
                </a:solidFill>
                <a:latin typeface="Century Gothic"/>
              </a:rPr>
              <a:t>Gründerteam</a:t>
            </a:r>
          </a:p>
          <a:p>
            <a:pPr marL="342900" indent="-342900">
              <a:spcBef>
                <a:spcPts val="800"/>
              </a:spcBef>
              <a:buClr>
                <a:srgbClr val="0B4874"/>
              </a:buClr>
              <a:buAutoNum type="arabicPeriod"/>
            </a:pPr>
            <a:r>
              <a:rPr lang="de-CH" dirty="0">
                <a:solidFill>
                  <a:srgbClr val="0B4874"/>
                </a:solidFill>
                <a:latin typeface="Century Gothic"/>
              </a:rPr>
              <a:t> Wie weiter?</a:t>
            </a:r>
          </a:p>
        </p:txBody>
      </p:sp>
      <p:sp>
        <p:nvSpPr>
          <p:cNvPr id="3" name="Foliennummernplatzhalter 2">
            <a:extLst>
              <a:ext uri="{FF2B5EF4-FFF2-40B4-BE49-F238E27FC236}">
                <a16:creationId xmlns:a16="http://schemas.microsoft.com/office/drawing/2014/main" id="{B511B955-884A-4800-B6BE-AC03D8CD0856}"/>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10</a:t>
            </a:fld>
            <a:endParaRPr lang="ru-RU"/>
          </a:p>
        </p:txBody>
      </p:sp>
      <p:sp>
        <p:nvSpPr>
          <p:cNvPr id="6" name="Rechteck 5">
            <a:extLst>
              <a:ext uri="{FF2B5EF4-FFF2-40B4-BE49-F238E27FC236}">
                <a16:creationId xmlns:a16="http://schemas.microsoft.com/office/drawing/2014/main" id="{54AEB710-3C3B-4596-BBD3-4A7BA35D22B8}"/>
              </a:ext>
            </a:extLst>
          </p:cNvPr>
          <p:cNvSpPr/>
          <p:nvPr/>
        </p:nvSpPr>
        <p:spPr>
          <a:xfrm>
            <a:off x="6185464" y="1749250"/>
            <a:ext cx="4012266" cy="2718693"/>
          </a:xfrm>
          <a:prstGeom prst="rect">
            <a:avLst/>
          </a:prstGeom>
        </p:spPr>
        <p:txBody>
          <a:bodyPr wrap="square">
            <a:spAutoFit/>
          </a:bodyPr>
          <a:lstStyle/>
          <a:p>
            <a:pPr>
              <a:spcBef>
                <a:spcPts val="800"/>
              </a:spcBef>
              <a:buClr>
                <a:srgbClr val="0B4874"/>
              </a:buClr>
            </a:pPr>
            <a:r>
              <a:rPr lang="de-CH" b="1" dirty="0">
                <a:solidFill>
                  <a:schemeClr val="accent6">
                    <a:lumMod val="50000"/>
                  </a:schemeClr>
                </a:solidFill>
                <a:latin typeface="Century Gothic"/>
              </a:rPr>
              <a:t>Jedes Kapitel enthält …</a:t>
            </a:r>
          </a:p>
          <a:p>
            <a:pPr marL="285750" indent="-285750">
              <a:spcBef>
                <a:spcPts val="800"/>
              </a:spcBef>
              <a:buClr>
                <a:srgbClr val="0B4874"/>
              </a:buClr>
              <a:buFont typeface="Century Gothic" panose="020B0502020202020204" pitchFamily="34" charset="0"/>
              <a:buChar char="●"/>
            </a:pPr>
            <a:r>
              <a:rPr lang="de-CH" dirty="0">
                <a:solidFill>
                  <a:srgbClr val="0B4874"/>
                </a:solidFill>
                <a:latin typeface="Century Gothic"/>
              </a:rPr>
              <a:t>Inhaltliche Hinweise zum jeweiligen Thema</a:t>
            </a:r>
          </a:p>
          <a:p>
            <a:pPr marL="285750" indent="-285750">
              <a:spcBef>
                <a:spcPts val="800"/>
              </a:spcBef>
              <a:buClr>
                <a:srgbClr val="0B4874"/>
              </a:buClr>
              <a:buFont typeface="Century Gothic" panose="020B0502020202020204" pitchFamily="34" charset="0"/>
              <a:buChar char="●"/>
            </a:pPr>
            <a:r>
              <a:rPr lang="de-CH" dirty="0">
                <a:solidFill>
                  <a:srgbClr val="B11B96"/>
                </a:solidFill>
                <a:latin typeface="Century Gothic"/>
              </a:rPr>
              <a:t>Das ausformulierte Beispiel von MyBambooBike</a:t>
            </a:r>
          </a:p>
          <a:p>
            <a:pPr marL="285750" indent="-285750">
              <a:spcBef>
                <a:spcPts val="800"/>
              </a:spcBef>
              <a:buClr>
                <a:srgbClr val="0B4874"/>
              </a:buClr>
              <a:buFont typeface="Century Gothic" panose="020B0502020202020204" pitchFamily="34" charset="0"/>
              <a:buChar char="●"/>
            </a:pPr>
            <a:r>
              <a:rPr lang="de-CH" dirty="0">
                <a:solidFill>
                  <a:srgbClr val="D17930"/>
                </a:solidFill>
                <a:latin typeface="Century Gothic"/>
              </a:rPr>
              <a:t>Platz für Ihre eigenen Fortschritte und Ergebnisse</a:t>
            </a:r>
          </a:p>
          <a:p>
            <a:pPr marL="285750" indent="-285750">
              <a:spcBef>
                <a:spcPts val="800"/>
              </a:spcBef>
              <a:buClr>
                <a:srgbClr val="0B4874"/>
              </a:buClr>
              <a:buFont typeface="Century Gothic" panose="020B0502020202020204" pitchFamily="34" charset="0"/>
              <a:buChar char="●"/>
            </a:pPr>
            <a:r>
              <a:rPr lang="de-CH" dirty="0">
                <a:solidFill>
                  <a:srgbClr val="738D05"/>
                </a:solidFill>
                <a:latin typeface="Century Gothic"/>
              </a:rPr>
              <a:t>Reflexionsfragen</a:t>
            </a:r>
          </a:p>
        </p:txBody>
      </p:sp>
    </p:spTree>
    <p:extLst>
      <p:ext uri="{BB962C8B-B14F-4D97-AF65-F5344CB8AC3E}">
        <p14:creationId xmlns:p14="http://schemas.microsoft.com/office/powerpoint/2010/main" val="3084044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DCB3FB3-9799-4F1D-9FA7-94D15B4D05DF}"/>
              </a:ext>
            </a:extLst>
          </p:cNvPr>
          <p:cNvSpPr>
            <a:spLocks noGrp="1"/>
          </p:cNvSpPr>
          <p:nvPr>
            <p:ph type="sldNum" sz="quarter" idx="12"/>
          </p:nvPr>
        </p:nvSpPr>
        <p:spPr/>
        <p:txBody>
          <a:bodyPr/>
          <a:lstStyle/>
          <a:p>
            <a:fld id="{B7E6CA31-DA56-47CF-9891-B6D0296B6AEC}" type="slidenum">
              <a:rPr lang="ru-RU" smtClean="0"/>
              <a:t>11</a:t>
            </a:fld>
            <a:endParaRPr lang="ru-RU"/>
          </a:p>
        </p:txBody>
      </p:sp>
      <p:sp>
        <p:nvSpPr>
          <p:cNvPr id="92" name="Rechteck 91">
            <a:extLst>
              <a:ext uri="{FF2B5EF4-FFF2-40B4-BE49-F238E27FC236}">
                <a16:creationId xmlns:a16="http://schemas.microsoft.com/office/drawing/2014/main" id="{95BFF870-078C-4907-B737-014885314308}"/>
              </a:ext>
            </a:extLst>
          </p:cNvPr>
          <p:cNvSpPr/>
          <p:nvPr/>
        </p:nvSpPr>
        <p:spPr>
          <a:xfrm>
            <a:off x="6057346" y="1897486"/>
            <a:ext cx="1620000" cy="4788000"/>
          </a:xfrm>
          <a:prstGeom prst="rect">
            <a:avLst/>
          </a:prstGeom>
          <a:solidFill>
            <a:sysClr val="window" lastClr="FFFFFF">
              <a:lumMod val="95000"/>
            </a:sysClr>
          </a:solidFill>
          <a:ln>
            <a:solidFill>
              <a:sysClr val="window" lastClr="FFFFFF">
                <a:lumMod val="50000"/>
              </a:sysClr>
            </a:solidFill>
          </a:ln>
          <a:effectLst>
            <a:outerShdw blurRad="50800" dist="38100" dir="2700000" algn="tl" rotWithShape="0">
              <a:prstClr val="black">
                <a:alpha val="40000"/>
              </a:prstClr>
            </a:outerShdw>
          </a:effectLst>
        </p:spPr>
        <p:txBody>
          <a:bodyPr vert="horz" lIns="252000" tIns="252000" rIns="252000" bIns="252000" rtlCol="0">
            <a:noAutofit/>
          </a:bodyPr>
          <a:lstStyle/>
          <a:p>
            <a:pPr marL="0" marR="0" lvl="0" indent="0" algn="l" defTabSz="914400" eaLnBrk="1" fontAlgn="auto" latinLnBrk="0" hangingPunct="1">
              <a:lnSpc>
                <a:spcPct val="90000"/>
              </a:lnSpc>
              <a:spcBef>
                <a:spcPts val="0"/>
              </a:spcBef>
              <a:spcAft>
                <a:spcPts val="1000"/>
              </a:spcAft>
              <a:buClr>
                <a:srgbClr val="5F5F5F"/>
              </a:buClr>
              <a:buSzTx/>
              <a:buFontTx/>
              <a:buNone/>
              <a:tabLst/>
              <a:defRPr/>
            </a:pPr>
            <a:endParaRPr kumimoji="0" lang="de-DE"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93" name="Rechteck 92">
            <a:extLst>
              <a:ext uri="{FF2B5EF4-FFF2-40B4-BE49-F238E27FC236}">
                <a16:creationId xmlns:a16="http://schemas.microsoft.com/office/drawing/2014/main" id="{F689427A-70EB-4F39-909C-1D59C3AF19ED}"/>
              </a:ext>
            </a:extLst>
          </p:cNvPr>
          <p:cNvSpPr/>
          <p:nvPr/>
        </p:nvSpPr>
        <p:spPr>
          <a:xfrm>
            <a:off x="9595193" y="1897486"/>
            <a:ext cx="1620000" cy="4515870"/>
          </a:xfrm>
          <a:prstGeom prst="rect">
            <a:avLst/>
          </a:prstGeom>
          <a:solidFill>
            <a:sysClr val="window" lastClr="FFFFFF">
              <a:lumMod val="95000"/>
            </a:sysClr>
          </a:solidFill>
          <a:ln>
            <a:solidFill>
              <a:sysClr val="window" lastClr="FFFFFF">
                <a:lumMod val="50000"/>
              </a:sysClr>
            </a:solidFill>
          </a:ln>
          <a:effectLst>
            <a:outerShdw blurRad="50800" dist="38100" dir="2700000" algn="tl" rotWithShape="0">
              <a:prstClr val="black">
                <a:alpha val="40000"/>
              </a:prstClr>
            </a:outerShdw>
          </a:effectLst>
        </p:spPr>
        <p:txBody>
          <a:bodyPr vert="horz" lIns="252000" tIns="252000" rIns="252000" bIns="252000" rtlCol="0">
            <a:noAutofit/>
          </a:bodyPr>
          <a:lstStyle/>
          <a:p>
            <a:pPr marL="0" marR="0" lvl="0" indent="0" algn="l" defTabSz="914400" eaLnBrk="1" fontAlgn="auto" latinLnBrk="0" hangingPunct="1">
              <a:lnSpc>
                <a:spcPct val="90000"/>
              </a:lnSpc>
              <a:spcBef>
                <a:spcPts val="0"/>
              </a:spcBef>
              <a:spcAft>
                <a:spcPts val="1000"/>
              </a:spcAft>
              <a:buClr>
                <a:srgbClr val="5F5F5F"/>
              </a:buClr>
              <a:buSzTx/>
              <a:buFontTx/>
              <a:buNone/>
              <a:tabLst/>
              <a:defRPr/>
            </a:pPr>
            <a:endParaRPr kumimoji="0" lang="de-DE"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94" name="Rechteck 93">
            <a:extLst>
              <a:ext uri="{FF2B5EF4-FFF2-40B4-BE49-F238E27FC236}">
                <a16:creationId xmlns:a16="http://schemas.microsoft.com/office/drawing/2014/main" id="{A94663DF-FE1F-44F8-A659-A91FBAE799B0}"/>
              </a:ext>
            </a:extLst>
          </p:cNvPr>
          <p:cNvSpPr/>
          <p:nvPr/>
        </p:nvSpPr>
        <p:spPr>
          <a:xfrm>
            <a:off x="7826270" y="1897486"/>
            <a:ext cx="1620000" cy="4788000"/>
          </a:xfrm>
          <a:prstGeom prst="rect">
            <a:avLst/>
          </a:prstGeom>
          <a:solidFill>
            <a:sysClr val="window" lastClr="FFFFFF">
              <a:lumMod val="95000"/>
            </a:sysClr>
          </a:solidFill>
          <a:ln>
            <a:solidFill>
              <a:sysClr val="window" lastClr="FFFFFF">
                <a:lumMod val="50000"/>
              </a:sysClr>
            </a:solidFill>
          </a:ln>
          <a:effectLst>
            <a:outerShdw blurRad="50800" dist="38100" dir="2700000" algn="tl" rotWithShape="0">
              <a:prstClr val="black">
                <a:alpha val="40000"/>
              </a:prstClr>
            </a:outerShdw>
          </a:effectLst>
        </p:spPr>
        <p:txBody>
          <a:bodyPr vert="horz" lIns="252000" tIns="252000" rIns="252000" bIns="252000" rtlCol="0">
            <a:noAutofit/>
          </a:bodyPr>
          <a:lstStyle/>
          <a:p>
            <a:pPr marL="0" marR="0" lvl="0" indent="0" algn="l" defTabSz="914400" eaLnBrk="1" fontAlgn="auto" latinLnBrk="0" hangingPunct="1">
              <a:lnSpc>
                <a:spcPct val="90000"/>
              </a:lnSpc>
              <a:spcBef>
                <a:spcPts val="0"/>
              </a:spcBef>
              <a:spcAft>
                <a:spcPts val="1000"/>
              </a:spcAft>
              <a:buClr>
                <a:srgbClr val="5F5F5F"/>
              </a:buClr>
              <a:buSzTx/>
              <a:buFontTx/>
              <a:buNone/>
              <a:tabLst/>
              <a:defRPr/>
            </a:pPr>
            <a:endParaRPr kumimoji="0" lang="de-DE"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95" name="Rechteck 94">
            <a:extLst>
              <a:ext uri="{FF2B5EF4-FFF2-40B4-BE49-F238E27FC236}">
                <a16:creationId xmlns:a16="http://schemas.microsoft.com/office/drawing/2014/main" id="{21111346-EF23-4D0F-AA17-25BBE00390F4}"/>
              </a:ext>
            </a:extLst>
          </p:cNvPr>
          <p:cNvSpPr/>
          <p:nvPr/>
        </p:nvSpPr>
        <p:spPr>
          <a:xfrm>
            <a:off x="4288422" y="1897486"/>
            <a:ext cx="1620000" cy="4788000"/>
          </a:xfrm>
          <a:prstGeom prst="rect">
            <a:avLst/>
          </a:prstGeom>
          <a:solidFill>
            <a:sysClr val="window" lastClr="FFFFFF">
              <a:lumMod val="95000"/>
            </a:sysClr>
          </a:solidFill>
          <a:ln>
            <a:solidFill>
              <a:sysClr val="window" lastClr="FFFFFF">
                <a:lumMod val="50000"/>
              </a:sysClr>
            </a:solidFill>
          </a:ln>
          <a:effectLst>
            <a:outerShdw blurRad="50800" dist="38100" dir="2700000" algn="tl" rotWithShape="0">
              <a:prstClr val="black">
                <a:alpha val="40000"/>
              </a:prstClr>
            </a:outerShdw>
          </a:effectLst>
        </p:spPr>
        <p:txBody>
          <a:bodyPr vert="horz" lIns="252000" tIns="252000" rIns="252000" bIns="252000" rtlCol="0">
            <a:noAutofit/>
          </a:bodyPr>
          <a:lstStyle/>
          <a:p>
            <a:pPr marL="0" marR="0" lvl="0" indent="0" algn="l" defTabSz="914400" eaLnBrk="1" fontAlgn="auto" latinLnBrk="0" hangingPunct="1">
              <a:lnSpc>
                <a:spcPct val="90000"/>
              </a:lnSpc>
              <a:spcBef>
                <a:spcPts val="0"/>
              </a:spcBef>
              <a:spcAft>
                <a:spcPts val="1000"/>
              </a:spcAft>
              <a:buClr>
                <a:srgbClr val="5F5F5F"/>
              </a:buClr>
              <a:buSzTx/>
              <a:buFontTx/>
              <a:buNone/>
              <a:tabLst/>
              <a:defRPr/>
            </a:pPr>
            <a:endParaRPr kumimoji="0" lang="de-DE"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96" name="Rechteck 95">
            <a:extLst>
              <a:ext uri="{FF2B5EF4-FFF2-40B4-BE49-F238E27FC236}">
                <a16:creationId xmlns:a16="http://schemas.microsoft.com/office/drawing/2014/main" id="{1A87148B-1574-4E14-A699-7DE36BCEF5F4}"/>
              </a:ext>
            </a:extLst>
          </p:cNvPr>
          <p:cNvSpPr/>
          <p:nvPr/>
        </p:nvSpPr>
        <p:spPr>
          <a:xfrm>
            <a:off x="2519498" y="1897486"/>
            <a:ext cx="1620000" cy="4788000"/>
          </a:xfrm>
          <a:prstGeom prst="rect">
            <a:avLst/>
          </a:prstGeom>
          <a:solidFill>
            <a:sysClr val="window" lastClr="FFFFFF">
              <a:lumMod val="95000"/>
            </a:sysClr>
          </a:solidFill>
          <a:ln>
            <a:solidFill>
              <a:sysClr val="window" lastClr="FFFFFF">
                <a:lumMod val="50000"/>
              </a:sysClr>
            </a:solidFill>
          </a:ln>
          <a:effectLst>
            <a:outerShdw blurRad="50800" dist="38100" dir="2700000" algn="tl" rotWithShape="0">
              <a:prstClr val="black">
                <a:alpha val="40000"/>
              </a:prstClr>
            </a:outerShdw>
          </a:effectLst>
        </p:spPr>
        <p:txBody>
          <a:bodyPr vert="horz" lIns="252000" tIns="252000" rIns="252000" bIns="252000" rtlCol="0">
            <a:noAutofit/>
          </a:bodyPr>
          <a:lstStyle/>
          <a:p>
            <a:pPr marL="0" marR="0" lvl="0" indent="0" algn="l" defTabSz="914400" eaLnBrk="1" fontAlgn="auto" latinLnBrk="0" hangingPunct="1">
              <a:lnSpc>
                <a:spcPct val="90000"/>
              </a:lnSpc>
              <a:spcBef>
                <a:spcPts val="0"/>
              </a:spcBef>
              <a:spcAft>
                <a:spcPts val="1000"/>
              </a:spcAft>
              <a:buClr>
                <a:srgbClr val="5F5F5F"/>
              </a:buClr>
              <a:buSzTx/>
              <a:buFontTx/>
              <a:buNone/>
              <a:tabLst/>
              <a:defRPr/>
            </a:pPr>
            <a:endParaRPr kumimoji="0" lang="de-DE"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97" name="Rechteck 96">
            <a:extLst>
              <a:ext uri="{FF2B5EF4-FFF2-40B4-BE49-F238E27FC236}">
                <a16:creationId xmlns:a16="http://schemas.microsoft.com/office/drawing/2014/main" id="{77F5A6DA-4FA0-4F0D-BAA3-E0A755ED2BEF}"/>
              </a:ext>
            </a:extLst>
          </p:cNvPr>
          <p:cNvSpPr/>
          <p:nvPr/>
        </p:nvSpPr>
        <p:spPr>
          <a:xfrm>
            <a:off x="751946" y="1897486"/>
            <a:ext cx="1620000" cy="4788000"/>
          </a:xfrm>
          <a:prstGeom prst="rect">
            <a:avLst/>
          </a:prstGeom>
          <a:solidFill>
            <a:sysClr val="window" lastClr="FFFFFF">
              <a:lumMod val="95000"/>
            </a:sysClr>
          </a:solidFill>
          <a:ln>
            <a:solidFill>
              <a:sysClr val="window" lastClr="FFFFFF">
                <a:lumMod val="50000"/>
              </a:sysClr>
            </a:solidFill>
          </a:ln>
          <a:effectLst>
            <a:outerShdw blurRad="50800" dist="38100" dir="2700000" algn="tl" rotWithShape="0">
              <a:prstClr val="black">
                <a:alpha val="40000"/>
              </a:prstClr>
            </a:outerShdw>
          </a:effectLst>
        </p:spPr>
        <p:txBody>
          <a:bodyPr vert="horz" lIns="252000" tIns="252000" rIns="252000" bIns="252000" rtlCol="0">
            <a:noAutofit/>
          </a:bodyPr>
          <a:lstStyle/>
          <a:p>
            <a:pPr marL="0" marR="0" lvl="0" indent="0" algn="l" defTabSz="914400" eaLnBrk="1" fontAlgn="auto" latinLnBrk="0" hangingPunct="1">
              <a:lnSpc>
                <a:spcPct val="90000"/>
              </a:lnSpc>
              <a:spcBef>
                <a:spcPts val="0"/>
              </a:spcBef>
              <a:spcAft>
                <a:spcPts val="1000"/>
              </a:spcAft>
              <a:buClr>
                <a:srgbClr val="5F5F5F"/>
              </a:buClr>
              <a:buSzTx/>
              <a:buFontTx/>
              <a:buNone/>
              <a:tabLst/>
              <a:defRPr/>
            </a:pPr>
            <a:endParaRPr kumimoji="0" lang="de-DE"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98" name="Rechteck 97">
            <a:extLst>
              <a:ext uri="{FF2B5EF4-FFF2-40B4-BE49-F238E27FC236}">
                <a16:creationId xmlns:a16="http://schemas.microsoft.com/office/drawing/2014/main" id="{77E1D313-8C39-4110-B038-485ED0970601}"/>
              </a:ext>
            </a:extLst>
          </p:cNvPr>
          <p:cNvSpPr/>
          <p:nvPr/>
        </p:nvSpPr>
        <p:spPr>
          <a:xfrm>
            <a:off x="751946" y="907454"/>
            <a:ext cx="1620000" cy="900898"/>
          </a:xfrm>
          <a:prstGeom prst="rect">
            <a:avLst/>
          </a:prstGeom>
          <a:solidFill>
            <a:srgbClr val="5F5F5F"/>
          </a:solidFill>
          <a:ln>
            <a:noFill/>
          </a:ln>
          <a:effectLst>
            <a:outerShdw blurRad="50800" dist="38100" dir="2700000" algn="tl" rotWithShape="0">
              <a:prstClr val="black">
                <a:alpha val="40000"/>
              </a:prstClr>
            </a:outerShdw>
          </a:effectLst>
        </p:spPr>
        <p:txBody>
          <a:bodyPr vert="horz" lIns="252000" tIns="252000" rIns="252000" bIns="252000" rtlCol="0">
            <a:noAutofit/>
          </a:bodyPr>
          <a:lstStyle/>
          <a:p>
            <a:pPr marL="0" marR="0" lvl="0" indent="0" algn="l" defTabSz="914400" eaLnBrk="1" fontAlgn="auto" latinLnBrk="0" hangingPunct="1">
              <a:lnSpc>
                <a:spcPct val="90000"/>
              </a:lnSpc>
              <a:spcBef>
                <a:spcPts val="0"/>
              </a:spcBef>
              <a:spcAft>
                <a:spcPts val="1000"/>
              </a:spcAft>
              <a:buClr>
                <a:srgbClr val="5F5F5F"/>
              </a:buClr>
              <a:buSzTx/>
              <a:buFontTx/>
              <a:buNone/>
              <a:tabLst/>
              <a:defRPr/>
            </a:pPr>
            <a:endParaRPr kumimoji="0" lang="de-DE"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99" name="Rechteck 98">
            <a:extLst>
              <a:ext uri="{FF2B5EF4-FFF2-40B4-BE49-F238E27FC236}">
                <a16:creationId xmlns:a16="http://schemas.microsoft.com/office/drawing/2014/main" id="{F2F41201-B2DF-4B57-9B13-BE83BA2F5FAA}"/>
              </a:ext>
            </a:extLst>
          </p:cNvPr>
          <p:cNvSpPr/>
          <p:nvPr/>
        </p:nvSpPr>
        <p:spPr>
          <a:xfrm>
            <a:off x="725210" y="944724"/>
            <a:ext cx="1603664" cy="784830"/>
          </a:xfrm>
          <a:prstGeom prst="rect">
            <a:avLst/>
          </a:prstGeom>
        </p:spPr>
        <p:txBody>
          <a:bodyPr wrap="square">
            <a:spAutoFit/>
          </a:bodyPr>
          <a:lstStyle/>
          <a:p>
            <a:pPr algn="ctr" eaLnBrk="1" fontAlgn="auto" hangingPunct="1">
              <a:lnSpc>
                <a:spcPct val="90000"/>
              </a:lnSpc>
              <a:spcBef>
                <a:spcPts val="0"/>
              </a:spcBef>
              <a:spcAft>
                <a:spcPts val="0"/>
              </a:spcAft>
              <a:buClr>
                <a:srgbClr val="5F5F5F"/>
              </a:buClr>
            </a:pPr>
            <a:r>
              <a:rPr lang="de-DE" sz="2000" b="1" dirty="0">
                <a:solidFill>
                  <a:prstClr val="white"/>
                </a:solidFill>
                <a:latin typeface="Malgun Gothic"/>
                <a:ea typeface="+mn-ea"/>
                <a:cs typeface="+mn-cs"/>
              </a:rPr>
              <a:t>Modul 1</a:t>
            </a:r>
            <a:br>
              <a:rPr lang="de-DE" sz="2000" b="1" dirty="0">
                <a:solidFill>
                  <a:prstClr val="white"/>
                </a:solidFill>
                <a:latin typeface="Malgun Gothic"/>
                <a:ea typeface="+mn-ea"/>
                <a:cs typeface="+mn-cs"/>
              </a:rPr>
            </a:br>
            <a:r>
              <a:rPr lang="de-DE" sz="1500" dirty="0">
                <a:solidFill>
                  <a:prstClr val="white"/>
                </a:solidFill>
                <a:latin typeface="Malgun Gothic"/>
                <a:ea typeface="+mn-ea"/>
                <a:cs typeface="+mn-cs"/>
              </a:rPr>
              <a:t>Ideen entwickeln</a:t>
            </a:r>
          </a:p>
        </p:txBody>
      </p:sp>
      <p:sp>
        <p:nvSpPr>
          <p:cNvPr id="100" name="Rechteck 99">
            <a:extLst>
              <a:ext uri="{FF2B5EF4-FFF2-40B4-BE49-F238E27FC236}">
                <a16:creationId xmlns:a16="http://schemas.microsoft.com/office/drawing/2014/main" id="{3E0EA590-16CC-47C4-B709-B28369006039}"/>
              </a:ext>
            </a:extLst>
          </p:cNvPr>
          <p:cNvSpPr/>
          <p:nvPr/>
        </p:nvSpPr>
        <p:spPr>
          <a:xfrm>
            <a:off x="2520184" y="919725"/>
            <a:ext cx="1620000" cy="900000"/>
          </a:xfrm>
          <a:prstGeom prst="rect">
            <a:avLst/>
          </a:prstGeom>
          <a:solidFill>
            <a:srgbClr val="5F5F5F"/>
          </a:solidFill>
          <a:ln>
            <a:noFill/>
          </a:ln>
          <a:effectLst>
            <a:outerShdw blurRad="50800" dist="38100" dir="2700000" algn="tl" rotWithShape="0">
              <a:prstClr val="black">
                <a:alpha val="40000"/>
              </a:prstClr>
            </a:outerShdw>
          </a:effectLst>
        </p:spPr>
        <p:txBody>
          <a:bodyPr vert="horz" lIns="252000" tIns="252000" rIns="252000" bIns="252000" rtlCol="0">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101" name="Rechteck 100">
            <a:extLst>
              <a:ext uri="{FF2B5EF4-FFF2-40B4-BE49-F238E27FC236}">
                <a16:creationId xmlns:a16="http://schemas.microsoft.com/office/drawing/2014/main" id="{D94C59F1-1204-442E-B697-AF6117ADD893}"/>
              </a:ext>
            </a:extLst>
          </p:cNvPr>
          <p:cNvSpPr/>
          <p:nvPr/>
        </p:nvSpPr>
        <p:spPr>
          <a:xfrm>
            <a:off x="2538339" y="944724"/>
            <a:ext cx="1607251" cy="892552"/>
          </a:xfrm>
          <a:prstGeom prst="rect">
            <a:avLst/>
          </a:prstGeom>
        </p:spPr>
        <p:txBody>
          <a:bodyPr wrap="square">
            <a:spAutoFit/>
          </a:bodyPr>
          <a:lstStyle/>
          <a:p>
            <a:pPr algn="ctr" eaLnBrk="1" fontAlgn="auto" hangingPunct="1">
              <a:lnSpc>
                <a:spcPct val="80000"/>
              </a:lnSpc>
              <a:spcBef>
                <a:spcPts val="0"/>
              </a:spcBef>
              <a:spcAft>
                <a:spcPts val="0"/>
              </a:spcAft>
              <a:buClr>
                <a:srgbClr val="5F5F5F"/>
              </a:buClr>
            </a:pPr>
            <a:r>
              <a:rPr lang="de-DE" sz="2000" b="1" dirty="0">
                <a:solidFill>
                  <a:prstClr val="white"/>
                </a:solidFill>
                <a:latin typeface="Malgun Gothic"/>
                <a:ea typeface="+mn-ea"/>
                <a:cs typeface="+mn-cs"/>
              </a:rPr>
              <a:t>Modul 2</a:t>
            </a:r>
            <a:br>
              <a:rPr lang="de-DE" sz="2000" b="1" dirty="0">
                <a:solidFill>
                  <a:prstClr val="white"/>
                </a:solidFill>
                <a:latin typeface="Malgun Gothic"/>
                <a:ea typeface="+mn-ea"/>
                <a:cs typeface="+mn-cs"/>
              </a:rPr>
            </a:br>
            <a:r>
              <a:rPr lang="de-DE" sz="1500" dirty="0">
                <a:solidFill>
                  <a:prstClr val="white"/>
                </a:solidFill>
                <a:latin typeface="Malgun Gothic"/>
                <a:ea typeface="+mn-ea"/>
                <a:cs typeface="+mn-cs"/>
              </a:rPr>
              <a:t>Ideen testen und weiterentwickeln</a:t>
            </a:r>
          </a:p>
        </p:txBody>
      </p:sp>
      <p:sp>
        <p:nvSpPr>
          <p:cNvPr id="102" name="Rechteck 101">
            <a:extLst>
              <a:ext uri="{FF2B5EF4-FFF2-40B4-BE49-F238E27FC236}">
                <a16:creationId xmlns:a16="http://schemas.microsoft.com/office/drawing/2014/main" id="{80CAF2B8-0842-4FE5-A714-E10F345025C4}"/>
              </a:ext>
            </a:extLst>
          </p:cNvPr>
          <p:cNvSpPr/>
          <p:nvPr/>
        </p:nvSpPr>
        <p:spPr>
          <a:xfrm>
            <a:off x="4288422" y="907454"/>
            <a:ext cx="1620000" cy="900000"/>
          </a:xfrm>
          <a:prstGeom prst="rect">
            <a:avLst/>
          </a:prstGeom>
          <a:solidFill>
            <a:srgbClr val="5F5F5F"/>
          </a:solidFill>
          <a:ln>
            <a:noFill/>
          </a:ln>
          <a:effectLst>
            <a:outerShdw blurRad="50800" dist="38100" dir="2700000" algn="tl" rotWithShape="0">
              <a:prstClr val="black">
                <a:alpha val="40000"/>
              </a:prstClr>
            </a:outerShdw>
          </a:effectLst>
        </p:spPr>
        <p:txBody>
          <a:bodyPr vert="horz" lIns="252000" tIns="252000" rIns="252000" bIns="252000" rtlCol="0">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103" name="Rechteck 102">
            <a:extLst>
              <a:ext uri="{FF2B5EF4-FFF2-40B4-BE49-F238E27FC236}">
                <a16:creationId xmlns:a16="http://schemas.microsoft.com/office/drawing/2014/main" id="{B56453B9-D031-495F-8040-06D491F5DBE3}"/>
              </a:ext>
            </a:extLst>
          </p:cNvPr>
          <p:cNvSpPr/>
          <p:nvPr/>
        </p:nvSpPr>
        <p:spPr>
          <a:xfrm>
            <a:off x="4288272" y="944724"/>
            <a:ext cx="1620150" cy="784830"/>
          </a:xfrm>
          <a:prstGeom prst="rect">
            <a:avLst/>
          </a:prstGeom>
        </p:spPr>
        <p:txBody>
          <a:bodyPr wrap="square">
            <a:spAutoFit/>
          </a:bodyPr>
          <a:lstStyle/>
          <a:p>
            <a:pPr algn="ctr" eaLnBrk="1" fontAlgn="auto" hangingPunct="1">
              <a:lnSpc>
                <a:spcPct val="90000"/>
              </a:lnSpc>
              <a:spcBef>
                <a:spcPts val="0"/>
              </a:spcBef>
              <a:spcAft>
                <a:spcPts val="0"/>
              </a:spcAft>
              <a:buClr>
                <a:srgbClr val="5F5F5F"/>
              </a:buClr>
            </a:pPr>
            <a:r>
              <a:rPr lang="de-DE" sz="2000" b="1" dirty="0">
                <a:solidFill>
                  <a:prstClr val="white"/>
                </a:solidFill>
                <a:latin typeface="Malgun Gothic"/>
                <a:ea typeface="+mn-ea"/>
                <a:cs typeface="+mn-cs"/>
              </a:rPr>
              <a:t>Modul 3</a:t>
            </a:r>
            <a:br>
              <a:rPr lang="de-DE" sz="2000" b="1" dirty="0">
                <a:solidFill>
                  <a:prstClr val="white"/>
                </a:solidFill>
                <a:latin typeface="Malgun Gothic"/>
                <a:ea typeface="+mn-ea"/>
                <a:cs typeface="+mn-cs"/>
              </a:rPr>
            </a:br>
            <a:r>
              <a:rPr lang="de-DE" sz="1400" dirty="0">
                <a:solidFill>
                  <a:prstClr val="white"/>
                </a:solidFill>
                <a:latin typeface="Malgun Gothic"/>
                <a:ea typeface="+mn-ea"/>
                <a:cs typeface="+mn-cs"/>
              </a:rPr>
              <a:t>Geschäftsmodelle </a:t>
            </a:r>
            <a:r>
              <a:rPr lang="de-DE" sz="1500" dirty="0">
                <a:solidFill>
                  <a:prstClr val="white"/>
                </a:solidFill>
                <a:latin typeface="Malgun Gothic"/>
                <a:ea typeface="+mn-ea"/>
                <a:cs typeface="+mn-cs"/>
              </a:rPr>
              <a:t>entwickeln</a:t>
            </a:r>
            <a:endParaRPr lang="de-DE" sz="1600" dirty="0">
              <a:solidFill>
                <a:prstClr val="white"/>
              </a:solidFill>
              <a:latin typeface="Malgun Gothic"/>
              <a:ea typeface="+mn-ea"/>
              <a:cs typeface="+mn-cs"/>
            </a:endParaRPr>
          </a:p>
        </p:txBody>
      </p:sp>
      <p:sp>
        <p:nvSpPr>
          <p:cNvPr id="104" name="Rechteck 103">
            <a:extLst>
              <a:ext uri="{FF2B5EF4-FFF2-40B4-BE49-F238E27FC236}">
                <a16:creationId xmlns:a16="http://schemas.microsoft.com/office/drawing/2014/main" id="{9BF48AB7-534B-4155-98E8-1DB1DEC780C3}"/>
              </a:ext>
            </a:extLst>
          </p:cNvPr>
          <p:cNvSpPr/>
          <p:nvPr/>
        </p:nvSpPr>
        <p:spPr>
          <a:xfrm>
            <a:off x="7826270" y="907454"/>
            <a:ext cx="1620000" cy="900000"/>
          </a:xfrm>
          <a:prstGeom prst="rect">
            <a:avLst/>
          </a:prstGeom>
          <a:solidFill>
            <a:srgbClr val="5F5F5F"/>
          </a:solidFill>
          <a:ln>
            <a:noFill/>
          </a:ln>
          <a:effectLst>
            <a:outerShdw blurRad="50800" dist="38100" dir="2700000" algn="tl" rotWithShape="0">
              <a:prstClr val="black">
                <a:alpha val="40000"/>
              </a:prstClr>
            </a:outerShdw>
          </a:effectLst>
        </p:spPr>
        <p:txBody>
          <a:bodyPr vert="horz" lIns="252000" tIns="252000" rIns="252000" bIns="252000" rtlCol="0">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105" name="Rechteck 104">
            <a:extLst>
              <a:ext uri="{FF2B5EF4-FFF2-40B4-BE49-F238E27FC236}">
                <a16:creationId xmlns:a16="http://schemas.microsoft.com/office/drawing/2014/main" id="{B442DAD3-F9B2-4D24-8BAA-F04DE05CE2C1}"/>
              </a:ext>
            </a:extLst>
          </p:cNvPr>
          <p:cNvSpPr/>
          <p:nvPr/>
        </p:nvSpPr>
        <p:spPr>
          <a:xfrm>
            <a:off x="7779657" y="944724"/>
            <a:ext cx="1622517" cy="784830"/>
          </a:xfrm>
          <a:prstGeom prst="rect">
            <a:avLst/>
          </a:prstGeom>
        </p:spPr>
        <p:txBody>
          <a:bodyPr wrap="square">
            <a:spAutoFit/>
          </a:bodyPr>
          <a:lstStyle/>
          <a:p>
            <a:pPr algn="ctr" eaLnBrk="1" fontAlgn="auto" hangingPunct="1">
              <a:lnSpc>
                <a:spcPct val="90000"/>
              </a:lnSpc>
              <a:spcBef>
                <a:spcPts val="0"/>
              </a:spcBef>
              <a:spcAft>
                <a:spcPts val="0"/>
              </a:spcAft>
              <a:buClr>
                <a:srgbClr val="5F5F5F"/>
              </a:buClr>
            </a:pPr>
            <a:r>
              <a:rPr lang="de-DE" sz="2000" b="1" dirty="0">
                <a:solidFill>
                  <a:prstClr val="white"/>
                </a:solidFill>
                <a:latin typeface="Malgun Gothic"/>
                <a:ea typeface="+mn-ea"/>
                <a:cs typeface="+mn-cs"/>
              </a:rPr>
              <a:t>Modul 5</a:t>
            </a:r>
            <a:br>
              <a:rPr lang="de-DE" sz="2000" b="1" dirty="0">
                <a:solidFill>
                  <a:prstClr val="white"/>
                </a:solidFill>
                <a:latin typeface="Malgun Gothic"/>
                <a:ea typeface="+mn-ea"/>
                <a:cs typeface="+mn-cs"/>
              </a:rPr>
            </a:br>
            <a:r>
              <a:rPr lang="de-DE" sz="1500" dirty="0">
                <a:solidFill>
                  <a:prstClr val="white"/>
                </a:solidFill>
                <a:latin typeface="Malgun Gothic"/>
                <a:ea typeface="+mn-ea"/>
                <a:cs typeface="+mn-cs"/>
              </a:rPr>
              <a:t>Finanzen für GründerInnen</a:t>
            </a:r>
          </a:p>
        </p:txBody>
      </p:sp>
      <p:sp>
        <p:nvSpPr>
          <p:cNvPr id="106" name="Rechteck 105">
            <a:extLst>
              <a:ext uri="{FF2B5EF4-FFF2-40B4-BE49-F238E27FC236}">
                <a16:creationId xmlns:a16="http://schemas.microsoft.com/office/drawing/2014/main" id="{2643BEBA-51EF-4655-BADF-67DC14B0F357}"/>
              </a:ext>
            </a:extLst>
          </p:cNvPr>
          <p:cNvSpPr/>
          <p:nvPr/>
        </p:nvSpPr>
        <p:spPr>
          <a:xfrm>
            <a:off x="9595193" y="907454"/>
            <a:ext cx="1620000" cy="900000"/>
          </a:xfrm>
          <a:prstGeom prst="rect">
            <a:avLst/>
          </a:prstGeom>
          <a:solidFill>
            <a:srgbClr val="5F5F5F"/>
          </a:solidFill>
          <a:ln>
            <a:noFill/>
          </a:ln>
          <a:effectLst>
            <a:outerShdw blurRad="50800" dist="38100" dir="2700000" algn="tl" rotWithShape="0">
              <a:prstClr val="black">
                <a:alpha val="40000"/>
              </a:prstClr>
            </a:outerShdw>
          </a:effectLst>
        </p:spPr>
        <p:txBody>
          <a:bodyPr vert="horz" lIns="252000" tIns="252000" rIns="252000" bIns="252000" rtlCol="0">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107" name="Rechteck 106">
            <a:extLst>
              <a:ext uri="{FF2B5EF4-FFF2-40B4-BE49-F238E27FC236}">
                <a16:creationId xmlns:a16="http://schemas.microsoft.com/office/drawing/2014/main" id="{BC59E389-EEBB-4E37-A326-C14D1BEC1B6A}"/>
              </a:ext>
            </a:extLst>
          </p:cNvPr>
          <p:cNvSpPr/>
          <p:nvPr/>
        </p:nvSpPr>
        <p:spPr>
          <a:xfrm>
            <a:off x="9618914" y="944724"/>
            <a:ext cx="1512879" cy="784830"/>
          </a:xfrm>
          <a:prstGeom prst="rect">
            <a:avLst/>
          </a:prstGeom>
        </p:spPr>
        <p:txBody>
          <a:bodyPr wrap="square">
            <a:spAutoFit/>
          </a:bodyPr>
          <a:lstStyle/>
          <a:p>
            <a:pPr algn="ctr" eaLnBrk="1" fontAlgn="auto" hangingPunct="1">
              <a:lnSpc>
                <a:spcPct val="90000"/>
              </a:lnSpc>
              <a:spcBef>
                <a:spcPts val="0"/>
              </a:spcBef>
              <a:spcAft>
                <a:spcPts val="0"/>
              </a:spcAft>
              <a:buClr>
                <a:srgbClr val="5F5F5F"/>
              </a:buClr>
            </a:pPr>
            <a:r>
              <a:rPr lang="de-DE" sz="2000" b="1" dirty="0">
                <a:solidFill>
                  <a:prstClr val="white"/>
                </a:solidFill>
                <a:latin typeface="Malgun Gothic"/>
                <a:ea typeface="+mn-ea"/>
                <a:cs typeface="+mn-cs"/>
              </a:rPr>
              <a:t>Modul 6</a:t>
            </a:r>
            <a:br>
              <a:rPr lang="de-DE" sz="2000" b="1" dirty="0">
                <a:solidFill>
                  <a:prstClr val="white"/>
                </a:solidFill>
                <a:latin typeface="Malgun Gothic"/>
                <a:ea typeface="+mn-ea"/>
                <a:cs typeface="+mn-cs"/>
              </a:rPr>
            </a:br>
            <a:r>
              <a:rPr lang="de-DE" sz="1500" dirty="0">
                <a:solidFill>
                  <a:prstClr val="white"/>
                </a:solidFill>
                <a:latin typeface="Malgun Gothic"/>
              </a:rPr>
              <a:t>Geschäftsideen präsentieren</a:t>
            </a:r>
            <a:endParaRPr lang="de-DE" sz="1500" dirty="0">
              <a:solidFill>
                <a:prstClr val="white"/>
              </a:solidFill>
              <a:latin typeface="Malgun Gothic"/>
              <a:ea typeface="+mn-ea"/>
              <a:cs typeface="+mn-cs"/>
            </a:endParaRPr>
          </a:p>
        </p:txBody>
      </p:sp>
      <p:sp>
        <p:nvSpPr>
          <p:cNvPr id="108" name="Text 4">
            <a:extLst>
              <a:ext uri="{FF2B5EF4-FFF2-40B4-BE49-F238E27FC236}">
                <a16:creationId xmlns:a16="http://schemas.microsoft.com/office/drawing/2014/main" id="{7A5A08F9-E799-460B-A944-192B0945D3C1}"/>
              </a:ext>
            </a:extLst>
          </p:cNvPr>
          <p:cNvSpPr txBox="1">
            <a:spLocks/>
          </p:cNvSpPr>
          <p:nvPr/>
        </p:nvSpPr>
        <p:spPr bwMode="gray">
          <a:xfrm>
            <a:off x="830175" y="3832763"/>
            <a:ext cx="10300192" cy="808464"/>
          </a:xfrm>
          <a:prstGeom prst="rect">
            <a:avLst/>
          </a:prstGeom>
          <a:solidFill>
            <a:srgbClr val="FF9E61"/>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baseline="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R="0" lvl="0" indent="0" algn="ctr" fontAlgn="auto">
              <a:lnSpc>
                <a:spcPct val="100000"/>
              </a:lnSpc>
              <a:spcBef>
                <a:spcPts val="0"/>
              </a:spcBef>
              <a:spcAft>
                <a:spcPts val="1000"/>
              </a:spcAft>
              <a:buClr>
                <a:srgbClr val="00802F"/>
              </a:buClr>
              <a:buSzTx/>
              <a:buFont typeface="Arial" panose="020B0604020202020204" pitchFamily="34" charset="0"/>
              <a:buNone/>
              <a:tabLst/>
              <a:defRPr/>
            </a:pPr>
            <a:r>
              <a:rPr lang="de-DE" sz="1600" b="1" dirty="0">
                <a:solidFill>
                  <a:schemeClr val="lt1"/>
                </a:solidFill>
              </a:rPr>
              <a:t>Kontinuierliche Arbeit an der eigenen Geschäftsidee: </a:t>
            </a:r>
            <a:r>
              <a:rPr lang="de-DE" sz="1600" dirty="0">
                <a:solidFill>
                  <a:schemeClr val="lt1"/>
                </a:solidFill>
              </a:rPr>
              <a:t>Auswahl einer Idee, Teamfindung, </a:t>
            </a:r>
            <a:br>
              <a:rPr lang="de-DE" sz="1600" dirty="0">
                <a:solidFill>
                  <a:schemeClr val="lt1"/>
                </a:solidFill>
              </a:rPr>
            </a:br>
            <a:r>
              <a:rPr lang="de-DE" sz="1600" dirty="0">
                <a:solidFill>
                  <a:schemeClr val="lt1"/>
                </a:solidFill>
              </a:rPr>
              <a:t>Erstellen einer Demoversion/eines Minimum Viable Products, Entwicklung Geschäftsmodell, Einholen von Markt-Feedback usw.</a:t>
            </a:r>
          </a:p>
        </p:txBody>
      </p:sp>
      <p:grpSp>
        <p:nvGrpSpPr>
          <p:cNvPr id="109" name="Gruppieren 121">
            <a:extLst>
              <a:ext uri="{FF2B5EF4-FFF2-40B4-BE49-F238E27FC236}">
                <a16:creationId xmlns:a16="http://schemas.microsoft.com/office/drawing/2014/main" id="{BA3CD39D-FCD5-47F7-BD9B-FDBE313F1ED3}"/>
              </a:ext>
            </a:extLst>
          </p:cNvPr>
          <p:cNvGrpSpPr/>
          <p:nvPr/>
        </p:nvGrpSpPr>
        <p:grpSpPr>
          <a:xfrm>
            <a:off x="9602999" y="4701740"/>
            <a:ext cx="1599375" cy="1593909"/>
            <a:chOff x="9091344" y="4701740"/>
            <a:chExt cx="1599375" cy="1593909"/>
          </a:xfrm>
        </p:grpSpPr>
        <p:sp>
          <p:nvSpPr>
            <p:cNvPr id="110" name="Textplatzhalter 35">
              <a:extLst>
                <a:ext uri="{FF2B5EF4-FFF2-40B4-BE49-F238E27FC236}">
                  <a16:creationId xmlns:a16="http://schemas.microsoft.com/office/drawing/2014/main" id="{6566B2D5-8E68-44BC-9522-923BD0B2E3A2}"/>
                </a:ext>
              </a:extLst>
            </p:cNvPr>
            <p:cNvSpPr txBox="1">
              <a:spLocks/>
            </p:cNvSpPr>
            <p:nvPr/>
          </p:nvSpPr>
          <p:spPr bwMode="gray">
            <a:xfrm>
              <a:off x="9165788" y="4701740"/>
              <a:ext cx="1440000" cy="1593909"/>
            </a:xfrm>
            <a:prstGeom prst="rect">
              <a:avLst/>
            </a:prstGeom>
            <a:solidFill>
              <a:srgbClr val="738D05"/>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baseline="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de-DE" sz="1400" b="1" i="0" u="none" strike="noStrike" kern="1200" cap="none" spc="0" normalizeH="0" baseline="0" noProof="0" dirty="0">
                <a:ln>
                  <a:noFill/>
                </a:ln>
                <a:solidFill>
                  <a:sysClr val="window" lastClr="FFFFFF"/>
                </a:solidFill>
                <a:effectLst/>
                <a:uLnTx/>
                <a:uFillTx/>
                <a:latin typeface="Malgun Gothic"/>
                <a:ea typeface="+mn-ea"/>
                <a:cs typeface="+mn-cs"/>
              </a:endParaRPr>
            </a:p>
          </p:txBody>
        </p:sp>
        <p:sp>
          <p:nvSpPr>
            <p:cNvPr id="111" name="Rechteck 110">
              <a:extLst>
                <a:ext uri="{FF2B5EF4-FFF2-40B4-BE49-F238E27FC236}">
                  <a16:creationId xmlns:a16="http://schemas.microsoft.com/office/drawing/2014/main" id="{7614FE28-51E3-4698-9871-5EC3D5280DB1}"/>
                </a:ext>
              </a:extLst>
            </p:cNvPr>
            <p:cNvSpPr/>
            <p:nvPr/>
          </p:nvSpPr>
          <p:spPr>
            <a:xfrm>
              <a:off x="9091344" y="4857871"/>
              <a:ext cx="1599375" cy="1092607"/>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de-DE" sz="1300" b="1" dirty="0">
                  <a:solidFill>
                    <a:sysClr val="window" lastClr="FFFFFF"/>
                  </a:solidFill>
                  <a:latin typeface="Malgun Gothic"/>
                </a:rPr>
                <a:t>Abschluss-veranstaltung: Präsentation der Geschäftsideen und Feedback</a:t>
              </a:r>
            </a:p>
          </p:txBody>
        </p:sp>
      </p:grpSp>
      <p:sp>
        <p:nvSpPr>
          <p:cNvPr id="112" name="Text 2">
            <a:extLst>
              <a:ext uri="{FF2B5EF4-FFF2-40B4-BE49-F238E27FC236}">
                <a16:creationId xmlns:a16="http://schemas.microsoft.com/office/drawing/2014/main" id="{148BF66A-E52C-4020-B9FD-3E64D7B00B2E}"/>
              </a:ext>
            </a:extLst>
          </p:cNvPr>
          <p:cNvSpPr txBox="1">
            <a:spLocks/>
          </p:cNvSpPr>
          <p:nvPr/>
        </p:nvSpPr>
        <p:spPr bwMode="gray">
          <a:xfrm>
            <a:off x="830175" y="2852936"/>
            <a:ext cx="1440000" cy="917930"/>
          </a:xfrm>
          <a:prstGeom prst="rect">
            <a:avLst/>
          </a:prstGeom>
          <a:solidFill>
            <a:srgbClr val="135B87"/>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R="0" lvl="0" indent="0" algn="ctr" fontAlgn="auto">
              <a:lnSpc>
                <a:spcPct val="100000"/>
              </a:lnSpc>
              <a:spcBef>
                <a:spcPts val="0"/>
              </a:spcBef>
              <a:spcAft>
                <a:spcPts val="1000"/>
              </a:spcAft>
              <a:buClr>
                <a:srgbClr val="00802F"/>
              </a:buClr>
              <a:buSzTx/>
              <a:buFont typeface="Arial" panose="020B0604020202020204" pitchFamily="34" charset="0"/>
              <a:buNone/>
              <a:tabLst/>
              <a:defRPr/>
            </a:pPr>
            <a:endParaRPr lang="de-DE" sz="1600" dirty="0">
              <a:solidFill>
                <a:schemeClr val="lt1"/>
              </a:solidFill>
            </a:endParaRPr>
          </a:p>
        </p:txBody>
      </p:sp>
      <p:sp>
        <p:nvSpPr>
          <p:cNvPr id="113" name="Rechteck 112">
            <a:extLst>
              <a:ext uri="{FF2B5EF4-FFF2-40B4-BE49-F238E27FC236}">
                <a16:creationId xmlns:a16="http://schemas.microsoft.com/office/drawing/2014/main" id="{3E9A5955-45E5-4027-9F43-CCCB17DD03A7}"/>
              </a:ext>
            </a:extLst>
          </p:cNvPr>
          <p:cNvSpPr/>
          <p:nvPr/>
        </p:nvSpPr>
        <p:spPr>
          <a:xfrm>
            <a:off x="784158" y="2852936"/>
            <a:ext cx="1489224" cy="892552"/>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de-DE" sz="1300" b="1" dirty="0">
                <a:solidFill>
                  <a:sysClr val="window" lastClr="FFFFFF"/>
                </a:solidFill>
                <a:latin typeface="Malgun Gothic"/>
              </a:rPr>
              <a:t>Ideen-</a:t>
            </a:r>
            <a:br>
              <a:rPr lang="de-DE" sz="1300" b="1" dirty="0">
                <a:solidFill>
                  <a:sysClr val="window" lastClr="FFFFFF"/>
                </a:solidFill>
                <a:latin typeface="Malgun Gothic"/>
              </a:rPr>
            </a:br>
            <a:r>
              <a:rPr lang="de-DE" sz="1300" b="1" dirty="0" err="1">
                <a:solidFill>
                  <a:sysClr val="window" lastClr="FFFFFF"/>
                </a:solidFill>
                <a:latin typeface="Malgun Gothic"/>
              </a:rPr>
              <a:t>entwicklung</a:t>
            </a:r>
            <a:r>
              <a:rPr lang="de-DE" sz="1300" b="1" dirty="0">
                <a:solidFill>
                  <a:sysClr val="window" lastClr="FFFFFF"/>
                </a:solidFill>
                <a:latin typeface="Malgun Gothic"/>
              </a:rPr>
              <a:t>,</a:t>
            </a:r>
            <a:br>
              <a:rPr lang="de-DE" sz="1300" b="1" dirty="0">
                <a:solidFill>
                  <a:sysClr val="window" lastClr="FFFFFF"/>
                </a:solidFill>
                <a:latin typeface="Malgun Gothic"/>
              </a:rPr>
            </a:br>
            <a:r>
              <a:rPr lang="de-DE" sz="1300" b="1" dirty="0">
                <a:solidFill>
                  <a:sysClr val="window" lastClr="FFFFFF"/>
                </a:solidFill>
                <a:latin typeface="Malgun Gothic"/>
              </a:rPr>
              <a:t> -bewertung &amp;</a:t>
            </a:r>
            <a:br>
              <a:rPr lang="de-DE" sz="1300" b="1" dirty="0">
                <a:solidFill>
                  <a:sysClr val="window" lastClr="FFFFFF"/>
                </a:solidFill>
                <a:latin typeface="Malgun Gothic"/>
              </a:rPr>
            </a:br>
            <a:r>
              <a:rPr lang="de-DE" sz="1300" b="1" dirty="0">
                <a:solidFill>
                  <a:sysClr val="window" lastClr="FFFFFF"/>
                </a:solidFill>
                <a:latin typeface="Malgun Gothic"/>
              </a:rPr>
              <a:t>-auswahl</a:t>
            </a:r>
            <a:endParaRPr lang="de-DE" sz="1300" dirty="0">
              <a:solidFill>
                <a:sysClr val="window" lastClr="FFFFFF"/>
              </a:solidFill>
              <a:latin typeface="Malgun Gothic"/>
            </a:endParaRPr>
          </a:p>
        </p:txBody>
      </p:sp>
      <p:sp>
        <p:nvSpPr>
          <p:cNvPr id="114" name="Text 2">
            <a:extLst>
              <a:ext uri="{FF2B5EF4-FFF2-40B4-BE49-F238E27FC236}">
                <a16:creationId xmlns:a16="http://schemas.microsoft.com/office/drawing/2014/main" id="{91D33842-1507-44C3-94FA-2BB1FD3D084D}"/>
              </a:ext>
            </a:extLst>
          </p:cNvPr>
          <p:cNvSpPr txBox="1">
            <a:spLocks/>
          </p:cNvSpPr>
          <p:nvPr/>
        </p:nvSpPr>
        <p:spPr bwMode="gray">
          <a:xfrm>
            <a:off x="2583279" y="2041832"/>
            <a:ext cx="1440000" cy="720000"/>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de-DE" sz="1400" b="0" i="0" u="none" strike="noStrike" kern="1200" cap="none" spc="0" normalizeH="0" baseline="0" noProof="0" dirty="0">
              <a:ln>
                <a:noFill/>
              </a:ln>
              <a:solidFill>
                <a:sysClr val="window" lastClr="FFFFFF"/>
              </a:solidFill>
              <a:effectLst/>
              <a:uLnTx/>
              <a:uFillTx/>
              <a:latin typeface="Malgun Gothic"/>
              <a:ea typeface="+mn-ea"/>
              <a:cs typeface="+mn-cs"/>
            </a:endParaRPr>
          </a:p>
        </p:txBody>
      </p:sp>
      <p:sp>
        <p:nvSpPr>
          <p:cNvPr id="115" name="Rechteck 114">
            <a:extLst>
              <a:ext uri="{FF2B5EF4-FFF2-40B4-BE49-F238E27FC236}">
                <a16:creationId xmlns:a16="http://schemas.microsoft.com/office/drawing/2014/main" id="{640BEB79-B0BE-4EDE-A6C5-EA409B12A37A}"/>
              </a:ext>
            </a:extLst>
          </p:cNvPr>
          <p:cNvSpPr/>
          <p:nvPr/>
        </p:nvSpPr>
        <p:spPr>
          <a:xfrm>
            <a:off x="2545288" y="2105817"/>
            <a:ext cx="1476164" cy="523220"/>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de-DE" sz="1400" b="1" dirty="0">
                <a:solidFill>
                  <a:sysClr val="window" lastClr="FFFFFF"/>
                </a:solidFill>
                <a:latin typeface="Malgun Gothic"/>
              </a:rPr>
              <a:t>Lean </a:t>
            </a:r>
            <a:br>
              <a:rPr lang="de-DE" sz="1400" b="1" dirty="0">
                <a:solidFill>
                  <a:sysClr val="window" lastClr="FFFFFF"/>
                </a:solidFill>
                <a:latin typeface="Malgun Gothic"/>
              </a:rPr>
            </a:br>
            <a:r>
              <a:rPr lang="de-DE" sz="1400" b="1" dirty="0">
                <a:solidFill>
                  <a:sysClr val="window" lastClr="FFFFFF"/>
                </a:solidFill>
                <a:latin typeface="Malgun Gothic"/>
              </a:rPr>
              <a:t>Startup</a:t>
            </a:r>
            <a:endParaRPr lang="de-DE" sz="1400" dirty="0">
              <a:solidFill>
                <a:sysClr val="window" lastClr="FFFFFF"/>
              </a:solidFill>
              <a:latin typeface="Malgun Gothic"/>
            </a:endParaRPr>
          </a:p>
        </p:txBody>
      </p:sp>
      <p:sp>
        <p:nvSpPr>
          <p:cNvPr id="116" name="Text 2">
            <a:extLst>
              <a:ext uri="{FF2B5EF4-FFF2-40B4-BE49-F238E27FC236}">
                <a16:creationId xmlns:a16="http://schemas.microsoft.com/office/drawing/2014/main" id="{D734DC25-85BD-41B3-AFA8-42AA37289DB1}"/>
              </a:ext>
            </a:extLst>
          </p:cNvPr>
          <p:cNvSpPr txBox="1">
            <a:spLocks/>
          </p:cNvSpPr>
          <p:nvPr/>
        </p:nvSpPr>
        <p:spPr bwMode="gray">
          <a:xfrm>
            <a:off x="2597578" y="3011730"/>
            <a:ext cx="1440000" cy="720000"/>
          </a:xfrm>
          <a:prstGeom prst="rect">
            <a:avLst/>
          </a:prstGeom>
          <a:solidFill>
            <a:srgbClr val="135B87"/>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R="0" lvl="0" algn="ctr" fontAlgn="auto">
              <a:buClr>
                <a:srgbClr val="00802F"/>
              </a:buClr>
              <a:buSzTx/>
              <a:tabLst/>
              <a:defRPr/>
            </a:pPr>
            <a:endParaRPr lang="de-DE" sz="1600" dirty="0">
              <a:solidFill>
                <a:schemeClr val="lt1"/>
              </a:solidFill>
            </a:endParaRPr>
          </a:p>
        </p:txBody>
      </p:sp>
      <p:sp>
        <p:nvSpPr>
          <p:cNvPr id="117" name="Rechteck 116">
            <a:extLst>
              <a:ext uri="{FF2B5EF4-FFF2-40B4-BE49-F238E27FC236}">
                <a16:creationId xmlns:a16="http://schemas.microsoft.com/office/drawing/2014/main" id="{6800B0C9-B0B0-4DFE-B72D-169DA9434433}"/>
              </a:ext>
            </a:extLst>
          </p:cNvPr>
          <p:cNvSpPr/>
          <p:nvPr/>
        </p:nvSpPr>
        <p:spPr>
          <a:xfrm>
            <a:off x="2805492" y="3208572"/>
            <a:ext cx="1016062" cy="307777"/>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de-DE" sz="1400" b="1" dirty="0">
                <a:solidFill>
                  <a:sysClr val="window" lastClr="FFFFFF"/>
                </a:solidFill>
                <a:latin typeface="Malgun Gothic"/>
              </a:rPr>
              <a:t>MVP</a:t>
            </a:r>
            <a:endParaRPr lang="de-DE" sz="1400" dirty="0">
              <a:solidFill>
                <a:sysClr val="window" lastClr="FFFFFF"/>
              </a:solidFill>
              <a:latin typeface="Malgun Gothic"/>
            </a:endParaRPr>
          </a:p>
        </p:txBody>
      </p:sp>
      <p:sp>
        <p:nvSpPr>
          <p:cNvPr id="118" name="Text 2">
            <a:extLst>
              <a:ext uri="{FF2B5EF4-FFF2-40B4-BE49-F238E27FC236}">
                <a16:creationId xmlns:a16="http://schemas.microsoft.com/office/drawing/2014/main" id="{099E391A-9227-4838-9910-CD183CAA91FB}"/>
              </a:ext>
            </a:extLst>
          </p:cNvPr>
          <p:cNvSpPr txBox="1">
            <a:spLocks/>
          </p:cNvSpPr>
          <p:nvPr/>
        </p:nvSpPr>
        <p:spPr bwMode="gray">
          <a:xfrm>
            <a:off x="4396315" y="2041832"/>
            <a:ext cx="1440000" cy="720000"/>
          </a:xfrm>
          <a:prstGeom prst="rect">
            <a:avLst/>
          </a:prstGeom>
          <a:solidFill>
            <a:srgbClr val="135B87"/>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buClr>
                <a:srgbClr val="00802F"/>
              </a:buClr>
              <a:defRPr/>
            </a:pPr>
            <a:endParaRPr lang="de-DE" sz="1600" dirty="0">
              <a:solidFill>
                <a:schemeClr val="lt1"/>
              </a:solidFill>
            </a:endParaRPr>
          </a:p>
        </p:txBody>
      </p:sp>
      <p:sp>
        <p:nvSpPr>
          <p:cNvPr id="119" name="Rechteck 118">
            <a:extLst>
              <a:ext uri="{FF2B5EF4-FFF2-40B4-BE49-F238E27FC236}">
                <a16:creationId xmlns:a16="http://schemas.microsoft.com/office/drawing/2014/main" id="{B349C3A5-5127-43D6-A77D-34B2FE6E02DD}"/>
              </a:ext>
            </a:extLst>
          </p:cNvPr>
          <p:cNvSpPr/>
          <p:nvPr/>
        </p:nvSpPr>
        <p:spPr>
          <a:xfrm>
            <a:off x="4417395" y="2105817"/>
            <a:ext cx="1397631" cy="523220"/>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de-DE" sz="1400" b="1" dirty="0">
                <a:solidFill>
                  <a:sysClr val="window" lastClr="FFFFFF"/>
                </a:solidFill>
                <a:latin typeface="Malgun Gothic"/>
              </a:rPr>
              <a:t>Geschäfts-modell</a:t>
            </a:r>
            <a:endParaRPr lang="de-DE" sz="1400" dirty="0">
              <a:solidFill>
                <a:sysClr val="window" lastClr="FFFFFF"/>
              </a:solidFill>
              <a:latin typeface="Malgun Gothic"/>
            </a:endParaRPr>
          </a:p>
        </p:txBody>
      </p:sp>
      <p:sp>
        <p:nvSpPr>
          <p:cNvPr id="120" name="Text 2">
            <a:extLst>
              <a:ext uri="{FF2B5EF4-FFF2-40B4-BE49-F238E27FC236}">
                <a16:creationId xmlns:a16="http://schemas.microsoft.com/office/drawing/2014/main" id="{D298D0AF-CB6E-44C5-85AA-DA34A44C109B}"/>
              </a:ext>
            </a:extLst>
          </p:cNvPr>
          <p:cNvSpPr txBox="1">
            <a:spLocks/>
          </p:cNvSpPr>
          <p:nvPr/>
        </p:nvSpPr>
        <p:spPr bwMode="gray">
          <a:xfrm>
            <a:off x="6161814" y="3023876"/>
            <a:ext cx="1440000" cy="721612"/>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de-DE" sz="1400" b="0" i="0" u="none" strike="noStrike" kern="1200" cap="none" spc="0" normalizeH="0" baseline="0" noProof="0" dirty="0">
              <a:ln>
                <a:noFill/>
              </a:ln>
              <a:solidFill>
                <a:sysClr val="window" lastClr="FFFFFF"/>
              </a:solidFill>
              <a:effectLst/>
              <a:uLnTx/>
              <a:uFillTx/>
              <a:latin typeface="Malgun Gothic"/>
              <a:ea typeface="+mn-ea"/>
              <a:cs typeface="+mn-cs"/>
            </a:endParaRPr>
          </a:p>
        </p:txBody>
      </p:sp>
      <p:sp>
        <p:nvSpPr>
          <p:cNvPr id="121" name="Rechteck 120">
            <a:extLst>
              <a:ext uri="{FF2B5EF4-FFF2-40B4-BE49-F238E27FC236}">
                <a16:creationId xmlns:a16="http://schemas.microsoft.com/office/drawing/2014/main" id="{6AD0880C-591C-4A4B-A69A-BA54CF544800}"/>
              </a:ext>
            </a:extLst>
          </p:cNvPr>
          <p:cNvSpPr/>
          <p:nvPr/>
        </p:nvSpPr>
        <p:spPr>
          <a:xfrm>
            <a:off x="6166603" y="3014372"/>
            <a:ext cx="1399367" cy="738664"/>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de-DE" sz="1400" b="1" dirty="0">
                <a:solidFill>
                  <a:sysClr val="window" lastClr="FFFFFF"/>
                </a:solidFill>
                <a:latin typeface="Malgun Gothic"/>
              </a:rPr>
              <a:t>Entre-</a:t>
            </a:r>
            <a:br>
              <a:rPr lang="de-DE" sz="1400" b="1" dirty="0">
                <a:solidFill>
                  <a:sysClr val="window" lastClr="FFFFFF"/>
                </a:solidFill>
                <a:latin typeface="Malgun Gothic"/>
              </a:rPr>
            </a:br>
            <a:r>
              <a:rPr lang="de-DE" sz="1400" b="1" dirty="0" err="1">
                <a:solidFill>
                  <a:sysClr val="window" lastClr="FFFFFF"/>
                </a:solidFill>
                <a:latin typeface="Malgun Gothic"/>
              </a:rPr>
              <a:t>preneurial</a:t>
            </a:r>
            <a:r>
              <a:rPr lang="de-DE" sz="1400" b="1" dirty="0">
                <a:solidFill>
                  <a:sysClr val="window" lastClr="FFFFFF"/>
                </a:solidFill>
                <a:latin typeface="Malgun Gothic"/>
              </a:rPr>
              <a:t> Marketing</a:t>
            </a:r>
            <a:endParaRPr lang="de-DE" sz="1400" dirty="0">
              <a:solidFill>
                <a:sysClr val="window" lastClr="FFFFFF"/>
              </a:solidFill>
              <a:latin typeface="Malgun Gothic"/>
            </a:endParaRPr>
          </a:p>
        </p:txBody>
      </p:sp>
      <p:sp>
        <p:nvSpPr>
          <p:cNvPr id="122" name="Text 2">
            <a:extLst>
              <a:ext uri="{FF2B5EF4-FFF2-40B4-BE49-F238E27FC236}">
                <a16:creationId xmlns:a16="http://schemas.microsoft.com/office/drawing/2014/main" id="{F850A4A9-EBBC-4C8B-8AD7-82CBE8408076}"/>
              </a:ext>
            </a:extLst>
          </p:cNvPr>
          <p:cNvSpPr txBox="1">
            <a:spLocks/>
          </p:cNvSpPr>
          <p:nvPr/>
        </p:nvSpPr>
        <p:spPr bwMode="gray">
          <a:xfrm>
            <a:off x="9690206" y="2041832"/>
            <a:ext cx="1440000" cy="720000"/>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de-DE" sz="1400" b="0" i="0" u="none" strike="noStrike" kern="1200" cap="none" spc="0" normalizeH="0" baseline="0" noProof="0" dirty="0">
              <a:ln>
                <a:noFill/>
              </a:ln>
              <a:solidFill>
                <a:sysClr val="window" lastClr="FFFFFF"/>
              </a:solidFill>
              <a:effectLst/>
              <a:uLnTx/>
              <a:uFillTx/>
              <a:latin typeface="Malgun Gothic"/>
              <a:ea typeface="+mn-ea"/>
              <a:cs typeface="+mn-cs"/>
            </a:endParaRPr>
          </a:p>
        </p:txBody>
      </p:sp>
      <p:sp>
        <p:nvSpPr>
          <p:cNvPr id="123" name="Rechteck 122">
            <a:extLst>
              <a:ext uri="{FF2B5EF4-FFF2-40B4-BE49-F238E27FC236}">
                <a16:creationId xmlns:a16="http://schemas.microsoft.com/office/drawing/2014/main" id="{D1E5EC00-5318-449C-971F-C71D8BE1A721}"/>
              </a:ext>
            </a:extLst>
          </p:cNvPr>
          <p:cNvSpPr/>
          <p:nvPr/>
        </p:nvSpPr>
        <p:spPr>
          <a:xfrm>
            <a:off x="9599525" y="2015081"/>
            <a:ext cx="1599374" cy="738664"/>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de-DE" sz="1400" b="1" dirty="0">
                <a:solidFill>
                  <a:sysClr val="window" lastClr="FFFFFF"/>
                </a:solidFill>
                <a:latin typeface="Malgun Gothic"/>
              </a:rPr>
              <a:t>Was macht einen guten Pitch aus?</a:t>
            </a:r>
            <a:endParaRPr lang="de-DE" sz="1400" dirty="0">
              <a:solidFill>
                <a:sysClr val="window" lastClr="FFFFFF"/>
              </a:solidFill>
              <a:latin typeface="Malgun Gothic"/>
            </a:endParaRPr>
          </a:p>
        </p:txBody>
      </p:sp>
      <p:sp>
        <p:nvSpPr>
          <p:cNvPr id="124" name="Rechteck 123">
            <a:extLst>
              <a:ext uri="{FF2B5EF4-FFF2-40B4-BE49-F238E27FC236}">
                <a16:creationId xmlns:a16="http://schemas.microsoft.com/office/drawing/2014/main" id="{6F418A98-8B39-493A-820A-A6C906F6ACDB}"/>
              </a:ext>
            </a:extLst>
          </p:cNvPr>
          <p:cNvSpPr/>
          <p:nvPr/>
        </p:nvSpPr>
        <p:spPr>
          <a:xfrm>
            <a:off x="6057346" y="907454"/>
            <a:ext cx="1620000" cy="900000"/>
          </a:xfrm>
          <a:prstGeom prst="rect">
            <a:avLst/>
          </a:prstGeom>
          <a:solidFill>
            <a:srgbClr val="5F5F5F"/>
          </a:solidFill>
          <a:ln>
            <a:noFill/>
          </a:ln>
          <a:effectLst>
            <a:outerShdw blurRad="50800" dist="38100" dir="2700000" algn="tl" rotWithShape="0">
              <a:prstClr val="black">
                <a:alpha val="40000"/>
              </a:prstClr>
            </a:outerShdw>
          </a:effectLst>
        </p:spPr>
        <p:txBody>
          <a:bodyPr vert="horz" lIns="252000" tIns="252000" rIns="252000" bIns="252000" rtlCol="0">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125" name="Rechteck 124">
            <a:extLst>
              <a:ext uri="{FF2B5EF4-FFF2-40B4-BE49-F238E27FC236}">
                <a16:creationId xmlns:a16="http://schemas.microsoft.com/office/drawing/2014/main" id="{78589FAC-E9C7-4245-8CDE-81749A84DA5A}"/>
              </a:ext>
            </a:extLst>
          </p:cNvPr>
          <p:cNvSpPr/>
          <p:nvPr/>
        </p:nvSpPr>
        <p:spPr>
          <a:xfrm>
            <a:off x="6032864" y="944724"/>
            <a:ext cx="1607251" cy="784830"/>
          </a:xfrm>
          <a:prstGeom prst="rect">
            <a:avLst/>
          </a:prstGeom>
        </p:spPr>
        <p:txBody>
          <a:bodyPr wrap="square">
            <a:spAutoFit/>
          </a:bodyPr>
          <a:lstStyle/>
          <a:p>
            <a:pPr algn="ctr" eaLnBrk="1" fontAlgn="auto" hangingPunct="1">
              <a:lnSpc>
                <a:spcPct val="90000"/>
              </a:lnSpc>
              <a:spcBef>
                <a:spcPts val="0"/>
              </a:spcBef>
              <a:spcAft>
                <a:spcPts val="0"/>
              </a:spcAft>
              <a:buClr>
                <a:srgbClr val="5F5F5F"/>
              </a:buClr>
            </a:pPr>
            <a:r>
              <a:rPr lang="de-DE" sz="2000" b="1" dirty="0">
                <a:solidFill>
                  <a:prstClr val="white"/>
                </a:solidFill>
                <a:latin typeface="Malgun Gothic"/>
                <a:ea typeface="+mn-ea"/>
                <a:cs typeface="+mn-cs"/>
              </a:rPr>
              <a:t>Modul 4</a:t>
            </a:r>
            <a:br>
              <a:rPr lang="de-DE" sz="2000" b="1" dirty="0">
                <a:solidFill>
                  <a:prstClr val="white"/>
                </a:solidFill>
                <a:latin typeface="Malgun Gothic"/>
                <a:ea typeface="+mn-ea"/>
                <a:cs typeface="+mn-cs"/>
              </a:rPr>
            </a:br>
            <a:r>
              <a:rPr lang="de-DE" sz="1500" dirty="0">
                <a:solidFill>
                  <a:prstClr val="white"/>
                </a:solidFill>
                <a:latin typeface="Malgun Gothic"/>
                <a:ea typeface="+mn-ea"/>
                <a:cs typeface="+mn-cs"/>
              </a:rPr>
              <a:t>Marketing für GründerInnen</a:t>
            </a:r>
          </a:p>
        </p:txBody>
      </p:sp>
      <p:sp>
        <p:nvSpPr>
          <p:cNvPr id="126" name="Text 2">
            <a:extLst>
              <a:ext uri="{FF2B5EF4-FFF2-40B4-BE49-F238E27FC236}">
                <a16:creationId xmlns:a16="http://schemas.microsoft.com/office/drawing/2014/main" id="{0D156090-A478-4B45-8531-C9858189134E}"/>
              </a:ext>
            </a:extLst>
          </p:cNvPr>
          <p:cNvSpPr txBox="1">
            <a:spLocks/>
          </p:cNvSpPr>
          <p:nvPr/>
        </p:nvSpPr>
        <p:spPr bwMode="gray">
          <a:xfrm>
            <a:off x="837513" y="5782148"/>
            <a:ext cx="1440000" cy="749383"/>
          </a:xfrm>
          <a:prstGeom prst="rect">
            <a:avLst/>
          </a:prstGeom>
          <a:solidFill>
            <a:srgbClr val="135B87"/>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buClr>
                <a:srgbClr val="00802F"/>
              </a:buClr>
              <a:defRPr/>
            </a:pPr>
            <a:endParaRPr lang="de-DE" sz="1600" dirty="0">
              <a:solidFill>
                <a:schemeClr val="lt1"/>
              </a:solidFill>
            </a:endParaRPr>
          </a:p>
        </p:txBody>
      </p:sp>
      <p:sp>
        <p:nvSpPr>
          <p:cNvPr id="127" name="Rechteck 126">
            <a:extLst>
              <a:ext uri="{FF2B5EF4-FFF2-40B4-BE49-F238E27FC236}">
                <a16:creationId xmlns:a16="http://schemas.microsoft.com/office/drawing/2014/main" id="{FC3762D9-E584-4C12-BAF4-BF478836D450}"/>
              </a:ext>
            </a:extLst>
          </p:cNvPr>
          <p:cNvSpPr/>
          <p:nvPr/>
        </p:nvSpPr>
        <p:spPr>
          <a:xfrm>
            <a:off x="794494" y="5904472"/>
            <a:ext cx="1473503" cy="523220"/>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de-DE" sz="1400" b="1" dirty="0">
                <a:solidFill>
                  <a:sysClr val="window" lastClr="FFFFFF"/>
                </a:solidFill>
                <a:latin typeface="Malgun Gothic"/>
              </a:rPr>
              <a:t>Mini-Businessplan</a:t>
            </a:r>
            <a:endParaRPr lang="de-DE" sz="1400" dirty="0">
              <a:solidFill>
                <a:sysClr val="window" lastClr="FFFFFF"/>
              </a:solidFill>
              <a:latin typeface="Malgun Gothic"/>
            </a:endParaRPr>
          </a:p>
        </p:txBody>
      </p:sp>
      <p:sp>
        <p:nvSpPr>
          <p:cNvPr id="128" name="Text 2">
            <a:extLst>
              <a:ext uri="{FF2B5EF4-FFF2-40B4-BE49-F238E27FC236}">
                <a16:creationId xmlns:a16="http://schemas.microsoft.com/office/drawing/2014/main" id="{F1127E5B-C2C3-464A-81D6-A1F3A91F0798}"/>
              </a:ext>
            </a:extLst>
          </p:cNvPr>
          <p:cNvSpPr txBox="1">
            <a:spLocks/>
          </p:cNvSpPr>
          <p:nvPr/>
        </p:nvSpPr>
        <p:spPr bwMode="gray">
          <a:xfrm>
            <a:off x="7890006" y="5811531"/>
            <a:ext cx="1440000" cy="720000"/>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de-DE" sz="1400" b="0" i="0" u="none" strike="noStrike" kern="1200" cap="none" spc="0" normalizeH="0" baseline="0" noProof="0" dirty="0">
              <a:ln>
                <a:noFill/>
              </a:ln>
              <a:solidFill>
                <a:sysClr val="window" lastClr="FFFFFF"/>
              </a:solidFill>
              <a:effectLst/>
              <a:uLnTx/>
              <a:uFillTx/>
              <a:latin typeface="Malgun Gothic"/>
              <a:ea typeface="+mn-ea"/>
              <a:cs typeface="+mn-cs"/>
            </a:endParaRPr>
          </a:p>
        </p:txBody>
      </p:sp>
      <p:sp>
        <p:nvSpPr>
          <p:cNvPr id="129" name="Rechteck 128">
            <a:extLst>
              <a:ext uri="{FF2B5EF4-FFF2-40B4-BE49-F238E27FC236}">
                <a16:creationId xmlns:a16="http://schemas.microsoft.com/office/drawing/2014/main" id="{C29F039A-715D-47E9-97A2-F385507E0624}"/>
              </a:ext>
            </a:extLst>
          </p:cNvPr>
          <p:cNvSpPr/>
          <p:nvPr/>
        </p:nvSpPr>
        <p:spPr>
          <a:xfrm>
            <a:off x="7813451" y="5913276"/>
            <a:ext cx="1520129" cy="523220"/>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de-DE" sz="1400" b="1" dirty="0">
                <a:solidFill>
                  <a:sysClr val="window" lastClr="FFFFFF"/>
                </a:solidFill>
                <a:latin typeface="Malgun Gothic"/>
              </a:rPr>
              <a:t>Exkurs: Rechts-formen</a:t>
            </a:r>
            <a:endParaRPr lang="de-DE" sz="1400" dirty="0">
              <a:solidFill>
                <a:sysClr val="window" lastClr="FFFFFF"/>
              </a:solidFill>
              <a:latin typeface="Malgun Gothic"/>
            </a:endParaRPr>
          </a:p>
        </p:txBody>
      </p:sp>
      <p:sp>
        <p:nvSpPr>
          <p:cNvPr id="130" name="Text 2">
            <a:extLst>
              <a:ext uri="{FF2B5EF4-FFF2-40B4-BE49-F238E27FC236}">
                <a16:creationId xmlns:a16="http://schemas.microsoft.com/office/drawing/2014/main" id="{F30F21F1-6A06-4124-B023-0827B6C5F6B0}"/>
              </a:ext>
            </a:extLst>
          </p:cNvPr>
          <p:cNvSpPr txBox="1">
            <a:spLocks/>
          </p:cNvSpPr>
          <p:nvPr/>
        </p:nvSpPr>
        <p:spPr bwMode="gray">
          <a:xfrm>
            <a:off x="7926010" y="3033036"/>
            <a:ext cx="1404156" cy="720000"/>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de-DE" sz="1400" b="1" i="0" u="none" strike="noStrike" kern="1200" cap="none" spc="0" normalizeH="0" baseline="0" noProof="0" dirty="0">
              <a:ln>
                <a:noFill/>
              </a:ln>
              <a:solidFill>
                <a:sysClr val="window" lastClr="FFFFFF"/>
              </a:solidFill>
              <a:effectLst/>
              <a:uLnTx/>
              <a:uFillTx/>
              <a:latin typeface="Malgun Gothic"/>
              <a:ea typeface="+mn-ea"/>
              <a:cs typeface="+mn-cs"/>
            </a:endParaRPr>
          </a:p>
        </p:txBody>
      </p:sp>
      <p:sp>
        <p:nvSpPr>
          <p:cNvPr id="131" name="Rechteck 130">
            <a:extLst>
              <a:ext uri="{FF2B5EF4-FFF2-40B4-BE49-F238E27FC236}">
                <a16:creationId xmlns:a16="http://schemas.microsoft.com/office/drawing/2014/main" id="{3C16736A-B4A5-41A7-8FBC-7270AF1876CF}"/>
              </a:ext>
            </a:extLst>
          </p:cNvPr>
          <p:cNvSpPr/>
          <p:nvPr/>
        </p:nvSpPr>
        <p:spPr>
          <a:xfrm>
            <a:off x="7926010" y="3136480"/>
            <a:ext cx="1410224" cy="523220"/>
          </a:xfrm>
          <a:prstGeom prst="rect">
            <a:avLst/>
          </a:prstGeom>
          <a:solidFill>
            <a:srgbClr val="135B87"/>
          </a:solidFill>
        </p:spPr>
        <p:txBody>
          <a:bodyPr wrap="square">
            <a:spAutoFit/>
          </a:bodyPr>
          <a:lstStyle/>
          <a:p>
            <a:pPr lvl="0" algn="ctr" eaLnBrk="1" fontAlgn="auto" hangingPunct="1">
              <a:spcBef>
                <a:spcPts val="0"/>
              </a:spcBef>
              <a:spcAft>
                <a:spcPts val="1000"/>
              </a:spcAft>
              <a:buClr>
                <a:srgbClr val="00802F"/>
              </a:buClr>
              <a:defRPr/>
            </a:pPr>
            <a:r>
              <a:rPr lang="de-DE" sz="1400" b="1" dirty="0">
                <a:solidFill>
                  <a:sysClr val="window" lastClr="FFFFFF"/>
                </a:solidFill>
                <a:latin typeface="Malgun Gothic"/>
              </a:rPr>
              <a:t>DB &amp; Break-Even-Point</a:t>
            </a:r>
          </a:p>
        </p:txBody>
      </p:sp>
      <p:sp>
        <p:nvSpPr>
          <p:cNvPr id="132" name="Text 2">
            <a:extLst>
              <a:ext uri="{FF2B5EF4-FFF2-40B4-BE49-F238E27FC236}">
                <a16:creationId xmlns:a16="http://schemas.microsoft.com/office/drawing/2014/main" id="{9AD80842-7CBA-4A52-A2B8-4FFC573227CB}"/>
              </a:ext>
            </a:extLst>
          </p:cNvPr>
          <p:cNvSpPr txBox="1">
            <a:spLocks/>
          </p:cNvSpPr>
          <p:nvPr/>
        </p:nvSpPr>
        <p:spPr bwMode="gray">
          <a:xfrm>
            <a:off x="7926010" y="2041832"/>
            <a:ext cx="1404156" cy="720000"/>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de-DE" sz="1400" b="0" i="0" u="none" strike="noStrike" kern="1200" cap="none" spc="0" normalizeH="0" baseline="0" noProof="0" dirty="0">
              <a:ln>
                <a:noFill/>
              </a:ln>
              <a:solidFill>
                <a:sysClr val="window" lastClr="FFFFFF"/>
              </a:solidFill>
              <a:effectLst/>
              <a:uLnTx/>
              <a:uFillTx/>
              <a:latin typeface="Malgun Gothic"/>
              <a:ea typeface="+mn-ea"/>
              <a:cs typeface="+mn-cs"/>
            </a:endParaRPr>
          </a:p>
        </p:txBody>
      </p:sp>
      <p:sp>
        <p:nvSpPr>
          <p:cNvPr id="133" name="Rechteck 132">
            <a:extLst>
              <a:ext uri="{FF2B5EF4-FFF2-40B4-BE49-F238E27FC236}">
                <a16:creationId xmlns:a16="http://schemas.microsoft.com/office/drawing/2014/main" id="{98BD1252-ED05-4E33-A8A4-7F5F702934EB}"/>
              </a:ext>
            </a:extLst>
          </p:cNvPr>
          <p:cNvSpPr/>
          <p:nvPr/>
        </p:nvSpPr>
        <p:spPr>
          <a:xfrm>
            <a:off x="7890006" y="2105817"/>
            <a:ext cx="1426254" cy="523220"/>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de-DE" sz="1400" b="1" dirty="0">
                <a:solidFill>
                  <a:sysClr val="window" lastClr="FFFFFF"/>
                </a:solidFill>
                <a:latin typeface="Malgun Gothic"/>
              </a:rPr>
              <a:t>Finanzierungs-quellen</a:t>
            </a:r>
          </a:p>
        </p:txBody>
      </p:sp>
      <p:sp>
        <p:nvSpPr>
          <p:cNvPr id="134" name="Text 2">
            <a:extLst>
              <a:ext uri="{FF2B5EF4-FFF2-40B4-BE49-F238E27FC236}">
                <a16:creationId xmlns:a16="http://schemas.microsoft.com/office/drawing/2014/main" id="{274A9249-DE4A-4C38-AE1A-993953E73B33}"/>
              </a:ext>
            </a:extLst>
          </p:cNvPr>
          <p:cNvSpPr txBox="1">
            <a:spLocks/>
          </p:cNvSpPr>
          <p:nvPr/>
        </p:nvSpPr>
        <p:spPr bwMode="gray">
          <a:xfrm>
            <a:off x="9690366" y="3025488"/>
            <a:ext cx="1440000" cy="720000"/>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buClr>
                <a:srgbClr val="00802F"/>
              </a:buClr>
              <a:defRPr/>
            </a:pPr>
            <a:endParaRPr lang="de-DE" sz="1400" dirty="0">
              <a:solidFill>
                <a:sysClr val="window" lastClr="FFFFFF"/>
              </a:solidFill>
              <a:latin typeface="Malgun Gothic"/>
            </a:endParaRPr>
          </a:p>
        </p:txBody>
      </p:sp>
      <p:sp>
        <p:nvSpPr>
          <p:cNvPr id="135" name="Rechteck 134">
            <a:extLst>
              <a:ext uri="{FF2B5EF4-FFF2-40B4-BE49-F238E27FC236}">
                <a16:creationId xmlns:a16="http://schemas.microsoft.com/office/drawing/2014/main" id="{DA514244-68DB-4A60-9D3D-3F70D0BCD4C6}"/>
              </a:ext>
            </a:extLst>
          </p:cNvPr>
          <p:cNvSpPr/>
          <p:nvPr/>
        </p:nvSpPr>
        <p:spPr>
          <a:xfrm>
            <a:off x="9726210" y="3229235"/>
            <a:ext cx="1404156" cy="307777"/>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de-DE" sz="1400" b="1" dirty="0">
                <a:solidFill>
                  <a:sysClr val="window" lastClr="FFFFFF"/>
                </a:solidFill>
                <a:latin typeface="Malgun Gothic"/>
              </a:rPr>
              <a:t>Präsentieren</a:t>
            </a:r>
            <a:endParaRPr lang="de-DE" sz="1400" dirty="0">
              <a:solidFill>
                <a:sysClr val="window" lastClr="FFFFFF"/>
              </a:solidFill>
              <a:latin typeface="Malgun Gothic"/>
            </a:endParaRPr>
          </a:p>
        </p:txBody>
      </p:sp>
      <p:sp>
        <p:nvSpPr>
          <p:cNvPr id="136" name="Text 2">
            <a:extLst>
              <a:ext uri="{FF2B5EF4-FFF2-40B4-BE49-F238E27FC236}">
                <a16:creationId xmlns:a16="http://schemas.microsoft.com/office/drawing/2014/main" id="{36B9A015-2FB9-4567-99C5-D61488A37513}"/>
              </a:ext>
            </a:extLst>
          </p:cNvPr>
          <p:cNvSpPr txBox="1">
            <a:spLocks/>
          </p:cNvSpPr>
          <p:nvPr/>
        </p:nvSpPr>
        <p:spPr bwMode="gray">
          <a:xfrm>
            <a:off x="6125810" y="2041832"/>
            <a:ext cx="1440000" cy="721612"/>
          </a:xfrm>
          <a:prstGeom prst="rect">
            <a:avLst/>
          </a:prstGeom>
          <a:solidFill>
            <a:srgbClr val="135B87"/>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buClr>
                <a:srgbClr val="00802F"/>
              </a:buClr>
              <a:defRPr/>
            </a:pPr>
            <a:endParaRPr lang="de-DE" sz="1600" dirty="0">
              <a:solidFill>
                <a:schemeClr val="lt1"/>
              </a:solidFill>
            </a:endParaRPr>
          </a:p>
        </p:txBody>
      </p:sp>
      <p:sp>
        <p:nvSpPr>
          <p:cNvPr id="137" name="Rechteck 136">
            <a:extLst>
              <a:ext uri="{FF2B5EF4-FFF2-40B4-BE49-F238E27FC236}">
                <a16:creationId xmlns:a16="http://schemas.microsoft.com/office/drawing/2014/main" id="{425E9BE0-3E35-405A-BBFC-E19B9A0349A6}"/>
              </a:ext>
            </a:extLst>
          </p:cNvPr>
          <p:cNvSpPr/>
          <p:nvPr/>
        </p:nvSpPr>
        <p:spPr>
          <a:xfrm>
            <a:off x="6103560" y="2105817"/>
            <a:ext cx="1399367" cy="523220"/>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de-DE" sz="1400" b="1" dirty="0">
                <a:solidFill>
                  <a:sysClr val="window" lastClr="FFFFFF"/>
                </a:solidFill>
                <a:latin typeface="Malgun Gothic"/>
              </a:rPr>
              <a:t>4P des  Marketing</a:t>
            </a:r>
            <a:endParaRPr lang="de-DE" sz="1400" dirty="0">
              <a:solidFill>
                <a:sysClr val="window" lastClr="FFFFFF"/>
              </a:solidFill>
              <a:latin typeface="Malgun Gothic"/>
            </a:endParaRPr>
          </a:p>
        </p:txBody>
      </p:sp>
      <p:sp>
        <p:nvSpPr>
          <p:cNvPr id="138" name="Pfeil: nach unten 137">
            <a:extLst>
              <a:ext uri="{FF2B5EF4-FFF2-40B4-BE49-F238E27FC236}">
                <a16:creationId xmlns:a16="http://schemas.microsoft.com/office/drawing/2014/main" id="{15234F76-2C33-4217-8F32-7555ACB5F062}"/>
              </a:ext>
            </a:extLst>
          </p:cNvPr>
          <p:cNvSpPr/>
          <p:nvPr/>
        </p:nvSpPr>
        <p:spPr>
          <a:xfrm>
            <a:off x="967835" y="5608168"/>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39" name="Pfeil: nach unten 138">
            <a:extLst>
              <a:ext uri="{FF2B5EF4-FFF2-40B4-BE49-F238E27FC236}">
                <a16:creationId xmlns:a16="http://schemas.microsoft.com/office/drawing/2014/main" id="{0D15E5A3-BE4F-4D8E-A77A-272E1A85F497}"/>
              </a:ext>
            </a:extLst>
          </p:cNvPr>
          <p:cNvSpPr/>
          <p:nvPr/>
        </p:nvSpPr>
        <p:spPr>
          <a:xfrm>
            <a:off x="980750" y="3519936"/>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40" name="Pfeil: nach unten 139">
            <a:extLst>
              <a:ext uri="{FF2B5EF4-FFF2-40B4-BE49-F238E27FC236}">
                <a16:creationId xmlns:a16="http://schemas.microsoft.com/office/drawing/2014/main" id="{5DA4490C-E6B7-4F2D-B142-ADF300DA535D}"/>
              </a:ext>
            </a:extLst>
          </p:cNvPr>
          <p:cNvSpPr/>
          <p:nvPr/>
        </p:nvSpPr>
        <p:spPr>
          <a:xfrm>
            <a:off x="2708942" y="2672916"/>
            <a:ext cx="189507" cy="305108"/>
          </a:xfrm>
          <a:prstGeom prst="downArrow">
            <a:avLst/>
          </a:prstGeom>
          <a:solidFill>
            <a:srgbClr val="96CB00"/>
          </a:solidFill>
          <a:ln>
            <a:solidFill>
              <a:srgbClr val="96CB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42" name="Pfeil: nach unten 141">
            <a:extLst>
              <a:ext uri="{FF2B5EF4-FFF2-40B4-BE49-F238E27FC236}">
                <a16:creationId xmlns:a16="http://schemas.microsoft.com/office/drawing/2014/main" id="{C99D2F51-9C4D-4848-A9FC-29F77EB225EC}"/>
              </a:ext>
            </a:extLst>
          </p:cNvPr>
          <p:cNvSpPr/>
          <p:nvPr/>
        </p:nvSpPr>
        <p:spPr>
          <a:xfrm>
            <a:off x="4437134" y="2672916"/>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44" name="Pfeil: nach unten 143">
            <a:extLst>
              <a:ext uri="{FF2B5EF4-FFF2-40B4-BE49-F238E27FC236}">
                <a16:creationId xmlns:a16="http://schemas.microsoft.com/office/drawing/2014/main" id="{F23A1D0F-F890-4703-B302-7AFD897703AB}"/>
              </a:ext>
            </a:extLst>
          </p:cNvPr>
          <p:cNvSpPr/>
          <p:nvPr/>
        </p:nvSpPr>
        <p:spPr>
          <a:xfrm>
            <a:off x="7921739" y="2618698"/>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45" name="Pfeil: nach unten 144">
            <a:extLst>
              <a:ext uri="{FF2B5EF4-FFF2-40B4-BE49-F238E27FC236}">
                <a16:creationId xmlns:a16="http://schemas.microsoft.com/office/drawing/2014/main" id="{9E174D4E-C82B-47E5-B590-316365D61313}"/>
              </a:ext>
            </a:extLst>
          </p:cNvPr>
          <p:cNvSpPr/>
          <p:nvPr/>
        </p:nvSpPr>
        <p:spPr>
          <a:xfrm>
            <a:off x="7938769" y="3479366"/>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46" name="Pfeil: nach unten 145">
            <a:extLst>
              <a:ext uri="{FF2B5EF4-FFF2-40B4-BE49-F238E27FC236}">
                <a16:creationId xmlns:a16="http://schemas.microsoft.com/office/drawing/2014/main" id="{A480CB0C-A9E1-49B6-AFB1-69C4582AD3D3}"/>
              </a:ext>
            </a:extLst>
          </p:cNvPr>
          <p:cNvSpPr/>
          <p:nvPr/>
        </p:nvSpPr>
        <p:spPr>
          <a:xfrm>
            <a:off x="6192668" y="2615548"/>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cxnSp>
        <p:nvCxnSpPr>
          <p:cNvPr id="147" name="Gerader Verbinder 146">
            <a:extLst>
              <a:ext uri="{FF2B5EF4-FFF2-40B4-BE49-F238E27FC236}">
                <a16:creationId xmlns:a16="http://schemas.microsoft.com/office/drawing/2014/main" id="{4FB746CF-D992-4AA2-B0BC-D0ED05E83898}"/>
              </a:ext>
            </a:extLst>
          </p:cNvPr>
          <p:cNvCxnSpPr>
            <a:cxnSpLocks/>
          </p:cNvCxnSpPr>
          <p:nvPr/>
        </p:nvCxnSpPr>
        <p:spPr>
          <a:xfrm flipV="1">
            <a:off x="2355301" y="2420848"/>
            <a:ext cx="0" cy="1321938"/>
          </a:xfrm>
          <a:prstGeom prst="line">
            <a:avLst/>
          </a:prstGeom>
          <a:ln w="76200">
            <a:solidFill>
              <a:srgbClr val="96CB00"/>
            </a:solidFill>
            <a:tailEnd type="none"/>
          </a:ln>
        </p:spPr>
        <p:style>
          <a:lnRef idx="1">
            <a:schemeClr val="accent1"/>
          </a:lnRef>
          <a:fillRef idx="0">
            <a:schemeClr val="accent1"/>
          </a:fillRef>
          <a:effectRef idx="0">
            <a:schemeClr val="accent1"/>
          </a:effectRef>
          <a:fontRef idx="minor">
            <a:schemeClr val="tx1"/>
          </a:fontRef>
        </p:style>
      </p:cxnSp>
      <p:cxnSp>
        <p:nvCxnSpPr>
          <p:cNvPr id="148" name="Gerade Verbindung mit Pfeil 147">
            <a:extLst>
              <a:ext uri="{FF2B5EF4-FFF2-40B4-BE49-F238E27FC236}">
                <a16:creationId xmlns:a16="http://schemas.microsoft.com/office/drawing/2014/main" id="{EF8C5038-F692-49E8-AF33-8BD74B17B5C8}"/>
              </a:ext>
            </a:extLst>
          </p:cNvPr>
          <p:cNvCxnSpPr>
            <a:cxnSpLocks/>
          </p:cNvCxnSpPr>
          <p:nvPr/>
        </p:nvCxnSpPr>
        <p:spPr>
          <a:xfrm flipV="1">
            <a:off x="2320590" y="2447019"/>
            <a:ext cx="360186" cy="9833"/>
          </a:xfrm>
          <a:prstGeom prst="straightConnector1">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Gerader Verbinder 148">
            <a:extLst>
              <a:ext uri="{FF2B5EF4-FFF2-40B4-BE49-F238E27FC236}">
                <a16:creationId xmlns:a16="http://schemas.microsoft.com/office/drawing/2014/main" id="{26377454-E719-472D-B192-55122B9AFF7E}"/>
              </a:ext>
            </a:extLst>
          </p:cNvPr>
          <p:cNvCxnSpPr>
            <a:cxnSpLocks/>
          </p:cNvCxnSpPr>
          <p:nvPr/>
        </p:nvCxnSpPr>
        <p:spPr>
          <a:xfrm flipV="1">
            <a:off x="4053924" y="2420888"/>
            <a:ext cx="0" cy="962235"/>
          </a:xfrm>
          <a:prstGeom prst="line">
            <a:avLst/>
          </a:prstGeom>
          <a:ln w="76200">
            <a:solidFill>
              <a:srgbClr val="96CB00"/>
            </a:solidFill>
            <a:tailEnd type="none"/>
          </a:ln>
        </p:spPr>
        <p:style>
          <a:lnRef idx="1">
            <a:schemeClr val="accent1"/>
          </a:lnRef>
          <a:fillRef idx="0">
            <a:schemeClr val="accent1"/>
          </a:fillRef>
          <a:effectRef idx="0">
            <a:schemeClr val="accent1"/>
          </a:effectRef>
          <a:fontRef idx="minor">
            <a:schemeClr val="tx1"/>
          </a:fontRef>
        </p:style>
      </p:cxnSp>
      <p:cxnSp>
        <p:nvCxnSpPr>
          <p:cNvPr id="150" name="Gerade Verbindung mit Pfeil 149">
            <a:extLst>
              <a:ext uri="{FF2B5EF4-FFF2-40B4-BE49-F238E27FC236}">
                <a16:creationId xmlns:a16="http://schemas.microsoft.com/office/drawing/2014/main" id="{AF18C3E0-CF8F-4464-A17F-1E79E0C481AE}"/>
              </a:ext>
            </a:extLst>
          </p:cNvPr>
          <p:cNvCxnSpPr>
            <a:cxnSpLocks/>
          </p:cNvCxnSpPr>
          <p:nvPr/>
        </p:nvCxnSpPr>
        <p:spPr>
          <a:xfrm flipV="1">
            <a:off x="4014427" y="2447059"/>
            <a:ext cx="360186" cy="9833"/>
          </a:xfrm>
          <a:prstGeom prst="straightConnector1">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a:extLst>
              <a:ext uri="{FF2B5EF4-FFF2-40B4-BE49-F238E27FC236}">
                <a16:creationId xmlns:a16="http://schemas.microsoft.com/office/drawing/2014/main" id="{E7E1FDF7-76F2-4AD4-860B-3D70AA07DF48}"/>
              </a:ext>
            </a:extLst>
          </p:cNvPr>
          <p:cNvCxnSpPr>
            <a:cxnSpLocks/>
          </p:cNvCxnSpPr>
          <p:nvPr/>
        </p:nvCxnSpPr>
        <p:spPr>
          <a:xfrm flipV="1">
            <a:off x="7542965" y="2374253"/>
            <a:ext cx="360186" cy="9833"/>
          </a:xfrm>
          <a:prstGeom prst="straightConnector1">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Gerade Verbindung mit Pfeil 152">
            <a:extLst>
              <a:ext uri="{FF2B5EF4-FFF2-40B4-BE49-F238E27FC236}">
                <a16:creationId xmlns:a16="http://schemas.microsoft.com/office/drawing/2014/main" id="{83589A21-43FA-406A-B5C5-618D0F5353A1}"/>
              </a:ext>
            </a:extLst>
          </p:cNvPr>
          <p:cNvCxnSpPr>
            <a:cxnSpLocks/>
          </p:cNvCxnSpPr>
          <p:nvPr/>
        </p:nvCxnSpPr>
        <p:spPr>
          <a:xfrm flipV="1">
            <a:off x="5760470" y="2387371"/>
            <a:ext cx="360186" cy="9832"/>
          </a:xfrm>
          <a:prstGeom prst="straightConnector1">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sp>
        <p:nvSpPr>
          <p:cNvPr id="154" name="Text 2">
            <a:extLst>
              <a:ext uri="{FF2B5EF4-FFF2-40B4-BE49-F238E27FC236}">
                <a16:creationId xmlns:a16="http://schemas.microsoft.com/office/drawing/2014/main" id="{D4D556EC-8882-4524-827B-706D27417EAD}"/>
              </a:ext>
            </a:extLst>
          </p:cNvPr>
          <p:cNvSpPr txBox="1">
            <a:spLocks/>
          </p:cNvSpPr>
          <p:nvPr/>
        </p:nvSpPr>
        <p:spPr bwMode="gray">
          <a:xfrm>
            <a:off x="4361614" y="4833156"/>
            <a:ext cx="1440000" cy="720000"/>
          </a:xfrm>
          <a:prstGeom prst="rect">
            <a:avLst/>
          </a:prstGeom>
          <a:solidFill>
            <a:srgbClr val="135B87"/>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R="0" lvl="0" algn="ctr" fontAlgn="auto">
              <a:buClr>
                <a:srgbClr val="00802F"/>
              </a:buClr>
              <a:buSzTx/>
              <a:tabLst/>
              <a:defRPr/>
            </a:pPr>
            <a:endParaRPr lang="de-DE" sz="1600" dirty="0">
              <a:solidFill>
                <a:schemeClr val="lt1"/>
              </a:solidFill>
            </a:endParaRPr>
          </a:p>
        </p:txBody>
      </p:sp>
      <p:sp>
        <p:nvSpPr>
          <p:cNvPr id="155" name="Rechteck 154">
            <a:extLst>
              <a:ext uri="{FF2B5EF4-FFF2-40B4-BE49-F238E27FC236}">
                <a16:creationId xmlns:a16="http://schemas.microsoft.com/office/drawing/2014/main" id="{0A6FBE00-D4A4-4E8A-A234-7D4269CF6BE6}"/>
              </a:ext>
            </a:extLst>
          </p:cNvPr>
          <p:cNvSpPr/>
          <p:nvPr/>
        </p:nvSpPr>
        <p:spPr>
          <a:xfrm>
            <a:off x="4338862" y="4944042"/>
            <a:ext cx="1512168" cy="523220"/>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de-DE" sz="1400" b="1" dirty="0">
                <a:solidFill>
                  <a:sysClr val="window" lastClr="FFFFFF"/>
                </a:solidFill>
                <a:latin typeface="Malgun Gothic"/>
              </a:rPr>
              <a:t>Alleinstellungs-</a:t>
            </a:r>
            <a:r>
              <a:rPr lang="de-DE" sz="1400" b="1" dirty="0" err="1">
                <a:solidFill>
                  <a:sysClr val="window" lastClr="FFFFFF"/>
                </a:solidFill>
                <a:latin typeface="Malgun Gothic"/>
              </a:rPr>
              <a:t>merkmal</a:t>
            </a:r>
            <a:endParaRPr lang="de-DE" sz="1400" dirty="0">
              <a:solidFill>
                <a:sysClr val="window" lastClr="FFFFFF"/>
              </a:solidFill>
              <a:latin typeface="Malgun Gothic"/>
            </a:endParaRPr>
          </a:p>
        </p:txBody>
      </p:sp>
      <p:sp>
        <p:nvSpPr>
          <p:cNvPr id="156" name="Text 2">
            <a:extLst>
              <a:ext uri="{FF2B5EF4-FFF2-40B4-BE49-F238E27FC236}">
                <a16:creationId xmlns:a16="http://schemas.microsoft.com/office/drawing/2014/main" id="{E79B51B2-66D5-425F-85B9-EBB983A1E0F6}"/>
              </a:ext>
            </a:extLst>
          </p:cNvPr>
          <p:cNvSpPr txBox="1">
            <a:spLocks/>
          </p:cNvSpPr>
          <p:nvPr/>
        </p:nvSpPr>
        <p:spPr bwMode="gray">
          <a:xfrm>
            <a:off x="6130599" y="5809919"/>
            <a:ext cx="1440000" cy="721612"/>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de-DE" sz="1400" b="0" i="0" u="none" strike="noStrike" kern="1200" cap="none" spc="0" normalizeH="0" baseline="0" noProof="0" dirty="0">
              <a:ln>
                <a:noFill/>
              </a:ln>
              <a:solidFill>
                <a:sysClr val="window" lastClr="FFFFFF"/>
              </a:solidFill>
              <a:effectLst/>
              <a:uLnTx/>
              <a:uFillTx/>
              <a:latin typeface="Malgun Gothic"/>
              <a:ea typeface="+mn-ea"/>
              <a:cs typeface="+mn-cs"/>
            </a:endParaRPr>
          </a:p>
        </p:txBody>
      </p:sp>
      <p:sp>
        <p:nvSpPr>
          <p:cNvPr id="157" name="Rechteck 156">
            <a:extLst>
              <a:ext uri="{FF2B5EF4-FFF2-40B4-BE49-F238E27FC236}">
                <a16:creationId xmlns:a16="http://schemas.microsoft.com/office/drawing/2014/main" id="{145CAB7B-4F45-494B-9392-453C08A6278F}"/>
              </a:ext>
            </a:extLst>
          </p:cNvPr>
          <p:cNvSpPr/>
          <p:nvPr/>
        </p:nvSpPr>
        <p:spPr>
          <a:xfrm>
            <a:off x="6140538" y="5799077"/>
            <a:ext cx="1399367" cy="738664"/>
          </a:xfrm>
          <a:prstGeom prst="rect">
            <a:avLst/>
          </a:prstGeom>
        </p:spPr>
        <p:txBody>
          <a:bodyPr wrap="square">
            <a:spAutoFit/>
          </a:bodyPr>
          <a:lstStyle/>
          <a:p>
            <a:pPr algn="ctr">
              <a:spcAft>
                <a:spcPts val="1000"/>
              </a:spcAft>
              <a:buClr>
                <a:srgbClr val="00802F"/>
              </a:buClr>
              <a:defRPr/>
            </a:pPr>
            <a:r>
              <a:rPr lang="de-DE" sz="1400" b="1" dirty="0">
                <a:solidFill>
                  <a:sysClr val="window" lastClr="FFFFFF"/>
                </a:solidFill>
                <a:latin typeface="Malgun Gothic"/>
              </a:rPr>
              <a:t>Social Media für GründerInnen</a:t>
            </a:r>
          </a:p>
        </p:txBody>
      </p:sp>
      <p:sp>
        <p:nvSpPr>
          <p:cNvPr id="158" name="Rechteck 157">
            <a:extLst>
              <a:ext uri="{FF2B5EF4-FFF2-40B4-BE49-F238E27FC236}">
                <a16:creationId xmlns:a16="http://schemas.microsoft.com/office/drawing/2014/main" id="{167BB368-A871-47B1-B642-C98F4046053A}"/>
              </a:ext>
            </a:extLst>
          </p:cNvPr>
          <p:cNvSpPr/>
          <p:nvPr/>
        </p:nvSpPr>
        <p:spPr>
          <a:xfrm>
            <a:off x="833221" y="2041832"/>
            <a:ext cx="1440000" cy="720080"/>
          </a:xfrm>
          <a:prstGeom prst="rect">
            <a:avLst/>
          </a:prstGeom>
          <a:solidFill>
            <a:srgbClr val="135B87"/>
          </a:solidFill>
        </p:spPr>
        <p:txBody>
          <a:bodyPr vert="horz" lIns="252000" tIns="0" rIns="144000" bIns="0" rtlCol="0" anchor="ctr">
            <a:noAutofit/>
          </a:bodyPr>
          <a:lstStyle/>
          <a:p>
            <a:pPr algn="ctr">
              <a:spcAft>
                <a:spcPts val="1000"/>
              </a:spcAft>
              <a:buClr>
                <a:srgbClr val="00802F"/>
              </a:buClr>
              <a:defRPr/>
            </a:pPr>
            <a:endParaRPr lang="de-DE" sz="1400" dirty="0">
              <a:solidFill>
                <a:sysClr val="window" lastClr="FFFFFF"/>
              </a:solidFill>
              <a:latin typeface="Malgun Gothic"/>
            </a:endParaRPr>
          </a:p>
        </p:txBody>
      </p:sp>
      <p:sp>
        <p:nvSpPr>
          <p:cNvPr id="159" name="Rechteck 158">
            <a:extLst>
              <a:ext uri="{FF2B5EF4-FFF2-40B4-BE49-F238E27FC236}">
                <a16:creationId xmlns:a16="http://schemas.microsoft.com/office/drawing/2014/main" id="{1FCF7246-27C2-41E7-BD51-0E1EE9CE727A}"/>
              </a:ext>
            </a:extLst>
          </p:cNvPr>
          <p:cNvSpPr/>
          <p:nvPr/>
        </p:nvSpPr>
        <p:spPr>
          <a:xfrm>
            <a:off x="831789" y="4833156"/>
            <a:ext cx="1441487" cy="720080"/>
          </a:xfrm>
          <a:prstGeom prst="rect">
            <a:avLst/>
          </a:prstGeom>
          <a:solidFill>
            <a:srgbClr val="90117E"/>
          </a:solidFill>
        </p:spPr>
        <p:txBody>
          <a:bodyPr vert="horz" lIns="252000" tIns="0" rIns="144000" bIns="0" rtlCol="0" anchor="ctr">
            <a:noAutofit/>
          </a:bodyPr>
          <a:lstStyle/>
          <a:p>
            <a:pPr eaLnBrk="1" fontAlgn="auto" hangingPunct="1">
              <a:spcBef>
                <a:spcPts val="0"/>
              </a:spcBef>
              <a:spcAft>
                <a:spcPts val="1000"/>
              </a:spcAft>
              <a:buClr>
                <a:srgbClr val="00802F"/>
              </a:buClr>
            </a:pPr>
            <a:endParaRPr lang="de-DE" sz="1400" b="1" dirty="0">
              <a:solidFill>
                <a:prstClr val="white"/>
              </a:solidFill>
              <a:latin typeface="Malgun Gothic"/>
              <a:ea typeface="+mn-ea"/>
              <a:cs typeface="+mn-cs"/>
            </a:endParaRPr>
          </a:p>
        </p:txBody>
      </p:sp>
      <p:sp>
        <p:nvSpPr>
          <p:cNvPr id="160" name="Rechteck 159">
            <a:extLst>
              <a:ext uri="{FF2B5EF4-FFF2-40B4-BE49-F238E27FC236}">
                <a16:creationId xmlns:a16="http://schemas.microsoft.com/office/drawing/2014/main" id="{8EF55DC1-0926-4900-8133-5D1E00645641}"/>
              </a:ext>
            </a:extLst>
          </p:cNvPr>
          <p:cNvSpPr/>
          <p:nvPr/>
        </p:nvSpPr>
        <p:spPr>
          <a:xfrm>
            <a:off x="817592" y="4925756"/>
            <a:ext cx="1399908" cy="523220"/>
          </a:xfrm>
          <a:prstGeom prst="rect">
            <a:avLst/>
          </a:prstGeom>
        </p:spPr>
        <p:txBody>
          <a:bodyPr wrap="square">
            <a:spAutoFit/>
          </a:bodyPr>
          <a:lstStyle/>
          <a:p>
            <a:pPr algn="ctr" eaLnBrk="1" fontAlgn="auto" hangingPunct="1">
              <a:spcBef>
                <a:spcPts val="0"/>
              </a:spcBef>
              <a:spcAft>
                <a:spcPts val="1000"/>
              </a:spcAft>
              <a:buClr>
                <a:srgbClr val="00802F"/>
              </a:buClr>
            </a:pPr>
            <a:r>
              <a:rPr lang="de-DE" sz="1400" b="1" dirty="0">
                <a:solidFill>
                  <a:prstClr val="white"/>
                </a:solidFill>
                <a:latin typeface="Malgun Gothic"/>
              </a:rPr>
              <a:t>Fallstudie Teamkonflikt</a:t>
            </a:r>
          </a:p>
        </p:txBody>
      </p:sp>
      <p:sp>
        <p:nvSpPr>
          <p:cNvPr id="163" name="Rechteck 162">
            <a:extLst>
              <a:ext uri="{FF2B5EF4-FFF2-40B4-BE49-F238E27FC236}">
                <a16:creationId xmlns:a16="http://schemas.microsoft.com/office/drawing/2014/main" id="{AA1D47AE-3F0B-4C6B-B3A6-794B219E054C}"/>
              </a:ext>
            </a:extLst>
          </p:cNvPr>
          <p:cNvSpPr/>
          <p:nvPr/>
        </p:nvSpPr>
        <p:spPr>
          <a:xfrm>
            <a:off x="6168338" y="4833156"/>
            <a:ext cx="1440000" cy="720080"/>
          </a:xfrm>
          <a:prstGeom prst="rect">
            <a:avLst/>
          </a:prstGeom>
          <a:solidFill>
            <a:srgbClr val="90117E"/>
          </a:solidFill>
        </p:spPr>
        <p:txBody>
          <a:bodyPr vert="horz" lIns="252000" tIns="0" rIns="144000" bIns="0" rtlCol="0" anchor="ctr">
            <a:noAutofit/>
          </a:bodyPr>
          <a:lstStyle/>
          <a:p>
            <a:pPr eaLnBrk="1" fontAlgn="auto" hangingPunct="1">
              <a:spcBef>
                <a:spcPts val="0"/>
              </a:spcBef>
              <a:spcAft>
                <a:spcPts val="1000"/>
              </a:spcAft>
              <a:buClr>
                <a:srgbClr val="00802F"/>
              </a:buClr>
            </a:pPr>
            <a:endParaRPr lang="de-DE" sz="1400" b="1" dirty="0">
              <a:solidFill>
                <a:prstClr val="white"/>
              </a:solidFill>
              <a:latin typeface="Malgun Gothic"/>
              <a:ea typeface="+mn-ea"/>
              <a:cs typeface="+mn-cs"/>
            </a:endParaRPr>
          </a:p>
        </p:txBody>
      </p:sp>
      <p:sp>
        <p:nvSpPr>
          <p:cNvPr id="164" name="Rechteck 163">
            <a:extLst>
              <a:ext uri="{FF2B5EF4-FFF2-40B4-BE49-F238E27FC236}">
                <a16:creationId xmlns:a16="http://schemas.microsoft.com/office/drawing/2014/main" id="{82601DD6-5FA3-4DD9-9E8E-4DACE49807F8}"/>
              </a:ext>
            </a:extLst>
          </p:cNvPr>
          <p:cNvSpPr/>
          <p:nvPr/>
        </p:nvSpPr>
        <p:spPr>
          <a:xfrm>
            <a:off x="6175257" y="4938130"/>
            <a:ext cx="1380774" cy="523220"/>
          </a:xfrm>
          <a:prstGeom prst="rect">
            <a:avLst/>
          </a:prstGeom>
        </p:spPr>
        <p:txBody>
          <a:bodyPr wrap="square">
            <a:spAutoFit/>
          </a:bodyPr>
          <a:lstStyle/>
          <a:p>
            <a:pPr algn="ctr" eaLnBrk="1" fontAlgn="auto" hangingPunct="1">
              <a:spcBef>
                <a:spcPts val="0"/>
              </a:spcBef>
              <a:spcAft>
                <a:spcPts val="1000"/>
              </a:spcAft>
              <a:buClr>
                <a:srgbClr val="00802F"/>
              </a:buClr>
            </a:pPr>
            <a:r>
              <a:rPr lang="de-DE" sz="1400" b="1" dirty="0">
                <a:solidFill>
                  <a:prstClr val="white"/>
                </a:solidFill>
                <a:latin typeface="Malgun Gothic"/>
              </a:rPr>
              <a:t>Fallstudie Marketing</a:t>
            </a:r>
          </a:p>
        </p:txBody>
      </p:sp>
      <p:sp>
        <p:nvSpPr>
          <p:cNvPr id="165" name="Rechteck 164">
            <a:extLst>
              <a:ext uri="{FF2B5EF4-FFF2-40B4-BE49-F238E27FC236}">
                <a16:creationId xmlns:a16="http://schemas.microsoft.com/office/drawing/2014/main" id="{C3A751FB-7B45-4BD9-B76A-CFA15618D7A3}"/>
              </a:ext>
            </a:extLst>
          </p:cNvPr>
          <p:cNvSpPr/>
          <p:nvPr/>
        </p:nvSpPr>
        <p:spPr>
          <a:xfrm>
            <a:off x="7926010" y="4833156"/>
            <a:ext cx="1440000" cy="720080"/>
          </a:xfrm>
          <a:prstGeom prst="rect">
            <a:avLst/>
          </a:prstGeom>
          <a:solidFill>
            <a:srgbClr val="90117E"/>
          </a:solidFill>
        </p:spPr>
        <p:txBody>
          <a:bodyPr vert="horz" lIns="252000" tIns="0" rIns="144000" bIns="0" rtlCol="0" anchor="ctr">
            <a:noAutofit/>
          </a:bodyPr>
          <a:lstStyle/>
          <a:p>
            <a:pPr eaLnBrk="1" fontAlgn="auto" hangingPunct="1">
              <a:spcBef>
                <a:spcPts val="0"/>
              </a:spcBef>
              <a:spcAft>
                <a:spcPts val="1000"/>
              </a:spcAft>
              <a:buClr>
                <a:srgbClr val="00802F"/>
              </a:buClr>
            </a:pPr>
            <a:endParaRPr lang="de-DE" sz="1400" b="1" dirty="0">
              <a:solidFill>
                <a:prstClr val="white"/>
              </a:solidFill>
              <a:latin typeface="Malgun Gothic"/>
              <a:ea typeface="+mn-ea"/>
              <a:cs typeface="+mn-cs"/>
            </a:endParaRPr>
          </a:p>
        </p:txBody>
      </p:sp>
      <p:sp>
        <p:nvSpPr>
          <p:cNvPr id="166" name="Rechteck 165">
            <a:extLst>
              <a:ext uri="{FF2B5EF4-FFF2-40B4-BE49-F238E27FC236}">
                <a16:creationId xmlns:a16="http://schemas.microsoft.com/office/drawing/2014/main" id="{7AF172F3-4AD8-481D-91DE-31FB8B8F93B1}"/>
              </a:ext>
            </a:extLst>
          </p:cNvPr>
          <p:cNvSpPr/>
          <p:nvPr/>
        </p:nvSpPr>
        <p:spPr>
          <a:xfrm>
            <a:off x="7870128" y="4922004"/>
            <a:ext cx="1547969" cy="523220"/>
          </a:xfrm>
          <a:prstGeom prst="rect">
            <a:avLst/>
          </a:prstGeom>
        </p:spPr>
        <p:txBody>
          <a:bodyPr wrap="square">
            <a:spAutoFit/>
          </a:bodyPr>
          <a:lstStyle/>
          <a:p>
            <a:pPr algn="ctr" eaLnBrk="1" fontAlgn="auto" hangingPunct="1">
              <a:spcBef>
                <a:spcPts val="0"/>
              </a:spcBef>
              <a:spcAft>
                <a:spcPts val="1000"/>
              </a:spcAft>
              <a:buClr>
                <a:srgbClr val="00802F"/>
              </a:buClr>
            </a:pPr>
            <a:r>
              <a:rPr lang="de-DE" sz="1400" b="1" dirty="0">
                <a:solidFill>
                  <a:prstClr val="white"/>
                </a:solidFill>
                <a:latin typeface="Malgun Gothic"/>
              </a:rPr>
              <a:t>Fallstudie Fixkosten</a:t>
            </a:r>
          </a:p>
        </p:txBody>
      </p:sp>
      <p:sp>
        <p:nvSpPr>
          <p:cNvPr id="171" name="Pfeil: nach unten 170">
            <a:extLst>
              <a:ext uri="{FF2B5EF4-FFF2-40B4-BE49-F238E27FC236}">
                <a16:creationId xmlns:a16="http://schemas.microsoft.com/office/drawing/2014/main" id="{32F687E6-B9F3-457E-B977-58F17D63B9C7}"/>
              </a:ext>
            </a:extLst>
          </p:cNvPr>
          <p:cNvSpPr/>
          <p:nvPr/>
        </p:nvSpPr>
        <p:spPr>
          <a:xfrm>
            <a:off x="980750" y="4600056"/>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cxnSp>
        <p:nvCxnSpPr>
          <p:cNvPr id="177" name="Verbinder: gewinkelt 201">
            <a:extLst>
              <a:ext uri="{FF2B5EF4-FFF2-40B4-BE49-F238E27FC236}">
                <a16:creationId xmlns:a16="http://schemas.microsoft.com/office/drawing/2014/main" id="{A7284A8C-9BAB-48D0-9CED-0067FCF0D241}"/>
              </a:ext>
            </a:extLst>
          </p:cNvPr>
          <p:cNvCxnSpPr>
            <a:cxnSpLocks/>
          </p:cNvCxnSpPr>
          <p:nvPr/>
        </p:nvCxnSpPr>
        <p:spPr>
          <a:xfrm flipV="1">
            <a:off x="5664651" y="4571229"/>
            <a:ext cx="124124" cy="576024"/>
          </a:xfrm>
          <a:prstGeom prst="bentConnector2">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Verbinder: gewinkelt 177">
            <a:extLst>
              <a:ext uri="{FF2B5EF4-FFF2-40B4-BE49-F238E27FC236}">
                <a16:creationId xmlns:a16="http://schemas.microsoft.com/office/drawing/2014/main" id="{970393D8-00BD-4F9E-900D-1939EB7454A2}"/>
              </a:ext>
            </a:extLst>
          </p:cNvPr>
          <p:cNvCxnSpPr>
            <a:cxnSpLocks/>
          </p:cNvCxnSpPr>
          <p:nvPr/>
        </p:nvCxnSpPr>
        <p:spPr>
          <a:xfrm flipV="1">
            <a:off x="2178369" y="4581128"/>
            <a:ext cx="176932" cy="1401384"/>
          </a:xfrm>
          <a:prstGeom prst="bentConnector2">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Verbinder: gewinkelt 178">
            <a:extLst>
              <a:ext uri="{FF2B5EF4-FFF2-40B4-BE49-F238E27FC236}">
                <a16:creationId xmlns:a16="http://schemas.microsoft.com/office/drawing/2014/main" id="{70A8F9E7-6D3E-4FC9-A29A-7B818C4EE851}"/>
              </a:ext>
            </a:extLst>
          </p:cNvPr>
          <p:cNvCxnSpPr>
            <a:cxnSpLocks/>
          </p:cNvCxnSpPr>
          <p:nvPr/>
        </p:nvCxnSpPr>
        <p:spPr>
          <a:xfrm flipV="1">
            <a:off x="2221266" y="4581168"/>
            <a:ext cx="124124" cy="576024"/>
          </a:xfrm>
          <a:prstGeom prst="bentConnector2">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Verbinder: gewinkelt 201">
            <a:extLst>
              <a:ext uri="{FF2B5EF4-FFF2-40B4-BE49-F238E27FC236}">
                <a16:creationId xmlns:a16="http://schemas.microsoft.com/office/drawing/2014/main" id="{DCC7C138-F482-4499-AFDD-B3006F5EF4B2}"/>
              </a:ext>
            </a:extLst>
          </p:cNvPr>
          <p:cNvCxnSpPr>
            <a:cxnSpLocks/>
          </p:cNvCxnSpPr>
          <p:nvPr/>
        </p:nvCxnSpPr>
        <p:spPr>
          <a:xfrm flipV="1">
            <a:off x="7431935" y="4565042"/>
            <a:ext cx="124124" cy="576024"/>
          </a:xfrm>
          <a:prstGeom prst="bentConnector2">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Verbinder: gewinkelt 9">
            <a:extLst>
              <a:ext uri="{FF2B5EF4-FFF2-40B4-BE49-F238E27FC236}">
                <a16:creationId xmlns:a16="http://schemas.microsoft.com/office/drawing/2014/main" id="{67803F27-574C-423C-BCD1-4C9568606E40}"/>
              </a:ext>
            </a:extLst>
          </p:cNvPr>
          <p:cNvCxnSpPr>
            <a:cxnSpLocks/>
          </p:cNvCxnSpPr>
          <p:nvPr/>
        </p:nvCxnSpPr>
        <p:spPr>
          <a:xfrm rot="5400000" flipH="1" flipV="1">
            <a:off x="6665870" y="5301208"/>
            <a:ext cx="1620180" cy="180020"/>
          </a:xfrm>
          <a:prstGeom prst="bentConnector3">
            <a:avLst>
              <a:gd name="adj1" fmla="val 1537"/>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Verbinder: gewinkelt 9">
            <a:extLst>
              <a:ext uri="{FF2B5EF4-FFF2-40B4-BE49-F238E27FC236}">
                <a16:creationId xmlns:a16="http://schemas.microsoft.com/office/drawing/2014/main" id="{32F59A45-0BE5-43DE-AAA5-F6EAF7909EC8}"/>
              </a:ext>
            </a:extLst>
          </p:cNvPr>
          <p:cNvCxnSpPr>
            <a:cxnSpLocks/>
          </p:cNvCxnSpPr>
          <p:nvPr/>
        </p:nvCxnSpPr>
        <p:spPr>
          <a:xfrm flipV="1">
            <a:off x="9153234" y="4581128"/>
            <a:ext cx="176932" cy="1401384"/>
          </a:xfrm>
          <a:prstGeom prst="bentConnector2">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sp>
        <p:nvSpPr>
          <p:cNvPr id="183" name="Rechteck 182">
            <a:extLst>
              <a:ext uri="{FF2B5EF4-FFF2-40B4-BE49-F238E27FC236}">
                <a16:creationId xmlns:a16="http://schemas.microsoft.com/office/drawing/2014/main" id="{B3E4B486-EB9F-4B53-ADDA-DBD2DD37BDA9}"/>
              </a:ext>
            </a:extLst>
          </p:cNvPr>
          <p:cNvSpPr/>
          <p:nvPr/>
        </p:nvSpPr>
        <p:spPr>
          <a:xfrm>
            <a:off x="833222" y="2042918"/>
            <a:ext cx="720000" cy="720080"/>
          </a:xfrm>
          <a:prstGeom prst="rect">
            <a:avLst/>
          </a:prstGeom>
          <a:solidFill>
            <a:srgbClr val="90117E"/>
          </a:solidFill>
        </p:spPr>
        <p:txBody>
          <a:bodyPr vert="horz" lIns="252000" tIns="0" rIns="144000" bIns="0" rtlCol="0" anchor="ctr">
            <a:noAutofit/>
          </a:bodyPr>
          <a:lstStyle/>
          <a:p>
            <a:pPr eaLnBrk="1" fontAlgn="auto" hangingPunct="1">
              <a:spcBef>
                <a:spcPts val="0"/>
              </a:spcBef>
              <a:spcAft>
                <a:spcPts val="1000"/>
              </a:spcAft>
              <a:buClr>
                <a:srgbClr val="00802F"/>
              </a:buClr>
            </a:pPr>
            <a:endParaRPr lang="de-DE" sz="1400" b="1" dirty="0">
              <a:solidFill>
                <a:prstClr val="white"/>
              </a:solidFill>
              <a:latin typeface="Malgun Gothic"/>
              <a:ea typeface="+mn-ea"/>
              <a:cs typeface="+mn-cs"/>
            </a:endParaRPr>
          </a:p>
        </p:txBody>
      </p:sp>
      <p:cxnSp>
        <p:nvCxnSpPr>
          <p:cNvPr id="184" name="Verbinder: gewinkelt 201">
            <a:extLst>
              <a:ext uri="{FF2B5EF4-FFF2-40B4-BE49-F238E27FC236}">
                <a16:creationId xmlns:a16="http://schemas.microsoft.com/office/drawing/2014/main" id="{85FDEE6D-170F-4C1B-9573-5265A618A68D}"/>
              </a:ext>
            </a:extLst>
          </p:cNvPr>
          <p:cNvCxnSpPr>
            <a:cxnSpLocks/>
          </p:cNvCxnSpPr>
          <p:nvPr/>
        </p:nvCxnSpPr>
        <p:spPr>
          <a:xfrm flipV="1">
            <a:off x="9196131" y="4581168"/>
            <a:ext cx="124124" cy="576024"/>
          </a:xfrm>
          <a:prstGeom prst="bentConnector2">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sp>
        <p:nvSpPr>
          <p:cNvPr id="185" name="Rechteck 184">
            <a:extLst>
              <a:ext uri="{FF2B5EF4-FFF2-40B4-BE49-F238E27FC236}">
                <a16:creationId xmlns:a16="http://schemas.microsoft.com/office/drawing/2014/main" id="{B7153F64-E625-4258-92C7-B53E7F9795B0}"/>
              </a:ext>
            </a:extLst>
          </p:cNvPr>
          <p:cNvSpPr/>
          <p:nvPr/>
        </p:nvSpPr>
        <p:spPr>
          <a:xfrm>
            <a:off x="886475" y="2139871"/>
            <a:ext cx="1291894" cy="523220"/>
          </a:xfrm>
          <a:prstGeom prst="rect">
            <a:avLst/>
          </a:prstGeom>
        </p:spPr>
        <p:txBody>
          <a:bodyPr wrap="square">
            <a:spAutoFit/>
          </a:bodyPr>
          <a:lstStyle/>
          <a:p>
            <a:pPr algn="ctr" eaLnBrk="1" fontAlgn="auto" hangingPunct="1">
              <a:spcBef>
                <a:spcPts val="0"/>
              </a:spcBef>
              <a:spcAft>
                <a:spcPts val="1000"/>
              </a:spcAft>
              <a:buClr>
                <a:srgbClr val="00802F"/>
              </a:buClr>
              <a:tabLst>
                <a:tab pos="990600" algn="l"/>
              </a:tabLst>
            </a:pPr>
            <a:r>
              <a:rPr lang="de-DE" sz="1400" b="1" dirty="0">
                <a:solidFill>
                  <a:prstClr val="white"/>
                </a:solidFill>
                <a:latin typeface="Malgun Gothic"/>
              </a:rPr>
              <a:t>Film «Die Schrippe»</a:t>
            </a:r>
          </a:p>
        </p:txBody>
      </p:sp>
      <p:sp>
        <p:nvSpPr>
          <p:cNvPr id="143" name="Pfeil: nach unten 142">
            <a:extLst>
              <a:ext uri="{FF2B5EF4-FFF2-40B4-BE49-F238E27FC236}">
                <a16:creationId xmlns:a16="http://schemas.microsoft.com/office/drawing/2014/main" id="{5F495394-263F-414A-9A38-D5074B05A266}"/>
              </a:ext>
            </a:extLst>
          </p:cNvPr>
          <p:cNvSpPr/>
          <p:nvPr/>
        </p:nvSpPr>
        <p:spPr>
          <a:xfrm>
            <a:off x="4437134" y="3465004"/>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87" name="Pfeil: nach unten 186">
            <a:extLst>
              <a:ext uri="{FF2B5EF4-FFF2-40B4-BE49-F238E27FC236}">
                <a16:creationId xmlns:a16="http://schemas.microsoft.com/office/drawing/2014/main" id="{6CD4BEF3-0FC0-4CF9-9D6E-000DFFD8E0ED}"/>
              </a:ext>
            </a:extLst>
          </p:cNvPr>
          <p:cNvSpPr/>
          <p:nvPr/>
        </p:nvSpPr>
        <p:spPr>
          <a:xfrm>
            <a:off x="6200946" y="3474814"/>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88" name="Pfeil: nach unten 187">
            <a:extLst>
              <a:ext uri="{FF2B5EF4-FFF2-40B4-BE49-F238E27FC236}">
                <a16:creationId xmlns:a16="http://schemas.microsoft.com/office/drawing/2014/main" id="{E8E87456-FD9E-4385-965F-476A45A6FC4A}"/>
              </a:ext>
            </a:extLst>
          </p:cNvPr>
          <p:cNvSpPr/>
          <p:nvPr/>
        </p:nvSpPr>
        <p:spPr>
          <a:xfrm>
            <a:off x="6214595" y="4607582"/>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89" name="Pfeil: nach unten 188">
            <a:extLst>
              <a:ext uri="{FF2B5EF4-FFF2-40B4-BE49-F238E27FC236}">
                <a16:creationId xmlns:a16="http://schemas.microsoft.com/office/drawing/2014/main" id="{0709631E-8B30-4BBB-986F-5594B3D3E17F}"/>
              </a:ext>
            </a:extLst>
          </p:cNvPr>
          <p:cNvSpPr/>
          <p:nvPr/>
        </p:nvSpPr>
        <p:spPr>
          <a:xfrm>
            <a:off x="6241888" y="5549280"/>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90" name="Pfeil: nach unten 189">
            <a:extLst>
              <a:ext uri="{FF2B5EF4-FFF2-40B4-BE49-F238E27FC236}">
                <a16:creationId xmlns:a16="http://schemas.microsoft.com/office/drawing/2014/main" id="{1AA14BC0-C9C8-43F5-B1DE-CD0089B87972}"/>
              </a:ext>
            </a:extLst>
          </p:cNvPr>
          <p:cNvSpPr/>
          <p:nvPr/>
        </p:nvSpPr>
        <p:spPr>
          <a:xfrm>
            <a:off x="9670931" y="2627794"/>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91" name="Pfeil: nach unten 190">
            <a:extLst>
              <a:ext uri="{FF2B5EF4-FFF2-40B4-BE49-F238E27FC236}">
                <a16:creationId xmlns:a16="http://schemas.microsoft.com/office/drawing/2014/main" id="{34995EFA-46F4-43BB-B6DC-4D2407362B07}"/>
              </a:ext>
            </a:extLst>
          </p:cNvPr>
          <p:cNvSpPr/>
          <p:nvPr/>
        </p:nvSpPr>
        <p:spPr>
          <a:xfrm>
            <a:off x="9687961" y="3474814"/>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92" name="Pfeil: nach unten 191">
            <a:extLst>
              <a:ext uri="{FF2B5EF4-FFF2-40B4-BE49-F238E27FC236}">
                <a16:creationId xmlns:a16="http://schemas.microsoft.com/office/drawing/2014/main" id="{FED150B9-936F-4633-8523-047FC6942A18}"/>
              </a:ext>
            </a:extLst>
          </p:cNvPr>
          <p:cNvSpPr/>
          <p:nvPr/>
        </p:nvSpPr>
        <p:spPr>
          <a:xfrm>
            <a:off x="991598" y="2661540"/>
            <a:ext cx="189507" cy="305108"/>
          </a:xfrm>
          <a:prstGeom prst="downArrow">
            <a:avLst/>
          </a:prstGeom>
          <a:solidFill>
            <a:srgbClr val="96CB00"/>
          </a:solidFill>
          <a:ln>
            <a:solidFill>
              <a:srgbClr val="96CB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93" name="Pfeil: nach unten 192">
            <a:extLst>
              <a:ext uri="{FF2B5EF4-FFF2-40B4-BE49-F238E27FC236}">
                <a16:creationId xmlns:a16="http://schemas.microsoft.com/office/drawing/2014/main" id="{05EFFA79-33AA-459D-A0BC-8D98D3EFC5D7}"/>
              </a:ext>
            </a:extLst>
          </p:cNvPr>
          <p:cNvSpPr/>
          <p:nvPr/>
        </p:nvSpPr>
        <p:spPr>
          <a:xfrm>
            <a:off x="4437662" y="4613173"/>
            <a:ext cx="189507" cy="305108"/>
          </a:xfrm>
          <a:prstGeom prst="downArrow">
            <a:avLst/>
          </a:prstGeom>
          <a:solidFill>
            <a:srgbClr val="96CB00"/>
          </a:solidFill>
          <a:ln>
            <a:solidFill>
              <a:srgbClr val="96CB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95" name="Pfeil: nach unten 194">
            <a:extLst>
              <a:ext uri="{FF2B5EF4-FFF2-40B4-BE49-F238E27FC236}">
                <a16:creationId xmlns:a16="http://schemas.microsoft.com/office/drawing/2014/main" id="{B1FB82CB-B6AE-439A-A050-0B3A3F520BD9}"/>
              </a:ext>
            </a:extLst>
          </p:cNvPr>
          <p:cNvSpPr/>
          <p:nvPr/>
        </p:nvSpPr>
        <p:spPr>
          <a:xfrm>
            <a:off x="7922840" y="4609854"/>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96" name="Pfeil: nach unten 195">
            <a:extLst>
              <a:ext uri="{FF2B5EF4-FFF2-40B4-BE49-F238E27FC236}">
                <a16:creationId xmlns:a16="http://schemas.microsoft.com/office/drawing/2014/main" id="{0E79FAC2-5935-4400-81CB-59AD00743EA9}"/>
              </a:ext>
            </a:extLst>
          </p:cNvPr>
          <p:cNvSpPr/>
          <p:nvPr/>
        </p:nvSpPr>
        <p:spPr>
          <a:xfrm>
            <a:off x="7950133" y="5565200"/>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97" name="Pfeil: nach unten 196">
            <a:extLst>
              <a:ext uri="{FF2B5EF4-FFF2-40B4-BE49-F238E27FC236}">
                <a16:creationId xmlns:a16="http://schemas.microsoft.com/office/drawing/2014/main" id="{1B479749-D347-49B8-870E-B92B7EAAFF17}"/>
              </a:ext>
            </a:extLst>
          </p:cNvPr>
          <p:cNvSpPr/>
          <p:nvPr/>
        </p:nvSpPr>
        <p:spPr>
          <a:xfrm>
            <a:off x="9733448" y="4598478"/>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61" name="Rectangle 2">
            <a:extLst>
              <a:ext uri="{FF2B5EF4-FFF2-40B4-BE49-F238E27FC236}">
                <a16:creationId xmlns:a16="http://schemas.microsoft.com/office/drawing/2014/main" id="{AB853011-1ECA-4660-A65A-DC78DE0C3152}"/>
              </a:ext>
            </a:extLst>
          </p:cNvPr>
          <p:cNvSpPr txBox="1">
            <a:spLocks noChangeArrowheads="1"/>
          </p:cNvSpPr>
          <p:nvPr/>
        </p:nvSpPr>
        <p:spPr bwMode="auto">
          <a:xfrm>
            <a:off x="679222" y="168992"/>
            <a:ext cx="10573279" cy="657225"/>
          </a:xfrm>
          <a:prstGeom prst="rect">
            <a:avLst/>
          </a:prstGeom>
          <a:noFill/>
          <a:ln w="9525">
            <a:noFill/>
            <a:miter lim="800000"/>
            <a:headEnd/>
            <a:tailEnd/>
          </a:ln>
        </p:spPr>
        <p:txBody>
          <a:bodyPr anchor="ctr"/>
          <a:lstStyle/>
          <a:p>
            <a:pPr>
              <a:defRPr/>
            </a:pPr>
            <a:r>
              <a:rPr lang="de-CH" altLang="fr-FR" sz="2000" b="1" dirty="0">
                <a:solidFill>
                  <a:srgbClr val="0B4874"/>
                </a:solidFill>
                <a:latin typeface="+mj-lt"/>
                <a:ea typeface="ＭＳ Ｐゴシック" charset="0"/>
                <a:cs typeface="Arial"/>
              </a:rPr>
              <a:t>Das Programm im Überblick: Kombination von Wissensaufbau und kontinuierlicher Arbeit an einer Geschäftsidee</a:t>
            </a:r>
          </a:p>
        </p:txBody>
      </p:sp>
      <p:cxnSp>
        <p:nvCxnSpPr>
          <p:cNvPr id="167" name="Gerader Verbinder 166">
            <a:extLst>
              <a:ext uri="{FF2B5EF4-FFF2-40B4-BE49-F238E27FC236}">
                <a16:creationId xmlns:a16="http://schemas.microsoft.com/office/drawing/2014/main" id="{1E2E9BFF-6E11-40D0-81C5-45D8A818A1F2}"/>
              </a:ext>
            </a:extLst>
          </p:cNvPr>
          <p:cNvCxnSpPr>
            <a:cxnSpLocks/>
          </p:cNvCxnSpPr>
          <p:nvPr/>
        </p:nvCxnSpPr>
        <p:spPr>
          <a:xfrm flipV="1">
            <a:off x="7584040" y="2417270"/>
            <a:ext cx="0" cy="962235"/>
          </a:xfrm>
          <a:prstGeom prst="line">
            <a:avLst/>
          </a:prstGeom>
          <a:ln w="76200">
            <a:solidFill>
              <a:srgbClr val="96CB00"/>
            </a:solidFill>
            <a:tailEnd type="none"/>
          </a:ln>
        </p:spPr>
        <p:style>
          <a:lnRef idx="1">
            <a:schemeClr val="accent1"/>
          </a:lnRef>
          <a:fillRef idx="0">
            <a:schemeClr val="accent1"/>
          </a:fillRef>
          <a:effectRef idx="0">
            <a:schemeClr val="accent1"/>
          </a:effectRef>
          <a:fontRef idx="minor">
            <a:schemeClr val="tx1"/>
          </a:fontRef>
        </p:style>
      </p:cxnSp>
      <p:cxnSp>
        <p:nvCxnSpPr>
          <p:cNvPr id="172" name="Gerader Verbinder 171">
            <a:extLst>
              <a:ext uri="{FF2B5EF4-FFF2-40B4-BE49-F238E27FC236}">
                <a16:creationId xmlns:a16="http://schemas.microsoft.com/office/drawing/2014/main" id="{D1505FD7-48AD-4680-B23D-76AE79C797EB}"/>
              </a:ext>
            </a:extLst>
          </p:cNvPr>
          <p:cNvCxnSpPr>
            <a:cxnSpLocks/>
          </p:cNvCxnSpPr>
          <p:nvPr/>
        </p:nvCxnSpPr>
        <p:spPr>
          <a:xfrm flipH="1">
            <a:off x="3896139" y="3349916"/>
            <a:ext cx="196153" cy="3547"/>
          </a:xfrm>
          <a:prstGeom prst="line">
            <a:avLst/>
          </a:prstGeom>
          <a:ln w="76200">
            <a:solidFill>
              <a:srgbClr val="96CB00"/>
            </a:solidFill>
            <a:tailEnd type="none"/>
          </a:ln>
        </p:spPr>
        <p:style>
          <a:lnRef idx="1">
            <a:schemeClr val="accent1"/>
          </a:lnRef>
          <a:fillRef idx="0">
            <a:schemeClr val="accent1"/>
          </a:fillRef>
          <a:effectRef idx="0">
            <a:schemeClr val="accent1"/>
          </a:effectRef>
          <a:fontRef idx="minor">
            <a:schemeClr val="tx1"/>
          </a:fontRef>
        </p:style>
      </p:cxnSp>
      <p:cxnSp>
        <p:nvCxnSpPr>
          <p:cNvPr id="174" name="Gerade Verbindung mit Pfeil 173">
            <a:extLst>
              <a:ext uri="{FF2B5EF4-FFF2-40B4-BE49-F238E27FC236}">
                <a16:creationId xmlns:a16="http://schemas.microsoft.com/office/drawing/2014/main" id="{E90EF573-1659-4BE4-8720-BBAB368A30BC}"/>
              </a:ext>
            </a:extLst>
          </p:cNvPr>
          <p:cNvCxnSpPr>
            <a:cxnSpLocks/>
          </p:cNvCxnSpPr>
          <p:nvPr/>
        </p:nvCxnSpPr>
        <p:spPr>
          <a:xfrm flipV="1">
            <a:off x="9303155" y="2370642"/>
            <a:ext cx="360186" cy="9833"/>
          </a:xfrm>
          <a:prstGeom prst="straightConnector1">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Gerader Verbinder 185">
            <a:extLst>
              <a:ext uri="{FF2B5EF4-FFF2-40B4-BE49-F238E27FC236}">
                <a16:creationId xmlns:a16="http://schemas.microsoft.com/office/drawing/2014/main" id="{08AE5CCE-1F73-47C3-BFE9-D566C43009C9}"/>
              </a:ext>
            </a:extLst>
          </p:cNvPr>
          <p:cNvCxnSpPr>
            <a:cxnSpLocks/>
          </p:cNvCxnSpPr>
          <p:nvPr/>
        </p:nvCxnSpPr>
        <p:spPr>
          <a:xfrm flipV="1">
            <a:off x="9344230" y="2413659"/>
            <a:ext cx="0" cy="962235"/>
          </a:xfrm>
          <a:prstGeom prst="line">
            <a:avLst/>
          </a:prstGeom>
          <a:ln w="76200">
            <a:solidFill>
              <a:srgbClr val="96CB00"/>
            </a:solidFill>
            <a:tailEnd type="none"/>
          </a:ln>
        </p:spPr>
        <p:style>
          <a:lnRef idx="1">
            <a:schemeClr val="accent1"/>
          </a:lnRef>
          <a:fillRef idx="0">
            <a:schemeClr val="accent1"/>
          </a:fillRef>
          <a:effectRef idx="0">
            <a:schemeClr val="accent1"/>
          </a:effectRef>
          <a:fontRef idx="minor">
            <a:schemeClr val="tx1"/>
          </a:fontRef>
        </p:style>
      </p:cxnSp>
      <p:cxnSp>
        <p:nvCxnSpPr>
          <p:cNvPr id="152" name="Gerader Verbinder 151">
            <a:extLst>
              <a:ext uri="{FF2B5EF4-FFF2-40B4-BE49-F238E27FC236}">
                <a16:creationId xmlns:a16="http://schemas.microsoft.com/office/drawing/2014/main" id="{43A643BC-2C2D-473A-89E9-4865D055F883}"/>
              </a:ext>
            </a:extLst>
          </p:cNvPr>
          <p:cNvCxnSpPr>
            <a:cxnSpLocks/>
          </p:cNvCxnSpPr>
          <p:nvPr/>
        </p:nvCxnSpPr>
        <p:spPr>
          <a:xfrm flipV="1">
            <a:off x="5795181" y="2361202"/>
            <a:ext cx="0" cy="954424"/>
          </a:xfrm>
          <a:prstGeom prst="line">
            <a:avLst/>
          </a:prstGeom>
          <a:ln w="76200">
            <a:solidFill>
              <a:srgbClr val="96CB00"/>
            </a:solidFill>
            <a:tailEnd type="none"/>
          </a:ln>
        </p:spPr>
        <p:style>
          <a:lnRef idx="1">
            <a:schemeClr val="accent1"/>
          </a:lnRef>
          <a:fillRef idx="0">
            <a:schemeClr val="accent1"/>
          </a:fillRef>
          <a:effectRef idx="0">
            <a:schemeClr val="accent1"/>
          </a:effectRef>
          <a:fontRef idx="minor">
            <a:schemeClr val="tx1"/>
          </a:fontRef>
        </p:style>
      </p:cxnSp>
      <p:sp>
        <p:nvSpPr>
          <p:cNvPr id="198" name="Rechteck 197">
            <a:extLst>
              <a:ext uri="{FF2B5EF4-FFF2-40B4-BE49-F238E27FC236}">
                <a16:creationId xmlns:a16="http://schemas.microsoft.com/office/drawing/2014/main" id="{1B65ABF6-6CA9-43CD-A7E5-8C9065ABA8AE}"/>
              </a:ext>
            </a:extLst>
          </p:cNvPr>
          <p:cNvSpPr/>
          <p:nvPr/>
        </p:nvSpPr>
        <p:spPr>
          <a:xfrm>
            <a:off x="4360283" y="5844837"/>
            <a:ext cx="1461449" cy="692497"/>
          </a:xfrm>
          <a:prstGeom prst="rect">
            <a:avLst/>
          </a:prstGeom>
          <a:solidFill>
            <a:srgbClr val="90117E"/>
          </a:solidFill>
        </p:spPr>
        <p:txBody>
          <a:bodyPr wrap="square">
            <a:spAutoFit/>
          </a:bodyPr>
          <a:lstStyle/>
          <a:p>
            <a:pPr algn="ctr" eaLnBrk="1" fontAlgn="auto" hangingPunct="1">
              <a:spcBef>
                <a:spcPts val="0"/>
              </a:spcBef>
              <a:spcAft>
                <a:spcPts val="1000"/>
              </a:spcAft>
              <a:buClr>
                <a:srgbClr val="00802F"/>
              </a:buClr>
              <a:tabLst>
                <a:tab pos="990600" algn="l"/>
              </a:tabLst>
            </a:pPr>
            <a:r>
              <a:rPr lang="de-DE" sz="1300" b="1" dirty="0">
                <a:solidFill>
                  <a:prstClr val="white"/>
                </a:solidFill>
                <a:latin typeface="Malgun Gothic"/>
              </a:rPr>
              <a:t>Fallstudie Alleinstellungs-</a:t>
            </a:r>
            <a:r>
              <a:rPr lang="de-DE" sz="1300" b="1" dirty="0" err="1">
                <a:solidFill>
                  <a:prstClr val="white"/>
                </a:solidFill>
                <a:latin typeface="Malgun Gothic"/>
              </a:rPr>
              <a:t>merkmal</a:t>
            </a:r>
            <a:endParaRPr lang="de-DE" sz="1300" b="1" dirty="0">
              <a:solidFill>
                <a:prstClr val="white"/>
              </a:solidFill>
              <a:latin typeface="Malgun Gothic"/>
            </a:endParaRPr>
          </a:p>
        </p:txBody>
      </p:sp>
      <p:sp>
        <p:nvSpPr>
          <p:cNvPr id="194" name="Pfeil: nach unten 193">
            <a:extLst>
              <a:ext uri="{FF2B5EF4-FFF2-40B4-BE49-F238E27FC236}">
                <a16:creationId xmlns:a16="http://schemas.microsoft.com/office/drawing/2014/main" id="{2E8B955E-4E9D-4D50-9944-7AE2360032F5}"/>
              </a:ext>
            </a:extLst>
          </p:cNvPr>
          <p:cNvSpPr/>
          <p:nvPr/>
        </p:nvSpPr>
        <p:spPr>
          <a:xfrm>
            <a:off x="4458135" y="5602647"/>
            <a:ext cx="189507" cy="305108"/>
          </a:xfrm>
          <a:prstGeom prst="downArrow">
            <a:avLst/>
          </a:prstGeom>
          <a:solidFill>
            <a:srgbClr val="96CB00"/>
          </a:solidFill>
          <a:ln>
            <a:solidFill>
              <a:srgbClr val="96CB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cxnSp>
        <p:nvCxnSpPr>
          <p:cNvPr id="176" name="Verbinder: gewinkelt 9">
            <a:extLst>
              <a:ext uri="{FF2B5EF4-FFF2-40B4-BE49-F238E27FC236}">
                <a16:creationId xmlns:a16="http://schemas.microsoft.com/office/drawing/2014/main" id="{74EA04A1-FBFD-44D7-A966-CEA7B3772B67}"/>
              </a:ext>
            </a:extLst>
          </p:cNvPr>
          <p:cNvCxnSpPr>
            <a:cxnSpLocks/>
          </p:cNvCxnSpPr>
          <p:nvPr/>
        </p:nvCxnSpPr>
        <p:spPr>
          <a:xfrm flipV="1">
            <a:off x="5621754" y="4571189"/>
            <a:ext cx="176932" cy="1401384"/>
          </a:xfrm>
          <a:prstGeom prst="bentConnector2">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sp>
        <p:nvSpPr>
          <p:cNvPr id="199" name="Text 2">
            <a:extLst>
              <a:ext uri="{FF2B5EF4-FFF2-40B4-BE49-F238E27FC236}">
                <a16:creationId xmlns:a16="http://schemas.microsoft.com/office/drawing/2014/main" id="{9495AEB7-F168-4B0B-AF0E-573F3DE01376}"/>
              </a:ext>
            </a:extLst>
          </p:cNvPr>
          <p:cNvSpPr txBox="1">
            <a:spLocks/>
          </p:cNvSpPr>
          <p:nvPr/>
        </p:nvSpPr>
        <p:spPr bwMode="gray">
          <a:xfrm>
            <a:off x="4419059" y="2999454"/>
            <a:ext cx="1440000" cy="720000"/>
          </a:xfrm>
          <a:prstGeom prst="rect">
            <a:avLst/>
          </a:prstGeom>
          <a:solidFill>
            <a:srgbClr val="135B87"/>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buClr>
                <a:srgbClr val="00802F"/>
              </a:buClr>
              <a:defRPr/>
            </a:pPr>
            <a:endParaRPr lang="de-DE" sz="1600" dirty="0">
              <a:solidFill>
                <a:schemeClr val="lt1"/>
              </a:solidFill>
            </a:endParaRPr>
          </a:p>
        </p:txBody>
      </p:sp>
      <p:sp>
        <p:nvSpPr>
          <p:cNvPr id="200" name="Rechteck 199">
            <a:extLst>
              <a:ext uri="{FF2B5EF4-FFF2-40B4-BE49-F238E27FC236}">
                <a16:creationId xmlns:a16="http://schemas.microsoft.com/office/drawing/2014/main" id="{B058B789-AAB2-409F-9E74-6927C1BC0B8F}"/>
              </a:ext>
            </a:extLst>
          </p:cNvPr>
          <p:cNvSpPr/>
          <p:nvPr/>
        </p:nvSpPr>
        <p:spPr>
          <a:xfrm>
            <a:off x="4460611" y="3070262"/>
            <a:ext cx="1397631" cy="523220"/>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de-DE" sz="1400" b="1" dirty="0">
                <a:solidFill>
                  <a:sysClr val="window" lastClr="FFFFFF"/>
                </a:solidFill>
                <a:latin typeface="Malgun Gothic"/>
              </a:rPr>
              <a:t>Businessplan &amp; Pitch Deck</a:t>
            </a:r>
            <a:endParaRPr lang="de-DE" sz="1400" dirty="0">
              <a:solidFill>
                <a:sysClr val="window" lastClr="FFFFFF"/>
              </a:solidFill>
              <a:latin typeface="Malgun Gothic"/>
            </a:endParaRPr>
          </a:p>
        </p:txBody>
      </p:sp>
    </p:spTree>
    <p:extLst>
      <p:ext uri="{BB962C8B-B14F-4D97-AF65-F5344CB8AC3E}">
        <p14:creationId xmlns:p14="http://schemas.microsoft.com/office/powerpoint/2010/main" val="3919048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59622-24B8-42BF-9CDC-3B434C16A31C}"/>
              </a:ext>
            </a:extLst>
          </p:cNvPr>
          <p:cNvSpPr>
            <a:spLocks noGrp="1"/>
          </p:cNvSpPr>
          <p:nvPr>
            <p:ph type="title"/>
          </p:nvPr>
        </p:nvSpPr>
        <p:spPr>
          <a:xfrm>
            <a:off x="227264" y="3406466"/>
            <a:ext cx="2621014" cy="846756"/>
          </a:xfrm>
        </p:spPr>
        <p:txBody>
          <a:bodyPr/>
          <a:lstStyle/>
          <a:p>
            <a:r>
              <a:rPr lang="de-CH" dirty="0">
                <a:solidFill>
                  <a:schemeClr val="bg1"/>
                </a:solidFill>
              </a:rPr>
              <a:t>Modul 1</a:t>
            </a:r>
          </a:p>
        </p:txBody>
      </p:sp>
      <p:sp>
        <p:nvSpPr>
          <p:cNvPr id="3" name="Textplatzhalter 2">
            <a:extLst>
              <a:ext uri="{FF2B5EF4-FFF2-40B4-BE49-F238E27FC236}">
                <a16:creationId xmlns:a16="http://schemas.microsoft.com/office/drawing/2014/main" id="{49B7FCD7-9190-4974-9995-7E8783BA24BA}"/>
              </a:ext>
            </a:extLst>
          </p:cNvPr>
          <p:cNvSpPr>
            <a:spLocks noGrp="1"/>
          </p:cNvSpPr>
          <p:nvPr>
            <p:ph type="body" sz="quarter" idx="13"/>
          </p:nvPr>
        </p:nvSpPr>
        <p:spPr>
          <a:xfrm>
            <a:off x="227265" y="4204009"/>
            <a:ext cx="2506410" cy="644216"/>
          </a:xfrm>
        </p:spPr>
        <p:txBody>
          <a:bodyPr>
            <a:normAutofit/>
          </a:bodyPr>
          <a:lstStyle/>
          <a:p>
            <a:pPr marL="0" indent="0">
              <a:buNone/>
            </a:pPr>
            <a:r>
              <a:rPr lang="de-CH" sz="2000" b="1" dirty="0">
                <a:solidFill>
                  <a:schemeClr val="bg1"/>
                </a:solidFill>
              </a:rPr>
              <a:t>Ideen entwickeln</a:t>
            </a:r>
          </a:p>
        </p:txBody>
      </p:sp>
      <p:sp>
        <p:nvSpPr>
          <p:cNvPr id="4" name="Textplatzhalter 2">
            <a:extLst>
              <a:ext uri="{FF2B5EF4-FFF2-40B4-BE49-F238E27FC236}">
                <a16:creationId xmlns:a16="http://schemas.microsoft.com/office/drawing/2014/main" id="{558B1124-076F-4F1C-80E1-6327EB8214B9}"/>
              </a:ext>
            </a:extLst>
          </p:cNvPr>
          <p:cNvSpPr txBox="1">
            <a:spLocks/>
          </p:cNvSpPr>
          <p:nvPr/>
        </p:nvSpPr>
        <p:spPr>
          <a:xfrm>
            <a:off x="265514" y="5584165"/>
            <a:ext cx="11602635" cy="10738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sz="2000" b="1" dirty="0">
                <a:solidFill>
                  <a:srgbClr val="B11B96"/>
                </a:solidFill>
                <a:latin typeface="+mj-lt"/>
              </a:rPr>
              <a:t>Modul 1: Ideen entwickeln </a:t>
            </a:r>
            <a:r>
              <a:rPr lang="de-CH" sz="2000" dirty="0">
                <a:solidFill>
                  <a:schemeClr val="accent6">
                    <a:lumMod val="50000"/>
                  </a:schemeClr>
                </a:solidFill>
                <a:latin typeface="+mj-lt"/>
              </a:rPr>
              <a:t>| Modul 2: Ideen testen und weiterentwickeln | </a:t>
            </a:r>
            <a:br>
              <a:rPr lang="de-CH" sz="2000" dirty="0">
                <a:solidFill>
                  <a:schemeClr val="accent6">
                    <a:lumMod val="50000"/>
                  </a:schemeClr>
                </a:solidFill>
                <a:latin typeface="+mj-lt"/>
              </a:rPr>
            </a:br>
            <a:r>
              <a:rPr lang="de-CH" sz="2000" dirty="0">
                <a:solidFill>
                  <a:schemeClr val="accent6">
                    <a:lumMod val="50000"/>
                  </a:schemeClr>
                </a:solidFill>
                <a:latin typeface="+mj-lt"/>
              </a:rPr>
              <a:t>Modul 3: </a:t>
            </a:r>
            <a:r>
              <a:rPr lang="de-DE" sz="2000" dirty="0">
                <a:solidFill>
                  <a:schemeClr val="accent6">
                    <a:lumMod val="50000"/>
                  </a:schemeClr>
                </a:solidFill>
                <a:latin typeface="+mj-lt"/>
              </a:rPr>
              <a:t>Geschäftsmodelle entwickeln </a:t>
            </a:r>
            <a:r>
              <a:rPr lang="de-CH" sz="2000" dirty="0">
                <a:solidFill>
                  <a:schemeClr val="accent6">
                    <a:lumMod val="50000"/>
                  </a:schemeClr>
                </a:solidFill>
                <a:latin typeface="+mj-lt"/>
              </a:rPr>
              <a:t>| Modul 4: </a:t>
            </a:r>
            <a:r>
              <a:rPr lang="de-DE" sz="2000" dirty="0">
                <a:solidFill>
                  <a:schemeClr val="accent6">
                    <a:lumMod val="50000"/>
                  </a:schemeClr>
                </a:solidFill>
                <a:latin typeface="+mj-lt"/>
              </a:rPr>
              <a:t>Marketing für GründerInnen </a:t>
            </a:r>
            <a:r>
              <a:rPr lang="de-CH" sz="2000" dirty="0">
                <a:solidFill>
                  <a:schemeClr val="accent6">
                    <a:lumMod val="50000"/>
                  </a:schemeClr>
                </a:solidFill>
                <a:latin typeface="+mj-lt"/>
              </a:rPr>
              <a:t>| </a:t>
            </a:r>
            <a:br>
              <a:rPr lang="de-CH" sz="2000" dirty="0">
                <a:solidFill>
                  <a:schemeClr val="accent6">
                    <a:lumMod val="50000"/>
                  </a:schemeClr>
                </a:solidFill>
                <a:latin typeface="+mj-lt"/>
              </a:rPr>
            </a:br>
            <a:r>
              <a:rPr lang="de-CH" sz="2000" dirty="0">
                <a:solidFill>
                  <a:schemeClr val="accent6">
                    <a:lumMod val="50000"/>
                  </a:schemeClr>
                </a:solidFill>
                <a:latin typeface="+mj-lt"/>
              </a:rPr>
              <a:t>Modul 5: </a:t>
            </a:r>
            <a:r>
              <a:rPr lang="de-DE" sz="2000" dirty="0">
                <a:solidFill>
                  <a:schemeClr val="accent6">
                    <a:lumMod val="50000"/>
                  </a:schemeClr>
                </a:solidFill>
                <a:latin typeface="+mj-lt"/>
              </a:rPr>
              <a:t>Finanzen für GründerInnen </a:t>
            </a:r>
            <a:r>
              <a:rPr lang="de-CH" sz="2000" dirty="0">
                <a:solidFill>
                  <a:schemeClr val="accent6">
                    <a:lumMod val="50000"/>
                  </a:schemeClr>
                </a:solidFill>
                <a:latin typeface="+mj-lt"/>
              </a:rPr>
              <a:t>| Modul 6: </a:t>
            </a:r>
            <a:r>
              <a:rPr lang="de-DE" sz="2000" dirty="0">
                <a:solidFill>
                  <a:schemeClr val="accent6">
                    <a:lumMod val="50000"/>
                  </a:schemeClr>
                </a:solidFill>
                <a:latin typeface="+mj-lt"/>
              </a:rPr>
              <a:t>Geschäftsideen präsentieren</a:t>
            </a:r>
            <a:endParaRPr lang="de-CH" sz="2000" dirty="0">
              <a:solidFill>
                <a:schemeClr val="accent6">
                  <a:lumMod val="50000"/>
                </a:schemeClr>
              </a:solidFill>
              <a:latin typeface="+mj-lt"/>
            </a:endParaRPr>
          </a:p>
        </p:txBody>
      </p:sp>
      <p:sp>
        <p:nvSpPr>
          <p:cNvPr id="5" name="Foliennummernplatzhalter 4">
            <a:extLst>
              <a:ext uri="{FF2B5EF4-FFF2-40B4-BE49-F238E27FC236}">
                <a16:creationId xmlns:a16="http://schemas.microsoft.com/office/drawing/2014/main" id="{D490FCDB-F780-45A3-83C0-FCD5A1DB6A23}"/>
              </a:ext>
            </a:extLst>
          </p:cNvPr>
          <p:cNvSpPr>
            <a:spLocks noGrp="1"/>
          </p:cNvSpPr>
          <p:nvPr>
            <p:ph type="sldNum" sz="quarter" idx="12"/>
          </p:nvPr>
        </p:nvSpPr>
        <p:spPr/>
        <p:txBody>
          <a:bodyPr/>
          <a:lstStyle/>
          <a:p>
            <a:fld id="{B7E6CA31-DA56-47CF-9891-B6D0296B6AEC}" type="slidenum">
              <a:rPr lang="ru-RU" smtClean="0"/>
              <a:pPr/>
              <a:t>12</a:t>
            </a:fld>
            <a:endParaRPr lang="ru-RU" dirty="0"/>
          </a:p>
        </p:txBody>
      </p:sp>
    </p:spTree>
    <p:extLst>
      <p:ext uri="{BB962C8B-B14F-4D97-AF65-F5344CB8AC3E}">
        <p14:creationId xmlns:p14="http://schemas.microsoft.com/office/powerpoint/2010/main" val="3832661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E69D3B5-FDED-4BF3-A25F-C6C18DA6A15E}"/>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13</a:t>
            </a:fld>
            <a:endParaRPr lang="ru-RU" dirty="0"/>
          </a:p>
        </p:txBody>
      </p:sp>
      <p:sp>
        <p:nvSpPr>
          <p:cNvPr id="4" name="Titel 1">
            <a:extLst>
              <a:ext uri="{FF2B5EF4-FFF2-40B4-BE49-F238E27FC236}">
                <a16:creationId xmlns:a16="http://schemas.microsoft.com/office/drawing/2014/main" id="{25BF81B5-3425-414F-AE66-F61593BD5B89}"/>
              </a:ext>
            </a:extLst>
          </p:cNvPr>
          <p:cNvSpPr>
            <a:spLocks noGrp="1"/>
          </p:cNvSpPr>
          <p:nvPr>
            <p:ph type="title"/>
          </p:nvPr>
        </p:nvSpPr>
        <p:spPr>
          <a:xfrm>
            <a:off x="5124864" y="1818448"/>
            <a:ext cx="6921464" cy="1590674"/>
          </a:xfrm>
        </p:spPr>
        <p:txBody>
          <a:bodyPr>
            <a:noAutofit/>
          </a:bodyPr>
          <a:lstStyle/>
          <a:p>
            <a:pPr>
              <a:lnSpc>
                <a:spcPct val="100000"/>
              </a:lnSpc>
              <a:spcBef>
                <a:spcPts val="600"/>
              </a:spcBef>
              <a:spcAft>
                <a:spcPts val="1200"/>
              </a:spcAft>
            </a:pPr>
            <a:r>
              <a:rPr lang="de-DE" altLang="fr-FR" sz="3200" b="0" dirty="0">
                <a:solidFill>
                  <a:schemeClr val="accent6">
                    <a:lumMod val="50000"/>
                  </a:schemeClr>
                </a:solidFill>
                <a:cs typeface="Arial" pitchFamily="34" charset="0"/>
              </a:rPr>
              <a:t>Lerneinheit M 1.1</a:t>
            </a:r>
            <a:br>
              <a:rPr lang="de-DE" altLang="fr-FR" sz="3200" b="0" dirty="0">
                <a:solidFill>
                  <a:schemeClr val="accent6">
                    <a:lumMod val="50000"/>
                  </a:schemeClr>
                </a:solidFill>
                <a:cs typeface="Arial" pitchFamily="34" charset="0"/>
              </a:rPr>
            </a:br>
            <a:r>
              <a:rPr lang="de-DE" altLang="fr-FR" sz="3200" b="0" dirty="0">
                <a:solidFill>
                  <a:schemeClr val="accent6">
                    <a:lumMod val="50000"/>
                  </a:schemeClr>
                </a:solidFill>
                <a:cs typeface="Arial" pitchFamily="34" charset="0"/>
              </a:rPr>
              <a:t>Wissen und Handwerkszeug</a:t>
            </a:r>
            <a:br>
              <a:rPr lang="de-DE" altLang="fr-FR" sz="3200" b="0" dirty="0">
                <a:solidFill>
                  <a:srgbClr val="898F97"/>
                </a:solidFill>
                <a:cs typeface="Arial" pitchFamily="34" charset="0"/>
              </a:rPr>
            </a:br>
            <a:r>
              <a:rPr lang="de-DE" altLang="fr-FR" sz="3200" dirty="0">
                <a:solidFill>
                  <a:srgbClr val="0B4874"/>
                </a:solidFill>
                <a:cs typeface="Arial" pitchFamily="34" charset="0"/>
              </a:rPr>
              <a:t>Die Schrippe: von der Idee zum eigenen Unternehmen</a:t>
            </a:r>
            <a:endParaRPr lang="de-CH" sz="3200" dirty="0">
              <a:solidFill>
                <a:srgbClr val="0B4874"/>
              </a:solidFill>
              <a:cs typeface="Arial" pitchFamily="34" charset="0"/>
            </a:endParaRPr>
          </a:p>
        </p:txBody>
      </p:sp>
    </p:spTree>
    <p:extLst>
      <p:ext uri="{BB962C8B-B14F-4D97-AF65-F5344CB8AC3E}">
        <p14:creationId xmlns:p14="http://schemas.microsoft.com/office/powerpoint/2010/main" val="1893700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28D5BF93-8F59-4697-B2E0-922FFECBEE5F}"/>
              </a:ext>
            </a:extLst>
          </p:cNvPr>
          <p:cNvPicPr>
            <a:picLocks noChangeAspect="1" noChangeArrowheads="1"/>
          </p:cNvPicPr>
          <p:nvPr/>
        </p:nvPicPr>
        <p:blipFill>
          <a:blip r:embed="rId2" cstate="print"/>
          <a:srcRect/>
          <a:stretch>
            <a:fillRect/>
          </a:stretch>
        </p:blipFill>
        <p:spPr bwMode="auto">
          <a:xfrm>
            <a:off x="1619822" y="1600200"/>
            <a:ext cx="3863316" cy="3833813"/>
          </a:xfrm>
          <a:prstGeom prst="rect">
            <a:avLst/>
          </a:prstGeom>
          <a:noFill/>
          <a:ln w="9525">
            <a:solidFill>
              <a:srgbClr val="000000"/>
            </a:solidFill>
            <a:miter lim="800000"/>
            <a:headEnd/>
            <a:tailEnd/>
          </a:ln>
        </p:spPr>
      </p:pic>
      <p:pic>
        <p:nvPicPr>
          <p:cNvPr id="6" name="Picture 4">
            <a:extLst>
              <a:ext uri="{FF2B5EF4-FFF2-40B4-BE49-F238E27FC236}">
                <a16:creationId xmlns:a16="http://schemas.microsoft.com/office/drawing/2014/main" id="{D2D19624-B420-4F4F-A492-1F5014A4F60F}"/>
              </a:ext>
            </a:extLst>
          </p:cNvPr>
          <p:cNvPicPr>
            <a:picLocks noChangeAspect="1" noChangeArrowheads="1"/>
          </p:cNvPicPr>
          <p:nvPr/>
        </p:nvPicPr>
        <p:blipFill>
          <a:blip r:embed="rId3" cstate="print"/>
          <a:srcRect/>
          <a:stretch>
            <a:fillRect/>
          </a:stretch>
        </p:blipFill>
        <p:spPr bwMode="auto">
          <a:xfrm>
            <a:off x="6558697" y="2833688"/>
            <a:ext cx="4701455" cy="1919287"/>
          </a:xfrm>
          <a:prstGeom prst="rect">
            <a:avLst/>
          </a:prstGeom>
          <a:noFill/>
          <a:ln w="9525">
            <a:noFill/>
            <a:miter lim="800000"/>
            <a:headEnd/>
            <a:tailEnd/>
          </a:ln>
        </p:spPr>
      </p:pic>
      <p:sp>
        <p:nvSpPr>
          <p:cNvPr id="7" name="Textfeld 1">
            <a:extLst>
              <a:ext uri="{FF2B5EF4-FFF2-40B4-BE49-F238E27FC236}">
                <a16:creationId xmlns:a16="http://schemas.microsoft.com/office/drawing/2014/main" id="{865AEA0C-CDBD-4044-BEA3-3FAA5A600238}"/>
              </a:ext>
            </a:extLst>
          </p:cNvPr>
          <p:cNvSpPr txBox="1">
            <a:spLocks noChangeArrowheads="1"/>
          </p:cNvSpPr>
          <p:nvPr/>
        </p:nvSpPr>
        <p:spPr bwMode="auto">
          <a:xfrm>
            <a:off x="2230619" y="5510214"/>
            <a:ext cx="2528257" cy="246221"/>
          </a:xfrm>
          <a:prstGeom prst="rect">
            <a:avLst/>
          </a:prstGeom>
          <a:noFill/>
          <a:ln w="9525">
            <a:noFill/>
            <a:miter lim="800000"/>
            <a:headEnd/>
            <a:tailEnd/>
          </a:ln>
        </p:spPr>
        <p:txBody>
          <a:bodyPr wrap="none">
            <a:spAutoFit/>
          </a:bodyPr>
          <a:lstStyle/>
          <a:p>
            <a:pPr algn="ctr"/>
            <a:r>
              <a:rPr lang="de-CH" altLang="fr-FR" sz="1000" b="1" dirty="0">
                <a:solidFill>
                  <a:srgbClr val="898F97"/>
                </a:solidFill>
                <a:latin typeface="+mj-lt"/>
                <a:cs typeface="Arial" panose="020B0604020202020204" pitchFamily="34" charset="0"/>
              </a:rPr>
              <a:t>Quelle: </a:t>
            </a:r>
            <a:r>
              <a:rPr lang="de-CH" altLang="fr-FR" sz="1000" dirty="0">
                <a:solidFill>
                  <a:srgbClr val="898F97"/>
                </a:solidFill>
                <a:latin typeface="+mj-lt"/>
                <a:cs typeface="Arial" panose="020B0604020202020204" pitchFamily="34" charset="0"/>
              </a:rPr>
              <a:t>http://www.dieschrippe.com/</a:t>
            </a:r>
          </a:p>
        </p:txBody>
      </p:sp>
      <p:sp>
        <p:nvSpPr>
          <p:cNvPr id="8" name="Rectangle 2">
            <a:extLst>
              <a:ext uri="{FF2B5EF4-FFF2-40B4-BE49-F238E27FC236}">
                <a16:creationId xmlns:a16="http://schemas.microsoft.com/office/drawing/2014/main" id="{A7F8AFDE-6E49-4692-A4CE-3984D2FF1C3E}"/>
              </a:ext>
            </a:extLst>
          </p:cNvPr>
          <p:cNvSpPr txBox="1">
            <a:spLocks noChangeArrowheads="1"/>
          </p:cNvSpPr>
          <p:nvPr/>
        </p:nvSpPr>
        <p:spPr bwMode="auto">
          <a:xfrm>
            <a:off x="955852" y="117004"/>
            <a:ext cx="9406555" cy="657225"/>
          </a:xfrm>
          <a:prstGeom prst="rect">
            <a:avLst/>
          </a:prstGeom>
          <a:noFill/>
          <a:ln w="9525">
            <a:noFill/>
            <a:miter lim="800000"/>
            <a:headEnd/>
            <a:tailEnd/>
          </a:ln>
        </p:spPr>
        <p:txBody>
          <a:bodyPr anchor="ctr"/>
          <a:lstStyle/>
          <a:p>
            <a:pPr>
              <a:defRPr/>
            </a:pPr>
            <a:r>
              <a:rPr lang="de-CH" altLang="fr-FR" sz="2400" b="1" dirty="0">
                <a:solidFill>
                  <a:srgbClr val="0B4874"/>
                </a:solidFill>
                <a:latin typeface="+mj-lt"/>
                <a:ea typeface="ＭＳ Ｐゴシック" charset="0"/>
                <a:cs typeface="Arial"/>
              </a:rPr>
              <a:t>Die Schrippe:</a:t>
            </a:r>
          </a:p>
          <a:p>
            <a:pPr>
              <a:defRPr/>
            </a:pPr>
            <a:r>
              <a:rPr lang="de-CH" altLang="fr-FR" sz="2400" b="1" dirty="0">
                <a:solidFill>
                  <a:srgbClr val="0B4874"/>
                </a:solidFill>
                <a:latin typeface="+mj-lt"/>
                <a:ea typeface="ＭＳ Ｐゴシック" charset="0"/>
                <a:cs typeface="Arial"/>
              </a:rPr>
              <a:t>Berlins erster mobiler Schrippen-Dealer</a:t>
            </a:r>
          </a:p>
        </p:txBody>
      </p:sp>
      <p:sp>
        <p:nvSpPr>
          <p:cNvPr id="2" name="Textfeld 1">
            <a:extLst>
              <a:ext uri="{FF2B5EF4-FFF2-40B4-BE49-F238E27FC236}">
                <a16:creationId xmlns:a16="http://schemas.microsoft.com/office/drawing/2014/main" id="{AD7B5A39-6EC6-4364-8AD1-F52BCD90DA17}"/>
              </a:ext>
            </a:extLst>
          </p:cNvPr>
          <p:cNvSpPr txBox="1"/>
          <p:nvPr/>
        </p:nvSpPr>
        <p:spPr>
          <a:xfrm>
            <a:off x="6977766" y="4787682"/>
            <a:ext cx="3863316" cy="584775"/>
          </a:xfrm>
          <a:prstGeom prst="rect">
            <a:avLst/>
          </a:prstGeom>
          <a:noFill/>
        </p:spPr>
        <p:txBody>
          <a:bodyPr wrap="square" rtlCol="0">
            <a:spAutoFit/>
          </a:bodyPr>
          <a:lstStyle/>
          <a:p>
            <a:pPr algn="ctr"/>
            <a:r>
              <a:rPr lang="de-CH" sz="1600" dirty="0"/>
              <a:t>Link auf Film: </a:t>
            </a:r>
            <a:r>
              <a:rPr lang="de-CH" sz="1600" u="sng" dirty="0">
                <a:hlinkClick r:id="rId4"/>
              </a:rPr>
              <a:t>https://vimeo.com/512464945</a:t>
            </a:r>
            <a:endParaRPr lang="de-CH" sz="1600" dirty="0"/>
          </a:p>
        </p:txBody>
      </p:sp>
      <p:sp>
        <p:nvSpPr>
          <p:cNvPr id="9" name="Foliennummernplatzhalter 2">
            <a:extLst>
              <a:ext uri="{FF2B5EF4-FFF2-40B4-BE49-F238E27FC236}">
                <a16:creationId xmlns:a16="http://schemas.microsoft.com/office/drawing/2014/main" id="{E6D1C557-9406-485C-A67C-7BCA06029087}"/>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14</a:t>
            </a:fld>
            <a:endParaRPr lang="ru-RU" dirty="0"/>
          </a:p>
        </p:txBody>
      </p:sp>
    </p:spTree>
    <p:extLst>
      <p:ext uri="{BB962C8B-B14F-4D97-AF65-F5344CB8AC3E}">
        <p14:creationId xmlns:p14="http://schemas.microsoft.com/office/powerpoint/2010/main" val="1700762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A7F8AFDE-6E49-4692-A4CE-3984D2FF1C3E}"/>
              </a:ext>
            </a:extLst>
          </p:cNvPr>
          <p:cNvSpPr txBox="1">
            <a:spLocks noChangeArrowheads="1"/>
          </p:cNvSpPr>
          <p:nvPr/>
        </p:nvSpPr>
        <p:spPr bwMode="auto">
          <a:xfrm>
            <a:off x="955852" y="117004"/>
            <a:ext cx="9406555" cy="657225"/>
          </a:xfrm>
          <a:prstGeom prst="rect">
            <a:avLst/>
          </a:prstGeom>
          <a:noFill/>
          <a:ln w="9525">
            <a:noFill/>
            <a:miter lim="800000"/>
            <a:headEnd/>
            <a:tailEnd/>
          </a:ln>
        </p:spPr>
        <p:txBody>
          <a:bodyPr anchor="ctr"/>
          <a:lstStyle/>
          <a:p>
            <a:pPr>
              <a:defRPr/>
            </a:pPr>
            <a:r>
              <a:rPr lang="de-CH" altLang="fr-FR" sz="2400" b="1" dirty="0">
                <a:solidFill>
                  <a:srgbClr val="0B4874"/>
                </a:solidFill>
                <a:latin typeface="+mj-lt"/>
                <a:ea typeface="ＭＳ Ｐゴシック" charset="0"/>
                <a:cs typeface="Arial"/>
              </a:rPr>
              <a:t>Die Schrippe:</a:t>
            </a:r>
          </a:p>
          <a:p>
            <a:pPr>
              <a:defRPr/>
            </a:pPr>
            <a:r>
              <a:rPr lang="de-CH" altLang="fr-FR" sz="2400" b="1" dirty="0">
                <a:solidFill>
                  <a:srgbClr val="0B4874"/>
                </a:solidFill>
                <a:latin typeface="+mj-lt"/>
                <a:ea typeface="ＭＳ Ｐゴシック" charset="0"/>
                <a:cs typeface="Arial"/>
              </a:rPr>
              <a:t>Berlins erster mobiler Schrippen-Dealer</a:t>
            </a:r>
          </a:p>
        </p:txBody>
      </p:sp>
      <p:sp>
        <p:nvSpPr>
          <p:cNvPr id="9" name="Text Box 2">
            <a:extLst>
              <a:ext uri="{FF2B5EF4-FFF2-40B4-BE49-F238E27FC236}">
                <a16:creationId xmlns:a16="http://schemas.microsoft.com/office/drawing/2014/main" id="{4CCCFA37-9220-46AA-9E0A-5DF6179345B4}"/>
              </a:ext>
            </a:extLst>
          </p:cNvPr>
          <p:cNvSpPr txBox="1">
            <a:spLocks noChangeArrowheads="1"/>
          </p:cNvSpPr>
          <p:nvPr/>
        </p:nvSpPr>
        <p:spPr bwMode="auto">
          <a:xfrm>
            <a:off x="942882" y="1156040"/>
            <a:ext cx="8969267" cy="400752"/>
          </a:xfrm>
          <a:prstGeom prst="rect">
            <a:avLst/>
          </a:prstGeom>
          <a:noFill/>
          <a:ln w="12700">
            <a:noFill/>
            <a:miter lim="800000"/>
            <a:headEnd/>
            <a:tailEnd/>
          </a:ln>
        </p:spPr>
        <p:txBody>
          <a:bodyPr wrap="square" lIns="92075" tIns="46038" rIns="92075" bIns="4603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chemeClr val="accent6">
                    <a:lumMod val="50000"/>
                  </a:schemeClr>
                </a:solidFill>
                <a:effectLst/>
                <a:uLnTx/>
                <a:uFillTx/>
                <a:latin typeface="+mj-lt"/>
                <a:ea typeface="+mn-ea"/>
                <a:cs typeface="Arial" pitchFamily="34" charset="0"/>
              </a:rPr>
              <a:t>Im Anschluss an das Video werden folgende Fragen diskutiert:</a:t>
            </a:r>
          </a:p>
        </p:txBody>
      </p:sp>
      <p:sp>
        <p:nvSpPr>
          <p:cNvPr id="10" name="Rechteck 11">
            <a:extLst>
              <a:ext uri="{FF2B5EF4-FFF2-40B4-BE49-F238E27FC236}">
                <a16:creationId xmlns:a16="http://schemas.microsoft.com/office/drawing/2014/main" id="{7DB2F0D5-36B4-45F4-B121-C8FFA0D011B1}"/>
              </a:ext>
            </a:extLst>
          </p:cNvPr>
          <p:cNvSpPr>
            <a:spLocks noChangeArrowheads="1"/>
          </p:cNvSpPr>
          <p:nvPr/>
        </p:nvSpPr>
        <p:spPr bwMode="auto">
          <a:xfrm>
            <a:off x="942882" y="1612532"/>
            <a:ext cx="11020976" cy="5139869"/>
          </a:xfrm>
          <a:prstGeom prst="rect">
            <a:avLst/>
          </a:prstGeom>
          <a:noFill/>
          <a:ln w="9525">
            <a:noFill/>
            <a:miter lim="800000"/>
            <a:headEnd/>
            <a:tailEnd/>
          </a:ln>
        </p:spPr>
        <p:txBody>
          <a:bodyPr wrap="square">
            <a:spAutoFit/>
          </a:bodyPr>
          <a:lstStyle/>
          <a:p>
            <a:pPr marL="355600" marR="0" lvl="0" indent="-355600" algn="l" defTabSz="914400" rtl="0" eaLnBrk="1" fontAlgn="auto" latinLnBrk="0" hangingPunct="1">
              <a:lnSpc>
                <a:spcPct val="100000"/>
              </a:lnSpc>
              <a:spcBef>
                <a:spcPts val="0"/>
              </a:spcBef>
              <a:spcAft>
                <a:spcPts val="400"/>
              </a:spcAft>
              <a:buClrTx/>
              <a:buSzTx/>
              <a:buFontTx/>
              <a:buNone/>
              <a:tabLst/>
              <a:defRPr/>
            </a:pPr>
            <a:r>
              <a:rPr kumimoji="0" lang="de-CH" altLang="fr-FR" sz="1800" b="1" i="0" u="none" strike="noStrike" kern="1200" cap="none" spc="0" normalizeH="0" baseline="0" noProof="0" dirty="0">
                <a:ln>
                  <a:noFill/>
                </a:ln>
                <a:solidFill>
                  <a:srgbClr val="0B4874"/>
                </a:solidFill>
                <a:effectLst/>
                <a:uLnTx/>
                <a:uFillTx/>
                <a:latin typeface="+mj-lt"/>
                <a:ea typeface="+mn-ea"/>
                <a:cs typeface="Arial" pitchFamily="34" charset="0"/>
              </a:rPr>
              <a:t>Teil 1</a:t>
            </a:r>
          </a:p>
          <a:p>
            <a:pPr marL="355600" marR="0" lvl="0" indent="-355600" fontAlgn="auto">
              <a:lnSpc>
                <a:spcPct val="100000"/>
              </a:lnSpc>
              <a:spcBef>
                <a:spcPts val="0"/>
              </a:spcBef>
              <a:spcAft>
                <a:spcPts val="400"/>
              </a:spcAft>
              <a:buClrTx/>
              <a:buSzTx/>
              <a:buFontTx/>
              <a:buAutoNum type="arabicPeriod"/>
              <a:tabLst/>
              <a:defRPr/>
            </a:pPr>
            <a:r>
              <a:rPr lang="de-CH" altLang="fr-FR" sz="1700" b="1" dirty="0">
                <a:solidFill>
                  <a:schemeClr val="accent6">
                    <a:lumMod val="50000"/>
                  </a:schemeClr>
                </a:solidFill>
                <a:cs typeface="Arial" pitchFamily="34" charset="0"/>
              </a:rPr>
              <a:t>Die Idee: </a:t>
            </a:r>
            <a:r>
              <a:rPr lang="de-CH" altLang="fr-FR" sz="1700" dirty="0">
                <a:solidFill>
                  <a:schemeClr val="accent6">
                    <a:lumMod val="50000"/>
                  </a:schemeClr>
                </a:solidFill>
              </a:rPr>
              <a:t>Beschreiben Sie die Geschäftsidee der beiden Gründer.</a:t>
            </a:r>
          </a:p>
          <a:p>
            <a:pPr marL="355600" indent="-355600">
              <a:spcAft>
                <a:spcPts val="400"/>
              </a:spcAft>
              <a:buFontTx/>
              <a:buAutoNum type="arabicPeriod"/>
              <a:defRPr/>
            </a:pPr>
            <a:r>
              <a:rPr lang="de-DE" altLang="fr-FR" sz="1700" b="1" dirty="0">
                <a:solidFill>
                  <a:schemeClr val="accent6">
                    <a:lumMod val="50000"/>
                  </a:schemeClr>
                </a:solidFill>
                <a:cs typeface="Arial" pitchFamily="34" charset="0"/>
              </a:rPr>
              <a:t>Das Produkt: </a:t>
            </a:r>
            <a:r>
              <a:rPr lang="de-CH" altLang="fr-FR" sz="1700" dirty="0">
                <a:solidFill>
                  <a:schemeClr val="accent6">
                    <a:lumMod val="50000"/>
                  </a:schemeClr>
                </a:solidFill>
              </a:rPr>
              <a:t>Erklären Sie, was das Produkt besonders macht </a:t>
            </a:r>
            <a:r>
              <a:rPr lang="de-DE" altLang="fr-FR" sz="1700" dirty="0">
                <a:solidFill>
                  <a:schemeClr val="accent6">
                    <a:lumMod val="50000"/>
                  </a:schemeClr>
                </a:solidFill>
              </a:rPr>
              <a:t>(Alleinstellungsmerkmal).</a:t>
            </a:r>
          </a:p>
          <a:p>
            <a:pPr marL="355600" marR="0" lvl="0" indent="-355600" algn="l" defTabSz="914400" rtl="0" eaLnBrk="1" fontAlgn="auto" latinLnBrk="0" hangingPunct="1">
              <a:lnSpc>
                <a:spcPct val="100000"/>
              </a:lnSpc>
              <a:spcBef>
                <a:spcPts val="0"/>
              </a:spcBef>
              <a:spcAft>
                <a:spcPts val="400"/>
              </a:spcAft>
              <a:buClrTx/>
              <a:buSzTx/>
              <a:buFontTx/>
              <a:buAutoNum type="arabicPeriod"/>
              <a:tabLst/>
              <a:defRPr/>
            </a:pPr>
            <a:r>
              <a:rPr lang="de-DE" altLang="fr-FR" sz="1700" b="1" dirty="0">
                <a:solidFill>
                  <a:schemeClr val="accent6">
                    <a:lumMod val="50000"/>
                  </a:schemeClr>
                </a:solidFill>
                <a:cs typeface="Arial" pitchFamily="34" charset="0"/>
              </a:rPr>
              <a:t>Produktentwicklung: </a:t>
            </a:r>
            <a:r>
              <a:rPr lang="de-CH" altLang="fr-FR" sz="1700" dirty="0">
                <a:solidFill>
                  <a:schemeClr val="accent6">
                    <a:lumMod val="50000"/>
                  </a:schemeClr>
                </a:solidFill>
              </a:rPr>
              <a:t>Erläutern Sie, wie die beiden Gründer ihr Produkt entwickeln.</a:t>
            </a:r>
          </a:p>
          <a:p>
            <a:pPr marL="355600" marR="0" lvl="0" indent="-355600" algn="l" defTabSz="914400" rtl="0" eaLnBrk="1" fontAlgn="auto" latinLnBrk="0" hangingPunct="1">
              <a:lnSpc>
                <a:spcPct val="100000"/>
              </a:lnSpc>
              <a:spcBef>
                <a:spcPts val="0"/>
              </a:spcBef>
              <a:spcAft>
                <a:spcPts val="400"/>
              </a:spcAft>
              <a:buClrTx/>
              <a:buSzTx/>
              <a:buFontTx/>
              <a:buAutoNum type="arabicPeriod"/>
              <a:tabLst/>
              <a:defRPr/>
            </a:pPr>
            <a:r>
              <a:rPr kumimoji="0" lang="de-DE" altLang="fr-FR" sz="1700" b="1" i="0" u="none" strike="noStrike" kern="1200" cap="none" spc="0" normalizeH="0" baseline="0" noProof="0" dirty="0">
                <a:ln>
                  <a:noFill/>
                </a:ln>
                <a:solidFill>
                  <a:schemeClr val="accent6">
                    <a:lumMod val="50000"/>
                  </a:schemeClr>
                </a:solidFill>
                <a:effectLst/>
                <a:uLnTx/>
                <a:uFillTx/>
                <a:ea typeface="+mn-ea"/>
                <a:cs typeface="Arial" pitchFamily="34" charset="0"/>
              </a:rPr>
              <a:t>Preisgestaltung</a:t>
            </a:r>
            <a:r>
              <a:rPr kumimoji="0" lang="de-DE" altLang="fr-FR" sz="1700" b="1" i="0" u="none" strike="noStrike" kern="1200" cap="none" spc="0" normalizeH="0" baseline="0" noProof="0" dirty="0">
                <a:ln>
                  <a:noFill/>
                </a:ln>
                <a:solidFill>
                  <a:schemeClr val="accent6">
                    <a:lumMod val="50000"/>
                  </a:schemeClr>
                </a:solidFill>
                <a:effectLst/>
                <a:uLnTx/>
                <a:uFillTx/>
                <a:latin typeface="Malgun Gothic"/>
                <a:ea typeface="+mn-ea"/>
                <a:cs typeface="Arial" pitchFamily="34" charset="0"/>
              </a:rPr>
              <a:t>: </a:t>
            </a:r>
            <a:r>
              <a:rPr lang="de-CH" altLang="fr-FR" sz="1700" dirty="0">
                <a:solidFill>
                  <a:schemeClr val="accent6">
                    <a:lumMod val="50000"/>
                  </a:schemeClr>
                </a:solidFill>
              </a:rPr>
              <a:t>Beschreiben Sie, wie die Gründer den richtigen Preis ermitteln.</a:t>
            </a:r>
            <a:endParaRPr lang="de-DE" altLang="fr-FR" sz="1700" dirty="0">
              <a:solidFill>
                <a:schemeClr val="accent6">
                  <a:lumMod val="50000"/>
                </a:schemeClr>
              </a:solidFill>
            </a:endParaRPr>
          </a:p>
          <a:p>
            <a:pPr marL="355600" marR="0" lvl="0" indent="-355600" algn="l" defTabSz="914400" rtl="0" eaLnBrk="1" fontAlgn="auto" latinLnBrk="0" hangingPunct="1">
              <a:lnSpc>
                <a:spcPct val="100000"/>
              </a:lnSpc>
              <a:spcBef>
                <a:spcPts val="0"/>
              </a:spcBef>
              <a:spcAft>
                <a:spcPts val="400"/>
              </a:spcAft>
              <a:buClrTx/>
              <a:buSzTx/>
              <a:buFontTx/>
              <a:buAutoNum type="arabicPeriod"/>
              <a:tabLst/>
              <a:defRPr/>
            </a:pPr>
            <a:endParaRPr kumimoji="0" lang="de-DE" altLang="fr-FR" sz="1800" b="0" i="0" u="none" strike="noStrike" kern="1200" cap="none" spc="0" normalizeH="0" baseline="0" noProof="0" dirty="0">
              <a:ln>
                <a:noFill/>
              </a:ln>
              <a:solidFill>
                <a:srgbClr val="89998D"/>
              </a:solidFill>
              <a:effectLst/>
              <a:uLnTx/>
              <a:uFillTx/>
              <a:latin typeface="Malgun Gothic"/>
              <a:ea typeface="+mn-ea"/>
              <a:cs typeface="Arial" pitchFamily="34" charset="0"/>
            </a:endParaRPr>
          </a:p>
          <a:p>
            <a:pPr marL="355600" marR="0" lvl="0" indent="-355600" algn="l" defTabSz="914400" rtl="0" eaLnBrk="1" fontAlgn="auto" latinLnBrk="0" hangingPunct="1">
              <a:lnSpc>
                <a:spcPct val="100000"/>
              </a:lnSpc>
              <a:spcBef>
                <a:spcPts val="0"/>
              </a:spcBef>
              <a:spcAft>
                <a:spcPts val="400"/>
              </a:spcAft>
              <a:buClrTx/>
              <a:buSzTx/>
              <a:buFontTx/>
              <a:buNone/>
              <a:tabLst/>
              <a:defRPr/>
            </a:pPr>
            <a:r>
              <a:rPr lang="de-DE" altLang="fr-FR" b="1" dirty="0">
                <a:solidFill>
                  <a:srgbClr val="0B4874"/>
                </a:solidFill>
                <a:latin typeface="+mj-lt"/>
                <a:cs typeface="Arial" pitchFamily="34" charset="0"/>
              </a:rPr>
              <a:t>Teil 2</a:t>
            </a:r>
          </a:p>
          <a:p>
            <a:pPr marL="355600" marR="0" lvl="0" indent="-355600" algn="l" defTabSz="914400" rtl="0" eaLnBrk="1" fontAlgn="auto" latinLnBrk="0" hangingPunct="1">
              <a:lnSpc>
                <a:spcPct val="100000"/>
              </a:lnSpc>
              <a:spcBef>
                <a:spcPts val="0"/>
              </a:spcBef>
              <a:spcAft>
                <a:spcPts val="400"/>
              </a:spcAft>
              <a:buClrTx/>
              <a:buSzTx/>
              <a:buFontTx/>
              <a:buAutoNum type="arabicPeriod" startAt="5"/>
              <a:tabLst/>
              <a:defRPr/>
            </a:pPr>
            <a:r>
              <a:rPr kumimoji="0" lang="de-DE" altLang="fr-FR" sz="1700" b="1" i="0" u="none" strike="noStrike" kern="1200" cap="none" spc="0" normalizeH="0" baseline="0" noProof="0" dirty="0">
                <a:ln>
                  <a:noFill/>
                </a:ln>
                <a:solidFill>
                  <a:schemeClr val="accent6">
                    <a:lumMod val="50000"/>
                  </a:schemeClr>
                </a:solidFill>
                <a:effectLst/>
                <a:uLnTx/>
                <a:uFillTx/>
                <a:latin typeface="+mj-lt"/>
                <a:ea typeface="+mn-ea"/>
                <a:cs typeface="Arial" pitchFamily="34" charset="0"/>
              </a:rPr>
              <a:t>Widerstände: </a:t>
            </a:r>
            <a:r>
              <a:rPr kumimoji="0" lang="de-CH" altLang="fr-FR" sz="1700" b="0" i="0" u="none" strike="noStrike" kern="1200" cap="none" spc="0" normalizeH="0" baseline="0" noProof="0" dirty="0">
                <a:ln>
                  <a:noFill/>
                </a:ln>
                <a:solidFill>
                  <a:schemeClr val="accent6">
                    <a:lumMod val="50000"/>
                  </a:schemeClr>
                </a:solidFill>
                <a:effectLst/>
                <a:uLnTx/>
                <a:uFillTx/>
                <a:latin typeface="+mj-lt"/>
                <a:ea typeface="+mn-ea"/>
                <a:cs typeface="Arial" pitchFamily="34" charset="0"/>
              </a:rPr>
              <a:t>Nennen Sie die Widerstände, mit denen die beiden Gründer kämpfen.</a:t>
            </a:r>
            <a:endParaRPr kumimoji="0" lang="de-DE" altLang="fr-FR" sz="1700" b="1" i="0" u="none" strike="noStrike" kern="1200" cap="none" spc="0" normalizeH="0" baseline="0" noProof="0" dirty="0">
              <a:ln>
                <a:noFill/>
              </a:ln>
              <a:solidFill>
                <a:schemeClr val="accent6">
                  <a:lumMod val="50000"/>
                </a:schemeClr>
              </a:solidFill>
              <a:effectLst/>
              <a:uLnTx/>
              <a:uFillTx/>
              <a:latin typeface="+mj-lt"/>
              <a:ea typeface="+mn-ea"/>
              <a:cs typeface="Arial" pitchFamily="34" charset="0"/>
            </a:endParaRPr>
          </a:p>
          <a:p>
            <a:pPr marL="355600" marR="0" lvl="0" indent="-355600" algn="l" defTabSz="914400" rtl="0" eaLnBrk="1" fontAlgn="auto" latinLnBrk="0" hangingPunct="1">
              <a:lnSpc>
                <a:spcPct val="100000"/>
              </a:lnSpc>
              <a:spcBef>
                <a:spcPts val="0"/>
              </a:spcBef>
              <a:spcAft>
                <a:spcPts val="400"/>
              </a:spcAft>
              <a:buClrTx/>
              <a:buSzTx/>
              <a:buFontTx/>
              <a:buAutoNum type="arabicPeriod" startAt="5"/>
              <a:tabLst/>
              <a:defRPr/>
            </a:pPr>
            <a:r>
              <a:rPr kumimoji="0" lang="de-DE" altLang="fr-FR" sz="1700" b="1" i="0" u="none" strike="noStrike" kern="1200" cap="none" spc="0" normalizeH="0" baseline="0" noProof="0" dirty="0">
                <a:ln>
                  <a:noFill/>
                </a:ln>
                <a:solidFill>
                  <a:schemeClr val="accent6">
                    <a:lumMod val="50000"/>
                  </a:schemeClr>
                </a:solidFill>
                <a:effectLst/>
                <a:uLnTx/>
                <a:uFillTx/>
                <a:latin typeface="+mj-lt"/>
                <a:ea typeface="+mn-ea"/>
                <a:cs typeface="Arial" pitchFamily="34" charset="0"/>
              </a:rPr>
              <a:t>Marktrecherchen: </a:t>
            </a:r>
            <a:r>
              <a:rPr kumimoji="0" lang="de-CH" altLang="fr-FR" sz="1700" b="0" i="0" u="none" strike="noStrike" kern="1200" cap="none" spc="0" normalizeH="0" baseline="0" noProof="0" dirty="0">
                <a:ln>
                  <a:noFill/>
                </a:ln>
                <a:solidFill>
                  <a:schemeClr val="accent6">
                    <a:lumMod val="50000"/>
                  </a:schemeClr>
                </a:solidFill>
                <a:effectLst/>
                <a:uLnTx/>
                <a:uFillTx/>
                <a:latin typeface="+mj-lt"/>
                <a:ea typeface="+mn-ea"/>
                <a:cs typeface="Arial" pitchFamily="34" charset="0"/>
              </a:rPr>
              <a:t>Beschreiben Sie, wie die Gründer ihr Produkt im Markt testen. Nennen Sie die Ergebnisse der Marktrecherche.</a:t>
            </a:r>
            <a:endParaRPr kumimoji="0" lang="de-DE" altLang="fr-FR" sz="1700" b="0" i="0" u="none" strike="noStrike" kern="1200" cap="none" spc="0" normalizeH="0" baseline="0" noProof="0" dirty="0">
              <a:ln>
                <a:noFill/>
              </a:ln>
              <a:solidFill>
                <a:schemeClr val="accent6">
                  <a:lumMod val="50000"/>
                </a:schemeClr>
              </a:solidFill>
              <a:effectLst/>
              <a:uLnTx/>
              <a:uFillTx/>
              <a:latin typeface="+mj-lt"/>
              <a:ea typeface="+mn-ea"/>
              <a:cs typeface="Arial" pitchFamily="34" charset="0"/>
            </a:endParaRPr>
          </a:p>
          <a:p>
            <a:pPr marL="355600" marR="0" lvl="0" indent="-355600" algn="l" defTabSz="914400" rtl="0" eaLnBrk="1" fontAlgn="auto" latinLnBrk="0" hangingPunct="1">
              <a:lnSpc>
                <a:spcPct val="100000"/>
              </a:lnSpc>
              <a:spcBef>
                <a:spcPts val="0"/>
              </a:spcBef>
              <a:spcAft>
                <a:spcPts val="400"/>
              </a:spcAft>
              <a:buClrTx/>
              <a:buSzTx/>
              <a:buFontTx/>
              <a:buAutoNum type="arabicPeriod" startAt="5"/>
              <a:tabLst/>
              <a:defRPr/>
            </a:pPr>
            <a:r>
              <a:rPr kumimoji="0" lang="de-DE" altLang="fr-FR" sz="1700" b="1" i="0" u="none" strike="noStrike" kern="1200" cap="none" spc="0" normalizeH="0" baseline="0" noProof="0" dirty="0">
                <a:ln>
                  <a:noFill/>
                </a:ln>
                <a:solidFill>
                  <a:schemeClr val="accent6">
                    <a:lumMod val="50000"/>
                  </a:schemeClr>
                </a:solidFill>
                <a:effectLst/>
                <a:uLnTx/>
                <a:uFillTx/>
                <a:latin typeface="+mj-lt"/>
                <a:ea typeface="+mn-ea"/>
                <a:cs typeface="Arial" pitchFamily="34" charset="0"/>
              </a:rPr>
              <a:t>Marketing: </a:t>
            </a:r>
            <a:r>
              <a:rPr kumimoji="0" lang="de-CH" altLang="fr-FR" sz="1700" b="0" i="0" u="none" strike="noStrike" kern="1200" cap="none" spc="0" normalizeH="0" baseline="0" noProof="0" dirty="0">
                <a:ln>
                  <a:noFill/>
                </a:ln>
                <a:solidFill>
                  <a:schemeClr val="accent6">
                    <a:lumMod val="50000"/>
                  </a:schemeClr>
                </a:solidFill>
                <a:effectLst/>
                <a:uLnTx/>
                <a:uFillTx/>
                <a:latin typeface="+mj-lt"/>
                <a:ea typeface="+mn-ea"/>
                <a:cs typeface="Arial" pitchFamily="34" charset="0"/>
              </a:rPr>
              <a:t>Nennen Sie die Marketingaktivitäten, mit denen die beiden auf sich aufmerksam machen.</a:t>
            </a:r>
            <a:endParaRPr kumimoji="0" lang="de-DE" altLang="fr-FR" sz="1700" b="0" i="0" u="none" strike="noStrike" kern="1200" cap="none" spc="0" normalizeH="0" baseline="0" noProof="0" dirty="0">
              <a:ln>
                <a:noFill/>
              </a:ln>
              <a:solidFill>
                <a:schemeClr val="accent6">
                  <a:lumMod val="50000"/>
                </a:schemeClr>
              </a:solidFill>
              <a:effectLst/>
              <a:uLnTx/>
              <a:uFillTx/>
              <a:latin typeface="+mj-lt"/>
              <a:ea typeface="+mn-ea"/>
              <a:cs typeface="Arial" pitchFamily="34" charset="0"/>
            </a:endParaRPr>
          </a:p>
          <a:p>
            <a:pPr marL="355600" marR="0" lvl="0" indent="-355600" algn="l" defTabSz="914400" rtl="0" eaLnBrk="1" fontAlgn="auto" latinLnBrk="0" hangingPunct="1">
              <a:lnSpc>
                <a:spcPct val="100000"/>
              </a:lnSpc>
              <a:spcBef>
                <a:spcPts val="0"/>
              </a:spcBef>
              <a:spcAft>
                <a:spcPts val="400"/>
              </a:spcAft>
              <a:buClrTx/>
              <a:buSzTx/>
              <a:buFontTx/>
              <a:buAutoNum type="arabicPeriod" startAt="5"/>
              <a:tabLst/>
              <a:defRPr/>
            </a:pPr>
            <a:r>
              <a:rPr kumimoji="0" lang="de-CH" sz="1600" b="1" i="0" u="none" strike="noStrike" kern="1200" cap="none" spc="0" normalizeH="0" baseline="0" noProof="0" dirty="0">
                <a:ln>
                  <a:noFill/>
                </a:ln>
                <a:solidFill>
                  <a:schemeClr val="accent6">
                    <a:lumMod val="50000"/>
                  </a:schemeClr>
                </a:solidFill>
                <a:effectLst/>
                <a:uLnTx/>
                <a:uFillTx/>
                <a:latin typeface="+mj-lt"/>
                <a:ea typeface="+mn-ea"/>
                <a:cs typeface="+mn-cs"/>
              </a:rPr>
              <a:t>Aktivitäten: </a:t>
            </a:r>
            <a:r>
              <a:rPr kumimoji="0" lang="de-CH" sz="1600" b="0" i="0" u="none" strike="noStrike" kern="1200" cap="none" spc="0" normalizeH="0" baseline="0" noProof="0" dirty="0">
                <a:ln>
                  <a:noFill/>
                </a:ln>
                <a:solidFill>
                  <a:schemeClr val="accent6">
                    <a:lumMod val="50000"/>
                  </a:schemeClr>
                </a:solidFill>
                <a:effectLst/>
                <a:uLnTx/>
                <a:uFillTx/>
                <a:latin typeface="+mj-lt"/>
                <a:ea typeface="+mn-ea"/>
                <a:cs typeface="+mn-cs"/>
              </a:rPr>
              <a:t>Nennen Sie alle Aktivitäten, die die Gründer über die Zeit durchgeführt haben. Schreiben Sie die Aktivitäten in der zeitlichen Reihenfolge auf.</a:t>
            </a:r>
            <a:endParaRPr kumimoji="0" lang="de-DE" sz="1700" b="0" i="0" u="none" strike="noStrike" kern="1200" cap="none" spc="0" normalizeH="0" baseline="0" noProof="0" dirty="0">
              <a:ln>
                <a:noFill/>
              </a:ln>
              <a:solidFill>
                <a:schemeClr val="accent6">
                  <a:lumMod val="50000"/>
                </a:schemeClr>
              </a:solidFill>
              <a:effectLst/>
              <a:uLnTx/>
              <a:uFillTx/>
              <a:latin typeface="+mj-lt"/>
              <a:ea typeface="+mn-ea"/>
              <a:cs typeface="+mn-cs"/>
            </a:endParaRPr>
          </a:p>
          <a:p>
            <a:pPr marL="355600" marR="0" lvl="0" indent="-355600" algn="l" defTabSz="914400" rtl="0" eaLnBrk="1" fontAlgn="auto" latinLnBrk="0" hangingPunct="1">
              <a:lnSpc>
                <a:spcPct val="100000"/>
              </a:lnSpc>
              <a:spcBef>
                <a:spcPts val="0"/>
              </a:spcBef>
              <a:spcAft>
                <a:spcPts val="400"/>
              </a:spcAft>
              <a:buClrTx/>
              <a:buSzTx/>
              <a:buFontTx/>
              <a:buAutoNum type="arabicPeriod" startAt="5"/>
              <a:tabLst/>
              <a:defRPr/>
            </a:pPr>
            <a:r>
              <a:rPr kumimoji="0" lang="de-CH" sz="1600" b="1" i="0" u="none" strike="noStrike" kern="1200" cap="none" spc="0" normalizeH="0" baseline="0" noProof="0" dirty="0">
                <a:ln>
                  <a:noFill/>
                </a:ln>
                <a:solidFill>
                  <a:schemeClr val="accent6">
                    <a:lumMod val="50000"/>
                  </a:schemeClr>
                </a:solidFill>
                <a:effectLst/>
                <a:uLnTx/>
                <a:uFillTx/>
                <a:latin typeface="+mj-lt"/>
                <a:ea typeface="+mn-ea"/>
                <a:cs typeface="+mn-cs"/>
              </a:rPr>
              <a:t>Was ist aus Ihrer Sicht am Weg der beiden </a:t>
            </a:r>
            <a:r>
              <a:rPr kumimoji="0" lang="de-CH" sz="1600" b="1" i="0" u="none" strike="noStrike" kern="1200" cap="none" spc="0" normalizeH="0" baseline="0" noProof="0" dirty="0" err="1">
                <a:ln>
                  <a:noFill/>
                </a:ln>
                <a:solidFill>
                  <a:schemeClr val="accent6">
                    <a:lumMod val="50000"/>
                  </a:schemeClr>
                </a:solidFill>
                <a:effectLst/>
                <a:uLnTx/>
                <a:uFillTx/>
                <a:latin typeface="+mj-lt"/>
                <a:ea typeface="+mn-ea"/>
                <a:cs typeface="+mn-cs"/>
              </a:rPr>
              <a:t>Schrippenjungs</a:t>
            </a:r>
            <a:r>
              <a:rPr kumimoji="0" lang="de-CH" sz="1600" b="1" i="0" u="none" strike="noStrike" kern="1200" cap="none" spc="0" normalizeH="0" baseline="0" noProof="0" dirty="0">
                <a:ln>
                  <a:noFill/>
                </a:ln>
                <a:solidFill>
                  <a:schemeClr val="accent6">
                    <a:lumMod val="50000"/>
                  </a:schemeClr>
                </a:solidFill>
                <a:effectLst/>
                <a:uLnTx/>
                <a:uFillTx/>
                <a:latin typeface="+mj-lt"/>
                <a:ea typeface="+mn-ea"/>
                <a:cs typeface="+mn-cs"/>
              </a:rPr>
              <a:t> verallgemeinerbar? </a:t>
            </a:r>
            <a:r>
              <a:rPr kumimoji="0" lang="de-CH" sz="1600" b="0" i="0" u="none" strike="noStrike" kern="1200" cap="none" spc="0" normalizeH="0" baseline="0" noProof="0" dirty="0">
                <a:ln>
                  <a:noFill/>
                </a:ln>
                <a:solidFill>
                  <a:schemeClr val="accent6">
                    <a:lumMod val="50000"/>
                  </a:schemeClr>
                </a:solidFill>
                <a:effectLst/>
                <a:uLnTx/>
                <a:uFillTx/>
                <a:latin typeface="+mj-lt"/>
                <a:ea typeface="+mn-ea"/>
                <a:cs typeface="+mn-cs"/>
              </a:rPr>
              <a:t>Nennen Sie Aktivitäten, die aus Ihrer Sicht für jede Unternehmung notwendig sind.</a:t>
            </a:r>
            <a:endParaRPr kumimoji="0" lang="de-DE" sz="1600" b="0" i="0" u="none" strike="noStrike" kern="1200" cap="none" spc="0" normalizeH="0" baseline="0" noProof="0" dirty="0">
              <a:ln>
                <a:noFill/>
              </a:ln>
              <a:solidFill>
                <a:schemeClr val="accent6">
                  <a:lumMod val="50000"/>
                </a:schemeClr>
              </a:solidFill>
              <a:effectLst/>
              <a:uLnTx/>
              <a:uFillTx/>
              <a:latin typeface="+mj-lt"/>
              <a:ea typeface="+mn-ea"/>
              <a:cs typeface="+mn-cs"/>
            </a:endParaRPr>
          </a:p>
          <a:p>
            <a:pPr marL="355600" marR="0" lvl="0" indent="-355600" algn="l" defTabSz="914400" rtl="0" eaLnBrk="1" fontAlgn="auto" latinLnBrk="0" hangingPunct="1">
              <a:lnSpc>
                <a:spcPct val="100000"/>
              </a:lnSpc>
              <a:spcBef>
                <a:spcPts val="0"/>
              </a:spcBef>
              <a:spcAft>
                <a:spcPts val="400"/>
              </a:spcAft>
              <a:buClrTx/>
              <a:buSzTx/>
              <a:buFontTx/>
              <a:buAutoNum type="arabicPeriod" startAt="5"/>
              <a:tabLst/>
              <a:defRPr/>
            </a:pPr>
            <a:endParaRPr kumimoji="0" lang="de-DE" sz="1700" b="0" i="0" u="none" strike="noStrike" kern="1200" cap="none" spc="0" normalizeH="0" baseline="0" noProof="0" dirty="0">
              <a:ln>
                <a:noFill/>
              </a:ln>
              <a:solidFill>
                <a:srgbClr val="89998D"/>
              </a:solidFill>
              <a:effectLst/>
              <a:uLnTx/>
              <a:uFillTx/>
              <a:latin typeface="Malgun Gothic"/>
              <a:ea typeface="+mn-ea"/>
              <a:cs typeface="+mn-cs"/>
            </a:endParaRPr>
          </a:p>
        </p:txBody>
      </p:sp>
      <p:sp>
        <p:nvSpPr>
          <p:cNvPr id="11" name="Textfeld 9">
            <a:extLst>
              <a:ext uri="{FF2B5EF4-FFF2-40B4-BE49-F238E27FC236}">
                <a16:creationId xmlns:a16="http://schemas.microsoft.com/office/drawing/2014/main" id="{56D3F50D-4746-4B14-9E35-511BACCC59BF}"/>
              </a:ext>
            </a:extLst>
          </p:cNvPr>
          <p:cNvSpPr txBox="1">
            <a:spLocks noChangeArrowheads="1"/>
          </p:cNvSpPr>
          <p:nvPr/>
        </p:nvSpPr>
        <p:spPr bwMode="auto">
          <a:xfrm>
            <a:off x="10313948" y="636947"/>
            <a:ext cx="1397882" cy="307777"/>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sym typeface="Wingdings" panose="05000000000000000000" pitchFamily="2" charset="2"/>
              </a:rPr>
              <a:t> </a:t>
            </a:r>
            <a:r>
              <a:rPr kumimoji="0" lang="de-CH" altLang="fr-FR" sz="1400" b="1" i="0" u="none" strike="noStrike" kern="1200" cap="none" spc="0" normalizeH="0" baseline="0" noProof="0" dirty="0">
                <a:ln>
                  <a:noFill/>
                </a:ln>
                <a:solidFill>
                  <a:prstClr val="white">
                    <a:lumMod val="50000"/>
                  </a:prstClr>
                </a:solidFill>
                <a:effectLst/>
                <a:uLnTx/>
                <a:uFillTx/>
                <a:latin typeface="+mj-lt"/>
                <a:ea typeface="+mn-ea"/>
                <a:cs typeface="Arial" pitchFamily="34" charset="0"/>
              </a:rPr>
              <a:t>Arbeitsblatt</a:t>
            </a:r>
          </a:p>
        </p:txBody>
      </p:sp>
      <p:pic>
        <p:nvPicPr>
          <p:cNvPr id="12" name="Picture 2">
            <a:extLst>
              <a:ext uri="{FF2B5EF4-FFF2-40B4-BE49-F238E27FC236}">
                <a16:creationId xmlns:a16="http://schemas.microsoft.com/office/drawing/2014/main" id="{5A61D745-6E00-4012-B7AA-F22410FA5EE6}"/>
              </a:ext>
            </a:extLst>
          </p:cNvPr>
          <p:cNvPicPr>
            <a:picLocks noChangeAspect="1" noChangeArrowheads="1"/>
          </p:cNvPicPr>
          <p:nvPr/>
        </p:nvPicPr>
        <p:blipFill>
          <a:blip r:embed="rId2"/>
          <a:srcRect/>
          <a:stretch>
            <a:fillRect/>
          </a:stretch>
        </p:blipFill>
        <p:spPr bwMode="auto">
          <a:xfrm>
            <a:off x="10415686" y="980728"/>
            <a:ext cx="1330253" cy="1404156"/>
          </a:xfrm>
          <a:prstGeom prst="rect">
            <a:avLst/>
          </a:prstGeom>
          <a:noFill/>
          <a:ln w="9525">
            <a:noFill/>
            <a:miter lim="800000"/>
            <a:headEnd/>
            <a:tailEnd/>
          </a:ln>
        </p:spPr>
      </p:pic>
      <p:sp>
        <p:nvSpPr>
          <p:cNvPr id="13" name="Foliennummernplatzhalter 2">
            <a:extLst>
              <a:ext uri="{FF2B5EF4-FFF2-40B4-BE49-F238E27FC236}">
                <a16:creationId xmlns:a16="http://schemas.microsoft.com/office/drawing/2014/main" id="{CAFD1869-0B67-43F7-B1A8-EB7A146293AE}"/>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15</a:t>
            </a:fld>
            <a:endParaRPr lang="ru-RU" dirty="0"/>
          </a:p>
        </p:txBody>
      </p:sp>
    </p:spTree>
    <p:extLst>
      <p:ext uri="{BB962C8B-B14F-4D97-AF65-F5344CB8AC3E}">
        <p14:creationId xmlns:p14="http://schemas.microsoft.com/office/powerpoint/2010/main" val="771900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6246968-3337-40F9-AF3C-0A208230C1D5}"/>
              </a:ext>
            </a:extLst>
          </p:cNvPr>
          <p:cNvSpPr txBox="1">
            <a:spLocks/>
          </p:cNvSpPr>
          <p:nvPr/>
        </p:nvSpPr>
        <p:spPr>
          <a:xfrm>
            <a:off x="5505450" y="2267778"/>
            <a:ext cx="6921464" cy="1590674"/>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lnSpc>
                <a:spcPct val="100000"/>
              </a:lnSpc>
              <a:spcBef>
                <a:spcPts val="600"/>
              </a:spcBef>
              <a:spcAft>
                <a:spcPts val="1200"/>
              </a:spcAft>
            </a:pPr>
            <a:r>
              <a:rPr lang="de-DE" altLang="fr-FR" sz="3200" b="0" dirty="0">
                <a:solidFill>
                  <a:schemeClr val="accent6">
                    <a:lumMod val="50000"/>
                  </a:schemeClr>
                </a:solidFill>
                <a:cs typeface="Arial" pitchFamily="34" charset="0"/>
              </a:rPr>
              <a:t>Lerneinheit M 1.2</a:t>
            </a:r>
            <a:br>
              <a:rPr lang="de-DE" altLang="fr-FR" sz="3200" b="0" dirty="0">
                <a:solidFill>
                  <a:schemeClr val="accent6">
                    <a:lumMod val="50000"/>
                  </a:schemeClr>
                </a:solidFill>
                <a:cs typeface="Arial" pitchFamily="34" charset="0"/>
              </a:rPr>
            </a:br>
            <a:r>
              <a:rPr lang="de-DE" altLang="fr-FR" sz="3200" b="0" dirty="0">
                <a:solidFill>
                  <a:schemeClr val="accent6">
                    <a:lumMod val="50000"/>
                  </a:schemeClr>
                </a:solidFill>
                <a:cs typeface="Arial" pitchFamily="34" charset="0"/>
              </a:rPr>
              <a:t>Entwicklung Ihrer eigenen Geschäftsidee</a:t>
            </a:r>
            <a:br>
              <a:rPr lang="de-DE" altLang="fr-FR" sz="3200" b="0" dirty="0">
                <a:solidFill>
                  <a:srgbClr val="898F97"/>
                </a:solidFill>
                <a:cs typeface="Arial" pitchFamily="34" charset="0"/>
              </a:rPr>
            </a:br>
            <a:r>
              <a:rPr lang="de-DE" altLang="fr-FR" sz="3200" dirty="0">
                <a:solidFill>
                  <a:srgbClr val="D17930"/>
                </a:solidFill>
                <a:cs typeface="Arial" pitchFamily="34" charset="0"/>
              </a:rPr>
              <a:t>Ideenentwicklung</a:t>
            </a:r>
            <a:endParaRPr lang="de-CH" sz="3200" dirty="0">
              <a:solidFill>
                <a:srgbClr val="D17930"/>
              </a:solidFill>
            </a:endParaRPr>
          </a:p>
        </p:txBody>
      </p:sp>
      <p:sp>
        <p:nvSpPr>
          <p:cNvPr id="2" name="Foliennummernplatzhalter 1">
            <a:extLst>
              <a:ext uri="{FF2B5EF4-FFF2-40B4-BE49-F238E27FC236}">
                <a16:creationId xmlns:a16="http://schemas.microsoft.com/office/drawing/2014/main" id="{CFD87C32-9739-48B3-9A62-32DEF57DCF77}"/>
              </a:ext>
            </a:extLst>
          </p:cNvPr>
          <p:cNvSpPr>
            <a:spLocks noGrp="1"/>
          </p:cNvSpPr>
          <p:nvPr>
            <p:ph type="sldNum" sz="quarter" idx="12"/>
          </p:nvPr>
        </p:nvSpPr>
        <p:spPr/>
        <p:txBody>
          <a:bodyPr/>
          <a:lstStyle/>
          <a:p>
            <a:fld id="{B7E6CA31-DA56-47CF-9891-B6D0296B6AEC}" type="slidenum">
              <a:rPr lang="ru-RU" smtClean="0"/>
              <a:t>16</a:t>
            </a:fld>
            <a:endParaRPr lang="ru-RU"/>
          </a:p>
        </p:txBody>
      </p:sp>
    </p:spTree>
    <p:extLst>
      <p:ext uri="{BB962C8B-B14F-4D97-AF65-F5344CB8AC3E}">
        <p14:creationId xmlns:p14="http://schemas.microsoft.com/office/powerpoint/2010/main" val="2108123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17</a:t>
            </a:fld>
            <a:endParaRPr lang="ru-RU"/>
          </a:p>
        </p:txBody>
      </p:sp>
      <p:sp>
        <p:nvSpPr>
          <p:cNvPr id="6" name="Text Box 2">
            <a:extLst>
              <a:ext uri="{FF2B5EF4-FFF2-40B4-BE49-F238E27FC236}">
                <a16:creationId xmlns:a16="http://schemas.microsoft.com/office/drawing/2014/main" id="{EECD1D7A-E973-4A3B-B5D1-73D4791F558D}"/>
              </a:ext>
            </a:extLst>
          </p:cNvPr>
          <p:cNvSpPr txBox="1">
            <a:spLocks noChangeArrowheads="1"/>
          </p:cNvSpPr>
          <p:nvPr/>
        </p:nvSpPr>
        <p:spPr bwMode="auto">
          <a:xfrm>
            <a:off x="2322211" y="2544859"/>
            <a:ext cx="10297144" cy="2308966"/>
          </a:xfrm>
          <a:prstGeom prst="rect">
            <a:avLst/>
          </a:prstGeom>
          <a:noFill/>
          <a:ln w="12700">
            <a:noFill/>
            <a:miter lim="800000"/>
            <a:headEnd/>
            <a:tailEnd/>
          </a:ln>
        </p:spPr>
        <p:txBody>
          <a:bodyPr wrap="square" lIns="92075" tIns="46038" rIns="92075" bIns="46038">
            <a:spAutoFit/>
          </a:bodyPr>
          <a:lstStyle/>
          <a:p>
            <a:pPr fontAlgn="auto">
              <a:spcBef>
                <a:spcPts val="0"/>
              </a:spcBef>
              <a:spcAft>
                <a:spcPts val="0"/>
              </a:spcAft>
              <a:defRPr/>
            </a:pPr>
            <a:r>
              <a:rPr lang="de-CH" sz="2400" b="1" dirty="0">
                <a:solidFill>
                  <a:srgbClr val="D17930"/>
                </a:solidFill>
                <a:latin typeface="+mj-lt"/>
                <a:cs typeface="Arial" pitchFamily="34" charset="0"/>
              </a:rPr>
              <a:t>Wir nutzen die folgenden drei Ansätze:</a:t>
            </a:r>
          </a:p>
          <a:p>
            <a:pPr marL="282575" indent="-282575" fontAlgn="auto">
              <a:spcBef>
                <a:spcPts val="0"/>
              </a:spcBef>
              <a:spcAft>
                <a:spcPts val="0"/>
              </a:spcAft>
              <a:defRPr/>
            </a:pPr>
            <a:endParaRPr lang="de-CH" sz="2400" b="1" dirty="0">
              <a:solidFill>
                <a:schemeClr val="accent6">
                  <a:lumMod val="50000"/>
                </a:schemeClr>
              </a:solidFill>
              <a:latin typeface="+mj-lt"/>
              <a:cs typeface="Arial" pitchFamily="34" charset="0"/>
            </a:endParaRPr>
          </a:p>
          <a:p>
            <a:pPr lvl="1">
              <a:defRPr/>
            </a:pPr>
            <a:r>
              <a:rPr lang="de-CH" sz="2400" b="1" dirty="0">
                <a:solidFill>
                  <a:schemeClr val="accent6">
                    <a:lumMod val="50000"/>
                  </a:schemeClr>
                </a:solidFill>
                <a:latin typeface="+mj-lt"/>
                <a:cs typeface="Arial" pitchFamily="34" charset="0"/>
              </a:rPr>
              <a:t>Ansatz 1: </a:t>
            </a:r>
            <a:r>
              <a:rPr lang="de-CH" sz="2400" dirty="0">
                <a:solidFill>
                  <a:schemeClr val="accent6">
                    <a:lumMod val="50000"/>
                  </a:schemeClr>
                </a:solidFill>
                <a:latin typeface="+mj-lt"/>
                <a:cs typeface="Arial" pitchFamily="34" charset="0"/>
              </a:rPr>
              <a:t>«Trending»</a:t>
            </a:r>
          </a:p>
          <a:p>
            <a:pPr lvl="1">
              <a:defRPr/>
            </a:pPr>
            <a:r>
              <a:rPr lang="de-CH" sz="2400" b="1" dirty="0">
                <a:solidFill>
                  <a:schemeClr val="accent6">
                    <a:lumMod val="50000"/>
                  </a:schemeClr>
                </a:solidFill>
                <a:latin typeface="+mj-lt"/>
                <a:cs typeface="Arial" pitchFamily="34" charset="0"/>
              </a:rPr>
              <a:t>Ansatz 2: </a:t>
            </a:r>
            <a:r>
              <a:rPr lang="de-CH" sz="2400" dirty="0">
                <a:solidFill>
                  <a:schemeClr val="accent6">
                    <a:lumMod val="50000"/>
                  </a:schemeClr>
                </a:solidFill>
                <a:latin typeface="+mj-lt"/>
                <a:cs typeface="Arial" pitchFamily="34" charset="0"/>
              </a:rPr>
              <a:t>«Problemlösungen»</a:t>
            </a:r>
          </a:p>
          <a:p>
            <a:pPr lvl="1">
              <a:defRPr/>
            </a:pPr>
            <a:r>
              <a:rPr lang="de-CH" sz="2400" b="1" dirty="0">
                <a:solidFill>
                  <a:schemeClr val="accent6">
                    <a:lumMod val="50000"/>
                  </a:schemeClr>
                </a:solidFill>
                <a:cs typeface="Arial" pitchFamily="34" charset="0"/>
              </a:rPr>
              <a:t>Ansatz 3:</a:t>
            </a:r>
            <a:r>
              <a:rPr lang="de-CH" sz="2400" dirty="0">
                <a:solidFill>
                  <a:schemeClr val="accent6">
                    <a:lumMod val="50000"/>
                  </a:schemeClr>
                </a:solidFill>
                <a:latin typeface="+mj-lt"/>
                <a:cs typeface="Arial" pitchFamily="34" charset="0"/>
              </a:rPr>
              <a:t> «Die eigenen Stärken nutzen»</a:t>
            </a:r>
          </a:p>
          <a:p>
            <a:pPr lvl="1">
              <a:defRPr/>
            </a:pPr>
            <a:endParaRPr lang="de-CH" sz="2400" dirty="0">
              <a:latin typeface="+mj-lt"/>
              <a:cs typeface="Arial" pitchFamily="34" charset="0"/>
            </a:endParaRPr>
          </a:p>
        </p:txBody>
      </p:sp>
      <p:sp>
        <p:nvSpPr>
          <p:cNvPr id="9" name="Rectangle 2">
            <a:extLst>
              <a:ext uri="{FF2B5EF4-FFF2-40B4-BE49-F238E27FC236}">
                <a16:creationId xmlns:a16="http://schemas.microsoft.com/office/drawing/2014/main" id="{83B7A939-C4B9-4B41-A23E-9F147B9AD8CB}"/>
              </a:ext>
            </a:extLst>
          </p:cNvPr>
          <p:cNvSpPr txBox="1">
            <a:spLocks noChangeArrowheads="1"/>
          </p:cNvSpPr>
          <p:nvPr/>
        </p:nvSpPr>
        <p:spPr bwMode="auto">
          <a:xfrm>
            <a:off x="959008" y="261727"/>
            <a:ext cx="9406555" cy="657225"/>
          </a:xfrm>
          <a:prstGeom prst="rect">
            <a:avLst/>
          </a:prstGeom>
          <a:noFill/>
          <a:ln w="9525">
            <a:noFill/>
            <a:miter lim="800000"/>
            <a:headEnd/>
            <a:tailEnd/>
          </a:ln>
        </p:spPr>
        <p:txBody>
          <a:bodyPr anchor="ctr"/>
          <a:lstStyle/>
          <a:p>
            <a:pPr>
              <a:defRPr/>
            </a:pPr>
            <a:r>
              <a:rPr lang="de-CH" altLang="fr-FR" sz="2400" b="1" dirty="0">
                <a:solidFill>
                  <a:schemeClr val="bg1"/>
                </a:solidFill>
                <a:latin typeface="+mj-lt"/>
                <a:ea typeface="ＭＳ Ｐゴシック" charset="0"/>
                <a:cs typeface="Arial"/>
              </a:rPr>
              <a:t>Auf der Suche nach Geschäftsideen k</a:t>
            </a:r>
            <a:r>
              <a:rPr lang="de-CH" altLang="fr-FR" sz="2400" b="1" dirty="0">
                <a:solidFill>
                  <a:srgbClr val="D17930"/>
                </a:solidFill>
                <a:latin typeface="+mj-lt"/>
                <a:ea typeface="ＭＳ Ｐゴシック" charset="0"/>
                <a:cs typeface="Arial"/>
              </a:rPr>
              <a:t>önnen mehrere </a:t>
            </a:r>
            <a:r>
              <a:rPr lang="de-CH" altLang="fr-FR" sz="2400" b="1" dirty="0">
                <a:solidFill>
                  <a:schemeClr val="bg1"/>
                </a:solidFill>
                <a:latin typeface="+mj-lt"/>
                <a:ea typeface="ＭＳ Ｐゴシック" charset="0"/>
                <a:cs typeface="Arial"/>
              </a:rPr>
              <a:t>Denkansätze nützlich sein</a:t>
            </a:r>
          </a:p>
        </p:txBody>
      </p:sp>
    </p:spTree>
    <p:extLst>
      <p:ext uri="{BB962C8B-B14F-4D97-AF65-F5344CB8AC3E}">
        <p14:creationId xmlns:p14="http://schemas.microsoft.com/office/powerpoint/2010/main" val="844595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18</a:t>
            </a:fld>
            <a:endParaRPr lang="ru-RU"/>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261727"/>
            <a:ext cx="9406555" cy="657225"/>
          </a:xfrm>
          <a:prstGeom prst="rect">
            <a:avLst/>
          </a:prstGeom>
          <a:noFill/>
          <a:ln w="9525">
            <a:noFill/>
            <a:miter lim="800000"/>
            <a:headEnd/>
            <a:tailEnd/>
          </a:ln>
        </p:spPr>
        <p:txBody>
          <a:bodyPr anchor="ctr"/>
          <a:lstStyle/>
          <a:p>
            <a:pPr>
              <a:defRPr/>
            </a:pPr>
            <a:r>
              <a:rPr lang="de-CH" altLang="fr-FR" sz="2400" b="1" dirty="0">
                <a:solidFill>
                  <a:srgbClr val="D17930"/>
                </a:solidFill>
                <a:latin typeface="+mj-lt"/>
                <a:ea typeface="ＭＳ Ｐゴシック" charset="0"/>
                <a:cs typeface="Arial"/>
              </a:rPr>
              <a:t>Methode 1: </a:t>
            </a:r>
            <a:r>
              <a:rPr lang="de-CH" altLang="fr-FR" sz="2400" b="1" dirty="0" err="1">
                <a:solidFill>
                  <a:srgbClr val="D17930"/>
                </a:solidFill>
                <a:latin typeface="+mj-lt"/>
                <a:ea typeface="ＭＳ Ｐゴシック" charset="0"/>
                <a:cs typeface="Arial"/>
              </a:rPr>
              <a:t>Trending</a:t>
            </a:r>
            <a:endParaRPr lang="de-CH" altLang="fr-FR" sz="2400" b="1" dirty="0">
              <a:solidFill>
                <a:srgbClr val="D17930"/>
              </a:solidFill>
              <a:latin typeface="+mj-lt"/>
              <a:ea typeface="ＭＳ Ｐゴシック" charset="0"/>
              <a:cs typeface="Arial"/>
            </a:endParaRPr>
          </a:p>
          <a:p>
            <a:pPr>
              <a:defRPr/>
            </a:pPr>
            <a:r>
              <a:rPr lang="de-CH" altLang="fr-FR" sz="2400" b="1" dirty="0">
                <a:solidFill>
                  <a:srgbClr val="D17930"/>
                </a:solidFill>
                <a:latin typeface="+mj-lt"/>
                <a:ea typeface="ＭＳ Ｐゴシック" charset="0"/>
                <a:cs typeface="Arial"/>
              </a:rPr>
              <a:t>Sammeln von Trends</a:t>
            </a:r>
          </a:p>
        </p:txBody>
      </p:sp>
      <p:sp>
        <p:nvSpPr>
          <p:cNvPr id="5" name="Text Box 2">
            <a:extLst>
              <a:ext uri="{FF2B5EF4-FFF2-40B4-BE49-F238E27FC236}">
                <a16:creationId xmlns:a16="http://schemas.microsoft.com/office/drawing/2014/main" id="{BADF5B51-FEFF-4235-826F-B8CF1C74B589}"/>
              </a:ext>
            </a:extLst>
          </p:cNvPr>
          <p:cNvSpPr txBox="1">
            <a:spLocks noChangeArrowheads="1"/>
          </p:cNvSpPr>
          <p:nvPr/>
        </p:nvSpPr>
        <p:spPr bwMode="auto">
          <a:xfrm>
            <a:off x="959008" y="1461681"/>
            <a:ext cx="9204650" cy="770084"/>
          </a:xfrm>
          <a:prstGeom prst="rect">
            <a:avLst/>
          </a:prstGeom>
          <a:noFill/>
          <a:ln w="12700">
            <a:noFill/>
            <a:miter lim="800000"/>
            <a:headEnd/>
            <a:tailEnd/>
          </a:ln>
        </p:spPr>
        <p:txBody>
          <a:bodyPr wrap="square" lIns="92075" tIns="46038" rIns="92075" bIns="46038">
            <a:spAutoFit/>
          </a:bodyPr>
          <a:lstStyle/>
          <a:p>
            <a:r>
              <a:rPr lang="de-DE" altLang="fr-FR" sz="2200" b="1" dirty="0">
                <a:solidFill>
                  <a:srgbClr val="D17930"/>
                </a:solidFill>
                <a:latin typeface="+mj-lt"/>
                <a:cs typeface="Arial" pitchFamily="34" charset="0"/>
              </a:rPr>
              <a:t>Welche langfristigen Trends zeichnen sich in den folgenden Themenbereichen ab:</a:t>
            </a:r>
          </a:p>
        </p:txBody>
      </p:sp>
      <p:sp>
        <p:nvSpPr>
          <p:cNvPr id="7" name="Text Box 2">
            <a:extLst>
              <a:ext uri="{FF2B5EF4-FFF2-40B4-BE49-F238E27FC236}">
                <a16:creationId xmlns:a16="http://schemas.microsoft.com/office/drawing/2014/main" id="{9CDFCA87-6CB3-47EA-A59C-CE160FF07BC2}"/>
              </a:ext>
            </a:extLst>
          </p:cNvPr>
          <p:cNvSpPr txBox="1">
            <a:spLocks noChangeArrowheads="1"/>
          </p:cNvSpPr>
          <p:nvPr/>
        </p:nvSpPr>
        <p:spPr bwMode="auto">
          <a:xfrm>
            <a:off x="940447" y="2389383"/>
            <a:ext cx="10170504" cy="2914260"/>
          </a:xfrm>
          <a:prstGeom prst="rect">
            <a:avLst/>
          </a:prstGeom>
          <a:noFill/>
          <a:ln w="12700">
            <a:noFill/>
            <a:miter lim="800000"/>
            <a:headEnd/>
            <a:tailEnd/>
          </a:ln>
        </p:spPr>
        <p:txBody>
          <a:bodyPr wrap="square" lIns="92075" tIns="46038" rIns="92075" bIns="46038">
            <a:spAutoFit/>
          </a:bodyPr>
          <a:lstStyle/>
          <a:p>
            <a:pPr marL="342900" indent="-342900">
              <a:spcBef>
                <a:spcPts val="400"/>
              </a:spcBef>
              <a:buClr>
                <a:srgbClr val="96CB00"/>
              </a:buClr>
              <a:buFont typeface="Arial" panose="020B0604020202020204" pitchFamily="34" charset="0"/>
              <a:buChar char="•"/>
            </a:pPr>
            <a:r>
              <a:rPr lang="de-DE" altLang="fr-FR" sz="2000" dirty="0">
                <a:solidFill>
                  <a:schemeClr val="accent6">
                    <a:lumMod val="50000"/>
                  </a:schemeClr>
                </a:solidFill>
                <a:latin typeface="+mj-lt"/>
                <a:cs typeface="Arial" pitchFamily="34" charset="0"/>
              </a:rPr>
              <a:t>Sport (Beispiel-Trend: YouTube-Videos mit Sportprogrammen für zu Hause)</a:t>
            </a:r>
          </a:p>
          <a:p>
            <a:pPr marL="342900" indent="-342900">
              <a:spcBef>
                <a:spcPts val="400"/>
              </a:spcBef>
              <a:buClr>
                <a:srgbClr val="96CB00"/>
              </a:buClr>
              <a:buFont typeface="Arial" panose="020B0604020202020204" pitchFamily="34" charset="0"/>
              <a:buChar char="•"/>
            </a:pPr>
            <a:r>
              <a:rPr lang="de-DE" altLang="fr-FR" sz="2000" dirty="0">
                <a:solidFill>
                  <a:schemeClr val="accent6">
                    <a:lumMod val="50000"/>
                  </a:schemeClr>
                </a:solidFill>
                <a:latin typeface="+mj-lt"/>
                <a:cs typeface="Arial" pitchFamily="34" charset="0"/>
              </a:rPr>
              <a:t>Internet</a:t>
            </a:r>
          </a:p>
          <a:p>
            <a:pPr marL="342900" indent="-342900">
              <a:spcBef>
                <a:spcPts val="400"/>
              </a:spcBef>
              <a:buClr>
                <a:srgbClr val="96CB00"/>
              </a:buClr>
              <a:buFont typeface="Arial" panose="020B0604020202020204" pitchFamily="34" charset="0"/>
              <a:buChar char="•"/>
            </a:pPr>
            <a:r>
              <a:rPr lang="de-DE" altLang="fr-FR" sz="2000" dirty="0" err="1">
                <a:solidFill>
                  <a:schemeClr val="accent6">
                    <a:lumMod val="50000"/>
                  </a:schemeClr>
                </a:solidFill>
                <a:latin typeface="+mj-lt"/>
                <a:cs typeface="Arial" pitchFamily="34" charset="0"/>
              </a:rPr>
              <a:t>App</a:t>
            </a:r>
            <a:r>
              <a:rPr lang="de-DE" altLang="fr-FR" sz="2000" dirty="0">
                <a:solidFill>
                  <a:schemeClr val="accent6">
                    <a:lumMod val="50000"/>
                  </a:schemeClr>
                </a:solidFill>
                <a:latin typeface="+mj-lt"/>
                <a:cs typeface="Arial" pitchFamily="34" charset="0"/>
              </a:rPr>
              <a:t>-Entwicklung</a:t>
            </a:r>
          </a:p>
          <a:p>
            <a:pPr marL="342900" indent="-342900">
              <a:spcBef>
                <a:spcPts val="400"/>
              </a:spcBef>
              <a:buClr>
                <a:srgbClr val="96CB00"/>
              </a:buClr>
              <a:buFont typeface="Arial" panose="020B0604020202020204" pitchFamily="34" charset="0"/>
              <a:buChar char="•"/>
            </a:pPr>
            <a:r>
              <a:rPr lang="de-DE" altLang="fr-FR" sz="2000" dirty="0">
                <a:solidFill>
                  <a:schemeClr val="accent6">
                    <a:lumMod val="50000"/>
                  </a:schemeClr>
                </a:solidFill>
                <a:latin typeface="+mj-lt"/>
                <a:cs typeface="Arial" pitchFamily="34" charset="0"/>
              </a:rPr>
              <a:t>Handwerk</a:t>
            </a:r>
          </a:p>
          <a:p>
            <a:pPr marL="342900" indent="-342900">
              <a:spcBef>
                <a:spcPts val="400"/>
              </a:spcBef>
              <a:buClr>
                <a:srgbClr val="96CB00"/>
              </a:buClr>
              <a:buFont typeface="Arial" panose="020B0604020202020204" pitchFamily="34" charset="0"/>
              <a:buChar char="•"/>
            </a:pPr>
            <a:r>
              <a:rPr lang="de-DE" altLang="fr-FR" sz="2000" dirty="0">
                <a:solidFill>
                  <a:schemeClr val="accent6">
                    <a:lumMod val="50000"/>
                  </a:schemeClr>
                </a:solidFill>
                <a:latin typeface="+mj-lt"/>
                <a:cs typeface="Arial" pitchFamily="34" charset="0"/>
              </a:rPr>
              <a:t>Musik</a:t>
            </a:r>
          </a:p>
          <a:p>
            <a:pPr marL="342900" indent="-342900">
              <a:spcBef>
                <a:spcPts val="400"/>
              </a:spcBef>
              <a:buClr>
                <a:srgbClr val="96CB00"/>
              </a:buClr>
              <a:buFont typeface="Arial" panose="020B0604020202020204" pitchFamily="34" charset="0"/>
              <a:buChar char="•"/>
            </a:pPr>
            <a:r>
              <a:rPr lang="de-DE" altLang="fr-FR" sz="2000" dirty="0">
                <a:solidFill>
                  <a:schemeClr val="accent6">
                    <a:lumMod val="50000"/>
                  </a:schemeClr>
                </a:solidFill>
                <a:latin typeface="+mj-lt"/>
                <a:cs typeface="Arial" pitchFamily="34" charset="0"/>
              </a:rPr>
              <a:t>Beim Einkaufen</a:t>
            </a:r>
          </a:p>
          <a:p>
            <a:pPr marL="342900" indent="-342900">
              <a:spcBef>
                <a:spcPts val="400"/>
              </a:spcBef>
              <a:buClr>
                <a:srgbClr val="96CB00"/>
              </a:buClr>
              <a:buFont typeface="Arial" panose="020B0604020202020204" pitchFamily="34" charset="0"/>
              <a:buChar char="•"/>
            </a:pPr>
            <a:r>
              <a:rPr lang="de-DE" altLang="fr-FR" sz="2000" dirty="0">
                <a:solidFill>
                  <a:schemeClr val="accent6">
                    <a:lumMod val="50000"/>
                  </a:schemeClr>
                </a:solidFill>
                <a:latin typeface="+mj-lt"/>
                <a:cs typeface="Arial" pitchFamily="34" charset="0"/>
              </a:rPr>
              <a:t>Bei der Partnersuche</a:t>
            </a:r>
          </a:p>
          <a:p>
            <a:pPr marL="342900" indent="-342900">
              <a:spcBef>
                <a:spcPts val="400"/>
              </a:spcBef>
              <a:buClr>
                <a:srgbClr val="96CB00"/>
              </a:buClr>
              <a:buFont typeface="Arial" panose="020B0604020202020204" pitchFamily="34" charset="0"/>
              <a:buChar char="•"/>
            </a:pPr>
            <a:r>
              <a:rPr lang="de-DE" altLang="fr-FR" sz="2000" b="1" dirty="0">
                <a:solidFill>
                  <a:schemeClr val="accent6">
                    <a:lumMod val="50000"/>
                  </a:schemeClr>
                </a:solidFill>
                <a:latin typeface="+mj-lt"/>
                <a:cs typeface="Arial" pitchFamily="34" charset="0"/>
              </a:rPr>
              <a:t>Welche weiteren Themenbereiche interessieren Sie?</a:t>
            </a:r>
          </a:p>
        </p:txBody>
      </p:sp>
    </p:spTree>
    <p:extLst>
      <p:ext uri="{BB962C8B-B14F-4D97-AF65-F5344CB8AC3E}">
        <p14:creationId xmlns:p14="http://schemas.microsoft.com/office/powerpoint/2010/main" val="1263850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19</a:t>
            </a:fld>
            <a:endParaRPr lang="ru-RU"/>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261727"/>
            <a:ext cx="9406555" cy="657225"/>
          </a:xfrm>
          <a:prstGeom prst="rect">
            <a:avLst/>
          </a:prstGeom>
          <a:noFill/>
          <a:ln w="9525">
            <a:noFill/>
            <a:miter lim="800000"/>
            <a:headEnd/>
            <a:tailEnd/>
          </a:ln>
        </p:spPr>
        <p:txBody>
          <a:bodyPr anchor="ctr"/>
          <a:lstStyle/>
          <a:p>
            <a:pPr>
              <a:defRPr/>
            </a:pPr>
            <a:r>
              <a:rPr lang="de-CH" altLang="fr-FR" sz="2400" b="1" dirty="0">
                <a:solidFill>
                  <a:srgbClr val="D17930"/>
                </a:solidFill>
                <a:latin typeface="+mj-lt"/>
                <a:ea typeface="ＭＳ Ｐゴシック" charset="0"/>
                <a:cs typeface="Arial"/>
              </a:rPr>
              <a:t>Methode 1: </a:t>
            </a:r>
            <a:r>
              <a:rPr lang="de-CH" altLang="fr-FR" sz="2400" b="1" dirty="0" err="1">
                <a:solidFill>
                  <a:srgbClr val="D17930"/>
                </a:solidFill>
                <a:latin typeface="+mj-lt"/>
                <a:ea typeface="ＭＳ Ｐゴシック" charset="0"/>
                <a:cs typeface="Arial"/>
              </a:rPr>
              <a:t>Trending</a:t>
            </a:r>
            <a:r>
              <a:rPr lang="de-CH" altLang="fr-FR" sz="2400" b="1" dirty="0">
                <a:solidFill>
                  <a:srgbClr val="D17930"/>
                </a:solidFill>
                <a:latin typeface="+mj-lt"/>
                <a:ea typeface="ＭＳ Ｐゴシック" charset="0"/>
                <a:cs typeface="Arial"/>
              </a:rPr>
              <a:t>. Sammeln von Geschäftsideen, die von diesen Trends profitieren</a:t>
            </a:r>
          </a:p>
        </p:txBody>
      </p:sp>
      <p:sp>
        <p:nvSpPr>
          <p:cNvPr id="6" name="Rechteck 5">
            <a:extLst>
              <a:ext uri="{FF2B5EF4-FFF2-40B4-BE49-F238E27FC236}">
                <a16:creationId xmlns:a16="http://schemas.microsoft.com/office/drawing/2014/main" id="{24DAFCB8-32E3-451B-9D59-02FBBA4E459D}"/>
              </a:ext>
            </a:extLst>
          </p:cNvPr>
          <p:cNvSpPr/>
          <p:nvPr/>
        </p:nvSpPr>
        <p:spPr>
          <a:xfrm>
            <a:off x="1045193" y="3094171"/>
            <a:ext cx="10558625" cy="1684615"/>
          </a:xfrm>
          <a:prstGeom prst="rect">
            <a:avLst/>
          </a:prstGeom>
          <a:noFill/>
          <a:ln w="19050">
            <a:solidFill>
              <a:srgbClr val="D1793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Text Box 2">
            <a:extLst>
              <a:ext uri="{FF2B5EF4-FFF2-40B4-BE49-F238E27FC236}">
                <a16:creationId xmlns:a16="http://schemas.microsoft.com/office/drawing/2014/main" id="{58094C27-635E-4E13-80C1-5F0F6BB3CF16}"/>
              </a:ext>
            </a:extLst>
          </p:cNvPr>
          <p:cNvSpPr txBox="1">
            <a:spLocks noChangeArrowheads="1"/>
          </p:cNvSpPr>
          <p:nvPr/>
        </p:nvSpPr>
        <p:spPr bwMode="auto">
          <a:xfrm>
            <a:off x="1260696" y="1823370"/>
            <a:ext cx="6387268" cy="831639"/>
          </a:xfrm>
          <a:prstGeom prst="rect">
            <a:avLst/>
          </a:prstGeom>
          <a:noFill/>
          <a:ln w="12700">
            <a:noFill/>
            <a:miter lim="800000"/>
            <a:headEnd/>
            <a:tailEnd/>
          </a:ln>
        </p:spPr>
        <p:txBody>
          <a:bodyPr wrap="square" lIns="92075" tIns="46038" rIns="92075" bIns="46038">
            <a:spAutoFit/>
          </a:bodyPr>
          <a:lstStyle/>
          <a:p>
            <a:r>
              <a:rPr lang="de-DE" altLang="fr-FR" sz="2400" b="1" dirty="0">
                <a:solidFill>
                  <a:srgbClr val="D17930"/>
                </a:solidFill>
                <a:latin typeface="+mj-lt"/>
                <a:cs typeface="Arial" pitchFamily="34" charset="0"/>
              </a:rPr>
              <a:t>Welche Geschäftsideen profitieren von diesen Trends?</a:t>
            </a:r>
          </a:p>
        </p:txBody>
      </p:sp>
      <p:cxnSp>
        <p:nvCxnSpPr>
          <p:cNvPr id="10" name="Gerade Verbindung 8">
            <a:extLst>
              <a:ext uri="{FF2B5EF4-FFF2-40B4-BE49-F238E27FC236}">
                <a16:creationId xmlns:a16="http://schemas.microsoft.com/office/drawing/2014/main" id="{21234FA6-7572-4CD3-84DF-1460053252EA}"/>
              </a:ext>
            </a:extLst>
          </p:cNvPr>
          <p:cNvCxnSpPr>
            <a:cxnSpLocks noChangeShapeType="1"/>
          </p:cNvCxnSpPr>
          <p:nvPr/>
        </p:nvCxnSpPr>
        <p:spPr bwMode="auto">
          <a:xfrm>
            <a:off x="1097288" y="1772816"/>
            <a:ext cx="1" cy="944715"/>
          </a:xfrm>
          <a:prstGeom prst="line">
            <a:avLst/>
          </a:prstGeom>
          <a:noFill/>
          <a:ln w="76200">
            <a:solidFill>
              <a:srgbClr val="96CB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11" name="Rechteck 10">
            <a:extLst>
              <a:ext uri="{FF2B5EF4-FFF2-40B4-BE49-F238E27FC236}">
                <a16:creationId xmlns:a16="http://schemas.microsoft.com/office/drawing/2014/main" id="{717031B9-2D46-4C6F-8439-B6DC8269FE8C}"/>
              </a:ext>
            </a:extLst>
          </p:cNvPr>
          <p:cNvSpPr/>
          <p:nvPr/>
        </p:nvSpPr>
        <p:spPr>
          <a:xfrm>
            <a:off x="1263181" y="3094172"/>
            <a:ext cx="10018836" cy="707886"/>
          </a:xfrm>
          <a:prstGeom prst="rect">
            <a:avLst/>
          </a:prstGeom>
        </p:spPr>
        <p:txBody>
          <a:bodyPr wrap="square">
            <a:spAutoFit/>
          </a:bodyPr>
          <a:lstStyle/>
          <a:p>
            <a:r>
              <a:rPr lang="de-DE" altLang="fr-FR" sz="2000" b="1" dirty="0">
                <a:solidFill>
                  <a:schemeClr val="accent6">
                    <a:lumMod val="50000"/>
                  </a:schemeClr>
                </a:solidFill>
                <a:latin typeface="+mj-lt"/>
                <a:cs typeface="Arial" pitchFamily="34" charset="0"/>
              </a:rPr>
              <a:t>Beispiel:</a:t>
            </a:r>
          </a:p>
          <a:p>
            <a:r>
              <a:rPr lang="de-DE" altLang="fr-FR" sz="2000" b="1" dirty="0">
                <a:solidFill>
                  <a:schemeClr val="accent6">
                    <a:lumMod val="50000"/>
                  </a:schemeClr>
                </a:solidFill>
                <a:latin typeface="+mj-lt"/>
                <a:cs typeface="Arial" pitchFamily="34" charset="0"/>
              </a:rPr>
              <a:t>Trend: </a:t>
            </a:r>
            <a:r>
              <a:rPr lang="de-DE" altLang="fr-FR" sz="2000" dirty="0">
                <a:solidFill>
                  <a:schemeClr val="accent6">
                    <a:lumMod val="50000"/>
                  </a:schemeClr>
                </a:solidFill>
                <a:latin typeface="+mj-lt"/>
                <a:cs typeface="Arial" pitchFamily="34" charset="0"/>
              </a:rPr>
              <a:t>YouTube-Videos mit Sportprogrammen für zu Hause</a:t>
            </a:r>
          </a:p>
        </p:txBody>
      </p:sp>
      <p:sp>
        <p:nvSpPr>
          <p:cNvPr id="12" name="Text Box 2">
            <a:extLst>
              <a:ext uri="{FF2B5EF4-FFF2-40B4-BE49-F238E27FC236}">
                <a16:creationId xmlns:a16="http://schemas.microsoft.com/office/drawing/2014/main" id="{913A5E41-2247-46BE-AD11-272C4975FE75}"/>
              </a:ext>
            </a:extLst>
          </p:cNvPr>
          <p:cNvSpPr txBox="1">
            <a:spLocks noChangeArrowheads="1"/>
          </p:cNvSpPr>
          <p:nvPr/>
        </p:nvSpPr>
        <p:spPr bwMode="auto">
          <a:xfrm>
            <a:off x="1044982" y="5169644"/>
            <a:ext cx="10558625" cy="708528"/>
          </a:xfrm>
          <a:prstGeom prst="rect">
            <a:avLst/>
          </a:prstGeom>
          <a:noFill/>
          <a:ln w="19050">
            <a:solidFill>
              <a:schemeClr val="accent1"/>
            </a:solidFill>
            <a:miter lim="800000"/>
            <a:headEnd/>
            <a:tailEnd/>
          </a:ln>
        </p:spPr>
        <p:txBody>
          <a:bodyPr wrap="square" lIns="92075" tIns="46038" rIns="92075" bIns="46038">
            <a:spAutoFit/>
          </a:bodyPr>
          <a:lstStyle/>
          <a:p>
            <a:r>
              <a:rPr lang="de-DE" altLang="fr-FR" sz="2000" b="1" dirty="0">
                <a:solidFill>
                  <a:srgbClr val="D17930"/>
                </a:solidFill>
                <a:latin typeface="+mj-lt"/>
                <a:cs typeface="Arial" pitchFamily="34" charset="0"/>
              </a:rPr>
              <a:t>Wichtig: </a:t>
            </a:r>
            <a:r>
              <a:rPr lang="de-DE" altLang="fr-FR" sz="2000" dirty="0">
                <a:solidFill>
                  <a:srgbClr val="D17930"/>
                </a:solidFill>
                <a:latin typeface="+mj-lt"/>
                <a:cs typeface="Arial" pitchFamily="34" charset="0"/>
              </a:rPr>
              <a:t>Es muss sich noch nicht um ausgereifte Geschäftsideen handeln. </a:t>
            </a:r>
            <a:br>
              <a:rPr lang="de-DE" altLang="fr-FR" sz="2000" dirty="0">
                <a:solidFill>
                  <a:srgbClr val="D17930"/>
                </a:solidFill>
                <a:latin typeface="+mj-lt"/>
                <a:cs typeface="Arial" pitchFamily="34" charset="0"/>
              </a:rPr>
            </a:br>
            <a:r>
              <a:rPr lang="de-DE" altLang="fr-FR" sz="2000" dirty="0">
                <a:solidFill>
                  <a:srgbClr val="D17930"/>
                </a:solidFill>
                <a:latin typeface="+mj-lt"/>
                <a:cs typeface="Arial" pitchFamily="34" charset="0"/>
              </a:rPr>
              <a:t>Erste Ideenansätze reichen aus!</a:t>
            </a:r>
          </a:p>
        </p:txBody>
      </p:sp>
      <p:sp>
        <p:nvSpPr>
          <p:cNvPr id="13" name="Pfeil nach rechts 2">
            <a:extLst>
              <a:ext uri="{FF2B5EF4-FFF2-40B4-BE49-F238E27FC236}">
                <a16:creationId xmlns:a16="http://schemas.microsoft.com/office/drawing/2014/main" id="{204458C7-3445-466E-9AA9-759D72927696}"/>
              </a:ext>
            </a:extLst>
          </p:cNvPr>
          <p:cNvSpPr/>
          <p:nvPr/>
        </p:nvSpPr>
        <p:spPr>
          <a:xfrm>
            <a:off x="1478865" y="3797020"/>
            <a:ext cx="633831" cy="350520"/>
          </a:xfrm>
          <a:prstGeom prst="rightArrow">
            <a:avLst/>
          </a:prstGeom>
          <a:solidFill>
            <a:srgbClr val="96CB00"/>
          </a:solidFill>
          <a:ln>
            <a:solidFill>
              <a:srgbClr val="96CB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14" name="Rechteck 13">
            <a:extLst>
              <a:ext uri="{FF2B5EF4-FFF2-40B4-BE49-F238E27FC236}">
                <a16:creationId xmlns:a16="http://schemas.microsoft.com/office/drawing/2014/main" id="{AF0E3B87-430C-4BC9-8B28-AB341E74262A}"/>
              </a:ext>
            </a:extLst>
          </p:cNvPr>
          <p:cNvSpPr/>
          <p:nvPr/>
        </p:nvSpPr>
        <p:spPr>
          <a:xfrm>
            <a:off x="2191257" y="3763124"/>
            <a:ext cx="8437744" cy="1015663"/>
          </a:xfrm>
          <a:prstGeom prst="rect">
            <a:avLst/>
          </a:prstGeom>
        </p:spPr>
        <p:txBody>
          <a:bodyPr wrap="square">
            <a:spAutoFit/>
          </a:bodyPr>
          <a:lstStyle/>
          <a:p>
            <a:r>
              <a:rPr lang="de-DE" sz="2000" b="1" dirty="0">
                <a:solidFill>
                  <a:schemeClr val="accent6">
                    <a:lumMod val="50000"/>
                  </a:schemeClr>
                </a:solidFill>
                <a:latin typeface="+mj-lt"/>
                <a:cs typeface="Arial" pitchFamily="34" charset="0"/>
              </a:rPr>
              <a:t>Idee: </a:t>
            </a:r>
            <a:r>
              <a:rPr lang="de-DE" sz="2000" dirty="0">
                <a:solidFill>
                  <a:schemeClr val="accent6">
                    <a:lumMod val="50000"/>
                  </a:schemeClr>
                </a:solidFill>
                <a:latin typeface="+mj-lt"/>
                <a:cs typeface="Arial" pitchFamily="34" charset="0"/>
              </a:rPr>
              <a:t>Webseite mit individualisiertem Sportprogramm (z. B. durch Eingabe von Dauer und Trainingsschwerpunkt) als Freemium-Modell</a:t>
            </a:r>
          </a:p>
        </p:txBody>
      </p:sp>
    </p:spTree>
    <p:extLst>
      <p:ext uri="{BB962C8B-B14F-4D97-AF65-F5344CB8AC3E}">
        <p14:creationId xmlns:p14="http://schemas.microsoft.com/office/powerpoint/2010/main" val="3953696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3A749C6-91AB-45B8-9DF4-824D670A0B98}"/>
              </a:ext>
            </a:extLst>
          </p:cNvPr>
          <p:cNvSpPr>
            <a:spLocks noGrp="1"/>
          </p:cNvSpPr>
          <p:nvPr>
            <p:ph type="sldNum" sz="quarter" idx="12"/>
          </p:nvPr>
        </p:nvSpPr>
        <p:spPr/>
        <p:txBody>
          <a:bodyPr/>
          <a:lstStyle/>
          <a:p>
            <a:fld id="{B7E6CA31-DA56-47CF-9891-B6D0296B6AEC}" type="slidenum">
              <a:rPr lang="ru-RU" smtClean="0"/>
              <a:t>2</a:t>
            </a:fld>
            <a:endParaRPr lang="ru-RU"/>
          </a:p>
        </p:txBody>
      </p:sp>
      <p:sp>
        <p:nvSpPr>
          <p:cNvPr id="4" name="Textplatzhalter 1">
            <a:extLst>
              <a:ext uri="{FF2B5EF4-FFF2-40B4-BE49-F238E27FC236}">
                <a16:creationId xmlns:a16="http://schemas.microsoft.com/office/drawing/2014/main" id="{DB014346-8AF4-43D3-AFCE-B151AD61374F}"/>
              </a:ext>
            </a:extLst>
          </p:cNvPr>
          <p:cNvSpPr>
            <a:spLocks noGrp="1"/>
          </p:cNvSpPr>
          <p:nvPr>
            <p:ph type="body" idx="1"/>
          </p:nvPr>
        </p:nvSpPr>
        <p:spPr>
          <a:xfrm>
            <a:off x="957560" y="1102581"/>
            <a:ext cx="10339705" cy="5530405"/>
          </a:xfrm>
        </p:spPr>
        <p:txBody>
          <a:bodyPr>
            <a:normAutofit/>
          </a:bodyPr>
          <a:lstStyle/>
          <a:p>
            <a:pPr marL="285750" indent="-285750" algn="l">
              <a:lnSpc>
                <a:spcPct val="100000"/>
              </a:lnSpc>
              <a:buClr>
                <a:srgbClr val="8EB403"/>
              </a:buClr>
              <a:buFont typeface="Century Gothic" panose="020B0502020202020204" pitchFamily="34" charset="0"/>
              <a:buChar char="●"/>
            </a:pPr>
            <a:r>
              <a:rPr lang="de-CH" sz="1800" dirty="0">
                <a:solidFill>
                  <a:schemeClr val="accent6">
                    <a:lumMod val="50000"/>
                  </a:schemeClr>
                </a:solidFill>
              </a:rPr>
              <a:t>Das Lehr-/Lernprogramm myidea.ch ist im Rahmen des Projektes «Unternehmerisches Denken und Handeln an Berufsfachschulen der Schweiz: Ökonomische, soziale und ethische Dimensionen» entstanden.</a:t>
            </a:r>
          </a:p>
          <a:p>
            <a:pPr marL="285750" indent="-285750" algn="l">
              <a:lnSpc>
                <a:spcPct val="100000"/>
              </a:lnSpc>
              <a:buClr>
                <a:srgbClr val="8EB403"/>
              </a:buClr>
              <a:buFont typeface="Century Gothic" panose="020B0502020202020204" pitchFamily="34" charset="0"/>
              <a:buChar char="●"/>
            </a:pPr>
            <a:r>
              <a:rPr lang="de-CH" sz="1800" dirty="0">
                <a:solidFill>
                  <a:schemeClr val="accent6">
                    <a:lumMod val="50000"/>
                  </a:schemeClr>
                </a:solidFill>
              </a:rPr>
              <a:t>Gefördert wird das Projekt vom Staatssekretariat für Bildung, Forschung und Innovation SBFI.</a:t>
            </a:r>
          </a:p>
          <a:p>
            <a:pPr marL="285750" indent="-285750" algn="l">
              <a:lnSpc>
                <a:spcPct val="100000"/>
              </a:lnSpc>
              <a:buClr>
                <a:srgbClr val="8EB403"/>
              </a:buClr>
              <a:buFont typeface="Century Gothic" panose="020B0502020202020204" pitchFamily="34" charset="0"/>
              <a:buChar char="●"/>
            </a:pPr>
            <a:r>
              <a:rPr lang="de-CH" sz="1800" dirty="0">
                <a:solidFill>
                  <a:schemeClr val="accent6">
                    <a:lumMod val="50000"/>
                  </a:schemeClr>
                </a:solidFill>
              </a:rPr>
              <a:t>Das Programm ist auf Französisch, Italienisch und Deutsch verfügbar.</a:t>
            </a:r>
          </a:p>
          <a:p>
            <a:pPr marL="285750" indent="-285750" algn="l">
              <a:lnSpc>
                <a:spcPct val="100000"/>
              </a:lnSpc>
              <a:buClr>
                <a:srgbClr val="8EB403"/>
              </a:buClr>
              <a:buFont typeface="Century Gothic" panose="020B0502020202020204" pitchFamily="34" charset="0"/>
              <a:buChar char="●"/>
            </a:pPr>
            <a:r>
              <a:rPr lang="de-CH" sz="1800" dirty="0">
                <a:solidFill>
                  <a:schemeClr val="accent6">
                    <a:lumMod val="50000"/>
                  </a:schemeClr>
                </a:solidFill>
              </a:rPr>
              <a:t>Die Lehr-/Lernunterlagen finden Sie auf der Seite: </a:t>
            </a:r>
            <a:r>
              <a:rPr lang="de-CH" sz="1800" dirty="0">
                <a:solidFill>
                  <a:schemeClr val="accent6">
                    <a:lumMod val="50000"/>
                  </a:schemeClr>
                </a:solidFill>
                <a:hlinkClick r:id="rId2">
                  <a:extLst>
                    <a:ext uri="{A12FA001-AC4F-418D-AE19-62706E023703}">
                      <ahyp:hlinkClr xmlns:ahyp="http://schemas.microsoft.com/office/drawing/2018/hyperlinkcolor" val="tx"/>
                    </a:ext>
                  </a:extLst>
                </a:hlinkClick>
              </a:rPr>
              <a:t>www.myidea.ch</a:t>
            </a:r>
            <a:endParaRPr lang="de-CH" sz="1800" dirty="0">
              <a:solidFill>
                <a:schemeClr val="accent6">
                  <a:lumMod val="50000"/>
                </a:schemeClr>
              </a:solidFill>
            </a:endParaRPr>
          </a:p>
          <a:p>
            <a:pPr marL="285750" indent="-285750" algn="l">
              <a:lnSpc>
                <a:spcPct val="100000"/>
              </a:lnSpc>
              <a:buClr>
                <a:srgbClr val="8EB403"/>
              </a:buClr>
              <a:buFont typeface="Century Gothic" panose="020B0502020202020204" pitchFamily="34" charset="0"/>
              <a:buChar char="●"/>
            </a:pPr>
            <a:r>
              <a:rPr lang="de-CH" sz="1800" dirty="0">
                <a:solidFill>
                  <a:schemeClr val="accent6">
                    <a:lumMod val="50000"/>
                  </a:schemeClr>
                </a:solidFill>
              </a:rPr>
              <a:t>Sie können mit Ihrer Idee am Ideenwettbewerb «MyIdea Challenge» teilnehmen. Es gibt tolle Preise zu gewinnen. Das Datum des nächsten Ideenwettbewerbs finden Sie jeweils auf </a:t>
            </a:r>
            <a:r>
              <a:rPr lang="de-CH" sz="1800" dirty="0">
                <a:solidFill>
                  <a:schemeClr val="accent6">
                    <a:lumMod val="50000"/>
                  </a:schemeClr>
                </a:solidFill>
                <a:hlinkClick r:id="rId2">
                  <a:extLst>
                    <a:ext uri="{A12FA001-AC4F-418D-AE19-62706E023703}">
                      <ahyp:hlinkClr xmlns:ahyp="http://schemas.microsoft.com/office/drawing/2018/hyperlinkcolor" val="tx"/>
                    </a:ext>
                  </a:extLst>
                </a:hlinkClick>
              </a:rPr>
              <a:t>www.myidea.ch</a:t>
            </a:r>
            <a:endParaRPr lang="de-CH" sz="1800" dirty="0">
              <a:solidFill>
                <a:schemeClr val="accent6">
                  <a:lumMod val="50000"/>
                </a:schemeClr>
              </a:solidFill>
            </a:endParaRPr>
          </a:p>
          <a:p>
            <a:pPr marL="285750" indent="-285750" algn="l">
              <a:lnSpc>
                <a:spcPct val="100000"/>
              </a:lnSpc>
              <a:spcAft>
                <a:spcPts val="0"/>
              </a:spcAft>
              <a:buClr>
                <a:srgbClr val="8EB403"/>
              </a:buClr>
              <a:buFont typeface="Century Gothic" panose="020B0502020202020204" pitchFamily="34" charset="0"/>
              <a:buChar char="●"/>
            </a:pPr>
            <a:r>
              <a:rPr lang="de-CH" sz="1800" dirty="0">
                <a:solidFill>
                  <a:schemeClr val="accent6">
                    <a:lumMod val="50000"/>
                  </a:schemeClr>
                </a:solidFill>
              </a:rPr>
              <a:t>Weitere Informationen zum Projekt «Unternehmerisches Denken und Handeln» finden Sie auf der Projekt-Webseite:</a:t>
            </a:r>
          </a:p>
          <a:p>
            <a:pPr marL="742950" lvl="1" indent="-285750">
              <a:lnSpc>
                <a:spcPct val="100000"/>
              </a:lnSpc>
              <a:spcAft>
                <a:spcPts val="200"/>
              </a:spcAft>
              <a:buClr>
                <a:srgbClr val="8EB403"/>
              </a:buClr>
              <a:buFont typeface="Century Gothic" panose="020B0502020202020204" pitchFamily="34" charset="0"/>
              <a:buChar char="●"/>
            </a:pPr>
            <a:r>
              <a:rPr lang="de-CH" sz="1600" dirty="0">
                <a:solidFill>
                  <a:schemeClr val="accent6">
                    <a:lumMod val="50000"/>
                  </a:schemeClr>
                </a:solidFill>
              </a:rPr>
              <a:t>Deutsche Version: </a:t>
            </a:r>
            <a:r>
              <a:rPr lang="de-CH" sz="1600" dirty="0">
                <a:solidFill>
                  <a:schemeClr val="accent6">
                    <a:lumMod val="50000"/>
                  </a:schemeClr>
                </a:solidFill>
                <a:hlinkClick r:id="rId3">
                  <a:extLst>
                    <a:ext uri="{A12FA001-AC4F-418D-AE19-62706E023703}">
                      <ahyp:hlinkClr xmlns:ahyp="http://schemas.microsoft.com/office/drawing/2018/hyperlinkcolor" val="tx"/>
                    </a:ext>
                  </a:extLst>
                </a:hlinkClick>
              </a:rPr>
              <a:t>www.udh-ch.ch</a:t>
            </a:r>
            <a:endParaRPr lang="de-CH" sz="1600" dirty="0">
              <a:solidFill>
                <a:schemeClr val="accent6">
                  <a:lumMod val="50000"/>
                </a:schemeClr>
              </a:solidFill>
            </a:endParaRPr>
          </a:p>
          <a:p>
            <a:pPr marL="742950" lvl="1" indent="-285750">
              <a:lnSpc>
                <a:spcPct val="100000"/>
              </a:lnSpc>
              <a:spcAft>
                <a:spcPts val="200"/>
              </a:spcAft>
              <a:buClr>
                <a:srgbClr val="8EB403"/>
              </a:buClr>
              <a:buFont typeface="Century Gothic" panose="020B0502020202020204" pitchFamily="34" charset="0"/>
              <a:buChar char="●"/>
            </a:pPr>
            <a:r>
              <a:rPr lang="de-CH" sz="1600" dirty="0">
                <a:solidFill>
                  <a:schemeClr val="accent6">
                    <a:lumMod val="50000"/>
                  </a:schemeClr>
                </a:solidFill>
              </a:rPr>
              <a:t>Französische Version: </a:t>
            </a:r>
            <a:r>
              <a:rPr lang="fr-FR" sz="1600" dirty="0">
                <a:solidFill>
                  <a:schemeClr val="accent6">
                    <a:lumMod val="50000"/>
                  </a:schemeClr>
                </a:solidFill>
                <a:hlinkClick r:id="rId4">
                  <a:extLst>
                    <a:ext uri="{A12FA001-AC4F-418D-AE19-62706E023703}">
                      <ahyp:hlinkClr xmlns:ahyp="http://schemas.microsoft.com/office/drawing/2018/hyperlinkcolor" val="tx"/>
                    </a:ext>
                  </a:extLst>
                </a:hlinkClick>
              </a:rPr>
              <a:t>www.pae-ch.ch</a:t>
            </a:r>
            <a:endParaRPr lang="it-IT" sz="1600" dirty="0">
              <a:solidFill>
                <a:schemeClr val="accent6">
                  <a:lumMod val="50000"/>
                </a:schemeClr>
              </a:solidFill>
            </a:endParaRPr>
          </a:p>
          <a:p>
            <a:pPr marL="742950" lvl="1" indent="-285750">
              <a:lnSpc>
                <a:spcPct val="100000"/>
              </a:lnSpc>
              <a:spcAft>
                <a:spcPts val="200"/>
              </a:spcAft>
              <a:buClr>
                <a:srgbClr val="8EB403"/>
              </a:buClr>
              <a:buFont typeface="Century Gothic" panose="020B0502020202020204" pitchFamily="34" charset="0"/>
              <a:buChar char="●"/>
            </a:pPr>
            <a:r>
              <a:rPr lang="de-CH" sz="1600" dirty="0">
                <a:solidFill>
                  <a:schemeClr val="accent6">
                    <a:lumMod val="50000"/>
                  </a:schemeClr>
                </a:solidFill>
              </a:rPr>
              <a:t>Italienische Version: </a:t>
            </a:r>
            <a:r>
              <a:rPr lang="it-IT" sz="1600" dirty="0">
                <a:solidFill>
                  <a:schemeClr val="accent6">
                    <a:lumMod val="50000"/>
                  </a:schemeClr>
                </a:solidFill>
                <a:hlinkClick r:id="rId5">
                  <a:extLst>
                    <a:ext uri="{A12FA001-AC4F-418D-AE19-62706E023703}">
                      <ahyp:hlinkClr xmlns:ahyp="http://schemas.microsoft.com/office/drawing/2018/hyperlinkcolor" val="tx"/>
                    </a:ext>
                  </a:extLst>
                </a:hlinkClick>
              </a:rPr>
              <a:t>www.msi-ch.ch</a:t>
            </a:r>
            <a:endParaRPr lang="it-IT" sz="1600" dirty="0">
              <a:solidFill>
                <a:schemeClr val="accent6">
                  <a:lumMod val="50000"/>
                </a:schemeClr>
              </a:solidFill>
            </a:endParaRPr>
          </a:p>
          <a:p>
            <a:pPr marL="742950" lvl="1" indent="-285750">
              <a:lnSpc>
                <a:spcPct val="100000"/>
              </a:lnSpc>
              <a:spcAft>
                <a:spcPts val="200"/>
              </a:spcAft>
              <a:buClr>
                <a:srgbClr val="8EB403"/>
              </a:buClr>
              <a:buFont typeface="Century Gothic" panose="020B0502020202020204" pitchFamily="34" charset="0"/>
              <a:buChar char="●"/>
            </a:pPr>
            <a:r>
              <a:rPr lang="de-CH" sz="1600" dirty="0">
                <a:solidFill>
                  <a:schemeClr val="accent6">
                    <a:lumMod val="50000"/>
                  </a:schemeClr>
                </a:solidFill>
              </a:rPr>
              <a:t>Englische Version:</a:t>
            </a:r>
            <a:r>
              <a:rPr lang="it-IT" sz="1600" dirty="0">
                <a:solidFill>
                  <a:schemeClr val="accent6">
                    <a:lumMod val="50000"/>
                  </a:schemeClr>
                </a:solidFill>
              </a:rPr>
              <a:t> </a:t>
            </a:r>
            <a:r>
              <a:rPr lang="it-IT" sz="1600" dirty="0">
                <a:solidFill>
                  <a:schemeClr val="accent6">
                    <a:lumMod val="50000"/>
                  </a:schemeClr>
                </a:solidFill>
                <a:hlinkClick r:id="rId6">
                  <a:extLst>
                    <a:ext uri="{A12FA001-AC4F-418D-AE19-62706E023703}">
                      <ahyp:hlinkClr xmlns:ahyp="http://schemas.microsoft.com/office/drawing/2018/hyperlinkcolor" val="tx"/>
                    </a:ext>
                  </a:extLst>
                </a:hlinkClick>
              </a:rPr>
              <a:t>www.eta-ch.ch</a:t>
            </a:r>
            <a:endParaRPr lang="it-IT" sz="1600" dirty="0">
              <a:solidFill>
                <a:schemeClr val="accent6">
                  <a:lumMod val="50000"/>
                </a:schemeClr>
              </a:solidFill>
            </a:endParaRPr>
          </a:p>
          <a:p>
            <a:pPr marL="742950" lvl="1" indent="-285750">
              <a:lnSpc>
                <a:spcPct val="100000"/>
              </a:lnSpc>
              <a:buClr>
                <a:srgbClr val="8EB403"/>
              </a:buClr>
              <a:buFont typeface="Century Gothic" panose="020B0502020202020204" pitchFamily="34" charset="0"/>
              <a:buChar char="●"/>
            </a:pPr>
            <a:endParaRPr lang="de-CH" sz="1800" dirty="0">
              <a:solidFill>
                <a:srgbClr val="898F97"/>
              </a:solidFill>
            </a:endParaRPr>
          </a:p>
          <a:p>
            <a:pPr marL="285750" indent="-285750" algn="l">
              <a:lnSpc>
                <a:spcPct val="100000"/>
              </a:lnSpc>
              <a:buClr>
                <a:srgbClr val="8EB403"/>
              </a:buClr>
              <a:buFont typeface="Century Gothic" panose="020B0502020202020204" pitchFamily="34" charset="0"/>
              <a:buChar char="●"/>
            </a:pPr>
            <a:endParaRPr lang="de-CH" sz="1800" dirty="0">
              <a:solidFill>
                <a:srgbClr val="898F97"/>
              </a:solidFill>
            </a:endParaRPr>
          </a:p>
        </p:txBody>
      </p:sp>
      <p:sp>
        <p:nvSpPr>
          <p:cNvPr id="14" name="Rectangle 2">
            <a:extLst>
              <a:ext uri="{FF2B5EF4-FFF2-40B4-BE49-F238E27FC236}">
                <a16:creationId xmlns:a16="http://schemas.microsoft.com/office/drawing/2014/main" id="{17A30F9E-B5B8-42F1-9BF8-9162ECA27634}"/>
              </a:ext>
            </a:extLst>
          </p:cNvPr>
          <p:cNvSpPr txBox="1">
            <a:spLocks noChangeArrowheads="1"/>
          </p:cNvSpPr>
          <p:nvPr/>
        </p:nvSpPr>
        <p:spPr bwMode="auto">
          <a:xfrm>
            <a:off x="947152" y="51779"/>
            <a:ext cx="9845485" cy="795947"/>
          </a:xfrm>
          <a:prstGeom prst="rect">
            <a:avLst/>
          </a:prstGeom>
          <a:noFill/>
          <a:ln w="9525">
            <a:noFill/>
            <a:miter lim="800000"/>
            <a:headEnd/>
            <a:tailEnd/>
          </a:ln>
        </p:spPr>
        <p:txBody>
          <a:bodyPr anchor="ctr"/>
          <a:lstStyle/>
          <a:p>
            <a:pPr>
              <a:defRPr/>
            </a:pPr>
            <a:r>
              <a:rPr lang="de-CH" altLang="fr-FR" sz="2400" b="1" dirty="0">
                <a:solidFill>
                  <a:srgbClr val="8EB403"/>
                </a:solidFill>
                <a:latin typeface="+mj-lt"/>
                <a:ea typeface="ＭＳ Ｐゴシック" charset="0"/>
                <a:cs typeface="Arial"/>
              </a:rPr>
              <a:t>Hintergrundinformationen zum Lehr-/Lernprogramm myidea.ch</a:t>
            </a:r>
          </a:p>
        </p:txBody>
      </p:sp>
    </p:spTree>
    <p:extLst>
      <p:ext uri="{BB962C8B-B14F-4D97-AF65-F5344CB8AC3E}">
        <p14:creationId xmlns:p14="http://schemas.microsoft.com/office/powerpoint/2010/main" val="3522167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20</a:t>
            </a:fld>
            <a:endParaRPr lang="ru-RU"/>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436649"/>
            <a:ext cx="9406555" cy="657225"/>
          </a:xfrm>
          <a:prstGeom prst="rect">
            <a:avLst/>
          </a:prstGeom>
          <a:noFill/>
          <a:ln w="9525">
            <a:noFill/>
            <a:miter lim="800000"/>
            <a:headEnd/>
            <a:tailEnd/>
          </a:ln>
        </p:spPr>
        <p:txBody>
          <a:bodyPr anchor="ctr"/>
          <a:lstStyle/>
          <a:p>
            <a:pPr>
              <a:defRPr/>
            </a:pPr>
            <a:r>
              <a:rPr lang="de-CH" altLang="fr-FR" sz="2400" b="1" dirty="0">
                <a:solidFill>
                  <a:srgbClr val="D17930"/>
                </a:solidFill>
                <a:latin typeface="+mj-lt"/>
                <a:ea typeface="ＭＳ Ｐゴシック" charset="0"/>
                <a:cs typeface="Arial"/>
              </a:rPr>
              <a:t>Methode 2: Problemlösungen</a:t>
            </a:r>
          </a:p>
          <a:p>
            <a:pPr>
              <a:defRPr/>
            </a:pPr>
            <a:r>
              <a:rPr lang="de-CH" altLang="fr-FR" sz="2400" b="1" dirty="0">
                <a:solidFill>
                  <a:srgbClr val="D17930"/>
                </a:solidFill>
                <a:latin typeface="+mj-lt"/>
                <a:ea typeface="ＭＳ Ｐゴシック" charset="0"/>
                <a:cs typeface="Arial"/>
              </a:rPr>
              <a:t>Der Wunsch, Probleme zu beseitigen, hat schon zu vielen Geschäftsideen geführt</a:t>
            </a:r>
          </a:p>
        </p:txBody>
      </p:sp>
      <p:sp>
        <p:nvSpPr>
          <p:cNvPr id="6" name="Text Box 2">
            <a:extLst>
              <a:ext uri="{FF2B5EF4-FFF2-40B4-BE49-F238E27FC236}">
                <a16:creationId xmlns:a16="http://schemas.microsoft.com/office/drawing/2014/main" id="{7B5F6D42-094D-4BEE-8AD0-4AEC61241034}"/>
              </a:ext>
            </a:extLst>
          </p:cNvPr>
          <p:cNvSpPr txBox="1">
            <a:spLocks noChangeArrowheads="1"/>
          </p:cNvSpPr>
          <p:nvPr/>
        </p:nvSpPr>
        <p:spPr bwMode="auto">
          <a:xfrm>
            <a:off x="946634" y="1945005"/>
            <a:ext cx="10166719" cy="2308966"/>
          </a:xfrm>
          <a:prstGeom prst="rect">
            <a:avLst/>
          </a:prstGeom>
          <a:noFill/>
          <a:ln w="12700">
            <a:noFill/>
            <a:miter lim="800000"/>
            <a:headEnd/>
            <a:tailEnd/>
          </a:ln>
        </p:spPr>
        <p:txBody>
          <a:bodyPr wrap="square" lIns="92075" tIns="46038" rIns="92075" bIns="46038">
            <a:spAutoFit/>
          </a:bodyPr>
          <a:lstStyle/>
          <a:p>
            <a:pPr fontAlgn="auto">
              <a:spcBef>
                <a:spcPts val="0"/>
              </a:spcBef>
              <a:spcAft>
                <a:spcPts val="0"/>
              </a:spcAft>
              <a:defRPr/>
            </a:pPr>
            <a:r>
              <a:rPr lang="de-DE" sz="2400" b="1" dirty="0">
                <a:solidFill>
                  <a:srgbClr val="D17930"/>
                </a:solidFill>
                <a:latin typeface="+mj-lt"/>
                <a:cs typeface="Arial" pitchFamily="34" charset="0"/>
              </a:rPr>
              <a:t>Ansatz 2: Problemlösungen</a:t>
            </a:r>
          </a:p>
          <a:p>
            <a:pPr fontAlgn="auto">
              <a:spcBef>
                <a:spcPts val="0"/>
              </a:spcBef>
              <a:spcAft>
                <a:spcPts val="0"/>
              </a:spcAft>
              <a:defRPr/>
            </a:pPr>
            <a:endParaRPr lang="de-DE" sz="2400" b="1" dirty="0">
              <a:solidFill>
                <a:schemeClr val="accent6">
                  <a:lumMod val="50000"/>
                </a:schemeClr>
              </a:solidFill>
              <a:latin typeface="+mj-lt"/>
              <a:cs typeface="Arial" pitchFamily="34" charset="0"/>
            </a:endParaRPr>
          </a:p>
          <a:p>
            <a:pPr marL="342900" indent="-342900" fontAlgn="auto">
              <a:spcBef>
                <a:spcPts val="0"/>
              </a:spcBef>
              <a:spcAft>
                <a:spcPts val="0"/>
              </a:spcAft>
              <a:buClr>
                <a:srgbClr val="D17930"/>
              </a:buClr>
              <a:buFont typeface="Arial" panose="020B0604020202020204" pitchFamily="34" charset="0"/>
              <a:buChar char="•"/>
              <a:defRPr/>
            </a:pPr>
            <a:r>
              <a:rPr lang="de-DE" sz="2400" b="1" dirty="0">
                <a:solidFill>
                  <a:schemeClr val="accent6">
                    <a:lumMod val="50000"/>
                  </a:schemeClr>
                </a:solidFill>
                <a:cs typeface="Arial" pitchFamily="34" charset="0"/>
              </a:rPr>
              <a:t>Schritt 1: </a:t>
            </a:r>
            <a:r>
              <a:rPr lang="de-DE" sz="2400" dirty="0">
                <a:solidFill>
                  <a:schemeClr val="accent6">
                    <a:lumMod val="50000"/>
                  </a:schemeClr>
                </a:solidFill>
                <a:cs typeface="Arial" pitchFamily="34" charset="0"/>
              </a:rPr>
              <a:t>Überlegen Sie sich, welche Probleme Sie nerven. </a:t>
            </a:r>
            <a:br>
              <a:rPr lang="de-DE" sz="2400" dirty="0">
                <a:solidFill>
                  <a:schemeClr val="accent6">
                    <a:lumMod val="50000"/>
                  </a:schemeClr>
                </a:solidFill>
                <a:cs typeface="Arial" pitchFamily="34" charset="0"/>
              </a:rPr>
            </a:br>
            <a:r>
              <a:rPr lang="de-DE" sz="2400" dirty="0">
                <a:solidFill>
                  <a:schemeClr val="accent6">
                    <a:lumMod val="50000"/>
                  </a:schemeClr>
                </a:solidFill>
                <a:cs typeface="Arial" pitchFamily="34" charset="0"/>
              </a:rPr>
              <a:t>(z. B. bei der Smartphone-Nutzung oder beim Einkaufen)</a:t>
            </a:r>
          </a:p>
          <a:p>
            <a:pPr marL="342900" indent="-342900" fontAlgn="auto">
              <a:spcBef>
                <a:spcPts val="0"/>
              </a:spcBef>
              <a:spcAft>
                <a:spcPts val="0"/>
              </a:spcAft>
              <a:buClr>
                <a:srgbClr val="D17930"/>
              </a:buClr>
              <a:buFont typeface="Arial" panose="020B0604020202020204" pitchFamily="34" charset="0"/>
              <a:buChar char="•"/>
              <a:defRPr/>
            </a:pPr>
            <a:r>
              <a:rPr lang="de-DE" sz="2400" b="1" dirty="0">
                <a:solidFill>
                  <a:schemeClr val="accent6">
                    <a:lumMod val="50000"/>
                  </a:schemeClr>
                </a:solidFill>
                <a:cs typeface="Arial" pitchFamily="34" charset="0"/>
              </a:rPr>
              <a:t>Schritt 2: </a:t>
            </a:r>
            <a:r>
              <a:rPr lang="de-DE" sz="2400" dirty="0">
                <a:solidFill>
                  <a:schemeClr val="accent6">
                    <a:lumMod val="50000"/>
                  </a:schemeClr>
                </a:solidFill>
                <a:cs typeface="Arial" pitchFamily="34" charset="0"/>
              </a:rPr>
              <a:t>Machen Sie sich Gedanken: Welche Geschäftsideen würden diese Probleme beseitigen?</a:t>
            </a:r>
          </a:p>
        </p:txBody>
      </p:sp>
      <p:sp>
        <p:nvSpPr>
          <p:cNvPr id="9" name="Text Box 2">
            <a:extLst>
              <a:ext uri="{FF2B5EF4-FFF2-40B4-BE49-F238E27FC236}">
                <a16:creationId xmlns:a16="http://schemas.microsoft.com/office/drawing/2014/main" id="{15273587-8A3E-48DC-B586-C60411F5F8D0}"/>
              </a:ext>
            </a:extLst>
          </p:cNvPr>
          <p:cNvSpPr txBox="1">
            <a:spLocks noChangeArrowheads="1"/>
          </p:cNvSpPr>
          <p:nvPr/>
        </p:nvSpPr>
        <p:spPr bwMode="auto">
          <a:xfrm>
            <a:off x="1054646" y="5182870"/>
            <a:ext cx="10584906" cy="708528"/>
          </a:xfrm>
          <a:prstGeom prst="rect">
            <a:avLst/>
          </a:prstGeom>
          <a:noFill/>
          <a:ln w="19050">
            <a:solidFill>
              <a:srgbClr val="96CB00"/>
            </a:solidFill>
            <a:miter lim="800000"/>
            <a:headEnd/>
            <a:tailEnd/>
          </a:ln>
        </p:spPr>
        <p:txBody>
          <a:bodyPr wrap="square" lIns="92075" tIns="46038" rIns="92075" bIns="46038">
            <a:spAutoFit/>
          </a:bodyPr>
          <a:lstStyle/>
          <a:p>
            <a:r>
              <a:rPr lang="de-DE" altLang="fr-FR" sz="2000" b="1" dirty="0">
                <a:solidFill>
                  <a:srgbClr val="D17930"/>
                </a:solidFill>
                <a:latin typeface="+mj-lt"/>
                <a:cs typeface="Arial" pitchFamily="34" charset="0"/>
              </a:rPr>
              <a:t>Wichtig: </a:t>
            </a:r>
            <a:r>
              <a:rPr lang="de-DE" altLang="fr-FR" sz="2000" dirty="0">
                <a:solidFill>
                  <a:srgbClr val="D17930"/>
                </a:solidFill>
                <a:latin typeface="+mj-lt"/>
                <a:cs typeface="Arial" pitchFamily="34" charset="0"/>
              </a:rPr>
              <a:t>Es muss sich noch nicht um ausgereifte Geschäftsideen handeln. </a:t>
            </a:r>
            <a:br>
              <a:rPr lang="de-DE" altLang="fr-FR" sz="2000" dirty="0">
                <a:solidFill>
                  <a:srgbClr val="D17930"/>
                </a:solidFill>
                <a:latin typeface="+mj-lt"/>
                <a:cs typeface="Arial" pitchFamily="34" charset="0"/>
              </a:rPr>
            </a:br>
            <a:r>
              <a:rPr lang="de-DE" altLang="fr-FR" sz="2000" dirty="0">
                <a:solidFill>
                  <a:srgbClr val="D17930"/>
                </a:solidFill>
                <a:latin typeface="+mj-lt"/>
                <a:cs typeface="Arial" pitchFamily="34" charset="0"/>
              </a:rPr>
              <a:t>Erste Ideenansätze reichen aus!</a:t>
            </a:r>
          </a:p>
        </p:txBody>
      </p:sp>
    </p:spTree>
    <p:extLst>
      <p:ext uri="{BB962C8B-B14F-4D97-AF65-F5344CB8AC3E}">
        <p14:creationId xmlns:p14="http://schemas.microsoft.com/office/powerpoint/2010/main" val="588517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21</a:t>
            </a:fld>
            <a:endParaRPr lang="ru-RU"/>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70892"/>
            <a:ext cx="9406555" cy="657225"/>
          </a:xfrm>
          <a:prstGeom prst="rect">
            <a:avLst/>
          </a:prstGeom>
          <a:noFill/>
          <a:ln w="9525">
            <a:noFill/>
            <a:miter lim="800000"/>
            <a:headEnd/>
            <a:tailEnd/>
          </a:ln>
        </p:spPr>
        <p:txBody>
          <a:bodyPr anchor="ctr"/>
          <a:lstStyle/>
          <a:p>
            <a:pPr>
              <a:defRPr/>
            </a:pPr>
            <a:r>
              <a:rPr lang="de-CH" altLang="fr-FR" sz="2400" b="1" dirty="0">
                <a:solidFill>
                  <a:srgbClr val="D17930"/>
                </a:solidFill>
                <a:latin typeface="+mj-lt"/>
                <a:ea typeface="ＭＳ Ｐゴシック" charset="0"/>
                <a:cs typeface="Arial"/>
              </a:rPr>
              <a:t>Methode 3: Die eigenen Stärken nutzen</a:t>
            </a:r>
          </a:p>
        </p:txBody>
      </p:sp>
      <p:pic>
        <p:nvPicPr>
          <p:cNvPr id="7" name="Picture 2">
            <a:extLst>
              <a:ext uri="{FF2B5EF4-FFF2-40B4-BE49-F238E27FC236}">
                <a16:creationId xmlns:a16="http://schemas.microsoft.com/office/drawing/2014/main" id="{C3C2EFA7-54F0-473F-947A-0EF0E987D501}"/>
              </a:ext>
            </a:extLst>
          </p:cNvPr>
          <p:cNvPicPr>
            <a:picLocks noChangeAspect="1" noChangeArrowheads="1"/>
          </p:cNvPicPr>
          <p:nvPr/>
        </p:nvPicPr>
        <p:blipFill>
          <a:blip r:embed="rId2"/>
          <a:srcRect/>
          <a:stretch>
            <a:fillRect/>
          </a:stretch>
        </p:blipFill>
        <p:spPr bwMode="auto">
          <a:xfrm>
            <a:off x="1774726" y="949202"/>
            <a:ext cx="1044116" cy="2155762"/>
          </a:xfrm>
          <a:prstGeom prst="rect">
            <a:avLst/>
          </a:prstGeom>
          <a:solidFill>
            <a:srgbClr val="96CB00"/>
          </a:solidFill>
          <a:ln w="9525">
            <a:noFill/>
            <a:miter lim="800000"/>
            <a:headEnd/>
            <a:tailEnd/>
          </a:ln>
        </p:spPr>
      </p:pic>
      <p:sp>
        <p:nvSpPr>
          <p:cNvPr id="10" name="Rechteck 9">
            <a:extLst>
              <a:ext uri="{FF2B5EF4-FFF2-40B4-BE49-F238E27FC236}">
                <a16:creationId xmlns:a16="http://schemas.microsoft.com/office/drawing/2014/main" id="{0B1446CE-BD4A-4E76-9C66-1727F43CCA76}"/>
              </a:ext>
            </a:extLst>
          </p:cNvPr>
          <p:cNvSpPr/>
          <p:nvPr/>
        </p:nvSpPr>
        <p:spPr>
          <a:xfrm>
            <a:off x="1090650" y="2977681"/>
            <a:ext cx="2664296" cy="830997"/>
          </a:xfrm>
          <a:prstGeom prst="rect">
            <a:avLst/>
          </a:prstGeom>
        </p:spPr>
        <p:txBody>
          <a:bodyPr wrap="square">
            <a:spAutoFit/>
          </a:bodyPr>
          <a:lstStyle/>
          <a:p>
            <a:r>
              <a:rPr lang="de-DE" altLang="fr-FR" sz="1600" dirty="0">
                <a:solidFill>
                  <a:schemeClr val="accent6">
                    <a:lumMod val="50000"/>
                  </a:schemeClr>
                </a:solidFill>
                <a:cs typeface="Arial" pitchFamily="34" charset="0"/>
              </a:rPr>
              <a:t>Überlegen Sie sich </a:t>
            </a:r>
            <a:br>
              <a:rPr lang="de-DE" altLang="fr-FR" sz="1600" dirty="0">
                <a:solidFill>
                  <a:schemeClr val="accent6">
                    <a:lumMod val="50000"/>
                  </a:schemeClr>
                </a:solidFill>
                <a:cs typeface="Arial" pitchFamily="34" charset="0"/>
              </a:rPr>
            </a:br>
            <a:r>
              <a:rPr lang="de-DE" altLang="fr-FR" sz="1600" b="1" dirty="0">
                <a:solidFill>
                  <a:schemeClr val="accent6">
                    <a:lumMod val="50000"/>
                  </a:schemeClr>
                </a:solidFill>
                <a:cs typeface="Arial" pitchFamily="34" charset="0"/>
              </a:rPr>
              <a:t>fünf Stärken, </a:t>
            </a:r>
            <a:r>
              <a:rPr lang="de-DE" altLang="fr-FR" sz="1600" dirty="0">
                <a:solidFill>
                  <a:schemeClr val="accent6">
                    <a:lumMod val="50000"/>
                  </a:schemeClr>
                </a:solidFill>
                <a:cs typeface="Arial" pitchFamily="34" charset="0"/>
              </a:rPr>
              <a:t>also Dinge, die Sie sehr gut können. </a:t>
            </a:r>
            <a:endParaRPr lang="de-DE" sz="1600" dirty="0">
              <a:solidFill>
                <a:schemeClr val="accent6">
                  <a:lumMod val="50000"/>
                </a:schemeClr>
              </a:solidFill>
            </a:endParaRPr>
          </a:p>
        </p:txBody>
      </p:sp>
      <p:sp>
        <p:nvSpPr>
          <p:cNvPr id="11" name="Rechteck 10">
            <a:extLst>
              <a:ext uri="{FF2B5EF4-FFF2-40B4-BE49-F238E27FC236}">
                <a16:creationId xmlns:a16="http://schemas.microsoft.com/office/drawing/2014/main" id="{526F4EE8-7F9D-4F1A-B22B-6AB002D87153}"/>
              </a:ext>
            </a:extLst>
          </p:cNvPr>
          <p:cNvSpPr/>
          <p:nvPr/>
        </p:nvSpPr>
        <p:spPr>
          <a:xfrm>
            <a:off x="4116575" y="2963850"/>
            <a:ext cx="3562807" cy="1077218"/>
          </a:xfrm>
          <a:prstGeom prst="rect">
            <a:avLst/>
          </a:prstGeom>
        </p:spPr>
        <p:txBody>
          <a:bodyPr wrap="square">
            <a:spAutoFit/>
          </a:bodyPr>
          <a:lstStyle/>
          <a:p>
            <a:r>
              <a:rPr lang="de-DE" altLang="fr-FR" sz="1600" dirty="0">
                <a:solidFill>
                  <a:schemeClr val="accent6">
                    <a:lumMod val="50000"/>
                  </a:schemeClr>
                </a:solidFill>
                <a:cs typeface="Arial" pitchFamily="34" charset="0"/>
              </a:rPr>
              <a:t>Treten Sie nacheinander vor die Klasse und stellen Sie den anderen genau diese fünf Stärken vor. Das ist keine Angeberei! </a:t>
            </a:r>
            <a:endParaRPr lang="de-DE" sz="1600" dirty="0">
              <a:solidFill>
                <a:schemeClr val="accent6">
                  <a:lumMod val="50000"/>
                </a:schemeClr>
              </a:solidFill>
              <a:cs typeface="Arial" pitchFamily="34" charset="0"/>
            </a:endParaRPr>
          </a:p>
        </p:txBody>
      </p:sp>
      <p:pic>
        <p:nvPicPr>
          <p:cNvPr id="12" name="Picture 4">
            <a:extLst>
              <a:ext uri="{FF2B5EF4-FFF2-40B4-BE49-F238E27FC236}">
                <a16:creationId xmlns:a16="http://schemas.microsoft.com/office/drawing/2014/main" id="{BEA99EDC-510F-4AC4-94C1-1C14671E4A80}"/>
              </a:ext>
            </a:extLst>
          </p:cNvPr>
          <p:cNvPicPr>
            <a:picLocks noChangeAspect="1" noChangeArrowheads="1"/>
          </p:cNvPicPr>
          <p:nvPr/>
        </p:nvPicPr>
        <p:blipFill>
          <a:blip r:embed="rId3"/>
          <a:srcRect/>
          <a:stretch>
            <a:fillRect/>
          </a:stretch>
        </p:blipFill>
        <p:spPr bwMode="auto">
          <a:xfrm>
            <a:off x="8435466" y="800708"/>
            <a:ext cx="1656184" cy="2122488"/>
          </a:xfrm>
          <a:prstGeom prst="rect">
            <a:avLst/>
          </a:prstGeom>
          <a:noFill/>
          <a:ln w="9525">
            <a:noFill/>
            <a:miter lim="800000"/>
            <a:headEnd/>
            <a:tailEnd/>
          </a:ln>
        </p:spPr>
      </p:pic>
      <p:sp>
        <p:nvSpPr>
          <p:cNvPr id="13" name="Rechteck 12">
            <a:extLst>
              <a:ext uri="{FF2B5EF4-FFF2-40B4-BE49-F238E27FC236}">
                <a16:creationId xmlns:a16="http://schemas.microsoft.com/office/drawing/2014/main" id="{A06A03C5-D196-4B0F-BC36-949396E53797}"/>
              </a:ext>
            </a:extLst>
          </p:cNvPr>
          <p:cNvSpPr/>
          <p:nvPr/>
        </p:nvSpPr>
        <p:spPr>
          <a:xfrm>
            <a:off x="8075426" y="2963850"/>
            <a:ext cx="3528392" cy="1077218"/>
          </a:xfrm>
          <a:prstGeom prst="rect">
            <a:avLst/>
          </a:prstGeom>
        </p:spPr>
        <p:txBody>
          <a:bodyPr wrap="square">
            <a:spAutoFit/>
          </a:bodyPr>
          <a:lstStyle/>
          <a:p>
            <a:r>
              <a:rPr lang="de-DE" altLang="fr-FR" sz="1600" dirty="0">
                <a:solidFill>
                  <a:schemeClr val="accent6">
                    <a:lumMod val="50000"/>
                  </a:schemeClr>
                </a:solidFill>
                <a:cs typeface="Arial" pitchFamily="34" charset="0"/>
              </a:rPr>
              <a:t>Überlegen Sie sich danach eine Geschäftsidee, bei der eine oder mehrere der eigenen Stärken eine wichtige Rolle spielen würde.</a:t>
            </a:r>
            <a:endParaRPr lang="de-DE" sz="1600" dirty="0">
              <a:solidFill>
                <a:schemeClr val="accent6">
                  <a:lumMod val="50000"/>
                </a:schemeClr>
              </a:solidFill>
            </a:endParaRPr>
          </a:p>
        </p:txBody>
      </p:sp>
      <p:sp>
        <p:nvSpPr>
          <p:cNvPr id="14" name="Rechteck 13">
            <a:extLst>
              <a:ext uri="{FF2B5EF4-FFF2-40B4-BE49-F238E27FC236}">
                <a16:creationId xmlns:a16="http://schemas.microsoft.com/office/drawing/2014/main" id="{9A8AB1F4-55CE-4FF0-923E-40C2D89B21A7}"/>
              </a:ext>
            </a:extLst>
          </p:cNvPr>
          <p:cNvSpPr/>
          <p:nvPr/>
        </p:nvSpPr>
        <p:spPr>
          <a:xfrm>
            <a:off x="1016678" y="4148343"/>
            <a:ext cx="10558625" cy="1863476"/>
          </a:xfrm>
          <a:prstGeom prst="rect">
            <a:avLst/>
          </a:prstGeom>
          <a:noFill/>
          <a:ln w="19050">
            <a:solidFill>
              <a:srgbClr val="D1793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C97E5FB2-0A38-4DB2-8BE5-B0E28FCD55DE}"/>
              </a:ext>
            </a:extLst>
          </p:cNvPr>
          <p:cNvSpPr/>
          <p:nvPr/>
        </p:nvSpPr>
        <p:spPr>
          <a:xfrm>
            <a:off x="1162658" y="4209835"/>
            <a:ext cx="10333148" cy="923330"/>
          </a:xfrm>
          <a:prstGeom prst="rect">
            <a:avLst/>
          </a:prstGeom>
        </p:spPr>
        <p:txBody>
          <a:bodyPr wrap="square">
            <a:spAutoFit/>
          </a:bodyPr>
          <a:lstStyle/>
          <a:p>
            <a:r>
              <a:rPr lang="de-DE" altLang="fr-FR" b="1" dirty="0">
                <a:solidFill>
                  <a:schemeClr val="accent6">
                    <a:lumMod val="50000"/>
                  </a:schemeClr>
                </a:solidFill>
                <a:latin typeface="+mj-lt"/>
                <a:cs typeface="Arial" pitchFamily="34" charset="0"/>
              </a:rPr>
              <a:t>Beispiel: </a:t>
            </a:r>
            <a:r>
              <a:rPr lang="de-DE" altLang="fr-FR" dirty="0">
                <a:solidFill>
                  <a:schemeClr val="accent6">
                    <a:lumMod val="50000"/>
                  </a:schemeClr>
                </a:solidFill>
                <a:latin typeface="+mj-lt"/>
                <a:cs typeface="Arial" pitchFamily="34" charset="0"/>
              </a:rPr>
              <a:t>Heiko liebt Kostüme und Verkleidungen. Er ist ein </a:t>
            </a:r>
            <a:r>
              <a:rPr lang="de-DE" altLang="fr-FR" dirty="0" err="1">
                <a:solidFill>
                  <a:schemeClr val="accent6">
                    <a:lumMod val="50000"/>
                  </a:schemeClr>
                </a:solidFill>
                <a:latin typeface="+mj-lt"/>
                <a:cs typeface="Arial" pitchFamily="34" charset="0"/>
              </a:rPr>
              <a:t>grosser</a:t>
            </a:r>
            <a:r>
              <a:rPr lang="de-DE" altLang="fr-FR" dirty="0">
                <a:solidFill>
                  <a:schemeClr val="accent6">
                    <a:lumMod val="50000"/>
                  </a:schemeClr>
                </a:solidFill>
                <a:latin typeface="+mj-lt"/>
                <a:cs typeface="Arial" pitchFamily="34" charset="0"/>
              </a:rPr>
              <a:t> Cosplay*-Fan, hat schon einige Outfits selber gestaltet und sie an Cosplay-Veranstaltungen getragen. Dort hat er viel Lob für seine Outfits erhalten.</a:t>
            </a:r>
          </a:p>
        </p:txBody>
      </p:sp>
      <p:sp>
        <p:nvSpPr>
          <p:cNvPr id="16" name="Pfeil nach rechts 26">
            <a:extLst>
              <a:ext uri="{FF2B5EF4-FFF2-40B4-BE49-F238E27FC236}">
                <a16:creationId xmlns:a16="http://schemas.microsoft.com/office/drawing/2014/main" id="{EDF1417D-EADF-4334-85FE-31238573FFC0}"/>
              </a:ext>
            </a:extLst>
          </p:cNvPr>
          <p:cNvSpPr/>
          <p:nvPr/>
        </p:nvSpPr>
        <p:spPr>
          <a:xfrm>
            <a:off x="1234666" y="5145939"/>
            <a:ext cx="633831" cy="350520"/>
          </a:xfrm>
          <a:prstGeom prst="rightArrow">
            <a:avLst/>
          </a:prstGeom>
          <a:solidFill>
            <a:srgbClr val="96CB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17" name="Rechteck 16">
            <a:extLst>
              <a:ext uri="{FF2B5EF4-FFF2-40B4-BE49-F238E27FC236}">
                <a16:creationId xmlns:a16="http://schemas.microsoft.com/office/drawing/2014/main" id="{11F654FB-BA87-42D8-93A0-AAD2299A958C}"/>
              </a:ext>
            </a:extLst>
          </p:cNvPr>
          <p:cNvSpPr/>
          <p:nvPr/>
        </p:nvSpPr>
        <p:spPr>
          <a:xfrm>
            <a:off x="1954746" y="5109935"/>
            <a:ext cx="9433048" cy="923330"/>
          </a:xfrm>
          <a:prstGeom prst="rect">
            <a:avLst/>
          </a:prstGeom>
        </p:spPr>
        <p:txBody>
          <a:bodyPr wrap="square">
            <a:spAutoFit/>
          </a:bodyPr>
          <a:lstStyle/>
          <a:p>
            <a:r>
              <a:rPr lang="de-DE" b="1" dirty="0">
                <a:solidFill>
                  <a:schemeClr val="accent6">
                    <a:lumMod val="50000"/>
                  </a:schemeClr>
                </a:solidFill>
                <a:latin typeface="+mj-lt"/>
                <a:cs typeface="Arial" pitchFamily="34" charset="0"/>
              </a:rPr>
              <a:t>Idee: </a:t>
            </a:r>
            <a:r>
              <a:rPr lang="de-DE" dirty="0">
                <a:solidFill>
                  <a:schemeClr val="accent6">
                    <a:lumMod val="50000"/>
                  </a:schemeClr>
                </a:solidFill>
                <a:latin typeface="+mj-lt"/>
                <a:cs typeface="Arial" pitchFamily="34" charset="0"/>
              </a:rPr>
              <a:t>Heiko plant eine «</a:t>
            </a:r>
            <a:r>
              <a:rPr lang="de-DE" dirty="0" err="1">
                <a:solidFill>
                  <a:schemeClr val="accent6">
                    <a:lumMod val="50000"/>
                  </a:schemeClr>
                </a:solidFill>
                <a:latin typeface="+mj-lt"/>
                <a:cs typeface="Arial" pitchFamily="34" charset="0"/>
              </a:rPr>
              <a:t>Customized</a:t>
            </a:r>
            <a:r>
              <a:rPr lang="de-DE" dirty="0">
                <a:solidFill>
                  <a:schemeClr val="accent6">
                    <a:lumMod val="50000"/>
                  </a:schemeClr>
                </a:solidFill>
                <a:latin typeface="+mj-lt"/>
                <a:cs typeface="Arial" pitchFamily="34" charset="0"/>
              </a:rPr>
              <a:t> Cosplay Outfittery», also ein Geschäft, wo Cosplay-Fans sich Outfits nach ihren Wünschen schneidern und zusammenstellen lassen können.</a:t>
            </a:r>
          </a:p>
        </p:txBody>
      </p:sp>
      <p:pic>
        <p:nvPicPr>
          <p:cNvPr id="18" name="Picture 5">
            <a:extLst>
              <a:ext uri="{FF2B5EF4-FFF2-40B4-BE49-F238E27FC236}">
                <a16:creationId xmlns:a16="http://schemas.microsoft.com/office/drawing/2014/main" id="{C4AED918-FCEF-4FD3-A9FF-CF927F915CB3}"/>
              </a:ext>
            </a:extLst>
          </p:cNvPr>
          <p:cNvPicPr>
            <a:picLocks noChangeAspect="1" noChangeArrowheads="1"/>
          </p:cNvPicPr>
          <p:nvPr/>
        </p:nvPicPr>
        <p:blipFill>
          <a:blip r:embed="rId4"/>
          <a:srcRect/>
          <a:stretch>
            <a:fillRect/>
          </a:stretch>
        </p:blipFill>
        <p:spPr bwMode="auto">
          <a:xfrm>
            <a:off x="4835066" y="980728"/>
            <a:ext cx="1536105" cy="1842323"/>
          </a:xfrm>
          <a:prstGeom prst="rect">
            <a:avLst/>
          </a:prstGeom>
          <a:noFill/>
          <a:ln w="9525">
            <a:noFill/>
            <a:miter lim="800000"/>
            <a:headEnd/>
            <a:tailEnd/>
          </a:ln>
        </p:spPr>
      </p:pic>
      <p:sp>
        <p:nvSpPr>
          <p:cNvPr id="19" name="Textfeld 18">
            <a:extLst>
              <a:ext uri="{FF2B5EF4-FFF2-40B4-BE49-F238E27FC236}">
                <a16:creationId xmlns:a16="http://schemas.microsoft.com/office/drawing/2014/main" id="{88B876AC-358A-4EF6-8EB8-2B0935D19DE4}"/>
              </a:ext>
            </a:extLst>
          </p:cNvPr>
          <p:cNvSpPr txBox="1"/>
          <p:nvPr/>
        </p:nvSpPr>
        <p:spPr>
          <a:xfrm>
            <a:off x="1606162" y="6153448"/>
            <a:ext cx="9549517" cy="540148"/>
          </a:xfrm>
          <a:prstGeom prst="rect">
            <a:avLst/>
          </a:prstGeom>
          <a:solidFill>
            <a:schemeClr val="bg1"/>
          </a:solidFill>
        </p:spPr>
        <p:txBody>
          <a:bodyPr wrap="square" lIns="0" tIns="0" rIns="0" bIns="0" rtlCol="0">
            <a:spAutoFit/>
          </a:bodyPr>
          <a:lstStyle/>
          <a:p>
            <a:pPr>
              <a:lnSpc>
                <a:spcPct val="90000"/>
              </a:lnSpc>
              <a:spcAft>
                <a:spcPts val="1000"/>
              </a:spcAft>
            </a:pPr>
            <a:r>
              <a:rPr lang="de-DE" sz="1300" dirty="0">
                <a:solidFill>
                  <a:schemeClr val="accent6">
                    <a:lumMod val="50000"/>
                  </a:schemeClr>
                </a:solidFill>
              </a:rPr>
              <a:t>* Der Begriff «</a:t>
            </a:r>
            <a:r>
              <a:rPr lang="de-DE" sz="1300" dirty="0" err="1">
                <a:solidFill>
                  <a:schemeClr val="accent6">
                    <a:lumMod val="50000"/>
                  </a:schemeClr>
                </a:solidFill>
              </a:rPr>
              <a:t>Cosplay</a:t>
            </a:r>
            <a:r>
              <a:rPr lang="de-DE" sz="1300" dirty="0">
                <a:solidFill>
                  <a:schemeClr val="accent6">
                    <a:lumMod val="50000"/>
                  </a:schemeClr>
                </a:solidFill>
              </a:rPr>
              <a:t>» setzt sich aus «</a:t>
            </a:r>
            <a:r>
              <a:rPr lang="de-DE" sz="1300" dirty="0" err="1">
                <a:solidFill>
                  <a:schemeClr val="accent6">
                    <a:lumMod val="50000"/>
                  </a:schemeClr>
                </a:solidFill>
              </a:rPr>
              <a:t>Costume</a:t>
            </a:r>
            <a:r>
              <a:rPr lang="de-DE" sz="1300" dirty="0">
                <a:solidFill>
                  <a:schemeClr val="accent6">
                    <a:lumMod val="50000"/>
                  </a:schemeClr>
                </a:solidFill>
              </a:rPr>
              <a:t>» und «Play» zusammen. Fans von Mangas, Filmen oder Fantasie-Welten aus Geschichten treffen sich an </a:t>
            </a:r>
            <a:r>
              <a:rPr lang="de-DE" sz="1300" dirty="0" err="1">
                <a:solidFill>
                  <a:schemeClr val="accent6">
                    <a:lumMod val="50000"/>
                  </a:schemeClr>
                </a:solidFill>
              </a:rPr>
              <a:t>grossen</a:t>
            </a:r>
            <a:r>
              <a:rPr lang="de-DE" sz="1300" dirty="0">
                <a:solidFill>
                  <a:schemeClr val="accent6">
                    <a:lumMod val="50000"/>
                  </a:schemeClr>
                </a:solidFill>
              </a:rPr>
              <a:t> Events, auf denen sich viele als ihre Lieblingsfigur verkleiden. Unter anderem werden Szenen nachgespielt und Workshops mit Stars organisiert.</a:t>
            </a:r>
          </a:p>
        </p:txBody>
      </p:sp>
    </p:spTree>
    <p:extLst>
      <p:ext uri="{BB962C8B-B14F-4D97-AF65-F5344CB8AC3E}">
        <p14:creationId xmlns:p14="http://schemas.microsoft.com/office/powerpoint/2010/main" val="553389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E7BD99C-7AA6-4862-B216-4F6B03907629}"/>
              </a:ext>
            </a:extLst>
          </p:cNvPr>
          <p:cNvSpPr>
            <a:spLocks noGrp="1"/>
          </p:cNvSpPr>
          <p:nvPr>
            <p:ph type="sldNum" sz="quarter" idx="12"/>
          </p:nvPr>
        </p:nvSpPr>
        <p:spPr/>
        <p:txBody>
          <a:bodyPr/>
          <a:lstStyle/>
          <a:p>
            <a:fld id="{B7E6CA31-DA56-47CF-9891-B6D0296B6AEC}" type="slidenum">
              <a:rPr lang="ru-RU" smtClean="0"/>
              <a:t>22</a:t>
            </a:fld>
            <a:endParaRPr lang="ru-RU"/>
          </a:p>
        </p:txBody>
      </p:sp>
      <p:sp>
        <p:nvSpPr>
          <p:cNvPr id="4" name="Textplatzhalter 3">
            <a:extLst>
              <a:ext uri="{FF2B5EF4-FFF2-40B4-BE49-F238E27FC236}">
                <a16:creationId xmlns:a16="http://schemas.microsoft.com/office/drawing/2014/main" id="{9D413116-D235-4EBD-B095-AF3B632941CF}"/>
              </a:ext>
            </a:extLst>
          </p:cNvPr>
          <p:cNvSpPr>
            <a:spLocks noGrp="1"/>
          </p:cNvSpPr>
          <p:nvPr>
            <p:ph type="body" idx="1"/>
          </p:nvPr>
        </p:nvSpPr>
        <p:spPr/>
        <p:txBody>
          <a:bodyPr/>
          <a:lstStyle/>
          <a:p>
            <a:endParaRPr lang="de-CH" dirty="0"/>
          </a:p>
          <a:p>
            <a:endParaRPr lang="de-CH" dirty="0"/>
          </a:p>
          <a:p>
            <a:r>
              <a:rPr lang="de-CH" b="1" dirty="0">
                <a:solidFill>
                  <a:srgbClr val="D17930"/>
                </a:solidFill>
              </a:rPr>
              <a:t>Haben Sie eigene Gründungsideen, die wir in den Ideenpool mit aufnehmen sollen?</a:t>
            </a:r>
          </a:p>
          <a:p>
            <a:endParaRPr lang="de-CH" dirty="0"/>
          </a:p>
        </p:txBody>
      </p:sp>
    </p:spTree>
    <p:extLst>
      <p:ext uri="{BB962C8B-B14F-4D97-AF65-F5344CB8AC3E}">
        <p14:creationId xmlns:p14="http://schemas.microsoft.com/office/powerpoint/2010/main" val="4009527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F0BB8818-6A71-41F4-B16B-221FFC437EE1}"/>
              </a:ext>
            </a:extLst>
          </p:cNvPr>
          <p:cNvPicPr>
            <a:picLocks noChangeAspect="1"/>
          </p:cNvPicPr>
          <p:nvPr/>
        </p:nvPicPr>
        <p:blipFill rotWithShape="1">
          <a:blip r:embed="rId2"/>
          <a:srcRect l="-60" t="12483" b="22631"/>
          <a:stretch/>
        </p:blipFill>
        <p:spPr>
          <a:xfrm>
            <a:off x="792604" y="2974547"/>
            <a:ext cx="5610627" cy="2778071"/>
          </a:xfrm>
          <a:prstGeom prst="rect">
            <a:avLst/>
          </a:prstGeom>
        </p:spPr>
      </p:pic>
      <p:sp>
        <p:nvSpPr>
          <p:cNvPr id="2" name="Foliennummernplatzhalter 1">
            <a:extLst>
              <a:ext uri="{FF2B5EF4-FFF2-40B4-BE49-F238E27FC236}">
                <a16:creationId xmlns:a16="http://schemas.microsoft.com/office/drawing/2014/main" id="{1C571041-2689-40CA-B817-65FFB18D11EF}"/>
              </a:ext>
            </a:extLst>
          </p:cNvPr>
          <p:cNvSpPr>
            <a:spLocks noGrp="1"/>
          </p:cNvSpPr>
          <p:nvPr>
            <p:ph type="sldNum" sz="quarter" idx="12"/>
          </p:nvPr>
        </p:nvSpPr>
        <p:spPr/>
        <p:txBody>
          <a:bodyPr/>
          <a:lstStyle/>
          <a:p>
            <a:fld id="{B7E6CA31-DA56-47CF-9891-B6D0296B6AEC}" type="slidenum">
              <a:rPr lang="ru-RU" smtClean="0"/>
              <a:t>23</a:t>
            </a:fld>
            <a:endParaRPr lang="ru-RU"/>
          </a:p>
        </p:txBody>
      </p:sp>
      <p:sp>
        <p:nvSpPr>
          <p:cNvPr id="5" name="Rechteck 4">
            <a:extLst>
              <a:ext uri="{FF2B5EF4-FFF2-40B4-BE49-F238E27FC236}">
                <a16:creationId xmlns:a16="http://schemas.microsoft.com/office/drawing/2014/main" id="{4EF0CB9F-0B70-4C22-BE6C-E2E82105F4A1}"/>
              </a:ext>
            </a:extLst>
          </p:cNvPr>
          <p:cNvSpPr/>
          <p:nvPr/>
        </p:nvSpPr>
        <p:spPr>
          <a:xfrm>
            <a:off x="1033685" y="1542112"/>
            <a:ext cx="4197711" cy="792480"/>
          </a:xfrm>
          <a:prstGeom prst="rect">
            <a:avLst/>
          </a:prstGeom>
          <a:solidFill>
            <a:schemeClr val="bg1"/>
          </a:solidFill>
          <a:ln w="19050">
            <a:solidFill>
              <a:srgbClr val="96CB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latin typeface="+mj-lt"/>
            </a:endParaRPr>
          </a:p>
        </p:txBody>
      </p:sp>
      <p:sp>
        <p:nvSpPr>
          <p:cNvPr id="6" name="Rechteck 5">
            <a:extLst>
              <a:ext uri="{FF2B5EF4-FFF2-40B4-BE49-F238E27FC236}">
                <a16:creationId xmlns:a16="http://schemas.microsoft.com/office/drawing/2014/main" id="{FAAF4260-1182-48C4-B5DC-CAB14AB5A9CB}"/>
              </a:ext>
            </a:extLst>
          </p:cNvPr>
          <p:cNvSpPr/>
          <p:nvPr/>
        </p:nvSpPr>
        <p:spPr>
          <a:xfrm>
            <a:off x="6694247" y="1534160"/>
            <a:ext cx="4591722" cy="792480"/>
          </a:xfrm>
          <a:prstGeom prst="rect">
            <a:avLst/>
          </a:prstGeom>
          <a:noFill/>
          <a:ln w="19050">
            <a:solidFill>
              <a:srgbClr val="D1793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pic>
        <p:nvPicPr>
          <p:cNvPr id="7" name="Picture 7">
            <a:extLst>
              <a:ext uri="{FF2B5EF4-FFF2-40B4-BE49-F238E27FC236}">
                <a16:creationId xmlns:a16="http://schemas.microsoft.com/office/drawing/2014/main" id="{BF54427E-1114-4EF2-B277-DF3682AB5541}"/>
              </a:ext>
            </a:extLst>
          </p:cNvPr>
          <p:cNvPicPr>
            <a:picLocks noChangeAspect="1" noChangeArrowheads="1"/>
          </p:cNvPicPr>
          <p:nvPr/>
        </p:nvPicPr>
        <p:blipFill>
          <a:blip r:embed="rId3"/>
          <a:srcRect/>
          <a:stretch>
            <a:fillRect/>
          </a:stretch>
        </p:blipFill>
        <p:spPr bwMode="auto">
          <a:xfrm>
            <a:off x="5848115" y="3424239"/>
            <a:ext cx="12698" cy="9525"/>
          </a:xfrm>
          <a:prstGeom prst="rect">
            <a:avLst/>
          </a:prstGeom>
          <a:noFill/>
          <a:ln w="9525">
            <a:noFill/>
            <a:miter lim="800000"/>
            <a:headEnd/>
            <a:tailEnd/>
          </a:ln>
        </p:spPr>
      </p:pic>
      <p:pic>
        <p:nvPicPr>
          <p:cNvPr id="8" name="Picture 8">
            <a:extLst>
              <a:ext uri="{FF2B5EF4-FFF2-40B4-BE49-F238E27FC236}">
                <a16:creationId xmlns:a16="http://schemas.microsoft.com/office/drawing/2014/main" id="{007F491B-BA46-4E10-A02C-79EB4345371D}"/>
              </a:ext>
            </a:extLst>
          </p:cNvPr>
          <p:cNvPicPr>
            <a:picLocks noChangeAspect="1" noChangeArrowheads="1"/>
          </p:cNvPicPr>
          <p:nvPr/>
        </p:nvPicPr>
        <p:blipFill>
          <a:blip r:embed="rId3"/>
          <a:srcRect/>
          <a:stretch>
            <a:fillRect/>
          </a:stretch>
        </p:blipFill>
        <p:spPr bwMode="auto">
          <a:xfrm>
            <a:off x="5848115" y="3424239"/>
            <a:ext cx="12698" cy="9525"/>
          </a:xfrm>
          <a:prstGeom prst="rect">
            <a:avLst/>
          </a:prstGeom>
          <a:noFill/>
          <a:ln w="9525">
            <a:noFill/>
            <a:miter lim="800000"/>
            <a:headEnd/>
            <a:tailEnd/>
          </a:ln>
        </p:spPr>
      </p:pic>
      <p:sp>
        <p:nvSpPr>
          <p:cNvPr id="9" name="Rechteck 7">
            <a:extLst>
              <a:ext uri="{FF2B5EF4-FFF2-40B4-BE49-F238E27FC236}">
                <a16:creationId xmlns:a16="http://schemas.microsoft.com/office/drawing/2014/main" id="{E2E9880D-D21D-48FB-AEB9-4B155E571F30}"/>
              </a:ext>
            </a:extLst>
          </p:cNvPr>
          <p:cNvSpPr>
            <a:spLocks noChangeArrowheads="1"/>
          </p:cNvSpPr>
          <p:nvPr/>
        </p:nvSpPr>
        <p:spPr bwMode="auto">
          <a:xfrm>
            <a:off x="6807675" y="2721578"/>
            <a:ext cx="4591721" cy="2308324"/>
          </a:xfrm>
          <a:prstGeom prst="rect">
            <a:avLst/>
          </a:prstGeom>
          <a:noFill/>
          <a:ln w="9525">
            <a:noFill/>
            <a:miter lim="800000"/>
            <a:headEnd/>
            <a:tailEnd/>
          </a:ln>
        </p:spPr>
        <p:txBody>
          <a:bodyPr wrap="square">
            <a:spAutoFit/>
          </a:bodyPr>
          <a:lstStyle/>
          <a:p>
            <a:r>
              <a:rPr lang="de-DE" altLang="fr-FR" sz="1600" dirty="0">
                <a:solidFill>
                  <a:schemeClr val="accent6">
                    <a:lumMod val="50000"/>
                  </a:schemeClr>
                </a:solidFill>
                <a:latin typeface="+mj-lt"/>
                <a:cs typeface="Arial" pitchFamily="34" charset="0"/>
              </a:rPr>
              <a:t>«Innovativ und praktisch - das neue Schüleretui von </a:t>
            </a:r>
            <a:r>
              <a:rPr lang="de-DE" altLang="fr-FR" sz="1600" dirty="0" err="1">
                <a:solidFill>
                  <a:schemeClr val="accent6">
                    <a:lumMod val="50000"/>
                  </a:schemeClr>
                </a:solidFill>
                <a:latin typeface="+mj-lt"/>
                <a:cs typeface="Arial" pitchFamily="34" charset="0"/>
              </a:rPr>
              <a:t>Pnööö</a:t>
            </a:r>
            <a:r>
              <a:rPr lang="de-DE" altLang="fr-FR" sz="1600" dirty="0">
                <a:solidFill>
                  <a:schemeClr val="accent6">
                    <a:lumMod val="50000"/>
                  </a:schemeClr>
                </a:solidFill>
                <a:latin typeface="+mj-lt"/>
                <a:cs typeface="Arial" pitchFamily="34" charset="0"/>
              </a:rPr>
              <a:t>. Die </a:t>
            </a:r>
            <a:r>
              <a:rPr lang="de-DE" altLang="fr-FR" sz="1600" dirty="0" err="1">
                <a:solidFill>
                  <a:schemeClr val="accent6">
                    <a:lumMod val="50000"/>
                  </a:schemeClr>
                </a:solidFill>
                <a:latin typeface="+mj-lt"/>
                <a:cs typeface="Arial" pitchFamily="34" charset="0"/>
              </a:rPr>
              <a:t>Pnööö</a:t>
            </a:r>
            <a:r>
              <a:rPr lang="de-DE" altLang="fr-FR" sz="1600" dirty="0">
                <a:solidFill>
                  <a:schemeClr val="accent6">
                    <a:lumMod val="50000"/>
                  </a:schemeClr>
                </a:solidFill>
                <a:latin typeface="+mj-lt"/>
                <a:cs typeface="Arial" pitchFamily="34" charset="0"/>
              </a:rPr>
              <a:t>-Etuis werden aus alten, auf herkömmliche Art nicht mehr brauchbaren Veloschläuchen umweltfreundlich hergestellt. Unsere </a:t>
            </a:r>
            <a:r>
              <a:rPr lang="de-DE" altLang="fr-FR" sz="1600" dirty="0" err="1">
                <a:solidFill>
                  <a:schemeClr val="accent6">
                    <a:lumMod val="50000"/>
                  </a:schemeClr>
                </a:solidFill>
                <a:latin typeface="+mj-lt"/>
                <a:cs typeface="Arial" pitchFamily="34" charset="0"/>
              </a:rPr>
              <a:t>Pnööö</a:t>
            </a:r>
            <a:r>
              <a:rPr lang="de-DE" altLang="fr-FR" sz="1600" dirty="0">
                <a:solidFill>
                  <a:schemeClr val="accent6">
                    <a:lumMod val="50000"/>
                  </a:schemeClr>
                </a:solidFill>
                <a:latin typeface="+mj-lt"/>
                <a:cs typeface="Arial" pitchFamily="34" charset="0"/>
              </a:rPr>
              <a:t>-Etuis sind also keine normalen Etuis, vielmehr ist jedes handgefertigte Etui ein Unikat und hat schon eine lange Geschichte hinter sich.</a:t>
            </a:r>
            <a:r>
              <a:rPr lang="de-DE" altLang="fr-FR" sz="1600" dirty="0">
                <a:solidFill>
                  <a:schemeClr val="accent6">
                    <a:lumMod val="50000"/>
                  </a:schemeClr>
                </a:solidFill>
                <a:cs typeface="Arial" pitchFamily="34" charset="0"/>
              </a:rPr>
              <a:t>»</a:t>
            </a:r>
            <a:endParaRPr lang="de-DE" altLang="fr-FR" sz="1600" dirty="0">
              <a:solidFill>
                <a:schemeClr val="accent6">
                  <a:lumMod val="50000"/>
                </a:schemeClr>
              </a:solidFill>
              <a:latin typeface="+mj-lt"/>
              <a:cs typeface="Arial" pitchFamily="34" charset="0"/>
            </a:endParaRPr>
          </a:p>
        </p:txBody>
      </p:sp>
      <p:sp>
        <p:nvSpPr>
          <p:cNvPr id="10" name="Textfeld 9">
            <a:extLst>
              <a:ext uri="{FF2B5EF4-FFF2-40B4-BE49-F238E27FC236}">
                <a16:creationId xmlns:a16="http://schemas.microsoft.com/office/drawing/2014/main" id="{9D6696CD-13A9-4230-87F1-D1FEA96AA1B1}"/>
              </a:ext>
            </a:extLst>
          </p:cNvPr>
          <p:cNvSpPr txBox="1"/>
          <p:nvPr/>
        </p:nvSpPr>
        <p:spPr>
          <a:xfrm>
            <a:off x="1528707" y="1736812"/>
            <a:ext cx="3198311" cy="400110"/>
          </a:xfrm>
          <a:prstGeom prst="rect">
            <a:avLst/>
          </a:prstGeom>
          <a:noFill/>
        </p:spPr>
        <p:txBody>
          <a:bodyPr wrap="none" rtlCol="0">
            <a:spAutoFit/>
          </a:bodyPr>
          <a:lstStyle/>
          <a:p>
            <a:r>
              <a:rPr lang="de-DE" sz="2000" b="1" dirty="0">
                <a:solidFill>
                  <a:srgbClr val="D17930"/>
                </a:solidFill>
                <a:latin typeface="+mj-lt"/>
                <a:cs typeface="Arial" pitchFamily="34" charset="0"/>
              </a:rPr>
              <a:t>Trend: Aus alt mach neu</a:t>
            </a:r>
          </a:p>
        </p:txBody>
      </p:sp>
      <p:sp>
        <p:nvSpPr>
          <p:cNvPr id="11" name="Pfeil nach rechts 21">
            <a:extLst>
              <a:ext uri="{FF2B5EF4-FFF2-40B4-BE49-F238E27FC236}">
                <a16:creationId xmlns:a16="http://schemas.microsoft.com/office/drawing/2014/main" id="{9EA0D36A-BA22-468F-8DC6-E955AC5EBA60}"/>
              </a:ext>
            </a:extLst>
          </p:cNvPr>
          <p:cNvSpPr/>
          <p:nvPr/>
        </p:nvSpPr>
        <p:spPr>
          <a:xfrm>
            <a:off x="5525214" y="1656080"/>
            <a:ext cx="934598" cy="589280"/>
          </a:xfrm>
          <a:prstGeom prst="rightArrow">
            <a:avLst/>
          </a:prstGeom>
          <a:solidFill>
            <a:srgbClr val="96CB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12" name="Textfeld 11">
            <a:extLst>
              <a:ext uri="{FF2B5EF4-FFF2-40B4-BE49-F238E27FC236}">
                <a16:creationId xmlns:a16="http://schemas.microsoft.com/office/drawing/2014/main" id="{05835D3F-F55F-405B-8859-916D7319263C}"/>
              </a:ext>
            </a:extLst>
          </p:cNvPr>
          <p:cNvSpPr txBox="1"/>
          <p:nvPr/>
        </p:nvSpPr>
        <p:spPr>
          <a:xfrm>
            <a:off x="6653612" y="1584960"/>
            <a:ext cx="4510453" cy="707886"/>
          </a:xfrm>
          <a:prstGeom prst="rect">
            <a:avLst/>
          </a:prstGeom>
          <a:noFill/>
        </p:spPr>
        <p:txBody>
          <a:bodyPr wrap="square" rtlCol="0">
            <a:spAutoFit/>
          </a:bodyPr>
          <a:lstStyle/>
          <a:p>
            <a:pPr algn="ctr"/>
            <a:r>
              <a:rPr lang="de-DE" sz="2000" b="1" dirty="0">
                <a:solidFill>
                  <a:srgbClr val="D17930"/>
                </a:solidFill>
                <a:latin typeface="+mj-lt"/>
                <a:cs typeface="Arial" pitchFamily="34" charset="0"/>
              </a:rPr>
              <a:t>Idee: Schüleretuis aus alten Fahrradschläuchen</a:t>
            </a:r>
          </a:p>
        </p:txBody>
      </p:sp>
      <p:sp>
        <p:nvSpPr>
          <p:cNvPr id="14" name="Rectangle 2">
            <a:extLst>
              <a:ext uri="{FF2B5EF4-FFF2-40B4-BE49-F238E27FC236}">
                <a16:creationId xmlns:a16="http://schemas.microsoft.com/office/drawing/2014/main" id="{BCC12FA4-FFE4-4C1B-845B-5A7D77003F6B}"/>
              </a:ext>
            </a:extLst>
          </p:cNvPr>
          <p:cNvSpPr txBox="1">
            <a:spLocks noChangeArrowheads="1"/>
          </p:cNvSpPr>
          <p:nvPr/>
        </p:nvSpPr>
        <p:spPr bwMode="auto">
          <a:xfrm>
            <a:off x="959008" y="269667"/>
            <a:ext cx="9406555" cy="657225"/>
          </a:xfrm>
          <a:prstGeom prst="rect">
            <a:avLst/>
          </a:prstGeom>
          <a:noFill/>
          <a:ln w="9525">
            <a:noFill/>
            <a:miter lim="800000"/>
            <a:headEnd/>
            <a:tailEnd/>
          </a:ln>
        </p:spPr>
        <p:txBody>
          <a:bodyPr anchor="ctr"/>
          <a:lstStyle/>
          <a:p>
            <a:pPr>
              <a:defRPr/>
            </a:pPr>
            <a:r>
              <a:rPr lang="de-CH" altLang="fr-FR" sz="2400" b="1" dirty="0">
                <a:solidFill>
                  <a:srgbClr val="D17930"/>
                </a:solidFill>
                <a:latin typeface="+mj-lt"/>
                <a:ea typeface="ＭＳ Ｐゴシック" charset="0"/>
                <a:cs typeface="Arial"/>
              </a:rPr>
              <a:t>Beispiele anderer Ideen von Lernenden</a:t>
            </a:r>
            <a:br>
              <a:rPr lang="de-CH" altLang="fr-FR" sz="2400" b="1" dirty="0">
                <a:solidFill>
                  <a:srgbClr val="D17930"/>
                </a:solidFill>
                <a:latin typeface="+mj-lt"/>
                <a:ea typeface="ＭＳ Ｐゴシック" charset="0"/>
                <a:cs typeface="Arial"/>
              </a:rPr>
            </a:br>
            <a:r>
              <a:rPr lang="de-CH" altLang="fr-FR" sz="2400" b="1" dirty="0">
                <a:solidFill>
                  <a:srgbClr val="D17930"/>
                </a:solidFill>
                <a:latin typeface="+mj-lt"/>
                <a:ea typeface="ＭＳ Ｐゴシック" charset="0"/>
                <a:cs typeface="Arial"/>
              </a:rPr>
              <a:t>PNÖ3 – ganz schön abgefahren!</a:t>
            </a:r>
          </a:p>
        </p:txBody>
      </p:sp>
      <p:sp>
        <p:nvSpPr>
          <p:cNvPr id="3" name="Rechteck 2">
            <a:extLst>
              <a:ext uri="{FF2B5EF4-FFF2-40B4-BE49-F238E27FC236}">
                <a16:creationId xmlns:a16="http://schemas.microsoft.com/office/drawing/2014/main" id="{3094A35A-6F29-4252-AA59-3A24289C0A2A}"/>
              </a:ext>
            </a:extLst>
          </p:cNvPr>
          <p:cNvSpPr/>
          <p:nvPr/>
        </p:nvSpPr>
        <p:spPr>
          <a:xfrm>
            <a:off x="7328549" y="5029902"/>
            <a:ext cx="3829764" cy="1277273"/>
          </a:xfrm>
          <a:prstGeom prst="rect">
            <a:avLst/>
          </a:prstGeom>
        </p:spPr>
        <p:txBody>
          <a:bodyPr wrap="square">
            <a:spAutoFit/>
          </a:bodyPr>
          <a:lstStyle/>
          <a:p>
            <a:r>
              <a:rPr lang="de-CH" sz="1100" dirty="0">
                <a:solidFill>
                  <a:schemeClr val="accent6">
                    <a:lumMod val="50000"/>
                  </a:schemeClr>
                </a:solidFill>
                <a:cs typeface="Arial" pitchFamily="34" charset="0"/>
              </a:rPr>
              <a:t>Das Produkt wurde vor einigen Jahren von fünf Schülerinnen und Schülern im Rahmen des Programms «Young Enterprise </a:t>
            </a:r>
            <a:r>
              <a:rPr lang="de-CH" sz="1100" dirty="0" err="1">
                <a:solidFill>
                  <a:schemeClr val="accent6">
                    <a:lumMod val="50000"/>
                  </a:schemeClr>
                </a:solidFill>
                <a:cs typeface="Arial" pitchFamily="34" charset="0"/>
              </a:rPr>
              <a:t>Switzerland</a:t>
            </a:r>
            <a:r>
              <a:rPr lang="de-CH" sz="1100" dirty="0">
                <a:solidFill>
                  <a:schemeClr val="accent6">
                    <a:lumMod val="50000"/>
                  </a:schemeClr>
                </a:solidFill>
                <a:cs typeface="Arial" pitchFamily="34" charset="0"/>
              </a:rPr>
              <a:t>» (YES) entwickelt. Die Entwicklung nahm  rund ein Jahr in Anspruch. </a:t>
            </a:r>
          </a:p>
          <a:p>
            <a:r>
              <a:rPr lang="de-CH" sz="1100" b="1" dirty="0">
                <a:solidFill>
                  <a:schemeClr val="accent6">
                    <a:lumMod val="50000"/>
                  </a:schemeClr>
                </a:solidFill>
                <a:cs typeface="Arial" pitchFamily="34" charset="0"/>
              </a:rPr>
              <a:t>Quelle</a:t>
            </a:r>
            <a:r>
              <a:rPr lang="de-CH" sz="1100" dirty="0">
                <a:solidFill>
                  <a:schemeClr val="accent6">
                    <a:lumMod val="50000"/>
                  </a:schemeClr>
                </a:solidFill>
                <a:cs typeface="Arial" pitchFamily="34" charset="0"/>
              </a:rPr>
              <a:t>: https://prisma-hsg.ch/2012/12/14/pnooo-ganz-schon-abgefahren/</a:t>
            </a:r>
          </a:p>
        </p:txBody>
      </p:sp>
      <p:sp>
        <p:nvSpPr>
          <p:cNvPr id="17" name="Rechteck 16">
            <a:extLst>
              <a:ext uri="{FF2B5EF4-FFF2-40B4-BE49-F238E27FC236}">
                <a16:creationId xmlns:a16="http://schemas.microsoft.com/office/drawing/2014/main" id="{7CFF956B-6286-4057-BE5C-A8B0168F2EB1}"/>
              </a:ext>
            </a:extLst>
          </p:cNvPr>
          <p:cNvSpPr/>
          <p:nvPr/>
        </p:nvSpPr>
        <p:spPr>
          <a:xfrm>
            <a:off x="1970431" y="5691621"/>
            <a:ext cx="3877684" cy="400110"/>
          </a:xfrm>
          <a:prstGeom prst="rect">
            <a:avLst/>
          </a:prstGeom>
        </p:spPr>
        <p:txBody>
          <a:bodyPr wrap="square">
            <a:spAutoFit/>
          </a:bodyPr>
          <a:lstStyle/>
          <a:p>
            <a:r>
              <a:rPr lang="de-CH" sz="1000" dirty="0">
                <a:solidFill>
                  <a:schemeClr val="accent6">
                    <a:lumMod val="50000"/>
                  </a:schemeClr>
                </a:solidFill>
                <a:cs typeface="Arial" pitchFamily="34" charset="0"/>
              </a:rPr>
              <a:t>Bild: https://prisma-hsg.ch/2012/12/14/pnooo-ganz-schon-abgefahren/</a:t>
            </a:r>
          </a:p>
        </p:txBody>
      </p:sp>
    </p:spTree>
    <p:extLst>
      <p:ext uri="{BB962C8B-B14F-4D97-AF65-F5344CB8AC3E}">
        <p14:creationId xmlns:p14="http://schemas.microsoft.com/office/powerpoint/2010/main" val="1387952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09129171-F40A-4960-B382-AFF9BF861740}"/>
              </a:ext>
            </a:extLst>
          </p:cNvPr>
          <p:cNvSpPr/>
          <p:nvPr/>
        </p:nvSpPr>
        <p:spPr>
          <a:xfrm>
            <a:off x="1058022" y="4108848"/>
            <a:ext cx="5049109" cy="2083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Foliennummernplatzhalter 1">
            <a:extLst>
              <a:ext uri="{FF2B5EF4-FFF2-40B4-BE49-F238E27FC236}">
                <a16:creationId xmlns:a16="http://schemas.microsoft.com/office/drawing/2014/main" id="{1C571041-2689-40CA-B817-65FFB18D11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
        <p:nvSpPr>
          <p:cNvPr id="5" name="Rechteck 4">
            <a:extLst>
              <a:ext uri="{FF2B5EF4-FFF2-40B4-BE49-F238E27FC236}">
                <a16:creationId xmlns:a16="http://schemas.microsoft.com/office/drawing/2014/main" id="{4EF0CB9F-0B70-4C22-BE6C-E2E82105F4A1}"/>
              </a:ext>
            </a:extLst>
          </p:cNvPr>
          <p:cNvSpPr/>
          <p:nvPr/>
        </p:nvSpPr>
        <p:spPr>
          <a:xfrm>
            <a:off x="1058022" y="1289875"/>
            <a:ext cx="4197711" cy="648000"/>
          </a:xfrm>
          <a:prstGeom prst="rect">
            <a:avLst/>
          </a:prstGeom>
          <a:solidFill>
            <a:schemeClr val="bg1"/>
          </a:solidFill>
          <a:ln w="19050">
            <a:solidFill>
              <a:srgbClr val="96CB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6" name="Rechteck 5">
            <a:extLst>
              <a:ext uri="{FF2B5EF4-FFF2-40B4-BE49-F238E27FC236}">
                <a16:creationId xmlns:a16="http://schemas.microsoft.com/office/drawing/2014/main" id="{FAAF4260-1182-48C4-B5DC-CAB14AB5A9CB}"/>
              </a:ext>
            </a:extLst>
          </p:cNvPr>
          <p:cNvSpPr/>
          <p:nvPr/>
        </p:nvSpPr>
        <p:spPr>
          <a:xfrm>
            <a:off x="6694247" y="1279005"/>
            <a:ext cx="4591722" cy="648000"/>
          </a:xfrm>
          <a:prstGeom prst="rect">
            <a:avLst/>
          </a:prstGeom>
          <a:noFill/>
          <a:ln w="19050">
            <a:solidFill>
              <a:srgbClr val="D1793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7" name="Picture 7">
            <a:extLst>
              <a:ext uri="{FF2B5EF4-FFF2-40B4-BE49-F238E27FC236}">
                <a16:creationId xmlns:a16="http://schemas.microsoft.com/office/drawing/2014/main" id="{BF54427E-1114-4EF2-B277-DF3682AB5541}"/>
              </a:ext>
            </a:extLst>
          </p:cNvPr>
          <p:cNvPicPr>
            <a:picLocks noChangeAspect="1" noChangeArrowheads="1"/>
          </p:cNvPicPr>
          <p:nvPr/>
        </p:nvPicPr>
        <p:blipFill>
          <a:blip r:embed="rId2"/>
          <a:srcRect/>
          <a:stretch>
            <a:fillRect/>
          </a:stretch>
        </p:blipFill>
        <p:spPr bwMode="auto">
          <a:xfrm>
            <a:off x="5848115" y="3424239"/>
            <a:ext cx="12698" cy="9525"/>
          </a:xfrm>
          <a:prstGeom prst="rect">
            <a:avLst/>
          </a:prstGeom>
          <a:noFill/>
          <a:ln w="9525">
            <a:noFill/>
            <a:miter lim="800000"/>
            <a:headEnd/>
            <a:tailEnd/>
          </a:ln>
        </p:spPr>
      </p:pic>
      <p:pic>
        <p:nvPicPr>
          <p:cNvPr id="8" name="Picture 8">
            <a:extLst>
              <a:ext uri="{FF2B5EF4-FFF2-40B4-BE49-F238E27FC236}">
                <a16:creationId xmlns:a16="http://schemas.microsoft.com/office/drawing/2014/main" id="{007F491B-BA46-4E10-A02C-79EB4345371D}"/>
              </a:ext>
            </a:extLst>
          </p:cNvPr>
          <p:cNvPicPr>
            <a:picLocks noChangeAspect="1" noChangeArrowheads="1"/>
          </p:cNvPicPr>
          <p:nvPr/>
        </p:nvPicPr>
        <p:blipFill>
          <a:blip r:embed="rId2"/>
          <a:srcRect/>
          <a:stretch>
            <a:fillRect/>
          </a:stretch>
        </p:blipFill>
        <p:spPr bwMode="auto">
          <a:xfrm>
            <a:off x="5848115" y="3424239"/>
            <a:ext cx="12698" cy="9525"/>
          </a:xfrm>
          <a:prstGeom prst="rect">
            <a:avLst/>
          </a:prstGeom>
          <a:noFill/>
          <a:ln w="9525">
            <a:noFill/>
            <a:miter lim="800000"/>
            <a:headEnd/>
            <a:tailEnd/>
          </a:ln>
        </p:spPr>
      </p:pic>
      <p:sp>
        <p:nvSpPr>
          <p:cNvPr id="9" name="Rechteck 7">
            <a:extLst>
              <a:ext uri="{FF2B5EF4-FFF2-40B4-BE49-F238E27FC236}">
                <a16:creationId xmlns:a16="http://schemas.microsoft.com/office/drawing/2014/main" id="{E2E9880D-D21D-48FB-AEB9-4B155E571F30}"/>
              </a:ext>
            </a:extLst>
          </p:cNvPr>
          <p:cNvSpPr>
            <a:spLocks noChangeArrowheads="1"/>
          </p:cNvSpPr>
          <p:nvPr/>
        </p:nvSpPr>
        <p:spPr bwMode="auto">
          <a:xfrm>
            <a:off x="1196237" y="2100964"/>
            <a:ext cx="4197711" cy="2062103"/>
          </a:xfrm>
          <a:prstGeom prst="rect">
            <a:avLst/>
          </a:prstGeom>
          <a:noFill/>
          <a:ln w="9525">
            <a:noFill/>
            <a:miter lim="800000"/>
            <a:headEnd/>
            <a:tailEnd/>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D17930"/>
              </a:buClr>
              <a:buSzTx/>
              <a:buFont typeface="Century Gothic" panose="020B0502020202020204" pitchFamily="34" charset="0"/>
              <a:buChar char="●"/>
              <a:tabLst/>
              <a:defRPr/>
            </a:pPr>
            <a:r>
              <a:rPr kumimoji="0" lang="de-DE" altLang="fr-FR" sz="1600" b="0" i="0" u="none" strike="noStrike" kern="1200" cap="none" spc="0" normalizeH="0" baseline="0" noProof="0" dirty="0">
                <a:ln>
                  <a:noFill/>
                </a:ln>
                <a:solidFill>
                  <a:srgbClr val="898F97"/>
                </a:solidFill>
                <a:effectLst/>
                <a:uLnTx/>
                <a:uFillTx/>
                <a:latin typeface="Century Gothic"/>
                <a:ea typeface="+mn-ea"/>
                <a:cs typeface="Arial" pitchFamily="34" charset="0"/>
              </a:rPr>
              <a:t>Viele Menschen sind gestresst, wodurch sich schlechte Angewohnheiten einschleichen können</a:t>
            </a:r>
          </a:p>
          <a:p>
            <a:pPr marL="285750" marR="0" lvl="0" indent="-285750" algn="l" defTabSz="914400" rtl="0" eaLnBrk="1" fontAlgn="auto" latinLnBrk="0" hangingPunct="1">
              <a:lnSpc>
                <a:spcPct val="100000"/>
              </a:lnSpc>
              <a:spcBef>
                <a:spcPts val="0"/>
              </a:spcBef>
              <a:spcAft>
                <a:spcPts val="0"/>
              </a:spcAft>
              <a:buClr>
                <a:srgbClr val="D17930"/>
              </a:buClr>
              <a:buSzTx/>
              <a:buFont typeface="Century Gothic" panose="020B0502020202020204" pitchFamily="34" charset="0"/>
              <a:buChar char="●"/>
              <a:tabLst/>
              <a:defRPr/>
            </a:pPr>
            <a:r>
              <a:rPr kumimoji="0" lang="de-DE" altLang="fr-FR" sz="1600" b="0" i="0" u="none" strike="noStrike" kern="1200" cap="none" spc="0" normalizeH="0" baseline="0" noProof="0" dirty="0">
                <a:ln>
                  <a:noFill/>
                </a:ln>
                <a:solidFill>
                  <a:srgbClr val="898F97"/>
                </a:solidFill>
                <a:effectLst/>
                <a:uLnTx/>
                <a:uFillTx/>
                <a:latin typeface="Century Gothic"/>
                <a:ea typeface="+mn-ea"/>
                <a:cs typeface="Arial" pitchFamily="34" charset="0"/>
              </a:rPr>
              <a:t>Vorsätze – beispielsweise am Abend noch joggen zu gehen – werden häufig nicht umgesetzt.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fr-FR" sz="1600" b="0" i="0" u="none" strike="noStrike" kern="1200" cap="none" spc="0" normalizeH="0" baseline="0" noProof="0" dirty="0">
              <a:ln>
                <a:noFill/>
              </a:ln>
              <a:solidFill>
                <a:srgbClr val="898F97"/>
              </a:solidFill>
              <a:effectLst/>
              <a:uLnTx/>
              <a:uFillTx/>
              <a:latin typeface="Century Gothic"/>
              <a:ea typeface="+mn-ea"/>
              <a:cs typeface="Arial" pitchFamily="34" charset="0"/>
            </a:endParaRPr>
          </a:p>
        </p:txBody>
      </p:sp>
      <p:sp>
        <p:nvSpPr>
          <p:cNvPr id="10" name="Textfeld 9">
            <a:extLst>
              <a:ext uri="{FF2B5EF4-FFF2-40B4-BE49-F238E27FC236}">
                <a16:creationId xmlns:a16="http://schemas.microsoft.com/office/drawing/2014/main" id="{9D6696CD-13A9-4230-87F1-D1FEA96AA1B1}"/>
              </a:ext>
            </a:extLst>
          </p:cNvPr>
          <p:cNvSpPr txBox="1"/>
          <p:nvPr/>
        </p:nvSpPr>
        <p:spPr>
          <a:xfrm>
            <a:off x="1885364" y="1425047"/>
            <a:ext cx="174278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D17930"/>
                </a:solidFill>
                <a:effectLst/>
                <a:uLnTx/>
                <a:uFillTx/>
                <a:latin typeface="Century Gothic"/>
                <a:ea typeface="+mn-ea"/>
                <a:cs typeface="Arial" pitchFamily="34" charset="0"/>
              </a:rPr>
              <a:t>Das Problem</a:t>
            </a:r>
          </a:p>
        </p:txBody>
      </p:sp>
      <p:sp>
        <p:nvSpPr>
          <p:cNvPr id="11" name="Pfeil nach rechts 21">
            <a:extLst>
              <a:ext uri="{FF2B5EF4-FFF2-40B4-BE49-F238E27FC236}">
                <a16:creationId xmlns:a16="http://schemas.microsoft.com/office/drawing/2014/main" id="{9EA0D36A-BA22-468F-8DC6-E955AC5EBA60}"/>
              </a:ext>
            </a:extLst>
          </p:cNvPr>
          <p:cNvSpPr/>
          <p:nvPr/>
        </p:nvSpPr>
        <p:spPr>
          <a:xfrm>
            <a:off x="5525214" y="1307286"/>
            <a:ext cx="934598" cy="589280"/>
          </a:xfrm>
          <a:prstGeom prst="rightArrow">
            <a:avLst/>
          </a:prstGeom>
          <a:solidFill>
            <a:srgbClr val="96CB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2" name="Textfeld 11">
            <a:extLst>
              <a:ext uri="{FF2B5EF4-FFF2-40B4-BE49-F238E27FC236}">
                <a16:creationId xmlns:a16="http://schemas.microsoft.com/office/drawing/2014/main" id="{05835D3F-F55F-405B-8859-916D7319263C}"/>
              </a:ext>
            </a:extLst>
          </p:cNvPr>
          <p:cNvSpPr txBox="1"/>
          <p:nvPr/>
        </p:nvSpPr>
        <p:spPr>
          <a:xfrm>
            <a:off x="8078034" y="1425047"/>
            <a:ext cx="18570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D17930"/>
                </a:solidFill>
                <a:effectLst/>
                <a:uLnTx/>
                <a:uFillTx/>
                <a:latin typeface="Century Gothic"/>
                <a:ea typeface="+mn-ea"/>
                <a:cs typeface="Arial" pitchFamily="34" charset="0"/>
              </a:rPr>
              <a:t>Die Idee </a:t>
            </a:r>
          </a:p>
        </p:txBody>
      </p:sp>
      <p:sp>
        <p:nvSpPr>
          <p:cNvPr id="14" name="Rectangle 2">
            <a:extLst>
              <a:ext uri="{FF2B5EF4-FFF2-40B4-BE49-F238E27FC236}">
                <a16:creationId xmlns:a16="http://schemas.microsoft.com/office/drawing/2014/main" id="{BCC12FA4-FFE4-4C1B-845B-5A7D77003F6B}"/>
              </a:ext>
            </a:extLst>
          </p:cNvPr>
          <p:cNvSpPr txBox="1">
            <a:spLocks noChangeArrowheads="1"/>
          </p:cNvSpPr>
          <p:nvPr/>
        </p:nvSpPr>
        <p:spPr bwMode="auto">
          <a:xfrm>
            <a:off x="959008" y="269667"/>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2400" b="1" i="0" u="none" strike="noStrike" kern="1200" cap="none" spc="0" normalizeH="0" baseline="0" noProof="0" dirty="0">
                <a:ln>
                  <a:noFill/>
                </a:ln>
                <a:solidFill>
                  <a:srgbClr val="D17930"/>
                </a:solidFill>
                <a:effectLst/>
                <a:uLnTx/>
                <a:uFillTx/>
                <a:latin typeface="+mj-lt"/>
                <a:ea typeface="ＭＳ Ｐゴシック" charset="0"/>
                <a:cs typeface="Arial"/>
              </a:rPr>
              <a:t>Beispiele anderer Ideen von Lernenden:</a:t>
            </a:r>
            <a:br>
              <a:rPr kumimoji="0" lang="de-CH" altLang="fr-FR" sz="2400" b="1" i="0" u="none" strike="noStrike" kern="1200" cap="none" spc="0" normalizeH="0" baseline="0" noProof="0" dirty="0">
                <a:ln>
                  <a:noFill/>
                </a:ln>
                <a:solidFill>
                  <a:srgbClr val="D17930"/>
                </a:solidFill>
                <a:effectLst/>
                <a:uLnTx/>
                <a:uFillTx/>
                <a:latin typeface="+mj-lt"/>
                <a:ea typeface="ＭＳ Ｐゴシック" charset="0"/>
                <a:cs typeface="Arial"/>
              </a:rPr>
            </a:br>
            <a:r>
              <a:rPr kumimoji="0" lang="de-CH" altLang="fr-FR" sz="2400" b="1" i="0" u="none" strike="noStrike" kern="1200" cap="none" spc="0" normalizeH="0" baseline="0" noProof="0" dirty="0">
                <a:ln>
                  <a:noFill/>
                </a:ln>
                <a:solidFill>
                  <a:srgbClr val="D17930"/>
                </a:solidFill>
                <a:effectLst/>
                <a:uLnTx/>
                <a:uFillTx/>
                <a:latin typeface="+mj-lt"/>
                <a:ea typeface="ＭＳ Ｐゴシック" charset="0"/>
                <a:cs typeface="Arial"/>
              </a:rPr>
              <a:t>J∆BITS – Gewohnheiten Schritt für Schritt ändern </a:t>
            </a:r>
          </a:p>
        </p:txBody>
      </p:sp>
      <p:sp>
        <p:nvSpPr>
          <p:cNvPr id="3" name="Rechteck 2">
            <a:extLst>
              <a:ext uri="{FF2B5EF4-FFF2-40B4-BE49-F238E27FC236}">
                <a16:creationId xmlns:a16="http://schemas.microsoft.com/office/drawing/2014/main" id="{3094A35A-6F29-4252-AA59-3A24289C0A2A}"/>
              </a:ext>
            </a:extLst>
          </p:cNvPr>
          <p:cNvSpPr/>
          <p:nvPr/>
        </p:nvSpPr>
        <p:spPr>
          <a:xfrm>
            <a:off x="1319800" y="4355123"/>
            <a:ext cx="4616699" cy="17030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dirty="0">
                <a:ln>
                  <a:noFill/>
                </a:ln>
                <a:solidFill>
                  <a:prstClr val="white"/>
                </a:solidFill>
                <a:effectLst/>
                <a:uLnTx/>
                <a:uFillTx/>
                <a:latin typeface="Century Gothic"/>
                <a:ea typeface="+mn-ea"/>
                <a:cs typeface="Arial" pitchFamily="34" charset="0"/>
              </a:rPr>
              <a:t>Die Idee wurde von Ivana Ivancevic und </a:t>
            </a:r>
            <a:br>
              <a:rPr kumimoji="0" lang="de-CH" sz="1400" b="0" i="0" u="none" strike="noStrike" kern="1200" cap="none" spc="0" normalizeH="0" baseline="0" noProof="0" dirty="0">
                <a:ln>
                  <a:noFill/>
                </a:ln>
                <a:solidFill>
                  <a:prstClr val="white"/>
                </a:solidFill>
                <a:effectLst/>
                <a:uLnTx/>
                <a:uFillTx/>
                <a:latin typeface="Century Gothic"/>
                <a:ea typeface="+mn-ea"/>
                <a:cs typeface="Arial" pitchFamily="34" charset="0"/>
              </a:rPr>
            </a:br>
            <a:r>
              <a:rPr kumimoji="0" lang="de-CH" sz="1400" b="0" i="0" u="none" strike="noStrike" kern="1200" cap="none" spc="0" normalizeH="0" baseline="0" noProof="0" dirty="0">
                <a:ln>
                  <a:noFill/>
                </a:ln>
                <a:solidFill>
                  <a:prstClr val="white"/>
                </a:solidFill>
                <a:effectLst/>
                <a:uLnTx/>
                <a:uFillTx/>
                <a:latin typeface="Century Gothic"/>
                <a:ea typeface="+mn-ea"/>
                <a:cs typeface="Arial" pitchFamily="34" charset="0"/>
              </a:rPr>
              <a:t>Levin Meier (ZeichnerIn Fachrichtung Architektur im </a:t>
            </a:r>
            <a:r>
              <a:rPr lang="de-CH" sz="1400" dirty="0">
                <a:solidFill>
                  <a:prstClr val="white"/>
                </a:solidFill>
                <a:latin typeface="Century Gothic"/>
                <a:cs typeface="Arial" pitchFamily="34" charset="0"/>
              </a:rPr>
              <a:t>dritten</a:t>
            </a:r>
            <a:r>
              <a:rPr kumimoji="0" lang="de-CH" sz="1400" b="0" i="0" u="none" strike="noStrike" kern="1200" cap="none" spc="0" normalizeH="0" baseline="0" noProof="0" dirty="0">
                <a:ln>
                  <a:noFill/>
                </a:ln>
                <a:solidFill>
                  <a:prstClr val="white"/>
                </a:solidFill>
                <a:effectLst/>
                <a:uLnTx/>
                <a:uFillTx/>
                <a:latin typeface="Century Gothic"/>
                <a:ea typeface="+mn-ea"/>
                <a:cs typeface="Arial" pitchFamily="34" charset="0"/>
              </a:rPr>
              <a:t> Lehrjahr) entwickelt. Die beiden Lernenden haben das Programm myidea.ch im Herbst 2020 am Berufsbildungszentraum Olten absolviert. </a:t>
            </a: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de-CH" sz="1400" b="0" i="0" u="none" strike="noStrike" kern="1200" cap="none" spc="0" normalizeH="0" baseline="0" noProof="0" dirty="0">
                <a:ln>
                  <a:noFill/>
                </a:ln>
                <a:solidFill>
                  <a:prstClr val="white"/>
                </a:solidFill>
                <a:effectLst/>
                <a:uLnTx/>
                <a:uFillTx/>
                <a:latin typeface="Century Gothic"/>
                <a:ea typeface="+mn-ea"/>
                <a:cs typeface="Arial" pitchFamily="34" charset="0"/>
              </a:rPr>
              <a:t>Hier geht es zum Pitch-Video: (Link wird später eingefügt)</a:t>
            </a:r>
          </a:p>
        </p:txBody>
      </p:sp>
      <p:sp>
        <p:nvSpPr>
          <p:cNvPr id="15" name="Rechteck 7">
            <a:extLst>
              <a:ext uri="{FF2B5EF4-FFF2-40B4-BE49-F238E27FC236}">
                <a16:creationId xmlns:a16="http://schemas.microsoft.com/office/drawing/2014/main" id="{BB5D2C86-72E6-437A-999F-5F0DD60EFD83}"/>
              </a:ext>
            </a:extLst>
          </p:cNvPr>
          <p:cNvSpPr>
            <a:spLocks noChangeArrowheads="1"/>
          </p:cNvSpPr>
          <p:nvPr/>
        </p:nvSpPr>
        <p:spPr bwMode="auto">
          <a:xfrm>
            <a:off x="6889313" y="2123078"/>
            <a:ext cx="4298487" cy="156966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fr-FR" sz="1600" b="0" i="0" u="none" strike="noStrike" kern="1200" cap="none" spc="0" normalizeH="0" baseline="0" noProof="0" dirty="0">
                <a:ln>
                  <a:noFill/>
                </a:ln>
                <a:solidFill>
                  <a:srgbClr val="898F97"/>
                </a:solidFill>
                <a:effectLst/>
                <a:uLnTx/>
                <a:uFillTx/>
                <a:latin typeface="Century Gothic"/>
                <a:ea typeface="+mn-ea"/>
                <a:cs typeface="Arial" pitchFamily="34" charset="0"/>
              </a:rPr>
              <a:t>Eine interaktive Webseite, die es ermöglicht, die eigenen Gewohnheiten (zu wenig Sport, Unordnung, zu viel Zeit am Handy, </a:t>
            </a:r>
            <a:r>
              <a:rPr lang="de-DE" altLang="fr-FR" sz="1600" dirty="0" err="1">
                <a:solidFill>
                  <a:srgbClr val="898F97"/>
                </a:solidFill>
                <a:latin typeface="Century Gothic"/>
                <a:cs typeface="Arial" pitchFamily="34" charset="0"/>
              </a:rPr>
              <a:t>usw</a:t>
            </a:r>
            <a:r>
              <a:rPr kumimoji="0" lang="de-DE" altLang="fr-FR" sz="1600" b="0" i="0" u="none" strike="noStrike" kern="1200" cap="none" spc="0" normalizeH="0" baseline="0" noProof="0" dirty="0">
                <a:ln>
                  <a:noFill/>
                </a:ln>
                <a:solidFill>
                  <a:srgbClr val="898F97"/>
                </a:solidFill>
                <a:effectLst/>
                <a:uLnTx/>
                <a:uFillTx/>
                <a:latin typeface="Century Gothic"/>
                <a:ea typeface="+mn-ea"/>
                <a:cs typeface="Arial" pitchFamily="34" charset="0"/>
              </a:rPr>
              <a:t>.) Schritt für Schritt mithilfe von einfach zu bewältigenden und motivierenden </a:t>
            </a:r>
            <a:r>
              <a:rPr kumimoji="0" lang="de-CH" sz="1600" b="0" i="0" u="none" strike="noStrike" kern="1200" cap="none" spc="0" normalizeH="0" baseline="0" noProof="0" dirty="0">
                <a:ln>
                  <a:noFill/>
                </a:ln>
                <a:solidFill>
                  <a:srgbClr val="898F97"/>
                </a:solidFill>
                <a:effectLst/>
                <a:uLnTx/>
                <a:uFillTx/>
                <a:latin typeface="Century Gothic"/>
                <a:ea typeface="+mn-ea"/>
                <a:cs typeface="Arial" pitchFamily="34" charset="0"/>
              </a:rPr>
              <a:t>«</a:t>
            </a:r>
            <a:r>
              <a:rPr kumimoji="0" lang="de-DE" altLang="fr-FR" sz="1600" b="0" i="0" u="none" strike="noStrike" kern="1200" cap="none" spc="0" normalizeH="0" baseline="0" noProof="0" dirty="0">
                <a:ln>
                  <a:noFill/>
                </a:ln>
                <a:solidFill>
                  <a:srgbClr val="898F97"/>
                </a:solidFill>
                <a:effectLst/>
                <a:uLnTx/>
                <a:uFillTx/>
                <a:latin typeface="Century Gothic"/>
                <a:ea typeface="+mn-ea"/>
                <a:cs typeface="Arial" pitchFamily="34" charset="0"/>
              </a:rPr>
              <a:t>Challenges</a:t>
            </a:r>
            <a:r>
              <a:rPr kumimoji="0" lang="de-CH" sz="1600" b="0" i="0" u="none" strike="noStrike" kern="1200" cap="none" spc="0" normalizeH="0" baseline="0" noProof="0" dirty="0">
                <a:ln>
                  <a:noFill/>
                </a:ln>
                <a:solidFill>
                  <a:srgbClr val="898F97"/>
                </a:solidFill>
                <a:effectLst/>
                <a:uLnTx/>
                <a:uFillTx/>
                <a:latin typeface="Century Gothic"/>
                <a:ea typeface="+mn-ea"/>
                <a:cs typeface="Arial" pitchFamily="34" charset="0"/>
              </a:rPr>
              <a:t> »</a:t>
            </a:r>
            <a:r>
              <a:rPr kumimoji="0" lang="de-DE" altLang="fr-FR" sz="1600" b="0" i="0" u="none" strike="noStrike" kern="1200" cap="none" spc="0" normalizeH="0" baseline="0" noProof="0" dirty="0">
                <a:ln>
                  <a:noFill/>
                </a:ln>
                <a:solidFill>
                  <a:srgbClr val="898F97"/>
                </a:solidFill>
                <a:effectLst/>
                <a:uLnTx/>
                <a:uFillTx/>
                <a:latin typeface="Century Gothic"/>
                <a:ea typeface="+mn-ea"/>
                <a:cs typeface="Arial" pitchFamily="34" charset="0"/>
              </a:rPr>
              <a:t> zu ändern.</a:t>
            </a:r>
          </a:p>
        </p:txBody>
      </p:sp>
      <p:pic>
        <p:nvPicPr>
          <p:cNvPr id="18" name="Grafik 17">
            <a:extLst>
              <a:ext uri="{FF2B5EF4-FFF2-40B4-BE49-F238E27FC236}">
                <a16:creationId xmlns:a16="http://schemas.microsoft.com/office/drawing/2014/main" id="{FEE99491-8F11-48B2-AA37-429FB6E3947A}"/>
              </a:ext>
            </a:extLst>
          </p:cNvPr>
          <p:cNvPicPr>
            <a:picLocks noChangeAspect="1"/>
          </p:cNvPicPr>
          <p:nvPr/>
        </p:nvPicPr>
        <p:blipFill>
          <a:blip r:embed="rId3"/>
          <a:stretch>
            <a:fillRect/>
          </a:stretch>
        </p:blipFill>
        <p:spPr>
          <a:xfrm>
            <a:off x="6727180" y="4117584"/>
            <a:ext cx="4558789" cy="2075139"/>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4" name="Rechteck 3">
            <a:extLst>
              <a:ext uri="{FF2B5EF4-FFF2-40B4-BE49-F238E27FC236}">
                <a16:creationId xmlns:a16="http://schemas.microsoft.com/office/drawing/2014/main" id="{3DAFD46B-CF20-4CAA-AF8A-D1FC0603F9EC}"/>
              </a:ext>
            </a:extLst>
          </p:cNvPr>
          <p:cNvSpPr/>
          <p:nvPr/>
        </p:nvSpPr>
        <p:spPr>
          <a:xfrm>
            <a:off x="7618135" y="6261913"/>
            <a:ext cx="2840842" cy="2462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dirty="0">
                <a:ln>
                  <a:noFill/>
                </a:ln>
                <a:solidFill>
                  <a:prstClr val="white">
                    <a:lumMod val="50000"/>
                  </a:prstClr>
                </a:solidFill>
                <a:effectLst/>
                <a:uLnTx/>
                <a:uFillTx/>
                <a:latin typeface="Century Gothic"/>
                <a:ea typeface="+mn-ea"/>
                <a:cs typeface="+mn-cs"/>
              </a:rPr>
              <a:t>https://jabitsjusthabits.wixsite.com/website</a:t>
            </a:r>
          </a:p>
        </p:txBody>
      </p:sp>
    </p:spTree>
    <p:extLst>
      <p:ext uri="{BB962C8B-B14F-4D97-AF65-F5344CB8AC3E}">
        <p14:creationId xmlns:p14="http://schemas.microsoft.com/office/powerpoint/2010/main" val="151325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ew shape">
            <a:extLst>
              <a:ext uri="{FF2B5EF4-FFF2-40B4-BE49-F238E27FC236}">
                <a16:creationId xmlns:a16="http://schemas.microsoft.com/office/drawing/2014/main" id="{FD75077F-549F-427D-8675-62EFAD6E26CC}"/>
              </a:ext>
            </a:extLst>
          </p:cNvPr>
          <p:cNvSpPr txBox="1">
            <a:spLocks/>
          </p:cNvSpPr>
          <p:nvPr/>
        </p:nvSpPr>
        <p:spPr>
          <a:xfrm>
            <a:off x="5385463" y="131922"/>
            <a:ext cx="6273117" cy="1188132"/>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600" b="1" dirty="0">
                <a:solidFill>
                  <a:srgbClr val="8EB403"/>
                </a:solidFill>
              </a:rPr>
              <a:t>Aktivität!!!</a:t>
            </a:r>
            <a:br>
              <a:rPr lang="de-DE" sz="2600" dirty="0">
                <a:solidFill>
                  <a:srgbClr val="8EB403"/>
                </a:solidFill>
              </a:rPr>
            </a:br>
            <a:r>
              <a:rPr lang="de-CH" sz="2600" dirty="0">
                <a:solidFill>
                  <a:srgbClr val="8EB403"/>
                </a:solidFill>
              </a:rPr>
              <a:t>Ideenbuch führen</a:t>
            </a:r>
            <a:endParaRPr lang="de-DE" sz="2600" dirty="0">
              <a:solidFill>
                <a:srgbClr val="8EB403"/>
              </a:solidFill>
            </a:endParaRPr>
          </a:p>
        </p:txBody>
      </p:sp>
      <p:sp>
        <p:nvSpPr>
          <p:cNvPr id="2" name="Foliennummernplatzhalter 1">
            <a:extLst>
              <a:ext uri="{FF2B5EF4-FFF2-40B4-BE49-F238E27FC236}">
                <a16:creationId xmlns:a16="http://schemas.microsoft.com/office/drawing/2014/main" id="{4116C324-4E3F-4DBF-99DC-E8C9953AAB0C}"/>
              </a:ext>
            </a:extLst>
          </p:cNvPr>
          <p:cNvSpPr>
            <a:spLocks noGrp="1"/>
          </p:cNvSpPr>
          <p:nvPr>
            <p:ph type="sldNum" sz="quarter" idx="12"/>
          </p:nvPr>
        </p:nvSpPr>
        <p:spPr/>
        <p:txBody>
          <a:bodyPr/>
          <a:lstStyle/>
          <a:p>
            <a:fld id="{B7E6CA31-DA56-47CF-9891-B6D0296B6AEC}" type="slidenum">
              <a:rPr lang="ru-RU" smtClean="0"/>
              <a:t>25</a:t>
            </a:fld>
            <a:endParaRPr lang="ru-RU"/>
          </a:p>
        </p:txBody>
      </p:sp>
      <p:pic>
        <p:nvPicPr>
          <p:cNvPr id="9" name="Grafik 8" descr="Notizbuch_Kugelschreiber_Kaffee_iStock-1002103608.jpg">
            <a:extLst>
              <a:ext uri="{FF2B5EF4-FFF2-40B4-BE49-F238E27FC236}">
                <a16:creationId xmlns:a16="http://schemas.microsoft.com/office/drawing/2014/main" id="{807E4264-6F06-4524-AD06-28BC22A87BB8}"/>
              </a:ext>
            </a:extLst>
          </p:cNvPr>
          <p:cNvPicPr>
            <a:picLocks noChangeAspect="1"/>
          </p:cNvPicPr>
          <p:nvPr/>
        </p:nvPicPr>
        <p:blipFill>
          <a:blip r:embed="rId3"/>
          <a:srcRect l="38203" r="15918"/>
          <a:stretch>
            <a:fillRect/>
          </a:stretch>
        </p:blipFill>
        <p:spPr>
          <a:xfrm>
            <a:off x="10530" y="0"/>
            <a:ext cx="4956789" cy="6858000"/>
          </a:xfrm>
          <a:prstGeom prst="rect">
            <a:avLst/>
          </a:prstGeom>
        </p:spPr>
      </p:pic>
      <p:sp>
        <p:nvSpPr>
          <p:cNvPr id="10" name="Rechteck 9">
            <a:extLst>
              <a:ext uri="{FF2B5EF4-FFF2-40B4-BE49-F238E27FC236}">
                <a16:creationId xmlns:a16="http://schemas.microsoft.com/office/drawing/2014/main" id="{354E735C-2E65-442C-B307-18617F267B07}"/>
              </a:ext>
            </a:extLst>
          </p:cNvPr>
          <p:cNvSpPr/>
          <p:nvPr/>
        </p:nvSpPr>
        <p:spPr>
          <a:xfrm>
            <a:off x="5265442" y="1159179"/>
            <a:ext cx="6372708" cy="5401479"/>
          </a:xfrm>
          <a:prstGeom prst="rect">
            <a:avLst/>
          </a:prstGeom>
        </p:spPr>
        <p:txBody>
          <a:bodyPr wrap="square">
            <a:spAutoFit/>
          </a:bodyPr>
          <a:lstStyle/>
          <a:p>
            <a:r>
              <a:rPr lang="de-DE" sz="2000" dirty="0">
                <a:solidFill>
                  <a:schemeClr val="accent6">
                    <a:lumMod val="50000"/>
                  </a:schemeClr>
                </a:solidFill>
              </a:rPr>
              <a:t>Führen Sie eine Woche lang ein Ideenbuch und tragen Sie bis zum nächsten Mal mindestens zehn neue Geschäftsideen ein. Ideenansätze sind ausreichend.</a:t>
            </a:r>
          </a:p>
          <a:p>
            <a:pPr marL="361950" indent="-361950"/>
            <a:endParaRPr lang="de-DE" sz="2000" dirty="0">
              <a:solidFill>
                <a:schemeClr val="accent6">
                  <a:lumMod val="50000"/>
                </a:schemeClr>
              </a:solidFill>
            </a:endParaRPr>
          </a:p>
          <a:p>
            <a:pPr marL="361950" indent="-361950"/>
            <a:r>
              <a:rPr lang="de-CH" sz="2000" dirty="0">
                <a:solidFill>
                  <a:schemeClr val="accent6">
                    <a:lumMod val="50000"/>
                  </a:schemeClr>
                </a:solidFill>
              </a:rPr>
              <a:t>Anregungen für neue Ideen können sein:</a:t>
            </a:r>
          </a:p>
          <a:p>
            <a:pPr marL="361950" indent="-361950">
              <a:spcBef>
                <a:spcPts val="200"/>
              </a:spcBef>
              <a:buClr>
                <a:srgbClr val="96CB00"/>
              </a:buClr>
              <a:buFont typeface="Arial" panose="020B0604020202020204" pitchFamily="34" charset="0"/>
              <a:buChar char="•"/>
            </a:pPr>
            <a:r>
              <a:rPr lang="de-CH" sz="2000" dirty="0">
                <a:solidFill>
                  <a:schemeClr val="accent6">
                    <a:lumMod val="50000"/>
                  </a:schemeClr>
                </a:solidFill>
              </a:rPr>
              <a:t>Trends</a:t>
            </a:r>
          </a:p>
          <a:p>
            <a:pPr marL="361950" indent="-361950">
              <a:spcBef>
                <a:spcPts val="200"/>
              </a:spcBef>
              <a:buClr>
                <a:srgbClr val="96CB00"/>
              </a:buClr>
              <a:buFont typeface="Arial" panose="020B0604020202020204" pitchFamily="34" charset="0"/>
              <a:buChar char="•"/>
            </a:pPr>
            <a:r>
              <a:rPr lang="de-CH" sz="2000" dirty="0">
                <a:solidFill>
                  <a:schemeClr val="accent6">
                    <a:lumMod val="50000"/>
                  </a:schemeClr>
                </a:solidFill>
              </a:rPr>
              <a:t>Probleme. Sprechen Sie dazu mit anderen Personen aus Ihrem Umfeld. Aber auch mit Personen, die Sie noch nicht kennen.</a:t>
            </a:r>
          </a:p>
          <a:p>
            <a:pPr marL="361950" indent="-361950">
              <a:spcBef>
                <a:spcPts val="200"/>
              </a:spcBef>
              <a:buClr>
                <a:srgbClr val="96CB00"/>
              </a:buClr>
              <a:buFont typeface="Arial" panose="020B0604020202020204" pitchFamily="34" charset="0"/>
              <a:buChar char="•"/>
            </a:pPr>
            <a:r>
              <a:rPr lang="de-CH" sz="2000" dirty="0">
                <a:solidFill>
                  <a:schemeClr val="accent6">
                    <a:lumMod val="50000"/>
                  </a:schemeClr>
                </a:solidFill>
              </a:rPr>
              <a:t>Geschäftsideen, die Sie spannend finden und die Sie selbst in veränderter Form umsetzen könnten.</a:t>
            </a:r>
          </a:p>
          <a:p>
            <a:pPr marL="361950" indent="-361950"/>
            <a:endParaRPr lang="de-CH" sz="2000" dirty="0">
              <a:solidFill>
                <a:srgbClr val="898F97"/>
              </a:solidFill>
            </a:endParaRPr>
          </a:p>
          <a:p>
            <a:r>
              <a:rPr lang="de-CH" sz="2000" b="1" dirty="0">
                <a:solidFill>
                  <a:srgbClr val="96CB00"/>
                </a:solidFill>
              </a:rPr>
              <a:t>Nutzen Sie für die Einträge ein Notizbuch, </a:t>
            </a:r>
            <a:br>
              <a:rPr lang="de-CH" sz="2000" b="1" dirty="0">
                <a:solidFill>
                  <a:srgbClr val="96CB00"/>
                </a:solidFill>
              </a:rPr>
            </a:br>
            <a:r>
              <a:rPr lang="de-CH" sz="2000" b="1" dirty="0">
                <a:solidFill>
                  <a:srgbClr val="96CB00"/>
                </a:solidFill>
              </a:rPr>
              <a:t>Ihr Smartphone oder Ihren Laptop.</a:t>
            </a:r>
          </a:p>
          <a:p>
            <a:endParaRPr lang="de-DE" sz="2000" dirty="0">
              <a:solidFill>
                <a:srgbClr val="898F97"/>
              </a:solidFill>
            </a:endParaRPr>
          </a:p>
        </p:txBody>
      </p:sp>
    </p:spTree>
    <p:extLst>
      <p:ext uri="{BB962C8B-B14F-4D97-AF65-F5344CB8AC3E}">
        <p14:creationId xmlns:p14="http://schemas.microsoft.com/office/powerpoint/2010/main" val="1387520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6246968-3337-40F9-AF3C-0A208230C1D5}"/>
              </a:ext>
            </a:extLst>
          </p:cNvPr>
          <p:cNvSpPr txBox="1">
            <a:spLocks/>
          </p:cNvSpPr>
          <p:nvPr/>
        </p:nvSpPr>
        <p:spPr>
          <a:xfrm>
            <a:off x="5505450" y="2267778"/>
            <a:ext cx="6921464" cy="1590674"/>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lnSpc>
                <a:spcPct val="100000"/>
              </a:lnSpc>
              <a:spcBef>
                <a:spcPts val="600"/>
              </a:spcBef>
              <a:spcAft>
                <a:spcPts val="1200"/>
              </a:spcAft>
            </a:pPr>
            <a:r>
              <a:rPr lang="de-DE" altLang="fr-FR" sz="3200" b="0" dirty="0">
                <a:solidFill>
                  <a:schemeClr val="accent6">
                    <a:lumMod val="50000"/>
                  </a:schemeClr>
                </a:solidFill>
                <a:cs typeface="Arial" pitchFamily="34" charset="0"/>
              </a:rPr>
              <a:t>Lerneinheit M 1.3</a:t>
            </a:r>
            <a:br>
              <a:rPr lang="de-DE" altLang="fr-FR" sz="3200" b="0" dirty="0">
                <a:solidFill>
                  <a:schemeClr val="accent6">
                    <a:lumMod val="50000"/>
                  </a:schemeClr>
                </a:solidFill>
                <a:cs typeface="Arial" pitchFamily="34" charset="0"/>
              </a:rPr>
            </a:br>
            <a:r>
              <a:rPr lang="de-DE" altLang="fr-FR" sz="3200" b="0" dirty="0">
                <a:solidFill>
                  <a:schemeClr val="accent6">
                    <a:lumMod val="50000"/>
                  </a:schemeClr>
                </a:solidFill>
                <a:cs typeface="Arial" pitchFamily="34" charset="0"/>
              </a:rPr>
              <a:t>Entwicklung Ihrer eigenen Geschäftsidee</a:t>
            </a:r>
            <a:br>
              <a:rPr lang="de-DE" altLang="fr-FR" sz="3200" b="0" dirty="0">
                <a:solidFill>
                  <a:srgbClr val="898F97"/>
                </a:solidFill>
                <a:cs typeface="Arial" pitchFamily="34" charset="0"/>
              </a:rPr>
            </a:br>
            <a:r>
              <a:rPr lang="de-DE" altLang="fr-FR" sz="3200" dirty="0">
                <a:solidFill>
                  <a:srgbClr val="D17930"/>
                </a:solidFill>
                <a:cs typeface="Arial" pitchFamily="34" charset="0"/>
              </a:rPr>
              <a:t>Beurteilung und Auswahl der Ideen</a:t>
            </a:r>
            <a:endParaRPr lang="de-CH" sz="3200" dirty="0">
              <a:solidFill>
                <a:srgbClr val="D17930"/>
              </a:solidFill>
            </a:endParaRPr>
          </a:p>
        </p:txBody>
      </p:sp>
      <p:sp>
        <p:nvSpPr>
          <p:cNvPr id="2" name="Foliennummernplatzhalter 1">
            <a:extLst>
              <a:ext uri="{FF2B5EF4-FFF2-40B4-BE49-F238E27FC236}">
                <a16:creationId xmlns:a16="http://schemas.microsoft.com/office/drawing/2014/main" id="{CFD87C32-9739-48B3-9A62-32DEF57DCF77}"/>
              </a:ext>
            </a:extLst>
          </p:cNvPr>
          <p:cNvSpPr>
            <a:spLocks noGrp="1"/>
          </p:cNvSpPr>
          <p:nvPr>
            <p:ph type="sldNum" sz="quarter" idx="12"/>
          </p:nvPr>
        </p:nvSpPr>
        <p:spPr/>
        <p:txBody>
          <a:bodyPr/>
          <a:lstStyle/>
          <a:p>
            <a:fld id="{B7E6CA31-DA56-47CF-9891-B6D0296B6AEC}" type="slidenum">
              <a:rPr lang="ru-RU" smtClean="0"/>
              <a:t>26</a:t>
            </a:fld>
            <a:endParaRPr lang="ru-RU"/>
          </a:p>
        </p:txBody>
      </p:sp>
    </p:spTree>
    <p:extLst>
      <p:ext uri="{BB962C8B-B14F-4D97-AF65-F5344CB8AC3E}">
        <p14:creationId xmlns:p14="http://schemas.microsoft.com/office/powerpoint/2010/main" val="3307688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27</a:t>
            </a:fld>
            <a:endParaRPr lang="ru-RU"/>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31139"/>
            <a:ext cx="9406555" cy="657225"/>
          </a:xfrm>
          <a:prstGeom prst="rect">
            <a:avLst/>
          </a:prstGeom>
          <a:noFill/>
          <a:ln w="9525">
            <a:noFill/>
            <a:miter lim="800000"/>
            <a:headEnd/>
            <a:tailEnd/>
          </a:ln>
        </p:spPr>
        <p:txBody>
          <a:bodyPr anchor="ctr"/>
          <a:lstStyle/>
          <a:p>
            <a:pPr>
              <a:defRPr/>
            </a:pPr>
            <a:r>
              <a:rPr lang="de-CH" altLang="fr-FR" sz="2400" b="1" dirty="0">
                <a:solidFill>
                  <a:srgbClr val="D17930"/>
                </a:solidFill>
                <a:latin typeface="+mj-lt"/>
                <a:ea typeface="ＭＳ Ｐゴシック" charset="0"/>
                <a:cs typeface="Arial"/>
              </a:rPr>
              <a:t>Ideenevaluierung</a:t>
            </a:r>
          </a:p>
        </p:txBody>
      </p:sp>
      <p:sp>
        <p:nvSpPr>
          <p:cNvPr id="9" name="Text Box 2">
            <a:extLst>
              <a:ext uri="{FF2B5EF4-FFF2-40B4-BE49-F238E27FC236}">
                <a16:creationId xmlns:a16="http://schemas.microsoft.com/office/drawing/2014/main" id="{58094C27-635E-4E13-80C1-5F0F6BB3CF16}"/>
              </a:ext>
            </a:extLst>
          </p:cNvPr>
          <p:cNvSpPr txBox="1">
            <a:spLocks noChangeArrowheads="1"/>
          </p:cNvSpPr>
          <p:nvPr/>
        </p:nvSpPr>
        <p:spPr bwMode="auto">
          <a:xfrm>
            <a:off x="1260695" y="3310258"/>
            <a:ext cx="8368331" cy="831639"/>
          </a:xfrm>
          <a:prstGeom prst="rect">
            <a:avLst/>
          </a:prstGeom>
          <a:noFill/>
          <a:ln w="12700">
            <a:noFill/>
            <a:miter lim="800000"/>
            <a:headEnd/>
            <a:tailEnd/>
          </a:ln>
        </p:spPr>
        <p:txBody>
          <a:bodyPr wrap="square" lIns="92075" tIns="46038" rIns="92075" bIns="46038">
            <a:spAutoFit/>
          </a:bodyPr>
          <a:lstStyle/>
          <a:p>
            <a:r>
              <a:rPr lang="de-CH" altLang="fr-FR" sz="2400" b="1" dirty="0">
                <a:solidFill>
                  <a:srgbClr val="D17930"/>
                </a:solidFill>
                <a:latin typeface="+mj-lt"/>
                <a:cs typeface="Arial" pitchFamily="34" charset="0"/>
              </a:rPr>
              <a:t>Überlegen Sie sich, welche Kriterien sich aus Ihrer Sicht zur Beurteilung von Geschäftsideen eignen.</a:t>
            </a:r>
          </a:p>
        </p:txBody>
      </p:sp>
      <p:cxnSp>
        <p:nvCxnSpPr>
          <p:cNvPr id="10" name="Gerade Verbindung 8">
            <a:extLst>
              <a:ext uri="{FF2B5EF4-FFF2-40B4-BE49-F238E27FC236}">
                <a16:creationId xmlns:a16="http://schemas.microsoft.com/office/drawing/2014/main" id="{21234FA6-7572-4CD3-84DF-1460053252EA}"/>
              </a:ext>
            </a:extLst>
          </p:cNvPr>
          <p:cNvCxnSpPr>
            <a:cxnSpLocks noChangeShapeType="1"/>
          </p:cNvCxnSpPr>
          <p:nvPr/>
        </p:nvCxnSpPr>
        <p:spPr bwMode="auto">
          <a:xfrm>
            <a:off x="1097288" y="3259704"/>
            <a:ext cx="1" cy="944715"/>
          </a:xfrm>
          <a:prstGeom prst="line">
            <a:avLst/>
          </a:prstGeom>
          <a:noFill/>
          <a:ln w="76200">
            <a:solidFill>
              <a:srgbClr val="96CB00"/>
            </a:solidFill>
            <a:round/>
            <a:headEnd/>
            <a:tailEn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6" name="Textfeld 15">
            <a:extLst>
              <a:ext uri="{FF2B5EF4-FFF2-40B4-BE49-F238E27FC236}">
                <a16:creationId xmlns:a16="http://schemas.microsoft.com/office/drawing/2014/main" id="{DA371784-2CB1-4367-A705-6198758CEFCA}"/>
              </a:ext>
            </a:extLst>
          </p:cNvPr>
          <p:cNvSpPr txBox="1"/>
          <p:nvPr/>
        </p:nvSpPr>
        <p:spPr>
          <a:xfrm>
            <a:off x="4742951" y="4292568"/>
            <a:ext cx="6098650" cy="769441"/>
          </a:xfrm>
          <a:prstGeom prst="rect">
            <a:avLst/>
          </a:prstGeom>
          <a:noFill/>
        </p:spPr>
        <p:txBody>
          <a:bodyPr wrap="square">
            <a:spAutoFit/>
          </a:bodyPr>
          <a:lstStyle/>
          <a:p>
            <a:r>
              <a:rPr lang="de-CH" sz="2200" b="1" dirty="0">
                <a:solidFill>
                  <a:schemeClr val="accent6">
                    <a:lumMod val="50000"/>
                  </a:schemeClr>
                </a:solidFill>
              </a:rPr>
              <a:t>Diskutieren Sie die Frage mit Ihrem Sitznachbarn/Ihrer Sitznachbarin.</a:t>
            </a:r>
          </a:p>
        </p:txBody>
      </p:sp>
    </p:spTree>
    <p:extLst>
      <p:ext uri="{BB962C8B-B14F-4D97-AF65-F5344CB8AC3E}">
        <p14:creationId xmlns:p14="http://schemas.microsoft.com/office/powerpoint/2010/main" val="2656128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28</a:t>
            </a:fld>
            <a:endParaRPr lang="ru-RU"/>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269671"/>
            <a:ext cx="9406555" cy="657225"/>
          </a:xfrm>
          <a:prstGeom prst="rect">
            <a:avLst/>
          </a:prstGeom>
          <a:noFill/>
          <a:ln w="9525">
            <a:noFill/>
            <a:miter lim="800000"/>
            <a:headEnd/>
            <a:tailEnd/>
          </a:ln>
        </p:spPr>
        <p:txBody>
          <a:bodyPr anchor="ctr"/>
          <a:lstStyle/>
          <a:p>
            <a:pPr>
              <a:defRPr/>
            </a:pPr>
            <a:r>
              <a:rPr lang="de-CH" altLang="fr-FR" sz="2400" b="1" dirty="0">
                <a:solidFill>
                  <a:srgbClr val="D17930"/>
                </a:solidFill>
                <a:latin typeface="+mj-lt"/>
                <a:ea typeface="ＭＳ Ｐゴシック" charset="0"/>
                <a:cs typeface="Arial"/>
              </a:rPr>
              <a:t>Beurteilung von Geschäftsideen:</a:t>
            </a:r>
          </a:p>
          <a:p>
            <a:pPr>
              <a:defRPr/>
            </a:pPr>
            <a:r>
              <a:rPr lang="de-CH" altLang="fr-FR" sz="2400" b="1" dirty="0">
                <a:solidFill>
                  <a:srgbClr val="D17930"/>
                </a:solidFill>
                <a:latin typeface="+mj-lt"/>
                <a:ea typeface="ＭＳ Ｐゴシック" charset="0"/>
                <a:cs typeface="Arial"/>
              </a:rPr>
              <a:t>Mögliche Kriterien</a:t>
            </a:r>
          </a:p>
        </p:txBody>
      </p:sp>
      <p:sp>
        <p:nvSpPr>
          <p:cNvPr id="7" name="Inhaltsplatzhalter 2">
            <a:extLst>
              <a:ext uri="{FF2B5EF4-FFF2-40B4-BE49-F238E27FC236}">
                <a16:creationId xmlns:a16="http://schemas.microsoft.com/office/drawing/2014/main" id="{92095D36-BC5A-4DD3-8468-0480A2F9E737}"/>
              </a:ext>
            </a:extLst>
          </p:cNvPr>
          <p:cNvSpPr txBox="1">
            <a:spLocks/>
          </p:cNvSpPr>
          <p:nvPr/>
        </p:nvSpPr>
        <p:spPr>
          <a:xfrm>
            <a:off x="982638" y="1426678"/>
            <a:ext cx="10558676" cy="48466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96CB00"/>
              </a:buClr>
              <a:buFont typeface="Gill Alt One MT" pitchFamily="50" charset="0"/>
              <a:buAutoNum type="arabicPeriod"/>
            </a:pPr>
            <a:r>
              <a:rPr lang="de-CH" altLang="fr-FR" sz="2200" b="1" dirty="0">
                <a:cs typeface="Arial" pitchFamily="34" charset="0"/>
              </a:rPr>
              <a:t> </a:t>
            </a:r>
            <a:r>
              <a:rPr lang="de-CH" altLang="fr-FR" sz="2200" b="1" dirty="0">
                <a:solidFill>
                  <a:srgbClr val="D17930"/>
                </a:solidFill>
                <a:cs typeface="Arial" pitchFamily="34" charset="0"/>
              </a:rPr>
              <a:t>Die Idee</a:t>
            </a:r>
            <a:endParaRPr lang="de-CH" altLang="fr-FR" sz="2200" dirty="0">
              <a:solidFill>
                <a:srgbClr val="D17930"/>
              </a:solidFill>
              <a:cs typeface="Arial" pitchFamily="34" charset="0"/>
            </a:endParaRPr>
          </a:p>
          <a:p>
            <a:pPr lvl="1">
              <a:lnSpc>
                <a:spcPct val="100000"/>
              </a:lnSpc>
              <a:buClr>
                <a:srgbClr val="898F97"/>
              </a:buClr>
            </a:pPr>
            <a:r>
              <a:rPr lang="de-CH" altLang="fr-FR" sz="2000" b="1" dirty="0">
                <a:solidFill>
                  <a:schemeClr val="accent6">
                    <a:lumMod val="50000"/>
                  </a:schemeClr>
                </a:solidFill>
                <a:cs typeface="Arial" pitchFamily="34" charset="0"/>
              </a:rPr>
              <a:t>Alleinstellungsmerkmal: </a:t>
            </a:r>
            <a:r>
              <a:rPr lang="de-CH" altLang="fr-FR" sz="2000" dirty="0">
                <a:solidFill>
                  <a:schemeClr val="accent6">
                    <a:lumMod val="50000"/>
                  </a:schemeClr>
                </a:solidFill>
                <a:cs typeface="Arial" pitchFamily="34" charset="0"/>
              </a:rPr>
              <a:t>Schätzen Sie ein, </a:t>
            </a:r>
            <a:r>
              <a:rPr lang="de-CH" sz="2000" dirty="0">
                <a:solidFill>
                  <a:schemeClr val="accent6">
                    <a:lumMod val="50000"/>
                  </a:schemeClr>
                </a:solidFill>
                <a:cs typeface="Arial" pitchFamily="34" charset="0"/>
              </a:rPr>
              <a:t>ob sich ein Alleinstellungsmerkmal herausarbeiten lässt</a:t>
            </a:r>
            <a:r>
              <a:rPr lang="de-CH" altLang="fr-FR" sz="2000" dirty="0">
                <a:solidFill>
                  <a:schemeClr val="accent6">
                    <a:lumMod val="50000"/>
                  </a:schemeClr>
                </a:solidFill>
                <a:cs typeface="Arial" pitchFamily="34" charset="0"/>
              </a:rPr>
              <a:t>, das sich wirklich von anderen Ideen unterscheidet.</a:t>
            </a:r>
          </a:p>
          <a:p>
            <a:pPr lvl="1">
              <a:lnSpc>
                <a:spcPct val="100000"/>
              </a:lnSpc>
              <a:buClr>
                <a:srgbClr val="898F97"/>
              </a:buClr>
            </a:pPr>
            <a:r>
              <a:rPr lang="de-CH" altLang="fr-FR" sz="2000" b="1" dirty="0">
                <a:solidFill>
                  <a:schemeClr val="accent6">
                    <a:lumMod val="50000"/>
                  </a:schemeClr>
                </a:solidFill>
                <a:cs typeface="Arial" pitchFamily="34" charset="0"/>
              </a:rPr>
              <a:t>Skalierbarkeit: </a:t>
            </a:r>
            <a:r>
              <a:rPr lang="de-CH" altLang="fr-FR" sz="2000" dirty="0">
                <a:solidFill>
                  <a:schemeClr val="accent6">
                    <a:lumMod val="50000"/>
                  </a:schemeClr>
                </a:solidFill>
                <a:cs typeface="Arial" pitchFamily="34" charset="0"/>
              </a:rPr>
              <a:t>Überlegen Sie sich, ob es einfach ist, ein Unternehmen mit dieser Idee richtig gross zu machen oder ob dafür immense Investitionen notwendig sind.</a:t>
            </a:r>
          </a:p>
          <a:p>
            <a:pPr lvl="1">
              <a:lnSpc>
                <a:spcPct val="100000"/>
              </a:lnSpc>
              <a:buClr>
                <a:srgbClr val="117613"/>
              </a:buClr>
              <a:buFont typeface="Wingdings" pitchFamily="2" charset="2"/>
              <a:buChar char="§"/>
            </a:pPr>
            <a:endParaRPr lang="de-CH" altLang="fr-FR" sz="2000" dirty="0">
              <a:solidFill>
                <a:srgbClr val="898F97"/>
              </a:solidFill>
              <a:cs typeface="Arial" pitchFamily="34" charset="0"/>
            </a:endParaRPr>
          </a:p>
          <a:p>
            <a:pPr>
              <a:lnSpc>
                <a:spcPct val="100000"/>
              </a:lnSpc>
              <a:buClr>
                <a:srgbClr val="96CB00"/>
              </a:buClr>
              <a:buFont typeface="Gill Alt One MT" pitchFamily="50" charset="0"/>
              <a:buAutoNum type="arabicPeriod"/>
            </a:pPr>
            <a:r>
              <a:rPr lang="de-CH" altLang="fr-FR" sz="2200" b="1" dirty="0">
                <a:solidFill>
                  <a:srgbClr val="898F97"/>
                </a:solidFill>
                <a:cs typeface="Arial" pitchFamily="34" charset="0"/>
              </a:rPr>
              <a:t> </a:t>
            </a:r>
            <a:r>
              <a:rPr lang="de-CH" altLang="fr-FR" sz="2200" b="1" dirty="0">
                <a:solidFill>
                  <a:srgbClr val="D17930"/>
                </a:solidFill>
                <a:cs typeface="Arial" pitchFamily="34" charset="0"/>
              </a:rPr>
              <a:t>Finanzen</a:t>
            </a:r>
            <a:endParaRPr lang="de-CH" altLang="fr-FR" sz="2200" dirty="0">
              <a:solidFill>
                <a:srgbClr val="D17930"/>
              </a:solidFill>
              <a:cs typeface="Arial" pitchFamily="34" charset="0"/>
            </a:endParaRPr>
          </a:p>
          <a:p>
            <a:pPr lvl="1">
              <a:lnSpc>
                <a:spcPct val="100000"/>
              </a:lnSpc>
              <a:buClr>
                <a:srgbClr val="898F97"/>
              </a:buClr>
            </a:pPr>
            <a:r>
              <a:rPr lang="de-CH" altLang="fr-FR" sz="2000" b="1" dirty="0">
                <a:solidFill>
                  <a:schemeClr val="accent6">
                    <a:lumMod val="50000"/>
                  </a:schemeClr>
                </a:solidFill>
                <a:cs typeface="Arial" pitchFamily="34" charset="0"/>
              </a:rPr>
              <a:t>Finanzierbarkeit: </a:t>
            </a:r>
            <a:r>
              <a:rPr lang="de-CH" altLang="fr-FR" sz="2000" dirty="0">
                <a:solidFill>
                  <a:schemeClr val="accent6">
                    <a:lumMod val="50000"/>
                  </a:schemeClr>
                </a:solidFill>
                <a:cs typeface="Arial" pitchFamily="34" charset="0"/>
              </a:rPr>
              <a:t>Stellen Sie Überlegungen an, ob es vergleichsweise einfach ist, einen Prototyp zu finanzieren und in den Markt einzutreten.</a:t>
            </a:r>
          </a:p>
          <a:p>
            <a:pPr lvl="1">
              <a:lnSpc>
                <a:spcPct val="100000"/>
              </a:lnSpc>
              <a:buClr>
                <a:srgbClr val="898F97"/>
              </a:buClr>
            </a:pPr>
            <a:r>
              <a:rPr lang="de-CH" altLang="fr-FR" sz="2000" b="1" dirty="0">
                <a:solidFill>
                  <a:schemeClr val="accent6">
                    <a:lumMod val="50000"/>
                  </a:schemeClr>
                </a:solidFill>
                <a:cs typeface="Arial" pitchFamily="34" charset="0"/>
              </a:rPr>
              <a:t>Zu erwartende Gewinne: </a:t>
            </a:r>
            <a:r>
              <a:rPr lang="de-CH" altLang="fr-FR" sz="2000" dirty="0">
                <a:solidFill>
                  <a:schemeClr val="accent6">
                    <a:lumMod val="50000"/>
                  </a:schemeClr>
                </a:solidFill>
                <a:cs typeface="Arial" pitchFamily="34" charset="0"/>
              </a:rPr>
              <a:t>Denken Sie darüber nach, ob mit dem Produkt oder der Dienstleistung gute Gewinne zu erwirtschaften sind und überlegen Sie, ob es in dem Markt gute Margen gibt oder dort vor allem ein unerbittlicher Preiskampf herrscht.</a:t>
            </a:r>
          </a:p>
          <a:p>
            <a:pPr>
              <a:buFont typeface="+mj-lt"/>
              <a:buNone/>
            </a:pPr>
            <a:endParaRPr lang="de-CH" altLang="fr-FR" sz="2200" dirty="0">
              <a:latin typeface="+mj-lt"/>
              <a:cs typeface="Arial" pitchFamily="34" charset="0"/>
            </a:endParaRPr>
          </a:p>
        </p:txBody>
      </p:sp>
    </p:spTree>
    <p:extLst>
      <p:ext uri="{BB962C8B-B14F-4D97-AF65-F5344CB8AC3E}">
        <p14:creationId xmlns:p14="http://schemas.microsoft.com/office/powerpoint/2010/main" val="108235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29</a:t>
            </a:fld>
            <a:endParaRPr lang="ru-RU"/>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269671"/>
            <a:ext cx="9406555" cy="657225"/>
          </a:xfrm>
          <a:prstGeom prst="rect">
            <a:avLst/>
          </a:prstGeom>
          <a:noFill/>
          <a:ln w="9525">
            <a:noFill/>
            <a:miter lim="800000"/>
            <a:headEnd/>
            <a:tailEnd/>
          </a:ln>
        </p:spPr>
        <p:txBody>
          <a:bodyPr anchor="ctr"/>
          <a:lstStyle/>
          <a:p>
            <a:pPr>
              <a:defRPr/>
            </a:pPr>
            <a:r>
              <a:rPr lang="de-CH" altLang="fr-FR" sz="2400" b="1" dirty="0">
                <a:solidFill>
                  <a:srgbClr val="D17930"/>
                </a:solidFill>
                <a:latin typeface="+mj-lt"/>
                <a:ea typeface="ＭＳ Ｐゴシック" charset="0"/>
                <a:cs typeface="Arial"/>
              </a:rPr>
              <a:t>Fortsetzung: Beurteilung von Geschäftsideen:</a:t>
            </a:r>
          </a:p>
          <a:p>
            <a:pPr>
              <a:defRPr/>
            </a:pPr>
            <a:r>
              <a:rPr lang="de-CH" altLang="fr-FR" sz="2400" b="1" dirty="0">
                <a:solidFill>
                  <a:srgbClr val="D17930"/>
                </a:solidFill>
                <a:latin typeface="+mj-lt"/>
                <a:ea typeface="ＭＳ Ｐゴシック" charset="0"/>
                <a:cs typeface="Arial"/>
              </a:rPr>
              <a:t>Mögliche Kriterien</a:t>
            </a:r>
          </a:p>
        </p:txBody>
      </p:sp>
      <p:sp>
        <p:nvSpPr>
          <p:cNvPr id="5" name="Inhaltsplatzhalter 2">
            <a:extLst>
              <a:ext uri="{FF2B5EF4-FFF2-40B4-BE49-F238E27FC236}">
                <a16:creationId xmlns:a16="http://schemas.microsoft.com/office/drawing/2014/main" id="{C8CF2D95-2FDD-47FB-8FD1-30B20DC68504}"/>
              </a:ext>
            </a:extLst>
          </p:cNvPr>
          <p:cNvSpPr txBox="1">
            <a:spLocks/>
          </p:cNvSpPr>
          <p:nvPr/>
        </p:nvSpPr>
        <p:spPr>
          <a:xfrm>
            <a:off x="1023255" y="1163536"/>
            <a:ext cx="10205241" cy="50045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lnSpc>
                <a:spcPct val="100000"/>
              </a:lnSpc>
              <a:buClr>
                <a:srgbClr val="96CB00"/>
              </a:buClr>
              <a:buFont typeface="+mj-lt"/>
              <a:buAutoNum type="arabicPeriod" startAt="3"/>
            </a:pPr>
            <a:r>
              <a:rPr lang="de-CH" altLang="fr-FR" sz="2000" b="1" dirty="0">
                <a:solidFill>
                  <a:srgbClr val="D17930"/>
                </a:solidFill>
                <a:cs typeface="Arial" pitchFamily="34" charset="0"/>
              </a:rPr>
              <a:t>Markt</a:t>
            </a:r>
            <a:endParaRPr lang="de-CH" altLang="fr-FR" sz="2000" dirty="0">
              <a:solidFill>
                <a:srgbClr val="D17930"/>
              </a:solidFill>
              <a:cs typeface="Arial" pitchFamily="34" charset="0"/>
            </a:endParaRPr>
          </a:p>
          <a:p>
            <a:pPr marL="901700" lvl="2" indent="-361950">
              <a:lnSpc>
                <a:spcPct val="100000"/>
              </a:lnSpc>
              <a:buClr>
                <a:srgbClr val="898F97"/>
              </a:buClr>
            </a:pPr>
            <a:r>
              <a:rPr lang="de-CH" altLang="fr-FR" b="1" dirty="0">
                <a:solidFill>
                  <a:schemeClr val="accent6">
                    <a:lumMod val="50000"/>
                  </a:schemeClr>
                </a:solidFill>
                <a:cs typeface="Arial" pitchFamily="34" charset="0"/>
              </a:rPr>
              <a:t>Marktattraktivität: </a:t>
            </a:r>
            <a:r>
              <a:rPr lang="de-CH" altLang="fr-FR" dirty="0">
                <a:solidFill>
                  <a:schemeClr val="accent6">
                    <a:lumMod val="50000"/>
                  </a:schemeClr>
                </a:solidFill>
                <a:cs typeface="Arial" pitchFamily="34" charset="0"/>
              </a:rPr>
              <a:t>Überlegen Sie sich, ob es sich um einen Wachstumsmarkt handelt und ob die Kundengruppe leicht zu erreichen und anzusprechen ist. </a:t>
            </a:r>
          </a:p>
          <a:p>
            <a:pPr marL="901700" lvl="2" indent="-361950">
              <a:lnSpc>
                <a:spcPct val="100000"/>
              </a:lnSpc>
              <a:buClr>
                <a:srgbClr val="898F97"/>
              </a:buClr>
            </a:pPr>
            <a:r>
              <a:rPr lang="de-CH" altLang="fr-FR" b="1" dirty="0">
                <a:solidFill>
                  <a:schemeClr val="accent6">
                    <a:lumMod val="50000"/>
                  </a:schemeClr>
                </a:solidFill>
                <a:cs typeface="Arial" pitchFamily="34" charset="0"/>
              </a:rPr>
              <a:t>Markteintrittsbarrieren: </a:t>
            </a:r>
            <a:r>
              <a:rPr lang="de-CH" altLang="fr-FR" dirty="0">
                <a:solidFill>
                  <a:schemeClr val="accent6">
                    <a:lumMod val="50000"/>
                  </a:schemeClr>
                </a:solidFill>
                <a:cs typeface="Arial" pitchFamily="34" charset="0"/>
              </a:rPr>
              <a:t>Denken Sie darüber nach, ob es hohe Hürden gibt, um in den Markt zu kommen, z. B. hohe gesetzliche Anforderungen oder Beschränkungen im Pharmamarkt. </a:t>
            </a:r>
          </a:p>
          <a:p>
            <a:pPr marL="361950" indent="-361950">
              <a:lnSpc>
                <a:spcPct val="100000"/>
              </a:lnSpc>
              <a:buClr>
                <a:srgbClr val="96CB00"/>
              </a:buClr>
              <a:buFont typeface="Gill Alt One MT" pitchFamily="50" charset="0"/>
              <a:buAutoNum type="arabicPeriod" startAt="3"/>
            </a:pPr>
            <a:r>
              <a:rPr lang="de-CH" altLang="fr-FR" sz="2000" b="1" dirty="0">
                <a:solidFill>
                  <a:srgbClr val="D17930"/>
                </a:solidFill>
                <a:cs typeface="Arial" pitchFamily="34" charset="0"/>
              </a:rPr>
              <a:t>Wirkung:</a:t>
            </a:r>
            <a:r>
              <a:rPr lang="de-CH" altLang="fr-FR" sz="2000" b="1" dirty="0">
                <a:solidFill>
                  <a:srgbClr val="898F97"/>
                </a:solidFill>
                <a:cs typeface="Arial" pitchFamily="34" charset="0"/>
              </a:rPr>
              <a:t> </a:t>
            </a:r>
            <a:r>
              <a:rPr lang="de-CH" altLang="fr-FR" sz="2000" dirty="0">
                <a:solidFill>
                  <a:schemeClr val="accent6">
                    <a:lumMod val="50000"/>
                  </a:schemeClr>
                </a:solidFill>
                <a:cs typeface="Arial" pitchFamily="34" charset="0"/>
              </a:rPr>
              <a:t>Schätzen Sie ab, ob das Produkt eine positive Wirkung für Ihre Kunden und für die Gesellschaft hat.</a:t>
            </a:r>
          </a:p>
          <a:p>
            <a:pPr marL="361950" indent="-361950">
              <a:lnSpc>
                <a:spcPct val="100000"/>
              </a:lnSpc>
              <a:buClr>
                <a:srgbClr val="96CB00"/>
              </a:buClr>
              <a:buFont typeface="Gill Alt One MT" pitchFamily="50" charset="0"/>
              <a:buAutoNum type="arabicPeriod" startAt="3"/>
            </a:pPr>
            <a:r>
              <a:rPr lang="de-CH" altLang="fr-FR" sz="2000" b="1" dirty="0">
                <a:solidFill>
                  <a:srgbClr val="D17930"/>
                </a:solidFill>
                <a:cs typeface="Arial" pitchFamily="34" charset="0"/>
              </a:rPr>
              <a:t>Ökologie:</a:t>
            </a:r>
            <a:r>
              <a:rPr lang="de-CH" altLang="fr-FR" sz="2000" b="1" dirty="0">
                <a:solidFill>
                  <a:srgbClr val="898F97"/>
                </a:solidFill>
                <a:cs typeface="Arial" pitchFamily="34" charset="0"/>
              </a:rPr>
              <a:t> </a:t>
            </a:r>
            <a:r>
              <a:rPr lang="de-CH" altLang="fr-FR" sz="2000" dirty="0">
                <a:solidFill>
                  <a:schemeClr val="accent6">
                    <a:lumMod val="50000"/>
                  </a:schemeClr>
                </a:solidFill>
                <a:cs typeface="Arial" pitchFamily="34" charset="0"/>
              </a:rPr>
              <a:t>Überlegen Sie, ob das Produkt auf ökologisch verantwortungsvolle Weise hergestellt werden kann.</a:t>
            </a:r>
          </a:p>
          <a:p>
            <a:pPr marL="361950" indent="-361950">
              <a:lnSpc>
                <a:spcPct val="100000"/>
              </a:lnSpc>
              <a:buClr>
                <a:srgbClr val="96CB00"/>
              </a:buClr>
              <a:buFont typeface="Gill Alt One MT" pitchFamily="50" charset="0"/>
              <a:buAutoNum type="arabicPeriod" startAt="3"/>
            </a:pPr>
            <a:r>
              <a:rPr lang="de-CH" altLang="fr-FR" sz="2000" b="1" dirty="0">
                <a:solidFill>
                  <a:srgbClr val="D17930"/>
                </a:solidFill>
                <a:cs typeface="Arial" pitchFamily="34" charset="0"/>
              </a:rPr>
              <a:t>Identität:</a:t>
            </a:r>
            <a:r>
              <a:rPr lang="de-CH" altLang="fr-FR" sz="2000" b="1" dirty="0">
                <a:solidFill>
                  <a:srgbClr val="898F97"/>
                </a:solidFill>
                <a:cs typeface="Arial" pitchFamily="34" charset="0"/>
              </a:rPr>
              <a:t> </a:t>
            </a:r>
            <a:r>
              <a:rPr lang="de-CH" altLang="fr-FR" sz="2000" dirty="0">
                <a:solidFill>
                  <a:schemeClr val="accent6">
                    <a:lumMod val="50000"/>
                  </a:schemeClr>
                </a:solidFill>
                <a:cs typeface="Arial" pitchFamily="34" charset="0"/>
              </a:rPr>
              <a:t>Analysieren Sie, ob die Geschäftsidee zu Ihnen, zu Ihren Interessen und zu Ihrer Persönlichkeit passt.</a:t>
            </a:r>
          </a:p>
          <a:p>
            <a:pPr marL="361950" indent="-361950">
              <a:lnSpc>
                <a:spcPct val="100000"/>
              </a:lnSpc>
              <a:buClr>
                <a:srgbClr val="96CB00"/>
              </a:buClr>
              <a:buFont typeface="Gill Alt One MT" pitchFamily="50" charset="0"/>
              <a:buAutoNum type="arabicPeriod" startAt="3"/>
            </a:pPr>
            <a:r>
              <a:rPr lang="de-CH" altLang="fr-FR" sz="2000" b="1" dirty="0">
                <a:solidFill>
                  <a:srgbClr val="D17930"/>
                </a:solidFill>
                <a:cs typeface="Arial" pitchFamily="34" charset="0"/>
              </a:rPr>
              <a:t>Spass:</a:t>
            </a:r>
            <a:r>
              <a:rPr lang="de-CH" altLang="fr-FR" sz="2000" b="1" dirty="0">
                <a:solidFill>
                  <a:srgbClr val="898F97"/>
                </a:solidFill>
                <a:cs typeface="Arial" pitchFamily="34" charset="0"/>
              </a:rPr>
              <a:t> </a:t>
            </a:r>
            <a:r>
              <a:rPr lang="de-CH" altLang="fr-FR" sz="2000" dirty="0">
                <a:solidFill>
                  <a:schemeClr val="accent6">
                    <a:lumMod val="50000"/>
                  </a:schemeClr>
                </a:solidFill>
                <a:cs typeface="Arial" pitchFamily="34" charset="0"/>
              </a:rPr>
              <a:t>Reflektieren Sie, ob es Ihnen Spass macht, an dieser Idee mit viel Energie und über einen langen Zeitraum zu arbeiten.</a:t>
            </a:r>
          </a:p>
          <a:p>
            <a:pPr>
              <a:lnSpc>
                <a:spcPct val="100000"/>
              </a:lnSpc>
              <a:buFont typeface="+mj-lt"/>
              <a:buNone/>
            </a:pPr>
            <a:endParaRPr lang="de-CH" altLang="fr-FR" sz="2000" dirty="0">
              <a:solidFill>
                <a:srgbClr val="898F97"/>
              </a:solidFill>
              <a:latin typeface="Arial" pitchFamily="34" charset="0"/>
              <a:cs typeface="Arial" pitchFamily="34" charset="0"/>
            </a:endParaRPr>
          </a:p>
        </p:txBody>
      </p:sp>
    </p:spTree>
    <p:extLst>
      <p:ext uri="{BB962C8B-B14F-4D97-AF65-F5344CB8AC3E}">
        <p14:creationId xmlns:p14="http://schemas.microsoft.com/office/powerpoint/2010/main" val="2670153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3A749C6-91AB-45B8-9DF4-824D670A0B98}"/>
              </a:ext>
            </a:extLst>
          </p:cNvPr>
          <p:cNvSpPr>
            <a:spLocks noGrp="1"/>
          </p:cNvSpPr>
          <p:nvPr>
            <p:ph type="sldNum" sz="quarter" idx="12"/>
          </p:nvPr>
        </p:nvSpPr>
        <p:spPr/>
        <p:txBody>
          <a:bodyPr/>
          <a:lstStyle/>
          <a:p>
            <a:fld id="{B7E6CA31-DA56-47CF-9891-B6D0296B6AEC}" type="slidenum">
              <a:rPr lang="ru-RU" smtClean="0"/>
              <a:t>3</a:t>
            </a:fld>
            <a:endParaRPr lang="ru-RU"/>
          </a:p>
        </p:txBody>
      </p:sp>
      <p:pic>
        <p:nvPicPr>
          <p:cNvPr id="6" name="Grafik 5">
            <a:extLst>
              <a:ext uri="{FF2B5EF4-FFF2-40B4-BE49-F238E27FC236}">
                <a16:creationId xmlns:a16="http://schemas.microsoft.com/office/drawing/2014/main" id="{3353D2FD-73F3-4CC2-BCE8-12A765BF00E9}"/>
              </a:ext>
            </a:extLst>
          </p:cNvPr>
          <p:cNvPicPr/>
          <p:nvPr/>
        </p:nvPicPr>
        <p:blipFill>
          <a:blip r:embed="rId2"/>
          <a:stretch>
            <a:fillRect/>
          </a:stretch>
        </p:blipFill>
        <p:spPr>
          <a:xfrm>
            <a:off x="1022778" y="2681839"/>
            <a:ext cx="2332480" cy="1462457"/>
          </a:xfrm>
          <a:prstGeom prst="rect">
            <a:avLst/>
          </a:prstGeom>
        </p:spPr>
      </p:pic>
      <p:pic>
        <p:nvPicPr>
          <p:cNvPr id="7" name="Grafik 6" descr="UNF_Logo_gross.emf">
            <a:extLst>
              <a:ext uri="{FF2B5EF4-FFF2-40B4-BE49-F238E27FC236}">
                <a16:creationId xmlns:a16="http://schemas.microsoft.com/office/drawing/2014/main" id="{C546E1AA-F456-4133-BD1C-341204CD2AAB}"/>
              </a:ext>
            </a:extLst>
          </p:cNvPr>
          <p:cNvPicPr/>
          <p:nvPr/>
        </p:nvPicPr>
        <p:blipFill>
          <a:blip r:embed="rId3" cstate="print"/>
          <a:srcRect t="408"/>
          <a:stretch>
            <a:fillRect/>
          </a:stretch>
        </p:blipFill>
        <p:spPr>
          <a:xfrm>
            <a:off x="8046630" y="2735046"/>
            <a:ext cx="1958696" cy="1238056"/>
          </a:xfrm>
          <a:prstGeom prst="rect">
            <a:avLst/>
          </a:prstGeom>
        </p:spPr>
      </p:pic>
      <p:pic>
        <p:nvPicPr>
          <p:cNvPr id="8" name="Grafik 7" descr="Ãhnliches Foto">
            <a:extLst>
              <a:ext uri="{FF2B5EF4-FFF2-40B4-BE49-F238E27FC236}">
                <a16:creationId xmlns:a16="http://schemas.microsoft.com/office/drawing/2014/main" id="{2B624205-394B-4D26-8EBB-C563B2420EEC}"/>
              </a:ext>
            </a:extLst>
          </p:cNvPr>
          <p:cNvPicPr/>
          <p:nvPr/>
        </p:nvPicPr>
        <p:blipFill rotWithShape="1">
          <a:blip r:embed="rId4" cstate="print">
            <a:extLst>
              <a:ext uri="{28A0092B-C50C-407E-A947-70E740481C1C}">
                <a14:useLocalDpi xmlns:a14="http://schemas.microsoft.com/office/drawing/2010/main" val="0"/>
              </a:ext>
            </a:extLst>
          </a:blip>
          <a:srcRect l="9947" t="26669" r="13288" b="4201"/>
          <a:stretch/>
        </p:blipFill>
        <p:spPr bwMode="auto">
          <a:xfrm>
            <a:off x="1163805" y="4365523"/>
            <a:ext cx="1984979" cy="1014331"/>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Grafik 8" descr="Solothurner Handelskammer.png">
            <a:extLst>
              <a:ext uri="{FF2B5EF4-FFF2-40B4-BE49-F238E27FC236}">
                <a16:creationId xmlns:a16="http://schemas.microsoft.com/office/drawing/2014/main" id="{6013901E-2E99-43A4-BE07-19C90DFC1CE7}"/>
              </a:ext>
            </a:extLst>
          </p:cNvPr>
          <p:cNvPicPr/>
          <p:nvPr/>
        </p:nvPicPr>
        <p:blipFill>
          <a:blip r:embed="rId5" cstate="print"/>
          <a:stretch>
            <a:fillRect/>
          </a:stretch>
        </p:blipFill>
        <p:spPr>
          <a:xfrm>
            <a:off x="4124150" y="4578014"/>
            <a:ext cx="2173099" cy="589347"/>
          </a:xfrm>
          <a:prstGeom prst="rect">
            <a:avLst/>
          </a:prstGeom>
        </p:spPr>
      </p:pic>
      <p:sp>
        <p:nvSpPr>
          <p:cNvPr id="10" name="Textfeld 9">
            <a:extLst>
              <a:ext uri="{FF2B5EF4-FFF2-40B4-BE49-F238E27FC236}">
                <a16:creationId xmlns:a16="http://schemas.microsoft.com/office/drawing/2014/main" id="{A8FA04C0-55B6-48C4-ACD6-38C804D3596A}"/>
              </a:ext>
            </a:extLst>
          </p:cNvPr>
          <p:cNvSpPr txBox="1"/>
          <p:nvPr/>
        </p:nvSpPr>
        <p:spPr>
          <a:xfrm>
            <a:off x="1054510" y="1233741"/>
            <a:ext cx="10179071" cy="432048"/>
          </a:xfrm>
          <a:prstGeom prst="rect">
            <a:avLst/>
          </a:prstGeom>
          <a:noFill/>
        </p:spPr>
        <p:txBody>
          <a:bodyPr wrap="square" lIns="0" tIns="0" rIns="0" bIns="0" rtlCol="0">
            <a:noAutofit/>
          </a:bodyPr>
          <a:lstStyle/>
          <a:p>
            <a:pPr algn="l"/>
            <a:r>
              <a:rPr lang="de-CH" sz="2000" b="1" dirty="0">
                <a:solidFill>
                  <a:schemeClr val="bg1">
                    <a:lumMod val="50000"/>
                  </a:schemeClr>
                </a:solidFill>
              </a:rPr>
              <a:t>Die Initiatoren und Initiatorinnen des Projektes «Unternehmerisches Denken und Handeln» arbeiten in den folgenden Institutionen:</a:t>
            </a:r>
            <a:endParaRPr lang="fr-CH" sz="2000" b="1" dirty="0">
              <a:solidFill>
                <a:schemeClr val="bg1">
                  <a:lumMod val="50000"/>
                </a:schemeClr>
              </a:solidFill>
            </a:endParaRPr>
          </a:p>
        </p:txBody>
      </p:sp>
      <p:sp>
        <p:nvSpPr>
          <p:cNvPr id="11" name="Textplatzhalter 15">
            <a:extLst>
              <a:ext uri="{FF2B5EF4-FFF2-40B4-BE49-F238E27FC236}">
                <a16:creationId xmlns:a16="http://schemas.microsoft.com/office/drawing/2014/main" id="{26F525E0-823D-494F-B0A3-423852D3C0AF}"/>
              </a:ext>
            </a:extLst>
          </p:cNvPr>
          <p:cNvSpPr txBox="1">
            <a:spLocks noChangeAspect="1"/>
          </p:cNvSpPr>
          <p:nvPr/>
        </p:nvSpPr>
        <p:spPr>
          <a:xfrm>
            <a:off x="4168277" y="2929483"/>
            <a:ext cx="3092645" cy="890349"/>
          </a:xfrm>
          <a:prstGeom prst="rect">
            <a:avLst/>
          </a:prstGeom>
          <a:blipFill>
            <a:blip r:embed="rId6"/>
            <a:stretch>
              <a:fillRect/>
            </a:stretch>
          </a:blipFill>
        </p:spPr>
        <p:txBody>
          <a:bodyPr/>
          <a:lstStyle>
            <a:lvl1pPr marL="0" indent="0" algn="l" defTabSz="914400" rtl="0" eaLnBrk="1" latinLnBrk="0" hangingPunct="1">
              <a:lnSpc>
                <a:spcPct val="114000"/>
              </a:lnSpc>
              <a:spcBef>
                <a:spcPts val="0"/>
              </a:spcBef>
              <a:buFont typeface="Arial" panose="020B0604020202020204" pitchFamily="34" charset="0"/>
              <a:buNone/>
              <a:defRPr sz="375" b="0" kern="1200">
                <a:solidFill>
                  <a:schemeClr val="bg1"/>
                </a:solidFill>
                <a:latin typeface="+mn-lt"/>
                <a:ea typeface="+mn-ea"/>
                <a:cs typeface="+mn-cs"/>
              </a:defRPr>
            </a:lvl1pPr>
            <a:lvl2pPr marL="271463" indent="-271463" algn="l" defTabSz="914400" rtl="0" eaLnBrk="1" latinLnBrk="0" hangingPunct="1">
              <a:lnSpc>
                <a:spcPct val="114000"/>
              </a:lnSpc>
              <a:spcBef>
                <a:spcPts val="0"/>
              </a:spcBef>
              <a:buClr>
                <a:schemeClr val="accent3"/>
              </a:buClr>
              <a:buFont typeface="MS PGothic" panose="020B0600070205080204" pitchFamily="34" charset="-128"/>
              <a:buChar char="▶"/>
              <a:defRPr sz="2200" kern="1200">
                <a:solidFill>
                  <a:schemeClr val="accent1"/>
                </a:solidFill>
                <a:latin typeface="+mn-lt"/>
                <a:ea typeface="+mn-ea"/>
                <a:cs typeface="+mn-cs"/>
              </a:defRPr>
            </a:lvl2pPr>
            <a:lvl3pPr marL="533400" indent="-261938" algn="l" defTabSz="914400" rtl="0" eaLnBrk="1" latinLnBrk="0" hangingPunct="1">
              <a:lnSpc>
                <a:spcPct val="114000"/>
              </a:lnSpc>
              <a:spcBef>
                <a:spcPts val="0"/>
              </a:spcBef>
              <a:buClr>
                <a:schemeClr val="accent3"/>
              </a:buClr>
              <a:buFont typeface="MS PGothic" panose="020B0600070205080204" pitchFamily="34" charset="-128"/>
              <a:buChar char="▶"/>
              <a:defRPr sz="2000" kern="1200">
                <a:solidFill>
                  <a:schemeClr val="accent1"/>
                </a:solidFill>
                <a:latin typeface="+mn-lt"/>
                <a:ea typeface="+mn-ea"/>
                <a:cs typeface="+mn-cs"/>
              </a:defRPr>
            </a:lvl3pPr>
            <a:lvl4pPr marL="806450" indent="-273050" algn="l" defTabSz="914400" rtl="0" eaLnBrk="1" latinLnBrk="0" hangingPunct="1">
              <a:lnSpc>
                <a:spcPct val="110000"/>
              </a:lnSpc>
              <a:spcBef>
                <a:spcPts val="0"/>
              </a:spcBef>
              <a:buClr>
                <a:schemeClr val="accent3"/>
              </a:buClr>
              <a:buFont typeface="MS PGothic" panose="020B0600070205080204" pitchFamily="34" charset="-128"/>
              <a:buChar char="▶"/>
              <a:defRPr sz="1800" kern="1200">
                <a:solidFill>
                  <a:schemeClr val="accent1"/>
                </a:solidFill>
                <a:latin typeface="+mn-lt"/>
                <a:ea typeface="+mn-ea"/>
                <a:cs typeface="+mn-cs"/>
              </a:defRPr>
            </a:lvl4pPr>
            <a:lvl5pPr marL="1077913" indent="-274638" algn="l" defTabSz="914400" rtl="0" eaLnBrk="1" latinLnBrk="0" hangingPunct="1">
              <a:lnSpc>
                <a:spcPct val="110000"/>
              </a:lnSpc>
              <a:spcBef>
                <a:spcPts val="0"/>
              </a:spcBef>
              <a:buClr>
                <a:schemeClr val="accent3"/>
              </a:buClr>
              <a:buFont typeface="MS PGothic" panose="020B0600070205080204" pitchFamily="34" charset="-128"/>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t>   </a:t>
            </a:r>
          </a:p>
        </p:txBody>
      </p:sp>
      <p:pic>
        <p:nvPicPr>
          <p:cNvPr id="12" name="Grafik 11">
            <a:extLst>
              <a:ext uri="{FF2B5EF4-FFF2-40B4-BE49-F238E27FC236}">
                <a16:creationId xmlns:a16="http://schemas.microsoft.com/office/drawing/2014/main" id="{3B2BB39C-D571-4EB3-92F8-B66D4942D8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5642" y="4592093"/>
            <a:ext cx="2662443" cy="1372540"/>
          </a:xfrm>
          <a:prstGeom prst="rect">
            <a:avLst/>
          </a:prstGeom>
        </p:spPr>
      </p:pic>
      <p:pic>
        <p:nvPicPr>
          <p:cNvPr id="13" name="Grafik 1">
            <a:extLst>
              <a:ext uri="{FF2B5EF4-FFF2-40B4-BE49-F238E27FC236}">
                <a16:creationId xmlns:a16="http://schemas.microsoft.com/office/drawing/2014/main" id="{798E358C-FB64-4044-8256-761473B263B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r="85297"/>
          <a:stretch>
            <a:fillRect/>
          </a:stretch>
        </p:blipFill>
        <p:spPr bwMode="auto">
          <a:xfrm>
            <a:off x="7049730" y="4466286"/>
            <a:ext cx="1116404" cy="10950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2">
            <a:extLst>
              <a:ext uri="{FF2B5EF4-FFF2-40B4-BE49-F238E27FC236}">
                <a16:creationId xmlns:a16="http://schemas.microsoft.com/office/drawing/2014/main" id="{17A30F9E-B5B8-42F1-9BF8-9162ECA27634}"/>
              </a:ext>
            </a:extLst>
          </p:cNvPr>
          <p:cNvSpPr txBox="1">
            <a:spLocks noChangeArrowheads="1"/>
          </p:cNvSpPr>
          <p:nvPr/>
        </p:nvSpPr>
        <p:spPr bwMode="auto">
          <a:xfrm>
            <a:off x="947152" y="51779"/>
            <a:ext cx="9845485" cy="795947"/>
          </a:xfrm>
          <a:prstGeom prst="rect">
            <a:avLst/>
          </a:prstGeom>
          <a:noFill/>
          <a:ln w="9525">
            <a:noFill/>
            <a:miter lim="800000"/>
            <a:headEnd/>
            <a:tailEnd/>
          </a:ln>
        </p:spPr>
        <p:txBody>
          <a:bodyPr anchor="ctr"/>
          <a:lstStyle/>
          <a:p>
            <a:pPr>
              <a:defRPr/>
            </a:pPr>
            <a:r>
              <a:rPr lang="de-CH" altLang="fr-FR" sz="2400" b="1" dirty="0">
                <a:solidFill>
                  <a:srgbClr val="8EB403"/>
                </a:solidFill>
                <a:latin typeface="+mj-lt"/>
                <a:ea typeface="ＭＳ Ｐゴシック" charset="0"/>
                <a:cs typeface="Arial"/>
              </a:rPr>
              <a:t>Hintergrundinformationen zum Lehr-/Lernprogramm myidea.ch</a:t>
            </a:r>
          </a:p>
        </p:txBody>
      </p:sp>
      <p:sp>
        <p:nvSpPr>
          <p:cNvPr id="15" name="Textfeld 14">
            <a:extLst>
              <a:ext uri="{FF2B5EF4-FFF2-40B4-BE49-F238E27FC236}">
                <a16:creationId xmlns:a16="http://schemas.microsoft.com/office/drawing/2014/main" id="{6C65F631-4C03-4219-A881-6D77D7AD0FE0}"/>
              </a:ext>
            </a:extLst>
          </p:cNvPr>
          <p:cNvSpPr txBox="1"/>
          <p:nvPr/>
        </p:nvSpPr>
        <p:spPr>
          <a:xfrm>
            <a:off x="9464786" y="4228674"/>
            <a:ext cx="2290866" cy="432048"/>
          </a:xfrm>
          <a:prstGeom prst="rect">
            <a:avLst/>
          </a:prstGeom>
          <a:noFill/>
        </p:spPr>
        <p:txBody>
          <a:bodyPr wrap="square" lIns="0" tIns="0" rIns="0" bIns="0" rtlCol="0">
            <a:noAutofit/>
          </a:bodyPr>
          <a:lstStyle/>
          <a:p>
            <a:pPr algn="l">
              <a:lnSpc>
                <a:spcPts val="2000"/>
              </a:lnSpc>
            </a:pPr>
            <a:r>
              <a:rPr lang="de-CH" sz="1500" b="1" dirty="0">
                <a:solidFill>
                  <a:schemeClr val="bg1">
                    <a:lumMod val="50000"/>
                  </a:schemeClr>
                </a:solidFill>
              </a:rPr>
              <a:t>Gefördert durch:</a:t>
            </a:r>
            <a:endParaRPr lang="fr-CH" sz="1500" b="1" dirty="0">
              <a:solidFill>
                <a:schemeClr val="bg1">
                  <a:lumMod val="50000"/>
                </a:schemeClr>
              </a:solidFill>
            </a:endParaRPr>
          </a:p>
        </p:txBody>
      </p:sp>
      <p:sp>
        <p:nvSpPr>
          <p:cNvPr id="16" name="Textfeld 15">
            <a:extLst>
              <a:ext uri="{FF2B5EF4-FFF2-40B4-BE49-F238E27FC236}">
                <a16:creationId xmlns:a16="http://schemas.microsoft.com/office/drawing/2014/main" id="{B9D871E9-1CFD-4508-9257-33790A80776E}"/>
              </a:ext>
            </a:extLst>
          </p:cNvPr>
          <p:cNvSpPr txBox="1"/>
          <p:nvPr/>
        </p:nvSpPr>
        <p:spPr>
          <a:xfrm>
            <a:off x="7138218" y="4228674"/>
            <a:ext cx="1732900" cy="432048"/>
          </a:xfrm>
          <a:prstGeom prst="rect">
            <a:avLst/>
          </a:prstGeom>
          <a:noFill/>
        </p:spPr>
        <p:txBody>
          <a:bodyPr wrap="square" lIns="0" tIns="0" rIns="0" bIns="0" rtlCol="0">
            <a:noAutofit/>
          </a:bodyPr>
          <a:lstStyle/>
          <a:p>
            <a:pPr algn="l">
              <a:lnSpc>
                <a:spcPts val="2000"/>
              </a:lnSpc>
            </a:pPr>
            <a:r>
              <a:rPr lang="de-CH" sz="1500" b="1" dirty="0">
                <a:solidFill>
                  <a:schemeClr val="bg1">
                    <a:lumMod val="50000"/>
                  </a:schemeClr>
                </a:solidFill>
              </a:rPr>
              <a:t>Getragen durch:</a:t>
            </a:r>
            <a:endParaRPr lang="fr-CH" sz="1500" b="1" dirty="0">
              <a:solidFill>
                <a:schemeClr val="bg1">
                  <a:lumMod val="50000"/>
                </a:schemeClr>
              </a:solidFill>
            </a:endParaRPr>
          </a:p>
        </p:txBody>
      </p:sp>
    </p:spTree>
    <p:extLst>
      <p:ext uri="{BB962C8B-B14F-4D97-AF65-F5344CB8AC3E}">
        <p14:creationId xmlns:p14="http://schemas.microsoft.com/office/powerpoint/2010/main" val="1082045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30</a:t>
            </a:fld>
            <a:endParaRPr lang="ru-RU"/>
          </a:p>
        </p:txBody>
      </p:sp>
      <p:sp>
        <p:nvSpPr>
          <p:cNvPr id="2" name="Textplatzhalter 1">
            <a:extLst>
              <a:ext uri="{FF2B5EF4-FFF2-40B4-BE49-F238E27FC236}">
                <a16:creationId xmlns:a16="http://schemas.microsoft.com/office/drawing/2014/main" id="{C86FDCE1-7554-4E79-826E-208A92E49094}"/>
              </a:ext>
            </a:extLst>
          </p:cNvPr>
          <p:cNvSpPr>
            <a:spLocks noGrp="1"/>
          </p:cNvSpPr>
          <p:nvPr>
            <p:ph type="body" idx="1"/>
          </p:nvPr>
        </p:nvSpPr>
        <p:spPr>
          <a:xfrm>
            <a:off x="2209800" y="2402895"/>
            <a:ext cx="7817304" cy="2548117"/>
          </a:xfrm>
        </p:spPr>
        <p:txBody>
          <a:bodyPr>
            <a:normAutofit lnSpcReduction="10000"/>
          </a:bodyPr>
          <a:lstStyle/>
          <a:p>
            <a:pPr marL="342900" indent="-342900" algn="l">
              <a:buClr>
                <a:srgbClr val="96CB00"/>
              </a:buClr>
              <a:buFont typeface="Arial" panose="020B0604020202020204" pitchFamily="34" charset="0"/>
              <a:buChar char="•"/>
            </a:pPr>
            <a:r>
              <a:rPr lang="de-CH" dirty="0">
                <a:solidFill>
                  <a:schemeClr val="accent6">
                    <a:lumMod val="50000"/>
                  </a:schemeClr>
                </a:solidFill>
              </a:rPr>
              <a:t>Verteilen Sie jeweils 5 Punkte auf diejenigen Ideen, die Sie am besten finden.</a:t>
            </a:r>
          </a:p>
          <a:p>
            <a:pPr marL="342900" indent="-342900" algn="l">
              <a:buClr>
                <a:srgbClr val="96CB00"/>
              </a:buClr>
              <a:buFont typeface="Arial" panose="020B0604020202020204" pitchFamily="34" charset="0"/>
              <a:buChar char="•"/>
            </a:pPr>
            <a:r>
              <a:rPr lang="de-CH" dirty="0">
                <a:solidFill>
                  <a:schemeClr val="accent6">
                    <a:lumMod val="50000"/>
                  </a:schemeClr>
                </a:solidFill>
              </a:rPr>
              <a:t>Sie dürfen die Punkte gleichmässig verteilen, können aber auch mehrere Punkte für eine Idee einsetzen.</a:t>
            </a:r>
          </a:p>
          <a:p>
            <a:pPr marL="342900" indent="-342900" algn="l">
              <a:buClr>
                <a:srgbClr val="96CB00"/>
              </a:buClr>
              <a:buFont typeface="Arial" panose="020B0604020202020204" pitchFamily="34" charset="0"/>
              <a:buChar char="•"/>
            </a:pPr>
            <a:r>
              <a:rPr lang="de-CH" dirty="0">
                <a:solidFill>
                  <a:schemeClr val="accent6">
                    <a:lumMod val="50000"/>
                  </a:schemeClr>
                </a:solidFill>
              </a:rPr>
              <a:t>Die Ideen mit den meisten Punkten werden ausgewählt und im Folgenden weiter bearbeitet.</a:t>
            </a:r>
          </a:p>
          <a:p>
            <a:endParaRPr lang="de-CH" dirty="0"/>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31139"/>
            <a:ext cx="9406555" cy="657225"/>
          </a:xfrm>
          <a:prstGeom prst="rect">
            <a:avLst/>
          </a:prstGeom>
          <a:noFill/>
          <a:ln w="9525">
            <a:noFill/>
            <a:miter lim="800000"/>
            <a:headEnd/>
            <a:tailEnd/>
          </a:ln>
        </p:spPr>
        <p:txBody>
          <a:bodyPr anchor="ctr"/>
          <a:lstStyle/>
          <a:p>
            <a:pPr>
              <a:defRPr/>
            </a:pPr>
            <a:r>
              <a:rPr lang="de-CH" altLang="fr-FR" sz="2400" b="1" dirty="0">
                <a:solidFill>
                  <a:schemeClr val="bg1"/>
                </a:solidFill>
                <a:latin typeface="+mj-lt"/>
                <a:ea typeface="ＭＳ Ｐゴシック" charset="0"/>
                <a:cs typeface="Arial"/>
              </a:rPr>
              <a:t>Ideenauswahl</a:t>
            </a:r>
          </a:p>
        </p:txBody>
      </p:sp>
    </p:spTree>
    <p:extLst>
      <p:ext uri="{BB962C8B-B14F-4D97-AF65-F5344CB8AC3E}">
        <p14:creationId xmlns:p14="http://schemas.microsoft.com/office/powerpoint/2010/main" val="3272557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ew shape">
            <a:extLst>
              <a:ext uri="{FF2B5EF4-FFF2-40B4-BE49-F238E27FC236}">
                <a16:creationId xmlns:a16="http://schemas.microsoft.com/office/drawing/2014/main" id="{FD75077F-549F-427D-8675-62EFAD6E26CC}"/>
              </a:ext>
            </a:extLst>
          </p:cNvPr>
          <p:cNvSpPr txBox="1">
            <a:spLocks/>
          </p:cNvSpPr>
          <p:nvPr/>
        </p:nvSpPr>
        <p:spPr>
          <a:xfrm>
            <a:off x="5385463" y="131922"/>
            <a:ext cx="6273117" cy="1188132"/>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600" b="1" dirty="0">
                <a:solidFill>
                  <a:srgbClr val="8EB403"/>
                </a:solidFill>
              </a:rPr>
              <a:t>Aktivität!!!</a:t>
            </a:r>
            <a:br>
              <a:rPr lang="de-DE" sz="2600" dirty="0">
                <a:solidFill>
                  <a:srgbClr val="8EB403"/>
                </a:solidFill>
              </a:rPr>
            </a:br>
            <a:r>
              <a:rPr lang="de-CH" sz="2600" dirty="0">
                <a:solidFill>
                  <a:srgbClr val="8EB403"/>
                </a:solidFill>
              </a:rPr>
              <a:t>Was macht eine Geschäftsidee zu einer «guten» und «nachhaltigen» Idee?</a:t>
            </a:r>
          </a:p>
          <a:p>
            <a:pPr marL="0" indent="0">
              <a:buNone/>
            </a:pPr>
            <a:endParaRPr lang="de-DE" sz="2600" dirty="0">
              <a:solidFill>
                <a:srgbClr val="8EB403"/>
              </a:solidFill>
            </a:endParaRPr>
          </a:p>
        </p:txBody>
      </p:sp>
      <p:sp>
        <p:nvSpPr>
          <p:cNvPr id="2" name="Foliennummernplatzhalter 1">
            <a:extLst>
              <a:ext uri="{FF2B5EF4-FFF2-40B4-BE49-F238E27FC236}">
                <a16:creationId xmlns:a16="http://schemas.microsoft.com/office/drawing/2014/main" id="{4116C324-4E3F-4DBF-99DC-E8C9953AAB0C}"/>
              </a:ext>
            </a:extLst>
          </p:cNvPr>
          <p:cNvSpPr>
            <a:spLocks noGrp="1"/>
          </p:cNvSpPr>
          <p:nvPr>
            <p:ph type="sldNum" sz="quarter" idx="12"/>
          </p:nvPr>
        </p:nvSpPr>
        <p:spPr/>
        <p:txBody>
          <a:bodyPr/>
          <a:lstStyle/>
          <a:p>
            <a:fld id="{B7E6CA31-DA56-47CF-9891-B6D0296B6AEC}" type="slidenum">
              <a:rPr lang="ru-RU" smtClean="0"/>
              <a:t>31</a:t>
            </a:fld>
            <a:endParaRPr lang="ru-RU"/>
          </a:p>
        </p:txBody>
      </p:sp>
      <p:pic>
        <p:nvPicPr>
          <p:cNvPr id="6" name="Grafik 5" descr="Diskussion mit Schülern.jpg">
            <a:extLst>
              <a:ext uri="{FF2B5EF4-FFF2-40B4-BE49-F238E27FC236}">
                <a16:creationId xmlns:a16="http://schemas.microsoft.com/office/drawing/2014/main" id="{4DBF6112-065D-45A4-9D72-2E1D90D214D5}"/>
              </a:ext>
            </a:extLst>
          </p:cNvPr>
          <p:cNvPicPr>
            <a:picLocks noChangeAspect="1"/>
          </p:cNvPicPr>
          <p:nvPr/>
        </p:nvPicPr>
        <p:blipFill>
          <a:blip r:embed="rId3"/>
          <a:srcRect l="27733" r="24470"/>
          <a:stretch>
            <a:fillRect/>
          </a:stretch>
        </p:blipFill>
        <p:spPr>
          <a:xfrm>
            <a:off x="0" y="0"/>
            <a:ext cx="4913416" cy="6858000"/>
          </a:xfrm>
          <a:prstGeom prst="rect">
            <a:avLst/>
          </a:prstGeom>
        </p:spPr>
      </p:pic>
      <p:sp>
        <p:nvSpPr>
          <p:cNvPr id="7" name="Rechteck 6">
            <a:extLst>
              <a:ext uri="{FF2B5EF4-FFF2-40B4-BE49-F238E27FC236}">
                <a16:creationId xmlns:a16="http://schemas.microsoft.com/office/drawing/2014/main" id="{916A0287-3E86-4B81-A046-0205E0DCB240}"/>
              </a:ext>
            </a:extLst>
          </p:cNvPr>
          <p:cNvSpPr/>
          <p:nvPr/>
        </p:nvSpPr>
        <p:spPr>
          <a:xfrm>
            <a:off x="5267114" y="2046034"/>
            <a:ext cx="6372708" cy="4016484"/>
          </a:xfrm>
          <a:prstGeom prst="rect">
            <a:avLst/>
          </a:prstGeom>
        </p:spPr>
        <p:txBody>
          <a:bodyPr wrap="square">
            <a:spAutoFit/>
          </a:bodyPr>
          <a:lstStyle/>
          <a:p>
            <a:pPr>
              <a:spcBef>
                <a:spcPts val="600"/>
              </a:spcBef>
            </a:pPr>
            <a:r>
              <a:rPr lang="de-CH" sz="2000" b="1" dirty="0">
                <a:solidFill>
                  <a:schemeClr val="accent6">
                    <a:lumMod val="50000"/>
                  </a:schemeClr>
                </a:solidFill>
              </a:rPr>
              <a:t>Brainstorming:</a:t>
            </a:r>
            <a:r>
              <a:rPr lang="de-CH" sz="2000" dirty="0">
                <a:solidFill>
                  <a:schemeClr val="accent6">
                    <a:lumMod val="50000"/>
                  </a:schemeClr>
                </a:solidFill>
              </a:rPr>
              <a:t> Jedes Gründerteam bereitet sich darauf vor darzulegen, warum die eigene Idee «gut» und «nachhaltig» ist (im Sinne einer ökologischen und sozialen Nachhaltigkeit). </a:t>
            </a:r>
          </a:p>
          <a:p>
            <a:pPr>
              <a:spcBef>
                <a:spcPts val="600"/>
              </a:spcBef>
            </a:pPr>
            <a:r>
              <a:rPr lang="de-CH" sz="2000" dirty="0">
                <a:solidFill>
                  <a:schemeClr val="accent6">
                    <a:lumMod val="50000"/>
                  </a:schemeClr>
                </a:solidFill>
              </a:rPr>
              <a:t>Debatte vor dem Plenum:</a:t>
            </a:r>
          </a:p>
          <a:p>
            <a:pPr>
              <a:spcBef>
                <a:spcPts val="600"/>
              </a:spcBef>
            </a:pPr>
            <a:r>
              <a:rPr lang="de-CH" sz="2000" b="1" dirty="0">
                <a:solidFill>
                  <a:schemeClr val="accent6">
                    <a:lumMod val="50000"/>
                  </a:schemeClr>
                </a:solidFill>
              </a:rPr>
              <a:t>Ideenbattle: </a:t>
            </a:r>
            <a:r>
              <a:rPr lang="de-CH" sz="2000" dirty="0">
                <a:solidFill>
                  <a:schemeClr val="accent6">
                    <a:lumMod val="50000"/>
                  </a:schemeClr>
                </a:solidFill>
              </a:rPr>
              <a:t>Jeweils zwei Teams treten gegeneinander an. Jedes Team hat zunächst 2 Minuten Redezeit, um darzulegen, weshalb die eigene Idee «gut» und «nachhaltig» ist.</a:t>
            </a:r>
          </a:p>
          <a:p>
            <a:pPr>
              <a:spcBef>
                <a:spcPts val="600"/>
              </a:spcBef>
            </a:pPr>
            <a:r>
              <a:rPr lang="de-CH" sz="2000" b="1" dirty="0">
                <a:solidFill>
                  <a:srgbClr val="96CB00"/>
                </a:solidFill>
              </a:rPr>
              <a:t>Anschliessend kann eine Debatte darüber geführt werden, was denn eine «gute» und «nachhaltige» Idee tatsächlich ausmacht. </a:t>
            </a:r>
          </a:p>
        </p:txBody>
      </p:sp>
    </p:spTree>
    <p:extLst>
      <p:ext uri="{BB962C8B-B14F-4D97-AF65-F5344CB8AC3E}">
        <p14:creationId xmlns:p14="http://schemas.microsoft.com/office/powerpoint/2010/main" val="374955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6246968-3337-40F9-AF3C-0A208230C1D5}"/>
              </a:ext>
            </a:extLst>
          </p:cNvPr>
          <p:cNvSpPr txBox="1">
            <a:spLocks/>
          </p:cNvSpPr>
          <p:nvPr/>
        </p:nvSpPr>
        <p:spPr>
          <a:xfrm>
            <a:off x="5505450" y="2267778"/>
            <a:ext cx="6921464" cy="1590674"/>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lnSpc>
                <a:spcPct val="100000"/>
              </a:lnSpc>
              <a:spcBef>
                <a:spcPts val="600"/>
              </a:spcBef>
              <a:spcAft>
                <a:spcPts val="1200"/>
              </a:spcAft>
            </a:pPr>
            <a:r>
              <a:rPr lang="de-DE" altLang="fr-FR" sz="3200" b="0" dirty="0">
                <a:solidFill>
                  <a:schemeClr val="accent6">
                    <a:lumMod val="50000"/>
                  </a:schemeClr>
                </a:solidFill>
                <a:cs typeface="Arial" pitchFamily="34" charset="0"/>
              </a:rPr>
              <a:t>Lerneinheit M 1.4</a:t>
            </a:r>
            <a:br>
              <a:rPr lang="de-DE" altLang="fr-FR" sz="3200" b="0" dirty="0">
                <a:solidFill>
                  <a:schemeClr val="accent6">
                    <a:lumMod val="50000"/>
                  </a:schemeClr>
                </a:solidFill>
                <a:cs typeface="Arial" pitchFamily="34" charset="0"/>
              </a:rPr>
            </a:br>
            <a:r>
              <a:rPr lang="de-DE" altLang="fr-FR" sz="3200" b="0" dirty="0">
                <a:solidFill>
                  <a:schemeClr val="accent6">
                    <a:lumMod val="50000"/>
                  </a:schemeClr>
                </a:solidFill>
                <a:cs typeface="Arial" pitchFamily="34" charset="0"/>
              </a:rPr>
              <a:t>Entwicklung Ihrer eigenen Geschäftsidee</a:t>
            </a:r>
            <a:br>
              <a:rPr lang="de-DE" altLang="fr-FR" sz="3200" b="0" dirty="0">
                <a:solidFill>
                  <a:srgbClr val="898F97"/>
                </a:solidFill>
                <a:cs typeface="Arial" pitchFamily="34" charset="0"/>
              </a:rPr>
            </a:br>
            <a:r>
              <a:rPr lang="de-DE" altLang="fr-FR" sz="3200" dirty="0">
                <a:solidFill>
                  <a:srgbClr val="D17930"/>
                </a:solidFill>
                <a:cs typeface="Arial" pitchFamily="34" charset="0"/>
              </a:rPr>
              <a:t>Gruppenfindung und Logoentwicklung</a:t>
            </a:r>
            <a:endParaRPr lang="de-CH" sz="3200" dirty="0">
              <a:solidFill>
                <a:srgbClr val="D17930"/>
              </a:solidFill>
            </a:endParaRPr>
          </a:p>
        </p:txBody>
      </p:sp>
      <p:sp>
        <p:nvSpPr>
          <p:cNvPr id="2" name="Foliennummernplatzhalter 1">
            <a:extLst>
              <a:ext uri="{FF2B5EF4-FFF2-40B4-BE49-F238E27FC236}">
                <a16:creationId xmlns:a16="http://schemas.microsoft.com/office/drawing/2014/main" id="{CFD87C32-9739-48B3-9A62-32DEF57DCF77}"/>
              </a:ext>
            </a:extLst>
          </p:cNvPr>
          <p:cNvSpPr>
            <a:spLocks noGrp="1"/>
          </p:cNvSpPr>
          <p:nvPr>
            <p:ph type="sldNum" sz="quarter" idx="12"/>
          </p:nvPr>
        </p:nvSpPr>
        <p:spPr/>
        <p:txBody>
          <a:bodyPr/>
          <a:lstStyle/>
          <a:p>
            <a:fld id="{B7E6CA31-DA56-47CF-9891-B6D0296B6AEC}" type="slidenum">
              <a:rPr lang="ru-RU" smtClean="0"/>
              <a:t>32</a:t>
            </a:fld>
            <a:endParaRPr lang="ru-RU"/>
          </a:p>
        </p:txBody>
      </p:sp>
    </p:spTree>
    <p:extLst>
      <p:ext uri="{BB962C8B-B14F-4D97-AF65-F5344CB8AC3E}">
        <p14:creationId xmlns:p14="http://schemas.microsoft.com/office/powerpoint/2010/main" val="130348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33</a:t>
            </a:fld>
            <a:endParaRPr lang="ru-RU"/>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269671"/>
            <a:ext cx="9406555" cy="657225"/>
          </a:xfrm>
          <a:prstGeom prst="rect">
            <a:avLst/>
          </a:prstGeom>
          <a:noFill/>
          <a:ln w="9525">
            <a:noFill/>
            <a:miter lim="800000"/>
            <a:headEnd/>
            <a:tailEnd/>
          </a:ln>
        </p:spPr>
        <p:txBody>
          <a:bodyPr anchor="ctr"/>
          <a:lstStyle/>
          <a:p>
            <a:pPr>
              <a:defRPr/>
            </a:pPr>
            <a:r>
              <a:rPr lang="de-CH" altLang="fr-FR" sz="2400" b="1" dirty="0">
                <a:solidFill>
                  <a:srgbClr val="D17930"/>
                </a:solidFill>
                <a:latin typeface="+mj-lt"/>
                <a:ea typeface="ＭＳ Ｐゴシック" charset="0"/>
                <a:cs typeface="Arial"/>
              </a:rPr>
              <a:t>Gruppenfindung:</a:t>
            </a:r>
          </a:p>
          <a:p>
            <a:pPr>
              <a:defRPr/>
            </a:pPr>
            <a:r>
              <a:rPr lang="de-CH" altLang="fr-FR" sz="2400" b="1" dirty="0">
                <a:solidFill>
                  <a:srgbClr val="D17930"/>
                </a:solidFill>
                <a:latin typeface="+mj-lt"/>
                <a:ea typeface="ＭＳ Ｐゴシック" charset="0"/>
                <a:cs typeface="Arial"/>
              </a:rPr>
              <a:t>Welche Ideen möchten Sie weiterverfolgen?</a:t>
            </a:r>
          </a:p>
        </p:txBody>
      </p:sp>
      <p:sp>
        <p:nvSpPr>
          <p:cNvPr id="6" name="Inhaltsplatzhalter 2">
            <a:extLst>
              <a:ext uri="{FF2B5EF4-FFF2-40B4-BE49-F238E27FC236}">
                <a16:creationId xmlns:a16="http://schemas.microsoft.com/office/drawing/2014/main" id="{EE298C6D-8ADD-4A9E-8254-1B0367C27D8E}"/>
              </a:ext>
            </a:extLst>
          </p:cNvPr>
          <p:cNvSpPr txBox="1">
            <a:spLocks/>
          </p:cNvSpPr>
          <p:nvPr/>
        </p:nvSpPr>
        <p:spPr>
          <a:xfrm>
            <a:off x="1044707" y="2227842"/>
            <a:ext cx="9826806" cy="18591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Clr>
                <a:srgbClr val="96CB00"/>
              </a:buClr>
            </a:pPr>
            <a:r>
              <a:rPr lang="de-DE" altLang="fr-FR" sz="2200" dirty="0">
                <a:solidFill>
                  <a:schemeClr val="accent6">
                    <a:lumMod val="50000"/>
                  </a:schemeClr>
                </a:solidFill>
                <a:latin typeface="+mj-lt"/>
                <a:cs typeface="Arial" pitchFamily="34" charset="0"/>
              </a:rPr>
              <a:t>Für welche Idee können Sie sich begeistern?</a:t>
            </a:r>
          </a:p>
          <a:p>
            <a:pPr>
              <a:spcAft>
                <a:spcPts val="600"/>
              </a:spcAft>
              <a:buClr>
                <a:srgbClr val="96CB00"/>
              </a:buClr>
            </a:pPr>
            <a:r>
              <a:rPr lang="de-DE" altLang="fr-FR" sz="2200" dirty="0">
                <a:solidFill>
                  <a:schemeClr val="accent6">
                    <a:lumMod val="50000"/>
                  </a:schemeClr>
                </a:solidFill>
                <a:latin typeface="+mj-lt"/>
                <a:cs typeface="Arial" pitchFamily="34" charset="0"/>
              </a:rPr>
              <a:t>Bilden Sie Gruppen von 2 Personen, im Ausnahmefall mit 3 Personen.</a:t>
            </a:r>
          </a:p>
          <a:p>
            <a:pPr>
              <a:spcAft>
                <a:spcPts val="600"/>
              </a:spcAft>
              <a:buClr>
                <a:srgbClr val="96CB00"/>
              </a:buClr>
            </a:pPr>
            <a:r>
              <a:rPr lang="de-DE" altLang="fr-FR" sz="2200" dirty="0">
                <a:solidFill>
                  <a:schemeClr val="accent6">
                    <a:lumMod val="50000"/>
                  </a:schemeClr>
                </a:solidFill>
                <a:latin typeface="+mj-lt"/>
                <a:cs typeface="Arial" pitchFamily="34" charset="0"/>
              </a:rPr>
              <a:t>In den kommenden Lerneinheiten werden Sie aus der Idee ein Geschäftskonzept entwickeln.</a:t>
            </a:r>
          </a:p>
        </p:txBody>
      </p:sp>
    </p:spTree>
    <p:extLst>
      <p:ext uri="{BB962C8B-B14F-4D97-AF65-F5344CB8AC3E}">
        <p14:creationId xmlns:p14="http://schemas.microsoft.com/office/powerpoint/2010/main" val="37997824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34</a:t>
            </a:fld>
            <a:endParaRPr lang="ru-RU"/>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31139"/>
            <a:ext cx="9406555" cy="657225"/>
          </a:xfrm>
          <a:prstGeom prst="rect">
            <a:avLst/>
          </a:prstGeom>
          <a:noFill/>
          <a:ln w="9525">
            <a:noFill/>
            <a:miter lim="800000"/>
            <a:headEnd/>
            <a:tailEnd/>
          </a:ln>
        </p:spPr>
        <p:txBody>
          <a:bodyPr anchor="ctr"/>
          <a:lstStyle/>
          <a:p>
            <a:pPr>
              <a:defRPr/>
            </a:pPr>
            <a:r>
              <a:rPr lang="de-CH" altLang="fr-FR" sz="2400" b="1" dirty="0">
                <a:solidFill>
                  <a:srgbClr val="D17930"/>
                </a:solidFill>
                <a:latin typeface="+mj-lt"/>
                <a:ea typeface="ＭＳ Ｐゴシック" charset="0"/>
                <a:cs typeface="Arial"/>
              </a:rPr>
              <a:t>Logoentwicklung</a:t>
            </a:r>
          </a:p>
        </p:txBody>
      </p:sp>
      <p:pic>
        <p:nvPicPr>
          <p:cNvPr id="4" name="Grafik 3">
            <a:extLst>
              <a:ext uri="{FF2B5EF4-FFF2-40B4-BE49-F238E27FC236}">
                <a16:creationId xmlns:a16="http://schemas.microsoft.com/office/drawing/2014/main" id="{2F690809-050D-4693-AC4D-5838516FCA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5431" y="1574646"/>
            <a:ext cx="1202990" cy="1780425"/>
          </a:xfrm>
          <a:prstGeom prst="rect">
            <a:avLst/>
          </a:prstGeom>
        </p:spPr>
      </p:pic>
      <p:sp>
        <p:nvSpPr>
          <p:cNvPr id="2" name="Rechteck 1">
            <a:extLst>
              <a:ext uri="{FF2B5EF4-FFF2-40B4-BE49-F238E27FC236}">
                <a16:creationId xmlns:a16="http://schemas.microsoft.com/office/drawing/2014/main" id="{98262A5D-91C1-4756-98E6-4F65DDC70173}"/>
              </a:ext>
            </a:extLst>
          </p:cNvPr>
          <p:cNvSpPr/>
          <p:nvPr/>
        </p:nvSpPr>
        <p:spPr>
          <a:xfrm>
            <a:off x="1084729" y="1020649"/>
            <a:ext cx="8059271" cy="4262705"/>
          </a:xfrm>
          <a:prstGeom prst="rect">
            <a:avLst/>
          </a:prstGeom>
        </p:spPr>
        <p:txBody>
          <a:bodyPr wrap="square">
            <a:spAutoFit/>
          </a:bodyPr>
          <a:lstStyle/>
          <a:p>
            <a:pPr marL="355600" indent="-355600">
              <a:spcBef>
                <a:spcPts val="600"/>
              </a:spcBef>
              <a:buClr>
                <a:srgbClr val="96CB00"/>
              </a:buClr>
              <a:buFont typeface="Arial" panose="020B0604020202020204" pitchFamily="34" charset="0"/>
              <a:buChar char="•"/>
            </a:pPr>
            <a:r>
              <a:rPr lang="de-DE" dirty="0">
                <a:solidFill>
                  <a:schemeClr val="accent6">
                    <a:lumMod val="50000"/>
                  </a:schemeClr>
                </a:solidFill>
                <a:cs typeface="Arial" pitchFamily="34" charset="0"/>
              </a:rPr>
              <a:t>Überlegen Sie in Ihrem Team, welche Logos Sie kennen. Also z. B.:</a:t>
            </a: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r>
              <a:rPr lang="de-DE" dirty="0">
                <a:solidFill>
                  <a:schemeClr val="accent6">
                    <a:lumMod val="50000"/>
                  </a:schemeClr>
                </a:solidFill>
                <a:cs typeface="Arial" pitchFamily="34" charset="0"/>
              </a:rPr>
              <a:t>Diskutieren Sie, welche Kriterien ein gutes Logo ausmachen.</a:t>
            </a:r>
          </a:p>
        </p:txBody>
      </p:sp>
      <p:pic>
        <p:nvPicPr>
          <p:cNvPr id="6" name="Grafik 5">
            <a:extLst>
              <a:ext uri="{FF2B5EF4-FFF2-40B4-BE49-F238E27FC236}">
                <a16:creationId xmlns:a16="http://schemas.microsoft.com/office/drawing/2014/main" id="{A7A7F10D-2812-4C86-997D-6E733B5972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8241" y="1442881"/>
            <a:ext cx="3633694" cy="2043953"/>
          </a:xfrm>
          <a:prstGeom prst="rect">
            <a:avLst/>
          </a:prstGeom>
        </p:spPr>
      </p:pic>
      <p:pic>
        <p:nvPicPr>
          <p:cNvPr id="16" name="Grafik 15" descr="Ein Bild, das Outdoorobjekt, Spinnennetz enthält.&#10;&#10;Automatisch generierte Beschreibung">
            <a:extLst>
              <a:ext uri="{FF2B5EF4-FFF2-40B4-BE49-F238E27FC236}">
                <a16:creationId xmlns:a16="http://schemas.microsoft.com/office/drawing/2014/main" id="{E056241B-5BD7-4E43-BC8C-65244DA37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9081" y="3168425"/>
            <a:ext cx="2662854" cy="1497855"/>
          </a:xfrm>
          <a:prstGeom prst="rect">
            <a:avLst/>
          </a:prstGeom>
        </p:spPr>
      </p:pic>
      <p:pic>
        <p:nvPicPr>
          <p:cNvPr id="7" name="Grafik 6">
            <a:extLst>
              <a:ext uri="{FF2B5EF4-FFF2-40B4-BE49-F238E27FC236}">
                <a16:creationId xmlns:a16="http://schemas.microsoft.com/office/drawing/2014/main" id="{300B57A5-6CE3-461C-9CBD-73EE49B2A2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2095" y="3687356"/>
            <a:ext cx="2774132" cy="1005481"/>
          </a:xfrm>
          <a:prstGeom prst="rect">
            <a:avLst/>
          </a:prstGeom>
        </p:spPr>
      </p:pic>
    </p:spTree>
    <p:extLst>
      <p:ext uri="{BB962C8B-B14F-4D97-AF65-F5344CB8AC3E}">
        <p14:creationId xmlns:p14="http://schemas.microsoft.com/office/powerpoint/2010/main" val="448987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35</a:t>
            </a:fld>
            <a:endParaRPr lang="ru-RU"/>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31139"/>
            <a:ext cx="9406555" cy="657225"/>
          </a:xfrm>
          <a:prstGeom prst="rect">
            <a:avLst/>
          </a:prstGeom>
          <a:noFill/>
          <a:ln w="9525">
            <a:noFill/>
            <a:miter lim="800000"/>
            <a:headEnd/>
            <a:tailEnd/>
          </a:ln>
        </p:spPr>
        <p:txBody>
          <a:bodyPr anchor="ctr"/>
          <a:lstStyle/>
          <a:p>
            <a:pPr>
              <a:defRPr/>
            </a:pPr>
            <a:r>
              <a:rPr lang="de-CH" altLang="fr-FR" sz="2400" b="1" dirty="0">
                <a:solidFill>
                  <a:srgbClr val="D17930"/>
                </a:solidFill>
                <a:latin typeface="+mj-lt"/>
                <a:ea typeface="ＭＳ Ｐゴシック" charset="0"/>
                <a:cs typeface="Arial"/>
              </a:rPr>
              <a:t>Logoentwicklung</a:t>
            </a:r>
          </a:p>
        </p:txBody>
      </p:sp>
      <p:sp>
        <p:nvSpPr>
          <p:cNvPr id="9" name="Textfeld 8">
            <a:extLst>
              <a:ext uri="{FF2B5EF4-FFF2-40B4-BE49-F238E27FC236}">
                <a16:creationId xmlns:a16="http://schemas.microsoft.com/office/drawing/2014/main" id="{1CC7D7C5-C26C-4D61-A220-25A4E02FEF0A}"/>
              </a:ext>
            </a:extLst>
          </p:cNvPr>
          <p:cNvSpPr txBox="1"/>
          <p:nvPr/>
        </p:nvSpPr>
        <p:spPr>
          <a:xfrm>
            <a:off x="944506" y="2168860"/>
            <a:ext cx="9003128" cy="2451953"/>
          </a:xfrm>
          <a:prstGeom prst="rect">
            <a:avLst/>
          </a:prstGeom>
          <a:noFill/>
        </p:spPr>
        <p:txBody>
          <a:bodyPr wrap="square" rtlCol="0">
            <a:spAutoFit/>
          </a:bodyPr>
          <a:lstStyle/>
          <a:p>
            <a:pPr marL="357188" indent="-357188">
              <a:spcBef>
                <a:spcPts val="800"/>
              </a:spcBef>
              <a:buClr>
                <a:srgbClr val="96CB00"/>
              </a:buClr>
              <a:buFont typeface="Arial" panose="020B0604020202020204" pitchFamily="34" charset="0"/>
              <a:buChar char="•"/>
            </a:pPr>
            <a:r>
              <a:rPr lang="de-DE" sz="2000" b="1" dirty="0">
                <a:solidFill>
                  <a:srgbClr val="D17930"/>
                </a:solidFill>
                <a:latin typeface="+mj-lt"/>
                <a:cs typeface="Arial" pitchFamily="34" charset="0"/>
              </a:rPr>
              <a:t>Einfachheit:</a:t>
            </a:r>
            <a:r>
              <a:rPr lang="de-DE" sz="2000" dirty="0">
                <a:solidFill>
                  <a:srgbClr val="898F97"/>
                </a:solidFill>
                <a:latin typeface="+mj-lt"/>
                <a:cs typeface="Arial" pitchFamily="34" charset="0"/>
              </a:rPr>
              <a:t> </a:t>
            </a:r>
            <a:r>
              <a:rPr lang="de-DE" sz="2000" dirty="0">
                <a:solidFill>
                  <a:schemeClr val="accent6">
                    <a:lumMod val="50000"/>
                  </a:schemeClr>
                </a:solidFill>
                <a:latin typeface="+mj-lt"/>
                <a:cs typeface="Arial" pitchFamily="34" charset="0"/>
              </a:rPr>
              <a:t>Das Logo sollte klare Formen haben. Man sollte es sich leicht merken können. Denn letztlich kommt es ja auf den Wiedererkennungswert an.</a:t>
            </a:r>
          </a:p>
          <a:p>
            <a:pPr marL="357188" indent="-357188">
              <a:spcBef>
                <a:spcPts val="800"/>
              </a:spcBef>
              <a:buClr>
                <a:srgbClr val="96CB00"/>
              </a:buClr>
              <a:buFont typeface="Arial" panose="020B0604020202020204" pitchFamily="34" charset="0"/>
              <a:buChar char="•"/>
            </a:pPr>
            <a:r>
              <a:rPr lang="de-DE" sz="2000" b="1" dirty="0">
                <a:solidFill>
                  <a:srgbClr val="D17930"/>
                </a:solidFill>
                <a:latin typeface="+mj-lt"/>
                <a:cs typeface="Arial" pitchFamily="34" charset="0"/>
              </a:rPr>
              <a:t>Passgenauigkeit:</a:t>
            </a:r>
            <a:r>
              <a:rPr lang="de-DE" sz="2000" dirty="0">
                <a:solidFill>
                  <a:srgbClr val="898F97"/>
                </a:solidFill>
                <a:latin typeface="+mj-lt"/>
                <a:cs typeface="Arial" pitchFamily="34" charset="0"/>
              </a:rPr>
              <a:t> </a:t>
            </a:r>
            <a:r>
              <a:rPr lang="de-DE" sz="2000" dirty="0">
                <a:solidFill>
                  <a:schemeClr val="accent6">
                    <a:lumMod val="50000"/>
                  </a:schemeClr>
                </a:solidFill>
                <a:latin typeface="+mj-lt"/>
                <a:cs typeface="Arial" pitchFamily="34" charset="0"/>
              </a:rPr>
              <a:t>Das Logo sollte zur Zielgruppe, zur Produktpalette und zur Unternehmensphilosophie passen.</a:t>
            </a:r>
          </a:p>
          <a:p>
            <a:pPr marL="357188" indent="-357188">
              <a:spcBef>
                <a:spcPts val="800"/>
              </a:spcBef>
              <a:buClr>
                <a:srgbClr val="96CB00"/>
              </a:buClr>
              <a:buFont typeface="Arial" panose="020B0604020202020204" pitchFamily="34" charset="0"/>
              <a:buChar char="•"/>
            </a:pPr>
            <a:r>
              <a:rPr lang="de-DE" sz="2000" b="1" dirty="0">
                <a:solidFill>
                  <a:srgbClr val="D17930"/>
                </a:solidFill>
                <a:latin typeface="+mj-lt"/>
                <a:cs typeface="Arial" pitchFamily="34" charset="0"/>
              </a:rPr>
              <a:t>Vielseitig einsetzbar: </a:t>
            </a:r>
            <a:r>
              <a:rPr lang="de-DE" sz="2000" dirty="0">
                <a:solidFill>
                  <a:schemeClr val="accent6">
                    <a:lumMod val="50000"/>
                  </a:schemeClr>
                </a:solidFill>
                <a:latin typeface="+mj-lt"/>
                <a:cs typeface="Arial" pitchFamily="34" charset="0"/>
              </a:rPr>
              <a:t>Es sollte in verschiedenen </a:t>
            </a:r>
            <a:r>
              <a:rPr lang="de-DE" sz="2000" dirty="0" err="1">
                <a:solidFill>
                  <a:schemeClr val="accent6">
                    <a:lumMod val="50000"/>
                  </a:schemeClr>
                </a:solidFill>
                <a:latin typeface="+mj-lt"/>
                <a:cs typeface="Arial" pitchFamily="34" charset="0"/>
              </a:rPr>
              <a:t>Grössen</a:t>
            </a:r>
            <a:r>
              <a:rPr lang="de-DE" sz="2000" dirty="0">
                <a:solidFill>
                  <a:schemeClr val="accent6">
                    <a:lumMod val="50000"/>
                  </a:schemeClr>
                </a:solidFill>
                <a:latin typeface="+mj-lt"/>
                <a:cs typeface="Arial" pitchFamily="34" charset="0"/>
              </a:rPr>
              <a:t> und auf verschiedenen Medien funktionieren.</a:t>
            </a:r>
          </a:p>
        </p:txBody>
      </p:sp>
    </p:spTree>
    <p:extLst>
      <p:ext uri="{BB962C8B-B14F-4D97-AF65-F5344CB8AC3E}">
        <p14:creationId xmlns:p14="http://schemas.microsoft.com/office/powerpoint/2010/main" val="981012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36</a:t>
            </a:fld>
            <a:endParaRPr lang="ru-RU"/>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49581" y="106555"/>
            <a:ext cx="9406555" cy="657225"/>
          </a:xfrm>
          <a:prstGeom prst="rect">
            <a:avLst/>
          </a:prstGeom>
          <a:noFill/>
          <a:ln w="9525">
            <a:noFill/>
            <a:miter lim="800000"/>
            <a:headEnd/>
            <a:tailEnd/>
          </a:ln>
        </p:spPr>
        <p:txBody>
          <a:bodyPr anchor="ctr"/>
          <a:lstStyle/>
          <a:p>
            <a:pPr>
              <a:defRPr/>
            </a:pPr>
            <a:r>
              <a:rPr lang="de-CH" altLang="fr-FR" sz="2400" b="1" dirty="0">
                <a:solidFill>
                  <a:srgbClr val="D17930"/>
                </a:solidFill>
                <a:latin typeface="+mj-lt"/>
                <a:ea typeface="ＭＳ Ｐゴシック" charset="0"/>
                <a:cs typeface="Arial"/>
              </a:rPr>
              <a:t>Entwicklung einer Tagline</a:t>
            </a:r>
          </a:p>
        </p:txBody>
      </p:sp>
      <p:sp>
        <p:nvSpPr>
          <p:cNvPr id="9" name="Textfeld 8">
            <a:extLst>
              <a:ext uri="{FF2B5EF4-FFF2-40B4-BE49-F238E27FC236}">
                <a16:creationId xmlns:a16="http://schemas.microsoft.com/office/drawing/2014/main" id="{1CC7D7C5-C26C-4D61-A220-25A4E02FEF0A}"/>
              </a:ext>
            </a:extLst>
          </p:cNvPr>
          <p:cNvSpPr txBox="1"/>
          <p:nvPr/>
        </p:nvSpPr>
        <p:spPr>
          <a:xfrm>
            <a:off x="949581" y="1106405"/>
            <a:ext cx="10126915" cy="4339650"/>
          </a:xfrm>
          <a:prstGeom prst="rect">
            <a:avLst/>
          </a:prstGeom>
          <a:noFill/>
        </p:spPr>
        <p:txBody>
          <a:bodyPr wrap="square" rtlCol="0">
            <a:spAutoFit/>
          </a:bodyPr>
          <a:lstStyle/>
          <a:p>
            <a:pPr>
              <a:spcBef>
                <a:spcPts val="800"/>
              </a:spcBef>
              <a:buClr>
                <a:srgbClr val="96CB00"/>
              </a:buClr>
            </a:pPr>
            <a:r>
              <a:rPr lang="de-DE" sz="2000" b="1" dirty="0">
                <a:solidFill>
                  <a:srgbClr val="D17930"/>
                </a:solidFill>
                <a:latin typeface="+mj-lt"/>
                <a:cs typeface="Arial" pitchFamily="34" charset="0"/>
              </a:rPr>
              <a:t>Überlegen Sie sich eine Tagline für Ihr Unternehmen! </a:t>
            </a:r>
          </a:p>
          <a:p>
            <a:pPr>
              <a:spcBef>
                <a:spcPts val="800"/>
              </a:spcBef>
              <a:buClr>
                <a:srgbClr val="96CB00"/>
              </a:buClr>
            </a:pPr>
            <a:r>
              <a:rPr lang="de-DE" b="1" dirty="0">
                <a:solidFill>
                  <a:srgbClr val="D17930"/>
                </a:solidFill>
                <a:latin typeface="+mj-lt"/>
                <a:cs typeface="Arial" pitchFamily="34" charset="0"/>
              </a:rPr>
              <a:t>Tipps und Hinweise:</a:t>
            </a:r>
          </a:p>
          <a:p>
            <a:pPr marL="357188" indent="-357188">
              <a:spcBef>
                <a:spcPts val="800"/>
              </a:spcBef>
              <a:buClr>
                <a:srgbClr val="96CB00"/>
              </a:buClr>
              <a:buFont typeface="Arial" panose="020B0604020202020204" pitchFamily="34" charset="0"/>
              <a:buChar char="•"/>
            </a:pPr>
            <a:r>
              <a:rPr lang="de-DE" b="1" dirty="0">
                <a:solidFill>
                  <a:srgbClr val="D17930"/>
                </a:solidFill>
                <a:latin typeface="+mj-lt"/>
                <a:cs typeface="Arial" pitchFamily="34" charset="0"/>
              </a:rPr>
              <a:t>Was ist eine Tagline? </a:t>
            </a:r>
            <a:r>
              <a:rPr lang="de-DE" dirty="0">
                <a:solidFill>
                  <a:srgbClr val="898F97"/>
                </a:solidFill>
                <a:latin typeface="+mj-lt"/>
                <a:cs typeface="Arial" pitchFamily="34" charset="0"/>
              </a:rPr>
              <a:t>Eine </a:t>
            </a:r>
            <a:r>
              <a:rPr lang="de-CH" dirty="0">
                <a:solidFill>
                  <a:srgbClr val="898F97"/>
                </a:solidFill>
                <a:latin typeface="+mj-lt"/>
                <a:cs typeface="Arial" pitchFamily="34" charset="0"/>
              </a:rPr>
              <a:t>Tagline soll dafür sorgen, dass Ihr Unternehmen der Zielgruppe im Gedächtnis bleibt (</a:t>
            </a:r>
            <a:r>
              <a:rPr lang="de-CH" dirty="0" err="1">
                <a:solidFill>
                  <a:srgbClr val="898F97"/>
                </a:solidFill>
                <a:latin typeface="+mj-lt"/>
                <a:cs typeface="Arial" pitchFamily="34" charset="0"/>
              </a:rPr>
              <a:t>to</a:t>
            </a:r>
            <a:r>
              <a:rPr lang="de-CH" dirty="0">
                <a:solidFill>
                  <a:srgbClr val="898F97"/>
                </a:solidFill>
                <a:latin typeface="+mj-lt"/>
                <a:cs typeface="Arial" pitchFamily="34" charset="0"/>
              </a:rPr>
              <a:t> tag = anheften).</a:t>
            </a:r>
          </a:p>
          <a:p>
            <a:pPr marL="357188" indent="-357188">
              <a:spcBef>
                <a:spcPts val="800"/>
              </a:spcBef>
              <a:buClr>
                <a:srgbClr val="96CB00"/>
              </a:buClr>
              <a:buFont typeface="Arial" panose="020B0604020202020204" pitchFamily="34" charset="0"/>
              <a:buChar char="•"/>
            </a:pPr>
            <a:r>
              <a:rPr lang="de-CH" b="1" dirty="0">
                <a:solidFill>
                  <a:srgbClr val="D17930"/>
                </a:solidFill>
                <a:latin typeface="+mj-lt"/>
                <a:cs typeface="Arial" pitchFamily="34" charset="0"/>
              </a:rPr>
              <a:t>Was macht Sie besonders? </a:t>
            </a:r>
            <a:r>
              <a:rPr lang="de-CH" dirty="0">
                <a:solidFill>
                  <a:srgbClr val="898F97"/>
                </a:solidFill>
                <a:latin typeface="+mj-lt"/>
                <a:cs typeface="Arial" pitchFamily="34" charset="0"/>
              </a:rPr>
              <a:t>Die Tagline soll zum Ausdruck bringen, was Ihr Unternehmen bzw. Ihre Marke der Zielgruppe bietet. Was ist das Besondere, das Sie von anderen unterscheidet?</a:t>
            </a:r>
          </a:p>
          <a:p>
            <a:pPr marL="357188" indent="-357188">
              <a:spcBef>
                <a:spcPts val="800"/>
              </a:spcBef>
              <a:buClr>
                <a:srgbClr val="96CB00"/>
              </a:buClr>
              <a:buFont typeface="Arial" panose="020B0604020202020204" pitchFamily="34" charset="0"/>
              <a:buChar char="•"/>
            </a:pPr>
            <a:r>
              <a:rPr lang="de-CH" b="1" dirty="0">
                <a:solidFill>
                  <a:srgbClr val="D17930"/>
                </a:solidFill>
                <a:latin typeface="+mj-lt"/>
                <a:cs typeface="Arial" pitchFamily="34" charset="0"/>
              </a:rPr>
              <a:t>Kurz und knapp. </a:t>
            </a:r>
            <a:r>
              <a:rPr lang="de-CH" dirty="0">
                <a:solidFill>
                  <a:srgbClr val="898F97"/>
                </a:solidFill>
                <a:latin typeface="+mj-lt"/>
                <a:cs typeface="Arial" pitchFamily="34" charset="0"/>
              </a:rPr>
              <a:t>Die Tagline sollte kurz sein: Drei bis sieben Wörter sind eine gute Richtschnur.</a:t>
            </a:r>
          </a:p>
          <a:p>
            <a:pPr marL="357188" indent="-357188">
              <a:spcBef>
                <a:spcPts val="800"/>
              </a:spcBef>
              <a:buClr>
                <a:srgbClr val="96CB00"/>
              </a:buClr>
              <a:buFont typeface="Arial" panose="020B0604020202020204" pitchFamily="34" charset="0"/>
              <a:buChar char="•"/>
            </a:pPr>
            <a:r>
              <a:rPr lang="de-CH" b="1" dirty="0">
                <a:solidFill>
                  <a:srgbClr val="D17930"/>
                </a:solidFill>
                <a:latin typeface="+mj-lt"/>
                <a:cs typeface="Arial" pitchFamily="34" charset="0"/>
              </a:rPr>
              <a:t>Eine Tagline ist kein Slogan: </a:t>
            </a:r>
            <a:r>
              <a:rPr lang="de-CH" dirty="0">
                <a:solidFill>
                  <a:srgbClr val="898F97"/>
                </a:solidFill>
                <a:latin typeface="+mj-lt"/>
                <a:cs typeface="Arial" pitchFamily="34" charset="0"/>
              </a:rPr>
              <a:t>Eine Tagline repräsentiert ein Unternehmen oder eine Marke in seiner </a:t>
            </a:r>
            <a:r>
              <a:rPr lang="de-CH" b="1" dirty="0">
                <a:solidFill>
                  <a:srgbClr val="898F97"/>
                </a:solidFill>
                <a:latin typeface="+mj-lt"/>
                <a:cs typeface="Arial" pitchFamily="34" charset="0"/>
              </a:rPr>
              <a:t>Gesamtheit</a:t>
            </a:r>
            <a:r>
              <a:rPr lang="de-CH" dirty="0">
                <a:solidFill>
                  <a:srgbClr val="898F97"/>
                </a:solidFill>
                <a:latin typeface="+mj-lt"/>
                <a:cs typeface="Arial" pitchFamily="34" charset="0"/>
              </a:rPr>
              <a:t>, während ein Slogan üblicherweise dafür verwendet wird, ein bestimmtes Produkt oder eine bestimmte Kampagne zu bewerben.</a:t>
            </a:r>
          </a:p>
          <a:p>
            <a:pPr marL="357188" indent="-357188">
              <a:spcBef>
                <a:spcPts val="800"/>
              </a:spcBef>
              <a:buClr>
                <a:srgbClr val="96CB00"/>
              </a:buClr>
              <a:buFont typeface="Arial" panose="020B0604020202020204" pitchFamily="34" charset="0"/>
              <a:buChar char="•"/>
            </a:pPr>
            <a:endParaRPr lang="de-CH" dirty="0"/>
          </a:p>
        </p:txBody>
      </p:sp>
      <p:sp>
        <p:nvSpPr>
          <p:cNvPr id="5" name="Rechteck 4">
            <a:extLst>
              <a:ext uri="{FF2B5EF4-FFF2-40B4-BE49-F238E27FC236}">
                <a16:creationId xmlns:a16="http://schemas.microsoft.com/office/drawing/2014/main" id="{E65B2A87-0FA9-4322-9275-D03E7226B128}"/>
              </a:ext>
            </a:extLst>
          </p:cNvPr>
          <p:cNvSpPr/>
          <p:nvPr/>
        </p:nvSpPr>
        <p:spPr>
          <a:xfrm>
            <a:off x="1200926" y="5052574"/>
            <a:ext cx="10126915" cy="10961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Textfeld 9">
            <a:extLst>
              <a:ext uri="{FF2B5EF4-FFF2-40B4-BE49-F238E27FC236}">
                <a16:creationId xmlns:a16="http://schemas.microsoft.com/office/drawing/2014/main" id="{9C67EDCD-360F-4CDF-9AE6-B6E5AEEC3A8A}"/>
              </a:ext>
            </a:extLst>
          </p:cNvPr>
          <p:cNvSpPr txBox="1"/>
          <p:nvPr/>
        </p:nvSpPr>
        <p:spPr>
          <a:xfrm>
            <a:off x="2909708" y="5064564"/>
            <a:ext cx="2944668" cy="369332"/>
          </a:xfrm>
          <a:prstGeom prst="rect">
            <a:avLst/>
          </a:prstGeom>
          <a:noFill/>
        </p:spPr>
        <p:txBody>
          <a:bodyPr wrap="square" rtlCol="0">
            <a:spAutoFit/>
          </a:bodyPr>
          <a:lstStyle/>
          <a:p>
            <a:pPr>
              <a:spcBef>
                <a:spcPts val="800"/>
              </a:spcBef>
              <a:buClr>
                <a:schemeClr val="bg1"/>
              </a:buClr>
            </a:pPr>
            <a:r>
              <a:rPr lang="de-CH" dirty="0">
                <a:solidFill>
                  <a:schemeClr val="bg1"/>
                </a:solidFill>
                <a:latin typeface="+mj-lt"/>
                <a:cs typeface="Arial" pitchFamily="34" charset="0"/>
              </a:rPr>
              <a:t>Nike: «Just do </a:t>
            </a:r>
            <a:r>
              <a:rPr lang="de-CH" dirty="0" err="1">
                <a:solidFill>
                  <a:schemeClr val="bg1"/>
                </a:solidFill>
                <a:latin typeface="+mj-lt"/>
                <a:cs typeface="Arial" pitchFamily="34" charset="0"/>
              </a:rPr>
              <a:t>it</a:t>
            </a:r>
            <a:r>
              <a:rPr lang="de-CH" dirty="0">
                <a:solidFill>
                  <a:schemeClr val="bg1"/>
                </a:solidFill>
                <a:latin typeface="+mj-lt"/>
                <a:cs typeface="Arial" pitchFamily="34" charset="0"/>
              </a:rPr>
              <a:t>»</a:t>
            </a:r>
          </a:p>
        </p:txBody>
      </p:sp>
      <p:sp>
        <p:nvSpPr>
          <p:cNvPr id="6" name="Rechteck 5">
            <a:extLst>
              <a:ext uri="{FF2B5EF4-FFF2-40B4-BE49-F238E27FC236}">
                <a16:creationId xmlns:a16="http://schemas.microsoft.com/office/drawing/2014/main" id="{BDDB9B32-2DF9-49AC-9364-BFD175E17D8A}"/>
              </a:ext>
            </a:extLst>
          </p:cNvPr>
          <p:cNvSpPr/>
          <p:nvPr/>
        </p:nvSpPr>
        <p:spPr>
          <a:xfrm>
            <a:off x="1474306" y="5070407"/>
            <a:ext cx="1331535" cy="369332"/>
          </a:xfrm>
          <a:prstGeom prst="rect">
            <a:avLst/>
          </a:prstGeom>
        </p:spPr>
        <p:txBody>
          <a:bodyPr wrap="square">
            <a:spAutoFit/>
          </a:bodyPr>
          <a:lstStyle/>
          <a:p>
            <a:pPr>
              <a:spcBef>
                <a:spcPts val="800"/>
              </a:spcBef>
              <a:buClr>
                <a:schemeClr val="bg1"/>
              </a:buClr>
            </a:pPr>
            <a:r>
              <a:rPr lang="de-CH" b="1" dirty="0">
                <a:solidFill>
                  <a:schemeClr val="bg1"/>
                </a:solidFill>
              </a:rPr>
              <a:t>Beispiele: </a:t>
            </a:r>
          </a:p>
        </p:txBody>
      </p:sp>
      <p:sp>
        <p:nvSpPr>
          <p:cNvPr id="7" name="Rechteck 6">
            <a:extLst>
              <a:ext uri="{FF2B5EF4-FFF2-40B4-BE49-F238E27FC236}">
                <a16:creationId xmlns:a16="http://schemas.microsoft.com/office/drawing/2014/main" id="{E025C1AE-FE6B-481A-B90F-F53D7BC74020}"/>
              </a:ext>
            </a:extLst>
          </p:cNvPr>
          <p:cNvSpPr/>
          <p:nvPr/>
        </p:nvSpPr>
        <p:spPr>
          <a:xfrm>
            <a:off x="2909708" y="5739024"/>
            <a:ext cx="4842992" cy="369332"/>
          </a:xfrm>
          <a:prstGeom prst="rect">
            <a:avLst/>
          </a:prstGeom>
        </p:spPr>
        <p:txBody>
          <a:bodyPr wrap="none">
            <a:spAutoFit/>
          </a:bodyPr>
          <a:lstStyle/>
          <a:p>
            <a:pPr>
              <a:spcBef>
                <a:spcPts val="800"/>
              </a:spcBef>
              <a:buClr>
                <a:schemeClr val="bg1"/>
              </a:buClr>
            </a:pPr>
            <a:r>
              <a:rPr lang="de-CH" dirty="0" err="1">
                <a:solidFill>
                  <a:schemeClr val="bg1"/>
                </a:solidFill>
                <a:cs typeface="Arial" pitchFamily="34" charset="0"/>
              </a:rPr>
              <a:t>Rivella</a:t>
            </a:r>
            <a:r>
              <a:rPr lang="de-CH" dirty="0">
                <a:solidFill>
                  <a:schemeClr val="bg1"/>
                </a:solidFill>
                <a:cs typeface="Arial" pitchFamily="34" charset="0"/>
              </a:rPr>
              <a:t>: «Wo immer Dein Durst daheim ist.»</a:t>
            </a:r>
            <a:endParaRPr lang="de-CH" dirty="0">
              <a:solidFill>
                <a:schemeClr val="bg1"/>
              </a:solidFill>
            </a:endParaRPr>
          </a:p>
        </p:txBody>
      </p:sp>
      <p:sp>
        <p:nvSpPr>
          <p:cNvPr id="11" name="Rechteck 10">
            <a:extLst>
              <a:ext uri="{FF2B5EF4-FFF2-40B4-BE49-F238E27FC236}">
                <a16:creationId xmlns:a16="http://schemas.microsoft.com/office/drawing/2014/main" id="{50DC37BB-6FE5-477B-A194-C73177C609A9}"/>
              </a:ext>
            </a:extLst>
          </p:cNvPr>
          <p:cNvSpPr/>
          <p:nvPr/>
        </p:nvSpPr>
        <p:spPr>
          <a:xfrm>
            <a:off x="2909708" y="5417183"/>
            <a:ext cx="6096000" cy="369332"/>
          </a:xfrm>
          <a:prstGeom prst="rect">
            <a:avLst/>
          </a:prstGeom>
        </p:spPr>
        <p:txBody>
          <a:bodyPr>
            <a:spAutoFit/>
          </a:bodyPr>
          <a:lstStyle/>
          <a:p>
            <a:pPr>
              <a:spcBef>
                <a:spcPts val="800"/>
              </a:spcBef>
              <a:buClr>
                <a:schemeClr val="bg1"/>
              </a:buClr>
            </a:pPr>
            <a:r>
              <a:rPr lang="de-CH" dirty="0">
                <a:solidFill>
                  <a:schemeClr val="bg1"/>
                </a:solidFill>
              </a:rPr>
              <a:t>Migros: «Ein M besser»</a:t>
            </a:r>
          </a:p>
        </p:txBody>
      </p:sp>
    </p:spTree>
    <p:extLst>
      <p:ext uri="{BB962C8B-B14F-4D97-AF65-F5344CB8AC3E}">
        <p14:creationId xmlns:p14="http://schemas.microsoft.com/office/powerpoint/2010/main" val="6625516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37</a:t>
            </a:fld>
            <a:endParaRPr lang="ru-RU"/>
          </a:p>
        </p:txBody>
      </p:sp>
      <p:sp>
        <p:nvSpPr>
          <p:cNvPr id="2" name="Textplatzhalter 1">
            <a:extLst>
              <a:ext uri="{FF2B5EF4-FFF2-40B4-BE49-F238E27FC236}">
                <a16:creationId xmlns:a16="http://schemas.microsoft.com/office/drawing/2014/main" id="{C86FDCE1-7554-4E79-826E-208A92E49094}"/>
              </a:ext>
            </a:extLst>
          </p:cNvPr>
          <p:cNvSpPr>
            <a:spLocks noGrp="1"/>
          </p:cNvSpPr>
          <p:nvPr>
            <p:ph type="body" idx="1"/>
          </p:nvPr>
        </p:nvSpPr>
        <p:spPr>
          <a:xfrm>
            <a:off x="2019869" y="2163167"/>
            <a:ext cx="7451677" cy="2785329"/>
          </a:xfrm>
        </p:spPr>
        <p:txBody>
          <a:bodyPr>
            <a:normAutofit/>
          </a:bodyPr>
          <a:lstStyle/>
          <a:p>
            <a:pPr algn="l">
              <a:buClr>
                <a:srgbClr val="96CB00"/>
              </a:buClr>
            </a:pPr>
            <a:r>
              <a:rPr lang="de-CH" sz="2200" b="1" dirty="0">
                <a:solidFill>
                  <a:srgbClr val="D17930"/>
                </a:solidFill>
              </a:rPr>
              <a:t>Aufgaben</a:t>
            </a:r>
          </a:p>
          <a:p>
            <a:pPr marL="342900" indent="-342900" algn="l">
              <a:buClr>
                <a:srgbClr val="96CB00"/>
              </a:buClr>
              <a:buFont typeface="Arial" panose="020B0604020202020204" pitchFamily="34" charset="0"/>
              <a:buChar char="•"/>
            </a:pPr>
            <a:r>
              <a:rPr lang="de-CH" sz="2200" dirty="0">
                <a:solidFill>
                  <a:schemeClr val="accent6">
                    <a:lumMod val="50000"/>
                  </a:schemeClr>
                </a:solidFill>
              </a:rPr>
              <a:t>In den Gruppen: Überlegen Sie sich einen Namen und ein Logo für Ihre Gruppe</a:t>
            </a:r>
          </a:p>
          <a:p>
            <a:pPr marL="342900" indent="-342900" algn="l">
              <a:buClr>
                <a:srgbClr val="96CB00"/>
              </a:buClr>
              <a:buFont typeface="Arial" panose="020B0604020202020204" pitchFamily="34" charset="0"/>
              <a:buChar char="•"/>
            </a:pPr>
            <a:r>
              <a:rPr lang="de-CH" sz="2200" dirty="0">
                <a:solidFill>
                  <a:schemeClr val="accent6">
                    <a:lumMod val="50000"/>
                  </a:schemeClr>
                </a:solidFill>
              </a:rPr>
              <a:t>Halten Sie das Ergebnis im Mini-Businessplan/ Lernjournal fest.</a:t>
            </a:r>
          </a:p>
        </p:txBody>
      </p:sp>
      <p:pic>
        <p:nvPicPr>
          <p:cNvPr id="4" name="Рисунок 40">
            <a:extLst>
              <a:ext uri="{FF2B5EF4-FFF2-40B4-BE49-F238E27FC236}">
                <a16:creationId xmlns:a16="http://schemas.microsoft.com/office/drawing/2014/main" id="{052DB179-D1D7-4AFB-9191-F811EC9661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7829" y="967409"/>
            <a:ext cx="3073128" cy="1185920"/>
          </a:xfrm>
          <a:prstGeom prst="rect">
            <a:avLst/>
          </a:prstGeom>
        </p:spPr>
      </p:pic>
    </p:spTree>
    <p:extLst>
      <p:ext uri="{BB962C8B-B14F-4D97-AF65-F5344CB8AC3E}">
        <p14:creationId xmlns:p14="http://schemas.microsoft.com/office/powerpoint/2010/main" val="1086903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DDFF1DDD-363E-4C2F-8CEB-CE53982E831B}"/>
              </a:ext>
            </a:extLst>
          </p:cNvPr>
          <p:cNvSpPr/>
          <p:nvPr/>
        </p:nvSpPr>
        <p:spPr>
          <a:xfrm>
            <a:off x="5589520" y="2544825"/>
            <a:ext cx="5287615" cy="2985433"/>
          </a:xfrm>
          <a:prstGeom prst="rect">
            <a:avLst/>
          </a:prstGeom>
          <a:noFill/>
        </p:spPr>
        <p:txBody>
          <a:bodyPr wrap="square">
            <a:spAutoFit/>
          </a:bodyPr>
          <a:lstStyle/>
          <a:p>
            <a:pPr algn="ctr">
              <a:spcBef>
                <a:spcPts val="200"/>
              </a:spcBef>
              <a:spcAft>
                <a:spcPts val="600"/>
              </a:spcAft>
              <a:buClr>
                <a:srgbClr val="117613"/>
              </a:buClr>
            </a:pPr>
            <a:r>
              <a:rPr lang="de-DE" altLang="fr-FR" sz="2800" dirty="0">
                <a:solidFill>
                  <a:schemeClr val="accent6">
                    <a:lumMod val="50000"/>
                  </a:schemeClr>
                </a:solidFill>
                <a:cs typeface="Arial" pitchFamily="34" charset="0"/>
              </a:rPr>
              <a:t>Lerneinheit M 1.5</a:t>
            </a:r>
            <a:br>
              <a:rPr lang="de-DE" altLang="fr-FR" sz="2800" dirty="0">
                <a:solidFill>
                  <a:srgbClr val="898F97"/>
                </a:solidFill>
                <a:cs typeface="Arial" pitchFamily="34" charset="0"/>
              </a:rPr>
            </a:br>
            <a:r>
              <a:rPr lang="de-CH" sz="2800" dirty="0">
                <a:solidFill>
                  <a:schemeClr val="accent6">
                    <a:lumMod val="50000"/>
                  </a:schemeClr>
                </a:solidFill>
                <a:cs typeface="Arial" pitchFamily="34" charset="0"/>
              </a:rPr>
              <a:t>Fallstudien über UnternehmerInnen</a:t>
            </a:r>
          </a:p>
          <a:p>
            <a:pPr algn="ctr">
              <a:spcBef>
                <a:spcPts val="200"/>
              </a:spcBef>
              <a:spcAft>
                <a:spcPts val="600"/>
              </a:spcAft>
              <a:buClr>
                <a:srgbClr val="117613"/>
              </a:buClr>
            </a:pPr>
            <a:r>
              <a:rPr lang="de-CH" sz="2800" b="1" kern="0" dirty="0">
                <a:solidFill>
                  <a:srgbClr val="6C0A63"/>
                </a:solidFill>
              </a:rPr>
              <a:t>Fallstudie «</a:t>
            </a:r>
            <a:r>
              <a:rPr lang="de-CH" sz="2800" b="1" kern="0" dirty="0" err="1">
                <a:solidFill>
                  <a:srgbClr val="6C0A63"/>
                </a:solidFill>
              </a:rPr>
              <a:t>Meublogramm</a:t>
            </a:r>
            <a:r>
              <a:rPr lang="de-CH" sz="2800" b="1" kern="0" dirty="0">
                <a:solidFill>
                  <a:srgbClr val="6C0A63"/>
                </a:solidFill>
              </a:rPr>
              <a:t>»</a:t>
            </a:r>
          </a:p>
          <a:p>
            <a:pPr algn="ctr">
              <a:spcBef>
                <a:spcPts val="200"/>
              </a:spcBef>
              <a:spcAft>
                <a:spcPts val="600"/>
              </a:spcAft>
              <a:buClr>
                <a:srgbClr val="117613"/>
              </a:buClr>
            </a:pPr>
            <a:r>
              <a:rPr lang="de-CH" sz="2800" b="1" kern="0" dirty="0">
                <a:solidFill>
                  <a:srgbClr val="6C0A63"/>
                </a:solidFill>
              </a:rPr>
              <a:t>Thema: Teamkonflikt</a:t>
            </a:r>
          </a:p>
          <a:p>
            <a:pPr algn="ctr">
              <a:spcBef>
                <a:spcPts val="200"/>
              </a:spcBef>
              <a:spcAft>
                <a:spcPts val="600"/>
              </a:spcAft>
              <a:buClr>
                <a:srgbClr val="117613"/>
              </a:buClr>
            </a:pPr>
            <a:endParaRPr lang="de-DE" altLang="fr-FR" sz="2800" b="1" dirty="0">
              <a:solidFill>
                <a:srgbClr val="B11B96"/>
              </a:solidFill>
              <a:cs typeface="Arial" pitchFamily="34" charset="0"/>
            </a:endParaRPr>
          </a:p>
        </p:txBody>
      </p:sp>
      <p:sp>
        <p:nvSpPr>
          <p:cNvPr id="2" name="Foliennummernplatzhalter 1">
            <a:extLst>
              <a:ext uri="{FF2B5EF4-FFF2-40B4-BE49-F238E27FC236}">
                <a16:creationId xmlns:a16="http://schemas.microsoft.com/office/drawing/2014/main" id="{3F4C3EF4-1CC7-4A1B-8F4A-F8B830FCBE39}"/>
              </a:ext>
            </a:extLst>
          </p:cNvPr>
          <p:cNvSpPr>
            <a:spLocks noGrp="1"/>
          </p:cNvSpPr>
          <p:nvPr>
            <p:ph type="sldNum" sz="quarter" idx="12"/>
          </p:nvPr>
        </p:nvSpPr>
        <p:spPr/>
        <p:txBody>
          <a:bodyPr/>
          <a:lstStyle/>
          <a:p>
            <a:fld id="{B7E6CA31-DA56-47CF-9891-B6D0296B6AEC}" type="slidenum">
              <a:rPr lang="ru-RU" smtClean="0"/>
              <a:t>38</a:t>
            </a:fld>
            <a:endParaRPr lang="ru-RU"/>
          </a:p>
        </p:txBody>
      </p:sp>
    </p:spTree>
    <p:extLst>
      <p:ext uri="{BB962C8B-B14F-4D97-AF65-F5344CB8AC3E}">
        <p14:creationId xmlns:p14="http://schemas.microsoft.com/office/powerpoint/2010/main" val="253597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3A749C6-91AB-45B8-9DF4-824D670A0B98}"/>
              </a:ext>
            </a:extLst>
          </p:cNvPr>
          <p:cNvSpPr>
            <a:spLocks noGrp="1"/>
          </p:cNvSpPr>
          <p:nvPr>
            <p:ph type="sldNum" sz="quarter" idx="12"/>
          </p:nvPr>
        </p:nvSpPr>
        <p:spPr/>
        <p:txBody>
          <a:bodyPr/>
          <a:lstStyle/>
          <a:p>
            <a:fld id="{B7E6CA31-DA56-47CF-9891-B6D0296B6AEC}" type="slidenum">
              <a:rPr lang="ru-RU" smtClean="0"/>
              <a:t>4</a:t>
            </a:fld>
            <a:endParaRPr lang="ru-RU"/>
          </a:p>
        </p:txBody>
      </p:sp>
      <p:sp>
        <p:nvSpPr>
          <p:cNvPr id="10" name="Textfeld 9">
            <a:extLst>
              <a:ext uri="{FF2B5EF4-FFF2-40B4-BE49-F238E27FC236}">
                <a16:creationId xmlns:a16="http://schemas.microsoft.com/office/drawing/2014/main" id="{A8FA04C0-55B6-48C4-ACD6-38C804D3596A}"/>
              </a:ext>
            </a:extLst>
          </p:cNvPr>
          <p:cNvSpPr txBox="1"/>
          <p:nvPr/>
        </p:nvSpPr>
        <p:spPr>
          <a:xfrm>
            <a:off x="1025318" y="1073487"/>
            <a:ext cx="10179071" cy="432048"/>
          </a:xfrm>
          <a:prstGeom prst="rect">
            <a:avLst/>
          </a:prstGeom>
          <a:noFill/>
        </p:spPr>
        <p:txBody>
          <a:bodyPr wrap="square" lIns="0" tIns="0" rIns="0" bIns="0" rtlCol="0">
            <a:noAutofit/>
          </a:bodyPr>
          <a:lstStyle/>
          <a:p>
            <a:pPr algn="l"/>
            <a:r>
              <a:rPr lang="de-CH" sz="2200" b="1" dirty="0">
                <a:solidFill>
                  <a:schemeClr val="bg1">
                    <a:lumMod val="50000"/>
                  </a:schemeClr>
                </a:solidFill>
              </a:rPr>
              <a:t>Die folgenden Autorinnen und Autoren haben myidea.ch entwickelt:</a:t>
            </a:r>
          </a:p>
          <a:p>
            <a:pPr algn="l"/>
            <a:endParaRPr lang="de-CH" sz="1000" b="1" dirty="0">
              <a:solidFill>
                <a:schemeClr val="bg1">
                  <a:lumMod val="50000"/>
                </a:schemeClr>
              </a:solidFill>
            </a:endParaRPr>
          </a:p>
          <a:p>
            <a:pPr marL="342900" indent="-342900" algn="l">
              <a:buClr>
                <a:srgbClr val="8EB403"/>
              </a:buClr>
              <a:buFont typeface="Century Gothic" panose="020B0502020202020204" pitchFamily="34" charset="0"/>
              <a:buChar char="●"/>
            </a:pPr>
            <a:r>
              <a:rPr lang="de-CH" sz="1500" dirty="0">
                <a:solidFill>
                  <a:schemeClr val="bg1">
                    <a:lumMod val="50000"/>
                  </a:schemeClr>
                </a:solidFill>
              </a:rPr>
              <a:t>Prof. Dr. Susan Müller, Forschungsprofessorin für Entrepreneurship, Berner Fachhochschule</a:t>
            </a:r>
          </a:p>
          <a:p>
            <a:pPr marL="342900" indent="-342900" algn="l">
              <a:buClr>
                <a:srgbClr val="8EB403"/>
              </a:buClr>
              <a:buFont typeface="Century Gothic" panose="020B0502020202020204" pitchFamily="34" charset="0"/>
              <a:buChar char="●"/>
            </a:pPr>
            <a:r>
              <a:rPr lang="de-CH" sz="1500" dirty="0">
                <a:solidFill>
                  <a:schemeClr val="bg1">
                    <a:lumMod val="50000"/>
                  </a:schemeClr>
                </a:solidFill>
              </a:rPr>
              <a:t>Prof. Dr. Dr. h.c. </a:t>
            </a:r>
            <a:r>
              <a:rPr lang="de-CH" sz="1500" dirty="0" err="1">
                <a:solidFill>
                  <a:schemeClr val="bg1">
                    <a:lumMod val="50000"/>
                  </a:schemeClr>
                </a:solidFill>
              </a:rPr>
              <a:t>mult</a:t>
            </a:r>
            <a:r>
              <a:rPr lang="de-CH" sz="1500" dirty="0">
                <a:solidFill>
                  <a:schemeClr val="bg1">
                    <a:lumMod val="50000"/>
                  </a:schemeClr>
                </a:solidFill>
              </a:rPr>
              <a:t>. Fritz Oser (†), (</a:t>
            </a:r>
            <a:r>
              <a:rPr lang="de-CH" sz="1500" dirty="0" err="1">
                <a:solidFill>
                  <a:schemeClr val="bg1">
                    <a:lumMod val="50000"/>
                  </a:schemeClr>
                </a:solidFill>
              </a:rPr>
              <a:t>em</a:t>
            </a:r>
            <a:r>
              <a:rPr lang="de-CH" sz="1500" dirty="0">
                <a:solidFill>
                  <a:schemeClr val="bg1">
                    <a:lumMod val="50000"/>
                  </a:schemeClr>
                </a:solidFill>
              </a:rPr>
              <a:t>.) Ordinarius für Pädagogik und Pädagogische Psychologie, Universität Fribourg </a:t>
            </a:r>
          </a:p>
          <a:p>
            <a:pPr marL="342900" indent="-342900" algn="l">
              <a:buClr>
                <a:srgbClr val="8EB403"/>
              </a:buClr>
              <a:buFont typeface="Century Gothic" panose="020B0502020202020204" pitchFamily="34" charset="0"/>
              <a:buChar char="●"/>
            </a:pPr>
            <a:r>
              <a:rPr lang="de-CH" sz="1500" dirty="0">
                <a:solidFill>
                  <a:schemeClr val="bg1">
                    <a:lumMod val="50000"/>
                  </a:schemeClr>
                </a:solidFill>
              </a:rPr>
              <a:t>Prof. Dr. Eveline Gutzwiller-Helfenfinger, Senior Researcher, Universität Fribourg und Gastprofessorin, Universität Duisburg-Essen</a:t>
            </a:r>
          </a:p>
          <a:p>
            <a:pPr marL="342900" indent="-342900" algn="l">
              <a:buClr>
                <a:srgbClr val="8EB403"/>
              </a:buClr>
              <a:buFont typeface="Century Gothic" panose="020B0502020202020204" pitchFamily="34" charset="0"/>
              <a:buChar char="●"/>
            </a:pPr>
            <a:r>
              <a:rPr lang="de-CH" sz="1500" dirty="0">
                <a:solidFill>
                  <a:schemeClr val="bg1">
                    <a:lumMod val="50000"/>
                  </a:schemeClr>
                </a:solidFill>
              </a:rPr>
              <a:t>Prof. Dr. habil Manfred Pfiffner, Professor für Berufspädagogik, Pädagogische Hochschule Zürich</a:t>
            </a:r>
          </a:p>
          <a:p>
            <a:pPr marL="342900" indent="-342900">
              <a:buClr>
                <a:srgbClr val="8EB403"/>
              </a:buClr>
              <a:buFont typeface="Century Gothic" panose="020B0502020202020204" pitchFamily="34" charset="0"/>
              <a:buChar char="●"/>
            </a:pPr>
            <a:r>
              <a:rPr lang="de-CH" sz="1500" dirty="0">
                <a:solidFill>
                  <a:schemeClr val="bg1">
                    <a:lumMod val="50000"/>
                  </a:schemeClr>
                </a:solidFill>
              </a:rPr>
              <a:t>Aline Scherz, Berufsfachschullehrerin für allgemeinbildenden Unterricht, Berufsbildungszentrum Olten</a:t>
            </a:r>
          </a:p>
          <a:p>
            <a:pPr algn="l"/>
            <a:endParaRPr lang="de-CH" sz="1500" b="1" dirty="0">
              <a:solidFill>
                <a:schemeClr val="bg1">
                  <a:lumMod val="50000"/>
                </a:schemeClr>
              </a:solidFill>
            </a:endParaRPr>
          </a:p>
          <a:p>
            <a:pPr algn="l"/>
            <a:endParaRPr lang="de-CH" sz="1500" b="1" dirty="0">
              <a:solidFill>
                <a:schemeClr val="bg1">
                  <a:lumMod val="50000"/>
                </a:schemeClr>
              </a:solidFill>
            </a:endParaRPr>
          </a:p>
          <a:p>
            <a:pPr algn="l"/>
            <a:r>
              <a:rPr lang="de-CH" sz="2200" b="1" dirty="0">
                <a:solidFill>
                  <a:schemeClr val="bg1">
                    <a:lumMod val="50000"/>
                  </a:schemeClr>
                </a:solidFill>
              </a:rPr>
              <a:t>Zusammenarbeit</a:t>
            </a:r>
          </a:p>
          <a:p>
            <a:pPr algn="l"/>
            <a:endParaRPr lang="de-CH" sz="1000" b="1" dirty="0">
              <a:solidFill>
                <a:schemeClr val="bg1">
                  <a:lumMod val="50000"/>
                </a:schemeClr>
              </a:solidFill>
            </a:endParaRPr>
          </a:p>
          <a:p>
            <a:pPr algn="l"/>
            <a:r>
              <a:rPr lang="de-CH" sz="1500" dirty="0">
                <a:solidFill>
                  <a:schemeClr val="bg1">
                    <a:lumMod val="50000"/>
                  </a:schemeClr>
                </a:solidFill>
              </a:rPr>
              <a:t>Viele Personen haben mitgeholfen die Lehr-/Lernmaterialien zu verbessern. Bei Ihnen möchten wir uns ganz herzlich bedanken!</a:t>
            </a:r>
          </a:p>
          <a:p>
            <a:pPr algn="l"/>
            <a:endParaRPr lang="de-CH" sz="1500" dirty="0">
              <a:solidFill>
                <a:schemeClr val="bg1">
                  <a:lumMod val="50000"/>
                </a:schemeClr>
              </a:solidFill>
            </a:endParaRPr>
          </a:p>
          <a:p>
            <a:pPr marL="342900" indent="-342900">
              <a:buClr>
                <a:srgbClr val="8EB403"/>
              </a:buClr>
              <a:buFont typeface="Century Gothic" panose="020B0502020202020204" pitchFamily="34" charset="0"/>
              <a:buChar char="●"/>
            </a:pPr>
            <a:r>
              <a:rPr lang="de-CH" sz="1500" dirty="0">
                <a:solidFill>
                  <a:schemeClr val="bg1">
                    <a:lumMod val="50000"/>
                  </a:schemeClr>
                </a:solidFill>
              </a:rPr>
              <a:t>Prof. Dr. Pascal Dey, Forschungsprofessor für Value-</a:t>
            </a:r>
            <a:r>
              <a:rPr lang="de-CH" sz="1500" dirty="0" err="1">
                <a:solidFill>
                  <a:schemeClr val="bg1">
                    <a:lumMod val="50000"/>
                  </a:schemeClr>
                </a:solidFill>
              </a:rPr>
              <a:t>based</a:t>
            </a:r>
            <a:r>
              <a:rPr lang="de-CH" sz="1500" dirty="0">
                <a:solidFill>
                  <a:schemeClr val="bg1">
                    <a:lumMod val="50000"/>
                  </a:schemeClr>
                </a:solidFill>
              </a:rPr>
              <a:t> Management, Berner Fachhochschule</a:t>
            </a:r>
          </a:p>
          <a:p>
            <a:pPr marL="342900" indent="-342900">
              <a:buClr>
                <a:srgbClr val="8EB403"/>
              </a:buClr>
              <a:buFont typeface="Century Gothic" panose="020B0502020202020204" pitchFamily="34" charset="0"/>
              <a:buChar char="●"/>
            </a:pPr>
            <a:r>
              <a:rPr lang="de-CH" sz="1500" dirty="0">
                <a:solidFill>
                  <a:schemeClr val="bg1">
                    <a:lumMod val="50000"/>
                  </a:schemeClr>
                </a:solidFill>
              </a:rPr>
              <a:t>Barbara Meili, Projektleiterin Berufsbildung, </a:t>
            </a:r>
            <a:r>
              <a:rPr lang="de-CH" sz="1500" dirty="0" err="1">
                <a:solidFill>
                  <a:schemeClr val="bg1">
                    <a:lumMod val="50000"/>
                  </a:schemeClr>
                </a:solidFill>
              </a:rPr>
              <a:t>éducation</a:t>
            </a:r>
            <a:r>
              <a:rPr lang="de-CH" sz="1500" dirty="0">
                <a:solidFill>
                  <a:schemeClr val="bg1">
                    <a:lumMod val="50000"/>
                  </a:schemeClr>
                </a:solidFill>
              </a:rPr>
              <a:t> 21</a:t>
            </a:r>
          </a:p>
          <a:p>
            <a:pPr marL="342900" indent="-342900" algn="l">
              <a:buClr>
                <a:srgbClr val="8EB403"/>
              </a:buClr>
              <a:buFont typeface="Century Gothic" panose="020B0502020202020204" pitchFamily="34" charset="0"/>
              <a:buChar char="●"/>
            </a:pPr>
            <a:r>
              <a:rPr lang="de-CH" sz="1500" dirty="0">
                <a:solidFill>
                  <a:schemeClr val="bg1">
                    <a:lumMod val="50000"/>
                  </a:schemeClr>
                </a:solidFill>
              </a:rPr>
              <a:t>Reto Nobs, Mitgründer von Drehmoment Bikes</a:t>
            </a:r>
          </a:p>
          <a:p>
            <a:pPr marL="342900" indent="-342900">
              <a:buClr>
                <a:srgbClr val="8EB403"/>
              </a:buClr>
              <a:buFont typeface="Century Gothic" panose="020B0502020202020204" pitchFamily="34" charset="0"/>
              <a:buChar char="●"/>
            </a:pPr>
            <a:r>
              <a:rPr lang="de-CH" sz="1500" dirty="0">
                <a:solidFill>
                  <a:schemeClr val="bg1">
                    <a:lumMod val="50000"/>
                  </a:schemeClr>
                </a:solidFill>
              </a:rPr>
              <a:t>Léa Miggiano, Mitgründerin des Unternehmens Carvolution</a:t>
            </a:r>
          </a:p>
          <a:p>
            <a:pPr algn="l"/>
            <a:endParaRPr lang="fr-CH" sz="2200" b="1" dirty="0">
              <a:solidFill>
                <a:schemeClr val="bg1">
                  <a:lumMod val="50000"/>
                </a:schemeClr>
              </a:solidFill>
            </a:endParaRPr>
          </a:p>
        </p:txBody>
      </p:sp>
      <p:sp>
        <p:nvSpPr>
          <p:cNvPr id="14" name="Rectangle 2">
            <a:extLst>
              <a:ext uri="{FF2B5EF4-FFF2-40B4-BE49-F238E27FC236}">
                <a16:creationId xmlns:a16="http://schemas.microsoft.com/office/drawing/2014/main" id="{17A30F9E-B5B8-42F1-9BF8-9162ECA27634}"/>
              </a:ext>
            </a:extLst>
          </p:cNvPr>
          <p:cNvSpPr txBox="1">
            <a:spLocks noChangeArrowheads="1"/>
          </p:cNvSpPr>
          <p:nvPr/>
        </p:nvSpPr>
        <p:spPr bwMode="auto">
          <a:xfrm>
            <a:off x="947152" y="51779"/>
            <a:ext cx="9845485" cy="795947"/>
          </a:xfrm>
          <a:prstGeom prst="rect">
            <a:avLst/>
          </a:prstGeom>
          <a:noFill/>
          <a:ln w="9525">
            <a:noFill/>
            <a:miter lim="800000"/>
            <a:headEnd/>
            <a:tailEnd/>
          </a:ln>
        </p:spPr>
        <p:txBody>
          <a:bodyPr anchor="ctr"/>
          <a:lstStyle/>
          <a:p>
            <a:pPr>
              <a:defRPr/>
            </a:pPr>
            <a:r>
              <a:rPr lang="de-CH" altLang="fr-FR" sz="2400" b="1" dirty="0">
                <a:solidFill>
                  <a:srgbClr val="8EB403"/>
                </a:solidFill>
                <a:latin typeface="+mj-lt"/>
                <a:ea typeface="ＭＳ Ｐゴシック" charset="0"/>
                <a:cs typeface="Arial"/>
              </a:rPr>
              <a:t>Hintergrundinformationen zum Lehr-/Lernprogramm myidea.ch</a:t>
            </a:r>
          </a:p>
        </p:txBody>
      </p:sp>
    </p:spTree>
    <p:extLst>
      <p:ext uri="{BB962C8B-B14F-4D97-AF65-F5344CB8AC3E}">
        <p14:creationId xmlns:p14="http://schemas.microsoft.com/office/powerpoint/2010/main" val="220609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ew shape">
            <a:extLst>
              <a:ext uri="{FF2B5EF4-FFF2-40B4-BE49-F238E27FC236}">
                <a16:creationId xmlns:a16="http://schemas.microsoft.com/office/drawing/2014/main" id="{FD75077F-549F-427D-8675-62EFAD6E26CC}"/>
              </a:ext>
            </a:extLst>
          </p:cNvPr>
          <p:cNvSpPr txBox="1">
            <a:spLocks/>
          </p:cNvSpPr>
          <p:nvPr/>
        </p:nvSpPr>
        <p:spPr>
          <a:xfrm>
            <a:off x="5653780" y="131922"/>
            <a:ext cx="6004800" cy="1188132"/>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600" b="1" dirty="0">
                <a:solidFill>
                  <a:srgbClr val="8EB403"/>
                </a:solidFill>
              </a:rPr>
              <a:t>Zum Einstieg: Aktivität!!!</a:t>
            </a:r>
            <a:br>
              <a:rPr lang="de-DE" sz="2600" dirty="0">
                <a:solidFill>
                  <a:srgbClr val="8EB403"/>
                </a:solidFill>
              </a:rPr>
            </a:br>
            <a:r>
              <a:rPr lang="de-CH" sz="2600" dirty="0">
                <a:solidFill>
                  <a:srgbClr val="8EB403"/>
                </a:solidFill>
              </a:rPr>
              <a:t>«Glücksglas»</a:t>
            </a:r>
            <a:endParaRPr lang="de-DE" sz="2600" dirty="0">
              <a:solidFill>
                <a:srgbClr val="8EB403"/>
              </a:solidFill>
            </a:endParaRPr>
          </a:p>
        </p:txBody>
      </p:sp>
      <p:sp>
        <p:nvSpPr>
          <p:cNvPr id="2" name="Foliennummernplatzhalter 1">
            <a:extLst>
              <a:ext uri="{FF2B5EF4-FFF2-40B4-BE49-F238E27FC236}">
                <a16:creationId xmlns:a16="http://schemas.microsoft.com/office/drawing/2014/main" id="{4116C324-4E3F-4DBF-99DC-E8C9953AAB0C}"/>
              </a:ext>
            </a:extLst>
          </p:cNvPr>
          <p:cNvSpPr>
            <a:spLocks noGrp="1"/>
          </p:cNvSpPr>
          <p:nvPr>
            <p:ph type="sldNum" sz="quarter" idx="12"/>
          </p:nvPr>
        </p:nvSpPr>
        <p:spPr/>
        <p:txBody>
          <a:bodyPr/>
          <a:lstStyle/>
          <a:p>
            <a:fld id="{B7E6CA31-DA56-47CF-9891-B6D0296B6AEC}" type="slidenum">
              <a:rPr lang="ru-RU" smtClean="0"/>
              <a:t>5</a:t>
            </a:fld>
            <a:endParaRPr lang="ru-RU"/>
          </a:p>
        </p:txBody>
      </p:sp>
      <p:sp>
        <p:nvSpPr>
          <p:cNvPr id="10" name="Rechteck 9">
            <a:extLst>
              <a:ext uri="{FF2B5EF4-FFF2-40B4-BE49-F238E27FC236}">
                <a16:creationId xmlns:a16="http://schemas.microsoft.com/office/drawing/2014/main" id="{354E735C-2E65-442C-B307-18617F267B07}"/>
              </a:ext>
            </a:extLst>
          </p:cNvPr>
          <p:cNvSpPr/>
          <p:nvPr/>
        </p:nvSpPr>
        <p:spPr>
          <a:xfrm>
            <a:off x="5538018" y="1159179"/>
            <a:ext cx="6186950" cy="4062651"/>
          </a:xfrm>
          <a:prstGeom prst="rect">
            <a:avLst/>
          </a:prstGeom>
        </p:spPr>
        <p:txBody>
          <a:bodyPr wrap="square">
            <a:spAutoFit/>
          </a:bodyPr>
          <a:lstStyle/>
          <a:p>
            <a:r>
              <a:rPr lang="de-DE" sz="2200" dirty="0">
                <a:solidFill>
                  <a:schemeClr val="accent6">
                    <a:lumMod val="50000"/>
                  </a:schemeClr>
                </a:solidFill>
              </a:rPr>
              <a:t>Schauen Sie sich das Video «Glücksglas» an, </a:t>
            </a:r>
            <a:r>
              <a:rPr lang="de-CH" dirty="0">
                <a:solidFill>
                  <a:schemeClr val="accent6">
                    <a:lumMod val="50000"/>
                  </a:schemeClr>
                </a:solidFill>
                <a:hlinkClick r:id="rId3"/>
              </a:rPr>
              <a:t>https://www.youtube.com/watch?v=lPpUZ01pMt0</a:t>
            </a:r>
            <a:endParaRPr lang="de-DE" dirty="0">
              <a:solidFill>
                <a:schemeClr val="accent6">
                  <a:lumMod val="50000"/>
                </a:schemeClr>
              </a:solidFill>
            </a:endParaRPr>
          </a:p>
          <a:p>
            <a:pPr marL="361950" indent="-361950"/>
            <a:endParaRPr lang="de-DE" sz="2200">
              <a:solidFill>
                <a:schemeClr val="accent6">
                  <a:lumMod val="50000"/>
                </a:schemeClr>
              </a:solidFill>
            </a:endParaRPr>
          </a:p>
          <a:p>
            <a:pPr marL="361950" indent="-361950"/>
            <a:r>
              <a:rPr lang="de-DE" sz="2200">
                <a:solidFill>
                  <a:schemeClr val="accent6">
                    <a:lumMod val="50000"/>
                  </a:schemeClr>
                </a:solidFill>
              </a:rPr>
              <a:t>Machen </a:t>
            </a:r>
            <a:r>
              <a:rPr lang="de-DE" sz="2200" dirty="0">
                <a:solidFill>
                  <a:schemeClr val="accent6">
                    <a:lumMod val="50000"/>
                  </a:schemeClr>
                </a:solidFill>
              </a:rPr>
              <a:t>Sie sich dazu Notizen.</a:t>
            </a:r>
          </a:p>
          <a:p>
            <a:pPr marL="361950" indent="-361950"/>
            <a:endParaRPr lang="de-DE" sz="2200" dirty="0">
              <a:solidFill>
                <a:schemeClr val="accent6">
                  <a:lumMod val="50000"/>
                </a:schemeClr>
              </a:solidFill>
            </a:endParaRPr>
          </a:p>
          <a:p>
            <a:pPr marL="361950" indent="-361950"/>
            <a:endParaRPr lang="de-DE" sz="2200" dirty="0">
              <a:solidFill>
                <a:schemeClr val="accent6">
                  <a:lumMod val="50000"/>
                </a:schemeClr>
              </a:solidFill>
            </a:endParaRPr>
          </a:p>
          <a:p>
            <a:r>
              <a:rPr lang="de-CH" sz="2200" dirty="0">
                <a:solidFill>
                  <a:schemeClr val="accent6">
                    <a:lumMod val="50000"/>
                  </a:schemeClr>
                </a:solidFill>
              </a:rPr>
              <a:t>Diskutieren Sie anschliessend kurz zu zweit:</a:t>
            </a:r>
          </a:p>
          <a:p>
            <a:endParaRPr lang="de-CH" sz="2200" dirty="0">
              <a:solidFill>
                <a:schemeClr val="accent6">
                  <a:lumMod val="50000"/>
                </a:schemeClr>
              </a:solidFill>
            </a:endParaRPr>
          </a:p>
          <a:p>
            <a:pPr marL="342900" indent="-342900">
              <a:buClr>
                <a:srgbClr val="8EB403"/>
              </a:buClr>
              <a:buFont typeface="Arial" panose="020B0604020202020204" pitchFamily="34" charset="0"/>
              <a:buChar char="•"/>
            </a:pPr>
            <a:r>
              <a:rPr lang="de-CH" sz="2200" dirty="0">
                <a:solidFill>
                  <a:schemeClr val="accent6">
                    <a:lumMod val="50000"/>
                  </a:schemeClr>
                </a:solidFill>
              </a:rPr>
              <a:t>Worum geht es im Video?</a:t>
            </a:r>
          </a:p>
          <a:p>
            <a:pPr marL="342900" indent="-342900">
              <a:buClr>
                <a:srgbClr val="8EB403"/>
              </a:buClr>
              <a:buFont typeface="Arial" panose="020B0604020202020204" pitchFamily="34" charset="0"/>
              <a:buChar char="•"/>
            </a:pPr>
            <a:r>
              <a:rPr lang="de-CH" sz="2200" dirty="0">
                <a:solidFill>
                  <a:schemeClr val="accent6">
                    <a:lumMod val="50000"/>
                  </a:schemeClr>
                </a:solidFill>
              </a:rPr>
              <a:t>Was bedeutet Upcycling?</a:t>
            </a:r>
          </a:p>
          <a:p>
            <a:pPr marL="342900" indent="-342900">
              <a:buClr>
                <a:srgbClr val="8EB403"/>
              </a:buClr>
              <a:buFont typeface="Arial" panose="020B0604020202020204" pitchFamily="34" charset="0"/>
              <a:buChar char="•"/>
            </a:pPr>
            <a:r>
              <a:rPr lang="de-CH" sz="2200" dirty="0">
                <a:solidFill>
                  <a:schemeClr val="accent6">
                    <a:lumMod val="50000"/>
                  </a:schemeClr>
                </a:solidFill>
              </a:rPr>
              <a:t>Was hat Sie besonders beeindruckt?</a:t>
            </a:r>
          </a:p>
          <a:p>
            <a:endParaRPr lang="de-DE" sz="2000" dirty="0">
              <a:solidFill>
                <a:srgbClr val="898F97"/>
              </a:solidFill>
            </a:endParaRPr>
          </a:p>
        </p:txBody>
      </p:sp>
      <p:pic>
        <p:nvPicPr>
          <p:cNvPr id="11" name="Grafik 10">
            <a:extLst>
              <a:ext uri="{FF2B5EF4-FFF2-40B4-BE49-F238E27FC236}">
                <a16:creationId xmlns:a16="http://schemas.microsoft.com/office/drawing/2014/main" id="{46EC16C2-E931-4BAB-97F3-92C93408ADE4}"/>
              </a:ext>
            </a:extLst>
          </p:cNvPr>
          <p:cNvPicPr>
            <a:picLocks noChangeAspect="1"/>
          </p:cNvPicPr>
          <p:nvPr/>
        </p:nvPicPr>
        <p:blipFill>
          <a:blip r:embed="rId4"/>
          <a:stretch>
            <a:fillRect/>
          </a:stretch>
        </p:blipFill>
        <p:spPr>
          <a:xfrm>
            <a:off x="-32010" y="-58994"/>
            <a:ext cx="5297452" cy="6897499"/>
          </a:xfrm>
          <a:prstGeom prst="rect">
            <a:avLst/>
          </a:prstGeom>
        </p:spPr>
      </p:pic>
    </p:spTree>
    <p:extLst>
      <p:ext uri="{BB962C8B-B14F-4D97-AF65-F5344CB8AC3E}">
        <p14:creationId xmlns:p14="http://schemas.microsoft.com/office/powerpoint/2010/main" val="368327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BEA7DAC5-061D-48CC-BAFC-7CD8AC3B976A}"/>
              </a:ext>
            </a:extLst>
          </p:cNvPr>
          <p:cNvSpPr/>
          <p:nvPr/>
        </p:nvSpPr>
        <p:spPr>
          <a:xfrm>
            <a:off x="0" y="6007395"/>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4" name="Pfeil: Fünfeck 3">
            <a:extLst>
              <a:ext uri="{FF2B5EF4-FFF2-40B4-BE49-F238E27FC236}">
                <a16:creationId xmlns:a16="http://schemas.microsoft.com/office/drawing/2014/main" id="{652FE516-498E-4826-9B07-858E9FBD84D5}"/>
              </a:ext>
            </a:extLst>
          </p:cNvPr>
          <p:cNvSpPr/>
          <p:nvPr/>
        </p:nvSpPr>
        <p:spPr>
          <a:xfrm>
            <a:off x="6387221" y="106764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5" name="Pfeil: Chevron 4">
            <a:extLst>
              <a:ext uri="{FF2B5EF4-FFF2-40B4-BE49-F238E27FC236}">
                <a16:creationId xmlns:a16="http://schemas.microsoft.com/office/drawing/2014/main" id="{9B32E2CB-CE43-4A48-883E-286BAD521AF6}"/>
              </a:ext>
            </a:extLst>
          </p:cNvPr>
          <p:cNvSpPr/>
          <p:nvPr/>
        </p:nvSpPr>
        <p:spPr>
          <a:xfrm>
            <a:off x="7063082" y="106764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 name="Rechteck 5">
            <a:extLst>
              <a:ext uri="{FF2B5EF4-FFF2-40B4-BE49-F238E27FC236}">
                <a16:creationId xmlns:a16="http://schemas.microsoft.com/office/drawing/2014/main" id="{CC7AFCA9-CDEE-495A-94C9-2B28397C51CF}"/>
              </a:ext>
            </a:extLst>
          </p:cNvPr>
          <p:cNvSpPr/>
          <p:nvPr/>
        </p:nvSpPr>
        <p:spPr>
          <a:xfrm>
            <a:off x="7217763" y="1085667"/>
            <a:ext cx="120577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Lean Startup</a:t>
            </a:r>
          </a:p>
        </p:txBody>
      </p:sp>
      <p:sp>
        <p:nvSpPr>
          <p:cNvPr id="7" name="Rechteck 6">
            <a:extLst>
              <a:ext uri="{FF2B5EF4-FFF2-40B4-BE49-F238E27FC236}">
                <a16:creationId xmlns:a16="http://schemas.microsoft.com/office/drawing/2014/main" id="{2FB396D9-381C-4B0B-8C64-DBA5E33F5C1D}"/>
              </a:ext>
            </a:extLst>
          </p:cNvPr>
          <p:cNvSpPr/>
          <p:nvPr/>
        </p:nvSpPr>
        <p:spPr>
          <a:xfrm>
            <a:off x="6429261" y="107904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2.1</a:t>
            </a:r>
          </a:p>
        </p:txBody>
      </p:sp>
      <p:sp>
        <p:nvSpPr>
          <p:cNvPr id="16"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2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Inhaltsverzeichnis – Modul 1 bis 4</a:t>
            </a:r>
          </a:p>
        </p:txBody>
      </p:sp>
      <p:sp>
        <p:nvSpPr>
          <p:cNvPr id="17"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723655"/>
            <a:ext cx="2856631"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1: Ideen entwickeln </a:t>
            </a:r>
          </a:p>
        </p:txBody>
      </p:sp>
      <p:sp>
        <p:nvSpPr>
          <p:cNvPr id="18"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426200" y="729855"/>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2: Ideen testen und weiterentwickeln</a:t>
            </a:r>
          </a:p>
        </p:txBody>
      </p:sp>
      <p:sp>
        <p:nvSpPr>
          <p:cNvPr id="19" name="Pfeil: Fünfeck 18">
            <a:extLst>
              <a:ext uri="{FF2B5EF4-FFF2-40B4-BE49-F238E27FC236}">
                <a16:creationId xmlns:a16="http://schemas.microsoft.com/office/drawing/2014/main" id="{1CBFE532-ACC2-4D5E-AF0D-67619D144685}"/>
              </a:ext>
            </a:extLst>
          </p:cNvPr>
          <p:cNvSpPr/>
          <p:nvPr/>
        </p:nvSpPr>
        <p:spPr>
          <a:xfrm>
            <a:off x="6380597" y="1389832"/>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0" name="Pfeil: Chevron 19">
            <a:extLst>
              <a:ext uri="{FF2B5EF4-FFF2-40B4-BE49-F238E27FC236}">
                <a16:creationId xmlns:a16="http://schemas.microsoft.com/office/drawing/2014/main" id="{6EF0A76E-42D5-43B0-B45F-3545EEEF167C}"/>
              </a:ext>
            </a:extLst>
          </p:cNvPr>
          <p:cNvSpPr/>
          <p:nvPr/>
        </p:nvSpPr>
        <p:spPr>
          <a:xfrm>
            <a:off x="7056458" y="1389831"/>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1" name="Rechteck 20">
            <a:extLst>
              <a:ext uri="{FF2B5EF4-FFF2-40B4-BE49-F238E27FC236}">
                <a16:creationId xmlns:a16="http://schemas.microsoft.com/office/drawing/2014/main" id="{EA65CA46-ECE9-486F-891D-6A353B804A28}"/>
              </a:ext>
            </a:extLst>
          </p:cNvPr>
          <p:cNvSpPr/>
          <p:nvPr/>
        </p:nvSpPr>
        <p:spPr>
          <a:xfrm>
            <a:off x="7211139" y="1407858"/>
            <a:ext cx="237597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Lean Startup und Ihre Idee </a:t>
            </a:r>
          </a:p>
        </p:txBody>
      </p:sp>
      <p:sp>
        <p:nvSpPr>
          <p:cNvPr id="22" name="Rechteck 21">
            <a:extLst>
              <a:ext uri="{FF2B5EF4-FFF2-40B4-BE49-F238E27FC236}">
                <a16:creationId xmlns:a16="http://schemas.microsoft.com/office/drawing/2014/main" id="{E4EEDC20-66C7-4F98-A7E5-EBC9687FEF02}"/>
              </a:ext>
            </a:extLst>
          </p:cNvPr>
          <p:cNvSpPr/>
          <p:nvPr/>
        </p:nvSpPr>
        <p:spPr>
          <a:xfrm>
            <a:off x="6422637" y="140123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2.2</a:t>
            </a:r>
          </a:p>
        </p:txBody>
      </p:sp>
      <p:sp>
        <p:nvSpPr>
          <p:cNvPr id="23" name="Pfeil: Fünfeck 22">
            <a:extLst>
              <a:ext uri="{FF2B5EF4-FFF2-40B4-BE49-F238E27FC236}">
                <a16:creationId xmlns:a16="http://schemas.microsoft.com/office/drawing/2014/main" id="{108ADE8E-1D6A-446F-8A9C-0F6A57DA7BAC}"/>
              </a:ext>
            </a:extLst>
          </p:cNvPr>
          <p:cNvSpPr/>
          <p:nvPr/>
        </p:nvSpPr>
        <p:spPr>
          <a:xfrm>
            <a:off x="6373971" y="171202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4" name="Pfeil: Chevron 23">
            <a:extLst>
              <a:ext uri="{FF2B5EF4-FFF2-40B4-BE49-F238E27FC236}">
                <a16:creationId xmlns:a16="http://schemas.microsoft.com/office/drawing/2014/main" id="{F0F4B13A-B7FB-4275-83D3-6239A3F71A1C}"/>
              </a:ext>
            </a:extLst>
          </p:cNvPr>
          <p:cNvSpPr/>
          <p:nvPr/>
        </p:nvSpPr>
        <p:spPr>
          <a:xfrm>
            <a:off x="7049832" y="1712022"/>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5" name="Rechteck 24">
            <a:extLst>
              <a:ext uri="{FF2B5EF4-FFF2-40B4-BE49-F238E27FC236}">
                <a16:creationId xmlns:a16="http://schemas.microsoft.com/office/drawing/2014/main" id="{938213C0-FC05-4568-85FC-8C0C1AA94DC5}"/>
              </a:ext>
            </a:extLst>
          </p:cNvPr>
          <p:cNvSpPr/>
          <p:nvPr/>
        </p:nvSpPr>
        <p:spPr>
          <a:xfrm>
            <a:off x="7204513" y="1730049"/>
            <a:ext cx="382348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Lean Startup am Beispiel von MyBambooBike</a:t>
            </a:r>
          </a:p>
        </p:txBody>
      </p:sp>
      <p:sp>
        <p:nvSpPr>
          <p:cNvPr id="26" name="Rechteck 25">
            <a:extLst>
              <a:ext uri="{FF2B5EF4-FFF2-40B4-BE49-F238E27FC236}">
                <a16:creationId xmlns:a16="http://schemas.microsoft.com/office/drawing/2014/main" id="{C70FC3C3-6AFC-478F-84DA-189DC62B449D}"/>
              </a:ext>
            </a:extLst>
          </p:cNvPr>
          <p:cNvSpPr/>
          <p:nvPr/>
        </p:nvSpPr>
        <p:spPr>
          <a:xfrm>
            <a:off x="6416011" y="172342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2.3</a:t>
            </a:r>
          </a:p>
        </p:txBody>
      </p:sp>
      <p:sp>
        <p:nvSpPr>
          <p:cNvPr id="27" name="Pfeil: Fünfeck 26">
            <a:extLst>
              <a:ext uri="{FF2B5EF4-FFF2-40B4-BE49-F238E27FC236}">
                <a16:creationId xmlns:a16="http://schemas.microsoft.com/office/drawing/2014/main" id="{24BDB529-9571-46CD-A040-3541CAE75872}"/>
              </a:ext>
            </a:extLst>
          </p:cNvPr>
          <p:cNvSpPr/>
          <p:nvPr/>
        </p:nvSpPr>
        <p:spPr>
          <a:xfrm>
            <a:off x="1042994" y="3222385"/>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8" name="Pfeil: Chevron 27">
            <a:extLst>
              <a:ext uri="{FF2B5EF4-FFF2-40B4-BE49-F238E27FC236}">
                <a16:creationId xmlns:a16="http://schemas.microsoft.com/office/drawing/2014/main" id="{FAD49B82-BF8F-432A-BC54-8D4CCF4B0DB9}"/>
              </a:ext>
            </a:extLst>
          </p:cNvPr>
          <p:cNvSpPr/>
          <p:nvPr/>
        </p:nvSpPr>
        <p:spPr>
          <a:xfrm>
            <a:off x="1726408" y="3222384"/>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9" name="Rechteck 28">
            <a:extLst>
              <a:ext uri="{FF2B5EF4-FFF2-40B4-BE49-F238E27FC236}">
                <a16:creationId xmlns:a16="http://schemas.microsoft.com/office/drawing/2014/main" id="{2B4A0ABD-683B-4802-9B10-2ECBD15FB9FB}"/>
              </a:ext>
            </a:extLst>
          </p:cNvPr>
          <p:cNvSpPr/>
          <p:nvPr/>
        </p:nvSpPr>
        <p:spPr>
          <a:xfrm>
            <a:off x="1887065" y="3240411"/>
            <a:ext cx="160172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Geschäftsmodell </a:t>
            </a:r>
          </a:p>
        </p:txBody>
      </p:sp>
      <p:sp>
        <p:nvSpPr>
          <p:cNvPr id="30" name="Rechteck 29">
            <a:extLst>
              <a:ext uri="{FF2B5EF4-FFF2-40B4-BE49-F238E27FC236}">
                <a16:creationId xmlns:a16="http://schemas.microsoft.com/office/drawing/2014/main" id="{D2EC012B-D750-4642-B824-C6FEFCEB56D1}"/>
              </a:ext>
            </a:extLst>
          </p:cNvPr>
          <p:cNvSpPr/>
          <p:nvPr/>
        </p:nvSpPr>
        <p:spPr>
          <a:xfrm>
            <a:off x="1098563" y="323378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3.1</a:t>
            </a:r>
          </a:p>
        </p:txBody>
      </p:sp>
      <p:sp>
        <p:nvSpPr>
          <p:cNvPr id="31" name="Rectangle 2">
            <a:extLst>
              <a:ext uri="{FF2B5EF4-FFF2-40B4-BE49-F238E27FC236}">
                <a16:creationId xmlns:a16="http://schemas.microsoft.com/office/drawing/2014/main" id="{FF5D6835-D10C-4726-B3BC-3A8481622B64}"/>
              </a:ext>
            </a:extLst>
          </p:cNvPr>
          <p:cNvSpPr txBox="1">
            <a:spLocks noChangeArrowheads="1"/>
          </p:cNvSpPr>
          <p:nvPr/>
        </p:nvSpPr>
        <p:spPr bwMode="auto">
          <a:xfrm>
            <a:off x="1052746" y="2901105"/>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3: Geschäftsmodelle entwickeln</a:t>
            </a:r>
          </a:p>
        </p:txBody>
      </p:sp>
      <p:sp>
        <p:nvSpPr>
          <p:cNvPr id="32" name="Pfeil: Fünfeck 31">
            <a:extLst>
              <a:ext uri="{FF2B5EF4-FFF2-40B4-BE49-F238E27FC236}">
                <a16:creationId xmlns:a16="http://schemas.microsoft.com/office/drawing/2014/main" id="{89F468AF-3FB0-48F2-91AF-D13FC81CDFE1}"/>
              </a:ext>
            </a:extLst>
          </p:cNvPr>
          <p:cNvSpPr/>
          <p:nvPr/>
        </p:nvSpPr>
        <p:spPr>
          <a:xfrm>
            <a:off x="1042994" y="4214147"/>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33" name="Pfeil: Chevron 32">
            <a:extLst>
              <a:ext uri="{FF2B5EF4-FFF2-40B4-BE49-F238E27FC236}">
                <a16:creationId xmlns:a16="http://schemas.microsoft.com/office/drawing/2014/main" id="{A780254F-F74D-4F32-AD7C-D96974977C1E}"/>
              </a:ext>
            </a:extLst>
          </p:cNvPr>
          <p:cNvSpPr/>
          <p:nvPr/>
        </p:nvSpPr>
        <p:spPr>
          <a:xfrm>
            <a:off x="1726408" y="4214148"/>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4" name="Rechteck 33">
            <a:extLst>
              <a:ext uri="{FF2B5EF4-FFF2-40B4-BE49-F238E27FC236}">
                <a16:creationId xmlns:a16="http://schemas.microsoft.com/office/drawing/2014/main" id="{2FE9DA82-B29D-4C6A-ADEC-F14451D38DBF}"/>
              </a:ext>
            </a:extLst>
          </p:cNvPr>
          <p:cNvSpPr/>
          <p:nvPr/>
        </p:nvSpPr>
        <p:spPr>
          <a:xfrm>
            <a:off x="1872490" y="4232173"/>
            <a:ext cx="226696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Businessplan &amp; Pitch Deck</a:t>
            </a:r>
          </a:p>
        </p:txBody>
      </p:sp>
      <p:sp>
        <p:nvSpPr>
          <p:cNvPr id="35" name="Rechteck 34">
            <a:extLst>
              <a:ext uri="{FF2B5EF4-FFF2-40B4-BE49-F238E27FC236}">
                <a16:creationId xmlns:a16="http://schemas.microsoft.com/office/drawing/2014/main" id="{9BC5CD06-AA26-46A2-A5C3-7A98957B8656}"/>
              </a:ext>
            </a:extLst>
          </p:cNvPr>
          <p:cNvSpPr/>
          <p:nvPr/>
        </p:nvSpPr>
        <p:spPr>
          <a:xfrm>
            <a:off x="1083988" y="422554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3.4</a:t>
            </a:r>
          </a:p>
        </p:txBody>
      </p:sp>
      <p:sp>
        <p:nvSpPr>
          <p:cNvPr id="36" name="Pfeil: Fünfeck 35">
            <a:extLst>
              <a:ext uri="{FF2B5EF4-FFF2-40B4-BE49-F238E27FC236}">
                <a16:creationId xmlns:a16="http://schemas.microsoft.com/office/drawing/2014/main" id="{1D190C5C-596D-4433-8CF3-B3491053457B}"/>
              </a:ext>
            </a:extLst>
          </p:cNvPr>
          <p:cNvSpPr/>
          <p:nvPr/>
        </p:nvSpPr>
        <p:spPr>
          <a:xfrm>
            <a:off x="1042994" y="3874719"/>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37" name="Pfeil: Chevron 36">
            <a:extLst>
              <a:ext uri="{FF2B5EF4-FFF2-40B4-BE49-F238E27FC236}">
                <a16:creationId xmlns:a16="http://schemas.microsoft.com/office/drawing/2014/main" id="{A1B78ADE-D57A-44F4-861C-8E20D3D6085E}"/>
              </a:ext>
            </a:extLst>
          </p:cNvPr>
          <p:cNvSpPr/>
          <p:nvPr/>
        </p:nvSpPr>
        <p:spPr>
          <a:xfrm>
            <a:off x="1726408" y="3874718"/>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8" name="Rechteck 37">
            <a:extLst>
              <a:ext uri="{FF2B5EF4-FFF2-40B4-BE49-F238E27FC236}">
                <a16:creationId xmlns:a16="http://schemas.microsoft.com/office/drawing/2014/main" id="{8DF23D67-1A9A-450F-AE0F-C4E60A2F508B}"/>
              </a:ext>
            </a:extLst>
          </p:cNvPr>
          <p:cNvSpPr/>
          <p:nvPr/>
        </p:nvSpPr>
        <p:spPr>
          <a:xfrm>
            <a:off x="1873815" y="3892745"/>
            <a:ext cx="179087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Ihr Geschäftsmodell</a:t>
            </a:r>
          </a:p>
        </p:txBody>
      </p:sp>
      <p:sp>
        <p:nvSpPr>
          <p:cNvPr id="39" name="Rechteck 38">
            <a:extLst>
              <a:ext uri="{FF2B5EF4-FFF2-40B4-BE49-F238E27FC236}">
                <a16:creationId xmlns:a16="http://schemas.microsoft.com/office/drawing/2014/main" id="{6F9F5101-E995-4385-AFB9-D3C413DF4F31}"/>
              </a:ext>
            </a:extLst>
          </p:cNvPr>
          <p:cNvSpPr/>
          <p:nvPr/>
        </p:nvSpPr>
        <p:spPr>
          <a:xfrm>
            <a:off x="1085313" y="38861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3.3</a:t>
            </a:r>
          </a:p>
        </p:txBody>
      </p:sp>
      <p:sp>
        <p:nvSpPr>
          <p:cNvPr id="48" name="Pfeil: Fünfeck 47">
            <a:extLst>
              <a:ext uri="{FF2B5EF4-FFF2-40B4-BE49-F238E27FC236}">
                <a16:creationId xmlns:a16="http://schemas.microsoft.com/office/drawing/2014/main" id="{B2CEB833-84EC-4B58-9BCB-028CA2DCAF0D}"/>
              </a:ext>
            </a:extLst>
          </p:cNvPr>
          <p:cNvSpPr/>
          <p:nvPr/>
        </p:nvSpPr>
        <p:spPr>
          <a:xfrm>
            <a:off x="1042994" y="4536198"/>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49" name="Pfeil: Chevron 48">
            <a:extLst>
              <a:ext uri="{FF2B5EF4-FFF2-40B4-BE49-F238E27FC236}">
                <a16:creationId xmlns:a16="http://schemas.microsoft.com/office/drawing/2014/main" id="{2A61BC52-F8DE-4948-A6F3-315A975A32F1}"/>
              </a:ext>
            </a:extLst>
          </p:cNvPr>
          <p:cNvSpPr/>
          <p:nvPr/>
        </p:nvSpPr>
        <p:spPr>
          <a:xfrm>
            <a:off x="1726408" y="4536199"/>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50" name="Rechteck 49">
            <a:extLst>
              <a:ext uri="{FF2B5EF4-FFF2-40B4-BE49-F238E27FC236}">
                <a16:creationId xmlns:a16="http://schemas.microsoft.com/office/drawing/2014/main" id="{E4D71184-53F7-4774-BDE7-9C2519C373A9}"/>
              </a:ext>
            </a:extLst>
          </p:cNvPr>
          <p:cNvSpPr/>
          <p:nvPr/>
        </p:nvSpPr>
        <p:spPr>
          <a:xfrm>
            <a:off x="1873350" y="4554224"/>
            <a:ext cx="199766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Alleinstellungsmerkmal</a:t>
            </a:r>
          </a:p>
        </p:txBody>
      </p:sp>
      <p:sp>
        <p:nvSpPr>
          <p:cNvPr id="51" name="Rechteck 50">
            <a:extLst>
              <a:ext uri="{FF2B5EF4-FFF2-40B4-BE49-F238E27FC236}">
                <a16:creationId xmlns:a16="http://schemas.microsoft.com/office/drawing/2014/main" id="{142C9ECB-D04C-4BC0-9DB1-D6BED3384A90}"/>
              </a:ext>
            </a:extLst>
          </p:cNvPr>
          <p:cNvSpPr/>
          <p:nvPr/>
        </p:nvSpPr>
        <p:spPr>
          <a:xfrm>
            <a:off x="1084848" y="4547599"/>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3.5</a:t>
            </a:r>
          </a:p>
        </p:txBody>
      </p:sp>
      <p:sp>
        <p:nvSpPr>
          <p:cNvPr id="52" name="Pfeil: Fünfeck 51">
            <a:extLst>
              <a:ext uri="{FF2B5EF4-FFF2-40B4-BE49-F238E27FC236}">
                <a16:creationId xmlns:a16="http://schemas.microsoft.com/office/drawing/2014/main" id="{3673490A-9C03-467D-BB57-94BC8691AEE5}"/>
              </a:ext>
            </a:extLst>
          </p:cNvPr>
          <p:cNvSpPr/>
          <p:nvPr/>
        </p:nvSpPr>
        <p:spPr>
          <a:xfrm>
            <a:off x="1042994" y="355045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53" name="Pfeil: Chevron 52">
            <a:extLst>
              <a:ext uri="{FF2B5EF4-FFF2-40B4-BE49-F238E27FC236}">
                <a16:creationId xmlns:a16="http://schemas.microsoft.com/office/drawing/2014/main" id="{94DE58D1-85F1-4EEC-9CEE-BD10484E9AF6}"/>
              </a:ext>
            </a:extLst>
          </p:cNvPr>
          <p:cNvSpPr/>
          <p:nvPr/>
        </p:nvSpPr>
        <p:spPr>
          <a:xfrm>
            <a:off x="1726408" y="3550452"/>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4" name="Rechteck 53">
            <a:extLst>
              <a:ext uri="{FF2B5EF4-FFF2-40B4-BE49-F238E27FC236}">
                <a16:creationId xmlns:a16="http://schemas.microsoft.com/office/drawing/2014/main" id="{A234BBAF-62A5-4B03-A167-FA39BEF37DCD}"/>
              </a:ext>
            </a:extLst>
          </p:cNvPr>
          <p:cNvSpPr/>
          <p:nvPr/>
        </p:nvSpPr>
        <p:spPr>
          <a:xfrm>
            <a:off x="1873815" y="3568479"/>
            <a:ext cx="321594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Geschäftsmodell von MyBambooBike</a:t>
            </a:r>
          </a:p>
        </p:txBody>
      </p:sp>
      <p:sp>
        <p:nvSpPr>
          <p:cNvPr id="60" name="Pfeil: Fünfeck 59">
            <a:extLst>
              <a:ext uri="{FF2B5EF4-FFF2-40B4-BE49-F238E27FC236}">
                <a16:creationId xmlns:a16="http://schemas.microsoft.com/office/drawing/2014/main" id="{C4EF4760-D127-422D-850F-1DE21F2A00DE}"/>
              </a:ext>
            </a:extLst>
          </p:cNvPr>
          <p:cNvSpPr/>
          <p:nvPr/>
        </p:nvSpPr>
        <p:spPr>
          <a:xfrm>
            <a:off x="1042994" y="4867780"/>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61" name="Pfeil: Chevron 60">
            <a:extLst>
              <a:ext uri="{FF2B5EF4-FFF2-40B4-BE49-F238E27FC236}">
                <a16:creationId xmlns:a16="http://schemas.microsoft.com/office/drawing/2014/main" id="{B08A55F9-C291-40B1-8A33-69E49B4AD14B}"/>
              </a:ext>
            </a:extLst>
          </p:cNvPr>
          <p:cNvSpPr/>
          <p:nvPr/>
        </p:nvSpPr>
        <p:spPr>
          <a:xfrm>
            <a:off x="1726408" y="4867779"/>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2" name="Rechteck 61">
            <a:extLst>
              <a:ext uri="{FF2B5EF4-FFF2-40B4-BE49-F238E27FC236}">
                <a16:creationId xmlns:a16="http://schemas.microsoft.com/office/drawing/2014/main" id="{72E38848-83DF-49E5-AA9B-6F4C095365FB}"/>
              </a:ext>
            </a:extLst>
          </p:cNvPr>
          <p:cNvSpPr/>
          <p:nvPr/>
        </p:nvSpPr>
        <p:spPr>
          <a:xfrm>
            <a:off x="1874834" y="4873461"/>
            <a:ext cx="376737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Alleinstellungsmerkmale von MyBambooBike</a:t>
            </a:r>
          </a:p>
        </p:txBody>
      </p:sp>
      <p:sp>
        <p:nvSpPr>
          <p:cNvPr id="63" name="Rechteck 62">
            <a:extLst>
              <a:ext uri="{FF2B5EF4-FFF2-40B4-BE49-F238E27FC236}">
                <a16:creationId xmlns:a16="http://schemas.microsoft.com/office/drawing/2014/main" id="{BD5205D7-FAD2-4D32-A7D3-8E939C862BC1}"/>
              </a:ext>
            </a:extLst>
          </p:cNvPr>
          <p:cNvSpPr/>
          <p:nvPr/>
        </p:nvSpPr>
        <p:spPr>
          <a:xfrm>
            <a:off x="1087928" y="484108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3.6</a:t>
            </a:r>
          </a:p>
        </p:txBody>
      </p:sp>
      <p:sp>
        <p:nvSpPr>
          <p:cNvPr id="64" name="Pfeil: Fünfeck 63">
            <a:extLst>
              <a:ext uri="{FF2B5EF4-FFF2-40B4-BE49-F238E27FC236}">
                <a16:creationId xmlns:a16="http://schemas.microsoft.com/office/drawing/2014/main" id="{D0CCA76C-090B-412B-B11F-B11222E2452E}"/>
              </a:ext>
            </a:extLst>
          </p:cNvPr>
          <p:cNvSpPr/>
          <p:nvPr/>
        </p:nvSpPr>
        <p:spPr>
          <a:xfrm>
            <a:off x="1042994" y="5195316"/>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65" name="Pfeil: Chevron 64">
            <a:extLst>
              <a:ext uri="{FF2B5EF4-FFF2-40B4-BE49-F238E27FC236}">
                <a16:creationId xmlns:a16="http://schemas.microsoft.com/office/drawing/2014/main" id="{15E2557C-182F-436D-B8AD-8B470D887931}"/>
              </a:ext>
            </a:extLst>
          </p:cNvPr>
          <p:cNvSpPr/>
          <p:nvPr/>
        </p:nvSpPr>
        <p:spPr>
          <a:xfrm>
            <a:off x="1726408" y="5195315"/>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6" name="Rechteck 65">
            <a:extLst>
              <a:ext uri="{FF2B5EF4-FFF2-40B4-BE49-F238E27FC236}">
                <a16:creationId xmlns:a16="http://schemas.microsoft.com/office/drawing/2014/main" id="{C9546D9E-85A0-4EB7-BDEC-F8B0B16F5C01}"/>
              </a:ext>
            </a:extLst>
          </p:cNvPr>
          <p:cNvSpPr/>
          <p:nvPr/>
        </p:nvSpPr>
        <p:spPr>
          <a:xfrm>
            <a:off x="1883092" y="5213342"/>
            <a:ext cx="223330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Ihr Alleinstellungsmerkmal</a:t>
            </a:r>
          </a:p>
        </p:txBody>
      </p:sp>
      <p:sp>
        <p:nvSpPr>
          <p:cNvPr id="67" name="Rechteck 66">
            <a:extLst>
              <a:ext uri="{FF2B5EF4-FFF2-40B4-BE49-F238E27FC236}">
                <a16:creationId xmlns:a16="http://schemas.microsoft.com/office/drawing/2014/main" id="{7BAAE6B8-3CCA-48F9-901E-FCA9011DE531}"/>
              </a:ext>
            </a:extLst>
          </p:cNvPr>
          <p:cNvSpPr/>
          <p:nvPr/>
        </p:nvSpPr>
        <p:spPr>
          <a:xfrm>
            <a:off x="1094590" y="520671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3.7</a:t>
            </a:r>
          </a:p>
        </p:txBody>
      </p:sp>
      <p:sp>
        <p:nvSpPr>
          <p:cNvPr id="72" name="Rectangle 2">
            <a:extLst>
              <a:ext uri="{FF2B5EF4-FFF2-40B4-BE49-F238E27FC236}">
                <a16:creationId xmlns:a16="http://schemas.microsoft.com/office/drawing/2014/main" id="{90F56E34-D935-4658-B570-15D1344577EA}"/>
              </a:ext>
            </a:extLst>
          </p:cNvPr>
          <p:cNvSpPr txBox="1">
            <a:spLocks noChangeArrowheads="1"/>
          </p:cNvSpPr>
          <p:nvPr/>
        </p:nvSpPr>
        <p:spPr bwMode="auto">
          <a:xfrm>
            <a:off x="6431531" y="2897917"/>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4: Marketing für GründerInnen</a:t>
            </a:r>
          </a:p>
        </p:txBody>
      </p:sp>
      <p:sp>
        <p:nvSpPr>
          <p:cNvPr id="46" name="Rechteck 45">
            <a:extLst>
              <a:ext uri="{FF2B5EF4-FFF2-40B4-BE49-F238E27FC236}">
                <a16:creationId xmlns:a16="http://schemas.microsoft.com/office/drawing/2014/main" id="{3B49DB26-40C1-499B-8A24-379FA3940A2C}"/>
              </a:ext>
            </a:extLst>
          </p:cNvPr>
          <p:cNvSpPr/>
          <p:nvPr/>
        </p:nvSpPr>
        <p:spPr>
          <a:xfrm>
            <a:off x="1059946" y="35819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3.2</a:t>
            </a:r>
          </a:p>
        </p:txBody>
      </p:sp>
      <p:sp>
        <p:nvSpPr>
          <p:cNvPr id="47" name="Pfeil: Fünfeck 46">
            <a:extLst>
              <a:ext uri="{FF2B5EF4-FFF2-40B4-BE49-F238E27FC236}">
                <a16:creationId xmlns:a16="http://schemas.microsoft.com/office/drawing/2014/main" id="{F3B22221-CB6B-49AF-80DC-46D9EC9129E9}"/>
              </a:ext>
            </a:extLst>
          </p:cNvPr>
          <p:cNvSpPr/>
          <p:nvPr/>
        </p:nvSpPr>
        <p:spPr>
          <a:xfrm>
            <a:off x="6380932" y="354028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55" name="Pfeil: Chevron 54">
            <a:extLst>
              <a:ext uri="{FF2B5EF4-FFF2-40B4-BE49-F238E27FC236}">
                <a16:creationId xmlns:a16="http://schemas.microsoft.com/office/drawing/2014/main" id="{6AA029FC-6328-4845-83A6-5B0F48BC0E1C}"/>
              </a:ext>
            </a:extLst>
          </p:cNvPr>
          <p:cNvSpPr/>
          <p:nvPr/>
        </p:nvSpPr>
        <p:spPr>
          <a:xfrm>
            <a:off x="7056793" y="354028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6" name="Rechteck 55">
            <a:extLst>
              <a:ext uri="{FF2B5EF4-FFF2-40B4-BE49-F238E27FC236}">
                <a16:creationId xmlns:a16="http://schemas.microsoft.com/office/drawing/2014/main" id="{5DCDE093-C8D8-4E8F-8AFF-D089F5F17745}"/>
              </a:ext>
            </a:extLst>
          </p:cNvPr>
          <p:cNvSpPr/>
          <p:nvPr/>
        </p:nvSpPr>
        <p:spPr>
          <a:xfrm>
            <a:off x="7211474" y="3558313"/>
            <a:ext cx="190468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Die 4P des Marketing</a:t>
            </a:r>
          </a:p>
        </p:txBody>
      </p:sp>
      <p:sp>
        <p:nvSpPr>
          <p:cNvPr id="57" name="Rechteck 56">
            <a:extLst>
              <a:ext uri="{FF2B5EF4-FFF2-40B4-BE49-F238E27FC236}">
                <a16:creationId xmlns:a16="http://schemas.microsoft.com/office/drawing/2014/main" id="{9554042C-B881-4C1A-8196-94886CF4A365}"/>
              </a:ext>
            </a:extLst>
          </p:cNvPr>
          <p:cNvSpPr/>
          <p:nvPr/>
        </p:nvSpPr>
        <p:spPr>
          <a:xfrm>
            <a:off x="6422972" y="35516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4.2</a:t>
            </a:r>
          </a:p>
        </p:txBody>
      </p:sp>
      <p:sp>
        <p:nvSpPr>
          <p:cNvPr id="59" name="Pfeil: Fünfeck 58">
            <a:extLst>
              <a:ext uri="{FF2B5EF4-FFF2-40B4-BE49-F238E27FC236}">
                <a16:creationId xmlns:a16="http://schemas.microsoft.com/office/drawing/2014/main" id="{91318C3E-11B3-4B93-A02F-2F166945EFB4}"/>
              </a:ext>
            </a:extLst>
          </p:cNvPr>
          <p:cNvSpPr/>
          <p:nvPr/>
        </p:nvSpPr>
        <p:spPr>
          <a:xfrm>
            <a:off x="6384247" y="4207293"/>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68" name="Pfeil: Chevron 67">
            <a:extLst>
              <a:ext uri="{FF2B5EF4-FFF2-40B4-BE49-F238E27FC236}">
                <a16:creationId xmlns:a16="http://schemas.microsoft.com/office/drawing/2014/main" id="{3913DC39-A0D6-4C1D-8F3D-D2502D091024}"/>
              </a:ext>
            </a:extLst>
          </p:cNvPr>
          <p:cNvSpPr/>
          <p:nvPr/>
        </p:nvSpPr>
        <p:spPr>
          <a:xfrm>
            <a:off x="7060108" y="4207292"/>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9" name="Rechteck 68">
            <a:extLst>
              <a:ext uri="{FF2B5EF4-FFF2-40B4-BE49-F238E27FC236}">
                <a16:creationId xmlns:a16="http://schemas.microsoft.com/office/drawing/2014/main" id="{3C9C0480-126A-46A9-B40D-D559AB48904F}"/>
              </a:ext>
            </a:extLst>
          </p:cNvPr>
          <p:cNvSpPr/>
          <p:nvPr/>
        </p:nvSpPr>
        <p:spPr>
          <a:xfrm>
            <a:off x="7214789" y="4225319"/>
            <a:ext cx="187583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Ihr Marketingkonzept</a:t>
            </a:r>
          </a:p>
        </p:txBody>
      </p:sp>
      <p:sp>
        <p:nvSpPr>
          <p:cNvPr id="70" name="Rechteck 69">
            <a:extLst>
              <a:ext uri="{FF2B5EF4-FFF2-40B4-BE49-F238E27FC236}">
                <a16:creationId xmlns:a16="http://schemas.microsoft.com/office/drawing/2014/main" id="{4AB0F61D-C01A-4FCF-87B9-044C75102C63}"/>
              </a:ext>
            </a:extLst>
          </p:cNvPr>
          <p:cNvSpPr/>
          <p:nvPr/>
        </p:nvSpPr>
        <p:spPr>
          <a:xfrm>
            <a:off x="6426287" y="42186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4.4</a:t>
            </a:r>
          </a:p>
        </p:txBody>
      </p:sp>
      <p:sp>
        <p:nvSpPr>
          <p:cNvPr id="71" name="Pfeil: Fünfeck 70">
            <a:extLst>
              <a:ext uri="{FF2B5EF4-FFF2-40B4-BE49-F238E27FC236}">
                <a16:creationId xmlns:a16="http://schemas.microsoft.com/office/drawing/2014/main" id="{79AD3CCE-3A31-45AD-8DDF-23EFB6E8F323}"/>
              </a:ext>
            </a:extLst>
          </p:cNvPr>
          <p:cNvSpPr/>
          <p:nvPr/>
        </p:nvSpPr>
        <p:spPr>
          <a:xfrm>
            <a:off x="6378348" y="3231851"/>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73" name="Pfeil: Chevron 72">
            <a:extLst>
              <a:ext uri="{FF2B5EF4-FFF2-40B4-BE49-F238E27FC236}">
                <a16:creationId xmlns:a16="http://schemas.microsoft.com/office/drawing/2014/main" id="{F2F72190-C1CF-4D8E-A016-1510985215B5}"/>
              </a:ext>
            </a:extLst>
          </p:cNvPr>
          <p:cNvSpPr/>
          <p:nvPr/>
        </p:nvSpPr>
        <p:spPr>
          <a:xfrm>
            <a:off x="7054209" y="3231850"/>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4" name="Rechteck 73">
            <a:extLst>
              <a:ext uri="{FF2B5EF4-FFF2-40B4-BE49-F238E27FC236}">
                <a16:creationId xmlns:a16="http://schemas.microsoft.com/office/drawing/2014/main" id="{51F9A5DE-6D24-442B-868C-A7ECA454DFE7}"/>
              </a:ext>
            </a:extLst>
          </p:cNvPr>
          <p:cNvSpPr/>
          <p:nvPr/>
        </p:nvSpPr>
        <p:spPr>
          <a:xfrm>
            <a:off x="7208890" y="3249877"/>
            <a:ext cx="255871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Marketing für MyBambooBike</a:t>
            </a:r>
          </a:p>
        </p:txBody>
      </p:sp>
      <p:sp>
        <p:nvSpPr>
          <p:cNvPr id="75" name="Rechteck 74">
            <a:extLst>
              <a:ext uri="{FF2B5EF4-FFF2-40B4-BE49-F238E27FC236}">
                <a16:creationId xmlns:a16="http://schemas.microsoft.com/office/drawing/2014/main" id="{AD11AE00-0088-49BD-89DA-2FD6B5EF9DDE}"/>
              </a:ext>
            </a:extLst>
          </p:cNvPr>
          <p:cNvSpPr/>
          <p:nvPr/>
        </p:nvSpPr>
        <p:spPr>
          <a:xfrm>
            <a:off x="6420388" y="324325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4.1</a:t>
            </a:r>
          </a:p>
        </p:txBody>
      </p:sp>
      <p:sp>
        <p:nvSpPr>
          <p:cNvPr id="80" name="Pfeil: Fünfeck 79">
            <a:extLst>
              <a:ext uri="{FF2B5EF4-FFF2-40B4-BE49-F238E27FC236}">
                <a16:creationId xmlns:a16="http://schemas.microsoft.com/office/drawing/2014/main" id="{7FEB304A-C0EF-4A43-8B04-43BAD484DC7E}"/>
              </a:ext>
            </a:extLst>
          </p:cNvPr>
          <p:cNvSpPr/>
          <p:nvPr/>
        </p:nvSpPr>
        <p:spPr>
          <a:xfrm>
            <a:off x="6377623" y="455060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81" name="Pfeil: Chevron 80">
            <a:extLst>
              <a:ext uri="{FF2B5EF4-FFF2-40B4-BE49-F238E27FC236}">
                <a16:creationId xmlns:a16="http://schemas.microsoft.com/office/drawing/2014/main" id="{C4BFEBD5-DC98-4288-960C-B9FDCDB333FA}"/>
              </a:ext>
            </a:extLst>
          </p:cNvPr>
          <p:cNvSpPr/>
          <p:nvPr/>
        </p:nvSpPr>
        <p:spPr>
          <a:xfrm>
            <a:off x="7053484" y="455060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82" name="Rechteck 81">
            <a:extLst>
              <a:ext uri="{FF2B5EF4-FFF2-40B4-BE49-F238E27FC236}">
                <a16:creationId xmlns:a16="http://schemas.microsoft.com/office/drawing/2014/main" id="{DE8BF1DB-9C4D-4BD1-99BC-E94D8A5DEC52}"/>
              </a:ext>
            </a:extLst>
          </p:cNvPr>
          <p:cNvSpPr/>
          <p:nvPr/>
        </p:nvSpPr>
        <p:spPr>
          <a:xfrm>
            <a:off x="7217763" y="4568015"/>
            <a:ext cx="232948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Fallbeispiel «Coffee Circle»</a:t>
            </a:r>
          </a:p>
        </p:txBody>
      </p:sp>
      <p:sp>
        <p:nvSpPr>
          <p:cNvPr id="83" name="Rechteck 82">
            <a:extLst>
              <a:ext uri="{FF2B5EF4-FFF2-40B4-BE49-F238E27FC236}">
                <a16:creationId xmlns:a16="http://schemas.microsoft.com/office/drawing/2014/main" id="{16701557-C261-4FEF-9365-C4222275A5BC}"/>
              </a:ext>
            </a:extLst>
          </p:cNvPr>
          <p:cNvSpPr/>
          <p:nvPr/>
        </p:nvSpPr>
        <p:spPr>
          <a:xfrm>
            <a:off x="6419663" y="4562005"/>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4.5</a:t>
            </a:r>
          </a:p>
        </p:txBody>
      </p:sp>
      <p:sp>
        <p:nvSpPr>
          <p:cNvPr id="76" name="Pfeil: Fünfeck 75">
            <a:extLst>
              <a:ext uri="{FF2B5EF4-FFF2-40B4-BE49-F238E27FC236}">
                <a16:creationId xmlns:a16="http://schemas.microsoft.com/office/drawing/2014/main" id="{56B4C91C-866B-4723-9D75-5E1DAA275F4B}"/>
              </a:ext>
            </a:extLst>
          </p:cNvPr>
          <p:cNvSpPr/>
          <p:nvPr/>
        </p:nvSpPr>
        <p:spPr>
          <a:xfrm>
            <a:off x="1042994" y="109804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77" name="Pfeil: Chevron 76">
            <a:extLst>
              <a:ext uri="{FF2B5EF4-FFF2-40B4-BE49-F238E27FC236}">
                <a16:creationId xmlns:a16="http://schemas.microsoft.com/office/drawing/2014/main" id="{71D81CE5-EF1A-4311-A791-2D5192FB47EE}"/>
              </a:ext>
            </a:extLst>
          </p:cNvPr>
          <p:cNvSpPr/>
          <p:nvPr/>
        </p:nvSpPr>
        <p:spPr>
          <a:xfrm>
            <a:off x="1726408" y="1098048"/>
            <a:ext cx="4320000" cy="288000"/>
          </a:xfrm>
          <a:prstGeom prst="chevron">
            <a:avLst>
              <a:gd name="adj" fmla="val 50000"/>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78" name="Rechteck 77">
            <a:extLst>
              <a:ext uri="{FF2B5EF4-FFF2-40B4-BE49-F238E27FC236}">
                <a16:creationId xmlns:a16="http://schemas.microsoft.com/office/drawing/2014/main" id="{FB25EA9F-D9A9-46F2-95C2-76F727AB0828}"/>
              </a:ext>
            </a:extLst>
          </p:cNvPr>
          <p:cNvSpPr/>
          <p:nvPr/>
        </p:nvSpPr>
        <p:spPr>
          <a:xfrm>
            <a:off x="1874834" y="1116075"/>
            <a:ext cx="174759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Film: «Die Schrippe»</a:t>
            </a:r>
          </a:p>
        </p:txBody>
      </p:sp>
      <p:sp>
        <p:nvSpPr>
          <p:cNvPr id="79" name="Rechteck 78">
            <a:extLst>
              <a:ext uri="{FF2B5EF4-FFF2-40B4-BE49-F238E27FC236}">
                <a16:creationId xmlns:a16="http://schemas.microsoft.com/office/drawing/2014/main" id="{6B6B3C59-7967-402A-8EB8-EBB18861E264}"/>
              </a:ext>
            </a:extLst>
          </p:cNvPr>
          <p:cNvSpPr/>
          <p:nvPr/>
        </p:nvSpPr>
        <p:spPr>
          <a:xfrm>
            <a:off x="1076807" y="110945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1.1</a:t>
            </a:r>
          </a:p>
        </p:txBody>
      </p:sp>
      <p:sp>
        <p:nvSpPr>
          <p:cNvPr id="85" name="Pfeil: Fünfeck 84">
            <a:extLst>
              <a:ext uri="{FF2B5EF4-FFF2-40B4-BE49-F238E27FC236}">
                <a16:creationId xmlns:a16="http://schemas.microsoft.com/office/drawing/2014/main" id="{8875EB6D-BBC3-45CE-AC6E-D410FA887737}"/>
              </a:ext>
            </a:extLst>
          </p:cNvPr>
          <p:cNvSpPr/>
          <p:nvPr/>
        </p:nvSpPr>
        <p:spPr>
          <a:xfrm>
            <a:off x="1042994" y="1420240"/>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86" name="Pfeil: Chevron 85">
            <a:extLst>
              <a:ext uri="{FF2B5EF4-FFF2-40B4-BE49-F238E27FC236}">
                <a16:creationId xmlns:a16="http://schemas.microsoft.com/office/drawing/2014/main" id="{0084D277-AC4B-49F8-9604-F71EEB454D00}"/>
              </a:ext>
            </a:extLst>
          </p:cNvPr>
          <p:cNvSpPr/>
          <p:nvPr/>
        </p:nvSpPr>
        <p:spPr>
          <a:xfrm>
            <a:off x="1726408" y="1420239"/>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87" name="Rechteck 86">
            <a:extLst>
              <a:ext uri="{FF2B5EF4-FFF2-40B4-BE49-F238E27FC236}">
                <a16:creationId xmlns:a16="http://schemas.microsoft.com/office/drawing/2014/main" id="{9B0009CD-6256-42ED-BEF9-04006BB48F81}"/>
              </a:ext>
            </a:extLst>
          </p:cNvPr>
          <p:cNvSpPr/>
          <p:nvPr/>
        </p:nvSpPr>
        <p:spPr>
          <a:xfrm>
            <a:off x="1868210" y="1438266"/>
            <a:ext cx="163217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Ideenentwicklung</a:t>
            </a:r>
          </a:p>
        </p:txBody>
      </p:sp>
      <p:sp>
        <p:nvSpPr>
          <p:cNvPr id="88" name="Rechteck 87">
            <a:extLst>
              <a:ext uri="{FF2B5EF4-FFF2-40B4-BE49-F238E27FC236}">
                <a16:creationId xmlns:a16="http://schemas.microsoft.com/office/drawing/2014/main" id="{11438DEC-0A33-4226-9040-F3290D3E0AE7}"/>
              </a:ext>
            </a:extLst>
          </p:cNvPr>
          <p:cNvSpPr/>
          <p:nvPr/>
        </p:nvSpPr>
        <p:spPr>
          <a:xfrm>
            <a:off x="1079708" y="143164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1.2</a:t>
            </a:r>
          </a:p>
        </p:txBody>
      </p:sp>
      <p:sp>
        <p:nvSpPr>
          <p:cNvPr id="89" name="Pfeil: Fünfeck 88">
            <a:extLst>
              <a:ext uri="{FF2B5EF4-FFF2-40B4-BE49-F238E27FC236}">
                <a16:creationId xmlns:a16="http://schemas.microsoft.com/office/drawing/2014/main" id="{4C16D6C3-8521-4F6D-80DC-F278AA2AF30B}"/>
              </a:ext>
            </a:extLst>
          </p:cNvPr>
          <p:cNvSpPr/>
          <p:nvPr/>
        </p:nvSpPr>
        <p:spPr>
          <a:xfrm>
            <a:off x="1042994" y="1742431"/>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90" name="Pfeil: Chevron 89">
            <a:extLst>
              <a:ext uri="{FF2B5EF4-FFF2-40B4-BE49-F238E27FC236}">
                <a16:creationId xmlns:a16="http://schemas.microsoft.com/office/drawing/2014/main" id="{C338C7E1-E487-4894-B831-EEBE9CFA4461}"/>
              </a:ext>
            </a:extLst>
          </p:cNvPr>
          <p:cNvSpPr/>
          <p:nvPr/>
        </p:nvSpPr>
        <p:spPr>
          <a:xfrm>
            <a:off x="1726408" y="1742430"/>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1" name="Rechteck 90">
            <a:extLst>
              <a:ext uri="{FF2B5EF4-FFF2-40B4-BE49-F238E27FC236}">
                <a16:creationId xmlns:a16="http://schemas.microsoft.com/office/drawing/2014/main" id="{410C3AA3-1F43-436E-882E-B89783DF9DA5}"/>
              </a:ext>
            </a:extLst>
          </p:cNvPr>
          <p:cNvSpPr/>
          <p:nvPr/>
        </p:nvSpPr>
        <p:spPr>
          <a:xfrm>
            <a:off x="1861584" y="1760457"/>
            <a:ext cx="297709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Bewertung und Auswahl der Ideen</a:t>
            </a:r>
          </a:p>
        </p:txBody>
      </p:sp>
      <p:sp>
        <p:nvSpPr>
          <p:cNvPr id="92" name="Rechteck 91">
            <a:extLst>
              <a:ext uri="{FF2B5EF4-FFF2-40B4-BE49-F238E27FC236}">
                <a16:creationId xmlns:a16="http://schemas.microsoft.com/office/drawing/2014/main" id="{E337EF38-1CE4-4EAD-895A-C23BD80619D6}"/>
              </a:ext>
            </a:extLst>
          </p:cNvPr>
          <p:cNvSpPr/>
          <p:nvPr/>
        </p:nvSpPr>
        <p:spPr>
          <a:xfrm>
            <a:off x="1073082" y="175383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1.3</a:t>
            </a:r>
          </a:p>
        </p:txBody>
      </p:sp>
      <p:sp>
        <p:nvSpPr>
          <p:cNvPr id="93" name="Pfeil: Fünfeck 92">
            <a:extLst>
              <a:ext uri="{FF2B5EF4-FFF2-40B4-BE49-F238E27FC236}">
                <a16:creationId xmlns:a16="http://schemas.microsoft.com/office/drawing/2014/main" id="{B9827DCB-C56A-4E8E-A087-34DDA2EBA2AA}"/>
              </a:ext>
            </a:extLst>
          </p:cNvPr>
          <p:cNvSpPr/>
          <p:nvPr/>
        </p:nvSpPr>
        <p:spPr>
          <a:xfrm>
            <a:off x="1042994" y="2077176"/>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94" name="Pfeil: Chevron 93">
            <a:extLst>
              <a:ext uri="{FF2B5EF4-FFF2-40B4-BE49-F238E27FC236}">
                <a16:creationId xmlns:a16="http://schemas.microsoft.com/office/drawing/2014/main" id="{3B6AB07E-5B3C-4D37-9900-BEB08C18DF0A}"/>
              </a:ext>
            </a:extLst>
          </p:cNvPr>
          <p:cNvSpPr/>
          <p:nvPr/>
        </p:nvSpPr>
        <p:spPr>
          <a:xfrm>
            <a:off x="1726408" y="2077175"/>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5" name="Rechteck 94">
            <a:extLst>
              <a:ext uri="{FF2B5EF4-FFF2-40B4-BE49-F238E27FC236}">
                <a16:creationId xmlns:a16="http://schemas.microsoft.com/office/drawing/2014/main" id="{62B5C79F-EFA7-493C-9B40-799E9F07B241}"/>
              </a:ext>
            </a:extLst>
          </p:cNvPr>
          <p:cNvSpPr/>
          <p:nvPr/>
        </p:nvSpPr>
        <p:spPr>
          <a:xfrm>
            <a:off x="1861584" y="2095202"/>
            <a:ext cx="332655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Gruppenfindung und Logoentwicklung</a:t>
            </a:r>
          </a:p>
        </p:txBody>
      </p:sp>
      <p:sp>
        <p:nvSpPr>
          <p:cNvPr id="96" name="Rechteck 95">
            <a:extLst>
              <a:ext uri="{FF2B5EF4-FFF2-40B4-BE49-F238E27FC236}">
                <a16:creationId xmlns:a16="http://schemas.microsoft.com/office/drawing/2014/main" id="{0BAF233E-F3C9-43C8-B264-E12B5B952A31}"/>
              </a:ext>
            </a:extLst>
          </p:cNvPr>
          <p:cNvSpPr/>
          <p:nvPr/>
        </p:nvSpPr>
        <p:spPr>
          <a:xfrm>
            <a:off x="1073082" y="208857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1.4</a:t>
            </a:r>
          </a:p>
        </p:txBody>
      </p:sp>
      <p:sp>
        <p:nvSpPr>
          <p:cNvPr id="97" name="Pfeil: Fünfeck 96">
            <a:extLst>
              <a:ext uri="{FF2B5EF4-FFF2-40B4-BE49-F238E27FC236}">
                <a16:creationId xmlns:a16="http://schemas.microsoft.com/office/drawing/2014/main" id="{74042375-305F-41D2-8251-60E168190FB8}"/>
              </a:ext>
            </a:extLst>
          </p:cNvPr>
          <p:cNvSpPr/>
          <p:nvPr/>
        </p:nvSpPr>
        <p:spPr>
          <a:xfrm>
            <a:off x="1042994" y="2423015"/>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98" name="Pfeil: Chevron 97">
            <a:extLst>
              <a:ext uri="{FF2B5EF4-FFF2-40B4-BE49-F238E27FC236}">
                <a16:creationId xmlns:a16="http://schemas.microsoft.com/office/drawing/2014/main" id="{7FC547AD-EA34-4663-8594-3B60096A257B}"/>
              </a:ext>
            </a:extLst>
          </p:cNvPr>
          <p:cNvSpPr/>
          <p:nvPr/>
        </p:nvSpPr>
        <p:spPr>
          <a:xfrm>
            <a:off x="1726408" y="2423014"/>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99" name="Rechteck 98">
            <a:extLst>
              <a:ext uri="{FF2B5EF4-FFF2-40B4-BE49-F238E27FC236}">
                <a16:creationId xmlns:a16="http://schemas.microsoft.com/office/drawing/2014/main" id="{D4C08B9B-E005-4C34-8A3B-74782DE122CB}"/>
              </a:ext>
            </a:extLst>
          </p:cNvPr>
          <p:cNvSpPr/>
          <p:nvPr/>
        </p:nvSpPr>
        <p:spPr>
          <a:xfrm>
            <a:off x="1874834" y="2432093"/>
            <a:ext cx="250100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Fallbeispiel: «</a:t>
            </a:r>
            <a:r>
              <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rPr>
              <a:t>Meublogramm</a:t>
            </a: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a:t>
            </a:r>
          </a:p>
        </p:txBody>
      </p:sp>
      <p:sp>
        <p:nvSpPr>
          <p:cNvPr id="100" name="Rechteck 99">
            <a:extLst>
              <a:ext uri="{FF2B5EF4-FFF2-40B4-BE49-F238E27FC236}">
                <a16:creationId xmlns:a16="http://schemas.microsoft.com/office/drawing/2014/main" id="{61DDCD77-E110-4D08-90BF-4EA9DB2F9ABE}"/>
              </a:ext>
            </a:extLst>
          </p:cNvPr>
          <p:cNvSpPr/>
          <p:nvPr/>
        </p:nvSpPr>
        <p:spPr>
          <a:xfrm>
            <a:off x="1073082" y="243441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1.5</a:t>
            </a:r>
          </a:p>
        </p:txBody>
      </p:sp>
      <p:sp>
        <p:nvSpPr>
          <p:cNvPr id="103" name="Pfeil: Fünfeck 102">
            <a:extLst>
              <a:ext uri="{FF2B5EF4-FFF2-40B4-BE49-F238E27FC236}">
                <a16:creationId xmlns:a16="http://schemas.microsoft.com/office/drawing/2014/main" id="{FA68A563-9835-4703-A4B5-F0EAB56C889A}"/>
              </a:ext>
            </a:extLst>
          </p:cNvPr>
          <p:cNvSpPr/>
          <p:nvPr/>
        </p:nvSpPr>
        <p:spPr>
          <a:xfrm>
            <a:off x="1048519" y="5539493"/>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04" name="Pfeil: Chevron 103">
            <a:extLst>
              <a:ext uri="{FF2B5EF4-FFF2-40B4-BE49-F238E27FC236}">
                <a16:creationId xmlns:a16="http://schemas.microsoft.com/office/drawing/2014/main" id="{2620366C-60B7-417E-9279-F12804C12CA4}"/>
              </a:ext>
            </a:extLst>
          </p:cNvPr>
          <p:cNvSpPr/>
          <p:nvPr/>
        </p:nvSpPr>
        <p:spPr>
          <a:xfrm>
            <a:off x="1731933" y="5539492"/>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05" name="Rechteck 104">
            <a:extLst>
              <a:ext uri="{FF2B5EF4-FFF2-40B4-BE49-F238E27FC236}">
                <a16:creationId xmlns:a16="http://schemas.microsoft.com/office/drawing/2014/main" id="{1969B82E-A24E-4521-9C04-EF3F52B3BCCE}"/>
              </a:ext>
            </a:extLst>
          </p:cNvPr>
          <p:cNvSpPr/>
          <p:nvPr/>
        </p:nvSpPr>
        <p:spPr>
          <a:xfrm>
            <a:off x="1881954" y="5557519"/>
            <a:ext cx="3979913" cy="27238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Fallbeispiel «Traum des eigenen Cafés»</a:t>
            </a:r>
          </a:p>
        </p:txBody>
      </p:sp>
      <p:sp>
        <p:nvSpPr>
          <p:cNvPr id="106" name="Rechteck 105">
            <a:extLst>
              <a:ext uri="{FF2B5EF4-FFF2-40B4-BE49-F238E27FC236}">
                <a16:creationId xmlns:a16="http://schemas.microsoft.com/office/drawing/2014/main" id="{2FFB7168-773C-453E-AD1D-182305403492}"/>
              </a:ext>
            </a:extLst>
          </p:cNvPr>
          <p:cNvSpPr/>
          <p:nvPr/>
        </p:nvSpPr>
        <p:spPr>
          <a:xfrm>
            <a:off x="1093453" y="55508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3.8</a:t>
            </a:r>
          </a:p>
        </p:txBody>
      </p:sp>
      <p:sp>
        <p:nvSpPr>
          <p:cNvPr id="111" name="Pfeil: Fünfeck 110">
            <a:extLst>
              <a:ext uri="{FF2B5EF4-FFF2-40B4-BE49-F238E27FC236}">
                <a16:creationId xmlns:a16="http://schemas.microsoft.com/office/drawing/2014/main" id="{8E305B6E-2917-438D-B669-79DB2753CCC7}"/>
              </a:ext>
            </a:extLst>
          </p:cNvPr>
          <p:cNvSpPr/>
          <p:nvPr/>
        </p:nvSpPr>
        <p:spPr>
          <a:xfrm>
            <a:off x="6384473" y="387566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2" name="Pfeil: Chevron 111">
            <a:extLst>
              <a:ext uri="{FF2B5EF4-FFF2-40B4-BE49-F238E27FC236}">
                <a16:creationId xmlns:a16="http://schemas.microsoft.com/office/drawing/2014/main" id="{F402A965-185B-475A-A3CF-1C973DF03F1B}"/>
              </a:ext>
            </a:extLst>
          </p:cNvPr>
          <p:cNvSpPr/>
          <p:nvPr/>
        </p:nvSpPr>
        <p:spPr>
          <a:xfrm>
            <a:off x="7060334" y="3875659"/>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13" name="Rechteck 112">
            <a:extLst>
              <a:ext uri="{FF2B5EF4-FFF2-40B4-BE49-F238E27FC236}">
                <a16:creationId xmlns:a16="http://schemas.microsoft.com/office/drawing/2014/main" id="{BCE48B36-769F-4EE9-A1D2-E897D88CC613}"/>
              </a:ext>
            </a:extLst>
          </p:cNvPr>
          <p:cNvSpPr/>
          <p:nvPr/>
        </p:nvSpPr>
        <p:spPr>
          <a:xfrm>
            <a:off x="7215015" y="3893686"/>
            <a:ext cx="123623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Social Media</a:t>
            </a:r>
          </a:p>
        </p:txBody>
      </p:sp>
      <p:sp>
        <p:nvSpPr>
          <p:cNvPr id="114" name="Rechteck 113">
            <a:extLst>
              <a:ext uri="{FF2B5EF4-FFF2-40B4-BE49-F238E27FC236}">
                <a16:creationId xmlns:a16="http://schemas.microsoft.com/office/drawing/2014/main" id="{BB3C6E81-8E25-44DA-876B-DF846B53A05A}"/>
              </a:ext>
            </a:extLst>
          </p:cNvPr>
          <p:cNvSpPr/>
          <p:nvPr/>
        </p:nvSpPr>
        <p:spPr>
          <a:xfrm>
            <a:off x="6426513" y="388706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4.3</a:t>
            </a:r>
          </a:p>
        </p:txBody>
      </p:sp>
      <p:sp>
        <p:nvSpPr>
          <p:cNvPr id="102" name="Pfeil: Fünfeck 101">
            <a:extLst>
              <a:ext uri="{FF2B5EF4-FFF2-40B4-BE49-F238E27FC236}">
                <a16:creationId xmlns:a16="http://schemas.microsoft.com/office/drawing/2014/main" id="{4F531F05-DC32-4DF2-8D28-2FF8BAFBFD2E}"/>
              </a:ext>
            </a:extLst>
          </p:cNvPr>
          <p:cNvSpPr/>
          <p:nvPr/>
        </p:nvSpPr>
        <p:spPr>
          <a:xfrm>
            <a:off x="1052746" y="612605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07" name="Pfeil: Fünfeck 106">
            <a:extLst>
              <a:ext uri="{FF2B5EF4-FFF2-40B4-BE49-F238E27FC236}">
                <a16:creationId xmlns:a16="http://schemas.microsoft.com/office/drawing/2014/main" id="{4BFC46DF-DFAE-47AF-B2E4-76C21AD4730D}"/>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08" name="Pfeil: Chevron 107">
            <a:extLst>
              <a:ext uri="{FF2B5EF4-FFF2-40B4-BE49-F238E27FC236}">
                <a16:creationId xmlns:a16="http://schemas.microsoft.com/office/drawing/2014/main" id="{E051BCFB-A7AC-47D4-BDDD-90E61CDA7E95}"/>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09" name="Rechteck 108">
            <a:extLst>
              <a:ext uri="{FF2B5EF4-FFF2-40B4-BE49-F238E27FC236}">
                <a16:creationId xmlns:a16="http://schemas.microsoft.com/office/drawing/2014/main" id="{34C3D619-3ECF-4B0D-A3EA-B82D16E25700}"/>
              </a:ext>
            </a:extLst>
          </p:cNvPr>
          <p:cNvSpPr/>
          <p:nvPr/>
        </p:nvSpPr>
        <p:spPr>
          <a:xfrm>
            <a:off x="7177116" y="6141840"/>
            <a:ext cx="299312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Fallstudien über UnternehmerInnen</a:t>
            </a:r>
          </a:p>
        </p:txBody>
      </p:sp>
      <p:sp>
        <p:nvSpPr>
          <p:cNvPr id="115" name="Pfeil: Fünfeck 114">
            <a:extLst>
              <a:ext uri="{FF2B5EF4-FFF2-40B4-BE49-F238E27FC236}">
                <a16:creationId xmlns:a16="http://schemas.microsoft.com/office/drawing/2014/main" id="{4DB0A6BD-892E-4838-B098-81063FA98E09}"/>
              </a:ext>
            </a:extLst>
          </p:cNvPr>
          <p:cNvSpPr/>
          <p:nvPr/>
        </p:nvSpPr>
        <p:spPr>
          <a:xfrm>
            <a:off x="1042995" y="6443985"/>
            <a:ext cx="802088"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6" name="Pfeil: Chevron 115">
            <a:extLst>
              <a:ext uri="{FF2B5EF4-FFF2-40B4-BE49-F238E27FC236}">
                <a16:creationId xmlns:a16="http://schemas.microsoft.com/office/drawing/2014/main" id="{74687C0B-B065-4738-AE6B-5DF5E10A83D6}"/>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17" name="Rechteck 116">
            <a:extLst>
              <a:ext uri="{FF2B5EF4-FFF2-40B4-BE49-F238E27FC236}">
                <a16:creationId xmlns:a16="http://schemas.microsoft.com/office/drawing/2014/main" id="{FA449FF2-430D-4333-BD39-A64C82282AA8}"/>
              </a:ext>
            </a:extLst>
          </p:cNvPr>
          <p:cNvSpPr/>
          <p:nvPr/>
        </p:nvSpPr>
        <p:spPr>
          <a:xfrm>
            <a:off x="1893745" y="6462011"/>
            <a:ext cx="348364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Entwicklung Ihrer eigenen Geschäftsidee</a:t>
            </a:r>
          </a:p>
        </p:txBody>
      </p:sp>
      <p:sp>
        <p:nvSpPr>
          <p:cNvPr id="119" name="Pfeil: Fünfeck 118">
            <a:extLst>
              <a:ext uri="{FF2B5EF4-FFF2-40B4-BE49-F238E27FC236}">
                <a16:creationId xmlns:a16="http://schemas.microsoft.com/office/drawing/2014/main" id="{435F113E-C5BC-4B59-B61A-2860C79AB9C3}"/>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20" name="Pfeil: Chevron 119">
            <a:extLst>
              <a:ext uri="{FF2B5EF4-FFF2-40B4-BE49-F238E27FC236}">
                <a16:creationId xmlns:a16="http://schemas.microsoft.com/office/drawing/2014/main" id="{9DC06D1D-CB63-4DAF-8664-2A52029B597F}"/>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21" name="Rechteck 120">
            <a:extLst>
              <a:ext uri="{FF2B5EF4-FFF2-40B4-BE49-F238E27FC236}">
                <a16:creationId xmlns:a16="http://schemas.microsoft.com/office/drawing/2014/main" id="{9E6ABDB2-38C4-4345-A8AA-335B6F7F9A46}"/>
              </a:ext>
            </a:extLst>
          </p:cNvPr>
          <p:cNvSpPr/>
          <p:nvPr/>
        </p:nvSpPr>
        <p:spPr>
          <a:xfrm>
            <a:off x="7180658" y="6464362"/>
            <a:ext cx="208903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Beispiel MyBambooBike</a:t>
            </a:r>
          </a:p>
        </p:txBody>
      </p:sp>
      <p:sp>
        <p:nvSpPr>
          <p:cNvPr id="2" name="Rechteck 1">
            <a:extLst>
              <a:ext uri="{FF2B5EF4-FFF2-40B4-BE49-F238E27FC236}">
                <a16:creationId xmlns:a16="http://schemas.microsoft.com/office/drawing/2014/main" id="{FF77B241-203C-4943-A1B9-69F64BA9C7DF}"/>
              </a:ext>
            </a:extLst>
          </p:cNvPr>
          <p:cNvSpPr/>
          <p:nvPr/>
        </p:nvSpPr>
        <p:spPr>
          <a:xfrm>
            <a:off x="3655550" y="1098049"/>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8" name="Gleichschenkliges Dreieck 7">
            <a:extLst>
              <a:ext uri="{FF2B5EF4-FFF2-40B4-BE49-F238E27FC236}">
                <a16:creationId xmlns:a16="http://schemas.microsoft.com/office/drawing/2014/main" id="{70B12B5E-F95C-42CA-B2A6-10827A83FABD}"/>
              </a:ext>
            </a:extLst>
          </p:cNvPr>
          <p:cNvSpPr/>
          <p:nvPr/>
        </p:nvSpPr>
        <p:spPr>
          <a:xfrm rot="5400000">
            <a:off x="5828342" y="1171488"/>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0" name="Rechteck 109">
            <a:extLst>
              <a:ext uri="{FF2B5EF4-FFF2-40B4-BE49-F238E27FC236}">
                <a16:creationId xmlns:a16="http://schemas.microsoft.com/office/drawing/2014/main" id="{76DFDF78-105B-4519-9075-E70E723D0778}"/>
              </a:ext>
            </a:extLst>
          </p:cNvPr>
          <p:cNvSpPr/>
          <p:nvPr/>
        </p:nvSpPr>
        <p:spPr>
          <a:xfrm>
            <a:off x="3672684" y="1418621"/>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8" name="Gleichschenkliges Dreieck 117">
            <a:extLst>
              <a:ext uri="{FF2B5EF4-FFF2-40B4-BE49-F238E27FC236}">
                <a16:creationId xmlns:a16="http://schemas.microsoft.com/office/drawing/2014/main" id="{12E4C4FC-2033-4EA5-9415-54A8FF529A71}"/>
              </a:ext>
            </a:extLst>
          </p:cNvPr>
          <p:cNvSpPr/>
          <p:nvPr/>
        </p:nvSpPr>
        <p:spPr>
          <a:xfrm rot="5400000">
            <a:off x="5845476" y="1492060"/>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22" name="Pfeil: Chevron 121">
            <a:extLst>
              <a:ext uri="{FF2B5EF4-FFF2-40B4-BE49-F238E27FC236}">
                <a16:creationId xmlns:a16="http://schemas.microsoft.com/office/drawing/2014/main" id="{491BAC40-540B-4F31-8BAC-A8E683661169}"/>
              </a:ext>
            </a:extLst>
          </p:cNvPr>
          <p:cNvSpPr/>
          <p:nvPr/>
        </p:nvSpPr>
        <p:spPr>
          <a:xfrm>
            <a:off x="1726408" y="6123641"/>
            <a:ext cx="4332656"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23" name="Rechteck 122">
            <a:extLst>
              <a:ext uri="{FF2B5EF4-FFF2-40B4-BE49-F238E27FC236}">
                <a16:creationId xmlns:a16="http://schemas.microsoft.com/office/drawing/2014/main" id="{58891002-D965-4EC5-8BB3-E761141CA19C}"/>
              </a:ext>
            </a:extLst>
          </p:cNvPr>
          <p:cNvSpPr/>
          <p:nvPr/>
        </p:nvSpPr>
        <p:spPr>
          <a:xfrm>
            <a:off x="1881954" y="6134345"/>
            <a:ext cx="2404826" cy="580672"/>
          </a:xfrm>
          <a:prstGeom prst="rect">
            <a:avLst/>
          </a:prstGeom>
        </p:spPr>
        <p:txBody>
          <a:bodyPr wrap="none">
            <a:spAutoFit/>
          </a:bodyPr>
          <a:lstStyle/>
          <a:p>
            <a:pPr>
              <a:lnSpc>
                <a:spcPct val="90000"/>
              </a:lnSpc>
              <a:spcAft>
                <a:spcPts val="1000"/>
              </a:spcAft>
              <a:buClr>
                <a:srgbClr val="5F5F5F"/>
              </a:buClr>
              <a:defRPr/>
            </a:pPr>
            <a:r>
              <a:rPr lang="de-CH" sz="1300" kern="0" dirty="0">
                <a:solidFill>
                  <a:prstClr val="white"/>
                </a:solidFill>
                <a:latin typeface="Century Gothic" panose="020B0502020202020204" pitchFamily="34" charset="0"/>
              </a:rPr>
              <a:t>Wissen und Handwerkszeug</a:t>
            </a:r>
          </a:p>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68950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2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Inhaltsverzeichnis – Modul 5 und 6</a:t>
            </a:r>
          </a:p>
        </p:txBody>
      </p:sp>
      <p:sp>
        <p:nvSpPr>
          <p:cNvPr id="17"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893778"/>
            <a:ext cx="3812205"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5: Finanzen für GründerInnen</a:t>
            </a:r>
          </a:p>
        </p:txBody>
      </p:sp>
      <p:sp>
        <p:nvSpPr>
          <p:cNvPr id="18"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452327" y="899978"/>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6: </a:t>
            </a:r>
            <a:r>
              <a:rPr kumimoji="0" lang="de-DE"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Geschäftsideen präsentieren</a:t>
            </a:r>
            <a:endPar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endParaRPr>
          </a:p>
        </p:txBody>
      </p:sp>
      <p:sp>
        <p:nvSpPr>
          <p:cNvPr id="76" name="Pfeil: Fünfeck 75">
            <a:extLst>
              <a:ext uri="{FF2B5EF4-FFF2-40B4-BE49-F238E27FC236}">
                <a16:creationId xmlns:a16="http://schemas.microsoft.com/office/drawing/2014/main" id="{56B4C91C-866B-4723-9D75-5E1DAA275F4B}"/>
              </a:ext>
            </a:extLst>
          </p:cNvPr>
          <p:cNvSpPr/>
          <p:nvPr/>
        </p:nvSpPr>
        <p:spPr>
          <a:xfrm>
            <a:off x="1073301" y="1268172"/>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77" name="Pfeil: Chevron 76">
            <a:extLst>
              <a:ext uri="{FF2B5EF4-FFF2-40B4-BE49-F238E27FC236}">
                <a16:creationId xmlns:a16="http://schemas.microsoft.com/office/drawing/2014/main" id="{71D81CE5-EF1A-4311-A791-2D5192FB47EE}"/>
              </a:ext>
            </a:extLst>
          </p:cNvPr>
          <p:cNvSpPr/>
          <p:nvPr/>
        </p:nvSpPr>
        <p:spPr>
          <a:xfrm>
            <a:off x="1756715" y="1268171"/>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8" name="Rechteck 77">
            <a:extLst>
              <a:ext uri="{FF2B5EF4-FFF2-40B4-BE49-F238E27FC236}">
                <a16:creationId xmlns:a16="http://schemas.microsoft.com/office/drawing/2014/main" id="{FB25EA9F-D9A9-46F2-95C2-76F727AB0828}"/>
              </a:ext>
            </a:extLst>
          </p:cNvPr>
          <p:cNvSpPr/>
          <p:nvPr/>
        </p:nvSpPr>
        <p:spPr>
          <a:xfrm>
            <a:off x="1905141" y="1286198"/>
            <a:ext cx="190308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DE" altLang="fr-FR" sz="1300" b="0" i="0" u="none" strike="noStrike" kern="0" cap="none" spc="0" normalizeH="0" baseline="0" noProof="0" dirty="0">
                <a:ln>
                  <a:noFill/>
                </a:ln>
                <a:solidFill>
                  <a:prstClr val="white"/>
                </a:solidFill>
                <a:effectLst/>
                <a:uLnTx/>
                <a:uFillTx/>
                <a:latin typeface="Century Gothic" panose="020B0502020202020204" pitchFamily="34" charset="0"/>
              </a:rPr>
              <a:t>Finanzierungsquellen </a:t>
            </a: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9" name="Rechteck 78">
            <a:extLst>
              <a:ext uri="{FF2B5EF4-FFF2-40B4-BE49-F238E27FC236}">
                <a16:creationId xmlns:a16="http://schemas.microsoft.com/office/drawing/2014/main" id="{6B6B3C59-7967-402A-8EB8-EBB18861E264}"/>
              </a:ext>
            </a:extLst>
          </p:cNvPr>
          <p:cNvSpPr/>
          <p:nvPr/>
        </p:nvSpPr>
        <p:spPr>
          <a:xfrm>
            <a:off x="1107114" y="127957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5.1</a:t>
            </a:r>
          </a:p>
        </p:txBody>
      </p:sp>
      <p:sp>
        <p:nvSpPr>
          <p:cNvPr id="97" name="Pfeil: Fünfeck 96">
            <a:extLst>
              <a:ext uri="{FF2B5EF4-FFF2-40B4-BE49-F238E27FC236}">
                <a16:creationId xmlns:a16="http://schemas.microsoft.com/office/drawing/2014/main" id="{74042375-305F-41D2-8251-60E168190FB8}"/>
              </a:ext>
            </a:extLst>
          </p:cNvPr>
          <p:cNvSpPr/>
          <p:nvPr/>
        </p:nvSpPr>
        <p:spPr>
          <a:xfrm>
            <a:off x="1066853" y="308004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98" name="Pfeil: Chevron 97">
            <a:extLst>
              <a:ext uri="{FF2B5EF4-FFF2-40B4-BE49-F238E27FC236}">
                <a16:creationId xmlns:a16="http://schemas.microsoft.com/office/drawing/2014/main" id="{7FC547AD-EA34-4663-8594-3B60096A257B}"/>
              </a:ext>
            </a:extLst>
          </p:cNvPr>
          <p:cNvSpPr/>
          <p:nvPr/>
        </p:nvSpPr>
        <p:spPr>
          <a:xfrm>
            <a:off x="1750267" y="30800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9" name="Rechteck 98">
            <a:extLst>
              <a:ext uri="{FF2B5EF4-FFF2-40B4-BE49-F238E27FC236}">
                <a16:creationId xmlns:a16="http://schemas.microsoft.com/office/drawing/2014/main" id="{D4C08B9B-E005-4C34-8A3B-74782DE122CB}"/>
              </a:ext>
            </a:extLst>
          </p:cNvPr>
          <p:cNvSpPr/>
          <p:nvPr/>
        </p:nvSpPr>
        <p:spPr>
          <a:xfrm>
            <a:off x="1885443" y="3098069"/>
            <a:ext cx="201689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DB &amp; Break-Even-Point</a:t>
            </a:r>
          </a:p>
        </p:txBody>
      </p:sp>
      <p:sp>
        <p:nvSpPr>
          <p:cNvPr id="100" name="Rechteck 99">
            <a:extLst>
              <a:ext uri="{FF2B5EF4-FFF2-40B4-BE49-F238E27FC236}">
                <a16:creationId xmlns:a16="http://schemas.microsoft.com/office/drawing/2014/main" id="{61DDCD77-E110-4D08-90BF-4EA9DB2F9ABE}"/>
              </a:ext>
            </a:extLst>
          </p:cNvPr>
          <p:cNvSpPr/>
          <p:nvPr/>
        </p:nvSpPr>
        <p:spPr>
          <a:xfrm>
            <a:off x="1096941" y="309144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5.5</a:t>
            </a:r>
          </a:p>
        </p:txBody>
      </p:sp>
      <p:sp>
        <p:nvSpPr>
          <p:cNvPr id="117" name="Pfeil: Fünfeck 116">
            <a:extLst>
              <a:ext uri="{FF2B5EF4-FFF2-40B4-BE49-F238E27FC236}">
                <a16:creationId xmlns:a16="http://schemas.microsoft.com/office/drawing/2014/main" id="{F7081422-BE5A-40A4-ABE6-87247E181289}"/>
              </a:ext>
            </a:extLst>
          </p:cNvPr>
          <p:cNvSpPr/>
          <p:nvPr/>
        </p:nvSpPr>
        <p:spPr>
          <a:xfrm>
            <a:off x="1054901" y="270651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8" name="Pfeil: Chevron 117">
            <a:extLst>
              <a:ext uri="{FF2B5EF4-FFF2-40B4-BE49-F238E27FC236}">
                <a16:creationId xmlns:a16="http://schemas.microsoft.com/office/drawing/2014/main" id="{FB29DF4F-3741-4B37-8C9F-E920D53748AF}"/>
              </a:ext>
            </a:extLst>
          </p:cNvPr>
          <p:cNvSpPr/>
          <p:nvPr/>
        </p:nvSpPr>
        <p:spPr>
          <a:xfrm>
            <a:off x="1730762" y="2706518"/>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19" name="Rechteck 118">
            <a:extLst>
              <a:ext uri="{FF2B5EF4-FFF2-40B4-BE49-F238E27FC236}">
                <a16:creationId xmlns:a16="http://schemas.microsoft.com/office/drawing/2014/main" id="{DACF2F8E-5807-482D-A01C-507CCD49B86E}"/>
              </a:ext>
            </a:extLst>
          </p:cNvPr>
          <p:cNvSpPr/>
          <p:nvPr/>
        </p:nvSpPr>
        <p:spPr>
          <a:xfrm>
            <a:off x="1894811" y="2724464"/>
            <a:ext cx="204895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Fallbeispiel «RatioDrink»</a:t>
            </a:r>
          </a:p>
        </p:txBody>
      </p:sp>
      <p:sp>
        <p:nvSpPr>
          <p:cNvPr id="120" name="Rechteck 119">
            <a:extLst>
              <a:ext uri="{FF2B5EF4-FFF2-40B4-BE49-F238E27FC236}">
                <a16:creationId xmlns:a16="http://schemas.microsoft.com/office/drawing/2014/main" id="{A0C130E6-69EB-41B2-BDBF-C432EE1C832D}"/>
              </a:ext>
            </a:extLst>
          </p:cNvPr>
          <p:cNvSpPr/>
          <p:nvPr/>
        </p:nvSpPr>
        <p:spPr>
          <a:xfrm>
            <a:off x="1096941" y="27179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5.4</a:t>
            </a:r>
          </a:p>
        </p:txBody>
      </p:sp>
      <p:sp>
        <p:nvSpPr>
          <p:cNvPr id="25" name="Rechteck 24">
            <a:extLst>
              <a:ext uri="{FF2B5EF4-FFF2-40B4-BE49-F238E27FC236}">
                <a16:creationId xmlns:a16="http://schemas.microsoft.com/office/drawing/2014/main" id="{39F80703-FA48-4266-B48D-D1D732E332E0}"/>
              </a:ext>
            </a:extLst>
          </p:cNvPr>
          <p:cNvSpPr/>
          <p:nvPr/>
        </p:nvSpPr>
        <p:spPr>
          <a:xfrm>
            <a:off x="0" y="6014769"/>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27" name="Pfeil: Fünfeck 26">
            <a:extLst>
              <a:ext uri="{FF2B5EF4-FFF2-40B4-BE49-F238E27FC236}">
                <a16:creationId xmlns:a16="http://schemas.microsoft.com/office/drawing/2014/main" id="{76F7243A-9B98-4CA5-9EED-3C79DC3CC181}"/>
              </a:ext>
            </a:extLst>
          </p:cNvPr>
          <p:cNvSpPr/>
          <p:nvPr/>
        </p:nvSpPr>
        <p:spPr>
          <a:xfrm>
            <a:off x="1069836" y="6126050"/>
            <a:ext cx="76478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8" name="Pfeil: Fünfeck 27">
            <a:extLst>
              <a:ext uri="{FF2B5EF4-FFF2-40B4-BE49-F238E27FC236}">
                <a16:creationId xmlns:a16="http://schemas.microsoft.com/office/drawing/2014/main" id="{05104D67-ECF7-4795-BEA3-061806EE6AC8}"/>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9" name="Pfeil: Chevron 28">
            <a:extLst>
              <a:ext uri="{FF2B5EF4-FFF2-40B4-BE49-F238E27FC236}">
                <a16:creationId xmlns:a16="http://schemas.microsoft.com/office/drawing/2014/main" id="{50B1B4A8-B7EC-4F4F-9F15-41BF5CEFEA02}"/>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30" name="Rechteck 29">
            <a:extLst>
              <a:ext uri="{FF2B5EF4-FFF2-40B4-BE49-F238E27FC236}">
                <a16:creationId xmlns:a16="http://schemas.microsoft.com/office/drawing/2014/main" id="{AB2B8423-E4A6-403C-AAB3-09070E4E72B4}"/>
              </a:ext>
            </a:extLst>
          </p:cNvPr>
          <p:cNvSpPr/>
          <p:nvPr/>
        </p:nvSpPr>
        <p:spPr>
          <a:xfrm>
            <a:off x="7177116" y="6141840"/>
            <a:ext cx="299312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Fallstudien über UnternehmerInnen</a:t>
            </a:r>
          </a:p>
        </p:txBody>
      </p:sp>
      <p:sp>
        <p:nvSpPr>
          <p:cNvPr id="31" name="Pfeil: Fünfeck 30">
            <a:extLst>
              <a:ext uri="{FF2B5EF4-FFF2-40B4-BE49-F238E27FC236}">
                <a16:creationId xmlns:a16="http://schemas.microsoft.com/office/drawing/2014/main" id="{F7FD5C8D-79E8-429B-B5A5-425426140283}"/>
              </a:ext>
            </a:extLst>
          </p:cNvPr>
          <p:cNvSpPr/>
          <p:nvPr/>
        </p:nvSpPr>
        <p:spPr>
          <a:xfrm>
            <a:off x="1063203" y="644398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32" name="Pfeil: Chevron 31">
            <a:extLst>
              <a:ext uri="{FF2B5EF4-FFF2-40B4-BE49-F238E27FC236}">
                <a16:creationId xmlns:a16="http://schemas.microsoft.com/office/drawing/2014/main" id="{8A6438EE-B3F1-49F8-9DA1-D7BB73460E19}"/>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3" name="Rechteck 32">
            <a:extLst>
              <a:ext uri="{FF2B5EF4-FFF2-40B4-BE49-F238E27FC236}">
                <a16:creationId xmlns:a16="http://schemas.microsoft.com/office/drawing/2014/main" id="{F7C4E79D-285A-4E3F-9874-66F624FA828A}"/>
              </a:ext>
            </a:extLst>
          </p:cNvPr>
          <p:cNvSpPr/>
          <p:nvPr/>
        </p:nvSpPr>
        <p:spPr>
          <a:xfrm>
            <a:off x="1893745" y="6462011"/>
            <a:ext cx="348364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Entwicklung Ihrer eigenen Geschäftsidee</a:t>
            </a:r>
          </a:p>
        </p:txBody>
      </p:sp>
      <p:sp>
        <p:nvSpPr>
          <p:cNvPr id="34" name="Pfeil: Fünfeck 33">
            <a:extLst>
              <a:ext uri="{FF2B5EF4-FFF2-40B4-BE49-F238E27FC236}">
                <a16:creationId xmlns:a16="http://schemas.microsoft.com/office/drawing/2014/main" id="{FA121BBC-763A-4A0E-BBF7-FE6257AB0BA4}"/>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35" name="Pfeil: Chevron 34">
            <a:extLst>
              <a:ext uri="{FF2B5EF4-FFF2-40B4-BE49-F238E27FC236}">
                <a16:creationId xmlns:a16="http://schemas.microsoft.com/office/drawing/2014/main" id="{20169212-8B01-4C2C-8523-7951B5D82429}"/>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6" name="Rechteck 35">
            <a:extLst>
              <a:ext uri="{FF2B5EF4-FFF2-40B4-BE49-F238E27FC236}">
                <a16:creationId xmlns:a16="http://schemas.microsoft.com/office/drawing/2014/main" id="{914365C0-932C-4456-AFE5-2DD0DA59355E}"/>
              </a:ext>
            </a:extLst>
          </p:cNvPr>
          <p:cNvSpPr/>
          <p:nvPr/>
        </p:nvSpPr>
        <p:spPr>
          <a:xfrm>
            <a:off x="7180658" y="6464362"/>
            <a:ext cx="208903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Beispiel MyBambooBike</a:t>
            </a:r>
          </a:p>
        </p:txBody>
      </p:sp>
      <p:sp>
        <p:nvSpPr>
          <p:cNvPr id="37" name="Pfeil: Fünfeck 36">
            <a:extLst>
              <a:ext uri="{FF2B5EF4-FFF2-40B4-BE49-F238E27FC236}">
                <a16:creationId xmlns:a16="http://schemas.microsoft.com/office/drawing/2014/main" id="{92489BAD-2195-4D66-A165-913609B2684A}"/>
              </a:ext>
            </a:extLst>
          </p:cNvPr>
          <p:cNvSpPr/>
          <p:nvPr/>
        </p:nvSpPr>
        <p:spPr>
          <a:xfrm>
            <a:off x="1069836" y="234341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38" name="Pfeil: Chevron 37">
            <a:extLst>
              <a:ext uri="{FF2B5EF4-FFF2-40B4-BE49-F238E27FC236}">
                <a16:creationId xmlns:a16="http://schemas.microsoft.com/office/drawing/2014/main" id="{CD300FF2-25F7-4207-8EAD-01F0929A15D1}"/>
              </a:ext>
            </a:extLst>
          </p:cNvPr>
          <p:cNvSpPr/>
          <p:nvPr/>
        </p:nvSpPr>
        <p:spPr>
          <a:xfrm>
            <a:off x="1753250" y="234341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9" name="Rechteck 38">
            <a:extLst>
              <a:ext uri="{FF2B5EF4-FFF2-40B4-BE49-F238E27FC236}">
                <a16:creationId xmlns:a16="http://schemas.microsoft.com/office/drawing/2014/main" id="{4D83D5F1-6B6A-4B42-9B9A-4A27C33C9E60}"/>
              </a:ext>
            </a:extLst>
          </p:cNvPr>
          <p:cNvSpPr/>
          <p:nvPr/>
        </p:nvSpPr>
        <p:spPr>
          <a:xfrm>
            <a:off x="1906805" y="2351225"/>
            <a:ext cx="240963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Gründen mit Komponenten</a:t>
            </a:r>
          </a:p>
        </p:txBody>
      </p:sp>
      <p:sp>
        <p:nvSpPr>
          <p:cNvPr id="40" name="Rechteck 39">
            <a:extLst>
              <a:ext uri="{FF2B5EF4-FFF2-40B4-BE49-F238E27FC236}">
                <a16:creationId xmlns:a16="http://schemas.microsoft.com/office/drawing/2014/main" id="{857826D2-DF5F-465D-B9E6-6871B0F3275C}"/>
              </a:ext>
            </a:extLst>
          </p:cNvPr>
          <p:cNvSpPr/>
          <p:nvPr/>
        </p:nvSpPr>
        <p:spPr>
          <a:xfrm>
            <a:off x="1087978" y="233920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5.3</a:t>
            </a:r>
          </a:p>
        </p:txBody>
      </p:sp>
      <p:sp>
        <p:nvSpPr>
          <p:cNvPr id="45" name="Pfeil: Fünfeck 44">
            <a:extLst>
              <a:ext uri="{FF2B5EF4-FFF2-40B4-BE49-F238E27FC236}">
                <a16:creationId xmlns:a16="http://schemas.microsoft.com/office/drawing/2014/main" id="{B3CDD771-DB7D-4339-B175-FC236C5E31E6}"/>
              </a:ext>
            </a:extLst>
          </p:cNvPr>
          <p:cNvSpPr/>
          <p:nvPr/>
        </p:nvSpPr>
        <p:spPr>
          <a:xfrm>
            <a:off x="6466146" y="1270444"/>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46" name="Pfeil: Chevron 45">
            <a:extLst>
              <a:ext uri="{FF2B5EF4-FFF2-40B4-BE49-F238E27FC236}">
                <a16:creationId xmlns:a16="http://schemas.microsoft.com/office/drawing/2014/main" id="{4D0126E1-6D48-41DE-853C-591F3B71EB84}"/>
              </a:ext>
            </a:extLst>
          </p:cNvPr>
          <p:cNvSpPr/>
          <p:nvPr/>
        </p:nvSpPr>
        <p:spPr>
          <a:xfrm>
            <a:off x="7149560" y="12704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47" name="Rechteck 46">
            <a:extLst>
              <a:ext uri="{FF2B5EF4-FFF2-40B4-BE49-F238E27FC236}">
                <a16:creationId xmlns:a16="http://schemas.microsoft.com/office/drawing/2014/main" id="{29BBA47A-02A0-4542-8877-B982DEA0B122}"/>
              </a:ext>
            </a:extLst>
          </p:cNvPr>
          <p:cNvSpPr/>
          <p:nvPr/>
        </p:nvSpPr>
        <p:spPr>
          <a:xfrm>
            <a:off x="7289033" y="1279573"/>
            <a:ext cx="246894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Pitchen von Geschäftsideen</a:t>
            </a:r>
          </a:p>
        </p:txBody>
      </p:sp>
      <p:sp>
        <p:nvSpPr>
          <p:cNvPr id="48" name="Rechteck 47">
            <a:extLst>
              <a:ext uri="{FF2B5EF4-FFF2-40B4-BE49-F238E27FC236}">
                <a16:creationId xmlns:a16="http://schemas.microsoft.com/office/drawing/2014/main" id="{B65E04CD-5507-4B0B-BC6B-62BCE948F8FA}"/>
              </a:ext>
            </a:extLst>
          </p:cNvPr>
          <p:cNvSpPr/>
          <p:nvPr/>
        </p:nvSpPr>
        <p:spPr>
          <a:xfrm>
            <a:off x="6472423" y="129490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6.1</a:t>
            </a:r>
          </a:p>
        </p:txBody>
      </p:sp>
      <p:sp>
        <p:nvSpPr>
          <p:cNvPr id="49" name="Pfeil: Fünfeck 48">
            <a:extLst>
              <a:ext uri="{FF2B5EF4-FFF2-40B4-BE49-F238E27FC236}">
                <a16:creationId xmlns:a16="http://schemas.microsoft.com/office/drawing/2014/main" id="{BA545C91-FF56-4E13-8E31-7ED5A2BA6F73}"/>
              </a:ext>
            </a:extLst>
          </p:cNvPr>
          <p:cNvSpPr/>
          <p:nvPr/>
        </p:nvSpPr>
        <p:spPr>
          <a:xfrm>
            <a:off x="6452497" y="1639987"/>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50" name="Pfeil: Chevron 49">
            <a:extLst>
              <a:ext uri="{FF2B5EF4-FFF2-40B4-BE49-F238E27FC236}">
                <a16:creationId xmlns:a16="http://schemas.microsoft.com/office/drawing/2014/main" id="{65B5B481-4F81-41A5-AA42-0D743E5224A4}"/>
              </a:ext>
            </a:extLst>
          </p:cNvPr>
          <p:cNvSpPr/>
          <p:nvPr/>
        </p:nvSpPr>
        <p:spPr>
          <a:xfrm>
            <a:off x="7135911" y="1639986"/>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1" name="Rechteck 50">
            <a:extLst>
              <a:ext uri="{FF2B5EF4-FFF2-40B4-BE49-F238E27FC236}">
                <a16:creationId xmlns:a16="http://schemas.microsoft.com/office/drawing/2014/main" id="{6142E3C6-CA7F-4418-A223-EEBBF9F0408B}"/>
              </a:ext>
            </a:extLst>
          </p:cNvPr>
          <p:cNvSpPr/>
          <p:nvPr/>
        </p:nvSpPr>
        <p:spPr>
          <a:xfrm>
            <a:off x="7271828" y="1655605"/>
            <a:ext cx="282801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Vorbereitung der Präsentationen</a:t>
            </a:r>
          </a:p>
        </p:txBody>
      </p:sp>
      <p:sp>
        <p:nvSpPr>
          <p:cNvPr id="52" name="Rechteck 51">
            <a:extLst>
              <a:ext uri="{FF2B5EF4-FFF2-40B4-BE49-F238E27FC236}">
                <a16:creationId xmlns:a16="http://schemas.microsoft.com/office/drawing/2014/main" id="{D4B66F2E-0BE9-4D79-B879-365F1E7EBBC9}"/>
              </a:ext>
            </a:extLst>
          </p:cNvPr>
          <p:cNvSpPr/>
          <p:nvPr/>
        </p:nvSpPr>
        <p:spPr>
          <a:xfrm>
            <a:off x="6482585" y="16513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6.2</a:t>
            </a:r>
          </a:p>
        </p:txBody>
      </p:sp>
      <p:sp>
        <p:nvSpPr>
          <p:cNvPr id="53" name="Pfeil: Fünfeck 52">
            <a:extLst>
              <a:ext uri="{FF2B5EF4-FFF2-40B4-BE49-F238E27FC236}">
                <a16:creationId xmlns:a16="http://schemas.microsoft.com/office/drawing/2014/main" id="{E34AD07B-1F46-49CE-B4F8-AB09F6C87788}"/>
              </a:ext>
            </a:extLst>
          </p:cNvPr>
          <p:cNvSpPr/>
          <p:nvPr/>
        </p:nvSpPr>
        <p:spPr>
          <a:xfrm>
            <a:off x="6445675" y="203577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54" name="Pfeil: Chevron 53">
            <a:extLst>
              <a:ext uri="{FF2B5EF4-FFF2-40B4-BE49-F238E27FC236}">
                <a16:creationId xmlns:a16="http://schemas.microsoft.com/office/drawing/2014/main" id="{E27270D3-42D3-4742-B33D-16513A0F706E}"/>
              </a:ext>
            </a:extLst>
          </p:cNvPr>
          <p:cNvSpPr/>
          <p:nvPr/>
        </p:nvSpPr>
        <p:spPr>
          <a:xfrm>
            <a:off x="7129089" y="203577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5" name="Rechteck 54">
            <a:extLst>
              <a:ext uri="{FF2B5EF4-FFF2-40B4-BE49-F238E27FC236}">
                <a16:creationId xmlns:a16="http://schemas.microsoft.com/office/drawing/2014/main" id="{382C75CC-B224-4FFC-943B-BB18291BEF2A}"/>
              </a:ext>
            </a:extLst>
          </p:cNvPr>
          <p:cNvSpPr/>
          <p:nvPr/>
        </p:nvSpPr>
        <p:spPr>
          <a:xfrm>
            <a:off x="7280392" y="2043583"/>
            <a:ext cx="210346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Präsentation Ihrer Ideen</a:t>
            </a:r>
          </a:p>
        </p:txBody>
      </p:sp>
      <p:sp>
        <p:nvSpPr>
          <p:cNvPr id="56" name="Rechteck 55">
            <a:extLst>
              <a:ext uri="{FF2B5EF4-FFF2-40B4-BE49-F238E27FC236}">
                <a16:creationId xmlns:a16="http://schemas.microsoft.com/office/drawing/2014/main" id="{6B91B9B9-9BA4-4C51-906D-050E254F189F}"/>
              </a:ext>
            </a:extLst>
          </p:cNvPr>
          <p:cNvSpPr/>
          <p:nvPr/>
        </p:nvSpPr>
        <p:spPr>
          <a:xfrm>
            <a:off x="6475763" y="204717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6.3</a:t>
            </a:r>
          </a:p>
        </p:txBody>
      </p:sp>
      <p:sp>
        <p:nvSpPr>
          <p:cNvPr id="58" name="Pfeil: Chevron 57">
            <a:extLst>
              <a:ext uri="{FF2B5EF4-FFF2-40B4-BE49-F238E27FC236}">
                <a16:creationId xmlns:a16="http://schemas.microsoft.com/office/drawing/2014/main" id="{F5B84AA4-15A4-4E06-AFC4-E6B1E0BC80EE}"/>
              </a:ext>
            </a:extLst>
          </p:cNvPr>
          <p:cNvSpPr/>
          <p:nvPr/>
        </p:nvSpPr>
        <p:spPr>
          <a:xfrm>
            <a:off x="4970688" y="3077634"/>
            <a:ext cx="1107881" cy="286191"/>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9" name="Pfeil: Chevron 58">
            <a:extLst>
              <a:ext uri="{FF2B5EF4-FFF2-40B4-BE49-F238E27FC236}">
                <a16:creationId xmlns:a16="http://schemas.microsoft.com/office/drawing/2014/main" id="{6D36C8BE-5E8F-4514-B906-2F80363ABEE6}"/>
              </a:ext>
            </a:extLst>
          </p:cNvPr>
          <p:cNvSpPr/>
          <p:nvPr/>
        </p:nvSpPr>
        <p:spPr>
          <a:xfrm>
            <a:off x="4008172" y="3077715"/>
            <a:ext cx="1107881"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3" name="Pfeil: Fünfeck 72">
            <a:extLst>
              <a:ext uri="{FF2B5EF4-FFF2-40B4-BE49-F238E27FC236}">
                <a16:creationId xmlns:a16="http://schemas.microsoft.com/office/drawing/2014/main" id="{F2D11AC6-7C46-4A86-A079-2A4C96241D56}"/>
              </a:ext>
            </a:extLst>
          </p:cNvPr>
          <p:cNvSpPr/>
          <p:nvPr/>
        </p:nvSpPr>
        <p:spPr>
          <a:xfrm>
            <a:off x="1069836" y="161800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74" name="Pfeil: Chevron 73">
            <a:extLst>
              <a:ext uri="{FF2B5EF4-FFF2-40B4-BE49-F238E27FC236}">
                <a16:creationId xmlns:a16="http://schemas.microsoft.com/office/drawing/2014/main" id="{6D133110-D645-421A-8211-319D71CA3E9C}"/>
              </a:ext>
            </a:extLst>
          </p:cNvPr>
          <p:cNvSpPr/>
          <p:nvPr/>
        </p:nvSpPr>
        <p:spPr>
          <a:xfrm>
            <a:off x="1753250" y="161800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5" name="Rechteck 74">
            <a:extLst>
              <a:ext uri="{FF2B5EF4-FFF2-40B4-BE49-F238E27FC236}">
                <a16:creationId xmlns:a16="http://schemas.microsoft.com/office/drawing/2014/main" id="{AA0DD23A-DEF8-45A1-938C-D4A52279F58A}"/>
              </a:ext>
            </a:extLst>
          </p:cNvPr>
          <p:cNvSpPr/>
          <p:nvPr/>
        </p:nvSpPr>
        <p:spPr>
          <a:xfrm>
            <a:off x="1901676" y="1636027"/>
            <a:ext cx="134684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DE" altLang="fr-FR" sz="1300" b="0" i="0" u="none" strike="noStrike" kern="0" cap="none" spc="0" normalizeH="0" baseline="0" noProof="0" dirty="0">
                <a:ln>
                  <a:noFill/>
                </a:ln>
                <a:solidFill>
                  <a:prstClr val="white"/>
                </a:solidFill>
                <a:effectLst/>
                <a:uLnTx/>
                <a:uFillTx/>
                <a:latin typeface="Century Gothic" panose="020B0502020202020204" pitchFamily="34" charset="0"/>
              </a:rPr>
              <a:t>Crowdfunding</a:t>
            </a: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82" name="Rechteck 81">
            <a:extLst>
              <a:ext uri="{FF2B5EF4-FFF2-40B4-BE49-F238E27FC236}">
                <a16:creationId xmlns:a16="http://schemas.microsoft.com/office/drawing/2014/main" id="{46C95F1D-19F2-470D-9D98-95EFA8DCE3C4}"/>
              </a:ext>
            </a:extLst>
          </p:cNvPr>
          <p:cNvSpPr/>
          <p:nvPr/>
        </p:nvSpPr>
        <p:spPr>
          <a:xfrm>
            <a:off x="1103649" y="1639793"/>
            <a:ext cx="66075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Exkurs</a:t>
            </a:r>
          </a:p>
        </p:txBody>
      </p:sp>
      <p:sp>
        <p:nvSpPr>
          <p:cNvPr id="83" name="Pfeil: Fünfeck 82">
            <a:extLst>
              <a:ext uri="{FF2B5EF4-FFF2-40B4-BE49-F238E27FC236}">
                <a16:creationId xmlns:a16="http://schemas.microsoft.com/office/drawing/2014/main" id="{38F11C2A-52CC-48C1-8D10-60B41F11B4EA}"/>
              </a:ext>
            </a:extLst>
          </p:cNvPr>
          <p:cNvSpPr/>
          <p:nvPr/>
        </p:nvSpPr>
        <p:spPr>
          <a:xfrm>
            <a:off x="1066371" y="197822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84" name="Pfeil: Chevron 83">
            <a:extLst>
              <a:ext uri="{FF2B5EF4-FFF2-40B4-BE49-F238E27FC236}">
                <a16:creationId xmlns:a16="http://schemas.microsoft.com/office/drawing/2014/main" id="{915E3590-DD9D-4F21-B3A3-0FED29534062}"/>
              </a:ext>
            </a:extLst>
          </p:cNvPr>
          <p:cNvSpPr/>
          <p:nvPr/>
        </p:nvSpPr>
        <p:spPr>
          <a:xfrm>
            <a:off x="1749785" y="197822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85" name="Rechteck 84">
            <a:extLst>
              <a:ext uri="{FF2B5EF4-FFF2-40B4-BE49-F238E27FC236}">
                <a16:creationId xmlns:a16="http://schemas.microsoft.com/office/drawing/2014/main" id="{712B2261-2528-4213-BF25-7BB5E502FC2D}"/>
              </a:ext>
            </a:extLst>
          </p:cNvPr>
          <p:cNvSpPr/>
          <p:nvPr/>
        </p:nvSpPr>
        <p:spPr>
          <a:xfrm>
            <a:off x="1898211" y="1996247"/>
            <a:ext cx="131318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DE" altLang="fr-FR" sz="1300" b="0" i="0" u="none" strike="noStrike" kern="0" cap="none" spc="0" normalizeH="0" baseline="0" noProof="0" dirty="0">
                <a:ln>
                  <a:noFill/>
                </a:ln>
                <a:solidFill>
                  <a:prstClr val="white"/>
                </a:solidFill>
                <a:effectLst/>
                <a:uLnTx/>
                <a:uFillTx/>
                <a:latin typeface="Century Gothic" panose="020B0502020202020204" pitchFamily="34" charset="0"/>
              </a:rPr>
              <a:t>Bootstrapping</a:t>
            </a: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86" name="Rechteck 85">
            <a:extLst>
              <a:ext uri="{FF2B5EF4-FFF2-40B4-BE49-F238E27FC236}">
                <a16:creationId xmlns:a16="http://schemas.microsoft.com/office/drawing/2014/main" id="{175781FD-0B0B-4974-BE38-FF3160317AE6}"/>
              </a:ext>
            </a:extLst>
          </p:cNvPr>
          <p:cNvSpPr/>
          <p:nvPr/>
        </p:nvSpPr>
        <p:spPr>
          <a:xfrm>
            <a:off x="1100184" y="20000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5.2</a:t>
            </a:r>
          </a:p>
        </p:txBody>
      </p:sp>
      <p:sp>
        <p:nvSpPr>
          <p:cNvPr id="91" name="Pfeil: Fünfeck 90">
            <a:extLst>
              <a:ext uri="{FF2B5EF4-FFF2-40B4-BE49-F238E27FC236}">
                <a16:creationId xmlns:a16="http://schemas.microsoft.com/office/drawing/2014/main" id="{13960E68-A077-44A0-8967-C36F1190098F}"/>
              </a:ext>
            </a:extLst>
          </p:cNvPr>
          <p:cNvSpPr/>
          <p:nvPr/>
        </p:nvSpPr>
        <p:spPr>
          <a:xfrm>
            <a:off x="1065593" y="342987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92" name="Pfeil: Chevron 91">
            <a:extLst>
              <a:ext uri="{FF2B5EF4-FFF2-40B4-BE49-F238E27FC236}">
                <a16:creationId xmlns:a16="http://schemas.microsoft.com/office/drawing/2014/main" id="{4AA30CF9-BED2-4DE5-B303-7059B0A4AAE7}"/>
              </a:ext>
            </a:extLst>
          </p:cNvPr>
          <p:cNvSpPr/>
          <p:nvPr/>
        </p:nvSpPr>
        <p:spPr>
          <a:xfrm>
            <a:off x="1749007" y="3429872"/>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3" name="Rechteck 92">
            <a:extLst>
              <a:ext uri="{FF2B5EF4-FFF2-40B4-BE49-F238E27FC236}">
                <a16:creationId xmlns:a16="http://schemas.microsoft.com/office/drawing/2014/main" id="{5CFA127A-8D82-4280-8FEA-03D8BF41E7BD}"/>
              </a:ext>
            </a:extLst>
          </p:cNvPr>
          <p:cNvSpPr/>
          <p:nvPr/>
        </p:nvSpPr>
        <p:spPr>
          <a:xfrm>
            <a:off x="1897433" y="3447899"/>
            <a:ext cx="249138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DE" altLang="fr-FR" sz="1300" b="0" i="0" u="none" strike="noStrike" kern="0" cap="none" spc="0" normalizeH="0" baseline="0" noProof="0" dirty="0">
                <a:ln>
                  <a:noFill/>
                </a:ln>
                <a:solidFill>
                  <a:prstClr val="white"/>
                </a:solidFill>
                <a:effectLst/>
                <a:uLnTx/>
                <a:uFillTx/>
                <a:latin typeface="Century Gothic" panose="020B0502020202020204" pitchFamily="34" charset="0"/>
              </a:rPr>
              <a:t>Rechtsformen in der Schweiz</a:t>
            </a: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4" name="Rechteck 93">
            <a:extLst>
              <a:ext uri="{FF2B5EF4-FFF2-40B4-BE49-F238E27FC236}">
                <a16:creationId xmlns:a16="http://schemas.microsoft.com/office/drawing/2014/main" id="{F47C8FE2-9E1A-4719-824E-3994142134E9}"/>
              </a:ext>
            </a:extLst>
          </p:cNvPr>
          <p:cNvSpPr/>
          <p:nvPr/>
        </p:nvSpPr>
        <p:spPr>
          <a:xfrm>
            <a:off x="1099406" y="3451665"/>
            <a:ext cx="66075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Exkurs</a:t>
            </a:r>
          </a:p>
        </p:txBody>
      </p:sp>
      <p:sp>
        <p:nvSpPr>
          <p:cNvPr id="60" name="Pfeil: Chevron 59">
            <a:extLst>
              <a:ext uri="{FF2B5EF4-FFF2-40B4-BE49-F238E27FC236}">
                <a16:creationId xmlns:a16="http://schemas.microsoft.com/office/drawing/2014/main" id="{FA464819-0563-4886-B7C3-24E9A6B3439D}"/>
              </a:ext>
            </a:extLst>
          </p:cNvPr>
          <p:cNvSpPr/>
          <p:nvPr/>
        </p:nvSpPr>
        <p:spPr>
          <a:xfrm>
            <a:off x="1726408" y="6123641"/>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1" name="Rechteck 60">
            <a:extLst>
              <a:ext uri="{FF2B5EF4-FFF2-40B4-BE49-F238E27FC236}">
                <a16:creationId xmlns:a16="http://schemas.microsoft.com/office/drawing/2014/main" id="{61F928A7-2285-43B6-A33E-9972ED210659}"/>
              </a:ext>
            </a:extLst>
          </p:cNvPr>
          <p:cNvSpPr/>
          <p:nvPr/>
        </p:nvSpPr>
        <p:spPr>
          <a:xfrm>
            <a:off x="1881954" y="6134345"/>
            <a:ext cx="2404826" cy="580672"/>
          </a:xfrm>
          <a:prstGeom prst="rect">
            <a:avLst/>
          </a:prstGeom>
        </p:spPr>
        <p:txBody>
          <a:bodyPr wrap="none">
            <a:spAutoFit/>
          </a:bodyPr>
          <a:lstStyle/>
          <a:p>
            <a:pPr>
              <a:lnSpc>
                <a:spcPct val="90000"/>
              </a:lnSpc>
              <a:spcAft>
                <a:spcPts val="1000"/>
              </a:spcAft>
              <a:buClr>
                <a:srgbClr val="5F5F5F"/>
              </a:buClr>
              <a:defRPr/>
            </a:pPr>
            <a:r>
              <a:rPr lang="de-CH" sz="1300" kern="0" dirty="0">
                <a:solidFill>
                  <a:prstClr val="white"/>
                </a:solidFill>
                <a:latin typeface="Century Gothic" panose="020B0502020202020204" pitchFamily="34" charset="0"/>
              </a:rPr>
              <a:t>Wissen und Handwerkszeug</a:t>
            </a:r>
          </a:p>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193830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4CEFD14-35C7-46E3-B64B-757F079791CE}"/>
              </a:ext>
            </a:extLst>
          </p:cNvPr>
          <p:cNvSpPr>
            <a:spLocks noGrp="1"/>
          </p:cNvSpPr>
          <p:nvPr>
            <p:ph type="sldNum" sz="quarter" idx="12"/>
          </p:nvPr>
        </p:nvSpPr>
        <p:spPr/>
        <p:txBody>
          <a:bodyPr/>
          <a:lstStyle/>
          <a:p>
            <a:fld id="{B7E6CA31-DA56-47CF-9891-B6D0296B6AEC}" type="slidenum">
              <a:rPr lang="ru-RU" smtClean="0"/>
              <a:pPr/>
              <a:t>8</a:t>
            </a:fld>
            <a:endParaRPr lang="ru-RU" dirty="0"/>
          </a:p>
        </p:txBody>
      </p:sp>
      <p:sp>
        <p:nvSpPr>
          <p:cNvPr id="6" name="Rectangle 2">
            <a:extLst>
              <a:ext uri="{FF2B5EF4-FFF2-40B4-BE49-F238E27FC236}">
                <a16:creationId xmlns:a16="http://schemas.microsoft.com/office/drawing/2014/main" id="{1877AABF-EFA7-4392-B7BB-B63B27204A83}"/>
              </a:ext>
            </a:extLst>
          </p:cNvPr>
          <p:cNvSpPr txBox="1">
            <a:spLocks noChangeArrowheads="1"/>
          </p:cNvSpPr>
          <p:nvPr/>
        </p:nvSpPr>
        <p:spPr bwMode="auto">
          <a:xfrm>
            <a:off x="936802" y="284903"/>
            <a:ext cx="10573279" cy="657225"/>
          </a:xfrm>
          <a:prstGeom prst="rect">
            <a:avLst/>
          </a:prstGeom>
          <a:noFill/>
          <a:ln w="9525">
            <a:noFill/>
            <a:miter lim="800000"/>
            <a:headEnd/>
            <a:tailEnd/>
          </a:ln>
        </p:spPr>
        <p:txBody>
          <a:bodyPr anchor="ctr"/>
          <a:lstStyle/>
          <a:p>
            <a:pPr>
              <a:defRPr/>
            </a:pPr>
            <a:r>
              <a:rPr lang="de-CH" altLang="fr-FR" sz="2400" b="1" dirty="0">
                <a:solidFill>
                  <a:srgbClr val="0B4874"/>
                </a:solidFill>
                <a:latin typeface="+mj-lt"/>
                <a:ea typeface="ＭＳ Ｐゴシック" charset="0"/>
                <a:cs typeface="Arial"/>
              </a:rPr>
              <a:t>Bestandteile des Programms</a:t>
            </a:r>
          </a:p>
        </p:txBody>
      </p:sp>
      <p:grpSp>
        <p:nvGrpSpPr>
          <p:cNvPr id="7" name="Группа 8">
            <a:extLst>
              <a:ext uri="{FF2B5EF4-FFF2-40B4-BE49-F238E27FC236}">
                <a16:creationId xmlns:a16="http://schemas.microsoft.com/office/drawing/2014/main" id="{CEE535F7-2D4F-4568-9415-59ED9364BDFF}"/>
              </a:ext>
            </a:extLst>
          </p:cNvPr>
          <p:cNvGrpSpPr/>
          <p:nvPr/>
        </p:nvGrpSpPr>
        <p:grpSpPr>
          <a:xfrm>
            <a:off x="722228" y="1721485"/>
            <a:ext cx="10829790" cy="4354849"/>
            <a:chOff x="2292916" y="1035686"/>
            <a:chExt cx="9274816" cy="3691861"/>
          </a:xfrm>
        </p:grpSpPr>
        <p:pic>
          <p:nvPicPr>
            <p:cNvPr id="9" name="Рисунок 35">
              <a:extLst>
                <a:ext uri="{FF2B5EF4-FFF2-40B4-BE49-F238E27FC236}">
                  <a16:creationId xmlns:a16="http://schemas.microsoft.com/office/drawing/2014/main" id="{3539F3D3-D7D7-46CA-86AE-9780392869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8571502" y="1731318"/>
              <a:ext cx="1010095" cy="4982364"/>
            </a:xfrm>
            <a:prstGeom prst="rect">
              <a:avLst/>
            </a:prstGeom>
          </p:spPr>
        </p:pic>
        <p:pic>
          <p:nvPicPr>
            <p:cNvPr id="10" name="Рисунок 36">
              <a:extLst>
                <a:ext uri="{FF2B5EF4-FFF2-40B4-BE49-F238E27FC236}">
                  <a16:creationId xmlns:a16="http://schemas.microsoft.com/office/drawing/2014/main" id="{7DE70A21-A2AB-42B1-81EF-29B091E294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8563311" y="399391"/>
              <a:ext cx="1025673" cy="4982364"/>
            </a:xfrm>
            <a:prstGeom prst="rect">
              <a:avLst/>
            </a:prstGeom>
          </p:spPr>
        </p:pic>
        <p:pic>
          <p:nvPicPr>
            <p:cNvPr id="11" name="Рисунок 37">
              <a:extLst>
                <a:ext uri="{FF2B5EF4-FFF2-40B4-BE49-F238E27FC236}">
                  <a16:creationId xmlns:a16="http://schemas.microsoft.com/office/drawing/2014/main" id="{03980EC2-7669-4341-A835-B0ED8233AF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8561741" y="-941492"/>
              <a:ext cx="1028007" cy="4982364"/>
            </a:xfrm>
            <a:prstGeom prst="rect">
              <a:avLst/>
            </a:prstGeom>
          </p:spPr>
        </p:pic>
        <p:pic>
          <p:nvPicPr>
            <p:cNvPr id="14" name="Рисунок 40">
              <a:extLst>
                <a:ext uri="{FF2B5EF4-FFF2-40B4-BE49-F238E27FC236}">
                  <a16:creationId xmlns:a16="http://schemas.microsoft.com/office/drawing/2014/main" id="{40EE0C58-6C34-4A3E-A8B7-41FAE4A7AC0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06178" y="1039204"/>
              <a:ext cx="982959" cy="982966"/>
            </a:xfrm>
            <a:prstGeom prst="rect">
              <a:avLst/>
            </a:prstGeom>
          </p:spPr>
        </p:pic>
        <p:pic>
          <p:nvPicPr>
            <p:cNvPr id="15" name="Рисунок 41">
              <a:extLst>
                <a:ext uri="{FF2B5EF4-FFF2-40B4-BE49-F238E27FC236}">
                  <a16:creationId xmlns:a16="http://schemas.microsoft.com/office/drawing/2014/main" id="{9FEDEC32-14F3-4770-9AB3-2D52D6E506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04218" y="2365679"/>
              <a:ext cx="986879" cy="986886"/>
            </a:xfrm>
            <a:prstGeom prst="rect">
              <a:avLst/>
            </a:prstGeom>
          </p:spPr>
        </p:pic>
        <p:pic>
          <p:nvPicPr>
            <p:cNvPr id="16" name="Рисунок 42">
              <a:extLst>
                <a:ext uri="{FF2B5EF4-FFF2-40B4-BE49-F238E27FC236}">
                  <a16:creationId xmlns:a16="http://schemas.microsoft.com/office/drawing/2014/main" id="{5AB8D8CF-2D67-4EC1-9096-724EA81FFAD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92916" y="3701013"/>
              <a:ext cx="1009483" cy="1009490"/>
            </a:xfrm>
            <a:prstGeom prst="rect">
              <a:avLst/>
            </a:prstGeom>
          </p:spPr>
        </p:pic>
        <p:pic>
          <p:nvPicPr>
            <p:cNvPr id="17" name="Рисунок 43">
              <a:extLst>
                <a:ext uri="{FF2B5EF4-FFF2-40B4-BE49-F238E27FC236}">
                  <a16:creationId xmlns:a16="http://schemas.microsoft.com/office/drawing/2014/main" id="{E18D8710-6694-4D7A-96FD-74CE55D989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3354" y="3692759"/>
              <a:ext cx="82079" cy="1026000"/>
            </a:xfrm>
            <a:prstGeom prst="rect">
              <a:avLst/>
            </a:prstGeom>
          </p:spPr>
        </p:pic>
        <p:pic>
          <p:nvPicPr>
            <p:cNvPr id="18" name="Рисунок 44">
              <a:extLst>
                <a:ext uri="{FF2B5EF4-FFF2-40B4-BE49-F238E27FC236}">
                  <a16:creationId xmlns:a16="http://schemas.microsoft.com/office/drawing/2014/main" id="{D2262148-7B5F-43DC-AB4A-20F831B4BFB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4813" y="1035687"/>
              <a:ext cx="79200" cy="990000"/>
            </a:xfrm>
            <a:prstGeom prst="rect">
              <a:avLst/>
            </a:prstGeom>
          </p:spPr>
        </p:pic>
        <p:pic>
          <p:nvPicPr>
            <p:cNvPr id="20" name="Рисунок 46">
              <a:extLst>
                <a:ext uri="{FF2B5EF4-FFF2-40B4-BE49-F238E27FC236}">
                  <a16:creationId xmlns:a16="http://schemas.microsoft.com/office/drawing/2014/main" id="{C26CFB91-362A-4BAA-A460-410928408E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54828" y="2364123"/>
              <a:ext cx="79200" cy="990000"/>
            </a:xfrm>
            <a:prstGeom prst="rect">
              <a:avLst/>
            </a:prstGeom>
          </p:spPr>
        </p:pic>
      </p:grpSp>
      <p:sp>
        <p:nvSpPr>
          <p:cNvPr id="21" name="Textfeld 20">
            <a:extLst>
              <a:ext uri="{FF2B5EF4-FFF2-40B4-BE49-F238E27FC236}">
                <a16:creationId xmlns:a16="http://schemas.microsoft.com/office/drawing/2014/main" id="{7EA660E2-2CCF-41A5-95C5-55B8572B459E}"/>
              </a:ext>
            </a:extLst>
          </p:cNvPr>
          <p:cNvSpPr txBox="1"/>
          <p:nvPr/>
        </p:nvSpPr>
        <p:spPr>
          <a:xfrm>
            <a:off x="5795663" y="1784553"/>
            <a:ext cx="5754035" cy="1354217"/>
          </a:xfrm>
          <a:prstGeom prst="rect">
            <a:avLst/>
          </a:prstGeom>
          <a:noFill/>
        </p:spPr>
        <p:txBody>
          <a:bodyPr wrap="square" rtlCol="0">
            <a:spAutoFit/>
          </a:bodyPr>
          <a:lstStyle/>
          <a:p>
            <a:pPr marL="285750" indent="-285750">
              <a:buFont typeface="Courier New" panose="02070309020205020404" pitchFamily="49" charset="0"/>
              <a:buChar char="o"/>
            </a:pPr>
            <a:r>
              <a:rPr lang="de-CH" sz="1600" b="1" dirty="0">
                <a:solidFill>
                  <a:schemeClr val="bg1"/>
                </a:solidFill>
              </a:rPr>
              <a:t>Wissensinhalte bzw. Handwerkszeug für die eigene Unternehmensgründung.</a:t>
            </a:r>
          </a:p>
          <a:p>
            <a:pPr marL="285750" indent="-285750">
              <a:buFont typeface="Courier New" panose="02070309020205020404" pitchFamily="49" charset="0"/>
              <a:buChar char="o"/>
            </a:pPr>
            <a:r>
              <a:rPr lang="de-CH" sz="1600" b="1" dirty="0">
                <a:solidFill>
                  <a:schemeClr val="bg1"/>
                </a:solidFill>
              </a:rPr>
              <a:t>Die Wissensinhalte werden entlang der Unternehmensphasen präsentiert.</a:t>
            </a:r>
          </a:p>
          <a:p>
            <a:endParaRPr lang="de-CH" b="1" dirty="0">
              <a:solidFill>
                <a:schemeClr val="bg1"/>
              </a:solidFill>
            </a:endParaRPr>
          </a:p>
        </p:txBody>
      </p:sp>
      <p:sp>
        <p:nvSpPr>
          <p:cNvPr id="22" name="Текст 12">
            <a:extLst>
              <a:ext uri="{FF2B5EF4-FFF2-40B4-BE49-F238E27FC236}">
                <a16:creationId xmlns:a16="http://schemas.microsoft.com/office/drawing/2014/main" id="{30BE94A1-8AFD-40C6-8BF5-E02CC078ADA6}"/>
              </a:ext>
            </a:extLst>
          </p:cNvPr>
          <p:cNvSpPr txBox="1">
            <a:spLocks/>
          </p:cNvSpPr>
          <p:nvPr/>
        </p:nvSpPr>
        <p:spPr>
          <a:xfrm>
            <a:off x="3006366" y="1956045"/>
            <a:ext cx="2424376" cy="729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dirty="0"/>
              <a:t>Wissen und Handwerkszeug</a:t>
            </a:r>
            <a:endParaRPr lang="ru-RU" sz="2000" dirty="0"/>
          </a:p>
        </p:txBody>
      </p:sp>
      <p:sp>
        <p:nvSpPr>
          <p:cNvPr id="23" name="Текст 12">
            <a:extLst>
              <a:ext uri="{FF2B5EF4-FFF2-40B4-BE49-F238E27FC236}">
                <a16:creationId xmlns:a16="http://schemas.microsoft.com/office/drawing/2014/main" id="{E324A33D-E26E-46EE-B3A6-7312867AD0DA}"/>
              </a:ext>
            </a:extLst>
          </p:cNvPr>
          <p:cNvSpPr txBox="1">
            <a:spLocks/>
          </p:cNvSpPr>
          <p:nvPr/>
        </p:nvSpPr>
        <p:spPr>
          <a:xfrm>
            <a:off x="3006366" y="3441104"/>
            <a:ext cx="2427731" cy="729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dirty="0"/>
              <a:t>Entwicklung Ihrer eigenen Geschäftsidee</a:t>
            </a:r>
            <a:endParaRPr lang="ru-RU" sz="2000" dirty="0"/>
          </a:p>
        </p:txBody>
      </p:sp>
      <p:sp>
        <p:nvSpPr>
          <p:cNvPr id="24" name="Текст 12">
            <a:extLst>
              <a:ext uri="{FF2B5EF4-FFF2-40B4-BE49-F238E27FC236}">
                <a16:creationId xmlns:a16="http://schemas.microsoft.com/office/drawing/2014/main" id="{66AEC283-B813-4062-BC65-02FC1CC9F0C4}"/>
              </a:ext>
            </a:extLst>
          </p:cNvPr>
          <p:cNvSpPr txBox="1">
            <a:spLocks/>
          </p:cNvSpPr>
          <p:nvPr/>
        </p:nvSpPr>
        <p:spPr>
          <a:xfrm>
            <a:off x="3003846" y="5101790"/>
            <a:ext cx="2525585" cy="729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dirty="0"/>
              <a:t>Fallstudien über UnternehmerIn-nen</a:t>
            </a:r>
            <a:endParaRPr lang="ru-RU" sz="2000" dirty="0"/>
          </a:p>
        </p:txBody>
      </p:sp>
      <p:sp>
        <p:nvSpPr>
          <p:cNvPr id="39" name="Textfeld 38">
            <a:extLst>
              <a:ext uri="{FF2B5EF4-FFF2-40B4-BE49-F238E27FC236}">
                <a16:creationId xmlns:a16="http://schemas.microsoft.com/office/drawing/2014/main" id="{A842FE2E-0332-4B07-B7EA-AC33F29997AA}"/>
              </a:ext>
            </a:extLst>
          </p:cNvPr>
          <p:cNvSpPr txBox="1"/>
          <p:nvPr/>
        </p:nvSpPr>
        <p:spPr>
          <a:xfrm>
            <a:off x="5828804" y="3521420"/>
            <a:ext cx="5754035" cy="1107996"/>
          </a:xfrm>
          <a:prstGeom prst="rect">
            <a:avLst/>
          </a:prstGeom>
          <a:noFill/>
        </p:spPr>
        <p:txBody>
          <a:bodyPr wrap="square" rtlCol="0">
            <a:spAutoFit/>
          </a:bodyPr>
          <a:lstStyle/>
          <a:p>
            <a:pPr marL="285750" indent="-285750">
              <a:buFont typeface="Courier New" panose="02070309020205020404" pitchFamily="49" charset="0"/>
              <a:buChar char="o"/>
            </a:pPr>
            <a:r>
              <a:rPr lang="de-CH" sz="1600" b="1" dirty="0">
                <a:solidFill>
                  <a:schemeClr val="bg1"/>
                </a:solidFill>
              </a:rPr>
              <a:t>Sie entwickeln Ihre eigene Geschäftsidee </a:t>
            </a:r>
          </a:p>
          <a:p>
            <a:pPr marL="285750" indent="-285750">
              <a:buFont typeface="Courier New" panose="02070309020205020404" pitchFamily="49" charset="0"/>
              <a:buChar char="o"/>
            </a:pPr>
            <a:r>
              <a:rPr lang="de-CH" sz="1600" b="1" dirty="0">
                <a:solidFill>
                  <a:schemeClr val="bg1"/>
                </a:solidFill>
              </a:rPr>
              <a:t>Dabei können Sie das gelernte Handwerkszeug jeweils direkt anwenden.</a:t>
            </a:r>
          </a:p>
          <a:p>
            <a:endParaRPr lang="de-CH" b="1" dirty="0">
              <a:solidFill>
                <a:schemeClr val="bg1"/>
              </a:solidFill>
            </a:endParaRPr>
          </a:p>
        </p:txBody>
      </p:sp>
      <p:sp>
        <p:nvSpPr>
          <p:cNvPr id="40" name="Textfeld 39">
            <a:extLst>
              <a:ext uri="{FF2B5EF4-FFF2-40B4-BE49-F238E27FC236}">
                <a16:creationId xmlns:a16="http://schemas.microsoft.com/office/drawing/2014/main" id="{13D25EE7-CBA6-4DA0-B448-D9BFC3B9C564}"/>
              </a:ext>
            </a:extLst>
          </p:cNvPr>
          <p:cNvSpPr txBox="1"/>
          <p:nvPr/>
        </p:nvSpPr>
        <p:spPr>
          <a:xfrm>
            <a:off x="5828803" y="5176909"/>
            <a:ext cx="5754035" cy="584775"/>
          </a:xfrm>
          <a:prstGeom prst="rect">
            <a:avLst/>
          </a:prstGeom>
          <a:noFill/>
        </p:spPr>
        <p:txBody>
          <a:bodyPr wrap="square" rtlCol="0">
            <a:spAutoFit/>
          </a:bodyPr>
          <a:lstStyle/>
          <a:p>
            <a:pPr marL="285750" indent="-285750">
              <a:buFont typeface="Courier New" panose="02070309020205020404" pitchFamily="49" charset="0"/>
              <a:buChar char="o"/>
            </a:pPr>
            <a:r>
              <a:rPr lang="de-CH" sz="1600" b="1" dirty="0">
                <a:solidFill>
                  <a:schemeClr val="bg1"/>
                </a:solidFill>
              </a:rPr>
              <a:t>Anhand von Fallstudien lernen Sie entscheidende Themen des Unternehmertums kennen</a:t>
            </a:r>
          </a:p>
        </p:txBody>
      </p:sp>
    </p:spTree>
    <p:extLst>
      <p:ext uri="{BB962C8B-B14F-4D97-AF65-F5344CB8AC3E}">
        <p14:creationId xmlns:p14="http://schemas.microsoft.com/office/powerpoint/2010/main" val="1985443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8D2290C-00E1-4646-BCE0-F2865748BD82}"/>
              </a:ext>
            </a:extLst>
          </p:cNvPr>
          <p:cNvSpPr>
            <a:spLocks noGrp="1"/>
          </p:cNvSpPr>
          <p:nvPr>
            <p:ph type="sldNum" sz="quarter" idx="12"/>
          </p:nvPr>
        </p:nvSpPr>
        <p:spPr/>
        <p:txBody>
          <a:bodyPr/>
          <a:lstStyle/>
          <a:p>
            <a:fld id="{B7E6CA31-DA56-47CF-9891-B6D0296B6AEC}" type="slidenum">
              <a:rPr lang="ru-RU" smtClean="0"/>
              <a:t>9</a:t>
            </a:fld>
            <a:endParaRPr lang="ru-RU"/>
          </a:p>
        </p:txBody>
      </p:sp>
      <p:sp>
        <p:nvSpPr>
          <p:cNvPr id="5" name="Textfeld 4">
            <a:extLst>
              <a:ext uri="{FF2B5EF4-FFF2-40B4-BE49-F238E27FC236}">
                <a16:creationId xmlns:a16="http://schemas.microsoft.com/office/drawing/2014/main" id="{DF8B082F-57DB-4041-8224-60CEB69611BD}"/>
              </a:ext>
            </a:extLst>
          </p:cNvPr>
          <p:cNvSpPr txBox="1"/>
          <p:nvPr/>
        </p:nvSpPr>
        <p:spPr>
          <a:xfrm>
            <a:off x="1669773" y="1908315"/>
            <a:ext cx="4426227" cy="3416320"/>
          </a:xfrm>
          <a:prstGeom prst="rect">
            <a:avLst/>
          </a:prstGeom>
          <a:noFill/>
        </p:spPr>
        <p:txBody>
          <a:bodyPr wrap="square" rtlCol="0">
            <a:spAutoFit/>
          </a:bodyPr>
          <a:lstStyle/>
          <a:p>
            <a:r>
              <a:rPr lang="de-CH" sz="2400" dirty="0">
                <a:solidFill>
                  <a:schemeClr val="accent6">
                    <a:lumMod val="50000"/>
                  </a:schemeClr>
                </a:solidFill>
              </a:rPr>
              <a:t>Während der Arbeit am Programm werden Sie Ihre Fortschritte und Ergebnisse in einem sogenannten «Mini-Businessplan/Lernjournal» festhalten. Dies ist ein Word-Dokument, welches Ihnen zur Verfügung gestellt wird. </a:t>
            </a:r>
          </a:p>
          <a:p>
            <a:endParaRPr lang="de-CH" sz="2400" dirty="0">
              <a:solidFill>
                <a:srgbClr val="898F97"/>
              </a:solidFill>
            </a:endParaRPr>
          </a:p>
        </p:txBody>
      </p:sp>
      <p:sp>
        <p:nvSpPr>
          <p:cNvPr id="4" name="Rechteck 3">
            <a:extLst>
              <a:ext uri="{FF2B5EF4-FFF2-40B4-BE49-F238E27FC236}">
                <a16:creationId xmlns:a16="http://schemas.microsoft.com/office/drawing/2014/main" id="{E23BDEF9-3439-4D30-BDAF-79730E7A58B7}"/>
              </a:ext>
            </a:extLst>
          </p:cNvPr>
          <p:cNvSpPr/>
          <p:nvPr/>
        </p:nvSpPr>
        <p:spPr>
          <a:xfrm>
            <a:off x="7366651" y="1102659"/>
            <a:ext cx="3155576" cy="46526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3" name="Grafik 2">
            <a:extLst>
              <a:ext uri="{FF2B5EF4-FFF2-40B4-BE49-F238E27FC236}">
                <a16:creationId xmlns:a16="http://schemas.microsoft.com/office/drawing/2014/main" id="{30D2E5FB-58CC-4245-909A-3E36E3A190DB}"/>
              </a:ext>
            </a:extLst>
          </p:cNvPr>
          <p:cNvPicPr>
            <a:picLocks noChangeAspect="1"/>
          </p:cNvPicPr>
          <p:nvPr/>
        </p:nvPicPr>
        <p:blipFill>
          <a:blip r:embed="rId2"/>
          <a:stretch>
            <a:fillRect/>
          </a:stretch>
        </p:blipFill>
        <p:spPr>
          <a:xfrm>
            <a:off x="7446997" y="1152889"/>
            <a:ext cx="2994883" cy="4552221"/>
          </a:xfrm>
          <a:prstGeom prst="rect">
            <a:avLst/>
          </a:prstGeom>
        </p:spPr>
      </p:pic>
    </p:spTree>
    <p:extLst>
      <p:ext uri="{BB962C8B-B14F-4D97-AF65-F5344CB8AC3E}">
        <p14:creationId xmlns:p14="http://schemas.microsoft.com/office/powerpoint/2010/main" val="4211203877"/>
      </p:ext>
    </p:extLst>
  </p:cSld>
  <p:clrMapOvr>
    <a:masterClrMapping/>
  </p:clrMapOvr>
</p:sld>
</file>

<file path=ppt/theme/theme1.xml><?xml version="1.0" encoding="utf-8"?>
<a:theme xmlns:a="http://schemas.openxmlformats.org/drawingml/2006/main" name="myidea">
  <a:themeElements>
    <a:clrScheme name="myidea-01">
      <a:dk1>
        <a:srgbClr val="073450"/>
      </a:dk1>
      <a:lt1>
        <a:sysClr val="window" lastClr="FFFFFF"/>
      </a:lt1>
      <a:dk2>
        <a:srgbClr val="135B87"/>
      </a:dk2>
      <a:lt2>
        <a:srgbClr val="D0D0D0"/>
      </a:lt2>
      <a:accent1>
        <a:srgbClr val="8EB403"/>
      </a:accent1>
      <a:accent2>
        <a:srgbClr val="FFC424"/>
      </a:accent2>
      <a:accent3>
        <a:srgbClr val="E7AB14"/>
      </a:accent3>
      <a:accent4>
        <a:srgbClr val="FF9E61"/>
      </a:accent4>
      <a:accent5>
        <a:srgbClr val="D17930"/>
      </a:accent5>
      <a:accent6>
        <a:srgbClr val="D0D0D0"/>
      </a:accent6>
      <a:hlink>
        <a:srgbClr val="96CB00"/>
      </a:hlink>
      <a:folHlink>
        <a:srgbClr val="B11B96"/>
      </a:folHlink>
    </a:clrScheme>
    <a:fontScheme name="myidea">
      <a:majorFont>
        <a:latin typeface="Century Gothic"/>
        <a:ea typeface=""/>
        <a:cs typeface=""/>
      </a:majorFont>
      <a:minorFont>
        <a:latin typeface="Century Gothic"/>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idea" id="{188F9B45-897C-40C9-85A2-A9C2BA700BD4}" vid="{19FBC268-E0C9-463F-9190-6FDD742A0217}"/>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2867</Words>
  <Application>Microsoft Office PowerPoint</Application>
  <PresentationFormat>Breitbild</PresentationFormat>
  <Paragraphs>391</Paragraphs>
  <Slides>38</Slides>
  <Notes>13</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38</vt:i4>
      </vt:variant>
    </vt:vector>
  </HeadingPairs>
  <TitlesOfParts>
    <vt:vector size="46" baseType="lpstr">
      <vt:lpstr>Malgun Gothic</vt:lpstr>
      <vt:lpstr>Arial</vt:lpstr>
      <vt:lpstr>Calibri</vt:lpstr>
      <vt:lpstr>Century Gothic</vt:lpstr>
      <vt:lpstr>Courier New</vt:lpstr>
      <vt:lpstr>Gill Alt One MT</vt:lpstr>
      <vt:lpstr>Wingdings</vt:lpstr>
      <vt:lpstr>myidea</vt:lpstr>
      <vt:lpstr>Unternehmerisches Denken und Handeln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Bestandteile Ihres Mini-Businessplans  und Lernjournals</vt:lpstr>
      <vt:lpstr>PowerPoint-Präsentation</vt:lpstr>
      <vt:lpstr>Modul 1</vt:lpstr>
      <vt:lpstr>Lerneinheit M 1.1 Wissen und Handwerkszeug Die Schrippe: von der Idee zum eigenen Unternehmen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Вертинская Елена</dc:creator>
  <cp:lastModifiedBy>Jossen Bettina</cp:lastModifiedBy>
  <cp:revision>1286</cp:revision>
  <cp:lastPrinted>2021-01-20T19:01:33Z</cp:lastPrinted>
  <dcterms:created xsi:type="dcterms:W3CDTF">2020-11-11T18:04:37Z</dcterms:created>
  <dcterms:modified xsi:type="dcterms:W3CDTF">2021-05-12T05:43:49Z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eb5799-d0fd-4e27-b9df-61ef8d68c68c_Enabled">
    <vt:lpwstr>true</vt:lpwstr>
  </property>
  <property fmtid="{D5CDD505-2E9C-101B-9397-08002B2CF9AE}" pid="3" name="MSIP_Label_89eb5799-d0fd-4e27-b9df-61ef8d68c68c_SetDate">
    <vt:lpwstr>2020-12-27T13:36:00Z</vt:lpwstr>
  </property>
  <property fmtid="{D5CDD505-2E9C-101B-9397-08002B2CF9AE}" pid="4" name="MSIP_Label_89eb5799-d0fd-4e27-b9df-61ef8d68c68c_Method">
    <vt:lpwstr>Privileged</vt:lpwstr>
  </property>
  <property fmtid="{D5CDD505-2E9C-101B-9397-08002B2CF9AE}" pid="5" name="MSIP_Label_89eb5799-d0fd-4e27-b9df-61ef8d68c68c_Name">
    <vt:lpwstr>89eb5799-d0fd-4e27-b9df-61ef8d68c68c</vt:lpwstr>
  </property>
  <property fmtid="{D5CDD505-2E9C-101B-9397-08002B2CF9AE}" pid="6" name="MSIP_Label_89eb5799-d0fd-4e27-b9df-61ef8d68c68c_SiteId">
    <vt:lpwstr>d6a1cf8c-768e-4187-a738-b6e50c4deb4a</vt:lpwstr>
  </property>
  <property fmtid="{D5CDD505-2E9C-101B-9397-08002B2CF9AE}" pid="7" name="MSIP_Label_89eb5799-d0fd-4e27-b9df-61ef8d68c68c_ActionId">
    <vt:lpwstr>389c2b07-49a2-45df-bd3a-f01433ce34e9</vt:lpwstr>
  </property>
  <property fmtid="{D5CDD505-2E9C-101B-9397-08002B2CF9AE}" pid="8" name="MSIP_Label_89eb5799-d0fd-4e27-b9df-61ef8d68c68c_ContentBits">
    <vt:lpwstr>0</vt:lpwstr>
  </property>
</Properties>
</file>